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6" r:id="rId4"/>
    <p:sldId id="263" r:id="rId5"/>
    <p:sldId id="277" r:id="rId6"/>
    <p:sldId id="278" r:id="rId7"/>
    <p:sldId id="279" r:id="rId8"/>
    <p:sldId id="280" r:id="rId9"/>
    <p:sldId id="265" r:id="rId10"/>
    <p:sldId id="264" r:id="rId11"/>
    <p:sldId id="281" r:id="rId12"/>
    <p:sldId id="267" r:id="rId13"/>
    <p:sldId id="268" r:id="rId14"/>
    <p:sldId id="259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82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1608" y="1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8F25A-0B54-2E4B-88F7-D1CE25A118F2}" type="datetimeFigureOut">
              <a:rPr kumimoji="1" lang="ja-JP" altLang="en-US" smtClean="0"/>
              <a:t>6/29/13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04730-8FBC-5D4B-9CA0-C5B0896F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08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35F65-1C0D-0F44-BAEF-5FC5E4EC976F}" type="datetimeFigureOut">
              <a:rPr kumimoji="1" lang="ja-JP" altLang="en-US" smtClean="0"/>
              <a:t>6/29/13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77264-EFBD-F74E-98FB-3655D3DF4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46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7264-EFBD-F74E-98FB-3655D3DF487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0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7264-EFBD-F74E-98FB-3655D3DF487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81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Todo</a:t>
            </a:r>
            <a:r>
              <a:rPr kumimoji="1" lang="en-US" altLang="ja-JP" dirty="0" smtClean="0"/>
              <a:t>:</a:t>
            </a:r>
            <a:r>
              <a:rPr kumimoji="1" lang="en-US" altLang="ja-JP" baseline="0" dirty="0" smtClean="0"/>
              <a:t> measure the BPF bandwidth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7264-EFBD-F74E-98FB-3655D3DF487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14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7264-EFBD-F74E-98FB-3655D3DF487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70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74EA-429D-1548-BB66-D4FBC96DAAFB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5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EEB8-0D67-434C-A655-0E8AAA0B96B3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8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3EDD-C28F-564C-BA15-6F1D0466630E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63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A2-ABFC-DC40-BF07-C528974272A6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68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C5C-11CA-BA45-A77F-D6E1C6F48E03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83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CC08-00E3-0145-B0C7-31A20E0ED499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663-6C9D-2D4F-B76A-F4A600699493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48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990E-109F-8948-BA8D-C9613E9EB68A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95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F982-A3C7-FB41-B346-659B3865EF2B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17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8371-10AA-3349-94E4-FE15EC27EFEA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37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5A1-6FD2-1F4F-9368-EC6A884E776C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26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A01B4-098B-1D4B-9BD9-FC97DC752347}" type="datetime1">
              <a:rPr kumimoji="1" lang="en-US" altLang="ja-JP" smtClean="0"/>
              <a:t>6/29/13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12C5-FD35-7342-A2A0-E308A0482B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0071" y="2130425"/>
            <a:ext cx="8517370" cy="123205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KEK BPM (18K12)</a:t>
            </a:r>
            <a:r>
              <a:rPr lang="ja-JP" altLang="en-US" dirty="0" smtClean="0"/>
              <a:t>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Status Report</a:t>
            </a:r>
            <a:endParaRPr kumimoji="1"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77668"/>
            <a:ext cx="6400800" cy="1752600"/>
          </a:xfrm>
        </p:spPr>
        <p:txBody>
          <a:bodyPr/>
          <a:lstStyle/>
          <a:p>
            <a:r>
              <a:rPr kumimoji="1" lang="en-US" altLang="ja-JP" dirty="0" smtClean="0"/>
              <a:t>2013/</a:t>
            </a:r>
            <a:r>
              <a:rPr lang="en-US" altLang="ja-JP" dirty="0" smtClean="0"/>
              <a:t>June</a:t>
            </a:r>
            <a:r>
              <a:rPr kumimoji="1" lang="en-US" altLang="ja-JP" dirty="0" smtClean="0"/>
              <a:t>/27</a:t>
            </a:r>
          </a:p>
          <a:p>
            <a:r>
              <a:rPr lang="en-US" altLang="ja-JP" dirty="0" smtClean="0"/>
              <a:t>Ryo Ichimiya (KEK)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931758" y="6021440"/>
            <a:ext cx="1750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rev. 2.20</a:t>
            </a:r>
            <a:r>
              <a:rPr lang="ja-JP" altLang="en-US" dirty="0" smtClean="0"/>
              <a:t>（</a:t>
            </a:r>
            <a:r>
              <a:rPr lang="en-US" altLang="ja-JP" dirty="0" smtClean="0"/>
              <a:t>+Eng.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0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-96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Linearity check (1)  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057474"/>
            <a:ext cx="8229600" cy="121799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400" dirty="0" smtClean="0"/>
              <a:t>Attenuator output shows good linearity from 40dB to 0dB.</a:t>
            </a:r>
          </a:p>
          <a:p>
            <a:r>
              <a:rPr lang="en-US" altLang="ja-JP" sz="2400" dirty="0" smtClean="0"/>
              <a:t>BPF output shows good linearity up to 2.85V(10dB) [Spec.2.5Vpp], but after that it shows non-linear behavior. Also lower part of </a:t>
            </a:r>
            <a:r>
              <a:rPr lang="en-US" altLang="ja-JP" sz="2400" dirty="0"/>
              <a:t>waveform </a:t>
            </a:r>
            <a:r>
              <a:rPr lang="en-US" altLang="ja-JP" sz="2400" dirty="0" smtClean="0"/>
              <a:t>has distortion.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8" y="2333023"/>
            <a:ext cx="6712857" cy="4525691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7355372" y="3430295"/>
            <a:ext cx="373483" cy="151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7495746" y="3581836"/>
            <a:ext cx="1531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4.8V(Att.:0dB)</a:t>
            </a:r>
          </a:p>
          <a:p>
            <a:r>
              <a:rPr lang="en-US" altLang="ja-JP" dirty="0" smtClean="0"/>
              <a:t>corresponds to the BPM output at 1nC.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567891" y="5523071"/>
            <a:ext cx="1471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497mV(20dB)</a:t>
            </a:r>
          </a:p>
          <a:p>
            <a:r>
              <a:rPr lang="en-US" altLang="ja-JP" dirty="0" smtClean="0"/>
              <a:t>0.1nC</a:t>
            </a:r>
            <a:endParaRPr lang="en-US" altLang="ja-JP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253704" y="5913356"/>
            <a:ext cx="1397881" cy="150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-27585" y="5741012"/>
            <a:ext cx="1354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48mV(40dB)</a:t>
            </a:r>
          </a:p>
          <a:p>
            <a:r>
              <a:rPr lang="en-US" altLang="ja-JP" dirty="0" smtClean="0"/>
              <a:t>0.01nC</a:t>
            </a:r>
            <a:endParaRPr lang="en-US" altLang="ja-JP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908953" y="6141167"/>
            <a:ext cx="645811" cy="150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895039" y="3716078"/>
            <a:ext cx="134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2.85V(10dB)</a:t>
            </a:r>
            <a:endParaRPr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3398750" y="4053404"/>
            <a:ext cx="1" cy="491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53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ADC input circuitry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83" b="40425"/>
          <a:stretch/>
        </p:blipFill>
        <p:spPr>
          <a:xfrm>
            <a:off x="0" y="1603092"/>
            <a:ext cx="9107873" cy="3171600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1B1-BFA8-F944-8DF7-EE0069A0450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367641" y="224816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-4dB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250784" y="219099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+6dB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259332" y="4830029"/>
            <a:ext cx="493611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ADL5562</a:t>
            </a:r>
          </a:p>
          <a:p>
            <a:r>
              <a:rPr lang="en-US" altLang="ja-JP" dirty="0" smtClean="0"/>
              <a:t>Po1dB=4.9Vpp</a:t>
            </a:r>
          </a:p>
          <a:p>
            <a:r>
              <a:rPr lang="en-US" altLang="ja-JP" dirty="0" smtClean="0"/>
              <a:t>(1dB compression point)</a:t>
            </a:r>
          </a:p>
          <a:p>
            <a:r>
              <a:rPr lang="en-US" altLang="ja-JP" dirty="0" smtClean="0"/>
              <a:t>-&gt; corresponding input level is 2.46Vpp (11.8dBm).</a:t>
            </a:r>
          </a:p>
          <a:p>
            <a:endParaRPr lang="en-US" altLang="ja-JP" dirty="0"/>
          </a:p>
          <a:p>
            <a:r>
              <a:rPr lang="en-US" altLang="ja-JP" dirty="0" smtClean="0"/>
              <a:t>Acceptable input power: </a:t>
            </a:r>
          </a:p>
          <a:p>
            <a:r>
              <a:rPr lang="en-US" altLang="ja-JP" dirty="0" smtClean="0"/>
              <a:t>11.8dBm+4dB+0.4dB=16.2dBm (4.08Vpp)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971972" y="218590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IL: -0.4dB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73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3429"/>
          </a:xfrm>
        </p:spPr>
        <p:txBody>
          <a:bodyPr/>
          <a:lstStyle/>
          <a:p>
            <a:r>
              <a:rPr lang="en-US" altLang="ja-JP" dirty="0"/>
              <a:t>Linearity check </a:t>
            </a:r>
            <a:r>
              <a:rPr lang="en-US" altLang="ja-JP" dirty="0" smtClean="0"/>
              <a:t>(2)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095" y="833969"/>
            <a:ext cx="8672285" cy="1947936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sz="2400" dirty="0" smtClean="0"/>
              <a:t>Semi-Log plot </a:t>
            </a:r>
            <a:r>
              <a:rPr lang="en-US" altLang="ja-JP" sz="2400" dirty="0" smtClean="0"/>
              <a:t>of ADC output peak-peak difference </a:t>
            </a:r>
            <a:r>
              <a:rPr lang="en-US" altLang="ja-JP" sz="2400" dirty="0" err="1" smtClean="0"/>
              <a:t>v.s</a:t>
            </a:r>
            <a:r>
              <a:rPr lang="en-US" altLang="ja-JP" sz="2400" dirty="0" smtClean="0"/>
              <a:t>. Attenuator setting. 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ch1, ch2 has x3 (+10dB) gain with </a:t>
            </a:r>
            <a:r>
              <a:rPr lang="en-US" altLang="ja-JP" sz="2400" dirty="0" err="1" smtClean="0"/>
              <a:t>snubber</a:t>
            </a:r>
            <a:r>
              <a:rPr lang="en-US" altLang="ja-JP" sz="2400" dirty="0" smtClean="0"/>
              <a:t> circuit.</a:t>
            </a:r>
          </a:p>
          <a:p>
            <a:pPr lvl="1"/>
            <a:r>
              <a:rPr lang="en-US" altLang="ja-JP" sz="2000" dirty="0" smtClean="0"/>
              <a:t>Observed ADC over level at 10dB setting for ch1, ch2 at lower limit (ADC reading is 0).</a:t>
            </a:r>
          </a:p>
          <a:p>
            <a:pPr lvl="1"/>
            <a:r>
              <a:rPr lang="en-US" altLang="ja-JP" sz="2000" dirty="0" smtClean="0"/>
              <a:t>At 0-5dB, ch3 and ch4 have been saturated. </a:t>
            </a:r>
          </a:p>
          <a:p>
            <a:pPr lvl="1"/>
            <a:r>
              <a:rPr lang="en-US" altLang="ja-JP" sz="2000" dirty="0" smtClean="0"/>
              <a:t>In this setting, &gt;10dB attenuator setting is required to keep linearity.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" y="2685143"/>
            <a:ext cx="6198947" cy="4172857"/>
          </a:xfrm>
          <a:prstGeom prst="rect">
            <a:avLst/>
          </a:prstGeom>
        </p:spPr>
      </p:pic>
      <p:pic>
        <p:nvPicPr>
          <p:cNvPr id="6" name="図 5" descr="Snubber_ADC_Compare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40819"/>
          <a:stretch/>
        </p:blipFill>
        <p:spPr>
          <a:xfrm>
            <a:off x="6042784" y="2938787"/>
            <a:ext cx="2973600" cy="38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5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3429"/>
          </a:xfrm>
        </p:spPr>
        <p:txBody>
          <a:bodyPr/>
          <a:lstStyle/>
          <a:p>
            <a:r>
              <a:rPr lang="en-US" altLang="ja-JP" dirty="0"/>
              <a:t>Linearity check (2)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095" y="833969"/>
            <a:ext cx="8672285" cy="1947936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To check it more precisely, integration of ADC reading (same manner to calculate position resolution) </a:t>
            </a:r>
            <a:r>
              <a:rPr lang="en-US" altLang="ja-JP" sz="2000" dirty="0" err="1" smtClean="0"/>
              <a:t>v.s</a:t>
            </a:r>
            <a:r>
              <a:rPr lang="en-US" altLang="ja-JP" sz="2000" dirty="0" smtClean="0"/>
              <a:t>. attenuator setting is shown.</a:t>
            </a:r>
            <a:r>
              <a:rPr kumimoji="1" lang="ja-JP" altLang="en-US" sz="2000" dirty="0" smtClean="0"/>
              <a:t> 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Also at lower than 10dB, it seems saturation.</a:t>
            </a:r>
            <a:endParaRPr kumimoji="1"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53" y="2406953"/>
            <a:ext cx="6549479" cy="44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7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/>
          <p:nvPr/>
        </p:nvSpPr>
        <p:spPr>
          <a:xfrm>
            <a:off x="958586" y="4277592"/>
            <a:ext cx="900000" cy="1800000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376" h="1494217">
                <a:moveTo>
                  <a:pt x="0" y="4697"/>
                </a:moveTo>
                <a:cubicBezTo>
                  <a:pt x="202908" y="-15991"/>
                  <a:pt x="593830" y="20063"/>
                  <a:pt x="727878" y="352153"/>
                </a:cubicBezTo>
                <a:cubicBezTo>
                  <a:pt x="861926" y="684243"/>
                  <a:pt x="847281" y="1253376"/>
                  <a:pt x="859376" y="149421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/>
          <p:nvPr/>
        </p:nvCxnSpPr>
        <p:spPr>
          <a:xfrm flipV="1">
            <a:off x="1301889" y="3924313"/>
            <a:ext cx="0" cy="2134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>
            <a:off x="575301" y="5847429"/>
            <a:ext cx="612000" cy="216000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3" fmla="*/ 0 w 859376"/>
              <a:gd name="connsiteY3" fmla="*/ 4697 h 1494217"/>
              <a:gd name="connsiteX0" fmla="*/ 0 w 869959"/>
              <a:gd name="connsiteY0" fmla="*/ 4697 h 1494217"/>
              <a:gd name="connsiteX1" fmla="*/ 727878 w 869959"/>
              <a:gd name="connsiteY1" fmla="*/ 352153 h 1494217"/>
              <a:gd name="connsiteX2" fmla="*/ 859376 w 869959"/>
              <a:gd name="connsiteY2" fmla="*/ 1494217 h 1494217"/>
              <a:gd name="connsiteX3" fmla="*/ 553854 w 869959"/>
              <a:gd name="connsiteY3" fmla="*/ 971090 h 1494217"/>
              <a:gd name="connsiteX4" fmla="*/ 0 w 869959"/>
              <a:gd name="connsiteY4" fmla="*/ 4697 h 1494217"/>
              <a:gd name="connsiteX0" fmla="*/ 2321 w 872280"/>
              <a:gd name="connsiteY0" fmla="*/ 4697 h 1502143"/>
              <a:gd name="connsiteX1" fmla="*/ 730199 w 872280"/>
              <a:gd name="connsiteY1" fmla="*/ 352153 h 1502143"/>
              <a:gd name="connsiteX2" fmla="*/ 861697 w 872280"/>
              <a:gd name="connsiteY2" fmla="*/ 1494217 h 1502143"/>
              <a:gd name="connsiteX3" fmla="*/ 0 w 872280"/>
              <a:gd name="connsiteY3" fmla="*/ 1502143 h 1502143"/>
              <a:gd name="connsiteX4" fmla="*/ 2321 w 872280"/>
              <a:gd name="connsiteY4" fmla="*/ 4697 h 1502143"/>
              <a:gd name="connsiteX0" fmla="*/ 2321 w 872280"/>
              <a:gd name="connsiteY0" fmla="*/ 4697 h 1494217"/>
              <a:gd name="connsiteX1" fmla="*/ 730199 w 872280"/>
              <a:gd name="connsiteY1" fmla="*/ 352153 h 1494217"/>
              <a:gd name="connsiteX2" fmla="*/ 861697 w 872280"/>
              <a:gd name="connsiteY2" fmla="*/ 1494217 h 1494217"/>
              <a:gd name="connsiteX3" fmla="*/ 0 w 872280"/>
              <a:gd name="connsiteY3" fmla="*/ 1494217 h 1494217"/>
              <a:gd name="connsiteX4" fmla="*/ 2321 w 872280"/>
              <a:gd name="connsiteY4" fmla="*/ 469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80" h="1494217">
                <a:moveTo>
                  <a:pt x="2321" y="4697"/>
                </a:moveTo>
                <a:cubicBezTo>
                  <a:pt x="205229" y="-15991"/>
                  <a:pt x="596151" y="20063"/>
                  <a:pt x="730199" y="352153"/>
                </a:cubicBezTo>
                <a:cubicBezTo>
                  <a:pt x="864247" y="684243"/>
                  <a:pt x="890701" y="1391061"/>
                  <a:pt x="861697" y="1494217"/>
                </a:cubicBezTo>
                <a:lnTo>
                  <a:pt x="0" y="1494217"/>
                </a:lnTo>
                <a:cubicBezTo>
                  <a:pt x="774" y="995068"/>
                  <a:pt x="1547" y="503846"/>
                  <a:pt x="2321" y="469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422133" y="5847061"/>
            <a:ext cx="612000" cy="216000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3" fmla="*/ 0 w 859376"/>
              <a:gd name="connsiteY3" fmla="*/ 4697 h 1494217"/>
              <a:gd name="connsiteX0" fmla="*/ 0 w 869959"/>
              <a:gd name="connsiteY0" fmla="*/ 4697 h 1494217"/>
              <a:gd name="connsiteX1" fmla="*/ 727878 w 869959"/>
              <a:gd name="connsiteY1" fmla="*/ 352153 h 1494217"/>
              <a:gd name="connsiteX2" fmla="*/ 859376 w 869959"/>
              <a:gd name="connsiteY2" fmla="*/ 1494217 h 1494217"/>
              <a:gd name="connsiteX3" fmla="*/ 553854 w 869959"/>
              <a:gd name="connsiteY3" fmla="*/ 971090 h 1494217"/>
              <a:gd name="connsiteX4" fmla="*/ 0 w 869959"/>
              <a:gd name="connsiteY4" fmla="*/ 4697 h 1494217"/>
              <a:gd name="connsiteX0" fmla="*/ 2321 w 872280"/>
              <a:gd name="connsiteY0" fmla="*/ 4697 h 1502143"/>
              <a:gd name="connsiteX1" fmla="*/ 730199 w 872280"/>
              <a:gd name="connsiteY1" fmla="*/ 352153 h 1502143"/>
              <a:gd name="connsiteX2" fmla="*/ 861697 w 872280"/>
              <a:gd name="connsiteY2" fmla="*/ 1494217 h 1502143"/>
              <a:gd name="connsiteX3" fmla="*/ 0 w 872280"/>
              <a:gd name="connsiteY3" fmla="*/ 1502143 h 1502143"/>
              <a:gd name="connsiteX4" fmla="*/ 2321 w 872280"/>
              <a:gd name="connsiteY4" fmla="*/ 4697 h 1502143"/>
              <a:gd name="connsiteX0" fmla="*/ 2321 w 872280"/>
              <a:gd name="connsiteY0" fmla="*/ 4697 h 1494217"/>
              <a:gd name="connsiteX1" fmla="*/ 730199 w 872280"/>
              <a:gd name="connsiteY1" fmla="*/ 352153 h 1494217"/>
              <a:gd name="connsiteX2" fmla="*/ 861697 w 872280"/>
              <a:gd name="connsiteY2" fmla="*/ 1494217 h 1494217"/>
              <a:gd name="connsiteX3" fmla="*/ 0 w 872280"/>
              <a:gd name="connsiteY3" fmla="*/ 1494217 h 1494217"/>
              <a:gd name="connsiteX4" fmla="*/ 2321 w 872280"/>
              <a:gd name="connsiteY4" fmla="*/ 469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80" h="1494217">
                <a:moveTo>
                  <a:pt x="2321" y="4697"/>
                </a:moveTo>
                <a:cubicBezTo>
                  <a:pt x="205229" y="-15991"/>
                  <a:pt x="596151" y="20063"/>
                  <a:pt x="730199" y="352153"/>
                </a:cubicBezTo>
                <a:cubicBezTo>
                  <a:pt x="864247" y="684243"/>
                  <a:pt x="890701" y="1391061"/>
                  <a:pt x="861697" y="1494217"/>
                </a:cubicBezTo>
                <a:lnTo>
                  <a:pt x="0" y="1494217"/>
                </a:lnTo>
                <a:cubicBezTo>
                  <a:pt x="774" y="995068"/>
                  <a:pt x="1547" y="503846"/>
                  <a:pt x="2321" y="469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006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Folding noise at ADC</a:t>
            </a:r>
            <a:endParaRPr kumimoji="1" lang="ja-JP" altLang="en-US" dirty="0"/>
          </a:p>
        </p:txBody>
      </p:sp>
      <p:sp>
        <p:nvSpPr>
          <p:cNvPr id="63" name="コンテンツ プレースホルダー 62"/>
          <p:cNvSpPr>
            <a:spLocks noGrp="1"/>
          </p:cNvSpPr>
          <p:nvPr>
            <p:ph idx="1"/>
          </p:nvPr>
        </p:nvSpPr>
        <p:spPr>
          <a:xfrm>
            <a:off x="447651" y="1180088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Tails over </a:t>
            </a:r>
            <a:r>
              <a:rPr lang="en-US" altLang="ja-JP" sz="2000" dirty="0" smtClean="0"/>
              <a:t>the </a:t>
            </a:r>
            <a:r>
              <a:rPr lang="en-US" altLang="ja-JP" sz="2000" dirty="0" err="1" smtClean="0"/>
              <a:t>Nyquist</a:t>
            </a:r>
            <a:r>
              <a:rPr lang="en-US" altLang="ja-JP" sz="2000" dirty="0" smtClean="0"/>
              <a:t> window </a:t>
            </a:r>
            <a:r>
              <a:rPr kumimoji="1" lang="en-US" altLang="ja-JP" sz="2000" dirty="0" smtClean="0"/>
              <a:t>(250MHz - 375MHz) become folding noise.</a:t>
            </a:r>
            <a:endParaRPr kumimoji="1" lang="ja-JP" altLang="en-US" sz="2000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945314" y="3351421"/>
            <a:ext cx="0" cy="27212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945314" y="6072660"/>
            <a:ext cx="745747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861982" y="3456451"/>
            <a:ext cx="0" cy="261620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 flipH="1">
            <a:off x="1861982" y="4272660"/>
            <a:ext cx="900000" cy="1800000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376" h="1494217">
                <a:moveTo>
                  <a:pt x="0" y="4697"/>
                </a:moveTo>
                <a:cubicBezTo>
                  <a:pt x="202908" y="-15991"/>
                  <a:pt x="593830" y="20063"/>
                  <a:pt x="727878" y="352153"/>
                </a:cubicBezTo>
                <a:cubicBezTo>
                  <a:pt x="861926" y="684243"/>
                  <a:pt x="847281" y="1253376"/>
                  <a:pt x="859376" y="149421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直角三角形 34"/>
          <p:cNvSpPr/>
          <p:nvPr/>
        </p:nvSpPr>
        <p:spPr>
          <a:xfrm>
            <a:off x="2790629" y="4287140"/>
            <a:ext cx="900000" cy="1771356"/>
          </a:xfrm>
          <a:prstGeom prst="rtTriangl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759551" y="4272660"/>
            <a:ext cx="913514" cy="1800000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3" fmla="*/ 0 w 859376"/>
              <a:gd name="connsiteY3" fmla="*/ 4697 h 1494217"/>
              <a:gd name="connsiteX0" fmla="*/ 0 w 869959"/>
              <a:gd name="connsiteY0" fmla="*/ 4697 h 1494217"/>
              <a:gd name="connsiteX1" fmla="*/ 727878 w 869959"/>
              <a:gd name="connsiteY1" fmla="*/ 352153 h 1494217"/>
              <a:gd name="connsiteX2" fmla="*/ 859376 w 869959"/>
              <a:gd name="connsiteY2" fmla="*/ 1494217 h 1494217"/>
              <a:gd name="connsiteX3" fmla="*/ 553854 w 869959"/>
              <a:gd name="connsiteY3" fmla="*/ 971090 h 1494217"/>
              <a:gd name="connsiteX4" fmla="*/ 0 w 869959"/>
              <a:gd name="connsiteY4" fmla="*/ 4697 h 1494217"/>
              <a:gd name="connsiteX0" fmla="*/ 2321 w 872280"/>
              <a:gd name="connsiteY0" fmla="*/ 4697 h 1502143"/>
              <a:gd name="connsiteX1" fmla="*/ 730199 w 872280"/>
              <a:gd name="connsiteY1" fmla="*/ 352153 h 1502143"/>
              <a:gd name="connsiteX2" fmla="*/ 861697 w 872280"/>
              <a:gd name="connsiteY2" fmla="*/ 1494217 h 1502143"/>
              <a:gd name="connsiteX3" fmla="*/ 0 w 872280"/>
              <a:gd name="connsiteY3" fmla="*/ 1502143 h 1502143"/>
              <a:gd name="connsiteX4" fmla="*/ 2321 w 872280"/>
              <a:gd name="connsiteY4" fmla="*/ 4697 h 1502143"/>
              <a:gd name="connsiteX0" fmla="*/ 2321 w 872280"/>
              <a:gd name="connsiteY0" fmla="*/ 4697 h 1494217"/>
              <a:gd name="connsiteX1" fmla="*/ 730199 w 872280"/>
              <a:gd name="connsiteY1" fmla="*/ 352153 h 1494217"/>
              <a:gd name="connsiteX2" fmla="*/ 861697 w 872280"/>
              <a:gd name="connsiteY2" fmla="*/ 1494217 h 1494217"/>
              <a:gd name="connsiteX3" fmla="*/ 0 w 872280"/>
              <a:gd name="connsiteY3" fmla="*/ 1494217 h 1494217"/>
              <a:gd name="connsiteX4" fmla="*/ 2321 w 872280"/>
              <a:gd name="connsiteY4" fmla="*/ 469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80" h="1494217">
                <a:moveTo>
                  <a:pt x="2321" y="4697"/>
                </a:moveTo>
                <a:cubicBezTo>
                  <a:pt x="205229" y="-15991"/>
                  <a:pt x="596151" y="20063"/>
                  <a:pt x="730199" y="352153"/>
                </a:cubicBezTo>
                <a:cubicBezTo>
                  <a:pt x="864247" y="684243"/>
                  <a:pt x="890701" y="1391061"/>
                  <a:pt x="861697" y="1494217"/>
                </a:cubicBezTo>
                <a:lnTo>
                  <a:pt x="0" y="1494217"/>
                </a:lnTo>
                <a:cubicBezTo>
                  <a:pt x="774" y="995068"/>
                  <a:pt x="1547" y="503846"/>
                  <a:pt x="2321" y="469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36796" y="6077592"/>
            <a:ext cx="1041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125</a:t>
            </a:r>
          </a:p>
          <a:p>
            <a:pPr algn="ctr"/>
            <a:r>
              <a:rPr lang="en-US" altLang="ja-JP" dirty="0" smtClean="0"/>
              <a:t>(Nyquist)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65511" y="6060009"/>
            <a:ext cx="535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250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fs</a:t>
            </a:r>
            <a:r>
              <a:rPr lang="en-US" altLang="ja-JP" dirty="0" smtClean="0"/>
              <a:t>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94158" y="60504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375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97554" y="605849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500</a:t>
            </a:r>
            <a:endParaRPr kumimoji="1" lang="ja-JP" altLang="en-US" dirty="0"/>
          </a:p>
        </p:txBody>
      </p:sp>
      <p:sp>
        <p:nvSpPr>
          <p:cNvPr id="24" name="フリーフォーム 23"/>
          <p:cNvSpPr/>
          <p:nvPr/>
        </p:nvSpPr>
        <p:spPr>
          <a:xfrm flipH="1">
            <a:off x="3665378" y="4277592"/>
            <a:ext cx="900000" cy="1800000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376" h="1494217">
                <a:moveTo>
                  <a:pt x="0" y="4697"/>
                </a:moveTo>
                <a:cubicBezTo>
                  <a:pt x="202908" y="-15991"/>
                  <a:pt x="593830" y="20063"/>
                  <a:pt x="727878" y="352153"/>
                </a:cubicBezTo>
                <a:cubicBezTo>
                  <a:pt x="861926" y="684243"/>
                  <a:pt x="847281" y="1253376"/>
                  <a:pt x="859376" y="149421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5468774" y="3456451"/>
            <a:ext cx="0" cy="261620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フリーフォーム 25"/>
          <p:cNvSpPr/>
          <p:nvPr/>
        </p:nvSpPr>
        <p:spPr>
          <a:xfrm>
            <a:off x="4565378" y="4277592"/>
            <a:ext cx="900000" cy="1800000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376" h="1494217">
                <a:moveTo>
                  <a:pt x="0" y="4697"/>
                </a:moveTo>
                <a:cubicBezTo>
                  <a:pt x="202908" y="-15991"/>
                  <a:pt x="593830" y="20063"/>
                  <a:pt x="727878" y="352153"/>
                </a:cubicBezTo>
                <a:cubicBezTo>
                  <a:pt x="861926" y="684243"/>
                  <a:pt x="847281" y="1253376"/>
                  <a:pt x="859376" y="149421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4565378" y="3456451"/>
            <a:ext cx="0" cy="261620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197554" y="6067728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625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315699" y="5673255"/>
            <a:ext cx="620066" cy="5584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25960" y="3338455"/>
            <a:ext cx="96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300MHz</a:t>
            </a:r>
          </a:p>
          <a:p>
            <a:r>
              <a:rPr lang="en-US" altLang="ja-JP" dirty="0" smtClean="0"/>
              <a:t>(signal)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480984" y="6048948"/>
            <a:ext cx="116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Frequency</a:t>
            </a:r>
          </a:p>
          <a:p>
            <a:r>
              <a:rPr kumimoji="1" lang="en-US" altLang="ja-JP" dirty="0" smtClean="0"/>
              <a:t>(MHz)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1703" y="3258415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Power</a:t>
            </a:r>
          </a:p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dBm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79462" y="605849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300</a:t>
            </a:r>
            <a:endParaRPr kumimoji="1" lang="ja-JP" altLang="en-US" dirty="0"/>
          </a:p>
        </p:txBody>
      </p:sp>
      <p:sp>
        <p:nvSpPr>
          <p:cNvPr id="38" name="フリーフォーム 37"/>
          <p:cNvSpPr/>
          <p:nvPr/>
        </p:nvSpPr>
        <p:spPr>
          <a:xfrm>
            <a:off x="3134844" y="5856660"/>
            <a:ext cx="612000" cy="216000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3" fmla="*/ 0 w 859376"/>
              <a:gd name="connsiteY3" fmla="*/ 4697 h 1494217"/>
              <a:gd name="connsiteX0" fmla="*/ 0 w 869959"/>
              <a:gd name="connsiteY0" fmla="*/ 4697 h 1494217"/>
              <a:gd name="connsiteX1" fmla="*/ 727878 w 869959"/>
              <a:gd name="connsiteY1" fmla="*/ 352153 h 1494217"/>
              <a:gd name="connsiteX2" fmla="*/ 859376 w 869959"/>
              <a:gd name="connsiteY2" fmla="*/ 1494217 h 1494217"/>
              <a:gd name="connsiteX3" fmla="*/ 553854 w 869959"/>
              <a:gd name="connsiteY3" fmla="*/ 971090 h 1494217"/>
              <a:gd name="connsiteX4" fmla="*/ 0 w 869959"/>
              <a:gd name="connsiteY4" fmla="*/ 4697 h 1494217"/>
              <a:gd name="connsiteX0" fmla="*/ 2321 w 872280"/>
              <a:gd name="connsiteY0" fmla="*/ 4697 h 1502143"/>
              <a:gd name="connsiteX1" fmla="*/ 730199 w 872280"/>
              <a:gd name="connsiteY1" fmla="*/ 352153 h 1502143"/>
              <a:gd name="connsiteX2" fmla="*/ 861697 w 872280"/>
              <a:gd name="connsiteY2" fmla="*/ 1494217 h 1502143"/>
              <a:gd name="connsiteX3" fmla="*/ 0 w 872280"/>
              <a:gd name="connsiteY3" fmla="*/ 1502143 h 1502143"/>
              <a:gd name="connsiteX4" fmla="*/ 2321 w 872280"/>
              <a:gd name="connsiteY4" fmla="*/ 4697 h 1502143"/>
              <a:gd name="connsiteX0" fmla="*/ 2321 w 872280"/>
              <a:gd name="connsiteY0" fmla="*/ 4697 h 1494217"/>
              <a:gd name="connsiteX1" fmla="*/ 730199 w 872280"/>
              <a:gd name="connsiteY1" fmla="*/ 352153 h 1494217"/>
              <a:gd name="connsiteX2" fmla="*/ 861697 w 872280"/>
              <a:gd name="connsiteY2" fmla="*/ 1494217 h 1494217"/>
              <a:gd name="connsiteX3" fmla="*/ 0 w 872280"/>
              <a:gd name="connsiteY3" fmla="*/ 1494217 h 1494217"/>
              <a:gd name="connsiteX4" fmla="*/ 2321 w 872280"/>
              <a:gd name="connsiteY4" fmla="*/ 469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80" h="1494217">
                <a:moveTo>
                  <a:pt x="2321" y="4697"/>
                </a:moveTo>
                <a:cubicBezTo>
                  <a:pt x="205229" y="-15991"/>
                  <a:pt x="596151" y="20063"/>
                  <a:pt x="730199" y="352153"/>
                </a:cubicBezTo>
                <a:cubicBezTo>
                  <a:pt x="864247" y="684243"/>
                  <a:pt x="890701" y="1391061"/>
                  <a:pt x="861697" y="1494217"/>
                </a:cubicBezTo>
                <a:lnTo>
                  <a:pt x="0" y="1494217"/>
                </a:lnTo>
                <a:cubicBezTo>
                  <a:pt x="774" y="995068"/>
                  <a:pt x="1547" y="503846"/>
                  <a:pt x="2321" y="469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 flipH="1">
            <a:off x="2511776" y="5852047"/>
            <a:ext cx="612000" cy="215997"/>
          </a:xfrm>
          <a:custGeom>
            <a:avLst/>
            <a:gdLst>
              <a:gd name="connsiteX0" fmla="*/ 0 w 862956"/>
              <a:gd name="connsiteY0" fmla="*/ 20889 h 1557450"/>
              <a:gd name="connsiteX1" fmla="*/ 544271 w 862956"/>
              <a:gd name="connsiteY1" fmla="*/ 39985 h 1557450"/>
              <a:gd name="connsiteX2" fmla="*/ 830730 w 862956"/>
              <a:gd name="connsiteY2" fmla="*/ 383721 h 1557450"/>
              <a:gd name="connsiteX3" fmla="*/ 859376 w 862956"/>
              <a:gd name="connsiteY3" fmla="*/ 1424476 h 1557450"/>
              <a:gd name="connsiteX4" fmla="*/ 859376 w 862956"/>
              <a:gd name="connsiteY4" fmla="*/ 1510409 h 1557450"/>
              <a:gd name="connsiteX0" fmla="*/ 0 w 862132"/>
              <a:gd name="connsiteY0" fmla="*/ 1898 h 1538459"/>
              <a:gd name="connsiteX1" fmla="*/ 727878 w 862132"/>
              <a:gd name="connsiteY1" fmla="*/ 195654 h 1538459"/>
              <a:gd name="connsiteX2" fmla="*/ 830730 w 862132"/>
              <a:gd name="connsiteY2" fmla="*/ 364730 h 1538459"/>
              <a:gd name="connsiteX3" fmla="*/ 859376 w 862132"/>
              <a:gd name="connsiteY3" fmla="*/ 1405485 h 1538459"/>
              <a:gd name="connsiteX4" fmla="*/ 859376 w 862132"/>
              <a:gd name="connsiteY4" fmla="*/ 1491418 h 1538459"/>
              <a:gd name="connsiteX0" fmla="*/ 0 w 861499"/>
              <a:gd name="connsiteY0" fmla="*/ 4014 h 1514914"/>
              <a:gd name="connsiteX1" fmla="*/ 727878 w 861499"/>
              <a:gd name="connsiteY1" fmla="*/ 197770 h 1514914"/>
              <a:gd name="connsiteX2" fmla="*/ 839910 w 861499"/>
              <a:gd name="connsiteY2" fmla="*/ 939729 h 1514914"/>
              <a:gd name="connsiteX3" fmla="*/ 859376 w 861499"/>
              <a:gd name="connsiteY3" fmla="*/ 1407601 h 1514914"/>
              <a:gd name="connsiteX4" fmla="*/ 859376 w 861499"/>
              <a:gd name="connsiteY4" fmla="*/ 1493534 h 1514914"/>
              <a:gd name="connsiteX0" fmla="*/ 0 w 861499"/>
              <a:gd name="connsiteY0" fmla="*/ 11559 h 1522459"/>
              <a:gd name="connsiteX1" fmla="*/ 727878 w 861499"/>
              <a:gd name="connsiteY1" fmla="*/ 205315 h 1522459"/>
              <a:gd name="connsiteX2" fmla="*/ 859376 w 861499"/>
              <a:gd name="connsiteY2" fmla="*/ 1415146 h 1522459"/>
              <a:gd name="connsiteX3" fmla="*/ 859376 w 861499"/>
              <a:gd name="connsiteY3" fmla="*/ 1501079 h 1522459"/>
              <a:gd name="connsiteX0" fmla="*/ 0 w 881291"/>
              <a:gd name="connsiteY0" fmla="*/ 2289 h 1540548"/>
              <a:gd name="connsiteX1" fmla="*/ 801321 w 881291"/>
              <a:gd name="connsiteY1" fmla="*/ 335773 h 1540548"/>
              <a:gd name="connsiteX2" fmla="*/ 859376 w 881291"/>
              <a:gd name="connsiteY2" fmla="*/ 1405876 h 1540548"/>
              <a:gd name="connsiteX3" fmla="*/ 859376 w 881291"/>
              <a:gd name="connsiteY3" fmla="*/ 1491809 h 1540548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80508"/>
              <a:gd name="connsiteY0" fmla="*/ 2526 h 1492046"/>
              <a:gd name="connsiteX1" fmla="*/ 801321 w 880508"/>
              <a:gd name="connsiteY1" fmla="*/ 336010 h 1492046"/>
              <a:gd name="connsiteX2" fmla="*/ 859376 w 880508"/>
              <a:gd name="connsiteY2" fmla="*/ 1492046 h 1492046"/>
              <a:gd name="connsiteX0" fmla="*/ 0 w 859376"/>
              <a:gd name="connsiteY0" fmla="*/ 2526 h 1492046"/>
              <a:gd name="connsiteX1" fmla="*/ 801321 w 859376"/>
              <a:gd name="connsiteY1" fmla="*/ 336010 h 1492046"/>
              <a:gd name="connsiteX2" fmla="*/ 859376 w 859376"/>
              <a:gd name="connsiteY2" fmla="*/ 1492046 h 1492046"/>
              <a:gd name="connsiteX0" fmla="*/ 0 w 859376"/>
              <a:gd name="connsiteY0" fmla="*/ 5551 h 1495071"/>
              <a:gd name="connsiteX1" fmla="*/ 801321 w 859376"/>
              <a:gd name="connsiteY1" fmla="*/ 339035 h 1495071"/>
              <a:gd name="connsiteX2" fmla="*/ 859376 w 859376"/>
              <a:gd name="connsiteY2" fmla="*/ 1495071 h 1495071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0" fmla="*/ 0 w 859376"/>
              <a:gd name="connsiteY0" fmla="*/ 4697 h 1494217"/>
              <a:gd name="connsiteX1" fmla="*/ 727878 w 859376"/>
              <a:gd name="connsiteY1" fmla="*/ 352153 h 1494217"/>
              <a:gd name="connsiteX2" fmla="*/ 859376 w 859376"/>
              <a:gd name="connsiteY2" fmla="*/ 1494217 h 1494217"/>
              <a:gd name="connsiteX3" fmla="*/ 0 w 859376"/>
              <a:gd name="connsiteY3" fmla="*/ 4697 h 1494217"/>
              <a:gd name="connsiteX0" fmla="*/ 0 w 869959"/>
              <a:gd name="connsiteY0" fmla="*/ 4697 h 1494217"/>
              <a:gd name="connsiteX1" fmla="*/ 727878 w 869959"/>
              <a:gd name="connsiteY1" fmla="*/ 352153 h 1494217"/>
              <a:gd name="connsiteX2" fmla="*/ 859376 w 869959"/>
              <a:gd name="connsiteY2" fmla="*/ 1494217 h 1494217"/>
              <a:gd name="connsiteX3" fmla="*/ 553854 w 869959"/>
              <a:gd name="connsiteY3" fmla="*/ 971090 h 1494217"/>
              <a:gd name="connsiteX4" fmla="*/ 0 w 869959"/>
              <a:gd name="connsiteY4" fmla="*/ 4697 h 1494217"/>
              <a:gd name="connsiteX0" fmla="*/ 2321 w 872280"/>
              <a:gd name="connsiteY0" fmla="*/ 4697 h 1502143"/>
              <a:gd name="connsiteX1" fmla="*/ 730199 w 872280"/>
              <a:gd name="connsiteY1" fmla="*/ 352153 h 1502143"/>
              <a:gd name="connsiteX2" fmla="*/ 861697 w 872280"/>
              <a:gd name="connsiteY2" fmla="*/ 1494217 h 1502143"/>
              <a:gd name="connsiteX3" fmla="*/ 0 w 872280"/>
              <a:gd name="connsiteY3" fmla="*/ 1502143 h 1502143"/>
              <a:gd name="connsiteX4" fmla="*/ 2321 w 872280"/>
              <a:gd name="connsiteY4" fmla="*/ 4697 h 1502143"/>
              <a:gd name="connsiteX0" fmla="*/ 2321 w 872280"/>
              <a:gd name="connsiteY0" fmla="*/ 4697 h 1494217"/>
              <a:gd name="connsiteX1" fmla="*/ 730199 w 872280"/>
              <a:gd name="connsiteY1" fmla="*/ 352153 h 1494217"/>
              <a:gd name="connsiteX2" fmla="*/ 861697 w 872280"/>
              <a:gd name="connsiteY2" fmla="*/ 1494217 h 1494217"/>
              <a:gd name="connsiteX3" fmla="*/ 0 w 872280"/>
              <a:gd name="connsiteY3" fmla="*/ 1494217 h 1494217"/>
              <a:gd name="connsiteX4" fmla="*/ 2321 w 872280"/>
              <a:gd name="connsiteY4" fmla="*/ 4697 h 149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80" h="1494217">
                <a:moveTo>
                  <a:pt x="2321" y="4697"/>
                </a:moveTo>
                <a:cubicBezTo>
                  <a:pt x="205229" y="-15991"/>
                  <a:pt x="596151" y="20063"/>
                  <a:pt x="730199" y="352153"/>
                </a:cubicBezTo>
                <a:cubicBezTo>
                  <a:pt x="864247" y="684243"/>
                  <a:pt x="890701" y="1391061"/>
                  <a:pt x="861697" y="1494217"/>
                </a:cubicBezTo>
                <a:lnTo>
                  <a:pt x="0" y="1494217"/>
                </a:lnTo>
                <a:cubicBezTo>
                  <a:pt x="774" y="995068"/>
                  <a:pt x="1547" y="503846"/>
                  <a:pt x="2321" y="469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3665378" y="3451519"/>
            <a:ext cx="0" cy="261620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61982" y="3451519"/>
            <a:ext cx="0" cy="2616209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3125296" y="3943410"/>
            <a:ext cx="0" cy="2134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2465511" y="5280159"/>
            <a:ext cx="535648" cy="566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756943" y="4682869"/>
            <a:ext cx="108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BPF</a:t>
            </a:r>
          </a:p>
          <a:p>
            <a:pPr algn="ctr"/>
            <a:r>
              <a:rPr lang="en-US" altLang="ja-JP" dirty="0" smtClean="0"/>
              <a:t>Spectrum</a:t>
            </a:r>
            <a:endParaRPr kumimoji="1" lang="ja-JP" altLang="en-US" dirty="0"/>
          </a:p>
        </p:txBody>
      </p:sp>
      <p:sp>
        <p:nvSpPr>
          <p:cNvPr id="58" name="フリーフォーム 57"/>
          <p:cNvSpPr/>
          <p:nvPr/>
        </p:nvSpPr>
        <p:spPr>
          <a:xfrm>
            <a:off x="1098092" y="5642796"/>
            <a:ext cx="1441842" cy="277093"/>
          </a:xfrm>
          <a:custGeom>
            <a:avLst/>
            <a:gdLst>
              <a:gd name="connsiteX0" fmla="*/ 1441842 w 1441842"/>
              <a:gd name="connsiteY0" fmla="*/ 277093 h 277093"/>
              <a:gd name="connsiteX1" fmla="*/ 458334 w 1441842"/>
              <a:gd name="connsiteY1" fmla="*/ 195 h 277093"/>
              <a:gd name="connsiteX2" fmla="*/ 0 w 1441842"/>
              <a:gd name="connsiteY2" fmla="*/ 229352 h 277093"/>
              <a:gd name="connsiteX3" fmla="*/ 0 w 1441842"/>
              <a:gd name="connsiteY3" fmla="*/ 229352 h 277093"/>
              <a:gd name="connsiteX4" fmla="*/ 0 w 1441842"/>
              <a:gd name="connsiteY4" fmla="*/ 229352 h 277093"/>
              <a:gd name="connsiteX5" fmla="*/ 0 w 1441842"/>
              <a:gd name="connsiteY5" fmla="*/ 229352 h 2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1842" h="277093">
                <a:moveTo>
                  <a:pt x="1441842" y="277093"/>
                </a:moveTo>
                <a:cubicBezTo>
                  <a:pt x="1070241" y="142622"/>
                  <a:pt x="698641" y="8152"/>
                  <a:pt x="458334" y="195"/>
                </a:cubicBezTo>
                <a:cubicBezTo>
                  <a:pt x="218027" y="-7762"/>
                  <a:pt x="0" y="229352"/>
                  <a:pt x="0" y="229352"/>
                </a:cubicBezTo>
                <a:lnTo>
                  <a:pt x="0" y="229352"/>
                </a:lnTo>
                <a:lnTo>
                  <a:pt x="0" y="229352"/>
                </a:lnTo>
                <a:lnTo>
                  <a:pt x="0" y="229352"/>
                </a:lnTo>
              </a:path>
            </a:pathLst>
          </a:custGeom>
          <a:ln w="41275">
            <a:solidFill>
              <a:srgbClr val="FF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15620" y="5298122"/>
            <a:ext cx="142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Folding noise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958586" y="3042524"/>
            <a:ext cx="857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50MHz</a:t>
            </a:r>
          </a:p>
          <a:p>
            <a:r>
              <a:rPr lang="en-US" altLang="ja-JP" dirty="0" smtClean="0"/>
              <a:t>(folded</a:t>
            </a:r>
          </a:p>
          <a:p>
            <a:r>
              <a:rPr lang="en-US" altLang="ja-JP" dirty="0" smtClean="0"/>
              <a:t>signal)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44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407683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Frequency response of the Band Pass Filter (S21)</a:t>
            </a:r>
            <a:br>
              <a:rPr kumimoji="1" lang="en-US" altLang="ja-JP" sz="3600" dirty="0" smtClean="0"/>
            </a:b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 descr="20130524_BPF_S21_0dBm_10M_500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7" y="1407360"/>
            <a:ext cx="7063618" cy="5314115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4401272" y="3060941"/>
            <a:ext cx="535648" cy="566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768994" y="2789972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375MHz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396268" y="3021038"/>
            <a:ext cx="422046" cy="566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905066" y="2813315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250MHz</a:t>
            </a:r>
          </a:p>
        </p:txBody>
      </p:sp>
    </p:spTree>
    <p:extLst>
      <p:ext uri="{BB962C8B-B14F-4D97-AF65-F5344CB8AC3E}">
        <p14:creationId xmlns:p14="http://schemas.microsoft.com/office/powerpoint/2010/main" val="69345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97275" y="407683"/>
            <a:ext cx="8667765" cy="11430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Frequency response of the Band Pass Filter (S21)</a:t>
            </a:r>
            <a:br>
              <a:rPr lang="en-US" altLang="ja-JP" sz="3600" dirty="0"/>
            </a:b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" name="図 1" descr="20130524_BPF_S21_0dBm_10M_3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7" y="1460624"/>
            <a:ext cx="7174289" cy="5397375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3186107" y="2552785"/>
            <a:ext cx="266204" cy="260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263922" y="2183453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300MHz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320420" y="2863677"/>
            <a:ext cx="0" cy="566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784916" y="2565114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900MHz</a:t>
            </a:r>
          </a:p>
        </p:txBody>
      </p:sp>
    </p:spTree>
    <p:extLst>
      <p:ext uri="{BB962C8B-B14F-4D97-AF65-F5344CB8AC3E}">
        <p14:creationId xmlns:p14="http://schemas.microsoft.com/office/powerpoint/2010/main" val="415685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20916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Double Pulse test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7714" y="631463"/>
            <a:ext cx="8469086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To test in more realistic conditions, two bunch signal is emulated by combining 100ns (20m) delayed and 2ns delayed signal. 50 events has been taken with this setting. </a:t>
            </a:r>
          </a:p>
          <a:p>
            <a:pPr lvl="1"/>
            <a:r>
              <a:rPr kumimoji="1" lang="en-US" altLang="ja-JP" sz="2000" dirty="0" smtClean="0"/>
              <a:t>Att. Pre:8dB, Post:0dB, 40dB+ Additional: 20dB</a:t>
            </a:r>
          </a:p>
          <a:p>
            <a:pPr lvl="1"/>
            <a:r>
              <a:rPr lang="en-US" altLang="ja-JP" sz="2000" dirty="0" smtClean="0"/>
              <a:t>Data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~</a:t>
            </a:r>
            <a:r>
              <a:rPr lang="en-US" altLang="ja-JP" sz="2000" dirty="0" err="1" smtClean="0"/>
              <a:t>ryo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vxworks</a:t>
            </a:r>
            <a:r>
              <a:rPr lang="en-US" altLang="ja-JP" sz="2000" dirty="0" smtClean="0"/>
              <a:t>/work/</a:t>
            </a:r>
            <a:r>
              <a:rPr lang="en-US" altLang="ja-JP" sz="2000" dirty="0"/>
              <a:t>data/2013June19_exPulsar1kV_no2_doubled/</a:t>
            </a:r>
            <a:endParaRPr kumimoji="1" lang="en-US" altLang="ja-JP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223367"/>
              </p:ext>
            </p:extLst>
          </p:nvPr>
        </p:nvGraphicFramePr>
        <p:xfrm>
          <a:off x="1173238" y="567924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2nd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ch1, 2(X)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12.2um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13.6um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ch3,</a:t>
                      </a:r>
                      <a:r>
                        <a:rPr kumimoji="1" lang="en-US" altLang="ja-JP" baseline="0" dirty="0" smtClean="0"/>
                        <a:t> 4(Y)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9.5um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58592" y="3205245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5718" y="3305413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１ｋ</a:t>
            </a:r>
            <a:r>
              <a:rPr kumimoji="1" lang="en-US" altLang="ja-JP" dirty="0" smtClean="0"/>
              <a:t>V</a:t>
            </a:r>
          </a:p>
          <a:p>
            <a:r>
              <a:rPr lang="en-US" altLang="ja-JP" dirty="0" smtClean="0"/>
              <a:t>Pulsar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372135" y="3205245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99261" y="3305413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40dB</a:t>
            </a:r>
            <a:endParaRPr lang="en-US" altLang="ja-JP" dirty="0"/>
          </a:p>
          <a:p>
            <a:pPr algn="ctr"/>
            <a:r>
              <a:rPr lang="en-US" altLang="ja-JP" dirty="0" smtClean="0"/>
              <a:t>Att.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679756" y="3212502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58922" y="3312670"/>
            <a:ext cx="959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Variable</a:t>
            </a:r>
            <a:endParaRPr lang="en-US" altLang="ja-JP" dirty="0"/>
          </a:p>
          <a:p>
            <a:r>
              <a:rPr lang="en-US" altLang="ja-JP" dirty="0" smtClean="0"/>
              <a:t>Att.x2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6906" y="4663931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814" y="4752004"/>
            <a:ext cx="68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Pulse</a:t>
            </a:r>
          </a:p>
          <a:p>
            <a:pPr algn="ctr"/>
            <a:r>
              <a:rPr lang="en-US" altLang="ja-JP" dirty="0" smtClean="0"/>
              <a:t>Gen.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950839" y="3311681"/>
            <a:ext cx="888873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38440" y="3399754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1:2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461813" y="2937726"/>
            <a:ext cx="888873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1509" y="3025799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1:2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167623" y="3708611"/>
            <a:ext cx="888873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67319" y="3796684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1:2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7598763" y="2841618"/>
            <a:ext cx="1265162" cy="1442409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77506" y="2979271"/>
            <a:ext cx="112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BPM</a:t>
            </a:r>
          </a:p>
          <a:p>
            <a:pPr algn="ctr"/>
            <a:r>
              <a:rPr lang="en-US" altLang="ja-JP" dirty="0" smtClean="0"/>
              <a:t>Readout (Pre:8dB</a:t>
            </a:r>
          </a:p>
          <a:p>
            <a:pPr algn="ctr"/>
            <a:r>
              <a:rPr lang="en-US" altLang="ja-JP" dirty="0" smtClean="0"/>
              <a:t>Post:0dB)</a:t>
            </a:r>
          </a:p>
        </p:txBody>
      </p:sp>
      <p:cxnSp>
        <p:nvCxnSpPr>
          <p:cNvPr id="25" name="直線コネクタ 24"/>
          <p:cNvCxnSpPr>
            <a:endCxn id="11" idx="1"/>
          </p:cNvCxnSpPr>
          <p:nvPr/>
        </p:nvCxnSpPr>
        <p:spPr>
          <a:xfrm flipV="1">
            <a:off x="965779" y="3622531"/>
            <a:ext cx="406356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2261008" y="3623740"/>
            <a:ext cx="406356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3568673" y="3623740"/>
            <a:ext cx="370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4834915" y="3362480"/>
            <a:ext cx="33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4854270" y="3780970"/>
            <a:ext cx="33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7365562" y="3025799"/>
            <a:ext cx="233201" cy="1595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7384917" y="3399754"/>
            <a:ext cx="213846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066537" y="3798889"/>
            <a:ext cx="1532226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085892" y="4217379"/>
            <a:ext cx="151287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968242" y="4728481"/>
            <a:ext cx="7254635" cy="3805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23" idx="2"/>
          </p:cNvCxnSpPr>
          <p:nvPr/>
        </p:nvCxnSpPr>
        <p:spPr>
          <a:xfrm flipV="1">
            <a:off x="8222877" y="4284027"/>
            <a:ext cx="8467" cy="44445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9" idx="2"/>
          </p:cNvCxnSpPr>
          <p:nvPr/>
        </p:nvCxnSpPr>
        <p:spPr>
          <a:xfrm flipH="1" flipV="1">
            <a:off x="503029" y="4039817"/>
            <a:ext cx="0" cy="64236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661742" y="404421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０</a:t>
            </a:r>
            <a:r>
              <a:rPr lang="en-US" altLang="ja-JP" dirty="0" smtClean="0"/>
              <a:t>−</a:t>
            </a:r>
            <a:r>
              <a:rPr lang="ja-JP" altLang="en-US" dirty="0" smtClean="0"/>
              <a:t>７０ｄ</a:t>
            </a:r>
            <a:r>
              <a:rPr lang="en-US" altLang="ja-JP" dirty="0" smtClean="0"/>
              <a:t>B</a:t>
            </a:r>
          </a:p>
          <a:p>
            <a:r>
              <a:rPr lang="ja-JP" altLang="en-US" dirty="0" smtClean="0"/>
              <a:t>０</a:t>
            </a:r>
            <a:r>
              <a:rPr lang="en-US" altLang="ja-JP" dirty="0" smtClean="0"/>
              <a:t>−</a:t>
            </a:r>
            <a:r>
              <a:rPr lang="ja-JP" altLang="en-US" dirty="0" smtClean="0"/>
              <a:t>１１ｄ</a:t>
            </a:r>
            <a:r>
              <a:rPr lang="en-US" altLang="ja-JP" dirty="0" smtClean="0"/>
              <a:t>B</a:t>
            </a:r>
            <a:endParaRPr lang="en-US" altLang="ja-JP" dirty="0"/>
          </a:p>
        </p:txBody>
      </p:sp>
      <p:sp>
        <p:nvSpPr>
          <p:cNvPr id="46" name="正方形/長方形 45"/>
          <p:cNvSpPr/>
          <p:nvPr/>
        </p:nvSpPr>
        <p:spPr>
          <a:xfrm>
            <a:off x="5167623" y="2913032"/>
            <a:ext cx="323615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5894688" y="2913039"/>
            <a:ext cx="323615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535698" y="3394920"/>
            <a:ext cx="33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8" idx="3"/>
          </p:cNvCxnSpPr>
          <p:nvPr/>
        </p:nvCxnSpPr>
        <p:spPr>
          <a:xfrm flipV="1">
            <a:off x="6218303" y="3205245"/>
            <a:ext cx="205829" cy="726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フリーフォーム 52"/>
          <p:cNvSpPr/>
          <p:nvPr/>
        </p:nvSpPr>
        <p:spPr>
          <a:xfrm>
            <a:off x="5503333" y="3011712"/>
            <a:ext cx="362857" cy="205619"/>
          </a:xfrm>
          <a:custGeom>
            <a:avLst/>
            <a:gdLst>
              <a:gd name="connsiteX0" fmla="*/ 0 w 362857"/>
              <a:gd name="connsiteY0" fmla="*/ 193524 h 205619"/>
              <a:gd name="connsiteX1" fmla="*/ 108857 w 362857"/>
              <a:gd name="connsiteY1" fmla="*/ 169333 h 205619"/>
              <a:gd name="connsiteX2" fmla="*/ 133048 w 362857"/>
              <a:gd name="connsiteY2" fmla="*/ 145143 h 205619"/>
              <a:gd name="connsiteX3" fmla="*/ 145143 w 362857"/>
              <a:gd name="connsiteY3" fmla="*/ 0 h 205619"/>
              <a:gd name="connsiteX4" fmla="*/ 84667 w 362857"/>
              <a:gd name="connsiteY4" fmla="*/ 12095 h 205619"/>
              <a:gd name="connsiteX5" fmla="*/ 72572 w 362857"/>
              <a:gd name="connsiteY5" fmla="*/ 48381 h 205619"/>
              <a:gd name="connsiteX6" fmla="*/ 84667 w 362857"/>
              <a:gd name="connsiteY6" fmla="*/ 157238 h 205619"/>
              <a:gd name="connsiteX7" fmla="*/ 96762 w 362857"/>
              <a:gd name="connsiteY7" fmla="*/ 193524 h 205619"/>
              <a:gd name="connsiteX8" fmla="*/ 133048 w 362857"/>
              <a:gd name="connsiteY8" fmla="*/ 205619 h 205619"/>
              <a:gd name="connsiteX9" fmla="*/ 217715 w 362857"/>
              <a:gd name="connsiteY9" fmla="*/ 193524 h 205619"/>
              <a:gd name="connsiteX10" fmla="*/ 229810 w 362857"/>
              <a:gd name="connsiteY10" fmla="*/ 84667 h 205619"/>
              <a:gd name="connsiteX11" fmla="*/ 193524 w 362857"/>
              <a:gd name="connsiteY11" fmla="*/ 72571 h 205619"/>
              <a:gd name="connsiteX12" fmla="*/ 193524 w 362857"/>
              <a:gd name="connsiteY12" fmla="*/ 169333 h 205619"/>
              <a:gd name="connsiteX13" fmla="*/ 229810 w 362857"/>
              <a:gd name="connsiteY13" fmla="*/ 181428 h 205619"/>
              <a:gd name="connsiteX14" fmla="*/ 314477 w 362857"/>
              <a:gd name="connsiteY14" fmla="*/ 169333 h 205619"/>
              <a:gd name="connsiteX15" fmla="*/ 266096 w 362857"/>
              <a:gd name="connsiteY15" fmla="*/ 12095 h 205619"/>
              <a:gd name="connsiteX16" fmla="*/ 241905 w 362857"/>
              <a:gd name="connsiteY16" fmla="*/ 36286 h 205619"/>
              <a:gd name="connsiteX17" fmla="*/ 314477 w 362857"/>
              <a:gd name="connsiteY17" fmla="*/ 157238 h 205619"/>
              <a:gd name="connsiteX18" fmla="*/ 362857 w 362857"/>
              <a:gd name="connsiteY18" fmla="*/ 193524 h 20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857" h="205619">
                <a:moveTo>
                  <a:pt x="0" y="193524"/>
                </a:moveTo>
                <a:cubicBezTo>
                  <a:pt x="14654" y="191082"/>
                  <a:pt x="85953" y="183075"/>
                  <a:pt x="108857" y="169333"/>
                </a:cubicBezTo>
                <a:cubicBezTo>
                  <a:pt x="118635" y="163466"/>
                  <a:pt x="124984" y="153206"/>
                  <a:pt x="133048" y="145143"/>
                </a:cubicBezTo>
                <a:cubicBezTo>
                  <a:pt x="164993" y="49305"/>
                  <a:pt x="161430" y="97723"/>
                  <a:pt x="145143" y="0"/>
                </a:cubicBezTo>
                <a:cubicBezTo>
                  <a:pt x="124984" y="4032"/>
                  <a:pt x="101772" y="691"/>
                  <a:pt x="84667" y="12095"/>
                </a:cubicBezTo>
                <a:cubicBezTo>
                  <a:pt x="74059" y="19167"/>
                  <a:pt x="72572" y="35631"/>
                  <a:pt x="72572" y="48381"/>
                </a:cubicBezTo>
                <a:cubicBezTo>
                  <a:pt x="72572" y="84890"/>
                  <a:pt x="78665" y="121226"/>
                  <a:pt x="84667" y="157238"/>
                </a:cubicBezTo>
                <a:cubicBezTo>
                  <a:pt x="86763" y="169814"/>
                  <a:pt x="87747" y="184509"/>
                  <a:pt x="96762" y="193524"/>
                </a:cubicBezTo>
                <a:cubicBezTo>
                  <a:pt x="105777" y="202539"/>
                  <a:pt x="120953" y="201587"/>
                  <a:pt x="133048" y="205619"/>
                </a:cubicBezTo>
                <a:cubicBezTo>
                  <a:pt x="161270" y="201587"/>
                  <a:pt x="190669" y="202539"/>
                  <a:pt x="217715" y="193524"/>
                </a:cubicBezTo>
                <a:cubicBezTo>
                  <a:pt x="262985" y="178434"/>
                  <a:pt x="241213" y="107473"/>
                  <a:pt x="229810" y="84667"/>
                </a:cubicBezTo>
                <a:cubicBezTo>
                  <a:pt x="224108" y="73263"/>
                  <a:pt x="205619" y="76603"/>
                  <a:pt x="193524" y="72571"/>
                </a:cubicBezTo>
                <a:cubicBezTo>
                  <a:pt x="181969" y="107238"/>
                  <a:pt x="167577" y="130412"/>
                  <a:pt x="193524" y="169333"/>
                </a:cubicBezTo>
                <a:cubicBezTo>
                  <a:pt x="200596" y="179941"/>
                  <a:pt x="217715" y="177396"/>
                  <a:pt x="229810" y="181428"/>
                </a:cubicBezTo>
                <a:cubicBezTo>
                  <a:pt x="258032" y="177396"/>
                  <a:pt x="302530" y="195218"/>
                  <a:pt x="314477" y="169333"/>
                </a:cubicBezTo>
                <a:cubicBezTo>
                  <a:pt x="375862" y="36331"/>
                  <a:pt x="328864" y="33018"/>
                  <a:pt x="266096" y="12095"/>
                </a:cubicBezTo>
                <a:cubicBezTo>
                  <a:pt x="258032" y="20159"/>
                  <a:pt x="241905" y="24882"/>
                  <a:pt x="241905" y="36286"/>
                </a:cubicBezTo>
                <a:cubicBezTo>
                  <a:pt x="241905" y="84808"/>
                  <a:pt x="276154" y="131689"/>
                  <a:pt x="314477" y="157238"/>
                </a:cubicBezTo>
                <a:cubicBezTo>
                  <a:pt x="355506" y="184591"/>
                  <a:pt x="340484" y="171149"/>
                  <a:pt x="362857" y="1935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148020" y="2551714"/>
            <a:ext cx="130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100ns(20m)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41550" y="33748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2ns</a:t>
            </a:r>
          </a:p>
        </p:txBody>
      </p:sp>
    </p:spTree>
    <p:extLst>
      <p:ext uri="{BB962C8B-B14F-4D97-AF65-F5344CB8AC3E}">
        <p14:creationId xmlns:p14="http://schemas.microsoft.com/office/powerpoint/2010/main" val="104951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Harmonics (600, 900MHz</a:t>
            </a:r>
            <a:r>
              <a:rPr lang="en-US" altLang="ja-JP" dirty="0"/>
              <a:t>) </a:t>
            </a:r>
            <a:r>
              <a:rPr lang="en-US" altLang="ja-JP" dirty="0" smtClean="0"/>
              <a:t>reduction with external LPF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417638"/>
            <a:ext cx="8082038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When 300MHz CW input, </a:t>
            </a:r>
            <a:r>
              <a:rPr lang="en-US" altLang="ja-JP" sz="2400" dirty="0" smtClean="0"/>
              <a:t>double harmonic </a:t>
            </a:r>
            <a:r>
              <a:rPr kumimoji="1" lang="en-US" altLang="ja-JP" sz="2400" dirty="0" smtClean="0"/>
              <a:t>(600MHz), triple harmonic </a:t>
            </a:r>
            <a:r>
              <a:rPr lang="en-US" altLang="ja-JP" sz="2400" dirty="0" smtClean="0"/>
              <a:t>(</a:t>
            </a:r>
            <a:r>
              <a:rPr kumimoji="1" lang="en-US" altLang="ja-JP" sz="2400" dirty="0" smtClean="0"/>
              <a:t>900MHz</a:t>
            </a:r>
            <a:r>
              <a:rPr lang="en-US" altLang="ja-JP" sz="2400" dirty="0" smtClean="0"/>
              <a:t>) were observed at about -15dB down to the fundamental.</a:t>
            </a:r>
          </a:p>
          <a:p>
            <a:r>
              <a:rPr kumimoji="1" lang="en-US" altLang="ja-JP" sz="2400" dirty="0" smtClean="0"/>
              <a:t>When LPF (Mini Circuit VLFX-300) is inserted at BPF output, harmonics have been suppressed to almost the BG level (&gt;53dB suppression). </a:t>
            </a:r>
            <a:r>
              <a:rPr lang="en-US" altLang="ja-JP" sz="2400" dirty="0" smtClean="0"/>
              <a:t>In this setting 100 events data were taken.</a:t>
            </a:r>
          </a:p>
          <a:p>
            <a:pPr lvl="1"/>
            <a:r>
              <a:rPr lang="ja-JP" altLang="en-US" sz="1800" dirty="0" smtClean="0"/>
              <a:t> </a:t>
            </a:r>
            <a:r>
              <a:rPr kumimoji="1" lang="en-US" altLang="ja-JP" sz="1800" dirty="0" smtClean="0"/>
              <a:t>Att. Pre:8dB, Post:0dB, 40dB+ Additional: 20dB</a:t>
            </a:r>
          </a:p>
          <a:p>
            <a:pPr lvl="1"/>
            <a:r>
              <a:rPr lang="en-US" altLang="ja-JP" sz="2000" dirty="0" smtClean="0"/>
              <a:t>Data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~</a:t>
            </a:r>
            <a:r>
              <a:rPr lang="en-US" altLang="ja-JP" sz="2000" dirty="0" err="1" smtClean="0"/>
              <a:t>ryo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vxworks</a:t>
            </a:r>
            <a:r>
              <a:rPr lang="en-US" altLang="ja-JP" sz="2000" dirty="0" smtClean="0"/>
              <a:t>/work/data/2013June20_exPulsar1kV_no1/</a:t>
            </a:r>
            <a:endParaRPr kumimoji="1" lang="en-US" altLang="ja-JP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73203"/>
              </p:ext>
            </p:extLst>
          </p:nvPr>
        </p:nvGraphicFramePr>
        <p:xfrm>
          <a:off x="1173238" y="4965639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2nd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ch1, 2(X)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11.9um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14.4um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ch3,</a:t>
                      </a:r>
                      <a:r>
                        <a:rPr kumimoji="1" lang="en-US" altLang="ja-JP" baseline="0" dirty="0" smtClean="0"/>
                        <a:t> 4(Y)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9.8um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912404" y="6259810"/>
            <a:ext cx="5570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No significant difference were observed.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3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 Test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245032"/>
            <a:ext cx="8082038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As we can get about 10um position resolution constantly with pulsar, we confirmed it with beam signal. </a:t>
            </a:r>
          </a:p>
          <a:p>
            <a:r>
              <a:rPr lang="en-US" altLang="ja-JP" sz="2400" dirty="0" smtClean="0"/>
              <a:t>Beam signal were divided to two input signal to emulate ideal (no beam position jitter) beam signal.</a:t>
            </a:r>
          </a:p>
          <a:p>
            <a:endParaRPr kumimoji="1" lang="en-US" altLang="ja-JP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59468" y="3669272"/>
            <a:ext cx="143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sp34-4-1 (X+)</a:t>
            </a:r>
            <a:endParaRPr kumimoji="1" lang="en-US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2302462" y="4874158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0733" y="4998591"/>
            <a:ext cx="77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EVR</a:t>
            </a:r>
          </a:p>
          <a:p>
            <a:pPr algn="ctr"/>
            <a:r>
              <a:rPr kumimoji="1" lang="en-US" altLang="ja-JP" dirty="0" smtClean="0"/>
              <a:t>(3sub)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818233" y="3477166"/>
            <a:ext cx="888873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17929" y="3565239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1:2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524043" y="4248051"/>
            <a:ext cx="888873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23739" y="4336124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1:2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955183" y="3381058"/>
            <a:ext cx="1265162" cy="1442409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33926" y="3518711"/>
            <a:ext cx="112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BPM</a:t>
            </a:r>
          </a:p>
          <a:p>
            <a:pPr algn="ctr"/>
            <a:r>
              <a:rPr lang="en-US" altLang="ja-JP" dirty="0" smtClean="0"/>
              <a:t>Readout (Pre:8dB</a:t>
            </a:r>
          </a:p>
          <a:p>
            <a:pPr algn="ctr"/>
            <a:r>
              <a:rPr lang="en-US" altLang="ja-JP" dirty="0" smtClean="0"/>
              <a:t>Post:0dB)</a:t>
            </a: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3191335" y="3901920"/>
            <a:ext cx="33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3210690" y="4320410"/>
            <a:ext cx="33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5721982" y="3565239"/>
            <a:ext cx="233201" cy="1595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5741337" y="3939194"/>
            <a:ext cx="213846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422957" y="4338329"/>
            <a:ext cx="1532226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442312" y="4756819"/>
            <a:ext cx="151287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574723" y="5267921"/>
            <a:ext cx="2004574" cy="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22" idx="2"/>
          </p:cNvCxnSpPr>
          <p:nvPr/>
        </p:nvCxnSpPr>
        <p:spPr>
          <a:xfrm flipV="1">
            <a:off x="6579297" y="4823467"/>
            <a:ext cx="8467" cy="44445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3524043" y="3452472"/>
            <a:ext cx="323615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251108" y="3452479"/>
            <a:ext cx="323615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 flipV="1">
            <a:off x="3892118" y="3934360"/>
            <a:ext cx="33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38" idx="3"/>
          </p:cNvCxnSpPr>
          <p:nvPr/>
        </p:nvCxnSpPr>
        <p:spPr>
          <a:xfrm flipV="1">
            <a:off x="4574723" y="3744685"/>
            <a:ext cx="205829" cy="726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フリーフォーム 40"/>
          <p:cNvSpPr/>
          <p:nvPr/>
        </p:nvSpPr>
        <p:spPr>
          <a:xfrm>
            <a:off x="3859753" y="3551152"/>
            <a:ext cx="362857" cy="205619"/>
          </a:xfrm>
          <a:custGeom>
            <a:avLst/>
            <a:gdLst>
              <a:gd name="connsiteX0" fmla="*/ 0 w 362857"/>
              <a:gd name="connsiteY0" fmla="*/ 193524 h 205619"/>
              <a:gd name="connsiteX1" fmla="*/ 108857 w 362857"/>
              <a:gd name="connsiteY1" fmla="*/ 169333 h 205619"/>
              <a:gd name="connsiteX2" fmla="*/ 133048 w 362857"/>
              <a:gd name="connsiteY2" fmla="*/ 145143 h 205619"/>
              <a:gd name="connsiteX3" fmla="*/ 145143 w 362857"/>
              <a:gd name="connsiteY3" fmla="*/ 0 h 205619"/>
              <a:gd name="connsiteX4" fmla="*/ 84667 w 362857"/>
              <a:gd name="connsiteY4" fmla="*/ 12095 h 205619"/>
              <a:gd name="connsiteX5" fmla="*/ 72572 w 362857"/>
              <a:gd name="connsiteY5" fmla="*/ 48381 h 205619"/>
              <a:gd name="connsiteX6" fmla="*/ 84667 w 362857"/>
              <a:gd name="connsiteY6" fmla="*/ 157238 h 205619"/>
              <a:gd name="connsiteX7" fmla="*/ 96762 w 362857"/>
              <a:gd name="connsiteY7" fmla="*/ 193524 h 205619"/>
              <a:gd name="connsiteX8" fmla="*/ 133048 w 362857"/>
              <a:gd name="connsiteY8" fmla="*/ 205619 h 205619"/>
              <a:gd name="connsiteX9" fmla="*/ 217715 w 362857"/>
              <a:gd name="connsiteY9" fmla="*/ 193524 h 205619"/>
              <a:gd name="connsiteX10" fmla="*/ 229810 w 362857"/>
              <a:gd name="connsiteY10" fmla="*/ 84667 h 205619"/>
              <a:gd name="connsiteX11" fmla="*/ 193524 w 362857"/>
              <a:gd name="connsiteY11" fmla="*/ 72571 h 205619"/>
              <a:gd name="connsiteX12" fmla="*/ 193524 w 362857"/>
              <a:gd name="connsiteY12" fmla="*/ 169333 h 205619"/>
              <a:gd name="connsiteX13" fmla="*/ 229810 w 362857"/>
              <a:gd name="connsiteY13" fmla="*/ 181428 h 205619"/>
              <a:gd name="connsiteX14" fmla="*/ 314477 w 362857"/>
              <a:gd name="connsiteY14" fmla="*/ 169333 h 205619"/>
              <a:gd name="connsiteX15" fmla="*/ 266096 w 362857"/>
              <a:gd name="connsiteY15" fmla="*/ 12095 h 205619"/>
              <a:gd name="connsiteX16" fmla="*/ 241905 w 362857"/>
              <a:gd name="connsiteY16" fmla="*/ 36286 h 205619"/>
              <a:gd name="connsiteX17" fmla="*/ 314477 w 362857"/>
              <a:gd name="connsiteY17" fmla="*/ 157238 h 205619"/>
              <a:gd name="connsiteX18" fmla="*/ 362857 w 362857"/>
              <a:gd name="connsiteY18" fmla="*/ 193524 h 20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857" h="205619">
                <a:moveTo>
                  <a:pt x="0" y="193524"/>
                </a:moveTo>
                <a:cubicBezTo>
                  <a:pt x="14654" y="191082"/>
                  <a:pt x="85953" y="183075"/>
                  <a:pt x="108857" y="169333"/>
                </a:cubicBezTo>
                <a:cubicBezTo>
                  <a:pt x="118635" y="163466"/>
                  <a:pt x="124984" y="153206"/>
                  <a:pt x="133048" y="145143"/>
                </a:cubicBezTo>
                <a:cubicBezTo>
                  <a:pt x="164993" y="49305"/>
                  <a:pt x="161430" y="97723"/>
                  <a:pt x="145143" y="0"/>
                </a:cubicBezTo>
                <a:cubicBezTo>
                  <a:pt x="124984" y="4032"/>
                  <a:pt x="101772" y="691"/>
                  <a:pt x="84667" y="12095"/>
                </a:cubicBezTo>
                <a:cubicBezTo>
                  <a:pt x="74059" y="19167"/>
                  <a:pt x="72572" y="35631"/>
                  <a:pt x="72572" y="48381"/>
                </a:cubicBezTo>
                <a:cubicBezTo>
                  <a:pt x="72572" y="84890"/>
                  <a:pt x="78665" y="121226"/>
                  <a:pt x="84667" y="157238"/>
                </a:cubicBezTo>
                <a:cubicBezTo>
                  <a:pt x="86763" y="169814"/>
                  <a:pt x="87747" y="184509"/>
                  <a:pt x="96762" y="193524"/>
                </a:cubicBezTo>
                <a:cubicBezTo>
                  <a:pt x="105777" y="202539"/>
                  <a:pt x="120953" y="201587"/>
                  <a:pt x="133048" y="205619"/>
                </a:cubicBezTo>
                <a:cubicBezTo>
                  <a:pt x="161270" y="201587"/>
                  <a:pt x="190669" y="202539"/>
                  <a:pt x="217715" y="193524"/>
                </a:cubicBezTo>
                <a:cubicBezTo>
                  <a:pt x="262985" y="178434"/>
                  <a:pt x="241213" y="107473"/>
                  <a:pt x="229810" y="84667"/>
                </a:cubicBezTo>
                <a:cubicBezTo>
                  <a:pt x="224108" y="73263"/>
                  <a:pt x="205619" y="76603"/>
                  <a:pt x="193524" y="72571"/>
                </a:cubicBezTo>
                <a:cubicBezTo>
                  <a:pt x="181969" y="107238"/>
                  <a:pt x="167577" y="130412"/>
                  <a:pt x="193524" y="169333"/>
                </a:cubicBezTo>
                <a:cubicBezTo>
                  <a:pt x="200596" y="179941"/>
                  <a:pt x="217715" y="177396"/>
                  <a:pt x="229810" y="181428"/>
                </a:cubicBezTo>
                <a:cubicBezTo>
                  <a:pt x="258032" y="177396"/>
                  <a:pt x="302530" y="195218"/>
                  <a:pt x="314477" y="169333"/>
                </a:cubicBezTo>
                <a:cubicBezTo>
                  <a:pt x="375862" y="36331"/>
                  <a:pt x="328864" y="33018"/>
                  <a:pt x="266096" y="12095"/>
                </a:cubicBezTo>
                <a:cubicBezTo>
                  <a:pt x="258032" y="20159"/>
                  <a:pt x="241905" y="24882"/>
                  <a:pt x="241905" y="36286"/>
                </a:cubicBezTo>
                <a:cubicBezTo>
                  <a:pt x="241905" y="84808"/>
                  <a:pt x="276154" y="131689"/>
                  <a:pt x="314477" y="157238"/>
                </a:cubicBezTo>
                <a:cubicBezTo>
                  <a:pt x="355506" y="184591"/>
                  <a:pt x="340484" y="171149"/>
                  <a:pt x="362857" y="1935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78199" y="4111194"/>
            <a:ext cx="138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sp34-4</a:t>
            </a:r>
            <a:r>
              <a:rPr lang="en-US" altLang="ja-JP" dirty="0" smtClean="0"/>
              <a:t>-3 </a:t>
            </a:r>
            <a:r>
              <a:rPr lang="en-US" altLang="ja-JP" dirty="0"/>
              <a:t>(</a:t>
            </a:r>
            <a:r>
              <a:rPr lang="en-US" altLang="ja-JP" dirty="0" smtClean="0"/>
              <a:t>X-)</a:t>
            </a:r>
            <a:endParaRPr kumimoji="1" lang="en-US" altLang="ja-JP" dirty="0" smtClean="0"/>
          </a:p>
        </p:txBody>
      </p:sp>
      <p:sp>
        <p:nvSpPr>
          <p:cNvPr id="44" name="正方形/長方形 43"/>
          <p:cNvSpPr/>
          <p:nvPr/>
        </p:nvSpPr>
        <p:spPr>
          <a:xfrm>
            <a:off x="3782481" y="4938270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722433" y="5134118"/>
            <a:ext cx="100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TTL/NIM</a:t>
            </a:r>
            <a:endParaRPr kumimoji="1" lang="ja-JP" altLang="en-US" dirty="0"/>
          </a:p>
        </p:txBody>
      </p:sp>
      <p:cxnSp>
        <p:nvCxnSpPr>
          <p:cNvPr id="47" name="直線コネクタ 46"/>
          <p:cNvCxnSpPr>
            <a:stCxn id="14" idx="3"/>
          </p:cNvCxnSpPr>
          <p:nvPr/>
        </p:nvCxnSpPr>
        <p:spPr>
          <a:xfrm>
            <a:off x="3191335" y="5291444"/>
            <a:ext cx="617070" cy="1926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3737050" y="313083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20m</a:t>
            </a:r>
          </a:p>
        </p:txBody>
      </p:sp>
    </p:spTree>
    <p:extLst>
      <p:ext uri="{BB962C8B-B14F-4D97-AF65-F5344CB8AC3E}">
        <p14:creationId xmlns:p14="http://schemas.microsoft.com/office/powerpoint/2010/main" val="131320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Candidates to get worth position resolution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BPF, ADC input circuit may </a:t>
            </a:r>
            <a:r>
              <a:rPr lang="en-US" altLang="ja-JP" sz="2800" dirty="0" smtClean="0"/>
              <a:t>operate</a:t>
            </a:r>
            <a:r>
              <a:rPr kumimoji="1" lang="en-US" altLang="ja-JP" sz="2800" dirty="0" smtClean="0"/>
              <a:t> in non-linear region.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Tails of BPF output spectrum exceeds </a:t>
            </a:r>
            <a:r>
              <a:rPr kumimoji="1" lang="en-US" altLang="ja-JP" sz="2800" dirty="0" err="1" smtClean="0"/>
              <a:t>Nyquist</a:t>
            </a:r>
            <a:r>
              <a:rPr kumimoji="1" lang="en-US" altLang="ja-JP" sz="2800" dirty="0" smtClean="0"/>
              <a:t> window (250-375MHz) and it makes folding noise.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Triple harmonic (</a:t>
            </a:r>
            <a:r>
              <a:rPr kumimoji="1" lang="en-US" altLang="ja-JP" sz="2800" dirty="0" smtClean="0"/>
              <a:t>900MHz) also may cause folding noise.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Analogue noise from DC-DC converter etc. introduces GND wobble, EMI and so forth.</a:t>
            </a:r>
            <a:r>
              <a:rPr kumimoji="1" lang="ja-JP" altLang="en-US" sz="2800" dirty="0" smtClean="0"/>
              <a:t> 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83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245447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Beam Test (cont’d)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63680" y="764505"/>
            <a:ext cx="8686800" cy="164904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300events data were taken.</a:t>
            </a:r>
          </a:p>
          <a:p>
            <a:pPr lvl="1"/>
            <a:r>
              <a:rPr lang="en-US" altLang="ja-JP" sz="2000" dirty="0" smtClean="0"/>
              <a:t>@3-2, PFE 5Hz, 0.3nC</a:t>
            </a:r>
          </a:p>
          <a:p>
            <a:pPr lvl="1"/>
            <a:r>
              <a:rPr kumimoji="1" lang="en-US" altLang="ja-JP" sz="2000" dirty="0" smtClean="0"/>
              <a:t>Att. Pre:8dB, Post:0dB &lt;= Set this value </a:t>
            </a:r>
            <a:r>
              <a:rPr lang="en-US" altLang="ja-JP" sz="2000" dirty="0"/>
              <a:t>t</a:t>
            </a:r>
            <a:r>
              <a:rPr lang="en-US" altLang="ja-JP" sz="2000" dirty="0" smtClean="0"/>
              <a:t>o keep input &lt;3Vpp.</a:t>
            </a:r>
            <a:endParaRPr kumimoji="1" lang="en-US" altLang="ja-JP" sz="2000" dirty="0" smtClean="0"/>
          </a:p>
          <a:p>
            <a:pPr lvl="1"/>
            <a:r>
              <a:rPr lang="en-US" altLang="ja-JP" sz="2000" dirty="0" smtClean="0"/>
              <a:t>Data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~</a:t>
            </a:r>
            <a:r>
              <a:rPr lang="en-US" altLang="ja-JP" sz="2000" dirty="0" err="1" smtClean="0"/>
              <a:t>ryo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vxworks</a:t>
            </a:r>
            <a:r>
              <a:rPr lang="en-US" altLang="ja-JP" sz="2000" dirty="0" smtClean="0"/>
              <a:t>/work/</a:t>
            </a:r>
            <a:r>
              <a:rPr lang="en-US" altLang="ja-JP" sz="2000" dirty="0"/>
              <a:t>data/2013June19_beam_ch12fanout_doubled_ch34_fanout/</a:t>
            </a:r>
            <a:endParaRPr kumimoji="1" lang="en-US" altLang="ja-JP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14654"/>
              </p:ext>
            </p:extLst>
          </p:nvPr>
        </p:nvGraphicFramePr>
        <p:xfrm>
          <a:off x="1152484" y="241355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2nd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ch1, 2(X)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11.9um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14.4um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ch3,</a:t>
                      </a:r>
                      <a:r>
                        <a:rPr kumimoji="1" lang="en-US" altLang="ja-JP" baseline="0" dirty="0" smtClean="0"/>
                        <a:t> 4(Y)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9.8um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263680" y="6185297"/>
            <a:ext cx="8423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</a:rPr>
              <a:t>Confirmed that the worse position resolution were caused by input saturation. 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263680" y="3565764"/>
            <a:ext cx="8880320" cy="164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At previous test (May 29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):</a:t>
            </a:r>
          </a:p>
          <a:p>
            <a:pPr lvl="1"/>
            <a:r>
              <a:rPr lang="en-US" altLang="ja-JP" sz="2000" dirty="0"/>
              <a:t>@3-2, PFE 1Hz, </a:t>
            </a:r>
            <a:r>
              <a:rPr lang="en-US" altLang="ja-JP" sz="2000" dirty="0" smtClean="0"/>
              <a:t>0.5nC</a:t>
            </a:r>
          </a:p>
          <a:p>
            <a:pPr lvl="1"/>
            <a:r>
              <a:rPr lang="en-US" altLang="ja-JP" sz="2000" dirty="0" smtClean="0"/>
              <a:t>Att. Pre:0dB, Post:0dB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single pulse</a:t>
            </a:r>
          </a:p>
          <a:p>
            <a:pPr lvl="1"/>
            <a:r>
              <a:rPr lang="en-US" altLang="ja-JP" sz="2000" dirty="0" smtClean="0"/>
              <a:t>Data: ~</a:t>
            </a:r>
            <a:r>
              <a:rPr lang="en-US" altLang="ja-JP" sz="2000" dirty="0" err="1" smtClean="0"/>
              <a:t>ryo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vxworks</a:t>
            </a:r>
            <a:r>
              <a:rPr lang="en-US" altLang="ja-JP" sz="2000" dirty="0" smtClean="0"/>
              <a:t>/work/data/2013May29_beam_ch12fanout_ch34fanout/</a:t>
            </a:r>
            <a:endParaRPr lang="en-US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44400"/>
              </p:ext>
            </p:extLst>
          </p:nvPr>
        </p:nvGraphicFramePr>
        <p:xfrm>
          <a:off x="1149051" y="5104705"/>
          <a:ext cx="40760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282"/>
                <a:gridCol w="2007810"/>
              </a:tblGrid>
              <a:tr h="31941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238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ch1, 2(X)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53.8um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238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ch3, 4(Y)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30.7um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9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 test </a:t>
            </a:r>
            <a:r>
              <a:rPr kumimoji="1" lang="en-US" altLang="ja-JP" dirty="0" smtClean="0"/>
              <a:t>(cont’d)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図 5" descr="2013June19_beam_ru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6549" y="-331249"/>
            <a:ext cx="4323098" cy="83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 Test (cont’d)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417638"/>
            <a:ext cx="8082038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100 events were taken with 0.45nC.  </a:t>
            </a:r>
          </a:p>
          <a:p>
            <a:pPr lvl="1"/>
            <a:r>
              <a:rPr kumimoji="1" lang="en-US" altLang="ja-JP" sz="1800" dirty="0" smtClean="0"/>
              <a:t>Att. Pre:8dB, Post:0dB, 40dB+ Additional: 20dB</a:t>
            </a:r>
          </a:p>
          <a:p>
            <a:pPr lvl="1"/>
            <a:r>
              <a:rPr lang="en-US" altLang="ja-JP" sz="2000" dirty="0" smtClean="0"/>
              <a:t>Data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~</a:t>
            </a:r>
            <a:r>
              <a:rPr lang="en-US" altLang="ja-JP" sz="2000" dirty="0" err="1" smtClean="0"/>
              <a:t>ryo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vxworks</a:t>
            </a:r>
            <a:r>
              <a:rPr lang="en-US" altLang="ja-JP" sz="2000" dirty="0" smtClean="0"/>
              <a:t>/work/</a:t>
            </a:r>
            <a:r>
              <a:rPr lang="en-US" altLang="ja-JP" sz="2000" dirty="0"/>
              <a:t>data/2013June19_beam_ch12fanout_doubled_ch34_fanout-no2</a:t>
            </a:r>
            <a:r>
              <a:rPr lang="en-US" altLang="ja-JP" sz="2000" dirty="0" smtClean="0"/>
              <a:t>/</a:t>
            </a:r>
          </a:p>
          <a:p>
            <a:pPr lvl="1"/>
            <a:r>
              <a:rPr kumimoji="1" lang="en-US" altLang="ja-JP" sz="2000" dirty="0" smtClean="0"/>
              <a:t>Event#59 were rejected from analysis because it contains ADC malfunction.</a:t>
            </a:r>
            <a:endParaRPr kumimoji="1" lang="en-US" altLang="ja-JP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9046"/>
              </p:ext>
            </p:extLst>
          </p:nvPr>
        </p:nvGraphicFramePr>
        <p:xfrm>
          <a:off x="1048724" y="4141722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2nd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ch1, 2(X)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5.7um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8.2um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ch3,</a:t>
                      </a:r>
                      <a:r>
                        <a:rPr kumimoji="1" lang="en-US" altLang="ja-JP" baseline="0" dirty="0" smtClean="0"/>
                        <a:t> 4(Y)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5.1um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263680" y="5485885"/>
            <a:ext cx="8423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</a:rPr>
              <a:t>Better position resolution than 0.3nC. Position resolution may be limited by signal source S/N. (i.e. 1kV pulsar might have not a good S/N than high charge beam.)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8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#59 event data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 descr="ev59-inve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29" y="1266232"/>
            <a:ext cx="7359301" cy="47220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12397" y="6012948"/>
            <a:ext cx="6314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</a:rPr>
              <a:t>Suddenly waveform sign were inverted after time &gt; 288</a:t>
            </a:r>
            <a:endParaRPr lang="en-US" altLang="ja-JP" dirty="0" smtClean="0"/>
          </a:p>
          <a:p>
            <a:pPr marL="800100" lvl="1" indent="-342900">
              <a:buFont typeface="Arial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</a:rPr>
              <a:t>Have to check ADC clock delay IC.</a:t>
            </a:r>
          </a:p>
        </p:txBody>
      </p:sp>
    </p:spTree>
    <p:extLst>
      <p:ext uri="{BB962C8B-B14F-4D97-AF65-F5344CB8AC3E}">
        <p14:creationId xmlns:p14="http://schemas.microsoft.com/office/powerpoint/2010/main" val="416347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099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Block diagram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1B1-BFA8-F944-8DF7-EE0069A04505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01" y="830949"/>
            <a:ext cx="7323276" cy="287539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34401" y="830949"/>
            <a:ext cx="1089527" cy="402551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sz="2000" dirty="0" smtClean="0"/>
              <a:t>Overview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856" y="4085120"/>
            <a:ext cx="5435600" cy="11684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477157" y="2550863"/>
            <a:ext cx="12786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cal. pulsar</a:t>
            </a:r>
            <a:r>
              <a:rPr lang="en-US" altLang="ja-JP" sz="900" dirty="0" smtClean="0"/>
              <a:t>(300MHz)</a:t>
            </a:r>
            <a:endParaRPr lang="ja-JP" altLang="en-US" sz="9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180041"/>
            <a:ext cx="1447800" cy="8128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5088507"/>
            <a:ext cx="2438400" cy="106680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708034" y="4987931"/>
            <a:ext cx="40370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1ns</a:t>
            </a:r>
            <a:endParaRPr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708034" y="3825212"/>
            <a:ext cx="198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Analogue Frontend</a:t>
            </a:r>
            <a:endParaRPr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 flipH="1" flipV="1">
            <a:off x="4832441" y="4536124"/>
            <a:ext cx="534611" cy="630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4832442" y="4536124"/>
            <a:ext cx="534610" cy="630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441818" y="3620811"/>
            <a:ext cx="2488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smtClean="0"/>
              <a:t>specifications]</a:t>
            </a:r>
            <a:endParaRPr lang="en-US" altLang="ja-JP" dirty="0"/>
          </a:p>
          <a:p>
            <a:r>
              <a:rPr lang="en-US" altLang="ja-JP" dirty="0" smtClean="0"/>
              <a:t>Gain: 32.5dB(confirmed)</a:t>
            </a:r>
          </a:p>
          <a:p>
            <a:r>
              <a:rPr kumimoji="1" lang="en-US" altLang="ja-JP" dirty="0" smtClean="0"/>
              <a:t>Max Output: +12dBm</a:t>
            </a:r>
          </a:p>
          <a:p>
            <a:pPr algn="ctr"/>
            <a:r>
              <a:rPr lang="en-US" altLang="ja-JP" dirty="0" smtClean="0"/>
              <a:t>(2.5Vpp)</a:t>
            </a:r>
            <a:endParaRPr kumimoji="1"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3148642" y="5264930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Att.(pre)</a:t>
            </a:r>
          </a:p>
          <a:p>
            <a:r>
              <a:rPr lang="en-US" altLang="ja-JP" dirty="0" smtClean="0"/>
              <a:t>0-31.5dB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248844" y="5258824"/>
            <a:ext cx="1073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Att.(post)</a:t>
            </a:r>
          </a:p>
          <a:p>
            <a:r>
              <a:rPr lang="en-US" altLang="ja-JP" dirty="0" smtClean="0"/>
              <a:t>0-31.5dB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42280" y="6117361"/>
            <a:ext cx="816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*These tests presented in this slide have been performed with Pre:8dB, Post:0dB setting. Total BPF gain is +24.5dB(x16.8).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991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ADC input circuit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78" b="14078"/>
          <a:stretch>
            <a:fillRect/>
          </a:stretch>
        </p:blipFill>
        <p:spPr>
          <a:xfrm>
            <a:off x="105287" y="1042747"/>
            <a:ext cx="8726526" cy="479925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1B1-BFA8-F944-8DF7-EE0069A0450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0421" y="5902193"/>
            <a:ext cx="96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250MHz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fs</a:t>
            </a:r>
            <a:r>
              <a:rPr lang="en-US" altLang="ja-JP" dirty="0" smtClean="0"/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4528" y="5900681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300MHz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>
            <a:stCxn id="9" idx="0"/>
          </p:cNvCxnSpPr>
          <p:nvPr/>
        </p:nvCxnSpPr>
        <p:spPr>
          <a:xfrm flipV="1">
            <a:off x="1664425" y="4940257"/>
            <a:ext cx="244027" cy="961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11" idx="0"/>
          </p:cNvCxnSpPr>
          <p:nvPr/>
        </p:nvCxnSpPr>
        <p:spPr>
          <a:xfrm flipH="1" flipV="1">
            <a:off x="2066558" y="4940257"/>
            <a:ext cx="431974" cy="960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508277" y="6223145"/>
            <a:ext cx="96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250MHz 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fs</a:t>
            </a:r>
            <a:r>
              <a:rPr lang="en-US" altLang="ja-JP" dirty="0" smtClean="0"/>
              <a:t>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03912" y="6221633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300MHz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14" idx="0"/>
          </p:cNvCxnSpPr>
          <p:nvPr/>
        </p:nvCxnSpPr>
        <p:spPr>
          <a:xfrm flipV="1">
            <a:off x="4992281" y="5145020"/>
            <a:ext cx="305933" cy="107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5" idx="0"/>
          </p:cNvCxnSpPr>
          <p:nvPr/>
        </p:nvCxnSpPr>
        <p:spPr>
          <a:xfrm flipH="1" flipV="1">
            <a:off x="5455939" y="5261209"/>
            <a:ext cx="431977" cy="960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22pF -&gt; </a:t>
            </a:r>
            <a:r>
              <a:rPr kumimoji="1" lang="en-US" altLang="ja-JP" dirty="0" err="1" smtClean="0"/>
              <a:t>Snubber</a:t>
            </a:r>
            <a:r>
              <a:rPr kumimoji="1" lang="en-US" altLang="ja-JP" dirty="0" smtClean="0"/>
              <a:t> circuit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59894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Thanks to </a:t>
            </a:r>
            <a:r>
              <a:rPr lang="en-US" altLang="ja-JP" sz="2400" dirty="0" err="1" smtClean="0"/>
              <a:t>Adrew’s</a:t>
            </a:r>
            <a:r>
              <a:rPr lang="en-US" altLang="ja-JP" sz="2400" dirty="0" smtClean="0"/>
              <a:t> suggestion and modification, we have achieved +10dB at ADC input with this </a:t>
            </a:r>
            <a:r>
              <a:rPr lang="en-US" altLang="ja-JP" sz="2400" dirty="0" err="1" smtClean="0"/>
              <a:t>snubber</a:t>
            </a:r>
            <a:r>
              <a:rPr lang="en-US" altLang="ja-JP" sz="2400" dirty="0" smtClean="0"/>
              <a:t> circuit than 22pF,  which also prevents ADC malfunction.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60" y="3604370"/>
            <a:ext cx="7445367" cy="22509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119988" y="5779915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From ADC9467 Datasheet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379006" y="3737196"/>
            <a:ext cx="185159" cy="137908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59905" y="330760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Snubber</a:t>
            </a:r>
            <a:r>
              <a:rPr lang="en-US" altLang="ja-JP" dirty="0" smtClean="0"/>
              <a:t> circuit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75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9706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22pF (before modification)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110" y="801930"/>
            <a:ext cx="8229600" cy="103332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HSPICE simulation</a:t>
            </a:r>
          </a:p>
          <a:p>
            <a:pPr lvl="1"/>
            <a:r>
              <a:rPr lang="en-US" altLang="ja-JP" sz="2000" dirty="0" smtClean="0"/>
              <a:t>Gain: 1/3 (-10dB) at 300MHz.</a:t>
            </a:r>
          </a:p>
          <a:p>
            <a:pPr lvl="1"/>
            <a:r>
              <a:rPr kumimoji="1" lang="en-US" altLang="ja-JP" sz="2000" dirty="0" smtClean="0"/>
              <a:t>Lower capacitance behaves unstable, so cannot reduce its capacitance.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 descr="Snubber_simulation_2013-06-17 at 3.59.1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0" y="1835258"/>
            <a:ext cx="7281333" cy="5143694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1040189" y="4862286"/>
            <a:ext cx="4995334" cy="229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64085" y="4810669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２０ｐ</a:t>
            </a:r>
            <a:r>
              <a:rPr lang="en-US" altLang="ja-JP" dirty="0" smtClean="0"/>
              <a:t>F</a:t>
            </a:r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6301619" y="2394857"/>
            <a:ext cx="24192" cy="4100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792746" y="204774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３００</a:t>
            </a:r>
            <a:r>
              <a:rPr lang="en-US" altLang="ja-JP" dirty="0" smtClean="0"/>
              <a:t>MH</a:t>
            </a:r>
            <a:r>
              <a:rPr lang="ja-JP" altLang="en-US" dirty="0" smtClean="0"/>
              <a:t>ｚ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1638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Snubber_simulation_2013-06-17 at 4.10.5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1" y="1835258"/>
            <a:ext cx="6652381" cy="51242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9706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 smtClean="0"/>
              <a:t>Snubber</a:t>
            </a:r>
            <a:r>
              <a:rPr kumimoji="1" lang="en-US" altLang="ja-JP" sz="3600" dirty="0" smtClean="0"/>
              <a:t> </a:t>
            </a:r>
            <a:r>
              <a:rPr lang="en-US" altLang="ja-JP" sz="3600" dirty="0" smtClean="0"/>
              <a:t>circuit</a:t>
            </a:r>
            <a:r>
              <a:rPr kumimoji="1" lang="en-US" altLang="ja-JP" sz="3600" dirty="0" smtClean="0"/>
              <a:t> (after modification)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110" y="604120"/>
            <a:ext cx="8229600" cy="134386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HSPICE </a:t>
            </a:r>
            <a:r>
              <a:rPr lang="en-US" altLang="ja-JP" sz="2400" dirty="0"/>
              <a:t>simulation</a:t>
            </a:r>
          </a:p>
          <a:p>
            <a:pPr lvl="1"/>
            <a:r>
              <a:rPr kumimoji="1" lang="en-US" altLang="ja-JP" sz="2000" dirty="0" smtClean="0"/>
              <a:t>Almost no gain drop at 300MHz. </a:t>
            </a:r>
          </a:p>
          <a:p>
            <a:pPr lvl="1"/>
            <a:r>
              <a:rPr lang="en-US" altLang="ja-JP" sz="1800" dirty="0"/>
              <a:t>I</a:t>
            </a:r>
            <a:r>
              <a:rPr lang="en-US" altLang="ja-JP" sz="1800" dirty="0" smtClean="0"/>
              <a:t>mplement on ch1, ch2 on #2 board.</a:t>
            </a: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040189" y="4632476"/>
            <a:ext cx="6047621" cy="459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52968" y="4810669"/>
            <a:ext cx="971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/>
              <a:t>Snubber</a:t>
            </a:r>
            <a:r>
              <a:rPr lang="en-US" altLang="ja-JP" dirty="0" smtClean="0"/>
              <a:t> </a:t>
            </a:r>
          </a:p>
          <a:p>
            <a:pPr algn="ctr"/>
            <a:r>
              <a:rPr lang="en-US" altLang="ja-JP" dirty="0" smtClean="0"/>
              <a:t>Circuit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5914580" y="2527905"/>
            <a:ext cx="1" cy="3943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359818" y="215857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３００</a:t>
            </a:r>
            <a:r>
              <a:rPr lang="en-US" altLang="ja-JP" dirty="0" smtClean="0"/>
              <a:t>MH</a:t>
            </a:r>
            <a:r>
              <a:rPr lang="ja-JP" altLang="en-US" dirty="0" smtClean="0"/>
              <a:t>ｚ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2655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ADC output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7317"/>
            <a:ext cx="8229600" cy="938819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Consistent with calculation. x3 gain (+10dB).</a:t>
            </a:r>
          </a:p>
          <a:p>
            <a:r>
              <a:rPr lang="en-US" altLang="ja-JP" sz="2400" dirty="0"/>
              <a:t>Proved it </a:t>
            </a:r>
            <a:r>
              <a:rPr lang="en-US" altLang="ja-JP" sz="2400" dirty="0" smtClean="0"/>
              <a:t>also suppress the ADC malfunction.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 descr="Snubber_ADC_Compa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76" y="2267781"/>
            <a:ext cx="5893933" cy="45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8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095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Block diagram of 1kV pulsar test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12C5-FD35-7342-A2A0-E308A0482BE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25714" y="1378865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2840" y="1479033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１ｋ</a:t>
            </a:r>
            <a:r>
              <a:rPr kumimoji="1" lang="en-US" altLang="ja-JP" dirty="0" smtClean="0"/>
              <a:t>V</a:t>
            </a:r>
          </a:p>
          <a:p>
            <a:r>
              <a:rPr lang="en-US" altLang="ja-JP" dirty="0" smtClean="0"/>
              <a:t>Pulsar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039257" y="1378865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66383" y="1479033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40dB</a:t>
            </a:r>
            <a:endParaRPr lang="en-US" altLang="ja-JP" dirty="0"/>
          </a:p>
          <a:p>
            <a:pPr algn="ctr"/>
            <a:r>
              <a:rPr lang="en-US" altLang="ja-JP" dirty="0" smtClean="0"/>
              <a:t>Att.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346878" y="1386122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37043" y="1486290"/>
            <a:ext cx="932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variable</a:t>
            </a:r>
            <a:endParaRPr lang="en-US" altLang="ja-JP" dirty="0"/>
          </a:p>
          <a:p>
            <a:r>
              <a:rPr lang="en-US" altLang="ja-JP" dirty="0" smtClean="0"/>
              <a:t>Att.x2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44028" y="2837551"/>
            <a:ext cx="888873" cy="83457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4936" y="2925624"/>
            <a:ext cx="68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Pulse</a:t>
            </a:r>
          </a:p>
          <a:p>
            <a:pPr algn="ctr"/>
            <a:r>
              <a:rPr lang="en-US" altLang="ja-JP" dirty="0" smtClean="0"/>
              <a:t>Gen.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617961" y="1485301"/>
            <a:ext cx="888873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05562" y="1573374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1:2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834745" y="1038761"/>
            <a:ext cx="888873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34441" y="1126834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1:2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834745" y="1882231"/>
            <a:ext cx="888873" cy="59894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34441" y="1970304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1:2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153124" y="1038761"/>
            <a:ext cx="1265162" cy="1442409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31867" y="1176414"/>
            <a:ext cx="112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BPM</a:t>
            </a:r>
          </a:p>
          <a:p>
            <a:pPr algn="ctr"/>
            <a:r>
              <a:rPr lang="en-US" altLang="ja-JP" dirty="0" smtClean="0"/>
              <a:t>Readout (Pre:8dB</a:t>
            </a:r>
          </a:p>
          <a:p>
            <a:pPr algn="ctr"/>
            <a:r>
              <a:rPr lang="en-US" altLang="ja-JP" dirty="0" smtClean="0"/>
              <a:t>Post:0dB)</a:t>
            </a:r>
          </a:p>
        </p:txBody>
      </p:sp>
      <p:pic>
        <p:nvPicPr>
          <p:cNvPr id="22" name="図 21" descr="1kVPulsar_BPF_RTOScreenshot_2013-06-25_0_22483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741" y="3079342"/>
            <a:ext cx="5038211" cy="3778659"/>
          </a:xfrm>
          <a:prstGeom prst="rect">
            <a:avLst/>
          </a:prstGeom>
        </p:spPr>
      </p:pic>
      <p:cxnSp>
        <p:nvCxnSpPr>
          <p:cNvPr id="24" name="直線コネクタ 23"/>
          <p:cNvCxnSpPr>
            <a:endCxn id="7" idx="1"/>
          </p:cNvCxnSpPr>
          <p:nvPr/>
        </p:nvCxnSpPr>
        <p:spPr>
          <a:xfrm flipV="1">
            <a:off x="1632901" y="1796151"/>
            <a:ext cx="406356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928130" y="1797360"/>
            <a:ext cx="406356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4235795" y="1797360"/>
            <a:ext cx="370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5502037" y="1536100"/>
            <a:ext cx="33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521392" y="1954590"/>
            <a:ext cx="334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6738494" y="1142789"/>
            <a:ext cx="406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6757849" y="1561279"/>
            <a:ext cx="406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6733659" y="1972509"/>
            <a:ext cx="406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6753014" y="2390999"/>
            <a:ext cx="4068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635364" y="2940154"/>
            <a:ext cx="6141874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20" idx="2"/>
          </p:cNvCxnSpPr>
          <p:nvPr/>
        </p:nvCxnSpPr>
        <p:spPr>
          <a:xfrm flipV="1">
            <a:off x="7777238" y="2481170"/>
            <a:ext cx="8467" cy="44445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5" idx="2"/>
          </p:cNvCxnSpPr>
          <p:nvPr/>
        </p:nvCxnSpPr>
        <p:spPr>
          <a:xfrm flipH="1" flipV="1">
            <a:off x="1170151" y="2213437"/>
            <a:ext cx="0" cy="64236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328864" y="221783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０</a:t>
            </a:r>
            <a:r>
              <a:rPr lang="en-US" altLang="ja-JP" dirty="0" smtClean="0"/>
              <a:t>−</a:t>
            </a:r>
            <a:r>
              <a:rPr lang="ja-JP" altLang="en-US" dirty="0" smtClean="0"/>
              <a:t>７０ｄ</a:t>
            </a:r>
            <a:r>
              <a:rPr lang="en-US" altLang="ja-JP" dirty="0" smtClean="0"/>
              <a:t>B</a:t>
            </a:r>
          </a:p>
          <a:p>
            <a:r>
              <a:rPr lang="ja-JP" altLang="en-US" dirty="0" smtClean="0"/>
              <a:t>０</a:t>
            </a:r>
            <a:r>
              <a:rPr lang="en-US" altLang="ja-JP" dirty="0" smtClean="0"/>
              <a:t>−</a:t>
            </a:r>
            <a:r>
              <a:rPr lang="ja-JP" altLang="en-US" dirty="0" smtClean="0"/>
              <a:t>１１ｄ</a:t>
            </a:r>
            <a:r>
              <a:rPr lang="en-US" altLang="ja-JP" dirty="0" smtClean="0"/>
              <a:t>B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497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1304</Words>
  <Application>Microsoft Macintosh PowerPoint</Application>
  <PresentationFormat>画面に合わせる (4:3)</PresentationFormat>
  <Paragraphs>247</Paragraphs>
  <Slides>23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ホワイト</vt:lpstr>
      <vt:lpstr>KEK BPM (18K12)　 Status Report</vt:lpstr>
      <vt:lpstr>Candidates to get worth position resolution</vt:lpstr>
      <vt:lpstr>Block diagram</vt:lpstr>
      <vt:lpstr>ADC input circuit</vt:lpstr>
      <vt:lpstr>22pF -&gt; Snubber circuit</vt:lpstr>
      <vt:lpstr>22pF (before modification)</vt:lpstr>
      <vt:lpstr>Snubber circuit (after modification)</vt:lpstr>
      <vt:lpstr>ADC output</vt:lpstr>
      <vt:lpstr>Block diagram of 1kV pulsar test</vt:lpstr>
      <vt:lpstr>Linearity check (1)  </vt:lpstr>
      <vt:lpstr>ADC input circuitry</vt:lpstr>
      <vt:lpstr>Linearity check (2) </vt:lpstr>
      <vt:lpstr>Linearity check (2) </vt:lpstr>
      <vt:lpstr>Folding noise at ADC</vt:lpstr>
      <vt:lpstr>Frequency response of the Band Pass Filter (S21) </vt:lpstr>
      <vt:lpstr>Frequency response of the Band Pass Filter (S21) </vt:lpstr>
      <vt:lpstr>Double Pulse test</vt:lpstr>
      <vt:lpstr>Harmonics (600, 900MHz) reduction with external LPF</vt:lpstr>
      <vt:lpstr>Beam Test</vt:lpstr>
      <vt:lpstr>Beam Test (cont’d)</vt:lpstr>
      <vt:lpstr>Beam test (cont’d)</vt:lpstr>
      <vt:lpstr>Beam Test (cont’d)</vt:lpstr>
      <vt:lpstr>#59 event data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 BPM (18K12)　Status Report</dc:title>
  <dc:subject/>
  <dc:creator>Ichimiya Ryo</dc:creator>
  <cp:keywords/>
  <dc:description/>
  <cp:lastModifiedBy>Kazuro Furukawa</cp:lastModifiedBy>
  <cp:revision>81</cp:revision>
  <dcterms:created xsi:type="dcterms:W3CDTF">2013-05-23T11:22:01Z</dcterms:created>
  <dcterms:modified xsi:type="dcterms:W3CDTF">2013-06-28T22:20:46Z</dcterms:modified>
  <cp:category/>
</cp:coreProperties>
</file>