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8"/>
  </p:notesMasterIdLst>
  <p:handoutMasterIdLst>
    <p:handoutMasterId r:id="rId39"/>
  </p:handoutMasterIdLst>
  <p:sldIdLst>
    <p:sldId id="306" r:id="rId2"/>
    <p:sldId id="351" r:id="rId3"/>
    <p:sldId id="352" r:id="rId4"/>
    <p:sldId id="355" r:id="rId5"/>
    <p:sldId id="353" r:id="rId6"/>
    <p:sldId id="358" r:id="rId7"/>
    <p:sldId id="354" r:id="rId8"/>
    <p:sldId id="361" r:id="rId9"/>
    <p:sldId id="307" r:id="rId10"/>
    <p:sldId id="313" r:id="rId11"/>
    <p:sldId id="356" r:id="rId12"/>
    <p:sldId id="314" r:id="rId13"/>
    <p:sldId id="315" r:id="rId14"/>
    <p:sldId id="389" r:id="rId15"/>
    <p:sldId id="316" r:id="rId16"/>
    <p:sldId id="326" r:id="rId17"/>
    <p:sldId id="327" r:id="rId18"/>
    <p:sldId id="357" r:id="rId19"/>
    <p:sldId id="360" r:id="rId20"/>
    <p:sldId id="317" r:id="rId21"/>
    <p:sldId id="362" r:id="rId22"/>
    <p:sldId id="364" r:id="rId23"/>
    <p:sldId id="366" r:id="rId24"/>
    <p:sldId id="365" r:id="rId25"/>
    <p:sldId id="388" r:id="rId26"/>
    <p:sldId id="368" r:id="rId27"/>
    <p:sldId id="375" r:id="rId28"/>
    <p:sldId id="383" r:id="rId29"/>
    <p:sldId id="380" r:id="rId30"/>
    <p:sldId id="382" r:id="rId31"/>
    <p:sldId id="386" r:id="rId32"/>
    <p:sldId id="390" r:id="rId33"/>
    <p:sldId id="392" r:id="rId34"/>
    <p:sldId id="393" r:id="rId35"/>
    <p:sldId id="391" r:id="rId36"/>
    <p:sldId id="359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5EC"/>
    <a:srgbClr val="91A4C1"/>
    <a:srgbClr val="D1DCE5"/>
    <a:srgbClr val="EACFDF"/>
    <a:srgbClr val="BACAD7"/>
    <a:srgbClr val="FFEBC6"/>
    <a:srgbClr val="26718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198" y="-96"/>
      </p:cViewPr>
      <p:guideLst>
        <p:guide orient="horz" pos="144"/>
        <p:guide orient="horz" pos="16"/>
        <p:guide/>
      </p:guideLst>
    </p:cSldViewPr>
  </p:slideViewPr>
  <p:outlineViewPr>
    <p:cViewPr>
      <p:scale>
        <a:sx n="33" d="100"/>
        <a:sy n="33" d="100"/>
      </p:scale>
      <p:origin x="0" y="4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41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23E333-68A8-40F4-9C38-5025AED1F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9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4F65F96B-0519-4449-959B-E6E9D353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22" charset="-128"/>
        <a:cs typeface="ＭＳ Ｐゴシック" pitchFamily="2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F3B4C2F1-5324-4F26-BB6E-0FACEC8D1CC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5F96B-0519-4449-959B-E6E9D3531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5"/>
          <p:cNvSpPr>
            <a:spLocks noChangeArrowheads="1"/>
          </p:cNvSpPr>
          <p:nvPr userDrawn="1"/>
        </p:nvSpPr>
        <p:spPr bwMode="auto">
          <a:xfrm>
            <a:off x="127000" y="6496050"/>
            <a:ext cx="3278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Managed by UT-Battelle</a:t>
            </a:r>
            <a:br>
              <a:rPr lang="en-US" sz="900" b="1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</a:br>
            <a:r>
              <a:rPr lang="en-US" sz="900" b="1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for the Department of Energy</a:t>
            </a:r>
          </a:p>
        </p:txBody>
      </p:sp>
      <p:sp>
        <p:nvSpPr>
          <p:cNvPr id="5" name="Freeform 257"/>
          <p:cNvSpPr>
            <a:spLocks/>
          </p:cNvSpPr>
          <p:nvPr userDrawn="1"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6" name="Picture 258" descr="ORNL_leaf 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-100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9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650" y="1354138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lnSpc>
                <a:spcPct val="90000"/>
              </a:lnSpc>
            </a:pPr>
            <a:fld id="{4CA79AFA-A346-4256-A3F9-743EC6A403B1}" type="slidenum">
              <a:rPr lang="en-US" sz="900">
                <a:solidFill>
                  <a:schemeClr val="tx2"/>
                </a:solidFill>
                <a:latin typeface="Times New Roman" pitchFamily="-112" charset="0"/>
                <a:cs typeface="Times New Roman" pitchFamily="-112" charset="0"/>
              </a:rPr>
              <a:pPr marL="171450" indent="-171450">
                <a:lnSpc>
                  <a:spcPct val="90000"/>
                </a:lnSpc>
              </a:pPr>
              <a:t>‹#›</a:t>
            </a:fld>
            <a:r>
              <a:rPr lang="en-US" sz="900">
                <a:solidFill>
                  <a:schemeClr val="tx2"/>
                </a:solidFill>
                <a:latin typeface="Times New Roman" pitchFamily="-112" charset="0"/>
                <a:cs typeface="Times New Roman" pitchFamily="-112" charset="0"/>
              </a:rPr>
              <a:t>	Managed by UT-Battelle</a:t>
            </a:r>
            <a:br>
              <a:rPr lang="en-US" sz="900">
                <a:solidFill>
                  <a:schemeClr val="tx2"/>
                </a:solidFill>
                <a:latin typeface="Times New Roman" pitchFamily="-112" charset="0"/>
                <a:cs typeface="Times New Roman" pitchFamily="-112" charset="0"/>
              </a:rPr>
            </a:br>
            <a:r>
              <a:rPr lang="en-US" sz="900">
                <a:solidFill>
                  <a:schemeClr val="tx2"/>
                </a:solidFill>
                <a:latin typeface="Times New Roman" pitchFamily="-112" charset="0"/>
                <a:cs typeface="Times New Roman" pitchFamily="-112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005" name="Freeform 261"/>
          <p:cNvSpPr>
            <a:spLocks/>
          </p:cNvSpPr>
          <p:nvPr userDrawn="1"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60007" name="Rectangle 263"/>
          <p:cNvSpPr>
            <a:spLocks noChangeArrowheads="1"/>
          </p:cNvSpPr>
          <p:nvPr userDrawn="1"/>
        </p:nvSpPr>
        <p:spPr bwMode="auto">
          <a:xfrm>
            <a:off x="6227763" y="782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ＭＳ Ｐゴシック" pitchFamily="22" charset="-128"/>
          <a:cs typeface="ＭＳ Ｐゴシック" pitchFamily="2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  <a:ea typeface="ＭＳ Ｐゴシック" pitchFamily="22" charset="-128"/>
          <a:cs typeface="ＭＳ Ｐゴシック" pitchFamily="22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  <a:ea typeface="ＭＳ Ｐゴシック" pitchFamily="22" charset="-128"/>
          <a:cs typeface="ＭＳ Ｐゴシック" pitchFamily="22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  <a:ea typeface="ＭＳ Ｐゴシック" pitchFamily="22" charset="-128"/>
          <a:cs typeface="ＭＳ Ｐゴシック" pitchFamily="22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  <a:ea typeface="ＭＳ Ｐゴシック" pitchFamily="22" charset="-128"/>
          <a:cs typeface="ＭＳ Ｐゴシック" pitchFamily="22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-10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-107" charset="2"/>
        <a:buChar char="·"/>
        <a:defRPr sz="2800" b="1">
          <a:solidFill>
            <a:srgbClr val="000000"/>
          </a:solidFill>
          <a:latin typeface="+mn-lt"/>
          <a:ea typeface="ＭＳ Ｐゴシック" pitchFamily="22" charset="-128"/>
          <a:cs typeface="ＭＳ Ｐゴシック" pitchFamily="22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  <a:ea typeface="ＭＳ Ｐゴシック" pitchFamily="-100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-107" charset="2"/>
        <a:buChar char="·"/>
        <a:defRPr sz="2000" b="1">
          <a:solidFill>
            <a:srgbClr val="000000"/>
          </a:solidFill>
          <a:latin typeface="+mn-lt"/>
          <a:ea typeface="ＭＳ Ｐゴシック" pitchFamily="-100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ＭＳ Ｐゴシック" pitchFamily="-100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7" charset="2"/>
        <a:buChar char="·"/>
        <a:defRPr b="1">
          <a:solidFill>
            <a:srgbClr val="000000"/>
          </a:solidFill>
          <a:latin typeface="+mn-lt"/>
          <a:ea typeface="ＭＳ Ｐゴシック" pitchFamily="-100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0" charset="2"/>
        <a:buChar char="·"/>
        <a:defRPr b="1">
          <a:solidFill>
            <a:srgbClr val="000000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0" charset="2"/>
        <a:buChar char="·"/>
        <a:defRPr b="1">
          <a:solidFill>
            <a:srgbClr val="000000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0" charset="2"/>
        <a:buChar char="·"/>
        <a:defRPr b="1">
          <a:solidFill>
            <a:srgbClr val="000000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0" charset="2"/>
        <a:buChar char="·"/>
        <a:defRPr b="1">
          <a:solidFill>
            <a:srgbClr val="000000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semirk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s.anl.gov/bcda/epicsgettingstarted/introduction/epics_intro_pt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apps/trac/cs-studio/wik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cs-studio.sourceforge.net/plugi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sourceforge.net/apps/trac/cs-studio/wiki/CompareProdu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0677" y="3739585"/>
            <a:ext cx="2606443" cy="2200101"/>
          </a:xfrm>
        </p:spPr>
        <p:txBody>
          <a:bodyPr/>
          <a:lstStyle/>
          <a:p>
            <a:pPr eaLnBrk="1" hangingPunct="1">
              <a:buFont typeface="Symbol" pitchFamily="-107" charset="2"/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algn="l" eaLnBrk="1" hangingPunct="1">
              <a:buFont typeface="Symbol" pitchFamily="-107" charset="2"/>
              <a:buNone/>
            </a:pPr>
            <a:r>
              <a:rPr lang="en-US" sz="2000" dirty="0" smtClean="0">
                <a:ea typeface="ＭＳ Ｐゴシック" pitchFamily="-112" charset="-128"/>
              </a:rPr>
              <a:t>Kay </a:t>
            </a:r>
            <a:r>
              <a:rPr lang="en-US" sz="2000" dirty="0" err="1" smtClean="0">
                <a:ea typeface="ＭＳ Ｐゴシック" pitchFamily="-112" charset="-128"/>
              </a:rPr>
              <a:t>Kasemir</a:t>
            </a:r>
            <a:r>
              <a:rPr lang="en-US" sz="2000" dirty="0" smtClean="0">
                <a:ea typeface="ＭＳ Ｐゴシック" pitchFamily="-112" charset="-128"/>
              </a:rPr>
              <a:t>, Ph.D.</a:t>
            </a:r>
          </a:p>
          <a:p>
            <a:pPr algn="l" eaLnBrk="1" hangingPunct="1">
              <a:buFont typeface="Symbol" pitchFamily="-107" charset="2"/>
              <a:buNone/>
            </a:pPr>
            <a:r>
              <a:rPr lang="en-US" sz="2000" dirty="0" smtClean="0">
                <a:ea typeface="ＭＳ Ｐゴシック" pitchFamily="-112" charset="-128"/>
              </a:rPr>
              <a:t>ORNL/SNS</a:t>
            </a:r>
            <a:endParaRPr lang="en-US" sz="1600" dirty="0" smtClean="0">
              <a:ea typeface="ＭＳ Ｐゴシック" pitchFamily="-112" charset="-128"/>
            </a:endParaRPr>
          </a:p>
          <a:p>
            <a:pPr algn="l" eaLnBrk="1" hangingPunct="1">
              <a:buFont typeface="Symbol" pitchFamily="-107" charset="2"/>
              <a:buNone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-112" charset="-128"/>
                <a:hlinkClick r:id="rId3"/>
              </a:rPr>
              <a:t>kasemirk@ornl.gov</a:t>
            </a:r>
            <a:endParaRPr lang="en-US" sz="1600" dirty="0" smtClean="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buFont typeface="Symbol" pitchFamily="-107" charset="2"/>
              <a:buNone/>
            </a:pPr>
            <a:endParaRPr lang="en-US" sz="1600" dirty="0" smtClean="0">
              <a:ea typeface="ＭＳ Ｐゴシック" pitchFamily="-112" charset="-128"/>
            </a:endParaRPr>
          </a:p>
          <a:p>
            <a:pPr algn="l" eaLnBrk="1" hangingPunct="1">
              <a:buFont typeface="Symbol" pitchFamily="-107" charset="2"/>
              <a:buNone/>
            </a:pPr>
            <a:r>
              <a:rPr lang="en-US" sz="1600" dirty="0" smtClean="0">
                <a:ea typeface="ＭＳ Ｐゴシック" pitchFamily="-112" charset="-128"/>
              </a:rPr>
              <a:t>June 2011 at KEK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16387" name="Title 4"/>
          <p:cNvSpPr>
            <a:spLocks noGrp="1"/>
          </p:cNvSpPr>
          <p:nvPr>
            <p:ph type="ctrTitle"/>
          </p:nvPr>
        </p:nvSpPr>
        <p:spPr>
          <a:xfrm>
            <a:off x="225743" y="895003"/>
            <a:ext cx="8783637" cy="2827252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-112" charset="-128"/>
              </a:rPr>
              <a:t>Control System Studio</a:t>
            </a:r>
            <a:br>
              <a:rPr lang="en-US" sz="4000" dirty="0" smtClean="0">
                <a:ea typeface="ＭＳ Ｐゴシック" pitchFamily="-112" charset="-128"/>
              </a:rPr>
            </a:br>
            <a:r>
              <a:rPr lang="en-US" sz="4000" dirty="0" smtClean="0">
                <a:ea typeface="ＭＳ Ｐゴシック" pitchFamily="-112" charset="-128"/>
              </a:rPr>
              <a:t/>
            </a:r>
            <a:br>
              <a:rPr lang="en-US" sz="4000" dirty="0" smtClean="0">
                <a:ea typeface="ＭＳ Ｐゴシック" pitchFamily="-112" charset="-128"/>
              </a:rPr>
            </a:br>
            <a:r>
              <a:rPr lang="en-US" sz="4000" dirty="0" smtClean="0">
                <a:ea typeface="ＭＳ Ｐゴシック" pitchFamily="-112" charset="-128"/>
              </a:rPr>
              <a:t>- CSS -</a:t>
            </a:r>
            <a:br>
              <a:rPr lang="en-US" sz="4000" dirty="0" smtClean="0">
                <a:ea typeface="ＭＳ Ｐゴシック" pitchFamily="-112" charset="-128"/>
              </a:rPr>
            </a:br>
            <a:r>
              <a:rPr lang="en-US" sz="4000" dirty="0" smtClean="0">
                <a:ea typeface="ＭＳ Ｐゴシック" pitchFamily="-112" charset="-128"/>
              </a:rPr>
              <a:t/>
            </a:r>
            <a:br>
              <a:rPr lang="en-US" sz="4000" dirty="0" smtClean="0">
                <a:ea typeface="ＭＳ Ｐゴシック" pitchFamily="-112" charset="-128"/>
              </a:rPr>
            </a:br>
            <a:r>
              <a:rPr lang="en-US" sz="4000" dirty="0" smtClean="0">
                <a:ea typeface="ＭＳ Ｐゴシック" pitchFamily="-112" charset="-128"/>
              </a:rPr>
              <a:t>Overview</a:t>
            </a:r>
          </a:p>
        </p:txBody>
      </p:sp>
      <p:pic>
        <p:nvPicPr>
          <p:cNvPr id="16389" name="Picture 5" descr="http://www.kek.jp/photoarchive/logo/keklogo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68" y="5581614"/>
            <a:ext cx="1356505" cy="8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Basic CSS Tools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20650" y="1103313"/>
            <a:ext cx="5756275" cy="54086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a typeface="ＭＳ Ｐゴシック" pitchFamily="-112" charset="-128"/>
              </a:rPr>
              <a:t>Probe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Current value of a PV</a:t>
            </a:r>
          </a:p>
          <a:p>
            <a:r>
              <a:rPr lang="en-US" dirty="0" smtClean="0">
                <a:solidFill>
                  <a:srgbClr val="0070C0"/>
                </a:solidFill>
                <a:ea typeface="ＭＳ Ｐゴシック" pitchFamily="-112" charset="-128"/>
              </a:rPr>
              <a:t>EPICS PV Tree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Trace PV links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pPr>
              <a:buFont typeface="Symbol" pitchFamily="-107" charset="2"/>
              <a:buNone/>
            </a:pPr>
            <a:endParaRPr lang="en-US" dirty="0" smtClean="0">
              <a:solidFill>
                <a:srgbClr val="008000"/>
              </a:solidFill>
              <a:ea typeface="ＭＳ Ｐゴシック" pitchFamily="-112" charset="-128"/>
            </a:endParaRPr>
          </a:p>
          <a:p>
            <a:pPr lvl="1">
              <a:buFont typeface="Wingdings" pitchFamily="-107" charset="2"/>
              <a:buChar char="ü"/>
            </a:pPr>
            <a: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  <a:t>Resize</a:t>
            </a:r>
          </a:p>
          <a:p>
            <a:pPr lvl="1">
              <a:buFont typeface="Wingdings" pitchFamily="-107" charset="2"/>
              <a:buChar char="ü"/>
            </a:pPr>
            <a: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  <a:t>Scrollbars</a:t>
            </a:r>
          </a:p>
          <a:p>
            <a:pPr lvl="1">
              <a:buFont typeface="Wingdings" pitchFamily="-107" charset="2"/>
              <a:buChar char="ü"/>
            </a:pPr>
            <a: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  <a:t>Drop-downs</a:t>
            </a:r>
            <a:b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</a:br>
            <a: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  <a:t>keep previous</a:t>
            </a:r>
            <a:b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</a:br>
            <a:r>
              <a:rPr lang="en-US" dirty="0" smtClean="0">
                <a:solidFill>
                  <a:srgbClr val="008000"/>
                </a:solidFill>
                <a:ea typeface="ＭＳ Ｐゴシック" pitchFamily="-112" charset="-128"/>
              </a:rPr>
              <a:t>entries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24580" name="Picture 3" descr="pr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896938"/>
            <a:ext cx="3556000" cy="2959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pv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4162425"/>
            <a:ext cx="5680075" cy="2574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creensh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92550"/>
            <a:ext cx="36861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Localization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20650" y="979055"/>
            <a:ext cx="6026150" cy="55931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Eclipse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IDE helps to localize texts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Runtime follows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operating system settings</a:t>
            </a:r>
          </a:p>
          <a:p>
            <a:pPr marL="0" indent="0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CSS Translations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All: (US) English</a:t>
            </a:r>
          </a:p>
          <a:p>
            <a:pPr lvl="1"/>
            <a:r>
              <a:rPr lang="en-US" sz="2000" dirty="0" smtClean="0">
                <a:ea typeface="ＭＳ Ｐゴシック" pitchFamily="-112" charset="-128"/>
              </a:rPr>
              <a:t>Most: German</a:t>
            </a:r>
          </a:p>
          <a:p>
            <a:pPr lvl="1"/>
            <a:r>
              <a:rPr lang="en-US" sz="1800" dirty="0" smtClean="0">
                <a:ea typeface="ＭＳ Ｐゴシック" pitchFamily="-112" charset="-128"/>
              </a:rPr>
              <a:t>Few: French, Chinese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rgbClr val="0070C0"/>
                </a:solidFill>
                <a:ea typeface="ＭＳ Ｐゴシック" pitchFamily="-112" charset="-128"/>
              </a:rPr>
              <a:t>Could be </a:t>
            </a:r>
            <a:r>
              <a:rPr lang="ja-JP" altLang="en-US" sz="4000" b="0" dirty="0">
                <a:solidFill>
                  <a:srgbClr val="0070C0"/>
                </a:solidFill>
              </a:rPr>
              <a:t>日</a:t>
            </a:r>
            <a:r>
              <a:rPr lang="ja-JP" altLang="en-US" sz="4000" b="0" dirty="0" smtClean="0">
                <a:solidFill>
                  <a:srgbClr val="0070C0"/>
                </a:solidFill>
              </a:rPr>
              <a:t>本</a:t>
            </a:r>
            <a:r>
              <a:rPr lang="en-US" altLang="ja-JP" sz="4000" b="0" dirty="0" smtClean="0">
                <a:solidFill>
                  <a:srgbClr val="0070C0"/>
                </a:solidFill>
              </a:rPr>
              <a:t>!</a:t>
            </a:r>
            <a:endParaRPr lang="en-US" sz="4000" dirty="0" smtClean="0">
              <a:solidFill>
                <a:srgbClr val="0070C0"/>
              </a:solidFill>
              <a:ea typeface="ＭＳ Ｐゴシック" pitchFamily="-112" charset="-128"/>
            </a:endParaRPr>
          </a:p>
        </p:txBody>
      </p:sp>
      <p:pic>
        <p:nvPicPr>
          <p:cNvPr id="25605" name="Picture 4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044700"/>
            <a:ext cx="279558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win32pr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622300"/>
            <a:ext cx="27717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Data Browser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0650" y="733425"/>
            <a:ext cx="8229600" cy="5154613"/>
          </a:xfrm>
        </p:spPr>
        <p:txBody>
          <a:bodyPr/>
          <a:lstStyle/>
          <a:p>
            <a:pPr>
              <a:buFont typeface="Symbol" pitchFamily="-107" charset="2"/>
              <a:buNone/>
            </a:pPr>
            <a:r>
              <a:rPr lang="en-US" smtClean="0">
                <a:ea typeface="ＭＳ Ｐゴシック" pitchFamily="-112" charset="-128"/>
              </a:rPr>
              <a:t>Plot ‘live’ and historic data over time</a:t>
            </a:r>
          </a:p>
        </p:txBody>
      </p:sp>
      <p:pic>
        <p:nvPicPr>
          <p:cNvPr id="38916" name="Picture 3" descr="databrows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08100"/>
            <a:ext cx="88550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Alarm System (BEAST)</a:t>
            </a:r>
          </a:p>
        </p:txBody>
      </p:sp>
      <p:pic>
        <p:nvPicPr>
          <p:cNvPr id="39939" name="Content Placeholder 3" descr="alarm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-751"/>
          <a:stretch>
            <a:fillRect/>
          </a:stretch>
        </p:blipFill>
        <p:spPr>
          <a:xfrm>
            <a:off x="22225" y="1816100"/>
            <a:ext cx="9121775" cy="5026025"/>
          </a:xfrm>
        </p:spPr>
      </p:pic>
      <p:sp>
        <p:nvSpPr>
          <p:cNvPr id="39940" name="Text Placeholder 5"/>
          <p:cNvSpPr>
            <a:spLocks noGrp="1"/>
          </p:cNvSpPr>
          <p:nvPr>
            <p:ph type="body" idx="4294967295"/>
          </p:nvPr>
        </p:nvSpPr>
        <p:spPr>
          <a:xfrm>
            <a:off x="120650" y="779463"/>
            <a:ext cx="8905875" cy="752475"/>
          </a:xfrm>
        </p:spPr>
        <p:txBody>
          <a:bodyPr/>
          <a:lstStyle/>
          <a:p>
            <a:pPr>
              <a:buFont typeface="Symbol" pitchFamily="-107" charset="2"/>
              <a:buNone/>
            </a:pPr>
            <a:r>
              <a:rPr lang="en-US" smtClean="0">
                <a:ea typeface="ＭＳ Ｐゴシック" pitchFamily="-112" charset="-128"/>
              </a:rPr>
              <a:t>Tabular or Tree view, voice annunciations, …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578100" y="1828800"/>
            <a:ext cx="6481763" cy="2041525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Callout 1 (No Border) 5"/>
          <p:cNvSpPr>
            <a:spLocks/>
          </p:cNvSpPr>
          <p:nvPr/>
        </p:nvSpPr>
        <p:spPr bwMode="auto">
          <a:xfrm>
            <a:off x="3670300" y="3502025"/>
            <a:ext cx="1558925" cy="700088"/>
          </a:xfrm>
          <a:prstGeom prst="callout1">
            <a:avLst>
              <a:gd name="adj1" fmla="val 104083"/>
              <a:gd name="adj2" fmla="val 98255"/>
              <a:gd name="adj3" fmla="val 125833"/>
              <a:gd name="adj4" fmla="val 1371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r>
              <a:rPr lang="en-US"/>
              <a:t>Sort by Time,</a:t>
            </a:r>
            <a:br>
              <a:rPr lang="en-US"/>
            </a:br>
            <a:r>
              <a:rPr lang="en-US"/>
              <a:t>Severity, …</a:t>
            </a:r>
          </a:p>
        </p:txBody>
      </p:sp>
      <p:sp>
        <p:nvSpPr>
          <p:cNvPr id="7" name="Line Callout 1 (No Border) 6"/>
          <p:cNvSpPr>
            <a:spLocks/>
          </p:cNvSpPr>
          <p:nvPr/>
        </p:nvSpPr>
        <p:spPr bwMode="auto">
          <a:xfrm>
            <a:off x="5183188" y="2338388"/>
            <a:ext cx="1720850" cy="911225"/>
          </a:xfrm>
          <a:prstGeom prst="callout1">
            <a:avLst>
              <a:gd name="adj1" fmla="val 105106"/>
              <a:gd name="adj2" fmla="val 49968"/>
              <a:gd name="adj3" fmla="val 199542"/>
              <a:gd name="adj4" fmla="val 5356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Select by Name, Description</a:t>
            </a:r>
          </a:p>
        </p:txBody>
      </p:sp>
      <p:sp>
        <p:nvSpPr>
          <p:cNvPr id="8" name="Line Callout 1 (No Border) 7"/>
          <p:cNvSpPr>
            <a:spLocks/>
          </p:cNvSpPr>
          <p:nvPr/>
        </p:nvSpPr>
        <p:spPr bwMode="auto">
          <a:xfrm>
            <a:off x="7005638" y="2598738"/>
            <a:ext cx="1560512" cy="371475"/>
          </a:xfrm>
          <a:prstGeom prst="callout1">
            <a:avLst>
              <a:gd name="adj1" fmla="val 106602"/>
              <a:gd name="adj2" fmla="val 49750"/>
              <a:gd name="adj3" fmla="val 353204"/>
              <a:gd name="adj4" fmla="val 9879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Eclipse Benefit: Flexible Layout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20650" y="963613"/>
            <a:ext cx="4913313" cy="5738812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Panels can be closed, reopened, repositioned</a:t>
            </a:r>
          </a:p>
          <a:p>
            <a:r>
              <a:rPr lang="en-US" dirty="0" smtClean="0">
                <a:ea typeface="ＭＳ Ｐゴシック" pitchFamily="-112" charset="-128"/>
              </a:rPr>
              <a:t>Multiple </a:t>
            </a:r>
            <a:r>
              <a:rPr lang="en-US" dirty="0" smtClean="0">
                <a:solidFill>
                  <a:srgbClr val="0070C0"/>
                </a:solidFill>
                <a:ea typeface="ＭＳ Ｐゴシック" pitchFamily="-112" charset="-128"/>
              </a:rPr>
              <a:t>Perspectives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Name, Save, Restore</a:t>
            </a:r>
          </a:p>
          <a:p>
            <a:r>
              <a:rPr lang="en-US" dirty="0" smtClean="0">
                <a:ea typeface="ＭＳ Ｐゴシック" pitchFamily="-112" charset="-128"/>
              </a:rPr>
              <a:t>Multiple document instances share same configuration panels </a:t>
            </a:r>
          </a:p>
          <a:p>
            <a:pPr lvl="1">
              <a:buFont typeface="Arial" charset="0"/>
              <a:buNone/>
            </a:pPr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34820" name="Picture 3" descr="layou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700088"/>
            <a:ext cx="4119562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layou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827463"/>
            <a:ext cx="411797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ontext_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5" t="44006"/>
          <a:stretch>
            <a:fillRect/>
          </a:stretch>
        </p:blipFill>
        <p:spPr bwMode="auto">
          <a:xfrm>
            <a:off x="211003" y="2419927"/>
            <a:ext cx="8932997" cy="44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CSS PV Exchange</a:t>
            </a:r>
          </a:p>
        </p:txBody>
      </p:sp>
      <p:sp>
        <p:nvSpPr>
          <p:cNvPr id="40964" name="Content Placeholder 4"/>
          <p:cNvSpPr>
            <a:spLocks noGrp="1"/>
          </p:cNvSpPr>
          <p:nvPr>
            <p:ph idx="1"/>
          </p:nvPr>
        </p:nvSpPr>
        <p:spPr>
          <a:xfrm>
            <a:off x="120650" y="1016000"/>
            <a:ext cx="8229600" cy="2238375"/>
          </a:xfrm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PVs in any CSS Tool</a:t>
            </a:r>
            <a:br>
              <a:rPr lang="en-US" smtClean="0">
                <a:ea typeface="ＭＳ Ｐゴシック" pitchFamily="-112" charset="-128"/>
              </a:rPr>
            </a:br>
            <a:r>
              <a:rPr lang="en-US" sz="2000" smtClean="0">
                <a:latin typeface="Wingdings" pitchFamily="-107" charset="2"/>
                <a:ea typeface="ＭＳ Ｐゴシック" pitchFamily="-112" charset="-128"/>
              </a:rPr>
              <a:t></a:t>
            </a:r>
            <a:r>
              <a:rPr lang="en-US" smtClean="0">
                <a:ea typeface="ＭＳ Ｐゴシック" pitchFamily="-112" charset="-128"/>
              </a:rPr>
              <a:t> Context Menu </a:t>
            </a:r>
            <a:r>
              <a:rPr lang="en-US" sz="2000" smtClean="0">
                <a:latin typeface="Wingdings" pitchFamily="-107" charset="2"/>
                <a:ea typeface="ＭＳ Ｐゴシック" pitchFamily="-112" charset="-128"/>
              </a:rPr>
              <a:t></a:t>
            </a:r>
            <a:r>
              <a:rPr lang="en-US" smtClean="0">
                <a:ea typeface="ＭＳ Ｐゴシック" pitchFamily="-112" charset="-128"/>
              </a:rPr>
              <a:t> Select other PV Tools</a:t>
            </a:r>
          </a:p>
          <a:p>
            <a:pPr lvl="1"/>
            <a:r>
              <a:rPr lang="en-US" smtClean="0">
                <a:ea typeface="ＭＳ Ｐゴシック" pitchFamily="-112" charset="-128"/>
              </a:rPr>
              <a:t>Opens other tool with that PVs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Example Work Flow: React to Alarm</a:t>
            </a:r>
          </a:p>
        </p:txBody>
      </p:sp>
      <p:pic>
        <p:nvPicPr>
          <p:cNvPr id="41987" name="Content Placeholder 3" descr="alarm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-751"/>
          <a:stretch>
            <a:fillRect/>
          </a:stretch>
        </p:blipFill>
        <p:spPr>
          <a:xfrm>
            <a:off x="22225" y="1831975"/>
            <a:ext cx="9121775" cy="5026025"/>
          </a:xfrm>
        </p:spPr>
      </p:pic>
      <p:sp>
        <p:nvSpPr>
          <p:cNvPr id="41988" name="Text Placeholder 5"/>
          <p:cNvSpPr>
            <a:spLocks noGrp="1"/>
          </p:cNvSpPr>
          <p:nvPr>
            <p:ph type="body" idx="4294967295"/>
          </p:nvPr>
        </p:nvSpPr>
        <p:spPr>
          <a:xfrm>
            <a:off x="261938" y="952500"/>
            <a:ext cx="5938837" cy="774700"/>
          </a:xfrm>
        </p:spPr>
        <p:txBody>
          <a:bodyPr/>
          <a:lstStyle/>
          <a:p>
            <a:pPr>
              <a:buFont typeface="Symbol" pitchFamily="-107" charset="2"/>
              <a:buNone/>
            </a:pPr>
            <a:r>
              <a:rPr lang="en-US" smtClean="0">
                <a:ea typeface="ＭＳ Ｐゴシック" pitchFamily="-112" charset="-128"/>
              </a:rPr>
              <a:t>Inspect history of PV, annotate</a:t>
            </a:r>
          </a:p>
        </p:txBody>
      </p:sp>
      <p:pic>
        <p:nvPicPr>
          <p:cNvPr id="41989" name="Picture 5" descr="context_men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5" t="44006"/>
          <a:stretch>
            <a:fillRect/>
          </a:stretch>
        </p:blipFill>
        <p:spPr bwMode="auto">
          <a:xfrm>
            <a:off x="2563813" y="3894138"/>
            <a:ext cx="650398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V="1">
            <a:off x="6428582" y="4085431"/>
            <a:ext cx="2017712" cy="1558925"/>
          </a:xfrm>
          <a:prstGeom prst="curvedConnector3">
            <a:avLst>
              <a:gd name="adj1" fmla="val 50000"/>
            </a:avLst>
          </a:prstGeom>
          <a:noFill/>
          <a:ln w="38100" cmpd="dbl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cxnSp>
      <p:cxnSp>
        <p:nvCxnSpPr>
          <p:cNvPr id="10" name="Curved Connector 9"/>
          <p:cNvCxnSpPr>
            <a:cxnSpLocks noChangeShapeType="1"/>
          </p:cNvCxnSpPr>
          <p:nvPr/>
        </p:nvCxnSpPr>
        <p:spPr bwMode="auto">
          <a:xfrm>
            <a:off x="4659313" y="5351463"/>
            <a:ext cx="1046162" cy="84137"/>
          </a:xfrm>
          <a:prstGeom prst="curvedConnector3">
            <a:avLst>
              <a:gd name="adj1" fmla="val 50000"/>
            </a:avLst>
          </a:prstGeom>
          <a:noFill/>
          <a:ln w="38100" cmpd="dbl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cxnSp>
      <p:sp>
        <p:nvSpPr>
          <p:cNvPr id="15" name="Oval 14"/>
          <p:cNvSpPr/>
          <p:nvPr/>
        </p:nvSpPr>
        <p:spPr bwMode="auto">
          <a:xfrm>
            <a:off x="6573782" y="2381316"/>
            <a:ext cx="448212" cy="429574"/>
          </a:xfrm>
          <a:prstGeom prst="ellipse">
            <a:avLst/>
          </a:prstGeom>
          <a:solidFill>
            <a:srgbClr val="FFFFFF">
              <a:alpha val="76000"/>
            </a:srgbClr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Arial" pitchFamily="-100" charset="0"/>
                <a:ea typeface="ＭＳ Ｐゴシック" charset="-128"/>
                <a:cs typeface="ＭＳ Ｐゴシック" charset="-128"/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426514" y="4718952"/>
            <a:ext cx="448212" cy="429574"/>
          </a:xfrm>
          <a:prstGeom prst="ellipse">
            <a:avLst/>
          </a:prstGeom>
          <a:solidFill>
            <a:srgbClr val="FFFFFF">
              <a:alpha val="76000"/>
            </a:srgbClr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Arial" pitchFamily="-100" charset="0"/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870964" y="5179524"/>
            <a:ext cx="448212" cy="429574"/>
          </a:xfrm>
          <a:prstGeom prst="ellipse">
            <a:avLst/>
          </a:prstGeom>
          <a:solidFill>
            <a:srgbClr val="FFFFFF">
              <a:alpha val="76000"/>
            </a:srgbClr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Arial" pitchFamily="-100" charset="0"/>
                <a:ea typeface="ＭＳ Ｐゴシック" charset="-128"/>
                <a:cs typeface="ＭＳ Ｐゴシック" charset="-128"/>
              </a:rPr>
              <a:t>1</a:t>
            </a:r>
          </a:p>
        </p:txBody>
      </p: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>
            <a:off x="7021513" y="2595563"/>
            <a:ext cx="803275" cy="206375"/>
          </a:xfrm>
          <a:prstGeom prst="straightConnector1">
            <a:avLst/>
          </a:prstGeom>
          <a:noFill/>
          <a:ln w="3175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cxnSp>
      <p:cxnSp>
        <p:nvCxnSpPr>
          <p:cNvPr id="22" name="Curved Connector 17"/>
          <p:cNvCxnSpPr>
            <a:cxnSpLocks noChangeShapeType="1"/>
            <a:stCxn id="15" idx="2"/>
          </p:cNvCxnSpPr>
          <p:nvPr/>
        </p:nvCxnSpPr>
        <p:spPr bwMode="auto">
          <a:xfrm rot="10800000" flipV="1">
            <a:off x="6256338" y="2595563"/>
            <a:ext cx="317500" cy="225425"/>
          </a:xfrm>
          <a:prstGeom prst="straightConnector1">
            <a:avLst/>
          </a:prstGeom>
          <a:noFill/>
          <a:ln w="3175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Data Browser </a:t>
            </a:r>
            <a:r>
              <a:rPr lang="en-US" sz="2800" smtClean="0">
                <a:latin typeface="Wingdings" pitchFamily="-107" charset="2"/>
                <a:ea typeface="ＭＳ Ｐゴシック" pitchFamily="-112" charset="-128"/>
              </a:rPr>
              <a:t> </a:t>
            </a:r>
            <a:r>
              <a:rPr lang="en-US" smtClean="0">
                <a:ea typeface="ＭＳ Ｐゴシック" pitchFamily="-112" charset="-128"/>
              </a:rPr>
              <a:t>E-Log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120650" y="831850"/>
            <a:ext cx="5127625" cy="5056188"/>
          </a:xfrm>
        </p:spPr>
        <p:txBody>
          <a:bodyPr/>
          <a:lstStyle/>
          <a:p>
            <a:pPr indent="0">
              <a:buFont typeface="Symbol" pitchFamily="-107" charset="2"/>
              <a:buNone/>
            </a:pPr>
            <a:r>
              <a:rPr lang="en-US" smtClean="0">
                <a:ea typeface="ＭＳ Ｐゴシック" pitchFamily="-112" charset="-128"/>
              </a:rPr>
              <a:t>After inspecting alarm PV’s history, post commented plot to E-Log</a:t>
            </a:r>
          </a:p>
        </p:txBody>
      </p:sp>
      <p:pic>
        <p:nvPicPr>
          <p:cNvPr id="43012" name="Picture 4" descr="browser_e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363"/>
            <a:ext cx="621347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rowser_elo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260475"/>
            <a:ext cx="3576638" cy="5418138"/>
          </a:xfrm>
          <a:prstGeom prst="rect">
            <a:avLst/>
          </a:prstGeom>
          <a:noFill/>
          <a:ln>
            <a:noFill/>
          </a:ln>
          <a:effectLst>
            <a:outerShdw blurRad="50800" dist="76201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flipV="1">
            <a:off x="1989138" y="3970338"/>
            <a:ext cx="3433762" cy="1614487"/>
          </a:xfrm>
          <a:prstGeom prst="curvedConnector3">
            <a:avLst>
              <a:gd name="adj1" fmla="val 50000"/>
            </a:avLst>
          </a:prstGeom>
          <a:noFill/>
          <a:ln w="38100" cmpd="dbl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PV Fields Viewer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4802" y="4973785"/>
            <a:ext cx="8229600" cy="14268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Detailed configuration info for a PV</a:t>
            </a:r>
          </a:p>
          <a:p>
            <a:pPr marL="0" indent="0">
              <a:buNone/>
            </a:pPr>
            <a:r>
              <a:rPr lang="en-US" sz="1800" dirty="0" smtClean="0">
                <a:ea typeface="ＭＳ Ｐゴシック" pitchFamily="-112" charset="-128"/>
              </a:rPr>
              <a:t>@SNS: Info in Oracle, live data from EPICS</a:t>
            </a:r>
          </a:p>
        </p:txBody>
      </p:sp>
      <p:pic>
        <p:nvPicPr>
          <p:cNvPr id="31748" name="Picture 3" descr="pvfie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2" y="734870"/>
            <a:ext cx="7557562" cy="36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PV Fields Viewer: Site-Specific?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12436" y="848184"/>
            <a:ext cx="4516582" cy="4993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Fine, but how would I benefit from an SNS-specific tool?</a:t>
            </a:r>
            <a:endParaRPr lang="en-US" sz="1800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ea typeface="ＭＳ Ｐゴシック" pitchFamily="-112" charset="-128"/>
              </a:rPr>
              <a:t>It’s “Pluggable”!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You can provide the glue code to your EPICS </a:t>
            </a:r>
            <a:r>
              <a:rPr lang="en-US" dirty="0" err="1" smtClean="0">
                <a:ea typeface="ＭＳ Ｐゴシック" pitchFamily="-112" charset="-128"/>
              </a:rPr>
              <a:t>config</a:t>
            </a:r>
            <a:r>
              <a:rPr lang="en-US" dirty="0" smtClean="0">
                <a:ea typeface="ＭＳ Ｐゴシック" pitchFamily="-112" charset="-128"/>
              </a:rPr>
              <a:t> in RDB, LDAP, text files</a:t>
            </a:r>
          </a:p>
        </p:txBody>
      </p:sp>
      <p:pic>
        <p:nvPicPr>
          <p:cNvPr id="31748" name="Picture 3" descr="pvfie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88" y="772769"/>
            <a:ext cx="3463636" cy="167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983103" y="4296945"/>
            <a:ext cx="417331" cy="181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408606" y="2939353"/>
            <a:ext cx="2439331" cy="11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PV Fields API</a:t>
            </a:r>
            <a:r>
              <a:rPr lang="en-US" sz="1400" dirty="0">
                <a:solidFill>
                  <a:schemeClr val="dk1"/>
                </a:solidFill>
                <a:latin typeface="+mn-lt"/>
                <a:cs typeface="+mn-cs"/>
              </a:rPr>
              <a:t/>
            </a:r>
            <a:br>
              <a:rPr lang="en-US" sz="1400" dirty="0">
                <a:solidFill>
                  <a:schemeClr val="dk1"/>
                </a:solidFill>
                <a:latin typeface="+mn-lt"/>
                <a:cs typeface="+mn-cs"/>
              </a:rPr>
            </a:br>
            <a:r>
              <a:rPr lang="en-US" sz="1000" dirty="0" smtClean="0">
                <a:solidFill>
                  <a:schemeClr val="dk1"/>
                </a:solidFill>
                <a:latin typeface="+mn-lt"/>
                <a:cs typeface="+mn-cs"/>
              </a:rPr>
              <a:t>“get info for PV Name”</a:t>
            </a:r>
            <a:endParaRPr lang="en-US" sz="10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7" name="Block Arc 25"/>
          <p:cNvSpPr>
            <a:spLocks noChangeArrowheads="1"/>
          </p:cNvSpPr>
          <p:nvPr/>
        </p:nvSpPr>
        <p:spPr bwMode="auto">
          <a:xfrm>
            <a:off x="6061998" y="4513039"/>
            <a:ext cx="261357" cy="312998"/>
          </a:xfrm>
          <a:custGeom>
            <a:avLst/>
            <a:gdLst>
              <a:gd name="T0" fmla="*/ 28575 w 228600"/>
              <a:gd name="T1" fmla="*/ 114300 h 228600"/>
              <a:gd name="T2" fmla="*/ 200025 w 228600"/>
              <a:gd name="T3" fmla="*/ 114300 h 228600"/>
              <a:gd name="T4" fmla="*/ 114300 w 228600"/>
              <a:gd name="T5" fmla="*/ 114300 h 228600"/>
              <a:gd name="T6" fmla="*/ 1 60000 65536"/>
              <a:gd name="T7" fmla="*/ 1 60000 65536"/>
              <a:gd name="T8" fmla="*/ 1 60000 65536"/>
              <a:gd name="T9" fmla="*/ 0 w 228600"/>
              <a:gd name="T10" fmla="*/ 0 h 228600"/>
              <a:gd name="T11" fmla="*/ 228600 w 228600"/>
              <a:gd name="T12" fmla="*/ 114300 h 228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300" y="0"/>
                </a:cubicBezTo>
                <a:cubicBezTo>
                  <a:pt x="177426" y="0"/>
                  <a:pt x="228600" y="51173"/>
                  <a:pt x="228600" y="114300"/>
                </a:cubicBezTo>
                <a:lnTo>
                  <a:pt x="171450" y="114300"/>
                </a:lnTo>
                <a:cubicBezTo>
                  <a:pt x="171450" y="82736"/>
                  <a:pt x="145863" y="57150"/>
                  <a:pt x="114300" y="57150"/>
                </a:cubicBezTo>
                <a:cubicBezTo>
                  <a:pt x="82736" y="57150"/>
                  <a:pt x="57150" y="82736"/>
                  <a:pt x="57150" y="114300"/>
                </a:cubicBez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24535" y="4713009"/>
            <a:ext cx="2003737" cy="1388931"/>
            <a:chOff x="4624535" y="4713009"/>
            <a:chExt cx="2003737" cy="1388931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037085" y="4868601"/>
              <a:ext cx="312998" cy="181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4624535" y="5026008"/>
              <a:ext cx="2003737" cy="10759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-112" charset="0"/>
                </a:rPr>
                <a:t>SNS Implementation</a:t>
              </a:r>
              <a:r>
                <a:rPr lang="en-US" dirty="0">
                  <a:solidFill>
                    <a:srgbClr val="000000"/>
                  </a:solidFill>
                  <a:latin typeface="Calibri" pitchFamily="-112" charset="0"/>
                </a:rPr>
                <a:t/>
              </a:r>
              <a:br>
                <a:rPr lang="en-US" dirty="0">
                  <a:solidFill>
                    <a:srgbClr val="000000"/>
                  </a:solidFill>
                  <a:latin typeface="Calibri" pitchFamily="-112" charset="0"/>
                </a:rPr>
              </a:br>
              <a:r>
                <a:rPr lang="en-US" sz="1400" dirty="0" smtClean="0">
                  <a:solidFill>
                    <a:srgbClr val="000000"/>
                  </a:solidFill>
                  <a:latin typeface="Calibri" pitchFamily="-112" charset="0"/>
                </a:rPr>
                <a:t>Get info from Oracle</a:t>
              </a:r>
              <a:endParaRPr lang="en-US" dirty="0">
                <a:solidFill>
                  <a:srgbClr val="000000"/>
                </a:solidFill>
                <a:latin typeface="Calibri" pitchFamily="-11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15390" y="4087013"/>
            <a:ext cx="2003737" cy="2014927"/>
            <a:chOff x="6715390" y="4087013"/>
            <a:chExt cx="2003737" cy="2014927"/>
          </a:xfrm>
        </p:grpSpPr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810734" y="4294771"/>
              <a:ext cx="417331" cy="181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6864716" y="4868601"/>
              <a:ext cx="312998" cy="181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Block Arc 39"/>
            <p:cNvSpPr>
              <a:spLocks noChangeArrowheads="1"/>
            </p:cNvSpPr>
            <p:nvPr/>
          </p:nvSpPr>
          <p:spPr bwMode="auto">
            <a:xfrm>
              <a:off x="6889628" y="4510866"/>
              <a:ext cx="261357" cy="312998"/>
            </a:xfrm>
            <a:custGeom>
              <a:avLst/>
              <a:gdLst>
                <a:gd name="T0" fmla="*/ 28575 w 228600"/>
                <a:gd name="T1" fmla="*/ 114300 h 228600"/>
                <a:gd name="T2" fmla="*/ 200025 w 228600"/>
                <a:gd name="T3" fmla="*/ 114300 h 228600"/>
                <a:gd name="T4" fmla="*/ 114300 w 228600"/>
                <a:gd name="T5" fmla="*/ 114300 h 228600"/>
                <a:gd name="T6" fmla="*/ 1 60000 65536"/>
                <a:gd name="T7" fmla="*/ 1 60000 65536"/>
                <a:gd name="T8" fmla="*/ 1 60000 65536"/>
                <a:gd name="T9" fmla="*/ 0 w 228600"/>
                <a:gd name="T10" fmla="*/ 0 h 228600"/>
                <a:gd name="T11" fmla="*/ 228600 w 228600"/>
                <a:gd name="T12" fmla="*/ 114300 h 228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600" h="228600">
                  <a:moveTo>
                    <a:pt x="0" y="114300"/>
                  </a:moveTo>
                  <a:lnTo>
                    <a:pt x="0" y="114300"/>
                  </a:lnTo>
                  <a:cubicBezTo>
                    <a:pt x="0" y="51173"/>
                    <a:pt x="51173" y="0"/>
                    <a:pt x="114300" y="0"/>
                  </a:cubicBezTo>
                  <a:cubicBezTo>
                    <a:pt x="177426" y="0"/>
                    <a:pt x="228600" y="51173"/>
                    <a:pt x="228600" y="114300"/>
                  </a:cubicBezTo>
                  <a:lnTo>
                    <a:pt x="171450" y="114300"/>
                  </a:lnTo>
                  <a:cubicBezTo>
                    <a:pt x="171450" y="82736"/>
                    <a:pt x="145863" y="57150"/>
                    <a:pt x="114300" y="57150"/>
                  </a:cubicBezTo>
                  <a:cubicBezTo>
                    <a:pt x="82736" y="57150"/>
                    <a:pt x="57150" y="82736"/>
                    <a:pt x="57150" y="1143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6715390" y="5026008"/>
              <a:ext cx="2003737" cy="1075932"/>
            </a:xfrm>
            <a:prstGeom prst="roundRect">
              <a:avLst>
                <a:gd name="adj" fmla="val 16667"/>
              </a:avLst>
            </a:pr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-112" charset="0"/>
                </a:rPr>
                <a:t>Your Implementation</a:t>
              </a:r>
              <a:r>
                <a:rPr lang="en-US" dirty="0">
                  <a:solidFill>
                    <a:srgbClr val="000000"/>
                  </a:solidFill>
                  <a:latin typeface="Calibri" pitchFamily="-112" charset="0"/>
                </a:rPr>
                <a:t/>
              </a:r>
              <a:br>
                <a:rPr lang="en-US" dirty="0">
                  <a:solidFill>
                    <a:srgbClr val="000000"/>
                  </a:solidFill>
                  <a:latin typeface="Calibri" pitchFamily="-112" charset="0"/>
                </a:rPr>
              </a:br>
              <a:r>
                <a:rPr lang="en-US" sz="1400" dirty="0" smtClean="0">
                  <a:solidFill>
                    <a:srgbClr val="000000"/>
                  </a:solidFill>
                  <a:latin typeface="Calibri" pitchFamily="-112" charset="0"/>
                </a:rPr>
                <a:t>Get info from …</a:t>
              </a:r>
              <a:endParaRPr lang="en-US" dirty="0">
                <a:solidFill>
                  <a:srgbClr val="000000"/>
                </a:solidFill>
                <a:latin typeface="Calibri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3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3" y="955970"/>
            <a:ext cx="5940294" cy="447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3" y="5791199"/>
            <a:ext cx="7187318" cy="48542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Ned </a:t>
            </a:r>
            <a:r>
              <a:rPr lang="en-US" sz="1200" dirty="0" smtClean="0"/>
              <a:t>Arnold et al, </a:t>
            </a:r>
            <a:r>
              <a:rPr lang="en-US" sz="1200" dirty="0" smtClean="0">
                <a:hlinkClick r:id="rId3"/>
              </a:rPr>
              <a:t>http://aps.anl.gov/bcda/epicsgettingstarted/introduction/epics_intro_pt1.pdf</a:t>
            </a:r>
            <a:endParaRPr lang="en-US" sz="1200" dirty="0"/>
          </a:p>
        </p:txBody>
      </p:sp>
      <p:pic>
        <p:nvPicPr>
          <p:cNvPr id="4" name="Picture 6" descr="C:\CSS\Repo\cs-studio-3.0\products\SNS\product\org.csstudio.sns.product\icons\css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20" y="2277494"/>
            <a:ext cx="1835984" cy="18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89891" y="3565236"/>
            <a:ext cx="6511636" cy="7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Font typeface="Symbol" pitchFamily="-107" charset="2"/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Answer: Same as EPICS!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92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4504E-6 L 0.40295 -0.30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15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Integrated Help, Preferences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35515" y="754013"/>
            <a:ext cx="5511800" cy="2768600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Uniform access to settings, searchable help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Applications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Support Libraries</a:t>
            </a:r>
          </a:p>
          <a:p>
            <a:pPr lvl="2"/>
            <a:r>
              <a:rPr lang="en-US" dirty="0" smtClean="0">
                <a:ea typeface="ＭＳ Ｐゴシック" pitchFamily="-112" charset="-128"/>
              </a:rPr>
              <a:t>Logging</a:t>
            </a:r>
          </a:p>
          <a:p>
            <a:pPr lvl="2"/>
            <a:r>
              <a:rPr lang="en-US" dirty="0" smtClean="0">
                <a:ea typeface="ＭＳ Ｐゴシック" pitchFamily="-112" charset="-128"/>
              </a:rPr>
              <a:t>Control System access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1" y="3421013"/>
            <a:ext cx="3068348" cy="30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519"/>
          <a:stretch/>
        </p:blipFill>
        <p:spPr bwMode="auto">
          <a:xfrm>
            <a:off x="4307974" y="2202872"/>
            <a:ext cx="4836026" cy="46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BOY</a:t>
            </a:r>
            <a:r>
              <a:rPr lang="en-US" dirty="0">
                <a:latin typeface="Arial Black" charset="0"/>
                <a:ea typeface="ＭＳ Ｐゴシック" charset="-128"/>
              </a:rPr>
              <a:t> </a:t>
            </a:r>
            <a:r>
              <a:rPr lang="en-US" dirty="0" smtClean="0">
                <a:latin typeface="Arial Black" charset="0"/>
                <a:ea typeface="ＭＳ Ｐゴシック" charset="-128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Arial Black" charset="0"/>
                <a:ea typeface="ＭＳ Ｐゴシック" charset="-128"/>
              </a:rPr>
              <a:t>B</a:t>
            </a:r>
            <a:r>
              <a:rPr lang="en-US" dirty="0" smtClean="0">
                <a:latin typeface="Arial Black" charset="0"/>
                <a:ea typeface="ＭＳ Ｐゴシック" charset="-128"/>
              </a:rPr>
              <a:t>est </a:t>
            </a:r>
            <a:r>
              <a:rPr lang="en-US" dirty="0" smtClean="0">
                <a:solidFill>
                  <a:srgbClr val="0070C0"/>
                </a:solidFill>
                <a:latin typeface="Arial Black" charset="0"/>
                <a:ea typeface="ＭＳ Ｐゴシック" charset="-128"/>
              </a:rPr>
              <a:t>O</a:t>
            </a:r>
            <a:r>
              <a:rPr lang="en-US" dirty="0" smtClean="0">
                <a:latin typeface="Arial Black" charset="0"/>
                <a:ea typeface="ＭＳ Ｐゴシック" charset="-128"/>
              </a:rPr>
              <a:t>PI, </a:t>
            </a:r>
            <a:r>
              <a:rPr lang="en-US" dirty="0" smtClean="0">
                <a:solidFill>
                  <a:srgbClr val="0070C0"/>
                </a:solidFill>
                <a:latin typeface="Arial Black" charset="0"/>
                <a:ea typeface="ＭＳ Ｐゴシック" charset="-128"/>
              </a:rPr>
              <a:t>Y</a:t>
            </a:r>
            <a:r>
              <a:rPr lang="en-US" dirty="0" smtClean="0">
                <a:latin typeface="Arial Black" charset="0"/>
                <a:ea typeface="ＭＳ Ｐゴシック" charset="-128"/>
              </a:rPr>
              <a:t>et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01600" y="838200"/>
            <a:ext cx="8128000" cy="34274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charset="0"/>
                <a:ea typeface="ＭＳ Ｐゴシック" charset="-128"/>
              </a:rPr>
              <a:t>         Operator Interface Editor                                           Runtime</a:t>
            </a:r>
          </a:p>
          <a:p>
            <a:pPr marL="0" indent="0">
              <a:buNone/>
            </a:pPr>
            <a:endParaRPr lang="en-US" sz="2400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endParaRPr lang="en-US" sz="2400" dirty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sz="2000" dirty="0" smtClean="0">
                <a:latin typeface="Arial Narrow" charset="0"/>
                <a:ea typeface="ＭＳ Ｐゴシック" charset="-128"/>
              </a:rPr>
              <a:t>Similar to EDM, MEDM, SDS, DM2K, but possibly better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 Narrow" charset="0"/>
              <a:ea typeface="ＭＳ Ｐゴシック" charset="-128"/>
            </a:endParaRPr>
          </a:p>
          <a:p>
            <a:endParaRPr lang="en-US" dirty="0" smtClean="0">
              <a:latin typeface="Arial Narrow" charset="0"/>
              <a:ea typeface="ＭＳ Ｐゴシック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8" y="1497734"/>
            <a:ext cx="3235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94534"/>
            <a:ext cx="51450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12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2" y="614219"/>
            <a:ext cx="8120207" cy="62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charset="0"/>
                <a:ea typeface="ＭＳ Ｐゴシック" charset="-128"/>
              </a:rPr>
              <a:t>OPI Editor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391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Simple Things are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6842125"/>
          </a:xfrm>
        </p:spPr>
        <p:txBody>
          <a:bodyPr/>
          <a:lstStyle/>
          <a:p>
            <a:pPr marL="803275" lvl="1" indent="-457200">
              <a:buFont typeface="Calibri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rial Narrow" charset="0"/>
                <a:ea typeface="ＭＳ Ｐゴシック" charset="-128"/>
              </a:rPr>
              <a:t>Drag a widget, e.g. Knob, from palette to editor</a:t>
            </a:r>
          </a:p>
          <a:p>
            <a:pPr marL="803275" lvl="1" indent="-457200">
              <a:buFont typeface="Calibri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rial Narrow" charset="0"/>
                <a:ea typeface="ＭＳ Ｐゴシック" charset="-128"/>
              </a:rPr>
              <a:t>Enter the PV name in Properties view</a:t>
            </a:r>
          </a:p>
          <a:p>
            <a:pPr marL="803275" lvl="1" indent="-457200">
              <a:buFont typeface="Calibri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rial Narrow" charset="0"/>
                <a:ea typeface="ＭＳ Ｐゴシック" charset="-128"/>
              </a:rPr>
              <a:t>Click the “Run”      button to execute!</a:t>
            </a:r>
          </a:p>
          <a:p>
            <a:pPr marL="0" indent="0">
              <a:buNone/>
            </a:pPr>
            <a:endParaRPr lang="en-US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ＭＳ Ｐゴシック" charset="-128"/>
              </a:rPr>
              <a:t>What you will get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PV </a:t>
            </a:r>
            <a:r>
              <a:rPr lang="en-US" i="1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value</a:t>
            </a: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 as text and via knob position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PV </a:t>
            </a:r>
            <a:r>
              <a:rPr lang="en-US" i="1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severity</a:t>
            </a: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 reflected in border color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PV </a:t>
            </a:r>
            <a:r>
              <a:rPr lang="en-US" i="1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name</a:t>
            </a: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i="1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value</a:t>
            </a: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 shown in tool-tip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PV’s </a:t>
            </a:r>
            <a:r>
              <a:rPr lang="en-US" i="1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display limits </a:t>
            </a: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set the knob’s default range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Indicate ‘disconnected’ state via a pink border</a:t>
            </a:r>
          </a:p>
          <a:p>
            <a:pPr marL="803275" lvl="1" indent="-457200">
              <a:buFont typeface="Wingdings" charset="2"/>
              <a:buChar char="ü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Widget will be greyed-out if read-only</a:t>
            </a:r>
          </a:p>
          <a:p>
            <a:pPr marL="803275" lvl="1" indent="-457200"/>
            <a:endParaRPr lang="en-US" dirty="0" smtClean="0">
              <a:latin typeface="Arial Narrow" charset="0"/>
              <a:ea typeface="ＭＳ Ｐゴシック" charset="-128"/>
            </a:endParaRPr>
          </a:p>
          <a:p>
            <a:endParaRPr lang="en-US" dirty="0" smtClean="0">
              <a:latin typeface="Arial Narrow" charset="0"/>
              <a:ea typeface="ＭＳ Ｐゴシック" charset="-128"/>
            </a:endParaRPr>
          </a:p>
        </p:txBody>
      </p:sp>
      <p:pic>
        <p:nvPicPr>
          <p:cNvPr id="11268" name="Picture 4" descr="C:\Users\5hz\Work\Mercurial_SourceForge\applications\plugins\org.csstudio.opibuilder\icons\r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732974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33" y="1539011"/>
            <a:ext cx="2874251" cy="32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32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 smtClean="0">
                <a:latin typeface="Arial Black" charset="0"/>
                <a:ea typeface="ＭＳ Ｐゴシック" charset="-128"/>
              </a:rPr>
              <a:t>Editing Features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04275" cy="43862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 charset="0"/>
                <a:ea typeface="ＭＳ Ｐゴシック" charset="-128"/>
              </a:rPr>
              <a:t>Add Widgets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Drag &amp; Drop from Palette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Copy/paste, </a:t>
            </a:r>
            <a:r>
              <a:rPr lang="en-US" dirty="0" err="1" smtClean="0">
                <a:latin typeface="Arial Narrow" charset="0"/>
                <a:ea typeface="ＭＳ Ｐゴシック" charset="-128"/>
              </a:rPr>
              <a:t>Ctrl+Drag</a:t>
            </a:r>
            <a:r>
              <a:rPr lang="en-US" dirty="0" smtClean="0">
                <a:latin typeface="Arial Narrow" charset="0"/>
                <a:ea typeface="ＭＳ Ｐゴシック" charset="-128"/>
              </a:rPr>
              <a:t> existing widgets </a:t>
            </a:r>
            <a:r>
              <a:rPr lang="en-US" dirty="0">
                <a:latin typeface="Arial Narrow" charset="0"/>
                <a:ea typeface="ＭＳ Ｐゴシック" charset="-128"/>
              </a:rPr>
              <a:t>to duplicate</a:t>
            </a:r>
          </a:p>
          <a:p>
            <a:pPr lvl="1"/>
            <a:endParaRPr lang="en-US" dirty="0" smtClean="0">
              <a:latin typeface="Arial Narrow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Snap to grid, guideline, other widgets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Align, distribute</a:t>
            </a:r>
          </a:p>
          <a:p>
            <a:endParaRPr lang="en-US" dirty="0" smtClean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ＭＳ Ｐゴシック" charset="-128"/>
              </a:rPr>
              <a:t>Select multiple widgets to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Edit common properties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 Narrow" charset="0"/>
                <a:ea typeface="ＭＳ Ｐゴシック" charset="-128"/>
              </a:rPr>
              <a:t>Adjust size or move around</a:t>
            </a:r>
            <a:r>
              <a:rPr lang="en-US" dirty="0" smtClean="0">
                <a:latin typeface="Arial Narrow" charset="0"/>
                <a:ea typeface="ＭＳ Ｐゴシック" charset="-128"/>
              </a:rPr>
              <a:t/>
            </a:r>
            <a:br>
              <a:rPr lang="en-US" dirty="0" smtClean="0">
                <a:latin typeface="Arial Narrow" charset="0"/>
                <a:ea typeface="ＭＳ Ｐゴシック" charset="-128"/>
              </a:rPr>
            </a:br>
            <a:endParaRPr lang="en-US" dirty="0" smtClean="0">
              <a:solidFill>
                <a:srgbClr val="008000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0" y="2501177"/>
            <a:ext cx="5781675" cy="257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al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4" y="2912460"/>
            <a:ext cx="2848984" cy="34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-112" charset="0"/>
                <a:ea typeface="ＭＳ Ｐゴシック" pitchFamily="-112" charset="-128"/>
              </a:rPr>
              <a:t>Screen Navigation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1963738"/>
          </a:xfrm>
        </p:spPr>
        <p:txBody>
          <a:bodyPr/>
          <a:lstStyle/>
          <a:p>
            <a:r>
              <a:rPr lang="en-US" sz="2000" smtClean="0">
                <a:latin typeface="Arial Narrow" pitchFamily="-112" charset="0"/>
                <a:ea typeface="ＭＳ Ｐゴシック" pitchFamily="-112" charset="-128"/>
              </a:rPr>
              <a:t>Idea: Minimize number of open screens.</a:t>
            </a:r>
          </a:p>
          <a:p>
            <a:r>
              <a:rPr lang="en-US" sz="2000" smtClean="0">
                <a:latin typeface="Arial Narrow" pitchFamily="-112" charset="0"/>
                <a:ea typeface="ＭＳ Ｐゴシック" pitchFamily="-112" charset="-128"/>
              </a:rPr>
              <a:t>Similar to </a:t>
            </a:r>
            <a:r>
              <a:rPr lang="en-US" sz="2000" smtClean="0">
                <a:solidFill>
                  <a:srgbClr val="1EB174"/>
                </a:solidFill>
                <a:latin typeface="Arial Narrow" pitchFamily="-112" charset="0"/>
                <a:ea typeface="ＭＳ Ｐゴシック" pitchFamily="-112" charset="-128"/>
              </a:rPr>
              <a:t>Web Browser</a:t>
            </a:r>
            <a:r>
              <a:rPr lang="en-US" sz="2000" smtClean="0">
                <a:latin typeface="Arial Narrow" pitchFamily="-112" charset="0"/>
                <a:ea typeface="ＭＳ Ｐゴシック" pitchFamily="-112" charset="-128"/>
              </a:rPr>
              <a:t> links:</a:t>
            </a:r>
          </a:p>
          <a:p>
            <a:pPr lvl="1"/>
            <a:r>
              <a:rPr lang="en-US" sz="1800" smtClean="0">
                <a:latin typeface="Arial Narrow" pitchFamily="-112" charset="0"/>
                <a:ea typeface="ＭＳ Ｐゴシック" pitchFamily="-112" charset="-128"/>
              </a:rPr>
              <a:t>Default: Related displays replace the current display.</a:t>
            </a:r>
          </a:p>
          <a:p>
            <a:pPr lvl="1"/>
            <a:r>
              <a:rPr lang="en-US" sz="1800" smtClean="0">
                <a:latin typeface="Arial Narrow" pitchFamily="-112" charset="0"/>
                <a:ea typeface="ＭＳ Ｐゴシック" pitchFamily="-112" charset="-128"/>
              </a:rPr>
              <a:t>Optional open in ‘tabs’ or new window</a:t>
            </a:r>
          </a:p>
          <a:p>
            <a:pPr lvl="1"/>
            <a:r>
              <a:rPr lang="en-US" sz="1800" smtClean="0">
                <a:latin typeface="Arial Narrow" pitchFamily="-112" charset="0"/>
                <a:ea typeface="ＭＳ Ｐゴシック" pitchFamily="-112" charset="-128"/>
              </a:rPr>
              <a:t>Allow previous/next navigation over display history</a:t>
            </a:r>
          </a:p>
        </p:txBody>
      </p:sp>
      <p:pic>
        <p:nvPicPr>
          <p:cNvPr id="17412" name="Picture 6" descr="na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/>
          <a:stretch>
            <a:fillRect/>
          </a:stretch>
        </p:blipFill>
        <p:spPr bwMode="auto">
          <a:xfrm>
            <a:off x="0" y="4038600"/>
            <a:ext cx="43592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2743200"/>
            <a:ext cx="5373688" cy="3810000"/>
            <a:chOff x="304800" y="2743200"/>
            <a:chExt cx="5373688" cy="3810000"/>
          </a:xfrm>
        </p:grpSpPr>
        <p:pic>
          <p:nvPicPr>
            <p:cNvPr id="17413" name="Picture 4" descr="nav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/>
            <a:stretch>
              <a:fillRect/>
            </a:stretch>
          </p:blipFill>
          <p:spPr bwMode="auto">
            <a:xfrm>
              <a:off x="2438400" y="2743200"/>
              <a:ext cx="3240088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hape 8"/>
            <p:cNvCxnSpPr>
              <a:cxnSpLocks noChangeShapeType="1"/>
            </p:cNvCxnSpPr>
            <p:nvPr/>
          </p:nvCxnSpPr>
          <p:spPr bwMode="auto">
            <a:xfrm rot="5400000" flipH="1" flipV="1">
              <a:off x="0" y="4114800"/>
              <a:ext cx="2743200" cy="2133600"/>
            </a:xfrm>
            <a:prstGeom prst="curvedConnector2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2971800" y="3886200"/>
            <a:ext cx="5894388" cy="2971800"/>
            <a:chOff x="2971800" y="3886200"/>
            <a:chExt cx="5894388" cy="2971800"/>
          </a:xfrm>
        </p:grpSpPr>
        <p:pic>
          <p:nvPicPr>
            <p:cNvPr id="17414" name="Picture 5" descr="nav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88" y="3886200"/>
              <a:ext cx="40513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hape 9"/>
            <p:cNvCxnSpPr>
              <a:cxnSpLocks noChangeShapeType="1"/>
            </p:cNvCxnSpPr>
            <p:nvPr/>
          </p:nvCxnSpPr>
          <p:spPr bwMode="auto">
            <a:xfrm>
              <a:off x="2971800" y="4343400"/>
              <a:ext cx="1828800" cy="4572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" name="Shape 9"/>
          <p:cNvCxnSpPr>
            <a:cxnSpLocks noChangeShapeType="1"/>
          </p:cNvCxnSpPr>
          <p:nvPr/>
        </p:nvCxnSpPr>
        <p:spPr bwMode="auto">
          <a:xfrm rot="10800000" flipV="1">
            <a:off x="4343400" y="4191000"/>
            <a:ext cx="1981200" cy="1905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248400" y="304800"/>
            <a:ext cx="2787650" cy="2203450"/>
            <a:chOff x="6248400" y="304800"/>
            <a:chExt cx="2787650" cy="2203450"/>
          </a:xfrm>
        </p:grpSpPr>
        <p:pic>
          <p:nvPicPr>
            <p:cNvPr id="17418" name="Picture 19" descr="nav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04800"/>
              <a:ext cx="27876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Content Placeholder 2"/>
            <p:cNvSpPr txBox="1">
              <a:spLocks/>
            </p:cNvSpPr>
            <p:nvPr/>
          </p:nvSpPr>
          <p:spPr bwMode="auto">
            <a:xfrm>
              <a:off x="6477000" y="2133600"/>
              <a:ext cx="243840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0188" indent="-2301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400"/>
                </a:spcBef>
                <a:buClr>
                  <a:srgbClr val="006C3A"/>
                </a:buClr>
              </a:pPr>
              <a:r>
                <a:rPr lang="en-US" sz="2000" b="1" dirty="0">
                  <a:latin typeface="Arial Narrow" pitchFamily="-112" charset="0"/>
                  <a:ea typeface="ＭＳ Ｐゴシック" pitchFamily="-112" charset="-128"/>
                </a:rPr>
                <a:t>Displays in ‘Tabs’</a:t>
              </a:r>
              <a:endParaRPr lang="en-US" sz="1600" b="1" dirty="0">
                <a:latin typeface="Arial Narrow" pitchFamily="-112" charset="0"/>
                <a:ea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4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746125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Rules, Scripts</a:t>
            </a:r>
            <a:endParaRPr lang="en-US" sz="2000" dirty="0" smtClean="0">
              <a:solidFill>
                <a:srgbClr val="0070C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336377" cy="41240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 charset="0"/>
                <a:ea typeface="ＭＳ Ｐゴシック" charset="-128"/>
              </a:rPr>
              <a:t>Rules create dynamic displays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Easy: PV → Widget Property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ＭＳ Ｐゴシック" charset="-128"/>
              </a:rPr>
              <a:t>Scripts can to “anything”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Read PVs,</a:t>
            </a:r>
            <a:br>
              <a:rPr lang="en-US" dirty="0" smtClean="0">
                <a:latin typeface="Arial Narrow" charset="0"/>
                <a:ea typeface="ＭＳ Ｐゴシック" charset="-128"/>
              </a:rPr>
            </a:br>
            <a:r>
              <a:rPr lang="en-US" dirty="0" smtClean="0">
                <a:latin typeface="Arial Narrow" charset="0"/>
                <a:ea typeface="ＭＳ Ｐゴシック" charset="-128"/>
              </a:rPr>
              <a:t>change widget properties,</a:t>
            </a:r>
            <a:br>
              <a:rPr lang="en-US" dirty="0" smtClean="0">
                <a:latin typeface="Arial Narrow" charset="0"/>
                <a:ea typeface="ＭＳ Ｐゴシック" charset="-128"/>
              </a:rPr>
            </a:br>
            <a:r>
              <a:rPr lang="en-US" dirty="0" smtClean="0">
                <a:latin typeface="Arial Narrow" charset="0"/>
                <a:ea typeface="ＭＳ Ｐゴシック" charset="-128"/>
              </a:rPr>
              <a:t>open dialog, …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-128"/>
              </a:rPr>
              <a:t>JavaScript or </a:t>
            </a:r>
            <a:r>
              <a:rPr lang="en-US" dirty="0" err="1" smtClean="0">
                <a:latin typeface="Arial Narrow" charset="0"/>
                <a:ea typeface="ＭＳ Ｐゴシック" charset="-128"/>
              </a:rPr>
              <a:t>Phython</a:t>
            </a:r>
            <a:endParaRPr lang="en-US" dirty="0" smtClean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 smtClean="0">
              <a:latin typeface="Arial Narrow" charset="0"/>
              <a:ea typeface="ＭＳ Ｐゴシック" charset="-128"/>
            </a:endParaRPr>
          </a:p>
          <a:p>
            <a:endParaRPr lang="en-US" dirty="0" smtClean="0">
              <a:latin typeface="Arial Narrow" charset="0"/>
              <a:ea typeface="ＭＳ Ｐゴシック" charset="-128"/>
            </a:endParaRPr>
          </a:p>
        </p:txBody>
      </p:sp>
      <p:pic>
        <p:nvPicPr>
          <p:cNvPr id="6" name="Picture 5" descr="scri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09" y="260926"/>
            <a:ext cx="1363663" cy="1676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ip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3" y="759691"/>
            <a:ext cx="139541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77" y="3320040"/>
            <a:ext cx="3655223" cy="22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86" y="5676034"/>
            <a:ext cx="5368414" cy="11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3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charset="0"/>
                <a:ea typeface="ＭＳ Ｐゴシック" charset="-128"/>
              </a:rPr>
              <a:t>Send PV name to other CSS tools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5575" y="1009650"/>
            <a:ext cx="8229600" cy="868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 Narrow" charset="0"/>
                <a:ea typeface="ＭＳ Ｐゴシック" charset="-128"/>
              </a:rPr>
              <a:t>	Use common CSS Process Variable context menu to send PV name to other CSS tools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546350"/>
            <a:ext cx="2006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flipV="1">
            <a:off x="5572125" y="3751263"/>
            <a:ext cx="766763" cy="4238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24088"/>
            <a:ext cx="4705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SNS Examples</a:t>
            </a:r>
          </a:p>
        </p:txBody>
      </p:sp>
      <p:pic>
        <p:nvPicPr>
          <p:cNvPr id="2867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2" y="627063"/>
            <a:ext cx="5716443" cy="56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2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SNS Examples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4232275" cy="868362"/>
          </a:xfrm>
        </p:spPr>
        <p:txBody>
          <a:bodyPr/>
          <a:lstStyle/>
          <a:p>
            <a:r>
              <a:rPr lang="en-US" smtClean="0">
                <a:latin typeface="Arial Narrow" charset="0"/>
                <a:ea typeface="ＭＳ Ｐゴシック" charset="-128"/>
              </a:rPr>
              <a:t>Top-level displays created by operators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6482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187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ontent Placeholder 2"/>
          <p:cNvSpPr txBox="1">
            <a:spLocks/>
          </p:cNvSpPr>
          <p:nvPr/>
        </p:nvSpPr>
        <p:spPr bwMode="auto">
          <a:xfrm>
            <a:off x="6248400" y="6172200"/>
            <a:ext cx="2667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</a:pPr>
            <a:r>
              <a:rPr lang="en-US" sz="1800" b="1">
                <a:solidFill>
                  <a:srgbClr val="A6A6A6"/>
                </a:solidFill>
                <a:latin typeface="Arial Narrow" charset="0"/>
                <a:ea typeface="ＭＳ Ｐゴシック" charset="-128"/>
              </a:rPr>
              <a:t>Tim Southern, Nick Luciano</a:t>
            </a:r>
          </a:p>
        </p:txBody>
      </p:sp>
    </p:spTree>
    <p:extLst>
      <p:ext uri="{BB962C8B-B14F-4D97-AF65-F5344CB8AC3E}">
        <p14:creationId xmlns:p14="http://schemas.microsoft.com/office/powerpoint/2010/main" val="35362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TER news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" y="2744567"/>
            <a:ext cx="756356" cy="3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A</a:t>
            </a:r>
            <a:r>
              <a:rPr lang="en-US" baseline="0" dirty="0" smtClean="0"/>
              <a:t>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1354137"/>
            <a:ext cx="8229600" cy="5182129"/>
          </a:xfrm>
        </p:spPr>
        <p:txBody>
          <a:bodyPr/>
          <a:lstStyle/>
          <a:p>
            <a:r>
              <a:rPr lang="en-US" dirty="0" smtClean="0"/>
              <a:t>Began in 2006 between</a:t>
            </a:r>
            <a:br>
              <a:rPr lang="en-US" dirty="0" smtClean="0"/>
            </a:br>
            <a:r>
              <a:rPr lang="en-US" dirty="0" smtClean="0"/>
              <a:t>DESY and SNS</a:t>
            </a:r>
          </a:p>
          <a:p>
            <a:r>
              <a:rPr lang="en-US" dirty="0" smtClean="0"/>
              <a:t>Joined by CLS, APS, BNL,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, Diamond, …, KEK/J-PARC?</a:t>
            </a:r>
          </a:p>
          <a:p>
            <a:r>
              <a:rPr lang="en-US" dirty="0" smtClean="0"/>
              <a:t>                  : </a:t>
            </a:r>
            <a:r>
              <a:rPr lang="en-US" sz="1800" dirty="0" smtClean="0">
                <a:hlinkClick r:id="rId3"/>
              </a:rPr>
              <a:t>https://sourceforge.net/apps/trac/cs-studio/wiki</a:t>
            </a:r>
            <a:endParaRPr lang="en-US" sz="1800" dirty="0" smtClean="0"/>
          </a:p>
          <a:p>
            <a:pPr lvl="1"/>
            <a:r>
              <a:rPr lang="en-US" dirty="0" smtClean="0"/>
              <a:t>Wiki, Mailing lists, code repository</a:t>
            </a:r>
          </a:p>
          <a:p>
            <a:r>
              <a:rPr lang="en-US" dirty="0" smtClean="0"/>
              <a:t>Growing presence at EPICS meetings</a:t>
            </a:r>
          </a:p>
          <a:p>
            <a:r>
              <a:rPr lang="en-US" dirty="0" smtClean="0"/>
              <a:t>Benefits from Eclipse community</a:t>
            </a:r>
          </a:p>
          <a:p>
            <a:pPr lvl="1"/>
            <a:r>
              <a:rPr lang="en-US" dirty="0" err="1" smtClean="0"/>
              <a:t>EclipseCon</a:t>
            </a:r>
            <a:r>
              <a:rPr lang="en-US" dirty="0"/>
              <a:t> </a:t>
            </a:r>
            <a:r>
              <a:rPr lang="en-US" dirty="0" smtClean="0"/>
              <a:t>2011: </a:t>
            </a:r>
            <a:r>
              <a:rPr lang="en-US" dirty="0" smtClean="0"/>
              <a:t>Way over 500 participants </a:t>
            </a:r>
            <a:r>
              <a:rPr lang="en-US" dirty="0" smtClean="0"/>
              <a:t>from ~30 </a:t>
            </a:r>
            <a:r>
              <a:rPr lang="en-US" dirty="0" smtClean="0"/>
              <a:t>countries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176579"/>
            <a:ext cx="3529746" cy="25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 descr="https://a.fsdn.com/con/img/sftheme/logo.png?12972784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" y="3505374"/>
            <a:ext cx="1692628" cy="3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SNS “Steering” Tool</a:t>
            </a:r>
          </a:p>
        </p:txBody>
      </p:sp>
      <p:pic>
        <p:nvPicPr>
          <p:cNvPr id="27651" name="Picture 6" descr="ste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53188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6781800" y="1828800"/>
            <a:ext cx="2133600" cy="928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smtClean="0">
                <a:latin typeface="Arial Narrow" charset="0"/>
                <a:ea typeface="ＭＳ Ｐゴシック" charset="-128"/>
              </a:rPr>
              <a:t>	Try to get spot into the green, at least into orange</a:t>
            </a:r>
          </a:p>
        </p:txBody>
      </p:sp>
      <p:cxnSp>
        <p:nvCxnSpPr>
          <p:cNvPr id="11" name="Elbow Connector 10"/>
          <p:cNvCxnSpPr>
            <a:cxnSpLocks noChangeShapeType="1"/>
            <a:stCxn id="27652" idx="2"/>
          </p:cNvCxnSpPr>
          <p:nvPr/>
        </p:nvCxnSpPr>
        <p:spPr bwMode="auto">
          <a:xfrm rot="5400000">
            <a:off x="5912644" y="2712244"/>
            <a:ext cx="1890712" cy="1981200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6248400" y="6172200"/>
            <a:ext cx="2667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</a:pPr>
            <a:r>
              <a:rPr lang="en-US" sz="1800" b="1">
                <a:solidFill>
                  <a:srgbClr val="A6A6A6"/>
                </a:solidFill>
                <a:latin typeface="Arial Narrow" charset="0"/>
                <a:ea typeface="ＭＳ Ｐゴシック" charset="-128"/>
              </a:rPr>
              <a:t>Tim Southern, Nick Luciano</a:t>
            </a:r>
          </a:p>
        </p:txBody>
      </p:sp>
    </p:spTree>
    <p:extLst>
      <p:ext uri="{BB962C8B-B14F-4D97-AF65-F5344CB8AC3E}">
        <p14:creationId xmlns:p14="http://schemas.microsoft.com/office/powerpoint/2010/main" val="6217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5250" y="347663"/>
            <a:ext cx="8229600" cy="496887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-128"/>
              </a:rPr>
              <a:t>So What is CSS?</a:t>
            </a:r>
          </a:p>
        </p:txBody>
      </p:sp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5181600" y="6172200"/>
            <a:ext cx="4038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</a:pPr>
            <a:r>
              <a:rPr lang="en-US" sz="1000" b="1">
                <a:solidFill>
                  <a:srgbClr val="A6A6A6"/>
                </a:solidFill>
                <a:latin typeface="Arial Narrow" charset="0"/>
                <a:ea typeface="ＭＳ Ｐゴシック" charset="-128"/>
              </a:rPr>
              <a:t>	Based on</a:t>
            </a:r>
            <a:br>
              <a:rPr lang="en-US" sz="1000" b="1">
                <a:solidFill>
                  <a:srgbClr val="A6A6A6"/>
                </a:solidFill>
                <a:latin typeface="Arial Narrow" charset="0"/>
                <a:ea typeface="ＭＳ Ｐゴシック" charset="-128"/>
              </a:rPr>
            </a:br>
            <a:r>
              <a:rPr lang="en-US" sz="1000" b="1">
                <a:solidFill>
                  <a:srgbClr val="A6A6A6"/>
                </a:solidFill>
                <a:latin typeface="Arial Narrow" charset="0"/>
                <a:ea typeface="ＭＳ Ｐゴシック" charset="-128"/>
              </a:rPr>
              <a:t>http://buzzynews.com/wp-content/uploads/2008/01/steve-jobs-presente-le-mac-book-air-lordinateur-portable-le-plus-fin-du-monde.jpg</a:t>
            </a: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4165600" y="1865745"/>
            <a:ext cx="4941456" cy="4964699"/>
            <a:chOff x="6415088" y="3775075"/>
            <a:chExt cx="2538412" cy="2452688"/>
          </a:xfrm>
        </p:grpSpPr>
        <p:pic>
          <p:nvPicPr>
            <p:cNvPr id="31750" name="Picture 7" descr="http://buzzynews.com/wp-content/uploads/2008/01/steve-jobs-presente-le-mac-book-air-lordinateur-portable-le-plus-fin-du-mond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88" y="3775075"/>
              <a:ext cx="2538412" cy="245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522191" y="4427529"/>
              <a:ext cx="920009" cy="1141497"/>
            </a:xfrm>
            <a:prstGeom prst="rect">
              <a:avLst/>
            </a:prstGeom>
            <a:noFill/>
            <a:ln>
              <a:noFill/>
            </a:ln>
            <a:scene3d>
              <a:camera prst="isometricRightUp">
                <a:rot lat="1320000" lon="19086000" rev="420000"/>
              </a:camera>
              <a:lightRig rig="threePt" dir="t"/>
            </a:scene3d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0" y="1043709"/>
            <a:ext cx="8229600" cy="48443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Various </a:t>
            </a:r>
            <a:r>
              <a:rPr lang="en-US" dirty="0" smtClean="0"/>
              <a:t>control-system</a:t>
            </a:r>
            <a:br>
              <a:rPr lang="en-US" dirty="0" smtClean="0"/>
            </a:br>
            <a:r>
              <a:rPr lang="en-US" dirty="0" smtClean="0"/>
              <a:t>tools combined</a:t>
            </a:r>
            <a:br>
              <a:rPr lang="en-US" dirty="0" smtClean="0"/>
            </a:br>
            <a:r>
              <a:rPr lang="en-US" dirty="0" smtClean="0"/>
              <a:t>into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consistent product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Excellent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for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end-users!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2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12" charset="-128"/>
              </a:rPr>
              <a:t>Hardest Part: Starting Site-Specific Setup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9887" y="1320799"/>
            <a:ext cx="8238258" cy="54679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Web site: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Initial download</a:t>
            </a:r>
          </a:p>
          <a:p>
            <a:pPr marL="0" indent="0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14" y="858984"/>
            <a:ext cx="5045722" cy="582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12" charset="-128"/>
              </a:rPr>
              <a:t>… Site-Specific Setup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9887" y="715097"/>
            <a:ext cx="4341814" cy="60736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Web site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a typeface="ＭＳ Ｐゴシック" pitchFamily="-112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Product: Tools and settings </a:t>
            </a:r>
            <a:r>
              <a:rPr lang="en-US" dirty="0" smtClean="0">
                <a:solidFill>
                  <a:srgbClr val="0070C0"/>
                </a:solidFill>
                <a:ea typeface="ＭＳ Ｐゴシック" pitchFamily="-112" charset="-128"/>
              </a:rPr>
              <a:t>for your users at your site</a:t>
            </a:r>
            <a:endParaRPr lang="en-US" sz="2400" dirty="0">
              <a:solidFill>
                <a:srgbClr val="008000"/>
              </a:solidFill>
              <a:latin typeface="Arial Narrow" pitchFamily="-112" charset="0"/>
              <a:ea typeface="ＭＳ Ｐゴシック" pitchFamily="-112" charset="-128"/>
            </a:endParaRPr>
          </a:p>
        </p:txBody>
      </p:sp>
      <p:pic>
        <p:nvPicPr>
          <p:cNvPr id="35844" name="Picture 3" descr="sns_css_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88" y="657908"/>
            <a:ext cx="4550685" cy="61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44" y="657908"/>
            <a:ext cx="612266" cy="7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12" charset="-128"/>
              </a:rPr>
              <a:t>… Site-Specific Setup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9887" y="715096"/>
            <a:ext cx="3612554" cy="61429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Web site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a typeface="ＭＳ Ｐゴシック" pitchFamily="-112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Product for your site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  <a:ea typeface="ＭＳ Ｐゴシック" pitchFamily="-112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Automated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updates</a:t>
            </a:r>
          </a:p>
        </p:txBody>
      </p:sp>
      <p:pic>
        <p:nvPicPr>
          <p:cNvPr id="35844" name="Picture 3" descr="sns_css_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93" y="645161"/>
            <a:ext cx="1130875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3" y="646408"/>
            <a:ext cx="734782" cy="84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qual 2"/>
          <p:cNvSpPr/>
          <p:nvPr/>
        </p:nvSpPr>
        <p:spPr bwMode="auto">
          <a:xfrm>
            <a:off x="5543873" y="4701309"/>
            <a:ext cx="730976" cy="572654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2731" r="1"/>
          <a:stretch/>
        </p:blipFill>
        <p:spPr bwMode="auto">
          <a:xfrm>
            <a:off x="3742441" y="2203549"/>
            <a:ext cx="5401560" cy="465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0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12" charset="-128"/>
              </a:rPr>
              <a:t>Need Site-Specific Setup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9887" y="715097"/>
            <a:ext cx="4341814" cy="60736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Web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Product for your site</a:t>
            </a:r>
            <a:endParaRPr lang="en-US" dirty="0" smtClean="0">
              <a:solidFill>
                <a:srgbClr val="0070C0"/>
              </a:solidFill>
              <a:ea typeface="ＭＳ Ｐゴシック" pitchFamily="-112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Automated updates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     Steep </a:t>
            </a:r>
            <a:r>
              <a:rPr lang="en-US" sz="2400" dirty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Learning Curve </a:t>
            </a:r>
            <a:r>
              <a:rPr lang="en-US" sz="2400" dirty="0" smtClean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for Developers</a:t>
            </a:r>
            <a:endParaRPr lang="en-US" sz="2400" dirty="0">
              <a:solidFill>
                <a:srgbClr val="008000"/>
              </a:solidFill>
              <a:latin typeface="Arial Narrow" pitchFamily="-112" charset="0"/>
              <a:ea typeface="ＭＳ Ｐゴシック" pitchFamily="-112" charset="-128"/>
            </a:endParaRPr>
          </a:p>
          <a:p>
            <a:pPr lvl="1"/>
            <a:r>
              <a:rPr lang="en-US" sz="2000" dirty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… but also many Books, online Tutorials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Invest to learn it, and you’ll like </a:t>
            </a:r>
            <a:r>
              <a:rPr lang="en-US" sz="2000" dirty="0" smtClean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</a:rPr>
              <a:t>it</a:t>
            </a:r>
            <a:endParaRPr lang="en-US" sz="2000" dirty="0">
              <a:solidFill>
                <a:srgbClr val="008000"/>
              </a:solidFill>
              <a:latin typeface="Arial Narrow" pitchFamily="-112" charset="0"/>
              <a:ea typeface="ＭＳ Ｐゴシック" pitchFamily="-112" charset="-128"/>
            </a:endParaRPr>
          </a:p>
        </p:txBody>
      </p:sp>
      <p:pic>
        <p:nvPicPr>
          <p:cNvPr id="35844" name="Picture 3" descr="sns_css_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82" y="522785"/>
            <a:ext cx="711983" cy="95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68" y="638486"/>
            <a:ext cx="630740" cy="7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 descr="good_stu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54" y="3138877"/>
            <a:ext cx="2542848" cy="227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 bwMode="auto">
          <a:xfrm>
            <a:off x="5387854" y="716407"/>
            <a:ext cx="535710" cy="57265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0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7080323" y="716407"/>
            <a:ext cx="535710" cy="57265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2731" r="1"/>
          <a:stretch/>
        </p:blipFill>
        <p:spPr bwMode="auto">
          <a:xfrm>
            <a:off x="7781635" y="477449"/>
            <a:ext cx="1219201" cy="105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6246911" y="1995054"/>
            <a:ext cx="582524" cy="6373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Kay\AppData\Local\Microsoft\Windows\Temporary Internet Files\Content.IE5\GQL3BN2K\MC90044193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171184"/>
            <a:ext cx="2430036" cy="19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 dirty="0" smtClean="0">
                <a:latin typeface="Arial Black" pitchFamily="-112" charset="0"/>
                <a:ea typeface="ＭＳ Ｐゴシック" pitchFamily="-112" charset="-128"/>
              </a:rPr>
              <a:t>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1125" y="838200"/>
            <a:ext cx="6594475" cy="57380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 Narrow" pitchFamily="-112" charset="0"/>
                <a:ea typeface="ＭＳ Ｐゴシック" pitchFamily="-112" charset="-128"/>
              </a:rPr>
              <a:t> 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           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is:</a:t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Collaboration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, Architecture, Toolset, Java, Eclipse, RCP, Plug-ins, Localization, Perspectives, </a:t>
            </a:r>
            <a:r>
              <a:rPr lang="en-US" sz="2400" dirty="0" err="1" smtClean="0">
                <a:latin typeface="Arial Narrow" pitchFamily="-112" charset="0"/>
                <a:ea typeface="ＭＳ Ｐゴシック" pitchFamily="-112" charset="-128"/>
              </a:rPr>
              <a:t>Menues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, Preferences, Online Help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, Probe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, Clock, PV Tree, Data Browser, Alarm System, BOY, 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…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/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/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           needs:</a:t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initial </a:t>
            </a:r>
            <a:r>
              <a:rPr lang="en-US" sz="2400" dirty="0">
                <a:latin typeface="Arial Narrow" pitchFamily="-112" charset="0"/>
                <a:ea typeface="ＭＳ Ｐゴシック" pitchFamily="-112" charset="-128"/>
              </a:rPr>
              <a:t>investment in site-specific </a:t>
            </a: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product</a:t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/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           is:</a:t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  <a:t>Excellent platform for development of new tools</a:t>
            </a:r>
            <a:br>
              <a:rPr lang="en-US" sz="2400" dirty="0" smtClean="0">
                <a:latin typeface="Arial Narrow" pitchFamily="-112" charset="0"/>
                <a:ea typeface="ＭＳ Ｐゴシック" pitchFamily="-112" charset="-128"/>
              </a:rPr>
            </a:br>
            <a:endParaRPr lang="en-US" sz="2400" dirty="0" smtClean="0">
              <a:latin typeface="Arial Narrow" pitchFamily="-112" charset="0"/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>
                <a:latin typeface="Arial Narrow" pitchFamily="-112" charset="0"/>
                <a:ea typeface="ＭＳ Ｐゴシック" pitchFamily="-112" charset="-128"/>
              </a:rPr>
              <a:t/>
            </a:r>
            <a:br>
              <a:rPr lang="en-US" sz="2400" dirty="0">
                <a:latin typeface="Arial Narrow" pitchFamily="-112" charset="0"/>
                <a:ea typeface="ＭＳ Ｐゴシック" pitchFamily="-112" charset="-128"/>
              </a:rPr>
            </a:br>
            <a:r>
              <a:rPr lang="en-US" sz="4000" dirty="0" smtClean="0">
                <a:solidFill>
                  <a:srgbClr val="0070C0"/>
                </a:solidFill>
                <a:latin typeface="Arial Narrow" pitchFamily="-112" charset="0"/>
                <a:ea typeface="ＭＳ Ｐゴシック" pitchFamily="-112" charset="-128"/>
              </a:rPr>
              <a:t>CSS is Good </a:t>
            </a:r>
            <a:r>
              <a:rPr lang="en-US" sz="4000" dirty="0" smtClean="0">
                <a:solidFill>
                  <a:srgbClr val="0070C0"/>
                </a:solidFill>
                <a:latin typeface="Arial Narrow" pitchFamily="-112" charset="0"/>
                <a:ea typeface="ＭＳ Ｐゴシック" pitchFamily="-112" charset="-128"/>
              </a:rPr>
              <a:t>for the </a:t>
            </a:r>
            <a:r>
              <a:rPr lang="en-US" sz="4000" dirty="0" smtClean="0">
                <a:solidFill>
                  <a:srgbClr val="0070C0"/>
                </a:solidFill>
                <a:latin typeface="Arial Narrow" pitchFamily="-112" charset="0"/>
                <a:ea typeface="ＭＳ Ｐゴシック" pitchFamily="-112" charset="-128"/>
              </a:rPr>
              <a:t>End-User</a:t>
            </a:r>
            <a:endParaRPr lang="en-US" sz="4800" dirty="0" smtClean="0">
              <a:solidFill>
                <a:srgbClr val="0070C0"/>
              </a:solidFill>
              <a:latin typeface="Arial Narrow" pitchFamily="-112" charset="0"/>
              <a:ea typeface="ＭＳ Ｐゴシック" pitchFamily="-112" charset="-128"/>
            </a:endParaRPr>
          </a:p>
          <a:p>
            <a:endParaRPr lang="en-US" sz="2400" dirty="0" smtClean="0">
              <a:latin typeface="Arial Narrow" pitchFamily="-112" charset="0"/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-112" charset="0"/>
              <a:ea typeface="ＭＳ Ｐゴシック" pitchFamily="-112" charset="-128"/>
            </a:endParaRPr>
          </a:p>
        </p:txBody>
      </p:sp>
      <p:pic>
        <p:nvPicPr>
          <p:cNvPr id="34820" name="Picture 3" descr="ornl_is_su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7702"/>
            <a:ext cx="2286000" cy="394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1" y="901535"/>
            <a:ext cx="692635" cy="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0"/>
          <a:stretch>
            <a:fillRect/>
          </a:stretch>
        </p:blipFill>
        <p:spPr bwMode="auto">
          <a:xfrm>
            <a:off x="6211349" y="414190"/>
            <a:ext cx="646651" cy="34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ages3.wikia.nocookie.net/__cb20101010173625/kidvskat/images/f/ff/322px-Java_Logo_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75" y="394232"/>
            <a:ext cx="304448" cy="5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CSS\Repo\cs-studio-3.0\products\SNS\product\org.csstudio.sns.product\icons\css12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08" y="799206"/>
            <a:ext cx="722710" cy="6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8" y="2885915"/>
            <a:ext cx="692635" cy="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7" y="3849619"/>
            <a:ext cx="692635" cy="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1" y="2711826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49" y="153988"/>
            <a:ext cx="8854017" cy="504825"/>
          </a:xfrm>
        </p:spPr>
        <p:txBody>
          <a:bodyPr/>
          <a:lstStyle/>
          <a:p>
            <a:r>
              <a:rPr lang="en-US" dirty="0" smtClean="0"/>
              <a:t>         CSS: A Control System</a:t>
            </a:r>
            <a:r>
              <a:rPr lang="en-US" baseline="0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Portable programming environment with very good development tools</a:t>
            </a:r>
          </a:p>
          <a:p>
            <a:pPr lvl="1"/>
            <a:r>
              <a:rPr lang="en-US" dirty="0" smtClean="0"/>
              <a:t>Basic bundling: Java Archive Files (JARs)</a:t>
            </a:r>
          </a:p>
          <a:p>
            <a:r>
              <a:rPr lang="en-US" dirty="0" smtClean="0"/>
              <a:t>                 Rich Client Platform (RCP)</a:t>
            </a:r>
          </a:p>
          <a:p>
            <a:pPr lvl="1"/>
            <a:r>
              <a:rPr lang="en-US" dirty="0"/>
              <a:t>Extensible bundling: Plug-Ins, Extension points, Registry</a:t>
            </a:r>
          </a:p>
          <a:p>
            <a:pPr lvl="1"/>
            <a:r>
              <a:rPr lang="en-US" dirty="0" smtClean="0"/>
              <a:t>Framework </a:t>
            </a:r>
            <a:r>
              <a:rPr lang="en-US" dirty="0" smtClean="0"/>
              <a:t>for GUI with menus, windows, sub-panels, online help, preferences, </a:t>
            </a:r>
            <a:r>
              <a:rPr lang="en-US" dirty="0" smtClean="0"/>
              <a:t>…</a:t>
            </a:r>
            <a:endParaRPr lang="en-US" dirty="0" smtClean="0"/>
          </a:p>
        </p:txBody>
      </p:sp>
      <p:pic>
        <p:nvPicPr>
          <p:cNvPr id="64514" name="Picture 2" descr="http://images3.wikia.nocookie.net/__cb20101010173625/kidvskat/images/f/ff/322px-Java_Logo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" y="172719"/>
            <a:ext cx="906151" cy="16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A Software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19" y="738554"/>
            <a:ext cx="9023351" cy="6119446"/>
          </a:xfrm>
        </p:spPr>
        <p:txBody>
          <a:bodyPr/>
          <a:lstStyle/>
          <a:p>
            <a:r>
              <a:rPr lang="en-US" sz="2400" dirty="0" smtClean="0"/>
              <a:t>Library Plug-Ins</a:t>
            </a:r>
          </a:p>
          <a:p>
            <a:pPr lvl="1"/>
            <a:r>
              <a:rPr lang="en-US" sz="2000" dirty="0" smtClean="0"/>
              <a:t>Life data access, Historic Data Access, Control system data types (PV, Sample, …), Logbook    , </a:t>
            </a:r>
            <a:r>
              <a:rPr lang="en-US" sz="2000" dirty="0" err="1" smtClean="0"/>
              <a:t>EMail</a:t>
            </a:r>
            <a:r>
              <a:rPr lang="en-US" sz="2000" dirty="0" smtClean="0"/>
              <a:t>, Authentication, Authorization, …</a:t>
            </a:r>
          </a:p>
          <a:p>
            <a:pPr lvl="1"/>
            <a:r>
              <a:rPr lang="en-US" sz="2000" dirty="0" smtClean="0"/>
              <a:t>Pluggable</a:t>
            </a:r>
          </a:p>
          <a:p>
            <a:pPr lvl="2"/>
            <a:r>
              <a:rPr lang="en-US" sz="1800" dirty="0" smtClean="0"/>
              <a:t>Historic Data: XML-RPC, RDB, …</a:t>
            </a:r>
          </a:p>
          <a:p>
            <a:pPr lvl="2"/>
            <a:r>
              <a:rPr lang="en-US" sz="1800" dirty="0" smtClean="0"/>
              <a:t>Authentication: Kerberos, LDAP, …</a:t>
            </a:r>
          </a:p>
          <a:p>
            <a:r>
              <a:rPr lang="en-US" sz="2400" dirty="0" smtClean="0"/>
              <a:t>Application Plug-Ins</a:t>
            </a:r>
          </a:p>
          <a:p>
            <a:pPr lvl="1"/>
            <a:r>
              <a:rPr lang="en-US" sz="2000" dirty="0" smtClean="0"/>
              <a:t>Strip-Chart: Data Browser</a:t>
            </a:r>
          </a:p>
          <a:p>
            <a:pPr lvl="1"/>
            <a:r>
              <a:rPr lang="en-US" sz="2000" dirty="0" smtClean="0"/>
              <a:t>OPI: SDS, BOY</a:t>
            </a:r>
          </a:p>
          <a:p>
            <a:pPr lvl="1"/>
            <a:r>
              <a:rPr lang="en-US" sz="2000" dirty="0" smtClean="0"/>
              <a:t>Alarms: NAMS, BEAST</a:t>
            </a:r>
          </a:p>
          <a:p>
            <a:pPr lvl="1"/>
            <a:r>
              <a:rPr lang="en-US" sz="2000" dirty="0" smtClean="0"/>
              <a:t>Archive: DESY Archive, BEAUTY</a:t>
            </a:r>
          </a:p>
          <a:p>
            <a:pPr lvl="1"/>
            <a:r>
              <a:rPr lang="en-US" sz="2000" dirty="0" smtClean="0"/>
              <a:t>Utilities: Probe, Clock     , PV Tree    , Psychiatrist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1400" dirty="0"/>
              <a:t>L</a:t>
            </a:r>
            <a:r>
              <a:rPr lang="en-US" sz="1400" dirty="0" smtClean="0"/>
              <a:t>ist of plugins: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://cs-studio.sourceforge.net/plugins.html</a:t>
            </a:r>
            <a:endParaRPr lang="en-US" sz="1400" dirty="0" smtClean="0"/>
          </a:p>
        </p:txBody>
      </p:sp>
      <p:pic>
        <p:nvPicPr>
          <p:cNvPr id="63490" name="Picture 2" descr="C:\CSS\Repo\cs-studio-3.0\applications\plugins\org.csstudio.utility.clock\icons\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21" y="5230586"/>
            <a:ext cx="260531" cy="2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C:\CSS\Repo\cs-studio-3.0\applications\plugins\org.csstudio.utility.eliza\icons\eli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97" y="5230585"/>
            <a:ext cx="260532" cy="2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:\CSS\Repo\cs-studio-3.0\applications\plugins\org.csstudio.trends.databrowser2\icons\databrow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17" y="3686264"/>
            <a:ext cx="260531" cy="2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C:\CSS\Repo\cs-studio-3.0\applications\plugins\org.csstudio.opibuilder\icons\OPIBuil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4085043"/>
            <a:ext cx="260531" cy="2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C:\CSS\Repo\cs-studio-3.0\applications\plugins\org.csstudio.diag.epics.pvtree\icons\pv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71" y="5230585"/>
            <a:ext cx="260532" cy="2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C:\CSS\Repo\cs-studio-3.0\applications\plugins\org.csstudio.alarm.beast.ui.alarmtable\icons\alarmtabl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55160"/>
            <a:ext cx="260532" cy="2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:\CSS\Repo\cs-studio-3.0\applications\plugins\org.csstudio.logbook.ui\icons\elog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52" y="1480457"/>
            <a:ext cx="260531" cy="2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it, and how?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705520"/>
              </p:ext>
            </p:extLst>
          </p:nvPr>
        </p:nvGraphicFramePr>
        <p:xfrm>
          <a:off x="48316" y="695502"/>
          <a:ext cx="9031029" cy="38944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27029"/>
                <a:gridCol w="2382982"/>
                <a:gridCol w="2431356"/>
                <a:gridCol w="1789662"/>
              </a:tblGrid>
              <a:tr h="565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NSLS2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Your Site</a:t>
                      </a:r>
                      <a:endParaRPr lang="en-US" dirty="0"/>
                    </a:p>
                  </a:txBody>
                  <a:tcPr anchor="ctr"/>
                </a:tc>
              </a:tr>
              <a:tr h="761073">
                <a:tc>
                  <a:txBody>
                    <a:bodyPr/>
                    <a:lstStyle/>
                    <a:p>
                      <a:r>
                        <a:rPr lang="en-US" dirty="0" smtClean="0"/>
                        <a:t>Data </a:t>
                      </a:r>
                      <a:r>
                        <a:rPr lang="en-US" dirty="0" smtClean="0"/>
                        <a:t>Browser, Probe, EPICS PV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Browser, Probe, EPICS PV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</a:t>
                      </a:r>
                      <a:r>
                        <a:rPr lang="en-US" dirty="0" smtClean="0"/>
                        <a:t>Browser, Probe, EPICS PV Tree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Same?</a:t>
                      </a:r>
                      <a:endParaRPr lang="en-US" dirty="0" smtClean="0"/>
                    </a:p>
                  </a:txBody>
                  <a:tcPr/>
                </a:tc>
              </a:tr>
              <a:tr h="565109">
                <a:tc>
                  <a:txBody>
                    <a:bodyPr/>
                    <a:lstStyle/>
                    <a:p>
                      <a:r>
                        <a:rPr lang="en-US" dirty="0" smtClean="0"/>
                        <a:t>SDS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65109">
                <a:tc>
                  <a:txBody>
                    <a:bodyPr/>
                    <a:lstStyle/>
                    <a:p>
                      <a:r>
                        <a:rPr lang="en-US" dirty="0" smtClean="0"/>
                        <a:t>NAMS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118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NameSpaceBrowser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Util</a:t>
                      </a:r>
                      <a:r>
                        <a:rPr lang="en-US" dirty="0" smtClean="0"/>
                        <a:t>, Rack </a:t>
                      </a:r>
                      <a:r>
                        <a:rPr lang="en-US" dirty="0" err="1" smtClean="0"/>
                        <a:t>Util</a:t>
                      </a:r>
                      <a:r>
                        <a:rPr lang="en-US" dirty="0" smtClean="0"/>
                        <a:t>,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PV Fields Viewer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Finder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69631">
                <a:tc>
                  <a:txBody>
                    <a:bodyPr/>
                    <a:lstStyle/>
                    <a:p>
                      <a:r>
                        <a:rPr lang="en-US" dirty="0" smtClean="0"/>
                        <a:t>log4j, slf4j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java.util.logging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java.util.logging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4182" y="6202776"/>
            <a:ext cx="8054686" cy="4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457200" lvl="1" indent="0">
              <a:buNone/>
            </a:pPr>
            <a:r>
              <a:rPr lang="en-US" sz="1400" dirty="0" smtClean="0"/>
              <a:t>See also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 smtClean="0">
                <a:hlinkClick r:id="rId2"/>
              </a:rPr>
              <a:t>://sourceforge.net/apps/trac/cs-studio/wiki/CompareProducts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350" y="4655127"/>
            <a:ext cx="4132349" cy="12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7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Compare to EPICS: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EDD/DM, MEDM, DM2K, EDM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SDDS,  Channel </a:t>
            </a:r>
            <a:r>
              <a:rPr lang="en-US" sz="1600" dirty="0" err="1" smtClean="0"/>
              <a:t>Archiver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ALH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IOC Log, CM Log</a:t>
            </a:r>
          </a:p>
        </p:txBody>
      </p:sp>
      <p:pic>
        <p:nvPicPr>
          <p:cNvPr id="66562" name="Picture 2" descr="DES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2" y="777025"/>
            <a:ext cx="510947" cy="4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cs-studio.sourceforge.net/sns-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35" y="777026"/>
            <a:ext cx="636742" cy="4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://www.bnl.gov/PGA/images/BNL_logo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777026"/>
            <a:ext cx="1304581" cy="4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650" y="846667"/>
            <a:ext cx="8075083" cy="53170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Collaboration?</a:t>
            </a:r>
          </a:p>
          <a:p>
            <a:pPr marL="0" indent="0">
              <a:buNone/>
            </a:pPr>
            <a:r>
              <a:rPr lang="en-US" dirty="0" smtClean="0"/>
              <a:t>Architecture?</a:t>
            </a:r>
          </a:p>
          <a:p>
            <a:pPr marL="0" indent="0">
              <a:buNone/>
            </a:pPr>
            <a:r>
              <a:rPr lang="en-US" dirty="0" smtClean="0"/>
              <a:t>Toolkit?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                  </a:t>
            </a:r>
            <a:r>
              <a:rPr lang="en-US" sz="3600" i="1" dirty="0" smtClean="0">
                <a:solidFill>
                  <a:srgbClr val="0070C0"/>
                </a:solidFill>
              </a:rPr>
              <a:t>So </a:t>
            </a:r>
            <a:r>
              <a:rPr lang="en-US" sz="3600" i="1" dirty="0" smtClean="0">
                <a:solidFill>
                  <a:srgbClr val="0070C0"/>
                </a:solidFill>
              </a:rPr>
              <a:t>what does it do??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Confused, yet?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17333" y="263005"/>
            <a:ext cx="5497689" cy="4907306"/>
            <a:chOff x="2201333" y="1437050"/>
            <a:chExt cx="4639734" cy="4475891"/>
          </a:xfrm>
        </p:grpSpPr>
        <p:pic>
          <p:nvPicPr>
            <p:cNvPr id="65539" name="Picture 3" descr="C:\Users\Kay\AppData\Local\Microsoft\Windows\Temporary Internet Files\Content.IE5\GQL3BN2K\MC900441930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333" y="1437050"/>
              <a:ext cx="4639734" cy="447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CSS\Repo\cs-studio-3.0\products\SNS\product\org.csstudio.sns.product\icons\css12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283" y="2856089"/>
              <a:ext cx="1379890" cy="137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6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CSS\Repo\cs-studio-3.0\products\SNS\product\org.csstudio.sns.product\icons\css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27" y="2901600"/>
            <a:ext cx="1635052" cy="15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21" y="508000"/>
            <a:ext cx="8210549" cy="21864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Architecture, Toolkit, Collaboration:</a:t>
            </a:r>
            <a:br>
              <a:rPr lang="en-US" dirty="0" smtClean="0"/>
            </a:br>
            <a:r>
              <a:rPr lang="en-US" dirty="0" smtClean="0"/>
              <a:t>Users don’t care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What does it look like? What can I do with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397" y="4253896"/>
            <a:ext cx="3317930" cy="2517801"/>
            <a:chOff x="83397" y="4253896"/>
            <a:chExt cx="3317930" cy="2517801"/>
          </a:xfrm>
        </p:grpSpPr>
        <p:pic>
          <p:nvPicPr>
            <p:cNvPr id="9" name="Picture 3" descr="bad_sh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7" y="5108363"/>
              <a:ext cx="2314807" cy="166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>
              <a:off x="2398204" y="4497621"/>
              <a:ext cx="1003123" cy="61074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2503055" y="4253896"/>
              <a:ext cx="618836" cy="48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sz="2800" b="1">
                  <a:solidFill>
                    <a:srgbClr val="000000"/>
                  </a:solidFill>
                  <a:latin typeface="+mn-lt"/>
                  <a:ea typeface="ＭＳ Ｐゴシック" pitchFamily="22" charset="-128"/>
                  <a:cs typeface="ＭＳ Ｐゴシック" pitchFamily="22" charset="-128"/>
                </a:defRPr>
              </a:lvl1pPr>
              <a:lvl2pPr marL="742950" indent="-285750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01673E"/>
                </a:buClr>
                <a:buFont typeface="Arial" charset="0"/>
                <a:buChar char="–"/>
                <a:defRPr sz="2400"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sz="2000"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Arial" charset="0"/>
                <a:buChar char="–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9pPr>
            </a:lstStyle>
            <a:p>
              <a:pPr marL="0" indent="0" algn="ctr">
                <a:buFont typeface="Symbol" pitchFamily="-107" charset="2"/>
                <a:buNone/>
              </a:pPr>
              <a:r>
                <a:rPr lang="en-US" dirty="0" smtClean="0"/>
                <a:t>?</a:t>
              </a:r>
              <a:endParaRPr lang="en-US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79610" y="4253896"/>
            <a:ext cx="3862790" cy="2517801"/>
            <a:chOff x="5179610" y="4253896"/>
            <a:chExt cx="3862790" cy="2517801"/>
          </a:xfrm>
        </p:grpSpPr>
        <p:pic>
          <p:nvPicPr>
            <p:cNvPr id="10" name="Picture 21" descr="good_stuff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382" y="4471984"/>
              <a:ext cx="2572018" cy="229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5179610" y="4314718"/>
              <a:ext cx="1243984" cy="61074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5842310" y="4253896"/>
              <a:ext cx="618836" cy="48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sz="2800" b="1">
                  <a:solidFill>
                    <a:srgbClr val="000000"/>
                  </a:solidFill>
                  <a:latin typeface="+mn-lt"/>
                  <a:ea typeface="ＭＳ Ｐゴシック" pitchFamily="22" charset="-128"/>
                  <a:cs typeface="ＭＳ Ｐゴシック" pitchFamily="22" charset="-128"/>
                </a:defRPr>
              </a:lvl1pPr>
              <a:lvl2pPr marL="742950" indent="-285750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01673E"/>
                </a:buClr>
                <a:buFont typeface="Arial" charset="0"/>
                <a:buChar char="–"/>
                <a:defRPr sz="2400"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sz="2000"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Arial" charset="0"/>
                <a:buChar char="–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7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-100" charset="2"/>
                <a:buChar char="·"/>
                <a:defRPr b="1">
                  <a:solidFill>
                    <a:srgbClr val="000000"/>
                  </a:solidFill>
                  <a:latin typeface="+mn-lt"/>
                  <a:ea typeface="ＭＳ Ｐゴシック" pitchFamily="-100" charset="-128"/>
                </a:defRPr>
              </a:lvl9pPr>
            </a:lstStyle>
            <a:p>
              <a:pPr marL="0" indent="0" algn="ctr">
                <a:buFont typeface="Symbol" pitchFamily="-107" charset="2"/>
                <a:buNone/>
              </a:pPr>
              <a:r>
                <a:rPr lang="en-US" dirty="0" smtClean="0"/>
                <a:t>?</a:t>
              </a:r>
              <a:endParaRPr lang="en-US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ed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622300"/>
            <a:ext cx="64055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Original EPICS Operator Interface</a:t>
            </a:r>
          </a:p>
        </p:txBody>
      </p:sp>
      <p:pic>
        <p:nvPicPr>
          <p:cNvPr id="36868" name="Picture 3" descr="pr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072063"/>
            <a:ext cx="24511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str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386263"/>
            <a:ext cx="42418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al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547813"/>
            <a:ext cx="36750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Content Placeholder 2"/>
          <p:cNvSpPr>
            <a:spLocks noGrp="1"/>
          </p:cNvSpPr>
          <p:nvPr>
            <p:ph idx="1"/>
          </p:nvPr>
        </p:nvSpPr>
        <p:spPr>
          <a:xfrm>
            <a:off x="207963" y="849313"/>
            <a:ext cx="7527925" cy="4778375"/>
          </a:xfrm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primarily for Linux/X11</a:t>
            </a:r>
          </a:p>
          <a:p>
            <a:r>
              <a:rPr lang="en-US" smtClean="0">
                <a:ea typeface="ＭＳ Ｐゴシック" pitchFamily="-112" charset="-128"/>
              </a:rPr>
              <a:t>Many disjoint tools</a:t>
            </a:r>
          </a:p>
          <a:p>
            <a:pPr lvl="1"/>
            <a:r>
              <a:rPr lang="en-US" smtClean="0">
                <a:ea typeface="ＭＳ Ｐゴシック" pitchFamily="-112" charset="-128"/>
              </a:rPr>
              <a:t>Inconsistent Look</a:t>
            </a:r>
          </a:p>
          <a:p>
            <a:pPr lvl="1"/>
            <a:r>
              <a:rPr lang="en-US" smtClean="0">
                <a:ea typeface="ＭＳ Ｐゴシック" pitchFamily="-112" charset="-128"/>
              </a:rPr>
              <a:t>Static layout</a:t>
            </a:r>
          </a:p>
          <a:p>
            <a:pPr lvl="1"/>
            <a:r>
              <a:rPr lang="en-US" smtClean="0">
                <a:ea typeface="ＭＳ Ｐゴシック" pitchFamily="-112" charset="-128"/>
              </a:rPr>
              <a:t>Online help?</a:t>
            </a:r>
          </a:p>
          <a:p>
            <a:pPr lvl="1"/>
            <a:r>
              <a:rPr lang="en-US" smtClean="0">
                <a:ea typeface="ＭＳ Ｐゴシック" pitchFamily="-112" charset="-128"/>
              </a:rPr>
              <a:t>Data exchange: at best copy/paste PV names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.2|5.3|3.8|1.7|4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heme/theme1.xml><?xml version="1.0" encoding="utf-8"?>
<a:theme xmlns:a="http://schemas.openxmlformats.org/drawingml/2006/main" name="ORNL template_0704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0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template_0704</Template>
  <TotalTime>5407</TotalTime>
  <Words>859</Words>
  <Application>Microsoft Office PowerPoint</Application>
  <PresentationFormat>On-screen Show (4:3)</PresentationFormat>
  <Paragraphs>236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ORNL template_0704</vt:lpstr>
      <vt:lpstr>Control System Studio  - CSS -  Overview</vt:lpstr>
      <vt:lpstr>What is CSS ?</vt:lpstr>
      <vt:lpstr>CSS: A Collaboration</vt:lpstr>
      <vt:lpstr>         CSS: A Control System Architecture</vt:lpstr>
      <vt:lpstr>CSS: A Software Toolkit</vt:lpstr>
      <vt:lpstr>Who uses it, and how?</vt:lpstr>
      <vt:lpstr>Confused, yet?</vt:lpstr>
      <vt:lpstr>PowerPoint Presentation</vt:lpstr>
      <vt:lpstr>Original EPICS Operator Interface</vt:lpstr>
      <vt:lpstr>Basic CSS Tools</vt:lpstr>
      <vt:lpstr>Localization</vt:lpstr>
      <vt:lpstr>Data Browser</vt:lpstr>
      <vt:lpstr>Alarm System (BEAST)</vt:lpstr>
      <vt:lpstr>Eclipse Benefit: Flexible Layout</vt:lpstr>
      <vt:lpstr>CSS PV Exchange</vt:lpstr>
      <vt:lpstr>Example Work Flow: React to Alarm</vt:lpstr>
      <vt:lpstr>Data Browser  E-Log</vt:lpstr>
      <vt:lpstr>PV Fields Viewer</vt:lpstr>
      <vt:lpstr>PV Fields Viewer: Site-Specific?</vt:lpstr>
      <vt:lpstr>Integrated Help, Preferences</vt:lpstr>
      <vt:lpstr>BOY – Best OPI, Yet</vt:lpstr>
      <vt:lpstr>OPI Editor</vt:lpstr>
      <vt:lpstr>Simple Things are Easy</vt:lpstr>
      <vt:lpstr>Editing Features</vt:lpstr>
      <vt:lpstr>Screen Navigation</vt:lpstr>
      <vt:lpstr>Rules, Scripts</vt:lpstr>
      <vt:lpstr>Send PV name to other CSS tools</vt:lpstr>
      <vt:lpstr>SNS Examples</vt:lpstr>
      <vt:lpstr>SNS Examples</vt:lpstr>
      <vt:lpstr>SNS “Steering” Tool</vt:lpstr>
      <vt:lpstr>So What is CSS?</vt:lpstr>
      <vt:lpstr>Hardest Part: Starting Site-Specific Setup</vt:lpstr>
      <vt:lpstr>… Site-Specific Setup</vt:lpstr>
      <vt:lpstr>… Site-Specific Setup</vt:lpstr>
      <vt:lpstr>Need Site-Specific Setup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xnv</dc:creator>
  <cp:lastModifiedBy>Kay Kasemir</cp:lastModifiedBy>
  <cp:revision>724</cp:revision>
  <cp:lastPrinted>2008-08-25T14:23:25Z</cp:lastPrinted>
  <dcterms:created xsi:type="dcterms:W3CDTF">2010-10-29T19:40:11Z</dcterms:created>
  <dcterms:modified xsi:type="dcterms:W3CDTF">2011-06-23T23:42:38Z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ContentType">
    <vt:lpwstr>Document</vt:lpwstr>
  </property>
</Properties>
</file>