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5" r:id="rId3"/>
    <p:sldId id="270" r:id="rId4"/>
    <p:sldId id="291" r:id="rId5"/>
    <p:sldId id="292" r:id="rId6"/>
    <p:sldId id="293" r:id="rId7"/>
    <p:sldId id="272" r:id="rId8"/>
    <p:sldId id="268" r:id="rId9"/>
    <p:sldId id="271" r:id="rId10"/>
    <p:sldId id="266" r:id="rId11"/>
    <p:sldId id="273" r:id="rId12"/>
    <p:sldId id="269" r:id="rId13"/>
    <p:sldId id="278" r:id="rId14"/>
    <p:sldId id="277" r:id="rId15"/>
    <p:sldId id="298" r:id="rId16"/>
    <p:sldId id="280" r:id="rId17"/>
    <p:sldId id="275" r:id="rId18"/>
    <p:sldId id="279" r:id="rId19"/>
    <p:sldId id="296" r:id="rId20"/>
    <p:sldId id="299" r:id="rId21"/>
    <p:sldId id="276" r:id="rId22"/>
    <p:sldId id="281" r:id="rId23"/>
    <p:sldId id="283" r:id="rId24"/>
    <p:sldId id="282" r:id="rId25"/>
    <p:sldId id="284" r:id="rId26"/>
    <p:sldId id="285" r:id="rId27"/>
    <p:sldId id="290" r:id="rId28"/>
    <p:sldId id="288" r:id="rId29"/>
    <p:sldId id="287" r:id="rId30"/>
    <p:sldId id="289" r:id="rId31"/>
  </p:sldIdLst>
  <p:sldSz cx="9144000" cy="6858000" type="screen4x3"/>
  <p:notesSz cx="6858000" cy="994568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E24"/>
    <a:srgbClr val="ED1C24"/>
    <a:srgbClr val="34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8" autoAdjust="0"/>
    <p:restoredTop sz="94660"/>
  </p:normalViewPr>
  <p:slideViewPr>
    <p:cSldViewPr>
      <p:cViewPr>
        <p:scale>
          <a:sx n="66" d="100"/>
          <a:sy n="66" d="100"/>
        </p:scale>
        <p:origin x="-758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A7E4E2-2E0C-4637-ABA1-E32739D4C9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486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0800" y="9436318"/>
            <a:ext cx="2089150" cy="34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188717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EC45FD-534E-4C84-B135-56AE2075E86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18440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0800" y="9436318"/>
            <a:ext cx="2089150" cy="34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4080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D6793A-A257-4231-A714-FD4F76C4941A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l-SI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D6793A-A257-4231-A714-FD4F76C4941A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l-SI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D6793A-A257-4231-A714-FD4F76C4941A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sl-SI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D6793A-A257-4231-A714-FD4F76C4941A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sl-SI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D6793A-A257-4231-A714-FD4F76C4941A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sl-SI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D6793A-A257-4231-A714-FD4F76C4941A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sl-SI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C45FD-534E-4C84-B135-56AE2075E86F}" type="slidenum">
              <a:rPr lang="sl-SI" smtClean="0"/>
              <a:pPr>
                <a:defRPr/>
              </a:pPr>
              <a:t>25</a:t>
            </a:fld>
            <a:endParaRPr lang="sl-SI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4866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D6793A-A257-4231-A714-FD4F76C4941A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sl-SI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D6793A-A257-4231-A714-FD4F76C4941A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sl-SI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bg>
      <p:bgPr>
        <a:solidFill>
          <a:srgbClr val="EE2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podborsek\Desktop\COSYLAB_HORIZONTAL+P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6381750"/>
            <a:ext cx="22748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61605"/>
            <a:ext cx="7342584" cy="2475707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344816" cy="1752600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sl-S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C6B4-9935-4FAB-94A7-DB312EE7908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 rot="5400000">
            <a:off x="2179304" y="-636376"/>
            <a:ext cx="4808040" cy="8474299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sl-S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F13C066-DEE2-42E2-BA3B-B9C0F91EDBA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 rot="5400000">
            <a:off x="838905" y="415989"/>
            <a:ext cx="5184577" cy="6170042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2957-1F2B-48AA-8AD6-0B6BBB6FFA11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EE2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549275"/>
            <a:ext cx="10795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ED1C24"/>
                </a:solidFill>
                <a:latin typeface="+mn-lt"/>
                <a:cs typeface="+mn-cs"/>
              </a:rPr>
              <a:t>Agenda</a:t>
            </a:r>
          </a:p>
        </p:txBody>
      </p:sp>
      <p:pic>
        <p:nvPicPr>
          <p:cNvPr id="5" name="Picture 2" descr="C:\Users\apodborsek\Desktop\COSYLAB_HORIZONTAL+P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725" y="6392863"/>
            <a:ext cx="22748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61605"/>
            <a:ext cx="7342584" cy="2475707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344816" cy="1752600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sl-SI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sl-SI" dirty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>
          <a:xfrm>
            <a:off x="7551738" y="6448425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C6A59-07A3-4242-B93B-0A02C362510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1124744"/>
            <a:ext cx="8352928" cy="5001419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E7F2-DEAA-4631-ABA0-E6B35683CDF0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363" indent="-360363">
              <a:tabLst>
                <a:tab pos="360363" algn="l"/>
              </a:tabLst>
              <a:defRPr sz="2400"/>
            </a:lvl1pPr>
            <a:lvl2pPr marL="538163" indent="-273050">
              <a:buSzPct val="80000"/>
              <a:buFont typeface="Wingdings 2" pitchFamily="18" charset="2"/>
              <a:buChar char=""/>
              <a:defRPr sz="2200"/>
            </a:lvl2pPr>
            <a:lvl3pPr marL="711200" indent="-261938">
              <a:defRPr lang="en-US" sz="2000" kern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8525" indent="-273050" defTabSz="804863">
              <a:buSzPct val="80000"/>
              <a:buFont typeface="Wingdings 2" pitchFamily="18" charset="2"/>
              <a:buChar char="¢"/>
              <a:defRPr sz="1800"/>
            </a:lvl4pPr>
            <a:lvl5pPr marL="1074738" indent="-265113">
              <a:defRPr sz="1600"/>
            </a:lvl5pPr>
            <a:lvl6pPr>
              <a:buSzPct val="70000"/>
              <a:buFont typeface="Wingdings" pitchFamily="2" charset="2"/>
              <a:buNone/>
              <a:defRPr/>
            </a:lvl6pPr>
            <a:lvl8pPr>
              <a:buSzPct val="70000"/>
              <a:buFont typeface="Wingdings" pitchFamily="2" charset="2"/>
              <a:buChar char="q"/>
              <a:defRPr/>
            </a:lvl8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sl-SI" dirty="0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>
          <a:xfrm>
            <a:off x="7551738" y="6448425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5C58-8ADB-4576-BBB3-07D8E3EC111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solidFill>
          <a:srgbClr val="EE2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OSYLAB_HORIZONTAL+P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725" y="6319838"/>
            <a:ext cx="22748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378079" cy="1830412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3060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BD4F-CD17-41B2-8F7A-471C394055A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09864" y="980728"/>
            <a:ext cx="4038600" cy="5145435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79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0729"/>
            <a:ext cx="4041775" cy="79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A0A3-CDA0-4167-B15B-728A04BB33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1844824"/>
            <a:ext cx="4038600" cy="4281339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637856" y="1844824"/>
            <a:ext cx="4038600" cy="4281339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56B1-007C-4372-A706-54327FD06D6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ED4A0-FDBD-4001-A3D7-B2A03B8C9EB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143" y="908720"/>
            <a:ext cx="3008313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143" y="1628800"/>
            <a:ext cx="3008313" cy="47525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C0A4-0FBD-4E4F-AAD2-388A2042C0E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39552" y="476671"/>
            <a:ext cx="5040560" cy="5904657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90872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4644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14754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49E43-BD39-487C-9DD5-EFE7965B39B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62753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sl-SI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448425"/>
            <a:ext cx="828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762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39A199-67BA-4B48-8818-2E8DE4CFCA43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36613"/>
            <a:ext cx="323850" cy="0"/>
          </a:xfrm>
          <a:prstGeom prst="line">
            <a:avLst/>
          </a:prstGeom>
          <a:ln>
            <a:solidFill>
              <a:srgbClr val="EE2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3" descr="C:\Users\apodborsek\Desktop\web_page\design\tagline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7088" y="6483350"/>
            <a:ext cx="2873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49" r:id="rId12"/>
    <p:sldLayoutId id="2147483762" r:id="rId13"/>
    <p:sldLayoutId id="2147483763" r:id="rId14"/>
    <p:sldLayoutId id="214748375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 b="1" kern="1200">
          <a:solidFill>
            <a:srgbClr val="EE2E24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EE2E24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EE2E24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EE2E24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EE2E24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EE2E24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EE2E24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EE2E24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EE2E24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D1C24"/>
        </a:buClr>
        <a:buFont typeface="Wingdings" pitchFamily="2" charset="2"/>
        <a:buChar char="q"/>
        <a:defRPr kumimoji="1" sz="32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1pPr>
      <a:lvl2pPr marL="360363" indent="-360363" algn="l" rtl="0" eaLnBrk="1" fontAlgn="base" hangingPunct="1">
        <a:spcBef>
          <a:spcPct val="20000"/>
        </a:spcBef>
        <a:spcAft>
          <a:spcPct val="0"/>
        </a:spcAft>
        <a:buClr>
          <a:srgbClr val="EE2E24"/>
        </a:buClr>
        <a:buSzPct val="100000"/>
        <a:buFont typeface="Wingdings" pitchFamily="2" charset="2"/>
        <a:buChar char="q"/>
        <a:defRPr kumimoji="1" sz="24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534988" indent="-269875" algn="l" rtl="0" eaLnBrk="1" fontAlgn="base" hangingPunct="1">
        <a:spcBef>
          <a:spcPct val="20000"/>
        </a:spcBef>
        <a:spcAft>
          <a:spcPct val="0"/>
        </a:spcAft>
        <a:buClr>
          <a:srgbClr val="EE2E24"/>
        </a:buClr>
        <a:buSzPct val="80000"/>
        <a:buFont typeface="Wingdings 2" pitchFamily="18" charset="2"/>
        <a:buChar char="¢"/>
        <a:defRPr kumimoji="1" sz="22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3pPr>
      <a:lvl4pPr marL="714375" indent="-265113" algn="l" rtl="0" eaLnBrk="1" fontAlgn="base" hangingPunct="1">
        <a:spcBef>
          <a:spcPct val="20000"/>
        </a:spcBef>
        <a:spcAft>
          <a:spcPct val="0"/>
        </a:spcAft>
        <a:buClr>
          <a:srgbClr val="EE2E24"/>
        </a:buClr>
        <a:buSzPct val="80000"/>
        <a:buFont typeface="Wingdings 2" pitchFamily="18" charset="2"/>
        <a:buChar char="¢"/>
        <a:defRPr kumimoji="1" sz="20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898525" indent="-273050" algn="l" defTabSz="1079500" rtl="0" eaLnBrk="1" fontAlgn="base" hangingPunct="1">
        <a:spcBef>
          <a:spcPct val="20000"/>
        </a:spcBef>
        <a:spcAft>
          <a:spcPct val="0"/>
        </a:spcAft>
        <a:buClr>
          <a:srgbClr val="ED1C24"/>
        </a:buClr>
        <a:buSzPct val="80000"/>
        <a:buFont typeface="Wingdings 2" pitchFamily="18" charset="2"/>
        <a:buChar char="¢"/>
        <a:defRPr kumimoji="1"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1079500" indent="-269875" algn="l" defTabSz="914400" rtl="0" eaLnBrk="1" latinLnBrk="0" hangingPunct="1">
        <a:spcBef>
          <a:spcPct val="20000"/>
        </a:spcBef>
        <a:buClr>
          <a:srgbClr val="ED1C24"/>
        </a:buClr>
        <a:buSzPct val="80000"/>
        <a:buFont typeface="Wingdings 2" pitchFamily="18" charset="2"/>
        <a:buChar char="¢"/>
        <a:defRPr kumimoji="1"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ED1C24"/>
        </a:buClr>
        <a:buFont typeface="Wingdings" pitchFamily="2" charset="2"/>
        <a:buChar char="§"/>
        <a:defRPr kumimoji="1"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rgbClr val="ED1C24"/>
        </a:buClr>
        <a:buFont typeface="Wingdings" pitchFamily="2" charset="2"/>
        <a:buChar char="§"/>
        <a:defRPr kumimoji="1"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rgbClr val="ED1C24"/>
        </a:buClr>
        <a:buFont typeface="Wingdings" pitchFamily="2" charset="2"/>
        <a:buChar char="§"/>
        <a:defRPr kumimoji="1" sz="1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-pfring.kek.jp/PF/status/java/java_index_j_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-linac.kek.jp/cont/c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342188" cy="18002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ja-JP" altLang="en-US" sz="6000" dirty="0" smtClean="0">
                <a:latin typeface="Arial" charset="0"/>
                <a:cs typeface="Arial" charset="0"/>
              </a:rPr>
              <a:t>プラグイン作成講座</a:t>
            </a:r>
            <a:endParaRPr lang="sl-SI" sz="6000" dirty="0" smtClean="0">
              <a:latin typeface="Arial" charset="0"/>
              <a:cs typeface="Arial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4213" y="3475980"/>
            <a:ext cx="7343775" cy="45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Arial" charset="0"/>
                <a:cs typeface="Arial" charset="0"/>
              </a:rPr>
              <a:t>Control System Studio 3.0</a:t>
            </a:r>
            <a:endParaRPr lang="sl-SI" sz="20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755650" y="5450573"/>
            <a:ext cx="5832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noProof="1" smtClean="0">
                <a:solidFill>
                  <a:schemeClr val="bg1"/>
                </a:solidFill>
              </a:rPr>
              <a:t>Takashi Nakamoto</a:t>
            </a:r>
          </a:p>
          <a:p>
            <a:r>
              <a:rPr lang="en-GB" noProof="1" smtClean="0">
                <a:solidFill>
                  <a:schemeClr val="bg1"/>
                </a:solidFill>
              </a:rPr>
              <a:t>takashi.nakamoto@cosylab.com</a:t>
            </a:r>
            <a:endParaRPr lang="en-GB" noProof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既存のアプリケーションの活用</a:t>
            </a:r>
            <a:endParaRPr lang="en-US" dirty="0" smtClean="0"/>
          </a:p>
          <a:p>
            <a:pPr lvl="1"/>
            <a:r>
              <a:rPr lang="en-US" dirty="0" smtClean="0"/>
              <a:t>Java</a:t>
            </a:r>
            <a:r>
              <a:rPr lang="ja-JP" altLang="en-US" dirty="0" smtClean="0"/>
              <a:t>アプレット</a:t>
            </a:r>
            <a:endParaRPr lang="en-US" altLang="ja-JP" dirty="0" smtClean="0"/>
          </a:p>
          <a:p>
            <a:pPr lvl="1"/>
            <a:r>
              <a:rPr lang="ja-JP" altLang="en-US" dirty="0"/>
              <a:t>静的</a:t>
            </a:r>
            <a:r>
              <a:rPr lang="ja-JP" altLang="en-US" dirty="0" smtClean="0"/>
              <a:t>な</a:t>
            </a:r>
            <a:r>
              <a:rPr lang="en-US" altLang="ja-JP" dirty="0" smtClean="0"/>
              <a:t>Web</a:t>
            </a:r>
            <a:r>
              <a:rPr lang="ja-JP" altLang="en-US" dirty="0" smtClean="0"/>
              <a:t>ページ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Web</a:t>
            </a:r>
            <a:r>
              <a:rPr lang="ja-JP" altLang="en-US" dirty="0" smtClean="0"/>
              <a:t>アプリケーション</a:t>
            </a:r>
            <a:endParaRPr lang="en-US" altLang="ja-JP" dirty="0" smtClean="0"/>
          </a:p>
          <a:p>
            <a:pPr lvl="1"/>
            <a:r>
              <a:rPr lang="en-US" dirty="0" smtClean="0"/>
              <a:t>ActiveX</a:t>
            </a:r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統合</a:t>
            </a:r>
            <a:r>
              <a:rPr lang="ja-JP" altLang="en-US" dirty="0" smtClean="0"/>
              <a:t>環境</a:t>
            </a:r>
            <a:r>
              <a:rPr lang="ja-JP" altLang="en-US" dirty="0"/>
              <a:t>として</a:t>
            </a:r>
            <a:r>
              <a:rPr lang="ja-JP" altLang="en-US" dirty="0" smtClean="0"/>
              <a:t>の可能性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7"/>
            <a:ext cx="6408712" cy="344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203848" y="6192669"/>
            <a:ext cx="5976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hlinkClick r:id="rId3"/>
              </a:rPr>
              <a:t>http://</a:t>
            </a:r>
            <a:r>
              <a:rPr lang="en-US" altLang="ja-JP" sz="1200" dirty="0" smtClean="0">
                <a:hlinkClick r:id="rId3"/>
              </a:rPr>
              <a:t>www-pfring.kek.jp/PF/status/java/java_index_j_html</a:t>
            </a:r>
            <a:r>
              <a:rPr lang="en-US" altLang="ja-JP" sz="1200" dirty="0"/>
              <a:t> </a:t>
            </a:r>
            <a:r>
              <a:rPr lang="ja-JP" altLang="en-US" sz="1200" dirty="0" smtClean="0"/>
              <a:t>にあったアプレットを流用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221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342188" cy="18002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 smtClean="0">
                <a:latin typeface="Arial" charset="0"/>
                <a:cs typeface="Arial" charset="0"/>
              </a:rPr>
              <a:t>開発環境の概要</a:t>
            </a:r>
            <a:r>
              <a:rPr lang="en-US" altLang="ja-JP" sz="4400" dirty="0" smtClean="0">
                <a:latin typeface="Arial" charset="0"/>
                <a:cs typeface="Arial" charset="0"/>
              </a:rPr>
              <a:t/>
            </a:r>
            <a:br>
              <a:rPr lang="en-US" altLang="ja-JP" sz="4400" dirty="0" smtClean="0">
                <a:latin typeface="Arial" charset="0"/>
                <a:cs typeface="Arial" charset="0"/>
              </a:rPr>
            </a:br>
            <a:r>
              <a:rPr lang="en-US" altLang="ja-JP" sz="4400" dirty="0" smtClean="0">
                <a:latin typeface="Arial" charset="0"/>
                <a:cs typeface="Arial" charset="0"/>
              </a:rPr>
              <a:t>Eclipse RCP</a:t>
            </a:r>
            <a:r>
              <a:rPr lang="ja-JP" altLang="en-US" sz="4400" dirty="0" smtClean="0">
                <a:latin typeface="Arial" charset="0"/>
                <a:cs typeface="Arial" charset="0"/>
              </a:rPr>
              <a:t>とは</a:t>
            </a:r>
            <a:endParaRPr lang="sl-SI" sz="4400" dirty="0" smtClean="0">
              <a:latin typeface="Arial" charset="0"/>
              <a:cs typeface="Arial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4213" y="3043808"/>
            <a:ext cx="7343775" cy="45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Arial" charset="0"/>
                <a:cs typeface="Arial" charset="0"/>
              </a:rPr>
              <a:t>Control System Studio 3.0 </a:t>
            </a:r>
            <a:r>
              <a:rPr lang="ja-JP" altLang="en-US" sz="2000" dirty="0" smtClean="0">
                <a:latin typeface="Arial" charset="0"/>
                <a:cs typeface="Arial" charset="0"/>
              </a:rPr>
              <a:t>プラグイン作成講座</a:t>
            </a:r>
            <a:endParaRPr lang="sl-SI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RCP = Rich Client Platform</a:t>
            </a:r>
          </a:p>
          <a:p>
            <a:r>
              <a:rPr lang="en-US" dirty="0" smtClean="0"/>
              <a:t>Eclipse</a:t>
            </a:r>
            <a:r>
              <a:rPr lang="ja-JP" altLang="en-US" dirty="0" smtClean="0"/>
              <a:t>自身が</a:t>
            </a:r>
            <a:r>
              <a:rPr lang="en-US" altLang="ja-JP" dirty="0" smtClean="0"/>
              <a:t>Eclipse RCP</a:t>
            </a:r>
            <a:r>
              <a:rPr lang="ja-JP" altLang="en-US" dirty="0" smtClean="0"/>
              <a:t>に基づいたアプリケーションの一つ</a:t>
            </a:r>
            <a:endParaRPr lang="en-US" altLang="ja-JP" dirty="0" smtClean="0"/>
          </a:p>
          <a:p>
            <a:pPr lvl="1"/>
            <a:r>
              <a:rPr lang="ja-JP" altLang="en-US" dirty="0"/>
              <a:t>開発環境</a:t>
            </a:r>
            <a:r>
              <a:rPr lang="ja-JP" altLang="en-US" dirty="0" smtClean="0"/>
              <a:t>である</a:t>
            </a:r>
            <a:r>
              <a:rPr lang="en-US" altLang="ja-JP" dirty="0" smtClean="0"/>
              <a:t>Eclipse</a:t>
            </a:r>
            <a:r>
              <a:rPr lang="ja-JP" altLang="en-US" dirty="0" smtClean="0"/>
              <a:t>の使い方をよく理解しておくことが、</a:t>
            </a:r>
            <a:r>
              <a:rPr lang="en-US" altLang="ja-JP" dirty="0" smtClean="0"/>
              <a:t>CSS</a:t>
            </a:r>
            <a:r>
              <a:rPr lang="ja-JP" altLang="en-US" dirty="0" smtClean="0"/>
              <a:t>のプラグイン開発にとても役に立つ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ビュー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エディタ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パースペクティブ</a:t>
            </a:r>
            <a:endParaRPr lang="en-US" altLang="ja-JP" dirty="0" smtClean="0"/>
          </a:p>
          <a:p>
            <a:pPr lvl="2"/>
            <a:r>
              <a:rPr lang="ja-JP" altLang="en-US" dirty="0"/>
              <a:t>プラグイン</a:t>
            </a:r>
            <a:endParaRPr lang="en-US" altLang="ja-JP" dirty="0"/>
          </a:p>
          <a:p>
            <a:pPr lvl="2"/>
            <a:r>
              <a:rPr lang="ja-JP" altLang="en-US" dirty="0"/>
              <a:t>フィーチャー</a:t>
            </a:r>
            <a:endParaRPr lang="en-US" altLang="ja-JP" dirty="0"/>
          </a:p>
          <a:p>
            <a:pPr lvl="2"/>
            <a:r>
              <a:rPr lang="ja-JP" altLang="en-US" dirty="0" smtClean="0"/>
              <a:t>アップデートサイト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設定</a:t>
            </a:r>
            <a:endParaRPr lang="en-US" altLang="ja-JP" dirty="0" smtClean="0"/>
          </a:p>
          <a:p>
            <a:pPr lvl="2"/>
            <a:r>
              <a:rPr lang="ja-JP" altLang="en-US" dirty="0"/>
              <a:t>ヘルプ</a:t>
            </a:r>
            <a:endParaRPr lang="en-US" altLang="ja-JP" dirty="0" smtClean="0"/>
          </a:p>
          <a:p>
            <a:endParaRPr lang="sl-SI" dirty="0" smtClean="0"/>
          </a:p>
          <a:p>
            <a:pPr lvl="4">
              <a:buNone/>
            </a:pPr>
            <a:endParaRPr lang="sl-SI" dirty="0" smtClean="0"/>
          </a:p>
          <a:p>
            <a:pPr lvl="5"/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Eclipse RCP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35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Eclipse</a:t>
            </a:r>
            <a:r>
              <a:rPr lang="ja-JP" altLang="en-US" dirty="0" smtClean="0"/>
              <a:t>の画面構成要素</a:t>
            </a:r>
            <a:endParaRPr lang="en-US" altLang="ja-JP" dirty="0" smtClean="0"/>
          </a:p>
          <a:p>
            <a:endParaRPr lang="sl-SI" dirty="0" smtClean="0"/>
          </a:p>
          <a:p>
            <a:pPr lvl="4">
              <a:buNone/>
            </a:pPr>
            <a:endParaRPr lang="sl-SI" dirty="0" smtClean="0"/>
          </a:p>
          <a:p>
            <a:pPr lvl="5"/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Eclipse</a:t>
            </a:r>
            <a:r>
              <a:rPr lang="ja-JP" altLang="en-US" dirty="0" smtClean="0"/>
              <a:t>のウィンドウ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13</a:t>
            </a:fld>
            <a:endParaRPr lang="sl-S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5605"/>
            <a:ext cx="8352928" cy="448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9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CSS</a:t>
            </a:r>
            <a:r>
              <a:rPr lang="ja-JP" altLang="en-US" dirty="0" smtClean="0"/>
              <a:t>の画面構成要素</a:t>
            </a:r>
            <a:endParaRPr lang="en-US" altLang="ja-JP" dirty="0" smtClean="0"/>
          </a:p>
          <a:p>
            <a:endParaRPr lang="sl-SI" dirty="0" smtClean="0"/>
          </a:p>
          <a:p>
            <a:pPr lvl="4">
              <a:buNone/>
            </a:pPr>
            <a:endParaRPr lang="sl-SI" dirty="0" smtClean="0"/>
          </a:p>
          <a:p>
            <a:pPr lvl="5"/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CSS</a:t>
            </a:r>
            <a:r>
              <a:rPr lang="ja-JP" altLang="en-US" dirty="0" smtClean="0"/>
              <a:t>のウィンドウ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14</a:t>
            </a:fld>
            <a:endParaRPr lang="sl-S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6" y="1556792"/>
            <a:ext cx="790413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9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ワークベンチ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ウィンドウ全体のこと</a:t>
            </a:r>
            <a:endParaRPr lang="en-US" altLang="ja-JP" dirty="0" smtClean="0"/>
          </a:p>
          <a:p>
            <a:r>
              <a:rPr lang="ja-JP" altLang="en-US" dirty="0" smtClean="0"/>
              <a:t>メニュー</a:t>
            </a:r>
            <a:endParaRPr lang="en-US" altLang="ja-JP" dirty="0" smtClean="0"/>
          </a:p>
          <a:p>
            <a:r>
              <a:rPr lang="ja-JP" altLang="en-US" dirty="0"/>
              <a:t>ツールバー</a:t>
            </a:r>
            <a:endParaRPr lang="en-US" altLang="ja-JP" dirty="0" smtClean="0"/>
          </a:p>
          <a:p>
            <a:r>
              <a:rPr lang="ja-JP" altLang="en-US" dirty="0" smtClean="0"/>
              <a:t>エディタ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データの作成、編集、保存を行うための領域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</a:t>
            </a:r>
            <a:r>
              <a:rPr lang="en-US" altLang="ja-JP" dirty="0" smtClean="0"/>
              <a:t>) </a:t>
            </a:r>
            <a:r>
              <a:rPr lang="en-US" altLang="ja-JP" dirty="0" err="1" smtClean="0"/>
              <a:t>DataBrowser</a:t>
            </a:r>
            <a:r>
              <a:rPr lang="en-US" altLang="ja-JP" dirty="0" smtClean="0"/>
              <a:t>, OPI Editor</a:t>
            </a:r>
          </a:p>
          <a:p>
            <a:r>
              <a:rPr lang="ja-JP" altLang="en-US" dirty="0" smtClean="0"/>
              <a:t>ビュー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情報を表示するための領域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</a:t>
            </a:r>
            <a:r>
              <a:rPr lang="en-US" altLang="ja-JP" dirty="0" smtClean="0"/>
              <a:t>) Probe, Alarm Tree View</a:t>
            </a:r>
          </a:p>
          <a:p>
            <a:r>
              <a:rPr lang="ja-JP" altLang="en-US" dirty="0"/>
              <a:t>パースペクティブ</a:t>
            </a:r>
            <a:endParaRPr lang="en-US" altLang="ja-JP" dirty="0"/>
          </a:p>
          <a:p>
            <a:pPr lvl="1"/>
            <a:r>
              <a:rPr lang="ja-JP" altLang="en-US" dirty="0"/>
              <a:t>エディタ、ビュー、メニュー、ツールバーの組み合わせと配置</a:t>
            </a:r>
            <a:endParaRPr lang="en-US" altLang="ja-JP" dirty="0"/>
          </a:p>
          <a:p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画面の構成要素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57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アップデートサイト</a:t>
            </a:r>
            <a:endParaRPr lang="en-US" altLang="ja-JP" dirty="0" smtClean="0"/>
          </a:p>
          <a:p>
            <a:r>
              <a:rPr lang="ja-JP" altLang="en-US" dirty="0" smtClean="0"/>
              <a:t>設定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統一された設定画面</a:t>
            </a:r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その他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16</a:t>
            </a:fld>
            <a:endParaRPr lang="sl-S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454473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Eclipse</a:t>
            </a:r>
            <a:r>
              <a:rPr lang="ja-JP" altLang="en-US" dirty="0" smtClean="0"/>
              <a:t>も</a:t>
            </a:r>
            <a:r>
              <a:rPr lang="en-US" altLang="ja-JP" dirty="0" smtClean="0"/>
              <a:t>CSS</a:t>
            </a:r>
            <a:r>
              <a:rPr lang="ja-JP" altLang="en-US" dirty="0" smtClean="0"/>
              <a:t>もプラグインの集合体</a:t>
            </a:r>
            <a:endParaRPr lang="en-US" altLang="ja-JP" dirty="0" smtClean="0"/>
          </a:p>
          <a:p>
            <a:r>
              <a:rPr lang="ja-JP" altLang="en-US" dirty="0"/>
              <a:t>プラグイン</a:t>
            </a:r>
            <a:r>
              <a:rPr lang="ja-JP" altLang="en-US" dirty="0" smtClean="0"/>
              <a:t>の構成を変えることで、様々な</a:t>
            </a:r>
            <a:r>
              <a:rPr lang="en-US" altLang="ja-JP" dirty="0" smtClean="0"/>
              <a:t>CSS</a:t>
            </a:r>
            <a:r>
              <a:rPr lang="ja-JP" altLang="en-US" dirty="0" smtClean="0"/>
              <a:t>を構築することが可能</a:t>
            </a:r>
            <a:endParaRPr lang="en-US" altLang="ja-JP" dirty="0" smtClean="0"/>
          </a:p>
          <a:p>
            <a:r>
              <a:rPr lang="ja-JP" altLang="en-US" dirty="0" smtClean="0"/>
              <a:t>再利用可能なパーツとして最小の粒度</a:t>
            </a:r>
            <a:endParaRPr lang="en-US" altLang="ja-JP" dirty="0" smtClean="0"/>
          </a:p>
          <a:p>
            <a:pPr lvl="1"/>
            <a:r>
              <a:rPr lang="en-US" dirty="0" smtClean="0"/>
              <a:t>KEK</a:t>
            </a:r>
            <a:r>
              <a:rPr lang="ja-JP" altLang="en-US" dirty="0" smtClean="0"/>
              <a:t>版</a:t>
            </a:r>
            <a:r>
              <a:rPr lang="en-US" altLang="ja-JP" dirty="0" smtClean="0"/>
              <a:t>CSS</a:t>
            </a:r>
            <a:r>
              <a:rPr lang="ja-JP" altLang="en-US" dirty="0" smtClean="0"/>
              <a:t>は</a:t>
            </a:r>
            <a:r>
              <a:rPr lang="en-US" altLang="ja-JP" dirty="0" smtClean="0"/>
              <a:t>100</a:t>
            </a:r>
            <a:r>
              <a:rPr lang="ja-JP" altLang="en-US" dirty="0" smtClean="0"/>
              <a:t>以上のプラグインから成る</a:t>
            </a:r>
            <a:endParaRPr lang="en-US" altLang="ja-JP" dirty="0" smtClean="0"/>
          </a:p>
          <a:p>
            <a:r>
              <a:rPr lang="ja-JP" altLang="en-US" dirty="0" smtClean="0"/>
              <a:t>プラグイン間の依存関係を定義可能</a:t>
            </a:r>
            <a:endParaRPr lang="sl-SI" dirty="0" smtClean="0"/>
          </a:p>
          <a:p>
            <a:pPr lvl="4">
              <a:buNone/>
            </a:pPr>
            <a:endParaRPr lang="sl-SI" dirty="0" smtClean="0"/>
          </a:p>
          <a:p>
            <a:pPr lvl="5"/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プラグイン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  <p:sp>
        <p:nvSpPr>
          <p:cNvPr id="5" name="円/楕円 4"/>
          <p:cNvSpPr/>
          <p:nvPr/>
        </p:nvSpPr>
        <p:spPr>
          <a:xfrm>
            <a:off x="1127510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819761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512012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3204263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896514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588765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281016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973267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665518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7357769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8050021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曲線コネクタ 18"/>
          <p:cNvCxnSpPr>
            <a:stCxn id="5" idx="0"/>
            <a:endCxn id="6" idx="0"/>
          </p:cNvCxnSpPr>
          <p:nvPr/>
        </p:nvCxnSpPr>
        <p:spPr>
          <a:xfrm rot="5400000" flipH="1" flipV="1">
            <a:off x="1653655" y="4873836"/>
            <a:ext cx="12700" cy="692251"/>
          </a:xfrm>
          <a:prstGeom prst="curvedConnector3">
            <a:avLst>
              <a:gd name="adj1" fmla="val 1800000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曲線コネクタ 20"/>
          <p:cNvCxnSpPr>
            <a:stCxn id="7" idx="0"/>
            <a:endCxn id="6" idx="0"/>
          </p:cNvCxnSpPr>
          <p:nvPr/>
        </p:nvCxnSpPr>
        <p:spPr>
          <a:xfrm rot="16200000" flipV="1">
            <a:off x="2345907" y="4873835"/>
            <a:ext cx="12700" cy="692251"/>
          </a:xfrm>
          <a:prstGeom prst="curvedConnector3">
            <a:avLst>
              <a:gd name="adj1" fmla="val 1800000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曲線コネクタ 23"/>
          <p:cNvCxnSpPr>
            <a:stCxn id="11" idx="0"/>
            <a:endCxn id="12" idx="0"/>
          </p:cNvCxnSpPr>
          <p:nvPr/>
        </p:nvCxnSpPr>
        <p:spPr>
          <a:xfrm rot="5400000" flipH="1" flipV="1">
            <a:off x="5807161" y="4873836"/>
            <a:ext cx="12700" cy="692251"/>
          </a:xfrm>
          <a:prstGeom prst="curvedConnector3">
            <a:avLst>
              <a:gd name="adj1" fmla="val 1800000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曲線コネクタ 24"/>
          <p:cNvCxnSpPr>
            <a:stCxn id="10" idx="0"/>
            <a:endCxn id="12" idx="0"/>
          </p:cNvCxnSpPr>
          <p:nvPr/>
        </p:nvCxnSpPr>
        <p:spPr>
          <a:xfrm rot="5400000" flipH="1" flipV="1">
            <a:off x="5461036" y="4527710"/>
            <a:ext cx="12700" cy="1384502"/>
          </a:xfrm>
          <a:prstGeom prst="curvedConnector3">
            <a:avLst>
              <a:gd name="adj1" fmla="val 3075945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曲線コネクタ 33"/>
          <p:cNvCxnSpPr>
            <a:stCxn id="13" idx="0"/>
            <a:endCxn id="12" idx="0"/>
          </p:cNvCxnSpPr>
          <p:nvPr/>
        </p:nvCxnSpPr>
        <p:spPr>
          <a:xfrm rot="16200000" flipV="1">
            <a:off x="6499413" y="4873835"/>
            <a:ext cx="12700" cy="692251"/>
          </a:xfrm>
          <a:prstGeom prst="curvedConnector3">
            <a:avLst>
              <a:gd name="adj1" fmla="val 1800000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曲線コネクタ 36"/>
          <p:cNvCxnSpPr>
            <a:stCxn id="15" idx="0"/>
            <a:endCxn id="14" idx="0"/>
          </p:cNvCxnSpPr>
          <p:nvPr/>
        </p:nvCxnSpPr>
        <p:spPr>
          <a:xfrm rot="16200000" flipV="1">
            <a:off x="7883915" y="4873835"/>
            <a:ext cx="12700" cy="692252"/>
          </a:xfrm>
          <a:prstGeom prst="curvedConnector3">
            <a:avLst>
              <a:gd name="adj1" fmla="val 1800000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曲線コネクタ 37"/>
          <p:cNvCxnSpPr/>
          <p:nvPr/>
        </p:nvCxnSpPr>
        <p:spPr>
          <a:xfrm rot="5400000" flipH="1" flipV="1">
            <a:off x="4762435" y="4520011"/>
            <a:ext cx="12700" cy="1384502"/>
          </a:xfrm>
          <a:prstGeom prst="curvedConnector3">
            <a:avLst>
              <a:gd name="adj1" fmla="val 3075945"/>
            </a:avLst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プラグインを</a:t>
            </a:r>
            <a:r>
              <a:rPr lang="en-US" altLang="ja-JP" dirty="0" smtClean="0"/>
              <a:t>1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グループとしてまとめたもの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.feature</a:t>
            </a:r>
            <a:r>
              <a:rPr lang="ja-JP" altLang="en-US" dirty="0"/>
              <a:t>と</a:t>
            </a:r>
            <a:r>
              <a:rPr lang="ja-JP" altLang="en-US" dirty="0" smtClean="0"/>
              <a:t>いうファイルで定義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インストール・バージョンアップはフィーチャー単位</a:t>
            </a:r>
            <a:endParaRPr lang="en-US" altLang="ja-JP" dirty="0" smtClean="0"/>
          </a:p>
          <a:p>
            <a:pPr lvl="1"/>
            <a:r>
              <a:rPr lang="en-US" dirty="0" smtClean="0"/>
              <a:t>1</a:t>
            </a:r>
            <a:r>
              <a:rPr lang="ja-JP" altLang="en-US" dirty="0" smtClean="0"/>
              <a:t>フィーチャー </a:t>
            </a:r>
            <a:r>
              <a:rPr lang="en-US" altLang="ja-JP" dirty="0" smtClean="0"/>
              <a:t>= 1</a:t>
            </a:r>
            <a:r>
              <a:rPr lang="ja-JP" altLang="en-US" dirty="0" smtClean="0"/>
              <a:t>アプリケーションというイメージ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BOY – </a:t>
            </a:r>
            <a:r>
              <a:rPr lang="en-US" altLang="ja-JP" dirty="0" err="1" smtClean="0"/>
              <a:t>org.csstudio.opibuilder.feature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DataBrowser</a:t>
            </a:r>
            <a:r>
              <a:rPr lang="en-US" altLang="ja-JP" dirty="0" smtClean="0"/>
              <a:t> – org.csstudio.trends.databrowser2.feature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lang="ja-JP" altLang="en-US" dirty="0" smtClean="0"/>
              <a:t>フィーチャーは入れ子にする</a:t>
            </a:r>
            <a:r>
              <a:rPr lang="ja-JP" altLang="en-US" dirty="0"/>
              <a:t>こと</a:t>
            </a:r>
            <a:r>
              <a:rPr lang="ja-JP" altLang="en-US" dirty="0" smtClean="0"/>
              <a:t>が可能</a:t>
            </a:r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フィーチャー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18</a:t>
            </a:fld>
            <a:endParaRPr lang="sl-SI"/>
          </a:p>
        </p:txBody>
      </p:sp>
      <p:sp>
        <p:nvSpPr>
          <p:cNvPr id="5" name="角丸四角形 4"/>
          <p:cNvSpPr/>
          <p:nvPr/>
        </p:nvSpPr>
        <p:spPr>
          <a:xfrm>
            <a:off x="3779912" y="4005064"/>
            <a:ext cx="2583110" cy="201622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b="1" dirty="0" smtClean="0"/>
              <a:t>フィーチャー</a:t>
            </a:r>
            <a:r>
              <a:rPr kumimoji="1" lang="en-US" altLang="ja-JP" b="1" dirty="0" smtClean="0"/>
              <a:t>B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5796136" y="4005064"/>
            <a:ext cx="2775197" cy="2016224"/>
          </a:xfrm>
          <a:prstGeom prst="round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kumimoji="1" lang="ja-JP" altLang="en-US" b="1" dirty="0" smtClean="0">
                <a:solidFill>
                  <a:schemeClr val="bg1"/>
                </a:solidFill>
              </a:rPr>
              <a:t>フィーチャー 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D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862859" y="4593410"/>
            <a:ext cx="1916387" cy="1224136"/>
          </a:xfrm>
          <a:prstGeom prst="roundRect">
            <a:avLst/>
          </a:prstGeom>
          <a:solidFill>
            <a:schemeClr val="accent5">
              <a:alpha val="2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b="1" dirty="0" smtClean="0"/>
              <a:t>フィーチャー </a:t>
            </a:r>
            <a:r>
              <a:rPr kumimoji="1" lang="en-US" altLang="ja-JP" b="1" dirty="0" smtClean="0"/>
              <a:t>C</a:t>
            </a:r>
            <a:endParaRPr kumimoji="1" lang="ja-JP" altLang="en-US" b="1" dirty="0"/>
          </a:p>
        </p:txBody>
      </p:sp>
      <p:sp>
        <p:nvSpPr>
          <p:cNvPr id="8" name="角丸四角形 7"/>
          <p:cNvSpPr/>
          <p:nvPr/>
        </p:nvSpPr>
        <p:spPr>
          <a:xfrm>
            <a:off x="971600" y="4653136"/>
            <a:ext cx="2088232" cy="12241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b="1" dirty="0" smtClean="0"/>
              <a:t>フィーチャー </a:t>
            </a:r>
            <a:r>
              <a:rPr kumimoji="1" lang="en-US" altLang="ja-JP" b="1" dirty="0" smtClean="0"/>
              <a:t>A</a:t>
            </a:r>
            <a:endParaRPr kumimoji="1" lang="ja-JP" altLang="en-US" b="1" dirty="0"/>
          </a:p>
        </p:txBody>
      </p:sp>
      <p:sp>
        <p:nvSpPr>
          <p:cNvPr id="9" name="円/楕円 8"/>
          <p:cNvSpPr/>
          <p:nvPr/>
        </p:nvSpPr>
        <p:spPr>
          <a:xfrm>
            <a:off x="1127510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819761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512012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4263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896514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588765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5281016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973267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665518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7357769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050021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4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3779912" y="4005064"/>
            <a:ext cx="2583110" cy="201622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b="1" dirty="0" smtClean="0"/>
              <a:t>フィーチャー</a:t>
            </a:r>
            <a:r>
              <a:rPr kumimoji="1" lang="en-US" altLang="ja-JP" b="1" dirty="0" smtClean="0"/>
              <a:t>B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5796136" y="4005064"/>
            <a:ext cx="2775197" cy="2016224"/>
          </a:xfrm>
          <a:prstGeom prst="round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kumimoji="1" lang="ja-JP" altLang="en-US" b="1" dirty="0" smtClean="0">
                <a:solidFill>
                  <a:schemeClr val="bg1"/>
                </a:solidFill>
              </a:rPr>
              <a:t>フィーチャー 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D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862859" y="4593410"/>
            <a:ext cx="1916387" cy="1224136"/>
          </a:xfrm>
          <a:prstGeom prst="roundRect">
            <a:avLst/>
          </a:prstGeom>
          <a:solidFill>
            <a:schemeClr val="accent5">
              <a:alpha val="2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b="1" dirty="0" smtClean="0"/>
              <a:t>フィーチャー </a:t>
            </a:r>
            <a:r>
              <a:rPr kumimoji="1" lang="en-US" altLang="ja-JP" b="1" dirty="0" smtClean="0"/>
              <a:t>C</a:t>
            </a:r>
            <a:endParaRPr kumimoji="1" lang="ja-JP" altLang="en-US" b="1" dirty="0"/>
          </a:p>
        </p:txBody>
      </p:sp>
      <p:sp>
        <p:nvSpPr>
          <p:cNvPr id="16" name="角丸四角形 15"/>
          <p:cNvSpPr/>
          <p:nvPr/>
        </p:nvSpPr>
        <p:spPr>
          <a:xfrm>
            <a:off x="971600" y="4653136"/>
            <a:ext cx="2088232" cy="12241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b="1" dirty="0" smtClean="0"/>
              <a:t>フィーチャー </a:t>
            </a:r>
            <a:r>
              <a:rPr kumimoji="1" lang="en-US" altLang="ja-JP" b="1" dirty="0" smtClean="0"/>
              <a:t>A</a:t>
            </a:r>
            <a:endParaRPr kumimoji="1" lang="ja-JP" alt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375917"/>
          </a:xfrm>
        </p:spPr>
        <p:txBody>
          <a:bodyPr/>
          <a:lstStyle/>
          <a:p>
            <a:r>
              <a:rPr lang="ja-JP" altLang="en-US" dirty="0" smtClean="0"/>
              <a:t>プロダクト</a:t>
            </a:r>
            <a:endParaRPr lang="en-US" altLang="ja-JP" dirty="0"/>
          </a:p>
          <a:p>
            <a:pPr lvl="1"/>
            <a:r>
              <a:rPr lang="en-US" altLang="ja-JP" dirty="0" smtClean="0"/>
              <a:t>KEK</a:t>
            </a:r>
            <a:r>
              <a:rPr lang="ja-JP" altLang="en-US" dirty="0" smtClean="0"/>
              <a:t>版と呼んでいるものは、一つのプロダクト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.product</a:t>
            </a:r>
            <a:r>
              <a:rPr lang="ja-JP" altLang="en-US" dirty="0" smtClean="0"/>
              <a:t>ファイルで定義</a:t>
            </a:r>
            <a:endParaRPr lang="en-US" altLang="ja-JP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プロダクト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  <p:sp>
        <p:nvSpPr>
          <p:cNvPr id="5" name="円/楕円 4"/>
          <p:cNvSpPr/>
          <p:nvPr/>
        </p:nvSpPr>
        <p:spPr>
          <a:xfrm>
            <a:off x="1127510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819761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512012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3204263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896514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588765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281016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973267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665518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7357769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8050021" y="5219961"/>
            <a:ext cx="360040" cy="360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929417" y="2276872"/>
            <a:ext cx="2412683" cy="10801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KEK</a:t>
            </a:r>
            <a:r>
              <a:rPr kumimoji="1" lang="ja-JP" altLang="en-US" dirty="0" smtClean="0"/>
              <a:t>版</a:t>
            </a:r>
            <a:r>
              <a:rPr kumimoji="1" lang="en-US" altLang="ja-JP" dirty="0" smtClean="0"/>
              <a:t>CSS</a:t>
            </a:r>
          </a:p>
          <a:p>
            <a:pPr algn="ctr"/>
            <a:r>
              <a:rPr kumimoji="1" lang="ja-JP" altLang="en-US" dirty="0" smtClean="0"/>
              <a:t>プロダクト</a:t>
            </a:r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3779912" y="2276872"/>
            <a:ext cx="2412683" cy="10801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SNS</a:t>
            </a:r>
            <a:r>
              <a:rPr kumimoji="1" lang="ja-JP" altLang="en-US" dirty="0" smtClean="0"/>
              <a:t>版</a:t>
            </a:r>
            <a:r>
              <a:rPr kumimoji="1" lang="en-US" altLang="ja-JP" dirty="0" smtClean="0"/>
              <a:t>CSS</a:t>
            </a:r>
          </a:p>
          <a:p>
            <a:pPr algn="ctr"/>
            <a:r>
              <a:rPr kumimoji="1" lang="ja-JP" altLang="en-US" dirty="0"/>
              <a:t>プロダクト</a:t>
            </a:r>
          </a:p>
        </p:txBody>
      </p:sp>
      <p:sp>
        <p:nvSpPr>
          <p:cNvPr id="24" name="円/楕円 23"/>
          <p:cNvSpPr/>
          <p:nvPr/>
        </p:nvSpPr>
        <p:spPr>
          <a:xfrm>
            <a:off x="6511467" y="2247712"/>
            <a:ext cx="2412683" cy="10801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DESY</a:t>
            </a:r>
            <a:r>
              <a:rPr kumimoji="1" lang="ja-JP" altLang="en-US" dirty="0" smtClean="0"/>
              <a:t>版</a:t>
            </a:r>
            <a:r>
              <a:rPr kumimoji="1" lang="en-US" altLang="ja-JP" dirty="0" smtClean="0"/>
              <a:t>CSS</a:t>
            </a:r>
          </a:p>
          <a:p>
            <a:pPr algn="ctr"/>
            <a:r>
              <a:rPr kumimoji="1" lang="ja-JP" altLang="en-US" dirty="0" smtClean="0"/>
              <a:t>プロダクト</a:t>
            </a:r>
            <a:endParaRPr kumimoji="1" lang="ja-JP" altLang="en-US" dirty="0"/>
          </a:p>
        </p:txBody>
      </p:sp>
      <p:cxnSp>
        <p:nvCxnSpPr>
          <p:cNvPr id="26" name="直線矢印コネクタ 25"/>
          <p:cNvCxnSpPr>
            <a:stCxn id="16" idx="0"/>
            <a:endCxn id="22" idx="4"/>
          </p:cNvCxnSpPr>
          <p:nvPr/>
        </p:nvCxnSpPr>
        <p:spPr>
          <a:xfrm flipV="1">
            <a:off x="2015716" y="3356992"/>
            <a:ext cx="120043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21" idx="0"/>
            <a:endCxn id="22" idx="4"/>
          </p:cNvCxnSpPr>
          <p:nvPr/>
        </p:nvCxnSpPr>
        <p:spPr>
          <a:xfrm flipH="1" flipV="1">
            <a:off x="2135759" y="3356992"/>
            <a:ext cx="293570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21" idx="0"/>
            <a:endCxn id="23" idx="4"/>
          </p:cNvCxnSpPr>
          <p:nvPr/>
        </p:nvCxnSpPr>
        <p:spPr>
          <a:xfrm flipH="1" flipV="1">
            <a:off x="4986254" y="3356992"/>
            <a:ext cx="85213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19" idx="0"/>
            <a:endCxn id="23" idx="4"/>
          </p:cNvCxnSpPr>
          <p:nvPr/>
        </p:nvCxnSpPr>
        <p:spPr>
          <a:xfrm flipH="1" flipV="1">
            <a:off x="4986254" y="3356992"/>
            <a:ext cx="1834799" cy="12364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21" idx="0"/>
            <a:endCxn id="24" idx="4"/>
          </p:cNvCxnSpPr>
          <p:nvPr/>
        </p:nvCxnSpPr>
        <p:spPr>
          <a:xfrm flipV="1">
            <a:off x="5071467" y="3327832"/>
            <a:ext cx="2646342" cy="677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stCxn id="20" idx="0"/>
            <a:endCxn id="24" idx="4"/>
          </p:cNvCxnSpPr>
          <p:nvPr/>
        </p:nvCxnSpPr>
        <p:spPr>
          <a:xfrm flipV="1">
            <a:off x="7183735" y="3327832"/>
            <a:ext cx="534074" cy="677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8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10:30 – 12:00</a:t>
            </a:r>
          </a:p>
          <a:p>
            <a:pPr lvl="1"/>
            <a:r>
              <a:rPr lang="en-US" dirty="0" smtClean="0"/>
              <a:t>KEK</a:t>
            </a:r>
            <a:r>
              <a:rPr lang="ja-JP" altLang="en-US" dirty="0" smtClean="0"/>
              <a:t>版</a:t>
            </a:r>
            <a:r>
              <a:rPr lang="en-US" altLang="ja-JP" dirty="0" smtClean="0"/>
              <a:t>CSS</a:t>
            </a:r>
            <a:endParaRPr lang="en-US" dirty="0" smtClean="0"/>
          </a:p>
          <a:p>
            <a:pPr lvl="1"/>
            <a:r>
              <a:rPr lang="ja-JP" altLang="en-US" dirty="0" smtClean="0"/>
              <a:t>アプリケーション開発者にとっての</a:t>
            </a:r>
            <a:r>
              <a:rPr lang="en-US" altLang="ja-JP" dirty="0" smtClean="0"/>
              <a:t>CSS</a:t>
            </a:r>
          </a:p>
          <a:p>
            <a:pPr lvl="1"/>
            <a:r>
              <a:rPr lang="ja-JP" altLang="en-US" dirty="0" smtClean="0"/>
              <a:t>開発環境の概要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デモ</a:t>
            </a:r>
            <a:r>
              <a:rPr lang="en-US" altLang="ja-JP" dirty="0" smtClean="0"/>
              <a:t>:</a:t>
            </a:r>
            <a:r>
              <a:rPr lang="en-US" dirty="0" smtClean="0"/>
              <a:t>CSS</a:t>
            </a:r>
            <a:r>
              <a:rPr lang="ja-JP" altLang="en-US" dirty="0" smtClean="0"/>
              <a:t>の開発環境の設定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デモ</a:t>
            </a:r>
            <a:r>
              <a:rPr lang="en-US" altLang="ja-JP" dirty="0" smtClean="0"/>
              <a:t>:</a:t>
            </a:r>
            <a:r>
              <a:rPr lang="ja-JP" altLang="en-US" dirty="0" smtClean="0"/>
              <a:t>プラグインの作成</a:t>
            </a:r>
            <a:endParaRPr lang="en-US" dirty="0" smtClean="0"/>
          </a:p>
          <a:p>
            <a:r>
              <a:rPr lang="en-US" dirty="0" smtClean="0"/>
              <a:t>13:30 – 15:00</a:t>
            </a:r>
          </a:p>
          <a:p>
            <a:pPr lvl="1"/>
            <a:r>
              <a:rPr lang="ja-JP" altLang="en-US" dirty="0" smtClean="0"/>
              <a:t>デモ</a:t>
            </a:r>
            <a:r>
              <a:rPr lang="en-US" altLang="ja-JP" dirty="0" smtClean="0"/>
              <a:t>:PV</a:t>
            </a:r>
            <a:r>
              <a:rPr lang="ja-JP" altLang="en-US" dirty="0"/>
              <a:t>の取得と画面への</a:t>
            </a:r>
            <a:r>
              <a:rPr lang="ja-JP" altLang="en-US" dirty="0" smtClean="0"/>
              <a:t>描画</a:t>
            </a:r>
            <a:endParaRPr lang="en-US" dirty="0" smtClean="0"/>
          </a:p>
          <a:p>
            <a:pPr lvl="1"/>
            <a:r>
              <a:rPr lang="ja-JP" altLang="en-US" dirty="0" smtClean="0"/>
              <a:t>デモ</a:t>
            </a:r>
            <a:r>
              <a:rPr lang="en-US" altLang="ja-JP" dirty="0" smtClean="0"/>
              <a:t>:</a:t>
            </a:r>
            <a:r>
              <a:rPr lang="ja-JP" altLang="en-US" dirty="0" smtClean="0"/>
              <a:t>作成したアプリケーションの配布</a:t>
            </a:r>
            <a:endParaRPr lang="en-US" altLang="ja-JP" dirty="0" smtClean="0"/>
          </a:p>
          <a:p>
            <a:r>
              <a:rPr lang="en-US" dirty="0" smtClean="0"/>
              <a:t>15:00 –</a:t>
            </a:r>
          </a:p>
          <a:p>
            <a:pPr lvl="1"/>
            <a:r>
              <a:rPr lang="ja-JP" altLang="en-US" dirty="0" smtClean="0"/>
              <a:t>質疑応答</a:t>
            </a:r>
            <a:endParaRPr lang="sl-SI" dirty="0" smtClean="0"/>
          </a:p>
          <a:p>
            <a:pPr lvl="4">
              <a:buNone/>
            </a:pPr>
            <a:endParaRPr lang="sl-SI" dirty="0" smtClean="0"/>
          </a:p>
          <a:p>
            <a:pPr lvl="5"/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本日の予定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KEK</a:t>
            </a:r>
            <a:r>
              <a:rPr lang="ja-JP" altLang="en-US" dirty="0" smtClean="0"/>
              <a:t>版</a:t>
            </a:r>
            <a:r>
              <a:rPr lang="en-US" altLang="ja-JP" dirty="0" smtClean="0"/>
              <a:t>CSS</a:t>
            </a:r>
            <a:r>
              <a:rPr lang="ja-JP" altLang="en-US" dirty="0" smtClean="0"/>
              <a:t>の場合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20</a:t>
            </a:fld>
            <a:endParaRPr lang="sl-SI"/>
          </a:p>
        </p:txBody>
      </p:sp>
      <p:pic>
        <p:nvPicPr>
          <p:cNvPr id="2050" name="図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1903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5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CSS</a:t>
            </a:r>
            <a:r>
              <a:rPr lang="ja-JP" altLang="en-US" dirty="0" smtClean="0"/>
              <a:t>の拡張性の根幹</a:t>
            </a:r>
            <a:endParaRPr lang="en-US" altLang="ja-JP" dirty="0" smtClean="0"/>
          </a:p>
          <a:p>
            <a:r>
              <a:rPr lang="ja-JP" altLang="en-US" dirty="0" smtClean="0"/>
              <a:t>例</a:t>
            </a:r>
            <a:r>
              <a:rPr lang="en-US" altLang="ja-JP" dirty="0" smtClean="0"/>
              <a:t>) </a:t>
            </a:r>
            <a:r>
              <a:rPr lang="ja-JP" altLang="en-US" dirty="0" smtClean="0"/>
              <a:t>メニュー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Extension Point: </a:t>
            </a:r>
            <a:r>
              <a:rPr lang="en-US" altLang="ja-JP" dirty="0" err="1" smtClean="0"/>
              <a:t>org.eclipse.ui.menus</a:t>
            </a:r>
            <a:endParaRPr lang="en-US" altLang="ja-JP" dirty="0" smtClean="0"/>
          </a:p>
          <a:p>
            <a:pPr lvl="1"/>
            <a:r>
              <a:rPr lang="ja-JP" altLang="en-US" dirty="0"/>
              <a:t>新た</a:t>
            </a:r>
            <a:r>
              <a:rPr lang="ja-JP" altLang="en-US" dirty="0" smtClean="0"/>
              <a:t>にメニュ</a:t>
            </a:r>
            <a:r>
              <a:rPr lang="ja-JP" altLang="en-US" dirty="0"/>
              <a:t>ー</a:t>
            </a:r>
            <a:r>
              <a:rPr lang="ja-JP" altLang="en-US" dirty="0" smtClean="0"/>
              <a:t>を追加するときには、</a:t>
            </a:r>
            <a:r>
              <a:rPr lang="en-US" altLang="ja-JP" dirty="0" smtClean="0"/>
              <a:t>plugin.xml</a:t>
            </a:r>
            <a:r>
              <a:rPr lang="ja-JP" altLang="en-US" dirty="0" smtClean="0"/>
              <a:t>の</a:t>
            </a:r>
            <a:r>
              <a:rPr lang="en-US" altLang="ja-JP" dirty="0" smtClean="0"/>
              <a:t>Extensions</a:t>
            </a:r>
            <a:r>
              <a:rPr lang="ja-JP" altLang="en-US" dirty="0" smtClean="0"/>
              <a:t>で</a:t>
            </a:r>
            <a:r>
              <a:rPr lang="en-US" altLang="ja-JP" dirty="0" err="1" smtClean="0"/>
              <a:t>org.eclipse.ui.menus</a:t>
            </a:r>
            <a:r>
              <a:rPr lang="ja-JP" altLang="en-US" dirty="0" smtClean="0"/>
              <a:t>に対する拡張要素を記述</a:t>
            </a:r>
            <a:endParaRPr lang="en-US" altLang="ja-JP" dirty="0" smtClean="0"/>
          </a:p>
          <a:p>
            <a:r>
              <a:rPr lang="ja-JP" altLang="en-US" dirty="0"/>
              <a:t>例</a:t>
            </a:r>
            <a:r>
              <a:rPr lang="en-US" altLang="ja-JP" dirty="0"/>
              <a:t>) </a:t>
            </a:r>
            <a:r>
              <a:rPr lang="ja-JP" altLang="en-US" dirty="0"/>
              <a:t>履歴読み込み</a:t>
            </a:r>
            <a:endParaRPr lang="en-US" altLang="ja-JP" dirty="0"/>
          </a:p>
          <a:p>
            <a:pPr lvl="1"/>
            <a:r>
              <a:rPr lang="en-US" altLang="ja-JP" dirty="0"/>
              <a:t>Extension Point: </a:t>
            </a:r>
            <a:r>
              <a:rPr lang="en-US" altLang="ja-JP" dirty="0" err="1"/>
              <a:t>org.csstudio.archive.reader.ArchiveReader</a:t>
            </a:r>
            <a:endParaRPr lang="en-US" altLang="ja-JP" dirty="0"/>
          </a:p>
          <a:p>
            <a:pPr lvl="1"/>
            <a:r>
              <a:rPr lang="ja-JP" altLang="en-US" dirty="0" smtClean="0"/>
              <a:t>新たに</a:t>
            </a:r>
            <a:r>
              <a:rPr lang="en-US" altLang="ja-JP" dirty="0" err="1" smtClean="0"/>
              <a:t>kblog</a:t>
            </a:r>
            <a:r>
              <a:rPr lang="ja-JP" altLang="en-US" dirty="0" smtClean="0"/>
              <a:t>の読み込みに対応するときには、この</a:t>
            </a:r>
            <a:r>
              <a:rPr lang="en-US" altLang="ja-JP" dirty="0" smtClean="0"/>
              <a:t>Extension Point</a:t>
            </a:r>
            <a:r>
              <a:rPr lang="ja-JP" altLang="en-US" dirty="0" smtClean="0"/>
              <a:t>に対して拡張要素を記述</a:t>
            </a:r>
            <a:endParaRPr lang="sl-SI" altLang="ja-JP" dirty="0"/>
          </a:p>
          <a:p>
            <a:pPr lvl="4">
              <a:buNone/>
            </a:pPr>
            <a:endParaRPr lang="sl-SI" altLang="ja-JP" dirty="0"/>
          </a:p>
          <a:p>
            <a:pPr lvl="5"/>
            <a:endParaRPr lang="sl-SI" altLang="ja-JP" dirty="0"/>
          </a:p>
          <a:p>
            <a:endParaRPr lang="sl-SI" dirty="0" smtClean="0"/>
          </a:p>
          <a:p>
            <a:pPr lvl="4">
              <a:buNone/>
            </a:pPr>
            <a:endParaRPr lang="sl-SI" dirty="0" smtClean="0"/>
          </a:p>
          <a:p>
            <a:pPr lvl="5"/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Extension</a:t>
            </a:r>
            <a:r>
              <a:rPr lang="ja-JP" altLang="en-US" dirty="0" smtClean="0"/>
              <a:t>と</a:t>
            </a:r>
            <a:r>
              <a:rPr lang="en-US" altLang="ja-JP" dirty="0" smtClean="0"/>
              <a:t>Extension Point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2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342188" cy="18002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 smtClean="0">
                <a:latin typeface="Arial" charset="0"/>
                <a:cs typeface="Arial" charset="0"/>
              </a:rPr>
              <a:t>～デモ～</a:t>
            </a:r>
            <a:r>
              <a:rPr lang="en-US" altLang="ja-JP" sz="4400" dirty="0" smtClean="0">
                <a:latin typeface="Arial" charset="0"/>
                <a:cs typeface="Arial" charset="0"/>
              </a:rPr>
              <a:t/>
            </a:r>
            <a:br>
              <a:rPr lang="en-US" altLang="ja-JP" sz="4400" dirty="0" smtClean="0">
                <a:latin typeface="Arial" charset="0"/>
                <a:cs typeface="Arial" charset="0"/>
              </a:rPr>
            </a:br>
            <a:r>
              <a:rPr lang="ja-JP" altLang="en-US" sz="4400" dirty="0" smtClean="0">
                <a:latin typeface="Arial" charset="0"/>
                <a:cs typeface="Arial" charset="0"/>
              </a:rPr>
              <a:t>開発環境の設定</a:t>
            </a:r>
            <a:endParaRPr lang="sl-SI" sz="4400" dirty="0" smtClean="0">
              <a:latin typeface="Arial" charset="0"/>
              <a:cs typeface="Arial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4213" y="3043808"/>
            <a:ext cx="7343775" cy="45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Arial" charset="0"/>
                <a:cs typeface="Arial" charset="0"/>
              </a:rPr>
              <a:t>Control System Studio 3.0 </a:t>
            </a:r>
            <a:r>
              <a:rPr lang="ja-JP" altLang="en-US" sz="2000" dirty="0" smtClean="0">
                <a:latin typeface="Arial" charset="0"/>
                <a:cs typeface="Arial" charset="0"/>
              </a:rPr>
              <a:t>プラグイン作成講座</a:t>
            </a:r>
            <a:endParaRPr lang="sl-SI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Eclipse RCP</a:t>
            </a:r>
            <a:r>
              <a:rPr lang="ja-JP" altLang="en-US" dirty="0" smtClean="0"/>
              <a:t>のセットアップ</a:t>
            </a:r>
            <a:endParaRPr lang="en-US" altLang="ja-JP" dirty="0" smtClean="0"/>
          </a:p>
          <a:p>
            <a:r>
              <a:rPr lang="en-US" altLang="ja-JP" dirty="0" smtClean="0"/>
              <a:t>CSS</a:t>
            </a:r>
            <a:r>
              <a:rPr lang="ja-JP" altLang="en-US" dirty="0" smtClean="0"/>
              <a:t>のソースコードのダウンロード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Mercurial</a:t>
            </a:r>
            <a:r>
              <a:rPr lang="ja-JP" altLang="en-US" dirty="0" smtClean="0"/>
              <a:t>リポジトリから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すごく時間がかかる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ダウンロード後も重い </a:t>
            </a:r>
            <a:r>
              <a:rPr lang="en-US" altLang="ja-JP" dirty="0" smtClean="0"/>
              <a:t>(</a:t>
            </a:r>
            <a:r>
              <a:rPr lang="ja-JP" altLang="en-US" dirty="0" smtClean="0"/>
              <a:t>バックグラウンドでいろいろ処理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リリースされたバージョンのソースアーカイブから</a:t>
            </a:r>
            <a:endParaRPr lang="en-US" altLang="ja-JP" dirty="0" smtClean="0"/>
          </a:p>
          <a:p>
            <a:r>
              <a:rPr lang="en-US" dirty="0" smtClean="0"/>
              <a:t>CSS</a:t>
            </a:r>
            <a:r>
              <a:rPr lang="ja-JP" altLang="en-US" dirty="0" smtClean="0"/>
              <a:t>をビルド・実行</a:t>
            </a:r>
            <a:endParaRPr lang="sl-SI" dirty="0" smtClean="0"/>
          </a:p>
          <a:p>
            <a:pPr lvl="4">
              <a:buNone/>
            </a:pPr>
            <a:endParaRPr lang="sl-SI" dirty="0" smtClean="0"/>
          </a:p>
          <a:p>
            <a:pPr lvl="5"/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開発環境設定の流れ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38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342188" cy="18002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 smtClean="0">
                <a:latin typeface="Arial" charset="0"/>
                <a:cs typeface="Arial" charset="0"/>
              </a:rPr>
              <a:t>～デモ～</a:t>
            </a:r>
            <a:r>
              <a:rPr lang="en-US" altLang="ja-JP" sz="4400" dirty="0" smtClean="0">
                <a:latin typeface="Arial" charset="0"/>
                <a:cs typeface="Arial" charset="0"/>
              </a:rPr>
              <a:t/>
            </a:r>
            <a:br>
              <a:rPr lang="en-US" altLang="ja-JP" sz="4400" dirty="0" smtClean="0">
                <a:latin typeface="Arial" charset="0"/>
                <a:cs typeface="Arial" charset="0"/>
              </a:rPr>
            </a:br>
            <a:r>
              <a:rPr lang="ja-JP" altLang="en-US" sz="4400" dirty="0" smtClean="0">
                <a:latin typeface="Arial" charset="0"/>
                <a:cs typeface="Arial" charset="0"/>
              </a:rPr>
              <a:t>プラグインの作成</a:t>
            </a:r>
            <a:endParaRPr lang="sl-SI" sz="4400" dirty="0" smtClean="0">
              <a:latin typeface="Arial" charset="0"/>
              <a:cs typeface="Arial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4213" y="3043808"/>
            <a:ext cx="7343775" cy="45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Arial" charset="0"/>
                <a:cs typeface="Arial" charset="0"/>
              </a:rPr>
              <a:t>Control System Studio 3.0 </a:t>
            </a:r>
            <a:r>
              <a:rPr lang="ja-JP" altLang="en-US" sz="2000" dirty="0" smtClean="0">
                <a:latin typeface="Arial" charset="0"/>
                <a:cs typeface="Arial" charset="0"/>
              </a:rPr>
              <a:t>プラグイン作成講座</a:t>
            </a:r>
            <a:endParaRPr lang="sl-SI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プラグインを作成</a:t>
            </a:r>
            <a:endParaRPr lang="en-US" altLang="ja-JP" dirty="0" smtClean="0"/>
          </a:p>
          <a:p>
            <a:r>
              <a:rPr lang="ja-JP" altLang="en-US" dirty="0" smtClean="0"/>
              <a:t>フィーチャーの作成 </a:t>
            </a:r>
            <a:r>
              <a:rPr lang="en-US" altLang="ja-JP" dirty="0" smtClean="0"/>
              <a:t>or </a:t>
            </a:r>
            <a:r>
              <a:rPr lang="ja-JP" altLang="en-US" dirty="0" smtClean="0"/>
              <a:t>フィーチャーへの追加</a:t>
            </a:r>
            <a:endParaRPr lang="en-US" altLang="ja-JP" dirty="0"/>
          </a:p>
          <a:p>
            <a:r>
              <a:rPr lang="ja-JP" altLang="en-US" dirty="0"/>
              <a:t>プロダクトへ</a:t>
            </a:r>
            <a:r>
              <a:rPr lang="ja-JP" altLang="en-US" dirty="0" smtClean="0"/>
              <a:t>の追加</a:t>
            </a:r>
            <a:endParaRPr lang="sl-SI" dirty="0" smtClean="0"/>
          </a:p>
          <a:p>
            <a:pPr lvl="4">
              <a:buNone/>
            </a:pPr>
            <a:endParaRPr lang="sl-SI" dirty="0" smtClean="0"/>
          </a:p>
          <a:p>
            <a:pPr lvl="5"/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プラグイン作成の流れ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10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342188" cy="18002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 smtClean="0">
                <a:latin typeface="Arial" charset="0"/>
                <a:cs typeface="Arial" charset="0"/>
              </a:rPr>
              <a:t>～デモ～</a:t>
            </a:r>
            <a:r>
              <a:rPr lang="en-US" altLang="ja-JP" sz="4400" dirty="0" smtClean="0">
                <a:latin typeface="Arial" charset="0"/>
                <a:cs typeface="Arial" charset="0"/>
              </a:rPr>
              <a:t/>
            </a:r>
            <a:br>
              <a:rPr lang="en-US" altLang="ja-JP" sz="4400" dirty="0" smtClean="0">
                <a:latin typeface="Arial" charset="0"/>
                <a:cs typeface="Arial" charset="0"/>
              </a:rPr>
            </a:br>
            <a:r>
              <a:rPr lang="en-US" altLang="ja-JP" sz="4400" dirty="0" smtClean="0">
                <a:latin typeface="Arial" charset="0"/>
                <a:cs typeface="Arial" charset="0"/>
              </a:rPr>
              <a:t>PV</a:t>
            </a:r>
            <a:r>
              <a:rPr lang="ja-JP" altLang="en-US" sz="4400" dirty="0" smtClean="0">
                <a:latin typeface="Arial" charset="0"/>
                <a:cs typeface="Arial" charset="0"/>
              </a:rPr>
              <a:t>の取得と画面への描画</a:t>
            </a:r>
            <a:endParaRPr lang="sl-SI" sz="4400" dirty="0" smtClean="0">
              <a:latin typeface="Arial" charset="0"/>
              <a:cs typeface="Arial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4213" y="3043808"/>
            <a:ext cx="7343775" cy="45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Arial" charset="0"/>
                <a:cs typeface="Arial" charset="0"/>
              </a:rPr>
              <a:t>Control System Studio 3.0 </a:t>
            </a:r>
            <a:r>
              <a:rPr lang="ja-JP" altLang="en-US" sz="2000" dirty="0" smtClean="0">
                <a:latin typeface="Arial" charset="0"/>
                <a:cs typeface="Arial" charset="0"/>
              </a:rPr>
              <a:t>プラグイン作成講座</a:t>
            </a:r>
            <a:endParaRPr lang="sl-SI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ビューの作成</a:t>
            </a:r>
            <a:endParaRPr lang="en-US" altLang="ja-JP" dirty="0" smtClean="0"/>
          </a:p>
          <a:p>
            <a:r>
              <a:rPr lang="ja-JP" altLang="en-US" dirty="0" smtClean="0"/>
              <a:t>メニューの再構成</a:t>
            </a:r>
            <a:endParaRPr lang="en-US" altLang="ja-JP" dirty="0" smtClean="0"/>
          </a:p>
          <a:p>
            <a:r>
              <a:rPr lang="ja-JP" altLang="en-US" dirty="0" smtClean="0"/>
              <a:t>テキストボックスとボタンの作成</a:t>
            </a:r>
            <a:endParaRPr lang="en-US" altLang="ja-JP" dirty="0" smtClean="0"/>
          </a:p>
          <a:p>
            <a:r>
              <a:rPr lang="en-US" dirty="0" smtClean="0"/>
              <a:t>PV</a:t>
            </a:r>
            <a:r>
              <a:rPr lang="ja-JP" altLang="en-US" dirty="0" err="1" smtClean="0"/>
              <a:t>への</a:t>
            </a:r>
            <a:r>
              <a:rPr lang="ja-JP" altLang="en-US" dirty="0" smtClean="0"/>
              <a:t>同期アクセス</a:t>
            </a:r>
            <a:endParaRPr lang="en-US" altLang="ja-JP" dirty="0" smtClean="0"/>
          </a:p>
          <a:p>
            <a:r>
              <a:rPr lang="en-US" dirty="0" smtClean="0"/>
              <a:t>PV</a:t>
            </a:r>
            <a:r>
              <a:rPr lang="ja-JP" altLang="en-US" dirty="0" smtClean="0"/>
              <a:t>のモニタと非同期アクセス</a:t>
            </a:r>
            <a:endParaRPr lang="sl-SI" dirty="0" smtClean="0"/>
          </a:p>
          <a:p>
            <a:pPr lvl="4">
              <a:buNone/>
            </a:pPr>
            <a:endParaRPr lang="sl-SI" dirty="0" smtClean="0"/>
          </a:p>
          <a:p>
            <a:pPr lvl="5"/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デモ</a:t>
            </a:r>
            <a:r>
              <a:rPr lang="ja-JP" altLang="en-US" dirty="0" smtClean="0"/>
              <a:t>の</a:t>
            </a:r>
            <a:r>
              <a:rPr lang="ja-JP" altLang="en-US" dirty="0"/>
              <a:t>流れ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8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学ぶべきこと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Java</a:t>
            </a:r>
          </a:p>
          <a:p>
            <a:pPr lvl="1"/>
            <a:r>
              <a:rPr lang="en-US" altLang="ja-JP" dirty="0" smtClean="0"/>
              <a:t>SWT / </a:t>
            </a:r>
            <a:r>
              <a:rPr lang="en-US" altLang="ja-JP" dirty="0" err="1" smtClean="0"/>
              <a:t>JFace</a:t>
            </a:r>
            <a:endParaRPr lang="en-US" altLang="ja-JP" dirty="0" smtClean="0"/>
          </a:p>
          <a:p>
            <a:r>
              <a:rPr lang="ja-JP" altLang="en-US" dirty="0" smtClean="0"/>
              <a:t>検討すべきこと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ヘルプ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ログ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メニュー</a:t>
            </a:r>
            <a:endParaRPr lang="en-US" altLang="ja-JP" dirty="0" smtClean="0"/>
          </a:p>
          <a:p>
            <a:pPr lvl="1"/>
            <a:r>
              <a:rPr lang="ja-JP" altLang="en-US" dirty="0"/>
              <a:t>ツールバー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ローカライゼーション</a:t>
            </a:r>
            <a:endParaRPr lang="en-US" altLang="ja-JP" dirty="0" smtClean="0"/>
          </a:p>
          <a:p>
            <a:pPr lvl="1"/>
            <a:r>
              <a:rPr lang="ja-JP" altLang="en-US" dirty="0"/>
              <a:t>設定</a:t>
            </a:r>
            <a:r>
              <a:rPr lang="ja-JP" altLang="en-US" dirty="0" smtClean="0"/>
              <a:t>の管理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パースペクティブ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アーカイブデータ</a:t>
            </a:r>
            <a:r>
              <a:rPr lang="ja-JP" altLang="en-US" dirty="0"/>
              <a:t>へ</a:t>
            </a:r>
            <a:r>
              <a:rPr lang="ja-JP" altLang="en-US" dirty="0" smtClean="0"/>
              <a:t>のアクセス</a:t>
            </a:r>
            <a:endParaRPr lang="en-US" altLang="ja-JP" dirty="0" smtClean="0"/>
          </a:p>
          <a:p>
            <a:endParaRPr lang="sl-SI" dirty="0" smtClean="0"/>
          </a:p>
          <a:p>
            <a:pPr lvl="4">
              <a:buNone/>
            </a:pPr>
            <a:endParaRPr lang="sl-SI" dirty="0" smtClean="0"/>
          </a:p>
          <a:p>
            <a:pPr lvl="5"/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洗練</a:t>
            </a:r>
            <a:r>
              <a:rPr lang="ja-JP" altLang="en-US" dirty="0"/>
              <a:t>された</a:t>
            </a:r>
            <a:r>
              <a:rPr lang="ja-JP" altLang="en-US" dirty="0" smtClean="0"/>
              <a:t>アプリケーションへ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33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342188" cy="18002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 smtClean="0">
                <a:latin typeface="Arial" charset="0"/>
                <a:cs typeface="Arial" charset="0"/>
              </a:rPr>
              <a:t>～デモ～</a:t>
            </a:r>
            <a:r>
              <a:rPr lang="en-US" altLang="ja-JP" sz="4400" dirty="0" smtClean="0">
                <a:latin typeface="Arial" charset="0"/>
                <a:cs typeface="Arial" charset="0"/>
              </a:rPr>
              <a:t/>
            </a:r>
            <a:br>
              <a:rPr lang="en-US" altLang="ja-JP" sz="4400" dirty="0" smtClean="0">
                <a:latin typeface="Arial" charset="0"/>
                <a:cs typeface="Arial" charset="0"/>
              </a:rPr>
            </a:br>
            <a:r>
              <a:rPr lang="ja-JP" altLang="en-US" sz="4400" dirty="0" smtClean="0">
                <a:latin typeface="Arial" charset="0"/>
                <a:cs typeface="Arial" charset="0"/>
              </a:rPr>
              <a:t>作成したアプリケーションの配布</a:t>
            </a:r>
            <a:endParaRPr lang="sl-SI" sz="4400" dirty="0" smtClean="0">
              <a:latin typeface="Arial" charset="0"/>
              <a:cs typeface="Arial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4213" y="2276872"/>
            <a:ext cx="7343775" cy="45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Arial" charset="0"/>
                <a:cs typeface="Arial" charset="0"/>
              </a:rPr>
              <a:t>Control System Studio 3.0 </a:t>
            </a:r>
            <a:r>
              <a:rPr lang="ja-JP" altLang="en-US" sz="2000" dirty="0" smtClean="0">
                <a:latin typeface="Arial" charset="0"/>
                <a:cs typeface="Arial" charset="0"/>
              </a:rPr>
              <a:t>プラグイン作成講座</a:t>
            </a:r>
            <a:endParaRPr lang="sl-SI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CSS</a:t>
            </a:r>
            <a:r>
              <a:rPr lang="ja-JP" altLang="en-US" dirty="0" smtClean="0"/>
              <a:t>上で動作するアプリケーションを作成するための第一歩を理解する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CSS</a:t>
            </a:r>
            <a:r>
              <a:rPr lang="ja-JP" altLang="en-US" dirty="0" smtClean="0"/>
              <a:t>で何ができるのか</a:t>
            </a:r>
            <a:endParaRPr lang="en-US" altLang="ja-JP" dirty="0" smtClean="0"/>
          </a:p>
          <a:p>
            <a:pPr lvl="1"/>
            <a:r>
              <a:rPr lang="en-US" dirty="0" smtClean="0"/>
              <a:t>CSS</a:t>
            </a:r>
            <a:r>
              <a:rPr lang="ja-JP" altLang="en-US" dirty="0" smtClean="0"/>
              <a:t>の開発環境</a:t>
            </a:r>
            <a:r>
              <a:rPr lang="en-US" altLang="ja-JP" dirty="0" smtClean="0"/>
              <a:t>(Eclipse)</a:t>
            </a:r>
            <a:r>
              <a:rPr lang="ja-JP" altLang="en-US" dirty="0" smtClean="0"/>
              <a:t>の設定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新しくプラグインを作成する方法</a:t>
            </a:r>
            <a:endParaRPr lang="en-US" altLang="ja-JP" dirty="0" smtClean="0"/>
          </a:p>
          <a:p>
            <a:pPr lvl="1"/>
            <a:r>
              <a:rPr lang="en-US" altLang="ja-JP" dirty="0"/>
              <a:t>Channel Access</a:t>
            </a:r>
            <a:r>
              <a:rPr lang="ja-JP" altLang="en-US" dirty="0"/>
              <a:t>で</a:t>
            </a:r>
            <a:r>
              <a:rPr lang="en-US" altLang="ja-JP" dirty="0"/>
              <a:t>PV</a:t>
            </a:r>
            <a:r>
              <a:rPr lang="ja-JP" altLang="en-US" dirty="0"/>
              <a:t>から値を取得し、画面に表示する</a:t>
            </a:r>
            <a:r>
              <a:rPr lang="ja-JP" altLang="en-US" dirty="0" smtClean="0"/>
              <a:t>方法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作成したプラグインを配布する方法</a:t>
            </a:r>
            <a:endParaRPr lang="en-US" altLang="ja-JP" dirty="0" smtClean="0"/>
          </a:p>
          <a:p>
            <a:endParaRPr lang="sl-SI" dirty="0" smtClean="0"/>
          </a:p>
          <a:p>
            <a:pPr lvl="4">
              <a:buNone/>
            </a:pPr>
            <a:endParaRPr lang="sl-SI" dirty="0" smtClean="0"/>
          </a:p>
          <a:p>
            <a:pPr lvl="5"/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今日の主な目的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22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自分でビルドした</a:t>
            </a:r>
            <a:r>
              <a:rPr lang="en-US" altLang="ja-JP" dirty="0" smtClean="0"/>
              <a:t>CSS</a:t>
            </a:r>
            <a:r>
              <a:rPr lang="ja-JP" altLang="en-US" dirty="0" smtClean="0"/>
              <a:t>を配布</a:t>
            </a:r>
            <a:endParaRPr lang="en-US" altLang="ja-JP" dirty="0" smtClean="0"/>
          </a:p>
          <a:p>
            <a:r>
              <a:rPr lang="ja-JP" altLang="en-US" dirty="0" smtClean="0"/>
              <a:t>アーカイブによる配布</a:t>
            </a:r>
            <a:endParaRPr lang="en-US" altLang="ja-JP" dirty="0" smtClean="0"/>
          </a:p>
          <a:p>
            <a:r>
              <a:rPr lang="ja-JP" altLang="en-US" dirty="0" smtClean="0"/>
              <a:t>更新サイトによる配布</a:t>
            </a:r>
            <a:endParaRPr lang="en-US" altLang="ja-JP" dirty="0" smtClean="0"/>
          </a:p>
          <a:p>
            <a:r>
              <a:rPr lang="en-US" altLang="ja-JP" dirty="0" smtClean="0"/>
              <a:t>Mercurial</a:t>
            </a:r>
            <a:r>
              <a:rPr lang="ja-JP" altLang="en-US" dirty="0" smtClean="0"/>
              <a:t>リポジトリにアップロード </a:t>
            </a:r>
            <a:r>
              <a:rPr lang="en-US" altLang="ja-JP" dirty="0" smtClean="0"/>
              <a:t>(push)</a:t>
            </a:r>
          </a:p>
          <a:p>
            <a:pPr lvl="1"/>
            <a:r>
              <a:rPr lang="en-US" altLang="ja-JP" dirty="0" smtClean="0"/>
              <a:t>SourceForge.net</a:t>
            </a:r>
            <a:r>
              <a:rPr lang="ja-JP" altLang="en-US" dirty="0" smtClean="0"/>
              <a:t>上の</a:t>
            </a:r>
            <a:r>
              <a:rPr lang="en-US" altLang="ja-JP" dirty="0" smtClean="0"/>
              <a:t>Mercurial</a:t>
            </a:r>
            <a:r>
              <a:rPr lang="ja-JP" altLang="en-US" dirty="0" smtClean="0"/>
              <a:t>リポジトリに</a:t>
            </a:r>
            <a:r>
              <a:rPr lang="en-US" altLang="ja-JP" dirty="0" smtClean="0"/>
              <a:t>push</a:t>
            </a:r>
            <a:r>
              <a:rPr lang="ja-JP" altLang="en-US" dirty="0" smtClean="0"/>
              <a:t>するには書き込み権限が必要</a:t>
            </a:r>
            <a:endParaRPr lang="en-US" altLang="ja-JP" dirty="0" smtClean="0"/>
          </a:p>
          <a:p>
            <a:endParaRPr lang="sl-SI" dirty="0" smtClean="0"/>
          </a:p>
          <a:p>
            <a:pPr lvl="4">
              <a:buNone/>
            </a:pPr>
            <a:endParaRPr lang="sl-SI" dirty="0" smtClean="0"/>
          </a:p>
          <a:p>
            <a:pPr lvl="5"/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配布方法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84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342188" cy="18002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ja-JP" sz="4400" dirty="0" smtClean="0">
                <a:latin typeface="Arial" charset="0"/>
                <a:cs typeface="Arial" charset="0"/>
              </a:rPr>
              <a:t>KEK</a:t>
            </a:r>
            <a:r>
              <a:rPr lang="ja-JP" altLang="en-US" sz="4400" dirty="0" smtClean="0">
                <a:latin typeface="Arial" charset="0"/>
                <a:cs typeface="Arial" charset="0"/>
              </a:rPr>
              <a:t>版</a:t>
            </a:r>
            <a:r>
              <a:rPr lang="en-US" altLang="ja-JP" sz="4400" dirty="0" smtClean="0">
                <a:latin typeface="Arial" charset="0"/>
                <a:cs typeface="Arial" charset="0"/>
              </a:rPr>
              <a:t>CSS</a:t>
            </a:r>
            <a:endParaRPr lang="sl-SI" sz="4400" dirty="0" smtClean="0">
              <a:latin typeface="Arial" charset="0"/>
              <a:cs typeface="Arial" charset="0"/>
            </a:endParaRPr>
          </a:p>
        </p:txBody>
      </p:sp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6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hlinkClick r:id="rId2"/>
              </a:rPr>
              <a:t>http://www-linac.kek.jp/cont/css/</a:t>
            </a:r>
            <a:endParaRPr lang="sl-SI" dirty="0" smtClean="0"/>
          </a:p>
          <a:p>
            <a:pPr lvl="4">
              <a:buNone/>
            </a:pPr>
            <a:endParaRPr lang="sl-SI" dirty="0" smtClean="0"/>
          </a:p>
          <a:p>
            <a:pPr lvl="5"/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KEK</a:t>
            </a:r>
            <a:r>
              <a:rPr lang="ja-JP" altLang="en-US" dirty="0" smtClean="0"/>
              <a:t>版</a:t>
            </a:r>
            <a:r>
              <a:rPr lang="en-US" altLang="ja-JP" dirty="0" smtClean="0"/>
              <a:t>CSS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9338"/>
            <a:ext cx="4139952" cy="300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47" y="1772816"/>
            <a:ext cx="4574441" cy="374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1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各加速器向けの起動スクリプト</a:t>
            </a:r>
            <a:endParaRPr lang="en-US" altLang="ja-JP" dirty="0" smtClean="0"/>
          </a:p>
          <a:p>
            <a:pPr lvl="1"/>
            <a:r>
              <a:rPr lang="en-US" dirty="0" smtClean="0"/>
              <a:t>EPICS Address List</a:t>
            </a:r>
            <a:r>
              <a:rPr lang="ja-JP" altLang="en-US" dirty="0" smtClean="0"/>
              <a:t>の設定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アーカイバの設定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（今のところ</a:t>
            </a:r>
            <a:r>
              <a:rPr lang="en-US" altLang="ja-JP" dirty="0" smtClean="0"/>
              <a:t>LINAC</a:t>
            </a:r>
            <a:r>
              <a:rPr lang="ja-JP" altLang="en-US" dirty="0" smtClean="0"/>
              <a:t>向けの設定のみ）</a:t>
            </a:r>
            <a:endParaRPr lang="en-US" altLang="ja-JP" dirty="0" smtClean="0"/>
          </a:p>
          <a:p>
            <a:r>
              <a:rPr lang="en-US" dirty="0" err="1" smtClean="0"/>
              <a:t>Kblog</a:t>
            </a:r>
            <a:r>
              <a:rPr lang="ja-JP" altLang="en-US" dirty="0" smtClean="0"/>
              <a:t>の読み出し</a:t>
            </a:r>
            <a:endParaRPr lang="en-US" altLang="ja-JP" dirty="0" smtClean="0"/>
          </a:p>
          <a:p>
            <a:pPr lvl="1"/>
            <a:r>
              <a:rPr lang="en-US" dirty="0" err="1" smtClean="0"/>
              <a:t>DataBrowser</a:t>
            </a:r>
            <a:r>
              <a:rPr lang="ja-JP" altLang="en-US" dirty="0" smtClean="0"/>
              <a:t>などで表示できるように</a:t>
            </a:r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最近の開発成果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91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342188" cy="18002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 smtClean="0">
                <a:latin typeface="Arial" charset="0"/>
                <a:cs typeface="Arial" charset="0"/>
              </a:rPr>
              <a:t>アプリケーション</a:t>
            </a:r>
            <a:r>
              <a:rPr lang="en-US" altLang="ja-JP" sz="4400" dirty="0" smtClean="0">
                <a:latin typeface="Arial" charset="0"/>
                <a:cs typeface="Arial" charset="0"/>
              </a:rPr>
              <a:t/>
            </a:r>
            <a:br>
              <a:rPr lang="en-US" altLang="ja-JP" sz="4400" dirty="0" smtClean="0">
                <a:latin typeface="Arial" charset="0"/>
                <a:cs typeface="Arial" charset="0"/>
              </a:rPr>
            </a:br>
            <a:r>
              <a:rPr lang="ja-JP" altLang="en-US" sz="4400" dirty="0" smtClean="0">
                <a:latin typeface="Arial" charset="0"/>
                <a:cs typeface="Arial" charset="0"/>
              </a:rPr>
              <a:t>開発者にとっての</a:t>
            </a:r>
            <a:r>
              <a:rPr lang="en-US" altLang="ja-JP" sz="4400" dirty="0" smtClean="0">
                <a:latin typeface="Arial" charset="0"/>
                <a:cs typeface="Arial" charset="0"/>
              </a:rPr>
              <a:t>CSS</a:t>
            </a:r>
            <a:endParaRPr lang="sl-SI" sz="4400" dirty="0" smtClean="0">
              <a:latin typeface="Arial" charset="0"/>
              <a:cs typeface="Arial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4213" y="3043808"/>
            <a:ext cx="7343775" cy="45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Arial" charset="0"/>
                <a:cs typeface="Arial" charset="0"/>
              </a:rPr>
              <a:t>Control System Studio 3.0 </a:t>
            </a:r>
            <a:r>
              <a:rPr lang="ja-JP" altLang="en-US" sz="2000" dirty="0" smtClean="0">
                <a:latin typeface="Arial" charset="0"/>
                <a:cs typeface="Arial" charset="0"/>
              </a:rPr>
              <a:t>プラグイン作成講座</a:t>
            </a:r>
            <a:endParaRPr lang="sl-SI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CSS</a:t>
            </a:r>
            <a:r>
              <a:rPr lang="ja-JP" altLang="en-US" dirty="0" smtClean="0"/>
              <a:t>は複数のアプリケーションを協調させて動作させるプラットフォーム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スタンドアローンな複数のアプリケーションから、</a:t>
            </a:r>
            <a:r>
              <a:rPr lang="en-US" altLang="ja-JP" dirty="0" smtClean="0"/>
              <a:t>1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ウィンドウに統合されたアプリケーションへ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例）</a:t>
            </a:r>
            <a:r>
              <a:rPr lang="ja-JP" altLang="en-US" dirty="0" smtClean="0"/>
              <a:t>アラーム、履歴表示</a:t>
            </a:r>
            <a:endParaRPr lang="en-US" altLang="ja-JP" dirty="0" smtClean="0"/>
          </a:p>
          <a:p>
            <a:endParaRPr lang="sl-SI" dirty="0" smtClean="0"/>
          </a:p>
          <a:p>
            <a:pPr lvl="4">
              <a:buNone/>
            </a:pPr>
            <a:endParaRPr lang="sl-SI" dirty="0" smtClean="0"/>
          </a:p>
          <a:p>
            <a:pPr lvl="5"/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アプリケーション開発者にとって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49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BOY</a:t>
            </a:r>
            <a:r>
              <a:rPr lang="ja-JP" altLang="en-US" dirty="0" smtClean="0"/>
              <a:t>を使うことのメリット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Java</a:t>
            </a:r>
            <a:r>
              <a:rPr lang="ja-JP" altLang="en-US" dirty="0" smtClean="0"/>
              <a:t>を覚える必要が無く、気軽にはじめられる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BOY</a:t>
            </a:r>
            <a:r>
              <a:rPr lang="ja-JP" altLang="en-US" dirty="0" err="1" smtClean="0"/>
              <a:t>で</a:t>
            </a:r>
            <a:r>
              <a:rPr lang="ja-JP" altLang="en-US" dirty="0" smtClean="0"/>
              <a:t>できることは</a:t>
            </a:r>
            <a:r>
              <a:rPr lang="en-US" altLang="ja-JP" dirty="0" smtClean="0"/>
              <a:t>BOY</a:t>
            </a:r>
            <a:r>
              <a:rPr lang="ja-JP" altLang="en-US" dirty="0" smtClean="0"/>
              <a:t>でやったほうが簡単で早い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EDM</a:t>
            </a:r>
            <a:r>
              <a:rPr lang="ja-JP" altLang="en-US" dirty="0" smtClean="0"/>
              <a:t>や</a:t>
            </a:r>
            <a:r>
              <a:rPr lang="en-US" altLang="ja-JP" dirty="0" smtClean="0"/>
              <a:t>MEDM</a:t>
            </a:r>
            <a:r>
              <a:rPr lang="ja-JP" altLang="en-US" dirty="0" err="1" smtClean="0"/>
              <a:t>で</a:t>
            </a:r>
            <a:r>
              <a:rPr lang="ja-JP" altLang="en-US" dirty="0" smtClean="0"/>
              <a:t>できたこと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スクリプト</a:t>
            </a:r>
            <a:r>
              <a:rPr lang="en-US" altLang="ja-JP" dirty="0" smtClean="0"/>
              <a:t>(JavaScript or Python)</a:t>
            </a:r>
            <a:r>
              <a:rPr lang="ja-JP" altLang="en-US" dirty="0" smtClean="0"/>
              <a:t>を利用した画面描画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BOY</a:t>
            </a:r>
            <a:r>
              <a:rPr lang="ja-JP" altLang="en-US" dirty="0" smtClean="0"/>
              <a:t>向けに新たにウィジェットを作ることも可能</a:t>
            </a:r>
            <a:endParaRPr lang="en-US" altLang="ja-JP" dirty="0" smtClean="0"/>
          </a:p>
          <a:p>
            <a:r>
              <a:rPr lang="en-US" altLang="ja-JP" dirty="0" smtClean="0"/>
              <a:t>BOY</a:t>
            </a:r>
            <a:r>
              <a:rPr lang="ja-JP" altLang="en-US" dirty="0" smtClean="0"/>
              <a:t>があまり向かないことの例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PV</a:t>
            </a:r>
            <a:r>
              <a:rPr lang="ja-JP" altLang="en-US" dirty="0" smtClean="0"/>
              <a:t>のみに基づかないスクリーン描画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履歴データ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データベース</a:t>
            </a:r>
            <a:endParaRPr lang="en-US" altLang="ja-JP" dirty="0" smtClean="0"/>
          </a:p>
          <a:p>
            <a:pPr lvl="2"/>
            <a:r>
              <a:rPr lang="ja-JP" altLang="en-US" dirty="0"/>
              <a:t>ファイル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多くの要素が絡む複雑なアニメーション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3D</a:t>
            </a:r>
            <a:r>
              <a:rPr lang="ja-JP" altLang="en-US" dirty="0" smtClean="0"/>
              <a:t>描画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lang="sl-SI" dirty="0" smtClean="0"/>
          </a:p>
          <a:p>
            <a:pPr lvl="4">
              <a:buNone/>
            </a:pPr>
            <a:endParaRPr lang="sl-SI" dirty="0" smtClean="0"/>
          </a:p>
          <a:p>
            <a:pPr lvl="5"/>
            <a:endParaRPr lang="sl-S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BOY</a:t>
            </a:r>
            <a:r>
              <a:rPr lang="ja-JP" altLang="en-US" dirty="0" smtClean="0"/>
              <a:t>も選択肢の一つ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23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sylab_template_MS2007">
  <a:themeElements>
    <a:clrScheme name="Custom 2">
      <a:dk1>
        <a:sysClr val="windowText" lastClr="000000"/>
      </a:dk1>
      <a:lt1>
        <a:sysClr val="window" lastClr="FFFFFF"/>
      </a:lt1>
      <a:dk2>
        <a:srgbClr val="EE2E24"/>
      </a:dk2>
      <a:lt2>
        <a:srgbClr val="A1A1A1"/>
      </a:lt2>
      <a:accent1>
        <a:srgbClr val="595959"/>
      </a:accent1>
      <a:accent2>
        <a:srgbClr val="A3140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SL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Cosylab_template_MS2007</Template>
  <TotalTime>2630</TotalTime>
  <Words>895</Words>
  <Application>Microsoft Office PowerPoint</Application>
  <PresentationFormat>画面に合わせる (4:3)</PresentationFormat>
  <Paragraphs>223</Paragraphs>
  <Slides>30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Cosylab_template_MS2007</vt:lpstr>
      <vt:lpstr>プラグイン作成講座</vt:lpstr>
      <vt:lpstr>本日の予定</vt:lpstr>
      <vt:lpstr>今日の主な目的</vt:lpstr>
      <vt:lpstr>KEK版CSS</vt:lpstr>
      <vt:lpstr>KEK版CSS</vt:lpstr>
      <vt:lpstr>最近の開発成果</vt:lpstr>
      <vt:lpstr>アプリケーション 開発者にとってのCSS</vt:lpstr>
      <vt:lpstr>アプリケーション開発者にとって</vt:lpstr>
      <vt:lpstr>BOYも選択肢の一つ</vt:lpstr>
      <vt:lpstr>統合環境としての可能性</vt:lpstr>
      <vt:lpstr>開発環境の概要 Eclipse RCPとは</vt:lpstr>
      <vt:lpstr>Eclipse RCP</vt:lpstr>
      <vt:lpstr>Eclipseのウィンドウ</vt:lpstr>
      <vt:lpstr>CSSのウィンドウ</vt:lpstr>
      <vt:lpstr>画面の構成要素</vt:lpstr>
      <vt:lpstr>その他</vt:lpstr>
      <vt:lpstr>プラグイン</vt:lpstr>
      <vt:lpstr>フィーチャー</vt:lpstr>
      <vt:lpstr>プロダクト</vt:lpstr>
      <vt:lpstr>KEK版CSSの場合</vt:lpstr>
      <vt:lpstr>ExtensionとExtension Point</vt:lpstr>
      <vt:lpstr>～デモ～ 開発環境の設定</vt:lpstr>
      <vt:lpstr>開発環境設定の流れ</vt:lpstr>
      <vt:lpstr>～デモ～ プラグインの作成</vt:lpstr>
      <vt:lpstr>プラグイン作成の流れ</vt:lpstr>
      <vt:lpstr>～デモ～ PVの取得と画面への描画</vt:lpstr>
      <vt:lpstr>デモの流れ</vt:lpstr>
      <vt:lpstr>洗練されたアプリケーションへ</vt:lpstr>
      <vt:lpstr>～デモ～ 作成したアプリケーションの配布</vt:lpstr>
      <vt:lpstr>配布方法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COSYLAB</dc:title>
  <dc:creator>tnakamoto</dc:creator>
  <cp:lastModifiedBy>tnakamoto</cp:lastModifiedBy>
  <cp:revision>118</cp:revision>
  <cp:lastPrinted>2011-12-14T13:23:48Z</cp:lastPrinted>
  <dcterms:created xsi:type="dcterms:W3CDTF">2011-12-12T20:46:27Z</dcterms:created>
  <dcterms:modified xsi:type="dcterms:W3CDTF">2011-12-14T16:36:42Z</dcterms:modified>
</cp:coreProperties>
</file>