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72" r:id="rId2"/>
    <p:sldId id="732" r:id="rId3"/>
    <p:sldId id="733" r:id="rId4"/>
    <p:sldId id="734" r:id="rId5"/>
    <p:sldId id="735" r:id="rId6"/>
    <p:sldId id="736" r:id="rId7"/>
    <p:sldId id="737" r:id="rId8"/>
    <p:sldId id="738" r:id="rId9"/>
    <p:sldId id="720" r:id="rId10"/>
    <p:sldId id="721" r:id="rId11"/>
    <p:sldId id="722" r:id="rId12"/>
    <p:sldId id="729" r:id="rId13"/>
    <p:sldId id="728" r:id="rId14"/>
    <p:sldId id="743" r:id="rId15"/>
    <p:sldId id="739" r:id="rId16"/>
    <p:sldId id="742" r:id="rId17"/>
    <p:sldId id="740" r:id="rId18"/>
    <p:sldId id="731" r:id="rId19"/>
    <p:sldId id="730" r:id="rId20"/>
    <p:sldId id="741" r:id="rId21"/>
  </p:sldIdLst>
  <p:sldSz cx="10688638" cy="7562850"/>
  <p:notesSz cx="9144000" cy="6858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600" kern="1200">
        <a:solidFill>
          <a:schemeClr val="tx1"/>
        </a:solidFill>
        <a:latin typeface="Times" charset="0"/>
        <a:ea typeface="Osaka" charset="-128"/>
        <a:cs typeface="Osaka" charset="-128"/>
      </a:defRPr>
    </a:lvl1pPr>
    <a:lvl2pPr marL="496874" indent="-39686" algn="l" rtl="0" fontAlgn="base">
      <a:spcBef>
        <a:spcPct val="0"/>
      </a:spcBef>
      <a:spcAft>
        <a:spcPct val="0"/>
      </a:spcAft>
      <a:defRPr kumimoji="1" sz="2600" kern="1200">
        <a:solidFill>
          <a:schemeClr val="tx1"/>
        </a:solidFill>
        <a:latin typeface="Times" charset="0"/>
        <a:ea typeface="Osaka" charset="-128"/>
        <a:cs typeface="Osaka" charset="-128"/>
      </a:defRPr>
    </a:lvl2pPr>
    <a:lvl3pPr marL="995334" indent="-80961" algn="l" rtl="0" fontAlgn="base">
      <a:spcBef>
        <a:spcPct val="0"/>
      </a:spcBef>
      <a:spcAft>
        <a:spcPct val="0"/>
      </a:spcAft>
      <a:defRPr kumimoji="1" sz="2600" kern="1200">
        <a:solidFill>
          <a:schemeClr val="tx1"/>
        </a:solidFill>
        <a:latin typeface="Times" charset="0"/>
        <a:ea typeface="Osaka" charset="-128"/>
        <a:cs typeface="Osaka" charset="-128"/>
      </a:defRPr>
    </a:lvl3pPr>
    <a:lvl4pPr marL="1492207" indent="-120646" algn="l" rtl="0" fontAlgn="base">
      <a:spcBef>
        <a:spcPct val="0"/>
      </a:spcBef>
      <a:spcAft>
        <a:spcPct val="0"/>
      </a:spcAft>
      <a:defRPr kumimoji="1" sz="2600" kern="1200">
        <a:solidFill>
          <a:schemeClr val="tx1"/>
        </a:solidFill>
        <a:latin typeface="Times" charset="0"/>
        <a:ea typeface="Osaka" charset="-128"/>
        <a:cs typeface="Osaka" charset="-128"/>
      </a:defRPr>
    </a:lvl4pPr>
    <a:lvl5pPr marL="1990667" indent="-161920" algn="l" rtl="0" fontAlgn="base">
      <a:spcBef>
        <a:spcPct val="0"/>
      </a:spcBef>
      <a:spcAft>
        <a:spcPct val="0"/>
      </a:spcAft>
      <a:defRPr kumimoji="1" sz="2600" kern="1200">
        <a:solidFill>
          <a:schemeClr val="tx1"/>
        </a:solidFill>
        <a:latin typeface="Times" charset="0"/>
        <a:ea typeface="Osaka" charset="-128"/>
        <a:cs typeface="Osaka" charset="-128"/>
      </a:defRPr>
    </a:lvl5pPr>
    <a:lvl6pPr marL="2285934" algn="l" defTabSz="457187" rtl="0" eaLnBrk="1" latinLnBrk="0" hangingPunct="1">
      <a:defRPr kumimoji="1" sz="2600" kern="1200">
        <a:solidFill>
          <a:schemeClr val="tx1"/>
        </a:solidFill>
        <a:latin typeface="Times" charset="0"/>
        <a:ea typeface="Osaka" charset="-128"/>
        <a:cs typeface="Osaka" charset="-128"/>
      </a:defRPr>
    </a:lvl6pPr>
    <a:lvl7pPr marL="2743120" algn="l" defTabSz="457187" rtl="0" eaLnBrk="1" latinLnBrk="0" hangingPunct="1">
      <a:defRPr kumimoji="1" sz="2600" kern="1200">
        <a:solidFill>
          <a:schemeClr val="tx1"/>
        </a:solidFill>
        <a:latin typeface="Times" charset="0"/>
        <a:ea typeface="Osaka" charset="-128"/>
        <a:cs typeface="Osaka" charset="-128"/>
      </a:defRPr>
    </a:lvl7pPr>
    <a:lvl8pPr marL="3200307" algn="l" defTabSz="457187" rtl="0" eaLnBrk="1" latinLnBrk="0" hangingPunct="1">
      <a:defRPr kumimoji="1" sz="2600" kern="1200">
        <a:solidFill>
          <a:schemeClr val="tx1"/>
        </a:solidFill>
        <a:latin typeface="Times" charset="0"/>
        <a:ea typeface="Osaka" charset="-128"/>
        <a:cs typeface="Osaka" charset="-128"/>
      </a:defRPr>
    </a:lvl8pPr>
    <a:lvl9pPr marL="3657494" algn="l" defTabSz="457187" rtl="0" eaLnBrk="1" latinLnBrk="0" hangingPunct="1">
      <a:defRPr kumimoji="1" sz="2600" kern="1200">
        <a:solidFill>
          <a:schemeClr val="tx1"/>
        </a:solidFill>
        <a:latin typeface="Times" charset="0"/>
        <a:ea typeface="Osaka" charset="-128"/>
        <a:cs typeface="Osaka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hiddenSlides="1"/>
  <p:clrMru>
    <a:srgbClr val="00FFFF"/>
    <a:srgbClr val="FFFCEB"/>
    <a:srgbClr val="FFF8DF"/>
    <a:srgbClr val="FFF8E1"/>
    <a:srgbClr val="FFBF00"/>
    <a:srgbClr val="FFFF00"/>
    <a:srgbClr val="006000"/>
    <a:srgbClr val="600000"/>
    <a:srgbClr val="400040"/>
    <a:srgbClr val="E0FFF4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Comments="0">
  <p:normalViewPr>
    <p:restoredLeft sz="17042" autoAdjust="0"/>
    <p:restoredTop sz="99842" autoAdjust="0"/>
  </p:normalViewPr>
  <p:slideViewPr>
    <p:cSldViewPr snapToObjects="1" showGuides="1">
      <p:cViewPr>
        <p:scale>
          <a:sx n="150" d="100"/>
          <a:sy n="150" d="100"/>
        </p:scale>
        <p:origin x="-240" y="-104"/>
      </p:cViewPr>
      <p:guideLst>
        <p:guide orient="horz" pos="3245"/>
        <p:guide pos="1254"/>
      </p:guideLst>
    </p:cSldViewPr>
  </p:slideViewPr>
  <p:outlineViewPr>
    <p:cViewPr>
      <p:scale>
        <a:sx n="40" d="100"/>
        <a:sy n="40" d="100"/>
      </p:scale>
      <p:origin x="0" y="82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-112" charset="0"/>
                <a:ea typeface="Osaka" pitchFamily="-112" charset="-128"/>
                <a:cs typeface="Osaka" pitchFamily="-112" charset="-128"/>
              </a:defRPr>
            </a:lvl1pPr>
          </a:lstStyle>
          <a:p>
            <a:pPr>
              <a:defRPr/>
            </a:pPr>
            <a:endParaRPr lang="en-US" altLang="ja-JP" dirty="0">
              <a:latin typeface="Arial Rounded MT Bold"/>
              <a:ea typeface="Arial Rounded MT Bold"/>
              <a:cs typeface="Arial Rounded MT Bold"/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-112" charset="0"/>
                <a:ea typeface="Osaka" pitchFamily="-112" charset="-128"/>
                <a:cs typeface="Osaka" pitchFamily="-112" charset="-128"/>
              </a:defRPr>
            </a:lvl1pPr>
          </a:lstStyle>
          <a:p>
            <a:pPr>
              <a:defRPr/>
            </a:pPr>
            <a:endParaRPr lang="en-US" altLang="ja-JP" dirty="0">
              <a:latin typeface="Arial Rounded MT Bold"/>
              <a:ea typeface="Arial Rounded MT Bold"/>
              <a:cs typeface="Arial Rounded MT Bold"/>
            </a:endParaRP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-112" charset="0"/>
                <a:ea typeface="Osaka" pitchFamily="-112" charset="-128"/>
                <a:cs typeface="Osaka" pitchFamily="-112" charset="-128"/>
              </a:defRPr>
            </a:lvl1pPr>
          </a:lstStyle>
          <a:p>
            <a:pPr>
              <a:defRPr/>
            </a:pPr>
            <a:endParaRPr lang="en-US" altLang="ja-JP" dirty="0">
              <a:latin typeface="Arial Rounded MT Bold"/>
              <a:ea typeface="Arial Rounded MT Bold"/>
              <a:cs typeface="Arial Rounded MT Bold"/>
            </a:endParaRPr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-112" charset="0"/>
                <a:ea typeface="Osaka" pitchFamily="-112" charset="-128"/>
                <a:cs typeface="Osaka" pitchFamily="-112" charset="-128"/>
              </a:defRPr>
            </a:lvl1pPr>
          </a:lstStyle>
          <a:p>
            <a:pPr>
              <a:defRPr/>
            </a:pPr>
            <a:fld id="{F941330A-BD68-EE4F-B252-DD4E26CEBD8F}" type="slidenum">
              <a:rPr lang="en-US" altLang="ja-JP">
                <a:latin typeface="Arial Rounded MT Bold"/>
                <a:ea typeface="Arial Rounded MT Bold"/>
                <a:cs typeface="Arial Rounded MT Bold"/>
              </a:rPr>
              <a:pPr>
                <a:defRPr/>
              </a:pPr>
              <a:t>‹#›</a:t>
            </a:fld>
            <a:endParaRPr lang="en-US" altLang="ja-JP" dirty="0">
              <a:latin typeface="Arial Rounded MT Bold"/>
              <a:ea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58995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 Rounded MT Bold"/>
                <a:ea typeface="Arial Rounded MT Bold"/>
                <a:cs typeface="Arial Rounded MT Bold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Rounded MT Bold"/>
                <a:ea typeface="Arial Rounded MT Bold"/>
                <a:cs typeface="Arial Rounded MT Bold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754313" y="514350"/>
            <a:ext cx="3635375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57550"/>
            <a:ext cx="67056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マスター</a:t>
            </a:r>
            <a:r>
              <a:rPr lang="en-US" altLang="ja-JP" dirty="0"/>
              <a:t> </a:t>
            </a:r>
            <a:r>
              <a:rPr lang="ja-JP" altLang="en-US" dirty="0"/>
              <a:t>テキストの書式設定</a:t>
            </a:r>
            <a:endParaRPr lang="en-US" altLang="ja-JP" dirty="0"/>
          </a:p>
          <a:p>
            <a:pPr lvl="1"/>
            <a:r>
              <a:rPr lang="ja-JP" altLang="en-US" dirty="0"/>
              <a:t>第</a:t>
            </a:r>
            <a:r>
              <a:rPr lang="en-US" altLang="ja-JP" dirty="0"/>
              <a:t> 2 </a:t>
            </a:r>
            <a:r>
              <a:rPr lang="ja-JP" altLang="en-US" dirty="0"/>
              <a:t>レベル</a:t>
            </a:r>
            <a:endParaRPr lang="en-US" altLang="ja-JP" dirty="0"/>
          </a:p>
          <a:p>
            <a:pPr lvl="2"/>
            <a:r>
              <a:rPr lang="ja-JP" altLang="en-US" dirty="0"/>
              <a:t>第</a:t>
            </a:r>
            <a:r>
              <a:rPr lang="en-US" altLang="ja-JP" dirty="0"/>
              <a:t> 3 </a:t>
            </a:r>
            <a:r>
              <a:rPr lang="ja-JP" altLang="en-US" dirty="0"/>
              <a:t>レベル</a:t>
            </a:r>
            <a:endParaRPr lang="en-US" altLang="ja-JP" dirty="0"/>
          </a:p>
          <a:p>
            <a:pPr lvl="3"/>
            <a:r>
              <a:rPr lang="ja-JP" altLang="en-US" dirty="0"/>
              <a:t>第</a:t>
            </a:r>
            <a:r>
              <a:rPr lang="en-US" altLang="ja-JP" dirty="0"/>
              <a:t> 4 </a:t>
            </a:r>
            <a:r>
              <a:rPr lang="ja-JP" altLang="en-US" dirty="0"/>
              <a:t>レベル</a:t>
            </a:r>
            <a:endParaRPr lang="en-US" altLang="ja-JP" dirty="0"/>
          </a:p>
          <a:p>
            <a:pPr lvl="4"/>
            <a:r>
              <a:rPr lang="ja-JP" altLang="en-US" dirty="0"/>
              <a:t>第</a:t>
            </a:r>
            <a:r>
              <a:rPr lang="en-US" altLang="ja-JP" dirty="0"/>
              <a:t> 5 </a:t>
            </a:r>
            <a:r>
              <a:rPr lang="ja-JP" altLang="en-US" dirty="0"/>
              <a:t>レベル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 Rounded MT Bold"/>
                <a:ea typeface="Arial Rounded MT Bold"/>
                <a:cs typeface="Arial Rounded MT Bold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Rounded MT Bold"/>
                <a:ea typeface="Arial Rounded MT Bold"/>
                <a:cs typeface="Arial Rounded MT Bold"/>
              </a:defRPr>
            </a:lvl1pPr>
          </a:lstStyle>
          <a:p>
            <a:pPr>
              <a:defRPr/>
            </a:pPr>
            <a:fld id="{92887408-D3CD-0349-87E9-C35D7B81E6B5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928299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Arial Rounded MT Bold"/>
        <a:ea typeface="Arial Rounded MT Bold"/>
        <a:cs typeface="Arial Rounded MT Bold"/>
      </a:defRPr>
    </a:lvl1pPr>
    <a:lvl2pPr marL="496874" algn="l" rtl="0" fontAlgn="base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Arial Rounded MT Bold"/>
        <a:ea typeface="Arial Rounded MT Bold"/>
        <a:cs typeface="Arial Rounded MT Bold"/>
      </a:defRPr>
    </a:lvl2pPr>
    <a:lvl3pPr marL="995334" algn="l" rtl="0" fontAlgn="base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Arial Rounded MT Bold"/>
        <a:ea typeface="Arial Rounded MT Bold"/>
        <a:cs typeface="Arial Rounded MT Bold"/>
      </a:defRPr>
    </a:lvl3pPr>
    <a:lvl4pPr marL="1492207" algn="l" rtl="0" fontAlgn="base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Arial Rounded MT Bold"/>
        <a:ea typeface="Arial Rounded MT Bold"/>
        <a:cs typeface="Arial Rounded MT Bold"/>
      </a:defRPr>
    </a:lvl4pPr>
    <a:lvl5pPr marL="1990667" algn="l" rtl="0" fontAlgn="base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Arial Rounded MT Bold"/>
        <a:ea typeface="Arial Rounded MT Bold"/>
        <a:cs typeface="Arial Rounded MT Bold"/>
      </a:defRPr>
    </a:lvl5pPr>
    <a:lvl6pPr marL="2488695" algn="l" defTabSz="497739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986435" algn="l" defTabSz="497739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484174" algn="l" defTabSz="497739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981914" algn="l" defTabSz="497739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EF8871-6861-8043-9BBA-1DD3A8A3445A}" type="slidenum">
              <a:rPr lang="en-US" altLang="ja-JP"/>
              <a:pPr/>
              <a:t>1</a:t>
            </a:fld>
            <a:endParaRPr lang="en-US" altLang="ja-JP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54313" y="514350"/>
            <a:ext cx="3635375" cy="257175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2pPr>
            <a:lvl3pPr>
              <a:defRPr kumimoji="1" sz="24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3pPr>
            <a:lvl4pPr>
              <a:defRPr kumimoji="1" sz="24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4pPr>
            <a:lvl5pPr>
              <a:defRPr kumimoji="1" sz="24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9pPr>
          </a:lstStyle>
          <a:p>
            <a:fld id="{A0901FE0-83B1-EA4F-B73C-C45AFA2D3240}" type="slidenum">
              <a:rPr lang="en-US" altLang="ja-JP" sz="1200"/>
              <a:pPr/>
              <a:t>2</a:t>
            </a:fld>
            <a:endParaRPr lang="en-US" altLang="ja-JP" sz="1200"/>
          </a:p>
        </p:txBody>
      </p:sp>
      <p:sp>
        <p:nvSpPr>
          <p:cNvPr id="1945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/>
          <a:lstStyle/>
          <a:p>
            <a:endParaRPr lang="ja-JP" altLang="en-US">
              <a:latin typeface="Times" charset="0"/>
              <a:ea typeface="Osaka" charset="0"/>
              <a:cs typeface="Osaka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1648" y="2349387"/>
            <a:ext cx="9085342" cy="1621111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3297" y="4285615"/>
            <a:ext cx="7482047" cy="1932728"/>
          </a:xfrm>
        </p:spPr>
        <p:txBody>
          <a:bodyPr/>
          <a:lstStyle>
            <a:lvl1pPr marL="0" indent="0" algn="ctr">
              <a:buNone/>
              <a:defRPr/>
            </a:lvl1pPr>
            <a:lvl2pPr marL="497739" indent="0" algn="ctr">
              <a:buNone/>
              <a:defRPr/>
            </a:lvl2pPr>
            <a:lvl3pPr marL="995478" indent="0" algn="ctr">
              <a:buNone/>
              <a:defRPr/>
            </a:lvl3pPr>
            <a:lvl4pPr marL="1493217" indent="0" algn="ctr">
              <a:buNone/>
              <a:defRPr/>
            </a:lvl4pPr>
            <a:lvl5pPr marL="1990957" indent="0" algn="ctr">
              <a:buNone/>
              <a:defRPr/>
            </a:lvl5pPr>
            <a:lvl6pPr marL="2488695" indent="0" algn="ctr">
              <a:buNone/>
              <a:defRPr/>
            </a:lvl6pPr>
            <a:lvl7pPr marL="2986435" indent="0" algn="ctr">
              <a:buNone/>
              <a:defRPr/>
            </a:lvl7pPr>
            <a:lvl8pPr marL="3484174" indent="0" algn="ctr">
              <a:buNone/>
              <a:defRPr/>
            </a:lvl8pPr>
            <a:lvl9pPr marL="3981914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53FE9-5C6C-6548-957D-1A4EE3A3B61B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4E322-4B46-D54A-9D81-82D8D5854806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934258" y="462174"/>
            <a:ext cx="2589939" cy="6680518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64442" y="462174"/>
            <a:ext cx="7605377" cy="6680518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0852C-B4CE-6044-A8A3-AE7569FA2C5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21721-5FDC-D445-9F85-7F3CCA7B1AE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4472" y="4859833"/>
            <a:ext cx="9085342" cy="1502066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44472" y="3205460"/>
            <a:ext cx="9085342" cy="1654373"/>
          </a:xfrm>
        </p:spPr>
        <p:txBody>
          <a:bodyPr anchor="b"/>
          <a:lstStyle>
            <a:lvl1pPr marL="0" indent="0">
              <a:buNone/>
              <a:defRPr sz="2200"/>
            </a:lvl1pPr>
            <a:lvl2pPr marL="497739" indent="0">
              <a:buNone/>
              <a:defRPr sz="2000"/>
            </a:lvl2pPr>
            <a:lvl3pPr marL="995478" indent="0">
              <a:buNone/>
              <a:defRPr sz="1700"/>
            </a:lvl3pPr>
            <a:lvl4pPr marL="1493217" indent="0">
              <a:buNone/>
              <a:defRPr sz="1500"/>
            </a:lvl4pPr>
            <a:lvl5pPr marL="1990957" indent="0">
              <a:buNone/>
              <a:defRPr sz="1500"/>
            </a:lvl5pPr>
            <a:lvl6pPr marL="2488695" indent="0">
              <a:buNone/>
              <a:defRPr sz="1500"/>
            </a:lvl6pPr>
            <a:lvl7pPr marL="2986435" indent="0">
              <a:buNone/>
              <a:defRPr sz="1500"/>
            </a:lvl7pPr>
            <a:lvl8pPr marL="3484174" indent="0">
              <a:buNone/>
              <a:defRPr sz="1500"/>
            </a:lvl8pPr>
            <a:lvl9pPr marL="3981914" indent="0">
              <a:buNone/>
              <a:defRPr sz="15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B4DE4-18C0-CA4C-B6F1-505553AAF7C8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78145" y="1260476"/>
            <a:ext cx="5039419" cy="5882217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382005" y="1260476"/>
            <a:ext cx="5039419" cy="5882217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40019-2845-704D-8DB1-1F79568350A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432" y="302866"/>
            <a:ext cx="9619774" cy="12604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34433" y="1692890"/>
            <a:ext cx="4722529" cy="70551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39" indent="0">
              <a:buNone/>
              <a:defRPr sz="2200" b="1"/>
            </a:lvl2pPr>
            <a:lvl3pPr marL="995478" indent="0">
              <a:buNone/>
              <a:defRPr sz="2000" b="1"/>
            </a:lvl3pPr>
            <a:lvl4pPr marL="1493217" indent="0">
              <a:buNone/>
              <a:defRPr sz="1700" b="1"/>
            </a:lvl4pPr>
            <a:lvl5pPr marL="1990957" indent="0">
              <a:buNone/>
              <a:defRPr sz="1700" b="1"/>
            </a:lvl5pPr>
            <a:lvl6pPr marL="2488695" indent="0">
              <a:buNone/>
              <a:defRPr sz="1700" b="1"/>
            </a:lvl6pPr>
            <a:lvl7pPr marL="2986435" indent="0">
              <a:buNone/>
              <a:defRPr sz="1700" b="1"/>
            </a:lvl7pPr>
            <a:lvl8pPr marL="3484174" indent="0">
              <a:buNone/>
              <a:defRPr sz="1700" b="1"/>
            </a:lvl8pPr>
            <a:lvl9pPr marL="3981914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34433" y="2398405"/>
            <a:ext cx="4722529" cy="43573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429967" y="1692890"/>
            <a:ext cx="4724241" cy="70551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39" indent="0">
              <a:buNone/>
              <a:defRPr sz="2200" b="1"/>
            </a:lvl2pPr>
            <a:lvl3pPr marL="995478" indent="0">
              <a:buNone/>
              <a:defRPr sz="2000" b="1"/>
            </a:lvl3pPr>
            <a:lvl4pPr marL="1493217" indent="0">
              <a:buNone/>
              <a:defRPr sz="1700" b="1"/>
            </a:lvl4pPr>
            <a:lvl5pPr marL="1990957" indent="0">
              <a:buNone/>
              <a:defRPr sz="1700" b="1"/>
            </a:lvl5pPr>
            <a:lvl6pPr marL="2488695" indent="0">
              <a:buNone/>
              <a:defRPr sz="1700" b="1"/>
            </a:lvl6pPr>
            <a:lvl7pPr marL="2986435" indent="0">
              <a:buNone/>
              <a:defRPr sz="1700" b="1"/>
            </a:lvl7pPr>
            <a:lvl8pPr marL="3484174" indent="0">
              <a:buNone/>
              <a:defRPr sz="1700" b="1"/>
            </a:lvl8pPr>
            <a:lvl9pPr marL="3981914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429967" y="2398405"/>
            <a:ext cx="4724241" cy="43573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22B60-6276-D242-83CB-B0C8473716D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83661-B5AA-2C4C-AEB0-47E793563D5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13FF4-2407-AE4D-838C-76990F38DDA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433" y="301113"/>
            <a:ext cx="3516631" cy="128148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179531" y="301115"/>
            <a:ext cx="5974675" cy="645468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34433" y="1582598"/>
            <a:ext cx="3516631" cy="5173200"/>
          </a:xfrm>
        </p:spPr>
        <p:txBody>
          <a:bodyPr/>
          <a:lstStyle>
            <a:lvl1pPr marL="0" indent="0">
              <a:buNone/>
              <a:defRPr sz="1500"/>
            </a:lvl1pPr>
            <a:lvl2pPr marL="497739" indent="0">
              <a:buNone/>
              <a:defRPr sz="1300"/>
            </a:lvl2pPr>
            <a:lvl3pPr marL="995478" indent="0">
              <a:buNone/>
              <a:defRPr sz="1100"/>
            </a:lvl3pPr>
            <a:lvl4pPr marL="1493217" indent="0">
              <a:buNone/>
              <a:defRPr sz="1000"/>
            </a:lvl4pPr>
            <a:lvl5pPr marL="1990957" indent="0">
              <a:buNone/>
              <a:defRPr sz="1000"/>
            </a:lvl5pPr>
            <a:lvl6pPr marL="2488695" indent="0">
              <a:buNone/>
              <a:defRPr sz="1000"/>
            </a:lvl6pPr>
            <a:lvl7pPr marL="2986435" indent="0">
              <a:buNone/>
              <a:defRPr sz="1000"/>
            </a:lvl7pPr>
            <a:lvl8pPr marL="3484174" indent="0">
              <a:buNone/>
              <a:defRPr sz="1000"/>
            </a:lvl8pPr>
            <a:lvl9pPr marL="3981914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C998A-891B-BF4D-9808-29A40A5F591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94905" y="5293995"/>
            <a:ext cx="6413183" cy="62498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094905" y="675755"/>
            <a:ext cx="6413183" cy="4537710"/>
          </a:xfrm>
        </p:spPr>
        <p:txBody>
          <a:bodyPr/>
          <a:lstStyle>
            <a:lvl1pPr marL="0" indent="0">
              <a:buNone/>
              <a:defRPr sz="3500"/>
            </a:lvl1pPr>
            <a:lvl2pPr marL="497739" indent="0">
              <a:buNone/>
              <a:defRPr sz="3000"/>
            </a:lvl2pPr>
            <a:lvl3pPr marL="995478" indent="0">
              <a:buNone/>
              <a:defRPr sz="2600"/>
            </a:lvl3pPr>
            <a:lvl4pPr marL="1493217" indent="0">
              <a:buNone/>
              <a:defRPr sz="2200"/>
            </a:lvl4pPr>
            <a:lvl5pPr marL="1990957" indent="0">
              <a:buNone/>
              <a:defRPr sz="2200"/>
            </a:lvl5pPr>
            <a:lvl6pPr marL="2488695" indent="0">
              <a:buNone/>
              <a:defRPr sz="2200"/>
            </a:lvl6pPr>
            <a:lvl7pPr marL="2986435" indent="0">
              <a:buNone/>
              <a:defRPr sz="2200"/>
            </a:lvl7pPr>
            <a:lvl8pPr marL="3484174" indent="0">
              <a:buNone/>
              <a:defRPr sz="2200"/>
            </a:lvl8pPr>
            <a:lvl9pPr marL="3981914" indent="0">
              <a:buNone/>
              <a:defRPr sz="22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094905" y="5918981"/>
            <a:ext cx="6413183" cy="887584"/>
          </a:xfrm>
        </p:spPr>
        <p:txBody>
          <a:bodyPr/>
          <a:lstStyle>
            <a:lvl1pPr marL="0" indent="0">
              <a:buNone/>
              <a:defRPr sz="1500"/>
            </a:lvl1pPr>
            <a:lvl2pPr marL="497739" indent="0">
              <a:buNone/>
              <a:defRPr sz="1300"/>
            </a:lvl2pPr>
            <a:lvl3pPr marL="995478" indent="0">
              <a:buNone/>
              <a:defRPr sz="1100"/>
            </a:lvl3pPr>
            <a:lvl4pPr marL="1493217" indent="0">
              <a:buNone/>
              <a:defRPr sz="1000"/>
            </a:lvl4pPr>
            <a:lvl5pPr marL="1990957" indent="0">
              <a:buNone/>
              <a:defRPr sz="1000"/>
            </a:lvl5pPr>
            <a:lvl6pPr marL="2488695" indent="0">
              <a:buNone/>
              <a:defRPr sz="1000"/>
            </a:lvl6pPr>
            <a:lvl7pPr marL="2986435" indent="0">
              <a:buNone/>
              <a:defRPr sz="1000"/>
            </a:lvl7pPr>
            <a:lvl8pPr marL="3484174" indent="0">
              <a:buNone/>
              <a:defRPr sz="1000"/>
            </a:lvl8pPr>
            <a:lvl9pPr marL="3981914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32A45-E3B9-EF40-9F67-1D5373393C6B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ChangeArrowheads="1"/>
          </p:cNvSpPr>
          <p:nvPr/>
        </p:nvSpPr>
        <p:spPr bwMode="auto">
          <a:xfrm>
            <a:off x="95250" y="293689"/>
            <a:ext cx="10485438" cy="6965949"/>
          </a:xfrm>
          <a:prstGeom prst="rect">
            <a:avLst/>
          </a:prstGeom>
          <a:solidFill>
            <a:srgbClr val="FFFCEB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9549" tIns="49773" rIns="99549" bIns="49773" anchor="ctr">
            <a:prstTxWarp prst="textNoShape">
              <a:avLst/>
            </a:prstTxWarp>
          </a:bodyPr>
          <a:lstStyle/>
          <a:p>
            <a:pPr>
              <a:defRPr/>
            </a:pPr>
            <a:endParaRPr lang="ja-JP" altLang="en-US" dirty="0">
              <a:latin typeface="+mn-lt"/>
              <a:ea typeface="Arial Rounded MT Bold"/>
              <a:cs typeface="Arial Rounded MT Bold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5100" y="461964"/>
            <a:ext cx="10358438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535" tIns="49768" rIns="99535" bIns="497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800" y="1176338"/>
            <a:ext cx="10401301" cy="608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535" tIns="49768" rIns="99535" bIns="497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テキストの書式設定</a:t>
            </a:r>
            <a:endParaRPr lang="en-US" altLang="ja-JP" dirty="0"/>
          </a:p>
          <a:p>
            <a:pPr lvl="1"/>
            <a:r>
              <a:rPr lang="ja-JP" altLang="en-US" dirty="0"/>
              <a:t>第</a:t>
            </a:r>
            <a:r>
              <a:rPr lang="en-US" altLang="ja-JP" dirty="0"/>
              <a:t> 2 </a:t>
            </a:r>
            <a:r>
              <a:rPr lang="ja-JP" altLang="en-US" dirty="0"/>
              <a:t>レベル</a:t>
            </a:r>
            <a:endParaRPr lang="en-US" altLang="ja-JP" dirty="0"/>
          </a:p>
          <a:p>
            <a:pPr lvl="2"/>
            <a:r>
              <a:rPr lang="ja-JP" altLang="en-US" dirty="0"/>
              <a:t>第</a:t>
            </a:r>
            <a:r>
              <a:rPr lang="en-US" altLang="ja-JP" dirty="0"/>
              <a:t> 3 </a:t>
            </a:r>
            <a:r>
              <a:rPr lang="ja-JP" altLang="en-US" dirty="0"/>
              <a:t>レベル</a:t>
            </a:r>
            <a:endParaRPr lang="en-US" altLang="ja-JP" dirty="0"/>
          </a:p>
          <a:p>
            <a:pPr lvl="3"/>
            <a:r>
              <a:rPr lang="ja-JP" altLang="en-US" dirty="0"/>
              <a:t>第</a:t>
            </a:r>
            <a:r>
              <a:rPr lang="en-US" altLang="ja-JP" dirty="0"/>
              <a:t> 4 </a:t>
            </a:r>
            <a:r>
              <a:rPr lang="ja-JP" altLang="en-US" dirty="0"/>
              <a:t>レベル</a:t>
            </a:r>
            <a:endParaRPr lang="en-US" altLang="ja-JP" dirty="0"/>
          </a:p>
          <a:p>
            <a:pPr lvl="4"/>
            <a:r>
              <a:rPr lang="ja-JP" altLang="en-US" dirty="0"/>
              <a:t>第</a:t>
            </a:r>
            <a:r>
              <a:rPr lang="en-US" altLang="ja-JP" dirty="0"/>
              <a:t> 5 </a:t>
            </a:r>
            <a:r>
              <a:rPr lang="ja-JP" altLang="en-US" dirty="0"/>
              <a:t>レベル</a:t>
            </a:r>
          </a:p>
        </p:txBody>
      </p:sp>
      <p:sp>
        <p:nvSpPr>
          <p:cNvPr id="114694" name="Line 6"/>
          <p:cNvSpPr>
            <a:spLocks noChangeShapeType="1"/>
          </p:cNvSpPr>
          <p:nvPr/>
        </p:nvSpPr>
        <p:spPr bwMode="auto">
          <a:xfrm>
            <a:off x="103189" y="293688"/>
            <a:ext cx="104854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99549" tIns="49773" rIns="99549" bIns="49773" anchor="ctr">
            <a:prstTxWarp prst="textNoShape">
              <a:avLst/>
            </a:prstTxWarp>
          </a:bodyPr>
          <a:lstStyle/>
          <a:p>
            <a:pPr>
              <a:defRPr/>
            </a:pPr>
            <a:endParaRPr lang="ja-JP" altLang="en-US" dirty="0">
              <a:latin typeface="Arial Rounded MT Bold"/>
              <a:ea typeface="Arial Rounded MT Bold"/>
              <a:cs typeface="Arial Rounded MT Bold"/>
            </a:endParaRPr>
          </a:p>
        </p:txBody>
      </p:sp>
      <p:sp>
        <p:nvSpPr>
          <p:cNvPr id="114695" name="Line 7"/>
          <p:cNvSpPr>
            <a:spLocks noChangeShapeType="1"/>
          </p:cNvSpPr>
          <p:nvPr/>
        </p:nvSpPr>
        <p:spPr bwMode="auto">
          <a:xfrm>
            <a:off x="68263" y="7254875"/>
            <a:ext cx="105108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99549" tIns="49773" rIns="99549" bIns="49773" anchor="ctr">
            <a:prstTxWarp prst="textNoShape">
              <a:avLst/>
            </a:prstTxWarp>
          </a:bodyPr>
          <a:lstStyle/>
          <a:p>
            <a:pPr>
              <a:defRPr/>
            </a:pPr>
            <a:endParaRPr lang="ja-JP" altLang="en-US" dirty="0">
              <a:latin typeface="Arial Rounded MT Bold"/>
              <a:ea typeface="Arial Rounded MT Bold"/>
              <a:cs typeface="Arial Rounded MT Bold"/>
            </a:endParaRPr>
          </a:p>
        </p:txBody>
      </p:sp>
      <p:sp>
        <p:nvSpPr>
          <p:cNvPr id="114704" name="Text Box 16"/>
          <p:cNvSpPr txBox="1">
            <a:spLocks noChangeArrowheads="1"/>
          </p:cNvSpPr>
          <p:nvPr userDrawn="1"/>
        </p:nvSpPr>
        <p:spPr bwMode="auto">
          <a:xfrm>
            <a:off x="7173914" y="7240588"/>
            <a:ext cx="2938462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9535" tIns="49768" rIns="99535" bIns="49768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altLang="ja-JP" sz="1300" i="1" dirty="0">
                <a:solidFill>
                  <a:srgbClr val="000060"/>
                </a:solidFill>
                <a:latin typeface="Arial Rounded MT Bold" pitchFamily="-112" charset="0"/>
                <a:ea typeface="Arial Rounded MT Bold"/>
                <a:cs typeface="Arial Rounded MT Bold"/>
              </a:rPr>
              <a:t>Kazuro Furukawa, KEK,</a:t>
            </a:r>
            <a:r>
              <a:rPr lang="en-US" altLang="ja-JP" sz="1300" i="1" dirty="0" smtClean="0">
                <a:solidFill>
                  <a:srgbClr val="000060"/>
                </a:solidFill>
                <a:latin typeface="Arial Rounded MT Bold" pitchFamily="-112" charset="0"/>
                <a:ea typeface="Arial Rounded MT Bold"/>
                <a:cs typeface="Arial Rounded MT Bold"/>
              </a:rPr>
              <a:t> Jun.2012.</a:t>
            </a:r>
            <a:endParaRPr lang="en-US" altLang="ja-JP" sz="1300" i="1" dirty="0">
              <a:solidFill>
                <a:srgbClr val="000060"/>
              </a:solidFill>
              <a:latin typeface="Arial Rounded MT Bold" pitchFamily="-112" charset="0"/>
              <a:ea typeface="Arial Rounded MT Bold"/>
              <a:cs typeface="Arial Rounded MT Bold"/>
            </a:endParaRPr>
          </a:p>
        </p:txBody>
      </p:sp>
      <p:sp>
        <p:nvSpPr>
          <p:cNvPr id="114709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886950" y="7254876"/>
            <a:ext cx="623888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535" tIns="49768" rIns="99535" bIns="49768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latin typeface="Arial Rounded MT Bold"/>
                <a:ea typeface="Arial Rounded MT Bold"/>
                <a:cs typeface="Arial Rounded MT Bold"/>
              </a:defRPr>
            </a:lvl1pPr>
          </a:lstStyle>
          <a:p>
            <a:pPr>
              <a:defRPr/>
            </a:pPr>
            <a:fld id="{39DCC287-FB41-514C-BF81-F04C64726B38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  <p:pic>
        <p:nvPicPr>
          <p:cNvPr id="1033" name="図 11" descr="keklogo-a.gif"/>
          <p:cNvPicPr>
            <a:picLocks noChangeAspect="1"/>
          </p:cNvPicPr>
          <p:nvPr userDrawn="1"/>
        </p:nvPicPr>
        <p:blipFill>
          <a:blip r:embed="rId13">
            <a:alphaModFix amt="70000"/>
          </a:blip>
          <a:srcRect/>
          <a:stretch>
            <a:fillRect/>
          </a:stretch>
        </p:blipFill>
        <p:spPr bwMode="auto">
          <a:xfrm>
            <a:off x="177800" y="107951"/>
            <a:ext cx="681037" cy="3968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</p:pic>
      <p:pic>
        <p:nvPicPr>
          <p:cNvPr id="1034" name="図 12" descr="SuperKEKBlogo25.png"/>
          <p:cNvPicPr>
            <a:picLocks noChangeAspect="1"/>
          </p:cNvPicPr>
          <p:nvPr userDrawn="1"/>
        </p:nvPicPr>
        <p:blipFill>
          <a:blip r:embed="rId14">
            <a:alphaModFix amt="75000"/>
          </a:blip>
          <a:srcRect/>
          <a:stretch>
            <a:fillRect/>
          </a:stretch>
        </p:blipFill>
        <p:spPr bwMode="auto">
          <a:xfrm>
            <a:off x="9666312" y="123826"/>
            <a:ext cx="790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Box 16"/>
          <p:cNvSpPr txBox="1">
            <a:spLocks noChangeArrowheads="1"/>
          </p:cNvSpPr>
          <p:nvPr userDrawn="1"/>
        </p:nvSpPr>
        <p:spPr bwMode="auto">
          <a:xfrm>
            <a:off x="6605389" y="-20637"/>
            <a:ext cx="2972594" cy="305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9535" tIns="49768" rIns="99535" bIns="49768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altLang="ja-JP" sz="1300" i="1" dirty="0" err="1" smtClean="0">
                <a:solidFill>
                  <a:srgbClr val="000060"/>
                </a:solidFill>
                <a:latin typeface="Arial Rounded MT Bold"/>
                <a:ea typeface="Arial Rounded MT Bold"/>
                <a:cs typeface="Arial Rounded MT Bold"/>
              </a:rPr>
              <a:t>Linac</a:t>
            </a:r>
            <a:r>
              <a:rPr lang="en-US" altLang="ja-JP" sz="1300" i="1" dirty="0" smtClean="0">
                <a:solidFill>
                  <a:srgbClr val="000060"/>
                </a:solidFill>
                <a:latin typeface="Arial Rounded MT Bold"/>
                <a:ea typeface="Arial Rounded MT Bold"/>
                <a:cs typeface="Arial Rounded MT Bold"/>
              </a:rPr>
              <a:t> – PF Timing</a:t>
            </a:r>
            <a:endParaRPr lang="en-US" altLang="ja-JP" sz="1300" i="1" dirty="0">
              <a:solidFill>
                <a:srgbClr val="000060"/>
              </a:solidFill>
              <a:latin typeface="Arial Rounded MT Bold"/>
              <a:ea typeface="Arial Rounded MT Bold"/>
              <a:cs typeface="Arial Rounded MT Bold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3900" b="1">
          <a:solidFill>
            <a:srgbClr val="4040C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3900" b="1">
          <a:solidFill>
            <a:srgbClr val="4040C0"/>
          </a:solidFill>
          <a:latin typeface="Arial Rounded MT Bold" charset="0"/>
          <a:ea typeface="ヒラギノ丸ゴ Pro W4" pitchFamily="-112" charset="-128"/>
          <a:cs typeface="ヒラギノ丸ゴ Pro W4" pitchFamily="-112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3900" b="1">
          <a:solidFill>
            <a:srgbClr val="4040C0"/>
          </a:solidFill>
          <a:latin typeface="Arial Rounded MT Bold" charset="0"/>
          <a:ea typeface="ヒラギノ丸ゴ Pro W4" pitchFamily="-112" charset="-128"/>
          <a:cs typeface="ヒラギノ丸ゴ Pro W4" pitchFamily="-112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3900" b="1">
          <a:solidFill>
            <a:srgbClr val="4040C0"/>
          </a:solidFill>
          <a:latin typeface="Arial Rounded MT Bold" charset="0"/>
          <a:ea typeface="ヒラギノ丸ゴ Pro W4" pitchFamily="-112" charset="-128"/>
          <a:cs typeface="ヒラギノ丸ゴ Pro W4" pitchFamily="-112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3900" b="1">
          <a:solidFill>
            <a:srgbClr val="4040C0"/>
          </a:solidFill>
          <a:latin typeface="Arial Rounded MT Bold" charset="0"/>
          <a:ea typeface="ヒラギノ丸ゴ Pro W4" pitchFamily="-112" charset="-128"/>
          <a:cs typeface="ヒラギノ丸ゴ Pro W4" pitchFamily="-112" charset="-128"/>
        </a:defRPr>
      </a:lvl5pPr>
      <a:lvl6pPr marL="497739" algn="ctr" rtl="0" fontAlgn="base">
        <a:spcBef>
          <a:spcPct val="0"/>
        </a:spcBef>
        <a:spcAft>
          <a:spcPct val="0"/>
        </a:spcAft>
        <a:defRPr kumimoji="1" sz="3900" b="1">
          <a:solidFill>
            <a:srgbClr val="4040C0"/>
          </a:solidFill>
          <a:latin typeface="Arial Rounded MT Bold" pitchFamily="-112" charset="0"/>
          <a:ea typeface="ヒラギノ丸ゴ Pro W4" pitchFamily="-112" charset="-128"/>
          <a:cs typeface="ヒラギノ丸ゴ Pro W4" pitchFamily="-112" charset="-128"/>
        </a:defRPr>
      </a:lvl6pPr>
      <a:lvl7pPr marL="995478" algn="ctr" rtl="0" fontAlgn="base">
        <a:spcBef>
          <a:spcPct val="0"/>
        </a:spcBef>
        <a:spcAft>
          <a:spcPct val="0"/>
        </a:spcAft>
        <a:defRPr kumimoji="1" sz="3900" b="1">
          <a:solidFill>
            <a:srgbClr val="4040C0"/>
          </a:solidFill>
          <a:latin typeface="Arial Rounded MT Bold" pitchFamily="-112" charset="0"/>
          <a:ea typeface="ヒラギノ丸ゴ Pro W4" pitchFamily="-112" charset="-128"/>
          <a:cs typeface="ヒラギノ丸ゴ Pro W4" pitchFamily="-112" charset="-128"/>
        </a:defRPr>
      </a:lvl7pPr>
      <a:lvl8pPr marL="1493217" algn="ctr" rtl="0" fontAlgn="base">
        <a:spcBef>
          <a:spcPct val="0"/>
        </a:spcBef>
        <a:spcAft>
          <a:spcPct val="0"/>
        </a:spcAft>
        <a:defRPr kumimoji="1" sz="3900" b="1">
          <a:solidFill>
            <a:srgbClr val="4040C0"/>
          </a:solidFill>
          <a:latin typeface="Arial Rounded MT Bold" pitchFamily="-112" charset="0"/>
          <a:ea typeface="ヒラギノ丸ゴ Pro W4" pitchFamily="-112" charset="-128"/>
          <a:cs typeface="ヒラギノ丸ゴ Pro W4" pitchFamily="-112" charset="-128"/>
        </a:defRPr>
      </a:lvl8pPr>
      <a:lvl9pPr marL="1990957" algn="ctr" rtl="0" fontAlgn="base">
        <a:spcBef>
          <a:spcPct val="0"/>
        </a:spcBef>
        <a:spcAft>
          <a:spcPct val="0"/>
        </a:spcAft>
        <a:defRPr kumimoji="1" sz="3900" b="1">
          <a:solidFill>
            <a:srgbClr val="4040C0"/>
          </a:solidFill>
          <a:latin typeface="Arial Rounded MT Bold" pitchFamily="-112" charset="0"/>
          <a:ea typeface="ヒラギノ丸ゴ Pro W4" pitchFamily="-112" charset="-128"/>
          <a:cs typeface="ヒラギノ丸ゴ Pro W4" pitchFamily="-112" charset="-128"/>
        </a:defRPr>
      </a:lvl9pPr>
    </p:titleStyle>
    <p:bodyStyle>
      <a:lvl1pPr marL="373052" indent="-373052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charset="2"/>
        <a:buChar char="u"/>
        <a:defRPr kumimoji="1" sz="3500" b="1">
          <a:solidFill>
            <a:srgbClr val="000060"/>
          </a:solidFill>
          <a:latin typeface="+mn-lt"/>
          <a:ea typeface="+mn-ea"/>
          <a:cs typeface="+mn-cs"/>
        </a:defRPr>
      </a:lvl1pPr>
      <a:lvl2pPr marL="541322" indent="-269867" algn="l" rtl="0" fontAlgn="base">
        <a:spcBef>
          <a:spcPct val="20000"/>
        </a:spcBef>
        <a:spcAft>
          <a:spcPct val="0"/>
        </a:spcAft>
        <a:buClr>
          <a:srgbClr val="FF3F00"/>
        </a:buClr>
        <a:buFont typeface="Wingdings" charset="2"/>
        <a:buChar char="v"/>
        <a:tabLst/>
        <a:defRPr kumimoji="1" sz="3000" b="1">
          <a:solidFill>
            <a:srgbClr val="600000"/>
          </a:solidFill>
          <a:latin typeface="+mn-lt"/>
          <a:ea typeface="+mn-ea"/>
          <a:cs typeface="+mn-cs"/>
        </a:defRPr>
      </a:lvl2pPr>
      <a:lvl3pPr marL="719117" indent="-269867" algn="l" rtl="0" fontAlgn="base">
        <a:spcBef>
          <a:spcPct val="20000"/>
        </a:spcBef>
        <a:spcAft>
          <a:spcPct val="0"/>
        </a:spcAft>
        <a:buClr>
          <a:srgbClr val="FF7F00"/>
        </a:buClr>
        <a:buFont typeface="Wingdings" charset="2"/>
        <a:buChar char="³"/>
        <a:defRPr kumimoji="1" sz="2600" b="1">
          <a:solidFill>
            <a:srgbClr val="004000"/>
          </a:solidFill>
          <a:latin typeface="+mn-lt"/>
          <a:ea typeface="+mn-ea"/>
          <a:cs typeface="+mn-cs"/>
        </a:defRPr>
      </a:lvl3pPr>
      <a:lvl4pPr marL="804840" indent="-177795" algn="l" rtl="0" fontAlgn="base">
        <a:spcBef>
          <a:spcPct val="20000"/>
        </a:spcBef>
        <a:spcAft>
          <a:spcPct val="0"/>
        </a:spcAft>
        <a:buClr>
          <a:srgbClr val="FFBF00"/>
        </a:buClr>
        <a:buFont typeface="Wingdings" charset="2"/>
        <a:buChar char="w"/>
        <a:defRPr kumimoji="1" sz="2200" b="1">
          <a:solidFill>
            <a:srgbClr val="400040"/>
          </a:solidFill>
          <a:latin typeface="+mn-lt"/>
          <a:ea typeface="+mn-ea"/>
          <a:cs typeface="+mn-cs"/>
        </a:defRPr>
      </a:lvl4pPr>
      <a:lvl5pPr marL="982634" indent="-177795" algn="l" rtl="0" fontAlgn="base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  <a:cs typeface="+mn-cs"/>
        </a:defRPr>
      </a:lvl5pPr>
      <a:lvl6pPr marL="1327305" algn="l" rtl="0" fontAlgn="base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  <a:cs typeface="+mn-cs"/>
        </a:defRPr>
      </a:lvl6pPr>
      <a:lvl7pPr marL="1825044" algn="l" rtl="0" fontAlgn="base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  <a:cs typeface="+mn-cs"/>
        </a:defRPr>
      </a:lvl7pPr>
      <a:lvl8pPr marL="2322783" algn="l" rtl="0" fontAlgn="base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  <a:cs typeface="+mn-cs"/>
        </a:defRPr>
      </a:lvl8pPr>
      <a:lvl9pPr marL="2820522" algn="l" rtl="0" fontAlgn="base">
        <a:spcBef>
          <a:spcPct val="20000"/>
        </a:spcBef>
        <a:spcAft>
          <a:spcPct val="0"/>
        </a:spcAft>
        <a:buChar char="»"/>
        <a:defRPr kumimoji="1" b="1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97739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39" algn="l" defTabSz="497739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478" algn="l" defTabSz="497739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217" algn="l" defTabSz="497739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0957" algn="l" defTabSz="497739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695" algn="l" defTabSz="497739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435" algn="l" defTabSz="497739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174" algn="l" defTabSz="497739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1914" algn="l" defTabSz="497739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9279E49-5A3F-7C41-A3AB-2F010E566F5E}" type="slidenum">
              <a:rPr lang="en-US" altLang="ja-JP" smtClean="0">
                <a:latin typeface="Arial Rounded MT Bold" charset="0"/>
              </a:rPr>
              <a:pPr/>
              <a:t>1</a:t>
            </a:fld>
            <a:endParaRPr lang="en-US" altLang="ja-JP" dirty="0" smtClean="0">
              <a:latin typeface="Arial Rounded MT Bold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344614"/>
            <a:ext cx="10688638" cy="2016125"/>
          </a:xfrm>
        </p:spPr>
        <p:txBody>
          <a:bodyPr/>
          <a:lstStyle/>
          <a:p>
            <a:r>
              <a:rPr lang="en-US" altLang="ja-JP" sz="3200" dirty="0" err="1">
                <a:latin typeface="+mj-ea"/>
              </a:rPr>
              <a:t>Linac</a:t>
            </a:r>
            <a:r>
              <a:rPr lang="en-US" altLang="ja-JP" sz="3200" dirty="0">
                <a:latin typeface="+mj-ea"/>
              </a:rPr>
              <a:t> </a:t>
            </a:r>
            <a:r>
              <a:rPr lang="ja-JP" altLang="en-US" sz="3200" dirty="0">
                <a:latin typeface="+mj-ea"/>
              </a:rPr>
              <a:t>と </a:t>
            </a:r>
            <a:r>
              <a:rPr lang="en-US" altLang="ja-JP" sz="3200" dirty="0">
                <a:latin typeface="+mj-ea"/>
              </a:rPr>
              <a:t>PF </a:t>
            </a:r>
            <a:r>
              <a:rPr lang="ja-JP" altLang="en-US" sz="3200" dirty="0">
                <a:latin typeface="+mj-ea"/>
              </a:rPr>
              <a:t>の同期の障害</a:t>
            </a:r>
            <a:r>
              <a:rPr lang="en-US" altLang="ja-JP" sz="3200" dirty="0">
                <a:latin typeface="+mj-ea"/>
              </a:rPr>
              <a:t/>
            </a:r>
            <a:br>
              <a:rPr lang="en-US" altLang="ja-JP" sz="3200" dirty="0">
                <a:latin typeface="+mj-ea"/>
              </a:rPr>
            </a:br>
            <a:r>
              <a:rPr lang="en-US" altLang="ja-JP" sz="3200" dirty="0">
                <a:latin typeface="+mj-ea"/>
              </a:rPr>
              <a:t>PF-AR, SuperKEKB </a:t>
            </a:r>
            <a:r>
              <a:rPr lang="ja-JP" altLang="en-US" sz="3200" dirty="0">
                <a:latin typeface="+mj-ea"/>
              </a:rPr>
              <a:t>との</a:t>
            </a:r>
            <a:r>
              <a:rPr lang="ja-JP" altLang="en-US" sz="3200" dirty="0" smtClean="0">
                <a:latin typeface="+mj-ea"/>
              </a:rPr>
              <a:t>関連</a:t>
            </a:r>
            <a:r>
              <a:rPr lang="en-US" altLang="ja-JP" sz="3200" dirty="0" smtClean="0">
                <a:latin typeface="+mj-ea"/>
              </a:rPr>
              <a:t/>
            </a:r>
            <a:br>
              <a:rPr lang="en-US" altLang="ja-JP" sz="3200" dirty="0" smtClean="0">
                <a:latin typeface="+mj-ea"/>
              </a:rPr>
            </a:br>
            <a:r>
              <a:rPr lang="en-US" altLang="ja-JP" sz="3200" dirty="0">
                <a:latin typeface="+mj-ea"/>
              </a:rPr>
              <a:t/>
            </a:r>
            <a:br>
              <a:rPr lang="en-US" altLang="ja-JP" sz="3200" dirty="0">
                <a:latin typeface="+mj-ea"/>
              </a:rPr>
            </a:br>
            <a:r>
              <a:rPr lang="en-US" altLang="ja-JP" sz="1800" dirty="0" smtClean="0">
                <a:latin typeface="+mj-ea"/>
              </a:rPr>
              <a:t>K. Furukawa</a:t>
            </a:r>
            <a:endParaRPr lang="en-US" altLang="ja-JP" sz="1800" dirty="0">
              <a:latin typeface="+mj-ea"/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9920" y="4033839"/>
            <a:ext cx="9448800" cy="3131962"/>
          </a:xfrm>
        </p:spPr>
        <p:txBody>
          <a:bodyPr/>
          <a:lstStyle/>
          <a:p>
            <a:pPr algn="l"/>
            <a:r>
              <a:rPr lang="en-US" altLang="ja-JP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5 </a:t>
            </a:r>
            <a:r>
              <a:rPr lang="ja-JP" altLang="en-US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月</a:t>
            </a:r>
            <a:r>
              <a:rPr lang="en-US" altLang="ja-JP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 27 </a:t>
            </a:r>
            <a:r>
              <a:rPr lang="ja-JP" altLang="en-US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日、</a:t>
            </a:r>
            <a:r>
              <a:rPr lang="en-US" altLang="ja-JP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6 </a:t>
            </a:r>
            <a:r>
              <a:rPr lang="ja-JP" altLang="en-US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月</a:t>
            </a:r>
            <a:r>
              <a:rPr lang="en-US" altLang="ja-JP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 2 </a:t>
            </a:r>
            <a:r>
              <a:rPr lang="ja-JP" altLang="en-US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日、</a:t>
            </a:r>
            <a:r>
              <a:rPr lang="en-US" altLang="ja-JP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PF </a:t>
            </a:r>
            <a:r>
              <a:rPr lang="ja-JP" altLang="en-US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入射時に</a:t>
            </a:r>
            <a:r>
              <a:rPr lang="en-US" altLang="ja-JP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 Klystron Pulse </a:t>
            </a:r>
            <a:r>
              <a:rPr lang="ja-JP" altLang="en-US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間隔</a:t>
            </a:r>
            <a:r>
              <a:rPr lang="en-US" altLang="ja-JP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 (</a:t>
            </a:r>
            <a:r>
              <a:rPr lang="ja-JP" altLang="en-US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正常時約</a:t>
            </a:r>
            <a:r>
              <a:rPr lang="en-US" altLang="ja-JP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 20ms) </a:t>
            </a:r>
            <a:r>
              <a:rPr lang="ja-JP" altLang="en-US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が大きく変動し、特に</a:t>
            </a:r>
            <a:r>
              <a:rPr lang="en-US" altLang="ja-JP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 KL_33, KL_44, </a:t>
            </a:r>
            <a:r>
              <a:rPr lang="ja-JP" altLang="en-US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低速陽電子</a:t>
            </a:r>
            <a:r>
              <a:rPr lang="en-US" altLang="ja-JP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, </a:t>
            </a:r>
            <a:r>
              <a:rPr lang="ja-JP" altLang="en-US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などに影響を与えた。また、対策が</a:t>
            </a:r>
            <a:r>
              <a:rPr lang="en-US" altLang="ja-JP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 PF-AR </a:t>
            </a:r>
            <a:r>
              <a:rPr lang="ja-JP" altLang="en-US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に影響した</a:t>
            </a:r>
            <a:r>
              <a:rPr lang="ja-JP" altLang="en-US" sz="2400" dirty="0" smtClean="0">
                <a:solidFill>
                  <a:srgbClr val="600000"/>
                </a:solidFill>
                <a:latin typeface="+mj-lt"/>
                <a:cs typeface="ヒラギノ丸ゴ Pro W4" charset="-128"/>
              </a:rPr>
              <a:t>。</a:t>
            </a:r>
            <a:endParaRPr lang="en-US" altLang="ja-JP" sz="2400" dirty="0" smtClean="0">
              <a:solidFill>
                <a:srgbClr val="600000"/>
              </a:solidFill>
              <a:latin typeface="+mj-lt"/>
              <a:cs typeface="ヒラギノ丸ゴ Pro W4" charset="-128"/>
            </a:endParaRPr>
          </a:p>
          <a:p>
            <a:pPr algn="l"/>
            <a:endParaRPr lang="en-US" altLang="ja-JP" sz="2400" dirty="0">
              <a:solidFill>
                <a:srgbClr val="600000"/>
              </a:solidFill>
              <a:latin typeface="+mj-lt"/>
              <a:cs typeface="ヒラギノ丸ゴ Pro W4" charset="-128"/>
            </a:endParaRPr>
          </a:p>
          <a:p>
            <a:pPr algn="l"/>
            <a:r>
              <a:rPr lang="ja-JP" altLang="en-US" sz="2400" dirty="0" smtClean="0">
                <a:solidFill>
                  <a:srgbClr val="600000"/>
                </a:solidFill>
                <a:latin typeface="+mj-lt"/>
                <a:cs typeface="ヒラギノ丸ゴ Pro W4" charset="-128"/>
              </a:rPr>
              <a:t>これまでの評価の例</a:t>
            </a:r>
            <a:r>
              <a:rPr lang="en-US" altLang="ja-JP" sz="2400" dirty="0" smtClean="0">
                <a:solidFill>
                  <a:srgbClr val="600000"/>
                </a:solidFill>
                <a:latin typeface="+mj-lt"/>
                <a:cs typeface="ヒラギノ丸ゴ Pro W4" charset="-128"/>
              </a:rPr>
              <a:t> (Aug.2010)</a:t>
            </a:r>
            <a:r>
              <a:rPr lang="en-US" altLang="ja-JP" sz="2400" dirty="0">
                <a:solidFill>
                  <a:srgbClr val="600000"/>
                </a:solidFill>
                <a:latin typeface="+mj-lt"/>
                <a:cs typeface="ヒラギノ丸ゴ Pro W4" charset="-128"/>
              </a:rPr>
              <a:t> </a:t>
            </a:r>
            <a:r>
              <a:rPr lang="ja-JP" altLang="en-US" sz="2400" dirty="0" smtClean="0">
                <a:solidFill>
                  <a:srgbClr val="600000"/>
                </a:solidFill>
                <a:latin typeface="+mj-lt"/>
                <a:cs typeface="ヒラギノ丸ゴ Pro W4" charset="-128"/>
              </a:rPr>
              <a:t>と、最近の調査状況を示す。</a:t>
            </a:r>
            <a:endParaRPr lang="en-US" altLang="ja-JP" sz="1700" dirty="0" smtClean="0">
              <a:latin typeface="+mj-lt"/>
            </a:endParaRPr>
          </a:p>
          <a:p>
            <a:pPr algn="l"/>
            <a:endParaRPr lang="en-US" altLang="ja-JP" sz="1700" dirty="0" smtClean="0">
              <a:solidFill>
                <a:srgbClr val="600000"/>
              </a:solidFill>
              <a:latin typeface="+mj-lt"/>
              <a:cs typeface="ヒラギノ丸ゴ Pro W4" charset="-128"/>
            </a:endParaRPr>
          </a:p>
          <a:p>
            <a:pPr algn="l"/>
            <a:r>
              <a:rPr lang="en-US" altLang="ja-JP" sz="1700" dirty="0" smtClean="0">
                <a:solidFill>
                  <a:srgbClr val="600000"/>
                </a:solidFill>
                <a:latin typeface="+mj-lt"/>
                <a:cs typeface="ヒラギノ丸ゴ Pro W4" charset="-128"/>
              </a:rPr>
              <a:t>Oct.2012 </a:t>
            </a:r>
            <a:r>
              <a:rPr lang="ja-JP" altLang="en-US" sz="1700" dirty="0" smtClean="0">
                <a:solidFill>
                  <a:srgbClr val="600000"/>
                </a:solidFill>
                <a:latin typeface="+mj-lt"/>
                <a:cs typeface="ヒラギノ丸ゴ Pro W4" charset="-128"/>
              </a:rPr>
              <a:t>一部追記</a:t>
            </a:r>
            <a:endParaRPr lang="en-US" altLang="ja-JP" sz="2400" dirty="0" smtClean="0">
              <a:solidFill>
                <a:srgbClr val="600000"/>
              </a:solidFill>
              <a:latin typeface="+mj-lt"/>
              <a:cs typeface="ヒラギノ丸ゴ Pro W4" charset="-128"/>
            </a:endParaRPr>
          </a:p>
        </p:txBody>
      </p:sp>
      <p:sp>
        <p:nvSpPr>
          <p:cNvPr id="15365" name="Text Box 12"/>
          <p:cNvSpPr txBox="1">
            <a:spLocks noChangeArrowheads="1"/>
          </p:cNvSpPr>
          <p:nvPr/>
        </p:nvSpPr>
        <p:spPr bwMode="auto">
          <a:xfrm>
            <a:off x="1096964" y="41276"/>
            <a:ext cx="2849562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535" tIns="49768" rIns="99535" bIns="49768">
            <a:prstTxWarp prst="textNoShape">
              <a:avLst/>
            </a:prstTxWarp>
            <a:spAutoFit/>
          </a:bodyPr>
          <a:lstStyle/>
          <a:p>
            <a:r>
              <a:rPr lang="en-US" altLang="ja-JP" sz="1100" i="1" dirty="0">
                <a:latin typeface="Arial Rounded MT Bold" charset="0"/>
                <a:ea typeface="Arial Rounded MT Bold"/>
                <a:cs typeface="Arial Rounded MT Bold"/>
              </a:rPr>
              <a:t>&lt; kazuro.furukawa @ kek.jp &gt;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最近の</a:t>
            </a:r>
            <a:r>
              <a:rPr kumimoji="1" lang="en-US" altLang="ja-JP" dirty="0" smtClean="0"/>
              <a:t> PF </a:t>
            </a:r>
            <a:r>
              <a:rPr kumimoji="1" lang="ja-JP" altLang="en-US" dirty="0" smtClean="0"/>
              <a:t>の</a:t>
            </a:r>
            <a:r>
              <a:rPr kumimoji="1" lang="en-US" altLang="ja-JP" dirty="0" smtClean="0"/>
              <a:t> Clock </a:t>
            </a:r>
            <a:r>
              <a:rPr kumimoji="1" lang="ja-JP" altLang="en-US" dirty="0" smtClean="0"/>
              <a:t>の動き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sz="2800" dirty="0"/>
              <a:t>PF </a:t>
            </a:r>
            <a:r>
              <a:rPr lang="ja-JP" altLang="en-US" sz="2800" dirty="0"/>
              <a:t>の</a:t>
            </a:r>
            <a:r>
              <a:rPr lang="en-US" altLang="ja-JP" sz="2800" dirty="0"/>
              <a:t> Revolution Clock</a:t>
            </a:r>
          </a:p>
          <a:p>
            <a:pPr lvl="1"/>
            <a:r>
              <a:rPr lang="ja-JP" altLang="en-US" sz="2300" dirty="0"/>
              <a:t>建物の温度変化、気圧変化、潮汐、などの影響で</a:t>
            </a:r>
            <a:r>
              <a:rPr lang="en-US" altLang="ja-JP" sz="2300" dirty="0"/>
              <a:t> Ring </a:t>
            </a:r>
            <a:r>
              <a:rPr lang="ja-JP" altLang="en-US" sz="2300" dirty="0"/>
              <a:t>の大きさが変化</a:t>
            </a:r>
            <a:endParaRPr lang="en-US" altLang="ja-JP" sz="2300" dirty="0"/>
          </a:p>
          <a:p>
            <a:pPr lvl="1"/>
            <a:r>
              <a:rPr lang="ja-JP" altLang="en-US" sz="2300" dirty="0"/>
              <a:t>それに合わせて、</a:t>
            </a:r>
            <a:r>
              <a:rPr lang="en-US" altLang="ja-JP" sz="2300" dirty="0"/>
              <a:t>COD </a:t>
            </a:r>
            <a:r>
              <a:rPr lang="ja-JP" altLang="en-US" sz="2300" dirty="0"/>
              <a:t>維持の機構を通して</a:t>
            </a:r>
            <a:r>
              <a:rPr lang="en-US" altLang="ja-JP" sz="2300" dirty="0"/>
              <a:t> Clock </a:t>
            </a:r>
            <a:r>
              <a:rPr lang="ja-JP" altLang="en-US" sz="2300" dirty="0"/>
              <a:t>を制御する</a:t>
            </a:r>
            <a:endParaRPr lang="en-US" altLang="ja-JP" sz="2300" dirty="0"/>
          </a:p>
          <a:p>
            <a:pPr lvl="1"/>
            <a:r>
              <a:rPr lang="en-US" altLang="ja-JP" sz="2300" dirty="0"/>
              <a:t>5/20 – 6/6 </a:t>
            </a:r>
            <a:r>
              <a:rPr lang="ja-JP" altLang="en-US" sz="2300" dirty="0"/>
              <a:t>の</a:t>
            </a:r>
            <a:r>
              <a:rPr lang="en-US" altLang="ja-JP" sz="2300" dirty="0"/>
              <a:t> Plot</a:t>
            </a:r>
          </a:p>
          <a:p>
            <a:pPr lvl="1"/>
            <a:r>
              <a:rPr lang="ja-JP" altLang="en-US" sz="2300" dirty="0"/>
              <a:t>ほぼ</a:t>
            </a:r>
            <a:r>
              <a:rPr lang="en-US" altLang="ja-JP" sz="2300" dirty="0"/>
              <a:t> 10</a:t>
            </a:r>
            <a:r>
              <a:rPr lang="en-US" altLang="ja-JP" sz="2300" baseline="30000" dirty="0"/>
              <a:t>-5</a:t>
            </a:r>
            <a:r>
              <a:rPr lang="en-US" altLang="ja-JP" sz="2300" dirty="0"/>
              <a:t> </a:t>
            </a:r>
            <a:r>
              <a:rPr lang="ja-JP" altLang="en-US" sz="2300" dirty="0"/>
              <a:t>の範囲</a:t>
            </a:r>
            <a:endParaRPr lang="en-US" altLang="ja-JP" sz="2300" dirty="0"/>
          </a:p>
          <a:p>
            <a:pPr lvl="1"/>
            <a:r>
              <a:rPr lang="en-US" altLang="ja-JP" sz="2300" dirty="0"/>
              <a:t>5/27(</a:t>
            </a:r>
            <a:r>
              <a:rPr lang="ja-JP" altLang="en-US" sz="2300" dirty="0"/>
              <a:t>日</a:t>
            </a:r>
            <a:r>
              <a:rPr lang="en-US" altLang="ja-JP" sz="2300" dirty="0"/>
              <a:t>), 6/1(</a:t>
            </a:r>
            <a:r>
              <a:rPr lang="ja-JP" altLang="en-US" sz="2300" dirty="0"/>
              <a:t>金</a:t>
            </a:r>
            <a:r>
              <a:rPr lang="en-US" altLang="ja-JP" sz="2300" dirty="0"/>
              <a:t>), </a:t>
            </a:r>
            <a:br>
              <a:rPr lang="en-US" altLang="ja-JP" sz="2300" dirty="0"/>
            </a:br>
            <a:r>
              <a:rPr lang="en-US" altLang="ja-JP" sz="2300" dirty="0"/>
              <a:t>6/2(</a:t>
            </a:r>
            <a:r>
              <a:rPr lang="ja-JP" altLang="en-US" sz="2300" dirty="0"/>
              <a:t>土</a:t>
            </a:r>
            <a:r>
              <a:rPr lang="en-US" altLang="ja-JP" sz="2300" dirty="0"/>
              <a:t>) </a:t>
            </a:r>
            <a:r>
              <a:rPr lang="ja-JP" altLang="en-US" sz="2300" dirty="0"/>
              <a:t>に変化大</a:t>
            </a:r>
            <a:endParaRPr lang="en-US" altLang="ja-JP" sz="23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221721-5FDC-D445-9F85-7F3CCA7B1AE5}" type="slidenum">
              <a:rPr lang="en-US" altLang="ja-JP" smtClean="0"/>
              <a:pPr>
                <a:defRPr/>
              </a:pPr>
              <a:t>10</a:t>
            </a:fld>
            <a:endParaRPr lang="en-US" altLang="ja-JP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 rotWithShape="1">
          <a:blip r:embed="rId2"/>
          <a:srcRect t="-1" b="11788"/>
          <a:stretch/>
        </p:blipFill>
        <p:spPr>
          <a:xfrm>
            <a:off x="3404072" y="2557289"/>
            <a:ext cx="6908800" cy="4570844"/>
          </a:xfrm>
          <a:prstGeom prst="rect">
            <a:avLst/>
          </a:prstGeom>
        </p:spPr>
      </p:pic>
      <p:cxnSp>
        <p:nvCxnSpPr>
          <p:cNvPr id="8" name="直線矢印コネクタ 7"/>
          <p:cNvCxnSpPr/>
          <p:nvPr/>
        </p:nvCxnSpPr>
        <p:spPr>
          <a:xfrm>
            <a:off x="7072511" y="4285481"/>
            <a:ext cx="0" cy="43204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角丸四角形吹き出し 8"/>
          <p:cNvSpPr/>
          <p:nvPr/>
        </p:nvSpPr>
        <p:spPr>
          <a:xfrm>
            <a:off x="6856488" y="3709418"/>
            <a:ext cx="720080" cy="360040"/>
          </a:xfrm>
          <a:prstGeom prst="wedgeRoundRectCallout">
            <a:avLst>
              <a:gd name="adj1" fmla="val -20833"/>
              <a:gd name="adj2" fmla="val 87192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altLang="ja-JP" sz="1900" dirty="0">
                <a:solidFill>
                  <a:srgbClr val="000090"/>
                </a:solidFill>
              </a:rPr>
              <a:t>5/27</a:t>
            </a:r>
            <a:endParaRPr lang="ja-JP" altLang="en-US" sz="1900" dirty="0">
              <a:solidFill>
                <a:srgbClr val="000090"/>
              </a:solidFill>
            </a:endParaRPr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9031585" y="4545831"/>
            <a:ext cx="0" cy="43204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角丸四角形吹き出し 10"/>
          <p:cNvSpPr/>
          <p:nvPr/>
        </p:nvSpPr>
        <p:spPr>
          <a:xfrm>
            <a:off x="8815561" y="3969768"/>
            <a:ext cx="720080" cy="360040"/>
          </a:xfrm>
          <a:prstGeom prst="wedgeRoundRectCallout">
            <a:avLst>
              <a:gd name="adj1" fmla="val -20833"/>
              <a:gd name="adj2" fmla="val 87192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altLang="ja-JP" sz="1900" dirty="0">
                <a:solidFill>
                  <a:srgbClr val="000090"/>
                </a:solidFill>
              </a:rPr>
              <a:t>6/2</a:t>
            </a:r>
            <a:endParaRPr lang="ja-JP" altLang="en-US" sz="19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69224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同期の禁止帯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ja-JP" dirty="0" smtClean="0"/>
              <a:t>Clock </a:t>
            </a:r>
            <a:r>
              <a:rPr kumimoji="1" lang="ja-JP" altLang="en-US" dirty="0" smtClean="0"/>
              <a:t>が整数関係を持ってしまうと同期</a:t>
            </a:r>
            <a:r>
              <a:rPr lang="ja-JP" altLang="en-US" dirty="0" smtClean="0"/>
              <a:t>でき</a:t>
            </a:r>
            <a:r>
              <a:rPr kumimoji="1" lang="ja-JP" altLang="en-US" dirty="0" smtClean="0"/>
              <a:t>ない</a:t>
            </a:r>
            <a:r>
              <a:rPr kumimoji="1" lang="en-US" altLang="ja-JP" dirty="0" smtClean="0"/>
              <a:t> (</a:t>
            </a:r>
            <a:r>
              <a:rPr kumimoji="1" lang="ja-JP" altLang="en-US" dirty="0" smtClean="0"/>
              <a:t>発生源が異なる場合</a:t>
            </a:r>
            <a:r>
              <a:rPr kumimoji="1" lang="en-US" altLang="ja-JP" dirty="0" smtClean="0"/>
              <a:t>)</a:t>
            </a:r>
          </a:p>
          <a:p>
            <a:pPr lvl="1"/>
            <a:r>
              <a:rPr lang="ja-JP" altLang="en-US" dirty="0" smtClean="0"/>
              <a:t>同期</a:t>
            </a:r>
            <a:r>
              <a:rPr lang="en-US" altLang="ja-JP" dirty="0" smtClean="0"/>
              <a:t> Jitter </a:t>
            </a:r>
            <a:r>
              <a:rPr lang="ja-JP" altLang="en-US" dirty="0" smtClean="0"/>
              <a:t>を大きく許すことである程度逃げられる</a:t>
            </a:r>
            <a:endParaRPr lang="en-US" altLang="ja-JP" dirty="0"/>
          </a:p>
          <a:p>
            <a:pPr lvl="0"/>
            <a:r>
              <a:rPr kumimoji="1" lang="en-US" altLang="ja-JP" dirty="0" smtClean="0"/>
              <a:t>PF Revolution Clock </a:t>
            </a:r>
            <a:r>
              <a:rPr kumimoji="1" lang="ja-JP" altLang="en-US" dirty="0" smtClean="0"/>
              <a:t>と</a:t>
            </a:r>
            <a:r>
              <a:rPr lang="ja-JP" altLang="en-US" dirty="0" smtClean="0"/>
              <a:t>同期させていたのは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月までは</a:t>
            </a:r>
            <a:r>
              <a:rPr kumimoji="1" lang="en-US" altLang="ja-JP" dirty="0" smtClean="0"/>
              <a:t> 114.24MHz</a:t>
            </a:r>
          </a:p>
          <a:p>
            <a:pPr lvl="1"/>
            <a:r>
              <a:rPr lang="en-US" altLang="ja-JP" dirty="0" smtClean="0"/>
              <a:t>5 </a:t>
            </a:r>
            <a:r>
              <a:rPr lang="ja-JP" altLang="en-US" dirty="0" smtClean="0"/>
              <a:t>月からは</a:t>
            </a:r>
            <a:r>
              <a:rPr lang="en-US" altLang="ja-JP" dirty="0" smtClean="0"/>
              <a:t> 10.39MHz</a:t>
            </a:r>
            <a:endParaRPr kumimoji="1" lang="ja-JP" altLang="en-US" dirty="0" smtClean="0"/>
          </a:p>
          <a:p>
            <a:pPr lvl="0"/>
            <a:r>
              <a:rPr lang="ja-JP" altLang="en-US" dirty="0" smtClean="0"/>
              <a:t>同期の機会が</a:t>
            </a:r>
            <a:r>
              <a:rPr lang="en-US" altLang="ja-JP" dirty="0" smtClean="0"/>
              <a:t> 1/11 </a:t>
            </a:r>
            <a:r>
              <a:rPr lang="ja-JP" altLang="en-US" dirty="0" smtClean="0"/>
              <a:t>に減るがそれ以外にも禁止帯が増え条件が厳しくなる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機会が減れば、同期間隔</a:t>
            </a:r>
            <a:r>
              <a:rPr lang="en-US" altLang="ja-JP" dirty="0" smtClean="0"/>
              <a:t> (20ms) </a:t>
            </a:r>
            <a:r>
              <a:rPr lang="ja-JP" altLang="en-US" dirty="0" smtClean="0"/>
              <a:t>の振らつきが大きくなる</a:t>
            </a:r>
            <a:endParaRPr kumimoji="1" lang="ja-JP" altLang="en-US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221721-5FDC-D445-9F85-7F3CCA7B1AE5}" type="slidenum">
              <a:rPr lang="en-US" altLang="ja-JP" smtClean="0"/>
              <a:pPr>
                <a:defRPr/>
              </a:pPr>
              <a:t>11</a:t>
            </a:fld>
            <a:endParaRPr lang="en-US" altLang="ja-JP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40646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114MHz </a:t>
            </a:r>
            <a:r>
              <a:rPr kumimoji="1" lang="ja-JP" altLang="en-US" dirty="0" smtClean="0"/>
              <a:t>との同期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2800" dirty="0"/>
              <a:t>20ms</a:t>
            </a:r>
          </a:p>
          <a:p>
            <a:pPr marL="0" indent="0">
              <a:buNone/>
            </a:pPr>
            <a:r>
              <a:rPr lang="en-US" altLang="ja-JP" sz="2800" dirty="0"/>
              <a:t> +/-500μs</a:t>
            </a:r>
          </a:p>
          <a:p>
            <a:pPr marL="0" indent="0">
              <a:buNone/>
            </a:pPr>
            <a:r>
              <a:rPr lang="en-US" altLang="ja-JP" sz="2800" dirty="0"/>
              <a:t>Jitter</a:t>
            </a:r>
          </a:p>
          <a:p>
            <a:pPr marL="0" indent="0">
              <a:buNone/>
            </a:pPr>
            <a:r>
              <a:rPr lang="en-US" altLang="ja-JP" sz="2800" dirty="0"/>
              <a:t> 500 </a:t>
            </a:r>
            <a:r>
              <a:rPr lang="en-US" altLang="ja-JP" sz="2800" dirty="0" err="1"/>
              <a:t>ps</a:t>
            </a:r>
            <a:endParaRPr lang="en-US" altLang="ja-JP" sz="2800" dirty="0"/>
          </a:p>
          <a:p>
            <a:pPr marL="0" indent="0">
              <a:buNone/>
            </a:pPr>
            <a:r>
              <a:rPr lang="en-US" altLang="ja-JP" sz="2800" dirty="0"/>
              <a:t>10</a:t>
            </a:r>
            <a:r>
              <a:rPr lang="en-US" altLang="ja-JP" sz="2800" baseline="30000" dirty="0"/>
              <a:t>-4</a:t>
            </a:r>
            <a:r>
              <a:rPr lang="en-US" altLang="ja-JP" sz="2800" dirty="0"/>
              <a:t> </a:t>
            </a:r>
            <a:r>
              <a:rPr lang="ja-JP" altLang="en-US" sz="2800" dirty="0"/>
              <a:t>範囲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221721-5FDC-D445-9F85-7F3CCA7B1AE5}" type="slidenum">
              <a:rPr lang="en-US" altLang="ja-JP" smtClean="0"/>
              <a:pPr>
                <a:defRPr/>
              </a:pPr>
              <a:t>12</a:t>
            </a:fld>
            <a:endParaRPr lang="en-US" altLang="ja-JP" dirty="0"/>
          </a:p>
        </p:txBody>
      </p:sp>
      <p:pic>
        <p:nvPicPr>
          <p:cNvPr id="8" name="図 7" descr="スクリーンショット 2012-06-05 07.45.4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2260919" y="1282274"/>
            <a:ext cx="8249920" cy="5811520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26950452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10.39MHz 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 PF </a:t>
            </a:r>
            <a:r>
              <a:rPr kumimoji="1" lang="ja-JP" altLang="en-US" dirty="0" smtClean="0"/>
              <a:t>の</a:t>
            </a:r>
            <a:r>
              <a:rPr kumimoji="1" lang="ja-JP" altLang="en-US" dirty="0" smtClean="0"/>
              <a:t>同期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2800" dirty="0"/>
              <a:t>20ms</a:t>
            </a:r>
          </a:p>
          <a:p>
            <a:pPr marL="0" indent="0">
              <a:buNone/>
            </a:pPr>
            <a:r>
              <a:rPr lang="en-US" altLang="ja-JP" sz="2800" dirty="0"/>
              <a:t> +/-500 </a:t>
            </a:r>
            <a:r>
              <a:rPr lang="en-US" altLang="ja-JP" sz="2800" dirty="0" err="1"/>
              <a:t>μs</a:t>
            </a:r>
            <a:endParaRPr lang="en-US" altLang="ja-JP" sz="2800" dirty="0"/>
          </a:p>
          <a:p>
            <a:pPr marL="0" indent="0">
              <a:buNone/>
            </a:pPr>
            <a:r>
              <a:rPr lang="en-US" altLang="ja-JP" sz="2800" dirty="0"/>
              <a:t>Jitter</a:t>
            </a:r>
          </a:p>
          <a:p>
            <a:pPr marL="0" indent="0">
              <a:buNone/>
            </a:pPr>
            <a:r>
              <a:rPr lang="en-US" altLang="ja-JP" sz="2800" dirty="0"/>
              <a:t> 500 </a:t>
            </a:r>
            <a:r>
              <a:rPr lang="en-US" altLang="ja-JP" sz="2800" dirty="0" err="1"/>
              <a:t>ps</a:t>
            </a:r>
            <a:endParaRPr lang="en-US" altLang="ja-JP" sz="2800" dirty="0"/>
          </a:p>
          <a:p>
            <a:pPr marL="0" indent="0">
              <a:buNone/>
            </a:pPr>
            <a:r>
              <a:rPr lang="en-US" altLang="ja-JP" sz="2800" dirty="0"/>
              <a:t>10</a:t>
            </a:r>
            <a:r>
              <a:rPr lang="en-US" altLang="ja-JP" sz="2800" baseline="30000" dirty="0"/>
              <a:t>-4</a:t>
            </a:r>
            <a:r>
              <a:rPr lang="en-US" altLang="ja-JP" sz="2800" dirty="0"/>
              <a:t> </a:t>
            </a:r>
            <a:r>
              <a:rPr lang="ja-JP" altLang="en-US" sz="2800" dirty="0"/>
              <a:t>範囲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221721-5FDC-D445-9F85-7F3CCA7B1AE5}" type="slidenum">
              <a:rPr lang="en-US" altLang="ja-JP" smtClean="0"/>
              <a:pPr>
                <a:defRPr/>
              </a:pPr>
              <a:t>13</a:t>
            </a:fld>
            <a:endParaRPr lang="en-US" altLang="ja-JP" dirty="0"/>
          </a:p>
        </p:txBody>
      </p:sp>
      <p:pic>
        <p:nvPicPr>
          <p:cNvPr id="7" name="図 6" descr="スクリーンショット 2012-06-05 07.31.3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2138682" y="1251794"/>
            <a:ext cx="8351520" cy="5841999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30699830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10.39MHz 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 PF/AR </a:t>
            </a:r>
            <a:r>
              <a:rPr kumimoji="1" lang="ja-JP" altLang="en-US" dirty="0" smtClean="0"/>
              <a:t>の</a:t>
            </a:r>
            <a:r>
              <a:rPr kumimoji="1" lang="ja-JP" altLang="en-US" dirty="0" smtClean="0"/>
              <a:t>同期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2800" dirty="0"/>
              <a:t>20ms</a:t>
            </a:r>
          </a:p>
          <a:p>
            <a:pPr marL="0" indent="0">
              <a:buNone/>
            </a:pPr>
            <a:r>
              <a:rPr lang="en-US" altLang="ja-JP" sz="2800" dirty="0"/>
              <a:t> +/-500 </a:t>
            </a:r>
            <a:r>
              <a:rPr lang="en-US" altLang="ja-JP" sz="2800" dirty="0" err="1"/>
              <a:t>μs</a:t>
            </a:r>
            <a:endParaRPr lang="en-US" altLang="ja-JP" sz="2800" dirty="0"/>
          </a:p>
          <a:p>
            <a:pPr marL="0" indent="0">
              <a:buNone/>
            </a:pPr>
            <a:r>
              <a:rPr lang="en-US" altLang="ja-JP" sz="2800" dirty="0"/>
              <a:t>Jitter</a:t>
            </a:r>
          </a:p>
          <a:p>
            <a:pPr marL="0" indent="0">
              <a:buNone/>
            </a:pPr>
            <a:r>
              <a:rPr lang="en-US" altLang="ja-JP" sz="2800" dirty="0"/>
              <a:t> 500 </a:t>
            </a:r>
            <a:r>
              <a:rPr lang="en-US" altLang="ja-JP" sz="2800" dirty="0" err="1"/>
              <a:t>ps</a:t>
            </a:r>
            <a:endParaRPr lang="en-US" altLang="ja-JP" sz="2800" dirty="0"/>
          </a:p>
          <a:p>
            <a:pPr marL="0" indent="0">
              <a:buNone/>
            </a:pPr>
            <a:r>
              <a:rPr lang="en-US" altLang="ja-JP" sz="2800" dirty="0"/>
              <a:t>10</a:t>
            </a:r>
            <a:r>
              <a:rPr lang="en-US" altLang="ja-JP" sz="2800" baseline="30000" dirty="0"/>
              <a:t>-4</a:t>
            </a:r>
            <a:r>
              <a:rPr lang="en-US" altLang="ja-JP" sz="2800" dirty="0"/>
              <a:t> </a:t>
            </a:r>
            <a:r>
              <a:rPr lang="ja-JP" altLang="en-US" sz="2800" dirty="0"/>
              <a:t>範囲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221721-5FDC-D445-9F85-7F3CCA7B1AE5}" type="slidenum">
              <a:rPr lang="en-US" altLang="ja-JP" smtClean="0"/>
              <a:pPr>
                <a:defRPr/>
              </a:pPr>
              <a:t>14</a:t>
            </a:fld>
            <a:endParaRPr lang="en-US" altLang="ja-JP" dirty="0"/>
          </a:p>
        </p:txBody>
      </p:sp>
      <p:pic>
        <p:nvPicPr>
          <p:cNvPr id="6" name="図 5" descr="ar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1719" y="1114425"/>
            <a:ext cx="8128000" cy="6096000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30699830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暫定の対策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月</a:t>
            </a:r>
            <a:r>
              <a:rPr kumimoji="1" lang="en-US" altLang="ja-JP" dirty="0" smtClean="0"/>
              <a:t> 27 </a:t>
            </a:r>
            <a:r>
              <a:rPr kumimoji="1" lang="ja-JP" altLang="en-US" dirty="0" smtClean="0"/>
              <a:t>日は同期精度を</a:t>
            </a:r>
            <a:r>
              <a:rPr kumimoji="1" lang="en-US" altLang="ja-JP" dirty="0" smtClean="0"/>
              <a:t> ~300ps </a:t>
            </a:r>
            <a:r>
              <a:rPr kumimoji="1" lang="ja-JP" altLang="en-US" dirty="0" smtClean="0"/>
              <a:t>から</a:t>
            </a:r>
            <a:r>
              <a:rPr kumimoji="1" lang="en-US" altLang="ja-JP" dirty="0" smtClean="0"/>
              <a:t> ~450ps </a:t>
            </a:r>
            <a:r>
              <a:rPr kumimoji="1" lang="ja-JP" altLang="en-US" dirty="0" smtClean="0"/>
              <a:t>に悪化させ、同期頻度を上げて逃げた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その時点では平均頻度は十分だったので</a:t>
            </a:r>
            <a:r>
              <a:rPr lang="en-US" altLang="ja-JP" dirty="0" smtClean="0"/>
              <a:t> 50Hz </a:t>
            </a:r>
            <a:r>
              <a:rPr lang="ja-JP" altLang="en-US" dirty="0" smtClean="0"/>
              <a:t>の</a:t>
            </a:r>
            <a:r>
              <a:rPr lang="en-US" altLang="ja-JP" dirty="0" smtClean="0"/>
              <a:t> Noise </a:t>
            </a:r>
            <a:r>
              <a:rPr lang="ja-JP" altLang="en-US" dirty="0" smtClean="0"/>
              <a:t>が同期回路に影響している状況を疑った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同期回路の予備の精度を上げる改造を依頼</a:t>
            </a:r>
            <a:r>
              <a:rPr kumimoji="1" lang="en-US" altLang="ja-JP" dirty="0" smtClean="0"/>
              <a:t> (~2 </a:t>
            </a:r>
            <a:r>
              <a:rPr kumimoji="1" lang="ja-JP" altLang="en-US" dirty="0" smtClean="0"/>
              <a:t>週間</a:t>
            </a:r>
            <a:r>
              <a:rPr kumimoji="1" lang="en-US" altLang="ja-JP" dirty="0" smtClean="0"/>
              <a:t>)</a:t>
            </a:r>
          </a:p>
          <a:p>
            <a:pPr lvl="1"/>
            <a:r>
              <a:rPr lang="en-US" altLang="ja-JP" dirty="0"/>
              <a:t>6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月</a:t>
            </a:r>
            <a:r>
              <a:rPr lang="en-US" altLang="ja-JP" dirty="0"/>
              <a:t> </a:t>
            </a:r>
            <a:r>
              <a:rPr lang="en-US" altLang="ja-JP" dirty="0" smtClean="0"/>
              <a:t>1 </a:t>
            </a:r>
            <a:r>
              <a:rPr lang="ja-JP" altLang="en-US" dirty="0" smtClean="0"/>
              <a:t>日も同じ対策をして、次週の</a:t>
            </a:r>
            <a:r>
              <a:rPr lang="en-US" altLang="ja-JP" dirty="0" smtClean="0"/>
              <a:t> Klystron </a:t>
            </a:r>
            <a:r>
              <a:rPr lang="ja-JP" altLang="en-US" dirty="0" smtClean="0"/>
              <a:t>が止められる際に、詳細を調査することにした</a:t>
            </a:r>
            <a:endParaRPr lang="en-US" altLang="ja-JP" dirty="0" smtClean="0"/>
          </a:p>
          <a:p>
            <a:r>
              <a:rPr lang="en-US" altLang="ja-JP" dirty="0" smtClean="0"/>
              <a:t>6 </a:t>
            </a:r>
            <a:r>
              <a:rPr lang="ja-JP" altLang="en-US" dirty="0" smtClean="0"/>
              <a:t>月</a:t>
            </a:r>
            <a:r>
              <a:rPr lang="en-US" altLang="ja-JP" dirty="0" smtClean="0"/>
              <a:t> 2 </a:t>
            </a:r>
            <a:r>
              <a:rPr lang="ja-JP" altLang="en-US" dirty="0" smtClean="0"/>
              <a:t>日にさらに悪化したので、矢野氏に依頼して、まず</a:t>
            </a:r>
            <a:r>
              <a:rPr lang="en-US" altLang="ja-JP" dirty="0" smtClean="0"/>
              <a:t> 5x10-6 </a:t>
            </a:r>
            <a:r>
              <a:rPr lang="ja-JP" altLang="en-US" dirty="0" smtClean="0"/>
              <a:t>さらに</a:t>
            </a:r>
            <a:r>
              <a:rPr lang="en-US" altLang="ja-JP" dirty="0" smtClean="0"/>
              <a:t> 1x10-5 </a:t>
            </a:r>
            <a:r>
              <a:rPr lang="ja-JP" altLang="en-US" dirty="0" smtClean="0"/>
              <a:t>だけ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Linac</a:t>
            </a:r>
            <a:r>
              <a:rPr lang="en-US" altLang="ja-JP" dirty="0" smtClean="0"/>
              <a:t> Clock </a:t>
            </a:r>
            <a:r>
              <a:rPr lang="ja-JP" altLang="en-US" dirty="0" smtClean="0"/>
              <a:t>を下げて逃げた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これによって</a:t>
            </a:r>
            <a:r>
              <a:rPr lang="en-US" altLang="ja-JP" dirty="0" smtClean="0"/>
              <a:t> Jitter </a:t>
            </a:r>
            <a:r>
              <a:rPr lang="ja-JP" altLang="en-US" dirty="0" smtClean="0"/>
              <a:t>が</a:t>
            </a:r>
            <a:r>
              <a:rPr lang="en-US" altLang="ja-JP" dirty="0" smtClean="0"/>
              <a:t> +/-3.5ms </a:t>
            </a:r>
            <a:r>
              <a:rPr lang="ja-JP" altLang="en-US" dirty="0" smtClean="0"/>
              <a:t>から</a:t>
            </a:r>
            <a:r>
              <a:rPr lang="en-US" altLang="ja-JP" dirty="0" smtClean="0"/>
              <a:t> +/-50μs </a:t>
            </a:r>
            <a:r>
              <a:rPr lang="ja-JP" altLang="en-US" dirty="0" smtClean="0"/>
              <a:t>まで改善</a:t>
            </a:r>
            <a:r>
              <a:rPr lang="en-US" altLang="ja-JP" dirty="0" smtClean="0"/>
              <a:t> 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221721-5FDC-D445-9F85-7F3CCA7B1AE5}" type="slidenum">
              <a:rPr lang="en-US" altLang="ja-JP" smtClean="0"/>
              <a:pPr>
                <a:defRPr/>
              </a:pPr>
              <a:t>15</a:t>
            </a:fld>
            <a:endParaRPr lang="en-US" altLang="ja-JP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47157695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PF </a:t>
            </a:r>
            <a:r>
              <a:rPr lang="ja-JP" altLang="en-US" dirty="0" smtClean="0"/>
              <a:t>同期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 smtClean="0"/>
              <a:t>Linac </a:t>
            </a:r>
            <a:r>
              <a:rPr lang="ja-JP" altLang="en-US" sz="2800" dirty="0" smtClean="0"/>
              <a:t>周波数の変更値</a:t>
            </a:r>
            <a:r>
              <a:rPr lang="en-US" altLang="ja-JP" sz="2800" dirty="0" smtClean="0"/>
              <a:t> (6 </a:t>
            </a:r>
            <a:r>
              <a:rPr lang="ja-JP" altLang="en-US" sz="2800" dirty="0" smtClean="0"/>
              <a:t>月</a:t>
            </a:r>
            <a:r>
              <a:rPr lang="en-US" altLang="ja-JP" sz="2800" dirty="0" smtClean="0"/>
              <a:t> 2 </a:t>
            </a:r>
            <a:r>
              <a:rPr lang="ja-JP" altLang="en-US" sz="2800" dirty="0" smtClean="0"/>
              <a:t>日</a:t>
            </a:r>
            <a:r>
              <a:rPr lang="en-US" altLang="ja-JP" sz="2800" dirty="0" smtClean="0"/>
              <a:t>)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変更</a:t>
            </a:r>
            <a:r>
              <a:rPr lang="ja-JP" altLang="en-US" sz="2400" dirty="0" smtClean="0"/>
              <a:t>合計</a:t>
            </a:r>
            <a:r>
              <a:rPr lang="en-US" altLang="ja-JP" sz="2400" dirty="0" smtClean="0"/>
              <a:t> </a:t>
            </a:r>
            <a:r>
              <a:rPr lang="en-US" altLang="ja-JP" sz="2400" dirty="0" smtClean="0"/>
              <a:t>571.197220MHz → 571.191220MHz</a:t>
            </a:r>
          </a:p>
          <a:p>
            <a:r>
              <a:rPr lang="en-US" altLang="ja-JP" sz="2800" dirty="0" smtClean="0"/>
              <a:t>PF</a:t>
            </a:r>
            <a:r>
              <a:rPr lang="en-US" altLang="ja-JP" sz="2800" dirty="0" smtClean="0"/>
              <a:t> </a:t>
            </a:r>
            <a:r>
              <a:rPr lang="ja-JP" altLang="en-US" sz="2800" dirty="0" smtClean="0"/>
              <a:t>周波数の可変範囲</a:t>
            </a:r>
            <a:r>
              <a:rPr lang="en-US" altLang="ja-JP" sz="2800" dirty="0" smtClean="0"/>
              <a:t> (6 </a:t>
            </a:r>
            <a:r>
              <a:rPr lang="ja-JP" altLang="en-US" sz="2800" dirty="0" smtClean="0"/>
              <a:t>月</a:t>
            </a:r>
            <a:r>
              <a:rPr lang="en-US" altLang="ja-JP" sz="2800" dirty="0" smtClean="0"/>
              <a:t> 2 </a:t>
            </a:r>
            <a:r>
              <a:rPr lang="ja-JP" altLang="en-US" sz="2800" dirty="0" smtClean="0"/>
              <a:t>日</a:t>
            </a:r>
            <a:r>
              <a:rPr lang="en-US" altLang="ja-JP" sz="2800" dirty="0" smtClean="0"/>
              <a:t>)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変更前</a:t>
            </a:r>
            <a:r>
              <a:rPr lang="en-US" altLang="ja-JP" sz="2400" dirty="0" smtClean="0"/>
              <a:t> 500.1030MHz </a:t>
            </a:r>
            <a:r>
              <a:rPr lang="ja-JP" altLang="en-US" sz="2400" dirty="0" smtClean="0"/>
              <a:t>は問題なし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変更前</a:t>
            </a:r>
            <a:r>
              <a:rPr lang="en-US" altLang="ja-JP" sz="2400" dirty="0" smtClean="0"/>
              <a:t> </a:t>
            </a:r>
            <a:r>
              <a:rPr lang="en-US" altLang="ja-JP" sz="2400" dirty="0" smtClean="0"/>
              <a:t>500.1025MHz</a:t>
            </a:r>
            <a:r>
              <a:rPr lang="en-US" altLang="ja-JP" sz="2400" dirty="0" smtClean="0"/>
              <a:t> </a:t>
            </a:r>
            <a:r>
              <a:rPr lang="ja-JP" altLang="en-US" sz="2400" dirty="0" smtClean="0"/>
              <a:t>は共鳴</a:t>
            </a:r>
            <a:r>
              <a:rPr lang="en-US" altLang="ja-JP" sz="2400" dirty="0" smtClean="0"/>
              <a:t> </a:t>
            </a:r>
            <a:r>
              <a:rPr lang="en-US" altLang="ja-JP" sz="2400" dirty="0" smtClean="0"/>
              <a:t>→ </a:t>
            </a:r>
            <a:r>
              <a:rPr lang="ja-JP" altLang="en-US" sz="2400" dirty="0" smtClean="0"/>
              <a:t>変更後おそらく</a:t>
            </a:r>
            <a:r>
              <a:rPr lang="en-US" altLang="ja-JP" sz="2400" dirty="0" smtClean="0"/>
              <a:t>500.0975MHz</a:t>
            </a:r>
            <a:r>
              <a:rPr lang="en-US" altLang="ja-JP" sz="2400" dirty="0" smtClean="0"/>
              <a:t> </a:t>
            </a:r>
            <a:r>
              <a:rPr lang="ja-JP" altLang="en-US" sz="2400" dirty="0" smtClean="0"/>
              <a:t>以下が共鳴</a:t>
            </a:r>
            <a:endParaRPr lang="en-US" altLang="ja-JP" sz="2400" dirty="0" smtClean="0"/>
          </a:p>
          <a:p>
            <a:r>
              <a:rPr lang="en-US" altLang="ja-JP" sz="2800" dirty="0" smtClean="0"/>
              <a:t>PF </a:t>
            </a:r>
            <a:r>
              <a:rPr lang="ja-JP" altLang="en-US" sz="2800" dirty="0" smtClean="0"/>
              <a:t>周波数の可変範囲</a:t>
            </a:r>
            <a:r>
              <a:rPr lang="en-US" altLang="ja-JP" sz="2800" dirty="0" smtClean="0"/>
              <a:t> (Simulation)</a:t>
            </a:r>
          </a:p>
          <a:p>
            <a:pPr lvl="1"/>
            <a:r>
              <a:rPr lang="en-US" altLang="ja-JP" sz="2400" dirty="0" smtClean="0"/>
              <a:t>500.1018MHz ~ 500.1028MHz </a:t>
            </a:r>
            <a:r>
              <a:rPr lang="ja-JP" altLang="en-US" sz="2400" dirty="0" smtClean="0"/>
              <a:t>が共鳴</a:t>
            </a:r>
            <a:endParaRPr lang="en-US" altLang="ja-JP" sz="2400" dirty="0" smtClean="0"/>
          </a:p>
          <a:p>
            <a:pPr lvl="2"/>
            <a:r>
              <a:rPr lang="en-US" altLang="ja-JP" sz="2000" dirty="0" smtClean="0"/>
              <a:t>10.39MHz </a:t>
            </a:r>
            <a:r>
              <a:rPr lang="ja-JP" altLang="en-US" sz="2000" dirty="0" smtClean="0"/>
              <a:t>同期では存在するが、</a:t>
            </a:r>
            <a:r>
              <a:rPr lang="en-US" altLang="ja-JP" sz="2000" dirty="0" smtClean="0"/>
              <a:t>114.24MHz </a:t>
            </a:r>
            <a:r>
              <a:rPr lang="ja-JP" altLang="en-US" sz="2000" dirty="0" smtClean="0"/>
              <a:t>同期では存在しない</a:t>
            </a:r>
            <a:endParaRPr lang="en-US" altLang="ja-JP" sz="2000" dirty="0" smtClean="0"/>
          </a:p>
          <a:p>
            <a:r>
              <a:rPr lang="en-US" altLang="ja-JP" sz="2800" dirty="0" smtClean="0"/>
              <a:t>PF </a:t>
            </a:r>
            <a:r>
              <a:rPr lang="ja-JP" altLang="en-US" sz="2800" dirty="0" smtClean="0"/>
              <a:t>の周波数情報</a:t>
            </a:r>
            <a:endParaRPr lang="en-US" altLang="ja-JP" sz="2800" dirty="0" smtClean="0"/>
          </a:p>
          <a:p>
            <a:pPr lvl="1"/>
            <a:r>
              <a:rPr lang="en-US" altLang="ja-JP" sz="2400" dirty="0" smtClean="0"/>
              <a:t>http://</a:t>
            </a:r>
            <a:r>
              <a:rPr lang="en-US" altLang="ja-JP" sz="2400" dirty="0" err="1" smtClean="0"/>
              <a:t>pfrdata.kek.jp</a:t>
            </a:r>
            <a:r>
              <a:rPr lang="en-US" altLang="ja-JP" sz="2400" dirty="0" smtClean="0"/>
              <a:t>/ </a:t>
            </a:r>
          </a:p>
          <a:p>
            <a:pPr lvl="1"/>
            <a:r>
              <a:rPr lang="en-US" altLang="ja-JP" sz="2400" dirty="0" smtClean="0"/>
              <a:t>PFRRF:R:MOSC:FREAD</a:t>
            </a:r>
            <a:endParaRPr lang="ja-JP" altLang="en-US" sz="24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221721-5FDC-D445-9F85-7F3CCA7B1AE5}" type="slidenum">
              <a:rPr lang="en-US" altLang="ja-JP" smtClean="0"/>
              <a:pPr>
                <a:defRPr/>
              </a:pPr>
              <a:t>16</a:t>
            </a:fld>
            <a:endParaRPr lang="en-US" altLang="ja-JP" dirty="0"/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PF-AR </a:t>
            </a:r>
            <a:r>
              <a:rPr kumimoji="1" lang="ja-JP" altLang="en-US" dirty="0" smtClean="0"/>
              <a:t>への影響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Septum Timing </a:t>
            </a:r>
            <a:r>
              <a:rPr lang="ja-JP" altLang="en-US" dirty="0" smtClean="0"/>
              <a:t>の</a:t>
            </a:r>
            <a:r>
              <a:rPr lang="en-US" altLang="ja-JP" dirty="0" smtClean="0"/>
              <a:t> Delay 850μs </a:t>
            </a:r>
            <a:r>
              <a:rPr lang="ja-JP" altLang="en-US" dirty="0" smtClean="0"/>
              <a:t>を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Linac</a:t>
            </a:r>
            <a:r>
              <a:rPr lang="en-US" altLang="ja-JP" dirty="0" smtClean="0"/>
              <a:t> Clock </a:t>
            </a:r>
            <a:r>
              <a:rPr lang="ja-JP" altLang="en-US" dirty="0" smtClean="0"/>
              <a:t>で作っているため、</a:t>
            </a:r>
            <a:r>
              <a:rPr lang="en-US" altLang="ja-JP" dirty="0" smtClean="0"/>
              <a:t>9ns </a:t>
            </a:r>
            <a:r>
              <a:rPr lang="ja-JP" altLang="en-US" dirty="0" smtClean="0"/>
              <a:t>ほど</a:t>
            </a:r>
            <a:r>
              <a:rPr lang="en-US" altLang="ja-JP" dirty="0"/>
              <a:t> </a:t>
            </a:r>
            <a:r>
              <a:rPr lang="en-US" altLang="ja-JP" dirty="0" smtClean="0"/>
              <a:t>Beam Timing </a:t>
            </a:r>
            <a:r>
              <a:rPr lang="ja-JP" altLang="en-US" dirty="0" smtClean="0"/>
              <a:t>と</a:t>
            </a:r>
            <a:r>
              <a:rPr lang="en-US" altLang="ja-JP" dirty="0" smtClean="0"/>
              <a:t> Revolution Clock </a:t>
            </a:r>
            <a:r>
              <a:rPr lang="ja-JP" altLang="en-US" dirty="0" smtClean="0"/>
              <a:t>の関係がずれた</a:t>
            </a:r>
            <a:endParaRPr lang="en-US" altLang="ja-JP" dirty="0" smtClean="0"/>
          </a:p>
          <a:p>
            <a:endParaRPr kumimoji="1" lang="en-US" altLang="ja-JP" dirty="0"/>
          </a:p>
          <a:p>
            <a:pPr lvl="1"/>
            <a:r>
              <a:rPr kumimoji="1" lang="en-US" altLang="ja-JP" dirty="0" smtClean="0"/>
              <a:t>Delay </a:t>
            </a:r>
            <a:r>
              <a:rPr kumimoji="1" lang="ja-JP" altLang="en-US" dirty="0" smtClean="0"/>
              <a:t>を</a:t>
            </a:r>
            <a:r>
              <a:rPr kumimoji="1" lang="en-US" altLang="ja-JP" dirty="0" smtClean="0"/>
              <a:t> PF-AR </a:t>
            </a:r>
            <a:r>
              <a:rPr kumimoji="1" lang="ja-JP" altLang="en-US" dirty="0" smtClean="0"/>
              <a:t>の</a:t>
            </a:r>
            <a:r>
              <a:rPr kumimoji="1" lang="en-US" altLang="ja-JP" dirty="0" smtClean="0"/>
              <a:t> Clock </a:t>
            </a:r>
            <a:r>
              <a:rPr kumimoji="1" lang="ja-JP" altLang="en-US" dirty="0" smtClean="0"/>
              <a:t>で作ることにすれば問題は消えるが．．．</a:t>
            </a:r>
            <a:r>
              <a:rPr kumimoji="1" lang="en-US" altLang="ja-JP" dirty="0" smtClean="0"/>
              <a:t>(</a:t>
            </a:r>
            <a:r>
              <a:rPr kumimoji="1" lang="ja-JP" altLang="en-US" smtClean="0"/>
              <a:t>要検討</a:t>
            </a:r>
            <a:r>
              <a:rPr kumimoji="1" lang="en-US" altLang="ja-JP" smtClean="0"/>
              <a:t>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221721-5FDC-D445-9F85-7F3CCA7B1AE5}" type="slidenum">
              <a:rPr lang="en-US" altLang="ja-JP" smtClean="0"/>
              <a:pPr>
                <a:defRPr/>
              </a:pPr>
              <a:t>17</a:t>
            </a:fld>
            <a:endParaRPr lang="en-US" altLang="ja-JP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43238040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6701" y="2272358"/>
            <a:ext cx="951956" cy="2020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19998" y="2272358"/>
            <a:ext cx="2271336" cy="2020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63497" y="2272358"/>
            <a:ext cx="2271336" cy="2020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19988" y="2272358"/>
            <a:ext cx="2271336" cy="2020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69056" y="2618989"/>
            <a:ext cx="2271336" cy="2020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439793" y="388647"/>
            <a:ext cx="4837113" cy="51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284" tIns="52142" rIns="104284" bIns="52142">
            <a:prstTxWarp prst="textNoShape">
              <a:avLst/>
            </a:prstTxWarp>
            <a:spAutoFit/>
          </a:bodyPr>
          <a:lstStyle/>
          <a:p>
            <a:r>
              <a:rPr lang="en-US" altLang="ja-JP"/>
              <a:t>PF-AR RF</a:t>
            </a:r>
            <a:r>
              <a:rPr lang="ja-JP" altLang="en-US"/>
              <a:t>周波数</a:t>
            </a:r>
            <a:r>
              <a:rPr lang="en-US" altLang="ja-JP"/>
              <a:t>(2007</a:t>
            </a:r>
            <a:r>
              <a:rPr lang="ja-JP" altLang="en-US"/>
              <a:t>秋～</a:t>
            </a:r>
            <a:r>
              <a:rPr lang="en-US" altLang="ja-JP"/>
              <a:t>2011)</a:t>
            </a:r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V="1">
            <a:off x="7346584" y="3860207"/>
            <a:ext cx="0" cy="7160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104284" tIns="52142" rIns="104284" bIns="52142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6335247" y="4576225"/>
            <a:ext cx="2524138" cy="51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284" tIns="52142" rIns="104284" bIns="52142">
            <a:prstTxWarp prst="textNoShape">
              <a:avLst/>
            </a:prstTxWarp>
            <a:spAutoFit/>
          </a:bodyPr>
          <a:lstStyle/>
          <a:p>
            <a:r>
              <a:rPr lang="en-US" altLang="ja-JP"/>
              <a:t>KEKB </a:t>
            </a:r>
            <a:r>
              <a:rPr lang="ja-JP" altLang="en-US"/>
              <a:t>運転停止</a:t>
            </a:r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V="1">
            <a:off x="8840394" y="4255856"/>
            <a:ext cx="0" cy="7160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104284" tIns="52142" rIns="104284" bIns="52142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8502663" y="4956119"/>
            <a:ext cx="872916" cy="51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284" tIns="52142" rIns="104284" bIns="52142">
            <a:prstTxWarp prst="textNoShape">
              <a:avLst/>
            </a:prstTxWarp>
            <a:spAutoFit/>
          </a:bodyPr>
          <a:lstStyle/>
          <a:p>
            <a:r>
              <a:rPr lang="ja-JP" altLang="en-US"/>
              <a:t>地震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0" y="1479308"/>
            <a:ext cx="1309862" cy="361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284" tIns="52142" rIns="104284" bIns="52142">
            <a:prstTxWarp prst="textNoShape">
              <a:avLst/>
            </a:prstTxWarp>
            <a:spAutoFit/>
          </a:bodyPr>
          <a:lstStyle/>
          <a:p>
            <a:r>
              <a:rPr lang="en-US" altLang="ja-JP" sz="1600" dirty="0">
                <a:solidFill>
                  <a:srgbClr val="FF3399"/>
                </a:solidFill>
              </a:rPr>
              <a:t>508.570MHz</a:t>
            </a:r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>
            <a:off x="378557" y="3361267"/>
            <a:ext cx="504741" cy="0"/>
          </a:xfrm>
          <a:prstGeom prst="line">
            <a:avLst/>
          </a:prstGeom>
          <a:noFill/>
          <a:ln w="9525">
            <a:solidFill>
              <a:srgbClr val="FF3399"/>
            </a:solidFill>
            <a:round/>
            <a:headEnd/>
            <a:tailEnd type="triangle" w="med" len="med"/>
          </a:ln>
          <a:effectLst/>
        </p:spPr>
        <p:txBody>
          <a:bodyPr lIns="104284" tIns="52142" rIns="104284" bIns="52142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>
            <a:off x="378556" y="1796178"/>
            <a:ext cx="0" cy="1587849"/>
          </a:xfrm>
          <a:prstGeom prst="line">
            <a:avLst/>
          </a:prstGeom>
          <a:noFill/>
          <a:ln w="9525">
            <a:solidFill>
              <a:srgbClr val="FF3399"/>
            </a:solidFill>
            <a:round/>
            <a:headEnd/>
            <a:tailEnd/>
          </a:ln>
          <a:effectLst/>
        </p:spPr>
        <p:txBody>
          <a:bodyPr lIns="104284" tIns="52142" rIns="104284" bIns="52142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>
            <a:off x="714432" y="3723655"/>
            <a:ext cx="0" cy="316869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 type="triangle" w="med" len="med"/>
            <a:tailEnd type="triangle" w="med" len="med"/>
          </a:ln>
          <a:effectLst/>
        </p:spPr>
        <p:txBody>
          <a:bodyPr lIns="104284" tIns="52142" rIns="104284" bIns="52142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1" y="3727155"/>
            <a:ext cx="688303" cy="32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284" tIns="52142" rIns="104284" bIns="52142">
            <a:prstTxWarp prst="textNoShape">
              <a:avLst/>
            </a:prstTxWarp>
            <a:spAutoFit/>
          </a:bodyPr>
          <a:lstStyle/>
          <a:p>
            <a:r>
              <a:rPr lang="en-US" altLang="ja-JP" sz="1400" dirty="0">
                <a:solidFill>
                  <a:srgbClr val="0066FF"/>
                </a:solidFill>
              </a:rPr>
              <a:t>10kHz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378557" y="5528584"/>
            <a:ext cx="9954554" cy="173582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4284" tIns="52142" rIns="104284" bIns="52142">
            <a:prstTxWarp prst="textNoShape">
              <a:avLst/>
            </a:prstTxWarp>
            <a:spAutoFit/>
          </a:bodyPr>
          <a:lstStyle/>
          <a:p>
            <a:r>
              <a:rPr lang="ja-JP" altLang="en-US" u="sng">
                <a:solidFill>
                  <a:srgbClr val="0066FF"/>
                </a:solidFill>
              </a:rPr>
              <a:t>コメント</a:t>
            </a:r>
            <a:endParaRPr lang="en-US" altLang="ja-JP" u="sng">
              <a:solidFill>
                <a:srgbClr val="0066FF"/>
              </a:solidFill>
            </a:endParaRPr>
          </a:p>
          <a:p>
            <a:r>
              <a:rPr lang="en-US" altLang="ja-JP"/>
              <a:t>2007</a:t>
            </a:r>
            <a:r>
              <a:rPr lang="ja-JP" altLang="en-US"/>
              <a:t>～</a:t>
            </a:r>
            <a:r>
              <a:rPr lang="en-US" altLang="ja-JP"/>
              <a:t>2010</a:t>
            </a:r>
            <a:r>
              <a:rPr lang="ja-JP" altLang="en-US"/>
              <a:t>夏までは、年間</a:t>
            </a:r>
            <a:r>
              <a:rPr lang="en-US" altLang="ja-JP"/>
              <a:t>20kHz</a:t>
            </a:r>
            <a:r>
              <a:rPr lang="ja-JP" altLang="en-US"/>
              <a:t>程度の変化</a:t>
            </a:r>
            <a:r>
              <a:rPr lang="en-US" altLang="ja-JP"/>
              <a:t>:508.57MHz±10kHz</a:t>
            </a:r>
            <a:r>
              <a:rPr lang="ja-JP" altLang="en-US"/>
              <a:t>以内</a:t>
            </a:r>
            <a:endParaRPr lang="en-US" altLang="ja-JP"/>
          </a:p>
          <a:p>
            <a:r>
              <a:rPr lang="en-US" altLang="ja-JP"/>
              <a:t>2010</a:t>
            </a:r>
            <a:r>
              <a:rPr lang="ja-JP" altLang="en-US"/>
              <a:t>秋以降、変化が大きい（最大</a:t>
            </a:r>
            <a:r>
              <a:rPr lang="en-US" altLang="ja-JP"/>
              <a:t>40kHz</a:t>
            </a:r>
            <a:r>
              <a:rPr lang="ja-JP" altLang="en-US"/>
              <a:t>）</a:t>
            </a:r>
            <a:endParaRPr lang="en-US" altLang="ja-JP"/>
          </a:p>
          <a:p>
            <a:r>
              <a:rPr lang="ja-JP" altLang="en-US"/>
              <a:t>マシンスタディ時には大きく変えることがある</a:t>
            </a:r>
            <a:r>
              <a:rPr lang="en-US" altLang="ja-JP"/>
              <a:t>(</a:t>
            </a:r>
            <a:r>
              <a:rPr lang="ja-JP" altLang="en-US"/>
              <a:t>最大で</a:t>
            </a:r>
            <a:r>
              <a:rPr lang="en-US" altLang="ja-JP"/>
              <a:t>300kHz)</a:t>
            </a: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2397522" y="1955489"/>
            <a:ext cx="568497" cy="32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284" tIns="52142" rIns="104284" bIns="52142">
            <a:prstTxWarp prst="textNoShape">
              <a:avLst/>
            </a:prstTxWarp>
            <a:spAutoFit/>
          </a:bodyPr>
          <a:lstStyle/>
          <a:p>
            <a:r>
              <a:rPr lang="en-US" altLang="ja-JP" sz="1400" dirty="0">
                <a:solidFill>
                  <a:srgbClr val="0066FF"/>
                </a:solidFill>
              </a:rPr>
              <a:t>2008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4670712" y="1955489"/>
            <a:ext cx="568497" cy="32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284" tIns="52142" rIns="104284" bIns="52142">
            <a:prstTxWarp prst="textNoShape">
              <a:avLst/>
            </a:prstTxWarp>
            <a:spAutoFit/>
          </a:bodyPr>
          <a:lstStyle/>
          <a:p>
            <a:r>
              <a:rPr lang="en-US" altLang="ja-JP" sz="1400" dirty="0">
                <a:solidFill>
                  <a:srgbClr val="0066FF"/>
                </a:solidFill>
              </a:rPr>
              <a:t>2009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640409" y="2193577"/>
            <a:ext cx="8996270" cy="0"/>
            <a:chOff x="884" y="1253"/>
            <a:chExt cx="4848" cy="0"/>
          </a:xfrm>
        </p:grpSpPr>
        <p:sp>
          <p:nvSpPr>
            <p:cNvPr id="5142" name="Line 22"/>
            <p:cNvSpPr>
              <a:spLocks noChangeShapeType="1"/>
            </p:cNvSpPr>
            <p:nvPr/>
          </p:nvSpPr>
          <p:spPr bwMode="auto">
            <a:xfrm>
              <a:off x="884" y="1253"/>
              <a:ext cx="1225" cy="0"/>
            </a:xfrm>
            <a:prstGeom prst="line">
              <a:avLst/>
            </a:prstGeom>
            <a:noFill/>
            <a:ln w="9525">
              <a:solidFill>
                <a:srgbClr val="0066FF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7" name="Line 27"/>
            <p:cNvSpPr>
              <a:spLocks noChangeShapeType="1"/>
            </p:cNvSpPr>
            <p:nvPr/>
          </p:nvSpPr>
          <p:spPr bwMode="auto">
            <a:xfrm>
              <a:off x="2097" y="1253"/>
              <a:ext cx="1225" cy="0"/>
            </a:xfrm>
            <a:prstGeom prst="line">
              <a:avLst/>
            </a:prstGeom>
            <a:noFill/>
            <a:ln w="9525">
              <a:solidFill>
                <a:srgbClr val="0066FF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8" name="Line 28"/>
            <p:cNvSpPr>
              <a:spLocks noChangeShapeType="1"/>
            </p:cNvSpPr>
            <p:nvPr/>
          </p:nvSpPr>
          <p:spPr bwMode="auto">
            <a:xfrm>
              <a:off x="3288" y="1253"/>
              <a:ext cx="1225" cy="0"/>
            </a:xfrm>
            <a:prstGeom prst="line">
              <a:avLst/>
            </a:prstGeom>
            <a:noFill/>
            <a:ln w="9525">
              <a:solidFill>
                <a:srgbClr val="0066FF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9" name="Line 29"/>
            <p:cNvSpPr>
              <a:spLocks noChangeShapeType="1"/>
            </p:cNvSpPr>
            <p:nvPr/>
          </p:nvSpPr>
          <p:spPr bwMode="auto">
            <a:xfrm>
              <a:off x="4507" y="1253"/>
              <a:ext cx="1225" cy="0"/>
            </a:xfrm>
            <a:prstGeom prst="line">
              <a:avLst/>
            </a:prstGeom>
            <a:noFill/>
            <a:ln w="9525">
              <a:solidFill>
                <a:srgbClr val="0066FF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7112769" y="1955489"/>
            <a:ext cx="568497" cy="32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284" tIns="52142" rIns="104284" bIns="52142">
            <a:prstTxWarp prst="textNoShape">
              <a:avLst/>
            </a:prstTxWarp>
            <a:spAutoFit/>
          </a:bodyPr>
          <a:lstStyle/>
          <a:p>
            <a:r>
              <a:rPr lang="en-US" altLang="ja-JP" sz="1400" dirty="0">
                <a:solidFill>
                  <a:srgbClr val="0066FF"/>
                </a:solidFill>
              </a:rPr>
              <a:t>2010</a:t>
            </a: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9131734" y="1955489"/>
            <a:ext cx="561910" cy="32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284" tIns="52142" rIns="104284" bIns="52142">
            <a:prstTxWarp prst="textNoShape">
              <a:avLst/>
            </a:prstTxWarp>
            <a:spAutoFit/>
          </a:bodyPr>
          <a:lstStyle/>
          <a:p>
            <a:r>
              <a:rPr lang="en-US" altLang="ja-JP" sz="1400" dirty="0">
                <a:solidFill>
                  <a:srgbClr val="0066FF"/>
                </a:solidFill>
              </a:rPr>
              <a:t>2011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883298" y="1955489"/>
            <a:ext cx="568497" cy="32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284" tIns="52142" rIns="104284" bIns="52142">
            <a:prstTxWarp prst="textNoShape">
              <a:avLst/>
            </a:prstTxWarp>
            <a:spAutoFit/>
          </a:bodyPr>
          <a:lstStyle/>
          <a:p>
            <a:r>
              <a:rPr lang="en-US" altLang="ja-JP" sz="1400" dirty="0">
                <a:solidFill>
                  <a:srgbClr val="0066FF"/>
                </a:solidFill>
              </a:rPr>
              <a:t>2007</a:t>
            </a:r>
          </a:p>
        </p:txBody>
      </p:sp>
      <p:sp>
        <p:nvSpPr>
          <p:cNvPr id="5155" name="Line 35"/>
          <p:cNvSpPr>
            <a:spLocks noChangeShapeType="1"/>
          </p:cNvSpPr>
          <p:nvPr/>
        </p:nvSpPr>
        <p:spPr bwMode="auto">
          <a:xfrm>
            <a:off x="714432" y="2193577"/>
            <a:ext cx="925977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 type="triangle" w="med" len="med"/>
          </a:ln>
          <a:effectLst/>
        </p:spPr>
        <p:txBody>
          <a:bodyPr lIns="104284" tIns="52142" rIns="104284" bIns="52142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2269481" y="2522706"/>
            <a:ext cx="597525" cy="308116"/>
            <a:chOff x="1020" y="2205"/>
            <a:chExt cx="322" cy="176"/>
          </a:xfrm>
        </p:grpSpPr>
        <p:sp>
          <p:nvSpPr>
            <p:cNvPr id="5156" name="Text Box 36"/>
            <p:cNvSpPr txBox="1">
              <a:spLocks noChangeArrowheads="1"/>
            </p:cNvSpPr>
            <p:nvPr/>
          </p:nvSpPr>
          <p:spPr bwMode="auto">
            <a:xfrm>
              <a:off x="1020" y="2205"/>
              <a:ext cx="32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altLang="ja-JP" sz="1400" dirty="0">
                  <a:solidFill>
                    <a:srgbClr val="0066FF"/>
                  </a:solidFill>
                </a:rPr>
                <a:t>2</a:t>
              </a:r>
              <a:r>
                <a:rPr lang="ja-JP" altLang="en-US" sz="1400" dirty="0">
                  <a:solidFill>
                    <a:srgbClr val="0066FF"/>
                  </a:solidFill>
                </a:rPr>
                <a:t>ヶ月</a:t>
              </a:r>
            </a:p>
          </p:txBody>
        </p:sp>
        <p:sp>
          <p:nvSpPr>
            <p:cNvPr id="5157" name="Line 37"/>
            <p:cNvSpPr>
              <a:spLocks noChangeShapeType="1"/>
            </p:cNvSpPr>
            <p:nvPr/>
          </p:nvSpPr>
          <p:spPr bwMode="auto">
            <a:xfrm>
              <a:off x="1066" y="2205"/>
              <a:ext cx="226" cy="0"/>
            </a:xfrm>
            <a:prstGeom prst="line">
              <a:avLst/>
            </a:prstGeom>
            <a:noFill/>
            <a:ln w="9525">
              <a:solidFill>
                <a:srgbClr val="0066FF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5159" name="Text Box 39"/>
          <p:cNvSpPr txBox="1">
            <a:spLocks noChangeArrowheads="1"/>
          </p:cNvSpPr>
          <p:nvPr/>
        </p:nvSpPr>
        <p:spPr bwMode="auto">
          <a:xfrm>
            <a:off x="7647845" y="504826"/>
            <a:ext cx="2962335" cy="51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284" tIns="52142" rIns="104284" bIns="52142">
            <a:prstTxWarp prst="textNoShape">
              <a:avLst/>
            </a:prstTxWarp>
            <a:spAutoFit/>
          </a:bodyPr>
          <a:lstStyle/>
          <a:p>
            <a:r>
              <a:rPr lang="en-US" altLang="ja-JP" dirty="0"/>
              <a:t>2012/01/18 T. Obina</a:t>
            </a:r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低速陽電子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Main </a:t>
            </a:r>
            <a:r>
              <a:rPr kumimoji="1" lang="en-US" altLang="ja-JP" dirty="0" err="1" smtClean="0"/>
              <a:t>Linac</a:t>
            </a:r>
            <a:r>
              <a:rPr kumimoji="1" lang="en-US" altLang="ja-JP" dirty="0" smtClean="0"/>
              <a:t> ABC Sector </a:t>
            </a:r>
            <a:r>
              <a:rPr kumimoji="1" lang="ja-JP" altLang="en-US" dirty="0" smtClean="0"/>
              <a:t>部の</a:t>
            </a:r>
            <a:r>
              <a:rPr kumimoji="1" lang="en-US" altLang="ja-JP" dirty="0" smtClean="0"/>
              <a:t> Noise </a:t>
            </a:r>
            <a:r>
              <a:rPr kumimoji="1" lang="ja-JP" altLang="en-US" dirty="0" smtClean="0"/>
              <a:t>を逃げやすくするために、何らかの同期が必要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At Random </a:t>
            </a:r>
            <a:r>
              <a:rPr lang="ja-JP" altLang="en-US" dirty="0" smtClean="0"/>
              <a:t>だと稀に</a:t>
            </a:r>
            <a:r>
              <a:rPr lang="en-US" altLang="ja-JP" dirty="0"/>
              <a:t> </a:t>
            </a:r>
            <a:r>
              <a:rPr lang="en-US" altLang="ja-JP" dirty="0" smtClean="0"/>
              <a:t>Noise </a:t>
            </a:r>
            <a:r>
              <a:rPr lang="ja-JP" altLang="en-US" dirty="0" smtClean="0"/>
              <a:t>を被ることになる</a:t>
            </a:r>
            <a:endParaRPr lang="en-US" altLang="ja-JP" dirty="0" smtClean="0"/>
          </a:p>
          <a:p>
            <a:r>
              <a:rPr kumimoji="1" lang="ja-JP" altLang="en-US" dirty="0" smtClean="0"/>
              <a:t>しかし、最近の</a:t>
            </a:r>
            <a:r>
              <a:rPr kumimoji="1" lang="en-US" altLang="ja-JP" dirty="0" smtClean="0"/>
              <a:t> Laser </a:t>
            </a:r>
            <a:r>
              <a:rPr kumimoji="1" lang="ja-JP" altLang="en-US" dirty="0" smtClean="0"/>
              <a:t>を用いた実験には</a:t>
            </a:r>
            <a:r>
              <a:rPr kumimoji="1" lang="en-US" altLang="ja-JP" dirty="0" smtClean="0"/>
              <a:t> 2ms </a:t>
            </a:r>
            <a:r>
              <a:rPr kumimoji="1" lang="ja-JP" altLang="en-US" dirty="0" smtClean="0"/>
              <a:t>の</a:t>
            </a:r>
            <a:r>
              <a:rPr kumimoji="1" lang="en-US" altLang="ja-JP" dirty="0" smtClean="0"/>
              <a:t> Jitter </a:t>
            </a:r>
            <a:r>
              <a:rPr kumimoji="1" lang="ja-JP" altLang="en-US" dirty="0" smtClean="0"/>
              <a:t>が大きすぎる</a:t>
            </a:r>
            <a:endParaRPr kumimoji="1" lang="en-US" altLang="ja-JP" dirty="0" smtClean="0"/>
          </a:p>
          <a:p>
            <a:r>
              <a:rPr lang="en-US" altLang="ja-JP" dirty="0" smtClean="0"/>
              <a:t>5 </a:t>
            </a:r>
            <a:r>
              <a:rPr lang="ja-JP" altLang="en-US" dirty="0" smtClean="0"/>
              <a:t>月</a:t>
            </a:r>
            <a:r>
              <a:rPr lang="en-US" altLang="ja-JP" dirty="0" smtClean="0"/>
              <a:t> 28 </a:t>
            </a:r>
            <a:r>
              <a:rPr lang="ja-JP" altLang="en-US" dirty="0" smtClean="0"/>
              <a:t>日に</a:t>
            </a:r>
            <a:r>
              <a:rPr lang="en-US" altLang="ja-JP" dirty="0" smtClean="0"/>
              <a:t> Main </a:t>
            </a:r>
            <a:r>
              <a:rPr lang="en-US" altLang="ja-JP" dirty="0" err="1" smtClean="0"/>
              <a:t>Linac</a:t>
            </a:r>
            <a:r>
              <a:rPr lang="en-US" altLang="ja-JP" dirty="0" smtClean="0"/>
              <a:t> </a:t>
            </a:r>
            <a:r>
              <a:rPr lang="ja-JP" altLang="en-US" dirty="0" smtClean="0"/>
              <a:t>との同期を止め、</a:t>
            </a:r>
            <a:r>
              <a:rPr lang="en-US" altLang="ja-JP" dirty="0" smtClean="0"/>
              <a:t>PF/PF-AR </a:t>
            </a:r>
            <a:r>
              <a:rPr lang="ja-JP" altLang="en-US" dirty="0" smtClean="0"/>
              <a:t>との同期前の商用</a:t>
            </a:r>
            <a:r>
              <a:rPr lang="en-US" altLang="ja-JP" dirty="0" smtClean="0"/>
              <a:t> 50Hz </a:t>
            </a:r>
            <a:r>
              <a:rPr lang="ja-JP" altLang="en-US" dirty="0" smtClean="0"/>
              <a:t>を使用することにした</a:t>
            </a:r>
            <a:endParaRPr lang="en-US" altLang="ja-JP" dirty="0" smtClean="0"/>
          </a:p>
          <a:p>
            <a:r>
              <a:rPr kumimoji="1" lang="ja-JP" altLang="en-US" dirty="0" smtClean="0"/>
              <a:t>秋からは</a:t>
            </a:r>
            <a:r>
              <a:rPr kumimoji="1" lang="en-US" altLang="ja-JP" dirty="0" smtClean="0"/>
              <a:t> 10ms </a:t>
            </a:r>
            <a:r>
              <a:rPr kumimoji="1" lang="ja-JP" altLang="en-US" dirty="0" smtClean="0"/>
              <a:t>程度の</a:t>
            </a:r>
            <a:r>
              <a:rPr lang="en-US" altLang="ja-JP" dirty="0"/>
              <a:t> </a:t>
            </a:r>
            <a:r>
              <a:rPr lang="en-US" altLang="ja-JP" dirty="0" smtClean="0"/>
              <a:t>Delay </a:t>
            </a:r>
            <a:r>
              <a:rPr lang="ja-JP" altLang="en-US" dirty="0" smtClean="0"/>
              <a:t>を入れて</a:t>
            </a:r>
            <a:r>
              <a:rPr lang="en-US" altLang="ja-JP" dirty="0" smtClean="0"/>
              <a:t> ABC Sector </a:t>
            </a:r>
            <a:r>
              <a:rPr lang="ja-JP" altLang="en-US" dirty="0" smtClean="0"/>
              <a:t>の</a:t>
            </a:r>
            <a:r>
              <a:rPr lang="en-US" altLang="ja-JP" dirty="0" smtClean="0"/>
              <a:t> Noise </a:t>
            </a:r>
            <a:r>
              <a:rPr lang="ja-JP" altLang="en-US" dirty="0" smtClean="0"/>
              <a:t>を逃げるつもり</a:t>
            </a:r>
            <a:r>
              <a:rPr kumimoji="1" lang="en-US" altLang="ja-JP" dirty="0" smtClean="0"/>
              <a:t> (</a:t>
            </a:r>
            <a:r>
              <a:rPr kumimoji="1" lang="ja-JP" altLang="en-US" dirty="0" smtClean="0"/>
              <a:t>要検討</a:t>
            </a:r>
            <a:r>
              <a:rPr kumimoji="1" lang="en-US" altLang="ja-JP" dirty="0" smtClean="0"/>
              <a:t>)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221721-5FDC-D445-9F85-7F3CCA7B1AE5}" type="slidenum">
              <a:rPr lang="en-US" altLang="ja-JP" smtClean="0"/>
              <a:pPr>
                <a:defRPr/>
              </a:pPr>
              <a:t>19</a:t>
            </a:fld>
            <a:endParaRPr lang="en-US" altLang="ja-JP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2428110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1pPr>
            <a:lvl2pPr marL="41296269" indent="-40798515"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2pPr>
            <a:lvl3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3pPr>
            <a:lvl4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4pPr>
            <a:lvl5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5pPr>
            <a:lvl6pPr marL="497754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6pPr>
            <a:lvl7pPr marL="995507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7pPr>
            <a:lvl8pPr marL="1493261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8pPr>
            <a:lvl9pPr marL="1991015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9pPr>
          </a:lstStyle>
          <a:p>
            <a:fld id="{2FE14C71-53E3-8E4B-82B2-360CD2A2C734}" type="slidenum">
              <a:rPr lang="en-US" altLang="ja-JP" sz="1100">
                <a:latin typeface="Arial" charset="0"/>
              </a:rPr>
              <a:pPr/>
              <a:t>2</a:t>
            </a:fld>
            <a:endParaRPr lang="en-US" altLang="ja-JP" sz="1100">
              <a:latin typeface="Arial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164441" y="462174"/>
            <a:ext cx="10359757" cy="462174"/>
          </a:xfrm>
        </p:spPr>
        <p:txBody>
          <a:bodyPr/>
          <a:lstStyle/>
          <a:p>
            <a:r>
              <a:rPr lang="en-US" altLang="ja-JP" sz="4400" b="0" dirty="0">
                <a:latin typeface="Arial Rounded MT Bold" charset="0"/>
                <a:ea typeface="ヒラギノ丸ゴ Pro W4" charset="0"/>
                <a:cs typeface="ヒラギノ丸ゴ Pro W4" charset="0"/>
              </a:rPr>
              <a:t>PF-</a:t>
            </a:r>
            <a:r>
              <a:rPr lang="en-US" altLang="ja-JP" sz="4400" b="0" dirty="0" smtClean="0">
                <a:latin typeface="Arial Rounded MT Bold" charset="0"/>
                <a:ea typeface="ヒラギノ丸ゴ Pro W4" charset="0"/>
                <a:cs typeface="ヒラギノ丸ゴ Pro W4" charset="0"/>
              </a:rPr>
              <a:t>AR</a:t>
            </a:r>
            <a:r>
              <a:rPr lang="en-US" altLang="ja-JP" sz="4400" b="0" dirty="0" smtClean="0">
                <a:solidFill>
                  <a:srgbClr val="008000"/>
                </a:solidFill>
                <a:latin typeface="Arial Rounded MT Bold" charset="0"/>
                <a:ea typeface="ヒラギノ丸ゴ Pro W4" charset="0"/>
                <a:cs typeface="ヒラギノ丸ゴ Pro W4" charset="0"/>
              </a:rPr>
              <a:t>/PF</a:t>
            </a:r>
            <a:r>
              <a:rPr lang="en-US" altLang="ja-JP" sz="4400" b="0" dirty="0" smtClean="0">
                <a:latin typeface="Arial Rounded MT Bold" charset="0"/>
                <a:ea typeface="ヒラギノ丸ゴ Pro W4" charset="0"/>
                <a:cs typeface="ヒラギノ丸ゴ Pro W4" charset="0"/>
              </a:rPr>
              <a:t> </a:t>
            </a:r>
            <a:r>
              <a:rPr lang="en-US" altLang="ja-JP" sz="4400" b="0" dirty="0">
                <a:latin typeface="Arial Rounded MT Bold" charset="0"/>
                <a:ea typeface="ヒラギノ丸ゴ Pro W4" charset="0"/>
                <a:cs typeface="ヒラギノ丸ゴ Pro W4" charset="0"/>
              </a:rPr>
              <a:t>Timing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r>
              <a:rPr lang="en-US" altLang="ja-JP" sz="3000" b="0" dirty="0">
                <a:latin typeface="Arial Rounded MT Bold" charset="0"/>
                <a:ea typeface="ヒラギノ丸ゴ Pro W4" charset="0"/>
                <a:cs typeface="ヒラギノ丸ゴ Pro W4" charset="0"/>
              </a:rPr>
              <a:t>PF-</a:t>
            </a:r>
            <a:r>
              <a:rPr lang="en-US" altLang="ja-JP" sz="3000" b="0" dirty="0" smtClean="0">
                <a:latin typeface="Arial Rounded MT Bold" charset="0"/>
                <a:ea typeface="ヒラギノ丸ゴ Pro W4" charset="0"/>
                <a:cs typeface="ヒラギノ丸ゴ Pro W4" charset="0"/>
              </a:rPr>
              <a:t>AR</a:t>
            </a:r>
            <a:r>
              <a:rPr lang="en-US" altLang="ja-JP" sz="3000" b="0" dirty="0" smtClean="0">
                <a:solidFill>
                  <a:srgbClr val="008000"/>
                </a:solidFill>
                <a:latin typeface="Arial Rounded MT Bold" charset="0"/>
                <a:ea typeface="ヒラギノ丸ゴ Pro W4" charset="0"/>
                <a:cs typeface="ヒラギノ丸ゴ Pro W4" charset="0"/>
              </a:rPr>
              <a:t>/PF</a:t>
            </a:r>
            <a:r>
              <a:rPr lang="en-US" altLang="ja-JP" sz="3000" b="0" dirty="0" smtClean="0">
                <a:latin typeface="Arial Rounded MT Bold" charset="0"/>
                <a:ea typeface="ヒラギノ丸ゴ Pro W4" charset="0"/>
                <a:cs typeface="ヒラギノ丸ゴ Pro W4" charset="0"/>
              </a:rPr>
              <a:t> </a:t>
            </a:r>
            <a:r>
              <a:rPr lang="ja-JP" altLang="en-US" sz="3000" dirty="0">
                <a:latin typeface="Arial Rounded MT Bold" charset="0"/>
                <a:ea typeface="ヒラギノ丸ゴ Pro W4" charset="0"/>
                <a:cs typeface="ヒラギノ丸ゴ Pro W4" charset="0"/>
              </a:rPr>
              <a:t>も</a:t>
            </a:r>
            <a:r>
              <a:rPr lang="en-US" altLang="ja-JP" sz="3000" b="0" dirty="0">
                <a:latin typeface="Arial Rounded MT Bold" charset="0"/>
                <a:ea typeface="ヒラギノ丸ゴ Pro W4" charset="0"/>
                <a:cs typeface="ヒラギノ丸ゴ Pro W4" charset="0"/>
              </a:rPr>
              <a:t> KEKB </a:t>
            </a:r>
            <a:r>
              <a:rPr lang="ja-JP" altLang="en-US" sz="3000" dirty="0">
                <a:latin typeface="Arial Rounded MT Bold" charset="0"/>
                <a:ea typeface="ヒラギノ丸ゴ Pro W4" charset="0"/>
                <a:cs typeface="ヒラギノ丸ゴ Pro W4" charset="0"/>
              </a:rPr>
              <a:t>も独立に周長補正を行っており、また、</a:t>
            </a:r>
            <a:r>
              <a:rPr lang="en-US" altLang="ja-JP" sz="3000" b="0" dirty="0" err="1">
                <a:latin typeface="Arial Rounded MT Bold" charset="0"/>
                <a:ea typeface="ヒラギノ丸ゴ Pro W4" charset="0"/>
                <a:cs typeface="ヒラギノ丸ゴ Pro W4" charset="0"/>
              </a:rPr>
              <a:t>Linac</a:t>
            </a:r>
            <a:r>
              <a:rPr lang="en-US" altLang="ja-JP" sz="3000" b="0" dirty="0">
                <a:latin typeface="Arial Rounded MT Bold" charset="0"/>
                <a:ea typeface="ヒラギノ丸ゴ Pro W4" charset="0"/>
                <a:cs typeface="ヒラギノ丸ゴ Pro W4" charset="0"/>
              </a:rPr>
              <a:t> </a:t>
            </a:r>
            <a:r>
              <a:rPr lang="ja-JP" altLang="en-US" sz="3000" dirty="0">
                <a:latin typeface="Arial Rounded MT Bold" charset="0"/>
                <a:ea typeface="ヒラギノ丸ゴ Pro W4" charset="0"/>
                <a:cs typeface="ヒラギノ丸ゴ Pro W4" charset="0"/>
              </a:rPr>
              <a:t>と</a:t>
            </a:r>
            <a:r>
              <a:rPr lang="en-US" altLang="ja-JP" sz="3000" b="0" dirty="0">
                <a:latin typeface="Arial Rounded MT Bold" charset="0"/>
                <a:ea typeface="ヒラギノ丸ゴ Pro W4" charset="0"/>
                <a:cs typeface="ヒラギノ丸ゴ Pro W4" charset="0"/>
              </a:rPr>
              <a:t> PF-</a:t>
            </a:r>
            <a:r>
              <a:rPr lang="en-US" altLang="ja-JP" sz="3000" b="0" dirty="0" smtClean="0">
                <a:latin typeface="Arial Rounded MT Bold" charset="0"/>
                <a:ea typeface="ヒラギノ丸ゴ Pro W4" charset="0"/>
                <a:cs typeface="ヒラギノ丸ゴ Pro W4" charset="0"/>
              </a:rPr>
              <a:t>AR</a:t>
            </a:r>
            <a:r>
              <a:rPr lang="en-US" altLang="ja-JP" sz="3000" b="0" dirty="0" smtClean="0">
                <a:solidFill>
                  <a:srgbClr val="008000"/>
                </a:solidFill>
                <a:latin typeface="Arial Rounded MT Bold" charset="0"/>
                <a:ea typeface="ヒラギノ丸ゴ Pro W4" charset="0"/>
                <a:cs typeface="ヒラギノ丸ゴ Pro W4" charset="0"/>
              </a:rPr>
              <a:t>/PF</a:t>
            </a:r>
            <a:r>
              <a:rPr lang="en-US" altLang="ja-JP" sz="3000" b="0" dirty="0" smtClean="0">
                <a:latin typeface="Arial Rounded MT Bold" charset="0"/>
                <a:ea typeface="ヒラギノ丸ゴ Pro W4" charset="0"/>
                <a:cs typeface="ヒラギノ丸ゴ Pro W4" charset="0"/>
              </a:rPr>
              <a:t> </a:t>
            </a:r>
            <a:r>
              <a:rPr lang="ja-JP" altLang="en-US" sz="3000" dirty="0">
                <a:latin typeface="Arial Rounded MT Bold" charset="0"/>
                <a:ea typeface="ヒラギノ丸ゴ Pro W4" charset="0"/>
                <a:cs typeface="ヒラギノ丸ゴ Pro W4" charset="0"/>
              </a:rPr>
              <a:t>の間に整数関係はない</a:t>
            </a:r>
            <a:endParaRPr lang="en-US" altLang="ja-JP" sz="30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/>
            <a:r>
              <a:rPr lang="ja-JP" altLang="en-US" sz="2600" dirty="0">
                <a:latin typeface="Arial Rounded MT Bold" charset="0"/>
                <a:ea typeface="ヒラギノ丸ゴ Pro W4" charset="0"/>
                <a:cs typeface="ヒラギノ丸ゴ Pro W4" charset="0"/>
              </a:rPr>
              <a:t>状況は</a:t>
            </a:r>
            <a:r>
              <a:rPr lang="en-US" altLang="ja-JP" sz="2600" b="0" dirty="0">
                <a:latin typeface="Arial Rounded MT Bold" charset="0"/>
                <a:ea typeface="ヒラギノ丸ゴ Pro W4" charset="0"/>
                <a:cs typeface="ヒラギノ丸ゴ Pro W4" charset="0"/>
              </a:rPr>
              <a:t> </a:t>
            </a:r>
            <a:r>
              <a:rPr lang="en-US" altLang="ja-JP" sz="2600" b="0" dirty="0" smtClean="0">
                <a:latin typeface="Arial Rounded MT Bold" charset="0"/>
                <a:ea typeface="ヒラギノ丸ゴ Pro W4" charset="0"/>
                <a:cs typeface="ヒラギノ丸ゴ Pro W4" charset="0"/>
              </a:rPr>
              <a:t>PF-AR / PF</a:t>
            </a:r>
            <a:r>
              <a:rPr lang="en-US" altLang="ja-JP" sz="2600" b="0" dirty="0">
                <a:latin typeface="Arial Rounded MT Bold" charset="0"/>
                <a:ea typeface="ヒラギノ丸ゴ Pro W4" charset="0"/>
                <a:cs typeface="ヒラギノ丸ゴ Pro W4" charset="0"/>
              </a:rPr>
              <a:t>-Ring </a:t>
            </a:r>
            <a:r>
              <a:rPr lang="ja-JP" altLang="en-US" sz="2600" dirty="0" smtClean="0">
                <a:latin typeface="Arial Rounded MT Bold" charset="0"/>
                <a:ea typeface="ヒラギノ丸ゴ Pro W4" charset="0"/>
                <a:cs typeface="ヒラギノ丸ゴ Pro W4" charset="0"/>
              </a:rPr>
              <a:t>間で似て</a:t>
            </a:r>
            <a:r>
              <a:rPr lang="ja-JP" altLang="en-US" sz="2600" dirty="0">
                <a:latin typeface="Arial Rounded MT Bold" charset="0"/>
                <a:ea typeface="ヒラギノ丸ゴ Pro W4" charset="0"/>
                <a:cs typeface="ヒラギノ丸ゴ Pro W4" charset="0"/>
              </a:rPr>
              <a:t>いる</a:t>
            </a:r>
            <a:endParaRPr lang="en-US" altLang="ja-JP" sz="26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/>
            <a:r>
              <a:rPr lang="ja-JP" altLang="en-US" sz="2600" dirty="0">
                <a:latin typeface="Arial Rounded MT Bold" charset="0"/>
                <a:ea typeface="ヒラギノ丸ゴ Pro W4" charset="0"/>
                <a:cs typeface="ヒラギノ丸ゴ Pro W4" charset="0"/>
              </a:rPr>
              <a:t>同期は偶然の同期に頼っている</a:t>
            </a:r>
            <a:endParaRPr lang="en-US" altLang="ja-JP" sz="26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marL="0" indent="0"/>
            <a:r>
              <a:rPr lang="en-US" altLang="ja-JP" sz="3000" b="0" dirty="0">
                <a:latin typeface="Arial Rounded MT Bold" charset="0"/>
                <a:ea typeface="ヒラギノ丸ゴ Pro W4" charset="0"/>
                <a:cs typeface="ヒラギノ丸ゴ Pro W4" charset="0"/>
              </a:rPr>
              <a:t>Damping Ring </a:t>
            </a:r>
            <a:r>
              <a:rPr lang="ja-JP" altLang="en-US" sz="3000" dirty="0">
                <a:latin typeface="Arial Rounded MT Bold" charset="0"/>
                <a:ea typeface="ヒラギノ丸ゴ Pro W4" charset="0"/>
                <a:cs typeface="ヒラギノ丸ゴ Pro W4" charset="0"/>
              </a:rPr>
              <a:t>を通すと</a:t>
            </a:r>
            <a:r>
              <a:rPr lang="en-US" altLang="ja-JP" sz="3000" dirty="0">
                <a:latin typeface="Arial Rounded MT Bold" charset="0"/>
                <a:ea typeface="ヒラギノ丸ゴ Pro W4" charset="0"/>
                <a:cs typeface="ヒラギノ丸ゴ Pro W4" charset="0"/>
              </a:rPr>
              <a:t> Beam </a:t>
            </a:r>
            <a:r>
              <a:rPr lang="ja-JP" altLang="en-US" sz="3000" dirty="0">
                <a:latin typeface="Arial Rounded MT Bold" charset="0"/>
                <a:ea typeface="ヒラギノ丸ゴ Pro W4" charset="0"/>
                <a:cs typeface="ヒラギノ丸ゴ Pro W4" charset="0"/>
              </a:rPr>
              <a:t>頻度が約</a:t>
            </a:r>
            <a:r>
              <a:rPr lang="en-US" altLang="ja-JP" sz="3000" b="0" dirty="0">
                <a:latin typeface="Arial Rounded MT Bold" charset="0"/>
                <a:ea typeface="ヒラギノ丸ゴ Pro W4" charset="0"/>
                <a:cs typeface="ヒラギノ丸ゴ Pro W4" charset="0"/>
              </a:rPr>
              <a:t> 1/49 </a:t>
            </a:r>
            <a:r>
              <a:rPr lang="ja-JP" altLang="en-US" sz="3000" dirty="0">
                <a:latin typeface="Arial Rounded MT Bold" charset="0"/>
                <a:ea typeface="ヒラギノ丸ゴ Pro W4" charset="0"/>
                <a:cs typeface="ヒラギノ丸ゴ Pro W4" charset="0"/>
              </a:rPr>
              <a:t>になる</a:t>
            </a:r>
            <a:endParaRPr lang="en-US" altLang="ja-JP" sz="30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/>
            <a:r>
              <a:rPr lang="en-US" altLang="ja-JP" sz="2600" b="0" dirty="0" err="1">
                <a:latin typeface="Arial Rounded MT Bold" charset="0"/>
                <a:ea typeface="ヒラギノ丸ゴ Pro W4" charset="0"/>
                <a:cs typeface="ヒラギノ丸ゴ Pro W4" charset="0"/>
              </a:rPr>
              <a:t>Linac</a:t>
            </a:r>
            <a:r>
              <a:rPr lang="en-US" altLang="ja-JP" sz="2600" b="0" dirty="0">
                <a:latin typeface="Arial Rounded MT Bold" charset="0"/>
                <a:ea typeface="ヒラギノ丸ゴ Pro W4" charset="0"/>
                <a:cs typeface="ヒラギノ丸ゴ Pro W4" charset="0"/>
              </a:rPr>
              <a:t>/DR </a:t>
            </a:r>
            <a:r>
              <a:rPr lang="ja-JP" altLang="en-US" sz="2600" dirty="0">
                <a:latin typeface="Arial Rounded MT Bold" charset="0"/>
                <a:ea typeface="ヒラギノ丸ゴ Pro W4" charset="0"/>
                <a:cs typeface="ヒラギノ丸ゴ Pro W4" charset="0"/>
              </a:rPr>
              <a:t>の周波数を振らない場合</a:t>
            </a:r>
            <a:endParaRPr lang="en-US" altLang="ja-JP" sz="26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marL="0" indent="0"/>
            <a:r>
              <a:rPr lang="en-US" altLang="ja-JP" sz="3000" dirty="0">
                <a:latin typeface="Arial Rounded MT Bold" charset="0"/>
                <a:ea typeface="ヒラギノ丸ゴ Pro W4" charset="0"/>
                <a:cs typeface="ヒラギノ丸ゴ Pro W4" charset="0"/>
              </a:rPr>
              <a:t>PF-AR </a:t>
            </a:r>
            <a:r>
              <a:rPr lang="ja-JP" altLang="en-US" sz="3000" dirty="0">
                <a:latin typeface="Arial Rounded MT Bold" charset="0"/>
                <a:ea typeface="ヒラギノ丸ゴ Pro W4" charset="0"/>
                <a:cs typeface="ヒラギノ丸ゴ Pro W4" charset="0"/>
              </a:rPr>
              <a:t>の周波数を入射の際に毎回同じ周波数に設定してもらった方が、同じ</a:t>
            </a:r>
            <a:r>
              <a:rPr lang="en-US" altLang="ja-JP" sz="3000" dirty="0">
                <a:latin typeface="Arial Rounded MT Bold" charset="0"/>
                <a:ea typeface="ヒラギノ丸ゴ Pro W4" charset="0"/>
                <a:cs typeface="ヒラギノ丸ゴ Pro W4" charset="0"/>
              </a:rPr>
              <a:t> Bucket </a:t>
            </a:r>
            <a:r>
              <a:rPr lang="ja-JP" altLang="en-US" sz="3000" dirty="0">
                <a:latin typeface="Arial Rounded MT Bold" charset="0"/>
                <a:ea typeface="ヒラギノ丸ゴ Pro W4" charset="0"/>
                <a:cs typeface="ヒラギノ丸ゴ Pro W4" charset="0"/>
              </a:rPr>
              <a:t>に安定して入れるためには</a:t>
            </a:r>
            <a:r>
              <a:rPr lang="ja-JP" altLang="en-US" sz="3000" dirty="0" smtClean="0">
                <a:latin typeface="Arial Rounded MT Bold" charset="0"/>
                <a:ea typeface="ヒラギノ丸ゴ Pro W4" charset="0"/>
                <a:cs typeface="ヒラギノ丸ゴ Pro W4" charset="0"/>
              </a:rPr>
              <a:t>好ましい</a:t>
            </a:r>
            <a:endParaRPr lang="en-US" altLang="ja-JP" sz="3000" dirty="0" smtClean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marL="168270" lvl="1" indent="0"/>
            <a:r>
              <a:rPr lang="ja-JP" altLang="en-US" sz="2500" dirty="0" smtClean="0">
                <a:solidFill>
                  <a:srgbClr val="008000"/>
                </a:solidFill>
                <a:latin typeface="Arial Rounded MT Bold" charset="0"/>
                <a:ea typeface="ヒラギノ丸ゴ Pro W4" charset="0"/>
                <a:cs typeface="ヒラギノ丸ゴ Pro W4" charset="0"/>
              </a:rPr>
              <a:t>これは可能との確認がされている</a:t>
            </a:r>
            <a:endParaRPr lang="en-US" altLang="ja-JP" sz="2500" dirty="0">
              <a:solidFill>
                <a:srgbClr val="008000"/>
              </a:solidFill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/>
            <a:r>
              <a:rPr lang="en-US" altLang="ja-JP" sz="2600" dirty="0">
                <a:latin typeface="Arial Rounded MT Bold" charset="0"/>
                <a:ea typeface="ヒラギノ丸ゴ Pro W4" charset="0"/>
                <a:cs typeface="ヒラギノ丸ゴ Pro W4" charset="0"/>
              </a:rPr>
              <a:t>KEKB </a:t>
            </a:r>
            <a:r>
              <a:rPr lang="ja-JP" altLang="en-US" sz="2600" dirty="0">
                <a:latin typeface="Arial Rounded MT Bold" charset="0"/>
                <a:ea typeface="ヒラギノ丸ゴ Pro W4" charset="0"/>
                <a:cs typeface="ヒラギノ丸ゴ Pro W4" charset="0"/>
              </a:rPr>
              <a:t>と同じ</a:t>
            </a:r>
            <a:r>
              <a:rPr lang="en-US" altLang="ja-JP" sz="2600" dirty="0">
                <a:latin typeface="Arial Rounded MT Bold" charset="0"/>
                <a:ea typeface="ヒラギノ丸ゴ Pro W4" charset="0"/>
                <a:cs typeface="ヒラギノ丸ゴ Pro W4" charset="0"/>
              </a:rPr>
              <a:t> 10MHz Reference </a:t>
            </a:r>
            <a:r>
              <a:rPr lang="ja-JP" altLang="en-US" sz="2600" dirty="0">
                <a:latin typeface="Arial Rounded MT Bold" charset="0"/>
                <a:ea typeface="ヒラギノ丸ゴ Pro W4" charset="0"/>
                <a:cs typeface="ヒラギノ丸ゴ Pro W4" charset="0"/>
              </a:rPr>
              <a:t>を使うかどうかについては、おそらくどちらでも良い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1096271" y="42016"/>
            <a:ext cx="2850303" cy="269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538" tIns="49769" rIns="99538" bIns="49769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2pPr>
            <a:lvl3pPr>
              <a:defRPr kumimoji="1" sz="24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3pPr>
            <a:lvl4pPr>
              <a:defRPr kumimoji="1" sz="24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4pPr>
            <a:lvl5pPr>
              <a:defRPr kumimoji="1" sz="24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9pPr>
          </a:lstStyle>
          <a:p>
            <a:r>
              <a:rPr lang="en-US" altLang="ja-JP" sz="1100" i="1">
                <a:latin typeface="Arial" charset="0"/>
              </a:rPr>
              <a:t> </a:t>
            </a:r>
          </a:p>
        </p:txBody>
      </p:sp>
      <p:sp>
        <p:nvSpPr>
          <p:cNvPr id="6" name="角丸四角形吹き出し 5"/>
          <p:cNvSpPr/>
          <p:nvPr/>
        </p:nvSpPr>
        <p:spPr>
          <a:xfrm>
            <a:off x="8584678" y="616126"/>
            <a:ext cx="1926159" cy="360040"/>
          </a:xfrm>
          <a:prstGeom prst="wedgeRoundRectCallout">
            <a:avLst>
              <a:gd name="adj1" fmla="val -20833"/>
              <a:gd name="adj2" fmla="val -993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altLang="ja-JP" sz="1900" dirty="0" smtClean="0">
                <a:solidFill>
                  <a:srgbClr val="000090"/>
                </a:solidFill>
              </a:rPr>
              <a:t>Aug.2010 K.F</a:t>
            </a:r>
            <a:endParaRPr lang="ja-JP" altLang="en-US" sz="19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7594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SuperKEKB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今回は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Linac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の</a:t>
            </a:r>
            <a:r>
              <a:rPr kumimoji="1" lang="en-US" altLang="ja-JP" dirty="0" smtClean="0"/>
              <a:t> Clock </a:t>
            </a:r>
            <a:r>
              <a:rPr kumimoji="1" lang="ja-JP" altLang="en-US" dirty="0" smtClean="0"/>
              <a:t>を変更して逃げたが、</a:t>
            </a:r>
            <a:r>
              <a:rPr kumimoji="1" lang="en-US" altLang="ja-JP" dirty="0" smtClean="0"/>
              <a:t>SuperKEKB </a:t>
            </a:r>
            <a:r>
              <a:rPr kumimoji="1" lang="ja-JP" altLang="en-US" dirty="0" smtClean="0"/>
              <a:t>では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Linac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の</a:t>
            </a:r>
            <a:r>
              <a:rPr kumimoji="1" lang="en-US" altLang="ja-JP" dirty="0" smtClean="0"/>
              <a:t> Clock </a:t>
            </a:r>
            <a:r>
              <a:rPr kumimoji="1" lang="ja-JP" altLang="en-US" dirty="0" smtClean="0"/>
              <a:t>は</a:t>
            </a:r>
            <a:r>
              <a:rPr kumimoji="1" lang="en-US" altLang="ja-JP" dirty="0" smtClean="0"/>
              <a:t> SuperKEKB </a:t>
            </a:r>
            <a:r>
              <a:rPr kumimoji="1" lang="ja-JP" altLang="en-US" dirty="0" smtClean="0"/>
              <a:t>と依存しあう</a:t>
            </a:r>
            <a:r>
              <a:rPr lang="ja-JP" altLang="en-US" dirty="0" smtClean="0"/>
              <a:t>。</a:t>
            </a:r>
            <a:r>
              <a:rPr lang="en-US" altLang="ja-JP" dirty="0" err="1" smtClean="0"/>
              <a:t>Linac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</a:t>
            </a:r>
            <a:r>
              <a:rPr kumimoji="1" lang="ja-JP" altLang="en-US" dirty="0" smtClean="0"/>
              <a:t>都合では変更できなくなる。</a:t>
            </a:r>
            <a:endParaRPr kumimoji="1" lang="en-US" altLang="ja-JP" dirty="0" smtClean="0"/>
          </a:p>
          <a:p>
            <a:r>
              <a:rPr lang="ja-JP" altLang="en-US" smtClean="0"/>
              <a:t>いくつかの可能性はあるが、検討中。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221721-5FDC-D445-9F85-7F3CCA7B1AE5}" type="slidenum">
              <a:rPr lang="en-US" altLang="ja-JP" smtClean="0"/>
              <a:pPr>
                <a:defRPr/>
              </a:pPr>
              <a:t>20</a:t>
            </a:fld>
            <a:endParaRPr lang="en-US" altLang="ja-JP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2619862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1pPr>
            <a:lvl2pPr marL="41296269" indent="-40798515"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2pPr>
            <a:lvl3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3pPr>
            <a:lvl4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4pPr>
            <a:lvl5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5pPr>
            <a:lvl6pPr marL="497754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6pPr>
            <a:lvl7pPr marL="995507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7pPr>
            <a:lvl8pPr marL="1493261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8pPr>
            <a:lvl9pPr marL="1991015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9pPr>
          </a:lstStyle>
          <a:p>
            <a:fld id="{4BE1F141-6B8E-C946-B96F-E53FA518845A}" type="slidenum">
              <a:rPr lang="en-US" altLang="ja-JP" sz="1100">
                <a:latin typeface="Arial" charset="0"/>
              </a:rPr>
              <a:pPr/>
              <a:t>3</a:t>
            </a:fld>
            <a:endParaRPr lang="en-US" altLang="ja-JP" sz="1100">
              <a:latin typeface="Arial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>
                <a:latin typeface="Arial Rounded MT Bold" charset="0"/>
                <a:ea typeface="ヒラギノ丸ゴ Pro W4" charset="0"/>
                <a:cs typeface="ヒラギノ丸ゴ Pro W4" charset="0"/>
              </a:rPr>
              <a:t>PF-AR </a:t>
            </a:r>
            <a:r>
              <a:rPr lang="ja-JP" altLang="en-US">
                <a:latin typeface="Arial Rounded MT Bold" charset="0"/>
                <a:ea typeface="ヒラギノ丸ゴ Pro W4" charset="0"/>
                <a:cs typeface="ヒラギノ丸ゴ Pro W4" charset="0"/>
              </a:rPr>
              <a:t>の周波数履歴</a:t>
            </a:r>
            <a:r>
              <a:rPr lang="en-US" altLang="ja-JP" sz="2000">
                <a:latin typeface="Arial Rounded MT Bold" charset="0"/>
                <a:ea typeface="ヒラギノ丸ゴ Pro W4" charset="0"/>
                <a:cs typeface="ヒラギノ丸ゴ Pro W4" charset="0"/>
              </a:rPr>
              <a:t> (RFA:CCR:MOSC:FREAD)</a:t>
            </a:r>
            <a:endParaRPr lang="en-US" altLang="ja-JP">
              <a:latin typeface="Arial Rounded MT Bold" charset="0"/>
              <a:ea typeface="ヒラギノ丸ゴ Pro W4" charset="0"/>
              <a:cs typeface="ヒラギノ丸ゴ Pro W4" charset="0"/>
            </a:endParaRP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r>
              <a:rPr lang="ja-JP" altLang="en-US" sz="2200">
                <a:latin typeface="Arial Rounded MT Bold" charset="0"/>
                <a:ea typeface="ヒラギノ丸ゴ Pro W4" charset="0"/>
                <a:cs typeface="ヒラギノ丸ゴ Pro W4" charset="0"/>
              </a:rPr>
              <a:t>温度のためか、蓄積毎に入射時から</a:t>
            </a:r>
            <a:r>
              <a:rPr lang="en-US" altLang="ja-JP" sz="2200">
                <a:latin typeface="Arial Rounded MT Bold" charset="0"/>
                <a:ea typeface="ヒラギノ丸ゴ Pro W4" charset="0"/>
                <a:cs typeface="ヒラギノ丸ゴ Pro W4" charset="0"/>
              </a:rPr>
              <a:t> 50Hz </a:t>
            </a:r>
            <a:r>
              <a:rPr lang="ja-JP" altLang="en-US" sz="2200">
                <a:latin typeface="Arial Rounded MT Bold" charset="0"/>
                <a:ea typeface="ヒラギノ丸ゴ Pro W4" charset="0"/>
                <a:cs typeface="ヒラギノ丸ゴ Pro W4" charset="0"/>
              </a:rPr>
              <a:t>ほど徐々に下がる</a:t>
            </a:r>
            <a:endParaRPr lang="en-US" altLang="ja-JP" sz="220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marL="0" indent="0"/>
            <a:r>
              <a:rPr lang="ja-JP" altLang="en-US" sz="2200">
                <a:latin typeface="Arial Rounded MT Bold" charset="0"/>
                <a:ea typeface="ヒラギノ丸ゴ Pro W4" charset="0"/>
                <a:cs typeface="ヒラギノ丸ゴ Pro W4" charset="0"/>
              </a:rPr>
              <a:t>年間では</a:t>
            </a:r>
            <a:r>
              <a:rPr lang="en-US" altLang="ja-JP" sz="2200">
                <a:latin typeface="Arial Rounded MT Bold" charset="0"/>
                <a:ea typeface="ヒラギノ丸ゴ Pro W4" charset="0"/>
                <a:cs typeface="ヒラギノ丸ゴ Pro W4" charset="0"/>
              </a:rPr>
              <a:t> 2kHz </a:t>
            </a:r>
            <a:r>
              <a:rPr lang="ja-JP" altLang="en-US" sz="2200">
                <a:latin typeface="Arial Rounded MT Bold" charset="0"/>
                <a:ea typeface="ヒラギノ丸ゴ Pro W4" charset="0"/>
                <a:cs typeface="ヒラギノ丸ゴ Pro W4" charset="0"/>
              </a:rPr>
              <a:t>ほど変化する</a:t>
            </a:r>
            <a:r>
              <a:rPr lang="en-US" altLang="ja-JP" sz="2200">
                <a:latin typeface="Arial Rounded MT Bold" charset="0"/>
                <a:ea typeface="ヒラギノ丸ゴ Pro W4" charset="0"/>
                <a:cs typeface="ヒラギノ丸ゴ Pro W4" charset="0"/>
              </a:rPr>
              <a:t> (4 x 10^-6)</a:t>
            </a:r>
          </a:p>
          <a:p>
            <a:pPr lvl="1" indent="0"/>
            <a:r>
              <a:rPr lang="en-US" altLang="ja-JP" sz="2000">
                <a:latin typeface="Arial Rounded MT Bold" charset="0"/>
                <a:ea typeface="ヒラギノ丸ゴ Pro W4" charset="0"/>
                <a:cs typeface="ヒラギノ丸ゴ Pro W4" charset="0"/>
              </a:rPr>
              <a:t>200</a:t>
            </a:r>
            <a:r>
              <a:rPr lang="en-US" altLang="ja-JP" sz="2000">
                <a:latin typeface="Lucida Grande" charset="0"/>
                <a:ea typeface="ヒラギノ丸ゴ Pro W4" charset="0"/>
                <a:cs typeface="ヒラギノ丸ゴ Pro W4" charset="0"/>
              </a:rPr>
              <a:t>μs </a:t>
            </a:r>
            <a:r>
              <a:rPr lang="ja-JP" altLang="en-US" sz="2000">
                <a:latin typeface="Lucida Grande" charset="0"/>
                <a:ea typeface="ヒラギノ丸ゴ Pro W4" charset="0"/>
                <a:cs typeface="ヒラギノ丸ゴ Pro W4" charset="0"/>
              </a:rPr>
              <a:t>ほどの遅延が必要なので、最大</a:t>
            </a:r>
            <a:r>
              <a:rPr lang="en-US" altLang="ja-JP" sz="2000">
                <a:latin typeface="Lucida Grande" charset="0"/>
                <a:ea typeface="ヒラギノ丸ゴ Pro W4" charset="0"/>
                <a:cs typeface="ヒラギノ丸ゴ Pro W4" charset="0"/>
              </a:rPr>
              <a:t> 800ps=160deg </a:t>
            </a:r>
            <a:r>
              <a:rPr lang="ja-JP" altLang="en-US" sz="2000">
                <a:latin typeface="Lucida Grande" charset="0"/>
                <a:ea typeface="ヒラギノ丸ゴ Pro W4" charset="0"/>
                <a:cs typeface="ヒラギノ丸ゴ Pro W4" charset="0"/>
              </a:rPr>
              <a:t>入射位相の調整が必要となる</a:t>
            </a:r>
          </a:p>
        </p:txBody>
      </p:sp>
      <p:pic>
        <p:nvPicPr>
          <p:cNvPr id="20485" name="Picture 4" descr="freqar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247355" y="2604982"/>
            <a:ext cx="6192216" cy="4577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0552191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1pPr>
            <a:lvl2pPr marL="41296269" indent="-40798515"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2pPr>
            <a:lvl3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3pPr>
            <a:lvl4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4pPr>
            <a:lvl5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5pPr>
            <a:lvl6pPr marL="497754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6pPr>
            <a:lvl7pPr marL="995507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7pPr>
            <a:lvl8pPr marL="1493261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8pPr>
            <a:lvl9pPr marL="1991015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9pPr>
          </a:lstStyle>
          <a:p>
            <a:fld id="{A0CA6744-D94C-CA46-83D4-C2DAB49917CC}" type="slidenum">
              <a:rPr lang="en-US" altLang="ja-JP" sz="1100">
                <a:latin typeface="Arial" charset="0"/>
              </a:rPr>
              <a:pPr/>
              <a:t>4</a:t>
            </a:fld>
            <a:endParaRPr lang="en-US" altLang="ja-JP" sz="1100">
              <a:latin typeface="Arial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>
                <a:latin typeface="Arial Rounded MT Bold" charset="0"/>
                <a:ea typeface="ヒラギノ丸ゴ Pro W4" charset="0"/>
                <a:cs typeface="ヒラギノ丸ゴ Pro W4" charset="0"/>
              </a:rPr>
              <a:t>KEKB </a:t>
            </a:r>
            <a:r>
              <a:rPr lang="ja-JP" altLang="en-US">
                <a:latin typeface="Arial Rounded MT Bold" charset="0"/>
                <a:ea typeface="ヒラギノ丸ゴ Pro W4" charset="0"/>
                <a:cs typeface="ヒラギノ丸ゴ Pro W4" charset="0"/>
              </a:rPr>
              <a:t>の周波数履歴</a:t>
            </a:r>
            <a:r>
              <a:rPr lang="en-US" altLang="ja-JP">
                <a:latin typeface="Arial Rounded MT Bold" charset="0"/>
                <a:ea typeface="ヒラギノ丸ゴ Pro W4" charset="0"/>
                <a:cs typeface="ヒラギノ丸ゴ Pro W4" charset="0"/>
              </a:rPr>
              <a:t> (</a:t>
            </a:r>
            <a:r>
              <a:rPr lang="ja-JP" altLang="en-US">
                <a:latin typeface="Arial Rounded MT Bold" charset="0"/>
                <a:ea typeface="ヒラギノ丸ゴ Pro W4" charset="0"/>
                <a:cs typeface="ヒラギノ丸ゴ Pro W4" charset="0"/>
              </a:rPr>
              <a:t>参考</a:t>
            </a:r>
            <a:r>
              <a:rPr lang="en-US" altLang="ja-JP">
                <a:latin typeface="Arial Rounded MT Bold" charset="0"/>
                <a:ea typeface="ヒラギノ丸ゴ Pro W4" charset="0"/>
                <a:cs typeface="ヒラギノ丸ゴ Pro W4" charset="0"/>
              </a:rPr>
              <a:t>)</a:t>
            </a:r>
            <a:r>
              <a:rPr lang="en-US" altLang="ja-JP" sz="2000">
                <a:latin typeface="Arial Rounded MT Bold" charset="0"/>
                <a:ea typeface="ヒラギノ丸ゴ Pro W4" charset="0"/>
                <a:cs typeface="ヒラギノ丸ゴ Pro W4" charset="0"/>
              </a:rPr>
              <a:t> (RF_MO:RB:FREQ)</a:t>
            </a:r>
            <a:endParaRPr lang="en-US" altLang="ja-JP">
              <a:latin typeface="Arial Rounded MT Bold" charset="0"/>
              <a:ea typeface="ヒラギノ丸ゴ Pro W4" charset="0"/>
              <a:cs typeface="ヒラギノ丸ゴ Pro W4" charset="0"/>
            </a:endParaRP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r>
              <a:rPr lang="ja-JP" altLang="en-US">
                <a:latin typeface="Arial Rounded MT Bold" charset="0"/>
                <a:ea typeface="ヒラギノ丸ゴ Pro W4" charset="0"/>
                <a:cs typeface="ヒラギノ丸ゴ Pro W4" charset="0"/>
              </a:rPr>
              <a:t>変化は</a:t>
            </a:r>
            <a:r>
              <a:rPr lang="en-US" altLang="ja-JP">
                <a:latin typeface="Arial Rounded MT Bold" charset="0"/>
                <a:ea typeface="ヒラギノ丸ゴ Pro W4" charset="0"/>
                <a:cs typeface="ヒラギノ丸ゴ Pro W4" charset="0"/>
              </a:rPr>
              <a:t> 200Hz </a:t>
            </a:r>
            <a:r>
              <a:rPr lang="ja-JP" altLang="en-US">
                <a:latin typeface="Arial Rounded MT Bold" charset="0"/>
                <a:ea typeface="ヒラギノ丸ゴ Pro W4" charset="0"/>
                <a:cs typeface="ヒラギノ丸ゴ Pro W4" charset="0"/>
              </a:rPr>
              <a:t>程度</a:t>
            </a:r>
          </a:p>
        </p:txBody>
      </p:sp>
      <p:pic>
        <p:nvPicPr>
          <p:cNvPr id="21509" name="Picture 4" descr="freqkb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247355" y="2480685"/>
            <a:ext cx="6192216" cy="457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704406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1pPr>
            <a:lvl2pPr marL="41296269" indent="-40798515"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2pPr>
            <a:lvl3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3pPr>
            <a:lvl4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4pPr>
            <a:lvl5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5pPr>
            <a:lvl6pPr marL="497754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6pPr>
            <a:lvl7pPr marL="995507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7pPr>
            <a:lvl8pPr marL="1493261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8pPr>
            <a:lvl9pPr marL="1991015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9pPr>
          </a:lstStyle>
          <a:p>
            <a:fld id="{737AE2EB-3925-2A40-AAB6-6F0007D14795}" type="slidenum">
              <a:rPr lang="en-US" altLang="ja-JP" sz="1100">
                <a:latin typeface="Arial" charset="0"/>
              </a:rPr>
              <a:pPr/>
              <a:t>5</a:t>
            </a:fld>
            <a:endParaRPr lang="en-US" altLang="ja-JP" sz="1100">
              <a:latin typeface="Arial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>
                <a:latin typeface="Arial Rounded MT Bold" charset="0"/>
                <a:ea typeface="ヒラギノ丸ゴ Pro W4" charset="0"/>
                <a:cs typeface="ヒラギノ丸ゴ Pro W4" charset="0"/>
              </a:rPr>
              <a:t>PF Ring </a:t>
            </a:r>
            <a:r>
              <a:rPr lang="ja-JP" altLang="en-US">
                <a:latin typeface="Arial Rounded MT Bold" charset="0"/>
                <a:ea typeface="ヒラギノ丸ゴ Pro W4" charset="0"/>
                <a:cs typeface="ヒラギノ丸ゴ Pro W4" charset="0"/>
              </a:rPr>
              <a:t>の場合の同期頻度</a:t>
            </a:r>
            <a:r>
              <a:rPr lang="en-US" altLang="ja-JP">
                <a:latin typeface="Arial Rounded MT Bold" charset="0"/>
                <a:ea typeface="ヒラギノ丸ゴ Pro W4" charset="0"/>
                <a:cs typeface="ヒラギノ丸ゴ Pro W4" charset="0"/>
              </a:rPr>
              <a:t> (</a:t>
            </a:r>
            <a:r>
              <a:rPr lang="ja-JP" altLang="en-US">
                <a:latin typeface="Arial Rounded MT Bold" charset="0"/>
                <a:ea typeface="ヒラギノ丸ゴ Pro W4" charset="0"/>
                <a:cs typeface="ヒラギノ丸ゴ Pro W4" charset="0"/>
              </a:rPr>
              <a:t>参考</a:t>
            </a:r>
            <a:r>
              <a:rPr lang="en-US" altLang="ja-JP">
                <a:latin typeface="Arial Rounded MT Bold" charset="0"/>
                <a:ea typeface="ヒラギノ丸ゴ Pro W4" charset="0"/>
                <a:cs typeface="ヒラギノ丸ゴ Pro W4" charset="0"/>
              </a:rPr>
              <a:t>)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r>
              <a:rPr lang="en-US" altLang="ja-JP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114MHz (</a:t>
            </a:r>
            <a:r>
              <a:rPr lang="en-US" altLang="ja-JP" sz="2200" dirty="0" err="1">
                <a:latin typeface="Arial Rounded MT Bold" charset="0"/>
                <a:ea typeface="ヒラギノ丸ゴ Pro W4" charset="0"/>
                <a:cs typeface="ヒラギノ丸ゴ Pro W4" charset="0"/>
              </a:rPr>
              <a:t>Linac</a:t>
            </a:r>
            <a:r>
              <a:rPr lang="en-US" altLang="ja-JP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, SH_A1_S1) </a:t>
            </a:r>
            <a:r>
              <a:rPr lang="ja-JP" altLang="en-US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と</a:t>
            </a:r>
            <a:r>
              <a:rPr lang="en-US" altLang="ja-JP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 1.6MHz (PF Revolution, 500.1/312) </a:t>
            </a:r>
            <a:r>
              <a:rPr lang="ja-JP" altLang="en-US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の同期頻度を</a:t>
            </a:r>
            <a:r>
              <a:rPr lang="en-US" altLang="ja-JP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 Jitter 300ps </a:t>
            </a:r>
            <a:r>
              <a:rPr lang="ja-JP" altLang="en-US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で</a:t>
            </a:r>
            <a:r>
              <a:rPr lang="en-US" altLang="ja-JP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 2ms </a:t>
            </a:r>
            <a:r>
              <a:rPr lang="ja-JP" altLang="en-US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以内で探すと、計算上は下の</a:t>
            </a:r>
            <a:r>
              <a:rPr lang="en-US" altLang="ja-JP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 Graph </a:t>
            </a:r>
            <a:r>
              <a:rPr lang="ja-JP" altLang="en-US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程度の頻度となる</a:t>
            </a:r>
            <a:endParaRPr lang="en-US" altLang="ja-JP" sz="22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/>
            <a:r>
              <a:rPr lang="ja-JP" altLang="en-US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現在の回路では</a:t>
            </a:r>
            <a:r>
              <a:rPr lang="en-US" altLang="ja-JP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 Jitter </a:t>
            </a:r>
            <a:r>
              <a:rPr lang="ja-JP" altLang="en-US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最大</a:t>
            </a:r>
            <a:r>
              <a:rPr lang="en-US" altLang="ja-JP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 300ps </a:t>
            </a:r>
            <a:r>
              <a:rPr lang="ja-JP" altLang="en-US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とすると</a:t>
            </a:r>
            <a:r>
              <a:rPr lang="en-US" altLang="ja-JP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 1/5 </a:t>
            </a:r>
            <a:r>
              <a:rPr lang="ja-JP" altLang="en-US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ぐらいしか捉えられない</a:t>
            </a:r>
            <a:r>
              <a:rPr lang="en-US" altLang="ja-JP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 (Jitter 300ps </a:t>
            </a:r>
            <a:r>
              <a:rPr lang="ja-JP" altLang="en-US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以下の信号もかなり落としている</a:t>
            </a:r>
            <a:r>
              <a:rPr lang="en-US" altLang="ja-JP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) </a:t>
            </a:r>
            <a:r>
              <a:rPr lang="ja-JP" altLang="en-US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が、頻度は充分</a:t>
            </a:r>
            <a:endParaRPr lang="en-US" altLang="ja-JP" sz="20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/>
            <a:endParaRPr lang="en-US" altLang="ja-JP" sz="20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/>
            <a:endParaRPr lang="en-US" altLang="ja-JP" sz="20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>
              <a:buNone/>
            </a:pPr>
            <a:endParaRPr lang="en-US" altLang="ja-JP" sz="20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>
              <a:buNone/>
            </a:pPr>
            <a:endParaRPr lang="en-US" altLang="ja-JP" sz="20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>
              <a:buNone/>
            </a:pPr>
            <a:r>
              <a:rPr lang="ja-JP" altLang="en-US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縦軸</a:t>
            </a:r>
            <a:r>
              <a:rPr lang="en-US" altLang="ja-JP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: </a:t>
            </a:r>
            <a:r>
              <a:rPr lang="ja-JP" altLang="en-US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同期回数</a:t>
            </a:r>
            <a:endParaRPr lang="en-US" altLang="ja-JP" sz="20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/>
            <a:endParaRPr lang="en-US" altLang="ja-JP" sz="20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>
              <a:buNone/>
            </a:pPr>
            <a:r>
              <a:rPr lang="ja-JP" altLang="en-US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横軸</a:t>
            </a:r>
            <a:r>
              <a:rPr lang="en-US" altLang="ja-JP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: </a:t>
            </a:r>
            <a:r>
              <a:rPr lang="ja-JP" altLang="en-US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旋回周波数</a:t>
            </a:r>
          </a:p>
        </p:txBody>
      </p:sp>
      <p:pic>
        <p:nvPicPr>
          <p:cNvPr id="22533" name="Picture 4" descr="pf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769797" y="2694266"/>
            <a:ext cx="6192215" cy="4448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815836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1pPr>
            <a:lvl2pPr marL="41296269" indent="-40798515"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2pPr>
            <a:lvl3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3pPr>
            <a:lvl4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4pPr>
            <a:lvl5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5pPr>
            <a:lvl6pPr marL="497754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6pPr>
            <a:lvl7pPr marL="995507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7pPr>
            <a:lvl8pPr marL="1493261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8pPr>
            <a:lvl9pPr marL="1991015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9pPr>
          </a:lstStyle>
          <a:p>
            <a:fld id="{955D078C-DCEC-024D-9928-C4FC8A5B6DE9}" type="slidenum">
              <a:rPr lang="en-US" altLang="ja-JP" sz="1100">
                <a:latin typeface="Arial" charset="0"/>
              </a:rPr>
              <a:pPr/>
              <a:t>6</a:t>
            </a:fld>
            <a:endParaRPr lang="en-US" altLang="ja-JP" sz="1100">
              <a:latin typeface="Arial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>
                <a:latin typeface="Arial Rounded MT Bold" charset="0"/>
                <a:ea typeface="ヒラギノ丸ゴ Pro W4" charset="0"/>
                <a:cs typeface="ヒラギノ丸ゴ Pro W4" charset="0"/>
              </a:rPr>
              <a:t>PF-AR </a:t>
            </a:r>
            <a:r>
              <a:rPr lang="ja-JP" altLang="en-US">
                <a:latin typeface="Arial Rounded MT Bold" charset="0"/>
                <a:ea typeface="ヒラギノ丸ゴ Pro W4" charset="0"/>
                <a:cs typeface="ヒラギノ丸ゴ Pro W4" charset="0"/>
              </a:rPr>
              <a:t>の場合の同期頻度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r>
              <a:rPr lang="ja-JP" altLang="en-US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同様に</a:t>
            </a:r>
            <a:r>
              <a:rPr lang="en-US" altLang="ja-JP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 </a:t>
            </a:r>
            <a:r>
              <a:rPr lang="en-US" altLang="ja-JP" sz="2200" dirty="0" smtClean="0">
                <a:latin typeface="Arial Rounded MT Bold" charset="0"/>
                <a:ea typeface="ヒラギノ丸ゴ Pro W4" charset="0"/>
                <a:cs typeface="ヒラギノ丸ゴ Pro W4" charset="0"/>
              </a:rPr>
              <a:t>10.39MHz </a:t>
            </a:r>
            <a:r>
              <a:rPr lang="en-US" altLang="ja-JP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(Linac-KEKB-Common) </a:t>
            </a:r>
            <a:r>
              <a:rPr lang="ja-JP" altLang="en-US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と</a:t>
            </a:r>
            <a:r>
              <a:rPr lang="en-US" altLang="ja-JP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 0.8MHz (PF-AR Revolution, 508.5/640) </a:t>
            </a:r>
            <a:r>
              <a:rPr lang="ja-JP" altLang="en-US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の同期頻度を</a:t>
            </a:r>
            <a:r>
              <a:rPr lang="en-US" altLang="ja-JP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 Jitter 300ps </a:t>
            </a:r>
            <a:r>
              <a:rPr lang="ja-JP" altLang="en-US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で</a:t>
            </a:r>
            <a:r>
              <a:rPr lang="en-US" altLang="ja-JP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 2ms </a:t>
            </a:r>
            <a:r>
              <a:rPr lang="ja-JP" altLang="en-US" sz="2200" dirty="0">
                <a:latin typeface="Arial Rounded MT Bold" charset="0"/>
                <a:ea typeface="ヒラギノ丸ゴ Pro W4" charset="0"/>
                <a:cs typeface="ヒラギノ丸ゴ Pro W4" charset="0"/>
              </a:rPr>
              <a:t>以内で探す</a:t>
            </a:r>
            <a:endParaRPr lang="en-US" altLang="ja-JP" sz="22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/>
            <a:r>
              <a:rPr lang="ja-JP" altLang="en-US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現在の回路は</a:t>
            </a:r>
            <a:r>
              <a:rPr lang="en-US" altLang="ja-JP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 300ps (tail </a:t>
            </a:r>
            <a:r>
              <a:rPr lang="ja-JP" altLang="en-US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まで</a:t>
            </a:r>
            <a:r>
              <a:rPr lang="en-US" altLang="ja-JP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) </a:t>
            </a:r>
            <a:r>
              <a:rPr lang="ja-JP" altLang="en-US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で</a:t>
            </a:r>
            <a:r>
              <a:rPr lang="en-US" altLang="ja-JP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 1/5 </a:t>
            </a:r>
            <a:r>
              <a:rPr lang="ja-JP" altLang="en-US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ぐらいしか捉えられないので少し苦しいが、どうにかなるかも？もちろん</a:t>
            </a:r>
            <a:r>
              <a:rPr lang="en-US" altLang="ja-JP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 Linac/DR </a:t>
            </a:r>
            <a:r>
              <a:rPr lang="ja-JP" altLang="en-US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の位相を振れば頻度を上げられる</a:t>
            </a:r>
            <a:endParaRPr lang="en-US" altLang="ja-JP" sz="20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/>
            <a:endParaRPr lang="en-US" altLang="ja-JP" sz="20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/>
            <a:endParaRPr lang="en-US" altLang="ja-JP" sz="20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>
              <a:buNone/>
            </a:pPr>
            <a:endParaRPr lang="en-US" altLang="ja-JP" sz="20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>
              <a:buNone/>
            </a:pPr>
            <a:endParaRPr lang="en-US" altLang="ja-JP" sz="20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>
              <a:buNone/>
            </a:pPr>
            <a:r>
              <a:rPr lang="ja-JP" altLang="en-US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縦軸</a:t>
            </a:r>
            <a:r>
              <a:rPr lang="en-US" altLang="ja-JP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: </a:t>
            </a:r>
            <a:r>
              <a:rPr lang="ja-JP" altLang="en-US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同期回数</a:t>
            </a:r>
            <a:endParaRPr lang="en-US" altLang="ja-JP" sz="20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/>
            <a:endParaRPr lang="en-US" altLang="ja-JP" sz="2000" dirty="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lvl="1" indent="0">
              <a:buNone/>
            </a:pPr>
            <a:r>
              <a:rPr lang="ja-JP" altLang="en-US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横軸</a:t>
            </a:r>
            <a:r>
              <a:rPr lang="en-US" altLang="ja-JP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: </a:t>
            </a:r>
            <a:r>
              <a:rPr lang="ja-JP" altLang="en-US" sz="2000" dirty="0">
                <a:latin typeface="Arial Rounded MT Bold" charset="0"/>
                <a:ea typeface="ヒラギノ丸ゴ Pro W4" charset="0"/>
                <a:cs typeface="ヒラギノ丸ゴ Pro W4" charset="0"/>
              </a:rPr>
              <a:t>旋回周波数</a:t>
            </a:r>
          </a:p>
        </p:txBody>
      </p:sp>
      <p:pic>
        <p:nvPicPr>
          <p:cNvPr id="23557" name="Picture 6" descr="ar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769797" y="2694266"/>
            <a:ext cx="6192215" cy="4448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図 5" descr="ar60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740676" y="2689013"/>
            <a:ext cx="6139115" cy="441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2885461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1pPr>
            <a:lvl2pPr marL="41296269" indent="-40798515"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2pPr>
            <a:lvl3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3pPr>
            <a:lvl4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4pPr>
            <a:lvl5pPr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5pPr>
            <a:lvl6pPr marL="497754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6pPr>
            <a:lvl7pPr marL="995507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7pPr>
            <a:lvl8pPr marL="1493261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8pPr>
            <a:lvl9pPr marL="1991015" fontAlgn="base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" charset="0"/>
                <a:ea typeface="Osaka" charset="0"/>
                <a:cs typeface="Osaka" charset="0"/>
              </a:defRPr>
            </a:lvl9pPr>
          </a:lstStyle>
          <a:p>
            <a:fld id="{0DB67AC9-DBAC-4D47-AFB1-279B868902EF}" type="slidenum">
              <a:rPr lang="en-US" altLang="ja-JP" sz="1100">
                <a:latin typeface="Arial" charset="0"/>
              </a:rPr>
              <a:pPr/>
              <a:t>7</a:t>
            </a:fld>
            <a:endParaRPr lang="en-US" altLang="ja-JP" sz="1100">
              <a:latin typeface="Arial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>
                <a:latin typeface="Arial Rounded MT Bold" charset="0"/>
                <a:ea typeface="ヒラギノ丸ゴ Pro W4" charset="0"/>
                <a:cs typeface="ヒラギノ丸ゴ Pro W4" charset="0"/>
              </a:rPr>
              <a:t>PF </a:t>
            </a:r>
            <a:r>
              <a:rPr lang="ja-JP" altLang="en-US">
                <a:latin typeface="Arial Rounded MT Bold" charset="0"/>
                <a:ea typeface="ヒラギノ丸ゴ Pro W4" charset="0"/>
                <a:cs typeface="ヒラギノ丸ゴ Pro W4" charset="0"/>
              </a:rPr>
              <a:t>の周波数履歴</a:t>
            </a:r>
            <a:r>
              <a:rPr lang="en-US" altLang="ja-JP">
                <a:latin typeface="Arial Rounded MT Bold" charset="0"/>
                <a:ea typeface="ヒラギノ丸ゴ Pro W4" charset="0"/>
                <a:cs typeface="ヒラギノ丸ゴ Pro W4" charset="0"/>
              </a:rPr>
              <a:t> (</a:t>
            </a:r>
            <a:r>
              <a:rPr lang="ja-JP" altLang="en-US">
                <a:latin typeface="Arial Rounded MT Bold" charset="0"/>
                <a:ea typeface="ヒラギノ丸ゴ Pro W4" charset="0"/>
                <a:cs typeface="ヒラギノ丸ゴ Pro W4" charset="0"/>
              </a:rPr>
              <a:t>参考</a:t>
            </a:r>
            <a:r>
              <a:rPr lang="en-US" altLang="ja-JP">
                <a:latin typeface="Arial Rounded MT Bold" charset="0"/>
                <a:ea typeface="ヒラギノ丸ゴ Pro W4" charset="0"/>
                <a:cs typeface="ヒラギノ丸ゴ Pro W4" charset="0"/>
              </a:rPr>
              <a:t>)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r>
              <a:rPr lang="ja-JP" altLang="en-US" sz="2200">
                <a:latin typeface="Arial Rounded MT Bold" charset="0"/>
                <a:ea typeface="ヒラギノ丸ゴ Pro W4" charset="0"/>
                <a:cs typeface="ヒラギノ丸ゴ Pro W4" charset="0"/>
              </a:rPr>
              <a:t>地上のためか、変動が大きい</a:t>
            </a:r>
            <a:endParaRPr lang="en-US" altLang="ja-JP" sz="2200">
              <a:latin typeface="Arial Rounded MT Bold" charset="0"/>
              <a:ea typeface="ヒラギノ丸ゴ Pro W4" charset="0"/>
              <a:cs typeface="ヒラギノ丸ゴ Pro W4" charset="0"/>
            </a:endParaRPr>
          </a:p>
          <a:p>
            <a:pPr marL="0" indent="0"/>
            <a:r>
              <a:rPr lang="ja-JP" altLang="en-US" sz="2200">
                <a:latin typeface="Arial Rounded MT Bold" charset="0"/>
                <a:ea typeface="ヒラギノ丸ゴ Pro W4" charset="0"/>
                <a:cs typeface="ヒラギノ丸ゴ Pro W4" charset="0"/>
              </a:rPr>
              <a:t>年間では</a:t>
            </a:r>
            <a:r>
              <a:rPr lang="en-US" altLang="ja-JP" sz="2200">
                <a:latin typeface="Arial Rounded MT Bold" charset="0"/>
                <a:ea typeface="ヒラギノ丸ゴ Pro W4" charset="0"/>
                <a:cs typeface="ヒラギノ丸ゴ Pro W4" charset="0"/>
              </a:rPr>
              <a:t> 10kHz </a:t>
            </a:r>
            <a:r>
              <a:rPr lang="ja-JP" altLang="en-US" sz="2200">
                <a:latin typeface="Arial Rounded MT Bold" charset="0"/>
                <a:ea typeface="ヒラギノ丸ゴ Pro W4" charset="0"/>
                <a:cs typeface="ヒラギノ丸ゴ Pro W4" charset="0"/>
              </a:rPr>
              <a:t>ほど変化する</a:t>
            </a:r>
            <a:r>
              <a:rPr lang="en-US" altLang="ja-JP" sz="2200">
                <a:latin typeface="Arial Rounded MT Bold" charset="0"/>
                <a:ea typeface="ヒラギノ丸ゴ Pro W4" charset="0"/>
                <a:cs typeface="ヒラギノ丸ゴ Pro W4" charset="0"/>
              </a:rPr>
              <a:t> (2 x 10^-5)</a:t>
            </a:r>
          </a:p>
          <a:p>
            <a:pPr lvl="1" indent="0"/>
            <a:r>
              <a:rPr lang="en-US" altLang="ja-JP" sz="2000">
                <a:latin typeface="Arial Rounded MT Bold" charset="0"/>
                <a:ea typeface="ヒラギノ丸ゴ Pro W4" charset="0"/>
                <a:cs typeface="ヒラギノ丸ゴ Pro W4" charset="0"/>
              </a:rPr>
              <a:t>1km </a:t>
            </a:r>
            <a:r>
              <a:rPr lang="ja-JP" altLang="en-US" sz="2000">
                <a:latin typeface="Arial Rounded MT Bold" charset="0"/>
                <a:ea typeface="ヒラギノ丸ゴ Pro W4" charset="0"/>
                <a:cs typeface="ヒラギノ丸ゴ Pro W4" charset="0"/>
              </a:rPr>
              <a:t>電子が移動する時間として</a:t>
            </a:r>
            <a:r>
              <a:rPr lang="ja-JP" altLang="en-US" sz="2000">
                <a:latin typeface="Lucida Grande" charset="0"/>
                <a:ea typeface="ヒラギノ丸ゴ Pro W4" charset="0"/>
                <a:cs typeface="ヒラギノ丸ゴ Pro W4" charset="0"/>
              </a:rPr>
              <a:t>最大</a:t>
            </a:r>
            <a:r>
              <a:rPr lang="en-US" altLang="ja-JP" sz="2000">
                <a:latin typeface="Lucida Grande" charset="0"/>
                <a:ea typeface="ヒラギノ丸ゴ Pro W4" charset="0"/>
                <a:cs typeface="ヒラギノ丸ゴ Pro W4" charset="0"/>
              </a:rPr>
              <a:t> 70ps=35deg </a:t>
            </a:r>
            <a:r>
              <a:rPr lang="ja-JP" altLang="en-US" sz="2000">
                <a:latin typeface="Lucida Grande" charset="0"/>
                <a:ea typeface="ヒラギノ丸ゴ Pro W4" charset="0"/>
                <a:cs typeface="ヒラギノ丸ゴ Pro W4" charset="0"/>
              </a:rPr>
              <a:t>入射位相の調整が必要となる</a:t>
            </a:r>
          </a:p>
        </p:txBody>
      </p:sp>
      <p:pic>
        <p:nvPicPr>
          <p:cNvPr id="24581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274762" y="2436919"/>
            <a:ext cx="6139115" cy="4705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5872109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その後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L-band </a:t>
            </a:r>
            <a:r>
              <a:rPr kumimoji="1" lang="ja-JP" altLang="en-US" dirty="0" smtClean="0"/>
              <a:t>の導入が確定し、</a:t>
            </a:r>
            <a:r>
              <a:rPr kumimoji="1" lang="en-US" altLang="ja-JP" dirty="0" smtClean="0"/>
              <a:t>RF-gun </a:t>
            </a:r>
            <a:r>
              <a:rPr kumimoji="1" lang="ja-JP" altLang="en-US" dirty="0" smtClean="0"/>
              <a:t>もそれに同期させることになってきて、再検討が必要であったが、概略</a:t>
            </a:r>
            <a:r>
              <a:rPr kumimoji="1" lang="en-US" altLang="ja-JP" dirty="0" smtClean="0"/>
              <a:t> 1/11 (10.39/114.24) </a:t>
            </a:r>
            <a:r>
              <a:rPr kumimoji="1" lang="ja-JP" altLang="en-US" dirty="0" smtClean="0"/>
              <a:t>の同期頻度</a:t>
            </a:r>
            <a:r>
              <a:rPr lang="ja-JP" altLang="en-US" dirty="0" smtClean="0"/>
              <a:t>低下だけで済むのではないかと想定していた。</a:t>
            </a:r>
            <a:endParaRPr kumimoji="1" lang="en-US" altLang="ja-JP" dirty="0" smtClean="0"/>
          </a:p>
          <a:p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月</a:t>
            </a:r>
            <a:r>
              <a:rPr kumimoji="1" lang="en-US" altLang="ja-JP" dirty="0" smtClean="0"/>
              <a:t> 27 </a:t>
            </a:r>
            <a:r>
              <a:rPr kumimoji="1" lang="ja-JP" altLang="en-US" dirty="0" smtClean="0"/>
              <a:t>日に障害が起こったので、再度検討を始めた。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221721-5FDC-D445-9F85-7F3CCA7B1AE5}" type="slidenum">
              <a:rPr lang="en-US" altLang="ja-JP" smtClean="0"/>
              <a:pPr>
                <a:defRPr/>
              </a:pPr>
              <a:t>8</a:t>
            </a:fld>
            <a:endParaRPr lang="en-US" altLang="ja-JP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3425681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Linac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 PF </a:t>
            </a:r>
            <a:r>
              <a:rPr lang="ja-JP" altLang="en-US" dirty="0" smtClean="0"/>
              <a:t>の入射時の同期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ja-JP" sz="3200" dirty="0" err="1" smtClean="0"/>
              <a:t>Linac</a:t>
            </a:r>
            <a:r>
              <a:rPr kumimoji="1" lang="en-US" altLang="ja-JP" sz="3200" dirty="0" smtClean="0"/>
              <a:t> </a:t>
            </a:r>
            <a:r>
              <a:rPr kumimoji="1" lang="ja-JP" altLang="en-US" sz="3200" dirty="0" smtClean="0"/>
              <a:t>の</a:t>
            </a:r>
            <a:r>
              <a:rPr kumimoji="1" lang="en-US" altLang="ja-JP" sz="3200" dirty="0" smtClean="0"/>
              <a:t> Clock</a:t>
            </a:r>
          </a:p>
          <a:p>
            <a:pPr lvl="1"/>
            <a:r>
              <a:rPr lang="en-US" altLang="ja-JP" sz="2800" dirty="0" smtClean="0"/>
              <a:t>2856MHz, 571.2MHz, 114.24MHz, 51.93MHz</a:t>
            </a:r>
          </a:p>
          <a:p>
            <a:pPr lvl="1"/>
            <a:r>
              <a:rPr lang="ja-JP" altLang="en-US" sz="2800" dirty="0" smtClean="0"/>
              <a:t>共通周波数</a:t>
            </a:r>
            <a:r>
              <a:rPr lang="en-US" altLang="ja-JP" sz="2800" dirty="0" smtClean="0"/>
              <a:t> 10.39MHz</a:t>
            </a:r>
          </a:p>
          <a:p>
            <a:r>
              <a:rPr lang="en-US" altLang="ja-JP" sz="3200" dirty="0" smtClean="0"/>
              <a:t>PF </a:t>
            </a:r>
            <a:r>
              <a:rPr lang="ja-JP" altLang="en-US" sz="3200" dirty="0" smtClean="0"/>
              <a:t>の</a:t>
            </a:r>
            <a:r>
              <a:rPr lang="en-US" altLang="ja-JP" sz="3200" dirty="0" smtClean="0"/>
              <a:t> Clock </a:t>
            </a:r>
          </a:p>
          <a:p>
            <a:pPr lvl="1"/>
            <a:r>
              <a:rPr lang="en-US" altLang="ja-JP" sz="2800" dirty="0" smtClean="0"/>
              <a:t>500.1MHz (RF), 1.603MHz (Revolution)</a:t>
            </a:r>
            <a:endParaRPr lang="en-US" altLang="ja-JP" sz="2800" dirty="0"/>
          </a:p>
          <a:p>
            <a:pPr lvl="0"/>
            <a:r>
              <a:rPr lang="ja-JP" altLang="en-US" sz="3200" dirty="0" smtClean="0"/>
              <a:t>双方の</a:t>
            </a:r>
            <a:r>
              <a:rPr lang="en-US" altLang="ja-JP" sz="3200" dirty="0" smtClean="0"/>
              <a:t> Clock </a:t>
            </a:r>
            <a:r>
              <a:rPr lang="ja-JP" altLang="en-US" sz="3200" dirty="0" smtClean="0"/>
              <a:t>の位相</a:t>
            </a:r>
            <a:r>
              <a:rPr lang="en-US" altLang="ja-JP" sz="3200" dirty="0" smtClean="0"/>
              <a:t> Zero </a:t>
            </a:r>
            <a:r>
              <a:rPr lang="ja-JP" altLang="en-US" sz="3200" dirty="0" smtClean="0"/>
              <a:t>が偶然一致する</a:t>
            </a:r>
            <a:r>
              <a:rPr lang="en-US" altLang="ja-JP" sz="3200" dirty="0" smtClean="0"/>
              <a:t> Timing </a:t>
            </a:r>
            <a:r>
              <a:rPr lang="ja-JP" altLang="en-US" sz="3200" dirty="0" smtClean="0"/>
              <a:t>を探す</a:t>
            </a:r>
            <a:endParaRPr lang="en-US" altLang="ja-JP" sz="3200" dirty="0" smtClean="0"/>
          </a:p>
          <a:p>
            <a:pPr lvl="1"/>
            <a:r>
              <a:rPr lang="ja-JP" altLang="en-US" sz="2800" dirty="0" smtClean="0"/>
              <a:t>発生源が異なるため完全に一致することは無い</a:t>
            </a:r>
            <a:endParaRPr lang="en-US" altLang="ja-JP" sz="2800" dirty="0" smtClean="0"/>
          </a:p>
          <a:p>
            <a:pPr lvl="1"/>
            <a:r>
              <a:rPr kumimoji="1" lang="en-US" altLang="ja-JP" sz="2800" dirty="0" smtClean="0"/>
              <a:t>Jitter </a:t>
            </a:r>
            <a:r>
              <a:rPr kumimoji="1" lang="ja-JP" altLang="en-US" sz="2800" dirty="0" smtClean="0"/>
              <a:t>を許してその範囲内での一致を探す</a:t>
            </a:r>
          </a:p>
          <a:p>
            <a:pPr lvl="1"/>
            <a:r>
              <a:rPr lang="ja-JP" altLang="en-US" sz="2800" dirty="0" smtClean="0"/>
              <a:t>現在の回路は</a:t>
            </a:r>
            <a:r>
              <a:rPr lang="en-US" altLang="ja-JP" sz="2800" dirty="0" smtClean="0"/>
              <a:t> 300ps </a:t>
            </a:r>
            <a:r>
              <a:rPr lang="ja-JP" altLang="en-US" sz="2800" dirty="0" smtClean="0"/>
              <a:t>以上</a:t>
            </a:r>
            <a:endParaRPr lang="en-US" altLang="ja-JP" sz="2800" dirty="0" smtClean="0"/>
          </a:p>
          <a:p>
            <a:pPr lvl="1"/>
            <a:r>
              <a:rPr lang="en-US" altLang="ja-JP" sz="2800" dirty="0" smtClean="0"/>
              <a:t>PF </a:t>
            </a:r>
            <a:r>
              <a:rPr lang="ja-JP" altLang="en-US" sz="2800" dirty="0" smtClean="0"/>
              <a:t>との約束は</a:t>
            </a:r>
            <a:r>
              <a:rPr lang="en-US" altLang="ja-JP" sz="2800" dirty="0" smtClean="0"/>
              <a:t> 700ps </a:t>
            </a:r>
            <a:r>
              <a:rPr lang="ja-JP" altLang="en-US" sz="2800" dirty="0" smtClean="0"/>
              <a:t>以下</a:t>
            </a:r>
            <a:endParaRPr kumimoji="1" lang="ja-JP" altLang="en-US" sz="28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221721-5FDC-D445-9F85-7F3CCA7B1AE5}" type="slidenum">
              <a:rPr lang="en-US" altLang="ja-JP" smtClean="0"/>
              <a:pPr>
                <a:defRPr/>
              </a:pPr>
              <a:t>9</a:t>
            </a:fld>
            <a:endParaRPr lang="en-US" altLang="ja-JP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119203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ava-jca-caj-furukawa">
  <a:themeElements>
    <a:clrScheme name="java-jca-caj-furukaw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java-jca-caj-furukawa">
      <a:majorFont>
        <a:latin typeface="Arial Rounded MT Bold"/>
        <a:ea typeface="ヒラギノ丸ゴ Pro W4"/>
        <a:cs typeface="ヒラギノ丸ゴ Pro W4"/>
      </a:majorFont>
      <a:minorFont>
        <a:latin typeface="Arial Rounded MT Bold"/>
        <a:ea typeface="ヒラギノ丸ゴ Pro W4"/>
        <a:cs typeface="ヒラギノ丸ゴ Pro W4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java-jca-caj-furukaw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va-jca-caj-furukaw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va-jca-caj-furukaw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va-jca-caj-furukaw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va-jca-caj-furukaw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va-jca-caj-furukaw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va-jca-caj-furukaw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MacintoshHD:Users:furukawa:Documents:m2006:epics:india:channel-access:java-jca-caj-furukawa.pot</Template>
  <TotalTime>57057</TotalTime>
  <Words>1441</Words>
  <Application>Microsoft Macintosh PowerPoint</Application>
  <PresentationFormat>ユーザー設定</PresentationFormat>
  <Paragraphs>166</Paragraphs>
  <Slides>20</Slides>
  <Notes>2</Notes>
  <HiddenSlides>0</HiddenSlides>
  <MMClips>0</MMClips>
  <ScaleCrop>false</ScaleCrop>
  <HeadingPairs>
    <vt:vector size="4" baseType="variant">
      <vt:variant>
        <vt:lpstr>デザイン テンプレート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1" baseType="lpstr">
      <vt:lpstr>java-jca-caj-furukawa</vt:lpstr>
      <vt:lpstr>Linac と PF の同期の障害 PF-AR, SuperKEKB との関連  K. Furukawa</vt:lpstr>
      <vt:lpstr>PF-AR/PF Timing</vt:lpstr>
      <vt:lpstr>PF-AR の周波数履歴 (RFA:CCR:MOSC:FREAD)</vt:lpstr>
      <vt:lpstr>KEKB の周波数履歴 (参考) (RF_MO:RB:FREQ)</vt:lpstr>
      <vt:lpstr>PF Ring の場合の同期頻度 (参考)</vt:lpstr>
      <vt:lpstr>PF-AR の場合の同期頻度</vt:lpstr>
      <vt:lpstr>PF の周波数履歴 (参考)</vt:lpstr>
      <vt:lpstr>その後</vt:lpstr>
      <vt:lpstr>Linac と PF の入射時の同期</vt:lpstr>
      <vt:lpstr>最近の PF の Clock の動き</vt:lpstr>
      <vt:lpstr>同期の禁止帯</vt:lpstr>
      <vt:lpstr>114MHz との同期</vt:lpstr>
      <vt:lpstr>10.39MHz と PF の同期</vt:lpstr>
      <vt:lpstr>10.39MHz と PF/AR の同期</vt:lpstr>
      <vt:lpstr>暫定の対策</vt:lpstr>
      <vt:lpstr>PF 同期</vt:lpstr>
      <vt:lpstr>PF-AR への影響</vt:lpstr>
      <vt:lpstr>スライド 18</vt:lpstr>
      <vt:lpstr>低速陽電子</vt:lpstr>
      <vt:lpstr>SuperKEKB</vt:lpstr>
    </vt:vector>
  </TitlesOfParts>
  <Manager/>
  <Company>kek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Accelerator Controls</dc:title>
  <dc:subject/>
  <dc:creator>k.furukawa</dc:creator>
  <cp:keywords/>
  <dc:description>english, a4, </dc:description>
  <cp:lastModifiedBy>和朗 古川</cp:lastModifiedBy>
  <cp:revision>697</cp:revision>
  <cp:lastPrinted>2011-06-11T21:48:36Z</cp:lastPrinted>
  <dcterms:created xsi:type="dcterms:W3CDTF">2012-11-02T04:01:51Z</dcterms:created>
  <dcterms:modified xsi:type="dcterms:W3CDTF">2012-11-02T06:26:08Z</dcterms:modified>
  <cp:category/>
</cp:coreProperties>
</file>