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466" r:id="rId2"/>
    <p:sldId id="470" r:id="rId3"/>
    <p:sldId id="471" r:id="rId4"/>
    <p:sldId id="467" r:id="rId5"/>
    <p:sldId id="469" r:id="rId6"/>
    <p:sldId id="474" r:id="rId7"/>
    <p:sldId id="472" r:id="rId8"/>
    <p:sldId id="473" r:id="rId9"/>
    <p:sldId id="462" r:id="rId10"/>
  </p:sldIdLst>
  <p:sldSz cx="10688638" cy="7562850"/>
  <p:notesSz cx="9144000" cy="6858000"/>
  <p:custShowLst>
    <p:custShow name="B-Suishin-i" id="0">
      <p:sldLst/>
    </p:custShow>
  </p:custShowLst>
  <p:defaultTextStyle>
    <a:defPPr>
      <a:defRPr lang="ja-JP"/>
    </a:defPPr>
    <a:lvl1pPr marL="0" algn="l" defTabSz="521437" rtl="0" eaLnBrk="1" latinLnBrk="0" hangingPunct="1">
      <a:defRPr kumimoji="1" sz="2100" kern="1200">
        <a:solidFill>
          <a:schemeClr val="tx1"/>
        </a:solidFill>
        <a:latin typeface="+mn-lt"/>
        <a:ea typeface="+mn-ea"/>
        <a:cs typeface="+mn-cs"/>
      </a:defRPr>
    </a:lvl1pPr>
    <a:lvl2pPr marL="521437" algn="l" defTabSz="521437" rtl="0" eaLnBrk="1" latinLnBrk="0" hangingPunct="1">
      <a:defRPr kumimoji="1" sz="2100" kern="1200">
        <a:solidFill>
          <a:schemeClr val="tx1"/>
        </a:solidFill>
        <a:latin typeface="+mn-lt"/>
        <a:ea typeface="+mn-ea"/>
        <a:cs typeface="+mn-cs"/>
      </a:defRPr>
    </a:lvl2pPr>
    <a:lvl3pPr marL="1042873" algn="l" defTabSz="521437" rtl="0" eaLnBrk="1" latinLnBrk="0" hangingPunct="1">
      <a:defRPr kumimoji="1" sz="2100" kern="1200">
        <a:solidFill>
          <a:schemeClr val="tx1"/>
        </a:solidFill>
        <a:latin typeface="+mn-lt"/>
        <a:ea typeface="+mn-ea"/>
        <a:cs typeface="+mn-cs"/>
      </a:defRPr>
    </a:lvl3pPr>
    <a:lvl4pPr marL="1564310" algn="l" defTabSz="521437" rtl="0" eaLnBrk="1" latinLnBrk="0" hangingPunct="1">
      <a:defRPr kumimoji="1" sz="2100" kern="1200">
        <a:solidFill>
          <a:schemeClr val="tx1"/>
        </a:solidFill>
        <a:latin typeface="+mn-lt"/>
        <a:ea typeface="+mn-ea"/>
        <a:cs typeface="+mn-cs"/>
      </a:defRPr>
    </a:lvl4pPr>
    <a:lvl5pPr marL="2085746" algn="l" defTabSz="521437" rtl="0" eaLnBrk="1" latinLnBrk="0" hangingPunct="1">
      <a:defRPr kumimoji="1" sz="2100" kern="1200">
        <a:solidFill>
          <a:schemeClr val="tx1"/>
        </a:solidFill>
        <a:latin typeface="+mn-lt"/>
        <a:ea typeface="+mn-ea"/>
        <a:cs typeface="+mn-cs"/>
      </a:defRPr>
    </a:lvl5pPr>
    <a:lvl6pPr marL="2607183" algn="l" defTabSz="521437" rtl="0" eaLnBrk="1" latinLnBrk="0" hangingPunct="1">
      <a:defRPr kumimoji="1" sz="2100" kern="1200">
        <a:solidFill>
          <a:schemeClr val="tx1"/>
        </a:solidFill>
        <a:latin typeface="+mn-lt"/>
        <a:ea typeface="+mn-ea"/>
        <a:cs typeface="+mn-cs"/>
      </a:defRPr>
    </a:lvl6pPr>
    <a:lvl7pPr marL="3128620" algn="l" defTabSz="521437" rtl="0" eaLnBrk="1" latinLnBrk="0" hangingPunct="1">
      <a:defRPr kumimoji="1" sz="2100" kern="1200">
        <a:solidFill>
          <a:schemeClr val="tx1"/>
        </a:solidFill>
        <a:latin typeface="+mn-lt"/>
        <a:ea typeface="+mn-ea"/>
        <a:cs typeface="+mn-cs"/>
      </a:defRPr>
    </a:lvl7pPr>
    <a:lvl8pPr marL="3650056" algn="l" defTabSz="521437" rtl="0" eaLnBrk="1" latinLnBrk="0" hangingPunct="1">
      <a:defRPr kumimoji="1" sz="2100" kern="1200">
        <a:solidFill>
          <a:schemeClr val="tx1"/>
        </a:solidFill>
        <a:latin typeface="+mn-lt"/>
        <a:ea typeface="+mn-ea"/>
        <a:cs typeface="+mn-cs"/>
      </a:defRPr>
    </a:lvl8pPr>
    <a:lvl9pPr marL="4171493" algn="l" defTabSz="521437" rtl="0" eaLnBrk="1" latinLnBrk="0" hangingPunct="1">
      <a:defRPr kumimoji="1"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CEB"/>
    <a:srgbClr val="00FF00"/>
    <a:srgbClr val="FF8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9869" autoAdjust="0"/>
  </p:normalViewPr>
  <p:slideViewPr>
    <p:cSldViewPr snapToGrid="0" snapToObjects="1">
      <p:cViewPr>
        <p:scale>
          <a:sx n="100" d="100"/>
          <a:sy n="100" d="100"/>
        </p:scale>
        <p:origin x="-1064" y="-1136"/>
      </p:cViewPr>
      <p:guideLst>
        <p:guide orient="horz" pos="2382"/>
        <p:guide pos="3366"/>
      </p:guideLst>
    </p:cSldViewPr>
  </p:slideViewPr>
  <p:outlineViewPr>
    <p:cViewPr>
      <p:scale>
        <a:sx n="33" d="100"/>
        <a:sy n="33" d="100"/>
      </p:scale>
      <p:origin x="0" y="3600"/>
    </p:cViewPr>
  </p:outlineViewPr>
  <p:notesTextViewPr>
    <p:cViewPr>
      <p:scale>
        <a:sx n="100" d="100"/>
        <a:sy n="100" d="100"/>
      </p:scale>
      <p:origin x="0" y="0"/>
    </p:cViewPr>
  </p:notesTextViewPr>
  <p:sorterViewPr>
    <p:cViewPr>
      <p:scale>
        <a:sx n="68" d="100"/>
        <a:sy n="68" d="100"/>
      </p:scale>
      <p:origin x="0" y="4448"/>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Rounded MT Bold"/>
                <a:ea typeface="ヒラギノ丸ゴ Pro W4"/>
              </a:defRPr>
            </a:lvl1pPr>
          </a:lstStyle>
          <a:p>
            <a:endParaRPr lang="ja-JP" altLang="en-US" dirty="0"/>
          </a:p>
        </p:txBody>
      </p:sp>
      <p:sp>
        <p:nvSpPr>
          <p:cNvPr id="3" name="日付プレースホル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atin typeface="Arial Rounded MT Bold"/>
                <a:ea typeface="ヒラギノ丸ゴ Pro W4"/>
              </a:defRPr>
            </a:lvl1pPr>
          </a:lstStyle>
          <a:p>
            <a:fld id="{9E33E2F4-2526-4743-B798-BF53C297C4F0}" type="datetimeFigureOut">
              <a:rPr lang="ja-JP" altLang="en-US" smtClean="0"/>
              <a:pPr/>
              <a:t>11/1/16</a:t>
            </a:fld>
            <a:endParaRPr lang="ja-JP" altLang="en-US" dirty="0"/>
          </a:p>
        </p:txBody>
      </p:sp>
      <p:sp>
        <p:nvSpPr>
          <p:cNvPr id="4" name="スライド イメージ プレースホルダ 3"/>
          <p:cNvSpPr>
            <a:spLocks noGrp="1" noRot="1" noChangeAspect="1"/>
          </p:cNvSpPr>
          <p:nvPr>
            <p:ph type="sldImg" idx="2"/>
          </p:nvPr>
        </p:nvSpPr>
        <p:spPr>
          <a:xfrm>
            <a:off x="2754313" y="514350"/>
            <a:ext cx="3635375" cy="257175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フッター プレースホル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atin typeface="Arial Rounded MT Bold"/>
                <a:ea typeface="ヒラギノ丸ゴ Pro W4"/>
              </a:defRPr>
            </a:lvl1pPr>
          </a:lstStyle>
          <a:p>
            <a:endParaRPr lang="ja-JP" altLang="en-US" dirty="0"/>
          </a:p>
        </p:txBody>
      </p:sp>
      <p:sp>
        <p:nvSpPr>
          <p:cNvPr id="7" name="スライド番号プレースホル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atin typeface="Arial Rounded MT Bold"/>
                <a:ea typeface="ヒラギノ丸ゴ Pro W4"/>
              </a:defRPr>
            </a:lvl1pPr>
          </a:lstStyle>
          <a:p>
            <a:fld id="{2B267216-430B-D547-8DE6-8FEE06FF842D}" type="slidenum">
              <a:rPr lang="ja-JP" altLang="en-US" smtClean="0"/>
              <a:pPr/>
              <a:t>‹#›</a:t>
            </a:fld>
            <a:endParaRPr lang="ja-JP" altLang="en-US" dirty="0"/>
          </a:p>
        </p:txBody>
      </p:sp>
    </p:spTree>
    <p:extLst>
      <p:ext uri="{BB962C8B-B14F-4D97-AF65-F5344CB8AC3E}">
        <p14:creationId xmlns:p14="http://schemas.microsoft.com/office/powerpoint/2010/main" val="429741972"/>
      </p:ext>
    </p:extLst>
  </p:cSld>
  <p:clrMap bg1="lt1" tx1="dk1" bg2="lt2" tx2="dk2" accent1="accent1" accent2="accent2" accent3="accent3" accent4="accent4" accent5="accent5" accent6="accent6" hlink="hlink" folHlink="folHlink"/>
  <p:notesStyle>
    <a:lvl1pPr marL="0" algn="l" defTabSz="521437" rtl="0" eaLnBrk="1" latinLnBrk="0" hangingPunct="1">
      <a:defRPr kumimoji="1" sz="1400" kern="1200">
        <a:solidFill>
          <a:schemeClr val="tx1"/>
        </a:solidFill>
        <a:latin typeface="Arial Rounded MT Bold"/>
        <a:ea typeface="ヒラギノ丸ゴ Pro W4"/>
        <a:cs typeface="+mn-cs"/>
      </a:defRPr>
    </a:lvl1pPr>
    <a:lvl2pPr marL="521437" algn="l" defTabSz="521437" rtl="0" eaLnBrk="1" latinLnBrk="0" hangingPunct="1">
      <a:defRPr kumimoji="1" sz="1400" kern="1200">
        <a:solidFill>
          <a:schemeClr val="tx1"/>
        </a:solidFill>
        <a:latin typeface="Arial Rounded MT Bold"/>
        <a:ea typeface="ヒラギノ丸ゴ Pro W4"/>
        <a:cs typeface="+mn-cs"/>
      </a:defRPr>
    </a:lvl2pPr>
    <a:lvl3pPr marL="1042873" algn="l" defTabSz="521437" rtl="0" eaLnBrk="1" latinLnBrk="0" hangingPunct="1">
      <a:defRPr kumimoji="1" sz="1400" kern="1200">
        <a:solidFill>
          <a:schemeClr val="tx1"/>
        </a:solidFill>
        <a:latin typeface="Arial Rounded MT Bold"/>
        <a:ea typeface="ヒラギノ丸ゴ Pro W4"/>
        <a:cs typeface="+mn-cs"/>
      </a:defRPr>
    </a:lvl3pPr>
    <a:lvl4pPr marL="1564310" algn="l" defTabSz="521437" rtl="0" eaLnBrk="1" latinLnBrk="0" hangingPunct="1">
      <a:defRPr kumimoji="1" sz="1400" kern="1200">
        <a:solidFill>
          <a:schemeClr val="tx1"/>
        </a:solidFill>
        <a:latin typeface="Arial Rounded MT Bold"/>
        <a:ea typeface="ヒラギノ丸ゴ Pro W4"/>
        <a:cs typeface="+mn-cs"/>
      </a:defRPr>
    </a:lvl4pPr>
    <a:lvl5pPr marL="2085746" algn="l" defTabSz="521437" rtl="0" eaLnBrk="1" latinLnBrk="0" hangingPunct="1">
      <a:defRPr kumimoji="1" sz="1400" kern="1200">
        <a:solidFill>
          <a:schemeClr val="tx1"/>
        </a:solidFill>
        <a:latin typeface="Arial Rounded MT Bold"/>
        <a:ea typeface="ヒラギノ丸ゴ Pro W4"/>
        <a:cs typeface="+mn-cs"/>
      </a:defRPr>
    </a:lvl5pPr>
    <a:lvl6pPr marL="2607183" algn="l" defTabSz="521437" rtl="0" eaLnBrk="1" latinLnBrk="0" hangingPunct="1">
      <a:defRPr kumimoji="1" sz="1400" kern="1200">
        <a:solidFill>
          <a:schemeClr val="tx1"/>
        </a:solidFill>
        <a:latin typeface="+mn-lt"/>
        <a:ea typeface="+mn-ea"/>
        <a:cs typeface="+mn-cs"/>
      </a:defRPr>
    </a:lvl6pPr>
    <a:lvl7pPr marL="3128620" algn="l" defTabSz="521437" rtl="0" eaLnBrk="1" latinLnBrk="0" hangingPunct="1">
      <a:defRPr kumimoji="1" sz="1400" kern="1200">
        <a:solidFill>
          <a:schemeClr val="tx1"/>
        </a:solidFill>
        <a:latin typeface="+mn-lt"/>
        <a:ea typeface="+mn-ea"/>
        <a:cs typeface="+mn-cs"/>
      </a:defRPr>
    </a:lvl7pPr>
    <a:lvl8pPr marL="3650056" algn="l" defTabSz="521437" rtl="0" eaLnBrk="1" latinLnBrk="0" hangingPunct="1">
      <a:defRPr kumimoji="1" sz="1400" kern="1200">
        <a:solidFill>
          <a:schemeClr val="tx1"/>
        </a:solidFill>
        <a:latin typeface="+mn-lt"/>
        <a:ea typeface="+mn-ea"/>
        <a:cs typeface="+mn-cs"/>
      </a:defRPr>
    </a:lvl8pPr>
    <a:lvl9pPr marL="4171493" algn="l" defTabSz="521437"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754313" y="514350"/>
            <a:ext cx="3635375" cy="2571750"/>
          </a:xfrm>
        </p:spPr>
      </p:sp>
      <p:sp>
        <p:nvSpPr>
          <p:cNvPr id="3" name="ノート プレースホルダ 2"/>
          <p:cNvSpPr>
            <a:spLocks noGrp="1"/>
          </p:cNvSpPr>
          <p:nvPr>
            <p:ph type="body" idx="1"/>
          </p:nvPr>
        </p:nvSpPr>
        <p:spPr/>
        <p:txBody>
          <a:bodyPr>
            <a:normAutofit/>
          </a:bodyPr>
          <a:lstStyle/>
          <a:p>
            <a:endParaRPr lang="ja-JP" altLang="en-US"/>
          </a:p>
        </p:txBody>
      </p:sp>
      <p:sp>
        <p:nvSpPr>
          <p:cNvPr id="4" name="スライド番号プレースホルダ 3"/>
          <p:cNvSpPr>
            <a:spLocks noGrp="1"/>
          </p:cNvSpPr>
          <p:nvPr>
            <p:ph type="sldNum" sz="quarter" idx="10"/>
          </p:nvPr>
        </p:nvSpPr>
        <p:spPr/>
        <p:txBody>
          <a:bodyPr/>
          <a:lstStyle/>
          <a:p>
            <a:fld id="{2B267216-430B-D547-8DE6-8FEE06FF842D}" type="slidenum">
              <a:rPr lang="ja-JP" altLang="en-US" smtClean="0"/>
              <a:pPr/>
              <a:t>1</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マスター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3E853FE9-5C6C-6548-957D-1A4EE3A3B61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74B4E322-4B46-D54A-9D81-82D8D5854806}"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E0852C-B4CE-6044-A8A3-AE7569FA2C5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D221721-5FDC-D445-9F85-7F3CCA7B1AE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マスター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564B4DE4-18C0-CA4C-B6F1-505553AAF7C8}"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2A440019-2845-704D-8DB1-1F79568350A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93622B60-6276-D242-83CB-B0C8473716D1}"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A3F83661-B5AA-2C4C-AEB0-47E793563D5E}"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F6213FF4-2407-AE4D-838C-76990F38DDA4}"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636C998A-891B-BF4D-9808-29A40A5F591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r>
              <a:rPr lang="ja-JP" altLang="en-US" noProof="0" smtClean="0"/>
              <a:t>プレースホルダーまでドラッグするかアイコンをクリックして図を追加</a:t>
            </a:r>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3CA32A45-E3B9-EF40-9F67-1D5373393C6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249" y="293688"/>
            <a:ext cx="10493375" cy="6965950"/>
          </a:xfrm>
          <a:prstGeom prst="rect">
            <a:avLst/>
          </a:prstGeom>
          <a:solidFill>
            <a:srgbClr val="FFFCEB"/>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dirty="0">
              <a:latin typeface="+mn-lt"/>
              <a:ea typeface="ヒラギノ丸ゴ Pro W4"/>
              <a:cs typeface="ヒラギノ丸ゴ Pro W4"/>
            </a:endParaRPr>
          </a:p>
        </p:txBody>
      </p:sp>
      <p:sp>
        <p:nvSpPr>
          <p:cNvPr id="1027" name="Rectangle 3"/>
          <p:cNvSpPr>
            <a:spLocks noGrp="1" noChangeArrowheads="1"/>
          </p:cNvSpPr>
          <p:nvPr>
            <p:ph type="title"/>
          </p:nvPr>
        </p:nvSpPr>
        <p:spPr bwMode="auto">
          <a:xfrm>
            <a:off x="165100" y="385763"/>
            <a:ext cx="10358438" cy="714375"/>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dirty="0"/>
              <a:t>マスタ</a:t>
            </a:r>
            <a:r>
              <a:rPr lang="en-US" altLang="ja-JP" dirty="0"/>
              <a:t> </a:t>
            </a:r>
            <a:r>
              <a:rPr lang="ja-JP" altLang="en-US" dirty="0"/>
              <a:t>タイトルの書式設定</a:t>
            </a:r>
          </a:p>
        </p:txBody>
      </p:sp>
      <p:sp>
        <p:nvSpPr>
          <p:cNvPr id="1028" name="Rectangle 4"/>
          <p:cNvSpPr>
            <a:spLocks noGrp="1" noChangeArrowheads="1"/>
          </p:cNvSpPr>
          <p:nvPr>
            <p:ph type="body" idx="1"/>
          </p:nvPr>
        </p:nvSpPr>
        <p:spPr bwMode="auto">
          <a:xfrm>
            <a:off x="163513" y="1100138"/>
            <a:ext cx="10525125" cy="6159500"/>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dirty="0"/>
              <a:t>マスタ</a:t>
            </a:r>
            <a:r>
              <a:rPr lang="en-US" altLang="ja-JP" dirty="0"/>
              <a:t> </a:t>
            </a:r>
            <a:r>
              <a:rPr lang="ja-JP" altLang="en-US" dirty="0"/>
              <a:t>テキストの書式設定</a:t>
            </a:r>
            <a:endParaRPr lang="en-US" altLang="ja-JP" dirty="0"/>
          </a:p>
          <a:p>
            <a:pPr lvl="1"/>
            <a:r>
              <a:rPr lang="ja-JP" altLang="en-US" dirty="0"/>
              <a:t>第</a:t>
            </a:r>
            <a:r>
              <a:rPr lang="en-US" altLang="ja-JP" dirty="0"/>
              <a:t> 2 </a:t>
            </a:r>
            <a:r>
              <a:rPr lang="ja-JP" altLang="en-US" dirty="0"/>
              <a:t>レベル</a:t>
            </a:r>
            <a:endParaRPr lang="en-US" altLang="ja-JP" dirty="0"/>
          </a:p>
          <a:p>
            <a:pPr lvl="2"/>
            <a:r>
              <a:rPr lang="ja-JP" altLang="en-US" dirty="0"/>
              <a:t>第</a:t>
            </a:r>
            <a:r>
              <a:rPr lang="en-US" altLang="ja-JP" dirty="0"/>
              <a:t> 3 </a:t>
            </a:r>
            <a:r>
              <a:rPr lang="ja-JP" altLang="en-US" dirty="0"/>
              <a:t>レベル</a:t>
            </a:r>
            <a:endParaRPr lang="en-US" altLang="ja-JP" dirty="0"/>
          </a:p>
          <a:p>
            <a:pPr lvl="3"/>
            <a:r>
              <a:rPr lang="ja-JP" altLang="en-US" dirty="0"/>
              <a:t>第</a:t>
            </a:r>
            <a:r>
              <a:rPr lang="en-US" altLang="ja-JP" dirty="0"/>
              <a:t> 4 </a:t>
            </a:r>
            <a:r>
              <a:rPr lang="ja-JP" altLang="en-US" dirty="0"/>
              <a:t>レベル</a:t>
            </a:r>
            <a:endParaRPr lang="en-US" altLang="ja-JP" dirty="0"/>
          </a:p>
          <a:p>
            <a:pPr lvl="4"/>
            <a:r>
              <a:rPr lang="ja-JP" altLang="en-US" dirty="0"/>
              <a:t>第</a:t>
            </a:r>
            <a:r>
              <a:rPr lang="en-US" altLang="ja-JP" dirty="0"/>
              <a:t> 5 </a:t>
            </a:r>
            <a:r>
              <a:rPr lang="ja-JP" altLang="en-US" dirty="0"/>
              <a:t>レベル</a:t>
            </a:r>
          </a:p>
        </p:txBody>
      </p:sp>
      <p:sp>
        <p:nvSpPr>
          <p:cNvPr id="114694" name="Line 6"/>
          <p:cNvSpPr>
            <a:spLocks noChangeShapeType="1"/>
          </p:cNvSpPr>
          <p:nvPr/>
        </p:nvSpPr>
        <p:spPr bwMode="auto">
          <a:xfrm>
            <a:off x="103188" y="293688"/>
            <a:ext cx="104854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695" name="Line 7"/>
          <p:cNvSpPr>
            <a:spLocks noChangeShapeType="1"/>
          </p:cNvSpPr>
          <p:nvPr/>
        </p:nvSpPr>
        <p:spPr bwMode="auto">
          <a:xfrm>
            <a:off x="68263" y="7254875"/>
            <a:ext cx="105108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704" name="Text Box 16"/>
          <p:cNvSpPr txBox="1">
            <a:spLocks noChangeArrowheads="1"/>
          </p:cNvSpPr>
          <p:nvPr/>
        </p:nvSpPr>
        <p:spPr bwMode="auto">
          <a:xfrm>
            <a:off x="7173913" y="7240588"/>
            <a:ext cx="2938462" cy="303212"/>
          </a:xfrm>
          <a:prstGeom prst="rect">
            <a:avLst/>
          </a:prstGeom>
          <a:noFill/>
          <a:ln w="9525">
            <a:noFill/>
            <a:miter lim="800000"/>
            <a:headEnd/>
            <a:tailEnd/>
          </a:ln>
          <a:effectLst/>
        </p:spPr>
        <p:txBody>
          <a:bodyPr lIns="99538" tIns="49769" rIns="99538" bIns="49769">
            <a:prstTxWarp prst="textNoShape">
              <a:avLst/>
            </a:prstTxWarp>
            <a:spAutoFit/>
          </a:bodyPr>
          <a:lstStyle/>
          <a:p>
            <a:pPr algn="r">
              <a:spcBef>
                <a:spcPct val="50000"/>
              </a:spcBef>
              <a:defRPr/>
            </a:pPr>
            <a:r>
              <a:rPr lang="en-US" altLang="ja-JP" sz="1300" i="1" dirty="0" smtClean="0">
                <a:solidFill>
                  <a:srgbClr val="000060"/>
                </a:solidFill>
                <a:latin typeface="Arial Rounded MT Bold" pitchFamily="-112" charset="0"/>
                <a:ea typeface="ヒラギノ丸ゴ Pro W4"/>
                <a:cs typeface="ヒラギノ丸ゴ Pro W4"/>
              </a:rPr>
              <a:t>K.Furukawa, </a:t>
            </a:r>
            <a:r>
              <a:rPr lang="en-US" altLang="ja-JP" sz="1300" i="1" dirty="0">
                <a:solidFill>
                  <a:srgbClr val="000060"/>
                </a:solidFill>
                <a:latin typeface="Arial Rounded MT Bold" pitchFamily="-112" charset="0"/>
                <a:ea typeface="ヒラギノ丸ゴ Pro W4"/>
                <a:cs typeface="ヒラギノ丸ゴ Pro W4"/>
              </a:rPr>
              <a:t>KEK,</a:t>
            </a:r>
            <a:r>
              <a:rPr lang="en-US" altLang="ja-JP" sz="1300" i="1" dirty="0" smtClean="0">
                <a:solidFill>
                  <a:srgbClr val="000060"/>
                </a:solidFill>
                <a:latin typeface="Arial Rounded MT Bold" pitchFamily="-112" charset="0"/>
                <a:ea typeface="ヒラギノ丸ゴ Pro W4"/>
                <a:cs typeface="ヒラギノ丸ゴ Pro W4"/>
              </a:rPr>
              <a:t> Oct.2016.</a:t>
            </a:r>
            <a:endParaRPr lang="en-US" altLang="ja-JP" sz="1300" i="1" dirty="0">
              <a:solidFill>
                <a:srgbClr val="000060"/>
              </a:solidFill>
              <a:latin typeface="Arial Rounded MT Bold" pitchFamily="-112" charset="0"/>
              <a:ea typeface="ヒラギノ丸ゴ Pro W4"/>
              <a:cs typeface="ヒラギノ丸ゴ Pro W4"/>
            </a:endParaRPr>
          </a:p>
        </p:txBody>
      </p:sp>
      <p:sp>
        <p:nvSpPr>
          <p:cNvPr id="114709" name="Rectangle 21"/>
          <p:cNvSpPr>
            <a:spLocks noGrp="1" noChangeArrowheads="1"/>
          </p:cNvSpPr>
          <p:nvPr>
            <p:ph type="sldNum" sz="quarter" idx="4"/>
          </p:nvPr>
        </p:nvSpPr>
        <p:spPr bwMode="auto">
          <a:xfrm>
            <a:off x="9886950" y="7254875"/>
            <a:ext cx="623888" cy="252413"/>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Rounded MT Bold"/>
                <a:ea typeface="ヒラギノ丸ゴ Pro W4"/>
                <a:cs typeface="ヒラギノ丸ゴ Pro W4"/>
              </a:defRPr>
            </a:lvl1pPr>
          </a:lstStyle>
          <a:p>
            <a:pPr>
              <a:defRPr/>
            </a:pPr>
            <a:fld id="{39DCC287-FB41-514C-BF81-F04C64726B38}" type="slidenum">
              <a:rPr lang="en-US" altLang="ja-JP" smtClean="0"/>
              <a:pPr>
                <a:defRPr/>
              </a:pPr>
              <a:t>‹#›</a:t>
            </a:fld>
            <a:endParaRPr lang="en-US" altLang="ja-JP" dirty="0"/>
          </a:p>
        </p:txBody>
      </p:sp>
      <p:pic>
        <p:nvPicPr>
          <p:cNvPr id="1033" name="図 11" descr="keklogo-a.gif"/>
          <p:cNvPicPr>
            <a:picLocks noChangeAspect="1"/>
          </p:cNvPicPr>
          <p:nvPr/>
        </p:nvPicPr>
        <p:blipFill>
          <a:blip r:embed="rId13" cstate="screen">
            <a:alphaModFix amt="70000"/>
            <a:extLst>
              <a:ext uri="{28A0092B-C50C-407E-A947-70E740481C1C}">
                <a14:useLocalDpi xmlns:a14="http://schemas.microsoft.com/office/drawing/2010/main"/>
              </a:ext>
            </a:extLst>
          </a:blip>
          <a:srcRect/>
          <a:stretch>
            <a:fillRect/>
          </a:stretch>
        </p:blipFill>
        <p:spPr bwMode="auto">
          <a:xfrm>
            <a:off x="177799" y="107950"/>
            <a:ext cx="681037" cy="396875"/>
          </a:xfrm>
          <a:prstGeom prst="rect">
            <a:avLst/>
          </a:prstGeom>
          <a:solidFill>
            <a:schemeClr val="bg1">
              <a:alpha val="70195"/>
            </a:schemeClr>
          </a:solidFill>
          <a:ln w="9525">
            <a:noFill/>
            <a:miter lim="800000"/>
            <a:headEnd/>
            <a:tailEnd/>
          </a:ln>
        </p:spPr>
      </p:pic>
      <p:pic>
        <p:nvPicPr>
          <p:cNvPr id="1034" name="図 12" descr="SuperKEKBlogo25.png"/>
          <p:cNvPicPr>
            <a:picLocks noChangeAspect="1"/>
          </p:cNvPicPr>
          <p:nvPr/>
        </p:nvPicPr>
        <p:blipFill>
          <a:blip r:embed="rId14">
            <a:alphaModFix amt="75000"/>
          </a:blip>
          <a:srcRect/>
          <a:stretch>
            <a:fillRect/>
          </a:stretch>
        </p:blipFill>
        <p:spPr bwMode="auto">
          <a:xfrm>
            <a:off x="9688513" y="123825"/>
            <a:ext cx="790575" cy="365125"/>
          </a:xfrm>
          <a:prstGeom prst="rect">
            <a:avLst/>
          </a:prstGeom>
          <a:noFill/>
          <a:ln w="9525">
            <a:noFill/>
            <a:miter lim="800000"/>
            <a:headEnd/>
            <a:tailEnd/>
          </a:ln>
        </p:spPr>
      </p:pic>
      <p:sp>
        <p:nvSpPr>
          <p:cNvPr id="14" name="Text Box 16"/>
          <p:cNvSpPr txBox="1">
            <a:spLocks noChangeArrowheads="1"/>
          </p:cNvSpPr>
          <p:nvPr/>
        </p:nvSpPr>
        <p:spPr bwMode="auto">
          <a:xfrm>
            <a:off x="163512" y="7250113"/>
            <a:ext cx="6402388" cy="300565"/>
          </a:xfrm>
          <a:prstGeom prst="rect">
            <a:avLst/>
          </a:prstGeom>
          <a:noFill/>
          <a:ln w="9525">
            <a:noFill/>
            <a:miter lim="800000"/>
            <a:headEnd/>
            <a:tailEnd/>
          </a:ln>
          <a:effectLst/>
        </p:spPr>
        <p:txBody>
          <a:bodyPr wrap="square" lIns="99538" tIns="49769" rIns="99538" bIns="49769">
            <a:prstTxWarp prst="textNoShape">
              <a:avLst/>
            </a:prstTxWarp>
            <a:spAutoFit/>
          </a:bodyPr>
          <a:lstStyle/>
          <a:p>
            <a:pPr>
              <a:spcBef>
                <a:spcPct val="50000"/>
              </a:spcBef>
              <a:defRPr/>
            </a:pPr>
            <a:r>
              <a:rPr lang="en-US" altLang="ja-JP" sz="1300" i="1" baseline="0" dirty="0" smtClean="0">
                <a:solidFill>
                  <a:srgbClr val="000090"/>
                </a:solidFill>
                <a:latin typeface="Arial Rounded MT Bold"/>
                <a:ea typeface="ヒラギノ丸ゴ Pro W4"/>
                <a:cs typeface="ヒラギノ丸ゴ Pro W4"/>
              </a:rPr>
              <a:t>Possible Damping Ring Timing</a:t>
            </a:r>
            <a:endParaRPr lang="en-US" altLang="ja-JP" sz="1300" i="1" dirty="0">
              <a:solidFill>
                <a:srgbClr val="000090"/>
              </a:solidFill>
              <a:latin typeface="Arial Rounded MT Bold"/>
              <a:ea typeface="ヒラギノ丸ゴ Pro W4"/>
              <a:cs typeface="ヒラギノ丸ゴ Pro W4"/>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p:fade/>
  </p:transition>
  <p:hf hdr="0" ftr="0" dt="0"/>
  <p:txStyles>
    <p:titleStyle>
      <a:lvl1pPr algn="ctr" rtl="0" eaLnBrk="1" fontAlgn="base" hangingPunct="1">
        <a:spcBef>
          <a:spcPct val="0"/>
        </a:spcBef>
        <a:spcAft>
          <a:spcPct val="0"/>
        </a:spcAft>
        <a:defRPr kumimoji="1" sz="3900" b="1">
          <a:solidFill>
            <a:srgbClr val="4040C0"/>
          </a:solidFill>
          <a:latin typeface="+mj-lt"/>
          <a:ea typeface="+mj-ea"/>
          <a:cs typeface="+mj-cs"/>
        </a:defRPr>
      </a:lvl1pPr>
      <a:lvl2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2pPr>
      <a:lvl3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3pPr>
      <a:lvl4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4pPr>
      <a:lvl5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5pPr>
      <a:lvl6pPr marL="497754"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063" indent="-373063" algn="l" rtl="0" eaLnBrk="1" fontAlgn="base" hangingPunct="1">
        <a:spcBef>
          <a:spcPct val="20000"/>
        </a:spcBef>
        <a:spcAft>
          <a:spcPct val="0"/>
        </a:spcAft>
        <a:buClr>
          <a:srgbClr val="FF0000"/>
        </a:buClr>
        <a:buFont typeface="Wingdings" charset="2"/>
        <a:buChar char="u"/>
        <a:defRPr kumimoji="1" sz="3500" b="1">
          <a:solidFill>
            <a:srgbClr val="000060"/>
          </a:solidFill>
          <a:latin typeface="+mn-lt"/>
          <a:ea typeface="+mn-ea"/>
          <a:cs typeface="+mn-cs"/>
        </a:defRPr>
      </a:lvl1pPr>
      <a:lvl2pPr marL="541338" indent="-269875" algn="l" rtl="0" eaLnBrk="1" fontAlgn="base" hangingPunct="1">
        <a:spcBef>
          <a:spcPct val="20000"/>
        </a:spcBef>
        <a:spcAft>
          <a:spcPct val="0"/>
        </a:spcAft>
        <a:buClr>
          <a:srgbClr val="FF3F00"/>
        </a:buClr>
        <a:buFont typeface="Wingdings" charset="2"/>
        <a:buChar char="v"/>
        <a:tabLst/>
        <a:defRPr kumimoji="1" sz="3000" b="1">
          <a:solidFill>
            <a:srgbClr val="600000"/>
          </a:solidFill>
          <a:latin typeface="+mn-lt"/>
          <a:ea typeface="+mn-ea"/>
          <a:cs typeface="+mn-cs"/>
        </a:defRPr>
      </a:lvl2pPr>
      <a:lvl3pPr marL="719138" indent="-269875" algn="l" rtl="0" eaLnBrk="1" fontAlgn="base" hangingPunct="1">
        <a:spcBef>
          <a:spcPct val="20000"/>
        </a:spcBef>
        <a:spcAft>
          <a:spcPct val="0"/>
        </a:spcAft>
        <a:buClr>
          <a:srgbClr val="FF7F00"/>
        </a:buClr>
        <a:buFont typeface="Wingdings" charset="2"/>
        <a:buChar char="³"/>
        <a:defRPr kumimoji="1" sz="2600" b="1">
          <a:solidFill>
            <a:srgbClr val="004000"/>
          </a:solidFill>
          <a:latin typeface="+mn-lt"/>
          <a:ea typeface="+mn-ea"/>
          <a:cs typeface="+mn-cs"/>
        </a:defRPr>
      </a:lvl3pPr>
      <a:lvl4pPr marL="804863" indent="-177800" algn="l" rtl="0" eaLnBrk="1" fontAlgn="base" hangingPunct="1">
        <a:spcBef>
          <a:spcPct val="20000"/>
        </a:spcBef>
        <a:spcAft>
          <a:spcPct val="0"/>
        </a:spcAft>
        <a:buClr>
          <a:srgbClr val="FFBF00"/>
        </a:buClr>
        <a:buFont typeface="Wingdings" charset="2"/>
        <a:buChar char="w"/>
        <a:defRPr kumimoji="1" sz="2200" b="1">
          <a:solidFill>
            <a:srgbClr val="400040"/>
          </a:solidFill>
          <a:latin typeface="+mn-lt"/>
          <a:ea typeface="+mn-ea"/>
          <a:cs typeface="+mn-cs"/>
        </a:defRPr>
      </a:lvl4pPr>
      <a:lvl5pPr marL="982663" indent="-177800" algn="l" rtl="0" eaLnBrk="1" fontAlgn="base" hangingPunct="1">
        <a:spcBef>
          <a:spcPct val="20000"/>
        </a:spcBef>
        <a:spcAft>
          <a:spcPct val="0"/>
        </a:spcAft>
        <a:buChar char="»"/>
        <a:defRPr kumimoji="1" b="1">
          <a:solidFill>
            <a:schemeClr val="tx1"/>
          </a:solidFill>
          <a:latin typeface="+mn-lt"/>
          <a:ea typeface="+mn-ea"/>
          <a:cs typeface="+mn-cs"/>
        </a:defRPr>
      </a:lvl5pPr>
      <a:lvl6pPr marL="1327343" algn="l" rtl="0" eaLnBrk="1" fontAlgn="base" hangingPunct="1">
        <a:spcBef>
          <a:spcPct val="20000"/>
        </a:spcBef>
        <a:spcAft>
          <a:spcPct val="0"/>
        </a:spcAft>
        <a:buChar char="»"/>
        <a:defRPr kumimoji="1" b="1">
          <a:solidFill>
            <a:schemeClr val="tx1"/>
          </a:solidFill>
          <a:latin typeface="+mn-lt"/>
          <a:ea typeface="+mn-ea"/>
          <a:cs typeface="+mn-cs"/>
        </a:defRPr>
      </a:lvl6pPr>
      <a:lvl7pPr marL="1825097" algn="l" rtl="0" eaLnBrk="1" fontAlgn="base" hangingPunct="1">
        <a:spcBef>
          <a:spcPct val="20000"/>
        </a:spcBef>
        <a:spcAft>
          <a:spcPct val="0"/>
        </a:spcAft>
        <a:buChar char="»"/>
        <a:defRPr kumimoji="1" b="1">
          <a:solidFill>
            <a:schemeClr val="tx1"/>
          </a:solidFill>
          <a:latin typeface="+mn-lt"/>
          <a:ea typeface="+mn-ea"/>
          <a:cs typeface="+mn-cs"/>
        </a:defRPr>
      </a:lvl7pPr>
      <a:lvl8pPr marL="2322850" algn="l" rtl="0" eaLnBrk="1" fontAlgn="base" hangingPunct="1">
        <a:spcBef>
          <a:spcPct val="20000"/>
        </a:spcBef>
        <a:spcAft>
          <a:spcPct val="0"/>
        </a:spcAft>
        <a:buChar char="»"/>
        <a:defRPr kumimoji="1" b="1">
          <a:solidFill>
            <a:schemeClr val="tx1"/>
          </a:solidFill>
          <a:latin typeface="+mn-lt"/>
          <a:ea typeface="+mn-ea"/>
          <a:cs typeface="+mn-cs"/>
        </a:defRPr>
      </a:lvl8pPr>
      <a:lvl9pPr marL="2820604" algn="l" rtl="0" eaLnBrk="1" fontAlgn="base" hangingPunct="1">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1968371"/>
            <a:ext cx="9085342" cy="1621111"/>
          </a:xfrm>
        </p:spPr>
        <p:txBody>
          <a:bodyPr/>
          <a:lstStyle/>
          <a:p>
            <a:r>
              <a:rPr lang="en-US" altLang="ja-JP" dirty="0" smtClean="0"/>
              <a:t>Possible Damping Ring Timing </a:t>
            </a:r>
            <a:endParaRPr lang="ja-JP" altLang="en-US" dirty="0"/>
          </a:p>
        </p:txBody>
      </p:sp>
      <p:sp>
        <p:nvSpPr>
          <p:cNvPr id="3" name="サブタイトル 2"/>
          <p:cNvSpPr>
            <a:spLocks noGrp="1"/>
          </p:cNvSpPr>
          <p:nvPr>
            <p:ph type="subTitle" idx="1"/>
          </p:nvPr>
        </p:nvSpPr>
        <p:spPr>
          <a:xfrm>
            <a:off x="1603296" y="3904600"/>
            <a:ext cx="7482047" cy="1932728"/>
          </a:xfrm>
        </p:spPr>
        <p:txBody>
          <a:bodyPr/>
          <a:lstStyle/>
          <a:p>
            <a:r>
              <a:rPr lang="en-US" altLang="ja-JP" sz="2400" dirty="0"/>
              <a:t>Kazuro Furukawa</a:t>
            </a:r>
          </a:p>
          <a:p>
            <a:r>
              <a:rPr lang="en-US" altLang="ja-JP" sz="2400" dirty="0" smtClean="0"/>
              <a:t>Injector Linac, KEK</a:t>
            </a:r>
          </a:p>
          <a:p>
            <a:r>
              <a:rPr lang="en-US" altLang="ja-JP" sz="1600" dirty="0" smtClean="0"/>
              <a:t>&lt;</a:t>
            </a:r>
            <a:r>
              <a:rPr lang="en-US" altLang="ja-JP" sz="1600" dirty="0" err="1" smtClean="0"/>
              <a:t>kazuro.furukawa@kek.jp</a:t>
            </a:r>
            <a:r>
              <a:rPr lang="en-US" altLang="ja-JP" sz="1600" dirty="0" smtClean="0"/>
              <a:t>&gt;</a:t>
            </a:r>
            <a:endParaRPr lang="ja-JP" altLang="en-US" sz="1600" dirty="0"/>
          </a:p>
        </p:txBody>
      </p:sp>
      <p:sp>
        <p:nvSpPr>
          <p:cNvPr id="4" name="スライド番号プレースホルダ 3"/>
          <p:cNvSpPr>
            <a:spLocks noGrp="1"/>
          </p:cNvSpPr>
          <p:nvPr>
            <p:ph type="sldNum" sz="quarter" idx="10"/>
          </p:nvPr>
        </p:nvSpPr>
        <p:spPr>
          <a:xfrm>
            <a:off x="9886950" y="7254875"/>
            <a:ext cx="623888" cy="252413"/>
          </a:xfrm>
        </p:spPr>
        <p:txBody>
          <a:bodyPr/>
          <a:lstStyle/>
          <a:p>
            <a:pPr>
              <a:defRPr/>
            </a:pPr>
            <a:fld id="{4D221721-5FDC-D445-9F85-7F3CCA7B1AE5}" type="slidenum">
              <a:rPr lang="en-US" altLang="ja-JP" smtClean="0"/>
              <a:pPr>
                <a:defRPr/>
              </a:pPr>
              <a:t>1</a:t>
            </a:fld>
            <a:endParaRPr lang="en-US" altLang="ja-JP" dirty="0"/>
          </a:p>
        </p:txBody>
      </p:sp>
      <p:sp>
        <p:nvSpPr>
          <p:cNvPr id="5" name="Rectangle 372"/>
          <p:cNvSpPr>
            <a:spLocks noChangeArrowheads="1"/>
          </p:cNvSpPr>
          <p:nvPr/>
        </p:nvSpPr>
        <p:spPr bwMode="auto">
          <a:xfrm>
            <a:off x="1016000" y="5384800"/>
            <a:ext cx="8559799" cy="1488553"/>
          </a:xfrm>
          <a:prstGeom prst="rect">
            <a:avLst/>
          </a:prstGeom>
          <a:noFill/>
          <a:ln w="0">
            <a:noFill/>
            <a:miter lim="800000"/>
            <a:headEnd/>
            <a:tailEnd/>
          </a:ln>
        </p:spPr>
        <p:txBody>
          <a:bodyPr>
            <a:prstTxWarp prst="textNoShape">
              <a:avLst/>
            </a:prstTxWarp>
          </a:bodyPr>
          <a:lstStyle/>
          <a:p>
            <a:pPr defTabSz="4173538"/>
            <a:r>
              <a:rPr lang="en-US" altLang="ja-JP" dirty="0" smtClean="0">
                <a:solidFill>
                  <a:srgbClr val="800000"/>
                </a:solidFill>
              </a:rPr>
              <a:t>Oct.27 </a:t>
            </a:r>
            <a:r>
              <a:rPr lang="ja-JP" altLang="en-US" dirty="0" smtClean="0">
                <a:solidFill>
                  <a:srgbClr val="800000"/>
                </a:solidFill>
              </a:rPr>
              <a:t>の報告に、一部書き足し</a:t>
            </a:r>
            <a:r>
              <a:rPr lang="en-US" altLang="ja-JP" dirty="0" smtClean="0">
                <a:solidFill>
                  <a:srgbClr val="800000"/>
                </a:solidFill>
              </a:rPr>
              <a:t> (Oct.28</a:t>
            </a:r>
            <a:r>
              <a:rPr lang="en-US" altLang="ja-JP" dirty="0" smtClean="0">
                <a:solidFill>
                  <a:srgbClr val="800000"/>
                </a:solidFill>
              </a:rPr>
              <a:t>)</a:t>
            </a:r>
            <a:r>
              <a:rPr lang="ja-JP" altLang="en-US" dirty="0" smtClean="0">
                <a:solidFill>
                  <a:srgbClr val="800000"/>
                </a:solidFill>
              </a:rPr>
              <a:t>、さらに書き足し</a:t>
            </a:r>
            <a:r>
              <a:rPr lang="en-US" altLang="ja-JP" dirty="0" smtClean="0">
                <a:solidFill>
                  <a:srgbClr val="800000"/>
                </a:solidFill>
              </a:rPr>
              <a:t> (Nov.1)</a:t>
            </a:r>
            <a:endParaRPr lang="en-US" altLang="ja-JP" dirty="0" smtClean="0">
              <a:solidFill>
                <a:srgbClr val="800000"/>
              </a:solidFill>
            </a:endParaRPr>
          </a:p>
          <a:p>
            <a:pPr defTabSz="4173538"/>
            <a:r>
              <a:rPr lang="en-US" altLang="ja-JP" dirty="0" smtClean="0">
                <a:solidFill>
                  <a:srgbClr val="800000"/>
                </a:solidFill>
              </a:rPr>
              <a:t>Event system </a:t>
            </a:r>
            <a:r>
              <a:rPr lang="ja-JP" altLang="en-US" dirty="0" smtClean="0">
                <a:solidFill>
                  <a:srgbClr val="800000"/>
                </a:solidFill>
              </a:rPr>
              <a:t>関連の情報は、次の</a:t>
            </a:r>
            <a:r>
              <a:rPr lang="en-US" altLang="ja-JP" dirty="0" smtClean="0">
                <a:solidFill>
                  <a:srgbClr val="800000"/>
                </a:solidFill>
              </a:rPr>
              <a:t> URL </a:t>
            </a:r>
          </a:p>
          <a:p>
            <a:pPr defTabSz="4173538"/>
            <a:r>
              <a:rPr lang="en-US" altLang="ja-JP" dirty="0" smtClean="0">
                <a:solidFill>
                  <a:srgbClr val="800000"/>
                </a:solidFill>
              </a:rPr>
              <a:t>&lt;http</a:t>
            </a:r>
            <a:r>
              <a:rPr lang="en-US" altLang="ja-JP" dirty="0">
                <a:solidFill>
                  <a:srgbClr val="800000"/>
                </a:solidFill>
              </a:rPr>
              <a:t>://www-linac.kek.jp</a:t>
            </a:r>
            <a:r>
              <a:rPr lang="en-US" altLang="ja-JP" dirty="0" smtClean="0">
                <a:solidFill>
                  <a:srgbClr val="800000"/>
                </a:solidFill>
              </a:rPr>
              <a:t>/cont/epics/event/&gt;</a:t>
            </a:r>
          </a:p>
          <a:p>
            <a:pPr defTabSz="4173538"/>
            <a:r>
              <a:rPr lang="en-US" altLang="ja-JP" dirty="0" smtClean="0">
                <a:solidFill>
                  <a:srgbClr val="800000"/>
                </a:solidFill>
              </a:rPr>
              <a:t>&lt;http</a:t>
            </a:r>
            <a:r>
              <a:rPr lang="en-US" altLang="ja-JP" dirty="0">
                <a:solidFill>
                  <a:srgbClr val="800000"/>
                </a:solidFill>
              </a:rPr>
              <a:t>://www-</a:t>
            </a:r>
            <a:r>
              <a:rPr lang="en-US" altLang="ja-JP" dirty="0" err="1">
                <a:solidFill>
                  <a:srgbClr val="800000"/>
                </a:solidFill>
              </a:rPr>
              <a:t>linac.kek.jp</a:t>
            </a:r>
            <a:r>
              <a:rPr lang="en-US" altLang="ja-JP" dirty="0">
                <a:solidFill>
                  <a:srgbClr val="800000"/>
                </a:solidFill>
              </a:rPr>
              <a:t>/</a:t>
            </a:r>
            <a:r>
              <a:rPr lang="en-US" altLang="ja-JP" dirty="0" err="1">
                <a:solidFill>
                  <a:srgbClr val="800000"/>
                </a:solidFill>
              </a:rPr>
              <a:t>cont</a:t>
            </a:r>
            <a:r>
              <a:rPr lang="en-US" altLang="ja-JP" dirty="0">
                <a:solidFill>
                  <a:srgbClr val="800000"/>
                </a:solidFill>
              </a:rPr>
              <a:t>/trigger/index2.</a:t>
            </a:r>
            <a:r>
              <a:rPr lang="en-US" altLang="ja-JP" dirty="0" smtClean="0">
                <a:solidFill>
                  <a:srgbClr val="800000"/>
                </a:solidFill>
              </a:rPr>
              <a:t>html&gt;</a:t>
            </a:r>
          </a:p>
        </p:txBody>
      </p:sp>
    </p:spTree>
    <p:extLst>
      <p:ext uri="{BB962C8B-B14F-4D97-AF65-F5344CB8AC3E}">
        <p14:creationId xmlns:p14="http://schemas.microsoft.com/office/powerpoint/2010/main" val="276719568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コンテンツ プレースホルダ 48"/>
          <p:cNvSpPr>
            <a:spLocks noGrp="1"/>
          </p:cNvSpPr>
          <p:nvPr>
            <p:ph idx="1"/>
          </p:nvPr>
        </p:nvSpPr>
        <p:spPr>
          <a:xfrm>
            <a:off x="162719" y="1045121"/>
            <a:ext cx="10525919" cy="6096000"/>
          </a:xfrm>
        </p:spPr>
        <p:txBody>
          <a:bodyPr/>
          <a:lstStyle/>
          <a:p>
            <a:r>
              <a:rPr lang="en-US" altLang="ja-JP" sz="2400" dirty="0" smtClean="0">
                <a:cs typeface="ヒラギノ丸ゴ Pro W4" pitchFamily="1" charset="-128"/>
              </a:rPr>
              <a:t>Without DR, simply wait up to 5120 x 96 ns ~ 490 μs</a:t>
            </a:r>
          </a:p>
          <a:p>
            <a:pPr lvl="1"/>
            <a:r>
              <a:rPr lang="en-US" altLang="ja-JP" sz="2000" dirty="0" smtClean="0">
                <a:cs typeface="ヒラギノ丸ゴ Pro W4" pitchFamily="1" charset="-128"/>
              </a:rPr>
              <a:t>96 ns : highest common frequency between linac – ring</a:t>
            </a:r>
          </a:p>
          <a:p>
            <a:endParaRPr lang="en-US" altLang="ja-JP" sz="2400" dirty="0">
              <a:cs typeface="ヒラギノ丸ゴ Pro W4" pitchFamily="1" charset="-128"/>
            </a:endParaRPr>
          </a:p>
          <a:p>
            <a:endParaRPr lang="en-US" altLang="ja-JP" sz="2400" dirty="0" smtClean="0">
              <a:cs typeface="ヒラギノ丸ゴ Pro W4" pitchFamily="1" charset="-128"/>
            </a:endParaRPr>
          </a:p>
          <a:p>
            <a:endParaRPr lang="en-US" altLang="ja-JP" sz="2400" dirty="0">
              <a:cs typeface="ヒラギノ丸ゴ Pro W4" pitchFamily="1" charset="-128"/>
            </a:endParaRPr>
          </a:p>
          <a:p>
            <a:endParaRPr lang="en-US" altLang="ja-JP" sz="2400" dirty="0" smtClean="0">
              <a:cs typeface="ヒラギノ丸ゴ Pro W4" pitchFamily="1" charset="-128"/>
            </a:endParaRPr>
          </a:p>
          <a:p>
            <a:r>
              <a:rPr lang="en-US" altLang="ja-JP" sz="2400" dirty="0" smtClean="0">
                <a:cs typeface="ヒラギノ丸ゴ Pro W4" pitchFamily="1" charset="-128"/>
              </a:rPr>
              <a:t>With DR, in order to select arbitrary bucket in MR, have to wait up to ~4.5 ms, even if a bucket in DR was carefully selected</a:t>
            </a:r>
          </a:p>
          <a:p>
            <a:pPr lvl="1"/>
            <a:r>
              <a:rPr lang="en-US" altLang="ja-JP" sz="1900" dirty="0" smtClean="0">
                <a:cs typeface="ヒラギノ丸ゴ Pro W4" pitchFamily="1" charset="-128"/>
              </a:rPr>
              <a:t>Power supply can wait only 2 ms, one of only 2798 buckets in 5120 buckets can be selected, may have to change LLRF condition at latter half of linac every pulse</a:t>
            </a:r>
          </a:p>
          <a:p>
            <a:pPr lvl="1"/>
            <a:endParaRPr lang="en-US" altLang="ja-JP" sz="1900" dirty="0">
              <a:cs typeface="ヒラギノ丸ゴ Pro W4" pitchFamily="1" charset="-128"/>
            </a:endParaRPr>
          </a:p>
          <a:p>
            <a:pPr lvl="1"/>
            <a:endParaRPr lang="en-US" altLang="ja-JP" sz="1900" dirty="0" smtClean="0">
              <a:cs typeface="ヒラギノ丸ゴ Pro W4" pitchFamily="1" charset="-128"/>
            </a:endParaRPr>
          </a:p>
          <a:p>
            <a:pPr lvl="1"/>
            <a:endParaRPr lang="en-US" altLang="ja-JP" sz="1900" dirty="0">
              <a:cs typeface="ヒラギノ丸ゴ Pro W4" pitchFamily="1" charset="-128"/>
            </a:endParaRPr>
          </a:p>
          <a:p>
            <a:pPr lvl="1"/>
            <a:endParaRPr lang="en-US" altLang="ja-JP" sz="1900" dirty="0" smtClean="0">
              <a:cs typeface="ヒラギノ丸ゴ Pro W4" pitchFamily="1" charset="-128"/>
            </a:endParaRPr>
          </a:p>
          <a:p>
            <a:pPr lvl="1"/>
            <a:endParaRPr lang="en-US" altLang="ja-JP" sz="1900" dirty="0">
              <a:cs typeface="ヒラギノ丸ゴ Pro W4" pitchFamily="1" charset="-128"/>
            </a:endParaRPr>
          </a:p>
          <a:p>
            <a:pPr lvl="1"/>
            <a:r>
              <a:rPr lang="en-US" altLang="ja-JP" sz="1900" dirty="0" smtClean="0">
                <a:cs typeface="ヒラギノ丸ゴ Pro W4" pitchFamily="1" charset="-128"/>
              </a:rPr>
              <a:t>Can be a big challenge in LLRF precision</a:t>
            </a:r>
            <a:endParaRPr lang="en-US" altLang="ja-JP" sz="1900" dirty="0">
              <a:cs typeface="ヒラギノ丸ゴ Pro W4" pitchFamily="1" charset="-128"/>
            </a:endParaRPr>
          </a:p>
          <a:p>
            <a:pPr lvl="2"/>
            <a:endParaRPr lang="en-US" altLang="ja-JP" sz="1600" dirty="0">
              <a:cs typeface="ヒラギノ丸ゴ Pro W4" pitchFamily="1" charset="-128"/>
            </a:endParaRPr>
          </a:p>
        </p:txBody>
      </p:sp>
      <p:sp>
        <p:nvSpPr>
          <p:cNvPr id="89" name="アーチ 88"/>
          <p:cNvSpPr>
            <a:spLocks noChangeAspect="1"/>
          </p:cNvSpPr>
          <p:nvPr/>
        </p:nvSpPr>
        <p:spPr bwMode="auto">
          <a:xfrm rot="16200000">
            <a:off x="3763976" y="2138297"/>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Rounded MT Bold"/>
              <a:ea typeface="ヒラギノ丸ゴ Pro W4" pitchFamily="-108" charset="-128"/>
              <a:cs typeface="Arial Rounded MT Bold"/>
            </a:endParaRPr>
          </a:p>
        </p:txBody>
      </p:sp>
      <p:sp>
        <p:nvSpPr>
          <p:cNvPr id="34821" name="タイトル 1"/>
          <p:cNvSpPr>
            <a:spLocks noGrp="1"/>
          </p:cNvSpPr>
          <p:nvPr>
            <p:ph type="title"/>
          </p:nvPr>
        </p:nvSpPr>
        <p:spPr/>
        <p:txBody>
          <a:bodyPr/>
          <a:lstStyle/>
          <a:p>
            <a:r>
              <a:rPr lang="en-US" altLang="ja-JP" sz="3600" dirty="0" smtClean="0">
                <a:cs typeface="ヒラギノ丸ゴ Pro W4" pitchFamily="1" charset="-128"/>
              </a:rPr>
              <a:t>Bucket selection in Phase-2 with DR</a:t>
            </a:r>
            <a:endParaRPr lang="ja-JP" altLang="en-US" sz="3600" dirty="0" smtClean="0">
              <a:cs typeface="ヒラギノ丸ゴ Pro W4" pitchFamily="1" charset="-128"/>
            </a:endParaRPr>
          </a:p>
        </p:txBody>
      </p:sp>
      <p:sp>
        <p:nvSpPr>
          <p:cNvPr id="34822" name="スライド番号プレースホルダ 3"/>
          <p:cNvSpPr>
            <a:spLocks noGrp="1"/>
          </p:cNvSpPr>
          <p:nvPr>
            <p:ph type="sldNum" sz="quarter" idx="10"/>
          </p:nvPr>
        </p:nvSpPr>
        <p:spPr>
          <a:noFill/>
        </p:spPr>
        <p:txBody>
          <a:bodyPr/>
          <a:lstStyle/>
          <a:p>
            <a:fld id="{11F295BA-C369-4648-A0E9-E62A826BCCA7}" type="slidenum">
              <a:rPr lang="en-US" altLang="ja-JP" smtClean="0">
                <a:latin typeface="Arial" pitchFamily="1" charset="0"/>
                <a:ea typeface="Osaka" pitchFamily="1" charset="-128"/>
                <a:cs typeface="Osaka" pitchFamily="1" charset="-128"/>
              </a:rPr>
              <a:pPr/>
              <a:t>2</a:t>
            </a:fld>
            <a:endParaRPr lang="en-US" altLang="ja-JP" dirty="0" smtClean="0">
              <a:latin typeface="Arial" pitchFamily="1" charset="0"/>
              <a:ea typeface="Osaka" pitchFamily="1" charset="-128"/>
              <a:cs typeface="Osaka" pitchFamily="1" charset="-128"/>
            </a:endParaRPr>
          </a:p>
        </p:txBody>
      </p:sp>
      <p:sp>
        <p:nvSpPr>
          <p:cNvPr id="34823" name="Rectangle 746"/>
          <p:cNvSpPr>
            <a:spLocks noChangeArrowheads="1"/>
          </p:cNvSpPr>
          <p:nvPr/>
        </p:nvSpPr>
        <p:spPr bwMode="auto">
          <a:xfrm>
            <a:off x="3845512" y="2415850"/>
            <a:ext cx="30777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ARC</a:t>
            </a:r>
            <a:endParaRPr lang="en-US" altLang="ja-JP" sz="1100" dirty="0">
              <a:latin typeface="Arial Rounded MT Bold"/>
              <a:cs typeface="Arial Rounded MT Bold"/>
            </a:endParaRPr>
          </a:p>
        </p:txBody>
      </p:sp>
      <p:sp>
        <p:nvSpPr>
          <p:cNvPr id="34824" name="Rectangle 747"/>
          <p:cNvSpPr>
            <a:spLocks noChangeArrowheads="1"/>
          </p:cNvSpPr>
          <p:nvPr/>
        </p:nvSpPr>
        <p:spPr bwMode="auto">
          <a:xfrm>
            <a:off x="5616674" y="3019829"/>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Target</a:t>
            </a:r>
            <a:endParaRPr lang="en-US" altLang="ja-JP" sz="1700" dirty="0">
              <a:latin typeface="Arial Rounded MT Bold"/>
              <a:ea typeface="Helvetica" pitchFamily="1" charset="0"/>
              <a:cs typeface="Arial Rounded MT Bold"/>
            </a:endParaRPr>
          </a:p>
        </p:txBody>
      </p:sp>
      <p:sp>
        <p:nvSpPr>
          <p:cNvPr id="75" name="Line 755"/>
          <p:cNvSpPr>
            <a:spLocks noChangeShapeType="1"/>
          </p:cNvSpPr>
          <p:nvPr/>
        </p:nvSpPr>
        <p:spPr bwMode="auto">
          <a:xfrm>
            <a:off x="4169254" y="2125241"/>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6" name="Line 756"/>
          <p:cNvSpPr>
            <a:spLocks noChangeShapeType="1"/>
          </p:cNvSpPr>
          <p:nvPr/>
        </p:nvSpPr>
        <p:spPr bwMode="auto">
          <a:xfrm>
            <a:off x="4157264" y="2937547"/>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27" name="Line 757"/>
          <p:cNvSpPr>
            <a:spLocks noChangeShapeType="1"/>
          </p:cNvSpPr>
          <p:nvPr/>
        </p:nvSpPr>
        <p:spPr bwMode="auto">
          <a:xfrm>
            <a:off x="5909584" y="2879776"/>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latin typeface="Arial Rounded MT Bold"/>
              <a:cs typeface="Arial Rounded MT Bold"/>
            </a:endParaRPr>
          </a:p>
        </p:txBody>
      </p:sp>
      <p:sp>
        <p:nvSpPr>
          <p:cNvPr id="34828" name="Rectangle 758"/>
          <p:cNvSpPr>
            <a:spLocks noChangeArrowheads="1"/>
          </p:cNvSpPr>
          <p:nvPr/>
        </p:nvSpPr>
        <p:spPr bwMode="auto">
          <a:xfrm>
            <a:off x="8571465" y="2744974"/>
            <a:ext cx="151323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e</a:t>
            </a:r>
            <a:r>
              <a:rPr lang="en-US" altLang="ja-JP" sz="1100" baseline="30000" dirty="0">
                <a:solidFill>
                  <a:srgbClr val="1E1B18"/>
                </a:solidFill>
                <a:latin typeface="Arial Rounded MT Bold"/>
                <a:cs typeface="Arial Rounded MT Bold"/>
              </a:rPr>
              <a:t>+</a:t>
            </a:r>
            <a:r>
              <a:rPr lang="en-US" altLang="ja-JP" sz="1100" dirty="0">
                <a:solidFill>
                  <a:srgbClr val="1E1B18"/>
                </a:solidFill>
                <a:latin typeface="Arial Rounded MT Bold"/>
                <a:cs typeface="Arial Rounded MT Bold"/>
              </a:rPr>
              <a:t> BT </a:t>
            </a:r>
            <a:r>
              <a:rPr lang="en-US" altLang="ja-JP" sz="1100" dirty="0" smtClean="0">
                <a:solidFill>
                  <a:srgbClr val="1E1B18"/>
                </a:solidFill>
                <a:latin typeface="Arial Rounded MT Bold"/>
                <a:cs typeface="Arial Rounded MT Bold"/>
              </a:rPr>
              <a:t>(3.5GeV</a:t>
            </a:r>
            <a:r>
              <a:rPr lang="en-US" altLang="ja-JP" sz="1100" dirty="0">
                <a:solidFill>
                  <a:srgbClr val="1E1B18"/>
                </a:solidFill>
                <a:latin typeface="Arial Rounded MT Bold"/>
                <a:cs typeface="Arial Rounded MT Bold"/>
              </a:rPr>
              <a:t>, 0.6nC)</a:t>
            </a:r>
            <a:endParaRPr lang="en-US" altLang="ja-JP" sz="1100" dirty="0">
              <a:latin typeface="Arial Rounded MT Bold"/>
              <a:cs typeface="Arial Rounded MT Bold"/>
            </a:endParaRPr>
          </a:p>
        </p:txBody>
      </p:sp>
      <p:sp>
        <p:nvSpPr>
          <p:cNvPr id="86" name="Line 766"/>
          <p:cNvSpPr>
            <a:spLocks noChangeShapeType="1"/>
          </p:cNvSpPr>
          <p:nvPr/>
        </p:nvSpPr>
        <p:spPr bwMode="auto">
          <a:xfrm flipV="1">
            <a:off x="8213466" y="2822004"/>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87" name="Line 767"/>
          <p:cNvSpPr>
            <a:spLocks noChangeShapeType="1"/>
          </p:cNvSpPr>
          <p:nvPr/>
        </p:nvSpPr>
        <p:spPr bwMode="auto">
          <a:xfrm flipH="1" flipV="1">
            <a:off x="8312815" y="2822003"/>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31" name="Rectangle 777"/>
          <p:cNvSpPr>
            <a:spLocks noChangeArrowheads="1"/>
          </p:cNvSpPr>
          <p:nvPr/>
        </p:nvSpPr>
        <p:spPr bwMode="auto">
          <a:xfrm>
            <a:off x="5280941" y="2132243"/>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Gun</a:t>
            </a:r>
          </a:p>
        </p:txBody>
      </p:sp>
      <p:cxnSp>
        <p:nvCxnSpPr>
          <p:cNvPr id="122" name="直線矢印コネクタ 121"/>
          <p:cNvCxnSpPr/>
          <p:nvPr/>
        </p:nvCxnSpPr>
        <p:spPr>
          <a:xfrm rot="5400000">
            <a:off x="6546998" y="3393576"/>
            <a:ext cx="378143"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833" name="テキスト ボックス 12"/>
          <p:cNvSpPr txBox="1">
            <a:spLocks noChangeArrowheads="1"/>
          </p:cNvSpPr>
          <p:nvPr/>
        </p:nvSpPr>
        <p:spPr bwMode="auto">
          <a:xfrm>
            <a:off x="9208673" y="2125241"/>
            <a:ext cx="1233304"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pPr algn="ctr"/>
            <a:r>
              <a:rPr lang="en-US" altLang="ja-JP" sz="2200" dirty="0">
                <a:solidFill>
                  <a:srgbClr val="006000"/>
                </a:solidFill>
                <a:latin typeface="Arial Rounded MT Bold"/>
                <a:cs typeface="Arial Rounded MT Bold"/>
              </a:rPr>
              <a:t>KEKB</a:t>
            </a:r>
            <a:endParaRPr lang="ja-JP" altLang="en-US" sz="2000" dirty="0">
              <a:solidFill>
                <a:srgbClr val="006000"/>
              </a:solidFill>
              <a:latin typeface="Arial Rounded MT Bold"/>
              <a:cs typeface="Arial Rounded MT Bold"/>
            </a:endParaRPr>
          </a:p>
        </p:txBody>
      </p:sp>
      <p:sp>
        <p:nvSpPr>
          <p:cNvPr id="34834" name="Rectangle 758"/>
          <p:cNvSpPr>
            <a:spLocks noChangeArrowheads="1"/>
          </p:cNvSpPr>
          <p:nvPr/>
        </p:nvSpPr>
        <p:spPr bwMode="auto">
          <a:xfrm>
            <a:off x="4104163" y="2748475"/>
            <a:ext cx="184665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Arial" pitchFamily="1" charset="0"/>
                <a:cs typeface="Arial Rounded MT Bold"/>
              </a:rPr>
              <a:t>Primary e</a:t>
            </a:r>
            <a:r>
              <a:rPr lang="en-US" altLang="ja-JP" sz="1100" baseline="30000" dirty="0">
                <a:solidFill>
                  <a:srgbClr val="1E1B18"/>
                </a:solidFill>
                <a:latin typeface="Arial Rounded MT Bold"/>
                <a:ea typeface="Arial" pitchFamily="1" charset="0"/>
                <a:cs typeface="Arial Rounded MT Bold"/>
              </a:rPr>
              <a:t>–</a:t>
            </a:r>
            <a:r>
              <a:rPr lang="en-US" altLang="ja-JP" sz="1100" dirty="0">
                <a:solidFill>
                  <a:srgbClr val="1E1B18"/>
                </a:solidFill>
                <a:latin typeface="Arial Rounded MT Bold"/>
                <a:ea typeface="Arial" pitchFamily="1" charset="0"/>
                <a:cs typeface="Arial Rounded MT Bold"/>
              </a:rPr>
              <a:t>  </a:t>
            </a:r>
            <a:r>
              <a:rPr lang="en-US" altLang="ja-JP" sz="1100" dirty="0" smtClean="0">
                <a:solidFill>
                  <a:srgbClr val="1E1B18"/>
                </a:solidFill>
                <a:latin typeface="Arial Rounded MT Bold"/>
                <a:ea typeface="Arial" pitchFamily="1" charset="0"/>
                <a:cs typeface="Arial Rounded MT Bold"/>
              </a:rPr>
              <a:t>(3.5GeV</a:t>
            </a:r>
            <a:r>
              <a:rPr lang="en-US" altLang="ja-JP" sz="1100" dirty="0">
                <a:solidFill>
                  <a:srgbClr val="1E1B18"/>
                </a:solidFill>
                <a:latin typeface="Arial Rounded MT Bold"/>
                <a:ea typeface="Arial" pitchFamily="1" charset="0"/>
                <a:cs typeface="Arial Rounded MT Bold"/>
              </a:rPr>
              <a:t>, 10nC)</a:t>
            </a:r>
            <a:endParaRPr lang="en-US" altLang="ja-JP" sz="1100" dirty="0">
              <a:latin typeface="Arial Rounded MT Bold"/>
              <a:ea typeface="Arial" pitchFamily="1" charset="0"/>
              <a:cs typeface="Arial Rounded MT Bold"/>
            </a:endParaRPr>
          </a:p>
        </p:txBody>
      </p:sp>
      <p:sp>
        <p:nvSpPr>
          <p:cNvPr id="85" name="Line 765"/>
          <p:cNvSpPr>
            <a:spLocks noChangeShapeType="1"/>
          </p:cNvSpPr>
          <p:nvPr/>
        </p:nvSpPr>
        <p:spPr bwMode="auto">
          <a:xfrm flipH="1" flipV="1">
            <a:off x="8429294" y="2822004"/>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112" name="Line 756"/>
          <p:cNvSpPr>
            <a:spLocks noChangeShapeType="1"/>
          </p:cNvSpPr>
          <p:nvPr/>
        </p:nvSpPr>
        <p:spPr bwMode="auto">
          <a:xfrm>
            <a:off x="8535495" y="2937547"/>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9" name="Line 759"/>
          <p:cNvSpPr>
            <a:spLocks noChangeShapeType="1"/>
          </p:cNvSpPr>
          <p:nvPr/>
        </p:nvSpPr>
        <p:spPr bwMode="auto">
          <a:xfrm flipH="1" flipV="1">
            <a:off x="9076778" y="2937547"/>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55" name="アーチ 54"/>
          <p:cNvSpPr>
            <a:spLocks noChangeAspect="1"/>
          </p:cNvSpPr>
          <p:nvPr/>
        </p:nvSpPr>
        <p:spPr bwMode="auto">
          <a:xfrm rot="16200000">
            <a:off x="3763976" y="5755221"/>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Rounded MT Bold"/>
              <a:ea typeface="ヒラギノ丸ゴ Pro W4" pitchFamily="-108" charset="-128"/>
              <a:cs typeface="Arial Rounded MT Bold"/>
            </a:endParaRPr>
          </a:p>
        </p:txBody>
      </p:sp>
      <p:sp>
        <p:nvSpPr>
          <p:cNvPr id="34839" name="Rectangle 746"/>
          <p:cNvSpPr>
            <a:spLocks noChangeArrowheads="1"/>
          </p:cNvSpPr>
          <p:nvPr/>
        </p:nvSpPr>
        <p:spPr bwMode="auto">
          <a:xfrm>
            <a:off x="3845512" y="6032774"/>
            <a:ext cx="30777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ARC</a:t>
            </a:r>
            <a:endParaRPr lang="en-US" altLang="ja-JP" sz="1100" dirty="0">
              <a:latin typeface="Arial Rounded MT Bold"/>
              <a:cs typeface="Arial Rounded MT Bold"/>
            </a:endParaRPr>
          </a:p>
        </p:txBody>
      </p:sp>
      <p:sp>
        <p:nvSpPr>
          <p:cNvPr id="34840" name="Rectangle 747"/>
          <p:cNvSpPr>
            <a:spLocks noChangeArrowheads="1"/>
          </p:cNvSpPr>
          <p:nvPr/>
        </p:nvSpPr>
        <p:spPr bwMode="auto">
          <a:xfrm>
            <a:off x="5330615" y="6636752"/>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Target</a:t>
            </a:r>
            <a:endParaRPr lang="en-US" altLang="ja-JP" sz="1700" dirty="0">
              <a:latin typeface="Arial Rounded MT Bold"/>
              <a:ea typeface="Helvetica" pitchFamily="1" charset="0"/>
              <a:cs typeface="Arial Rounded MT Bold"/>
            </a:endParaRPr>
          </a:p>
        </p:txBody>
      </p:sp>
      <p:sp>
        <p:nvSpPr>
          <p:cNvPr id="58" name="Line 755"/>
          <p:cNvSpPr>
            <a:spLocks noChangeShapeType="1"/>
          </p:cNvSpPr>
          <p:nvPr/>
        </p:nvSpPr>
        <p:spPr bwMode="auto">
          <a:xfrm>
            <a:off x="4169254" y="5742164"/>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59" name="Line 756"/>
          <p:cNvSpPr>
            <a:spLocks noChangeShapeType="1"/>
          </p:cNvSpPr>
          <p:nvPr/>
        </p:nvSpPr>
        <p:spPr bwMode="auto">
          <a:xfrm>
            <a:off x="4157264" y="655447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43" name="Line 757"/>
          <p:cNvSpPr>
            <a:spLocks noChangeShapeType="1"/>
          </p:cNvSpPr>
          <p:nvPr/>
        </p:nvSpPr>
        <p:spPr bwMode="auto">
          <a:xfrm>
            <a:off x="5623526" y="649669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latin typeface="Arial Rounded MT Bold"/>
              <a:cs typeface="Arial Rounded MT Bold"/>
            </a:endParaRPr>
          </a:p>
        </p:txBody>
      </p:sp>
      <p:sp>
        <p:nvSpPr>
          <p:cNvPr id="34844" name="Rectangle 758"/>
          <p:cNvSpPr>
            <a:spLocks noChangeArrowheads="1"/>
          </p:cNvSpPr>
          <p:nvPr/>
        </p:nvSpPr>
        <p:spPr bwMode="auto">
          <a:xfrm>
            <a:off x="8571466" y="6361897"/>
            <a:ext cx="173124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e</a:t>
            </a:r>
            <a:r>
              <a:rPr lang="en-US" altLang="ja-JP" sz="1100" baseline="30000" dirty="0">
                <a:solidFill>
                  <a:srgbClr val="1E1B18"/>
                </a:solidFill>
                <a:latin typeface="Arial Rounded MT Bold"/>
                <a:cs typeface="Arial Rounded MT Bold"/>
              </a:rPr>
              <a:t>+</a:t>
            </a:r>
            <a:r>
              <a:rPr lang="en-US" altLang="ja-JP" sz="1100" dirty="0">
                <a:solidFill>
                  <a:srgbClr val="1E1B18"/>
                </a:solidFill>
                <a:latin typeface="Arial Rounded MT Bold"/>
                <a:cs typeface="Arial Rounded MT Bold"/>
              </a:rPr>
              <a:t> BT (KEKB: 4GeV, 4nC)</a:t>
            </a:r>
            <a:endParaRPr lang="en-US" altLang="ja-JP" sz="1100" dirty="0">
              <a:latin typeface="Arial Rounded MT Bold"/>
              <a:cs typeface="Arial Rounded MT Bold"/>
            </a:endParaRPr>
          </a:p>
        </p:txBody>
      </p:sp>
      <p:sp>
        <p:nvSpPr>
          <p:cNvPr id="62" name="Line 766"/>
          <p:cNvSpPr>
            <a:spLocks noChangeShapeType="1"/>
          </p:cNvSpPr>
          <p:nvPr/>
        </p:nvSpPr>
        <p:spPr bwMode="auto">
          <a:xfrm flipV="1">
            <a:off x="8213466"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63" name="Line 767"/>
          <p:cNvSpPr>
            <a:spLocks noChangeShapeType="1"/>
          </p:cNvSpPr>
          <p:nvPr/>
        </p:nvSpPr>
        <p:spPr bwMode="auto">
          <a:xfrm flipH="1" flipV="1">
            <a:off x="8312815" y="6438926"/>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47" name="Rectangle 777"/>
          <p:cNvSpPr>
            <a:spLocks noChangeArrowheads="1"/>
          </p:cNvSpPr>
          <p:nvPr/>
        </p:nvSpPr>
        <p:spPr bwMode="auto">
          <a:xfrm>
            <a:off x="5280941" y="5749166"/>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Gun</a:t>
            </a:r>
          </a:p>
        </p:txBody>
      </p:sp>
      <p:sp>
        <p:nvSpPr>
          <p:cNvPr id="34848" name="テキスト ボックス 12"/>
          <p:cNvSpPr txBox="1">
            <a:spLocks noChangeArrowheads="1"/>
          </p:cNvSpPr>
          <p:nvPr/>
        </p:nvSpPr>
        <p:spPr bwMode="auto">
          <a:xfrm>
            <a:off x="8584679" y="5715198"/>
            <a:ext cx="1857298" cy="439076"/>
          </a:xfrm>
          <a:prstGeom prst="rect">
            <a:avLst/>
          </a:prstGeom>
          <a:noFill/>
          <a:ln w="12700">
            <a:solidFill>
              <a:srgbClr val="00E6CC"/>
            </a:solidFill>
            <a:round/>
            <a:headEnd/>
            <a:tailEnd/>
          </a:ln>
        </p:spPr>
        <p:txBody>
          <a:bodyPr wrap="square" lIns="99551" tIns="49775" rIns="99551" bIns="49775" anchor="ctr">
            <a:prstTxWarp prst="textNoShape">
              <a:avLst/>
            </a:prstTxWarp>
            <a:spAutoFit/>
          </a:bodyPr>
          <a:lstStyle/>
          <a:p>
            <a:r>
              <a:rPr lang="en-US" altLang="ja-JP" sz="2200" dirty="0">
                <a:solidFill>
                  <a:srgbClr val="006000"/>
                </a:solidFill>
                <a:latin typeface="Arial Rounded MT Bold"/>
                <a:cs typeface="Arial Rounded MT Bold"/>
              </a:rPr>
              <a:t>SuperKEKB</a:t>
            </a:r>
            <a:endParaRPr lang="ja-JP" altLang="en-US" sz="2000">
              <a:solidFill>
                <a:srgbClr val="006000"/>
              </a:solidFill>
              <a:latin typeface="Arial Rounded MT Bold"/>
              <a:cs typeface="Arial Rounded MT Bold"/>
            </a:endParaRPr>
          </a:p>
        </p:txBody>
      </p:sp>
      <p:sp>
        <p:nvSpPr>
          <p:cNvPr id="34849" name="Rectangle 758"/>
          <p:cNvSpPr>
            <a:spLocks noChangeArrowheads="1"/>
          </p:cNvSpPr>
          <p:nvPr/>
        </p:nvSpPr>
        <p:spPr bwMode="auto">
          <a:xfrm>
            <a:off x="4104164" y="6365399"/>
            <a:ext cx="185948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Arial" pitchFamily="1" charset="0"/>
                <a:cs typeface="Arial Rounded MT Bold"/>
              </a:rPr>
              <a:t>Primary e</a:t>
            </a:r>
            <a:r>
              <a:rPr lang="en-US" altLang="ja-JP" sz="1100" baseline="30000" dirty="0">
                <a:solidFill>
                  <a:srgbClr val="1E1B18"/>
                </a:solidFill>
                <a:latin typeface="Arial Rounded MT Bold"/>
                <a:ea typeface="Arial" pitchFamily="1" charset="0"/>
                <a:cs typeface="Arial Rounded MT Bold"/>
              </a:rPr>
              <a:t>–</a:t>
            </a:r>
            <a:r>
              <a:rPr lang="en-US" altLang="ja-JP" sz="1100" dirty="0">
                <a:solidFill>
                  <a:srgbClr val="1E1B18"/>
                </a:solidFill>
                <a:latin typeface="Arial Rounded MT Bold"/>
                <a:ea typeface="Arial" pitchFamily="1" charset="0"/>
                <a:cs typeface="Arial Rounded MT Bold"/>
              </a:rPr>
              <a:t>  (3.5GeV, 10nC)</a:t>
            </a:r>
            <a:endParaRPr lang="en-US" altLang="ja-JP" sz="1100" dirty="0">
              <a:latin typeface="Arial Rounded MT Bold"/>
              <a:ea typeface="Arial" pitchFamily="1" charset="0"/>
              <a:cs typeface="Arial Rounded MT Bold"/>
            </a:endParaRPr>
          </a:p>
        </p:txBody>
      </p:sp>
      <p:sp>
        <p:nvSpPr>
          <p:cNvPr id="68" name="Line 765"/>
          <p:cNvSpPr>
            <a:spLocks noChangeShapeType="1"/>
          </p:cNvSpPr>
          <p:nvPr/>
        </p:nvSpPr>
        <p:spPr bwMode="auto">
          <a:xfrm flipH="1" flipV="1">
            <a:off x="8429294"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69" name="Line 756"/>
          <p:cNvSpPr>
            <a:spLocks noChangeShapeType="1"/>
          </p:cNvSpPr>
          <p:nvPr/>
        </p:nvSpPr>
        <p:spPr bwMode="auto">
          <a:xfrm>
            <a:off x="8535495" y="6554470"/>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0" name="Line 759"/>
          <p:cNvSpPr>
            <a:spLocks noChangeShapeType="1"/>
          </p:cNvSpPr>
          <p:nvPr/>
        </p:nvSpPr>
        <p:spPr bwMode="auto">
          <a:xfrm flipH="1" flipV="1">
            <a:off x="9076778" y="6554470"/>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94" name="Rectangle 758"/>
          <p:cNvSpPr>
            <a:spLocks noChangeArrowheads="1"/>
          </p:cNvSpPr>
          <p:nvPr/>
        </p:nvSpPr>
        <p:spPr bwMode="auto">
          <a:xfrm>
            <a:off x="7356524" y="5365601"/>
            <a:ext cx="1518069" cy="184666"/>
          </a:xfrm>
          <a:prstGeom prst="rect">
            <a:avLst/>
          </a:prstGeom>
          <a:noFill/>
          <a:ln w="9525">
            <a:noFill/>
            <a:miter lim="800000"/>
            <a:headEnd/>
            <a:tailEnd/>
          </a:ln>
        </p:spPr>
        <p:txBody>
          <a:bodyPr wrap="none" lIns="0" tIns="0" rIns="0" bIns="0">
            <a:prstTxWarp prst="textNoShape">
              <a:avLst/>
            </a:prstTxWarp>
            <a:spAutoFit/>
          </a:bodyPr>
          <a:lstStyle/>
          <a:p>
            <a:r>
              <a:rPr lang="en-US" altLang="ja-JP" sz="1200" dirty="0">
                <a:solidFill>
                  <a:srgbClr val="1E1B18"/>
                </a:solidFill>
                <a:latin typeface="Arial Rounded MT Bold"/>
                <a:ea typeface="+mj-ea"/>
                <a:cs typeface="Arial Rounded MT Bold"/>
              </a:rPr>
              <a:t>e</a:t>
            </a:r>
            <a:r>
              <a:rPr lang="en-US" altLang="ja-JP" sz="1200" baseline="30000" dirty="0">
                <a:solidFill>
                  <a:srgbClr val="1E1B18"/>
                </a:solidFill>
                <a:latin typeface="Arial Rounded MT Bold"/>
                <a:ea typeface="+mj-ea"/>
                <a:cs typeface="Arial Rounded MT Bold"/>
              </a:rPr>
              <a:t>+</a:t>
            </a:r>
            <a:r>
              <a:rPr lang="en-US" altLang="ja-JP" sz="1200" dirty="0">
                <a:solidFill>
                  <a:srgbClr val="1E1B18"/>
                </a:solidFill>
                <a:latin typeface="Arial Rounded MT Bold"/>
                <a:ea typeface="+mj-ea"/>
                <a:cs typeface="Arial Rounded MT Bold"/>
              </a:rPr>
              <a:t> DR (1.1 GeV, 4nC)</a:t>
            </a:r>
            <a:endParaRPr lang="en-US" altLang="ja-JP" sz="1200" dirty="0">
              <a:latin typeface="Arial Rounded MT Bold"/>
              <a:ea typeface="+mj-ea"/>
              <a:cs typeface="Arial Rounded MT Bold"/>
            </a:endParaRPr>
          </a:p>
        </p:txBody>
      </p:sp>
      <p:grpSp>
        <p:nvGrpSpPr>
          <p:cNvPr id="110" name="図形グループ 109"/>
          <p:cNvGrpSpPr>
            <a:grpSpLocks noChangeAspect="1"/>
          </p:cNvGrpSpPr>
          <p:nvPr/>
        </p:nvGrpSpPr>
        <p:grpSpPr>
          <a:xfrm>
            <a:off x="6064399" y="4758169"/>
            <a:ext cx="1545313" cy="1793571"/>
            <a:chOff x="8451561" y="336127"/>
            <a:chExt cx="2799476" cy="3249224"/>
          </a:xfrm>
        </p:grpSpPr>
        <p:grpSp>
          <p:nvGrpSpPr>
            <p:cNvPr id="111" name="図形グループ 6"/>
            <p:cNvGrpSpPr>
              <a:grpSpLocks noChangeAspect="1"/>
            </p:cNvGrpSpPr>
            <p:nvPr/>
          </p:nvGrpSpPr>
          <p:grpSpPr bwMode="auto">
            <a:xfrm>
              <a:off x="8879792" y="336127"/>
              <a:ext cx="1575889" cy="3242222"/>
              <a:chOff x="5892800" y="4778376"/>
              <a:chExt cx="730250" cy="1470024"/>
            </a:xfrm>
          </p:grpSpPr>
          <p:sp>
            <p:nvSpPr>
              <p:cNvPr id="125" name="アーチ 124"/>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000" dirty="0">
                  <a:solidFill>
                    <a:srgbClr val="400040"/>
                  </a:solidFill>
                  <a:latin typeface="Arial" pitchFamily="-108" charset="0"/>
                  <a:ea typeface="ヒラギノ丸ゴ Pro W4" pitchFamily="-108" charset="-128"/>
                  <a:cs typeface="ヒラギノ丸ゴ Pro W4" pitchFamily="-108" charset="-128"/>
                </a:endParaRPr>
              </a:p>
            </p:txBody>
          </p:sp>
          <p:sp>
            <p:nvSpPr>
              <p:cNvPr id="126" name="アーチ 125"/>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000" dirty="0">
                  <a:solidFill>
                    <a:srgbClr val="400040"/>
                  </a:solidFill>
                  <a:latin typeface="Arial" pitchFamily="-108" charset="0"/>
                  <a:ea typeface="ヒラギノ丸ゴ Pro W4" pitchFamily="-108" charset="-128"/>
                  <a:cs typeface="ヒラギノ丸ゴ Pro W4" pitchFamily="-108" charset="-128"/>
                </a:endParaRPr>
              </a:p>
            </p:txBody>
          </p:sp>
        </p:grpSp>
        <p:sp>
          <p:nvSpPr>
            <p:cNvPr id="113" name="円弧 112"/>
            <p:cNvSpPr/>
            <p:nvPr/>
          </p:nvSpPr>
          <p:spPr>
            <a:xfrm flipV="1">
              <a:off x="9784215" y="2436918"/>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sz="2000"/>
            </a:p>
          </p:txBody>
        </p:sp>
        <p:sp>
          <p:nvSpPr>
            <p:cNvPr id="114" name="円弧 113"/>
            <p:cNvSpPr/>
            <p:nvPr/>
          </p:nvSpPr>
          <p:spPr>
            <a:xfrm flipH="1" flipV="1">
              <a:off x="8962012" y="2436918"/>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sz="2000"/>
            </a:p>
          </p:txBody>
        </p:sp>
        <p:sp>
          <p:nvSpPr>
            <p:cNvPr id="115" name="円/楕円 114"/>
            <p:cNvSpPr/>
            <p:nvPr/>
          </p:nvSpPr>
          <p:spPr>
            <a:xfrm>
              <a:off x="10304944" y="1575594"/>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6" name="円/楕円 115"/>
            <p:cNvSpPr/>
            <p:nvPr/>
          </p:nvSpPr>
          <p:spPr>
            <a:xfrm>
              <a:off x="9378253" y="1116921"/>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7" name="円/楕円 116"/>
            <p:cNvSpPr/>
            <p:nvPr/>
          </p:nvSpPr>
          <p:spPr>
            <a:xfrm>
              <a:off x="9785928" y="2671507"/>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8" name="円/楕円 117"/>
            <p:cNvSpPr/>
            <p:nvPr/>
          </p:nvSpPr>
          <p:spPr>
            <a:xfrm>
              <a:off x="8893496" y="2268855"/>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9" name="テキスト ボックス 118"/>
            <p:cNvSpPr txBox="1"/>
            <p:nvPr/>
          </p:nvSpPr>
          <p:spPr>
            <a:xfrm>
              <a:off x="9619773" y="1092412"/>
              <a:ext cx="1177330"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96ns</a:t>
              </a:r>
              <a:endParaRPr lang="ja-JP" altLang="en-US" sz="1400" dirty="0">
                <a:latin typeface="+mj-ea"/>
                <a:ea typeface="+mj-ea"/>
                <a:cs typeface="Osaka" pitchFamily="-111" charset="-128"/>
              </a:endParaRPr>
            </a:p>
          </p:txBody>
        </p:sp>
        <p:sp>
          <p:nvSpPr>
            <p:cNvPr id="120" name="テキスト ボックス 119"/>
            <p:cNvSpPr txBox="1"/>
            <p:nvPr/>
          </p:nvSpPr>
          <p:spPr>
            <a:xfrm>
              <a:off x="8451561" y="1428539"/>
              <a:ext cx="1549041"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&gt;100ns</a:t>
              </a:r>
              <a:endParaRPr lang="ja-JP" altLang="en-US" sz="1400" dirty="0">
                <a:latin typeface="+mj-ea"/>
                <a:ea typeface="+mj-ea"/>
                <a:cs typeface="Osaka" pitchFamily="-111" charset="-128"/>
              </a:endParaRPr>
            </a:p>
          </p:txBody>
        </p:sp>
        <p:sp>
          <p:nvSpPr>
            <p:cNvPr id="121" name="テキスト ボックス 120"/>
            <p:cNvSpPr txBox="1"/>
            <p:nvPr/>
          </p:nvSpPr>
          <p:spPr>
            <a:xfrm>
              <a:off x="9701996" y="2184823"/>
              <a:ext cx="1549041"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&gt;100ns</a:t>
              </a:r>
              <a:endParaRPr lang="ja-JP" altLang="en-US" sz="1400" dirty="0">
                <a:latin typeface="+mj-ea"/>
                <a:ea typeface="+mj-ea"/>
                <a:cs typeface="Osaka" pitchFamily="-111" charset="-128"/>
              </a:endParaRPr>
            </a:p>
          </p:txBody>
        </p:sp>
        <p:sp>
          <p:nvSpPr>
            <p:cNvPr id="123" name="テキスト ボックス 122"/>
            <p:cNvSpPr txBox="1"/>
            <p:nvPr/>
          </p:nvSpPr>
          <p:spPr>
            <a:xfrm>
              <a:off x="9044232" y="2484188"/>
              <a:ext cx="1177330"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96ns</a:t>
              </a:r>
              <a:endParaRPr lang="ja-JP" altLang="en-US" sz="1400" dirty="0">
                <a:latin typeface="+mj-ea"/>
                <a:ea typeface="+mj-ea"/>
                <a:cs typeface="Osaka" pitchFamily="-111" charset="-128"/>
              </a:endParaRPr>
            </a:p>
          </p:txBody>
        </p:sp>
        <p:sp>
          <p:nvSpPr>
            <p:cNvPr id="124" name="Line 756"/>
            <p:cNvSpPr>
              <a:spLocks noChangeShapeType="1"/>
            </p:cNvSpPr>
            <p:nvPr/>
          </p:nvSpPr>
          <p:spPr bwMode="auto">
            <a:xfrm>
              <a:off x="9085343" y="3585351"/>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sz="2000">
                <a:latin typeface="Times" pitchFamily="-108" charset="0"/>
                <a:ea typeface="Osaka" pitchFamily="-108" charset="-128"/>
                <a:cs typeface="Osaka" pitchFamily="-108" charset="-128"/>
              </a:endParaRPr>
            </a:p>
          </p:txBody>
        </p:sp>
      </p:grpSp>
      <p:sp>
        <p:nvSpPr>
          <p:cNvPr id="52" name="スライド番号プレースホルダ 3"/>
          <p:cNvSpPr txBox="1">
            <a:spLocks/>
          </p:cNvSpPr>
          <p:nvPr/>
        </p:nvSpPr>
        <p:spPr bwMode="auto">
          <a:xfrm>
            <a:off x="5507140" y="6346"/>
            <a:ext cx="4025862" cy="252413"/>
          </a:xfrm>
          <a:prstGeom prst="rect">
            <a:avLst/>
          </a:prstGeom>
          <a:noFill/>
          <a:ln w="9525">
            <a:noFill/>
            <a:miter lim="800000"/>
            <a:headEnd/>
            <a:tailEnd/>
          </a:ln>
          <a:effectLst/>
        </p:spPr>
        <p:txBody>
          <a:bodyPr vert="horz" wrap="square" lIns="99522" tIns="49761" rIns="99522" bIns="49761" numCol="1" anchor="t" anchorCtr="0" compatLnSpc="1">
            <a:prstTxWarp prst="textNoShape">
              <a:avLst/>
            </a:prstTxWarp>
          </a:bodyPr>
          <a:lstStyle/>
          <a:p>
            <a:pPr algn="r">
              <a:defRPr/>
            </a:pPr>
            <a:r>
              <a:rPr lang="en-US" altLang="ja-JP" sz="1300" i="1" dirty="0" smtClean="0">
                <a:solidFill>
                  <a:srgbClr val="000090"/>
                </a:solidFill>
                <a:latin typeface="Arial Rounded MT Bold"/>
                <a:ea typeface="ヒラギノ丸ゴ Pro W4"/>
                <a:cs typeface="ヒラギノ丸ゴ Pro W4"/>
              </a:rPr>
              <a:t>DR timing</a:t>
            </a:r>
            <a:endParaRPr lang="en-US" altLang="ja-JP" sz="1300" i="1" dirty="0">
              <a:solidFill>
                <a:srgbClr val="000090"/>
              </a:solidFill>
              <a:latin typeface="Arial Rounded MT Bold"/>
              <a:ea typeface="ヒラギノ丸ゴ Pro W4"/>
              <a:cs typeface="ヒラギノ丸ゴ Pro W4"/>
            </a:endParaRPr>
          </a:p>
        </p:txBody>
      </p:sp>
    </p:spTree>
    <p:extLst>
      <p:ext uri="{BB962C8B-B14F-4D97-AF65-F5344CB8AC3E}">
        <p14:creationId xmlns:p14="http://schemas.microsoft.com/office/powerpoint/2010/main" val="92038093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100" y="385763"/>
            <a:ext cx="10358438" cy="541337"/>
          </a:xfrm>
        </p:spPr>
        <p:txBody>
          <a:bodyPr/>
          <a:lstStyle/>
          <a:p>
            <a:r>
              <a:rPr kumimoji="1" lang="en-US" altLang="ja-JP" dirty="0" smtClean="0"/>
              <a:t>Memo </a:t>
            </a:r>
            <a:r>
              <a:rPr kumimoji="1" lang="en-US" altLang="ja-JP" sz="2800" dirty="0" smtClean="0"/>
              <a:t>from Oct.6.2016</a:t>
            </a:r>
            <a:r>
              <a:rPr kumimoji="1" lang="en-US" altLang="ja-JP" dirty="0" smtClean="0"/>
              <a:t> </a:t>
            </a:r>
            <a:endParaRPr kumimoji="1" lang="ja-JP" altLang="en-US" dirty="0"/>
          </a:p>
        </p:txBody>
      </p:sp>
      <p:sp>
        <p:nvSpPr>
          <p:cNvPr id="3" name="コンテンツ プレースホルダー 2"/>
          <p:cNvSpPr>
            <a:spLocks noGrp="1"/>
          </p:cNvSpPr>
          <p:nvPr>
            <p:ph idx="1"/>
          </p:nvPr>
        </p:nvSpPr>
        <p:spPr>
          <a:xfrm>
            <a:off x="163513" y="927100"/>
            <a:ext cx="10525125" cy="6332538"/>
          </a:xfrm>
        </p:spPr>
        <p:txBody>
          <a:bodyPr/>
          <a:lstStyle/>
          <a:p>
            <a:r>
              <a:rPr lang="en-US" altLang="ja-JP" sz="1800" dirty="0"/>
              <a:t>32k </a:t>
            </a:r>
            <a:r>
              <a:rPr lang="ja-JP" altLang="en-US" sz="1800" dirty="0"/>
              <a:t>周 </a:t>
            </a:r>
            <a:r>
              <a:rPr lang="en-US" altLang="ja-JP" sz="1800" dirty="0"/>
              <a:t>14ms </a:t>
            </a:r>
            <a:r>
              <a:rPr lang="ja-JP" altLang="en-US" sz="1800" dirty="0"/>
              <a:t>分記録</a:t>
            </a:r>
          </a:p>
          <a:p>
            <a:r>
              <a:rPr lang="ja-JP" altLang="en-US" sz="1800" dirty="0"/>
              <a:t>読み出しは </a:t>
            </a:r>
            <a:r>
              <a:rPr lang="en-US" altLang="ja-JP" sz="1800" dirty="0"/>
              <a:t>12 </a:t>
            </a:r>
            <a:r>
              <a:rPr lang="ja-JP" altLang="en-US" sz="1800" dirty="0"/>
              <a:t>枚で </a:t>
            </a:r>
            <a:r>
              <a:rPr lang="en-US" altLang="ja-JP" sz="1800" dirty="0"/>
              <a:t>0.5</a:t>
            </a:r>
            <a:r>
              <a:rPr lang="ja-JP" altLang="en-US" sz="1800" dirty="0"/>
              <a:t>秒</a:t>
            </a:r>
          </a:p>
          <a:p>
            <a:r>
              <a:rPr lang="en-US" altLang="ja-JP" sz="1800" dirty="0"/>
              <a:t>2ns </a:t>
            </a:r>
            <a:r>
              <a:rPr lang="ja-JP" altLang="en-US" sz="1800" dirty="0"/>
              <a:t>または </a:t>
            </a:r>
            <a:r>
              <a:rPr lang="en-US" altLang="ja-JP" sz="1800" dirty="0"/>
              <a:t>4ns step</a:t>
            </a:r>
          </a:p>
          <a:p>
            <a:r>
              <a:rPr lang="en-US" altLang="ja-JP" sz="1800" dirty="0"/>
              <a:t>Bunch </a:t>
            </a:r>
            <a:r>
              <a:rPr lang="ja-JP" altLang="en-US" sz="1800" dirty="0"/>
              <a:t>同期信号、入射 </a:t>
            </a:r>
            <a:r>
              <a:rPr lang="en-US" altLang="ja-JP" sz="1800" dirty="0"/>
              <a:t>Kicker </a:t>
            </a:r>
            <a:r>
              <a:rPr lang="ja-JP" altLang="en-US" sz="1800" dirty="0"/>
              <a:t>を打ってから </a:t>
            </a:r>
            <a:r>
              <a:rPr lang="en-US" altLang="ja-JP" sz="1800" dirty="0"/>
              <a:t>Revolution </a:t>
            </a:r>
            <a:r>
              <a:rPr lang="ja-JP" altLang="en-US" sz="1800" dirty="0"/>
              <a:t>で </a:t>
            </a:r>
            <a:r>
              <a:rPr lang="en-US" altLang="ja-JP" sz="1800" dirty="0"/>
              <a:t>Timing </a:t>
            </a:r>
            <a:r>
              <a:rPr lang="ja-JP" altLang="en-US" sz="1800" dirty="0"/>
              <a:t>を打ち続ける</a:t>
            </a:r>
          </a:p>
          <a:p>
            <a:pPr lvl="1"/>
            <a:r>
              <a:rPr lang="en-US" altLang="ja-JP" sz="1600" dirty="0" smtClean="0"/>
              <a:t>20</a:t>
            </a:r>
            <a:r>
              <a:rPr lang="en-US" altLang="ja-JP" sz="1600" dirty="0"/>
              <a:t>% </a:t>
            </a:r>
            <a:r>
              <a:rPr lang="ja-JP" altLang="en-US" sz="1600" dirty="0"/>
              <a:t>の </a:t>
            </a:r>
            <a:r>
              <a:rPr lang="en-US" altLang="ja-JP" sz="1600" dirty="0"/>
              <a:t>Duty </a:t>
            </a:r>
            <a:r>
              <a:rPr lang="ja-JP" altLang="en-US" sz="1600" dirty="0"/>
              <a:t>比、</a:t>
            </a:r>
            <a:r>
              <a:rPr lang="en-US" altLang="ja-JP" sz="1600" dirty="0"/>
              <a:t>TTL</a:t>
            </a:r>
          </a:p>
          <a:p>
            <a:pPr lvl="1"/>
            <a:r>
              <a:rPr lang="ja-JP" altLang="en-US" sz="1600" dirty="0" smtClean="0"/>
              <a:t>入射 </a:t>
            </a:r>
            <a:r>
              <a:rPr lang="en-US" altLang="ja-JP" sz="1600" dirty="0"/>
              <a:t>Kicker </a:t>
            </a:r>
            <a:r>
              <a:rPr lang="ja-JP" altLang="en-US" sz="1600" dirty="0"/>
              <a:t>が打ったらそれに同期する、つまり </a:t>
            </a:r>
            <a:r>
              <a:rPr lang="en-US" altLang="ja-JP" sz="1600" dirty="0"/>
              <a:t>2 pulse </a:t>
            </a:r>
            <a:r>
              <a:rPr lang="ja-JP" altLang="en-US" sz="1600" dirty="0"/>
              <a:t>溜めたときには、最初の </a:t>
            </a:r>
            <a:r>
              <a:rPr lang="en-US" altLang="ja-JP" sz="1600" dirty="0"/>
              <a:t>pulse </a:t>
            </a:r>
            <a:r>
              <a:rPr lang="ja-JP" altLang="en-US" sz="1600" dirty="0"/>
              <a:t>は</a:t>
            </a:r>
            <a:r>
              <a:rPr lang="ja-JP" altLang="en-US" sz="1600" dirty="0" smtClean="0"/>
              <a:t>無視</a:t>
            </a:r>
            <a:endParaRPr lang="en-US" altLang="ja-JP" sz="1600" dirty="0" smtClean="0"/>
          </a:p>
          <a:p>
            <a:pPr lvl="2"/>
            <a:r>
              <a:rPr lang="en-US" altLang="ja-JP" sz="1400" dirty="0" smtClean="0"/>
              <a:t>???</a:t>
            </a:r>
            <a:endParaRPr lang="ja-JP" altLang="en-US" sz="1400" dirty="0"/>
          </a:p>
          <a:p>
            <a:r>
              <a:rPr lang="en-US" altLang="ja-JP" sz="1800" dirty="0"/>
              <a:t>Start </a:t>
            </a:r>
            <a:r>
              <a:rPr lang="ja-JP" altLang="en-US" sz="1800" dirty="0"/>
              <a:t>信号、入射 </a:t>
            </a:r>
            <a:r>
              <a:rPr lang="en-US" altLang="ja-JP" sz="1800" dirty="0"/>
              <a:t>Kicker </a:t>
            </a:r>
            <a:r>
              <a:rPr lang="ja-JP" altLang="en-US" sz="1800" dirty="0"/>
              <a:t>から、</a:t>
            </a:r>
            <a:r>
              <a:rPr lang="en-US" altLang="ja-JP" sz="1800" dirty="0"/>
              <a:t>(NIM)/TTL</a:t>
            </a:r>
          </a:p>
          <a:p>
            <a:r>
              <a:rPr lang="ja-JP" altLang="en-US" sz="1800" dirty="0"/>
              <a:t>さらに </a:t>
            </a:r>
            <a:r>
              <a:rPr lang="en-US" altLang="ja-JP" sz="1800" dirty="0"/>
              <a:t>Revolution </a:t>
            </a:r>
            <a:r>
              <a:rPr lang="ja-JP" altLang="en-US" sz="1800" dirty="0"/>
              <a:t>を一ヶ所 </a:t>
            </a:r>
            <a:r>
              <a:rPr lang="en-US" altLang="ja-JP" sz="1800" dirty="0"/>
              <a:t>2 </a:t>
            </a:r>
            <a:r>
              <a:rPr lang="ja-JP" altLang="en-US" sz="1800" dirty="0"/>
              <a:t>種類</a:t>
            </a:r>
          </a:p>
          <a:p>
            <a:pPr lvl="1"/>
            <a:r>
              <a:rPr lang="ja-JP" altLang="en-US" sz="1600" dirty="0" smtClean="0"/>
              <a:t>一つ</a:t>
            </a:r>
            <a:r>
              <a:rPr lang="ja-JP" altLang="en-US" sz="1600" dirty="0"/>
              <a:t>は </a:t>
            </a:r>
            <a:r>
              <a:rPr lang="en-US" altLang="ja-JP" sz="1600" dirty="0"/>
              <a:t>MR RF </a:t>
            </a:r>
            <a:r>
              <a:rPr lang="ja-JP" altLang="en-US" sz="1600" dirty="0"/>
              <a:t>から作った </a:t>
            </a:r>
            <a:r>
              <a:rPr lang="en-US" altLang="ja-JP" sz="1600" dirty="0"/>
              <a:t>DR Revolution </a:t>
            </a:r>
            <a:r>
              <a:rPr lang="ja-JP" altLang="en-US" sz="1600" dirty="0"/>
              <a:t>と </a:t>
            </a:r>
            <a:r>
              <a:rPr lang="en-US" altLang="ja-JP" sz="1600" dirty="0"/>
              <a:t>DR RF </a:t>
            </a:r>
            <a:r>
              <a:rPr lang="ja-JP" altLang="en-US" sz="1600" dirty="0"/>
              <a:t>から作った </a:t>
            </a:r>
            <a:r>
              <a:rPr lang="en-US" altLang="ja-JP" sz="1600" dirty="0"/>
              <a:t>DR Revolution </a:t>
            </a:r>
            <a:r>
              <a:rPr lang="ja-JP" altLang="en-US" sz="1600" dirty="0"/>
              <a:t>の </a:t>
            </a:r>
            <a:r>
              <a:rPr lang="en-US" altLang="ja-JP" sz="1600" dirty="0"/>
              <a:t>2 </a:t>
            </a:r>
            <a:r>
              <a:rPr lang="ja-JP" altLang="en-US" sz="1600" dirty="0"/>
              <a:t>つ</a:t>
            </a:r>
          </a:p>
          <a:p>
            <a:pPr lvl="1"/>
            <a:r>
              <a:rPr lang="ja-JP" altLang="en-US" sz="1600" dirty="0" smtClean="0"/>
              <a:t>入</a:t>
            </a:r>
            <a:r>
              <a:rPr lang="ja-JP" altLang="en-US" sz="1600" dirty="0"/>
              <a:t>出射 </a:t>
            </a:r>
            <a:r>
              <a:rPr lang="en-US" altLang="ja-JP" sz="1600" dirty="0"/>
              <a:t>Kicker / BPM EVR </a:t>
            </a:r>
            <a:r>
              <a:rPr lang="ja-JP" altLang="en-US" sz="1600" dirty="0"/>
              <a:t>で一方の </a:t>
            </a:r>
            <a:r>
              <a:rPr lang="en-US" altLang="ja-JP" sz="1600" dirty="0"/>
              <a:t>Revolution </a:t>
            </a:r>
            <a:r>
              <a:rPr lang="ja-JP" altLang="en-US" sz="1600" dirty="0"/>
              <a:t>を作れば</a:t>
            </a:r>
            <a:r>
              <a:rPr lang="ja-JP" altLang="en-US" sz="1600" dirty="0" smtClean="0"/>
              <a:t>良い</a:t>
            </a:r>
            <a:endParaRPr lang="en-US" altLang="ja-JP" sz="1600" dirty="0" smtClean="0"/>
          </a:p>
          <a:p>
            <a:pPr lvl="1"/>
            <a:r>
              <a:rPr lang="en-US" altLang="ja-JP" sz="1600" dirty="0"/>
              <a:t>15 slot VME64x x2</a:t>
            </a:r>
            <a:r>
              <a:rPr lang="ja-JP" altLang="en-US" sz="1600" dirty="0"/>
              <a:t>箱</a:t>
            </a:r>
            <a:endParaRPr kumimoji="1" lang="en-US" altLang="ja-JP" sz="1600" dirty="0"/>
          </a:p>
          <a:p>
            <a:r>
              <a:rPr lang="en-US" altLang="ja-JP" sz="1800" dirty="0"/>
              <a:t>Dispersion </a:t>
            </a:r>
            <a:r>
              <a:rPr lang="ja-JP" altLang="en-US" sz="1800" dirty="0"/>
              <a:t>測定のために </a:t>
            </a:r>
            <a:r>
              <a:rPr lang="en-US" altLang="ja-JP" sz="1800" dirty="0"/>
              <a:t>509 MHz </a:t>
            </a:r>
            <a:r>
              <a:rPr lang="ja-JP" altLang="en-US" sz="1800" dirty="0"/>
              <a:t>を振る</a:t>
            </a:r>
          </a:p>
          <a:p>
            <a:pPr lvl="1"/>
            <a:r>
              <a:rPr lang="en-US" altLang="ja-JP" sz="1600" dirty="0" smtClean="0"/>
              <a:t>+</a:t>
            </a:r>
            <a:r>
              <a:rPr lang="en-US" altLang="ja-JP" sz="1600" dirty="0"/>
              <a:t>/- 50kHz </a:t>
            </a:r>
          </a:p>
          <a:p>
            <a:r>
              <a:rPr lang="ja-JP" altLang="en-US" sz="1800" dirty="0"/>
              <a:t>そのため、</a:t>
            </a:r>
            <a:r>
              <a:rPr lang="en-US" altLang="ja-JP" sz="1800" dirty="0"/>
              <a:t>Linac </a:t>
            </a:r>
            <a:r>
              <a:rPr lang="ja-JP" altLang="en-US" sz="1800" dirty="0"/>
              <a:t>同期の </a:t>
            </a:r>
            <a:r>
              <a:rPr lang="en-US" altLang="ja-JP" sz="1800" dirty="0"/>
              <a:t>509 MHz/Revolution </a:t>
            </a:r>
            <a:r>
              <a:rPr lang="ja-JP" altLang="en-US" sz="1800" dirty="0"/>
              <a:t>は使えない</a:t>
            </a:r>
          </a:p>
          <a:p>
            <a:r>
              <a:rPr lang="ja-JP" altLang="en-US" sz="1800" dirty="0"/>
              <a:t>おそらく </a:t>
            </a:r>
            <a:r>
              <a:rPr lang="en-US" altLang="ja-JP" sz="1800" dirty="0"/>
              <a:t>Main event system </a:t>
            </a:r>
            <a:r>
              <a:rPr lang="ja-JP" altLang="en-US" sz="1800" dirty="0"/>
              <a:t>とは切り離した </a:t>
            </a:r>
            <a:r>
              <a:rPr lang="en-US" altLang="ja-JP" sz="1800" dirty="0" smtClean="0"/>
              <a:t>Event </a:t>
            </a:r>
            <a:r>
              <a:rPr lang="en-US" altLang="ja-JP" sz="1800" dirty="0"/>
              <a:t>system </a:t>
            </a:r>
            <a:r>
              <a:rPr lang="en-US" altLang="ja-JP" sz="1800" dirty="0" smtClean="0"/>
              <a:t/>
            </a:r>
            <a:br>
              <a:rPr lang="en-US" altLang="ja-JP" sz="1800" dirty="0" smtClean="0"/>
            </a:br>
            <a:r>
              <a:rPr lang="en-US" altLang="ja-JP" sz="1800" dirty="0" smtClean="0"/>
              <a:t>	</a:t>
            </a:r>
            <a:r>
              <a:rPr lang="ja-JP" altLang="en-US" sz="1800" dirty="0" smtClean="0"/>
              <a:t>また</a:t>
            </a:r>
            <a:r>
              <a:rPr lang="ja-JP" altLang="en-US" sz="1800" dirty="0"/>
              <a:t>は新規開発信号分配 </a:t>
            </a:r>
            <a:r>
              <a:rPr lang="en-US" altLang="ja-JP" sz="1800" dirty="0"/>
              <a:t>System </a:t>
            </a:r>
            <a:r>
              <a:rPr lang="ja-JP" altLang="en-US" sz="1800" dirty="0"/>
              <a:t>が必要</a:t>
            </a:r>
          </a:p>
          <a:p>
            <a:r>
              <a:rPr lang="en-US" altLang="ja-JP" sz="1800" dirty="0"/>
              <a:t>Dispersion </a:t>
            </a:r>
            <a:r>
              <a:rPr lang="ja-JP" altLang="en-US" sz="1800" dirty="0"/>
              <a:t>測定後に出射 </a:t>
            </a:r>
            <a:r>
              <a:rPr lang="en-US" altLang="ja-JP" sz="1800" dirty="0"/>
              <a:t>Kicker </a:t>
            </a:r>
            <a:r>
              <a:rPr lang="ja-JP" altLang="en-US" sz="1800" dirty="0"/>
              <a:t>を同期できるか不明</a:t>
            </a:r>
          </a:p>
          <a:p>
            <a:pPr lvl="1"/>
            <a:r>
              <a:rPr lang="ja-JP" altLang="en-US" sz="1600" dirty="0" smtClean="0"/>
              <a:t>その</a:t>
            </a:r>
            <a:r>
              <a:rPr lang="ja-JP" altLang="en-US" sz="1600" dirty="0"/>
              <a:t>場合はその独立 </a:t>
            </a:r>
            <a:r>
              <a:rPr lang="en-US" altLang="ja-JP" sz="1600" dirty="0"/>
              <a:t>Event System </a:t>
            </a:r>
            <a:r>
              <a:rPr lang="ja-JP" altLang="en-US" sz="1600" dirty="0"/>
              <a:t>側が出射 </a:t>
            </a:r>
            <a:r>
              <a:rPr lang="en-US" altLang="ja-JP" sz="1600" dirty="0"/>
              <a:t>Kicker </a:t>
            </a:r>
            <a:r>
              <a:rPr lang="ja-JP" altLang="en-US" sz="1600" dirty="0"/>
              <a:t>を打つ</a:t>
            </a:r>
          </a:p>
          <a:p>
            <a:pPr lvl="1"/>
            <a:r>
              <a:rPr lang="ja-JP" altLang="en-US" sz="1600" dirty="0" smtClean="0"/>
              <a:t>出射</a:t>
            </a:r>
            <a:r>
              <a:rPr lang="en-US" altLang="ja-JP" sz="1600" dirty="0" smtClean="0"/>
              <a:t> Kicker </a:t>
            </a:r>
            <a:r>
              <a:rPr lang="ja-JP" altLang="en-US" sz="1600" dirty="0"/>
              <a:t>側は 親 </a:t>
            </a:r>
            <a:r>
              <a:rPr lang="en-US" altLang="ja-JP" sz="1600" dirty="0"/>
              <a:t>Event system </a:t>
            </a:r>
            <a:r>
              <a:rPr lang="ja-JP" altLang="en-US" sz="1600" dirty="0"/>
              <a:t>と独立 </a:t>
            </a:r>
            <a:r>
              <a:rPr lang="en-US" altLang="ja-JP" sz="1600" dirty="0"/>
              <a:t>Event system </a:t>
            </a:r>
            <a:r>
              <a:rPr lang="ja-JP" altLang="en-US" sz="1600" dirty="0"/>
              <a:t>の双方から </a:t>
            </a:r>
            <a:r>
              <a:rPr lang="en-US" altLang="ja-JP" sz="1600" dirty="0"/>
              <a:t>Kicker signal </a:t>
            </a:r>
            <a:r>
              <a:rPr lang="ja-JP" altLang="en-US" sz="1600" dirty="0"/>
              <a:t>を受ければ良い</a:t>
            </a:r>
          </a:p>
          <a:p>
            <a:endParaRPr kumimoji="1" lang="ja-JP" altLang="en-US" sz="18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3</a:t>
            </a:fld>
            <a:endParaRPr lang="en-US" altLang="ja-JP" dirty="0"/>
          </a:p>
        </p:txBody>
      </p:sp>
    </p:spTree>
    <p:extLst>
      <p:ext uri="{BB962C8B-B14F-4D97-AF65-F5344CB8AC3E}">
        <p14:creationId xmlns:p14="http://schemas.microsoft.com/office/powerpoint/2010/main" val="3722386313"/>
      </p:ext>
    </p:extLst>
  </p:cSld>
  <p:clrMapOvr>
    <a:masterClrMapping/>
  </p:clrMapOvr>
  <p:transition xmlns:p14="http://schemas.microsoft.com/office/powerpoint/2010/mai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Distributed bus and multiplexed counters</a:t>
            </a:r>
            <a:endParaRPr kumimoji="1" lang="ja-JP" altLang="en-US" dirty="0"/>
          </a:p>
        </p:txBody>
      </p:sp>
      <p:sp>
        <p:nvSpPr>
          <p:cNvPr id="3" name="コンテンツ プレースホルダー 2"/>
          <p:cNvSpPr>
            <a:spLocks noGrp="1"/>
          </p:cNvSpPr>
          <p:nvPr>
            <p:ph idx="1"/>
          </p:nvPr>
        </p:nvSpPr>
        <p:spPr/>
        <p:txBody>
          <a:bodyPr/>
          <a:lstStyle/>
          <a:p>
            <a:r>
              <a:rPr lang="en-US" altLang="ja-JP" sz="2400" dirty="0"/>
              <a:t>The distributed bus allows transmission of eight simultaneous signals with the event clock rate time resolution (10 ns at 100 MHz event clock rate). The source for distributed bus signals may come from an external source or the signals may be generated with programmable multiplexed counters (MXC) inside the event generator. </a:t>
            </a:r>
            <a:r>
              <a:rPr lang="en-US" altLang="ja-JP" sz="2400" dirty="0" smtClean="0"/>
              <a:t/>
            </a:r>
            <a:br>
              <a:rPr lang="en-US" altLang="ja-JP" sz="2400" dirty="0" smtClean="0"/>
            </a:br>
            <a:r>
              <a:rPr lang="en-US" altLang="ja-JP" sz="2400" dirty="0" smtClean="0"/>
              <a:t>The </a:t>
            </a:r>
            <a:r>
              <a:rPr lang="en-US" altLang="ja-JP" sz="2400" dirty="0"/>
              <a:t>distributed bus signals </a:t>
            </a:r>
            <a:r>
              <a:rPr lang="en-US" altLang="ja-JP" sz="2400" dirty="0" smtClean="0"/>
              <a:t/>
            </a:r>
            <a:br>
              <a:rPr lang="en-US" altLang="ja-JP" sz="2400" dirty="0" smtClean="0"/>
            </a:br>
            <a:r>
              <a:rPr lang="en-US" altLang="ja-JP" sz="2400" dirty="0" smtClean="0"/>
              <a:t>may </a:t>
            </a:r>
            <a:r>
              <a:rPr lang="en-US" altLang="ja-JP" sz="2400" dirty="0"/>
              <a:t>be programmed to be </a:t>
            </a:r>
            <a:r>
              <a:rPr lang="en-US" altLang="ja-JP" sz="2400" dirty="0" smtClean="0"/>
              <a:t/>
            </a:r>
            <a:br>
              <a:rPr lang="en-US" altLang="ja-JP" sz="2400" dirty="0" smtClean="0"/>
            </a:br>
            <a:r>
              <a:rPr lang="en-US" altLang="ja-JP" sz="2400" dirty="0" smtClean="0"/>
              <a:t>available </a:t>
            </a:r>
            <a:r>
              <a:rPr lang="en-US" altLang="ja-JP" sz="2400" dirty="0"/>
              <a:t>as hardware outputs </a:t>
            </a:r>
            <a:r>
              <a:rPr lang="en-US" altLang="ja-JP" sz="2400" dirty="0" smtClean="0"/>
              <a:t/>
            </a:r>
            <a:br>
              <a:rPr lang="en-US" altLang="ja-JP" sz="2400" dirty="0" smtClean="0"/>
            </a:br>
            <a:r>
              <a:rPr lang="en-US" altLang="ja-JP" sz="2400" dirty="0" smtClean="0"/>
              <a:t>on </a:t>
            </a:r>
            <a:r>
              <a:rPr lang="en-US" altLang="ja-JP" sz="2400" dirty="0"/>
              <a:t>the event receiver.</a:t>
            </a:r>
          </a:p>
          <a:p>
            <a:endParaRPr kumimoji="1" lang="ja-JP" altLang="en-US" sz="24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4</a:t>
            </a:fld>
            <a:endParaRPr lang="en-US" altLang="ja-JP" dirty="0"/>
          </a:p>
        </p:txBody>
      </p:sp>
      <p:pic>
        <p:nvPicPr>
          <p:cNvPr id="5" name="図 4" descr="Screen Shot 2016-10-27 at 2.56.0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4791" y="3057526"/>
            <a:ext cx="5343847" cy="4197349"/>
          </a:xfrm>
          <a:prstGeom prst="rect">
            <a:avLst/>
          </a:prstGeom>
        </p:spPr>
      </p:pic>
      <p:pic>
        <p:nvPicPr>
          <p:cNvPr id="6" name="図 5" descr="Screen Shot 2016-10-27 at 3.00.12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560" y="5270500"/>
            <a:ext cx="4740377" cy="1689100"/>
          </a:xfrm>
          <a:prstGeom prst="rect">
            <a:avLst/>
          </a:prstGeom>
        </p:spPr>
      </p:pic>
    </p:spTree>
    <p:extLst>
      <p:ext uri="{BB962C8B-B14F-4D97-AF65-F5344CB8AC3E}">
        <p14:creationId xmlns:p14="http://schemas.microsoft.com/office/powerpoint/2010/main" val="508073353"/>
      </p:ext>
    </p:extLst>
  </p:cSld>
  <p:clrMapOvr>
    <a:masterClrMapping/>
  </p:clrMapOvr>
  <p:transition xmlns:p14="http://schemas.microsoft.com/office/powerpoint/2010/mai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100" y="385763"/>
            <a:ext cx="5948755" cy="714375"/>
          </a:xfrm>
        </p:spPr>
        <p:txBody>
          <a:bodyPr/>
          <a:lstStyle/>
          <a:p>
            <a:r>
              <a:rPr kumimoji="1" lang="en-US" altLang="ja-JP" dirty="0" smtClean="0"/>
              <a:t>MXC and Sequencer</a:t>
            </a:r>
            <a:endParaRPr kumimoji="1" lang="ja-JP" altLang="en-US" dirty="0"/>
          </a:p>
        </p:txBody>
      </p:sp>
      <p:sp>
        <p:nvSpPr>
          <p:cNvPr id="3" name="コンテンツ プレースホルダー 2"/>
          <p:cNvSpPr>
            <a:spLocks noGrp="1"/>
          </p:cNvSpPr>
          <p:nvPr>
            <p:ph idx="1"/>
          </p:nvPr>
        </p:nvSpPr>
        <p:spPr>
          <a:xfrm>
            <a:off x="163513" y="1100138"/>
            <a:ext cx="6110287" cy="6159500"/>
          </a:xfrm>
        </p:spPr>
        <p:txBody>
          <a:bodyPr/>
          <a:lstStyle/>
          <a:p>
            <a:pPr marL="50400" indent="-266400"/>
            <a:r>
              <a:rPr lang="en-US" altLang="ja-JP" sz="2000" dirty="0"/>
              <a:t>The end sequence code 0x7f resets the sequencer RAM table address and timestamp register and depending on configuration bits, disables the sequencer (single sequence, </a:t>
            </a:r>
            <a:r>
              <a:rPr lang="en-US" altLang="ja-JP" sz="2000" dirty="0" err="1"/>
              <a:t>SQxSNG</a:t>
            </a:r>
            <a:r>
              <a:rPr lang="en-US" altLang="ja-JP" sz="2000" dirty="0"/>
              <a:t>=1) or restarts the sequence either immediately (recycle sequence, </a:t>
            </a:r>
            <a:r>
              <a:rPr lang="en-US" altLang="ja-JP" sz="2000" dirty="0" err="1"/>
              <a:t>SQxREC</a:t>
            </a:r>
            <a:r>
              <a:rPr lang="en-US" altLang="ja-JP" sz="2000" dirty="0"/>
              <a:t>=1) or waits for a new trigger (</a:t>
            </a:r>
            <a:r>
              <a:rPr lang="en-US" altLang="ja-JP" sz="2000" dirty="0" err="1"/>
              <a:t>SQxREC</a:t>
            </a:r>
            <a:r>
              <a:rPr lang="en-US" altLang="ja-JP" sz="2000" dirty="0"/>
              <a:t>=0).</a:t>
            </a:r>
          </a:p>
          <a:p>
            <a:pPr marL="50400" indent="-266400"/>
            <a:endParaRPr kumimoji="1" lang="ja-JP" altLang="en-US" sz="20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5</a:t>
            </a:fld>
            <a:endParaRPr lang="en-US" altLang="ja-JP" dirty="0"/>
          </a:p>
        </p:txBody>
      </p:sp>
      <p:pic>
        <p:nvPicPr>
          <p:cNvPr id="6" name="図 5" descr="Screen Shot 2016-10-27 at 3.02.2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3855" y="0"/>
            <a:ext cx="4574783" cy="7562850"/>
          </a:xfrm>
          <a:prstGeom prst="rect">
            <a:avLst/>
          </a:prstGeom>
        </p:spPr>
      </p:pic>
      <p:pic>
        <p:nvPicPr>
          <p:cNvPr id="7" name="図 6" descr="Screen Shot 2016-10-27 at 3.12.32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3321735"/>
            <a:ext cx="5435600" cy="3933140"/>
          </a:xfrm>
          <a:prstGeom prst="rect">
            <a:avLst/>
          </a:prstGeom>
        </p:spPr>
      </p:pic>
    </p:spTree>
    <p:extLst>
      <p:ext uri="{BB962C8B-B14F-4D97-AF65-F5344CB8AC3E}">
        <p14:creationId xmlns:p14="http://schemas.microsoft.com/office/powerpoint/2010/main" val="1177923902"/>
      </p:ext>
    </p:extLst>
  </p:cSld>
  <p:clrMapOvr>
    <a:masterClrMapping/>
  </p:clrMapOvr>
  <p:transition xmlns:p14="http://schemas.microsoft.com/office/powerpoint/2010/mai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信号の生成</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入出射</a:t>
            </a:r>
            <a:r>
              <a:rPr kumimoji="1" lang="en-US" altLang="ja-JP" sz="2400" dirty="0" smtClean="0"/>
              <a:t> System </a:t>
            </a:r>
            <a:r>
              <a:rPr kumimoji="1" lang="ja-JP" altLang="en-US" sz="2400" dirty="0" smtClean="0"/>
              <a:t>用の</a:t>
            </a:r>
            <a:r>
              <a:rPr kumimoji="1" lang="en-US" altLang="ja-JP" sz="2400" dirty="0" smtClean="0"/>
              <a:t> Beam </a:t>
            </a:r>
            <a:r>
              <a:rPr kumimoji="1" lang="ja-JP" altLang="en-US" sz="2400" dirty="0" smtClean="0"/>
              <a:t>同期信号は</a:t>
            </a:r>
            <a:r>
              <a:rPr lang="ja-JP" altLang="en-US" sz="2400" dirty="0" smtClean="0"/>
              <a:t>、</a:t>
            </a:r>
            <a:r>
              <a:rPr kumimoji="1" lang="en-US" altLang="ja-JP" sz="2400" dirty="0" smtClean="0"/>
              <a:t>Linac </a:t>
            </a:r>
            <a:r>
              <a:rPr kumimoji="1" lang="ja-JP" altLang="en-US" sz="2400" dirty="0" smtClean="0"/>
              <a:t>内の信号と同等に生成することができる（</a:t>
            </a:r>
            <a:r>
              <a:rPr kumimoji="1" lang="en-US" altLang="ja-JP" sz="2400" dirty="0" smtClean="0"/>
              <a:t>Kicker</a:t>
            </a:r>
            <a:r>
              <a:rPr kumimoji="1" lang="ja-JP" altLang="en-US" sz="2400" dirty="0" smtClean="0"/>
              <a:t>、</a:t>
            </a:r>
            <a:r>
              <a:rPr kumimoji="1" lang="en-US" altLang="ja-JP" sz="2400" dirty="0" smtClean="0"/>
              <a:t>BT BPM</a:t>
            </a:r>
            <a:r>
              <a:rPr kumimoji="1" lang="ja-JP" altLang="en-US" sz="2400" dirty="0" smtClean="0"/>
              <a:t>、など）</a:t>
            </a:r>
            <a:endParaRPr kumimoji="1" lang="en-US" altLang="ja-JP" sz="2400" dirty="0" smtClean="0"/>
          </a:p>
          <a:p>
            <a:pPr lvl="1"/>
            <a:r>
              <a:rPr lang="ja-JP" altLang="en-US" sz="2000" dirty="0" smtClean="0"/>
              <a:t>入射用・出射用の信号は</a:t>
            </a:r>
            <a:r>
              <a:rPr lang="en-US" altLang="ja-JP" sz="2000" dirty="0" smtClean="0"/>
              <a:t> Linac </a:t>
            </a:r>
            <a:r>
              <a:rPr lang="ja-JP" altLang="en-US" sz="2000" dirty="0" smtClean="0"/>
              <a:t>の上流・下流の</a:t>
            </a:r>
            <a:r>
              <a:rPr lang="en-US" altLang="ja-JP" sz="2000" dirty="0" smtClean="0"/>
              <a:t> Event </a:t>
            </a:r>
            <a:r>
              <a:rPr lang="ja-JP" altLang="en-US" sz="2000" dirty="0" smtClean="0"/>
              <a:t>に</a:t>
            </a:r>
            <a:r>
              <a:rPr lang="ja-JP" altLang="en-US" sz="2000" dirty="0" smtClean="0"/>
              <a:t>直接</a:t>
            </a:r>
            <a:r>
              <a:rPr lang="ja-JP" altLang="en-US" sz="2000" dirty="0" smtClean="0"/>
              <a:t>接続する</a:t>
            </a:r>
            <a:endParaRPr lang="en-US" altLang="ja-JP" sz="2000" dirty="0" smtClean="0"/>
          </a:p>
          <a:p>
            <a:pPr lvl="4"/>
            <a:endParaRPr kumimoji="1" lang="en-US" altLang="ja-JP" sz="800" dirty="0" smtClean="0"/>
          </a:p>
          <a:p>
            <a:r>
              <a:rPr lang="en-US" altLang="ja-JP" sz="2400" dirty="0" smtClean="0"/>
              <a:t>Beam </a:t>
            </a:r>
            <a:r>
              <a:rPr lang="ja-JP" altLang="en-US" sz="2400" dirty="0" smtClean="0"/>
              <a:t>に同期しない</a:t>
            </a:r>
            <a:r>
              <a:rPr lang="en-US" altLang="ja-JP" sz="2400" dirty="0" smtClean="0"/>
              <a:t> Revolution </a:t>
            </a:r>
            <a:r>
              <a:rPr lang="ja-JP" altLang="en-US" sz="2400" dirty="0" smtClean="0"/>
              <a:t>信号は</a:t>
            </a:r>
            <a:r>
              <a:rPr lang="en-US" altLang="ja-JP" sz="2400" dirty="0" smtClean="0"/>
              <a:t> Multiplexed counter (MXC) </a:t>
            </a:r>
            <a:r>
              <a:rPr lang="ja-JP" altLang="en-US" sz="2400" dirty="0" smtClean="0"/>
              <a:t>で生成し、</a:t>
            </a:r>
            <a:r>
              <a:rPr lang="en-US" altLang="ja-JP" sz="2400" dirty="0" smtClean="0"/>
              <a:t>Distributed bus </a:t>
            </a:r>
            <a:r>
              <a:rPr lang="ja-JP" altLang="en-US" sz="2400" dirty="0" smtClean="0"/>
              <a:t>で分配することが</a:t>
            </a:r>
            <a:r>
              <a:rPr lang="ja-JP" altLang="en-US" sz="2400" dirty="0" smtClean="0"/>
              <a:t>できる</a:t>
            </a:r>
            <a:endParaRPr lang="en-US" altLang="ja-JP" sz="2400" dirty="0" smtClean="0"/>
          </a:p>
          <a:p>
            <a:pPr lvl="1"/>
            <a:r>
              <a:rPr lang="en-US" altLang="ja-JP" sz="1900" dirty="0" smtClean="0"/>
              <a:t>(RF group </a:t>
            </a:r>
            <a:r>
              <a:rPr lang="ja-JP" altLang="en-US" sz="1900" dirty="0" smtClean="0"/>
              <a:t>も作ってくれるらしい</a:t>
            </a:r>
            <a:r>
              <a:rPr lang="en-US" altLang="ja-JP" sz="1900" dirty="0" smtClean="0"/>
              <a:t>)</a:t>
            </a:r>
            <a:endParaRPr lang="en-US" altLang="ja-JP" sz="1900" dirty="0" smtClean="0"/>
          </a:p>
          <a:p>
            <a:pPr lvl="1"/>
            <a:r>
              <a:rPr kumimoji="1" lang="en-US" altLang="ja-JP" sz="2000" dirty="0" smtClean="0"/>
              <a:t>Harmonic number 230 </a:t>
            </a:r>
            <a:r>
              <a:rPr kumimoji="1" lang="ja-JP" altLang="en-US" sz="2000" dirty="0" smtClean="0"/>
              <a:t>と同期するために</a:t>
            </a:r>
            <a:r>
              <a:rPr kumimoji="1" lang="en-US" altLang="ja-JP" sz="2000" dirty="0" smtClean="0"/>
              <a:t> </a:t>
            </a:r>
            <a:r>
              <a:rPr kumimoji="1" lang="en-US" altLang="ja-JP" sz="2000" dirty="0" err="1" smtClean="0"/>
              <a:t>Prescaler</a:t>
            </a:r>
            <a:r>
              <a:rPr kumimoji="1" lang="en-US" altLang="ja-JP" sz="2000" dirty="0" smtClean="0"/>
              <a:t> </a:t>
            </a:r>
            <a:r>
              <a:rPr kumimoji="1" lang="ja-JP" altLang="en-US" sz="2000" dirty="0" smtClean="0"/>
              <a:t>値は</a:t>
            </a:r>
            <a:r>
              <a:rPr kumimoji="1" lang="en-US" altLang="ja-JP" sz="2000" dirty="0" smtClean="0"/>
              <a:t> 5 </a:t>
            </a:r>
            <a:r>
              <a:rPr kumimoji="1" lang="ja-JP" altLang="en-US" sz="2000" dirty="0" smtClean="0"/>
              <a:t>または</a:t>
            </a:r>
            <a:r>
              <a:rPr kumimoji="1" lang="en-US" altLang="ja-JP" sz="2000" dirty="0" smtClean="0"/>
              <a:t> 10</a:t>
            </a:r>
          </a:p>
          <a:p>
            <a:pPr lvl="1"/>
            <a:r>
              <a:rPr kumimoji="1" lang="en-US" altLang="ja-JP" sz="2000" dirty="0" smtClean="0"/>
              <a:t>MR RF </a:t>
            </a:r>
            <a:r>
              <a:rPr kumimoji="1" lang="ja-JP" altLang="en-US" sz="2000" dirty="0" smtClean="0"/>
              <a:t>同期と</a:t>
            </a:r>
            <a:r>
              <a:rPr kumimoji="1" lang="en-US" altLang="ja-JP" sz="2000" dirty="0" smtClean="0"/>
              <a:t> DR RF </a:t>
            </a:r>
            <a:r>
              <a:rPr kumimoji="1" lang="ja-JP" altLang="en-US" sz="2000" dirty="0" smtClean="0"/>
              <a:t>同期の双方が必要</a:t>
            </a:r>
            <a:r>
              <a:rPr kumimoji="1" lang="ja-JP" altLang="en-US" sz="2000" dirty="0" smtClean="0"/>
              <a:t>らしい</a:t>
            </a:r>
            <a:endParaRPr kumimoji="1" lang="en-US" altLang="ja-JP" sz="2000" dirty="0" smtClean="0"/>
          </a:p>
          <a:p>
            <a:pPr lvl="4"/>
            <a:endParaRPr kumimoji="1" lang="en-US" altLang="ja-JP" sz="800" dirty="0" smtClean="0"/>
          </a:p>
          <a:p>
            <a:r>
              <a:rPr kumimoji="1" lang="en-US" altLang="ja-JP" sz="2400" dirty="0" smtClean="0"/>
              <a:t>BPM </a:t>
            </a:r>
            <a:r>
              <a:rPr kumimoji="1" lang="ja-JP" altLang="en-US" sz="2400" dirty="0" smtClean="0"/>
              <a:t>用の信号（</a:t>
            </a:r>
            <a:r>
              <a:rPr kumimoji="1" lang="en-US" altLang="ja-JP" sz="2400" dirty="0" smtClean="0"/>
              <a:t>Beam </a:t>
            </a:r>
            <a:r>
              <a:rPr kumimoji="1" lang="ja-JP" altLang="en-US" sz="2400" dirty="0" smtClean="0"/>
              <a:t>同期の</a:t>
            </a:r>
            <a:r>
              <a:rPr kumimoji="1" lang="en-US" altLang="ja-JP" sz="2400" dirty="0" smtClean="0"/>
              <a:t> Revolution </a:t>
            </a:r>
            <a:r>
              <a:rPr kumimoji="1" lang="ja-JP" altLang="en-US" sz="2400" dirty="0" smtClean="0"/>
              <a:t>信号）は</a:t>
            </a:r>
            <a:r>
              <a:rPr kumimoji="1" lang="en-US" altLang="ja-JP" sz="2400" dirty="0" smtClean="0"/>
              <a:t> MXC </a:t>
            </a:r>
            <a:r>
              <a:rPr kumimoji="1" lang="ja-JP" altLang="en-US" sz="2400" dirty="0" smtClean="0"/>
              <a:t>では作れない、例えば</a:t>
            </a:r>
            <a:r>
              <a:rPr kumimoji="1" lang="en-US" altLang="ja-JP" sz="2400" dirty="0" smtClean="0"/>
              <a:t> Sequencer </a:t>
            </a:r>
            <a:r>
              <a:rPr kumimoji="1" lang="ja-JP" altLang="en-US" sz="2400" dirty="0" smtClean="0"/>
              <a:t>に生成させることができると思われる</a:t>
            </a:r>
            <a:endParaRPr kumimoji="1" lang="en-US" altLang="ja-JP" sz="2400" dirty="0" smtClean="0"/>
          </a:p>
          <a:p>
            <a:pPr lvl="1"/>
            <a:r>
              <a:rPr kumimoji="1" lang="ja-JP" altLang="en-US" sz="2000" dirty="0" smtClean="0"/>
              <a:t>適当な長さの</a:t>
            </a:r>
            <a:r>
              <a:rPr kumimoji="1" lang="en-US" altLang="ja-JP" sz="2000" dirty="0" smtClean="0"/>
              <a:t> Event </a:t>
            </a:r>
            <a:r>
              <a:rPr kumimoji="1" lang="ja-JP" altLang="en-US" sz="2000" dirty="0" smtClean="0"/>
              <a:t>列を</a:t>
            </a:r>
            <a:r>
              <a:rPr kumimoji="1" lang="en-US" altLang="ja-JP" sz="2000" dirty="0" smtClean="0"/>
              <a:t> Sequencer </a:t>
            </a:r>
            <a:r>
              <a:rPr kumimoji="1" lang="ja-JP" altLang="en-US" sz="2000" dirty="0" smtClean="0"/>
              <a:t>に書き込み</a:t>
            </a:r>
            <a:r>
              <a:rPr lang="ja-JP" altLang="en-US" sz="2000" dirty="0" smtClean="0"/>
              <a:t>、</a:t>
            </a:r>
            <a:r>
              <a:rPr lang="en-US" altLang="ja-JP" sz="2000" dirty="0" smtClean="0"/>
              <a:t>Recycle </a:t>
            </a:r>
            <a:r>
              <a:rPr lang="ja-JP" altLang="en-US" sz="2000" dirty="0" smtClean="0"/>
              <a:t>させる</a:t>
            </a:r>
            <a:endParaRPr lang="en-US" altLang="ja-JP" sz="2000" dirty="0" smtClean="0"/>
          </a:p>
          <a:p>
            <a:pPr lvl="1"/>
            <a:r>
              <a:rPr kumimoji="1" lang="en-US" altLang="ja-JP" sz="2000" dirty="0" smtClean="0"/>
              <a:t>Event clock </a:t>
            </a:r>
            <a:r>
              <a:rPr kumimoji="1" lang="ja-JP" altLang="en-US" sz="2000" dirty="0" smtClean="0"/>
              <a:t>と</a:t>
            </a:r>
            <a:r>
              <a:rPr kumimoji="1" lang="en-US" altLang="ja-JP" sz="2000" dirty="0" smtClean="0"/>
              <a:t> Beam bucket </a:t>
            </a:r>
            <a:r>
              <a:rPr kumimoji="1" lang="ja-JP" altLang="en-US" sz="2000" dirty="0" smtClean="0"/>
              <a:t>の</a:t>
            </a:r>
            <a:r>
              <a:rPr kumimoji="1" lang="en-US" altLang="ja-JP" sz="2000" dirty="0" smtClean="0"/>
              <a:t> Offset </a:t>
            </a:r>
            <a:r>
              <a:rPr kumimoji="1" lang="ja-JP" altLang="en-US" sz="2000" dirty="0" smtClean="0"/>
              <a:t>を</a:t>
            </a:r>
            <a:r>
              <a:rPr kumimoji="1" lang="en-US" altLang="ja-JP" sz="2000" dirty="0" smtClean="0"/>
              <a:t> Bucket number </a:t>
            </a:r>
            <a:r>
              <a:rPr kumimoji="1" lang="ja-JP" altLang="en-US" sz="2000" dirty="0" smtClean="0"/>
              <a:t>から計算しておき、</a:t>
            </a:r>
            <a:r>
              <a:rPr kumimoji="1" lang="en-US" altLang="ja-JP" sz="2000" dirty="0" smtClean="0"/>
              <a:t>EVR </a:t>
            </a:r>
            <a:r>
              <a:rPr kumimoji="1" lang="ja-JP" altLang="en-US" sz="2000" dirty="0" smtClean="0"/>
              <a:t>の出力</a:t>
            </a:r>
            <a:r>
              <a:rPr kumimoji="1" lang="en-US" altLang="ja-JP" sz="2000" dirty="0" smtClean="0"/>
              <a:t> Delay </a:t>
            </a:r>
            <a:r>
              <a:rPr kumimoji="1" lang="ja-JP" altLang="en-US" sz="2000" dirty="0" smtClean="0"/>
              <a:t>を</a:t>
            </a:r>
            <a:r>
              <a:rPr kumimoji="1" lang="en-US" altLang="ja-JP" sz="2000" dirty="0" smtClean="0"/>
              <a:t> Pulse </a:t>
            </a:r>
            <a:r>
              <a:rPr kumimoji="1" lang="ja-JP" altLang="en-US" sz="2000" dirty="0" smtClean="0"/>
              <a:t>毎に調整</a:t>
            </a:r>
            <a:r>
              <a:rPr kumimoji="1" lang="ja-JP" altLang="en-US" sz="2000" dirty="0" smtClean="0"/>
              <a:t>する</a:t>
            </a:r>
            <a:endParaRPr kumimoji="1" lang="en-US" altLang="ja-JP" sz="2000" dirty="0" smtClean="0"/>
          </a:p>
          <a:p>
            <a:pPr lvl="4"/>
            <a:endParaRPr kumimoji="1" lang="en-US" altLang="ja-JP" sz="800" dirty="0" smtClean="0"/>
          </a:p>
          <a:p>
            <a:r>
              <a:rPr kumimoji="1" lang="en-US" altLang="ja-JP" sz="2400" dirty="0" smtClean="0"/>
              <a:t>Dispersion </a:t>
            </a:r>
            <a:r>
              <a:rPr kumimoji="1" lang="ja-JP" altLang="en-US" sz="2400" dirty="0" smtClean="0"/>
              <a:t>測定後に</a:t>
            </a:r>
            <a:r>
              <a:rPr kumimoji="1" lang="en-US" altLang="ja-JP" sz="2400" dirty="0" smtClean="0"/>
              <a:t> MR RF </a:t>
            </a:r>
            <a:r>
              <a:rPr kumimoji="1" lang="ja-JP" altLang="en-US" sz="2400" dirty="0" smtClean="0"/>
              <a:t>同期と</a:t>
            </a:r>
            <a:r>
              <a:rPr kumimoji="1" lang="en-US" altLang="ja-JP" sz="2400" dirty="0" smtClean="0"/>
              <a:t> DR RF </a:t>
            </a:r>
            <a:r>
              <a:rPr kumimoji="1" lang="ja-JP" altLang="en-US" sz="2400" dirty="0" smtClean="0"/>
              <a:t>同期の</a:t>
            </a:r>
            <a:r>
              <a:rPr kumimoji="1" lang="en-US" altLang="ja-JP" sz="2400" dirty="0" smtClean="0"/>
              <a:t> Revolution </a:t>
            </a:r>
            <a:r>
              <a:rPr kumimoji="1" lang="ja-JP" altLang="en-US" sz="2400" dirty="0" smtClean="0"/>
              <a:t>信号を同期させる仕組みが必要か</a:t>
            </a:r>
            <a:endParaRPr kumimoji="1" lang="ja-JP" altLang="en-US" sz="24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6</a:t>
            </a:fld>
            <a:endParaRPr lang="en-US" altLang="ja-JP" dirty="0"/>
          </a:p>
        </p:txBody>
      </p:sp>
    </p:spTree>
    <p:extLst>
      <p:ext uri="{BB962C8B-B14F-4D97-AF65-F5344CB8AC3E}">
        <p14:creationId xmlns:p14="http://schemas.microsoft.com/office/powerpoint/2010/main" val="2109370928"/>
      </p:ext>
    </p:extLst>
  </p:cSld>
  <p:clrMapOvr>
    <a:masterClrMapping/>
  </p:clrMapOvr>
  <p:transition xmlns:p14="http://schemas.microsoft.com/office/powerpoint/2010/mai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Event Modules</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7</a:t>
            </a:fld>
            <a:endParaRPr lang="en-US" altLang="ja-JP" dirty="0"/>
          </a:p>
        </p:txBody>
      </p:sp>
      <p:pic>
        <p:nvPicPr>
          <p:cNvPr id="6" name="図 5" descr="Screen Shot 2016-10-27 at 3.54.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754" y="1257301"/>
            <a:ext cx="10134884" cy="5997574"/>
          </a:xfrm>
          <a:prstGeom prst="rect">
            <a:avLst/>
          </a:prstGeom>
        </p:spPr>
      </p:pic>
    </p:spTree>
    <p:extLst>
      <p:ext uri="{BB962C8B-B14F-4D97-AF65-F5344CB8AC3E}">
        <p14:creationId xmlns:p14="http://schemas.microsoft.com/office/powerpoint/2010/main" val="2470928713"/>
      </p:ext>
    </p:extLst>
  </p:cSld>
  <p:clrMapOvr>
    <a:masterClrMapping/>
  </p:clrMapOvr>
  <p:transition xmlns:p14="http://schemas.microsoft.com/office/powerpoint/2010/mai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Event Modules</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宮原氏の</a:t>
            </a:r>
            <a:r>
              <a:rPr lang="en-US" altLang="ja-JP" sz="2800" dirty="0" smtClean="0"/>
              <a:t> Slide </a:t>
            </a:r>
            <a:r>
              <a:rPr lang="ja-JP" altLang="en-US" sz="2800" dirty="0" smtClean="0"/>
              <a:t>と池田さん</a:t>
            </a:r>
            <a:r>
              <a:rPr lang="ja-JP" altLang="en-US" sz="2800" dirty="0" smtClean="0"/>
              <a:t>から</a:t>
            </a:r>
            <a:r>
              <a:rPr lang="ja-JP" altLang="en-US" sz="2800" dirty="0" smtClean="0"/>
              <a:t>情報を追加</a:t>
            </a:r>
            <a:endParaRPr kumimoji="1" lang="ja-JP" altLang="en-US" sz="28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8</a:t>
            </a:fld>
            <a:endParaRPr lang="en-US" altLang="ja-JP" dirty="0"/>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507" y="800100"/>
            <a:ext cx="9747497" cy="6454775"/>
          </a:xfrm>
          <a:prstGeom prst="rect">
            <a:avLst/>
          </a:prstGeom>
        </p:spPr>
      </p:pic>
    </p:spTree>
    <p:extLst>
      <p:ext uri="{BB962C8B-B14F-4D97-AF65-F5344CB8AC3E}">
        <p14:creationId xmlns:p14="http://schemas.microsoft.com/office/powerpoint/2010/main" val="1860608905"/>
      </p:ext>
    </p:extLst>
  </p:cSld>
  <p:clrMapOvr>
    <a:masterClrMapping/>
  </p:clrMapOvr>
  <p:transition xmlns:p14="http://schemas.microsoft.com/office/powerpoint/2010/mai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図形グループ 70"/>
          <p:cNvGrpSpPr/>
          <p:nvPr/>
        </p:nvGrpSpPr>
        <p:grpSpPr>
          <a:xfrm>
            <a:off x="4053157" y="552938"/>
            <a:ext cx="6578597" cy="6873389"/>
            <a:chOff x="3659453" y="641836"/>
            <a:chExt cx="6578598" cy="6873389"/>
          </a:xfrm>
        </p:grpSpPr>
        <p:sp>
          <p:nvSpPr>
            <p:cNvPr id="88" name="ドーナツ 87"/>
            <p:cNvSpPr>
              <a:spLocks noChangeAspect="1"/>
            </p:cNvSpPr>
            <p:nvPr/>
          </p:nvSpPr>
          <p:spPr bwMode="auto">
            <a:xfrm rot="16200000">
              <a:off x="6360315" y="3868470"/>
              <a:ext cx="811213" cy="634999"/>
            </a:xfrm>
            <a:prstGeom prst="donut">
              <a:avLst>
                <a:gd name="adj"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7" name="アーチ 66"/>
            <p:cNvSpPr>
              <a:spLocks noChangeAspect="1"/>
            </p:cNvSpPr>
            <p:nvPr/>
          </p:nvSpPr>
          <p:spPr bwMode="auto">
            <a:xfrm rot="16200000">
              <a:off x="3747291" y="2524125"/>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911596" y="3796507"/>
              <a:ext cx="811213"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0424" name="Rectangle 746"/>
            <p:cNvSpPr>
              <a:spLocks noChangeArrowheads="1"/>
            </p:cNvSpPr>
            <p:nvPr/>
          </p:nvSpPr>
          <p:spPr bwMode="auto">
            <a:xfrm>
              <a:off x="3829841" y="2800350"/>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53" name="Line 755"/>
            <p:cNvSpPr>
              <a:spLocks noChangeShapeType="1"/>
            </p:cNvSpPr>
            <p:nvPr/>
          </p:nvSpPr>
          <p:spPr bwMode="auto">
            <a:xfrm>
              <a:off x="4152103" y="2511425"/>
              <a:ext cx="1243013"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4140991" y="3324225"/>
              <a:ext cx="384651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29" name="Rectangle 762"/>
            <p:cNvSpPr>
              <a:spLocks noChangeArrowheads="1"/>
            </p:cNvSpPr>
            <p:nvPr/>
          </p:nvSpPr>
          <p:spPr bwMode="auto">
            <a:xfrm>
              <a:off x="8338964" y="3032580"/>
              <a:ext cx="1577355"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(2.5GeV, 0.2nC)</a:t>
              </a:r>
              <a:endParaRPr lang="en-US" altLang="ja-JP" sz="1400" b="1" dirty="0"/>
            </a:p>
          </p:txBody>
        </p:sp>
        <p:sp>
          <p:nvSpPr>
            <p:cNvPr id="60430" name="Rectangle 777"/>
            <p:cNvSpPr>
              <a:spLocks noChangeArrowheads="1"/>
            </p:cNvSpPr>
            <p:nvPr/>
          </p:nvSpPr>
          <p:spPr bwMode="auto">
            <a:xfrm>
              <a:off x="5264941" y="2514600"/>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31" name="Rectangle 746"/>
            <p:cNvSpPr>
              <a:spLocks noChangeArrowheads="1"/>
            </p:cNvSpPr>
            <p:nvPr/>
          </p:nvSpPr>
          <p:spPr bwMode="auto">
            <a:xfrm>
              <a:off x="3993353" y="4073525"/>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60432" name="Rectangle 747"/>
            <p:cNvSpPr>
              <a:spLocks noChangeArrowheads="1"/>
            </p:cNvSpPr>
            <p:nvPr/>
          </p:nvSpPr>
          <p:spPr bwMode="auto">
            <a:xfrm>
              <a:off x="5394322" y="4678363"/>
              <a:ext cx="582613" cy="169862"/>
            </a:xfrm>
            <a:prstGeom prst="rect">
              <a:avLst/>
            </a:prstGeom>
            <a:noFill/>
            <a:ln w="9525">
              <a:noFill/>
              <a:miter lim="800000"/>
              <a:headEnd/>
              <a:tailEnd/>
            </a:ln>
          </p:spPr>
          <p:txBody>
            <a:bodyPr wrap="none" lIns="0" tIns="0" rIns="0" bIns="0">
              <a:prstTxWarp prst="textNoShape">
                <a:avLst/>
              </a:prstTxWarp>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Target</a:t>
              </a:r>
              <a:endParaRPr lang="en-US" altLang="ja-JP" sz="1100" dirty="0">
                <a:ea typeface="Helvetica" charset="0"/>
                <a:cs typeface="Helvetica" charset="0"/>
              </a:endParaRPr>
            </a:p>
          </p:txBody>
        </p:sp>
        <p:sp>
          <p:nvSpPr>
            <p:cNvPr id="75" name="Line 755"/>
            <p:cNvSpPr>
              <a:spLocks noChangeShapeType="1"/>
            </p:cNvSpPr>
            <p:nvPr/>
          </p:nvSpPr>
          <p:spPr bwMode="auto">
            <a:xfrm>
              <a:off x="4317203" y="3783013"/>
              <a:ext cx="1243013"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4306091" y="4595813"/>
              <a:ext cx="40782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35" name="Line 757"/>
            <p:cNvSpPr>
              <a:spLocks noChangeShapeType="1"/>
            </p:cNvSpPr>
            <p:nvPr/>
          </p:nvSpPr>
          <p:spPr bwMode="auto">
            <a:xfrm>
              <a:off x="5688010" y="4538663"/>
              <a:ext cx="0" cy="114300"/>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60436" name="Rectangle 758"/>
            <p:cNvSpPr>
              <a:spLocks noChangeArrowheads="1"/>
            </p:cNvSpPr>
            <p:nvPr/>
          </p:nvSpPr>
          <p:spPr bwMode="auto">
            <a:xfrm>
              <a:off x="8316119" y="4695825"/>
              <a:ext cx="1256754"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(4GeV, 4nC)</a:t>
              </a:r>
              <a:endParaRPr lang="en-US" altLang="ja-JP" sz="1400" b="1" dirty="0"/>
            </a:p>
          </p:txBody>
        </p:sp>
        <p:sp>
          <p:nvSpPr>
            <p:cNvPr id="86" name="Line 766"/>
            <p:cNvSpPr>
              <a:spLocks noChangeShapeType="1"/>
            </p:cNvSpPr>
            <p:nvPr/>
          </p:nvSpPr>
          <p:spPr bwMode="auto">
            <a:xfrm flipV="1">
              <a:off x="8368503" y="4486275"/>
              <a:ext cx="106363" cy="115888"/>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8460578" y="4489450"/>
              <a:ext cx="1270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39" name="Rectangle 777"/>
            <p:cNvSpPr>
              <a:spLocks noChangeArrowheads="1"/>
            </p:cNvSpPr>
            <p:nvPr/>
          </p:nvSpPr>
          <p:spPr bwMode="auto">
            <a:xfrm>
              <a:off x="5430041" y="3790950"/>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53" name="テキスト ボックス 12"/>
            <p:cNvSpPr txBox="1">
              <a:spLocks noChangeArrowheads="1"/>
            </p:cNvSpPr>
            <p:nvPr/>
          </p:nvSpPr>
          <p:spPr bwMode="auto">
            <a:xfrm>
              <a:off x="4314822" y="2763838"/>
              <a:ext cx="1321993"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PF Injection</a:t>
              </a:r>
              <a:endParaRPr lang="ja-JP" altLang="en-US" sz="1700" dirty="0">
                <a:solidFill>
                  <a:srgbClr val="006000"/>
                </a:solidFill>
                <a:latin typeface="Arial Rounded MT Bold" charset="0"/>
              </a:endParaRPr>
            </a:p>
          </p:txBody>
        </p:sp>
        <p:sp>
          <p:nvSpPr>
            <p:cNvPr id="60454" name="テキスト ボックス 12"/>
            <p:cNvSpPr txBox="1">
              <a:spLocks noChangeArrowheads="1"/>
            </p:cNvSpPr>
            <p:nvPr/>
          </p:nvSpPr>
          <p:spPr bwMode="auto">
            <a:xfrm>
              <a:off x="4479921" y="4045824"/>
              <a:ext cx="2814734" cy="334313"/>
            </a:xfrm>
            <a:prstGeom prst="rect">
              <a:avLst/>
            </a:prstGeom>
            <a:noFill/>
            <a:ln w="12700">
              <a:solidFill>
                <a:srgbClr val="00E6CC"/>
              </a:solidFill>
              <a:round/>
              <a:headEnd/>
              <a:tailEnd/>
            </a:ln>
          </p:spPr>
          <p:txBody>
            <a:bodyPr wrap="none" lIns="36000" tIns="36000" rIns="36000" bIns="36000" anchor="t" anchorCtr="0">
              <a:prstTxWarp prst="textNoShape">
                <a:avLst/>
              </a:prstTxWarp>
              <a:spAutoFit/>
            </a:bodyPr>
            <a:lstStyle/>
            <a:p>
              <a:r>
                <a:rPr lang="en-US" altLang="ja-JP" sz="1700" dirty="0">
                  <a:solidFill>
                    <a:srgbClr val="006000"/>
                  </a:solidFill>
                  <a:latin typeface="Arial Rounded MT Bold" charset="0"/>
                </a:rPr>
                <a:t>SuperKEKB-LER Injection</a:t>
              </a:r>
              <a:endParaRPr lang="ja-JP" altLang="en-US" sz="1700" dirty="0">
                <a:solidFill>
                  <a:srgbClr val="006000"/>
                </a:solidFill>
                <a:latin typeface="Arial Rounded MT Bold" charset="0"/>
              </a:endParaRPr>
            </a:p>
          </p:txBody>
        </p:sp>
        <p:sp>
          <p:nvSpPr>
            <p:cNvPr id="60456" name="Rectangle 758"/>
            <p:cNvSpPr>
              <a:spLocks noChangeArrowheads="1"/>
            </p:cNvSpPr>
            <p:nvPr/>
          </p:nvSpPr>
          <p:spPr bwMode="auto">
            <a:xfrm>
              <a:off x="4252116" y="4406900"/>
              <a:ext cx="1308050"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latin typeface="Arial Rounded MT Bold" charset="0"/>
                  <a:ea typeface="Arial Rounded MT Bold" charset="0"/>
                  <a:cs typeface="Arial Rounded MT Bold" charset="0"/>
                </a:rPr>
                <a:t> e</a:t>
              </a:r>
              <a:r>
                <a:rPr lang="en-US" altLang="ja-JP" sz="1100" b="1" baseline="30000" dirty="0">
                  <a:solidFill>
                    <a:srgbClr val="1E1B18"/>
                  </a:solidFill>
                  <a:latin typeface="Arial Rounded MT Bold" charset="0"/>
                  <a:ea typeface="Arial Rounded MT Bold" charset="0"/>
                  <a:cs typeface="Arial Rounded MT Bold" charset="0"/>
                </a:rPr>
                <a:t>–</a:t>
              </a:r>
              <a:r>
                <a:rPr lang="en-US" altLang="ja-JP" sz="1100" b="1" dirty="0">
                  <a:solidFill>
                    <a:srgbClr val="1E1B18"/>
                  </a:solidFill>
                  <a:latin typeface="Arial Rounded MT Bold" charset="0"/>
                  <a:ea typeface="Arial Rounded MT Bold" charset="0"/>
                  <a:cs typeface="Arial Rounded MT Bold" charset="0"/>
                </a:rPr>
                <a:t>  (3.5GeV, 10nC)</a:t>
              </a:r>
              <a:endParaRPr lang="en-US" altLang="ja-JP" sz="1100" b="1" dirty="0">
                <a:latin typeface="Arial Rounded MT Bold" charset="0"/>
                <a:ea typeface="Arial Rounded MT Bold" charset="0"/>
                <a:cs typeface="Arial Rounded MT Bold" charset="0"/>
              </a:endParaRPr>
            </a:p>
          </p:txBody>
        </p:sp>
        <p:sp>
          <p:nvSpPr>
            <p:cNvPr id="51" name="Line 752"/>
            <p:cNvSpPr>
              <a:spLocks noChangeShapeType="1"/>
            </p:cNvSpPr>
            <p:nvPr/>
          </p:nvSpPr>
          <p:spPr bwMode="auto">
            <a:xfrm flipH="1">
              <a:off x="7977978" y="2979738"/>
              <a:ext cx="479425" cy="347662"/>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0" name="Line 751"/>
            <p:cNvSpPr>
              <a:spLocks noChangeShapeType="1"/>
            </p:cNvSpPr>
            <p:nvPr/>
          </p:nvSpPr>
          <p:spPr bwMode="auto">
            <a:xfrm flipH="1">
              <a:off x="8444703" y="2986088"/>
              <a:ext cx="86518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9297191" y="2813050"/>
              <a:ext cx="269875" cy="1762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5" name="Line 765"/>
            <p:cNvSpPr>
              <a:spLocks noChangeShapeType="1"/>
            </p:cNvSpPr>
            <p:nvPr/>
          </p:nvSpPr>
          <p:spPr bwMode="auto">
            <a:xfrm flipH="1" flipV="1">
              <a:off x="8574878" y="4483100"/>
              <a:ext cx="106363" cy="115888"/>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8668541" y="4595813"/>
              <a:ext cx="54451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9209878" y="4595813"/>
              <a:ext cx="541338" cy="17462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0" name="アーチ 109"/>
            <p:cNvSpPr>
              <a:spLocks noChangeAspect="1"/>
            </p:cNvSpPr>
            <p:nvPr/>
          </p:nvSpPr>
          <p:spPr bwMode="auto">
            <a:xfrm rot="16200000">
              <a:off x="4075903" y="5070475"/>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0440" name="Rectangle 746"/>
            <p:cNvSpPr>
              <a:spLocks noChangeArrowheads="1"/>
            </p:cNvSpPr>
            <p:nvPr/>
          </p:nvSpPr>
          <p:spPr bwMode="auto">
            <a:xfrm>
              <a:off x="4158453" y="5346701"/>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96" name="Line 755"/>
            <p:cNvSpPr>
              <a:spLocks noChangeShapeType="1"/>
            </p:cNvSpPr>
            <p:nvPr/>
          </p:nvSpPr>
          <p:spPr bwMode="auto">
            <a:xfrm>
              <a:off x="4482303" y="5057775"/>
              <a:ext cx="12414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4469603" y="5868987"/>
              <a:ext cx="407828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45" name="Rectangle 761"/>
            <p:cNvSpPr>
              <a:spLocks noChangeArrowheads="1"/>
            </p:cNvSpPr>
            <p:nvPr/>
          </p:nvSpPr>
          <p:spPr bwMode="auto">
            <a:xfrm>
              <a:off x="8468519" y="6122914"/>
              <a:ext cx="1246468"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(7GeV, 5nC)</a:t>
              </a:r>
              <a:endParaRPr lang="en-US" altLang="ja-JP" sz="1400" b="1" dirty="0"/>
            </a:p>
          </p:txBody>
        </p:sp>
        <p:sp>
          <p:nvSpPr>
            <p:cNvPr id="104" name="Line 763"/>
            <p:cNvSpPr>
              <a:spLocks noChangeShapeType="1"/>
            </p:cNvSpPr>
            <p:nvPr/>
          </p:nvSpPr>
          <p:spPr bwMode="auto">
            <a:xfrm flipH="1" flipV="1">
              <a:off x="8538366" y="5868987"/>
              <a:ext cx="431800" cy="1762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963816" y="6045200"/>
              <a:ext cx="4318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48" name="Rectangle 777"/>
            <p:cNvSpPr>
              <a:spLocks noChangeArrowheads="1"/>
            </p:cNvSpPr>
            <p:nvPr/>
          </p:nvSpPr>
          <p:spPr bwMode="auto">
            <a:xfrm>
              <a:off x="5593553" y="5063609"/>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55" name="テキスト ボックス 12"/>
            <p:cNvSpPr txBox="1">
              <a:spLocks noChangeArrowheads="1"/>
            </p:cNvSpPr>
            <p:nvPr/>
          </p:nvSpPr>
          <p:spPr bwMode="auto">
            <a:xfrm>
              <a:off x="4643436" y="5320266"/>
              <a:ext cx="2848691"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SuperKEKB-HER Injection</a:t>
              </a:r>
              <a:endParaRPr lang="ja-JP" altLang="en-US" sz="1700" dirty="0">
                <a:solidFill>
                  <a:srgbClr val="006000"/>
                </a:solidFill>
                <a:latin typeface="Arial Rounded MT Bold" charset="0"/>
              </a:endParaRPr>
            </a:p>
          </p:txBody>
        </p:sp>
        <p:sp>
          <p:nvSpPr>
            <p:cNvPr id="101" name="Line 760"/>
            <p:cNvSpPr>
              <a:spLocks noChangeShapeType="1"/>
            </p:cNvSpPr>
            <p:nvPr/>
          </p:nvSpPr>
          <p:spPr bwMode="auto">
            <a:xfrm flipH="1" flipV="1">
              <a:off x="9389266" y="6045200"/>
              <a:ext cx="541337" cy="17462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6" name="アーチ 55"/>
            <p:cNvSpPr>
              <a:spLocks noChangeAspect="1"/>
            </p:cNvSpPr>
            <p:nvPr/>
          </p:nvSpPr>
          <p:spPr bwMode="auto">
            <a:xfrm rot="16200000">
              <a:off x="4232680" y="6334124"/>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57" name="Rectangle 746"/>
            <p:cNvSpPr>
              <a:spLocks noChangeArrowheads="1"/>
            </p:cNvSpPr>
            <p:nvPr/>
          </p:nvSpPr>
          <p:spPr bwMode="auto">
            <a:xfrm>
              <a:off x="4315230" y="6610349"/>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59" name="Line 755"/>
            <p:cNvSpPr>
              <a:spLocks noChangeShapeType="1"/>
            </p:cNvSpPr>
            <p:nvPr/>
          </p:nvSpPr>
          <p:spPr bwMode="auto">
            <a:xfrm>
              <a:off x="4639080" y="6321424"/>
              <a:ext cx="12414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 name="Line 756"/>
            <p:cNvSpPr>
              <a:spLocks noChangeShapeType="1"/>
            </p:cNvSpPr>
            <p:nvPr/>
          </p:nvSpPr>
          <p:spPr bwMode="auto">
            <a:xfrm>
              <a:off x="4626380" y="7132636"/>
              <a:ext cx="38448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2" name="Rectangle 761"/>
            <p:cNvSpPr>
              <a:spLocks noChangeArrowheads="1"/>
            </p:cNvSpPr>
            <p:nvPr/>
          </p:nvSpPr>
          <p:spPr bwMode="auto">
            <a:xfrm>
              <a:off x="8798780" y="6994981"/>
              <a:ext cx="1439271"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 </a:t>
              </a:r>
              <a:r>
                <a:rPr lang="en-US" altLang="ja-JP" sz="1400" b="1" dirty="0">
                  <a:solidFill>
                    <a:srgbClr val="1E1B18"/>
                  </a:solidFill>
                </a:rPr>
                <a:t> (6.5GeV, 5nC)</a:t>
              </a:r>
              <a:endParaRPr lang="en-US" altLang="ja-JP" sz="1400" b="1" dirty="0"/>
            </a:p>
          </p:txBody>
        </p:sp>
        <p:sp>
          <p:nvSpPr>
            <p:cNvPr id="65" name="Rectangle 777"/>
            <p:cNvSpPr>
              <a:spLocks noChangeArrowheads="1"/>
            </p:cNvSpPr>
            <p:nvPr/>
          </p:nvSpPr>
          <p:spPr bwMode="auto">
            <a:xfrm>
              <a:off x="5750330" y="6332536"/>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6" name="テキスト ボックス 12"/>
            <p:cNvSpPr txBox="1">
              <a:spLocks noChangeArrowheads="1"/>
            </p:cNvSpPr>
            <p:nvPr/>
          </p:nvSpPr>
          <p:spPr bwMode="auto">
            <a:xfrm>
              <a:off x="4800212" y="6586702"/>
              <a:ext cx="1708192"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PF-AR Injection</a:t>
              </a:r>
              <a:endParaRPr lang="ja-JP" altLang="en-US" sz="1700" dirty="0">
                <a:solidFill>
                  <a:srgbClr val="006000"/>
                </a:solidFill>
                <a:latin typeface="Arial Rounded MT Bold" charset="0"/>
              </a:endParaRPr>
            </a:p>
          </p:txBody>
        </p:sp>
        <p:sp>
          <p:nvSpPr>
            <p:cNvPr id="70" name="Rectangle 747"/>
            <p:cNvSpPr>
              <a:spLocks noChangeArrowheads="1"/>
            </p:cNvSpPr>
            <p:nvPr/>
          </p:nvSpPr>
          <p:spPr bwMode="auto">
            <a:xfrm>
              <a:off x="5980906" y="3687763"/>
              <a:ext cx="582613" cy="169862"/>
            </a:xfrm>
            <a:prstGeom prst="rect">
              <a:avLst/>
            </a:prstGeom>
            <a:noFill/>
            <a:ln w="9525">
              <a:noFill/>
              <a:miter lim="800000"/>
              <a:headEnd/>
              <a:tailEnd/>
            </a:ln>
          </p:spPr>
          <p:txBody>
            <a:bodyPr wrap="none" lIns="0" tIns="0" rIns="0" bIns="0">
              <a:prstTxWarp prst="textNoShape">
                <a:avLst/>
              </a:prstTxWarp>
            </a:bodyPr>
            <a:lstStyle/>
            <a:p>
              <a:r>
                <a:rPr lang="en-US" altLang="ja-JP" sz="1100" b="1" dirty="0">
                  <a:solidFill>
                    <a:srgbClr val="1E1B18"/>
                  </a:solidFill>
                  <a:ea typeface="Helvetica" charset="0"/>
                  <a:cs typeface="Helvetica" charset="0"/>
                </a:rPr>
                <a:t>Damping ring</a:t>
              </a:r>
              <a:endParaRPr lang="en-US" altLang="ja-JP" sz="1100" dirty="0">
                <a:ea typeface="Helvetica" charset="0"/>
                <a:cs typeface="Helvetica" charset="0"/>
              </a:endParaRPr>
            </a:p>
          </p:txBody>
        </p:sp>
        <p:sp>
          <p:nvSpPr>
            <p:cNvPr id="63" name="Line 752"/>
            <p:cNvSpPr>
              <a:spLocks noChangeShapeType="1"/>
            </p:cNvSpPr>
            <p:nvPr/>
          </p:nvSpPr>
          <p:spPr bwMode="auto">
            <a:xfrm flipH="1">
              <a:off x="8465155" y="6954225"/>
              <a:ext cx="540000" cy="18000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4" name="Line 751"/>
            <p:cNvSpPr>
              <a:spLocks noChangeShapeType="1"/>
            </p:cNvSpPr>
            <p:nvPr/>
          </p:nvSpPr>
          <p:spPr bwMode="auto">
            <a:xfrm flipH="1">
              <a:off x="8998230" y="6956425"/>
              <a:ext cx="10800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cxnSp>
          <p:nvCxnSpPr>
            <p:cNvPr id="58" name="直線矢印コネクタ 57"/>
            <p:cNvCxnSpPr/>
            <p:nvPr/>
          </p:nvCxnSpPr>
          <p:spPr>
            <a:xfrm rot="5400000">
              <a:off x="4946988" y="2153208"/>
              <a:ext cx="2113677" cy="25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4" name="直線矢印コネクタ 73"/>
            <p:cNvCxnSpPr/>
            <p:nvPr/>
          </p:nvCxnSpPr>
          <p:spPr>
            <a:xfrm rot="16200000" flipH="1">
              <a:off x="4758284" y="2914971"/>
              <a:ext cx="340930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8" name="直線矢印コネクタ 77"/>
            <p:cNvCxnSpPr/>
            <p:nvPr/>
          </p:nvCxnSpPr>
          <p:spPr>
            <a:xfrm rot="16200000" flipH="1">
              <a:off x="4731535" y="3271690"/>
              <a:ext cx="4658668" cy="5359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直線矢印コネクタ 80"/>
            <p:cNvCxnSpPr>
              <a:endCxn id="63" idx="1"/>
            </p:cNvCxnSpPr>
            <p:nvPr/>
          </p:nvCxnSpPr>
          <p:spPr>
            <a:xfrm rot="16200000" flipH="1">
              <a:off x="4821135" y="3490205"/>
              <a:ext cx="5905504" cy="13825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5" name="正方形/長方形 54"/>
            <p:cNvSpPr/>
            <p:nvPr/>
          </p:nvSpPr>
          <p:spPr>
            <a:xfrm>
              <a:off x="5445917" y="641836"/>
              <a:ext cx="2368800" cy="595923"/>
            </a:xfrm>
            <a:prstGeom prst="rect">
              <a:avLst/>
            </a:prstGeom>
            <a:noFill/>
          </p:spPr>
          <p:style>
            <a:lnRef idx="1">
              <a:schemeClr val="accent1"/>
            </a:lnRef>
            <a:fillRef idx="3">
              <a:schemeClr val="accent1"/>
            </a:fillRef>
            <a:effectRef idx="2">
              <a:schemeClr val="accent1"/>
            </a:effectRef>
            <a:fontRef idx="minor">
              <a:schemeClr val="lt1"/>
            </a:fontRef>
          </p:style>
          <p:txBody>
            <a:bodyPr lIns="36000" tIns="36000" rIns="36000" bIns="36000" anchor="ctr">
              <a:spAutoFit/>
            </a:bodyPr>
            <a:lstStyle/>
            <a:p>
              <a:pPr algn="ctr">
                <a:defRPr/>
              </a:pPr>
              <a:r>
                <a:rPr lang="en-US" altLang="ja-JP" sz="1700" dirty="0">
                  <a:solidFill>
                    <a:srgbClr val="000090"/>
                  </a:solidFill>
                </a:rPr>
                <a:t>Event-based </a:t>
              </a:r>
              <a:br>
                <a:rPr lang="en-US" altLang="ja-JP" sz="1700" dirty="0">
                  <a:solidFill>
                    <a:srgbClr val="000090"/>
                  </a:solidFill>
                </a:rPr>
              </a:br>
              <a:r>
                <a:rPr lang="en-US" altLang="ja-JP" sz="1700" dirty="0">
                  <a:solidFill>
                    <a:srgbClr val="000090"/>
                  </a:solidFill>
                </a:rPr>
                <a:t>Control System</a:t>
              </a:r>
              <a:endParaRPr lang="ja-JP" altLang="en-US" sz="1700" dirty="0">
                <a:solidFill>
                  <a:srgbClr val="000090"/>
                </a:solidFill>
              </a:endParaRPr>
            </a:p>
          </p:txBody>
        </p:sp>
        <p:sp>
          <p:nvSpPr>
            <p:cNvPr id="99" name="円弧 98"/>
            <p:cNvSpPr/>
            <p:nvPr/>
          </p:nvSpPr>
          <p:spPr>
            <a:xfrm rot="5400000">
              <a:off x="6285580" y="952096"/>
              <a:ext cx="742141" cy="1676399"/>
            </a:xfrm>
            <a:prstGeom prst="arc">
              <a:avLst>
                <a:gd name="adj1" fmla="val 15256201"/>
                <a:gd name="adj2" fmla="val 6285731"/>
              </a:avLst>
            </a:prstGeom>
            <a:ln>
              <a:solidFill>
                <a:srgbClr val="FFBF7F"/>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00" name="Rectangle 747"/>
            <p:cNvSpPr>
              <a:spLocks noChangeArrowheads="1"/>
            </p:cNvSpPr>
            <p:nvPr/>
          </p:nvSpPr>
          <p:spPr bwMode="auto">
            <a:xfrm>
              <a:off x="5278174" y="1435246"/>
              <a:ext cx="582613" cy="364979"/>
            </a:xfrm>
            <a:prstGeom prst="rect">
              <a:avLst/>
            </a:prstGeom>
            <a:noFill/>
            <a:ln w="9525">
              <a:noFill/>
              <a:miter lim="800000"/>
              <a:headEnd/>
              <a:tailEnd/>
            </a:ln>
          </p:spPr>
          <p:txBody>
            <a:bodyPr wrap="none" lIns="0" tIns="0" rIns="0" bIns="0">
              <a:prstTxWarp prst="textNoShape">
                <a:avLst/>
              </a:prstTxWarp>
            </a:bodyPr>
            <a:lstStyle/>
            <a:p>
              <a:r>
                <a:rPr lang="en-US" altLang="ja-JP" sz="1400" b="1" dirty="0">
                  <a:solidFill>
                    <a:srgbClr val="1E1B18"/>
                  </a:solidFill>
                  <a:ea typeface="Helvetica" charset="0"/>
                  <a:cs typeface="Helvetica" charset="0"/>
                </a:rPr>
                <a:t>Every</a:t>
              </a:r>
              <a:br>
                <a:rPr lang="en-US" altLang="ja-JP" sz="1400" b="1" dirty="0">
                  <a:solidFill>
                    <a:srgbClr val="1E1B18"/>
                  </a:solidFill>
                  <a:ea typeface="Helvetica" charset="0"/>
                  <a:cs typeface="Helvetica" charset="0"/>
                </a:rPr>
              </a:br>
              <a:r>
                <a:rPr lang="en-US" altLang="ja-JP" sz="1400" b="1" dirty="0">
                  <a:solidFill>
                    <a:srgbClr val="1E1B18"/>
                  </a:solidFill>
                  <a:ea typeface="Helvetica" charset="0"/>
                  <a:cs typeface="Helvetica" charset="0"/>
                </a:rPr>
                <a:t>20 ms</a:t>
              </a:r>
              <a:endParaRPr lang="en-US" altLang="ja-JP" sz="1400" dirty="0">
                <a:ea typeface="Helvetica" charset="0"/>
                <a:cs typeface="Helvetica" charset="0"/>
              </a:endParaRPr>
            </a:p>
          </p:txBody>
        </p:sp>
        <p:sp>
          <p:nvSpPr>
            <p:cNvPr id="109" name="円弧 108"/>
            <p:cNvSpPr/>
            <p:nvPr/>
          </p:nvSpPr>
          <p:spPr>
            <a:xfrm>
              <a:off x="7706509" y="2616206"/>
              <a:ext cx="1447810" cy="936619"/>
            </a:xfrm>
            <a:prstGeom prst="arc">
              <a:avLst>
                <a:gd name="adj1" fmla="val 9993304"/>
                <a:gd name="adj2" fmla="val 20856439"/>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1" name="正方形/長方形 110"/>
            <p:cNvSpPr/>
            <p:nvPr/>
          </p:nvSpPr>
          <p:spPr>
            <a:xfrm>
              <a:off x="8099157" y="2454549"/>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15" name="円弧 114"/>
            <p:cNvSpPr/>
            <p:nvPr/>
          </p:nvSpPr>
          <p:spPr>
            <a:xfrm>
              <a:off x="3659453" y="2274359"/>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6" name="正方形/長方形 115"/>
            <p:cNvSpPr/>
            <p:nvPr/>
          </p:nvSpPr>
          <p:spPr>
            <a:xfrm>
              <a:off x="3748873" y="2137307"/>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17" name="円弧 116"/>
            <p:cNvSpPr/>
            <p:nvPr/>
          </p:nvSpPr>
          <p:spPr>
            <a:xfrm>
              <a:off x="8163719" y="4064207"/>
              <a:ext cx="1301399" cy="939800"/>
            </a:xfrm>
            <a:prstGeom prst="arc">
              <a:avLst>
                <a:gd name="adj1" fmla="val 10800000"/>
                <a:gd name="adj2" fmla="val 415262"/>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9" name="正方形/長方形 118"/>
            <p:cNvSpPr/>
            <p:nvPr/>
          </p:nvSpPr>
          <p:spPr>
            <a:xfrm>
              <a:off x="8593595" y="3899957"/>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0" name="円弧 119"/>
            <p:cNvSpPr/>
            <p:nvPr/>
          </p:nvSpPr>
          <p:spPr>
            <a:xfrm>
              <a:off x="8282791" y="5443170"/>
              <a:ext cx="1201732" cy="750887"/>
            </a:xfrm>
            <a:prstGeom prst="arc">
              <a:avLst>
                <a:gd name="adj1" fmla="val 10800000"/>
                <a:gd name="adj2" fmla="val 915067"/>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1" name="正方形/長方形 120"/>
            <p:cNvSpPr/>
            <p:nvPr/>
          </p:nvSpPr>
          <p:spPr>
            <a:xfrm>
              <a:off x="8658496" y="5313892"/>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3" name="円弧 122"/>
            <p:cNvSpPr/>
            <p:nvPr/>
          </p:nvSpPr>
          <p:spPr>
            <a:xfrm>
              <a:off x="8316109" y="6578606"/>
              <a:ext cx="1447810" cy="936619"/>
            </a:xfrm>
            <a:prstGeom prst="arc">
              <a:avLst>
                <a:gd name="adj1" fmla="val 10712347"/>
                <a:gd name="adj2" fmla="val 20856439"/>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4" name="正方形/長方形 123"/>
            <p:cNvSpPr/>
            <p:nvPr/>
          </p:nvSpPr>
          <p:spPr>
            <a:xfrm>
              <a:off x="8658018" y="6416949"/>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5" name="円弧 124"/>
            <p:cNvSpPr/>
            <p:nvPr/>
          </p:nvSpPr>
          <p:spPr>
            <a:xfrm>
              <a:off x="3811853" y="3561292"/>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6" name="正方形/長方形 125"/>
            <p:cNvSpPr/>
            <p:nvPr/>
          </p:nvSpPr>
          <p:spPr>
            <a:xfrm>
              <a:off x="3901273" y="3424240"/>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7" name="円弧 126"/>
            <p:cNvSpPr/>
            <p:nvPr/>
          </p:nvSpPr>
          <p:spPr>
            <a:xfrm>
              <a:off x="3964253" y="4839758"/>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8" name="正方形/長方形 127"/>
            <p:cNvSpPr/>
            <p:nvPr/>
          </p:nvSpPr>
          <p:spPr>
            <a:xfrm>
              <a:off x="4053673" y="4702706"/>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9" name="円弧 128"/>
            <p:cNvSpPr/>
            <p:nvPr/>
          </p:nvSpPr>
          <p:spPr>
            <a:xfrm>
              <a:off x="4116653" y="6118224"/>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30" name="正方形/長方形 129"/>
            <p:cNvSpPr/>
            <p:nvPr/>
          </p:nvSpPr>
          <p:spPr>
            <a:xfrm>
              <a:off x="4206073" y="5981172"/>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grpSp>
      <p:sp>
        <p:nvSpPr>
          <p:cNvPr id="73" name="コンテンツ プレースホルダ 2"/>
          <p:cNvSpPr>
            <a:spLocks noGrp="1"/>
          </p:cNvSpPr>
          <p:nvPr>
            <p:ph idx="1"/>
          </p:nvPr>
        </p:nvSpPr>
        <p:spPr>
          <a:xfrm>
            <a:off x="163517" y="1100139"/>
            <a:ext cx="10525125" cy="6159501"/>
          </a:xfrm>
        </p:spPr>
        <p:txBody>
          <a:bodyPr/>
          <a:lstStyle/>
          <a:p>
            <a:r>
              <a:rPr lang="en-US" altLang="ja-JP" sz="2400" dirty="0">
                <a:latin typeface="Arial Rounded MT Bold" charset="0"/>
              </a:rPr>
              <a:t>Four PPM virtual accelerators</a:t>
            </a:r>
            <a:br>
              <a:rPr lang="en-US" altLang="ja-JP" sz="2400" dirty="0">
                <a:latin typeface="Arial Rounded MT Bold" charset="0"/>
              </a:rPr>
            </a:br>
            <a:r>
              <a:rPr lang="en-US" altLang="ja-JP" sz="2400" dirty="0">
                <a:latin typeface="Arial Rounded MT Bold" charset="0"/>
              </a:rPr>
              <a:t>for SuperKEKB project</a:t>
            </a:r>
            <a:br>
              <a:rPr lang="en-US" altLang="ja-JP" sz="2400" dirty="0">
                <a:latin typeface="Arial Rounded MT Bold" charset="0"/>
              </a:rPr>
            </a:br>
            <a:r>
              <a:rPr lang="en-US" altLang="ja-JP" sz="2400" dirty="0">
                <a:latin typeface="Arial Rounded MT Bold" charset="0"/>
              </a:rPr>
              <a:t/>
            </a:r>
            <a:br>
              <a:rPr lang="en-US" altLang="ja-JP" sz="24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smtClean="0">
                <a:latin typeface="Arial Rounded MT Bold" charset="0"/>
              </a:rPr>
              <a:t>Based </a:t>
            </a:r>
            <a:r>
              <a:rPr lang="en-US" altLang="ja-JP" sz="2000" dirty="0">
                <a:latin typeface="Arial Rounded MT Bold" charset="0"/>
              </a:rPr>
              <a:t>on </a:t>
            </a:r>
            <a:br>
              <a:rPr lang="en-US" altLang="ja-JP" sz="2000" dirty="0">
                <a:latin typeface="Arial Rounded MT Bold" charset="0"/>
              </a:rPr>
            </a:br>
            <a:r>
              <a:rPr lang="en-US" altLang="ja-JP" sz="2000" dirty="0">
                <a:latin typeface="Arial Rounded MT Bold" charset="0"/>
              </a:rPr>
              <a:t>Dual-tier controls with</a:t>
            </a:r>
            <a:br>
              <a:rPr lang="en-US" altLang="ja-JP" sz="2000" dirty="0">
                <a:latin typeface="Arial Rounded MT Bold" charset="0"/>
              </a:rPr>
            </a:br>
            <a:r>
              <a:rPr lang="en-US" altLang="ja-JP" sz="2000" dirty="0">
                <a:latin typeface="Arial Rounded MT Bold" charset="0"/>
              </a:rPr>
              <a:t>EPICS and event-system</a:t>
            </a:r>
            <a:br>
              <a:rPr lang="en-US" altLang="ja-JP" sz="20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Independent parameter sets</a:t>
            </a:r>
            <a:br>
              <a:rPr lang="en-US" altLang="ja-JP" sz="2000" dirty="0">
                <a:latin typeface="Arial Rounded MT Bold" charset="0"/>
              </a:rPr>
            </a:br>
            <a:r>
              <a:rPr lang="en-US" altLang="ja-JP" sz="2000" dirty="0">
                <a:latin typeface="Arial Rounded MT Bold" charset="0"/>
              </a:rPr>
              <a:t>for each VA (</a:t>
            </a:r>
            <a:r>
              <a:rPr lang="en-US" altLang="ja-JP" sz="2000" dirty="0" smtClean="0">
                <a:latin typeface="Arial Rounded MT Bold" charset="0"/>
              </a:rPr>
              <a:t>20ms)</a:t>
            </a: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&gt;200 parameters </a:t>
            </a:r>
            <a:br>
              <a:rPr lang="en-US" altLang="ja-JP" sz="2000" dirty="0">
                <a:latin typeface="Arial Rounded MT Bold" charset="0"/>
              </a:rPr>
            </a:br>
            <a:r>
              <a:rPr lang="en-US" altLang="ja-JP" sz="2000" dirty="0">
                <a:latin typeface="Arial Rounded MT Bold" charset="0"/>
              </a:rPr>
              <a:t>	for equipment controls</a:t>
            </a:r>
            <a:br>
              <a:rPr lang="en-US" altLang="ja-JP" sz="2000" dirty="0">
                <a:latin typeface="Arial Rounded MT Bold" charset="0"/>
              </a:rPr>
            </a:br>
            <a:r>
              <a:rPr lang="en-US" altLang="ja-JP" sz="2000" dirty="0">
                <a:latin typeface="Arial Rounded MT Bold" charset="0"/>
              </a:rPr>
              <a:t>many more</a:t>
            </a:r>
            <a:br>
              <a:rPr lang="en-US" altLang="ja-JP" sz="2000" dirty="0">
                <a:latin typeface="Arial Rounded MT Bold" charset="0"/>
              </a:rPr>
            </a:br>
            <a:r>
              <a:rPr lang="en-US" altLang="ja-JP" sz="2000" dirty="0">
                <a:latin typeface="Arial Rounded MT Bold" charset="0"/>
              </a:rPr>
              <a:t>	for beam </a:t>
            </a:r>
            <a:r>
              <a:rPr lang="en-US" altLang="ja-JP" sz="2000" dirty="0" smtClean="0">
                <a:latin typeface="Arial Rounded MT Bold" charset="0"/>
              </a:rPr>
              <a:t>controls</a:t>
            </a: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maybe with </a:t>
            </a:r>
            <a:r>
              <a:rPr lang="en-US" altLang="ja-JP" sz="2000" dirty="0" smtClean="0">
                <a:latin typeface="Arial Rounded MT Bold" charset="0"/>
              </a:rPr>
              <a:t>additional </a:t>
            </a:r>
            <a:r>
              <a:rPr lang="en-US" altLang="ja-JP" sz="2000" dirty="0">
                <a:latin typeface="Arial Rounded MT Bold" charset="0"/>
              </a:rPr>
              <a:t>PPM VA</a:t>
            </a:r>
            <a:br>
              <a:rPr lang="en-US" altLang="ja-JP" sz="2000" dirty="0">
                <a:latin typeface="Arial Rounded MT Bold" charset="0"/>
              </a:rPr>
            </a:br>
            <a:r>
              <a:rPr lang="en-US" altLang="ja-JP" sz="2000" dirty="0">
                <a:latin typeface="Arial Rounded MT Bold" charset="0"/>
              </a:rPr>
              <a:t>of stealth </a:t>
            </a:r>
            <a:r>
              <a:rPr lang="en-US" altLang="ja-JP" sz="2000" dirty="0" smtClean="0">
                <a:latin typeface="Arial Rounded MT Bold" charset="0"/>
              </a:rPr>
              <a:t>beam</a:t>
            </a:r>
            <a:br>
              <a:rPr lang="en-US" altLang="ja-JP" sz="2000" dirty="0" smtClean="0">
                <a:latin typeface="Arial Rounded MT Bold" charset="0"/>
              </a:rPr>
            </a:br>
            <a:r>
              <a:rPr lang="en-US" altLang="ja-JP" sz="2000" dirty="0" smtClean="0">
                <a:latin typeface="Arial Rounded MT Bold" charset="0"/>
              </a:rPr>
              <a:t>for </a:t>
            </a:r>
            <a:r>
              <a:rPr lang="en-US" altLang="ja-JP" sz="2000" dirty="0">
                <a:latin typeface="Arial Rounded MT Bold" charset="0"/>
              </a:rPr>
              <a:t>measurement</a:t>
            </a:r>
            <a:endParaRPr lang="en-US" altLang="ja-JP" sz="2000" dirty="0" smtClean="0">
              <a:latin typeface="Arial Rounded MT Bold" charset="0"/>
            </a:endParaRPr>
          </a:p>
        </p:txBody>
      </p:sp>
      <p:sp>
        <p:nvSpPr>
          <p:cNvPr id="77" name="タイトル 1"/>
          <p:cNvSpPr>
            <a:spLocks noGrp="1"/>
          </p:cNvSpPr>
          <p:nvPr>
            <p:ph type="title"/>
          </p:nvPr>
        </p:nvSpPr>
        <p:spPr>
          <a:xfrm>
            <a:off x="0" y="385766"/>
            <a:ext cx="5911055" cy="714375"/>
          </a:xfrm>
        </p:spPr>
        <p:txBody>
          <a:bodyPr/>
          <a:lstStyle/>
          <a:p>
            <a:r>
              <a:rPr lang="en-US" altLang="ja-JP" sz="3400" dirty="0"/>
              <a:t>Pulse-to-pulse modulation</a:t>
            </a:r>
            <a:endParaRPr lang="ja-JP" altLang="en-US" sz="3400" dirty="0"/>
          </a:p>
        </p:txBody>
      </p:sp>
      <p:sp>
        <p:nvSpPr>
          <p:cNvPr id="80" name="スライド番号プレースホルダー 3"/>
          <p:cNvSpPr>
            <a:spLocks noGrp="1"/>
          </p:cNvSpPr>
          <p:nvPr>
            <p:ph type="sldNum" sz="quarter" idx="10"/>
          </p:nvPr>
        </p:nvSpPr>
        <p:spPr>
          <a:xfrm>
            <a:off x="9886950" y="7254875"/>
            <a:ext cx="623888" cy="252413"/>
          </a:xfrm>
        </p:spPr>
        <p:txBody>
          <a:bodyPr/>
          <a:lstStyle/>
          <a:p>
            <a:pPr>
              <a:defRPr/>
            </a:pPr>
            <a:fld id="{4D221721-5FDC-D445-9F85-7F3CCA7B1AE5}" type="slidenum">
              <a:rPr lang="en-US" altLang="ja-JP" smtClean="0"/>
              <a:pPr>
                <a:defRPr/>
              </a:pPr>
              <a:t>9</a:t>
            </a:fld>
            <a:endParaRPr lang="en-US" altLang="ja-JP" dirty="0"/>
          </a:p>
        </p:txBody>
      </p:sp>
    </p:spTree>
    <p:extLst>
      <p:ext uri="{BB962C8B-B14F-4D97-AF65-F5344CB8AC3E}">
        <p14:creationId xmlns:p14="http://schemas.microsoft.com/office/powerpoint/2010/main" val="14826974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linac-furukawa-jun2016">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java-jca-caj-furukawa">
      <a:majorFont>
        <a:latin typeface="Arial Rounded MT Bold"/>
        <a:ea typeface="ヒラギノ丸ゴ Pro W4"/>
        <a:cs typeface="ヒラギノ丸ゴ Pro W4"/>
      </a:majorFont>
      <a:minorFont>
        <a:latin typeface="Arial Rounded MT Bold"/>
        <a:ea typeface="ヒラギノ丸ゴ Pro W4"/>
        <a:cs typeface="ヒラギノ丸ゴ Pro W4"/>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linac-furukawa-jun2016.potx</Template>
  <TotalTime>4733</TotalTime>
  <Words>838</Words>
  <Application>Microsoft Macintosh PowerPoint</Application>
  <PresentationFormat>ユーザー設定</PresentationFormat>
  <Paragraphs>123</Paragraphs>
  <Slides>9</Slides>
  <Notes>1</Notes>
  <HiddenSlides>0</HiddenSlides>
  <MMClips>0</MMClips>
  <ScaleCrop>false</ScaleCrop>
  <HeadingPairs>
    <vt:vector size="6" baseType="variant">
      <vt:variant>
        <vt:lpstr>テーマ</vt:lpstr>
      </vt:variant>
      <vt:variant>
        <vt:i4>1</vt:i4>
      </vt:variant>
      <vt:variant>
        <vt:lpstr>スライド タイトル</vt:lpstr>
      </vt:variant>
      <vt:variant>
        <vt:i4>9</vt:i4>
      </vt:variant>
      <vt:variant>
        <vt:lpstr>目的別スライド ショー</vt:lpstr>
      </vt:variant>
      <vt:variant>
        <vt:i4>1</vt:i4>
      </vt:variant>
    </vt:vector>
  </HeadingPairs>
  <TitlesOfParts>
    <vt:vector size="11" baseType="lpstr">
      <vt:lpstr>linac-furukawa-jun2016</vt:lpstr>
      <vt:lpstr>Possible Damping Ring Timing </vt:lpstr>
      <vt:lpstr>Bucket selection in Phase-2 with DR</vt:lpstr>
      <vt:lpstr>Memo from Oct.6.2016 </vt:lpstr>
      <vt:lpstr>Distributed bus and multiplexed counters</vt:lpstr>
      <vt:lpstr>MXC and Sequencer</vt:lpstr>
      <vt:lpstr>信号の生成</vt:lpstr>
      <vt:lpstr>Event Modules</vt:lpstr>
      <vt:lpstr>Event Modules</vt:lpstr>
      <vt:lpstr>Pulse-to-pulse modulation</vt:lpstr>
      <vt:lpstr>B-Suishin-i</vt:lpstr>
    </vt:vector>
  </TitlesOfParts>
  <Manager/>
  <Company>kek</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Linac progress</dc:title>
  <dc:subject/>
  <dc:creator>k.furukawa</dc:creator>
  <cp:keywords/>
  <dc:description>a4_x000d_based on _x000d_b2gm-linac-furukawa-nov2014.pptx_x000d_linac-furukawa-oct2014.pptx_x000d_linac14-rfgun-yoshida.pptx_x000d_etc_x000d_</dc:description>
  <cp:lastModifiedBy>Furukawa Kazuro</cp:lastModifiedBy>
  <cp:revision>267</cp:revision>
  <dcterms:created xsi:type="dcterms:W3CDTF">2015-01-07T03:09:39Z</dcterms:created>
  <dcterms:modified xsi:type="dcterms:W3CDTF">2016-11-01T11:40:34Z</dcterms:modified>
  <cp:category/>
</cp:coreProperties>
</file>