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466" r:id="rId2"/>
    <p:sldId id="473" r:id="rId3"/>
    <p:sldId id="475" r:id="rId4"/>
    <p:sldId id="478" r:id="rId5"/>
  </p:sldIdLst>
  <p:sldSz cx="10688638" cy="7562850"/>
  <p:notesSz cx="9144000" cy="6858000"/>
  <p:custShowLst>
    <p:custShow name="B-Suishin-i" id="0">
      <p:sldLst/>
    </p:custShow>
  </p:custShowLst>
  <p:defaultTextStyle>
    <a:defPPr>
      <a:defRPr lang="ja-JP"/>
    </a:defPPr>
    <a:lvl1pPr marL="0" algn="l" defTabSz="521437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CEB"/>
    <a:srgbClr val="00FF00"/>
    <a:srgbClr val="FF8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71" autoAdjust="0"/>
    <p:restoredTop sz="99855" autoAdjust="0"/>
  </p:normalViewPr>
  <p:slideViewPr>
    <p:cSldViewPr snapToGrid="0" snapToObjects="1">
      <p:cViewPr>
        <p:scale>
          <a:sx n="100" d="100"/>
          <a:sy n="100" d="100"/>
        </p:scale>
        <p:origin x="-568" y="-80"/>
      </p:cViewPr>
      <p:guideLst>
        <p:guide orient="horz" pos="2382"/>
        <p:guide pos="3366"/>
      </p:guideLst>
    </p:cSldViewPr>
  </p:slideViewPr>
  <p:outlineViewPr>
    <p:cViewPr>
      <p:scale>
        <a:sx n="33" d="100"/>
        <a:sy n="33" d="100"/>
      </p:scale>
      <p:origin x="0" y="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8" d="100"/>
        <a:sy n="68" d="100"/>
      </p:scale>
      <p:origin x="0" y="44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 Rounded MT Bold"/>
                <a:ea typeface="ヒラギノ丸ゴ Pro W4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 Rounded MT Bold"/>
                <a:ea typeface="ヒラギノ丸ゴ Pro W4"/>
              </a:defRPr>
            </a:lvl1pPr>
          </a:lstStyle>
          <a:p>
            <a:fld id="{9E33E2F4-2526-4743-B798-BF53C297C4F0}" type="datetimeFigureOut">
              <a:rPr lang="ja-JP" altLang="en-US" smtClean="0"/>
              <a:pPr/>
              <a:t>11/26/16</a:t>
            </a:fld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754313" y="514350"/>
            <a:ext cx="36353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 Rounded MT Bold"/>
                <a:ea typeface="ヒラギノ丸ゴ Pro W4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 Rounded MT Bold"/>
                <a:ea typeface="ヒラギノ丸ゴ Pro W4"/>
              </a:defRPr>
            </a:lvl1pPr>
          </a:lstStyle>
          <a:p>
            <a:fld id="{2B267216-430B-D547-8DE6-8FEE06FF842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9741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21437" rtl="0" eaLnBrk="1" latinLnBrk="0" hangingPunct="1">
      <a:defRPr kumimoji="1" sz="1400" kern="1200">
        <a:solidFill>
          <a:schemeClr val="tx1"/>
        </a:solidFill>
        <a:latin typeface="Arial Rounded MT Bold"/>
        <a:ea typeface="ヒラギノ丸ゴ Pro W4"/>
        <a:cs typeface="+mn-cs"/>
      </a:defRPr>
    </a:lvl1pPr>
    <a:lvl2pPr marL="521437" algn="l" defTabSz="521437" rtl="0" eaLnBrk="1" latinLnBrk="0" hangingPunct="1">
      <a:defRPr kumimoji="1" sz="1400" kern="1200">
        <a:solidFill>
          <a:schemeClr val="tx1"/>
        </a:solidFill>
        <a:latin typeface="Arial Rounded MT Bold"/>
        <a:ea typeface="ヒラギノ丸ゴ Pro W4"/>
        <a:cs typeface="+mn-cs"/>
      </a:defRPr>
    </a:lvl2pPr>
    <a:lvl3pPr marL="1042873" algn="l" defTabSz="521437" rtl="0" eaLnBrk="1" latinLnBrk="0" hangingPunct="1">
      <a:defRPr kumimoji="1" sz="1400" kern="1200">
        <a:solidFill>
          <a:schemeClr val="tx1"/>
        </a:solidFill>
        <a:latin typeface="Arial Rounded MT Bold"/>
        <a:ea typeface="ヒラギノ丸ゴ Pro W4"/>
        <a:cs typeface="+mn-cs"/>
      </a:defRPr>
    </a:lvl3pPr>
    <a:lvl4pPr marL="1564310" algn="l" defTabSz="521437" rtl="0" eaLnBrk="1" latinLnBrk="0" hangingPunct="1">
      <a:defRPr kumimoji="1" sz="1400" kern="1200">
        <a:solidFill>
          <a:schemeClr val="tx1"/>
        </a:solidFill>
        <a:latin typeface="Arial Rounded MT Bold"/>
        <a:ea typeface="ヒラギノ丸ゴ Pro W4"/>
        <a:cs typeface="+mn-cs"/>
      </a:defRPr>
    </a:lvl4pPr>
    <a:lvl5pPr marL="2085746" algn="l" defTabSz="521437" rtl="0" eaLnBrk="1" latinLnBrk="0" hangingPunct="1">
      <a:defRPr kumimoji="1" sz="1400" kern="1200">
        <a:solidFill>
          <a:schemeClr val="tx1"/>
        </a:solidFill>
        <a:latin typeface="Arial Rounded MT Bold"/>
        <a:ea typeface="ヒラギノ丸ゴ Pro W4"/>
        <a:cs typeface="+mn-cs"/>
      </a:defRPr>
    </a:lvl5pPr>
    <a:lvl6pPr marL="2607183" algn="l" defTabSz="521437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754313" y="514350"/>
            <a:ext cx="3635375" cy="2571750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67216-430B-D547-8DE6-8FEE06FF842D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1648" y="2349386"/>
            <a:ext cx="9085342" cy="162111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3296" y="4285615"/>
            <a:ext cx="7482047" cy="1932728"/>
          </a:xfrm>
        </p:spPr>
        <p:txBody>
          <a:bodyPr/>
          <a:lstStyle>
            <a:lvl1pPr marL="0" indent="0" algn="ctr">
              <a:buNone/>
              <a:defRPr/>
            </a:lvl1pPr>
            <a:lvl2pPr marL="497754" indent="0" algn="ctr">
              <a:buNone/>
              <a:defRPr/>
            </a:lvl2pPr>
            <a:lvl3pPr marL="995507" indent="0" algn="ctr">
              <a:buNone/>
              <a:defRPr/>
            </a:lvl3pPr>
            <a:lvl4pPr marL="1493261" indent="0" algn="ctr">
              <a:buNone/>
              <a:defRPr/>
            </a:lvl4pPr>
            <a:lvl5pPr marL="1991015" indent="0" algn="ctr">
              <a:buNone/>
              <a:defRPr/>
            </a:lvl5pPr>
            <a:lvl6pPr marL="2488768" indent="0" algn="ctr">
              <a:buNone/>
              <a:defRPr/>
            </a:lvl6pPr>
            <a:lvl7pPr marL="2986522" indent="0" algn="ctr">
              <a:buNone/>
              <a:defRPr/>
            </a:lvl7pPr>
            <a:lvl8pPr marL="3484275" indent="0" algn="ctr">
              <a:buNone/>
              <a:defRPr/>
            </a:lvl8pPr>
            <a:lvl9pPr marL="3982029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53FE9-5C6C-6548-957D-1A4EE3A3B61B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4E322-4B46-D54A-9D81-82D8D5854806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934258" y="462174"/>
            <a:ext cx="2589939" cy="668051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64441" y="462174"/>
            <a:ext cx="7605377" cy="668051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0852C-B4CE-6044-A8A3-AE7569FA2C5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21721-5FDC-D445-9F85-7F3CCA7B1AE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4472" y="4859832"/>
            <a:ext cx="9085342" cy="150206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44472" y="3205459"/>
            <a:ext cx="9085342" cy="1654373"/>
          </a:xfrm>
        </p:spPr>
        <p:txBody>
          <a:bodyPr anchor="b"/>
          <a:lstStyle>
            <a:lvl1pPr marL="0" indent="0">
              <a:buNone/>
              <a:defRPr sz="2200"/>
            </a:lvl1pPr>
            <a:lvl2pPr marL="497754" indent="0">
              <a:buNone/>
              <a:defRPr sz="2000"/>
            </a:lvl2pPr>
            <a:lvl3pPr marL="995507" indent="0">
              <a:buNone/>
              <a:defRPr sz="1700"/>
            </a:lvl3pPr>
            <a:lvl4pPr marL="1493261" indent="0">
              <a:buNone/>
              <a:defRPr sz="1500"/>
            </a:lvl4pPr>
            <a:lvl5pPr marL="1991015" indent="0">
              <a:buNone/>
              <a:defRPr sz="1500"/>
            </a:lvl5pPr>
            <a:lvl6pPr marL="2488768" indent="0">
              <a:buNone/>
              <a:defRPr sz="1500"/>
            </a:lvl6pPr>
            <a:lvl7pPr marL="2986522" indent="0">
              <a:buNone/>
              <a:defRPr sz="1500"/>
            </a:lvl7pPr>
            <a:lvl8pPr marL="3484275" indent="0">
              <a:buNone/>
              <a:defRPr sz="1500"/>
            </a:lvl8pPr>
            <a:lvl9pPr marL="3982029" indent="0">
              <a:buNone/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B4DE4-18C0-CA4C-B6F1-505553AAF7C8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78144" y="1260475"/>
            <a:ext cx="5039419" cy="5882217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382004" y="1260475"/>
            <a:ext cx="5039419" cy="5882217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40019-2845-704D-8DB1-1F79568350A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432" y="302865"/>
            <a:ext cx="9619774" cy="12604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34432" y="1692889"/>
            <a:ext cx="4722529" cy="70551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34432" y="2398404"/>
            <a:ext cx="4722529" cy="43573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429966" y="1692889"/>
            <a:ext cx="4724241" cy="70551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429966" y="2398404"/>
            <a:ext cx="4724241" cy="43573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22B60-6276-D242-83CB-B0C8473716D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83661-B5AA-2C4C-AEB0-47E793563D5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13FF4-2407-AE4D-838C-76990F38DDA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432" y="301113"/>
            <a:ext cx="3516631" cy="128148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179531" y="301114"/>
            <a:ext cx="5974675" cy="645468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34432" y="1582597"/>
            <a:ext cx="3516631" cy="5173200"/>
          </a:xfrm>
        </p:spPr>
        <p:txBody>
          <a:bodyPr/>
          <a:lstStyle>
            <a:lvl1pPr marL="0" indent="0">
              <a:buNone/>
              <a:defRPr sz="1500"/>
            </a:lvl1pPr>
            <a:lvl2pPr marL="497754" indent="0">
              <a:buNone/>
              <a:defRPr sz="1300"/>
            </a:lvl2pPr>
            <a:lvl3pPr marL="995507" indent="0">
              <a:buNone/>
              <a:defRPr sz="1100"/>
            </a:lvl3pPr>
            <a:lvl4pPr marL="1493261" indent="0">
              <a:buNone/>
              <a:defRPr sz="1000"/>
            </a:lvl4pPr>
            <a:lvl5pPr marL="1991015" indent="0">
              <a:buNone/>
              <a:defRPr sz="1000"/>
            </a:lvl5pPr>
            <a:lvl6pPr marL="2488768" indent="0">
              <a:buNone/>
              <a:defRPr sz="1000"/>
            </a:lvl6pPr>
            <a:lvl7pPr marL="2986522" indent="0">
              <a:buNone/>
              <a:defRPr sz="1000"/>
            </a:lvl7pPr>
            <a:lvl8pPr marL="3484275" indent="0">
              <a:buNone/>
              <a:defRPr sz="1000"/>
            </a:lvl8pPr>
            <a:lvl9pPr marL="3982029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C998A-891B-BF4D-9808-29A40A5F591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94905" y="5293995"/>
            <a:ext cx="6413183" cy="62498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094905" y="675755"/>
            <a:ext cx="6413183" cy="4537710"/>
          </a:xfrm>
        </p:spPr>
        <p:txBody>
          <a:bodyPr/>
          <a:lstStyle>
            <a:lvl1pPr marL="0" indent="0">
              <a:buNone/>
              <a:defRPr sz="3500"/>
            </a:lvl1pPr>
            <a:lvl2pPr marL="497754" indent="0">
              <a:buNone/>
              <a:defRPr sz="3000"/>
            </a:lvl2pPr>
            <a:lvl3pPr marL="995507" indent="0">
              <a:buNone/>
              <a:defRPr sz="2600"/>
            </a:lvl3pPr>
            <a:lvl4pPr marL="1493261" indent="0">
              <a:buNone/>
              <a:defRPr sz="2200"/>
            </a:lvl4pPr>
            <a:lvl5pPr marL="1991015" indent="0">
              <a:buNone/>
              <a:defRPr sz="2200"/>
            </a:lvl5pPr>
            <a:lvl6pPr marL="2488768" indent="0">
              <a:buNone/>
              <a:defRPr sz="2200"/>
            </a:lvl6pPr>
            <a:lvl7pPr marL="2986522" indent="0">
              <a:buNone/>
              <a:defRPr sz="2200"/>
            </a:lvl7pPr>
            <a:lvl8pPr marL="3484275" indent="0">
              <a:buNone/>
              <a:defRPr sz="2200"/>
            </a:lvl8pPr>
            <a:lvl9pPr marL="3982029" indent="0">
              <a:buNone/>
              <a:defRPr sz="2200"/>
            </a:lvl9pPr>
          </a:lstStyle>
          <a:p>
            <a:pPr lvl="0"/>
            <a:r>
              <a:rPr lang="ja-JP" altLang="en-US" noProof="0" smtClean="0"/>
              <a:t>プレースホルダーまでドラッグするかアイコンをクリックして図を追加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094905" y="5918981"/>
            <a:ext cx="6413183" cy="887584"/>
          </a:xfrm>
        </p:spPr>
        <p:txBody>
          <a:bodyPr/>
          <a:lstStyle>
            <a:lvl1pPr marL="0" indent="0">
              <a:buNone/>
              <a:defRPr sz="1500"/>
            </a:lvl1pPr>
            <a:lvl2pPr marL="497754" indent="0">
              <a:buNone/>
              <a:defRPr sz="1300"/>
            </a:lvl2pPr>
            <a:lvl3pPr marL="995507" indent="0">
              <a:buNone/>
              <a:defRPr sz="1100"/>
            </a:lvl3pPr>
            <a:lvl4pPr marL="1493261" indent="0">
              <a:buNone/>
              <a:defRPr sz="1000"/>
            </a:lvl4pPr>
            <a:lvl5pPr marL="1991015" indent="0">
              <a:buNone/>
              <a:defRPr sz="1000"/>
            </a:lvl5pPr>
            <a:lvl6pPr marL="2488768" indent="0">
              <a:buNone/>
              <a:defRPr sz="1000"/>
            </a:lvl6pPr>
            <a:lvl7pPr marL="2986522" indent="0">
              <a:buNone/>
              <a:defRPr sz="1000"/>
            </a:lvl7pPr>
            <a:lvl8pPr marL="3484275" indent="0">
              <a:buNone/>
              <a:defRPr sz="1000"/>
            </a:lvl8pPr>
            <a:lvl9pPr marL="3982029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32A45-E3B9-EF40-9F67-1D5373393C6B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ChangeArrowheads="1"/>
          </p:cNvSpPr>
          <p:nvPr/>
        </p:nvSpPr>
        <p:spPr bwMode="auto">
          <a:xfrm>
            <a:off x="95249" y="293688"/>
            <a:ext cx="10493375" cy="6965950"/>
          </a:xfrm>
          <a:prstGeom prst="rect">
            <a:avLst/>
          </a:prstGeom>
          <a:solidFill>
            <a:srgbClr val="FFFCEB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9551" tIns="49775" rIns="99551" bIns="49775" anchor="ctr">
            <a:prstTxWarp prst="textNoShape">
              <a:avLst/>
            </a:prstTxWarp>
          </a:bodyPr>
          <a:lstStyle/>
          <a:p>
            <a:pPr>
              <a:defRPr/>
            </a:pPr>
            <a:endParaRPr lang="ja-JP" altLang="en-US" dirty="0">
              <a:latin typeface="+mn-lt"/>
              <a:ea typeface="ヒラギノ丸ゴ Pro W4"/>
              <a:cs typeface="ヒラギノ丸ゴ Pro W4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5100" y="385763"/>
            <a:ext cx="10358438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538" tIns="49769" rIns="99538" bIns="4976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3513" y="1100138"/>
            <a:ext cx="10525125" cy="615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538" tIns="49769" rIns="99538" bIns="497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テキストの書式設定</a:t>
            </a:r>
            <a:endParaRPr lang="en-US" altLang="ja-JP" dirty="0"/>
          </a:p>
          <a:p>
            <a:pPr lvl="1"/>
            <a:r>
              <a:rPr lang="ja-JP" altLang="en-US" dirty="0"/>
              <a:t>第</a:t>
            </a:r>
            <a:r>
              <a:rPr lang="en-US" altLang="ja-JP" dirty="0"/>
              <a:t> 2 </a:t>
            </a:r>
            <a:r>
              <a:rPr lang="ja-JP" altLang="en-US" dirty="0"/>
              <a:t>レベル</a:t>
            </a:r>
            <a:endParaRPr lang="en-US" altLang="ja-JP" dirty="0"/>
          </a:p>
          <a:p>
            <a:pPr lvl="2"/>
            <a:r>
              <a:rPr lang="ja-JP" altLang="en-US" dirty="0"/>
              <a:t>第</a:t>
            </a:r>
            <a:r>
              <a:rPr lang="en-US" altLang="ja-JP" dirty="0"/>
              <a:t> 3 </a:t>
            </a:r>
            <a:r>
              <a:rPr lang="ja-JP" altLang="en-US" dirty="0"/>
              <a:t>レベル</a:t>
            </a:r>
            <a:endParaRPr lang="en-US" altLang="ja-JP" dirty="0"/>
          </a:p>
          <a:p>
            <a:pPr lvl="3"/>
            <a:r>
              <a:rPr lang="ja-JP" altLang="en-US" dirty="0"/>
              <a:t>第</a:t>
            </a:r>
            <a:r>
              <a:rPr lang="en-US" altLang="ja-JP" dirty="0"/>
              <a:t> 4 </a:t>
            </a:r>
            <a:r>
              <a:rPr lang="ja-JP" altLang="en-US" dirty="0"/>
              <a:t>レベル</a:t>
            </a:r>
            <a:endParaRPr lang="en-US" altLang="ja-JP" dirty="0"/>
          </a:p>
          <a:p>
            <a:pPr lvl="4"/>
            <a:r>
              <a:rPr lang="ja-JP" altLang="en-US" dirty="0"/>
              <a:t>第</a:t>
            </a:r>
            <a:r>
              <a:rPr lang="en-US" altLang="ja-JP" dirty="0"/>
              <a:t> 5 </a:t>
            </a:r>
            <a:r>
              <a:rPr lang="ja-JP" altLang="en-US" dirty="0"/>
              <a:t>レベル</a:t>
            </a:r>
          </a:p>
        </p:txBody>
      </p:sp>
      <p:sp>
        <p:nvSpPr>
          <p:cNvPr id="114694" name="Line 6"/>
          <p:cNvSpPr>
            <a:spLocks noChangeShapeType="1"/>
          </p:cNvSpPr>
          <p:nvPr/>
        </p:nvSpPr>
        <p:spPr bwMode="auto">
          <a:xfrm>
            <a:off x="103188" y="293688"/>
            <a:ext cx="104854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99551" tIns="49775" rIns="99551" bIns="49775" anchor="ctr">
            <a:prstTxWarp prst="textNoShape">
              <a:avLst/>
            </a:prstTxWarp>
          </a:bodyPr>
          <a:lstStyle/>
          <a:p>
            <a:pPr>
              <a:defRPr/>
            </a:pPr>
            <a:endParaRPr lang="ja-JP" altLang="en-US" dirty="0">
              <a:latin typeface="Times" pitchFamily="-112" charset="0"/>
              <a:ea typeface="ヒラギノ丸ゴ Pro W4"/>
              <a:cs typeface="ヒラギノ丸ゴ Pro W4"/>
            </a:endParaRPr>
          </a:p>
        </p:txBody>
      </p:sp>
      <p:sp>
        <p:nvSpPr>
          <p:cNvPr id="114695" name="Line 7"/>
          <p:cNvSpPr>
            <a:spLocks noChangeShapeType="1"/>
          </p:cNvSpPr>
          <p:nvPr/>
        </p:nvSpPr>
        <p:spPr bwMode="auto">
          <a:xfrm>
            <a:off x="68263" y="7254875"/>
            <a:ext cx="105108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99551" tIns="49775" rIns="99551" bIns="49775" anchor="ctr">
            <a:prstTxWarp prst="textNoShape">
              <a:avLst/>
            </a:prstTxWarp>
          </a:bodyPr>
          <a:lstStyle/>
          <a:p>
            <a:pPr>
              <a:defRPr/>
            </a:pPr>
            <a:endParaRPr lang="ja-JP" altLang="en-US" dirty="0">
              <a:latin typeface="Times" pitchFamily="-112" charset="0"/>
              <a:ea typeface="ヒラギノ丸ゴ Pro W4"/>
              <a:cs typeface="ヒラギノ丸ゴ Pro W4"/>
            </a:endParaRPr>
          </a:p>
        </p:txBody>
      </p:sp>
      <p:sp>
        <p:nvSpPr>
          <p:cNvPr id="114704" name="Text Box 16"/>
          <p:cNvSpPr txBox="1">
            <a:spLocks noChangeArrowheads="1"/>
          </p:cNvSpPr>
          <p:nvPr/>
        </p:nvSpPr>
        <p:spPr bwMode="auto">
          <a:xfrm>
            <a:off x="7173913" y="7240588"/>
            <a:ext cx="2938462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9538" tIns="49769" rIns="99538" bIns="49769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altLang="ja-JP" sz="1300" i="1" dirty="0" smtClean="0">
                <a:solidFill>
                  <a:srgbClr val="000060"/>
                </a:solidFill>
                <a:latin typeface="Arial Rounded MT Bold" pitchFamily="-112" charset="0"/>
                <a:ea typeface="ヒラギノ丸ゴ Pro W4"/>
                <a:cs typeface="ヒラギノ丸ゴ Pro W4"/>
              </a:rPr>
              <a:t>K.Furukawa, </a:t>
            </a:r>
            <a:r>
              <a:rPr lang="en-US" altLang="ja-JP" sz="1300" i="1" dirty="0">
                <a:solidFill>
                  <a:srgbClr val="000060"/>
                </a:solidFill>
                <a:latin typeface="Arial Rounded MT Bold" pitchFamily="-112" charset="0"/>
                <a:ea typeface="ヒラギノ丸ゴ Pro W4"/>
                <a:cs typeface="ヒラギノ丸ゴ Pro W4"/>
              </a:rPr>
              <a:t>KEK,</a:t>
            </a:r>
            <a:r>
              <a:rPr lang="en-US" altLang="ja-JP" sz="1300" i="1" dirty="0" smtClean="0">
                <a:solidFill>
                  <a:srgbClr val="000060"/>
                </a:solidFill>
                <a:latin typeface="Arial Rounded MT Bold" pitchFamily="-112" charset="0"/>
                <a:ea typeface="ヒラギノ丸ゴ Pro W4"/>
                <a:cs typeface="ヒラギノ丸ゴ Pro W4"/>
              </a:rPr>
              <a:t> Nov.2016.</a:t>
            </a:r>
            <a:endParaRPr lang="en-US" altLang="ja-JP" sz="1300" i="1" dirty="0">
              <a:solidFill>
                <a:srgbClr val="000060"/>
              </a:solidFill>
              <a:latin typeface="Arial Rounded MT Bold" pitchFamily="-112" charset="0"/>
              <a:ea typeface="ヒラギノ丸ゴ Pro W4"/>
              <a:cs typeface="ヒラギノ丸ゴ Pro W4"/>
            </a:endParaRPr>
          </a:p>
        </p:txBody>
      </p:sp>
      <p:sp>
        <p:nvSpPr>
          <p:cNvPr id="11470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886950" y="7254875"/>
            <a:ext cx="623888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538" tIns="49769" rIns="99538" bIns="49769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Arial Rounded MT Bold"/>
                <a:ea typeface="ヒラギノ丸ゴ Pro W4"/>
                <a:cs typeface="ヒラギノ丸ゴ Pro W4"/>
              </a:defRPr>
            </a:lvl1pPr>
          </a:lstStyle>
          <a:p>
            <a:pPr>
              <a:defRPr/>
            </a:pPr>
            <a:fld id="{39DCC287-FB41-514C-BF81-F04C64726B38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  <p:pic>
        <p:nvPicPr>
          <p:cNvPr id="1033" name="図 11" descr="keklogo-a.gif"/>
          <p:cNvPicPr>
            <a:picLocks noChangeAspect="1"/>
          </p:cNvPicPr>
          <p:nvPr/>
        </p:nvPicPr>
        <p:blipFill>
          <a:blip r:embed="rId13" cstate="screen">
            <a:alphaModFix amt="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7799" y="107950"/>
            <a:ext cx="681037" cy="3968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</p:pic>
      <p:pic>
        <p:nvPicPr>
          <p:cNvPr id="1034" name="図 12" descr="SuperKEKBlogo25.png"/>
          <p:cNvPicPr>
            <a:picLocks noChangeAspect="1"/>
          </p:cNvPicPr>
          <p:nvPr/>
        </p:nvPicPr>
        <p:blipFill>
          <a:blip r:embed="rId14">
            <a:alphaModFix amt="75000"/>
          </a:blip>
          <a:srcRect/>
          <a:stretch>
            <a:fillRect/>
          </a:stretch>
        </p:blipFill>
        <p:spPr bwMode="auto">
          <a:xfrm>
            <a:off x="9688513" y="123825"/>
            <a:ext cx="790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163512" y="7250113"/>
            <a:ext cx="6402388" cy="300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9538" tIns="49769" rIns="99538" bIns="49769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ja-JP" sz="1300" i="1" baseline="0" dirty="0" smtClean="0">
                <a:solidFill>
                  <a:srgbClr val="000090"/>
                </a:solidFill>
                <a:latin typeface="Arial Rounded MT Bold"/>
                <a:ea typeface="ヒラギノ丸ゴ Pro W4"/>
                <a:cs typeface="ヒラギノ丸ゴ Pro W4"/>
              </a:rPr>
              <a:t>Possible Damping Ring Timing</a:t>
            </a:r>
            <a:endParaRPr lang="en-US" altLang="ja-JP" sz="1300" i="1" dirty="0">
              <a:solidFill>
                <a:srgbClr val="000090"/>
              </a:solidFill>
              <a:latin typeface="Arial Rounded MT Bold"/>
              <a:ea typeface="ヒラギノ丸ゴ Pro W4"/>
              <a:cs typeface="ヒラギノ丸ゴ Pro W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>
    <p:fade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Arial Rounded MT Bold" charset="0"/>
          <a:ea typeface="ヒラギノ丸ゴ Pro W4" pitchFamily="-112" charset="-128"/>
          <a:cs typeface="ヒラギノ丸ゴ Pro W4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Arial Rounded MT Bold" charset="0"/>
          <a:ea typeface="ヒラギノ丸ゴ Pro W4" pitchFamily="-112" charset="-128"/>
          <a:cs typeface="ヒラギノ丸ゴ Pro W4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Arial Rounded MT Bold" charset="0"/>
          <a:ea typeface="ヒラギノ丸ゴ Pro W4" pitchFamily="-112" charset="-128"/>
          <a:cs typeface="ヒラギノ丸ゴ Pro W4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Arial Rounded MT Bold" charset="0"/>
          <a:ea typeface="ヒラギノ丸ゴ Pro W4" pitchFamily="-112" charset="-128"/>
          <a:cs typeface="ヒラギノ丸ゴ Pro W4" pitchFamily="-112" charset="-128"/>
        </a:defRPr>
      </a:lvl5pPr>
      <a:lvl6pPr marL="497754" algn="ctr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Arial Rounded MT Bold" pitchFamily="-112" charset="0"/>
          <a:ea typeface="ヒラギノ丸ゴ Pro W4" pitchFamily="-112" charset="-128"/>
          <a:cs typeface="ヒラギノ丸ゴ Pro W4" pitchFamily="-112" charset="-128"/>
        </a:defRPr>
      </a:lvl6pPr>
      <a:lvl7pPr marL="995507" algn="ctr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Arial Rounded MT Bold" pitchFamily="-112" charset="0"/>
          <a:ea typeface="ヒラギノ丸ゴ Pro W4" pitchFamily="-112" charset="-128"/>
          <a:cs typeface="ヒラギノ丸ゴ Pro W4" pitchFamily="-112" charset="-128"/>
        </a:defRPr>
      </a:lvl7pPr>
      <a:lvl8pPr marL="1493261" algn="ctr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Arial Rounded MT Bold" pitchFamily="-112" charset="0"/>
          <a:ea typeface="ヒラギノ丸ゴ Pro W4" pitchFamily="-112" charset="-128"/>
          <a:cs typeface="ヒラギノ丸ゴ Pro W4" pitchFamily="-112" charset="-128"/>
        </a:defRPr>
      </a:lvl8pPr>
      <a:lvl9pPr marL="1991015" algn="ctr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Arial Rounded MT Bold" pitchFamily="-112" charset="0"/>
          <a:ea typeface="ヒラギノ丸ゴ Pro W4" pitchFamily="-112" charset="-128"/>
          <a:cs typeface="ヒラギノ丸ゴ Pro W4" pitchFamily="-112" charset="-128"/>
        </a:defRPr>
      </a:lvl9pPr>
    </p:titleStyle>
    <p:bodyStyle>
      <a:lvl1pPr marL="373063" indent="-373063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charset="2"/>
        <a:buChar char="u"/>
        <a:defRPr kumimoji="1" sz="3500" b="1">
          <a:solidFill>
            <a:srgbClr val="000060"/>
          </a:solidFill>
          <a:latin typeface="+mn-lt"/>
          <a:ea typeface="+mn-ea"/>
          <a:cs typeface="+mn-cs"/>
        </a:defRPr>
      </a:lvl1pPr>
      <a:lvl2pPr marL="541338" indent="-269875" algn="l" rtl="0" eaLnBrk="1" fontAlgn="base" hangingPunct="1">
        <a:spcBef>
          <a:spcPct val="20000"/>
        </a:spcBef>
        <a:spcAft>
          <a:spcPct val="0"/>
        </a:spcAft>
        <a:buClr>
          <a:srgbClr val="FF3F00"/>
        </a:buClr>
        <a:buFont typeface="Wingdings" charset="2"/>
        <a:buChar char="v"/>
        <a:tabLst/>
        <a:defRPr kumimoji="1" sz="3000" b="1">
          <a:solidFill>
            <a:srgbClr val="600000"/>
          </a:solidFill>
          <a:latin typeface="+mn-lt"/>
          <a:ea typeface="+mn-ea"/>
          <a:cs typeface="+mn-cs"/>
        </a:defRPr>
      </a:lvl2pPr>
      <a:lvl3pPr marL="719138" indent="-269875" algn="l" rtl="0" eaLnBrk="1" fontAlgn="base" hangingPunct="1">
        <a:spcBef>
          <a:spcPct val="20000"/>
        </a:spcBef>
        <a:spcAft>
          <a:spcPct val="0"/>
        </a:spcAft>
        <a:buClr>
          <a:srgbClr val="FF7F00"/>
        </a:buClr>
        <a:buFont typeface="Wingdings" charset="2"/>
        <a:buChar char="³"/>
        <a:defRPr kumimoji="1" sz="2600" b="1">
          <a:solidFill>
            <a:srgbClr val="004000"/>
          </a:solidFill>
          <a:latin typeface="+mn-lt"/>
          <a:ea typeface="+mn-ea"/>
          <a:cs typeface="+mn-cs"/>
        </a:defRPr>
      </a:lvl3pPr>
      <a:lvl4pPr marL="804863" indent="-177800" algn="l" rtl="0" eaLnBrk="1" fontAlgn="base" hangingPunct="1">
        <a:spcBef>
          <a:spcPct val="20000"/>
        </a:spcBef>
        <a:spcAft>
          <a:spcPct val="0"/>
        </a:spcAft>
        <a:buClr>
          <a:srgbClr val="FFBF00"/>
        </a:buClr>
        <a:buFont typeface="Wingdings" charset="2"/>
        <a:buChar char="w"/>
        <a:defRPr kumimoji="1" sz="2200" b="1">
          <a:solidFill>
            <a:srgbClr val="400040"/>
          </a:solidFill>
          <a:latin typeface="+mn-lt"/>
          <a:ea typeface="+mn-ea"/>
          <a:cs typeface="+mn-cs"/>
        </a:defRPr>
      </a:lvl4pPr>
      <a:lvl5pPr marL="982663" indent="-177800" algn="l" rtl="0" eaLnBrk="1" fontAlgn="base" hangingPunct="1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  <a:cs typeface="+mn-cs"/>
        </a:defRPr>
      </a:lvl5pPr>
      <a:lvl6pPr marL="1327343" algn="l" rtl="0" eaLnBrk="1" fontAlgn="base" hangingPunct="1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  <a:cs typeface="+mn-cs"/>
        </a:defRPr>
      </a:lvl6pPr>
      <a:lvl7pPr marL="1825097" algn="l" rtl="0" eaLnBrk="1" fontAlgn="base" hangingPunct="1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  <a:cs typeface="+mn-cs"/>
        </a:defRPr>
      </a:lvl7pPr>
      <a:lvl8pPr marL="2322850" algn="l" rtl="0" eaLnBrk="1" fontAlgn="base" hangingPunct="1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  <a:cs typeface="+mn-cs"/>
        </a:defRPr>
      </a:lvl8pPr>
      <a:lvl9pPr marL="2820604" algn="l" rtl="0" eaLnBrk="1" fontAlgn="base" hangingPunct="1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54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507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261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015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768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522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275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029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1648" y="1968371"/>
            <a:ext cx="9085342" cy="1621111"/>
          </a:xfrm>
        </p:spPr>
        <p:txBody>
          <a:bodyPr/>
          <a:lstStyle/>
          <a:p>
            <a:r>
              <a:rPr lang="en-US" altLang="ja-JP" dirty="0" smtClean="0"/>
              <a:t>Possible Damping Ring Timing 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3296" y="3904600"/>
            <a:ext cx="7482047" cy="1932728"/>
          </a:xfrm>
        </p:spPr>
        <p:txBody>
          <a:bodyPr/>
          <a:lstStyle/>
          <a:p>
            <a:r>
              <a:rPr lang="en-US" altLang="ja-JP" sz="2400" dirty="0"/>
              <a:t>Kazuro Furukawa</a:t>
            </a:r>
          </a:p>
          <a:p>
            <a:r>
              <a:rPr lang="en-US" altLang="ja-JP" sz="2400" dirty="0" smtClean="0"/>
              <a:t>Injector Linac, KEK</a:t>
            </a:r>
          </a:p>
          <a:p>
            <a:r>
              <a:rPr lang="en-US" altLang="ja-JP" sz="1600" dirty="0" smtClean="0"/>
              <a:t>&lt;</a:t>
            </a:r>
            <a:r>
              <a:rPr lang="en-US" altLang="ja-JP" sz="1600" dirty="0" err="1" smtClean="0"/>
              <a:t>kazuro.furukawa@kek.jp</a:t>
            </a:r>
            <a:r>
              <a:rPr lang="en-US" altLang="ja-JP" sz="1600" dirty="0" smtClean="0"/>
              <a:t>&gt;</a:t>
            </a:r>
            <a:endParaRPr lang="ja-JP" altLang="en-US" sz="16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>
          <a:xfrm>
            <a:off x="9886950" y="7254875"/>
            <a:ext cx="623888" cy="252413"/>
          </a:xfrm>
        </p:spPr>
        <p:txBody>
          <a:bodyPr/>
          <a:lstStyle/>
          <a:p>
            <a:pPr>
              <a:defRPr/>
            </a:pPr>
            <a:fld id="{4D221721-5FDC-D445-9F85-7F3CCA7B1AE5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  <p:sp>
        <p:nvSpPr>
          <p:cNvPr id="5" name="Rectangle 372"/>
          <p:cNvSpPr>
            <a:spLocks noChangeArrowheads="1"/>
          </p:cNvSpPr>
          <p:nvPr/>
        </p:nvSpPr>
        <p:spPr bwMode="auto">
          <a:xfrm>
            <a:off x="0" y="5384800"/>
            <a:ext cx="10688638" cy="148855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4173538"/>
            <a:r>
              <a:rPr lang="en-US" altLang="ja-JP" dirty="0" smtClean="0">
                <a:solidFill>
                  <a:srgbClr val="800000"/>
                </a:solidFill>
              </a:rPr>
              <a:t>Nov.22 </a:t>
            </a:r>
            <a:r>
              <a:rPr lang="ja-JP" altLang="en-US" dirty="0" smtClean="0">
                <a:solidFill>
                  <a:srgbClr val="800000"/>
                </a:solidFill>
              </a:rPr>
              <a:t>の報告</a:t>
            </a:r>
            <a:r>
              <a:rPr lang="ja-JP" altLang="en-US" dirty="0" smtClean="0">
                <a:solidFill>
                  <a:srgbClr val="800000"/>
                </a:solidFill>
              </a:rPr>
              <a:t>、</a:t>
            </a:r>
            <a:r>
              <a:rPr lang="en-US" altLang="ja-JP" dirty="0" smtClean="0">
                <a:solidFill>
                  <a:srgbClr val="800000"/>
                </a:solidFill>
              </a:rPr>
              <a:t>25 </a:t>
            </a:r>
            <a:r>
              <a:rPr lang="ja-JP" altLang="en-US" dirty="0" smtClean="0">
                <a:solidFill>
                  <a:srgbClr val="800000"/>
                </a:solidFill>
              </a:rPr>
              <a:t>日までの情報も書き足し、</a:t>
            </a:r>
            <a:r>
              <a:rPr lang="ja-JP" altLang="en-US" dirty="0" smtClean="0">
                <a:solidFill>
                  <a:srgbClr val="800000"/>
                </a:solidFill>
              </a:rPr>
              <a:t>前回</a:t>
            </a:r>
            <a:r>
              <a:rPr lang="ja-JP" altLang="en-US" dirty="0" smtClean="0">
                <a:solidFill>
                  <a:srgbClr val="800000"/>
                </a:solidFill>
              </a:rPr>
              <a:t>の報告は</a:t>
            </a:r>
            <a:r>
              <a:rPr lang="en-US" altLang="ja-JP" dirty="0" smtClean="0">
                <a:solidFill>
                  <a:srgbClr val="800000"/>
                </a:solidFill>
              </a:rPr>
              <a:t> Nov.1 </a:t>
            </a:r>
            <a:r>
              <a:rPr lang="ja-JP" altLang="en-US" dirty="0" smtClean="0">
                <a:solidFill>
                  <a:srgbClr val="800000"/>
                </a:solidFill>
              </a:rPr>
              <a:t>と</a:t>
            </a:r>
            <a:r>
              <a:rPr lang="en-US" altLang="ja-JP" dirty="0" smtClean="0">
                <a:solidFill>
                  <a:srgbClr val="800000"/>
                </a:solidFill>
              </a:rPr>
              <a:t> Nov.8</a:t>
            </a:r>
          </a:p>
          <a:p>
            <a:pPr algn="ctr" defTabSz="4173538"/>
            <a:r>
              <a:rPr lang="en-US" altLang="ja-JP" dirty="0" smtClean="0">
                <a:solidFill>
                  <a:srgbClr val="800000"/>
                </a:solidFill>
              </a:rPr>
              <a:t>DR Event system </a:t>
            </a:r>
            <a:r>
              <a:rPr lang="ja-JP" altLang="en-US" dirty="0" smtClean="0">
                <a:solidFill>
                  <a:srgbClr val="800000"/>
                </a:solidFill>
              </a:rPr>
              <a:t>関連の情報は、次の</a:t>
            </a:r>
            <a:r>
              <a:rPr lang="en-US" altLang="ja-JP" dirty="0" smtClean="0">
                <a:solidFill>
                  <a:srgbClr val="800000"/>
                </a:solidFill>
              </a:rPr>
              <a:t> URL </a:t>
            </a:r>
          </a:p>
          <a:p>
            <a:pPr algn="ctr" defTabSz="4173538"/>
            <a:r>
              <a:rPr lang="en-US" altLang="ja-JP" dirty="0">
                <a:solidFill>
                  <a:srgbClr val="800000"/>
                </a:solidFill>
              </a:rPr>
              <a:t>&lt;http://www-</a:t>
            </a:r>
            <a:r>
              <a:rPr lang="en-US" altLang="ja-JP" dirty="0" err="1">
                <a:solidFill>
                  <a:srgbClr val="800000"/>
                </a:solidFill>
              </a:rPr>
              <a:t>linac.kek.jp</a:t>
            </a:r>
            <a:r>
              <a:rPr lang="en-US" altLang="ja-JP" dirty="0">
                <a:solidFill>
                  <a:srgbClr val="800000"/>
                </a:solidFill>
              </a:rPr>
              <a:t>/</a:t>
            </a:r>
            <a:r>
              <a:rPr lang="en-US" altLang="ja-JP" dirty="0" err="1">
                <a:solidFill>
                  <a:srgbClr val="800000"/>
                </a:solidFill>
              </a:rPr>
              <a:t>cont</a:t>
            </a:r>
            <a:r>
              <a:rPr lang="en-US" altLang="ja-JP" dirty="0">
                <a:solidFill>
                  <a:srgbClr val="800000"/>
                </a:solidFill>
              </a:rPr>
              <a:t>/trigger</a:t>
            </a:r>
            <a:r>
              <a:rPr lang="en-US" altLang="ja-JP" dirty="0" smtClean="0">
                <a:solidFill>
                  <a:srgbClr val="800000"/>
                </a:solidFill>
              </a:rPr>
              <a:t>/</a:t>
            </a:r>
            <a:r>
              <a:rPr lang="en-US" altLang="ja-JP" dirty="0" err="1" smtClean="0">
                <a:solidFill>
                  <a:srgbClr val="800000"/>
                </a:solidFill>
              </a:rPr>
              <a:t>dr.html</a:t>
            </a:r>
            <a:r>
              <a:rPr lang="en-US" altLang="ja-JP" dirty="0">
                <a:solidFill>
                  <a:srgbClr val="800000"/>
                </a:solidFill>
              </a:rPr>
              <a:t>&gt;</a:t>
            </a:r>
          </a:p>
          <a:p>
            <a:pPr algn="ctr" defTabSz="4173538"/>
            <a:r>
              <a:rPr lang="en-US" altLang="ja-JP" dirty="0" smtClean="0">
                <a:solidFill>
                  <a:srgbClr val="800000"/>
                </a:solidFill>
              </a:rPr>
              <a:t>&lt;http</a:t>
            </a:r>
            <a:r>
              <a:rPr lang="en-US" altLang="ja-JP" dirty="0">
                <a:solidFill>
                  <a:srgbClr val="800000"/>
                </a:solidFill>
              </a:rPr>
              <a:t>://www-linac.kek.jp</a:t>
            </a:r>
            <a:r>
              <a:rPr lang="en-US" altLang="ja-JP" dirty="0" smtClean="0">
                <a:solidFill>
                  <a:srgbClr val="800000"/>
                </a:solidFill>
              </a:rPr>
              <a:t>/cont/epics/event/&gt;</a:t>
            </a:r>
          </a:p>
          <a:p>
            <a:pPr algn="ctr" defTabSz="4173538"/>
            <a:r>
              <a:rPr lang="en-US" altLang="ja-JP" dirty="0" smtClean="0">
                <a:solidFill>
                  <a:srgbClr val="800000"/>
                </a:solidFill>
              </a:rPr>
              <a:t>&lt;http</a:t>
            </a:r>
            <a:r>
              <a:rPr lang="en-US" altLang="ja-JP" dirty="0">
                <a:solidFill>
                  <a:srgbClr val="800000"/>
                </a:solidFill>
              </a:rPr>
              <a:t>://www-</a:t>
            </a:r>
            <a:r>
              <a:rPr lang="en-US" altLang="ja-JP" dirty="0" err="1">
                <a:solidFill>
                  <a:srgbClr val="800000"/>
                </a:solidFill>
              </a:rPr>
              <a:t>linac.kek.jp</a:t>
            </a:r>
            <a:r>
              <a:rPr lang="en-US" altLang="ja-JP" dirty="0">
                <a:solidFill>
                  <a:srgbClr val="800000"/>
                </a:solidFill>
              </a:rPr>
              <a:t>/</a:t>
            </a:r>
            <a:r>
              <a:rPr lang="en-US" altLang="ja-JP" dirty="0" err="1">
                <a:solidFill>
                  <a:srgbClr val="800000"/>
                </a:solidFill>
              </a:rPr>
              <a:t>cont</a:t>
            </a:r>
            <a:r>
              <a:rPr lang="en-US" altLang="ja-JP" dirty="0">
                <a:solidFill>
                  <a:srgbClr val="800000"/>
                </a:solidFill>
              </a:rPr>
              <a:t>/trigger/index2.</a:t>
            </a:r>
            <a:r>
              <a:rPr lang="en-US" altLang="ja-JP" dirty="0" smtClean="0">
                <a:solidFill>
                  <a:srgbClr val="800000"/>
                </a:solidFill>
              </a:rPr>
              <a:t>html&gt;</a:t>
            </a:r>
          </a:p>
        </p:txBody>
      </p:sp>
    </p:spTree>
    <p:extLst>
      <p:ext uri="{BB962C8B-B14F-4D97-AF65-F5344CB8AC3E}">
        <p14:creationId xmlns:p14="http://schemas.microsoft.com/office/powerpoint/2010/main" val="276719568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Event Modules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400" dirty="0" smtClean="0"/>
              <a:t>宮原氏の</a:t>
            </a:r>
            <a:r>
              <a:rPr lang="en-US" altLang="ja-JP" sz="2400" dirty="0" smtClean="0"/>
              <a:t> Slide </a:t>
            </a:r>
            <a:r>
              <a:rPr lang="ja-JP" altLang="en-US" sz="2400" dirty="0" smtClean="0"/>
              <a:t>と池田さんからの情報を追加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221721-5FDC-D445-9F85-7F3CCA7B1AE5}" type="slidenum">
              <a:rPr lang="en-US" altLang="ja-JP" smtClean="0"/>
              <a:pPr>
                <a:defRPr/>
              </a:pPr>
              <a:t>2</a:t>
            </a:fld>
            <a:endParaRPr lang="en-US" altLang="ja-JP" dirty="0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34" y="800100"/>
            <a:ext cx="9642643" cy="645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60890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Nov.22.2016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前回の打ち合わせ</a:t>
            </a:r>
            <a:r>
              <a:rPr lang="en-US" altLang="ja-JP" sz="2800" dirty="0" smtClean="0"/>
              <a:t> Memo</a:t>
            </a:r>
          </a:p>
          <a:p>
            <a:pPr lvl="1"/>
            <a:r>
              <a:rPr lang="en-US" altLang="ja-JP" sz="2400" dirty="0" smtClean="0"/>
              <a:t>http</a:t>
            </a:r>
            <a:r>
              <a:rPr lang="en-US" altLang="ja-JP" sz="2400" dirty="0"/>
              <a:t>://www-linac2.kek.jp/cont/trigger/dr/minute-161108.</a:t>
            </a:r>
            <a:r>
              <a:rPr lang="en-US" altLang="ja-JP" sz="2400" dirty="0" smtClean="0"/>
              <a:t>html</a:t>
            </a:r>
          </a:p>
          <a:p>
            <a:pPr lvl="1"/>
            <a:endParaRPr lang="en-US" altLang="ja-JP" sz="2400" dirty="0" smtClean="0"/>
          </a:p>
          <a:p>
            <a:r>
              <a:rPr kumimoji="1" lang="en-US" altLang="ja-JP" sz="2800" dirty="0" smtClean="0"/>
              <a:t>MRF </a:t>
            </a:r>
            <a:r>
              <a:rPr kumimoji="1" lang="ja-JP" altLang="en-US" sz="2800" dirty="0" smtClean="0"/>
              <a:t>で</a:t>
            </a:r>
            <a:r>
              <a:rPr kumimoji="1" lang="en-US" altLang="ja-JP" sz="2800" dirty="0" smtClean="0"/>
              <a:t> 32k pulse </a:t>
            </a:r>
            <a:r>
              <a:rPr kumimoji="1" lang="ja-JP" altLang="en-US" sz="2800" dirty="0" smtClean="0"/>
              <a:t>の出力が可能であることを確認</a:t>
            </a:r>
            <a:endParaRPr kumimoji="1" lang="en-US" altLang="ja-JP" sz="2800" dirty="0" smtClean="0"/>
          </a:p>
          <a:p>
            <a:pPr lvl="1"/>
            <a:r>
              <a:rPr lang="en-US" altLang="ja-JP" sz="2300" dirty="0" smtClean="0"/>
              <a:t>EPICS driver (mrfioc2) </a:t>
            </a:r>
            <a:r>
              <a:rPr lang="ja-JP" altLang="en-US" sz="2300" dirty="0" smtClean="0"/>
              <a:t>の改造が</a:t>
            </a:r>
            <a:r>
              <a:rPr lang="ja-JP" altLang="en-US" sz="2300" dirty="0" smtClean="0"/>
              <a:t>好ましい</a:t>
            </a:r>
            <a:r>
              <a:rPr lang="ja-JP" altLang="en-US" sz="2300" dirty="0" smtClean="0"/>
              <a:t>、改造動作も確認</a:t>
            </a:r>
            <a:endParaRPr kumimoji="1" lang="en-US" altLang="ja-JP" sz="2300" dirty="0" smtClean="0"/>
          </a:p>
          <a:p>
            <a:r>
              <a:rPr kumimoji="1" lang="en-US" altLang="ja-JP" sz="2800" dirty="0" smtClean="0"/>
              <a:t>SINAP </a:t>
            </a:r>
            <a:r>
              <a:rPr kumimoji="1" lang="ja-JP" altLang="en-US" sz="2800" dirty="0" smtClean="0"/>
              <a:t>で</a:t>
            </a:r>
            <a:r>
              <a:rPr kumimoji="1" lang="en-US" altLang="ja-JP" sz="2800" dirty="0" smtClean="0"/>
              <a:t> 16k pulse </a:t>
            </a:r>
            <a:r>
              <a:rPr kumimoji="1" lang="ja-JP" altLang="en-US" sz="2800" dirty="0" smtClean="0"/>
              <a:t>の出力が容易に可能であることを確認</a:t>
            </a:r>
            <a:endParaRPr kumimoji="1" lang="en-US" altLang="ja-JP" sz="2800" dirty="0" smtClean="0"/>
          </a:p>
          <a:p>
            <a:pPr lvl="1"/>
            <a:r>
              <a:rPr kumimoji="1" lang="en-US" altLang="ja-JP" sz="2300" dirty="0" smtClean="0"/>
              <a:t>32k </a:t>
            </a:r>
            <a:r>
              <a:rPr kumimoji="1" lang="ja-JP" altLang="en-US" sz="2300" dirty="0" smtClean="0"/>
              <a:t>は</a:t>
            </a:r>
            <a:r>
              <a:rPr kumimoji="1" lang="en-US" altLang="ja-JP" sz="2300" dirty="0" smtClean="0"/>
              <a:t> FPGA firmware </a:t>
            </a:r>
            <a:r>
              <a:rPr kumimoji="1" lang="ja-JP" altLang="en-US" sz="2300" dirty="0" smtClean="0"/>
              <a:t>の改造を依頼できる</a:t>
            </a:r>
            <a:endParaRPr kumimoji="1" lang="en-US" altLang="ja-JP" sz="2300" dirty="0" smtClean="0"/>
          </a:p>
          <a:p>
            <a:r>
              <a:rPr kumimoji="1" lang="en-US" altLang="ja-JP" sz="2800" dirty="0" smtClean="0"/>
              <a:t>SINAP </a:t>
            </a:r>
            <a:r>
              <a:rPr kumimoji="1" lang="ja-JP" altLang="en-US" sz="2800" dirty="0" smtClean="0"/>
              <a:t>で</a:t>
            </a:r>
            <a:r>
              <a:rPr kumimoji="1" lang="en-US" altLang="ja-JP" sz="2800" dirty="0" smtClean="0"/>
              <a:t> </a:t>
            </a:r>
            <a:r>
              <a:rPr lang="en-US" altLang="ja-JP" sz="2800" dirty="0"/>
              <a:t>Beam </a:t>
            </a:r>
            <a:r>
              <a:rPr lang="ja-JP" altLang="en-US" sz="2800" dirty="0"/>
              <a:t>に </a:t>
            </a:r>
            <a:r>
              <a:rPr lang="en-US" altLang="ja-JP" sz="2800" dirty="0"/>
              <a:t>2ns </a:t>
            </a:r>
            <a:r>
              <a:rPr lang="ja-JP" altLang="en-US" sz="2800" dirty="0"/>
              <a:t>以内で</a:t>
            </a:r>
            <a:r>
              <a:rPr lang="ja-JP" altLang="en-US" sz="2800" dirty="0" smtClean="0"/>
              <a:t>同期するためには、</a:t>
            </a:r>
            <a:r>
              <a:rPr lang="en-US" altLang="ja-JP" sz="2800" dirty="0"/>
              <a:t>5 </a:t>
            </a:r>
            <a:r>
              <a:rPr lang="ja-JP" altLang="en-US" sz="2800" dirty="0"/>
              <a:t>種類</a:t>
            </a:r>
            <a:r>
              <a:rPr lang="ja-JP" altLang="en-US" sz="2800" dirty="0" smtClean="0"/>
              <a:t>の</a:t>
            </a:r>
            <a:r>
              <a:rPr lang="en-US" altLang="ja-JP" sz="2800" dirty="0" smtClean="0"/>
              <a:t> Event </a:t>
            </a:r>
            <a:r>
              <a:rPr lang="ja-JP" altLang="en-US" sz="2800" dirty="0" smtClean="0"/>
              <a:t>を </a:t>
            </a:r>
            <a:r>
              <a:rPr lang="en-US" altLang="ja-JP" sz="2800" dirty="0"/>
              <a:t>EVR/EVE </a:t>
            </a:r>
            <a:r>
              <a:rPr lang="ja-JP" altLang="en-US" sz="2800" dirty="0"/>
              <a:t>に送り、遅延</a:t>
            </a:r>
            <a:r>
              <a:rPr lang="ja-JP" altLang="en-US" sz="2800" dirty="0" smtClean="0"/>
              <a:t>を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Pulse </a:t>
            </a:r>
            <a:r>
              <a:rPr lang="ja-JP" altLang="en-US" sz="2800" dirty="0"/>
              <a:t>毎に調整</a:t>
            </a:r>
            <a:r>
              <a:rPr lang="ja-JP" altLang="en-US" sz="2800" dirty="0" smtClean="0"/>
              <a:t>する</a:t>
            </a:r>
            <a:endParaRPr lang="en-US" altLang="ja-JP" sz="2800" dirty="0" smtClean="0"/>
          </a:p>
          <a:p>
            <a:pPr lvl="1"/>
            <a:r>
              <a:rPr kumimoji="1" lang="en-US" altLang="ja-JP" sz="2300" dirty="0" smtClean="0"/>
              <a:t>EPICS driver (</a:t>
            </a:r>
            <a:r>
              <a:rPr kumimoji="1" lang="en-US" altLang="ja-JP" sz="2300" dirty="0" err="1" smtClean="0"/>
              <a:t>sinap</a:t>
            </a:r>
            <a:r>
              <a:rPr kumimoji="1" lang="en-US" altLang="ja-JP" sz="2300" dirty="0" smtClean="0"/>
              <a:t>) </a:t>
            </a:r>
            <a:r>
              <a:rPr kumimoji="1" lang="ja-JP" altLang="en-US" sz="2300" dirty="0" smtClean="0"/>
              <a:t>の改造が</a:t>
            </a:r>
            <a:r>
              <a:rPr kumimoji="1" lang="ja-JP" altLang="en-US" sz="2300" dirty="0" smtClean="0"/>
              <a:t>好ましい</a:t>
            </a:r>
            <a:r>
              <a:rPr kumimoji="1" lang="ja-JP" altLang="en-US" sz="2300" dirty="0" smtClean="0"/>
              <a:t>、改造動作も確認</a:t>
            </a:r>
            <a:endParaRPr kumimoji="1" lang="en-US" altLang="ja-JP" sz="2300" dirty="0" smtClean="0"/>
          </a:p>
          <a:p>
            <a:r>
              <a:rPr kumimoji="1" lang="en-US" altLang="ja-JP" sz="2800" dirty="0" smtClean="0"/>
              <a:t>SINAP </a:t>
            </a:r>
            <a:r>
              <a:rPr kumimoji="1" lang="ja-JP" altLang="en-US" sz="2800" dirty="0" smtClean="0"/>
              <a:t>の周波数範囲は問題ないとされている</a:t>
            </a:r>
            <a:endParaRPr kumimoji="1" lang="en-US" altLang="ja-JP" sz="2800" dirty="0" smtClean="0"/>
          </a:p>
          <a:p>
            <a:pPr lvl="1"/>
            <a:r>
              <a:rPr lang="ja-JP" altLang="en-US" sz="2300" dirty="0" smtClean="0"/>
              <a:t>要実験</a:t>
            </a:r>
            <a:r>
              <a:rPr lang="ja-JP" altLang="en-US" sz="2300" dirty="0" smtClean="0"/>
              <a:t>（</a:t>
            </a:r>
            <a:r>
              <a:rPr lang="en-US" altLang="ja-JP" sz="2300" dirty="0" smtClean="0"/>
              <a:t>24 </a:t>
            </a:r>
            <a:r>
              <a:rPr lang="ja-JP" altLang="en-US" sz="2300" dirty="0" smtClean="0"/>
              <a:t>日に試験済み）</a:t>
            </a:r>
            <a:endParaRPr lang="en-US" altLang="ja-JP" sz="2300" dirty="0" smtClean="0"/>
          </a:p>
          <a:p>
            <a:r>
              <a:rPr kumimoji="1" lang="ja-JP" altLang="en-US" sz="2800" dirty="0" smtClean="0"/>
              <a:t>飛山氏より</a:t>
            </a:r>
            <a:r>
              <a:rPr kumimoji="1" lang="en-US" altLang="ja-JP" sz="2800" dirty="0" smtClean="0"/>
              <a:t> Pulse </a:t>
            </a:r>
            <a:r>
              <a:rPr kumimoji="1" lang="ja-JP" altLang="en-US" sz="2800" dirty="0" smtClean="0"/>
              <a:t>数がさらに必要かも、との情報あり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221721-5FDC-D445-9F85-7F3CCA7B1AE5}" type="slidenum">
              <a:rPr lang="en-US" altLang="ja-JP" smtClean="0"/>
              <a:pPr>
                <a:defRPr/>
              </a:pPr>
              <a:t>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297746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3900" b="1" dirty="0" smtClean="0">
                <a:solidFill>
                  <a:srgbClr val="4040C0"/>
                </a:solidFill>
                <a:effectLst/>
                <a:latin typeface="+mj-lt"/>
                <a:ea typeface="+mj-ea"/>
                <a:cs typeface="+mj-cs"/>
              </a:rPr>
              <a:t>飯塚さんとの試験状況</a:t>
            </a:r>
            <a:r>
              <a:rPr lang="ja-JP" altLang="en-US" dirty="0" smtClean="0"/>
              <a:t>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eaLnBrk="1" fontAlgn="base" hangingPunct="1"/>
            <a:r>
              <a:rPr kumimoji="1" lang="ja-JP" altLang="en-US" sz="3500" b="1" dirty="0" smtClean="0">
                <a:solidFill>
                  <a:srgbClr val="000060"/>
                </a:solidFill>
                <a:effectLst/>
                <a:latin typeface="+mn-lt"/>
                <a:ea typeface="+mn-ea"/>
                <a:cs typeface="+mn-cs"/>
              </a:rPr>
              <a:t>一連の</a:t>
            </a:r>
            <a:r>
              <a:rPr kumimoji="1" lang="en-US" altLang="ja-JP" sz="3500" b="1" dirty="0" smtClean="0">
                <a:solidFill>
                  <a:srgbClr val="00006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3500" b="1" dirty="0" smtClean="0">
                <a:solidFill>
                  <a:srgbClr val="000060"/>
                </a:solidFill>
                <a:effectLst/>
                <a:latin typeface="+mn-lt"/>
                <a:ea typeface="+mn-ea"/>
                <a:cs typeface="+mn-cs"/>
              </a:rPr>
              <a:t>Event system </a:t>
            </a:r>
            <a:r>
              <a:rPr kumimoji="1" lang="ja-JP" altLang="en-US" sz="3500" b="1" dirty="0" smtClean="0">
                <a:solidFill>
                  <a:srgbClr val="000060"/>
                </a:solidFill>
                <a:effectLst/>
                <a:latin typeface="+mn-lt"/>
                <a:ea typeface="+mn-ea"/>
                <a:cs typeface="+mn-cs"/>
              </a:rPr>
              <a:t>の動作確認試験を</a:t>
            </a:r>
            <a:r>
              <a:rPr lang="ja-JP" altLang="en-US" dirty="0" smtClean="0"/>
              <a:t>行った</a:t>
            </a:r>
            <a:endParaRPr lang="en-US" altLang="ja-JP" dirty="0" smtClean="0"/>
          </a:p>
          <a:p>
            <a:pPr lvl="1"/>
            <a:r>
              <a:rPr kumimoji="1" lang="ja-JP" altLang="en-US" sz="3000" b="1" dirty="0" smtClean="0">
                <a:solidFill>
                  <a:srgbClr val="000060"/>
                </a:solidFill>
                <a:effectLst/>
                <a:latin typeface="+mn-lt"/>
                <a:ea typeface="+mn-ea"/>
                <a:cs typeface="+mn-cs"/>
              </a:rPr>
              <a:t>経緯は中村達、宮原、佐藤、諏訪田で共有していた</a:t>
            </a:r>
            <a:endParaRPr kumimoji="1" lang="en-US" altLang="ja-JP" sz="3000" b="1" dirty="0" smtClean="0">
              <a:solidFill>
                <a:srgbClr val="000060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altLang="ja-JP" dirty="0"/>
              <a:t>MRF </a:t>
            </a:r>
            <a:r>
              <a:rPr lang="ja-JP" altLang="en-US" dirty="0"/>
              <a:t>の</a:t>
            </a:r>
            <a:r>
              <a:rPr lang="en-US" altLang="ja-JP" dirty="0"/>
              <a:t> EVG/EVR </a:t>
            </a:r>
            <a:r>
              <a:rPr lang="ja-JP" altLang="en-US" dirty="0"/>
              <a:t>を用いた場合の試験</a:t>
            </a:r>
            <a:endParaRPr lang="en-US" altLang="ja-JP" dirty="0"/>
          </a:p>
          <a:p>
            <a:pPr lvl="1"/>
            <a:r>
              <a:rPr lang="en-US" altLang="ja-JP" dirty="0">
                <a:solidFill>
                  <a:srgbClr val="000060"/>
                </a:solidFill>
              </a:rPr>
              <a:t>http://www-linac2.kek.jp/</a:t>
            </a:r>
            <a:r>
              <a:rPr lang="en-US" altLang="ja-JP" dirty="0" err="1">
                <a:solidFill>
                  <a:srgbClr val="000060"/>
                </a:solidFill>
              </a:rPr>
              <a:t>cont</a:t>
            </a:r>
            <a:r>
              <a:rPr lang="en-US" altLang="ja-JP" dirty="0">
                <a:solidFill>
                  <a:srgbClr val="000060"/>
                </a:solidFill>
              </a:rPr>
              <a:t>/trigger/</a:t>
            </a:r>
            <a:r>
              <a:rPr lang="en-US" altLang="ja-JP" dirty="0" err="1">
                <a:solidFill>
                  <a:srgbClr val="000060"/>
                </a:solidFill>
              </a:rPr>
              <a:t>dr</a:t>
            </a:r>
            <a:r>
              <a:rPr lang="en-US" altLang="ja-JP" dirty="0">
                <a:solidFill>
                  <a:srgbClr val="000060"/>
                </a:solidFill>
              </a:rPr>
              <a:t>/dr-bpm-timing</a:t>
            </a:r>
            <a:r>
              <a:rPr lang="en-US" altLang="ja-JP" dirty="0" smtClean="0">
                <a:solidFill>
                  <a:srgbClr val="000060"/>
                </a:solidFill>
              </a:rPr>
              <a:t>-mrf-161118</a:t>
            </a:r>
            <a:r>
              <a:rPr lang="en-US" altLang="ja-JP" dirty="0">
                <a:solidFill>
                  <a:srgbClr val="000060"/>
                </a:solidFill>
              </a:rPr>
              <a:t>.html</a:t>
            </a:r>
            <a:endParaRPr lang="en-US" altLang="ja-JP" dirty="0"/>
          </a:p>
          <a:p>
            <a:pPr lvl="1"/>
            <a:r>
              <a:rPr lang="en-US" altLang="ja-JP" sz="3000" dirty="0" smtClean="0">
                <a:effectLst/>
              </a:rPr>
              <a:t>SINAP </a:t>
            </a:r>
            <a:r>
              <a:rPr lang="ja-JP" altLang="en-US" sz="3000" dirty="0" smtClean="0">
                <a:effectLst/>
              </a:rPr>
              <a:t>の</a:t>
            </a:r>
            <a:r>
              <a:rPr lang="en-US" altLang="ja-JP" sz="3000" dirty="0" smtClean="0">
                <a:effectLst/>
              </a:rPr>
              <a:t> EVO/EVE(EVR) </a:t>
            </a:r>
            <a:r>
              <a:rPr lang="ja-JP" altLang="en-US" sz="3000" dirty="0" smtClean="0">
                <a:effectLst/>
              </a:rPr>
              <a:t>を用いた場合の試験</a:t>
            </a:r>
            <a:endParaRPr lang="en-US" altLang="ja-JP" sz="3000" dirty="0" smtClean="0">
              <a:effectLst/>
            </a:endParaRPr>
          </a:p>
          <a:p>
            <a:pPr lvl="1"/>
            <a:r>
              <a:rPr kumimoji="1" lang="en-US" altLang="ja-JP" sz="3000" b="1" dirty="0" smtClean="0">
                <a:solidFill>
                  <a:srgbClr val="000060"/>
                </a:solidFill>
                <a:effectLst/>
                <a:latin typeface="+mn-lt"/>
                <a:ea typeface="+mn-ea"/>
                <a:cs typeface="+mn-cs"/>
              </a:rPr>
              <a:t>http://www-linac2.kek.jp/</a:t>
            </a:r>
            <a:r>
              <a:rPr kumimoji="1" lang="en-US" altLang="ja-JP" sz="3000" b="1" dirty="0" err="1" smtClean="0">
                <a:solidFill>
                  <a:srgbClr val="000060"/>
                </a:solidFill>
                <a:effectLst/>
                <a:latin typeface="+mn-lt"/>
                <a:ea typeface="+mn-ea"/>
                <a:cs typeface="+mn-cs"/>
              </a:rPr>
              <a:t>cont</a:t>
            </a:r>
            <a:r>
              <a:rPr kumimoji="1" lang="en-US" altLang="ja-JP" sz="3000" b="1" dirty="0" smtClean="0">
                <a:solidFill>
                  <a:srgbClr val="000060"/>
                </a:solidFill>
                <a:effectLst/>
                <a:latin typeface="+mn-lt"/>
                <a:ea typeface="+mn-ea"/>
                <a:cs typeface="+mn-cs"/>
              </a:rPr>
              <a:t>/trigger/</a:t>
            </a:r>
            <a:r>
              <a:rPr kumimoji="1" lang="en-US" altLang="ja-JP" sz="3000" b="1" dirty="0" err="1" smtClean="0">
                <a:solidFill>
                  <a:srgbClr val="000060"/>
                </a:solidFill>
                <a:effectLst/>
                <a:latin typeface="+mn-lt"/>
                <a:ea typeface="+mn-ea"/>
                <a:cs typeface="+mn-cs"/>
              </a:rPr>
              <a:t>dr</a:t>
            </a:r>
            <a:r>
              <a:rPr kumimoji="1" lang="en-US" altLang="ja-JP" sz="3000" b="1" dirty="0" smtClean="0">
                <a:solidFill>
                  <a:srgbClr val="000060"/>
                </a:solidFill>
                <a:effectLst/>
                <a:latin typeface="+mn-lt"/>
                <a:ea typeface="+mn-ea"/>
                <a:cs typeface="+mn-cs"/>
              </a:rPr>
              <a:t>/dr-bpm-timing-sinap-161125.html</a:t>
            </a:r>
          </a:p>
          <a:p>
            <a:pPr lvl="1"/>
            <a:r>
              <a:rPr lang="ja-JP" altLang="en-US" dirty="0" smtClean="0">
                <a:effectLst/>
              </a:rPr>
              <a:t>帯域幅</a:t>
            </a:r>
            <a:r>
              <a:rPr lang="ja-JP" altLang="en-US" dirty="0" smtClean="0"/>
              <a:t>と細かい遅延が可能な</a:t>
            </a:r>
            <a:r>
              <a:rPr lang="en-US" altLang="ja-JP" dirty="0" smtClean="0"/>
              <a:t> Channel </a:t>
            </a:r>
            <a:r>
              <a:rPr lang="ja-JP" altLang="en-US" dirty="0" smtClean="0"/>
              <a:t>数から</a:t>
            </a:r>
            <a:r>
              <a:rPr lang="en-US" altLang="ja-JP" dirty="0" smtClean="0"/>
              <a:t> SINAP </a:t>
            </a:r>
            <a:r>
              <a:rPr lang="ja-JP" altLang="en-US" dirty="0" smtClean="0"/>
              <a:t>の</a:t>
            </a:r>
            <a:r>
              <a:rPr lang="en-US" altLang="ja-JP" dirty="0" smtClean="0"/>
              <a:t> Module </a:t>
            </a:r>
            <a:r>
              <a:rPr lang="ja-JP" altLang="en-US" dirty="0" smtClean="0"/>
              <a:t>がより適していると思われる</a:t>
            </a:r>
            <a:endParaRPr lang="en-US" altLang="ja-JP" dirty="0" smtClean="0">
              <a:effectLst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221721-5FDC-D445-9F85-7F3CCA7B1AE5}" type="slidenum">
              <a:rPr lang="en-US" altLang="ja-JP" smtClean="0"/>
              <a:pPr>
                <a:defRPr/>
              </a:pPr>
              <a:t>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9790863"/>
      </p:ext>
    </p:extLst>
  </p:cSld>
  <p:clrMapOvr>
    <a:masterClrMapping/>
  </p:clrMapOvr>
  <p:transition xmlns:p14="http://schemas.microsoft.com/office/powerpoint/2010/main">
    <p:fade/>
  </p:transition>
</p:sld>
</file>

<file path=ppt/theme/theme1.xml><?xml version="1.0" encoding="utf-8"?>
<a:theme xmlns:a="http://schemas.openxmlformats.org/drawingml/2006/main" name="linac-furukawa-jun2016">
  <a:themeElements>
    <a:clrScheme name="java-jca-caj-furukaw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java-jca-caj-furukawa">
      <a:majorFont>
        <a:latin typeface="Arial Rounded MT Bold"/>
        <a:ea typeface="ヒラギノ丸ゴ Pro W4"/>
        <a:cs typeface="ヒラギノ丸ゴ Pro W4"/>
      </a:majorFont>
      <a:minorFont>
        <a:latin typeface="Arial Rounded MT Bold"/>
        <a:ea typeface="ヒラギノ丸ゴ Pro W4"/>
        <a:cs typeface="ヒラギノ丸ゴ Pro W4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java-jca-caj-furukaw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va-jca-caj-furukaw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va-jca-caj-furukaw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va-jca-caj-furukaw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va-jca-caj-furukaw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va-jca-caj-furukaw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va-jca-caj-furukaw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linac-furukawa-jun2016.potx</Template>
  <TotalTime>7156</TotalTime>
  <Words>400</Words>
  <Application>Microsoft Macintosh PowerPoint</Application>
  <PresentationFormat>ユーザー設定</PresentationFormat>
  <Paragraphs>37</Paragraphs>
  <Slides>4</Slides>
  <Notes>1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  <vt:variant>
        <vt:lpstr>目的別スライド ショー</vt:lpstr>
      </vt:variant>
      <vt:variant>
        <vt:i4>1</vt:i4>
      </vt:variant>
    </vt:vector>
  </HeadingPairs>
  <TitlesOfParts>
    <vt:vector size="6" baseType="lpstr">
      <vt:lpstr>linac-furukawa-jun2016</vt:lpstr>
      <vt:lpstr>Possible Damping Ring Timing </vt:lpstr>
      <vt:lpstr>Event Modules</vt:lpstr>
      <vt:lpstr>Nov.22.2016</vt:lpstr>
      <vt:lpstr>飯塚さんとの試験状況 </vt:lpstr>
      <vt:lpstr>B-Suishin-i</vt:lpstr>
    </vt:vector>
  </TitlesOfParts>
  <Manager/>
  <Company>kek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Linac progress</dc:title>
  <dc:subject/>
  <dc:creator>k.furukawa</dc:creator>
  <cp:keywords/>
  <dc:description>a4_x000d_based on _x000d_b2gm-linac-furukawa-nov2014.pptx_x000d_linac-furukawa-oct2014.pptx_x000d_linac14-rfgun-yoshida.pptx_x000d_etc_x000d_</dc:description>
  <cp:lastModifiedBy>Kazuro Furukawa</cp:lastModifiedBy>
  <cp:revision>282</cp:revision>
  <dcterms:created xsi:type="dcterms:W3CDTF">2015-01-07T03:09:39Z</dcterms:created>
  <dcterms:modified xsi:type="dcterms:W3CDTF">2016-11-26T18:55:01Z</dcterms:modified>
  <cp:category/>
</cp:coreProperties>
</file>