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-104" y="-1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32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14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93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146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01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13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19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79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47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332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18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DB5DB-195E-46F3-BB9E-EB2D8E0A8EE4}" type="datetimeFigureOut">
              <a:rPr kumimoji="1" lang="ja-JP" altLang="en-US" smtClean="0"/>
              <a:t>11/1/16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55427-81EA-4D2C-8F14-8319D545F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33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DR Monitor</a:t>
            </a:r>
            <a:r>
              <a:rPr kumimoji="1" lang="ja-JP" altLang="en-US" dirty="0" smtClean="0"/>
              <a:t>で欲しい</a:t>
            </a:r>
            <a:r>
              <a:rPr kumimoji="1" lang="en-US" altLang="ja-JP" dirty="0" smtClean="0"/>
              <a:t>timing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20161101 ikeda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756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/>
          </p:nvPr>
        </p:nvGraphicFramePr>
        <p:xfrm>
          <a:off x="692728" y="207818"/>
          <a:ext cx="10778841" cy="6560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47355"/>
                <a:gridCol w="1347355"/>
                <a:gridCol w="1347355"/>
                <a:gridCol w="1347355"/>
                <a:gridCol w="1347355"/>
                <a:gridCol w="1347356"/>
                <a:gridCol w="1347355"/>
                <a:gridCol w="1347355"/>
              </a:tblGrid>
              <a:tr h="88546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制御ネット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所内ネット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RF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revolution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Bucket</a:t>
                      </a:r>
                      <a:r>
                        <a:rPr kumimoji="1" lang="en-US" altLang="ja-JP" baseline="0" dirty="0" smtClean="0"/>
                        <a:t>  timing</a:t>
                      </a:r>
                      <a:r>
                        <a:rPr kumimoji="1" lang="ja-JP" altLang="en-US" baseline="0" dirty="0" smtClean="0"/>
                        <a:t>　（</a:t>
                      </a:r>
                      <a:r>
                        <a:rPr kumimoji="1" lang="en-US" altLang="ja-JP" baseline="0" dirty="0" smtClean="0"/>
                        <a:t>DR</a:t>
                      </a:r>
                      <a:r>
                        <a:rPr kumimoji="1" lang="ja-JP" altLang="en-US" baseline="0" dirty="0" smtClean="0"/>
                        <a:t> </a:t>
                      </a:r>
                      <a:r>
                        <a:rPr kumimoji="1" lang="en-US" altLang="ja-JP" baseline="0" dirty="0" smtClean="0"/>
                        <a:t>EVG</a:t>
                      </a:r>
                      <a:r>
                        <a:rPr kumimoji="1" lang="ja-JP" altLang="en-US" baseline="0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/>
                        <a:t>Start timing</a:t>
                      </a:r>
                    </a:p>
                    <a:p>
                      <a:r>
                        <a:rPr lang="ja-JP" altLang="en-US" dirty="0" smtClean="0"/>
                        <a:t>（</a:t>
                      </a:r>
                      <a:r>
                        <a:rPr lang="en-US" altLang="ja-JP" dirty="0" smtClean="0"/>
                        <a:t>DR</a:t>
                      </a:r>
                      <a:r>
                        <a:rPr lang="ja-JP" altLang="en-US" dirty="0" smtClean="0"/>
                        <a:t> </a:t>
                      </a:r>
                      <a:r>
                        <a:rPr lang="en-US" altLang="ja-JP" dirty="0" smtClean="0"/>
                        <a:t>EVG</a:t>
                      </a:r>
                      <a:r>
                        <a:rPr lang="ja-JP" altLang="en-US" dirty="0" smtClean="0"/>
                        <a:t>）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入射</a:t>
                      </a:r>
                      <a:r>
                        <a:rPr kumimoji="1" lang="en-US" altLang="ja-JP" dirty="0" smtClean="0"/>
                        <a:t>/</a:t>
                      </a:r>
                      <a:r>
                        <a:rPr kumimoji="1" lang="ja-JP" altLang="en-US" dirty="0" smtClean="0"/>
                        <a:t>出射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(LINAC EVG)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70802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</a:p>
                    <a:p>
                      <a:r>
                        <a:rPr kumimoji="1" lang="ja-JP" altLang="en-US" dirty="0" smtClean="0"/>
                        <a:t>制御室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△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0802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0802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0802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BPM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70802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917086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SRM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配線済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151106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BM/EPICS</a:t>
                      </a:r>
                    </a:p>
                    <a:p>
                      <a:r>
                        <a:rPr kumimoji="1" lang="ja-JP" altLang="en-US" dirty="0" smtClean="0"/>
                        <a:t>（</a:t>
                      </a:r>
                      <a:r>
                        <a:rPr kumimoji="1" lang="en-US" altLang="ja-JP" dirty="0" smtClean="0"/>
                        <a:t>Multi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光（</a:t>
                      </a:r>
                      <a:r>
                        <a:rPr kumimoji="1" lang="en-US" altLang="ja-JP" dirty="0" smtClean="0"/>
                        <a:t>Single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dirty="0" smtClean="0"/>
                        <a:t>mode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NIM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level (single)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（</a:t>
                      </a:r>
                      <a:r>
                        <a:rPr kumimoji="1" lang="en-US" altLang="ja-JP" dirty="0" smtClean="0"/>
                        <a:t>Multi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（</a:t>
                      </a:r>
                      <a:r>
                        <a:rPr kumimoji="1" lang="en-US" altLang="ja-JP" dirty="0" smtClean="0"/>
                        <a:t>Multi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）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Linac</a:t>
                      </a:r>
                      <a:r>
                        <a:rPr kumimoji="1" lang="ja-JP" altLang="en-US" dirty="0" smtClean="0"/>
                        <a:t>　</a:t>
                      </a:r>
                      <a:r>
                        <a:rPr kumimoji="1" lang="en-US" altLang="ja-JP" dirty="0" smtClean="0"/>
                        <a:t>EVG</a:t>
                      </a:r>
                      <a:r>
                        <a:rPr kumimoji="1" lang="ja-JP" altLang="en-US" dirty="0" smtClean="0"/>
                        <a:t>　から</a:t>
                      </a:r>
                      <a:r>
                        <a:rPr kumimoji="1" lang="en-US" altLang="ja-JP" dirty="0" smtClean="0"/>
                        <a:t>DR</a:t>
                      </a:r>
                      <a:r>
                        <a:rPr kumimoji="1" lang="ja-JP" altLang="en-US" dirty="0" smtClean="0"/>
                        <a:t>制御室へ配信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（</a:t>
                      </a:r>
                      <a:r>
                        <a:rPr kumimoji="1" lang="en-US" altLang="ja-JP" dirty="0" smtClean="0"/>
                        <a:t>Multi</a:t>
                      </a:r>
                      <a:r>
                        <a:rPr kumimoji="1" lang="en-US" altLang="ja-JP" baseline="0" dirty="0" smtClean="0"/>
                        <a:t> 2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60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6029" y="59791"/>
            <a:ext cx="6418942" cy="865525"/>
          </a:xfrm>
        </p:spPr>
        <p:txBody>
          <a:bodyPr/>
          <a:lstStyle/>
          <a:p>
            <a:r>
              <a:rPr kumimoji="1" lang="ja-JP" altLang="en-US" dirty="0" smtClean="0"/>
              <a:t>タイミング・ネットワーク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5050971" y="1370637"/>
            <a:ext cx="1524000" cy="559026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chemeClr val="tx1"/>
                </a:solidFill>
              </a:rPr>
              <a:t>Linac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050971" y="2426225"/>
            <a:ext cx="1524000" cy="353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F/O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888343" y="2132219"/>
            <a:ext cx="5167086" cy="2193039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9665281" y="5351424"/>
            <a:ext cx="696686" cy="559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</a:t>
            </a:r>
            <a:r>
              <a:rPr lang="en-US" altLang="ja-JP" dirty="0"/>
              <a:t>R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2668814" y="5351424"/>
            <a:ext cx="696686" cy="559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</a:t>
            </a:r>
            <a:r>
              <a:rPr lang="en-US" altLang="ja-JP" dirty="0"/>
              <a:t>R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702628" y="5351424"/>
            <a:ext cx="696686" cy="559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</a:t>
            </a:r>
            <a:r>
              <a:rPr lang="en-US" altLang="ja-JP" dirty="0"/>
              <a:t>R</a:t>
            </a:r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6865257" y="5351424"/>
            <a:ext cx="696686" cy="559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</a:t>
            </a:r>
            <a:r>
              <a:rPr lang="en-US" altLang="ja-JP" dirty="0"/>
              <a:t>R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066831" y="3450059"/>
            <a:ext cx="696686" cy="559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</a:t>
            </a:r>
            <a:r>
              <a:rPr lang="en-US" altLang="ja-JP" dirty="0"/>
              <a:t>R</a:t>
            </a:r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8862786" y="5366644"/>
            <a:ext cx="696686" cy="559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</a:t>
            </a:r>
            <a:r>
              <a:rPr lang="en-US" altLang="ja-JP" dirty="0"/>
              <a:t>R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893522" y="5366240"/>
            <a:ext cx="696686" cy="559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</a:t>
            </a:r>
            <a:r>
              <a:rPr lang="en-US" altLang="ja-JP" dirty="0"/>
              <a:t>R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399143" y="2107720"/>
            <a:ext cx="7823201" cy="4301884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8374743" y="5036457"/>
            <a:ext cx="3628571" cy="1778426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5050971" y="2874970"/>
            <a:ext cx="1524000" cy="347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EVG/EVR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93522" y="597536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mtClean="0"/>
              <a:t>FB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704411" y="5925670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BP</a:t>
            </a:r>
            <a:r>
              <a:rPr lang="en-US" altLang="ja-JP" dirty="0"/>
              <a:t>M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86178" y="5975361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BP</a:t>
            </a:r>
            <a:r>
              <a:rPr lang="en-US" altLang="ja-JP" dirty="0"/>
              <a:t>M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900854" y="5975361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BP</a:t>
            </a:r>
            <a:r>
              <a:rPr lang="en-US" altLang="ja-JP" dirty="0"/>
              <a:t>M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102428" y="3971145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BP</a:t>
            </a:r>
            <a:r>
              <a:rPr lang="en-US" altLang="ja-JP" dirty="0"/>
              <a:t>M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8550040" y="6409604"/>
            <a:ext cx="215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DR</a:t>
            </a:r>
            <a:r>
              <a:rPr lang="ja-JP" altLang="en-US" dirty="0" smtClean="0"/>
              <a:t>モニター室（</a:t>
            </a:r>
            <a:r>
              <a:rPr lang="en-US" altLang="ja-JP" dirty="0" smtClean="0"/>
              <a:t>SRM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80776" y="2273824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DR</a:t>
            </a:r>
            <a:r>
              <a:rPr lang="ja-JP" altLang="en-US" dirty="0" smtClean="0"/>
              <a:t>電源棟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868121" y="2177944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DR</a:t>
            </a:r>
            <a:r>
              <a:rPr lang="ja-JP" altLang="en-US" dirty="0"/>
              <a:t>制御室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6819075" y="3373739"/>
            <a:ext cx="1152123" cy="559026"/>
          </a:xfrm>
          <a:prstGeom prst="rect">
            <a:avLst/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R</a:t>
            </a:r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3763517" y="2874969"/>
            <a:ext cx="1152123" cy="423942"/>
          </a:xfrm>
          <a:prstGeom prst="rect">
            <a:avLst/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RF</a:t>
            </a:r>
            <a:r>
              <a:rPr lang="ja-JP" altLang="en-US" sz="1400" dirty="0" smtClean="0"/>
              <a:t>端子盤→</a:t>
            </a:r>
            <a:r>
              <a:rPr lang="en-US" altLang="ja-JP" sz="1400" dirty="0" smtClean="0"/>
              <a:t>E/O</a:t>
            </a:r>
            <a:endParaRPr kumimoji="1" lang="ja-JP" altLang="en-US" sz="1400" dirty="0"/>
          </a:p>
        </p:txBody>
      </p:sp>
      <p:sp>
        <p:nvSpPr>
          <p:cNvPr id="33" name="正方形/長方形 32"/>
          <p:cNvSpPr/>
          <p:nvPr/>
        </p:nvSpPr>
        <p:spPr>
          <a:xfrm>
            <a:off x="645885" y="5181599"/>
            <a:ext cx="1189266" cy="1163093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2498912" y="5191489"/>
            <a:ext cx="1189266" cy="1163093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4512708" y="5178047"/>
            <a:ext cx="1189266" cy="1163093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6631469" y="5178048"/>
            <a:ext cx="1189266" cy="1163093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8764162" y="5277259"/>
            <a:ext cx="1802238" cy="1017743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cxnSp>
        <p:nvCxnSpPr>
          <p:cNvPr id="39" name="直線コネクタ 38"/>
          <p:cNvCxnSpPr>
            <a:stCxn id="4" idx="2"/>
            <a:endCxn id="5" idx="0"/>
          </p:cNvCxnSpPr>
          <p:nvPr/>
        </p:nvCxnSpPr>
        <p:spPr>
          <a:xfrm>
            <a:off x="5812971" y="1929663"/>
            <a:ext cx="0" cy="4965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stCxn id="5" idx="2"/>
          </p:cNvCxnSpPr>
          <p:nvPr/>
        </p:nvCxnSpPr>
        <p:spPr>
          <a:xfrm>
            <a:off x="5812971" y="2779705"/>
            <a:ext cx="0" cy="1343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カギ線コネクタ 42"/>
          <p:cNvCxnSpPr>
            <a:endCxn id="15" idx="3"/>
          </p:cNvCxnSpPr>
          <p:nvPr/>
        </p:nvCxnSpPr>
        <p:spPr>
          <a:xfrm rot="10800000" flipV="1">
            <a:off x="3763517" y="3222172"/>
            <a:ext cx="1495662" cy="507399"/>
          </a:xfrm>
          <a:prstGeom prst="bentConnector3">
            <a:avLst>
              <a:gd name="adj1" fmla="val 24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flipH="1">
            <a:off x="5324364" y="3222171"/>
            <a:ext cx="1815" cy="14565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H="1">
            <a:off x="1240518" y="4672167"/>
            <a:ext cx="4083846" cy="1104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endCxn id="17" idx="0"/>
          </p:cNvCxnSpPr>
          <p:nvPr/>
        </p:nvCxnSpPr>
        <p:spPr>
          <a:xfrm>
            <a:off x="1240518" y="4672459"/>
            <a:ext cx="1347" cy="6937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 flipH="1">
            <a:off x="5474950" y="3193350"/>
            <a:ext cx="1815" cy="1626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5615726" y="3222171"/>
            <a:ext cx="4024" cy="1797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>
            <a:stCxn id="20" idx="2"/>
          </p:cNvCxnSpPr>
          <p:nvPr/>
        </p:nvCxnSpPr>
        <p:spPr>
          <a:xfrm>
            <a:off x="5812971" y="3222171"/>
            <a:ext cx="10962" cy="1477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3768691" y="2476314"/>
            <a:ext cx="1152123" cy="3183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network</a:t>
            </a:r>
            <a:endParaRPr kumimoji="1" lang="ja-JP" altLang="en-US" dirty="0"/>
          </a:p>
        </p:txBody>
      </p:sp>
      <p:cxnSp>
        <p:nvCxnSpPr>
          <p:cNvPr id="69" name="直線コネクタ 68"/>
          <p:cNvCxnSpPr/>
          <p:nvPr/>
        </p:nvCxnSpPr>
        <p:spPr>
          <a:xfrm flipH="1" flipV="1">
            <a:off x="3017157" y="4813045"/>
            <a:ext cx="2461423" cy="10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>
            <a:endCxn id="12" idx="0"/>
          </p:cNvCxnSpPr>
          <p:nvPr/>
        </p:nvCxnSpPr>
        <p:spPr>
          <a:xfrm>
            <a:off x="3017157" y="4831751"/>
            <a:ext cx="0" cy="519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 flipH="1" flipV="1">
            <a:off x="5050971" y="5014899"/>
            <a:ext cx="564755" cy="4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endCxn id="13" idx="0"/>
          </p:cNvCxnSpPr>
          <p:nvPr/>
        </p:nvCxnSpPr>
        <p:spPr>
          <a:xfrm>
            <a:off x="5050971" y="5014898"/>
            <a:ext cx="0" cy="336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/>
          <p:cNvCxnSpPr/>
          <p:nvPr/>
        </p:nvCxnSpPr>
        <p:spPr>
          <a:xfrm>
            <a:off x="5812971" y="4699428"/>
            <a:ext cx="14131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>
            <a:endCxn id="14" idx="0"/>
          </p:cNvCxnSpPr>
          <p:nvPr/>
        </p:nvCxnSpPr>
        <p:spPr>
          <a:xfrm>
            <a:off x="7213600" y="4699428"/>
            <a:ext cx="0" cy="65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/>
          <p:cNvCxnSpPr/>
          <p:nvPr/>
        </p:nvCxnSpPr>
        <p:spPr>
          <a:xfrm flipH="1">
            <a:off x="6006725" y="3228738"/>
            <a:ext cx="3550" cy="13037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>
            <a:off x="6017154" y="4528451"/>
            <a:ext cx="31939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>
            <a:endCxn id="16" idx="0"/>
          </p:cNvCxnSpPr>
          <p:nvPr/>
        </p:nvCxnSpPr>
        <p:spPr>
          <a:xfrm>
            <a:off x="9209604" y="4528451"/>
            <a:ext cx="1525" cy="838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>
            <a:stCxn id="5" idx="3"/>
          </p:cNvCxnSpPr>
          <p:nvPr/>
        </p:nvCxnSpPr>
        <p:spPr>
          <a:xfrm>
            <a:off x="6574971" y="2602965"/>
            <a:ext cx="343865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>
            <a:endCxn id="11" idx="0"/>
          </p:cNvCxnSpPr>
          <p:nvPr/>
        </p:nvCxnSpPr>
        <p:spPr>
          <a:xfrm>
            <a:off x="10013624" y="2602965"/>
            <a:ext cx="0" cy="27484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コネクタ 115"/>
          <p:cNvCxnSpPr>
            <a:stCxn id="29" idx="1"/>
            <a:endCxn id="29" idx="1"/>
          </p:cNvCxnSpPr>
          <p:nvPr/>
        </p:nvCxnSpPr>
        <p:spPr>
          <a:xfrm>
            <a:off x="6819075" y="36532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コネクタ 117"/>
          <p:cNvCxnSpPr>
            <a:stCxn id="29" idx="1"/>
          </p:cNvCxnSpPr>
          <p:nvPr/>
        </p:nvCxnSpPr>
        <p:spPr>
          <a:xfrm flipH="1">
            <a:off x="4702628" y="3653252"/>
            <a:ext cx="2116447" cy="547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/>
          <p:cNvCxnSpPr/>
          <p:nvPr/>
        </p:nvCxnSpPr>
        <p:spPr>
          <a:xfrm flipV="1">
            <a:off x="4702628" y="3298911"/>
            <a:ext cx="0" cy="365279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>
            <a:stCxn id="30" idx="1"/>
          </p:cNvCxnSpPr>
          <p:nvPr/>
        </p:nvCxnSpPr>
        <p:spPr>
          <a:xfrm flipH="1">
            <a:off x="994213" y="3086940"/>
            <a:ext cx="2769304" cy="539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矢印コネクタ 131"/>
          <p:cNvCxnSpPr/>
          <p:nvPr/>
        </p:nvCxnSpPr>
        <p:spPr>
          <a:xfrm>
            <a:off x="994213" y="3086939"/>
            <a:ext cx="5914" cy="2095997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テキスト ボックス 135"/>
          <p:cNvSpPr txBox="1"/>
          <p:nvPr/>
        </p:nvSpPr>
        <p:spPr>
          <a:xfrm>
            <a:off x="6559324" y="2296548"/>
            <a:ext cx="14335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err="1" smtClean="0"/>
              <a:t>Inj</a:t>
            </a:r>
            <a:r>
              <a:rPr kumimoji="1" lang="en-US" altLang="ja-JP" sz="1600" dirty="0" smtClean="0"/>
              <a:t>/</a:t>
            </a:r>
            <a:r>
              <a:rPr kumimoji="1" lang="en-US" altLang="ja-JP" sz="1600" dirty="0" err="1" smtClean="0"/>
              <a:t>ext</a:t>
            </a:r>
            <a:r>
              <a:rPr kumimoji="1" lang="en-US" altLang="ja-JP" sz="1600" dirty="0" smtClean="0"/>
              <a:t> (multi2)</a:t>
            </a:r>
            <a:endParaRPr kumimoji="1" lang="ja-JP" altLang="en-US" sz="1600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4832997" y="3203439"/>
            <a:ext cx="1788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chemeClr val="accent1">
                    <a:lumMod val="75000"/>
                  </a:schemeClr>
                </a:solidFill>
              </a:rPr>
              <a:t>Bucket timing/start</a:t>
            </a:r>
          </a:p>
          <a:p>
            <a:r>
              <a:rPr lang="en-US" altLang="ja-JP" sz="1600" dirty="0" smtClean="0">
                <a:solidFill>
                  <a:schemeClr val="accent1">
                    <a:lumMod val="75000"/>
                  </a:schemeClr>
                </a:solidFill>
              </a:rPr>
              <a:t>(multi2)</a:t>
            </a:r>
            <a:r>
              <a:rPr kumimoji="1" lang="en-US" altLang="ja-JP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kumimoji="1" lang="ja-JP" alt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38" name="直線コネクタ 137"/>
          <p:cNvCxnSpPr/>
          <p:nvPr/>
        </p:nvCxnSpPr>
        <p:spPr>
          <a:xfrm flipV="1">
            <a:off x="1314495" y="2821213"/>
            <a:ext cx="5390634" cy="16801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/>
          <p:cNvCxnSpPr/>
          <p:nvPr/>
        </p:nvCxnSpPr>
        <p:spPr>
          <a:xfrm>
            <a:off x="1302269" y="2838013"/>
            <a:ext cx="6752" cy="25282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コネクタ 145"/>
          <p:cNvCxnSpPr/>
          <p:nvPr/>
        </p:nvCxnSpPr>
        <p:spPr>
          <a:xfrm>
            <a:off x="6705128" y="2695434"/>
            <a:ext cx="3385" cy="1113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線コネクタ 148"/>
          <p:cNvCxnSpPr/>
          <p:nvPr/>
        </p:nvCxnSpPr>
        <p:spPr>
          <a:xfrm>
            <a:off x="6593339" y="2695434"/>
            <a:ext cx="111789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4327328" y="3290877"/>
            <a:ext cx="8251" cy="85331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コネクタ 162"/>
          <p:cNvCxnSpPr/>
          <p:nvPr/>
        </p:nvCxnSpPr>
        <p:spPr>
          <a:xfrm flipH="1">
            <a:off x="4327329" y="4113141"/>
            <a:ext cx="5232143" cy="1780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線矢印コネクタ 165"/>
          <p:cNvCxnSpPr/>
          <p:nvPr/>
        </p:nvCxnSpPr>
        <p:spPr>
          <a:xfrm>
            <a:off x="9565048" y="4120760"/>
            <a:ext cx="5914" cy="115904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テキスト ボックス 168"/>
          <p:cNvSpPr txBox="1"/>
          <p:nvPr/>
        </p:nvSpPr>
        <p:spPr>
          <a:xfrm>
            <a:off x="2851640" y="2806794"/>
            <a:ext cx="7889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chemeClr val="accent2"/>
                </a:solidFill>
              </a:rPr>
              <a:t>RF/rev.</a:t>
            </a:r>
          </a:p>
          <a:p>
            <a:r>
              <a:rPr lang="en-US" altLang="ja-JP" sz="1600" dirty="0" smtClean="0">
                <a:solidFill>
                  <a:schemeClr val="accent2"/>
                </a:solidFill>
              </a:rPr>
              <a:t>(single)</a:t>
            </a:r>
            <a:endParaRPr kumimoji="1" lang="ja-JP" altLang="en-US" sz="1600" dirty="0">
              <a:solidFill>
                <a:schemeClr val="accent2"/>
              </a:solidFill>
            </a:endParaRPr>
          </a:p>
        </p:txBody>
      </p:sp>
      <p:cxnSp>
        <p:nvCxnSpPr>
          <p:cNvPr id="171" name="直線矢印コネクタ 170"/>
          <p:cNvCxnSpPr/>
          <p:nvPr/>
        </p:nvCxnSpPr>
        <p:spPr>
          <a:xfrm>
            <a:off x="3640639" y="2643156"/>
            <a:ext cx="0" cy="806903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矢印コネクタ 171"/>
          <p:cNvCxnSpPr/>
          <p:nvPr/>
        </p:nvCxnSpPr>
        <p:spPr>
          <a:xfrm>
            <a:off x="1590208" y="4943475"/>
            <a:ext cx="0" cy="234572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線矢印コネクタ 172"/>
          <p:cNvCxnSpPr/>
          <p:nvPr/>
        </p:nvCxnSpPr>
        <p:spPr>
          <a:xfrm>
            <a:off x="3329903" y="4943475"/>
            <a:ext cx="0" cy="234572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矢印コネクタ 173"/>
          <p:cNvCxnSpPr/>
          <p:nvPr/>
        </p:nvCxnSpPr>
        <p:spPr>
          <a:xfrm>
            <a:off x="4832997" y="4943475"/>
            <a:ext cx="0" cy="234572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矢印コネクタ 178"/>
          <p:cNvCxnSpPr/>
          <p:nvPr/>
        </p:nvCxnSpPr>
        <p:spPr>
          <a:xfrm>
            <a:off x="7409983" y="4919171"/>
            <a:ext cx="0" cy="234572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矢印コネクタ 179"/>
          <p:cNvCxnSpPr/>
          <p:nvPr/>
        </p:nvCxnSpPr>
        <p:spPr>
          <a:xfrm>
            <a:off x="8933983" y="5014898"/>
            <a:ext cx="0" cy="234572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>
            <a:stCxn id="66" idx="1"/>
          </p:cNvCxnSpPr>
          <p:nvPr/>
        </p:nvCxnSpPr>
        <p:spPr>
          <a:xfrm flipH="1">
            <a:off x="3640639" y="2635505"/>
            <a:ext cx="128052" cy="765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53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285" y="127203"/>
            <a:ext cx="9550400" cy="6491312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65485" y="5165952"/>
            <a:ext cx="6560457" cy="1234849"/>
          </a:xfrm>
        </p:spPr>
        <p:txBody>
          <a:bodyPr>
            <a:normAutofit fontScale="47500" lnSpcReduction="20000"/>
          </a:bodyPr>
          <a:lstStyle/>
          <a:p>
            <a:r>
              <a:rPr kumimoji="1" lang="en-US" altLang="ja-JP" dirty="0" smtClean="0"/>
              <a:t>RF</a:t>
            </a:r>
            <a:r>
              <a:rPr kumimoji="1" lang="ja-JP" altLang="en-US" dirty="0" smtClean="0"/>
              <a:t>信号は</a:t>
            </a:r>
            <a:r>
              <a:rPr lang="en-US" altLang="ja-JP" dirty="0"/>
              <a:t>RF</a:t>
            </a:r>
            <a:r>
              <a:rPr lang="ja-JP" altLang="en-US" dirty="0"/>
              <a:t>ラック→</a:t>
            </a:r>
            <a:r>
              <a:rPr lang="en-US" altLang="ja-JP" dirty="0"/>
              <a:t>BM</a:t>
            </a:r>
            <a:r>
              <a:rPr lang="ja-JP" altLang="en-US" dirty="0" smtClean="0"/>
              <a:t>ラックへ</a:t>
            </a:r>
            <a:r>
              <a:rPr lang="en-US" altLang="ja-JP" dirty="0" smtClean="0"/>
              <a:t>RF G.</a:t>
            </a:r>
            <a:r>
              <a:rPr lang="ja-JP" altLang="en-US" dirty="0" smtClean="0"/>
              <a:t>が配線（分配器は</a:t>
            </a:r>
            <a:r>
              <a:rPr lang="ja-JP" altLang="en-US" dirty="0" err="1" smtClean="0"/>
              <a:t>？，</a:t>
            </a:r>
            <a:r>
              <a:rPr lang="ja-JP" altLang="en-US" dirty="0" smtClean="0"/>
              <a:t>制御</a:t>
            </a:r>
            <a:r>
              <a:rPr lang="en-US" altLang="ja-JP" dirty="0" smtClean="0"/>
              <a:t>G.</a:t>
            </a:r>
            <a:r>
              <a:rPr lang="ja-JP" altLang="en-US" dirty="0" smtClean="0"/>
              <a:t>も欲しいとのこと）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BPM</a:t>
            </a:r>
            <a:r>
              <a:rPr kumimoji="1" lang="ja-JP" altLang="en-US" dirty="0" smtClean="0"/>
              <a:t>ラックにはマルチモード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芯</a:t>
            </a:r>
            <a:endParaRPr kumimoji="1" lang="en-US" altLang="ja-JP" dirty="0" smtClean="0"/>
          </a:p>
          <a:p>
            <a:r>
              <a:rPr lang="en-US" altLang="ja-JP" dirty="0" smtClean="0"/>
              <a:t>FB/SRM</a:t>
            </a:r>
            <a:r>
              <a:rPr lang="ja-JP" altLang="en-US" dirty="0" smtClean="0"/>
              <a:t>ラックにはマルチモード</a:t>
            </a:r>
            <a:r>
              <a:rPr lang="en-US" altLang="ja-JP" dirty="0" smtClean="0"/>
              <a:t>8</a:t>
            </a:r>
            <a:r>
              <a:rPr lang="ja-JP" altLang="en-US" dirty="0" smtClean="0"/>
              <a:t>芯＋シングルモード</a:t>
            </a:r>
            <a:r>
              <a:rPr lang="en-US" altLang="ja-JP" dirty="0" smtClean="0"/>
              <a:t>4</a:t>
            </a:r>
            <a:r>
              <a:rPr lang="ja-JP" altLang="en-US" dirty="0" smtClean="0"/>
              <a:t>芯</a:t>
            </a:r>
            <a:endParaRPr lang="en-US" altLang="ja-JP" dirty="0" smtClean="0"/>
          </a:p>
          <a:p>
            <a:r>
              <a:rPr lang="en-US" altLang="ja-JP" dirty="0" smtClean="0"/>
              <a:t>C</a:t>
            </a:r>
            <a:r>
              <a:rPr lang="en-US" altLang="ja-JP" dirty="0"/>
              <a:t>O</a:t>
            </a:r>
            <a:r>
              <a:rPr lang="ja-JP" altLang="en-US" dirty="0" smtClean="0"/>
              <a:t>ラックに入れるか</a:t>
            </a:r>
            <a:r>
              <a:rPr lang="en-US" altLang="ja-JP" dirty="0" smtClean="0"/>
              <a:t>BM</a:t>
            </a:r>
            <a:r>
              <a:rPr lang="ja-JP" altLang="en-US" dirty="0" smtClean="0"/>
              <a:t>ラックにするかはご相談．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796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212</Words>
  <Application>Microsoft Macintosh PowerPoint</Application>
  <PresentationFormat>ユーザー設定</PresentationFormat>
  <Paragraphs>91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DR Monitorで欲しいtiming </vt:lpstr>
      <vt:lpstr>PowerPoint プレゼンテーション</vt:lpstr>
      <vt:lpstr>タイミング・ネットワーク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Monitorで欲しいtiming </dc:title>
  <dc:creator>hitomi</dc:creator>
  <cp:lastModifiedBy>Furukawa Kazuro</cp:lastModifiedBy>
  <cp:revision>4</cp:revision>
  <dcterms:created xsi:type="dcterms:W3CDTF">2016-11-01T11:25:21Z</dcterms:created>
  <dcterms:modified xsi:type="dcterms:W3CDTF">2016-11-01T13:59:59Z</dcterms:modified>
</cp:coreProperties>
</file>