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8" r:id="rId5"/>
    <p:sldId id="263" r:id="rId6"/>
    <p:sldId id="261" r:id="rId7"/>
    <p:sldId id="257" r:id="rId8"/>
    <p:sldId id="264" r:id="rId9"/>
    <p:sldId id="265" r:id="rId10"/>
    <p:sldId id="262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3" autoAdjust="0"/>
    <p:restoredTop sz="94660"/>
  </p:normalViewPr>
  <p:slideViewPr>
    <p:cSldViewPr snapToGrid="0">
      <p:cViewPr varScale="1">
        <p:scale>
          <a:sx n="69" d="100"/>
          <a:sy n="69" d="100"/>
        </p:scale>
        <p:origin x="96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92246-7742-45A4-8EA0-623917BADDD8}" type="datetimeFigureOut">
              <a:rPr kumimoji="1" lang="ja-JP" altLang="en-US" smtClean="0"/>
              <a:t>2016/10/7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E577A-22BF-414B-BDD7-BFB3FCE73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5577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92246-7742-45A4-8EA0-623917BADDD8}" type="datetimeFigureOut">
              <a:rPr kumimoji="1" lang="ja-JP" altLang="en-US" smtClean="0"/>
              <a:t>2016/10/7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E577A-22BF-414B-BDD7-BFB3FCE73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0195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92246-7742-45A4-8EA0-623917BADDD8}" type="datetimeFigureOut">
              <a:rPr kumimoji="1" lang="ja-JP" altLang="en-US" smtClean="0"/>
              <a:t>2016/10/7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E577A-22BF-414B-BDD7-BFB3FCE73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3461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92246-7742-45A4-8EA0-623917BADDD8}" type="datetimeFigureOut">
              <a:rPr kumimoji="1" lang="ja-JP" altLang="en-US" smtClean="0"/>
              <a:t>2016/10/7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E577A-22BF-414B-BDD7-BFB3FCE73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5604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92246-7742-45A4-8EA0-623917BADDD8}" type="datetimeFigureOut">
              <a:rPr kumimoji="1" lang="ja-JP" altLang="en-US" smtClean="0"/>
              <a:t>2016/10/7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E577A-22BF-414B-BDD7-BFB3FCE73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889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92246-7742-45A4-8EA0-623917BADDD8}" type="datetimeFigureOut">
              <a:rPr kumimoji="1" lang="ja-JP" altLang="en-US" smtClean="0"/>
              <a:t>2016/10/7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E577A-22BF-414B-BDD7-BFB3FCE73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640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92246-7742-45A4-8EA0-623917BADDD8}" type="datetimeFigureOut">
              <a:rPr kumimoji="1" lang="ja-JP" altLang="en-US" smtClean="0"/>
              <a:t>2016/10/7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E577A-22BF-414B-BDD7-BFB3FCE73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4897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92246-7742-45A4-8EA0-623917BADDD8}" type="datetimeFigureOut">
              <a:rPr kumimoji="1" lang="ja-JP" altLang="en-US" smtClean="0"/>
              <a:t>2016/10/7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E577A-22BF-414B-BDD7-BFB3FCE73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8645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92246-7742-45A4-8EA0-623917BADDD8}" type="datetimeFigureOut">
              <a:rPr kumimoji="1" lang="ja-JP" altLang="en-US" smtClean="0"/>
              <a:t>2016/10/7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E577A-22BF-414B-BDD7-BFB3FCE73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6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92246-7742-45A4-8EA0-623917BADDD8}" type="datetimeFigureOut">
              <a:rPr kumimoji="1" lang="ja-JP" altLang="en-US" smtClean="0"/>
              <a:t>2016/10/7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E577A-22BF-414B-BDD7-BFB3FCE73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508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92246-7742-45A4-8EA0-623917BADDD8}" type="datetimeFigureOut">
              <a:rPr kumimoji="1" lang="ja-JP" altLang="en-US" smtClean="0"/>
              <a:t>2016/10/7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E577A-22BF-414B-BDD7-BFB3FCE73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8426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92246-7742-45A4-8EA0-623917BADDD8}" type="datetimeFigureOut">
              <a:rPr kumimoji="1" lang="ja-JP" altLang="en-US" smtClean="0"/>
              <a:t>2016/10/7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E577A-22BF-414B-BDD7-BFB3FCE73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3352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ja-JP" sz="5400" dirty="0" smtClean="0"/>
              <a:t>DR Monitor</a:t>
            </a:r>
            <a:r>
              <a:rPr lang="ja-JP" altLang="en-US" sz="5400" dirty="0" smtClean="0"/>
              <a:t>に必要なタイミング・ネットワークその他</a:t>
            </a:r>
            <a:endParaRPr kumimoji="1" lang="ja-JP" altLang="en-US" sz="54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2016/10/07 DR </a:t>
            </a:r>
            <a:r>
              <a:rPr kumimoji="1" lang="ja-JP" altLang="en-US" dirty="0" smtClean="0"/>
              <a:t>打ち合わせ</a:t>
            </a:r>
            <a:endParaRPr kumimoji="1" lang="en-US" altLang="ja-JP" dirty="0" smtClean="0"/>
          </a:p>
          <a:p>
            <a:r>
              <a:rPr lang="en-US" altLang="ja-JP" dirty="0" smtClean="0"/>
              <a:t>Ikeda,</a:t>
            </a:r>
            <a:r>
              <a:rPr lang="ja-JP" altLang="en-US" dirty="0"/>
              <a:t> </a:t>
            </a:r>
            <a:r>
              <a:rPr lang="en-US" altLang="ja-JP" dirty="0" smtClean="0"/>
              <a:t>Koiso, Kobayashi, Sato, Tobiyama, Nakamura, Furukawa, Miyahara 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758360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DCCT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5ksps </a:t>
            </a:r>
            <a:r>
              <a:rPr lang="ja-JP" altLang="en-US" dirty="0"/>
              <a:t>非同期</a:t>
            </a:r>
            <a:r>
              <a:rPr lang="ja-JP" altLang="en-US" dirty="0" smtClean="0"/>
              <a:t>でデータ収集．</a:t>
            </a:r>
            <a:endParaRPr lang="en-US" altLang="ja-JP" dirty="0" smtClean="0"/>
          </a:p>
          <a:p>
            <a:r>
              <a:rPr lang="en-US" altLang="ja-JP" dirty="0" smtClean="0"/>
              <a:t>Analog</a:t>
            </a:r>
            <a:r>
              <a:rPr lang="ja-JP" altLang="en-US" dirty="0" smtClean="0"/>
              <a:t>信号⇒</a:t>
            </a:r>
            <a:r>
              <a:rPr lang="en-US" altLang="ja-JP" dirty="0" smtClean="0"/>
              <a:t>RF</a:t>
            </a:r>
            <a:r>
              <a:rPr lang="ja-JP" altLang="en-US" dirty="0" err="1" smtClean="0"/>
              <a:t>，</a:t>
            </a:r>
            <a:r>
              <a:rPr lang="ja-JP" altLang="en-US" dirty="0" smtClean="0"/>
              <a:t>安全？</a:t>
            </a:r>
            <a:endParaRPr lang="ja-JP" altLang="en-US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3141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208910" y="1690688"/>
            <a:ext cx="11774179" cy="4709142"/>
            <a:chOff x="141188" y="1108365"/>
            <a:chExt cx="11774179" cy="4709142"/>
          </a:xfrm>
        </p:grpSpPr>
        <p:pic>
          <p:nvPicPr>
            <p:cNvPr id="2" name="図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1188" y="1108365"/>
              <a:ext cx="11774179" cy="4709142"/>
            </a:xfrm>
            <a:prstGeom prst="rect">
              <a:avLst/>
            </a:prstGeom>
          </p:spPr>
        </p:pic>
        <p:sp>
          <p:nvSpPr>
            <p:cNvPr id="3" name="円/楕円 2"/>
            <p:cNvSpPr/>
            <p:nvPr/>
          </p:nvSpPr>
          <p:spPr>
            <a:xfrm>
              <a:off x="2521527" y="2396836"/>
              <a:ext cx="346364" cy="374073"/>
            </a:xfrm>
            <a:prstGeom prst="ellipse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円/楕円 3"/>
            <p:cNvSpPr/>
            <p:nvPr/>
          </p:nvSpPr>
          <p:spPr>
            <a:xfrm>
              <a:off x="6248400" y="1537854"/>
              <a:ext cx="346364" cy="374073"/>
            </a:xfrm>
            <a:prstGeom prst="ellipse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円/楕円 4"/>
            <p:cNvSpPr/>
            <p:nvPr/>
          </p:nvSpPr>
          <p:spPr>
            <a:xfrm>
              <a:off x="7439890" y="4461163"/>
              <a:ext cx="346364" cy="374073"/>
            </a:xfrm>
            <a:prstGeom prst="ellipse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2175162" y="4461163"/>
              <a:ext cx="471055" cy="817419"/>
            </a:xfrm>
            <a:prstGeom prst="ellipse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円/楕円 6"/>
            <p:cNvSpPr/>
            <p:nvPr/>
          </p:nvSpPr>
          <p:spPr>
            <a:xfrm>
              <a:off x="581433" y="1724890"/>
              <a:ext cx="346364" cy="671946"/>
            </a:xfrm>
            <a:prstGeom prst="ellipse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" name="タイトル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dirty="0" smtClean="0"/>
              <a:t>DR</a:t>
            </a:r>
            <a:r>
              <a:rPr lang="ja-JP" altLang="en-US" dirty="0"/>
              <a:t> </a:t>
            </a:r>
            <a:r>
              <a:rPr lang="en-US" altLang="ja-JP" dirty="0" smtClean="0"/>
              <a:t>Monitor Station:</a:t>
            </a:r>
          </a:p>
          <a:p>
            <a:pPr algn="r"/>
            <a:r>
              <a:rPr lang="ja-JP" altLang="en-US" sz="3600" dirty="0" smtClean="0"/>
              <a:t>各</a:t>
            </a:r>
            <a:r>
              <a:rPr lang="en-US" altLang="ja-JP" sz="3600" dirty="0" smtClean="0"/>
              <a:t>station</a:t>
            </a:r>
            <a:r>
              <a:rPr lang="ja-JP" altLang="en-US" sz="3600" dirty="0" smtClean="0"/>
              <a:t>に</a:t>
            </a:r>
            <a:r>
              <a:rPr lang="en-US" altLang="ja-JP" sz="3600" dirty="0" smtClean="0"/>
              <a:t>network(BM/EPICS)</a:t>
            </a:r>
            <a:r>
              <a:rPr lang="ja-JP" altLang="en-US" sz="3600" dirty="0" smtClean="0"/>
              <a:t>が必要</a:t>
            </a:r>
            <a:endParaRPr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876576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BPM </a:t>
            </a:r>
            <a:r>
              <a:rPr kumimoji="1" lang="ja-JP" altLang="en-US" dirty="0" smtClean="0"/>
              <a:t>に必要な</a:t>
            </a:r>
            <a:r>
              <a:rPr kumimoji="1" lang="en-US" altLang="ja-JP" dirty="0" smtClean="0"/>
              <a:t>timing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1218" y="2622768"/>
            <a:ext cx="10515600" cy="4039104"/>
          </a:xfrm>
        </p:spPr>
        <p:txBody>
          <a:bodyPr/>
          <a:lstStyle/>
          <a:p>
            <a:r>
              <a:rPr kumimoji="1" lang="ja-JP" altLang="en-US" dirty="0" smtClean="0"/>
              <a:t>すべて</a:t>
            </a:r>
            <a:r>
              <a:rPr kumimoji="1" lang="en-US" altLang="ja-JP" dirty="0" smtClean="0"/>
              <a:t>TBT</a:t>
            </a:r>
            <a:r>
              <a:rPr kumimoji="1" lang="ja-JP" altLang="en-US" dirty="0" smtClean="0"/>
              <a:t>なので，周回しているバンチに同期した</a:t>
            </a:r>
            <a:r>
              <a:rPr kumimoji="1" lang="en-US" altLang="ja-JP" dirty="0" smtClean="0"/>
              <a:t>revolution</a:t>
            </a:r>
            <a:r>
              <a:rPr kumimoji="1" lang="ja-JP" altLang="en-US" dirty="0" smtClean="0"/>
              <a:t>信号（どの</a:t>
            </a:r>
            <a:r>
              <a:rPr kumimoji="1" lang="en-US" altLang="ja-JP" dirty="0" smtClean="0"/>
              <a:t>bucket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bunch</a:t>
            </a:r>
            <a:r>
              <a:rPr kumimoji="1" lang="ja-JP" altLang="en-US" dirty="0" smtClean="0"/>
              <a:t>が入っているのか），測定</a:t>
            </a:r>
            <a:r>
              <a:rPr kumimoji="1" lang="en-US" altLang="ja-JP" dirty="0" smtClean="0"/>
              <a:t>start </a:t>
            </a:r>
            <a:r>
              <a:rPr kumimoji="1" lang="ja-JP" altLang="en-US" dirty="0" smtClean="0"/>
              <a:t>信号が必要</a:t>
            </a:r>
            <a:r>
              <a:rPr kumimoji="1" lang="en-US" altLang="ja-JP" dirty="0" smtClean="0"/>
              <a:t>(EVG</a:t>
            </a:r>
            <a:r>
              <a:rPr kumimoji="1" lang="ja-JP" altLang="en-US" dirty="0" smtClean="0"/>
              <a:t>から</a:t>
            </a:r>
            <a:r>
              <a:rPr kumimoji="1" lang="en-US" altLang="ja-JP" dirty="0" smtClean="0"/>
              <a:t>)</a:t>
            </a:r>
            <a:r>
              <a:rPr kumimoji="1" lang="ja-JP" altLang="en-US" dirty="0" err="1" smtClean="0"/>
              <a:t>．</a:t>
            </a:r>
            <a:endParaRPr kumimoji="1" lang="en-US" altLang="ja-JP" dirty="0" smtClean="0"/>
          </a:p>
          <a:p>
            <a:r>
              <a:rPr lang="en-US" altLang="ja-JP" dirty="0" smtClean="0"/>
              <a:t>83</a:t>
            </a:r>
            <a:r>
              <a:rPr lang="ja-JP" altLang="en-US" dirty="0" smtClean="0"/>
              <a:t>ｃｈ，</a:t>
            </a:r>
            <a:r>
              <a:rPr lang="en-US" altLang="ja-JP" dirty="0" smtClean="0"/>
              <a:t>4station </a:t>
            </a:r>
            <a:r>
              <a:rPr lang="ja-JP" altLang="en-US" dirty="0" smtClean="0"/>
              <a:t>で測定．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Start</a:t>
            </a:r>
            <a:r>
              <a:rPr lang="ja-JP" altLang="en-US" dirty="0" smtClean="0"/>
              <a:t>信号（</a:t>
            </a:r>
            <a:r>
              <a:rPr lang="en-US" altLang="ja-JP" dirty="0" smtClean="0"/>
              <a:t>1/station, 4 station</a:t>
            </a:r>
            <a:r>
              <a:rPr lang="ja-JP" altLang="en-US" dirty="0" smtClean="0"/>
              <a:t>で半周以内）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Bunch</a:t>
            </a:r>
            <a:r>
              <a:rPr lang="ja-JP" altLang="en-US" dirty="0"/>
              <a:t> </a:t>
            </a:r>
            <a:r>
              <a:rPr lang="ja-JP" altLang="en-US" dirty="0" smtClean="0"/>
              <a:t>同期信号　</a:t>
            </a:r>
            <a:r>
              <a:rPr lang="en-US" altLang="ja-JP" dirty="0" smtClean="0"/>
              <a:t>(</a:t>
            </a:r>
            <a:r>
              <a:rPr lang="ja-JP" altLang="en-US" dirty="0" smtClean="0"/>
              <a:t>できれば全チャンネルに</a:t>
            </a:r>
            <a:r>
              <a:rPr lang="en-US" altLang="ja-JP" dirty="0" smtClean="0"/>
              <a:t>step 1ns</a:t>
            </a:r>
            <a:r>
              <a:rPr lang="ja-JP" altLang="en-US" dirty="0" smtClean="0"/>
              <a:t>以下の正しい信号，無理なら</a:t>
            </a:r>
            <a:r>
              <a:rPr lang="en-US" altLang="ja-JP" dirty="0" smtClean="0"/>
              <a:t>station</a:t>
            </a:r>
            <a:r>
              <a:rPr lang="ja-JP" altLang="en-US" dirty="0" smtClean="0"/>
              <a:t>毎に貰いケーブルで調整</a:t>
            </a:r>
            <a:r>
              <a:rPr lang="en-US" altLang="ja-JP" dirty="0" smtClean="0"/>
              <a:t>)</a:t>
            </a:r>
          </a:p>
          <a:p>
            <a:r>
              <a:rPr lang="ja-JP" altLang="en-US" dirty="0" smtClean="0"/>
              <a:t>（</a:t>
            </a:r>
            <a:r>
              <a:rPr lang="en-US" altLang="ja-JP" dirty="0" smtClean="0"/>
              <a:t>RF</a:t>
            </a:r>
            <a:r>
              <a:rPr lang="ja-JP" altLang="en-US" dirty="0" smtClean="0"/>
              <a:t>），通常の</a:t>
            </a:r>
            <a:r>
              <a:rPr lang="en-US" altLang="ja-JP" dirty="0" smtClean="0"/>
              <a:t>revolution</a:t>
            </a:r>
            <a:r>
              <a:rPr lang="ja-JP" altLang="en-US" dirty="0" smtClean="0"/>
              <a:t>信号も必要．</a:t>
            </a:r>
            <a:endParaRPr lang="en-US" altLang="ja-JP" dirty="0" smtClean="0"/>
          </a:p>
          <a:p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4654" y="0"/>
            <a:ext cx="5237018" cy="2622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358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Dispersion</a:t>
            </a:r>
            <a:r>
              <a:rPr kumimoji="1" lang="ja-JP" altLang="en-US" dirty="0" smtClean="0"/>
              <a:t>測定のためのタイミング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kumimoji="1" lang="en-US" altLang="ja-JP" dirty="0" smtClean="0"/>
              <a:t>BPM</a:t>
            </a:r>
            <a:r>
              <a:rPr kumimoji="1" lang="ja-JP" altLang="en-US" dirty="0" smtClean="0"/>
              <a:t>は</a:t>
            </a:r>
            <a:r>
              <a:rPr kumimoji="1" lang="en-US" altLang="ja-JP" dirty="0" smtClean="0"/>
              <a:t>bucket</a:t>
            </a:r>
            <a:r>
              <a:rPr kumimoji="1" lang="ja-JP" altLang="en-US" dirty="0" smtClean="0"/>
              <a:t>に同期したタイミング</a:t>
            </a:r>
            <a:r>
              <a:rPr lang="ja-JP" altLang="en-US" dirty="0" smtClean="0"/>
              <a:t>が必要．</a:t>
            </a:r>
            <a:endParaRPr kumimoji="1" lang="en-US" altLang="ja-JP" dirty="0" smtClean="0"/>
          </a:p>
          <a:p>
            <a:r>
              <a:rPr kumimoji="1" lang="en-US" altLang="ja-JP" dirty="0" smtClean="0"/>
              <a:t>MR</a:t>
            </a:r>
            <a:r>
              <a:rPr kumimoji="1" lang="ja-JP" altLang="en-US" dirty="0" smtClean="0"/>
              <a:t>の場合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Dispersion</a:t>
            </a:r>
            <a:r>
              <a:rPr lang="ja-JP" altLang="en-US" dirty="0" smtClean="0"/>
              <a:t>測定時に</a:t>
            </a:r>
            <a:r>
              <a:rPr lang="en-US" altLang="ja-JP" dirty="0" err="1" smtClean="0"/>
              <a:t>Linac</a:t>
            </a:r>
            <a:r>
              <a:rPr lang="ja-JP" altLang="en-US" dirty="0" smtClean="0"/>
              <a:t>と</a:t>
            </a:r>
            <a:r>
              <a:rPr lang="en-US" altLang="ja-JP" dirty="0" smtClean="0"/>
              <a:t>lock</a:t>
            </a:r>
            <a:r>
              <a:rPr lang="ja-JP" altLang="en-US" dirty="0" smtClean="0"/>
              <a:t>したまま</a:t>
            </a:r>
            <a:r>
              <a:rPr lang="en-US" altLang="ja-JP" dirty="0" smtClean="0"/>
              <a:t>RF</a:t>
            </a:r>
            <a:r>
              <a:rPr lang="ja-JP" altLang="en-US" dirty="0" smtClean="0"/>
              <a:t>を動かした</a:t>
            </a:r>
            <a:r>
              <a:rPr lang="en-US" altLang="ja-JP" dirty="0" smtClean="0"/>
              <a:t>(~100Hz)</a:t>
            </a:r>
            <a:r>
              <a:rPr lang="ja-JP" altLang="en-US" dirty="0" err="1" smtClean="0"/>
              <a:t>．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BPM</a:t>
            </a:r>
            <a:r>
              <a:rPr kumimoji="1" lang="ja-JP" altLang="en-US" dirty="0" smtClean="0"/>
              <a:t>は</a:t>
            </a:r>
            <a:r>
              <a:rPr kumimoji="1" lang="en-US" altLang="ja-JP" dirty="0" smtClean="0"/>
              <a:t>RF</a:t>
            </a:r>
            <a:r>
              <a:rPr kumimoji="1" lang="ja-JP" altLang="en-US" dirty="0" smtClean="0"/>
              <a:t>信号を使ってタイミングを合わせているので問題なし．</a:t>
            </a:r>
            <a:endParaRPr kumimoji="1" lang="en-US" altLang="ja-JP" dirty="0" smtClean="0"/>
          </a:p>
          <a:p>
            <a:r>
              <a:rPr lang="en-US" altLang="ja-JP" dirty="0" smtClean="0"/>
              <a:t>DR</a:t>
            </a:r>
            <a:r>
              <a:rPr lang="ja-JP" altLang="en-US" dirty="0" smtClean="0"/>
              <a:t>の場合</a:t>
            </a:r>
            <a:endParaRPr lang="en-US" altLang="ja-JP" dirty="0" smtClean="0"/>
          </a:p>
          <a:p>
            <a:pPr lvl="1"/>
            <a:r>
              <a:rPr lang="en-US" altLang="ja-JP" dirty="0"/>
              <a:t>Dispersion</a:t>
            </a:r>
            <a:r>
              <a:rPr lang="ja-JP" altLang="en-US" dirty="0"/>
              <a:t>測定時は</a:t>
            </a:r>
            <a:r>
              <a:rPr lang="en-US" altLang="ja-JP" dirty="0" err="1"/>
              <a:t>Linac</a:t>
            </a:r>
            <a:r>
              <a:rPr lang="ja-JP" altLang="en-US" dirty="0"/>
              <a:t>からのタイミングと切り離して</a:t>
            </a:r>
            <a:r>
              <a:rPr lang="en-US" altLang="ja-JP" dirty="0"/>
              <a:t>RF</a:t>
            </a:r>
            <a:r>
              <a:rPr lang="ja-JP" altLang="en-US" dirty="0"/>
              <a:t>を</a:t>
            </a:r>
            <a:r>
              <a:rPr lang="ja-JP" altLang="en-US" dirty="0" smtClean="0"/>
              <a:t>動かす</a:t>
            </a:r>
            <a:r>
              <a:rPr lang="en-US" altLang="ja-JP" dirty="0" smtClean="0"/>
              <a:t>(</a:t>
            </a:r>
            <a:r>
              <a:rPr lang="ja-JP" altLang="en-US" dirty="0" smtClean="0"/>
              <a:t>最大</a:t>
            </a:r>
            <a:r>
              <a:rPr lang="en-US" altLang="ja-JP" dirty="0" smtClean="0"/>
              <a:t>50kHz)</a:t>
            </a:r>
            <a:r>
              <a:rPr lang="ja-JP" altLang="en-US" dirty="0" err="1" smtClean="0"/>
              <a:t>．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BPM</a:t>
            </a:r>
            <a:r>
              <a:rPr lang="ja-JP" altLang="en-US" dirty="0" smtClean="0"/>
              <a:t>はタイミングシステム</a:t>
            </a:r>
            <a:r>
              <a:rPr kumimoji="1" lang="ja-JP" altLang="en-US" dirty="0" smtClean="0"/>
              <a:t>からの信号を使って</a:t>
            </a:r>
            <a:r>
              <a:rPr kumimoji="1" lang="en-US" altLang="ja-JP" dirty="0" smtClean="0"/>
              <a:t>BPM</a:t>
            </a:r>
            <a:r>
              <a:rPr kumimoji="1" lang="ja-JP" altLang="en-US" dirty="0" smtClean="0"/>
              <a:t>測定をする予定．</a:t>
            </a:r>
            <a:endParaRPr kumimoji="1" lang="en-US" altLang="ja-JP" dirty="0" smtClean="0"/>
          </a:p>
          <a:p>
            <a:r>
              <a:rPr lang="en-US" altLang="ja-JP" dirty="0" smtClean="0"/>
              <a:t>DR</a:t>
            </a:r>
            <a:r>
              <a:rPr lang="ja-JP" altLang="en-US" dirty="0" smtClean="0"/>
              <a:t>で使うイベントモジュールは</a:t>
            </a:r>
            <a:r>
              <a:rPr lang="en-US" altLang="ja-JP" dirty="0" smtClean="0"/>
              <a:t>MR</a:t>
            </a:r>
            <a:r>
              <a:rPr lang="ja-JP" altLang="en-US" dirty="0"/>
              <a:t> </a:t>
            </a:r>
            <a:r>
              <a:rPr lang="en-US" altLang="ja-JP" dirty="0" smtClean="0"/>
              <a:t>or DR</a:t>
            </a:r>
            <a:r>
              <a:rPr lang="ja-JP" altLang="en-US" dirty="0" smtClean="0"/>
              <a:t>どちらの周波数を使うのか？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⇒</a:t>
            </a:r>
            <a:r>
              <a:rPr lang="en-US" altLang="ja-JP" dirty="0" smtClean="0">
                <a:solidFill>
                  <a:srgbClr val="FF0000"/>
                </a:solidFill>
              </a:rPr>
              <a:t>DR</a:t>
            </a:r>
            <a:r>
              <a:rPr lang="ja-JP" altLang="en-US" dirty="0" smtClean="0">
                <a:solidFill>
                  <a:srgbClr val="FF0000"/>
                </a:solidFill>
              </a:rPr>
              <a:t>独立のイベントシステムを作る．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pPr lvl="1"/>
            <a:endParaRPr kumimoji="1" lang="en-US" altLang="ja-JP" dirty="0" smtClean="0"/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5875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DR Event System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start timing</a:t>
            </a:r>
            <a:r>
              <a:rPr lang="ja-JP" altLang="en-US" dirty="0"/>
              <a:t>は</a:t>
            </a:r>
            <a:r>
              <a:rPr lang="en-US" altLang="ja-JP" dirty="0"/>
              <a:t>hard wire</a:t>
            </a:r>
            <a:r>
              <a:rPr lang="ja-JP" altLang="en-US" dirty="0"/>
              <a:t>で</a:t>
            </a:r>
            <a:r>
              <a:rPr lang="en-US" altLang="ja-JP" dirty="0" err="1"/>
              <a:t>Linac</a:t>
            </a:r>
            <a:r>
              <a:rPr lang="en-US" altLang="ja-JP" dirty="0"/>
              <a:t> system</a:t>
            </a:r>
            <a:r>
              <a:rPr lang="ja-JP" altLang="en-US" dirty="0" smtClean="0"/>
              <a:t>から</a:t>
            </a:r>
            <a:r>
              <a:rPr lang="en-US" altLang="ja-JP" dirty="0" smtClean="0"/>
              <a:t>injection</a:t>
            </a:r>
            <a:r>
              <a:rPr lang="ja-JP" altLang="en-US" dirty="0"/>
              <a:t> </a:t>
            </a:r>
            <a:r>
              <a:rPr lang="en-US" altLang="ja-JP" dirty="0" smtClean="0"/>
              <a:t>timing</a:t>
            </a:r>
            <a:r>
              <a:rPr lang="ja-JP" altLang="en-US" dirty="0" smtClean="0"/>
              <a:t>を入力</a:t>
            </a:r>
            <a:r>
              <a:rPr lang="ja-JP" altLang="en-US" dirty="0"/>
              <a:t>．</a:t>
            </a:r>
            <a:r>
              <a:rPr lang="en-US" altLang="ja-JP" dirty="0"/>
              <a:t>Clock</a:t>
            </a:r>
            <a:r>
              <a:rPr lang="ja-JP" altLang="en-US" dirty="0"/>
              <a:t>は</a:t>
            </a:r>
            <a:r>
              <a:rPr lang="en-US" altLang="ja-JP" dirty="0"/>
              <a:t>DR </a:t>
            </a:r>
            <a:r>
              <a:rPr lang="en-US" altLang="ja-JP" dirty="0" smtClean="0"/>
              <a:t>RF</a:t>
            </a:r>
            <a:r>
              <a:rPr lang="ja-JP" altLang="en-US" dirty="0" smtClean="0"/>
              <a:t>を入力．</a:t>
            </a:r>
            <a:endParaRPr lang="en-US" altLang="ja-JP" dirty="0" smtClean="0"/>
          </a:p>
          <a:p>
            <a:r>
              <a:rPr lang="en-US" altLang="ja-JP" dirty="0" smtClean="0"/>
              <a:t>Dispersion</a:t>
            </a:r>
            <a:r>
              <a:rPr lang="ja-JP" altLang="en-US" dirty="0"/>
              <a:t> </a:t>
            </a:r>
            <a:r>
              <a:rPr lang="ja-JP" altLang="en-US" dirty="0" smtClean="0"/>
              <a:t>測定後はリセットをかけて，お互いの</a:t>
            </a:r>
            <a:r>
              <a:rPr lang="en-US" altLang="ja-JP" dirty="0" smtClean="0"/>
              <a:t>revolution</a:t>
            </a:r>
            <a:r>
              <a:rPr lang="ja-JP" altLang="en-US" dirty="0" smtClean="0"/>
              <a:t>（</a:t>
            </a:r>
            <a:r>
              <a:rPr lang="en-US" altLang="ja-JP" dirty="0" smtClean="0"/>
              <a:t>0 bucket</a:t>
            </a:r>
            <a:r>
              <a:rPr lang="ja-JP" altLang="en-US" dirty="0" smtClean="0"/>
              <a:t>）を合わせる．</a:t>
            </a:r>
            <a:endParaRPr lang="en-US" altLang="ja-JP" dirty="0" smtClean="0"/>
          </a:p>
          <a:p>
            <a:r>
              <a:rPr lang="en-US" altLang="ja-JP" dirty="0" smtClean="0"/>
              <a:t>Dispersion</a:t>
            </a:r>
            <a:r>
              <a:rPr lang="ja-JP" altLang="en-US" dirty="0" smtClean="0"/>
              <a:t>測定後，</a:t>
            </a:r>
            <a:r>
              <a:rPr lang="en-US" altLang="ja-JP" dirty="0" smtClean="0"/>
              <a:t>RF</a:t>
            </a:r>
            <a:r>
              <a:rPr lang="ja-JP" altLang="en-US" dirty="0"/>
              <a:t> </a:t>
            </a:r>
            <a:r>
              <a:rPr lang="ja-JP" altLang="en-US" dirty="0" smtClean="0"/>
              <a:t>を元に戻すために位相シフターを入れることを検討する．</a:t>
            </a:r>
            <a:endParaRPr lang="en-US" altLang="ja-JP" dirty="0" smtClean="0"/>
          </a:p>
          <a:p>
            <a:r>
              <a:rPr lang="en-US" altLang="ja-JP" dirty="0" smtClean="0"/>
              <a:t>Test stand</a:t>
            </a:r>
            <a:r>
              <a:rPr lang="ja-JP" altLang="en-US" dirty="0" smtClean="0"/>
              <a:t>を作って試験する．</a:t>
            </a:r>
            <a:endParaRPr lang="en-US" altLang="ja-JP" dirty="0" smtClean="0"/>
          </a:p>
          <a:p>
            <a:r>
              <a:rPr lang="en-US" altLang="ja-JP" dirty="0" smtClean="0"/>
              <a:t>SINAP module</a:t>
            </a:r>
            <a:r>
              <a:rPr lang="ja-JP" altLang="en-US" dirty="0" smtClean="0"/>
              <a:t>にするか</a:t>
            </a:r>
            <a:r>
              <a:rPr lang="en-US" altLang="ja-JP" dirty="0" smtClean="0"/>
              <a:t>MRF</a:t>
            </a:r>
            <a:r>
              <a:rPr lang="ja-JP" altLang="en-US" dirty="0" smtClean="0"/>
              <a:t>にするかは今後決める．</a:t>
            </a:r>
            <a:endParaRPr lang="ja-JP" altLang="en-US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18507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その他のモニター</a:t>
            </a:r>
            <a:r>
              <a:rPr lang="ja-JP" altLang="en-US" dirty="0" smtClean="0"/>
              <a:t>に必要な</a:t>
            </a:r>
            <a:r>
              <a:rPr lang="ja-JP" altLang="en-US" dirty="0"/>
              <a:t>タイミング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FB</a:t>
            </a:r>
          </a:p>
          <a:p>
            <a:pPr lvl="1"/>
            <a:r>
              <a:rPr lang="ja-JP" altLang="en-US" dirty="0" smtClean="0"/>
              <a:t>位相ノイズの少ない</a:t>
            </a:r>
            <a:r>
              <a:rPr lang="en-US" altLang="ja-JP" dirty="0" smtClean="0"/>
              <a:t>RF</a:t>
            </a:r>
            <a:r>
              <a:rPr lang="ja-JP" altLang="en-US" dirty="0" smtClean="0"/>
              <a:t>信号</a:t>
            </a:r>
            <a:r>
              <a:rPr lang="en-US" altLang="ja-JP" dirty="0" smtClean="0"/>
              <a:t>, revolution</a:t>
            </a:r>
            <a:r>
              <a:rPr lang="ja-JP" altLang="en-US" dirty="0" smtClean="0"/>
              <a:t>信号が必要．</a:t>
            </a:r>
            <a:endParaRPr lang="en-US" altLang="ja-JP" dirty="0" smtClean="0"/>
          </a:p>
          <a:p>
            <a:pPr marL="457200" lvl="1" indent="0">
              <a:buNone/>
            </a:pPr>
            <a:r>
              <a:rPr lang="ja-JP" altLang="en-US" dirty="0" smtClean="0"/>
              <a:t>・ベータトロン振動励振のためには</a:t>
            </a:r>
            <a:r>
              <a:rPr lang="en-US" altLang="ja-JP" dirty="0" smtClean="0"/>
              <a:t>BPM</a:t>
            </a:r>
            <a:r>
              <a:rPr lang="ja-JP" altLang="en-US" dirty="0" smtClean="0"/>
              <a:t>と同じ信号が必要．</a:t>
            </a:r>
            <a:endParaRPr lang="en-US" altLang="ja-JP" dirty="0" smtClean="0"/>
          </a:p>
          <a:p>
            <a:pPr marL="457200" lvl="1" indent="0">
              <a:buNone/>
            </a:pPr>
            <a:r>
              <a:rPr lang="ja-JP" altLang="en-US" dirty="0" smtClean="0"/>
              <a:t>・バンチ電流モニターのために</a:t>
            </a:r>
            <a:r>
              <a:rPr lang="en-US" altLang="ja-JP" dirty="0" smtClean="0"/>
              <a:t> </a:t>
            </a:r>
            <a:r>
              <a:rPr lang="ja-JP" altLang="en-US" dirty="0"/>
              <a:t>入射</a:t>
            </a:r>
            <a:r>
              <a:rPr lang="ja-JP" altLang="en-US" dirty="0" smtClean="0"/>
              <a:t>（</a:t>
            </a:r>
            <a:r>
              <a:rPr lang="ja-JP" altLang="en-US" dirty="0"/>
              <a:t>出射</a:t>
            </a:r>
            <a:r>
              <a:rPr lang="ja-JP" altLang="en-US" dirty="0" smtClean="0"/>
              <a:t>）</a:t>
            </a:r>
            <a:r>
              <a:rPr lang="en-US" altLang="ja-JP" dirty="0" smtClean="0"/>
              <a:t> </a:t>
            </a:r>
            <a:r>
              <a:rPr lang="ja-JP" altLang="en-US" dirty="0" smtClean="0"/>
              <a:t>信号が必要．</a:t>
            </a:r>
            <a:endParaRPr lang="en-US" altLang="ja-JP" dirty="0" smtClean="0"/>
          </a:p>
          <a:p>
            <a:pPr marL="457200" lvl="1" indent="0">
              <a:buNone/>
            </a:pPr>
            <a:r>
              <a:rPr lang="ja-JP" altLang="en-US" dirty="0" smtClean="0"/>
              <a:t>・</a:t>
            </a:r>
            <a:r>
              <a:rPr lang="en-US" altLang="ja-JP" dirty="0" smtClean="0"/>
              <a:t>CT</a:t>
            </a:r>
            <a:r>
              <a:rPr lang="ja-JP" altLang="en-US" dirty="0" smtClean="0"/>
              <a:t>信号のために</a:t>
            </a:r>
            <a:r>
              <a:rPr lang="en-US" altLang="ja-JP" dirty="0" smtClean="0"/>
              <a:t>revolution</a:t>
            </a:r>
            <a:r>
              <a:rPr lang="ja-JP" altLang="en-US" dirty="0" smtClean="0"/>
              <a:t>信号が必要．</a:t>
            </a:r>
            <a:endParaRPr lang="en-US" altLang="ja-JP" dirty="0" smtClean="0"/>
          </a:p>
          <a:p>
            <a:r>
              <a:rPr lang="en-US" altLang="ja-JP" dirty="0" smtClean="0"/>
              <a:t>SRM</a:t>
            </a:r>
          </a:p>
          <a:p>
            <a:pPr lvl="1"/>
            <a:r>
              <a:rPr lang="en-US" altLang="ja-JP" dirty="0" smtClean="0"/>
              <a:t>RF</a:t>
            </a:r>
            <a:r>
              <a:rPr lang="ja-JP" altLang="en-US" dirty="0" err="1" smtClean="0"/>
              <a:t>，</a:t>
            </a:r>
            <a:r>
              <a:rPr lang="en-US" altLang="ja-JP" dirty="0" smtClean="0"/>
              <a:t>revolution, </a:t>
            </a:r>
            <a:r>
              <a:rPr lang="ja-JP" altLang="en-US" dirty="0" smtClean="0"/>
              <a:t>バンチ同期信号，入射（出射）信号が必要．</a:t>
            </a:r>
            <a:endParaRPr lang="en-US" altLang="ja-JP" dirty="0" smtClean="0"/>
          </a:p>
          <a:p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540210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023061"/>
              </p:ext>
            </p:extLst>
          </p:nvPr>
        </p:nvGraphicFramePr>
        <p:xfrm>
          <a:off x="692728" y="207817"/>
          <a:ext cx="10778841" cy="643164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347355"/>
                <a:gridCol w="1347355"/>
                <a:gridCol w="1347355"/>
                <a:gridCol w="1347355"/>
                <a:gridCol w="1347355"/>
                <a:gridCol w="1347356"/>
                <a:gridCol w="1347355"/>
                <a:gridCol w="1347355"/>
              </a:tblGrid>
              <a:tr h="731158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制御ネット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所内ネット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RF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revolution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Bucket</a:t>
                      </a:r>
                      <a:r>
                        <a:rPr kumimoji="1" lang="en-US" altLang="ja-JP" baseline="0" dirty="0" smtClean="0"/>
                        <a:t>  timing</a:t>
                      </a:r>
                      <a:r>
                        <a:rPr kumimoji="1" lang="ja-JP" altLang="en-US" baseline="0" dirty="0" smtClean="0"/>
                        <a:t>　（</a:t>
                      </a:r>
                      <a:r>
                        <a:rPr kumimoji="1" lang="en-US" altLang="ja-JP" baseline="0" dirty="0" smtClean="0"/>
                        <a:t>DR</a:t>
                      </a:r>
                      <a:r>
                        <a:rPr kumimoji="1" lang="ja-JP" altLang="en-US" baseline="0" dirty="0" smtClean="0"/>
                        <a:t> </a:t>
                      </a:r>
                      <a:r>
                        <a:rPr kumimoji="1" lang="en-US" altLang="ja-JP" baseline="0" dirty="0" smtClean="0"/>
                        <a:t>EVG</a:t>
                      </a:r>
                      <a:r>
                        <a:rPr kumimoji="1" lang="ja-JP" altLang="en-US" baseline="0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Start timing</a:t>
                      </a:r>
                    </a:p>
                    <a:p>
                      <a:r>
                        <a:rPr lang="ja-JP" altLang="en-US" dirty="0" smtClean="0"/>
                        <a:t>（</a:t>
                      </a:r>
                      <a:r>
                        <a:rPr lang="en-US" altLang="ja-JP" dirty="0" smtClean="0"/>
                        <a:t>DR</a:t>
                      </a:r>
                      <a:r>
                        <a:rPr lang="ja-JP" altLang="en-US" dirty="0" smtClean="0"/>
                        <a:t> </a:t>
                      </a:r>
                      <a:r>
                        <a:rPr lang="en-US" altLang="ja-JP" dirty="0" smtClean="0"/>
                        <a:t>EVG</a:t>
                      </a:r>
                      <a:r>
                        <a:rPr lang="ja-JP" altLang="en-US" dirty="0" smtClean="0"/>
                        <a:t>）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入射</a:t>
                      </a:r>
                      <a:r>
                        <a:rPr kumimoji="1" lang="en-US" altLang="ja-JP" dirty="0" smtClean="0"/>
                        <a:t>/</a:t>
                      </a:r>
                      <a:r>
                        <a:rPr kumimoji="1" lang="ja-JP" altLang="en-US" dirty="0" smtClean="0"/>
                        <a:t>出射</a:t>
                      </a:r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(LINAC EVG)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73115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BPM</a:t>
                      </a:r>
                    </a:p>
                    <a:p>
                      <a:r>
                        <a:rPr kumimoji="1" lang="ja-JP" altLang="en-US" dirty="0" smtClean="0"/>
                        <a:t>制御室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△</a:t>
                      </a:r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73115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BPM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73115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BPM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73115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BPM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73115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FB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○</a:t>
                      </a:r>
                    </a:p>
                  </a:txBody>
                  <a:tcPr/>
                </a:tc>
              </a:tr>
              <a:tr h="947053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SRM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en-US" altLang="ja-JP" dirty="0" smtClean="0"/>
                    </a:p>
                    <a:p>
                      <a:r>
                        <a:rPr kumimoji="1" lang="ja-JP" altLang="en-US" dirty="0" smtClean="0"/>
                        <a:t>所内ネットの線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en-US" altLang="ja-JP" dirty="0" smtClean="0"/>
                    </a:p>
                    <a:p>
                      <a:r>
                        <a:rPr kumimoji="1" lang="ja-JP" altLang="en-US" dirty="0" smtClean="0"/>
                        <a:t>配線済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○</a:t>
                      </a:r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731158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BM/EPICS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光（</a:t>
                      </a:r>
                      <a:r>
                        <a:rPr kumimoji="1" lang="en-US" altLang="ja-JP" dirty="0" smtClean="0"/>
                        <a:t>Multi mode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NIM</a:t>
                      </a:r>
                      <a:r>
                        <a:rPr kumimoji="1" lang="ja-JP" altLang="en-US" dirty="0" smtClean="0"/>
                        <a:t> </a:t>
                      </a:r>
                      <a:r>
                        <a:rPr kumimoji="1" lang="en-US" altLang="ja-JP" dirty="0" smtClean="0"/>
                        <a:t>level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Linac</a:t>
                      </a:r>
                      <a:r>
                        <a:rPr kumimoji="1" lang="ja-JP" altLang="en-US" dirty="0" smtClean="0"/>
                        <a:t>　</a:t>
                      </a:r>
                      <a:r>
                        <a:rPr kumimoji="1" lang="en-US" altLang="ja-JP" dirty="0" smtClean="0"/>
                        <a:t>EVG</a:t>
                      </a:r>
                      <a:r>
                        <a:rPr kumimoji="1" lang="ja-JP" altLang="en-US" dirty="0" smtClean="0"/>
                        <a:t>　から</a:t>
                      </a:r>
                      <a:r>
                        <a:rPr kumimoji="1" lang="en-US" altLang="ja-JP" dirty="0" smtClean="0"/>
                        <a:t>DR</a:t>
                      </a:r>
                      <a:r>
                        <a:rPr kumimoji="1" lang="ja-JP" altLang="en-US" dirty="0" smtClean="0"/>
                        <a:t>制御室へ配信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3000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配線（モニター）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ja-JP" dirty="0" smtClean="0"/>
              <a:t>Network</a:t>
            </a:r>
            <a:r>
              <a:rPr lang="ja-JP" altLang="en-US" dirty="0"/>
              <a:t> </a:t>
            </a:r>
            <a:r>
              <a:rPr lang="ja-JP" altLang="en-US" dirty="0" smtClean="0"/>
              <a:t>（制御）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制御 </a:t>
            </a:r>
            <a:r>
              <a:rPr lang="en-US" altLang="ja-JP" dirty="0" smtClean="0"/>
              <a:t>station </a:t>
            </a:r>
            <a:r>
              <a:rPr lang="ja-JP" altLang="en-US" dirty="0" smtClean="0"/>
              <a:t>⇒ </a:t>
            </a:r>
            <a:r>
              <a:rPr lang="en-US" altLang="ja-JP" dirty="0" smtClean="0"/>
              <a:t>BPM,FB,(SRM) station</a:t>
            </a:r>
          </a:p>
          <a:p>
            <a:r>
              <a:rPr kumimoji="1" lang="en-US" altLang="ja-JP" dirty="0" smtClean="0"/>
              <a:t>RF,</a:t>
            </a:r>
            <a:r>
              <a:rPr kumimoji="1" lang="ja-JP" altLang="en-US" dirty="0"/>
              <a:t> </a:t>
            </a:r>
            <a:r>
              <a:rPr kumimoji="1" lang="en-US" altLang="ja-JP" dirty="0" smtClean="0"/>
              <a:t>revolution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RF</a:t>
            </a:r>
            <a:r>
              <a:rPr kumimoji="1" lang="ja-JP" altLang="en-US" dirty="0" smtClean="0"/>
              <a:t>）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RF station </a:t>
            </a:r>
            <a:r>
              <a:rPr lang="ja-JP" altLang="en-US" dirty="0" smtClean="0"/>
              <a:t>⇒ </a:t>
            </a:r>
            <a:r>
              <a:rPr lang="en-US" altLang="ja-JP" dirty="0" smtClean="0"/>
              <a:t>FB,</a:t>
            </a:r>
            <a:r>
              <a:rPr lang="ja-JP" altLang="en-US" dirty="0" smtClean="0"/>
              <a:t> </a:t>
            </a:r>
            <a:r>
              <a:rPr lang="en-US" altLang="ja-JP" dirty="0" smtClean="0"/>
              <a:t>SRM</a:t>
            </a:r>
            <a:r>
              <a:rPr lang="ja-JP" altLang="en-US" dirty="0" smtClean="0"/>
              <a:t> </a:t>
            </a:r>
            <a:r>
              <a:rPr lang="en-US" altLang="ja-JP" dirty="0" smtClean="0"/>
              <a:t>station</a:t>
            </a:r>
          </a:p>
          <a:p>
            <a:pPr lvl="1"/>
            <a:r>
              <a:rPr kumimoji="1" lang="en-US" altLang="ja-JP" dirty="0" smtClean="0"/>
              <a:t>Multi mode</a:t>
            </a:r>
            <a:r>
              <a:rPr lang="ja-JP" altLang="en-US" dirty="0"/>
              <a:t> </a:t>
            </a:r>
            <a:r>
              <a:rPr lang="en-US" altLang="ja-JP" dirty="0" smtClean="0"/>
              <a:t>cable</a:t>
            </a:r>
            <a:r>
              <a:rPr lang="ja-JP" altLang="en-US" dirty="0" smtClean="0"/>
              <a:t>を敷設．</a:t>
            </a:r>
            <a:endParaRPr kumimoji="1" lang="en-US" altLang="ja-JP" dirty="0" smtClean="0"/>
          </a:p>
          <a:p>
            <a:r>
              <a:rPr kumimoji="1" lang="en-US" altLang="ja-JP" dirty="0" smtClean="0"/>
              <a:t>Bucket timing, start timing (DR EVG)</a:t>
            </a:r>
            <a:r>
              <a:rPr kumimoji="1" lang="ja-JP" altLang="en-US" dirty="0" smtClean="0"/>
              <a:t>　（入射器・制御）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制御</a:t>
            </a:r>
            <a:r>
              <a:rPr lang="en-US" altLang="ja-JP" dirty="0" smtClean="0"/>
              <a:t> station ⇒ BPM,</a:t>
            </a:r>
            <a:r>
              <a:rPr lang="ja-JP" altLang="en-US" dirty="0"/>
              <a:t> </a:t>
            </a:r>
            <a:r>
              <a:rPr lang="en-US" altLang="ja-JP" dirty="0" smtClean="0"/>
              <a:t>(FB), </a:t>
            </a:r>
            <a:r>
              <a:rPr lang="en-US" altLang="ja-JP" dirty="0"/>
              <a:t>SRM station</a:t>
            </a:r>
          </a:p>
          <a:p>
            <a:pPr lvl="1"/>
            <a:r>
              <a:rPr lang="en-US" altLang="ja-JP" dirty="0" smtClean="0"/>
              <a:t>Multi mode(LC</a:t>
            </a:r>
            <a:r>
              <a:rPr lang="ja-JP" altLang="en-US" dirty="0" smtClean="0"/>
              <a:t>両端</a:t>
            </a:r>
            <a:r>
              <a:rPr lang="en-US" altLang="ja-JP" dirty="0" smtClean="0"/>
              <a:t>,5mm</a:t>
            </a:r>
            <a:r>
              <a:rPr lang="ja-JP" altLang="en-US" dirty="0"/>
              <a:t>程度の</a:t>
            </a:r>
            <a:r>
              <a:rPr lang="ja-JP" altLang="en-US" dirty="0" smtClean="0"/>
              <a:t>シース付き</a:t>
            </a:r>
            <a:r>
              <a:rPr lang="en-US" altLang="ja-JP" dirty="0" smtClean="0"/>
              <a:t>)cable </a:t>
            </a:r>
            <a:r>
              <a:rPr lang="ja-JP" altLang="en-US" dirty="0" smtClean="0"/>
              <a:t>を敷設．</a:t>
            </a:r>
            <a:endParaRPr lang="ja-JP" altLang="en-US" dirty="0"/>
          </a:p>
          <a:p>
            <a:pPr lvl="1"/>
            <a:r>
              <a:rPr lang="ja-JP" altLang="en-US" dirty="0" smtClean="0"/>
              <a:t>イーサーネットも使用．</a:t>
            </a:r>
            <a:endParaRPr lang="en-US" altLang="ja-JP" dirty="0" smtClean="0"/>
          </a:p>
          <a:p>
            <a:r>
              <a:rPr lang="ja-JP" altLang="en-US" dirty="0" smtClean="0"/>
              <a:t>入射（出射）</a:t>
            </a:r>
            <a:r>
              <a:rPr lang="en-US" altLang="ja-JP" dirty="0" smtClean="0"/>
              <a:t>timing (LINAC EVG)</a:t>
            </a:r>
            <a:r>
              <a:rPr lang="ja-JP" altLang="en-US" dirty="0" smtClean="0"/>
              <a:t>　（入射器・制御）</a:t>
            </a:r>
            <a:endParaRPr lang="en-US" altLang="ja-JP" dirty="0" smtClean="0"/>
          </a:p>
          <a:p>
            <a:pPr lvl="1"/>
            <a:r>
              <a:rPr lang="ja-JP" altLang="en-US" dirty="0"/>
              <a:t>制御 </a:t>
            </a:r>
            <a:r>
              <a:rPr lang="en-US" altLang="ja-JP" dirty="0"/>
              <a:t>station ⇒ </a:t>
            </a:r>
            <a:r>
              <a:rPr lang="en-US" altLang="ja-JP" dirty="0" smtClean="0"/>
              <a:t>FB, </a:t>
            </a:r>
            <a:r>
              <a:rPr lang="en-US" altLang="ja-JP" dirty="0"/>
              <a:t>SRM </a:t>
            </a:r>
            <a:r>
              <a:rPr lang="en-US" altLang="ja-JP" dirty="0" smtClean="0"/>
              <a:t>station</a:t>
            </a:r>
          </a:p>
          <a:p>
            <a:pPr lvl="1"/>
            <a:r>
              <a:rPr lang="en-US" altLang="ja-JP" dirty="0" smtClean="0"/>
              <a:t>Coax or </a:t>
            </a:r>
            <a:r>
              <a:rPr lang="ja-JP" altLang="en-US" dirty="0" smtClean="0"/>
              <a:t>光</a:t>
            </a:r>
            <a:r>
              <a:rPr lang="en-US" altLang="ja-JP" dirty="0" smtClean="0"/>
              <a:t>cable</a:t>
            </a:r>
            <a:endParaRPr lang="en-US" altLang="ja-JP" dirty="0"/>
          </a:p>
          <a:p>
            <a:pPr lvl="1"/>
            <a:endParaRPr kumimoji="1" lang="en-US" altLang="ja-JP" dirty="0" smtClean="0"/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94810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LM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入射停止信号は</a:t>
            </a:r>
            <a:r>
              <a:rPr lang="ja-JP" altLang="en-US" dirty="0" smtClean="0"/>
              <a:t>制御室で，</a:t>
            </a:r>
            <a:r>
              <a:rPr lang="en-US" altLang="ja-JP" dirty="0" smtClean="0"/>
              <a:t>4ch</a:t>
            </a:r>
            <a:r>
              <a:rPr lang="ja-JP" altLang="en-US" dirty="0" smtClean="0"/>
              <a:t>から出る（</a:t>
            </a:r>
            <a:r>
              <a:rPr lang="en-US" altLang="ja-JP" dirty="0" smtClean="0"/>
              <a:t>DR,LTR,RTL</a:t>
            </a:r>
            <a:r>
              <a:rPr lang="ja-JP" altLang="en-US" dirty="0" smtClean="0"/>
              <a:t>）．</a:t>
            </a:r>
            <a:endParaRPr lang="en-US" altLang="ja-JP" dirty="0" smtClean="0"/>
          </a:p>
          <a:p>
            <a:r>
              <a:rPr kumimoji="1" lang="ja-JP" altLang="en-US" dirty="0" smtClean="0"/>
              <a:t>壁より入射器側の信号はクライストロンギャラリーに行くので，入射停止信号には入らない．</a:t>
            </a:r>
            <a:endParaRPr kumimoji="1" lang="en-US" altLang="ja-JP" dirty="0" smtClean="0"/>
          </a:p>
          <a:p>
            <a:r>
              <a:rPr lang="ja-JP" altLang="en-US" dirty="0" smtClean="0"/>
              <a:t>コリメータがあるので，ここでのロスは大きいと思われるが，ここでロスしたならば</a:t>
            </a:r>
            <a:r>
              <a:rPr lang="en-US" altLang="ja-JP" dirty="0" smtClean="0"/>
              <a:t>DR</a:t>
            </a:r>
            <a:r>
              <a:rPr lang="ja-JP" altLang="en-US" dirty="0" smtClean="0"/>
              <a:t>に悪いビームは行かないはずなので，</a:t>
            </a:r>
            <a:r>
              <a:rPr lang="en-US" altLang="ja-JP" dirty="0" smtClean="0"/>
              <a:t>DR</a:t>
            </a:r>
            <a:r>
              <a:rPr lang="ja-JP" altLang="en-US" dirty="0" smtClean="0"/>
              <a:t>保護の意味での入射停止は必要ない．</a:t>
            </a:r>
            <a:endParaRPr lang="en-US" altLang="ja-JP" dirty="0" smtClean="0"/>
          </a:p>
          <a:p>
            <a:r>
              <a:rPr kumimoji="1" lang="en-US" altLang="ja-JP" dirty="0" smtClean="0"/>
              <a:t>LINAC</a:t>
            </a:r>
            <a:r>
              <a:rPr kumimoji="1" lang="ja-JP" altLang="en-US" dirty="0" smtClean="0"/>
              <a:t>のロスモニターもモニターだけで，入射停止はリクエストしない．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11968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587</Words>
  <Application>Microsoft Office PowerPoint</Application>
  <PresentationFormat>ワイド画面</PresentationFormat>
  <Paragraphs>111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ＭＳ Ｐゴシック</vt:lpstr>
      <vt:lpstr>Arial</vt:lpstr>
      <vt:lpstr>Calibri</vt:lpstr>
      <vt:lpstr>Calibri Light</vt:lpstr>
      <vt:lpstr>Office テーマ</vt:lpstr>
      <vt:lpstr>DR Monitorに必要なタイミング・ネットワークその他</vt:lpstr>
      <vt:lpstr>PowerPoint プレゼンテーション</vt:lpstr>
      <vt:lpstr>BPM に必要なtiming</vt:lpstr>
      <vt:lpstr>Dispersion測定のためのタイミング</vt:lpstr>
      <vt:lpstr>DR Event System</vt:lpstr>
      <vt:lpstr>その他のモニターに必要なタイミング</vt:lpstr>
      <vt:lpstr>PowerPoint プレゼンテーション</vt:lpstr>
      <vt:lpstr>配線（モニター）</vt:lpstr>
      <vt:lpstr>LM</vt:lpstr>
      <vt:lpstr>DCCT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 Monitorに必要なネットワーク・タイミング系</dc:title>
  <dc:creator>hitomi</dc:creator>
  <cp:lastModifiedBy>hitomi</cp:lastModifiedBy>
  <cp:revision>23</cp:revision>
  <dcterms:created xsi:type="dcterms:W3CDTF">2016-09-30T08:11:48Z</dcterms:created>
  <dcterms:modified xsi:type="dcterms:W3CDTF">2016-10-07T04:03:30Z</dcterms:modified>
</cp:coreProperties>
</file>