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498" r:id="rId3"/>
    <p:sldId id="459" r:id="rId4"/>
    <p:sldId id="516" r:id="rId5"/>
    <p:sldId id="515" r:id="rId6"/>
    <p:sldId id="522" r:id="rId7"/>
    <p:sldId id="523" r:id="rId8"/>
    <p:sldId id="524" r:id="rId9"/>
    <p:sldId id="525" r:id="rId10"/>
    <p:sldId id="521" r:id="rId11"/>
    <p:sldId id="520" r:id="rId12"/>
    <p:sldId id="460" r:id="rId13"/>
    <p:sldId id="517" r:id="rId14"/>
    <p:sldId id="461" r:id="rId15"/>
    <p:sldId id="477" r:id="rId16"/>
    <p:sldId id="462" r:id="rId17"/>
    <p:sldId id="449" r:id="rId18"/>
    <p:sldId id="468" r:id="rId19"/>
  </p:sldIdLst>
  <p:sldSz cx="10688638" cy="7562850"/>
  <p:notesSz cx="9144000" cy="6858000"/>
  <p:custShowLst>
    <p:custShow name="B-Suishin-i" id="0">
      <p:sldLst>
        <p:sld r:id="rId2"/>
      </p:sldLst>
    </p:custShow>
  </p:custShowLst>
  <p:defaultTextStyle>
    <a:defPPr>
      <a:defRPr lang="ja-JP"/>
    </a:defPPr>
    <a:lvl1pPr marL="0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21223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42444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63668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84891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606112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127333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48557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69782" algn="l" defTabSz="52122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AF866"/>
    <a:srgbClr val="000060"/>
    <a:srgbClr val="8585E0"/>
    <a:srgbClr val="A5A5E9"/>
    <a:srgbClr val="D9D9D9"/>
    <a:srgbClr val="47FFD1"/>
    <a:srgbClr val="FFFDEB"/>
    <a:srgbClr val="00FF0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9" autoAdjust="0"/>
    <p:restoredTop sz="99869" autoAdjust="0"/>
  </p:normalViewPr>
  <p:slideViewPr>
    <p:cSldViewPr snapToGrid="0" snapToObjects="1">
      <p:cViewPr>
        <p:scale>
          <a:sx n="100" d="100"/>
          <a:sy n="100" d="100"/>
        </p:scale>
        <p:origin x="-2744" y="-1200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10/17/16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223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223" algn="l" defTabSz="521223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444" algn="l" defTabSz="521223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3668" algn="l" defTabSz="521223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4891" algn="l" defTabSz="521223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6112" algn="l" defTabSz="52122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7333" algn="l" defTabSz="52122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48557" algn="l" defTabSz="52122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69782" algn="l" defTabSz="52122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AA9F-2D43-0942-9D66-E66884090941}" type="slidenum">
              <a:rPr lang="en-US" altLang="ja-JP">
                <a:latin typeface="Times" charset="0"/>
                <a:ea typeface="Osaka" charset="-128"/>
                <a:cs typeface="Osaka" charset="-128"/>
              </a:rPr>
              <a:pPr/>
              <a:t>16</a:t>
            </a:fld>
            <a:endParaRPr lang="en-US" altLang="ja-JP" dirty="0"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14350"/>
            <a:ext cx="3635375" cy="25717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28041-1F2C-C045-8819-F6129367C958}" type="slidenum">
              <a:rPr lang="en-US" altLang="ja-JP">
                <a:latin typeface="Times" pitchFamily="1" charset="0"/>
                <a:ea typeface="Osaka" pitchFamily="1" charset="-128"/>
                <a:cs typeface="Osaka" pitchFamily="1" charset="-128"/>
              </a:rPr>
              <a:pPr/>
              <a:t>18</a:t>
            </a:fld>
            <a:endParaRPr lang="en-US" altLang="ja-JP" dirty="0">
              <a:latin typeface="Times" pitchFamily="1" charset="0"/>
              <a:ea typeface="Osaka" pitchFamily="1" charset="-128"/>
              <a:cs typeface="Osaka" pitchFamily="1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754313" y="514350"/>
            <a:ext cx="3635375" cy="257175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1" charset="0"/>
              <a:ea typeface="Osaka" pitchFamily="1" charset="-128"/>
              <a:cs typeface="Osaka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97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550" indent="0" algn="ctr">
              <a:buNone/>
              <a:defRPr/>
            </a:lvl2pPr>
            <a:lvl3pPr marL="995098" indent="0" algn="ctr">
              <a:buNone/>
              <a:defRPr/>
            </a:lvl3pPr>
            <a:lvl4pPr marL="1492648" indent="0" algn="ctr">
              <a:buNone/>
              <a:defRPr/>
            </a:lvl4pPr>
            <a:lvl5pPr marL="1990198" indent="0" algn="ctr">
              <a:buNone/>
              <a:defRPr/>
            </a:lvl5pPr>
            <a:lvl6pPr marL="2487747" indent="0" algn="ctr">
              <a:buNone/>
              <a:defRPr/>
            </a:lvl6pPr>
            <a:lvl7pPr marL="2985295" indent="0" algn="ctr">
              <a:buNone/>
              <a:defRPr/>
            </a:lvl7pPr>
            <a:lvl8pPr marL="3482845" indent="0" algn="ctr">
              <a:buNone/>
              <a:defRPr/>
            </a:lvl8pPr>
            <a:lvl9pPr marL="398039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67" y="462176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2" y="462176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18896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60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550" indent="0">
              <a:buNone/>
              <a:defRPr sz="2000"/>
            </a:lvl2pPr>
            <a:lvl3pPr marL="995098" indent="0">
              <a:buNone/>
              <a:defRPr sz="1700"/>
            </a:lvl3pPr>
            <a:lvl4pPr marL="1492648" indent="0">
              <a:buNone/>
              <a:defRPr sz="1500"/>
            </a:lvl4pPr>
            <a:lvl5pPr marL="1990198" indent="0">
              <a:buNone/>
              <a:defRPr sz="1500"/>
            </a:lvl5pPr>
            <a:lvl6pPr marL="2487747" indent="0">
              <a:buNone/>
              <a:defRPr sz="1500"/>
            </a:lvl6pPr>
            <a:lvl7pPr marL="2985295" indent="0">
              <a:buNone/>
              <a:defRPr sz="1500"/>
            </a:lvl7pPr>
            <a:lvl8pPr marL="3482845" indent="0">
              <a:buNone/>
              <a:defRPr sz="1500"/>
            </a:lvl8pPr>
            <a:lvl9pPr marL="3980394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3" y="1692901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50" indent="0">
              <a:buNone/>
              <a:defRPr sz="2200" b="1"/>
            </a:lvl2pPr>
            <a:lvl3pPr marL="995098" indent="0">
              <a:buNone/>
              <a:defRPr sz="2000" b="1"/>
            </a:lvl3pPr>
            <a:lvl4pPr marL="1492648" indent="0">
              <a:buNone/>
              <a:defRPr sz="1700" b="1"/>
            </a:lvl4pPr>
            <a:lvl5pPr marL="1990198" indent="0">
              <a:buNone/>
              <a:defRPr sz="1700" b="1"/>
            </a:lvl5pPr>
            <a:lvl6pPr marL="2487747" indent="0">
              <a:buNone/>
              <a:defRPr sz="1700" b="1"/>
            </a:lvl6pPr>
            <a:lvl7pPr marL="2985295" indent="0">
              <a:buNone/>
              <a:defRPr sz="1700" b="1"/>
            </a:lvl7pPr>
            <a:lvl8pPr marL="3482845" indent="0">
              <a:buNone/>
              <a:defRPr sz="1700" b="1"/>
            </a:lvl8pPr>
            <a:lvl9pPr marL="3980394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3" y="2398406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75" y="1692901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50" indent="0">
              <a:buNone/>
              <a:defRPr sz="2200" b="1"/>
            </a:lvl2pPr>
            <a:lvl3pPr marL="995098" indent="0">
              <a:buNone/>
              <a:defRPr sz="2000" b="1"/>
            </a:lvl3pPr>
            <a:lvl4pPr marL="1492648" indent="0">
              <a:buNone/>
              <a:defRPr sz="1700" b="1"/>
            </a:lvl4pPr>
            <a:lvl5pPr marL="1990198" indent="0">
              <a:buNone/>
              <a:defRPr sz="1700" b="1"/>
            </a:lvl5pPr>
            <a:lvl6pPr marL="2487747" indent="0">
              <a:buNone/>
              <a:defRPr sz="1700" b="1"/>
            </a:lvl6pPr>
            <a:lvl7pPr marL="2985295" indent="0">
              <a:buNone/>
              <a:defRPr sz="1700" b="1"/>
            </a:lvl7pPr>
            <a:lvl8pPr marL="3482845" indent="0">
              <a:buNone/>
              <a:defRPr sz="1700" b="1"/>
            </a:lvl8pPr>
            <a:lvl9pPr marL="3980394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75" y="2398406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42" y="301113"/>
            <a:ext cx="3516631" cy="128148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25"/>
            <a:ext cx="5974675" cy="645468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42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550" indent="0">
              <a:buNone/>
              <a:defRPr sz="1300"/>
            </a:lvl2pPr>
            <a:lvl3pPr marL="995098" indent="0">
              <a:buNone/>
              <a:defRPr sz="1100"/>
            </a:lvl3pPr>
            <a:lvl4pPr marL="1492648" indent="0">
              <a:buNone/>
              <a:defRPr sz="1000"/>
            </a:lvl4pPr>
            <a:lvl5pPr marL="1990198" indent="0">
              <a:buNone/>
              <a:defRPr sz="1000"/>
            </a:lvl5pPr>
            <a:lvl6pPr marL="2487747" indent="0">
              <a:buNone/>
              <a:defRPr sz="1000"/>
            </a:lvl6pPr>
            <a:lvl7pPr marL="2985295" indent="0">
              <a:buNone/>
              <a:defRPr sz="1000"/>
            </a:lvl7pPr>
            <a:lvl8pPr marL="3482845" indent="0">
              <a:buNone/>
              <a:defRPr sz="1000"/>
            </a:lvl8pPr>
            <a:lvl9pPr marL="398039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4006"/>
            <a:ext cx="6413183" cy="62498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4"/>
            <a:ext cx="6413183" cy="4537710"/>
          </a:xfrm>
        </p:spPr>
        <p:txBody>
          <a:bodyPr/>
          <a:lstStyle>
            <a:lvl1pPr marL="0" indent="0">
              <a:buNone/>
              <a:defRPr sz="3400"/>
            </a:lvl1pPr>
            <a:lvl2pPr marL="497550" indent="0">
              <a:buNone/>
              <a:defRPr sz="2900"/>
            </a:lvl2pPr>
            <a:lvl3pPr marL="995098" indent="0">
              <a:buNone/>
              <a:defRPr sz="2600"/>
            </a:lvl3pPr>
            <a:lvl4pPr marL="1492648" indent="0">
              <a:buNone/>
              <a:defRPr sz="2200"/>
            </a:lvl4pPr>
            <a:lvl5pPr marL="1990198" indent="0">
              <a:buNone/>
              <a:defRPr sz="2200"/>
            </a:lvl5pPr>
            <a:lvl6pPr marL="2487747" indent="0">
              <a:buNone/>
              <a:defRPr sz="2200"/>
            </a:lvl6pPr>
            <a:lvl7pPr marL="2985295" indent="0">
              <a:buNone/>
              <a:defRPr sz="2200"/>
            </a:lvl7pPr>
            <a:lvl8pPr marL="3482845" indent="0">
              <a:buNone/>
              <a:defRPr sz="2200"/>
            </a:lvl8pPr>
            <a:lvl9pPr marL="3980394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91"/>
            <a:ext cx="6413183" cy="887585"/>
          </a:xfrm>
        </p:spPr>
        <p:txBody>
          <a:bodyPr/>
          <a:lstStyle>
            <a:lvl1pPr marL="0" indent="0">
              <a:buNone/>
              <a:defRPr sz="1500"/>
            </a:lvl1pPr>
            <a:lvl2pPr marL="497550" indent="0">
              <a:buNone/>
              <a:defRPr sz="1300"/>
            </a:lvl2pPr>
            <a:lvl3pPr marL="995098" indent="0">
              <a:buNone/>
              <a:defRPr sz="1100"/>
            </a:lvl3pPr>
            <a:lvl4pPr marL="1492648" indent="0">
              <a:buNone/>
              <a:defRPr sz="1000"/>
            </a:lvl4pPr>
            <a:lvl5pPr marL="1990198" indent="0">
              <a:buNone/>
              <a:defRPr sz="1000"/>
            </a:lvl5pPr>
            <a:lvl6pPr marL="2487747" indent="0">
              <a:buNone/>
              <a:defRPr sz="1000"/>
            </a:lvl6pPr>
            <a:lvl7pPr marL="2985295" indent="0">
              <a:buNone/>
              <a:defRPr sz="1000"/>
            </a:lvl7pPr>
            <a:lvl8pPr marL="3482845" indent="0">
              <a:buNone/>
              <a:defRPr sz="1000"/>
            </a:lvl8pPr>
            <a:lvl9pPr marL="398039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59" y="293687"/>
            <a:ext cx="10493375" cy="6965950"/>
          </a:xfrm>
          <a:prstGeom prst="rect">
            <a:avLst/>
          </a:prstGeom>
          <a:solidFill>
            <a:srgbClr val="FFFD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11" tIns="49755" rIns="99511" bIns="4975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74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97" tIns="49748" rIns="99497" bIns="497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23" y="1100148"/>
            <a:ext cx="10525125" cy="615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97" tIns="49748" rIns="99497" bIns="49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9" y="293687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11" tIns="49755" rIns="99511" bIns="4975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7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11" tIns="49755" rIns="99511" bIns="4975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 userDrawn="1"/>
        </p:nvSpPr>
        <p:spPr bwMode="auto">
          <a:xfrm>
            <a:off x="6238425" y="7240599"/>
            <a:ext cx="3873953" cy="3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497" tIns="49748" rIns="99497" bIns="49748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K.Furukawa,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b2gm, Oct.2016.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7" tIns="49748" rIns="99497" bIns="4974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 userDrawn="1"/>
        </p:nvPicPr>
        <p:blipFill>
          <a:blip r:embed="rId1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8" y="107961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 userDrawn="1"/>
        </p:nvPicPr>
        <p:blipFill>
          <a:blip r:embed="rId15">
            <a:alphaModFix amt="75000"/>
          </a:blip>
          <a:srcRect/>
          <a:stretch>
            <a:fillRect/>
          </a:stretch>
        </p:blipFill>
        <p:spPr bwMode="auto">
          <a:xfrm>
            <a:off x="9688523" y="123826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63521" y="7250125"/>
            <a:ext cx="4256087" cy="60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497" tIns="49748" rIns="99497" bIns="4974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Injector Linac Status</a:t>
            </a:r>
          </a:p>
          <a:p>
            <a:pPr>
              <a:spcBef>
                <a:spcPct val="50000"/>
              </a:spcBef>
              <a:defRPr/>
            </a:pP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550"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098"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2648"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0198" algn="ctr" rtl="0" fontAlgn="base">
        <a:spcBef>
          <a:spcPct val="0"/>
        </a:spcBef>
        <a:spcAft>
          <a:spcPct val="0"/>
        </a:spcAft>
        <a:defRPr kumimoji="1" sz="40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2910" indent="-37291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400" b="1">
          <a:solidFill>
            <a:srgbClr val="000060"/>
          </a:solidFill>
          <a:latin typeface="+mn-lt"/>
          <a:ea typeface="+mn-ea"/>
          <a:cs typeface="+mn-cs"/>
        </a:defRPr>
      </a:lvl1pPr>
      <a:lvl2pPr marL="541117" indent="-269763" algn="l" rtl="0" fontAlgn="base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2900" b="1">
          <a:solidFill>
            <a:srgbClr val="600000"/>
          </a:solidFill>
          <a:latin typeface="+mn-lt"/>
          <a:ea typeface="+mn-ea"/>
          <a:cs typeface="+mn-cs"/>
        </a:defRPr>
      </a:lvl2pPr>
      <a:lvl3pPr marL="718842" indent="-269763" algn="l" rtl="0" fontAlgn="base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533" indent="-177728" algn="l" rtl="0" fontAlgn="base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258" indent="-177728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6795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4347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1899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19449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50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098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648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198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747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295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845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394" algn="l" defTabSz="49755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273197"/>
            <a:ext cx="9085342" cy="1621111"/>
          </a:xfrm>
        </p:spPr>
        <p:txBody>
          <a:bodyPr/>
          <a:lstStyle/>
          <a:p>
            <a:r>
              <a:rPr lang="en-US" altLang="ja-JP" dirty="0" smtClean="0"/>
              <a:t>Upgrade of KEK </a:t>
            </a:r>
            <a:r>
              <a:rPr lang="en-US" altLang="ja-JP" dirty="0"/>
              <a:t>E</a:t>
            </a:r>
            <a:r>
              <a:rPr lang="en-US" altLang="ja-JP" dirty="0" smtClean="0"/>
              <a:t>lectron/</a:t>
            </a:r>
            <a:r>
              <a:rPr lang="en-US" altLang="ja-JP" dirty="0"/>
              <a:t>P</a:t>
            </a:r>
            <a:r>
              <a:rPr lang="en-US" altLang="ja-JP" dirty="0" smtClean="0"/>
              <a:t>ositron Linac for the Both SuperKEKB and </a:t>
            </a:r>
            <a:r>
              <a:rPr lang="en-US" altLang="ja-JP" dirty="0"/>
              <a:t>L</a:t>
            </a:r>
            <a:r>
              <a:rPr lang="en-US" altLang="ja-JP" dirty="0" smtClean="0"/>
              <a:t>ight Sources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577715"/>
            <a:ext cx="7482047" cy="1932728"/>
          </a:xfrm>
        </p:spPr>
        <p:txBody>
          <a:bodyPr/>
          <a:lstStyle/>
          <a:p>
            <a:r>
              <a:rPr lang="en-US" altLang="ja-JP" sz="2400" dirty="0"/>
              <a:t>Kazuro Furukawa</a:t>
            </a:r>
          </a:p>
          <a:p>
            <a:r>
              <a:rPr lang="en-US" altLang="ja-JP" sz="2400" dirty="0"/>
              <a:t>Injector Linac, KEK</a:t>
            </a:r>
          </a:p>
          <a:p>
            <a:r>
              <a:rPr lang="en-US" altLang="ja-JP" sz="1700" dirty="0"/>
              <a:t>&lt;</a:t>
            </a:r>
            <a:r>
              <a:rPr lang="en-US" altLang="ja-JP" sz="1700" dirty="0" err="1"/>
              <a:t>kazuro.furukawa@kek.jp</a:t>
            </a:r>
            <a:r>
              <a:rPr lang="en-US" altLang="ja-JP" sz="1700" dirty="0"/>
              <a:t>&gt;</a:t>
            </a:r>
            <a:endParaRPr lang="ja-JP" altLang="en-US" sz="17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ystem-Layou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669" y="856729"/>
            <a:ext cx="8788900" cy="585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0803" y="1767111"/>
            <a:ext cx="1931053" cy="1654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5746" y="5188793"/>
            <a:ext cx="2178958" cy="198918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99187" y="3561148"/>
            <a:ext cx="2211189" cy="820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0737" tIns="40737" rIns="40737" bIns="40737" anchor="ctr">
            <a:spAutoFit/>
          </a:bodyPr>
          <a:lstStyle>
            <a:lvl1pPr>
              <a:defRPr sz="2600"/>
            </a:lvl1pPr>
          </a:lstStyle>
          <a:p>
            <a:pPr algn="r"/>
            <a:r>
              <a:rPr sz="2400" dirty="0"/>
              <a:t>Energy compression</a:t>
            </a:r>
          </a:p>
        </p:txBody>
      </p:sp>
      <p:sp>
        <p:nvSpPr>
          <p:cNvPr id="149" name="Shape 149"/>
          <p:cNvSpPr/>
          <p:nvPr/>
        </p:nvSpPr>
        <p:spPr>
          <a:xfrm flipH="1">
            <a:off x="9276006" y="3510383"/>
            <a:ext cx="0" cy="155899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66629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V="1">
            <a:off x="9219914" y="5720551"/>
            <a:ext cx="667765" cy="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defTabSz="366629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9322947" y="5312577"/>
            <a:ext cx="707441" cy="45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737" tIns="40737" rIns="40737" bIns="40737" anchor="ctr">
            <a:spAutoFit/>
          </a:bodyPr>
          <a:lstStyle>
            <a:lvl1pPr>
              <a:defRPr sz="2600"/>
            </a:lvl1pPr>
          </a:lstStyle>
          <a:p>
            <a:r>
              <a:rPr sz="2400" dirty="0"/>
              <a:t>±5%</a:t>
            </a:r>
          </a:p>
        </p:txBody>
      </p:sp>
      <p:sp>
        <p:nvSpPr>
          <p:cNvPr id="152" name="Shape 152"/>
          <p:cNvSpPr/>
          <p:nvPr/>
        </p:nvSpPr>
        <p:spPr>
          <a:xfrm flipV="1">
            <a:off x="8681033" y="1589857"/>
            <a:ext cx="667764" cy="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defTabSz="366629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8625188" y="1147411"/>
            <a:ext cx="986664" cy="45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737" tIns="40737" rIns="40737" bIns="40737" anchor="ctr">
            <a:spAutoFit/>
          </a:bodyPr>
          <a:lstStyle>
            <a:lvl1pPr>
              <a:defRPr sz="2600"/>
            </a:lvl1pPr>
          </a:lstStyle>
          <a:p>
            <a:r>
              <a:rPr sz="2400" dirty="0"/>
              <a:t>±1.5%</a:t>
            </a:r>
          </a:p>
        </p:txBody>
      </p:sp>
      <p:sp>
        <p:nvSpPr>
          <p:cNvPr id="154" name="Shape 154"/>
          <p:cNvSpPr/>
          <p:nvPr/>
        </p:nvSpPr>
        <p:spPr>
          <a:xfrm>
            <a:off x="5765800" y="4980479"/>
            <a:ext cx="2399946" cy="1115521"/>
          </a:xfrm>
          <a:prstGeom prst="line">
            <a:avLst/>
          </a:prstGeom>
          <a:ln w="28575" cmpd="sng">
            <a:solidFill>
              <a:srgbClr val="000000"/>
            </a:solidFill>
            <a:miter lim="400000"/>
            <a:headEnd type="stealth" w="lg" len="lg"/>
          </a:ln>
        </p:spPr>
        <p:txBody>
          <a:bodyPr lIns="0" tIns="0" rIns="0" bIns="0"/>
          <a:lstStyle/>
          <a:p>
            <a:pPr defTabSz="366629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V="1">
            <a:off x="6019801" y="2539999"/>
            <a:ext cx="1856628" cy="1676399"/>
          </a:xfrm>
          <a:prstGeom prst="line">
            <a:avLst/>
          </a:prstGeom>
          <a:ln w="28575" cmpd="sng">
            <a:solidFill>
              <a:srgbClr val="000000"/>
            </a:solidFill>
            <a:miter lim="400000"/>
            <a:headEnd type="stealth" w="lg" len="lg"/>
          </a:ln>
        </p:spPr>
        <p:txBody>
          <a:bodyPr lIns="0" tIns="0" rIns="0" bIns="0"/>
          <a:lstStyle/>
          <a:p>
            <a:pPr defTabSz="366629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5262316" y="6504939"/>
            <a:ext cx="2489479" cy="45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737" tIns="40737" rIns="40737" bIns="40737" anchor="ctr">
            <a:spAutoFit/>
          </a:bodyPr>
          <a:lstStyle>
            <a:lvl1pPr>
              <a:defRPr sz="2600"/>
            </a:lvl1pPr>
          </a:lstStyle>
          <a:p>
            <a:r>
              <a:rPr sz="2400" dirty="0"/>
              <a:t>20% is cut at tail</a:t>
            </a:r>
          </a:p>
        </p:txBody>
      </p:sp>
      <p:sp>
        <p:nvSpPr>
          <p:cNvPr id="157" name="Shape 157"/>
          <p:cNvSpPr/>
          <p:nvPr/>
        </p:nvSpPr>
        <p:spPr>
          <a:xfrm>
            <a:off x="4749800" y="6189820"/>
            <a:ext cx="3866679" cy="45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0737" tIns="40737" rIns="40737" bIns="40737" anchor="ctr">
            <a:spAutoFit/>
          </a:bodyPr>
          <a:lstStyle>
            <a:lvl1pPr>
              <a:defRPr sz="2400"/>
            </a:lvl1pPr>
          </a:lstStyle>
          <a:p>
            <a:r>
              <a:rPr dirty="0"/>
              <a:t>Collimators in the arc</a:t>
            </a:r>
          </a:p>
        </p:txBody>
      </p:sp>
      <p:sp>
        <p:nvSpPr>
          <p:cNvPr id="158" name="Shape 158"/>
          <p:cNvSpPr/>
          <p:nvPr/>
        </p:nvSpPr>
        <p:spPr>
          <a:xfrm flipH="1">
            <a:off x="5560035" y="5089145"/>
            <a:ext cx="104165" cy="1262811"/>
          </a:xfrm>
          <a:prstGeom prst="line">
            <a:avLst/>
          </a:prstGeom>
          <a:ln w="28575" cmpd="sng">
            <a:solidFill>
              <a:srgbClr val="000000"/>
            </a:solidFill>
            <a:miter lim="400000"/>
            <a:headEnd type="stealth" w="lg" len="lg"/>
          </a:ln>
        </p:spPr>
        <p:txBody>
          <a:bodyPr lIns="0" tIns="0" rIns="0" bIns="0"/>
          <a:lstStyle/>
          <a:p>
            <a:pPr defTabSz="366629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165100" y="385763"/>
            <a:ext cx="10358438" cy="7143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5pPr>
            <a:lvl6pPr marL="497754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6pPr>
            <a:lvl7pPr marL="995507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7pPr>
            <a:lvl8pPr marL="1493261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8pPr>
            <a:lvl9pPr marL="1991015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9pPr>
          </a:lstStyle>
          <a:p>
            <a:r>
              <a:rPr lang="en-US" altLang="ja-JP" sz="3600" dirty="0" smtClean="0"/>
              <a:t>Damping Ring System Layout</a:t>
            </a:r>
            <a:endParaRPr lang="ja-JP" altLang="en-US" sz="3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86234" y="538120"/>
            <a:ext cx="1237304" cy="351512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600" dirty="0" smtClean="0">
                <a:solidFill>
                  <a:srgbClr val="008000"/>
                </a:solidFill>
                <a:ea typeface="Osaka"/>
                <a:cs typeface="Osaka"/>
              </a:rPr>
              <a:t>M. Kikuchi</a:t>
            </a:r>
            <a:endParaRPr lang="en-US" altLang="ja-JP" sz="16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9" name="スライド番号プレースホルダ 3"/>
          <p:cNvSpPr txBox="1">
            <a:spLocks/>
          </p:cNvSpPr>
          <p:nvPr/>
        </p:nvSpPr>
        <p:spPr bwMode="auto">
          <a:xfrm>
            <a:off x="5507140" y="6346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DR layout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sp>
        <p:nvSpPr>
          <p:cNvPr id="20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9886950" y="7254875"/>
            <a:ext cx="623888" cy="252413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D221721-5FDC-D445-9F85-7F3CCA7B1AE5}" type="slidenum">
              <a:rPr lang="en-US" altLang="ja-JP" sz="1100" smtClean="0"/>
              <a:pPr algn="r">
                <a:defRPr/>
              </a:pPr>
              <a:t>10</a:t>
            </a:fld>
            <a:endParaRPr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29428214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コンテンツ プレースホルダ 48"/>
          <p:cNvSpPr>
            <a:spLocks noGrp="1"/>
          </p:cNvSpPr>
          <p:nvPr>
            <p:ph idx="1"/>
          </p:nvPr>
        </p:nvSpPr>
        <p:spPr>
          <a:xfrm>
            <a:off x="162719" y="1045121"/>
            <a:ext cx="10525919" cy="6096000"/>
          </a:xfrm>
        </p:spPr>
        <p:txBody>
          <a:bodyPr/>
          <a:lstStyle/>
          <a:p>
            <a:r>
              <a:rPr lang="en-US" altLang="ja-JP" sz="2400" dirty="0" smtClean="0">
                <a:cs typeface="ヒラギノ丸ゴ Pro W4" pitchFamily="1" charset="-128"/>
              </a:rPr>
              <a:t>Without DR, simply wait up to 5120 x 96 ns ~ 490 μs</a:t>
            </a:r>
          </a:p>
          <a:p>
            <a:pPr lvl="1"/>
            <a:r>
              <a:rPr lang="en-US" altLang="ja-JP" sz="2000" dirty="0" smtClean="0">
                <a:cs typeface="ヒラギノ丸ゴ Pro W4" pitchFamily="1" charset="-128"/>
              </a:rPr>
              <a:t>96 ns : highest common frequency between linac – ring</a:t>
            </a:r>
          </a:p>
          <a:p>
            <a:endParaRPr lang="en-US" altLang="ja-JP" sz="2400" dirty="0">
              <a:cs typeface="ヒラギノ丸ゴ Pro W4" pitchFamily="1" charset="-128"/>
            </a:endParaRPr>
          </a:p>
          <a:p>
            <a:endParaRPr lang="en-US" altLang="ja-JP" sz="2400" dirty="0" smtClean="0">
              <a:cs typeface="ヒラギノ丸ゴ Pro W4" pitchFamily="1" charset="-128"/>
            </a:endParaRPr>
          </a:p>
          <a:p>
            <a:endParaRPr lang="en-US" altLang="ja-JP" sz="2400" dirty="0">
              <a:cs typeface="ヒラギノ丸ゴ Pro W4" pitchFamily="1" charset="-128"/>
            </a:endParaRPr>
          </a:p>
          <a:p>
            <a:endParaRPr lang="en-US" altLang="ja-JP" sz="2400" dirty="0" smtClean="0">
              <a:cs typeface="ヒラギノ丸ゴ Pro W4" pitchFamily="1" charset="-128"/>
            </a:endParaRPr>
          </a:p>
          <a:p>
            <a:r>
              <a:rPr lang="en-US" altLang="ja-JP" sz="2400" dirty="0" smtClean="0">
                <a:cs typeface="ヒラギノ丸ゴ Pro W4" pitchFamily="1" charset="-128"/>
              </a:rPr>
              <a:t>With DR, in order to select arbitrary bucket in MR, have to wait up to ~4.5 ms, even if a bucket in DR was carefully selected</a:t>
            </a:r>
          </a:p>
          <a:p>
            <a:pPr lvl="1"/>
            <a:r>
              <a:rPr lang="en-US" altLang="ja-JP" sz="1900" dirty="0" smtClean="0">
                <a:cs typeface="ヒラギノ丸ゴ Pro W4" pitchFamily="1" charset="-128"/>
              </a:rPr>
              <a:t>Power supply can wait only 2 ms, one of only 2798 buckets in 5120 buckets can be selected, may have to change LLRF condition at latter half of linac every pulse</a:t>
            </a: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endParaRPr lang="en-US" altLang="ja-JP" sz="1900" dirty="0" smtClean="0">
              <a:cs typeface="ヒラギノ丸ゴ Pro W4" pitchFamily="1" charset="-128"/>
            </a:endParaRP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endParaRPr lang="en-US" altLang="ja-JP" sz="1900" dirty="0" smtClean="0">
              <a:cs typeface="ヒラギノ丸ゴ Pro W4" pitchFamily="1" charset="-128"/>
            </a:endParaRP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r>
              <a:rPr lang="en-US" altLang="ja-JP" sz="1900" dirty="0" smtClean="0">
                <a:cs typeface="ヒラギノ丸ゴ Pro W4" pitchFamily="1" charset="-128"/>
              </a:rPr>
              <a:t>Can be a big challenge in LLRF precision</a:t>
            </a:r>
            <a:endParaRPr lang="en-US" altLang="ja-JP" sz="1900" dirty="0">
              <a:cs typeface="ヒラギノ丸ゴ Pro W4" pitchFamily="1" charset="-128"/>
            </a:endParaRPr>
          </a:p>
          <a:p>
            <a:pPr lvl="2"/>
            <a:endParaRPr lang="en-US" altLang="ja-JP" sz="1600" dirty="0">
              <a:cs typeface="ヒラギノ丸ゴ Pro W4" pitchFamily="1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3763976" y="2138297"/>
            <a:ext cx="810555" cy="787944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Arial Rounded MT Bold"/>
            </a:endParaRPr>
          </a:p>
        </p:txBody>
      </p:sp>
      <p:sp>
        <p:nvSpPr>
          <p:cNvPr id="348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cs typeface="ヒラギノ丸ゴ Pro W4" pitchFamily="1" charset="-128"/>
              </a:rPr>
              <a:t>Bucket selection in Phase-2 with DR</a:t>
            </a:r>
            <a:endParaRPr lang="ja-JP" altLang="en-US" sz="3600" dirty="0" smtClean="0">
              <a:cs typeface="ヒラギノ丸ゴ Pro W4" pitchFamily="1" charset="-128"/>
            </a:endParaRPr>
          </a:p>
        </p:txBody>
      </p:sp>
      <p:sp>
        <p:nvSpPr>
          <p:cNvPr id="3482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F295BA-C369-4648-A0E9-E62A826BCCA7}" type="slidenum">
              <a:rPr lang="en-US" altLang="ja-JP" smtClean="0">
                <a:latin typeface="Arial" pitchFamily="1" charset="0"/>
                <a:ea typeface="Osaka" pitchFamily="1" charset="-128"/>
                <a:cs typeface="Osaka" pitchFamily="1" charset="-128"/>
              </a:rPr>
              <a:pPr/>
              <a:t>11</a:t>
            </a:fld>
            <a:endParaRPr lang="en-US" altLang="ja-JP" dirty="0" smtClean="0">
              <a:latin typeface="Arial" pitchFamily="1" charset="0"/>
              <a:ea typeface="Osaka" pitchFamily="1" charset="-128"/>
              <a:cs typeface="Osaka" pitchFamily="1" charset="-128"/>
            </a:endParaRPr>
          </a:p>
        </p:txBody>
      </p:sp>
      <p:sp>
        <p:nvSpPr>
          <p:cNvPr id="34823" name="Rectangle 746"/>
          <p:cNvSpPr>
            <a:spLocks noChangeArrowheads="1"/>
          </p:cNvSpPr>
          <p:nvPr/>
        </p:nvSpPr>
        <p:spPr bwMode="auto">
          <a:xfrm>
            <a:off x="3845512" y="2415850"/>
            <a:ext cx="3077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ARC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34824" name="Rectangle 747"/>
          <p:cNvSpPr>
            <a:spLocks noChangeArrowheads="1"/>
          </p:cNvSpPr>
          <p:nvPr/>
        </p:nvSpPr>
        <p:spPr bwMode="auto">
          <a:xfrm>
            <a:off x="5616674" y="3019829"/>
            <a:ext cx="582394" cy="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Target</a:t>
            </a:r>
            <a:endParaRPr lang="en-US" altLang="ja-JP" sz="1700" dirty="0">
              <a:latin typeface="Arial Rounded MT Bold"/>
              <a:ea typeface="Helvetica" pitchFamily="1" charset="0"/>
              <a:cs typeface="Arial Rounded MT Bold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4169254" y="2125241"/>
            <a:ext cx="124187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4157264" y="2937547"/>
            <a:ext cx="407846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27" name="Line 757"/>
          <p:cNvSpPr>
            <a:spLocks noChangeShapeType="1"/>
          </p:cNvSpPr>
          <p:nvPr/>
        </p:nvSpPr>
        <p:spPr bwMode="auto">
          <a:xfrm>
            <a:off x="5909584" y="2879776"/>
            <a:ext cx="0" cy="1155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4828" name="Rectangle 758"/>
          <p:cNvSpPr>
            <a:spLocks noChangeArrowheads="1"/>
          </p:cNvSpPr>
          <p:nvPr/>
        </p:nvSpPr>
        <p:spPr bwMode="auto">
          <a:xfrm>
            <a:off x="8571465" y="2744974"/>
            <a:ext cx="15132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 BT </a:t>
            </a:r>
            <a:r>
              <a:rPr lang="en-US" altLang="ja-JP" sz="1100" dirty="0" smtClean="0">
                <a:solidFill>
                  <a:srgbClr val="1E1B18"/>
                </a:solidFill>
                <a:latin typeface="Arial Rounded MT Bold"/>
                <a:cs typeface="Arial Rounded MT Bold"/>
              </a:rPr>
              <a:t>(3.5GeV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, 0.6nC)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8213466" y="2822004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8312815" y="2822003"/>
            <a:ext cx="12675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31" name="Rectangle 777"/>
          <p:cNvSpPr>
            <a:spLocks noChangeArrowheads="1"/>
          </p:cNvSpPr>
          <p:nvPr/>
        </p:nvSpPr>
        <p:spPr bwMode="auto">
          <a:xfrm>
            <a:off x="5280941" y="2132243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−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Gun</a:t>
            </a:r>
          </a:p>
        </p:txBody>
      </p:sp>
      <p:cxnSp>
        <p:nvCxnSpPr>
          <p:cNvPr id="122" name="直線矢印コネクタ 121"/>
          <p:cNvCxnSpPr/>
          <p:nvPr/>
        </p:nvCxnSpPr>
        <p:spPr>
          <a:xfrm rot="5400000">
            <a:off x="6546998" y="3393576"/>
            <a:ext cx="378143" cy="1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3" name="テキスト ボックス 12"/>
          <p:cNvSpPr txBox="1">
            <a:spLocks noChangeArrowheads="1"/>
          </p:cNvSpPr>
          <p:nvPr/>
        </p:nvSpPr>
        <p:spPr bwMode="auto">
          <a:xfrm>
            <a:off x="9208673" y="2125241"/>
            <a:ext cx="1233304" cy="44116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200" dirty="0">
                <a:solidFill>
                  <a:srgbClr val="006000"/>
                </a:solidFill>
                <a:latin typeface="Arial Rounded MT Bold"/>
                <a:cs typeface="Arial Rounded MT Bold"/>
              </a:rPr>
              <a:t>KEKB</a:t>
            </a:r>
            <a:endParaRPr lang="ja-JP" altLang="en-US" sz="20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834" name="Rectangle 758"/>
          <p:cNvSpPr>
            <a:spLocks noChangeArrowheads="1"/>
          </p:cNvSpPr>
          <p:nvPr/>
        </p:nvSpPr>
        <p:spPr bwMode="auto">
          <a:xfrm>
            <a:off x="4104163" y="2748475"/>
            <a:ext cx="18466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Primary 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–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  </a:t>
            </a:r>
            <a:r>
              <a:rPr lang="en-US" altLang="ja-JP" sz="1100" dirty="0" smtClean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(3.5GeV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, 10nC)</a:t>
            </a:r>
            <a:endParaRPr lang="en-US" altLang="ja-JP" sz="1100" dirty="0">
              <a:latin typeface="Arial Rounded MT Bold"/>
              <a:ea typeface="Arial" pitchFamily="1" charset="0"/>
              <a:cs typeface="Arial Rounded MT Bold"/>
            </a:endParaRPr>
          </a:p>
        </p:txBody>
      </p:sp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8429294" y="2822004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8535495" y="2937547"/>
            <a:ext cx="54470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9076778" y="2937547"/>
            <a:ext cx="541284" cy="175066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55" name="アーチ 54"/>
          <p:cNvSpPr>
            <a:spLocks noChangeAspect="1"/>
          </p:cNvSpPr>
          <p:nvPr/>
        </p:nvSpPr>
        <p:spPr bwMode="auto">
          <a:xfrm rot="16200000">
            <a:off x="3763976" y="5755221"/>
            <a:ext cx="810555" cy="787944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Arial Rounded MT Bold"/>
            </a:endParaRPr>
          </a:p>
        </p:txBody>
      </p:sp>
      <p:sp>
        <p:nvSpPr>
          <p:cNvPr id="34839" name="Rectangle 746"/>
          <p:cNvSpPr>
            <a:spLocks noChangeArrowheads="1"/>
          </p:cNvSpPr>
          <p:nvPr/>
        </p:nvSpPr>
        <p:spPr bwMode="auto">
          <a:xfrm>
            <a:off x="3845512" y="6032774"/>
            <a:ext cx="3077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ARC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34840" name="Rectangle 747"/>
          <p:cNvSpPr>
            <a:spLocks noChangeArrowheads="1"/>
          </p:cNvSpPr>
          <p:nvPr/>
        </p:nvSpPr>
        <p:spPr bwMode="auto">
          <a:xfrm>
            <a:off x="5330615" y="6636752"/>
            <a:ext cx="582394" cy="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Target</a:t>
            </a:r>
            <a:endParaRPr lang="en-US" altLang="ja-JP" sz="1700" dirty="0">
              <a:latin typeface="Arial Rounded MT Bold"/>
              <a:ea typeface="Helvetica" pitchFamily="1" charset="0"/>
              <a:cs typeface="Arial Rounded MT Bold"/>
            </a:endParaRPr>
          </a:p>
        </p:txBody>
      </p:sp>
      <p:sp>
        <p:nvSpPr>
          <p:cNvPr id="58" name="Line 755"/>
          <p:cNvSpPr>
            <a:spLocks noChangeShapeType="1"/>
          </p:cNvSpPr>
          <p:nvPr/>
        </p:nvSpPr>
        <p:spPr bwMode="auto">
          <a:xfrm>
            <a:off x="4169254" y="5742164"/>
            <a:ext cx="124187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59" name="Line 756"/>
          <p:cNvSpPr>
            <a:spLocks noChangeShapeType="1"/>
          </p:cNvSpPr>
          <p:nvPr/>
        </p:nvSpPr>
        <p:spPr bwMode="auto">
          <a:xfrm>
            <a:off x="4157264" y="6554470"/>
            <a:ext cx="407846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43" name="Line 757"/>
          <p:cNvSpPr>
            <a:spLocks noChangeShapeType="1"/>
          </p:cNvSpPr>
          <p:nvPr/>
        </p:nvSpPr>
        <p:spPr bwMode="auto">
          <a:xfrm>
            <a:off x="5623526" y="6496699"/>
            <a:ext cx="0" cy="1155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4844" name="Rectangle 758"/>
          <p:cNvSpPr>
            <a:spLocks noChangeArrowheads="1"/>
          </p:cNvSpPr>
          <p:nvPr/>
        </p:nvSpPr>
        <p:spPr bwMode="auto">
          <a:xfrm>
            <a:off x="8571466" y="6361897"/>
            <a:ext cx="173124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 BT (KEKB: 4GeV, 4nC)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62" name="Line 766"/>
          <p:cNvSpPr>
            <a:spLocks noChangeShapeType="1"/>
          </p:cNvSpPr>
          <p:nvPr/>
        </p:nvSpPr>
        <p:spPr bwMode="auto">
          <a:xfrm flipV="1">
            <a:off x="8213466" y="6438927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63" name="Line 767"/>
          <p:cNvSpPr>
            <a:spLocks noChangeShapeType="1"/>
          </p:cNvSpPr>
          <p:nvPr/>
        </p:nvSpPr>
        <p:spPr bwMode="auto">
          <a:xfrm flipH="1" flipV="1">
            <a:off x="8312815" y="6438926"/>
            <a:ext cx="12675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47" name="Rectangle 777"/>
          <p:cNvSpPr>
            <a:spLocks noChangeArrowheads="1"/>
          </p:cNvSpPr>
          <p:nvPr/>
        </p:nvSpPr>
        <p:spPr bwMode="auto">
          <a:xfrm>
            <a:off x="5280941" y="5749166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−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Gun</a:t>
            </a:r>
          </a:p>
        </p:txBody>
      </p:sp>
      <p:sp>
        <p:nvSpPr>
          <p:cNvPr id="34848" name="テキスト ボックス 12"/>
          <p:cNvSpPr txBox="1">
            <a:spLocks noChangeArrowheads="1"/>
          </p:cNvSpPr>
          <p:nvPr/>
        </p:nvSpPr>
        <p:spPr bwMode="auto">
          <a:xfrm>
            <a:off x="8584679" y="5715198"/>
            <a:ext cx="1857298" cy="43907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/>
                <a:cs typeface="Arial Rounded MT Bold"/>
              </a:rPr>
              <a:t>SuperKEKB</a:t>
            </a:r>
            <a:endParaRPr lang="ja-JP" altLang="en-US" sz="200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849" name="Rectangle 758"/>
          <p:cNvSpPr>
            <a:spLocks noChangeArrowheads="1"/>
          </p:cNvSpPr>
          <p:nvPr/>
        </p:nvSpPr>
        <p:spPr bwMode="auto">
          <a:xfrm>
            <a:off x="4104164" y="6365399"/>
            <a:ext cx="185948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Primary 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–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  (3.5GeV, 10nC)</a:t>
            </a:r>
            <a:endParaRPr lang="en-US" altLang="ja-JP" sz="1100" dirty="0">
              <a:latin typeface="Arial Rounded MT Bold"/>
              <a:ea typeface="Arial" pitchFamily="1" charset="0"/>
              <a:cs typeface="Arial Rounded MT Bold"/>
            </a:endParaRPr>
          </a:p>
        </p:txBody>
      </p:sp>
      <p:sp>
        <p:nvSpPr>
          <p:cNvPr id="68" name="Line 765"/>
          <p:cNvSpPr>
            <a:spLocks noChangeShapeType="1"/>
          </p:cNvSpPr>
          <p:nvPr/>
        </p:nvSpPr>
        <p:spPr bwMode="auto">
          <a:xfrm flipH="1" flipV="1">
            <a:off x="8429294" y="6438927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69" name="Line 756"/>
          <p:cNvSpPr>
            <a:spLocks noChangeShapeType="1"/>
          </p:cNvSpPr>
          <p:nvPr/>
        </p:nvSpPr>
        <p:spPr bwMode="auto">
          <a:xfrm>
            <a:off x="8535495" y="6554470"/>
            <a:ext cx="54470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0" name="Line 759"/>
          <p:cNvSpPr>
            <a:spLocks noChangeShapeType="1"/>
          </p:cNvSpPr>
          <p:nvPr/>
        </p:nvSpPr>
        <p:spPr bwMode="auto">
          <a:xfrm flipH="1" flipV="1">
            <a:off x="9076778" y="6554470"/>
            <a:ext cx="541284" cy="175066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94" name="Rectangle 758"/>
          <p:cNvSpPr>
            <a:spLocks noChangeArrowheads="1"/>
          </p:cNvSpPr>
          <p:nvPr/>
        </p:nvSpPr>
        <p:spPr bwMode="auto">
          <a:xfrm>
            <a:off x="7356524" y="5365601"/>
            <a:ext cx="15180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e</a:t>
            </a:r>
            <a:r>
              <a:rPr lang="en-US" altLang="ja-JP" sz="1200" baseline="300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+</a:t>
            </a:r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 DR (1.1 GeV, 4nC)</a:t>
            </a:r>
            <a:endParaRPr lang="en-US" altLang="ja-JP" sz="1200" dirty="0">
              <a:latin typeface="Arial Rounded MT Bold"/>
              <a:ea typeface="+mj-ea"/>
              <a:cs typeface="Arial Rounded MT Bold"/>
            </a:endParaRPr>
          </a:p>
        </p:txBody>
      </p:sp>
      <p:grpSp>
        <p:nvGrpSpPr>
          <p:cNvPr id="110" name="図形グループ 109"/>
          <p:cNvGrpSpPr>
            <a:grpSpLocks noChangeAspect="1"/>
          </p:cNvGrpSpPr>
          <p:nvPr/>
        </p:nvGrpSpPr>
        <p:grpSpPr>
          <a:xfrm>
            <a:off x="6064399" y="4758169"/>
            <a:ext cx="1545313" cy="1793571"/>
            <a:chOff x="8451561" y="336127"/>
            <a:chExt cx="2799476" cy="3249224"/>
          </a:xfrm>
        </p:grpSpPr>
        <p:grpSp>
          <p:nvGrpSpPr>
            <p:cNvPr id="111" name="図形グループ 6"/>
            <p:cNvGrpSpPr>
              <a:grpSpLocks noChangeAspect="1"/>
            </p:cNvGrpSpPr>
            <p:nvPr/>
          </p:nvGrpSpPr>
          <p:grpSpPr bwMode="auto">
            <a:xfrm>
              <a:off x="8879792" y="336127"/>
              <a:ext cx="1575889" cy="3242222"/>
              <a:chOff x="5892800" y="4778376"/>
              <a:chExt cx="730250" cy="1470024"/>
            </a:xfrm>
          </p:grpSpPr>
          <p:sp>
            <p:nvSpPr>
              <p:cNvPr id="125" name="アーチ 124"/>
              <p:cNvSpPr>
                <a:spLocks/>
              </p:cNvSpPr>
              <p:nvPr/>
            </p:nvSpPr>
            <p:spPr bwMode="auto">
              <a:xfrm rot="16200000">
                <a:off x="5522913" y="5148263"/>
                <a:ext cx="1470024" cy="730250"/>
              </a:xfrm>
              <a:prstGeom prst="blockArc">
                <a:avLst>
                  <a:gd name="adj1" fmla="val 5399138"/>
                  <a:gd name="adj2" fmla="val 16156488"/>
                  <a:gd name="adj3" fmla="val 288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80808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just" defTabSz="3632713">
                  <a:defRPr/>
                </a:pPr>
                <a:endParaRPr lang="ja-JP" altLang="en-US" sz="2000" dirty="0">
                  <a:solidFill>
                    <a:srgbClr val="400040"/>
                  </a:solidFill>
                  <a:latin typeface="Arial" pitchFamily="-108" charset="0"/>
                  <a:ea typeface="ヒラギノ丸ゴ Pro W4" pitchFamily="-108" charset="-128"/>
                  <a:cs typeface="ヒラギノ丸ゴ Pro W4" pitchFamily="-108" charset="-128"/>
                </a:endParaRPr>
              </a:p>
            </p:txBody>
          </p:sp>
          <p:sp>
            <p:nvSpPr>
              <p:cNvPr id="126" name="アーチ 125"/>
              <p:cNvSpPr>
                <a:spLocks noChangeAspect="1"/>
              </p:cNvSpPr>
              <p:nvPr/>
            </p:nvSpPr>
            <p:spPr bwMode="auto">
              <a:xfrm rot="16200000">
                <a:off x="5890419" y="5155407"/>
                <a:ext cx="735012" cy="730250"/>
              </a:xfrm>
              <a:prstGeom prst="blockArc">
                <a:avLst>
                  <a:gd name="adj1" fmla="val 10800000"/>
                  <a:gd name="adj2" fmla="val 10800000"/>
                  <a:gd name="adj3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80808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just" defTabSz="3632713">
                  <a:defRPr/>
                </a:pPr>
                <a:endParaRPr lang="ja-JP" altLang="en-US" sz="2000" dirty="0">
                  <a:solidFill>
                    <a:srgbClr val="400040"/>
                  </a:solidFill>
                  <a:latin typeface="Arial" pitchFamily="-108" charset="0"/>
                  <a:ea typeface="ヒラギノ丸ゴ Pro W4" pitchFamily="-108" charset="-128"/>
                  <a:cs typeface="ヒラギノ丸ゴ Pro W4" pitchFamily="-108" charset="-128"/>
                </a:endParaRPr>
              </a:p>
            </p:txBody>
          </p:sp>
        </p:grpSp>
        <p:sp>
          <p:nvSpPr>
            <p:cNvPr id="113" name="円弧 112"/>
            <p:cNvSpPr/>
            <p:nvPr/>
          </p:nvSpPr>
          <p:spPr>
            <a:xfrm flipV="1">
              <a:off x="9784215" y="2436918"/>
              <a:ext cx="575542" cy="1008380"/>
            </a:xfrm>
            <a:prstGeom prst="arc">
              <a:avLst>
                <a:gd name="adj1" fmla="val 16832511"/>
                <a:gd name="adj2" fmla="val 20291915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4" name="円弧 113"/>
            <p:cNvSpPr/>
            <p:nvPr/>
          </p:nvSpPr>
          <p:spPr>
            <a:xfrm flipH="1" flipV="1">
              <a:off x="8962012" y="2436918"/>
              <a:ext cx="657762" cy="1008380"/>
            </a:xfrm>
            <a:prstGeom prst="arc">
              <a:avLst>
                <a:gd name="adj1" fmla="val 16832511"/>
                <a:gd name="adj2" fmla="val 20291915"/>
              </a:avLst>
            </a:prstGeom>
            <a:ln w="25400"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0304944" y="1575594"/>
              <a:ext cx="162728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9378253" y="1116921"/>
              <a:ext cx="162727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9785928" y="2671507"/>
              <a:ext cx="162727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8893496" y="2268855"/>
              <a:ext cx="162728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9619773" y="1092412"/>
              <a:ext cx="1177330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96ns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8451561" y="1428539"/>
              <a:ext cx="1549041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&gt;100ns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701996" y="2184823"/>
              <a:ext cx="1549041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&gt;100ns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9044232" y="2484188"/>
              <a:ext cx="1177330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96ns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4" name="Line 756"/>
            <p:cNvSpPr>
              <a:spLocks noChangeShapeType="1"/>
            </p:cNvSpPr>
            <p:nvPr/>
          </p:nvSpPr>
          <p:spPr bwMode="auto">
            <a:xfrm>
              <a:off x="9085343" y="3585351"/>
              <a:ext cx="1164787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 sz="2000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</p:grpSp>
      <p:sp>
        <p:nvSpPr>
          <p:cNvPr id="52" name="スライド番号プレースホルダ 3"/>
          <p:cNvSpPr txBox="1">
            <a:spLocks/>
          </p:cNvSpPr>
          <p:nvPr/>
        </p:nvSpPr>
        <p:spPr bwMode="auto">
          <a:xfrm>
            <a:off x="5507140" y="6346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DR timing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5260874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Subjects to Consider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15" y="1100148"/>
            <a:ext cx="3582987" cy="6159501"/>
          </a:xfrm>
        </p:spPr>
        <p:txBody>
          <a:bodyPr/>
          <a:lstStyle/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000" dirty="0"/>
              <a:t>Have to consider </a:t>
            </a:r>
            <a:br>
              <a:rPr lang="en-US" altLang="ja-JP" sz="2000" dirty="0"/>
            </a:br>
            <a:r>
              <a:rPr lang="en-US" altLang="ja-JP" sz="2000" dirty="0"/>
              <a:t>too many subjects !</a:t>
            </a:r>
          </a:p>
          <a:p>
            <a:endParaRPr lang="en-US" altLang="ja-JP" sz="2000" dirty="0"/>
          </a:p>
          <a:p>
            <a:r>
              <a:rPr lang="en-US" altLang="ja-JP" sz="2000" dirty="0">
                <a:latin typeface="Arial Rounded MT Bold" pitchFamily="1" charset="0"/>
              </a:rPr>
              <a:t>Phronesis needed </a:t>
            </a:r>
            <a:r>
              <a:rPr lang="en-US" altLang="ja-JP" sz="1700" dirty="0">
                <a:latin typeface="Arial Rounded MT Bold" pitchFamily="1" charset="0"/>
              </a:rPr>
              <a:t>(Greek: Practical wisdom, Ability to understand the Universal Truth)</a:t>
            </a:r>
            <a:endParaRPr lang="ja-JP" altLang="en-US" sz="1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31" y="1117601"/>
            <a:ext cx="7838561" cy="60833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00266" y="2239731"/>
            <a:ext cx="228747" cy="138499"/>
          </a:xfrm>
          <a:prstGeom prst="rect">
            <a:avLst/>
          </a:prstGeom>
          <a:solidFill>
            <a:srgbClr val="CAF866"/>
          </a:solidFill>
        </p:spPr>
        <p:txBody>
          <a:bodyPr wrap="none" lIns="0" tIns="0" rIns="0" bIns="0" rtlCol="0">
            <a:spAutoFit/>
          </a:bodyPr>
          <a:lstStyle/>
          <a:p>
            <a:pPr defTabSz="518633"/>
            <a:r>
              <a:rPr lang="en-US" altLang="ja-JP" sz="900" dirty="0">
                <a:latin typeface="Arial"/>
                <a:ea typeface="ＭＳ Ｐゴシック"/>
                <a:cs typeface="Arial"/>
              </a:rPr>
              <a:t>Nov.</a:t>
            </a:r>
            <a:endParaRPr lang="ja-JP" altLang="en-US" sz="9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8" name="テキスト ボックス 12"/>
          <p:cNvSpPr txBox="1">
            <a:spLocks noChangeArrowheads="1"/>
          </p:cNvSpPr>
          <p:nvPr/>
        </p:nvSpPr>
        <p:spPr bwMode="auto">
          <a:xfrm>
            <a:off x="6200412" y="2250843"/>
            <a:ext cx="530587" cy="130805"/>
          </a:xfrm>
          <a:prstGeom prst="rect">
            <a:avLst/>
          </a:prstGeom>
          <a:solidFill>
            <a:srgbClr val="CAF866"/>
          </a:solidFill>
          <a:ln w="127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50" dirty="0" smtClean="0">
                <a:latin typeface="Arial Rounded MT Bold"/>
                <a:cs typeface="Arial Rounded MT Bold"/>
              </a:rPr>
              <a:t>Jan.2018</a:t>
            </a:r>
          </a:p>
        </p:txBody>
      </p:sp>
    </p:spTree>
    <p:extLst>
      <p:ext uri="{BB962C8B-B14F-4D97-AF65-F5344CB8AC3E}">
        <p14:creationId xmlns:p14="http://schemas.microsoft.com/office/powerpoint/2010/main" val="20083090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85763"/>
            <a:ext cx="10358438" cy="985837"/>
          </a:xfrm>
        </p:spPr>
        <p:txBody>
          <a:bodyPr/>
          <a:lstStyle/>
          <a:p>
            <a:r>
              <a:rPr kumimoji="1" lang="en-US" altLang="ja-JP" dirty="0" smtClean="0"/>
              <a:t>Injection for Both Experiments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Light-source and B-factory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13" y="1473200"/>
            <a:ext cx="10525125" cy="5786438"/>
          </a:xfrm>
        </p:spPr>
        <p:txBody>
          <a:bodyPr/>
          <a:lstStyle/>
          <a:p>
            <a:r>
              <a:rPr kumimoji="1" lang="en-US" altLang="ja-JP" dirty="0" smtClean="0"/>
              <a:t>Proper operation schedule to meet experimental characteristics of those storage rings</a:t>
            </a:r>
          </a:p>
          <a:p>
            <a:r>
              <a:rPr kumimoji="1" lang="en-US" altLang="ja-JP" dirty="0" smtClean="0"/>
              <a:t>Search for common ground with respect for those experiments</a:t>
            </a:r>
          </a:p>
          <a:p>
            <a:r>
              <a:rPr lang="en-US" altLang="ja-JP" dirty="0" smtClean="0"/>
              <a:t>Should find and confirm solutions in gradual changes</a:t>
            </a:r>
          </a:p>
          <a:p>
            <a:r>
              <a:rPr kumimoji="1" lang="en-US" altLang="ja-JP" dirty="0" smtClean="0"/>
              <a:t>Improve the machine using virtual accelerator concept, if applicable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7354569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70"/>
          <p:cNvGrpSpPr/>
          <p:nvPr/>
        </p:nvGrpSpPr>
        <p:grpSpPr>
          <a:xfrm>
            <a:off x="4053159" y="552945"/>
            <a:ext cx="6578600" cy="6873389"/>
            <a:chOff x="3659453" y="641836"/>
            <a:chExt cx="6578598" cy="6873389"/>
          </a:xfrm>
        </p:grpSpPr>
        <p:sp>
          <p:nvSpPr>
            <p:cNvPr id="88" name="ドーナツ 87"/>
            <p:cNvSpPr>
              <a:spLocks noChangeAspect="1"/>
            </p:cNvSpPr>
            <p:nvPr/>
          </p:nvSpPr>
          <p:spPr bwMode="auto">
            <a:xfrm rot="16200000">
              <a:off x="6360315" y="3868470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1197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7" name="アーチ 66"/>
            <p:cNvSpPr>
              <a:spLocks noChangeAspect="1"/>
            </p:cNvSpPr>
            <p:nvPr/>
          </p:nvSpPr>
          <p:spPr bwMode="auto">
            <a:xfrm rot="16200000">
              <a:off x="3747291" y="252412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1197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89" name="アーチ 88"/>
            <p:cNvSpPr>
              <a:spLocks noChangeAspect="1"/>
            </p:cNvSpPr>
            <p:nvPr/>
          </p:nvSpPr>
          <p:spPr bwMode="auto">
            <a:xfrm rot="16200000">
              <a:off x="3911596" y="3796507"/>
              <a:ext cx="811213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1197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24" name="Rectangle 746"/>
            <p:cNvSpPr>
              <a:spLocks noChangeArrowheads="1"/>
            </p:cNvSpPr>
            <p:nvPr/>
          </p:nvSpPr>
          <p:spPr bwMode="auto">
            <a:xfrm>
              <a:off x="3829841" y="2800350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53" name="Line 755"/>
            <p:cNvSpPr>
              <a:spLocks noChangeShapeType="1"/>
            </p:cNvSpPr>
            <p:nvPr/>
          </p:nvSpPr>
          <p:spPr bwMode="auto">
            <a:xfrm>
              <a:off x="4152103" y="2511425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4" name="Line 756"/>
            <p:cNvSpPr>
              <a:spLocks noChangeShapeType="1"/>
            </p:cNvSpPr>
            <p:nvPr/>
          </p:nvSpPr>
          <p:spPr bwMode="auto">
            <a:xfrm>
              <a:off x="4140991" y="3324225"/>
              <a:ext cx="3846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29" name="Rectangle 762"/>
            <p:cNvSpPr>
              <a:spLocks noChangeArrowheads="1"/>
            </p:cNvSpPr>
            <p:nvPr/>
          </p:nvSpPr>
          <p:spPr bwMode="auto">
            <a:xfrm>
              <a:off x="8338964" y="3032580"/>
              <a:ext cx="15773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(2.5GeV, 0.2nC)</a:t>
              </a:r>
              <a:endParaRPr lang="en-US" altLang="ja-JP" sz="1400" b="1" dirty="0"/>
            </a:p>
          </p:txBody>
        </p:sp>
        <p:sp>
          <p:nvSpPr>
            <p:cNvPr id="60430" name="Rectangle 777"/>
            <p:cNvSpPr>
              <a:spLocks noChangeArrowheads="1"/>
            </p:cNvSpPr>
            <p:nvPr/>
          </p:nvSpPr>
          <p:spPr bwMode="auto">
            <a:xfrm>
              <a:off x="5264942" y="2514600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31" name="Rectangle 746"/>
            <p:cNvSpPr>
              <a:spLocks noChangeArrowheads="1"/>
            </p:cNvSpPr>
            <p:nvPr/>
          </p:nvSpPr>
          <p:spPr bwMode="auto">
            <a:xfrm>
              <a:off x="3993352" y="4073525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60432" name="Rectangle 747"/>
            <p:cNvSpPr>
              <a:spLocks noChangeArrowheads="1"/>
            </p:cNvSpPr>
            <p:nvPr/>
          </p:nvSpPr>
          <p:spPr bwMode="auto">
            <a:xfrm>
              <a:off x="5394322" y="46783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+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Target</a:t>
              </a:r>
              <a:endParaRPr lang="en-US" altLang="ja-JP" sz="1100" dirty="0">
                <a:ea typeface="Helvetica" charset="0"/>
                <a:cs typeface="Helvetica" charset="0"/>
              </a:endParaRPr>
            </a:p>
          </p:txBody>
        </p:sp>
        <p:sp>
          <p:nvSpPr>
            <p:cNvPr id="75" name="Line 755"/>
            <p:cNvSpPr>
              <a:spLocks noChangeShapeType="1"/>
            </p:cNvSpPr>
            <p:nvPr/>
          </p:nvSpPr>
          <p:spPr bwMode="auto">
            <a:xfrm>
              <a:off x="4317203" y="3783013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6" name="Line 756"/>
            <p:cNvSpPr>
              <a:spLocks noChangeShapeType="1"/>
            </p:cNvSpPr>
            <p:nvPr/>
          </p:nvSpPr>
          <p:spPr bwMode="auto">
            <a:xfrm>
              <a:off x="4306091" y="4595813"/>
              <a:ext cx="4078287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5" name="Line 757"/>
            <p:cNvSpPr>
              <a:spLocks noChangeShapeType="1"/>
            </p:cNvSpPr>
            <p:nvPr/>
          </p:nvSpPr>
          <p:spPr bwMode="auto">
            <a:xfrm>
              <a:off x="5688010" y="4538663"/>
              <a:ext cx="0" cy="114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0436" name="Rectangle 758"/>
            <p:cNvSpPr>
              <a:spLocks noChangeArrowheads="1"/>
            </p:cNvSpPr>
            <p:nvPr/>
          </p:nvSpPr>
          <p:spPr bwMode="auto">
            <a:xfrm>
              <a:off x="8316119" y="4695825"/>
              <a:ext cx="12567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+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(4GeV, 4nC)</a:t>
              </a:r>
              <a:endParaRPr lang="en-US" altLang="ja-JP" sz="1400" b="1" dirty="0"/>
            </a:p>
          </p:txBody>
        </p:sp>
        <p:sp>
          <p:nvSpPr>
            <p:cNvPr id="86" name="Line 766"/>
            <p:cNvSpPr>
              <a:spLocks noChangeShapeType="1"/>
            </p:cNvSpPr>
            <p:nvPr/>
          </p:nvSpPr>
          <p:spPr bwMode="auto">
            <a:xfrm flipV="1">
              <a:off x="8368503" y="4486275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7" name="Line 767"/>
            <p:cNvSpPr>
              <a:spLocks noChangeShapeType="1"/>
            </p:cNvSpPr>
            <p:nvPr/>
          </p:nvSpPr>
          <p:spPr bwMode="auto">
            <a:xfrm flipH="1" flipV="1">
              <a:off x="8460578" y="4489450"/>
              <a:ext cx="127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9" name="Rectangle 777"/>
            <p:cNvSpPr>
              <a:spLocks noChangeArrowheads="1"/>
            </p:cNvSpPr>
            <p:nvPr/>
          </p:nvSpPr>
          <p:spPr bwMode="auto">
            <a:xfrm>
              <a:off x="5430041" y="3790950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3" name="テキスト ボックス 12"/>
            <p:cNvSpPr txBox="1">
              <a:spLocks noChangeArrowheads="1"/>
            </p:cNvSpPr>
            <p:nvPr/>
          </p:nvSpPr>
          <p:spPr bwMode="auto">
            <a:xfrm>
              <a:off x="4314822" y="2763838"/>
              <a:ext cx="1321993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PF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4" name="テキスト ボックス 12"/>
            <p:cNvSpPr txBox="1">
              <a:spLocks noChangeArrowheads="1"/>
            </p:cNvSpPr>
            <p:nvPr/>
          </p:nvSpPr>
          <p:spPr bwMode="auto">
            <a:xfrm>
              <a:off x="4479920" y="4045824"/>
              <a:ext cx="2814733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 anchor="t" anchorCtr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SuperKEKB-LER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6" name="Rectangle 758"/>
            <p:cNvSpPr>
              <a:spLocks noChangeArrowheads="1"/>
            </p:cNvSpPr>
            <p:nvPr/>
          </p:nvSpPr>
          <p:spPr bwMode="auto">
            <a:xfrm>
              <a:off x="4252116" y="4406900"/>
              <a:ext cx="132087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e</a:t>
              </a:r>
              <a:r>
                <a:rPr lang="en-US" altLang="ja-JP" sz="1100" b="1" baseline="30000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–</a:t>
              </a:r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 (3.5GeV, 10nC)</a:t>
              </a:r>
              <a:endParaRPr lang="en-US" altLang="ja-JP" sz="1100" b="1" dirty="0"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  <p:sp>
          <p:nvSpPr>
            <p:cNvPr id="51" name="Line 752"/>
            <p:cNvSpPr>
              <a:spLocks noChangeShapeType="1"/>
            </p:cNvSpPr>
            <p:nvPr/>
          </p:nvSpPr>
          <p:spPr bwMode="auto">
            <a:xfrm flipH="1">
              <a:off x="7977978" y="2979738"/>
              <a:ext cx="479425" cy="347662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0" name="Line 751"/>
            <p:cNvSpPr>
              <a:spLocks noChangeShapeType="1"/>
            </p:cNvSpPr>
            <p:nvPr/>
          </p:nvSpPr>
          <p:spPr bwMode="auto">
            <a:xfrm flipH="1">
              <a:off x="8444703" y="2986088"/>
              <a:ext cx="8651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2" name="Line 753"/>
            <p:cNvSpPr>
              <a:spLocks noChangeShapeType="1"/>
            </p:cNvSpPr>
            <p:nvPr/>
          </p:nvSpPr>
          <p:spPr bwMode="auto">
            <a:xfrm flipH="1">
              <a:off x="9297191" y="2813050"/>
              <a:ext cx="269875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5" name="Line 765"/>
            <p:cNvSpPr>
              <a:spLocks noChangeShapeType="1"/>
            </p:cNvSpPr>
            <p:nvPr/>
          </p:nvSpPr>
          <p:spPr bwMode="auto">
            <a:xfrm flipH="1" flipV="1">
              <a:off x="8574878" y="4483100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2" name="Line 756"/>
            <p:cNvSpPr>
              <a:spLocks noChangeShapeType="1"/>
            </p:cNvSpPr>
            <p:nvPr/>
          </p:nvSpPr>
          <p:spPr bwMode="auto">
            <a:xfrm>
              <a:off x="8668541" y="4595813"/>
              <a:ext cx="544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9" name="Line 759"/>
            <p:cNvSpPr>
              <a:spLocks noChangeShapeType="1"/>
            </p:cNvSpPr>
            <p:nvPr/>
          </p:nvSpPr>
          <p:spPr bwMode="auto">
            <a:xfrm flipH="1" flipV="1">
              <a:off x="9209878" y="4595813"/>
              <a:ext cx="541338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0" name="アーチ 109"/>
            <p:cNvSpPr>
              <a:spLocks noChangeAspect="1"/>
            </p:cNvSpPr>
            <p:nvPr/>
          </p:nvSpPr>
          <p:spPr bwMode="auto">
            <a:xfrm rot="16200000">
              <a:off x="4075903" y="507047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1197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40" name="Rectangle 746"/>
            <p:cNvSpPr>
              <a:spLocks noChangeArrowheads="1"/>
            </p:cNvSpPr>
            <p:nvPr/>
          </p:nvSpPr>
          <p:spPr bwMode="auto">
            <a:xfrm>
              <a:off x="4158452" y="5346701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96" name="Line 755"/>
            <p:cNvSpPr>
              <a:spLocks noChangeShapeType="1"/>
            </p:cNvSpPr>
            <p:nvPr/>
          </p:nvSpPr>
          <p:spPr bwMode="auto">
            <a:xfrm>
              <a:off x="4482303" y="5057775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97" name="Line 756"/>
            <p:cNvSpPr>
              <a:spLocks noChangeShapeType="1"/>
            </p:cNvSpPr>
            <p:nvPr/>
          </p:nvSpPr>
          <p:spPr bwMode="auto">
            <a:xfrm>
              <a:off x="4469603" y="5868987"/>
              <a:ext cx="40782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5" name="Rectangle 761"/>
            <p:cNvSpPr>
              <a:spLocks noChangeArrowheads="1"/>
            </p:cNvSpPr>
            <p:nvPr/>
          </p:nvSpPr>
          <p:spPr bwMode="auto">
            <a:xfrm>
              <a:off x="8468520" y="6122914"/>
              <a:ext cx="12464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(7GeV, 5nC)</a:t>
              </a:r>
              <a:endParaRPr lang="en-US" altLang="ja-JP" sz="1400" b="1" dirty="0"/>
            </a:p>
          </p:txBody>
        </p:sp>
        <p:sp>
          <p:nvSpPr>
            <p:cNvPr id="104" name="Line 763"/>
            <p:cNvSpPr>
              <a:spLocks noChangeShapeType="1"/>
            </p:cNvSpPr>
            <p:nvPr/>
          </p:nvSpPr>
          <p:spPr bwMode="auto">
            <a:xfrm flipH="1" flipV="1">
              <a:off x="8538366" y="5868987"/>
              <a:ext cx="431800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05" name="Line 764"/>
            <p:cNvSpPr>
              <a:spLocks noChangeShapeType="1"/>
            </p:cNvSpPr>
            <p:nvPr/>
          </p:nvSpPr>
          <p:spPr bwMode="auto">
            <a:xfrm flipH="1" flipV="1">
              <a:off x="8963816" y="6045200"/>
              <a:ext cx="431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8" name="Rectangle 777"/>
            <p:cNvSpPr>
              <a:spLocks noChangeArrowheads="1"/>
            </p:cNvSpPr>
            <p:nvPr/>
          </p:nvSpPr>
          <p:spPr bwMode="auto">
            <a:xfrm>
              <a:off x="5593552" y="5063609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5" name="テキスト ボックス 12"/>
            <p:cNvSpPr txBox="1">
              <a:spLocks noChangeArrowheads="1"/>
            </p:cNvSpPr>
            <p:nvPr/>
          </p:nvSpPr>
          <p:spPr bwMode="auto">
            <a:xfrm>
              <a:off x="4643438" y="5320266"/>
              <a:ext cx="2848690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SuperKEKB-HER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101" name="Line 760"/>
            <p:cNvSpPr>
              <a:spLocks noChangeShapeType="1"/>
            </p:cNvSpPr>
            <p:nvPr/>
          </p:nvSpPr>
          <p:spPr bwMode="auto">
            <a:xfrm flipH="1" flipV="1">
              <a:off x="9389266" y="6045200"/>
              <a:ext cx="541337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6" name="アーチ 55"/>
            <p:cNvSpPr>
              <a:spLocks noChangeAspect="1"/>
            </p:cNvSpPr>
            <p:nvPr/>
          </p:nvSpPr>
          <p:spPr bwMode="auto">
            <a:xfrm rot="16200000">
              <a:off x="4232680" y="6334124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1197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57" name="Rectangle 746"/>
            <p:cNvSpPr>
              <a:spLocks noChangeArrowheads="1"/>
            </p:cNvSpPr>
            <p:nvPr/>
          </p:nvSpPr>
          <p:spPr bwMode="auto">
            <a:xfrm>
              <a:off x="4315230" y="6610349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59" name="Line 755"/>
            <p:cNvSpPr>
              <a:spLocks noChangeShapeType="1"/>
            </p:cNvSpPr>
            <p:nvPr/>
          </p:nvSpPr>
          <p:spPr bwMode="auto">
            <a:xfrm>
              <a:off x="4639080" y="6321424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" name="Line 756"/>
            <p:cNvSpPr>
              <a:spLocks noChangeShapeType="1"/>
            </p:cNvSpPr>
            <p:nvPr/>
          </p:nvSpPr>
          <p:spPr bwMode="auto">
            <a:xfrm>
              <a:off x="4626380" y="7132636"/>
              <a:ext cx="3844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2" name="Rectangle 761"/>
            <p:cNvSpPr>
              <a:spLocks noChangeArrowheads="1"/>
            </p:cNvSpPr>
            <p:nvPr/>
          </p:nvSpPr>
          <p:spPr bwMode="auto">
            <a:xfrm>
              <a:off x="8798780" y="6994981"/>
              <a:ext cx="143927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 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(6.5GeV, 5nC)</a:t>
              </a:r>
              <a:endParaRPr lang="en-US" altLang="ja-JP" sz="1400" b="1" dirty="0"/>
            </a:p>
          </p:txBody>
        </p:sp>
        <p:sp>
          <p:nvSpPr>
            <p:cNvPr id="65" name="Rectangle 777"/>
            <p:cNvSpPr>
              <a:spLocks noChangeArrowheads="1"/>
            </p:cNvSpPr>
            <p:nvPr/>
          </p:nvSpPr>
          <p:spPr bwMode="auto">
            <a:xfrm>
              <a:off x="5750330" y="6332536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6" name="テキスト ボックス 12"/>
            <p:cNvSpPr txBox="1">
              <a:spLocks noChangeArrowheads="1"/>
            </p:cNvSpPr>
            <p:nvPr/>
          </p:nvSpPr>
          <p:spPr bwMode="auto">
            <a:xfrm>
              <a:off x="4800211" y="6586702"/>
              <a:ext cx="1708191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PF-AR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70" name="Rectangle 747"/>
            <p:cNvSpPr>
              <a:spLocks noChangeArrowheads="1"/>
            </p:cNvSpPr>
            <p:nvPr/>
          </p:nvSpPr>
          <p:spPr bwMode="auto">
            <a:xfrm>
              <a:off x="5980906" y="36877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Damping ring</a:t>
              </a:r>
              <a:endParaRPr lang="en-US" altLang="ja-JP" sz="1100" dirty="0">
                <a:ea typeface="Helvetica" charset="0"/>
                <a:cs typeface="Helvetica" charset="0"/>
              </a:endParaRPr>
            </a:p>
          </p:txBody>
        </p:sp>
        <p:sp>
          <p:nvSpPr>
            <p:cNvPr id="63" name="Line 752"/>
            <p:cNvSpPr>
              <a:spLocks noChangeShapeType="1"/>
            </p:cNvSpPr>
            <p:nvPr/>
          </p:nvSpPr>
          <p:spPr bwMode="auto">
            <a:xfrm flipH="1">
              <a:off x="8465155" y="6954225"/>
              <a:ext cx="540000" cy="18000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4" name="Line 751"/>
            <p:cNvSpPr>
              <a:spLocks noChangeShapeType="1"/>
            </p:cNvSpPr>
            <p:nvPr/>
          </p:nvSpPr>
          <p:spPr bwMode="auto">
            <a:xfrm flipH="1">
              <a:off x="8998230" y="6956425"/>
              <a:ext cx="1080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rot="5400000">
              <a:off x="4946988" y="2153208"/>
              <a:ext cx="2113677" cy="25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 rot="16200000" flipH="1">
              <a:off x="4758284" y="2914971"/>
              <a:ext cx="34093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rot="16200000" flipH="1">
              <a:off x="4731535" y="3271690"/>
              <a:ext cx="4658668" cy="5359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endCxn id="63" idx="1"/>
            </p:cNvCxnSpPr>
            <p:nvPr/>
          </p:nvCxnSpPr>
          <p:spPr>
            <a:xfrm rot="16200000" flipH="1">
              <a:off x="4821135" y="3490205"/>
              <a:ext cx="5905504" cy="1382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>
              <a:off x="5445916" y="641836"/>
              <a:ext cx="2368801" cy="59592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altLang="ja-JP" sz="1700" dirty="0">
                  <a:solidFill>
                    <a:srgbClr val="000090"/>
                  </a:solidFill>
                </a:rPr>
                <a:t>Event-based </a:t>
              </a:r>
              <a:br>
                <a:rPr lang="en-US" altLang="ja-JP" sz="1700" dirty="0">
                  <a:solidFill>
                    <a:srgbClr val="000090"/>
                  </a:solidFill>
                </a:rPr>
              </a:br>
              <a:r>
                <a:rPr lang="en-US" altLang="ja-JP" sz="1700" dirty="0">
                  <a:solidFill>
                    <a:srgbClr val="000090"/>
                  </a:solidFill>
                </a:rPr>
                <a:t>Control System</a:t>
              </a:r>
              <a:endParaRPr lang="ja-JP" altLang="en-US" sz="1700" dirty="0">
                <a:solidFill>
                  <a:srgbClr val="000090"/>
                </a:solidFill>
              </a:endParaRPr>
            </a:p>
          </p:txBody>
        </p:sp>
        <p:sp>
          <p:nvSpPr>
            <p:cNvPr id="99" name="円弧 98"/>
            <p:cNvSpPr/>
            <p:nvPr/>
          </p:nvSpPr>
          <p:spPr>
            <a:xfrm rot="5400000">
              <a:off x="6285580" y="952096"/>
              <a:ext cx="742141" cy="1676399"/>
            </a:xfrm>
            <a:prstGeom prst="arc">
              <a:avLst>
                <a:gd name="adj1" fmla="val 15256201"/>
                <a:gd name="adj2" fmla="val 6285731"/>
              </a:avLst>
            </a:prstGeom>
            <a:ln>
              <a:solidFill>
                <a:srgbClr val="FFBF7F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Rectangle 747"/>
            <p:cNvSpPr>
              <a:spLocks noChangeArrowheads="1"/>
            </p:cNvSpPr>
            <p:nvPr/>
          </p:nvSpPr>
          <p:spPr bwMode="auto">
            <a:xfrm>
              <a:off x="5278174" y="1435246"/>
              <a:ext cx="582613" cy="36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Every</a:t>
              </a:r>
              <a:b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</a:br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20 ms</a:t>
              </a:r>
              <a:endParaRPr lang="en-US" altLang="ja-JP" sz="1400" dirty="0">
                <a:ea typeface="Helvetica" charset="0"/>
                <a:cs typeface="Helvetica" charset="0"/>
              </a:endParaRPr>
            </a:p>
          </p:txBody>
        </p:sp>
        <p:sp>
          <p:nvSpPr>
            <p:cNvPr id="109" name="円弧 108"/>
            <p:cNvSpPr/>
            <p:nvPr/>
          </p:nvSpPr>
          <p:spPr>
            <a:xfrm>
              <a:off x="7706509" y="2616206"/>
              <a:ext cx="1447810" cy="936619"/>
            </a:xfrm>
            <a:prstGeom prst="arc">
              <a:avLst>
                <a:gd name="adj1" fmla="val 9993304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8099157" y="24545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5" name="円弧 114"/>
            <p:cNvSpPr/>
            <p:nvPr/>
          </p:nvSpPr>
          <p:spPr>
            <a:xfrm>
              <a:off x="3659453" y="2274359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3748873" y="213730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7" name="円弧 116"/>
            <p:cNvSpPr/>
            <p:nvPr/>
          </p:nvSpPr>
          <p:spPr>
            <a:xfrm>
              <a:off x="8163719" y="4064207"/>
              <a:ext cx="1301399" cy="939800"/>
            </a:xfrm>
            <a:prstGeom prst="arc">
              <a:avLst>
                <a:gd name="adj1" fmla="val 10800000"/>
                <a:gd name="adj2" fmla="val 415262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8593595" y="389995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0" name="円弧 119"/>
            <p:cNvSpPr/>
            <p:nvPr/>
          </p:nvSpPr>
          <p:spPr>
            <a:xfrm>
              <a:off x="8282791" y="5443170"/>
              <a:ext cx="1201732" cy="750887"/>
            </a:xfrm>
            <a:prstGeom prst="arc">
              <a:avLst>
                <a:gd name="adj1" fmla="val 10800000"/>
                <a:gd name="adj2" fmla="val 915067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8658496" y="531389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3" name="円弧 122"/>
            <p:cNvSpPr/>
            <p:nvPr/>
          </p:nvSpPr>
          <p:spPr>
            <a:xfrm>
              <a:off x="8316109" y="6578606"/>
              <a:ext cx="1447810" cy="936619"/>
            </a:xfrm>
            <a:prstGeom prst="arc">
              <a:avLst>
                <a:gd name="adj1" fmla="val 10712347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8658018" y="64169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5" name="円弧 124"/>
            <p:cNvSpPr/>
            <p:nvPr/>
          </p:nvSpPr>
          <p:spPr>
            <a:xfrm>
              <a:off x="3811853" y="3561292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3901273" y="3424240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7" name="円弧 126"/>
            <p:cNvSpPr/>
            <p:nvPr/>
          </p:nvSpPr>
          <p:spPr>
            <a:xfrm>
              <a:off x="3964253" y="4839758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4053673" y="4702706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9" name="円弧 128"/>
            <p:cNvSpPr/>
            <p:nvPr/>
          </p:nvSpPr>
          <p:spPr>
            <a:xfrm>
              <a:off x="4116653" y="6118224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4206073" y="598117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</p:grpSp>
      <p:sp>
        <p:nvSpPr>
          <p:cNvPr id="7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23" y="1100146"/>
            <a:ext cx="10525125" cy="6159501"/>
          </a:xfrm>
        </p:spPr>
        <p:txBody>
          <a:bodyPr/>
          <a:lstStyle/>
          <a:p>
            <a:r>
              <a:rPr lang="en-US" altLang="ja-JP" sz="2400" dirty="0">
                <a:latin typeface="Arial Rounded MT Bold" charset="0"/>
              </a:rPr>
              <a:t>Four PPM </a:t>
            </a:r>
            <a:r>
              <a:rPr lang="en-US" altLang="ja-JP" sz="2800" dirty="0">
                <a:solidFill>
                  <a:srgbClr val="0000FF"/>
                </a:solidFill>
                <a:latin typeface="Arial Rounded MT Bold" charset="0"/>
              </a:rPr>
              <a:t>virtual accelerators</a:t>
            </a:r>
            <a:r>
              <a:rPr lang="en-US" altLang="ja-JP" sz="2400" dirty="0">
                <a:latin typeface="Arial Rounded MT Bold" charset="0"/>
              </a:rPr>
              <a:t/>
            </a:r>
            <a:br>
              <a:rPr lang="en-US" altLang="ja-JP" sz="2400" dirty="0">
                <a:latin typeface="Arial Rounded MT Bold" charset="0"/>
              </a:rPr>
            </a:br>
            <a:r>
              <a:rPr lang="en-US" altLang="ja-JP" sz="2400" dirty="0">
                <a:latin typeface="Arial Rounded MT Bold" charset="0"/>
              </a:rPr>
              <a:t>for SuperKEKB project</a:t>
            </a:r>
            <a:br>
              <a:rPr lang="en-US" altLang="ja-JP" sz="2400" dirty="0">
                <a:latin typeface="Arial Rounded MT Bold" charset="0"/>
              </a:rPr>
            </a:br>
            <a:r>
              <a:rPr lang="en-US" altLang="ja-JP" sz="2400" dirty="0">
                <a:latin typeface="Arial Rounded MT Bold" charset="0"/>
              </a:rPr>
              <a:t/>
            </a:r>
            <a:br>
              <a:rPr lang="en-US" altLang="ja-JP" sz="24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Based on 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Dual-tier controls with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EPICS and event-system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Independent parameter sets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for each VA (20ms)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&gt;200 parameters 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	for equipment controls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many more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	for beam </a:t>
            </a:r>
            <a:r>
              <a:rPr lang="en-US" altLang="ja-JP" sz="2000" dirty="0" smtClean="0">
                <a:latin typeface="Arial Rounded MT Bold" charset="0"/>
              </a:rPr>
              <a:t>instrumentation</a:t>
            </a: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maybe with additional PPM VA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of stealth beam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 smtClean="0">
                <a:latin typeface="Arial Rounded MT Bold" charset="0"/>
              </a:rPr>
              <a:t>	for </a:t>
            </a:r>
            <a:r>
              <a:rPr lang="en-US" altLang="ja-JP" sz="2000" dirty="0">
                <a:latin typeface="Arial Rounded MT Bold" charset="0"/>
              </a:rPr>
              <a:t>measurement</a:t>
            </a:r>
          </a:p>
        </p:txBody>
      </p:sp>
      <p:sp>
        <p:nvSpPr>
          <p:cNvPr id="77" name="タイトル 1"/>
          <p:cNvSpPr>
            <a:spLocks noGrp="1"/>
          </p:cNvSpPr>
          <p:nvPr>
            <p:ph type="title"/>
          </p:nvPr>
        </p:nvSpPr>
        <p:spPr>
          <a:xfrm>
            <a:off x="0" y="385773"/>
            <a:ext cx="5911055" cy="714375"/>
          </a:xfrm>
        </p:spPr>
        <p:txBody>
          <a:bodyPr/>
          <a:lstStyle/>
          <a:p>
            <a:r>
              <a:rPr lang="en-US" altLang="ja-JP" sz="3400" dirty="0"/>
              <a:t>Pulse-to-pulse modulation</a:t>
            </a:r>
            <a:endParaRPr lang="ja-JP" altLang="en-US" sz="3400" dirty="0"/>
          </a:p>
        </p:txBody>
      </p:sp>
      <p:sp>
        <p:nvSpPr>
          <p:cNvPr id="80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6524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23" y="1087447"/>
            <a:ext cx="10525125" cy="615950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sz="2400" dirty="0" smtClean="0"/>
              <a:t>Injection </a:t>
            </a:r>
            <a:r>
              <a:rPr lang="en-US" altLang="ja-JP" sz="2400" dirty="0"/>
              <a:t>into SuperKEKB is </a:t>
            </a:r>
            <a:r>
              <a:rPr lang="en-US" altLang="ja-JP" sz="2400" dirty="0" smtClean="0"/>
              <a:t>a </a:t>
            </a:r>
            <a:r>
              <a:rPr lang="en-US" altLang="ja-JP" sz="2400" dirty="0"/>
              <a:t>challenge with higher beam charge and lower emittance</a:t>
            </a:r>
          </a:p>
          <a:p>
            <a:pPr>
              <a:lnSpc>
                <a:spcPct val="110000"/>
              </a:lnSpc>
            </a:pPr>
            <a:r>
              <a:rPr lang="en-US" altLang="ja-JP" sz="2400" dirty="0"/>
              <a:t>Steady progress towards designed injection beam in steps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Alignment: almost confident on the required precision (0.1-mm local, 0.3-mm global), need to maintain for longer term 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Positron generator: another license test, need discharge analysis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 smtClean="0">
                <a:solidFill>
                  <a:srgbClr val="008000"/>
                </a:solidFill>
              </a:rPr>
              <a:t>RF </a:t>
            </a:r>
            <a:r>
              <a:rPr lang="en-US" altLang="ja-JP" sz="1900" dirty="0">
                <a:solidFill>
                  <a:srgbClr val="008000"/>
                </a:solidFill>
              </a:rPr>
              <a:t>gun: following recommendations at review meetings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Will install all of remaining equipment at summer 2017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Will </a:t>
            </a:r>
            <a:r>
              <a:rPr lang="en-US" altLang="ja-JP" sz="2400" dirty="0"/>
              <a:t>balance between final beam quality and progressive </a:t>
            </a:r>
            <a:r>
              <a:rPr lang="en-US" altLang="ja-JP" sz="2400" dirty="0" smtClean="0"/>
              <a:t>operation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Will balance between particle physics and photon science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With </a:t>
            </a:r>
            <a:r>
              <a:rPr lang="en-US" altLang="ja-JP" sz="2400" dirty="0"/>
              <a:t>some Phronesis we may enjoy beam commissioning</a:t>
            </a:r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5" name="スライド番号プレースホルダ 3"/>
          <p:cNvSpPr txBox="1">
            <a:spLocks/>
          </p:cNvSpPr>
          <p:nvPr/>
        </p:nvSpPr>
        <p:spPr bwMode="auto">
          <a:xfrm>
            <a:off x="5507140" y="6346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7" tIns="49748" rIns="99497" bIns="49748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06468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ja-JP" altLang="en-US" dirty="0">
              <a:latin typeface="Arial Rounded MT Bold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66" y="774069"/>
            <a:ext cx="7947025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550989" y="3639504"/>
            <a:ext cx="5121276" cy="10985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4599587" y="3239468"/>
            <a:ext cx="1671301" cy="7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69" tIns="45483" rIns="90969" bIns="45483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SuperKEKB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   dual rings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5622944" y="1121754"/>
            <a:ext cx="1684125" cy="39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69" tIns="45483" rIns="90969" bIns="45483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A00000"/>
                </a:solidFill>
                <a:latin typeface="+mn-lt"/>
              </a:rPr>
              <a:t>Mt. Tsukuba</a:t>
            </a: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4431589" y="5127536"/>
            <a:ext cx="1906617" cy="7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69" tIns="45483" rIns="90969" bIns="45483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600m Injector</a:t>
            </a:r>
            <a:br>
              <a:rPr lang="en-US" altLang="ja-JP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Linac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3562350" y="4920617"/>
            <a:ext cx="1828800" cy="1096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>
            <a:off x="4721277" y="5774692"/>
            <a:ext cx="487363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5208588" y="6079497"/>
            <a:ext cx="112712" cy="23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3"/>
          <p:cNvSpPr>
            <a:spLocks noChangeAspect="1" noChangeShapeType="1"/>
          </p:cNvSpPr>
          <p:nvPr/>
        </p:nvSpPr>
        <p:spPr bwMode="auto">
          <a:xfrm flipH="1" flipV="1">
            <a:off x="5381625" y="6012818"/>
            <a:ext cx="6350" cy="634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 flipV="1">
            <a:off x="5318126" y="6068379"/>
            <a:ext cx="66675" cy="349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2892426" y="4357053"/>
            <a:ext cx="914400" cy="24447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18" name="Text Box 16"/>
          <p:cNvSpPr txBox="1">
            <a:spLocks noChangeAspect="1" noChangeArrowheads="1"/>
          </p:cNvSpPr>
          <p:nvPr/>
        </p:nvSpPr>
        <p:spPr bwMode="auto">
          <a:xfrm>
            <a:off x="2581302" y="4006237"/>
            <a:ext cx="964052" cy="39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69" tIns="45483" rIns="90969" bIns="45483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C000"/>
                </a:solidFill>
                <a:latin typeface="+mn-lt"/>
              </a:rPr>
              <a:t>PF-AR</a:t>
            </a:r>
          </a:p>
        </p:txBody>
      </p:sp>
      <p:sp>
        <p:nvSpPr>
          <p:cNvPr id="19" name="Text Box 17"/>
          <p:cNvSpPr txBox="1">
            <a:spLocks noChangeAspect="1" noChangeArrowheads="1"/>
          </p:cNvSpPr>
          <p:nvPr/>
        </p:nvSpPr>
        <p:spPr bwMode="auto">
          <a:xfrm>
            <a:off x="2343175" y="4920635"/>
            <a:ext cx="509700" cy="39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69" tIns="45483" rIns="90969" bIns="45483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C000"/>
                </a:solidFill>
                <a:latin typeface="+mn-lt"/>
              </a:rPr>
              <a:t>PF</a:t>
            </a:r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2506667" y="4738062"/>
            <a:ext cx="609600" cy="1825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69" tIns="45483" rIns="90969" bIns="45483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5222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A8EDBD-417A-0044-AA70-D8CC25CBFA2F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16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>
              <a:latin typeface="Arial Rounded MT Bold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150989" y="2096464"/>
            <a:ext cx="8304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3" tIns="49508" rIns="99033" bIns="49508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5200" b="1" dirty="0">
                <a:solidFill>
                  <a:srgbClr val="FFF8DF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Thank you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422810" y="6864371"/>
            <a:ext cx="200022" cy="4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044" tIns="49515" rIns="99044" bIns="49515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372"/>
          <p:cNvSpPr>
            <a:spLocks noChangeArrowheads="1"/>
          </p:cNvSpPr>
          <p:nvPr/>
        </p:nvSpPr>
        <p:spPr bwMode="auto">
          <a:xfrm>
            <a:off x="1818696" y="6610379"/>
            <a:ext cx="7030930" cy="609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416" tIns="45708" rIns="91416" bIns="45708">
            <a:prstTxWarp prst="textNoShape">
              <a:avLst/>
            </a:prstTxWarp>
          </a:bodyPr>
          <a:lstStyle/>
          <a:p>
            <a:pPr defTabSz="4172469"/>
            <a:r>
              <a:rPr lang="en-US" altLang="ja-JP" dirty="0" smtClean="0">
                <a:solidFill>
                  <a:srgbClr val="800000"/>
                </a:solidFill>
              </a:rPr>
              <a:t>Conference papers at &lt;http://www-</a:t>
            </a:r>
            <a:r>
              <a:rPr lang="en-US" altLang="ja-JP" dirty="0" err="1" smtClean="0">
                <a:solidFill>
                  <a:srgbClr val="800000"/>
                </a:solidFill>
              </a:rPr>
              <a:t>linac.kek.jp</a:t>
            </a:r>
            <a:r>
              <a:rPr lang="en-US" altLang="ja-JP" dirty="0" smtClean="0">
                <a:solidFill>
                  <a:srgbClr val="800000"/>
                </a:solidFill>
              </a:rPr>
              <a:t>/linac/&gt; </a:t>
            </a:r>
            <a:endParaRPr lang="en-US" altLang="ja-JP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810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5410788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92F8AF-F1A8-B548-9608-D58A5695DADF}" type="slidenum">
              <a:rPr lang="en-US" altLang="ja-JP" smtClean="0">
                <a:latin typeface="Arial Rounded MT Bold" pitchFamily="1" charset="0"/>
                <a:ea typeface="Osaka" pitchFamily="1" charset="-128"/>
                <a:cs typeface="Osaka" pitchFamily="1" charset="-128"/>
              </a:rPr>
              <a:pPr/>
              <a:t>18</a:t>
            </a:fld>
            <a:endParaRPr lang="en-US" altLang="ja-JP" dirty="0" smtClean="0">
              <a:latin typeface="Arial Rounded MT Bold" pitchFamily="1" charset="0"/>
              <a:ea typeface="Osaka" pitchFamily="1" charset="-128"/>
              <a:cs typeface="Osaka" pitchFamily="1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336557"/>
            <a:ext cx="10358438" cy="714375"/>
          </a:xfrm>
        </p:spPr>
        <p:txBody>
          <a:bodyPr/>
          <a:lstStyle/>
          <a:p>
            <a:r>
              <a:rPr lang="en-US" altLang="ja-JP" sz="2900" dirty="0">
                <a:latin typeface="Arial Rounded MT Bold" pitchFamily="1" charset="0"/>
              </a:rPr>
              <a:t>KEKB Operation Improvement (base of SuperKEKB)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3" y="1008064"/>
            <a:ext cx="383698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0" y="2003425"/>
            <a:ext cx="38369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91" y="2995613"/>
            <a:ext cx="3836987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165100" y="3781425"/>
            <a:ext cx="147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6" tIns="49762" rIns="99526" bIns="49762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May.2000</a:t>
            </a: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82550" y="4452937"/>
            <a:ext cx="1562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6" tIns="49762" rIns="99526" bIns="49762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Apr.2003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Dual Bunch e</a:t>
            </a:r>
            <a:r>
              <a:rPr lang="en-US" altLang="ja-JP" sz="1500" b="1" baseline="30000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+</a:t>
            </a:r>
            <a:endParaRPr lang="en-US" altLang="ja-JP" sz="1500" b="1" dirty="0">
              <a:solidFill>
                <a:srgbClr val="000060"/>
              </a:solidFill>
              <a:latin typeface="Arial Rounded MT Bold" pitchFamily="1" charset="0"/>
              <a:ea typeface="ヒラギノ丸ゴ Pro W4" pitchFamily="1" charset="-128"/>
              <a:cs typeface="ヒラギノ丸ゴ Pro W4" pitchFamily="1" charset="-128"/>
            </a:endParaRP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1233492" y="5126039"/>
            <a:ext cx="1479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6" tIns="49762" rIns="99526" bIns="49762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Feb.2005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Continuous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Injections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987425" y="6134102"/>
            <a:ext cx="2959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6" tIns="49762" rIns="99526" bIns="49762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Dec.2008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Crab Cavities and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altLang="ja-JP" sz="1500" b="1" dirty="0">
                <a:solidFill>
                  <a:srgbClr val="000060"/>
                </a:solidFill>
                <a:latin typeface="Arial Rounded MT Bold" pitchFamily="1" charset="0"/>
                <a:ea typeface="ヒラギノ丸ゴ Pro W4" pitchFamily="1" charset="-128"/>
                <a:cs typeface="ヒラギノ丸ゴ Pro W4" pitchFamily="1" charset="-128"/>
              </a:rPr>
              <a:t>Simultaneous Injection</a:t>
            </a:r>
          </a:p>
        </p:txBody>
      </p:sp>
      <p:pic>
        <p:nvPicPr>
          <p:cNvPr id="24587" name="Picture 10" descr="20081211-2300-070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025" y="3987800"/>
            <a:ext cx="40862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1" descr="KM-Belle-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8179" y="1008063"/>
            <a:ext cx="3514726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9709154" y="990600"/>
            <a:ext cx="893493" cy="26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26" tIns="49762" rIns="99526" bIns="49762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latin typeface="Arial Rounded MT Bold" pitchFamily="1" charset="0"/>
              </a:rPr>
              <a:t>Belle/KEK</a:t>
            </a:r>
          </a:p>
        </p:txBody>
      </p:sp>
      <p:sp>
        <p:nvSpPr>
          <p:cNvPr id="14" name="Text Box 7"/>
          <p:cNvSpPr txBox="1">
            <a:spLocks noChangeAspect="1" noChangeArrowheads="1"/>
          </p:cNvSpPr>
          <p:nvPr/>
        </p:nvSpPr>
        <p:spPr bwMode="auto">
          <a:xfrm>
            <a:off x="7969275" y="6183455"/>
            <a:ext cx="2344182" cy="10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dirty="0" smtClean="0">
                <a:solidFill>
                  <a:srgbClr val="400040"/>
                </a:solidFill>
                <a:latin typeface="+mn-ea"/>
                <a:ea typeface="+mn-ea"/>
              </a:rPr>
              <a:t>Keeps world </a:t>
            </a:r>
            <a:br>
              <a:rPr lang="en-US" altLang="ja-JP" dirty="0" smtClean="0">
                <a:solidFill>
                  <a:srgbClr val="400040"/>
                </a:solidFill>
                <a:latin typeface="+mn-ea"/>
                <a:ea typeface="+mn-ea"/>
              </a:rPr>
            </a:br>
            <a:r>
              <a:rPr lang="en-US" altLang="ja-JP" dirty="0" smtClean="0">
                <a:solidFill>
                  <a:srgbClr val="400040"/>
                </a:solidFill>
                <a:latin typeface="+mn-ea"/>
                <a:ea typeface="+mn-ea"/>
              </a:rPr>
              <a:t>luminosity record</a:t>
            </a:r>
            <a:br>
              <a:rPr lang="en-US" altLang="ja-JP" dirty="0" smtClean="0">
                <a:solidFill>
                  <a:srgbClr val="400040"/>
                </a:solidFill>
                <a:latin typeface="+mn-ea"/>
                <a:ea typeface="+mn-ea"/>
              </a:rPr>
            </a:br>
            <a:r>
              <a:rPr lang="en-US" altLang="ja-JP" dirty="0" smtClean="0">
                <a:solidFill>
                  <a:srgbClr val="400040"/>
                </a:solidFill>
                <a:latin typeface="+mn-ea"/>
                <a:ea typeface="+mn-ea"/>
              </a:rPr>
              <a:t>2.1 x 10</a:t>
            </a:r>
            <a:r>
              <a:rPr lang="en-US" altLang="ja-JP" baseline="30000" dirty="0" smtClean="0">
                <a:solidFill>
                  <a:srgbClr val="400040"/>
                </a:solidFill>
                <a:latin typeface="+mn-ea"/>
                <a:ea typeface="+mn-ea"/>
              </a:rPr>
              <a:t>34</a:t>
            </a:r>
            <a:r>
              <a:rPr lang="en-US" altLang="ja-JP" dirty="0" smtClean="0">
                <a:solidFill>
                  <a:srgbClr val="400040"/>
                </a:solidFill>
                <a:latin typeface="+mn-ea"/>
                <a:ea typeface="+mn-ea"/>
              </a:rPr>
              <a:t> </a:t>
            </a:r>
            <a:endParaRPr lang="en-US" altLang="ja-JP" dirty="0">
              <a:solidFill>
                <a:srgbClr val="400040"/>
              </a:solidFill>
              <a:latin typeface="+mn-ea"/>
              <a:ea typeface="+mn-ea"/>
            </a:endParaRPr>
          </a:p>
        </p:txBody>
      </p:sp>
      <p:sp>
        <p:nvSpPr>
          <p:cNvPr id="15" name="Text Box 7"/>
          <p:cNvSpPr txBox="1">
            <a:spLocks noChangeAspect="1" noChangeArrowheads="1"/>
          </p:cNvSpPr>
          <p:nvPr/>
        </p:nvSpPr>
        <p:spPr bwMode="auto">
          <a:xfrm>
            <a:off x="4000500" y="1003929"/>
            <a:ext cx="3035300" cy="138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60" tIns="35781" rIns="71560" bIns="35781">
            <a:prstTxWarp prst="textNoShape">
              <a:avLst/>
            </a:prstTxWarp>
            <a:spAutoFit/>
          </a:bodyPr>
          <a:lstStyle/>
          <a:p>
            <a:r>
              <a:rPr lang="en-US" altLang="ja-JP" sz="1700" dirty="0">
                <a:solidFill>
                  <a:srgbClr val="600000"/>
                </a:solidFill>
              </a:rPr>
              <a:t>red: beam current (e-, e+)</a:t>
            </a:r>
          </a:p>
          <a:p>
            <a:r>
              <a:rPr lang="en-US" altLang="ja-JP" sz="1700" dirty="0">
                <a:solidFill>
                  <a:srgbClr val="600000"/>
                </a:solidFill>
              </a:rPr>
              <a:t>purple: vacuum (e-, e+)</a:t>
            </a:r>
          </a:p>
          <a:p>
            <a:r>
              <a:rPr lang="en-US" altLang="ja-JP" sz="1700" dirty="0">
                <a:solidFill>
                  <a:srgbClr val="600000"/>
                </a:solidFill>
              </a:rPr>
              <a:t>yellow: luminosity</a:t>
            </a:r>
          </a:p>
          <a:p>
            <a:r>
              <a:rPr lang="en-US" altLang="ja-JP" sz="1700" dirty="0">
                <a:solidFill>
                  <a:srgbClr val="600000"/>
                </a:solidFill>
              </a:rPr>
              <a:t>green: integrated luminosity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942883" y="-5470"/>
            <a:ext cx="3668638" cy="3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497" tIns="49748" rIns="99497" bIns="49748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Past KEKB</a:t>
            </a:r>
            <a:endParaRPr lang="en-US" altLang="ja-JP" sz="1300" i="1" dirty="0">
              <a:solidFill>
                <a:srgbClr val="000090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4343556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81" y="3323725"/>
            <a:ext cx="6276467" cy="3778956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808" y="936626"/>
            <a:ext cx="10510839" cy="6221413"/>
          </a:xfrm>
          <a:effectLst/>
        </p:spPr>
        <p:txBody>
          <a:bodyPr/>
          <a:lstStyle/>
          <a:p>
            <a:r>
              <a:rPr lang="en-US" altLang="ja-JP" sz="2800" dirty="0"/>
              <a:t>40-times higher Luminosity</a:t>
            </a:r>
          </a:p>
          <a:p>
            <a:pPr lvl="1"/>
            <a:r>
              <a:rPr lang="en-US" altLang="ja-JP" sz="2400" dirty="0">
                <a:sym typeface="Wingdings"/>
              </a:rPr>
              <a:t>20-times higher collision rate with nano-beam scheme </a:t>
            </a:r>
            <a:r>
              <a:rPr lang="ja-JP" altLang="en-US" sz="2400" dirty="0">
                <a:sym typeface="Wingdings"/>
              </a:rPr>
              <a:t>　</a:t>
            </a:r>
            <a:endParaRPr lang="en-US" altLang="ja-JP" sz="2400" dirty="0">
              <a:sym typeface="Wingdings"/>
            </a:endParaRPr>
          </a:p>
          <a:p>
            <a:pPr lvl="2"/>
            <a:r>
              <a:rPr lang="ja-JP" altLang="en-US" sz="2000" dirty="0">
                <a:sym typeface="Wingdings"/>
              </a:rPr>
              <a:t></a:t>
            </a:r>
            <a:r>
              <a:rPr lang="en-US" altLang="ja-JP" sz="2000" dirty="0">
                <a:sym typeface="Wingdings"/>
              </a:rPr>
              <a:t> Low-emittance even at first turn	</a:t>
            </a:r>
            <a:r>
              <a:rPr lang="ja-JP" altLang="en-US" sz="2000" dirty="0">
                <a:sym typeface="Wingdings"/>
              </a:rPr>
              <a:t></a:t>
            </a:r>
            <a:r>
              <a:rPr lang="en-US" altLang="ja-JP" sz="2000" dirty="0">
                <a:sym typeface="Wingdings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Wingdings"/>
              </a:rPr>
              <a:t>Low-emittance beam </a:t>
            </a:r>
            <a:r>
              <a:rPr lang="en-US" altLang="ja-JP" sz="2000" dirty="0">
                <a:sym typeface="Wingdings"/>
              </a:rPr>
              <a:t>from Linac</a:t>
            </a:r>
          </a:p>
          <a:p>
            <a:pPr lvl="2"/>
            <a:r>
              <a:rPr lang="ja-JP" altLang="en-US" sz="2000" dirty="0">
                <a:sym typeface="Wingdings"/>
              </a:rPr>
              <a:t></a:t>
            </a:r>
            <a:r>
              <a:rPr lang="en-US" altLang="ja-JP" sz="2000" dirty="0">
                <a:sym typeface="Wingdings"/>
              </a:rPr>
              <a:t> Shorter storage lifetime</a:t>
            </a:r>
            <a:endParaRPr lang="en-US" altLang="ja-JP" sz="1100" dirty="0">
              <a:sym typeface="Wingdings"/>
            </a:endParaRPr>
          </a:p>
          <a:p>
            <a:pPr lvl="1"/>
            <a:r>
              <a:rPr lang="en-US" altLang="ja-JP" sz="2400" dirty="0"/>
              <a:t>Twice larger storage beam		</a:t>
            </a:r>
            <a:r>
              <a:rPr lang="ja-JP" altLang="en-US" sz="2000" dirty="0">
                <a:solidFill>
                  <a:srgbClr val="004000"/>
                </a:solidFill>
                <a:sym typeface="Wingdings"/>
              </a:rPr>
              <a:t></a:t>
            </a:r>
            <a:r>
              <a:rPr lang="en-US" altLang="ja-JP" sz="2000" dirty="0">
                <a:solidFill>
                  <a:srgbClr val="004000"/>
                </a:solidFill>
                <a:sym typeface="Wingdings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Wingdings"/>
              </a:rPr>
              <a:t>Higher beam current </a:t>
            </a:r>
            <a:r>
              <a:rPr lang="en-US" altLang="ja-JP" sz="2000" dirty="0">
                <a:solidFill>
                  <a:srgbClr val="004000"/>
                </a:solidFill>
                <a:sym typeface="Wingdings"/>
              </a:rPr>
              <a:t>from Linac</a:t>
            </a:r>
            <a:endParaRPr lang="en-US" altLang="ja-JP" sz="2400" dirty="0">
              <a:sym typeface="Wingdings"/>
            </a:endParaRPr>
          </a:p>
          <a:p>
            <a:r>
              <a:rPr lang="en-US" altLang="ja-JP" sz="2900" dirty="0">
                <a:sym typeface="Wingdings"/>
              </a:rPr>
              <a:t>Linac challenges</a:t>
            </a:r>
          </a:p>
          <a:p>
            <a:pPr lvl="1"/>
            <a:r>
              <a:rPr lang="en-US" altLang="ja-JP" sz="2400" dirty="0">
                <a:sym typeface="Wingdings"/>
              </a:rPr>
              <a:t>Low emittance e-</a:t>
            </a:r>
          </a:p>
          <a:p>
            <a:pPr lvl="2"/>
            <a:r>
              <a:rPr lang="en-US" altLang="ja-JP" sz="2000" dirty="0">
                <a:sym typeface="Wingdings"/>
              </a:rPr>
              <a:t>with high-charge RF-gun</a:t>
            </a:r>
          </a:p>
          <a:p>
            <a:pPr lvl="1"/>
            <a:r>
              <a:rPr lang="en-US" altLang="ja-JP" sz="2400" dirty="0"/>
              <a:t>Low emittance e+</a:t>
            </a:r>
          </a:p>
          <a:p>
            <a:pPr lvl="2"/>
            <a:r>
              <a:rPr lang="en-US" altLang="ja-JP" sz="2000" dirty="0"/>
              <a:t>with damping ring</a:t>
            </a:r>
            <a:endParaRPr lang="en-US" altLang="ja-JP" sz="2400" dirty="0"/>
          </a:p>
          <a:p>
            <a:pPr lvl="1"/>
            <a:r>
              <a:rPr lang="en-US" altLang="ja-JP" sz="2400" dirty="0"/>
              <a:t>Higher e+ beam current</a:t>
            </a:r>
          </a:p>
          <a:p>
            <a:pPr lvl="2"/>
            <a:r>
              <a:rPr lang="en-US" altLang="ja-JP" sz="2000" dirty="0"/>
              <a:t>with new capture section</a:t>
            </a:r>
          </a:p>
          <a:p>
            <a:pPr lvl="1"/>
            <a:r>
              <a:rPr lang="en-US" altLang="ja-JP" sz="2400" dirty="0"/>
              <a:t>Emittance preservation</a:t>
            </a:r>
          </a:p>
          <a:p>
            <a:pPr lvl="2"/>
            <a:r>
              <a:rPr lang="en-US" altLang="ja-JP" sz="2000" dirty="0"/>
              <a:t>with precise beam control</a:t>
            </a:r>
          </a:p>
          <a:p>
            <a:pPr lvl="1"/>
            <a:r>
              <a:rPr lang="en-US" altLang="ja-JP" sz="2400" dirty="0"/>
              <a:t>4+1 ring simultaneous injection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97492"/>
            <a:ext cx="10358438" cy="576262"/>
          </a:xfrm>
          <a:effectLst/>
        </p:spPr>
        <p:txBody>
          <a:bodyPr/>
          <a:lstStyle/>
          <a:p>
            <a:r>
              <a:rPr lang="en-US" altLang="ja-JP" sz="3200" dirty="0"/>
              <a:t>Mission of electron/positron Injector in SuperKEKB</a:t>
            </a:r>
            <a:endParaRPr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942883" y="7230"/>
            <a:ext cx="3668638" cy="3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497" tIns="49748" rIns="99497" bIns="49748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Linac Upgrade Overview</a:t>
            </a:r>
          </a:p>
        </p:txBody>
      </p:sp>
    </p:spTree>
    <p:extLst>
      <p:ext uri="{BB962C8B-B14F-4D97-AF65-F5344CB8AC3E}">
        <p14:creationId xmlns:p14="http://schemas.microsoft.com/office/powerpoint/2010/main" val="1506327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8154" y="402664"/>
            <a:ext cx="9665847" cy="587947"/>
          </a:xfrm>
          <a:solidFill>
            <a:srgbClr val="92D050"/>
          </a:solidFill>
        </p:spPr>
        <p:txBody>
          <a:bodyPr/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equired injector beam parameters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392999"/>
              </p:ext>
            </p:extLst>
          </p:nvPr>
        </p:nvGraphicFramePr>
        <p:xfrm>
          <a:off x="608154" y="1411117"/>
          <a:ext cx="9665847" cy="556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360"/>
                <a:gridCol w="1232043"/>
                <a:gridCol w="1078199"/>
                <a:gridCol w="1142578"/>
                <a:gridCol w="1141235"/>
                <a:gridCol w="1420352"/>
                <a:gridCol w="1336080"/>
              </a:tblGrid>
              <a:tr h="6081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KEKB (2010)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 (2016)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 (final)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438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55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e- 8nC </a:t>
                      </a:r>
                    </a:p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23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Emittance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100/20 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50/20 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29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8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Bunch / Pulse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/ 50 Hz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923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top-up injection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(KEKB e–/e+, PF)</a:t>
                      </a:r>
                    </a:p>
                  </a:txBody>
                  <a:tcPr marL="80173" marR="80173" marT="50428" marB="5042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top-up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4+1 rings </a:t>
                      </a:r>
                    </a:p>
                    <a:p>
                      <a:pPr algn="ctr"/>
                      <a: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(SuperKEKB e–/e+, DR,</a:t>
                      </a:r>
                      <a:b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PF, PF-AR)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25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85763"/>
            <a:ext cx="10358438" cy="515937"/>
          </a:xfrm>
        </p:spPr>
        <p:txBody>
          <a:bodyPr/>
          <a:lstStyle/>
          <a:p>
            <a:r>
              <a:rPr lang="en-US" altLang="ja-JP" dirty="0" smtClean="0"/>
              <a:t>Linac Injector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13" y="901700"/>
            <a:ext cx="10525125" cy="6357938"/>
          </a:xfrm>
        </p:spPr>
        <p:txBody>
          <a:bodyPr/>
          <a:lstStyle/>
          <a:p>
            <a:r>
              <a:rPr lang="en-US" altLang="ja-JP" sz="2800" dirty="0" smtClean="0"/>
              <a:t>Phase-3 (Collision exp.) should not be delayed</a:t>
            </a:r>
          </a:p>
          <a:p>
            <a:r>
              <a:rPr kumimoji="1" lang="en-US" altLang="ja-JP" sz="2800" dirty="0" smtClean="0"/>
              <a:t>Injector construction was delayed about 2 years because of resource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availability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Important equipment was postponed until FY2017</a:t>
            </a:r>
          </a:p>
          <a:p>
            <a:pPr lvl="1"/>
            <a:r>
              <a:rPr lang="en-US" altLang="ja-JP" sz="2300" dirty="0" smtClean="0"/>
              <a:t>Most of damping-ring related </a:t>
            </a:r>
            <a:r>
              <a:rPr lang="en-US" altLang="ja-JP" sz="2300" dirty="0" err="1" smtClean="0"/>
              <a:t>epuipment</a:t>
            </a:r>
            <a:endParaRPr kumimoji="1" lang="en-US" altLang="ja-JP" sz="2300" dirty="0" smtClean="0"/>
          </a:p>
          <a:p>
            <a:pPr lvl="1"/>
            <a:r>
              <a:rPr kumimoji="1" lang="en-US" altLang="ja-JP" sz="2400" dirty="0" smtClean="0"/>
              <a:t>Many of lower-emittance related equipment</a:t>
            </a:r>
          </a:p>
          <a:p>
            <a:pPr lvl="2"/>
            <a:r>
              <a:rPr lang="en-US" altLang="ja-JP" sz="2100" dirty="0" smtClean="0"/>
              <a:t>including 30 </a:t>
            </a:r>
            <a:r>
              <a:rPr lang="en-US" altLang="ja-JP" sz="2100" dirty="0"/>
              <a:t>pulsed focusing magnets, 36 steering magnets, ~13 </a:t>
            </a:r>
            <a:r>
              <a:rPr lang="en-US" altLang="ja-JP" sz="2100" dirty="0" smtClean="0"/>
              <a:t>girders</a:t>
            </a:r>
            <a:endParaRPr kumimoji="1" lang="en-US" altLang="ja-JP" sz="2100" dirty="0" smtClean="0"/>
          </a:p>
          <a:p>
            <a:r>
              <a:rPr lang="en-US" altLang="ja-JP" sz="2800" dirty="0" smtClean="0"/>
              <a:t>Minimum of 5 months required to purchase, fabricate, install and </a:t>
            </a:r>
            <a:r>
              <a:rPr lang="en-US" altLang="ja-JP" sz="2800" dirty="0" smtClean="0"/>
              <a:t>test</a:t>
            </a:r>
          </a:p>
          <a:p>
            <a:r>
              <a:rPr lang="en-US" altLang="ja-JP" sz="2800" dirty="0" smtClean="0"/>
              <a:t>Supplemental budget in FY2016 is not enough</a:t>
            </a:r>
          </a:p>
          <a:p>
            <a:pPr lvl="1"/>
            <a:r>
              <a:rPr lang="en-US" altLang="ja-JP" sz="2300" dirty="0" smtClean="0"/>
              <a:t>Best effort ! (</a:t>
            </a:r>
            <a:r>
              <a:rPr lang="en-US" altLang="ja-JP" sz="2300" dirty="0" err="1" smtClean="0"/>
              <a:t>asuming</a:t>
            </a:r>
            <a:r>
              <a:rPr lang="en-US" altLang="ja-JP" sz="2300" dirty="0" smtClean="0"/>
              <a:t> enough budget in FY2017)</a:t>
            </a:r>
            <a:endParaRPr lang="en-US" altLang="ja-JP" sz="2300" dirty="0" smtClean="0"/>
          </a:p>
          <a:p>
            <a:pPr lvl="4"/>
            <a:endParaRPr kumimoji="1" lang="en-US" altLang="ja-JP" sz="1200" dirty="0" smtClean="0"/>
          </a:p>
          <a:p>
            <a:pPr lvl="1"/>
            <a:r>
              <a:rPr lang="en-US" altLang="ja-JP" sz="2300" dirty="0" smtClean="0">
                <a:solidFill>
                  <a:srgbClr val="008000"/>
                </a:solidFill>
              </a:rPr>
              <a:t>KEKB construction</a:t>
            </a:r>
            <a:endParaRPr kumimoji="1" lang="en-US" altLang="ja-JP" sz="2300" dirty="0" smtClean="0">
              <a:solidFill>
                <a:srgbClr val="008000"/>
              </a:solidFill>
            </a:endParaRPr>
          </a:p>
          <a:p>
            <a:pPr lvl="2"/>
            <a:r>
              <a:rPr kumimoji="1" lang="en-US" altLang="ja-JP" sz="2000" dirty="0" smtClean="0">
                <a:solidFill>
                  <a:srgbClr val="660066"/>
                </a:solidFill>
              </a:rPr>
              <a:t>Linac shutdown for 9 months in 1997, after many devices were fabricated in 1996</a:t>
            </a:r>
            <a:endParaRPr kumimoji="1" lang="ja-JP" altLang="en-US" sz="2000" dirty="0">
              <a:solidFill>
                <a:srgbClr val="66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1195220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Possible Rescheduling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197745"/>
              </p:ext>
            </p:extLst>
          </p:nvPr>
        </p:nvGraphicFramePr>
        <p:xfrm>
          <a:off x="163513" y="1376362"/>
          <a:ext cx="10525125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ワークシート" r:id="rId3" imgW="14592300" imgH="4813300" progId="Excel.Sheet.12">
                  <p:embed/>
                </p:oleObj>
              </mc:Choice>
              <mc:Fallback>
                <p:oleObj name="ワークシート" r:id="rId3" imgW="14592300" imgH="4813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513" y="1376362"/>
                        <a:ext cx="10525125" cy="539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013989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Pulsed magnet installation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30 quads and 36 </a:t>
            </a:r>
            <a:r>
              <a:rPr kumimoji="1" lang="en-US" altLang="ja-JP" dirty="0" err="1" smtClean="0"/>
              <a:t>steerings</a:t>
            </a:r>
            <a:r>
              <a:rPr kumimoji="1" lang="en-US" altLang="ja-JP" dirty="0" smtClean="0"/>
              <a:t> and ~13 girders will be installed </a:t>
            </a:r>
            <a:r>
              <a:rPr lang="en-US" altLang="ja-JP" dirty="0" smtClean="0"/>
              <a:t>at summer 2017</a:t>
            </a:r>
          </a:p>
          <a:p>
            <a:pPr lvl="1"/>
            <a:r>
              <a:rPr lang="en-US" altLang="ja-JP" dirty="0" smtClean="0"/>
              <a:t>1 </a:t>
            </a:r>
            <a:r>
              <a:rPr lang="en-US" altLang="ja-JP" dirty="0" err="1" smtClean="0"/>
              <a:t>mH</a:t>
            </a:r>
            <a:r>
              <a:rPr lang="en-US" altLang="ja-JP" dirty="0" smtClean="0"/>
              <a:t>, 330 A, 340 V, 1 </a:t>
            </a:r>
            <a:r>
              <a:rPr lang="en-US" altLang="ja-JP" dirty="0" err="1" smtClean="0"/>
              <a:t>ms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Energy recovery to save power (~75%)</a:t>
            </a:r>
          </a:p>
          <a:p>
            <a:pPr lvl="1"/>
            <a:r>
              <a:rPr lang="en-US" altLang="ja-JP" dirty="0" smtClean="0"/>
              <a:t>Can change the magnetic field every pulse (50 Hz)</a:t>
            </a:r>
          </a:p>
          <a:p>
            <a:pPr lvl="2"/>
            <a:r>
              <a:rPr lang="en-US" altLang="ja-JP" dirty="0" smtClean="0"/>
              <a:t>To support PPM operation or virtual accelerators</a:t>
            </a:r>
          </a:p>
          <a:p>
            <a:r>
              <a:rPr kumimoji="1" lang="en-US" altLang="ja-JP" dirty="0" smtClean="0"/>
              <a:t>Magnets are ready</a:t>
            </a:r>
          </a:p>
          <a:p>
            <a:r>
              <a:rPr lang="en-US" altLang="ja-JP" dirty="0" smtClean="0"/>
              <a:t>Power supply tests were OK</a:t>
            </a:r>
            <a:endParaRPr kumimoji="1" lang="en-US" altLang="ja-JP" dirty="0" smtClean="0"/>
          </a:p>
          <a:p>
            <a:r>
              <a:rPr lang="en-US" altLang="ja-JP" dirty="0" smtClean="0"/>
              <a:t>Pulsed power supplies and girders will be mass-produced in 2017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01751008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Pulsed magnet development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Pulsed magnet test stand</a:t>
            </a:r>
          </a:p>
          <a:p>
            <a:pPr lvl="1"/>
            <a:r>
              <a:rPr lang="en-US" altLang="ja-JP" dirty="0" smtClean="0"/>
              <a:t>Long-term stability was confirmed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Girders were designed </a:t>
            </a:r>
          </a:p>
          <a:p>
            <a:pPr lvl="1"/>
            <a:r>
              <a:rPr kumimoji="1" lang="en-US" altLang="ja-JP" dirty="0" smtClean="0"/>
              <a:t>Waiting for mass-production</a:t>
            </a:r>
          </a:p>
          <a:p>
            <a:pPr lvl="1"/>
            <a:r>
              <a:rPr lang="en-US" altLang="ja-JP" dirty="0" smtClean="0"/>
              <a:t>Ready for Phase-3 specification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0" y="1100149"/>
            <a:ext cx="3322637" cy="24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0" y="4662145"/>
            <a:ext cx="3322638" cy="24911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4648200" y="3525911"/>
            <a:ext cx="6192847" cy="129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97" tIns="49748" rIns="99497" bIns="49748" numCol="1" anchor="t" anchorCtr="0" compatLnSpc="1">
            <a:prstTxWarp prst="textNoShape">
              <a:avLst/>
            </a:prstTxWarp>
          </a:bodyPr>
          <a:lstStyle>
            <a:lvl1pPr marL="372910" indent="-37291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4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117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29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8842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533" indent="-177728" algn="l" rtl="0" fontAlgn="base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258" indent="-17772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6795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4347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189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944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Successful beam tests</a:t>
            </a:r>
          </a:p>
          <a:p>
            <a:pPr lvl="1"/>
            <a:r>
              <a:rPr lang="en-US" altLang="ja-JP" dirty="0" smtClean="0"/>
              <a:t>25-Hz (50-Hz) switching 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35" y="2579974"/>
            <a:ext cx="3780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46410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 cathode RF gun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Successful HER injection during Phase 1</a:t>
            </a:r>
          </a:p>
          <a:p>
            <a:pPr lvl="1"/>
            <a:r>
              <a:rPr lang="en-US" altLang="ja-JP" dirty="0" smtClean="0"/>
              <a:t>For 11 days</a:t>
            </a:r>
          </a:p>
          <a:p>
            <a:pPr lvl="1"/>
            <a:r>
              <a:rPr lang="en-US" altLang="ja-JP" dirty="0" smtClean="0"/>
              <a:t>Synch. issues resolved</a:t>
            </a:r>
          </a:p>
          <a:p>
            <a:pPr lvl="1"/>
            <a:r>
              <a:rPr kumimoji="1" lang="en-US" altLang="ja-JP" dirty="0" smtClean="0"/>
              <a:t>Emittance to be improved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576648"/>
            <a:ext cx="6193018" cy="3570549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0" y="1778000"/>
            <a:ext cx="3996988" cy="1595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45832" b="7449"/>
          <a:stretch/>
        </p:blipFill>
        <p:spPr bwMode="auto">
          <a:xfrm>
            <a:off x="7277510" y="4157066"/>
            <a:ext cx="3233328" cy="299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12"/>
          <p:cNvSpPr txBox="1">
            <a:spLocks noChangeArrowheads="1"/>
          </p:cNvSpPr>
          <p:nvPr/>
        </p:nvSpPr>
        <p:spPr bwMode="auto">
          <a:xfrm>
            <a:off x="6680200" y="3336101"/>
            <a:ext cx="3695699" cy="34674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Emittance measurement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テキスト ボックス 12"/>
          <p:cNvSpPr txBox="1">
            <a:spLocks noChangeArrowheads="1"/>
          </p:cNvSpPr>
          <p:nvPr/>
        </p:nvSpPr>
        <p:spPr bwMode="auto">
          <a:xfrm>
            <a:off x="7277509" y="3810323"/>
            <a:ext cx="3246029" cy="34674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Bunch profile measurement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23674025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 cathode RF gun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Secondary RF gun installation</a:t>
            </a:r>
          </a:p>
          <a:p>
            <a:pPr lvl="1"/>
            <a:r>
              <a:rPr lang="en-US" altLang="ja-JP" sz="2300" dirty="0" smtClean="0"/>
              <a:t>Incorporate recommendations from</a:t>
            </a:r>
            <a:br>
              <a:rPr lang="en-US" altLang="ja-JP" sz="2300" dirty="0" smtClean="0"/>
            </a:br>
            <a:r>
              <a:rPr lang="en-US" altLang="ja-JP" sz="2300" dirty="0" smtClean="0"/>
              <a:t>review meetings</a:t>
            </a:r>
          </a:p>
          <a:p>
            <a:pPr lvl="1"/>
            <a:r>
              <a:rPr lang="en-US" altLang="ja-JP" sz="2300" dirty="0" smtClean="0"/>
              <a:t>Laser, light guides, cavity, </a:t>
            </a:r>
            <a:r>
              <a:rPr lang="en-US" altLang="ja-JP" sz="2300" dirty="0" err="1" smtClean="0"/>
              <a:t>etc</a:t>
            </a:r>
            <a:endParaRPr lang="en-US" altLang="ja-JP" sz="2300" dirty="0" smtClean="0"/>
          </a:p>
          <a:p>
            <a:pPr lvl="1"/>
            <a:r>
              <a:rPr kumimoji="1" lang="en-US" altLang="ja-JP" sz="2300" dirty="0" smtClean="0"/>
              <a:t>Installed at the beginning of 2017</a:t>
            </a:r>
            <a:endParaRPr kumimoji="1" lang="ja-JP" altLang="en-US" sz="2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r="44998"/>
          <a:stretch/>
        </p:blipFill>
        <p:spPr bwMode="auto">
          <a:xfrm>
            <a:off x="5997218" y="1219200"/>
            <a:ext cx="451362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9305" r="10699" b="13139"/>
          <a:stretch/>
        </p:blipFill>
        <p:spPr>
          <a:xfrm>
            <a:off x="749301" y="3726353"/>
            <a:ext cx="5155148" cy="34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27723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java-jca-caj-furukawa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9553</TotalTime>
  <Words>1169</Words>
  <Application>Microsoft Macintosh PowerPoint</Application>
  <PresentationFormat>ユーザー設定</PresentationFormat>
  <Paragraphs>290</Paragraphs>
  <Slides>18</Slides>
  <Notes>4</Notes>
  <HiddenSlides>1</HiddenSlides>
  <MMClips>0</MMClips>
  <ScaleCrop>false</ScaleCrop>
  <HeadingPairs>
    <vt:vector size="8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  <vt:variant>
        <vt:lpstr>目的別スライド ショー</vt:lpstr>
      </vt:variant>
      <vt:variant>
        <vt:i4>1</vt:i4>
      </vt:variant>
    </vt:vector>
  </HeadingPairs>
  <TitlesOfParts>
    <vt:vector size="21" baseType="lpstr">
      <vt:lpstr>java-jca-caj-furukawa</vt:lpstr>
      <vt:lpstr>ワークシート</vt:lpstr>
      <vt:lpstr>Upgrade of KEK Electron/Positron Linac for the Both SuperKEKB and Light Sources</vt:lpstr>
      <vt:lpstr>Mission of electron/positron Injector in SuperKEKB</vt:lpstr>
      <vt:lpstr>Required injector beam parameters</vt:lpstr>
      <vt:lpstr>Linac Injector Status</vt:lpstr>
      <vt:lpstr>Possible Rescheduling</vt:lpstr>
      <vt:lpstr>Pulsed magnet installation</vt:lpstr>
      <vt:lpstr>Pulsed magnet development</vt:lpstr>
      <vt:lpstr>Photo cathode RF gun </vt:lpstr>
      <vt:lpstr>Photo cathode RF gun</vt:lpstr>
      <vt:lpstr>PowerPoint プレゼンテーション</vt:lpstr>
      <vt:lpstr>Bucket selection in Phase-2 with DR</vt:lpstr>
      <vt:lpstr>Subjects to Consider</vt:lpstr>
      <vt:lpstr>Injection for Both Experiments  of Light-source and B-factory</vt:lpstr>
      <vt:lpstr>Pulse-to-pulse modulation</vt:lpstr>
      <vt:lpstr>Summary</vt:lpstr>
      <vt:lpstr>PowerPoint プレゼンテーション</vt:lpstr>
      <vt:lpstr>PowerPoint プレゼンテーション</vt:lpstr>
      <vt:lpstr>KEKB Operation Improvement (base of SuperKEKB)</vt:lpstr>
      <vt:lpstr>B-Suishin-i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a4_x000d_based on _x000d_linac-furukawa-nov2015.pptx_x000d_b2gm-linac-furukawa-nov2014.pptx_x000d_linac-furukawa-oct2014.pptx_x000d_linac14-rfgun-yoshida.pptx_x000d_etc_x000d_</dc:description>
  <cp:lastModifiedBy>Furukawa Kazuro</cp:lastModifiedBy>
  <cp:revision>367</cp:revision>
  <dcterms:created xsi:type="dcterms:W3CDTF">2015-01-07T03:09:39Z</dcterms:created>
  <dcterms:modified xsi:type="dcterms:W3CDTF">2016-10-17T01:14:28Z</dcterms:modified>
  <cp:category/>
</cp:coreProperties>
</file>