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44"/>
  </p:notesMasterIdLst>
  <p:sldIdLst>
    <p:sldId id="256" r:id="rId4"/>
    <p:sldId id="258" r:id="rId5"/>
    <p:sldId id="297" r:id="rId6"/>
    <p:sldId id="316" r:id="rId7"/>
    <p:sldId id="281" r:id="rId8"/>
    <p:sldId id="289" r:id="rId9"/>
    <p:sldId id="290" r:id="rId10"/>
    <p:sldId id="318" r:id="rId11"/>
    <p:sldId id="274" r:id="rId12"/>
    <p:sldId id="291" r:id="rId13"/>
    <p:sldId id="292" r:id="rId14"/>
    <p:sldId id="298" r:id="rId15"/>
    <p:sldId id="299" r:id="rId16"/>
    <p:sldId id="293" r:id="rId17"/>
    <p:sldId id="306" r:id="rId18"/>
    <p:sldId id="275" r:id="rId19"/>
    <p:sldId id="304" r:id="rId20"/>
    <p:sldId id="305" r:id="rId21"/>
    <p:sldId id="319" r:id="rId22"/>
    <p:sldId id="311" r:id="rId23"/>
    <p:sldId id="312" r:id="rId24"/>
    <p:sldId id="313" r:id="rId25"/>
    <p:sldId id="314" r:id="rId26"/>
    <p:sldId id="317" r:id="rId27"/>
    <p:sldId id="294" r:id="rId28"/>
    <p:sldId id="295" r:id="rId29"/>
    <p:sldId id="315" r:id="rId30"/>
    <p:sldId id="296" r:id="rId31"/>
    <p:sldId id="321" r:id="rId32"/>
    <p:sldId id="300" r:id="rId33"/>
    <p:sldId id="301" r:id="rId34"/>
    <p:sldId id="302" r:id="rId35"/>
    <p:sldId id="270" r:id="rId36"/>
    <p:sldId id="273" r:id="rId37"/>
    <p:sldId id="283" r:id="rId38"/>
    <p:sldId id="284" r:id="rId39"/>
    <p:sldId id="307" r:id="rId40"/>
    <p:sldId id="308" r:id="rId41"/>
    <p:sldId id="309" r:id="rId42"/>
    <p:sldId id="310" r:id="rId43"/>
  </p:sldIdLst>
  <p:sldSz cx="10688638" cy="7562850"/>
  <p:notesSz cx="9144000" cy="6858000"/>
  <p:defaultTextStyle>
    <a:defPPr>
      <a:defRPr lang="ja-JP"/>
    </a:defPPr>
    <a:lvl1pPr marL="0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50" autoAdjust="0"/>
    <p:restoredTop sz="99869" autoAdjust="0"/>
  </p:normalViewPr>
  <p:slideViewPr>
    <p:cSldViewPr snapToGrid="0" snapToObjects="1">
      <p:cViewPr>
        <p:scale>
          <a:sx n="100" d="100"/>
          <a:sy n="100" d="100"/>
        </p:scale>
        <p:origin x="-144" y="-288"/>
      </p:cViewPr>
      <p:guideLst>
        <p:guide orient="horz" pos="2382"/>
        <p:guide pos="3366"/>
      </p:guideLst>
    </p:cSldViewPr>
  </p:slideViewPr>
  <p:outlineViewPr>
    <p:cViewPr>
      <p:scale>
        <a:sx n="33" d="100"/>
        <a:sy n="33" d="100"/>
      </p:scale>
      <p:origin x="0" y="36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Rounded MT Bold"/>
                <a:ea typeface="ヒラギノ丸ゴ Pro W4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 Rounded MT Bold"/>
                <a:ea typeface="ヒラギノ丸ゴ Pro W4"/>
              </a:defRPr>
            </a:lvl1pPr>
          </a:lstStyle>
          <a:p>
            <a:fld id="{9E33E2F4-2526-4743-B798-BF53C297C4F0}" type="datetimeFigureOut">
              <a:rPr lang="ja-JP" altLang="en-US" smtClean="0"/>
              <a:pPr/>
              <a:t>2/5/14</a:t>
            </a:fld>
            <a:endParaRPr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754313" y="514350"/>
            <a:ext cx="36353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Rounded MT Bold"/>
                <a:ea typeface="ヒラギノ丸ゴ Pro W4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 Rounded MT Bold"/>
                <a:ea typeface="ヒラギノ丸ゴ Pro W4"/>
              </a:defRPr>
            </a:lvl1pPr>
          </a:lstStyle>
          <a:p>
            <a:fld id="{2B267216-430B-D547-8DE6-8FEE06FF842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741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21437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1pPr>
    <a:lvl2pPr marL="521437" algn="l" defTabSz="521437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2pPr>
    <a:lvl3pPr marL="1042873" algn="l" defTabSz="521437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3pPr>
    <a:lvl4pPr marL="1564310" algn="l" defTabSz="521437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4pPr>
    <a:lvl5pPr marL="2085746" algn="l" defTabSz="521437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5pPr>
    <a:lvl6pPr marL="2607183" algn="l" defTabSz="521437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754313" y="514350"/>
            <a:ext cx="3635375" cy="25717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67216-430B-D547-8DE6-8FEE06FF842D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ja-JP" sz="2700" dirty="0" smtClean="0"/>
              <a:t>Higher Injection Beam Current</a:t>
            </a:r>
          </a:p>
          <a:p>
            <a:pPr lvl="1"/>
            <a:r>
              <a:rPr lang="en-US" altLang="ja-JP" sz="2300" dirty="0" smtClean="0"/>
              <a:t>To Meet the larger stored beam current and shorter beam lifetime in the ring</a:t>
            </a:r>
          </a:p>
          <a:p>
            <a:pPr lvl="1"/>
            <a:r>
              <a:rPr lang="en-US" altLang="ja-JP" sz="2300" dirty="0" smtClean="0"/>
              <a:t>4~8-times larger bunch current for electron and positron</a:t>
            </a:r>
          </a:p>
          <a:p>
            <a:pPr lvl="1"/>
            <a:r>
              <a:rPr lang="en-US" altLang="ja-JP" sz="2300" dirty="0" smtClean="0"/>
              <a:t>Reconstruction of positron generator, etc</a:t>
            </a:r>
          </a:p>
          <a:p>
            <a:r>
              <a:rPr lang="en-US" altLang="ja-JP" sz="2700" dirty="0" smtClean="0"/>
              <a:t>Lower-emittance Injection Beam </a:t>
            </a:r>
          </a:p>
          <a:p>
            <a:pPr lvl="1"/>
            <a:r>
              <a:rPr lang="en-US" altLang="ja-JP" sz="2300" dirty="0" smtClean="0"/>
              <a:t>To meet nano-beam scheme in the ring</a:t>
            </a:r>
          </a:p>
          <a:p>
            <a:pPr lvl="1"/>
            <a:r>
              <a:rPr lang="en-US" altLang="ja-JP" sz="2300" dirty="0" smtClean="0"/>
              <a:t>Positron with a damping ring</a:t>
            </a:r>
          </a:p>
          <a:p>
            <a:pPr lvl="1"/>
            <a:r>
              <a:rPr lang="en-US" altLang="ja-JP" sz="2300" dirty="0" smtClean="0"/>
              <a:t>Electron with a photo-cathode RF gun</a:t>
            </a:r>
          </a:p>
          <a:p>
            <a:pPr lvl="1"/>
            <a:r>
              <a:rPr lang="en-US" altLang="ja-JP" sz="2300" dirty="0" smtClean="0"/>
              <a:t>Emittance preservation by alignment and beam instrumentation</a:t>
            </a:r>
          </a:p>
          <a:p>
            <a:r>
              <a:rPr lang="en-US" altLang="ja-JP" sz="2700" dirty="0" smtClean="0"/>
              <a:t>Quasi-simultaneous injections into 4 storage rings</a:t>
            </a:r>
          </a:p>
          <a:p>
            <a:pPr lvl="1"/>
            <a:r>
              <a:rPr lang="en-US" altLang="ja-JP" sz="2300" dirty="0" smtClean="0"/>
              <a:t>SuperKEKB e</a:t>
            </a:r>
            <a:r>
              <a:rPr lang="en-US" altLang="ja-JP" sz="2300" baseline="30000" dirty="0" smtClean="0"/>
              <a:t>–</a:t>
            </a:r>
            <a:r>
              <a:rPr lang="en-US" altLang="ja-JP" sz="2300" dirty="0" smtClean="0"/>
              <a:t>/e</a:t>
            </a:r>
            <a:r>
              <a:rPr lang="en-US" altLang="ja-JP" sz="2300" baseline="30000" dirty="0" smtClean="0"/>
              <a:t>+</a:t>
            </a:r>
            <a:r>
              <a:rPr lang="en-US" altLang="ja-JP" sz="2300" dirty="0" smtClean="0"/>
              <a:t> rings, and light sources of PF and PF-AR</a:t>
            </a:r>
          </a:p>
          <a:p>
            <a:pPr lvl="1"/>
            <a:r>
              <a:rPr lang="en-US" altLang="ja-JP" sz="2400" dirty="0" smtClean="0"/>
              <a:t>Improvements to beam instrumentation, low-level RF, controls, timing, etc 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887408-D3CD-0349-87E9-C35D7B81E6B5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755900" y="514350"/>
            <a:ext cx="3632200" cy="25717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299B5-282C-4131-B175-18562ED377B0}" type="slidenum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/>
              <a:t>10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00101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755900" y="514350"/>
            <a:ext cx="3632200" cy="25717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299B5-282C-4131-B175-18562ED377B0}" type="slidenum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/>
              <a:t>14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96408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C7AA9F-2D43-0942-9D66-E66884090941}" type="slidenum">
              <a:rPr lang="en-US" altLang="ja-JP">
                <a:latin typeface="Times" charset="0"/>
                <a:ea typeface="Osaka" charset="-128"/>
                <a:cs typeface="Osaka" charset="-128"/>
              </a:rPr>
              <a:pPr/>
              <a:t>28</a:t>
            </a:fld>
            <a:endParaRPr lang="en-US" altLang="ja-JP" dirty="0"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55900" y="514350"/>
            <a:ext cx="3632200" cy="25717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Times" charset="0"/>
              <a:ea typeface="Osaka" charset="-128"/>
              <a:cs typeface="Osaka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vmlDrawing" Target="../drawings/vmlDrawing4.vml"/><Relationship Id="rId2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/>
            </a:lvl1pPr>
            <a:lvl2pPr marL="497754" indent="0" algn="ctr">
              <a:buNone/>
              <a:defRPr/>
            </a:lvl2pPr>
            <a:lvl3pPr marL="995507" indent="0" algn="ctr">
              <a:buNone/>
              <a:defRPr/>
            </a:lvl3pPr>
            <a:lvl4pPr marL="1493261" indent="0" algn="ctr">
              <a:buNone/>
              <a:defRPr/>
            </a:lvl4pPr>
            <a:lvl5pPr marL="1991015" indent="0" algn="ctr">
              <a:buNone/>
              <a:defRPr/>
            </a:lvl5pPr>
            <a:lvl6pPr marL="2488768" indent="0" algn="ctr">
              <a:buNone/>
              <a:defRPr/>
            </a:lvl6pPr>
            <a:lvl7pPr marL="2986522" indent="0" algn="ctr">
              <a:buNone/>
              <a:defRPr/>
            </a:lvl7pPr>
            <a:lvl8pPr marL="3484275" indent="0" algn="ctr">
              <a:buNone/>
              <a:defRPr/>
            </a:lvl8pPr>
            <a:lvl9pPr marL="3982029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53FE9-5C6C-6548-957D-1A4EE3A3B61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4E322-4B46-D54A-9D81-82D8D585480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934258" y="462174"/>
            <a:ext cx="2589939" cy="6680518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64441" y="462174"/>
            <a:ext cx="7605377" cy="6680518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0852C-B4CE-6044-A8A3-AE7569FA2C5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-42642" y="-29748"/>
            <a:ext cx="10777711" cy="5434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103864" tIns="51928" rIns="103864" bIns="51928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067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i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Injector Commissioning Plan and Issues</a:t>
            </a:r>
          </a:p>
          <a:p>
            <a:pPr algn="ctr" defTabSz="910673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ja-JP" sz="300" i="1" dirty="0" smtClean="0">
              <a:solidFill>
                <a:srgbClr val="292929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aphicFrame>
        <p:nvGraphicFramePr>
          <p:cNvPr id="5" name="Object 13"/>
          <p:cNvGraphicFramePr>
            <a:graphicFrameLocks noChangeAspect="1"/>
          </p:cNvGraphicFramePr>
          <p:nvPr userDrawn="1"/>
        </p:nvGraphicFramePr>
        <p:xfrm>
          <a:off x="-7421" y="3501"/>
          <a:ext cx="925978" cy="547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0" name="ビットマップ イメージ" r:id="rId3" imgW="5249008" imgH="3285714" progId="">
                  <p:embed/>
                </p:oleObj>
              </mc:Choice>
              <mc:Fallback>
                <p:oleObj name="ビットマップ イメージ" r:id="rId3" imgW="5249008" imgH="3285714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421" y="3501"/>
                        <a:ext cx="925978" cy="5479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3" descr="superkekb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4208" y="-29762"/>
            <a:ext cx="1254430" cy="5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1648" y="2349422"/>
            <a:ext cx="9085342" cy="1621111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latin typeface="+mj-lt"/>
              </a:defRPr>
            </a:lvl1pPr>
            <a:lvl2pPr marL="519299" indent="0" algn="ctr">
              <a:buNone/>
              <a:defRPr/>
            </a:lvl2pPr>
            <a:lvl3pPr marL="1038623" indent="0" algn="ctr">
              <a:buNone/>
              <a:defRPr/>
            </a:lvl3pPr>
            <a:lvl4pPr marL="1557940" indent="0" algn="ctr">
              <a:buNone/>
              <a:defRPr/>
            </a:lvl4pPr>
            <a:lvl5pPr marL="2077252" indent="0" algn="ctr">
              <a:buNone/>
              <a:defRPr/>
            </a:lvl5pPr>
            <a:lvl6pPr marL="2596564" indent="0" algn="ctr">
              <a:buNone/>
              <a:defRPr/>
            </a:lvl6pPr>
            <a:lvl7pPr marL="3115880" indent="0" algn="ctr">
              <a:buNone/>
              <a:defRPr/>
            </a:lvl7pPr>
            <a:lvl8pPr marL="3635193" indent="0" algn="ctr">
              <a:buNone/>
              <a:defRPr/>
            </a:lvl8pPr>
            <a:lvl9pPr marL="4154505" indent="0" algn="ctr">
              <a:buNone/>
              <a:defRPr/>
            </a:lvl9pPr>
          </a:lstStyle>
          <a:p>
            <a:r>
              <a:rPr lang="ja-JP" altLang="en-US" dirty="0" smtClean="0"/>
              <a:t>マスタ サブタイトルの書式設定</a:t>
            </a:r>
            <a:endParaRPr lang="ja-JP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73813-006E-0140-BA53-83A6A086A451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61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4BD45-0231-4047-9003-8D1AAE733465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694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44329" y="3205495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19299" indent="0">
              <a:buNone/>
              <a:defRPr sz="2100"/>
            </a:lvl2pPr>
            <a:lvl3pPr marL="1038623" indent="0">
              <a:buNone/>
              <a:defRPr sz="1800"/>
            </a:lvl3pPr>
            <a:lvl4pPr marL="1557940" indent="0">
              <a:buNone/>
              <a:defRPr sz="1600"/>
            </a:lvl4pPr>
            <a:lvl5pPr marL="2077252" indent="0">
              <a:buNone/>
              <a:defRPr sz="1600"/>
            </a:lvl5pPr>
            <a:lvl6pPr marL="2596564" indent="0">
              <a:buNone/>
              <a:defRPr sz="1600"/>
            </a:lvl6pPr>
            <a:lvl7pPr marL="3115880" indent="0">
              <a:buNone/>
              <a:defRPr sz="1600"/>
            </a:lvl7pPr>
            <a:lvl8pPr marL="3635193" indent="0">
              <a:buNone/>
              <a:defRPr sz="1600"/>
            </a:lvl8pPr>
            <a:lvl9pPr marL="4154505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9A89B5-6D53-6F4C-B569-39DECB7F8E41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084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801648" y="1764665"/>
            <a:ext cx="4453599" cy="495786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433391" y="1764665"/>
            <a:ext cx="4453599" cy="495786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09499B-15A0-6B46-81AE-6D14820C0786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28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4432" y="1692892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299" indent="0">
              <a:buNone/>
              <a:defRPr sz="2300" b="1"/>
            </a:lvl2pPr>
            <a:lvl3pPr marL="1038623" indent="0">
              <a:buNone/>
              <a:defRPr sz="2100" b="1"/>
            </a:lvl3pPr>
            <a:lvl4pPr marL="1557940" indent="0">
              <a:buNone/>
              <a:defRPr sz="1800" b="1"/>
            </a:lvl4pPr>
            <a:lvl5pPr marL="2077252" indent="0">
              <a:buNone/>
              <a:defRPr sz="1800" b="1"/>
            </a:lvl5pPr>
            <a:lvl6pPr marL="2596564" indent="0">
              <a:buNone/>
              <a:defRPr sz="1800" b="1"/>
            </a:lvl6pPr>
            <a:lvl7pPr marL="3115880" indent="0">
              <a:buNone/>
              <a:defRPr sz="1800" b="1"/>
            </a:lvl7pPr>
            <a:lvl8pPr marL="3635193" indent="0">
              <a:buNone/>
              <a:defRPr sz="1800" b="1"/>
            </a:lvl8pPr>
            <a:lvl9pPr marL="4154505" indent="0">
              <a:buNone/>
              <a:defRPr sz="18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34432" y="2398408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429680" y="1692892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299" indent="0">
              <a:buNone/>
              <a:defRPr sz="2300" b="1"/>
            </a:lvl2pPr>
            <a:lvl3pPr marL="1038623" indent="0">
              <a:buNone/>
              <a:defRPr sz="2100" b="1"/>
            </a:lvl3pPr>
            <a:lvl4pPr marL="1557940" indent="0">
              <a:buNone/>
              <a:defRPr sz="1800" b="1"/>
            </a:lvl4pPr>
            <a:lvl5pPr marL="2077252" indent="0">
              <a:buNone/>
              <a:defRPr sz="1800" b="1"/>
            </a:lvl5pPr>
            <a:lvl6pPr marL="2596564" indent="0">
              <a:buNone/>
              <a:defRPr sz="1800" b="1"/>
            </a:lvl6pPr>
            <a:lvl7pPr marL="3115880" indent="0">
              <a:buNone/>
              <a:defRPr sz="1800" b="1"/>
            </a:lvl7pPr>
            <a:lvl8pPr marL="3635193" indent="0">
              <a:buNone/>
              <a:defRPr sz="1800" b="1"/>
            </a:lvl8pPr>
            <a:lvl9pPr marL="4154505" indent="0">
              <a:buNone/>
              <a:defRPr sz="18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429680" y="2398408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02EF1-B70A-E04E-A21A-1EC894BF596A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26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A76C8D-C5DD-AE44-9EFD-604015330BB3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84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D451D-AAD5-8946-92D1-1EDB31AF9093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39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436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178960" y="301150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19299" indent="0">
              <a:buNone/>
              <a:defRPr sz="1400"/>
            </a:lvl2pPr>
            <a:lvl3pPr marL="1038623" indent="0">
              <a:buNone/>
              <a:defRPr sz="1100"/>
            </a:lvl3pPr>
            <a:lvl4pPr marL="1557940" indent="0">
              <a:buNone/>
              <a:defRPr sz="1000"/>
            </a:lvl4pPr>
            <a:lvl5pPr marL="2077252" indent="0">
              <a:buNone/>
              <a:defRPr sz="1000"/>
            </a:lvl5pPr>
            <a:lvl6pPr marL="2596564" indent="0">
              <a:buNone/>
              <a:defRPr sz="1000"/>
            </a:lvl6pPr>
            <a:lvl7pPr marL="3115880" indent="0">
              <a:buNone/>
              <a:defRPr sz="1000"/>
            </a:lvl7pPr>
            <a:lvl8pPr marL="3635193" indent="0">
              <a:buNone/>
              <a:defRPr sz="1000"/>
            </a:lvl8pPr>
            <a:lvl9pPr marL="4154505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761621-8166-C040-958C-0BFD07FAB5DB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989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21721-5FDC-D445-9F85-7F3CCA7B1AE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049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095049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19299" indent="0">
              <a:buNone/>
              <a:defRPr sz="3200"/>
            </a:lvl2pPr>
            <a:lvl3pPr marL="1038623" indent="0">
              <a:buNone/>
              <a:defRPr sz="2700"/>
            </a:lvl3pPr>
            <a:lvl4pPr marL="1557940" indent="0">
              <a:buNone/>
              <a:defRPr sz="2300"/>
            </a:lvl4pPr>
            <a:lvl5pPr marL="2077252" indent="0">
              <a:buNone/>
              <a:defRPr sz="2300"/>
            </a:lvl5pPr>
            <a:lvl6pPr marL="2596564" indent="0">
              <a:buNone/>
              <a:defRPr sz="2300"/>
            </a:lvl6pPr>
            <a:lvl7pPr marL="3115880" indent="0">
              <a:buNone/>
              <a:defRPr sz="2300"/>
            </a:lvl7pPr>
            <a:lvl8pPr marL="3635193" indent="0">
              <a:buNone/>
              <a:defRPr sz="2300"/>
            </a:lvl8pPr>
            <a:lvl9pPr marL="4154505" indent="0">
              <a:buNone/>
              <a:defRPr sz="23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095049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19299" indent="0">
              <a:buNone/>
              <a:defRPr sz="1400"/>
            </a:lvl2pPr>
            <a:lvl3pPr marL="1038623" indent="0">
              <a:buNone/>
              <a:defRPr sz="1100"/>
            </a:lvl3pPr>
            <a:lvl4pPr marL="1557940" indent="0">
              <a:buNone/>
              <a:defRPr sz="1000"/>
            </a:lvl4pPr>
            <a:lvl5pPr marL="2077252" indent="0">
              <a:buNone/>
              <a:defRPr sz="1000"/>
            </a:lvl5pPr>
            <a:lvl6pPr marL="2596564" indent="0">
              <a:buNone/>
              <a:defRPr sz="1000"/>
            </a:lvl6pPr>
            <a:lvl7pPr marL="3115880" indent="0">
              <a:buNone/>
              <a:defRPr sz="1000"/>
            </a:lvl7pPr>
            <a:lvl8pPr marL="3635193" indent="0">
              <a:buNone/>
              <a:defRPr sz="1000"/>
            </a:lvl8pPr>
            <a:lvl9pPr marL="4154505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D1B098-7737-F34D-9A5B-1283C889BDCD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28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D91B3-4F63-C746-8AAC-FC1B58B99DEC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12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15654" y="672253"/>
            <a:ext cx="2271336" cy="605028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801650" y="672253"/>
            <a:ext cx="6635863" cy="605028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25461-2F20-074B-88B8-C1257CA83300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600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-42642" y="-29748"/>
            <a:ext cx="10777711" cy="5434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103864" tIns="51928" rIns="103864" bIns="51928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0786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i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Injector Commissioning Plan and Issues</a:t>
            </a:r>
          </a:p>
          <a:p>
            <a:pPr algn="ctr" defTabSz="910786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ja-JP" sz="300" i="1" dirty="0" smtClean="0">
              <a:solidFill>
                <a:srgbClr val="292929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aphicFrame>
        <p:nvGraphicFramePr>
          <p:cNvPr id="5" name="Object 13"/>
          <p:cNvGraphicFramePr>
            <a:graphicFrameLocks noChangeAspect="1"/>
          </p:cNvGraphicFramePr>
          <p:nvPr userDrawn="1"/>
        </p:nvGraphicFramePr>
        <p:xfrm>
          <a:off x="-7421" y="3501"/>
          <a:ext cx="925978" cy="547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2" name="ビットマップ イメージ" r:id="rId3" imgW="5249008" imgH="3285714" progId="">
                  <p:embed/>
                </p:oleObj>
              </mc:Choice>
              <mc:Fallback>
                <p:oleObj name="ビットマップ イメージ" r:id="rId3" imgW="5249008" imgH="3285714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421" y="3501"/>
                        <a:ext cx="925978" cy="5479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3" descr="superkekb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4208" y="-29762"/>
            <a:ext cx="1254430" cy="5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1648" y="2349422"/>
            <a:ext cx="9085342" cy="1621111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latin typeface="+mj-lt"/>
              </a:defRPr>
            </a:lvl1pPr>
            <a:lvl2pPr marL="519299" indent="0" algn="ctr">
              <a:buNone/>
              <a:defRPr/>
            </a:lvl2pPr>
            <a:lvl3pPr marL="1038623" indent="0" algn="ctr">
              <a:buNone/>
              <a:defRPr/>
            </a:lvl3pPr>
            <a:lvl4pPr marL="1557940" indent="0" algn="ctr">
              <a:buNone/>
              <a:defRPr/>
            </a:lvl4pPr>
            <a:lvl5pPr marL="2077252" indent="0" algn="ctr">
              <a:buNone/>
              <a:defRPr/>
            </a:lvl5pPr>
            <a:lvl6pPr marL="2596564" indent="0" algn="ctr">
              <a:buNone/>
              <a:defRPr/>
            </a:lvl6pPr>
            <a:lvl7pPr marL="3115880" indent="0" algn="ctr">
              <a:buNone/>
              <a:defRPr/>
            </a:lvl7pPr>
            <a:lvl8pPr marL="3635193" indent="0" algn="ctr">
              <a:buNone/>
              <a:defRPr/>
            </a:lvl8pPr>
            <a:lvl9pPr marL="4154505" indent="0" algn="ctr">
              <a:buNone/>
              <a:defRPr/>
            </a:lvl9pPr>
          </a:lstStyle>
          <a:p>
            <a:r>
              <a:rPr lang="ja-JP" altLang="en-US" dirty="0" smtClean="0"/>
              <a:t>マスタ サブタイトルの書式設定</a:t>
            </a:r>
            <a:endParaRPr lang="ja-JP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73813-006E-0140-BA53-83A6A086A451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61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4BD45-0231-4047-9003-8D1AAE733465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694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44329" y="3205495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19299" indent="0">
              <a:buNone/>
              <a:defRPr sz="2100"/>
            </a:lvl2pPr>
            <a:lvl3pPr marL="1038623" indent="0">
              <a:buNone/>
              <a:defRPr sz="1800"/>
            </a:lvl3pPr>
            <a:lvl4pPr marL="1557940" indent="0">
              <a:buNone/>
              <a:defRPr sz="1600"/>
            </a:lvl4pPr>
            <a:lvl5pPr marL="2077252" indent="0">
              <a:buNone/>
              <a:defRPr sz="1600"/>
            </a:lvl5pPr>
            <a:lvl6pPr marL="2596564" indent="0">
              <a:buNone/>
              <a:defRPr sz="1600"/>
            </a:lvl6pPr>
            <a:lvl7pPr marL="3115880" indent="0">
              <a:buNone/>
              <a:defRPr sz="1600"/>
            </a:lvl7pPr>
            <a:lvl8pPr marL="3635193" indent="0">
              <a:buNone/>
              <a:defRPr sz="1600"/>
            </a:lvl8pPr>
            <a:lvl9pPr marL="4154505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9A89B5-6D53-6F4C-B569-39DECB7F8E41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084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801648" y="1764665"/>
            <a:ext cx="4453599" cy="495786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433391" y="1764665"/>
            <a:ext cx="4453599" cy="495786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09499B-15A0-6B46-81AE-6D14820C0786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281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4432" y="1692892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299" indent="0">
              <a:buNone/>
              <a:defRPr sz="2300" b="1"/>
            </a:lvl2pPr>
            <a:lvl3pPr marL="1038623" indent="0">
              <a:buNone/>
              <a:defRPr sz="2100" b="1"/>
            </a:lvl3pPr>
            <a:lvl4pPr marL="1557940" indent="0">
              <a:buNone/>
              <a:defRPr sz="1800" b="1"/>
            </a:lvl4pPr>
            <a:lvl5pPr marL="2077252" indent="0">
              <a:buNone/>
              <a:defRPr sz="1800" b="1"/>
            </a:lvl5pPr>
            <a:lvl6pPr marL="2596564" indent="0">
              <a:buNone/>
              <a:defRPr sz="1800" b="1"/>
            </a:lvl6pPr>
            <a:lvl7pPr marL="3115880" indent="0">
              <a:buNone/>
              <a:defRPr sz="1800" b="1"/>
            </a:lvl7pPr>
            <a:lvl8pPr marL="3635193" indent="0">
              <a:buNone/>
              <a:defRPr sz="1800" b="1"/>
            </a:lvl8pPr>
            <a:lvl9pPr marL="4154505" indent="0">
              <a:buNone/>
              <a:defRPr sz="18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34432" y="2398408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429680" y="1692892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299" indent="0">
              <a:buNone/>
              <a:defRPr sz="2300" b="1"/>
            </a:lvl2pPr>
            <a:lvl3pPr marL="1038623" indent="0">
              <a:buNone/>
              <a:defRPr sz="2100" b="1"/>
            </a:lvl3pPr>
            <a:lvl4pPr marL="1557940" indent="0">
              <a:buNone/>
              <a:defRPr sz="1800" b="1"/>
            </a:lvl4pPr>
            <a:lvl5pPr marL="2077252" indent="0">
              <a:buNone/>
              <a:defRPr sz="1800" b="1"/>
            </a:lvl5pPr>
            <a:lvl6pPr marL="2596564" indent="0">
              <a:buNone/>
              <a:defRPr sz="1800" b="1"/>
            </a:lvl6pPr>
            <a:lvl7pPr marL="3115880" indent="0">
              <a:buNone/>
              <a:defRPr sz="1800" b="1"/>
            </a:lvl7pPr>
            <a:lvl8pPr marL="3635193" indent="0">
              <a:buNone/>
              <a:defRPr sz="1800" b="1"/>
            </a:lvl8pPr>
            <a:lvl9pPr marL="4154505" indent="0">
              <a:buNone/>
              <a:defRPr sz="18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429680" y="2398408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02EF1-B70A-E04E-A21A-1EC894BF596A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261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A76C8D-C5DD-AE44-9EFD-604015330BB3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844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D451D-AAD5-8946-92D1-1EDB31AF9093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3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472" y="4859832"/>
            <a:ext cx="9085342" cy="150206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44472" y="3205459"/>
            <a:ext cx="9085342" cy="1654373"/>
          </a:xfrm>
        </p:spPr>
        <p:txBody>
          <a:bodyPr anchor="b"/>
          <a:lstStyle>
            <a:lvl1pPr marL="0" indent="0">
              <a:buNone/>
              <a:defRPr sz="2200"/>
            </a:lvl1pPr>
            <a:lvl2pPr marL="497754" indent="0">
              <a:buNone/>
              <a:defRPr sz="2000"/>
            </a:lvl2pPr>
            <a:lvl3pPr marL="995507" indent="0">
              <a:buNone/>
              <a:defRPr sz="1700"/>
            </a:lvl3pPr>
            <a:lvl4pPr marL="1493261" indent="0">
              <a:buNone/>
              <a:defRPr sz="1500"/>
            </a:lvl4pPr>
            <a:lvl5pPr marL="1991015" indent="0">
              <a:buNone/>
              <a:defRPr sz="1500"/>
            </a:lvl5pPr>
            <a:lvl6pPr marL="2488768" indent="0">
              <a:buNone/>
              <a:defRPr sz="1500"/>
            </a:lvl6pPr>
            <a:lvl7pPr marL="2986522" indent="0">
              <a:buNone/>
              <a:defRPr sz="1500"/>
            </a:lvl7pPr>
            <a:lvl8pPr marL="3484275" indent="0">
              <a:buNone/>
              <a:defRPr sz="1500"/>
            </a:lvl8pPr>
            <a:lvl9pPr marL="3982029" indent="0">
              <a:buNone/>
              <a:defRPr sz="15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B4DE4-18C0-CA4C-B6F1-505553AAF7C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436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178960" y="301150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19299" indent="0">
              <a:buNone/>
              <a:defRPr sz="1400"/>
            </a:lvl2pPr>
            <a:lvl3pPr marL="1038623" indent="0">
              <a:buNone/>
              <a:defRPr sz="1100"/>
            </a:lvl3pPr>
            <a:lvl4pPr marL="1557940" indent="0">
              <a:buNone/>
              <a:defRPr sz="1000"/>
            </a:lvl4pPr>
            <a:lvl5pPr marL="2077252" indent="0">
              <a:buNone/>
              <a:defRPr sz="1000"/>
            </a:lvl5pPr>
            <a:lvl6pPr marL="2596564" indent="0">
              <a:buNone/>
              <a:defRPr sz="1000"/>
            </a:lvl6pPr>
            <a:lvl7pPr marL="3115880" indent="0">
              <a:buNone/>
              <a:defRPr sz="1000"/>
            </a:lvl7pPr>
            <a:lvl8pPr marL="3635193" indent="0">
              <a:buNone/>
              <a:defRPr sz="1000"/>
            </a:lvl8pPr>
            <a:lvl9pPr marL="4154505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761621-8166-C040-958C-0BFD07FAB5DB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9897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049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095049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19299" indent="0">
              <a:buNone/>
              <a:defRPr sz="3200"/>
            </a:lvl2pPr>
            <a:lvl3pPr marL="1038623" indent="0">
              <a:buNone/>
              <a:defRPr sz="2700"/>
            </a:lvl3pPr>
            <a:lvl4pPr marL="1557940" indent="0">
              <a:buNone/>
              <a:defRPr sz="2300"/>
            </a:lvl4pPr>
            <a:lvl5pPr marL="2077252" indent="0">
              <a:buNone/>
              <a:defRPr sz="2300"/>
            </a:lvl5pPr>
            <a:lvl6pPr marL="2596564" indent="0">
              <a:buNone/>
              <a:defRPr sz="2300"/>
            </a:lvl6pPr>
            <a:lvl7pPr marL="3115880" indent="0">
              <a:buNone/>
              <a:defRPr sz="2300"/>
            </a:lvl7pPr>
            <a:lvl8pPr marL="3635193" indent="0">
              <a:buNone/>
              <a:defRPr sz="2300"/>
            </a:lvl8pPr>
            <a:lvl9pPr marL="4154505" indent="0">
              <a:buNone/>
              <a:defRPr sz="23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095049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19299" indent="0">
              <a:buNone/>
              <a:defRPr sz="1400"/>
            </a:lvl2pPr>
            <a:lvl3pPr marL="1038623" indent="0">
              <a:buNone/>
              <a:defRPr sz="1100"/>
            </a:lvl3pPr>
            <a:lvl4pPr marL="1557940" indent="0">
              <a:buNone/>
              <a:defRPr sz="1000"/>
            </a:lvl4pPr>
            <a:lvl5pPr marL="2077252" indent="0">
              <a:buNone/>
              <a:defRPr sz="1000"/>
            </a:lvl5pPr>
            <a:lvl6pPr marL="2596564" indent="0">
              <a:buNone/>
              <a:defRPr sz="1000"/>
            </a:lvl6pPr>
            <a:lvl7pPr marL="3115880" indent="0">
              <a:buNone/>
              <a:defRPr sz="1000"/>
            </a:lvl7pPr>
            <a:lvl8pPr marL="3635193" indent="0">
              <a:buNone/>
              <a:defRPr sz="1000"/>
            </a:lvl8pPr>
            <a:lvl9pPr marL="4154505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D1B098-7737-F34D-9A5B-1283C889BDCD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2865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D91B3-4F63-C746-8AAC-FC1B58B99DEC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121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15654" y="672253"/>
            <a:ext cx="2271336" cy="605028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801650" y="672253"/>
            <a:ext cx="6635863" cy="605028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25461-2F20-074B-88B8-C1257CA83300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600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78144" y="1260475"/>
            <a:ext cx="5039419" cy="588221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382004" y="1260475"/>
            <a:ext cx="5039419" cy="588221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40019-2845-704D-8DB1-1F79568350A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529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529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429966" y="1692889"/>
            <a:ext cx="4724241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429966" y="2398404"/>
            <a:ext cx="4724241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22B60-6276-D242-83CB-B0C8473716D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83661-B5AA-2C4C-AEB0-47E793563D5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13FF4-2407-AE4D-838C-76990F38DDA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432" y="301113"/>
            <a:ext cx="3516631" cy="12814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179531" y="301114"/>
            <a:ext cx="5974675" cy="645468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34432" y="1582597"/>
            <a:ext cx="3516631" cy="5173200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C998A-891B-BF4D-9808-29A40A5F591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4905" y="5293995"/>
            <a:ext cx="6413183" cy="6249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094905" y="675755"/>
            <a:ext cx="6413183" cy="4537710"/>
          </a:xfrm>
        </p:spPr>
        <p:txBody>
          <a:bodyPr/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094905" y="5918981"/>
            <a:ext cx="6413183" cy="887584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32A45-E3B9-EF40-9F67-1D5373393C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3.png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vmlDrawing" Target="../drawings/vmlDrawing3.vml"/><Relationship Id="rId14" Type="http://schemas.openxmlformats.org/officeDocument/2006/relationships/oleObject" Target="../embeddings/oleObject3.bin"/><Relationship Id="rId15" Type="http://schemas.openxmlformats.org/officeDocument/2006/relationships/image" Target="../media/image3.png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95249" y="293688"/>
            <a:ext cx="10493375" cy="6965950"/>
          </a:xfrm>
          <a:prstGeom prst="rect">
            <a:avLst/>
          </a:prstGeom>
          <a:solidFill>
            <a:srgbClr val="FFFCEB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9551" tIns="49775" rIns="99551" bIns="49775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dirty="0">
              <a:latin typeface="+mn-lt"/>
              <a:ea typeface="ヒラギノ丸ゴ Pro W4"/>
              <a:cs typeface="ヒラギノ丸ゴ Pro W4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5100" y="385763"/>
            <a:ext cx="103584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38" tIns="49769" rIns="99538" bIns="497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タイトルの書式設定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3513" y="1100138"/>
            <a:ext cx="10525125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38" tIns="49769" rIns="99538" bIns="49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テキストの書式設定</a:t>
            </a:r>
            <a:endParaRPr lang="en-US" altLang="ja-JP" dirty="0"/>
          </a:p>
          <a:p>
            <a:pPr lvl="1"/>
            <a:r>
              <a:rPr lang="ja-JP" altLang="en-US" dirty="0"/>
              <a:t>第</a:t>
            </a:r>
            <a:r>
              <a:rPr lang="en-US" altLang="ja-JP" dirty="0"/>
              <a:t> 2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2"/>
            <a:r>
              <a:rPr lang="ja-JP" altLang="en-US" dirty="0"/>
              <a:t>第</a:t>
            </a:r>
            <a:r>
              <a:rPr lang="en-US" altLang="ja-JP" dirty="0"/>
              <a:t> 3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3"/>
            <a:r>
              <a:rPr lang="ja-JP" altLang="en-US" dirty="0"/>
              <a:t>第</a:t>
            </a:r>
            <a:r>
              <a:rPr lang="en-US" altLang="ja-JP" dirty="0"/>
              <a:t> 4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4"/>
            <a:r>
              <a:rPr lang="ja-JP" altLang="en-US" dirty="0"/>
              <a:t>第</a:t>
            </a:r>
            <a:r>
              <a:rPr lang="en-US" altLang="ja-JP" dirty="0"/>
              <a:t> 5 </a:t>
            </a:r>
            <a:r>
              <a:rPr lang="ja-JP" altLang="en-US" dirty="0"/>
              <a:t>レベル</a:t>
            </a:r>
          </a:p>
        </p:txBody>
      </p:sp>
      <p:sp>
        <p:nvSpPr>
          <p:cNvPr id="114694" name="Line 6"/>
          <p:cNvSpPr>
            <a:spLocks noChangeShapeType="1"/>
          </p:cNvSpPr>
          <p:nvPr/>
        </p:nvSpPr>
        <p:spPr bwMode="auto">
          <a:xfrm>
            <a:off x="103188" y="293688"/>
            <a:ext cx="104854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99551" tIns="49775" rIns="99551" bIns="49775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dirty="0">
              <a:latin typeface="Times" pitchFamily="-112" charset="0"/>
              <a:ea typeface="ヒラギノ丸ゴ Pro W4"/>
              <a:cs typeface="ヒラギノ丸ゴ Pro W4"/>
            </a:endParaRPr>
          </a:p>
        </p:txBody>
      </p:sp>
      <p:sp>
        <p:nvSpPr>
          <p:cNvPr id="114695" name="Line 7"/>
          <p:cNvSpPr>
            <a:spLocks noChangeShapeType="1"/>
          </p:cNvSpPr>
          <p:nvPr/>
        </p:nvSpPr>
        <p:spPr bwMode="auto">
          <a:xfrm>
            <a:off x="68263" y="7254875"/>
            <a:ext cx="105108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99551" tIns="49775" rIns="99551" bIns="49775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dirty="0">
              <a:latin typeface="Times" pitchFamily="-112" charset="0"/>
              <a:ea typeface="ヒラギノ丸ゴ Pro W4"/>
              <a:cs typeface="ヒラギノ丸ゴ Pro W4"/>
            </a:endParaRPr>
          </a:p>
        </p:txBody>
      </p:sp>
      <p:sp>
        <p:nvSpPr>
          <p:cNvPr id="114704" name="Text Box 16"/>
          <p:cNvSpPr txBox="1">
            <a:spLocks noChangeArrowheads="1"/>
          </p:cNvSpPr>
          <p:nvPr userDrawn="1"/>
        </p:nvSpPr>
        <p:spPr bwMode="auto">
          <a:xfrm>
            <a:off x="7173913" y="7240588"/>
            <a:ext cx="2938462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9538" tIns="49769" rIns="99538" bIns="49769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ja-JP" sz="1300" i="1" dirty="0" smtClean="0">
                <a:solidFill>
                  <a:srgbClr val="000060"/>
                </a:solidFill>
                <a:latin typeface="Arial Rounded MT Bold" pitchFamily="-112" charset="0"/>
                <a:ea typeface="ヒラギノ丸ゴ Pro W4"/>
                <a:cs typeface="ヒラギノ丸ゴ Pro W4"/>
              </a:rPr>
              <a:t>K.F, </a:t>
            </a:r>
            <a:r>
              <a:rPr lang="en-US" altLang="ja-JP" sz="1300" i="1" dirty="0">
                <a:solidFill>
                  <a:srgbClr val="000060"/>
                </a:solidFill>
                <a:latin typeface="Arial Rounded MT Bold" pitchFamily="-112" charset="0"/>
                <a:ea typeface="ヒラギノ丸ゴ Pro W4"/>
                <a:cs typeface="ヒラギノ丸ゴ Pro W4"/>
              </a:rPr>
              <a:t>KEK,</a:t>
            </a:r>
            <a:r>
              <a:rPr lang="en-US" altLang="ja-JP" sz="1300" i="1" dirty="0" smtClean="0">
                <a:solidFill>
                  <a:srgbClr val="000060"/>
                </a:solidFill>
                <a:latin typeface="Arial Rounded MT Bold" pitchFamily="-112" charset="0"/>
                <a:ea typeface="ヒラギノ丸ゴ Pro W4"/>
                <a:cs typeface="ヒラギノ丸ゴ Pro W4"/>
              </a:rPr>
              <a:t> Feb.2014.</a:t>
            </a:r>
            <a:endParaRPr lang="en-US" altLang="ja-JP" sz="1300" i="1" dirty="0">
              <a:solidFill>
                <a:srgbClr val="000060"/>
              </a:solidFill>
              <a:latin typeface="Arial Rounded MT Bold" pitchFamily="-112" charset="0"/>
              <a:ea typeface="ヒラギノ丸ゴ Pro W4"/>
              <a:cs typeface="ヒラギノ丸ゴ Pro W4"/>
            </a:endParaRPr>
          </a:p>
        </p:txBody>
      </p:sp>
      <p:sp>
        <p:nvSpPr>
          <p:cNvPr id="11470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886950" y="7254875"/>
            <a:ext cx="623888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38" tIns="49769" rIns="99538" bIns="49769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 Rounded MT Bold"/>
                <a:ea typeface="ヒラギノ丸ゴ Pro W4"/>
                <a:cs typeface="ヒラギノ丸ゴ Pro W4"/>
              </a:defRPr>
            </a:lvl1pPr>
          </a:lstStyle>
          <a:p>
            <a:pPr>
              <a:defRPr/>
            </a:pPr>
            <a:fld id="{39DCC287-FB41-514C-BF81-F04C64726B38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pic>
        <p:nvPicPr>
          <p:cNvPr id="1033" name="図 11" descr="keklogo-a.gif"/>
          <p:cNvPicPr>
            <a:picLocks noChangeAspect="1"/>
          </p:cNvPicPr>
          <p:nvPr userDrawn="1"/>
        </p:nvPicPr>
        <p:blipFill>
          <a:blip r:embed="rId1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799" y="107950"/>
            <a:ext cx="681037" cy="396875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034" name="図 12" descr="SuperKEKBlogo25.png"/>
          <p:cNvPicPr>
            <a:picLocks noChangeAspect="1"/>
          </p:cNvPicPr>
          <p:nvPr userDrawn="1"/>
        </p:nvPicPr>
        <p:blipFill>
          <a:blip r:embed="rId14">
            <a:alphaModFix amt="75000"/>
          </a:blip>
          <a:srcRect/>
          <a:stretch>
            <a:fillRect/>
          </a:stretch>
        </p:blipFill>
        <p:spPr bwMode="auto">
          <a:xfrm>
            <a:off x="9688513" y="123825"/>
            <a:ext cx="7905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163513" y="7250113"/>
            <a:ext cx="3668638" cy="30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38" tIns="49769" rIns="99538" bIns="49769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1300" i="1" baseline="0" dirty="0" smtClean="0">
                <a:solidFill>
                  <a:srgbClr val="000090"/>
                </a:solidFill>
                <a:latin typeface="Arial Rounded MT Bold"/>
                <a:ea typeface="ヒラギノ丸ゴ Pro W4"/>
                <a:cs typeface="ヒラギノ丸ゴ Pro W4"/>
              </a:rPr>
              <a:t>Linac Upgrade Status towards SuperKEKB</a:t>
            </a:r>
            <a:endParaRPr lang="en-US" altLang="ja-JP" sz="1300" i="1" dirty="0">
              <a:solidFill>
                <a:srgbClr val="000090"/>
              </a:solidFill>
              <a:latin typeface="Arial Rounded MT Bold"/>
              <a:ea typeface="ヒラギノ丸ゴ Pro W4"/>
              <a:cs typeface="ヒラギノ丸ゴ Pro W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>
    <p:fade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charset="0"/>
          <a:ea typeface="ヒラギノ丸ゴ Pro W4" pitchFamily="-112" charset="-128"/>
          <a:cs typeface="ヒラギノ丸ゴ Pro W4" pitchFamily="-112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charset="0"/>
          <a:ea typeface="ヒラギノ丸ゴ Pro W4" pitchFamily="-112" charset="-128"/>
          <a:cs typeface="ヒラギノ丸ゴ Pro W4" pitchFamily="-112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charset="0"/>
          <a:ea typeface="ヒラギノ丸ゴ Pro W4" pitchFamily="-112" charset="-128"/>
          <a:cs typeface="ヒラギノ丸ゴ Pro W4" pitchFamily="-112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charset="0"/>
          <a:ea typeface="ヒラギノ丸ゴ Pro W4" pitchFamily="-112" charset="-128"/>
          <a:cs typeface="ヒラギノ丸ゴ Pro W4" pitchFamily="-112" charset="-128"/>
        </a:defRPr>
      </a:lvl5pPr>
      <a:lvl6pPr marL="497754"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pitchFamily="-112" charset="0"/>
          <a:ea typeface="ヒラギノ丸ゴ Pro W4" pitchFamily="-112" charset="-128"/>
          <a:cs typeface="ヒラギノ丸ゴ Pro W4" pitchFamily="-112" charset="-128"/>
        </a:defRPr>
      </a:lvl6pPr>
      <a:lvl7pPr marL="995507"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pitchFamily="-112" charset="0"/>
          <a:ea typeface="ヒラギノ丸ゴ Pro W4" pitchFamily="-112" charset="-128"/>
          <a:cs typeface="ヒラギノ丸ゴ Pro W4" pitchFamily="-112" charset="-128"/>
        </a:defRPr>
      </a:lvl7pPr>
      <a:lvl8pPr marL="1493261"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pitchFamily="-112" charset="0"/>
          <a:ea typeface="ヒラギノ丸ゴ Pro W4" pitchFamily="-112" charset="-128"/>
          <a:cs typeface="ヒラギノ丸ゴ Pro W4" pitchFamily="-112" charset="-128"/>
        </a:defRPr>
      </a:lvl8pPr>
      <a:lvl9pPr marL="1991015"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pitchFamily="-112" charset="0"/>
          <a:ea typeface="ヒラギノ丸ゴ Pro W4" pitchFamily="-112" charset="-128"/>
          <a:cs typeface="ヒラギノ丸ゴ Pro W4" pitchFamily="-112" charset="-128"/>
        </a:defRPr>
      </a:lvl9pPr>
    </p:titleStyle>
    <p:bodyStyle>
      <a:lvl1pPr marL="373063" indent="-373063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charset="2"/>
        <a:buChar char="u"/>
        <a:defRPr kumimoji="1" sz="3500" b="1">
          <a:solidFill>
            <a:srgbClr val="000060"/>
          </a:solidFill>
          <a:latin typeface="+mn-lt"/>
          <a:ea typeface="+mn-ea"/>
          <a:cs typeface="+mn-cs"/>
        </a:defRPr>
      </a:lvl1pPr>
      <a:lvl2pPr marL="541338" indent="-269875" algn="l" rtl="0" fontAlgn="base">
        <a:spcBef>
          <a:spcPct val="20000"/>
        </a:spcBef>
        <a:spcAft>
          <a:spcPct val="0"/>
        </a:spcAft>
        <a:buClr>
          <a:srgbClr val="FF3F00"/>
        </a:buClr>
        <a:buFont typeface="Wingdings" charset="2"/>
        <a:buChar char="v"/>
        <a:tabLst/>
        <a:defRPr kumimoji="1" sz="3000" b="1">
          <a:solidFill>
            <a:srgbClr val="600000"/>
          </a:solidFill>
          <a:latin typeface="+mn-lt"/>
          <a:ea typeface="+mn-ea"/>
          <a:cs typeface="+mn-cs"/>
        </a:defRPr>
      </a:lvl2pPr>
      <a:lvl3pPr marL="719138" indent="-269875" algn="l" rtl="0" fontAlgn="base">
        <a:spcBef>
          <a:spcPct val="20000"/>
        </a:spcBef>
        <a:spcAft>
          <a:spcPct val="0"/>
        </a:spcAft>
        <a:buClr>
          <a:srgbClr val="FF7F00"/>
        </a:buClr>
        <a:buFont typeface="Wingdings" charset="2"/>
        <a:buChar char="³"/>
        <a:defRPr kumimoji="1" sz="2600" b="1">
          <a:solidFill>
            <a:srgbClr val="004000"/>
          </a:solidFill>
          <a:latin typeface="+mn-lt"/>
          <a:ea typeface="+mn-ea"/>
          <a:cs typeface="+mn-cs"/>
        </a:defRPr>
      </a:lvl3pPr>
      <a:lvl4pPr marL="804863" indent="-177800" algn="l" rtl="0" fontAlgn="base">
        <a:spcBef>
          <a:spcPct val="20000"/>
        </a:spcBef>
        <a:spcAft>
          <a:spcPct val="0"/>
        </a:spcAft>
        <a:buClr>
          <a:srgbClr val="FFBF00"/>
        </a:buClr>
        <a:buFont typeface="Wingdings" charset="2"/>
        <a:buChar char="w"/>
        <a:defRPr kumimoji="1" sz="2200" b="1">
          <a:solidFill>
            <a:srgbClr val="400040"/>
          </a:solidFill>
          <a:latin typeface="+mn-lt"/>
          <a:ea typeface="+mn-ea"/>
          <a:cs typeface="+mn-cs"/>
        </a:defRPr>
      </a:lvl4pPr>
      <a:lvl5pPr marL="982663" indent="-177800" algn="l" rtl="0" fontAlgn="base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5pPr>
      <a:lvl6pPr marL="1327343" algn="l" rtl="0" fontAlgn="base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6pPr>
      <a:lvl7pPr marL="1825097" algn="l" rtl="0" fontAlgn="base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7pPr>
      <a:lvl8pPr marL="2322850" algn="l" rtl="0" fontAlgn="base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8pPr>
      <a:lvl9pPr marL="2820604" algn="l" rtl="0" fontAlgn="base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48" y="672253"/>
            <a:ext cx="9085342" cy="84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3864" tIns="51928" rIns="103864" bIns="519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48" y="1764665"/>
            <a:ext cx="9085342" cy="495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3864" tIns="51928" rIns="103864" bIns="519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53599" y="7142695"/>
            <a:ext cx="2226800" cy="25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864" tIns="51928" rIns="103864" bIns="51928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 defTabSz="910673" fontAlgn="base">
              <a:spcBef>
                <a:spcPct val="0"/>
              </a:spcBef>
              <a:spcAft>
                <a:spcPct val="0"/>
              </a:spcAft>
            </a:pPr>
            <a:fld id="{F287A3C5-DB3C-3C46-A020-7150875310E4}" type="slidenum">
              <a:rPr lang="en-US" altLang="ja-JP" smtClean="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pPr defTabSz="91067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dirty="0" smtClean="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-42642" y="-29748"/>
            <a:ext cx="10777711" cy="5434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103864" tIns="51928" rIns="103864" bIns="51928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067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i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Injector Commissioning Plan and Issues</a:t>
            </a:r>
          </a:p>
          <a:p>
            <a:pPr algn="ctr" defTabSz="910673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ja-JP" sz="300" i="1" dirty="0" smtClean="0">
              <a:solidFill>
                <a:srgbClr val="292929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aphicFrame>
        <p:nvGraphicFramePr>
          <p:cNvPr id="2" name="Object 13"/>
          <p:cNvGraphicFramePr>
            <a:graphicFrameLocks noChangeAspect="1"/>
          </p:cNvGraphicFramePr>
          <p:nvPr userDrawn="1"/>
        </p:nvGraphicFramePr>
        <p:xfrm>
          <a:off x="4" y="3501"/>
          <a:ext cx="925978" cy="547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6" name="ビットマップ イメージ" r:id="rId14" imgW="5249008" imgH="3285714" progId="">
                  <p:embed/>
                </p:oleObj>
              </mc:Choice>
              <mc:Fallback>
                <p:oleObj name="ビットマップ イメージ" r:id="rId14" imgW="5249008" imgH="3285714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" y="3501"/>
                        <a:ext cx="925978" cy="5479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CC66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1" name="Picture 13" descr="superkekb"/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4208" y="-29762"/>
            <a:ext cx="1254430" cy="5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charset="0"/>
          <a:ea typeface="ＭＳ Ｐゴシック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charset="0"/>
          <a:ea typeface="ＭＳ Ｐゴシック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charset="0"/>
          <a:ea typeface="ＭＳ Ｐゴシック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charset="0"/>
          <a:ea typeface="ＭＳ Ｐゴシック" charset="-128"/>
          <a:cs typeface="ＭＳ Ｐゴシック" charset="0"/>
        </a:defRPr>
      </a:lvl5pPr>
      <a:lvl6pPr marL="519299" algn="ctr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charset="0"/>
          <a:ea typeface="ＭＳ Ｐゴシック" charset="-128"/>
        </a:defRPr>
      </a:lvl6pPr>
      <a:lvl7pPr marL="1038623" algn="ctr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charset="0"/>
          <a:ea typeface="ＭＳ Ｐゴシック" charset="-128"/>
        </a:defRPr>
      </a:lvl7pPr>
      <a:lvl8pPr marL="1557940" algn="ctr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charset="0"/>
          <a:ea typeface="ＭＳ Ｐゴシック" charset="-128"/>
        </a:defRPr>
      </a:lvl8pPr>
      <a:lvl9pPr marL="2077252" algn="ctr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charset="0"/>
          <a:ea typeface="ＭＳ Ｐゴシック" charset="-128"/>
        </a:defRPr>
      </a:lvl9pPr>
    </p:titleStyle>
    <p:bodyStyle>
      <a:lvl1pPr marL="389469" indent="-389469" algn="l" rtl="0" eaLnBrk="0" fontAlgn="base" hangingPunct="0">
        <a:spcBef>
          <a:spcPct val="20000"/>
        </a:spcBef>
        <a:spcAft>
          <a:spcPct val="0"/>
        </a:spcAft>
        <a:buChar char="•"/>
        <a:defRPr kumimoji="1" sz="3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843879" indent="-324562" algn="l" rtl="0" eaLnBrk="0" fontAlgn="base" hangingPunct="0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298282" indent="-259647" algn="l" rtl="0" eaLnBrk="0" fontAlgn="base" hangingPunct="0">
        <a:spcBef>
          <a:spcPct val="20000"/>
        </a:spcBef>
        <a:spcAft>
          <a:spcPct val="0"/>
        </a:spcAft>
        <a:buChar char="•"/>
        <a:defRPr kumimoji="1" sz="2700">
          <a:solidFill>
            <a:schemeClr val="tx1"/>
          </a:solidFill>
          <a:latin typeface="+mn-lt"/>
          <a:ea typeface="+mn-ea"/>
        </a:defRPr>
      </a:lvl3pPr>
      <a:lvl4pPr marL="1817594" indent="-259647" algn="l" rtl="0" eaLnBrk="0" fontAlgn="base" hangingPunct="0">
        <a:spcBef>
          <a:spcPct val="20000"/>
        </a:spcBef>
        <a:spcAft>
          <a:spcPct val="0"/>
        </a:spcAft>
        <a:buChar char="–"/>
        <a:defRPr kumimoji="1" sz="2300">
          <a:solidFill>
            <a:schemeClr val="tx1"/>
          </a:solidFill>
          <a:latin typeface="+mn-lt"/>
          <a:ea typeface="+mn-ea"/>
        </a:defRPr>
      </a:lvl4pPr>
      <a:lvl5pPr marL="2336908" indent="-259647" algn="l" rtl="0" eaLnBrk="0" fontAlgn="base" hangingPunct="0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5pPr>
      <a:lvl6pPr marL="2856223" indent="-259647" algn="l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6pPr>
      <a:lvl7pPr marL="3375537" indent="-259647" algn="l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7pPr>
      <a:lvl8pPr marL="3894849" indent="-259647" algn="l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8pPr>
      <a:lvl9pPr marL="4414160" indent="-259647" algn="l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1038623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9299" algn="l" defTabSz="1038623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623" algn="l" defTabSz="1038623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940" algn="l" defTabSz="1038623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252" algn="l" defTabSz="1038623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96564" algn="l" defTabSz="1038623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5880" algn="l" defTabSz="1038623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35193" algn="l" defTabSz="1038623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4505" algn="l" defTabSz="1038623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48" y="672253"/>
            <a:ext cx="9085342" cy="84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3864" tIns="51928" rIns="103864" bIns="519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48" y="1764665"/>
            <a:ext cx="9085342" cy="495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3864" tIns="51928" rIns="103864" bIns="519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53599" y="7142695"/>
            <a:ext cx="2226800" cy="25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864" tIns="51928" rIns="103864" bIns="51928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 defTabSz="910786" fontAlgn="base">
              <a:spcBef>
                <a:spcPct val="0"/>
              </a:spcBef>
              <a:spcAft>
                <a:spcPct val="0"/>
              </a:spcAft>
            </a:pPr>
            <a:fld id="{F287A3C5-DB3C-3C46-A020-7150875310E4}" type="slidenum">
              <a:rPr lang="en-US" altLang="ja-JP" smtClean="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pPr defTabSz="91078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dirty="0" smtClean="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-42642" y="-29748"/>
            <a:ext cx="10777711" cy="5434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103864" tIns="51928" rIns="103864" bIns="51928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0786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i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Injector Commissioning Plan and Issues</a:t>
            </a:r>
          </a:p>
          <a:p>
            <a:pPr algn="ctr" defTabSz="910786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ja-JP" sz="300" i="1" dirty="0" smtClean="0">
              <a:solidFill>
                <a:srgbClr val="292929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aphicFrame>
        <p:nvGraphicFramePr>
          <p:cNvPr id="2" name="Object 13"/>
          <p:cNvGraphicFramePr>
            <a:graphicFrameLocks noChangeAspect="1"/>
          </p:cNvGraphicFramePr>
          <p:nvPr userDrawn="1"/>
        </p:nvGraphicFramePr>
        <p:xfrm>
          <a:off x="4" y="3501"/>
          <a:ext cx="925978" cy="547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8" name="ビットマップ イメージ" r:id="rId14" imgW="5249008" imgH="3285714" progId="">
                  <p:embed/>
                </p:oleObj>
              </mc:Choice>
              <mc:Fallback>
                <p:oleObj name="ビットマップ イメージ" r:id="rId14" imgW="5249008" imgH="3285714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" y="3501"/>
                        <a:ext cx="925978" cy="5479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CC66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1" name="Picture 13" descr="superkekb"/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4208" y="-29762"/>
            <a:ext cx="1254430" cy="5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charset="0"/>
          <a:ea typeface="ＭＳ Ｐゴシック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charset="0"/>
          <a:ea typeface="ＭＳ Ｐゴシック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charset="0"/>
          <a:ea typeface="ＭＳ Ｐゴシック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charset="0"/>
          <a:ea typeface="ＭＳ Ｐゴシック" charset="-128"/>
          <a:cs typeface="ＭＳ Ｐゴシック" charset="0"/>
        </a:defRPr>
      </a:lvl5pPr>
      <a:lvl6pPr marL="519299" algn="ctr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charset="0"/>
          <a:ea typeface="ＭＳ Ｐゴシック" charset="-128"/>
        </a:defRPr>
      </a:lvl6pPr>
      <a:lvl7pPr marL="1038623" algn="ctr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charset="0"/>
          <a:ea typeface="ＭＳ Ｐゴシック" charset="-128"/>
        </a:defRPr>
      </a:lvl7pPr>
      <a:lvl8pPr marL="1557940" algn="ctr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charset="0"/>
          <a:ea typeface="ＭＳ Ｐゴシック" charset="-128"/>
        </a:defRPr>
      </a:lvl8pPr>
      <a:lvl9pPr marL="2077252" algn="ctr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charset="0"/>
          <a:ea typeface="ＭＳ Ｐゴシック" charset="-128"/>
        </a:defRPr>
      </a:lvl9pPr>
    </p:titleStyle>
    <p:bodyStyle>
      <a:lvl1pPr marL="389469" indent="-389469" algn="l" rtl="0" eaLnBrk="0" fontAlgn="base" hangingPunct="0">
        <a:spcBef>
          <a:spcPct val="20000"/>
        </a:spcBef>
        <a:spcAft>
          <a:spcPct val="0"/>
        </a:spcAft>
        <a:buChar char="•"/>
        <a:defRPr kumimoji="1" sz="3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843879" indent="-324562" algn="l" rtl="0" eaLnBrk="0" fontAlgn="base" hangingPunct="0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298282" indent="-259647" algn="l" rtl="0" eaLnBrk="0" fontAlgn="base" hangingPunct="0">
        <a:spcBef>
          <a:spcPct val="20000"/>
        </a:spcBef>
        <a:spcAft>
          <a:spcPct val="0"/>
        </a:spcAft>
        <a:buChar char="•"/>
        <a:defRPr kumimoji="1" sz="2700">
          <a:solidFill>
            <a:schemeClr val="tx1"/>
          </a:solidFill>
          <a:latin typeface="+mn-lt"/>
          <a:ea typeface="+mn-ea"/>
        </a:defRPr>
      </a:lvl3pPr>
      <a:lvl4pPr marL="1817594" indent="-259647" algn="l" rtl="0" eaLnBrk="0" fontAlgn="base" hangingPunct="0">
        <a:spcBef>
          <a:spcPct val="20000"/>
        </a:spcBef>
        <a:spcAft>
          <a:spcPct val="0"/>
        </a:spcAft>
        <a:buChar char="–"/>
        <a:defRPr kumimoji="1" sz="2300">
          <a:solidFill>
            <a:schemeClr val="tx1"/>
          </a:solidFill>
          <a:latin typeface="+mn-lt"/>
          <a:ea typeface="+mn-ea"/>
        </a:defRPr>
      </a:lvl4pPr>
      <a:lvl5pPr marL="2336908" indent="-259647" algn="l" rtl="0" eaLnBrk="0" fontAlgn="base" hangingPunct="0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5pPr>
      <a:lvl6pPr marL="2856223" indent="-259647" algn="l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6pPr>
      <a:lvl7pPr marL="3375537" indent="-259647" algn="l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7pPr>
      <a:lvl8pPr marL="3894849" indent="-259647" algn="l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8pPr>
      <a:lvl9pPr marL="4414160" indent="-259647" algn="l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1038623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9299" algn="l" defTabSz="1038623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623" algn="l" defTabSz="1038623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940" algn="l" defTabSz="1038623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252" algn="l" defTabSz="1038623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96564" algn="l" defTabSz="1038623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5880" algn="l" defTabSz="1038623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35193" algn="l" defTabSz="1038623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4505" algn="l" defTabSz="1038623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Electron / Positron Injector Linac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sz="2400" dirty="0" smtClean="0"/>
              <a:t>Kazuro Furukawa</a:t>
            </a:r>
          </a:p>
          <a:p>
            <a:r>
              <a:rPr lang="en-US" altLang="ja-JP" sz="2400" dirty="0" smtClean="0"/>
              <a:t>&lt;</a:t>
            </a:r>
            <a:r>
              <a:rPr lang="en-US" altLang="ja-JP" sz="2400" dirty="0" err="1" smtClean="0"/>
              <a:t>kazuro.furukawa@kek.jp</a:t>
            </a:r>
            <a:r>
              <a:rPr lang="en-US" altLang="ja-JP" sz="2400" dirty="0" smtClean="0"/>
              <a:t>&gt;</a:t>
            </a:r>
          </a:p>
          <a:p>
            <a:r>
              <a:rPr lang="en-US" altLang="ja-JP" sz="2400" dirty="0" smtClean="0"/>
              <a:t>for Injector Linac</a:t>
            </a:r>
            <a:endParaRPr lang="ja-JP" altLang="en-US" sz="2400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1"/>
          <p:cNvSpPr>
            <a:spLocks noChangeArrowheads="1"/>
          </p:cNvSpPr>
          <p:nvPr/>
        </p:nvSpPr>
        <p:spPr bwMode="auto">
          <a:xfrm>
            <a:off x="7306671" y="3277837"/>
            <a:ext cx="46391" cy="119045"/>
          </a:xfrm>
          <a:prstGeom prst="rect">
            <a:avLst/>
          </a:prstGeom>
          <a:solidFill>
            <a:srgbClr val="00FF00"/>
          </a:solidFill>
          <a:ln w="9360">
            <a:solidFill>
              <a:srgbClr val="00FF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4" name="Rectangle 115"/>
          <p:cNvSpPr>
            <a:spLocks noChangeArrowheads="1"/>
          </p:cNvSpPr>
          <p:nvPr/>
        </p:nvSpPr>
        <p:spPr bwMode="auto">
          <a:xfrm>
            <a:off x="3508122" y="3281336"/>
            <a:ext cx="87217" cy="119045"/>
          </a:xfrm>
          <a:prstGeom prst="rect">
            <a:avLst/>
          </a:prstGeom>
          <a:solidFill>
            <a:srgbClr val="00FFFF"/>
          </a:solidFill>
          <a:ln w="9360">
            <a:solidFill>
              <a:srgbClr val="00FF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6" name="Rectangle 108"/>
          <p:cNvSpPr>
            <a:spLocks noChangeArrowheads="1"/>
          </p:cNvSpPr>
          <p:nvPr/>
        </p:nvSpPr>
        <p:spPr bwMode="auto">
          <a:xfrm>
            <a:off x="1992024" y="3277837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7" name="Line 87"/>
          <p:cNvSpPr>
            <a:spLocks noChangeShapeType="1"/>
          </p:cNvSpPr>
          <p:nvPr/>
        </p:nvSpPr>
        <p:spPr bwMode="auto">
          <a:xfrm>
            <a:off x="964004" y="1749510"/>
            <a:ext cx="1961439" cy="1750"/>
          </a:xfrm>
          <a:prstGeom prst="line">
            <a:avLst/>
          </a:prstGeom>
          <a:noFill/>
          <a:ln w="25560">
            <a:solidFill>
              <a:srgbClr val="BBE0E3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lIns="104082" tIns="52040" rIns="104082" bIns="52040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8" name="AutoShape 88"/>
          <p:cNvSpPr>
            <a:spLocks/>
          </p:cNvSpPr>
          <p:nvPr/>
        </p:nvSpPr>
        <p:spPr bwMode="auto">
          <a:xfrm flipH="1">
            <a:off x="162336" y="1749509"/>
            <a:ext cx="1683089" cy="1587848"/>
          </a:xfrm>
          <a:custGeom>
            <a:avLst/>
            <a:gdLst>
              <a:gd name="T0" fmla="*/ 719931 w 1439862"/>
              <a:gd name="T1" fmla="*/ 0 h 1439863"/>
              <a:gd name="T2" fmla="*/ 719931 w 1439862"/>
              <a:gd name="T3" fmla="*/ 719932 h 1439863"/>
              <a:gd name="T4" fmla="*/ 1439402 w 1439862"/>
              <a:gd name="T5" fmla="*/ 694206 h 1439863"/>
              <a:gd name="T6" fmla="*/ 719931 w 1439862"/>
              <a:gd name="T7" fmla="*/ 0 h 1439863"/>
              <a:gd name="T8" fmla="*/ 1439402 w 1439862"/>
              <a:gd name="T9" fmla="*/ 694206 h 1439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439862" h="1439863" stroke="0">
                <a:moveTo>
                  <a:pt x="719931" y="0"/>
                </a:moveTo>
                <a:lnTo>
                  <a:pt x="719931" y="-1"/>
                </a:lnTo>
                <a:cubicBezTo>
                  <a:pt x="1107526" y="-1"/>
                  <a:pt x="1425552" y="306858"/>
                  <a:pt x="1439402" y="694206"/>
                </a:cubicBezTo>
                <a:lnTo>
                  <a:pt x="719931" y="719932"/>
                </a:lnTo>
                <a:close/>
              </a:path>
              <a:path w="1439862" h="1439863" fill="none">
                <a:moveTo>
                  <a:pt x="719931" y="0"/>
                </a:moveTo>
                <a:lnTo>
                  <a:pt x="719931" y="-1"/>
                </a:lnTo>
                <a:cubicBezTo>
                  <a:pt x="1107526" y="-1"/>
                  <a:pt x="1425552" y="306858"/>
                  <a:pt x="1439402" y="694206"/>
                </a:cubicBezTo>
              </a:path>
            </a:pathLst>
          </a:custGeom>
          <a:noFill/>
          <a:ln w="25560">
            <a:solidFill>
              <a:srgbClr val="BBE0E3"/>
            </a:solidFill>
            <a:miter lim="800000"/>
            <a:headEnd/>
            <a:tailEnd type="triangle" w="med" len="med"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9" name="AutoShape 89"/>
          <p:cNvSpPr>
            <a:spLocks noChangeArrowheads="1"/>
          </p:cNvSpPr>
          <p:nvPr/>
        </p:nvSpPr>
        <p:spPr bwMode="auto">
          <a:xfrm rot="16200000" flipH="1">
            <a:off x="213668" y="1701890"/>
            <a:ext cx="1587848" cy="1683089"/>
          </a:xfrm>
          <a:custGeom>
            <a:avLst/>
            <a:gdLst>
              <a:gd name="T0" fmla="*/ 719931 w 1439863"/>
              <a:gd name="T1" fmla="*/ 0 h 1439862"/>
              <a:gd name="T2" fmla="*/ 719932 w 1439863"/>
              <a:gd name="T3" fmla="*/ 719931 h 1439862"/>
              <a:gd name="T4" fmla="*/ 1439403 w 1439863"/>
              <a:gd name="T5" fmla="*/ 694206 h 1439862"/>
              <a:gd name="T6" fmla="*/ 719931 w 1439863"/>
              <a:gd name="T7" fmla="*/ 0 h 1439862"/>
              <a:gd name="T8" fmla="*/ 1439403 w 1439863"/>
              <a:gd name="T9" fmla="*/ 694206 h 1439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439863" h="1439862" stroke="0">
                <a:moveTo>
                  <a:pt x="719931" y="0"/>
                </a:moveTo>
                <a:lnTo>
                  <a:pt x="719931" y="-1"/>
                </a:lnTo>
                <a:cubicBezTo>
                  <a:pt x="1107526" y="-1"/>
                  <a:pt x="1425552" y="306857"/>
                  <a:pt x="1439403" y="694204"/>
                </a:cubicBezTo>
                <a:lnTo>
                  <a:pt x="719932" y="719931"/>
                </a:lnTo>
                <a:close/>
              </a:path>
              <a:path w="1439863" h="1439862" fill="none">
                <a:moveTo>
                  <a:pt x="719931" y="0"/>
                </a:moveTo>
                <a:lnTo>
                  <a:pt x="719931" y="-1"/>
                </a:lnTo>
                <a:cubicBezTo>
                  <a:pt x="1107526" y="-1"/>
                  <a:pt x="1425552" y="306857"/>
                  <a:pt x="1439403" y="694204"/>
                </a:cubicBezTo>
              </a:path>
            </a:pathLst>
          </a:custGeom>
          <a:noFill/>
          <a:ln w="25560">
            <a:solidFill>
              <a:srgbClr val="BBE0E3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10" name="Line 90"/>
          <p:cNvSpPr>
            <a:spLocks noChangeShapeType="1"/>
          </p:cNvSpPr>
          <p:nvPr/>
        </p:nvSpPr>
        <p:spPr bwMode="auto">
          <a:xfrm>
            <a:off x="162356" y="2481285"/>
            <a:ext cx="1855" cy="68275"/>
          </a:xfrm>
          <a:prstGeom prst="line">
            <a:avLst/>
          </a:prstGeom>
          <a:noFill/>
          <a:ln w="25560">
            <a:solidFill>
              <a:srgbClr val="BBE0E3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lIns="104082" tIns="52040" rIns="104082" bIns="52040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11" name="AutoShape 92"/>
          <p:cNvSpPr>
            <a:spLocks noChangeArrowheads="1"/>
          </p:cNvSpPr>
          <p:nvPr/>
        </p:nvSpPr>
        <p:spPr bwMode="auto">
          <a:xfrm>
            <a:off x="963984" y="1581446"/>
            <a:ext cx="1247008" cy="336127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12" name="Rectangle 93"/>
          <p:cNvSpPr>
            <a:spLocks noChangeArrowheads="1"/>
          </p:cNvSpPr>
          <p:nvPr/>
        </p:nvSpPr>
        <p:spPr bwMode="auto">
          <a:xfrm>
            <a:off x="1053056" y="1689987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13" name="Rectangle 94"/>
          <p:cNvSpPr>
            <a:spLocks noChangeArrowheads="1"/>
          </p:cNvSpPr>
          <p:nvPr/>
        </p:nvSpPr>
        <p:spPr bwMode="auto">
          <a:xfrm>
            <a:off x="1186664" y="1689987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14" name="Rectangle 95"/>
          <p:cNvSpPr>
            <a:spLocks noChangeArrowheads="1"/>
          </p:cNvSpPr>
          <p:nvPr/>
        </p:nvSpPr>
        <p:spPr bwMode="auto">
          <a:xfrm>
            <a:off x="1320272" y="1689987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15" name="Rectangle 96"/>
          <p:cNvSpPr>
            <a:spLocks noChangeArrowheads="1"/>
          </p:cNvSpPr>
          <p:nvPr/>
        </p:nvSpPr>
        <p:spPr bwMode="auto">
          <a:xfrm>
            <a:off x="1455755" y="1689987"/>
            <a:ext cx="87217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16" name="Rectangle 97"/>
          <p:cNvSpPr>
            <a:spLocks noChangeArrowheads="1"/>
          </p:cNvSpPr>
          <p:nvPr/>
        </p:nvSpPr>
        <p:spPr bwMode="auto">
          <a:xfrm>
            <a:off x="1589363" y="1691737"/>
            <a:ext cx="87217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17" name="Rectangle 98"/>
          <p:cNvSpPr>
            <a:spLocks noChangeArrowheads="1"/>
          </p:cNvSpPr>
          <p:nvPr/>
        </p:nvSpPr>
        <p:spPr bwMode="auto">
          <a:xfrm>
            <a:off x="1722951" y="1689987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18" name="Rectangle 99"/>
          <p:cNvSpPr>
            <a:spLocks noChangeArrowheads="1"/>
          </p:cNvSpPr>
          <p:nvPr/>
        </p:nvSpPr>
        <p:spPr bwMode="auto">
          <a:xfrm>
            <a:off x="1856559" y="1691737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19" name="Rectangle 100"/>
          <p:cNvSpPr>
            <a:spLocks noChangeArrowheads="1"/>
          </p:cNvSpPr>
          <p:nvPr/>
        </p:nvSpPr>
        <p:spPr bwMode="auto">
          <a:xfrm>
            <a:off x="1990167" y="1691737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20" name="AutoShape 101"/>
          <p:cNvSpPr>
            <a:spLocks noChangeArrowheads="1"/>
          </p:cNvSpPr>
          <p:nvPr/>
        </p:nvSpPr>
        <p:spPr bwMode="auto">
          <a:xfrm>
            <a:off x="965859" y="3169296"/>
            <a:ext cx="1334225" cy="336127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21" name="Rectangle 102"/>
          <p:cNvSpPr>
            <a:spLocks noChangeArrowheads="1"/>
          </p:cNvSpPr>
          <p:nvPr/>
        </p:nvSpPr>
        <p:spPr bwMode="auto">
          <a:xfrm>
            <a:off x="1054931" y="3277837"/>
            <a:ext cx="87217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22" name="Rectangle 103"/>
          <p:cNvSpPr>
            <a:spLocks noChangeArrowheads="1"/>
          </p:cNvSpPr>
          <p:nvPr/>
        </p:nvSpPr>
        <p:spPr bwMode="auto">
          <a:xfrm>
            <a:off x="1188519" y="3277837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23" name="Rectangle 104"/>
          <p:cNvSpPr>
            <a:spLocks noChangeArrowheads="1"/>
          </p:cNvSpPr>
          <p:nvPr/>
        </p:nvSpPr>
        <p:spPr bwMode="auto">
          <a:xfrm>
            <a:off x="1322127" y="3277837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24" name="Rectangle 105"/>
          <p:cNvSpPr>
            <a:spLocks noChangeArrowheads="1"/>
          </p:cNvSpPr>
          <p:nvPr/>
        </p:nvSpPr>
        <p:spPr bwMode="auto">
          <a:xfrm>
            <a:off x="1455735" y="3277837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25" name="Rectangle 106"/>
          <p:cNvSpPr>
            <a:spLocks noChangeArrowheads="1"/>
          </p:cNvSpPr>
          <p:nvPr/>
        </p:nvSpPr>
        <p:spPr bwMode="auto">
          <a:xfrm>
            <a:off x="1591200" y="3279586"/>
            <a:ext cx="87216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26" name="Rectangle 107"/>
          <p:cNvSpPr>
            <a:spLocks noChangeArrowheads="1"/>
          </p:cNvSpPr>
          <p:nvPr/>
        </p:nvSpPr>
        <p:spPr bwMode="auto">
          <a:xfrm>
            <a:off x="1724808" y="3277837"/>
            <a:ext cx="87216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27" name="Rectangle 108"/>
          <p:cNvSpPr>
            <a:spLocks noChangeArrowheads="1"/>
          </p:cNvSpPr>
          <p:nvPr/>
        </p:nvSpPr>
        <p:spPr bwMode="auto">
          <a:xfrm>
            <a:off x="1858416" y="3279586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28" name="AutoShape 110"/>
          <p:cNvSpPr>
            <a:spLocks noChangeArrowheads="1"/>
          </p:cNvSpPr>
          <p:nvPr/>
        </p:nvSpPr>
        <p:spPr bwMode="auto">
          <a:xfrm>
            <a:off x="2478208" y="3171045"/>
            <a:ext cx="1247008" cy="336127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29" name="Rectangle 111"/>
          <p:cNvSpPr>
            <a:spLocks noChangeArrowheads="1"/>
          </p:cNvSpPr>
          <p:nvPr/>
        </p:nvSpPr>
        <p:spPr bwMode="auto">
          <a:xfrm>
            <a:off x="2567280" y="3279586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30" name="Rectangle 112"/>
          <p:cNvSpPr>
            <a:spLocks noChangeArrowheads="1"/>
          </p:cNvSpPr>
          <p:nvPr/>
        </p:nvSpPr>
        <p:spPr bwMode="auto">
          <a:xfrm>
            <a:off x="2700888" y="3279586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31" name="Rectangle 113"/>
          <p:cNvSpPr>
            <a:spLocks noChangeArrowheads="1"/>
          </p:cNvSpPr>
          <p:nvPr/>
        </p:nvSpPr>
        <p:spPr bwMode="auto">
          <a:xfrm>
            <a:off x="2834496" y="3279586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32" name="Rectangle 114"/>
          <p:cNvSpPr>
            <a:spLocks noChangeArrowheads="1"/>
          </p:cNvSpPr>
          <p:nvPr/>
        </p:nvSpPr>
        <p:spPr bwMode="auto">
          <a:xfrm>
            <a:off x="2969978" y="3279586"/>
            <a:ext cx="87217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33" name="Rectangle 115"/>
          <p:cNvSpPr>
            <a:spLocks noChangeArrowheads="1"/>
          </p:cNvSpPr>
          <p:nvPr/>
        </p:nvSpPr>
        <p:spPr bwMode="auto">
          <a:xfrm>
            <a:off x="3103586" y="3281336"/>
            <a:ext cx="87217" cy="119045"/>
          </a:xfrm>
          <a:prstGeom prst="rect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34" name="Rectangle 116"/>
          <p:cNvSpPr>
            <a:spLocks noChangeArrowheads="1"/>
          </p:cNvSpPr>
          <p:nvPr/>
        </p:nvSpPr>
        <p:spPr bwMode="auto">
          <a:xfrm>
            <a:off x="3237175" y="3279586"/>
            <a:ext cx="89072" cy="119045"/>
          </a:xfrm>
          <a:prstGeom prst="rect">
            <a:avLst/>
          </a:prstGeom>
          <a:solidFill>
            <a:srgbClr val="00FFFF"/>
          </a:solidFill>
          <a:ln w="9360">
            <a:solidFill>
              <a:srgbClr val="00FF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35" name="Rectangle 117"/>
          <p:cNvSpPr>
            <a:spLocks noChangeArrowheads="1"/>
          </p:cNvSpPr>
          <p:nvPr/>
        </p:nvSpPr>
        <p:spPr bwMode="auto">
          <a:xfrm>
            <a:off x="3370783" y="3281336"/>
            <a:ext cx="89072" cy="119045"/>
          </a:xfrm>
          <a:prstGeom prst="rect">
            <a:avLst/>
          </a:prstGeom>
          <a:solidFill>
            <a:srgbClr val="00FFFF"/>
          </a:solidFill>
          <a:ln w="9360">
            <a:solidFill>
              <a:srgbClr val="00FF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36" name="AutoShape 119"/>
          <p:cNvSpPr>
            <a:spLocks noChangeArrowheads="1"/>
          </p:cNvSpPr>
          <p:nvPr/>
        </p:nvSpPr>
        <p:spPr bwMode="auto">
          <a:xfrm>
            <a:off x="3903360" y="3171045"/>
            <a:ext cx="1247008" cy="336127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37" name="Rectangle 120"/>
          <p:cNvSpPr>
            <a:spLocks noChangeArrowheads="1"/>
          </p:cNvSpPr>
          <p:nvPr/>
        </p:nvSpPr>
        <p:spPr bwMode="auto">
          <a:xfrm>
            <a:off x="3992432" y="3279586"/>
            <a:ext cx="89072" cy="119045"/>
          </a:xfrm>
          <a:prstGeom prst="rect">
            <a:avLst/>
          </a:prstGeom>
          <a:solidFill>
            <a:schemeClr val="tx1"/>
          </a:solidFill>
          <a:ln w="9360">
            <a:solidFill>
              <a:schemeClr val="tx1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38" name="Rectangle 121"/>
          <p:cNvSpPr>
            <a:spLocks noChangeArrowheads="1"/>
          </p:cNvSpPr>
          <p:nvPr/>
        </p:nvSpPr>
        <p:spPr bwMode="auto">
          <a:xfrm>
            <a:off x="4126040" y="3279586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39" name="Rectangle 122"/>
          <p:cNvSpPr>
            <a:spLocks noChangeArrowheads="1"/>
          </p:cNvSpPr>
          <p:nvPr/>
        </p:nvSpPr>
        <p:spPr bwMode="auto">
          <a:xfrm>
            <a:off x="4259648" y="3279586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40" name="Rectangle 123"/>
          <p:cNvSpPr>
            <a:spLocks noChangeArrowheads="1"/>
          </p:cNvSpPr>
          <p:nvPr/>
        </p:nvSpPr>
        <p:spPr bwMode="auto">
          <a:xfrm>
            <a:off x="4395130" y="3279586"/>
            <a:ext cx="87217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41" name="Rectangle 124"/>
          <p:cNvSpPr>
            <a:spLocks noChangeArrowheads="1"/>
          </p:cNvSpPr>
          <p:nvPr/>
        </p:nvSpPr>
        <p:spPr bwMode="auto">
          <a:xfrm>
            <a:off x="4528738" y="3281336"/>
            <a:ext cx="87217" cy="119045"/>
          </a:xfrm>
          <a:prstGeom prst="rect">
            <a:avLst/>
          </a:prstGeom>
          <a:solidFill>
            <a:srgbClr val="7F7F7F">
              <a:alpha val="29999"/>
            </a:srgbClr>
          </a:solidFill>
          <a:ln w="9525">
            <a:noFill/>
            <a:round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42" name="Rectangle 125"/>
          <p:cNvSpPr>
            <a:spLocks noChangeArrowheads="1"/>
          </p:cNvSpPr>
          <p:nvPr/>
        </p:nvSpPr>
        <p:spPr bwMode="auto">
          <a:xfrm>
            <a:off x="4662327" y="3279586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43" name="Rectangle 126"/>
          <p:cNvSpPr>
            <a:spLocks noChangeArrowheads="1"/>
          </p:cNvSpPr>
          <p:nvPr/>
        </p:nvSpPr>
        <p:spPr bwMode="auto">
          <a:xfrm>
            <a:off x="4795935" y="3281336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44" name="Rectangle 127"/>
          <p:cNvSpPr>
            <a:spLocks noChangeArrowheads="1"/>
          </p:cNvSpPr>
          <p:nvPr/>
        </p:nvSpPr>
        <p:spPr bwMode="auto">
          <a:xfrm>
            <a:off x="4929543" y="3281336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45" name="AutoShape 128"/>
          <p:cNvSpPr>
            <a:spLocks noChangeArrowheads="1"/>
          </p:cNvSpPr>
          <p:nvPr/>
        </p:nvSpPr>
        <p:spPr bwMode="auto">
          <a:xfrm>
            <a:off x="5328512" y="3171045"/>
            <a:ext cx="1247008" cy="336127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46" name="Rectangle 130"/>
          <p:cNvSpPr>
            <a:spLocks noChangeArrowheads="1"/>
          </p:cNvSpPr>
          <p:nvPr/>
        </p:nvSpPr>
        <p:spPr bwMode="auto">
          <a:xfrm>
            <a:off x="5551192" y="3279586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47" name="Rectangle 131"/>
          <p:cNvSpPr>
            <a:spLocks noChangeArrowheads="1"/>
          </p:cNvSpPr>
          <p:nvPr/>
        </p:nvSpPr>
        <p:spPr bwMode="auto">
          <a:xfrm>
            <a:off x="5684800" y="3279586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48" name="Rectangle 132"/>
          <p:cNvSpPr>
            <a:spLocks noChangeArrowheads="1"/>
          </p:cNvSpPr>
          <p:nvPr/>
        </p:nvSpPr>
        <p:spPr bwMode="auto">
          <a:xfrm>
            <a:off x="5820282" y="3279586"/>
            <a:ext cx="87217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49" name="Rectangle 133"/>
          <p:cNvSpPr>
            <a:spLocks noChangeArrowheads="1"/>
          </p:cNvSpPr>
          <p:nvPr/>
        </p:nvSpPr>
        <p:spPr bwMode="auto">
          <a:xfrm>
            <a:off x="5953890" y="3281336"/>
            <a:ext cx="87217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50" name="Rectangle 134"/>
          <p:cNvSpPr>
            <a:spLocks noChangeArrowheads="1"/>
          </p:cNvSpPr>
          <p:nvPr/>
        </p:nvSpPr>
        <p:spPr bwMode="auto">
          <a:xfrm>
            <a:off x="6087479" y="3279586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51" name="Rectangle 135"/>
          <p:cNvSpPr>
            <a:spLocks noChangeArrowheads="1"/>
          </p:cNvSpPr>
          <p:nvPr/>
        </p:nvSpPr>
        <p:spPr bwMode="auto">
          <a:xfrm>
            <a:off x="6221087" y="3281336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52" name="Rectangle 136"/>
          <p:cNvSpPr>
            <a:spLocks noChangeArrowheads="1"/>
          </p:cNvSpPr>
          <p:nvPr/>
        </p:nvSpPr>
        <p:spPr bwMode="auto">
          <a:xfrm>
            <a:off x="6354695" y="3281336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53" name="AutoShape 137"/>
          <p:cNvSpPr>
            <a:spLocks noChangeArrowheads="1"/>
          </p:cNvSpPr>
          <p:nvPr/>
        </p:nvSpPr>
        <p:spPr bwMode="auto">
          <a:xfrm>
            <a:off x="6753663" y="3169296"/>
            <a:ext cx="1247008" cy="336127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54" name="Rectangle 138"/>
          <p:cNvSpPr>
            <a:spLocks noChangeArrowheads="1"/>
          </p:cNvSpPr>
          <p:nvPr/>
        </p:nvSpPr>
        <p:spPr bwMode="auto">
          <a:xfrm>
            <a:off x="6842735" y="3277837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55" name="Rectangle 139"/>
          <p:cNvSpPr>
            <a:spLocks noChangeArrowheads="1"/>
          </p:cNvSpPr>
          <p:nvPr/>
        </p:nvSpPr>
        <p:spPr bwMode="auto">
          <a:xfrm>
            <a:off x="6976343" y="3277837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56" name="Rectangle 140"/>
          <p:cNvSpPr>
            <a:spLocks noChangeArrowheads="1"/>
          </p:cNvSpPr>
          <p:nvPr/>
        </p:nvSpPr>
        <p:spPr bwMode="auto">
          <a:xfrm>
            <a:off x="7109951" y="3277837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57" name="Rectangle 141"/>
          <p:cNvSpPr>
            <a:spLocks noChangeArrowheads="1"/>
          </p:cNvSpPr>
          <p:nvPr/>
        </p:nvSpPr>
        <p:spPr bwMode="auto">
          <a:xfrm>
            <a:off x="7230569" y="3277837"/>
            <a:ext cx="46392" cy="119045"/>
          </a:xfrm>
          <a:prstGeom prst="rect">
            <a:avLst/>
          </a:prstGeom>
          <a:solidFill>
            <a:srgbClr val="00FF00"/>
          </a:solidFill>
          <a:ln w="9360">
            <a:solidFill>
              <a:srgbClr val="00FF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58" name="Rectangle 142"/>
          <p:cNvSpPr>
            <a:spLocks noChangeArrowheads="1"/>
          </p:cNvSpPr>
          <p:nvPr/>
        </p:nvSpPr>
        <p:spPr bwMode="auto">
          <a:xfrm>
            <a:off x="7379042" y="3279586"/>
            <a:ext cx="87217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59" name="Rectangle 143"/>
          <p:cNvSpPr>
            <a:spLocks noChangeArrowheads="1"/>
          </p:cNvSpPr>
          <p:nvPr/>
        </p:nvSpPr>
        <p:spPr bwMode="auto">
          <a:xfrm>
            <a:off x="7512630" y="3277837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60" name="Rectangle 144"/>
          <p:cNvSpPr>
            <a:spLocks noChangeArrowheads="1"/>
          </p:cNvSpPr>
          <p:nvPr/>
        </p:nvSpPr>
        <p:spPr bwMode="auto">
          <a:xfrm>
            <a:off x="7646238" y="3279586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61" name="Rectangle 145"/>
          <p:cNvSpPr>
            <a:spLocks noChangeArrowheads="1"/>
          </p:cNvSpPr>
          <p:nvPr/>
        </p:nvSpPr>
        <p:spPr bwMode="auto">
          <a:xfrm>
            <a:off x="7779846" y="3279586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62" name="AutoShape 146"/>
          <p:cNvSpPr>
            <a:spLocks noChangeArrowheads="1"/>
          </p:cNvSpPr>
          <p:nvPr/>
        </p:nvSpPr>
        <p:spPr bwMode="auto">
          <a:xfrm>
            <a:off x="8178815" y="3171045"/>
            <a:ext cx="1118966" cy="336127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63" name="Rectangle 147"/>
          <p:cNvSpPr>
            <a:spLocks noChangeArrowheads="1"/>
          </p:cNvSpPr>
          <p:nvPr/>
        </p:nvSpPr>
        <p:spPr bwMode="auto">
          <a:xfrm>
            <a:off x="8267887" y="3279586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64" name="Rectangle 148"/>
          <p:cNvSpPr>
            <a:spLocks noChangeArrowheads="1"/>
          </p:cNvSpPr>
          <p:nvPr/>
        </p:nvSpPr>
        <p:spPr bwMode="auto">
          <a:xfrm>
            <a:off x="8401495" y="3279586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65" name="Rectangle 149"/>
          <p:cNvSpPr>
            <a:spLocks noChangeArrowheads="1"/>
          </p:cNvSpPr>
          <p:nvPr/>
        </p:nvSpPr>
        <p:spPr bwMode="auto">
          <a:xfrm>
            <a:off x="8535103" y="3279586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66" name="Rectangle 150"/>
          <p:cNvSpPr>
            <a:spLocks noChangeArrowheads="1"/>
          </p:cNvSpPr>
          <p:nvPr/>
        </p:nvSpPr>
        <p:spPr bwMode="auto">
          <a:xfrm>
            <a:off x="8670585" y="3279586"/>
            <a:ext cx="87217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67" name="Rectangle 151"/>
          <p:cNvSpPr>
            <a:spLocks noChangeArrowheads="1"/>
          </p:cNvSpPr>
          <p:nvPr/>
        </p:nvSpPr>
        <p:spPr bwMode="auto">
          <a:xfrm>
            <a:off x="8804193" y="3281336"/>
            <a:ext cx="87217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68" name="Rectangle 152"/>
          <p:cNvSpPr>
            <a:spLocks noChangeArrowheads="1"/>
          </p:cNvSpPr>
          <p:nvPr/>
        </p:nvSpPr>
        <p:spPr bwMode="auto">
          <a:xfrm>
            <a:off x="8937782" y="3279586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69" name="Rectangle 153"/>
          <p:cNvSpPr>
            <a:spLocks noChangeArrowheads="1"/>
          </p:cNvSpPr>
          <p:nvPr/>
        </p:nvSpPr>
        <p:spPr bwMode="auto">
          <a:xfrm>
            <a:off x="9071390" y="3281336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70" name="Rectangle 154"/>
          <p:cNvSpPr>
            <a:spLocks noChangeArrowheads="1"/>
          </p:cNvSpPr>
          <p:nvPr/>
        </p:nvSpPr>
        <p:spPr bwMode="auto">
          <a:xfrm>
            <a:off x="9204998" y="3281336"/>
            <a:ext cx="89072" cy="119045"/>
          </a:xfrm>
          <a:prstGeom prst="rect">
            <a:avLst/>
          </a:prstGeom>
          <a:solidFill>
            <a:srgbClr val="7F7F7F">
              <a:alpha val="29999"/>
            </a:srgbClr>
          </a:solidFill>
          <a:ln w="9525">
            <a:noFill/>
            <a:round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71" name="AutoShape 155"/>
          <p:cNvSpPr>
            <a:spLocks noChangeArrowheads="1"/>
          </p:cNvSpPr>
          <p:nvPr/>
        </p:nvSpPr>
        <p:spPr bwMode="auto">
          <a:xfrm>
            <a:off x="2433691" y="1583196"/>
            <a:ext cx="669895" cy="336127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72" name="Rectangle 156"/>
          <p:cNvSpPr>
            <a:spLocks noChangeArrowheads="1"/>
          </p:cNvSpPr>
          <p:nvPr/>
        </p:nvSpPr>
        <p:spPr bwMode="auto">
          <a:xfrm>
            <a:off x="2522744" y="1691737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73" name="Rectangle 157"/>
          <p:cNvSpPr>
            <a:spLocks noChangeArrowheads="1"/>
          </p:cNvSpPr>
          <p:nvPr/>
        </p:nvSpPr>
        <p:spPr bwMode="auto">
          <a:xfrm>
            <a:off x="2656352" y="1691737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74" name="Rectangle 158"/>
          <p:cNvSpPr>
            <a:spLocks noChangeArrowheads="1"/>
          </p:cNvSpPr>
          <p:nvPr/>
        </p:nvSpPr>
        <p:spPr bwMode="auto">
          <a:xfrm>
            <a:off x="2791834" y="1691737"/>
            <a:ext cx="87217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75" name="Rectangle 168"/>
          <p:cNvSpPr>
            <a:spLocks noChangeArrowheads="1"/>
          </p:cNvSpPr>
          <p:nvPr/>
        </p:nvSpPr>
        <p:spPr bwMode="auto">
          <a:xfrm>
            <a:off x="2125632" y="3277837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77" name="Line 176"/>
          <p:cNvSpPr>
            <a:spLocks noChangeShapeType="1"/>
          </p:cNvSpPr>
          <p:nvPr/>
        </p:nvSpPr>
        <p:spPr bwMode="auto">
          <a:xfrm>
            <a:off x="745035" y="1749510"/>
            <a:ext cx="2208243" cy="1750"/>
          </a:xfrm>
          <a:prstGeom prst="line">
            <a:avLst/>
          </a:prstGeom>
          <a:noFill/>
          <a:ln w="57023">
            <a:solidFill>
              <a:srgbClr val="0000FF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082" tIns="52040" rIns="104082" bIns="52040"/>
          <a:lstStyle/>
          <a:p>
            <a:pPr defTabSz="1040811"/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78" name="AutoShape 177"/>
          <p:cNvSpPr>
            <a:spLocks/>
          </p:cNvSpPr>
          <p:nvPr/>
        </p:nvSpPr>
        <p:spPr bwMode="auto">
          <a:xfrm>
            <a:off x="175327" y="1842294"/>
            <a:ext cx="1219173" cy="1379520"/>
          </a:xfrm>
          <a:custGeom>
            <a:avLst/>
            <a:gdLst>
              <a:gd name="T0" fmla="*/ 175447 w 1042988"/>
              <a:gd name="T1" fmla="*/ 1093403 h 1250950"/>
              <a:gd name="T2" fmla="*/ 521494 w 1042988"/>
              <a:gd name="T3" fmla="*/ 625475 h 1250950"/>
              <a:gd name="T4" fmla="*/ 71582 w 1042988"/>
              <a:gd name="T5" fmla="*/ 309201 h 1250950"/>
              <a:gd name="T6" fmla="*/ 0 w 1042988"/>
              <a:gd name="T7" fmla="*/ 309201 h 1250950"/>
              <a:gd name="T8" fmla="*/ 175447 w 1042988"/>
              <a:gd name="T9" fmla="*/ 1093403 h 1250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042988" h="1250950" stroke="0">
                <a:moveTo>
                  <a:pt x="175447" y="1093403"/>
                </a:moveTo>
                <a:lnTo>
                  <a:pt x="175447" y="1093402"/>
                </a:lnTo>
                <a:cubicBezTo>
                  <a:pt x="63864" y="974696"/>
                  <a:pt x="0" y="804366"/>
                  <a:pt x="0" y="625475"/>
                </a:cubicBezTo>
                <a:cubicBezTo>
                  <a:pt x="0" y="514293"/>
                  <a:pt x="24708" y="405121"/>
                  <a:pt x="71582" y="309201"/>
                </a:cubicBezTo>
                <a:lnTo>
                  <a:pt x="521494" y="625475"/>
                </a:lnTo>
                <a:close/>
              </a:path>
              <a:path w="1042988" h="1250950" fill="none">
                <a:moveTo>
                  <a:pt x="175447" y="1093403"/>
                </a:moveTo>
                <a:lnTo>
                  <a:pt x="175447" y="1093402"/>
                </a:lnTo>
                <a:cubicBezTo>
                  <a:pt x="63864" y="974696"/>
                  <a:pt x="0" y="804366"/>
                  <a:pt x="0" y="625475"/>
                </a:cubicBezTo>
                <a:cubicBezTo>
                  <a:pt x="0" y="514293"/>
                  <a:pt x="24708" y="405121"/>
                  <a:pt x="71582" y="309201"/>
                </a:cubicBezTo>
              </a:path>
            </a:pathLst>
          </a:custGeom>
          <a:noFill/>
          <a:ln w="57023">
            <a:solidFill>
              <a:srgbClr val="0000FF"/>
            </a:solidFill>
            <a:round/>
            <a:headEnd type="triangle" w="med" len="med"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79" name="Line 179"/>
          <p:cNvSpPr>
            <a:spLocks noChangeShapeType="1"/>
          </p:cNvSpPr>
          <p:nvPr/>
        </p:nvSpPr>
        <p:spPr bwMode="auto">
          <a:xfrm flipV="1">
            <a:off x="3179670" y="3337375"/>
            <a:ext cx="2035665" cy="5253"/>
          </a:xfrm>
          <a:prstGeom prst="line">
            <a:avLst/>
          </a:prstGeom>
          <a:noFill/>
          <a:ln w="57240">
            <a:solidFill>
              <a:srgbClr val="FF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082" tIns="52040" rIns="104082" bIns="52040"/>
          <a:lstStyle/>
          <a:p>
            <a:pPr defTabSz="1040811"/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80" name="Line 178"/>
          <p:cNvSpPr>
            <a:spLocks noChangeShapeType="1"/>
          </p:cNvSpPr>
          <p:nvPr/>
        </p:nvSpPr>
        <p:spPr bwMode="auto">
          <a:xfrm>
            <a:off x="1021511" y="3337357"/>
            <a:ext cx="2104326" cy="1751"/>
          </a:xfrm>
          <a:prstGeom prst="line">
            <a:avLst/>
          </a:prstGeom>
          <a:noFill/>
          <a:ln w="57023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082" tIns="52040" rIns="104082" bIns="52040"/>
          <a:lstStyle/>
          <a:p>
            <a:pPr defTabSz="1040811"/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81" name="Line 180"/>
          <p:cNvSpPr>
            <a:spLocks noChangeShapeType="1"/>
          </p:cNvSpPr>
          <p:nvPr/>
        </p:nvSpPr>
        <p:spPr bwMode="auto">
          <a:xfrm>
            <a:off x="5413872" y="3337357"/>
            <a:ext cx="4169682" cy="1751"/>
          </a:xfrm>
          <a:prstGeom prst="line">
            <a:avLst/>
          </a:prstGeom>
          <a:noFill/>
          <a:ln w="57240">
            <a:solidFill>
              <a:srgbClr val="FF66FF"/>
            </a:solidFill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082" tIns="52040" rIns="104082" bIns="52040"/>
          <a:lstStyle/>
          <a:p>
            <a:pPr defTabSz="1040811"/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95" name="Line 178"/>
          <p:cNvSpPr>
            <a:spLocks noChangeShapeType="1"/>
          </p:cNvSpPr>
          <p:nvPr/>
        </p:nvSpPr>
        <p:spPr bwMode="auto">
          <a:xfrm>
            <a:off x="5540044" y="3409135"/>
            <a:ext cx="4037961" cy="0"/>
          </a:xfrm>
          <a:prstGeom prst="line">
            <a:avLst/>
          </a:prstGeom>
          <a:noFill/>
          <a:ln w="57023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082" tIns="52040" rIns="104082" bIns="52040"/>
          <a:lstStyle/>
          <a:p>
            <a:pPr defTabSz="1040811"/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00" name="テキスト ボックス 215"/>
          <p:cNvSpPr txBox="1">
            <a:spLocks noChangeArrowheads="1"/>
          </p:cNvSpPr>
          <p:nvPr/>
        </p:nvSpPr>
        <p:spPr bwMode="auto">
          <a:xfrm>
            <a:off x="2896159" y="2016401"/>
            <a:ext cx="1356842" cy="44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040811">
              <a:lnSpc>
                <a:spcPct val="90000"/>
              </a:lnSpc>
            </a:pPr>
            <a:r>
              <a:rPr lang="en-US" altLang="ja-JP" sz="1600" b="1" dirty="0">
                <a:solidFill>
                  <a:srgbClr val="00B050"/>
                </a:solidFill>
                <a:cs typeface="Arial" charset="0"/>
              </a:rPr>
              <a:t>low emittance</a:t>
            </a:r>
          </a:p>
          <a:p>
            <a:pPr defTabSz="1040811">
              <a:lnSpc>
                <a:spcPct val="90000"/>
              </a:lnSpc>
            </a:pPr>
            <a:r>
              <a:rPr lang="en-US" altLang="ja-JP" sz="1600" b="1" dirty="0">
                <a:solidFill>
                  <a:srgbClr val="00B050"/>
                </a:solidFill>
                <a:cs typeface="Arial" charset="0"/>
              </a:rPr>
              <a:t>RF gun</a:t>
            </a:r>
            <a:endParaRPr lang="ja-JP" altLang="en-US" sz="1600" b="1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107" name="Rectangle 159"/>
          <p:cNvSpPr>
            <a:spLocks noChangeArrowheads="1"/>
          </p:cNvSpPr>
          <p:nvPr/>
        </p:nvSpPr>
        <p:spPr bwMode="auto">
          <a:xfrm>
            <a:off x="2925442" y="1691737"/>
            <a:ext cx="63093" cy="119045"/>
          </a:xfrm>
          <a:prstGeom prst="rect">
            <a:avLst/>
          </a:prstGeom>
          <a:solidFill>
            <a:srgbClr val="00FF00"/>
          </a:solidFill>
          <a:ln w="9360">
            <a:solidFill>
              <a:srgbClr val="00FF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2579336" y="1136211"/>
            <a:ext cx="366020" cy="428262"/>
          </a:xfrm>
          <a:prstGeom prst="rect">
            <a:avLst/>
          </a:prstGeom>
          <a:noFill/>
        </p:spPr>
        <p:txBody>
          <a:bodyPr wrap="none" lIns="104082" tIns="52040" rIns="104082" bIns="52040" rtlCol="0">
            <a:spAutoFit/>
          </a:bodyPr>
          <a:lstStyle/>
          <a:p>
            <a:pPr defTabSz="1040811"/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A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1327311" y="1162248"/>
            <a:ext cx="356684" cy="428262"/>
          </a:xfrm>
          <a:prstGeom prst="rect">
            <a:avLst/>
          </a:prstGeom>
          <a:noFill/>
        </p:spPr>
        <p:txBody>
          <a:bodyPr wrap="none" lIns="104082" tIns="52040" rIns="104082" bIns="52040" rtlCol="0">
            <a:spAutoFit/>
          </a:bodyPr>
          <a:lstStyle/>
          <a:p>
            <a:pPr defTabSz="1040811"/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B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1415130" y="2805004"/>
            <a:ext cx="353791" cy="428262"/>
          </a:xfrm>
          <a:prstGeom prst="rect">
            <a:avLst/>
          </a:prstGeom>
          <a:noFill/>
        </p:spPr>
        <p:txBody>
          <a:bodyPr wrap="none" lIns="104082" tIns="52040" rIns="104082" bIns="52040" rtlCol="0">
            <a:spAutoFit/>
          </a:bodyPr>
          <a:lstStyle/>
          <a:p>
            <a:pPr defTabSz="1040811"/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C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2827737" y="2805004"/>
            <a:ext cx="346690" cy="428262"/>
          </a:xfrm>
          <a:prstGeom prst="rect">
            <a:avLst/>
          </a:prstGeom>
          <a:noFill/>
        </p:spPr>
        <p:txBody>
          <a:bodyPr wrap="none" lIns="104082" tIns="52040" rIns="104082" bIns="52040" rtlCol="0">
            <a:spAutoFit/>
          </a:bodyPr>
          <a:lstStyle/>
          <a:p>
            <a:pPr defTabSz="1040811"/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1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4390886" y="2805004"/>
            <a:ext cx="346690" cy="428262"/>
          </a:xfrm>
          <a:prstGeom prst="rect">
            <a:avLst/>
          </a:prstGeom>
          <a:noFill/>
        </p:spPr>
        <p:txBody>
          <a:bodyPr wrap="none" lIns="104082" tIns="52040" rIns="104082" bIns="52040" rtlCol="0">
            <a:spAutoFit/>
          </a:bodyPr>
          <a:lstStyle/>
          <a:p>
            <a:pPr defTabSz="1040811"/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2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5758329" y="2805004"/>
            <a:ext cx="346690" cy="428262"/>
          </a:xfrm>
          <a:prstGeom prst="rect">
            <a:avLst/>
          </a:prstGeom>
          <a:noFill/>
        </p:spPr>
        <p:txBody>
          <a:bodyPr wrap="none" lIns="104082" tIns="52040" rIns="104082" bIns="52040" rtlCol="0">
            <a:spAutoFit/>
          </a:bodyPr>
          <a:lstStyle/>
          <a:p>
            <a:pPr defTabSz="1040811"/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3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7218609" y="2805004"/>
            <a:ext cx="346690" cy="428262"/>
          </a:xfrm>
          <a:prstGeom prst="rect">
            <a:avLst/>
          </a:prstGeom>
          <a:noFill/>
        </p:spPr>
        <p:txBody>
          <a:bodyPr wrap="none" lIns="104082" tIns="52040" rIns="104082" bIns="52040" rtlCol="0">
            <a:spAutoFit/>
          </a:bodyPr>
          <a:lstStyle/>
          <a:p>
            <a:pPr defTabSz="1040811"/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4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8573510" y="2805004"/>
            <a:ext cx="346690" cy="428262"/>
          </a:xfrm>
          <a:prstGeom prst="rect">
            <a:avLst/>
          </a:prstGeom>
          <a:noFill/>
        </p:spPr>
        <p:txBody>
          <a:bodyPr wrap="none" lIns="104082" tIns="52040" rIns="104082" bIns="52040" rtlCol="0">
            <a:spAutoFit/>
          </a:bodyPr>
          <a:lstStyle/>
          <a:p>
            <a:pPr defTabSz="1040811"/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5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170632" y="2244013"/>
            <a:ext cx="1326488" cy="382095"/>
          </a:xfrm>
          <a:prstGeom prst="rect">
            <a:avLst/>
          </a:prstGeom>
          <a:noFill/>
        </p:spPr>
        <p:txBody>
          <a:bodyPr wrap="none" lIns="104082" tIns="52040" rIns="104082" bIns="52040" rtlCol="0">
            <a:spAutoFit/>
          </a:bodyPr>
          <a:lstStyle/>
          <a:p>
            <a:pPr defTabSz="1040811"/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1.5 GeV e-</a:t>
            </a:r>
            <a:endParaRPr lang="ja-JP" altLang="en-US" sz="1800" b="1" dirty="0">
              <a:solidFill>
                <a:srgbClr val="0000FF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18" name="正方形/長方形 117"/>
          <p:cNvSpPr/>
          <p:nvPr/>
        </p:nvSpPr>
        <p:spPr>
          <a:xfrm>
            <a:off x="2603195" y="3520980"/>
            <a:ext cx="1075255" cy="382095"/>
          </a:xfrm>
          <a:prstGeom prst="rect">
            <a:avLst/>
          </a:prstGeom>
        </p:spPr>
        <p:txBody>
          <a:bodyPr wrap="none" lIns="104082" tIns="52040" rIns="104082" bIns="52040">
            <a:spAutoFit/>
          </a:bodyPr>
          <a:lstStyle/>
          <a:p>
            <a:pPr defTabSz="1040811"/>
            <a:r>
              <a:rPr lang="en-US" altLang="ja-JP" sz="1800" b="1" dirty="0">
                <a:solidFill>
                  <a:srgbClr val="FF0000"/>
                </a:solidFill>
                <a:latin typeface="Calibri"/>
                <a:ea typeface="ＭＳ Ｐゴシック"/>
                <a:cs typeface="Arial" charset="0"/>
              </a:rPr>
              <a:t>e+ target </a:t>
            </a:r>
            <a:endParaRPr lang="ja-JP" altLang="en-US" sz="18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20" name="タイトル 1"/>
          <p:cNvSpPr txBox="1">
            <a:spLocks/>
          </p:cNvSpPr>
          <p:nvPr/>
        </p:nvSpPr>
        <p:spPr>
          <a:xfrm>
            <a:off x="534432" y="146635"/>
            <a:ext cx="9619774" cy="8759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04082" tIns="52040" rIns="104082" bIns="5204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KEK e-/e+ Injector LINAC</a:t>
            </a:r>
            <a:endParaRPr lang="ja-JP" altLang="en-US" sz="3200" b="1" dirty="0">
              <a:solidFill>
                <a:prstClr val="black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4867611" y="3522234"/>
            <a:ext cx="1107878" cy="351318"/>
          </a:xfrm>
          <a:prstGeom prst="rect">
            <a:avLst/>
          </a:prstGeom>
          <a:noFill/>
        </p:spPr>
        <p:txBody>
          <a:bodyPr wrap="none" lIns="104082" tIns="52040" rIns="104082" bIns="52040" rtlCol="0">
            <a:spAutoFit/>
          </a:bodyPr>
          <a:lstStyle/>
          <a:p>
            <a:pPr defTabSz="1040811"/>
            <a:r>
              <a:rPr lang="en-US" altLang="ja-JP" sz="1600" b="1" dirty="0">
                <a:solidFill>
                  <a:srgbClr val="0000FF"/>
                </a:solidFill>
                <a:latin typeface="Calibri"/>
                <a:ea typeface="ＭＳ Ｐゴシック"/>
              </a:rPr>
              <a:t>e-:Chicane</a:t>
            </a:r>
            <a:endParaRPr lang="ja-JP" altLang="en-US" sz="1600" b="1" dirty="0">
              <a:solidFill>
                <a:srgbClr val="0000FF"/>
              </a:solidFill>
              <a:latin typeface="Calibri"/>
              <a:ea typeface="ＭＳ Ｐゴシック"/>
            </a:endParaRPr>
          </a:p>
        </p:txBody>
      </p:sp>
      <p:sp>
        <p:nvSpPr>
          <p:cNvPr id="306" name="テキスト ボックス 202"/>
          <p:cNvSpPr txBox="1">
            <a:spLocks noChangeArrowheads="1"/>
          </p:cNvSpPr>
          <p:nvPr/>
        </p:nvSpPr>
        <p:spPr bwMode="auto">
          <a:xfrm>
            <a:off x="3223320" y="1159237"/>
            <a:ext cx="1858281" cy="8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040811">
              <a:lnSpc>
                <a:spcPct val="90000"/>
              </a:lnSpc>
            </a:pPr>
            <a:r>
              <a:rPr lang="en-US" altLang="ja-JP" sz="1600" b="1" dirty="0">
                <a:solidFill>
                  <a:srgbClr val="0000FF"/>
                </a:solidFill>
                <a:cs typeface="Arial" charset="0"/>
              </a:rPr>
              <a:t>10 nC x 2 (for LER)</a:t>
            </a:r>
          </a:p>
          <a:p>
            <a:pPr defTabSz="1040811">
              <a:lnSpc>
                <a:spcPct val="90000"/>
              </a:lnSpc>
            </a:pPr>
            <a:r>
              <a:rPr lang="en-US" altLang="ja-JP" sz="1600" b="1" dirty="0">
                <a:solidFill>
                  <a:srgbClr val="0000FF"/>
                </a:solidFill>
                <a:cs typeface="Arial" charset="0"/>
              </a:rPr>
              <a:t>  5 nC x 2 (for HER)</a:t>
            </a:r>
          </a:p>
          <a:p>
            <a:pPr defTabSz="1040811">
              <a:lnSpc>
                <a:spcPct val="90000"/>
              </a:lnSpc>
            </a:pPr>
            <a:r>
              <a:rPr lang="en-US" altLang="ja-JP" sz="1600" b="1" dirty="0">
                <a:solidFill>
                  <a:srgbClr val="0000FF"/>
                </a:solidFill>
                <a:cs typeface="Arial" charset="0"/>
              </a:rPr>
              <a:t>0.3 nC x 1  (for AR)</a:t>
            </a:r>
          </a:p>
          <a:p>
            <a:pPr defTabSz="1040811">
              <a:lnSpc>
                <a:spcPct val="90000"/>
              </a:lnSpc>
            </a:pPr>
            <a:r>
              <a:rPr lang="en-US" altLang="ja-JP" sz="1600" b="1" dirty="0">
                <a:solidFill>
                  <a:srgbClr val="0000FF"/>
                </a:solidFill>
                <a:cs typeface="Arial" charset="0"/>
              </a:rPr>
              <a:t>0.3 nC x 1 (for PF)  </a:t>
            </a:r>
            <a:endParaRPr lang="ja-JP" altLang="en-US" sz="1600" b="1" dirty="0">
              <a:solidFill>
                <a:srgbClr val="0000FF"/>
              </a:solidFill>
              <a:cs typeface="Arial" charset="0"/>
            </a:endParaRPr>
          </a:p>
        </p:txBody>
      </p:sp>
      <p:grpSp>
        <p:nvGrpSpPr>
          <p:cNvPr id="5" name="グループ化 255"/>
          <p:cNvGrpSpPr/>
          <p:nvPr/>
        </p:nvGrpSpPr>
        <p:grpSpPr>
          <a:xfrm>
            <a:off x="4640466" y="2171731"/>
            <a:ext cx="1004946" cy="1181379"/>
            <a:chOff x="3969859" y="1595040"/>
            <a:chExt cx="859719" cy="1445566"/>
          </a:xfrm>
        </p:grpSpPr>
        <p:sp>
          <p:nvSpPr>
            <p:cNvPr id="76" name="Line 169"/>
            <p:cNvSpPr>
              <a:spLocks noChangeShapeType="1"/>
            </p:cNvSpPr>
            <p:nvPr/>
          </p:nvSpPr>
          <p:spPr bwMode="auto">
            <a:xfrm flipV="1">
              <a:off x="4434652" y="2686050"/>
              <a:ext cx="232598" cy="345032"/>
            </a:xfrm>
            <a:prstGeom prst="line">
              <a:avLst/>
            </a:prstGeom>
            <a:noFill/>
            <a:ln w="44323">
              <a:solidFill>
                <a:srgbClr val="FF6FCF"/>
              </a:solidFill>
              <a:miter lim="800000"/>
              <a:headEnd/>
              <a:tailEnd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/>
            <a:lstStyle/>
            <a:p>
              <a:pPr defTabSz="1040811">
                <a:defRPr/>
              </a:pPr>
              <a:endParaRPr lang="ja-JP" altLang="en-US">
                <a:solidFill>
                  <a:prstClr val="black"/>
                </a:solidFill>
                <a:latin typeface="Arial"/>
                <a:ea typeface="ＭＳ Ｐゴシック" pitchFamily="-112" charset="-128"/>
                <a:cs typeface="Arial"/>
              </a:endParaRPr>
            </a:p>
          </p:txBody>
        </p:sp>
        <p:sp>
          <p:nvSpPr>
            <p:cNvPr id="88" name="テキスト ボックス 212"/>
            <p:cNvSpPr txBox="1">
              <a:spLocks noChangeArrowheads="1"/>
            </p:cNvSpPr>
            <p:nvPr/>
          </p:nvSpPr>
          <p:spPr bwMode="auto">
            <a:xfrm>
              <a:off x="3969859" y="1595040"/>
              <a:ext cx="843375" cy="366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1040811">
                <a:lnSpc>
                  <a:spcPct val="80000"/>
                </a:lnSpc>
              </a:pPr>
              <a:r>
                <a:rPr lang="en-US" altLang="ja-JP" sz="1600" b="1" dirty="0">
                  <a:solidFill>
                    <a:srgbClr val="FF0000"/>
                  </a:solidFill>
                  <a:cs typeface="Arial" charset="0"/>
                </a:rPr>
                <a:t>1.1 GeV </a:t>
              </a:r>
            </a:p>
          </p:txBody>
        </p:sp>
        <p:sp>
          <p:nvSpPr>
            <p:cNvPr id="90" name="Line 1"/>
            <p:cNvSpPr>
              <a:spLocks noChangeShapeType="1"/>
            </p:cNvSpPr>
            <p:nvPr/>
          </p:nvSpPr>
          <p:spPr bwMode="auto">
            <a:xfrm flipH="1" flipV="1">
              <a:off x="4381500" y="2705099"/>
              <a:ext cx="284927" cy="335507"/>
            </a:xfrm>
            <a:prstGeom prst="line">
              <a:avLst/>
            </a:prstGeom>
            <a:noFill/>
            <a:ln w="44323">
              <a:solidFill>
                <a:srgbClr val="FF6FCF"/>
              </a:solidFill>
              <a:miter lim="800000"/>
              <a:headEnd/>
              <a:tailEnd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/>
            <a:lstStyle/>
            <a:p>
              <a:pPr defTabSz="1040811">
                <a:defRPr/>
              </a:pPr>
              <a:endParaRPr lang="ja-JP" altLang="en-US">
                <a:solidFill>
                  <a:prstClr val="black"/>
                </a:solidFill>
                <a:latin typeface="Arial"/>
                <a:ea typeface="ＭＳ Ｐゴシック" pitchFamily="-112" charset="-128"/>
                <a:cs typeface="Arial"/>
              </a:endParaRPr>
            </a:p>
          </p:txBody>
        </p:sp>
        <p:sp>
          <p:nvSpPr>
            <p:cNvPr id="341" name="円/楕円 340"/>
            <p:cNvSpPr/>
            <p:nvPr/>
          </p:nvSpPr>
          <p:spPr>
            <a:xfrm>
              <a:off x="4198513" y="1893195"/>
              <a:ext cx="631065" cy="846652"/>
            </a:xfrm>
            <a:prstGeom prst="ellipse">
              <a:avLst/>
            </a:prstGeom>
            <a:noFill/>
            <a:ln w="3810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40811"/>
              <a:endParaRPr lang="ja-JP" altLang="en-US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342" name="テキスト ボックス 341"/>
            <p:cNvSpPr txBox="1"/>
            <p:nvPr/>
          </p:nvSpPr>
          <p:spPr>
            <a:xfrm>
              <a:off x="4275790" y="2150772"/>
              <a:ext cx="424814" cy="508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40811"/>
              <a:r>
                <a:rPr lang="en-US" altLang="ja-JP" dirty="0">
                  <a:solidFill>
                    <a:prstClr val="black"/>
                  </a:solidFill>
                  <a:latin typeface="Calibri"/>
                  <a:ea typeface="ＭＳ Ｐゴシック"/>
                </a:rPr>
                <a:t>DR</a:t>
              </a:r>
              <a:endParaRPr lang="ja-JP" altLang="en-US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</p:grpSp>
      <p:sp>
        <p:nvSpPr>
          <p:cNvPr id="393" name="Line 178"/>
          <p:cNvSpPr>
            <a:spLocks noChangeShapeType="1"/>
          </p:cNvSpPr>
          <p:nvPr/>
        </p:nvSpPr>
        <p:spPr bwMode="auto">
          <a:xfrm>
            <a:off x="3219141" y="3392566"/>
            <a:ext cx="1974634" cy="0"/>
          </a:xfrm>
          <a:prstGeom prst="line">
            <a:avLst/>
          </a:prstGeom>
          <a:noFill/>
          <a:ln w="57023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082" tIns="52040" rIns="104082" bIns="52040"/>
          <a:lstStyle/>
          <a:p>
            <a:pPr defTabSz="1040811"/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044" name="フリーフォーム 1043"/>
          <p:cNvSpPr/>
          <p:nvPr/>
        </p:nvSpPr>
        <p:spPr>
          <a:xfrm>
            <a:off x="5148612" y="3380205"/>
            <a:ext cx="436578" cy="71012"/>
          </a:xfrm>
          <a:custGeom>
            <a:avLst/>
            <a:gdLst>
              <a:gd name="connsiteX0" fmla="*/ 0 w 231819"/>
              <a:gd name="connsiteY0" fmla="*/ 0 h 77273"/>
              <a:gd name="connsiteX1" fmla="*/ 64394 w 231819"/>
              <a:gd name="connsiteY1" fmla="*/ 77273 h 77273"/>
              <a:gd name="connsiteX2" fmla="*/ 167425 w 231819"/>
              <a:gd name="connsiteY2" fmla="*/ 77273 h 77273"/>
              <a:gd name="connsiteX3" fmla="*/ 231819 w 231819"/>
              <a:gd name="connsiteY3" fmla="*/ 0 h 77273"/>
              <a:gd name="connsiteX4" fmla="*/ 231819 w 231819"/>
              <a:gd name="connsiteY4" fmla="*/ 0 h 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819" h="77273">
                <a:moveTo>
                  <a:pt x="0" y="0"/>
                </a:moveTo>
                <a:cubicBezTo>
                  <a:pt x="18245" y="32197"/>
                  <a:pt x="36490" y="64394"/>
                  <a:pt x="64394" y="77273"/>
                </a:cubicBezTo>
                <a:cubicBezTo>
                  <a:pt x="92298" y="90152"/>
                  <a:pt x="139521" y="90152"/>
                  <a:pt x="167425" y="77273"/>
                </a:cubicBezTo>
                <a:cubicBezTo>
                  <a:pt x="195329" y="64394"/>
                  <a:pt x="231819" y="0"/>
                  <a:pt x="231819" y="0"/>
                </a:cubicBezTo>
                <a:lnTo>
                  <a:pt x="231819" y="0"/>
                </a:lnTo>
              </a:path>
            </a:pathLst>
          </a:custGeom>
          <a:ln>
            <a:solidFill>
              <a:srgbClr val="00FF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104082" tIns="52040" rIns="104082" bIns="52040" rtlCol="0" anchor="ctr"/>
          <a:lstStyle/>
          <a:p>
            <a:pPr algn="ctr" defTabSz="1040811"/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703"/>
          <a:stretch/>
        </p:blipFill>
        <p:spPr bwMode="auto">
          <a:xfrm>
            <a:off x="349996" y="3963879"/>
            <a:ext cx="9112592" cy="263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3" name="直線コネクタ 282"/>
          <p:cNvCxnSpPr/>
          <p:nvPr/>
        </p:nvCxnSpPr>
        <p:spPr>
          <a:xfrm>
            <a:off x="8379227" y="4155803"/>
            <a:ext cx="263343" cy="8768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直線コネクタ 284"/>
          <p:cNvCxnSpPr/>
          <p:nvPr/>
        </p:nvCxnSpPr>
        <p:spPr>
          <a:xfrm>
            <a:off x="8627060" y="4243470"/>
            <a:ext cx="71257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直線コネクタ 294"/>
          <p:cNvCxnSpPr/>
          <p:nvPr/>
        </p:nvCxnSpPr>
        <p:spPr>
          <a:xfrm>
            <a:off x="7073363" y="4760165"/>
            <a:ext cx="2169166" cy="47453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" name="正方形/長方形 307"/>
          <p:cNvSpPr/>
          <p:nvPr/>
        </p:nvSpPr>
        <p:spPr>
          <a:xfrm>
            <a:off x="7444040" y="4463779"/>
            <a:ext cx="1400633" cy="428262"/>
          </a:xfrm>
          <a:prstGeom prst="rect">
            <a:avLst/>
          </a:prstGeom>
        </p:spPr>
        <p:txBody>
          <a:bodyPr wrap="none" lIns="104082" tIns="52040" rIns="104082" bIns="52040">
            <a:spAutoFit/>
          </a:bodyPr>
          <a:lstStyle/>
          <a:p>
            <a:pPr defTabSz="1040811"/>
            <a:r>
              <a:rPr lang="en-US" altLang="ja-JP" dirty="0">
                <a:solidFill>
                  <a:srgbClr val="00B050"/>
                </a:solidFill>
                <a:latin typeface="Calibri"/>
                <a:ea typeface="ＭＳ Ｐゴシック"/>
              </a:rPr>
              <a:t>Decelerate</a:t>
            </a:r>
            <a:endParaRPr lang="ja-JP" altLang="en-US" dirty="0">
              <a:solidFill>
                <a:srgbClr val="00B050"/>
              </a:solidFill>
              <a:latin typeface="Calibri"/>
              <a:ea typeface="ＭＳ Ｐゴシック"/>
            </a:endParaRPr>
          </a:p>
        </p:txBody>
      </p:sp>
      <p:cxnSp>
        <p:nvCxnSpPr>
          <p:cNvPr id="310" name="直線コネクタ 309"/>
          <p:cNvCxnSpPr/>
          <p:nvPr/>
        </p:nvCxnSpPr>
        <p:spPr>
          <a:xfrm flipV="1">
            <a:off x="5148610" y="3962506"/>
            <a:ext cx="0" cy="194574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4" name="直線コネクタ 313"/>
          <p:cNvCxnSpPr/>
          <p:nvPr/>
        </p:nvCxnSpPr>
        <p:spPr>
          <a:xfrm flipV="1">
            <a:off x="3597659" y="5610004"/>
            <a:ext cx="1024067" cy="2107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直線コネクタ 326"/>
          <p:cNvCxnSpPr/>
          <p:nvPr/>
        </p:nvCxnSpPr>
        <p:spPr>
          <a:xfrm flipH="1">
            <a:off x="4576544" y="5613813"/>
            <a:ext cx="3248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直線コネクタ 334"/>
          <p:cNvCxnSpPr/>
          <p:nvPr/>
        </p:nvCxnSpPr>
        <p:spPr>
          <a:xfrm flipH="1">
            <a:off x="5408698" y="5148495"/>
            <a:ext cx="1756166" cy="4329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直線コネクタ 335"/>
          <p:cNvCxnSpPr/>
          <p:nvPr/>
        </p:nvCxnSpPr>
        <p:spPr>
          <a:xfrm flipH="1">
            <a:off x="4896786" y="5578883"/>
            <a:ext cx="238974" cy="327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直線コネクタ 347"/>
          <p:cNvCxnSpPr/>
          <p:nvPr/>
        </p:nvCxnSpPr>
        <p:spPr>
          <a:xfrm flipV="1">
            <a:off x="3070009" y="5823043"/>
            <a:ext cx="543052" cy="487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直線コネクタ 357"/>
          <p:cNvCxnSpPr/>
          <p:nvPr/>
        </p:nvCxnSpPr>
        <p:spPr>
          <a:xfrm flipH="1">
            <a:off x="7141975" y="5148766"/>
            <a:ext cx="2283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直線コネクタ 359"/>
          <p:cNvCxnSpPr/>
          <p:nvPr/>
        </p:nvCxnSpPr>
        <p:spPr>
          <a:xfrm flipH="1">
            <a:off x="7371667" y="4836944"/>
            <a:ext cx="1096709" cy="3078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直線コネクタ 362"/>
          <p:cNvCxnSpPr/>
          <p:nvPr/>
        </p:nvCxnSpPr>
        <p:spPr>
          <a:xfrm flipH="1">
            <a:off x="8445529" y="4842142"/>
            <a:ext cx="8104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直線コネクタ 366"/>
          <p:cNvCxnSpPr/>
          <p:nvPr/>
        </p:nvCxnSpPr>
        <p:spPr>
          <a:xfrm flipH="1">
            <a:off x="5100938" y="5583041"/>
            <a:ext cx="3248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直線矢印コネクタ 1038"/>
          <p:cNvCxnSpPr/>
          <p:nvPr/>
        </p:nvCxnSpPr>
        <p:spPr>
          <a:xfrm>
            <a:off x="3025939" y="5610020"/>
            <a:ext cx="0" cy="5965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4" name="正方形/長方形 373"/>
          <p:cNvSpPr/>
          <p:nvPr/>
        </p:nvSpPr>
        <p:spPr>
          <a:xfrm>
            <a:off x="2450142" y="5265525"/>
            <a:ext cx="1075255" cy="382095"/>
          </a:xfrm>
          <a:prstGeom prst="rect">
            <a:avLst/>
          </a:prstGeom>
        </p:spPr>
        <p:txBody>
          <a:bodyPr wrap="none" lIns="104082" tIns="52040" rIns="104082" bIns="52040">
            <a:spAutoFit/>
          </a:bodyPr>
          <a:lstStyle/>
          <a:p>
            <a:pPr defTabSz="1040811"/>
            <a:r>
              <a:rPr lang="en-US" altLang="ja-JP" sz="1800" b="1" dirty="0">
                <a:solidFill>
                  <a:srgbClr val="FF0000"/>
                </a:solidFill>
                <a:latin typeface="Calibri"/>
                <a:ea typeface="ＭＳ Ｐゴシック"/>
                <a:cs typeface="Arial" charset="0"/>
              </a:rPr>
              <a:t>e+ target </a:t>
            </a:r>
            <a:endParaRPr lang="ja-JP" altLang="en-US" sz="18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80" name="テキスト ボックス 379"/>
          <p:cNvSpPr txBox="1"/>
          <p:nvPr/>
        </p:nvSpPr>
        <p:spPr>
          <a:xfrm>
            <a:off x="8174579" y="6184031"/>
            <a:ext cx="466687" cy="32054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square" lIns="104082" tIns="52040" rIns="104082" bIns="52040" rtlCol="0">
            <a:spAutoFit/>
          </a:bodyPr>
          <a:lstStyle/>
          <a:p>
            <a:pPr algn="ctr" defTabSz="1040811"/>
            <a:r>
              <a:rPr lang="en-US" altLang="ja-JP" sz="1400" dirty="0">
                <a:solidFill>
                  <a:srgbClr val="0000FF"/>
                </a:solidFill>
                <a:latin typeface="Calibri"/>
                <a:ea typeface="ＭＳ Ｐゴシック"/>
              </a:rPr>
              <a:t>5</a:t>
            </a:r>
            <a:endParaRPr lang="ja-JP" altLang="en-US" sz="1400" dirty="0">
              <a:solidFill>
                <a:srgbClr val="0000FF"/>
              </a:solidFill>
              <a:latin typeface="Calibri"/>
              <a:ea typeface="ＭＳ Ｐゴシック"/>
            </a:endParaRPr>
          </a:p>
        </p:txBody>
      </p:sp>
      <p:sp>
        <p:nvSpPr>
          <p:cNvPr id="381" name="テキスト ボックス 380"/>
          <p:cNvSpPr txBox="1"/>
          <p:nvPr/>
        </p:nvSpPr>
        <p:spPr>
          <a:xfrm>
            <a:off x="6922543" y="6184031"/>
            <a:ext cx="466687" cy="32054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square" lIns="104082" tIns="52040" rIns="104082" bIns="52040" rtlCol="0">
            <a:spAutoFit/>
          </a:bodyPr>
          <a:lstStyle/>
          <a:p>
            <a:pPr algn="ctr" defTabSz="1040811"/>
            <a:r>
              <a:rPr lang="en-US" altLang="ja-JP" sz="1400" dirty="0">
                <a:solidFill>
                  <a:srgbClr val="0000FF"/>
                </a:solidFill>
                <a:latin typeface="Calibri"/>
                <a:ea typeface="ＭＳ Ｐゴシック"/>
              </a:rPr>
              <a:t>4</a:t>
            </a:r>
            <a:endParaRPr lang="ja-JP" altLang="en-US" sz="1400" dirty="0">
              <a:solidFill>
                <a:srgbClr val="0000FF"/>
              </a:solidFill>
              <a:latin typeface="Calibri"/>
              <a:ea typeface="ＭＳ Ｐゴシック"/>
            </a:endParaRPr>
          </a:p>
        </p:txBody>
      </p:sp>
      <p:sp>
        <p:nvSpPr>
          <p:cNvPr id="382" name="テキスト ボックス 381"/>
          <p:cNvSpPr txBox="1"/>
          <p:nvPr/>
        </p:nvSpPr>
        <p:spPr>
          <a:xfrm>
            <a:off x="5700626" y="6184031"/>
            <a:ext cx="466687" cy="32054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square" lIns="104082" tIns="52040" rIns="104082" bIns="52040" rtlCol="0">
            <a:spAutoFit/>
          </a:bodyPr>
          <a:lstStyle/>
          <a:p>
            <a:pPr algn="ctr" defTabSz="1040811"/>
            <a:r>
              <a:rPr lang="en-US" altLang="ja-JP" sz="1400" dirty="0">
                <a:solidFill>
                  <a:srgbClr val="0000FF"/>
                </a:solidFill>
                <a:latin typeface="Calibri"/>
                <a:ea typeface="ＭＳ Ｐゴシック"/>
              </a:rPr>
              <a:t>3</a:t>
            </a:r>
            <a:endParaRPr lang="ja-JP" altLang="en-US" sz="1400" dirty="0">
              <a:solidFill>
                <a:srgbClr val="0000FF"/>
              </a:solidFill>
              <a:latin typeface="Calibri"/>
              <a:ea typeface="ＭＳ Ｐゴシック"/>
            </a:endParaRPr>
          </a:p>
        </p:txBody>
      </p:sp>
      <p:sp>
        <p:nvSpPr>
          <p:cNvPr id="383" name="テキスト ボックス 382"/>
          <p:cNvSpPr txBox="1"/>
          <p:nvPr/>
        </p:nvSpPr>
        <p:spPr>
          <a:xfrm>
            <a:off x="4300565" y="6184031"/>
            <a:ext cx="466687" cy="32054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square" lIns="104082" tIns="52040" rIns="104082" bIns="52040" rtlCol="0">
            <a:spAutoFit/>
          </a:bodyPr>
          <a:lstStyle/>
          <a:p>
            <a:pPr algn="ctr" defTabSz="1040811"/>
            <a:r>
              <a:rPr lang="en-US" altLang="ja-JP" sz="1400" dirty="0">
                <a:solidFill>
                  <a:srgbClr val="0000FF"/>
                </a:solidFill>
                <a:latin typeface="Calibri"/>
                <a:ea typeface="ＭＳ Ｐゴシック"/>
              </a:rPr>
              <a:t>2</a:t>
            </a:r>
            <a:endParaRPr lang="ja-JP" altLang="en-US" sz="1400" dirty="0">
              <a:solidFill>
                <a:srgbClr val="0000FF"/>
              </a:solidFill>
              <a:latin typeface="Calibri"/>
              <a:ea typeface="ＭＳ Ｐゴシック"/>
            </a:endParaRPr>
          </a:p>
        </p:txBody>
      </p:sp>
      <p:sp>
        <p:nvSpPr>
          <p:cNvPr id="384" name="テキスト ボックス 383"/>
          <p:cNvSpPr txBox="1"/>
          <p:nvPr/>
        </p:nvSpPr>
        <p:spPr>
          <a:xfrm>
            <a:off x="2973265" y="6184031"/>
            <a:ext cx="466687" cy="32054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square" lIns="104082" tIns="52040" rIns="104082" bIns="52040" rtlCol="0">
            <a:spAutoFit/>
          </a:bodyPr>
          <a:lstStyle/>
          <a:p>
            <a:pPr algn="ctr" defTabSz="1040811"/>
            <a:r>
              <a:rPr lang="en-US" altLang="ja-JP" sz="1400" dirty="0">
                <a:solidFill>
                  <a:srgbClr val="0000FF"/>
                </a:solidFill>
                <a:latin typeface="Calibri"/>
                <a:ea typeface="ＭＳ Ｐゴシック"/>
              </a:rPr>
              <a:t>1</a:t>
            </a:r>
            <a:endParaRPr lang="ja-JP" altLang="en-US" sz="1400" dirty="0">
              <a:solidFill>
                <a:srgbClr val="0000FF"/>
              </a:solidFill>
              <a:latin typeface="Calibri"/>
              <a:ea typeface="ＭＳ Ｐゴシック"/>
            </a:endParaRPr>
          </a:p>
        </p:txBody>
      </p:sp>
      <p:sp>
        <p:nvSpPr>
          <p:cNvPr id="385" name="テキスト ボックス 384"/>
          <p:cNvSpPr txBox="1"/>
          <p:nvPr/>
        </p:nvSpPr>
        <p:spPr>
          <a:xfrm>
            <a:off x="1480371" y="6184031"/>
            <a:ext cx="466687" cy="32054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square" lIns="104082" tIns="52040" rIns="104082" bIns="52040" rtlCol="0">
            <a:spAutoFit/>
          </a:bodyPr>
          <a:lstStyle/>
          <a:p>
            <a:pPr algn="ctr" defTabSz="1040811"/>
            <a:r>
              <a:rPr lang="en-US" altLang="ja-JP" sz="1400" dirty="0">
                <a:solidFill>
                  <a:srgbClr val="0000FF"/>
                </a:solidFill>
                <a:latin typeface="Calibri"/>
                <a:ea typeface="ＭＳ Ｐゴシック"/>
              </a:rPr>
              <a:t>C</a:t>
            </a:r>
            <a:endParaRPr lang="ja-JP" altLang="en-US" sz="1400" dirty="0">
              <a:solidFill>
                <a:srgbClr val="0000FF"/>
              </a:solidFill>
              <a:latin typeface="Calibri"/>
              <a:ea typeface="ＭＳ Ｐゴシック"/>
            </a:endParaRPr>
          </a:p>
        </p:txBody>
      </p:sp>
      <p:sp>
        <p:nvSpPr>
          <p:cNvPr id="325" name="円/楕円 324"/>
          <p:cNvSpPr/>
          <p:nvPr/>
        </p:nvSpPr>
        <p:spPr>
          <a:xfrm>
            <a:off x="2958742" y="6254880"/>
            <a:ext cx="170399" cy="1607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82" tIns="52040" rIns="104082" bIns="52040" rtlCol="0" anchor="ctr"/>
          <a:lstStyle/>
          <a:p>
            <a:pPr algn="ctr" defTabSz="1040811"/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1048" name="正方形/長方形 1047"/>
          <p:cNvSpPr/>
          <p:nvPr/>
        </p:nvSpPr>
        <p:spPr>
          <a:xfrm>
            <a:off x="3385218" y="4543560"/>
            <a:ext cx="453853" cy="428262"/>
          </a:xfrm>
          <a:prstGeom prst="rect">
            <a:avLst/>
          </a:prstGeom>
        </p:spPr>
        <p:txBody>
          <a:bodyPr wrap="none" lIns="104082" tIns="52040" rIns="104082" bIns="52040">
            <a:spAutoFit/>
          </a:bodyPr>
          <a:lstStyle/>
          <a:p>
            <a:pPr defTabSz="1040811"/>
            <a:r>
              <a:rPr lang="en-US" altLang="ja-JP" b="1" dirty="0">
                <a:solidFill>
                  <a:srgbClr val="0000FF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e-</a:t>
            </a:r>
            <a:endParaRPr lang="ja-JP" altLang="en-US" b="1" dirty="0">
              <a:solidFill>
                <a:srgbClr val="0000FF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399" name="正方形/長方形 398"/>
          <p:cNvSpPr/>
          <p:nvPr/>
        </p:nvSpPr>
        <p:spPr>
          <a:xfrm>
            <a:off x="3698851" y="5265524"/>
            <a:ext cx="517973" cy="428262"/>
          </a:xfrm>
          <a:prstGeom prst="rect">
            <a:avLst/>
          </a:prstGeom>
        </p:spPr>
        <p:txBody>
          <a:bodyPr wrap="none" lIns="104082" tIns="52040" rIns="104082" bIns="52040">
            <a:spAutoFit/>
          </a:bodyPr>
          <a:lstStyle/>
          <a:p>
            <a:pPr defTabSz="1040811"/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e+</a:t>
            </a:r>
            <a:endParaRPr lang="ja-JP" altLang="en-US" b="1" dirty="0">
              <a:solidFill>
                <a:srgbClr val="FF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400" name="テキスト ボックス 212"/>
          <p:cNvSpPr txBox="1">
            <a:spLocks noChangeArrowheads="1"/>
          </p:cNvSpPr>
          <p:nvPr/>
        </p:nvSpPr>
        <p:spPr bwMode="auto">
          <a:xfrm>
            <a:off x="4616701" y="5191041"/>
            <a:ext cx="980052" cy="31049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082" tIns="52040" rIns="104082" bIns="5204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040811">
              <a:lnSpc>
                <a:spcPct val="80000"/>
              </a:lnSpc>
            </a:pPr>
            <a:r>
              <a:rPr lang="en-US" altLang="ja-JP" sz="1600" b="1" dirty="0">
                <a:solidFill>
                  <a:srgbClr val="FF0000"/>
                </a:solidFill>
                <a:cs typeface="Arial" charset="0"/>
              </a:rPr>
              <a:t>1.1 GeV </a:t>
            </a:r>
          </a:p>
        </p:txBody>
      </p:sp>
      <p:pic>
        <p:nvPicPr>
          <p:cNvPr id="14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768" y="6306288"/>
            <a:ext cx="158090" cy="11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" name="テキスト ボックス 141"/>
          <p:cNvSpPr txBox="1"/>
          <p:nvPr/>
        </p:nvSpPr>
        <p:spPr>
          <a:xfrm>
            <a:off x="4591609" y="4317586"/>
            <a:ext cx="1082731" cy="351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104082" tIns="52040" rIns="104082" bIns="52040" rtlCol="0">
            <a:spAutoFit/>
          </a:bodyPr>
          <a:lstStyle/>
          <a:p>
            <a:pPr defTabSz="1040811"/>
            <a:r>
              <a:rPr lang="en-US" altLang="ja-JP" sz="1600" b="1" dirty="0">
                <a:solidFill>
                  <a:srgbClr val="0000FF"/>
                </a:solidFill>
                <a:latin typeface="Calibri"/>
                <a:ea typeface="ＭＳ Ｐゴシック"/>
              </a:rPr>
              <a:t>4.219 GeV</a:t>
            </a:r>
          </a:p>
        </p:txBody>
      </p:sp>
      <p:cxnSp>
        <p:nvCxnSpPr>
          <p:cNvPr id="143" name="直線コネクタ 142"/>
          <p:cNvCxnSpPr/>
          <p:nvPr/>
        </p:nvCxnSpPr>
        <p:spPr>
          <a:xfrm>
            <a:off x="3010903" y="4843067"/>
            <a:ext cx="1" cy="340862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4" name="直線矢印コネクタ 143"/>
          <p:cNvCxnSpPr/>
          <p:nvPr/>
        </p:nvCxnSpPr>
        <p:spPr>
          <a:xfrm>
            <a:off x="1084355" y="4896586"/>
            <a:ext cx="1911910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6" name="テキスト ボックス 145"/>
          <p:cNvSpPr txBox="1"/>
          <p:nvPr/>
        </p:nvSpPr>
        <p:spPr>
          <a:xfrm>
            <a:off x="282433" y="5987143"/>
            <a:ext cx="874742" cy="351318"/>
          </a:xfrm>
          <a:prstGeom prst="rect">
            <a:avLst/>
          </a:prstGeom>
          <a:noFill/>
          <a:ln>
            <a:noFill/>
          </a:ln>
        </p:spPr>
        <p:txBody>
          <a:bodyPr wrap="none" lIns="104082" tIns="52040" rIns="104082" bIns="52040" rtlCol="0">
            <a:spAutoFit/>
          </a:bodyPr>
          <a:lstStyle/>
          <a:p>
            <a:pPr defTabSz="1040811"/>
            <a:r>
              <a:rPr lang="en-US" altLang="ja-JP" sz="1600" b="1" dirty="0">
                <a:solidFill>
                  <a:srgbClr val="0000FF"/>
                </a:solidFill>
                <a:latin typeface="Calibri"/>
                <a:ea typeface="ＭＳ Ｐゴシック"/>
              </a:rPr>
              <a:t>1.5 GeV</a:t>
            </a:r>
          </a:p>
        </p:txBody>
      </p:sp>
      <p:sp>
        <p:nvSpPr>
          <p:cNvPr id="257" name="テキスト ボックス 256"/>
          <p:cNvSpPr txBox="1"/>
          <p:nvPr/>
        </p:nvSpPr>
        <p:spPr>
          <a:xfrm>
            <a:off x="1190180" y="4545024"/>
            <a:ext cx="1274591" cy="351318"/>
          </a:xfrm>
          <a:prstGeom prst="rect">
            <a:avLst/>
          </a:prstGeom>
          <a:noFill/>
        </p:spPr>
        <p:txBody>
          <a:bodyPr wrap="none" lIns="104082" tIns="52040" rIns="104082" bIns="52040" rtlCol="0">
            <a:spAutoFit/>
          </a:bodyPr>
          <a:lstStyle/>
          <a:p>
            <a:pPr defTabSz="1040811"/>
            <a:r>
              <a:rPr lang="en-US" altLang="ja-JP" sz="1600" dirty="0">
                <a:solidFill>
                  <a:srgbClr val="0000FF"/>
                </a:solidFill>
                <a:latin typeface="Calibri"/>
                <a:ea typeface="ＭＳ Ｐゴシック"/>
              </a:rPr>
              <a:t>same energy</a:t>
            </a:r>
            <a:endParaRPr lang="ja-JP" altLang="en-US" sz="1600" dirty="0">
              <a:solidFill>
                <a:srgbClr val="0000FF"/>
              </a:solidFill>
              <a:latin typeface="Calibri"/>
              <a:ea typeface="ＭＳ Ｐゴシック"/>
            </a:endParaRPr>
          </a:p>
        </p:txBody>
      </p:sp>
      <p:cxnSp>
        <p:nvCxnSpPr>
          <p:cNvPr id="154" name="直線コネクタ 153"/>
          <p:cNvCxnSpPr/>
          <p:nvPr/>
        </p:nvCxnSpPr>
        <p:spPr>
          <a:xfrm>
            <a:off x="5441426" y="4752604"/>
            <a:ext cx="163193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直線矢印コネクタ 265"/>
          <p:cNvCxnSpPr/>
          <p:nvPr/>
        </p:nvCxnSpPr>
        <p:spPr>
          <a:xfrm flipV="1">
            <a:off x="613024" y="5516432"/>
            <a:ext cx="408684" cy="44487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テキスト ボックス 144"/>
          <p:cNvSpPr txBox="1"/>
          <p:nvPr/>
        </p:nvSpPr>
        <p:spPr>
          <a:xfrm>
            <a:off x="5623791" y="1223317"/>
            <a:ext cx="4919916" cy="1213301"/>
          </a:xfrm>
          <a:prstGeom prst="rect">
            <a:avLst/>
          </a:prstGeom>
          <a:noFill/>
        </p:spPr>
        <p:txBody>
          <a:bodyPr wrap="square" lIns="104082" tIns="52040" rIns="104082" bIns="52040" rtlCol="0">
            <a:spAutoFit/>
          </a:bodyPr>
          <a:lstStyle/>
          <a:p>
            <a:pPr marL="325251" indent="-325251" defTabSz="1040811"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e-/e+ beams are delivered to 4-rings with different current &amp; energy.</a:t>
            </a:r>
          </a:p>
          <a:p>
            <a:pPr marL="325251" indent="-325251" defTabSz="1040811"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US" altLang="ja-JP" sz="1800" dirty="0">
                <a:solidFill>
                  <a:prstClr val="black"/>
                </a:solidFill>
                <a:latin typeface="Calibri"/>
                <a:ea typeface="ＭＳ Ｐゴシック"/>
              </a:rPr>
              <a:t>Beam acceleration modes must be switched by </a:t>
            </a:r>
            <a:r>
              <a:rPr lang="en-US" altLang="ja-JP" sz="1800" dirty="0">
                <a:solidFill>
                  <a:srgbClr val="FF0000"/>
                </a:solidFill>
                <a:latin typeface="Calibri"/>
                <a:ea typeface="ＭＳ Ｐゴシック"/>
              </a:rPr>
              <a:t>50 Hz pulse-by-pulse </a:t>
            </a:r>
            <a:r>
              <a:rPr lang="en-US" altLang="ja-JP" sz="1800" dirty="0">
                <a:solidFill>
                  <a:prstClr val="black"/>
                </a:solidFill>
                <a:latin typeface="Calibri"/>
                <a:ea typeface="ＭＳ Ｐゴシック"/>
              </a:rPr>
              <a:t>for top-up injection.</a:t>
            </a:r>
            <a:endParaRPr lang="ja-JP" altLang="en-US" sz="18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1182869" y="6660507"/>
            <a:ext cx="7707329" cy="4282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104082" tIns="52040" rIns="104082" bIns="52040" rtlCol="0">
            <a:spAutoFit/>
          </a:bodyPr>
          <a:lstStyle/>
          <a:p>
            <a:pPr algn="ctr" defTabSz="1040811"/>
            <a:r>
              <a:rPr lang="en-US" altLang="ja-JP" b="1" dirty="0">
                <a:solidFill>
                  <a:srgbClr val="0000FF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Beam optics should satisfy the fast beam-mode switching.</a:t>
            </a:r>
            <a:endParaRPr lang="ja-JP" altLang="en-US" b="1" dirty="0">
              <a:solidFill>
                <a:srgbClr val="0000FF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67" name="テキスト ボックス 266"/>
          <p:cNvSpPr txBox="1"/>
          <p:nvPr/>
        </p:nvSpPr>
        <p:spPr>
          <a:xfrm>
            <a:off x="9200484" y="3630014"/>
            <a:ext cx="1364359" cy="3513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104082" tIns="52040" rIns="104082" bIns="52040" rtlCol="0">
            <a:spAutoFit/>
          </a:bodyPr>
          <a:lstStyle/>
          <a:p>
            <a:pPr defTabSz="1040811"/>
            <a:r>
              <a:rPr lang="en-US" altLang="ja-JP" sz="1600" dirty="0">
                <a:solidFill>
                  <a:prstClr val="black"/>
                </a:solidFill>
                <a:latin typeface="Calibri"/>
                <a:ea typeface="ＭＳ Ｐゴシック"/>
              </a:rPr>
              <a:t>HER: 7 GeV e-  </a:t>
            </a:r>
            <a:endParaRPr lang="ja-JP" altLang="en-US" sz="16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286" name="テキスト ボックス 285"/>
          <p:cNvSpPr txBox="1"/>
          <p:nvPr/>
        </p:nvSpPr>
        <p:spPr>
          <a:xfrm>
            <a:off x="9247329" y="4164914"/>
            <a:ext cx="1407039" cy="3513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104082" tIns="52040" rIns="104082" bIns="52040" rtlCol="0">
            <a:spAutoFit/>
          </a:bodyPr>
          <a:lstStyle/>
          <a:p>
            <a:pPr defTabSz="1040811"/>
            <a:r>
              <a:rPr lang="en-US" altLang="ja-JP" sz="1600" dirty="0">
                <a:solidFill>
                  <a:prstClr val="black"/>
                </a:solidFill>
                <a:latin typeface="Calibri"/>
                <a:ea typeface="ＭＳ Ｐゴシック"/>
              </a:rPr>
              <a:t>AR: 6.5 GeV e-</a:t>
            </a:r>
            <a:endParaRPr lang="ja-JP" altLang="en-US" sz="16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79" name="テキスト ボックス 378"/>
          <p:cNvSpPr txBox="1"/>
          <p:nvPr/>
        </p:nvSpPr>
        <p:spPr>
          <a:xfrm>
            <a:off x="9224834" y="5296588"/>
            <a:ext cx="1377183" cy="3513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104082" tIns="52040" rIns="104082" bIns="52040" rtlCol="0">
            <a:spAutoFit/>
          </a:bodyPr>
          <a:lstStyle/>
          <a:p>
            <a:pPr defTabSz="1040811"/>
            <a:r>
              <a:rPr lang="en-US" altLang="ja-JP" sz="1600" dirty="0">
                <a:solidFill>
                  <a:prstClr val="black"/>
                </a:solidFill>
                <a:latin typeface="Calibri"/>
                <a:ea typeface="ＭＳ Ｐゴシック"/>
              </a:rPr>
              <a:t>PF: 2.5 GeV e-</a:t>
            </a:r>
            <a:endParaRPr lang="ja-JP" altLang="en-US" sz="16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92" name="テキスト ボックス 391"/>
          <p:cNvSpPr txBox="1"/>
          <p:nvPr/>
        </p:nvSpPr>
        <p:spPr>
          <a:xfrm>
            <a:off x="9191127" y="4756142"/>
            <a:ext cx="1518247" cy="3513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04082" tIns="52040" rIns="104082" bIns="52040" rtlCol="0">
            <a:spAutoFit/>
          </a:bodyPr>
          <a:lstStyle/>
          <a:p>
            <a:pPr defTabSz="1040811"/>
            <a:r>
              <a:rPr lang="en-US" altLang="ja-JP" sz="1600" dirty="0">
                <a:solidFill>
                  <a:prstClr val="black"/>
                </a:solidFill>
                <a:latin typeface="Calibri"/>
                <a:ea typeface="ＭＳ Ｐゴシック"/>
              </a:rPr>
              <a:t>LER: 2.5 GeV e+</a:t>
            </a:r>
            <a:endParaRPr lang="ja-JP" altLang="en-US" sz="16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9492971" y="3896798"/>
            <a:ext cx="817034" cy="351318"/>
          </a:xfrm>
          <a:prstGeom prst="rect">
            <a:avLst/>
          </a:prstGeom>
          <a:noFill/>
        </p:spPr>
        <p:txBody>
          <a:bodyPr wrap="none" lIns="104082" tIns="52040" rIns="104082" bIns="52040" rtlCol="0">
            <a:spAutoFit/>
          </a:bodyPr>
          <a:lstStyle/>
          <a:p>
            <a:pPr defTabSz="1040811"/>
            <a:r>
              <a:rPr lang="en-US" altLang="ja-JP" sz="1600" dirty="0">
                <a:solidFill>
                  <a:prstClr val="black"/>
                </a:solidFill>
                <a:latin typeface="Calibri"/>
                <a:ea typeface="ＭＳ Ｐゴシック"/>
              </a:rPr>
              <a:t>5 nC x2</a:t>
            </a:r>
            <a:endParaRPr lang="ja-JP" altLang="en-US" sz="16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62" name="テキスト ボックス 161"/>
          <p:cNvSpPr txBox="1"/>
          <p:nvPr/>
        </p:nvSpPr>
        <p:spPr>
          <a:xfrm>
            <a:off x="9453715" y="4440871"/>
            <a:ext cx="972825" cy="351318"/>
          </a:xfrm>
          <a:prstGeom prst="rect">
            <a:avLst/>
          </a:prstGeom>
          <a:noFill/>
        </p:spPr>
        <p:txBody>
          <a:bodyPr wrap="none" lIns="104082" tIns="52040" rIns="104082" bIns="52040" rtlCol="0">
            <a:spAutoFit/>
          </a:bodyPr>
          <a:lstStyle/>
          <a:p>
            <a:pPr defTabSz="1040811"/>
            <a:r>
              <a:rPr lang="en-US" altLang="ja-JP" sz="1600" dirty="0">
                <a:solidFill>
                  <a:prstClr val="black"/>
                </a:solidFill>
                <a:latin typeface="Calibri"/>
                <a:ea typeface="ＭＳ Ｐゴシック"/>
              </a:rPr>
              <a:t>0.3 nC x1</a:t>
            </a:r>
            <a:endParaRPr lang="ja-JP" altLang="en-US" sz="16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63" name="テキスト ボックス 162"/>
          <p:cNvSpPr txBox="1"/>
          <p:nvPr/>
        </p:nvSpPr>
        <p:spPr>
          <a:xfrm>
            <a:off x="9468814" y="5617310"/>
            <a:ext cx="972825" cy="351318"/>
          </a:xfrm>
          <a:prstGeom prst="rect">
            <a:avLst/>
          </a:prstGeom>
          <a:noFill/>
        </p:spPr>
        <p:txBody>
          <a:bodyPr wrap="none" lIns="104082" tIns="52040" rIns="104082" bIns="52040" rtlCol="0">
            <a:spAutoFit/>
          </a:bodyPr>
          <a:lstStyle/>
          <a:p>
            <a:pPr defTabSz="1040811"/>
            <a:r>
              <a:rPr lang="en-US" altLang="ja-JP" sz="1600" dirty="0">
                <a:solidFill>
                  <a:prstClr val="black"/>
                </a:solidFill>
                <a:latin typeface="Calibri"/>
                <a:ea typeface="ＭＳ Ｐゴシック"/>
              </a:rPr>
              <a:t>0.3 nC x1</a:t>
            </a:r>
            <a:endParaRPr lang="ja-JP" altLang="en-US" sz="16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64" name="テキスト ボックス 163"/>
          <p:cNvSpPr txBox="1"/>
          <p:nvPr/>
        </p:nvSpPr>
        <p:spPr>
          <a:xfrm>
            <a:off x="9432581" y="5019118"/>
            <a:ext cx="817034" cy="351318"/>
          </a:xfrm>
          <a:prstGeom prst="rect">
            <a:avLst/>
          </a:prstGeom>
          <a:noFill/>
        </p:spPr>
        <p:txBody>
          <a:bodyPr wrap="none" lIns="104082" tIns="52040" rIns="104082" bIns="52040" rtlCol="0">
            <a:spAutoFit/>
          </a:bodyPr>
          <a:lstStyle/>
          <a:p>
            <a:pPr defTabSz="1040811"/>
            <a:r>
              <a:rPr lang="en-US" altLang="ja-JP" sz="1600" dirty="0">
                <a:solidFill>
                  <a:prstClr val="black"/>
                </a:solidFill>
                <a:latin typeface="Calibri"/>
                <a:ea typeface="ＭＳ Ｐゴシック"/>
              </a:rPr>
              <a:t>4 nC x2</a:t>
            </a:r>
            <a:endParaRPr lang="ja-JP" altLang="en-US" sz="16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239943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65772"/>
            <a:ext cx="6060374" cy="355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4462" y="124915"/>
            <a:ext cx="9619774" cy="70551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ja-JP" sz="3600" dirty="0"/>
              <a:t>Result of e-p fitting</a:t>
            </a:r>
            <a:endParaRPr lang="ja-JP" altLang="en-US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31" b="20285"/>
          <a:stretch/>
        </p:blipFill>
        <p:spPr bwMode="auto">
          <a:xfrm>
            <a:off x="2363286" y="3190227"/>
            <a:ext cx="8121014" cy="426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5507078" y="3398336"/>
            <a:ext cx="2145755" cy="384471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60" tIns="52078" rIns="104160" bIns="52078" rtlCol="0" anchor="ctr"/>
          <a:lstStyle/>
          <a:p>
            <a:pPr algn="ctr" defTabSz="1041584"/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8281046" y="3409571"/>
            <a:ext cx="2155702" cy="38203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60" tIns="52078" rIns="104160" bIns="52078" rtlCol="0" anchor="ctr"/>
          <a:lstStyle/>
          <a:p>
            <a:pPr algn="ctr" defTabSz="1041584"/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046679" y="2986006"/>
            <a:ext cx="555081" cy="520672"/>
          </a:xfrm>
          <a:prstGeom prst="rect">
            <a:avLst/>
          </a:prstGeom>
          <a:noFill/>
        </p:spPr>
        <p:txBody>
          <a:bodyPr wrap="none" lIns="104160" tIns="52078" rIns="104160" bIns="52078" rtlCol="0">
            <a:spAutoFit/>
          </a:bodyPr>
          <a:lstStyle/>
          <a:p>
            <a:pPr defTabSz="1041584"/>
            <a:r>
              <a:rPr lang="en-US" altLang="ja-JP" sz="2700" dirty="0">
                <a:solidFill>
                  <a:srgbClr val="FF0000"/>
                </a:solidFill>
                <a:latin typeface="Calibri"/>
                <a:ea typeface="ＭＳ Ｐゴシック"/>
              </a:rPr>
              <a:t>e+</a:t>
            </a:r>
            <a:endParaRPr lang="ja-JP" altLang="en-US" sz="27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91198" y="2978186"/>
            <a:ext cx="488638" cy="520672"/>
          </a:xfrm>
          <a:prstGeom prst="rect">
            <a:avLst/>
          </a:prstGeom>
          <a:noFill/>
        </p:spPr>
        <p:txBody>
          <a:bodyPr wrap="none" lIns="104160" tIns="52078" rIns="104160" bIns="52078" rtlCol="0">
            <a:spAutoFit/>
          </a:bodyPr>
          <a:lstStyle/>
          <a:p>
            <a:pPr defTabSz="1041584"/>
            <a:r>
              <a:rPr lang="en-US" altLang="ja-JP" sz="2700" dirty="0">
                <a:solidFill>
                  <a:srgbClr val="0000FF"/>
                </a:solidFill>
                <a:latin typeface="Calibri"/>
                <a:ea typeface="ＭＳ Ｐゴシック"/>
              </a:rPr>
              <a:t>e-</a:t>
            </a:r>
            <a:endParaRPr lang="ja-JP" altLang="en-US" sz="2700" dirty="0">
              <a:solidFill>
                <a:srgbClr val="0000FF"/>
              </a:solidFill>
              <a:latin typeface="Calibri"/>
              <a:ea typeface="ＭＳ Ｐゴシック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4228300" y="1542240"/>
            <a:ext cx="2483536" cy="152739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24019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コネクタ 7"/>
          <p:cNvCxnSpPr/>
          <p:nvPr/>
        </p:nvCxnSpPr>
        <p:spPr>
          <a:xfrm>
            <a:off x="324369" y="5702306"/>
            <a:ext cx="3849687" cy="1270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Emittance Preservation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63515" y="1100138"/>
            <a:ext cx="10525125" cy="3332162"/>
          </a:xfrm>
        </p:spPr>
        <p:txBody>
          <a:bodyPr/>
          <a:lstStyle/>
          <a:p>
            <a:r>
              <a:rPr lang="en-US" altLang="ja-JP" sz="2800" dirty="0"/>
              <a:t>If Device is off center of the beam</a:t>
            </a:r>
          </a:p>
          <a:p>
            <a:pPr lvl="1"/>
            <a:r>
              <a:rPr lang="en-US" altLang="ja-JP" sz="2300" dirty="0"/>
              <a:t>Focusing magnet (quad) kicks the beam bunch</a:t>
            </a:r>
          </a:p>
          <a:p>
            <a:pPr lvl="1"/>
            <a:r>
              <a:rPr lang="en-US" altLang="ja-JP" sz="2300" dirty="0"/>
              <a:t>Accelerating structure (cavity) excites wakefield, to bend the tail</a:t>
            </a:r>
          </a:p>
          <a:p>
            <a:r>
              <a:rPr lang="en-US" altLang="ja-JP" sz="2800" dirty="0"/>
              <a:t>Distorted bunch in banana shape</a:t>
            </a:r>
          </a:p>
          <a:p>
            <a:pPr lvl="1"/>
            <a:r>
              <a:rPr lang="en-US" altLang="ja-JP" sz="2300" dirty="0"/>
              <a:t>Emittance dilution or blow-up</a:t>
            </a:r>
          </a:p>
          <a:p>
            <a:pPr lvl="1"/>
            <a:r>
              <a:rPr lang="en-US" altLang="ja-JP" sz="2300" dirty="0"/>
              <a:t>Depending on the </a:t>
            </a:r>
            <a:r>
              <a:rPr lang="en-US" altLang="ja-JP" sz="2300" dirty="0" smtClean="0"/>
              <a:t>beam optics </a:t>
            </a:r>
            <a:r>
              <a:rPr lang="en-US" altLang="ja-JP" sz="2300" dirty="0"/>
              <a:t>and the beam charge</a:t>
            </a:r>
          </a:p>
          <a:p>
            <a:r>
              <a:rPr lang="en-US" altLang="ja-JP" sz="2800" dirty="0"/>
              <a:t>Orbit correction is crucial to preserve the emittance</a:t>
            </a:r>
            <a:endParaRPr lang="en-US" altLang="ja-JP" sz="24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12</a:t>
            </a:fld>
            <a:endParaRPr lang="en-US" altLang="ja-JP" dirty="0"/>
          </a:p>
        </p:txBody>
      </p:sp>
      <p:sp>
        <p:nvSpPr>
          <p:cNvPr id="6" name="円/楕円 5"/>
          <p:cNvSpPr/>
          <p:nvPr/>
        </p:nvSpPr>
        <p:spPr>
          <a:xfrm>
            <a:off x="414856" y="5651507"/>
            <a:ext cx="431800" cy="114300"/>
          </a:xfrm>
          <a:prstGeom prst="ellipse">
            <a:avLst/>
          </a:prstGeom>
          <a:solidFill>
            <a:srgbClr val="FFFF0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409672" y="5022856"/>
            <a:ext cx="114300" cy="1104900"/>
          </a:xfrm>
          <a:prstGeom prst="ellipse">
            <a:avLst/>
          </a:prstGeom>
          <a:solidFill>
            <a:srgbClr val="00800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>
            <a:off x="1174720" y="5562606"/>
            <a:ext cx="571500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668853" y="5702306"/>
            <a:ext cx="571500" cy="0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Box 180"/>
          <p:cNvSpPr txBox="1">
            <a:spLocks noChangeAspect="1" noChangeArrowheads="1"/>
          </p:cNvSpPr>
          <p:nvPr/>
        </p:nvSpPr>
        <p:spPr bwMode="auto">
          <a:xfrm>
            <a:off x="919745" y="6181701"/>
            <a:ext cx="1098381" cy="60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pPr algn="ctr">
              <a:defRPr/>
            </a:pPr>
            <a:r>
              <a:rPr lang="en-US" altLang="ja-JP" sz="1600" dirty="0">
                <a:solidFill>
                  <a:srgbClr val="008000"/>
                </a:solidFill>
              </a:rPr>
              <a:t>Focusing</a:t>
            </a:r>
            <a:br>
              <a:rPr lang="en-US" altLang="ja-JP" sz="1600" dirty="0">
                <a:solidFill>
                  <a:srgbClr val="008000"/>
                </a:solidFill>
              </a:rPr>
            </a:br>
            <a:r>
              <a:rPr lang="en-US" altLang="ja-JP" sz="1600" dirty="0">
                <a:solidFill>
                  <a:srgbClr val="008000"/>
                </a:solidFill>
              </a:rPr>
              <a:t>Magnet</a:t>
            </a:r>
          </a:p>
        </p:txBody>
      </p:sp>
      <p:sp>
        <p:nvSpPr>
          <p:cNvPr id="26" name="Text Box 180"/>
          <p:cNvSpPr txBox="1">
            <a:spLocks noChangeAspect="1" noChangeArrowheads="1"/>
          </p:cNvSpPr>
          <p:nvPr/>
        </p:nvSpPr>
        <p:spPr bwMode="auto">
          <a:xfrm>
            <a:off x="257117" y="5826103"/>
            <a:ext cx="762619" cy="34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pPr algn="ctr">
              <a:defRPr/>
            </a:pPr>
            <a:r>
              <a:rPr lang="en-US" altLang="ja-JP" sz="1600" dirty="0">
                <a:solidFill>
                  <a:srgbClr val="008000"/>
                </a:solidFill>
              </a:rPr>
              <a:t>Beam</a:t>
            </a:r>
          </a:p>
        </p:txBody>
      </p:sp>
      <p:sp>
        <p:nvSpPr>
          <p:cNvPr id="27" name="円柱 26"/>
          <p:cNvSpPr/>
          <p:nvPr/>
        </p:nvSpPr>
        <p:spPr>
          <a:xfrm rot="16200000">
            <a:off x="3053694" y="4944086"/>
            <a:ext cx="568325" cy="1418002"/>
          </a:xfrm>
          <a:prstGeom prst="can">
            <a:avLst/>
          </a:prstGeom>
          <a:solidFill>
            <a:srgbClr val="C0C0FF"/>
          </a:solidFill>
          <a:ln>
            <a:solidFill>
              <a:srgbClr val="000090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 rot="1800000">
            <a:off x="4503087" y="5441955"/>
            <a:ext cx="431800" cy="114300"/>
          </a:xfrm>
          <a:prstGeom prst="ellipse">
            <a:avLst/>
          </a:prstGeom>
          <a:solidFill>
            <a:srgbClr val="FFFF0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endParaRPr kumimoji="1" lang="ja-JP" altLang="en-US"/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0016"/>
          <a:stretch/>
        </p:blipFill>
        <p:spPr>
          <a:xfrm>
            <a:off x="5920245" y="4791208"/>
            <a:ext cx="4603750" cy="3886200"/>
          </a:xfrm>
          <a:prstGeom prst="rect">
            <a:avLst/>
          </a:prstGeom>
        </p:spPr>
      </p:pic>
      <p:sp>
        <p:nvSpPr>
          <p:cNvPr id="44" name="円/楕円 43"/>
          <p:cNvSpPr/>
          <p:nvPr/>
        </p:nvSpPr>
        <p:spPr>
          <a:xfrm>
            <a:off x="2025620" y="5505468"/>
            <a:ext cx="431800" cy="114300"/>
          </a:xfrm>
          <a:prstGeom prst="ellipse">
            <a:avLst/>
          </a:prstGeom>
          <a:solidFill>
            <a:srgbClr val="FFFF0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757917" y="5505456"/>
            <a:ext cx="431800" cy="114300"/>
          </a:xfrm>
          <a:prstGeom prst="ellipse">
            <a:avLst/>
          </a:prstGeom>
          <a:solidFill>
            <a:srgbClr val="FFFF0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弧 39"/>
          <p:cNvSpPr/>
          <p:nvPr/>
        </p:nvSpPr>
        <p:spPr>
          <a:xfrm flipV="1">
            <a:off x="2161017" y="5298025"/>
            <a:ext cx="1320800" cy="247650"/>
          </a:xfrm>
          <a:prstGeom prst="arc">
            <a:avLst>
              <a:gd name="adj1" fmla="val 16200000"/>
              <a:gd name="adj2" fmla="val 21360120"/>
            </a:avLst>
          </a:prstGeom>
          <a:noFill/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6" tIns="45718" rIns="91436" bIns="45718" spcCol="0"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コネクタ 40"/>
          <p:cNvCxnSpPr/>
          <p:nvPr/>
        </p:nvCxnSpPr>
        <p:spPr>
          <a:xfrm>
            <a:off x="3135742" y="5579538"/>
            <a:ext cx="571500" cy="0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V="1">
            <a:off x="1498570" y="5562608"/>
            <a:ext cx="590550" cy="139701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 Box 180"/>
          <p:cNvSpPr txBox="1">
            <a:spLocks noChangeAspect="1" noChangeArrowheads="1"/>
          </p:cNvSpPr>
          <p:nvPr/>
        </p:nvSpPr>
        <p:spPr bwMode="auto">
          <a:xfrm>
            <a:off x="2613087" y="6190161"/>
            <a:ext cx="1470628" cy="60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pPr algn="ctr">
              <a:defRPr/>
            </a:pPr>
            <a:r>
              <a:rPr lang="en-US" altLang="ja-JP" sz="1600" dirty="0">
                <a:solidFill>
                  <a:srgbClr val="008000"/>
                </a:solidFill>
              </a:rPr>
              <a:t>Accelerating</a:t>
            </a:r>
            <a:br>
              <a:rPr lang="en-US" altLang="ja-JP" sz="1600" dirty="0">
                <a:solidFill>
                  <a:srgbClr val="008000"/>
                </a:solidFill>
              </a:rPr>
            </a:br>
            <a:r>
              <a:rPr lang="en-US" altLang="ja-JP" sz="1600" dirty="0">
                <a:solidFill>
                  <a:srgbClr val="008000"/>
                </a:solidFill>
              </a:rPr>
              <a:t>Structure</a:t>
            </a:r>
          </a:p>
        </p:txBody>
      </p:sp>
      <p:sp>
        <p:nvSpPr>
          <p:cNvPr id="46" name="Text Box 180"/>
          <p:cNvSpPr txBox="1">
            <a:spLocks noChangeAspect="1" noChangeArrowheads="1"/>
          </p:cNvSpPr>
          <p:nvPr/>
        </p:nvSpPr>
        <p:spPr bwMode="auto">
          <a:xfrm>
            <a:off x="6133671" y="6774938"/>
            <a:ext cx="4183071" cy="34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pPr algn="ctr">
              <a:defRPr/>
            </a:pPr>
            <a:r>
              <a:rPr lang="en-US" altLang="ja-JP" sz="1600" dirty="0">
                <a:solidFill>
                  <a:srgbClr val="008000"/>
                </a:solidFill>
              </a:rPr>
              <a:t>Transverse distribution in time direction</a:t>
            </a:r>
          </a:p>
        </p:txBody>
      </p:sp>
      <p:sp>
        <p:nvSpPr>
          <p:cNvPr id="47" name="Text Box 180"/>
          <p:cNvSpPr txBox="1">
            <a:spLocks noChangeAspect="1" noChangeArrowheads="1"/>
          </p:cNvSpPr>
          <p:nvPr/>
        </p:nvSpPr>
        <p:spPr bwMode="auto">
          <a:xfrm>
            <a:off x="8550608" y="4384645"/>
            <a:ext cx="20416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pPr algn="r">
              <a:defRPr/>
            </a:pPr>
            <a:r>
              <a:rPr lang="en-US" altLang="ja-JP" sz="2000" dirty="0">
                <a:solidFill>
                  <a:srgbClr val="008000"/>
                </a:solidFill>
              </a:rPr>
              <a:t>Sugimoto et al.</a:t>
            </a:r>
          </a:p>
        </p:txBody>
      </p:sp>
    </p:spTree>
    <p:extLst>
      <p:ext uri="{BB962C8B-B14F-4D97-AF65-F5344CB8AC3E}">
        <p14:creationId xmlns:p14="http://schemas.microsoft.com/office/powerpoint/2010/main" val="17189654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Emittance Dilution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Offset injection may solve the issue</a:t>
            </a:r>
          </a:p>
          <a:p>
            <a:r>
              <a:rPr lang="en-US" altLang="ja-JP" dirty="0" smtClean="0"/>
              <a:t>Orbit have to be maintained precisely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13</a:t>
            </a:fld>
            <a:endParaRPr lang="en-US" altLang="ja-JP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61" y="2998664"/>
            <a:ext cx="4149090" cy="410337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928" y="3042642"/>
            <a:ext cx="4308857" cy="3760417"/>
          </a:xfrm>
          <a:prstGeom prst="rect">
            <a:avLst/>
          </a:prstGeom>
        </p:spPr>
      </p:pic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3168864" y="6235837"/>
            <a:ext cx="1676787" cy="400905"/>
          </a:xfrm>
          <a:prstGeom prst="rect">
            <a:avLst/>
          </a:prstGeom>
        </p:spPr>
        <p:txBody>
          <a:bodyPr vert="horz" lIns="104281" tIns="52140" rIns="104281" bIns="52140" rtlCol="0">
            <a:normAutofit fontScale="85000" lnSpcReduction="10000"/>
          </a:bodyPr>
          <a:lstStyle/>
          <a:p>
            <a:pPr marL="391053" indent="-391053">
              <a:spcBef>
                <a:spcPct val="20000"/>
              </a:spcBef>
              <a:defRPr/>
            </a:pPr>
            <a:r>
              <a:rPr lang="en-US" altLang="ja-JP" dirty="0">
                <a:cs typeface="Times New Roman"/>
              </a:rPr>
              <a:t> 100 samples</a:t>
            </a:r>
          </a:p>
        </p:txBody>
      </p:sp>
      <p:sp>
        <p:nvSpPr>
          <p:cNvPr id="8" name="Text Box 180"/>
          <p:cNvSpPr txBox="1">
            <a:spLocks noChangeAspect="1" noChangeArrowheads="1"/>
          </p:cNvSpPr>
          <p:nvPr/>
        </p:nvSpPr>
        <p:spPr bwMode="auto">
          <a:xfrm>
            <a:off x="667150" y="2604392"/>
            <a:ext cx="4318101" cy="3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pPr algn="ctr">
              <a:defRPr/>
            </a:pPr>
            <a:r>
              <a:rPr lang="en-US" altLang="ja-JP" sz="1600" dirty="0" smtClean="0">
                <a:solidFill>
                  <a:srgbClr val="008000"/>
                </a:solidFill>
              </a:rPr>
              <a:t>Mis-alignment leads to Emittance blow-up</a:t>
            </a:r>
            <a:endParaRPr lang="en-US" altLang="ja-JP" sz="1600" dirty="0">
              <a:solidFill>
                <a:srgbClr val="008000"/>
              </a:solidFill>
            </a:endParaRPr>
          </a:p>
        </p:txBody>
      </p:sp>
      <p:sp>
        <p:nvSpPr>
          <p:cNvPr id="9" name="Text Box 180"/>
          <p:cNvSpPr txBox="1">
            <a:spLocks noChangeAspect="1" noChangeArrowheads="1"/>
          </p:cNvSpPr>
          <p:nvPr/>
        </p:nvSpPr>
        <p:spPr bwMode="auto">
          <a:xfrm>
            <a:off x="8853297" y="6803059"/>
            <a:ext cx="1670241" cy="3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pPr algn="r">
              <a:defRPr/>
            </a:pPr>
            <a:r>
              <a:rPr lang="en-US" altLang="ja-JP" sz="1600" dirty="0">
                <a:solidFill>
                  <a:srgbClr val="008000"/>
                </a:solidFill>
              </a:rPr>
              <a:t>Sugimoto et al.</a:t>
            </a:r>
          </a:p>
        </p:txBody>
      </p:sp>
      <p:sp>
        <p:nvSpPr>
          <p:cNvPr id="10" name="Text Box 180"/>
          <p:cNvSpPr txBox="1">
            <a:spLocks noChangeAspect="1" noChangeArrowheads="1"/>
          </p:cNvSpPr>
          <p:nvPr/>
        </p:nvSpPr>
        <p:spPr bwMode="auto">
          <a:xfrm>
            <a:off x="5974868" y="2604392"/>
            <a:ext cx="3608672" cy="3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pPr algn="ctr">
              <a:defRPr/>
            </a:pPr>
            <a:r>
              <a:rPr lang="en-US" altLang="ja-JP" sz="1600" dirty="0" smtClean="0">
                <a:solidFill>
                  <a:srgbClr val="008000"/>
                </a:solidFill>
              </a:rPr>
              <a:t>Orbit manipulation compensates it </a:t>
            </a:r>
            <a:endParaRPr lang="en-US" altLang="ja-JP" sz="16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2804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0" t="12843" r="36613" b="4314"/>
          <a:stretch/>
        </p:blipFill>
        <p:spPr bwMode="auto">
          <a:xfrm>
            <a:off x="623505" y="5146940"/>
            <a:ext cx="3169915" cy="2541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36" t="12581" r="19076" b="3947"/>
          <a:stretch/>
        </p:blipFill>
        <p:spPr bwMode="auto">
          <a:xfrm>
            <a:off x="258602" y="2380697"/>
            <a:ext cx="4534052" cy="287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81769" y="77450"/>
            <a:ext cx="9695045" cy="6593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3991" tIns="51994" rIns="103991" bIns="51994" rtlCol="0">
            <a:spAutoFit/>
          </a:bodyPr>
          <a:lstStyle/>
          <a:p>
            <a:pPr algn="ctr" defTabSz="1039910"/>
            <a:r>
              <a:rPr lang="en-US" altLang="ja-JP" sz="3600" b="1" dirty="0">
                <a:solidFill>
                  <a:prstClr val="black"/>
                </a:solidFill>
                <a:latin typeface="Calibri"/>
                <a:ea typeface="ＭＳ Ｐゴシック"/>
              </a:rPr>
              <a:t>Alignment Error vs. Emittance Growth </a:t>
            </a:r>
            <a:endParaRPr lang="ja-JP" altLang="en-US" sz="36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96588" y="852165"/>
            <a:ext cx="2443998" cy="3512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lIns="103991" tIns="51994" rIns="103991" bIns="51994" rtlCol="0">
            <a:spAutoFit/>
          </a:bodyPr>
          <a:lstStyle/>
          <a:p>
            <a:pPr defTabSz="1039910"/>
            <a:r>
              <a:rPr lang="en-US" altLang="ja-JP" sz="1600" dirty="0">
                <a:solidFill>
                  <a:prstClr val="black"/>
                </a:solidFill>
                <a:latin typeface="Calibri"/>
                <a:ea typeface="ＭＳ Ｐゴシック"/>
              </a:rPr>
              <a:t>Calculated by  H. Sugimoto</a:t>
            </a:r>
            <a:endParaRPr lang="ja-JP" altLang="en-US" sz="16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1784774" y="4557123"/>
            <a:ext cx="118" cy="65331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856349" y="4789600"/>
            <a:ext cx="835278" cy="428169"/>
          </a:xfrm>
          <a:prstGeom prst="rect">
            <a:avLst/>
          </a:prstGeom>
          <a:noFill/>
        </p:spPr>
        <p:txBody>
          <a:bodyPr wrap="none" lIns="103991" tIns="51994" rIns="103991" bIns="51994" rtlCol="0">
            <a:spAutoFit/>
          </a:bodyPr>
          <a:lstStyle/>
          <a:p>
            <a:pPr defTabSz="1039910"/>
            <a:r>
              <a:rPr lang="en-US" altLang="ja-JP" dirty="0">
                <a:solidFill>
                  <a:srgbClr val="FF0000"/>
                </a:solidFill>
                <a:latin typeface="Calibri"/>
                <a:ea typeface="ＭＳ Ｐゴシック"/>
              </a:rPr>
              <a:t>Zoom</a:t>
            </a:r>
            <a:endParaRPr lang="ja-JP" altLang="en-US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888094" y="4499104"/>
            <a:ext cx="2496644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3369875" y="4484900"/>
            <a:ext cx="0" cy="198835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150548" y="1025495"/>
            <a:ext cx="10387549" cy="1213301"/>
          </a:xfrm>
          <a:prstGeom prst="rect">
            <a:avLst/>
          </a:prstGeom>
          <a:noFill/>
        </p:spPr>
        <p:txBody>
          <a:bodyPr wrap="square" lIns="103991" tIns="51994" rIns="103991" bIns="51994" rtlCol="0">
            <a:spAutoFit/>
          </a:bodyPr>
          <a:lstStyle/>
          <a:p>
            <a:pPr marL="324968" indent="-324968" defTabSz="103991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altLang="ja-JP" sz="1800" dirty="0">
                <a:solidFill>
                  <a:srgbClr val="FF0000"/>
                </a:solidFill>
                <a:latin typeface="Calibri"/>
                <a:ea typeface="ＭＳ Ｐゴシック"/>
              </a:rPr>
              <a:t>Positron</a:t>
            </a:r>
            <a:r>
              <a:rPr lang="en-US" altLang="ja-JP" sz="1800" dirty="0">
                <a:solidFill>
                  <a:prstClr val="black"/>
                </a:solidFill>
                <a:latin typeface="Calibri"/>
                <a:ea typeface="ＭＳ Ｐゴシック"/>
              </a:rPr>
              <a:t> is transported from DR outlet to LINAC end.</a:t>
            </a:r>
            <a:endParaRPr lang="ja-JP" altLang="en-US" sz="1800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marL="324968" indent="-324968" defTabSz="103991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altLang="ja-JP" sz="1800" dirty="0">
                <a:solidFill>
                  <a:prstClr val="black"/>
                </a:solidFill>
                <a:latin typeface="Calibri"/>
                <a:ea typeface="ＭＳ Ｐゴシック"/>
              </a:rPr>
              <a:t>Alignment error is given in </a:t>
            </a:r>
            <a:r>
              <a:rPr lang="en-US" altLang="ja-JP" sz="1800" dirty="0">
                <a:solidFill>
                  <a:srgbClr val="FF0000"/>
                </a:solidFill>
                <a:latin typeface="Calibri"/>
                <a:ea typeface="ＭＳ Ｐゴシック"/>
              </a:rPr>
              <a:t>quads and cavities</a:t>
            </a:r>
            <a:r>
              <a:rPr lang="en-US" altLang="ja-JP" sz="1800" dirty="0">
                <a:solidFill>
                  <a:prstClr val="black"/>
                </a:solidFill>
                <a:latin typeface="Calibri"/>
                <a:ea typeface="ＭＳ Ｐゴシック"/>
              </a:rPr>
              <a:t>.</a:t>
            </a:r>
          </a:p>
          <a:p>
            <a:pPr marL="324968" indent="-324968" defTabSz="103991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altLang="ja-JP" sz="1800" dirty="0">
                <a:solidFill>
                  <a:prstClr val="black"/>
                </a:solidFill>
                <a:latin typeface="Calibri"/>
                <a:ea typeface="ＭＳ Ｐゴシック"/>
              </a:rPr>
              <a:t>The orbit correction is performed by assuming the center of the quads and BPM are exactly the same.</a:t>
            </a:r>
          </a:p>
          <a:p>
            <a:pPr marL="324968" indent="-324968" defTabSz="103991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altLang="ja-JP" sz="1800" dirty="0">
                <a:solidFill>
                  <a:prstClr val="black"/>
                </a:solidFill>
                <a:latin typeface="Times New Roman"/>
                <a:ea typeface="ＭＳ Ｐゴシック"/>
                <a:cs typeface="Times New Roman"/>
              </a:rPr>
              <a:t>Initial Emittance@Outlet of DR</a:t>
            </a:r>
            <a:r>
              <a:rPr lang="en-US" altLang="ja-JP" sz="1800" dirty="0">
                <a:solidFill>
                  <a:prstClr val="black"/>
                </a:solidFill>
                <a:latin typeface="Calibri"/>
                <a:ea typeface="ＭＳ Ｐゴシック"/>
              </a:rPr>
              <a:t> =</a:t>
            </a:r>
            <a:r>
              <a:rPr lang="en-US" altLang="ja-JP" sz="1800" dirty="0">
                <a:solidFill>
                  <a:prstClr val="black"/>
                </a:solidFill>
                <a:latin typeface="Times New Roman"/>
                <a:ea typeface="ＭＳ Ｐゴシック"/>
                <a:cs typeface="Times New Roman"/>
              </a:rPr>
              <a:t>6.5 </a:t>
            </a:r>
            <a:r>
              <a:rPr lang="en-US" altLang="ja-JP" sz="1800" i="1" dirty="0">
                <a:solidFill>
                  <a:prstClr val="black"/>
                </a:solidFill>
                <a:latin typeface="Symbol" charset="2"/>
                <a:ea typeface="ＭＳ Ｐゴシック"/>
                <a:cs typeface="Symbol" charset="2"/>
              </a:rPr>
              <a:t>m</a:t>
            </a:r>
            <a:r>
              <a:rPr lang="en-US" altLang="ja-JP" sz="1800" dirty="0">
                <a:solidFill>
                  <a:prstClr val="black"/>
                </a:solidFill>
                <a:latin typeface="Times New Roman"/>
                <a:ea typeface="ＭＳ Ｐゴシック"/>
                <a:cs typeface="Times New Roman"/>
              </a:rPr>
              <a:t>m / 89 </a:t>
            </a:r>
            <a:r>
              <a:rPr lang="en-US" altLang="ja-JP" sz="1800" i="1" dirty="0">
                <a:solidFill>
                  <a:prstClr val="black"/>
                </a:solidFill>
                <a:latin typeface="Symbol" charset="2"/>
                <a:ea typeface="ＭＳ Ｐゴシック"/>
                <a:cs typeface="Symbol" charset="2"/>
              </a:rPr>
              <a:t>m</a:t>
            </a:r>
            <a:r>
              <a:rPr lang="en-US" altLang="ja-JP" sz="1800" dirty="0">
                <a:solidFill>
                  <a:prstClr val="black"/>
                </a:solidFill>
                <a:latin typeface="Times New Roman"/>
                <a:ea typeface="ＭＳ Ｐゴシック"/>
                <a:cs typeface="Times New Roman"/>
              </a:rPr>
              <a:t>m  (Vertical / Horizontal)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99192" y="2137579"/>
            <a:ext cx="947144" cy="382002"/>
          </a:xfrm>
          <a:prstGeom prst="rect">
            <a:avLst/>
          </a:prstGeom>
          <a:noFill/>
        </p:spPr>
        <p:txBody>
          <a:bodyPr wrap="none" lIns="103991" tIns="51994" rIns="103991" bIns="51994" rtlCol="0">
            <a:spAutoFit/>
          </a:bodyPr>
          <a:lstStyle/>
          <a:p>
            <a:pPr defTabSz="1039910"/>
            <a:r>
              <a:rPr lang="en-US" altLang="ja-JP" sz="1800" b="1" dirty="0">
                <a:solidFill>
                  <a:prstClr val="black"/>
                </a:solidFill>
                <a:latin typeface="Calibri"/>
                <a:ea typeface="ＭＳ Ｐゴシック"/>
              </a:rPr>
              <a:t>Vertical</a:t>
            </a:r>
            <a:endParaRPr lang="ja-JP" altLang="en-US" sz="18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59773" y="2198824"/>
            <a:ext cx="1208859" cy="382002"/>
          </a:xfrm>
          <a:prstGeom prst="rect">
            <a:avLst/>
          </a:prstGeom>
          <a:noFill/>
        </p:spPr>
        <p:txBody>
          <a:bodyPr wrap="none" lIns="103991" tIns="51994" rIns="103991" bIns="51994" rtlCol="0">
            <a:spAutoFit/>
          </a:bodyPr>
          <a:lstStyle/>
          <a:p>
            <a:pPr defTabSz="1039910"/>
            <a:r>
              <a:rPr lang="en-US" altLang="ja-JP" sz="1800" b="1" dirty="0">
                <a:solidFill>
                  <a:prstClr val="black"/>
                </a:solidFill>
                <a:latin typeface="Calibri"/>
                <a:ea typeface="ＭＳ Ｐゴシック"/>
              </a:rPr>
              <a:t>Horizontal</a:t>
            </a:r>
            <a:endParaRPr lang="ja-JP" altLang="en-US" sz="18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158005" y="5263149"/>
            <a:ext cx="6530661" cy="659305"/>
          </a:xfrm>
          <a:prstGeom prst="rect">
            <a:avLst/>
          </a:prstGeom>
          <a:noFill/>
        </p:spPr>
        <p:txBody>
          <a:bodyPr wrap="square" lIns="103991" tIns="51994" rIns="103991" bIns="51994" rtlCol="0">
            <a:spAutoFit/>
          </a:bodyPr>
          <a:lstStyle/>
          <a:p>
            <a:pPr algn="ctr" defTabSz="1039910"/>
            <a:r>
              <a:rPr lang="en-US" altLang="ja-JP" sz="1800" dirty="0">
                <a:solidFill>
                  <a:srgbClr val="FF0000"/>
                </a:solidFill>
                <a:latin typeface="Calibri"/>
                <a:ea typeface="ＭＳ Ｐゴシック"/>
              </a:rPr>
              <a:t>e+ norm. </a:t>
            </a:r>
            <a:r>
              <a:rPr lang="en-US" altLang="ja-JP" sz="1800" dirty="0">
                <a:solidFill>
                  <a:srgbClr val="FF0000"/>
                </a:solidFill>
                <a:latin typeface="Calibri"/>
                <a:ea typeface="ＭＳ Ｐゴシック"/>
                <a:sym typeface="Symbol"/>
              </a:rPr>
              <a:t></a:t>
            </a:r>
            <a:r>
              <a:rPr lang="en-US" altLang="ja-JP" sz="1800" dirty="0">
                <a:solidFill>
                  <a:srgbClr val="FF0000"/>
                </a:solidFill>
                <a:latin typeface="Calibri"/>
                <a:ea typeface="ＭＳ Ｐゴシック"/>
              </a:rPr>
              <a:t> at LINAC-end should be less than</a:t>
            </a:r>
          </a:p>
          <a:p>
            <a:pPr algn="ctr" defTabSz="1039910"/>
            <a:r>
              <a:rPr lang="en-US" altLang="ja-JP" sz="1800" dirty="0">
                <a:solidFill>
                  <a:srgbClr val="FF0000"/>
                </a:solidFill>
                <a:latin typeface="Calibri"/>
                <a:ea typeface="ＭＳ Ｐゴシック"/>
              </a:rPr>
              <a:t> 20</a:t>
            </a:r>
            <a:r>
              <a:rPr lang="en-US" altLang="ja-JP" sz="1800" dirty="0">
                <a:solidFill>
                  <a:srgbClr val="FF0000"/>
                </a:solidFill>
                <a:latin typeface="Calibri"/>
                <a:ea typeface="ＭＳ Ｐゴシック"/>
                <a:sym typeface="Symbol"/>
              </a:rPr>
              <a:t> m / </a:t>
            </a:r>
            <a:r>
              <a:rPr lang="en-US" altLang="ja-JP" sz="1800" dirty="0">
                <a:solidFill>
                  <a:srgbClr val="FF0000"/>
                </a:solidFill>
                <a:latin typeface="Calibri"/>
                <a:ea typeface="ＭＳ Ｐゴシック"/>
              </a:rPr>
              <a:t>100</a:t>
            </a:r>
            <a:r>
              <a:rPr lang="en-US" altLang="ja-JP" sz="1800" dirty="0">
                <a:solidFill>
                  <a:srgbClr val="FF0000"/>
                </a:solidFill>
                <a:latin typeface="Calibri"/>
                <a:ea typeface="ＭＳ Ｐゴシック"/>
                <a:sym typeface="Symbol"/>
              </a:rPr>
              <a:t>m </a:t>
            </a:r>
            <a:r>
              <a:rPr lang="en-US" altLang="ja-JP" sz="1800" dirty="0">
                <a:solidFill>
                  <a:srgbClr val="FF0000"/>
                </a:solidFill>
                <a:latin typeface="Calibri"/>
                <a:ea typeface="ＭＳ Ｐゴシック"/>
              </a:rPr>
              <a:t>( Ver. / Hor.)</a:t>
            </a:r>
            <a:endParaRPr lang="ja-JP" altLang="en-US" sz="18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175277" y="6050096"/>
            <a:ext cx="6379781" cy="139766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3991" tIns="51994" rIns="103991" bIns="51994" rtlCol="0">
            <a:spAutoFit/>
          </a:bodyPr>
          <a:lstStyle/>
          <a:p>
            <a:pPr marL="324968" indent="-324968" defTabSz="1039910">
              <a:buClr>
                <a:srgbClr val="0000FF"/>
              </a:buClr>
              <a:buFont typeface="Wingdings" panose="05000000000000000000" pitchFamily="2" charset="2"/>
              <a:buChar char="l"/>
            </a:pPr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Triplet and doublet give almost same results.</a:t>
            </a:r>
          </a:p>
          <a:p>
            <a:pPr marL="324968" indent="-324968" defTabSz="1039910">
              <a:buClr>
                <a:srgbClr val="0000FF"/>
              </a:buClr>
              <a:buFont typeface="Wingdings" panose="05000000000000000000" pitchFamily="2" charset="2"/>
              <a:buChar char="l"/>
            </a:pPr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In triplet and doublet, misalignment of 300</a:t>
            </a:r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  <a:sym typeface="Symbol"/>
              </a:rPr>
              <a:t>m is acceptable.</a:t>
            </a:r>
          </a:p>
          <a:p>
            <a:pPr marL="324968" indent="-324968" defTabSz="1039910">
              <a:buClr>
                <a:srgbClr val="0000FF"/>
              </a:buClr>
              <a:buFont typeface="Wingdings" panose="05000000000000000000" pitchFamily="2" charset="2"/>
              <a:buChar char="l"/>
            </a:pPr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  <a:sym typeface="Symbol"/>
              </a:rPr>
              <a:t>In FODO lattice, significant emittance growth is seen.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2" y="740547"/>
            <a:ext cx="2197737" cy="382002"/>
          </a:xfrm>
          <a:prstGeom prst="rect">
            <a:avLst/>
          </a:prstGeom>
          <a:noFill/>
        </p:spPr>
        <p:txBody>
          <a:bodyPr wrap="none" lIns="103991" tIns="51994" rIns="103991" bIns="51994" rtlCol="0">
            <a:spAutoFit/>
          </a:bodyPr>
          <a:lstStyle/>
          <a:p>
            <a:pPr defTabSz="1039910"/>
            <a:r>
              <a:rPr lang="en-US" altLang="ja-JP" sz="1800" dirty="0">
                <a:solidFill>
                  <a:prstClr val="black"/>
                </a:solidFill>
                <a:latin typeface="Calibri"/>
                <a:ea typeface="ＭＳ Ｐゴシック"/>
              </a:rPr>
              <a:t>&lt;Tracking Condition&gt;</a:t>
            </a:r>
            <a:endParaRPr lang="ja-JP" altLang="en-US" sz="18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41" t="15289" r="21616" b="2272"/>
          <a:stretch/>
        </p:blipFill>
        <p:spPr bwMode="auto">
          <a:xfrm>
            <a:off x="5477930" y="2520950"/>
            <a:ext cx="4097312" cy="279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円/楕円 3"/>
          <p:cNvSpPr/>
          <p:nvPr/>
        </p:nvSpPr>
        <p:spPr>
          <a:xfrm>
            <a:off x="5728443" y="4080814"/>
            <a:ext cx="367422" cy="2205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91" tIns="51994" rIns="103991" bIns="51994" rtlCol="0" anchor="ctr"/>
          <a:lstStyle/>
          <a:p>
            <a:pPr algn="ctr" defTabSz="1039910"/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779380" y="5162722"/>
            <a:ext cx="367422" cy="2205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91" tIns="51994" rIns="103991" bIns="51994" rtlCol="0" anchor="ctr"/>
          <a:lstStyle/>
          <a:p>
            <a:pPr algn="ctr" defTabSz="1039910"/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573135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Positron Source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High current positron is required</a:t>
            </a:r>
          </a:p>
          <a:p>
            <a:r>
              <a:rPr lang="en-US" altLang="ja-JP" dirty="0" smtClean="0"/>
              <a:t>Positron capturing with flux concentrator (FC) and large aperture s-band structure (LAS)</a:t>
            </a:r>
          </a:p>
          <a:p>
            <a:r>
              <a:rPr kumimoji="1" lang="en-US" altLang="ja-JP" dirty="0" smtClean="0"/>
              <a:t>Deceleration field to reduce satellite bunches</a:t>
            </a:r>
          </a:p>
          <a:p>
            <a:r>
              <a:rPr kumimoji="1" lang="en-US" altLang="ja-JP" dirty="0" smtClean="0"/>
              <a:t>Pinhole beside target for electron beam</a:t>
            </a:r>
          </a:p>
          <a:p>
            <a:r>
              <a:rPr lang="en-US" altLang="ja-JP" dirty="0" smtClean="0"/>
              <a:t>Protection system with beam spoilers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20779746"/>
      </p:ext>
    </p:extLst>
  </p:cSld>
  <p:clrMapOvr>
    <a:masterClrMapping/>
  </p:clrMapOvr>
  <p:transition xmlns:p14="http://schemas.microsoft.com/office/powerpoint/2010/main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Positron </a:t>
            </a:r>
            <a:r>
              <a:rPr lang="en-US" altLang="ja-JP" dirty="0" err="1" smtClean="0"/>
              <a:t>beamline</a:t>
            </a:r>
            <a:r>
              <a:rPr lang="en-US" altLang="ja-JP" dirty="0" smtClean="0"/>
              <a:t> under construction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16</a:t>
            </a:fld>
            <a:endParaRPr lang="en-US" altLang="ja-JP" dirty="0"/>
          </a:p>
        </p:txBody>
      </p:sp>
      <p:pic>
        <p:nvPicPr>
          <p:cNvPr id="17" name="図 16" descr="capture-section-layout-fromVWX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" y="3017945"/>
            <a:ext cx="9144000" cy="696576"/>
          </a:xfrm>
          <a:prstGeom prst="rect">
            <a:avLst/>
          </a:prstGeom>
        </p:spPr>
      </p:pic>
      <p:sp>
        <p:nvSpPr>
          <p:cNvPr id="18" name="角丸四角形 17"/>
          <p:cNvSpPr/>
          <p:nvPr/>
        </p:nvSpPr>
        <p:spPr>
          <a:xfrm>
            <a:off x="2722961" y="1579958"/>
            <a:ext cx="877065" cy="729346"/>
          </a:xfrm>
          <a:prstGeom prst="round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KLY</a:t>
            </a:r>
          </a:p>
          <a:p>
            <a:pPr algn="ctr"/>
            <a:r>
              <a:rPr lang="en-US" altLang="ja-JP" dirty="0" smtClean="0"/>
              <a:t>1-5</a:t>
            </a:r>
            <a:endParaRPr kumimoji="1" lang="ja-JP" altLang="en-US" dirty="0"/>
          </a:p>
        </p:txBody>
      </p:sp>
      <p:sp>
        <p:nvSpPr>
          <p:cNvPr id="19" name="円柱 18"/>
          <p:cNvSpPr/>
          <p:nvPr/>
        </p:nvSpPr>
        <p:spPr>
          <a:xfrm rot="10800000">
            <a:off x="1979080" y="1674344"/>
            <a:ext cx="266007" cy="36896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柱 19"/>
          <p:cNvSpPr/>
          <p:nvPr/>
        </p:nvSpPr>
        <p:spPr>
          <a:xfrm rot="10800000">
            <a:off x="1972732" y="2107150"/>
            <a:ext cx="266007" cy="36896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コネクタ 20"/>
          <p:cNvCxnSpPr>
            <a:stCxn id="18" idx="0"/>
          </p:cNvCxnSpPr>
          <p:nvPr/>
        </p:nvCxnSpPr>
        <p:spPr>
          <a:xfrm rot="16200000" flipV="1">
            <a:off x="3050881" y="1469345"/>
            <a:ext cx="192944" cy="28282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H="1">
            <a:off x="1849338" y="1416928"/>
            <a:ext cx="1283871" cy="0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1858949" y="1387013"/>
            <a:ext cx="0" cy="656296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1849338" y="2039549"/>
            <a:ext cx="246786" cy="0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1849338" y="2107150"/>
            <a:ext cx="246786" cy="0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ひし形 25"/>
          <p:cNvSpPr/>
          <p:nvPr/>
        </p:nvSpPr>
        <p:spPr>
          <a:xfrm>
            <a:off x="1927011" y="2039549"/>
            <a:ext cx="104134" cy="67601"/>
          </a:xfrm>
          <a:prstGeom prst="diamond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/>
          <p:cNvCxnSpPr/>
          <p:nvPr/>
        </p:nvCxnSpPr>
        <p:spPr>
          <a:xfrm>
            <a:off x="1862098" y="1782861"/>
            <a:ext cx="0" cy="1179250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図形グループ 27"/>
          <p:cNvGrpSpPr/>
          <p:nvPr/>
        </p:nvGrpSpPr>
        <p:grpSpPr>
          <a:xfrm>
            <a:off x="3849793" y="2952489"/>
            <a:ext cx="1367368" cy="408816"/>
            <a:chOff x="3026833" y="3594100"/>
            <a:chExt cx="1367368" cy="408816"/>
          </a:xfrm>
        </p:grpSpPr>
        <p:cxnSp>
          <p:nvCxnSpPr>
            <p:cNvPr id="29" name="直線コネクタ 28"/>
            <p:cNvCxnSpPr/>
            <p:nvPr/>
          </p:nvCxnSpPr>
          <p:spPr>
            <a:xfrm flipH="1">
              <a:off x="3049753" y="3594100"/>
              <a:ext cx="2480" cy="408816"/>
            </a:xfrm>
            <a:prstGeom prst="line">
              <a:avLst/>
            </a:prstGeom>
            <a:ln w="5715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flipH="1" flipV="1">
              <a:off x="3026833" y="3619500"/>
              <a:ext cx="1367368" cy="1"/>
            </a:xfrm>
            <a:prstGeom prst="line">
              <a:avLst/>
            </a:prstGeom>
            <a:ln w="5715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flipH="1">
              <a:off x="4362086" y="3598333"/>
              <a:ext cx="2481" cy="404583"/>
            </a:xfrm>
            <a:prstGeom prst="line">
              <a:avLst/>
            </a:prstGeom>
            <a:ln w="5715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直線コネクタ 31"/>
          <p:cNvCxnSpPr/>
          <p:nvPr/>
        </p:nvCxnSpPr>
        <p:spPr>
          <a:xfrm flipH="1">
            <a:off x="4530736" y="2706470"/>
            <a:ext cx="3430" cy="274935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flipH="1">
            <a:off x="4510090" y="2731848"/>
            <a:ext cx="2664000" cy="0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H="1">
            <a:off x="7164543" y="2722963"/>
            <a:ext cx="456" cy="258442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角丸四角形 34"/>
          <p:cNvSpPr/>
          <p:nvPr/>
        </p:nvSpPr>
        <p:spPr>
          <a:xfrm>
            <a:off x="6939486" y="1538735"/>
            <a:ext cx="807556" cy="729346"/>
          </a:xfrm>
          <a:prstGeom prst="round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KLY</a:t>
            </a:r>
          </a:p>
          <a:p>
            <a:pPr algn="ctr"/>
            <a:r>
              <a:rPr lang="en-US" altLang="ja-JP" dirty="0" smtClean="0"/>
              <a:t>1-6</a:t>
            </a:r>
            <a:endParaRPr kumimoji="1" lang="ja-JP" altLang="en-US" dirty="0"/>
          </a:p>
        </p:txBody>
      </p:sp>
      <p:sp>
        <p:nvSpPr>
          <p:cNvPr id="36" name="円柱 35"/>
          <p:cNvSpPr/>
          <p:nvPr/>
        </p:nvSpPr>
        <p:spPr>
          <a:xfrm rot="10800000">
            <a:off x="5950542" y="1633121"/>
            <a:ext cx="266007" cy="36896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柱 36"/>
          <p:cNvSpPr/>
          <p:nvPr/>
        </p:nvSpPr>
        <p:spPr>
          <a:xfrm rot="10800000">
            <a:off x="5944194" y="2065927"/>
            <a:ext cx="266007" cy="36896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直線コネクタ 37"/>
          <p:cNvCxnSpPr>
            <a:stCxn id="35" idx="0"/>
          </p:cNvCxnSpPr>
          <p:nvPr/>
        </p:nvCxnSpPr>
        <p:spPr>
          <a:xfrm rot="16200000" flipV="1">
            <a:off x="7127496" y="1322967"/>
            <a:ext cx="192944" cy="238592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flipH="1">
            <a:off x="5820800" y="1375705"/>
            <a:ext cx="1283871" cy="0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5830411" y="1345790"/>
            <a:ext cx="0" cy="656296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5820800" y="1998326"/>
            <a:ext cx="246786" cy="0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5820800" y="2065927"/>
            <a:ext cx="246786" cy="0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ひし形 42"/>
          <p:cNvSpPr/>
          <p:nvPr/>
        </p:nvSpPr>
        <p:spPr>
          <a:xfrm>
            <a:off x="5898473" y="1998326"/>
            <a:ext cx="104134" cy="67601"/>
          </a:xfrm>
          <a:prstGeom prst="diamond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4" name="直線コネクタ 43"/>
          <p:cNvCxnSpPr/>
          <p:nvPr/>
        </p:nvCxnSpPr>
        <p:spPr>
          <a:xfrm flipH="1">
            <a:off x="5836356" y="2063261"/>
            <a:ext cx="856" cy="663769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正方形/長方形 44"/>
          <p:cNvSpPr/>
          <p:nvPr/>
        </p:nvSpPr>
        <p:spPr>
          <a:xfrm>
            <a:off x="998139" y="3331205"/>
            <a:ext cx="102188" cy="160571"/>
          </a:xfrm>
          <a:prstGeom prst="rec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841463" y="137553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SLED</a:t>
            </a:r>
            <a:endParaRPr lang="ja-JP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821170" y="133068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SLED</a:t>
            </a:r>
            <a:endParaRPr lang="ja-JP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220294" y="3573959"/>
            <a:ext cx="2659101" cy="761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1600" b="1" dirty="0" smtClean="0">
                <a:solidFill>
                  <a:srgbClr val="0000FF"/>
                </a:solidFill>
                <a:latin typeface="Arial"/>
                <a:cs typeface="Arial"/>
              </a:rPr>
              <a:t>LAS 14 MV/m </a:t>
            </a:r>
          </a:p>
          <a:p>
            <a:pPr>
              <a:lnSpc>
                <a:spcPct val="90000"/>
              </a:lnSpc>
            </a:pPr>
            <a:r>
              <a:rPr lang="en-US" altLang="ja-JP" sz="1600" b="1" dirty="0" smtClean="0">
                <a:solidFill>
                  <a:srgbClr val="0000FF"/>
                </a:solidFill>
                <a:latin typeface="Arial"/>
                <a:cs typeface="Arial"/>
              </a:rPr>
              <a:t>deceleration &amp; phase slip</a:t>
            </a:r>
            <a:br>
              <a:rPr lang="en-US" altLang="ja-JP" sz="1600" b="1" dirty="0" smtClean="0">
                <a:solidFill>
                  <a:srgbClr val="0000FF"/>
                </a:solidFill>
                <a:latin typeface="Arial"/>
                <a:cs typeface="Arial"/>
              </a:rPr>
            </a:br>
            <a:r>
              <a:rPr lang="en-US" altLang="ja-JP" sz="1600" b="1" dirty="0" smtClean="0">
                <a:solidFill>
                  <a:srgbClr val="0000FF"/>
                </a:solidFill>
                <a:latin typeface="Arial"/>
                <a:cs typeface="Arial"/>
              </a:rPr>
              <a:t>  &amp; acceleration</a:t>
            </a:r>
            <a:endParaRPr lang="ja-JP" altLang="en-US" sz="16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5420160" y="3553177"/>
            <a:ext cx="1646980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b="1" dirty="0" smtClean="0">
                <a:solidFill>
                  <a:srgbClr val="FF0000"/>
                </a:solidFill>
                <a:latin typeface="Arial"/>
                <a:cs typeface="Arial"/>
              </a:rPr>
              <a:t>LAS</a:t>
            </a:r>
            <a:r>
              <a:rPr lang="en-US" altLang="ja-JP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altLang="ja-JP" b="1" dirty="0" smtClean="0">
                <a:solidFill>
                  <a:srgbClr val="FF0000"/>
                </a:solidFill>
                <a:latin typeface="Arial"/>
                <a:cs typeface="Arial"/>
              </a:rPr>
              <a:t>10 MV/m</a:t>
            </a:r>
          </a:p>
          <a:p>
            <a:pPr>
              <a:lnSpc>
                <a:spcPct val="90000"/>
              </a:lnSpc>
            </a:pPr>
            <a:r>
              <a:rPr lang="en-US" altLang="ja-JP" b="1" dirty="0" smtClean="0">
                <a:solidFill>
                  <a:srgbClr val="FF0000"/>
                </a:solidFill>
                <a:latin typeface="Arial"/>
                <a:cs typeface="Arial"/>
              </a:rPr>
              <a:t>acceleration</a:t>
            </a:r>
            <a:endParaRPr lang="ja-JP" alt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50" name="直線矢印コネクタ 49"/>
          <p:cNvCxnSpPr/>
          <p:nvPr/>
        </p:nvCxnSpPr>
        <p:spPr>
          <a:xfrm flipV="1">
            <a:off x="3872713" y="3844341"/>
            <a:ext cx="4982964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>
            <a:off x="1212297" y="3839211"/>
            <a:ext cx="2660416" cy="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角丸四角形 51"/>
          <p:cNvSpPr/>
          <p:nvPr/>
        </p:nvSpPr>
        <p:spPr>
          <a:xfrm>
            <a:off x="998139" y="3242510"/>
            <a:ext cx="7797699" cy="319612"/>
          </a:xfrm>
          <a:prstGeom prst="roundRect">
            <a:avLst/>
          </a:prstGeom>
          <a:noFill/>
          <a:ln w="38100" cmpd="sng">
            <a:solidFill>
              <a:srgbClr val="FF00FF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7747042" y="3478393"/>
            <a:ext cx="1287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FF"/>
                </a:solidFill>
                <a:latin typeface="Arial"/>
                <a:cs typeface="Arial"/>
              </a:rPr>
              <a:t>Solenoids</a:t>
            </a: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915345" y="2176108"/>
            <a:ext cx="825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FFFF"/>
                </a:solidFill>
                <a:latin typeface="Arial"/>
                <a:cs typeface="Arial"/>
              </a:rPr>
              <a:t>target</a:t>
            </a:r>
          </a:p>
          <a:p>
            <a:r>
              <a:rPr lang="en-US" altLang="ja-JP" b="1" dirty="0" smtClean="0">
                <a:solidFill>
                  <a:srgbClr val="00FFFF"/>
                </a:solidFill>
                <a:latin typeface="Arial"/>
                <a:cs typeface="Arial"/>
              </a:rPr>
              <a:t>+FC</a:t>
            </a:r>
          </a:p>
        </p:txBody>
      </p:sp>
      <p:cxnSp>
        <p:nvCxnSpPr>
          <p:cNvPr id="55" name="直線コネクタ 54"/>
          <p:cNvCxnSpPr/>
          <p:nvPr/>
        </p:nvCxnSpPr>
        <p:spPr>
          <a:xfrm flipH="1">
            <a:off x="1046052" y="2731266"/>
            <a:ext cx="49063" cy="539250"/>
          </a:xfrm>
          <a:prstGeom prst="line">
            <a:avLst/>
          </a:prstGeom>
          <a:ln w="12700" cmpd="sng">
            <a:solidFill>
              <a:srgbClr val="00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" name="図形グループ 55"/>
          <p:cNvGrpSpPr/>
          <p:nvPr/>
        </p:nvGrpSpPr>
        <p:grpSpPr>
          <a:xfrm>
            <a:off x="6470227" y="2952709"/>
            <a:ext cx="1367368" cy="408816"/>
            <a:chOff x="3026833" y="3594100"/>
            <a:chExt cx="1367368" cy="408816"/>
          </a:xfrm>
        </p:grpSpPr>
        <p:cxnSp>
          <p:nvCxnSpPr>
            <p:cNvPr id="57" name="直線コネクタ 56"/>
            <p:cNvCxnSpPr/>
            <p:nvPr/>
          </p:nvCxnSpPr>
          <p:spPr>
            <a:xfrm flipH="1">
              <a:off x="3049753" y="3594100"/>
              <a:ext cx="2480" cy="408816"/>
            </a:xfrm>
            <a:prstGeom prst="line">
              <a:avLst/>
            </a:prstGeom>
            <a:ln w="5715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 flipH="1" flipV="1">
              <a:off x="3026833" y="3619500"/>
              <a:ext cx="1367368" cy="1"/>
            </a:xfrm>
            <a:prstGeom prst="line">
              <a:avLst/>
            </a:prstGeom>
            <a:ln w="5715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 flipH="1">
              <a:off x="4362086" y="3598333"/>
              <a:ext cx="2481" cy="404583"/>
            </a:xfrm>
            <a:prstGeom prst="line">
              <a:avLst/>
            </a:prstGeom>
            <a:ln w="5715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図形グループ 59"/>
          <p:cNvGrpSpPr/>
          <p:nvPr/>
        </p:nvGrpSpPr>
        <p:grpSpPr>
          <a:xfrm>
            <a:off x="1222911" y="2956452"/>
            <a:ext cx="1367368" cy="408816"/>
            <a:chOff x="3026833" y="3594100"/>
            <a:chExt cx="1367368" cy="408816"/>
          </a:xfrm>
        </p:grpSpPr>
        <p:cxnSp>
          <p:nvCxnSpPr>
            <p:cNvPr id="61" name="直線コネクタ 60"/>
            <p:cNvCxnSpPr/>
            <p:nvPr/>
          </p:nvCxnSpPr>
          <p:spPr>
            <a:xfrm flipH="1">
              <a:off x="3049753" y="3594100"/>
              <a:ext cx="2480" cy="408816"/>
            </a:xfrm>
            <a:prstGeom prst="line">
              <a:avLst/>
            </a:prstGeom>
            <a:ln w="5715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flipH="1" flipV="1">
              <a:off x="3026833" y="3619500"/>
              <a:ext cx="1367368" cy="1"/>
            </a:xfrm>
            <a:prstGeom prst="line">
              <a:avLst/>
            </a:prstGeom>
            <a:ln w="5715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 flipH="1">
              <a:off x="4362086" y="3598333"/>
              <a:ext cx="2481" cy="404583"/>
            </a:xfrm>
            <a:prstGeom prst="line">
              <a:avLst/>
            </a:prstGeom>
            <a:ln w="5715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正方形/長方形 63"/>
          <p:cNvSpPr/>
          <p:nvPr/>
        </p:nvSpPr>
        <p:spPr>
          <a:xfrm>
            <a:off x="5166360" y="3380633"/>
            <a:ext cx="1058333" cy="6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正方形/長方形 64"/>
          <p:cNvSpPr/>
          <p:nvPr/>
        </p:nvSpPr>
        <p:spPr>
          <a:xfrm>
            <a:off x="3858260" y="3380633"/>
            <a:ext cx="1058333" cy="6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/>
          <p:cNvSpPr/>
          <p:nvPr/>
        </p:nvSpPr>
        <p:spPr>
          <a:xfrm>
            <a:off x="6474460" y="3380634"/>
            <a:ext cx="1058333" cy="6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正方形/長方形 66"/>
          <p:cNvSpPr/>
          <p:nvPr/>
        </p:nvSpPr>
        <p:spPr>
          <a:xfrm>
            <a:off x="7782560" y="3380634"/>
            <a:ext cx="1058333" cy="6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正方形/長方形 67"/>
          <p:cNvSpPr/>
          <p:nvPr/>
        </p:nvSpPr>
        <p:spPr>
          <a:xfrm>
            <a:off x="2541693" y="3380634"/>
            <a:ext cx="1058333" cy="6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/>
          <p:cNvSpPr/>
          <p:nvPr/>
        </p:nvSpPr>
        <p:spPr>
          <a:xfrm>
            <a:off x="1208193" y="3380634"/>
            <a:ext cx="1058333" cy="6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テキスト ボックス 10"/>
          <p:cNvSpPr txBox="1">
            <a:spLocks noChangeArrowheads="1"/>
          </p:cNvSpPr>
          <p:nvPr/>
        </p:nvSpPr>
        <p:spPr bwMode="auto">
          <a:xfrm>
            <a:off x="1100430" y="4508139"/>
            <a:ext cx="886653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tabLst>
                <a:tab pos="1790700" algn="l"/>
                <a:tab pos="394493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1790700" algn="l"/>
                <a:tab pos="394493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1790700" algn="l"/>
                <a:tab pos="394493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1790700" algn="l"/>
                <a:tab pos="394493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1790700" algn="l"/>
                <a:tab pos="394493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790700" algn="l"/>
                <a:tab pos="394493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790700" algn="l"/>
                <a:tab pos="394493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790700" algn="l"/>
                <a:tab pos="394493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790700" algn="l"/>
                <a:tab pos="394493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chemeClr val="tx1"/>
              </a:buClr>
              <a:buFont typeface="Wingdings" charset="0"/>
              <a:buChar char="l"/>
            </a:pPr>
            <a:r>
              <a:rPr lang="en-US" altLang="ja-JP" sz="1800" dirty="0"/>
              <a:t>primary e- 3.2 GeV, 10 nC x 2 bunch, 50 </a:t>
            </a:r>
            <a:r>
              <a:rPr lang="en-US" altLang="ja-JP" sz="1800" dirty="0" smtClean="0"/>
              <a:t>Hz</a:t>
            </a:r>
          </a:p>
          <a:p>
            <a:pPr>
              <a:buClr>
                <a:schemeClr val="tx1"/>
              </a:buClr>
              <a:buFont typeface="Wingdings" charset="0"/>
              <a:buChar char="l"/>
            </a:pPr>
            <a:r>
              <a:rPr lang="en-US" altLang="ja-JP" sz="1800" dirty="0" smtClean="0"/>
              <a:t>tungsten target</a:t>
            </a:r>
          </a:p>
          <a:p>
            <a:pPr>
              <a:buClr>
                <a:schemeClr val="tx1"/>
              </a:buClr>
              <a:buFont typeface="Wingdings" charset="0"/>
              <a:buChar char="l"/>
            </a:pPr>
            <a:r>
              <a:rPr lang="en-US" altLang="ja-JP" sz="1800" dirty="0" smtClean="0">
                <a:solidFill>
                  <a:srgbClr val="FF0000"/>
                </a:solidFill>
              </a:rPr>
              <a:t>AMD </a:t>
            </a:r>
            <a:r>
              <a:rPr lang="en-US" altLang="ja-JP" sz="1800" dirty="0">
                <a:solidFill>
                  <a:srgbClr val="FF0000"/>
                </a:solidFill>
              </a:rPr>
              <a:t>system </a:t>
            </a:r>
            <a:r>
              <a:rPr lang="en-US" altLang="ja-JP" sz="1800" dirty="0" smtClean="0"/>
              <a:t>(</a:t>
            </a:r>
            <a:r>
              <a:rPr lang="en-US" altLang="ja-JP" sz="1800" dirty="0" smtClean="0">
                <a:solidFill>
                  <a:srgbClr val="FF0000"/>
                </a:solidFill>
              </a:rPr>
              <a:t>5.0 </a:t>
            </a:r>
            <a:r>
              <a:rPr lang="en-US" altLang="ja-JP" sz="1800" dirty="0">
                <a:solidFill>
                  <a:srgbClr val="FF0000"/>
                </a:solidFill>
              </a:rPr>
              <a:t>T </a:t>
            </a:r>
            <a:r>
              <a:rPr lang="en-US" altLang="ja-JP" sz="1800" dirty="0" smtClean="0">
                <a:solidFill>
                  <a:srgbClr val="FF0000"/>
                </a:solidFill>
              </a:rPr>
              <a:t>x 200mm </a:t>
            </a:r>
            <a:r>
              <a:rPr lang="en-US" altLang="ja-JP" sz="1800" dirty="0"/>
              <a:t>	+ 0.4 T </a:t>
            </a:r>
            <a:r>
              <a:rPr lang="en-US" altLang="ja-JP" sz="1800" dirty="0" smtClean="0"/>
              <a:t>x </a:t>
            </a:r>
            <a:r>
              <a:rPr lang="en-US" altLang="ja-JP" sz="1800" dirty="0" smtClean="0">
                <a:solidFill>
                  <a:srgbClr val="FF0000"/>
                </a:solidFill>
              </a:rPr>
              <a:t>15m</a:t>
            </a:r>
            <a:r>
              <a:rPr lang="en-US" altLang="ja-JP" sz="1800" dirty="0"/>
              <a:t>)</a:t>
            </a:r>
            <a:br>
              <a:rPr lang="en-US" altLang="ja-JP" sz="1800" dirty="0"/>
            </a:br>
            <a:r>
              <a:rPr lang="en-US" altLang="ja-JP" sz="1800" dirty="0"/>
              <a:t> 	</a:t>
            </a:r>
            <a:r>
              <a:rPr lang="en-US" altLang="ja-JP" sz="1800" dirty="0">
                <a:solidFill>
                  <a:srgbClr val="FF0000"/>
                </a:solidFill>
              </a:rPr>
              <a:t>F</a:t>
            </a:r>
            <a:r>
              <a:rPr lang="en-US" altLang="ja-JP" sz="1800" dirty="0" smtClean="0">
                <a:solidFill>
                  <a:srgbClr val="FF0000"/>
                </a:solidFill>
              </a:rPr>
              <a:t>lux </a:t>
            </a:r>
            <a:r>
              <a:rPr lang="en-US" altLang="ja-JP" sz="1800" dirty="0">
                <a:solidFill>
                  <a:srgbClr val="FF0000"/>
                </a:solidFill>
              </a:rPr>
              <a:t>C</a:t>
            </a:r>
            <a:r>
              <a:rPr lang="en-US" altLang="ja-JP" sz="1800" dirty="0" smtClean="0">
                <a:solidFill>
                  <a:srgbClr val="FF0000"/>
                </a:solidFill>
              </a:rPr>
              <a:t>oncentrator</a:t>
            </a:r>
            <a:r>
              <a:rPr lang="en-US" altLang="ja-JP" sz="1800" dirty="0"/>
              <a:t>	DC </a:t>
            </a:r>
            <a:r>
              <a:rPr lang="en-US" altLang="ja-JP" sz="1800" dirty="0" smtClean="0"/>
              <a:t>solenoids</a:t>
            </a:r>
          </a:p>
          <a:p>
            <a:pPr>
              <a:buClr>
                <a:schemeClr val="tx1"/>
              </a:buClr>
              <a:buFont typeface="Wingdings" charset="0"/>
              <a:buChar char="l"/>
            </a:pPr>
            <a:r>
              <a:rPr lang="en-US" altLang="ja-JP" sz="1800" dirty="0" smtClean="0"/>
              <a:t>KLY1 2m </a:t>
            </a:r>
            <a:r>
              <a:rPr lang="en-US" altLang="ja-JP" sz="1800" dirty="0" smtClean="0">
                <a:solidFill>
                  <a:srgbClr val="FF0000"/>
                </a:solidFill>
              </a:rPr>
              <a:t>LAS</a:t>
            </a:r>
            <a:r>
              <a:rPr lang="en-US" altLang="ja-JP" sz="1800" dirty="0"/>
              <a:t> </a:t>
            </a:r>
            <a:r>
              <a:rPr lang="en-US" altLang="ja-JP" sz="1800" dirty="0" smtClean="0"/>
              <a:t>x 2 (</a:t>
            </a:r>
            <a:r>
              <a:rPr lang="en-US" altLang="ja-JP" sz="1800" dirty="0" smtClean="0">
                <a:solidFill>
                  <a:srgbClr val="0000FF"/>
                </a:solidFill>
              </a:rPr>
              <a:t>14</a:t>
            </a:r>
            <a:r>
              <a:rPr lang="en-US" altLang="ja-JP" sz="1800" dirty="0" smtClean="0"/>
              <a:t> </a:t>
            </a:r>
            <a:r>
              <a:rPr lang="en-US" altLang="ja-JP" sz="1800" dirty="0"/>
              <a:t>MV/</a:t>
            </a:r>
            <a:r>
              <a:rPr lang="en-US" altLang="ja-JP" sz="1800" dirty="0" smtClean="0"/>
              <a:t>m), aperture </a:t>
            </a:r>
            <a:r>
              <a:rPr lang="en-US" altLang="ja-JP" sz="1800" dirty="0">
                <a:solidFill>
                  <a:srgbClr val="FF0000"/>
                </a:solidFill>
              </a:rPr>
              <a:t>2a = 32 -&gt; 30 </a:t>
            </a:r>
            <a:r>
              <a:rPr lang="en-US" altLang="ja-JP" sz="1800" dirty="0" smtClean="0">
                <a:solidFill>
                  <a:srgbClr val="FF0000"/>
                </a:solidFill>
              </a:rPr>
              <a:t>mm </a:t>
            </a:r>
            <a:r>
              <a:rPr lang="en-US" altLang="ja-JP" sz="1800" dirty="0" smtClean="0">
                <a:solidFill>
                  <a:srgbClr val="000000"/>
                </a:solidFill>
              </a:rPr>
              <a:t>(typical S-band ~20 mm)</a:t>
            </a:r>
          </a:p>
          <a:p>
            <a:pPr>
              <a:buClr>
                <a:schemeClr val="tx1"/>
              </a:buClr>
              <a:buFont typeface="Wingdings" charset="0"/>
              <a:buChar char="l"/>
            </a:pPr>
            <a:r>
              <a:rPr lang="en-US" altLang="ja-JP" sz="1800" dirty="0" smtClean="0">
                <a:solidFill>
                  <a:srgbClr val="000000"/>
                </a:solidFill>
              </a:rPr>
              <a:t>KLY2</a:t>
            </a:r>
            <a:r>
              <a:rPr lang="en-US" altLang="ja-JP" sz="1800" dirty="0" smtClean="0">
                <a:solidFill>
                  <a:srgbClr val="FF0000"/>
                </a:solidFill>
              </a:rPr>
              <a:t> </a:t>
            </a:r>
            <a:r>
              <a:rPr lang="en-US" altLang="ja-JP" sz="1800" dirty="0" smtClean="0"/>
              <a:t>2m </a:t>
            </a:r>
            <a:r>
              <a:rPr lang="en-US" altLang="ja-JP" sz="1800" dirty="0" smtClean="0">
                <a:solidFill>
                  <a:srgbClr val="FF0000"/>
                </a:solidFill>
              </a:rPr>
              <a:t>LAS</a:t>
            </a:r>
            <a:r>
              <a:rPr lang="en-US" altLang="ja-JP" sz="1800" dirty="0"/>
              <a:t> x 4 </a:t>
            </a:r>
            <a:r>
              <a:rPr lang="en-US" altLang="ja-JP" sz="1800" dirty="0" smtClean="0"/>
              <a:t>(10 </a:t>
            </a:r>
            <a:r>
              <a:rPr lang="en-US" altLang="ja-JP" sz="1800" dirty="0"/>
              <a:t>MV/</a:t>
            </a:r>
            <a:r>
              <a:rPr lang="en-US" altLang="ja-JP" sz="1800" dirty="0" smtClean="0"/>
              <a:t>m), aperture </a:t>
            </a:r>
            <a:r>
              <a:rPr lang="en-US" altLang="ja-JP" sz="1800" dirty="0">
                <a:solidFill>
                  <a:srgbClr val="FF0000"/>
                </a:solidFill>
              </a:rPr>
              <a:t>2a = 32 -&gt; 30 </a:t>
            </a:r>
            <a:r>
              <a:rPr lang="en-US" altLang="ja-JP" sz="1800" dirty="0" smtClean="0">
                <a:solidFill>
                  <a:srgbClr val="FF0000"/>
                </a:solidFill>
              </a:rPr>
              <a:t>mm</a:t>
            </a:r>
            <a:endParaRPr lang="en-US" altLang="ja-JP" sz="1800" dirty="0"/>
          </a:p>
          <a:p>
            <a:pPr>
              <a:buFont typeface="Wingdings" charset="0"/>
              <a:buChar char="l"/>
            </a:pPr>
            <a:r>
              <a:rPr lang="en-US" altLang="ja-JP" sz="1800" dirty="0" smtClean="0"/>
              <a:t>e+ beam </a:t>
            </a:r>
            <a:r>
              <a:rPr lang="en-US" altLang="ja-JP" sz="1800" dirty="0"/>
              <a:t>energy at capture section exit : </a:t>
            </a:r>
            <a:r>
              <a:rPr lang="en-US" altLang="ja-JP" sz="1800" dirty="0" smtClean="0">
                <a:solidFill>
                  <a:srgbClr val="FF0000"/>
                </a:solidFill>
              </a:rPr>
              <a:t>110 </a:t>
            </a:r>
            <a:r>
              <a:rPr lang="en-US" altLang="ja-JP" sz="1800" dirty="0">
                <a:solidFill>
                  <a:srgbClr val="FF0000"/>
                </a:solidFill>
              </a:rPr>
              <a:t>MeV</a:t>
            </a:r>
          </a:p>
        </p:txBody>
      </p:sp>
      <p:sp>
        <p:nvSpPr>
          <p:cNvPr id="71" name="テキスト ボックス 14"/>
          <p:cNvSpPr txBox="1">
            <a:spLocks noChangeArrowheads="1"/>
          </p:cNvSpPr>
          <p:nvPr/>
        </p:nvSpPr>
        <p:spPr bwMode="auto">
          <a:xfrm>
            <a:off x="5319534" y="6527616"/>
            <a:ext cx="46474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 dirty="0" smtClean="0">
                <a:solidFill>
                  <a:srgbClr val="00FF00"/>
                </a:solidFill>
              </a:rPr>
              <a:t>e+ yield: N</a:t>
            </a:r>
            <a:r>
              <a:rPr lang="en-US" altLang="ja-JP" sz="1800" dirty="0">
                <a:solidFill>
                  <a:srgbClr val="00FF00"/>
                </a:solidFill>
              </a:rPr>
              <a:t>(e+)/N(e-) = </a:t>
            </a:r>
            <a:r>
              <a:rPr lang="en-US" altLang="ja-JP" sz="1800" dirty="0" smtClean="0">
                <a:solidFill>
                  <a:srgbClr val="00FF00"/>
                </a:solidFill>
              </a:rPr>
              <a:t>49 </a:t>
            </a:r>
            <a:r>
              <a:rPr lang="en-US" altLang="ja-JP" sz="1800" dirty="0">
                <a:solidFill>
                  <a:srgbClr val="00FF00"/>
                </a:solidFill>
              </a:rPr>
              <a:t>% at 1.1 GeV </a:t>
            </a:r>
            <a:r>
              <a:rPr lang="en-US" altLang="ja-JP" sz="1800" dirty="0" smtClean="0">
                <a:solidFill>
                  <a:srgbClr val="00FF00"/>
                </a:solidFill>
              </a:rPr>
              <a:t>DR</a:t>
            </a:r>
            <a:endParaRPr lang="en-US" altLang="ja-JP" sz="1800" dirty="0">
              <a:solidFill>
                <a:srgbClr val="00FF00"/>
              </a:solidFill>
            </a:endParaRPr>
          </a:p>
        </p:txBody>
      </p:sp>
      <p:sp>
        <p:nvSpPr>
          <p:cNvPr id="72" name="テキスト ボックス 2"/>
          <p:cNvSpPr txBox="1">
            <a:spLocks noChangeArrowheads="1"/>
          </p:cNvSpPr>
          <p:nvPr/>
        </p:nvSpPr>
        <p:spPr bwMode="auto">
          <a:xfrm>
            <a:off x="7356258" y="5958326"/>
            <a:ext cx="2314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 dirty="0" smtClean="0">
                <a:solidFill>
                  <a:srgbClr val="0000FF"/>
                </a:solidFill>
              </a:rPr>
              <a:t>Deceleration capture</a:t>
            </a:r>
            <a:endParaRPr lang="ja-JP" altLang="en-US" sz="1800" dirty="0">
              <a:solidFill>
                <a:srgbClr val="0000FF"/>
              </a:solidFill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7286645" y="2237610"/>
            <a:ext cx="32241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LAS : Large Aperture </a:t>
            </a:r>
            <a:br>
              <a:rPr kumimoji="1" lang="en-US" altLang="ja-JP" b="1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</a:br>
            <a:r>
              <a:rPr kumimoji="1" lang="en-US" altLang="ja-JP" b="1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         S-band structure</a:t>
            </a:r>
            <a:endParaRPr kumimoji="1" lang="ja-JP" altLang="en-US" b="1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74" name="直線コネクタ 73"/>
          <p:cNvCxnSpPr>
            <a:endCxn id="67" idx="0"/>
          </p:cNvCxnSpPr>
          <p:nvPr/>
        </p:nvCxnSpPr>
        <p:spPr>
          <a:xfrm flipH="1">
            <a:off x="8311727" y="2810317"/>
            <a:ext cx="162026" cy="570317"/>
          </a:xfrm>
          <a:prstGeom prst="line">
            <a:avLst/>
          </a:prstGeom>
          <a:ln w="12700" cmpd="sng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Flux Concentrator Assembly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17</a:t>
            </a:fld>
            <a:endParaRPr lang="en-US" altLang="ja-JP" dirty="0"/>
          </a:p>
        </p:txBody>
      </p:sp>
      <p:pic>
        <p:nvPicPr>
          <p:cNvPr id="5" name="図 4" descr="KEK-ULFO-0100-0000-2-2.pd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97458" y="1933625"/>
            <a:ext cx="5240456" cy="524868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66959" y="4244852"/>
            <a:ext cx="937394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400" b="1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positron</a:t>
            </a:r>
          </a:p>
          <a:p>
            <a:r>
              <a:rPr lang="en-US" altLang="ja-JP" sz="1400" b="1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production</a:t>
            </a:r>
          </a:p>
          <a:p>
            <a:r>
              <a:rPr lang="en-US" altLang="ja-JP" sz="1400" b="1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Target</a:t>
            </a:r>
            <a:endParaRPr kumimoji="1" lang="ja-JP" altLang="en-US" sz="1400" b="1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387909" y="5024139"/>
            <a:ext cx="2636397" cy="56263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832397" y="5802047"/>
            <a:ext cx="1313180" cy="444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1400" b="1" dirty="0" smtClean="0">
                <a:solidFill>
                  <a:srgbClr val="FF6FCF"/>
                </a:solidFill>
                <a:latin typeface="Arial"/>
                <a:cs typeface="Arial"/>
              </a:rPr>
              <a:t>Flux </a:t>
            </a:r>
          </a:p>
          <a:p>
            <a:pPr>
              <a:lnSpc>
                <a:spcPct val="80000"/>
              </a:lnSpc>
            </a:pPr>
            <a:r>
              <a:rPr kumimoji="1" lang="en-US" altLang="ja-JP" sz="1400" b="1" dirty="0" smtClean="0">
                <a:solidFill>
                  <a:srgbClr val="FF6FCF"/>
                </a:solidFill>
                <a:latin typeface="Arial"/>
                <a:cs typeface="Arial"/>
              </a:rPr>
              <a:t>Concentrator</a:t>
            </a:r>
            <a:endParaRPr kumimoji="1" lang="ja-JP" altLang="en-US" sz="1400" b="1" dirty="0">
              <a:solidFill>
                <a:srgbClr val="FF6FCF"/>
              </a:solidFill>
              <a:latin typeface="Arial"/>
              <a:cs typeface="Arial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3136836" y="5200964"/>
            <a:ext cx="48227" cy="634963"/>
          </a:xfrm>
          <a:prstGeom prst="straightConnector1">
            <a:avLst/>
          </a:prstGeom>
          <a:ln>
            <a:solidFill>
              <a:srgbClr val="FF6FC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533269" y="6219683"/>
            <a:ext cx="761747" cy="444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1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Bridge</a:t>
            </a:r>
          </a:p>
          <a:p>
            <a:pPr>
              <a:lnSpc>
                <a:spcPct val="80000"/>
              </a:lnSpc>
            </a:pPr>
            <a:r>
              <a:rPr lang="en-US" altLang="ja-JP" sz="1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Coils</a:t>
            </a:r>
            <a:endParaRPr kumimoji="1" lang="ja-JP" altLang="en-US" sz="14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1211453" y="5257226"/>
            <a:ext cx="896544" cy="113137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1243604" y="5651065"/>
            <a:ext cx="1386850" cy="72146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222004" y="3030877"/>
            <a:ext cx="67852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400" b="1" dirty="0" smtClean="0">
                <a:solidFill>
                  <a:srgbClr val="0000FF"/>
                </a:solidFill>
                <a:latin typeface="Arial"/>
                <a:cs typeface="Arial"/>
              </a:rPr>
              <a:t>primary </a:t>
            </a:r>
          </a:p>
          <a:p>
            <a:r>
              <a:rPr kumimoji="1" lang="en-US" altLang="ja-JP" sz="1400" b="1" dirty="0" smtClean="0">
                <a:solidFill>
                  <a:srgbClr val="0000FF"/>
                </a:solidFill>
                <a:latin typeface="Arial"/>
                <a:cs typeface="Arial"/>
              </a:rPr>
              <a:t>e- beam</a:t>
            </a:r>
            <a:endParaRPr kumimoji="1" lang="ja-JP" altLang="en-US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412022" y="3488977"/>
            <a:ext cx="2644436" cy="1503013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3168669" y="5088128"/>
            <a:ext cx="3231513" cy="183286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5500280" y="6952867"/>
            <a:ext cx="77346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kumimoji="1" lang="en-US" altLang="ja-JP" sz="1400" b="1" dirty="0" smtClean="0">
                <a:solidFill>
                  <a:srgbClr val="FF0000"/>
                </a:solidFill>
                <a:latin typeface="Arial"/>
                <a:cs typeface="Arial"/>
              </a:rPr>
              <a:t>e+ beam</a:t>
            </a:r>
            <a:endParaRPr kumimoji="1" lang="ja-JP" altLang="en-US" sz="1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7" name="図 16" descr="FC-assembly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06"/>
          <a:stretch/>
        </p:blipFill>
        <p:spPr>
          <a:xfrm>
            <a:off x="5858945" y="1087843"/>
            <a:ext cx="4763401" cy="4486936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5810721" y="5363793"/>
            <a:ext cx="3775473" cy="402161"/>
          </a:xfrm>
          <a:prstGeom prst="rect">
            <a:avLst/>
          </a:prstGeom>
          <a:solidFill>
            <a:srgbClr val="FFCC66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1600" b="1" dirty="0" smtClean="0">
                <a:solidFill>
                  <a:srgbClr val="FF6FCF"/>
                </a:solidFill>
              </a:rPr>
              <a:t>quick detachable </a:t>
            </a:r>
            <a:r>
              <a:rPr lang="en-US" altLang="ja-JP" sz="1600" b="1" dirty="0">
                <a:solidFill>
                  <a:srgbClr val="FF6FCF"/>
                </a:solidFill>
              </a:rPr>
              <a:t>power &amp; water </a:t>
            </a:r>
            <a:r>
              <a:rPr kumimoji="1" lang="en-US" altLang="ja-JP" sz="1600" b="1" dirty="0" smtClean="0">
                <a:solidFill>
                  <a:srgbClr val="FF6FCF"/>
                </a:solidFill>
              </a:rPr>
              <a:t>connection</a:t>
            </a:r>
          </a:p>
          <a:p>
            <a:pPr>
              <a:lnSpc>
                <a:spcPct val="80000"/>
              </a:lnSpc>
            </a:pPr>
            <a:r>
              <a:rPr lang="en-US" altLang="ja-JP" sz="1600" b="1" dirty="0" smtClean="0">
                <a:solidFill>
                  <a:srgbClr val="FF6FCF"/>
                </a:solidFill>
              </a:rPr>
              <a:t>to minimize worker's radiation dose</a:t>
            </a:r>
            <a:endParaRPr kumimoji="1" lang="ja-JP" altLang="en-US" sz="1600" b="1" dirty="0">
              <a:solidFill>
                <a:srgbClr val="FF6FCF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flipH="1" flipV="1">
            <a:off x="6289061" y="4487255"/>
            <a:ext cx="265248" cy="835900"/>
          </a:xfrm>
          <a:prstGeom prst="straightConnector1">
            <a:avLst/>
          </a:prstGeom>
          <a:ln>
            <a:solidFill>
              <a:srgbClr val="FF6FC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V="1">
            <a:off x="6578105" y="4664080"/>
            <a:ext cx="297716" cy="642688"/>
          </a:xfrm>
          <a:prstGeom prst="straightConnector1">
            <a:avLst/>
          </a:prstGeom>
          <a:ln>
            <a:solidFill>
              <a:srgbClr val="FF6FC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8631265" y="1304541"/>
            <a:ext cx="156453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2400" b="1" dirty="0" smtClean="0">
                <a:solidFill>
                  <a:srgbClr val="FF0000"/>
                </a:solidFill>
              </a:rPr>
              <a:t>FC assembly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target-offset概念図v5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96" b="7230"/>
          <a:stretch/>
        </p:blipFill>
        <p:spPr>
          <a:xfrm>
            <a:off x="0" y="1027612"/>
            <a:ext cx="10506931" cy="441971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e+/e- beam switching at target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495496" y="3871502"/>
            <a:ext cx="1658817" cy="557207"/>
          </a:xfrm>
          <a:prstGeom prst="rect">
            <a:avLst/>
          </a:prstGeom>
          <a:noFill/>
        </p:spPr>
        <p:txBody>
          <a:bodyPr wrap="none" lIns="103775" tIns="51881" rIns="103775" bIns="51881" rtlCol="0">
            <a:spAutoFit/>
          </a:bodyPr>
          <a:lstStyle/>
          <a:p>
            <a:pPr defTabSz="518845">
              <a:lnSpc>
                <a:spcPct val="80000"/>
              </a:lnSpc>
            </a:pPr>
            <a:r>
              <a:rPr lang="en-US" altLang="ja-JP" sz="1800" b="1" dirty="0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Flux </a:t>
            </a:r>
          </a:p>
          <a:p>
            <a:pPr defTabSz="518845">
              <a:lnSpc>
                <a:spcPct val="80000"/>
              </a:lnSpc>
            </a:pPr>
            <a:r>
              <a:rPr lang="en-US" altLang="ja-JP" sz="1800" b="1" dirty="0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Concentrator</a:t>
            </a:r>
            <a:endParaRPr lang="ja-JP" altLang="en-US" sz="1800" b="1" dirty="0">
              <a:solidFill>
                <a:srgbClr val="FF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17419" y="2757233"/>
            <a:ext cx="517353" cy="427941"/>
          </a:xfrm>
          <a:prstGeom prst="rect">
            <a:avLst/>
          </a:prstGeom>
          <a:noFill/>
        </p:spPr>
        <p:txBody>
          <a:bodyPr wrap="none" lIns="103775" tIns="51881" rIns="103775" bIns="51881" rtlCol="0">
            <a:spAutoFit/>
          </a:bodyPr>
          <a:lstStyle/>
          <a:p>
            <a:pPr defTabSz="518845"/>
            <a:r>
              <a:rPr lang="en-US" altLang="ja-JP" b="1" dirty="0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e+</a:t>
            </a:r>
            <a:endParaRPr lang="ja-JP" altLang="en-US" b="1" dirty="0">
              <a:solidFill>
                <a:srgbClr val="FF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44981" y="3231165"/>
            <a:ext cx="2289454" cy="427941"/>
          </a:xfrm>
          <a:prstGeom prst="rect">
            <a:avLst/>
          </a:prstGeom>
          <a:noFill/>
        </p:spPr>
        <p:txBody>
          <a:bodyPr wrap="none" lIns="103775" tIns="51881" rIns="103775" bIns="51881" rtlCol="0">
            <a:spAutoFit/>
          </a:bodyPr>
          <a:lstStyle/>
          <a:p>
            <a:pPr defTabSz="518845"/>
            <a:r>
              <a:rPr lang="en-US" altLang="ja-JP" b="1" dirty="0">
                <a:solidFill>
                  <a:srgbClr val="0000FF"/>
                </a:solidFill>
                <a:latin typeface="Arial"/>
                <a:ea typeface="ＭＳ Ｐゴシック"/>
                <a:cs typeface="Arial"/>
              </a:rPr>
              <a:t>5 nC injection e-</a:t>
            </a:r>
            <a:endParaRPr lang="ja-JP" altLang="en-US" b="1" dirty="0">
              <a:solidFill>
                <a:srgbClr val="0000FF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6424" y="2185400"/>
            <a:ext cx="1517627" cy="632612"/>
          </a:xfrm>
          <a:prstGeom prst="rect">
            <a:avLst/>
          </a:prstGeom>
          <a:noFill/>
        </p:spPr>
        <p:txBody>
          <a:bodyPr wrap="none" lIns="103775" tIns="51881" rIns="103775" bIns="51881" rtlCol="0">
            <a:spAutoFit/>
          </a:bodyPr>
          <a:lstStyle/>
          <a:p>
            <a:pPr defTabSz="518845">
              <a:lnSpc>
                <a:spcPct val="80000"/>
              </a:lnSpc>
            </a:pPr>
            <a:r>
              <a:rPr lang="en-US" altLang="ja-JP" b="1" dirty="0">
                <a:solidFill>
                  <a:srgbClr val="0000FF"/>
                </a:solidFill>
                <a:latin typeface="Arial"/>
                <a:ea typeface="ＭＳ Ｐゴシック"/>
                <a:cs typeface="Arial"/>
              </a:rPr>
              <a:t>10 nC</a:t>
            </a:r>
          </a:p>
          <a:p>
            <a:pPr defTabSz="518845">
              <a:lnSpc>
                <a:spcPct val="80000"/>
              </a:lnSpc>
            </a:pPr>
            <a:r>
              <a:rPr lang="en-US" altLang="ja-JP" b="1" dirty="0">
                <a:solidFill>
                  <a:srgbClr val="0000FF"/>
                </a:solidFill>
                <a:latin typeface="Arial"/>
                <a:ea typeface="ＭＳ Ｐゴシック"/>
                <a:cs typeface="Arial"/>
              </a:rPr>
              <a:t>primary e-</a:t>
            </a:r>
            <a:endParaRPr lang="ja-JP" altLang="en-US" b="1" dirty="0">
              <a:solidFill>
                <a:srgbClr val="0000FF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62060" y="1058141"/>
            <a:ext cx="1511419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518845"/>
            <a:r>
              <a:rPr lang="en-US" altLang="ja-JP" b="1" dirty="0">
                <a:solidFill>
                  <a:prstClr val="white">
                    <a:lumMod val="65000"/>
                  </a:prstClr>
                </a:solidFill>
                <a:latin typeface="Arial"/>
                <a:ea typeface="ＭＳ Ｐゴシック"/>
                <a:cs typeface="Arial"/>
              </a:rPr>
              <a:t>bridge coils</a:t>
            </a:r>
            <a:endParaRPr lang="ja-JP" altLang="en-US" b="1" dirty="0">
              <a:solidFill>
                <a:prstClr val="white">
                  <a:lumMod val="65000"/>
                </a:prstClr>
              </a:solidFill>
              <a:latin typeface="Arial"/>
              <a:ea typeface="ＭＳ Ｐゴシック"/>
              <a:cs typeface="Arial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1137753" y="2603118"/>
            <a:ext cx="203019" cy="502794"/>
          </a:xfrm>
          <a:prstGeom prst="line">
            <a:avLst/>
          </a:prstGeom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4043431" y="2491098"/>
            <a:ext cx="64132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518845"/>
            <a:r>
              <a:rPr lang="en-US" altLang="ja-JP" sz="1800" b="1" dirty="0">
                <a:solidFill>
                  <a:srgbClr val="800000"/>
                </a:solidFill>
                <a:latin typeface="Arial"/>
                <a:ea typeface="ＭＳ Ｐゴシック"/>
                <a:cs typeface="Arial"/>
              </a:rPr>
              <a:t>target</a:t>
            </a:r>
            <a:endParaRPr lang="ja-JP" altLang="en-US" sz="1800" b="1" dirty="0">
              <a:solidFill>
                <a:srgbClr val="8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53005" y="3334378"/>
            <a:ext cx="603005" cy="4524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518845">
              <a:lnSpc>
                <a:spcPct val="80000"/>
              </a:lnSpc>
            </a:pPr>
            <a:r>
              <a:rPr lang="en-US" altLang="ja-JP" sz="1800" b="1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beam</a:t>
            </a:r>
          </a:p>
          <a:p>
            <a:pPr defTabSz="518845">
              <a:lnSpc>
                <a:spcPct val="80000"/>
              </a:lnSpc>
            </a:pPr>
            <a:r>
              <a:rPr lang="en-US" altLang="ja-JP" sz="1800" b="1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hole</a:t>
            </a:r>
            <a:endParaRPr lang="ja-JP" altLang="en-US" sz="1800" b="1" dirty="0">
              <a:solidFill>
                <a:prstClr val="black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55970" y="4136900"/>
            <a:ext cx="1122321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518845"/>
            <a:r>
              <a:rPr lang="en-US" altLang="ja-JP" b="1" dirty="0">
                <a:solidFill>
                  <a:srgbClr val="FF00FF"/>
                </a:solidFill>
                <a:latin typeface="Arial"/>
                <a:ea typeface="ＭＳ Ｐゴシック"/>
                <a:cs typeface="Arial"/>
              </a:rPr>
              <a:t>pulse ST</a:t>
            </a:r>
            <a:endParaRPr lang="ja-JP" altLang="en-US" b="1" dirty="0">
              <a:solidFill>
                <a:srgbClr val="FF00FF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79027" y="2127343"/>
            <a:ext cx="897594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518845"/>
            <a:r>
              <a:rPr lang="en-US" altLang="ja-JP" b="1" dirty="0">
                <a:solidFill>
                  <a:srgbClr val="008000"/>
                </a:solidFill>
                <a:latin typeface="Arial"/>
                <a:ea typeface="ＭＳ Ｐゴシック"/>
                <a:cs typeface="Arial"/>
              </a:rPr>
              <a:t>DC QM</a:t>
            </a:r>
            <a:endParaRPr lang="ja-JP" altLang="en-US" b="1" dirty="0">
              <a:solidFill>
                <a:srgbClr val="008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247202" y="4518342"/>
            <a:ext cx="1212002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518845"/>
            <a:r>
              <a:rPr lang="en-US" altLang="ja-JP" b="1" dirty="0">
                <a:solidFill>
                  <a:srgbClr val="00FFFF"/>
                </a:solidFill>
                <a:latin typeface="Arial"/>
                <a:ea typeface="ＭＳ Ｐゴシック"/>
                <a:cs typeface="Arial"/>
              </a:rPr>
              <a:t>pulse QM</a:t>
            </a:r>
            <a:endParaRPr lang="ja-JP" altLang="en-US" b="1" dirty="0">
              <a:solidFill>
                <a:srgbClr val="00FFFF"/>
              </a:solidFill>
              <a:latin typeface="Arial"/>
              <a:ea typeface="ＭＳ Ｐゴシック"/>
              <a:cs typeface="Arial"/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>
            <a:off x="962220" y="3669166"/>
            <a:ext cx="65566" cy="542612"/>
          </a:xfrm>
          <a:prstGeom prst="line">
            <a:avLst/>
          </a:prstGeom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H="1">
            <a:off x="1027784" y="3660519"/>
            <a:ext cx="621732" cy="551258"/>
          </a:xfrm>
          <a:prstGeom prst="line">
            <a:avLst/>
          </a:prstGeom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H="1">
            <a:off x="2854423" y="3960380"/>
            <a:ext cx="607173" cy="655944"/>
          </a:xfrm>
          <a:prstGeom prst="line">
            <a:avLst/>
          </a:prstGeom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1951931" y="3945828"/>
            <a:ext cx="902448" cy="651817"/>
          </a:xfrm>
          <a:prstGeom prst="line">
            <a:avLst/>
          </a:prstGeom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550201" y="990990"/>
            <a:ext cx="1512574" cy="520274"/>
          </a:xfrm>
          <a:prstGeom prst="rect">
            <a:avLst/>
          </a:prstGeom>
          <a:solidFill>
            <a:schemeClr val="bg2"/>
          </a:solidFill>
        </p:spPr>
        <p:txBody>
          <a:bodyPr wrap="none" lIns="103775" tIns="51881" rIns="103775" bIns="51881" rtlCol="0">
            <a:spAutoFit/>
          </a:bodyPr>
          <a:lstStyle/>
          <a:p>
            <a:pPr defTabSz="518845"/>
            <a:r>
              <a:rPr lang="en-US" altLang="ja-JP" sz="2700" dirty="0">
                <a:solidFill>
                  <a:prstClr val="black"/>
                </a:solidFill>
                <a:latin typeface="Calibri"/>
                <a:ea typeface="ＭＳ Ｐゴシック"/>
              </a:rPr>
              <a:t>side view</a:t>
            </a:r>
            <a:endParaRPr lang="ja-JP" altLang="en-US" sz="27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757884" y="1095298"/>
            <a:ext cx="1523056" cy="520274"/>
          </a:xfrm>
          <a:prstGeom prst="rect">
            <a:avLst/>
          </a:prstGeom>
          <a:solidFill>
            <a:schemeClr val="bg2"/>
          </a:solidFill>
        </p:spPr>
        <p:txBody>
          <a:bodyPr wrap="none" lIns="103775" tIns="51881" rIns="103775" bIns="51881" rtlCol="0">
            <a:spAutoFit/>
          </a:bodyPr>
          <a:lstStyle/>
          <a:p>
            <a:pPr defTabSz="518845"/>
            <a:r>
              <a:rPr lang="en-US" altLang="ja-JP" sz="2700" dirty="0">
                <a:solidFill>
                  <a:prstClr val="black"/>
                </a:solidFill>
                <a:latin typeface="Calibri"/>
                <a:ea typeface="ＭＳ Ｐゴシック"/>
              </a:rPr>
              <a:t>rear view</a:t>
            </a:r>
            <a:endParaRPr lang="ja-JP" altLang="en-US" sz="27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68308" y="5722064"/>
            <a:ext cx="10006071" cy="1521317"/>
          </a:xfrm>
          <a:prstGeom prst="rect">
            <a:avLst/>
          </a:prstGeom>
          <a:noFill/>
        </p:spPr>
        <p:txBody>
          <a:bodyPr wrap="square" lIns="103775" tIns="51881" rIns="103775" bIns="51881" rtlCol="0">
            <a:spAutoFit/>
          </a:bodyPr>
          <a:lstStyle/>
          <a:p>
            <a:pPr marL="389128" indent="-389128" defTabSz="518845">
              <a:lnSpc>
                <a:spcPct val="110000"/>
              </a:lnSpc>
              <a:buClr>
                <a:prstClr val="black"/>
              </a:buClr>
              <a:buFont typeface="+mj-lt"/>
              <a:buAutoNum type="arabicParenR"/>
            </a:pPr>
            <a:r>
              <a:rPr lang="en-US" altLang="ja-JP" b="1" dirty="0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e+ </a:t>
            </a:r>
            <a:r>
              <a:rPr lang="en-US" altLang="ja-JP" b="1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on-axis, </a:t>
            </a:r>
            <a:r>
              <a:rPr lang="en-US" altLang="ja-JP" b="1" dirty="0">
                <a:solidFill>
                  <a:srgbClr val="0000FF"/>
                </a:solidFill>
                <a:latin typeface="Arial"/>
                <a:ea typeface="ＭＳ Ｐゴシック"/>
                <a:cs typeface="Arial"/>
              </a:rPr>
              <a:t>e- </a:t>
            </a:r>
            <a:r>
              <a:rPr lang="en-US" altLang="ja-JP" b="1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offset </a:t>
            </a:r>
            <a:br>
              <a:rPr lang="en-US" altLang="ja-JP" b="1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</a:br>
            <a:r>
              <a:rPr lang="en-US" altLang="ja-JP" b="1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	-&gt; e- </a:t>
            </a:r>
            <a:r>
              <a:rPr lang="en-US" altLang="ja-JP" b="1" dirty="0">
                <a:solidFill>
                  <a:srgbClr val="FF00FF"/>
                </a:solidFill>
                <a:latin typeface="Arial"/>
                <a:ea typeface="ＭＳ Ｐゴシック"/>
                <a:cs typeface="Arial"/>
              </a:rPr>
              <a:t>emittance growth </a:t>
            </a:r>
            <a:r>
              <a:rPr lang="en-US" altLang="ja-JP" b="1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by solenoid kick induced orbit</a:t>
            </a:r>
          </a:p>
          <a:p>
            <a:pPr marL="389128" indent="-389128" defTabSz="518845">
              <a:lnSpc>
                <a:spcPct val="110000"/>
              </a:lnSpc>
              <a:buClr>
                <a:prstClr val="black"/>
              </a:buClr>
              <a:buFont typeface="+mj-lt"/>
              <a:buAutoNum type="arabicParenR"/>
            </a:pPr>
            <a:r>
              <a:rPr lang="en-US" altLang="ja-JP" b="1" dirty="0">
                <a:solidFill>
                  <a:srgbClr val="0000FF"/>
                </a:solidFill>
                <a:latin typeface="Arial"/>
                <a:ea typeface="ＭＳ Ｐゴシック"/>
                <a:cs typeface="Arial"/>
              </a:rPr>
              <a:t>e- </a:t>
            </a:r>
            <a:r>
              <a:rPr lang="en-US" altLang="ja-JP" b="1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on-axis, </a:t>
            </a:r>
            <a:r>
              <a:rPr lang="en-US" altLang="ja-JP" b="1" dirty="0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e+ </a:t>
            </a:r>
            <a:r>
              <a:rPr lang="en-US" altLang="ja-JP" b="1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offset </a:t>
            </a:r>
            <a:br>
              <a:rPr lang="en-US" altLang="ja-JP" b="1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</a:br>
            <a:r>
              <a:rPr lang="en-US" altLang="ja-JP" b="1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	-&gt; e+ </a:t>
            </a:r>
            <a:r>
              <a:rPr lang="en-US" altLang="ja-JP" b="1" dirty="0">
                <a:solidFill>
                  <a:srgbClr val="FF00FF"/>
                </a:solidFill>
                <a:latin typeface="Arial"/>
                <a:ea typeface="ＭＳ Ｐゴシック"/>
                <a:cs typeface="Arial"/>
              </a:rPr>
              <a:t>yield degradation </a:t>
            </a:r>
            <a:r>
              <a:rPr lang="en-US" altLang="ja-JP" b="1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(50% -&gt; 10%)</a:t>
            </a:r>
            <a:endParaRPr lang="en-US" altLang="ja-JP" dirty="0">
              <a:solidFill>
                <a:prstClr val="black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9718046" y="2428601"/>
            <a:ext cx="1007672" cy="751106"/>
          </a:xfrm>
          <a:prstGeom prst="rect">
            <a:avLst/>
          </a:prstGeom>
          <a:noFill/>
        </p:spPr>
        <p:txBody>
          <a:bodyPr wrap="none" lIns="103775" tIns="51881" rIns="103775" bIns="51881" rtlCol="0">
            <a:spAutoFit/>
          </a:bodyPr>
          <a:lstStyle/>
          <a:p>
            <a:pPr defTabSz="518845"/>
            <a:r>
              <a:rPr lang="en-US" altLang="ja-JP" sz="1400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target </a:t>
            </a:r>
          </a:p>
          <a:p>
            <a:pPr defTabSz="518845"/>
            <a:r>
              <a:rPr lang="en-US" altLang="ja-JP" sz="1400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offset</a:t>
            </a:r>
          </a:p>
          <a:p>
            <a:pPr defTabSz="518845"/>
            <a:r>
              <a:rPr lang="en-US" altLang="ja-JP" sz="1400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    3.5 mm</a:t>
            </a:r>
            <a:endParaRPr lang="ja-JP" altLang="en-US" sz="1400" dirty="0">
              <a:solidFill>
                <a:prstClr val="black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9409266" y="3268920"/>
            <a:ext cx="940546" cy="535662"/>
          </a:xfrm>
          <a:prstGeom prst="rect">
            <a:avLst/>
          </a:prstGeom>
          <a:noFill/>
        </p:spPr>
        <p:txBody>
          <a:bodyPr wrap="none" lIns="103775" tIns="51881" rIns="103775" bIns="51881" rtlCol="0">
            <a:spAutoFit/>
          </a:bodyPr>
          <a:lstStyle/>
          <a:p>
            <a:pPr defTabSz="518845"/>
            <a:r>
              <a:rPr lang="en-US" altLang="ja-JP" sz="1400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2.0 mm</a:t>
            </a:r>
          </a:p>
          <a:p>
            <a:pPr defTabSz="518845"/>
            <a:r>
              <a:rPr lang="en-US" altLang="ja-JP" sz="1400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FC offset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150375" y="4288502"/>
            <a:ext cx="1167484" cy="535662"/>
          </a:xfrm>
          <a:prstGeom prst="rect">
            <a:avLst/>
          </a:prstGeom>
          <a:noFill/>
        </p:spPr>
        <p:txBody>
          <a:bodyPr wrap="none" lIns="103775" tIns="51881" rIns="103775" bIns="51881" rtlCol="0">
            <a:spAutoFit/>
          </a:bodyPr>
          <a:lstStyle/>
          <a:p>
            <a:pPr defTabSz="518845"/>
            <a:r>
              <a:rPr lang="en-US" altLang="ja-JP" sz="1400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7.0 mm</a:t>
            </a:r>
          </a:p>
          <a:p>
            <a:pPr defTabSz="518845"/>
            <a:r>
              <a:rPr lang="en-US" altLang="ja-JP" sz="1400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FC aperture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314339" y="2287395"/>
            <a:ext cx="75685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518845"/>
            <a:r>
              <a:rPr lang="en-US" altLang="ja-JP" sz="1800" b="1" dirty="0">
                <a:solidFill>
                  <a:srgbClr val="800000"/>
                </a:solidFill>
                <a:latin typeface="Arial"/>
                <a:ea typeface="ＭＳ Ｐゴシック"/>
                <a:cs typeface="Arial"/>
              </a:rPr>
              <a:t>spoiler</a:t>
            </a:r>
            <a:endParaRPr lang="ja-JP" altLang="en-US" sz="1800" b="1" dirty="0">
              <a:solidFill>
                <a:srgbClr val="8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082220" y="1612128"/>
            <a:ext cx="914898" cy="751106"/>
          </a:xfrm>
          <a:prstGeom prst="rect">
            <a:avLst/>
          </a:prstGeom>
          <a:noFill/>
        </p:spPr>
        <p:txBody>
          <a:bodyPr wrap="none" lIns="103775" tIns="51881" rIns="103775" bIns="51881" rtlCol="0">
            <a:spAutoFit/>
          </a:bodyPr>
          <a:lstStyle/>
          <a:p>
            <a:pPr defTabSz="518845"/>
            <a:r>
              <a:rPr lang="en-US" altLang="ja-JP" sz="1400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target </a:t>
            </a:r>
          </a:p>
          <a:p>
            <a:pPr defTabSz="518845"/>
            <a:r>
              <a:rPr lang="en-US" altLang="ja-JP" sz="1400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diameter</a:t>
            </a:r>
          </a:p>
          <a:p>
            <a:pPr defTabSz="518845"/>
            <a:r>
              <a:rPr lang="en-US" altLang="ja-JP" sz="1400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4.0 mm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012943" y="3587143"/>
            <a:ext cx="914898" cy="751106"/>
          </a:xfrm>
          <a:prstGeom prst="rect">
            <a:avLst/>
          </a:prstGeom>
          <a:noFill/>
        </p:spPr>
        <p:txBody>
          <a:bodyPr wrap="none" lIns="103775" tIns="51881" rIns="103775" bIns="51881" rtlCol="0">
            <a:spAutoFit/>
          </a:bodyPr>
          <a:lstStyle/>
          <a:p>
            <a:pPr defTabSz="518845"/>
            <a:r>
              <a:rPr lang="en-US" altLang="ja-JP" sz="1400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hole</a:t>
            </a:r>
          </a:p>
          <a:p>
            <a:pPr defTabSz="518845"/>
            <a:r>
              <a:rPr lang="en-US" altLang="ja-JP" sz="1400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diameter</a:t>
            </a:r>
          </a:p>
          <a:p>
            <a:pPr defTabSz="518845"/>
            <a:r>
              <a:rPr lang="en-US" altLang="ja-JP" sz="1400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2.0 mm</a:t>
            </a:r>
          </a:p>
        </p:txBody>
      </p:sp>
      <p:cxnSp>
        <p:nvCxnSpPr>
          <p:cNvPr id="35" name="直線コネクタ 34"/>
          <p:cNvCxnSpPr/>
          <p:nvPr/>
        </p:nvCxnSpPr>
        <p:spPr>
          <a:xfrm>
            <a:off x="7574895" y="2261129"/>
            <a:ext cx="828475" cy="621319"/>
          </a:xfrm>
          <a:prstGeom prst="line">
            <a:avLst/>
          </a:prstGeom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 flipV="1">
            <a:off x="7541958" y="3236878"/>
            <a:ext cx="870578" cy="631140"/>
          </a:xfrm>
          <a:prstGeom prst="line">
            <a:avLst/>
          </a:prstGeom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5802884" y="1226204"/>
            <a:ext cx="1107199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518845"/>
            <a:r>
              <a:rPr lang="en-US" altLang="ja-JP" b="1" dirty="0">
                <a:solidFill>
                  <a:srgbClr val="66CCFF"/>
                </a:solidFill>
                <a:latin typeface="Arial"/>
                <a:ea typeface="ＭＳ Ｐゴシック"/>
                <a:cs typeface="Arial"/>
              </a:rPr>
              <a:t>solenoid</a:t>
            </a:r>
            <a:endParaRPr lang="ja-JP" altLang="en-US" b="1" dirty="0">
              <a:solidFill>
                <a:srgbClr val="66CCFF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952375" y="2197190"/>
            <a:ext cx="106429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518845"/>
            <a:r>
              <a:rPr lang="en-US" altLang="ja-JP" sz="1600" b="1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LAS Accel. </a:t>
            </a:r>
          </a:p>
          <a:p>
            <a:pPr defTabSz="518845"/>
            <a:r>
              <a:rPr lang="en-US" altLang="ja-JP" sz="1600" b="1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structure</a:t>
            </a:r>
            <a:endParaRPr lang="ja-JP" altLang="en-US" sz="1600" b="1" dirty="0">
              <a:solidFill>
                <a:prstClr val="black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10060484" y="0"/>
            <a:ext cx="628154" cy="402652"/>
          </a:xfrm>
          <a:prstGeom prst="rect">
            <a:avLst/>
          </a:prstGeom>
        </p:spPr>
        <p:txBody>
          <a:bodyPr/>
          <a:lstStyle/>
          <a:p>
            <a:fld id="{06F59C70-3E41-F24E-B7F7-A4C9A2C082CD}" type="slidenum">
              <a:rPr lang="ja-JP" altLang="en-US" smtClean="0">
                <a:solidFill>
                  <a:prstClr val="white"/>
                </a:solidFill>
                <a:ea typeface="ＭＳ Ｐゴシック"/>
              </a:rPr>
              <a:pPr/>
              <a:t>18</a:t>
            </a:fld>
            <a:endParaRPr lang="ja-JP" altLang="en-US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4294967295"/>
          </p:nvPr>
        </p:nvSpPr>
        <p:spPr>
          <a:xfrm>
            <a:off x="0" y="7314504"/>
            <a:ext cx="10688638" cy="248389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 smtClean="0">
                <a:solidFill>
                  <a:prstClr val="white"/>
                </a:solidFill>
                <a:ea typeface="ＭＳ Ｐゴシック"/>
              </a:rPr>
              <a:t>ICFA Mini-Workshop on Commissioning of SuperKEKB &amp; e+/e- colliders (2013.11.11)</a:t>
            </a:r>
            <a:endParaRPr lang="ja-JP" altLang="en-US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11" name="左矢印 10"/>
          <p:cNvSpPr/>
          <p:nvPr/>
        </p:nvSpPr>
        <p:spPr>
          <a:xfrm>
            <a:off x="6198687" y="6584101"/>
            <a:ext cx="366330" cy="40013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775" tIns="51881" rIns="103775" bIns="51881" rtlCol="0" anchor="ctr"/>
          <a:lstStyle/>
          <a:p>
            <a:pPr algn="ctr" defTabSz="518845"/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661440" y="6565933"/>
            <a:ext cx="2888946" cy="427941"/>
          </a:xfrm>
          <a:prstGeom prst="rect">
            <a:avLst/>
          </a:prstGeom>
          <a:noFill/>
        </p:spPr>
        <p:txBody>
          <a:bodyPr wrap="none" lIns="103775" tIns="51881" rIns="103775" bIns="51881" rtlCol="0">
            <a:spAutoFit/>
          </a:bodyPr>
          <a:lstStyle/>
          <a:p>
            <a:pPr defTabSz="518845"/>
            <a:r>
              <a:rPr lang="en-US" altLang="ja-JP" b="1" dirty="0">
                <a:solidFill>
                  <a:srgbClr val="00FFFF"/>
                </a:solidFill>
                <a:latin typeface="Arial"/>
                <a:ea typeface="ＭＳ Ｐゴシック"/>
                <a:cs typeface="Arial"/>
              </a:rPr>
              <a:t>we take this scheme.</a:t>
            </a:r>
            <a:endParaRPr lang="ja-JP" altLang="en-US" b="1" dirty="0">
              <a:solidFill>
                <a:srgbClr val="00FFFF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91668" y="5392798"/>
            <a:ext cx="7417022" cy="427941"/>
          </a:xfrm>
          <a:prstGeom prst="rect">
            <a:avLst/>
          </a:prstGeom>
          <a:noFill/>
        </p:spPr>
        <p:txBody>
          <a:bodyPr wrap="none" lIns="103775" tIns="51881" rIns="103775" bIns="51881" rtlCol="0">
            <a:spAutoFit/>
          </a:bodyPr>
          <a:lstStyle/>
          <a:p>
            <a:pPr defTabSz="518845"/>
            <a:r>
              <a:rPr lang="en-US" altLang="ja-JP" b="1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Two possible schemes of beam switching by orbit bump</a:t>
            </a:r>
            <a:endParaRPr lang="ja-JP" altLang="en-US" b="1" dirty="0">
              <a:solidFill>
                <a:prstClr val="black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40" name="タイトル 1"/>
          <p:cNvSpPr txBox="1">
            <a:spLocks/>
          </p:cNvSpPr>
          <p:nvPr/>
        </p:nvSpPr>
        <p:spPr bwMode="auto">
          <a:xfrm>
            <a:off x="8903628" y="6858641"/>
            <a:ext cx="1785010" cy="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5" tIns="49522" rIns="99055" bIns="49522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charset="0"/>
                <a:ea typeface="ヒラギノ丸ゴ Pro W4" pitchFamily="-112" charset="-128"/>
                <a:cs typeface="ヒラギノ丸ゴ Pro W4" pitchFamily="-112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charset="0"/>
                <a:ea typeface="ヒラギノ丸ゴ Pro W4" pitchFamily="-112" charset="-128"/>
                <a:cs typeface="ヒラギノ丸ゴ Pro W4" pitchFamily="-112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charset="0"/>
                <a:ea typeface="ヒラギノ丸ゴ Pro W4" pitchFamily="-112" charset="-128"/>
                <a:cs typeface="ヒラギノ丸ゴ Pro W4" pitchFamily="-112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charset="0"/>
                <a:ea typeface="ヒラギノ丸ゴ Pro W4" pitchFamily="-112" charset="-128"/>
                <a:cs typeface="ヒラギノ丸ゴ Pro W4" pitchFamily="-112" charset="-128"/>
              </a:defRPr>
            </a:lvl5pPr>
            <a:lvl6pPr marL="497663" algn="ctr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pitchFamily="-112" charset="0"/>
                <a:ea typeface="ヒラギノ丸ゴ Pro W4" pitchFamily="-112" charset="-128"/>
                <a:cs typeface="ヒラギノ丸ゴ Pro W4" pitchFamily="-112" charset="-128"/>
              </a:defRPr>
            </a:lvl6pPr>
            <a:lvl7pPr marL="995327" algn="ctr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pitchFamily="-112" charset="0"/>
                <a:ea typeface="ヒラギノ丸ゴ Pro W4" pitchFamily="-112" charset="-128"/>
                <a:cs typeface="ヒラギノ丸ゴ Pro W4" pitchFamily="-112" charset="-128"/>
              </a:defRPr>
            </a:lvl7pPr>
            <a:lvl8pPr marL="1492990" algn="ctr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pitchFamily="-112" charset="0"/>
                <a:ea typeface="ヒラギノ丸ゴ Pro W4" pitchFamily="-112" charset="-128"/>
                <a:cs typeface="ヒラギノ丸ゴ Pro W4" pitchFamily="-112" charset="-128"/>
              </a:defRPr>
            </a:lvl8pPr>
            <a:lvl9pPr marL="1990653" algn="ctr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pitchFamily="-112" charset="0"/>
                <a:ea typeface="ヒラギノ丸ゴ Pro W4" pitchFamily="-112" charset="-128"/>
                <a:cs typeface="ヒラギノ丸ゴ Pro W4" pitchFamily="-112" charset="-128"/>
              </a:defRPr>
            </a:lvl9pPr>
          </a:lstStyle>
          <a:p>
            <a:r>
              <a:rPr lang="en-US" altLang="ja-JP" sz="2400" dirty="0">
                <a:latin typeface="Arial Rounded MT Bold"/>
                <a:cs typeface="Arial Rounded MT Bold"/>
              </a:rPr>
              <a:t>T.Kamitani</a:t>
            </a:r>
          </a:p>
        </p:txBody>
      </p:sp>
    </p:spTree>
    <p:extLst>
      <p:ext uri="{BB962C8B-B14F-4D97-AF65-F5344CB8AC3E}">
        <p14:creationId xmlns:p14="http://schemas.microsoft.com/office/powerpoint/2010/main" val="344001626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Photo-cathode RF-gun Development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A1 RF-gun</a:t>
            </a:r>
            <a:r>
              <a:rPr lang="ja-JP" altLang="en-US" dirty="0" smtClean="0"/>
              <a:t> </a:t>
            </a:r>
            <a:r>
              <a:rPr lang="en-US" altLang="ja-JP" dirty="0" smtClean="0"/>
              <a:t>(GR_A1) under test</a:t>
            </a:r>
            <a:endParaRPr lang="ja-JP" altLang="en-US" dirty="0" smtClean="0"/>
          </a:p>
          <a:p>
            <a:pPr lvl="1"/>
            <a:r>
              <a:rPr lang="en-US" altLang="ja-JP" dirty="0" smtClean="0"/>
              <a:t>Big progresses are </a:t>
            </a:r>
            <a:r>
              <a:rPr lang="en-US" altLang="ja-JP" dirty="0"/>
              <a:t>q</a:t>
            </a:r>
            <a:r>
              <a:rPr lang="en-US" altLang="ja-JP" dirty="0" smtClean="0"/>
              <a:t>uasi-traveling wave side-coupled cavity, Ir5Ce </a:t>
            </a:r>
            <a:r>
              <a:rPr lang="en-US" altLang="ja-JP" dirty="0"/>
              <a:t>p</a:t>
            </a:r>
            <a:r>
              <a:rPr lang="en-US" altLang="ja-JP" dirty="0" smtClean="0"/>
              <a:t>hoto-cathode, </a:t>
            </a:r>
            <a:r>
              <a:rPr lang="en-US" altLang="ja-JP" dirty="0" err="1" smtClean="0"/>
              <a:t>Yb</a:t>
            </a:r>
            <a:r>
              <a:rPr lang="en-US" altLang="ja-JP" dirty="0" smtClean="0"/>
              <a:t> </a:t>
            </a:r>
            <a:r>
              <a:rPr lang="en-US" altLang="ja-JP" dirty="0"/>
              <a:t>f</a:t>
            </a:r>
            <a:r>
              <a:rPr lang="en-US" altLang="ja-JP" dirty="0" smtClean="0"/>
              <a:t>iber laser</a:t>
            </a:r>
            <a:endParaRPr lang="ja-JP" altLang="en-US" dirty="0" smtClean="0"/>
          </a:p>
          <a:p>
            <a:pPr lvl="1"/>
            <a:r>
              <a:rPr lang="en-US" altLang="ja-JP" dirty="0" smtClean="0"/>
              <a:t>Longitudinal laser pulse manipulation is necessary for energy-spread and stability management</a:t>
            </a:r>
            <a:endParaRPr lang="ja-JP" altLang="en-US" dirty="0" smtClean="0"/>
          </a:p>
          <a:p>
            <a:pPr lvl="1"/>
            <a:r>
              <a:rPr lang="en-US" altLang="ja-JP" dirty="0" smtClean="0"/>
              <a:t>Should understand those many new components for real stable operation</a:t>
            </a:r>
          </a:p>
          <a:p>
            <a:pPr lvl="1"/>
            <a:r>
              <a:rPr lang="en-US" altLang="ja-JP" dirty="0" smtClean="0"/>
              <a:t>5-nC per bunch was re-confirmed with new configuration</a:t>
            </a:r>
          </a:p>
          <a:p>
            <a:pPr lvl="1"/>
            <a:r>
              <a:rPr lang="en-US" altLang="ja-JP" dirty="0" smtClean="0"/>
              <a:t>600-m transport was confirmed (with small charge)</a:t>
            </a:r>
            <a:endParaRPr lang="ja-JP" altLang="en-US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54580576"/>
      </p:ext>
    </p:extLst>
  </p:cSld>
  <p:clrMapOvr>
    <a:masterClrMapping/>
  </p:clrMapOvr>
  <p:transition xmlns:p14="http://schemas.microsoft.com/office/powerpoint/2010/main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Screen Shot 2013-12-25 at 6.14.43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313" y="3325818"/>
            <a:ext cx="6274665" cy="388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5100" y="397493"/>
            <a:ext cx="10358438" cy="576262"/>
          </a:xfrm>
          <a:effectLst/>
        </p:spPr>
        <p:txBody>
          <a:bodyPr/>
          <a:lstStyle/>
          <a:p>
            <a:r>
              <a:rPr lang="en-US" altLang="ja-JP" sz="3200" dirty="0" smtClean="0"/>
              <a:t>Mission of electron/positron Injector in SuperKEKB</a:t>
            </a:r>
            <a:endParaRPr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7799" y="962025"/>
            <a:ext cx="10510839" cy="6221413"/>
          </a:xfrm>
          <a:effectLst/>
        </p:spPr>
        <p:txBody>
          <a:bodyPr/>
          <a:lstStyle/>
          <a:p>
            <a:r>
              <a:rPr lang="en-US" altLang="ja-JP" sz="2800" dirty="0" smtClean="0"/>
              <a:t>40-times higher Luminosity</a:t>
            </a:r>
          </a:p>
          <a:p>
            <a:pPr lvl="1"/>
            <a:r>
              <a:rPr lang="en-US" altLang="ja-JP" sz="2400" dirty="0" smtClean="0"/>
              <a:t>Twice larger storage beam		</a:t>
            </a:r>
            <a:r>
              <a:rPr lang="ja-JP" altLang="en-US" sz="2400" dirty="0" smtClean="0">
                <a:solidFill>
                  <a:srgbClr val="004000"/>
                </a:solidFill>
                <a:sym typeface="Wingdings"/>
              </a:rPr>
              <a:t></a:t>
            </a:r>
            <a:r>
              <a:rPr lang="en-US" altLang="ja-JP" sz="2400" dirty="0" smtClean="0">
                <a:solidFill>
                  <a:srgbClr val="004000"/>
                </a:solidFill>
                <a:sym typeface="Wingdings"/>
              </a:rPr>
              <a:t> </a:t>
            </a:r>
            <a:r>
              <a:rPr lang="en-US" altLang="ja-JP" sz="2400" dirty="0" smtClean="0">
                <a:solidFill>
                  <a:srgbClr val="0000FF"/>
                </a:solidFill>
                <a:sym typeface="Wingdings"/>
              </a:rPr>
              <a:t>Higher beam current </a:t>
            </a:r>
            <a:r>
              <a:rPr lang="en-US" altLang="ja-JP" sz="2400" dirty="0" smtClean="0">
                <a:solidFill>
                  <a:srgbClr val="004000"/>
                </a:solidFill>
                <a:sym typeface="Wingdings"/>
              </a:rPr>
              <a:t>at Linac</a:t>
            </a:r>
            <a:endParaRPr lang="en-US" altLang="ja-JP" sz="2400" dirty="0" smtClean="0">
              <a:sym typeface="Wingdings"/>
            </a:endParaRPr>
          </a:p>
          <a:p>
            <a:pPr lvl="1"/>
            <a:r>
              <a:rPr lang="en-US" altLang="ja-JP" sz="2400" dirty="0" smtClean="0">
                <a:sym typeface="Wingdings"/>
              </a:rPr>
              <a:t>20-times higher collision rate with nano-beam scheme </a:t>
            </a:r>
            <a:r>
              <a:rPr lang="ja-JP" altLang="en-US" sz="2400" dirty="0" smtClean="0">
                <a:sym typeface="Wingdings"/>
              </a:rPr>
              <a:t>　</a:t>
            </a:r>
            <a:endParaRPr lang="en-US" altLang="ja-JP" sz="2400" dirty="0" smtClean="0">
              <a:sym typeface="Wingdings"/>
            </a:endParaRPr>
          </a:p>
          <a:p>
            <a:pPr lvl="2"/>
            <a:r>
              <a:rPr lang="ja-JP" altLang="en-US" sz="2000" dirty="0" smtClean="0">
                <a:sym typeface="Wingdings"/>
              </a:rPr>
              <a:t></a:t>
            </a:r>
            <a:r>
              <a:rPr lang="en-US" altLang="ja-JP" sz="2000" dirty="0" smtClean="0">
                <a:sym typeface="Wingdings"/>
              </a:rPr>
              <a:t> Low-emittance even at first turn	</a:t>
            </a:r>
            <a:r>
              <a:rPr lang="ja-JP" altLang="en-US" sz="2000" dirty="0" smtClean="0">
                <a:sym typeface="Wingdings"/>
              </a:rPr>
              <a:t></a:t>
            </a:r>
            <a:r>
              <a:rPr lang="en-US" altLang="ja-JP" sz="2000" dirty="0" smtClean="0">
                <a:sym typeface="Wingdings"/>
              </a:rPr>
              <a:t> </a:t>
            </a:r>
            <a:r>
              <a:rPr lang="en-US" altLang="ja-JP" sz="2000" dirty="0" smtClean="0">
                <a:solidFill>
                  <a:srgbClr val="0000FF"/>
                </a:solidFill>
                <a:sym typeface="Wingdings"/>
              </a:rPr>
              <a:t>Low-emittance beam </a:t>
            </a:r>
            <a:r>
              <a:rPr lang="en-US" altLang="ja-JP" sz="2000" dirty="0" smtClean="0">
                <a:sym typeface="Wingdings"/>
              </a:rPr>
              <a:t>from Linac</a:t>
            </a:r>
          </a:p>
          <a:p>
            <a:pPr lvl="2"/>
            <a:r>
              <a:rPr lang="ja-JP" altLang="en-US" sz="2000" dirty="0" smtClean="0">
                <a:sym typeface="Wingdings"/>
              </a:rPr>
              <a:t></a:t>
            </a:r>
            <a:r>
              <a:rPr lang="en-US" altLang="ja-JP" sz="2000" dirty="0" smtClean="0">
                <a:sym typeface="Wingdings"/>
              </a:rPr>
              <a:t> Shorter storage lifetime		(</a:t>
            </a:r>
            <a:r>
              <a:rPr lang="ja-JP" altLang="en-US" sz="2000" dirty="0" smtClean="0">
                <a:sym typeface="Wingdings"/>
              </a:rPr>
              <a:t></a:t>
            </a:r>
            <a:r>
              <a:rPr lang="en-US" altLang="ja-JP" sz="2000" dirty="0" smtClean="0">
                <a:sym typeface="Wingdings"/>
              </a:rPr>
              <a:t> Higher Linac beam current)</a:t>
            </a:r>
            <a:endParaRPr lang="en-US" altLang="ja-JP" sz="1200" dirty="0" smtClean="0">
              <a:sym typeface="Wingdings"/>
            </a:endParaRPr>
          </a:p>
          <a:p>
            <a:r>
              <a:rPr lang="en-US" altLang="ja-JP" sz="2900" dirty="0" smtClean="0">
                <a:sym typeface="Wingdings"/>
              </a:rPr>
              <a:t>Linac challenges</a:t>
            </a:r>
          </a:p>
          <a:p>
            <a:pPr lvl="1"/>
            <a:r>
              <a:rPr lang="en-US" altLang="ja-JP" sz="2400" dirty="0" smtClean="0">
                <a:sym typeface="Wingdings"/>
              </a:rPr>
              <a:t>Low emittance e-</a:t>
            </a:r>
          </a:p>
          <a:p>
            <a:pPr lvl="2"/>
            <a:r>
              <a:rPr lang="en-US" altLang="ja-JP" sz="2000" dirty="0" smtClean="0">
                <a:sym typeface="Wingdings"/>
              </a:rPr>
              <a:t>with high-charge RF-gun</a:t>
            </a:r>
          </a:p>
          <a:p>
            <a:pPr lvl="1"/>
            <a:r>
              <a:rPr lang="en-US" altLang="ja-JP" sz="2400" dirty="0" smtClean="0"/>
              <a:t>Low emittance e+</a:t>
            </a:r>
          </a:p>
          <a:p>
            <a:pPr lvl="2"/>
            <a:r>
              <a:rPr lang="en-US" altLang="ja-JP" sz="2000" dirty="0" smtClean="0"/>
              <a:t>with damping ring</a:t>
            </a:r>
            <a:endParaRPr lang="en-US" altLang="ja-JP" sz="2400" dirty="0" smtClean="0"/>
          </a:p>
          <a:p>
            <a:pPr lvl="1"/>
            <a:r>
              <a:rPr lang="en-US" altLang="ja-JP" sz="2400" dirty="0" smtClean="0"/>
              <a:t>Higher e+ beam current</a:t>
            </a:r>
          </a:p>
          <a:p>
            <a:pPr lvl="2"/>
            <a:r>
              <a:rPr lang="en-US" altLang="ja-JP" sz="2000" dirty="0" smtClean="0"/>
              <a:t>with new capture section</a:t>
            </a:r>
          </a:p>
          <a:p>
            <a:pPr lvl="1"/>
            <a:r>
              <a:rPr lang="en-US" altLang="ja-JP" sz="2400" dirty="0" smtClean="0"/>
              <a:t>Emittance preservation</a:t>
            </a:r>
          </a:p>
          <a:p>
            <a:pPr lvl="2"/>
            <a:r>
              <a:rPr lang="en-US" altLang="ja-JP" sz="2000" dirty="0" smtClean="0"/>
              <a:t>with precise beam control</a:t>
            </a:r>
          </a:p>
          <a:p>
            <a:pPr lvl="1"/>
            <a:r>
              <a:rPr lang="en-US" altLang="ja-JP" sz="2400" dirty="0" smtClean="0"/>
              <a:t>4+1 ring simultaneous injection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5942881" y="-5483"/>
            <a:ext cx="3668638" cy="30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38" tIns="49769" rIns="99538" bIns="49769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ja-JP" sz="1300" i="1" dirty="0" smtClean="0">
                <a:solidFill>
                  <a:srgbClr val="000090"/>
                </a:solidFill>
                <a:latin typeface="Arial Rounded MT Bold"/>
              </a:rPr>
              <a:t>Linac Overview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20</a:t>
            </a:fld>
            <a:endParaRPr lang="en-US" altLang="ja-JP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5811" y="693739"/>
            <a:ext cx="4145280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677" y="693738"/>
            <a:ext cx="4145280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866" y="3927158"/>
            <a:ext cx="4145280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3634" y="3922396"/>
            <a:ext cx="4145280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01648" y="474728"/>
            <a:ext cx="9085342" cy="840317"/>
          </a:xfrm>
        </p:spPr>
        <p:txBody>
          <a:bodyPr/>
          <a:lstStyle/>
          <a:p>
            <a:r>
              <a:rPr lang="en-US" altLang="ja-JP" dirty="0" smtClean="0"/>
              <a:t>GR_A1 : 5.1</a:t>
            </a:r>
            <a:r>
              <a:rPr lang="ja-JP" altLang="en-US" dirty="0" smtClean="0"/>
              <a:t> </a:t>
            </a:r>
            <a:r>
              <a:rPr lang="en-US" altLang="ja-JP" dirty="0" smtClean="0"/>
              <a:t>nC / bunch</a:t>
            </a:r>
            <a:endParaRPr kumimoji="1" lang="ja-JP" altLang="en-US" dirty="0"/>
          </a:p>
        </p:txBody>
      </p:sp>
      <p:pic>
        <p:nvPicPr>
          <p:cNvPr id="7" name="Picture 2" descr="../../opelog2/php/upload/uploadfile/2013-12/17/20131217-00201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664" y="1637387"/>
            <a:ext cx="10437310" cy="566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351" y="5528419"/>
            <a:ext cx="8844329" cy="174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4294967295"/>
          </p:nvPr>
        </p:nvSpPr>
        <p:spPr>
          <a:xfrm>
            <a:off x="6337300" y="2857500"/>
            <a:ext cx="2334458" cy="346750"/>
          </a:xfrm>
          <a:prstGeom prst="rect">
            <a:avLst/>
          </a:prstGeom>
        </p:spPr>
        <p:txBody>
          <a:bodyPr lIns="104287" tIns="52144" rIns="104287" bIns="52144"/>
          <a:lstStyle/>
          <a:p>
            <a:pPr algn="r">
              <a:defRPr/>
            </a:pPr>
            <a:r>
              <a:rPr lang="en-US" altLang="ja-JP" sz="1400" dirty="0" smtClean="0"/>
              <a:t>Horizontal position /mm</a:t>
            </a:r>
            <a:endParaRPr lang="en-US" altLang="ja-JP" sz="1400" dirty="0"/>
          </a:p>
        </p:txBody>
      </p:sp>
      <p:sp>
        <p:nvSpPr>
          <p:cNvPr id="8" name="スライド番号プレースホルダー 4"/>
          <p:cNvSpPr txBox="1">
            <a:spLocks/>
          </p:cNvSpPr>
          <p:nvPr/>
        </p:nvSpPr>
        <p:spPr>
          <a:xfrm>
            <a:off x="6622758" y="4015700"/>
            <a:ext cx="2049000" cy="346750"/>
          </a:xfrm>
          <a:prstGeom prst="rect">
            <a:avLst/>
          </a:prstGeom>
        </p:spPr>
        <p:txBody>
          <a:bodyPr lIns="104287" tIns="52144" rIns="104287" bIns="52144"/>
          <a:lstStyle/>
          <a:p>
            <a:pPr marL="0" marR="0" lvl="0" indent="0" algn="r" defTabSz="521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Vertical position /mm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スライド番号プレースホルダー 4"/>
          <p:cNvSpPr txBox="1">
            <a:spLocks/>
          </p:cNvSpPr>
          <p:nvPr/>
        </p:nvSpPr>
        <p:spPr>
          <a:xfrm>
            <a:off x="6622758" y="5181669"/>
            <a:ext cx="2049000" cy="346750"/>
          </a:xfrm>
          <a:prstGeom prst="rect">
            <a:avLst/>
          </a:prstGeom>
        </p:spPr>
        <p:txBody>
          <a:bodyPr lIns="104287" tIns="52144" rIns="104287" bIns="52144"/>
          <a:lstStyle/>
          <a:p>
            <a:pPr marL="0" marR="0" lvl="0" indent="0" algn="r" defTabSz="521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Charge </a:t>
            </a:r>
            <a:r>
              <a:rPr lang="en-US" altLang="ja-JP" sz="1400" dirty="0" smtClean="0"/>
              <a:t>/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nC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スライド番号プレースホルダー 4"/>
          <p:cNvSpPr txBox="1">
            <a:spLocks/>
          </p:cNvSpPr>
          <p:nvPr/>
        </p:nvSpPr>
        <p:spPr>
          <a:xfrm>
            <a:off x="6832262" y="6426200"/>
            <a:ext cx="2474418" cy="346750"/>
          </a:xfrm>
          <a:prstGeom prst="rect">
            <a:avLst/>
          </a:prstGeom>
        </p:spPr>
        <p:txBody>
          <a:bodyPr lIns="104287" tIns="52144" rIns="104287" bIns="52144"/>
          <a:lstStyle/>
          <a:p>
            <a:pPr marL="0" marR="0" lvl="0" indent="0" algn="r" defTabSz="521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Charge </a:t>
            </a:r>
            <a:r>
              <a:rPr lang="en-US" altLang="ja-JP" sz="1400" noProof="0" dirty="0" smtClean="0"/>
              <a:t>Trend / Stability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17519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9039" y="128619"/>
            <a:ext cx="9085342" cy="840317"/>
          </a:xfrm>
        </p:spPr>
        <p:txBody>
          <a:bodyPr/>
          <a:lstStyle/>
          <a:p>
            <a:r>
              <a:rPr kumimoji="1" lang="en-US" altLang="ja-JP" dirty="0" smtClean="0"/>
              <a:t>Beam Trend / Stability</a:t>
            </a:r>
            <a:endParaRPr kumimoji="1" lang="ja-JP" alt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039" y="1240343"/>
            <a:ext cx="9258904" cy="574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19708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Horizontal / Vertical stability</a:t>
            </a:r>
            <a:endParaRPr kumimoji="1" lang="ja-JP" alt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7" y="2987337"/>
            <a:ext cx="10779453" cy="303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09948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3200" dirty="0" smtClean="0"/>
              <a:t>600m beam transport from RF-gun with QTWSC</a:t>
            </a:r>
            <a:endParaRPr lang="ja-JP" altLang="en-US" sz="32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24</a:t>
            </a:fld>
            <a:endParaRPr lang="en-US" altLang="ja-JP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235" y="1930549"/>
            <a:ext cx="8450580" cy="505968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アーチ 66"/>
          <p:cNvSpPr>
            <a:spLocks noChangeAspect="1"/>
          </p:cNvSpPr>
          <p:nvPr/>
        </p:nvSpPr>
        <p:spPr bwMode="auto">
          <a:xfrm rot="16200000">
            <a:off x="3022601" y="2981326"/>
            <a:ext cx="812800" cy="787400"/>
          </a:xfrm>
          <a:prstGeom prst="blockArc">
            <a:avLst>
              <a:gd name="adj1" fmla="val 10800000"/>
              <a:gd name="adj2" fmla="val 0"/>
              <a:gd name="adj3" fmla="val 0"/>
            </a:avLst>
          </a:prstGeom>
          <a:solidFill>
            <a:srgbClr val="FFFFFF"/>
          </a:solidFill>
          <a:ln w="508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2700000" algn="tl" rotWithShape="0">
              <a:srgbClr val="808080">
                <a:alpha val="75000"/>
              </a:srgbClr>
            </a:outerShdw>
          </a:effectLst>
        </p:spPr>
        <p:txBody>
          <a:bodyPr lIns="99546" tIns="49772" rIns="99546" bIns="49772">
            <a:prstTxWarp prst="textNoShape">
              <a:avLst/>
            </a:prstTxWarp>
          </a:bodyPr>
          <a:lstStyle/>
          <a:p>
            <a:pPr algn="just" defTabSz="3632502">
              <a:defRPr/>
            </a:pPr>
            <a:endParaRPr lang="ja-JP" altLang="en-US" sz="2800" dirty="0">
              <a:solidFill>
                <a:srgbClr val="400040"/>
              </a:solidFill>
              <a:latin typeface="Arial Rounded MT Bold"/>
              <a:ea typeface="ヒラギノ丸ゴ Pro W4" pitchFamily="-108" charset="-128"/>
              <a:cs typeface="ヒラギノ丸ゴ Pro W4" pitchFamily="-108" charset="-128"/>
            </a:endParaRPr>
          </a:p>
        </p:txBody>
      </p:sp>
      <p:sp>
        <p:nvSpPr>
          <p:cNvPr id="110" name="アーチ 109"/>
          <p:cNvSpPr>
            <a:spLocks noChangeAspect="1"/>
          </p:cNvSpPr>
          <p:nvPr/>
        </p:nvSpPr>
        <p:spPr bwMode="auto">
          <a:xfrm rot="16200000">
            <a:off x="3350419" y="5676107"/>
            <a:ext cx="812800" cy="785812"/>
          </a:xfrm>
          <a:prstGeom prst="blockArc">
            <a:avLst>
              <a:gd name="adj1" fmla="val 10800000"/>
              <a:gd name="adj2" fmla="val 0"/>
              <a:gd name="adj3" fmla="val 0"/>
            </a:avLst>
          </a:prstGeom>
          <a:solidFill>
            <a:srgbClr val="FFFFFF"/>
          </a:solidFill>
          <a:ln w="508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2700000" algn="tl" rotWithShape="0">
              <a:srgbClr val="808080">
                <a:alpha val="75000"/>
              </a:srgbClr>
            </a:outerShdw>
          </a:effectLst>
        </p:spPr>
        <p:txBody>
          <a:bodyPr lIns="99546" tIns="49772" rIns="99546" bIns="49772">
            <a:prstTxWarp prst="textNoShape">
              <a:avLst/>
            </a:prstTxWarp>
          </a:bodyPr>
          <a:lstStyle/>
          <a:p>
            <a:pPr algn="just" defTabSz="3632502">
              <a:defRPr/>
            </a:pPr>
            <a:endParaRPr lang="ja-JP" altLang="en-US" sz="2800" dirty="0">
              <a:solidFill>
                <a:srgbClr val="400040"/>
              </a:solidFill>
              <a:latin typeface="Arial Rounded MT Bold"/>
              <a:ea typeface="ヒラギノ丸ゴ Pro W4" pitchFamily="-108" charset="-128"/>
              <a:cs typeface="ヒラギノ丸ゴ Pro W4" pitchFamily="-108" charset="-128"/>
            </a:endParaRPr>
          </a:p>
        </p:txBody>
      </p:sp>
      <p:sp>
        <p:nvSpPr>
          <p:cNvPr id="89" name="アーチ 88"/>
          <p:cNvSpPr>
            <a:spLocks noChangeAspect="1"/>
          </p:cNvSpPr>
          <p:nvPr/>
        </p:nvSpPr>
        <p:spPr bwMode="auto">
          <a:xfrm rot="16200000">
            <a:off x="3187702" y="4327527"/>
            <a:ext cx="811213" cy="785813"/>
          </a:xfrm>
          <a:prstGeom prst="blockArc">
            <a:avLst>
              <a:gd name="adj1" fmla="val 10800000"/>
              <a:gd name="adj2" fmla="val 0"/>
              <a:gd name="adj3" fmla="val 0"/>
            </a:avLst>
          </a:prstGeom>
          <a:solidFill>
            <a:srgbClr val="FFFFFF"/>
          </a:solidFill>
          <a:ln w="508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2700000" algn="tl" rotWithShape="0">
              <a:srgbClr val="808080">
                <a:alpha val="75000"/>
              </a:srgbClr>
            </a:outerShdw>
          </a:effectLst>
        </p:spPr>
        <p:txBody>
          <a:bodyPr lIns="99546" tIns="49772" rIns="99546" bIns="49772">
            <a:prstTxWarp prst="textNoShape">
              <a:avLst/>
            </a:prstTxWarp>
          </a:bodyPr>
          <a:lstStyle/>
          <a:p>
            <a:pPr algn="just" defTabSz="3632502">
              <a:defRPr/>
            </a:pPr>
            <a:endParaRPr lang="ja-JP" altLang="en-US" sz="2800" dirty="0">
              <a:solidFill>
                <a:srgbClr val="400040"/>
              </a:solidFill>
              <a:latin typeface="Arial Rounded MT Bold"/>
              <a:ea typeface="ヒラギノ丸ゴ Pro W4" pitchFamily="-108" charset="-128"/>
              <a:cs typeface="ヒラギノ丸ゴ Pro W4" pitchFamily="-108" charset="-128"/>
            </a:endParaRPr>
          </a:p>
        </p:txBody>
      </p:sp>
      <p:sp>
        <p:nvSpPr>
          <p:cNvPr id="61445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700" dirty="0" smtClean="0">
                <a:latin typeface="Arial Rounded MT Bold" charset="0"/>
              </a:rPr>
              <a:t>Multiple closed </a:t>
            </a:r>
            <a:r>
              <a:rPr lang="en-US" altLang="ja-JP" sz="2700" dirty="0">
                <a:latin typeface="Arial Rounded MT Bold" charset="0"/>
              </a:rPr>
              <a:t>loops </a:t>
            </a:r>
            <a:r>
              <a:rPr lang="en-US" altLang="ja-JP" sz="2700" dirty="0" smtClean="0">
                <a:latin typeface="Arial Rounded MT Bold" charset="0"/>
              </a:rPr>
              <a:t>were </a:t>
            </a:r>
            <a:r>
              <a:rPr lang="en-US" altLang="ja-JP" sz="2700" dirty="0">
                <a:latin typeface="Arial Rounded MT Bold" charset="0"/>
              </a:rPr>
              <a:t>installed on each </a:t>
            </a:r>
            <a:r>
              <a:rPr lang="en-US" altLang="ja-JP" sz="2700" dirty="0" smtClean="0">
                <a:latin typeface="Arial Rounded MT Bold" charset="0"/>
              </a:rPr>
              <a:t>PPM VA </a:t>
            </a:r>
            <a:r>
              <a:rPr lang="en-US" altLang="ja-JP" sz="2700" dirty="0">
                <a:latin typeface="Arial Rounded MT Bold" charset="0"/>
              </a:rPr>
              <a:t>independently</a:t>
            </a:r>
            <a:endParaRPr lang="ja-JP" altLang="en-US" sz="2700" dirty="0">
              <a:latin typeface="Arial Rounded MT Bold" charset="0"/>
            </a:endParaRPr>
          </a:p>
          <a:p>
            <a:pPr lvl="1"/>
            <a:r>
              <a:rPr lang="en-US" altLang="ja-JP" sz="2200" dirty="0">
                <a:latin typeface="Arial Rounded MT Bold" charset="0"/>
              </a:rPr>
              <a:t>Tested at KEKB</a:t>
            </a:r>
          </a:p>
        </p:txBody>
      </p:sp>
      <p:sp>
        <p:nvSpPr>
          <p:cNvPr id="6144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Arial Rounded MT Bold" charset="0"/>
              </a:rPr>
              <a:t>Virtual Accelerator-based Controls</a:t>
            </a:r>
            <a:endParaRPr lang="ja-JP" altLang="en-US" dirty="0" smtClean="0">
              <a:latin typeface="Arial Rounded MT Bold" charset="0"/>
            </a:endParaRPr>
          </a:p>
        </p:txBody>
      </p:sp>
      <p:sp>
        <p:nvSpPr>
          <p:cNvPr id="61447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9901238" y="7254877"/>
            <a:ext cx="622300" cy="252413"/>
          </a:xfrm>
          <a:noFill/>
        </p:spPr>
        <p:txBody>
          <a:bodyPr/>
          <a:lstStyle/>
          <a:p>
            <a:fld id="{58B6EA89-21B4-2E48-9828-90BDE64E4BA4}" type="slidenum">
              <a:rPr lang="en-US" altLang="ja-JP" smtClean="0">
                <a:latin typeface="Arial Rounded MT Bold" charset="0"/>
                <a:ea typeface="Osaka" charset="-128"/>
                <a:cs typeface="Osaka" charset="-128"/>
              </a:rPr>
              <a:pPr/>
              <a:t>25</a:t>
            </a:fld>
            <a:endParaRPr lang="en-US" altLang="ja-JP" dirty="0" smtClean="0">
              <a:latin typeface="Arial Rounded MT Bold" charset="0"/>
              <a:ea typeface="Osaka" charset="-128"/>
              <a:cs typeface="Osaka" charset="-128"/>
            </a:endParaRPr>
          </a:p>
        </p:txBody>
      </p:sp>
      <p:sp>
        <p:nvSpPr>
          <p:cNvPr id="61448" name="Rectangle 746"/>
          <p:cNvSpPr>
            <a:spLocks noChangeArrowheads="1"/>
          </p:cNvSpPr>
          <p:nvPr/>
        </p:nvSpPr>
        <p:spPr bwMode="auto">
          <a:xfrm>
            <a:off x="3105150" y="3257550"/>
            <a:ext cx="30638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Helvetica" charset="0"/>
              </a:rPr>
              <a:t>ARC</a:t>
            </a:r>
            <a:endParaRPr lang="en-US" altLang="ja-JP" sz="1100" b="1" dirty="0">
              <a:latin typeface="Helvetica" charset="0"/>
            </a:endParaRPr>
          </a:p>
        </p:txBody>
      </p:sp>
      <p:sp>
        <p:nvSpPr>
          <p:cNvPr id="61449" name="Rectangle 747"/>
          <p:cNvSpPr>
            <a:spLocks noChangeArrowheads="1"/>
          </p:cNvSpPr>
          <p:nvPr/>
        </p:nvSpPr>
        <p:spPr bwMode="auto">
          <a:xfrm>
            <a:off x="4876801" y="3863977"/>
            <a:ext cx="6032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Helvetica" charset="0"/>
                <a:ea typeface="Helvetica" charset="0"/>
                <a:cs typeface="Helvetica" charset="0"/>
              </a:rPr>
              <a:t>e</a:t>
            </a:r>
            <a:r>
              <a:rPr lang="en-US" altLang="ja-JP" sz="1100" b="1" baseline="30000" dirty="0">
                <a:solidFill>
                  <a:srgbClr val="1E1B18"/>
                </a:solidFill>
                <a:latin typeface="Helvetica" charset="0"/>
                <a:ea typeface="Helvetica" charset="0"/>
                <a:cs typeface="Helvetica" charset="0"/>
              </a:rPr>
              <a:t>+</a:t>
            </a:r>
            <a:r>
              <a:rPr lang="en-US" altLang="ja-JP" sz="1100" b="1" dirty="0">
                <a:solidFill>
                  <a:srgbClr val="1E1B18"/>
                </a:solidFill>
                <a:latin typeface="Helvetica" charset="0"/>
                <a:ea typeface="Helvetica" charset="0"/>
                <a:cs typeface="Helvetica" charset="0"/>
              </a:rPr>
              <a:t> Target</a:t>
            </a:r>
            <a:endParaRPr lang="en-US" altLang="ja-JP" sz="17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0" name="Line 751"/>
          <p:cNvSpPr>
            <a:spLocks noChangeShapeType="1"/>
          </p:cNvSpPr>
          <p:nvPr/>
        </p:nvSpPr>
        <p:spPr bwMode="auto">
          <a:xfrm flipH="1">
            <a:off x="7742240" y="3433763"/>
            <a:ext cx="865187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51" name="Line 752"/>
          <p:cNvSpPr>
            <a:spLocks noChangeShapeType="1"/>
          </p:cNvSpPr>
          <p:nvPr/>
        </p:nvSpPr>
        <p:spPr bwMode="auto">
          <a:xfrm flipH="1">
            <a:off x="7262815" y="3433763"/>
            <a:ext cx="479425" cy="347662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52" name="Line 753"/>
          <p:cNvSpPr>
            <a:spLocks noChangeShapeType="1"/>
          </p:cNvSpPr>
          <p:nvPr/>
        </p:nvSpPr>
        <p:spPr bwMode="auto">
          <a:xfrm flipH="1">
            <a:off x="8607425" y="3257550"/>
            <a:ext cx="269875" cy="176213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53" name="Line 755"/>
          <p:cNvSpPr>
            <a:spLocks noChangeShapeType="1"/>
          </p:cNvSpPr>
          <p:nvPr/>
        </p:nvSpPr>
        <p:spPr bwMode="auto">
          <a:xfrm>
            <a:off x="3427415" y="2968625"/>
            <a:ext cx="1243012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54" name="Line 756"/>
          <p:cNvSpPr>
            <a:spLocks noChangeShapeType="1"/>
          </p:cNvSpPr>
          <p:nvPr/>
        </p:nvSpPr>
        <p:spPr bwMode="auto">
          <a:xfrm>
            <a:off x="3417889" y="3781425"/>
            <a:ext cx="3844925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61455" name="Line 757"/>
          <p:cNvSpPr>
            <a:spLocks noChangeShapeType="1"/>
          </p:cNvSpPr>
          <p:nvPr/>
        </p:nvSpPr>
        <p:spPr bwMode="auto">
          <a:xfrm>
            <a:off x="5168900" y="3724276"/>
            <a:ext cx="0" cy="114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1456" name="Rectangle 762"/>
          <p:cNvSpPr>
            <a:spLocks noChangeArrowheads="1"/>
          </p:cNvSpPr>
          <p:nvPr/>
        </p:nvSpPr>
        <p:spPr bwMode="auto">
          <a:xfrm>
            <a:off x="7848600" y="3032125"/>
            <a:ext cx="16922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Helvetica" charset="0"/>
              </a:rPr>
              <a:t>e</a:t>
            </a:r>
            <a:r>
              <a:rPr lang="en-US" altLang="ja-JP" sz="1100" b="1" baseline="30000" dirty="0">
                <a:solidFill>
                  <a:srgbClr val="1E1B18"/>
                </a:solidFill>
                <a:latin typeface="Helvetica" charset="0"/>
              </a:rPr>
              <a:t>–</a:t>
            </a:r>
            <a:r>
              <a:rPr lang="en-US" altLang="ja-JP" sz="1100" b="1" dirty="0">
                <a:solidFill>
                  <a:srgbClr val="1E1B18"/>
                </a:solidFill>
                <a:latin typeface="Helvetica" charset="0"/>
              </a:rPr>
              <a:t> BT (PF: 2.5GeV, 0.1nC)</a:t>
            </a:r>
            <a:endParaRPr lang="en-US" altLang="ja-JP" sz="1100" b="1" dirty="0">
              <a:latin typeface="Helvetica" charset="0"/>
            </a:endParaRPr>
          </a:p>
        </p:txBody>
      </p:sp>
      <p:sp>
        <p:nvSpPr>
          <p:cNvPr id="61457" name="Rectangle 777"/>
          <p:cNvSpPr>
            <a:spLocks noChangeArrowheads="1"/>
          </p:cNvSpPr>
          <p:nvPr/>
        </p:nvSpPr>
        <p:spPr bwMode="auto">
          <a:xfrm>
            <a:off x="4540252" y="3022600"/>
            <a:ext cx="455613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Helvetica" charset="0"/>
                <a:ea typeface="Helvetica" charset="0"/>
                <a:cs typeface="Helvetica" charset="0"/>
              </a:rPr>
              <a:t>e</a:t>
            </a:r>
            <a:r>
              <a:rPr lang="en-US" altLang="ja-JP" sz="1100" b="1" baseline="30000" dirty="0">
                <a:solidFill>
                  <a:srgbClr val="1E1B18"/>
                </a:solidFill>
                <a:latin typeface="Helvetica" charset="0"/>
                <a:ea typeface="Helvetica" charset="0"/>
                <a:cs typeface="Helvetica" charset="0"/>
              </a:rPr>
              <a:t>−</a:t>
            </a:r>
            <a:r>
              <a:rPr lang="en-US" altLang="ja-JP" sz="1100" b="1" dirty="0">
                <a:solidFill>
                  <a:srgbClr val="1E1B18"/>
                </a:solidFill>
                <a:latin typeface="Helvetica" charset="0"/>
                <a:ea typeface="Helvetica" charset="0"/>
                <a:cs typeface="Helvetica" charset="0"/>
              </a:rPr>
              <a:t> Gun</a:t>
            </a:r>
          </a:p>
        </p:txBody>
      </p:sp>
      <p:sp>
        <p:nvSpPr>
          <p:cNvPr id="61458" name="Rectangle 746"/>
          <p:cNvSpPr>
            <a:spLocks noChangeArrowheads="1"/>
          </p:cNvSpPr>
          <p:nvPr/>
        </p:nvSpPr>
        <p:spPr bwMode="auto">
          <a:xfrm>
            <a:off x="3270249" y="4603751"/>
            <a:ext cx="30480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Helvetica" charset="0"/>
              </a:rPr>
              <a:t>ARC</a:t>
            </a:r>
            <a:endParaRPr lang="en-US" altLang="ja-JP" sz="1100" b="1" dirty="0">
              <a:latin typeface="Helvetica" charset="0"/>
            </a:endParaRPr>
          </a:p>
        </p:txBody>
      </p:sp>
      <p:sp>
        <p:nvSpPr>
          <p:cNvPr id="61459" name="Rectangle 747"/>
          <p:cNvSpPr>
            <a:spLocks noChangeArrowheads="1"/>
          </p:cNvSpPr>
          <p:nvPr/>
        </p:nvSpPr>
        <p:spPr bwMode="auto">
          <a:xfrm>
            <a:off x="5038728" y="5208590"/>
            <a:ext cx="582613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Helvetica" charset="0"/>
                <a:ea typeface="Helvetica" charset="0"/>
                <a:cs typeface="Helvetica" charset="0"/>
              </a:rPr>
              <a:t>e</a:t>
            </a:r>
            <a:r>
              <a:rPr lang="en-US" altLang="ja-JP" sz="1100" b="1" baseline="30000" dirty="0">
                <a:solidFill>
                  <a:srgbClr val="1E1B18"/>
                </a:solidFill>
                <a:latin typeface="Helvetica" charset="0"/>
                <a:ea typeface="Helvetica" charset="0"/>
                <a:cs typeface="Helvetica" charset="0"/>
              </a:rPr>
              <a:t>+</a:t>
            </a:r>
            <a:r>
              <a:rPr lang="en-US" altLang="ja-JP" sz="1100" b="1" dirty="0">
                <a:solidFill>
                  <a:srgbClr val="1E1B18"/>
                </a:solidFill>
                <a:latin typeface="Helvetica" charset="0"/>
                <a:ea typeface="Helvetica" charset="0"/>
                <a:cs typeface="Helvetica" charset="0"/>
              </a:rPr>
              <a:t> Target</a:t>
            </a:r>
            <a:endParaRPr lang="en-US" altLang="ja-JP" sz="17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5" name="Line 755"/>
          <p:cNvSpPr>
            <a:spLocks noChangeShapeType="1"/>
          </p:cNvSpPr>
          <p:nvPr/>
        </p:nvSpPr>
        <p:spPr bwMode="auto">
          <a:xfrm>
            <a:off x="3592515" y="4313238"/>
            <a:ext cx="1243012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76" name="Line 756"/>
          <p:cNvSpPr>
            <a:spLocks noChangeShapeType="1"/>
          </p:cNvSpPr>
          <p:nvPr/>
        </p:nvSpPr>
        <p:spPr bwMode="auto">
          <a:xfrm>
            <a:off x="3581400" y="5126038"/>
            <a:ext cx="4078288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61462" name="Line 757"/>
          <p:cNvSpPr>
            <a:spLocks noChangeShapeType="1"/>
          </p:cNvSpPr>
          <p:nvPr/>
        </p:nvSpPr>
        <p:spPr bwMode="auto">
          <a:xfrm>
            <a:off x="5334000" y="5068890"/>
            <a:ext cx="0" cy="114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1463" name="Rectangle 758"/>
          <p:cNvSpPr>
            <a:spLocks noChangeArrowheads="1"/>
          </p:cNvSpPr>
          <p:nvPr/>
        </p:nvSpPr>
        <p:spPr bwMode="auto">
          <a:xfrm>
            <a:off x="7994652" y="4933950"/>
            <a:ext cx="19097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Helvetica" charset="0"/>
              </a:rPr>
              <a:t>e</a:t>
            </a:r>
            <a:r>
              <a:rPr lang="en-US" altLang="ja-JP" sz="1100" b="1" baseline="30000" dirty="0">
                <a:solidFill>
                  <a:srgbClr val="1E1B18"/>
                </a:solidFill>
                <a:latin typeface="Helvetica" charset="0"/>
              </a:rPr>
              <a:t>+</a:t>
            </a:r>
            <a:r>
              <a:rPr lang="en-US" altLang="ja-JP" sz="1100" b="1" dirty="0">
                <a:solidFill>
                  <a:srgbClr val="1E1B18"/>
                </a:solidFill>
                <a:latin typeface="Helvetica" charset="0"/>
              </a:rPr>
              <a:t> BT (KEKB: 3.5GeV, 0.6nC)</a:t>
            </a:r>
            <a:endParaRPr lang="en-US" altLang="ja-JP" sz="1100" b="1" dirty="0">
              <a:latin typeface="Helvetica" charset="0"/>
            </a:endParaRPr>
          </a:p>
        </p:txBody>
      </p:sp>
      <p:sp>
        <p:nvSpPr>
          <p:cNvPr id="86" name="Line 766"/>
          <p:cNvSpPr>
            <a:spLocks noChangeShapeType="1"/>
          </p:cNvSpPr>
          <p:nvPr/>
        </p:nvSpPr>
        <p:spPr bwMode="auto">
          <a:xfrm flipV="1">
            <a:off x="7635875" y="5010150"/>
            <a:ext cx="107950" cy="115888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87" name="Line 767"/>
          <p:cNvSpPr>
            <a:spLocks noChangeShapeType="1"/>
          </p:cNvSpPr>
          <p:nvPr/>
        </p:nvSpPr>
        <p:spPr bwMode="auto">
          <a:xfrm flipH="1" flipV="1">
            <a:off x="7737475" y="5010150"/>
            <a:ext cx="127000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61466" name="Rectangle 777"/>
          <p:cNvSpPr>
            <a:spLocks noChangeArrowheads="1"/>
          </p:cNvSpPr>
          <p:nvPr/>
        </p:nvSpPr>
        <p:spPr bwMode="auto">
          <a:xfrm>
            <a:off x="4703765" y="4319588"/>
            <a:ext cx="4540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Helvetica" charset="0"/>
                <a:ea typeface="Helvetica" charset="0"/>
                <a:cs typeface="Helvetica" charset="0"/>
              </a:rPr>
              <a:t>e</a:t>
            </a:r>
            <a:r>
              <a:rPr lang="en-US" altLang="ja-JP" sz="1100" b="1" baseline="30000" dirty="0">
                <a:solidFill>
                  <a:srgbClr val="1E1B18"/>
                </a:solidFill>
                <a:latin typeface="Helvetica" charset="0"/>
                <a:ea typeface="Helvetica" charset="0"/>
                <a:cs typeface="Helvetica" charset="0"/>
              </a:rPr>
              <a:t>−</a:t>
            </a:r>
            <a:r>
              <a:rPr lang="en-US" altLang="ja-JP" sz="1100" b="1" dirty="0">
                <a:solidFill>
                  <a:srgbClr val="1E1B18"/>
                </a:solidFill>
                <a:latin typeface="Helvetica" charset="0"/>
                <a:ea typeface="Helvetica" charset="0"/>
                <a:cs typeface="Helvetica" charset="0"/>
              </a:rPr>
              <a:t> Gun</a:t>
            </a:r>
          </a:p>
        </p:txBody>
      </p:sp>
      <p:sp>
        <p:nvSpPr>
          <p:cNvPr id="61467" name="Rectangle 746"/>
          <p:cNvSpPr>
            <a:spLocks noChangeArrowheads="1"/>
          </p:cNvSpPr>
          <p:nvPr/>
        </p:nvSpPr>
        <p:spPr bwMode="auto">
          <a:xfrm>
            <a:off x="3433765" y="5951540"/>
            <a:ext cx="306387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Helvetica" charset="0"/>
              </a:rPr>
              <a:t>ARC</a:t>
            </a:r>
            <a:endParaRPr lang="en-US" altLang="ja-JP" sz="1100" b="1" dirty="0">
              <a:latin typeface="Helvetica" charset="0"/>
            </a:endParaRPr>
          </a:p>
        </p:txBody>
      </p:sp>
      <p:sp>
        <p:nvSpPr>
          <p:cNvPr id="61468" name="Rectangle 747"/>
          <p:cNvSpPr>
            <a:spLocks noChangeArrowheads="1"/>
          </p:cNvSpPr>
          <p:nvPr/>
        </p:nvSpPr>
        <p:spPr bwMode="auto">
          <a:xfrm>
            <a:off x="5203825" y="6557963"/>
            <a:ext cx="60325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Helvetica" charset="0"/>
                <a:ea typeface="Helvetica" charset="0"/>
                <a:cs typeface="Helvetica" charset="0"/>
              </a:rPr>
              <a:t>e</a:t>
            </a:r>
            <a:r>
              <a:rPr lang="en-US" altLang="ja-JP" sz="1100" b="1" baseline="30000" dirty="0">
                <a:solidFill>
                  <a:srgbClr val="1E1B18"/>
                </a:solidFill>
                <a:latin typeface="Helvetica" charset="0"/>
                <a:ea typeface="Helvetica" charset="0"/>
                <a:cs typeface="Helvetica" charset="0"/>
              </a:rPr>
              <a:t>+</a:t>
            </a:r>
            <a:r>
              <a:rPr lang="en-US" altLang="ja-JP" sz="1100" b="1" dirty="0">
                <a:solidFill>
                  <a:srgbClr val="1E1B18"/>
                </a:solidFill>
                <a:latin typeface="Helvetica" charset="0"/>
                <a:ea typeface="Helvetica" charset="0"/>
                <a:cs typeface="Helvetica" charset="0"/>
              </a:rPr>
              <a:t> Target</a:t>
            </a:r>
            <a:endParaRPr lang="en-US" altLang="ja-JP" sz="17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6" name="Line 755"/>
          <p:cNvSpPr>
            <a:spLocks noChangeShapeType="1"/>
          </p:cNvSpPr>
          <p:nvPr/>
        </p:nvSpPr>
        <p:spPr bwMode="auto">
          <a:xfrm>
            <a:off x="3756026" y="5662613"/>
            <a:ext cx="1244601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97" name="Line 756"/>
          <p:cNvSpPr>
            <a:spLocks noChangeShapeType="1"/>
          </p:cNvSpPr>
          <p:nvPr/>
        </p:nvSpPr>
        <p:spPr bwMode="auto">
          <a:xfrm>
            <a:off x="3746501" y="6473825"/>
            <a:ext cx="4078288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61471" name="Line 757"/>
          <p:cNvSpPr>
            <a:spLocks noChangeShapeType="1"/>
          </p:cNvSpPr>
          <p:nvPr/>
        </p:nvSpPr>
        <p:spPr bwMode="auto">
          <a:xfrm>
            <a:off x="5499100" y="6418263"/>
            <a:ext cx="0" cy="115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1472" name="Rectangle 761"/>
          <p:cNvSpPr>
            <a:spLocks noChangeArrowheads="1"/>
          </p:cNvSpPr>
          <p:nvPr/>
        </p:nvSpPr>
        <p:spPr bwMode="auto">
          <a:xfrm>
            <a:off x="8159750" y="6886576"/>
            <a:ext cx="1795464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Helvetica" charset="0"/>
              </a:rPr>
              <a:t>e</a:t>
            </a:r>
            <a:r>
              <a:rPr lang="en-US" altLang="ja-JP" sz="1100" b="1" baseline="30000" dirty="0">
                <a:solidFill>
                  <a:srgbClr val="1E1B18"/>
                </a:solidFill>
                <a:latin typeface="Helvetica" charset="0"/>
              </a:rPr>
              <a:t>–</a:t>
            </a:r>
            <a:r>
              <a:rPr lang="en-US" altLang="ja-JP" sz="1100" b="1" dirty="0">
                <a:solidFill>
                  <a:srgbClr val="1E1B18"/>
                </a:solidFill>
                <a:latin typeface="Helvetica" charset="0"/>
              </a:rPr>
              <a:t> BT (KEKB: 8GeV, 1.2nC)</a:t>
            </a:r>
            <a:endParaRPr lang="en-US" altLang="ja-JP" sz="1100" b="1" dirty="0">
              <a:latin typeface="Helvetica" charset="0"/>
            </a:endParaRPr>
          </a:p>
        </p:txBody>
      </p:sp>
      <p:sp>
        <p:nvSpPr>
          <p:cNvPr id="104" name="Line 763"/>
          <p:cNvSpPr>
            <a:spLocks noChangeShapeType="1"/>
          </p:cNvSpPr>
          <p:nvPr/>
        </p:nvSpPr>
        <p:spPr bwMode="auto">
          <a:xfrm flipH="1" flipV="1">
            <a:off x="7800977" y="6473826"/>
            <a:ext cx="433388" cy="176213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105" name="Line 764"/>
          <p:cNvSpPr>
            <a:spLocks noChangeShapeType="1"/>
          </p:cNvSpPr>
          <p:nvPr/>
        </p:nvSpPr>
        <p:spPr bwMode="auto">
          <a:xfrm flipH="1" flipV="1">
            <a:off x="8234365" y="6650038"/>
            <a:ext cx="431800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61475" name="Rectangle 777"/>
          <p:cNvSpPr>
            <a:spLocks noChangeArrowheads="1"/>
          </p:cNvSpPr>
          <p:nvPr/>
        </p:nvSpPr>
        <p:spPr bwMode="auto">
          <a:xfrm>
            <a:off x="4868865" y="5718175"/>
            <a:ext cx="4540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Helvetica" charset="0"/>
                <a:ea typeface="Helvetica" charset="0"/>
                <a:cs typeface="Helvetica" charset="0"/>
              </a:rPr>
              <a:t>e</a:t>
            </a:r>
            <a:r>
              <a:rPr lang="en-US" altLang="ja-JP" sz="1100" b="1" baseline="30000" dirty="0">
                <a:solidFill>
                  <a:srgbClr val="1E1B18"/>
                </a:solidFill>
                <a:latin typeface="Helvetica" charset="0"/>
                <a:ea typeface="Helvetica" charset="0"/>
                <a:cs typeface="Helvetica" charset="0"/>
              </a:rPr>
              <a:t>−</a:t>
            </a:r>
            <a:r>
              <a:rPr lang="en-US" altLang="ja-JP" sz="1100" b="1" dirty="0">
                <a:solidFill>
                  <a:srgbClr val="1E1B18"/>
                </a:solidFill>
                <a:latin typeface="Helvetica" charset="0"/>
                <a:ea typeface="Helvetica" charset="0"/>
                <a:cs typeface="Helvetica" charset="0"/>
              </a:rPr>
              <a:t> Gun</a:t>
            </a:r>
          </a:p>
        </p:txBody>
      </p:sp>
      <p:sp>
        <p:nvSpPr>
          <p:cNvPr id="113" name="正方形/長方形 112"/>
          <p:cNvSpPr/>
          <p:nvPr/>
        </p:nvSpPr>
        <p:spPr>
          <a:xfrm>
            <a:off x="239714" y="4370390"/>
            <a:ext cx="2285207" cy="92392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546" tIns="49772" rIns="99546" bIns="49772" anchor="ctr"/>
          <a:lstStyle/>
          <a:p>
            <a:pPr algn="ctr">
              <a:defRPr/>
            </a:pPr>
            <a:r>
              <a:rPr lang="en-US" altLang="ja-JP" sz="2000" dirty="0">
                <a:solidFill>
                  <a:srgbClr val="000090"/>
                </a:solidFill>
              </a:rPr>
              <a:t>Event-based Control System</a:t>
            </a:r>
            <a:endParaRPr lang="ja-JP" altLang="en-US" sz="2000" dirty="0">
              <a:solidFill>
                <a:srgbClr val="000090"/>
              </a:solidFill>
            </a:endParaRPr>
          </a:p>
        </p:txBody>
      </p:sp>
      <p:cxnSp>
        <p:nvCxnSpPr>
          <p:cNvPr id="114" name="直線矢印コネクタ 113"/>
          <p:cNvCxnSpPr/>
          <p:nvPr/>
        </p:nvCxnSpPr>
        <p:spPr>
          <a:xfrm flipV="1">
            <a:off x="1884365" y="3529015"/>
            <a:ext cx="1068387" cy="841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/>
          <p:nvPr/>
        </p:nvCxnSpPr>
        <p:spPr>
          <a:xfrm>
            <a:off x="1884363" y="5294315"/>
            <a:ext cx="1397000" cy="8397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直線矢印コネクタ 121"/>
          <p:cNvCxnSpPr>
            <a:stCxn id="113" idx="3"/>
          </p:cNvCxnSpPr>
          <p:nvPr/>
        </p:nvCxnSpPr>
        <p:spPr>
          <a:xfrm>
            <a:off x="2524921" y="4832353"/>
            <a:ext cx="592931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480" name="テキスト ボックス 12"/>
          <p:cNvSpPr txBox="1">
            <a:spLocks noChangeArrowheads="1"/>
          </p:cNvSpPr>
          <p:nvPr/>
        </p:nvSpPr>
        <p:spPr bwMode="auto">
          <a:xfrm>
            <a:off x="3700465" y="3221040"/>
            <a:ext cx="1890712" cy="441325"/>
          </a:xfrm>
          <a:prstGeom prst="rect">
            <a:avLst/>
          </a:prstGeom>
          <a:noFill/>
          <a:ln w="12700">
            <a:solidFill>
              <a:srgbClr val="00E6CC"/>
            </a:solidFill>
            <a:round/>
            <a:headEnd/>
            <a:tailEnd/>
          </a:ln>
        </p:spPr>
        <p:txBody>
          <a:bodyPr lIns="99546" tIns="49772" rIns="99546" bIns="49772">
            <a:prstTxWarp prst="textNoShape">
              <a:avLst/>
            </a:prstTxWarp>
            <a:spAutoFit/>
          </a:bodyPr>
          <a:lstStyle/>
          <a:p>
            <a:r>
              <a:rPr lang="en-US" altLang="ja-JP" sz="2200" dirty="0">
                <a:solidFill>
                  <a:srgbClr val="006000"/>
                </a:solidFill>
                <a:latin typeface="Arial Rounded MT Bold" charset="0"/>
              </a:rPr>
              <a:t>PF Injection</a:t>
            </a:r>
            <a:endParaRPr lang="ja-JP" altLang="en-US" sz="2000">
              <a:solidFill>
                <a:srgbClr val="006000"/>
              </a:solidFill>
              <a:latin typeface="Arial Rounded MT Bold" charset="0"/>
            </a:endParaRPr>
          </a:p>
        </p:txBody>
      </p:sp>
      <p:sp>
        <p:nvSpPr>
          <p:cNvPr id="61481" name="テキスト ボックス 12"/>
          <p:cNvSpPr txBox="1">
            <a:spLocks noChangeArrowheads="1"/>
          </p:cNvSpPr>
          <p:nvPr/>
        </p:nvSpPr>
        <p:spPr bwMode="auto">
          <a:xfrm>
            <a:off x="3863975" y="4503274"/>
            <a:ext cx="2930525" cy="439076"/>
          </a:xfrm>
          <a:prstGeom prst="rect">
            <a:avLst/>
          </a:prstGeom>
          <a:noFill/>
          <a:ln w="12700">
            <a:solidFill>
              <a:srgbClr val="00E6CC"/>
            </a:solidFill>
            <a:round/>
            <a:headEnd/>
            <a:tailEnd/>
          </a:ln>
        </p:spPr>
        <p:txBody>
          <a:bodyPr wrap="square" lIns="99546" tIns="49772" rIns="99546" bIns="49772" anchor="ctr">
            <a:prstTxWarp prst="textNoShape">
              <a:avLst/>
            </a:prstTxWarp>
            <a:spAutoFit/>
          </a:bodyPr>
          <a:lstStyle/>
          <a:p>
            <a:r>
              <a:rPr lang="en-US" altLang="ja-JP" sz="2200" dirty="0">
                <a:solidFill>
                  <a:srgbClr val="006000"/>
                </a:solidFill>
                <a:latin typeface="Arial Rounded MT Bold" charset="0"/>
              </a:rPr>
              <a:t>KEKB-LER Injection</a:t>
            </a:r>
            <a:endParaRPr lang="ja-JP" altLang="en-US" sz="2000">
              <a:solidFill>
                <a:srgbClr val="006000"/>
              </a:solidFill>
              <a:latin typeface="Arial Rounded MT Bold" charset="0"/>
            </a:endParaRPr>
          </a:p>
        </p:txBody>
      </p:sp>
      <p:sp>
        <p:nvSpPr>
          <p:cNvPr id="61482" name="テキスト ボックス 12"/>
          <p:cNvSpPr txBox="1">
            <a:spLocks noChangeArrowheads="1"/>
          </p:cNvSpPr>
          <p:nvPr/>
        </p:nvSpPr>
        <p:spPr bwMode="auto">
          <a:xfrm>
            <a:off x="4029075" y="5881688"/>
            <a:ext cx="2967038" cy="441325"/>
          </a:xfrm>
          <a:prstGeom prst="rect">
            <a:avLst/>
          </a:prstGeom>
          <a:noFill/>
          <a:ln w="12700">
            <a:solidFill>
              <a:srgbClr val="00E6CC"/>
            </a:solidFill>
            <a:round/>
            <a:headEnd/>
            <a:tailEnd/>
          </a:ln>
        </p:spPr>
        <p:txBody>
          <a:bodyPr lIns="99546" tIns="49772" rIns="99546" bIns="49772">
            <a:prstTxWarp prst="textNoShape">
              <a:avLst/>
            </a:prstTxWarp>
            <a:spAutoFit/>
          </a:bodyPr>
          <a:lstStyle/>
          <a:p>
            <a:r>
              <a:rPr lang="en-US" altLang="ja-JP" sz="2200" dirty="0">
                <a:solidFill>
                  <a:srgbClr val="006000"/>
                </a:solidFill>
                <a:latin typeface="Arial Rounded MT Bold" charset="0"/>
              </a:rPr>
              <a:t>KEKB-HER Injection</a:t>
            </a:r>
            <a:endParaRPr lang="ja-JP" altLang="en-US" sz="2000">
              <a:solidFill>
                <a:srgbClr val="006000"/>
              </a:solidFill>
              <a:latin typeface="Arial Rounded MT Bold" charset="0"/>
            </a:endParaRPr>
          </a:p>
        </p:txBody>
      </p:sp>
      <p:pic>
        <p:nvPicPr>
          <p:cNvPr id="61483" name="図 55" descr="kbpb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5313" y="2506663"/>
            <a:ext cx="7762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円弧 60"/>
          <p:cNvSpPr/>
          <p:nvPr/>
        </p:nvSpPr>
        <p:spPr>
          <a:xfrm>
            <a:off x="7146926" y="2857500"/>
            <a:ext cx="1204912" cy="923925"/>
          </a:xfrm>
          <a:prstGeom prst="arc">
            <a:avLst/>
          </a:prstGeom>
          <a:ln>
            <a:head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546" tIns="49772" rIns="99546" bIns="49772"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2" name="円弧 61"/>
          <p:cNvSpPr/>
          <p:nvPr/>
        </p:nvSpPr>
        <p:spPr>
          <a:xfrm>
            <a:off x="6405565" y="2982912"/>
            <a:ext cx="987425" cy="1428750"/>
          </a:xfrm>
          <a:prstGeom prst="arc">
            <a:avLst>
              <a:gd name="adj1" fmla="val 10800000"/>
              <a:gd name="adj2" fmla="val 16196138"/>
            </a:avLst>
          </a:prstGeom>
          <a:ln>
            <a:head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546" tIns="49772" rIns="99546" bIns="49772"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61486" name="図 62" descr="kbpb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4127" y="4117975"/>
            <a:ext cx="7747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円弧 63"/>
          <p:cNvSpPr/>
          <p:nvPr/>
        </p:nvSpPr>
        <p:spPr>
          <a:xfrm>
            <a:off x="7940676" y="4537075"/>
            <a:ext cx="987425" cy="1176337"/>
          </a:xfrm>
          <a:prstGeom prst="arc">
            <a:avLst/>
          </a:prstGeom>
          <a:ln>
            <a:head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546" tIns="49772" rIns="99546" bIns="49772"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5" name="円弧 64"/>
          <p:cNvSpPr/>
          <p:nvPr/>
        </p:nvSpPr>
        <p:spPr>
          <a:xfrm>
            <a:off x="7064377" y="4510091"/>
            <a:ext cx="985837" cy="1036636"/>
          </a:xfrm>
          <a:prstGeom prst="arc">
            <a:avLst>
              <a:gd name="adj1" fmla="val 10800000"/>
              <a:gd name="adj2" fmla="val 16196138"/>
            </a:avLst>
          </a:prstGeom>
          <a:ln>
            <a:head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546" tIns="49772" rIns="99546" bIns="49772"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61489" name="図 71" descr="kbpb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5302" y="2465388"/>
            <a:ext cx="7762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円弧 72"/>
          <p:cNvSpPr/>
          <p:nvPr/>
        </p:nvSpPr>
        <p:spPr>
          <a:xfrm>
            <a:off x="3446463" y="2689225"/>
            <a:ext cx="739775" cy="1092200"/>
          </a:xfrm>
          <a:prstGeom prst="arc">
            <a:avLst>
              <a:gd name="adj1" fmla="val 16200000"/>
              <a:gd name="adj2" fmla="val 19524463"/>
            </a:avLst>
          </a:prstGeom>
          <a:ln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546" tIns="49772" rIns="99546" bIns="49772"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4" name="円弧 73"/>
          <p:cNvSpPr/>
          <p:nvPr/>
        </p:nvSpPr>
        <p:spPr>
          <a:xfrm>
            <a:off x="2706690" y="2773365"/>
            <a:ext cx="630237" cy="503237"/>
          </a:xfrm>
          <a:prstGeom prst="arc">
            <a:avLst>
              <a:gd name="adj1" fmla="val 5852904"/>
              <a:gd name="adj2" fmla="val 16196138"/>
            </a:avLst>
          </a:prstGeom>
          <a:ln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546" tIns="49772" rIns="99546" bIns="49772"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61492" name="図 79" descr="kbpb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3810000"/>
            <a:ext cx="7747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円弧 80"/>
          <p:cNvSpPr/>
          <p:nvPr/>
        </p:nvSpPr>
        <p:spPr>
          <a:xfrm>
            <a:off x="3611563" y="4033838"/>
            <a:ext cx="739775" cy="1092200"/>
          </a:xfrm>
          <a:prstGeom prst="arc">
            <a:avLst>
              <a:gd name="adj1" fmla="val 16200000"/>
              <a:gd name="adj2" fmla="val 19524463"/>
            </a:avLst>
          </a:prstGeom>
          <a:ln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546" tIns="49772" rIns="99546" bIns="49772"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2" name="円弧 81"/>
          <p:cNvSpPr/>
          <p:nvPr/>
        </p:nvSpPr>
        <p:spPr>
          <a:xfrm>
            <a:off x="2870202" y="4117977"/>
            <a:ext cx="630238" cy="503238"/>
          </a:xfrm>
          <a:prstGeom prst="arc">
            <a:avLst>
              <a:gd name="adj1" fmla="val 5852904"/>
              <a:gd name="adj2" fmla="val 16196138"/>
            </a:avLst>
          </a:prstGeom>
          <a:ln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546" tIns="49772" rIns="99546" bIns="49772"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61495" name="図 82" descr="kbpb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3915" y="5154613"/>
            <a:ext cx="7762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円弧 83"/>
          <p:cNvSpPr/>
          <p:nvPr/>
        </p:nvSpPr>
        <p:spPr>
          <a:xfrm>
            <a:off x="3775077" y="5378450"/>
            <a:ext cx="739775" cy="1092200"/>
          </a:xfrm>
          <a:prstGeom prst="arc">
            <a:avLst>
              <a:gd name="adj1" fmla="val 16200000"/>
              <a:gd name="adj2" fmla="val 19524463"/>
            </a:avLst>
          </a:prstGeom>
          <a:ln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546" tIns="49772" rIns="99546" bIns="49772"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0" name="円弧 89"/>
          <p:cNvSpPr/>
          <p:nvPr/>
        </p:nvSpPr>
        <p:spPr>
          <a:xfrm>
            <a:off x="3035302" y="5462590"/>
            <a:ext cx="630238" cy="503237"/>
          </a:xfrm>
          <a:prstGeom prst="arc">
            <a:avLst>
              <a:gd name="adj1" fmla="val 5852904"/>
              <a:gd name="adj2" fmla="val 16196138"/>
            </a:avLst>
          </a:prstGeom>
          <a:ln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546" tIns="49772" rIns="99546" bIns="49772"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61498" name="図 102" descr="kbpb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7638" y="5630863"/>
            <a:ext cx="7762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円弧 105"/>
          <p:cNvSpPr/>
          <p:nvPr/>
        </p:nvSpPr>
        <p:spPr>
          <a:xfrm>
            <a:off x="8070852" y="5965825"/>
            <a:ext cx="987425" cy="1428750"/>
          </a:xfrm>
          <a:prstGeom prst="arc">
            <a:avLst/>
          </a:prstGeom>
          <a:ln>
            <a:head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546" tIns="49772" rIns="99546" bIns="49772"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7" name="円弧 106"/>
          <p:cNvSpPr/>
          <p:nvPr/>
        </p:nvSpPr>
        <p:spPr>
          <a:xfrm>
            <a:off x="7227890" y="5994400"/>
            <a:ext cx="987425" cy="812800"/>
          </a:xfrm>
          <a:prstGeom prst="arc">
            <a:avLst>
              <a:gd name="adj1" fmla="val 10800000"/>
              <a:gd name="adj2" fmla="val 16196138"/>
            </a:avLst>
          </a:prstGeom>
          <a:ln>
            <a:head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546" tIns="49772" rIns="99546" bIns="49772"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61501" name="図 65" descr="kbpbt-g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9089" y="3360738"/>
            <a:ext cx="1265237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Line 765"/>
          <p:cNvSpPr>
            <a:spLocks noChangeShapeType="1"/>
          </p:cNvSpPr>
          <p:nvPr/>
        </p:nvSpPr>
        <p:spPr bwMode="auto">
          <a:xfrm flipH="1" flipV="1">
            <a:off x="7851775" y="5010150"/>
            <a:ext cx="107950" cy="115888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112" name="Line 756"/>
          <p:cNvSpPr>
            <a:spLocks noChangeShapeType="1"/>
          </p:cNvSpPr>
          <p:nvPr/>
        </p:nvSpPr>
        <p:spPr bwMode="auto">
          <a:xfrm>
            <a:off x="7959728" y="5126038"/>
            <a:ext cx="544513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79" name="Line 759"/>
          <p:cNvSpPr>
            <a:spLocks noChangeShapeType="1"/>
          </p:cNvSpPr>
          <p:nvPr/>
        </p:nvSpPr>
        <p:spPr bwMode="auto">
          <a:xfrm flipH="1" flipV="1">
            <a:off x="8501064" y="5126040"/>
            <a:ext cx="541336" cy="174625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101" name="Line 760"/>
          <p:cNvSpPr>
            <a:spLocks noChangeShapeType="1"/>
          </p:cNvSpPr>
          <p:nvPr/>
        </p:nvSpPr>
        <p:spPr bwMode="auto">
          <a:xfrm flipH="1" flipV="1">
            <a:off x="8666164" y="6650040"/>
            <a:ext cx="541336" cy="174625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61506" name="Rectangle 758"/>
          <p:cNvSpPr>
            <a:spLocks noChangeArrowheads="1"/>
          </p:cNvSpPr>
          <p:nvPr/>
        </p:nvSpPr>
        <p:spPr bwMode="auto">
          <a:xfrm>
            <a:off x="3487738" y="4929190"/>
            <a:ext cx="173037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Primary e</a:t>
            </a:r>
            <a:r>
              <a:rPr lang="en-US" altLang="ja-JP" sz="1100" b="1" baseline="30000" dirty="0">
                <a:solidFill>
                  <a:srgbClr val="1E1B18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–</a:t>
            </a:r>
            <a:r>
              <a:rPr lang="en-US" altLang="ja-JP" sz="1100" b="1" dirty="0">
                <a:solidFill>
                  <a:srgbClr val="1E1B18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 (4GeV, 10nC)</a:t>
            </a:r>
            <a:endParaRPr lang="en-US" altLang="ja-JP" sz="1100" b="1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71" name="Text Box 16"/>
          <p:cNvSpPr txBox="1">
            <a:spLocks noChangeArrowheads="1"/>
          </p:cNvSpPr>
          <p:nvPr/>
        </p:nvSpPr>
        <p:spPr bwMode="auto">
          <a:xfrm>
            <a:off x="1000124" y="-20636"/>
            <a:ext cx="2972594" cy="30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32" tIns="49767" rIns="99532" bIns="49767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1300" i="1" dirty="0">
                <a:solidFill>
                  <a:srgbClr val="000060"/>
                </a:solidFill>
                <a:latin typeface="Arial Rounded MT Bold"/>
              </a:rPr>
              <a:t>Dual-layer Controls</a:t>
            </a:r>
          </a:p>
        </p:txBody>
      </p:sp>
    </p:spTree>
    <p:extLst>
      <p:ext uri="{BB962C8B-B14F-4D97-AF65-F5344CB8AC3E}">
        <p14:creationId xmlns:p14="http://schemas.microsoft.com/office/powerpoint/2010/main" val="160691348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図形グループ 70"/>
          <p:cNvGrpSpPr/>
          <p:nvPr/>
        </p:nvGrpSpPr>
        <p:grpSpPr>
          <a:xfrm>
            <a:off x="3659455" y="657225"/>
            <a:ext cx="6619907" cy="6858000"/>
            <a:chOff x="3659453" y="657225"/>
            <a:chExt cx="6619908" cy="6858000"/>
          </a:xfrm>
        </p:grpSpPr>
        <p:sp>
          <p:nvSpPr>
            <p:cNvPr id="88" name="ドーナツ 87"/>
            <p:cNvSpPr>
              <a:spLocks noChangeAspect="1"/>
            </p:cNvSpPr>
            <p:nvPr/>
          </p:nvSpPr>
          <p:spPr bwMode="auto">
            <a:xfrm rot="16200000">
              <a:off x="6360315" y="3868470"/>
              <a:ext cx="811213" cy="634999"/>
            </a:xfrm>
            <a:prstGeom prst="donut">
              <a:avLst>
                <a:gd name="adj" fmla="val 0"/>
              </a:avLst>
            </a:prstGeom>
            <a:solidFill>
              <a:srgbClr val="FFFFFF"/>
            </a:solidFill>
            <a:ln w="508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8100" dir="2700000" algn="tl" rotWithShape="0">
                <a:srgbClr val="808080">
                  <a:alpha val="75000"/>
                </a:srgbClr>
              </a:outerShdw>
            </a:effectLst>
          </p:spPr>
          <p:txBody>
            <a:bodyPr lIns="99551" tIns="49775" rIns="99551" bIns="49775">
              <a:prstTxWarp prst="textNoShape">
                <a:avLst/>
              </a:prstTxWarp>
            </a:bodyPr>
            <a:lstStyle/>
            <a:p>
              <a:pPr algn="just" defTabSz="3632502">
                <a:defRPr/>
              </a:pPr>
              <a:endParaRPr lang="ja-JP" altLang="en-US" sz="2800" dirty="0">
                <a:solidFill>
                  <a:srgbClr val="400040"/>
                </a:solidFill>
                <a:latin typeface="Arial Rounded MT Bold"/>
                <a:ea typeface="ヒラギノ丸ゴ Pro W4" pitchFamily="-108" charset="-128"/>
                <a:cs typeface="ヒラギノ丸ゴ Pro W4" pitchFamily="-108" charset="-128"/>
              </a:endParaRPr>
            </a:p>
          </p:txBody>
        </p:sp>
        <p:sp>
          <p:nvSpPr>
            <p:cNvPr id="67" name="アーチ 66"/>
            <p:cNvSpPr>
              <a:spLocks noChangeAspect="1"/>
            </p:cNvSpPr>
            <p:nvPr/>
          </p:nvSpPr>
          <p:spPr bwMode="auto">
            <a:xfrm rot="16200000">
              <a:off x="3747291" y="2524125"/>
              <a:ext cx="812800" cy="787400"/>
            </a:xfrm>
            <a:prstGeom prst="blockArc">
              <a:avLst>
                <a:gd name="adj1" fmla="val 10800000"/>
                <a:gd name="adj2" fmla="val 0"/>
                <a:gd name="adj3" fmla="val 0"/>
              </a:avLst>
            </a:prstGeom>
            <a:solidFill>
              <a:srgbClr val="FFFFFF"/>
            </a:solidFill>
            <a:ln w="508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8100" dir="2700000" algn="tl" rotWithShape="0">
                <a:srgbClr val="808080">
                  <a:alpha val="75000"/>
                </a:srgbClr>
              </a:outerShdw>
            </a:effectLst>
          </p:spPr>
          <p:txBody>
            <a:bodyPr lIns="99551" tIns="49775" rIns="99551" bIns="49775">
              <a:prstTxWarp prst="textNoShape">
                <a:avLst/>
              </a:prstTxWarp>
            </a:bodyPr>
            <a:lstStyle/>
            <a:p>
              <a:pPr algn="just" defTabSz="3632502">
                <a:defRPr/>
              </a:pPr>
              <a:endParaRPr lang="ja-JP" altLang="en-US" sz="2800" dirty="0">
                <a:solidFill>
                  <a:srgbClr val="400040"/>
                </a:solidFill>
                <a:latin typeface="Arial Rounded MT Bold"/>
                <a:ea typeface="ヒラギノ丸ゴ Pro W4" pitchFamily="-108" charset="-128"/>
                <a:cs typeface="ヒラギノ丸ゴ Pro W4" pitchFamily="-108" charset="-128"/>
              </a:endParaRPr>
            </a:p>
          </p:txBody>
        </p:sp>
        <p:sp>
          <p:nvSpPr>
            <p:cNvPr id="89" name="アーチ 88"/>
            <p:cNvSpPr>
              <a:spLocks noChangeAspect="1"/>
            </p:cNvSpPr>
            <p:nvPr/>
          </p:nvSpPr>
          <p:spPr bwMode="auto">
            <a:xfrm rot="16200000">
              <a:off x="3911596" y="3796507"/>
              <a:ext cx="811213" cy="787400"/>
            </a:xfrm>
            <a:prstGeom prst="blockArc">
              <a:avLst>
                <a:gd name="adj1" fmla="val 10800000"/>
                <a:gd name="adj2" fmla="val 0"/>
                <a:gd name="adj3" fmla="val 0"/>
              </a:avLst>
            </a:prstGeom>
            <a:solidFill>
              <a:srgbClr val="FFFFFF"/>
            </a:solidFill>
            <a:ln w="508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8100" dir="2700000" algn="tl" rotWithShape="0">
                <a:srgbClr val="808080">
                  <a:alpha val="75000"/>
                </a:srgbClr>
              </a:outerShdw>
            </a:effectLst>
          </p:spPr>
          <p:txBody>
            <a:bodyPr lIns="99551" tIns="49775" rIns="99551" bIns="49775">
              <a:prstTxWarp prst="textNoShape">
                <a:avLst/>
              </a:prstTxWarp>
            </a:bodyPr>
            <a:lstStyle/>
            <a:p>
              <a:pPr algn="just" defTabSz="3632502">
                <a:defRPr/>
              </a:pPr>
              <a:endParaRPr lang="ja-JP" altLang="en-US" sz="2800" dirty="0">
                <a:solidFill>
                  <a:srgbClr val="400040"/>
                </a:solidFill>
                <a:latin typeface="Arial Rounded MT Bold"/>
                <a:ea typeface="ヒラギノ丸ゴ Pro W4" pitchFamily="-108" charset="-128"/>
                <a:cs typeface="ヒラギノ丸ゴ Pro W4" pitchFamily="-108" charset="-128"/>
              </a:endParaRPr>
            </a:p>
          </p:txBody>
        </p:sp>
        <p:sp>
          <p:nvSpPr>
            <p:cNvPr id="60424" name="Rectangle 746"/>
            <p:cNvSpPr>
              <a:spLocks noChangeArrowheads="1"/>
            </p:cNvSpPr>
            <p:nvPr/>
          </p:nvSpPr>
          <p:spPr bwMode="auto">
            <a:xfrm>
              <a:off x="3829841" y="2800350"/>
              <a:ext cx="345931" cy="186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200" b="1" dirty="0">
                  <a:solidFill>
                    <a:srgbClr val="1E1B18"/>
                  </a:solidFill>
                </a:rPr>
                <a:t>ARC</a:t>
              </a:r>
              <a:endParaRPr lang="en-US" altLang="ja-JP" sz="1200" b="1" dirty="0"/>
            </a:p>
          </p:txBody>
        </p:sp>
        <p:sp>
          <p:nvSpPr>
            <p:cNvPr id="53" name="Line 755"/>
            <p:cNvSpPr>
              <a:spLocks noChangeShapeType="1"/>
            </p:cNvSpPr>
            <p:nvPr/>
          </p:nvSpPr>
          <p:spPr bwMode="auto">
            <a:xfrm>
              <a:off x="4152103" y="2511425"/>
              <a:ext cx="1243013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54" name="Line 756"/>
            <p:cNvSpPr>
              <a:spLocks noChangeShapeType="1"/>
            </p:cNvSpPr>
            <p:nvPr/>
          </p:nvSpPr>
          <p:spPr bwMode="auto">
            <a:xfrm>
              <a:off x="4140991" y="3324225"/>
              <a:ext cx="3846512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60429" name="Rectangle 762"/>
            <p:cNvSpPr>
              <a:spLocks noChangeArrowheads="1"/>
            </p:cNvSpPr>
            <p:nvPr/>
          </p:nvSpPr>
          <p:spPr bwMode="auto">
            <a:xfrm>
              <a:off x="8338964" y="3032581"/>
              <a:ext cx="1618953" cy="220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400" b="1" dirty="0">
                  <a:solidFill>
                    <a:srgbClr val="1E1B18"/>
                  </a:solidFill>
                </a:rPr>
                <a:t>e</a:t>
              </a:r>
              <a:r>
                <a:rPr lang="en-US" altLang="ja-JP" sz="1400" b="1" baseline="30000" dirty="0">
                  <a:solidFill>
                    <a:srgbClr val="1E1B18"/>
                  </a:solidFill>
                </a:rPr>
                <a:t>–</a:t>
              </a:r>
              <a:r>
                <a:rPr lang="en-US" altLang="ja-JP" sz="1400" b="1" dirty="0">
                  <a:solidFill>
                    <a:srgbClr val="1E1B18"/>
                  </a:solidFill>
                </a:rPr>
                <a:t> (2.5GeV, 0.2nC)</a:t>
              </a:r>
              <a:endParaRPr lang="en-US" altLang="ja-JP" sz="1400" b="1" dirty="0"/>
            </a:p>
          </p:txBody>
        </p:sp>
        <p:sp>
          <p:nvSpPr>
            <p:cNvPr id="60430" name="Rectangle 777"/>
            <p:cNvSpPr>
              <a:spLocks noChangeArrowheads="1"/>
            </p:cNvSpPr>
            <p:nvPr/>
          </p:nvSpPr>
          <p:spPr bwMode="auto">
            <a:xfrm>
              <a:off x="5264941" y="2514600"/>
              <a:ext cx="511977" cy="186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2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e</a:t>
              </a:r>
              <a:r>
                <a:rPr lang="en-US" altLang="ja-JP" sz="1200" b="1" baseline="30000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−</a:t>
              </a:r>
              <a:r>
                <a:rPr lang="en-US" altLang="ja-JP" sz="12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 Gun</a:t>
              </a:r>
            </a:p>
          </p:txBody>
        </p:sp>
        <p:sp>
          <p:nvSpPr>
            <p:cNvPr id="60431" name="Rectangle 746"/>
            <p:cNvSpPr>
              <a:spLocks noChangeArrowheads="1"/>
            </p:cNvSpPr>
            <p:nvPr/>
          </p:nvSpPr>
          <p:spPr bwMode="auto">
            <a:xfrm>
              <a:off x="3993353" y="4073525"/>
              <a:ext cx="345931" cy="186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200" b="1" dirty="0">
                  <a:solidFill>
                    <a:srgbClr val="1E1B18"/>
                  </a:solidFill>
                </a:rPr>
                <a:t>ARC</a:t>
              </a:r>
              <a:endParaRPr lang="en-US" altLang="ja-JP" sz="1200" b="1" dirty="0"/>
            </a:p>
          </p:txBody>
        </p:sp>
        <p:sp>
          <p:nvSpPr>
            <p:cNvPr id="60432" name="Rectangle 747"/>
            <p:cNvSpPr>
              <a:spLocks noChangeArrowheads="1"/>
            </p:cNvSpPr>
            <p:nvPr/>
          </p:nvSpPr>
          <p:spPr bwMode="auto">
            <a:xfrm>
              <a:off x="5394322" y="4678363"/>
              <a:ext cx="582613" cy="169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r>
                <a:rPr lang="en-US" altLang="ja-JP" sz="12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e</a:t>
              </a:r>
              <a:r>
                <a:rPr lang="en-US" altLang="ja-JP" sz="1200" b="1" baseline="30000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+</a:t>
              </a:r>
              <a:r>
                <a:rPr lang="en-US" altLang="ja-JP" sz="12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 Target</a:t>
              </a:r>
              <a:endParaRPr lang="en-US" altLang="ja-JP" sz="1200" dirty="0">
                <a:ea typeface="Helvetica" charset="0"/>
                <a:cs typeface="Helvetica" charset="0"/>
              </a:endParaRPr>
            </a:p>
          </p:txBody>
        </p:sp>
        <p:sp>
          <p:nvSpPr>
            <p:cNvPr id="75" name="Line 755"/>
            <p:cNvSpPr>
              <a:spLocks noChangeShapeType="1"/>
            </p:cNvSpPr>
            <p:nvPr/>
          </p:nvSpPr>
          <p:spPr bwMode="auto">
            <a:xfrm>
              <a:off x="4317203" y="3783013"/>
              <a:ext cx="1243013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76" name="Line 756"/>
            <p:cNvSpPr>
              <a:spLocks noChangeShapeType="1"/>
            </p:cNvSpPr>
            <p:nvPr/>
          </p:nvSpPr>
          <p:spPr bwMode="auto">
            <a:xfrm>
              <a:off x="4306091" y="4595813"/>
              <a:ext cx="4078287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60435" name="Line 757"/>
            <p:cNvSpPr>
              <a:spLocks noChangeShapeType="1"/>
            </p:cNvSpPr>
            <p:nvPr/>
          </p:nvSpPr>
          <p:spPr bwMode="auto">
            <a:xfrm>
              <a:off x="5688010" y="4538663"/>
              <a:ext cx="0" cy="114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ja-JP" altLang="en-US"/>
            </a:p>
          </p:txBody>
        </p:sp>
        <p:sp>
          <p:nvSpPr>
            <p:cNvPr id="60436" name="Rectangle 758"/>
            <p:cNvSpPr>
              <a:spLocks noChangeArrowheads="1"/>
            </p:cNvSpPr>
            <p:nvPr/>
          </p:nvSpPr>
          <p:spPr bwMode="auto">
            <a:xfrm>
              <a:off x="8316119" y="4695825"/>
              <a:ext cx="1286860" cy="220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400" b="1" dirty="0">
                  <a:solidFill>
                    <a:srgbClr val="1E1B18"/>
                  </a:solidFill>
                </a:rPr>
                <a:t>e</a:t>
              </a:r>
              <a:r>
                <a:rPr lang="en-US" altLang="ja-JP" sz="1400" b="1" baseline="30000" dirty="0">
                  <a:solidFill>
                    <a:srgbClr val="1E1B18"/>
                  </a:solidFill>
                </a:rPr>
                <a:t>+</a:t>
              </a:r>
              <a:r>
                <a:rPr lang="en-US" altLang="ja-JP" sz="1400" b="1" dirty="0">
                  <a:solidFill>
                    <a:srgbClr val="1E1B18"/>
                  </a:solidFill>
                </a:rPr>
                <a:t> (4GeV, 4nC)</a:t>
              </a:r>
              <a:endParaRPr lang="en-US" altLang="ja-JP" sz="1400" b="1" dirty="0"/>
            </a:p>
          </p:txBody>
        </p:sp>
        <p:sp>
          <p:nvSpPr>
            <p:cNvPr id="86" name="Line 766"/>
            <p:cNvSpPr>
              <a:spLocks noChangeShapeType="1"/>
            </p:cNvSpPr>
            <p:nvPr/>
          </p:nvSpPr>
          <p:spPr bwMode="auto">
            <a:xfrm flipV="1">
              <a:off x="8368503" y="4486275"/>
              <a:ext cx="106363" cy="115888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87" name="Line 767"/>
            <p:cNvSpPr>
              <a:spLocks noChangeShapeType="1"/>
            </p:cNvSpPr>
            <p:nvPr/>
          </p:nvSpPr>
          <p:spPr bwMode="auto">
            <a:xfrm flipH="1" flipV="1">
              <a:off x="8460578" y="4489450"/>
              <a:ext cx="127000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60439" name="Rectangle 777"/>
            <p:cNvSpPr>
              <a:spLocks noChangeArrowheads="1"/>
            </p:cNvSpPr>
            <p:nvPr/>
          </p:nvSpPr>
          <p:spPr bwMode="auto">
            <a:xfrm>
              <a:off x="5430041" y="3790950"/>
              <a:ext cx="511977" cy="186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2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e</a:t>
              </a:r>
              <a:r>
                <a:rPr lang="en-US" altLang="ja-JP" sz="1200" b="1" baseline="30000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−</a:t>
              </a:r>
              <a:r>
                <a:rPr lang="en-US" altLang="ja-JP" sz="12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 Gun</a:t>
              </a:r>
            </a:p>
          </p:txBody>
        </p:sp>
        <p:sp>
          <p:nvSpPr>
            <p:cNvPr id="60453" name="テキスト ボックス 12"/>
            <p:cNvSpPr txBox="1">
              <a:spLocks noChangeArrowheads="1"/>
            </p:cNvSpPr>
            <p:nvPr/>
          </p:nvSpPr>
          <p:spPr bwMode="auto">
            <a:xfrm>
              <a:off x="4314822" y="2763838"/>
              <a:ext cx="1248506" cy="318924"/>
            </a:xfrm>
            <a:prstGeom prst="rect">
              <a:avLst/>
            </a:prstGeom>
            <a:noFill/>
            <a:ln w="12700">
              <a:solidFill>
                <a:srgbClr val="00E6CC"/>
              </a:solidFill>
              <a:round/>
              <a:headEnd/>
              <a:tailEnd/>
            </a:ln>
          </p:spPr>
          <p:txBody>
            <a:bodyPr wrap="none" lIns="36000" tIns="36000" rIns="36000" bIns="3600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600" dirty="0">
                  <a:solidFill>
                    <a:srgbClr val="006000"/>
                  </a:solidFill>
                  <a:latin typeface="Arial Rounded MT Bold" charset="0"/>
                </a:rPr>
                <a:t>PF Injection</a:t>
              </a:r>
              <a:endParaRPr lang="ja-JP" altLang="en-US" sz="1600" dirty="0">
                <a:solidFill>
                  <a:srgbClr val="006000"/>
                </a:solidFill>
                <a:latin typeface="Arial Rounded MT Bold" charset="0"/>
              </a:endParaRPr>
            </a:p>
          </p:txBody>
        </p:sp>
        <p:sp>
          <p:nvSpPr>
            <p:cNvPr id="60454" name="テキスト ボックス 12"/>
            <p:cNvSpPr txBox="1">
              <a:spLocks noChangeArrowheads="1"/>
            </p:cNvSpPr>
            <p:nvPr/>
          </p:nvSpPr>
          <p:spPr bwMode="auto">
            <a:xfrm>
              <a:off x="4479921" y="4045824"/>
              <a:ext cx="2653438" cy="318924"/>
            </a:xfrm>
            <a:prstGeom prst="rect">
              <a:avLst/>
            </a:prstGeom>
            <a:noFill/>
            <a:ln w="12700">
              <a:solidFill>
                <a:srgbClr val="00E6CC"/>
              </a:solidFill>
              <a:round/>
              <a:headEnd/>
              <a:tailEnd/>
            </a:ln>
          </p:spPr>
          <p:txBody>
            <a:bodyPr wrap="none" lIns="36000" tIns="36000" rIns="36000" bIns="36000" anchor="t" anchorCtr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600" dirty="0">
                  <a:solidFill>
                    <a:srgbClr val="006000"/>
                  </a:solidFill>
                  <a:latin typeface="Arial Rounded MT Bold" charset="0"/>
                </a:rPr>
                <a:t>SuperKEKB-LER Injection</a:t>
              </a:r>
              <a:endParaRPr lang="ja-JP" altLang="en-US" sz="1600" dirty="0">
                <a:solidFill>
                  <a:srgbClr val="006000"/>
                </a:solidFill>
                <a:latin typeface="Arial Rounded MT Bold" charset="0"/>
              </a:endParaRPr>
            </a:p>
          </p:txBody>
        </p:sp>
        <p:sp>
          <p:nvSpPr>
            <p:cNvPr id="60456" name="Rectangle 758"/>
            <p:cNvSpPr>
              <a:spLocks noChangeArrowheads="1"/>
            </p:cNvSpPr>
            <p:nvPr/>
          </p:nvSpPr>
          <p:spPr bwMode="auto">
            <a:xfrm>
              <a:off x="4252116" y="4406900"/>
              <a:ext cx="1308050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100" b="1" dirty="0">
                  <a:solidFill>
                    <a:srgbClr val="1E1B18"/>
                  </a:solidFill>
                  <a:latin typeface="Arial Rounded MT Bold" charset="0"/>
                  <a:ea typeface="Arial Rounded MT Bold" charset="0"/>
                  <a:cs typeface="Arial Rounded MT Bold" charset="0"/>
                </a:rPr>
                <a:t> e</a:t>
              </a:r>
              <a:r>
                <a:rPr lang="en-US" altLang="ja-JP" sz="1100" b="1" baseline="30000" dirty="0">
                  <a:solidFill>
                    <a:srgbClr val="1E1B18"/>
                  </a:solidFill>
                  <a:latin typeface="Arial Rounded MT Bold" charset="0"/>
                  <a:ea typeface="Arial Rounded MT Bold" charset="0"/>
                  <a:cs typeface="Arial Rounded MT Bold" charset="0"/>
                </a:rPr>
                <a:t>–</a:t>
              </a:r>
              <a:r>
                <a:rPr lang="en-US" altLang="ja-JP" sz="1100" b="1" dirty="0">
                  <a:solidFill>
                    <a:srgbClr val="1E1B18"/>
                  </a:solidFill>
                  <a:latin typeface="Arial Rounded MT Bold" charset="0"/>
                  <a:ea typeface="Arial Rounded MT Bold" charset="0"/>
                  <a:cs typeface="Arial Rounded MT Bold" charset="0"/>
                </a:rPr>
                <a:t>  (3.5GeV, 10nC)</a:t>
              </a:r>
              <a:endParaRPr lang="en-US" altLang="ja-JP" sz="1100" b="1" dirty="0">
                <a:latin typeface="Arial Rounded MT Bold" charset="0"/>
                <a:ea typeface="Arial Rounded MT Bold" charset="0"/>
                <a:cs typeface="Arial Rounded MT Bold" charset="0"/>
              </a:endParaRPr>
            </a:p>
          </p:txBody>
        </p:sp>
        <p:sp>
          <p:nvSpPr>
            <p:cNvPr id="51" name="Line 752"/>
            <p:cNvSpPr>
              <a:spLocks noChangeShapeType="1"/>
            </p:cNvSpPr>
            <p:nvPr/>
          </p:nvSpPr>
          <p:spPr bwMode="auto">
            <a:xfrm flipH="1">
              <a:off x="7977978" y="2979738"/>
              <a:ext cx="479425" cy="347662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50" name="Line 751"/>
            <p:cNvSpPr>
              <a:spLocks noChangeShapeType="1"/>
            </p:cNvSpPr>
            <p:nvPr/>
          </p:nvSpPr>
          <p:spPr bwMode="auto">
            <a:xfrm flipH="1">
              <a:off x="8444703" y="2986088"/>
              <a:ext cx="865188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52" name="Line 753"/>
            <p:cNvSpPr>
              <a:spLocks noChangeShapeType="1"/>
            </p:cNvSpPr>
            <p:nvPr/>
          </p:nvSpPr>
          <p:spPr bwMode="auto">
            <a:xfrm flipH="1">
              <a:off x="9297191" y="2813050"/>
              <a:ext cx="269875" cy="176213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85" name="Line 765"/>
            <p:cNvSpPr>
              <a:spLocks noChangeShapeType="1"/>
            </p:cNvSpPr>
            <p:nvPr/>
          </p:nvSpPr>
          <p:spPr bwMode="auto">
            <a:xfrm flipH="1" flipV="1">
              <a:off x="8574878" y="4483100"/>
              <a:ext cx="106363" cy="115888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112" name="Line 756"/>
            <p:cNvSpPr>
              <a:spLocks noChangeShapeType="1"/>
            </p:cNvSpPr>
            <p:nvPr/>
          </p:nvSpPr>
          <p:spPr bwMode="auto">
            <a:xfrm>
              <a:off x="8668541" y="4595813"/>
              <a:ext cx="544512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79" name="Line 759"/>
            <p:cNvSpPr>
              <a:spLocks noChangeShapeType="1"/>
            </p:cNvSpPr>
            <p:nvPr/>
          </p:nvSpPr>
          <p:spPr bwMode="auto">
            <a:xfrm flipH="1" flipV="1">
              <a:off x="9209878" y="4595813"/>
              <a:ext cx="541338" cy="174625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110" name="アーチ 109"/>
            <p:cNvSpPr>
              <a:spLocks noChangeAspect="1"/>
            </p:cNvSpPr>
            <p:nvPr/>
          </p:nvSpPr>
          <p:spPr bwMode="auto">
            <a:xfrm rot="16200000">
              <a:off x="4075903" y="5070475"/>
              <a:ext cx="812800" cy="787400"/>
            </a:xfrm>
            <a:prstGeom prst="blockArc">
              <a:avLst>
                <a:gd name="adj1" fmla="val 10800000"/>
                <a:gd name="adj2" fmla="val 0"/>
                <a:gd name="adj3" fmla="val 0"/>
              </a:avLst>
            </a:prstGeom>
            <a:solidFill>
              <a:srgbClr val="FFFFFF"/>
            </a:solidFill>
            <a:ln w="508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8100" dir="2700000" algn="tl" rotWithShape="0">
                <a:srgbClr val="808080">
                  <a:alpha val="75000"/>
                </a:srgbClr>
              </a:outerShdw>
            </a:effectLst>
          </p:spPr>
          <p:txBody>
            <a:bodyPr lIns="99551" tIns="49775" rIns="99551" bIns="49775">
              <a:prstTxWarp prst="textNoShape">
                <a:avLst/>
              </a:prstTxWarp>
            </a:bodyPr>
            <a:lstStyle/>
            <a:p>
              <a:pPr algn="just" defTabSz="3632502">
                <a:defRPr/>
              </a:pPr>
              <a:endParaRPr lang="ja-JP" altLang="en-US" sz="2800" dirty="0">
                <a:solidFill>
                  <a:srgbClr val="400040"/>
                </a:solidFill>
                <a:latin typeface="Arial Rounded MT Bold"/>
                <a:ea typeface="ヒラギノ丸ゴ Pro W4" pitchFamily="-108" charset="-128"/>
                <a:cs typeface="ヒラギノ丸ゴ Pro W4" pitchFamily="-108" charset="-128"/>
              </a:endParaRPr>
            </a:p>
          </p:txBody>
        </p:sp>
        <p:sp>
          <p:nvSpPr>
            <p:cNvPr id="60440" name="Rectangle 746"/>
            <p:cNvSpPr>
              <a:spLocks noChangeArrowheads="1"/>
            </p:cNvSpPr>
            <p:nvPr/>
          </p:nvSpPr>
          <p:spPr bwMode="auto">
            <a:xfrm>
              <a:off x="4158453" y="5346700"/>
              <a:ext cx="345931" cy="186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200" b="1" dirty="0">
                  <a:solidFill>
                    <a:srgbClr val="1E1B18"/>
                  </a:solidFill>
                </a:rPr>
                <a:t>ARC</a:t>
              </a:r>
              <a:endParaRPr lang="en-US" altLang="ja-JP" sz="1200" b="1" dirty="0"/>
            </a:p>
          </p:txBody>
        </p:sp>
        <p:sp>
          <p:nvSpPr>
            <p:cNvPr id="96" name="Line 755"/>
            <p:cNvSpPr>
              <a:spLocks noChangeShapeType="1"/>
            </p:cNvSpPr>
            <p:nvPr/>
          </p:nvSpPr>
          <p:spPr bwMode="auto">
            <a:xfrm>
              <a:off x="4482303" y="5057775"/>
              <a:ext cx="1241425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97" name="Line 756"/>
            <p:cNvSpPr>
              <a:spLocks noChangeShapeType="1"/>
            </p:cNvSpPr>
            <p:nvPr/>
          </p:nvSpPr>
          <p:spPr bwMode="auto">
            <a:xfrm>
              <a:off x="4469603" y="5868987"/>
              <a:ext cx="4078288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60445" name="Rectangle 761"/>
            <p:cNvSpPr>
              <a:spLocks noChangeArrowheads="1"/>
            </p:cNvSpPr>
            <p:nvPr/>
          </p:nvSpPr>
          <p:spPr bwMode="auto">
            <a:xfrm>
              <a:off x="8468519" y="6122913"/>
              <a:ext cx="1286860" cy="220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400" b="1" dirty="0">
                  <a:solidFill>
                    <a:srgbClr val="1E1B18"/>
                  </a:solidFill>
                </a:rPr>
                <a:t>e</a:t>
              </a:r>
              <a:r>
                <a:rPr lang="en-US" altLang="ja-JP" sz="1400" b="1" baseline="30000" dirty="0">
                  <a:solidFill>
                    <a:srgbClr val="1E1B18"/>
                  </a:solidFill>
                </a:rPr>
                <a:t>–</a:t>
              </a:r>
              <a:r>
                <a:rPr lang="en-US" altLang="ja-JP" sz="1400" b="1" dirty="0">
                  <a:solidFill>
                    <a:srgbClr val="1E1B18"/>
                  </a:solidFill>
                </a:rPr>
                <a:t> (7GeV, 5nC)</a:t>
              </a:r>
              <a:endParaRPr lang="en-US" altLang="ja-JP" sz="1400" b="1" dirty="0"/>
            </a:p>
          </p:txBody>
        </p:sp>
        <p:sp>
          <p:nvSpPr>
            <p:cNvPr id="104" name="Line 763"/>
            <p:cNvSpPr>
              <a:spLocks noChangeShapeType="1"/>
            </p:cNvSpPr>
            <p:nvPr/>
          </p:nvSpPr>
          <p:spPr bwMode="auto">
            <a:xfrm flipH="1" flipV="1">
              <a:off x="8538366" y="5868987"/>
              <a:ext cx="431800" cy="176213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105" name="Line 764"/>
            <p:cNvSpPr>
              <a:spLocks noChangeShapeType="1"/>
            </p:cNvSpPr>
            <p:nvPr/>
          </p:nvSpPr>
          <p:spPr bwMode="auto">
            <a:xfrm flipH="1" flipV="1">
              <a:off x="8963816" y="6045200"/>
              <a:ext cx="431800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60448" name="Rectangle 777"/>
            <p:cNvSpPr>
              <a:spLocks noChangeArrowheads="1"/>
            </p:cNvSpPr>
            <p:nvPr/>
          </p:nvSpPr>
          <p:spPr bwMode="auto">
            <a:xfrm>
              <a:off x="5593553" y="5063609"/>
              <a:ext cx="511977" cy="186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2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e</a:t>
              </a:r>
              <a:r>
                <a:rPr lang="en-US" altLang="ja-JP" sz="1200" b="1" baseline="30000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−</a:t>
              </a:r>
              <a:r>
                <a:rPr lang="en-US" altLang="ja-JP" sz="12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 Gun</a:t>
              </a:r>
            </a:p>
          </p:txBody>
        </p:sp>
        <p:sp>
          <p:nvSpPr>
            <p:cNvPr id="60455" name="テキスト ボックス 12"/>
            <p:cNvSpPr txBox="1">
              <a:spLocks noChangeArrowheads="1"/>
            </p:cNvSpPr>
            <p:nvPr/>
          </p:nvSpPr>
          <p:spPr bwMode="auto">
            <a:xfrm>
              <a:off x="4643435" y="5320266"/>
              <a:ext cx="2685397" cy="318924"/>
            </a:xfrm>
            <a:prstGeom prst="rect">
              <a:avLst/>
            </a:prstGeom>
            <a:noFill/>
            <a:ln w="12700">
              <a:solidFill>
                <a:srgbClr val="00E6CC"/>
              </a:solidFill>
              <a:round/>
              <a:headEnd/>
              <a:tailEnd/>
            </a:ln>
          </p:spPr>
          <p:txBody>
            <a:bodyPr wrap="none" lIns="36000" tIns="36000" rIns="36000" bIns="3600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600" dirty="0">
                  <a:solidFill>
                    <a:srgbClr val="006000"/>
                  </a:solidFill>
                  <a:latin typeface="Arial Rounded MT Bold" charset="0"/>
                </a:rPr>
                <a:t>SuperKEKB-HER Injection</a:t>
              </a:r>
              <a:endParaRPr lang="ja-JP" altLang="en-US" sz="1600" dirty="0">
                <a:solidFill>
                  <a:srgbClr val="006000"/>
                </a:solidFill>
                <a:latin typeface="Arial Rounded MT Bold" charset="0"/>
              </a:endParaRPr>
            </a:p>
          </p:txBody>
        </p:sp>
        <p:sp>
          <p:nvSpPr>
            <p:cNvPr id="101" name="Line 760"/>
            <p:cNvSpPr>
              <a:spLocks noChangeShapeType="1"/>
            </p:cNvSpPr>
            <p:nvPr/>
          </p:nvSpPr>
          <p:spPr bwMode="auto">
            <a:xfrm flipH="1" flipV="1">
              <a:off x="9389266" y="6045200"/>
              <a:ext cx="541337" cy="174625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56" name="アーチ 55"/>
            <p:cNvSpPr>
              <a:spLocks noChangeAspect="1"/>
            </p:cNvSpPr>
            <p:nvPr/>
          </p:nvSpPr>
          <p:spPr bwMode="auto">
            <a:xfrm rot="16200000">
              <a:off x="4232680" y="6334124"/>
              <a:ext cx="812800" cy="787400"/>
            </a:xfrm>
            <a:prstGeom prst="blockArc">
              <a:avLst>
                <a:gd name="adj1" fmla="val 10800000"/>
                <a:gd name="adj2" fmla="val 0"/>
                <a:gd name="adj3" fmla="val 0"/>
              </a:avLst>
            </a:prstGeom>
            <a:solidFill>
              <a:srgbClr val="FFFFFF"/>
            </a:solidFill>
            <a:ln w="508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8100" dir="2700000" algn="tl" rotWithShape="0">
                <a:srgbClr val="808080">
                  <a:alpha val="75000"/>
                </a:srgbClr>
              </a:outerShdw>
            </a:effectLst>
          </p:spPr>
          <p:txBody>
            <a:bodyPr lIns="99551" tIns="49775" rIns="99551" bIns="49775">
              <a:prstTxWarp prst="textNoShape">
                <a:avLst/>
              </a:prstTxWarp>
            </a:bodyPr>
            <a:lstStyle/>
            <a:p>
              <a:pPr algn="just" defTabSz="3632502">
                <a:defRPr/>
              </a:pPr>
              <a:endParaRPr lang="ja-JP" altLang="en-US" sz="2800" dirty="0">
                <a:solidFill>
                  <a:srgbClr val="400040"/>
                </a:solidFill>
                <a:latin typeface="Arial Rounded MT Bold"/>
                <a:ea typeface="ヒラギノ丸ゴ Pro W4" pitchFamily="-108" charset="-128"/>
                <a:cs typeface="ヒラギノ丸ゴ Pro W4" pitchFamily="-108" charset="-128"/>
              </a:endParaRPr>
            </a:p>
          </p:txBody>
        </p:sp>
        <p:sp>
          <p:nvSpPr>
            <p:cNvPr id="57" name="Rectangle 746"/>
            <p:cNvSpPr>
              <a:spLocks noChangeArrowheads="1"/>
            </p:cNvSpPr>
            <p:nvPr/>
          </p:nvSpPr>
          <p:spPr bwMode="auto">
            <a:xfrm>
              <a:off x="4315230" y="6610349"/>
              <a:ext cx="345931" cy="186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200" b="1" dirty="0">
                  <a:solidFill>
                    <a:srgbClr val="1E1B18"/>
                  </a:solidFill>
                </a:rPr>
                <a:t>ARC</a:t>
              </a:r>
              <a:endParaRPr lang="en-US" altLang="ja-JP" sz="1200" b="1" dirty="0"/>
            </a:p>
          </p:txBody>
        </p:sp>
        <p:sp>
          <p:nvSpPr>
            <p:cNvPr id="59" name="Line 755"/>
            <p:cNvSpPr>
              <a:spLocks noChangeShapeType="1"/>
            </p:cNvSpPr>
            <p:nvPr/>
          </p:nvSpPr>
          <p:spPr bwMode="auto">
            <a:xfrm>
              <a:off x="4639080" y="6321424"/>
              <a:ext cx="1241425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60" name="Line 756"/>
            <p:cNvSpPr>
              <a:spLocks noChangeShapeType="1"/>
            </p:cNvSpPr>
            <p:nvPr/>
          </p:nvSpPr>
          <p:spPr bwMode="auto">
            <a:xfrm>
              <a:off x="4626380" y="7132636"/>
              <a:ext cx="3844800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62" name="Rectangle 761"/>
            <p:cNvSpPr>
              <a:spLocks noChangeArrowheads="1"/>
            </p:cNvSpPr>
            <p:nvPr/>
          </p:nvSpPr>
          <p:spPr bwMode="auto">
            <a:xfrm>
              <a:off x="8798780" y="6994981"/>
              <a:ext cx="1480581" cy="220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400" b="1" dirty="0">
                  <a:solidFill>
                    <a:srgbClr val="1E1B18"/>
                  </a:solidFill>
                </a:rPr>
                <a:t>e</a:t>
              </a:r>
              <a:r>
                <a:rPr lang="en-US" altLang="ja-JP" sz="1400" b="1" baseline="30000" dirty="0">
                  <a:solidFill>
                    <a:srgbClr val="1E1B18"/>
                  </a:solidFill>
                </a:rPr>
                <a:t>– </a:t>
              </a:r>
              <a:r>
                <a:rPr lang="en-US" altLang="ja-JP" sz="1400" b="1" dirty="0">
                  <a:solidFill>
                    <a:srgbClr val="1E1B18"/>
                  </a:solidFill>
                </a:rPr>
                <a:t> (6.5GeV, 5nC)</a:t>
              </a:r>
              <a:endParaRPr lang="en-US" altLang="ja-JP" sz="1400" b="1" dirty="0"/>
            </a:p>
          </p:txBody>
        </p:sp>
        <p:sp>
          <p:nvSpPr>
            <p:cNvPr id="65" name="Rectangle 777"/>
            <p:cNvSpPr>
              <a:spLocks noChangeArrowheads="1"/>
            </p:cNvSpPr>
            <p:nvPr/>
          </p:nvSpPr>
          <p:spPr bwMode="auto">
            <a:xfrm>
              <a:off x="5750330" y="6332535"/>
              <a:ext cx="511977" cy="186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2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e</a:t>
              </a:r>
              <a:r>
                <a:rPr lang="en-US" altLang="ja-JP" sz="1200" b="1" baseline="30000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−</a:t>
              </a:r>
              <a:r>
                <a:rPr lang="en-US" altLang="ja-JP" sz="12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 Gun</a:t>
              </a:r>
            </a:p>
          </p:txBody>
        </p:sp>
        <p:sp>
          <p:nvSpPr>
            <p:cNvPr id="66" name="テキスト ボックス 12"/>
            <p:cNvSpPr txBox="1">
              <a:spLocks noChangeArrowheads="1"/>
            </p:cNvSpPr>
            <p:nvPr/>
          </p:nvSpPr>
          <p:spPr bwMode="auto">
            <a:xfrm>
              <a:off x="4800212" y="6586702"/>
              <a:ext cx="1611987" cy="318924"/>
            </a:xfrm>
            <a:prstGeom prst="rect">
              <a:avLst/>
            </a:prstGeom>
            <a:noFill/>
            <a:ln w="12700">
              <a:solidFill>
                <a:srgbClr val="00E6CC"/>
              </a:solidFill>
              <a:round/>
              <a:headEnd/>
              <a:tailEnd/>
            </a:ln>
          </p:spPr>
          <p:txBody>
            <a:bodyPr wrap="none" lIns="36000" tIns="36000" rIns="36000" bIns="3600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600" dirty="0">
                  <a:solidFill>
                    <a:srgbClr val="006000"/>
                  </a:solidFill>
                  <a:latin typeface="Arial Rounded MT Bold" charset="0"/>
                </a:rPr>
                <a:t>PF-AR Injection</a:t>
              </a:r>
              <a:endParaRPr lang="ja-JP" altLang="en-US" sz="1600" dirty="0">
                <a:solidFill>
                  <a:srgbClr val="006000"/>
                </a:solidFill>
                <a:latin typeface="Arial Rounded MT Bold" charset="0"/>
              </a:endParaRPr>
            </a:p>
          </p:txBody>
        </p:sp>
        <p:sp>
          <p:nvSpPr>
            <p:cNvPr id="70" name="Rectangle 747"/>
            <p:cNvSpPr>
              <a:spLocks noChangeArrowheads="1"/>
            </p:cNvSpPr>
            <p:nvPr/>
          </p:nvSpPr>
          <p:spPr bwMode="auto">
            <a:xfrm>
              <a:off x="5980906" y="3687763"/>
              <a:ext cx="582613" cy="169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r>
                <a:rPr lang="en-US" altLang="ja-JP" sz="12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Damping ring</a:t>
              </a:r>
              <a:endParaRPr lang="en-US" altLang="ja-JP" sz="1200" dirty="0">
                <a:ea typeface="Helvetica" charset="0"/>
                <a:cs typeface="Helvetica" charset="0"/>
              </a:endParaRPr>
            </a:p>
          </p:txBody>
        </p:sp>
        <p:sp>
          <p:nvSpPr>
            <p:cNvPr id="63" name="Line 752"/>
            <p:cNvSpPr>
              <a:spLocks noChangeShapeType="1"/>
            </p:cNvSpPr>
            <p:nvPr/>
          </p:nvSpPr>
          <p:spPr bwMode="auto">
            <a:xfrm flipH="1">
              <a:off x="8465155" y="6954225"/>
              <a:ext cx="540000" cy="18000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64" name="Line 751"/>
            <p:cNvSpPr>
              <a:spLocks noChangeShapeType="1"/>
            </p:cNvSpPr>
            <p:nvPr/>
          </p:nvSpPr>
          <p:spPr bwMode="auto">
            <a:xfrm flipH="1">
              <a:off x="8998230" y="6956425"/>
              <a:ext cx="1080000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cxnSp>
          <p:nvCxnSpPr>
            <p:cNvPr id="58" name="直線矢印コネクタ 57"/>
            <p:cNvCxnSpPr/>
            <p:nvPr/>
          </p:nvCxnSpPr>
          <p:spPr>
            <a:xfrm rot="5400000">
              <a:off x="4946988" y="2153208"/>
              <a:ext cx="2113677" cy="252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矢印コネクタ 73"/>
            <p:cNvCxnSpPr/>
            <p:nvPr/>
          </p:nvCxnSpPr>
          <p:spPr>
            <a:xfrm rot="16200000" flipH="1">
              <a:off x="4758284" y="2914971"/>
              <a:ext cx="340930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矢印コネクタ 77"/>
            <p:cNvCxnSpPr/>
            <p:nvPr/>
          </p:nvCxnSpPr>
          <p:spPr>
            <a:xfrm rot="16200000" flipH="1">
              <a:off x="4731535" y="3271690"/>
              <a:ext cx="4658668" cy="53592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矢印コネクタ 80"/>
            <p:cNvCxnSpPr>
              <a:endCxn id="63" idx="1"/>
            </p:cNvCxnSpPr>
            <p:nvPr/>
          </p:nvCxnSpPr>
          <p:spPr>
            <a:xfrm rot="16200000" flipH="1">
              <a:off x="4821135" y="3490205"/>
              <a:ext cx="5905504" cy="13825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正方形/長方形 54"/>
            <p:cNvSpPr/>
            <p:nvPr/>
          </p:nvSpPr>
          <p:spPr>
            <a:xfrm>
              <a:off x="5445917" y="657225"/>
              <a:ext cx="2368800" cy="56514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>
              <a:spAutoFit/>
            </a:bodyPr>
            <a:lstStyle/>
            <a:p>
              <a:pPr algn="ctr">
                <a:defRPr/>
              </a:pPr>
              <a:r>
                <a:rPr lang="en-US" altLang="ja-JP" sz="1600" dirty="0">
                  <a:solidFill>
                    <a:srgbClr val="000090"/>
                  </a:solidFill>
                </a:rPr>
                <a:t>Event-based </a:t>
              </a:r>
              <a:br>
                <a:rPr lang="en-US" altLang="ja-JP" sz="1600" dirty="0">
                  <a:solidFill>
                    <a:srgbClr val="000090"/>
                  </a:solidFill>
                </a:rPr>
              </a:br>
              <a:r>
                <a:rPr lang="en-US" altLang="ja-JP" sz="1600" dirty="0">
                  <a:solidFill>
                    <a:srgbClr val="000090"/>
                  </a:solidFill>
                </a:rPr>
                <a:t>Control System</a:t>
              </a:r>
              <a:endParaRPr lang="ja-JP" altLang="en-US" sz="1600" dirty="0">
                <a:solidFill>
                  <a:srgbClr val="000090"/>
                </a:solidFill>
              </a:endParaRPr>
            </a:p>
          </p:txBody>
        </p:sp>
        <p:sp>
          <p:nvSpPr>
            <p:cNvPr id="99" name="円弧 98"/>
            <p:cNvSpPr/>
            <p:nvPr/>
          </p:nvSpPr>
          <p:spPr>
            <a:xfrm rot="5400000">
              <a:off x="6285580" y="952096"/>
              <a:ext cx="742141" cy="1676399"/>
            </a:xfrm>
            <a:prstGeom prst="arc">
              <a:avLst>
                <a:gd name="adj1" fmla="val 15256201"/>
                <a:gd name="adj2" fmla="val 6285731"/>
              </a:avLst>
            </a:prstGeom>
            <a:ln>
              <a:solidFill>
                <a:srgbClr val="FFBF7F"/>
              </a:solidFill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Rectangle 747"/>
            <p:cNvSpPr>
              <a:spLocks noChangeArrowheads="1"/>
            </p:cNvSpPr>
            <p:nvPr/>
          </p:nvSpPr>
          <p:spPr bwMode="auto">
            <a:xfrm>
              <a:off x="5278174" y="1435246"/>
              <a:ext cx="582613" cy="364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r>
                <a:rPr lang="en-US" altLang="ja-JP" sz="14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Every</a:t>
              </a:r>
              <a:br>
                <a:rPr lang="en-US" altLang="ja-JP" sz="14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</a:br>
              <a:r>
                <a:rPr lang="en-US" altLang="ja-JP" sz="14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20 ms</a:t>
              </a:r>
              <a:endParaRPr lang="en-US" altLang="ja-JP" sz="1400" dirty="0">
                <a:ea typeface="Helvetica" charset="0"/>
                <a:cs typeface="Helvetica" charset="0"/>
              </a:endParaRPr>
            </a:p>
          </p:txBody>
        </p:sp>
        <p:sp>
          <p:nvSpPr>
            <p:cNvPr id="109" name="円弧 108"/>
            <p:cNvSpPr/>
            <p:nvPr/>
          </p:nvSpPr>
          <p:spPr>
            <a:xfrm>
              <a:off x="7706509" y="2616206"/>
              <a:ext cx="1447810" cy="936619"/>
            </a:xfrm>
            <a:prstGeom prst="arc">
              <a:avLst>
                <a:gd name="adj1" fmla="val 9993304"/>
                <a:gd name="adj2" fmla="val 20856439"/>
              </a:avLst>
            </a:prstGeom>
            <a:ln>
              <a:solidFill>
                <a:srgbClr val="0000FF"/>
              </a:solidFill>
              <a:head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1" name="正方形/長方形 110"/>
            <p:cNvSpPr/>
            <p:nvPr/>
          </p:nvSpPr>
          <p:spPr>
            <a:xfrm>
              <a:off x="8099157" y="2454549"/>
              <a:ext cx="456141" cy="3233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400" dirty="0">
                  <a:solidFill>
                    <a:srgbClr val="000090"/>
                  </a:solidFill>
                  <a:latin typeface="Arial"/>
                </a:rPr>
                <a:t>F.B</a:t>
              </a:r>
              <a:endParaRPr lang="ja-JP" altLang="en-US" sz="1400" dirty="0">
                <a:solidFill>
                  <a:srgbClr val="000090"/>
                </a:solidFill>
                <a:latin typeface="Arial"/>
              </a:endParaRPr>
            </a:p>
          </p:txBody>
        </p:sp>
        <p:sp>
          <p:nvSpPr>
            <p:cNvPr id="115" name="円弧 114"/>
            <p:cNvSpPr/>
            <p:nvPr/>
          </p:nvSpPr>
          <p:spPr>
            <a:xfrm>
              <a:off x="3659453" y="2274359"/>
              <a:ext cx="838200" cy="533400"/>
            </a:xfrm>
            <a:prstGeom prst="arc">
              <a:avLst>
                <a:gd name="adj1" fmla="val 9061772"/>
                <a:gd name="adj2" fmla="val 20972044"/>
              </a:avLst>
            </a:prstGeom>
            <a:ln>
              <a:solidFill>
                <a:srgbClr val="0000FF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6" name="正方形/長方形 115"/>
            <p:cNvSpPr/>
            <p:nvPr/>
          </p:nvSpPr>
          <p:spPr>
            <a:xfrm>
              <a:off x="3748873" y="2137307"/>
              <a:ext cx="456141" cy="3233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400" dirty="0">
                  <a:solidFill>
                    <a:srgbClr val="000090"/>
                  </a:solidFill>
                  <a:latin typeface="Arial"/>
                </a:rPr>
                <a:t>F.B</a:t>
              </a:r>
              <a:endParaRPr lang="ja-JP" altLang="en-US" sz="1400" dirty="0">
                <a:solidFill>
                  <a:srgbClr val="000090"/>
                </a:solidFill>
                <a:latin typeface="Arial"/>
              </a:endParaRPr>
            </a:p>
          </p:txBody>
        </p:sp>
        <p:sp>
          <p:nvSpPr>
            <p:cNvPr id="117" name="円弧 116"/>
            <p:cNvSpPr/>
            <p:nvPr/>
          </p:nvSpPr>
          <p:spPr>
            <a:xfrm>
              <a:off x="8163719" y="4064207"/>
              <a:ext cx="1301399" cy="939800"/>
            </a:xfrm>
            <a:prstGeom prst="arc">
              <a:avLst>
                <a:gd name="adj1" fmla="val 10800000"/>
                <a:gd name="adj2" fmla="val 415262"/>
              </a:avLst>
            </a:prstGeom>
            <a:ln>
              <a:solidFill>
                <a:srgbClr val="0000FF"/>
              </a:solidFill>
              <a:head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9" name="正方形/長方形 118"/>
            <p:cNvSpPr/>
            <p:nvPr/>
          </p:nvSpPr>
          <p:spPr>
            <a:xfrm>
              <a:off x="8593595" y="3899957"/>
              <a:ext cx="456141" cy="3233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400" dirty="0">
                  <a:solidFill>
                    <a:srgbClr val="000090"/>
                  </a:solidFill>
                  <a:latin typeface="Arial"/>
                </a:rPr>
                <a:t>F.B</a:t>
              </a:r>
              <a:endParaRPr lang="ja-JP" altLang="en-US" sz="1400" dirty="0">
                <a:solidFill>
                  <a:srgbClr val="000090"/>
                </a:solidFill>
                <a:latin typeface="Arial"/>
              </a:endParaRPr>
            </a:p>
          </p:txBody>
        </p:sp>
        <p:sp>
          <p:nvSpPr>
            <p:cNvPr id="120" name="円弧 119"/>
            <p:cNvSpPr/>
            <p:nvPr/>
          </p:nvSpPr>
          <p:spPr>
            <a:xfrm>
              <a:off x="8282791" y="5443170"/>
              <a:ext cx="1201732" cy="750887"/>
            </a:xfrm>
            <a:prstGeom prst="arc">
              <a:avLst>
                <a:gd name="adj1" fmla="val 10800000"/>
                <a:gd name="adj2" fmla="val 915067"/>
              </a:avLst>
            </a:prstGeom>
            <a:ln>
              <a:solidFill>
                <a:srgbClr val="0000FF"/>
              </a:solidFill>
              <a:head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1" name="正方形/長方形 120"/>
            <p:cNvSpPr/>
            <p:nvPr/>
          </p:nvSpPr>
          <p:spPr>
            <a:xfrm>
              <a:off x="8658496" y="5313892"/>
              <a:ext cx="456141" cy="3233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400" dirty="0">
                  <a:solidFill>
                    <a:srgbClr val="000090"/>
                  </a:solidFill>
                  <a:latin typeface="Arial"/>
                </a:rPr>
                <a:t>F.B</a:t>
              </a:r>
              <a:endParaRPr lang="ja-JP" altLang="en-US" sz="1400" dirty="0">
                <a:solidFill>
                  <a:srgbClr val="000090"/>
                </a:solidFill>
                <a:latin typeface="Arial"/>
              </a:endParaRPr>
            </a:p>
          </p:txBody>
        </p:sp>
        <p:sp>
          <p:nvSpPr>
            <p:cNvPr id="123" name="円弧 122"/>
            <p:cNvSpPr/>
            <p:nvPr/>
          </p:nvSpPr>
          <p:spPr>
            <a:xfrm>
              <a:off x="8316109" y="6578606"/>
              <a:ext cx="1447810" cy="936619"/>
            </a:xfrm>
            <a:prstGeom prst="arc">
              <a:avLst>
                <a:gd name="adj1" fmla="val 10712347"/>
                <a:gd name="adj2" fmla="val 20856439"/>
              </a:avLst>
            </a:prstGeom>
            <a:ln>
              <a:solidFill>
                <a:srgbClr val="0000FF"/>
              </a:solidFill>
              <a:head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4" name="正方形/長方形 123"/>
            <p:cNvSpPr/>
            <p:nvPr/>
          </p:nvSpPr>
          <p:spPr>
            <a:xfrm>
              <a:off x="8658018" y="6416949"/>
              <a:ext cx="456141" cy="3233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400" dirty="0">
                  <a:solidFill>
                    <a:srgbClr val="000090"/>
                  </a:solidFill>
                  <a:latin typeface="Arial"/>
                </a:rPr>
                <a:t>F.B</a:t>
              </a:r>
              <a:endParaRPr lang="ja-JP" altLang="en-US" sz="1400" dirty="0">
                <a:solidFill>
                  <a:srgbClr val="000090"/>
                </a:solidFill>
                <a:latin typeface="Arial"/>
              </a:endParaRPr>
            </a:p>
          </p:txBody>
        </p:sp>
        <p:sp>
          <p:nvSpPr>
            <p:cNvPr id="125" name="円弧 124"/>
            <p:cNvSpPr/>
            <p:nvPr/>
          </p:nvSpPr>
          <p:spPr>
            <a:xfrm>
              <a:off x="3811853" y="3561292"/>
              <a:ext cx="838200" cy="533400"/>
            </a:xfrm>
            <a:prstGeom prst="arc">
              <a:avLst>
                <a:gd name="adj1" fmla="val 9061772"/>
                <a:gd name="adj2" fmla="val 20972044"/>
              </a:avLst>
            </a:prstGeom>
            <a:ln>
              <a:solidFill>
                <a:srgbClr val="0000FF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6" name="正方形/長方形 125"/>
            <p:cNvSpPr/>
            <p:nvPr/>
          </p:nvSpPr>
          <p:spPr>
            <a:xfrm>
              <a:off x="3901273" y="3424240"/>
              <a:ext cx="456141" cy="3233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400" dirty="0">
                  <a:solidFill>
                    <a:srgbClr val="000090"/>
                  </a:solidFill>
                  <a:latin typeface="Arial"/>
                </a:rPr>
                <a:t>F.B</a:t>
              </a:r>
              <a:endParaRPr lang="ja-JP" altLang="en-US" sz="1400" dirty="0">
                <a:solidFill>
                  <a:srgbClr val="000090"/>
                </a:solidFill>
                <a:latin typeface="Arial"/>
              </a:endParaRPr>
            </a:p>
          </p:txBody>
        </p:sp>
        <p:sp>
          <p:nvSpPr>
            <p:cNvPr id="127" name="円弧 126"/>
            <p:cNvSpPr/>
            <p:nvPr/>
          </p:nvSpPr>
          <p:spPr>
            <a:xfrm>
              <a:off x="3964253" y="4839758"/>
              <a:ext cx="838200" cy="533400"/>
            </a:xfrm>
            <a:prstGeom prst="arc">
              <a:avLst>
                <a:gd name="adj1" fmla="val 9061772"/>
                <a:gd name="adj2" fmla="val 20972044"/>
              </a:avLst>
            </a:prstGeom>
            <a:ln>
              <a:solidFill>
                <a:srgbClr val="0000FF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8" name="正方形/長方形 127"/>
            <p:cNvSpPr/>
            <p:nvPr/>
          </p:nvSpPr>
          <p:spPr>
            <a:xfrm>
              <a:off x="4053673" y="4702706"/>
              <a:ext cx="456141" cy="3233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400" dirty="0">
                  <a:solidFill>
                    <a:srgbClr val="000090"/>
                  </a:solidFill>
                  <a:latin typeface="Arial"/>
                </a:rPr>
                <a:t>F.B</a:t>
              </a:r>
              <a:endParaRPr lang="ja-JP" altLang="en-US" sz="1400" dirty="0">
                <a:solidFill>
                  <a:srgbClr val="000090"/>
                </a:solidFill>
                <a:latin typeface="Arial"/>
              </a:endParaRPr>
            </a:p>
          </p:txBody>
        </p:sp>
        <p:sp>
          <p:nvSpPr>
            <p:cNvPr id="129" name="円弧 128"/>
            <p:cNvSpPr/>
            <p:nvPr/>
          </p:nvSpPr>
          <p:spPr>
            <a:xfrm>
              <a:off x="4116653" y="6118224"/>
              <a:ext cx="838200" cy="533400"/>
            </a:xfrm>
            <a:prstGeom prst="arc">
              <a:avLst>
                <a:gd name="adj1" fmla="val 9061772"/>
                <a:gd name="adj2" fmla="val 20972044"/>
              </a:avLst>
            </a:prstGeom>
            <a:ln>
              <a:solidFill>
                <a:srgbClr val="0000FF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0" name="正方形/長方形 129"/>
            <p:cNvSpPr/>
            <p:nvPr/>
          </p:nvSpPr>
          <p:spPr>
            <a:xfrm>
              <a:off x="4206073" y="5981172"/>
              <a:ext cx="456141" cy="3233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400" dirty="0">
                  <a:solidFill>
                    <a:srgbClr val="000090"/>
                  </a:solidFill>
                  <a:latin typeface="Arial"/>
                </a:rPr>
                <a:t>F.B</a:t>
              </a:r>
              <a:endParaRPr lang="ja-JP" altLang="en-US" sz="1400" dirty="0">
                <a:solidFill>
                  <a:srgbClr val="000090"/>
                </a:solidFill>
                <a:latin typeface="Arial"/>
              </a:endParaRPr>
            </a:p>
          </p:txBody>
        </p:sp>
      </p:grpSp>
      <p:sp>
        <p:nvSpPr>
          <p:cNvPr id="73" name="コンテンツ プレースホルダ 2"/>
          <p:cNvSpPr>
            <a:spLocks noGrp="1"/>
          </p:cNvSpPr>
          <p:nvPr>
            <p:ph idx="1"/>
          </p:nvPr>
        </p:nvSpPr>
        <p:spPr>
          <a:xfrm>
            <a:off x="163515" y="1100138"/>
            <a:ext cx="10525125" cy="6159500"/>
          </a:xfrm>
        </p:spPr>
        <p:txBody>
          <a:bodyPr/>
          <a:lstStyle/>
          <a:p>
            <a:r>
              <a:rPr lang="en-US" altLang="ja-JP" sz="2700" dirty="0" smtClean="0">
                <a:latin typeface="Arial Rounded MT Bold" charset="0"/>
              </a:rPr>
              <a:t>Four PPM VAs at least</a:t>
            </a:r>
            <a:br>
              <a:rPr lang="en-US" altLang="ja-JP" sz="2700" dirty="0" smtClean="0">
                <a:latin typeface="Arial Rounded MT Bold" charset="0"/>
              </a:rPr>
            </a:br>
            <a:r>
              <a:rPr lang="en-US" altLang="ja-JP" sz="2700" dirty="0" smtClean="0">
                <a:latin typeface="Arial Rounded MT Bold" charset="0"/>
              </a:rPr>
              <a:t>for SuperKEKB project</a:t>
            </a:r>
            <a:br>
              <a:rPr lang="en-US" altLang="ja-JP" sz="2700" dirty="0" smtClean="0">
                <a:latin typeface="Arial Rounded MT Bold" charset="0"/>
              </a:rPr>
            </a:br>
            <a:r>
              <a:rPr lang="en-US" altLang="ja-JP" sz="2700" dirty="0" smtClean="0">
                <a:latin typeface="Arial Rounded MT Bold" charset="0"/>
              </a:rPr>
              <a:t/>
            </a:r>
            <a:br>
              <a:rPr lang="en-US" altLang="ja-JP" sz="2700" dirty="0" smtClean="0">
                <a:latin typeface="Arial Rounded MT Bold" charset="0"/>
              </a:rPr>
            </a:br>
            <a:r>
              <a:rPr lang="en-US" altLang="ja-JP" sz="2400" dirty="0" smtClean="0">
                <a:latin typeface="Arial Rounded MT Bold" charset="0"/>
              </a:rPr>
              <a:t>(maybe with </a:t>
            </a:r>
            <a:br>
              <a:rPr lang="en-US" altLang="ja-JP" sz="2400" dirty="0" smtClean="0">
                <a:latin typeface="Arial Rounded MT Bold" charset="0"/>
              </a:rPr>
            </a:br>
            <a:r>
              <a:rPr lang="en-US" altLang="ja-JP" sz="2400" dirty="0" smtClean="0">
                <a:latin typeface="Arial Rounded MT Bold" charset="0"/>
              </a:rPr>
              <a:t>additional PPM VA</a:t>
            </a:r>
            <a:br>
              <a:rPr lang="en-US" altLang="ja-JP" sz="2400" dirty="0" smtClean="0">
                <a:latin typeface="Arial Rounded MT Bold" charset="0"/>
              </a:rPr>
            </a:br>
            <a:r>
              <a:rPr lang="en-US" altLang="ja-JP" sz="2400" dirty="0" smtClean="0">
                <a:latin typeface="Arial Rounded MT Bold" charset="0"/>
              </a:rPr>
              <a:t> for stealth beam)</a:t>
            </a:r>
          </a:p>
        </p:txBody>
      </p:sp>
    </p:spTree>
    <p:extLst>
      <p:ext uri="{BB962C8B-B14F-4D97-AF65-F5344CB8AC3E}">
        <p14:creationId xmlns:p14="http://schemas.microsoft.com/office/powerpoint/2010/main" val="256522649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Summary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3200" dirty="0" smtClean="0"/>
              <a:t>Steady progress towards first MR injection in 2015</a:t>
            </a:r>
          </a:p>
          <a:p>
            <a:r>
              <a:rPr lang="en-US" altLang="ja-JP" sz="3200" dirty="0" smtClean="0"/>
              <a:t>Will make staged improvements before 2017</a:t>
            </a:r>
          </a:p>
          <a:p>
            <a:r>
              <a:rPr lang="en-US" altLang="ja-JP" sz="3200" dirty="0" smtClean="0"/>
              <a:t>Will finish disaster recovery in 2014</a:t>
            </a:r>
          </a:p>
          <a:p>
            <a:r>
              <a:rPr lang="en-US" altLang="ja-JP" sz="3200" dirty="0" smtClean="0"/>
              <a:t>Will balance between final beam quality and stable and staged operation</a:t>
            </a:r>
          </a:p>
          <a:p>
            <a:r>
              <a:rPr lang="en-US" altLang="ja-JP" sz="3200" dirty="0" smtClean="0"/>
              <a:t>Will select optimized route depending on available resources</a:t>
            </a:r>
          </a:p>
          <a:p>
            <a:endParaRPr lang="en-US" altLang="ja-JP" sz="3200" dirty="0" smtClean="0"/>
          </a:p>
          <a:p>
            <a:endParaRPr lang="en-US" altLang="ja-JP" sz="3200" dirty="0" smtClean="0"/>
          </a:p>
          <a:p>
            <a:endParaRPr lang="ja-JP" altLang="en-US" sz="32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27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ja-JP" altLang="en-US" dirty="0">
              <a:latin typeface="Arial Rounded MT Bold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6559" y="1038228"/>
            <a:ext cx="7947025" cy="574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6"/>
          <p:cNvSpPr>
            <a:spLocks noChangeAspect="1" noChangeArrowheads="1"/>
          </p:cNvSpPr>
          <p:nvPr/>
        </p:nvSpPr>
        <p:spPr bwMode="auto">
          <a:xfrm>
            <a:off x="1550989" y="3903662"/>
            <a:ext cx="5121276" cy="109855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90997" tIns="45498" rIns="90997" bIns="45498"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latin typeface="Helvetica" charset="0"/>
            </a:endParaRPr>
          </a:p>
        </p:txBody>
      </p:sp>
      <p:sp>
        <p:nvSpPr>
          <p:cNvPr id="9" name="Text Box 7"/>
          <p:cNvSpPr txBox="1">
            <a:spLocks noChangeAspect="1" noChangeArrowheads="1"/>
          </p:cNvSpPr>
          <p:nvPr/>
        </p:nvSpPr>
        <p:spPr bwMode="auto">
          <a:xfrm>
            <a:off x="4599584" y="3503627"/>
            <a:ext cx="1744370" cy="73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997" tIns="45498" rIns="90997" bIns="45498">
            <a:prstTxWarp prst="textNoShape">
              <a:avLst/>
            </a:prstTxWarp>
            <a:spAutoFit/>
          </a:bodyPr>
          <a:lstStyle/>
          <a:p>
            <a:r>
              <a:rPr lang="en-US" altLang="ja-JP" dirty="0" smtClean="0">
                <a:solidFill>
                  <a:srgbClr val="FFFF00"/>
                </a:solidFill>
                <a:latin typeface="+mn-lt"/>
              </a:rPr>
              <a:t>SuperKEKB</a:t>
            </a:r>
          </a:p>
          <a:p>
            <a:r>
              <a:rPr lang="en-US" altLang="ja-JP" dirty="0" smtClean="0">
                <a:solidFill>
                  <a:srgbClr val="FFFF00"/>
                </a:solidFill>
                <a:latin typeface="+mn-lt"/>
              </a:rPr>
              <a:t>   dual rings</a:t>
            </a:r>
            <a:endParaRPr lang="en-US" altLang="ja-JP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0" name="Text Box 8"/>
          <p:cNvSpPr txBox="1">
            <a:spLocks noChangeAspect="1" noChangeArrowheads="1"/>
          </p:cNvSpPr>
          <p:nvPr/>
        </p:nvSpPr>
        <p:spPr bwMode="auto">
          <a:xfrm>
            <a:off x="5622943" y="1385906"/>
            <a:ext cx="1753706" cy="4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997" tIns="45498" rIns="90997" bIns="45498"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solidFill>
                  <a:srgbClr val="FFFF00"/>
                </a:solidFill>
                <a:latin typeface="+mn-lt"/>
              </a:rPr>
              <a:t>Mt. Tsukuba</a:t>
            </a:r>
          </a:p>
        </p:txBody>
      </p:sp>
      <p:sp>
        <p:nvSpPr>
          <p:cNvPr id="11" name="Text Box 9"/>
          <p:cNvSpPr txBox="1">
            <a:spLocks noChangeAspect="1" noChangeArrowheads="1"/>
          </p:cNvSpPr>
          <p:nvPr/>
        </p:nvSpPr>
        <p:spPr bwMode="auto">
          <a:xfrm>
            <a:off x="4831676" y="5391695"/>
            <a:ext cx="1199712" cy="73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997" tIns="45498" rIns="90997" bIns="45498">
            <a:prstTxWarp prst="textNoShape">
              <a:avLst/>
            </a:prstTxWarp>
            <a:spAutoFit/>
          </a:bodyPr>
          <a:lstStyle/>
          <a:p>
            <a:pPr algn="r"/>
            <a:r>
              <a:rPr lang="en-US" altLang="ja-JP" dirty="0" smtClean="0">
                <a:solidFill>
                  <a:srgbClr val="FFFF00"/>
                </a:solidFill>
                <a:latin typeface="+mn-lt"/>
              </a:rPr>
              <a:t>Injector</a:t>
            </a:r>
            <a:br>
              <a:rPr lang="en-US" altLang="ja-JP" dirty="0" smtClean="0">
                <a:solidFill>
                  <a:srgbClr val="FFFF00"/>
                </a:solidFill>
                <a:latin typeface="+mn-lt"/>
              </a:rPr>
            </a:br>
            <a:r>
              <a:rPr lang="en-US" altLang="ja-JP" dirty="0" smtClean="0">
                <a:solidFill>
                  <a:srgbClr val="FFFF00"/>
                </a:solidFill>
                <a:latin typeface="+mn-lt"/>
              </a:rPr>
              <a:t>Linac</a:t>
            </a:r>
            <a:endParaRPr lang="en-US" altLang="ja-JP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2" name="Line 10"/>
          <p:cNvSpPr>
            <a:spLocks noChangeAspect="1" noChangeShapeType="1"/>
          </p:cNvSpPr>
          <p:nvPr/>
        </p:nvSpPr>
        <p:spPr bwMode="auto">
          <a:xfrm>
            <a:off x="3562350" y="5184775"/>
            <a:ext cx="1828800" cy="10969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90997" tIns="45498" rIns="90997" bIns="45498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" name="Line 11"/>
          <p:cNvSpPr>
            <a:spLocks noChangeAspect="1" noChangeShapeType="1"/>
          </p:cNvSpPr>
          <p:nvPr/>
        </p:nvSpPr>
        <p:spPr bwMode="auto">
          <a:xfrm>
            <a:off x="4721270" y="6038850"/>
            <a:ext cx="487363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90997" tIns="45498" rIns="90997" bIns="45498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" name="Line 12"/>
          <p:cNvSpPr>
            <a:spLocks noChangeAspect="1" noChangeShapeType="1"/>
          </p:cNvSpPr>
          <p:nvPr/>
        </p:nvSpPr>
        <p:spPr bwMode="auto">
          <a:xfrm>
            <a:off x="5208588" y="6343650"/>
            <a:ext cx="112712" cy="2381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90997" tIns="45498" rIns="90997" bIns="45498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" name="Line 13"/>
          <p:cNvSpPr>
            <a:spLocks noChangeAspect="1" noChangeShapeType="1"/>
          </p:cNvSpPr>
          <p:nvPr/>
        </p:nvSpPr>
        <p:spPr bwMode="auto">
          <a:xfrm flipH="1" flipV="1">
            <a:off x="5381625" y="6276975"/>
            <a:ext cx="6350" cy="635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90997" tIns="45498" rIns="90997" bIns="45498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" name="Line 14"/>
          <p:cNvSpPr>
            <a:spLocks noChangeAspect="1" noChangeShapeType="1"/>
          </p:cNvSpPr>
          <p:nvPr/>
        </p:nvSpPr>
        <p:spPr bwMode="auto">
          <a:xfrm flipV="1">
            <a:off x="5318126" y="6332537"/>
            <a:ext cx="66675" cy="349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90997" tIns="45498" rIns="90997" bIns="45498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" name="Oval 15"/>
          <p:cNvSpPr>
            <a:spLocks noChangeAspect="1" noChangeArrowheads="1"/>
          </p:cNvSpPr>
          <p:nvPr/>
        </p:nvSpPr>
        <p:spPr bwMode="auto">
          <a:xfrm>
            <a:off x="2892426" y="4621212"/>
            <a:ext cx="914400" cy="2444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90997" tIns="45498" rIns="90997" bIns="45498"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latin typeface="Helvetica" charset="0"/>
            </a:endParaRPr>
          </a:p>
        </p:txBody>
      </p:sp>
      <p:sp>
        <p:nvSpPr>
          <p:cNvPr id="18" name="Text Box 16"/>
          <p:cNvSpPr txBox="1">
            <a:spLocks noChangeAspect="1" noChangeArrowheads="1"/>
          </p:cNvSpPr>
          <p:nvPr/>
        </p:nvSpPr>
        <p:spPr bwMode="auto">
          <a:xfrm>
            <a:off x="2581297" y="4270390"/>
            <a:ext cx="1004509" cy="4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997" tIns="45498" rIns="90997" bIns="45498"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  <a:latin typeface="+mn-lt"/>
              </a:rPr>
              <a:t>PF-AR</a:t>
            </a:r>
          </a:p>
        </p:txBody>
      </p:sp>
      <p:sp>
        <p:nvSpPr>
          <p:cNvPr id="19" name="Text Box 17"/>
          <p:cNvSpPr txBox="1">
            <a:spLocks noChangeAspect="1" noChangeArrowheads="1"/>
          </p:cNvSpPr>
          <p:nvPr/>
        </p:nvSpPr>
        <p:spPr bwMode="auto">
          <a:xfrm>
            <a:off x="2343171" y="5184788"/>
            <a:ext cx="530020" cy="4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997" tIns="45498" rIns="90997" bIns="45498"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  <a:latin typeface="+mn-lt"/>
              </a:rPr>
              <a:t>PF</a:t>
            </a:r>
          </a:p>
        </p:txBody>
      </p:sp>
      <p:sp>
        <p:nvSpPr>
          <p:cNvPr id="20" name="Oval 18"/>
          <p:cNvSpPr>
            <a:spLocks noChangeAspect="1" noChangeArrowheads="1"/>
          </p:cNvSpPr>
          <p:nvPr/>
        </p:nvSpPr>
        <p:spPr bwMode="auto">
          <a:xfrm>
            <a:off x="2506667" y="5002212"/>
            <a:ext cx="609600" cy="18256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90997" tIns="45498" rIns="90997" bIns="45498"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latin typeface="Helvetica" charset="0"/>
            </a:endParaRPr>
          </a:p>
        </p:txBody>
      </p:sp>
      <p:sp>
        <p:nvSpPr>
          <p:cNvPr id="52226" name="スライド番号プレースホル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5A8EDBD-417A-0044-AA70-D8CC25CBFA2F}" type="slidenum">
              <a:rPr lang="en-US" altLang="ja-JP" smtClean="0">
                <a:latin typeface="Arial Rounded MT Bold" charset="0"/>
                <a:ea typeface="Osaka" charset="-128"/>
                <a:cs typeface="Osaka" charset="-128"/>
              </a:rPr>
              <a:pPr/>
              <a:t>28</a:t>
            </a:fld>
            <a:endParaRPr lang="en-US" altLang="ja-JP" dirty="0" smtClean="0">
              <a:latin typeface="Arial Rounded MT Bold" charset="0"/>
              <a:ea typeface="Osaka" charset="-128"/>
              <a:cs typeface="Osaka" charset="-128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ja-JP" altLang="en-US" dirty="0">
              <a:latin typeface="Arial Rounded MT Bold" charset="0"/>
            </a:endParaRPr>
          </a:p>
        </p:txBody>
      </p:sp>
      <p:sp>
        <p:nvSpPr>
          <p:cNvPr id="52229" name="Rectangle 4"/>
          <p:cNvSpPr>
            <a:spLocks noChangeArrowheads="1"/>
          </p:cNvSpPr>
          <p:nvPr/>
        </p:nvSpPr>
        <p:spPr bwMode="auto">
          <a:xfrm>
            <a:off x="1150982" y="2360615"/>
            <a:ext cx="83042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63" tIns="49524" rIns="99063" bIns="49524"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5200" b="1" dirty="0">
                <a:solidFill>
                  <a:srgbClr val="FFF8DF"/>
                </a:solidFill>
                <a:latin typeface="Arial Rounded MT Bold" charset="0"/>
                <a:ea typeface="ヒラギノ丸ゴ Pro W4" charset="-128"/>
                <a:cs typeface="ヒラギノ丸ゴ Pro W4" charset="-128"/>
              </a:rPr>
              <a:t>Thank you</a:t>
            </a:r>
          </a:p>
        </p:txBody>
      </p:sp>
      <p:sp>
        <p:nvSpPr>
          <p:cNvPr id="52230" name="Rectangle 7"/>
          <p:cNvSpPr>
            <a:spLocks noChangeArrowheads="1"/>
          </p:cNvSpPr>
          <p:nvPr/>
        </p:nvSpPr>
        <p:spPr bwMode="auto">
          <a:xfrm>
            <a:off x="4422804" y="6864371"/>
            <a:ext cx="200085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075" tIns="49530" rIns="99075" bIns="49530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6790098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29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01903093"/>
      </p:ext>
    </p:extLst>
  </p:cSld>
  <p:clrMapOvr>
    <a:masterClrMapping/>
  </p:clrMapOvr>
  <p:transition xmlns:p14="http://schemas.microsoft.com/office/powerpoint/2010/main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5100" y="352427"/>
            <a:ext cx="10358438" cy="714375"/>
          </a:xfrm>
        </p:spPr>
        <p:txBody>
          <a:bodyPr/>
          <a:lstStyle/>
          <a:p>
            <a:r>
              <a:rPr lang="en-US" altLang="ja-JP" dirty="0" smtClean="0"/>
              <a:t>Linac Upgrade for SuperKEKB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7801" y="1038225"/>
            <a:ext cx="10510839" cy="6083300"/>
          </a:xfrm>
        </p:spPr>
        <p:txBody>
          <a:bodyPr/>
          <a:lstStyle/>
          <a:p>
            <a:r>
              <a:rPr lang="en-US" altLang="ja-JP" sz="1800" dirty="0"/>
              <a:t>Higher Injection Beam Current</a:t>
            </a:r>
          </a:p>
          <a:p>
            <a:pPr lvl="1"/>
            <a:r>
              <a:rPr lang="en-US" altLang="ja-JP" sz="1800" dirty="0"/>
              <a:t>To Meet the larger stored beam current and shorter beam lifetime in the ring</a:t>
            </a:r>
          </a:p>
          <a:p>
            <a:pPr lvl="1"/>
            <a:r>
              <a:rPr lang="en-US" altLang="ja-JP" sz="1800" dirty="0"/>
              <a:t>4~8-times larger bunch current for electron and positron</a:t>
            </a:r>
          </a:p>
          <a:p>
            <a:r>
              <a:rPr lang="en-US" altLang="ja-JP" sz="1800" dirty="0"/>
              <a:t>Lower-emittance Injection Beam </a:t>
            </a:r>
          </a:p>
          <a:p>
            <a:pPr lvl="1"/>
            <a:r>
              <a:rPr lang="en-US" altLang="ja-JP" sz="1800" dirty="0"/>
              <a:t>To meet nano-beam scheme in the ring</a:t>
            </a:r>
          </a:p>
          <a:p>
            <a:pPr lvl="1"/>
            <a:r>
              <a:rPr lang="en-US" altLang="ja-JP" sz="1800" dirty="0"/>
              <a:t>Positron with a damping ring, Electron with a photo-cathode RF gun</a:t>
            </a:r>
          </a:p>
          <a:p>
            <a:pPr lvl="1"/>
            <a:r>
              <a:rPr lang="en-US" altLang="ja-JP" sz="1800" dirty="0"/>
              <a:t>Emittance preservation by alignment and beam instrumentation</a:t>
            </a:r>
          </a:p>
          <a:p>
            <a:r>
              <a:rPr lang="en-US" altLang="ja-JP" sz="1800" dirty="0"/>
              <a:t>Quasi-simultaneous injections into 4 storage </a:t>
            </a:r>
            <a:r>
              <a:rPr lang="en-US" altLang="ja-JP" sz="1800" dirty="0" smtClean="0"/>
              <a:t>rings (PPM)</a:t>
            </a:r>
            <a:endParaRPr lang="en-US" altLang="ja-JP" sz="1800" dirty="0"/>
          </a:p>
          <a:p>
            <a:pPr lvl="1"/>
            <a:r>
              <a:rPr lang="en-US" altLang="ja-JP" sz="1800" dirty="0"/>
              <a:t>SuperKEKB e</a:t>
            </a:r>
            <a:r>
              <a:rPr lang="en-US" altLang="ja-JP" sz="1800" baseline="30000" dirty="0"/>
              <a:t>–</a:t>
            </a:r>
            <a:r>
              <a:rPr lang="en-US" altLang="ja-JP" sz="1800" dirty="0"/>
              <a:t>/e</a:t>
            </a:r>
            <a:r>
              <a:rPr lang="en-US" altLang="ja-JP" sz="1800" baseline="30000" dirty="0"/>
              <a:t>+</a:t>
            </a:r>
            <a:r>
              <a:rPr lang="en-US" altLang="ja-JP" sz="1800" dirty="0"/>
              <a:t> rings, and light sources of PF and PF-AR</a:t>
            </a:r>
          </a:p>
          <a:p>
            <a:pPr lvl="1"/>
            <a:r>
              <a:rPr lang="en-US" altLang="ja-JP" sz="1800" dirty="0"/>
              <a:t>Improvements to beam instrumentation, low-level RF, controls, timing, etc </a:t>
            </a:r>
          </a:p>
          <a:p>
            <a:endParaRPr lang="ja-JP" altLang="en-US" sz="24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  <p:pic>
        <p:nvPicPr>
          <p:cNvPr id="5" name="図 243" descr="SKB-DR-layou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4676" y="4510301"/>
            <a:ext cx="1068387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41"/>
          <p:cNvSpPr>
            <a:spLocks noChangeArrowheads="1"/>
          </p:cNvSpPr>
          <p:nvPr/>
        </p:nvSpPr>
        <p:spPr bwMode="auto">
          <a:xfrm>
            <a:off x="6829878" y="6453401"/>
            <a:ext cx="39687" cy="107950"/>
          </a:xfrm>
          <a:prstGeom prst="rect">
            <a:avLst/>
          </a:prstGeom>
          <a:solidFill>
            <a:srgbClr val="00FF00"/>
          </a:solidFill>
          <a:ln w="9360">
            <a:solidFill>
              <a:srgbClr val="00FF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" name="Rectangle 115"/>
          <p:cNvSpPr>
            <a:spLocks noChangeArrowheads="1"/>
          </p:cNvSpPr>
          <p:nvPr/>
        </p:nvSpPr>
        <p:spPr bwMode="auto">
          <a:xfrm>
            <a:off x="3580263" y="6456576"/>
            <a:ext cx="74613" cy="107950"/>
          </a:xfrm>
          <a:prstGeom prst="rect">
            <a:avLst/>
          </a:prstGeom>
          <a:solidFill>
            <a:srgbClr val="00FFFF"/>
          </a:solidFill>
          <a:ln w="9360">
            <a:solidFill>
              <a:srgbClr val="00FF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8" name="Line 91"/>
          <p:cNvSpPr>
            <a:spLocks noChangeShapeType="1"/>
          </p:cNvSpPr>
          <p:nvPr/>
        </p:nvSpPr>
        <p:spPr bwMode="auto">
          <a:xfrm>
            <a:off x="1403801" y="6507374"/>
            <a:ext cx="7920037" cy="1588"/>
          </a:xfrm>
          <a:prstGeom prst="line">
            <a:avLst/>
          </a:prstGeom>
          <a:noFill/>
          <a:ln w="25560">
            <a:solidFill>
              <a:srgbClr val="BBE0E3"/>
            </a:solidFill>
            <a:miter lim="800000"/>
            <a:headEnd/>
            <a:tailEnd type="triangle" w="med" len="med"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lIns="91436" tIns="45718" rIns="91436" bIns="45718"/>
          <a:lstStyle/>
          <a:p>
            <a:pPr>
              <a:defRPr/>
            </a:pPr>
            <a:endParaRPr lang="ja-JP" altLang="en-US">
              <a:latin typeface="+mn-lt"/>
              <a:ea typeface="ＭＳ Ｐゴシック" pitchFamily="-112" charset="-128"/>
              <a:cs typeface="Arial"/>
            </a:endParaRPr>
          </a:p>
        </p:txBody>
      </p:sp>
      <p:sp>
        <p:nvSpPr>
          <p:cNvPr id="9" name="Rectangle 108"/>
          <p:cNvSpPr>
            <a:spLocks noChangeArrowheads="1"/>
          </p:cNvSpPr>
          <p:nvPr/>
        </p:nvSpPr>
        <p:spPr bwMode="auto">
          <a:xfrm>
            <a:off x="2283277" y="6453401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0" name="Line 87"/>
          <p:cNvSpPr>
            <a:spLocks noChangeShapeType="1"/>
          </p:cNvSpPr>
          <p:nvPr/>
        </p:nvSpPr>
        <p:spPr bwMode="auto">
          <a:xfrm>
            <a:off x="1403801" y="5067514"/>
            <a:ext cx="1677987" cy="1587"/>
          </a:xfrm>
          <a:prstGeom prst="line">
            <a:avLst/>
          </a:prstGeom>
          <a:noFill/>
          <a:ln w="25560">
            <a:solidFill>
              <a:srgbClr val="BBE0E3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lIns="91436" tIns="45718" rIns="91436" bIns="45718"/>
          <a:lstStyle/>
          <a:p>
            <a:pPr>
              <a:defRPr/>
            </a:pPr>
            <a:endParaRPr lang="ja-JP" altLang="en-US">
              <a:latin typeface="+mn-lt"/>
              <a:ea typeface="ＭＳ Ｐゴシック" pitchFamily="-112" charset="-128"/>
              <a:cs typeface="Arial"/>
            </a:endParaRPr>
          </a:p>
        </p:txBody>
      </p:sp>
      <p:sp>
        <p:nvSpPr>
          <p:cNvPr id="11" name="AutoShape 88"/>
          <p:cNvSpPr>
            <a:spLocks/>
          </p:cNvSpPr>
          <p:nvPr/>
        </p:nvSpPr>
        <p:spPr bwMode="auto">
          <a:xfrm flipH="1">
            <a:off x="718003" y="5067512"/>
            <a:ext cx="1439862" cy="1439862"/>
          </a:xfrm>
          <a:custGeom>
            <a:avLst/>
            <a:gdLst>
              <a:gd name="T0" fmla="*/ 719931 w 1439862"/>
              <a:gd name="T1" fmla="*/ 0 h 1439863"/>
              <a:gd name="T2" fmla="*/ 719931 w 1439862"/>
              <a:gd name="T3" fmla="*/ 719932 h 1439863"/>
              <a:gd name="T4" fmla="*/ 1439402 w 1439862"/>
              <a:gd name="T5" fmla="*/ 694206 h 1439863"/>
              <a:gd name="T6" fmla="*/ 719931 w 1439862"/>
              <a:gd name="T7" fmla="*/ 0 h 1439863"/>
              <a:gd name="T8" fmla="*/ 1439402 w 1439862"/>
              <a:gd name="T9" fmla="*/ 694206 h 1439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439862" h="1439863" stroke="0">
                <a:moveTo>
                  <a:pt x="719931" y="0"/>
                </a:moveTo>
                <a:lnTo>
                  <a:pt x="719931" y="-1"/>
                </a:lnTo>
                <a:cubicBezTo>
                  <a:pt x="1107526" y="-1"/>
                  <a:pt x="1425552" y="306858"/>
                  <a:pt x="1439402" y="694206"/>
                </a:cubicBezTo>
                <a:lnTo>
                  <a:pt x="719931" y="719932"/>
                </a:lnTo>
                <a:close/>
              </a:path>
              <a:path w="1439862" h="1439863" fill="none">
                <a:moveTo>
                  <a:pt x="719931" y="0"/>
                </a:moveTo>
                <a:lnTo>
                  <a:pt x="719931" y="-1"/>
                </a:lnTo>
                <a:cubicBezTo>
                  <a:pt x="1107526" y="-1"/>
                  <a:pt x="1425552" y="306858"/>
                  <a:pt x="1439402" y="694206"/>
                </a:cubicBezTo>
              </a:path>
            </a:pathLst>
          </a:custGeom>
          <a:noFill/>
          <a:ln w="25560">
            <a:solidFill>
              <a:srgbClr val="BBE0E3"/>
            </a:solidFill>
            <a:miter lim="800000"/>
            <a:headEnd/>
            <a:tailEnd type="triangle" w="med" len="med"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2" name="AutoShape 89"/>
          <p:cNvSpPr>
            <a:spLocks noChangeArrowheads="1"/>
          </p:cNvSpPr>
          <p:nvPr/>
        </p:nvSpPr>
        <p:spPr bwMode="auto">
          <a:xfrm rot="16200000" flipH="1">
            <a:off x="721176" y="5067514"/>
            <a:ext cx="1439862" cy="1439862"/>
          </a:xfrm>
          <a:custGeom>
            <a:avLst/>
            <a:gdLst>
              <a:gd name="T0" fmla="*/ 719931 w 1439863"/>
              <a:gd name="T1" fmla="*/ 0 h 1439862"/>
              <a:gd name="T2" fmla="*/ 719932 w 1439863"/>
              <a:gd name="T3" fmla="*/ 719931 h 1439862"/>
              <a:gd name="T4" fmla="*/ 1439403 w 1439863"/>
              <a:gd name="T5" fmla="*/ 694206 h 1439862"/>
              <a:gd name="T6" fmla="*/ 719931 w 1439863"/>
              <a:gd name="T7" fmla="*/ 0 h 1439862"/>
              <a:gd name="T8" fmla="*/ 1439403 w 1439863"/>
              <a:gd name="T9" fmla="*/ 694206 h 1439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439863" h="1439862" stroke="0">
                <a:moveTo>
                  <a:pt x="719931" y="0"/>
                </a:moveTo>
                <a:lnTo>
                  <a:pt x="719931" y="-1"/>
                </a:lnTo>
                <a:cubicBezTo>
                  <a:pt x="1107526" y="-1"/>
                  <a:pt x="1425552" y="306857"/>
                  <a:pt x="1439403" y="694204"/>
                </a:cubicBezTo>
                <a:lnTo>
                  <a:pt x="719932" y="719931"/>
                </a:lnTo>
                <a:close/>
              </a:path>
              <a:path w="1439863" h="1439862" fill="none">
                <a:moveTo>
                  <a:pt x="719931" y="0"/>
                </a:moveTo>
                <a:lnTo>
                  <a:pt x="719931" y="-1"/>
                </a:lnTo>
                <a:cubicBezTo>
                  <a:pt x="1107526" y="-1"/>
                  <a:pt x="1425552" y="306857"/>
                  <a:pt x="1439403" y="694204"/>
                </a:cubicBezTo>
              </a:path>
            </a:pathLst>
          </a:custGeom>
          <a:noFill/>
          <a:ln w="25560">
            <a:solidFill>
              <a:srgbClr val="BBE0E3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3" name="Line 90"/>
          <p:cNvSpPr>
            <a:spLocks noChangeShapeType="1"/>
          </p:cNvSpPr>
          <p:nvPr/>
        </p:nvSpPr>
        <p:spPr bwMode="auto">
          <a:xfrm>
            <a:off x="718003" y="5731087"/>
            <a:ext cx="1587" cy="61912"/>
          </a:xfrm>
          <a:prstGeom prst="line">
            <a:avLst/>
          </a:prstGeom>
          <a:noFill/>
          <a:ln w="25560">
            <a:solidFill>
              <a:srgbClr val="BBE0E3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lIns="91436" tIns="45718" rIns="91436" bIns="45718"/>
          <a:lstStyle/>
          <a:p>
            <a:pPr>
              <a:defRPr/>
            </a:pPr>
            <a:endParaRPr lang="ja-JP" altLang="en-US">
              <a:latin typeface="+mn-lt"/>
              <a:ea typeface="ＭＳ Ｐゴシック" pitchFamily="-112" charset="-128"/>
              <a:cs typeface="Arial"/>
            </a:endParaRPr>
          </a:p>
        </p:txBody>
      </p:sp>
      <p:sp>
        <p:nvSpPr>
          <p:cNvPr id="14" name="AutoShape 92"/>
          <p:cNvSpPr>
            <a:spLocks noChangeArrowheads="1"/>
          </p:cNvSpPr>
          <p:nvPr/>
        </p:nvSpPr>
        <p:spPr bwMode="auto">
          <a:xfrm>
            <a:off x="1403803" y="4915112"/>
            <a:ext cx="1066800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5" name="Rectangle 93"/>
          <p:cNvSpPr>
            <a:spLocks noChangeArrowheads="1"/>
          </p:cNvSpPr>
          <p:nvPr/>
        </p:nvSpPr>
        <p:spPr bwMode="auto">
          <a:xfrm>
            <a:off x="1480002" y="5013537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6" name="Rectangle 94"/>
          <p:cNvSpPr>
            <a:spLocks noChangeArrowheads="1"/>
          </p:cNvSpPr>
          <p:nvPr/>
        </p:nvSpPr>
        <p:spPr bwMode="auto">
          <a:xfrm>
            <a:off x="1594302" y="5013537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7" name="Rectangle 95"/>
          <p:cNvSpPr>
            <a:spLocks noChangeArrowheads="1"/>
          </p:cNvSpPr>
          <p:nvPr/>
        </p:nvSpPr>
        <p:spPr bwMode="auto">
          <a:xfrm>
            <a:off x="1708602" y="5013537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8" name="Rectangle 96"/>
          <p:cNvSpPr>
            <a:spLocks noChangeArrowheads="1"/>
          </p:cNvSpPr>
          <p:nvPr/>
        </p:nvSpPr>
        <p:spPr bwMode="auto">
          <a:xfrm>
            <a:off x="1824490" y="5013537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9" name="Rectangle 97"/>
          <p:cNvSpPr>
            <a:spLocks noChangeArrowheads="1"/>
          </p:cNvSpPr>
          <p:nvPr/>
        </p:nvSpPr>
        <p:spPr bwMode="auto">
          <a:xfrm>
            <a:off x="1938788" y="5015125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0" name="Rectangle 98"/>
          <p:cNvSpPr>
            <a:spLocks noChangeArrowheads="1"/>
          </p:cNvSpPr>
          <p:nvPr/>
        </p:nvSpPr>
        <p:spPr bwMode="auto">
          <a:xfrm>
            <a:off x="2053090" y="5013537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1" name="Rectangle 99"/>
          <p:cNvSpPr>
            <a:spLocks noChangeArrowheads="1"/>
          </p:cNvSpPr>
          <p:nvPr/>
        </p:nvSpPr>
        <p:spPr bwMode="auto">
          <a:xfrm>
            <a:off x="2167389" y="5015125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2" name="Rectangle 100"/>
          <p:cNvSpPr>
            <a:spLocks noChangeArrowheads="1"/>
          </p:cNvSpPr>
          <p:nvPr/>
        </p:nvSpPr>
        <p:spPr bwMode="auto">
          <a:xfrm>
            <a:off x="2281689" y="5015125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3" name="AutoShape 101"/>
          <p:cNvSpPr>
            <a:spLocks noChangeArrowheads="1"/>
          </p:cNvSpPr>
          <p:nvPr/>
        </p:nvSpPr>
        <p:spPr bwMode="auto">
          <a:xfrm>
            <a:off x="1405390" y="6354976"/>
            <a:ext cx="1141413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4" name="Rectangle 102"/>
          <p:cNvSpPr>
            <a:spLocks noChangeArrowheads="1"/>
          </p:cNvSpPr>
          <p:nvPr/>
        </p:nvSpPr>
        <p:spPr bwMode="auto">
          <a:xfrm>
            <a:off x="1481588" y="6453401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5" name="Rectangle 103"/>
          <p:cNvSpPr>
            <a:spLocks noChangeArrowheads="1"/>
          </p:cNvSpPr>
          <p:nvPr/>
        </p:nvSpPr>
        <p:spPr bwMode="auto">
          <a:xfrm>
            <a:off x="1595889" y="6453401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6" name="Rectangle 104"/>
          <p:cNvSpPr>
            <a:spLocks noChangeArrowheads="1"/>
          </p:cNvSpPr>
          <p:nvPr/>
        </p:nvSpPr>
        <p:spPr bwMode="auto">
          <a:xfrm>
            <a:off x="1710189" y="6453401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7" name="Rectangle 105"/>
          <p:cNvSpPr>
            <a:spLocks noChangeArrowheads="1"/>
          </p:cNvSpPr>
          <p:nvPr/>
        </p:nvSpPr>
        <p:spPr bwMode="auto">
          <a:xfrm>
            <a:off x="1824489" y="6453401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8" name="Rectangle 106"/>
          <p:cNvSpPr>
            <a:spLocks noChangeArrowheads="1"/>
          </p:cNvSpPr>
          <p:nvPr/>
        </p:nvSpPr>
        <p:spPr bwMode="auto">
          <a:xfrm>
            <a:off x="1940378" y="6454989"/>
            <a:ext cx="74612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9" name="Rectangle 107"/>
          <p:cNvSpPr>
            <a:spLocks noChangeArrowheads="1"/>
          </p:cNvSpPr>
          <p:nvPr/>
        </p:nvSpPr>
        <p:spPr bwMode="auto">
          <a:xfrm>
            <a:off x="2054676" y="6453401"/>
            <a:ext cx="74612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0" name="Rectangle 108"/>
          <p:cNvSpPr>
            <a:spLocks noChangeArrowheads="1"/>
          </p:cNvSpPr>
          <p:nvPr/>
        </p:nvSpPr>
        <p:spPr bwMode="auto">
          <a:xfrm>
            <a:off x="2168977" y="6454989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1" name="AutoShape 110"/>
          <p:cNvSpPr>
            <a:spLocks noChangeArrowheads="1"/>
          </p:cNvSpPr>
          <p:nvPr/>
        </p:nvSpPr>
        <p:spPr bwMode="auto">
          <a:xfrm>
            <a:off x="2699203" y="6356564"/>
            <a:ext cx="1066800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2" name="Rectangle 111"/>
          <p:cNvSpPr>
            <a:spLocks noChangeArrowheads="1"/>
          </p:cNvSpPr>
          <p:nvPr/>
        </p:nvSpPr>
        <p:spPr bwMode="auto">
          <a:xfrm>
            <a:off x="2775402" y="6454989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3" name="Rectangle 112"/>
          <p:cNvSpPr>
            <a:spLocks noChangeArrowheads="1"/>
          </p:cNvSpPr>
          <p:nvPr/>
        </p:nvSpPr>
        <p:spPr bwMode="auto">
          <a:xfrm>
            <a:off x="2889703" y="6454989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4" name="Rectangle 113"/>
          <p:cNvSpPr>
            <a:spLocks noChangeArrowheads="1"/>
          </p:cNvSpPr>
          <p:nvPr/>
        </p:nvSpPr>
        <p:spPr bwMode="auto">
          <a:xfrm>
            <a:off x="3004002" y="6454989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5" name="Rectangle 114"/>
          <p:cNvSpPr>
            <a:spLocks noChangeArrowheads="1"/>
          </p:cNvSpPr>
          <p:nvPr/>
        </p:nvSpPr>
        <p:spPr bwMode="auto">
          <a:xfrm>
            <a:off x="3119888" y="6454989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6" name="Rectangle 115"/>
          <p:cNvSpPr>
            <a:spLocks noChangeArrowheads="1"/>
          </p:cNvSpPr>
          <p:nvPr/>
        </p:nvSpPr>
        <p:spPr bwMode="auto">
          <a:xfrm>
            <a:off x="3234188" y="6456576"/>
            <a:ext cx="74613" cy="107950"/>
          </a:xfrm>
          <a:prstGeom prst="rect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7" name="Rectangle 116"/>
          <p:cNvSpPr>
            <a:spLocks noChangeArrowheads="1"/>
          </p:cNvSpPr>
          <p:nvPr/>
        </p:nvSpPr>
        <p:spPr bwMode="auto">
          <a:xfrm>
            <a:off x="3348489" y="6454989"/>
            <a:ext cx="76201" cy="107950"/>
          </a:xfrm>
          <a:prstGeom prst="rect">
            <a:avLst/>
          </a:prstGeom>
          <a:solidFill>
            <a:srgbClr val="00FFFF"/>
          </a:solidFill>
          <a:ln w="9360">
            <a:solidFill>
              <a:srgbClr val="00FF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8" name="Rectangle 117"/>
          <p:cNvSpPr>
            <a:spLocks noChangeArrowheads="1"/>
          </p:cNvSpPr>
          <p:nvPr/>
        </p:nvSpPr>
        <p:spPr bwMode="auto">
          <a:xfrm>
            <a:off x="3462789" y="6456576"/>
            <a:ext cx="76201" cy="107950"/>
          </a:xfrm>
          <a:prstGeom prst="rect">
            <a:avLst/>
          </a:prstGeom>
          <a:solidFill>
            <a:srgbClr val="00FFFF"/>
          </a:solidFill>
          <a:ln w="9360">
            <a:solidFill>
              <a:srgbClr val="00FF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9" name="AutoShape 119"/>
          <p:cNvSpPr>
            <a:spLocks noChangeArrowheads="1"/>
          </p:cNvSpPr>
          <p:nvPr/>
        </p:nvSpPr>
        <p:spPr bwMode="auto">
          <a:xfrm>
            <a:off x="3918403" y="6356564"/>
            <a:ext cx="1066800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0" name="Rectangle 120"/>
          <p:cNvSpPr>
            <a:spLocks noChangeArrowheads="1"/>
          </p:cNvSpPr>
          <p:nvPr/>
        </p:nvSpPr>
        <p:spPr bwMode="auto">
          <a:xfrm>
            <a:off x="3994602" y="6454989"/>
            <a:ext cx="76201" cy="107950"/>
          </a:xfrm>
          <a:prstGeom prst="rect">
            <a:avLst/>
          </a:prstGeom>
          <a:solidFill>
            <a:schemeClr val="tx1"/>
          </a:solidFill>
          <a:ln w="9360">
            <a:solidFill>
              <a:schemeClr val="tx1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1" name="Rectangle 121"/>
          <p:cNvSpPr>
            <a:spLocks noChangeArrowheads="1"/>
          </p:cNvSpPr>
          <p:nvPr/>
        </p:nvSpPr>
        <p:spPr bwMode="auto">
          <a:xfrm>
            <a:off x="4108902" y="6454989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2" name="Rectangle 122"/>
          <p:cNvSpPr>
            <a:spLocks noChangeArrowheads="1"/>
          </p:cNvSpPr>
          <p:nvPr/>
        </p:nvSpPr>
        <p:spPr bwMode="auto">
          <a:xfrm>
            <a:off x="4223202" y="6454989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3" name="Rectangle 123"/>
          <p:cNvSpPr>
            <a:spLocks noChangeArrowheads="1"/>
          </p:cNvSpPr>
          <p:nvPr/>
        </p:nvSpPr>
        <p:spPr bwMode="auto">
          <a:xfrm>
            <a:off x="4339090" y="6454989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4" name="Rectangle 124"/>
          <p:cNvSpPr>
            <a:spLocks noChangeArrowheads="1"/>
          </p:cNvSpPr>
          <p:nvPr/>
        </p:nvSpPr>
        <p:spPr bwMode="auto">
          <a:xfrm>
            <a:off x="4453390" y="6456576"/>
            <a:ext cx="74613" cy="107950"/>
          </a:xfrm>
          <a:prstGeom prst="rect">
            <a:avLst/>
          </a:prstGeom>
          <a:solidFill>
            <a:srgbClr val="7F7F7F">
              <a:alpha val="29999"/>
            </a:srgbClr>
          </a:solidFill>
          <a:ln w="9525">
            <a:noFill/>
            <a:round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5" name="Rectangle 125"/>
          <p:cNvSpPr>
            <a:spLocks noChangeArrowheads="1"/>
          </p:cNvSpPr>
          <p:nvPr/>
        </p:nvSpPr>
        <p:spPr bwMode="auto">
          <a:xfrm>
            <a:off x="4567689" y="6454989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6" name="Rectangle 126"/>
          <p:cNvSpPr>
            <a:spLocks noChangeArrowheads="1"/>
          </p:cNvSpPr>
          <p:nvPr/>
        </p:nvSpPr>
        <p:spPr bwMode="auto">
          <a:xfrm>
            <a:off x="4681990" y="6456576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7" name="Rectangle 127"/>
          <p:cNvSpPr>
            <a:spLocks noChangeArrowheads="1"/>
          </p:cNvSpPr>
          <p:nvPr/>
        </p:nvSpPr>
        <p:spPr bwMode="auto">
          <a:xfrm>
            <a:off x="4796289" y="6456576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8" name="AutoShape 128"/>
          <p:cNvSpPr>
            <a:spLocks noChangeArrowheads="1"/>
          </p:cNvSpPr>
          <p:nvPr/>
        </p:nvSpPr>
        <p:spPr bwMode="auto">
          <a:xfrm>
            <a:off x="5137601" y="6356564"/>
            <a:ext cx="1066800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9" name="Rectangle 130"/>
          <p:cNvSpPr>
            <a:spLocks noChangeArrowheads="1"/>
          </p:cNvSpPr>
          <p:nvPr/>
        </p:nvSpPr>
        <p:spPr bwMode="auto">
          <a:xfrm>
            <a:off x="5328102" y="6454989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0" name="Rectangle 131"/>
          <p:cNvSpPr>
            <a:spLocks noChangeArrowheads="1"/>
          </p:cNvSpPr>
          <p:nvPr/>
        </p:nvSpPr>
        <p:spPr bwMode="auto">
          <a:xfrm>
            <a:off x="5442402" y="6454989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1" name="Rectangle 132"/>
          <p:cNvSpPr>
            <a:spLocks noChangeArrowheads="1"/>
          </p:cNvSpPr>
          <p:nvPr/>
        </p:nvSpPr>
        <p:spPr bwMode="auto">
          <a:xfrm>
            <a:off x="5558288" y="6454989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2" name="Rectangle 133"/>
          <p:cNvSpPr>
            <a:spLocks noChangeArrowheads="1"/>
          </p:cNvSpPr>
          <p:nvPr/>
        </p:nvSpPr>
        <p:spPr bwMode="auto">
          <a:xfrm>
            <a:off x="5672590" y="6456576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3" name="Rectangle 134"/>
          <p:cNvSpPr>
            <a:spLocks noChangeArrowheads="1"/>
          </p:cNvSpPr>
          <p:nvPr/>
        </p:nvSpPr>
        <p:spPr bwMode="auto">
          <a:xfrm>
            <a:off x="5786889" y="6454989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4" name="Rectangle 135"/>
          <p:cNvSpPr>
            <a:spLocks noChangeArrowheads="1"/>
          </p:cNvSpPr>
          <p:nvPr/>
        </p:nvSpPr>
        <p:spPr bwMode="auto">
          <a:xfrm>
            <a:off x="5901189" y="6456576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5" name="Rectangle 136"/>
          <p:cNvSpPr>
            <a:spLocks noChangeArrowheads="1"/>
          </p:cNvSpPr>
          <p:nvPr/>
        </p:nvSpPr>
        <p:spPr bwMode="auto">
          <a:xfrm>
            <a:off x="6015489" y="6456576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6" name="AutoShape 137"/>
          <p:cNvSpPr>
            <a:spLocks noChangeArrowheads="1"/>
          </p:cNvSpPr>
          <p:nvPr/>
        </p:nvSpPr>
        <p:spPr bwMode="auto">
          <a:xfrm>
            <a:off x="6356803" y="6354976"/>
            <a:ext cx="1066800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7" name="Rectangle 138"/>
          <p:cNvSpPr>
            <a:spLocks noChangeArrowheads="1"/>
          </p:cNvSpPr>
          <p:nvPr/>
        </p:nvSpPr>
        <p:spPr bwMode="auto">
          <a:xfrm>
            <a:off x="6433002" y="6453401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8" name="Rectangle 139"/>
          <p:cNvSpPr>
            <a:spLocks noChangeArrowheads="1"/>
          </p:cNvSpPr>
          <p:nvPr/>
        </p:nvSpPr>
        <p:spPr bwMode="auto">
          <a:xfrm>
            <a:off x="6547303" y="6453401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9" name="Rectangle 140"/>
          <p:cNvSpPr>
            <a:spLocks noChangeArrowheads="1"/>
          </p:cNvSpPr>
          <p:nvPr/>
        </p:nvSpPr>
        <p:spPr bwMode="auto">
          <a:xfrm>
            <a:off x="6661602" y="6453401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0" name="Rectangle 141"/>
          <p:cNvSpPr>
            <a:spLocks noChangeArrowheads="1"/>
          </p:cNvSpPr>
          <p:nvPr/>
        </p:nvSpPr>
        <p:spPr bwMode="auto">
          <a:xfrm>
            <a:off x="6764788" y="6453401"/>
            <a:ext cx="39688" cy="107950"/>
          </a:xfrm>
          <a:prstGeom prst="rect">
            <a:avLst/>
          </a:prstGeom>
          <a:solidFill>
            <a:srgbClr val="00FF00"/>
          </a:solidFill>
          <a:ln w="9360">
            <a:solidFill>
              <a:srgbClr val="00FF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1" name="Rectangle 142"/>
          <p:cNvSpPr>
            <a:spLocks noChangeArrowheads="1"/>
          </p:cNvSpPr>
          <p:nvPr/>
        </p:nvSpPr>
        <p:spPr bwMode="auto">
          <a:xfrm>
            <a:off x="6891788" y="6454989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2" name="Rectangle 143"/>
          <p:cNvSpPr>
            <a:spLocks noChangeArrowheads="1"/>
          </p:cNvSpPr>
          <p:nvPr/>
        </p:nvSpPr>
        <p:spPr bwMode="auto">
          <a:xfrm>
            <a:off x="7006090" y="6453401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3" name="Rectangle 144"/>
          <p:cNvSpPr>
            <a:spLocks noChangeArrowheads="1"/>
          </p:cNvSpPr>
          <p:nvPr/>
        </p:nvSpPr>
        <p:spPr bwMode="auto">
          <a:xfrm>
            <a:off x="7120389" y="6454989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4" name="Rectangle 145"/>
          <p:cNvSpPr>
            <a:spLocks noChangeArrowheads="1"/>
          </p:cNvSpPr>
          <p:nvPr/>
        </p:nvSpPr>
        <p:spPr bwMode="auto">
          <a:xfrm>
            <a:off x="7234689" y="6454989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5" name="AutoShape 146"/>
          <p:cNvSpPr>
            <a:spLocks noChangeArrowheads="1"/>
          </p:cNvSpPr>
          <p:nvPr/>
        </p:nvSpPr>
        <p:spPr bwMode="auto">
          <a:xfrm>
            <a:off x="7576001" y="6356564"/>
            <a:ext cx="957262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6" name="Rectangle 147"/>
          <p:cNvSpPr>
            <a:spLocks noChangeArrowheads="1"/>
          </p:cNvSpPr>
          <p:nvPr/>
        </p:nvSpPr>
        <p:spPr bwMode="auto">
          <a:xfrm>
            <a:off x="7652202" y="6454989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7" name="Rectangle 148"/>
          <p:cNvSpPr>
            <a:spLocks noChangeArrowheads="1"/>
          </p:cNvSpPr>
          <p:nvPr/>
        </p:nvSpPr>
        <p:spPr bwMode="auto">
          <a:xfrm>
            <a:off x="7766502" y="6454989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8" name="Rectangle 149"/>
          <p:cNvSpPr>
            <a:spLocks noChangeArrowheads="1"/>
          </p:cNvSpPr>
          <p:nvPr/>
        </p:nvSpPr>
        <p:spPr bwMode="auto">
          <a:xfrm>
            <a:off x="7880802" y="6454989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9" name="Rectangle 150"/>
          <p:cNvSpPr>
            <a:spLocks noChangeArrowheads="1"/>
          </p:cNvSpPr>
          <p:nvPr/>
        </p:nvSpPr>
        <p:spPr bwMode="auto">
          <a:xfrm>
            <a:off x="7996690" y="6454989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0" name="Rectangle 151"/>
          <p:cNvSpPr>
            <a:spLocks noChangeArrowheads="1"/>
          </p:cNvSpPr>
          <p:nvPr/>
        </p:nvSpPr>
        <p:spPr bwMode="auto">
          <a:xfrm>
            <a:off x="8110990" y="6456576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1" name="Rectangle 152"/>
          <p:cNvSpPr>
            <a:spLocks noChangeArrowheads="1"/>
          </p:cNvSpPr>
          <p:nvPr/>
        </p:nvSpPr>
        <p:spPr bwMode="auto">
          <a:xfrm>
            <a:off x="8225289" y="6454989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2" name="Rectangle 153"/>
          <p:cNvSpPr>
            <a:spLocks noChangeArrowheads="1"/>
          </p:cNvSpPr>
          <p:nvPr/>
        </p:nvSpPr>
        <p:spPr bwMode="auto">
          <a:xfrm>
            <a:off x="8339589" y="6456576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3" name="Rectangle 154"/>
          <p:cNvSpPr>
            <a:spLocks noChangeArrowheads="1"/>
          </p:cNvSpPr>
          <p:nvPr/>
        </p:nvSpPr>
        <p:spPr bwMode="auto">
          <a:xfrm>
            <a:off x="8453889" y="6456576"/>
            <a:ext cx="76201" cy="107950"/>
          </a:xfrm>
          <a:prstGeom prst="rect">
            <a:avLst/>
          </a:prstGeom>
          <a:solidFill>
            <a:srgbClr val="7F7F7F">
              <a:alpha val="29999"/>
            </a:srgbClr>
          </a:solidFill>
          <a:ln w="9525">
            <a:noFill/>
            <a:round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4" name="AutoShape 155"/>
          <p:cNvSpPr>
            <a:spLocks noChangeArrowheads="1"/>
          </p:cNvSpPr>
          <p:nvPr/>
        </p:nvSpPr>
        <p:spPr bwMode="auto">
          <a:xfrm>
            <a:off x="2661104" y="4916700"/>
            <a:ext cx="573087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5" name="Rectangle 156"/>
          <p:cNvSpPr>
            <a:spLocks noChangeArrowheads="1"/>
          </p:cNvSpPr>
          <p:nvPr/>
        </p:nvSpPr>
        <p:spPr bwMode="auto">
          <a:xfrm>
            <a:off x="2737303" y="5015125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6" name="Rectangle 157"/>
          <p:cNvSpPr>
            <a:spLocks noChangeArrowheads="1"/>
          </p:cNvSpPr>
          <p:nvPr/>
        </p:nvSpPr>
        <p:spPr bwMode="auto">
          <a:xfrm>
            <a:off x="2851602" y="5015125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7" name="Rectangle 158"/>
          <p:cNvSpPr>
            <a:spLocks noChangeArrowheads="1"/>
          </p:cNvSpPr>
          <p:nvPr/>
        </p:nvSpPr>
        <p:spPr bwMode="auto">
          <a:xfrm>
            <a:off x="2967488" y="5015125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8" name="Rectangle 159"/>
          <p:cNvSpPr>
            <a:spLocks noChangeArrowheads="1"/>
          </p:cNvSpPr>
          <p:nvPr/>
        </p:nvSpPr>
        <p:spPr bwMode="auto">
          <a:xfrm>
            <a:off x="3081790" y="5015125"/>
            <a:ext cx="53975" cy="107950"/>
          </a:xfrm>
          <a:prstGeom prst="rect">
            <a:avLst/>
          </a:prstGeom>
          <a:solidFill>
            <a:srgbClr val="008000"/>
          </a:solidFill>
          <a:ln w="9360">
            <a:solidFill>
              <a:srgbClr val="008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9" name="Rectangle 168"/>
          <p:cNvSpPr>
            <a:spLocks noChangeArrowheads="1"/>
          </p:cNvSpPr>
          <p:nvPr/>
        </p:nvSpPr>
        <p:spPr bwMode="auto">
          <a:xfrm>
            <a:off x="2397577" y="6453401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80" name="Line 169"/>
          <p:cNvSpPr>
            <a:spLocks noChangeShapeType="1"/>
          </p:cNvSpPr>
          <p:nvPr/>
        </p:nvSpPr>
        <p:spPr bwMode="auto">
          <a:xfrm flipV="1">
            <a:off x="5013776" y="6339099"/>
            <a:ext cx="192087" cy="173038"/>
          </a:xfrm>
          <a:prstGeom prst="line">
            <a:avLst/>
          </a:prstGeom>
          <a:noFill/>
          <a:ln w="44323">
            <a:solidFill>
              <a:srgbClr val="FF6FCF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lIns="91436" tIns="45718" rIns="91436" bIns="45718"/>
          <a:lstStyle/>
          <a:p>
            <a:pPr>
              <a:defRPr/>
            </a:pPr>
            <a:endParaRPr lang="ja-JP" altLang="en-US">
              <a:latin typeface="+mn-lt"/>
              <a:ea typeface="ＭＳ Ｐゴシック" pitchFamily="-112" charset="-128"/>
              <a:cs typeface="Arial"/>
            </a:endParaRPr>
          </a:p>
        </p:txBody>
      </p:sp>
      <p:sp>
        <p:nvSpPr>
          <p:cNvPr id="81" name="Line 176"/>
          <p:cNvSpPr>
            <a:spLocks noChangeShapeType="1"/>
          </p:cNvSpPr>
          <p:nvPr/>
        </p:nvSpPr>
        <p:spPr bwMode="auto">
          <a:xfrm>
            <a:off x="1216477" y="5067514"/>
            <a:ext cx="1889125" cy="1587"/>
          </a:xfrm>
          <a:prstGeom prst="line">
            <a:avLst/>
          </a:prstGeom>
          <a:noFill/>
          <a:ln w="57023">
            <a:solidFill>
              <a:srgbClr val="4597A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6" tIns="45718" rIns="91436" bIns="45718"/>
          <a:lstStyle/>
          <a:p>
            <a:endParaRPr lang="ja-JP" altLang="en-US">
              <a:latin typeface="+mn-lt"/>
            </a:endParaRPr>
          </a:p>
        </p:txBody>
      </p:sp>
      <p:sp>
        <p:nvSpPr>
          <p:cNvPr id="82" name="AutoShape 177"/>
          <p:cNvSpPr>
            <a:spLocks/>
          </p:cNvSpPr>
          <p:nvPr/>
        </p:nvSpPr>
        <p:spPr bwMode="auto">
          <a:xfrm>
            <a:off x="729113" y="5151649"/>
            <a:ext cx="1042988" cy="1250950"/>
          </a:xfrm>
          <a:custGeom>
            <a:avLst/>
            <a:gdLst>
              <a:gd name="T0" fmla="*/ 175447 w 1042988"/>
              <a:gd name="T1" fmla="*/ 1093403 h 1250950"/>
              <a:gd name="T2" fmla="*/ 521494 w 1042988"/>
              <a:gd name="T3" fmla="*/ 625475 h 1250950"/>
              <a:gd name="T4" fmla="*/ 71582 w 1042988"/>
              <a:gd name="T5" fmla="*/ 309201 h 1250950"/>
              <a:gd name="T6" fmla="*/ 0 w 1042988"/>
              <a:gd name="T7" fmla="*/ 309201 h 1250950"/>
              <a:gd name="T8" fmla="*/ 175447 w 1042988"/>
              <a:gd name="T9" fmla="*/ 1093403 h 1250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042988" h="1250950" stroke="0">
                <a:moveTo>
                  <a:pt x="175447" y="1093403"/>
                </a:moveTo>
                <a:lnTo>
                  <a:pt x="175447" y="1093402"/>
                </a:lnTo>
                <a:cubicBezTo>
                  <a:pt x="63864" y="974696"/>
                  <a:pt x="0" y="804366"/>
                  <a:pt x="0" y="625475"/>
                </a:cubicBezTo>
                <a:cubicBezTo>
                  <a:pt x="0" y="514293"/>
                  <a:pt x="24708" y="405121"/>
                  <a:pt x="71582" y="309201"/>
                </a:cubicBezTo>
                <a:lnTo>
                  <a:pt x="521494" y="625475"/>
                </a:lnTo>
                <a:close/>
              </a:path>
              <a:path w="1042988" h="1250950" fill="none">
                <a:moveTo>
                  <a:pt x="175447" y="1093403"/>
                </a:moveTo>
                <a:lnTo>
                  <a:pt x="175447" y="1093402"/>
                </a:lnTo>
                <a:cubicBezTo>
                  <a:pt x="63864" y="974696"/>
                  <a:pt x="0" y="804366"/>
                  <a:pt x="0" y="625475"/>
                </a:cubicBezTo>
                <a:cubicBezTo>
                  <a:pt x="0" y="514293"/>
                  <a:pt x="24708" y="405121"/>
                  <a:pt x="71582" y="309201"/>
                </a:cubicBezTo>
              </a:path>
            </a:pathLst>
          </a:custGeom>
          <a:noFill/>
          <a:ln w="57023">
            <a:solidFill>
              <a:srgbClr val="31859C"/>
            </a:solidFill>
            <a:round/>
            <a:headEnd type="triangle" w="med" len="med"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83" name="Line 179"/>
          <p:cNvSpPr>
            <a:spLocks noChangeShapeType="1"/>
          </p:cNvSpPr>
          <p:nvPr/>
        </p:nvSpPr>
        <p:spPr bwMode="auto">
          <a:xfrm flipV="1">
            <a:off x="3299278" y="6507376"/>
            <a:ext cx="1741487" cy="4763"/>
          </a:xfrm>
          <a:prstGeom prst="line">
            <a:avLst/>
          </a:prstGeom>
          <a:noFill/>
          <a:ln w="57240">
            <a:solidFill>
              <a:srgbClr val="FF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6" tIns="45718" rIns="91436" bIns="45718"/>
          <a:lstStyle/>
          <a:p>
            <a:endParaRPr lang="ja-JP" altLang="en-US">
              <a:latin typeface="+mn-lt"/>
            </a:endParaRPr>
          </a:p>
        </p:txBody>
      </p:sp>
      <p:sp>
        <p:nvSpPr>
          <p:cNvPr id="84" name="Line 178"/>
          <p:cNvSpPr>
            <a:spLocks noChangeShapeType="1"/>
          </p:cNvSpPr>
          <p:nvPr/>
        </p:nvSpPr>
        <p:spPr bwMode="auto">
          <a:xfrm>
            <a:off x="1453015" y="6507374"/>
            <a:ext cx="1800225" cy="1588"/>
          </a:xfrm>
          <a:prstGeom prst="line">
            <a:avLst/>
          </a:prstGeom>
          <a:noFill/>
          <a:ln w="57023">
            <a:solidFill>
              <a:srgbClr val="4597A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6" tIns="45718" rIns="91436" bIns="45718"/>
          <a:lstStyle/>
          <a:p>
            <a:endParaRPr lang="ja-JP" altLang="en-US">
              <a:latin typeface="+mn-lt"/>
            </a:endParaRPr>
          </a:p>
        </p:txBody>
      </p:sp>
      <p:sp>
        <p:nvSpPr>
          <p:cNvPr id="85" name="Line 180"/>
          <p:cNvSpPr>
            <a:spLocks noChangeShapeType="1"/>
          </p:cNvSpPr>
          <p:nvPr/>
        </p:nvSpPr>
        <p:spPr bwMode="auto">
          <a:xfrm>
            <a:off x="5210626" y="6507374"/>
            <a:ext cx="3567112" cy="1588"/>
          </a:xfrm>
          <a:prstGeom prst="line">
            <a:avLst/>
          </a:prstGeom>
          <a:noFill/>
          <a:ln w="57240">
            <a:solidFill>
              <a:srgbClr val="FF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6" tIns="45718" rIns="91436" bIns="45718"/>
          <a:lstStyle/>
          <a:p>
            <a:endParaRPr lang="ja-JP" altLang="en-US">
              <a:latin typeface="+mn-lt"/>
            </a:endParaRPr>
          </a:p>
        </p:txBody>
      </p:sp>
      <p:sp>
        <p:nvSpPr>
          <p:cNvPr id="86" name="Rectangle 190"/>
          <p:cNvSpPr>
            <a:spLocks noChangeArrowheads="1"/>
          </p:cNvSpPr>
          <p:nvPr/>
        </p:nvSpPr>
        <p:spPr bwMode="auto">
          <a:xfrm>
            <a:off x="3069090" y="5175462"/>
            <a:ext cx="53975" cy="107950"/>
          </a:xfrm>
          <a:prstGeom prst="rect">
            <a:avLst/>
          </a:prstGeom>
          <a:solidFill>
            <a:srgbClr val="FF6600"/>
          </a:solidFill>
          <a:ln w="9360">
            <a:solidFill>
              <a:srgbClr val="FF66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87" name="Line 191"/>
          <p:cNvSpPr>
            <a:spLocks noChangeShapeType="1"/>
          </p:cNvSpPr>
          <p:nvPr/>
        </p:nvSpPr>
        <p:spPr bwMode="auto">
          <a:xfrm flipH="1" flipV="1">
            <a:off x="3042101" y="5081799"/>
            <a:ext cx="55562" cy="95250"/>
          </a:xfrm>
          <a:prstGeom prst="line">
            <a:avLst/>
          </a:prstGeom>
          <a:noFill/>
          <a:ln w="2844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6" tIns="45718" rIns="91436" bIns="45718"/>
          <a:lstStyle/>
          <a:p>
            <a:endParaRPr lang="ja-JP" altLang="en-US">
              <a:latin typeface="+mn-lt"/>
            </a:endParaRPr>
          </a:p>
        </p:txBody>
      </p:sp>
      <p:sp>
        <p:nvSpPr>
          <p:cNvPr id="88" name="テキスト ボックス 199"/>
          <p:cNvSpPr txBox="1">
            <a:spLocks noChangeArrowheads="1"/>
          </p:cNvSpPr>
          <p:nvPr/>
        </p:nvSpPr>
        <p:spPr bwMode="auto">
          <a:xfrm>
            <a:off x="8603112" y="6082859"/>
            <a:ext cx="1836288" cy="31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 b="1" dirty="0">
                <a:solidFill>
                  <a:srgbClr val="FF0000"/>
                </a:solidFill>
                <a:latin typeface="+mn-lt"/>
                <a:cs typeface="Arial" charset="0"/>
              </a:rPr>
              <a:t>4.0 GeV e+ 4nC x 2</a:t>
            </a:r>
            <a:endParaRPr lang="ja-JP" altLang="en-US" sz="14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89" name="円/楕円 88"/>
          <p:cNvSpPr/>
          <p:nvPr/>
        </p:nvSpPr>
        <p:spPr>
          <a:xfrm>
            <a:off x="2561091" y="6405773"/>
            <a:ext cx="215899" cy="2159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90" name="テキスト ボックス 202"/>
          <p:cNvSpPr txBox="1">
            <a:spLocks noChangeArrowheads="1"/>
          </p:cNvSpPr>
          <p:nvPr/>
        </p:nvSpPr>
        <p:spPr bwMode="auto">
          <a:xfrm>
            <a:off x="1929264" y="5729498"/>
            <a:ext cx="1591279" cy="59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ja-JP" sz="1400" b="1" dirty="0">
                <a:solidFill>
                  <a:srgbClr val="0000FF"/>
                </a:solidFill>
                <a:latin typeface="+mn-lt"/>
                <a:cs typeface="Arial" charset="0"/>
              </a:rPr>
              <a:t>3.5 GeV</a:t>
            </a:r>
          </a:p>
          <a:p>
            <a:pPr>
              <a:lnSpc>
                <a:spcPct val="90000"/>
              </a:lnSpc>
            </a:pPr>
            <a:r>
              <a:rPr lang="en-US" altLang="ja-JP" sz="1400" b="1" dirty="0">
                <a:solidFill>
                  <a:srgbClr val="0000FF"/>
                </a:solidFill>
                <a:latin typeface="+mn-lt"/>
                <a:cs typeface="Arial" charset="0"/>
              </a:rPr>
              <a:t>10nC x 2 (prim. e-)</a:t>
            </a:r>
          </a:p>
          <a:p>
            <a:pPr>
              <a:lnSpc>
                <a:spcPct val="90000"/>
              </a:lnSpc>
            </a:pPr>
            <a:r>
              <a:rPr lang="en-US" altLang="ja-JP" sz="1400" b="1" dirty="0">
                <a:solidFill>
                  <a:srgbClr val="0000FF"/>
                </a:solidFill>
                <a:latin typeface="+mn-lt"/>
                <a:cs typeface="Arial" charset="0"/>
              </a:rPr>
              <a:t>5nC x 2 (inj. e-)</a:t>
            </a:r>
            <a:endParaRPr lang="ja-JP" altLang="en-US" sz="1400" b="1" dirty="0">
              <a:solidFill>
                <a:srgbClr val="0000FF"/>
              </a:solidFill>
              <a:latin typeface="+mn-lt"/>
              <a:cs typeface="Arial" charset="0"/>
            </a:endParaRPr>
          </a:p>
        </p:txBody>
      </p:sp>
      <p:sp>
        <p:nvSpPr>
          <p:cNvPr id="91" name="Line 180"/>
          <p:cNvSpPr>
            <a:spLocks noChangeShapeType="1"/>
          </p:cNvSpPr>
          <p:nvPr/>
        </p:nvSpPr>
        <p:spPr bwMode="auto">
          <a:xfrm>
            <a:off x="8988878" y="6504199"/>
            <a:ext cx="706437" cy="1588"/>
          </a:xfrm>
          <a:prstGeom prst="line">
            <a:avLst/>
          </a:prstGeom>
          <a:noFill/>
          <a:ln w="57240">
            <a:solidFill>
              <a:srgbClr val="FF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6" tIns="45718" rIns="91436" bIns="45718"/>
          <a:lstStyle/>
          <a:p>
            <a:endParaRPr lang="ja-JP" altLang="en-US">
              <a:latin typeface="+mn-lt"/>
            </a:endParaRPr>
          </a:p>
        </p:txBody>
      </p:sp>
      <p:sp>
        <p:nvSpPr>
          <p:cNvPr id="92" name="アーチ 91"/>
          <p:cNvSpPr/>
          <p:nvPr/>
        </p:nvSpPr>
        <p:spPr>
          <a:xfrm>
            <a:off x="8742816" y="6442287"/>
            <a:ext cx="252413" cy="139700"/>
          </a:xfrm>
          <a:prstGeom prst="blockArc">
            <a:avLst/>
          </a:prstGeom>
          <a:solidFill>
            <a:srgbClr val="800000"/>
          </a:solidFill>
          <a:ln w="254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ja-JP" altLang="en-US">
              <a:solidFill>
                <a:srgbClr val="FF8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93" name="円/楕円 92"/>
          <p:cNvSpPr/>
          <p:nvPr/>
        </p:nvSpPr>
        <p:spPr>
          <a:xfrm>
            <a:off x="9339713" y="6447049"/>
            <a:ext cx="127000" cy="127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ja-JP" altLang="en-US">
              <a:solidFill>
                <a:srgbClr val="FF008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94" name="円/楕円 93"/>
          <p:cNvSpPr/>
          <p:nvPr/>
        </p:nvSpPr>
        <p:spPr>
          <a:xfrm>
            <a:off x="9155565" y="6447049"/>
            <a:ext cx="127000" cy="127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ja-JP" altLang="en-US">
              <a:solidFill>
                <a:srgbClr val="FF008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95" name="テキスト ボックス 212"/>
          <p:cNvSpPr txBox="1">
            <a:spLocks noChangeArrowheads="1"/>
          </p:cNvSpPr>
          <p:nvPr/>
        </p:nvSpPr>
        <p:spPr bwMode="auto">
          <a:xfrm>
            <a:off x="5586864" y="4738899"/>
            <a:ext cx="1408650" cy="63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1400" b="1" dirty="0">
                <a:solidFill>
                  <a:srgbClr val="FF0000"/>
                </a:solidFill>
                <a:latin typeface="+mn-lt"/>
                <a:cs typeface="Arial" charset="0"/>
              </a:rPr>
              <a:t>1.1 GeV </a:t>
            </a:r>
          </a:p>
          <a:p>
            <a:pPr>
              <a:lnSpc>
                <a:spcPct val="80000"/>
              </a:lnSpc>
            </a:pPr>
            <a:r>
              <a:rPr lang="en-US" altLang="ja-JP" sz="1400" b="1" dirty="0">
                <a:solidFill>
                  <a:srgbClr val="FF0000"/>
                </a:solidFill>
                <a:latin typeface="+mn-lt"/>
                <a:cs typeface="Arial" charset="0"/>
              </a:rPr>
              <a:t>Damping Ring</a:t>
            </a:r>
          </a:p>
          <a:p>
            <a:pPr>
              <a:lnSpc>
                <a:spcPct val="80000"/>
              </a:lnSpc>
            </a:pPr>
            <a:r>
              <a:rPr lang="en-US" altLang="ja-JP" sz="1400" b="1" dirty="0">
                <a:solidFill>
                  <a:srgbClr val="FF0000"/>
                </a:solidFill>
                <a:latin typeface="+mn-lt"/>
                <a:cs typeface="Arial" charset="0"/>
              </a:rPr>
              <a:t>circ. 136 m</a:t>
            </a:r>
            <a:endParaRPr lang="ja-JP" altLang="en-US" sz="14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96" name="テキスト ボックス 214"/>
          <p:cNvSpPr txBox="1">
            <a:spLocks noChangeArrowheads="1"/>
          </p:cNvSpPr>
          <p:nvPr/>
        </p:nvSpPr>
        <p:spPr bwMode="auto">
          <a:xfrm>
            <a:off x="8863465" y="6491501"/>
            <a:ext cx="381000" cy="18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200" b="1" dirty="0">
                <a:solidFill>
                  <a:srgbClr val="800000"/>
                </a:solidFill>
                <a:latin typeface="+mn-lt"/>
                <a:cs typeface="Arial" charset="0"/>
              </a:rPr>
              <a:t>ECS</a:t>
            </a:r>
            <a:endParaRPr lang="ja-JP" altLang="en-US" sz="1200" b="1">
              <a:solidFill>
                <a:srgbClr val="800000"/>
              </a:solidFill>
              <a:latin typeface="+mn-lt"/>
              <a:cs typeface="Arial" charset="0"/>
            </a:endParaRPr>
          </a:p>
        </p:txBody>
      </p:sp>
      <p:sp>
        <p:nvSpPr>
          <p:cNvPr id="97" name="テキスト ボックス 215"/>
          <p:cNvSpPr txBox="1">
            <a:spLocks noChangeArrowheads="1"/>
          </p:cNvSpPr>
          <p:nvPr/>
        </p:nvSpPr>
        <p:spPr bwMode="auto">
          <a:xfrm>
            <a:off x="3300863" y="4662700"/>
            <a:ext cx="1093139" cy="40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ja-JP" sz="1400" b="1" dirty="0">
                <a:solidFill>
                  <a:srgbClr val="008000"/>
                </a:solidFill>
                <a:latin typeface="+mn-lt"/>
                <a:cs typeface="Arial" charset="0"/>
              </a:rPr>
              <a:t>high current</a:t>
            </a:r>
          </a:p>
          <a:p>
            <a:pPr>
              <a:lnSpc>
                <a:spcPct val="90000"/>
              </a:lnSpc>
            </a:pPr>
            <a:r>
              <a:rPr lang="en-US" altLang="ja-JP" sz="1400" b="1" dirty="0">
                <a:solidFill>
                  <a:srgbClr val="008000"/>
                </a:solidFill>
                <a:latin typeface="+mn-lt"/>
                <a:cs typeface="Arial" charset="0"/>
              </a:rPr>
              <a:t> gun</a:t>
            </a:r>
            <a:endParaRPr lang="ja-JP" altLang="en-US" sz="1400" b="1" dirty="0">
              <a:solidFill>
                <a:srgbClr val="008000"/>
              </a:solidFill>
              <a:latin typeface="+mn-lt"/>
              <a:cs typeface="Arial" charset="0"/>
            </a:endParaRPr>
          </a:p>
        </p:txBody>
      </p:sp>
      <p:sp>
        <p:nvSpPr>
          <p:cNvPr id="98" name="Line 1"/>
          <p:cNvSpPr>
            <a:spLocks noChangeShapeType="1"/>
          </p:cNvSpPr>
          <p:nvPr/>
        </p:nvSpPr>
        <p:spPr bwMode="auto">
          <a:xfrm flipH="1" flipV="1">
            <a:off x="5053465" y="6339101"/>
            <a:ext cx="192088" cy="182563"/>
          </a:xfrm>
          <a:prstGeom prst="line">
            <a:avLst/>
          </a:prstGeom>
          <a:noFill/>
          <a:ln w="44323">
            <a:solidFill>
              <a:srgbClr val="FF6FCF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lIns="91436" tIns="45718" rIns="91436" bIns="45718"/>
          <a:lstStyle/>
          <a:p>
            <a:pPr>
              <a:defRPr/>
            </a:pPr>
            <a:endParaRPr lang="ja-JP" altLang="en-US">
              <a:latin typeface="+mn-lt"/>
              <a:ea typeface="ＭＳ Ｐゴシック" pitchFamily="-112" charset="-128"/>
              <a:cs typeface="Arial"/>
            </a:endParaRPr>
          </a:p>
        </p:txBody>
      </p:sp>
      <p:sp>
        <p:nvSpPr>
          <p:cNvPr id="99" name="円/楕円 98"/>
          <p:cNvSpPr/>
          <p:nvPr/>
        </p:nvSpPr>
        <p:spPr>
          <a:xfrm>
            <a:off x="2840490" y="6405773"/>
            <a:ext cx="215899" cy="2159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cxnSp>
        <p:nvCxnSpPr>
          <p:cNvPr id="100" name="直線コネクタ 99"/>
          <p:cNvCxnSpPr/>
          <p:nvPr/>
        </p:nvCxnSpPr>
        <p:spPr>
          <a:xfrm rot="5400000">
            <a:off x="5272540" y="6008899"/>
            <a:ext cx="136525" cy="34925"/>
          </a:xfrm>
          <a:prstGeom prst="line">
            <a:avLst/>
          </a:prstGeom>
          <a:ln w="7620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/>
          <p:nvPr/>
        </p:nvCxnSpPr>
        <p:spPr>
          <a:xfrm>
            <a:off x="4734378" y="5729500"/>
            <a:ext cx="14287" cy="1397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テキスト ボックス 233"/>
          <p:cNvSpPr txBox="1">
            <a:spLocks noChangeArrowheads="1"/>
          </p:cNvSpPr>
          <p:nvPr/>
        </p:nvSpPr>
        <p:spPr bwMode="auto">
          <a:xfrm>
            <a:off x="5501668" y="5749611"/>
            <a:ext cx="1563604" cy="304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1200" b="1" dirty="0">
                <a:solidFill>
                  <a:srgbClr val="800000"/>
                </a:solidFill>
                <a:latin typeface="+mn-lt"/>
                <a:cs typeface="Arial" charset="0"/>
              </a:rPr>
              <a:t>Energy-spread</a:t>
            </a:r>
          </a:p>
          <a:p>
            <a:pPr>
              <a:lnSpc>
                <a:spcPct val="80000"/>
              </a:lnSpc>
            </a:pPr>
            <a:r>
              <a:rPr lang="en-US" altLang="ja-JP" sz="1200" b="1" dirty="0">
                <a:solidFill>
                  <a:srgbClr val="800000"/>
                </a:solidFill>
                <a:latin typeface="+mn-lt"/>
                <a:cs typeface="Arial" charset="0"/>
              </a:rPr>
              <a:t>Compression System</a:t>
            </a:r>
            <a:endParaRPr lang="ja-JP" altLang="en-US" sz="1200" b="1" dirty="0">
              <a:solidFill>
                <a:srgbClr val="800000"/>
              </a:solidFill>
              <a:latin typeface="+mn-lt"/>
              <a:cs typeface="Arial" charset="0"/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3681865" y="5577100"/>
            <a:ext cx="948978" cy="30162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altLang="ja-JP" sz="1200" b="1" dirty="0">
                <a:solidFill>
                  <a:srgbClr val="FFFF00"/>
                </a:solidFill>
                <a:latin typeface="+mn-lt"/>
                <a:cs typeface="Arial" charset="0"/>
              </a:rPr>
              <a:t>Bunch</a:t>
            </a:r>
          </a:p>
          <a:p>
            <a:pPr>
              <a:lnSpc>
                <a:spcPct val="80000"/>
              </a:lnSpc>
              <a:defRPr/>
            </a:pPr>
            <a:r>
              <a:rPr lang="en-US" altLang="ja-JP" sz="1200" b="1" dirty="0">
                <a:solidFill>
                  <a:srgbClr val="FFFF00"/>
                </a:solidFill>
                <a:latin typeface="+mn-lt"/>
                <a:cs typeface="Arial" charset="0"/>
              </a:rPr>
              <a:t>Compressor</a:t>
            </a:r>
            <a:endParaRPr lang="ja-JP" altLang="en-US" sz="1200" b="1" dirty="0">
              <a:solidFill>
                <a:srgbClr val="FFFF00"/>
              </a:solidFill>
              <a:latin typeface="+mn-lt"/>
              <a:cs typeface="Arial" charset="0"/>
            </a:endParaRPr>
          </a:p>
        </p:txBody>
      </p:sp>
      <p:sp>
        <p:nvSpPr>
          <p:cNvPr id="104" name="Line 178"/>
          <p:cNvSpPr>
            <a:spLocks noChangeShapeType="1"/>
          </p:cNvSpPr>
          <p:nvPr/>
        </p:nvSpPr>
        <p:spPr bwMode="auto">
          <a:xfrm>
            <a:off x="3362778" y="6572462"/>
            <a:ext cx="5410200" cy="0"/>
          </a:xfrm>
          <a:prstGeom prst="line">
            <a:avLst/>
          </a:prstGeom>
          <a:noFill/>
          <a:ln w="57023">
            <a:solidFill>
              <a:srgbClr val="4597A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6" tIns="45718" rIns="91436" bIns="45718"/>
          <a:lstStyle/>
          <a:p>
            <a:endParaRPr lang="ja-JP" altLang="en-US">
              <a:latin typeface="+mn-lt"/>
            </a:endParaRPr>
          </a:p>
        </p:txBody>
      </p:sp>
      <p:sp>
        <p:nvSpPr>
          <p:cNvPr id="105" name="Line 178"/>
          <p:cNvSpPr>
            <a:spLocks noChangeShapeType="1"/>
          </p:cNvSpPr>
          <p:nvPr/>
        </p:nvSpPr>
        <p:spPr bwMode="auto">
          <a:xfrm>
            <a:off x="8696776" y="6572462"/>
            <a:ext cx="914400" cy="381000"/>
          </a:xfrm>
          <a:prstGeom prst="line">
            <a:avLst/>
          </a:prstGeom>
          <a:noFill/>
          <a:ln w="57023">
            <a:solidFill>
              <a:srgbClr val="4597A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6" tIns="45718" rIns="91436" bIns="45718"/>
          <a:lstStyle/>
          <a:p>
            <a:endParaRPr lang="ja-JP" altLang="en-US">
              <a:latin typeface="+mn-lt"/>
            </a:endParaRPr>
          </a:p>
        </p:txBody>
      </p:sp>
      <p:sp>
        <p:nvSpPr>
          <p:cNvPr id="106" name="テキスト ボックス 199"/>
          <p:cNvSpPr txBox="1">
            <a:spLocks noChangeArrowheads="1"/>
          </p:cNvSpPr>
          <p:nvPr/>
        </p:nvSpPr>
        <p:spPr bwMode="auto">
          <a:xfrm>
            <a:off x="8177665" y="6720099"/>
            <a:ext cx="1096273" cy="53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 b="1" dirty="0">
                <a:solidFill>
                  <a:srgbClr val="0000FF"/>
                </a:solidFill>
                <a:latin typeface="+mn-lt"/>
                <a:cs typeface="Arial" charset="0"/>
              </a:rPr>
              <a:t>7.0 GeV e-</a:t>
            </a:r>
          </a:p>
          <a:p>
            <a:r>
              <a:rPr lang="en-US" altLang="ja-JP" sz="1400" b="1" dirty="0">
                <a:solidFill>
                  <a:srgbClr val="0000FF"/>
                </a:solidFill>
                <a:latin typeface="+mn-lt"/>
                <a:cs typeface="Arial" charset="0"/>
              </a:rPr>
              <a:t>5nC x 2</a:t>
            </a:r>
            <a:endParaRPr lang="ja-JP" altLang="en-US" sz="1400" b="1" dirty="0">
              <a:solidFill>
                <a:srgbClr val="0000FF"/>
              </a:solidFill>
              <a:latin typeface="+mn-lt"/>
              <a:cs typeface="Arial" charset="0"/>
            </a:endParaRPr>
          </a:p>
        </p:txBody>
      </p:sp>
      <p:sp>
        <p:nvSpPr>
          <p:cNvPr id="107" name="円/楕円 106"/>
          <p:cNvSpPr/>
          <p:nvPr/>
        </p:nvSpPr>
        <p:spPr>
          <a:xfrm>
            <a:off x="9006338" y="6643899"/>
            <a:ext cx="127000" cy="127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ja-JP" altLang="en-US">
              <a:solidFill>
                <a:srgbClr val="FF008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08" name="円/楕円 107"/>
          <p:cNvSpPr/>
          <p:nvPr/>
        </p:nvSpPr>
        <p:spPr>
          <a:xfrm>
            <a:off x="9158738" y="6720099"/>
            <a:ext cx="127000" cy="127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ja-JP" altLang="en-US">
              <a:solidFill>
                <a:srgbClr val="FF008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09" name="アーチ 108"/>
          <p:cNvSpPr/>
          <p:nvPr/>
        </p:nvSpPr>
        <p:spPr>
          <a:xfrm rot="10800000">
            <a:off x="3138940" y="6415301"/>
            <a:ext cx="250825" cy="231775"/>
          </a:xfrm>
          <a:prstGeom prst="blockArc">
            <a:avLst/>
          </a:prstGeom>
          <a:solidFill>
            <a:schemeClr val="accent5">
              <a:lumMod val="75000"/>
            </a:schemeClr>
          </a:solidFill>
          <a:ln w="1905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10" name="テキスト ボックス 215"/>
          <p:cNvSpPr txBox="1">
            <a:spLocks noChangeArrowheads="1"/>
          </p:cNvSpPr>
          <p:nvPr/>
        </p:nvSpPr>
        <p:spPr bwMode="auto">
          <a:xfrm>
            <a:off x="3300863" y="5119901"/>
            <a:ext cx="1243930" cy="39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ja-JP" sz="1400" b="1" dirty="0">
                <a:solidFill>
                  <a:srgbClr val="FF6600"/>
                </a:solidFill>
                <a:latin typeface="+mn-lt"/>
                <a:cs typeface="Arial" charset="0"/>
              </a:rPr>
              <a:t>low emittance</a:t>
            </a:r>
          </a:p>
          <a:p>
            <a:pPr>
              <a:lnSpc>
                <a:spcPct val="90000"/>
              </a:lnSpc>
            </a:pPr>
            <a:r>
              <a:rPr lang="en-US" altLang="ja-JP" sz="1400" b="1" dirty="0">
                <a:solidFill>
                  <a:srgbClr val="FF6600"/>
                </a:solidFill>
                <a:latin typeface="+mn-lt"/>
                <a:cs typeface="Arial" charset="0"/>
              </a:rPr>
              <a:t>RF gun</a:t>
            </a:r>
            <a:endParaRPr lang="ja-JP" altLang="en-US" sz="1400" b="1" dirty="0">
              <a:solidFill>
                <a:srgbClr val="FF6600"/>
              </a:solidFill>
              <a:latin typeface="+mn-lt"/>
              <a:cs typeface="Arial" charset="0"/>
            </a:endParaRPr>
          </a:p>
        </p:txBody>
      </p:sp>
      <p:sp>
        <p:nvSpPr>
          <p:cNvPr id="111" name="テキスト ボックス 152"/>
          <p:cNvSpPr txBox="1">
            <a:spLocks noChangeArrowheads="1"/>
          </p:cNvSpPr>
          <p:nvPr/>
        </p:nvSpPr>
        <p:spPr bwMode="auto">
          <a:xfrm>
            <a:off x="137320" y="4467225"/>
            <a:ext cx="3288076" cy="384719"/>
          </a:xfrm>
          <a:prstGeom prst="rect">
            <a:avLst/>
          </a:prstGeom>
          <a:solidFill>
            <a:srgbClr val="FF000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900" b="1" dirty="0">
                <a:solidFill>
                  <a:schemeClr val="bg1"/>
                </a:solidFill>
                <a:latin typeface="+mn-lt"/>
              </a:rPr>
              <a:t>SuperKEKB injector Linac</a:t>
            </a:r>
            <a:endParaRPr lang="ja-JP" altLang="en-US" sz="19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2" name="テキスト ボックス 212"/>
          <p:cNvSpPr txBox="1">
            <a:spLocks noChangeArrowheads="1"/>
          </p:cNvSpPr>
          <p:nvPr/>
        </p:nvSpPr>
        <p:spPr bwMode="auto">
          <a:xfrm>
            <a:off x="2767464" y="6643901"/>
            <a:ext cx="1552901" cy="63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1400" b="1" dirty="0">
                <a:solidFill>
                  <a:srgbClr val="FF0000"/>
                </a:solidFill>
                <a:latin typeface="+mn-lt"/>
                <a:cs typeface="Arial" charset="0"/>
              </a:rPr>
              <a:t>e+ target &amp;</a:t>
            </a:r>
          </a:p>
          <a:p>
            <a:pPr>
              <a:lnSpc>
                <a:spcPct val="80000"/>
              </a:lnSpc>
            </a:pPr>
            <a:r>
              <a:rPr lang="en-US" altLang="ja-JP" sz="1400" b="1" dirty="0">
                <a:solidFill>
                  <a:srgbClr val="3366FF"/>
                </a:solidFill>
                <a:latin typeface="+mn-lt"/>
                <a:cs typeface="Arial" charset="0"/>
              </a:rPr>
              <a:t>L-band</a:t>
            </a:r>
            <a:r>
              <a:rPr lang="en-US" altLang="ja-JP" sz="1400" b="1" dirty="0">
                <a:solidFill>
                  <a:srgbClr val="FF0000"/>
                </a:solidFill>
                <a:latin typeface="+mn-lt"/>
                <a:cs typeface="Arial" charset="0"/>
              </a:rPr>
              <a:t>+LAS</a:t>
            </a:r>
          </a:p>
          <a:p>
            <a:pPr>
              <a:lnSpc>
                <a:spcPct val="80000"/>
              </a:lnSpc>
            </a:pPr>
            <a:r>
              <a:rPr lang="en-US" altLang="ja-JP" sz="1400" b="1" dirty="0">
                <a:solidFill>
                  <a:srgbClr val="FF0000"/>
                </a:solidFill>
                <a:latin typeface="+mn-lt"/>
                <a:cs typeface="Arial" charset="0"/>
              </a:rPr>
              <a:t>capture section</a:t>
            </a:r>
            <a:endParaRPr lang="ja-JP" altLang="en-US" sz="14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113" name="テキスト ボックス 246"/>
          <p:cNvSpPr txBox="1">
            <a:spLocks noChangeArrowheads="1"/>
          </p:cNvSpPr>
          <p:nvPr/>
        </p:nvSpPr>
        <p:spPr bwMode="auto">
          <a:xfrm>
            <a:off x="8844951" y="4515963"/>
            <a:ext cx="1547691" cy="75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 b="1" dirty="0">
                <a:solidFill>
                  <a:srgbClr val="808000"/>
                </a:solidFill>
                <a:latin typeface="+mn-lt"/>
              </a:rPr>
              <a:t>50 Hz (e+ or e-)</a:t>
            </a:r>
          </a:p>
          <a:p>
            <a:r>
              <a:rPr lang="en-US" altLang="ja-JP" sz="1400" b="1" dirty="0">
                <a:solidFill>
                  <a:srgbClr val="808000"/>
                </a:solidFill>
                <a:latin typeface="+mn-lt"/>
              </a:rPr>
              <a:t>pulse-by-pulse</a:t>
            </a:r>
          </a:p>
          <a:p>
            <a:r>
              <a:rPr lang="en-US" altLang="ja-JP" sz="1400" b="1" dirty="0">
                <a:solidFill>
                  <a:srgbClr val="808000"/>
                </a:solidFill>
                <a:latin typeface="+mn-lt"/>
              </a:rPr>
              <a:t>mode switching</a:t>
            </a:r>
            <a:r>
              <a:rPr lang="en-US" altLang="ja-JP" sz="1400" b="1" dirty="0">
                <a:latin typeface="+mn-lt"/>
              </a:rPr>
              <a:t> </a:t>
            </a:r>
            <a:endParaRPr lang="ja-JP" altLang="en-US" sz="1400" b="1" dirty="0">
              <a:latin typeface="+mn-lt"/>
            </a:endParaRPr>
          </a:p>
        </p:txBody>
      </p:sp>
      <p:sp>
        <p:nvSpPr>
          <p:cNvPr id="114" name="テキスト ボックス 212"/>
          <p:cNvSpPr txBox="1">
            <a:spLocks noChangeArrowheads="1"/>
          </p:cNvSpPr>
          <p:nvPr/>
        </p:nvSpPr>
        <p:spPr bwMode="auto">
          <a:xfrm>
            <a:off x="3834265" y="5958099"/>
            <a:ext cx="805691" cy="45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1400" b="1" dirty="0">
                <a:solidFill>
                  <a:srgbClr val="FF0000"/>
                </a:solidFill>
                <a:latin typeface="+mn-lt"/>
                <a:cs typeface="Arial" charset="0"/>
              </a:rPr>
              <a:t>S-band</a:t>
            </a:r>
          </a:p>
          <a:p>
            <a:pPr>
              <a:lnSpc>
                <a:spcPct val="80000"/>
              </a:lnSpc>
            </a:pPr>
            <a:r>
              <a:rPr lang="en-US" altLang="ja-JP" sz="1400" b="1" dirty="0">
                <a:solidFill>
                  <a:srgbClr val="FF0000"/>
                </a:solidFill>
                <a:latin typeface="+mn-lt"/>
                <a:cs typeface="Arial" charset="0"/>
              </a:rPr>
              <a:t>linac</a:t>
            </a:r>
            <a:endParaRPr lang="ja-JP" altLang="en-US" sz="14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115" name="Line 178"/>
          <p:cNvSpPr>
            <a:spLocks noChangeShapeType="1"/>
          </p:cNvSpPr>
          <p:nvPr/>
        </p:nvSpPr>
        <p:spPr bwMode="auto">
          <a:xfrm flipV="1">
            <a:off x="8456007" y="5729501"/>
            <a:ext cx="74084" cy="821796"/>
          </a:xfrm>
          <a:prstGeom prst="line">
            <a:avLst/>
          </a:prstGeom>
          <a:noFill/>
          <a:ln w="57023">
            <a:solidFill>
              <a:srgbClr val="4597A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6" tIns="45718" rIns="91436" bIns="45718"/>
          <a:lstStyle/>
          <a:p>
            <a:endParaRPr lang="ja-JP" altLang="en-US">
              <a:latin typeface="+mn-lt"/>
            </a:endParaRPr>
          </a:p>
        </p:txBody>
      </p:sp>
      <p:sp>
        <p:nvSpPr>
          <p:cNvPr id="116" name="テキスト ボックス 199"/>
          <p:cNvSpPr txBox="1">
            <a:spLocks noChangeArrowheads="1"/>
          </p:cNvSpPr>
          <p:nvPr/>
        </p:nvSpPr>
        <p:spPr bwMode="auto">
          <a:xfrm>
            <a:off x="7786606" y="5283414"/>
            <a:ext cx="1096273" cy="53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 b="1" dirty="0">
                <a:solidFill>
                  <a:srgbClr val="0000FF"/>
                </a:solidFill>
                <a:latin typeface="+mn-lt"/>
                <a:cs typeface="Arial" charset="0"/>
              </a:rPr>
              <a:t>2.5 GeV e-</a:t>
            </a:r>
          </a:p>
          <a:p>
            <a:r>
              <a:rPr lang="en-US" altLang="ja-JP" sz="1400" b="1" dirty="0">
                <a:solidFill>
                  <a:srgbClr val="0000FF"/>
                </a:solidFill>
                <a:latin typeface="+mn-lt"/>
                <a:cs typeface="Arial" charset="0"/>
              </a:rPr>
              <a:t>0.1nC x 1</a:t>
            </a:r>
            <a:endParaRPr lang="ja-JP" altLang="en-US" sz="1400" b="1" dirty="0">
              <a:solidFill>
                <a:srgbClr val="0000FF"/>
              </a:solidFill>
              <a:latin typeface="+mn-lt"/>
              <a:cs typeface="Arial" charset="0"/>
            </a:endParaRP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7719221" y="4942833"/>
            <a:ext cx="543735" cy="41549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  <a:latin typeface="+mn-lt"/>
                <a:cs typeface="Arial"/>
              </a:rPr>
              <a:t>PF</a:t>
            </a:r>
            <a:endParaRPr kumimoji="1" lang="ja-JP" altLang="en-US" b="1" dirty="0">
              <a:solidFill>
                <a:srgbClr val="0000FF"/>
              </a:solidFill>
              <a:latin typeface="+mn-lt"/>
              <a:cs typeface="Arial"/>
            </a:endParaRP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7426009" y="6677025"/>
            <a:ext cx="774567" cy="41549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  <a:latin typeface="+mn-lt"/>
                <a:cs typeface="Arial"/>
              </a:rPr>
              <a:t>HER</a:t>
            </a:r>
            <a:endParaRPr kumimoji="1" lang="ja-JP" altLang="en-US" b="1" dirty="0">
              <a:solidFill>
                <a:srgbClr val="0000FF"/>
              </a:solidFill>
              <a:latin typeface="+mn-lt"/>
              <a:cs typeface="Arial"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8599147" y="5651183"/>
            <a:ext cx="2015674" cy="41549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+mn-lt"/>
                <a:cs typeface="Arial"/>
              </a:rPr>
              <a:t>LER</a:t>
            </a:r>
            <a:endParaRPr kumimoji="1" lang="ja-JP" altLang="en-US" b="1" dirty="0">
              <a:solidFill>
                <a:srgbClr val="FF0000"/>
              </a:solidFill>
              <a:latin typeface="+mn-lt"/>
              <a:cs typeface="Arial"/>
            </a:endParaRPr>
          </a:p>
        </p:txBody>
      </p:sp>
      <p:sp>
        <p:nvSpPr>
          <p:cNvPr id="120" name="テキスト ボックス 246"/>
          <p:cNvSpPr txBox="1">
            <a:spLocks noChangeArrowheads="1"/>
          </p:cNvSpPr>
          <p:nvPr/>
        </p:nvSpPr>
        <p:spPr bwMode="auto">
          <a:xfrm>
            <a:off x="9343088" y="5270183"/>
            <a:ext cx="1415764" cy="69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900" b="1" dirty="0">
                <a:solidFill>
                  <a:srgbClr val="0000FF"/>
                </a:solidFill>
                <a:latin typeface="+mn-lt"/>
              </a:rPr>
              <a:t>PF-AR</a:t>
            </a:r>
          </a:p>
          <a:p>
            <a:r>
              <a:rPr lang="en-US" altLang="ja-JP" sz="1900" b="1" dirty="0">
                <a:solidFill>
                  <a:srgbClr val="0000FF"/>
                </a:solidFill>
                <a:latin typeface="+mn-lt"/>
              </a:rPr>
              <a:t>6.5 GeV e-</a:t>
            </a:r>
            <a:r>
              <a:rPr lang="en-US" altLang="ja-JP" sz="2000" b="1" dirty="0">
                <a:solidFill>
                  <a:srgbClr val="0000FF"/>
                </a:solidFill>
                <a:latin typeface="+mn-lt"/>
              </a:rPr>
              <a:t> </a:t>
            </a:r>
            <a:endParaRPr lang="ja-JP" altLang="en-US" sz="20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21" name="テキスト ボックス 212"/>
          <p:cNvSpPr txBox="1">
            <a:spLocks noChangeArrowheads="1"/>
          </p:cNvSpPr>
          <p:nvPr/>
        </p:nvSpPr>
        <p:spPr bwMode="auto">
          <a:xfrm>
            <a:off x="6433001" y="6659774"/>
            <a:ext cx="944064" cy="45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1400" b="1" dirty="0">
                <a:solidFill>
                  <a:srgbClr val="00FF00"/>
                </a:solidFill>
                <a:latin typeface="+mn-lt"/>
                <a:cs typeface="Arial" charset="0"/>
              </a:rPr>
              <a:t>C-band</a:t>
            </a:r>
          </a:p>
          <a:p>
            <a:pPr>
              <a:lnSpc>
                <a:spcPct val="80000"/>
              </a:lnSpc>
            </a:pPr>
            <a:r>
              <a:rPr lang="en-US" altLang="ja-JP" sz="1400" b="1" dirty="0">
                <a:solidFill>
                  <a:srgbClr val="00FF00"/>
                </a:solidFill>
                <a:latin typeface="+mn-lt"/>
                <a:cs typeface="Arial" charset="0"/>
              </a:rPr>
              <a:t>modules</a:t>
            </a:r>
            <a:endParaRPr lang="ja-JP" altLang="en-US" sz="1400" b="1" dirty="0">
              <a:solidFill>
                <a:srgbClr val="00FF00"/>
              </a:solidFill>
              <a:latin typeface="+mn-lt"/>
              <a:cs typeface="Arial" charset="0"/>
            </a:endParaRPr>
          </a:p>
        </p:txBody>
      </p:sp>
      <p:sp>
        <p:nvSpPr>
          <p:cNvPr id="175" name="Rectangle 190"/>
          <p:cNvSpPr>
            <a:spLocks noChangeArrowheads="1"/>
          </p:cNvSpPr>
          <p:nvPr/>
        </p:nvSpPr>
        <p:spPr bwMode="auto">
          <a:xfrm rot="19860000">
            <a:off x="5316199" y="6296212"/>
            <a:ext cx="53975" cy="107950"/>
          </a:xfrm>
          <a:prstGeom prst="rect">
            <a:avLst/>
          </a:prstGeom>
          <a:solidFill>
            <a:srgbClr val="FF6600"/>
          </a:solidFill>
          <a:ln w="9360">
            <a:solidFill>
              <a:srgbClr val="FF66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76" name="Line 191"/>
          <p:cNvSpPr>
            <a:spLocks noChangeShapeType="1"/>
          </p:cNvSpPr>
          <p:nvPr/>
        </p:nvSpPr>
        <p:spPr bwMode="auto">
          <a:xfrm flipH="1" flipV="1">
            <a:off x="5356708" y="6367674"/>
            <a:ext cx="55562" cy="95250"/>
          </a:xfrm>
          <a:prstGeom prst="line">
            <a:avLst/>
          </a:prstGeom>
          <a:noFill/>
          <a:ln w="2844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6" tIns="45718" rIns="91436" bIns="45718"/>
          <a:lstStyle/>
          <a:p>
            <a:endParaRPr lang="ja-JP" altLang="en-US">
              <a:latin typeface="+mn-lt"/>
            </a:endParaRPr>
          </a:p>
        </p:txBody>
      </p:sp>
      <p:sp>
        <p:nvSpPr>
          <p:cNvPr id="177" name="テキスト ボックス 215"/>
          <p:cNvSpPr txBox="1">
            <a:spLocks noChangeArrowheads="1"/>
          </p:cNvSpPr>
          <p:nvPr/>
        </p:nvSpPr>
        <p:spPr bwMode="auto">
          <a:xfrm>
            <a:off x="5429703" y="6040655"/>
            <a:ext cx="538609" cy="30162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1200" b="1" dirty="0">
                <a:solidFill>
                  <a:srgbClr val="FF6600"/>
                </a:solidFill>
                <a:latin typeface="+mn-lt"/>
                <a:cs typeface="Arial" charset="0"/>
              </a:rPr>
              <a:t>3T</a:t>
            </a:r>
          </a:p>
          <a:p>
            <a:pPr>
              <a:lnSpc>
                <a:spcPct val="80000"/>
              </a:lnSpc>
            </a:pPr>
            <a:r>
              <a:rPr lang="en-US" altLang="ja-JP" sz="1200" b="1" dirty="0">
                <a:solidFill>
                  <a:srgbClr val="FF6600"/>
                </a:solidFill>
                <a:latin typeface="+mn-lt"/>
                <a:cs typeface="Arial" charset="0"/>
              </a:rPr>
              <a:t>RF gun</a:t>
            </a:r>
            <a:endParaRPr lang="ja-JP" altLang="en-US" sz="1200" b="1" dirty="0">
              <a:solidFill>
                <a:srgbClr val="FF6600"/>
              </a:solidFill>
              <a:latin typeface="+mn-lt"/>
              <a:cs typeface="Arial" charset="0"/>
            </a:endParaRPr>
          </a:p>
        </p:txBody>
      </p:sp>
      <p:pic>
        <p:nvPicPr>
          <p:cNvPr id="126" name="Picture 1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13850" y="1722439"/>
            <a:ext cx="1305560" cy="120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" name="Text Box 180"/>
          <p:cNvSpPr txBox="1">
            <a:spLocks noChangeAspect="1" noChangeArrowheads="1"/>
          </p:cNvSpPr>
          <p:nvPr/>
        </p:nvSpPr>
        <p:spPr bwMode="auto">
          <a:xfrm>
            <a:off x="9213849" y="1722440"/>
            <a:ext cx="499370" cy="2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pPr>
              <a:defRPr/>
            </a:pPr>
            <a:r>
              <a:rPr lang="en-US" altLang="ja-JP" sz="1400" dirty="0">
                <a:solidFill>
                  <a:schemeClr val="bg1"/>
                </a:solidFill>
                <a:latin typeface="+mn-ea"/>
              </a:rPr>
              <a:t>Ir</a:t>
            </a:r>
            <a:r>
              <a:rPr lang="en-US" altLang="ja-JP" sz="1400" baseline="-25000" dirty="0">
                <a:solidFill>
                  <a:schemeClr val="bg1"/>
                </a:solidFill>
                <a:latin typeface="+mn-ea"/>
              </a:rPr>
              <a:t>5</a:t>
            </a:r>
            <a:r>
              <a:rPr lang="en-US" altLang="ja-JP" sz="1400" dirty="0">
                <a:solidFill>
                  <a:schemeClr val="bg1"/>
                </a:solidFill>
                <a:latin typeface="+mn-ea"/>
              </a:rPr>
              <a:t>Ce</a:t>
            </a:r>
          </a:p>
        </p:txBody>
      </p:sp>
      <p:pic>
        <p:nvPicPr>
          <p:cNvPr id="128" name="図 127" descr="fc2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1787" y="3202037"/>
            <a:ext cx="1493520" cy="1315720"/>
          </a:xfrm>
          <a:prstGeom prst="rect">
            <a:avLst/>
          </a:prstGeom>
        </p:spPr>
      </p:pic>
      <p:sp>
        <p:nvSpPr>
          <p:cNvPr id="129" name="Text Box 180"/>
          <p:cNvSpPr txBox="1">
            <a:spLocks noChangeAspect="1" noChangeArrowheads="1"/>
          </p:cNvSpPr>
          <p:nvPr/>
        </p:nvSpPr>
        <p:spPr bwMode="auto">
          <a:xfrm>
            <a:off x="10187868" y="3243338"/>
            <a:ext cx="347164" cy="2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pPr algn="r">
              <a:defRPr/>
            </a:pPr>
            <a:r>
              <a:rPr lang="en-US" altLang="ja-JP" sz="1400" dirty="0">
                <a:solidFill>
                  <a:schemeClr val="bg1"/>
                </a:solidFill>
                <a:latin typeface="+mn-ea"/>
              </a:rPr>
              <a:t>FC</a:t>
            </a:r>
          </a:p>
        </p:txBody>
      </p:sp>
    </p:spTree>
    <p:extLst>
      <p:ext uri="{BB962C8B-B14F-4D97-AF65-F5344CB8AC3E}">
        <p14:creationId xmlns:p14="http://schemas.microsoft.com/office/powerpoint/2010/main" val="30876927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直線矢印コネクタ 37"/>
          <p:cNvCxnSpPr>
            <a:stCxn id="37" idx="0"/>
            <a:endCxn id="23" idx="2"/>
          </p:cNvCxnSpPr>
          <p:nvPr/>
        </p:nvCxnSpPr>
        <p:spPr>
          <a:xfrm flipV="1">
            <a:off x="1665120" y="4620590"/>
            <a:ext cx="1350000" cy="637669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>
            <a:stCxn id="19" idx="0"/>
            <a:endCxn id="9" idx="2"/>
          </p:cNvCxnSpPr>
          <p:nvPr/>
        </p:nvCxnSpPr>
        <p:spPr>
          <a:xfrm flipH="1" flipV="1">
            <a:off x="5341929" y="2187826"/>
            <a:ext cx="1597" cy="627606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>
            <a:stCxn id="11" idx="0"/>
            <a:endCxn id="32" idx="2"/>
          </p:cNvCxnSpPr>
          <p:nvPr/>
        </p:nvCxnSpPr>
        <p:spPr>
          <a:xfrm flipV="1">
            <a:off x="5341929" y="6042025"/>
            <a:ext cx="1596" cy="589560"/>
          </a:xfrm>
          <a:prstGeom prst="straightConnector1">
            <a:avLst/>
          </a:prstGeom>
          <a:ln w="38100" cap="flat">
            <a:round/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>
            <a:stCxn id="23" idx="0"/>
            <a:endCxn id="19" idx="2"/>
          </p:cNvCxnSpPr>
          <p:nvPr/>
        </p:nvCxnSpPr>
        <p:spPr>
          <a:xfrm flipV="1">
            <a:off x="3015121" y="3235775"/>
            <a:ext cx="2328407" cy="719023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>
            <a:stCxn id="25" idx="0"/>
            <a:endCxn id="19" idx="2"/>
          </p:cNvCxnSpPr>
          <p:nvPr/>
        </p:nvCxnSpPr>
        <p:spPr>
          <a:xfrm flipH="1" flipV="1">
            <a:off x="5343527" y="3235775"/>
            <a:ext cx="2286795" cy="872911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>
            <a:stCxn id="32" idx="0"/>
            <a:endCxn id="25" idx="2"/>
          </p:cNvCxnSpPr>
          <p:nvPr/>
        </p:nvCxnSpPr>
        <p:spPr>
          <a:xfrm flipV="1">
            <a:off x="5343527" y="4466700"/>
            <a:ext cx="2286795" cy="793629"/>
          </a:xfrm>
          <a:prstGeom prst="straightConnector1">
            <a:avLst/>
          </a:prstGeom>
          <a:ln w="38100" cap="flat">
            <a:round/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>
            <a:stCxn id="32" idx="1"/>
            <a:endCxn id="37" idx="3"/>
          </p:cNvCxnSpPr>
          <p:nvPr/>
        </p:nvCxnSpPr>
        <p:spPr>
          <a:xfrm flipH="1" flipV="1">
            <a:off x="3015119" y="5649105"/>
            <a:ext cx="978406" cy="2073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>
            <a:stCxn id="8" idx="1"/>
            <a:endCxn id="32" idx="3"/>
          </p:cNvCxnSpPr>
          <p:nvPr/>
        </p:nvCxnSpPr>
        <p:spPr>
          <a:xfrm flipH="1" flipV="1">
            <a:off x="6693527" y="5651180"/>
            <a:ext cx="936794" cy="1589"/>
          </a:xfrm>
          <a:prstGeom prst="straightConnector1">
            <a:avLst/>
          </a:prstGeom>
          <a:ln w="38100"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>
            <a:stCxn id="8" idx="0"/>
            <a:endCxn id="25" idx="2"/>
          </p:cNvCxnSpPr>
          <p:nvPr/>
        </p:nvCxnSpPr>
        <p:spPr>
          <a:xfrm flipH="1" flipV="1">
            <a:off x="7630320" y="4466702"/>
            <a:ext cx="1349999" cy="795219"/>
          </a:xfrm>
          <a:prstGeom prst="straightConnector1">
            <a:avLst/>
          </a:prstGeom>
          <a:ln w="38100" cap="flat">
            <a:round/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>
            <a:stCxn id="8" idx="0"/>
            <a:endCxn id="23" idx="2"/>
          </p:cNvCxnSpPr>
          <p:nvPr/>
        </p:nvCxnSpPr>
        <p:spPr>
          <a:xfrm flipH="1" flipV="1">
            <a:off x="3015121" y="4620588"/>
            <a:ext cx="5965200" cy="641331"/>
          </a:xfrm>
          <a:prstGeom prst="straightConnector1">
            <a:avLst/>
          </a:prstGeom>
          <a:ln w="38100" cap="flat">
            <a:round/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AutoShape 32"/>
          <p:cNvSpPr>
            <a:spLocks noChangeArrowheads="1"/>
          </p:cNvSpPr>
          <p:nvPr/>
        </p:nvSpPr>
        <p:spPr bwMode="auto">
          <a:xfrm>
            <a:off x="1471929" y="6631587"/>
            <a:ext cx="7740000" cy="420340"/>
          </a:xfrm>
          <a:prstGeom prst="roundRect">
            <a:avLst>
              <a:gd name="adj" fmla="val 25926"/>
            </a:avLst>
          </a:prstGeom>
          <a:solidFill>
            <a:srgbClr val="C0C0FF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lIns="49749" tIns="24877" rIns="49749" bIns="24877" anchor="ctr">
            <a:prstTxWarp prst="textNoShape">
              <a:avLst/>
            </a:prstTxWarp>
            <a:spAutoFit/>
          </a:bodyPr>
          <a:lstStyle/>
          <a:p>
            <a:pPr algn="ctr" defTabSz="496860">
              <a:defRPr/>
            </a:pPr>
            <a:r>
              <a:rPr lang="en-US" altLang="ja-JP" sz="2000" dirty="0">
                <a:solidFill>
                  <a:srgbClr val="400040"/>
                </a:solidFill>
                <a:latin typeface="Arial"/>
                <a:ea typeface="ＭＳ Ｐゴシック" pitchFamily="-107" charset="-128"/>
                <a:cs typeface="Arial"/>
              </a:rPr>
              <a:t>Real Accelerator</a:t>
            </a:r>
            <a:endParaRPr lang="en-US" altLang="ja-JP" sz="2000" dirty="0">
              <a:solidFill>
                <a:srgbClr val="000000"/>
              </a:solidFill>
              <a:latin typeface="Arial"/>
              <a:ea typeface="ＭＳ Ｐゴシック" pitchFamily="-107" charset="-128"/>
              <a:cs typeface="Arial"/>
            </a:endParaRPr>
          </a:p>
        </p:txBody>
      </p:sp>
      <p:sp>
        <p:nvSpPr>
          <p:cNvPr id="19" name="AutoShape 32"/>
          <p:cNvSpPr>
            <a:spLocks noChangeArrowheads="1"/>
          </p:cNvSpPr>
          <p:nvPr/>
        </p:nvSpPr>
        <p:spPr bwMode="auto">
          <a:xfrm>
            <a:off x="1471929" y="2815432"/>
            <a:ext cx="7743194" cy="420340"/>
          </a:xfrm>
          <a:prstGeom prst="roundRect">
            <a:avLst>
              <a:gd name="adj" fmla="val 25926"/>
            </a:avLst>
          </a:prstGeom>
          <a:solidFill>
            <a:srgbClr val="E0FFE0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square" lIns="49749" tIns="24877" rIns="49749" bIns="24877" anchor="ctr">
            <a:prstTxWarp prst="textNoShape">
              <a:avLst/>
            </a:prstTxWarp>
            <a:spAutoFit/>
          </a:bodyPr>
          <a:lstStyle/>
          <a:p>
            <a:pPr algn="ctr" defTabSz="496860">
              <a:defRPr/>
            </a:pPr>
            <a:r>
              <a:rPr lang="en-US" altLang="ja-JP" sz="2000" dirty="0">
                <a:solidFill>
                  <a:srgbClr val="400040"/>
                </a:solidFill>
                <a:latin typeface="Arial"/>
                <a:ea typeface="ＭＳ Ｐゴシック" pitchFamily="-107" charset="-128"/>
                <a:cs typeface="Arial"/>
              </a:rPr>
              <a:t>EPICS Controls</a:t>
            </a:r>
            <a:endParaRPr lang="en-US" altLang="ja-JP" sz="2000" dirty="0">
              <a:latin typeface="Arial"/>
              <a:ea typeface="ＭＳ Ｐゴシック" pitchFamily="-107" charset="-128"/>
              <a:cs typeface="Arial"/>
            </a:endParaRPr>
          </a:p>
        </p:txBody>
      </p:sp>
      <p:sp>
        <p:nvSpPr>
          <p:cNvPr id="23" name="AutoShape 32"/>
          <p:cNvSpPr>
            <a:spLocks noChangeArrowheads="1"/>
          </p:cNvSpPr>
          <p:nvPr/>
        </p:nvSpPr>
        <p:spPr bwMode="auto">
          <a:xfrm>
            <a:off x="1665118" y="3954795"/>
            <a:ext cx="2700000" cy="66579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lIns="49749" tIns="24877" rIns="49749" bIns="24877" anchor="ctr">
            <a:prstTxWarp prst="textNoShape">
              <a:avLst/>
            </a:prstTxWarp>
            <a:spAutoFit/>
          </a:bodyPr>
          <a:lstStyle/>
          <a:p>
            <a:pPr algn="ctr" defTabSz="496860">
              <a:defRPr/>
            </a:pPr>
            <a:r>
              <a:rPr lang="en-US" altLang="ja-JP" sz="2000" dirty="0">
                <a:solidFill>
                  <a:srgbClr val="400040"/>
                </a:solidFill>
                <a:latin typeface="Arial"/>
                <a:ea typeface="ＭＳ Ｐゴシック" pitchFamily="-107" charset="-128"/>
                <a:cs typeface="Arial"/>
              </a:rPr>
              <a:t>Independent PPM Parameters</a:t>
            </a:r>
            <a:endParaRPr lang="en-US" altLang="ja-JP" sz="2000" dirty="0">
              <a:latin typeface="Arial"/>
              <a:ea typeface="ＭＳ Ｐゴシック" pitchFamily="-107" charset="-128"/>
              <a:cs typeface="Arial"/>
            </a:endParaRPr>
          </a:p>
        </p:txBody>
      </p:sp>
      <p:sp>
        <p:nvSpPr>
          <p:cNvPr id="25" name="AutoShape 32"/>
          <p:cNvSpPr>
            <a:spLocks noChangeArrowheads="1"/>
          </p:cNvSpPr>
          <p:nvPr/>
        </p:nvSpPr>
        <p:spPr bwMode="auto">
          <a:xfrm>
            <a:off x="6280320" y="4108686"/>
            <a:ext cx="2700000" cy="35801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lIns="49749" tIns="24877" rIns="49749" bIns="24877" anchor="ctr">
            <a:prstTxWarp prst="textNoShape">
              <a:avLst/>
            </a:prstTxWarp>
            <a:spAutoFit/>
          </a:bodyPr>
          <a:lstStyle/>
          <a:p>
            <a:pPr algn="ctr" defTabSz="496860">
              <a:defRPr/>
            </a:pPr>
            <a:r>
              <a:rPr lang="en-US" altLang="ja-JP" sz="2000" dirty="0">
                <a:solidFill>
                  <a:srgbClr val="400040"/>
                </a:solidFill>
                <a:latin typeface="Arial"/>
                <a:ea typeface="ＭＳ Ｐゴシック" pitchFamily="-107" charset="-128"/>
                <a:cs typeface="Arial"/>
              </a:rPr>
              <a:t>Common Parameters</a:t>
            </a:r>
            <a:endParaRPr lang="en-US" altLang="ja-JP" sz="2000" dirty="0">
              <a:latin typeface="Arial"/>
              <a:ea typeface="ＭＳ Ｐゴシック" pitchFamily="-107" charset="-128"/>
              <a:cs typeface="Arial"/>
            </a:endParaRPr>
          </a:p>
        </p:txBody>
      </p:sp>
      <p:sp>
        <p:nvSpPr>
          <p:cNvPr id="37" name="AutoShape 32"/>
          <p:cNvSpPr>
            <a:spLocks noChangeArrowheads="1"/>
          </p:cNvSpPr>
          <p:nvPr/>
        </p:nvSpPr>
        <p:spPr bwMode="auto">
          <a:xfrm>
            <a:off x="315120" y="5258257"/>
            <a:ext cx="2700000" cy="781695"/>
          </a:xfrm>
          <a:prstGeom prst="roundRect">
            <a:avLst>
              <a:gd name="adj" fmla="val 25926"/>
            </a:avLst>
          </a:prstGeom>
          <a:solidFill>
            <a:srgbClr val="E0FFE0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square" lIns="49749" tIns="24877" rIns="49749" bIns="24877" anchor="ctr">
            <a:prstTxWarp prst="textNoShape">
              <a:avLst/>
            </a:prstTxWarp>
            <a:spAutoFit/>
          </a:bodyPr>
          <a:lstStyle/>
          <a:p>
            <a:pPr algn="ctr" defTabSz="496860">
              <a:defRPr/>
            </a:pPr>
            <a:r>
              <a:rPr lang="en-US" altLang="ja-JP" sz="2000" dirty="0">
                <a:solidFill>
                  <a:srgbClr val="400040"/>
                </a:solidFill>
                <a:latin typeface="Arial"/>
                <a:ea typeface="ＭＳ Ｐゴシック" pitchFamily="-107" charset="-128"/>
                <a:cs typeface="Arial"/>
              </a:rPr>
              <a:t>Event Synchronous Controls</a:t>
            </a:r>
            <a:endParaRPr lang="en-US" altLang="ja-JP" sz="2000" dirty="0">
              <a:latin typeface="Arial"/>
              <a:ea typeface="ＭＳ Ｐゴシック" pitchFamily="-107" charset="-128"/>
              <a:cs typeface="Arial"/>
            </a:endParaRPr>
          </a:p>
        </p:txBody>
      </p:sp>
      <p:cxnSp>
        <p:nvCxnSpPr>
          <p:cNvPr id="71" name="直線矢印コネクタ 70"/>
          <p:cNvCxnSpPr/>
          <p:nvPr/>
        </p:nvCxnSpPr>
        <p:spPr>
          <a:xfrm flipH="1">
            <a:off x="5979318" y="2187830"/>
            <a:ext cx="1588" cy="3072501"/>
          </a:xfrm>
          <a:prstGeom prst="straightConnector1">
            <a:avLst/>
          </a:prstGeom>
          <a:ln w="38100" cap="flat">
            <a:solidFill>
              <a:srgbClr val="FF6600"/>
            </a:solidFill>
            <a:round/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/>
          <p:cNvCxnSpPr/>
          <p:nvPr/>
        </p:nvCxnSpPr>
        <p:spPr>
          <a:xfrm>
            <a:off x="8239921" y="2187832"/>
            <a:ext cx="1" cy="3072499"/>
          </a:xfrm>
          <a:prstGeom prst="straightConnector1">
            <a:avLst/>
          </a:prstGeom>
          <a:ln w="38100" cap="flat">
            <a:solidFill>
              <a:srgbClr val="FF6600"/>
            </a:solidFill>
            <a:round/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AutoShape 32"/>
          <p:cNvSpPr>
            <a:spLocks noChangeArrowheads="1"/>
          </p:cNvSpPr>
          <p:nvPr/>
        </p:nvSpPr>
        <p:spPr bwMode="auto">
          <a:xfrm>
            <a:off x="7630319" y="5261921"/>
            <a:ext cx="2700000" cy="781695"/>
          </a:xfrm>
          <a:prstGeom prst="roundRect">
            <a:avLst>
              <a:gd name="adj" fmla="val 25926"/>
            </a:avLst>
          </a:prstGeom>
          <a:solidFill>
            <a:srgbClr val="FFC0C0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lIns="49749" tIns="24877" rIns="49749" bIns="24877" anchor="ctr">
            <a:prstTxWarp prst="textNoShape">
              <a:avLst/>
            </a:prstTxWarp>
            <a:spAutoFit/>
          </a:bodyPr>
          <a:lstStyle/>
          <a:p>
            <a:pPr algn="ctr" defTabSz="496860">
              <a:defRPr/>
            </a:pPr>
            <a:r>
              <a:rPr lang="en-US" altLang="ja-JP" sz="2000" dirty="0">
                <a:solidFill>
                  <a:srgbClr val="400040"/>
                </a:solidFill>
                <a:latin typeface="Arial"/>
                <a:ea typeface="ＭＳ Ｐゴシック" pitchFamily="-107" charset="-128"/>
                <a:cs typeface="Arial"/>
              </a:rPr>
              <a:t>Simulation</a:t>
            </a:r>
            <a:br>
              <a:rPr lang="en-US" altLang="ja-JP" sz="2000" dirty="0">
                <a:solidFill>
                  <a:srgbClr val="400040"/>
                </a:solidFill>
                <a:latin typeface="Arial"/>
                <a:ea typeface="ＭＳ Ｐゴシック" pitchFamily="-107" charset="-128"/>
                <a:cs typeface="Arial"/>
              </a:rPr>
            </a:br>
            <a:r>
              <a:rPr lang="en-US" altLang="ja-JP" sz="2000" dirty="0">
                <a:solidFill>
                  <a:srgbClr val="400040"/>
                </a:solidFill>
                <a:latin typeface="Arial"/>
                <a:ea typeface="ＭＳ Ｐゴシック" pitchFamily="-107" charset="-128"/>
                <a:cs typeface="Arial"/>
              </a:rPr>
              <a:t>Virtual Accelerators</a:t>
            </a:r>
            <a:endParaRPr lang="en-US" altLang="ja-JP" sz="2000" dirty="0">
              <a:latin typeface="Arial"/>
              <a:ea typeface="ＭＳ Ｐゴシック" pitchFamily="-107" charset="-128"/>
              <a:cs typeface="Arial"/>
            </a:endParaRPr>
          </a:p>
        </p:txBody>
      </p:sp>
      <p:sp>
        <p:nvSpPr>
          <p:cNvPr id="9" name="AutoShape 31"/>
          <p:cNvSpPr>
            <a:spLocks noChangeArrowheads="1"/>
          </p:cNvSpPr>
          <p:nvPr/>
        </p:nvSpPr>
        <p:spPr bwMode="auto">
          <a:xfrm>
            <a:off x="1471929" y="1647827"/>
            <a:ext cx="7740000" cy="54000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lIns="49749" tIns="25198" rIns="49749" bIns="24877" anchor="ctr" anchorCtr="0">
            <a:prstTxWarp prst="textNoShape">
              <a:avLst/>
            </a:prstTxWarp>
          </a:bodyPr>
          <a:lstStyle/>
          <a:p>
            <a:pPr algn="ctr" defTabSz="496860">
              <a:defRPr/>
            </a:pPr>
            <a:r>
              <a:rPr lang="en-US" altLang="ja-JP" sz="2000" dirty="0">
                <a:solidFill>
                  <a:srgbClr val="004000"/>
                </a:solidFill>
                <a:latin typeface="Arial"/>
                <a:ea typeface="ＭＳ Ｐゴシック" pitchFamily="-107" charset="-128"/>
                <a:cs typeface="Arial"/>
              </a:rPr>
              <a:t>Display and Analysis</a:t>
            </a:r>
          </a:p>
        </p:txBody>
      </p:sp>
      <p:sp>
        <p:nvSpPr>
          <p:cNvPr id="32" name="AutoShape 32"/>
          <p:cNvSpPr>
            <a:spLocks noChangeArrowheads="1"/>
          </p:cNvSpPr>
          <p:nvPr/>
        </p:nvSpPr>
        <p:spPr bwMode="auto">
          <a:xfrm>
            <a:off x="3993525" y="5260332"/>
            <a:ext cx="2700000" cy="781695"/>
          </a:xfrm>
          <a:prstGeom prst="roundRect">
            <a:avLst>
              <a:gd name="adj" fmla="val 25926"/>
            </a:avLst>
          </a:prstGeom>
          <a:solidFill>
            <a:srgbClr val="C0FFFF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lIns="49749" tIns="24877" rIns="49749" bIns="24877" anchor="ctr">
            <a:prstTxWarp prst="textNoShape">
              <a:avLst/>
            </a:prstTxWarp>
            <a:spAutoFit/>
          </a:bodyPr>
          <a:lstStyle/>
          <a:p>
            <a:pPr algn="ctr" defTabSz="496860">
              <a:defRPr/>
            </a:pPr>
            <a:r>
              <a:rPr lang="en-US" altLang="ja-JP" sz="2000" dirty="0">
                <a:solidFill>
                  <a:srgbClr val="400040"/>
                </a:solidFill>
                <a:latin typeface="Arial"/>
                <a:ea typeface="ＭＳ Ｐゴシック" pitchFamily="-107" charset="-128"/>
                <a:cs typeface="Arial"/>
              </a:rPr>
              <a:t>PPM</a:t>
            </a:r>
            <a:br>
              <a:rPr lang="en-US" altLang="ja-JP" sz="2000" dirty="0">
                <a:solidFill>
                  <a:srgbClr val="400040"/>
                </a:solidFill>
                <a:latin typeface="Arial"/>
                <a:ea typeface="ＭＳ Ｐゴシック" pitchFamily="-107" charset="-128"/>
                <a:cs typeface="Arial"/>
              </a:rPr>
            </a:br>
            <a:r>
              <a:rPr lang="en-US" altLang="ja-JP" sz="2000" dirty="0">
                <a:solidFill>
                  <a:srgbClr val="400040"/>
                </a:solidFill>
                <a:latin typeface="Arial"/>
                <a:ea typeface="ＭＳ Ｐゴシック" pitchFamily="-107" charset="-128"/>
                <a:cs typeface="Arial"/>
              </a:rPr>
              <a:t>Virtual Accelerators</a:t>
            </a:r>
            <a:endParaRPr lang="en-US" altLang="ja-JP" sz="2000" dirty="0">
              <a:latin typeface="Arial"/>
              <a:ea typeface="ＭＳ Ｐゴシック" pitchFamily="-107" charset="-128"/>
              <a:cs typeface="Arial"/>
            </a:endParaRPr>
          </a:p>
        </p:txBody>
      </p:sp>
      <p:sp>
        <p:nvSpPr>
          <p:cNvPr id="27" name="タイトル 1"/>
          <p:cNvSpPr txBox="1">
            <a:spLocks/>
          </p:cNvSpPr>
          <p:nvPr/>
        </p:nvSpPr>
        <p:spPr bwMode="auto">
          <a:xfrm>
            <a:off x="165100" y="309949"/>
            <a:ext cx="103584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32" tIns="49767" rIns="99532" bIns="49767" numCol="1" anchor="ctr" anchorCtr="0" compatLnSpc="1">
            <a:prstTxWarp prst="textNoShape">
              <a:avLst/>
            </a:prstTxWarp>
          </a:bodyPr>
          <a:lstStyle/>
          <a:p>
            <a:pPr algn="ctr" defTabSz="91434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3900" b="1" kern="0" dirty="0">
                <a:solidFill>
                  <a:srgbClr val="4040C0"/>
                </a:solidFill>
                <a:latin typeface="+mj-lt"/>
                <a:ea typeface="+mj-ea"/>
                <a:cs typeface="+mj-cs"/>
              </a:rPr>
              <a:t>System Construction</a:t>
            </a:r>
            <a:endParaRPr lang="ja-JP" altLang="en-US" sz="3900" b="1" kern="0" dirty="0">
              <a:solidFill>
                <a:srgbClr val="404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Text Box 180"/>
          <p:cNvSpPr txBox="1">
            <a:spLocks noChangeAspect="1" noChangeArrowheads="1"/>
          </p:cNvSpPr>
          <p:nvPr/>
        </p:nvSpPr>
        <p:spPr bwMode="auto">
          <a:xfrm>
            <a:off x="1471929" y="3580088"/>
            <a:ext cx="1172108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pPr algn="r">
              <a:defRPr/>
            </a:pPr>
            <a:r>
              <a:rPr lang="en-US" altLang="ja-JP" sz="2000" dirty="0" smtClean="0">
                <a:solidFill>
                  <a:srgbClr val="008000"/>
                </a:solidFill>
              </a:rPr>
              <a:t>Multiple</a:t>
            </a:r>
            <a:endParaRPr lang="en-US" altLang="ja-JP" sz="2000" dirty="0">
              <a:solidFill>
                <a:srgbClr val="008000"/>
              </a:solidFill>
            </a:endParaRPr>
          </a:p>
        </p:txBody>
      </p:sp>
      <p:sp>
        <p:nvSpPr>
          <p:cNvPr id="28" name="Text Box 180"/>
          <p:cNvSpPr txBox="1">
            <a:spLocks noChangeAspect="1" noChangeArrowheads="1"/>
          </p:cNvSpPr>
          <p:nvPr/>
        </p:nvSpPr>
        <p:spPr bwMode="auto">
          <a:xfrm>
            <a:off x="3835400" y="4887216"/>
            <a:ext cx="1172108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pPr algn="r">
              <a:defRPr/>
            </a:pPr>
            <a:r>
              <a:rPr lang="en-US" altLang="ja-JP" sz="2000" dirty="0" smtClean="0">
                <a:solidFill>
                  <a:srgbClr val="008000"/>
                </a:solidFill>
              </a:rPr>
              <a:t>Multiple</a:t>
            </a:r>
            <a:endParaRPr lang="en-US" altLang="ja-JP" sz="2000" dirty="0">
              <a:solidFill>
                <a:srgbClr val="008000"/>
              </a:solidFill>
            </a:endParaRPr>
          </a:p>
        </p:txBody>
      </p:sp>
      <p:sp>
        <p:nvSpPr>
          <p:cNvPr id="30" name="Text Box 180"/>
          <p:cNvSpPr txBox="1">
            <a:spLocks noChangeAspect="1" noChangeArrowheads="1"/>
          </p:cNvSpPr>
          <p:nvPr/>
        </p:nvSpPr>
        <p:spPr bwMode="auto">
          <a:xfrm>
            <a:off x="9297671" y="4898944"/>
            <a:ext cx="1172108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pPr algn="r">
              <a:defRPr/>
            </a:pPr>
            <a:r>
              <a:rPr lang="en-US" altLang="ja-JP" sz="2000" dirty="0" smtClean="0">
                <a:solidFill>
                  <a:srgbClr val="008000"/>
                </a:solidFill>
              </a:rPr>
              <a:t>Multiple</a:t>
            </a:r>
            <a:endParaRPr lang="en-US" altLang="ja-JP" sz="2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タイトル 1"/>
          <p:cNvSpPr>
            <a:spLocks noGrp="1"/>
          </p:cNvSpPr>
          <p:nvPr>
            <p:ph type="title"/>
          </p:nvPr>
        </p:nvSpPr>
        <p:spPr>
          <a:xfrm>
            <a:off x="3661270" y="525198"/>
            <a:ext cx="3366179" cy="635490"/>
          </a:xfrm>
          <a:solidFill>
            <a:schemeClr val="tx1"/>
          </a:solidFill>
        </p:spPr>
        <p:txBody>
          <a:bodyPr/>
          <a:lstStyle/>
          <a:p>
            <a:r>
              <a:rPr lang="en-US" altLang="ja-JP" dirty="0">
                <a:solidFill>
                  <a:srgbClr val="0000FF"/>
                </a:solidFill>
                <a:latin typeface="Times New Roman" charset="0"/>
                <a:ea typeface="ＭＳ Ｐゴシック" charset="0"/>
              </a:rPr>
              <a:t>e- beam</a:t>
            </a:r>
            <a:endParaRPr lang="ja-JP" altLang="en-US">
              <a:solidFill>
                <a:srgbClr val="0000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2987663" y="3224715"/>
            <a:ext cx="4882259" cy="190471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52" tIns="51921" rIns="103852" bIns="51921" anchor="ctr"/>
          <a:lstStyle/>
          <a:p>
            <a:pPr algn="ctr" defTabSz="1038623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700" b="1" dirty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20 mm</a:t>
            </a:r>
            <a:r>
              <a:rPr lang="en-US" altLang="ja-JP" sz="2700" b="1" dirty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</a:t>
            </a:r>
            <a:r>
              <a:rPr lang="en-US" altLang="ja-JP" sz="2700" b="1" dirty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mrad, 0.08% energy spread, 5 nC, two bunch</a:t>
            </a:r>
            <a:endParaRPr lang="ja-JP" altLang="en-US" sz="2700" b="1" dirty="0">
              <a:solidFill>
                <a:srgbClr val="0000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72578" y="4824818"/>
            <a:ext cx="3152776" cy="1507319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52" tIns="51921" rIns="103852" bIns="51921" anchor="ctr"/>
          <a:lstStyle/>
          <a:p>
            <a:pPr algn="ctr" defTabSz="103862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700" b="1" dirty="0">
                <a:solidFill>
                  <a:srgbClr val="292929"/>
                </a:solidFill>
                <a:latin typeface="Times New Roman"/>
                <a:ea typeface="ＭＳ Ｐゴシック"/>
              </a:rPr>
              <a:t>Component Alignment</a:t>
            </a:r>
          </a:p>
          <a:p>
            <a:pPr algn="ctr" defTabSz="103862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700" b="1" dirty="0">
                <a:solidFill>
                  <a:srgbClr val="292929"/>
                </a:solidFill>
                <a:latin typeface="Times New Roman"/>
                <a:ea typeface="ＭＳ Ｐゴシック"/>
              </a:rPr>
              <a:t>&amp; BBA</a:t>
            </a:r>
          </a:p>
        </p:txBody>
      </p:sp>
      <p:sp>
        <p:nvSpPr>
          <p:cNvPr id="7" name="円/楕円 6"/>
          <p:cNvSpPr/>
          <p:nvPr/>
        </p:nvSpPr>
        <p:spPr>
          <a:xfrm>
            <a:off x="3828240" y="5399072"/>
            <a:ext cx="2776077" cy="15090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52" tIns="51921" rIns="103852" bIns="51921" anchor="ctr"/>
          <a:lstStyle/>
          <a:p>
            <a:pPr algn="ctr" defTabSz="103862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700" b="1" dirty="0">
                <a:solidFill>
                  <a:srgbClr val="292929"/>
                </a:solidFill>
                <a:latin typeface="Times New Roman"/>
                <a:ea typeface="ＭＳ Ｐゴシック"/>
              </a:rPr>
              <a:t>e- RF gun</a:t>
            </a:r>
          </a:p>
          <a:p>
            <a:pPr algn="ctr" defTabSz="103862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700" b="1" dirty="0">
                <a:solidFill>
                  <a:srgbClr val="292929"/>
                </a:solidFill>
                <a:latin typeface="Times New Roman"/>
                <a:ea typeface="ＭＳ Ｐゴシック"/>
              </a:rPr>
              <a:t>(5 nC)</a:t>
            </a:r>
          </a:p>
        </p:txBody>
      </p:sp>
      <p:sp>
        <p:nvSpPr>
          <p:cNvPr id="8" name="円/楕円 7"/>
          <p:cNvSpPr/>
          <p:nvPr/>
        </p:nvSpPr>
        <p:spPr>
          <a:xfrm>
            <a:off x="6481843" y="1398816"/>
            <a:ext cx="3575868" cy="15073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52" tIns="51921" rIns="103852" bIns="51921" anchor="ctr"/>
          <a:lstStyle/>
          <a:p>
            <a:pPr algn="ctr" defTabSz="103862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700" b="1" dirty="0">
                <a:solidFill>
                  <a:srgbClr val="292929"/>
                </a:solidFill>
                <a:latin typeface="Times New Roman"/>
                <a:ea typeface="ＭＳ Ｐゴシック"/>
              </a:rPr>
              <a:t>Offset injection</a:t>
            </a:r>
          </a:p>
          <a:p>
            <a:pPr algn="ctr" defTabSz="103862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700" b="1" dirty="0">
                <a:solidFill>
                  <a:srgbClr val="292929"/>
                </a:solidFill>
                <a:latin typeface="Times New Roman"/>
                <a:ea typeface="ＭＳ Ｐゴシック"/>
              </a:rPr>
              <a:t>@ Sector C-5</a:t>
            </a:r>
          </a:p>
        </p:txBody>
      </p:sp>
      <p:sp>
        <p:nvSpPr>
          <p:cNvPr id="9" name="円/楕円 8"/>
          <p:cNvSpPr/>
          <p:nvPr/>
        </p:nvSpPr>
        <p:spPr>
          <a:xfrm>
            <a:off x="2904120" y="1306030"/>
            <a:ext cx="3358756" cy="150906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52" tIns="51921" rIns="103852" bIns="51921" anchor="ctr"/>
          <a:lstStyle/>
          <a:p>
            <a:pPr algn="ctr" defTabSz="103862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700" b="1" dirty="0">
                <a:solidFill>
                  <a:srgbClr val="292929"/>
                </a:solidFill>
                <a:latin typeface="Times New Roman"/>
                <a:ea typeface="ＭＳ Ｐゴシック"/>
              </a:rPr>
              <a:t>Bunch compression @ J-ARC</a:t>
            </a:r>
          </a:p>
        </p:txBody>
      </p:sp>
      <p:sp>
        <p:nvSpPr>
          <p:cNvPr id="10" name="円/楕円 9"/>
          <p:cNvSpPr/>
          <p:nvPr/>
        </p:nvSpPr>
        <p:spPr>
          <a:xfrm>
            <a:off x="105776" y="2379185"/>
            <a:ext cx="3382879" cy="15090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52" tIns="51921" rIns="103852" bIns="51921" anchor="ctr"/>
          <a:lstStyle/>
          <a:p>
            <a:pPr algn="ctr" defTabSz="103862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700" b="1" dirty="0">
                <a:solidFill>
                  <a:srgbClr val="292929"/>
                </a:solidFill>
                <a:latin typeface="Times New Roman"/>
                <a:ea typeface="ＭＳ Ｐゴシック"/>
              </a:rPr>
              <a:t>BNS damping</a:t>
            </a:r>
          </a:p>
          <a:p>
            <a:pPr algn="ctr" defTabSz="103862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700" b="1" dirty="0">
                <a:solidFill>
                  <a:srgbClr val="292929"/>
                </a:solidFill>
                <a:latin typeface="Times New Roman"/>
                <a:ea typeface="ＭＳ Ｐゴシック"/>
              </a:rPr>
              <a:t>@ Sector A-B</a:t>
            </a:r>
          </a:p>
        </p:txBody>
      </p:sp>
      <p:sp>
        <p:nvSpPr>
          <p:cNvPr id="11" name="円/楕円 10"/>
          <p:cNvSpPr/>
          <p:nvPr/>
        </p:nvSpPr>
        <p:spPr>
          <a:xfrm>
            <a:off x="6943907" y="5017429"/>
            <a:ext cx="3451539" cy="1874957"/>
          </a:xfrm>
          <a:prstGeom prst="ellipse">
            <a:avLst/>
          </a:prstGeom>
          <a:solidFill>
            <a:schemeClr val="accent4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52" tIns="51921" rIns="103852" bIns="51921" anchor="ctr"/>
          <a:lstStyle/>
          <a:p>
            <a:pPr algn="ctr" defTabSz="1038623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700" b="1" dirty="0">
                <a:solidFill>
                  <a:srgbClr val="29292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Uniform longitudinal beam distribution</a:t>
            </a:r>
            <a:endParaRPr lang="ja-JP" altLang="en-US" sz="2700" b="1">
              <a:solidFill>
                <a:srgbClr val="292929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2145153" y="4495732"/>
            <a:ext cx="1347214" cy="633739"/>
          </a:xfrm>
          <a:prstGeom prst="straightConnector1">
            <a:avLst/>
          </a:prstGeom>
          <a:ln w="63500">
            <a:solidFill>
              <a:schemeClr val="bg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5260815" y="4826572"/>
            <a:ext cx="0" cy="765038"/>
          </a:xfrm>
          <a:prstGeom prst="straightConnector1">
            <a:avLst/>
          </a:prstGeom>
          <a:ln w="63500">
            <a:solidFill>
              <a:schemeClr val="accent6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 flipV="1">
            <a:off x="6934666" y="4633997"/>
            <a:ext cx="849895" cy="765038"/>
          </a:xfrm>
          <a:prstGeom prst="straightConnector1">
            <a:avLst/>
          </a:prstGeom>
          <a:ln w="63500">
            <a:solidFill>
              <a:schemeClr val="accent4">
                <a:lumMod val="9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2904119" y="3345514"/>
            <a:ext cx="840616" cy="514694"/>
          </a:xfrm>
          <a:prstGeom prst="straightConnector1">
            <a:avLst/>
          </a:prstGeom>
          <a:ln w="63500">
            <a:solidFill>
              <a:schemeClr val="accent5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4911949" y="2669756"/>
            <a:ext cx="304329" cy="873579"/>
          </a:xfrm>
          <a:prstGeom prst="straightConnector1">
            <a:avLst/>
          </a:prstGeom>
          <a:ln w="63500">
            <a:solidFill>
              <a:schemeClr val="tx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H="1">
            <a:off x="6858543" y="2815099"/>
            <a:ext cx="590102" cy="787797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円/楕円 22"/>
          <p:cNvSpPr/>
          <p:nvPr/>
        </p:nvSpPr>
        <p:spPr>
          <a:xfrm>
            <a:off x="7953426" y="3016426"/>
            <a:ext cx="2609067" cy="150731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52" tIns="51921" rIns="103852" bIns="51921" anchor="ctr"/>
          <a:lstStyle/>
          <a:p>
            <a:pPr algn="ctr" defTabSz="103862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700" b="1" dirty="0">
                <a:solidFill>
                  <a:srgbClr val="292929"/>
                </a:solidFill>
                <a:latin typeface="Times New Roman"/>
                <a:ea typeface="ＭＳ Ｐゴシック"/>
              </a:rPr>
              <a:t>High precision monitor</a:t>
            </a:r>
          </a:p>
        </p:txBody>
      </p:sp>
      <p:cxnSp>
        <p:nvCxnSpPr>
          <p:cNvPr id="24" name="直線矢印コネクタ 23"/>
          <p:cNvCxnSpPr/>
          <p:nvPr/>
        </p:nvCxnSpPr>
        <p:spPr>
          <a:xfrm flipH="1">
            <a:off x="7153595" y="3860205"/>
            <a:ext cx="1221028" cy="110291"/>
          </a:xfrm>
          <a:prstGeom prst="straightConnector1">
            <a:avLst/>
          </a:prstGeom>
          <a:ln w="635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円/楕円 4"/>
          <p:cNvSpPr/>
          <p:nvPr/>
        </p:nvSpPr>
        <p:spPr>
          <a:xfrm>
            <a:off x="2987663" y="3224715"/>
            <a:ext cx="4882259" cy="190471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52" tIns="51921" rIns="103852" bIns="51921" anchor="ctr"/>
          <a:lstStyle/>
          <a:p>
            <a:pPr algn="ctr" defTabSz="103875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700" b="1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20 mm</a:t>
            </a:r>
            <a:r>
              <a:rPr lang="en-US" altLang="ja-JP" sz="2700" b="1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</a:t>
            </a:r>
            <a:r>
              <a:rPr lang="en-US" altLang="ja-JP" sz="2700" b="1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mrad, 0.07% energy spread, 4 nC, two bunch</a:t>
            </a:r>
            <a:endParaRPr lang="ja-JP" altLang="en-US" sz="2700" b="1" dirty="0">
              <a:solidFill>
                <a:srgbClr val="FF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246845" y="4980666"/>
            <a:ext cx="3282673" cy="150731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52" tIns="51921" rIns="103852" bIns="51921" anchor="ctr"/>
          <a:lstStyle/>
          <a:p>
            <a:pPr algn="ctr" defTabSz="103875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700" b="1" dirty="0">
                <a:solidFill>
                  <a:srgbClr val="292929"/>
                </a:solidFill>
                <a:latin typeface="Times New Roman"/>
                <a:ea typeface="ＭＳ Ｐゴシック"/>
              </a:rPr>
              <a:t>Component Alignment</a:t>
            </a:r>
          </a:p>
          <a:p>
            <a:pPr algn="ctr" defTabSz="103875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700" b="1" dirty="0">
                <a:solidFill>
                  <a:srgbClr val="292929"/>
                </a:solidFill>
                <a:latin typeface="Times New Roman"/>
                <a:ea typeface="ＭＳ Ｐゴシック"/>
              </a:rPr>
              <a:t>&amp; BBA</a:t>
            </a:r>
          </a:p>
        </p:txBody>
      </p:sp>
      <p:sp>
        <p:nvSpPr>
          <p:cNvPr id="11" name="円/楕円 10"/>
          <p:cNvSpPr/>
          <p:nvPr/>
        </p:nvSpPr>
        <p:spPr>
          <a:xfrm>
            <a:off x="3913602" y="5528583"/>
            <a:ext cx="2776077" cy="150731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52" tIns="51921" rIns="103852" bIns="51921" anchor="ctr"/>
          <a:lstStyle/>
          <a:p>
            <a:pPr algn="ctr" defTabSz="103875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700" b="1" dirty="0">
                <a:solidFill>
                  <a:srgbClr val="292929"/>
                </a:solidFill>
                <a:latin typeface="Times New Roman"/>
                <a:ea typeface="ＭＳ Ｐゴシック"/>
              </a:rPr>
              <a:t>e- RF gun</a:t>
            </a:r>
          </a:p>
          <a:p>
            <a:pPr algn="ctr" defTabSz="103875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700" b="1" dirty="0">
                <a:solidFill>
                  <a:srgbClr val="292929"/>
                </a:solidFill>
                <a:latin typeface="Times New Roman"/>
                <a:ea typeface="ＭＳ Ｐゴシック"/>
              </a:rPr>
              <a:t>(10 nC)</a:t>
            </a:r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2566427" y="4495732"/>
            <a:ext cx="1516079" cy="633739"/>
          </a:xfrm>
          <a:prstGeom prst="straightConnector1">
            <a:avLst/>
          </a:prstGeom>
          <a:ln w="63500">
            <a:solidFill>
              <a:schemeClr val="bg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V="1">
            <a:off x="5301639" y="4779301"/>
            <a:ext cx="0" cy="936604"/>
          </a:xfrm>
          <a:prstGeom prst="straightConnector1">
            <a:avLst/>
          </a:prstGeom>
          <a:ln w="63500">
            <a:solidFill>
              <a:schemeClr val="accent6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17"/>
          <p:cNvSpPr/>
          <p:nvPr/>
        </p:nvSpPr>
        <p:spPr>
          <a:xfrm>
            <a:off x="7227821" y="4779339"/>
            <a:ext cx="3449683" cy="1874957"/>
          </a:xfrm>
          <a:prstGeom prst="ellipse">
            <a:avLst/>
          </a:prstGeom>
          <a:solidFill>
            <a:schemeClr val="accent4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52" tIns="51921" rIns="103852" bIns="51921" anchor="ctr"/>
          <a:lstStyle/>
          <a:p>
            <a:pPr algn="ctr" defTabSz="103875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700" b="1" dirty="0">
                <a:solidFill>
                  <a:srgbClr val="29292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Flux concentrator</a:t>
            </a:r>
            <a:endParaRPr lang="ja-JP" altLang="en-US" sz="2700" b="1">
              <a:solidFill>
                <a:srgbClr val="292929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flipH="1" flipV="1">
            <a:off x="6934666" y="4633997"/>
            <a:ext cx="849895" cy="765038"/>
          </a:xfrm>
          <a:prstGeom prst="straightConnector1">
            <a:avLst/>
          </a:prstGeom>
          <a:ln w="63500">
            <a:solidFill>
              <a:schemeClr val="accent4">
                <a:lumMod val="9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円/楕円 22"/>
          <p:cNvSpPr/>
          <p:nvPr/>
        </p:nvSpPr>
        <p:spPr>
          <a:xfrm>
            <a:off x="6689678" y="1994002"/>
            <a:ext cx="3921022" cy="16666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52" tIns="51921" rIns="103852" bIns="51921" anchor="ctr"/>
          <a:lstStyle/>
          <a:p>
            <a:pPr algn="ctr" defTabSz="103875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700" b="1" dirty="0">
                <a:solidFill>
                  <a:srgbClr val="292929"/>
                </a:solidFill>
                <a:latin typeface="Times New Roman"/>
                <a:ea typeface="ＭＳ Ｐゴシック"/>
              </a:rPr>
              <a:t>Large aperture</a:t>
            </a:r>
          </a:p>
          <a:p>
            <a:pPr algn="ctr" defTabSz="103875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700" b="1" dirty="0">
                <a:solidFill>
                  <a:srgbClr val="292929"/>
                </a:solidFill>
                <a:latin typeface="Times New Roman"/>
                <a:ea typeface="ＭＳ Ｐゴシック"/>
              </a:rPr>
              <a:t>S-band structure</a:t>
            </a:r>
          </a:p>
        </p:txBody>
      </p:sp>
      <p:cxnSp>
        <p:nvCxnSpPr>
          <p:cNvPr id="24" name="直線矢印コネクタ 23"/>
          <p:cNvCxnSpPr/>
          <p:nvPr/>
        </p:nvCxnSpPr>
        <p:spPr>
          <a:xfrm flipH="1">
            <a:off x="7227861" y="3224719"/>
            <a:ext cx="536287" cy="635490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円/楕円 24"/>
          <p:cNvSpPr/>
          <p:nvPr/>
        </p:nvSpPr>
        <p:spPr>
          <a:xfrm>
            <a:off x="3622261" y="1241257"/>
            <a:ext cx="3358756" cy="150731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52" tIns="51921" rIns="103852" bIns="51921" anchor="ctr"/>
          <a:lstStyle/>
          <a:p>
            <a:pPr algn="ctr" defTabSz="103875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700" b="1" dirty="0">
                <a:solidFill>
                  <a:srgbClr val="292929"/>
                </a:solidFill>
                <a:latin typeface="Times New Roman"/>
                <a:ea typeface="ＭＳ Ｐゴシック"/>
              </a:rPr>
              <a:t>Damping ring operation</a:t>
            </a:r>
          </a:p>
        </p:txBody>
      </p:sp>
      <p:cxnSp>
        <p:nvCxnSpPr>
          <p:cNvPr id="26" name="直線矢印コネクタ 25"/>
          <p:cNvCxnSpPr/>
          <p:nvPr/>
        </p:nvCxnSpPr>
        <p:spPr>
          <a:xfrm flipH="1">
            <a:off x="5427827" y="2629496"/>
            <a:ext cx="14845" cy="913844"/>
          </a:xfrm>
          <a:prstGeom prst="straightConnector1">
            <a:avLst/>
          </a:prstGeom>
          <a:ln w="63500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円/楕円 14"/>
          <p:cNvSpPr/>
          <p:nvPr/>
        </p:nvSpPr>
        <p:spPr>
          <a:xfrm>
            <a:off x="53855" y="1717436"/>
            <a:ext cx="3522055" cy="1507317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52" tIns="51921" rIns="103852" bIns="51921" anchor="ctr"/>
          <a:lstStyle/>
          <a:p>
            <a:pPr algn="ctr" defTabSz="103875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700" b="1" dirty="0">
                <a:solidFill>
                  <a:srgbClr val="292929"/>
                </a:solidFill>
                <a:latin typeface="Times New Roman"/>
                <a:ea typeface="ＭＳ Ｐゴシック"/>
              </a:rPr>
              <a:t>Timing system</a:t>
            </a:r>
          </a:p>
          <a:p>
            <a:pPr algn="ctr" defTabSz="103875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700" b="1" dirty="0">
                <a:solidFill>
                  <a:srgbClr val="292929"/>
                </a:solidFill>
                <a:latin typeface="Times New Roman"/>
                <a:ea typeface="ＭＳ Ｐゴシック"/>
              </a:rPr>
              <a:t>/Bucket selection</a:t>
            </a: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2397521" y="3145936"/>
            <a:ext cx="1224740" cy="607478"/>
          </a:xfrm>
          <a:prstGeom prst="straightConnector1">
            <a:avLst/>
          </a:prstGeom>
          <a:ln w="63500">
            <a:solidFill>
              <a:schemeClr val="bg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タイトル 1"/>
          <p:cNvSpPr txBox="1">
            <a:spLocks/>
          </p:cNvSpPr>
          <p:nvPr/>
        </p:nvSpPr>
        <p:spPr bwMode="auto">
          <a:xfrm>
            <a:off x="3744775" y="535702"/>
            <a:ext cx="3368035" cy="63549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852" tIns="51921" rIns="103852" bIns="51921" anchor="ctr"/>
          <a:lstStyle>
            <a:lvl1pPr>
              <a:defRPr kumimoji="1"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03875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5000" dirty="0">
                <a:solidFill>
                  <a:srgbClr val="FF0000"/>
                </a:solidFill>
              </a:rPr>
              <a:t>e+ beam</a:t>
            </a:r>
            <a:endParaRPr lang="ja-JP" altLang="en-US" sz="50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8" grpId="0" animBg="1"/>
      <p:bldP spid="23" grpId="0" animBg="1"/>
      <p:bldP spid="25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ビームライン詳細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陽電子ター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ゲットから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LTR </a:t>
            </a:r>
            <a:r>
              <a:rPr lang="ja-JP" altLang="en-US" sz="2400" dirty="0" smtClean="0"/>
              <a:t>まで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地下と地上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の摺合わせ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各機器の最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終調整と発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注</a:t>
            </a:r>
            <a:endParaRPr lang="en-US" altLang="ja-JP" sz="24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33</a:t>
            </a:fld>
            <a:endParaRPr lang="en-US" altLang="ja-JP" dirty="0"/>
          </a:p>
        </p:txBody>
      </p:sp>
      <p:pic>
        <p:nvPicPr>
          <p:cNvPr id="5" name="コンテンツ プレースホルダー 5" descr="BeamLineLayout_13_21.pd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88" b="-1688"/>
          <a:stretch/>
        </p:blipFill>
        <p:spPr>
          <a:xfrm>
            <a:off x="1971870" y="1308858"/>
            <a:ext cx="8697834" cy="3346293"/>
          </a:xfrm>
          <a:prstGeom prst="rect">
            <a:avLst/>
          </a:prstGeom>
        </p:spPr>
      </p:pic>
      <p:pic>
        <p:nvPicPr>
          <p:cNvPr id="6" name="図 5" descr="BeamLineLayout_22_28.pd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339"/>
          <a:stretch/>
        </p:blipFill>
        <p:spPr>
          <a:xfrm>
            <a:off x="1948471" y="4665629"/>
            <a:ext cx="8726043" cy="2506831"/>
          </a:xfrm>
          <a:prstGeom prst="rect">
            <a:avLst/>
          </a:prstGeom>
        </p:spPr>
      </p:pic>
      <p:cxnSp>
        <p:nvCxnSpPr>
          <p:cNvPr id="7" name="直線コネクタ 6"/>
          <p:cNvCxnSpPr/>
          <p:nvPr/>
        </p:nvCxnSpPr>
        <p:spPr>
          <a:xfrm>
            <a:off x="1841999" y="4655151"/>
            <a:ext cx="8951025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4062644" y="3194944"/>
            <a:ext cx="1680694" cy="246772"/>
          </a:xfrm>
          <a:prstGeom prst="rect">
            <a:avLst/>
          </a:prstGeom>
          <a:noFill/>
          <a:ln w="19050" cmpd="sng">
            <a:solidFill>
              <a:srgbClr val="00FF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782596" y="3173790"/>
            <a:ext cx="694267" cy="306025"/>
          </a:xfrm>
          <a:prstGeom prst="rect">
            <a:avLst/>
          </a:prstGeom>
          <a:noFill/>
          <a:ln w="19050" cmpd="sng">
            <a:solidFill>
              <a:srgbClr val="FF66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016380" y="3479815"/>
            <a:ext cx="1766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FF00"/>
                </a:solidFill>
                <a:latin typeface="Arial"/>
                <a:cs typeface="Arial"/>
              </a:rPr>
              <a:t>e+ capture section</a:t>
            </a:r>
            <a:endParaRPr kumimoji="1" lang="ja-JP" altLang="en-US" sz="1400" b="1" dirty="0">
              <a:solidFill>
                <a:srgbClr val="00FF00"/>
              </a:solidFill>
              <a:latin typeface="Arial"/>
              <a:cs typeface="Arial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47571" y="2716862"/>
            <a:ext cx="982673" cy="444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1400" b="1" dirty="0" smtClean="0">
                <a:solidFill>
                  <a:srgbClr val="FF6600"/>
                </a:solidFill>
                <a:latin typeface="Arial"/>
                <a:cs typeface="Arial"/>
              </a:rPr>
              <a:t>matching</a:t>
            </a:r>
          </a:p>
          <a:p>
            <a:pPr>
              <a:lnSpc>
                <a:spcPct val="80000"/>
              </a:lnSpc>
            </a:pPr>
            <a:r>
              <a:rPr kumimoji="1" lang="en-US" altLang="ja-JP" sz="1400" b="1" dirty="0" smtClean="0">
                <a:solidFill>
                  <a:srgbClr val="FF6600"/>
                </a:solidFill>
                <a:latin typeface="Arial"/>
                <a:cs typeface="Arial"/>
              </a:rPr>
              <a:t>section</a:t>
            </a:r>
            <a:endParaRPr kumimoji="1" lang="ja-JP" altLang="en-US" sz="1400" b="1" dirty="0">
              <a:solidFill>
                <a:srgbClr val="FF66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まとめ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3200" dirty="0" smtClean="0"/>
              <a:t>2 </a:t>
            </a:r>
            <a:r>
              <a:rPr lang="ja-JP" altLang="en-US" sz="3200" dirty="0" smtClean="0"/>
              <a:t>年後の</a:t>
            </a:r>
            <a:r>
              <a:rPr lang="en-US" altLang="ja-JP" sz="3200" dirty="0" smtClean="0"/>
              <a:t> MR </a:t>
            </a:r>
            <a:r>
              <a:rPr lang="ja-JP" altLang="en-US" sz="3200" dirty="0" smtClean="0"/>
              <a:t>入射コミッショニングに向け、ひとつの</a:t>
            </a:r>
            <a:r>
              <a:rPr lang="en-US" altLang="ja-JP" sz="3200" dirty="0" smtClean="0"/>
              <a:t> Milestone </a:t>
            </a:r>
            <a:r>
              <a:rPr lang="ja-JP" altLang="en-US" sz="3200" dirty="0" smtClean="0"/>
              <a:t>は越えた</a:t>
            </a:r>
            <a:endParaRPr lang="en-US" altLang="ja-JP" sz="3200" dirty="0" smtClean="0"/>
          </a:p>
          <a:p>
            <a:r>
              <a:rPr lang="ja-JP" altLang="en-US" sz="3200" dirty="0" smtClean="0"/>
              <a:t>震災の影響の懸念をある程度払拭した</a:t>
            </a:r>
            <a:endParaRPr lang="en-US" altLang="ja-JP" sz="3200" dirty="0" smtClean="0"/>
          </a:p>
          <a:p>
            <a:r>
              <a:rPr lang="en-US" altLang="ja-JP" sz="3200" dirty="0" smtClean="0"/>
              <a:t>SuperKEKB </a:t>
            </a:r>
            <a:r>
              <a:rPr lang="ja-JP" altLang="en-US" sz="3200" dirty="0" smtClean="0"/>
              <a:t>のビーム仕様を満たすための試験の準備が整ってきた</a:t>
            </a:r>
            <a:endParaRPr lang="en-US" altLang="ja-JP" sz="3200" dirty="0" smtClean="0"/>
          </a:p>
          <a:p>
            <a:r>
              <a:rPr lang="ja-JP" altLang="en-US" sz="3200" dirty="0" smtClean="0"/>
              <a:t>まずは</a:t>
            </a:r>
            <a:r>
              <a:rPr lang="en-US" altLang="ja-JP" sz="3200" dirty="0" smtClean="0"/>
              <a:t> T=0 </a:t>
            </a:r>
            <a:r>
              <a:rPr lang="ja-JP" altLang="en-US" sz="3200" dirty="0" smtClean="0"/>
              <a:t>の</a:t>
            </a:r>
            <a:r>
              <a:rPr lang="en-US" altLang="ja-JP" sz="3200" dirty="0" smtClean="0"/>
              <a:t> 1nC </a:t>
            </a:r>
            <a:r>
              <a:rPr lang="ja-JP" altLang="en-US" sz="3200" dirty="0" smtClean="0"/>
              <a:t>ビームのエミッタンスとエネルギー幅を満足し、さらに大電流ビームのビーム特性達成を目指す</a:t>
            </a:r>
            <a:endParaRPr lang="en-US" altLang="ja-JP" sz="3200" dirty="0" smtClean="0"/>
          </a:p>
          <a:p>
            <a:pPr lvl="1"/>
            <a:r>
              <a:rPr lang="ja-JP" altLang="en-US" sz="2800" dirty="0" smtClean="0"/>
              <a:t>そのために、機器の安定度向上、ビーム・マイクロ波・タイミング測定、大電流加速、ビーム安定化機構、特にエミッタンス・エネルギー幅制御の確立、</a:t>
            </a:r>
            <a:r>
              <a:rPr lang="ja-JP" altLang="en-US" sz="2800" smtClean="0"/>
              <a:t>などをひとつずつ段階を踏んで進めて行く</a:t>
            </a:r>
            <a:endParaRPr lang="ja-JP" altLang="en-US" sz="28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34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BPM </a:t>
            </a:r>
            <a:r>
              <a:rPr lang="ja-JP" altLang="en-US" dirty="0" smtClean="0"/>
              <a:t>読み出しの技術選択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dirty="0" smtClean="0"/>
              <a:t>Beam position monitor (BPM) </a:t>
            </a:r>
          </a:p>
          <a:p>
            <a:pPr lvl="1"/>
            <a:r>
              <a:rPr lang="en-US" altLang="ja-JP" sz="2400" dirty="0"/>
              <a:t>E</a:t>
            </a:r>
            <a:r>
              <a:rPr lang="en-US" altLang="ja-JP" sz="2400" dirty="0" smtClean="0"/>
              <a:t>mittance preservation </a:t>
            </a:r>
            <a:r>
              <a:rPr lang="ja-JP" altLang="en-US" sz="2400" dirty="0" smtClean="0"/>
              <a:t>に重要となる</a:t>
            </a:r>
            <a:endParaRPr lang="en-US" altLang="ja-JP" sz="2400" dirty="0" smtClean="0"/>
          </a:p>
          <a:p>
            <a:pPr lvl="1"/>
            <a:r>
              <a:rPr lang="en-US" altLang="ja-JP" sz="2400" dirty="0" smtClean="0"/>
              <a:t>~10</a:t>
            </a:r>
            <a:r>
              <a:rPr lang="en-US" altLang="ja-JP" sz="2400" dirty="0" smtClean="0">
                <a:latin typeface="Arial"/>
                <a:cs typeface="Arial"/>
              </a:rPr>
              <a:t>μ</a:t>
            </a:r>
            <a:r>
              <a:rPr lang="en-US" altLang="ja-JP" sz="2400" dirty="0" smtClean="0"/>
              <a:t>m </a:t>
            </a:r>
            <a:r>
              <a:rPr lang="ja-JP" altLang="en-US" sz="2400" dirty="0" smtClean="0"/>
              <a:t>の要求分解能</a:t>
            </a:r>
            <a:r>
              <a:rPr lang="en-US" altLang="ja-JP" sz="2400" dirty="0" smtClean="0"/>
              <a:t> (</a:t>
            </a:r>
            <a:r>
              <a:rPr lang="ja-JP" altLang="en-US" sz="2400" dirty="0" smtClean="0"/>
              <a:t>現在の装置は</a:t>
            </a:r>
            <a:r>
              <a:rPr lang="en-US" altLang="ja-JP" sz="2400" dirty="0" smtClean="0"/>
              <a:t> 50~100</a:t>
            </a:r>
            <a:r>
              <a:rPr lang="en-US" altLang="ja-JP" sz="2400" dirty="0">
                <a:latin typeface="Arial"/>
                <a:cs typeface="Arial"/>
              </a:rPr>
              <a:t>μ</a:t>
            </a:r>
            <a:r>
              <a:rPr lang="en-US" altLang="ja-JP" sz="2400" dirty="0"/>
              <a:t>m</a:t>
            </a:r>
            <a:r>
              <a:rPr lang="en-US" altLang="ja-JP" sz="2400" dirty="0" smtClean="0"/>
              <a:t>)</a:t>
            </a:r>
          </a:p>
          <a:p>
            <a:r>
              <a:rPr lang="en-US" altLang="ja-JP" sz="2800" dirty="0" smtClean="0"/>
              <a:t>Libera </a:t>
            </a:r>
            <a:r>
              <a:rPr lang="ja-JP" altLang="en-US" sz="2800" dirty="0" smtClean="0"/>
              <a:t>と</a:t>
            </a:r>
            <a:r>
              <a:rPr lang="en-US" altLang="ja-JP" sz="2800" dirty="0" smtClean="0"/>
              <a:t> SLAC </a:t>
            </a:r>
            <a:r>
              <a:rPr lang="ja-JP" altLang="en-US" sz="2800" dirty="0" smtClean="0"/>
              <a:t>の技術を基礎とした新規開発</a:t>
            </a:r>
            <a:endParaRPr lang="en-US" altLang="ja-JP" sz="2800" dirty="0" smtClean="0"/>
          </a:p>
          <a:p>
            <a:pPr lvl="1"/>
            <a:r>
              <a:rPr lang="ja-JP" altLang="en-US" sz="2400" dirty="0" smtClean="0"/>
              <a:t>それぞれ開発・評価中</a:t>
            </a:r>
            <a:endParaRPr lang="en-US" altLang="ja-JP" sz="2400" dirty="0" smtClean="0"/>
          </a:p>
          <a:p>
            <a:r>
              <a:rPr lang="en-US" altLang="ja-JP" sz="2800" dirty="0" smtClean="0"/>
              <a:t>SLAC </a:t>
            </a:r>
            <a:r>
              <a:rPr lang="ja-JP" altLang="en-US" sz="2800" dirty="0" smtClean="0"/>
              <a:t>の</a:t>
            </a:r>
            <a:r>
              <a:rPr lang="en-US" altLang="ja-JP" sz="2800" dirty="0" smtClean="0"/>
              <a:t> Steve Smith </a:t>
            </a:r>
            <a:r>
              <a:rPr lang="ja-JP" altLang="en-US" sz="2800" dirty="0" smtClean="0"/>
              <a:t>氏と</a:t>
            </a:r>
            <a:r>
              <a:rPr lang="en-US" altLang="ja-JP" sz="2800" dirty="0" smtClean="0"/>
              <a:t> Andrew Young </a:t>
            </a:r>
            <a:r>
              <a:rPr lang="ja-JP" altLang="en-US" sz="2800" dirty="0" smtClean="0"/>
              <a:t>氏に</a:t>
            </a:r>
            <a:r>
              <a:rPr lang="en-US" altLang="ja-JP" sz="2800" dirty="0" smtClean="0"/>
              <a:t> Review </a:t>
            </a:r>
            <a:r>
              <a:rPr lang="ja-JP" altLang="en-US" sz="2800" dirty="0" smtClean="0"/>
              <a:t>依頼</a:t>
            </a:r>
            <a:endParaRPr lang="en-US" altLang="ja-JP" sz="2800" dirty="0" smtClean="0"/>
          </a:p>
          <a:p>
            <a:pPr lvl="2"/>
            <a:r>
              <a:rPr lang="en-US" altLang="ja-JP" sz="2000" dirty="0" smtClean="0"/>
              <a:t>SLAC – SuperKEKB </a:t>
            </a:r>
            <a:r>
              <a:rPr lang="ja-JP" altLang="en-US" sz="2000" dirty="0" smtClean="0"/>
              <a:t>の協力の枠組み</a:t>
            </a:r>
            <a:endParaRPr lang="en-US" altLang="ja-JP" sz="2000" dirty="0" smtClean="0"/>
          </a:p>
          <a:p>
            <a:pPr lvl="1"/>
            <a:r>
              <a:rPr lang="en-US" altLang="ja-JP" sz="2400" dirty="0" smtClean="0"/>
              <a:t>Filter </a:t>
            </a:r>
            <a:r>
              <a:rPr lang="ja-JP" altLang="en-US" sz="2400" dirty="0" smtClean="0"/>
              <a:t>設計、</a:t>
            </a:r>
            <a:r>
              <a:rPr lang="en-US" altLang="ja-JP" sz="2400" dirty="0" smtClean="0"/>
              <a:t>Dual-bunch </a:t>
            </a:r>
            <a:r>
              <a:rPr lang="ja-JP" altLang="en-US" sz="2400" dirty="0" smtClean="0"/>
              <a:t>信号処理、</a:t>
            </a:r>
            <a:r>
              <a:rPr lang="en-US" altLang="ja-JP" sz="2400" dirty="0" smtClean="0"/>
              <a:t>System </a:t>
            </a:r>
            <a:r>
              <a:rPr lang="ja-JP" altLang="en-US" sz="2400" dirty="0" smtClean="0"/>
              <a:t>設計に関して詳細な</a:t>
            </a:r>
            <a:r>
              <a:rPr lang="en-US" altLang="ja-JP" sz="2400" dirty="0" smtClean="0"/>
              <a:t> Comment </a:t>
            </a:r>
            <a:r>
              <a:rPr lang="ja-JP" altLang="en-US" sz="2400" dirty="0" smtClean="0"/>
              <a:t>をもらう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(</a:t>
            </a:r>
            <a:r>
              <a:rPr lang="tr-TR" altLang="ja-JP" sz="2400" dirty="0"/>
              <a:t>may.22-</a:t>
            </a:r>
            <a:r>
              <a:rPr lang="tr-TR" altLang="ja-JP" sz="2400" dirty="0" smtClean="0"/>
              <a:t>27, </a:t>
            </a:r>
            <a:r>
              <a:rPr lang="en-US" altLang="ja-JP" sz="2400" dirty="0" smtClean="0"/>
              <a:t>jun</a:t>
            </a:r>
            <a:r>
              <a:rPr lang="en-US" altLang="ja-JP" sz="2400" dirty="0"/>
              <a:t>.15-18.2013.)</a:t>
            </a:r>
            <a:endParaRPr lang="en-US" altLang="ja-JP" sz="2400" dirty="0" smtClean="0"/>
          </a:p>
          <a:p>
            <a:pPr lvl="1"/>
            <a:r>
              <a:rPr lang="en-US" altLang="ja-JP" sz="2400" dirty="0" smtClean="0"/>
              <a:t>Reviewer </a:t>
            </a:r>
            <a:r>
              <a:rPr lang="ja-JP" altLang="en-US" sz="2400" dirty="0" smtClean="0"/>
              <a:t>は新規開発を選択</a:t>
            </a:r>
            <a:endParaRPr lang="en-US" altLang="ja-JP" sz="2400" dirty="0" smtClean="0"/>
          </a:p>
          <a:p>
            <a:r>
              <a:rPr lang="ja-JP" altLang="en-US" sz="2800" dirty="0" smtClean="0"/>
              <a:t>詳細設計の改善中</a:t>
            </a:r>
            <a:endParaRPr lang="en-US" altLang="ja-JP" sz="2800" dirty="0" smtClean="0"/>
          </a:p>
          <a:p>
            <a:pPr lvl="1"/>
            <a:r>
              <a:rPr lang="ja-JP" altLang="en-US" sz="2400" dirty="0" smtClean="0"/>
              <a:t>予算の関係で当初からの全数設置は避けるが、現在のところ、新規開発が性能、価格、運用、保守の全般で有利として、開発中</a:t>
            </a:r>
            <a:endParaRPr lang="ja-JP" altLang="en-US" sz="24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35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Laser RF </a:t>
            </a:r>
            <a:r>
              <a:rPr lang="ja-JP" altLang="en-US" dirty="0" smtClean="0"/>
              <a:t>電子銃</a:t>
            </a:r>
            <a:r>
              <a:rPr lang="en-US" altLang="ja-JP" baseline="0" dirty="0" smtClean="0"/>
              <a:t> Workshop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ATF, cERL, Linac </a:t>
            </a:r>
            <a:r>
              <a:rPr lang="ja-JP" altLang="en-US" dirty="0" smtClean="0"/>
              <a:t>から計</a:t>
            </a:r>
            <a:r>
              <a:rPr lang="en-US" altLang="ja-JP" dirty="0" smtClean="0"/>
              <a:t> 16 </a:t>
            </a:r>
            <a:r>
              <a:rPr lang="ja-JP" altLang="en-US" dirty="0" smtClean="0"/>
              <a:t>人参加、</a:t>
            </a:r>
            <a:r>
              <a:rPr lang="en-US" altLang="ja-JP" dirty="0" smtClean="0"/>
              <a:t>6+ </a:t>
            </a:r>
            <a:r>
              <a:rPr lang="ja-JP" altLang="en-US" dirty="0" smtClean="0"/>
              <a:t>件の発表</a:t>
            </a:r>
            <a:endParaRPr lang="en-US" altLang="ja-JP" dirty="0" smtClean="0"/>
          </a:p>
          <a:p>
            <a:r>
              <a:rPr lang="ja-JP" altLang="en-US" dirty="0" smtClean="0"/>
              <a:t>機構内でも共通技術の交換の可能性がある</a:t>
            </a:r>
            <a:endParaRPr lang="en-US" altLang="ja-JP" dirty="0" smtClean="0"/>
          </a:p>
          <a:p>
            <a:r>
              <a:rPr lang="ja-JP" altLang="en-US" dirty="0" smtClean="0"/>
              <a:t>低</a:t>
            </a:r>
            <a:r>
              <a:rPr lang="en-US" altLang="ja-JP" dirty="0" smtClean="0"/>
              <a:t> Emittance </a:t>
            </a:r>
            <a:r>
              <a:rPr lang="ja-JP" altLang="en-US" dirty="0" smtClean="0"/>
              <a:t>はほぼ共通目標であるが、</a:t>
            </a:r>
            <a:r>
              <a:rPr lang="en-US" altLang="ja-JP" dirty="0" smtClean="0"/>
              <a:t>Linac </a:t>
            </a:r>
            <a:r>
              <a:rPr lang="ja-JP" altLang="en-US" dirty="0" smtClean="0"/>
              <a:t>で重要な大電流</a:t>
            </a:r>
            <a:r>
              <a:rPr lang="en-US" altLang="ja-JP" dirty="0" smtClean="0"/>
              <a:t> + </a:t>
            </a:r>
            <a:r>
              <a:rPr lang="ja-JP" altLang="en-US" dirty="0" smtClean="0"/>
              <a:t>低エネルギー幅は</a:t>
            </a:r>
            <a:r>
              <a:rPr lang="en-US" altLang="ja-JP" dirty="0" smtClean="0"/>
              <a:t> Unique </a:t>
            </a:r>
            <a:r>
              <a:rPr lang="ja-JP" altLang="en-US" dirty="0" smtClean="0"/>
              <a:t>で、そのための技術交換はあまりなかった</a:t>
            </a:r>
            <a:endParaRPr lang="en-US" altLang="ja-JP" dirty="0" smtClean="0"/>
          </a:p>
          <a:p>
            <a:r>
              <a:rPr lang="ja-JP" altLang="en-US" dirty="0" smtClean="0"/>
              <a:t>安定度などについて、今後とも情報交換の予定</a:t>
            </a:r>
            <a:endParaRPr lang="en-US" altLang="ja-JP" dirty="0" smtClean="0"/>
          </a:p>
          <a:p>
            <a:r>
              <a:rPr lang="en-US" altLang="ja-JP" dirty="0" smtClean="0"/>
              <a:t>Web </a:t>
            </a:r>
            <a:r>
              <a:rPr lang="ja-JP" altLang="en-US" dirty="0" smtClean="0"/>
              <a:t>を準備する予定</a:t>
            </a:r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36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5100" y="343426"/>
            <a:ext cx="10358438" cy="714375"/>
          </a:xfrm>
        </p:spPr>
        <p:txBody>
          <a:bodyPr/>
          <a:lstStyle/>
          <a:p>
            <a:r>
              <a:rPr lang="en-US" altLang="ja-JP" dirty="0" smtClean="0"/>
              <a:t>RF Gun GR_A1 Overall Structure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700" y="1135699"/>
            <a:ext cx="6415709" cy="6078537"/>
          </a:xfrm>
          <a:prstGeom prst="rect">
            <a:avLst/>
          </a:prstGeom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スライド番号プレースホルダー 4"/>
          <p:cNvSpPr txBox="1">
            <a:spLocks/>
          </p:cNvSpPr>
          <p:nvPr/>
        </p:nvSpPr>
        <p:spPr>
          <a:xfrm>
            <a:off x="954359" y="2092960"/>
            <a:ext cx="2334458" cy="346750"/>
          </a:xfrm>
          <a:prstGeom prst="rect">
            <a:avLst/>
          </a:prstGeom>
        </p:spPr>
        <p:txBody>
          <a:bodyPr lIns="104287" tIns="52144" rIns="104287" bIns="52144"/>
          <a:lstStyle/>
          <a:p>
            <a:pPr marL="0" marR="0" lvl="0" indent="0" algn="r" defTabSz="521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Oscillator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スライド番号プレースホルダー 4"/>
          <p:cNvSpPr txBox="1">
            <a:spLocks/>
          </p:cNvSpPr>
          <p:nvPr/>
        </p:nvSpPr>
        <p:spPr>
          <a:xfrm>
            <a:off x="4036081" y="1135699"/>
            <a:ext cx="2334458" cy="346750"/>
          </a:xfrm>
          <a:prstGeom prst="rect">
            <a:avLst/>
          </a:prstGeom>
        </p:spPr>
        <p:txBody>
          <a:bodyPr lIns="104287" tIns="52144" rIns="104287" bIns="52144"/>
          <a:lstStyle/>
          <a:p>
            <a:pPr marL="0" marR="0" lvl="0" indent="0" algn="r" defTabSz="521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Regenerative Amplifier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スライド番号プレースホルダー 4"/>
          <p:cNvSpPr txBox="1">
            <a:spLocks/>
          </p:cNvSpPr>
          <p:nvPr/>
        </p:nvSpPr>
        <p:spPr>
          <a:xfrm>
            <a:off x="4036081" y="2092960"/>
            <a:ext cx="2334458" cy="346750"/>
          </a:xfrm>
          <a:prstGeom prst="rect">
            <a:avLst/>
          </a:prstGeom>
        </p:spPr>
        <p:txBody>
          <a:bodyPr lIns="104287" tIns="52144" rIns="104287" bIns="52144"/>
          <a:lstStyle/>
          <a:p>
            <a:pPr marL="0" marR="0" lvl="0" indent="0" algn="r" defTabSz="521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Multipass Amplifier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Regenerative Amplifier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663" y="1176338"/>
            <a:ext cx="8380949" cy="594777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Multipass Amplifier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947" y="1176338"/>
            <a:ext cx="8308381" cy="593566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正方形/長方形 28"/>
          <p:cNvSpPr/>
          <p:nvPr/>
        </p:nvSpPr>
        <p:spPr>
          <a:xfrm>
            <a:off x="3460077" y="3641513"/>
            <a:ext cx="580376" cy="7213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1" name="コンテンツ プレースホルダ 30" descr="Screen Shot 2014-01-09 at 7.17.32 PM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098" b="-11098"/>
          <a:stretch>
            <a:fillRect/>
          </a:stretch>
        </p:blipFill>
        <p:spPr>
          <a:xfrm>
            <a:off x="163513" y="905397"/>
            <a:ext cx="10525125" cy="6159500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5100" y="265604"/>
            <a:ext cx="10358438" cy="714375"/>
          </a:xfrm>
        </p:spPr>
        <p:txBody>
          <a:bodyPr/>
          <a:lstStyle/>
          <a:p>
            <a:r>
              <a:rPr lang="en-US" altLang="ja-JP" sz="3600" dirty="0" smtClean="0"/>
              <a:t>Linac Schedule Overview (to be updated)</a:t>
            </a:r>
            <a:endParaRPr lang="ja-JP" altLang="en-US" sz="36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69349" y="837234"/>
            <a:ext cx="1416069" cy="843970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en-US" altLang="ja-JP" sz="1200" b="1" dirty="0">
                <a:latin typeface="+mn-lt"/>
                <a:cs typeface="Arial"/>
              </a:rPr>
              <a:t>RF-</a:t>
            </a:r>
            <a:r>
              <a:rPr lang="en-US" altLang="ja-JP" sz="1200" b="1" dirty="0" smtClean="0">
                <a:latin typeface="+mn-lt"/>
                <a:cs typeface="Arial"/>
              </a:rPr>
              <a:t>Gun </a:t>
            </a:r>
            <a:r>
              <a:rPr lang="en-US" altLang="ja-JP" sz="1200" b="1" dirty="0" smtClean="0">
                <a:solidFill>
                  <a:srgbClr val="0000FF"/>
                </a:solidFill>
                <a:latin typeface="+mn-lt"/>
                <a:cs typeface="Arial"/>
              </a:rPr>
              <a:t>e- beam</a:t>
            </a:r>
            <a:endParaRPr lang="en-US" altLang="ja-JP" sz="1200" b="1" dirty="0">
              <a:solidFill>
                <a:srgbClr val="0000FF"/>
              </a:solidFill>
              <a:latin typeface="+mn-lt"/>
              <a:cs typeface="Arial"/>
            </a:endParaRPr>
          </a:p>
          <a:p>
            <a:r>
              <a:rPr lang="en-US" altLang="ja-JP" sz="1200" b="1" dirty="0">
                <a:latin typeface="+mn-lt"/>
                <a:cs typeface="Arial"/>
              </a:rPr>
              <a:t>commissioning</a:t>
            </a:r>
          </a:p>
          <a:p>
            <a:r>
              <a:rPr lang="en-US" altLang="ja-JP" sz="1200" b="1" dirty="0">
                <a:latin typeface="+mn-lt"/>
                <a:cs typeface="Arial"/>
              </a:rPr>
              <a:t>at A,B-sector</a:t>
            </a:r>
          </a:p>
          <a:p>
            <a:r>
              <a:rPr lang="en-US" altLang="ja-JP" sz="1200" b="1" dirty="0">
                <a:solidFill>
                  <a:srgbClr val="0000FF"/>
                </a:solidFill>
                <a:latin typeface="+mn-lt"/>
                <a:cs typeface="Arial"/>
              </a:rPr>
              <a:t>Qe- = 5nC</a:t>
            </a:r>
            <a:endParaRPr lang="ja-JP" altLang="en-US" sz="1200" b="1" dirty="0">
              <a:solidFill>
                <a:srgbClr val="0000FF"/>
              </a:solidFill>
              <a:latin typeface="+mn-lt"/>
              <a:cs typeface="Arial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45370" y="828933"/>
            <a:ext cx="1097497" cy="659304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en-US" altLang="ja-JP" sz="1200" b="1" dirty="0" smtClean="0">
                <a:solidFill>
                  <a:srgbClr val="0000FF"/>
                </a:solidFill>
                <a:latin typeface="+mn-lt"/>
                <a:cs typeface="Arial"/>
              </a:rPr>
              <a:t>e-</a:t>
            </a:r>
            <a:r>
              <a:rPr lang="en-US" altLang="ja-JP" sz="1200" b="1" dirty="0" smtClean="0">
                <a:latin typeface="+mn-lt"/>
                <a:cs typeface="Arial"/>
              </a:rPr>
              <a:t> commiss.</a:t>
            </a:r>
            <a:endParaRPr lang="en-US" altLang="ja-JP" sz="1200" b="1" dirty="0">
              <a:latin typeface="+mn-lt"/>
              <a:cs typeface="Arial"/>
            </a:endParaRPr>
          </a:p>
          <a:p>
            <a:r>
              <a:rPr lang="en-US" altLang="ja-JP" sz="1200" b="1" dirty="0">
                <a:latin typeface="+mn-lt"/>
                <a:cs typeface="Arial"/>
              </a:rPr>
              <a:t>at A,</a:t>
            </a:r>
            <a:r>
              <a:rPr lang="en-US" altLang="ja-JP" sz="1200" b="1" dirty="0" smtClean="0">
                <a:latin typeface="+mn-lt"/>
                <a:cs typeface="Arial"/>
              </a:rPr>
              <a:t>B,J,C,1</a:t>
            </a:r>
            <a:endParaRPr lang="en-US" altLang="ja-JP" sz="1200" b="1" dirty="0">
              <a:latin typeface="+mn-lt"/>
              <a:cs typeface="Arial"/>
            </a:endParaRPr>
          </a:p>
          <a:p>
            <a:r>
              <a:rPr lang="en-US" altLang="ja-JP" sz="1200" b="1" dirty="0">
                <a:solidFill>
                  <a:srgbClr val="0000FF"/>
                </a:solidFill>
                <a:latin typeface="+mn-lt"/>
                <a:cs typeface="Arial"/>
              </a:rPr>
              <a:t>Qe- = 5nC</a:t>
            </a:r>
            <a:endParaRPr lang="ja-JP" altLang="en-US" sz="1200" b="1" dirty="0">
              <a:solidFill>
                <a:srgbClr val="0000FF"/>
              </a:solidFill>
              <a:latin typeface="+mn-lt"/>
              <a:cs typeface="Arial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3083401" y="2184394"/>
            <a:ext cx="950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4186800" y="2184394"/>
            <a:ext cx="644400" cy="32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004706" y="816555"/>
            <a:ext cx="2916480" cy="843970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  <a:latin typeface="+mn-lt"/>
                <a:cs typeface="Arial"/>
              </a:rPr>
              <a:t>e+</a:t>
            </a:r>
            <a:r>
              <a:rPr lang="en-US" altLang="ja-JP" sz="1200" b="1" dirty="0" smtClean="0">
                <a:latin typeface="+mn-lt"/>
                <a:cs typeface="Arial"/>
              </a:rPr>
              <a:t> commiss.</a:t>
            </a:r>
            <a:endParaRPr lang="en-US" altLang="ja-JP" sz="1200" b="1" dirty="0">
              <a:latin typeface="+mn-lt"/>
              <a:cs typeface="Arial"/>
            </a:endParaRPr>
          </a:p>
          <a:p>
            <a:r>
              <a:rPr lang="en-US" altLang="ja-JP" sz="1200" b="1" dirty="0">
                <a:latin typeface="+mn-lt"/>
                <a:cs typeface="Arial"/>
              </a:rPr>
              <a:t>at </a:t>
            </a:r>
            <a:r>
              <a:rPr lang="en-US" altLang="ja-JP" sz="1200" b="1" dirty="0" smtClean="0">
                <a:latin typeface="+mn-lt"/>
                <a:cs typeface="Arial"/>
              </a:rPr>
              <a:t>1,2 </a:t>
            </a:r>
            <a:r>
              <a:rPr lang="en-US" altLang="ja-JP" sz="1200" b="1" dirty="0" smtClean="0">
                <a:solidFill>
                  <a:srgbClr val="FF0000"/>
                </a:solidFill>
                <a:latin typeface="+mn-lt"/>
                <a:cs typeface="Arial"/>
              </a:rPr>
              <a:t>Qe+ </a:t>
            </a:r>
            <a:r>
              <a:rPr lang="en-US" altLang="ja-JP" sz="1200" b="1" dirty="0">
                <a:solidFill>
                  <a:srgbClr val="FF0000"/>
                </a:solidFill>
                <a:latin typeface="+mn-lt"/>
                <a:cs typeface="Arial"/>
              </a:rPr>
              <a:t>= </a:t>
            </a:r>
            <a:r>
              <a:rPr lang="en-US" altLang="ja-JP" sz="1200" b="1" dirty="0" smtClean="0">
                <a:solidFill>
                  <a:srgbClr val="FF0000"/>
                </a:solidFill>
                <a:latin typeface="+mn-lt"/>
                <a:cs typeface="Arial"/>
              </a:rPr>
              <a:t>0.5nC</a:t>
            </a:r>
            <a:r>
              <a:rPr lang="en-US" altLang="ja-JP" sz="1100" b="1" dirty="0" smtClean="0">
                <a:solidFill>
                  <a:srgbClr val="008000"/>
                </a:solidFill>
                <a:latin typeface="+mn-lt"/>
                <a:cs typeface="Arial"/>
              </a:rPr>
              <a:t> (FC, DCS, Qe- 50%)</a:t>
            </a:r>
          </a:p>
          <a:p>
            <a:r>
              <a:rPr lang="en-US" altLang="ja-JP" sz="1200" b="1" dirty="0" smtClean="0">
                <a:solidFill>
                  <a:srgbClr val="0000FF"/>
                </a:solidFill>
                <a:latin typeface="+mn-lt"/>
                <a:cs typeface="Arial"/>
              </a:rPr>
              <a:t>e-</a:t>
            </a:r>
            <a:r>
              <a:rPr lang="en-US" altLang="ja-JP" sz="1200" b="1" dirty="0" smtClean="0">
                <a:latin typeface="+mn-lt"/>
                <a:cs typeface="Arial"/>
              </a:rPr>
              <a:t> </a:t>
            </a:r>
            <a:r>
              <a:rPr lang="en-US" altLang="ja-JP" sz="1200" b="1" dirty="0">
                <a:latin typeface="+mn-lt"/>
                <a:cs typeface="Arial"/>
              </a:rPr>
              <a:t>commiss.</a:t>
            </a:r>
          </a:p>
          <a:p>
            <a:r>
              <a:rPr lang="en-US" altLang="ja-JP" sz="1200" b="1" dirty="0">
                <a:latin typeface="+mn-lt"/>
                <a:cs typeface="Arial"/>
              </a:rPr>
              <a:t>at </a:t>
            </a:r>
            <a:r>
              <a:rPr lang="en-US" altLang="ja-JP" sz="1200" b="1" dirty="0" smtClean="0">
                <a:latin typeface="+mn-lt"/>
                <a:cs typeface="Arial"/>
              </a:rPr>
              <a:t>1,2,3,4,5 </a:t>
            </a:r>
            <a:r>
              <a:rPr lang="en-US" altLang="ja-JP" sz="1200" b="1" dirty="0" smtClean="0">
                <a:solidFill>
                  <a:srgbClr val="0000FF"/>
                </a:solidFill>
                <a:latin typeface="+mn-lt"/>
                <a:cs typeface="Arial"/>
              </a:rPr>
              <a:t>Qe- </a:t>
            </a:r>
            <a:r>
              <a:rPr lang="en-US" altLang="ja-JP" sz="1200" b="1" dirty="0">
                <a:solidFill>
                  <a:srgbClr val="0000FF"/>
                </a:solidFill>
                <a:latin typeface="+mn-lt"/>
                <a:cs typeface="Arial"/>
              </a:rPr>
              <a:t>= </a:t>
            </a:r>
            <a:r>
              <a:rPr lang="en-US" altLang="ja-JP" sz="1200" b="1" dirty="0" smtClean="0">
                <a:solidFill>
                  <a:srgbClr val="0000FF"/>
                </a:solidFill>
                <a:latin typeface="+mn-lt"/>
                <a:cs typeface="Arial"/>
              </a:rPr>
              <a:t>5nC</a:t>
            </a:r>
            <a:endParaRPr lang="ja-JP" altLang="en-US" sz="1200" b="1" dirty="0">
              <a:solidFill>
                <a:srgbClr val="0000FF"/>
              </a:solidFill>
              <a:latin typeface="+mn-lt"/>
              <a:cs typeface="Arial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 rot="16200000" flipH="1">
            <a:off x="2821721" y="1762700"/>
            <a:ext cx="669532" cy="173855"/>
          </a:xfrm>
          <a:prstGeom prst="line">
            <a:avLst/>
          </a:prstGeom>
          <a:ln w="12700" cmpd="sng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rot="5400000">
            <a:off x="4331711" y="1894800"/>
            <a:ext cx="471188" cy="109589"/>
          </a:xfrm>
          <a:prstGeom prst="line">
            <a:avLst/>
          </a:prstGeom>
          <a:ln w="12700" cmpd="sng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3932426" y="6397625"/>
            <a:ext cx="2096268" cy="843970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  <a:latin typeface="+mn-lt"/>
                <a:cs typeface="Arial"/>
              </a:rPr>
              <a:t>non damped e+</a:t>
            </a:r>
            <a:r>
              <a:rPr lang="en-US" altLang="ja-JP" sz="1200" b="1" dirty="0" smtClean="0">
                <a:latin typeface="+mn-lt"/>
                <a:cs typeface="Arial"/>
              </a:rPr>
              <a:t> commiss.</a:t>
            </a:r>
            <a:endParaRPr lang="en-US" altLang="ja-JP" sz="1200" b="1" dirty="0">
              <a:latin typeface="+mn-lt"/>
              <a:cs typeface="Arial"/>
            </a:endParaRPr>
          </a:p>
          <a:p>
            <a:r>
              <a:rPr lang="en-US" altLang="ja-JP" sz="1200" b="1" dirty="0">
                <a:latin typeface="+mn-lt"/>
                <a:cs typeface="Arial"/>
              </a:rPr>
              <a:t>at </a:t>
            </a:r>
            <a:r>
              <a:rPr lang="en-US" altLang="ja-JP" sz="1200" b="1" dirty="0" smtClean="0">
                <a:latin typeface="+mn-lt"/>
                <a:cs typeface="Arial"/>
              </a:rPr>
              <a:t>1,2, </a:t>
            </a:r>
            <a:r>
              <a:rPr lang="en-US" altLang="ja-JP" sz="1200" b="1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Arial"/>
              </a:rPr>
              <a:t>3,4,5</a:t>
            </a:r>
            <a:r>
              <a:rPr lang="en-US" altLang="ja-JP" sz="1200" b="1" dirty="0" smtClean="0">
                <a:latin typeface="+mn-lt"/>
                <a:cs typeface="Arial"/>
              </a:rPr>
              <a:t> </a:t>
            </a:r>
            <a:r>
              <a:rPr lang="en-US" altLang="ja-JP" sz="1200" b="1" dirty="0" smtClean="0">
                <a:solidFill>
                  <a:srgbClr val="FF0000"/>
                </a:solidFill>
                <a:latin typeface="+mn-lt"/>
                <a:cs typeface="Arial"/>
              </a:rPr>
              <a:t>Qe+ </a:t>
            </a:r>
            <a:r>
              <a:rPr lang="en-US" altLang="ja-JP" sz="1200" b="1" dirty="0">
                <a:solidFill>
                  <a:srgbClr val="FF0000"/>
                </a:solidFill>
                <a:latin typeface="+mn-lt"/>
                <a:cs typeface="Arial"/>
              </a:rPr>
              <a:t>= </a:t>
            </a:r>
            <a:r>
              <a:rPr lang="en-US" altLang="ja-JP" sz="1200" b="1" dirty="0" smtClean="0">
                <a:solidFill>
                  <a:srgbClr val="FF0000"/>
                </a:solidFill>
                <a:latin typeface="+mn-lt"/>
                <a:cs typeface="Arial"/>
              </a:rPr>
              <a:t>4nC</a:t>
            </a:r>
            <a:endParaRPr lang="en-US" altLang="ja-JP" sz="1100" b="1" dirty="0" smtClean="0">
              <a:solidFill>
                <a:srgbClr val="008000"/>
              </a:solidFill>
              <a:latin typeface="+mn-lt"/>
              <a:cs typeface="Arial"/>
            </a:endParaRPr>
          </a:p>
          <a:p>
            <a:r>
              <a:rPr lang="en-US" altLang="ja-JP" sz="1200" b="1" dirty="0" smtClean="0">
                <a:solidFill>
                  <a:srgbClr val="0000FF"/>
                </a:solidFill>
                <a:latin typeface="+mn-lt"/>
                <a:cs typeface="Arial"/>
              </a:rPr>
              <a:t>e-</a:t>
            </a:r>
            <a:r>
              <a:rPr lang="en-US" altLang="ja-JP" sz="1200" b="1" dirty="0" smtClean="0">
                <a:latin typeface="+mn-lt"/>
                <a:cs typeface="Arial"/>
              </a:rPr>
              <a:t> </a:t>
            </a:r>
            <a:r>
              <a:rPr lang="en-US" altLang="ja-JP" sz="1200" b="1" dirty="0">
                <a:latin typeface="+mn-lt"/>
                <a:cs typeface="Arial"/>
              </a:rPr>
              <a:t>commiss</a:t>
            </a:r>
            <a:r>
              <a:rPr lang="en-US" altLang="ja-JP" sz="1200" b="1" dirty="0" smtClean="0">
                <a:latin typeface="+mn-lt"/>
                <a:cs typeface="Arial"/>
              </a:rPr>
              <a:t>.</a:t>
            </a:r>
            <a:r>
              <a:rPr lang="ja-JP" altLang="en-US" sz="1200" b="1" dirty="0" smtClean="0">
                <a:latin typeface="+mn-lt"/>
                <a:cs typeface="Arial"/>
              </a:rPr>
              <a:t>　</a:t>
            </a:r>
            <a:r>
              <a:rPr lang="en-US" altLang="ja-JP" sz="1200" b="1" dirty="0" smtClean="0">
                <a:solidFill>
                  <a:srgbClr val="00FF00"/>
                </a:solidFill>
                <a:latin typeface="+mn-lt"/>
                <a:cs typeface="Arial"/>
              </a:rPr>
              <a:t>pulse-switch</a:t>
            </a:r>
            <a:endParaRPr lang="en-US" altLang="ja-JP" sz="1200" b="1" dirty="0">
              <a:solidFill>
                <a:srgbClr val="00FF00"/>
              </a:solidFill>
              <a:latin typeface="+mn-lt"/>
              <a:cs typeface="Arial"/>
            </a:endParaRPr>
          </a:p>
          <a:p>
            <a:r>
              <a:rPr lang="en-US" altLang="ja-JP" sz="1200" b="1" dirty="0">
                <a:latin typeface="+mn-lt"/>
                <a:cs typeface="Arial"/>
              </a:rPr>
              <a:t>at </a:t>
            </a:r>
            <a:r>
              <a:rPr lang="en-US" altLang="ja-JP" sz="1200" b="1" dirty="0" smtClean="0">
                <a:latin typeface="+mn-lt"/>
                <a:cs typeface="Arial"/>
              </a:rPr>
              <a:t>A→5 </a:t>
            </a:r>
            <a:r>
              <a:rPr lang="en-US" altLang="ja-JP" sz="1200" b="1" dirty="0" smtClean="0">
                <a:solidFill>
                  <a:srgbClr val="0000FF"/>
                </a:solidFill>
                <a:latin typeface="+mn-lt"/>
                <a:cs typeface="Arial"/>
              </a:rPr>
              <a:t>Qe- </a:t>
            </a:r>
            <a:r>
              <a:rPr lang="en-US" altLang="ja-JP" sz="1200" b="1" dirty="0">
                <a:solidFill>
                  <a:srgbClr val="0000FF"/>
                </a:solidFill>
                <a:latin typeface="+mn-lt"/>
                <a:cs typeface="Arial"/>
              </a:rPr>
              <a:t>= </a:t>
            </a:r>
            <a:r>
              <a:rPr lang="en-US" altLang="ja-JP" sz="1200" b="1" dirty="0" smtClean="0">
                <a:solidFill>
                  <a:srgbClr val="0000FF"/>
                </a:solidFill>
                <a:latin typeface="+mn-lt"/>
                <a:cs typeface="Arial"/>
              </a:rPr>
              <a:t>5nC</a:t>
            </a:r>
            <a:endParaRPr lang="ja-JP" altLang="en-US" sz="1200" b="1" dirty="0">
              <a:solidFill>
                <a:srgbClr val="0000FF"/>
              </a:solidFill>
              <a:latin typeface="+mn-lt"/>
              <a:cs typeface="Arial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5935785" y="6383471"/>
            <a:ext cx="763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7558967" y="6390114"/>
            <a:ext cx="1771510" cy="843970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  <a:latin typeface="+mn-lt"/>
                <a:cs typeface="Arial"/>
              </a:rPr>
              <a:t>damped e+</a:t>
            </a:r>
            <a:r>
              <a:rPr lang="en-US" altLang="ja-JP" sz="1200" b="1" dirty="0" smtClean="0">
                <a:latin typeface="+mn-lt"/>
                <a:cs typeface="Arial"/>
              </a:rPr>
              <a:t> commiss.</a:t>
            </a:r>
            <a:endParaRPr lang="en-US" altLang="ja-JP" sz="1200" b="1" dirty="0">
              <a:latin typeface="+mn-lt"/>
              <a:cs typeface="Arial"/>
            </a:endParaRPr>
          </a:p>
          <a:p>
            <a:r>
              <a:rPr lang="en-US" altLang="ja-JP" sz="1200" b="1" dirty="0">
                <a:latin typeface="+mn-lt"/>
                <a:cs typeface="Arial"/>
              </a:rPr>
              <a:t>at </a:t>
            </a:r>
            <a:r>
              <a:rPr lang="en-US" altLang="ja-JP" sz="1200" b="1" dirty="0" smtClean="0">
                <a:latin typeface="+mn-lt"/>
                <a:cs typeface="Arial"/>
              </a:rPr>
              <a:t>1→5 </a:t>
            </a:r>
            <a:r>
              <a:rPr lang="en-US" altLang="ja-JP" sz="1200" b="1" dirty="0" smtClean="0">
                <a:solidFill>
                  <a:srgbClr val="FF0000"/>
                </a:solidFill>
                <a:latin typeface="+mn-lt"/>
                <a:cs typeface="Arial"/>
              </a:rPr>
              <a:t>Qe+ </a:t>
            </a:r>
            <a:r>
              <a:rPr lang="en-US" altLang="ja-JP" sz="1200" b="1" dirty="0">
                <a:solidFill>
                  <a:srgbClr val="FF0000"/>
                </a:solidFill>
                <a:latin typeface="+mn-lt"/>
                <a:cs typeface="Arial"/>
              </a:rPr>
              <a:t>= </a:t>
            </a:r>
            <a:r>
              <a:rPr lang="en-US" altLang="ja-JP" sz="1200" b="1" dirty="0" smtClean="0">
                <a:solidFill>
                  <a:srgbClr val="FF0000"/>
                </a:solidFill>
                <a:latin typeface="+mn-lt"/>
                <a:cs typeface="Arial"/>
              </a:rPr>
              <a:t>4nC</a:t>
            </a:r>
            <a:endParaRPr lang="en-US" altLang="ja-JP" sz="1100" b="1" dirty="0" smtClean="0">
              <a:solidFill>
                <a:srgbClr val="008000"/>
              </a:solidFill>
              <a:latin typeface="+mn-lt"/>
              <a:cs typeface="Arial"/>
            </a:endParaRPr>
          </a:p>
          <a:p>
            <a:r>
              <a:rPr lang="en-US" altLang="ja-JP" sz="1200" b="1" dirty="0" smtClean="0">
                <a:solidFill>
                  <a:srgbClr val="0000FF"/>
                </a:solidFill>
                <a:latin typeface="+mn-lt"/>
                <a:cs typeface="Arial"/>
              </a:rPr>
              <a:t>e-</a:t>
            </a:r>
            <a:r>
              <a:rPr lang="en-US" altLang="ja-JP" sz="1200" b="1" dirty="0" smtClean="0">
                <a:latin typeface="+mn-lt"/>
                <a:cs typeface="Arial"/>
              </a:rPr>
              <a:t> </a:t>
            </a:r>
            <a:r>
              <a:rPr lang="en-US" altLang="ja-JP" sz="1200" b="1" dirty="0">
                <a:latin typeface="+mn-lt"/>
                <a:cs typeface="Arial"/>
              </a:rPr>
              <a:t>commiss.</a:t>
            </a:r>
          </a:p>
          <a:p>
            <a:r>
              <a:rPr lang="en-US" altLang="ja-JP" sz="1200" b="1" dirty="0">
                <a:latin typeface="+mn-lt"/>
                <a:cs typeface="Arial"/>
              </a:rPr>
              <a:t>at </a:t>
            </a:r>
            <a:r>
              <a:rPr lang="en-US" altLang="ja-JP" sz="1200" b="1" dirty="0" smtClean="0">
                <a:latin typeface="+mn-lt"/>
                <a:cs typeface="Arial"/>
              </a:rPr>
              <a:t>A→5 </a:t>
            </a:r>
            <a:r>
              <a:rPr lang="en-US" altLang="ja-JP" sz="1200" b="1" dirty="0" smtClean="0">
                <a:solidFill>
                  <a:srgbClr val="0000FF"/>
                </a:solidFill>
                <a:latin typeface="+mn-lt"/>
                <a:cs typeface="Arial"/>
              </a:rPr>
              <a:t>Qe- </a:t>
            </a:r>
            <a:r>
              <a:rPr lang="en-US" altLang="ja-JP" sz="1200" b="1" dirty="0">
                <a:solidFill>
                  <a:srgbClr val="0000FF"/>
                </a:solidFill>
                <a:latin typeface="+mn-lt"/>
                <a:cs typeface="Arial"/>
              </a:rPr>
              <a:t>= </a:t>
            </a:r>
            <a:r>
              <a:rPr lang="en-US" altLang="ja-JP" sz="1200" b="1" dirty="0" smtClean="0">
                <a:solidFill>
                  <a:srgbClr val="0000FF"/>
                </a:solidFill>
                <a:latin typeface="+mn-lt"/>
                <a:cs typeface="Arial"/>
              </a:rPr>
              <a:t>5nC</a:t>
            </a:r>
            <a:endParaRPr lang="ja-JP" altLang="en-US" sz="1200" b="1" dirty="0">
              <a:solidFill>
                <a:srgbClr val="0000FF"/>
              </a:solidFill>
              <a:latin typeface="+mn-lt"/>
              <a:cs typeface="Arial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6721200" y="6383472"/>
            <a:ext cx="1659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9497091" y="6381730"/>
            <a:ext cx="920541" cy="474638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en-US" altLang="ja-JP" sz="1200" b="1" dirty="0" smtClean="0">
                <a:solidFill>
                  <a:srgbClr val="008000"/>
                </a:solidFill>
                <a:latin typeface="+mn-lt"/>
                <a:cs typeface="Arial"/>
              </a:rPr>
              <a:t>PF-AR</a:t>
            </a:r>
            <a:r>
              <a:rPr lang="en-US" altLang="ja-JP" sz="1200" b="1" dirty="0" smtClean="0">
                <a:solidFill>
                  <a:srgbClr val="0000FF"/>
                </a:solidFill>
                <a:latin typeface="+mn-lt"/>
                <a:cs typeface="Arial"/>
              </a:rPr>
              <a:t> e- </a:t>
            </a:r>
          </a:p>
          <a:p>
            <a:r>
              <a:rPr lang="en-US" altLang="ja-JP" sz="1200" b="1" dirty="0" smtClean="0">
                <a:latin typeface="+mn-lt"/>
                <a:cs typeface="Arial"/>
              </a:rPr>
              <a:t>commiss.</a:t>
            </a:r>
            <a:endParaRPr lang="en-US" altLang="ja-JP" sz="1200" b="1" dirty="0">
              <a:latin typeface="+mn-lt"/>
              <a:cs typeface="Arial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43719" y="6550025"/>
            <a:ext cx="152400" cy="152400"/>
          </a:xfrm>
          <a:prstGeom prst="rect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96119" y="6473825"/>
            <a:ext cx="941580" cy="289972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en-US" altLang="ja-JP" sz="1200" b="1" dirty="0" smtClean="0">
                <a:latin typeface="+mn-lt"/>
                <a:cs typeface="Arial"/>
              </a:rPr>
              <a:t>: Electron</a:t>
            </a:r>
            <a:endParaRPr lang="ja-JP" altLang="en-US" sz="1200" b="1" dirty="0">
              <a:solidFill>
                <a:srgbClr val="0000FF"/>
              </a:solidFill>
              <a:latin typeface="+mn-lt"/>
              <a:cs typeface="Arial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43719" y="6778625"/>
            <a:ext cx="152400" cy="152400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96119" y="6702425"/>
            <a:ext cx="928756" cy="289972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en-US" altLang="ja-JP" sz="1200" b="1" dirty="0" smtClean="0">
                <a:latin typeface="+mn-lt"/>
                <a:cs typeface="Arial"/>
              </a:rPr>
              <a:t>: Positron</a:t>
            </a:r>
            <a:endParaRPr lang="ja-JP" altLang="en-US" sz="1200" b="1" dirty="0">
              <a:solidFill>
                <a:srgbClr val="0000FF"/>
              </a:solidFill>
              <a:latin typeface="+mn-lt"/>
              <a:cs typeface="Arial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43719" y="7007225"/>
            <a:ext cx="152400" cy="152400"/>
          </a:xfrm>
          <a:prstGeom prst="rect">
            <a:avLst/>
          </a:prstGeom>
          <a:solidFill>
            <a:srgbClr val="006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96119" y="6931025"/>
            <a:ext cx="1864910" cy="289972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en-US" altLang="ja-JP" sz="1200" b="1" dirty="0" smtClean="0">
                <a:latin typeface="+mn-lt"/>
                <a:cs typeface="Arial"/>
              </a:rPr>
              <a:t>: Low current electron</a:t>
            </a:r>
            <a:endParaRPr lang="ja-JP" altLang="en-US" sz="1200" b="1" dirty="0">
              <a:solidFill>
                <a:srgbClr val="0000FF"/>
              </a:solidFill>
              <a:latin typeface="+mn-lt"/>
              <a:cs typeface="Arial"/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 flipH="1">
            <a:off x="5916735" y="6390114"/>
            <a:ext cx="346696" cy="312311"/>
          </a:xfrm>
          <a:prstGeom prst="line">
            <a:avLst/>
          </a:prstGeom>
          <a:ln w="12700" cmpd="sng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7315201" y="6397625"/>
            <a:ext cx="323849" cy="304800"/>
          </a:xfrm>
          <a:prstGeom prst="line">
            <a:avLst/>
          </a:prstGeom>
          <a:ln w="12700" cmpd="sng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6252214" y="5137572"/>
            <a:ext cx="547392" cy="289972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en-US" altLang="ja-JP" sz="1200" b="1" dirty="0" smtClean="0">
                <a:solidFill>
                  <a:schemeClr val="bg1"/>
                </a:solidFill>
                <a:cs typeface="Arial"/>
              </a:rPr>
              <a:t>1 nC</a:t>
            </a:r>
            <a:endParaRPr lang="ja-JP" altLang="en-US" sz="12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629630" y="5137572"/>
            <a:ext cx="547392" cy="289972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en-US" altLang="ja-JP" sz="1200" b="1" dirty="0" smtClean="0">
                <a:solidFill>
                  <a:schemeClr val="bg1"/>
                </a:solidFill>
                <a:cs typeface="Arial"/>
              </a:rPr>
              <a:t>2 nC</a:t>
            </a:r>
            <a:endParaRPr lang="ja-JP" altLang="en-US" sz="12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9940294" y="5127412"/>
            <a:ext cx="547392" cy="289972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en-US" altLang="ja-JP" sz="1200" b="1" dirty="0" smtClean="0">
                <a:solidFill>
                  <a:schemeClr val="bg1"/>
                </a:solidFill>
                <a:cs typeface="Arial"/>
              </a:rPr>
              <a:t>4 nC</a:t>
            </a:r>
            <a:endParaRPr lang="ja-JP" altLang="en-US" sz="12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Quadruple Frequency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465" y="1176339"/>
            <a:ext cx="7671345" cy="589332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 smtClean="0"/>
              <a:t>Fire during flux concentrator development </a:t>
            </a:r>
            <a:endParaRPr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dirty="0" smtClean="0"/>
              <a:t>One of small problems  – Cables burned by 20cm</a:t>
            </a:r>
            <a:endParaRPr lang="ja-JP" altLang="en-US" sz="28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  <p:pic>
        <p:nvPicPr>
          <p:cNvPr id="5" name="図 4" descr="Macintosh HD:Users:furukawa:Pictures:iPhoto Library:Masters:2013:12:20:20131220-213211:DSC00619.JPG"/>
          <p:cNvPicPr>
            <a:picLocks noChangeAspect="1"/>
          </p:cNvPicPr>
          <p:nvPr/>
        </p:nvPicPr>
        <p:blipFill>
          <a:blip r:embed="rId2" cstate="screen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664" y="4291728"/>
            <a:ext cx="4320000" cy="291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 descr="Macintosh HD:Users:furukawa:Pictures:iPhoto Library:Masters:2013:12:23:20131223-112347:IMG_1681.JPG"/>
          <p:cNvPicPr>
            <a:picLocks noChangeAspect="1"/>
          </p:cNvPicPr>
          <p:nvPr/>
        </p:nvPicPr>
        <p:blipFill>
          <a:blip r:embed="rId3" cstate="screen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1829" y="4291872"/>
            <a:ext cx="4320000" cy="2918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 cstate="screen">
            <a:lum bright="40000" contras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673" y="1685706"/>
            <a:ext cx="4320000" cy="287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図 5" descr="Macintosh HD:Users:furukawa:Pictures:iPhoto Library:Masters:2013:12:23:20131223-112347:IMG_1680.JPG"/>
          <p:cNvPicPr>
            <a:picLocks noChangeAspect="1"/>
          </p:cNvPicPr>
          <p:nvPr/>
        </p:nvPicPr>
        <p:blipFill>
          <a:blip r:embed="rId5" cstate="screen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0838" y="1646003"/>
            <a:ext cx="4320000" cy="2913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dirty="0" smtClean="0"/>
              <a:t>SLAC-SuperKEKB Workshop (Injector Linac</a:t>
            </a:r>
            <a:r>
              <a:rPr lang="en-US" altLang="ja-JP" sz="3600" dirty="0" smtClean="0"/>
              <a:t>)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z="2400" dirty="0" smtClean="0"/>
              <a:t>Injector commissioning and issues</a:t>
            </a:r>
            <a:r>
              <a:rPr lang="en-US" altLang="ja-JP" sz="2400" i="1" dirty="0" smtClean="0"/>
              <a:t> 30'</a:t>
            </a:r>
            <a:r>
              <a:rPr lang="en-US" altLang="ja-JP" sz="2400" dirty="0" smtClean="0"/>
              <a:t> </a:t>
            </a:r>
          </a:p>
          <a:p>
            <a:pPr lvl="1"/>
            <a:r>
              <a:rPr lang="en-US" altLang="ja-JP" sz="1800" dirty="0" smtClean="0"/>
              <a:t>Speaker: Masanori Satoh (KEK)</a:t>
            </a:r>
          </a:p>
          <a:p>
            <a:pPr lvl="0"/>
            <a:r>
              <a:rPr lang="en-US" altLang="ja-JP" sz="2400" dirty="0" smtClean="0"/>
              <a:t>Photo</a:t>
            </a:r>
            <a:r>
              <a:rPr lang="en-US" altLang="ja-JP" sz="2400" dirty="0"/>
              <a:t>-cathode RF gun</a:t>
            </a:r>
            <a:r>
              <a:rPr lang="en-US" altLang="ja-JP" sz="2400" i="1" dirty="0"/>
              <a:t> 20'</a:t>
            </a:r>
            <a:r>
              <a:rPr lang="en-US" altLang="ja-JP" sz="2400" dirty="0"/>
              <a:t> </a:t>
            </a:r>
          </a:p>
          <a:p>
            <a:pPr lvl="1"/>
            <a:r>
              <a:rPr lang="en-US" altLang="ja-JP" sz="1800" dirty="0"/>
              <a:t>Speaker: Takuya Natsui (KEK) </a:t>
            </a:r>
          </a:p>
          <a:p>
            <a:pPr lvl="0"/>
            <a:r>
              <a:rPr lang="en-US" altLang="ja-JP" sz="2400" dirty="0"/>
              <a:t>Positron source</a:t>
            </a:r>
            <a:r>
              <a:rPr lang="en-US" altLang="ja-JP" sz="2400" i="1" dirty="0"/>
              <a:t> 30'</a:t>
            </a:r>
            <a:r>
              <a:rPr lang="en-US" altLang="ja-JP" sz="2400" dirty="0"/>
              <a:t> </a:t>
            </a:r>
          </a:p>
          <a:p>
            <a:pPr lvl="1"/>
            <a:r>
              <a:rPr lang="en-US" altLang="ja-JP" sz="1800" dirty="0"/>
              <a:t>Speaker: Takuya Kamitani (KEK) </a:t>
            </a:r>
          </a:p>
          <a:p>
            <a:pPr lvl="0"/>
            <a:r>
              <a:rPr lang="en-US" altLang="ja-JP" sz="2400" dirty="0"/>
              <a:t>Timing synchronization</a:t>
            </a:r>
            <a:r>
              <a:rPr lang="en-US" altLang="ja-JP" sz="2400" i="1" dirty="0"/>
              <a:t> 20'</a:t>
            </a:r>
            <a:r>
              <a:rPr lang="en-US" altLang="ja-JP" sz="2400" dirty="0"/>
              <a:t> </a:t>
            </a:r>
          </a:p>
          <a:p>
            <a:pPr lvl="1"/>
            <a:r>
              <a:rPr lang="en-US" altLang="ja-JP" sz="1800" dirty="0"/>
              <a:t>Speaker: Hiroshi Kaji (KEK) </a:t>
            </a:r>
          </a:p>
          <a:p>
            <a:pPr lvl="0"/>
            <a:r>
              <a:rPr lang="en-US" altLang="ja-JP" sz="2400" dirty="0"/>
              <a:t>Linac alignment</a:t>
            </a:r>
            <a:r>
              <a:rPr lang="en-US" altLang="ja-JP" sz="2400" i="1" dirty="0"/>
              <a:t> 20'</a:t>
            </a:r>
            <a:r>
              <a:rPr lang="en-US" altLang="ja-JP" sz="2400" dirty="0"/>
              <a:t> </a:t>
            </a:r>
          </a:p>
          <a:p>
            <a:pPr lvl="1"/>
            <a:r>
              <a:rPr lang="en-US" altLang="ja-JP" sz="1800" dirty="0"/>
              <a:t>Speaker: Toshiyasu Higo (KEK) </a:t>
            </a:r>
            <a:endParaRPr lang="en-US" altLang="ja-JP" sz="1800" dirty="0" smtClean="0"/>
          </a:p>
          <a:p>
            <a:pPr lvl="0"/>
            <a:r>
              <a:rPr lang="en-US" altLang="ja-JP" sz="2400" dirty="0" smtClean="0"/>
              <a:t>Beam </a:t>
            </a:r>
            <a:r>
              <a:rPr lang="en-US" altLang="ja-JP" sz="2400" dirty="0"/>
              <a:t>optics design for simultaneous injection</a:t>
            </a:r>
            <a:r>
              <a:rPr lang="en-US" altLang="ja-JP" sz="2400" i="1" dirty="0"/>
              <a:t> 20'</a:t>
            </a:r>
            <a:r>
              <a:rPr lang="en-US" altLang="ja-JP" sz="2400" dirty="0"/>
              <a:t> </a:t>
            </a:r>
          </a:p>
          <a:p>
            <a:pPr lvl="1"/>
            <a:r>
              <a:rPr lang="en-US" altLang="ja-JP" sz="1800" dirty="0"/>
              <a:t>Speaker: Takako Miura (KEK) </a:t>
            </a:r>
            <a:endParaRPr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57361919"/>
      </p:ext>
    </p:extLst>
  </p:cSld>
  <p:clrMapOvr>
    <a:masterClrMapping/>
  </p:clrMapOvr>
  <p:transition xmlns:p14="http://schemas.microsoft.com/office/powerpoint/2010/main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Questions and Answers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1600" dirty="0"/>
              <a:t>PEDD dependent on beam repetition?</a:t>
            </a:r>
          </a:p>
          <a:p>
            <a:pPr lvl="1"/>
            <a:r>
              <a:rPr lang="en-US" altLang="ja-JP" sz="1400" dirty="0"/>
              <a:t>SLAC study was on single-pulse energy density</a:t>
            </a:r>
          </a:p>
          <a:p>
            <a:pPr lvl="2"/>
            <a:r>
              <a:rPr lang="en-US" altLang="ja-JP" sz="1200" dirty="0"/>
              <a:t>may need further investigation</a:t>
            </a:r>
          </a:p>
          <a:p>
            <a:r>
              <a:rPr lang="en-US" altLang="ja-JP" sz="1600" dirty="0"/>
              <a:t>Fiber loss monitor blackening around target?</a:t>
            </a:r>
          </a:p>
          <a:p>
            <a:pPr lvl="1"/>
            <a:r>
              <a:rPr lang="en-US" altLang="ja-JP" sz="1400" dirty="0"/>
              <a:t>Can be replaced routinely</a:t>
            </a:r>
          </a:p>
          <a:p>
            <a:r>
              <a:rPr lang="en-US" altLang="ja-JP" sz="1600" dirty="0"/>
              <a:t>Diamond loss detector?</a:t>
            </a:r>
          </a:p>
          <a:p>
            <a:pPr lvl="1"/>
            <a:r>
              <a:rPr lang="en-US" altLang="ja-JP" sz="1400" dirty="0"/>
              <a:t>Is worth comparing in the future</a:t>
            </a:r>
          </a:p>
          <a:p>
            <a:r>
              <a:rPr lang="en-US" altLang="ja-JP" sz="1600" dirty="0"/>
              <a:t>Orbit stability tolerance against beam size?</a:t>
            </a:r>
          </a:p>
          <a:p>
            <a:pPr lvl="1"/>
            <a:r>
              <a:rPr lang="en-US" altLang="ja-JP" sz="1400" dirty="0"/>
              <a:t>Pinhole 2mm and beam sigma 0.3mm are possible</a:t>
            </a:r>
            <a:br>
              <a:rPr lang="en-US" altLang="ja-JP" sz="1400" dirty="0"/>
            </a:br>
            <a:r>
              <a:rPr lang="en-US" altLang="ja-JP" sz="1400" dirty="0"/>
              <a:t> Beam orbit jitter will be studied, as well as for emittance preservation</a:t>
            </a:r>
          </a:p>
          <a:p>
            <a:r>
              <a:rPr lang="en-US" altLang="ja-JP" sz="1600" dirty="0"/>
              <a:t>Rotating target/spoiler?</a:t>
            </a:r>
          </a:p>
          <a:p>
            <a:pPr lvl="1"/>
            <a:r>
              <a:rPr lang="en-US" altLang="ja-JP" sz="1400" dirty="0"/>
              <a:t>Should be studied for the beam current larger</a:t>
            </a:r>
            <a:endParaRPr lang="en-US" altLang="ja-JP" sz="1400" dirty="0" smtClean="0"/>
          </a:p>
          <a:p>
            <a:r>
              <a:rPr lang="en-US" altLang="ja-JP" sz="1600" dirty="0" smtClean="0"/>
              <a:t>Frequency synchronization btw. linac/ring?</a:t>
            </a:r>
          </a:p>
          <a:p>
            <a:pPr lvl="1"/>
            <a:r>
              <a:rPr lang="en-US" altLang="ja-JP" sz="1400" dirty="0" smtClean="0"/>
              <a:t>All SKEKB frequencies are generated from common freq. with ring circumference compensation </a:t>
            </a:r>
          </a:p>
          <a:p>
            <a:r>
              <a:rPr lang="en-US" altLang="ja-JP" sz="1600" dirty="0" smtClean="0"/>
              <a:t>Beam charge variation pulse-pulse?</a:t>
            </a:r>
          </a:p>
          <a:p>
            <a:pPr lvl="1"/>
            <a:r>
              <a:rPr lang="en-US" altLang="ja-JP" sz="1400" dirty="0" smtClean="0"/>
              <a:t>Can be important</a:t>
            </a:r>
          </a:p>
          <a:p>
            <a:pPr lvl="1"/>
            <a:r>
              <a:rPr lang="en-US" altLang="ja-JP" sz="1400" dirty="0" smtClean="0"/>
              <a:t>Technically possible with different event assignment</a:t>
            </a:r>
          </a:p>
          <a:p>
            <a:pPr lvl="1"/>
            <a:r>
              <a:rPr lang="en-US" altLang="ja-JP" sz="1400" dirty="0" smtClean="0"/>
              <a:t>Means different injection modes with different orbit stabilization for wakefield</a:t>
            </a:r>
            <a:r>
              <a:rPr lang="en-US" altLang="ja-JP" sz="1200" dirty="0" smtClean="0"/>
              <a:t> </a:t>
            </a:r>
            <a:endParaRPr lang="en-US" altLang="ja-JP" sz="1600" dirty="0" smtClean="0">
              <a:solidFill>
                <a:srgbClr val="004000"/>
              </a:solidFill>
            </a:endParaRPr>
          </a:p>
          <a:p>
            <a:r>
              <a:rPr lang="en-US" altLang="ja-JP" sz="1600" dirty="0" smtClean="0"/>
              <a:t>Target quad – pulsed ?</a:t>
            </a:r>
          </a:p>
          <a:p>
            <a:r>
              <a:rPr lang="en-US" altLang="ja-JP" sz="1600" dirty="0" smtClean="0"/>
              <a:t>Beam jitter should be small</a:t>
            </a:r>
          </a:p>
          <a:p>
            <a:r>
              <a:rPr lang="en-US" altLang="ja-JP" sz="1600" dirty="0" smtClean="0"/>
              <a:t>DR extraction angle jitter</a:t>
            </a:r>
          </a:p>
          <a:p>
            <a:pPr lvl="1"/>
            <a:r>
              <a:rPr lang="en-US" altLang="ja-JP" sz="1400" dirty="0" smtClean="0"/>
              <a:t>Offset injection position/angle jitter should be small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77465527"/>
      </p:ext>
    </p:extLst>
  </p:cSld>
  <p:clrMapOvr>
    <a:masterClrMapping/>
  </p:clrMapOvr>
  <p:transition xmlns:p14="http://schemas.microsoft.com/office/powerpoint/2010/main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dirty="0" smtClean="0"/>
              <a:t>Several Workshop around Injector Linac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0000"/>
              </a:lnSpc>
            </a:pPr>
            <a:r>
              <a:rPr lang="en-US" altLang="ja-JP" sz="2400" dirty="0" smtClean="0"/>
              <a:t>Technology choice for beam position monitor (BPM)</a:t>
            </a:r>
          </a:p>
          <a:p>
            <a:pPr lvl="1">
              <a:lnSpc>
                <a:spcPct val="110000"/>
              </a:lnSpc>
            </a:pPr>
            <a:r>
              <a:rPr lang="en-US" altLang="ja-JP" sz="1800" dirty="0" smtClean="0"/>
              <a:t>Indispensable for emittance preservation</a:t>
            </a:r>
          </a:p>
          <a:p>
            <a:pPr lvl="1">
              <a:lnSpc>
                <a:spcPct val="110000"/>
              </a:lnSpc>
            </a:pPr>
            <a:r>
              <a:rPr lang="en-US" altLang="ja-JP" sz="1800" dirty="0" smtClean="0"/>
              <a:t>~10micron precision (~100micron in KEKB linac), about 100 BPMs, event controls</a:t>
            </a:r>
          </a:p>
          <a:p>
            <a:pPr lvl="1">
              <a:lnSpc>
                <a:spcPct val="110000"/>
              </a:lnSpc>
            </a:pPr>
            <a:r>
              <a:rPr lang="en-US" altLang="ja-JP" sz="1800" dirty="0" smtClean="0"/>
              <a:t>Experts from SLAC, Steve Smith and Andrew Young</a:t>
            </a:r>
          </a:p>
          <a:p>
            <a:pPr lvl="1">
              <a:lnSpc>
                <a:spcPct val="110000"/>
              </a:lnSpc>
            </a:pPr>
            <a:r>
              <a:rPr lang="en-US" altLang="ja-JP" sz="1800" dirty="0" smtClean="0"/>
              <a:t>Many valuable discussions for filter design, digital signal processing, etc.</a:t>
            </a:r>
          </a:p>
          <a:p>
            <a:pPr lvl="1">
              <a:lnSpc>
                <a:spcPct val="110000"/>
              </a:lnSpc>
            </a:pPr>
            <a:r>
              <a:rPr lang="en-US" altLang="ja-JP" sz="1800" dirty="0" smtClean="0"/>
              <a:t>One of the developments was chosen for performance, operation, and budget</a:t>
            </a:r>
          </a:p>
          <a:p>
            <a:pPr lvl="0">
              <a:lnSpc>
                <a:spcPct val="110000"/>
              </a:lnSpc>
            </a:pPr>
            <a:r>
              <a:rPr lang="en-US" altLang="ja-JP" sz="2400" dirty="0" smtClean="0"/>
              <a:t>Laser and photo</a:t>
            </a:r>
            <a:r>
              <a:rPr lang="en-US" altLang="ja-JP" sz="2400" dirty="0"/>
              <a:t>-cathode RF </a:t>
            </a:r>
            <a:r>
              <a:rPr lang="en-US" altLang="ja-JP" sz="2400" dirty="0" smtClean="0"/>
              <a:t>gun workshop</a:t>
            </a:r>
            <a:endParaRPr lang="en-US" altLang="ja-JP" sz="2400" dirty="0"/>
          </a:p>
          <a:p>
            <a:pPr lvl="1">
              <a:lnSpc>
                <a:spcPct val="110000"/>
              </a:lnSpc>
            </a:pPr>
            <a:r>
              <a:rPr lang="en-US" altLang="ja-JP" sz="1800" dirty="0" smtClean="0"/>
              <a:t>6 presentations, 16 participants</a:t>
            </a:r>
          </a:p>
          <a:p>
            <a:pPr lvl="1">
              <a:lnSpc>
                <a:spcPct val="110000"/>
              </a:lnSpc>
            </a:pPr>
            <a:r>
              <a:rPr lang="en-US" altLang="ja-JP" sz="1800" dirty="0" smtClean="0"/>
              <a:t>The same objectives of low emittance and higher stability</a:t>
            </a:r>
          </a:p>
          <a:p>
            <a:pPr lvl="1">
              <a:lnSpc>
                <a:spcPct val="110000"/>
              </a:lnSpc>
            </a:pPr>
            <a:r>
              <a:rPr lang="en-US" altLang="ja-JP" sz="1800" dirty="0" smtClean="0"/>
              <a:t>Injector linac is unique on higher beam charge and lower energy spread</a:t>
            </a:r>
          </a:p>
          <a:p>
            <a:pPr lvl="1">
              <a:lnSpc>
                <a:spcPct val="110000"/>
              </a:lnSpc>
            </a:pPr>
            <a:r>
              <a:rPr lang="en-US" altLang="ja-JP" sz="1800" dirty="0" smtClean="0"/>
              <a:t>Should exchange technology/information continuously</a:t>
            </a:r>
            <a:endParaRPr lang="en-US" altLang="ja-JP" sz="1800" dirty="0"/>
          </a:p>
          <a:p>
            <a:pPr lvl="0">
              <a:lnSpc>
                <a:spcPct val="110000"/>
              </a:lnSpc>
            </a:pPr>
            <a:r>
              <a:rPr lang="en-US" altLang="ja-JP" sz="2400" dirty="0"/>
              <a:t>A</a:t>
            </a:r>
            <a:r>
              <a:rPr lang="en-US" altLang="ja-JP" sz="2400" dirty="0" smtClean="0"/>
              <a:t>ccelerator structure processing workshop</a:t>
            </a:r>
            <a:endParaRPr lang="en-US" altLang="ja-JP" sz="2400" dirty="0"/>
          </a:p>
          <a:p>
            <a:pPr lvl="1">
              <a:lnSpc>
                <a:spcPct val="110000"/>
              </a:lnSpc>
            </a:pPr>
            <a:r>
              <a:rPr lang="en-US" altLang="ja-JP" sz="1800" dirty="0" smtClean="0"/>
              <a:t>22 participants</a:t>
            </a:r>
          </a:p>
          <a:p>
            <a:pPr lvl="1">
              <a:lnSpc>
                <a:spcPct val="110000"/>
              </a:lnSpc>
            </a:pPr>
            <a:r>
              <a:rPr lang="en-US" altLang="ja-JP" sz="1800" dirty="0" smtClean="0"/>
              <a:t>Many discussions on duration (more than a month), and the system</a:t>
            </a:r>
          </a:p>
          <a:p>
            <a:pPr lvl="1">
              <a:lnSpc>
                <a:spcPct val="110000"/>
              </a:lnSpc>
            </a:pPr>
            <a:r>
              <a:rPr lang="en-US" altLang="ja-JP" sz="1800" dirty="0" smtClean="0"/>
              <a:t>No baking necessary, longer processing and better monitors, better interlock needed </a:t>
            </a:r>
            <a:endParaRPr lang="en-US" altLang="ja-JP" sz="1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87788674"/>
      </p:ext>
    </p:extLst>
  </p:cSld>
  <p:clrMapOvr>
    <a:masterClrMapping/>
  </p:clrMapOvr>
  <p:transition xmlns:p14="http://schemas.microsoft.com/office/powerpoint/2010/main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Improved beam optics design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Pulsed quad addition</a:t>
            </a:r>
            <a:r>
              <a:rPr lang="en-US" altLang="ja-JP" dirty="0"/>
              <a:t> </a:t>
            </a:r>
            <a:r>
              <a:rPr lang="en-US" altLang="ja-JP" dirty="0" smtClean="0"/>
              <a:t>–</a:t>
            </a:r>
            <a:r>
              <a:rPr lang="en-US" altLang="ja-JP" dirty="0"/>
              <a:t> </a:t>
            </a:r>
            <a:r>
              <a:rPr lang="en-US" altLang="ja-JP" dirty="0" smtClean="0"/>
              <a:t>Simultaneous injection</a:t>
            </a:r>
          </a:p>
          <a:p>
            <a:r>
              <a:rPr lang="en-US" altLang="ja-JP" dirty="0" smtClean="0"/>
              <a:t>FODO → Doublet</a:t>
            </a:r>
            <a:r>
              <a:rPr lang="en-US" altLang="ja-JP" dirty="0"/>
              <a:t> </a:t>
            </a:r>
            <a:r>
              <a:rPr lang="en-US" altLang="ja-JP" dirty="0" smtClean="0"/>
              <a:t>–</a:t>
            </a:r>
            <a:r>
              <a:rPr lang="en-US" altLang="ja-JP" dirty="0"/>
              <a:t> </a:t>
            </a:r>
            <a:r>
              <a:rPr lang="en-US" altLang="ja-JP" dirty="0" smtClean="0"/>
              <a:t>Emittance preservation</a:t>
            </a:r>
          </a:p>
          <a:p>
            <a:r>
              <a:rPr lang="en-US" altLang="ja-JP" dirty="0" smtClean="0"/>
              <a:t>Orbit correction simulation</a:t>
            </a:r>
          </a:p>
          <a:p>
            <a:r>
              <a:rPr lang="en-US" altLang="ja-JP" dirty="0" smtClean="0"/>
              <a:t>Further emittance preservation even with alignment tolerances</a:t>
            </a:r>
          </a:p>
          <a:p>
            <a:r>
              <a:rPr lang="en-US" altLang="ja-JP" dirty="0" smtClean="0"/>
              <a:t>Optimization for budget …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9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theme/theme1.xml><?xml version="1.0" encoding="utf-8"?>
<a:theme xmlns:a="http://schemas.openxmlformats.org/drawingml/2006/main" name="java-jca-caj-furukawa">
  <a:themeElements>
    <a:clrScheme name="java-jca-caj-furukaw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java-jca-caj-furukawa">
      <a:majorFont>
        <a:latin typeface="Arial Rounded MT Bold"/>
        <a:ea typeface="ヒラギノ丸ゴ Pro W4"/>
        <a:cs typeface="ヒラギノ丸ゴ Pro W4"/>
      </a:majorFont>
      <a:minorFont>
        <a:latin typeface="Arial Rounded MT Bold"/>
        <a:ea typeface="ヒラギノ丸ゴ Pro W4"/>
        <a:cs typeface="ヒラギノ丸ゴ Pro W4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java-jca-caj-furukaw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a-jca-caj-furukaw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標準デザイン">
  <a:themeElements>
    <a:clrScheme name="">
      <a:dk1>
        <a:srgbClr val="CC6600"/>
      </a:dk1>
      <a:lt1>
        <a:srgbClr val="FFFFFF"/>
      </a:lt1>
      <a:dk2>
        <a:srgbClr val="292929"/>
      </a:dk2>
      <a:lt2>
        <a:srgbClr val="66FF33"/>
      </a:lt2>
      <a:accent1>
        <a:srgbClr val="00CC99"/>
      </a:accent1>
      <a:accent2>
        <a:srgbClr val="3333CC"/>
      </a:accent2>
      <a:accent3>
        <a:srgbClr val="ACACAC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標準デザイン">
  <a:themeElements>
    <a:clrScheme name="">
      <a:dk1>
        <a:srgbClr val="CC6600"/>
      </a:dk1>
      <a:lt1>
        <a:srgbClr val="FFFFFF"/>
      </a:lt1>
      <a:dk2>
        <a:srgbClr val="292929"/>
      </a:dk2>
      <a:lt2>
        <a:srgbClr val="66FF33"/>
      </a:lt2>
      <a:accent1>
        <a:srgbClr val="00CC99"/>
      </a:accent1>
      <a:accent2>
        <a:srgbClr val="3333CC"/>
      </a:accent2>
      <a:accent3>
        <a:srgbClr val="ACACAC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1016</TotalTime>
  <Words>2321</Words>
  <Application>Microsoft Macintosh PowerPoint</Application>
  <PresentationFormat>ユーザー設定</PresentationFormat>
  <Paragraphs>529</Paragraphs>
  <Slides>40</Slides>
  <Notes>5</Notes>
  <HiddenSlides>11</HiddenSlides>
  <MMClips>0</MMClips>
  <ScaleCrop>false</ScaleCrop>
  <HeadingPairs>
    <vt:vector size="6" baseType="variant">
      <vt:variant>
        <vt:lpstr>テーマ</vt:lpstr>
      </vt:variant>
      <vt:variant>
        <vt:i4>3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4" baseType="lpstr">
      <vt:lpstr>java-jca-caj-furukawa</vt:lpstr>
      <vt:lpstr>標準デザイン</vt:lpstr>
      <vt:lpstr>1_標準デザイン</vt:lpstr>
      <vt:lpstr>ビットマップ イメージ</vt:lpstr>
      <vt:lpstr>Electron / Positron Injector Linac</vt:lpstr>
      <vt:lpstr>Mission of electron/positron Injector in SuperKEKB</vt:lpstr>
      <vt:lpstr>Linac Upgrade for SuperKEKB</vt:lpstr>
      <vt:lpstr>Linac Schedule Overview (to be updated)</vt:lpstr>
      <vt:lpstr>Fire during flux concentrator development </vt:lpstr>
      <vt:lpstr>SLAC-SuperKEKB Workshop (Injector Linac)</vt:lpstr>
      <vt:lpstr>Questions and Answers</vt:lpstr>
      <vt:lpstr>Several Workshop around Injector Linac</vt:lpstr>
      <vt:lpstr>Improved beam optics design</vt:lpstr>
      <vt:lpstr>PowerPoint プレゼンテーション</vt:lpstr>
      <vt:lpstr>Result of e-p fitting</vt:lpstr>
      <vt:lpstr>Emittance Preservation</vt:lpstr>
      <vt:lpstr>Emittance Dilution</vt:lpstr>
      <vt:lpstr>PowerPoint プレゼンテーション</vt:lpstr>
      <vt:lpstr>Positron Source</vt:lpstr>
      <vt:lpstr>Positron beamline under construction</vt:lpstr>
      <vt:lpstr>Flux Concentrator Assembly</vt:lpstr>
      <vt:lpstr>e+/e- beam switching at target</vt:lpstr>
      <vt:lpstr>Photo-cathode RF-gun Development</vt:lpstr>
      <vt:lpstr>PowerPoint プレゼンテーション</vt:lpstr>
      <vt:lpstr>GR_A1 : 5.1 nC / bunch</vt:lpstr>
      <vt:lpstr>Beam Trend / Stability</vt:lpstr>
      <vt:lpstr>Horizontal / Vertical stability</vt:lpstr>
      <vt:lpstr>PowerPoint プレゼンテーション</vt:lpstr>
      <vt:lpstr>Virtual Accelerator-based Controls</vt:lpstr>
      <vt:lpstr>PowerPoint プレゼンテーション</vt:lpstr>
      <vt:lpstr>Summary</vt:lpstr>
      <vt:lpstr>PowerPoint プレゼンテーション</vt:lpstr>
      <vt:lpstr>PowerPoint プレゼンテーション</vt:lpstr>
      <vt:lpstr>PowerPoint プレゼンテーション</vt:lpstr>
      <vt:lpstr>e- beam</vt:lpstr>
      <vt:lpstr>PowerPoint プレゼンテーション</vt:lpstr>
      <vt:lpstr>ビームライン詳細</vt:lpstr>
      <vt:lpstr>まとめ</vt:lpstr>
      <vt:lpstr>BPM 読み出しの技術選択</vt:lpstr>
      <vt:lpstr>Laser RF 電子銃 Workshop</vt:lpstr>
      <vt:lpstr>RF Gun GR_A1 Overall Structure</vt:lpstr>
      <vt:lpstr>Regenerative Amplifier</vt:lpstr>
      <vt:lpstr>Multipass Amplifier</vt:lpstr>
      <vt:lpstr>Quadruple Frequency</vt:lpstr>
    </vt:vector>
  </TitlesOfParts>
  <Manager/>
  <Company>kek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Linac progress</dc:title>
  <dc:subject/>
  <dc:creator>k.furukawa</dc:creator>
  <cp:keywords/>
  <dc:description>a4</dc:description>
  <cp:lastModifiedBy>Kazuro Furukawa</cp:lastModifiedBy>
  <cp:revision>80</cp:revision>
  <dcterms:created xsi:type="dcterms:W3CDTF">2014-02-04T18:18:32Z</dcterms:created>
  <dcterms:modified xsi:type="dcterms:W3CDTF">2014-02-05T02:16:29Z</dcterms:modified>
  <cp:category/>
</cp:coreProperties>
</file>