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466" r:id="rId2"/>
    <p:sldId id="478" r:id="rId3"/>
    <p:sldId id="475" r:id="rId4"/>
    <p:sldId id="476" r:id="rId5"/>
    <p:sldId id="477" r:id="rId6"/>
    <p:sldId id="479" r:id="rId7"/>
    <p:sldId id="480" r:id="rId8"/>
    <p:sldId id="481" r:id="rId9"/>
  </p:sldIdLst>
  <p:sldSz cx="10688638" cy="7562850"/>
  <p:notesSz cx="9144000" cy="6858000"/>
  <p:custShowLst>
    <p:custShow name="B-Suishin-i" id="0">
      <p:sldLst/>
    </p:custShow>
  </p:custShowLst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CEB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 autoAdjust="0"/>
    <p:restoredTop sz="97813" autoAdjust="0"/>
  </p:normalViewPr>
  <p:slideViewPr>
    <p:cSldViewPr snapToGrid="0" snapToObjects="1">
      <p:cViewPr>
        <p:scale>
          <a:sx n="100" d="100"/>
          <a:sy n="100" d="100"/>
        </p:scale>
        <p:origin x="-496" y="-8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17/02/10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71739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K.Furukawa,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Feb.2017.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3512" y="7250113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Energy Margin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 rot="1234296">
            <a:off x="317500" y="36369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75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507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326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101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endParaRPr lang="ja-JP" altLang="en-US" sz="6000" dirty="0">
              <a:solidFill>
                <a:srgbClr val="CC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eaLnBrk="1" fontAlgn="base" hangingPunct="1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1968371"/>
            <a:ext cx="9085342" cy="1621111"/>
          </a:xfrm>
        </p:spPr>
        <p:txBody>
          <a:bodyPr/>
          <a:lstStyle/>
          <a:p>
            <a:r>
              <a:rPr lang="en-US" altLang="ja-JP" dirty="0" smtClean="0"/>
              <a:t>Injector Linac Energy Margin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2400" dirty="0" smtClean="0"/>
              <a:t>Answers to injector questions at </a:t>
            </a:r>
            <a:r>
              <a:rPr lang="en-US" altLang="ja-JP" sz="2400" dirty="0" err="1" smtClean="0"/>
              <a:t>Moday</a:t>
            </a:r>
            <a:r>
              <a:rPr lang="en-US" altLang="ja-JP" sz="2400" dirty="0" smtClean="0"/>
              <a:t> talk 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3904600"/>
            <a:ext cx="7482047" cy="1932728"/>
          </a:xfrm>
        </p:spPr>
        <p:txBody>
          <a:bodyPr/>
          <a:lstStyle/>
          <a:p>
            <a:endParaRPr lang="en-US" altLang="ja-JP" sz="2400" dirty="0" smtClean="0"/>
          </a:p>
          <a:p>
            <a:r>
              <a:rPr lang="en-US" altLang="ja-JP" sz="2400" dirty="0" smtClean="0"/>
              <a:t>Kazuro </a:t>
            </a:r>
            <a:r>
              <a:rPr lang="en-US" altLang="ja-JP" sz="2400" dirty="0"/>
              <a:t>Furukawa</a:t>
            </a:r>
          </a:p>
          <a:p>
            <a:r>
              <a:rPr lang="en-US" altLang="ja-JP" sz="2400" dirty="0" smtClean="0"/>
              <a:t>Injector Linac, KEK</a:t>
            </a:r>
            <a:endParaRPr lang="ja-JP" altLang="en-US" sz="1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5" name="Rectangle 372"/>
          <p:cNvSpPr>
            <a:spLocks noChangeArrowheads="1"/>
          </p:cNvSpPr>
          <p:nvPr/>
        </p:nvSpPr>
        <p:spPr bwMode="auto">
          <a:xfrm>
            <a:off x="0" y="5384800"/>
            <a:ext cx="10688638" cy="148855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173538"/>
            <a:endParaRPr lang="en-US" altLang="ja-JP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56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" y="3926079"/>
            <a:ext cx="5852160" cy="3303270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885825"/>
            <a:ext cx="10401301" cy="6369050"/>
          </a:xfrm>
          <a:effectLst/>
        </p:spPr>
        <p:txBody>
          <a:bodyPr/>
          <a:lstStyle/>
          <a:p>
            <a:pPr lvl="1"/>
            <a:r>
              <a:rPr lang="en-US" altLang="ja-JP" sz="1800" dirty="0" smtClean="0"/>
              <a:t>For 40-times higher luminosity in SuperKEKB collider</a:t>
            </a:r>
          </a:p>
          <a:p>
            <a:pPr lvl="1"/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Low emittance &amp; low </a:t>
            </a:r>
            <a:r>
              <a:rPr lang="en-US" altLang="ja-JP" sz="1800" dirty="0">
                <a:solidFill>
                  <a:srgbClr val="FF6600"/>
                </a:solidFill>
                <a:sym typeface="Wingdings"/>
              </a:rPr>
              <a:t>e</a:t>
            </a:r>
            <a:r>
              <a:rPr lang="en-US" altLang="ja-JP" sz="1800" dirty="0" smtClean="0">
                <a:solidFill>
                  <a:srgbClr val="FF6600"/>
                </a:solidFill>
                <a:sym typeface="Wingdings"/>
              </a:rPr>
              <a:t>nergy spread injection beam with 4-5 times more beam current</a:t>
            </a:r>
            <a:endParaRPr lang="en-US" altLang="ja-JP" sz="1800" dirty="0" smtClean="0">
              <a:sym typeface="Wingdings"/>
            </a:endParaRPr>
          </a:p>
          <a:p>
            <a:pPr lvl="2"/>
            <a:r>
              <a:rPr lang="en-US" altLang="ja-JP" sz="1600" dirty="0" smtClean="0">
                <a:sym typeface="Wingdings"/>
              </a:rPr>
              <a:t>New high-current photo-cathode RF gun developments</a:t>
            </a:r>
          </a:p>
          <a:p>
            <a:pPr lvl="2"/>
            <a:r>
              <a:rPr lang="en-US" altLang="ja-JP" sz="1600" dirty="0" smtClean="0"/>
              <a:t>New positron capture section </a:t>
            </a:r>
          </a:p>
          <a:p>
            <a:pPr lvl="2"/>
            <a:r>
              <a:rPr lang="en-US" altLang="ja-JP" sz="1600" dirty="0" smtClean="0"/>
              <a:t>Damping ring construction</a:t>
            </a:r>
            <a:endParaRPr lang="en-US" altLang="ja-JP" sz="1800" dirty="0" smtClean="0"/>
          </a:p>
          <a:p>
            <a:pPr lvl="2"/>
            <a:r>
              <a:rPr lang="en-US" altLang="ja-JP" sz="1600" dirty="0" smtClean="0"/>
              <a:t>Optimized beam optics and correction</a:t>
            </a:r>
          </a:p>
          <a:p>
            <a:pPr lvl="2"/>
            <a:r>
              <a:rPr lang="en-US" altLang="ja-JP" sz="1600" dirty="0" smtClean="0"/>
              <a:t>Precise beam orbit control with </a:t>
            </a:r>
            <a:r>
              <a:rPr lang="en-US" altLang="ja-JP" sz="1600" dirty="0"/>
              <a:t>l</a:t>
            </a:r>
            <a:r>
              <a:rPr lang="en-US" altLang="ja-JP" sz="1600" dirty="0" smtClean="0"/>
              <a:t>ong-baseline alignment</a:t>
            </a:r>
          </a:p>
          <a:p>
            <a:pPr lvl="2"/>
            <a:r>
              <a:rPr lang="en-US" altLang="ja-JP" sz="1600" dirty="0" smtClean="0"/>
              <a:t>Simultaneous top-up injection to DR/HER/LER/PF/PFAR</a:t>
            </a:r>
          </a:p>
          <a:p>
            <a:pPr lvl="1"/>
            <a:r>
              <a:rPr lang="en-US" altLang="ja-JP" sz="1800" dirty="0" smtClean="0"/>
              <a:t>Balanced injection for the both photon science and </a:t>
            </a:r>
            <a:br>
              <a:rPr lang="en-US" altLang="ja-JP" sz="1800" dirty="0" smtClean="0"/>
            </a:br>
            <a:r>
              <a:rPr lang="en-US" altLang="ja-JP" sz="1800" dirty="0" smtClean="0"/>
              <a:t>	elementary particle physics experiments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576262"/>
          </a:xfrm>
          <a:effectLst/>
        </p:spPr>
        <p:txBody>
          <a:bodyPr/>
          <a:lstStyle/>
          <a:p>
            <a:r>
              <a:rPr lang="en-US" altLang="ja-JP" sz="3000" dirty="0" smtClean="0"/>
              <a:t>Mission of Electron/positron Injector in SuperKEKB</a:t>
            </a:r>
            <a:endParaRPr lang="ja-JP" altLang="en-US" sz="30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708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Mission in FY2016-FY2017</a:t>
            </a:r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5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8" name="テキスト ボックス 12"/>
          <p:cNvSpPr txBox="1">
            <a:spLocks noChangeArrowheads="1"/>
          </p:cNvSpPr>
          <p:nvPr/>
        </p:nvSpPr>
        <p:spPr bwMode="auto">
          <a:xfrm>
            <a:off x="6812598" y="6224997"/>
            <a:ext cx="3876040" cy="108540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The single injector would behave as multiple injectors to multiple storage rings by the concept of virtual accelerator 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6812598" y="1676399"/>
            <a:ext cx="3698240" cy="4622800"/>
            <a:chOff x="6812598" y="1765299"/>
            <a:chExt cx="3698240" cy="4622800"/>
          </a:xfrm>
        </p:grpSpPr>
        <p:pic>
          <p:nvPicPr>
            <p:cNvPr id="5" name="図 4" descr="linac-va2.p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598" y="1765299"/>
              <a:ext cx="3698240" cy="4622800"/>
            </a:xfrm>
            <a:prstGeom prst="rect">
              <a:avLst/>
            </a:prstGeom>
          </p:spPr>
        </p:pic>
        <p:sp>
          <p:nvSpPr>
            <p:cNvPr id="9" name="テキスト ボックス 12"/>
            <p:cNvSpPr txBox="1">
              <a:spLocks noChangeArrowheads="1"/>
            </p:cNvSpPr>
            <p:nvPr/>
          </p:nvSpPr>
          <p:spPr bwMode="auto">
            <a:xfrm>
              <a:off x="10248900" y="6209608"/>
              <a:ext cx="88900" cy="1538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000" dirty="0" smtClean="0">
                  <a:latin typeface="Arial Rounded MT Bold"/>
                  <a:cs typeface="Arial Rounded MT Bold"/>
                </a:rPr>
                <a:t>1</a:t>
              </a:r>
              <a:endParaRPr lang="ja-JP" altLang="en-US" sz="1000" dirty="0">
                <a:latin typeface="Arial Rounded MT Bold"/>
                <a:cs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984432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22263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Energy Margin in Phase II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Construction budget is so tight that no backups are prepared for many components (common understanding)</a:t>
            </a:r>
          </a:p>
          <a:p>
            <a:r>
              <a:rPr lang="en-US" altLang="ja-JP" sz="2000" dirty="0" smtClean="0"/>
              <a:t>As the acceleration units are indispensable, </a:t>
            </a:r>
            <a:r>
              <a:rPr lang="en-US" altLang="ja-JP" sz="2000" dirty="0"/>
              <a:t>for Y(</a:t>
            </a:r>
            <a:r>
              <a:rPr lang="en-US" altLang="ja-JP" sz="2000" dirty="0" smtClean="0"/>
              <a:t>4s) </a:t>
            </a:r>
            <a:r>
              <a:rPr lang="en-US" altLang="ja-JP" sz="2000" dirty="0"/>
              <a:t>in Phase-II at </a:t>
            </a:r>
            <a:r>
              <a:rPr lang="en-US" altLang="ja-JP" sz="2000" dirty="0" smtClean="0"/>
              <a:t>least a single backup/stand-by unit (~150 MeV) is prepared for each of three linac sections</a:t>
            </a:r>
          </a:p>
          <a:p>
            <a:pPr lvl="1"/>
            <a:r>
              <a:rPr lang="en-US" altLang="ja-JP" sz="1800" dirty="0" smtClean="0"/>
              <a:t>Sections: J-Arc (1.5 GeV), SY2-DR (1.1 GeV e</a:t>
            </a:r>
            <a:r>
              <a:rPr lang="en-US" altLang="ja-JP" sz="2000" baseline="30000" dirty="0" smtClean="0"/>
              <a:t>+</a:t>
            </a:r>
            <a:r>
              <a:rPr lang="en-US" altLang="ja-JP" sz="1800" dirty="0" smtClean="0"/>
              <a:t>), SY3-Linac-end (7 GeV e</a:t>
            </a:r>
            <a:r>
              <a:rPr lang="en-US" altLang="ja-JP" sz="2000" baseline="30000" dirty="0" smtClean="0"/>
              <a:t>–</a:t>
            </a:r>
            <a:r>
              <a:rPr lang="en-US" altLang="ja-JP" sz="1800" dirty="0" smtClean="0"/>
              <a:t> / 4 GeV e</a:t>
            </a:r>
            <a:r>
              <a:rPr lang="en-US" altLang="ja-JP" sz="2000" baseline="30000" dirty="0" smtClean="0"/>
              <a:t>+</a:t>
            </a:r>
            <a:r>
              <a:rPr lang="en-US" altLang="ja-JP" sz="1800" dirty="0" smtClean="0"/>
              <a:t>)</a:t>
            </a:r>
          </a:p>
          <a:p>
            <a:pPr lvl="1"/>
            <a:r>
              <a:rPr lang="en-US" altLang="ja-JP" sz="1800" dirty="0" smtClean="0"/>
              <a:t>51 units for acceleration and 9 units for beam manipulation</a:t>
            </a:r>
          </a:p>
          <a:p>
            <a:r>
              <a:rPr lang="en-US" altLang="ja-JP" sz="2000" dirty="0" smtClean="0"/>
              <a:t>However, </a:t>
            </a:r>
            <a:r>
              <a:rPr lang="en-US" altLang="ja-JP" sz="2000" dirty="0"/>
              <a:t>Y(</a:t>
            </a:r>
            <a:r>
              <a:rPr lang="en-US" altLang="ja-JP" sz="2000" dirty="0" smtClean="0"/>
              <a:t>6s) was out of consideration for Phase-II</a:t>
            </a:r>
          </a:p>
          <a:p>
            <a:pPr lvl="1"/>
            <a:r>
              <a:rPr lang="en-US" altLang="ja-JP" sz="1800" dirty="0" smtClean="0"/>
              <a:t>It may be possible to operate for </a:t>
            </a:r>
            <a:r>
              <a:rPr lang="en-US" altLang="ja-JP" sz="1800" dirty="0"/>
              <a:t>Y(</a:t>
            </a:r>
            <a:r>
              <a:rPr lang="en-US" altLang="ja-JP" sz="1800" dirty="0" smtClean="0"/>
              <a:t>6s) without backups (J-Arc 1.7 GeV)</a:t>
            </a:r>
          </a:p>
          <a:p>
            <a:pPr lvl="1"/>
            <a:r>
              <a:rPr lang="en-US" altLang="ja-JP" sz="1800" dirty="0" smtClean="0"/>
              <a:t>Need to reach an understanding with PF / PF-AR for possible interference</a:t>
            </a:r>
          </a:p>
          <a:p>
            <a:pPr lvl="1"/>
            <a:r>
              <a:rPr lang="en-US" altLang="ja-JP" sz="1800" dirty="0" smtClean="0"/>
              <a:t>Before that, we surely have to establish low emittance beam injection </a:t>
            </a:r>
          </a:p>
          <a:p>
            <a:r>
              <a:rPr kumimoji="1" lang="en-US" altLang="ja-JP" sz="2000" dirty="0" smtClean="0"/>
              <a:t>There are many failure modes of units, typical ones are;</a:t>
            </a:r>
            <a:endParaRPr lang="en-US" altLang="ja-JP" sz="2000" dirty="0"/>
          </a:p>
          <a:p>
            <a:pPr lvl="1"/>
            <a:r>
              <a:rPr kumimoji="1" lang="en-US" altLang="ja-JP" sz="1800" dirty="0" smtClean="0"/>
              <a:t>High power klystrons </a:t>
            </a:r>
            <a:r>
              <a:rPr lang="en-US" altLang="ja-JP" sz="1800" dirty="0" smtClean="0"/>
              <a:t>[a few</a:t>
            </a:r>
            <a:r>
              <a:rPr kumimoji="1" lang="en-US" altLang="ja-JP" sz="1800" dirty="0" smtClean="0"/>
              <a:t> times a year]</a:t>
            </a:r>
          </a:p>
          <a:p>
            <a:pPr lvl="2"/>
            <a:r>
              <a:rPr lang="en-US" altLang="ja-JP" sz="1600" dirty="0" smtClean="0"/>
              <a:t>Two and a half days to replace a klystron</a:t>
            </a:r>
          </a:p>
          <a:p>
            <a:pPr lvl="1"/>
            <a:r>
              <a:rPr kumimoji="1" lang="en-US" altLang="ja-JP" sz="1800" dirty="0" smtClean="0"/>
              <a:t>High power klystron pulse modulators </a:t>
            </a:r>
            <a:r>
              <a:rPr lang="en-US" altLang="ja-JP" sz="1800" dirty="0" smtClean="0"/>
              <a:t>[</a:t>
            </a:r>
            <a:r>
              <a:rPr kumimoji="1" lang="en-US" altLang="ja-JP" sz="1800" dirty="0" smtClean="0"/>
              <a:t>once or twice a year]</a:t>
            </a:r>
          </a:p>
          <a:p>
            <a:pPr lvl="2"/>
            <a:r>
              <a:rPr lang="en-US" altLang="ja-JP" sz="1600" dirty="0"/>
              <a:t>F</a:t>
            </a:r>
            <a:r>
              <a:rPr lang="en-US" altLang="ja-JP" sz="1600" dirty="0" smtClean="0"/>
              <a:t>rom a shift to several days depending on the failures</a:t>
            </a:r>
          </a:p>
          <a:p>
            <a:pPr lvl="1"/>
            <a:r>
              <a:rPr kumimoji="1" lang="en-US" altLang="ja-JP" sz="1800" dirty="0" smtClean="0"/>
              <a:t>Fatal damage in accelerator structures [once in </a:t>
            </a:r>
            <a:r>
              <a:rPr lang="en-US" altLang="ja-JP" sz="1800" dirty="0" smtClean="0"/>
              <a:t>a few</a:t>
            </a:r>
            <a:r>
              <a:rPr kumimoji="1" lang="en-US" altLang="ja-JP" sz="1800" dirty="0" smtClean="0"/>
              <a:t> years]</a:t>
            </a:r>
          </a:p>
          <a:p>
            <a:pPr lvl="2"/>
            <a:r>
              <a:rPr kumimoji="1" lang="en-US" altLang="ja-JP" sz="1600" dirty="0" smtClean="0"/>
              <a:t>Several days to replace a structure</a:t>
            </a:r>
          </a:p>
          <a:p>
            <a:pPr lvl="3"/>
            <a:r>
              <a:rPr kumimoji="1" lang="en-US" altLang="ja-JP" sz="1400" dirty="0" smtClean="0"/>
              <a:t>Frequency of the appearance has been increasing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915400" y="6738938"/>
            <a:ext cx="1608138" cy="3467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i="1" dirty="0" err="1" smtClean="0">
                <a:solidFill>
                  <a:srgbClr val="000090"/>
                </a:solidFill>
                <a:latin typeface="Arial Rounded MT Bold"/>
              </a:rPr>
              <a:t>Kamitani</a:t>
            </a:r>
            <a:r>
              <a:rPr lang="en-US" altLang="ja-JP" sz="1600" i="1" dirty="0" smtClean="0">
                <a:solidFill>
                  <a:srgbClr val="000090"/>
                </a:solidFill>
                <a:latin typeface="Arial Rounded MT Bold"/>
              </a:rPr>
              <a:t> et al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9708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I</a:t>
            </a: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n Phase II Commissioning</a:t>
            </a:r>
          </a:p>
        </p:txBody>
      </p:sp>
    </p:spTree>
    <p:extLst>
      <p:ext uri="{BB962C8B-B14F-4D97-AF65-F5344CB8AC3E}">
        <p14:creationId xmlns:p14="http://schemas.microsoft.com/office/powerpoint/2010/main" val="4229774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900" b="1" dirty="0" smtClean="0">
                <a:solidFill>
                  <a:srgbClr val="4040C0"/>
                </a:solidFill>
                <a:effectLst/>
                <a:latin typeface="+mj-lt"/>
                <a:ea typeface="+mj-ea"/>
                <a:cs typeface="+mj-cs"/>
              </a:rPr>
              <a:t>Linac Energy Margin in Phase III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U</a:t>
            </a:r>
            <a:r>
              <a:rPr lang="en-US" altLang="ja-JP" sz="2400" dirty="0" smtClean="0"/>
              <a:t>nit #13 will be added in Phase-III (+150 MeV)</a:t>
            </a:r>
          </a:p>
          <a:p>
            <a:pPr lvl="1"/>
            <a:r>
              <a:rPr lang="en-US" altLang="ja-JP" sz="2000" dirty="0"/>
              <a:t>S</a:t>
            </a:r>
            <a:r>
              <a:rPr lang="en-US" altLang="ja-JP" sz="2000" dirty="0" smtClean="0"/>
              <a:t>ecuring well-performed accelerator structures in #44, the unit will be converted to high-gradient by adding another klystron (+70 MeV)</a:t>
            </a:r>
            <a:endParaRPr lang="en-US" altLang="ja-JP" sz="2000" dirty="0"/>
          </a:p>
          <a:p>
            <a:r>
              <a:rPr kumimoji="1" lang="en-US" altLang="ja-JP" sz="2400" dirty="0" smtClean="0"/>
              <a:t>On failures, the J-Arc energy may be changed to help other </a:t>
            </a:r>
            <a:r>
              <a:rPr lang="en-US" altLang="ja-JP" sz="2400" dirty="0" smtClean="0"/>
              <a:t>sections depending </a:t>
            </a:r>
            <a:r>
              <a:rPr lang="en-US" altLang="ja-JP" sz="2400" dirty="0"/>
              <a:t>on the failure </a:t>
            </a:r>
            <a:r>
              <a:rPr lang="en-US" altLang="ja-JP" sz="2400" dirty="0" smtClean="0"/>
              <a:t>mode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If really relevant, DR energy may be changed to help e+ (?)</a:t>
            </a:r>
          </a:p>
          <a:p>
            <a:r>
              <a:rPr kumimoji="1" lang="en-US" altLang="ja-JP" sz="2400" dirty="0" smtClean="0"/>
              <a:t>In the long run, </a:t>
            </a:r>
            <a:r>
              <a:rPr lang="en-US" altLang="ja-JP" sz="2400" dirty="0" smtClean="0"/>
              <a:t>degraded</a:t>
            </a:r>
            <a:r>
              <a:rPr kumimoji="1" lang="en-US" altLang="ja-JP" sz="2400" dirty="0" smtClean="0"/>
              <a:t> accelerating structures should be refurbished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テキスト ボックス 234"/>
          <p:cNvSpPr txBox="1">
            <a:spLocks noChangeArrowheads="1"/>
          </p:cNvSpPr>
          <p:nvPr/>
        </p:nvSpPr>
        <p:spPr bwMode="auto">
          <a:xfrm>
            <a:off x="509514" y="6460671"/>
            <a:ext cx="819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000" b="1" dirty="0" smtClean="0">
                <a:solidFill>
                  <a:srgbClr val="3366FF"/>
                </a:solidFill>
                <a:cs typeface="Arial" charset="0"/>
              </a:rPr>
              <a:t>Bunch </a:t>
            </a:r>
            <a:br>
              <a:rPr lang="en-US" altLang="ja-JP" sz="1000" b="1" dirty="0" smtClean="0">
                <a:solidFill>
                  <a:srgbClr val="3366FF"/>
                </a:solidFill>
                <a:cs typeface="Arial" charset="0"/>
              </a:rPr>
            </a:br>
            <a:r>
              <a:rPr lang="en-US" altLang="ja-JP" sz="1000" b="1" dirty="0" smtClean="0">
                <a:solidFill>
                  <a:srgbClr val="3366FF"/>
                </a:solidFill>
                <a:cs typeface="Arial" charset="0"/>
              </a:rPr>
              <a:t>Compression</a:t>
            </a:r>
            <a:endParaRPr lang="ja-JP" altLang="en-US" sz="1000" b="1" dirty="0">
              <a:solidFill>
                <a:srgbClr val="3366FF"/>
              </a:solidFill>
              <a:cs typeface="Arial" charset="0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592064" y="4522234"/>
            <a:ext cx="9624292" cy="2693541"/>
            <a:chOff x="772319" y="1231900"/>
            <a:chExt cx="9624292" cy="2693541"/>
          </a:xfrm>
        </p:grpSpPr>
        <p:sp>
          <p:nvSpPr>
            <p:cNvPr id="7" name="Rectangle 140"/>
            <p:cNvSpPr>
              <a:spLocks noChangeArrowheads="1"/>
            </p:cNvSpPr>
            <p:nvPr/>
          </p:nvSpPr>
          <p:spPr bwMode="auto">
            <a:xfrm>
              <a:off x="6874669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8" name="Rectangle 115"/>
            <p:cNvSpPr>
              <a:spLocks noChangeArrowheads="1"/>
            </p:cNvSpPr>
            <p:nvPr/>
          </p:nvSpPr>
          <p:spPr bwMode="auto">
            <a:xfrm>
              <a:off x="3675856" y="3073400"/>
              <a:ext cx="74613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9" name="Rectangle 108"/>
            <p:cNvSpPr>
              <a:spLocks noChangeArrowheads="1"/>
            </p:cNvSpPr>
            <p:nvPr/>
          </p:nvSpPr>
          <p:spPr bwMode="auto">
            <a:xfrm>
              <a:off x="2378869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0" name="Line 87"/>
            <p:cNvSpPr>
              <a:spLocks noChangeShapeType="1"/>
            </p:cNvSpPr>
            <p:nvPr/>
          </p:nvSpPr>
          <p:spPr bwMode="auto">
            <a:xfrm>
              <a:off x="1499394" y="1684338"/>
              <a:ext cx="1677987" cy="1587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1" name="AutoShape 88"/>
            <p:cNvSpPr>
              <a:spLocks/>
            </p:cNvSpPr>
            <p:nvPr/>
          </p:nvSpPr>
          <p:spPr bwMode="auto">
            <a:xfrm flipH="1">
              <a:off x="813594" y="1684338"/>
              <a:ext cx="1439862" cy="1439862"/>
            </a:xfrm>
            <a:custGeom>
              <a:avLst/>
              <a:gdLst>
                <a:gd name="T0" fmla="*/ 719931 w 1439862"/>
                <a:gd name="T1" fmla="*/ 0 h 1439863"/>
                <a:gd name="T2" fmla="*/ 719931 w 1439862"/>
                <a:gd name="T3" fmla="*/ 719932 h 1439863"/>
                <a:gd name="T4" fmla="*/ 1439402 w 1439862"/>
                <a:gd name="T5" fmla="*/ 694206 h 1439863"/>
                <a:gd name="T6" fmla="*/ 719931 w 1439862"/>
                <a:gd name="T7" fmla="*/ 0 h 1439863"/>
                <a:gd name="T8" fmla="*/ 1439402 w 1439862"/>
                <a:gd name="T9" fmla="*/ 694206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2" h="1439863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  <a:lnTo>
                    <a:pt x="719931" y="719932"/>
                  </a:lnTo>
                  <a:close/>
                </a:path>
                <a:path w="1439862" h="1439863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8"/>
                    <a:pt x="1439402" y="694206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 type="triangle" w="med" len="med"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2" name="AutoShape 89"/>
            <p:cNvSpPr>
              <a:spLocks noChangeArrowheads="1"/>
            </p:cNvSpPr>
            <p:nvPr/>
          </p:nvSpPr>
          <p:spPr bwMode="auto">
            <a:xfrm rot="16200000" flipH="1">
              <a:off x="816769" y="1684338"/>
              <a:ext cx="1439862" cy="1439862"/>
            </a:xfrm>
            <a:custGeom>
              <a:avLst/>
              <a:gdLst>
                <a:gd name="T0" fmla="*/ 719931 w 1439863"/>
                <a:gd name="T1" fmla="*/ 0 h 1439862"/>
                <a:gd name="T2" fmla="*/ 719932 w 1439863"/>
                <a:gd name="T3" fmla="*/ 719931 h 1439862"/>
                <a:gd name="T4" fmla="*/ 1439403 w 1439863"/>
                <a:gd name="T5" fmla="*/ 694206 h 1439862"/>
                <a:gd name="T6" fmla="*/ 719931 w 1439863"/>
                <a:gd name="T7" fmla="*/ 0 h 1439862"/>
                <a:gd name="T8" fmla="*/ 1439403 w 1439863"/>
                <a:gd name="T9" fmla="*/ 694206 h 1439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439863" h="1439862" stroke="0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  <a:lnTo>
                    <a:pt x="719932" y="719931"/>
                  </a:lnTo>
                  <a:close/>
                </a:path>
                <a:path w="1439863" h="1439862" fill="none">
                  <a:moveTo>
                    <a:pt x="719931" y="0"/>
                  </a:moveTo>
                  <a:lnTo>
                    <a:pt x="719931" y="-1"/>
                  </a:lnTo>
                  <a:cubicBezTo>
                    <a:pt x="1107526" y="-1"/>
                    <a:pt x="1425552" y="306857"/>
                    <a:pt x="1439403" y="694204"/>
                  </a:cubicBezTo>
                </a:path>
              </a:pathLst>
            </a:cu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3" name="Line 90"/>
            <p:cNvSpPr>
              <a:spLocks noChangeShapeType="1"/>
            </p:cNvSpPr>
            <p:nvPr/>
          </p:nvSpPr>
          <p:spPr bwMode="auto">
            <a:xfrm>
              <a:off x="813594" y="2347913"/>
              <a:ext cx="1587" cy="61912"/>
            </a:xfrm>
            <a:prstGeom prst="line">
              <a:avLst/>
            </a:prstGeom>
            <a:noFill/>
            <a:ln w="25560">
              <a:solidFill>
                <a:srgbClr val="BBE0E3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>
              <a:off x="1499394" y="1531938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5" name="Rectangle 93"/>
            <p:cNvSpPr>
              <a:spLocks noChangeArrowheads="1"/>
            </p:cNvSpPr>
            <p:nvPr/>
          </p:nvSpPr>
          <p:spPr bwMode="auto">
            <a:xfrm>
              <a:off x="1575594" y="163036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6" name="Rectangle 94"/>
            <p:cNvSpPr>
              <a:spLocks noChangeArrowheads="1"/>
            </p:cNvSpPr>
            <p:nvPr/>
          </p:nvSpPr>
          <p:spPr bwMode="auto">
            <a:xfrm>
              <a:off x="1689894" y="163036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7" name="Rectangle 95"/>
            <p:cNvSpPr>
              <a:spLocks noChangeArrowheads="1"/>
            </p:cNvSpPr>
            <p:nvPr/>
          </p:nvSpPr>
          <p:spPr bwMode="auto">
            <a:xfrm>
              <a:off x="1804194" y="163036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8" name="Rectangle 96"/>
            <p:cNvSpPr>
              <a:spLocks noChangeArrowheads="1"/>
            </p:cNvSpPr>
            <p:nvPr/>
          </p:nvSpPr>
          <p:spPr bwMode="auto">
            <a:xfrm>
              <a:off x="1920081" y="1630363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19" name="Rectangle 97"/>
            <p:cNvSpPr>
              <a:spLocks noChangeArrowheads="1"/>
            </p:cNvSpPr>
            <p:nvPr/>
          </p:nvSpPr>
          <p:spPr bwMode="auto">
            <a:xfrm>
              <a:off x="2034381" y="163195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0" name="Rectangle 98"/>
            <p:cNvSpPr>
              <a:spLocks noChangeArrowheads="1"/>
            </p:cNvSpPr>
            <p:nvPr/>
          </p:nvSpPr>
          <p:spPr bwMode="auto">
            <a:xfrm>
              <a:off x="2148681" y="163036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1" name="Rectangle 99"/>
            <p:cNvSpPr>
              <a:spLocks noChangeArrowheads="1"/>
            </p:cNvSpPr>
            <p:nvPr/>
          </p:nvSpPr>
          <p:spPr bwMode="auto">
            <a:xfrm>
              <a:off x="2262981" y="163195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2" name="Rectangle 100"/>
            <p:cNvSpPr>
              <a:spLocks noChangeArrowheads="1"/>
            </p:cNvSpPr>
            <p:nvPr/>
          </p:nvSpPr>
          <p:spPr bwMode="auto">
            <a:xfrm>
              <a:off x="2377281" y="163195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3" name="AutoShape 101"/>
            <p:cNvSpPr>
              <a:spLocks noChangeArrowheads="1"/>
            </p:cNvSpPr>
            <p:nvPr/>
          </p:nvSpPr>
          <p:spPr bwMode="auto">
            <a:xfrm>
              <a:off x="1500981" y="2971800"/>
              <a:ext cx="1141413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4" name="Rectangle 102"/>
            <p:cNvSpPr>
              <a:spLocks noChangeArrowheads="1"/>
            </p:cNvSpPr>
            <p:nvPr/>
          </p:nvSpPr>
          <p:spPr bwMode="auto">
            <a:xfrm>
              <a:off x="1577181" y="3070225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5" name="Rectangle 103"/>
            <p:cNvSpPr>
              <a:spLocks noChangeArrowheads="1"/>
            </p:cNvSpPr>
            <p:nvPr/>
          </p:nvSpPr>
          <p:spPr bwMode="auto">
            <a:xfrm>
              <a:off x="1691481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6" name="Rectangle 104"/>
            <p:cNvSpPr>
              <a:spLocks noChangeArrowheads="1"/>
            </p:cNvSpPr>
            <p:nvPr/>
          </p:nvSpPr>
          <p:spPr bwMode="auto">
            <a:xfrm>
              <a:off x="1805781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7" name="Rectangle 105"/>
            <p:cNvSpPr>
              <a:spLocks noChangeArrowheads="1"/>
            </p:cNvSpPr>
            <p:nvPr/>
          </p:nvSpPr>
          <p:spPr bwMode="auto">
            <a:xfrm>
              <a:off x="1920081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8" name="Rectangle 106"/>
            <p:cNvSpPr>
              <a:spLocks noChangeArrowheads="1"/>
            </p:cNvSpPr>
            <p:nvPr/>
          </p:nvSpPr>
          <p:spPr bwMode="auto">
            <a:xfrm>
              <a:off x="2035969" y="3071813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29" name="Rectangle 107"/>
            <p:cNvSpPr>
              <a:spLocks noChangeArrowheads="1"/>
            </p:cNvSpPr>
            <p:nvPr/>
          </p:nvSpPr>
          <p:spPr bwMode="auto">
            <a:xfrm>
              <a:off x="2150269" y="3070225"/>
              <a:ext cx="74612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0" name="Rectangle 108"/>
            <p:cNvSpPr>
              <a:spLocks noChangeArrowheads="1"/>
            </p:cNvSpPr>
            <p:nvPr/>
          </p:nvSpPr>
          <p:spPr bwMode="auto">
            <a:xfrm>
              <a:off x="2264569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1" name="AutoShape 110"/>
            <p:cNvSpPr>
              <a:spLocks noChangeArrowheads="1"/>
            </p:cNvSpPr>
            <p:nvPr/>
          </p:nvSpPr>
          <p:spPr bwMode="auto">
            <a:xfrm>
              <a:off x="2794794" y="2973388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2" name="Rectangle 111"/>
            <p:cNvSpPr>
              <a:spLocks noChangeArrowheads="1"/>
            </p:cNvSpPr>
            <p:nvPr/>
          </p:nvSpPr>
          <p:spPr bwMode="auto">
            <a:xfrm>
              <a:off x="28709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>
              <a:off x="29852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4" name="Rectangle 113"/>
            <p:cNvSpPr>
              <a:spLocks noChangeArrowheads="1"/>
            </p:cNvSpPr>
            <p:nvPr/>
          </p:nvSpPr>
          <p:spPr bwMode="auto">
            <a:xfrm>
              <a:off x="30995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5" name="Rectangle 115"/>
            <p:cNvSpPr>
              <a:spLocks noChangeArrowheads="1"/>
            </p:cNvSpPr>
            <p:nvPr/>
          </p:nvSpPr>
          <p:spPr bwMode="auto">
            <a:xfrm>
              <a:off x="3329781" y="3073400"/>
              <a:ext cx="101600" cy="1079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6" name="Rectangle 117"/>
            <p:cNvSpPr>
              <a:spLocks noChangeArrowheads="1"/>
            </p:cNvSpPr>
            <p:nvPr/>
          </p:nvSpPr>
          <p:spPr bwMode="auto">
            <a:xfrm>
              <a:off x="3558381" y="3073400"/>
              <a:ext cx="76200" cy="107950"/>
            </a:xfrm>
            <a:prstGeom prst="rect">
              <a:avLst/>
            </a:prstGeom>
            <a:solidFill>
              <a:srgbClr val="00FFFF"/>
            </a:solidFill>
            <a:ln w="9360">
              <a:solidFill>
                <a:srgbClr val="00FF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7" name="AutoShape 119"/>
            <p:cNvSpPr>
              <a:spLocks noChangeArrowheads="1"/>
            </p:cNvSpPr>
            <p:nvPr/>
          </p:nvSpPr>
          <p:spPr bwMode="auto">
            <a:xfrm>
              <a:off x="4013994" y="2973388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8" name="Rectangle 120"/>
            <p:cNvSpPr>
              <a:spLocks noChangeArrowheads="1"/>
            </p:cNvSpPr>
            <p:nvPr/>
          </p:nvSpPr>
          <p:spPr bwMode="auto">
            <a:xfrm>
              <a:off x="4090194" y="3071813"/>
              <a:ext cx="76200" cy="107950"/>
            </a:xfrm>
            <a:prstGeom prst="rect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39" name="Rectangle 121"/>
            <p:cNvSpPr>
              <a:spLocks noChangeArrowheads="1"/>
            </p:cNvSpPr>
            <p:nvPr/>
          </p:nvSpPr>
          <p:spPr bwMode="auto">
            <a:xfrm>
              <a:off x="42044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0" name="Rectangle 122"/>
            <p:cNvSpPr>
              <a:spLocks noChangeArrowheads="1"/>
            </p:cNvSpPr>
            <p:nvPr/>
          </p:nvSpPr>
          <p:spPr bwMode="auto">
            <a:xfrm>
              <a:off x="43187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1" name="Rectangle 123"/>
            <p:cNvSpPr>
              <a:spLocks noChangeArrowheads="1"/>
            </p:cNvSpPr>
            <p:nvPr/>
          </p:nvSpPr>
          <p:spPr bwMode="auto">
            <a:xfrm>
              <a:off x="4434681" y="3071813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2" name="Rectangle 124"/>
            <p:cNvSpPr>
              <a:spLocks noChangeArrowheads="1"/>
            </p:cNvSpPr>
            <p:nvPr/>
          </p:nvSpPr>
          <p:spPr bwMode="auto">
            <a:xfrm>
              <a:off x="4548981" y="3073400"/>
              <a:ext cx="74613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3" name="Rectangle 125"/>
            <p:cNvSpPr>
              <a:spLocks noChangeArrowheads="1"/>
            </p:cNvSpPr>
            <p:nvPr/>
          </p:nvSpPr>
          <p:spPr bwMode="auto">
            <a:xfrm>
              <a:off x="4663281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4" name="Rectangle 126"/>
            <p:cNvSpPr>
              <a:spLocks noChangeArrowheads="1"/>
            </p:cNvSpPr>
            <p:nvPr/>
          </p:nvSpPr>
          <p:spPr bwMode="auto">
            <a:xfrm>
              <a:off x="4777581" y="30734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5" name="Rectangle 127"/>
            <p:cNvSpPr>
              <a:spLocks noChangeArrowheads="1"/>
            </p:cNvSpPr>
            <p:nvPr/>
          </p:nvSpPr>
          <p:spPr bwMode="auto">
            <a:xfrm>
              <a:off x="4891881" y="30734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6" name="AutoShape 128"/>
            <p:cNvSpPr>
              <a:spLocks noChangeArrowheads="1"/>
            </p:cNvSpPr>
            <p:nvPr/>
          </p:nvSpPr>
          <p:spPr bwMode="auto">
            <a:xfrm>
              <a:off x="5233194" y="2973388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7" name="Rectangle 130"/>
            <p:cNvSpPr>
              <a:spLocks noChangeArrowheads="1"/>
            </p:cNvSpPr>
            <p:nvPr/>
          </p:nvSpPr>
          <p:spPr bwMode="auto">
            <a:xfrm>
              <a:off x="54236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8" name="Rectangle 131"/>
            <p:cNvSpPr>
              <a:spLocks noChangeArrowheads="1"/>
            </p:cNvSpPr>
            <p:nvPr/>
          </p:nvSpPr>
          <p:spPr bwMode="auto">
            <a:xfrm>
              <a:off x="55379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49" name="Rectangle 132"/>
            <p:cNvSpPr>
              <a:spLocks noChangeArrowheads="1"/>
            </p:cNvSpPr>
            <p:nvPr/>
          </p:nvSpPr>
          <p:spPr bwMode="auto">
            <a:xfrm>
              <a:off x="5653881" y="3071813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0" name="Rectangle 133"/>
            <p:cNvSpPr>
              <a:spLocks noChangeArrowheads="1"/>
            </p:cNvSpPr>
            <p:nvPr/>
          </p:nvSpPr>
          <p:spPr bwMode="auto">
            <a:xfrm>
              <a:off x="5768181" y="307340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1" name="Rectangle 134"/>
            <p:cNvSpPr>
              <a:spLocks noChangeArrowheads="1"/>
            </p:cNvSpPr>
            <p:nvPr/>
          </p:nvSpPr>
          <p:spPr bwMode="auto">
            <a:xfrm>
              <a:off x="5882481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2" name="Rectangle 135"/>
            <p:cNvSpPr>
              <a:spLocks noChangeArrowheads="1"/>
            </p:cNvSpPr>
            <p:nvPr/>
          </p:nvSpPr>
          <p:spPr bwMode="auto">
            <a:xfrm>
              <a:off x="5996781" y="30734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3" name="Rectangle 136"/>
            <p:cNvSpPr>
              <a:spLocks noChangeArrowheads="1"/>
            </p:cNvSpPr>
            <p:nvPr/>
          </p:nvSpPr>
          <p:spPr bwMode="auto">
            <a:xfrm>
              <a:off x="6111081" y="30734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4" name="AutoShape 137"/>
            <p:cNvSpPr>
              <a:spLocks noChangeArrowheads="1"/>
            </p:cNvSpPr>
            <p:nvPr/>
          </p:nvSpPr>
          <p:spPr bwMode="auto">
            <a:xfrm>
              <a:off x="6452394" y="2971800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5" name="Rectangle 138"/>
            <p:cNvSpPr>
              <a:spLocks noChangeArrowheads="1"/>
            </p:cNvSpPr>
            <p:nvPr/>
          </p:nvSpPr>
          <p:spPr bwMode="auto">
            <a:xfrm>
              <a:off x="6528594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6" name="Rectangle 139"/>
            <p:cNvSpPr>
              <a:spLocks noChangeArrowheads="1"/>
            </p:cNvSpPr>
            <p:nvPr/>
          </p:nvSpPr>
          <p:spPr bwMode="auto">
            <a:xfrm>
              <a:off x="6642894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7" name="Rectangle 140"/>
            <p:cNvSpPr>
              <a:spLocks noChangeArrowheads="1"/>
            </p:cNvSpPr>
            <p:nvPr/>
          </p:nvSpPr>
          <p:spPr bwMode="auto">
            <a:xfrm>
              <a:off x="6757194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8" name="Rectangle 142"/>
            <p:cNvSpPr>
              <a:spLocks noChangeArrowheads="1"/>
            </p:cNvSpPr>
            <p:nvPr/>
          </p:nvSpPr>
          <p:spPr bwMode="auto">
            <a:xfrm>
              <a:off x="6987381" y="3071813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59" name="Rectangle 143"/>
            <p:cNvSpPr>
              <a:spLocks noChangeArrowheads="1"/>
            </p:cNvSpPr>
            <p:nvPr/>
          </p:nvSpPr>
          <p:spPr bwMode="auto">
            <a:xfrm>
              <a:off x="7101681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0" name="Rectangle 144"/>
            <p:cNvSpPr>
              <a:spLocks noChangeArrowheads="1"/>
            </p:cNvSpPr>
            <p:nvPr/>
          </p:nvSpPr>
          <p:spPr bwMode="auto">
            <a:xfrm>
              <a:off x="7215981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1" name="Rectangle 145"/>
            <p:cNvSpPr>
              <a:spLocks noChangeArrowheads="1"/>
            </p:cNvSpPr>
            <p:nvPr/>
          </p:nvSpPr>
          <p:spPr bwMode="auto">
            <a:xfrm>
              <a:off x="7330281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2" name="AutoShape 146"/>
            <p:cNvSpPr>
              <a:spLocks noChangeArrowheads="1"/>
            </p:cNvSpPr>
            <p:nvPr/>
          </p:nvSpPr>
          <p:spPr bwMode="auto">
            <a:xfrm>
              <a:off x="7671594" y="2973388"/>
              <a:ext cx="1066800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3" name="Rectangle 147"/>
            <p:cNvSpPr>
              <a:spLocks noChangeArrowheads="1"/>
            </p:cNvSpPr>
            <p:nvPr/>
          </p:nvSpPr>
          <p:spPr bwMode="auto">
            <a:xfrm>
              <a:off x="77477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4" name="Rectangle 148"/>
            <p:cNvSpPr>
              <a:spLocks noChangeArrowheads="1"/>
            </p:cNvSpPr>
            <p:nvPr/>
          </p:nvSpPr>
          <p:spPr bwMode="auto">
            <a:xfrm>
              <a:off x="78620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5" name="Rectangle 149"/>
            <p:cNvSpPr>
              <a:spLocks noChangeArrowheads="1"/>
            </p:cNvSpPr>
            <p:nvPr/>
          </p:nvSpPr>
          <p:spPr bwMode="auto">
            <a:xfrm>
              <a:off x="7976394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6" name="Rectangle 150"/>
            <p:cNvSpPr>
              <a:spLocks noChangeArrowheads="1"/>
            </p:cNvSpPr>
            <p:nvPr/>
          </p:nvSpPr>
          <p:spPr bwMode="auto">
            <a:xfrm>
              <a:off x="8092281" y="3071813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7" name="Rectangle 151"/>
            <p:cNvSpPr>
              <a:spLocks noChangeArrowheads="1"/>
            </p:cNvSpPr>
            <p:nvPr/>
          </p:nvSpPr>
          <p:spPr bwMode="auto">
            <a:xfrm>
              <a:off x="8206581" y="307340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8" name="Rectangle 152"/>
            <p:cNvSpPr>
              <a:spLocks noChangeArrowheads="1"/>
            </p:cNvSpPr>
            <p:nvPr/>
          </p:nvSpPr>
          <p:spPr bwMode="auto">
            <a:xfrm>
              <a:off x="8320881" y="3071813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69" name="Rectangle 153"/>
            <p:cNvSpPr>
              <a:spLocks noChangeArrowheads="1"/>
            </p:cNvSpPr>
            <p:nvPr/>
          </p:nvSpPr>
          <p:spPr bwMode="auto">
            <a:xfrm>
              <a:off x="8435181" y="307340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0" name="Rectangle 154"/>
            <p:cNvSpPr>
              <a:spLocks noChangeArrowheads="1"/>
            </p:cNvSpPr>
            <p:nvPr/>
          </p:nvSpPr>
          <p:spPr bwMode="auto">
            <a:xfrm>
              <a:off x="8549481" y="3073400"/>
              <a:ext cx="76200" cy="107950"/>
            </a:xfrm>
            <a:prstGeom prst="rect">
              <a:avLst/>
            </a:prstGeom>
            <a:solidFill>
              <a:srgbClr val="7F7F7F">
                <a:alpha val="29999"/>
              </a:srgbClr>
            </a:solidFill>
            <a:ln w="9525">
              <a:noFill/>
              <a:round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1" name="AutoShape 155"/>
            <p:cNvSpPr>
              <a:spLocks noChangeArrowheads="1"/>
            </p:cNvSpPr>
            <p:nvPr/>
          </p:nvSpPr>
          <p:spPr bwMode="auto">
            <a:xfrm>
              <a:off x="2756694" y="1533525"/>
              <a:ext cx="573087" cy="304800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2832894" y="163195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3" name="Rectangle 157"/>
            <p:cNvSpPr>
              <a:spLocks noChangeArrowheads="1"/>
            </p:cNvSpPr>
            <p:nvPr/>
          </p:nvSpPr>
          <p:spPr bwMode="auto">
            <a:xfrm>
              <a:off x="2947194" y="1631950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4" name="Rectangle 158"/>
            <p:cNvSpPr>
              <a:spLocks noChangeArrowheads="1"/>
            </p:cNvSpPr>
            <p:nvPr/>
          </p:nvSpPr>
          <p:spPr bwMode="auto">
            <a:xfrm>
              <a:off x="3063081" y="1631950"/>
              <a:ext cx="74613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5" name="Rectangle 159"/>
            <p:cNvSpPr>
              <a:spLocks noChangeArrowheads="1"/>
            </p:cNvSpPr>
            <p:nvPr/>
          </p:nvSpPr>
          <p:spPr bwMode="auto">
            <a:xfrm>
              <a:off x="3177381" y="1631950"/>
              <a:ext cx="53975" cy="107950"/>
            </a:xfrm>
            <a:prstGeom prst="rect">
              <a:avLst/>
            </a:prstGeom>
            <a:solidFill>
              <a:srgbClr val="008000"/>
            </a:solidFill>
            <a:ln w="9360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76" name="Text Box 160"/>
            <p:cNvSpPr txBox="1">
              <a:spLocks noChangeArrowheads="1"/>
            </p:cNvSpPr>
            <p:nvPr/>
          </p:nvSpPr>
          <p:spPr bwMode="auto">
            <a:xfrm>
              <a:off x="2701131" y="1774825"/>
              <a:ext cx="4000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77" name="Text Box 161"/>
            <p:cNvSpPr txBox="1">
              <a:spLocks noChangeArrowheads="1"/>
            </p:cNvSpPr>
            <p:nvPr/>
          </p:nvSpPr>
          <p:spPr bwMode="auto">
            <a:xfrm>
              <a:off x="1502569" y="1762125"/>
              <a:ext cx="3841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78" name="Text Box 162"/>
            <p:cNvSpPr txBox="1">
              <a:spLocks noChangeArrowheads="1"/>
            </p:cNvSpPr>
            <p:nvPr/>
          </p:nvSpPr>
          <p:spPr bwMode="auto">
            <a:xfrm>
              <a:off x="1456531" y="3254375"/>
              <a:ext cx="4032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79" name="Text Box 163"/>
            <p:cNvSpPr txBox="1">
              <a:spLocks noChangeArrowheads="1"/>
            </p:cNvSpPr>
            <p:nvPr/>
          </p:nvSpPr>
          <p:spPr bwMode="auto">
            <a:xfrm>
              <a:off x="2736056" y="3252788"/>
              <a:ext cx="352425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80" name="Text Box 164"/>
            <p:cNvSpPr txBox="1">
              <a:spLocks noChangeArrowheads="1"/>
            </p:cNvSpPr>
            <p:nvPr/>
          </p:nvSpPr>
          <p:spPr bwMode="auto">
            <a:xfrm>
              <a:off x="4018756" y="3254375"/>
              <a:ext cx="354013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81" name="Text Box 165"/>
            <p:cNvSpPr txBox="1">
              <a:spLocks noChangeArrowheads="1"/>
            </p:cNvSpPr>
            <p:nvPr/>
          </p:nvSpPr>
          <p:spPr bwMode="auto">
            <a:xfrm>
              <a:off x="5264944" y="3254375"/>
              <a:ext cx="3524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82" name="Text Box 166"/>
            <p:cNvSpPr txBox="1">
              <a:spLocks noChangeArrowheads="1"/>
            </p:cNvSpPr>
            <p:nvPr/>
          </p:nvSpPr>
          <p:spPr bwMode="auto">
            <a:xfrm>
              <a:off x="6493669" y="3254375"/>
              <a:ext cx="3524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>
                  <a:solidFill>
                    <a:srgbClr val="BFBFBF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83" name="Text Box 167"/>
            <p:cNvSpPr txBox="1">
              <a:spLocks noChangeArrowheads="1"/>
            </p:cNvSpPr>
            <p:nvPr/>
          </p:nvSpPr>
          <p:spPr bwMode="auto">
            <a:xfrm>
              <a:off x="7604333" y="3217880"/>
              <a:ext cx="3524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dirty="0">
                  <a:solidFill>
                    <a:srgbClr val="BFBFBF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84" name="Rectangle 168"/>
            <p:cNvSpPr>
              <a:spLocks noChangeArrowheads="1"/>
            </p:cNvSpPr>
            <p:nvPr/>
          </p:nvSpPr>
          <p:spPr bwMode="auto">
            <a:xfrm>
              <a:off x="2493169" y="3070225"/>
              <a:ext cx="76200" cy="10795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85" name="Line 169"/>
            <p:cNvSpPr>
              <a:spLocks noChangeShapeType="1"/>
            </p:cNvSpPr>
            <p:nvPr/>
          </p:nvSpPr>
          <p:spPr bwMode="auto">
            <a:xfrm flipV="1">
              <a:off x="5109369" y="2325688"/>
              <a:ext cx="204787" cy="774700"/>
            </a:xfrm>
            <a:prstGeom prst="line">
              <a:avLst/>
            </a:prstGeom>
            <a:noFill/>
            <a:ln w="19050" cmpd="sng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sp>
          <p:nvSpPr>
            <p:cNvPr id="86" name="Oval 170"/>
            <p:cNvSpPr>
              <a:spLocks noChangeArrowheads="1"/>
            </p:cNvSpPr>
            <p:nvPr/>
          </p:nvSpPr>
          <p:spPr bwMode="auto">
            <a:xfrm>
              <a:off x="4958556" y="1892300"/>
              <a:ext cx="417513" cy="509588"/>
            </a:xfrm>
            <a:prstGeom prst="ellipse">
              <a:avLst/>
            </a:prstGeom>
            <a:noFill/>
            <a:ln w="44323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87" name="Line 176"/>
            <p:cNvSpPr>
              <a:spLocks noChangeShapeType="1"/>
            </p:cNvSpPr>
            <p:nvPr/>
          </p:nvSpPr>
          <p:spPr bwMode="auto">
            <a:xfrm>
              <a:off x="1378744" y="1665288"/>
              <a:ext cx="1790700" cy="0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AutoShape 177"/>
            <p:cNvSpPr>
              <a:spLocks/>
            </p:cNvSpPr>
            <p:nvPr/>
          </p:nvSpPr>
          <p:spPr bwMode="auto">
            <a:xfrm>
              <a:off x="824706" y="1768475"/>
              <a:ext cx="1042988" cy="1250950"/>
            </a:xfrm>
            <a:custGeom>
              <a:avLst/>
              <a:gdLst>
                <a:gd name="T0" fmla="*/ 175447 w 1042988"/>
                <a:gd name="T1" fmla="*/ 1093403 h 1250950"/>
                <a:gd name="T2" fmla="*/ 521494 w 1042988"/>
                <a:gd name="T3" fmla="*/ 625475 h 1250950"/>
                <a:gd name="T4" fmla="*/ 71582 w 1042988"/>
                <a:gd name="T5" fmla="*/ 309201 h 1250950"/>
                <a:gd name="T6" fmla="*/ 0 w 1042988"/>
                <a:gd name="T7" fmla="*/ 309201 h 1250950"/>
                <a:gd name="T8" fmla="*/ 175447 w 1042988"/>
                <a:gd name="T9" fmla="*/ 1093403 h 1250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042988" h="1250950" stroke="0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  <a:lnTo>
                    <a:pt x="521494" y="625475"/>
                  </a:lnTo>
                  <a:close/>
                </a:path>
                <a:path w="1042988" h="1250950" fill="none">
                  <a:moveTo>
                    <a:pt x="175447" y="1093403"/>
                  </a:moveTo>
                  <a:lnTo>
                    <a:pt x="175447" y="1093402"/>
                  </a:lnTo>
                  <a:cubicBezTo>
                    <a:pt x="63864" y="974696"/>
                    <a:pt x="0" y="804366"/>
                    <a:pt x="0" y="625475"/>
                  </a:cubicBezTo>
                  <a:cubicBezTo>
                    <a:pt x="0" y="514293"/>
                    <a:pt x="24708" y="405121"/>
                    <a:pt x="71582" y="309201"/>
                  </a:cubicBezTo>
                </a:path>
              </a:pathLst>
            </a:custGeom>
            <a:noFill/>
            <a:ln w="19050" cmpd="sng">
              <a:solidFill>
                <a:srgbClr val="31859C"/>
              </a:solidFill>
              <a:round/>
              <a:headEnd type="triangle" w="med" len="med"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89" name="Line 179"/>
            <p:cNvSpPr>
              <a:spLocks noChangeShapeType="1"/>
            </p:cNvSpPr>
            <p:nvPr/>
          </p:nvSpPr>
          <p:spPr bwMode="auto">
            <a:xfrm flipV="1">
              <a:off x="3386931" y="3103563"/>
              <a:ext cx="1741488" cy="4762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Line 178"/>
            <p:cNvSpPr>
              <a:spLocks noChangeShapeType="1"/>
            </p:cNvSpPr>
            <p:nvPr/>
          </p:nvSpPr>
          <p:spPr bwMode="auto">
            <a:xfrm>
              <a:off x="1556544" y="3106738"/>
              <a:ext cx="1800225" cy="1587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Line 180"/>
            <p:cNvSpPr>
              <a:spLocks noChangeShapeType="1"/>
            </p:cNvSpPr>
            <p:nvPr/>
          </p:nvSpPr>
          <p:spPr bwMode="auto">
            <a:xfrm>
              <a:off x="5318919" y="3103563"/>
              <a:ext cx="3567112" cy="1587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Text Box 183"/>
            <p:cNvSpPr txBox="1">
              <a:spLocks noChangeArrowheads="1"/>
            </p:cNvSpPr>
            <p:nvPr/>
          </p:nvSpPr>
          <p:spPr bwMode="auto">
            <a:xfrm>
              <a:off x="4663282" y="1231900"/>
              <a:ext cx="4191748" cy="463846"/>
            </a:xfrm>
            <a:prstGeom prst="rect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b="1" dirty="0">
                  <a:solidFill>
                    <a:srgbClr val="3366FF"/>
                  </a:solidFill>
                  <a:cs typeface="Arial" charset="0"/>
                </a:rPr>
                <a:t>SuperKEKB</a:t>
              </a:r>
              <a:r>
                <a:rPr lang="en-US" altLang="ja-JP" b="1" dirty="0" smtClean="0">
                  <a:solidFill>
                    <a:srgbClr val="3366FF"/>
                  </a:solidFill>
                  <a:cs typeface="Arial" charset="0"/>
                </a:rPr>
                <a:t> PF/AR Injector</a:t>
              </a:r>
              <a:endParaRPr lang="en-US" altLang="ja-JP" b="1" baseline="30000" dirty="0">
                <a:solidFill>
                  <a:srgbClr val="3366FF"/>
                </a:solidFill>
                <a:cs typeface="Arial" charset="0"/>
              </a:endParaRPr>
            </a:p>
          </p:txBody>
        </p:sp>
        <p:sp>
          <p:nvSpPr>
            <p:cNvPr id="93" name="Rectangle 190"/>
            <p:cNvSpPr>
              <a:spLocks noChangeArrowheads="1"/>
            </p:cNvSpPr>
            <p:nvPr/>
          </p:nvSpPr>
          <p:spPr bwMode="auto">
            <a:xfrm>
              <a:off x="3164681" y="1792288"/>
              <a:ext cx="53975" cy="107950"/>
            </a:xfrm>
            <a:prstGeom prst="rect">
              <a:avLst/>
            </a:prstGeom>
            <a:solidFill>
              <a:srgbClr val="FF6600"/>
            </a:solidFill>
            <a:ln w="936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23040" dir="5400000" algn="ctr" rotWithShape="0">
                <a:srgbClr val="000000">
                  <a:alpha val="35036"/>
                </a:srgbClr>
              </a:outerShdw>
            </a:effectLst>
          </p:spPr>
          <p:txBody>
            <a:bodyPr wrap="none" anchor="ctr"/>
            <a:lstStyle/>
            <a:p>
              <a:endParaRPr lang="ja-JP" altLang="en-US">
                <a:cs typeface="Arial" charset="0"/>
              </a:endParaRPr>
            </a:p>
          </p:txBody>
        </p:sp>
        <p:sp>
          <p:nvSpPr>
            <p:cNvPr id="94" name="Line 191"/>
            <p:cNvSpPr>
              <a:spLocks noChangeShapeType="1"/>
            </p:cNvSpPr>
            <p:nvPr/>
          </p:nvSpPr>
          <p:spPr bwMode="auto">
            <a:xfrm flipH="1" flipV="1">
              <a:off x="3137694" y="1698625"/>
              <a:ext cx="55562" cy="95250"/>
            </a:xfrm>
            <a:prstGeom prst="line">
              <a:avLst/>
            </a:prstGeom>
            <a:noFill/>
            <a:ln w="2844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テキスト ボックス 196"/>
            <p:cNvSpPr txBox="1">
              <a:spLocks noChangeArrowheads="1"/>
            </p:cNvSpPr>
            <p:nvPr/>
          </p:nvSpPr>
          <p:spPr bwMode="auto">
            <a:xfrm>
              <a:off x="9710811" y="3248025"/>
              <a:ext cx="685800" cy="66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HER 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200" b="1" dirty="0">
                  <a:solidFill>
                    <a:srgbClr val="0000FF"/>
                  </a:solidFill>
                  <a:cs typeface="Arial" charset="0"/>
                </a:rPr>
                <a:t>7.0 </a:t>
              </a:r>
              <a:r>
                <a:rPr lang="en-US" altLang="ja-JP" sz="1200" b="1" dirty="0" err="1" smtClean="0">
                  <a:solidFill>
                    <a:srgbClr val="0000FF"/>
                  </a:solidFill>
                  <a:cs typeface="Arial" charset="0"/>
                </a:rPr>
                <a:t>GeV</a:t>
              </a:r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5nC </a:t>
              </a:r>
              <a:r>
                <a:rPr lang="en-US" altLang="ja-JP" sz="1200" b="1" dirty="0">
                  <a:solidFill>
                    <a:srgbClr val="0000FF"/>
                  </a:solidFill>
                  <a:cs typeface="Arial" charset="0"/>
                </a:rPr>
                <a:t>x </a:t>
              </a:r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2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200" b="1" dirty="0">
                  <a:solidFill>
                    <a:srgbClr val="0000FF"/>
                  </a:solidFill>
                  <a:cs typeface="Arial" charset="0"/>
                </a:rPr>
                <a:t>20 </a:t>
              </a:r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um</a:t>
              </a:r>
              <a:endParaRPr lang="en-US" altLang="ja-JP" sz="12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96" name="テキスト ボックス 199"/>
            <p:cNvSpPr txBox="1">
              <a:spLocks noChangeArrowheads="1"/>
            </p:cNvSpPr>
            <p:nvPr/>
          </p:nvSpPr>
          <p:spPr bwMode="auto">
            <a:xfrm>
              <a:off x="9683877" y="2517749"/>
              <a:ext cx="564608" cy="50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  <a:t> LER </a:t>
              </a:r>
            </a:p>
            <a:p>
              <a:pPr>
                <a:lnSpc>
                  <a:spcPct val="90000"/>
                </a:lnSpc>
              </a:pPr>
              <a: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  <a:t>4.0 </a:t>
              </a:r>
              <a:r>
                <a:rPr lang="en-US" altLang="ja-JP" sz="1200" b="1" dirty="0" err="1">
                  <a:solidFill>
                    <a:srgbClr val="FF0000"/>
                  </a:solidFill>
                  <a:cs typeface="Arial" charset="0"/>
                </a:rPr>
                <a:t>GeV</a:t>
              </a:r>
              <a:endParaRPr lang="en-US" altLang="ja-JP" sz="1200" b="1" dirty="0">
                <a:solidFill>
                  <a:srgbClr val="FF0000"/>
                </a:solidFill>
                <a:cs typeface="Arial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ja-JP" sz="1200" b="1" dirty="0">
                  <a:solidFill>
                    <a:srgbClr val="FF0000"/>
                  </a:solidFill>
                  <a:cs typeface="Arial" charset="0"/>
                </a:rPr>
                <a:t>4nC </a:t>
              </a:r>
              <a:r>
                <a:rPr lang="en-US" altLang="ja-JP" sz="1200" b="1" dirty="0" err="1">
                  <a:solidFill>
                    <a:srgbClr val="FF0000"/>
                  </a:solidFill>
                  <a:cs typeface="Arial" charset="0"/>
                </a:rPr>
                <a:t>x</a:t>
              </a:r>
              <a:r>
                <a:rPr lang="en-US" altLang="ja-JP" sz="1200" b="1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772319" y="2227263"/>
              <a:ext cx="127000" cy="1254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8" name="テキスト ボックス 202"/>
            <p:cNvSpPr txBox="1">
              <a:spLocks noChangeArrowheads="1"/>
            </p:cNvSpPr>
            <p:nvPr/>
          </p:nvSpPr>
          <p:spPr bwMode="auto">
            <a:xfrm>
              <a:off x="1458119" y="2573893"/>
              <a:ext cx="1311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Primary electron</a:t>
              </a:r>
            </a:p>
            <a:p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2.9 </a:t>
              </a:r>
              <a:r>
                <a:rPr lang="en-US" altLang="ja-JP" sz="1200" b="1" dirty="0" err="1">
                  <a:solidFill>
                    <a:srgbClr val="0000FF"/>
                  </a:solidFill>
                  <a:cs typeface="Arial" charset="0"/>
                </a:rPr>
                <a:t>GeV</a:t>
              </a:r>
              <a:r>
                <a:rPr lang="en-US" altLang="ja-JP" sz="1200" b="1" dirty="0">
                  <a:solidFill>
                    <a:srgbClr val="0000FF"/>
                  </a:solidFill>
                  <a:cs typeface="Arial" charset="0"/>
                </a:rPr>
                <a:t>,  10nC x 2</a:t>
              </a:r>
              <a:endParaRPr lang="ja-JP" altLang="en-US" sz="12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99" name="Line 180"/>
            <p:cNvSpPr>
              <a:spLocks noChangeShapeType="1"/>
            </p:cNvSpPr>
            <p:nvPr/>
          </p:nvSpPr>
          <p:spPr bwMode="auto">
            <a:xfrm>
              <a:off x="9084469" y="3100388"/>
              <a:ext cx="706437" cy="1587"/>
            </a:xfrm>
            <a:prstGeom prst="line">
              <a:avLst/>
            </a:prstGeom>
            <a:noFill/>
            <a:ln w="19050">
              <a:solidFill>
                <a:srgbClr val="FF66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アーチ 99"/>
            <p:cNvSpPr/>
            <p:nvPr/>
          </p:nvSpPr>
          <p:spPr>
            <a:xfrm>
              <a:off x="8843169" y="3028950"/>
              <a:ext cx="252412" cy="139700"/>
            </a:xfrm>
            <a:prstGeom prst="blockArc">
              <a:avLst/>
            </a:prstGeom>
            <a:solidFill>
              <a:srgbClr val="800000"/>
            </a:solidFill>
            <a:ln w="31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8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9435306" y="3025775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9243219" y="3033713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5180806" y="1857375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5310981" y="2012950"/>
              <a:ext cx="127000" cy="127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008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テキスト ボックス 212"/>
            <p:cNvSpPr txBox="1">
              <a:spLocks noChangeArrowheads="1"/>
            </p:cNvSpPr>
            <p:nvPr/>
          </p:nvSpPr>
          <p:spPr bwMode="auto">
            <a:xfrm>
              <a:off x="5399881" y="1808163"/>
              <a:ext cx="14202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>
                  <a:solidFill>
                    <a:srgbClr val="FF0000"/>
                  </a:solidFill>
                  <a:cs typeface="Arial" charset="0"/>
                </a:rPr>
                <a:t>1.1 GeV</a:t>
              </a:r>
            </a:p>
            <a:p>
              <a:r>
                <a:rPr lang="en-US" altLang="ja-JP" sz="1200" b="1">
                  <a:solidFill>
                    <a:srgbClr val="FF0000"/>
                  </a:solidFill>
                  <a:cs typeface="Arial" charset="0"/>
                </a:rPr>
                <a:t> e+ damping ring</a:t>
              </a:r>
              <a:endParaRPr lang="ja-JP" altLang="en-US" sz="1200" b="1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6" name="Line 1"/>
            <p:cNvSpPr>
              <a:spLocks noChangeShapeType="1"/>
            </p:cNvSpPr>
            <p:nvPr/>
          </p:nvSpPr>
          <p:spPr bwMode="auto">
            <a:xfrm flipH="1" flipV="1">
              <a:off x="5018881" y="2325688"/>
              <a:ext cx="314325" cy="785812"/>
            </a:xfrm>
            <a:prstGeom prst="line">
              <a:avLst/>
            </a:prstGeom>
            <a:noFill/>
            <a:ln w="19050" cmpd="sng">
              <a:solidFill>
                <a:srgbClr val="FF6FCF"/>
              </a:solidFill>
              <a:miter lim="800000"/>
              <a:headEnd/>
              <a:tailEnd/>
            </a:ln>
            <a:effectLst>
              <a:outerShdw blurRad="63500"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/>
                <a:ea typeface="ＭＳ Ｐゴシック" pitchFamily="-112" charset="-128"/>
                <a:cs typeface="Arial"/>
              </a:endParaRPr>
            </a:p>
          </p:txBody>
        </p:sp>
        <p:cxnSp>
          <p:nvCxnSpPr>
            <p:cNvPr id="107" name="直線コネクタ 106"/>
            <p:cNvCxnSpPr/>
            <p:nvPr/>
          </p:nvCxnSpPr>
          <p:spPr>
            <a:xfrm rot="5400000">
              <a:off x="5193506" y="2527300"/>
              <a:ext cx="136525" cy="34925"/>
            </a:xfrm>
            <a:prstGeom prst="line">
              <a:avLst/>
            </a:prstGeom>
            <a:ln w="76200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16200000" flipH="1">
              <a:off x="5034756" y="2517775"/>
              <a:ext cx="139700" cy="50800"/>
            </a:xfrm>
            <a:prstGeom prst="line">
              <a:avLst/>
            </a:prstGeom>
            <a:ln w="76200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233"/>
            <p:cNvSpPr txBox="1">
              <a:spLocks noChangeArrowheads="1"/>
            </p:cNvSpPr>
            <p:nvPr/>
          </p:nvSpPr>
          <p:spPr bwMode="auto">
            <a:xfrm>
              <a:off x="5268119" y="2517775"/>
              <a:ext cx="819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000" b="1" dirty="0" smtClean="0">
                  <a:solidFill>
                    <a:srgbClr val="800000"/>
                  </a:solidFill>
                  <a:cs typeface="Arial" charset="0"/>
                </a:rPr>
                <a:t>Energy </a:t>
              </a:r>
              <a:br>
                <a:rPr lang="en-US" altLang="ja-JP" sz="1000" b="1" dirty="0" smtClean="0">
                  <a:solidFill>
                    <a:srgbClr val="800000"/>
                  </a:solidFill>
                  <a:cs typeface="Arial" charset="0"/>
                </a:rPr>
              </a:br>
              <a:r>
                <a:rPr lang="en-US" altLang="ja-JP" sz="1000" b="1" dirty="0" smtClean="0">
                  <a:solidFill>
                    <a:srgbClr val="800000"/>
                  </a:solidFill>
                  <a:cs typeface="Arial" charset="0"/>
                </a:rPr>
                <a:t>Compression</a:t>
              </a:r>
              <a:endParaRPr lang="ja-JP" altLang="en-US" sz="10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10" name="テキスト ボックス 234"/>
            <p:cNvSpPr txBox="1">
              <a:spLocks noChangeArrowheads="1"/>
            </p:cNvSpPr>
            <p:nvPr/>
          </p:nvSpPr>
          <p:spPr bwMode="auto">
            <a:xfrm>
              <a:off x="4328592" y="2524125"/>
              <a:ext cx="819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000" b="1" dirty="0" smtClean="0">
                  <a:solidFill>
                    <a:srgbClr val="3366FF"/>
                  </a:solidFill>
                  <a:cs typeface="Arial" charset="0"/>
                </a:rPr>
                <a:t>Bunch </a:t>
              </a:r>
              <a:br>
                <a:rPr lang="en-US" altLang="ja-JP" sz="1000" b="1" dirty="0" smtClean="0">
                  <a:solidFill>
                    <a:srgbClr val="3366FF"/>
                  </a:solidFill>
                  <a:cs typeface="Arial" charset="0"/>
                </a:rPr>
              </a:br>
              <a:r>
                <a:rPr lang="en-US" altLang="ja-JP" sz="1000" b="1" dirty="0" smtClean="0">
                  <a:solidFill>
                    <a:srgbClr val="3366FF"/>
                  </a:solidFill>
                  <a:cs typeface="Arial" charset="0"/>
                </a:rPr>
                <a:t>Compression</a:t>
              </a:r>
              <a:endParaRPr lang="ja-JP" altLang="en-US" sz="1000" b="1" dirty="0">
                <a:solidFill>
                  <a:srgbClr val="3366FF"/>
                </a:solidFill>
                <a:cs typeface="Arial" charset="0"/>
              </a:endParaRPr>
            </a:p>
          </p:txBody>
        </p:sp>
        <p:cxnSp>
          <p:nvCxnSpPr>
            <p:cNvPr id="111" name="直線コネクタ 110"/>
            <p:cNvCxnSpPr/>
            <p:nvPr/>
          </p:nvCxnSpPr>
          <p:spPr>
            <a:xfrm rot="5400000" flipH="1" flipV="1">
              <a:off x="8228012" y="2550319"/>
              <a:ext cx="987425" cy="2428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8835231" y="2185988"/>
              <a:ext cx="501650" cy="9525"/>
            </a:xfrm>
            <a:prstGeom prst="line">
              <a:avLst/>
            </a:prstGeom>
            <a:ln w="19050" cmpd="sng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243"/>
            <p:cNvSpPr txBox="1">
              <a:spLocks noChangeArrowheads="1"/>
            </p:cNvSpPr>
            <p:nvPr/>
          </p:nvSpPr>
          <p:spPr bwMode="auto">
            <a:xfrm>
              <a:off x="8903494" y="1562100"/>
              <a:ext cx="6757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cs typeface="Arial" charset="0"/>
                </a:rPr>
                <a:t>PF </a:t>
              </a:r>
            </a:p>
            <a:p>
              <a:r>
                <a:rPr lang="en-US" altLang="ja-JP" sz="1200" b="1" dirty="0">
                  <a:cs typeface="Arial" charset="0"/>
                </a:rPr>
                <a:t>2.5 </a:t>
              </a:r>
              <a:r>
                <a:rPr lang="en-US" altLang="ja-JP" sz="1200" b="1" dirty="0" err="1">
                  <a:cs typeface="Arial" charset="0"/>
                </a:rPr>
                <a:t>GeV</a:t>
              </a:r>
              <a:endParaRPr lang="en-US" altLang="ja-JP" sz="1200" b="1" dirty="0">
                <a:cs typeface="Arial" charset="0"/>
              </a:endParaRPr>
            </a:p>
            <a:p>
              <a:r>
                <a:rPr lang="en-US" altLang="ja-JP" sz="1200" b="1" dirty="0" smtClean="0">
                  <a:cs typeface="Arial" charset="0"/>
                </a:rPr>
                <a:t>0.2nC </a:t>
              </a:r>
              <a:r>
                <a:rPr lang="en-US" altLang="ja-JP" sz="1200" b="1" dirty="0">
                  <a:cs typeface="Arial" charset="0"/>
                </a:rPr>
                <a:t>x 1</a:t>
              </a:r>
              <a:endParaRPr lang="ja-JP" altLang="en-US" sz="1200" b="1" dirty="0">
                <a:cs typeface="Arial" charset="0"/>
              </a:endParaRPr>
            </a:p>
          </p:txBody>
        </p:sp>
        <p:sp>
          <p:nvSpPr>
            <p:cNvPr id="114" name="Line 178"/>
            <p:cNvSpPr>
              <a:spLocks noChangeShapeType="1"/>
            </p:cNvSpPr>
            <p:nvPr/>
          </p:nvSpPr>
          <p:spPr bwMode="auto">
            <a:xfrm>
              <a:off x="3485356" y="3152775"/>
              <a:ext cx="1755775" cy="3175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Line 178"/>
            <p:cNvSpPr>
              <a:spLocks noChangeShapeType="1"/>
            </p:cNvSpPr>
            <p:nvPr/>
          </p:nvSpPr>
          <p:spPr bwMode="auto">
            <a:xfrm>
              <a:off x="5210969" y="3157538"/>
              <a:ext cx="3706812" cy="1587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Line 178"/>
            <p:cNvSpPr>
              <a:spLocks noChangeShapeType="1"/>
            </p:cNvSpPr>
            <p:nvPr/>
          </p:nvSpPr>
          <p:spPr bwMode="auto">
            <a:xfrm>
              <a:off x="8889206" y="3163888"/>
              <a:ext cx="825500" cy="457200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Line 178"/>
            <p:cNvSpPr>
              <a:spLocks noChangeShapeType="1"/>
            </p:cNvSpPr>
            <p:nvPr/>
          </p:nvSpPr>
          <p:spPr bwMode="auto">
            <a:xfrm>
              <a:off x="1556544" y="3154363"/>
              <a:ext cx="1728787" cy="1587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フリーフォーム 117"/>
            <p:cNvSpPr/>
            <p:nvPr/>
          </p:nvSpPr>
          <p:spPr>
            <a:xfrm>
              <a:off x="3264694" y="3143250"/>
              <a:ext cx="230187" cy="93663"/>
            </a:xfrm>
            <a:custGeom>
              <a:avLst/>
              <a:gdLst>
                <a:gd name="connsiteX0" fmla="*/ 0 w 352073"/>
                <a:gd name="connsiteY0" fmla="*/ 0 h 227894"/>
                <a:gd name="connsiteX1" fmla="*/ 25400 w 352073"/>
                <a:gd name="connsiteY1" fmla="*/ 101600 h 227894"/>
                <a:gd name="connsiteX2" fmla="*/ 25400 w 352073"/>
                <a:gd name="connsiteY2" fmla="*/ 97367 h 227894"/>
                <a:gd name="connsiteX3" fmla="*/ 71967 w 352073"/>
                <a:gd name="connsiteY3" fmla="*/ 177800 h 227894"/>
                <a:gd name="connsiteX4" fmla="*/ 190500 w 352073"/>
                <a:gd name="connsiteY4" fmla="*/ 215900 h 227894"/>
                <a:gd name="connsiteX5" fmla="*/ 325967 w 352073"/>
                <a:gd name="connsiteY5" fmla="*/ 105833 h 227894"/>
                <a:gd name="connsiteX6" fmla="*/ 347134 w 352073"/>
                <a:gd name="connsiteY6" fmla="*/ 0 h 227894"/>
                <a:gd name="connsiteX7" fmla="*/ 347134 w 352073"/>
                <a:gd name="connsiteY7" fmla="*/ 0 h 2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073" h="227894">
                  <a:moveTo>
                    <a:pt x="0" y="0"/>
                  </a:moveTo>
                  <a:cubicBezTo>
                    <a:pt x="8467" y="33867"/>
                    <a:pt x="21167" y="85372"/>
                    <a:pt x="25400" y="101600"/>
                  </a:cubicBezTo>
                  <a:cubicBezTo>
                    <a:pt x="29633" y="117828"/>
                    <a:pt x="17639" y="84667"/>
                    <a:pt x="25400" y="97367"/>
                  </a:cubicBezTo>
                  <a:cubicBezTo>
                    <a:pt x="33161" y="110067"/>
                    <a:pt x="44450" y="158045"/>
                    <a:pt x="71967" y="177800"/>
                  </a:cubicBezTo>
                  <a:cubicBezTo>
                    <a:pt x="99484" y="197555"/>
                    <a:pt x="148167" y="227894"/>
                    <a:pt x="190500" y="215900"/>
                  </a:cubicBezTo>
                  <a:cubicBezTo>
                    <a:pt x="232833" y="203906"/>
                    <a:pt x="299861" y="141816"/>
                    <a:pt x="325967" y="105833"/>
                  </a:cubicBezTo>
                  <a:cubicBezTo>
                    <a:pt x="352073" y="69850"/>
                    <a:pt x="347134" y="0"/>
                    <a:pt x="347134" y="0"/>
                  </a:cubicBezTo>
                  <a:lnTo>
                    <a:pt x="347134" y="0"/>
                  </a:lnTo>
                </a:path>
              </a:pathLst>
            </a:custGeom>
            <a:ln w="1905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Line 176"/>
            <p:cNvSpPr>
              <a:spLocks noChangeShapeType="1"/>
            </p:cNvSpPr>
            <p:nvPr/>
          </p:nvSpPr>
          <p:spPr bwMode="auto">
            <a:xfrm>
              <a:off x="1362869" y="1711325"/>
              <a:ext cx="1790700" cy="0"/>
            </a:xfrm>
            <a:prstGeom prst="line">
              <a:avLst/>
            </a:prstGeom>
            <a:noFill/>
            <a:ln w="19050">
              <a:solidFill>
                <a:srgbClr val="4597A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777081" y="2468563"/>
              <a:ext cx="125413" cy="1254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1" name="テキスト ボックス 215"/>
            <p:cNvSpPr txBox="1">
              <a:spLocks noChangeArrowheads="1"/>
            </p:cNvSpPr>
            <p:nvPr/>
          </p:nvSpPr>
          <p:spPr bwMode="auto">
            <a:xfrm>
              <a:off x="3250406" y="1859997"/>
              <a:ext cx="1645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FF8000"/>
                  </a:solidFill>
                  <a:cs typeface="Arial" charset="0"/>
                </a:rPr>
                <a:t>New RF gun 5 nC</a:t>
              </a:r>
            </a:p>
            <a:p>
              <a:r>
                <a:rPr lang="en-US" altLang="ja-JP" sz="1200" b="1" dirty="0" smtClean="0">
                  <a:solidFill>
                    <a:srgbClr val="FF8000"/>
                  </a:solidFill>
                  <a:cs typeface="Arial" charset="0"/>
                </a:rPr>
                <a:t>Thermionic gun 10 nC</a:t>
              </a:r>
              <a:endParaRPr lang="ja-JP" altLang="en-US" sz="1200" b="1" dirty="0">
                <a:solidFill>
                  <a:srgbClr val="FF8000"/>
                </a:solidFill>
                <a:cs typeface="Arial" charset="0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9236869" y="3324225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9430544" y="3422650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8987631" y="2117725"/>
              <a:ext cx="127000" cy="127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5" name="テキスト ボックス 249"/>
            <p:cNvSpPr txBox="1">
              <a:spLocks noChangeArrowheads="1"/>
            </p:cNvSpPr>
            <p:nvPr/>
          </p:nvSpPr>
          <p:spPr bwMode="auto">
            <a:xfrm>
              <a:off x="3095204" y="2572192"/>
              <a:ext cx="11800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  <a:t>New Positron</a:t>
              </a:r>
              <a:b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</a:br>
              <a:r>
                <a:rPr lang="en-US" altLang="ja-JP" sz="1200" b="1" dirty="0" smtClean="0">
                  <a:solidFill>
                    <a:srgbClr val="FF0000"/>
                  </a:solidFill>
                  <a:cs typeface="Arial" charset="0"/>
                </a:rPr>
                <a:t>Capture Section</a:t>
              </a:r>
              <a:endParaRPr lang="ja-JP" altLang="en-US" sz="12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6" name="テキスト ボックス 199"/>
            <p:cNvSpPr txBox="1">
              <a:spLocks noChangeArrowheads="1"/>
            </p:cNvSpPr>
            <p:nvPr/>
          </p:nvSpPr>
          <p:spPr bwMode="auto">
            <a:xfrm>
              <a:off x="8681963" y="3371443"/>
              <a:ext cx="68856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PF-AR </a:t>
              </a:r>
            </a:p>
            <a:p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6.5 </a:t>
              </a:r>
              <a:r>
                <a:rPr lang="en-US" altLang="ja-JP" sz="1200" b="1" dirty="0">
                  <a:solidFill>
                    <a:srgbClr val="0000FF"/>
                  </a:solidFill>
                  <a:cs typeface="Arial" charset="0"/>
                </a:rPr>
                <a:t>GeV</a:t>
              </a:r>
            </a:p>
            <a:p>
              <a:r>
                <a:rPr lang="en-US" altLang="ja-JP" sz="1200" b="1" dirty="0" smtClean="0">
                  <a:solidFill>
                    <a:srgbClr val="0000FF"/>
                  </a:solidFill>
                  <a:cs typeface="Arial" charset="0"/>
                </a:rPr>
                <a:t>0.2nC x 1</a:t>
              </a:r>
              <a:endParaRPr lang="ja-JP" altLang="en-US" sz="1200" b="1" dirty="0">
                <a:solidFill>
                  <a:srgbClr val="0000FF"/>
                </a:solidFill>
                <a:cs typeface="Arial" charset="0"/>
              </a:endParaRPr>
            </a:p>
          </p:txBody>
        </p:sp>
        <p:sp>
          <p:nvSpPr>
            <p:cNvPr id="127" name="テキスト ボックス 215"/>
            <p:cNvSpPr txBox="1">
              <a:spLocks noChangeArrowheads="1"/>
            </p:cNvSpPr>
            <p:nvPr/>
          </p:nvSpPr>
          <p:spPr bwMode="auto">
            <a:xfrm>
              <a:off x="977540" y="2172811"/>
              <a:ext cx="564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800000"/>
                  </a:solidFill>
                  <a:cs typeface="Arial" charset="0"/>
                </a:rPr>
                <a:t>J-arc</a:t>
              </a:r>
            </a:p>
            <a:p>
              <a:r>
                <a:rPr lang="en-US" altLang="ja-JP" sz="1200" b="1" dirty="0" smtClean="0">
                  <a:solidFill>
                    <a:srgbClr val="800000"/>
                  </a:solidFill>
                  <a:cs typeface="Arial" charset="0"/>
                </a:rPr>
                <a:t>1.5 </a:t>
              </a:r>
              <a:r>
                <a:rPr lang="en-US" altLang="ja-JP" sz="1200" b="1" dirty="0" err="1" smtClean="0">
                  <a:solidFill>
                    <a:srgbClr val="800000"/>
                  </a:solidFill>
                  <a:cs typeface="Arial" charset="0"/>
                </a:rPr>
                <a:t>GeV</a:t>
              </a:r>
              <a:endParaRPr lang="en-US" altLang="ja-JP" sz="1200" b="1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128" name="テキスト ボックス 233"/>
            <p:cNvSpPr txBox="1">
              <a:spLocks noChangeArrowheads="1"/>
            </p:cNvSpPr>
            <p:nvPr/>
          </p:nvSpPr>
          <p:spPr bwMode="auto">
            <a:xfrm>
              <a:off x="8674901" y="2610048"/>
              <a:ext cx="9014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100" b="1" dirty="0" smtClean="0">
                  <a:solidFill>
                    <a:srgbClr val="800000"/>
                  </a:solidFill>
                  <a:cs typeface="Arial" charset="0"/>
                </a:rPr>
                <a:t>Energy </a:t>
              </a:r>
              <a:br>
                <a:rPr lang="en-US" altLang="ja-JP" sz="1100" b="1" dirty="0" smtClean="0">
                  <a:solidFill>
                    <a:srgbClr val="800000"/>
                  </a:solidFill>
                  <a:cs typeface="Arial" charset="0"/>
                </a:rPr>
              </a:br>
              <a:r>
                <a:rPr lang="en-US" altLang="ja-JP" sz="1100" b="1" dirty="0" smtClean="0">
                  <a:solidFill>
                    <a:srgbClr val="800000"/>
                  </a:solidFill>
                  <a:cs typeface="Arial" charset="0"/>
                </a:rPr>
                <a:t>Compression</a:t>
              </a:r>
              <a:endParaRPr lang="ja-JP" altLang="en-US" sz="1100" b="1" dirty="0">
                <a:solidFill>
                  <a:srgbClr val="800000"/>
                </a:solidFill>
                <a:cs typeface="Arial" charset="0"/>
              </a:endParaRPr>
            </a:p>
          </p:txBody>
        </p:sp>
      </p:grpSp>
      <p:cxnSp>
        <p:nvCxnSpPr>
          <p:cNvPr id="129" name="直線コネクタ 128"/>
          <p:cNvCxnSpPr/>
          <p:nvPr/>
        </p:nvCxnSpPr>
        <p:spPr>
          <a:xfrm>
            <a:off x="1611749" y="5487583"/>
            <a:ext cx="612775" cy="0"/>
          </a:xfrm>
          <a:prstGeom prst="line">
            <a:avLst/>
          </a:prstGeom>
          <a:ln w="57150" cmpd="sng">
            <a:solidFill>
              <a:srgbClr val="9FFF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249"/>
          <p:cNvSpPr txBox="1">
            <a:spLocks noChangeArrowheads="1"/>
          </p:cNvSpPr>
          <p:nvPr/>
        </p:nvSpPr>
        <p:spPr bwMode="auto">
          <a:xfrm>
            <a:off x="1717503" y="5560022"/>
            <a:ext cx="10259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>
                <a:solidFill>
                  <a:srgbClr val="FF0000"/>
                </a:solidFill>
                <a:cs typeface="Arial" charset="0"/>
              </a:rPr>
              <a:t>Slow Positron</a:t>
            </a:r>
            <a:endParaRPr lang="ja-JP" altLang="en-US" sz="1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2" name="Text Box 16"/>
          <p:cNvSpPr txBox="1">
            <a:spLocks noChangeArrowheads="1"/>
          </p:cNvSpPr>
          <p:nvPr/>
        </p:nvSpPr>
        <p:spPr bwMode="auto">
          <a:xfrm>
            <a:off x="8915400" y="3980241"/>
            <a:ext cx="1608138" cy="3467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i="1" dirty="0" err="1" smtClean="0">
                <a:solidFill>
                  <a:srgbClr val="000090"/>
                </a:solidFill>
                <a:latin typeface="Arial Rounded MT Bold"/>
              </a:rPr>
              <a:t>Kamitani</a:t>
            </a:r>
            <a:r>
              <a:rPr lang="en-US" altLang="ja-JP" sz="1600" i="1" dirty="0" smtClean="0">
                <a:solidFill>
                  <a:srgbClr val="000090"/>
                </a:solidFill>
                <a:latin typeface="Arial Rounded MT Bold"/>
              </a:rPr>
              <a:t> et al</a:t>
            </a:r>
          </a:p>
        </p:txBody>
      </p:sp>
      <p:cxnSp>
        <p:nvCxnSpPr>
          <p:cNvPr id="133" name="直線矢印コネクタ 132"/>
          <p:cNvCxnSpPr/>
          <p:nvPr/>
        </p:nvCxnSpPr>
        <p:spPr>
          <a:xfrm>
            <a:off x="5241851" y="7035800"/>
            <a:ext cx="3101975" cy="0"/>
          </a:xfrm>
          <a:prstGeom prst="straightConnector1">
            <a:avLst/>
          </a:prstGeom>
          <a:ln w="50800">
            <a:solidFill>
              <a:srgbClr val="66006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>
            <a:off x="3681339" y="7035800"/>
            <a:ext cx="1195387" cy="0"/>
          </a:xfrm>
          <a:prstGeom prst="straightConnector1">
            <a:avLst/>
          </a:prstGeom>
          <a:ln w="50800">
            <a:solidFill>
              <a:srgbClr val="66006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>
            <a:off x="1269853" y="4522234"/>
            <a:ext cx="1195387" cy="0"/>
          </a:xfrm>
          <a:prstGeom prst="straightConnector1">
            <a:avLst/>
          </a:prstGeom>
          <a:ln w="50800">
            <a:solidFill>
              <a:srgbClr val="66006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Box 16"/>
          <p:cNvSpPr txBox="1">
            <a:spLocks noChangeArrowheads="1"/>
          </p:cNvSpPr>
          <p:nvPr/>
        </p:nvSpPr>
        <p:spPr bwMode="auto">
          <a:xfrm>
            <a:off x="59708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I</a:t>
            </a: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n Phase III </a:t>
            </a: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C</a:t>
            </a: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ommissioning</a:t>
            </a:r>
          </a:p>
        </p:txBody>
      </p:sp>
    </p:spTree>
    <p:extLst>
      <p:ext uri="{BB962C8B-B14F-4D97-AF65-F5344CB8AC3E}">
        <p14:creationId xmlns:p14="http://schemas.microsoft.com/office/powerpoint/2010/main" val="3101070935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436563"/>
            <a:ext cx="10358438" cy="714375"/>
          </a:xfrm>
        </p:spPr>
        <p:txBody>
          <a:bodyPr/>
          <a:lstStyle/>
          <a:p>
            <a:r>
              <a:rPr kumimoji="1" lang="en-US" altLang="ja-JP" sz="3200" dirty="0" smtClean="0"/>
              <a:t>Why Smaller Margin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while dropping Energy 8 </a:t>
            </a:r>
            <a:r>
              <a:rPr kumimoji="1" lang="en-US" altLang="ja-JP" sz="3200" dirty="0" err="1" smtClean="0"/>
              <a:t>GeV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>
                <a:sym typeface="Wingdings"/>
              </a:rPr>
              <a:t></a:t>
            </a:r>
            <a:r>
              <a:rPr lang="en-US" altLang="ja-JP" sz="3200" dirty="0">
                <a:sym typeface="Wingdings"/>
              </a:rPr>
              <a:t> </a:t>
            </a:r>
            <a:r>
              <a:rPr lang="en-US" altLang="ja-JP" sz="3200" dirty="0" smtClean="0">
                <a:sym typeface="Wingdings"/>
              </a:rPr>
              <a:t>7 </a:t>
            </a:r>
            <a:r>
              <a:rPr lang="en-US" altLang="ja-JP" sz="3200" dirty="0" err="1" smtClean="0">
                <a:sym typeface="Wingdings"/>
              </a:rPr>
              <a:t>GeV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13" y="1371600"/>
            <a:ext cx="10525125" cy="5888038"/>
          </a:xfrm>
        </p:spPr>
        <p:txBody>
          <a:bodyPr/>
          <a:lstStyle/>
          <a:p>
            <a:r>
              <a:rPr kumimoji="1" lang="en-US" altLang="ja-JP" sz="2400" dirty="0" smtClean="0"/>
              <a:t>No backup/stand-by before J</a:t>
            </a:r>
            <a:r>
              <a:rPr lang="en-US" altLang="ja-JP" sz="2400" dirty="0"/>
              <a:t>-</a:t>
            </a:r>
            <a:r>
              <a:rPr lang="en-US" altLang="ja-JP" sz="2400" dirty="0" smtClean="0"/>
              <a:t>Arc </a:t>
            </a:r>
            <a:r>
              <a:rPr kumimoji="1" lang="en-US" altLang="ja-JP" sz="2400" dirty="0" smtClean="0"/>
              <a:t>in KEKB operation</a:t>
            </a:r>
          </a:p>
          <a:p>
            <a:r>
              <a:rPr kumimoji="1" lang="en-US" altLang="ja-JP" sz="2400" dirty="0" smtClean="0"/>
              <a:t>Optimized for SuperKEKB ring injection reliability with larger beam currents and smaller emittance</a:t>
            </a:r>
          </a:p>
          <a:p>
            <a:pPr lvl="3"/>
            <a:endParaRPr lang="en-US" altLang="ja-JP" sz="1400" dirty="0"/>
          </a:p>
          <a:p>
            <a:r>
              <a:rPr kumimoji="1" lang="en-US" altLang="ja-JP" sz="2400" dirty="0" smtClean="0"/>
              <a:t>A unit was removed to make a room for DR BT</a:t>
            </a:r>
          </a:p>
          <a:p>
            <a:r>
              <a:rPr lang="en-US" altLang="ja-JP" sz="2400" dirty="0" smtClean="0"/>
              <a:t>Positron deceleration capturing</a:t>
            </a:r>
          </a:p>
          <a:p>
            <a:r>
              <a:rPr lang="en-US" altLang="ja-JP" sz="2400" dirty="0" smtClean="0"/>
              <a:t>Lower acceleration in large aperture structures in the positron capture section</a:t>
            </a:r>
          </a:p>
          <a:p>
            <a:r>
              <a:rPr kumimoji="1" lang="en-US" altLang="ja-JP" sz="2400" dirty="0" smtClean="0"/>
              <a:t>An unit before J-Arc was converted into a stand-by for availability</a:t>
            </a:r>
          </a:p>
          <a:p>
            <a:r>
              <a:rPr kumimoji="1" lang="en-US" altLang="ja-JP" sz="2400" dirty="0" smtClean="0"/>
              <a:t>C-band structures were converted into S-band to help emittance preservation</a:t>
            </a:r>
          </a:p>
          <a:p>
            <a:r>
              <a:rPr lang="en-US" altLang="ja-JP" sz="2400" dirty="0" smtClean="0"/>
              <a:t>Degraded accelerating structures after 35 years of operation</a:t>
            </a:r>
          </a:p>
          <a:p>
            <a:r>
              <a:rPr kumimoji="1" lang="en-US" altLang="ja-JP" sz="2400" dirty="0" smtClean="0"/>
              <a:t>Larger beam current with larger beam loading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8915400" y="2540000"/>
            <a:ext cx="1608138" cy="3467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1600" i="1" dirty="0" err="1" smtClean="0">
                <a:solidFill>
                  <a:srgbClr val="000090"/>
                </a:solidFill>
                <a:latin typeface="Arial Rounded MT Bold"/>
              </a:rPr>
              <a:t>Kamitani</a:t>
            </a:r>
            <a:r>
              <a:rPr lang="en-US" altLang="ja-JP" sz="1600" i="1" dirty="0" smtClean="0">
                <a:solidFill>
                  <a:srgbClr val="000090"/>
                </a:solidFill>
                <a:latin typeface="Arial Rounded MT Bold"/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472365400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29467" r="45832" b="5877"/>
          <a:stretch/>
        </p:blipFill>
        <p:spPr bwMode="auto">
          <a:xfrm>
            <a:off x="3824160" y="2507841"/>
            <a:ext cx="2447936" cy="15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Development of Photo-cathode RF Gun 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dirty="0" smtClean="0">
                <a:solidFill>
                  <a:srgbClr val="3366FF"/>
                </a:solidFill>
              </a:rPr>
              <a:t>Succeeded in injection</a:t>
            </a:r>
            <a:r>
              <a:rPr kumimoji="1" lang="en-US" altLang="ja-JP" sz="2000" dirty="0" smtClean="0"/>
              <a:t> during SuperKEKB Phase 1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commissioning for 11 days</a:t>
            </a:r>
          </a:p>
          <a:p>
            <a:r>
              <a:rPr kumimoji="1" lang="en-US" altLang="ja-JP" sz="2000" dirty="0" smtClean="0"/>
              <a:t>Employs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Yb-doped-fiber and Yb:YAG laser</a:t>
            </a:r>
            <a:r>
              <a:rPr kumimoji="1" lang="en-US" altLang="ja-JP" sz="2000" dirty="0" smtClean="0"/>
              <a:t>,</a:t>
            </a:r>
            <a:br>
              <a:rPr kumimoji="1" lang="en-US" altLang="ja-JP" sz="2000" dirty="0" smtClean="0"/>
            </a:br>
            <a:r>
              <a:rPr kumimoji="1" lang="en-US" altLang="ja-JP" sz="2000" dirty="0" smtClean="0">
                <a:solidFill>
                  <a:srgbClr val="3366FF"/>
                </a:solidFill>
              </a:rPr>
              <a:t>Ir5Ce cathode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quasi travelling wave </a:t>
            </a:r>
            <a:br>
              <a:rPr kumimoji="1" lang="en-US" altLang="ja-JP" sz="2000" dirty="0" smtClean="0">
                <a:solidFill>
                  <a:srgbClr val="3366FF"/>
                </a:solidFill>
              </a:rPr>
            </a:br>
            <a:r>
              <a:rPr kumimoji="1" lang="en-US" altLang="ja-JP" sz="2000" dirty="0" smtClean="0">
                <a:solidFill>
                  <a:srgbClr val="3366FF"/>
                </a:solidFill>
              </a:rPr>
              <a:t>side-coupled cavity</a:t>
            </a:r>
          </a:p>
          <a:p>
            <a:r>
              <a:rPr lang="en-US" altLang="ja-JP" sz="2000" dirty="0" smtClean="0"/>
              <a:t>Need stability improvements</a:t>
            </a:r>
            <a:endParaRPr lang="en-US" altLang="ja-JP" sz="2000" dirty="0"/>
          </a:p>
          <a:p>
            <a:r>
              <a:rPr kumimoji="1" lang="en-US" altLang="ja-JP" sz="2000" dirty="0" smtClean="0"/>
              <a:t>Beam instrumentation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improvement and</a:t>
            </a:r>
            <a:br>
              <a:rPr kumimoji="1" lang="en-US" altLang="ja-JP" sz="2000" dirty="0" smtClean="0"/>
            </a:br>
            <a:r>
              <a:rPr lang="en-US" altLang="ja-JP" sz="2000" dirty="0" smtClean="0"/>
              <a:t>comparison with </a:t>
            </a:r>
            <a:br>
              <a:rPr lang="en-US" altLang="ja-JP" sz="2000" dirty="0" smtClean="0"/>
            </a:br>
            <a:r>
              <a:rPr lang="en-US" altLang="ja-JP" sz="2000" dirty="0" smtClean="0"/>
              <a:t>simulation codes underway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r>
              <a:rPr lang="en-US" altLang="ja-JP" sz="2000" dirty="0" smtClean="0"/>
              <a:t>Secondary RF gun is being constructed</a:t>
            </a:r>
            <a:br>
              <a:rPr lang="en-US" altLang="ja-JP" sz="2000" dirty="0" smtClean="0"/>
            </a:br>
            <a:r>
              <a:rPr lang="en-US" altLang="ja-JP" sz="2000" dirty="0" smtClean="0"/>
              <a:t>as a backup</a:t>
            </a:r>
          </a:p>
          <a:p>
            <a:r>
              <a:rPr lang="en-US" altLang="ja-JP" sz="2000" dirty="0" smtClean="0"/>
              <a:t>Incorporate suggestions by review committee</a:t>
            </a:r>
            <a:br>
              <a:rPr lang="en-US" altLang="ja-JP" sz="2000" dirty="0" smtClean="0"/>
            </a:br>
            <a:r>
              <a:rPr lang="en-US" altLang="ja-JP" sz="2000" dirty="0" smtClean="0"/>
              <a:t>for availability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1" y="1665126"/>
            <a:ext cx="4681347" cy="2699004"/>
          </a:xfrm>
          <a:prstGeom prst="rect">
            <a:avLst/>
          </a:prstGeom>
        </p:spPr>
      </p:pic>
      <p:sp>
        <p:nvSpPr>
          <p:cNvPr id="8" name="テキスト ボックス 12"/>
          <p:cNvSpPr txBox="1">
            <a:spLocks noChangeAspect="1" noChangeArrowheads="1"/>
          </p:cNvSpPr>
          <p:nvPr/>
        </p:nvSpPr>
        <p:spPr bwMode="auto">
          <a:xfrm>
            <a:off x="5733007" y="3843098"/>
            <a:ext cx="4968331" cy="34674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Beam orbit measurement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3937000" y="4016228"/>
            <a:ext cx="1994091" cy="346743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Bunch width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9305" r="10699" b="13139"/>
          <a:stretch/>
        </p:blipFill>
        <p:spPr>
          <a:xfrm>
            <a:off x="6371689" y="4425621"/>
            <a:ext cx="4202649" cy="2791154"/>
          </a:xfrm>
          <a:prstGeom prst="rect">
            <a:avLst/>
          </a:prstGeom>
        </p:spPr>
      </p:pic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8648700" y="4536928"/>
            <a:ext cx="1735148" cy="346743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Thermionic gun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8394700" y="5171928"/>
            <a:ext cx="1854200" cy="346743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Primary RF gun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7366000" y="6505428"/>
            <a:ext cx="2520950" cy="346743"/>
          </a:xfrm>
          <a:prstGeom prst="rect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square" lIns="99551" tIns="49775" rIns="99551" bIns="49775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6000"/>
                </a:solidFill>
                <a:latin typeface="Arial Rounded MT Bold"/>
                <a:cs typeface="Arial Rounded MT Bold"/>
              </a:rPr>
              <a:t>New secondary RF gun</a:t>
            </a:r>
            <a:endParaRPr lang="ja-JP" altLang="en-US" sz="1600" dirty="0">
              <a:solidFill>
                <a:srgbClr val="006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61000" y="-5483"/>
            <a:ext cx="3987949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One of Key Component: Photo Cathode RF Gun</a:t>
            </a:r>
          </a:p>
        </p:txBody>
      </p:sp>
      <p:grpSp>
        <p:nvGrpSpPr>
          <p:cNvPr id="14" name="図形グループ 13"/>
          <p:cNvGrpSpPr>
            <a:grpSpLocks noChangeAspect="1"/>
          </p:cNvGrpSpPr>
          <p:nvPr/>
        </p:nvGrpSpPr>
        <p:grpSpPr>
          <a:xfrm>
            <a:off x="3788216" y="5859181"/>
            <a:ext cx="1479779" cy="1357594"/>
            <a:chOff x="6126491" y="1604336"/>
            <a:chExt cx="1677755" cy="1539222"/>
          </a:xfrm>
        </p:grpSpPr>
        <p:pic>
          <p:nvPicPr>
            <p:cNvPr id="19" name="Picture 1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6491" y="1604336"/>
              <a:ext cx="1630510" cy="150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80"/>
            <p:cNvSpPr txBox="1">
              <a:spLocks noChangeAspect="1" noChangeArrowheads="1"/>
            </p:cNvSpPr>
            <p:nvPr/>
          </p:nvSpPr>
          <p:spPr bwMode="auto">
            <a:xfrm>
              <a:off x="6875795" y="2620342"/>
              <a:ext cx="928451" cy="52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noAutofit/>
            </a:bodyPr>
            <a:lstStyle/>
            <a:p>
              <a:pPr algn="r">
                <a:defRPr/>
              </a:pPr>
              <a:r>
                <a:rPr lang="en-US" altLang="ja-JP" sz="1100" kern="1200" dirty="0">
                  <a:solidFill>
                    <a:schemeClr val="bg1"/>
                  </a:solidFill>
                </a:rPr>
                <a:t>Ir</a:t>
              </a:r>
              <a:r>
                <a:rPr lang="en-US" altLang="ja-JP" sz="1100" kern="1200" baseline="-25000" dirty="0">
                  <a:solidFill>
                    <a:schemeClr val="bg1"/>
                  </a:solidFill>
                </a:rPr>
                <a:t>5</a:t>
              </a:r>
              <a:r>
                <a:rPr lang="en-US" altLang="ja-JP" sz="1100" kern="1200" dirty="0">
                  <a:solidFill>
                    <a:schemeClr val="bg1"/>
                  </a:solidFill>
                </a:rPr>
                <a:t>Ce</a:t>
              </a:r>
              <a:br>
                <a:rPr lang="en-US" altLang="ja-JP" sz="1100" kern="1200" dirty="0">
                  <a:solidFill>
                    <a:schemeClr val="bg1"/>
                  </a:solidFill>
                </a:rPr>
              </a:br>
              <a:r>
                <a:rPr lang="en-US" altLang="ja-JP" sz="1100" kern="1200" dirty="0">
                  <a:solidFill>
                    <a:schemeClr val="bg1"/>
                  </a:solidFill>
                </a:rPr>
                <a:t>Cathode</a:t>
              </a:r>
            </a:p>
          </p:txBody>
        </p:sp>
      </p:grpSp>
      <p:grpSp>
        <p:nvGrpSpPr>
          <p:cNvPr id="16" name="図形グループ 15"/>
          <p:cNvGrpSpPr>
            <a:grpSpLocks noChangeAspect="1"/>
          </p:cNvGrpSpPr>
          <p:nvPr/>
        </p:nvGrpSpPr>
        <p:grpSpPr>
          <a:xfrm>
            <a:off x="1513805" y="5817712"/>
            <a:ext cx="1744126" cy="1353669"/>
            <a:chOff x="5092672" y="3428694"/>
            <a:chExt cx="3523488" cy="273468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672" y="3520761"/>
              <a:ext cx="3523488" cy="264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180"/>
            <p:cNvSpPr txBox="1">
              <a:spLocks noChangeAspect="1" noChangeArrowheads="1"/>
            </p:cNvSpPr>
            <p:nvPr/>
          </p:nvSpPr>
          <p:spPr bwMode="auto">
            <a:xfrm>
              <a:off x="5214357" y="3428694"/>
              <a:ext cx="3230205" cy="87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altLang="ja-JP" sz="1100" kern="1200" dirty="0">
                  <a:solidFill>
                    <a:schemeClr val="bg1"/>
                  </a:solidFill>
                </a:rPr>
                <a:t>Quasi traveling wave </a:t>
              </a:r>
              <a:br>
                <a:rPr lang="en-US" altLang="ja-JP" sz="1100" kern="1200" dirty="0">
                  <a:solidFill>
                    <a:schemeClr val="bg1"/>
                  </a:solidFill>
                </a:rPr>
              </a:br>
              <a:r>
                <a:rPr lang="en-US" altLang="ja-JP" sz="1100" kern="1200" dirty="0">
                  <a:solidFill>
                    <a:schemeClr val="bg1"/>
                  </a:solidFill>
                </a:rPr>
                <a:t>side couple cavity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05346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Development and installation of pulsed magnets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3523" y="1100148"/>
            <a:ext cx="10525125" cy="2701385"/>
          </a:xfrm>
        </p:spPr>
        <p:txBody>
          <a:bodyPr/>
          <a:lstStyle/>
          <a:p>
            <a:pPr marL="360000" lvl="1">
              <a:lnSpc>
                <a:spcPct val="110000"/>
              </a:lnSpc>
            </a:pPr>
            <a:r>
              <a:rPr kumimoji="1" lang="en-US" altLang="ja-JP" sz="1800" dirty="0" smtClean="0"/>
              <a:t>Pulsed magnet power supplies were postponed to 2017 because of resource availability</a:t>
            </a:r>
          </a:p>
          <a:p>
            <a:pPr marL="360000" lvl="1">
              <a:lnSpc>
                <a:spcPct val="110000"/>
              </a:lnSpc>
            </a:pPr>
            <a:r>
              <a:rPr kumimoji="1" lang="en-US" altLang="ja-JP" sz="1800" dirty="0" smtClean="0">
                <a:solidFill>
                  <a:srgbClr val="FF6600"/>
                </a:solidFill>
              </a:rPr>
              <a:t>30 quads, 36 steerings, 2 bends</a:t>
            </a:r>
            <a:r>
              <a:rPr kumimoji="1" lang="en-US" altLang="ja-JP" sz="1800" dirty="0" smtClean="0"/>
              <a:t>, 13 girders will be fabricated and installed in 2017</a:t>
            </a:r>
            <a:endParaRPr lang="en-US" altLang="ja-JP" sz="1800" dirty="0" smtClean="0"/>
          </a:p>
          <a:p>
            <a:pPr marL="360000" lvl="1">
              <a:lnSpc>
                <a:spcPct val="110000"/>
              </a:lnSpc>
            </a:pPr>
            <a:r>
              <a:rPr lang="en-US" altLang="ja-JP" sz="1800" dirty="0" smtClean="0"/>
              <a:t>Quads with aggressive design at </a:t>
            </a:r>
            <a:r>
              <a:rPr lang="en-US" altLang="ja-JP" sz="1800" dirty="0" smtClean="0">
                <a:solidFill>
                  <a:srgbClr val="FF6600"/>
                </a:solidFill>
              </a:rPr>
              <a:t>1 mH, 330 A, 340 V, 1 ms</a:t>
            </a:r>
            <a:r>
              <a:rPr lang="en-US" altLang="ja-JP" sz="1800" dirty="0">
                <a:solidFill>
                  <a:srgbClr val="FF6600"/>
                </a:solidFill>
              </a:rPr>
              <a:t> </a:t>
            </a:r>
            <a:r>
              <a:rPr lang="en-US" altLang="ja-JP" sz="1800" dirty="0" smtClean="0">
                <a:solidFill>
                  <a:srgbClr val="FF6600"/>
                </a:solidFill>
              </a:rPr>
              <a:t>with energy recovery</a:t>
            </a:r>
            <a:r>
              <a:rPr lang="en-US" altLang="ja-JP" sz="1800" dirty="0" smtClean="0"/>
              <a:t> up to 75%</a:t>
            </a:r>
          </a:p>
          <a:p>
            <a:pPr marL="360000" lvl="1">
              <a:lnSpc>
                <a:spcPct val="110000"/>
              </a:lnSpc>
            </a:pPr>
            <a:r>
              <a:rPr lang="en-US" altLang="ja-JP" sz="1800" dirty="0" smtClean="0"/>
              <a:t>Essential for SuperKEKB low </a:t>
            </a:r>
            <a:r>
              <a:rPr lang="en-US" altLang="ja-JP" sz="1800" dirty="0"/>
              <a:t>e</a:t>
            </a:r>
            <a:r>
              <a:rPr lang="en-US" altLang="ja-JP" sz="1800" dirty="0" smtClean="0"/>
              <a:t>mittance injection and simultaneous injections</a:t>
            </a:r>
          </a:p>
          <a:p>
            <a:pPr marL="360000" lvl="1">
              <a:lnSpc>
                <a:spcPct val="110000"/>
              </a:lnSpc>
            </a:pPr>
            <a:r>
              <a:rPr lang="en-US" altLang="ja-JP" sz="1800" dirty="0" smtClean="0"/>
              <a:t>4+1 </a:t>
            </a:r>
            <a:r>
              <a:rPr lang="en-US" altLang="ja-JP" sz="1800" dirty="0"/>
              <a:t>r</a:t>
            </a:r>
            <a:r>
              <a:rPr lang="en-US" altLang="ja-JP" sz="1800" dirty="0" smtClean="0"/>
              <a:t>ing injections with virtual accelerator concept</a:t>
            </a:r>
          </a:p>
          <a:p>
            <a:pPr marL="360000" lvl="1">
              <a:lnSpc>
                <a:spcPct val="110000"/>
              </a:lnSpc>
            </a:pPr>
            <a:r>
              <a:rPr lang="en-US" altLang="ja-JP" sz="1800" dirty="0" smtClean="0"/>
              <a:t>Risks against schedule and possible backup operation procedure are investigated</a:t>
            </a:r>
            <a:endParaRPr kumimoji="1"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93" y="3525849"/>
            <a:ext cx="287824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292079" y="5908150"/>
            <a:ext cx="3344170" cy="11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>
            <a:lvl1pPr marL="372910" indent="-37291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4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117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29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8842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533" indent="-177728" algn="l" rtl="0" fontAlgn="base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258" indent="-17772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6795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4347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189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944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2"/>
            <a:r>
              <a:rPr lang="en-US" altLang="ja-JP" sz="1500" dirty="0" smtClean="0">
                <a:solidFill>
                  <a:srgbClr val="00C000"/>
                </a:solidFill>
              </a:rPr>
              <a:t>Long term tests</a:t>
            </a:r>
            <a:r>
              <a:rPr lang="en-US" altLang="ja-JP" sz="1500" dirty="0" smtClean="0"/>
              <a:t> at a stand</a:t>
            </a:r>
          </a:p>
          <a:p>
            <a:pPr marL="288000" lvl="2"/>
            <a:r>
              <a:rPr lang="en-US" altLang="ja-JP" sz="1500" dirty="0" smtClean="0"/>
              <a:t>Satisfies specifications</a:t>
            </a:r>
          </a:p>
          <a:p>
            <a:pPr marL="288000" lvl="2"/>
            <a:r>
              <a:rPr lang="en-US" altLang="ja-JP" sz="1500" dirty="0" smtClean="0"/>
              <a:t>Some more control capability</a:t>
            </a:r>
          </a:p>
          <a:p>
            <a:pPr marL="288000" lvl="2"/>
            <a:r>
              <a:rPr lang="en-US" altLang="ja-JP" sz="1500" dirty="0" smtClean="0"/>
              <a:t>Synchronous operation in 2017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574" y="3525849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3595609" y="5910635"/>
            <a:ext cx="3894474" cy="11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>
            <a:lvl1pPr marL="372910" indent="-37291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4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117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29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8842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533" indent="-177728" algn="l" rtl="0" fontAlgn="base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258" indent="-17772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6795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4347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189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944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2"/>
            <a:r>
              <a:rPr lang="en-US" altLang="ja-JP" sz="1500" dirty="0" smtClean="0">
                <a:solidFill>
                  <a:srgbClr val="00C000"/>
                </a:solidFill>
              </a:rPr>
              <a:t>Beam test</a:t>
            </a:r>
            <a:r>
              <a:rPr lang="en-US" altLang="ja-JP" sz="1500" dirty="0" smtClean="0"/>
              <a:t> with two quads</a:t>
            </a:r>
          </a:p>
          <a:p>
            <a:pPr marL="288000" lvl="2"/>
            <a:r>
              <a:rPr lang="en-US" altLang="ja-JP" sz="1500" dirty="0" smtClean="0">
                <a:solidFill>
                  <a:srgbClr val="00C000"/>
                </a:solidFill>
              </a:rPr>
              <a:t>Successful</a:t>
            </a:r>
            <a:r>
              <a:rPr lang="en-US" altLang="ja-JP" sz="1500" dirty="0" smtClean="0"/>
              <a:t> 25 Hz beam switches</a:t>
            </a:r>
          </a:p>
          <a:p>
            <a:pPr marL="288000" lvl="2"/>
            <a:r>
              <a:rPr lang="en-US" altLang="ja-JP" sz="1500" dirty="0" smtClean="0"/>
              <a:t>Basic features are completed</a:t>
            </a:r>
          </a:p>
          <a:p>
            <a:pPr marL="288000" lvl="2"/>
            <a:r>
              <a:rPr lang="en-US" altLang="ja-JP" sz="1500" dirty="0" smtClean="0"/>
              <a:t>Event timing synchronization needed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860" y="3525849"/>
            <a:ext cx="2880981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7302142" y="5910635"/>
            <a:ext cx="3386496" cy="11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7" tIns="49748" rIns="99497" bIns="49748" numCol="1" anchor="t" anchorCtr="0" compatLnSpc="1">
            <a:prstTxWarp prst="textNoShape">
              <a:avLst/>
            </a:prstTxWarp>
          </a:bodyPr>
          <a:lstStyle>
            <a:lvl1pPr marL="372910" indent="-37291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4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117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29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8842" indent="-269763" algn="l" rtl="0" fontAlgn="base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533" indent="-177728" algn="l" rtl="0" fontAlgn="base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258" indent="-17772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6795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4347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189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944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2"/>
            <a:r>
              <a:rPr lang="en-US" altLang="ja-JP" sz="1500" dirty="0" smtClean="0"/>
              <a:t>Girders are tested as well</a:t>
            </a:r>
          </a:p>
          <a:p>
            <a:pPr marL="288000" lvl="2"/>
            <a:r>
              <a:rPr lang="en-US" altLang="ja-JP" sz="1500" dirty="0" smtClean="0">
                <a:solidFill>
                  <a:srgbClr val="00C000"/>
                </a:solidFill>
              </a:rPr>
              <a:t>In-house</a:t>
            </a:r>
            <a:r>
              <a:rPr lang="en-US" altLang="ja-JP" sz="1500" dirty="0" smtClean="0"/>
              <a:t> drawings</a:t>
            </a:r>
            <a:r>
              <a:rPr lang="en-US" altLang="ja-JP" sz="1500" dirty="0"/>
              <a:t> </a:t>
            </a:r>
            <a:r>
              <a:rPr lang="en-US" altLang="ja-JP" sz="1500" dirty="0" smtClean="0"/>
              <a:t>to save rsc.</a:t>
            </a:r>
          </a:p>
          <a:p>
            <a:pPr marL="288000" lvl="2"/>
            <a:r>
              <a:rPr lang="en-US" altLang="ja-JP" sz="1500" dirty="0" smtClean="0">
                <a:solidFill>
                  <a:srgbClr val="00C000"/>
                </a:solidFill>
              </a:rPr>
              <a:t>0.1mm alignment</a:t>
            </a:r>
            <a:r>
              <a:rPr lang="en-US" altLang="ja-JP" sz="1500" dirty="0" smtClean="0"/>
              <a:t> precision</a:t>
            </a:r>
          </a:p>
          <a:p>
            <a:pPr marL="288000" lvl="2"/>
            <a:r>
              <a:rPr lang="en-US" altLang="ja-JP" sz="1500" dirty="0" smtClean="0"/>
              <a:t>Ready for Phase-3 upgrade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78031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One of Key Component: Pulsed Magnets</a:t>
            </a:r>
          </a:p>
        </p:txBody>
      </p:sp>
    </p:spTree>
    <p:extLst>
      <p:ext uri="{BB962C8B-B14F-4D97-AF65-F5344CB8AC3E}">
        <p14:creationId xmlns:p14="http://schemas.microsoft.com/office/powerpoint/2010/main" val="23904018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Possible Rescheduling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44499"/>
              </p:ext>
            </p:extLst>
          </p:nvPr>
        </p:nvGraphicFramePr>
        <p:xfrm>
          <a:off x="163513" y="2921004"/>
          <a:ext cx="10525125" cy="447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ワークシート" r:id="rId3" imgW="14592300" imgH="4813300" progId="Excel.Sheet.12">
                  <p:embed/>
                </p:oleObj>
              </mc:Choice>
              <mc:Fallback>
                <p:oleObj name="ワークシート" r:id="rId3" imgW="14592300" imgH="4813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513" y="2921004"/>
                        <a:ext cx="10525125" cy="447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163513" y="901700"/>
            <a:ext cx="105251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Under limited resources rescheduling of fabrication, purchase, tests, installation, commissioning is planned</a:t>
            </a:r>
          </a:p>
          <a:p>
            <a:r>
              <a:rPr lang="en-US" altLang="ja-JP" sz="2000" dirty="0" smtClean="0"/>
              <a:t>Because of construction concentration in JFY2017, 5-month shutdown of injector is planned </a:t>
            </a:r>
          </a:p>
          <a:p>
            <a:pPr lvl="1"/>
            <a:r>
              <a:rPr lang="en-US" altLang="ja-JP" sz="1800" dirty="0" smtClean="0"/>
              <a:t>for KEKB it could allocate 9-month shutdown in 1997, synchronizing with light source upgrade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2007565181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linac-furukawa-jun2016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linac-furukawa-jun2016.potx</Template>
  <TotalTime>7635</TotalTime>
  <Words>1033</Words>
  <Application>Microsoft Macintosh PowerPoint</Application>
  <PresentationFormat>ユーザー設定</PresentationFormat>
  <Paragraphs>154</Paragraphs>
  <Slides>8</Slides>
  <Notes>2</Notes>
  <HiddenSlides>0</HiddenSlides>
  <MMClips>0</MMClips>
  <ScaleCrop>false</ScaleCrop>
  <HeadingPairs>
    <vt:vector size="8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  <vt:variant>
        <vt:lpstr>目的別スライド ショー</vt:lpstr>
      </vt:variant>
      <vt:variant>
        <vt:i4>1</vt:i4>
      </vt:variant>
    </vt:vector>
  </HeadingPairs>
  <TitlesOfParts>
    <vt:vector size="11" baseType="lpstr">
      <vt:lpstr>linac-furukawa-jun2016</vt:lpstr>
      <vt:lpstr>Microsoft Excel シート</vt:lpstr>
      <vt:lpstr>Injector Linac Energy Margin  Answers to injector questions at Moday talk </vt:lpstr>
      <vt:lpstr>Mission of Electron/positron Injector in SuperKEKB</vt:lpstr>
      <vt:lpstr>Linac Energy Margin in Phase II</vt:lpstr>
      <vt:lpstr>Linac Energy Margin in Phase III</vt:lpstr>
      <vt:lpstr>Why Smaller Margin  while dropping Energy 8 GeV  7 GeV</vt:lpstr>
      <vt:lpstr>Development of Photo-cathode RF Gun </vt:lpstr>
      <vt:lpstr>Development and installation of pulsed magnets</vt:lpstr>
      <vt:lpstr>Possible Rescheduling</vt:lpstr>
      <vt:lpstr>B-Suishin-i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_x000d_b2gm-linac-furukawa-nov2014.pptx_x000d_linac-furukawa-oct2014.pptx_x000d_linac14-rfgun-yoshida.pptx_x000d_etc_x000d_</dc:description>
  <cp:lastModifiedBy>Kazuro Furukawa</cp:lastModifiedBy>
  <cp:revision>338</cp:revision>
  <dcterms:created xsi:type="dcterms:W3CDTF">2015-01-07T03:09:39Z</dcterms:created>
  <dcterms:modified xsi:type="dcterms:W3CDTF">2017-02-09T23:03:32Z</dcterms:modified>
  <cp:category/>
</cp:coreProperties>
</file>