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487" r:id="rId2"/>
    <p:sldId id="530" r:id="rId3"/>
    <p:sldId id="527" r:id="rId4"/>
    <p:sldId id="526" r:id="rId5"/>
    <p:sldId id="529" r:id="rId6"/>
    <p:sldId id="505" r:id="rId7"/>
    <p:sldId id="506" r:id="rId8"/>
    <p:sldId id="507" r:id="rId9"/>
    <p:sldId id="508" r:id="rId10"/>
    <p:sldId id="509" r:id="rId11"/>
    <p:sldId id="510" r:id="rId12"/>
    <p:sldId id="513" r:id="rId13"/>
    <p:sldId id="497" r:id="rId14"/>
    <p:sldId id="517" r:id="rId15"/>
    <p:sldId id="518" r:id="rId16"/>
    <p:sldId id="519" r:id="rId17"/>
    <p:sldId id="520" r:id="rId18"/>
    <p:sldId id="521" r:id="rId19"/>
    <p:sldId id="522" r:id="rId20"/>
    <p:sldId id="523" r:id="rId21"/>
    <p:sldId id="498" r:id="rId22"/>
    <p:sldId id="516" r:id="rId23"/>
    <p:sldId id="494" r:id="rId24"/>
  </p:sldIdLst>
  <p:sldSz cx="10688638" cy="7562850"/>
  <p:notesSz cx="9144000" cy="6858000"/>
  <p:custShowLst>
    <p:custShow name="B-Suishin-i" id="0">
      <p:sldLst/>
    </p:custShow>
  </p:custShowLst>
  <p:defaultTextStyle>
    <a:defPPr>
      <a:defRPr lang="ja-JP"/>
    </a:defPPr>
    <a:lvl1pPr marL="0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3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0FF"/>
    <a:srgbClr val="9F9FFF"/>
    <a:srgbClr val="3F3FFF"/>
    <a:srgbClr val="A09FFF"/>
    <a:srgbClr val="BFBFC0"/>
    <a:srgbClr val="807F80"/>
    <a:srgbClr val="00C0FF"/>
    <a:srgbClr val="00AF64"/>
    <a:srgbClr val="009664"/>
    <a:srgbClr val="00C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71" autoAdjust="0"/>
    <p:restoredTop sz="97390" autoAdjust="0"/>
  </p:normalViewPr>
  <p:slideViewPr>
    <p:cSldViewPr snapToGrid="0" snapToObjects="1">
      <p:cViewPr>
        <p:scale>
          <a:sx n="100" d="100"/>
          <a:sy n="100" d="100"/>
        </p:scale>
        <p:origin x="-1200" y="-296"/>
      </p:cViewPr>
      <p:guideLst>
        <p:guide orient="horz" pos="3318"/>
        <p:guide pos="34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4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dirty="0" smtClean="0"/>
              <a:t>Quad </a:t>
            </a:r>
            <a:r>
              <a:rPr lang="en-US" altLang="ja-JP" dirty="0"/>
              <a:t>(50 Hz, 300 A) x 1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 (50 Hz, 300 A) x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Pjoule-mag</c:v>
                </c:pt>
                <c:pt idx="1">
                  <c:v>Pjoule-cable</c:v>
                </c:pt>
                <c:pt idx="2">
                  <c:v>PL</c:v>
                </c:pt>
                <c:pt idx="3">
                  <c:v>Ptotal</c:v>
                </c:pt>
                <c:pt idx="4">
                  <c:v>Pmeasured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76.0</c:v>
                </c:pt>
                <c:pt idx="1">
                  <c:v>302.6</c:v>
                </c:pt>
                <c:pt idx="2">
                  <c:v>2250.0</c:v>
                </c:pt>
                <c:pt idx="3">
                  <c:v>2628.6</c:v>
                </c:pt>
                <c:pt idx="4">
                  <c:v>827.0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2110677048"/>
        <c:axId val="-2110692920"/>
      </c:barChart>
      <c:catAx>
        <c:axId val="-21106770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dirty="0" smtClean="0"/>
                  <a:t>.</a:t>
                </a:r>
                <a:endParaRPr lang="ja-JP" alt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2110692920"/>
        <c:crosses val="autoZero"/>
        <c:auto val="1"/>
        <c:lblAlgn val="ctr"/>
        <c:lblOffset val="100"/>
        <c:noMultiLvlLbl val="0"/>
      </c:catAx>
      <c:valAx>
        <c:axId val="-2110692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dirty="0" smtClean="0"/>
                  <a:t>Power</a:t>
                </a:r>
                <a:r>
                  <a:rPr lang="ja-JP" altLang="en-US" dirty="0" smtClean="0"/>
                  <a:t> </a:t>
                </a:r>
                <a:r>
                  <a:rPr lang="en-US" altLang="ja-JP" dirty="0" smtClean="0"/>
                  <a:t>(W)</a:t>
                </a:r>
                <a:endParaRPr lang="ja-JP" alt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2110677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Rounded MT Bold"/>
                <a:ea typeface="ヒラギノ丸ゴ Pro W4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 Rounded MT Bold"/>
                <a:ea typeface="ヒラギノ丸ゴ Pro W4"/>
              </a:defRPr>
            </a:lvl1pPr>
          </a:lstStyle>
          <a:p>
            <a:fld id="{9E33E2F4-2526-4743-B798-BF53C297C4F0}" type="datetimeFigureOut">
              <a:rPr lang="ja-JP" altLang="en-US" smtClean="0"/>
              <a:pPr/>
              <a:t>2/4/18</a:t>
            </a:fld>
            <a:endParaRPr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754313" y="514350"/>
            <a:ext cx="36353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Rounded MT Bold"/>
                <a:ea typeface="ヒラギノ丸ゴ Pro W4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 Rounded MT Bold"/>
                <a:ea typeface="ヒラギノ丸ゴ Pro W4"/>
              </a:defRPr>
            </a:lvl1pPr>
          </a:lstStyle>
          <a:p>
            <a:fld id="{2B267216-430B-D547-8DE6-8FEE06FF842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741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21437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1pPr>
    <a:lvl2pPr marL="521437" algn="l" defTabSz="521437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2pPr>
    <a:lvl3pPr marL="1042873" algn="l" defTabSz="521437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3pPr>
    <a:lvl4pPr marL="1564310" algn="l" defTabSz="521437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4pPr>
    <a:lvl5pPr marL="2085746" algn="l" defTabSz="521437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5pPr>
    <a:lvl6pPr marL="2607183" algn="l" defTabSz="521437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754313" y="514350"/>
            <a:ext cx="3635375" cy="25717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67216-430B-D547-8DE6-8FEE06FF842D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2539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ja-JP" sz="2700" dirty="0" smtClean="0"/>
              <a:t>Higher Injection Beam Current</a:t>
            </a:r>
          </a:p>
          <a:p>
            <a:pPr lvl="1"/>
            <a:r>
              <a:rPr lang="en-US" altLang="ja-JP" sz="2300" dirty="0" smtClean="0"/>
              <a:t>To Meet the larger stored beam current and shorter beam lifetime in the ring</a:t>
            </a:r>
          </a:p>
          <a:p>
            <a:pPr lvl="1"/>
            <a:r>
              <a:rPr lang="en-US" altLang="ja-JP" sz="2300" dirty="0" smtClean="0"/>
              <a:t>4~8-times larger bunch current for electron and positron</a:t>
            </a:r>
          </a:p>
          <a:p>
            <a:pPr lvl="1"/>
            <a:r>
              <a:rPr lang="en-US" altLang="ja-JP" sz="2300" dirty="0" smtClean="0"/>
              <a:t>Reconstruction of positron generator, etc</a:t>
            </a:r>
          </a:p>
          <a:p>
            <a:r>
              <a:rPr lang="en-US" altLang="ja-JP" sz="2700" dirty="0" smtClean="0"/>
              <a:t>Lower-emittance Injection Beam </a:t>
            </a:r>
          </a:p>
          <a:p>
            <a:pPr lvl="1"/>
            <a:r>
              <a:rPr lang="en-US" altLang="ja-JP" sz="2300" dirty="0" smtClean="0"/>
              <a:t>To meet nano-beam scheme in the ring</a:t>
            </a:r>
          </a:p>
          <a:p>
            <a:pPr lvl="1"/>
            <a:r>
              <a:rPr lang="en-US" altLang="ja-JP" sz="2300" dirty="0" smtClean="0"/>
              <a:t>Positron with a damping ring</a:t>
            </a:r>
          </a:p>
          <a:p>
            <a:pPr lvl="1"/>
            <a:r>
              <a:rPr lang="en-US" altLang="ja-JP" sz="2300" dirty="0" smtClean="0"/>
              <a:t>Electron with a photo-cathode RF gun</a:t>
            </a:r>
          </a:p>
          <a:p>
            <a:pPr lvl="1"/>
            <a:r>
              <a:rPr lang="en-US" altLang="ja-JP" sz="2300" dirty="0" smtClean="0"/>
              <a:t>Emittance preservation by alignment and beam instrumentation</a:t>
            </a:r>
          </a:p>
          <a:p>
            <a:r>
              <a:rPr lang="en-US" altLang="ja-JP" sz="2700" dirty="0" smtClean="0"/>
              <a:t>Quasi-simultaneous injections into 4 storage rings</a:t>
            </a:r>
          </a:p>
          <a:p>
            <a:pPr lvl="1"/>
            <a:r>
              <a:rPr lang="en-US" altLang="ja-JP" sz="2300" dirty="0" smtClean="0"/>
              <a:t>SuperKEKB e</a:t>
            </a:r>
            <a:r>
              <a:rPr lang="en-US" altLang="ja-JP" sz="2300" baseline="30000" dirty="0" smtClean="0"/>
              <a:t>–</a:t>
            </a:r>
            <a:r>
              <a:rPr lang="en-US" altLang="ja-JP" sz="2300" dirty="0" smtClean="0"/>
              <a:t>/e</a:t>
            </a:r>
            <a:r>
              <a:rPr lang="en-US" altLang="ja-JP" sz="2300" baseline="30000" dirty="0" smtClean="0"/>
              <a:t>+</a:t>
            </a:r>
            <a:r>
              <a:rPr lang="en-US" altLang="ja-JP" sz="2300" dirty="0" smtClean="0"/>
              <a:t> rings, and light sources of PF and PF-AR</a:t>
            </a:r>
          </a:p>
          <a:p>
            <a:pPr lvl="1"/>
            <a:r>
              <a:rPr lang="en-US" altLang="ja-JP" sz="2400" dirty="0" smtClean="0"/>
              <a:t>Improvements to beam instrumentation, low-level RF, controls, timing, etc 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887408-D3CD-0349-87E9-C35D7B81E6B5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/>
            </a:lvl1pPr>
            <a:lvl2pPr marL="497754" indent="0" algn="ctr">
              <a:buNone/>
              <a:defRPr/>
            </a:lvl2pPr>
            <a:lvl3pPr marL="995507" indent="0" algn="ctr">
              <a:buNone/>
              <a:defRPr/>
            </a:lvl3pPr>
            <a:lvl4pPr marL="1493261" indent="0" algn="ctr">
              <a:buNone/>
              <a:defRPr/>
            </a:lvl4pPr>
            <a:lvl5pPr marL="1991015" indent="0" algn="ctr">
              <a:buNone/>
              <a:defRPr/>
            </a:lvl5pPr>
            <a:lvl6pPr marL="2488768" indent="0" algn="ctr">
              <a:buNone/>
              <a:defRPr/>
            </a:lvl6pPr>
            <a:lvl7pPr marL="2986522" indent="0" algn="ctr">
              <a:buNone/>
              <a:defRPr/>
            </a:lvl7pPr>
            <a:lvl8pPr marL="3484275" indent="0" algn="ctr">
              <a:buNone/>
              <a:defRPr/>
            </a:lvl8pPr>
            <a:lvl9pPr marL="3982029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53FE9-5C6C-6548-957D-1A4EE3A3B61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4E322-4B46-D54A-9D81-82D8D585480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934258" y="462174"/>
            <a:ext cx="2589939" cy="668051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64441" y="462174"/>
            <a:ext cx="7605377" cy="668051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0852C-B4CE-6044-A8A3-AE7569FA2C5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3"/>
          </p:nvPr>
        </p:nvSpPr>
        <p:spPr>
          <a:xfrm>
            <a:off x="378180" y="1160935"/>
            <a:ext cx="9343076" cy="5479208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4"/>
          </p:nvPr>
        </p:nvSpPr>
        <p:spPr>
          <a:xfrm>
            <a:off x="979792" y="7009642"/>
            <a:ext cx="2494015" cy="402652"/>
          </a:xfrm>
          <a:prstGeom prst="rect">
            <a:avLst/>
          </a:prstGeom>
        </p:spPr>
        <p:txBody>
          <a:bodyPr/>
          <a:lstStyle/>
          <a:p>
            <a:endParaRPr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5"/>
          </p:nvPr>
        </p:nvSpPr>
        <p:spPr>
          <a:xfrm>
            <a:off x="3651951" y="7009642"/>
            <a:ext cx="3384736" cy="402652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080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21721-5FDC-D445-9F85-7F3CCA7B1AE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472" y="4859832"/>
            <a:ext cx="9085342" cy="150206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44472" y="3205459"/>
            <a:ext cx="9085342" cy="1654373"/>
          </a:xfrm>
        </p:spPr>
        <p:txBody>
          <a:bodyPr anchor="b"/>
          <a:lstStyle>
            <a:lvl1pPr marL="0" indent="0">
              <a:buNone/>
              <a:defRPr sz="2200"/>
            </a:lvl1pPr>
            <a:lvl2pPr marL="497754" indent="0">
              <a:buNone/>
              <a:defRPr sz="2000"/>
            </a:lvl2pPr>
            <a:lvl3pPr marL="995507" indent="0">
              <a:buNone/>
              <a:defRPr sz="1700"/>
            </a:lvl3pPr>
            <a:lvl4pPr marL="1493261" indent="0">
              <a:buNone/>
              <a:defRPr sz="1500"/>
            </a:lvl4pPr>
            <a:lvl5pPr marL="1991015" indent="0">
              <a:buNone/>
              <a:defRPr sz="1500"/>
            </a:lvl5pPr>
            <a:lvl6pPr marL="2488768" indent="0">
              <a:buNone/>
              <a:defRPr sz="1500"/>
            </a:lvl6pPr>
            <a:lvl7pPr marL="2986522" indent="0">
              <a:buNone/>
              <a:defRPr sz="1500"/>
            </a:lvl7pPr>
            <a:lvl8pPr marL="3484275" indent="0">
              <a:buNone/>
              <a:defRPr sz="1500"/>
            </a:lvl8pPr>
            <a:lvl9pPr marL="3982029" indent="0">
              <a:buNone/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B4DE4-18C0-CA4C-B6F1-505553AAF7C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78144" y="1260475"/>
            <a:ext cx="5039419" cy="588221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382004" y="1260475"/>
            <a:ext cx="5039419" cy="588221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40019-2845-704D-8DB1-1F79568350A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529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529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429966" y="1692889"/>
            <a:ext cx="4724241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429966" y="2398404"/>
            <a:ext cx="4724241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22B60-6276-D242-83CB-B0C8473716D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83661-B5AA-2C4C-AEB0-47E793563D5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13FF4-2407-AE4D-838C-76990F38DDA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432" y="301113"/>
            <a:ext cx="3516631" cy="12814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179531" y="301114"/>
            <a:ext cx="5974675" cy="645468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34432" y="1582597"/>
            <a:ext cx="3516631" cy="5173200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C998A-891B-BF4D-9808-29A40A5F591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4905" y="5293995"/>
            <a:ext cx="6413183" cy="6249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094905" y="675755"/>
            <a:ext cx="6413183" cy="4537710"/>
          </a:xfrm>
        </p:spPr>
        <p:txBody>
          <a:bodyPr/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094905" y="5918981"/>
            <a:ext cx="6413183" cy="887584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32A45-E3B9-EF40-9F67-1D5373393C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 userDrawn="1"/>
        </p:nvSpPr>
        <p:spPr bwMode="auto">
          <a:xfrm>
            <a:off x="99790" y="283320"/>
            <a:ext cx="10493375" cy="6965950"/>
          </a:xfrm>
          <a:prstGeom prst="rect">
            <a:avLst/>
          </a:prstGeom>
          <a:solidFill>
            <a:srgbClr val="FFFCEB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9551" tIns="49775" rIns="99551" bIns="49775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dirty="0">
              <a:latin typeface="+mn-lt"/>
              <a:ea typeface="ヒラギノ丸ゴ Pro W4"/>
              <a:cs typeface="ヒラギノ丸ゴ Pro W4"/>
            </a:endParaRPr>
          </a:p>
        </p:txBody>
      </p:sp>
      <p:sp>
        <p:nvSpPr>
          <p:cNvPr id="11" name="Line 6"/>
          <p:cNvSpPr>
            <a:spLocks noChangeShapeType="1"/>
          </p:cNvSpPr>
          <p:nvPr userDrawn="1"/>
        </p:nvSpPr>
        <p:spPr bwMode="auto">
          <a:xfrm>
            <a:off x="103188" y="293688"/>
            <a:ext cx="104854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99551" tIns="49775" rIns="99551" bIns="49775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dirty="0">
              <a:latin typeface="Times" pitchFamily="-112" charset="0"/>
              <a:ea typeface="ヒラギノ丸ゴ Pro W4"/>
              <a:cs typeface="ヒラギノ丸ゴ Pro W4"/>
            </a:endParaRPr>
          </a:p>
        </p:txBody>
      </p:sp>
      <p:sp>
        <p:nvSpPr>
          <p:cNvPr id="15" name="Line 7"/>
          <p:cNvSpPr>
            <a:spLocks noChangeShapeType="1"/>
          </p:cNvSpPr>
          <p:nvPr userDrawn="1"/>
        </p:nvSpPr>
        <p:spPr bwMode="auto">
          <a:xfrm>
            <a:off x="68263" y="7254875"/>
            <a:ext cx="105108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99551" tIns="49775" rIns="99551" bIns="49775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dirty="0">
              <a:latin typeface="Times" pitchFamily="-112" charset="0"/>
              <a:ea typeface="ヒラギノ丸ゴ Pro W4"/>
              <a:cs typeface="ヒラギノ丸ゴ Pro W4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5100" y="385763"/>
            <a:ext cx="103584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38" tIns="49769" rIns="99538" bIns="497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タイトルの書式設定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3513" y="1100138"/>
            <a:ext cx="10525125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38" tIns="49769" rIns="99538" bIns="49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テキストの書式設定</a:t>
            </a:r>
            <a:endParaRPr lang="en-US" altLang="ja-JP" dirty="0"/>
          </a:p>
          <a:p>
            <a:pPr lvl="1"/>
            <a:r>
              <a:rPr lang="ja-JP" altLang="en-US" dirty="0"/>
              <a:t>第</a:t>
            </a:r>
            <a:r>
              <a:rPr lang="en-US" altLang="ja-JP" dirty="0"/>
              <a:t> 2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2"/>
            <a:r>
              <a:rPr lang="ja-JP" altLang="en-US" dirty="0"/>
              <a:t>第</a:t>
            </a:r>
            <a:r>
              <a:rPr lang="en-US" altLang="ja-JP" dirty="0"/>
              <a:t> 3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3"/>
            <a:r>
              <a:rPr lang="ja-JP" altLang="en-US" dirty="0"/>
              <a:t>第</a:t>
            </a:r>
            <a:r>
              <a:rPr lang="en-US" altLang="ja-JP" dirty="0"/>
              <a:t> 4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4"/>
            <a:r>
              <a:rPr lang="ja-JP" altLang="en-US" dirty="0"/>
              <a:t>第</a:t>
            </a:r>
            <a:r>
              <a:rPr lang="en-US" altLang="ja-JP" dirty="0"/>
              <a:t> 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11470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886950" y="7254875"/>
            <a:ext cx="623888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38" tIns="49769" rIns="99538" bIns="49769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 Rounded MT Bold"/>
                <a:ea typeface="ヒラギノ丸ゴ Pro W4"/>
                <a:cs typeface="ヒラギノ丸ゴ Pro W4"/>
              </a:defRPr>
            </a:lvl1pPr>
          </a:lstStyle>
          <a:p>
            <a:pPr>
              <a:defRPr/>
            </a:pPr>
            <a:fld id="{39DCC287-FB41-514C-BF81-F04C64726B38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pic>
        <p:nvPicPr>
          <p:cNvPr id="1033" name="図 11" descr="keklogo-a.gif"/>
          <p:cNvPicPr>
            <a:picLocks noChangeAspect="1"/>
          </p:cNvPicPr>
          <p:nvPr/>
        </p:nvPicPr>
        <p:blipFill>
          <a:blip r:embed="rId14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799" y="107950"/>
            <a:ext cx="681037" cy="396875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034" name="図 12" descr="SuperKEKBlogo25.png"/>
          <p:cNvPicPr>
            <a:picLocks noChangeAspect="1"/>
          </p:cNvPicPr>
          <p:nvPr/>
        </p:nvPicPr>
        <p:blipFill>
          <a:blip r:embed="rId15">
            <a:alphaModFix amt="75000"/>
          </a:blip>
          <a:srcRect/>
          <a:stretch>
            <a:fillRect/>
          </a:stretch>
        </p:blipFill>
        <p:spPr bwMode="auto">
          <a:xfrm>
            <a:off x="9712428" y="123825"/>
            <a:ext cx="7905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63512" y="7250113"/>
            <a:ext cx="6402388" cy="30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38" tIns="49769" rIns="99538" bIns="49769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1300" i="1" baseline="0" dirty="0" smtClean="0">
                <a:solidFill>
                  <a:srgbClr val="000090"/>
                </a:solidFill>
                <a:latin typeface="Arial Rounded MT Bold"/>
                <a:ea typeface="ヒラギノ丸ゴ Pro W4"/>
                <a:cs typeface="ヒラギノ丸ゴ Pro W4"/>
              </a:rPr>
              <a:t>Injector Linac Status</a:t>
            </a:r>
            <a:endParaRPr lang="en-US" altLang="ja-JP" sz="1300" i="1" dirty="0">
              <a:solidFill>
                <a:srgbClr val="000090"/>
              </a:solidFill>
              <a:latin typeface="Arial Rounded MT Bold"/>
              <a:ea typeface="ヒラギノ丸ゴ Pro W4"/>
              <a:cs typeface="ヒラギノ丸ゴ Pro W4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 userDrawn="1"/>
        </p:nvSpPr>
        <p:spPr bwMode="auto">
          <a:xfrm rot="1234296">
            <a:off x="317500" y="3636963"/>
            <a:ext cx="103584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38" tIns="49769" rIns="99538" bIns="49769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charset="0"/>
                <a:ea typeface="ヒラギノ丸ゴ Pro W4" pitchFamily="-112" charset="-128"/>
                <a:cs typeface="ヒラギノ丸ゴ Pro W4" pitchFamily="-112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charset="0"/>
                <a:ea typeface="ヒラギノ丸ゴ Pro W4" pitchFamily="-112" charset="-128"/>
                <a:cs typeface="ヒラギノ丸ゴ Pro W4" pitchFamily="-112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charset="0"/>
                <a:ea typeface="ヒラギノ丸ゴ Pro W4" pitchFamily="-112" charset="-128"/>
                <a:cs typeface="ヒラギノ丸ゴ Pro W4" pitchFamily="-112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charset="0"/>
                <a:ea typeface="ヒラギノ丸ゴ Pro W4" pitchFamily="-112" charset="-128"/>
                <a:cs typeface="ヒラギノ丸ゴ Pro W4" pitchFamily="-112" charset="-128"/>
              </a:defRPr>
            </a:lvl5pPr>
            <a:lvl6pPr marL="497754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pitchFamily="-112" charset="0"/>
                <a:ea typeface="ヒラギノ丸ゴ Pro W4" pitchFamily="-112" charset="-128"/>
                <a:cs typeface="ヒラギノ丸ゴ Pro W4" pitchFamily="-112" charset="-128"/>
              </a:defRPr>
            </a:lvl6pPr>
            <a:lvl7pPr marL="995507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pitchFamily="-112" charset="0"/>
                <a:ea typeface="ヒラギノ丸ゴ Pro W4" pitchFamily="-112" charset="-128"/>
                <a:cs typeface="ヒラギノ丸ゴ Pro W4" pitchFamily="-112" charset="-128"/>
              </a:defRPr>
            </a:lvl7pPr>
            <a:lvl8pPr marL="1493261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pitchFamily="-112" charset="0"/>
                <a:ea typeface="ヒラギノ丸ゴ Pro W4" pitchFamily="-112" charset="-128"/>
                <a:cs typeface="ヒラギノ丸ゴ Pro W4" pitchFamily="-112" charset="-128"/>
              </a:defRPr>
            </a:lvl8pPr>
            <a:lvl9pPr marL="1991015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pitchFamily="-112" charset="0"/>
                <a:ea typeface="ヒラギノ丸ゴ Pro W4" pitchFamily="-112" charset="-128"/>
                <a:cs typeface="ヒラギノ丸ゴ Pro W4" pitchFamily="-112" charset="-128"/>
              </a:defRPr>
            </a:lvl9pPr>
          </a:lstStyle>
          <a:p>
            <a:endParaRPr lang="ja-JP" altLang="en-US" sz="6000" dirty="0">
              <a:solidFill>
                <a:srgbClr val="CCFFCC"/>
              </a:solidFill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 userDrawn="1"/>
        </p:nvSpPr>
        <p:spPr bwMode="auto">
          <a:xfrm>
            <a:off x="3706812" y="7250113"/>
            <a:ext cx="6402388" cy="30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38" tIns="49769" rIns="99538" bIns="49769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ja-JP" sz="1300" i="1" baseline="0" dirty="0" smtClean="0">
                <a:solidFill>
                  <a:srgbClr val="000090"/>
                </a:solidFill>
                <a:latin typeface="Arial Rounded MT Bold"/>
                <a:ea typeface="ヒラギノ丸ゴ Pro W4"/>
                <a:cs typeface="ヒラギノ丸ゴ Pro W4"/>
              </a:rPr>
              <a:t>K.Furukawa, B2GM, Feb.2018</a:t>
            </a:r>
            <a:endParaRPr lang="en-US" altLang="ja-JP" sz="1300" i="1" dirty="0">
              <a:solidFill>
                <a:srgbClr val="000090"/>
              </a:solidFill>
              <a:latin typeface="Arial Rounded MT Bold"/>
              <a:ea typeface="ヒラギノ丸ゴ Pro W4"/>
              <a:cs typeface="ヒラギノ丸ゴ Pro W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xmlns:p14="http://schemas.microsoft.com/office/powerpoint/2010/main">
    <p:fad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charset="0"/>
          <a:ea typeface="ヒラギノ丸ゴ Pro W4" pitchFamily="-112" charset="-128"/>
          <a:cs typeface="ヒラギノ丸ゴ Pro W4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charset="0"/>
          <a:ea typeface="ヒラギノ丸ゴ Pro W4" pitchFamily="-112" charset="-128"/>
          <a:cs typeface="ヒラギノ丸ゴ Pro W4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charset="0"/>
          <a:ea typeface="ヒラギノ丸ゴ Pro W4" pitchFamily="-112" charset="-128"/>
          <a:cs typeface="ヒラギノ丸ゴ Pro W4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charset="0"/>
          <a:ea typeface="ヒラギノ丸ゴ Pro W4" pitchFamily="-112" charset="-128"/>
          <a:cs typeface="ヒラギノ丸ゴ Pro W4" pitchFamily="-112" charset="-128"/>
        </a:defRPr>
      </a:lvl5pPr>
      <a:lvl6pPr marL="497754" algn="ctr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pitchFamily="-112" charset="0"/>
          <a:ea typeface="ヒラギノ丸ゴ Pro W4" pitchFamily="-112" charset="-128"/>
          <a:cs typeface="ヒラギノ丸ゴ Pro W4" pitchFamily="-112" charset="-128"/>
        </a:defRPr>
      </a:lvl6pPr>
      <a:lvl7pPr marL="995507" algn="ctr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pitchFamily="-112" charset="0"/>
          <a:ea typeface="ヒラギノ丸ゴ Pro W4" pitchFamily="-112" charset="-128"/>
          <a:cs typeface="ヒラギノ丸ゴ Pro W4" pitchFamily="-112" charset="-128"/>
        </a:defRPr>
      </a:lvl7pPr>
      <a:lvl8pPr marL="1493261" algn="ctr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pitchFamily="-112" charset="0"/>
          <a:ea typeface="ヒラギノ丸ゴ Pro W4" pitchFamily="-112" charset="-128"/>
          <a:cs typeface="ヒラギノ丸ゴ Pro W4" pitchFamily="-112" charset="-128"/>
        </a:defRPr>
      </a:lvl8pPr>
      <a:lvl9pPr marL="1991015" algn="ctr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pitchFamily="-112" charset="0"/>
          <a:ea typeface="ヒラギノ丸ゴ Pro W4" pitchFamily="-112" charset="-128"/>
          <a:cs typeface="ヒラギノ丸ゴ Pro W4" pitchFamily="-112" charset="-128"/>
        </a:defRPr>
      </a:lvl9pPr>
    </p:titleStyle>
    <p:bodyStyle>
      <a:lvl1pPr marL="373063" indent="-373063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charset="2"/>
        <a:buChar char="u"/>
        <a:defRPr kumimoji="1" sz="3500" b="1">
          <a:solidFill>
            <a:srgbClr val="000060"/>
          </a:solidFill>
          <a:latin typeface="+mn-lt"/>
          <a:ea typeface="+mn-ea"/>
          <a:cs typeface="+mn-cs"/>
        </a:defRPr>
      </a:lvl1pPr>
      <a:lvl2pPr marL="541338" indent="-269875" algn="l" rtl="0" eaLnBrk="1" fontAlgn="base" hangingPunct="1">
        <a:spcBef>
          <a:spcPct val="20000"/>
        </a:spcBef>
        <a:spcAft>
          <a:spcPct val="0"/>
        </a:spcAft>
        <a:buClr>
          <a:srgbClr val="FF3F00"/>
        </a:buClr>
        <a:buFont typeface="Wingdings" charset="2"/>
        <a:buChar char="v"/>
        <a:tabLst/>
        <a:defRPr kumimoji="1" sz="3000" b="1">
          <a:solidFill>
            <a:srgbClr val="600000"/>
          </a:solidFill>
          <a:latin typeface="+mn-lt"/>
          <a:ea typeface="+mn-ea"/>
          <a:cs typeface="+mn-cs"/>
        </a:defRPr>
      </a:lvl2pPr>
      <a:lvl3pPr marL="719138" indent="-269875" algn="l" rtl="0" eaLnBrk="1" fontAlgn="base" hangingPunct="1">
        <a:spcBef>
          <a:spcPct val="20000"/>
        </a:spcBef>
        <a:spcAft>
          <a:spcPct val="0"/>
        </a:spcAft>
        <a:buClr>
          <a:srgbClr val="FF7F00"/>
        </a:buClr>
        <a:buFont typeface="Wingdings" charset="2"/>
        <a:buChar char="³"/>
        <a:defRPr kumimoji="1" sz="2600" b="1">
          <a:solidFill>
            <a:srgbClr val="004000"/>
          </a:solidFill>
          <a:latin typeface="+mn-lt"/>
          <a:ea typeface="+mn-ea"/>
          <a:cs typeface="+mn-cs"/>
        </a:defRPr>
      </a:lvl3pPr>
      <a:lvl4pPr marL="804863" indent="-177800" algn="l" rtl="0" eaLnBrk="1" fontAlgn="base" hangingPunct="1">
        <a:spcBef>
          <a:spcPct val="20000"/>
        </a:spcBef>
        <a:spcAft>
          <a:spcPct val="0"/>
        </a:spcAft>
        <a:buClr>
          <a:srgbClr val="FFBF00"/>
        </a:buClr>
        <a:buFont typeface="Wingdings" charset="2"/>
        <a:buChar char="w"/>
        <a:defRPr kumimoji="1" sz="2200" b="1">
          <a:solidFill>
            <a:srgbClr val="400040"/>
          </a:solidFill>
          <a:latin typeface="+mn-lt"/>
          <a:ea typeface="+mn-ea"/>
          <a:cs typeface="+mn-cs"/>
        </a:defRPr>
      </a:lvl4pPr>
      <a:lvl5pPr marL="982663" indent="-177800" algn="l" rtl="0" eaLnBrk="1" fontAlgn="base" hangingPunct="1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5pPr>
      <a:lvl6pPr marL="1327343" algn="l" rtl="0" eaLnBrk="1" fontAlgn="base" hangingPunct="1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6pPr>
      <a:lvl7pPr marL="1825097" algn="l" rtl="0" eaLnBrk="1" fontAlgn="base" hangingPunct="1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7pPr>
      <a:lvl8pPr marL="2322850" algn="l" rtl="0" eaLnBrk="1" fontAlgn="base" hangingPunct="1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8pPr>
      <a:lvl9pPr marL="2820604" algn="l" rtl="0" eaLnBrk="1" fontAlgn="base" hangingPunct="1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3189" y="2273197"/>
            <a:ext cx="10337649" cy="1621111"/>
          </a:xfrm>
        </p:spPr>
        <p:txBody>
          <a:bodyPr/>
          <a:lstStyle/>
          <a:p>
            <a:r>
              <a:rPr lang="en-US" altLang="ja-JP" dirty="0" smtClean="0"/>
              <a:t>Recent Status</a:t>
            </a:r>
            <a:br>
              <a:rPr lang="en-US" altLang="ja-JP" dirty="0" smtClean="0"/>
            </a:br>
            <a:r>
              <a:rPr lang="en-US" altLang="ja-JP" dirty="0" smtClean="0"/>
              <a:t>of</a:t>
            </a:r>
            <a:br>
              <a:rPr lang="en-US" altLang="ja-JP" dirty="0" smtClean="0"/>
            </a:br>
            <a:r>
              <a:rPr lang="en-US" altLang="ja-JP" dirty="0" smtClean="0"/>
              <a:t>Electron/Positron Injector Linac </a:t>
            </a:r>
            <a:br>
              <a:rPr lang="en-US" altLang="ja-JP" dirty="0" smtClean="0"/>
            </a:b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3299" y="4577715"/>
            <a:ext cx="7482047" cy="1932728"/>
          </a:xfrm>
        </p:spPr>
        <p:txBody>
          <a:bodyPr/>
          <a:lstStyle/>
          <a:p>
            <a:r>
              <a:rPr lang="en-US" altLang="ja-JP" sz="2400" dirty="0" smtClean="0"/>
              <a:t>Kazuro Furukawa</a:t>
            </a:r>
          </a:p>
          <a:p>
            <a:r>
              <a:rPr lang="en-US" altLang="ja-JP" sz="2400" dirty="0" smtClean="0"/>
              <a:t>for Injector </a:t>
            </a:r>
            <a:r>
              <a:rPr lang="en-US" altLang="ja-JP" sz="2400" dirty="0"/>
              <a:t>Linac, </a:t>
            </a:r>
            <a:r>
              <a:rPr lang="en-US" altLang="ja-JP" sz="2400" dirty="0" smtClean="0"/>
              <a:t>KEK</a:t>
            </a:r>
            <a:br>
              <a:rPr lang="en-US" altLang="ja-JP" sz="2400" dirty="0" smtClean="0"/>
            </a:br>
            <a:endParaRPr lang="en-US" altLang="ja-JP" sz="2400" dirty="0" smtClean="0"/>
          </a:p>
          <a:p>
            <a:r>
              <a:rPr lang="en-US" altLang="ja-JP" sz="2400" dirty="0" smtClean="0"/>
              <a:t>Many slides from Y. Enomoto and S. Matsumoto</a:t>
            </a:r>
            <a:endParaRPr lang="en-US" altLang="ja-JP" sz="24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9886950" y="7254875"/>
            <a:ext cx="623888" cy="252413"/>
          </a:xfrm>
        </p:spPr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4143216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Performance of Quad </a:t>
            </a:r>
            <a:r>
              <a:rPr lang="en-US" altLang="ja-JP" dirty="0"/>
              <a:t>P</a:t>
            </a:r>
            <a:r>
              <a:rPr lang="en-US" altLang="ja-JP" dirty="0" smtClean="0"/>
              <a:t>ower Supply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165101" y="1160935"/>
            <a:ext cx="5381624" cy="5479208"/>
          </a:xfrm>
        </p:spPr>
        <p:txBody>
          <a:bodyPr/>
          <a:lstStyle/>
          <a:p>
            <a:r>
              <a:rPr kumimoji="1" lang="en-US" altLang="ja-JP" sz="2400" dirty="0" smtClean="0"/>
              <a:t>High performance with energy recovery</a:t>
            </a:r>
            <a:endParaRPr kumimoji="1" lang="en-US" altLang="ja-JP" sz="2400" dirty="0" smtClean="0"/>
          </a:p>
          <a:p>
            <a:pPr lvl="1"/>
            <a:r>
              <a:rPr kumimoji="1" lang="en-US" altLang="ja-JP" sz="2400" dirty="0" smtClean="0"/>
              <a:t>Total energy recovery rate of 68.5</a:t>
            </a:r>
            <a:r>
              <a:rPr kumimoji="1" lang="ja-JP" altLang="en-US" sz="2400" dirty="0" smtClean="0"/>
              <a:t>％ </a:t>
            </a:r>
            <a:r>
              <a:rPr kumimoji="1" lang="en-US" altLang="ja-JP" sz="2400" dirty="0" smtClean="0"/>
              <a:t>(measured)</a:t>
            </a:r>
            <a:endParaRPr kumimoji="1" lang="en-US" altLang="ja-JP" sz="2400" dirty="0" smtClean="0"/>
          </a:p>
          <a:p>
            <a:pPr lvl="1"/>
            <a:r>
              <a:rPr kumimoji="1" lang="en-US" altLang="ja-JP" sz="2400" dirty="0" smtClean="0"/>
              <a:t>No need for additional wall power (only 39kW for all new magnets)</a:t>
            </a:r>
            <a:endParaRPr kumimoji="1" lang="en-US" altLang="ja-JP" sz="2400" dirty="0" smtClean="0"/>
          </a:p>
          <a:p>
            <a:r>
              <a:rPr kumimoji="1" lang="en-US" altLang="ja-JP" sz="2400" dirty="0" smtClean="0"/>
              <a:t>High precision and high stability by analog feedback with IGBT</a:t>
            </a:r>
            <a:endParaRPr kumimoji="1" lang="en-US" altLang="ja-JP" sz="2400" dirty="0" smtClean="0"/>
          </a:p>
          <a:p>
            <a:pPr lvl="1"/>
            <a:r>
              <a:rPr lang="en-US" altLang="ja-JP" sz="2400" dirty="0" smtClean="0"/>
              <a:t>Stability of 0.01</a:t>
            </a:r>
            <a:r>
              <a:rPr lang="ja-JP" altLang="en-US" sz="2400" dirty="0" smtClean="0"/>
              <a:t>％</a:t>
            </a:r>
            <a:r>
              <a:rPr lang="en-US" altLang="ja-JP" sz="2400" dirty="0" smtClean="0"/>
              <a:t> for 24 hours</a:t>
            </a:r>
          </a:p>
          <a:p>
            <a:r>
              <a:rPr lang="en-US" altLang="ja-JP" sz="2400" dirty="0" smtClean="0"/>
              <a:t>Flexible </a:t>
            </a:r>
            <a:r>
              <a:rPr lang="en-US" altLang="ja-JP" sz="2400" dirty="0" smtClean="0"/>
              <a:t>synchronous controls with global e</a:t>
            </a:r>
            <a:r>
              <a:rPr lang="en-US" altLang="ja-JP" sz="2400" dirty="0" smtClean="0"/>
              <a:t>vent control system</a:t>
            </a:r>
            <a:endParaRPr lang="en-US" altLang="ja-JP" sz="2400" dirty="0" smtClean="0"/>
          </a:p>
          <a:p>
            <a:pPr lvl="1"/>
            <a:r>
              <a:rPr lang="en-US" altLang="ja-JP" sz="2400" dirty="0" smtClean="0"/>
              <a:t>Independent pulse-by-pulse modulation at </a:t>
            </a:r>
            <a:r>
              <a:rPr lang="en-US" altLang="ja-JP" sz="2400" dirty="0" smtClean="0"/>
              <a:t>50 Hz</a:t>
            </a:r>
            <a:endParaRPr kumimoji="1" lang="ja-JP" altLang="en-US" sz="24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7" name="Picture 2" descr="D:\home\GoogleDrive\Google ドライブ\写真\20150420_1713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0" r="5336"/>
          <a:stretch/>
        </p:blipFill>
        <p:spPr bwMode="auto">
          <a:xfrm>
            <a:off x="5560278" y="3072429"/>
            <a:ext cx="5100231" cy="359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コンテンツ プレースホルダー 2"/>
          <p:cNvSpPr txBox="1">
            <a:spLocks/>
          </p:cNvSpPr>
          <p:nvPr/>
        </p:nvSpPr>
        <p:spPr bwMode="auto">
          <a:xfrm>
            <a:off x="5448301" y="1668935"/>
            <a:ext cx="5212208" cy="112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38" tIns="49769" rIns="99538" bIns="49769" numCol="1" anchor="t" anchorCtr="0" compatLnSpc="1">
            <a:prstTxWarp prst="textNoShape">
              <a:avLst/>
            </a:prstTxWarp>
          </a:bodyPr>
          <a:lstStyle>
            <a:lvl1pPr marL="373063" indent="-373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u"/>
              <a:defRPr kumimoji="1" sz="3500" b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1338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F00"/>
              </a:buClr>
              <a:buFont typeface="Wingdings" charset="2"/>
              <a:buChar char="v"/>
              <a:tabLst/>
              <a:defRPr kumimoji="1" sz="3000" b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19138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7F00"/>
              </a:buClr>
              <a:buFont typeface="Wingdings" charset="2"/>
              <a:buChar char="³"/>
              <a:defRPr kumimoji="1" sz="2600" b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4863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BF00"/>
              </a:buClr>
              <a:buFont typeface="Wingdings" charset="2"/>
              <a:buChar char="w"/>
              <a:defRPr kumimoji="1" sz="2200" b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2663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273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509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228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2060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/>
              <a:t>Drives a 1 mH coil</a:t>
            </a:r>
            <a:br>
              <a:rPr lang="en-US" altLang="ja-JP" sz="2400" dirty="0" smtClean="0"/>
            </a:br>
            <a:r>
              <a:rPr lang="en-US" altLang="ja-JP" sz="2400" dirty="0" smtClean="0"/>
              <a:t>at 330 A, 340 V, 1.5 ms </a:t>
            </a:r>
            <a:r>
              <a:rPr lang="en-US" altLang="ja-JP" sz="2400" dirty="0" err="1" smtClean="0"/>
              <a:t>risetime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3275717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Power Consumption Measurement</a:t>
            </a:r>
            <a:endParaRPr kumimoji="1" lang="ja-JP" altLang="en-US" dirty="0"/>
          </a:p>
        </p:txBody>
      </p:sp>
      <p:graphicFrame>
        <p:nvGraphicFramePr>
          <p:cNvPr id="9" name="コンテンツ プレースホルダー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37151791"/>
              </p:ext>
            </p:extLst>
          </p:nvPr>
        </p:nvGraphicFramePr>
        <p:xfrm>
          <a:off x="377242" y="1188048"/>
          <a:ext cx="9342838" cy="5479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 rot="16200000">
            <a:off x="3491286" y="4313014"/>
            <a:ext cx="3005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Energy stored in coil inductance</a:t>
            </a:r>
            <a:endParaRPr kumimoji="1" lang="ja-JP" altLang="en-US" sz="1400" dirty="0"/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2414592" y="4880355"/>
            <a:ext cx="1870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Heat loss on cables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 rot="16200000">
            <a:off x="737655" y="4859378"/>
            <a:ext cx="1890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Heat loss at Magnet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6005365" y="5159720"/>
            <a:ext cx="1289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Total Energy</a:t>
            </a:r>
            <a:endParaRPr kumimoji="1" lang="ja-JP" altLang="en-US" sz="1400" dirty="0"/>
          </a:p>
        </p:txBody>
      </p:sp>
      <p:sp>
        <p:nvSpPr>
          <p:cNvPr id="12" name="テキスト ボックス 11"/>
          <p:cNvSpPr txBox="1"/>
          <p:nvPr/>
        </p:nvSpPr>
        <p:spPr>
          <a:xfrm rot="16200000">
            <a:off x="6525827" y="4027210"/>
            <a:ext cx="3559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Actual power consumption (measured)</a:t>
            </a:r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36714" y="6518878"/>
            <a:ext cx="6637848" cy="4154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Energy recovery ratio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= 1 - </a:t>
            </a:r>
            <a:r>
              <a:rPr kumimoji="1" lang="en-US" altLang="ja-JP" dirty="0" err="1" smtClean="0"/>
              <a:t>P</a:t>
            </a:r>
            <a:r>
              <a:rPr kumimoji="1" lang="en-US" altLang="ja-JP" baseline="-25000" dirty="0" err="1" smtClean="0"/>
              <a:t>measured</a:t>
            </a:r>
            <a:r>
              <a:rPr kumimoji="1" lang="en-US" altLang="ja-JP" baseline="-25000" dirty="0" smtClean="0"/>
              <a:t> </a:t>
            </a:r>
            <a:r>
              <a:rPr kumimoji="1" lang="en-US" altLang="ja-JP" dirty="0" smtClean="0"/>
              <a:t>/ </a:t>
            </a:r>
            <a:r>
              <a:rPr kumimoji="1" lang="en-US" altLang="ja-JP" dirty="0" err="1" smtClean="0"/>
              <a:t>P</a:t>
            </a:r>
            <a:r>
              <a:rPr kumimoji="1" lang="en-US" altLang="ja-JP" baseline="-25000" dirty="0" err="1" smtClean="0"/>
              <a:t>total</a:t>
            </a:r>
            <a:r>
              <a:rPr kumimoji="1" lang="en-US" altLang="ja-JP" dirty="0" smtClean="0"/>
              <a:t> = 68.5 %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671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9069DFA-4CE6-4D46-9830-239720A70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Stability of Quad Power Supply</a:t>
            </a:r>
            <a:endParaRPr kumimoji="1" lang="ja-JP" altLang="en-US" dirty="0"/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xmlns="" id="{C42F8542-27E0-42AC-BC18-D524BC3328D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3" b="20619"/>
          <a:stretch/>
        </p:blipFill>
        <p:spPr>
          <a:xfrm>
            <a:off x="0" y="1073533"/>
            <a:ext cx="10527355" cy="5565436"/>
          </a:xfrm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ADCDA592-81CD-477F-B161-33DB7988CA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xmlns="" id="{0C7A2D68-F64E-4F7A-A85C-08003C6EEF7F}"/>
              </a:ext>
            </a:extLst>
          </p:cNvPr>
          <p:cNvSpPr/>
          <p:nvPr/>
        </p:nvSpPr>
        <p:spPr>
          <a:xfrm>
            <a:off x="377242" y="5900095"/>
            <a:ext cx="6926660" cy="6483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305069EA-FFBF-4C16-BE2A-A00593F75A1E}"/>
              </a:ext>
            </a:extLst>
          </p:cNvPr>
          <p:cNvSpPr txBox="1"/>
          <p:nvPr/>
        </p:nvSpPr>
        <p:spPr>
          <a:xfrm>
            <a:off x="737175" y="6727254"/>
            <a:ext cx="8679723" cy="4154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0.014578 A / 165.946 A = 0.0107</a:t>
            </a:r>
            <a:r>
              <a:rPr lang="en-US" altLang="ja-JP" dirty="0"/>
              <a:t>% / </a:t>
            </a:r>
            <a:r>
              <a:rPr lang="en-US" altLang="ja-JP" dirty="0" smtClean="0"/>
              <a:t>24 hours (for PF_52_4 magnet)</a:t>
            </a:r>
            <a:endParaRPr kumimoji="1" lang="ja-JP" altLang="en-US" dirty="0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xmlns="" id="{AD152BB5-BC9E-4A7B-B294-F274817521BC}"/>
              </a:ext>
            </a:extLst>
          </p:cNvPr>
          <p:cNvCxnSpPr>
            <a:cxnSpLocks/>
          </p:cNvCxnSpPr>
          <p:nvPr/>
        </p:nvCxnSpPr>
        <p:spPr>
          <a:xfrm>
            <a:off x="1385055" y="2082068"/>
            <a:ext cx="575893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xmlns="" id="{F5EB2DD6-C0AF-43DE-AB26-D6454004AE0C}"/>
              </a:ext>
            </a:extLst>
          </p:cNvPr>
          <p:cNvSpPr txBox="1"/>
          <p:nvPr/>
        </p:nvSpPr>
        <p:spPr>
          <a:xfrm>
            <a:off x="1091890" y="1416048"/>
            <a:ext cx="119411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/>
              <a:t>25 mA / div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80868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5100" y="347663"/>
            <a:ext cx="10358438" cy="714375"/>
          </a:xfrm>
        </p:spPr>
        <p:txBody>
          <a:bodyPr/>
          <a:lstStyle/>
          <a:p>
            <a:r>
              <a:rPr kumimoji="1" lang="en-US" altLang="ja-JP" sz="2800" dirty="0" smtClean="0"/>
              <a:t>New Pulsed </a:t>
            </a:r>
            <a:r>
              <a:rPr lang="en-US" altLang="ja-JP" sz="2800" dirty="0"/>
              <a:t>M</a:t>
            </a:r>
            <a:r>
              <a:rPr kumimoji="1" lang="en-US" altLang="ja-JP" sz="2800" dirty="0" smtClean="0"/>
              <a:t>agnets enabled </a:t>
            </a:r>
            <a:r>
              <a:rPr lang="en-US" altLang="ja-JP" sz="2800" dirty="0" smtClean="0"/>
              <a:t>Simultaneous </a:t>
            </a:r>
            <a:br>
              <a:rPr lang="en-US" altLang="ja-JP" sz="2800" dirty="0" smtClean="0"/>
            </a:br>
            <a:r>
              <a:rPr lang="en-US" altLang="ja-JP" sz="2800" dirty="0" smtClean="0"/>
              <a:t>PF</a:t>
            </a:r>
            <a:r>
              <a:rPr lang="en-US" altLang="ja-JP" sz="2800" dirty="0"/>
              <a:t>/PF-AR </a:t>
            </a:r>
            <a:r>
              <a:rPr lang="en-US" altLang="ja-JP" sz="2800" dirty="0" smtClean="0"/>
              <a:t>Injections </a:t>
            </a:r>
            <a:r>
              <a:rPr kumimoji="1" lang="en-US" altLang="ja-JP" sz="2800" dirty="0" smtClean="0"/>
              <a:t>And 2 Test Beam Accelerations</a:t>
            </a:r>
            <a:endParaRPr kumimoji="1" lang="ja-JP" altLang="en-US" sz="2800" dirty="0"/>
          </a:p>
        </p:txBody>
      </p:sp>
      <p:pic>
        <p:nvPicPr>
          <p:cNvPr id="5" name="コンテンツ プレースホルダー 4" descr="image1.pn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47" b="5417"/>
          <a:stretch/>
        </p:blipFill>
        <p:spPr>
          <a:xfrm>
            <a:off x="126000" y="1120600"/>
            <a:ext cx="10525125" cy="6210136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270836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 Phase 3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378180" y="1160935"/>
            <a:ext cx="9921520" cy="5479208"/>
          </a:xfrm>
        </p:spPr>
        <p:txBody>
          <a:bodyPr/>
          <a:lstStyle/>
          <a:p>
            <a:r>
              <a:rPr kumimoji="1" lang="en-US" altLang="ja-JP" dirty="0" smtClean="0"/>
              <a:t>Pulsed bending magnet addition for switching between RF </a:t>
            </a:r>
            <a:r>
              <a:rPr kumimoji="1" lang="en-US" altLang="ja-JP" dirty="0" smtClean="0"/>
              <a:t>electron gun / thermal electron </a:t>
            </a:r>
            <a:r>
              <a:rPr kumimoji="1" lang="en-US" altLang="ja-JP" dirty="0" smtClean="0"/>
              <a:t>gun</a:t>
            </a:r>
            <a:endParaRPr kumimoji="1" lang="en-US" altLang="ja-JP" dirty="0" smtClean="0"/>
          </a:p>
          <a:p>
            <a:r>
              <a:rPr kumimoji="1" lang="en-US" altLang="ja-JP" dirty="0" smtClean="0"/>
              <a:t>Pulsed corrector additions for offset injection (orbit control) to enable lower emittance</a:t>
            </a:r>
          </a:p>
          <a:p>
            <a:r>
              <a:rPr lang="en-US" altLang="ja-JP" dirty="0" smtClean="0"/>
              <a:t>40 magnet replacements if budget allows</a:t>
            </a:r>
            <a:endParaRPr kumimoji="1"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9370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30E341A4-310C-4535-9FDC-7E604745F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Planning Pulsed </a:t>
            </a:r>
            <a:r>
              <a:rPr lang="en-US" altLang="ja-JP" dirty="0"/>
              <a:t>B</a:t>
            </a:r>
            <a:r>
              <a:rPr lang="en-US" altLang="ja-JP" dirty="0" smtClean="0"/>
              <a:t>end for Merger </a:t>
            </a:r>
            <a:r>
              <a:rPr lang="en-US" altLang="ja-JP" dirty="0"/>
              <a:t>L</a:t>
            </a:r>
            <a:r>
              <a:rPr lang="en-US" altLang="ja-JP" dirty="0" smtClean="0"/>
              <a:t>ine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09F30595-35D6-4ED0-8CD9-64E597D92F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1026" name="Picture 2" descr="A1014.JPG (2304×1536)">
            <a:extLst>
              <a:ext uri="{FF2B5EF4-FFF2-40B4-BE49-F238E27FC236}">
                <a16:creationId xmlns:a16="http://schemas.microsoft.com/office/drawing/2014/main" xmlns="" id="{478B4D44-01E8-4D47-9C88-195BCBD13C7A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0"/>
          <a:stretch/>
        </p:blipFill>
        <p:spPr bwMode="auto">
          <a:xfrm>
            <a:off x="89296" y="1160951"/>
            <a:ext cx="7630581" cy="547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xmlns="" id="{27AA368A-3211-4BFB-A379-99DD6A263182}"/>
              </a:ext>
            </a:extLst>
          </p:cNvPr>
          <p:cNvCxnSpPr>
            <a:cxnSpLocks/>
          </p:cNvCxnSpPr>
          <p:nvPr/>
        </p:nvCxnSpPr>
        <p:spPr>
          <a:xfrm flipH="1">
            <a:off x="4525299" y="3751900"/>
            <a:ext cx="2822630" cy="8219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xmlns="" id="{7FCE8876-FDD3-4C5D-951E-B79CC2F3F497}"/>
              </a:ext>
            </a:extLst>
          </p:cNvPr>
          <p:cNvGrpSpPr/>
          <p:nvPr/>
        </p:nvGrpSpPr>
        <p:grpSpPr>
          <a:xfrm>
            <a:off x="4491713" y="2700851"/>
            <a:ext cx="2989058" cy="1656880"/>
            <a:chOff x="5346700" y="2699717"/>
            <a:chExt cx="2989946" cy="1656184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xmlns="" id="{F6C4AD62-77B1-44CC-93D3-3CB86A0E8BF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06072" y="2699717"/>
              <a:ext cx="1030574" cy="345284"/>
            </a:xfrm>
            <a:prstGeom prst="line">
              <a:avLst/>
            </a:prstGeom>
            <a:ln w="38100">
              <a:solidFill>
                <a:srgbClr val="00FF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xmlns="" id="{2C363F5D-C190-409D-861C-EC622FCB14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4018" y="2699717"/>
              <a:ext cx="952054" cy="1368152"/>
            </a:xfrm>
            <a:prstGeom prst="line">
              <a:avLst/>
            </a:prstGeom>
            <a:ln w="38100">
              <a:solidFill>
                <a:srgbClr val="00FF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xmlns="" id="{678BB29D-14DD-4030-B96A-6715A09EB6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46700" y="4067869"/>
              <a:ext cx="1007318" cy="288032"/>
            </a:xfrm>
            <a:prstGeom prst="straightConnector1">
              <a:avLst/>
            </a:prstGeom>
            <a:ln w="38100">
              <a:solidFill>
                <a:srgbClr val="00FF6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xmlns="" id="{AD688879-A994-4377-8EB8-D9F3A9AA5E0B}"/>
              </a:ext>
            </a:extLst>
          </p:cNvPr>
          <p:cNvGrpSpPr/>
          <p:nvPr/>
        </p:nvGrpSpPr>
        <p:grpSpPr>
          <a:xfrm>
            <a:off x="4464997" y="2628812"/>
            <a:ext cx="2989058" cy="1656880"/>
            <a:chOff x="5346700" y="2699717"/>
            <a:chExt cx="2989946" cy="1656184"/>
          </a:xfrm>
        </p:grpSpPr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xmlns="" id="{5B7B1088-91E8-4A9E-9B7A-D1F7673C93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06072" y="2699717"/>
              <a:ext cx="1030574" cy="34528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xmlns="" id="{FB84D1C7-B440-4F6D-B8C2-1A8EB44DF2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4018" y="2699717"/>
              <a:ext cx="952054" cy="136815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>
              <a:extLst>
                <a:ext uri="{FF2B5EF4-FFF2-40B4-BE49-F238E27FC236}">
                  <a16:creationId xmlns:a16="http://schemas.microsoft.com/office/drawing/2014/main" xmlns="" id="{24AFCF88-6776-4238-B733-32BE5E4E9D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46700" y="4067869"/>
              <a:ext cx="1007318" cy="288032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xmlns="" id="{0FB9074A-EDD6-4D6C-95CC-FAC616CD8D27}"/>
              </a:ext>
            </a:extLst>
          </p:cNvPr>
          <p:cNvGrpSpPr/>
          <p:nvPr/>
        </p:nvGrpSpPr>
        <p:grpSpPr>
          <a:xfrm>
            <a:off x="4525299" y="2772889"/>
            <a:ext cx="2989058" cy="1656880"/>
            <a:chOff x="5346700" y="2699717"/>
            <a:chExt cx="2989946" cy="1656184"/>
          </a:xfrm>
        </p:grpSpPr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xmlns="" id="{71479ACE-0388-4D8A-A8E3-8DA2F57CAB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06072" y="2699717"/>
              <a:ext cx="1030574" cy="3452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xmlns="" id="{89BCDAC6-0A42-4F80-A7F1-3BC2205160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4018" y="2699717"/>
              <a:ext cx="952054" cy="136815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矢印コネクタ 28">
              <a:extLst>
                <a:ext uri="{FF2B5EF4-FFF2-40B4-BE49-F238E27FC236}">
                  <a16:creationId xmlns:a16="http://schemas.microsoft.com/office/drawing/2014/main" xmlns="" id="{3139BC88-46BF-4625-8FDF-4092550265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46700" y="4067869"/>
              <a:ext cx="1007318" cy="288032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矢印: 下 20">
            <a:extLst>
              <a:ext uri="{FF2B5EF4-FFF2-40B4-BE49-F238E27FC236}">
                <a16:creationId xmlns:a16="http://schemas.microsoft.com/office/drawing/2014/main" xmlns="" id="{17185245-ED2D-4FEA-B9C7-08A2F30069A3}"/>
              </a:ext>
            </a:extLst>
          </p:cNvPr>
          <p:cNvSpPr/>
          <p:nvPr/>
        </p:nvSpPr>
        <p:spPr>
          <a:xfrm>
            <a:off x="6183288" y="1692315"/>
            <a:ext cx="467230" cy="576306"/>
          </a:xfrm>
          <a:prstGeom prst="downArrow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矢印: 下 30">
            <a:extLst>
              <a:ext uri="{FF2B5EF4-FFF2-40B4-BE49-F238E27FC236}">
                <a16:creationId xmlns:a16="http://schemas.microsoft.com/office/drawing/2014/main" xmlns="" id="{0B7FEB45-A66C-426C-95BF-5BE335689B1B}"/>
              </a:ext>
            </a:extLst>
          </p:cNvPr>
          <p:cNvSpPr/>
          <p:nvPr/>
        </p:nvSpPr>
        <p:spPr>
          <a:xfrm>
            <a:off x="4886956" y="2973385"/>
            <a:ext cx="467230" cy="576306"/>
          </a:xfrm>
          <a:prstGeom prst="downArrow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xmlns="" id="{5A12F38C-5A22-456D-A46F-A35998E2EA23}"/>
              </a:ext>
            </a:extLst>
          </p:cNvPr>
          <p:cNvSpPr txBox="1"/>
          <p:nvPr/>
        </p:nvSpPr>
        <p:spPr>
          <a:xfrm>
            <a:off x="7688624" y="3912843"/>
            <a:ext cx="736099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HER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xmlns="" id="{8737D408-EED9-493E-A30D-EE0B71E8B55B}"/>
              </a:ext>
            </a:extLst>
          </p:cNvPr>
          <p:cNvSpPr txBox="1"/>
          <p:nvPr/>
        </p:nvSpPr>
        <p:spPr>
          <a:xfrm>
            <a:off x="7688625" y="2811262"/>
            <a:ext cx="295272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FF64"/>
                </a:solidFill>
              </a:rPr>
              <a:t>LER</a:t>
            </a:r>
            <a:r>
              <a:rPr kumimoji="1" lang="en-US" altLang="ja-JP" sz="1800" dirty="0" smtClean="0">
                <a:solidFill>
                  <a:srgbClr val="00FF64"/>
                </a:solidFill>
              </a:rPr>
              <a:t> (</a:t>
            </a:r>
            <a:r>
              <a:rPr lang="en-US" altLang="ja-JP" sz="1800" dirty="0">
                <a:solidFill>
                  <a:srgbClr val="00FF64"/>
                </a:solidFill>
              </a:rPr>
              <a:t>p</a:t>
            </a:r>
            <a:r>
              <a:rPr kumimoji="1" lang="en-US" altLang="ja-JP" sz="1800" dirty="0" smtClean="0">
                <a:solidFill>
                  <a:srgbClr val="00FF64"/>
                </a:solidFill>
              </a:rPr>
              <a:t>rimary e</a:t>
            </a:r>
            <a:r>
              <a:rPr lang="en-US" altLang="ja-JP" sz="1800" dirty="0">
                <a:solidFill>
                  <a:srgbClr val="00FF64"/>
                </a:solidFill>
              </a:rPr>
              <a:t>–</a:t>
            </a:r>
            <a:r>
              <a:rPr kumimoji="1" lang="en-US" altLang="ja-JP" sz="1800" dirty="0" smtClean="0">
                <a:solidFill>
                  <a:srgbClr val="00FF64"/>
                </a:solidFill>
              </a:rPr>
              <a:t> for e+</a:t>
            </a:r>
            <a:r>
              <a:rPr kumimoji="1" lang="ja-JP" altLang="en-US" sz="1800" dirty="0" smtClean="0">
                <a:solidFill>
                  <a:srgbClr val="00FF64"/>
                </a:solidFill>
              </a:rPr>
              <a:t>）</a:t>
            </a:r>
            <a:endParaRPr kumimoji="1" lang="ja-JP" altLang="en-US" sz="1800" dirty="0">
              <a:solidFill>
                <a:srgbClr val="00FF64"/>
              </a:solidFill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xmlns="" id="{F563381D-3C29-4728-93FA-23B7B295784A}"/>
              </a:ext>
            </a:extLst>
          </p:cNvPr>
          <p:cNvSpPr txBox="1"/>
          <p:nvPr/>
        </p:nvSpPr>
        <p:spPr>
          <a:xfrm>
            <a:off x="7688625" y="2503968"/>
            <a:ext cx="965003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C000"/>
                </a:solidFill>
              </a:rPr>
              <a:t>PF-AR</a:t>
            </a:r>
            <a:endParaRPr kumimoji="1" lang="ja-JP" altLang="en-US" sz="2000" dirty="0">
              <a:solidFill>
                <a:srgbClr val="FFC000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xmlns="" id="{B9B9C579-4011-4096-B412-0C578FBFEEC2}"/>
              </a:ext>
            </a:extLst>
          </p:cNvPr>
          <p:cNvSpPr txBox="1"/>
          <p:nvPr/>
        </p:nvSpPr>
        <p:spPr>
          <a:xfrm>
            <a:off x="7688624" y="3105856"/>
            <a:ext cx="510652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0070C0"/>
                </a:solidFill>
              </a:rPr>
              <a:t>PF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xmlns="" id="{061D4D24-9357-4298-A3D7-68FFB1917524}"/>
              </a:ext>
            </a:extLst>
          </p:cNvPr>
          <p:cNvSpPr/>
          <p:nvPr/>
        </p:nvSpPr>
        <p:spPr>
          <a:xfrm>
            <a:off x="7719877" y="2476412"/>
            <a:ext cx="2803661" cy="11127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xmlns="" id="{5D756ED2-1B50-4301-A96A-8D992E8EF15C}"/>
              </a:ext>
            </a:extLst>
          </p:cNvPr>
          <p:cNvSpPr/>
          <p:nvPr/>
        </p:nvSpPr>
        <p:spPr>
          <a:xfrm>
            <a:off x="7719877" y="3868584"/>
            <a:ext cx="2803661" cy="4591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xmlns="" id="{2F0223AF-BE25-482F-BD52-983F9C6182EA}"/>
              </a:ext>
            </a:extLst>
          </p:cNvPr>
          <p:cNvSpPr txBox="1"/>
          <p:nvPr/>
        </p:nvSpPr>
        <p:spPr>
          <a:xfrm>
            <a:off x="8018178" y="2065421"/>
            <a:ext cx="2166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Thermionic Gun</a:t>
            </a:r>
            <a:endParaRPr kumimoji="1" lang="ja-JP" altLang="en-US" sz="20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xmlns="" id="{2FBD890C-EF98-4F9A-8C84-D39AE7F742CD}"/>
              </a:ext>
            </a:extLst>
          </p:cNvPr>
          <p:cNvSpPr txBox="1"/>
          <p:nvPr/>
        </p:nvSpPr>
        <p:spPr>
          <a:xfrm>
            <a:off x="8161221" y="4327739"/>
            <a:ext cx="1891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Photo RF Gun</a:t>
            </a:r>
            <a:endParaRPr kumimoji="1" lang="ja-JP" altLang="en-US" sz="20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xmlns="" id="{352E855A-2C4D-43CB-B444-527713C00210}"/>
              </a:ext>
            </a:extLst>
          </p:cNvPr>
          <p:cNvSpPr txBox="1"/>
          <p:nvPr/>
        </p:nvSpPr>
        <p:spPr>
          <a:xfrm>
            <a:off x="7791863" y="1170961"/>
            <a:ext cx="2518638" cy="738664"/>
          </a:xfrm>
          <a:prstGeom prst="rect">
            <a:avLst/>
          </a:prstGeom>
          <a:gradFill>
            <a:gsLst>
              <a:gs pos="0">
                <a:srgbClr val="3F3FFF"/>
              </a:gs>
              <a:gs pos="100000">
                <a:srgbClr val="9F9FFF"/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24-degree Merger </a:t>
            </a:r>
            <a:br>
              <a:rPr kumimoji="1" lang="en-US" altLang="ja-JP" dirty="0" smtClean="0">
                <a:solidFill>
                  <a:srgbClr val="002060"/>
                </a:solidFill>
              </a:rPr>
            </a:br>
            <a:r>
              <a:rPr kumimoji="1" lang="en-US" altLang="ja-JP" dirty="0" smtClean="0">
                <a:solidFill>
                  <a:srgbClr val="002060"/>
                </a:solidFill>
              </a:rPr>
              <a:t>Bend</a:t>
            </a:r>
            <a:r>
              <a:rPr lang="en-US" altLang="ja-JP" dirty="0" smtClean="0">
                <a:solidFill>
                  <a:srgbClr val="002060"/>
                </a:solidFill>
              </a:rPr>
              <a:t> x2</a:t>
            </a:r>
            <a:endParaRPr kumimoji="1" lang="en-US" altLang="ja-JP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483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DR LTR / RTL Waveguides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937690" y="1511795"/>
            <a:ext cx="5750949" cy="5479175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8684244" y="4348383"/>
            <a:ext cx="287946" cy="5042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5949893" y="4348384"/>
            <a:ext cx="287946" cy="3601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 bwMode="auto">
          <a:xfrm>
            <a:off x="165100" y="1160935"/>
            <a:ext cx="4675313" cy="547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93472" indent="-49347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3527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9945" indent="-48472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kumimoji="1" sz="3086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</a:defRPr>
            </a:lvl2pPr>
            <a:lvl3pPr marL="1426170" indent="-4444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646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</a:defRPr>
            </a:lvl3pPr>
            <a:lvl4pPr marL="1853146" indent="-42522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kumimoji="1" sz="2205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</a:defRPr>
            </a:lvl4pPr>
            <a:lvl5pPr marL="2281871" indent="-42697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205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</a:defRPr>
            </a:lvl5pPr>
            <a:lvl6pPr marL="2785843" indent="-42697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205">
                <a:solidFill>
                  <a:schemeClr val="tx1"/>
                </a:solidFill>
                <a:latin typeface="+mn-lt"/>
                <a:ea typeface="+mn-ea"/>
              </a:defRPr>
            </a:lvl6pPr>
            <a:lvl7pPr marL="3289814" indent="-42697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205">
                <a:solidFill>
                  <a:schemeClr val="tx1"/>
                </a:solidFill>
                <a:latin typeface="+mn-lt"/>
                <a:ea typeface="+mn-ea"/>
              </a:defRPr>
            </a:lvl7pPr>
            <a:lvl8pPr marL="3793786" indent="-42697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205">
                <a:solidFill>
                  <a:schemeClr val="tx1"/>
                </a:solidFill>
                <a:latin typeface="+mn-lt"/>
                <a:ea typeface="+mn-ea"/>
              </a:defRPr>
            </a:lvl8pPr>
            <a:lvl9pPr marL="4297757" indent="-42697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205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/>
            <a:r>
              <a:rPr lang="en-US" altLang="ja-JP" sz="2800" kern="0" dirty="0" smtClean="0"/>
              <a:t>Accelerating structures for energy / bunch compressors on DR LTR / RTL beam lines</a:t>
            </a:r>
            <a:endParaRPr lang="en-US" altLang="ja-JP" sz="2800" kern="0" dirty="0" smtClean="0"/>
          </a:p>
          <a:p>
            <a:pPr defTabSz="914400"/>
            <a:r>
              <a:rPr lang="en-US" altLang="ja-JP" sz="2800" kern="0" dirty="0" smtClean="0"/>
              <a:t>45-m waveguides from linac gallery</a:t>
            </a:r>
          </a:p>
          <a:p>
            <a:pPr defTabSz="914400"/>
            <a:r>
              <a:rPr lang="en-US" altLang="ja-JP" sz="2800" kern="0" dirty="0" smtClean="0"/>
              <a:t>Fabrication errors of ~150 </a:t>
            </a:r>
            <a:r>
              <a:rPr lang="en-US" altLang="ja-JP" sz="2800" b="1" kern="0" dirty="0" err="1" smtClean="0">
                <a:latin typeface="Arial"/>
                <a:cs typeface="Arial"/>
              </a:rPr>
              <a:t>μ</a:t>
            </a:r>
            <a:r>
              <a:rPr lang="en-US" altLang="ja-JP" sz="2800" kern="0" dirty="0" err="1" smtClean="0"/>
              <a:t>m</a:t>
            </a:r>
            <a:r>
              <a:rPr lang="en-US" altLang="ja-JP" sz="2800" kern="0" dirty="0" smtClean="0"/>
              <a:t> were found (while schematics from KEK and from maker were correct)</a:t>
            </a:r>
            <a:endParaRPr lang="ja-JP" altLang="en-US" sz="2800" kern="0" dirty="0"/>
          </a:p>
        </p:txBody>
      </p:sp>
      <p:pic>
        <p:nvPicPr>
          <p:cNvPr id="3" name="図 2" descr="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25" y="4874876"/>
            <a:ext cx="444500" cy="444500"/>
          </a:xfrm>
          <a:prstGeom prst="rect">
            <a:avLst/>
          </a:prstGeom>
        </p:spPr>
      </p:pic>
      <p:pic>
        <p:nvPicPr>
          <p:cNvPr id="11" name="図 10" descr="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25" y="4411326"/>
            <a:ext cx="444500" cy="444500"/>
          </a:xfrm>
          <a:prstGeom prst="rect">
            <a:avLst/>
          </a:prstGeom>
        </p:spPr>
      </p:pic>
      <p:pic>
        <p:nvPicPr>
          <p:cNvPr id="12" name="図 11" descr="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25" y="3909676"/>
            <a:ext cx="444500" cy="444500"/>
          </a:xfrm>
          <a:prstGeom prst="rect">
            <a:avLst/>
          </a:prstGeom>
        </p:spPr>
      </p:pic>
      <p:pic>
        <p:nvPicPr>
          <p:cNvPr id="13" name="図 12" descr="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25" y="3014326"/>
            <a:ext cx="444500" cy="444500"/>
          </a:xfrm>
          <a:prstGeom prst="rect">
            <a:avLst/>
          </a:prstGeom>
        </p:spPr>
      </p:pic>
      <p:pic>
        <p:nvPicPr>
          <p:cNvPr id="14" name="図 13" descr="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0001">
            <a:off x="9613900" y="3706476"/>
            <a:ext cx="444500" cy="444500"/>
          </a:xfrm>
          <a:prstGeom prst="rect">
            <a:avLst/>
          </a:prstGeom>
        </p:spPr>
      </p:pic>
      <p:pic>
        <p:nvPicPr>
          <p:cNvPr id="15" name="図 14" descr="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0001">
            <a:off x="9534525" y="4170026"/>
            <a:ext cx="444500" cy="444500"/>
          </a:xfrm>
          <a:prstGeom prst="rect">
            <a:avLst/>
          </a:prstGeom>
        </p:spPr>
      </p:pic>
      <p:pic>
        <p:nvPicPr>
          <p:cNvPr id="16" name="図 15" descr="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0001">
            <a:off x="9461500" y="4646276"/>
            <a:ext cx="444500" cy="444500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xmlns="" id="{E44C75CC-71D7-4C5A-85B8-EA34EC0B54C7}"/>
              </a:ext>
            </a:extLst>
          </p:cNvPr>
          <p:cNvSpPr txBox="1"/>
          <p:nvPr/>
        </p:nvSpPr>
        <p:spPr>
          <a:xfrm>
            <a:off x="6334690" y="3867658"/>
            <a:ext cx="1048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>
                <a:solidFill>
                  <a:srgbClr val="0080FF"/>
                </a:solidFill>
                <a:latin typeface="Arial"/>
                <a:cs typeface="Arial"/>
              </a:rPr>
              <a:t>RTL</a:t>
            </a:r>
            <a:endParaRPr kumimoji="1" lang="ja-JP" altLang="en-US" sz="3600" dirty="0">
              <a:solidFill>
                <a:srgbClr val="0080FF"/>
              </a:solidFill>
              <a:latin typeface="Arial"/>
              <a:cs typeface="Arial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xmlns="" id="{E44C75CC-71D7-4C5A-85B8-EA34EC0B54C7}"/>
              </a:ext>
            </a:extLst>
          </p:cNvPr>
          <p:cNvSpPr txBox="1"/>
          <p:nvPr/>
        </p:nvSpPr>
        <p:spPr>
          <a:xfrm>
            <a:off x="4594790" y="6057312"/>
            <a:ext cx="1288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>
                <a:solidFill>
                  <a:srgbClr val="0080FF"/>
                </a:solidFill>
                <a:latin typeface="Arial"/>
                <a:cs typeface="Arial"/>
              </a:rPr>
              <a:t>Linac</a:t>
            </a:r>
            <a:endParaRPr kumimoji="1" lang="ja-JP" altLang="en-US" sz="3600" dirty="0">
              <a:solidFill>
                <a:srgbClr val="0080FF"/>
              </a:solidFill>
              <a:latin typeface="Arial"/>
              <a:cs typeface="Arial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xmlns="" id="{E44C75CC-71D7-4C5A-85B8-EA34EC0B54C7}"/>
              </a:ext>
            </a:extLst>
          </p:cNvPr>
          <p:cNvSpPr txBox="1"/>
          <p:nvPr/>
        </p:nvSpPr>
        <p:spPr>
          <a:xfrm>
            <a:off x="7299890" y="2621407"/>
            <a:ext cx="851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>
                <a:solidFill>
                  <a:srgbClr val="0080FF"/>
                </a:solidFill>
                <a:latin typeface="Arial"/>
                <a:cs typeface="Arial"/>
              </a:rPr>
              <a:t>DR</a:t>
            </a:r>
            <a:endParaRPr kumimoji="1" lang="ja-JP" altLang="en-US" sz="3600" dirty="0">
              <a:solidFill>
                <a:srgbClr val="008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1948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DR LTR / RTL </a:t>
            </a:r>
            <a:r>
              <a:rPr lang="en-US" altLang="ja-JP" dirty="0" smtClean="0"/>
              <a:t>Waveguides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63" y="1717201"/>
            <a:ext cx="3702133" cy="494191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257" y="4096048"/>
            <a:ext cx="5718509" cy="2486908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341715" y="1560037"/>
            <a:ext cx="3732262" cy="506215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800">
              <a:solidFill>
                <a:srgbClr val="7030A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713258" y="3917540"/>
            <a:ext cx="5718508" cy="262852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80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9689" y="6701054"/>
            <a:ext cx="3698448" cy="416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2105" b="1" dirty="0" smtClean="0">
                <a:solidFill>
                  <a:srgbClr val="7030A0"/>
                </a:solidFill>
              </a:rPr>
              <a:t>Bunch Compressor on RTL</a:t>
            </a:r>
            <a:endParaRPr lang="ja-JP" altLang="en-US" sz="2105" b="1" dirty="0">
              <a:solidFill>
                <a:srgbClr val="7030A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39043" y="6654993"/>
            <a:ext cx="3762568" cy="41626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105" b="1" dirty="0" smtClean="0">
                <a:solidFill>
                  <a:srgbClr val="00B0F0"/>
                </a:solidFill>
              </a:rPr>
              <a:t>Energy Compressor on LTR</a:t>
            </a:r>
            <a:endParaRPr lang="ja-JP" altLang="en-US" sz="2105" b="1" dirty="0">
              <a:solidFill>
                <a:srgbClr val="00B0F0"/>
              </a:solidFill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 bwMode="auto">
          <a:xfrm>
            <a:off x="6873524" y="1200085"/>
            <a:ext cx="3815113" cy="258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93472" indent="-49347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3527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9945" indent="-48472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kumimoji="1" sz="3086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</a:defRPr>
            </a:lvl2pPr>
            <a:lvl3pPr marL="1426170" indent="-4444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646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</a:defRPr>
            </a:lvl3pPr>
            <a:lvl4pPr marL="1853146" indent="-42522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kumimoji="1" sz="2205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</a:defRPr>
            </a:lvl4pPr>
            <a:lvl5pPr marL="2281871" indent="-42697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205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</a:defRPr>
            </a:lvl5pPr>
            <a:lvl6pPr marL="2785843" indent="-42697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205">
                <a:solidFill>
                  <a:schemeClr val="tx1"/>
                </a:solidFill>
                <a:latin typeface="+mn-lt"/>
                <a:ea typeface="+mn-ea"/>
              </a:defRPr>
            </a:lvl6pPr>
            <a:lvl7pPr marL="3289814" indent="-42697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205">
                <a:solidFill>
                  <a:schemeClr val="tx1"/>
                </a:solidFill>
                <a:latin typeface="+mn-lt"/>
                <a:ea typeface="+mn-ea"/>
              </a:defRPr>
            </a:lvl7pPr>
            <a:lvl8pPr marL="3793786" indent="-42697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205">
                <a:solidFill>
                  <a:schemeClr val="tx1"/>
                </a:solidFill>
                <a:latin typeface="+mn-lt"/>
                <a:ea typeface="+mn-ea"/>
              </a:defRPr>
            </a:lvl8pPr>
            <a:lvl9pPr marL="4297757" indent="-42697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205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/>
            <a:r>
              <a:rPr lang="en-US" altLang="ja-JP" sz="2800" kern="0" dirty="0" smtClean="0"/>
              <a:t>Components with Red circles had to be replaced</a:t>
            </a:r>
            <a:endParaRPr lang="en-US" altLang="ja-JP" sz="2800" kern="0" dirty="0" smtClean="0"/>
          </a:p>
        </p:txBody>
      </p:sp>
      <p:pic>
        <p:nvPicPr>
          <p:cNvPr id="3" name="図 2" descr="dr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877" y="1389700"/>
            <a:ext cx="26543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07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Structure of Waveguide Flange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085" y="2095093"/>
            <a:ext cx="3006028" cy="305083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8" t="8779" r="26428" b="19379"/>
          <a:stretch/>
        </p:blipFill>
        <p:spPr>
          <a:xfrm>
            <a:off x="305256" y="1101834"/>
            <a:ext cx="5183037" cy="3515467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5556315" y="1647778"/>
            <a:ext cx="320132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RF Contactor (Electric)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56316" y="1136759"/>
            <a:ext cx="285088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Metal Seal (Vacuum)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cxnSp>
        <p:nvCxnSpPr>
          <p:cNvPr id="14" name="直線矢印コネクタ 13"/>
          <p:cNvCxnSpPr>
            <a:stCxn id="12" idx="1"/>
          </p:cNvCxnSpPr>
          <p:nvPr/>
        </p:nvCxnSpPr>
        <p:spPr>
          <a:xfrm flipH="1">
            <a:off x="2536842" y="1344508"/>
            <a:ext cx="3019474" cy="78003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12" idx="1"/>
          </p:cNvCxnSpPr>
          <p:nvPr/>
        </p:nvCxnSpPr>
        <p:spPr>
          <a:xfrm flipH="1">
            <a:off x="4012570" y="1344508"/>
            <a:ext cx="1543746" cy="121226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stCxn id="11" idx="1"/>
          </p:cNvCxnSpPr>
          <p:nvPr/>
        </p:nvCxnSpPr>
        <p:spPr>
          <a:xfrm flipH="1">
            <a:off x="3616641" y="1855527"/>
            <a:ext cx="1939674" cy="3410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図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590" y="5737268"/>
            <a:ext cx="2289015" cy="1285878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8493256" y="5828923"/>
            <a:ext cx="12105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Correct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493256" y="6577283"/>
            <a:ext cx="10350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Wrong</a:t>
            </a:r>
            <a:endParaRPr kumimoji="1" lang="ja-JP" altLang="en-US" dirty="0"/>
          </a:p>
        </p:txBody>
      </p:sp>
      <p:sp>
        <p:nvSpPr>
          <p:cNvPr id="26" name="下矢印 25"/>
          <p:cNvSpPr/>
          <p:nvPr/>
        </p:nvSpPr>
        <p:spPr>
          <a:xfrm>
            <a:off x="6496104" y="5222190"/>
            <a:ext cx="431920" cy="5084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000011" y="5294228"/>
            <a:ext cx="2146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Emphasized figures</a:t>
            </a:r>
            <a:endParaRPr kumimoji="1" lang="ja-JP" altLang="en-US" sz="1600" dirty="0"/>
          </a:p>
        </p:txBody>
      </p:sp>
      <p:sp>
        <p:nvSpPr>
          <p:cNvPr id="28" name="右矢印 27"/>
          <p:cNvSpPr/>
          <p:nvPr/>
        </p:nvSpPr>
        <p:spPr>
          <a:xfrm>
            <a:off x="5128359" y="2628813"/>
            <a:ext cx="734726" cy="2881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3505039" y="6815438"/>
            <a:ext cx="2736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800" kern="0" dirty="0" smtClean="0"/>
              <a:t>only 150 </a:t>
            </a:r>
            <a:r>
              <a:rPr lang="en-US" altLang="ja-JP" sz="1800" b="1" kern="0" dirty="0" err="1" smtClean="0">
                <a:latin typeface="Arial"/>
                <a:cs typeface="Arial"/>
              </a:rPr>
              <a:t>μ</a:t>
            </a:r>
            <a:r>
              <a:rPr lang="en-US" altLang="ja-JP" sz="1800" kern="0" dirty="0" err="1" smtClean="0"/>
              <a:t>m</a:t>
            </a:r>
            <a:r>
              <a:rPr lang="en-US" altLang="ja-JP" sz="1800" kern="0" dirty="0" smtClean="0"/>
              <a:t> difference</a:t>
            </a:r>
            <a:endParaRPr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617420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Fabrication Error and Recovery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378180" y="1160935"/>
            <a:ext cx="10132658" cy="5479208"/>
          </a:xfrm>
        </p:spPr>
        <p:txBody>
          <a:bodyPr/>
          <a:lstStyle/>
          <a:p>
            <a:r>
              <a:rPr kumimoji="1" lang="en-US" altLang="ja-JP" sz="2600" dirty="0" smtClean="0"/>
              <a:t>September 2017</a:t>
            </a:r>
            <a:endParaRPr kumimoji="1" lang="en-US" altLang="ja-JP" sz="2600" dirty="0" smtClean="0"/>
          </a:p>
          <a:p>
            <a:pPr lvl="1"/>
            <a:r>
              <a:rPr lang="en-US" altLang="ja-JP" sz="2600" dirty="0" smtClean="0"/>
              <a:t>A large reflection was observed from the middle of waveguides in the low-power test</a:t>
            </a:r>
            <a:endParaRPr lang="en-US" altLang="ja-JP" sz="2600" dirty="0" smtClean="0"/>
          </a:p>
          <a:p>
            <a:pPr lvl="1"/>
            <a:r>
              <a:rPr kumimoji="1" lang="en-US" altLang="ja-JP" sz="2600" dirty="0" smtClean="0"/>
              <a:t>Fabrication errors in 58 waveguide flanges were identified</a:t>
            </a:r>
            <a:endParaRPr kumimoji="1" lang="en-US" altLang="ja-JP" sz="2600" dirty="0" smtClean="0"/>
          </a:p>
          <a:p>
            <a:r>
              <a:rPr lang="en-US" altLang="ja-JP" sz="2600" dirty="0" smtClean="0"/>
              <a:t>October 2017</a:t>
            </a:r>
            <a:endParaRPr lang="en-US" altLang="ja-JP" sz="2600" dirty="0" smtClean="0"/>
          </a:p>
          <a:p>
            <a:pPr lvl="1"/>
            <a:r>
              <a:rPr kumimoji="1" lang="en-US" altLang="ja-JP" sz="2600" dirty="0" smtClean="0"/>
              <a:t>High power test was performed at a test stand</a:t>
            </a:r>
            <a:endParaRPr kumimoji="1" lang="en-US" altLang="ja-JP" sz="2600" dirty="0" smtClean="0"/>
          </a:p>
          <a:p>
            <a:pPr lvl="2"/>
            <a:r>
              <a:rPr lang="en-US" altLang="ja-JP" dirty="0" smtClean="0"/>
              <a:t>Discharge at the gap prevents the power only up to 10% of the nominal power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7962" y="6031472"/>
            <a:ext cx="10552576" cy="8925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600" dirty="0" smtClean="0"/>
              <a:t>All 29 wrong waveguides were replaced; some were replaced </a:t>
            </a:r>
            <a:br>
              <a:rPr kumimoji="1" lang="en-US" altLang="ja-JP" sz="2600" dirty="0" smtClean="0"/>
            </a:br>
            <a:r>
              <a:rPr kumimoji="1" lang="en-US" altLang="ja-JP" sz="2600" dirty="0" smtClean="0"/>
              <a:t>with the ones with different length, </a:t>
            </a:r>
            <a:r>
              <a:rPr lang="en-US" altLang="ja-JP" sz="2600" dirty="0"/>
              <a:t>o</a:t>
            </a:r>
            <a:r>
              <a:rPr lang="en-US" altLang="ja-JP" sz="2600" dirty="0" smtClean="0"/>
              <a:t>thers were newly fabricated</a:t>
            </a:r>
            <a:endParaRPr kumimoji="1" lang="ja-JP" altLang="en-US" sz="2600" dirty="0"/>
          </a:p>
        </p:txBody>
      </p:sp>
      <p:sp>
        <p:nvSpPr>
          <p:cNvPr id="8" name="下矢印 7"/>
          <p:cNvSpPr/>
          <p:nvPr/>
        </p:nvSpPr>
        <p:spPr>
          <a:xfrm>
            <a:off x="4590566" y="5086651"/>
            <a:ext cx="791853" cy="720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4250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18" y="3926079"/>
            <a:ext cx="5852160" cy="3303270"/>
          </a:xfrm>
          <a:prstGeom prst="rect">
            <a:avLst/>
          </a:prstGeom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7799" y="885825"/>
            <a:ext cx="10401301" cy="6369050"/>
          </a:xfrm>
          <a:effectLst/>
        </p:spPr>
        <p:txBody>
          <a:bodyPr/>
          <a:lstStyle/>
          <a:p>
            <a:pPr lvl="1"/>
            <a:r>
              <a:rPr lang="en-US" altLang="ja-JP" sz="1800" dirty="0" smtClean="0"/>
              <a:t>For 40-times higher luminosity in SuperKEKB collider</a:t>
            </a:r>
          </a:p>
          <a:p>
            <a:pPr lvl="1"/>
            <a:r>
              <a:rPr lang="en-US" altLang="ja-JP" sz="1800" dirty="0" smtClean="0">
                <a:solidFill>
                  <a:srgbClr val="FF6600"/>
                </a:solidFill>
                <a:sym typeface="Wingdings"/>
              </a:rPr>
              <a:t>Low emittance &amp; low </a:t>
            </a:r>
            <a:r>
              <a:rPr lang="en-US" altLang="ja-JP" sz="1800" dirty="0">
                <a:solidFill>
                  <a:srgbClr val="FF6600"/>
                </a:solidFill>
                <a:sym typeface="Wingdings"/>
              </a:rPr>
              <a:t>e</a:t>
            </a:r>
            <a:r>
              <a:rPr lang="en-US" altLang="ja-JP" sz="1800" dirty="0" smtClean="0">
                <a:solidFill>
                  <a:srgbClr val="FF6600"/>
                </a:solidFill>
                <a:sym typeface="Wingdings"/>
              </a:rPr>
              <a:t>nergy spread injection beam with 4-5 times </a:t>
            </a:r>
            <a:r>
              <a:rPr lang="en-US" altLang="ja-JP" sz="1800" dirty="0" smtClean="0">
                <a:solidFill>
                  <a:srgbClr val="FF6600"/>
                </a:solidFill>
                <a:sym typeface="Wingdings"/>
              </a:rPr>
              <a:t>higher </a:t>
            </a:r>
            <a:r>
              <a:rPr lang="en-US" altLang="ja-JP" sz="1800" dirty="0" smtClean="0">
                <a:solidFill>
                  <a:srgbClr val="FF6600"/>
                </a:solidFill>
                <a:sym typeface="Wingdings"/>
              </a:rPr>
              <a:t>beam current</a:t>
            </a:r>
            <a:endParaRPr lang="en-US" altLang="ja-JP" sz="1800" dirty="0" smtClean="0">
              <a:sym typeface="Wingdings"/>
            </a:endParaRPr>
          </a:p>
          <a:p>
            <a:pPr lvl="2"/>
            <a:r>
              <a:rPr lang="en-US" altLang="ja-JP" sz="1600" dirty="0" smtClean="0">
                <a:sym typeface="Wingdings"/>
              </a:rPr>
              <a:t>New high-current photo-cathode RF gun</a:t>
            </a:r>
          </a:p>
          <a:p>
            <a:pPr lvl="2"/>
            <a:r>
              <a:rPr lang="en-US" altLang="ja-JP" sz="1600" dirty="0" smtClean="0"/>
              <a:t>New positron capture section </a:t>
            </a:r>
          </a:p>
          <a:p>
            <a:pPr lvl="2"/>
            <a:r>
              <a:rPr lang="en-US" altLang="ja-JP" sz="1600" dirty="0" smtClean="0"/>
              <a:t>Damping ring construction</a:t>
            </a:r>
            <a:endParaRPr lang="en-US" altLang="ja-JP" sz="1800" dirty="0" smtClean="0"/>
          </a:p>
          <a:p>
            <a:pPr lvl="2"/>
            <a:r>
              <a:rPr lang="en-US" altLang="ja-JP" sz="1600" dirty="0" smtClean="0"/>
              <a:t>Optimized beam optics and correction</a:t>
            </a:r>
          </a:p>
          <a:p>
            <a:pPr lvl="2"/>
            <a:r>
              <a:rPr lang="en-US" altLang="ja-JP" sz="1600" dirty="0" smtClean="0"/>
              <a:t>Precise beam orbit control with </a:t>
            </a:r>
            <a:r>
              <a:rPr lang="en-US" altLang="ja-JP" sz="1600" dirty="0"/>
              <a:t>l</a:t>
            </a:r>
            <a:r>
              <a:rPr lang="en-US" altLang="ja-JP" sz="1600" dirty="0" smtClean="0"/>
              <a:t>ong-baseline alignment</a:t>
            </a:r>
          </a:p>
          <a:p>
            <a:pPr lvl="2"/>
            <a:r>
              <a:rPr lang="en-US" altLang="ja-JP" sz="1600" dirty="0" smtClean="0"/>
              <a:t>Simultaneous top-up injection to DR/HER/LER/PF/PFAR</a:t>
            </a:r>
          </a:p>
          <a:p>
            <a:pPr lvl="1"/>
            <a:r>
              <a:rPr lang="en-US" altLang="ja-JP" sz="1800" dirty="0" smtClean="0"/>
              <a:t>Balanced injection for the both photon science and </a:t>
            </a:r>
            <a:br>
              <a:rPr lang="en-US" altLang="ja-JP" sz="1800" dirty="0" smtClean="0"/>
            </a:br>
            <a:r>
              <a:rPr lang="en-US" altLang="ja-JP" sz="1800" dirty="0" smtClean="0"/>
              <a:t>	elementary particle physics experiments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5100" y="309563"/>
            <a:ext cx="10358438" cy="576262"/>
          </a:xfrm>
          <a:effectLst/>
        </p:spPr>
        <p:txBody>
          <a:bodyPr/>
          <a:lstStyle/>
          <a:p>
            <a:r>
              <a:rPr lang="en-US" altLang="ja-JP" sz="3000" dirty="0" smtClean="0"/>
              <a:t>Mission of Electron/positron Injector in SuperKEKB</a:t>
            </a:r>
            <a:endParaRPr lang="ja-JP" altLang="en-US" sz="3000" dirty="0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5907311" y="-5483"/>
            <a:ext cx="3668638" cy="30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38" tIns="49769" rIns="99538" bIns="49769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ja-JP" sz="1300" i="1" dirty="0" smtClean="0">
                <a:solidFill>
                  <a:srgbClr val="000090"/>
                </a:solidFill>
                <a:latin typeface="Arial Rounded MT Bold"/>
              </a:rPr>
              <a:t>Injector Linac Mission</a:t>
            </a:r>
          </a:p>
        </p:txBody>
      </p:sp>
      <p:sp>
        <p:nvSpPr>
          <p:cNvPr id="7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9886950" y="7254875"/>
            <a:ext cx="623888" cy="252413"/>
          </a:xfrm>
        </p:spPr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  <p:sp>
        <p:nvSpPr>
          <p:cNvPr id="8" name="テキスト ボックス 12"/>
          <p:cNvSpPr txBox="1">
            <a:spLocks noChangeArrowheads="1"/>
          </p:cNvSpPr>
          <p:nvPr/>
        </p:nvSpPr>
        <p:spPr bwMode="auto">
          <a:xfrm>
            <a:off x="6812598" y="6224997"/>
            <a:ext cx="3876040" cy="1085407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wrap="square" lIns="99551" tIns="49775" rIns="99551" bIns="49775" anchor="ctr">
            <a:prstTxWarp prst="textNoShape">
              <a:avLst/>
            </a:prstTxWarp>
            <a:spAutoFit/>
          </a:bodyPr>
          <a:lstStyle/>
          <a:p>
            <a:r>
              <a:rPr lang="en-US" altLang="ja-JP" sz="1600" dirty="0" smtClean="0">
                <a:solidFill>
                  <a:srgbClr val="006000"/>
                </a:solidFill>
                <a:latin typeface="Arial Rounded MT Bold"/>
                <a:cs typeface="Arial Rounded MT Bold"/>
              </a:rPr>
              <a:t>The single injector would behave as multiple injectors to multiple storage rings by the concept of virtual accelerator </a:t>
            </a:r>
            <a:endParaRPr lang="ja-JP" altLang="en-US" sz="1600" dirty="0">
              <a:solidFill>
                <a:srgbClr val="006000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2" name="図 1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780" y="1628139"/>
            <a:ext cx="4084320" cy="459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04980"/>
      </p:ext>
    </p:extLst>
  </p:cSld>
  <p:clrMapOvr>
    <a:masterClrMapping/>
  </p:clrMapOvr>
  <p:transition xmlns:p14="http://schemas.microsoft.com/office/powerpoint/2010/main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Fabrication Recovery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378180" y="1160934"/>
            <a:ext cx="10310458" cy="5874865"/>
          </a:xfrm>
        </p:spPr>
        <p:txBody>
          <a:bodyPr/>
          <a:lstStyle/>
          <a:p>
            <a:r>
              <a:rPr lang="en-US" altLang="ja-JP" sz="2400" dirty="0" smtClean="0"/>
              <a:t>Early October 2017</a:t>
            </a:r>
            <a:endParaRPr lang="en-US" altLang="ja-JP" sz="2400" dirty="0" smtClean="0"/>
          </a:p>
          <a:p>
            <a:pPr lvl="1"/>
            <a:r>
              <a:rPr kumimoji="1" lang="en-US" altLang="ja-JP" sz="2400" dirty="0" smtClean="0"/>
              <a:t>Removal of all erroneous waveguides from the tunnel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Till November 2017</a:t>
            </a:r>
            <a:endParaRPr lang="en-US" altLang="ja-JP" sz="2400" dirty="0" smtClean="0"/>
          </a:p>
          <a:p>
            <a:pPr lvl="1"/>
            <a:r>
              <a:rPr kumimoji="1" lang="en-US" altLang="ja-JP" sz="2400" dirty="0" smtClean="0"/>
              <a:t>Fabrication, preparation and test of replacement waveguides</a:t>
            </a:r>
            <a:endParaRPr lang="en-US" altLang="ja-JP" sz="2400" dirty="0"/>
          </a:p>
          <a:p>
            <a:r>
              <a:rPr lang="en-US" altLang="ja-JP" sz="2400" dirty="0" smtClean="0"/>
              <a:t>Late November – early December 2017</a:t>
            </a:r>
            <a:endParaRPr lang="en-US" altLang="ja-JP" sz="2400" dirty="0" smtClean="0"/>
          </a:p>
          <a:p>
            <a:pPr lvl="1"/>
            <a:r>
              <a:rPr lang="en-US" altLang="ja-JP" sz="2400" dirty="0" smtClean="0"/>
              <a:t>Re-installation in between linac operation</a:t>
            </a:r>
            <a:endParaRPr lang="en-US" altLang="ja-JP" sz="2400" dirty="0" smtClean="0"/>
          </a:p>
          <a:p>
            <a:r>
              <a:rPr kumimoji="1" lang="en-US" altLang="ja-JP" sz="2400" dirty="0" smtClean="0"/>
              <a:t>December 17 and 24, 2017</a:t>
            </a:r>
            <a:endParaRPr kumimoji="1" lang="en-US" altLang="ja-JP" sz="2400" dirty="0" smtClean="0"/>
          </a:p>
          <a:p>
            <a:pPr lvl="1"/>
            <a:r>
              <a:rPr lang="en-US" altLang="ja-JP" sz="2400" dirty="0" smtClean="0"/>
              <a:t>High-power verification of whole system in between DR construction</a:t>
            </a:r>
            <a:endParaRPr lang="en-US" altLang="ja-JP" sz="2400" dirty="0" smtClean="0"/>
          </a:p>
          <a:p>
            <a:r>
              <a:rPr kumimoji="1" lang="en-US" altLang="ja-JP" sz="2400" dirty="0" smtClean="0"/>
              <a:t>January 2018</a:t>
            </a:r>
            <a:endParaRPr kumimoji="1" lang="en-US" altLang="ja-JP" sz="2400" dirty="0" smtClean="0"/>
          </a:p>
          <a:p>
            <a:pPr lvl="1"/>
            <a:r>
              <a:rPr lang="en-US" altLang="ja-JP" sz="2400" dirty="0" smtClean="0"/>
              <a:t>Intermittent RF conditioning in between DR construction</a:t>
            </a:r>
            <a:endParaRPr lang="en-US" altLang="ja-JP" sz="2400" dirty="0" smtClean="0"/>
          </a:p>
          <a:p>
            <a:pPr lvl="1"/>
            <a:r>
              <a:rPr kumimoji="1" lang="en-US" altLang="ja-JP" sz="2400" dirty="0" smtClean="0"/>
              <a:t>Reached nominal power for Phase 2 and 3 operation</a:t>
            </a:r>
          </a:p>
          <a:p>
            <a:pPr lvl="1"/>
            <a:r>
              <a:rPr lang="en-US" altLang="ja-JP" sz="2400" dirty="0" smtClean="0">
                <a:solidFill>
                  <a:srgbClr val="800000"/>
                </a:solidFill>
              </a:rPr>
              <a:t>Confirmed the designed energy compression of one third on LTR</a:t>
            </a:r>
            <a:r>
              <a:rPr lang="en-US" altLang="ja-JP" sz="2400" dirty="0" smtClean="0"/>
              <a:t> </a:t>
            </a:r>
            <a:endParaRPr kumimoji="1" lang="en-US" altLang="ja-JP" sz="2400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1557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 smtClean="0"/>
              <a:t>LTR/ECS – RTL/BCS Waveguide Conditioning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21</a:t>
            </a:fld>
            <a:endParaRPr lang="en-US" altLang="ja-JP" dirty="0"/>
          </a:p>
        </p:txBody>
      </p:sp>
      <p:pic>
        <p:nvPicPr>
          <p:cNvPr id="5" name="図 4" descr="f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00" y="1100138"/>
            <a:ext cx="4312557" cy="3234418"/>
          </a:xfrm>
          <a:prstGeom prst="rect">
            <a:avLst/>
          </a:prstGeom>
        </p:spPr>
      </p:pic>
      <p:pic>
        <p:nvPicPr>
          <p:cNvPr id="7" name="図 6" descr="f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525" y="1100138"/>
            <a:ext cx="4292600" cy="3219451"/>
          </a:xfrm>
          <a:prstGeom prst="rect">
            <a:avLst/>
          </a:prstGeom>
        </p:spPr>
      </p:pic>
      <p:pic>
        <p:nvPicPr>
          <p:cNvPr id="8" name="図 7" descr="f3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525" y="4319589"/>
            <a:ext cx="4318000" cy="3238500"/>
          </a:xfrm>
          <a:prstGeom prst="rect">
            <a:avLst/>
          </a:prstGeom>
        </p:spPr>
      </p:pic>
      <p:pic>
        <p:nvPicPr>
          <p:cNvPr id="9" name="図 8" descr="f4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146" y="4319589"/>
            <a:ext cx="4304392" cy="32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78269"/>
      </p:ext>
    </p:extLst>
  </p:cSld>
  <p:clrMapOvr>
    <a:masterClrMapping/>
  </p:clrMapOvr>
  <p:transition xmlns:p14="http://schemas.microsoft.com/office/powerpoint/2010/main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165100" y="1003300"/>
            <a:ext cx="10345738" cy="5636843"/>
          </a:xfrm>
        </p:spPr>
        <p:txBody>
          <a:bodyPr/>
          <a:lstStyle/>
          <a:p>
            <a:r>
              <a:rPr kumimoji="1" lang="en-US" altLang="ja-JP" sz="2800" dirty="0" smtClean="0"/>
              <a:t>New Pulsed Magnets</a:t>
            </a:r>
          </a:p>
          <a:p>
            <a:pPr lvl="1"/>
            <a:r>
              <a:rPr kumimoji="1" lang="en-US" altLang="ja-JP" sz="2300" dirty="0" smtClean="0"/>
              <a:t>Successful fabrication and installation of home-grown low-cost pulsed magnet system during 2017 summer shutdown</a:t>
            </a:r>
            <a:endParaRPr kumimoji="1" lang="en-US" altLang="ja-JP" sz="2300" dirty="0" smtClean="0"/>
          </a:p>
          <a:p>
            <a:pPr lvl="1"/>
            <a:r>
              <a:rPr kumimoji="1" lang="en-US" altLang="ja-JP" sz="2300" dirty="0" smtClean="0"/>
              <a:t>1-month test was performed as scheduled</a:t>
            </a:r>
          </a:p>
          <a:p>
            <a:pPr lvl="1"/>
            <a:r>
              <a:rPr lang="en-US" altLang="ja-JP" sz="2300" dirty="0" smtClean="0"/>
              <a:t>Experienced no large troubles so far and enabled stable simultaneous accelerations with different energy beams</a:t>
            </a:r>
          </a:p>
          <a:p>
            <a:pPr lvl="4"/>
            <a:endParaRPr kumimoji="1" lang="en-US" altLang="ja-JP" sz="1100" dirty="0" smtClean="0"/>
          </a:p>
          <a:p>
            <a:r>
              <a:rPr kumimoji="1" lang="en-US" altLang="ja-JP" sz="2800" dirty="0" smtClean="0"/>
              <a:t>Erroneous Waveguides</a:t>
            </a:r>
          </a:p>
          <a:p>
            <a:pPr lvl="1"/>
            <a:r>
              <a:rPr kumimoji="1" lang="en-US" altLang="ja-JP" sz="2300" dirty="0" smtClean="0"/>
              <a:t>Replacements of 29 waveguides were performed successfully even during light source operation and SuperKEKB commissioning /construction</a:t>
            </a:r>
          </a:p>
          <a:p>
            <a:pPr lvl="1"/>
            <a:r>
              <a:rPr lang="en-US" altLang="ja-JP" sz="2300" dirty="0" smtClean="0"/>
              <a:t>Achieved the designed energy compression without any harmful impact against DR commissioning</a:t>
            </a:r>
          </a:p>
          <a:p>
            <a:pPr lvl="4"/>
            <a:endParaRPr kumimoji="1" lang="en-US" altLang="ja-JP" sz="1100" dirty="0" smtClean="0"/>
          </a:p>
          <a:p>
            <a:r>
              <a:rPr lang="en-US" altLang="ja-JP" sz="2800" dirty="0" smtClean="0"/>
              <a:t>Injector is ready for Phase-2 commissioning</a:t>
            </a:r>
            <a:endParaRPr kumimoji="1" lang="ja-JP" altLang="en-US" sz="28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2241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 descr="inj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23</a:t>
            </a:fld>
            <a:endParaRPr lang="en-US" altLang="ja-JP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Thank you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9859462"/>
      </p:ext>
    </p:extLst>
  </p:cSld>
  <p:clrMapOvr>
    <a:masterClrMapping/>
  </p:clrMapOvr>
  <p:transition xmlns:p14="http://schemas.microsoft.com/office/powerpoint/2010/main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Injector Linac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Injector linac configuration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Major upgrade items</a:t>
            </a:r>
          </a:p>
          <a:p>
            <a:pPr lvl="2"/>
            <a:r>
              <a:rPr lang="en-US" dirty="0" smtClean="0"/>
              <a:t>Photo-cathode RF-gun for low-emittance e-</a:t>
            </a:r>
          </a:p>
          <a:p>
            <a:pPr lvl="2"/>
            <a:r>
              <a:rPr lang="en-US" dirty="0" smtClean="0"/>
              <a:t>Flux concentrator, LAS structure, solenoids, quads for e+</a:t>
            </a:r>
          </a:p>
          <a:p>
            <a:pPr lvl="2"/>
            <a:r>
              <a:rPr lang="en-US" dirty="0" smtClean="0"/>
              <a:t>Pulsed magnets for adequate beam optics for each beam</a:t>
            </a:r>
          </a:p>
          <a:p>
            <a:pPr lvl="2"/>
            <a:r>
              <a:rPr lang="en-US" dirty="0" smtClean="0"/>
              <a:t>High-precision beam position monitor</a:t>
            </a:r>
          </a:p>
          <a:p>
            <a:pPr lvl="2"/>
            <a:r>
              <a:rPr lang="en-US" dirty="0" smtClean="0"/>
              <a:t>High-precision beamline alignment for low emittance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32224"/>
            <a:ext cx="10688638" cy="259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59022"/>
      </p:ext>
    </p:extLst>
  </p:cSld>
  <p:clrMapOvr>
    <a:masterClrMapping/>
  </p:clrMapOvr>
  <p:transition xmlns:p14="http://schemas.microsoft.com/office/powerpoint/2010/main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08148" y="402657"/>
            <a:ext cx="9665847" cy="587947"/>
          </a:xfrm>
          <a:noFill/>
        </p:spPr>
        <p:txBody>
          <a:bodyPr/>
          <a:lstStyle/>
          <a:p>
            <a:r>
              <a:rPr lang="en-US" altLang="ja-JP" dirty="0"/>
              <a:t>Required injector beam parameters</a:t>
            </a:r>
            <a:endParaRPr kumimoji="1" lang="ja-JP" altLang="en-US" dirty="0"/>
          </a:p>
        </p:txBody>
      </p:sp>
      <p:graphicFrame>
        <p:nvGraphicFramePr>
          <p:cNvPr id="8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460030"/>
              </p:ext>
            </p:extLst>
          </p:nvPr>
        </p:nvGraphicFramePr>
        <p:xfrm>
          <a:off x="152400" y="1182517"/>
          <a:ext cx="10409239" cy="5835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3208"/>
                <a:gridCol w="1113992"/>
                <a:gridCol w="939800"/>
                <a:gridCol w="1143000"/>
                <a:gridCol w="943684"/>
                <a:gridCol w="1113716"/>
                <a:gridCol w="939800"/>
                <a:gridCol w="1244600"/>
                <a:gridCol w="1087439"/>
              </a:tblGrid>
              <a:tr h="6984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</a:t>
                      </a:r>
                      <a:r>
                        <a:rPr kumimoji="1" lang="en-US" altLang="ja-JP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KEKB (final)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Phase-I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>
                    <a:solidFill>
                      <a:srgbClr val="33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Phase-I</a:t>
                      </a: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kumimoji="1" lang="ja-JP" altLang="en-US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SuperKEKB (final)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8" marB="45728"/>
                </a:tc>
              </a:tr>
              <a:tr h="45652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e+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rgbClr val="47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e–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e+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e–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e+</a:t>
                      </a:r>
                      <a:endParaRPr kumimoji="1" lang="ja-JP" altLang="en-US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e–</a:t>
                      </a:r>
                      <a:endParaRPr kumimoji="1" lang="ja-JP" altLang="en-US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e+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rgbClr val="8585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e–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 GeV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 GeV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 GeV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 GeV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 GeV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 GeV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 GeV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 GeV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Stored current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 A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rgbClr val="47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 A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rgbClr val="47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A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 A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rgbClr val="8585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 A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rgbClr val="8585E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Life time (min.)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/>
                </a:tc>
                <a:tc>
                  <a:txBody>
                    <a:bodyPr/>
                    <a:lstStyle/>
                    <a:p>
                      <a:pPr marL="0" marR="0" indent="0" algn="ctr" defTabSz="4976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kumimoji="1" lang="ja-JP" altLang="en-US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199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Bunch charge (nC)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e- 10</a:t>
                      </a:r>
                    </a:p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 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0173" marR="80173" marT="50428" marB="5042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e- 8 </a:t>
                      </a:r>
                    </a:p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 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e- 10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</a:t>
                      </a:r>
                      <a:r>
                        <a:rPr kumimoji="1" lang="en-US" altLang="ja-JP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600" u="heavy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1" lang="ja-JP" altLang="en-US" sz="1600" u="heavy" dirty="0">
                        <a:solidFill>
                          <a:schemeClr val="tx1"/>
                        </a:solidFill>
                        <a:uFill>
                          <a:solidFill>
                            <a:srgbClr val="FF0000"/>
                          </a:solidFill>
                        </a:u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600" u="heavy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1" lang="ja-JP" altLang="en-US" sz="1600" u="heavy" dirty="0">
                        <a:solidFill>
                          <a:schemeClr val="tx1"/>
                        </a:solidFill>
                        <a:uFill>
                          <a:solidFill>
                            <a:srgbClr val="FF0000"/>
                          </a:solidFill>
                        </a:u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079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Norm. Emittance </a:t>
                      </a:r>
                      <a:b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1" lang="en-US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Verdana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kumimoji="1" lang="en-US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Verdana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kumimoji="1" lang="en-US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Verdana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) 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m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rad)</a:t>
                      </a:r>
                    </a:p>
                  </a:txBody>
                  <a:tcPr marL="80173" marR="80173" marT="50428" marB="5042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1400</a:t>
                      </a:r>
                    </a:p>
                  </a:txBody>
                  <a:tcPr marL="80173" marR="80173" marT="50428" marB="50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200/40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(Hor./Ver.)</a:t>
                      </a: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u="heavy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100/15 </a:t>
                      </a:r>
                      <a:br>
                        <a:rPr kumimoji="1" lang="en-US" altLang="ja-JP" sz="1600" u="heavy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(Hor./Ver.)</a:t>
                      </a:r>
                    </a:p>
                  </a:txBody>
                  <a:tcPr marL="80173" marR="80173" marT="50428" marB="504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u="heavy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40/20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(Hor./Ver.)</a:t>
                      </a:r>
                    </a:p>
                  </a:txBody>
                  <a:tcPr marL="80173" marR="80173" marT="50428" marB="504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574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spread 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0.125</a:t>
                      </a:r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0.125%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0.5%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0.5%</a:t>
                      </a: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0.16%</a:t>
                      </a: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0.1%</a:t>
                      </a: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u="heavy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0.16%</a:t>
                      </a:r>
                      <a:endParaRPr kumimoji="1" lang="ja-JP" altLang="en-US" sz="1600" u="heavy" dirty="0">
                        <a:solidFill>
                          <a:schemeClr val="tx1"/>
                        </a:solidFill>
                        <a:uFill>
                          <a:solidFill>
                            <a:srgbClr val="FF0000"/>
                          </a:solidFill>
                        </a:u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u="heavy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0.07%</a:t>
                      </a:r>
                      <a:endParaRPr kumimoji="1" lang="ja-JP" altLang="en-US" sz="1600" u="heavy" dirty="0">
                        <a:solidFill>
                          <a:schemeClr val="tx1"/>
                        </a:solidFill>
                        <a:uFill>
                          <a:solidFill>
                            <a:srgbClr val="FF0000"/>
                          </a:solidFill>
                        </a:u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Bunch / Pulse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Repetition rate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Hz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Hz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  <a:tc gridSpan="2"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Hz</a:t>
                      </a:r>
                      <a:endParaRPr kumimoji="1" lang="ja-JP" altLang="en-US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Hz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8" marB="45728"/>
                </a:tc>
              </a:tr>
              <a:tr h="87104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Simultaneous top-up injection (PPM)</a:t>
                      </a:r>
                    </a:p>
                  </a:txBody>
                  <a:tcPr marL="80173" marR="80173" marT="50428" marB="5042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rings</a:t>
                      </a:r>
                    </a:p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(LER,</a:t>
                      </a:r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HER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PF)</a:t>
                      </a:r>
                    </a:p>
                  </a:txBody>
                  <a:tcPr marL="80173" marR="80173" marT="50428" marB="50428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top-up</a:t>
                      </a:r>
                      <a:endParaRPr kumimoji="1" lang="en-US" altLang="ja-JP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Eventually</a:t>
                      </a: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en-US" altLang="ja-JP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pt-BR" altLang="ja-JP" sz="1600" u="heavy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4+1 </a:t>
                      </a:r>
                      <a:r>
                        <a:rPr kumimoji="1" lang="pt-BR" altLang="ja-JP" sz="1600" u="heavy" dirty="0" err="1" smtClean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rings</a:t>
                      </a:r>
                      <a:r>
                        <a:rPr kumimoji="1" lang="pt-BR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pt-BR" altLang="ja-JP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pt-BR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(LER,</a:t>
                      </a:r>
                      <a:r>
                        <a:rPr kumimoji="1" lang="pt-BR" altLang="ja-JP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HER</a:t>
                      </a:r>
                      <a:r>
                        <a:rPr kumimoji="1" lang="pt-BR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DR,</a:t>
                      </a:r>
                      <a:r>
                        <a:rPr kumimoji="1" lang="pt-BR" altLang="ja-JP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pt-BR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PF, PF-AR)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73" marR="80173" marT="50428" marB="504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9886950" y="7254875"/>
            <a:ext cx="623888" cy="252413"/>
          </a:xfrm>
        </p:spPr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5462811" y="-5483"/>
            <a:ext cx="3668638" cy="30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38" tIns="49769" rIns="99538" bIns="49769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ja-JP" sz="1300" i="1" dirty="0" smtClean="0">
                <a:solidFill>
                  <a:srgbClr val="000090"/>
                </a:solidFill>
                <a:latin typeface="Arial Rounded MT Bold"/>
              </a:rPr>
              <a:t>Linac Beam Property Requirements</a:t>
            </a:r>
          </a:p>
        </p:txBody>
      </p:sp>
    </p:spTree>
    <p:extLst>
      <p:ext uri="{BB962C8B-B14F-4D97-AF65-F5344CB8AC3E}">
        <p14:creationId xmlns:p14="http://schemas.microsoft.com/office/powerpoint/2010/main" val="155199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32" y="1547999"/>
            <a:ext cx="10515757" cy="49356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5100" y="265604"/>
            <a:ext cx="10358438" cy="714375"/>
          </a:xfrm>
        </p:spPr>
        <p:txBody>
          <a:bodyPr/>
          <a:lstStyle/>
          <a:p>
            <a:r>
              <a:rPr lang="en-US" altLang="ja-JP" sz="3600" dirty="0" smtClean="0"/>
              <a:t>    </a:t>
            </a:r>
            <a:r>
              <a:rPr lang="en-US" altLang="ja-JP" sz="3600" dirty="0"/>
              <a:t>Linac Schedule Overview </a:t>
            </a:r>
            <a:r>
              <a:rPr lang="en-US" altLang="ja-JP" sz="1800" dirty="0" smtClean="0"/>
              <a:t>as of </a:t>
            </a:r>
            <a:r>
              <a:rPr lang="en-US" altLang="ja-JP" sz="1800" dirty="0" smtClean="0"/>
              <a:t>Feb.2018</a:t>
            </a:r>
            <a:endParaRPr lang="ja-JP" altLang="en-US" sz="21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3698" y="837236"/>
            <a:ext cx="1518585" cy="705430"/>
          </a:xfrm>
          <a:prstGeom prst="rect">
            <a:avLst/>
          </a:prstGeom>
          <a:noFill/>
        </p:spPr>
        <p:txBody>
          <a:bodyPr wrap="none" lIns="104249" tIns="52124" rIns="104249" bIns="52124" rtlCol="0">
            <a:spAutoFit/>
          </a:bodyPr>
          <a:lstStyle/>
          <a:p>
            <a:r>
              <a:rPr lang="en-US" altLang="ja-JP" sz="1300" b="1" dirty="0">
                <a:cs typeface="Arial"/>
              </a:rPr>
              <a:t>RF-Gun </a:t>
            </a:r>
            <a:r>
              <a:rPr lang="en-US" altLang="ja-JP" sz="1300" b="1" dirty="0">
                <a:solidFill>
                  <a:srgbClr val="0000FF"/>
                </a:solidFill>
                <a:cs typeface="Arial"/>
              </a:rPr>
              <a:t>e- beam</a:t>
            </a:r>
          </a:p>
          <a:p>
            <a:r>
              <a:rPr lang="en-US" altLang="ja-JP" sz="1300" b="1" dirty="0">
                <a:cs typeface="Arial"/>
              </a:rPr>
              <a:t>commissioning</a:t>
            </a:r>
          </a:p>
          <a:p>
            <a:r>
              <a:rPr lang="en-US" altLang="ja-JP" sz="1300" b="1" dirty="0">
                <a:cs typeface="Arial"/>
              </a:rPr>
              <a:t>at A,B-sector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16223" y="828933"/>
            <a:ext cx="1184352" cy="505376"/>
          </a:xfrm>
          <a:prstGeom prst="rect">
            <a:avLst/>
          </a:prstGeom>
          <a:noFill/>
        </p:spPr>
        <p:txBody>
          <a:bodyPr wrap="none" lIns="104249" tIns="52124" rIns="104249" bIns="52124" rtlCol="0">
            <a:spAutoFit/>
          </a:bodyPr>
          <a:lstStyle/>
          <a:p>
            <a:r>
              <a:rPr lang="en-US" altLang="ja-JP" sz="1300" b="1" dirty="0">
                <a:solidFill>
                  <a:srgbClr val="0000FF"/>
                </a:solidFill>
                <a:cs typeface="Arial"/>
              </a:rPr>
              <a:t>e-</a:t>
            </a:r>
            <a:r>
              <a:rPr lang="en-US" altLang="ja-JP" sz="1300" b="1" dirty="0">
                <a:cs typeface="Arial"/>
              </a:rPr>
              <a:t> commiss.</a:t>
            </a:r>
          </a:p>
          <a:p>
            <a:r>
              <a:rPr lang="en-US" altLang="ja-JP" sz="1300" b="1" dirty="0">
                <a:cs typeface="Arial"/>
              </a:rPr>
              <a:t>at A,B</a:t>
            </a:r>
            <a:r>
              <a:rPr lang="en-US" altLang="ja-JP" sz="1300" b="1" dirty="0" smtClean="0">
                <a:cs typeface="Arial"/>
              </a:rPr>
              <a:t>,R,</a:t>
            </a:r>
            <a:r>
              <a:rPr lang="en-US" altLang="ja-JP" sz="1300" b="1" dirty="0">
                <a:cs typeface="Arial"/>
              </a:rPr>
              <a:t>C,1</a:t>
            </a: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429188" y="2264503"/>
            <a:ext cx="950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1507187" y="2260270"/>
            <a:ext cx="5545197" cy="32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3640291" y="816558"/>
            <a:ext cx="2570154" cy="905485"/>
          </a:xfrm>
          <a:prstGeom prst="rect">
            <a:avLst/>
          </a:prstGeom>
          <a:noFill/>
        </p:spPr>
        <p:txBody>
          <a:bodyPr wrap="none" lIns="104249" tIns="52124" rIns="104249" bIns="52124" rtlCol="0">
            <a:spAutoFit/>
          </a:bodyPr>
          <a:lstStyle/>
          <a:p>
            <a:r>
              <a:rPr lang="en-US" altLang="ja-JP" sz="1300" b="1" dirty="0">
                <a:solidFill>
                  <a:srgbClr val="FF0000"/>
                </a:solidFill>
                <a:cs typeface="Arial"/>
              </a:rPr>
              <a:t>e+</a:t>
            </a:r>
            <a:r>
              <a:rPr lang="en-US" altLang="ja-JP" sz="1300" b="1" dirty="0">
                <a:cs typeface="Arial"/>
              </a:rPr>
              <a:t> commiss.</a:t>
            </a:r>
          </a:p>
          <a:p>
            <a:r>
              <a:rPr lang="en-US" altLang="ja-JP" sz="1300" b="1" dirty="0">
                <a:cs typeface="Arial"/>
              </a:rPr>
              <a:t>at 1,2 sector</a:t>
            </a:r>
            <a:r>
              <a:rPr lang="en-US" altLang="ja-JP" sz="1100" b="1" dirty="0">
                <a:solidFill>
                  <a:srgbClr val="008000"/>
                </a:solidFill>
                <a:cs typeface="Arial"/>
              </a:rPr>
              <a:t> (FC, DCS, Qe- 50%)</a:t>
            </a:r>
          </a:p>
          <a:p>
            <a:r>
              <a:rPr lang="en-US" altLang="ja-JP" sz="1300" b="1" dirty="0">
                <a:solidFill>
                  <a:srgbClr val="0000FF"/>
                </a:solidFill>
                <a:cs typeface="Arial"/>
              </a:rPr>
              <a:t>e-</a:t>
            </a:r>
            <a:r>
              <a:rPr lang="en-US" altLang="ja-JP" sz="1300" b="1" dirty="0">
                <a:cs typeface="Arial"/>
              </a:rPr>
              <a:t> commiss.</a:t>
            </a:r>
          </a:p>
          <a:p>
            <a:r>
              <a:rPr lang="en-US" altLang="ja-JP" sz="1300" b="1" dirty="0">
                <a:cs typeface="Arial"/>
              </a:rPr>
              <a:t>at 1,2,3,4,5 sector</a:t>
            </a:r>
            <a:endParaRPr lang="ja-JP" altLang="en-US" sz="1300" b="1" dirty="0">
              <a:solidFill>
                <a:srgbClr val="0000FF"/>
              </a:solidFill>
              <a:cs typeface="Arial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 flipH="1">
            <a:off x="1100613" y="1359709"/>
            <a:ext cx="1117544" cy="892094"/>
          </a:xfrm>
          <a:prstGeom prst="line">
            <a:avLst/>
          </a:prstGeom>
          <a:ln w="12700" cmpd="sng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H="1">
            <a:off x="4512512" y="1660525"/>
            <a:ext cx="140366" cy="576261"/>
          </a:xfrm>
          <a:prstGeom prst="line">
            <a:avLst/>
          </a:prstGeom>
          <a:ln w="12700" cmpd="sng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3932428" y="6397625"/>
            <a:ext cx="2493210" cy="705430"/>
          </a:xfrm>
          <a:prstGeom prst="rect">
            <a:avLst/>
          </a:prstGeom>
          <a:noFill/>
        </p:spPr>
        <p:txBody>
          <a:bodyPr wrap="none" lIns="104249" tIns="52124" rIns="104249" bIns="52124" rtlCol="0">
            <a:spAutoFit/>
          </a:bodyPr>
          <a:lstStyle/>
          <a:p>
            <a:r>
              <a:rPr lang="en-US" altLang="ja-JP" sz="1300" b="1" dirty="0">
                <a:solidFill>
                  <a:srgbClr val="FF0000"/>
                </a:solidFill>
                <a:cs typeface="Arial"/>
              </a:rPr>
              <a:t>non damped e+</a:t>
            </a:r>
            <a:r>
              <a:rPr lang="en-US" altLang="ja-JP" sz="1300" b="1" dirty="0">
                <a:cs typeface="Arial"/>
              </a:rPr>
              <a:t> commiss.</a:t>
            </a:r>
          </a:p>
          <a:p>
            <a:r>
              <a:rPr lang="en-US" altLang="ja-JP" sz="1300" b="1" dirty="0">
                <a:cs typeface="Arial"/>
              </a:rPr>
              <a:t>at 1,2, </a:t>
            </a:r>
            <a:r>
              <a:rPr lang="en-US" altLang="ja-JP" sz="1300" b="1" dirty="0">
                <a:solidFill>
                  <a:schemeClr val="bg1">
                    <a:lumMod val="75000"/>
                  </a:schemeClr>
                </a:solidFill>
                <a:cs typeface="Arial"/>
              </a:rPr>
              <a:t>3,4,5 </a:t>
            </a:r>
            <a:r>
              <a:rPr lang="en-US" altLang="ja-JP" sz="1300" b="1" dirty="0">
                <a:cs typeface="Arial"/>
              </a:rPr>
              <a:t>sectors</a:t>
            </a:r>
            <a:endParaRPr lang="en-US" altLang="ja-JP" sz="1100" b="1" dirty="0">
              <a:cs typeface="Arial"/>
            </a:endParaRPr>
          </a:p>
          <a:p>
            <a:r>
              <a:rPr lang="en-US" altLang="ja-JP" sz="1300" b="1" dirty="0">
                <a:solidFill>
                  <a:srgbClr val="0000FF"/>
                </a:solidFill>
                <a:cs typeface="Arial"/>
              </a:rPr>
              <a:t>e-</a:t>
            </a:r>
            <a:r>
              <a:rPr lang="en-US" altLang="ja-JP" sz="1300" b="1" dirty="0">
                <a:cs typeface="Arial"/>
              </a:rPr>
              <a:t> commiss.</a:t>
            </a:r>
            <a:r>
              <a:rPr lang="en-US" altLang="ja-JP" sz="1300" b="1" dirty="0">
                <a:solidFill>
                  <a:srgbClr val="00FF00"/>
                </a:solidFill>
                <a:cs typeface="Arial"/>
              </a:rPr>
              <a:t>  </a:t>
            </a:r>
            <a:r>
              <a:rPr lang="en-US" altLang="ja-JP" sz="1300" b="1" dirty="0">
                <a:cs typeface="Arial"/>
              </a:rPr>
              <a:t>at A→5 sectors</a:t>
            </a:r>
            <a:endParaRPr lang="ja-JP" altLang="en-US" sz="1300" b="1" dirty="0">
              <a:solidFill>
                <a:srgbClr val="0000FF"/>
              </a:solidFill>
              <a:cs typeface="Arial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1490400" y="6383476"/>
            <a:ext cx="5518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7977096" y="6390117"/>
            <a:ext cx="1916129" cy="905485"/>
          </a:xfrm>
          <a:prstGeom prst="rect">
            <a:avLst/>
          </a:prstGeom>
          <a:noFill/>
        </p:spPr>
        <p:txBody>
          <a:bodyPr wrap="none" lIns="104249" tIns="52124" rIns="104249" bIns="52124" rtlCol="0">
            <a:spAutoFit/>
          </a:bodyPr>
          <a:lstStyle/>
          <a:p>
            <a:r>
              <a:rPr lang="en-US" altLang="ja-JP" sz="1300" b="1" dirty="0">
                <a:solidFill>
                  <a:srgbClr val="FF0000"/>
                </a:solidFill>
                <a:cs typeface="Arial"/>
              </a:rPr>
              <a:t>damped e+</a:t>
            </a:r>
            <a:r>
              <a:rPr lang="en-US" altLang="ja-JP" sz="1300" b="1" dirty="0">
                <a:cs typeface="Arial"/>
              </a:rPr>
              <a:t> commiss.</a:t>
            </a:r>
          </a:p>
          <a:p>
            <a:r>
              <a:rPr lang="en-US" altLang="ja-JP" sz="1300" b="1" dirty="0">
                <a:cs typeface="Arial"/>
              </a:rPr>
              <a:t>at 1→5 </a:t>
            </a:r>
            <a:r>
              <a:rPr lang="en-US" altLang="ja-JP" sz="1300" b="1" dirty="0">
                <a:solidFill>
                  <a:srgbClr val="FF0000"/>
                </a:solidFill>
                <a:cs typeface="Arial"/>
              </a:rPr>
              <a:t>Qe+ = 1~4nC</a:t>
            </a:r>
            <a:endParaRPr lang="en-US" altLang="ja-JP" sz="1100" b="1" dirty="0">
              <a:solidFill>
                <a:srgbClr val="008000"/>
              </a:solidFill>
              <a:cs typeface="Arial"/>
            </a:endParaRPr>
          </a:p>
          <a:p>
            <a:r>
              <a:rPr lang="en-US" altLang="ja-JP" sz="1300" b="1" dirty="0">
                <a:solidFill>
                  <a:srgbClr val="0000FF"/>
                </a:solidFill>
                <a:cs typeface="Arial"/>
              </a:rPr>
              <a:t>e-</a:t>
            </a:r>
            <a:r>
              <a:rPr lang="en-US" altLang="ja-JP" sz="1300" b="1" dirty="0">
                <a:cs typeface="Arial"/>
              </a:rPr>
              <a:t> commiss.</a:t>
            </a:r>
          </a:p>
          <a:p>
            <a:r>
              <a:rPr lang="en-US" altLang="ja-JP" sz="1300" b="1" dirty="0">
                <a:cs typeface="Arial"/>
              </a:rPr>
              <a:t>at A→5 </a:t>
            </a:r>
            <a:r>
              <a:rPr lang="en-US" altLang="ja-JP" sz="1300" b="1" dirty="0">
                <a:solidFill>
                  <a:srgbClr val="0000FF"/>
                </a:solidFill>
                <a:cs typeface="Arial"/>
              </a:rPr>
              <a:t>Qe- = 1</a:t>
            </a:r>
            <a:r>
              <a:rPr lang="en-US" altLang="ja-JP" sz="1300" b="1" dirty="0" smtClean="0">
                <a:solidFill>
                  <a:srgbClr val="0000FF"/>
                </a:solidFill>
                <a:cs typeface="Arial"/>
              </a:rPr>
              <a:t>~4nC</a:t>
            </a:r>
            <a:endParaRPr lang="ja-JP" altLang="en-US" sz="1300" b="1" dirty="0">
              <a:solidFill>
                <a:srgbClr val="0000FF"/>
              </a:solidFill>
              <a:cs typeface="Arial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7756300" y="6384925"/>
            <a:ext cx="1555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543719" y="6550026"/>
            <a:ext cx="152400" cy="152399"/>
          </a:xfrm>
          <a:prstGeom prst="rect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3" rIns="91405" bIns="45703"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96119" y="6473826"/>
            <a:ext cx="992800" cy="305321"/>
          </a:xfrm>
          <a:prstGeom prst="rect">
            <a:avLst/>
          </a:prstGeom>
          <a:noFill/>
        </p:spPr>
        <p:txBody>
          <a:bodyPr wrap="none" lIns="104249" tIns="52124" rIns="104249" bIns="52124" rtlCol="0">
            <a:spAutoFit/>
          </a:bodyPr>
          <a:lstStyle/>
          <a:p>
            <a:r>
              <a:rPr lang="en-US" altLang="ja-JP" sz="1300" b="1" dirty="0">
                <a:cs typeface="Arial"/>
              </a:rPr>
              <a:t>: Electron</a:t>
            </a:r>
            <a:endParaRPr lang="ja-JP" altLang="en-US" sz="1300" b="1" dirty="0">
              <a:solidFill>
                <a:srgbClr val="0000FF"/>
              </a:solidFill>
              <a:cs typeface="Arial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43719" y="6778625"/>
            <a:ext cx="152400" cy="152399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3" rIns="91405" bIns="45703"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96120" y="6702426"/>
            <a:ext cx="979976" cy="305321"/>
          </a:xfrm>
          <a:prstGeom prst="rect">
            <a:avLst/>
          </a:prstGeom>
          <a:noFill/>
        </p:spPr>
        <p:txBody>
          <a:bodyPr wrap="none" lIns="104249" tIns="52124" rIns="104249" bIns="52124" rtlCol="0">
            <a:spAutoFit/>
          </a:bodyPr>
          <a:lstStyle/>
          <a:p>
            <a:r>
              <a:rPr lang="en-US" altLang="ja-JP" sz="1300" b="1" dirty="0">
                <a:cs typeface="Arial"/>
              </a:rPr>
              <a:t>: Positron</a:t>
            </a:r>
            <a:endParaRPr lang="ja-JP" altLang="en-US" sz="1300" b="1" dirty="0">
              <a:solidFill>
                <a:srgbClr val="0000FF"/>
              </a:solidFill>
              <a:cs typeface="Arial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43719" y="7007228"/>
            <a:ext cx="152400" cy="152399"/>
          </a:xfrm>
          <a:prstGeom prst="rect">
            <a:avLst/>
          </a:prstGeom>
          <a:solidFill>
            <a:srgbClr val="006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3" rIns="91405" bIns="45703"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96120" y="6931026"/>
            <a:ext cx="1993073" cy="305321"/>
          </a:xfrm>
          <a:prstGeom prst="rect">
            <a:avLst/>
          </a:prstGeom>
          <a:noFill/>
        </p:spPr>
        <p:txBody>
          <a:bodyPr wrap="none" lIns="104249" tIns="52124" rIns="104249" bIns="52124" rtlCol="0">
            <a:spAutoFit/>
          </a:bodyPr>
          <a:lstStyle/>
          <a:p>
            <a:r>
              <a:rPr lang="en-US" altLang="ja-JP" sz="1300" b="1" dirty="0">
                <a:cs typeface="Arial"/>
              </a:rPr>
              <a:t>: Low current electron</a:t>
            </a:r>
            <a:endParaRPr lang="ja-JP" altLang="en-US" sz="1300" b="1" dirty="0">
              <a:solidFill>
                <a:srgbClr val="0000FF"/>
              </a:solidFill>
              <a:cs typeface="Arial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528709" y="4934870"/>
            <a:ext cx="826087" cy="578729"/>
          </a:xfrm>
          <a:prstGeom prst="rect">
            <a:avLst/>
          </a:prstGeom>
          <a:noFill/>
        </p:spPr>
        <p:txBody>
          <a:bodyPr wrap="none" lIns="104249" tIns="52124" rIns="104249" bIns="52124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300" b="1" dirty="0" smtClean="0">
                <a:solidFill>
                  <a:srgbClr val="00FF00"/>
                </a:solidFill>
                <a:cs typeface="Arial"/>
              </a:rPr>
              <a:t>1 - 2 </a:t>
            </a:r>
            <a:r>
              <a:rPr lang="en-US" altLang="ja-JP" sz="1300" b="1" dirty="0">
                <a:solidFill>
                  <a:srgbClr val="00FF00"/>
                </a:solidFill>
                <a:cs typeface="Arial"/>
              </a:rPr>
              <a:t>nC</a:t>
            </a:r>
          </a:p>
          <a:p>
            <a:pPr algn="ctr">
              <a:lnSpc>
                <a:spcPct val="120000"/>
              </a:lnSpc>
            </a:pPr>
            <a:r>
              <a:rPr lang="en-US" altLang="ja-JP" sz="1300" b="1" dirty="0">
                <a:solidFill>
                  <a:srgbClr val="00FF00"/>
                </a:solidFill>
                <a:cs typeface="Arial"/>
              </a:rPr>
              <a:t>Phase2</a:t>
            </a:r>
            <a:endParaRPr lang="ja-JP" altLang="en-US" sz="1300" b="1" dirty="0">
              <a:solidFill>
                <a:srgbClr val="00FF00"/>
              </a:solidFill>
              <a:cs typeface="Arial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673153" y="4932754"/>
            <a:ext cx="809982" cy="578729"/>
          </a:xfrm>
          <a:prstGeom prst="rect">
            <a:avLst/>
          </a:prstGeom>
          <a:noFill/>
        </p:spPr>
        <p:txBody>
          <a:bodyPr wrap="none" lIns="104249" tIns="52124" rIns="104249" bIns="52124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300" b="1" dirty="0">
                <a:solidFill>
                  <a:srgbClr val="00FF00"/>
                </a:solidFill>
                <a:cs typeface="Arial"/>
              </a:rPr>
              <a:t>1 nC</a:t>
            </a:r>
          </a:p>
          <a:p>
            <a:pPr algn="ctr">
              <a:lnSpc>
                <a:spcPct val="120000"/>
              </a:lnSpc>
            </a:pPr>
            <a:r>
              <a:rPr lang="en-US" altLang="ja-JP" sz="1300" b="1" dirty="0">
                <a:solidFill>
                  <a:srgbClr val="00FF00"/>
                </a:solidFill>
                <a:cs typeface="Arial"/>
              </a:rPr>
              <a:t>Phase1</a:t>
            </a:r>
            <a:endParaRPr lang="ja-JP" altLang="en-US" sz="1300" b="1" dirty="0">
              <a:solidFill>
                <a:srgbClr val="00FF00"/>
              </a:solidFill>
              <a:cs typeface="Arial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" y="2316528"/>
            <a:ext cx="916600" cy="505376"/>
          </a:xfrm>
          <a:prstGeom prst="rect">
            <a:avLst/>
          </a:prstGeom>
          <a:noFill/>
        </p:spPr>
        <p:txBody>
          <a:bodyPr wrap="square" lIns="104249" tIns="52124" rIns="104249" bIns="52124" rtlCol="0">
            <a:spAutoFit/>
          </a:bodyPr>
          <a:lstStyle/>
          <a:p>
            <a:pPr algn="ctr"/>
            <a:r>
              <a:rPr lang="en-US" altLang="ja-JP" sz="1300" b="1" dirty="0">
                <a:solidFill>
                  <a:srgbClr val="008000"/>
                </a:solidFill>
                <a:cs typeface="Arial"/>
              </a:rPr>
              <a:t>Location</a:t>
            </a:r>
          </a:p>
          <a:p>
            <a:pPr algn="ctr"/>
            <a:r>
              <a:rPr lang="en-US" altLang="ja-JP" sz="1300" b="1" dirty="0">
                <a:solidFill>
                  <a:srgbClr val="008000"/>
                </a:solidFill>
                <a:cs typeface="Arial"/>
              </a:rPr>
              <a:t>↓</a:t>
            </a:r>
            <a:endParaRPr lang="en-US" altLang="ja-JP" sz="1300" b="1" dirty="0">
              <a:solidFill>
                <a:srgbClr val="0000FF"/>
              </a:solidFill>
              <a:cs typeface="Arial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11925" y="1747131"/>
            <a:ext cx="872429" cy="305321"/>
          </a:xfrm>
          <a:prstGeom prst="rect">
            <a:avLst/>
          </a:prstGeom>
          <a:noFill/>
        </p:spPr>
        <p:txBody>
          <a:bodyPr wrap="square" lIns="104249" tIns="52124" rIns="104249" bIns="52124" rtlCol="0">
            <a:spAutoFit/>
          </a:bodyPr>
          <a:lstStyle/>
          <a:p>
            <a:pPr algn="ctr"/>
            <a:r>
              <a:rPr lang="en-US" altLang="ja-JP" sz="1300" b="1" dirty="0">
                <a:solidFill>
                  <a:srgbClr val="008000"/>
                </a:solidFill>
                <a:cs typeface="Arial"/>
              </a:rPr>
              <a:t>Time →</a:t>
            </a:r>
            <a:endParaRPr lang="en-US" altLang="ja-JP" sz="1300" b="1" dirty="0">
              <a:solidFill>
                <a:srgbClr val="0000FF"/>
              </a:solidFill>
              <a:cs typeface="Arial"/>
            </a:endParaRPr>
          </a:p>
        </p:txBody>
      </p:sp>
      <p:sp>
        <p:nvSpPr>
          <p:cNvPr id="32" name="Text Box 180"/>
          <p:cNvSpPr txBox="1">
            <a:spLocks noChangeAspect="1" noChangeArrowheads="1"/>
          </p:cNvSpPr>
          <p:nvPr/>
        </p:nvSpPr>
        <p:spPr bwMode="auto">
          <a:xfrm>
            <a:off x="6424321" y="1008683"/>
            <a:ext cx="4203062" cy="46722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35986" tIns="17994" rIns="35986" bIns="17994">
            <a:spAutoFit/>
          </a:bodyPr>
          <a:lstStyle/>
          <a:p>
            <a:pPr>
              <a:defRPr/>
            </a:pPr>
            <a:r>
              <a:rPr lang="en-US" altLang="ja-JP" sz="1400" dirty="0">
                <a:solidFill>
                  <a:srgbClr val="000090"/>
                </a:solidFill>
              </a:rPr>
              <a:t>Phase1: high emittance beam for vacuum scrub</a:t>
            </a:r>
          </a:p>
          <a:p>
            <a:pPr>
              <a:defRPr/>
            </a:pPr>
            <a:r>
              <a:rPr lang="en-US" altLang="ja-JP" sz="1400" dirty="0">
                <a:solidFill>
                  <a:srgbClr val="000090"/>
                </a:solidFill>
              </a:rPr>
              <a:t>Phase2,3: low emittance beam for collision</a:t>
            </a:r>
          </a:p>
        </p:txBody>
      </p:sp>
      <p:sp>
        <p:nvSpPr>
          <p:cNvPr id="51" name="スライド番号プレースホルダ 3"/>
          <p:cNvSpPr txBox="1">
            <a:spLocks/>
          </p:cNvSpPr>
          <p:nvPr/>
        </p:nvSpPr>
        <p:spPr bwMode="auto">
          <a:xfrm>
            <a:off x="5011840" y="6345"/>
            <a:ext cx="402586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01" tIns="49749" rIns="99501" bIns="49749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altLang="ja-JP" sz="1300" i="1" dirty="0" smtClean="0">
                <a:solidFill>
                  <a:srgbClr val="000090"/>
                </a:solidFill>
                <a:latin typeface="Arial Rounded MT Bold"/>
                <a:ea typeface="ヒラギノ丸ゴ Pro W4"/>
                <a:cs typeface="ヒラギノ丸ゴ Pro W4"/>
              </a:rPr>
              <a:t>New Schedule</a:t>
            </a:r>
            <a:endParaRPr lang="en-US" altLang="ja-JP" sz="1300" i="1" dirty="0">
              <a:solidFill>
                <a:srgbClr val="000090"/>
              </a:solidFill>
              <a:latin typeface="Arial Rounded MT Bold"/>
              <a:ea typeface="ヒラギノ丸ゴ Pro W4"/>
              <a:cs typeface="ヒラギノ丸ゴ Pro W4"/>
            </a:endParaRPr>
          </a:p>
        </p:txBody>
      </p:sp>
      <p:cxnSp>
        <p:nvCxnSpPr>
          <p:cNvPr id="34" name="直線矢印コネクタ 33"/>
          <p:cNvCxnSpPr/>
          <p:nvPr/>
        </p:nvCxnSpPr>
        <p:spPr>
          <a:xfrm flipV="1">
            <a:off x="4694804" y="5900400"/>
            <a:ext cx="4604400" cy="17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4950357" y="5940425"/>
            <a:ext cx="1441640" cy="305321"/>
          </a:xfrm>
          <a:prstGeom prst="rect">
            <a:avLst/>
          </a:prstGeom>
          <a:noFill/>
        </p:spPr>
        <p:txBody>
          <a:bodyPr wrap="none" lIns="104249" tIns="52124" rIns="104249" bIns="52124" rtlCol="0">
            <a:spAutoFit/>
          </a:bodyPr>
          <a:lstStyle/>
          <a:p>
            <a:r>
              <a:rPr lang="en-US" altLang="ja-JP" sz="1300" b="1" dirty="0">
                <a:cs typeface="Arial"/>
              </a:rPr>
              <a:t>Without Top-up</a:t>
            </a:r>
            <a:endParaRPr lang="ja-JP" altLang="en-US" sz="1300" b="1" dirty="0">
              <a:solidFill>
                <a:srgbClr val="0000FF"/>
              </a:solidFill>
              <a:cs typeface="Arial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9887285" y="4934870"/>
            <a:ext cx="826087" cy="578729"/>
          </a:xfrm>
          <a:prstGeom prst="rect">
            <a:avLst/>
          </a:prstGeom>
          <a:noFill/>
        </p:spPr>
        <p:txBody>
          <a:bodyPr wrap="none" lIns="104249" tIns="52124" rIns="104249" bIns="52124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300" b="1" dirty="0" smtClean="0">
                <a:solidFill>
                  <a:srgbClr val="00FF00"/>
                </a:solidFill>
                <a:cs typeface="Arial"/>
              </a:rPr>
              <a:t>2 - 4 </a:t>
            </a:r>
            <a:r>
              <a:rPr lang="en-US" altLang="ja-JP" sz="1300" b="1" dirty="0">
                <a:solidFill>
                  <a:srgbClr val="00FF00"/>
                </a:solidFill>
                <a:cs typeface="Arial"/>
              </a:rPr>
              <a:t>nC</a:t>
            </a:r>
          </a:p>
          <a:p>
            <a:pPr algn="ctr">
              <a:lnSpc>
                <a:spcPct val="120000"/>
              </a:lnSpc>
            </a:pPr>
            <a:r>
              <a:rPr lang="en-US" altLang="ja-JP" sz="1300" b="1" dirty="0">
                <a:solidFill>
                  <a:srgbClr val="00FF00"/>
                </a:solidFill>
                <a:cs typeface="Arial"/>
              </a:rPr>
              <a:t>Phase3</a:t>
            </a:r>
            <a:endParaRPr lang="ja-JP" altLang="en-US" sz="1300" b="1" dirty="0">
              <a:solidFill>
                <a:srgbClr val="00FF00"/>
              </a:solidFill>
              <a:cs typeface="Arial"/>
            </a:endParaRPr>
          </a:p>
        </p:txBody>
      </p:sp>
      <p:cxnSp>
        <p:nvCxnSpPr>
          <p:cNvPr id="39" name="直線矢印コネクタ 38"/>
          <p:cNvCxnSpPr/>
          <p:nvPr/>
        </p:nvCxnSpPr>
        <p:spPr>
          <a:xfrm>
            <a:off x="7758635" y="2268034"/>
            <a:ext cx="2912400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9762858" y="6395966"/>
            <a:ext cx="970996" cy="505376"/>
          </a:xfrm>
          <a:prstGeom prst="rect">
            <a:avLst/>
          </a:prstGeom>
          <a:noFill/>
        </p:spPr>
        <p:txBody>
          <a:bodyPr wrap="none" lIns="104249" tIns="52124" rIns="104249" bIns="52124" rtlCol="0">
            <a:spAutoFit/>
          </a:bodyPr>
          <a:lstStyle/>
          <a:p>
            <a:r>
              <a:rPr lang="en-US" altLang="ja-JP" sz="1300" b="1" dirty="0">
                <a:solidFill>
                  <a:srgbClr val="FF0000"/>
                </a:solidFill>
                <a:cs typeface="Arial"/>
              </a:rPr>
              <a:t>Improved </a:t>
            </a:r>
            <a:br>
              <a:rPr lang="en-US" altLang="ja-JP" sz="1300" b="1" dirty="0">
                <a:solidFill>
                  <a:srgbClr val="FF0000"/>
                </a:solidFill>
                <a:cs typeface="Arial"/>
              </a:rPr>
            </a:br>
            <a:r>
              <a:rPr lang="en-US" altLang="ja-JP" sz="1300" b="1" dirty="0">
                <a:solidFill>
                  <a:srgbClr val="FF0000"/>
                </a:solidFill>
                <a:cs typeface="Arial"/>
              </a:rPr>
              <a:t>RF gun</a:t>
            </a:r>
            <a:endParaRPr lang="ja-JP" altLang="en-US" sz="1300" b="1" dirty="0">
              <a:solidFill>
                <a:srgbClr val="0000FF"/>
              </a:solidFill>
              <a:cs typeface="Arial"/>
            </a:endParaRPr>
          </a:p>
        </p:txBody>
      </p:sp>
      <p:cxnSp>
        <p:nvCxnSpPr>
          <p:cNvPr id="47" name="直線矢印コネクタ 46"/>
          <p:cNvCxnSpPr/>
          <p:nvPr/>
        </p:nvCxnSpPr>
        <p:spPr>
          <a:xfrm>
            <a:off x="9763200" y="6395966"/>
            <a:ext cx="921600" cy="1659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6693576" y="5949950"/>
            <a:ext cx="1531409" cy="305321"/>
          </a:xfrm>
          <a:prstGeom prst="rect">
            <a:avLst/>
          </a:prstGeom>
          <a:noFill/>
        </p:spPr>
        <p:txBody>
          <a:bodyPr wrap="none" lIns="104249" tIns="52124" rIns="104249" bIns="52124" rtlCol="0">
            <a:spAutoFit/>
          </a:bodyPr>
          <a:lstStyle/>
          <a:p>
            <a:r>
              <a:rPr lang="en-US" altLang="ja-JP" sz="1300" b="1" dirty="0">
                <a:solidFill>
                  <a:srgbClr val="00FF00"/>
                </a:solidFill>
                <a:cs typeface="Arial"/>
              </a:rPr>
              <a:t>Direct PF-AR BT</a:t>
            </a:r>
            <a:endParaRPr lang="ja-JP" altLang="en-US" sz="1300" b="1" dirty="0">
              <a:solidFill>
                <a:srgbClr val="00FF00"/>
              </a:solidFill>
              <a:cs typeface="Arial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159707" y="4424103"/>
            <a:ext cx="1068877" cy="578729"/>
          </a:xfrm>
          <a:prstGeom prst="rect">
            <a:avLst/>
          </a:prstGeom>
          <a:noFill/>
        </p:spPr>
        <p:txBody>
          <a:bodyPr wrap="square" lIns="104249" tIns="52124" rIns="104249" bIns="52124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1300" b="1" dirty="0">
                <a:solidFill>
                  <a:srgbClr val="CCFFCC"/>
                </a:solidFill>
                <a:cs typeface="Arial"/>
              </a:rPr>
              <a:t>DR </a:t>
            </a:r>
            <a:br>
              <a:rPr lang="en-US" altLang="ja-JP" sz="1300" b="1" dirty="0">
                <a:solidFill>
                  <a:srgbClr val="CCFFCC"/>
                </a:solidFill>
                <a:cs typeface="Arial"/>
              </a:rPr>
            </a:br>
            <a:r>
              <a:rPr lang="en-US" altLang="ja-JP" sz="1300" b="1" dirty="0">
                <a:solidFill>
                  <a:srgbClr val="CCFFCC"/>
                </a:solidFill>
                <a:cs typeface="Arial"/>
              </a:rPr>
              <a:t>Commiss.</a:t>
            </a:r>
            <a:endParaRPr lang="ja-JP" altLang="en-US" sz="1300" b="1" dirty="0">
              <a:solidFill>
                <a:srgbClr val="CCFFCC"/>
              </a:solidFill>
              <a:cs typeface="Arial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276834" y="2943734"/>
            <a:ext cx="981016" cy="818795"/>
          </a:xfrm>
          <a:prstGeom prst="rect">
            <a:avLst/>
          </a:prstGeom>
          <a:noFill/>
        </p:spPr>
        <p:txBody>
          <a:bodyPr wrap="square" lIns="104249" tIns="52124" rIns="104249" bIns="52124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300" b="1" dirty="0" smtClean="0">
                <a:solidFill>
                  <a:srgbClr val="CCFFCC"/>
                </a:solidFill>
                <a:cs typeface="Arial"/>
              </a:rPr>
              <a:t>Beam </a:t>
            </a:r>
            <a:br>
              <a:rPr lang="en-US" altLang="ja-JP" sz="1300" b="1" dirty="0" smtClean="0">
                <a:solidFill>
                  <a:srgbClr val="CCFFCC"/>
                </a:solidFill>
                <a:cs typeface="Arial"/>
              </a:rPr>
            </a:br>
            <a:r>
              <a:rPr lang="en-US" altLang="ja-JP" sz="1300" b="1" dirty="0" smtClean="0">
                <a:solidFill>
                  <a:srgbClr val="CCFFCC"/>
                </a:solidFill>
                <a:cs typeface="Arial"/>
              </a:rPr>
              <a:t>Licenses</a:t>
            </a:r>
            <a:br>
              <a:rPr lang="en-US" altLang="ja-JP" sz="1300" b="1" dirty="0" smtClean="0">
                <a:solidFill>
                  <a:srgbClr val="CCFFCC"/>
                </a:solidFill>
                <a:cs typeface="Arial"/>
              </a:rPr>
            </a:br>
            <a:r>
              <a:rPr lang="en-US" altLang="ja-JP" sz="1300" b="1" dirty="0" smtClean="0">
                <a:solidFill>
                  <a:srgbClr val="CCFFCC"/>
                </a:solidFill>
                <a:cs typeface="Arial"/>
              </a:rPr>
              <a:t>in steps</a:t>
            </a:r>
            <a:endParaRPr lang="ja-JP" altLang="en-US" sz="1300" b="1" dirty="0">
              <a:solidFill>
                <a:srgbClr val="CCFFCC"/>
              </a:solidFill>
              <a:cs typeface="Arial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833596" y="2943733"/>
            <a:ext cx="1257300" cy="818795"/>
          </a:xfrm>
          <a:prstGeom prst="rect">
            <a:avLst/>
          </a:prstGeom>
          <a:noFill/>
        </p:spPr>
        <p:txBody>
          <a:bodyPr wrap="square" lIns="104249" tIns="52124" rIns="104249" bIns="52124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300" b="1" dirty="0">
                <a:solidFill>
                  <a:srgbClr val="CCFFCC"/>
                </a:solidFill>
                <a:cs typeface="Arial"/>
              </a:rPr>
              <a:t>Low Emittance Beams</a:t>
            </a:r>
            <a:endParaRPr lang="ja-JP" altLang="en-US" sz="1300" b="1" dirty="0">
              <a:solidFill>
                <a:srgbClr val="CCFFCC"/>
              </a:solidFill>
              <a:cs typeface="Arial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9708030" y="3009353"/>
            <a:ext cx="1018683" cy="578729"/>
          </a:xfrm>
          <a:prstGeom prst="rect">
            <a:avLst/>
          </a:prstGeom>
          <a:noFill/>
        </p:spPr>
        <p:txBody>
          <a:bodyPr wrap="square" lIns="104249" tIns="52124" rIns="104249" bIns="52124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300" b="1" dirty="0">
                <a:solidFill>
                  <a:srgbClr val="CCFFCC"/>
                </a:solidFill>
                <a:cs typeface="Arial"/>
              </a:rPr>
              <a:t>4+1 Ring</a:t>
            </a:r>
          </a:p>
          <a:p>
            <a:pPr algn="ctr">
              <a:lnSpc>
                <a:spcPct val="120000"/>
              </a:lnSpc>
            </a:pPr>
            <a:r>
              <a:rPr lang="en-US" altLang="ja-JP" sz="1300" b="1" dirty="0">
                <a:solidFill>
                  <a:srgbClr val="CCFFCC"/>
                </a:solidFill>
                <a:cs typeface="Arial"/>
              </a:rPr>
              <a:t>Injections</a:t>
            </a:r>
            <a:endParaRPr lang="ja-JP" altLang="en-US" sz="1300" b="1" dirty="0">
              <a:solidFill>
                <a:srgbClr val="CCFFCC"/>
              </a:solidFill>
              <a:cs typeface="Arial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7912102" y="2947971"/>
            <a:ext cx="1257300" cy="818795"/>
          </a:xfrm>
          <a:prstGeom prst="rect">
            <a:avLst/>
          </a:prstGeom>
          <a:noFill/>
        </p:spPr>
        <p:txBody>
          <a:bodyPr wrap="square" lIns="104249" tIns="52124" rIns="104249" bIns="52124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300" b="1" dirty="0">
                <a:solidFill>
                  <a:srgbClr val="CCFFCC"/>
                </a:solidFill>
                <a:cs typeface="Arial"/>
              </a:rPr>
              <a:t>Low Emittance </a:t>
            </a:r>
            <a:r>
              <a:rPr lang="en-US" altLang="ja-JP" sz="1300" b="1" dirty="0" smtClean="0">
                <a:solidFill>
                  <a:srgbClr val="CCFFCC"/>
                </a:solidFill>
                <a:cs typeface="Arial"/>
              </a:rPr>
              <a:t>Injections</a:t>
            </a:r>
            <a:endParaRPr lang="ja-JP" altLang="en-US" sz="1300" b="1" dirty="0">
              <a:solidFill>
                <a:srgbClr val="CCFFCC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8980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四角形: 角を丸くする 57">
            <a:extLst>
              <a:ext uri="{FF2B5EF4-FFF2-40B4-BE49-F238E27FC236}">
                <a16:creationId xmlns:a16="http://schemas.microsoft.com/office/drawing/2014/main" xmlns="" id="{00592B24-C6B3-49D6-B0F2-FF969A11397A}"/>
              </a:ext>
            </a:extLst>
          </p:cNvPr>
          <p:cNvSpPr/>
          <p:nvPr/>
        </p:nvSpPr>
        <p:spPr>
          <a:xfrm>
            <a:off x="3991338" y="3656705"/>
            <a:ext cx="2191767" cy="2738895"/>
          </a:xfrm>
          <a:prstGeom prst="roundRect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C492F05-8E68-4080-9224-4E2D7B343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Newly Installed Pulsed Magnets</a:t>
            </a:r>
            <a:endParaRPr kumimoji="1" lang="ja-JP" altLang="en-US" dirty="0"/>
          </a:p>
        </p:txBody>
      </p:sp>
      <p:graphicFrame>
        <p:nvGraphicFramePr>
          <p:cNvPr id="7" name="コンテンツ プレースホルダー 6">
            <a:extLst>
              <a:ext uri="{FF2B5EF4-FFF2-40B4-BE49-F238E27FC236}">
                <a16:creationId xmlns:a16="http://schemas.microsoft.com/office/drawing/2014/main" xmlns="" id="{0026D21F-79B4-4153-982C-87C7AC084B5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30093390"/>
              </p:ext>
            </p:extLst>
          </p:nvPr>
        </p:nvGraphicFramePr>
        <p:xfrm>
          <a:off x="501547" y="6436521"/>
          <a:ext cx="5578344" cy="396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293">
                  <a:extLst>
                    <a:ext uri="{9D8B030D-6E8A-4147-A177-3AD203B41FA5}">
                      <a16:colId xmlns:a16="http://schemas.microsoft.com/office/drawing/2014/main" xmlns="" val="259910430"/>
                    </a:ext>
                  </a:extLst>
                </a:gridCol>
                <a:gridCol w="697293">
                  <a:extLst>
                    <a:ext uri="{9D8B030D-6E8A-4147-A177-3AD203B41FA5}">
                      <a16:colId xmlns:a16="http://schemas.microsoft.com/office/drawing/2014/main" xmlns="" val="1670077975"/>
                    </a:ext>
                  </a:extLst>
                </a:gridCol>
                <a:gridCol w="697293">
                  <a:extLst>
                    <a:ext uri="{9D8B030D-6E8A-4147-A177-3AD203B41FA5}">
                      <a16:colId xmlns:a16="http://schemas.microsoft.com/office/drawing/2014/main" xmlns="" val="231343634"/>
                    </a:ext>
                  </a:extLst>
                </a:gridCol>
                <a:gridCol w="697293">
                  <a:extLst>
                    <a:ext uri="{9D8B030D-6E8A-4147-A177-3AD203B41FA5}">
                      <a16:colId xmlns:a16="http://schemas.microsoft.com/office/drawing/2014/main" xmlns="" val="1475736824"/>
                    </a:ext>
                  </a:extLst>
                </a:gridCol>
                <a:gridCol w="697293">
                  <a:extLst>
                    <a:ext uri="{9D8B030D-6E8A-4147-A177-3AD203B41FA5}">
                      <a16:colId xmlns:a16="http://schemas.microsoft.com/office/drawing/2014/main" xmlns="" val="1665612028"/>
                    </a:ext>
                  </a:extLst>
                </a:gridCol>
                <a:gridCol w="697293">
                  <a:extLst>
                    <a:ext uri="{9D8B030D-6E8A-4147-A177-3AD203B41FA5}">
                      <a16:colId xmlns:a16="http://schemas.microsoft.com/office/drawing/2014/main" xmlns="" val="2732859102"/>
                    </a:ext>
                  </a:extLst>
                </a:gridCol>
                <a:gridCol w="697293">
                  <a:extLst>
                    <a:ext uri="{9D8B030D-6E8A-4147-A177-3AD203B41FA5}">
                      <a16:colId xmlns:a16="http://schemas.microsoft.com/office/drawing/2014/main" xmlns="" val="3903434359"/>
                    </a:ext>
                  </a:extLst>
                </a:gridCol>
                <a:gridCol w="697293">
                  <a:extLst>
                    <a:ext uri="{9D8B030D-6E8A-4147-A177-3AD203B41FA5}">
                      <a16:colId xmlns:a16="http://schemas.microsoft.com/office/drawing/2014/main" xmlns="" val="3336593989"/>
                    </a:ext>
                  </a:extLst>
                </a:gridCol>
              </a:tblGrid>
              <a:tr h="39640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A</a:t>
                      </a:r>
                      <a:endParaRPr kumimoji="1" lang="ja-JP" altLang="en-US" sz="2000" dirty="0"/>
                    </a:p>
                  </a:txBody>
                  <a:tcPr marL="91413" marR="91413"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B</a:t>
                      </a:r>
                      <a:endParaRPr kumimoji="1" lang="ja-JP" altLang="en-US" sz="2000" dirty="0"/>
                    </a:p>
                  </a:txBody>
                  <a:tcPr marL="91413" marR="91413"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C</a:t>
                      </a:r>
                      <a:endParaRPr kumimoji="1" lang="ja-JP" altLang="en-US" sz="2000" dirty="0"/>
                    </a:p>
                  </a:txBody>
                  <a:tcPr marL="91413" marR="91413"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1</a:t>
                      </a:r>
                      <a:endParaRPr kumimoji="1" lang="ja-JP" altLang="en-US" sz="2000" dirty="0"/>
                    </a:p>
                  </a:txBody>
                  <a:tcPr marL="91413" marR="91413"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2</a:t>
                      </a:r>
                      <a:endParaRPr kumimoji="1" lang="ja-JP" altLang="en-US" sz="2000" dirty="0"/>
                    </a:p>
                  </a:txBody>
                  <a:tcPr marL="91413" marR="91413"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3</a:t>
                      </a:r>
                      <a:endParaRPr kumimoji="1" lang="ja-JP" altLang="en-US" sz="2000" dirty="0"/>
                    </a:p>
                  </a:txBody>
                  <a:tcPr marL="91413" marR="91413"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4</a:t>
                      </a:r>
                      <a:endParaRPr kumimoji="1" lang="ja-JP" altLang="en-US" sz="2000" dirty="0"/>
                    </a:p>
                  </a:txBody>
                  <a:tcPr marL="91413" marR="91413"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5</a:t>
                      </a:r>
                      <a:endParaRPr kumimoji="1" lang="ja-JP" altLang="en-US" sz="2000" dirty="0"/>
                    </a:p>
                  </a:txBody>
                  <a:tcPr marL="91413" marR="91413" marT="45739" marB="45739"/>
                </a:tc>
                <a:extLst>
                  <a:ext uri="{0D108BD9-81ED-4DB2-BD59-A6C34878D82A}">
                    <a16:rowId xmlns:a16="http://schemas.microsoft.com/office/drawing/2014/main" xmlns="" val="730915459"/>
                  </a:ext>
                </a:extLst>
              </a:tr>
            </a:tbl>
          </a:graphicData>
        </a:graphic>
      </p:graphicFrame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977B48D0-FDF6-424B-922A-C3BD3C3A27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6</a:t>
            </a:fld>
            <a:endParaRPr kumimoji="1" lang="ja-JP" altLang="en-US"/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xmlns="" id="{08F4425B-40C5-49B0-9BFD-9588E67D8151}"/>
              </a:ext>
            </a:extLst>
          </p:cNvPr>
          <p:cNvGrpSpPr/>
          <p:nvPr/>
        </p:nvGrpSpPr>
        <p:grpSpPr>
          <a:xfrm>
            <a:off x="501547" y="3381383"/>
            <a:ext cx="5670392" cy="3015305"/>
            <a:chOff x="450881" y="1043533"/>
            <a:chExt cx="9447835" cy="5020409"/>
          </a:xfrm>
        </p:grpSpPr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xmlns="" id="{E982F4B3-373A-4CF6-8832-5AC732248F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8210" y="1043533"/>
              <a:ext cx="0" cy="49685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xmlns="" id="{56892DBB-D95A-46AF-A642-BB58139FDC56}"/>
                </a:ext>
              </a:extLst>
            </p:cNvPr>
            <p:cNvCxnSpPr/>
            <p:nvPr/>
          </p:nvCxnSpPr>
          <p:spPr>
            <a:xfrm flipV="1">
              <a:off x="450881" y="1835621"/>
              <a:ext cx="9345609" cy="410445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xmlns="" id="{632468B3-3FD3-4399-970B-A3F28C218181}"/>
                </a:ext>
              </a:extLst>
            </p:cNvPr>
            <p:cNvGrpSpPr/>
            <p:nvPr/>
          </p:nvGrpSpPr>
          <p:grpSpPr>
            <a:xfrm>
              <a:off x="458210" y="2373950"/>
              <a:ext cx="9440506" cy="3617982"/>
              <a:chOff x="450881" y="2394103"/>
              <a:chExt cx="9440506" cy="3617982"/>
            </a:xfrm>
          </p:grpSpPr>
          <p:cxnSp>
            <p:nvCxnSpPr>
              <p:cNvPr id="18" name="直線コネクタ 17">
                <a:extLst>
                  <a:ext uri="{FF2B5EF4-FFF2-40B4-BE49-F238E27FC236}">
                    <a16:creationId xmlns:a16="http://schemas.microsoft.com/office/drawing/2014/main" xmlns="" id="{C8692097-ABF6-419A-937F-8DB1F073477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0881" y="2404000"/>
                <a:ext cx="8291442" cy="3608085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>
                <a:extLst>
                  <a:ext uri="{FF2B5EF4-FFF2-40B4-BE49-F238E27FC236}">
                    <a16:creationId xmlns:a16="http://schemas.microsoft.com/office/drawing/2014/main" xmlns="" id="{FD9FC6E0-81D3-4281-A04F-0E9F9823DF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54721" y="2394103"/>
                <a:ext cx="1136666" cy="15787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xmlns="" id="{AC1F9EE1-E2E7-472D-A4BC-799C1A0BE12F}"/>
                </a:ext>
              </a:extLst>
            </p:cNvPr>
            <p:cNvGrpSpPr/>
            <p:nvPr/>
          </p:nvGrpSpPr>
          <p:grpSpPr>
            <a:xfrm>
              <a:off x="474815" y="3698673"/>
              <a:ext cx="9200846" cy="2313414"/>
              <a:chOff x="465540" y="3698673"/>
              <a:chExt cx="9200846" cy="2313414"/>
            </a:xfrm>
          </p:grpSpPr>
          <p:cxnSp>
            <p:nvCxnSpPr>
              <p:cNvPr id="24" name="直線コネクタ 23">
                <a:extLst>
                  <a:ext uri="{FF2B5EF4-FFF2-40B4-BE49-F238E27FC236}">
                    <a16:creationId xmlns:a16="http://schemas.microsoft.com/office/drawing/2014/main" xmlns="" id="{91CE6033-5572-422A-B062-CA8C642A9537}"/>
                  </a:ext>
                </a:extLst>
              </p:cNvPr>
              <p:cNvCxnSpPr/>
              <p:nvPr/>
            </p:nvCxnSpPr>
            <p:spPr>
              <a:xfrm flipV="1">
                <a:off x="465540" y="4210012"/>
                <a:ext cx="4105791" cy="1802075"/>
              </a:xfrm>
              <a:prstGeom prst="line">
                <a:avLst/>
              </a:prstGeom>
              <a:ln w="38100">
                <a:solidFill>
                  <a:srgbClr val="00FF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>
                <a:extLst>
                  <a:ext uri="{FF2B5EF4-FFF2-40B4-BE49-F238E27FC236}">
                    <a16:creationId xmlns:a16="http://schemas.microsoft.com/office/drawing/2014/main" xmlns="" id="{5A25775B-28D1-415A-BFF6-E3424E770E4C}"/>
                  </a:ext>
                </a:extLst>
              </p:cNvPr>
              <p:cNvCxnSpPr/>
              <p:nvPr/>
            </p:nvCxnSpPr>
            <p:spPr>
              <a:xfrm flipH="1">
                <a:off x="4571331" y="4210012"/>
                <a:ext cx="2" cy="1730066"/>
              </a:xfrm>
              <a:prstGeom prst="line">
                <a:avLst/>
              </a:prstGeom>
              <a:ln w="38100">
                <a:solidFill>
                  <a:srgbClr val="00FF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>
                <a:extLst>
                  <a:ext uri="{FF2B5EF4-FFF2-40B4-BE49-F238E27FC236}">
                    <a16:creationId xmlns:a16="http://schemas.microsoft.com/office/drawing/2014/main" xmlns="" id="{AE456041-E028-4D71-8E3E-53E57912B741}"/>
                  </a:ext>
                </a:extLst>
              </p:cNvPr>
              <p:cNvCxnSpPr/>
              <p:nvPr/>
            </p:nvCxnSpPr>
            <p:spPr>
              <a:xfrm flipV="1">
                <a:off x="4571333" y="3698673"/>
                <a:ext cx="5095053" cy="2241405"/>
              </a:xfrm>
              <a:prstGeom prst="line">
                <a:avLst/>
              </a:prstGeom>
              <a:ln w="38100">
                <a:solidFill>
                  <a:srgbClr val="009664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xmlns="" id="{F7C6F24F-CD99-4FB5-AC0B-4DF72DB26734}"/>
                </a:ext>
              </a:extLst>
            </p:cNvPr>
            <p:cNvGrpSpPr/>
            <p:nvPr/>
          </p:nvGrpSpPr>
          <p:grpSpPr>
            <a:xfrm>
              <a:off x="474815" y="3578729"/>
              <a:ext cx="9200846" cy="2485213"/>
              <a:chOff x="465540" y="3526874"/>
              <a:chExt cx="9200846" cy="2485213"/>
            </a:xfrm>
          </p:grpSpPr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xmlns="" id="{385B3798-97E5-43A1-8BF1-FD7BB82041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5540" y="3526874"/>
                <a:ext cx="5730747" cy="248521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>
                <a:extLst>
                  <a:ext uri="{FF2B5EF4-FFF2-40B4-BE49-F238E27FC236}">
                    <a16:creationId xmlns:a16="http://schemas.microsoft.com/office/drawing/2014/main" xmlns="" id="{E0095E56-1EDE-4BEB-8CAB-99214A3E15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6287" y="3526874"/>
                <a:ext cx="2973944" cy="1644189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>
                <a:extLst>
                  <a:ext uri="{FF2B5EF4-FFF2-40B4-BE49-F238E27FC236}">
                    <a16:creationId xmlns:a16="http://schemas.microsoft.com/office/drawing/2014/main" xmlns="" id="{B75595A3-7289-4757-9D0C-A661ADE3A61B}"/>
                  </a:ext>
                </a:extLst>
              </p:cNvPr>
              <p:cNvCxnSpPr/>
              <p:nvPr/>
            </p:nvCxnSpPr>
            <p:spPr>
              <a:xfrm>
                <a:off x="9176989" y="5171063"/>
                <a:ext cx="489397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xmlns="" id="{A08F9BE8-C276-4507-B10D-F0F897380920}"/>
              </a:ext>
            </a:extLst>
          </p:cNvPr>
          <p:cNvSpPr txBox="1"/>
          <p:nvPr/>
        </p:nvSpPr>
        <p:spPr>
          <a:xfrm rot="16200000">
            <a:off x="-731170" y="4762223"/>
            <a:ext cx="19122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Beam energy</a:t>
            </a:r>
            <a:endParaRPr kumimoji="1" lang="ja-JP" altLang="en-US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xmlns="" id="{0C39C931-4B38-4DA2-9082-DB79019EE127}"/>
              </a:ext>
            </a:extLst>
          </p:cNvPr>
          <p:cNvSpPr txBox="1"/>
          <p:nvPr/>
        </p:nvSpPr>
        <p:spPr>
          <a:xfrm>
            <a:off x="2769337" y="6818915"/>
            <a:ext cx="10603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S</a:t>
            </a:r>
            <a:r>
              <a:rPr kumimoji="1" lang="en-US" altLang="ja-JP" dirty="0" smtClean="0"/>
              <a:t>ector</a:t>
            </a:r>
            <a:endParaRPr kumimoji="1" lang="ja-JP" altLang="en-US" dirty="0"/>
          </a:p>
        </p:txBody>
      </p:sp>
      <p:sp>
        <p:nvSpPr>
          <p:cNvPr id="41" name="右中かっこ 40">
            <a:extLst>
              <a:ext uri="{FF2B5EF4-FFF2-40B4-BE49-F238E27FC236}">
                <a16:creationId xmlns:a16="http://schemas.microsoft.com/office/drawing/2014/main" xmlns="" id="{A5CF3BDC-460D-4627-8ECE-FEEDB4214635}"/>
              </a:ext>
            </a:extLst>
          </p:cNvPr>
          <p:cNvSpPr/>
          <p:nvPr/>
        </p:nvSpPr>
        <p:spPr>
          <a:xfrm rot="16200000">
            <a:off x="4890594" y="2324209"/>
            <a:ext cx="356770" cy="2083213"/>
          </a:xfrm>
          <a:prstGeom prst="rightBrac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右中かっこ 44">
            <a:extLst>
              <a:ext uri="{FF2B5EF4-FFF2-40B4-BE49-F238E27FC236}">
                <a16:creationId xmlns:a16="http://schemas.microsoft.com/office/drawing/2014/main" xmlns="" id="{C3A7D464-7E28-4E07-A81B-6F0DA60D17E3}"/>
              </a:ext>
            </a:extLst>
          </p:cNvPr>
          <p:cNvSpPr/>
          <p:nvPr/>
        </p:nvSpPr>
        <p:spPr>
          <a:xfrm rot="16200000">
            <a:off x="3132852" y="2729949"/>
            <a:ext cx="356770" cy="1288299"/>
          </a:xfrm>
          <a:prstGeom prst="rightBrac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xmlns="" id="{774F09A4-99C4-44A2-9018-5403B83162D7}"/>
              </a:ext>
            </a:extLst>
          </p:cNvPr>
          <p:cNvSpPr txBox="1"/>
          <p:nvPr/>
        </p:nvSpPr>
        <p:spPr>
          <a:xfrm rot="18900000">
            <a:off x="2234047" y="2013881"/>
            <a:ext cx="2749146" cy="52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Positron common</a:t>
            </a:r>
            <a:r>
              <a:rPr kumimoji="1" lang="ja-JP" altLang="en-US" sz="1400" dirty="0" smtClean="0"/>
              <a:t> </a:t>
            </a:r>
            <a:r>
              <a:rPr kumimoji="1" lang="en-US" altLang="ja-JP" sz="1400" dirty="0"/>
              <a:t>optics</a:t>
            </a:r>
          </a:p>
          <a:p>
            <a:r>
              <a:rPr lang="en-US" altLang="ja-JP" sz="1400" dirty="0" smtClean="0"/>
              <a:t>with some steering magnets</a:t>
            </a:r>
            <a:endParaRPr kumimoji="1" lang="ja-JP" altLang="en-US" sz="14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xmlns="" id="{93169900-1FB6-49E1-8FFC-0FB1A5D57931}"/>
              </a:ext>
            </a:extLst>
          </p:cNvPr>
          <p:cNvSpPr txBox="1"/>
          <p:nvPr/>
        </p:nvSpPr>
        <p:spPr>
          <a:xfrm rot="18900000">
            <a:off x="4010147" y="2100372"/>
            <a:ext cx="2512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Independent beam optics</a:t>
            </a:r>
          </a:p>
          <a:p>
            <a:r>
              <a:rPr lang="en-US" altLang="ja-JP" sz="1400" dirty="0" smtClean="0"/>
              <a:t>with p</a:t>
            </a:r>
            <a:r>
              <a:rPr lang="en-US" altLang="ja-JP" sz="1400" dirty="0" smtClean="0"/>
              <a:t>ulsed magnets</a:t>
            </a:r>
            <a:endParaRPr kumimoji="1" lang="ja-JP" altLang="en-US" sz="14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xmlns="" id="{5EDB2FB2-A006-477D-BD01-6A493BD8D4D8}"/>
              </a:ext>
            </a:extLst>
          </p:cNvPr>
          <p:cNvSpPr txBox="1"/>
          <p:nvPr/>
        </p:nvSpPr>
        <p:spPr>
          <a:xfrm>
            <a:off x="6146539" y="3657794"/>
            <a:ext cx="18065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HER (7 GeV)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xmlns="" id="{E51A458E-D7A0-429D-829E-296C3EA732AD}"/>
              </a:ext>
            </a:extLst>
          </p:cNvPr>
          <p:cNvSpPr txBox="1"/>
          <p:nvPr/>
        </p:nvSpPr>
        <p:spPr>
          <a:xfrm>
            <a:off x="6146539" y="4976084"/>
            <a:ext cx="176459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AF64"/>
                </a:solidFill>
              </a:rPr>
              <a:t>LER (4 GeV</a:t>
            </a:r>
            <a:r>
              <a:rPr kumimoji="1" lang="en-US" altLang="ja-JP" dirty="0" smtClean="0">
                <a:solidFill>
                  <a:srgbClr val="00AF64"/>
                </a:solidFill>
              </a:rPr>
              <a:t>)</a:t>
            </a:r>
            <a:endParaRPr kumimoji="1" lang="ja-JP" altLang="en-US" sz="1200" dirty="0">
              <a:solidFill>
                <a:srgbClr val="00AF64"/>
              </a:solidFill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xmlns="" id="{5CA4FA0D-8084-4332-A5C8-85DDF63EAAB2}"/>
              </a:ext>
            </a:extLst>
          </p:cNvPr>
          <p:cNvSpPr txBox="1"/>
          <p:nvPr/>
        </p:nvSpPr>
        <p:spPr>
          <a:xfrm>
            <a:off x="6146539" y="3982177"/>
            <a:ext cx="229228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C000"/>
                </a:solidFill>
              </a:rPr>
              <a:t>PF-AR (6.5 GeV)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xmlns="" id="{E44C75CC-71D7-4C5A-85B8-EA34EC0B54C7}"/>
              </a:ext>
            </a:extLst>
          </p:cNvPr>
          <p:cNvSpPr txBox="1"/>
          <p:nvPr/>
        </p:nvSpPr>
        <p:spPr>
          <a:xfrm>
            <a:off x="6146538" y="5696467"/>
            <a:ext cx="181522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PF (2.5 GeV)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xmlns="" id="{DDEF6D77-4998-478C-886E-E3167C6C90FD}"/>
              </a:ext>
            </a:extLst>
          </p:cNvPr>
          <p:cNvSpPr txBox="1"/>
          <p:nvPr/>
        </p:nvSpPr>
        <p:spPr>
          <a:xfrm>
            <a:off x="7327900" y="1710631"/>
            <a:ext cx="3221038" cy="1815882"/>
          </a:xfrm>
          <a:prstGeom prst="rect">
            <a:avLst/>
          </a:prstGeom>
          <a:gradFill>
            <a:gsLst>
              <a:gs pos="0">
                <a:srgbClr val="0080FF"/>
              </a:gs>
              <a:gs pos="100000">
                <a:srgbClr val="00C0FF"/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rgbClr val="002060"/>
                </a:solidFill>
              </a:rPr>
              <a:t>Independent beam optics with</a:t>
            </a:r>
          </a:p>
          <a:p>
            <a:r>
              <a:rPr lang="en-US" altLang="ja-JP" sz="1600" dirty="0" smtClean="0">
                <a:solidFill>
                  <a:srgbClr val="002060"/>
                </a:solidFill>
              </a:rPr>
              <a:t>  26 Quads and 26 Correctors</a:t>
            </a:r>
          </a:p>
          <a:p>
            <a:r>
              <a:rPr lang="en-US" altLang="ja-JP" sz="1600" dirty="0" smtClean="0">
                <a:solidFill>
                  <a:srgbClr val="002060"/>
                </a:solidFill>
              </a:rPr>
              <a:t>	in Sectors 3 – 5</a:t>
            </a:r>
          </a:p>
          <a:p>
            <a:r>
              <a:rPr lang="en-US" altLang="ja-JP" sz="1600" dirty="0" smtClean="0">
                <a:solidFill>
                  <a:srgbClr val="002060"/>
                </a:solidFill>
              </a:rPr>
              <a:t>  10 </a:t>
            </a:r>
            <a:r>
              <a:rPr lang="en-US" altLang="ja-JP" sz="1600" dirty="0" smtClean="0">
                <a:solidFill>
                  <a:srgbClr val="002060"/>
                </a:solidFill>
              </a:rPr>
              <a:t>Correctors</a:t>
            </a:r>
            <a:r>
              <a:rPr lang="en-US" altLang="ja-JP" sz="1600" dirty="0" smtClean="0">
                <a:solidFill>
                  <a:srgbClr val="002060"/>
                </a:solidFill>
              </a:rPr>
              <a:t/>
            </a:r>
            <a:br>
              <a:rPr lang="en-US" altLang="ja-JP" sz="1600" dirty="0" smtClean="0">
                <a:solidFill>
                  <a:srgbClr val="002060"/>
                </a:solidFill>
              </a:rPr>
            </a:br>
            <a:r>
              <a:rPr lang="en-US" altLang="ja-JP" sz="1600" dirty="0" smtClean="0">
                <a:solidFill>
                  <a:srgbClr val="002060"/>
                </a:solidFill>
              </a:rPr>
              <a:t>	in Sectors 1 and 2</a:t>
            </a:r>
            <a:endParaRPr lang="en-US" altLang="ja-JP" sz="1600" dirty="0">
              <a:solidFill>
                <a:srgbClr val="002060"/>
              </a:solidFill>
            </a:endParaRPr>
          </a:p>
          <a:p>
            <a:r>
              <a:rPr lang="en-US" altLang="ja-JP" sz="1600" dirty="0" smtClean="0">
                <a:solidFill>
                  <a:srgbClr val="002060"/>
                </a:solidFill>
              </a:rPr>
              <a:t>  2 Quads </a:t>
            </a:r>
            <a:br>
              <a:rPr lang="en-US" altLang="ja-JP" sz="1600" dirty="0" smtClean="0">
                <a:solidFill>
                  <a:srgbClr val="002060"/>
                </a:solidFill>
              </a:rPr>
            </a:br>
            <a:r>
              <a:rPr lang="en-US" altLang="ja-JP" sz="1600" dirty="0" smtClean="0">
                <a:solidFill>
                  <a:srgbClr val="002060"/>
                </a:solidFill>
              </a:rPr>
              <a:t>	</a:t>
            </a:r>
            <a:r>
              <a:rPr lang="en-US" altLang="ja-JP" sz="1600" dirty="0" smtClean="0">
                <a:solidFill>
                  <a:srgbClr val="002060"/>
                </a:solidFill>
              </a:rPr>
              <a:t>for </a:t>
            </a:r>
            <a:r>
              <a:rPr lang="en-US" altLang="ja-JP" sz="1600" dirty="0" smtClean="0">
                <a:solidFill>
                  <a:srgbClr val="002060"/>
                </a:solidFill>
              </a:rPr>
              <a:t>Positron Target</a:t>
            </a:r>
            <a:endParaRPr lang="en-US" altLang="ja-JP" sz="1600" dirty="0">
              <a:solidFill>
                <a:srgbClr val="002060"/>
              </a:solidFill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xmlns="" id="{DDEF6D77-4998-478C-886E-E3167C6C90FD}"/>
              </a:ext>
            </a:extLst>
          </p:cNvPr>
          <p:cNvSpPr txBox="1"/>
          <p:nvPr/>
        </p:nvSpPr>
        <p:spPr>
          <a:xfrm>
            <a:off x="7327900" y="1163667"/>
            <a:ext cx="3221038" cy="338554"/>
          </a:xfrm>
          <a:prstGeom prst="rect">
            <a:avLst/>
          </a:prstGeom>
          <a:gradFill>
            <a:gsLst>
              <a:gs pos="0">
                <a:srgbClr val="807F80"/>
              </a:gs>
              <a:gs pos="100000">
                <a:srgbClr val="BFBFC0"/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rgbClr val="002060"/>
                </a:solidFill>
              </a:rPr>
              <a:t>Common optics was enough 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588598" y="1163667"/>
            <a:ext cx="800439" cy="351487"/>
          </a:xfrm>
          <a:prstGeom prst="rect">
            <a:avLst/>
          </a:prstGeom>
          <a:noFill/>
        </p:spPr>
        <p:txBody>
          <a:bodyPr wrap="none" lIns="104249" tIns="52124" rIns="104249" bIns="52124" rtlCol="0">
            <a:spAutoFit/>
          </a:bodyPr>
          <a:lstStyle/>
          <a:p>
            <a:r>
              <a:rPr lang="en-US" altLang="ja-JP" sz="1600" b="1" dirty="0" smtClean="0">
                <a:solidFill>
                  <a:srgbClr val="0000FF"/>
                </a:solidFill>
                <a:cs typeface="Arial"/>
              </a:rPr>
              <a:t>KEKB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991698" y="1716624"/>
            <a:ext cx="1403168" cy="351487"/>
          </a:xfrm>
          <a:prstGeom prst="rect">
            <a:avLst/>
          </a:prstGeom>
          <a:noFill/>
        </p:spPr>
        <p:txBody>
          <a:bodyPr wrap="none" lIns="104249" tIns="52124" rIns="104249" bIns="52124" rtlCol="0">
            <a:spAutoFit/>
          </a:bodyPr>
          <a:lstStyle/>
          <a:p>
            <a:r>
              <a:rPr lang="en-US" altLang="ja-JP" sz="1600" b="1" dirty="0" smtClean="0">
                <a:solidFill>
                  <a:srgbClr val="0000FF"/>
                </a:solidFill>
                <a:cs typeface="Arial"/>
              </a:rPr>
              <a:t>SuperKEKB</a:t>
            </a:r>
          </a:p>
        </p:txBody>
      </p:sp>
    </p:spTree>
    <p:extLst>
      <p:ext uri="{BB962C8B-B14F-4D97-AF65-F5344CB8AC3E}">
        <p14:creationId xmlns:p14="http://schemas.microsoft.com/office/powerpoint/2010/main" val="4210413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6925CBE3-1928-4DF5-AF2F-0C5C73CB9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Pulsed Magnet Installation</a:t>
            </a:r>
            <a:r>
              <a:rPr kumimoji="1" lang="ja-JP" altLang="en-US" dirty="0" smtClean="0"/>
              <a:t> </a:t>
            </a:r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81C7308C-3899-4F80-9DE4-E199F36242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5101" y="1129013"/>
            <a:ext cx="6077228" cy="4021138"/>
          </a:xfrm>
        </p:spPr>
        <p:txBody>
          <a:bodyPr/>
          <a:lstStyle/>
          <a:p>
            <a:r>
              <a:rPr lang="en-US" altLang="ja-JP" sz="2800" dirty="0" smtClean="0"/>
              <a:t>Installation during long shutdown at summer 2017</a:t>
            </a:r>
            <a:endParaRPr lang="en-US" altLang="ja-JP" sz="2800" dirty="0"/>
          </a:p>
          <a:p>
            <a:pPr lvl="1"/>
            <a:r>
              <a:rPr lang="en-US" altLang="ja-JP" sz="2800" dirty="0" smtClean="0"/>
              <a:t>Not possible before Phase 1 without DR because of the aperture</a:t>
            </a:r>
            <a:endParaRPr kumimoji="1" lang="en-US" altLang="ja-JP" sz="2800" dirty="0" smtClean="0"/>
          </a:p>
          <a:p>
            <a:pPr lvl="1"/>
            <a:r>
              <a:rPr kumimoji="1" lang="en-US" altLang="ja-JP" sz="2800" dirty="0" smtClean="0"/>
              <a:t>Replacement for 64 magnets</a:t>
            </a:r>
          </a:p>
          <a:p>
            <a:pPr lvl="1"/>
            <a:r>
              <a:rPr kumimoji="1" lang="en-US" altLang="ja-JP" sz="2800" dirty="0" smtClean="0"/>
              <a:t>In 99 days between May and October</a:t>
            </a:r>
            <a:endParaRPr kumimoji="1" lang="en-US" altLang="ja-JP" sz="2800" dirty="0" smtClean="0"/>
          </a:p>
          <a:p>
            <a:pPr lvl="1"/>
            <a:r>
              <a:rPr lang="en-US" altLang="ja-JP" sz="2800" dirty="0" smtClean="0"/>
              <a:t>All components including magnets, girders, cabling, cooling water, controls, etc.</a:t>
            </a:r>
          </a:p>
          <a:p>
            <a:pPr lvl="1"/>
            <a:r>
              <a:rPr lang="en-US" altLang="ja-JP" sz="2800" dirty="0" smtClean="0"/>
              <a:t>In parallel with other replacements and installations </a:t>
            </a:r>
            <a:endParaRPr kumimoji="1" lang="en-US" altLang="ja-JP" sz="2800" dirty="0" smtClean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07640FCF-816B-430B-B44A-1B6A57E418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9" name="Picture 2" descr="20170331Di-0030">
            <a:extLst>
              <a:ext uri="{FF2B5EF4-FFF2-40B4-BE49-F238E27FC236}">
                <a16:creationId xmlns:a16="http://schemas.microsoft.com/office/drawing/2014/main" xmlns="" id="{2B156615-7E75-486F-B5ED-6652B6980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329" y="1059262"/>
            <a:ext cx="4319197" cy="648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7701800B-B424-4870-A446-18BC61AA6BE1}"/>
              </a:ext>
            </a:extLst>
          </p:cNvPr>
          <p:cNvSpPr txBox="1"/>
          <p:nvPr/>
        </p:nvSpPr>
        <p:spPr>
          <a:xfrm>
            <a:off x="8106460" y="7161486"/>
            <a:ext cx="244294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dirty="0"/>
              <a:t>2017/3/31 </a:t>
            </a:r>
            <a:r>
              <a:rPr kumimoji="1" lang="en-US" altLang="ja-JP" sz="1800" dirty="0" smtClean="0"/>
              <a:t>by </a:t>
            </a:r>
            <a:r>
              <a:rPr kumimoji="1" lang="en-US" altLang="ja-JP" sz="1800" dirty="0" err="1" smtClean="0"/>
              <a:t>N.Toge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827770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8361D360-1833-4075-B1A1-641201963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Pulsed Magnet Installation</a:t>
            </a:r>
            <a:r>
              <a:rPr kumimoji="1" lang="ja-JP" altLang="en-US" dirty="0" smtClean="0"/>
              <a:t> </a:t>
            </a:r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C8DE8E44-CB86-459D-97EA-EA5804347F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7" name="コンテンツ プレースホルダー 7">
            <a:extLst>
              <a:ext uri="{FF2B5EF4-FFF2-40B4-BE49-F238E27FC236}">
                <a16:creationId xmlns:a16="http://schemas.microsoft.com/office/drawing/2014/main" xmlns="" id="{5BFE264C-55B1-4663-8F71-5E33996ECC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581533"/>
            <a:ext cx="5291016" cy="352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xmlns="" id="{34784193-F8E3-453A-8802-5F1545DF1A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9"/>
          <a:stretch/>
        </p:blipFill>
        <p:spPr>
          <a:xfrm>
            <a:off x="5409619" y="1581533"/>
            <a:ext cx="5279019" cy="3529874"/>
          </a:xfrm>
          <a:prstGeom prst="rect">
            <a:avLst/>
          </a:prstGeom>
        </p:spPr>
      </p:pic>
      <p:sp>
        <p:nvSpPr>
          <p:cNvPr id="3" name="矢印: 右 2">
            <a:extLst>
              <a:ext uri="{FF2B5EF4-FFF2-40B4-BE49-F238E27FC236}">
                <a16:creationId xmlns:a16="http://schemas.microsoft.com/office/drawing/2014/main" xmlns="" id="{0BA6D8C0-2CC0-47F0-8A12-70EF8E1AD9BB}"/>
              </a:ext>
            </a:extLst>
          </p:cNvPr>
          <p:cNvSpPr/>
          <p:nvPr/>
        </p:nvSpPr>
        <p:spPr>
          <a:xfrm>
            <a:off x="5033243" y="3166374"/>
            <a:ext cx="647880" cy="3601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xmlns="" id="{81C7308C-3899-4F80-9DE4-E199F36242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50900" y="5327306"/>
            <a:ext cx="8851900" cy="1927569"/>
          </a:xfrm>
        </p:spPr>
        <p:txBody>
          <a:bodyPr/>
          <a:lstStyle/>
          <a:p>
            <a:r>
              <a:rPr lang="en-US" altLang="ja-JP" sz="2400" dirty="0" smtClean="0"/>
              <a:t>13 New girders </a:t>
            </a:r>
          </a:p>
          <a:p>
            <a:pPr lvl="1"/>
            <a:r>
              <a:rPr lang="en-US" altLang="ja-JP" sz="2000" dirty="0" smtClean="0"/>
              <a:t>each for 2 quads and 2 correctors</a:t>
            </a:r>
          </a:p>
          <a:p>
            <a:pPr lvl="1"/>
            <a:r>
              <a:rPr lang="en-US" altLang="ja-JP" sz="2000" dirty="0" smtClean="0"/>
              <a:t>ready for 10 </a:t>
            </a:r>
            <a:r>
              <a:rPr lang="en-US" altLang="ja-JP" sz="2000" dirty="0" err="1" smtClean="0">
                <a:latin typeface="Arial"/>
                <a:cs typeface="Arial"/>
              </a:rPr>
              <a:t>μ</a:t>
            </a:r>
            <a:r>
              <a:rPr lang="en-US" altLang="ja-JP" sz="2000" dirty="0" err="1" smtClean="0"/>
              <a:t>m</a:t>
            </a:r>
            <a:r>
              <a:rPr lang="en-US" altLang="ja-JP" sz="2000" dirty="0" smtClean="0"/>
              <a:t> alignment to realize low emittance </a:t>
            </a:r>
            <a:r>
              <a:rPr lang="en-US" altLang="ja-JP" sz="2000" dirty="0" smtClean="0"/>
              <a:t>preservation in Phase 3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3867846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203A4746-FC8D-4658-8F73-496357FC9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Pulsed Magnet Installation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xmlns="" id="{7E5C3272-5989-48C9-8411-6A0BB7E878E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9" r="21404"/>
          <a:stretch/>
        </p:blipFill>
        <p:spPr>
          <a:xfrm>
            <a:off x="1694153" y="2628813"/>
            <a:ext cx="5737778" cy="4934037"/>
          </a:xfrm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ED1BAEA3-E3C9-4BD7-B661-C59A2383F6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14183A9C-C4FA-4FFE-85E0-ABD6B923FCDC}"/>
              </a:ext>
            </a:extLst>
          </p:cNvPr>
          <p:cNvSpPr txBox="1"/>
          <p:nvPr/>
        </p:nvSpPr>
        <p:spPr>
          <a:xfrm>
            <a:off x="220509" y="1068331"/>
            <a:ext cx="6814974" cy="738664"/>
          </a:xfrm>
          <a:prstGeom prst="rect">
            <a:avLst/>
          </a:prstGeom>
          <a:gradFill>
            <a:gsLst>
              <a:gs pos="0">
                <a:srgbClr val="3F3FFF"/>
              </a:gs>
              <a:gs pos="100000">
                <a:srgbClr val="A09FFF"/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Standard ca</a:t>
            </a:r>
            <a:r>
              <a:rPr lang="en-US" altLang="ja-JP" dirty="0" smtClean="0">
                <a:solidFill>
                  <a:srgbClr val="002060"/>
                </a:solidFill>
              </a:rPr>
              <a:t>binet configuration for p</a:t>
            </a:r>
            <a:r>
              <a:rPr kumimoji="1" lang="en-US" altLang="ja-JP" dirty="0" smtClean="0">
                <a:solidFill>
                  <a:srgbClr val="002060"/>
                </a:solidFill>
              </a:rPr>
              <a:t>ulsed magnets</a:t>
            </a:r>
            <a:endParaRPr kumimoji="1" lang="en-US" altLang="ja-JP" dirty="0">
              <a:solidFill>
                <a:srgbClr val="002060"/>
              </a:solidFill>
            </a:endParaRPr>
          </a:p>
          <a:p>
            <a:r>
              <a:rPr lang="en-US" altLang="ja-JP" dirty="0" smtClean="0">
                <a:solidFill>
                  <a:srgbClr val="002060"/>
                </a:solidFill>
              </a:rPr>
              <a:t>	4 quads and 4 correctors for a half sector</a:t>
            </a:r>
            <a:endParaRPr lang="en-US" altLang="ja-JP" dirty="0">
              <a:solidFill>
                <a:srgbClr val="00206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245967AD-3F0D-45CB-A161-DED788173FE9}"/>
              </a:ext>
            </a:extLst>
          </p:cNvPr>
          <p:cNvSpPr txBox="1"/>
          <p:nvPr/>
        </p:nvSpPr>
        <p:spPr>
          <a:xfrm>
            <a:off x="7004225" y="2081964"/>
            <a:ext cx="1029849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Controls</a:t>
            </a:r>
            <a:endParaRPr kumimoji="1" lang="ja-JP" altLang="en-US" sz="16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="" id="{B1CE748C-ED3C-403F-AB2D-5455DF577B66}"/>
              </a:ext>
            </a:extLst>
          </p:cNvPr>
          <p:cNvSpPr txBox="1"/>
          <p:nvPr/>
        </p:nvSpPr>
        <p:spPr>
          <a:xfrm>
            <a:off x="4031646" y="1823787"/>
            <a:ext cx="3006252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1600" dirty="0"/>
              <a:t>Pulsed power supplies</a:t>
            </a:r>
            <a:br>
              <a:rPr lang="en-US" altLang="ja-JP" sz="1600" dirty="0"/>
            </a:br>
            <a:r>
              <a:rPr lang="en-US" altLang="ja-JP" sz="1600" dirty="0"/>
              <a:t>&amp; Interlock system</a:t>
            </a:r>
          </a:p>
          <a:p>
            <a:r>
              <a:rPr lang="en-US" altLang="ja-JP" sz="1600" dirty="0"/>
              <a:t>for 2 quads and 2 correctors</a:t>
            </a:r>
            <a:endParaRPr lang="ja-JP" altLang="en-US" sz="16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xmlns="" id="{5544191D-D475-469F-B68B-7B99A5A4836C}"/>
              </a:ext>
            </a:extLst>
          </p:cNvPr>
          <p:cNvSpPr txBox="1"/>
          <p:nvPr/>
        </p:nvSpPr>
        <p:spPr>
          <a:xfrm>
            <a:off x="1097168" y="1823786"/>
            <a:ext cx="3006252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Pulsed power supplies</a:t>
            </a:r>
            <a:br>
              <a:rPr kumimoji="1" lang="en-US" altLang="ja-JP" sz="1600" dirty="0" smtClean="0"/>
            </a:br>
            <a:r>
              <a:rPr kumimoji="1" lang="en-US" altLang="ja-JP" sz="1600" dirty="0" smtClean="0"/>
              <a:t>&amp; Interlock system</a:t>
            </a:r>
            <a:endParaRPr kumimoji="1" lang="en-US" altLang="ja-JP" sz="1600" dirty="0"/>
          </a:p>
          <a:p>
            <a:r>
              <a:rPr lang="en-US" altLang="ja-JP" sz="1600" dirty="0" smtClean="0"/>
              <a:t>for 2 quads and 2 correctors</a:t>
            </a:r>
            <a:endParaRPr kumimoji="1" lang="ja-JP" altLang="en-US" sz="1600" dirty="0"/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xmlns="" id="{0E959F15-2F07-439B-A0FF-9472D12209F1}"/>
              </a:ext>
            </a:extLst>
          </p:cNvPr>
          <p:cNvCxnSpPr>
            <a:stCxn id="10" idx="2"/>
          </p:cNvCxnSpPr>
          <p:nvPr/>
        </p:nvCxnSpPr>
        <p:spPr>
          <a:xfrm flipH="1">
            <a:off x="6832283" y="2420518"/>
            <a:ext cx="686867" cy="843382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xmlns="" id="{62F64F8F-3FAE-44E2-AC60-24C4A2CF1FC5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5432425" y="2654784"/>
            <a:ext cx="102347" cy="486684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xmlns="" id="{E4202ED3-132D-4DC3-9F98-83E4BC381631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2600294" y="2654783"/>
            <a:ext cx="1160422" cy="486685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2998074" y="6012957"/>
            <a:ext cx="7450101" cy="10618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Girder and magnet replacements before July</a:t>
            </a:r>
          </a:p>
          <a:p>
            <a:r>
              <a:rPr lang="en-US" altLang="ja-JP" dirty="0" smtClean="0"/>
              <a:t>Power supply installation and cabling before September</a:t>
            </a:r>
            <a:endParaRPr kumimoji="1" lang="en-US" altLang="ja-JP" dirty="0" smtClean="0"/>
          </a:p>
          <a:p>
            <a:r>
              <a:rPr lang="en-US" altLang="ja-JP" dirty="0" smtClean="0"/>
              <a:t>Comprehensive system tests in September for a month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8006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linac-furukawa-jun2016">
  <a:themeElements>
    <a:clrScheme name="java-jca-caj-furukaw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java-jca-caj-furukawa">
      <a:majorFont>
        <a:latin typeface="Arial Rounded MT Bold"/>
        <a:ea typeface="ヒラギノ丸ゴ Pro W4"/>
        <a:cs typeface="ヒラギノ丸ゴ Pro W4"/>
      </a:majorFont>
      <a:minorFont>
        <a:latin typeface="Arial Rounded MT Bold"/>
        <a:ea typeface="ヒラギノ丸ゴ Pro W4"/>
        <a:cs typeface="ヒラギノ丸ゴ Pro W4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java-jca-caj-furukaw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a-jca-caj-furukaw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xis 8">
    <a:dk1>
      <a:srgbClr val="292929"/>
    </a:dk1>
    <a:lt1>
      <a:srgbClr val="FFFFFF"/>
    </a:lt1>
    <a:dk2>
      <a:srgbClr val="000000"/>
    </a:dk2>
    <a:lt2>
      <a:srgbClr val="808080"/>
    </a:lt2>
    <a:accent1>
      <a:srgbClr val="CC9900"/>
    </a:accent1>
    <a:accent2>
      <a:srgbClr val="CCCC99"/>
    </a:accent2>
    <a:accent3>
      <a:srgbClr val="FFFFFF"/>
    </a:accent3>
    <a:accent4>
      <a:srgbClr val="212121"/>
    </a:accent4>
    <a:accent5>
      <a:srgbClr val="E2CAAA"/>
    </a:accent5>
    <a:accent6>
      <a:srgbClr val="B9B98A"/>
    </a:accent6>
    <a:hlink>
      <a:srgbClr val="999933"/>
    </a:hlink>
    <a:folHlink>
      <a:srgbClr val="B2B2B2"/>
    </a:folHlink>
  </a:clrScheme>
  <a:fontScheme name="Axis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linac-furukawa-jun2016.potx</Template>
  <TotalTime>11995</TotalTime>
  <Words>1452</Words>
  <Application>Microsoft Macintosh PowerPoint</Application>
  <PresentationFormat>ユーザー設定</PresentationFormat>
  <Paragraphs>339</Paragraphs>
  <Slides>23</Slides>
  <Notes>2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  <vt:variant>
        <vt:lpstr>目的別スライド ショー</vt:lpstr>
      </vt:variant>
      <vt:variant>
        <vt:i4>1</vt:i4>
      </vt:variant>
    </vt:vector>
  </HeadingPairs>
  <TitlesOfParts>
    <vt:vector size="25" baseType="lpstr">
      <vt:lpstr>linac-furukawa-jun2016</vt:lpstr>
      <vt:lpstr>Recent Status of Electron/Positron Injector Linac  </vt:lpstr>
      <vt:lpstr>Mission of Electron/positron Injector in SuperKEKB</vt:lpstr>
      <vt:lpstr>Injector Linac Overview</vt:lpstr>
      <vt:lpstr>Required injector beam parameters</vt:lpstr>
      <vt:lpstr>    Linac Schedule Overview as of Feb.2018</vt:lpstr>
      <vt:lpstr>Newly Installed Pulsed Magnets</vt:lpstr>
      <vt:lpstr>Pulsed Magnet Installation 1</vt:lpstr>
      <vt:lpstr>Pulsed Magnet Installation 2</vt:lpstr>
      <vt:lpstr>Pulsed Magnet Installation 3</vt:lpstr>
      <vt:lpstr>Performance of Quad Power Supply</vt:lpstr>
      <vt:lpstr>Power Consumption Measurement</vt:lpstr>
      <vt:lpstr>Stability of Quad Power Supply</vt:lpstr>
      <vt:lpstr>New Pulsed Magnets enabled Simultaneous  PF/PF-AR Injections And 2 Test Beam Accelerations</vt:lpstr>
      <vt:lpstr>For Phase 3</vt:lpstr>
      <vt:lpstr>Planning Pulsed Bend for Merger Line</vt:lpstr>
      <vt:lpstr>DR LTR / RTL Waveguides</vt:lpstr>
      <vt:lpstr>DR LTR / RTL Waveguides</vt:lpstr>
      <vt:lpstr>Structure of Waveguide Flange</vt:lpstr>
      <vt:lpstr>Fabrication Error and Recovery</vt:lpstr>
      <vt:lpstr>Fabrication Recovery</vt:lpstr>
      <vt:lpstr>LTR/ECS – RTL/BCS Waveguide Conditioning</vt:lpstr>
      <vt:lpstr>Summary</vt:lpstr>
      <vt:lpstr>Thank you</vt:lpstr>
      <vt:lpstr>B-Suishin-i</vt:lpstr>
    </vt:vector>
  </TitlesOfParts>
  <Manager/>
  <Company>kek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Linac progress</dc:title>
  <dc:subject/>
  <dc:creator>k.furukawa</dc:creator>
  <cp:keywords/>
  <dc:description>a4_x000d_based on _x000d_b2gm-linac-furukawa-nov2014.pptx_x000d_linac-furukawa-oct2014.pptx_x000d_linac14-rfgun-yoshida.pptx_x000d_etc_x000d_</dc:description>
  <cp:lastModifiedBy>Kazuro Furukawa</cp:lastModifiedBy>
  <cp:revision>512</cp:revision>
  <dcterms:created xsi:type="dcterms:W3CDTF">2015-01-07T03:09:39Z</dcterms:created>
  <dcterms:modified xsi:type="dcterms:W3CDTF">2018-02-04T20:30:05Z</dcterms:modified>
  <cp:category/>
</cp:coreProperties>
</file>