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99"/>
  </p:notesMasterIdLst>
  <p:sldIdLst>
    <p:sldId id="272" r:id="rId5"/>
    <p:sldId id="653" r:id="rId6"/>
    <p:sldId id="753" r:id="rId7"/>
    <p:sldId id="740" r:id="rId8"/>
    <p:sldId id="737" r:id="rId9"/>
    <p:sldId id="741" r:id="rId10"/>
    <p:sldId id="738" r:id="rId11"/>
    <p:sldId id="739" r:id="rId12"/>
    <p:sldId id="754" r:id="rId13"/>
    <p:sldId id="658" r:id="rId14"/>
    <p:sldId id="742" r:id="rId15"/>
    <p:sldId id="659" r:id="rId16"/>
    <p:sldId id="660" r:id="rId17"/>
    <p:sldId id="743" r:id="rId18"/>
    <p:sldId id="662" r:id="rId19"/>
    <p:sldId id="744" r:id="rId20"/>
    <p:sldId id="745" r:id="rId21"/>
    <p:sldId id="746" r:id="rId22"/>
    <p:sldId id="666" r:id="rId23"/>
    <p:sldId id="667" r:id="rId24"/>
    <p:sldId id="747" r:id="rId25"/>
    <p:sldId id="748" r:id="rId26"/>
    <p:sldId id="671" r:id="rId27"/>
    <p:sldId id="670" r:id="rId28"/>
    <p:sldId id="755" r:id="rId29"/>
    <p:sldId id="760" r:id="rId30"/>
    <p:sldId id="672" r:id="rId31"/>
    <p:sldId id="673" r:id="rId32"/>
    <p:sldId id="674" r:id="rId33"/>
    <p:sldId id="675" r:id="rId34"/>
    <p:sldId id="757" r:id="rId35"/>
    <p:sldId id="684" r:id="rId36"/>
    <p:sldId id="689" r:id="rId37"/>
    <p:sldId id="690" r:id="rId38"/>
    <p:sldId id="691" r:id="rId39"/>
    <p:sldId id="692" r:id="rId40"/>
    <p:sldId id="693" r:id="rId41"/>
    <p:sldId id="694" r:id="rId42"/>
    <p:sldId id="756" r:id="rId43"/>
    <p:sldId id="750" r:id="rId44"/>
    <p:sldId id="695" r:id="rId45"/>
    <p:sldId id="749" r:id="rId46"/>
    <p:sldId id="752" r:id="rId47"/>
    <p:sldId id="751" r:id="rId48"/>
    <p:sldId id="686" r:id="rId49"/>
    <p:sldId id="687" r:id="rId50"/>
    <p:sldId id="688" r:id="rId51"/>
    <p:sldId id="696" r:id="rId52"/>
    <p:sldId id="697" r:id="rId53"/>
    <p:sldId id="698" r:id="rId54"/>
    <p:sldId id="699" r:id="rId55"/>
    <p:sldId id="700" r:id="rId56"/>
    <p:sldId id="701" r:id="rId57"/>
    <p:sldId id="702" r:id="rId58"/>
    <p:sldId id="703" r:id="rId59"/>
    <p:sldId id="704" r:id="rId60"/>
    <p:sldId id="705" r:id="rId61"/>
    <p:sldId id="706" r:id="rId62"/>
    <p:sldId id="707" r:id="rId63"/>
    <p:sldId id="708" r:id="rId64"/>
    <p:sldId id="709" r:id="rId65"/>
    <p:sldId id="710" r:id="rId66"/>
    <p:sldId id="711" r:id="rId67"/>
    <p:sldId id="712" r:id="rId68"/>
    <p:sldId id="713" r:id="rId69"/>
    <p:sldId id="714" r:id="rId70"/>
    <p:sldId id="715" r:id="rId71"/>
    <p:sldId id="716" r:id="rId72"/>
    <p:sldId id="717" r:id="rId73"/>
    <p:sldId id="718" r:id="rId74"/>
    <p:sldId id="719" r:id="rId75"/>
    <p:sldId id="720" r:id="rId76"/>
    <p:sldId id="721" r:id="rId77"/>
    <p:sldId id="722" r:id="rId78"/>
    <p:sldId id="723" r:id="rId79"/>
    <p:sldId id="724" r:id="rId80"/>
    <p:sldId id="725" r:id="rId81"/>
    <p:sldId id="726" r:id="rId82"/>
    <p:sldId id="727" r:id="rId83"/>
    <p:sldId id="758" r:id="rId84"/>
    <p:sldId id="633" r:id="rId85"/>
    <p:sldId id="759" r:id="rId86"/>
    <p:sldId id="679" r:id="rId87"/>
    <p:sldId id="680" r:id="rId88"/>
    <p:sldId id="728" r:id="rId89"/>
    <p:sldId id="729" r:id="rId90"/>
    <p:sldId id="730" r:id="rId91"/>
    <p:sldId id="731" r:id="rId92"/>
    <p:sldId id="732" r:id="rId93"/>
    <p:sldId id="733" r:id="rId94"/>
    <p:sldId id="734" r:id="rId95"/>
    <p:sldId id="735" r:id="rId96"/>
    <p:sldId id="736" r:id="rId97"/>
    <p:sldId id="634" r:id="rId98"/>
  </p:sldIdLst>
  <p:sldSz cx="10688638" cy="7562850"/>
  <p:notesSz cx="9144000" cy="6858000"/>
  <p:custShowLst>
    <p:custShow name="B-Suishin-i" id="0">
      <p:sldLst/>
    </p:custShow>
  </p:custShowLst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  <p15:guide id="3" pos="3600">
          <p15:clr>
            <a:srgbClr val="A4A3A4"/>
          </p15:clr>
        </p15:guide>
        <p15:guide id="4" orient="horz" pos="2903">
          <p15:clr>
            <a:srgbClr val="A4A3A4"/>
          </p15:clr>
        </p15:guide>
        <p15:guide id="5" pos="44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DF5"/>
    <a:srgbClr val="BEBDF7"/>
    <a:srgbClr val="FF00FF"/>
    <a:srgbClr val="00FFFF"/>
    <a:srgbClr val="FFFCEB"/>
    <a:srgbClr val="00FF00"/>
    <a:srgbClr val="FF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61" autoAdjust="0"/>
    <p:restoredTop sz="98057" autoAdjust="0"/>
  </p:normalViewPr>
  <p:slideViewPr>
    <p:cSldViewPr snapToGrid="0" snapToObjects="1">
      <p:cViewPr>
        <p:scale>
          <a:sx n="100" d="100"/>
          <a:sy n="100" d="100"/>
        </p:scale>
        <p:origin x="-248" y="-320"/>
      </p:cViewPr>
      <p:guideLst>
        <p:guide orient="horz" pos="3931"/>
        <p:guide orient="horz" pos="2903"/>
        <p:guide pos="2893"/>
      </p:guideLst>
    </p:cSldViewPr>
  </p:slideViewPr>
  <p:outlineViewPr>
    <p:cViewPr>
      <p:scale>
        <a:sx n="33" d="100"/>
        <a:sy n="33" d="100"/>
      </p:scale>
      <p:origin x="0" y="-50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20/02/03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3B886-DC2B-C24D-975D-D53D3FDF0415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4313" y="514350"/>
            <a:ext cx="3635375" cy="25717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221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5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5900" y="514350"/>
            <a:ext cx="3633788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でのエミッタンス測定の典型的な例（</a:t>
            </a:r>
            <a:r>
              <a:rPr kumimoji="1" lang="en-US" altLang="ja-JP" dirty="0"/>
              <a:t>4</a:t>
            </a:r>
            <a:r>
              <a:rPr kumimoji="1" lang="ja-JP" altLang="en-US" dirty="0"/>
              <a:t>台のワイヤースキャナで測定）</a:t>
            </a:r>
            <a:endParaRPr kumimoji="1" lang="en-US" altLang="ja-JP" dirty="0"/>
          </a:p>
          <a:p>
            <a:r>
              <a:rPr kumimoji="1" lang="en-US" altLang="ja-JP" dirty="0"/>
              <a:t>Phase3</a:t>
            </a:r>
            <a:r>
              <a:rPr kumimoji="1" lang="ja-JP" altLang="en-US" dirty="0"/>
              <a:t>の最終目標は，</a:t>
            </a:r>
            <a:r>
              <a:rPr kumimoji="1" lang="en-US" altLang="ja-JP" dirty="0"/>
              <a:t>4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で中央下にある値．</a:t>
            </a:r>
            <a:endParaRPr kumimoji="1" lang="en-US" altLang="ja-JP" dirty="0"/>
          </a:p>
          <a:p>
            <a:r>
              <a:rPr kumimoji="1" lang="en-US" altLang="ja-JP" dirty="0"/>
              <a:t>1nC</a:t>
            </a:r>
            <a:r>
              <a:rPr kumimoji="1" lang="ja-JP" altLang="en-US" dirty="0"/>
              <a:t>であるが，陽電子は，概ね最終目標エミッタンスを満たしている．</a:t>
            </a:r>
            <a:endParaRPr kumimoji="1" lang="en-US" altLang="ja-JP" dirty="0"/>
          </a:p>
          <a:p>
            <a:r>
              <a:rPr kumimoji="1" lang="ja-JP" altLang="en-US" dirty="0"/>
              <a:t>電子も</a:t>
            </a:r>
            <a:r>
              <a:rPr kumimoji="1" lang="en-US" altLang="ja-JP" dirty="0"/>
              <a:t>1nC</a:t>
            </a:r>
            <a:r>
              <a:rPr kumimoji="1" lang="ja-JP" altLang="en-US" dirty="0"/>
              <a:t>であるが，入射器内（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セクタ）では水平方向は</a:t>
            </a:r>
            <a:r>
              <a:rPr kumimoji="1" lang="en-US" altLang="ja-JP" dirty="0"/>
              <a:t>50 um</a:t>
            </a:r>
            <a:r>
              <a:rPr kumimoji="1" lang="ja-JP" altLang="en-US" dirty="0"/>
              <a:t>程度の場合もある．</a:t>
            </a:r>
            <a:r>
              <a:rPr kumimoji="1" lang="en-US" altLang="ja-JP" dirty="0"/>
              <a:t>C</a:t>
            </a:r>
            <a:r>
              <a:rPr kumimoji="1" lang="ja-JP" altLang="en-US" dirty="0"/>
              <a:t>～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セクタでのエミッタンス増大は，アライメントの改善と加速管架台ムーバーの導入で改善を図る予定である．</a:t>
            </a:r>
            <a:endParaRPr kumimoji="1" lang="en-US" altLang="ja-JP" dirty="0"/>
          </a:p>
          <a:p>
            <a:r>
              <a:rPr kumimoji="1" lang="en-US" altLang="ja-JP" dirty="0"/>
              <a:t>Phase2</a:t>
            </a:r>
            <a:r>
              <a:rPr kumimoji="1" lang="ja-JP" altLang="en-US" dirty="0"/>
              <a:t>の時には，</a:t>
            </a:r>
            <a:r>
              <a:rPr kumimoji="1" lang="en-US" altLang="ja-JP" dirty="0"/>
              <a:t>BT</a:t>
            </a:r>
            <a:r>
              <a:rPr kumimoji="1" lang="ja-JP" altLang="en-US" dirty="0"/>
              <a:t>でエミッタンス増大が見られる（入射器</a:t>
            </a:r>
            <a:r>
              <a:rPr kumimoji="1" lang="en-US" altLang="ja-JP" dirty="0"/>
              <a:t>5</a:t>
            </a:r>
            <a:r>
              <a:rPr kumimoji="1" lang="ja-JP" altLang="en-US" dirty="0"/>
              <a:t>セクタの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～</a:t>
            </a:r>
            <a:r>
              <a:rPr kumimoji="1" lang="en-US" altLang="ja-JP" dirty="0"/>
              <a:t>3</a:t>
            </a:r>
            <a:r>
              <a:rPr kumimoji="1" lang="ja-JP" altLang="en-US" dirty="0"/>
              <a:t>倍のエミッタンスになる．</a:t>
            </a:r>
            <a:r>
              <a:rPr kumimoji="1" lang="en-US" altLang="ja-JP" dirty="0"/>
              <a:t>100 um </a:t>
            </a:r>
            <a:r>
              <a:rPr kumimoji="1" lang="ja-JP" altLang="en-US" dirty="0"/>
              <a:t>が</a:t>
            </a:r>
            <a:r>
              <a:rPr kumimoji="1" lang="en-US" altLang="ja-JP" dirty="0"/>
              <a:t>300 um</a:t>
            </a:r>
            <a:r>
              <a:rPr kumimoji="1" lang="ja-JP" altLang="en-US" dirty="0"/>
              <a:t>以上になる）問題があったが，</a:t>
            </a:r>
            <a:r>
              <a:rPr kumimoji="1" lang="en-US" altLang="ja-JP" dirty="0"/>
              <a:t>BT</a:t>
            </a:r>
            <a:r>
              <a:rPr kumimoji="1" lang="ja-JP" altLang="en-US" dirty="0"/>
              <a:t>ワイヤスキャナのワイヤ径を</a:t>
            </a:r>
            <a:r>
              <a:rPr kumimoji="1" lang="en-US" altLang="ja-JP" dirty="0"/>
              <a:t>200 um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60 um</a:t>
            </a:r>
            <a:r>
              <a:rPr kumimoji="1" lang="ja-JP" altLang="en-US" dirty="0"/>
              <a:t>に変更し，データ収集系を</a:t>
            </a:r>
            <a:r>
              <a:rPr kumimoji="1" lang="en-US" altLang="ja-JP" dirty="0"/>
              <a:t>CAMAC</a:t>
            </a:r>
            <a:r>
              <a:rPr kumimoji="1" lang="ja-JP" altLang="en-US" dirty="0"/>
              <a:t>から入射器と同じ</a:t>
            </a:r>
            <a:r>
              <a:rPr kumimoji="1" lang="en-US" altLang="ja-JP" dirty="0"/>
              <a:t>VME</a:t>
            </a:r>
            <a:r>
              <a:rPr kumimoji="1" lang="ja-JP" altLang="en-US" dirty="0"/>
              <a:t>ベースのものに変更したところ，そのような増大が見られなくなった．（詳しい原因は不明ですが，測定系に問題があったと思われます．）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AD526-1BB7-47E1-BF03-1CE506046D57}" type="slidenum">
              <a:rPr lang="ja-JP" altLang="en-US" smtClean="0">
                <a:solidFill>
                  <a:srgbClr val="000000"/>
                </a:solidFill>
              </a:rPr>
              <a:pPr/>
              <a:t>44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77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36875" y="857250"/>
            <a:ext cx="3270250" cy="2314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The contents</a:t>
            </a:r>
            <a:r>
              <a:rPr kumimoji="1" lang="en-US" altLang="ja-JP" baseline="0"/>
              <a:t> of my talk is like these.</a:t>
            </a:r>
          </a:p>
          <a:p>
            <a:r>
              <a:rPr kumimoji="1" lang="en-US" altLang="ja-JP" baseline="0"/>
              <a:t>First, let me talk about the DR complex shortly.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567FD-C4CC-E542-8EE1-B2FE45E15906}" type="slidenum">
              <a:rPr kumimoji="1" lang="ja-JP" altLang="en-US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438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36875" y="857250"/>
            <a:ext cx="3270250" cy="2314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The contents</a:t>
            </a:r>
            <a:r>
              <a:rPr kumimoji="1" lang="en-US" altLang="ja-JP" baseline="0"/>
              <a:t> of my talk is like these.</a:t>
            </a:r>
          </a:p>
          <a:p>
            <a:r>
              <a:rPr kumimoji="1" lang="en-US" altLang="ja-JP" baseline="0"/>
              <a:t>First, let me talk about the DR complex shortly.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567FD-C4CC-E542-8EE1-B2FE45E15906}" type="slidenum">
              <a:rPr kumimoji="1" lang="ja-JP" altLang="en-US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423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20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C3497-E38A-1C4B-9C40-62C9A81BFD38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216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081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昔の</a:t>
            </a:r>
            <a:r>
              <a:rPr kumimoji="1" lang="en-US" altLang="ja-JP" dirty="0"/>
              <a:t>nC</a:t>
            </a:r>
            <a:r>
              <a:rPr kumimoji="1" lang="ja-JP" altLang="en-US"/>
              <a:t>変えた時の図を貼る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54BFE-874F-3E42-8350-430D827A5028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220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Last item is </a:t>
            </a:r>
            <a:r>
              <a:rPr kumimoji="1" lang="en-US" altLang="ja-JP" sz="1200" dirty="0"/>
              <a:t>e</a:t>
            </a:r>
            <a:r>
              <a:rPr lang="en-US" altLang="ja-JP" sz="1200" dirty="0"/>
              <a:t>mittance growth induced by radiation excitation in BT for e-.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Theoretical emittance growth induced by radiation excitation is described this equation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and depend on Lorenz gamma to the fifth and inverse of curvature radius to the third.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Particle tracking was performed from the end of LINAC to the end of BT by Ms. Iida.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Initial horizontal emittance of e- and e+ beam have 20 and 64 </a:t>
            </a:r>
            <a:r>
              <a:rPr lang="en-US" altLang="ja-JP" sz="1200" dirty="0">
                <a:latin typeface="Symbol" pitchFamily="2" charset="2"/>
              </a:rPr>
              <a:t>m</a:t>
            </a:r>
            <a:r>
              <a:rPr lang="en-US" altLang="ja-JP" sz="1200" dirty="0"/>
              <a:t>m, respectively.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These emittances are increased by radiation excitation and reach 68 and 74 micron.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Especially, electron beam emittance at the end of BT is larger than Phase-III requirement.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FF0000"/>
                </a:solidFill>
              </a:rPr>
              <a:t>Even if the emittance preservation is perfect in the LINAC, emittance growth by radiation excitation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FF0000"/>
                </a:solidFill>
              </a:rPr>
              <a:t>is larger than Phase-III final requirement for the e- beam.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We seek a solution of this problem now.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One possible way is that other tunnel (AR line) is used as electron beam line,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which has smaller </a:t>
            </a:r>
            <a:r>
              <a:rPr lang="en-US" altLang="ja-JP" sz="1200" dirty="0" err="1">
                <a:latin typeface="Symbol" pitchFamily="2" charset="2"/>
              </a:rPr>
              <a:t>ρ</a:t>
            </a:r>
            <a:r>
              <a:rPr lang="en-US" altLang="ja-JP" sz="1200" dirty="0">
                <a:latin typeface="Symbol" pitchFamily="2" charset="2"/>
              </a:rPr>
              <a:t> </a:t>
            </a:r>
            <a:r>
              <a:rPr lang="en-US" altLang="ja-JP" sz="1200" dirty="0"/>
              <a:t>than that of current beam line</a:t>
            </a:r>
            <a:r>
              <a:rPr lang="en-US" altLang="ja-JP" sz="1200" dirty="0">
                <a:latin typeface="Symbol" pitchFamily="2" charset="2"/>
              </a:rPr>
              <a:t>.</a:t>
            </a:r>
            <a:endParaRPr lang="en-US" altLang="ja-JP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40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3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5E499-F673-C74E-9AB4-98FF1576864A}" type="slidenum"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844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81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2100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673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\epsilon_{eff} &amp;= \sqrt{ \epsilon_{0}^2 + \epsilon_j^2 + 2\epsilon_{0}\</a:t>
            </a:r>
            <a:r>
              <a:rPr kumimoji="1" lang="en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epsilon_jB</a:t>
            </a:r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kumimoji="1" lang="en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jmag</a:t>
            </a:r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 \\</a:t>
            </a:r>
          </a:p>
          <a:p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\</a:t>
            </a:r>
            <a:r>
              <a:rPr kumimoji="1" lang="en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</a:t>
            </a:r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\epsilon_{0} + \</a:t>
            </a:r>
            <a:r>
              <a:rPr kumimoji="1" lang="en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epsilon_j</a:t>
            </a:r>
            <a:endParaRPr kumimoji="1" lang="en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46A6-D964-D643-9B99-83A5D1101ED8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236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94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sz="2700" dirty="0"/>
              <a:t>Higher Injection Beam Current</a:t>
            </a:r>
          </a:p>
          <a:p>
            <a:pPr lvl="1"/>
            <a:r>
              <a:rPr lang="en-US" altLang="ja-JP" sz="2300" dirty="0"/>
              <a:t>To Meet the larger stored beam current and shorter beam lifetime in the ring</a:t>
            </a:r>
          </a:p>
          <a:p>
            <a:pPr lvl="1"/>
            <a:r>
              <a:rPr lang="en-US" altLang="ja-JP" sz="2300" dirty="0"/>
              <a:t>4~8-times larger bunch current for electron and positron</a:t>
            </a:r>
          </a:p>
          <a:p>
            <a:pPr lvl="1"/>
            <a:r>
              <a:rPr lang="en-US" altLang="ja-JP" sz="2300" dirty="0"/>
              <a:t>Reconstruction of positron generator, etc</a:t>
            </a:r>
          </a:p>
          <a:p>
            <a:r>
              <a:rPr lang="en-US" altLang="ja-JP" sz="2700" dirty="0"/>
              <a:t>Lower-emittance Injection Beam </a:t>
            </a:r>
          </a:p>
          <a:p>
            <a:pPr lvl="1"/>
            <a:r>
              <a:rPr lang="en-US" altLang="ja-JP" sz="2300" dirty="0"/>
              <a:t>To meet nano-beam scheme in the ring</a:t>
            </a:r>
          </a:p>
          <a:p>
            <a:pPr lvl="1"/>
            <a:r>
              <a:rPr lang="en-US" altLang="ja-JP" sz="2300" dirty="0"/>
              <a:t>Positron with a damping ring</a:t>
            </a:r>
          </a:p>
          <a:p>
            <a:pPr lvl="1"/>
            <a:r>
              <a:rPr lang="en-US" altLang="ja-JP" sz="2300" dirty="0"/>
              <a:t>Electron with a photo-cathode RF gun</a:t>
            </a:r>
          </a:p>
          <a:p>
            <a:pPr lvl="1"/>
            <a:r>
              <a:rPr lang="en-US" altLang="ja-JP" sz="2300" dirty="0"/>
              <a:t>Emittance preservation by alignment and beam instrumentation</a:t>
            </a:r>
          </a:p>
          <a:p>
            <a:r>
              <a:rPr lang="en-US" altLang="ja-JP" sz="2700" dirty="0"/>
              <a:t>Quasi-simultaneous injections into 4 storage rings</a:t>
            </a:r>
          </a:p>
          <a:p>
            <a:pPr lvl="1"/>
            <a:r>
              <a:rPr lang="en-US" altLang="ja-JP" sz="2300" dirty="0"/>
              <a:t>SuperKEKB e</a:t>
            </a:r>
            <a:r>
              <a:rPr lang="en-US" altLang="ja-JP" sz="2300" baseline="30000" dirty="0"/>
              <a:t>–</a:t>
            </a:r>
            <a:r>
              <a:rPr lang="en-US" altLang="ja-JP" sz="2300" dirty="0"/>
              <a:t>/e</a:t>
            </a:r>
            <a:r>
              <a:rPr lang="en-US" altLang="ja-JP" sz="2300" baseline="30000" dirty="0"/>
              <a:t>+</a:t>
            </a:r>
            <a:r>
              <a:rPr lang="en-US" altLang="ja-JP" sz="2300" dirty="0"/>
              <a:t> rings, and light sources of PF and PF-AR</a:t>
            </a:r>
          </a:p>
          <a:p>
            <a:pPr lvl="1"/>
            <a:r>
              <a:rPr lang="en-US" altLang="ja-JP" sz="2400" dirty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9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入射部では</a:t>
            </a:r>
            <a:r>
              <a:rPr kumimoji="1" lang="en-US" altLang="ja-JP" dirty="0"/>
              <a:t>24</a:t>
            </a:r>
            <a:r>
              <a:rPr kumimoji="1" lang="ja-JP" altLang="en-US" dirty="0"/>
              <a:t>度垂直偏向パルスベンドを用いて，熱電子銃，</a:t>
            </a:r>
            <a:r>
              <a:rPr kumimoji="1" lang="en-US" altLang="ja-JP" dirty="0"/>
              <a:t>RF</a:t>
            </a:r>
            <a:r>
              <a:rPr kumimoji="1" lang="ja-JP" altLang="en-US" dirty="0"/>
              <a:t>電子銃を切り替えて運転している．</a:t>
            </a:r>
            <a:endParaRPr kumimoji="1" lang="en-US" altLang="ja-JP" dirty="0"/>
          </a:p>
          <a:p>
            <a:r>
              <a:rPr kumimoji="1" lang="ja-JP" altLang="en-US" dirty="0"/>
              <a:t>熱電子銃は，陽電子生成用</a:t>
            </a:r>
            <a:r>
              <a:rPr kumimoji="1" lang="en-US" altLang="ja-JP" dirty="0"/>
              <a:t>10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電子ビーム，</a:t>
            </a:r>
            <a:r>
              <a:rPr kumimoji="1" lang="en-US" altLang="ja-JP" dirty="0"/>
              <a:t>PF,PF-AR</a:t>
            </a:r>
            <a:r>
              <a:rPr kumimoji="1" lang="ja-JP" altLang="en-US" dirty="0"/>
              <a:t>入射用</a:t>
            </a:r>
            <a:r>
              <a:rPr kumimoji="1" lang="en-US" altLang="ja-JP" dirty="0"/>
              <a:t> 0.3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ビームを生成している．</a:t>
            </a:r>
            <a:endParaRPr kumimoji="1" lang="en-US" altLang="ja-JP" dirty="0"/>
          </a:p>
          <a:p>
            <a:r>
              <a:rPr kumimoji="1" lang="en-US" altLang="ja-JP" dirty="0"/>
              <a:t>RF</a:t>
            </a:r>
            <a:r>
              <a:rPr kumimoji="1" lang="ja-JP" altLang="en-US" dirty="0"/>
              <a:t>電子銃は，</a:t>
            </a:r>
            <a:r>
              <a:rPr kumimoji="1" lang="en-US" altLang="ja-JP" dirty="0"/>
              <a:t>HER</a:t>
            </a:r>
            <a:r>
              <a:rPr kumimoji="1" lang="ja-JP" altLang="en-US" dirty="0"/>
              <a:t>入射用低エミッタンス電子ビームを生成している．（レーザー両打ち，</a:t>
            </a:r>
            <a:r>
              <a:rPr kumimoji="1" lang="en-US" altLang="ja-JP" dirty="0" err="1"/>
              <a:t>IrCe</a:t>
            </a:r>
            <a:r>
              <a:rPr kumimoji="1" lang="ja-JP" altLang="en-US" dirty="0"/>
              <a:t>カソード）電子銃からは，最大</a:t>
            </a:r>
            <a:r>
              <a:rPr kumimoji="1" lang="en-US" altLang="ja-JP" dirty="0"/>
              <a:t>2</a:t>
            </a:r>
            <a:r>
              <a:rPr kumimoji="1" lang="ja-JP" altLang="en-US" dirty="0"/>
              <a:t>～</a:t>
            </a:r>
            <a:r>
              <a:rPr kumimoji="1" lang="en-US" altLang="ja-JP" dirty="0"/>
              <a:t>3 </a:t>
            </a:r>
            <a:r>
              <a:rPr kumimoji="1" lang="en-US" altLang="ja-JP" dirty="0" err="1"/>
              <a:t>nC</a:t>
            </a:r>
            <a:r>
              <a:rPr kumimoji="1" lang="ja-JP" altLang="en-US" dirty="0"/>
              <a:t>出る．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AD526-1BB7-47E1-BF03-1CE506046D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61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25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20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31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39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41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285618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180" y="1160935"/>
            <a:ext cx="9343076" cy="54792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>
          <a:xfrm>
            <a:off x="0" y="7142695"/>
            <a:ext cx="2226800" cy="252095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981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285619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しねきゃぷしょん" pitchFamily="2" charset="-128"/>
                <a:ea typeface="しねきゃぷしょん" pitchFamily="2" charset="-128"/>
              </a:defRPr>
            </a:lvl1pPr>
          </a:lstStyle>
          <a:p>
            <a:pPr>
              <a:defRPr/>
            </a:pPr>
            <a:fld id="{51744AF1-EB47-4446-A226-1B0E675D0A81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0714-A54E-40E3-8541-A646C11E93F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4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D5F2-6F25-4F3F-B7ED-C0F1E7AF03A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E922F-1159-461F-A129-E7CD0E09212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66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333" y="4859836"/>
            <a:ext cx="9085342" cy="15020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333" y="3205459"/>
            <a:ext cx="9085342" cy="165437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4E618-B9F8-489A-A86B-7E739FFEF56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183BB-A107-42C2-BC55-54017C275CF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7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801651" y="1764669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33391" y="1764669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63207-CBA3-4FEB-AB4B-CDEAD744A6CF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6A1D-4F0D-4E8B-961A-B9AE55E92CE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1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4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92"/>
            <a:ext cx="4722671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8"/>
            <a:ext cx="4722671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683" y="1692892"/>
            <a:ext cx="4724527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683" y="2398408"/>
            <a:ext cx="4724527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4191D-EBFA-420B-AF6C-683E6D4A596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6EED6-B2F7-4AE4-A28F-88FE1B7773A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1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343B9-8080-4CF8-9230-BA4BAEE7A77D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B2A1-7864-4BF3-A5BC-285656C04F3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17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EB5D-EC75-48FD-92D1-9AA3B70F933A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E6F6-5B6B-41CC-A2B4-E49DFB441E3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0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1100138"/>
            <a:ext cx="10622675" cy="615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6" y="301117"/>
            <a:ext cx="3516488" cy="12814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8964" y="301118"/>
            <a:ext cx="5975245" cy="64546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6" y="1582597"/>
            <a:ext cx="3516488" cy="517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955AA-F1F7-446D-8505-39162584A973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F0B3-9777-4E21-AC75-84D499928D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4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051" y="5293995"/>
            <a:ext cx="6413183" cy="624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5051" y="675755"/>
            <a:ext cx="6413183" cy="4537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5051" y="5918981"/>
            <a:ext cx="6413183" cy="8875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70CF7-107F-4C07-B7B1-412C715D7B3B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894-937B-4F58-B788-978C7D9258A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10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DAA4-BE45-4030-80F5-306A6E686C3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0859-EA60-47CA-B718-9B57CE5DE43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45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15658" y="672253"/>
            <a:ext cx="2271335" cy="605028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801651" y="672253"/>
            <a:ext cx="6635863" cy="605028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CE8C-906F-41F6-8DA7-7162F9BF823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924E-A7AC-4E42-B972-1D2A366ADB1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5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180" y="1160935"/>
            <a:ext cx="9343076" cy="54792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737" dirty="0">
              <a:solidFill>
                <a:srgbClr val="FFFF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1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8" y="4285618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しねきゃぷしょん" pitchFamily="2" charset="-128"/>
                <a:ea typeface="しねきゃぷしょん" pitchFamily="2" charset="-128"/>
              </a:defRPr>
            </a:lvl1pPr>
          </a:lstStyle>
          <a:p>
            <a:pPr>
              <a:defRPr/>
            </a:pPr>
            <a:fld id="{51744AF1-EB47-4446-A226-1B0E675D0A81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0714-A54E-40E3-8541-A646C11E93F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47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D5F2-6F25-4F3F-B7ED-C0F1E7AF03A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E922F-1159-461F-A129-E7CD0E09212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66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332" y="4859835"/>
            <a:ext cx="9085342" cy="15020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332" y="3205459"/>
            <a:ext cx="9085342" cy="165437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4E618-B9F8-489A-A86B-7E739FFEF56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183BB-A107-42C2-BC55-54017C275CF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72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801650" y="1764668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33391" y="1764668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63207-CBA3-4FEB-AB4B-CDEAD744A6CF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6A1D-4F0D-4E8B-961A-B9AE55E92CE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1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4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91"/>
            <a:ext cx="4722671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7"/>
            <a:ext cx="4722671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682" y="1692891"/>
            <a:ext cx="4724527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682" y="2398407"/>
            <a:ext cx="4724527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4191D-EBFA-420B-AF6C-683E6D4A596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6EED6-B2F7-4AE4-A28F-88FE1B7773A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1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5" y="4859835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5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343B9-8080-4CF8-9230-BA4BAEE7A77D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B2A1-7864-4BF3-A5BC-285656C04F3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17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EB5D-EC75-48FD-92D1-9AA3B70F933A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E6F6-5B6B-41CC-A2B4-E49DFB441E3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09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5" y="301116"/>
            <a:ext cx="3516488" cy="12814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8963" y="301117"/>
            <a:ext cx="5975245" cy="64546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5" y="1582597"/>
            <a:ext cx="3516488" cy="517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955AA-F1F7-446D-8505-39162584A973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F0B3-9777-4E21-AC75-84D499928D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47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050" y="5293995"/>
            <a:ext cx="6413183" cy="624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5050" y="675755"/>
            <a:ext cx="6413183" cy="4537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5050" y="5918981"/>
            <a:ext cx="6413183" cy="8875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70CF7-107F-4C07-B7B1-412C715D7B3B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894-937B-4F58-B788-978C7D9258A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10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DAA4-BE45-4030-80F5-306A6E686C3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0859-EA60-47CA-B718-9B57CE5DE43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45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15657" y="672253"/>
            <a:ext cx="2271335" cy="605028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801650" y="672253"/>
            <a:ext cx="6635863" cy="605028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CE8C-906F-41F6-8DA7-7162F9BF823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924E-A7AC-4E42-B972-1D2A366ADB1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5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180" y="1160935"/>
            <a:ext cx="9343076" cy="54792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737" dirty="0">
              <a:solidFill>
                <a:srgbClr val="FFFF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1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6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しねきゃぷしょん" pitchFamily="2" charset="-128"/>
                <a:ea typeface="しねきゃぷしょん" pitchFamily="2" charset="-128"/>
              </a:defRPr>
            </a:lvl1pPr>
          </a:lstStyle>
          <a:p>
            <a:pPr>
              <a:defRPr/>
            </a:pPr>
            <a:fld id="{51744AF1-EB47-4446-A226-1B0E675D0A81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0714-A54E-40E3-8541-A646C11E93F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47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D5F2-6F25-4F3F-B7ED-C0F1E7AF03A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E922F-1159-461F-A129-E7CD0E09212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66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330" y="4859833"/>
            <a:ext cx="9085342" cy="15020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330" y="3205459"/>
            <a:ext cx="9085342" cy="165437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4E618-B9F8-489A-A86B-7E739FFEF56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183BB-A107-42C2-BC55-54017C275CF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7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801648" y="1764666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453599" cy="4957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63207-CBA3-4FEB-AB4B-CDEAD744A6CF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46A1D-4F0D-4E8B-961A-B9AE55E92CE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1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4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5"/>
            <a:ext cx="4722671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7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680" y="2398405"/>
            <a:ext cx="4724527" cy="435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4191D-EBFA-420B-AF6C-683E6D4A596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6EED6-B2F7-4AE4-A28F-88FE1B7773A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15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343B9-8080-4CF8-9230-BA4BAEE7A77D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B2A1-7864-4BF3-A5BC-285656C04F3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17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EB5D-EC75-48FD-92D1-9AA3B70F933A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E6F6-5B6B-41CC-A2B4-E49DFB441E3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09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3" y="301114"/>
            <a:ext cx="3516488" cy="12814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8961" y="301115"/>
            <a:ext cx="5975245" cy="64546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955AA-F1F7-446D-8505-39162584A973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F0B3-9777-4E21-AC75-84D499928D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47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70CF7-107F-4C07-B7B1-412C715D7B3B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894-937B-4F58-B788-978C7D9258A6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10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DAA4-BE45-4030-80F5-306A6E686C32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0859-EA60-47CA-B718-9B57CE5DE43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45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615655" y="672253"/>
            <a:ext cx="2271335" cy="605028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801648" y="672253"/>
            <a:ext cx="6635863" cy="605028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CE8C-906F-41F6-8DA7-7162F9BF8239}" type="datetime1">
              <a:rPr lang="ja-JP" altLang="en-US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924E-A7AC-4E42-B972-1D2A366ADB18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5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180" y="1160935"/>
            <a:ext cx="9343076" cy="54792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737" dirty="0">
              <a:solidFill>
                <a:srgbClr val="FFFF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92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9" y="1692892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9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6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4" y="301117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8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8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8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99790" y="283320"/>
            <a:ext cx="10493375" cy="6965950"/>
          </a:xfrm>
          <a:prstGeom prst="rect">
            <a:avLst/>
          </a:prstGeom>
          <a:solidFill>
            <a:srgbClr val="FFFDF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103191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6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613344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8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/>
        </p:nvPicPr>
        <p:blipFill>
          <a:blip r:embed="rId1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2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/>
        </p:nvPicPr>
        <p:blipFill>
          <a:blip r:embed="rId15">
            <a:alphaModFix amt="75000"/>
          </a:blip>
          <a:srcRect/>
          <a:stretch>
            <a:fillRect/>
          </a:stretch>
        </p:blipFill>
        <p:spPr bwMode="auto">
          <a:xfrm>
            <a:off x="9767009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63512" y="7250116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Status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17500" y="3636966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6000" dirty="0">
              <a:solidFill>
                <a:srgbClr val="CCFFCC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68266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3706812" y="7250116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K.Furukawa, 35th B2GM, Feb.2020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48" y="672253"/>
            <a:ext cx="9085342" cy="84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48" y="1764669"/>
            <a:ext cx="9085342" cy="49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142695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84CFE2-B667-4D3F-BB42-9E1FC39928D0}" type="datetime1">
              <a:rPr lang="ja-JP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53599" y="7142695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BD9B7B-2DAC-4CAE-87E8-B082B4AD7820}" type="slidenum">
              <a:rPr lang="en-US" altLang="ja-JP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48" y="672253"/>
            <a:ext cx="9085342" cy="84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48" y="1764668"/>
            <a:ext cx="9085342" cy="49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142694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84CFE2-B667-4D3F-BB42-9E1FC39928D0}" type="datetime1">
              <a:rPr lang="ja-JP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53599" y="7142694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BD9B7B-2DAC-4CAE-87E8-B082B4AD7820}" type="slidenum">
              <a:rPr lang="en-US" altLang="ja-JP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48" y="672253"/>
            <a:ext cx="9085342" cy="84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48" y="1764666"/>
            <a:ext cx="9085342" cy="49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142692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84CFE2-B667-4D3F-BB42-9E1FC39928D0}" type="datetime1">
              <a:rPr lang="ja-JP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53599" y="7142692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BD9B7B-2DAC-4CAE-87E8-B082B4AD7820}" type="slidenum">
              <a:rPr lang="en-US" altLang="ja-JP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microsoft.com/office/2007/relationships/hdphoto" Target="../media/hdphoto2.wdp"/><Relationship Id="rId6" Type="http://schemas.openxmlformats.org/officeDocument/2006/relationships/image" Target="../media/image14.jpeg"/><Relationship Id="rId7" Type="http://schemas.microsoft.com/office/2007/relationships/hdphoto" Target="../media/hdphoto3.wdp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60.wmf"/><Relationship Id="rId6" Type="http://schemas.openxmlformats.org/officeDocument/2006/relationships/image" Target="../media/image6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emf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emf"/><Relationship Id="rId3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88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hyperlink" Target="http://www-linac2.kek.jp/kekb/scrshot1/2019_10/16/2019_10_16_18_06_53.png" TargetMode="External"/><Relationship Id="rId5" Type="http://schemas.openxmlformats.org/officeDocument/2006/relationships/image" Target="../media/image162.png"/><Relationship Id="rId6" Type="http://schemas.openxmlformats.org/officeDocument/2006/relationships/hyperlink" Target="http://www-linac2.kek.jp/kekb/scrshot1/2019_10/16/2019_10_16_17_59_12.png" TargetMode="External"/><Relationship Id="rId7" Type="http://schemas.openxmlformats.org/officeDocument/2006/relationships/image" Target="../media/image163.png"/><Relationship Id="rId8" Type="http://schemas.openxmlformats.org/officeDocument/2006/relationships/hyperlink" Target="http://www-linac2.kek.jp/kekb/scrshot1/2019_10/16/2019_10_16_18_09_21.png" TargetMode="External"/><Relationship Id="rId9" Type="http://schemas.openxmlformats.org/officeDocument/2006/relationships/image" Target="../media/image164.png"/><Relationship Id="rId10" Type="http://schemas.openxmlformats.org/officeDocument/2006/relationships/hyperlink" Target="http://www-linac2.kek.jp/kekb/scrshot1/2019_10/16/2019_10_16_18_11_11.png" TargetMode="External"/><Relationship Id="rId11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-linac2.kek.jp/kekb/scrshot1/2019_10/16/2019_10_16_18_05_12.png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9.jpeg"/><Relationship Id="rId5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4" Type="http://schemas.openxmlformats.org/officeDocument/2006/relationships/slide" Target="slide13.xml"/><Relationship Id="rId5" Type="http://schemas.openxmlformats.org/officeDocument/2006/relationships/slide" Target="slide40.xml"/><Relationship Id="rId6" Type="http://schemas.openxmlformats.org/officeDocument/2006/relationships/slide" Target="slide48.xml"/><Relationship Id="rId1" Type="http://schemas.openxmlformats.org/officeDocument/2006/relationships/slideLayout" Target="../slideLayouts/slideLayout6.xml"/><Relationship Id="rId2" Type="http://schemas.openxmlformats.org/officeDocument/2006/relationships/slide" Target="slide5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slide" Target="slide34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tiff"/><Relationship Id="rId4" Type="http://schemas.openxmlformats.org/officeDocument/2006/relationships/image" Target="../media/image189.tiff"/><Relationship Id="rId5" Type="http://schemas.openxmlformats.org/officeDocument/2006/relationships/slide" Target="slide34.xml"/><Relationship Id="rId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4" Type="http://schemas.openxmlformats.org/officeDocument/2006/relationships/image" Target="../media/image195.tiff"/><Relationship Id="rId5" Type="http://schemas.openxmlformats.org/officeDocument/2006/relationships/image" Target="../media/image196.tiff"/><Relationship Id="rId6" Type="http://schemas.openxmlformats.org/officeDocument/2006/relationships/image" Target="../media/image19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ja-JP" dirty="0" smtClean="0"/>
              <a:t>g </a:t>
            </a:r>
            <a:fld id="{8A03B57C-60CB-6A4D-9203-BAD4466E5AB6}" type="slidenum">
              <a:rPr lang="en-US" altLang="ja-JP" smtClean="0"/>
              <a:pPr/>
              <a:t>1</a:t>
            </a:fld>
            <a:endParaRPr lang="en-US" altLang="ja-JP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144" y="1764668"/>
            <a:ext cx="10332350" cy="1260475"/>
          </a:xfrm>
        </p:spPr>
        <p:txBody>
          <a:bodyPr/>
          <a:lstStyle/>
          <a:p>
            <a:r>
              <a:rPr lang="en-US" altLang="ja-JP" sz="4000" dirty="0"/>
              <a:t>Injector Linac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3299" y="4033521"/>
            <a:ext cx="7482047" cy="2520950"/>
          </a:xfrm>
        </p:spPr>
        <p:txBody>
          <a:bodyPr/>
          <a:lstStyle/>
          <a:p>
            <a:pPr marL="207397" lvl="1">
              <a:lnSpc>
                <a:spcPct val="160000"/>
              </a:lnSpc>
            </a:pPr>
            <a:r>
              <a:rPr lang="en-US" altLang="ja-JP" sz="2400" dirty="0">
                <a:latin typeface="+mj-lt"/>
              </a:rPr>
              <a:t>Kazuro Furukawa</a:t>
            </a:r>
          </a:p>
          <a:p>
            <a:pPr marL="207397" lvl="1">
              <a:lnSpc>
                <a:spcPct val="150000"/>
              </a:lnSpc>
            </a:pPr>
            <a:r>
              <a:rPr lang="en-US" altLang="ja-JP" sz="1600" dirty="0">
                <a:latin typeface="+mj-lt"/>
              </a:rPr>
              <a:t>for Injector Linac Groups</a:t>
            </a:r>
          </a:p>
          <a:p>
            <a:pPr marL="207397" lvl="1">
              <a:lnSpc>
                <a:spcPct val="150000"/>
              </a:lnSpc>
            </a:pPr>
            <a:r>
              <a:rPr lang="en-US" altLang="ja-JP" sz="1600" dirty="0">
                <a:latin typeface="+mj-lt"/>
              </a:rPr>
              <a:t>Many slides from M. Satoh and N. Iida</a:t>
            </a:r>
          </a:p>
          <a:p>
            <a:pPr marL="207397" lvl="1"/>
            <a:endParaRPr lang="en-US" altLang="ja-JP" sz="1600" dirty="0">
              <a:latin typeface="+mj-lt"/>
            </a:endParaRPr>
          </a:p>
          <a:p>
            <a:pPr marL="207397" lvl="1"/>
            <a:r>
              <a:rPr lang="en-US" altLang="ja-JP" sz="1600" dirty="0">
                <a:latin typeface="+mj-lt"/>
              </a:rPr>
              <a:t>&lt;http://www-</a:t>
            </a:r>
            <a:r>
              <a:rPr lang="en-US" altLang="ja-JP" sz="1600" dirty="0" err="1">
                <a:latin typeface="+mj-lt"/>
              </a:rPr>
              <a:t>linac.kek.jp</a:t>
            </a:r>
            <a:r>
              <a:rPr lang="en-US" altLang="ja-JP" sz="1600" dirty="0">
                <a:latin typeface="+mj-lt"/>
              </a:rPr>
              <a:t>/linac/&gt;</a:t>
            </a:r>
          </a:p>
          <a:p>
            <a:pPr marL="207397" lvl="1"/>
            <a:r>
              <a:rPr lang="en-US" altLang="ja-JP" sz="1600" dirty="0"/>
              <a:t>&lt; </a:t>
            </a:r>
            <a:r>
              <a:rPr lang="en-US" altLang="ja-JP" sz="1600" dirty="0" err="1"/>
              <a:t>kazuro.furukawa</a:t>
            </a:r>
            <a:r>
              <a:rPr lang="en-US" altLang="ja-JP" sz="1600" dirty="0"/>
              <a:t> @ </a:t>
            </a:r>
            <a:r>
              <a:rPr lang="en-US" altLang="ja-JP" sz="1600" dirty="0" err="1"/>
              <a:t>kek.jp</a:t>
            </a:r>
            <a:r>
              <a:rPr lang="en-US" altLang="ja-JP" sz="1600" dirty="0"/>
              <a:t> &gt;</a:t>
            </a:r>
          </a:p>
          <a:p>
            <a:pPr marL="207397" lvl="1"/>
            <a:endParaRPr lang="en-US" altLang="ja-JP" sz="1600" dirty="0">
              <a:latin typeface="+mj-lt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1096274" y="42016"/>
            <a:ext cx="2850303" cy="26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9551" tIns="49775" rIns="99551" bIns="49775">
            <a:spAutoFit/>
          </a:bodyPr>
          <a:lstStyle/>
          <a:p>
            <a:r>
              <a:rPr lang="en-US" altLang="ja-JP" sz="1100" i="1">
                <a:latin typeface="Arial" charset="0"/>
              </a:rPr>
              <a:t>&lt; kazuro.furukawa @ kek.jp &gt;</a:t>
            </a:r>
          </a:p>
        </p:txBody>
      </p:sp>
    </p:spTree>
    <p:extLst>
      <p:ext uri="{BB962C8B-B14F-4D97-AF65-F5344CB8AC3E}">
        <p14:creationId xmlns:p14="http://schemas.microsoft.com/office/powerpoint/2010/main" val="2867148233"/>
      </p:ext>
    </p:extLst>
  </p:cSld>
  <p:clrMapOvr>
    <a:masterClrMapping/>
  </p:clrMapOvr>
  <p:transition xmlns:p14="http://schemas.microsoft.com/office/powerpoint/2010/main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-linac2.kek.jp/cont/linacpicture_web/home/01_Asec/01_AT/20190201/115.JPG">
            <a:extLst>
              <a:ext uri="{FF2B5EF4-FFF2-40B4-BE49-F238E27FC236}">
                <a16:creationId xmlns="" xmlns:a16="http://schemas.microsoft.com/office/drawing/2014/main" id="{B1A0E779-ACBA-46FA-A7CD-31072FD9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2" y="0"/>
            <a:ext cx="10076574" cy="75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="" xmlns:a16="http://schemas.microsoft.com/office/drawing/2014/main" id="{83B2CFBB-5BCD-4518-8C81-A84E4EFA1EAB}"/>
              </a:ext>
            </a:extLst>
          </p:cNvPr>
          <p:cNvSpPr txBox="1">
            <a:spLocks/>
          </p:cNvSpPr>
          <p:nvPr/>
        </p:nvSpPr>
        <p:spPr>
          <a:xfrm>
            <a:off x="345147" y="49213"/>
            <a:ext cx="4999171" cy="1107365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solidFill>
                  <a:schemeClr val="tx2"/>
                </a:solidFill>
              </a:rPr>
              <a:t>Pulse to pulse switching:</a:t>
            </a:r>
            <a:br>
              <a:rPr lang="en-US" altLang="ja-JP" sz="2800" dirty="0">
                <a:solidFill>
                  <a:schemeClr val="tx2"/>
                </a:solidFill>
              </a:rPr>
            </a:br>
            <a:r>
              <a:rPr lang="en-US" altLang="ja-JP" sz="2800" dirty="0">
                <a:solidFill>
                  <a:schemeClr val="tx2"/>
                </a:solidFill>
              </a:rPr>
              <a:t>rf e- gun/thermionic e- gun</a:t>
            </a:r>
            <a:endParaRPr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="" xmlns:a16="http://schemas.microsoft.com/office/drawing/2014/main" id="{4DF83D39-A5A6-40B8-9103-30D2D8F3D402}"/>
              </a:ext>
            </a:extLst>
          </p:cNvPr>
          <p:cNvSpPr txBox="1">
            <a:spLocks/>
          </p:cNvSpPr>
          <p:nvPr/>
        </p:nvSpPr>
        <p:spPr>
          <a:xfrm>
            <a:off x="8283319" y="6722537"/>
            <a:ext cx="2099286" cy="252095"/>
          </a:xfrm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endParaRPr lang="en-US" altLang="ja-JP" sz="2646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="" xmlns:a16="http://schemas.microsoft.com/office/drawing/2014/main" id="{5001E781-F235-4E98-B4B6-7D3C1C43EACC}"/>
              </a:ext>
            </a:extLst>
          </p:cNvPr>
          <p:cNvCxnSpPr>
            <a:cxnSpLocks/>
          </p:cNvCxnSpPr>
          <p:nvPr/>
        </p:nvCxnSpPr>
        <p:spPr>
          <a:xfrm flipH="1" flipV="1">
            <a:off x="4761754" y="2361794"/>
            <a:ext cx="2925853" cy="5213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51208C26-80A6-43FE-8AA3-18E6DE3387F0}"/>
              </a:ext>
            </a:extLst>
          </p:cNvPr>
          <p:cNvCxnSpPr>
            <a:cxnSpLocks/>
          </p:cNvCxnSpPr>
          <p:nvPr/>
        </p:nvCxnSpPr>
        <p:spPr>
          <a:xfrm flipH="1">
            <a:off x="2009723" y="2380923"/>
            <a:ext cx="2743157" cy="16877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4AF591B0-1421-481E-8518-5E8DC0220D16}"/>
              </a:ext>
            </a:extLst>
          </p:cNvPr>
          <p:cNvSpPr txBox="1"/>
          <p:nvPr/>
        </p:nvSpPr>
        <p:spPr>
          <a:xfrm>
            <a:off x="5565976" y="-30195"/>
            <a:ext cx="5122662" cy="19082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u="sng" dirty="0">
                <a:solidFill>
                  <a:schemeClr val="bg1">
                    <a:lumMod val="90000"/>
                    <a:lumOff val="10000"/>
                  </a:schemeClr>
                </a:solidFill>
              </a:rPr>
              <a:t>Thermionic DC e- gun </a:t>
            </a:r>
            <a:r>
              <a:rPr lang="en-US" altLang="ja-JP" sz="18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(GU_AT) </a:t>
            </a:r>
          </a:p>
          <a:p>
            <a:r>
              <a:rPr lang="en-US" altLang="ja-JP" sz="18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w/ 2 subharmonic </a:t>
            </a:r>
            <a:r>
              <a:rPr lang="en-US" altLang="ja-JP" sz="1800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bunchers</a:t>
            </a:r>
            <a:r>
              <a:rPr lang="en-US" altLang="ja-JP" sz="18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and 2 </a:t>
            </a:r>
            <a:r>
              <a:rPr lang="en-US" altLang="ja-JP" sz="1800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bunchers</a:t>
            </a:r>
            <a:endParaRPr lang="en-US" altLang="ja-JP" sz="18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r>
              <a:rPr lang="ja-JP" altLang="en-US" sz="2000" dirty="0">
                <a:solidFill>
                  <a:srgbClr val="FF0000"/>
                </a:solidFill>
              </a:rPr>
              <a:t>・</a:t>
            </a:r>
            <a:r>
              <a:rPr lang="en-US" altLang="ja-JP" sz="2000" dirty="0">
                <a:solidFill>
                  <a:srgbClr val="FF0000"/>
                </a:solidFill>
              </a:rPr>
              <a:t>e+ production e-: 10 </a:t>
            </a:r>
            <a:r>
              <a:rPr lang="en-US" altLang="ja-JP" sz="2000" dirty="0" err="1">
                <a:solidFill>
                  <a:srgbClr val="FF0000"/>
                </a:solidFill>
              </a:rPr>
              <a:t>nC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(for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LER injection)</a:t>
            </a:r>
          </a:p>
          <a:p>
            <a:r>
              <a:rPr lang="ja-JP" altLang="en-US" sz="2000" dirty="0">
                <a:solidFill>
                  <a:srgbClr val="3366FF"/>
                </a:solidFill>
              </a:rPr>
              <a:t>・</a:t>
            </a:r>
            <a:r>
              <a:rPr lang="en-US" altLang="ja-JP" sz="2000" dirty="0">
                <a:solidFill>
                  <a:srgbClr val="3366FF"/>
                </a:solidFill>
              </a:rPr>
              <a:t>PF injection: 0.3 nC</a:t>
            </a:r>
          </a:p>
          <a:p>
            <a:r>
              <a:rPr lang="ja-JP" altLang="en-US" sz="2000" dirty="0">
                <a:solidFill>
                  <a:srgbClr val="FFC000"/>
                </a:solidFill>
              </a:rPr>
              <a:t>・</a:t>
            </a:r>
            <a:r>
              <a:rPr lang="en-US" altLang="ja-JP" sz="2000" dirty="0">
                <a:solidFill>
                  <a:srgbClr val="FFC000"/>
                </a:solidFill>
              </a:rPr>
              <a:t>PF-AR injection: 0.3 nC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="" xmlns:a16="http://schemas.microsoft.com/office/drawing/2014/main" id="{0324CCAC-9EA7-4E85-8495-E9D6928D9416}"/>
              </a:ext>
            </a:extLst>
          </p:cNvPr>
          <p:cNvCxnSpPr>
            <a:cxnSpLocks/>
          </p:cNvCxnSpPr>
          <p:nvPr/>
        </p:nvCxnSpPr>
        <p:spPr>
          <a:xfrm flipH="1">
            <a:off x="306035" y="3923671"/>
            <a:ext cx="6942733" cy="920822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5438BA4B-12F0-4508-B9B4-6302E52CB0A6}"/>
              </a:ext>
            </a:extLst>
          </p:cNvPr>
          <p:cNvSpPr txBox="1"/>
          <p:nvPr/>
        </p:nvSpPr>
        <p:spPr>
          <a:xfrm>
            <a:off x="4488660" y="4437119"/>
            <a:ext cx="347204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u="sng" dirty="0">
                <a:solidFill>
                  <a:srgbClr val="00FFFF"/>
                </a:solidFill>
              </a:rPr>
              <a:t>RF</a:t>
            </a:r>
            <a:r>
              <a:rPr lang="ja-JP" altLang="en-US" sz="1800" b="1" u="sng" dirty="0">
                <a:solidFill>
                  <a:srgbClr val="00FFFF"/>
                </a:solidFill>
              </a:rPr>
              <a:t> </a:t>
            </a:r>
            <a:r>
              <a:rPr lang="en-US" altLang="ja-JP" sz="1800" b="1" u="sng" dirty="0">
                <a:solidFill>
                  <a:srgbClr val="00FFFF"/>
                </a:solidFill>
              </a:rPr>
              <a:t>e-</a:t>
            </a:r>
            <a:r>
              <a:rPr lang="ja-JP" altLang="en-US" sz="1800" b="1" u="sng" dirty="0">
                <a:solidFill>
                  <a:srgbClr val="00FFFF"/>
                </a:solidFill>
              </a:rPr>
              <a:t> </a:t>
            </a:r>
            <a:r>
              <a:rPr lang="en-US" altLang="ja-JP" sz="1800" b="1" u="sng" dirty="0">
                <a:solidFill>
                  <a:srgbClr val="00FFFF"/>
                </a:solidFill>
              </a:rPr>
              <a:t>gun</a:t>
            </a:r>
          </a:p>
          <a:p>
            <a:pPr algn="ctr"/>
            <a:r>
              <a:rPr lang="ja-JP" altLang="en-US" sz="1800" dirty="0">
                <a:solidFill>
                  <a:srgbClr val="00FFFF"/>
                </a:solidFill>
              </a:rPr>
              <a:t>（</a:t>
            </a:r>
            <a:r>
              <a:rPr lang="en-US" altLang="ja-JP" sz="1800" dirty="0">
                <a:solidFill>
                  <a:srgbClr val="00FFFF"/>
                </a:solidFill>
              </a:rPr>
              <a:t>GR_A1 for HER injection</a:t>
            </a:r>
            <a:r>
              <a:rPr lang="ja-JP" altLang="en-US" sz="1800" dirty="0">
                <a:solidFill>
                  <a:srgbClr val="00FFFF"/>
                </a:solidFill>
              </a:rPr>
              <a:t>）</a:t>
            </a:r>
            <a:endParaRPr lang="en-US" altLang="ja-JP" sz="1800" dirty="0">
              <a:solidFill>
                <a:srgbClr val="00FF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38B15FC4-BB40-480F-A8F6-47F731A446AF}"/>
              </a:ext>
            </a:extLst>
          </p:cNvPr>
          <p:cNvCxnSpPr>
            <a:cxnSpLocks/>
          </p:cNvCxnSpPr>
          <p:nvPr/>
        </p:nvCxnSpPr>
        <p:spPr>
          <a:xfrm flipV="1">
            <a:off x="1416398" y="4972560"/>
            <a:ext cx="0" cy="1205219"/>
          </a:xfrm>
          <a:prstGeom prst="straightConnector1">
            <a:avLst/>
          </a:prstGeom>
          <a:ln w="635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="" xmlns:a16="http://schemas.microsoft.com/office/drawing/2014/main" id="{0CD46CF0-960D-440F-B1FD-651DE07FD298}"/>
              </a:ext>
            </a:extLst>
          </p:cNvPr>
          <p:cNvCxnSpPr>
            <a:cxnSpLocks/>
          </p:cNvCxnSpPr>
          <p:nvPr/>
        </p:nvCxnSpPr>
        <p:spPr>
          <a:xfrm flipV="1">
            <a:off x="4127941" y="3513003"/>
            <a:ext cx="14523" cy="266076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="" xmlns:a16="http://schemas.microsoft.com/office/drawing/2014/main" id="{022D27D0-0C59-46C3-9E0B-2B5571D94F1D}"/>
              </a:ext>
            </a:extLst>
          </p:cNvPr>
          <p:cNvCxnSpPr>
            <a:cxnSpLocks/>
          </p:cNvCxnSpPr>
          <p:nvPr/>
        </p:nvCxnSpPr>
        <p:spPr>
          <a:xfrm flipH="1">
            <a:off x="306036" y="4059740"/>
            <a:ext cx="1705506" cy="162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="" xmlns:a16="http://schemas.microsoft.com/office/drawing/2014/main" id="{A6822399-26B5-4DDE-B929-FDE22888BA09}"/>
              </a:ext>
            </a:extLst>
          </p:cNvPr>
          <p:cNvCxnSpPr>
            <a:cxnSpLocks/>
          </p:cNvCxnSpPr>
          <p:nvPr/>
        </p:nvCxnSpPr>
        <p:spPr>
          <a:xfrm flipH="1" flipV="1">
            <a:off x="4821823" y="2459183"/>
            <a:ext cx="2838741" cy="50197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="" xmlns:a16="http://schemas.microsoft.com/office/drawing/2014/main" id="{AE65F81B-60F9-4712-81DE-7BB317B7E558}"/>
              </a:ext>
            </a:extLst>
          </p:cNvPr>
          <p:cNvCxnSpPr>
            <a:cxnSpLocks/>
          </p:cNvCxnSpPr>
          <p:nvPr/>
        </p:nvCxnSpPr>
        <p:spPr>
          <a:xfrm flipH="1">
            <a:off x="2172822" y="2499620"/>
            <a:ext cx="2588932" cy="161836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="" xmlns:a16="http://schemas.microsoft.com/office/drawing/2014/main" id="{8160C71C-8DB0-4E5C-8373-427079FE2B09}"/>
              </a:ext>
            </a:extLst>
          </p:cNvPr>
          <p:cNvCxnSpPr>
            <a:cxnSpLocks/>
          </p:cNvCxnSpPr>
          <p:nvPr/>
        </p:nvCxnSpPr>
        <p:spPr>
          <a:xfrm flipH="1">
            <a:off x="306035" y="4140842"/>
            <a:ext cx="1822129" cy="17757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="" xmlns:a16="http://schemas.microsoft.com/office/drawing/2014/main" id="{9ECB0E1F-47C3-452E-8EE7-D3695A9F84AE}"/>
              </a:ext>
            </a:extLst>
          </p:cNvPr>
          <p:cNvCxnSpPr>
            <a:cxnSpLocks/>
          </p:cNvCxnSpPr>
          <p:nvPr/>
        </p:nvCxnSpPr>
        <p:spPr>
          <a:xfrm flipH="1" flipV="1">
            <a:off x="4865135" y="2590381"/>
            <a:ext cx="2822472" cy="436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="" xmlns:a16="http://schemas.microsoft.com/office/drawing/2014/main" id="{5E911E37-E1DC-4E71-8945-A60DC99B4CBA}"/>
              </a:ext>
            </a:extLst>
          </p:cNvPr>
          <p:cNvCxnSpPr>
            <a:cxnSpLocks/>
          </p:cNvCxnSpPr>
          <p:nvPr/>
        </p:nvCxnSpPr>
        <p:spPr>
          <a:xfrm flipH="1">
            <a:off x="2204512" y="2599798"/>
            <a:ext cx="2641171" cy="162105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="" xmlns:a16="http://schemas.microsoft.com/office/drawing/2014/main" id="{857A03C0-8518-4226-8B83-549AAAC9B243}"/>
              </a:ext>
            </a:extLst>
          </p:cNvPr>
          <p:cNvCxnSpPr>
            <a:cxnSpLocks/>
          </p:cNvCxnSpPr>
          <p:nvPr/>
        </p:nvCxnSpPr>
        <p:spPr>
          <a:xfrm flipH="1">
            <a:off x="345152" y="4222690"/>
            <a:ext cx="1871837" cy="21442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="" xmlns:a16="http://schemas.microsoft.com/office/drawing/2014/main" id="{58FF73AC-3844-4A5F-98CE-7413BB15C6C9}"/>
              </a:ext>
            </a:extLst>
          </p:cNvPr>
          <p:cNvCxnSpPr>
            <a:cxnSpLocks/>
          </p:cNvCxnSpPr>
          <p:nvPr/>
        </p:nvCxnSpPr>
        <p:spPr>
          <a:xfrm flipH="1" flipV="1">
            <a:off x="4917527" y="2683319"/>
            <a:ext cx="2701142" cy="4186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="" xmlns:a16="http://schemas.microsoft.com/office/drawing/2014/main" id="{CA594B17-65C5-4C4C-9539-2658937C2B36}"/>
              </a:ext>
            </a:extLst>
          </p:cNvPr>
          <p:cNvCxnSpPr>
            <a:cxnSpLocks/>
          </p:cNvCxnSpPr>
          <p:nvPr/>
        </p:nvCxnSpPr>
        <p:spPr>
          <a:xfrm flipH="1">
            <a:off x="2250833" y="2667730"/>
            <a:ext cx="2647411" cy="169525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id="{E74F6FFF-5227-4F32-8064-D125AF80DA47}"/>
              </a:ext>
            </a:extLst>
          </p:cNvPr>
          <p:cNvCxnSpPr>
            <a:cxnSpLocks/>
          </p:cNvCxnSpPr>
          <p:nvPr/>
        </p:nvCxnSpPr>
        <p:spPr>
          <a:xfrm flipH="1">
            <a:off x="424500" y="4369875"/>
            <a:ext cx="1825094" cy="2265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="" xmlns:a16="http://schemas.microsoft.com/office/drawing/2014/main" id="{746B694F-5721-400E-90F0-B0FB838E2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4F1D09CE-A1A2-4775-A8D0-8CE1896B64E0}"/>
              </a:ext>
            </a:extLst>
          </p:cNvPr>
          <p:cNvSpPr txBox="1"/>
          <p:nvPr/>
        </p:nvSpPr>
        <p:spPr>
          <a:xfrm>
            <a:off x="424499" y="5788116"/>
            <a:ext cx="7367367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/>
              <a:t>Pulsed bend rep. up to 25 Hz </a:t>
            </a:r>
            <a:r>
              <a:rPr lang="en-US" altLang="ja-JP" sz="2000" dirty="0"/>
              <a:t>(</a:t>
            </a:r>
            <a:r>
              <a:rPr lang="en-US" altLang="ja-JP" sz="2000" dirty="0">
                <a:solidFill>
                  <a:srgbClr val="FF0000"/>
                </a:solidFill>
              </a:rPr>
              <a:t>LER</a:t>
            </a:r>
            <a:r>
              <a:rPr lang="en-US" altLang="ja-JP" sz="2000" dirty="0"/>
              <a:t> + </a:t>
            </a:r>
            <a:r>
              <a:rPr lang="en-US" altLang="ja-JP" sz="2000" dirty="0">
                <a:solidFill>
                  <a:schemeClr val="tx2">
                    <a:lumMod val="50000"/>
                  </a:schemeClr>
                </a:solidFill>
              </a:rPr>
              <a:t>PF</a:t>
            </a:r>
            <a:r>
              <a:rPr lang="en-US" altLang="ja-JP" sz="2000" dirty="0"/>
              <a:t> + </a:t>
            </a:r>
            <a:r>
              <a:rPr lang="en-US" altLang="ja-JP" sz="2000" dirty="0">
                <a:solidFill>
                  <a:srgbClr val="FFC000"/>
                </a:solidFill>
              </a:rPr>
              <a:t>PF-AR</a:t>
            </a:r>
            <a:r>
              <a:rPr lang="en-US" altLang="ja-JP" sz="2000" dirty="0"/>
              <a:t>)</a:t>
            </a:r>
          </a:p>
          <a:p>
            <a:pPr algn="ctr"/>
            <a:r>
              <a:rPr lang="en-US" altLang="ja-JP" sz="2000" dirty="0"/>
              <a:t>(magnet coil and chamber heating issue)</a:t>
            </a:r>
          </a:p>
          <a:p>
            <a:pPr algn="ctr"/>
            <a:r>
              <a:rPr lang="en-US" altLang="ja-JP" sz="2000" dirty="0"/>
              <a:t>It will be replaced by new one in summer shutdown 2020 for full 50 Hz operation.</a:t>
            </a:r>
          </a:p>
        </p:txBody>
      </p:sp>
      <p:pic>
        <p:nvPicPr>
          <p:cNvPr id="27" name="图片 2">
            <a:extLst>
              <a:ext uri="{FF2B5EF4-FFF2-40B4-BE49-F238E27FC236}">
                <a16:creationId xmlns="" xmlns:a16="http://schemas.microsoft.com/office/drawing/2014/main" id="{729FE04A-4791-4E4E-9C44-7DD083DB5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866" y="4286475"/>
            <a:ext cx="2590739" cy="2592597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="" xmlns:a16="http://schemas.microsoft.com/office/drawing/2014/main" id="{22FBF7A3-051E-42B8-A46F-B1DDC8946ACD}"/>
              </a:ext>
            </a:extLst>
          </p:cNvPr>
          <p:cNvSpPr/>
          <p:nvPr/>
        </p:nvSpPr>
        <p:spPr>
          <a:xfrm>
            <a:off x="737180" y="5870537"/>
            <a:ext cx="4329742" cy="407935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918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4160" y="2304641"/>
            <a:ext cx="2447936" cy="15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25044"/>
            <a:ext cx="10358438" cy="714375"/>
          </a:xfrm>
        </p:spPr>
        <p:txBody>
          <a:bodyPr/>
          <a:lstStyle/>
          <a:p>
            <a:r>
              <a:rPr kumimoji="1" lang="en-US" altLang="ja-JP" sz="3200" dirty="0"/>
              <a:t>Development of Photo-cathode RF Gun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000" dirty="0">
                <a:solidFill>
                  <a:srgbClr val="3366FF"/>
                </a:solidFill>
              </a:rPr>
              <a:t>Successfully deployed for injection</a:t>
            </a:r>
            <a:r>
              <a:rPr kumimoji="1" lang="en-US" altLang="ja-JP" sz="2000" dirty="0"/>
              <a:t> into SuperKEKB HER</a:t>
            </a:r>
            <a:endParaRPr lang="en-US" altLang="ja-JP" sz="2000" dirty="0"/>
          </a:p>
          <a:p>
            <a:r>
              <a:rPr kumimoji="1" lang="en-US" altLang="ja-JP" sz="2000" dirty="0"/>
              <a:t>Employs </a:t>
            </a:r>
            <a:r>
              <a:rPr kumimoji="1" lang="en-US" altLang="ja-JP" sz="2000" dirty="0">
                <a:solidFill>
                  <a:srgbClr val="3366FF"/>
                </a:solidFill>
              </a:rPr>
              <a:t>Yb-doped-fiber and </a:t>
            </a:r>
            <a:r>
              <a:rPr kumimoji="1" lang="en-US" altLang="ja-JP" sz="2000" dirty="0" err="1">
                <a:solidFill>
                  <a:srgbClr val="3366FF"/>
                </a:solidFill>
              </a:rPr>
              <a:t>Nd</a:t>
            </a:r>
            <a:r>
              <a:rPr kumimoji="1" lang="en-US" altLang="ja-JP" sz="2000" dirty="0">
                <a:solidFill>
                  <a:srgbClr val="3366FF"/>
                </a:solidFill>
              </a:rPr>
              <a:t>/</a:t>
            </a:r>
            <a:r>
              <a:rPr kumimoji="1" lang="en-US" altLang="ja-JP" sz="2000" dirty="0" err="1">
                <a:solidFill>
                  <a:srgbClr val="3366FF"/>
                </a:solidFill>
              </a:rPr>
              <a:t>Yb:YAG</a:t>
            </a:r>
            <a:r>
              <a:rPr kumimoji="1" lang="en-US" altLang="ja-JP" sz="2000" dirty="0">
                <a:solidFill>
                  <a:srgbClr val="3366FF"/>
                </a:solidFill>
              </a:rPr>
              <a:t> </a:t>
            </a:r>
            <a:br>
              <a:rPr kumimoji="1" lang="en-US" altLang="ja-JP" sz="2000" dirty="0">
                <a:solidFill>
                  <a:srgbClr val="3366FF"/>
                </a:solidFill>
              </a:rPr>
            </a:br>
            <a:r>
              <a:rPr kumimoji="1" lang="en-US" altLang="ja-JP" sz="2000" dirty="0">
                <a:solidFill>
                  <a:srgbClr val="3366FF"/>
                </a:solidFill>
              </a:rPr>
              <a:t>laser</a:t>
            </a:r>
            <a:r>
              <a:rPr kumimoji="1" lang="en-US" altLang="ja-JP" sz="2000" dirty="0"/>
              <a:t>, </a:t>
            </a:r>
            <a:r>
              <a:rPr kumimoji="1" lang="en-US" altLang="ja-JP" sz="2000" dirty="0" err="1">
                <a:solidFill>
                  <a:srgbClr val="3366FF"/>
                </a:solidFill>
              </a:rPr>
              <a:t>IrCe</a:t>
            </a:r>
            <a:r>
              <a:rPr kumimoji="1" lang="en-US" altLang="ja-JP" sz="2000" dirty="0">
                <a:solidFill>
                  <a:srgbClr val="3366FF"/>
                </a:solidFill>
              </a:rPr>
              <a:t> cathode</a:t>
            </a:r>
            <a:r>
              <a:rPr kumimoji="1" lang="en-US" altLang="ja-JP" sz="2000" dirty="0"/>
              <a:t>, </a:t>
            </a:r>
            <a:r>
              <a:rPr kumimoji="1" lang="en-US" altLang="ja-JP" sz="2000" dirty="0">
                <a:solidFill>
                  <a:srgbClr val="3366FF"/>
                </a:solidFill>
              </a:rPr>
              <a:t>QTWSC or cut disk </a:t>
            </a:r>
            <a:br>
              <a:rPr kumimoji="1" lang="en-US" altLang="ja-JP" sz="2000" dirty="0">
                <a:solidFill>
                  <a:srgbClr val="3366FF"/>
                </a:solidFill>
              </a:rPr>
            </a:br>
            <a:r>
              <a:rPr kumimoji="1" lang="en-US" altLang="ja-JP" sz="2000" dirty="0">
                <a:solidFill>
                  <a:srgbClr val="3366FF"/>
                </a:solidFill>
              </a:rPr>
              <a:t>cavities</a:t>
            </a:r>
          </a:p>
          <a:p>
            <a:r>
              <a:rPr lang="en-US" altLang="ja-JP" sz="2000" dirty="0"/>
              <a:t>Stability improving</a:t>
            </a:r>
          </a:p>
          <a:p>
            <a:r>
              <a:rPr kumimoji="1" lang="en-US" altLang="ja-JP" sz="2000" dirty="0"/>
              <a:t>Beam instrumentation</a:t>
            </a:r>
            <a:br>
              <a:rPr kumimoji="1" lang="en-US" altLang="ja-JP" sz="2000" dirty="0"/>
            </a:br>
            <a:r>
              <a:rPr kumimoji="1" lang="en-US" altLang="ja-JP" sz="2000" dirty="0"/>
              <a:t>improvements and</a:t>
            </a:r>
            <a:br>
              <a:rPr kumimoji="1" lang="en-US" altLang="ja-JP" sz="2000" dirty="0"/>
            </a:br>
            <a:r>
              <a:rPr lang="en-US" altLang="ja-JP" sz="2000" dirty="0"/>
              <a:t>comparison with </a:t>
            </a:r>
            <a:br>
              <a:rPr lang="en-US" altLang="ja-JP" sz="2000" dirty="0"/>
            </a:br>
            <a:r>
              <a:rPr lang="en-US" altLang="ja-JP" sz="2000" dirty="0"/>
              <a:t>simulation codes</a:t>
            </a:r>
            <a:endParaRPr kumimoji="1" lang="en-US" altLang="ja-JP" sz="2000" dirty="0"/>
          </a:p>
          <a:p>
            <a:pPr marL="0" indent="0">
              <a:buNone/>
            </a:pPr>
            <a:endParaRPr kumimoji="1" lang="en-US" altLang="ja-JP" sz="2000" dirty="0"/>
          </a:p>
          <a:p>
            <a:r>
              <a:rPr lang="en-US" altLang="ja-JP" sz="2000" dirty="0"/>
              <a:t>Secondary RF gun was constructed</a:t>
            </a:r>
            <a:br>
              <a:rPr lang="en-US" altLang="ja-JP" sz="2000" dirty="0"/>
            </a:br>
            <a:r>
              <a:rPr lang="en-US" altLang="ja-JP" sz="2000" dirty="0"/>
              <a:t>as a backup (under tuning)</a:t>
            </a:r>
          </a:p>
          <a:p>
            <a:r>
              <a:rPr lang="en-US" altLang="ja-JP" sz="2000" dirty="0"/>
              <a:t>Incorporate suggestions by review committee</a:t>
            </a:r>
            <a:br>
              <a:rPr lang="en-US" altLang="ja-JP" sz="2000" dirty="0"/>
            </a:br>
            <a:r>
              <a:rPr lang="en-US" altLang="ja-JP" sz="2000" dirty="0"/>
              <a:t>for availability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93" y="1665129"/>
            <a:ext cx="4581743" cy="2699004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spect="1" noChangeArrowheads="1"/>
          </p:cNvSpPr>
          <p:nvPr/>
        </p:nvSpPr>
        <p:spPr bwMode="auto">
          <a:xfrm>
            <a:off x="5733010" y="3843101"/>
            <a:ext cx="4968331" cy="346743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Beam orbit measurement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3937003" y="3813031"/>
            <a:ext cx="1994091" cy="34674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Bunch length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692" y="4425621"/>
            <a:ext cx="4202649" cy="2791154"/>
          </a:xfrm>
          <a:prstGeom prst="rect">
            <a:avLst/>
          </a:prstGeom>
        </p:spPr>
      </p:pic>
      <p:sp>
        <p:nvSpPr>
          <p:cNvPr id="11" name="テキスト ボックス 12"/>
          <p:cNvSpPr txBox="1">
            <a:spLocks noChangeArrowheads="1"/>
          </p:cNvSpPr>
          <p:nvPr/>
        </p:nvSpPr>
        <p:spPr bwMode="auto">
          <a:xfrm>
            <a:off x="8648700" y="4536931"/>
            <a:ext cx="1735148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Thermionic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8394700" y="5171931"/>
            <a:ext cx="1854200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Primary RF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7759700" y="6505431"/>
            <a:ext cx="2127250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Secondary RF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461000" y="-5480"/>
            <a:ext cx="3987949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One of Key Component: Photo Cathode RF Gun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2391219" y="5845691"/>
            <a:ext cx="1784579" cy="1371084"/>
            <a:chOff x="3800916" y="5845691"/>
            <a:chExt cx="1784579" cy="1371084"/>
          </a:xfrm>
        </p:grpSpPr>
        <p:pic>
          <p:nvPicPr>
            <p:cNvPr id="19" name="Picture 17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00916" y="5845691"/>
              <a:ext cx="1776001" cy="13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180"/>
            <p:cNvSpPr txBox="1">
              <a:spLocks noChangeAspect="1" noChangeArrowheads="1"/>
            </p:cNvSpPr>
            <p:nvPr/>
          </p:nvSpPr>
          <p:spPr bwMode="auto">
            <a:xfrm>
              <a:off x="4766602" y="6755298"/>
              <a:ext cx="818893" cy="46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Autofit/>
            </a:bodyPr>
            <a:lstStyle/>
            <a:p>
              <a:pPr algn="r">
                <a:defRPr/>
              </a:pPr>
              <a:r>
                <a:rPr lang="en-US" altLang="ja-JP" sz="1100" kern="1200" dirty="0" err="1">
                  <a:solidFill>
                    <a:schemeClr val="bg1"/>
                  </a:solidFill>
                </a:rPr>
                <a:t>IrCe</a:t>
              </a:r>
              <a:r>
                <a:rPr lang="en-US" altLang="ja-JP" sz="1100" kern="1200" dirty="0">
                  <a:solidFill>
                    <a:schemeClr val="bg1"/>
                  </a:solidFill>
                </a:rPr>
                <a:t/>
              </a:r>
              <a:br>
                <a:rPr lang="en-US" altLang="ja-JP" sz="1100" kern="1200" dirty="0">
                  <a:solidFill>
                    <a:schemeClr val="bg1"/>
                  </a:solidFill>
                </a:rPr>
              </a:br>
              <a:r>
                <a:rPr lang="en-US" altLang="ja-JP" sz="1100" kern="1200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11005" y="5863289"/>
            <a:ext cx="1744126" cy="13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180"/>
          <p:cNvSpPr txBox="1">
            <a:spLocks noChangeAspect="1" noChangeArrowheads="1"/>
          </p:cNvSpPr>
          <p:nvPr/>
        </p:nvSpPr>
        <p:spPr bwMode="auto">
          <a:xfrm>
            <a:off x="4847052" y="6922612"/>
            <a:ext cx="1047329" cy="2419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ctr">
              <a:defRPr/>
            </a:pPr>
            <a:r>
              <a:rPr lang="en-US" altLang="ja-JP" sz="1100" kern="1200" dirty="0"/>
              <a:t>Electron Guns</a:t>
            </a:r>
          </a:p>
        </p:txBody>
      </p:sp>
      <p:sp>
        <p:nvSpPr>
          <p:cNvPr id="23" name="Text Box 180"/>
          <p:cNvSpPr txBox="1">
            <a:spLocks noChangeAspect="1" noChangeArrowheads="1"/>
          </p:cNvSpPr>
          <p:nvPr/>
        </p:nvSpPr>
        <p:spPr bwMode="auto">
          <a:xfrm>
            <a:off x="549145" y="6918422"/>
            <a:ext cx="1184932" cy="2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chemeClr val="bg1"/>
                </a:solidFill>
              </a:rPr>
              <a:t>Cut disk </a:t>
            </a:r>
            <a:r>
              <a:rPr lang="en-US" altLang="ja-JP" sz="1100" kern="1200" dirty="0">
                <a:solidFill>
                  <a:schemeClr val="bg1"/>
                </a:solidFill>
              </a:rPr>
              <a:t>cavity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966200" y="947621"/>
            <a:ext cx="1557338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400" i="1" dirty="0" err="1">
                <a:solidFill>
                  <a:srgbClr val="000090"/>
                </a:solidFill>
                <a:latin typeface="Arial Rounded MT Bold"/>
              </a:rPr>
              <a:t>M.Yoshida</a:t>
            </a:r>
            <a:r>
              <a:rPr lang="en-US" altLang="ja-JP" sz="1400" i="1" dirty="0">
                <a:solidFill>
                  <a:srgbClr val="000090"/>
                </a:solidFill>
                <a:latin typeface="Arial Rounded MT Bold"/>
              </a:rPr>
              <a:t> et al.</a:t>
            </a:r>
          </a:p>
        </p:txBody>
      </p:sp>
      <p:grpSp>
        <p:nvGrpSpPr>
          <p:cNvPr id="24" name="図形グループ 23"/>
          <p:cNvGrpSpPr>
            <a:grpSpLocks noChangeAspect="1"/>
          </p:cNvGrpSpPr>
          <p:nvPr/>
        </p:nvGrpSpPr>
        <p:grpSpPr>
          <a:xfrm>
            <a:off x="345405" y="5817715"/>
            <a:ext cx="1744126" cy="1353669"/>
            <a:chOff x="5092672" y="3428694"/>
            <a:chExt cx="3523488" cy="2734683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672" y="3520761"/>
              <a:ext cx="3523488" cy="2642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 Box 180"/>
            <p:cNvSpPr txBox="1">
              <a:spLocks noChangeAspect="1" noChangeArrowheads="1"/>
            </p:cNvSpPr>
            <p:nvPr/>
          </p:nvSpPr>
          <p:spPr bwMode="auto">
            <a:xfrm>
              <a:off x="5214357" y="3428694"/>
              <a:ext cx="3230205" cy="870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spAutoFit/>
            </a:bodyPr>
            <a:lstStyle/>
            <a:p>
              <a:pPr algn="ctr">
                <a:defRPr/>
              </a:pPr>
              <a:r>
                <a:rPr lang="en-US" altLang="ja-JP" sz="1100" kern="1200" dirty="0">
                  <a:solidFill>
                    <a:schemeClr val="bg1"/>
                  </a:solidFill>
                </a:rPr>
                <a:t>Quasi traveling wave </a:t>
              </a:r>
              <a:br>
                <a:rPr lang="en-US" altLang="ja-JP" sz="1100" kern="1200" dirty="0">
                  <a:solidFill>
                    <a:schemeClr val="bg1"/>
                  </a:solidFill>
                </a:rPr>
              </a:br>
              <a:r>
                <a:rPr lang="en-US" altLang="ja-JP" sz="1100" kern="1200" dirty="0">
                  <a:solidFill>
                    <a:schemeClr val="bg1"/>
                  </a:solidFill>
                </a:rPr>
                <a:t>side couple 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41511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EF851588-3B5F-4E6D-A38E-F82A7A74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75" y="113413"/>
            <a:ext cx="8565088" cy="840317"/>
          </a:xfrm>
        </p:spPr>
        <p:txBody>
          <a:bodyPr/>
          <a:lstStyle/>
          <a:p>
            <a:r>
              <a:rPr kumimoji="1" lang="en-US" altLang="ja-JP" dirty="0"/>
              <a:t>RF e- gun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3AEAD1B1-998C-4354-85C7-533FFE71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775" y="1205825"/>
            <a:ext cx="8565088" cy="4957868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="" xmlns:a16="http://schemas.microsoft.com/office/drawing/2014/main" id="{C241BF60-B641-4E18-AC70-2E3AE1E1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2" y="4716"/>
            <a:ext cx="10076574" cy="75534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E2622EBA-D6BC-428F-A92A-076415215816}"/>
              </a:ext>
            </a:extLst>
          </p:cNvPr>
          <p:cNvSpPr txBox="1"/>
          <p:nvPr/>
        </p:nvSpPr>
        <p:spPr>
          <a:xfrm>
            <a:off x="506315" y="7124163"/>
            <a:ext cx="4679303" cy="6352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dirty="0"/>
              <a:t>M. Yoshida, SuperKEKB review, Mar. 14th, 2018</a:t>
            </a:r>
            <a:endParaRPr lang="ja-JP" altLang="en-US" sz="1764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587C0DEA-2617-4C31-8A4F-EA215F5A89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8" name="タイトル 1">
            <a:extLst>
              <a:ext uri="{FF2B5EF4-FFF2-40B4-BE49-F238E27FC236}">
                <a16:creationId xmlns="" xmlns:a16="http://schemas.microsoft.com/office/drawing/2014/main" id="{BAEA8395-D906-4BA2-BC9F-662193F4A556}"/>
              </a:ext>
            </a:extLst>
          </p:cNvPr>
          <p:cNvSpPr txBox="1">
            <a:spLocks/>
          </p:cNvSpPr>
          <p:nvPr/>
        </p:nvSpPr>
        <p:spPr>
          <a:xfrm>
            <a:off x="345148" y="49213"/>
            <a:ext cx="3412132" cy="1063267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307" dirty="0">
                <a:solidFill>
                  <a:schemeClr val="tx2"/>
                </a:solidFill>
              </a:rPr>
              <a:t>Low emittance</a:t>
            </a:r>
          </a:p>
          <a:p>
            <a:r>
              <a:rPr lang="en-US" altLang="ja-JP" sz="3307" dirty="0">
                <a:solidFill>
                  <a:schemeClr val="tx2"/>
                </a:solidFill>
              </a:rPr>
              <a:t>RF gun</a:t>
            </a:r>
            <a:endParaRPr lang="ja-JP" altLang="en-US" sz="3307" dirty="0">
              <a:solidFill>
                <a:schemeClr val="tx2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="" xmlns:a16="http://schemas.microsoft.com/office/drawing/2014/main" id="{3FC83058-E30C-4E90-8B3F-8781BDDC9D53}"/>
              </a:ext>
            </a:extLst>
          </p:cNvPr>
          <p:cNvSpPr txBox="1">
            <a:spLocks/>
          </p:cNvSpPr>
          <p:nvPr/>
        </p:nvSpPr>
        <p:spPr>
          <a:xfrm>
            <a:off x="377242" y="3108226"/>
            <a:ext cx="2534435" cy="620478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Photocathode</a:t>
            </a:r>
          </a:p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(</a:t>
            </a:r>
            <a:r>
              <a:rPr kumimoji="0" lang="en-US" altLang="ja-JP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metal composite: </a:t>
            </a:r>
            <a:r>
              <a:rPr kumimoji="0" lang="en-US" altLang="ja-JP" sz="2000" b="1" spc="-100" dirty="0" err="1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I</a:t>
            </a:r>
            <a:r>
              <a:rPr kumimoji="0" lang="en-US" altLang="zh-CN" sz="2000" b="1" spc="-100" dirty="0" err="1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rCe</a:t>
            </a:r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="" xmlns:a16="http://schemas.microsoft.com/office/drawing/2014/main" id="{0B10C5BF-92B3-4EA3-893E-63BBCEC8F3D1}"/>
              </a:ext>
            </a:extLst>
          </p:cNvPr>
          <p:cNvSpPr txBox="1">
            <a:spLocks/>
          </p:cNvSpPr>
          <p:nvPr/>
        </p:nvSpPr>
        <p:spPr>
          <a:xfrm>
            <a:off x="4840412" y="181862"/>
            <a:ext cx="4175224" cy="346417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QTW RF gun or operation (0 deg. Line)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="" xmlns:a16="http://schemas.microsoft.com/office/drawing/2014/main" id="{1AFD1539-7C6A-4E20-B725-468F128163B3}"/>
              </a:ext>
            </a:extLst>
          </p:cNvPr>
          <p:cNvSpPr txBox="1">
            <a:spLocks/>
          </p:cNvSpPr>
          <p:nvPr/>
        </p:nvSpPr>
        <p:spPr>
          <a:xfrm>
            <a:off x="4917625" y="3702463"/>
            <a:ext cx="2647014" cy="562532"/>
          </a:xfrm>
          <a:prstGeom prst="rect">
            <a:avLst/>
          </a:prstGeom>
          <a:solidFill>
            <a:schemeClr val="bg1"/>
          </a:solidFill>
        </p:spPr>
        <p:txBody>
          <a:bodyPr vert="horz" lIns="100796" tIns="50398" rIns="100796" bIns="503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CDS RF gun</a:t>
            </a:r>
          </a:p>
          <a:p>
            <a:r>
              <a:rPr kumimoji="0" lang="en-US" altLang="zh-CN" sz="2000" b="1" spc="-10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for backup (90 deg. Line)</a:t>
            </a:r>
            <a:endParaRPr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82BBB092-7F16-452C-985A-758A18E3F411}"/>
              </a:ext>
            </a:extLst>
          </p:cNvPr>
          <p:cNvSpPr txBox="1"/>
          <p:nvPr/>
        </p:nvSpPr>
        <p:spPr>
          <a:xfrm>
            <a:off x="8799676" y="6951110"/>
            <a:ext cx="172767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e- source</a:t>
            </a:r>
            <a:endParaRPr lang="ja-JP" altLang="en-US" sz="1764" dirty="0"/>
          </a:p>
        </p:txBody>
      </p:sp>
    </p:spTree>
    <p:extLst>
      <p:ext uri="{BB962C8B-B14F-4D97-AF65-F5344CB8AC3E}">
        <p14:creationId xmlns:p14="http://schemas.microsoft.com/office/powerpoint/2010/main" val="10320936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48" y="-180679"/>
            <a:ext cx="9085342" cy="840317"/>
          </a:xfrm>
        </p:spPr>
        <p:txBody>
          <a:bodyPr/>
          <a:lstStyle/>
          <a:p>
            <a:r>
              <a:rPr lang="en-US" altLang="ja-JP" dirty="0"/>
              <a:t>Hybrid laser system for rf gun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EE9C3521-5EA3-44BB-B15D-4F14E052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20/02/03</a:t>
            </a:fld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56997" y="7157641"/>
            <a:ext cx="2226800" cy="2520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503D1262-1848-4C76-A19E-EA3E829E8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71" y="2086651"/>
            <a:ext cx="5574981" cy="5578979"/>
          </a:xfrm>
          <a:prstGeom prst="rect">
            <a:avLst/>
          </a:prstGeom>
        </p:spPr>
      </p:pic>
      <p:sp>
        <p:nvSpPr>
          <p:cNvPr id="9" name="矩形 47">
            <a:extLst>
              <a:ext uri="{FF2B5EF4-FFF2-40B4-BE49-F238E27FC236}">
                <a16:creationId xmlns="" xmlns:a16="http://schemas.microsoft.com/office/drawing/2014/main" id="{42CBD0AD-F58B-4A7B-BDC4-AA6872B87B7A}"/>
              </a:ext>
            </a:extLst>
          </p:cNvPr>
          <p:cNvSpPr/>
          <p:nvPr/>
        </p:nvSpPr>
        <p:spPr>
          <a:xfrm>
            <a:off x="3080035" y="7055100"/>
            <a:ext cx="404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u="sng" dirty="0">
                <a:solidFill>
                  <a:srgbClr val="00206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Optics layout in the tunnel</a:t>
            </a:r>
            <a:endParaRPr lang="zh-CN" altLang="en-US" sz="2400" b="1" u="sng" dirty="0">
              <a:solidFill>
                <a:srgbClr val="002060"/>
              </a:solidFill>
            </a:endParaRPr>
          </a:p>
        </p:txBody>
      </p:sp>
      <p:cxnSp>
        <p:nvCxnSpPr>
          <p:cNvPr id="10" name="直接连接符 49">
            <a:extLst>
              <a:ext uri="{FF2B5EF4-FFF2-40B4-BE49-F238E27FC236}">
                <a16:creationId xmlns="" xmlns:a16="http://schemas.microsoft.com/office/drawing/2014/main" id="{06C37457-AA71-4319-AD80-D5A587DFD003}"/>
              </a:ext>
            </a:extLst>
          </p:cNvPr>
          <p:cNvCxnSpPr/>
          <p:nvPr/>
        </p:nvCxnSpPr>
        <p:spPr>
          <a:xfrm>
            <a:off x="4524626" y="2262823"/>
            <a:ext cx="541260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50">
            <a:extLst>
              <a:ext uri="{FF2B5EF4-FFF2-40B4-BE49-F238E27FC236}">
                <a16:creationId xmlns="" xmlns:a16="http://schemas.microsoft.com/office/drawing/2014/main" id="{3D47D378-20E0-4630-A6DA-1FC83B32C2EB}"/>
              </a:ext>
            </a:extLst>
          </p:cNvPr>
          <p:cNvCxnSpPr/>
          <p:nvPr/>
        </p:nvCxnSpPr>
        <p:spPr>
          <a:xfrm>
            <a:off x="4524625" y="2662470"/>
            <a:ext cx="541260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51">
            <a:extLst>
              <a:ext uri="{FF2B5EF4-FFF2-40B4-BE49-F238E27FC236}">
                <a16:creationId xmlns="" xmlns:a16="http://schemas.microsoft.com/office/drawing/2014/main" id="{C9B0E42C-6E1B-4163-9D17-4FCE4BDBBCEB}"/>
              </a:ext>
            </a:extLst>
          </p:cNvPr>
          <p:cNvSpPr/>
          <p:nvPr/>
        </p:nvSpPr>
        <p:spPr>
          <a:xfrm>
            <a:off x="5097448" y="2052507"/>
            <a:ext cx="122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1st laser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13" name="矩形 52">
            <a:extLst>
              <a:ext uri="{FF2B5EF4-FFF2-40B4-BE49-F238E27FC236}">
                <a16:creationId xmlns="" xmlns:a16="http://schemas.microsoft.com/office/drawing/2014/main" id="{65C8FF94-735D-4737-ABE5-E386CAAAC05A}"/>
              </a:ext>
            </a:extLst>
          </p:cNvPr>
          <p:cNvSpPr/>
          <p:nvPr/>
        </p:nvSpPr>
        <p:spPr>
          <a:xfrm>
            <a:off x="5077773" y="2427073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2nd laser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pic>
        <p:nvPicPr>
          <p:cNvPr id="16" name="Picture 12" descr="../../php/upload/uploadfile/2019-11/20/20191120_GR_A1_KBE_A1Streak_1st+2nd_range1_50shots.png">
            <a:extLst>
              <a:ext uri="{FF2B5EF4-FFF2-40B4-BE49-F238E27FC236}">
                <a16:creationId xmlns="" xmlns:a16="http://schemas.microsoft.com/office/drawing/2014/main" id="{43211A31-9B3F-4F1C-B504-86FA7479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94" y="555243"/>
            <a:ext cx="2704625" cy="25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27A895E2-64CA-427C-9E93-3531187B48B8}"/>
              </a:ext>
            </a:extLst>
          </p:cNvPr>
          <p:cNvSpPr txBox="1"/>
          <p:nvPr/>
        </p:nvSpPr>
        <p:spPr>
          <a:xfrm>
            <a:off x="8458191" y="3211500"/>
            <a:ext cx="19877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</a:t>
            </a:r>
            <a:r>
              <a:rPr lang="en-US" altLang="ja-JP" sz="1600" baseline="30000" dirty="0"/>
              <a:t>st</a:t>
            </a:r>
            <a:r>
              <a:rPr lang="en-US" altLang="ja-JP" sz="1600" dirty="0"/>
              <a:t> + 2</a:t>
            </a:r>
            <a:r>
              <a:rPr lang="en-US" altLang="ja-JP" sz="1600" baseline="30000" dirty="0"/>
              <a:t>nd</a:t>
            </a:r>
            <a:r>
              <a:rPr lang="en-US" altLang="ja-JP" sz="1600" dirty="0"/>
              <a:t> laser line:</a:t>
            </a:r>
          </a:p>
          <a:p>
            <a:r>
              <a:rPr lang="en-US" altLang="ja-JP" sz="1600" dirty="0"/>
              <a:t> laser l</a:t>
            </a:r>
            <a:r>
              <a:rPr kumimoji="1" lang="en-US" altLang="ja-JP" sz="1600" dirty="0"/>
              <a:t>ine:</a:t>
            </a:r>
          </a:p>
          <a:p>
            <a:r>
              <a:rPr lang="en-US" altLang="ja-JP" sz="1600" dirty="0"/>
              <a:t>e- beam bunch length</a:t>
            </a:r>
            <a:endParaRPr kumimoji="1" lang="en-US" altLang="ja-JP" sz="1600" dirty="0"/>
          </a:p>
          <a:p>
            <a:r>
              <a:rPr lang="en-US" altLang="ja-JP" sz="1800" b="1" dirty="0"/>
              <a:t>10.93 </a:t>
            </a:r>
            <a:r>
              <a:rPr lang="en-US" altLang="ja-JP" sz="1800" b="1" dirty="0" err="1"/>
              <a:t>ps</a:t>
            </a:r>
            <a:r>
              <a:rPr lang="en-US" altLang="ja-JP" sz="1600" dirty="0"/>
              <a:t> (FWHM) at A1 streak camera</a:t>
            </a:r>
          </a:p>
          <a:p>
            <a:r>
              <a:rPr kumimoji="1" lang="en-US" altLang="ja-JP" sz="1600" dirty="0"/>
              <a:t>(‘19/11/20)</a:t>
            </a:r>
            <a:endParaRPr kumimoji="1" lang="ja-JP" altLang="en-US" sz="1600" dirty="0"/>
          </a:p>
        </p:txBody>
      </p:sp>
      <p:cxnSp>
        <p:nvCxnSpPr>
          <p:cNvPr id="24" name="直接连接符 50">
            <a:extLst>
              <a:ext uri="{FF2B5EF4-FFF2-40B4-BE49-F238E27FC236}">
                <a16:creationId xmlns="" xmlns:a16="http://schemas.microsoft.com/office/drawing/2014/main" id="{06BB743C-0B77-46B0-855B-0943AC607756}"/>
              </a:ext>
            </a:extLst>
          </p:cNvPr>
          <p:cNvCxnSpPr>
            <a:cxnSpLocks/>
          </p:cNvCxnSpPr>
          <p:nvPr/>
        </p:nvCxnSpPr>
        <p:spPr>
          <a:xfrm>
            <a:off x="7783208" y="2827355"/>
            <a:ext cx="0" cy="2106685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50">
            <a:extLst>
              <a:ext uri="{FF2B5EF4-FFF2-40B4-BE49-F238E27FC236}">
                <a16:creationId xmlns="" xmlns:a16="http://schemas.microsoft.com/office/drawing/2014/main" id="{0E9AB051-0B48-4023-9FF8-94D55EA043F4}"/>
              </a:ext>
            </a:extLst>
          </p:cNvPr>
          <p:cNvCxnSpPr>
            <a:cxnSpLocks/>
          </p:cNvCxnSpPr>
          <p:nvPr/>
        </p:nvCxnSpPr>
        <p:spPr>
          <a:xfrm>
            <a:off x="5983543" y="4934036"/>
            <a:ext cx="1777664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50">
            <a:extLst>
              <a:ext uri="{FF2B5EF4-FFF2-40B4-BE49-F238E27FC236}">
                <a16:creationId xmlns="" xmlns:a16="http://schemas.microsoft.com/office/drawing/2014/main" id="{6D5F9FE2-7161-475F-A078-3EC86B25037A}"/>
              </a:ext>
            </a:extLst>
          </p:cNvPr>
          <p:cNvCxnSpPr>
            <a:cxnSpLocks/>
          </p:cNvCxnSpPr>
          <p:nvPr/>
        </p:nvCxnSpPr>
        <p:spPr>
          <a:xfrm flipV="1">
            <a:off x="5983543" y="3147318"/>
            <a:ext cx="0" cy="1786718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50">
            <a:extLst>
              <a:ext uri="{FF2B5EF4-FFF2-40B4-BE49-F238E27FC236}">
                <a16:creationId xmlns="" xmlns:a16="http://schemas.microsoft.com/office/drawing/2014/main" id="{1E0C5CD8-0695-476E-8D9E-95D6D46CC90E}"/>
              </a:ext>
            </a:extLst>
          </p:cNvPr>
          <p:cNvCxnSpPr>
            <a:cxnSpLocks/>
          </p:cNvCxnSpPr>
          <p:nvPr/>
        </p:nvCxnSpPr>
        <p:spPr>
          <a:xfrm>
            <a:off x="5479636" y="3349195"/>
            <a:ext cx="503906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50">
            <a:extLst>
              <a:ext uri="{FF2B5EF4-FFF2-40B4-BE49-F238E27FC236}">
                <a16:creationId xmlns="" xmlns:a16="http://schemas.microsoft.com/office/drawing/2014/main" id="{1409C3CE-90EA-4BA6-B8BF-44652F19DB17}"/>
              </a:ext>
            </a:extLst>
          </p:cNvPr>
          <p:cNvCxnSpPr>
            <a:cxnSpLocks/>
          </p:cNvCxnSpPr>
          <p:nvPr/>
        </p:nvCxnSpPr>
        <p:spPr>
          <a:xfrm>
            <a:off x="5479636" y="3321407"/>
            <a:ext cx="0" cy="1828744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50">
            <a:extLst>
              <a:ext uri="{FF2B5EF4-FFF2-40B4-BE49-F238E27FC236}">
                <a16:creationId xmlns="" xmlns:a16="http://schemas.microsoft.com/office/drawing/2014/main" id="{E709725E-0A40-47C9-B293-3A2B3BE57DA3}"/>
              </a:ext>
            </a:extLst>
          </p:cNvPr>
          <p:cNvCxnSpPr>
            <a:cxnSpLocks/>
          </p:cNvCxnSpPr>
          <p:nvPr/>
        </p:nvCxnSpPr>
        <p:spPr>
          <a:xfrm flipH="1">
            <a:off x="2456198" y="5150151"/>
            <a:ext cx="3000077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50">
            <a:extLst>
              <a:ext uri="{FF2B5EF4-FFF2-40B4-BE49-F238E27FC236}">
                <a16:creationId xmlns="" xmlns:a16="http://schemas.microsoft.com/office/drawing/2014/main" id="{6BC313BF-05B1-4894-825F-CEAD196F8B42}"/>
              </a:ext>
            </a:extLst>
          </p:cNvPr>
          <p:cNvCxnSpPr>
            <a:cxnSpLocks/>
          </p:cNvCxnSpPr>
          <p:nvPr/>
        </p:nvCxnSpPr>
        <p:spPr>
          <a:xfrm>
            <a:off x="2456198" y="4213654"/>
            <a:ext cx="0" cy="936497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50">
            <a:extLst>
              <a:ext uri="{FF2B5EF4-FFF2-40B4-BE49-F238E27FC236}">
                <a16:creationId xmlns="" xmlns:a16="http://schemas.microsoft.com/office/drawing/2014/main" id="{FB5147F3-C6EF-4E21-92CB-0E4436F9A4CA}"/>
              </a:ext>
            </a:extLst>
          </p:cNvPr>
          <p:cNvCxnSpPr>
            <a:cxnSpLocks/>
          </p:cNvCxnSpPr>
          <p:nvPr/>
        </p:nvCxnSpPr>
        <p:spPr>
          <a:xfrm>
            <a:off x="4157000" y="3133084"/>
            <a:ext cx="267401" cy="431376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50">
            <a:extLst>
              <a:ext uri="{FF2B5EF4-FFF2-40B4-BE49-F238E27FC236}">
                <a16:creationId xmlns="" xmlns:a16="http://schemas.microsoft.com/office/drawing/2014/main" id="{58B82C4F-5D20-4E86-A981-9454F3DC8F4C}"/>
              </a:ext>
            </a:extLst>
          </p:cNvPr>
          <p:cNvCxnSpPr>
            <a:cxnSpLocks/>
          </p:cNvCxnSpPr>
          <p:nvPr/>
        </p:nvCxnSpPr>
        <p:spPr>
          <a:xfrm>
            <a:off x="4157053" y="3147318"/>
            <a:ext cx="1826489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49">
            <a:extLst>
              <a:ext uri="{FF2B5EF4-FFF2-40B4-BE49-F238E27FC236}">
                <a16:creationId xmlns="" xmlns:a16="http://schemas.microsoft.com/office/drawing/2014/main" id="{472AFCD6-2150-4AE8-9389-3B21D1340AC8}"/>
              </a:ext>
            </a:extLst>
          </p:cNvPr>
          <p:cNvCxnSpPr>
            <a:cxnSpLocks/>
          </p:cNvCxnSpPr>
          <p:nvPr/>
        </p:nvCxnSpPr>
        <p:spPr>
          <a:xfrm>
            <a:off x="7490576" y="2810338"/>
            <a:ext cx="0" cy="3060196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连接符 49">
            <a:extLst>
              <a:ext uri="{FF2B5EF4-FFF2-40B4-BE49-F238E27FC236}">
                <a16:creationId xmlns="" xmlns:a16="http://schemas.microsoft.com/office/drawing/2014/main" id="{90F723D5-140C-4D68-B5B1-C9950D8600AF}"/>
              </a:ext>
            </a:extLst>
          </p:cNvPr>
          <p:cNvCxnSpPr>
            <a:cxnSpLocks/>
          </p:cNvCxnSpPr>
          <p:nvPr/>
        </p:nvCxnSpPr>
        <p:spPr>
          <a:xfrm flipH="1" flipV="1">
            <a:off x="3621584" y="5814361"/>
            <a:ext cx="3868993" cy="3502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接连接符 49">
            <a:extLst>
              <a:ext uri="{FF2B5EF4-FFF2-40B4-BE49-F238E27FC236}">
                <a16:creationId xmlns="" xmlns:a16="http://schemas.microsoft.com/office/drawing/2014/main" id="{C8E11B86-F546-40C2-9DEC-D4CC9AEBD9BD}"/>
              </a:ext>
            </a:extLst>
          </p:cNvPr>
          <p:cNvCxnSpPr>
            <a:cxnSpLocks/>
          </p:cNvCxnSpPr>
          <p:nvPr/>
        </p:nvCxnSpPr>
        <p:spPr>
          <a:xfrm flipH="1">
            <a:off x="2640852" y="6540587"/>
            <a:ext cx="3304354" cy="3204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直接连接符 49">
            <a:extLst>
              <a:ext uri="{FF2B5EF4-FFF2-40B4-BE49-F238E27FC236}">
                <a16:creationId xmlns="" xmlns:a16="http://schemas.microsoft.com/office/drawing/2014/main" id="{B072E054-B2A4-4953-BC81-E78490EDA476}"/>
              </a:ext>
            </a:extLst>
          </p:cNvPr>
          <p:cNvCxnSpPr>
            <a:cxnSpLocks/>
          </p:cNvCxnSpPr>
          <p:nvPr/>
        </p:nvCxnSpPr>
        <p:spPr>
          <a:xfrm>
            <a:off x="2672158" y="5415368"/>
            <a:ext cx="0" cy="1177645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直接连接符 49">
            <a:extLst>
              <a:ext uri="{FF2B5EF4-FFF2-40B4-BE49-F238E27FC236}">
                <a16:creationId xmlns="" xmlns:a16="http://schemas.microsoft.com/office/drawing/2014/main" id="{92DA232E-622E-44D4-87AC-52B504E4C617}"/>
              </a:ext>
            </a:extLst>
          </p:cNvPr>
          <p:cNvCxnSpPr>
            <a:cxnSpLocks/>
          </p:cNvCxnSpPr>
          <p:nvPr/>
        </p:nvCxnSpPr>
        <p:spPr>
          <a:xfrm flipH="1">
            <a:off x="2672161" y="5415364"/>
            <a:ext cx="1079800" cy="2294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直接连接符 49">
            <a:extLst>
              <a:ext uri="{FF2B5EF4-FFF2-40B4-BE49-F238E27FC236}">
                <a16:creationId xmlns="" xmlns:a16="http://schemas.microsoft.com/office/drawing/2014/main" id="{5333C4DE-158C-4E6D-817A-3353D4FBF0C9}"/>
              </a:ext>
            </a:extLst>
          </p:cNvPr>
          <p:cNvCxnSpPr>
            <a:cxnSpLocks/>
          </p:cNvCxnSpPr>
          <p:nvPr/>
        </p:nvCxnSpPr>
        <p:spPr>
          <a:xfrm>
            <a:off x="3724845" y="5434897"/>
            <a:ext cx="0" cy="406253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直接连接符 49">
            <a:extLst>
              <a:ext uri="{FF2B5EF4-FFF2-40B4-BE49-F238E27FC236}">
                <a16:creationId xmlns="" xmlns:a16="http://schemas.microsoft.com/office/drawing/2014/main" id="{26011109-73E0-4FC1-8A54-C67F56F1E1BF}"/>
              </a:ext>
            </a:extLst>
          </p:cNvPr>
          <p:cNvCxnSpPr>
            <a:cxnSpLocks/>
          </p:cNvCxnSpPr>
          <p:nvPr/>
        </p:nvCxnSpPr>
        <p:spPr>
          <a:xfrm>
            <a:off x="3522444" y="5823936"/>
            <a:ext cx="229517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直接连接符 49">
            <a:extLst>
              <a:ext uri="{FF2B5EF4-FFF2-40B4-BE49-F238E27FC236}">
                <a16:creationId xmlns="" xmlns:a16="http://schemas.microsoft.com/office/drawing/2014/main" id="{32721BA1-307C-4AA2-A474-3E40379ADA9F}"/>
              </a:ext>
            </a:extLst>
          </p:cNvPr>
          <p:cNvCxnSpPr>
            <a:cxnSpLocks/>
          </p:cNvCxnSpPr>
          <p:nvPr/>
        </p:nvCxnSpPr>
        <p:spPr>
          <a:xfrm>
            <a:off x="3521590" y="5858081"/>
            <a:ext cx="518317" cy="300609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直接连接符 49">
            <a:extLst>
              <a:ext uri="{FF2B5EF4-FFF2-40B4-BE49-F238E27FC236}">
                <a16:creationId xmlns="" xmlns:a16="http://schemas.microsoft.com/office/drawing/2014/main" id="{BD9EEA5A-684A-4071-B2C6-7834937E25D3}"/>
              </a:ext>
            </a:extLst>
          </p:cNvPr>
          <p:cNvCxnSpPr>
            <a:cxnSpLocks/>
          </p:cNvCxnSpPr>
          <p:nvPr/>
        </p:nvCxnSpPr>
        <p:spPr>
          <a:xfrm flipV="1">
            <a:off x="4039908" y="5463749"/>
            <a:ext cx="402995" cy="72908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Rectangle 13">
            <a:extLst>
              <a:ext uri="{FF2B5EF4-FFF2-40B4-BE49-F238E27FC236}">
                <a16:creationId xmlns="" xmlns:a16="http://schemas.microsoft.com/office/drawing/2014/main" id="{26BE7148-AFE6-4BD3-A12D-194FF87CDCB0}"/>
              </a:ext>
            </a:extLst>
          </p:cNvPr>
          <p:cNvSpPr/>
          <p:nvPr/>
        </p:nvSpPr>
        <p:spPr bwMode="auto">
          <a:xfrm>
            <a:off x="7998611" y="5360830"/>
            <a:ext cx="2744707" cy="13419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60" tIns="146207" rIns="182760" bIns="1462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764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TextBox 10">
            <a:extLst>
              <a:ext uri="{FF2B5EF4-FFF2-40B4-BE49-F238E27FC236}">
                <a16:creationId xmlns="" xmlns:a16="http://schemas.microsoft.com/office/drawing/2014/main" id="{4DA731B9-EED9-4880-8F9A-FBA7F5041D0D}"/>
              </a:ext>
            </a:extLst>
          </p:cNvPr>
          <p:cNvSpPr txBox="1"/>
          <p:nvPr/>
        </p:nvSpPr>
        <p:spPr>
          <a:xfrm>
            <a:off x="7998611" y="6753448"/>
            <a:ext cx="2744707" cy="41612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  <a:prstDash val="sysDash"/>
          </a:ln>
        </p:spPr>
        <p:txBody>
          <a:bodyPr wrap="square" lIns="91379" tIns="45690" rIns="91379" bIns="45690" rtlCol="0" anchor="ctr" anchorCtr="0">
            <a:noAutofit/>
          </a:bodyPr>
          <a:lstStyle>
            <a:defPPr>
              <a:defRPr lang="en-US"/>
            </a:defPPr>
            <a:lvl1pPr algn="ctr" defTabSz="1624214" fontAlgn="base">
              <a:defRPr sz="1600" ker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</a:defRPr>
            </a:lvl1pPr>
          </a:lstStyle>
          <a:p>
            <a:r>
              <a:rPr lang="en-US" altLang="zh-CN" sz="20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UV laser beam profile</a:t>
            </a:r>
            <a:endParaRPr lang="en-US" sz="20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43" name="图片 29">
            <a:extLst>
              <a:ext uri="{FF2B5EF4-FFF2-40B4-BE49-F238E27FC236}">
                <a16:creationId xmlns="" xmlns:a16="http://schemas.microsoft.com/office/drawing/2014/main" id="{BB35E17D-E30C-4EC9-BEB3-022804445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82" y="5432136"/>
            <a:ext cx="1198510" cy="1199370"/>
          </a:xfrm>
          <a:prstGeom prst="rect">
            <a:avLst/>
          </a:prstGeom>
        </p:spPr>
      </p:pic>
      <p:cxnSp>
        <p:nvCxnSpPr>
          <p:cNvPr id="44" name="直接箭头连接符 40">
            <a:extLst>
              <a:ext uri="{FF2B5EF4-FFF2-40B4-BE49-F238E27FC236}">
                <a16:creationId xmlns="" xmlns:a16="http://schemas.microsoft.com/office/drawing/2014/main" id="{389601E5-DFC7-4323-AE47-9D8A5B146627}"/>
              </a:ext>
            </a:extLst>
          </p:cNvPr>
          <p:cNvCxnSpPr>
            <a:cxnSpLocks/>
          </p:cNvCxnSpPr>
          <p:nvPr/>
        </p:nvCxnSpPr>
        <p:spPr>
          <a:xfrm flipV="1">
            <a:off x="7268554" y="6302763"/>
            <a:ext cx="739273" cy="292462"/>
          </a:xfrm>
          <a:prstGeom prst="straightConnector1">
            <a:avLst/>
          </a:prstGeom>
          <a:ln w="5715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36">
            <a:extLst>
              <a:ext uri="{FF2B5EF4-FFF2-40B4-BE49-F238E27FC236}">
                <a16:creationId xmlns="" xmlns:a16="http://schemas.microsoft.com/office/drawing/2014/main" id="{5623B459-18EC-4C12-BFC6-712C3F72C9D6}"/>
              </a:ext>
            </a:extLst>
          </p:cNvPr>
          <p:cNvCxnSpPr>
            <a:cxnSpLocks/>
          </p:cNvCxnSpPr>
          <p:nvPr/>
        </p:nvCxnSpPr>
        <p:spPr>
          <a:xfrm flipH="1" flipV="1">
            <a:off x="2320884" y="2776969"/>
            <a:ext cx="179564" cy="370349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3">
            <a:extLst>
              <a:ext uri="{FF2B5EF4-FFF2-40B4-BE49-F238E27FC236}">
                <a16:creationId xmlns="" xmlns:a16="http://schemas.microsoft.com/office/drawing/2014/main" id="{05D16CE2-2EAD-45A0-9BFD-2DEBFC51F702}"/>
              </a:ext>
            </a:extLst>
          </p:cNvPr>
          <p:cNvSpPr/>
          <p:nvPr/>
        </p:nvSpPr>
        <p:spPr bwMode="auto">
          <a:xfrm>
            <a:off x="17312" y="971937"/>
            <a:ext cx="2434469" cy="13419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60" tIns="146207" rIns="182760" bIns="1462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764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n>
                <a:solidFill>
                  <a:srgbClr val="FFFFFF">
                    <a:alpha val="0"/>
                  </a:srgbClr>
                </a:solidFill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="" xmlns:a16="http://schemas.microsoft.com/office/drawing/2014/main" id="{74D7F795-A61C-40EE-AAF3-306BA3A22190}"/>
              </a:ext>
            </a:extLst>
          </p:cNvPr>
          <p:cNvSpPr txBox="1"/>
          <p:nvPr/>
        </p:nvSpPr>
        <p:spPr>
          <a:xfrm>
            <a:off x="17312" y="2364585"/>
            <a:ext cx="2434469" cy="41612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  <a:prstDash val="sysDash"/>
          </a:ln>
        </p:spPr>
        <p:txBody>
          <a:bodyPr wrap="square" lIns="91379" tIns="45690" rIns="91379" bIns="45690" rtlCol="0" anchor="ctr" anchorCtr="0">
            <a:noAutofit/>
          </a:bodyPr>
          <a:lstStyle>
            <a:defPPr>
              <a:defRPr lang="en-US"/>
            </a:defPPr>
            <a:lvl1pPr algn="ctr" defTabSz="1624214" fontAlgn="base">
              <a:defRPr sz="1600" kern="0">
                <a:ln>
                  <a:solidFill>
                    <a:srgbClr val="FFFFFF">
                      <a:alpha val="0"/>
                    </a:srgbClr>
                  </a:solidFill>
                </a:ln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16200000" scaled="0"/>
                </a:gradFill>
              </a:defRPr>
            </a:lvl1pPr>
          </a:lstStyle>
          <a:p>
            <a:r>
              <a:rPr lang="en-US" altLang="zh-CN" sz="18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UV laser beam profile</a:t>
            </a:r>
            <a:endParaRPr lang="en-US" sz="18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52" name="图片 33">
            <a:extLst>
              <a:ext uri="{FF2B5EF4-FFF2-40B4-BE49-F238E27FC236}">
                <a16:creationId xmlns="" xmlns:a16="http://schemas.microsoft.com/office/drawing/2014/main" id="{426956D7-6DA1-434F-9A93-DCA329943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0" y="1007085"/>
            <a:ext cx="1268286" cy="1271680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="" xmlns:a16="http://schemas.microsoft.com/office/drawing/2014/main" id="{7590227D-1F72-496C-873C-BBBDC3C14912}"/>
              </a:ext>
            </a:extLst>
          </p:cNvPr>
          <p:cNvSpPr txBox="1"/>
          <p:nvPr/>
        </p:nvSpPr>
        <p:spPr>
          <a:xfrm>
            <a:off x="2500448" y="646786"/>
            <a:ext cx="5516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zh-CN" sz="2000" b="1" dirty="0">
                <a:solidFill>
                  <a:srgbClr val="80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Three Oscillators (two of them are backup)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zh-CN" sz="2000" b="1" dirty="0" err="1">
                <a:solidFill>
                  <a:srgbClr val="80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Yb</a:t>
            </a:r>
            <a:r>
              <a:rPr kumimoji="0" lang="en-US" altLang="zh-CN" sz="2000" b="1" dirty="0">
                <a:solidFill>
                  <a:srgbClr val="80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doped fiber and Neodymium (Nd) doped laser crystal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000" dirty="0">
              <a:solidFill>
                <a:srgbClr val="80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="" xmlns:a16="http://schemas.microsoft.com/office/drawing/2014/main" id="{DF72FE00-16C0-4058-94E6-FC108CC1F855}"/>
              </a:ext>
            </a:extLst>
          </p:cNvPr>
          <p:cNvSpPr txBox="1"/>
          <p:nvPr/>
        </p:nvSpPr>
        <p:spPr>
          <a:xfrm>
            <a:off x="17312" y="7163442"/>
            <a:ext cx="3383371" cy="63525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64" dirty="0"/>
              <a:t>R. Zhan, SuperKEKB review, 2019</a:t>
            </a:r>
            <a:endParaRPr lang="ja-JP" altLang="en-US" sz="1764" dirty="0"/>
          </a:p>
        </p:txBody>
      </p:sp>
      <p:pic>
        <p:nvPicPr>
          <p:cNvPr id="58" name="図 18">
            <a:extLst>
              <a:ext uri="{FF2B5EF4-FFF2-40B4-BE49-F238E27FC236}">
                <a16:creationId xmlns="" xmlns:a16="http://schemas.microsoft.com/office/drawing/2014/main" id="{2F29B7D8-7372-444F-A563-606073BCD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4" y="5283684"/>
            <a:ext cx="2618178" cy="1608051"/>
          </a:xfrm>
          <a:prstGeom prst="rect">
            <a:avLst/>
          </a:prstGeom>
        </p:spPr>
      </p:pic>
      <p:pic>
        <p:nvPicPr>
          <p:cNvPr id="59" name="图片 3">
            <a:extLst>
              <a:ext uri="{FF2B5EF4-FFF2-40B4-BE49-F238E27FC236}">
                <a16:creationId xmlns="" xmlns:a16="http://schemas.microsoft.com/office/drawing/2014/main" id="{B61011DF-9E73-4E1D-B7A8-A6B4C7FEA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878" y="3159021"/>
            <a:ext cx="2363503" cy="1999185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="" xmlns:a16="http://schemas.microsoft.com/office/drawing/2014/main" id="{5DB18C52-21EF-4ACF-B361-BA78D402568A}"/>
              </a:ext>
            </a:extLst>
          </p:cNvPr>
          <p:cNvSpPr txBox="1"/>
          <p:nvPr/>
        </p:nvSpPr>
        <p:spPr>
          <a:xfrm>
            <a:off x="9591530" y="7159138"/>
            <a:ext cx="10797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/>
              <a:t>e- source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825402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HER injection beam (RF e- gun)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HER injection has been done with only RF gun since the beginning of Phase III (Mar. 11th, 2019)</a:t>
            </a:r>
          </a:p>
          <a:p>
            <a:r>
              <a:rPr lang="en-US" altLang="ja-JP" sz="2800" dirty="0"/>
              <a:t>Laser system has no significant fault</a:t>
            </a:r>
          </a:p>
          <a:p>
            <a:r>
              <a:rPr lang="en-US" altLang="ja-JP" sz="2800" dirty="0"/>
              <a:t>In summer shutdown 2019, photocathode (Ir</a:t>
            </a:r>
            <a:r>
              <a:rPr lang="en-US" altLang="ja-JP" sz="2400" dirty="0"/>
              <a:t>7</a:t>
            </a:r>
            <a:r>
              <a:rPr lang="en-US" altLang="ja-JP" sz="2800" dirty="0"/>
              <a:t>Ce</a:t>
            </a:r>
            <a:r>
              <a:rPr lang="en-US" altLang="ja-JP" sz="2400" dirty="0"/>
              <a:t>2</a:t>
            </a:r>
            <a:r>
              <a:rPr lang="en-US" altLang="ja-JP" sz="2800" dirty="0"/>
              <a:t>) was replaced by new one (Ir</a:t>
            </a:r>
            <a:r>
              <a:rPr lang="en-US" altLang="ja-JP" sz="2400" dirty="0"/>
              <a:t>2</a:t>
            </a:r>
            <a:r>
              <a:rPr lang="en-US" altLang="ja-JP" sz="2800" dirty="0"/>
              <a:t>Ce) aiming at better quantum efficiency (</a:t>
            </a:r>
            <a:r>
              <a:rPr lang="en-US" altLang="ja-JP" sz="2800" dirty="0" err="1"/>
              <a:t>Qe</a:t>
            </a:r>
            <a:r>
              <a:rPr lang="en-US" altLang="ja-JP" sz="2800" dirty="0"/>
              <a:t>)</a:t>
            </a:r>
          </a:p>
          <a:p>
            <a:pPr lvl="1"/>
            <a:r>
              <a:rPr lang="en-US" altLang="ja-JP" sz="2300" dirty="0"/>
              <a:t>Discharge, frequent VSWR, gradual decrease of bunch charge</a:t>
            </a:r>
          </a:p>
          <a:p>
            <a:r>
              <a:rPr lang="en-US" altLang="ja-JP" sz="2800" dirty="0"/>
              <a:t>In this winter shutdown, </a:t>
            </a:r>
          </a:p>
          <a:p>
            <a:pPr lvl="1"/>
            <a:r>
              <a:rPr lang="en-US" altLang="ja-JP" sz="2300" dirty="0"/>
              <a:t>After applying heat and laser cleaning of cathode, bunch charge was not stable.</a:t>
            </a:r>
          </a:p>
          <a:p>
            <a:pPr lvl="1"/>
            <a:r>
              <a:rPr lang="en-US" altLang="ja-JP" sz="2300" dirty="0"/>
              <a:t>Finally, photocathode was replaced by previous one (Ir</a:t>
            </a:r>
            <a:r>
              <a:rPr lang="en-US" altLang="ja-JP" sz="2000" dirty="0"/>
              <a:t>7</a:t>
            </a:r>
            <a:r>
              <a:rPr lang="en-US" altLang="ja-JP" sz="2300" dirty="0"/>
              <a:t>Ce</a:t>
            </a:r>
            <a:r>
              <a:rPr lang="en-US" altLang="ja-JP" sz="2000" dirty="0"/>
              <a:t>2</a:t>
            </a:r>
            <a:r>
              <a:rPr lang="en-US" altLang="ja-JP" sz="2300" dirty="0"/>
              <a:t>) toward next run.  Now, under rf conditioning.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223838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E8F76BE-E70E-4501-9E7C-E9D5F8311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2" y="692915"/>
            <a:ext cx="9358260" cy="65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53BA5B27-3202-44AF-B166-7CDACF5A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424"/>
            <a:ext cx="10671328" cy="576306"/>
          </a:xfrm>
        </p:spPr>
        <p:txBody>
          <a:bodyPr/>
          <a:lstStyle/>
          <a:p>
            <a:r>
              <a:rPr kumimoji="1" lang="en-US" altLang="ja-JP" dirty="0" err="1"/>
              <a:t>Qe</a:t>
            </a:r>
            <a:r>
              <a:rPr kumimoji="1" lang="en-US" altLang="ja-JP" dirty="0"/>
              <a:t> of photocathode (</a:t>
            </a:r>
            <a:r>
              <a:rPr lang="en-US" altLang="ja-JP" dirty="0"/>
              <a:t>Ir</a:t>
            </a:r>
            <a:r>
              <a:rPr lang="en-US" altLang="ja-JP" sz="3200" dirty="0"/>
              <a:t>7</a:t>
            </a:r>
            <a:r>
              <a:rPr lang="en-US" altLang="ja-JP" dirty="0"/>
              <a:t>Ce</a:t>
            </a:r>
            <a:r>
              <a:rPr lang="en-US" altLang="ja-JP" sz="3200" dirty="0"/>
              <a:t>2,</a:t>
            </a:r>
            <a:r>
              <a:rPr lang="en-US" altLang="ja-JP" sz="4000" dirty="0"/>
              <a:t> </a:t>
            </a:r>
            <a:r>
              <a:rPr lang="en-US" altLang="ja-JP" dirty="0"/>
              <a:t>Ir</a:t>
            </a:r>
            <a:r>
              <a:rPr lang="en-US" altLang="ja-JP" sz="3200" dirty="0"/>
              <a:t>2</a:t>
            </a:r>
            <a:r>
              <a:rPr lang="en-US" altLang="ja-JP" dirty="0"/>
              <a:t>Ce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8F5C4209-A914-472F-8A46-3E66DD9EAF8F}"/>
              </a:ext>
            </a:extLst>
          </p:cNvPr>
          <p:cNvSpPr txBox="1"/>
          <p:nvPr/>
        </p:nvSpPr>
        <p:spPr>
          <a:xfrm>
            <a:off x="116170" y="6694762"/>
            <a:ext cx="21327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M. Yoshida</a:t>
            </a:r>
            <a:endParaRPr lang="ja-JP" altLang="en-US" sz="140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="" xmlns:a16="http://schemas.microsoft.com/office/drawing/2014/main" id="{5440280F-41EE-4542-8FF3-465C8E267467}"/>
              </a:ext>
            </a:extLst>
          </p:cNvPr>
          <p:cNvCxnSpPr/>
          <p:nvPr/>
        </p:nvCxnSpPr>
        <p:spPr>
          <a:xfrm flipV="1">
            <a:off x="3544653" y="4861998"/>
            <a:ext cx="0" cy="4322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177CE65E-8FB5-4D07-A318-2515E080F0E4}"/>
              </a:ext>
            </a:extLst>
          </p:cNvPr>
          <p:cNvSpPr txBox="1"/>
          <p:nvPr/>
        </p:nvSpPr>
        <p:spPr>
          <a:xfrm>
            <a:off x="9591530" y="6887878"/>
            <a:ext cx="10797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e- source</a:t>
            </a:r>
            <a:endParaRPr lang="ja-JP" altLang="en-US" sz="1050" dirty="0"/>
          </a:p>
        </p:txBody>
      </p:sp>
      <p:sp>
        <p:nvSpPr>
          <p:cNvPr id="12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 txBox="1">
            <a:spLocks/>
          </p:cNvSpPr>
          <p:nvPr/>
        </p:nvSpPr>
        <p:spPr bwMode="auto">
          <a:xfrm>
            <a:off x="4453599" y="7270985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521437" rtl="0" eaLnBrk="1" latinLnBrk="0" hangingPunct="1">
              <a:defRPr kumimoji="1" sz="1100" kern="1200">
                <a:solidFill>
                  <a:schemeClr val="tx1"/>
                </a:solidFill>
                <a:latin typeface="Arial Rounded MT Bold"/>
                <a:ea typeface="ヒラギノ丸ゴ Pro W4"/>
                <a:cs typeface="ヒラギノ丸ゴ Pro W4"/>
              </a:defRPr>
            </a:lvl1pPr>
            <a:lvl2pPr marL="521437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4EE922F-1159-461F-A129-E7CD0E09212C}" type="slidenum">
              <a:rPr lang="en-US" altLang="ja-JP" smtClean="0"/>
              <a:pPr algn="ctr"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27814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コンテンツ プレースホルダー 14">
            <a:extLst>
              <a:ext uri="{FF2B5EF4-FFF2-40B4-BE49-F238E27FC236}">
                <a16:creationId xmlns="" xmlns:a16="http://schemas.microsoft.com/office/drawing/2014/main" id="{9318BA8D-890A-4514-8308-35819DF7567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131898"/>
              </p:ext>
            </p:extLst>
          </p:nvPr>
        </p:nvGraphicFramePr>
        <p:xfrm>
          <a:off x="386" y="10777"/>
          <a:ext cx="10722615" cy="753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" y="10777"/>
                        <a:ext cx="10722615" cy="75355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F1D43D78-E890-4614-99E3-C143593F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E670DF44-A822-4CB7-AE50-4E023D3E0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7B6E12EC-85BD-4A48-9ECD-C58AB200743E}"/>
              </a:ext>
            </a:extLst>
          </p:cNvPr>
          <p:cNvSpPr txBox="1"/>
          <p:nvPr/>
        </p:nvSpPr>
        <p:spPr>
          <a:xfrm>
            <a:off x="7719877" y="251551"/>
            <a:ext cx="1367746" cy="6466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Ir</a:t>
            </a:r>
            <a:r>
              <a:rPr lang="en-US" altLang="ja-JP" sz="24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7</a:t>
            </a: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Ce</a:t>
            </a:r>
            <a:r>
              <a:rPr lang="en-US" altLang="ja-JP" sz="24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</a:t>
            </a:r>
            <a:endParaRPr lang="ja-JP" altLang="en-US" sz="3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D24377D0-EE31-49FA-B34F-812998947A5C}"/>
              </a:ext>
            </a:extLst>
          </p:cNvPr>
          <p:cNvSpPr txBox="1"/>
          <p:nvPr/>
        </p:nvSpPr>
        <p:spPr>
          <a:xfrm>
            <a:off x="8106681" y="6929032"/>
            <a:ext cx="1402355" cy="52344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2019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56CDECC0-4664-42DB-AC82-3F03010258BC}"/>
              </a:ext>
            </a:extLst>
          </p:cNvPr>
          <p:cNvSpPr txBox="1"/>
          <p:nvPr/>
        </p:nvSpPr>
        <p:spPr>
          <a:xfrm>
            <a:off x="9591530" y="7159139"/>
            <a:ext cx="1079799" cy="36948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e- source</a:t>
            </a:r>
            <a:endParaRPr lang="ja-JP" altLang="en-US" sz="1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 txBox="1">
            <a:spLocks/>
          </p:cNvSpPr>
          <p:nvPr/>
        </p:nvSpPr>
        <p:spPr bwMode="auto">
          <a:xfrm>
            <a:off x="4453599" y="7270985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ctr" defTabSz="521437" rtl="0" eaLnBrk="1" latinLnBrk="0" hangingPunct="1"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521437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4EE922F-1159-461F-A129-E7CD0E09212C}" type="slidenum">
              <a:rPr lang="en-US" altLang="ja-JP" smtClean="0">
                <a:solidFill>
                  <a:srgbClr val="292929"/>
                </a:solidFill>
              </a:rPr>
              <a:pPr>
                <a:defRPr/>
              </a:pPr>
              <a:t>16</a:t>
            </a:fld>
            <a:endParaRPr lang="en-US" altLang="ja-JP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0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>
            <a:extLst>
              <a:ext uri="{FF2B5EF4-FFF2-40B4-BE49-F238E27FC236}">
                <a16:creationId xmlns="" xmlns:a16="http://schemas.microsoft.com/office/drawing/2014/main" id="{58CD5AFC-3D35-446C-BC3A-C2CB758E4E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247285"/>
              </p:ext>
            </p:extLst>
          </p:nvPr>
        </p:nvGraphicFramePr>
        <p:xfrm>
          <a:off x="-9552" y="17290"/>
          <a:ext cx="10711220" cy="7527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552" y="17290"/>
                        <a:ext cx="10711220" cy="75275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15A46743-BD08-4006-B886-0A5A7A1D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35908258-059F-4CD6-9BBA-CDD0CC3B89D1}"/>
              </a:ext>
            </a:extLst>
          </p:cNvPr>
          <p:cNvSpPr txBox="1"/>
          <p:nvPr/>
        </p:nvSpPr>
        <p:spPr>
          <a:xfrm>
            <a:off x="2011547" y="2043215"/>
            <a:ext cx="1223772" cy="369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discharge</a:t>
            </a:r>
            <a:endParaRPr lang="ja-JP" altLang="en-US" sz="1800" b="1" u="sng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DB35EB90-7263-4011-A7FB-47B0447A5CBB}"/>
              </a:ext>
            </a:extLst>
          </p:cNvPr>
          <p:cNvSpPr txBox="1"/>
          <p:nvPr/>
        </p:nvSpPr>
        <p:spPr>
          <a:xfrm>
            <a:off x="9231596" y="3596315"/>
            <a:ext cx="1151786" cy="369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discharge</a:t>
            </a:r>
            <a:endParaRPr lang="ja-JP" altLang="en-US" sz="1800" b="1" u="sng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50BA216E-175D-4D24-8589-0EF87DDF1C4B}"/>
              </a:ext>
            </a:extLst>
          </p:cNvPr>
          <p:cNvSpPr txBox="1"/>
          <p:nvPr/>
        </p:nvSpPr>
        <p:spPr>
          <a:xfrm>
            <a:off x="1816974" y="4337982"/>
            <a:ext cx="791853" cy="30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B050"/>
                </a:solidFill>
                <a:latin typeface="Times New Roman" pitchFamily="18" charset="0"/>
                <a:ea typeface="ＭＳ Ｐゴシック" pitchFamily="50" charset="-128"/>
              </a:rPr>
              <a:t>VSWR</a:t>
            </a:r>
            <a:endParaRPr lang="ja-JP" altLang="en-US" sz="1400" dirty="0">
              <a:solidFill>
                <a:srgbClr val="00B05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5C539D0A-22D8-4346-AAD6-CABC0BEA98A5}"/>
              </a:ext>
            </a:extLst>
          </p:cNvPr>
          <p:cNvSpPr txBox="1"/>
          <p:nvPr/>
        </p:nvSpPr>
        <p:spPr>
          <a:xfrm>
            <a:off x="2824791" y="3493272"/>
            <a:ext cx="791853" cy="30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B050"/>
                </a:solidFill>
                <a:latin typeface="Times New Roman" pitchFamily="18" charset="0"/>
                <a:ea typeface="ＭＳ Ｐゴシック" pitchFamily="50" charset="-128"/>
              </a:rPr>
              <a:t>VSWR</a:t>
            </a:r>
            <a:endParaRPr lang="ja-JP" altLang="en-US" sz="1400" dirty="0">
              <a:solidFill>
                <a:srgbClr val="00B05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="" xmlns:a16="http://schemas.microsoft.com/office/drawing/2014/main" id="{73C0A761-ED6C-463C-AFE3-7EEF7A83966E}"/>
              </a:ext>
            </a:extLst>
          </p:cNvPr>
          <p:cNvCxnSpPr/>
          <p:nvPr/>
        </p:nvCxnSpPr>
        <p:spPr>
          <a:xfrm>
            <a:off x="3112733" y="3853463"/>
            <a:ext cx="0" cy="64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07E4AD83-F05A-4DEB-B903-ABB6C2AED333}"/>
              </a:ext>
            </a:extLst>
          </p:cNvPr>
          <p:cNvSpPr txBox="1"/>
          <p:nvPr/>
        </p:nvSpPr>
        <p:spPr>
          <a:xfrm>
            <a:off x="4552470" y="4141616"/>
            <a:ext cx="791853" cy="30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B050"/>
                </a:solidFill>
                <a:latin typeface="Times New Roman" pitchFamily="18" charset="0"/>
                <a:ea typeface="ＭＳ Ｐゴシック" pitchFamily="50" charset="-128"/>
              </a:rPr>
              <a:t>VSWR</a:t>
            </a:r>
            <a:endParaRPr lang="ja-JP" altLang="en-US" sz="1400" dirty="0">
              <a:solidFill>
                <a:srgbClr val="00B05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="" xmlns:a16="http://schemas.microsoft.com/office/drawing/2014/main" id="{C5F48E39-78F3-4992-AA26-1D0052C16ABA}"/>
              </a:ext>
            </a:extLst>
          </p:cNvPr>
          <p:cNvCxnSpPr/>
          <p:nvPr/>
        </p:nvCxnSpPr>
        <p:spPr>
          <a:xfrm>
            <a:off x="4696439" y="4449522"/>
            <a:ext cx="0" cy="64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="" xmlns:a16="http://schemas.microsoft.com/office/drawing/2014/main" id="{C81D0BF1-C2DA-431C-BACB-DF548DCC920B}"/>
              </a:ext>
            </a:extLst>
          </p:cNvPr>
          <p:cNvCxnSpPr/>
          <p:nvPr/>
        </p:nvCxnSpPr>
        <p:spPr>
          <a:xfrm>
            <a:off x="5128359" y="4449522"/>
            <a:ext cx="0" cy="64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631058AC-A3D4-451F-88C6-CC829F9CBAA0}"/>
              </a:ext>
            </a:extLst>
          </p:cNvPr>
          <p:cNvSpPr txBox="1"/>
          <p:nvPr/>
        </p:nvSpPr>
        <p:spPr>
          <a:xfrm>
            <a:off x="6928028" y="4265944"/>
            <a:ext cx="791853" cy="30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B050"/>
                </a:solidFill>
                <a:latin typeface="Times New Roman" pitchFamily="18" charset="0"/>
                <a:ea typeface="ＭＳ Ｐゴシック" pitchFamily="50" charset="-128"/>
              </a:rPr>
              <a:t>VSWR</a:t>
            </a:r>
            <a:endParaRPr lang="ja-JP" altLang="en-US" sz="1400" dirty="0">
              <a:solidFill>
                <a:srgbClr val="00B05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="" xmlns:a16="http://schemas.microsoft.com/office/drawing/2014/main" id="{ED261D65-1F01-4979-A5B4-CED1BB567DDB}"/>
              </a:ext>
            </a:extLst>
          </p:cNvPr>
          <p:cNvCxnSpPr/>
          <p:nvPr/>
        </p:nvCxnSpPr>
        <p:spPr>
          <a:xfrm>
            <a:off x="7287957" y="4573845"/>
            <a:ext cx="0" cy="64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="" xmlns:a16="http://schemas.microsoft.com/office/drawing/2014/main" id="{2CA2F8D1-FC68-4996-841C-F0F9A163C6D0}"/>
              </a:ext>
            </a:extLst>
          </p:cNvPr>
          <p:cNvCxnSpPr>
            <a:cxnSpLocks/>
          </p:cNvCxnSpPr>
          <p:nvPr/>
        </p:nvCxnSpPr>
        <p:spPr>
          <a:xfrm>
            <a:off x="8295770" y="4934036"/>
            <a:ext cx="215960" cy="57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A3346405-1D88-4DDE-BB43-5D6C0D475040}"/>
              </a:ext>
            </a:extLst>
          </p:cNvPr>
          <p:cNvSpPr txBox="1"/>
          <p:nvPr/>
        </p:nvSpPr>
        <p:spPr>
          <a:xfrm>
            <a:off x="7791863" y="4698173"/>
            <a:ext cx="791853" cy="30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B050"/>
                </a:solidFill>
                <a:latin typeface="Times New Roman" pitchFamily="18" charset="0"/>
                <a:ea typeface="ＭＳ Ｐゴシック" pitchFamily="50" charset="-128"/>
              </a:rPr>
              <a:t>VSWR</a:t>
            </a:r>
            <a:endParaRPr lang="ja-JP" altLang="en-US" sz="1400" dirty="0">
              <a:solidFill>
                <a:srgbClr val="00B05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="" xmlns:a16="http://schemas.microsoft.com/office/drawing/2014/main" id="{DC5C5845-D939-465D-8206-F18BF57BACF7}"/>
              </a:ext>
            </a:extLst>
          </p:cNvPr>
          <p:cNvSpPr txBox="1"/>
          <p:nvPr/>
        </p:nvSpPr>
        <p:spPr>
          <a:xfrm>
            <a:off x="7719877" y="251551"/>
            <a:ext cx="1402355" cy="646602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Ir</a:t>
            </a:r>
            <a:r>
              <a:rPr lang="en-US" altLang="ja-JP" sz="24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</a:t>
            </a: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Ce</a:t>
            </a:r>
            <a:endParaRPr lang="ja-JP" altLang="en-US" sz="20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5E7E9087-362B-4B6D-AEDE-0A542A772D4C}"/>
              </a:ext>
            </a:extLst>
          </p:cNvPr>
          <p:cNvSpPr txBox="1"/>
          <p:nvPr/>
        </p:nvSpPr>
        <p:spPr>
          <a:xfrm>
            <a:off x="8106681" y="6929032"/>
            <a:ext cx="1402355" cy="5234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2019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51571FD3-FB0E-4928-84CC-C70EE71937BD}"/>
              </a:ext>
            </a:extLst>
          </p:cNvPr>
          <p:cNvSpPr txBox="1"/>
          <p:nvPr/>
        </p:nvSpPr>
        <p:spPr>
          <a:xfrm>
            <a:off x="9591530" y="7159139"/>
            <a:ext cx="1079799" cy="369487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e- source</a:t>
            </a:r>
            <a:endParaRPr lang="ja-JP" altLang="en-US" sz="1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="" xmlns:a16="http://schemas.microsoft.com/office/drawing/2014/main" id="{FA60B9B3-C43C-40D3-AAF4-91EDD0781981}"/>
              </a:ext>
            </a:extLst>
          </p:cNvPr>
          <p:cNvCxnSpPr>
            <a:cxnSpLocks/>
          </p:cNvCxnSpPr>
          <p:nvPr/>
        </p:nvCxnSpPr>
        <p:spPr>
          <a:xfrm flipH="1">
            <a:off x="9087626" y="3933332"/>
            <a:ext cx="411097" cy="136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="" xmlns:a16="http://schemas.microsoft.com/office/drawing/2014/main" id="{2D743A6A-82A8-42B1-A522-9721C6D0EADD}"/>
              </a:ext>
            </a:extLst>
          </p:cNvPr>
          <p:cNvCxnSpPr>
            <a:cxnSpLocks/>
          </p:cNvCxnSpPr>
          <p:nvPr/>
        </p:nvCxnSpPr>
        <p:spPr>
          <a:xfrm>
            <a:off x="2464858" y="2412698"/>
            <a:ext cx="1" cy="566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270985"/>
            <a:ext cx="2226800" cy="25209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44EE922F-1159-461F-A129-E7CD0E09212C}" type="slidenum">
              <a:rPr lang="en-US" altLang="ja-JP" smtClean="0">
                <a:solidFill>
                  <a:srgbClr val="292929"/>
                </a:solidFill>
              </a:rPr>
              <a:pPr algn="ctr">
                <a:defRPr/>
              </a:pPr>
              <a:t>17</a:t>
            </a:fld>
            <a:endParaRPr lang="en-US" altLang="ja-JP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3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="" xmlns:a16="http://schemas.microsoft.com/office/drawing/2014/main" id="{807DAE3C-E691-48D5-8955-EAC20E9EC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954347"/>
              </p:ext>
            </p:extLst>
          </p:nvPr>
        </p:nvGraphicFramePr>
        <p:xfrm>
          <a:off x="381" y="5"/>
          <a:ext cx="10761481" cy="756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" y="5"/>
                        <a:ext cx="10761481" cy="7562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06BB901A-8207-47CF-9012-B337D9170C8C}"/>
              </a:ext>
            </a:extLst>
          </p:cNvPr>
          <p:cNvSpPr txBox="1"/>
          <p:nvPr/>
        </p:nvSpPr>
        <p:spPr>
          <a:xfrm>
            <a:off x="8106681" y="6929032"/>
            <a:ext cx="1402355" cy="5234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2020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1D433CE4-438A-42BB-B380-C06173AD5B22}"/>
              </a:ext>
            </a:extLst>
          </p:cNvPr>
          <p:cNvSpPr txBox="1"/>
          <p:nvPr/>
        </p:nvSpPr>
        <p:spPr>
          <a:xfrm>
            <a:off x="9591530" y="7159139"/>
            <a:ext cx="1079799" cy="369487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e- source</a:t>
            </a:r>
            <a:endParaRPr lang="ja-JP" altLang="en-US" sz="1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54109127-ACDB-49AB-819C-9535A6872199}"/>
              </a:ext>
            </a:extLst>
          </p:cNvPr>
          <p:cNvSpPr txBox="1"/>
          <p:nvPr/>
        </p:nvSpPr>
        <p:spPr>
          <a:xfrm>
            <a:off x="4552470" y="1817220"/>
            <a:ext cx="1402355" cy="52344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CC99"/>
                </a:solidFill>
                <a:latin typeface="Times New Roman" pitchFamily="18" charset="0"/>
                <a:ea typeface="ＭＳ Ｐゴシック" pitchFamily="50" charset="-128"/>
              </a:rPr>
              <a:t>One day</a:t>
            </a:r>
            <a:endParaRPr lang="ja-JP" altLang="en-US" sz="1764" dirty="0">
              <a:solidFill>
                <a:srgbClr val="00CC9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="" xmlns:a16="http://schemas.microsoft.com/office/drawing/2014/main" id="{120FFE89-905D-4A68-9140-9E2146A13707}"/>
              </a:ext>
            </a:extLst>
          </p:cNvPr>
          <p:cNvCxnSpPr/>
          <p:nvPr/>
        </p:nvCxnSpPr>
        <p:spPr>
          <a:xfrm>
            <a:off x="4408497" y="2268621"/>
            <a:ext cx="1799665" cy="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270985"/>
            <a:ext cx="2226800" cy="25209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44EE922F-1159-461F-A129-E7CD0E09212C}" type="slidenum">
              <a:rPr lang="en-US" altLang="ja-JP" smtClean="0">
                <a:solidFill>
                  <a:srgbClr val="292929"/>
                </a:solidFill>
              </a:rPr>
              <a:pPr algn="ctr">
                <a:defRPr/>
              </a:pPr>
              <a:t>18</a:t>
            </a:fld>
            <a:endParaRPr lang="en-US" altLang="ja-JP" dirty="0">
              <a:solidFill>
                <a:srgbClr val="292929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7B6E12EC-85BD-4A48-9ECD-C58AB200743E}"/>
              </a:ext>
            </a:extLst>
          </p:cNvPr>
          <p:cNvSpPr txBox="1"/>
          <p:nvPr/>
        </p:nvSpPr>
        <p:spPr>
          <a:xfrm>
            <a:off x="7719877" y="251551"/>
            <a:ext cx="1367746" cy="6466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Ir</a:t>
            </a:r>
            <a:r>
              <a:rPr lang="en-US" altLang="ja-JP" sz="24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7</a:t>
            </a:r>
            <a:r>
              <a:rPr lang="en-US" altLang="ja-JP" sz="36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Ce</a:t>
            </a:r>
            <a:r>
              <a:rPr lang="en-US" altLang="ja-JP" sz="24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</a:t>
            </a:r>
            <a:endParaRPr lang="ja-JP" altLang="en-US" sz="3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3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152" y="119035"/>
            <a:ext cx="9085342" cy="840317"/>
          </a:xfrm>
        </p:spPr>
        <p:txBody>
          <a:bodyPr/>
          <a:lstStyle/>
          <a:p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e+ source setup 1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>
                <a:latin typeface="+mn-lt"/>
              </a:rPr>
              <a:t>19</a:t>
            </a:fld>
            <a:endParaRPr kumimoji="1" lang="ja-JP" altLang="en-US" dirty="0">
              <a:latin typeface="+mn-lt"/>
            </a:endParaRPr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="" xmlns:a16="http://schemas.microsoft.com/office/drawing/2014/main" id="{4968816D-A592-48B6-B76C-99210B608D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7"/>
          <a:stretch/>
        </p:blipFill>
        <p:spPr>
          <a:xfrm>
            <a:off x="377713" y="2878330"/>
            <a:ext cx="9342838" cy="4144819"/>
          </a:xfrm>
        </p:spPr>
      </p:pic>
      <p:pic>
        <p:nvPicPr>
          <p:cNvPr id="8" name="コンテンツ プレースホルダ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219" y="1387968"/>
            <a:ext cx="9342838" cy="102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角丸四角形 8"/>
          <p:cNvSpPr/>
          <p:nvPr/>
        </p:nvSpPr>
        <p:spPr>
          <a:xfrm>
            <a:off x="2824787" y="1914485"/>
            <a:ext cx="215960" cy="14407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3236" y="941730"/>
            <a:ext cx="36871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rgbClr val="FF0000"/>
                </a:solidFill>
              </a:rPr>
              <a:t>Positron target and capture section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10" idx="2"/>
            <a:endCxn id="9" idx="0"/>
          </p:cNvCxnSpPr>
          <p:nvPr/>
        </p:nvCxnSpPr>
        <p:spPr>
          <a:xfrm>
            <a:off x="2226803" y="1280287"/>
            <a:ext cx="705967" cy="6342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9" idx="2"/>
          </p:cNvCxnSpPr>
          <p:nvPr/>
        </p:nvCxnSpPr>
        <p:spPr>
          <a:xfrm flipH="1">
            <a:off x="395475" y="2058565"/>
            <a:ext cx="2537292" cy="819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9" idx="2"/>
          </p:cNvCxnSpPr>
          <p:nvPr/>
        </p:nvCxnSpPr>
        <p:spPr>
          <a:xfrm>
            <a:off x="2932767" y="2058565"/>
            <a:ext cx="6787784" cy="819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07276E3B-C6AF-411D-81A5-D5835814646B}"/>
              </a:ext>
            </a:extLst>
          </p:cNvPr>
          <p:cNvSpPr txBox="1"/>
          <p:nvPr/>
        </p:nvSpPr>
        <p:spPr>
          <a:xfrm>
            <a:off x="6784054" y="6860468"/>
            <a:ext cx="38872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Y. </a:t>
            </a:r>
            <a:r>
              <a:rPr lang="en-US" altLang="ja-JP" sz="1600" dirty="0" err="1"/>
              <a:t>Enomoto</a:t>
            </a:r>
            <a:r>
              <a:rPr lang="en-US" altLang="ja-JP" sz="1600" dirty="0"/>
              <a:t>, SuperKEKB review, 2019</a:t>
            </a:r>
            <a:endParaRPr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8FA77BE1-C445-49A5-9411-241A66716CDF}"/>
              </a:ext>
            </a:extLst>
          </p:cNvPr>
          <p:cNvSpPr txBox="1"/>
          <p:nvPr/>
        </p:nvSpPr>
        <p:spPr>
          <a:xfrm>
            <a:off x="2539327" y="6621120"/>
            <a:ext cx="388727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</a:rPr>
              <a:t>W target +</a:t>
            </a:r>
            <a:r>
              <a:rPr lang="ja-JP" altLang="en-US" sz="1800" dirty="0">
                <a:solidFill>
                  <a:schemeClr val="bg1"/>
                </a:solidFill>
              </a:rPr>
              <a:t> </a:t>
            </a:r>
            <a:r>
              <a:rPr lang="en-US" altLang="ja-JP" sz="1800" dirty="0">
                <a:solidFill>
                  <a:schemeClr val="bg1"/>
                </a:solidFill>
              </a:rPr>
              <a:t>flux concentrator (FC)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25F3D4E7-CAC0-4A1E-BF0F-0469F0E470A3}"/>
              </a:ext>
            </a:extLst>
          </p:cNvPr>
          <p:cNvSpPr txBox="1"/>
          <p:nvPr/>
        </p:nvSpPr>
        <p:spPr>
          <a:xfrm>
            <a:off x="4696440" y="2872869"/>
            <a:ext cx="4641181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DC solenoid</a:t>
            </a:r>
          </a:p>
          <a:p>
            <a:pPr algn="ctr"/>
            <a:r>
              <a:rPr lang="en-US" altLang="ja-JP" sz="2000" dirty="0"/>
              <a:t>Large aperture S-band acc. Structures (x10)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0F6B3268-E75E-4199-B6BE-0BC5D4ADA703}"/>
              </a:ext>
            </a:extLst>
          </p:cNvPr>
          <p:cNvSpPr txBox="1"/>
          <p:nvPr/>
        </p:nvSpPr>
        <p:spPr>
          <a:xfrm>
            <a:off x="89295" y="6797615"/>
            <a:ext cx="172767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e+ source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047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E1ACB95-1C14-4432-82AD-4B856039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" y="199261"/>
            <a:ext cx="9085342" cy="840317"/>
          </a:xfrm>
        </p:spPr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5BF54384-211E-428F-9B79-F8147347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9" y="1000682"/>
            <a:ext cx="10222100" cy="6238581"/>
          </a:xfrm>
        </p:spPr>
        <p:txBody>
          <a:bodyPr/>
          <a:lstStyle/>
          <a:p>
            <a:r>
              <a:rPr kumimoji="1" lang="en-US" altLang="ja-JP" sz="3200" b="1" dirty="0"/>
              <a:t>Injector status </a:t>
            </a:r>
          </a:p>
          <a:p>
            <a:pPr lvl="1"/>
            <a:r>
              <a:rPr lang="en-US" altLang="ja-JP" sz="2800" dirty="0"/>
              <a:t>Overview</a:t>
            </a:r>
          </a:p>
          <a:p>
            <a:pPr lvl="1"/>
            <a:r>
              <a:rPr lang="en-US" altLang="ja-JP" sz="2800" dirty="0"/>
              <a:t>Beam sources</a:t>
            </a:r>
          </a:p>
          <a:p>
            <a:pPr lvl="1"/>
            <a:r>
              <a:rPr lang="en-US" altLang="ja-JP" sz="2800" dirty="0" smtClean="0"/>
              <a:t>Accelerator components</a:t>
            </a:r>
            <a:endParaRPr lang="en-US" altLang="ja-JP" sz="2800" dirty="0"/>
          </a:p>
          <a:p>
            <a:pPr lvl="2"/>
            <a:r>
              <a:rPr lang="en-US" altLang="ja-JP" sz="2400" dirty="0" smtClean="0"/>
              <a:t>Structures, pulsed </a:t>
            </a:r>
            <a:r>
              <a:rPr lang="en-US" altLang="ja-JP" sz="2400" dirty="0"/>
              <a:t>magnet, </a:t>
            </a:r>
            <a:r>
              <a:rPr lang="en-US" altLang="ja-JP" sz="2400" dirty="0" smtClean="0"/>
              <a:t>monitors, </a:t>
            </a:r>
            <a:r>
              <a:rPr lang="en-US" altLang="ja-JP" sz="2400" dirty="0"/>
              <a:t>operation tools</a:t>
            </a:r>
          </a:p>
          <a:p>
            <a:pPr lvl="1"/>
            <a:r>
              <a:rPr lang="en-US" altLang="ja-JP" sz="2800" dirty="0" smtClean="0"/>
              <a:t>Injection </a:t>
            </a:r>
            <a:r>
              <a:rPr lang="en-US" altLang="ja-JP" sz="2800" dirty="0"/>
              <a:t>management</a:t>
            </a:r>
          </a:p>
          <a:p>
            <a:pPr lvl="2"/>
            <a:r>
              <a:rPr lang="en-US" altLang="ja-JP" sz="2400" dirty="0"/>
              <a:t>Anomalous injection beam</a:t>
            </a:r>
          </a:p>
          <a:p>
            <a:pPr lvl="1"/>
            <a:r>
              <a:rPr lang="en-US" altLang="ja-JP" sz="2800" dirty="0" smtClean="0"/>
              <a:t>Beam controls</a:t>
            </a:r>
          </a:p>
          <a:p>
            <a:pPr lvl="2"/>
            <a:r>
              <a:rPr lang="en-US" altLang="ja-JP" sz="2400" dirty="0" smtClean="0"/>
              <a:t>Especially positron beam emittance improvements</a:t>
            </a:r>
          </a:p>
          <a:p>
            <a:pPr lvl="1"/>
            <a:r>
              <a:rPr lang="en-US" altLang="ja-JP" sz="2800" dirty="0" smtClean="0"/>
              <a:t>Background </a:t>
            </a:r>
            <a:r>
              <a:rPr lang="en-US" altLang="ja-JP" sz="2800" dirty="0"/>
              <a:t>spikes </a:t>
            </a:r>
          </a:p>
          <a:p>
            <a:pPr lvl="2"/>
            <a:r>
              <a:rPr lang="en-US" altLang="ja-JP" sz="2400" dirty="0"/>
              <a:t>Mystery</a:t>
            </a:r>
          </a:p>
          <a:p>
            <a:pPr lvl="1"/>
            <a:r>
              <a:rPr lang="en-US" altLang="ja-JP" sz="2800" dirty="0" smtClean="0"/>
              <a:t>Summary</a:t>
            </a:r>
            <a:endParaRPr lang="en-US" altLang="ja-JP" sz="2800" dirty="0"/>
          </a:p>
        </p:txBody>
      </p:sp>
      <p:sp>
        <p:nvSpPr>
          <p:cNvPr id="6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8"/>
            <a:ext cx="623888" cy="252413"/>
          </a:xfrm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2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531784"/>
      </p:ext>
    </p:extLst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10">
            <a:extLst>
              <a:ext uri="{FF2B5EF4-FFF2-40B4-BE49-F238E27FC236}">
                <a16:creationId xmlns="" xmlns:a16="http://schemas.microsoft.com/office/drawing/2014/main" id="{1707F477-7A91-423A-BAF9-CE17390F6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753" y="2220019"/>
            <a:ext cx="9342838" cy="50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1648" y="115833"/>
            <a:ext cx="9085342" cy="840317"/>
          </a:xfrm>
        </p:spPr>
        <p:txBody>
          <a:bodyPr/>
          <a:lstStyle/>
          <a:p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e+ source setup 2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82F2E681-EEA3-4949-A368-3CCCA28BCE3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506845" y="2223078"/>
            <a:ext cx="2002741" cy="2953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="" xmlns:a16="http://schemas.microsoft.com/office/drawing/2014/main" id="{8E412B3F-0AA4-4704-9416-81EA80E18BD5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832606" y="2223078"/>
            <a:ext cx="932663" cy="2618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="" xmlns:a16="http://schemas.microsoft.com/office/drawing/2014/main" id="{A57E8374-AC12-4148-AA01-FC2F72D83924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891630" y="1769357"/>
            <a:ext cx="1145061" cy="327948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DE622B0F-D987-4B37-9FDC-51C6A48513F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855352" y="2223081"/>
            <a:ext cx="954942" cy="13373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="" xmlns:a16="http://schemas.microsoft.com/office/drawing/2014/main" id="{56BC4CCA-C94C-4BEE-89EC-BE274693BB0C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685013" y="1816120"/>
            <a:ext cx="355737" cy="1739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42F77FDF-31A2-4D6F-ABCD-C40A461792CA}"/>
              </a:ext>
            </a:extLst>
          </p:cNvPr>
          <p:cNvSpPr txBox="1"/>
          <p:nvPr/>
        </p:nvSpPr>
        <p:spPr>
          <a:xfrm>
            <a:off x="1106738" y="1884524"/>
            <a:ext cx="8002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target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8AE7701C-1CE3-4CE5-AC6A-6BC3BD8C913E}"/>
              </a:ext>
            </a:extLst>
          </p:cNvPr>
          <p:cNvSpPr txBox="1"/>
          <p:nvPr/>
        </p:nvSpPr>
        <p:spPr>
          <a:xfrm>
            <a:off x="1816974" y="1477566"/>
            <a:ext cx="173607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BC (bridge coil)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BD639681-31AF-4713-B16E-60E8FF903291}"/>
              </a:ext>
            </a:extLst>
          </p:cNvPr>
          <p:cNvSpPr txBox="1"/>
          <p:nvPr/>
        </p:nvSpPr>
        <p:spPr>
          <a:xfrm>
            <a:off x="3335330" y="1884524"/>
            <a:ext cx="28598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FC(flux concentrator)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head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0D79EF83-5C36-4BF0-BEF4-69FF502FDB39}"/>
              </a:ext>
            </a:extLst>
          </p:cNvPr>
          <p:cNvSpPr txBox="1"/>
          <p:nvPr/>
        </p:nvSpPr>
        <p:spPr>
          <a:xfrm>
            <a:off x="5551999" y="1430800"/>
            <a:ext cx="29693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LAS (large aperture S-band)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95FF751B-0636-4804-8F4C-67E22CAB4A73}"/>
              </a:ext>
            </a:extLst>
          </p:cNvPr>
          <p:cNvSpPr txBox="1"/>
          <p:nvPr/>
        </p:nvSpPr>
        <p:spPr>
          <a:xfrm>
            <a:off x="8295770" y="1884524"/>
            <a:ext cx="10290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solenoid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9C21AF0D-21EA-4DF3-AA2C-7AF79AC09DC2}"/>
              </a:ext>
            </a:extLst>
          </p:cNvPr>
          <p:cNvSpPr txBox="1"/>
          <p:nvPr/>
        </p:nvSpPr>
        <p:spPr>
          <a:xfrm>
            <a:off x="81200" y="924685"/>
            <a:ext cx="5623052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660066"/>
                </a:solidFill>
              </a:rPr>
              <a:t>FC head + BC + target = FC assembly</a:t>
            </a:r>
            <a:endParaRPr kumimoji="1" lang="ja-JP" altLang="en-US" dirty="0">
              <a:solidFill>
                <a:srgbClr val="660066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68323BDE-A6BB-4A63-A873-35BA384D7E0A}"/>
              </a:ext>
            </a:extLst>
          </p:cNvPr>
          <p:cNvSpPr txBox="1"/>
          <p:nvPr/>
        </p:nvSpPr>
        <p:spPr>
          <a:xfrm>
            <a:off x="6784054" y="6860454"/>
            <a:ext cx="38872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Y. </a:t>
            </a:r>
            <a:r>
              <a:rPr lang="en-US" altLang="ja-JP" sz="1600" dirty="0" err="1"/>
              <a:t>Enomoto</a:t>
            </a:r>
            <a:r>
              <a:rPr lang="en-US" altLang="ja-JP" sz="1600" dirty="0"/>
              <a:t>, SuperKEKB review, 2019</a:t>
            </a:r>
            <a:endParaRPr lang="ja-JP" altLang="en-US" sz="16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E03BBF38-CCD4-4AA0-962A-C7665F6A8C0B}"/>
              </a:ext>
            </a:extLst>
          </p:cNvPr>
          <p:cNvSpPr txBox="1"/>
          <p:nvPr/>
        </p:nvSpPr>
        <p:spPr>
          <a:xfrm>
            <a:off x="449232" y="6910988"/>
            <a:ext cx="10797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e+ source</a:t>
            </a:r>
            <a:endParaRPr lang="ja-JP" altLang="en-US" sz="1050" dirty="0"/>
          </a:p>
        </p:txBody>
      </p:sp>
      <p:pic>
        <p:nvPicPr>
          <p:cNvPr id="22" name="コンテンツ プレースホルダー 6">
            <a:extLst>
              <a:ext uri="{FF2B5EF4-FFF2-40B4-BE49-F238E27FC236}">
                <a16:creationId xmlns="" xmlns:a16="http://schemas.microsoft.com/office/drawing/2014/main" id="{D15BD879-1353-491E-9F22-286AC694F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263" y="4003458"/>
            <a:ext cx="3981055" cy="28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3583129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25044"/>
            <a:ext cx="10358438" cy="714375"/>
          </a:xfrm>
        </p:spPr>
        <p:txBody>
          <a:bodyPr/>
          <a:lstStyle/>
          <a:p>
            <a:r>
              <a:rPr kumimoji="1" lang="en-US" altLang="ja-JP" dirty="0"/>
              <a:t>Positron generation for SuperKEKB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5100" y="5025813"/>
            <a:ext cx="10622952" cy="2536190"/>
          </a:xfrm>
          <a:prstGeom prst="rect">
            <a:avLst/>
          </a:prstGeom>
          <a:noFill/>
        </p:spPr>
        <p:txBody>
          <a:bodyPr wrap="square" lIns="103755" tIns="51871" rIns="103755" bIns="51871" rtlCol="0">
            <a:spAutoFit/>
          </a:bodyPr>
          <a:lstStyle/>
          <a:p>
            <a:pPr defTabSz="518751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New positron capture section after target with </a:t>
            </a:r>
            <a:b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</a:b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  Flux concentrator (FC) and large-aperture S-band structure (LAS)</a:t>
            </a:r>
          </a:p>
          <a:p>
            <a:pPr defTabSz="518751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Satellite bunch (beam loss) elimination with velocity bunching</a:t>
            </a:r>
          </a:p>
          <a:p>
            <a:pPr defTabSz="518751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Pinhole</a:t>
            </a:r>
            <a:r>
              <a:rPr lang="en-US" altLang="ja-JP" sz="20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 (2mm)</a:t>
            </a: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 for passing low-emittance electrons beside target</a:t>
            </a:r>
            <a:r>
              <a:rPr lang="en-US" altLang="ja-JP" sz="20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 (3.5mm)</a:t>
            </a:r>
            <a:endParaRPr lang="en-US" altLang="ja-JP" sz="2400" dirty="0">
              <a:solidFill>
                <a:prstClr val="black"/>
              </a:solidFill>
              <a:latin typeface="+mn-lt"/>
              <a:ea typeface="ＭＳ Ｐゴシック"/>
              <a:cs typeface="Arial"/>
            </a:endParaRPr>
          </a:p>
          <a:p>
            <a:pPr defTabSz="518751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>
                <a:solidFill>
                  <a:prstClr val="black"/>
                </a:solidFill>
                <a:latin typeface="+mn-lt"/>
                <a:ea typeface="ＭＳ Ｐゴシック"/>
                <a:cs typeface="Arial"/>
              </a:rPr>
              <a:t>Matching the beam optics for the damping ring injection</a:t>
            </a:r>
          </a:p>
          <a:p>
            <a:pPr defTabSz="518751">
              <a:lnSpc>
                <a:spcPct val="110000"/>
              </a:lnSpc>
              <a:buClr>
                <a:prstClr val="black"/>
              </a:buClr>
            </a:pPr>
            <a:endParaRPr lang="en-US" altLang="ja-JP" sz="2400" dirty="0">
              <a:solidFill>
                <a:prstClr val="black"/>
              </a:solidFill>
              <a:latin typeface="+mn-lt"/>
              <a:ea typeface="ＭＳ Ｐゴシック"/>
              <a:cs typeface="Arial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222166"/>
            <a:ext cx="5808345" cy="375655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52769" y="3639363"/>
            <a:ext cx="1342322" cy="466450"/>
          </a:xfrm>
          <a:prstGeom prst="rect">
            <a:avLst/>
          </a:prstGeom>
          <a:noFill/>
        </p:spPr>
        <p:txBody>
          <a:bodyPr wrap="none" lIns="103755" tIns="51871" rIns="103755" bIns="51871" rtlCol="0">
            <a:spAutoFit/>
          </a:bodyPr>
          <a:lstStyle/>
          <a:p>
            <a:pPr defTabSz="518751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Flux </a:t>
            </a:r>
          </a:p>
          <a:p>
            <a:pPr defTabSz="518751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Concentrator</a:t>
            </a:r>
            <a:endParaRPr lang="ja-JP" altLang="en-US" sz="14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71402" y="2692234"/>
            <a:ext cx="491665" cy="397143"/>
          </a:xfrm>
          <a:prstGeom prst="rect">
            <a:avLst/>
          </a:prstGeom>
          <a:noFill/>
        </p:spPr>
        <p:txBody>
          <a:bodyPr wrap="none" lIns="103755" tIns="51871" rIns="103755" bIns="51871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</a:t>
            </a:r>
            <a:endParaRPr lang="ja-JP" altLang="en-US" sz="19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04829" y="3095075"/>
            <a:ext cx="1917539" cy="377637"/>
          </a:xfrm>
          <a:prstGeom prst="rect">
            <a:avLst/>
          </a:prstGeom>
          <a:noFill/>
        </p:spPr>
        <p:txBody>
          <a:bodyPr wrap="none" lIns="103755" tIns="51871" rIns="103755" bIns="51871" rtlCol="0">
            <a:spAutoFit/>
          </a:bodyPr>
          <a:lstStyle/>
          <a:p>
            <a:pPr defTabSz="518751"/>
            <a:r>
              <a:rPr lang="en-US" altLang="ja-JP" sz="17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4 nC injection e-</a:t>
            </a:r>
            <a:endParaRPr lang="ja-JP" altLang="en-US" sz="17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55" y="2206177"/>
            <a:ext cx="1389347" cy="582322"/>
          </a:xfrm>
          <a:prstGeom prst="rect">
            <a:avLst/>
          </a:prstGeom>
          <a:noFill/>
        </p:spPr>
        <p:txBody>
          <a:bodyPr wrap="none" lIns="103755" tIns="51871" rIns="103755" bIns="51871" rtlCol="0">
            <a:spAutoFit/>
          </a:bodyPr>
          <a:lstStyle/>
          <a:p>
            <a:pPr defTabSz="518751">
              <a:lnSpc>
                <a:spcPct val="80000"/>
              </a:lnSpc>
            </a:pPr>
            <a:r>
              <a:rPr lang="en-US" altLang="ja-JP" sz="19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10 nC</a:t>
            </a:r>
          </a:p>
          <a:p>
            <a:pPr defTabSz="518751">
              <a:lnSpc>
                <a:spcPct val="80000"/>
              </a:lnSpc>
            </a:pPr>
            <a:r>
              <a:rPr lang="en-US" altLang="ja-JP" sz="19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primary e-</a:t>
            </a:r>
            <a:endParaRPr lang="ja-JP" altLang="en-US" sz="19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99343" y="1248007"/>
            <a:ext cx="1367474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prstClr val="white">
                    <a:lumMod val="65000"/>
                  </a:prstClr>
                </a:solidFill>
                <a:latin typeface="Arial"/>
                <a:ea typeface="ＭＳ Ｐゴシック"/>
                <a:cs typeface="Arial"/>
              </a:rPr>
              <a:t>bridge coils</a:t>
            </a:r>
            <a:endParaRPr lang="ja-JP" altLang="en-US" sz="1900" b="1" dirty="0">
              <a:solidFill>
                <a:prstClr val="white">
                  <a:lumMod val="65000"/>
                </a:prstClr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798681" y="2561236"/>
            <a:ext cx="172566" cy="427375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268511" y="2466022"/>
            <a:ext cx="499774" cy="220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target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91650" y="3182806"/>
            <a:ext cx="469911" cy="360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beam</a:t>
            </a:r>
          </a:p>
          <a:p>
            <a:pPr defTabSz="518751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  <a:endParaRPr lang="ja-JP" alt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169" y="3864957"/>
            <a:ext cx="1166986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pulsed ST</a:t>
            </a:r>
            <a:endParaRPr lang="ja-JP" altLang="en-US" sz="1900" b="1" dirty="0">
              <a:solidFill>
                <a:srgbClr val="FF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83769" y="2156829"/>
            <a:ext cx="1001633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DC quad</a:t>
            </a:r>
            <a:endParaRPr lang="ja-JP" altLang="en-US" sz="1900" b="1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27895" y="4189180"/>
            <a:ext cx="1434932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pulsed quad</a:t>
            </a:r>
            <a:endParaRPr lang="ja-JP" altLang="en-US" sz="1900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49482" y="3467374"/>
            <a:ext cx="55731" cy="46122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705211" y="3460027"/>
            <a:ext cx="528471" cy="468569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257855" y="3714912"/>
            <a:ext cx="516097" cy="557553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490733" y="3702541"/>
            <a:ext cx="767080" cy="55404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68173" y="1425406"/>
            <a:ext cx="1623818" cy="428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3755" tIns="51871" rIns="103755" bIns="51871" rtlCol="0">
            <a:spAutoFit/>
          </a:bodyPr>
          <a:lstStyle/>
          <a:p>
            <a:pPr algn="ctr" defTabSz="518751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top view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48783" y="2292874"/>
            <a:ext cx="595000" cy="220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spoiler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64044" y="1390861"/>
            <a:ext cx="1001752" cy="2923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900" b="1" dirty="0">
                <a:solidFill>
                  <a:srgbClr val="66CCFF"/>
                </a:solidFill>
                <a:latin typeface="Arial"/>
                <a:ea typeface="ＭＳ Ｐゴシック"/>
                <a:cs typeface="Arial"/>
              </a:rPr>
              <a:t>solenoid</a:t>
            </a:r>
            <a:endParaRPr lang="ja-JP" altLang="en-US" sz="1900" b="1" dirty="0">
              <a:solidFill>
                <a:srgbClr val="66CC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91109" y="2216198"/>
            <a:ext cx="73170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751"/>
            <a:r>
              <a:rPr lang="en-US" altLang="ja-JP" sz="11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LAS Accel. </a:t>
            </a:r>
          </a:p>
          <a:p>
            <a:pPr defTabSz="518751"/>
            <a:r>
              <a:rPr lang="en-US" altLang="ja-JP" sz="11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structure</a:t>
            </a:r>
            <a:endParaRPr lang="ja-JP" altLang="en-US" sz="11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10060484" y="3"/>
            <a:ext cx="628154" cy="402652"/>
          </a:xfrm>
          <a:prstGeom prst="rect">
            <a:avLst/>
          </a:prstGeom>
        </p:spPr>
        <p:txBody>
          <a:bodyPr/>
          <a:lstStyle/>
          <a:p>
            <a:fld id="{06F59C70-3E41-F24E-B7F7-A4C9A2C082CD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/>
              <a:t>21</a:t>
            </a:fld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602" y="1103179"/>
            <a:ext cx="4023360" cy="4017264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5969770" y="2865091"/>
            <a:ext cx="939207" cy="6618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</a:p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Target</a:t>
            </a:r>
            <a:endParaRPr lang="ja-JP" altLang="en-US" sz="14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6686873" y="3359533"/>
            <a:ext cx="1298032" cy="14353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008828" y="4056345"/>
            <a:ext cx="1317637" cy="45384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6FCF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6FCF"/>
                </a:solidFill>
                <a:latin typeface="Arial"/>
                <a:cs typeface="Arial"/>
              </a:rPr>
              <a:t>Concentrator</a:t>
            </a:r>
            <a:endParaRPr lang="ja-JP" altLang="en-US" sz="1400" b="1" dirty="0">
              <a:solidFill>
                <a:srgbClr val="FF6FCF"/>
              </a:solidFill>
              <a:latin typeface="Arial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8241720" y="3596520"/>
            <a:ext cx="36894" cy="485747"/>
          </a:xfrm>
          <a:prstGeom prst="straightConnector1">
            <a:avLst/>
          </a:prstGeom>
          <a:ln>
            <a:solidFill>
              <a:srgbClr val="FF6FC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220694" y="4434458"/>
            <a:ext cx="761711" cy="444206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Bridge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Coils</a:t>
            </a:r>
            <a:endParaRPr lang="ja-JP" altLang="en-US" sz="1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6768808" y="3639558"/>
            <a:ext cx="685855" cy="86550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6793405" y="3940840"/>
            <a:ext cx="1060941" cy="55191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6011881" y="1936400"/>
            <a:ext cx="679833" cy="4412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Arial"/>
                <a:cs typeface="Arial"/>
              </a:rPr>
              <a:t>primary </a:t>
            </a:r>
          </a:p>
          <a:p>
            <a:r>
              <a:rPr lang="en-US" altLang="ja-JP" sz="1400" b="1" dirty="0">
                <a:solidFill>
                  <a:srgbClr val="0000FF"/>
                </a:solidFill>
                <a:latin typeface="Arial"/>
                <a:cs typeface="Arial"/>
              </a:rPr>
              <a:t>e- beam</a:t>
            </a:r>
            <a:endParaRPr lang="ja-JP" alt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157239" y="2286850"/>
            <a:ext cx="2022995" cy="114980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 noChangeAspect="1"/>
          </p:cNvCxnSpPr>
          <p:nvPr/>
        </p:nvCxnSpPr>
        <p:spPr>
          <a:xfrm>
            <a:off x="8266077" y="3510198"/>
            <a:ext cx="2150734" cy="12198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9756690" y="4966032"/>
            <a:ext cx="774958" cy="220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/>
                <a:cs typeface="Arial"/>
              </a:rPr>
              <a:t> e+ beam</a:t>
            </a:r>
            <a:endParaRPr lang="ja-JP" alt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9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sp>
        <p:nvSpPr>
          <p:cNvPr id="40" name="スライド番号プレースホルダ 3"/>
          <p:cNvSpPr txBox="1">
            <a:spLocks/>
          </p:cNvSpPr>
          <p:nvPr/>
        </p:nvSpPr>
        <p:spPr bwMode="auto">
          <a:xfrm>
            <a:off x="5507140" y="6349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19" tIns="49759" rIns="99519" bIns="4975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8839200" y="1074621"/>
            <a:ext cx="1684338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400" i="1" dirty="0" err="1">
                <a:solidFill>
                  <a:srgbClr val="000090"/>
                </a:solidFill>
                <a:latin typeface="Arial Rounded MT Bold"/>
              </a:rPr>
              <a:t>Y.Enomoto</a:t>
            </a:r>
            <a:r>
              <a:rPr lang="en-US" altLang="ja-JP" sz="1400" i="1" dirty="0">
                <a:solidFill>
                  <a:srgbClr val="000090"/>
                </a:solidFill>
                <a:latin typeface="Arial Rounded MT Bold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682491223"/>
      </p:ext>
    </p:extLst>
  </p:cSld>
  <p:clrMapOvr>
    <a:masterClrMapping/>
  </p:clrMapOvr>
  <p:transition xmlns:p14="http://schemas.microsoft.com/office/powerpoint/2010/main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DFC92CD8-5A56-4511-903B-B81DE71E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D5138AA5-6A62-4258-98F3-75346D83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>
                <a:solidFill>
                  <a:srgbClr val="FFFFFF"/>
                </a:solidFill>
              </a:rPr>
              <a:pPr>
                <a:defRPr/>
              </a:pPr>
              <a:t>20/02/03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0D689708-A45D-483E-86E0-965D271B2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FFFFFF"/>
              </a:solidFill>
            </a:endParaRPr>
          </a:p>
        </p:txBody>
      </p:sp>
      <p:graphicFrame>
        <p:nvGraphicFramePr>
          <p:cNvPr id="10" name="コンテンツ プレースホルダー 9">
            <a:extLst>
              <a:ext uri="{FF2B5EF4-FFF2-40B4-BE49-F238E27FC236}">
                <a16:creationId xmlns="" xmlns:a16="http://schemas.microsoft.com/office/drawing/2014/main" id="{64363376-E04B-485C-801E-90A796FFB4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088232"/>
              </p:ext>
            </p:extLst>
          </p:nvPr>
        </p:nvGraphicFramePr>
        <p:xfrm>
          <a:off x="-25002" y="35436"/>
          <a:ext cx="10696334" cy="751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Graph" r:id="rId3" imgW="4132440" imgH="2901600" progId="Origin95.Graph">
                  <p:embed/>
                </p:oleObj>
              </mc:Choice>
              <mc:Fallback>
                <p:oleObj name="Graph" r:id="rId3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002" y="35436"/>
                        <a:ext cx="10696334" cy="75170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47271BE6-4426-4BCB-A45C-F416F9B4C551}"/>
              </a:ext>
            </a:extLst>
          </p:cNvPr>
          <p:cNvSpPr txBox="1"/>
          <p:nvPr/>
        </p:nvSpPr>
        <p:spPr>
          <a:xfrm>
            <a:off x="9259540" y="1548242"/>
            <a:ext cx="1339802" cy="635569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764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Primary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764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e- beam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F7CC6A21-E821-4CAA-893F-F7B93D07E4E0}"/>
              </a:ext>
            </a:extLst>
          </p:cNvPr>
          <p:cNvSpPr txBox="1"/>
          <p:nvPr/>
        </p:nvSpPr>
        <p:spPr>
          <a:xfrm>
            <a:off x="9259540" y="5650639"/>
            <a:ext cx="1339802" cy="363971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764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e+ beam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134EA4BA-C9DB-4CB2-80C8-20278E1AFB84}"/>
              </a:ext>
            </a:extLst>
          </p:cNvPr>
          <p:cNvSpPr txBox="1"/>
          <p:nvPr/>
        </p:nvSpPr>
        <p:spPr>
          <a:xfrm>
            <a:off x="6568091" y="179512"/>
            <a:ext cx="3959264" cy="5234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</a:rPr>
              <a:t>e+ beam history in 2019</a:t>
            </a:r>
            <a:endParaRPr lang="ja-JP" altLang="en-US" sz="2800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67EF0942-7268-43A3-A8BC-2A2E605DE422}"/>
              </a:ext>
            </a:extLst>
          </p:cNvPr>
          <p:cNvSpPr txBox="1"/>
          <p:nvPr/>
        </p:nvSpPr>
        <p:spPr>
          <a:xfrm>
            <a:off x="449232" y="7141910"/>
            <a:ext cx="1079799" cy="369487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e+ source</a:t>
            </a:r>
            <a:endParaRPr lang="ja-JP" altLang="en-US" sz="1200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C3D0A001-57FD-4395-A6C8-A423BC58C1A9}"/>
              </a:ext>
            </a:extLst>
          </p:cNvPr>
          <p:cNvSpPr txBox="1"/>
          <p:nvPr/>
        </p:nvSpPr>
        <p:spPr>
          <a:xfrm>
            <a:off x="8106681" y="6929032"/>
            <a:ext cx="1402355" cy="523440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660066"/>
                </a:solidFill>
                <a:latin typeface="Times New Roman" pitchFamily="18" charset="0"/>
                <a:ea typeface="ＭＳ Ｐゴシック" pitchFamily="50" charset="-128"/>
              </a:rPr>
              <a:t>2019</a:t>
            </a:r>
            <a:endParaRPr lang="ja-JP" altLang="en-US" sz="1764" dirty="0">
              <a:solidFill>
                <a:srgbClr val="660066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 txBox="1">
            <a:spLocks/>
          </p:cNvSpPr>
          <p:nvPr/>
        </p:nvSpPr>
        <p:spPr bwMode="auto">
          <a:xfrm>
            <a:off x="4453599" y="7270985"/>
            <a:ext cx="2226800" cy="25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ctr" defTabSz="521437" rtl="0" eaLnBrk="1" latinLnBrk="0" hangingPunct="1"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521437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4EE922F-1159-461F-A129-E7CD0E09212C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60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8C7109A-2DD6-40BA-99B8-A45915C3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79" y="147321"/>
            <a:ext cx="9085342" cy="840317"/>
          </a:xfrm>
        </p:spPr>
        <p:txBody>
          <a:bodyPr/>
          <a:lstStyle/>
          <a:p>
            <a:r>
              <a:rPr lang="en-US" altLang="ja-JP" dirty="0">
                <a:solidFill>
                  <a:schemeClr val="tx2"/>
                </a:solidFill>
              </a:rPr>
              <a:t>After large discharge…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55C9C24C-2CBB-482A-A184-D476F2F601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="" xmlns:a16="http://schemas.microsoft.com/office/drawing/2014/main" id="{C271BE61-2BCD-4DF2-A651-354F805F1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5" y="1043975"/>
            <a:ext cx="3566525" cy="2676813"/>
          </a:xfrm>
          <a:prstGeom prst="rect">
            <a:avLst/>
          </a:prstGeom>
        </p:spPr>
      </p:pic>
      <p:sp>
        <p:nvSpPr>
          <p:cNvPr id="8" name="四角形: 角を丸くする 8">
            <a:extLst>
              <a:ext uri="{FF2B5EF4-FFF2-40B4-BE49-F238E27FC236}">
                <a16:creationId xmlns="" xmlns:a16="http://schemas.microsoft.com/office/drawing/2014/main" id="{AC3CC16A-6D7E-43A9-915F-64F70B2F7082}"/>
              </a:ext>
            </a:extLst>
          </p:cNvPr>
          <p:cNvSpPr/>
          <p:nvPr/>
        </p:nvSpPr>
        <p:spPr>
          <a:xfrm>
            <a:off x="1744987" y="2772889"/>
            <a:ext cx="647880" cy="648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53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="" xmlns:a16="http://schemas.microsoft.com/office/drawing/2014/main" id="{AA07F1FD-7224-40A9-A1F0-197498D78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2" y="2120424"/>
            <a:ext cx="6766925" cy="50788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84DDB35B-97EA-4952-AFDC-2F8F50E03F9F}"/>
              </a:ext>
            </a:extLst>
          </p:cNvPr>
          <p:cNvSpPr txBox="1"/>
          <p:nvPr/>
        </p:nvSpPr>
        <p:spPr>
          <a:xfrm>
            <a:off x="5776241" y="1548239"/>
            <a:ext cx="3855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After large discharge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1C465324-9FA9-4E3E-A6EE-844DBD6C0A4F}"/>
              </a:ext>
            </a:extLst>
          </p:cNvPr>
          <p:cNvSpPr txBox="1"/>
          <p:nvPr/>
        </p:nvSpPr>
        <p:spPr>
          <a:xfrm>
            <a:off x="81094" y="4631360"/>
            <a:ext cx="3607532" cy="224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Slit gap got narrow.</a:t>
            </a:r>
          </a:p>
          <a:p>
            <a:r>
              <a:rPr lang="en-US" altLang="ja-JP" sz="2800" dirty="0"/>
              <a:t>Not possible to apply high voltage </a:t>
            </a:r>
            <a:r>
              <a:rPr kumimoji="1" lang="en-US" altLang="ja-JP" sz="2800" dirty="0"/>
              <a:t>unless the gap will be expanded.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E406A35C-612B-459B-9951-F3045B3D8C12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>
            <a:off x="2068931" y="3421233"/>
            <a:ext cx="1732511" cy="1238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C0B6975F-5816-4F1C-A932-A822EBA928BF}"/>
              </a:ext>
            </a:extLst>
          </p:cNvPr>
          <p:cNvSpPr txBox="1"/>
          <p:nvPr/>
        </p:nvSpPr>
        <p:spPr>
          <a:xfrm>
            <a:off x="11333" y="6884114"/>
            <a:ext cx="38872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Y. </a:t>
            </a:r>
            <a:r>
              <a:rPr lang="en-US" altLang="ja-JP" sz="1600" dirty="0" err="1"/>
              <a:t>Enomoto</a:t>
            </a:r>
            <a:r>
              <a:rPr lang="en-US" altLang="ja-JP" sz="1600" dirty="0"/>
              <a:t>, SuperKEKB review, 2019</a:t>
            </a:r>
            <a:endParaRPr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81B3064A-43A1-4BFE-A44A-219AE74B71FC}"/>
              </a:ext>
            </a:extLst>
          </p:cNvPr>
          <p:cNvSpPr txBox="1"/>
          <p:nvPr/>
        </p:nvSpPr>
        <p:spPr>
          <a:xfrm>
            <a:off x="9562200" y="6910637"/>
            <a:ext cx="10797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e+ source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23578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48" y="361101"/>
            <a:ext cx="9085342" cy="648343"/>
          </a:xfrm>
        </p:spPr>
        <p:txBody>
          <a:bodyPr/>
          <a:lstStyle/>
          <a:p>
            <a:r>
              <a:rPr lang="en-US" altLang="ja-JP" dirty="0"/>
              <a:t>LER injection beam status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EE9C3521-5EA3-44BB-B15D-4F14E052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20/02/03</a:t>
            </a:fld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270985"/>
            <a:ext cx="2226800" cy="25209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44EE922F-1159-461F-A129-E7CD0E09212C}" type="slidenum">
              <a:rPr lang="en-US" altLang="ja-JP" smtClean="0"/>
              <a:pPr algn="ctr">
                <a:defRPr/>
              </a:pPr>
              <a:t>24</a:t>
            </a:fld>
            <a:endParaRPr lang="en-US" altLang="ja-JP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="" xmlns:a16="http://schemas.microsoft.com/office/drawing/2014/main" id="{1987E477-EC35-452E-AE42-D6F70919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99" y="1026341"/>
            <a:ext cx="10457740" cy="6212920"/>
          </a:xfrm>
        </p:spPr>
        <p:txBody>
          <a:bodyPr/>
          <a:lstStyle/>
          <a:p>
            <a:r>
              <a:rPr lang="en-US" altLang="ja-JP" sz="2400" dirty="0"/>
              <a:t>Bunch charge</a:t>
            </a:r>
          </a:p>
          <a:p>
            <a:pPr lvl="1"/>
            <a:r>
              <a:rPr lang="en-US" altLang="ja-JP" sz="1800" dirty="0"/>
              <a:t>Stable and enough bunch charge in this stage</a:t>
            </a:r>
          </a:p>
          <a:p>
            <a:pPr lvl="1"/>
            <a:r>
              <a:rPr lang="en-US" altLang="ja-JP" sz="1800" dirty="0"/>
              <a:t>Primary e-: 11 </a:t>
            </a:r>
            <a:r>
              <a:rPr lang="en-US" altLang="ja-JP" sz="1800" dirty="0" err="1"/>
              <a:t>nC</a:t>
            </a:r>
            <a:r>
              <a:rPr lang="en-US" altLang="ja-JP" sz="1800" dirty="0"/>
              <a:t> (from gun), 9 </a:t>
            </a:r>
            <a:r>
              <a:rPr lang="en-US" altLang="ja-JP" sz="1800" dirty="0" err="1"/>
              <a:t>nC</a:t>
            </a:r>
            <a:r>
              <a:rPr lang="en-US" altLang="ja-JP" sz="1800" dirty="0"/>
              <a:t> (on W target), e+ : 1.2 </a:t>
            </a:r>
            <a:r>
              <a:rPr lang="en-US" altLang="ja-JP" sz="1800" dirty="0" err="1"/>
              <a:t>nC</a:t>
            </a:r>
            <a:r>
              <a:rPr lang="en-US" altLang="ja-JP" sz="1800" dirty="0"/>
              <a:t> (linac end), 0.8 </a:t>
            </a:r>
            <a:r>
              <a:rPr lang="en-US" altLang="ja-JP" sz="1800" dirty="0" err="1"/>
              <a:t>nC</a:t>
            </a:r>
            <a:r>
              <a:rPr lang="en-US" altLang="ja-JP" sz="1800" dirty="0"/>
              <a:t> (BT)</a:t>
            </a:r>
          </a:p>
          <a:p>
            <a:r>
              <a:rPr kumimoji="1" lang="en-US" altLang="ja-JP" sz="2400" dirty="0"/>
              <a:t>Flux concentrator (FC)</a:t>
            </a:r>
          </a:p>
          <a:p>
            <a:pPr lvl="1"/>
            <a:r>
              <a:rPr lang="en-US" altLang="ja-JP" sz="2000" dirty="0"/>
              <a:t>Previous FC was damaged by large discharge during </a:t>
            </a:r>
            <a:r>
              <a:rPr lang="en-US" altLang="ja-JP" sz="2000" dirty="0" err="1"/>
              <a:t>PhaseII</a:t>
            </a:r>
            <a:r>
              <a:rPr lang="en-US" altLang="ja-JP" sz="2000" dirty="0"/>
              <a:t>. It was removed in Sept. 2018. </a:t>
            </a:r>
          </a:p>
          <a:p>
            <a:pPr lvl="1"/>
            <a:r>
              <a:rPr lang="en-US" altLang="ja-JP" sz="2000" dirty="0"/>
              <a:t>Current FC was installed in Jan. 2019.</a:t>
            </a:r>
          </a:p>
          <a:p>
            <a:pPr lvl="1"/>
            <a:r>
              <a:rPr lang="en-US" altLang="ja-JP" sz="2000" dirty="0"/>
              <a:t>2 </a:t>
            </a:r>
            <a:r>
              <a:rPr lang="ja-JP" altLang="en-US" sz="2000" dirty="0"/>
              <a:t>～ </a:t>
            </a:r>
            <a:r>
              <a:rPr lang="en-US" altLang="ja-JP" sz="2000" dirty="0"/>
              <a:t>3 kA operation current (design 12 kA) for stable operation. </a:t>
            </a:r>
            <a:r>
              <a:rPr kumimoji="1" lang="en-US" altLang="ja-JP" sz="2000" dirty="0"/>
              <a:t>no significant fault.</a:t>
            </a:r>
          </a:p>
          <a:p>
            <a:pPr lvl="1"/>
            <a:endParaRPr lang="en-US" altLang="ja-JP" sz="2000" dirty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/>
          </a:p>
          <a:p>
            <a:pPr lvl="1"/>
            <a:r>
              <a:rPr lang="en-US" altLang="ja-JP" sz="2000" dirty="0"/>
              <a:t>New FC made of Cu-alloy </a:t>
            </a:r>
            <a:r>
              <a:rPr lang="en-US" altLang="ja-JP" sz="1800" dirty="0"/>
              <a:t>(NC50: </a:t>
            </a:r>
            <a:r>
              <a:rPr lang="en-US" altLang="ja-JP" sz="1800" kern="100" dirty="0"/>
              <a:t>Cu-Si-Ni</a:t>
            </a:r>
            <a:r>
              <a:rPr lang="en-US" altLang="ja-JP" sz="1800" dirty="0"/>
              <a:t>) </a:t>
            </a:r>
            <a:r>
              <a:rPr lang="en-US" altLang="ja-JP" sz="2000" dirty="0"/>
              <a:t>has been tested w/o fault (</a:t>
            </a:r>
            <a:r>
              <a:rPr lang="ja-JP" altLang="en-US" sz="2000" dirty="0"/>
              <a:t>～ </a:t>
            </a:r>
            <a:r>
              <a:rPr lang="en-US" altLang="ja-JP" sz="2000" dirty="0"/>
              <a:t>12 kA).</a:t>
            </a:r>
          </a:p>
          <a:p>
            <a:pPr lvl="1"/>
            <a:r>
              <a:rPr lang="en-US" altLang="ja-JP" sz="2000" dirty="0"/>
              <a:t>New FC will be installed in summer shutdown of 2020 for aiming at design operation current.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9AAF2748-7F65-4A93-A98C-31F060A70947}"/>
              </a:ext>
            </a:extLst>
          </p:cNvPr>
          <p:cNvSpPr txBox="1"/>
          <p:nvPr/>
        </p:nvSpPr>
        <p:spPr>
          <a:xfrm>
            <a:off x="1966124" y="4156138"/>
            <a:ext cx="6902701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</a:rPr>
              <a:t>Requirements for material of the FC head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00FF"/>
                </a:solidFill>
              </a:rPr>
              <a:t>Good </a:t>
            </a:r>
            <a:r>
              <a:rPr lang="en-US" altLang="ja-JP" sz="2400" dirty="0">
                <a:solidFill>
                  <a:srgbClr val="0000FF"/>
                </a:solidFill>
              </a:rPr>
              <a:t>brazing characteristic</a:t>
            </a:r>
            <a:endParaRPr kumimoji="1" lang="en-US" altLang="ja-JP" sz="2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FF"/>
                </a:solidFill>
              </a:rPr>
              <a:t>High yield strength even after brazing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solidFill>
                  <a:srgbClr val="0000FF"/>
                </a:solidFill>
              </a:rPr>
              <a:t>High electric and thermal conductivity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4060330C-47C9-4312-A48D-FB55FEFEC617}"/>
              </a:ext>
            </a:extLst>
          </p:cNvPr>
          <p:cNvSpPr txBox="1"/>
          <p:nvPr/>
        </p:nvSpPr>
        <p:spPr>
          <a:xfrm>
            <a:off x="9533032" y="6909281"/>
            <a:ext cx="10797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e+ source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832118096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25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 smtClean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Accelerator Components</a:t>
            </a:r>
            <a:endParaRPr lang="en-US" altLang="ja-JP" sz="5200" b="1" dirty="0">
              <a:solidFill>
                <a:srgbClr val="4040C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2996033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25041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Accelerator  Structure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7799" y="1045121"/>
            <a:ext cx="10401301" cy="6083300"/>
          </a:xfrm>
        </p:spPr>
        <p:txBody>
          <a:bodyPr/>
          <a:lstStyle/>
          <a:p>
            <a:r>
              <a:rPr kumimoji="1" lang="en-US" altLang="ja-JP" sz="2800" dirty="0" smtClean="0"/>
              <a:t>Approx. 230 accelerator structures employed</a:t>
            </a:r>
          </a:p>
          <a:p>
            <a:r>
              <a:rPr kumimoji="1" lang="en-US" altLang="ja-JP" sz="2800" dirty="0" smtClean="0"/>
              <a:t>Many aged (40 years-old) structures are degraded</a:t>
            </a:r>
          </a:p>
          <a:p>
            <a:pPr lvl="1"/>
            <a:r>
              <a:rPr lang="en-US" altLang="ja-JP" sz="2400" dirty="0" smtClean="0"/>
              <a:t>Risk of 7 GeV / </a:t>
            </a:r>
            <a:r>
              <a:rPr lang="en-US" altLang="ja-JP" sz="2400" smtClean="0"/>
              <a:t>4 GeV </a:t>
            </a:r>
            <a:r>
              <a:rPr lang="en-US" altLang="ja-JP" sz="2400" dirty="0" smtClean="0"/>
              <a:t>acceleration for Y(4S)</a:t>
            </a:r>
          </a:p>
          <a:p>
            <a:pPr lvl="1"/>
            <a:r>
              <a:rPr kumimoji="1" lang="en-US" altLang="ja-JP" sz="2400" dirty="0" smtClean="0"/>
              <a:t>Cannot reach Y(6S)</a:t>
            </a:r>
          </a:p>
          <a:p>
            <a:r>
              <a:rPr kumimoji="1" lang="en-US" altLang="ja-JP" sz="2800" dirty="0" smtClean="0"/>
              <a:t>As a 4-5 year plan, structures are being fabricated since the last year</a:t>
            </a:r>
          </a:p>
          <a:p>
            <a:r>
              <a:rPr lang="en-US" altLang="ja-JP" sz="2800" dirty="0" smtClean="0"/>
              <a:t>First tests will be performed at the assembly room</a:t>
            </a:r>
          </a:p>
          <a:p>
            <a:r>
              <a:rPr lang="en-US" altLang="ja-JP" sz="2800" dirty="0" smtClean="0"/>
              <a:t>Possibly, a couple of structures would be installed during summer 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94C399-BAED-DB43-BA12-ACD286B06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37" y="5014409"/>
            <a:ext cx="6655163" cy="218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25591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="" xmlns:a16="http://schemas.microsoft.com/office/drawing/2014/main" id="{93DD54DD-C354-4D80-BAAA-73ECCEC0B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5" y="3002081"/>
            <a:ext cx="5032348" cy="29740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E618F83-BC98-43DA-B639-A67BA16F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07" y="25663"/>
            <a:ext cx="5746787" cy="411977"/>
          </a:xfrm>
          <a:solidFill>
            <a:srgbClr val="FFFDF5"/>
          </a:solidFill>
        </p:spPr>
        <p:txBody>
          <a:bodyPr/>
          <a:lstStyle/>
          <a:p>
            <a:r>
              <a:rPr kumimoji="1" lang="en-US" altLang="ja-JP" dirty="0"/>
              <a:t>Pulsed magnet system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29A953A9-BFE1-495E-B6C0-0B70FB15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32" y="479464"/>
            <a:ext cx="10076574" cy="6273297"/>
          </a:xfrm>
        </p:spPr>
        <p:txBody>
          <a:bodyPr/>
          <a:lstStyle/>
          <a:p>
            <a:r>
              <a:rPr lang="en-US" altLang="ja-JP" sz="2000" dirty="0"/>
              <a:t>Pulsed quads (x 28) (w/ ceramic duct) and steering (x 36) were installed at Sector3 to Sector5 in 2017 (on movable girder).</a:t>
            </a:r>
          </a:p>
          <a:p>
            <a:r>
              <a:rPr lang="en-US" altLang="ja-JP" sz="2000" dirty="0"/>
              <a:t>Pulsed bend, additional quad and steering were installed in 2018 summer and winter shutdown.</a:t>
            </a:r>
          </a:p>
          <a:p>
            <a:r>
              <a:rPr lang="en-US" altLang="ja-JP" sz="2000" dirty="0"/>
              <a:t>PXIe based control system (Windows 8.1, LabVIEW, EPICS) have worked fine w/o any serious trouble.</a:t>
            </a:r>
          </a:p>
          <a:p>
            <a:r>
              <a:rPr lang="en-US" altLang="ja-JP" sz="2000" dirty="0"/>
              <a:t>Power supply stability: 0.01% (24 hours)</a:t>
            </a:r>
          </a:p>
          <a:p>
            <a:endParaRPr lang="en-US" altLang="ja-JP" sz="2000" dirty="0"/>
          </a:p>
        </p:txBody>
      </p:sp>
      <p:pic>
        <p:nvPicPr>
          <p:cNvPr id="4" name="コンテンツ プレースホルダー 8">
            <a:extLst>
              <a:ext uri="{FF2B5EF4-FFF2-40B4-BE49-F238E27FC236}">
                <a16:creationId xmlns="" xmlns:a16="http://schemas.microsoft.com/office/drawing/2014/main" id="{678205F6-6E6D-46E7-A555-6E1AF6D5E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6" y="3361902"/>
            <a:ext cx="6506857" cy="362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18">
            <a:extLst>
              <a:ext uri="{FF2B5EF4-FFF2-40B4-BE49-F238E27FC236}">
                <a16:creationId xmlns="" xmlns:a16="http://schemas.microsoft.com/office/drawing/2014/main" id="{1F7B7892-1A8D-4228-907F-FDA84A770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231" y="3304973"/>
            <a:ext cx="2031325" cy="397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Pulsed magnet</a:t>
            </a:r>
            <a:endParaRPr lang="ja-JP" altLang="en-US" sz="1984" dirty="0">
              <a:latin typeface="+mj-lt"/>
            </a:endParaRPr>
          </a:p>
        </p:txBody>
      </p:sp>
      <p:sp>
        <p:nvSpPr>
          <p:cNvPr id="6" name="正方形/長方形 18">
            <a:extLst>
              <a:ext uri="{FF2B5EF4-FFF2-40B4-BE49-F238E27FC236}">
                <a16:creationId xmlns="" xmlns:a16="http://schemas.microsoft.com/office/drawing/2014/main" id="{31C50484-B7BB-453B-9763-9ACE91D06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301" y="3860837"/>
            <a:ext cx="749303" cy="397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BPM</a:t>
            </a:r>
            <a:endParaRPr lang="ja-JP" altLang="en-US" sz="1984" dirty="0">
              <a:latin typeface="+mj-lt"/>
            </a:endParaRPr>
          </a:p>
        </p:txBody>
      </p:sp>
      <p:sp>
        <p:nvSpPr>
          <p:cNvPr id="7" name="正方形/長方形 18">
            <a:extLst>
              <a:ext uri="{FF2B5EF4-FFF2-40B4-BE49-F238E27FC236}">
                <a16:creationId xmlns="" xmlns:a16="http://schemas.microsoft.com/office/drawing/2014/main" id="{BACCFAF8-7CA0-4BB7-A2E1-12AEAD91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222" y="6776483"/>
            <a:ext cx="4326826" cy="702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itchFamily="1" charset="-128"/>
              </a:defRPr>
            </a:lvl9pPr>
          </a:lstStyle>
          <a:p>
            <a:r>
              <a:rPr lang="en-US" altLang="ja-JP" sz="1984" dirty="0">
                <a:latin typeface="+mj-lt"/>
              </a:rPr>
              <a:t>Movable girder for pulsed magnet</a:t>
            </a:r>
          </a:p>
          <a:p>
            <a:r>
              <a:rPr lang="en-US" altLang="ja-JP" sz="1984" dirty="0">
                <a:latin typeface="+mj-lt"/>
              </a:rPr>
              <a:t>(remote controllable, 10 </a:t>
            </a:r>
            <a:r>
              <a:rPr lang="en-US" altLang="ja-JP" sz="1984" dirty="0">
                <a:latin typeface="Symbol" panose="05050102010706020507" pitchFamily="18" charset="2"/>
              </a:rPr>
              <a:t>m</a:t>
            </a:r>
            <a:r>
              <a:rPr lang="en-US" altLang="ja-JP" sz="1984" dirty="0">
                <a:latin typeface="+mj-lt"/>
              </a:rPr>
              <a:t>m step)</a:t>
            </a:r>
            <a:endParaRPr lang="ja-JP" altLang="en-US" sz="1984" dirty="0">
              <a:latin typeface="+mj-lt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="" xmlns:a16="http://schemas.microsoft.com/office/drawing/2014/main" id="{CB3EC990-45CA-4E4F-9547-FB9B1A74B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54674" y="6987169"/>
            <a:ext cx="2226800" cy="252095"/>
          </a:xfrm>
        </p:spPr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1B00ED22-E706-4CAC-BE31-9128E7CE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74" y="5960247"/>
            <a:ext cx="4403471" cy="115963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B3EF50AC-53A9-40F0-ACF4-6C505BCD6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845" y="6423809"/>
            <a:ext cx="1421492" cy="109166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7A8B2074-E6BB-4447-A352-2052984544B3}"/>
              </a:ext>
            </a:extLst>
          </p:cNvPr>
          <p:cNvSpPr txBox="1"/>
          <p:nvPr/>
        </p:nvSpPr>
        <p:spPr>
          <a:xfrm>
            <a:off x="903338" y="7091392"/>
            <a:ext cx="31109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dirty="0"/>
              <a:t>Subsystems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0844582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>
            <a:extLst>
              <a:ext uri="{FF2B5EF4-FFF2-40B4-BE49-F238E27FC236}">
                <a16:creationId xmlns="" xmlns:a16="http://schemas.microsoft.com/office/drawing/2014/main" id="{89882F8A-C165-41F9-8743-21AB9E28F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4720"/>
            <a:ext cx="10671328" cy="672253"/>
          </a:xfrm>
        </p:spPr>
        <p:txBody>
          <a:bodyPr/>
          <a:lstStyle/>
          <a:p>
            <a:pPr eaLnBrk="1" hangingPunct="1"/>
            <a:r>
              <a:rPr lang="en-US" altLang="ja-JP" dirty="0"/>
              <a:t>Movable girder for accelerating structure</a:t>
            </a:r>
            <a:endParaRPr lang="ja-JP" altLang="en-US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="" xmlns:a16="http://schemas.microsoft.com/office/drawing/2014/main" id="{E0B68455-3153-4AB9-A564-25C257CF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82" y="1013511"/>
            <a:ext cx="10510046" cy="1807719"/>
          </a:xfrm>
        </p:spPr>
        <p:txBody>
          <a:bodyPr/>
          <a:lstStyle/>
          <a:p>
            <a:r>
              <a:rPr lang="en-US" altLang="ja-JP" sz="2400" dirty="0"/>
              <a:t>Six movable girders have been installed in Sector3 (in summer shutdown of 2019).</a:t>
            </a:r>
          </a:p>
          <a:p>
            <a:pPr lvl="1"/>
            <a:r>
              <a:rPr lang="en-US" altLang="ja-JP" sz="2000" dirty="0"/>
              <a:t>Four 2-m-long accelerating structures are mounted on one girder.</a:t>
            </a:r>
          </a:p>
          <a:p>
            <a:r>
              <a:rPr lang="en-US" altLang="ja-JP" sz="2400" dirty="0"/>
              <a:t>It could help to suppress emittance growth due to misalignment. </a:t>
            </a:r>
          </a:p>
        </p:txBody>
      </p:sp>
      <p:pic>
        <p:nvPicPr>
          <p:cNvPr id="3" name="図 2">
            <a:extLst>
              <a:ext uri="{FF2B5EF4-FFF2-40B4-BE49-F238E27FC236}">
                <a16:creationId xmlns="" xmlns:a16="http://schemas.microsoft.com/office/drawing/2014/main" id="{A692B4D4-9B0E-4DC1-A457-6F23BC809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6"/>
          <a:stretch/>
        </p:blipFill>
        <p:spPr>
          <a:xfrm>
            <a:off x="840701" y="2821233"/>
            <a:ext cx="9010934" cy="438126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765D726B-0E98-429E-80AD-282869A1A04A}"/>
              </a:ext>
            </a:extLst>
          </p:cNvPr>
          <p:cNvSpPr txBox="1"/>
          <p:nvPr/>
        </p:nvSpPr>
        <p:spPr>
          <a:xfrm>
            <a:off x="9303582" y="6910642"/>
            <a:ext cx="129575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subsystems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076931818"/>
      </p:ext>
    </p:extLst>
  </p:cSld>
  <p:clrMapOvr>
    <a:masterClrMapping/>
  </p:clrMapOvr>
  <p:transition xmlns:p14="http://schemas.microsoft.com/office/powerpoint/2010/main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458CCBC-ACE9-419D-A04E-33FCCBD4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75" y="126403"/>
            <a:ext cx="8565088" cy="840317"/>
          </a:xfrm>
        </p:spPr>
        <p:txBody>
          <a:bodyPr/>
          <a:lstStyle/>
          <a:p>
            <a:r>
              <a:rPr kumimoji="1" lang="en-US" altLang="ja-JP" dirty="0"/>
              <a:t>Monitors (1)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EC705165-44CE-4525-91B0-724D90B1D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47" y="821077"/>
            <a:ext cx="9601582" cy="3866810"/>
          </a:xfrm>
        </p:spPr>
        <p:txBody>
          <a:bodyPr/>
          <a:lstStyle/>
          <a:p>
            <a:r>
              <a:rPr lang="en-US" altLang="ja-JP" sz="2000" dirty="0"/>
              <a:t>Beam position monitor (x 103)</a:t>
            </a:r>
          </a:p>
          <a:p>
            <a:pPr lvl="1"/>
            <a:r>
              <a:rPr lang="en-US" altLang="ja-JP" sz="1800" dirty="0"/>
              <a:t>Four strip line electrodes (x 97) </a:t>
            </a:r>
          </a:p>
          <a:p>
            <a:pPr lvl="2"/>
            <a:r>
              <a:rPr lang="en-US" altLang="ja-JP" sz="1600" b="1" u="sng" dirty="0">
                <a:solidFill>
                  <a:srgbClr val="FF0000"/>
                </a:solidFill>
              </a:rPr>
              <a:t>Measurement precision ~ 10 </a:t>
            </a:r>
            <a:r>
              <a:rPr lang="en-US" altLang="ja-JP" sz="1600" b="1" u="sng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600" b="1" u="sng" dirty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en-US" altLang="ja-JP" sz="1800" dirty="0"/>
              <a:t>Eight strip line electrodes (x 6) (</a:t>
            </a:r>
            <a:r>
              <a:rPr lang="en-US" altLang="ja-JP" sz="1800" dirty="0">
                <a:solidFill>
                  <a:srgbClr val="FF0000"/>
                </a:solidFill>
              </a:rPr>
              <a:t>J-ARC</a:t>
            </a:r>
            <a:r>
              <a:rPr lang="en-US" altLang="ja-JP" sz="1800" dirty="0"/>
              <a:t>, LTR x2, PF BT, HER BT, LER BT)</a:t>
            </a:r>
            <a:endParaRPr lang="en-US" altLang="ja-JP" sz="1400" dirty="0"/>
          </a:p>
          <a:p>
            <a:r>
              <a:rPr lang="en-US" altLang="ja-JP" sz="2000" dirty="0"/>
              <a:t>Profile monitor (x 104)</a:t>
            </a:r>
          </a:p>
          <a:p>
            <a:pPr lvl="1"/>
            <a:r>
              <a:rPr lang="pt-BR" altLang="ja-JP" sz="1600" dirty="0"/>
              <a:t>Al</a:t>
            </a:r>
            <a:r>
              <a:rPr lang="pt-BR" altLang="ja-JP" sz="1200" dirty="0"/>
              <a:t>2</a:t>
            </a:r>
            <a:r>
              <a:rPr lang="pt-BR" altLang="ja-JP" sz="1600" dirty="0"/>
              <a:t>O</a:t>
            </a:r>
            <a:r>
              <a:rPr lang="pt-BR" altLang="ja-JP" sz="1200" dirty="0"/>
              <a:t>3</a:t>
            </a:r>
            <a:r>
              <a:rPr lang="pt-BR" altLang="ja-JP" sz="1600" dirty="0"/>
              <a:t>/CrO</a:t>
            </a:r>
            <a:r>
              <a:rPr lang="pt-BR" altLang="ja-JP" sz="1200" dirty="0"/>
              <a:t>3</a:t>
            </a:r>
            <a:r>
              <a:rPr lang="pt-BR" altLang="ja-JP" sz="1600" dirty="0"/>
              <a:t> (AF995R, Demarquest Co.). (t: 1 mm, 0.1 mm), YAG:Ce (t: 0.1 mm)</a:t>
            </a:r>
            <a:endParaRPr lang="en-US" altLang="ja-JP" sz="1600" dirty="0"/>
          </a:p>
          <a:p>
            <a:r>
              <a:rPr lang="en-US" altLang="ja-JP" sz="2000" dirty="0"/>
              <a:t>Wire scanner (WS) (x 6)</a:t>
            </a:r>
          </a:p>
          <a:p>
            <a:pPr lvl="1"/>
            <a:r>
              <a:rPr lang="en-US" altLang="ja-JP" sz="1800" dirty="0" err="1"/>
              <a:t>SectorA</a:t>
            </a:r>
            <a:r>
              <a:rPr lang="en-US" altLang="ja-JP" sz="1800" dirty="0"/>
              <a:t>, B, C, 2, 3, 5 </a:t>
            </a:r>
          </a:p>
          <a:p>
            <a:r>
              <a:rPr lang="en-US" altLang="ja-JP" sz="2000" dirty="0"/>
              <a:t>Streak camera (ST) (x 2)</a:t>
            </a:r>
          </a:p>
          <a:p>
            <a:pPr lvl="1"/>
            <a:r>
              <a:rPr lang="en-US" altLang="ja-JP" sz="1800" dirty="0" err="1"/>
              <a:t>SectorA</a:t>
            </a:r>
            <a:r>
              <a:rPr lang="en-US" altLang="ja-JP" sz="1800" dirty="0"/>
              <a:t>,</a:t>
            </a:r>
            <a:r>
              <a:rPr lang="en-US" altLang="ja-JP" sz="1800" dirty="0">
                <a:solidFill>
                  <a:srgbClr val="BEBDF7"/>
                </a:solidFill>
              </a:rPr>
              <a:t> </a:t>
            </a:r>
            <a:r>
              <a:rPr lang="en-US" altLang="ja-JP" sz="1800" strike="sngStrike" dirty="0">
                <a:solidFill>
                  <a:srgbClr val="BEBDF7"/>
                </a:solidFill>
              </a:rPr>
              <a:t>C</a:t>
            </a:r>
            <a:r>
              <a:rPr lang="en-US" altLang="ja-JP" sz="1800" dirty="0"/>
              <a:t>, 3</a:t>
            </a:r>
          </a:p>
          <a:p>
            <a:r>
              <a:rPr lang="en-US" altLang="ja-JP" sz="1800" dirty="0"/>
              <a:t>RF monitors for klystron, SLED, acc. structure</a:t>
            </a:r>
          </a:p>
          <a:p>
            <a:pPr lvl="1"/>
            <a:endParaRPr lang="ja-JP" altLang="en-US" sz="1600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="" xmlns:a16="http://schemas.microsoft.com/office/drawing/2014/main" id="{A43C1C3B-35B4-43AE-BDF9-7F4FFD0D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1259" y="4581979"/>
            <a:ext cx="9142848" cy="251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47037CE1-DD56-405F-A985-1A0A853F4DCE}"/>
              </a:ext>
            </a:extLst>
          </p:cNvPr>
          <p:cNvSpPr txBox="1"/>
          <p:nvPr/>
        </p:nvSpPr>
        <p:spPr>
          <a:xfrm>
            <a:off x="3281169" y="5441549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42224121-5099-468A-89D3-F2A5CEF0C2AB}"/>
              </a:ext>
            </a:extLst>
          </p:cNvPr>
          <p:cNvSpPr txBox="1"/>
          <p:nvPr/>
        </p:nvSpPr>
        <p:spPr>
          <a:xfrm>
            <a:off x="1614778" y="5362138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DFFDEA4F-6022-4AC6-BCFE-33B44A90F918}"/>
              </a:ext>
            </a:extLst>
          </p:cNvPr>
          <p:cNvSpPr txBox="1"/>
          <p:nvPr/>
        </p:nvSpPr>
        <p:spPr>
          <a:xfrm>
            <a:off x="1612971" y="6173423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FC270A6A-3834-4F80-AD10-66F81E061FBA}"/>
              </a:ext>
            </a:extLst>
          </p:cNvPr>
          <p:cNvSpPr txBox="1"/>
          <p:nvPr/>
        </p:nvSpPr>
        <p:spPr>
          <a:xfrm>
            <a:off x="4590475" y="6172185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5056D6B5-70AE-4CAE-A8BB-F001044F3310}"/>
              </a:ext>
            </a:extLst>
          </p:cNvPr>
          <p:cNvSpPr txBox="1"/>
          <p:nvPr/>
        </p:nvSpPr>
        <p:spPr>
          <a:xfrm>
            <a:off x="6137841" y="6193848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FF8D6D53-68D2-4941-9E72-47620D52D6A5}"/>
              </a:ext>
            </a:extLst>
          </p:cNvPr>
          <p:cNvSpPr txBox="1"/>
          <p:nvPr/>
        </p:nvSpPr>
        <p:spPr>
          <a:xfrm>
            <a:off x="3596438" y="4780873"/>
            <a:ext cx="480395" cy="3639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rgbClr val="C00000"/>
                </a:solidFill>
              </a:rPr>
              <a:t>ST</a:t>
            </a:r>
            <a:endParaRPr lang="ja-JP" altLang="en-US" sz="1764" b="1" dirty="0">
              <a:solidFill>
                <a:srgbClr val="C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463D7FAC-2EFA-43A1-9016-6BB5D07E896F}"/>
              </a:ext>
            </a:extLst>
          </p:cNvPr>
          <p:cNvSpPr txBox="1"/>
          <p:nvPr/>
        </p:nvSpPr>
        <p:spPr>
          <a:xfrm>
            <a:off x="1650505" y="6906864"/>
            <a:ext cx="480395" cy="3639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rgbClr val="C00000"/>
                </a:solidFill>
              </a:rPr>
              <a:t>ST</a:t>
            </a:r>
            <a:endParaRPr lang="ja-JP" altLang="en-US" sz="1764" b="1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6FC8F6F4-FC5B-4CAA-B341-12074BFA7A39}"/>
              </a:ext>
            </a:extLst>
          </p:cNvPr>
          <p:cNvSpPr txBox="1"/>
          <p:nvPr/>
        </p:nvSpPr>
        <p:spPr>
          <a:xfrm>
            <a:off x="6212910" y="6911801"/>
            <a:ext cx="480395" cy="3639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rgbClr val="C00000"/>
                </a:solidFill>
              </a:rPr>
              <a:t>ST</a:t>
            </a:r>
            <a:endParaRPr lang="ja-JP" altLang="en-US" sz="1764" b="1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8094E469-49ED-4F0C-9580-9D3CA3FB73B7}"/>
              </a:ext>
            </a:extLst>
          </p:cNvPr>
          <p:cNvSpPr txBox="1"/>
          <p:nvPr/>
        </p:nvSpPr>
        <p:spPr>
          <a:xfrm>
            <a:off x="9232566" y="6219626"/>
            <a:ext cx="555463" cy="363971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764" b="1" dirty="0">
                <a:solidFill>
                  <a:schemeClr val="tx2">
                    <a:lumMod val="50000"/>
                  </a:schemeClr>
                </a:solidFill>
              </a:rPr>
              <a:t>WS</a:t>
            </a:r>
            <a:endParaRPr lang="ja-JP" altLang="en-US" sz="1764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="" xmlns:a16="http://schemas.microsoft.com/office/drawing/2014/main" id="{3C44CF43-7263-4707-B4F4-4C53FA74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34" y="2021453"/>
            <a:ext cx="1643511" cy="1759972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46376544-C608-4AB3-B182-058EAB8D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88" y="87537"/>
            <a:ext cx="1825094" cy="146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="" xmlns:a16="http://schemas.microsoft.com/office/drawing/2014/main" id="{9A4D9463-B907-456E-B605-AE7F47AFF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283" y="3147874"/>
            <a:ext cx="1681226" cy="1498509"/>
          </a:xfrm>
          <a:prstGeom prst="rect">
            <a:avLst/>
          </a:prstGeom>
        </p:spPr>
      </p:pic>
      <p:sp>
        <p:nvSpPr>
          <p:cNvPr id="17" name="スライド番号プレースホルダー 16">
            <a:extLst>
              <a:ext uri="{FF2B5EF4-FFF2-40B4-BE49-F238E27FC236}">
                <a16:creationId xmlns="" xmlns:a16="http://schemas.microsoft.com/office/drawing/2014/main" id="{17B675C8-B9D3-43BA-BC07-4E13038A1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99008876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3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Overview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97671"/>
      </p:ext>
    </p:extLst>
  </p:cSld>
  <p:clrMapOvr>
    <a:masterClrMapping/>
  </p:clrMapOvr>
  <p:transition xmlns:p14="http://schemas.microsoft.com/office/powerpoint/2010/main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48" y="140048"/>
            <a:ext cx="9085342" cy="840317"/>
          </a:xfrm>
        </p:spPr>
        <p:txBody>
          <a:bodyPr/>
          <a:lstStyle/>
          <a:p>
            <a:r>
              <a:rPr lang="en-US" altLang="ja-JP" dirty="0"/>
              <a:t>Monitors (2)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="" xmlns:a16="http://schemas.microsoft.com/office/drawing/2014/main" id="{79DEB165-C5E1-44C7-A8AF-6DABFAD05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95" y="2611071"/>
            <a:ext cx="5255023" cy="498838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281B15B5-E5FF-48AA-906F-CF28E87F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245327"/>
            <a:ext cx="2226800" cy="25209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44EE922F-1159-461F-A129-E7CD0E09212C}" type="slidenum">
              <a:rPr lang="en-US" altLang="ja-JP" smtClean="0"/>
              <a:pPr algn="ctr">
                <a:defRPr/>
              </a:pPr>
              <a:t>30</a:t>
            </a:fld>
            <a:endParaRPr lang="en-US" altLang="ja-JP" dirty="0"/>
          </a:p>
        </p:txBody>
      </p:sp>
      <p:pic>
        <p:nvPicPr>
          <p:cNvPr id="7" name="Picture 4" descr="http://www-linac2.kek.jp/cont/linacelement/secR.png">
            <a:extLst>
              <a:ext uri="{FF2B5EF4-FFF2-40B4-BE49-F238E27FC236}">
                <a16:creationId xmlns="" xmlns:a16="http://schemas.microsoft.com/office/drawing/2014/main" id="{56F058B5-AEFB-472F-BE5A-9E9318A2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99" y="2989007"/>
            <a:ext cx="3376453" cy="40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楕円 7">
            <a:extLst>
              <a:ext uri="{FF2B5EF4-FFF2-40B4-BE49-F238E27FC236}">
                <a16:creationId xmlns="" xmlns:a16="http://schemas.microsoft.com/office/drawing/2014/main" id="{CA514DCA-DC3D-4630-ABBE-4F547C41AC5E}"/>
              </a:ext>
            </a:extLst>
          </p:cNvPr>
          <p:cNvSpPr/>
          <p:nvPr/>
        </p:nvSpPr>
        <p:spPr>
          <a:xfrm>
            <a:off x="8014741" y="6518877"/>
            <a:ext cx="503906" cy="2823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4F0AFD24-8707-45EA-9A42-A5F302F47D3F}"/>
              </a:ext>
            </a:extLst>
          </p:cNvPr>
          <p:cNvSpPr txBox="1"/>
          <p:nvPr/>
        </p:nvSpPr>
        <p:spPr>
          <a:xfrm>
            <a:off x="17309" y="841070"/>
            <a:ext cx="105100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1800" dirty="0"/>
              <a:t>SR monitor was installed and tested in early stage of KEKB era (J-ARC and ECS at SY3). Then, they have been obsoleted. SR monitor at J-ARC has been renovated in summer shutdown of 2019.</a:t>
            </a:r>
            <a:endParaRPr kumimoji="1" lang="en-US" altLang="ja-JP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1800" dirty="0"/>
              <a:t>Nondestructive beam profile monitor </a:t>
            </a:r>
            <a:r>
              <a:rPr lang="en-US" altLang="ja-JP" sz="1800" dirty="0"/>
              <a:t>w/ triggered camera, and it could be utilized for energy spread feedback (together w/ 8 electrodes BPM).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1800" dirty="0"/>
              <a:t>Additional high resolution profile monitors: C2 (OTR), 58 (YAG)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9BB1C04C-EEDA-43E6-8C81-8E9AD5D316C0}"/>
              </a:ext>
            </a:extLst>
          </p:cNvPr>
          <p:cNvSpPr txBox="1"/>
          <p:nvPr/>
        </p:nvSpPr>
        <p:spPr>
          <a:xfrm>
            <a:off x="1888961" y="4030656"/>
            <a:ext cx="1655692" cy="83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Background measurement and calibration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A0038787-0700-4A5D-BB39-F49B9515E902}"/>
              </a:ext>
            </a:extLst>
          </p:cNvPr>
          <p:cNvSpPr txBox="1"/>
          <p:nvPr/>
        </p:nvSpPr>
        <p:spPr>
          <a:xfrm>
            <a:off x="3040750" y="5150151"/>
            <a:ext cx="1538277" cy="33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Fitting results</a:t>
            </a:r>
            <a:r>
              <a:rPr kumimoji="1" lang="en-US" altLang="ja-JP" sz="1600" dirty="0"/>
              <a:t> </a:t>
            </a:r>
            <a:endParaRPr kumimoji="1" lang="ja-JP" altLang="en-US" sz="1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2D8A4046-ED71-4DB3-9452-050D6E85A4FF}"/>
              </a:ext>
            </a:extLst>
          </p:cNvPr>
          <p:cNvSpPr txBox="1"/>
          <p:nvPr/>
        </p:nvSpPr>
        <p:spPr>
          <a:xfrm>
            <a:off x="7582821" y="6959594"/>
            <a:ext cx="136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SR monitor</a:t>
            </a:r>
            <a:endParaRPr kumimoji="1" lang="ja-JP" altLang="en-US" sz="1600" dirty="0"/>
          </a:p>
        </p:txBody>
      </p:sp>
      <p:sp>
        <p:nvSpPr>
          <p:cNvPr id="13" name="楕円 12">
            <a:extLst>
              <a:ext uri="{FF2B5EF4-FFF2-40B4-BE49-F238E27FC236}">
                <a16:creationId xmlns="" xmlns:a16="http://schemas.microsoft.com/office/drawing/2014/main" id="{A36BF187-1093-4E56-9A57-F900B35B9DD1}"/>
              </a:ext>
            </a:extLst>
          </p:cNvPr>
          <p:cNvSpPr/>
          <p:nvPr/>
        </p:nvSpPr>
        <p:spPr>
          <a:xfrm>
            <a:off x="6985570" y="4959685"/>
            <a:ext cx="287946" cy="138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C2424E4D-86E0-405E-A313-394C0F2EBEE6}"/>
              </a:ext>
            </a:extLst>
          </p:cNvPr>
          <p:cNvSpPr txBox="1"/>
          <p:nvPr/>
        </p:nvSpPr>
        <p:spPr>
          <a:xfrm>
            <a:off x="7137137" y="4680369"/>
            <a:ext cx="212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8 electrodes BPM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FF9E0AAB-B9D5-4915-A977-3DDE484E2C2E}"/>
              </a:ext>
            </a:extLst>
          </p:cNvPr>
          <p:cNvSpPr txBox="1"/>
          <p:nvPr/>
        </p:nvSpPr>
        <p:spPr>
          <a:xfrm>
            <a:off x="9303582" y="6923473"/>
            <a:ext cx="129575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subsystems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08526232"/>
      </p:ext>
    </p:extLst>
  </p:cSld>
  <p:clrMapOvr>
    <a:masterClrMapping/>
  </p:clrMapOvr>
  <p:transition xmlns:p14="http://schemas.microsoft.com/office/powerpoint/2010/main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31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Injection Management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6879218"/>
      </p:ext>
    </p:extLst>
  </p:cSld>
  <p:clrMapOvr>
    <a:masterClrMapping/>
  </p:clrMapOvr>
  <p:transition xmlns:p14="http://schemas.microsoft.com/office/powerpoint/2010/main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B222C73-4130-B746-AABA-E6C877F5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20" y="19093"/>
            <a:ext cx="9218950" cy="984929"/>
          </a:xfrm>
        </p:spPr>
        <p:txBody>
          <a:bodyPr/>
          <a:lstStyle/>
          <a:p>
            <a:r>
              <a:rPr kumimoji="1" lang="en-US" altLang="ja-JP"/>
              <a:t>Injection BG tuning</a:t>
            </a:r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="" xmlns:a16="http://schemas.microsoft.com/office/drawing/2014/main" id="{8A2B5104-43F6-2042-8BAA-E1B9106EF6A0}"/>
              </a:ext>
            </a:extLst>
          </p:cNvPr>
          <p:cNvGrpSpPr/>
          <p:nvPr/>
        </p:nvGrpSpPr>
        <p:grpSpPr>
          <a:xfrm>
            <a:off x="2575403" y="1668019"/>
            <a:ext cx="3525656" cy="3050707"/>
            <a:chOff x="1940734" y="1636511"/>
            <a:chExt cx="3016156" cy="2766384"/>
          </a:xfrm>
        </p:grpSpPr>
        <p:sp>
          <p:nvSpPr>
            <p:cNvPr id="6" name="円/楕円 5">
              <a:extLst>
                <a:ext uri="{FF2B5EF4-FFF2-40B4-BE49-F238E27FC236}">
                  <a16:creationId xmlns="" xmlns:a16="http://schemas.microsoft.com/office/drawing/2014/main" id="{E0C4D623-8D02-4546-8050-C6037E5C7338}"/>
                </a:ext>
              </a:extLst>
            </p:cNvPr>
            <p:cNvSpPr/>
            <p:nvPr/>
          </p:nvSpPr>
          <p:spPr>
            <a:xfrm>
              <a:off x="1940734" y="1690567"/>
              <a:ext cx="3016156" cy="2661696"/>
            </a:xfrm>
            <a:prstGeom prst="ellipse">
              <a:avLst/>
            </a:prstGeom>
            <a:solidFill>
              <a:srgbClr val="88FFFF">
                <a:alpha val="1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="" xmlns:a16="http://schemas.microsoft.com/office/drawing/2014/main" id="{5CFB596E-3DF0-2B4D-98EB-209C60C58EA6}"/>
                </a:ext>
              </a:extLst>
            </p:cNvPr>
            <p:cNvSpPr txBox="1"/>
            <p:nvPr/>
          </p:nvSpPr>
          <p:spPr>
            <a:xfrm>
              <a:off x="2529659" y="1636511"/>
              <a:ext cx="1998936" cy="3767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</a:rPr>
                <a:t>+ Injection beam</a:t>
              </a:r>
              <a:endParaRPr kumimoji="1" lang="ja-JP" altLang="en-US">
                <a:solidFill>
                  <a:srgbClr val="0432FF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="" xmlns:a16="http://schemas.microsoft.com/office/drawing/2014/main" id="{D398E320-B687-1D47-B9C6-B981DE91233B}"/>
                </a:ext>
              </a:extLst>
            </p:cNvPr>
            <p:cNvSpPr txBox="1"/>
            <p:nvPr/>
          </p:nvSpPr>
          <p:spPr>
            <a:xfrm>
              <a:off x="2144292" y="1974794"/>
              <a:ext cx="1791161" cy="242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Emittance</a:t>
              </a:r>
            </a:p>
            <a:p>
              <a:pPr algn="ctr"/>
              <a:r>
                <a:rPr kumimoji="1" lang="en-US" altLang="ja-JP" dirty="0"/>
                <a:t>Orbit</a:t>
              </a:r>
            </a:p>
            <a:p>
              <a:pPr algn="ctr"/>
              <a:r>
                <a:rPr lang="en-US" altLang="ja-JP" dirty="0"/>
                <a:t>Charge</a:t>
              </a:r>
            </a:p>
            <a:p>
              <a:pPr algn="ctr"/>
              <a:r>
                <a:rPr kumimoji="1" lang="en-US" altLang="ja-JP" dirty="0"/>
                <a:t>Energy</a:t>
              </a:r>
            </a:p>
            <a:p>
              <a:pPr algn="ctr"/>
              <a:r>
                <a:rPr lang="en-US" altLang="ja-JP" dirty="0"/>
                <a:t>Energy spread</a:t>
              </a:r>
            </a:p>
            <a:p>
              <a:pPr algn="ctr"/>
              <a:r>
                <a:rPr lang="en-US" altLang="ja-JP" dirty="0"/>
                <a:t>Bunching</a:t>
              </a:r>
            </a:p>
            <a:p>
              <a:pPr algn="ctr"/>
              <a:r>
                <a:rPr lang="en-US" altLang="ja-JP" dirty="0"/>
                <a:t>Laser</a:t>
              </a:r>
            </a:p>
            <a:p>
              <a:pPr algn="ctr"/>
              <a:r>
                <a:rPr lang="en-US" altLang="ja-JP" dirty="0"/>
                <a:t>…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="" xmlns:a16="http://schemas.microsoft.com/office/drawing/2014/main" id="{BC0E0168-6F18-804D-8EA0-869F54FFE361}"/>
              </a:ext>
            </a:extLst>
          </p:cNvPr>
          <p:cNvGrpSpPr/>
          <p:nvPr/>
        </p:nvGrpSpPr>
        <p:grpSpPr>
          <a:xfrm>
            <a:off x="5180493" y="1773648"/>
            <a:ext cx="3326807" cy="3032010"/>
            <a:chOff x="4182541" y="1715370"/>
            <a:chExt cx="2846043" cy="2749430"/>
          </a:xfrm>
        </p:grpSpPr>
        <p:sp>
          <p:nvSpPr>
            <p:cNvPr id="8" name="円/楕円 7">
              <a:extLst>
                <a:ext uri="{FF2B5EF4-FFF2-40B4-BE49-F238E27FC236}">
                  <a16:creationId xmlns="" xmlns:a16="http://schemas.microsoft.com/office/drawing/2014/main" id="{6BDE284F-9E7F-A04D-9663-D75A7C8C2F84}"/>
                </a:ext>
              </a:extLst>
            </p:cNvPr>
            <p:cNvSpPr/>
            <p:nvPr/>
          </p:nvSpPr>
          <p:spPr>
            <a:xfrm>
              <a:off x="4182541" y="1759260"/>
              <a:ext cx="2846043" cy="2705540"/>
            </a:xfrm>
            <a:prstGeom prst="ellipse">
              <a:avLst/>
            </a:prstGeom>
            <a:solidFill>
              <a:srgbClr val="FFB4C1">
                <a:alpha val="2431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="" xmlns:a16="http://schemas.microsoft.com/office/drawing/2014/main" id="{43FEF967-1B0F-CA4E-987D-7FA8F3A56BF0}"/>
                </a:ext>
              </a:extLst>
            </p:cNvPr>
            <p:cNvSpPr txBox="1"/>
            <p:nvPr/>
          </p:nvSpPr>
          <p:spPr>
            <a:xfrm>
              <a:off x="4832081" y="1715370"/>
              <a:ext cx="2082743" cy="3767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00"/>
                  </a:solidFill>
                </a:rPr>
                <a:t>+ Injection tuning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="" xmlns:a16="http://schemas.microsoft.com/office/drawing/2014/main" id="{20ADB589-CC90-B148-9CFE-08375EE87C5B}"/>
                </a:ext>
              </a:extLst>
            </p:cNvPr>
            <p:cNvSpPr txBox="1"/>
            <p:nvPr/>
          </p:nvSpPr>
          <p:spPr>
            <a:xfrm>
              <a:off x="4956468" y="2096785"/>
              <a:ext cx="1867206" cy="1842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Septum angle</a:t>
              </a:r>
            </a:p>
            <a:p>
              <a:pPr algn="ctr"/>
              <a:r>
                <a:rPr lang="en-US" altLang="ja-JP" dirty="0"/>
                <a:t>Vertical angle</a:t>
              </a:r>
            </a:p>
            <a:p>
              <a:pPr algn="ctr"/>
              <a:r>
                <a:rPr lang="en-US" altLang="ja-JP" dirty="0"/>
                <a:t>Energy</a:t>
              </a:r>
            </a:p>
            <a:p>
              <a:pPr algn="ctr"/>
              <a:r>
                <a:rPr lang="en-US" altLang="ja-JP" dirty="0"/>
                <a:t>Injection phase</a:t>
              </a:r>
            </a:p>
            <a:p>
              <a:pPr algn="ctr"/>
              <a:r>
                <a:rPr lang="en-US" altLang="ja-JP" dirty="0"/>
                <a:t>kicker height</a:t>
              </a:r>
            </a:p>
            <a:p>
              <a:pPr algn="ctr"/>
              <a:r>
                <a:rPr lang="en-US" altLang="ja-JP" dirty="0"/>
                <a:t>…</a:t>
              </a: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="" xmlns:a16="http://schemas.microsoft.com/office/drawing/2014/main" id="{C9A61DFC-C11A-CE40-8312-C52FFB08B528}"/>
              </a:ext>
            </a:extLst>
          </p:cNvPr>
          <p:cNvGrpSpPr/>
          <p:nvPr/>
        </p:nvGrpSpPr>
        <p:grpSpPr>
          <a:xfrm>
            <a:off x="3061594" y="3673173"/>
            <a:ext cx="5583012" cy="3562564"/>
            <a:chOff x="2619157" y="3330837"/>
            <a:chExt cx="4776199" cy="3230537"/>
          </a:xfrm>
        </p:grpSpPr>
        <p:sp>
          <p:nvSpPr>
            <p:cNvPr id="11" name="円/楕円 10">
              <a:extLst>
                <a:ext uri="{FF2B5EF4-FFF2-40B4-BE49-F238E27FC236}">
                  <a16:creationId xmlns="" xmlns:a16="http://schemas.microsoft.com/office/drawing/2014/main" id="{E397E9EB-1990-3044-B041-E0D8E1B7DF24}"/>
                </a:ext>
              </a:extLst>
            </p:cNvPr>
            <p:cNvSpPr/>
            <p:nvPr/>
          </p:nvSpPr>
          <p:spPr>
            <a:xfrm>
              <a:off x="3172166" y="3330837"/>
              <a:ext cx="3165136" cy="3012559"/>
            </a:xfrm>
            <a:prstGeom prst="ellipse">
              <a:avLst/>
            </a:prstGeom>
            <a:solidFill>
              <a:srgbClr val="ADFFA7">
                <a:alpha val="2823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="" xmlns:a16="http://schemas.microsoft.com/office/drawing/2014/main" id="{6F8E1863-ED26-A047-9E18-03B9E7402EF1}"/>
                </a:ext>
              </a:extLst>
            </p:cNvPr>
            <p:cNvSpPr txBox="1"/>
            <p:nvPr/>
          </p:nvSpPr>
          <p:spPr>
            <a:xfrm>
              <a:off x="5432643" y="5246124"/>
              <a:ext cx="1962713" cy="3767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+ Ring condition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="" xmlns:a16="http://schemas.microsoft.com/office/drawing/2014/main" id="{A87A561F-DFA9-5946-B30D-A413822D00DA}"/>
                </a:ext>
              </a:extLst>
            </p:cNvPr>
            <p:cNvSpPr txBox="1"/>
            <p:nvPr/>
          </p:nvSpPr>
          <p:spPr>
            <a:xfrm>
              <a:off x="2619157" y="4133273"/>
              <a:ext cx="3631779" cy="2428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altLang="ja-JP" dirty="0"/>
                <a:t>Optics correction</a:t>
              </a:r>
            </a:p>
            <a:p>
              <a:pPr lvl="1" algn="ctr"/>
              <a:r>
                <a:rPr lang="en-US" altLang="ja-JP" dirty="0"/>
                <a:t>(beta, X-Y coupling, dispersion)</a:t>
              </a:r>
            </a:p>
            <a:p>
              <a:pPr lvl="1" algn="ctr"/>
              <a:r>
                <a:rPr lang="en-US" altLang="ja-JP" dirty="0"/>
                <a:t>Tune</a:t>
              </a:r>
            </a:p>
            <a:p>
              <a:pPr lvl="1" algn="ctr"/>
              <a:r>
                <a:rPr lang="en-US" altLang="ja-JP" dirty="0" err="1"/>
                <a:t>iBumpFB</a:t>
              </a:r>
              <a:r>
                <a:rPr lang="en-US" altLang="ja-JP" dirty="0"/>
                <a:t> target</a:t>
              </a:r>
            </a:p>
            <a:p>
              <a:pPr lvl="1" algn="ctr"/>
              <a:r>
                <a:rPr lang="en-US" altLang="ja-JP" dirty="0"/>
                <a:t>IP Knobs</a:t>
              </a:r>
            </a:p>
            <a:p>
              <a:pPr lvl="1" algn="ctr"/>
              <a:r>
                <a:rPr lang="en-US" altLang="ja-JP" dirty="0"/>
                <a:t>Collimator</a:t>
              </a:r>
            </a:p>
            <a:p>
              <a:pPr lvl="1" algn="ctr"/>
              <a:r>
                <a:rPr lang="en-US" altLang="ja-JP" dirty="0"/>
                <a:t>Luminosity</a:t>
              </a:r>
            </a:p>
            <a:p>
              <a:pPr lvl="1" algn="ctr"/>
              <a:r>
                <a:rPr lang="en-US" altLang="ja-JP" dirty="0"/>
                <a:t>…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="" xmlns:a16="http://schemas.microsoft.com/office/drawing/2014/main" id="{0BAB09ED-B76E-8A45-A652-6841AFCA1418}"/>
              </a:ext>
            </a:extLst>
          </p:cNvPr>
          <p:cNvGrpSpPr/>
          <p:nvPr/>
        </p:nvGrpSpPr>
        <p:grpSpPr>
          <a:xfrm>
            <a:off x="1432791" y="766711"/>
            <a:ext cx="8161480" cy="6645587"/>
            <a:chOff x="694665" y="672289"/>
            <a:chExt cx="6982047" cy="6026225"/>
          </a:xfrm>
        </p:grpSpPr>
        <p:sp>
          <p:nvSpPr>
            <p:cNvPr id="14" name="円/楕円 13">
              <a:extLst>
                <a:ext uri="{FF2B5EF4-FFF2-40B4-BE49-F238E27FC236}">
                  <a16:creationId xmlns="" xmlns:a16="http://schemas.microsoft.com/office/drawing/2014/main" id="{1A7C31BE-F45C-7040-BBBE-924AB78971F9}"/>
                </a:ext>
              </a:extLst>
            </p:cNvPr>
            <p:cNvSpPr/>
            <p:nvPr/>
          </p:nvSpPr>
          <p:spPr>
            <a:xfrm>
              <a:off x="694665" y="822253"/>
              <a:ext cx="6982047" cy="5876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="" xmlns:a16="http://schemas.microsoft.com/office/drawing/2014/main" id="{CC01E94E-4BDD-0B4F-9392-DB4730B8A866}"/>
                </a:ext>
              </a:extLst>
            </p:cNvPr>
            <p:cNvSpPr txBox="1"/>
            <p:nvPr/>
          </p:nvSpPr>
          <p:spPr>
            <a:xfrm>
              <a:off x="4393348" y="672289"/>
              <a:ext cx="1364767" cy="404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300" b="1">
                  <a:solidFill>
                    <a:srgbClr val="FF40FF"/>
                  </a:solidFill>
                </a:rPr>
                <a:t>+ Stability</a:t>
              </a:r>
              <a:endParaRPr lang="ja-JP" altLang="en-US" sz="2300" b="1">
                <a:solidFill>
                  <a:srgbClr val="FF40FF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="" xmlns:a16="http://schemas.microsoft.com/office/drawing/2014/main" id="{164F535D-43F6-8342-A3E7-7E36E3BA313E}"/>
                </a:ext>
              </a:extLst>
            </p:cNvPr>
            <p:cNvSpPr txBox="1"/>
            <p:nvPr/>
          </p:nvSpPr>
          <p:spPr>
            <a:xfrm>
              <a:off x="3951612" y="996118"/>
              <a:ext cx="1057585" cy="669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/>
                <a:t>No d</a:t>
              </a:r>
              <a:r>
                <a:rPr kumimoji="1" lang="en-US" altLang="ja-JP"/>
                <a:t>rift</a:t>
              </a:r>
            </a:p>
            <a:p>
              <a:r>
                <a:rPr lang="en-US" altLang="ja-JP"/>
                <a:t>No jitter</a:t>
              </a:r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9E324586-9EAC-4B40-ABEE-04687D119424}"/>
              </a:ext>
            </a:extLst>
          </p:cNvPr>
          <p:cNvSpPr txBox="1"/>
          <p:nvPr/>
        </p:nvSpPr>
        <p:spPr>
          <a:xfrm>
            <a:off x="5317722" y="3545837"/>
            <a:ext cx="659452" cy="813193"/>
          </a:xfrm>
          <a:prstGeom prst="rect">
            <a:avLst/>
          </a:prstGeom>
          <a:noFill/>
          <a:ln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b="1">
                <a:solidFill>
                  <a:srgbClr val="FF40FF"/>
                </a:solidFill>
              </a:rPr>
              <a:t>No</a:t>
            </a:r>
          </a:p>
          <a:p>
            <a:r>
              <a:rPr lang="en-US" altLang="ja-JP" sz="2300" b="1">
                <a:solidFill>
                  <a:srgbClr val="FF40FF"/>
                </a:solidFill>
              </a:rPr>
              <a:t>BG</a:t>
            </a:r>
            <a:endParaRPr lang="ja-JP" altLang="en-US" sz="2300" b="1">
              <a:solidFill>
                <a:srgbClr val="FF40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79F476E3-63EE-7C47-B170-832384993D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32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06250448-A42D-684D-BCEE-0DC6B5CF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5996" y="6638064"/>
            <a:ext cx="2404944" cy="402652"/>
          </a:xfrm>
        </p:spPr>
        <p:txBody>
          <a:bodyPr/>
          <a:lstStyle/>
          <a:p>
            <a:r>
              <a:rPr lang="en-US" altLang="ja-JP" sz="3200" dirty="0"/>
              <a:t>N. Iida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91582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E7375E0B-D6A7-244B-90E7-77CD3661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46" y="4"/>
            <a:ext cx="10428392" cy="1123371"/>
          </a:xfrm>
        </p:spPr>
        <p:txBody>
          <a:bodyPr/>
          <a:lstStyle/>
          <a:p>
            <a:r>
              <a:rPr kumimoji="1" lang="en-US" altLang="ja-JP" dirty="0"/>
              <a:t>Injection efficiency and background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1A2B84D-BE97-1041-A72C-E68471814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564" y="1123372"/>
            <a:ext cx="9218950" cy="4798559"/>
          </a:xfrm>
        </p:spPr>
        <p:txBody>
          <a:bodyPr/>
          <a:lstStyle/>
          <a:p>
            <a:r>
              <a:rPr lang="en-US" altLang="ja-JP" sz="2800" dirty="0"/>
              <a:t>Injection tuning for squeezing </a:t>
            </a:r>
            <a:r>
              <a:rPr lang="en-US" altLang="ja-JP" sz="2800" dirty="0">
                <a:latin typeface="Symbol" pitchFamily="2" charset="2"/>
              </a:rPr>
              <a:t>b</a:t>
            </a:r>
            <a:r>
              <a:rPr lang="en-US" altLang="ja-JP" sz="2800" dirty="0"/>
              <a:t>y*</a:t>
            </a:r>
          </a:p>
          <a:p>
            <a:pPr marL="1042873" lvl="1" indent="-521437">
              <a:buFont typeface="+mj-lt"/>
              <a:buAutoNum type="arabicPeriod"/>
            </a:pPr>
            <a:r>
              <a:rPr kumimoji="1" lang="en-US" altLang="ja-JP" sz="2400" dirty="0"/>
              <a:t>Open collimators in the MR</a:t>
            </a:r>
          </a:p>
          <a:p>
            <a:pPr marL="1042873" lvl="1" indent="-521437">
              <a:buFont typeface="+mj-lt"/>
              <a:buAutoNum type="arabicPeriod"/>
            </a:pPr>
            <a:r>
              <a:rPr kumimoji="1" lang="en-US" altLang="ja-JP" sz="2400" dirty="0"/>
              <a:t>Squeeze </a:t>
            </a:r>
            <a:r>
              <a:rPr kumimoji="1" lang="en-US" altLang="ja-JP" sz="2400" dirty="0">
                <a:latin typeface="Symbol" pitchFamily="2" charset="2"/>
              </a:rPr>
              <a:t>b</a:t>
            </a:r>
            <a:r>
              <a:rPr kumimoji="1" lang="en-US" altLang="ja-JP" sz="2400" dirty="0"/>
              <a:t>y* -&gt; Optics correction</a:t>
            </a:r>
          </a:p>
          <a:p>
            <a:pPr marL="1042873" lvl="1" indent="-521437">
              <a:buFont typeface="+mj-lt"/>
              <a:buAutoNum type="arabicPeriod"/>
            </a:pPr>
            <a:r>
              <a:rPr lang="en-US" altLang="ja-JP" sz="2400" dirty="0"/>
              <a:t>Injection tuning using Turn-by-turn BPMs</a:t>
            </a:r>
          </a:p>
          <a:p>
            <a:pPr marL="1042873" lvl="1" indent="-521437">
              <a:buFont typeface="+mj-lt"/>
              <a:buAutoNum type="arabicPeriod"/>
            </a:pPr>
            <a:r>
              <a:rPr kumimoji="1" lang="en-US" altLang="ja-JP" sz="2400" dirty="0"/>
              <a:t>Close collimators in the MR</a:t>
            </a:r>
          </a:p>
          <a:p>
            <a:pPr lvl="1"/>
            <a:endParaRPr kumimoji="1" lang="en-US" altLang="ja-JP" sz="2400" dirty="0"/>
          </a:p>
          <a:p>
            <a:pPr lvl="1"/>
            <a:endParaRPr kumimoji="1" lang="en-US" altLang="ja-JP" sz="2400" dirty="0"/>
          </a:p>
          <a:p>
            <a:pPr lvl="1"/>
            <a:endParaRPr kumimoji="1" lang="en-US" altLang="ja-JP" sz="2400" dirty="0"/>
          </a:p>
          <a:p>
            <a:pPr lvl="1"/>
            <a:endParaRPr kumimoji="1" lang="ja-JP" altLang="en-US" sz="2400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="" xmlns:a16="http://schemas.microsoft.com/office/drawing/2014/main" id="{48DEA634-078E-D943-A126-DA145A4E7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413817"/>
              </p:ext>
            </p:extLst>
          </p:nvPr>
        </p:nvGraphicFramePr>
        <p:xfrm>
          <a:off x="260246" y="3647803"/>
          <a:ext cx="10250591" cy="3485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278">
                  <a:extLst>
                    <a:ext uri="{9D8B030D-6E8A-4147-A177-3AD203B41FA5}">
                      <a16:colId xmlns="" xmlns:a16="http://schemas.microsoft.com/office/drawing/2014/main" val="109493216"/>
                    </a:ext>
                  </a:extLst>
                </a:gridCol>
                <a:gridCol w="5036873">
                  <a:extLst>
                    <a:ext uri="{9D8B030D-6E8A-4147-A177-3AD203B41FA5}">
                      <a16:colId xmlns="" xmlns:a16="http://schemas.microsoft.com/office/drawing/2014/main" val="809827131"/>
                    </a:ext>
                  </a:extLst>
                </a:gridCol>
                <a:gridCol w="3534440">
                  <a:extLst>
                    <a:ext uri="{9D8B030D-6E8A-4147-A177-3AD203B41FA5}">
                      <a16:colId xmlns="" xmlns:a16="http://schemas.microsoft.com/office/drawing/2014/main" val="2994040405"/>
                    </a:ext>
                  </a:extLst>
                </a:gridCol>
              </a:tblGrid>
              <a:tr h="436965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/>
                        <a:t>LER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/>
                        <a:t>HER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2208566136"/>
                  </a:ext>
                </a:extLst>
              </a:tr>
              <a:tr h="1265034">
                <a:tc>
                  <a:txBody>
                    <a:bodyPr/>
                    <a:lstStyle/>
                    <a:p>
                      <a:r>
                        <a:rPr kumimoji="1" lang="en-US" altLang="ja-JP" sz="1800"/>
                        <a:t>Injection efficiency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・</a:t>
                      </a:r>
                      <a:r>
                        <a:rPr kumimoji="1" lang="en-US" altLang="ja-JP" sz="1800"/>
                        <a:t>The emittance and energy spread of the injection beam are </a:t>
                      </a:r>
                      <a:r>
                        <a:rPr kumimoji="1" lang="en-US" altLang="ja-JP" sz="1800">
                          <a:solidFill>
                            <a:srgbClr val="0432FF"/>
                          </a:solidFill>
                        </a:rPr>
                        <a:t>now good enough for </a:t>
                      </a:r>
                      <a:r>
                        <a:rPr kumimoji="1" lang="en-US" altLang="ja-JP" sz="1800">
                          <a:solidFill>
                            <a:srgbClr val="0432FF"/>
                          </a:solidFill>
                          <a:latin typeface="Symbol" pitchFamily="2" charset="2"/>
                        </a:rPr>
                        <a:t>b</a:t>
                      </a:r>
                      <a:r>
                        <a:rPr kumimoji="1" lang="en-US" altLang="ja-JP" sz="1800">
                          <a:solidFill>
                            <a:srgbClr val="0432FF"/>
                          </a:solidFill>
                        </a:rPr>
                        <a:t>y*=1.0mm</a:t>
                      </a:r>
                      <a:r>
                        <a:rPr kumimoji="1" lang="en-US" altLang="ja-JP" sz="1800"/>
                        <a:t>.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/>
                        <a:t>Depends on </a:t>
                      </a:r>
                    </a:p>
                    <a:p>
                      <a:r>
                        <a:rPr kumimoji="1" lang="en-US" altLang="ja-JP" sz="1800"/>
                        <a:t>  </a:t>
                      </a:r>
                      <a:r>
                        <a:rPr kumimoji="1" lang="en-US" altLang="ja-JP" sz="1800">
                          <a:solidFill>
                            <a:srgbClr val="FF0000"/>
                          </a:solidFill>
                        </a:rPr>
                        <a:t>the vertical emittance </a:t>
                      </a:r>
                      <a:r>
                        <a:rPr kumimoji="1" lang="en-US" altLang="ja-JP" sz="180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kumimoji="1" lang="en-US" altLang="ja-JP" sz="1800">
                          <a:solidFill>
                            <a:srgbClr val="FF0000"/>
                          </a:solidFill>
                        </a:rPr>
                        <a:t>      </a:t>
                      </a:r>
                    </a:p>
                    <a:p>
                      <a:r>
                        <a:rPr kumimoji="1" lang="en-US" altLang="ja-JP" sz="1800">
                          <a:solidFill>
                            <a:srgbClr val="FF0000"/>
                          </a:solidFill>
                        </a:rPr>
                        <a:t>  the energy spread </a:t>
                      </a:r>
                    </a:p>
                    <a:p>
                      <a:r>
                        <a:rPr kumimoji="1" lang="en-US" altLang="ja-JP" sz="1800"/>
                        <a:t>of the injection beam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3345977066"/>
                  </a:ext>
                </a:extLst>
              </a:tr>
              <a:tr h="1783268">
                <a:tc>
                  <a:txBody>
                    <a:bodyPr/>
                    <a:lstStyle/>
                    <a:p>
                      <a:r>
                        <a:rPr kumimoji="1" lang="en-US" altLang="ja-JP" sz="1800"/>
                        <a:t>Background</a:t>
                      </a:r>
                      <a:endParaRPr kumimoji="1" lang="ja-JP" altLang="en-US" sz="18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・</a:t>
                      </a:r>
                      <a:r>
                        <a:rPr kumimoji="1" lang="en-US" altLang="ja-JP" sz="1800" dirty="0"/>
                        <a:t>Mainly comes from stored beam caused by vacuum condition.</a:t>
                      </a:r>
                    </a:p>
                    <a:p>
                      <a:r>
                        <a:rPr kumimoji="1" lang="ja-JP" altLang="en-US" sz="1800" dirty="0"/>
                        <a:t>・</a:t>
                      </a:r>
                      <a:r>
                        <a:rPr kumimoji="1" lang="en-US" altLang="ja-JP" sz="1800" dirty="0"/>
                        <a:t>Low enough from injection usually.</a:t>
                      </a:r>
                    </a:p>
                    <a:p>
                      <a:r>
                        <a:rPr kumimoji="1" lang="ja-JP" altLang="en-US" sz="1800" dirty="0"/>
                        <a:t>・</a:t>
                      </a:r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</a:rPr>
                        <a:t>”Spike” and “Duration of injection BG” are most serious problems.</a:t>
                      </a:r>
                      <a:endParaRPr kumimoji="1" lang="ja-JP" altLang="en-US" sz="1800" dirty="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Mainly comes during  Injection.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solidFill>
                            <a:srgbClr val="FF0000"/>
                          </a:solidFill>
                        </a:rPr>
                        <a:t>Stability of e- beam should be resolved.</a:t>
                      </a:r>
                    </a:p>
                    <a:p>
                      <a:endParaRPr kumimoji="1" lang="ja-JP" altLang="en-US" sz="1800" dirty="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1811252085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96232D6A-460C-D347-A500-400324DF3D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74564"/>
      </p:ext>
    </p:extLst>
  </p:cSld>
  <p:clrMapOvr>
    <a:masterClrMapping/>
  </p:clrMapOvr>
  <p:transition xmlns:p14="http://schemas.microsoft.com/office/powerpoint/2010/main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="" xmlns:a16="http://schemas.microsoft.com/office/drawing/2014/main" id="{2174821A-EE57-614A-BAB2-52872025C2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81" y="1528322"/>
            <a:ext cx="7745618" cy="50839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F014DFE2-D613-2743-A92E-69E670DEEB2E}"/>
              </a:ext>
            </a:extLst>
          </p:cNvPr>
          <p:cNvSpPr txBox="1"/>
          <p:nvPr/>
        </p:nvSpPr>
        <p:spPr>
          <a:xfrm>
            <a:off x="4282143" y="1183792"/>
            <a:ext cx="124605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9437FF"/>
                </a:solidFill>
                <a:latin typeface="Symbol" pitchFamily="2" charset="2"/>
              </a:rPr>
              <a:t>b</a:t>
            </a:r>
            <a:r>
              <a:rPr lang="en-US" altLang="ja-JP" sz="1500">
                <a:solidFill>
                  <a:srgbClr val="9437FF"/>
                </a:solidFill>
              </a:rPr>
              <a:t>y*=1.0mm</a:t>
            </a:r>
            <a:endParaRPr lang="ja-JP" altLang="en-US" sz="1500">
              <a:solidFill>
                <a:srgbClr val="9437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7BF691E2-83F7-D648-8926-B600FC367551}"/>
              </a:ext>
            </a:extLst>
          </p:cNvPr>
          <p:cNvSpPr txBox="1"/>
          <p:nvPr/>
        </p:nvSpPr>
        <p:spPr>
          <a:xfrm>
            <a:off x="2447260" y="1183792"/>
            <a:ext cx="124605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9437FF"/>
                </a:solidFill>
                <a:latin typeface="Symbol" pitchFamily="2" charset="2"/>
              </a:rPr>
              <a:t>b</a:t>
            </a:r>
            <a:r>
              <a:rPr lang="en-US" altLang="ja-JP" sz="1500">
                <a:solidFill>
                  <a:srgbClr val="9437FF"/>
                </a:solidFill>
              </a:rPr>
              <a:t>y*=1.2mm</a:t>
            </a:r>
            <a:endParaRPr lang="ja-JP" altLang="en-US" sz="1500">
              <a:solidFill>
                <a:srgbClr val="9437FF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30DFAF36-F17F-A848-AE75-998D7C806697}"/>
              </a:ext>
            </a:extLst>
          </p:cNvPr>
          <p:cNvCxnSpPr>
            <a:cxnSpLocks/>
          </p:cNvCxnSpPr>
          <p:nvPr/>
        </p:nvCxnSpPr>
        <p:spPr>
          <a:xfrm flipH="1">
            <a:off x="3944870" y="1477903"/>
            <a:ext cx="4881145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="" xmlns:a16="http://schemas.microsoft.com/office/drawing/2014/main" id="{6D4CEEB1-5141-B84A-AFAE-8C33B479CA18}"/>
              </a:ext>
            </a:extLst>
          </p:cNvPr>
          <p:cNvCxnSpPr>
            <a:cxnSpLocks/>
          </p:cNvCxnSpPr>
          <p:nvPr/>
        </p:nvCxnSpPr>
        <p:spPr>
          <a:xfrm>
            <a:off x="1611184" y="1477903"/>
            <a:ext cx="2333686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="" xmlns:a16="http://schemas.microsoft.com/office/drawing/2014/main" id="{3106FC13-5C4F-2148-B958-2153FEB329D6}"/>
              </a:ext>
            </a:extLst>
          </p:cNvPr>
          <p:cNvSpPr/>
          <p:nvPr/>
        </p:nvSpPr>
        <p:spPr>
          <a:xfrm>
            <a:off x="6991134" y="1335049"/>
            <a:ext cx="1924865" cy="506711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="" xmlns:a16="http://schemas.microsoft.com/office/drawing/2014/main" id="{E175BDE8-EB9D-5D46-9DD6-BAF39D939B1F}"/>
              </a:ext>
            </a:extLst>
          </p:cNvPr>
          <p:cNvCxnSpPr>
            <a:cxnSpLocks/>
          </p:cNvCxnSpPr>
          <p:nvPr/>
        </p:nvCxnSpPr>
        <p:spPr>
          <a:xfrm flipV="1">
            <a:off x="7103370" y="2205102"/>
            <a:ext cx="1700384" cy="206989"/>
          </a:xfrm>
          <a:prstGeom prst="straightConnector1">
            <a:avLst/>
          </a:prstGeom>
          <a:ln w="1905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A467C175-FA11-134E-A7C7-8ECCFB3AE244}"/>
              </a:ext>
            </a:extLst>
          </p:cNvPr>
          <p:cNvSpPr txBox="1"/>
          <p:nvPr/>
        </p:nvSpPr>
        <p:spPr>
          <a:xfrm>
            <a:off x="8920257" y="1706791"/>
            <a:ext cx="1967701" cy="109019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The injection efficiency gradually increased.</a:t>
            </a:r>
            <a:endParaRPr lang="ja-JP" altLang="en-US" sz="1600" dirty="0">
              <a:solidFill>
                <a:srgbClr val="0432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835BC2C5-CFDB-0B44-8027-E031A301DF1E}"/>
              </a:ext>
            </a:extLst>
          </p:cNvPr>
          <p:cNvSpPr txBox="1"/>
          <p:nvPr/>
        </p:nvSpPr>
        <p:spPr>
          <a:xfrm>
            <a:off x="1937319" y="358381"/>
            <a:ext cx="2216719" cy="751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Phase3.2</a:t>
            </a:r>
          </a:p>
          <a:p>
            <a:r>
              <a:rPr lang="en-US" altLang="ja-JP" dirty="0"/>
              <a:t>2019c(Autumn)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56209C76-3C24-3842-8CBC-8A57145AD037}"/>
              </a:ext>
            </a:extLst>
          </p:cNvPr>
          <p:cNvSpPr txBox="1"/>
          <p:nvPr/>
        </p:nvSpPr>
        <p:spPr>
          <a:xfrm>
            <a:off x="3" y="-62520"/>
            <a:ext cx="375955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Injection efficiency and background</a:t>
            </a:r>
            <a:endParaRPr kumimoji="1" lang="ja-JP" altLang="en-US" sz="1600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2C48D0B6-A893-E44C-8805-DEDE00D1BFEB}"/>
              </a:ext>
            </a:extLst>
          </p:cNvPr>
          <p:cNvCxnSpPr>
            <a:cxnSpLocks/>
          </p:cNvCxnSpPr>
          <p:nvPr/>
        </p:nvCxnSpPr>
        <p:spPr>
          <a:xfrm>
            <a:off x="7125631" y="3384217"/>
            <a:ext cx="1700384" cy="328383"/>
          </a:xfrm>
          <a:prstGeom prst="straightConnector1">
            <a:avLst/>
          </a:prstGeom>
          <a:ln w="19050"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D3E44A73-5B4B-D74F-B673-6337DA3152E5}"/>
              </a:ext>
            </a:extLst>
          </p:cNvPr>
          <p:cNvSpPr txBox="1"/>
          <p:nvPr/>
        </p:nvSpPr>
        <p:spPr>
          <a:xfrm>
            <a:off x="8888290" y="3203487"/>
            <a:ext cx="1967701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The background decreased.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="" xmlns:a16="http://schemas.microsoft.com/office/drawing/2014/main" id="{BAADE959-FED8-F946-B35D-93C14415A8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34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E5C35BCA-B08A-EF47-8D1C-3FD00EFC79B8}"/>
              </a:ext>
            </a:extLst>
          </p:cNvPr>
          <p:cNvSpPr txBox="1"/>
          <p:nvPr/>
        </p:nvSpPr>
        <p:spPr>
          <a:xfrm>
            <a:off x="9082442" y="2733725"/>
            <a:ext cx="1305938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unstable !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="" xmlns:a16="http://schemas.microsoft.com/office/drawing/2014/main" id="{6AA41781-73BF-A441-98D3-D12BB43641E2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8302464" y="2924878"/>
            <a:ext cx="779981" cy="141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1542B61B-0BF2-3E4C-B5D3-22E44F77088E}"/>
              </a:ext>
            </a:extLst>
          </p:cNvPr>
          <p:cNvSpPr txBox="1"/>
          <p:nvPr/>
        </p:nvSpPr>
        <p:spPr>
          <a:xfrm>
            <a:off x="734847" y="351771"/>
            <a:ext cx="1091261" cy="59774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3200" dirty="0">
                <a:solidFill>
                  <a:srgbClr val="0432FF"/>
                </a:solidFill>
              </a:rPr>
              <a:t>HER</a:t>
            </a:r>
            <a:endParaRPr lang="ja-JP" altLang="en-US" sz="3200">
              <a:solidFill>
                <a:srgbClr val="0432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F15BF5E6-63D1-EC4E-9B8A-6995C2ACA8E7}"/>
              </a:ext>
            </a:extLst>
          </p:cNvPr>
          <p:cNvSpPr txBox="1"/>
          <p:nvPr/>
        </p:nvSpPr>
        <p:spPr>
          <a:xfrm>
            <a:off x="8888290" y="6649419"/>
            <a:ext cx="103548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ZOOM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585594DA-F869-2342-8042-9B4808D043C9}"/>
              </a:ext>
            </a:extLst>
          </p:cNvPr>
          <p:cNvSpPr txBox="1"/>
          <p:nvPr/>
        </p:nvSpPr>
        <p:spPr>
          <a:xfrm>
            <a:off x="-28793" y="1494826"/>
            <a:ext cx="1505837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Total current</a:t>
            </a:r>
          </a:p>
          <a:p>
            <a:r>
              <a:rPr lang="en-US" altLang="ja-JP" sz="1600" dirty="0">
                <a:solidFill>
                  <a:srgbClr val="0432FF"/>
                </a:solidFill>
              </a:rPr>
              <a:t>HER</a:t>
            </a:r>
            <a:r>
              <a:rPr lang="en-US" altLang="ja-JP" sz="1600" dirty="0"/>
              <a:t>, </a:t>
            </a:r>
            <a:r>
              <a:rPr lang="en-US" altLang="ja-JP" sz="1600" dirty="0">
                <a:solidFill>
                  <a:srgbClr val="FF0000"/>
                </a:solidFill>
              </a:rPr>
              <a:t>LER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7C7CC46E-5F07-E241-BCF6-678E257EC817}"/>
              </a:ext>
            </a:extLst>
          </p:cNvPr>
          <p:cNvSpPr txBox="1"/>
          <p:nvPr/>
        </p:nvSpPr>
        <p:spPr>
          <a:xfrm>
            <a:off x="-28789" y="2247435"/>
            <a:ext cx="1521867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Inj. eff. (HER)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1A6D7BCA-7C1B-8C4E-9F2D-8C45EBFD37FF}"/>
              </a:ext>
            </a:extLst>
          </p:cNvPr>
          <p:cNvSpPr txBox="1"/>
          <p:nvPr/>
        </p:nvSpPr>
        <p:spPr>
          <a:xfrm>
            <a:off x="-28790" y="2820788"/>
            <a:ext cx="1569957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</a:rPr>
              <a:t>Charge for HER</a:t>
            </a:r>
            <a:endParaRPr lang="ja-JP" altLang="en-US" sz="1400">
              <a:solidFill>
                <a:srgbClr val="0432FF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D93E39EC-161F-D042-826B-A22F2D52F34E}"/>
              </a:ext>
            </a:extLst>
          </p:cNvPr>
          <p:cNvSpPr txBox="1"/>
          <p:nvPr/>
        </p:nvSpPr>
        <p:spPr>
          <a:xfrm>
            <a:off x="-532" y="3407342"/>
            <a:ext cx="1499626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0432FF"/>
                </a:solidFill>
              </a:rPr>
              <a:t>VXD-BW signal</a:t>
            </a:r>
            <a:endParaRPr lang="ja-JP" altLang="en-US" sz="1400">
              <a:solidFill>
                <a:srgbClr val="0432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A9414B7E-89FE-2249-BAF8-3E074D9405DB}"/>
              </a:ext>
            </a:extLst>
          </p:cNvPr>
          <p:cNvSpPr txBox="1"/>
          <p:nvPr/>
        </p:nvSpPr>
        <p:spPr>
          <a:xfrm>
            <a:off x="-27305" y="4023970"/>
            <a:ext cx="1489907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Inj. eff. (LER)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2F818A0A-4BF7-CB40-9AB3-865B6EAD7728}"/>
              </a:ext>
            </a:extLst>
          </p:cNvPr>
          <p:cNvSpPr txBox="1"/>
          <p:nvPr/>
        </p:nvSpPr>
        <p:spPr>
          <a:xfrm>
            <a:off x="-27303" y="4597320"/>
            <a:ext cx="1569957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Charge for HER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="" xmlns:a16="http://schemas.microsoft.com/office/drawing/2014/main" id="{49FDD810-CB01-FD4E-AEB1-BB426E302D21}"/>
              </a:ext>
            </a:extLst>
          </p:cNvPr>
          <p:cNvSpPr txBox="1"/>
          <p:nvPr/>
        </p:nvSpPr>
        <p:spPr>
          <a:xfrm>
            <a:off x="958" y="5183878"/>
            <a:ext cx="1478937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VXD-FW signal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="" xmlns:a16="http://schemas.microsoft.com/office/drawing/2014/main" id="{2816D565-55AA-3744-AC1C-C4378EA751AA}"/>
              </a:ext>
            </a:extLst>
          </p:cNvPr>
          <p:cNvSpPr txBox="1"/>
          <p:nvPr/>
        </p:nvSpPr>
        <p:spPr>
          <a:xfrm>
            <a:off x="-43330" y="5625586"/>
            <a:ext cx="1553627" cy="53619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FF40FF"/>
                </a:solidFill>
              </a:rPr>
              <a:t>Belle II</a:t>
            </a:r>
          </a:p>
          <a:p>
            <a:r>
              <a:rPr lang="en-US" altLang="ja-JP" sz="1400" dirty="0">
                <a:solidFill>
                  <a:srgbClr val="FF40FF"/>
                </a:solidFill>
              </a:rPr>
              <a:t>Diamond signal</a:t>
            </a:r>
            <a:endParaRPr lang="ja-JP" altLang="en-US" sz="1400">
              <a:solidFill>
                <a:srgbClr val="FF40FF"/>
              </a:solidFill>
            </a:endParaRPr>
          </a:p>
        </p:txBody>
      </p:sp>
      <p:cxnSp>
        <p:nvCxnSpPr>
          <p:cNvPr id="19" name="カギ線コネクタ 18"/>
          <p:cNvCxnSpPr/>
          <p:nvPr/>
        </p:nvCxnSpPr>
        <p:spPr>
          <a:xfrm>
            <a:off x="7889003" y="6402159"/>
            <a:ext cx="914751" cy="461496"/>
          </a:xfrm>
          <a:prstGeom prst="bentConnector3">
            <a:avLst>
              <a:gd name="adj1" fmla="val -483"/>
            </a:avLst>
          </a:prstGeom>
          <a:ln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426360"/>
      </p:ext>
    </p:extLst>
  </p:cSld>
  <p:clrMapOvr>
    <a:masterClrMapping/>
  </p:clrMapOvr>
  <p:transition xmlns:p14="http://schemas.microsoft.com/office/powerpoint/2010/main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74827B1C-AF95-C046-95B8-A9FDA1A3B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803" y="1639654"/>
            <a:ext cx="8634117" cy="5672138"/>
          </a:xfrm>
          <a:prstGeom prst="rect">
            <a:avLst/>
          </a:prstGeom>
          <a:ln w="28575">
            <a:solidFill>
              <a:srgbClr val="0096FF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2F8DA8F2-EC0E-F741-8489-D8D4895E0CFA}"/>
              </a:ext>
            </a:extLst>
          </p:cNvPr>
          <p:cNvSpPr txBox="1"/>
          <p:nvPr/>
        </p:nvSpPr>
        <p:spPr>
          <a:xfrm>
            <a:off x="2128756" y="2247775"/>
            <a:ext cx="205727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 err="1">
                <a:latin typeface="Symbol" pitchFamily="2" charset="2"/>
              </a:rPr>
              <a:t>ge</a:t>
            </a:r>
            <a:r>
              <a:rPr lang="en-US" altLang="ja-JP" sz="1500" dirty="0" err="1"/>
              <a:t>y</a:t>
            </a:r>
            <a:r>
              <a:rPr lang="en-US" altLang="ja-JP" sz="1500" dirty="0"/>
              <a:t>=144±24</a:t>
            </a:r>
            <a:r>
              <a:rPr lang="en-US" altLang="ja-JP" sz="1500" dirty="0">
                <a:latin typeface="Symbol" pitchFamily="2" charset="2"/>
              </a:rPr>
              <a:t>m</a:t>
            </a:r>
            <a:r>
              <a:rPr lang="en-US" altLang="ja-JP" sz="1500" dirty="0"/>
              <a:t>m: 40%</a:t>
            </a:r>
            <a:endParaRPr lang="ja-JP" altLang="en-US" sz="150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C17FBA99-6A19-B542-AD20-4A50CF701439}"/>
              </a:ext>
            </a:extLst>
          </p:cNvPr>
          <p:cNvSpPr txBox="1"/>
          <p:nvPr/>
        </p:nvSpPr>
        <p:spPr>
          <a:xfrm>
            <a:off x="4473610" y="2264442"/>
            <a:ext cx="205727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/>
            <a:r>
              <a:rPr lang="en-US" altLang="ja-JP" sz="1500" dirty="0" err="1">
                <a:latin typeface="Symbol" pitchFamily="2" charset="2"/>
              </a:rPr>
              <a:t>ge</a:t>
            </a:r>
            <a:r>
              <a:rPr lang="en-US" altLang="ja-JP" sz="1500" dirty="0" err="1"/>
              <a:t>y</a:t>
            </a:r>
            <a:r>
              <a:rPr lang="en-US" altLang="ja-JP" sz="1500" dirty="0"/>
              <a:t>=105±14</a:t>
            </a:r>
            <a:r>
              <a:rPr lang="en-US" altLang="ja-JP" sz="1500" dirty="0">
                <a:latin typeface="Symbol" pitchFamily="2" charset="2"/>
              </a:rPr>
              <a:t>m</a:t>
            </a:r>
            <a:r>
              <a:rPr lang="en-US" altLang="ja-JP" sz="1500" dirty="0"/>
              <a:t>m: 55%</a:t>
            </a:r>
            <a:endParaRPr lang="ja-JP" altLang="en-US" sz="1500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A65A53B2-0752-C944-8BB3-7F744E5F2051}"/>
              </a:ext>
            </a:extLst>
          </p:cNvPr>
          <p:cNvSpPr txBox="1"/>
          <p:nvPr/>
        </p:nvSpPr>
        <p:spPr>
          <a:xfrm>
            <a:off x="6570446" y="2272005"/>
            <a:ext cx="1942136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 err="1">
                <a:latin typeface="Symbol" pitchFamily="2" charset="2"/>
              </a:rPr>
              <a:t>ge</a:t>
            </a:r>
            <a:r>
              <a:rPr lang="en-US" altLang="ja-JP" sz="1500" dirty="0" err="1"/>
              <a:t>y</a:t>
            </a:r>
            <a:r>
              <a:rPr lang="en-US" altLang="ja-JP" sz="1500" dirty="0"/>
              <a:t>=83±23</a:t>
            </a:r>
            <a:r>
              <a:rPr lang="en-US" altLang="ja-JP" sz="1500" dirty="0">
                <a:latin typeface="Symbol" pitchFamily="2" charset="2"/>
              </a:rPr>
              <a:t>m</a:t>
            </a:r>
            <a:r>
              <a:rPr lang="en-US" altLang="ja-JP" sz="1500" dirty="0"/>
              <a:t>m: 75%</a:t>
            </a:r>
            <a:endParaRPr lang="ja-JP" altLang="en-US" sz="1500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669F15C1-7D0D-1443-A562-F9FED02C2CE2}"/>
              </a:ext>
            </a:extLst>
          </p:cNvPr>
          <p:cNvSpPr txBox="1"/>
          <p:nvPr/>
        </p:nvSpPr>
        <p:spPr>
          <a:xfrm>
            <a:off x="7906411" y="3036056"/>
            <a:ext cx="205727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 err="1">
                <a:latin typeface="Symbol" pitchFamily="2" charset="2"/>
              </a:rPr>
              <a:t>ge</a:t>
            </a:r>
            <a:r>
              <a:rPr lang="en-US" altLang="ja-JP" sz="1500" dirty="0" err="1"/>
              <a:t>y</a:t>
            </a:r>
            <a:r>
              <a:rPr lang="en-US" altLang="ja-JP" sz="1500" dirty="0"/>
              <a:t>=66±13</a:t>
            </a:r>
            <a:r>
              <a:rPr lang="en-US" altLang="ja-JP" sz="1500" dirty="0">
                <a:latin typeface="Symbol" pitchFamily="2" charset="2"/>
              </a:rPr>
              <a:t>m</a:t>
            </a:r>
            <a:r>
              <a:rPr lang="en-US" altLang="ja-JP" sz="1500" dirty="0"/>
              <a:t>m: 100%</a:t>
            </a:r>
            <a:endParaRPr lang="ja-JP" altLang="en-US" sz="15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DA3CD8DC-92B2-F54F-A27D-1493274BD6A7}"/>
              </a:ext>
            </a:extLst>
          </p:cNvPr>
          <p:cNvCxnSpPr>
            <a:cxnSpLocks/>
          </p:cNvCxnSpPr>
          <p:nvPr/>
        </p:nvCxnSpPr>
        <p:spPr>
          <a:xfrm flipH="1">
            <a:off x="2599965" y="2533342"/>
            <a:ext cx="227421" cy="120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="" xmlns:a16="http://schemas.microsoft.com/office/drawing/2014/main" id="{9560687F-9F36-2241-A2C7-665D870653D0}"/>
              </a:ext>
            </a:extLst>
          </p:cNvPr>
          <p:cNvCxnSpPr>
            <a:cxnSpLocks/>
          </p:cNvCxnSpPr>
          <p:nvPr/>
        </p:nvCxnSpPr>
        <p:spPr>
          <a:xfrm flipH="1">
            <a:off x="4799199" y="2516538"/>
            <a:ext cx="169005" cy="67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="" xmlns:a16="http://schemas.microsoft.com/office/drawing/2014/main" id="{02274112-1AA0-C340-B2E0-258F648B4F89}"/>
              </a:ext>
            </a:extLst>
          </p:cNvPr>
          <p:cNvCxnSpPr>
            <a:cxnSpLocks/>
          </p:cNvCxnSpPr>
          <p:nvPr/>
        </p:nvCxnSpPr>
        <p:spPr>
          <a:xfrm flipH="1">
            <a:off x="6643189" y="2481448"/>
            <a:ext cx="169005" cy="67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="" xmlns:a16="http://schemas.microsoft.com/office/drawing/2014/main" id="{3F95789A-9775-7E45-A5DC-9C3E302B9E3B}"/>
              </a:ext>
            </a:extLst>
          </p:cNvPr>
          <p:cNvCxnSpPr>
            <a:cxnSpLocks/>
          </p:cNvCxnSpPr>
          <p:nvPr/>
        </p:nvCxnSpPr>
        <p:spPr>
          <a:xfrm flipV="1">
            <a:off x="8288569" y="2654135"/>
            <a:ext cx="196315" cy="457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C0837E4E-E415-BC4E-A5CB-B0AE3FC6775C}"/>
              </a:ext>
            </a:extLst>
          </p:cNvPr>
          <p:cNvSpPr txBox="1"/>
          <p:nvPr/>
        </p:nvSpPr>
        <p:spPr>
          <a:xfrm>
            <a:off x="234805" y="1639651"/>
            <a:ext cx="124605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9437FF"/>
                </a:solidFill>
                <a:latin typeface="Symbol" pitchFamily="2" charset="2"/>
              </a:rPr>
              <a:t>b</a:t>
            </a:r>
            <a:r>
              <a:rPr lang="en-US" altLang="ja-JP" sz="1500">
                <a:solidFill>
                  <a:srgbClr val="9437FF"/>
                </a:solidFill>
              </a:rPr>
              <a:t>y*=1.0mm</a:t>
            </a:r>
            <a:endParaRPr lang="ja-JP" altLang="en-US" sz="1500">
              <a:solidFill>
                <a:srgbClr val="9437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FE1D7EA9-0620-AC41-AA76-C74656553047}"/>
              </a:ext>
            </a:extLst>
          </p:cNvPr>
          <p:cNvSpPr txBox="1"/>
          <p:nvPr/>
        </p:nvSpPr>
        <p:spPr>
          <a:xfrm>
            <a:off x="148710" y="283248"/>
            <a:ext cx="10158854" cy="41308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r"/>
            <a:r>
              <a:rPr lang="en-US" altLang="ja-JP" sz="2000" dirty="0">
                <a:solidFill>
                  <a:srgbClr val="0432FF"/>
                </a:solidFill>
              </a:rPr>
              <a:t>The injection efficiency increased as emittance decreased by tuning day by day.</a:t>
            </a:r>
            <a:endParaRPr lang="ja-JP" altLang="en-US" sz="2000" dirty="0">
              <a:solidFill>
                <a:srgbClr val="0432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A7810C0F-BEA6-5447-9684-EBD70C9D1300}"/>
              </a:ext>
            </a:extLst>
          </p:cNvPr>
          <p:cNvSpPr txBox="1"/>
          <p:nvPr/>
        </p:nvSpPr>
        <p:spPr>
          <a:xfrm>
            <a:off x="1937316" y="791954"/>
            <a:ext cx="8764510" cy="72086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2000" dirty="0"/>
              <a:t>These efficiencies are calculated at the low current beam in the HER.</a:t>
            </a:r>
          </a:p>
          <a:p>
            <a:r>
              <a:rPr lang="en-US" altLang="ja-JP" sz="2000" dirty="0"/>
              <a:t>      </a:t>
            </a:r>
            <a:r>
              <a:rPr lang="ja-JP" altLang="en-US" sz="2000" dirty="0"/>
              <a:t>                 → </a:t>
            </a:r>
            <a:r>
              <a:rPr lang="en-US" altLang="ja-JP" sz="2000" dirty="0"/>
              <a:t>The effect of </a:t>
            </a:r>
            <a:r>
              <a:rPr lang="en-US" altLang="ja-JP" sz="2000" dirty="0" err="1"/>
              <a:t>Touschek</a:t>
            </a:r>
            <a:r>
              <a:rPr lang="en-US" altLang="ja-JP" sz="2000" dirty="0"/>
              <a:t> lifetime can be neglected.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9D326A80-278C-6242-B4BA-369C06F47F26}"/>
              </a:ext>
            </a:extLst>
          </p:cNvPr>
          <p:cNvSpPr txBox="1"/>
          <p:nvPr/>
        </p:nvSpPr>
        <p:spPr>
          <a:xfrm>
            <a:off x="3" y="-62520"/>
            <a:ext cx="375955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Injection efficiency and background</a:t>
            </a:r>
            <a:endParaRPr kumimoji="1" lang="ja-JP" altLang="en-US" sz="160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="" xmlns:a16="http://schemas.microsoft.com/office/drawing/2014/main" id="{BB12EA5D-747E-CE47-881B-8AEC4B8354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35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44C501EA-F86D-7D47-9B5A-6E8CECE41391}"/>
              </a:ext>
            </a:extLst>
          </p:cNvPr>
          <p:cNvSpPr txBox="1"/>
          <p:nvPr/>
        </p:nvSpPr>
        <p:spPr>
          <a:xfrm>
            <a:off x="103269" y="791953"/>
            <a:ext cx="1930132" cy="659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Phase3.2</a:t>
            </a:r>
          </a:p>
          <a:p>
            <a:r>
              <a:rPr lang="en-US" altLang="ja-JP" sz="1800" dirty="0"/>
              <a:t>2019c(Autumn)</a:t>
            </a:r>
            <a:endParaRPr lang="ja-JP" altLang="en-US" sz="1800"/>
          </a:p>
        </p:txBody>
      </p:sp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6C1F410F-BE78-4F45-B2A0-2CF499421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239" y="5671821"/>
            <a:ext cx="1278922" cy="97990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="" xmlns:a16="http://schemas.microsoft.com/office/drawing/2014/main" id="{C12D787F-05EF-4644-B32C-9A97B0AF21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215" y="5671821"/>
            <a:ext cx="1298350" cy="97990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ABF4395E-4812-4D4A-A71E-E6C2F3481882}"/>
              </a:ext>
            </a:extLst>
          </p:cNvPr>
          <p:cNvSpPr txBox="1"/>
          <p:nvPr/>
        </p:nvSpPr>
        <p:spPr>
          <a:xfrm>
            <a:off x="7001409" y="5338502"/>
            <a:ext cx="4098037" cy="428472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Energy spread became better</a:t>
            </a:r>
            <a:endParaRPr kumimoji="1" lang="ja-JP" altLang="en-US"/>
          </a:p>
        </p:txBody>
      </p:sp>
      <p:sp>
        <p:nvSpPr>
          <p:cNvPr id="22" name="右矢印 21">
            <a:extLst>
              <a:ext uri="{FF2B5EF4-FFF2-40B4-BE49-F238E27FC236}">
                <a16:creationId xmlns="" xmlns:a16="http://schemas.microsoft.com/office/drawing/2014/main" id="{AD594A34-7FFE-7D40-BC3C-D1E3D444B4F3}"/>
              </a:ext>
            </a:extLst>
          </p:cNvPr>
          <p:cNvSpPr/>
          <p:nvPr/>
        </p:nvSpPr>
        <p:spPr>
          <a:xfrm>
            <a:off x="8510870" y="5911781"/>
            <a:ext cx="364600" cy="381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id="{E0323A41-33BA-E84C-A26B-D19992F839AD}"/>
              </a:ext>
            </a:extLst>
          </p:cNvPr>
          <p:cNvCxnSpPr/>
          <p:nvPr/>
        </p:nvCxnSpPr>
        <p:spPr>
          <a:xfrm>
            <a:off x="2311057" y="1216467"/>
            <a:ext cx="1372190" cy="1099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966718"/>
      </p:ext>
    </p:extLst>
  </p:cSld>
  <p:clrMapOvr>
    <a:masterClrMapping/>
  </p:clrMapOvr>
  <p:transition xmlns:p14="http://schemas.microsoft.com/office/powerpoint/2010/main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="" xmlns:a16="http://schemas.microsoft.com/office/drawing/2014/main" id="{24292AE7-E340-2249-BA41-D4B95E37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00" y="1"/>
            <a:ext cx="9218950" cy="1099300"/>
          </a:xfrm>
        </p:spPr>
        <p:txBody>
          <a:bodyPr>
            <a:normAutofit fontScale="90000"/>
          </a:bodyPr>
          <a:lstStyle/>
          <a:p>
            <a:r>
              <a:rPr lang="en-US" altLang="ja-JP" sz="3400" dirty="0"/>
              <a:t> Vertical emittance vs. </a:t>
            </a:r>
            <a:r>
              <a:rPr lang="en-US" altLang="ja-JP" sz="3400" dirty="0">
                <a:solidFill>
                  <a:srgbClr val="FF0000"/>
                </a:solidFill>
              </a:rPr>
              <a:t>HER</a:t>
            </a:r>
            <a:r>
              <a:rPr lang="en-US" altLang="ja-JP" sz="3400" dirty="0"/>
              <a:t> Injection efficiency</a:t>
            </a:r>
            <a:endParaRPr lang="ja-JP" altLang="en-US" sz="3400" dirty="0"/>
          </a:p>
        </p:txBody>
      </p:sp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7384F90A-8CDC-1A4B-89AF-291765313A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202" y="862930"/>
            <a:ext cx="4126146" cy="238607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="" xmlns:a16="http://schemas.microsoft.com/office/drawing/2014/main" id="{70065E86-9CA8-074A-9283-06F3758A1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" y="3443876"/>
            <a:ext cx="9217185" cy="4118974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C7CA9AC7-6AB9-D54B-A026-2B9256A72483}"/>
              </a:ext>
            </a:extLst>
          </p:cNvPr>
          <p:cNvSpPr txBox="1"/>
          <p:nvPr/>
        </p:nvSpPr>
        <p:spPr>
          <a:xfrm>
            <a:off x="1340897" y="3443876"/>
            <a:ext cx="149335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>
                <a:solidFill>
                  <a:schemeClr val="bg1"/>
                </a:solidFill>
              </a:rPr>
              <a:t>Y. Ohnishi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8DBFAA14-D7FD-A24F-8F4A-99701B65A9E3}"/>
              </a:ext>
            </a:extLst>
          </p:cNvPr>
          <p:cNvSpPr txBox="1"/>
          <p:nvPr/>
        </p:nvSpPr>
        <p:spPr>
          <a:xfrm>
            <a:off x="3" y="-62520"/>
            <a:ext cx="375955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Injection efficiency and background</a:t>
            </a:r>
            <a:endParaRPr kumimoji="1" lang="ja-JP" altLang="en-US" sz="16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3E189848-199D-FC40-82D4-416326C32C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36</a:t>
            </a:fld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="" xmlns:a16="http://schemas.microsoft.com/office/drawing/2014/main" id="{5C25CE0B-DCAF-4E4A-BBFD-1A2BDD9003DB}"/>
              </a:ext>
            </a:extLst>
          </p:cNvPr>
          <p:cNvSpPr/>
          <p:nvPr/>
        </p:nvSpPr>
        <p:spPr>
          <a:xfrm>
            <a:off x="1458858" y="4128911"/>
            <a:ext cx="3062151" cy="29978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="" xmlns:a16="http://schemas.microsoft.com/office/drawing/2014/main" id="{43E4202A-0D6B-9A48-A94E-5460B86238E0}"/>
              </a:ext>
            </a:extLst>
          </p:cNvPr>
          <p:cNvSpPr/>
          <p:nvPr/>
        </p:nvSpPr>
        <p:spPr>
          <a:xfrm>
            <a:off x="1458857" y="7252040"/>
            <a:ext cx="3062151" cy="29978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="" xmlns:a16="http://schemas.microsoft.com/office/drawing/2014/main" id="{B5C6D974-0164-5B47-A0CD-5E4DFF1DBC5E}"/>
              </a:ext>
            </a:extLst>
          </p:cNvPr>
          <p:cNvSpPr/>
          <p:nvPr/>
        </p:nvSpPr>
        <p:spPr>
          <a:xfrm>
            <a:off x="5867920" y="4121783"/>
            <a:ext cx="3332979" cy="3069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="" xmlns:a16="http://schemas.microsoft.com/office/drawing/2014/main" id="{67D7831B-9625-D647-B68D-4F28B023C18A}"/>
              </a:ext>
            </a:extLst>
          </p:cNvPr>
          <p:cNvSpPr/>
          <p:nvPr/>
        </p:nvSpPr>
        <p:spPr>
          <a:xfrm>
            <a:off x="6369852" y="7244913"/>
            <a:ext cx="2675770" cy="317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699002"/>
      </p:ext>
    </p:extLst>
  </p:cSld>
  <p:clrMapOvr>
    <a:masterClrMapping/>
  </p:clrMapOvr>
  <p:transition xmlns:p14="http://schemas.microsoft.com/office/powerpoint/2010/main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91C4FB84-0C76-604E-A7E7-7F8B129247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37</a:t>
            </a:fld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="" xmlns:a16="http://schemas.microsoft.com/office/drawing/2014/main" id="{B89545F2-2A7E-2845-B52A-B2A80D91E4EA}"/>
              </a:ext>
            </a:extLst>
          </p:cNvPr>
          <p:cNvGrpSpPr/>
          <p:nvPr/>
        </p:nvGrpSpPr>
        <p:grpSpPr>
          <a:xfrm>
            <a:off x="2300561" y="285651"/>
            <a:ext cx="6450765" cy="3024649"/>
            <a:chOff x="1179951" y="2624849"/>
            <a:chExt cx="4956309" cy="2463315"/>
          </a:xfrm>
        </p:grpSpPr>
        <p:pic>
          <p:nvPicPr>
            <p:cNvPr id="12" name="図 11">
              <a:extLst>
                <a:ext uri="{FF2B5EF4-FFF2-40B4-BE49-F238E27FC236}">
                  <a16:creationId xmlns="" xmlns:a16="http://schemas.microsoft.com/office/drawing/2014/main" id="{6E4760DA-F61E-6B4F-AFCB-7C97B11F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9951" y="2624849"/>
              <a:ext cx="4956309" cy="2463315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="" xmlns:a16="http://schemas.microsoft.com/office/drawing/2014/main" id="{9EFBDBF1-3B89-654A-9284-295197B04037}"/>
                </a:ext>
              </a:extLst>
            </p:cNvPr>
            <p:cNvSpPr txBox="1"/>
            <p:nvPr/>
          </p:nvSpPr>
          <p:spPr>
            <a:xfrm>
              <a:off x="1673661" y="4666522"/>
              <a:ext cx="1732935" cy="216185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 DR</a:t>
              </a:r>
              <a:r>
                <a:rPr lang="ja-JP" altLang="en-US" sz="1100" b="1"/>
                <a:t>  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3 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   5  </a:t>
              </a:r>
              <a:r>
                <a:rPr lang="ja-JP" altLang="en-US" sz="1100" b="1"/>
                <a:t>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BT1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CB26CABF-27B4-E945-B9B8-C042F89A7381}"/>
                </a:ext>
              </a:extLst>
            </p:cNvPr>
            <p:cNvSpPr txBox="1"/>
            <p:nvPr/>
          </p:nvSpPr>
          <p:spPr>
            <a:xfrm>
              <a:off x="4347909" y="4666522"/>
              <a:ext cx="1732935" cy="216185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 DR</a:t>
              </a:r>
              <a:r>
                <a:rPr lang="ja-JP" altLang="en-US" sz="1100" b="1"/>
                <a:t>  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3 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   5  </a:t>
              </a:r>
              <a:r>
                <a:rPr lang="ja-JP" altLang="en-US" sz="1100" b="1"/>
                <a:t>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BT1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  <p:sp>
          <p:nvSpPr>
            <p:cNvPr id="16" name="下矢印 15">
              <a:extLst>
                <a:ext uri="{FF2B5EF4-FFF2-40B4-BE49-F238E27FC236}">
                  <a16:creationId xmlns="" xmlns:a16="http://schemas.microsoft.com/office/drawing/2014/main" id="{604829CB-8C48-C148-98CF-DF6503CA723E}"/>
                </a:ext>
              </a:extLst>
            </p:cNvPr>
            <p:cNvSpPr/>
            <p:nvPr/>
          </p:nvSpPr>
          <p:spPr>
            <a:xfrm>
              <a:off x="2777377" y="3574395"/>
              <a:ext cx="111760" cy="59840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下矢印 16">
              <a:extLst>
                <a:ext uri="{FF2B5EF4-FFF2-40B4-BE49-F238E27FC236}">
                  <a16:creationId xmlns="" xmlns:a16="http://schemas.microsoft.com/office/drawing/2014/main" id="{5B30D1EF-A778-D84A-8560-D9926BE9C325}"/>
                </a:ext>
              </a:extLst>
            </p:cNvPr>
            <p:cNvSpPr/>
            <p:nvPr/>
          </p:nvSpPr>
          <p:spPr>
            <a:xfrm>
              <a:off x="5953510" y="3747963"/>
              <a:ext cx="101600" cy="42884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2F3FB760-3834-AE42-8CB9-F6E419681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44" y="3077820"/>
            <a:ext cx="9218950" cy="448502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91B339C1-0C08-974C-8F76-3ABAE1D0B609}"/>
              </a:ext>
            </a:extLst>
          </p:cNvPr>
          <p:cNvSpPr txBox="1"/>
          <p:nvPr/>
        </p:nvSpPr>
        <p:spPr>
          <a:xfrm>
            <a:off x="1594049" y="3106651"/>
            <a:ext cx="149335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>
                <a:solidFill>
                  <a:schemeClr val="bg1"/>
                </a:solidFill>
              </a:rPr>
              <a:t>Y. Ohnishi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="" xmlns:a16="http://schemas.microsoft.com/office/drawing/2014/main" id="{CA5A0A49-AB67-E64D-BA93-8F6723FF9E36}"/>
              </a:ext>
            </a:extLst>
          </p:cNvPr>
          <p:cNvSpPr txBox="1">
            <a:spLocks/>
          </p:cNvSpPr>
          <p:nvPr/>
        </p:nvSpPr>
        <p:spPr>
          <a:xfrm>
            <a:off x="409102" y="285650"/>
            <a:ext cx="9852136" cy="649499"/>
          </a:xfrm>
          <a:prstGeom prst="rect">
            <a:avLst/>
          </a:prstGeom>
        </p:spPr>
        <p:txBody>
          <a:bodyPr lIns="104287" tIns="52144" rIns="104287" bIns="52144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・</a:t>
            </a:r>
            <a:r>
              <a:rPr lang="en-US" altLang="ja-JP" sz="3600" dirty="0">
                <a:solidFill>
                  <a:srgbClr val="FF0000"/>
                </a:solidFill>
              </a:rPr>
              <a:t>LER</a:t>
            </a:r>
            <a:r>
              <a:rPr lang="ja-JP" altLang="en-US" sz="3600" dirty="0"/>
              <a:t>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4C6032A3-786F-BE4F-8DEA-89B58E1C7FDD}"/>
              </a:ext>
            </a:extLst>
          </p:cNvPr>
          <p:cNvSpPr txBox="1"/>
          <p:nvPr/>
        </p:nvSpPr>
        <p:spPr>
          <a:xfrm>
            <a:off x="6973850" y="7080284"/>
            <a:ext cx="1737847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solidFill>
                  <a:srgbClr val="C00000"/>
                </a:solidFill>
              </a:rPr>
              <a:t>(28/Jun/2019)</a:t>
            </a:r>
            <a:endParaRPr lang="ja-JP" altLang="en-US" sz="1800">
              <a:solidFill>
                <a:srgbClr val="C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FE7282E6-1BD6-544A-9405-E7D6BDE29825}"/>
              </a:ext>
            </a:extLst>
          </p:cNvPr>
          <p:cNvSpPr txBox="1"/>
          <p:nvPr/>
        </p:nvSpPr>
        <p:spPr>
          <a:xfrm>
            <a:off x="2548378" y="7114225"/>
            <a:ext cx="1626375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solidFill>
                  <a:srgbClr val="0432FF"/>
                </a:solidFill>
              </a:rPr>
              <a:t>(6/Nov/2019)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2" name="円/楕円 1">
            <a:extLst>
              <a:ext uri="{FF2B5EF4-FFF2-40B4-BE49-F238E27FC236}">
                <a16:creationId xmlns="" xmlns:a16="http://schemas.microsoft.com/office/drawing/2014/main" id="{2897326D-75C1-7543-A48D-A81A020A83D0}"/>
              </a:ext>
            </a:extLst>
          </p:cNvPr>
          <p:cNvSpPr/>
          <p:nvPr/>
        </p:nvSpPr>
        <p:spPr>
          <a:xfrm>
            <a:off x="4607673" y="2041363"/>
            <a:ext cx="404435" cy="38154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="" xmlns:a16="http://schemas.microsoft.com/office/drawing/2014/main" id="{D8488E2D-E331-684C-9F7F-CED1F6A0037A}"/>
              </a:ext>
            </a:extLst>
          </p:cNvPr>
          <p:cNvSpPr/>
          <p:nvPr/>
        </p:nvSpPr>
        <p:spPr>
          <a:xfrm>
            <a:off x="4596046" y="1174132"/>
            <a:ext cx="404435" cy="381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="" xmlns:a16="http://schemas.microsoft.com/office/drawing/2014/main" id="{68E0E144-D071-0A4F-819E-8630FBB0E452}"/>
              </a:ext>
            </a:extLst>
          </p:cNvPr>
          <p:cNvSpPr/>
          <p:nvPr/>
        </p:nvSpPr>
        <p:spPr>
          <a:xfrm>
            <a:off x="8121971" y="2077287"/>
            <a:ext cx="404435" cy="381549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="" xmlns:a16="http://schemas.microsoft.com/office/drawing/2014/main" id="{49E6DB90-AE4E-4D42-8491-353C6F783BD9}"/>
              </a:ext>
            </a:extLst>
          </p:cNvPr>
          <p:cNvSpPr/>
          <p:nvPr/>
        </p:nvSpPr>
        <p:spPr>
          <a:xfrm>
            <a:off x="8110345" y="1428088"/>
            <a:ext cx="404435" cy="381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="" xmlns:a16="http://schemas.microsoft.com/office/drawing/2014/main" id="{1EFB31B8-BDED-4F4B-8BB9-CB8FE039F1B6}"/>
              </a:ext>
            </a:extLst>
          </p:cNvPr>
          <p:cNvCxnSpPr>
            <a:stCxn id="2" idx="3"/>
          </p:cNvCxnSpPr>
          <p:nvPr/>
        </p:nvCxnSpPr>
        <p:spPr>
          <a:xfrm flipH="1">
            <a:off x="3622595" y="2367035"/>
            <a:ext cx="1044302" cy="136968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="" xmlns:a16="http://schemas.microsoft.com/office/drawing/2014/main" id="{3311E85C-C9BC-5448-87ED-1F88F826107C}"/>
              </a:ext>
            </a:extLst>
          </p:cNvPr>
          <p:cNvCxnSpPr>
            <a:cxnSpLocks/>
          </p:cNvCxnSpPr>
          <p:nvPr/>
        </p:nvCxnSpPr>
        <p:spPr>
          <a:xfrm flipH="1">
            <a:off x="4471490" y="2458833"/>
            <a:ext cx="3721620" cy="132931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="" xmlns:a16="http://schemas.microsoft.com/office/drawing/2014/main" id="{C52608B1-D9F3-C24A-92B0-AA1282D2985F}"/>
              </a:ext>
            </a:extLst>
          </p:cNvPr>
          <p:cNvCxnSpPr>
            <a:cxnSpLocks/>
          </p:cNvCxnSpPr>
          <p:nvPr/>
        </p:nvCxnSpPr>
        <p:spPr>
          <a:xfrm>
            <a:off x="8403546" y="1896721"/>
            <a:ext cx="462393" cy="18914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>
            <a:extLst>
              <a:ext uri="{FF2B5EF4-FFF2-40B4-BE49-F238E27FC236}">
                <a16:creationId xmlns="" xmlns:a16="http://schemas.microsoft.com/office/drawing/2014/main" id="{7E5087CC-3396-B643-871F-3BDE53CDB58F}"/>
              </a:ext>
            </a:extLst>
          </p:cNvPr>
          <p:cNvSpPr/>
          <p:nvPr/>
        </p:nvSpPr>
        <p:spPr>
          <a:xfrm>
            <a:off x="5198594" y="3513942"/>
            <a:ext cx="1099036" cy="27420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="" xmlns:a16="http://schemas.microsoft.com/office/drawing/2014/main" id="{0C4743E7-1AF4-2A44-9F5E-EE963AD2F34C}"/>
              </a:ext>
            </a:extLst>
          </p:cNvPr>
          <p:cNvSpPr txBox="1"/>
          <p:nvPr/>
        </p:nvSpPr>
        <p:spPr>
          <a:xfrm>
            <a:off x="1844823" y="1445881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AF2C2020-7300-2545-9CC6-F834386E9CCA}"/>
              </a:ext>
            </a:extLst>
          </p:cNvPr>
          <p:cNvSpPr txBox="1"/>
          <p:nvPr/>
        </p:nvSpPr>
        <p:spPr>
          <a:xfrm>
            <a:off x="5377049" y="1449149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y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id="{25AB98AA-AB4F-1747-B7E9-6086FF6F2C20}"/>
              </a:ext>
            </a:extLst>
          </p:cNvPr>
          <p:cNvCxnSpPr>
            <a:cxnSpLocks/>
          </p:cNvCxnSpPr>
          <p:nvPr/>
        </p:nvCxnSpPr>
        <p:spPr>
          <a:xfrm>
            <a:off x="4977613" y="1566262"/>
            <a:ext cx="2792881" cy="2221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="" xmlns:a16="http://schemas.microsoft.com/office/drawing/2014/main" id="{0BA53153-3D92-E648-8C89-E0220F61D364}"/>
              </a:ext>
            </a:extLst>
          </p:cNvPr>
          <p:cNvSpPr txBox="1"/>
          <p:nvPr/>
        </p:nvSpPr>
        <p:spPr>
          <a:xfrm>
            <a:off x="3149987" y="5590299"/>
            <a:ext cx="5754496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Reducing emittance is in time for </a:t>
            </a:r>
            <a:r>
              <a:rPr kumimoji="1" lang="en-US" altLang="ja-JP" dirty="0">
                <a:solidFill>
                  <a:srgbClr val="0432FF"/>
                </a:solidFill>
                <a:latin typeface="Symbol" pitchFamily="2" charset="2"/>
              </a:rPr>
              <a:t>b</a:t>
            </a:r>
            <a:r>
              <a:rPr kumimoji="1" lang="en-US" altLang="ja-JP" dirty="0">
                <a:solidFill>
                  <a:srgbClr val="0432FF"/>
                </a:solidFill>
              </a:rPr>
              <a:t>y*=1mm</a:t>
            </a:r>
            <a:endParaRPr kumimoji="1" lang="ja-JP" altLang="en-US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8165"/>
      </p:ext>
    </p:extLst>
  </p:cSld>
  <p:clrMapOvr>
    <a:masterClrMapping/>
  </p:clrMapOvr>
  <p:transition xmlns:p14="http://schemas.microsoft.com/office/powerpoint/2010/main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3D40DCB8-1D6B-0F4A-942D-C5E30DED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953" y="127857"/>
            <a:ext cx="9852136" cy="71819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When the vertical emittance was improved</a:t>
            </a:r>
            <a:endParaRPr lang="ja-JP" altLang="en-US" sz="32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="" xmlns:a16="http://schemas.microsoft.com/office/drawing/2014/main" id="{FC0900CF-4C86-664B-A46E-750E6F8BEAD9}"/>
              </a:ext>
            </a:extLst>
          </p:cNvPr>
          <p:cNvGrpSpPr/>
          <p:nvPr/>
        </p:nvGrpSpPr>
        <p:grpSpPr>
          <a:xfrm>
            <a:off x="2726882" y="755203"/>
            <a:ext cx="4916937" cy="2327664"/>
            <a:chOff x="1480669" y="2200977"/>
            <a:chExt cx="6028224" cy="3024915"/>
          </a:xfrm>
        </p:grpSpPr>
        <p:pic>
          <p:nvPicPr>
            <p:cNvPr id="3" name="図 2">
              <a:extLst>
                <a:ext uri="{FF2B5EF4-FFF2-40B4-BE49-F238E27FC236}">
                  <a16:creationId xmlns="" xmlns:a16="http://schemas.microsoft.com/office/drawing/2014/main" id="{9363FD1E-B241-1140-BFE4-C2B683870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0669" y="2200977"/>
              <a:ext cx="6028224" cy="3024915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="" xmlns:a16="http://schemas.microsoft.com/office/drawing/2014/main" id="{FC6E2482-50B2-7342-90A1-D31A62C3B7B1}"/>
                </a:ext>
              </a:extLst>
            </p:cNvPr>
            <p:cNvSpPr txBox="1"/>
            <p:nvPr/>
          </p:nvSpPr>
          <p:spPr>
            <a:xfrm>
              <a:off x="2054656" y="4615579"/>
              <a:ext cx="2105890" cy="519963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b="1" dirty="0"/>
                <a:t> DR</a:t>
              </a:r>
              <a:r>
                <a:rPr lang="ja-JP" altLang="en-US" sz="1000" b="1"/>
                <a:t>     </a:t>
              </a:r>
              <a:r>
                <a:rPr lang="en-US" altLang="ja-JP" sz="1000" b="1"/>
                <a:t> </a:t>
              </a:r>
              <a:r>
                <a:rPr lang="en-US" altLang="ja-JP" sz="1000" b="1" dirty="0"/>
                <a:t>3  </a:t>
              </a:r>
              <a:r>
                <a:rPr lang="ja-JP" altLang="en-US" sz="1000" b="1"/>
                <a:t>  </a:t>
              </a:r>
              <a:r>
                <a:rPr lang="en-US" altLang="ja-JP" sz="1000" b="1" dirty="0"/>
                <a:t>   5  </a:t>
              </a:r>
              <a:r>
                <a:rPr lang="ja-JP" altLang="en-US" sz="1000" b="1"/>
                <a:t>   </a:t>
              </a:r>
              <a:r>
                <a:rPr lang="en-US" altLang="ja-JP" sz="1000" b="1"/>
                <a:t> </a:t>
              </a:r>
              <a:r>
                <a:rPr lang="en-US" altLang="ja-JP" sz="1000" b="1" dirty="0"/>
                <a:t>BT1 </a:t>
              </a:r>
              <a:r>
                <a:rPr lang="ja-JP" altLang="en-US" sz="1000" b="1"/>
                <a:t>  </a:t>
              </a:r>
              <a:r>
                <a:rPr lang="en-US" altLang="ja-JP" sz="1000" b="1" dirty="0"/>
                <a:t>BT2</a:t>
              </a:r>
              <a:r>
                <a:rPr lang="ja-JP" altLang="en-US" sz="1000" b="1"/>
                <a:t>      　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="" xmlns:a16="http://schemas.microsoft.com/office/drawing/2014/main" id="{7BE53EA0-9381-7D4D-A597-215F53B4BDF9}"/>
                </a:ext>
              </a:extLst>
            </p:cNvPr>
            <p:cNvSpPr txBox="1"/>
            <p:nvPr/>
          </p:nvSpPr>
          <p:spPr>
            <a:xfrm>
              <a:off x="5255056" y="4615579"/>
              <a:ext cx="2105890" cy="519963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b="1" dirty="0"/>
                <a:t> DR</a:t>
              </a:r>
              <a:r>
                <a:rPr lang="ja-JP" altLang="en-US" sz="1000" b="1"/>
                <a:t>     </a:t>
              </a:r>
              <a:r>
                <a:rPr lang="en-US" altLang="ja-JP" sz="1000" b="1"/>
                <a:t> </a:t>
              </a:r>
              <a:r>
                <a:rPr lang="en-US" altLang="ja-JP" sz="1000" b="1" dirty="0"/>
                <a:t>3  </a:t>
              </a:r>
              <a:r>
                <a:rPr lang="ja-JP" altLang="en-US" sz="1000" b="1"/>
                <a:t>  </a:t>
              </a:r>
              <a:r>
                <a:rPr lang="en-US" altLang="ja-JP" sz="1000" b="1" dirty="0"/>
                <a:t>   5  </a:t>
              </a:r>
              <a:r>
                <a:rPr lang="ja-JP" altLang="en-US" sz="1000" b="1"/>
                <a:t>   </a:t>
              </a:r>
              <a:r>
                <a:rPr lang="en-US" altLang="ja-JP" sz="1000" b="1"/>
                <a:t> </a:t>
              </a:r>
              <a:r>
                <a:rPr lang="en-US" altLang="ja-JP" sz="1000" b="1" dirty="0"/>
                <a:t>BT1 </a:t>
              </a:r>
              <a:r>
                <a:rPr lang="ja-JP" altLang="en-US" sz="1000" b="1"/>
                <a:t>  </a:t>
              </a:r>
              <a:r>
                <a:rPr lang="en-US" altLang="ja-JP" sz="1000" b="1" dirty="0"/>
                <a:t>BT2</a:t>
              </a:r>
              <a:r>
                <a:rPr lang="ja-JP" altLang="en-US" sz="1000" b="1"/>
                <a:t>      　</a:t>
              </a:r>
            </a:p>
          </p:txBody>
        </p:sp>
        <p:sp>
          <p:nvSpPr>
            <p:cNvPr id="14" name="下矢印 13">
              <a:extLst>
                <a:ext uri="{FF2B5EF4-FFF2-40B4-BE49-F238E27FC236}">
                  <a16:creationId xmlns="" xmlns:a16="http://schemas.microsoft.com/office/drawing/2014/main" id="{3144F563-0293-7042-A886-8E45DFED0307}"/>
                </a:ext>
              </a:extLst>
            </p:cNvPr>
            <p:cNvSpPr/>
            <p:nvPr/>
          </p:nvSpPr>
          <p:spPr>
            <a:xfrm>
              <a:off x="7152224" y="3183783"/>
              <a:ext cx="134178" cy="714769"/>
            </a:xfrm>
            <a:prstGeom prst="downArrow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500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8746525-BB9F-A848-A9CA-C4C2AA87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00" y="3169961"/>
            <a:ext cx="3932053" cy="43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976DE14F-48D6-9740-8FD3-FBA0C070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692" y="3169961"/>
            <a:ext cx="3990259" cy="43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CD509EE8-8D4C-8548-BC7B-09227B2CA0A2}"/>
              </a:ext>
            </a:extLst>
          </p:cNvPr>
          <p:cNvSpPr txBox="1"/>
          <p:nvPr/>
        </p:nvSpPr>
        <p:spPr>
          <a:xfrm>
            <a:off x="2409206" y="3017170"/>
            <a:ext cx="1751466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/>
              <a:t>6.Nov.2019  3:17</a:t>
            </a:r>
            <a:endParaRPr lang="ja-JP" altLang="en-US" sz="15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783E667A-F5AD-D748-9734-31A3A19D804B}"/>
              </a:ext>
            </a:extLst>
          </p:cNvPr>
          <p:cNvSpPr txBox="1"/>
          <p:nvPr/>
        </p:nvSpPr>
        <p:spPr>
          <a:xfrm>
            <a:off x="6900413" y="3017170"/>
            <a:ext cx="1817684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/>
              <a:t>6.Nov.2019 18:50</a:t>
            </a:r>
            <a:endParaRPr lang="ja-JP" altLang="en-US" sz="15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36F7ECE6-8037-574F-9E89-0A9952631932}"/>
              </a:ext>
            </a:extLst>
          </p:cNvPr>
          <p:cNvSpPr txBox="1"/>
          <p:nvPr/>
        </p:nvSpPr>
        <p:spPr>
          <a:xfrm>
            <a:off x="6044019" y="5048664"/>
            <a:ext cx="422245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BG due to injection became smaller.</a:t>
            </a:r>
            <a:endParaRPr lang="ja-JP" altLang="en-US" sz="1800" dirty="0">
              <a:solidFill>
                <a:srgbClr val="0432FF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="" xmlns:a16="http://schemas.microsoft.com/office/drawing/2014/main" id="{1D4610AD-23CC-3B49-9EC4-F9A7A50DEBCF}"/>
              </a:ext>
            </a:extLst>
          </p:cNvPr>
          <p:cNvCxnSpPr/>
          <p:nvPr/>
        </p:nvCxnSpPr>
        <p:spPr>
          <a:xfrm>
            <a:off x="9152921" y="4669240"/>
            <a:ext cx="0" cy="230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="" xmlns:a16="http://schemas.microsoft.com/office/drawing/2014/main" id="{EF2926B3-A13B-494A-A1F9-21DA297EDCED}"/>
              </a:ext>
            </a:extLst>
          </p:cNvPr>
          <p:cNvCxnSpPr>
            <a:cxnSpLocks/>
          </p:cNvCxnSpPr>
          <p:nvPr/>
        </p:nvCxnSpPr>
        <p:spPr>
          <a:xfrm flipV="1">
            <a:off x="9152921" y="4973688"/>
            <a:ext cx="0" cy="230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="" xmlns:a16="http://schemas.microsoft.com/office/drawing/2014/main" id="{59005559-451F-FE4B-821C-9D6D3F70D40B}"/>
              </a:ext>
            </a:extLst>
          </p:cNvPr>
          <p:cNvCxnSpPr/>
          <p:nvPr/>
        </p:nvCxnSpPr>
        <p:spPr>
          <a:xfrm>
            <a:off x="4572490" y="4677461"/>
            <a:ext cx="0" cy="230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="" xmlns:a16="http://schemas.microsoft.com/office/drawing/2014/main" id="{8244FCBB-C2A0-7449-9431-66AEE725B553}"/>
              </a:ext>
            </a:extLst>
          </p:cNvPr>
          <p:cNvCxnSpPr>
            <a:cxnSpLocks/>
          </p:cNvCxnSpPr>
          <p:nvPr/>
        </p:nvCxnSpPr>
        <p:spPr>
          <a:xfrm flipV="1">
            <a:off x="4572490" y="5006569"/>
            <a:ext cx="0" cy="230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右矢印 19">
            <a:extLst>
              <a:ext uri="{FF2B5EF4-FFF2-40B4-BE49-F238E27FC236}">
                <a16:creationId xmlns="" xmlns:a16="http://schemas.microsoft.com/office/drawing/2014/main" id="{6243FAFC-B78E-F54F-9E07-2E03F3CDB52B}"/>
              </a:ext>
            </a:extLst>
          </p:cNvPr>
          <p:cNvSpPr/>
          <p:nvPr/>
        </p:nvSpPr>
        <p:spPr>
          <a:xfrm>
            <a:off x="5021653" y="5203862"/>
            <a:ext cx="627039" cy="4028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1" name="円/楕円 20">
            <a:extLst>
              <a:ext uri="{FF2B5EF4-FFF2-40B4-BE49-F238E27FC236}">
                <a16:creationId xmlns="" xmlns:a16="http://schemas.microsoft.com/office/drawing/2014/main" id="{7FBF86E5-637E-544A-B269-2DFCD6CD2A22}"/>
              </a:ext>
            </a:extLst>
          </p:cNvPr>
          <p:cNvSpPr/>
          <p:nvPr/>
        </p:nvSpPr>
        <p:spPr>
          <a:xfrm>
            <a:off x="1547533" y="5983055"/>
            <a:ext cx="8245136" cy="52099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2" name="円/楕円 21">
            <a:extLst>
              <a:ext uri="{FF2B5EF4-FFF2-40B4-BE49-F238E27FC236}">
                <a16:creationId xmlns="" xmlns:a16="http://schemas.microsoft.com/office/drawing/2014/main" id="{0655B1E0-E324-9E4B-9040-62535A7855D3}"/>
              </a:ext>
            </a:extLst>
          </p:cNvPr>
          <p:cNvSpPr/>
          <p:nvPr/>
        </p:nvSpPr>
        <p:spPr>
          <a:xfrm>
            <a:off x="1504712" y="6790825"/>
            <a:ext cx="8287954" cy="520996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87239ACA-9983-6748-8E14-C9818D0AFC70}"/>
              </a:ext>
            </a:extLst>
          </p:cNvPr>
          <p:cNvSpPr txBox="1"/>
          <p:nvPr/>
        </p:nvSpPr>
        <p:spPr>
          <a:xfrm>
            <a:off x="1725577" y="5555813"/>
            <a:ext cx="443074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Signals from Loss monitors in the LER</a:t>
            </a:r>
            <a:endParaRPr kumimoji="1" lang="ja-JP" altLang="en-US" sz="1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3A39DA38-2886-F344-9B7E-491AFE8D8C37}"/>
              </a:ext>
            </a:extLst>
          </p:cNvPr>
          <p:cNvSpPr txBox="1"/>
          <p:nvPr/>
        </p:nvSpPr>
        <p:spPr>
          <a:xfrm>
            <a:off x="3" y="-62520"/>
            <a:ext cx="375955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Injection efficiency and background</a:t>
            </a:r>
            <a:endParaRPr kumimoji="1" lang="ja-JP" altLang="en-US" sz="16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F41EB7BC-A3F0-E54A-9114-69E5DAE9AA72}"/>
              </a:ext>
            </a:extLst>
          </p:cNvPr>
          <p:cNvSpPr txBox="1"/>
          <p:nvPr/>
        </p:nvSpPr>
        <p:spPr>
          <a:xfrm>
            <a:off x="1733739" y="5065634"/>
            <a:ext cx="3174125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/>
              <a:t>BGs from Vertex detectors</a:t>
            </a:r>
            <a:endParaRPr kumimoji="1" lang="ja-JP" altLang="en-US" sz="1800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="" xmlns:a16="http://schemas.microsoft.com/office/drawing/2014/main" id="{3B8BEABB-8744-9541-A5F6-6F37835508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38</a:t>
            </a:fld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91675797-DB10-F248-A414-5FAB5CB25044}"/>
              </a:ext>
            </a:extLst>
          </p:cNvPr>
          <p:cNvSpPr txBox="1"/>
          <p:nvPr/>
        </p:nvSpPr>
        <p:spPr>
          <a:xfrm>
            <a:off x="2275064" y="1622447"/>
            <a:ext cx="711274" cy="659304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 err="1">
                <a:latin typeface="Symbol" pitchFamily="2" charset="2"/>
              </a:rPr>
              <a:t>ge</a:t>
            </a:r>
            <a:r>
              <a:rPr lang="en-US" altLang="ja-JP" sz="1800" dirty="0" err="1"/>
              <a:t>x</a:t>
            </a:r>
            <a:endParaRPr lang="en-US" altLang="ja-JP" sz="1800" dirty="0"/>
          </a:p>
          <a:p>
            <a:r>
              <a:rPr lang="en-US" altLang="ja-JP" sz="1800" dirty="0"/>
              <a:t>[</a:t>
            </a:r>
            <a:r>
              <a:rPr lang="en-US" altLang="ja-JP" sz="1800" dirty="0">
                <a:latin typeface="Symbol" pitchFamily="2" charset="2"/>
              </a:rPr>
              <a:t>m</a:t>
            </a:r>
            <a:r>
              <a:rPr lang="en-US" altLang="ja-JP" sz="1800" dirty="0"/>
              <a:t>m]</a:t>
            </a:r>
            <a:endParaRPr lang="ja-JP" altLang="en-US" sz="18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CAE60BE8-CC8C-044C-9FC5-2B8361207725}"/>
              </a:ext>
            </a:extLst>
          </p:cNvPr>
          <p:cNvSpPr txBox="1"/>
          <p:nvPr/>
        </p:nvSpPr>
        <p:spPr>
          <a:xfrm>
            <a:off x="4956064" y="1628828"/>
            <a:ext cx="711274" cy="659304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 err="1">
                <a:latin typeface="Symbol" pitchFamily="2" charset="2"/>
              </a:rPr>
              <a:t>ge</a:t>
            </a:r>
            <a:r>
              <a:rPr lang="en-US" altLang="ja-JP" sz="1800" dirty="0" err="1"/>
              <a:t>y</a:t>
            </a:r>
            <a:endParaRPr lang="en-US" altLang="ja-JP" sz="1800" dirty="0"/>
          </a:p>
          <a:p>
            <a:r>
              <a:rPr lang="en-US" altLang="ja-JP" sz="1800" dirty="0"/>
              <a:t>[</a:t>
            </a:r>
            <a:r>
              <a:rPr lang="en-US" altLang="ja-JP" sz="1800" dirty="0">
                <a:latin typeface="Symbol" pitchFamily="2" charset="2"/>
              </a:rPr>
              <a:t>m</a:t>
            </a:r>
            <a:r>
              <a:rPr lang="en-US" altLang="ja-JP" sz="1800" dirty="0"/>
              <a:t>m]</a:t>
            </a:r>
            <a:endParaRPr lang="ja-JP" altLang="en-US" sz="18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56F74425-2BBA-0246-955E-03614A7D5091}"/>
              </a:ext>
            </a:extLst>
          </p:cNvPr>
          <p:cNvSpPr txBox="1"/>
          <p:nvPr/>
        </p:nvSpPr>
        <p:spPr>
          <a:xfrm>
            <a:off x="205154" y="366131"/>
            <a:ext cx="1027341" cy="597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LER</a:t>
            </a:r>
            <a:endParaRPr lang="ja-JP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47965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39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Beam Controls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2888964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60108"/>
            <a:ext cx="10358438" cy="714375"/>
          </a:xfrm>
        </p:spPr>
        <p:txBody>
          <a:bodyPr/>
          <a:lstStyle/>
          <a:p>
            <a:r>
              <a:rPr kumimoji="1" lang="en-US" altLang="ja-JP" dirty="0"/>
              <a:t>Fire Recovery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3" y="1074480"/>
            <a:ext cx="10622675" cy="6159500"/>
          </a:xfrm>
        </p:spPr>
        <p:txBody>
          <a:bodyPr/>
          <a:lstStyle/>
          <a:p>
            <a:r>
              <a:rPr kumimoji="1" lang="en-US" altLang="ja-JP" sz="3200" dirty="0"/>
              <a:t>Fire at acc. structure assembly room on Apr.3</a:t>
            </a:r>
          </a:p>
          <a:p>
            <a:pPr lvl="1"/>
            <a:r>
              <a:rPr lang="en-US" altLang="ja-JP" sz="2700" dirty="0"/>
              <a:t>Southern part of the injector was much damaged as well as the assembly room</a:t>
            </a:r>
            <a:endParaRPr kumimoji="1" lang="en-US" altLang="ja-JP" sz="2700" dirty="0"/>
          </a:p>
          <a:p>
            <a:r>
              <a:rPr lang="en-US" altLang="ja-JP" sz="3200" dirty="0"/>
              <a:t>Interim</a:t>
            </a:r>
            <a:r>
              <a:rPr kumimoji="1" lang="en-US" altLang="ja-JP" sz="3200" dirty="0"/>
              <a:t> injector recovery by Apr.26</a:t>
            </a:r>
          </a:p>
          <a:p>
            <a:r>
              <a:rPr lang="en-US" altLang="ja-JP" sz="3200" dirty="0"/>
              <a:t>Full injector recovery during summer shutdown</a:t>
            </a:r>
          </a:p>
          <a:p>
            <a:r>
              <a:rPr kumimoji="1" lang="en-US" altLang="ja-JP" sz="3200" dirty="0"/>
              <a:t>The</a:t>
            </a:r>
            <a:r>
              <a:rPr lang="en-US" altLang="ja-JP" sz="3200" dirty="0"/>
              <a:t> assembly room </a:t>
            </a:r>
            <a:br>
              <a:rPr lang="en-US" altLang="ja-JP" sz="3200" dirty="0"/>
            </a:br>
            <a:r>
              <a:rPr lang="en-US" altLang="ja-JP" sz="3200" dirty="0"/>
              <a:t>cleaned up</a:t>
            </a:r>
          </a:p>
          <a:p>
            <a:pPr lvl="1"/>
            <a:r>
              <a:rPr kumimoji="1" lang="en-US" altLang="ja-JP" sz="2700" dirty="0"/>
              <a:t>Restoration in April</a:t>
            </a:r>
          </a:p>
          <a:p>
            <a:pPr lvl="1"/>
            <a:r>
              <a:rPr lang="en-US" altLang="ja-JP" sz="2700" dirty="0"/>
              <a:t>S-band structure tests and </a:t>
            </a:r>
            <a:br>
              <a:rPr lang="en-US" altLang="ja-JP" sz="2700" dirty="0"/>
            </a:br>
            <a:r>
              <a:rPr lang="en-US" altLang="ja-JP" sz="2700" dirty="0"/>
              <a:t>RF conditioning soon</a:t>
            </a:r>
            <a:endParaRPr kumimoji="1" lang="en-US" altLang="ja-JP" sz="2700" dirty="0"/>
          </a:p>
          <a:p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5" name="図 4" descr="DSC0580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08" y="3656217"/>
            <a:ext cx="4765330" cy="3573998"/>
          </a:xfrm>
          <a:prstGeom prst="rect">
            <a:avLst/>
          </a:prstGeom>
        </p:spPr>
      </p:pic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2047268" y="6637632"/>
            <a:ext cx="3876040" cy="59296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Scaffold to clean up walls and ceiling</a:t>
            </a:r>
          </a:p>
          <a:p>
            <a:pPr algn="r"/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at acc. structure assembly room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63647815"/>
      </p:ext>
    </p:extLst>
  </p:cSld>
  <p:clrMapOvr>
    <a:masterClrMapping/>
  </p:clrMapOvr>
  <p:transition xmlns:p14="http://schemas.microsoft.com/office/powerpoint/2010/main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="" xmlns:a16="http://schemas.microsoft.com/office/drawing/2014/main" id="{2D56674A-FFF8-4D55-B8F3-B768D361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651" y="3925502"/>
            <a:ext cx="7918528" cy="38723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52F4DC8E-FEC0-499F-AE57-2163BE5A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371" y="-32632"/>
            <a:ext cx="8565088" cy="644877"/>
          </a:xfrm>
        </p:spPr>
        <p:txBody>
          <a:bodyPr/>
          <a:lstStyle/>
          <a:p>
            <a:r>
              <a:rPr lang="en-US" altLang="ja-JP" sz="3968" dirty="0">
                <a:latin typeface="Arial Rounded MT Bold"/>
                <a:cs typeface="Arial Rounded MT Bold"/>
              </a:rPr>
              <a:t>Feedback loops</a:t>
            </a:r>
            <a:endParaRPr lang="ja-JP" altLang="en-US" sz="3968" dirty="0">
              <a:latin typeface="Arial Rounded MT Bold"/>
              <a:cs typeface="Arial Rounded MT Bold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5BE52FA3-7E3A-4CDF-9C4C-43D5F2B9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645754"/>
            <a:ext cx="10589619" cy="2394777"/>
          </a:xfrm>
        </p:spPr>
        <p:txBody>
          <a:bodyPr/>
          <a:lstStyle/>
          <a:p>
            <a:r>
              <a:rPr lang="en-US" altLang="ja-JP" sz="2400" dirty="0">
                <a:solidFill>
                  <a:srgbClr val="000090"/>
                </a:solidFill>
                <a:latin typeface="Arial Rounded MT Bold"/>
                <a:cs typeface="Arial Rounded MT Bold"/>
              </a:rPr>
              <a:t>Energy feedback (J-ARC, LTR, ECS, BT) </a:t>
            </a:r>
            <a:br>
              <a:rPr lang="en-US" altLang="ja-JP" sz="2400" dirty="0">
                <a:solidFill>
                  <a:srgbClr val="000090"/>
                </a:solidFill>
                <a:latin typeface="Arial Rounded MT Bold"/>
                <a:cs typeface="Arial Rounded MT Bold"/>
              </a:rPr>
            </a:br>
            <a:r>
              <a:rPr lang="en-US" altLang="ja-JP" sz="2400" dirty="0">
                <a:solidFill>
                  <a:srgbClr val="000090"/>
                </a:solidFill>
                <a:latin typeface="Arial Rounded MT Bold"/>
                <a:cs typeface="Arial Rounded MT Bold"/>
              </a:rPr>
              <a:t>loops work fine.</a:t>
            </a:r>
          </a:p>
          <a:p>
            <a:pPr lvl="1"/>
            <a:r>
              <a:rPr lang="en-US" altLang="ja-JP" sz="2000" dirty="0">
                <a:solidFill>
                  <a:srgbClr val="000090"/>
                </a:solidFill>
                <a:latin typeface="Arial Rounded MT Bold"/>
                <a:cs typeface="Arial Rounded MT Bold"/>
              </a:rPr>
              <a:t>Energy stability at BT line &lt; 0.025%</a:t>
            </a:r>
          </a:p>
          <a:p>
            <a:r>
              <a:rPr lang="en-US" altLang="ja-JP" sz="24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Orbit feedback at some locations.</a:t>
            </a:r>
          </a:p>
          <a:p>
            <a:pPr lvl="1"/>
            <a:r>
              <a:rPr lang="en-US" altLang="ja-JP" sz="2000" dirty="0">
                <a:solidFill>
                  <a:srgbClr val="000090"/>
                </a:solidFill>
                <a:latin typeface="Arial Rounded MT Bold"/>
                <a:cs typeface="Arial Rounded MT Bold"/>
              </a:rPr>
              <a:t>Large drift (</a:t>
            </a:r>
            <a:r>
              <a:rPr lang="ja-JP" altLang="en-US" sz="2000" dirty="0">
                <a:solidFill>
                  <a:srgbClr val="000090"/>
                </a:solidFill>
                <a:latin typeface="Arial Rounded MT Bold"/>
                <a:cs typeface="Arial Rounded MT Bold"/>
              </a:rPr>
              <a:t>～ </a:t>
            </a:r>
            <a:r>
              <a:rPr lang="en-US" altLang="ja-JP" sz="2000" dirty="0">
                <a:solidFill>
                  <a:srgbClr val="000090"/>
                </a:solidFill>
                <a:latin typeface="Arial Rounded MT Bold"/>
                <a:cs typeface="Arial Rounded MT Bold"/>
              </a:rPr>
              <a:t>1 mm) can be corrected</a:t>
            </a:r>
          </a:p>
          <a:p>
            <a:pPr marL="457200" lvl="1" indent="0">
              <a:buNone/>
            </a:pPr>
            <a:r>
              <a:rPr lang="en-US" altLang="ja-JP" sz="2000" dirty="0">
                <a:solidFill>
                  <a:srgbClr val="000090"/>
                </a:solidFill>
                <a:latin typeface="Arial Rounded MT Bold"/>
                <a:cs typeface="Arial Rounded MT Bold"/>
              </a:rPr>
              <a:t>    within ~ 0.1 mm w/ feedback.</a:t>
            </a:r>
          </a:p>
          <a:p>
            <a:pPr marL="457200" lvl="1" indent="0">
              <a:buNone/>
            </a:pPr>
            <a:endParaRPr lang="en-US" altLang="ja-JP" sz="2000" dirty="0">
              <a:solidFill>
                <a:srgbClr val="000090"/>
              </a:solidFill>
              <a:latin typeface="Arial Rounded MT Bold"/>
              <a:cs typeface="Arial Rounded MT Bold"/>
            </a:endParaRPr>
          </a:p>
          <a:p>
            <a:pPr lvl="1"/>
            <a:endParaRPr lang="en-US" altLang="ja-JP" sz="2000" dirty="0">
              <a:solidFill>
                <a:srgbClr val="000090"/>
              </a:solidFill>
              <a:latin typeface="Arial Rounded MT Bold"/>
              <a:cs typeface="Arial Rounded MT Bold"/>
            </a:endParaRPr>
          </a:p>
          <a:p>
            <a:pPr lvl="1"/>
            <a:endParaRPr lang="en-US" altLang="ja-JP" sz="2000" dirty="0">
              <a:solidFill>
                <a:srgbClr val="000090"/>
              </a:solidFill>
              <a:latin typeface="Arial Rounded MT Bold"/>
              <a:cs typeface="Arial Rounded MT Bold"/>
            </a:endParaRPr>
          </a:p>
          <a:p>
            <a:pPr lvl="1"/>
            <a:endParaRPr lang="en-US" altLang="ja-JP" sz="2000" dirty="0">
              <a:solidFill>
                <a:srgbClr val="000090"/>
              </a:solidFill>
              <a:latin typeface="Arial Rounded MT Bold"/>
              <a:cs typeface="Arial Rounded MT Bold"/>
            </a:endParaRPr>
          </a:p>
          <a:p>
            <a:pPr lvl="1"/>
            <a:endParaRPr lang="en-US" altLang="ja-JP" sz="2000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B1606972-5A34-42A6-9A59-68889B3B95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graphicFrame>
        <p:nvGraphicFramePr>
          <p:cNvPr id="41" name="オブジェクト 40">
            <a:extLst>
              <a:ext uri="{FF2B5EF4-FFF2-40B4-BE49-F238E27FC236}">
                <a16:creationId xmlns="" xmlns:a16="http://schemas.microsoft.com/office/drawing/2014/main" id="{574DE0E7-99FF-4AE4-AA30-7DE008A7B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326826"/>
              </p:ext>
            </p:extLst>
          </p:nvPr>
        </p:nvGraphicFramePr>
        <p:xfrm>
          <a:off x="6280144" y="971933"/>
          <a:ext cx="4391184" cy="3085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Graph" r:id="rId4" imgW="4132440" imgH="2901600" progId="Origin95.Graph">
                  <p:embed/>
                </p:oleObj>
              </mc:Choice>
              <mc:Fallback>
                <p:oleObj name="Graph" r:id="rId4" imgW="4132440" imgH="2901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0144" y="971933"/>
                        <a:ext cx="4391184" cy="308599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="" xmlns:a16="http://schemas.microsoft.com/office/drawing/2014/main" id="{ED25F599-FA36-4133-B438-68C8F1D55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949" y="3997539"/>
            <a:ext cx="2447545" cy="3601912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="" xmlns:a16="http://schemas.microsoft.com/office/drawing/2014/main" id="{9FC1D027-AEAF-4499-9366-F94ED0149AFB}"/>
              </a:ext>
            </a:extLst>
          </p:cNvPr>
          <p:cNvSpPr txBox="1"/>
          <p:nvPr/>
        </p:nvSpPr>
        <p:spPr>
          <a:xfrm>
            <a:off x="7135602" y="945730"/>
            <a:ext cx="2239967" cy="44062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Energy @ BT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="" xmlns:a16="http://schemas.microsoft.com/office/drawing/2014/main" id="{CE3DBF62-21E3-44A7-B126-90EEB6AA1F1F}"/>
              </a:ext>
            </a:extLst>
          </p:cNvPr>
          <p:cNvSpPr txBox="1"/>
          <p:nvPr/>
        </p:nvSpPr>
        <p:spPr>
          <a:xfrm>
            <a:off x="8799676" y="5726459"/>
            <a:ext cx="1439732" cy="46185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Orbit FB</a:t>
            </a:r>
            <a:endParaRPr lang="ja-JP" altLang="en-US" sz="2400" dirty="0">
              <a:solidFill>
                <a:srgbClr val="0000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="" xmlns:a16="http://schemas.microsoft.com/office/drawing/2014/main" id="{F84A5A22-93EB-4831-8513-0CC61A7BEBD6}"/>
              </a:ext>
            </a:extLst>
          </p:cNvPr>
          <p:cNvSpPr txBox="1"/>
          <p:nvPr/>
        </p:nvSpPr>
        <p:spPr>
          <a:xfrm>
            <a:off x="5304134" y="4213655"/>
            <a:ext cx="1551903" cy="44062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Energy FB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610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1" y="286941"/>
            <a:ext cx="10390758" cy="1461801"/>
          </a:xfrm>
        </p:spPr>
        <p:txBody>
          <a:bodyPr>
            <a:normAutofit/>
          </a:bodyPr>
          <a:lstStyle/>
          <a:p>
            <a:r>
              <a:rPr kumimoji="1" lang="en-US" altLang="ja-JP"/>
              <a:t>2. Improvements of emittance growth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013262"/>
            <a:ext cx="9400610" cy="4798559"/>
          </a:xfrm>
        </p:spPr>
        <p:txBody>
          <a:bodyPr/>
          <a:lstStyle/>
          <a:p>
            <a:pPr marL="586616" indent="-586616">
              <a:buFont typeface="+mj-lt"/>
              <a:buAutoNum type="alphaUcParenR"/>
            </a:pPr>
            <a:r>
              <a:rPr kumimoji="1" lang="en-US" altLang="ja-JP" sz="3200" dirty="0">
                <a:solidFill>
                  <a:srgbClr val="0432FF"/>
                </a:solidFill>
              </a:rPr>
              <a:t>Residual dispersion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/>
              <a:t>Dispersion correction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/>
              <a:t>Residual dispersion at the acceleration for compression system</a:t>
            </a:r>
            <a:endParaRPr kumimoji="1" lang="en-US" altLang="ja-JP" sz="2800" dirty="0"/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rgbClr val="0432FF"/>
                </a:solidFill>
              </a:rPr>
              <a:t>Abnormal skew magnetic field from bends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rgbClr val="0432FF"/>
                </a:solidFill>
              </a:rPr>
              <a:t>Emittance growth caused by jitters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rgbClr val="0432FF"/>
                </a:solidFill>
              </a:rPr>
              <a:t>Other sources</a:t>
            </a:r>
          </a:p>
          <a:p>
            <a:pPr lvl="1"/>
            <a:r>
              <a:rPr lang="en-US" altLang="ja-JP" sz="2800" dirty="0"/>
              <a:t>Wake field in the LINAC</a:t>
            </a:r>
          </a:p>
          <a:p>
            <a:pPr lvl="1"/>
            <a:r>
              <a:rPr lang="en-US" altLang="ja-JP" sz="2800" dirty="0"/>
              <a:t>Radiation excitation in the e- BT line</a:t>
            </a:r>
          </a:p>
          <a:p>
            <a:pPr marL="586616" indent="-586616">
              <a:buFont typeface="+mj-lt"/>
              <a:buAutoNum type="alphaUcParenR"/>
            </a:pP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BB0754F-8027-D24B-9F20-9BB920A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FBD35E4E-6CFB-A447-895B-ED339749D1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293694"/>
      </p:ext>
    </p:extLst>
  </p:cSld>
  <p:clrMapOvr>
    <a:masterClrMapping/>
  </p:clrMapOvr>
  <p:transition xmlns:p14="http://schemas.microsoft.com/office/powerpoint/2010/main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/>
          <p:cNvSpPr>
            <a:spLocks noGrp="1"/>
          </p:cNvSpPr>
          <p:nvPr>
            <p:ph type="title"/>
          </p:nvPr>
        </p:nvSpPr>
        <p:spPr>
          <a:xfrm>
            <a:off x="165100" y="397051"/>
            <a:ext cx="10358438" cy="714375"/>
          </a:xfrm>
        </p:spPr>
        <p:txBody>
          <a:bodyPr/>
          <a:lstStyle/>
          <a:p>
            <a:r>
              <a:rPr lang="en-US" altLang="ja-JP" dirty="0"/>
              <a:t>Residual Dispersion Function Correction</a:t>
            </a:r>
            <a:endParaRPr kumimoji="1" lang="ja-JP" altLang="en-US" dirty="0"/>
          </a:p>
        </p:txBody>
      </p:sp>
      <p:sp>
        <p:nvSpPr>
          <p:cNvPr id="3" name="object 3"/>
          <p:cNvSpPr/>
          <p:nvPr/>
        </p:nvSpPr>
        <p:spPr>
          <a:xfrm>
            <a:off x="3048485" y="5710684"/>
            <a:ext cx="4871582" cy="14551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824571" y="1230768"/>
            <a:ext cx="3408280" cy="249658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6089046" y="3150344"/>
            <a:ext cx="3431737" cy="250329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807815" y="3152448"/>
            <a:ext cx="3425036" cy="250329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35255" y="1837550"/>
            <a:ext cx="993967" cy="447416"/>
          </a:xfrm>
          <a:custGeom>
            <a:avLst/>
            <a:gdLst/>
            <a:ahLst/>
            <a:cxnLst/>
            <a:rect l="l" t="t" r="r" b="b"/>
            <a:pathLst>
              <a:path w="994410" h="447039">
                <a:moveTo>
                  <a:pt x="0" y="0"/>
                </a:moveTo>
                <a:lnTo>
                  <a:pt x="994336" y="0"/>
                </a:lnTo>
                <a:lnTo>
                  <a:pt x="994336" y="446674"/>
                </a:lnTo>
                <a:lnTo>
                  <a:pt x="0" y="4466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35255" y="1549179"/>
            <a:ext cx="993967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Design</a:t>
            </a:r>
          </a:p>
        </p:txBody>
      </p:sp>
      <p:sp>
        <p:nvSpPr>
          <p:cNvPr id="9" name="object 9"/>
          <p:cNvSpPr/>
          <p:nvPr/>
        </p:nvSpPr>
        <p:spPr>
          <a:xfrm>
            <a:off x="2852552" y="3358016"/>
            <a:ext cx="976830" cy="447416"/>
          </a:xfrm>
          <a:custGeom>
            <a:avLst/>
            <a:gdLst/>
            <a:ahLst/>
            <a:cxnLst/>
            <a:rect l="l" t="t" r="r" b="b"/>
            <a:pathLst>
              <a:path w="977264" h="447039">
                <a:moveTo>
                  <a:pt x="0" y="0"/>
                </a:moveTo>
                <a:lnTo>
                  <a:pt x="977028" y="0"/>
                </a:lnTo>
                <a:lnTo>
                  <a:pt x="977028" y="446675"/>
                </a:lnTo>
                <a:lnTo>
                  <a:pt x="0" y="446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52552" y="3358016"/>
            <a:ext cx="976830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Before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28815" y="3338818"/>
            <a:ext cx="787049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After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24072" y="3272444"/>
            <a:ext cx="877178" cy="289803"/>
          </a:xfrm>
          <a:custGeom>
            <a:avLst/>
            <a:gdLst/>
            <a:ahLst/>
            <a:cxnLst/>
            <a:rect l="l" t="t" r="r" b="b"/>
            <a:pathLst>
              <a:path w="877569" h="289560">
                <a:moveTo>
                  <a:pt x="0" y="0"/>
                </a:moveTo>
                <a:lnTo>
                  <a:pt x="877021" y="0"/>
                </a:lnTo>
                <a:lnTo>
                  <a:pt x="877021" y="289025"/>
                </a:lnTo>
                <a:lnTo>
                  <a:pt x="0" y="2890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98791" y="3205361"/>
            <a:ext cx="877178" cy="2154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1400" dirty="0">
                <a:solidFill>
                  <a:srgbClr val="009B45"/>
                </a:solidFill>
                <a:latin typeface="Calibri"/>
                <a:cs typeface="Calibri"/>
              </a:rPr>
              <a:t>Measured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2141" y="3217413"/>
            <a:ext cx="877178" cy="2154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1400" dirty="0">
                <a:solidFill>
                  <a:srgbClr val="009B45"/>
                </a:solidFill>
                <a:latin typeface="Calibri"/>
                <a:cs typeface="Calibri"/>
              </a:rPr>
              <a:t>Measured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46003" y="3876439"/>
            <a:ext cx="755566" cy="70467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87328" y="3909144"/>
            <a:ext cx="668992" cy="600579"/>
          </a:xfrm>
          <a:custGeom>
            <a:avLst/>
            <a:gdLst/>
            <a:ahLst/>
            <a:cxnLst/>
            <a:rect l="l" t="t" r="r" b="b"/>
            <a:pathLst>
              <a:path w="669289" h="600075">
                <a:moveTo>
                  <a:pt x="368636" y="0"/>
                </a:moveTo>
                <a:lnTo>
                  <a:pt x="368636" y="149960"/>
                </a:lnTo>
                <a:lnTo>
                  <a:pt x="0" y="149960"/>
                </a:lnTo>
                <a:lnTo>
                  <a:pt x="0" y="449880"/>
                </a:lnTo>
                <a:lnTo>
                  <a:pt x="368636" y="449880"/>
                </a:lnTo>
                <a:lnTo>
                  <a:pt x="368636" y="599841"/>
                </a:lnTo>
                <a:lnTo>
                  <a:pt x="668719" y="299920"/>
                </a:lnTo>
                <a:lnTo>
                  <a:pt x="368636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87328" y="3909144"/>
            <a:ext cx="668992" cy="600579"/>
          </a:xfrm>
          <a:custGeom>
            <a:avLst/>
            <a:gdLst/>
            <a:ahLst/>
            <a:cxnLst/>
            <a:rect l="l" t="t" r="r" b="b"/>
            <a:pathLst>
              <a:path w="669289" h="600075">
                <a:moveTo>
                  <a:pt x="0" y="149960"/>
                </a:moveTo>
                <a:lnTo>
                  <a:pt x="368635" y="149960"/>
                </a:lnTo>
                <a:lnTo>
                  <a:pt x="368635" y="0"/>
                </a:lnTo>
                <a:lnTo>
                  <a:pt x="668719" y="299921"/>
                </a:lnTo>
                <a:lnTo>
                  <a:pt x="368635" y="599842"/>
                </a:lnTo>
                <a:lnTo>
                  <a:pt x="368635" y="449881"/>
                </a:lnTo>
                <a:lnTo>
                  <a:pt x="0" y="449881"/>
                </a:lnTo>
                <a:lnTo>
                  <a:pt x="0" y="149960"/>
                </a:lnTo>
                <a:close/>
              </a:path>
            </a:pathLst>
          </a:custGeom>
          <a:ln w="1270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97235" y="4801623"/>
            <a:ext cx="2430967" cy="394666"/>
          </a:xfrm>
          <a:custGeom>
            <a:avLst/>
            <a:gdLst/>
            <a:ahLst/>
            <a:cxnLst/>
            <a:rect l="l" t="t" r="r" b="b"/>
            <a:pathLst>
              <a:path w="2432050" h="394335">
                <a:moveTo>
                  <a:pt x="0" y="0"/>
                </a:moveTo>
                <a:lnTo>
                  <a:pt x="2431482" y="0"/>
                </a:lnTo>
                <a:lnTo>
                  <a:pt x="2431482" y="394125"/>
                </a:lnTo>
                <a:lnTo>
                  <a:pt x="0" y="3941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37490" y="4801625"/>
            <a:ext cx="2430967" cy="307777"/>
          </a:xfrm>
          <a:prstGeom prst="rect">
            <a:avLst/>
          </a:prstGeom>
          <a:solidFill>
            <a:srgbClr val="FFFFFF"/>
          </a:solidFill>
          <a:ln w="12700">
            <a:solidFill>
              <a:srgbClr val="E46C0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Dispersio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n c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orrection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24241" y="1405161"/>
            <a:ext cx="5544616" cy="1554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marR="5080" indent="-243840">
              <a:lnSpc>
                <a:spcPts val="1989"/>
              </a:lnSpc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Larg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residua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l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dispersio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 function</a:t>
            </a:r>
            <a:b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was generat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e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d at 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h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180-degree J–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AR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C, </a:t>
            </a:r>
            <a:b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that caused beam instability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256540" marR="200025" indent="-243840">
              <a:lnSpc>
                <a:spcPts val="1989"/>
              </a:lnSpc>
              <a:spcBef>
                <a:spcPts val="120"/>
              </a:spcBef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D</a:t>
            </a:r>
            <a:r>
              <a:rPr lang="en-US" altLang="ja-JP" sz="2000" dirty="0">
                <a:solidFill>
                  <a:srgbClr val="0B3EFF"/>
                </a:solidFill>
                <a:latin typeface="Arial"/>
                <a:cs typeface="Arial"/>
              </a:rPr>
              <a:t>ispersion correction by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tuni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ng 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h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m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agneti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c field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f </a:t>
            </a:r>
            <a:r>
              <a:rPr lang="en-US" sz="2000" dirty="0" err="1">
                <a:solidFill>
                  <a:srgbClr val="0B3EFF"/>
                </a:solidFill>
                <a:latin typeface="Arial"/>
                <a:cs typeface="Arial"/>
              </a:rPr>
              <a:t>q</a:t>
            </a:r>
            <a:r>
              <a:rPr sz="2000" dirty="0" err="1">
                <a:solidFill>
                  <a:srgbClr val="0B3EFF"/>
                </a:solidFill>
                <a:latin typeface="Arial"/>
                <a:cs typeface="Arial"/>
              </a:rPr>
              <a:t>uadrupol</a:t>
            </a:r>
            <a:r>
              <a:rPr lang="en-US" sz="2000" dirty="0" err="1">
                <a:solidFill>
                  <a:srgbClr val="0B3EFF"/>
                </a:solidFill>
                <a:latin typeface="Arial"/>
                <a:cs typeface="Arial"/>
              </a:rPr>
              <a:t>e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 m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agnets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 made r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esidua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l d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ispersio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 function s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mall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 enough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.</a:t>
            </a:r>
            <a:r>
              <a:rPr lang="ja-JP" altLang="en-US" sz="2000" dirty="0">
                <a:solidFill>
                  <a:srgbClr val="0B3EFF"/>
                </a:solidFill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7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  <p:sp>
        <p:nvSpPr>
          <p:cNvPr id="27" name="object 23"/>
          <p:cNvSpPr txBox="1"/>
          <p:nvPr/>
        </p:nvSpPr>
        <p:spPr>
          <a:xfrm>
            <a:off x="8785877" y="1135886"/>
            <a:ext cx="1730807" cy="402291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none" lIns="36000" tIns="46800" rIns="36000" bIns="4680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Seimiya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 et al.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851641"/>
      </p:ext>
    </p:extLst>
  </p:cSld>
  <p:clrMapOvr>
    <a:masterClrMapping/>
  </p:clrMapOvr>
  <p:transition xmlns:p14="http://schemas.microsoft.com/office/powerpoint/2010/main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39855" y="2256589"/>
            <a:ext cx="3786977" cy="3691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4338" y="2256589"/>
            <a:ext cx="3765650" cy="3691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2998" y="4410285"/>
            <a:ext cx="920086" cy="515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43621" y="4440979"/>
            <a:ext cx="835351" cy="414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43620" y="4440979"/>
            <a:ext cx="835922" cy="414368"/>
          </a:xfrm>
          <a:custGeom>
            <a:avLst/>
            <a:gdLst/>
            <a:ahLst/>
            <a:cxnLst/>
            <a:rect l="l" t="t" r="r" b="b"/>
            <a:pathLst>
              <a:path w="836295" h="414020">
                <a:moveTo>
                  <a:pt x="628745" y="0"/>
                </a:moveTo>
                <a:lnTo>
                  <a:pt x="628745" y="103433"/>
                </a:lnTo>
                <a:lnTo>
                  <a:pt x="0" y="103433"/>
                </a:lnTo>
                <a:lnTo>
                  <a:pt x="0" y="310299"/>
                </a:lnTo>
                <a:lnTo>
                  <a:pt x="628745" y="310299"/>
                </a:lnTo>
                <a:lnTo>
                  <a:pt x="628745" y="413732"/>
                </a:lnTo>
                <a:lnTo>
                  <a:pt x="835723" y="206866"/>
                </a:lnTo>
                <a:lnTo>
                  <a:pt x="628745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43620" y="4440979"/>
            <a:ext cx="835922" cy="414368"/>
          </a:xfrm>
          <a:custGeom>
            <a:avLst/>
            <a:gdLst/>
            <a:ahLst/>
            <a:cxnLst/>
            <a:rect l="l" t="t" r="r" b="b"/>
            <a:pathLst>
              <a:path w="836295" h="414020">
                <a:moveTo>
                  <a:pt x="0" y="103433"/>
                </a:moveTo>
                <a:lnTo>
                  <a:pt x="628745" y="103433"/>
                </a:lnTo>
                <a:lnTo>
                  <a:pt x="628745" y="0"/>
                </a:lnTo>
                <a:lnTo>
                  <a:pt x="835723" y="206866"/>
                </a:lnTo>
                <a:lnTo>
                  <a:pt x="628745" y="413732"/>
                </a:lnTo>
                <a:lnTo>
                  <a:pt x="628745" y="310298"/>
                </a:lnTo>
                <a:lnTo>
                  <a:pt x="0" y="310298"/>
                </a:lnTo>
                <a:lnTo>
                  <a:pt x="0" y="103433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52602" y="2222359"/>
            <a:ext cx="568707" cy="307777"/>
          </a:xfrm>
          <a:prstGeom prst="rect">
            <a:avLst/>
          </a:prstGeom>
          <a:ln w="21687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ct val="100000"/>
              </a:lnSpc>
            </a:pPr>
            <a:r>
              <a:rPr sz="2000" dirty="0">
                <a:solidFill>
                  <a:srgbClr val="009B45"/>
                </a:solidFill>
                <a:latin typeface="Calibri"/>
                <a:cs typeface="Calibri"/>
              </a:rPr>
              <a:t>1nC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54890" y="3133984"/>
            <a:ext cx="1115198" cy="973002"/>
          </a:xfrm>
          <a:custGeom>
            <a:avLst/>
            <a:gdLst/>
            <a:ahLst/>
            <a:cxnLst/>
            <a:rect l="l" t="t" r="r" b="b"/>
            <a:pathLst>
              <a:path w="1115695" h="972185">
                <a:moveTo>
                  <a:pt x="0" y="0"/>
                </a:moveTo>
                <a:lnTo>
                  <a:pt x="1115442" y="0"/>
                </a:lnTo>
                <a:lnTo>
                  <a:pt x="1115442" y="972174"/>
                </a:lnTo>
                <a:lnTo>
                  <a:pt x="0" y="972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69465" y="3194982"/>
            <a:ext cx="936843" cy="884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20"/>
              </a:lnSpc>
            </a:pPr>
            <a:r>
              <a:rPr sz="1700" b="1" dirty="0">
                <a:latin typeface="Calibri"/>
                <a:cs typeface="Calibri"/>
              </a:rPr>
              <a:t>Linac</a:t>
            </a:r>
            <a:r>
              <a:rPr lang="en-US" sz="1700" b="1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end:</a:t>
            </a:r>
            <a:endParaRPr sz="1700" dirty="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28</a:t>
            </a:r>
            <a:r>
              <a:rPr lang="en-US" sz="2000" b="1" dirty="0">
                <a:solidFill>
                  <a:srgbClr val="1D3BE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  <a:p>
            <a:pPr marR="127000"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69147" y="3158126"/>
            <a:ext cx="979369" cy="946945"/>
          </a:xfrm>
          <a:custGeom>
            <a:avLst/>
            <a:gdLst/>
            <a:ahLst/>
            <a:cxnLst/>
            <a:rect l="l" t="t" r="r" b="b"/>
            <a:pathLst>
              <a:path w="979804" h="946150">
                <a:moveTo>
                  <a:pt x="0" y="0"/>
                </a:moveTo>
                <a:lnTo>
                  <a:pt x="979591" y="0"/>
                </a:lnTo>
                <a:lnTo>
                  <a:pt x="979591" y="945899"/>
                </a:lnTo>
                <a:lnTo>
                  <a:pt x="0" y="945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634522" y="3225381"/>
            <a:ext cx="843539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latin typeface="Calibri"/>
                <a:cs typeface="Calibri"/>
              </a:rPr>
              <a:t>Linac</a:t>
            </a:r>
            <a:r>
              <a:rPr lang="en-US" sz="1500" b="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end: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1.8</a:t>
            </a:r>
            <a:r>
              <a:rPr lang="en-US" sz="2000" b="1" dirty="0">
                <a:solidFill>
                  <a:srgbClr val="1D3BE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0.9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6418" y="5171529"/>
            <a:ext cx="8460869" cy="750837"/>
          </a:xfrm>
          <a:custGeom>
            <a:avLst/>
            <a:gdLst/>
            <a:ahLst/>
            <a:cxnLst/>
            <a:rect l="l" t="t" r="r" b="b"/>
            <a:pathLst>
              <a:path w="8591550" h="867410">
                <a:moveTo>
                  <a:pt x="0" y="0"/>
                </a:moveTo>
                <a:lnTo>
                  <a:pt x="8591548" y="0"/>
                </a:lnTo>
                <a:lnTo>
                  <a:pt x="8591548" y="867075"/>
                </a:lnTo>
                <a:lnTo>
                  <a:pt x="0" y="86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8235" y="2152870"/>
            <a:ext cx="94445" cy="2907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5593" y="2171043"/>
            <a:ext cx="0" cy="2826854"/>
          </a:xfrm>
          <a:custGeom>
            <a:avLst/>
            <a:gdLst/>
            <a:ahLst/>
            <a:cxnLst/>
            <a:rect l="l" t="t" r="r" b="b"/>
            <a:pathLst>
              <a:path h="2824479">
                <a:moveTo>
                  <a:pt x="0" y="0"/>
                </a:moveTo>
                <a:lnTo>
                  <a:pt x="0" y="2824301"/>
                </a:lnTo>
              </a:path>
            </a:pathLst>
          </a:custGeom>
          <a:ln w="21695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78222" y="2116263"/>
            <a:ext cx="94445" cy="2971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25678" y="2134402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57974" y="2116263"/>
            <a:ext cx="94445" cy="29712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5626" y="2134402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2129" y="2149820"/>
            <a:ext cx="283337" cy="201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15006" y="2171044"/>
            <a:ext cx="198928" cy="1183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15005" y="2171043"/>
            <a:ext cx="199301" cy="118845"/>
          </a:xfrm>
          <a:custGeom>
            <a:avLst/>
            <a:gdLst/>
            <a:ahLst/>
            <a:cxnLst/>
            <a:rect l="l" t="t" r="r" b="b"/>
            <a:pathLst>
              <a:path w="199389" h="118744">
                <a:moveTo>
                  <a:pt x="0" y="59139"/>
                </a:moveTo>
                <a:lnTo>
                  <a:pt x="59171" y="0"/>
                </a:lnTo>
                <a:lnTo>
                  <a:pt x="59171" y="29569"/>
                </a:lnTo>
                <a:lnTo>
                  <a:pt x="139846" y="29569"/>
                </a:lnTo>
                <a:lnTo>
                  <a:pt x="139846" y="0"/>
                </a:lnTo>
                <a:lnTo>
                  <a:pt x="199017" y="59139"/>
                </a:lnTo>
                <a:lnTo>
                  <a:pt x="139846" y="118278"/>
                </a:lnTo>
                <a:lnTo>
                  <a:pt x="139846" y="88708"/>
                </a:lnTo>
                <a:lnTo>
                  <a:pt x="59171" y="88708"/>
                </a:lnTo>
                <a:lnTo>
                  <a:pt x="59171" y="118278"/>
                </a:lnTo>
                <a:lnTo>
                  <a:pt x="0" y="59139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87091" y="2125415"/>
            <a:ext cx="91399" cy="29071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33397" y="2142714"/>
            <a:ext cx="0" cy="2826854"/>
          </a:xfrm>
          <a:custGeom>
            <a:avLst/>
            <a:gdLst/>
            <a:ahLst/>
            <a:cxnLst/>
            <a:rect l="l" t="t" r="r" b="b"/>
            <a:pathLst>
              <a:path h="2824479">
                <a:moveTo>
                  <a:pt x="0" y="0"/>
                </a:moveTo>
                <a:lnTo>
                  <a:pt x="0" y="2824301"/>
                </a:lnTo>
              </a:path>
            </a:pathLst>
          </a:custGeom>
          <a:ln w="21695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46217" y="2079656"/>
            <a:ext cx="91399" cy="2971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1789" y="2097759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25969" y="2079656"/>
            <a:ext cx="91399" cy="29712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71737" y="2097759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40124" y="2113213"/>
            <a:ext cx="283338" cy="201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81115" y="2134401"/>
            <a:ext cx="198928" cy="1183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81115" y="2134402"/>
            <a:ext cx="199301" cy="118845"/>
          </a:xfrm>
          <a:custGeom>
            <a:avLst/>
            <a:gdLst/>
            <a:ahLst/>
            <a:cxnLst/>
            <a:rect l="l" t="t" r="r" b="b"/>
            <a:pathLst>
              <a:path w="199390" h="118744">
                <a:moveTo>
                  <a:pt x="0" y="59139"/>
                </a:moveTo>
                <a:lnTo>
                  <a:pt x="59171" y="0"/>
                </a:lnTo>
                <a:lnTo>
                  <a:pt x="59171" y="29569"/>
                </a:lnTo>
                <a:lnTo>
                  <a:pt x="139846" y="29569"/>
                </a:lnTo>
                <a:lnTo>
                  <a:pt x="139846" y="0"/>
                </a:lnTo>
                <a:lnTo>
                  <a:pt x="199017" y="59139"/>
                </a:lnTo>
                <a:lnTo>
                  <a:pt x="139846" y="118278"/>
                </a:lnTo>
                <a:lnTo>
                  <a:pt x="139846" y="88708"/>
                </a:lnTo>
                <a:lnTo>
                  <a:pt x="59171" y="88708"/>
                </a:lnTo>
                <a:lnTo>
                  <a:pt x="59171" y="118278"/>
                </a:lnTo>
                <a:lnTo>
                  <a:pt x="0" y="59139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277435" y="1936616"/>
            <a:ext cx="15074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2320" algn="l"/>
              </a:tabLst>
            </a:pPr>
            <a:r>
              <a:rPr lang="en-US" sz="1500" dirty="0">
                <a:latin typeface="Calibri"/>
                <a:cs typeface="Calibri"/>
              </a:rPr>
              <a:t>J-ARC    </a:t>
            </a:r>
            <a:r>
              <a:rPr sz="1500" dirty="0">
                <a:latin typeface="Calibri"/>
                <a:cs typeface="Calibri"/>
              </a:rPr>
              <a:t>e</a:t>
            </a:r>
            <a:r>
              <a:rPr lang="en-US" sz="1500" dirty="0">
                <a:latin typeface="Calibri"/>
                <a:cs typeface="Calibri"/>
              </a:rPr>
              <a:t>+ t</a:t>
            </a:r>
            <a:r>
              <a:rPr sz="1500" dirty="0">
                <a:latin typeface="Calibri"/>
                <a:cs typeface="Calibri"/>
              </a:rPr>
              <a:t>arget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043546" y="1900008"/>
            <a:ext cx="15074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2320" algn="l"/>
              </a:tabLst>
            </a:pPr>
            <a:r>
              <a:rPr lang="en-US" altLang="ja-JP" sz="1500" dirty="0">
                <a:latin typeface="Calibri"/>
                <a:cs typeface="Calibri"/>
              </a:rPr>
              <a:t>J-ARC    e+ target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087075" y="1544975"/>
            <a:ext cx="2503959" cy="230832"/>
          </a:xfrm>
          <a:prstGeom prst="rect">
            <a:avLst/>
          </a:prstGeom>
          <a:ln w="13552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lang="en-US" sz="1500" b="1" dirty="0">
                <a:solidFill>
                  <a:srgbClr val="00B050"/>
                </a:solidFill>
                <a:latin typeface="Calibri"/>
                <a:cs typeface="Calibri"/>
              </a:rPr>
              <a:t>Before dispersion correction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23649" y="1543187"/>
            <a:ext cx="2450643" cy="230832"/>
          </a:xfrm>
          <a:prstGeom prst="rect">
            <a:avLst/>
          </a:prstGeom>
          <a:ln w="13552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lang="en-US" sz="1500" b="1" dirty="0">
                <a:solidFill>
                  <a:srgbClr val="00B050"/>
                </a:solidFill>
                <a:latin typeface="Calibri"/>
                <a:cs typeface="Calibri"/>
              </a:rPr>
              <a:t>After dispersion correction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4918" y="2523080"/>
            <a:ext cx="1254201" cy="1874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6600"/>
              </a:lnSpc>
            </a:pPr>
            <a:r>
              <a:rPr lang="en-US" sz="1400" dirty="0">
                <a:latin typeface="Calibri"/>
                <a:cs typeface="Calibri"/>
              </a:rPr>
              <a:t>First figure  shows the  standard  deviation of  beam position.  Second figure  shows emittance  growth induced  by beam jitter.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1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  <p:sp>
        <p:nvSpPr>
          <p:cNvPr id="34" name="object 34"/>
          <p:cNvSpPr txBox="1"/>
          <p:nvPr/>
        </p:nvSpPr>
        <p:spPr>
          <a:xfrm>
            <a:off x="1505487" y="5196928"/>
            <a:ext cx="8288137" cy="1341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50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Beam phase space jitter is reduced by dispersion correction.</a:t>
            </a: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endParaRPr lang="en-US" sz="1700" dirty="0">
              <a:latin typeface="Calibri"/>
              <a:cs typeface="Calibri"/>
            </a:endParaRP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r>
              <a:rPr lang="en-US" sz="1700" dirty="0">
                <a:latin typeface="Calibri"/>
                <a:cs typeface="Calibri"/>
              </a:rPr>
              <a:t>Small emittance growth still occurred from after the target after the correction.</a:t>
            </a: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r>
              <a:rPr lang="en-US" sz="1700" dirty="0">
                <a:latin typeface="Calibri"/>
                <a:cs typeface="Calibri"/>
              </a:rPr>
              <a:t>We should understand the source of the beam jitter to prepare for the high charged beam </a:t>
            </a:r>
            <a:br>
              <a:rPr lang="en-US" sz="1700" dirty="0">
                <a:latin typeface="Calibri"/>
                <a:cs typeface="Calibri"/>
              </a:rPr>
            </a:br>
            <a:r>
              <a:rPr lang="en-US" sz="1700" dirty="0">
                <a:latin typeface="Calibri"/>
                <a:cs typeface="Calibri"/>
              </a:rPr>
              <a:t>and for accidental jitter source which may occur at upstream.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="" xmlns:a16="http://schemas.microsoft.com/office/drawing/2014/main" id="{B5661862-E01B-D34B-ABF0-8D52D570C8BB}"/>
              </a:ext>
            </a:extLst>
          </p:cNvPr>
          <p:cNvSpPr txBox="1">
            <a:spLocks/>
          </p:cNvSpPr>
          <p:nvPr/>
        </p:nvSpPr>
        <p:spPr bwMode="auto">
          <a:xfrm>
            <a:off x="154903" y="402754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kern="0" dirty="0"/>
              <a:t>Phase Space Jitter Reduction</a:t>
            </a:r>
            <a:endParaRPr lang="ja-JP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2928737995"/>
      </p:ext>
    </p:extLst>
  </p:cSld>
  <p:clrMapOvr>
    <a:masterClrMapping/>
  </p:clrMapOvr>
  <p:transition xmlns:p14="http://schemas.microsoft.com/office/powerpoint/2010/main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F6A939DF-03AA-46EE-ACB3-1D06CBB2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4" y="209409"/>
            <a:ext cx="6359813" cy="1313202"/>
          </a:xfrm>
          <a:noFill/>
        </p:spPr>
        <p:txBody>
          <a:bodyPr>
            <a:noAutofit/>
          </a:bodyPr>
          <a:lstStyle/>
          <a:p>
            <a:r>
              <a:rPr lang="en-US" altLang="ja-JP" sz="3968" dirty="0">
                <a:solidFill>
                  <a:schemeClr val="tx2">
                    <a:lumMod val="75000"/>
                  </a:schemeClr>
                </a:solidFill>
              </a:rPr>
              <a:t>Beam emittance example</a:t>
            </a:r>
            <a:br>
              <a:rPr lang="en-US" altLang="ja-JP" sz="3968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en-US" altLang="ja-JP" sz="3200" dirty="0" err="1">
                <a:solidFill>
                  <a:schemeClr val="tx2">
                    <a:lumMod val="75000"/>
                  </a:schemeClr>
                </a:solidFill>
              </a:rPr>
              <a:t>nC</a:t>
            </a:r>
            <a:r>
              <a:rPr lang="en-US" altLang="ja-JP" sz="3200" dirty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en-US" altLang="ja-JP" sz="3600" dirty="0">
                <a:solidFill>
                  <a:schemeClr val="tx2">
                    <a:lumMod val="75000"/>
                  </a:schemeClr>
                </a:solidFill>
              </a:rPr>
              <a:t>w/ multiple wire scanners</a:t>
            </a:r>
            <a:endParaRPr lang="ja-JP" altLang="en-US" sz="3968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41">
            <a:extLst>
              <a:ext uri="{FF2B5EF4-FFF2-40B4-BE49-F238E27FC236}">
                <a16:creationId xmlns="" xmlns:a16="http://schemas.microsoft.com/office/drawing/2014/main" id="{5F9F3011-B6F6-425D-868B-73DE5D84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456" y="4680817"/>
            <a:ext cx="37404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115">
            <a:extLst>
              <a:ext uri="{FF2B5EF4-FFF2-40B4-BE49-F238E27FC236}">
                <a16:creationId xmlns="" xmlns:a16="http://schemas.microsoft.com/office/drawing/2014/main" id="{08B539CE-0FA3-4F13-87EC-FE2F7A49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36" y="468381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108">
            <a:extLst>
              <a:ext uri="{FF2B5EF4-FFF2-40B4-BE49-F238E27FC236}">
                <a16:creationId xmlns="" xmlns:a16="http://schemas.microsoft.com/office/drawing/2014/main" id="{BBC85104-5DD3-4689-9813-593ECD0D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464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Line 87">
            <a:extLst>
              <a:ext uri="{FF2B5EF4-FFF2-40B4-BE49-F238E27FC236}">
                <a16:creationId xmlns="" xmlns:a16="http://schemas.microsoft.com/office/drawing/2014/main" id="{FDDDE2EF-4514-4B29-8900-F7553BA0C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7614" y="3373743"/>
            <a:ext cx="1581430" cy="149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5" name="AutoShape 88">
            <a:extLst>
              <a:ext uri="{FF2B5EF4-FFF2-40B4-BE49-F238E27FC236}">
                <a16:creationId xmlns="" xmlns:a16="http://schemas.microsoft.com/office/drawing/2014/main" id="{14F46667-1D97-4A40-85A0-C4F850F62365}"/>
              </a:ext>
            </a:extLst>
          </p:cNvPr>
          <p:cNvSpPr>
            <a:spLocks/>
          </p:cNvSpPr>
          <p:nvPr/>
        </p:nvSpPr>
        <p:spPr bwMode="auto">
          <a:xfrm flipH="1">
            <a:off x="821262" y="3373741"/>
            <a:ext cx="1357008" cy="1357981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solidFill>
            <a:schemeClr val="tx1"/>
          </a:solidFill>
          <a:ln w="25560">
            <a:solidFill>
              <a:srgbClr val="0000FF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AutoShape 89">
            <a:extLst>
              <a:ext uri="{FF2B5EF4-FFF2-40B4-BE49-F238E27FC236}">
                <a16:creationId xmlns="" xmlns:a16="http://schemas.microsoft.com/office/drawing/2014/main" id="{62E763F1-C17C-4752-B6FA-A85483BE2EC6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823767" y="3374229"/>
            <a:ext cx="1357981" cy="1357008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solidFill>
            <a:schemeClr val="tx1"/>
          </a:solidFill>
          <a:ln w="25560">
            <a:solidFill>
              <a:srgbClr val="0000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Line 90">
            <a:extLst>
              <a:ext uri="{FF2B5EF4-FFF2-40B4-BE49-F238E27FC236}">
                <a16:creationId xmlns="" xmlns:a16="http://schemas.microsoft.com/office/drawing/2014/main" id="{0386CD4D-5617-4FF7-A3B0-3E3216EDF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277" y="3999579"/>
            <a:ext cx="1496" cy="58391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8" name="AutoShape 92">
            <a:extLst>
              <a:ext uri="{FF2B5EF4-FFF2-40B4-BE49-F238E27FC236}">
                <a16:creationId xmlns="" xmlns:a16="http://schemas.microsoft.com/office/drawing/2014/main" id="{3EDBC23C-EEDB-40A2-9D42-D4E9EC70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600" y="3230006"/>
            <a:ext cx="100541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93">
            <a:extLst>
              <a:ext uri="{FF2B5EF4-FFF2-40B4-BE49-F238E27FC236}">
                <a16:creationId xmlns="" xmlns:a16="http://schemas.microsoft.com/office/drawing/2014/main" id="{1E268CAB-9C9C-4F84-B283-90ED93CA9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412" y="332283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Rectangle 94">
            <a:extLst>
              <a:ext uri="{FF2B5EF4-FFF2-40B4-BE49-F238E27FC236}">
                <a16:creationId xmlns="" xmlns:a16="http://schemas.microsoft.com/office/drawing/2014/main" id="{79F0B265-B29C-452E-B68F-5DF6AFA5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135" y="332283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95">
            <a:extLst>
              <a:ext uri="{FF2B5EF4-FFF2-40B4-BE49-F238E27FC236}">
                <a16:creationId xmlns="" xmlns:a16="http://schemas.microsoft.com/office/drawing/2014/main" id="{DA2672E3-377C-4D31-9359-DC5101EF6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858" y="332283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96">
            <a:extLst>
              <a:ext uri="{FF2B5EF4-FFF2-40B4-BE49-F238E27FC236}">
                <a16:creationId xmlns="" xmlns:a16="http://schemas.microsoft.com/office/drawing/2014/main" id="{8496C7B9-9E89-45CB-B1C1-888F4F6D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95" y="332283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97">
            <a:extLst>
              <a:ext uri="{FF2B5EF4-FFF2-40B4-BE49-F238E27FC236}">
                <a16:creationId xmlns="" xmlns:a16="http://schemas.microsoft.com/office/drawing/2014/main" id="{12C1A073-202B-4945-91D9-C7FFA75ED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818" y="332433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98">
            <a:extLst>
              <a:ext uri="{FF2B5EF4-FFF2-40B4-BE49-F238E27FC236}">
                <a16:creationId xmlns="" xmlns:a16="http://schemas.microsoft.com/office/drawing/2014/main" id="{A795A503-57DE-4D48-8740-D506547AF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524" y="332283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99">
            <a:extLst>
              <a:ext uri="{FF2B5EF4-FFF2-40B4-BE49-F238E27FC236}">
                <a16:creationId xmlns="" xmlns:a16="http://schemas.microsoft.com/office/drawing/2014/main" id="{0ECB80D1-E63F-401F-89A4-A876FBE31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247" y="332433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0">
            <a:extLst>
              <a:ext uri="{FF2B5EF4-FFF2-40B4-BE49-F238E27FC236}">
                <a16:creationId xmlns="" xmlns:a16="http://schemas.microsoft.com/office/drawing/2014/main" id="{075CA359-5EAF-4869-AACE-F43D3C0B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969" y="332433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AutoShape 101">
            <a:extLst>
              <a:ext uri="{FF2B5EF4-FFF2-40B4-BE49-F238E27FC236}">
                <a16:creationId xmlns="" xmlns:a16="http://schemas.microsoft.com/office/drawing/2014/main" id="{719F40A9-DD43-4053-B42A-5EA07374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111" y="4587989"/>
            <a:ext cx="107573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Rectangle 102">
            <a:extLst>
              <a:ext uri="{FF2B5EF4-FFF2-40B4-BE49-F238E27FC236}">
                <a16:creationId xmlns="" xmlns:a16="http://schemas.microsoft.com/office/drawing/2014/main" id="{1C1717FC-BEFE-459E-876E-67AABFE3F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926" y="4680817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03">
            <a:extLst>
              <a:ext uri="{FF2B5EF4-FFF2-40B4-BE49-F238E27FC236}">
                <a16:creationId xmlns="" xmlns:a16="http://schemas.microsoft.com/office/drawing/2014/main" id="{30F5CC9C-4DA2-40D3-9AD7-19DA9982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633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04">
            <a:extLst>
              <a:ext uri="{FF2B5EF4-FFF2-40B4-BE49-F238E27FC236}">
                <a16:creationId xmlns="" xmlns:a16="http://schemas.microsoft.com/office/drawing/2014/main" id="{C5AD5955-8513-46C0-A95A-5C895B25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355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05">
            <a:extLst>
              <a:ext uri="{FF2B5EF4-FFF2-40B4-BE49-F238E27FC236}">
                <a16:creationId xmlns="" xmlns:a16="http://schemas.microsoft.com/office/drawing/2014/main" id="{DABB822E-DD19-4616-8031-13E4867E4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078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06">
            <a:extLst>
              <a:ext uri="{FF2B5EF4-FFF2-40B4-BE49-F238E27FC236}">
                <a16:creationId xmlns="" xmlns:a16="http://schemas.microsoft.com/office/drawing/2014/main" id="{B284ED0B-79DA-4A62-91DA-A89ABD22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296" y="4682313"/>
            <a:ext cx="70319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07">
            <a:extLst>
              <a:ext uri="{FF2B5EF4-FFF2-40B4-BE49-F238E27FC236}">
                <a16:creationId xmlns="" xmlns:a16="http://schemas.microsoft.com/office/drawing/2014/main" id="{E54AC5DF-048A-45A8-93D6-9CFB7C913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020" y="4680817"/>
            <a:ext cx="70319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08">
            <a:extLst>
              <a:ext uri="{FF2B5EF4-FFF2-40B4-BE49-F238E27FC236}">
                <a16:creationId xmlns="" xmlns:a16="http://schemas.microsoft.com/office/drawing/2014/main" id="{3893F570-DE67-4DCF-8EEC-58F8E891B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742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AutoShape 110">
            <a:extLst>
              <a:ext uri="{FF2B5EF4-FFF2-40B4-BE49-F238E27FC236}">
                <a16:creationId xmlns="" xmlns:a16="http://schemas.microsoft.com/office/drawing/2014/main" id="{A05C6795-4F63-4060-9540-908F879B4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457" y="4589486"/>
            <a:ext cx="100541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Rectangle 111">
            <a:extLst>
              <a:ext uri="{FF2B5EF4-FFF2-40B4-BE49-F238E27FC236}">
                <a16:creationId xmlns="" xmlns:a16="http://schemas.microsoft.com/office/drawing/2014/main" id="{7C467451-88B7-4459-9356-2CA52E18A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271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12">
            <a:extLst>
              <a:ext uri="{FF2B5EF4-FFF2-40B4-BE49-F238E27FC236}">
                <a16:creationId xmlns="" xmlns:a16="http://schemas.microsoft.com/office/drawing/2014/main" id="{88E7FCEA-83D7-4A0D-94A4-91A13FFF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993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13">
            <a:extLst>
              <a:ext uri="{FF2B5EF4-FFF2-40B4-BE49-F238E27FC236}">
                <a16:creationId xmlns="" xmlns:a16="http://schemas.microsoft.com/office/drawing/2014/main" id="{F61FAD50-945B-4416-B2CE-BA37DFC04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717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14">
            <a:extLst>
              <a:ext uri="{FF2B5EF4-FFF2-40B4-BE49-F238E27FC236}">
                <a16:creationId xmlns="" xmlns:a16="http://schemas.microsoft.com/office/drawing/2014/main" id="{FAA04024-2517-40B8-A8BC-986B1CD4D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952" y="468231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15">
            <a:extLst>
              <a:ext uri="{FF2B5EF4-FFF2-40B4-BE49-F238E27FC236}">
                <a16:creationId xmlns="" xmlns:a16="http://schemas.microsoft.com/office/drawing/2014/main" id="{2D0D8236-0626-4EC6-846B-7E7169D6F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675" y="468381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16">
            <a:extLst>
              <a:ext uri="{FF2B5EF4-FFF2-40B4-BE49-F238E27FC236}">
                <a16:creationId xmlns="" xmlns:a16="http://schemas.microsoft.com/office/drawing/2014/main" id="{34E5C9C2-8A4C-47FE-8E22-6C325D29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383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17">
            <a:extLst>
              <a:ext uri="{FF2B5EF4-FFF2-40B4-BE49-F238E27FC236}">
                <a16:creationId xmlns="" xmlns:a16="http://schemas.microsoft.com/office/drawing/2014/main" id="{CB978577-8F5D-4E4F-9A1E-A7C8D27C2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105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AutoShape 119">
            <a:extLst>
              <a:ext uri="{FF2B5EF4-FFF2-40B4-BE49-F238E27FC236}">
                <a16:creationId xmlns="" xmlns:a16="http://schemas.microsoft.com/office/drawing/2014/main" id="{A46B02F2-0793-41BB-89FE-EB9EB6E6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502" y="4589486"/>
            <a:ext cx="100541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0">
            <a:extLst>
              <a:ext uri="{FF2B5EF4-FFF2-40B4-BE49-F238E27FC236}">
                <a16:creationId xmlns="" xmlns:a16="http://schemas.microsoft.com/office/drawing/2014/main" id="{2A41A97C-80D2-4D4C-848B-B514A17D3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314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Rectangle 121">
            <a:extLst>
              <a:ext uri="{FF2B5EF4-FFF2-40B4-BE49-F238E27FC236}">
                <a16:creationId xmlns="" xmlns:a16="http://schemas.microsoft.com/office/drawing/2014/main" id="{F5593E15-0DA9-4927-8FCB-83C9B6E3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038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22">
            <a:extLst>
              <a:ext uri="{FF2B5EF4-FFF2-40B4-BE49-F238E27FC236}">
                <a16:creationId xmlns="" xmlns:a16="http://schemas.microsoft.com/office/drawing/2014/main" id="{CDECD723-2465-45CE-858F-92BB7DDF3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761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23">
            <a:extLst>
              <a:ext uri="{FF2B5EF4-FFF2-40B4-BE49-F238E27FC236}">
                <a16:creationId xmlns="" xmlns:a16="http://schemas.microsoft.com/office/drawing/2014/main" id="{B0B276E3-A152-4674-BAF7-CC51A52A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997" y="468231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24">
            <a:extLst>
              <a:ext uri="{FF2B5EF4-FFF2-40B4-BE49-F238E27FC236}">
                <a16:creationId xmlns="" xmlns:a16="http://schemas.microsoft.com/office/drawing/2014/main" id="{DBAE5346-5AA2-436A-8E0E-B5A9C91F4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720" y="4683812"/>
            <a:ext cx="70320" cy="101811"/>
          </a:xfrm>
          <a:prstGeom prst="rect">
            <a:avLst/>
          </a:prstGeom>
          <a:solidFill>
            <a:schemeClr val="bg1">
              <a:alpha val="29999"/>
            </a:scheme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25">
            <a:extLst>
              <a:ext uri="{FF2B5EF4-FFF2-40B4-BE49-F238E27FC236}">
                <a16:creationId xmlns="" xmlns:a16="http://schemas.microsoft.com/office/drawing/2014/main" id="{A7270D82-EC3F-4B3E-B69A-C7389E0F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426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26">
            <a:extLst>
              <a:ext uri="{FF2B5EF4-FFF2-40B4-BE49-F238E27FC236}">
                <a16:creationId xmlns="" xmlns:a16="http://schemas.microsoft.com/office/drawing/2014/main" id="{AFFE02B9-8063-4D2D-905E-B998FBC3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149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27">
            <a:extLst>
              <a:ext uri="{FF2B5EF4-FFF2-40B4-BE49-F238E27FC236}">
                <a16:creationId xmlns="" xmlns:a16="http://schemas.microsoft.com/office/drawing/2014/main" id="{78BAC2F3-B1AD-48C1-B420-F74E523CB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871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AutoShape 128">
            <a:extLst>
              <a:ext uri="{FF2B5EF4-FFF2-40B4-BE49-F238E27FC236}">
                <a16:creationId xmlns="" xmlns:a16="http://schemas.microsoft.com/office/drawing/2014/main" id="{C125B766-7458-4936-968C-88CB9045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544" y="4589486"/>
            <a:ext cx="100541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Rectangle 130">
            <a:extLst>
              <a:ext uri="{FF2B5EF4-FFF2-40B4-BE49-F238E27FC236}">
                <a16:creationId xmlns="" xmlns:a16="http://schemas.microsoft.com/office/drawing/2014/main" id="{C5201254-2DFA-47A5-9A17-B38828760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083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1">
            <a:extLst>
              <a:ext uri="{FF2B5EF4-FFF2-40B4-BE49-F238E27FC236}">
                <a16:creationId xmlns="" xmlns:a16="http://schemas.microsoft.com/office/drawing/2014/main" id="{B62BC2DC-F62E-4D7B-AFAF-96F0860CE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05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2">
            <a:extLst>
              <a:ext uri="{FF2B5EF4-FFF2-40B4-BE49-F238E27FC236}">
                <a16:creationId xmlns="" xmlns:a16="http://schemas.microsoft.com/office/drawing/2014/main" id="{18EB9B2E-FAF7-424F-876B-0C91C4D22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041" y="468231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33">
            <a:extLst>
              <a:ext uri="{FF2B5EF4-FFF2-40B4-BE49-F238E27FC236}">
                <a16:creationId xmlns="" xmlns:a16="http://schemas.microsoft.com/office/drawing/2014/main" id="{352BAF04-B67B-413E-89A6-0380993A9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764" y="468381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34">
            <a:extLst>
              <a:ext uri="{FF2B5EF4-FFF2-40B4-BE49-F238E27FC236}">
                <a16:creationId xmlns="" xmlns:a16="http://schemas.microsoft.com/office/drawing/2014/main" id="{5EEF2BAA-A36C-4DA1-AF74-2810C2A87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468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35">
            <a:extLst>
              <a:ext uri="{FF2B5EF4-FFF2-40B4-BE49-F238E27FC236}">
                <a16:creationId xmlns="" xmlns:a16="http://schemas.microsoft.com/office/drawing/2014/main" id="{6554E240-5BDE-442E-A95C-78E28D4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191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36">
            <a:extLst>
              <a:ext uri="{FF2B5EF4-FFF2-40B4-BE49-F238E27FC236}">
                <a16:creationId xmlns="" xmlns:a16="http://schemas.microsoft.com/office/drawing/2014/main" id="{B7850D7C-9584-4C1E-AF06-8749BB742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913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AutoShape 137">
            <a:extLst>
              <a:ext uri="{FF2B5EF4-FFF2-40B4-BE49-F238E27FC236}">
                <a16:creationId xmlns="" xmlns:a16="http://schemas.microsoft.com/office/drawing/2014/main" id="{E5A13C03-2505-4680-AB8C-8566F537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587" y="4587989"/>
            <a:ext cx="1005412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38">
            <a:extLst>
              <a:ext uri="{FF2B5EF4-FFF2-40B4-BE49-F238E27FC236}">
                <a16:creationId xmlns="" xmlns:a16="http://schemas.microsoft.com/office/drawing/2014/main" id="{C2F4E860-6582-4AE9-862A-6563A7A0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402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Rectangle 139">
            <a:extLst>
              <a:ext uri="{FF2B5EF4-FFF2-40B4-BE49-F238E27FC236}">
                <a16:creationId xmlns="" xmlns:a16="http://schemas.microsoft.com/office/drawing/2014/main" id="{87236CD6-32F2-4FDC-B7F2-1291F9FC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125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0">
            <a:extLst>
              <a:ext uri="{FF2B5EF4-FFF2-40B4-BE49-F238E27FC236}">
                <a16:creationId xmlns="" xmlns:a16="http://schemas.microsoft.com/office/drawing/2014/main" id="{C383F63A-98EC-4A6C-8FE1-2EA0BEC93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847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1">
            <a:extLst>
              <a:ext uri="{FF2B5EF4-FFF2-40B4-BE49-F238E27FC236}">
                <a16:creationId xmlns="" xmlns:a16="http://schemas.microsoft.com/office/drawing/2014/main" id="{6BA2B4F3-8DEB-4CA8-8151-6C11E4E2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096" y="4680817"/>
            <a:ext cx="37405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2">
            <a:extLst>
              <a:ext uri="{FF2B5EF4-FFF2-40B4-BE49-F238E27FC236}">
                <a16:creationId xmlns="" xmlns:a16="http://schemas.microsoft.com/office/drawing/2014/main" id="{7A7303B4-5AA6-4F10-93F2-6861AE08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805" y="468231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43">
            <a:extLst>
              <a:ext uri="{FF2B5EF4-FFF2-40B4-BE49-F238E27FC236}">
                <a16:creationId xmlns="" xmlns:a16="http://schemas.microsoft.com/office/drawing/2014/main" id="{AC20AC19-634C-4E96-B296-8036243D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7512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44">
            <a:extLst>
              <a:ext uri="{FF2B5EF4-FFF2-40B4-BE49-F238E27FC236}">
                <a16:creationId xmlns="" xmlns:a16="http://schemas.microsoft.com/office/drawing/2014/main" id="{2F280373-D8FA-491F-8F4A-5028CF4C0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234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45">
            <a:extLst>
              <a:ext uri="{FF2B5EF4-FFF2-40B4-BE49-F238E27FC236}">
                <a16:creationId xmlns="" xmlns:a16="http://schemas.microsoft.com/office/drawing/2014/main" id="{8F5E6599-7ED9-4454-96E2-999F13F6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957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AutoShape 146">
            <a:extLst>
              <a:ext uri="{FF2B5EF4-FFF2-40B4-BE49-F238E27FC236}">
                <a16:creationId xmlns="" xmlns:a16="http://schemas.microsoft.com/office/drawing/2014/main" id="{C4B66635-ADF8-4485-B149-A017EA8F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4630" y="4589486"/>
            <a:ext cx="902178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47">
            <a:extLst>
              <a:ext uri="{FF2B5EF4-FFF2-40B4-BE49-F238E27FC236}">
                <a16:creationId xmlns="" xmlns:a16="http://schemas.microsoft.com/office/drawing/2014/main" id="{EF4F358E-93C4-45A1-A328-0B70C4991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46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Rectangle 148">
            <a:extLst>
              <a:ext uri="{FF2B5EF4-FFF2-40B4-BE49-F238E27FC236}">
                <a16:creationId xmlns="" xmlns:a16="http://schemas.microsoft.com/office/drawing/2014/main" id="{8DAA51F6-0685-47B5-9BF7-4C67F6DC2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68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49">
            <a:extLst>
              <a:ext uri="{FF2B5EF4-FFF2-40B4-BE49-F238E27FC236}">
                <a16:creationId xmlns="" xmlns:a16="http://schemas.microsoft.com/office/drawing/2014/main" id="{5EFD14C5-380F-426A-A187-2BF2AAD9F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1891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0">
            <a:extLst>
              <a:ext uri="{FF2B5EF4-FFF2-40B4-BE49-F238E27FC236}">
                <a16:creationId xmlns="" xmlns:a16="http://schemas.microsoft.com/office/drawing/2014/main" id="{6572E4E5-DEBE-4693-A20C-944040DA3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28" y="4682313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1">
            <a:extLst>
              <a:ext uri="{FF2B5EF4-FFF2-40B4-BE49-F238E27FC236}">
                <a16:creationId xmlns="" xmlns:a16="http://schemas.microsoft.com/office/drawing/2014/main" id="{42DDA4B3-A746-4D36-9634-D7F024E01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850" y="468381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52">
            <a:extLst>
              <a:ext uri="{FF2B5EF4-FFF2-40B4-BE49-F238E27FC236}">
                <a16:creationId xmlns="" xmlns:a16="http://schemas.microsoft.com/office/drawing/2014/main" id="{50771053-B250-4F0C-8918-36C44A597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557" y="4682313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6" name="Rectangle 153">
            <a:extLst>
              <a:ext uri="{FF2B5EF4-FFF2-40B4-BE49-F238E27FC236}">
                <a16:creationId xmlns="" xmlns:a16="http://schemas.microsoft.com/office/drawing/2014/main" id="{93B61888-057B-4391-8F98-60C38B07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279" y="468381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Rectangle 154">
            <a:extLst>
              <a:ext uri="{FF2B5EF4-FFF2-40B4-BE49-F238E27FC236}">
                <a16:creationId xmlns="" xmlns:a16="http://schemas.microsoft.com/office/drawing/2014/main" id="{97421206-D9F3-4904-BF3E-EAE93E217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002" y="4683812"/>
            <a:ext cx="71816" cy="101811"/>
          </a:xfrm>
          <a:prstGeom prst="rect">
            <a:avLst/>
          </a:prstGeom>
          <a:solidFill>
            <a:schemeClr val="bg1">
              <a:alpha val="29999"/>
            </a:scheme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8" name="AutoShape 155">
            <a:extLst>
              <a:ext uri="{FF2B5EF4-FFF2-40B4-BE49-F238E27FC236}">
                <a16:creationId xmlns="" xmlns:a16="http://schemas.microsoft.com/office/drawing/2014/main" id="{EE284811-4689-4933-AA68-34487B667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566" y="3231504"/>
            <a:ext cx="540110" cy="28746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Rectangle 156">
            <a:extLst>
              <a:ext uri="{FF2B5EF4-FFF2-40B4-BE49-F238E27FC236}">
                <a16:creationId xmlns="" xmlns:a16="http://schemas.microsoft.com/office/drawing/2014/main" id="{D7B99FCA-F620-4DCC-BA7E-75FAE804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364" y="332433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0" name="Rectangle 157">
            <a:extLst>
              <a:ext uri="{FF2B5EF4-FFF2-40B4-BE49-F238E27FC236}">
                <a16:creationId xmlns="" xmlns:a16="http://schemas.microsoft.com/office/drawing/2014/main" id="{9861303F-74B0-4CC5-ADF9-FE467381F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086" y="3324332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1" name="Rectangle 158">
            <a:extLst>
              <a:ext uri="{FF2B5EF4-FFF2-40B4-BE49-F238E27FC236}">
                <a16:creationId xmlns="" xmlns:a16="http://schemas.microsoft.com/office/drawing/2014/main" id="{E33CDAA6-1F7F-428C-BF08-98B205FDA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323" y="3324332"/>
            <a:ext cx="70320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2" name="Rectangle 168">
            <a:extLst>
              <a:ext uri="{FF2B5EF4-FFF2-40B4-BE49-F238E27FC236}">
                <a16:creationId xmlns="" xmlns:a16="http://schemas.microsoft.com/office/drawing/2014/main" id="{75845423-5337-4A46-A999-C296AD58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187" y="4680817"/>
            <a:ext cx="71816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3" name="Line 176">
            <a:extLst>
              <a:ext uri="{FF2B5EF4-FFF2-40B4-BE49-F238E27FC236}">
                <a16:creationId xmlns="" xmlns:a16="http://schemas.microsoft.com/office/drawing/2014/main" id="{E3F2A5F6-6F9E-4DF3-85B9-49B356EB5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069" y="3373743"/>
            <a:ext cx="1780419" cy="1497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4" name="AutoShape 177">
            <a:extLst>
              <a:ext uri="{FF2B5EF4-FFF2-40B4-BE49-F238E27FC236}">
                <a16:creationId xmlns="" xmlns:a16="http://schemas.microsoft.com/office/drawing/2014/main" id="{C977B6D9-45E4-4FCA-A4CC-5038828D4CB7}"/>
              </a:ext>
            </a:extLst>
          </p:cNvPr>
          <p:cNvSpPr>
            <a:spLocks/>
          </p:cNvSpPr>
          <p:nvPr/>
        </p:nvSpPr>
        <p:spPr bwMode="auto">
          <a:xfrm>
            <a:off x="831733" y="3453094"/>
            <a:ext cx="982972" cy="1179812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solidFill>
            <a:schemeClr val="tx1"/>
          </a:solidFill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85" name="Line 179">
            <a:extLst>
              <a:ext uri="{FF2B5EF4-FFF2-40B4-BE49-F238E27FC236}">
                <a16:creationId xmlns="" xmlns:a16="http://schemas.microsoft.com/office/drawing/2014/main" id="{01ECF4A3-AC81-478A-A2D1-B6896E335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4020" y="4731739"/>
            <a:ext cx="1641277" cy="4492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6" name="Line 178">
            <a:extLst>
              <a:ext uri="{FF2B5EF4-FFF2-40B4-BE49-F238E27FC236}">
                <a16:creationId xmlns="" xmlns:a16="http://schemas.microsoft.com/office/drawing/2014/main" id="{549B8620-623B-45FC-AE17-9F9B25D78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3980" y="4731721"/>
            <a:ext cx="1696634" cy="1498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7" name="Line 180">
            <a:extLst>
              <a:ext uri="{FF2B5EF4-FFF2-40B4-BE49-F238E27FC236}">
                <a16:creationId xmlns="" xmlns:a16="http://schemas.microsoft.com/office/drawing/2014/main" id="{4F82B0BD-D599-45E6-A78E-D5D21047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5367" y="4731722"/>
            <a:ext cx="5227908" cy="1879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8" name="Line 178">
            <a:extLst>
              <a:ext uri="{FF2B5EF4-FFF2-40B4-BE49-F238E27FC236}">
                <a16:creationId xmlns="" xmlns:a16="http://schemas.microsoft.com/office/drawing/2014/main" id="{0B7B11D7-9F2A-45D0-AF10-6F4D4EF82F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7095" y="4797430"/>
            <a:ext cx="4946623" cy="2739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9" name="Rectangle 159">
            <a:extLst>
              <a:ext uri="{FF2B5EF4-FFF2-40B4-BE49-F238E27FC236}">
                <a16:creationId xmlns="" xmlns:a16="http://schemas.microsoft.com/office/drawing/2014/main" id="{79555102-A5C8-4853-B58F-EF3FBFEAC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045" y="3324332"/>
            <a:ext cx="50869" cy="101811"/>
          </a:xfrm>
          <a:prstGeom prst="rect">
            <a:avLst/>
          </a:prstGeom>
          <a:solidFill>
            <a:schemeClr val="bg1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86024" tIns="43010" rIns="86024" bIns="43010" anchor="ctr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="" xmlns:a16="http://schemas.microsoft.com/office/drawing/2014/main" id="{52661EE4-8084-4165-913D-D42495356A5A}"/>
              </a:ext>
            </a:extLst>
          </p:cNvPr>
          <p:cNvSpPr txBox="1"/>
          <p:nvPr/>
        </p:nvSpPr>
        <p:spPr>
          <a:xfrm>
            <a:off x="2769990" y="2849228"/>
            <a:ext cx="341942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="" xmlns:a16="http://schemas.microsoft.com/office/drawing/2014/main" id="{DE63ADDD-2EE6-4E33-A41B-C062E7CB9A4A}"/>
              </a:ext>
            </a:extLst>
          </p:cNvPr>
          <p:cNvSpPr txBox="1"/>
          <p:nvPr/>
        </p:nvSpPr>
        <p:spPr>
          <a:xfrm>
            <a:off x="1760532" y="2871496"/>
            <a:ext cx="330724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="" xmlns:a16="http://schemas.microsoft.com/office/drawing/2014/main" id="{CF2372F1-6611-4FEB-8725-7604847B0C07}"/>
              </a:ext>
            </a:extLst>
          </p:cNvPr>
          <p:cNvSpPr txBox="1"/>
          <p:nvPr/>
        </p:nvSpPr>
        <p:spPr>
          <a:xfrm>
            <a:off x="1831339" y="4276436"/>
            <a:ext cx="32751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="" xmlns:a16="http://schemas.microsoft.com/office/drawing/2014/main" id="{8C8D18B9-F950-43FF-974A-D494898C47AB}"/>
              </a:ext>
            </a:extLst>
          </p:cNvPr>
          <p:cNvSpPr txBox="1"/>
          <p:nvPr/>
        </p:nvSpPr>
        <p:spPr>
          <a:xfrm>
            <a:off x="2970269" y="4276436"/>
            <a:ext cx="32110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="" xmlns:a16="http://schemas.microsoft.com/office/drawing/2014/main" id="{37FD2EB4-BCAD-44F5-AD45-E74C520F19CB}"/>
              </a:ext>
            </a:extLst>
          </p:cNvPr>
          <p:cNvSpPr txBox="1"/>
          <p:nvPr/>
        </p:nvSpPr>
        <p:spPr>
          <a:xfrm>
            <a:off x="4230572" y="4276436"/>
            <a:ext cx="32110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="" xmlns:a16="http://schemas.microsoft.com/office/drawing/2014/main" id="{4448C2FA-A5E9-45D7-AA7C-5C824B78F9F5}"/>
              </a:ext>
            </a:extLst>
          </p:cNvPr>
          <p:cNvSpPr txBox="1"/>
          <p:nvPr/>
        </p:nvSpPr>
        <p:spPr>
          <a:xfrm>
            <a:off x="5333089" y="4276436"/>
            <a:ext cx="32110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="" xmlns:a16="http://schemas.microsoft.com/office/drawing/2014/main" id="{DBF9D6B1-5B61-4621-A9F0-B581B6A4CA8E}"/>
              </a:ext>
            </a:extLst>
          </p:cNvPr>
          <p:cNvSpPr txBox="1"/>
          <p:nvPr/>
        </p:nvSpPr>
        <p:spPr>
          <a:xfrm>
            <a:off x="6510455" y="4276436"/>
            <a:ext cx="32110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="" xmlns:a16="http://schemas.microsoft.com/office/drawing/2014/main" id="{B74B7688-D502-4B0F-AAD5-96FFC6EB5EBA}"/>
              </a:ext>
            </a:extLst>
          </p:cNvPr>
          <p:cNvSpPr txBox="1"/>
          <p:nvPr/>
        </p:nvSpPr>
        <p:spPr>
          <a:xfrm>
            <a:off x="7602857" y="4276436"/>
            <a:ext cx="321109" cy="435152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sz="226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="" xmlns:a16="http://schemas.microsoft.com/office/drawing/2014/main" id="{542F98C8-5415-45E3-B843-BF561401B3E8}"/>
              </a:ext>
            </a:extLst>
          </p:cNvPr>
          <p:cNvSpPr txBox="1"/>
          <p:nvPr/>
        </p:nvSpPr>
        <p:spPr>
          <a:xfrm>
            <a:off x="1506332" y="3785314"/>
            <a:ext cx="2042223" cy="551385"/>
          </a:xfrm>
          <a:prstGeom prst="rect">
            <a:avLst/>
          </a:prstGeom>
          <a:solidFill>
            <a:schemeClr val="tx1"/>
          </a:solidFill>
        </p:spPr>
        <p:txBody>
          <a:bodyPr wrap="none" lIns="86024" tIns="43010" rIns="86024" bIns="43010" rtlCol="0">
            <a:spAutoFit/>
          </a:bodyPr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17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 e-</a:t>
            </a:r>
            <a:endParaRPr lang="ja-JP" altLang="en-US" sz="3017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99" name="グループ化 255">
            <a:extLst>
              <a:ext uri="{FF2B5EF4-FFF2-40B4-BE49-F238E27FC236}">
                <a16:creationId xmlns="" xmlns:a16="http://schemas.microsoft.com/office/drawing/2014/main" id="{948E911C-9647-4F81-B9F2-A62FF7F5718D}"/>
              </a:ext>
            </a:extLst>
          </p:cNvPr>
          <p:cNvGrpSpPr/>
          <p:nvPr/>
        </p:nvGrpSpPr>
        <p:grpSpPr>
          <a:xfrm>
            <a:off x="4431801" y="3734838"/>
            <a:ext cx="813043" cy="1010356"/>
            <a:chOff x="3969859" y="1595040"/>
            <a:chExt cx="862684" cy="1445566"/>
          </a:xfrm>
          <a:solidFill>
            <a:schemeClr val="tx1"/>
          </a:solidFill>
        </p:grpSpPr>
        <p:sp>
          <p:nvSpPr>
            <p:cNvPr id="100" name="Line 169">
              <a:extLst>
                <a:ext uri="{FF2B5EF4-FFF2-40B4-BE49-F238E27FC236}">
                  <a16:creationId xmlns="" xmlns:a16="http://schemas.microsoft.com/office/drawing/2014/main" id="{3E34AA9D-B8E6-46B9-8C03-A168E626A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grp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8601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262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01" name="テキスト ボックス 212">
              <a:extLst>
                <a:ext uri="{FF2B5EF4-FFF2-40B4-BE49-F238E27FC236}">
                  <a16:creationId xmlns="" xmlns:a16="http://schemas.microsoft.com/office/drawing/2014/main" id="{83BCBF6B-8C2B-4E29-BF42-F31F311C6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862684" cy="3741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86018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319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102" name="Line 1">
              <a:extLst>
                <a:ext uri="{FF2B5EF4-FFF2-40B4-BE49-F238E27FC236}">
                  <a16:creationId xmlns="" xmlns:a16="http://schemas.microsoft.com/office/drawing/2014/main" id="{5B8C9730-3EBF-49C2-8400-AD2D1E550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grp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8601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2262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03" name="円/楕円 340">
              <a:extLst>
                <a:ext uri="{FF2B5EF4-FFF2-40B4-BE49-F238E27FC236}">
                  <a16:creationId xmlns="" xmlns:a16="http://schemas.microsoft.com/office/drawing/2014/main" id="{F35AF809-4B49-4A0F-B206-DF548D18AF1E}"/>
                </a:ext>
              </a:extLst>
            </p:cNvPr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grp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0182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62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="" xmlns:a16="http://schemas.microsoft.com/office/drawing/2014/main" id="{32F0E81C-6E2E-4153-A29B-45F79FE792D6}"/>
                </a:ext>
              </a:extLst>
            </p:cNvPr>
            <p:cNvSpPr txBox="1"/>
            <p:nvPr/>
          </p:nvSpPr>
          <p:spPr>
            <a:xfrm>
              <a:off x="4275790" y="2150772"/>
              <a:ext cx="551260" cy="6304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8601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262" dirty="0">
                  <a:solidFill>
                    <a:prstClr val="black"/>
                  </a:solidFill>
                  <a:latin typeface="Calibri"/>
                  <a:ea typeface="ＭＳ Ｐゴシック"/>
                </a:rPr>
                <a:t>DR</a:t>
              </a:r>
              <a:endParaRPr lang="ja-JP" altLang="en-US" sz="2262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5" name="Line 178">
            <a:extLst>
              <a:ext uri="{FF2B5EF4-FFF2-40B4-BE49-F238E27FC236}">
                <a16:creationId xmlns="" xmlns:a16="http://schemas.microsoft.com/office/drawing/2014/main" id="{26F81872-D7D2-4241-A7A6-E1BD728AB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5842" y="4778937"/>
            <a:ext cx="1592069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024" tIns="43010" rIns="86024" bIns="43010"/>
          <a:lstStyle/>
          <a:p>
            <a:pPr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6" name="フリーフォーム 1043">
            <a:extLst>
              <a:ext uri="{FF2B5EF4-FFF2-40B4-BE49-F238E27FC236}">
                <a16:creationId xmlns="" xmlns:a16="http://schemas.microsoft.com/office/drawing/2014/main" id="{94AA9330-8D27-4665-8DCE-1CCF7C9E0635}"/>
              </a:ext>
            </a:extLst>
          </p:cNvPr>
          <p:cNvSpPr/>
          <p:nvPr/>
        </p:nvSpPr>
        <p:spPr>
          <a:xfrm>
            <a:off x="4841499" y="4768365"/>
            <a:ext cx="351995" cy="60732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solidFill>
            <a:schemeClr val="bg1"/>
          </a:solidFill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86024" tIns="43010" rIns="86024" bIns="43010" rtlCol="0" anchor="ctr"/>
          <a:lstStyle/>
          <a:p>
            <a:pPr algn="ctr" defTabSz="860182" fontAlgn="base">
              <a:spcBef>
                <a:spcPct val="0"/>
              </a:spcBef>
              <a:spcAft>
                <a:spcPct val="0"/>
              </a:spcAft>
            </a:pPr>
            <a:endParaRPr lang="ja-JP" altLang="en-US" sz="22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="" xmlns:a16="http://schemas.microsoft.com/office/drawing/2014/main" id="{3C07A1C5-090A-4E8D-8AD8-1B847B3FB710}"/>
              </a:ext>
            </a:extLst>
          </p:cNvPr>
          <p:cNvSpPr txBox="1"/>
          <p:nvPr/>
        </p:nvSpPr>
        <p:spPr>
          <a:xfrm>
            <a:off x="7284631" y="2919444"/>
            <a:ext cx="2742514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/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100/6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="" xmlns:a16="http://schemas.microsoft.com/office/drawing/2014/main" id="{3F27FAF8-4436-45AD-BE5C-240D46C96AD0}"/>
              </a:ext>
            </a:extLst>
          </p:cNvPr>
          <p:cNvSpPr txBox="1"/>
          <p:nvPr/>
        </p:nvSpPr>
        <p:spPr>
          <a:xfrm>
            <a:off x="1629710" y="5660907"/>
            <a:ext cx="2288150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x,y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0000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10" name="直線矢印コネクタ 109">
            <a:extLst>
              <a:ext uri="{FF2B5EF4-FFF2-40B4-BE49-F238E27FC236}">
                <a16:creationId xmlns="" xmlns:a16="http://schemas.microsoft.com/office/drawing/2014/main" id="{03A3A897-5C9F-4519-B6D7-4981552DC0B9}"/>
              </a:ext>
            </a:extLst>
          </p:cNvPr>
          <p:cNvCxnSpPr>
            <a:cxnSpLocks/>
          </p:cNvCxnSpPr>
          <p:nvPr/>
        </p:nvCxnSpPr>
        <p:spPr>
          <a:xfrm flipV="1">
            <a:off x="1359893" y="3478022"/>
            <a:ext cx="19901" cy="3324827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="" xmlns:a16="http://schemas.microsoft.com/office/drawing/2014/main" id="{C36BDCF6-B3BB-48BD-96DD-9FB4D3BDBC6C}"/>
              </a:ext>
            </a:extLst>
          </p:cNvPr>
          <p:cNvCxnSpPr>
            <a:cxnSpLocks/>
          </p:cNvCxnSpPr>
          <p:nvPr/>
        </p:nvCxnSpPr>
        <p:spPr>
          <a:xfrm flipV="1">
            <a:off x="1718949" y="4911720"/>
            <a:ext cx="0" cy="699997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="" xmlns:a16="http://schemas.microsoft.com/office/drawing/2014/main" id="{6F1A0ABA-2C9F-42DD-ADAE-90BB85DD753F}"/>
              </a:ext>
            </a:extLst>
          </p:cNvPr>
          <p:cNvSpPr txBox="1"/>
          <p:nvPr/>
        </p:nvSpPr>
        <p:spPr>
          <a:xfrm>
            <a:off x="5418200" y="5840216"/>
            <a:ext cx="2961156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x,y</a:t>
            </a:r>
            <a:r>
              <a:rPr lang="en-US" altLang="ja-JP" sz="1696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 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50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80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0000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="" xmlns:a16="http://schemas.microsoft.com/office/drawing/2014/main" id="{DAFA20EB-BBF6-4A94-B018-0BBF5EA70AD0}"/>
              </a:ext>
            </a:extLst>
          </p:cNvPr>
          <p:cNvCxnSpPr>
            <a:cxnSpLocks/>
          </p:cNvCxnSpPr>
          <p:nvPr/>
        </p:nvCxnSpPr>
        <p:spPr>
          <a:xfrm>
            <a:off x="6393605" y="3244884"/>
            <a:ext cx="1596348" cy="126581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="" xmlns:a16="http://schemas.microsoft.com/office/drawing/2014/main" id="{E2F0F7D2-7AC6-46F6-91BC-0472721853D3}"/>
              </a:ext>
            </a:extLst>
          </p:cNvPr>
          <p:cNvSpPr txBox="1"/>
          <p:nvPr/>
        </p:nvSpPr>
        <p:spPr>
          <a:xfrm>
            <a:off x="4081876" y="2927939"/>
            <a:ext cx="2719328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/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100/2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18" name="直線矢印コネクタ 117">
            <a:extLst>
              <a:ext uri="{FF2B5EF4-FFF2-40B4-BE49-F238E27FC236}">
                <a16:creationId xmlns="" xmlns:a16="http://schemas.microsoft.com/office/drawing/2014/main" id="{6282F3B9-BA23-4EB9-B495-E7CA46B45F01}"/>
              </a:ext>
            </a:extLst>
          </p:cNvPr>
          <p:cNvCxnSpPr>
            <a:cxnSpLocks/>
            <a:stCxn id="117" idx="2"/>
          </p:cNvCxnSpPr>
          <p:nvPr/>
        </p:nvCxnSpPr>
        <p:spPr>
          <a:xfrm flipH="1">
            <a:off x="5397140" y="3368566"/>
            <a:ext cx="44400" cy="12798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矢印コネクタ 122">
            <a:extLst>
              <a:ext uri="{FF2B5EF4-FFF2-40B4-BE49-F238E27FC236}">
                <a16:creationId xmlns="" xmlns:a16="http://schemas.microsoft.com/office/drawing/2014/main" id="{F77EF7FD-2843-4A0C-98B6-3DEC7B7FF473}"/>
              </a:ext>
            </a:extLst>
          </p:cNvPr>
          <p:cNvCxnSpPr>
            <a:cxnSpLocks/>
          </p:cNvCxnSpPr>
          <p:nvPr/>
        </p:nvCxnSpPr>
        <p:spPr>
          <a:xfrm flipV="1">
            <a:off x="7883581" y="4897039"/>
            <a:ext cx="0" cy="876611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>
            <a:extLst>
              <a:ext uri="{FF2B5EF4-FFF2-40B4-BE49-F238E27FC236}">
                <a16:creationId xmlns="" xmlns:a16="http://schemas.microsoft.com/office/drawing/2014/main" id="{E6F88C4D-58CA-4F11-B2F9-934139B030F4}"/>
              </a:ext>
            </a:extLst>
          </p:cNvPr>
          <p:cNvSpPr txBox="1"/>
          <p:nvPr/>
        </p:nvSpPr>
        <p:spPr>
          <a:xfrm>
            <a:off x="6496141" y="630411"/>
            <a:ext cx="3433947" cy="8479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x/</a:t>
            </a:r>
            <a:r>
              <a:rPr lang="en-US" altLang="ja-JP" sz="2260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1698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   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40/20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26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/</a:t>
            </a:r>
            <a:r>
              <a:rPr lang="en-US" altLang="ja-JP" sz="2260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646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100/15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="" xmlns:a16="http://schemas.microsoft.com/office/drawing/2014/main" id="{0357865E-772E-4A99-AA23-8096689E847D}"/>
              </a:ext>
            </a:extLst>
          </p:cNvPr>
          <p:cNvSpPr txBox="1"/>
          <p:nvPr/>
        </p:nvSpPr>
        <p:spPr>
          <a:xfrm>
            <a:off x="8706722" y="3819386"/>
            <a:ext cx="1468400" cy="78888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BT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#1 straight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27" name="直線矢印コネクタ 126">
            <a:extLst>
              <a:ext uri="{FF2B5EF4-FFF2-40B4-BE49-F238E27FC236}">
                <a16:creationId xmlns="" xmlns:a16="http://schemas.microsoft.com/office/drawing/2014/main" id="{9479ACFE-72B8-4A75-B3B8-3FB26B8E190F}"/>
              </a:ext>
            </a:extLst>
          </p:cNvPr>
          <p:cNvCxnSpPr>
            <a:cxnSpLocks/>
          </p:cNvCxnSpPr>
          <p:nvPr/>
        </p:nvCxnSpPr>
        <p:spPr>
          <a:xfrm>
            <a:off x="8567821" y="3373743"/>
            <a:ext cx="0" cy="131720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="" xmlns:a16="http://schemas.microsoft.com/office/drawing/2014/main" id="{B203C065-4D81-4951-B88E-8556E90EEBFB}"/>
              </a:ext>
            </a:extLst>
          </p:cNvPr>
          <p:cNvSpPr txBox="1"/>
          <p:nvPr/>
        </p:nvSpPr>
        <p:spPr>
          <a:xfrm>
            <a:off x="6855464" y="282722"/>
            <a:ext cx="2777216" cy="34809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Final target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="" xmlns:a16="http://schemas.microsoft.com/office/drawing/2014/main" id="{81396BDF-11F0-41E2-A656-10F6B9ECBB0E}"/>
              </a:ext>
            </a:extLst>
          </p:cNvPr>
          <p:cNvSpPr txBox="1"/>
          <p:nvPr/>
        </p:nvSpPr>
        <p:spPr>
          <a:xfrm>
            <a:off x="7503973" y="6518325"/>
            <a:ext cx="2716713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x,y</a:t>
            </a:r>
            <a:r>
              <a:rPr lang="en-US" altLang="ja-JP" sz="1696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 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50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80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0000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40" name="直線矢印コネクタ 139">
            <a:extLst>
              <a:ext uri="{FF2B5EF4-FFF2-40B4-BE49-F238E27FC236}">
                <a16:creationId xmlns="" xmlns:a16="http://schemas.microsoft.com/office/drawing/2014/main" id="{0C688695-86C7-4D1E-A5B5-5D897D24199D}"/>
              </a:ext>
            </a:extLst>
          </p:cNvPr>
          <p:cNvCxnSpPr>
            <a:cxnSpLocks/>
          </p:cNvCxnSpPr>
          <p:nvPr/>
        </p:nvCxnSpPr>
        <p:spPr>
          <a:xfrm flipH="1" flipV="1">
            <a:off x="8649877" y="4822154"/>
            <a:ext cx="26064" cy="1607643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="" xmlns:a16="http://schemas.microsoft.com/office/drawing/2014/main" id="{9D50D6E1-516B-4824-AE5F-D1D334465DC0}"/>
              </a:ext>
            </a:extLst>
          </p:cNvPr>
          <p:cNvSpPr txBox="1"/>
          <p:nvPr/>
        </p:nvSpPr>
        <p:spPr>
          <a:xfrm>
            <a:off x="606100" y="6864756"/>
            <a:ext cx="2555350" cy="44062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x,y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～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10~20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0000FF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="" xmlns:a16="http://schemas.microsoft.com/office/drawing/2014/main" id="{2068D111-27A2-41E4-A930-6C43F515E095}"/>
              </a:ext>
            </a:extLst>
          </p:cNvPr>
          <p:cNvSpPr txBox="1"/>
          <p:nvPr/>
        </p:nvSpPr>
        <p:spPr>
          <a:xfrm>
            <a:off x="2107878" y="2022770"/>
            <a:ext cx="2948495" cy="44062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 emittance growth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="" xmlns:a16="http://schemas.microsoft.com/office/drawing/2014/main" id="{943EB3BF-C8B0-40EA-950F-7D8B15C4E6AB}"/>
              </a:ext>
            </a:extLst>
          </p:cNvPr>
          <p:cNvSpPr txBox="1"/>
          <p:nvPr/>
        </p:nvSpPr>
        <p:spPr>
          <a:xfrm>
            <a:off x="3544655" y="5051257"/>
            <a:ext cx="3971911" cy="78852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262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,</a:t>
            </a:r>
            <a:r>
              <a:rPr lang="en-US" altLang="ja-JP" sz="1800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ja-JP" altLang="en-US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～ 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2500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m (before DR)</a:t>
            </a:r>
            <a:endParaRPr lang="ja-JP" altLang="en-US" sz="2262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21" name="直線矢印コネクタ 120">
            <a:extLst>
              <a:ext uri="{FF2B5EF4-FFF2-40B4-BE49-F238E27FC236}">
                <a16:creationId xmlns="" xmlns:a16="http://schemas.microsoft.com/office/drawing/2014/main" id="{A9A82CA4-574E-4E3D-8A29-9C819FBFBC54}"/>
              </a:ext>
            </a:extLst>
          </p:cNvPr>
          <p:cNvCxnSpPr>
            <a:cxnSpLocks/>
          </p:cNvCxnSpPr>
          <p:nvPr/>
        </p:nvCxnSpPr>
        <p:spPr>
          <a:xfrm flipH="1" flipV="1">
            <a:off x="5075612" y="4587991"/>
            <a:ext cx="69443" cy="4632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>
            <a:extLst>
              <a:ext uri="{FF2B5EF4-FFF2-40B4-BE49-F238E27FC236}">
                <a16:creationId xmlns="" xmlns:a16="http://schemas.microsoft.com/office/drawing/2014/main" id="{54441DED-9AFE-429E-BB36-05ED395FEDB7}"/>
              </a:ext>
            </a:extLst>
          </p:cNvPr>
          <p:cNvSpPr txBox="1"/>
          <p:nvPr/>
        </p:nvSpPr>
        <p:spPr>
          <a:xfrm>
            <a:off x="9303582" y="7167223"/>
            <a:ext cx="1295759" cy="36948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000090"/>
                </a:solidFill>
                <a:latin typeface="Times New Roman" pitchFamily="18" charset="0"/>
                <a:ea typeface="ＭＳ Ｐゴシック" pitchFamily="50" charset="-128"/>
              </a:rPr>
              <a:t>Emittance</a:t>
            </a:r>
            <a:endParaRPr lang="ja-JP" altLang="en-US" sz="1200" dirty="0">
              <a:solidFill>
                <a:srgbClr val="00009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26" name="直線矢印コネクタ 125">
            <a:extLst>
              <a:ext uri="{FF2B5EF4-FFF2-40B4-BE49-F238E27FC236}">
                <a16:creationId xmlns="" xmlns:a16="http://schemas.microsoft.com/office/drawing/2014/main" id="{8CDFBCDD-3A5C-46CA-9B90-15FD649F7FF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724933" y="2460513"/>
            <a:ext cx="23411" cy="182752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楕円 4">
            <a:extLst>
              <a:ext uri="{FF2B5EF4-FFF2-40B4-BE49-F238E27FC236}">
                <a16:creationId xmlns="" xmlns:a16="http://schemas.microsoft.com/office/drawing/2014/main" id="{D1F71FBA-EE68-4B55-BD72-CD1408CDC6E0}"/>
              </a:ext>
            </a:extLst>
          </p:cNvPr>
          <p:cNvSpPr/>
          <p:nvPr/>
        </p:nvSpPr>
        <p:spPr>
          <a:xfrm>
            <a:off x="3203763" y="4288035"/>
            <a:ext cx="1042339" cy="7632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2737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="" xmlns:a16="http://schemas.microsoft.com/office/drawing/2014/main" id="{E6F88C4D-58CA-4F11-B2F9-934139B030F4}"/>
              </a:ext>
            </a:extLst>
          </p:cNvPr>
          <p:cNvSpPr txBox="1"/>
          <p:nvPr/>
        </p:nvSpPr>
        <p:spPr>
          <a:xfrm>
            <a:off x="6494440" y="1975919"/>
            <a:ext cx="3433947" cy="8479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e-:</a:t>
            </a:r>
            <a:r>
              <a:rPr lang="ja-JP" altLang="en-US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6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x/</a:t>
            </a:r>
            <a:r>
              <a:rPr lang="en-US" altLang="ja-JP" sz="2260" dirty="0" err="1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 err="1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1698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    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100/40 </a:t>
            </a:r>
            <a:r>
              <a:rPr lang="en-US" altLang="ja-JP" sz="2262" dirty="0">
                <a:solidFill>
                  <a:srgbClr val="0000FF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0000FF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e+:</a:t>
            </a:r>
            <a:r>
              <a:rPr lang="ja-JP" altLang="en-US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 </a:t>
            </a:r>
            <a:r>
              <a:rPr lang="en-US" altLang="ja-JP" sz="226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lang="en-US" altLang="ja-JP" sz="226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/</a:t>
            </a:r>
            <a:r>
              <a:rPr lang="en-US" altLang="ja-JP" sz="2260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e</a:t>
            </a:r>
            <a:r>
              <a:rPr lang="en-US" altLang="ja-JP" sz="1698" dirty="0" err="1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lang="en-US" altLang="ja-JP" sz="2646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180/30 </a:t>
            </a:r>
            <a:r>
              <a:rPr lang="en-US" altLang="ja-JP" sz="2262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50" charset="-128"/>
              </a:rPr>
              <a:t>m</a:t>
            </a:r>
            <a:r>
              <a:rPr lang="en-US" altLang="ja-JP" sz="2262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m</a:t>
            </a:r>
            <a:endParaRPr lang="ja-JP" altLang="en-US" sz="2262" dirty="0">
              <a:solidFill>
                <a:srgbClr val="FF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9" name="テキスト ボックス 128">
            <a:extLst>
              <a:ext uri="{FF2B5EF4-FFF2-40B4-BE49-F238E27FC236}">
                <a16:creationId xmlns="" xmlns:a16="http://schemas.microsoft.com/office/drawing/2014/main" id="{B203C065-4D81-4951-B88E-8556E90EEBFB}"/>
              </a:ext>
            </a:extLst>
          </p:cNvPr>
          <p:cNvSpPr txBox="1"/>
          <p:nvPr/>
        </p:nvSpPr>
        <p:spPr>
          <a:xfrm>
            <a:off x="6853928" y="1628219"/>
            <a:ext cx="2777216" cy="34809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62" dirty="0">
                <a:solidFill>
                  <a:srgbClr val="292929"/>
                </a:solidFill>
                <a:latin typeface="Times New Roman" pitchFamily="18" charset="0"/>
                <a:ea typeface="ＭＳ Ｐゴシック" pitchFamily="50" charset="-128"/>
                <a:cs typeface="Times New Roman" panose="02020603050405020304" pitchFamily="18" charset="0"/>
              </a:rPr>
              <a:t>Interim target</a:t>
            </a:r>
            <a:endParaRPr lang="ja-JP" altLang="en-US" sz="2262" dirty="0">
              <a:solidFill>
                <a:srgbClr val="292929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105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>
            <a:extLst>
              <a:ext uri="{FF2B5EF4-FFF2-40B4-BE49-F238E27FC236}">
                <a16:creationId xmlns="" xmlns:a16="http://schemas.microsoft.com/office/drawing/2014/main" id="{E15FEFB4-DE23-344C-A130-E66512F6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05" y="326275"/>
            <a:ext cx="8957023" cy="8152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Layout of LINAC, BT, Injection to MR</a:t>
            </a:r>
            <a:endParaRPr kumimoji="1" lang="ja-JP" altLang="en-US"/>
          </a:p>
        </p:txBody>
      </p:sp>
      <p:grpSp>
        <p:nvGrpSpPr>
          <p:cNvPr id="77" name="グループ化 76">
            <a:extLst>
              <a:ext uri="{FF2B5EF4-FFF2-40B4-BE49-F238E27FC236}">
                <a16:creationId xmlns="" xmlns:a16="http://schemas.microsoft.com/office/drawing/2014/main" id="{BAFD25DF-EBF0-9C4C-802B-9E8F6C4B9630}"/>
              </a:ext>
            </a:extLst>
          </p:cNvPr>
          <p:cNvGrpSpPr/>
          <p:nvPr/>
        </p:nvGrpSpPr>
        <p:grpSpPr>
          <a:xfrm>
            <a:off x="206751" y="1186582"/>
            <a:ext cx="10363221" cy="5216037"/>
            <a:chOff x="235826" y="-246289"/>
            <a:chExt cx="11820817" cy="6306541"/>
          </a:xfrm>
        </p:grpSpPr>
        <p:grpSp>
          <p:nvGrpSpPr>
            <p:cNvPr id="52" name="グループ化 51">
              <a:extLst>
                <a:ext uri="{FF2B5EF4-FFF2-40B4-BE49-F238E27FC236}">
                  <a16:creationId xmlns="" xmlns:a16="http://schemas.microsoft.com/office/drawing/2014/main" id="{82C26B30-4055-7C4E-927A-F7022F5480C2}"/>
                </a:ext>
              </a:extLst>
            </p:cNvPr>
            <p:cNvGrpSpPr/>
            <p:nvPr/>
          </p:nvGrpSpPr>
          <p:grpSpPr>
            <a:xfrm>
              <a:off x="254423" y="1118884"/>
              <a:ext cx="11403917" cy="4395836"/>
              <a:chOff x="291932" y="1087191"/>
              <a:chExt cx="8541776" cy="3292575"/>
            </a:xfrm>
          </p:grpSpPr>
          <p:grpSp>
            <p:nvGrpSpPr>
              <p:cNvPr id="8" name="図形グループ 7"/>
              <p:cNvGrpSpPr/>
              <p:nvPr/>
            </p:nvGrpSpPr>
            <p:grpSpPr>
              <a:xfrm>
                <a:off x="291932" y="1690692"/>
                <a:ext cx="8541776" cy="2689074"/>
                <a:chOff x="1491517" y="3882973"/>
                <a:chExt cx="9176483" cy="2770826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24000" y="3882973"/>
                  <a:ext cx="9144000" cy="2770826"/>
                </a:xfrm>
                <a:prstGeom prst="rect">
                  <a:avLst/>
                </a:prstGeom>
              </p:spPr>
            </p:pic>
            <p:sp>
              <p:nvSpPr>
                <p:cNvPr id="5" name="テキスト ボックス 4"/>
                <p:cNvSpPr txBox="1"/>
                <p:nvPr/>
              </p:nvSpPr>
              <p:spPr>
                <a:xfrm rot="18729155">
                  <a:off x="7739981" y="5833774"/>
                  <a:ext cx="411655" cy="225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00" dirty="0">
                      <a:solidFill>
                        <a:srgbClr val="FF0000"/>
                      </a:solidFill>
                    </a:rPr>
                    <a:t>LER</a:t>
                  </a:r>
                  <a:endParaRPr lang="ja-JP" altLang="en-US" sz="100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7" name="直線矢印コネクタ 6"/>
                <p:cNvCxnSpPr/>
                <p:nvPr/>
              </p:nvCxnSpPr>
              <p:spPr>
                <a:xfrm flipH="1">
                  <a:off x="8127168" y="5403955"/>
                  <a:ext cx="532150" cy="39289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テキスト ボックス 8"/>
                <p:cNvSpPr txBox="1"/>
                <p:nvPr/>
              </p:nvSpPr>
              <p:spPr>
                <a:xfrm rot="19569728">
                  <a:off x="10231196" y="3984148"/>
                  <a:ext cx="422094" cy="229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00">
                      <a:solidFill>
                        <a:srgbClr val="0432FF"/>
                      </a:solidFill>
                    </a:rPr>
                    <a:t>HER</a:t>
                  </a:r>
                  <a:endParaRPr lang="ja-JP" altLang="en-US" sz="1000">
                    <a:solidFill>
                      <a:srgbClr val="0432FF"/>
                    </a:solidFill>
                  </a:endParaRPr>
                </a:p>
              </p:txBody>
            </p:sp>
            <p:cxnSp>
              <p:nvCxnSpPr>
                <p:cNvPr id="10" name="直線矢印コネクタ 9"/>
                <p:cNvCxnSpPr/>
                <p:nvPr/>
              </p:nvCxnSpPr>
              <p:spPr>
                <a:xfrm flipV="1">
                  <a:off x="10205721" y="4234722"/>
                  <a:ext cx="327369" cy="216799"/>
                </a:xfrm>
                <a:prstGeom prst="straightConnector1">
                  <a:avLst/>
                </a:prstGeom>
                <a:ln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3728916" y="4066983"/>
                  <a:ext cx="1903272" cy="5456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600"/>
                    <a:t>Damping Ring (DR)</a:t>
                  </a:r>
                </a:p>
                <a:p>
                  <a:pPr algn="ctr"/>
                  <a:r>
                    <a:rPr lang="en-US" altLang="ja-JP" sz="1600"/>
                    <a:t>for positron</a:t>
                  </a:r>
                  <a:endParaRPr lang="ja-JP" altLang="en-US" sz="1600"/>
                </a:p>
              </p:txBody>
            </p:sp>
            <p:pic>
              <p:nvPicPr>
                <p:cNvPr id="18" name="図 17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6583170">
                  <a:off x="10040446" y="6139897"/>
                  <a:ext cx="417654" cy="479467"/>
                </a:xfrm>
                <a:prstGeom prst="rect">
                  <a:avLst/>
                </a:prstGeom>
              </p:spPr>
            </p:pic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3596154" y="5630203"/>
                  <a:ext cx="758028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/>
                    <a:t>Sector2</a:t>
                  </a:r>
                  <a:endParaRPr lang="ja-JP" altLang="en-US" sz="130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4706261" y="5630203"/>
                  <a:ext cx="757959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>
                      <a:solidFill>
                        <a:srgbClr val="008F00"/>
                      </a:solidFill>
                    </a:rPr>
                    <a:t>Sector3</a:t>
                  </a:r>
                  <a:endParaRPr lang="ja-JP" altLang="en-US" sz="1300">
                    <a:solidFill>
                      <a:srgbClr val="008F00"/>
                    </a:solidFill>
                  </a:endParaRPr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5571830" y="5630203"/>
                  <a:ext cx="758028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/>
                    <a:t>Sector4</a:t>
                  </a:r>
                  <a:endParaRPr lang="ja-JP" altLang="en-US" sz="1300"/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6437397" y="5630203"/>
                  <a:ext cx="757959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>
                      <a:solidFill>
                        <a:srgbClr val="008F00"/>
                      </a:solidFill>
                    </a:rPr>
                    <a:t>Sector5</a:t>
                  </a:r>
                  <a:endParaRPr lang="ja-JP" altLang="en-US" sz="1300">
                    <a:solidFill>
                      <a:srgbClr val="008F00"/>
                    </a:solidFill>
                  </a:endParaRPr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2843604" y="5630203"/>
                  <a:ext cx="757959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/>
                    <a:t>Sector1</a:t>
                  </a:r>
                  <a:endParaRPr lang="ja-JP" altLang="en-US" sz="1300"/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="" xmlns:a16="http://schemas.microsoft.com/office/drawing/2014/main" id="{D0976CFF-64CC-3F4B-98D4-A109867B71A0}"/>
                    </a:ext>
                  </a:extLst>
                </p:cNvPr>
                <p:cNvSpPr txBox="1"/>
                <p:nvPr/>
              </p:nvSpPr>
              <p:spPr>
                <a:xfrm>
                  <a:off x="2588891" y="5148392"/>
                  <a:ext cx="777086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 dirty="0" err="1"/>
                    <a:t>SectorA</a:t>
                  </a:r>
                  <a:endParaRPr lang="ja-JP" altLang="en-US" sz="1300"/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="" xmlns:a16="http://schemas.microsoft.com/office/drawing/2014/main" id="{FADD1F5E-EA61-8347-B63F-953B7567E824}"/>
                    </a:ext>
                  </a:extLst>
                </p:cNvPr>
                <p:cNvSpPr txBox="1"/>
                <p:nvPr/>
              </p:nvSpPr>
              <p:spPr>
                <a:xfrm>
                  <a:off x="1919096" y="5162127"/>
                  <a:ext cx="777086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>
                      <a:solidFill>
                        <a:srgbClr val="008F00"/>
                      </a:solidFill>
                    </a:rPr>
                    <a:t>SectorB</a:t>
                  </a:r>
                  <a:endParaRPr lang="ja-JP" altLang="en-US" sz="1300">
                    <a:solidFill>
                      <a:srgbClr val="008F00"/>
                    </a:solidFill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="" xmlns:a16="http://schemas.microsoft.com/office/drawing/2014/main" id="{C2FDADA4-C1CE-E34B-AFDB-E30DED8DBF50}"/>
                    </a:ext>
                  </a:extLst>
                </p:cNvPr>
                <p:cNvSpPr txBox="1"/>
                <p:nvPr/>
              </p:nvSpPr>
              <p:spPr>
                <a:xfrm>
                  <a:off x="1910550" y="5665167"/>
                  <a:ext cx="781569" cy="272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>
                      <a:solidFill>
                        <a:srgbClr val="008F00"/>
                      </a:solidFill>
                    </a:rPr>
                    <a:t>SectorC</a:t>
                  </a:r>
                  <a:endParaRPr lang="ja-JP" altLang="en-US" sz="1300">
                    <a:solidFill>
                      <a:srgbClr val="008F00"/>
                    </a:solidFill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="" xmlns:a16="http://schemas.microsoft.com/office/drawing/2014/main" id="{D058A6EE-C41C-9B47-BF2E-6A5FE2AC7D42}"/>
                    </a:ext>
                  </a:extLst>
                </p:cNvPr>
                <p:cNvSpPr txBox="1"/>
                <p:nvPr/>
              </p:nvSpPr>
              <p:spPr>
                <a:xfrm rot="16200000">
                  <a:off x="1364469" y="5346437"/>
                  <a:ext cx="522465" cy="268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300"/>
                    <a:t>Jarc</a:t>
                  </a:r>
                  <a:endParaRPr lang="ja-JP" altLang="en-US" sz="1300"/>
                </a:p>
              </p:txBody>
            </p:sp>
          </p:grpSp>
          <p:sp>
            <p:nvSpPr>
              <p:cNvPr id="28" name="正方形/長方形 27">
                <a:extLst>
                  <a:ext uri="{FF2B5EF4-FFF2-40B4-BE49-F238E27FC236}">
                    <a16:creationId xmlns="" xmlns:a16="http://schemas.microsoft.com/office/drawing/2014/main" id="{4EDA5BFE-0D68-3649-B864-28AE75C3DD50}"/>
                  </a:ext>
                </a:extLst>
              </p:cNvPr>
              <p:cNvSpPr/>
              <p:nvPr/>
            </p:nvSpPr>
            <p:spPr>
              <a:xfrm>
                <a:off x="322167" y="1690688"/>
                <a:ext cx="5280660" cy="199437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000">
                  <a:solidFill>
                    <a:srgbClr val="0432FF"/>
                  </a:solidFill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="" xmlns:a16="http://schemas.microsoft.com/office/drawing/2014/main" id="{5A494BEC-398C-F34D-80C0-4FB031AC7495}"/>
                  </a:ext>
                </a:extLst>
              </p:cNvPr>
              <p:cNvSpPr txBox="1"/>
              <p:nvPr/>
            </p:nvSpPr>
            <p:spPr>
              <a:xfrm>
                <a:off x="1215621" y="1557596"/>
                <a:ext cx="700890" cy="306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/>
                  <a:t>LINAC</a:t>
                </a:r>
                <a:endParaRPr lang="ja-JP" altLang="en-US" sz="1600"/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="" xmlns:a16="http://schemas.microsoft.com/office/drawing/2014/main" id="{13B82B57-BEBC-4941-A37E-D0159FA446D4}"/>
                  </a:ext>
                </a:extLst>
              </p:cNvPr>
              <p:cNvSpPr/>
              <p:nvPr/>
            </p:nvSpPr>
            <p:spPr>
              <a:xfrm>
                <a:off x="5631205" y="2032063"/>
                <a:ext cx="2887064" cy="22016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000">
                  <a:solidFill>
                    <a:srgbClr val="0432FF"/>
                  </a:solidFill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="" xmlns:a16="http://schemas.microsoft.com/office/drawing/2014/main" id="{06E491EB-E6DE-9140-9276-D495043B6FB5}"/>
                  </a:ext>
                </a:extLst>
              </p:cNvPr>
              <p:cNvSpPr txBox="1"/>
              <p:nvPr/>
            </p:nvSpPr>
            <p:spPr>
              <a:xfrm>
                <a:off x="5759959" y="1874410"/>
                <a:ext cx="2003690" cy="529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/>
                  <a:t>Beam Transport line (BT)</a:t>
                </a:r>
                <a:endParaRPr lang="ja-JP" altLang="en-US" sz="1600"/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="" xmlns:a16="http://schemas.microsoft.com/office/drawing/2014/main" id="{DDE4C397-A40E-984E-8FD8-DB322FDCC609}"/>
                  </a:ext>
                </a:extLst>
              </p:cNvPr>
              <p:cNvSpPr txBox="1"/>
              <p:nvPr/>
            </p:nvSpPr>
            <p:spPr>
              <a:xfrm>
                <a:off x="1575186" y="2617520"/>
                <a:ext cx="914595" cy="264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300" dirty="0">
                    <a:solidFill>
                      <a:srgbClr val="0432FF"/>
                    </a:solidFill>
                  </a:rPr>
                  <a:t>e- : RF Gun</a:t>
                </a:r>
                <a:endParaRPr lang="ja-JP" altLang="en-US" sz="130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="" xmlns:a16="http://schemas.microsoft.com/office/drawing/2014/main" id="{96EF1566-C356-8143-A04A-79DD05BBE3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23510" y="2850888"/>
                <a:ext cx="185080" cy="293312"/>
              </a:xfrm>
              <a:prstGeom prst="straightConnector1">
                <a:avLst/>
              </a:prstGeom>
              <a:ln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>
                <a:extLst>
                  <a:ext uri="{FF2B5EF4-FFF2-40B4-BE49-F238E27FC236}">
                    <a16:creationId xmlns="" xmlns:a16="http://schemas.microsoft.com/office/drawing/2014/main" id="{2775113E-B116-1042-A8AB-AB596E1C144B}"/>
                  </a:ext>
                </a:extLst>
              </p:cNvPr>
              <p:cNvSpPr txBox="1"/>
              <p:nvPr/>
            </p:nvSpPr>
            <p:spPr>
              <a:xfrm>
                <a:off x="1592446" y="3771049"/>
                <a:ext cx="782293" cy="264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300" dirty="0">
                    <a:solidFill>
                      <a:srgbClr val="FF0000"/>
                    </a:solidFill>
                  </a:rPr>
                  <a:t>e+ target</a:t>
                </a:r>
                <a:endParaRPr lang="ja-JP" altLang="en-US" sz="13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9" name="直線矢印コネクタ 38">
                <a:extLst>
                  <a:ext uri="{FF2B5EF4-FFF2-40B4-BE49-F238E27FC236}">
                    <a16:creationId xmlns="" xmlns:a16="http://schemas.microsoft.com/office/drawing/2014/main" id="{25A037E6-B342-504C-97FC-56529A5EE8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3510" y="3401014"/>
                <a:ext cx="0" cy="3992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テキスト ボックス 43">
                <a:extLst>
                  <a:ext uri="{FF2B5EF4-FFF2-40B4-BE49-F238E27FC236}">
                    <a16:creationId xmlns="" xmlns:a16="http://schemas.microsoft.com/office/drawing/2014/main" id="{A34EBEEB-7154-3F41-AA32-947BEEAE6A3B}"/>
                  </a:ext>
                </a:extLst>
              </p:cNvPr>
              <p:cNvSpPr txBox="1"/>
              <p:nvPr/>
            </p:nvSpPr>
            <p:spPr>
              <a:xfrm>
                <a:off x="6119558" y="1087191"/>
                <a:ext cx="1590913" cy="585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800" dirty="0"/>
                  <a:t>Injection Points</a:t>
                </a:r>
                <a:endParaRPr lang="ja-JP" altLang="en-US" sz="1800"/>
              </a:p>
            </p:txBody>
          </p:sp>
          <p:cxnSp>
            <p:nvCxnSpPr>
              <p:cNvPr id="47" name="直線矢印コネクタ 46">
                <a:extLst>
                  <a:ext uri="{FF2B5EF4-FFF2-40B4-BE49-F238E27FC236}">
                    <a16:creationId xmlns="" xmlns:a16="http://schemas.microsoft.com/office/drawing/2014/main" id="{96EEC799-7251-DD44-A2EE-5A345720AC67}"/>
                  </a:ext>
                </a:extLst>
              </p:cNvPr>
              <p:cNvCxnSpPr>
                <a:cxnSpLocks/>
                <a:stCxn id="44" idx="3"/>
              </p:cNvCxnSpPr>
              <p:nvPr/>
            </p:nvCxnSpPr>
            <p:spPr>
              <a:xfrm>
                <a:off x="7710471" y="1379856"/>
                <a:ext cx="737695" cy="7716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矢印コネクタ 47">
                <a:extLst>
                  <a:ext uri="{FF2B5EF4-FFF2-40B4-BE49-F238E27FC236}">
                    <a16:creationId xmlns="" xmlns:a16="http://schemas.microsoft.com/office/drawing/2014/main" id="{6DA01085-668C-1148-AED7-A6DF32AACC39}"/>
                  </a:ext>
                </a:extLst>
              </p:cNvPr>
              <p:cNvCxnSpPr>
                <a:cxnSpLocks/>
                <a:stCxn id="44" idx="2"/>
              </p:cNvCxnSpPr>
              <p:nvPr/>
            </p:nvCxnSpPr>
            <p:spPr>
              <a:xfrm>
                <a:off x="6915015" y="1672520"/>
                <a:ext cx="48945" cy="14194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矢印コネクタ 59">
                <a:extLst>
                  <a:ext uri="{FF2B5EF4-FFF2-40B4-BE49-F238E27FC236}">
                    <a16:creationId xmlns="" xmlns:a16="http://schemas.microsoft.com/office/drawing/2014/main" id="{B4F44C58-DCD5-B14C-9B2D-5FF7FBBF54CB}"/>
                  </a:ext>
                </a:extLst>
              </p:cNvPr>
              <p:cNvCxnSpPr>
                <a:cxnSpLocks/>
                <a:stCxn id="56" idx="3"/>
                <a:endCxn id="54" idx="2"/>
              </p:cNvCxnSpPr>
              <p:nvPr/>
            </p:nvCxnSpPr>
            <p:spPr>
              <a:xfrm flipV="1">
                <a:off x="7818115" y="2344293"/>
                <a:ext cx="308028" cy="642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>
                <a:extLst>
                  <a:ext uri="{FF2B5EF4-FFF2-40B4-BE49-F238E27FC236}">
                    <a16:creationId xmlns="" xmlns:a16="http://schemas.microsoft.com/office/drawing/2014/main" id="{4A0B6912-61E3-8741-B6F6-939F251D3456}"/>
                  </a:ext>
                </a:extLst>
              </p:cNvPr>
              <p:cNvCxnSpPr>
                <a:cxnSpLocks/>
                <a:stCxn id="56" idx="2"/>
                <a:endCxn id="55" idx="0"/>
              </p:cNvCxnSpPr>
              <p:nvPr/>
            </p:nvCxnSpPr>
            <p:spPr>
              <a:xfrm flipH="1">
                <a:off x="7189697" y="2546846"/>
                <a:ext cx="272040" cy="3108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矢印コネクタ 64">
                <a:extLst>
                  <a:ext uri="{FF2B5EF4-FFF2-40B4-BE49-F238E27FC236}">
                    <a16:creationId xmlns="" xmlns:a16="http://schemas.microsoft.com/office/drawing/2014/main" id="{9188A0FA-89CB-CA40-AE41-5BB18CF6AE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5389" y="2628394"/>
                <a:ext cx="21869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矢印コネクタ 66">
                <a:extLst>
                  <a:ext uri="{FF2B5EF4-FFF2-40B4-BE49-F238E27FC236}">
                    <a16:creationId xmlns="" xmlns:a16="http://schemas.microsoft.com/office/drawing/2014/main" id="{5FB9925B-99B4-3045-9808-6A153A6C1D17}"/>
                  </a:ext>
                </a:extLst>
              </p:cNvPr>
              <p:cNvCxnSpPr>
                <a:cxnSpLocks/>
                <a:endCxn id="49" idx="0"/>
              </p:cNvCxnSpPr>
              <p:nvPr/>
            </p:nvCxnSpPr>
            <p:spPr>
              <a:xfrm flipH="1">
                <a:off x="7491364" y="2737702"/>
                <a:ext cx="149338" cy="2238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正方形/長方形 56">
              <a:extLst>
                <a:ext uri="{FF2B5EF4-FFF2-40B4-BE49-F238E27FC236}">
                  <a16:creationId xmlns="" xmlns:a16="http://schemas.microsoft.com/office/drawing/2014/main" id="{DBD6683B-EEB9-E349-B879-F4345707D552}"/>
                </a:ext>
              </a:extLst>
            </p:cNvPr>
            <p:cNvSpPr/>
            <p:nvPr/>
          </p:nvSpPr>
          <p:spPr>
            <a:xfrm>
              <a:off x="235826" y="1768299"/>
              <a:ext cx="11592803" cy="3794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00"/>
                <a:t>BT1</a:t>
              </a:r>
              <a:endParaRPr lang="ja-JP" altLang="en-US" sz="130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6556C527-1154-584B-BE79-0B6F7A65A204}"/>
                </a:ext>
              </a:extLst>
            </p:cNvPr>
            <p:cNvSpPr txBox="1"/>
            <p:nvPr/>
          </p:nvSpPr>
          <p:spPr>
            <a:xfrm>
              <a:off x="6746235" y="-228382"/>
              <a:ext cx="5209251" cy="167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432FF"/>
                  </a:solidFill>
                </a:rPr>
                <a:t>e- beam directly injects into HER:</a:t>
              </a:r>
            </a:p>
            <a:p>
              <a:r>
                <a:rPr lang="en-US" altLang="ja-JP" dirty="0"/>
                <a:t>The injeciton BG is directly affected by the condition of RF-gun LINAC and BT.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="" xmlns:a16="http://schemas.microsoft.com/office/drawing/2014/main" id="{01EFA2D4-957C-2F4D-9F48-7FA754D4142F}"/>
                </a:ext>
              </a:extLst>
            </p:cNvPr>
            <p:cNvSpPr txBox="1"/>
            <p:nvPr/>
          </p:nvSpPr>
          <p:spPr>
            <a:xfrm>
              <a:off x="1180435" y="-246289"/>
              <a:ext cx="5232227" cy="167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e+ beam injects into LER via DR:</a:t>
              </a:r>
            </a:p>
            <a:p>
              <a:r>
                <a:rPr lang="en-US" altLang="ja-JP"/>
                <a:t>The injection BG is not affected very much by the condition upstream the DR.</a:t>
              </a:r>
              <a:endParaRPr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="" xmlns:a16="http://schemas.microsoft.com/office/drawing/2014/main" id="{855F7EB7-7374-8842-83A5-30A075C19C9E}"/>
                </a:ext>
              </a:extLst>
            </p:cNvPr>
            <p:cNvSpPr txBox="1"/>
            <p:nvPr/>
          </p:nvSpPr>
          <p:spPr>
            <a:xfrm>
              <a:off x="722655" y="2826129"/>
              <a:ext cx="2965681" cy="33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primary e- for e+: </a:t>
              </a:r>
              <a:r>
                <a:rPr lang="en-US" altLang="ja-JP" sz="1200" dirty="0" err="1">
                  <a:solidFill>
                    <a:srgbClr val="FF0000"/>
                  </a:solidFill>
                </a:rPr>
                <a:t>Therminic</a:t>
              </a:r>
              <a:r>
                <a:rPr lang="en-US" altLang="ja-JP" sz="1200" dirty="0">
                  <a:solidFill>
                    <a:srgbClr val="FF0000"/>
                  </a:solidFill>
                </a:rPr>
                <a:t> Gun</a:t>
              </a:r>
              <a:endParaRPr lang="ja-JP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58" name="円/楕円 57">
              <a:extLst>
                <a:ext uri="{FF2B5EF4-FFF2-40B4-BE49-F238E27FC236}">
                  <a16:creationId xmlns="" xmlns:a16="http://schemas.microsoft.com/office/drawing/2014/main" id="{C364DF1F-B4CD-E349-8BFC-D20C79BB1C3B}"/>
                </a:ext>
              </a:extLst>
            </p:cNvPr>
            <p:cNvSpPr/>
            <p:nvPr/>
          </p:nvSpPr>
          <p:spPr>
            <a:xfrm>
              <a:off x="8521000" y="4384510"/>
              <a:ext cx="763866" cy="763866"/>
            </a:xfrm>
            <a:prstGeom prst="ellipse">
              <a:avLst/>
            </a:prstGeom>
            <a:noFill/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6F52657C-7107-344D-B56D-3667719FE7E9}"/>
                </a:ext>
              </a:extLst>
            </p:cNvPr>
            <p:cNvSpPr txBox="1"/>
            <p:nvPr/>
          </p:nvSpPr>
          <p:spPr>
            <a:xfrm>
              <a:off x="8537689" y="5690535"/>
              <a:ext cx="856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>
                  <a:solidFill>
                    <a:srgbClr val="008F00"/>
                  </a:solidFill>
                </a:rPr>
                <a:t>BT1</a:t>
              </a:r>
              <a:endParaRPr lang="ja-JP" altLang="en-US" sz="1400">
                <a:solidFill>
                  <a:srgbClr val="008F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9090C2C2-EF5B-AF4C-8B45-4C984B51F7D1}"/>
                </a:ext>
              </a:extLst>
            </p:cNvPr>
            <p:cNvSpPr txBox="1"/>
            <p:nvPr/>
          </p:nvSpPr>
          <p:spPr>
            <a:xfrm>
              <a:off x="7382759" y="5690920"/>
              <a:ext cx="864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/>
                <a:t>Arc0</a:t>
              </a:r>
              <a:endParaRPr lang="ja-JP" altLang="en-US" sz="140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="" xmlns:a16="http://schemas.microsoft.com/office/drawing/2014/main" id="{DF48A4B3-E57E-FB40-9BCF-6980E10EBB96}"/>
                </a:ext>
              </a:extLst>
            </p:cNvPr>
            <p:cNvSpPr txBox="1"/>
            <p:nvPr/>
          </p:nvSpPr>
          <p:spPr>
            <a:xfrm>
              <a:off x="9538657" y="5597348"/>
              <a:ext cx="90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Arc1</a:t>
              </a:r>
              <a:endParaRPr lang="ja-JP" altLang="en-US" sz="1400"/>
            </a:p>
          </p:txBody>
        </p:sp>
        <p:sp>
          <p:nvSpPr>
            <p:cNvPr id="64" name="円/楕円 63">
              <a:extLst>
                <a:ext uri="{FF2B5EF4-FFF2-40B4-BE49-F238E27FC236}">
                  <a16:creationId xmlns="" xmlns:a16="http://schemas.microsoft.com/office/drawing/2014/main" id="{51288D67-84EB-0341-893A-9E43ED921319}"/>
                </a:ext>
              </a:extLst>
            </p:cNvPr>
            <p:cNvSpPr/>
            <p:nvPr/>
          </p:nvSpPr>
          <p:spPr>
            <a:xfrm>
              <a:off x="7674062" y="3865145"/>
              <a:ext cx="721126" cy="72112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66" name="円/楕円 65">
              <a:extLst>
                <a:ext uri="{FF2B5EF4-FFF2-40B4-BE49-F238E27FC236}">
                  <a16:creationId xmlns="" xmlns:a16="http://schemas.microsoft.com/office/drawing/2014/main" id="{5D9E8326-1B4B-2844-A167-333A3B0AD6BC}"/>
                </a:ext>
              </a:extLst>
            </p:cNvPr>
            <p:cNvSpPr/>
            <p:nvPr/>
          </p:nvSpPr>
          <p:spPr>
            <a:xfrm>
              <a:off x="9569780" y="4949562"/>
              <a:ext cx="588954" cy="588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45" name="円/楕円 44">
              <a:extLst>
                <a:ext uri="{FF2B5EF4-FFF2-40B4-BE49-F238E27FC236}">
                  <a16:creationId xmlns="" xmlns:a16="http://schemas.microsoft.com/office/drawing/2014/main" id="{172E7E62-6C9A-0B44-AC02-D74E1DC3E8BF}"/>
                </a:ext>
              </a:extLst>
            </p:cNvPr>
            <p:cNvSpPr/>
            <p:nvPr/>
          </p:nvSpPr>
          <p:spPr>
            <a:xfrm>
              <a:off x="10630838" y="3002921"/>
              <a:ext cx="341271" cy="341271"/>
            </a:xfrm>
            <a:prstGeom prst="ellipse">
              <a:avLst/>
            </a:prstGeom>
            <a:noFill/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="" xmlns:a16="http://schemas.microsoft.com/office/drawing/2014/main" id="{B6152998-FD03-A248-A9AC-FBC0E336ED77}"/>
                </a:ext>
              </a:extLst>
            </p:cNvPr>
            <p:cNvSpPr txBox="1"/>
            <p:nvPr/>
          </p:nvSpPr>
          <p:spPr>
            <a:xfrm>
              <a:off x="9831263" y="3039269"/>
              <a:ext cx="856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>
                  <a:solidFill>
                    <a:srgbClr val="008F00"/>
                  </a:solidFill>
                </a:rPr>
                <a:t>BT2</a:t>
              </a:r>
              <a:endParaRPr lang="ja-JP" altLang="en-US" sz="1400">
                <a:solidFill>
                  <a:srgbClr val="008F00"/>
                </a:solidFill>
              </a:endParaRPr>
            </a:p>
          </p:txBody>
        </p:sp>
        <p:sp>
          <p:nvSpPr>
            <p:cNvPr id="49" name="円/楕円 48">
              <a:extLst>
                <a:ext uri="{FF2B5EF4-FFF2-40B4-BE49-F238E27FC236}">
                  <a16:creationId xmlns="" xmlns:a16="http://schemas.microsoft.com/office/drawing/2014/main" id="{0A77CC34-DE83-5A40-93FF-F6F13861B8BD}"/>
                </a:ext>
              </a:extLst>
            </p:cNvPr>
            <p:cNvSpPr/>
            <p:nvPr/>
          </p:nvSpPr>
          <p:spPr>
            <a:xfrm>
              <a:off x="9684971" y="3621242"/>
              <a:ext cx="362477" cy="362477"/>
            </a:xfrm>
            <a:prstGeom prst="ellipse">
              <a:avLst/>
            </a:prstGeom>
            <a:noFill/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50" name="円/楕円 49">
              <a:extLst>
                <a:ext uri="{FF2B5EF4-FFF2-40B4-BE49-F238E27FC236}">
                  <a16:creationId xmlns="" xmlns:a16="http://schemas.microsoft.com/office/drawing/2014/main" id="{73BD3088-8590-084E-A644-A190D554B65B}"/>
                </a:ext>
              </a:extLst>
            </p:cNvPr>
            <p:cNvSpPr/>
            <p:nvPr/>
          </p:nvSpPr>
          <p:spPr>
            <a:xfrm>
              <a:off x="10255755" y="3753323"/>
              <a:ext cx="685655" cy="68565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="" xmlns:a16="http://schemas.microsoft.com/office/drawing/2014/main" id="{AF65BE61-DC19-F842-A359-48D6D7191AE7}"/>
                </a:ext>
              </a:extLst>
            </p:cNvPr>
            <p:cNvSpPr txBox="1"/>
            <p:nvPr/>
          </p:nvSpPr>
          <p:spPr>
            <a:xfrm>
              <a:off x="10904622" y="4015144"/>
              <a:ext cx="1152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Arc2-3</a:t>
              </a:r>
              <a:endParaRPr lang="ja-JP" altLang="en-US" sz="1400"/>
            </a:p>
          </p:txBody>
        </p:sp>
        <p:sp>
          <p:nvSpPr>
            <p:cNvPr id="54" name="円/楕円 53">
              <a:extLst>
                <a:ext uri="{FF2B5EF4-FFF2-40B4-BE49-F238E27FC236}">
                  <a16:creationId xmlns="" xmlns:a16="http://schemas.microsoft.com/office/drawing/2014/main" id="{2F538291-5703-DF46-8DE5-432B4EC30219}"/>
                </a:ext>
              </a:extLst>
            </p:cNvPr>
            <p:cNvSpPr/>
            <p:nvPr/>
          </p:nvSpPr>
          <p:spPr>
            <a:xfrm>
              <a:off x="10713686" y="2554799"/>
              <a:ext cx="484821" cy="4848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55" name="円/楕円 54">
              <a:extLst>
                <a:ext uri="{FF2B5EF4-FFF2-40B4-BE49-F238E27FC236}">
                  <a16:creationId xmlns="" xmlns:a16="http://schemas.microsoft.com/office/drawing/2014/main" id="{5369ABAF-98AC-254B-A652-9EEC484BD524}"/>
                </a:ext>
              </a:extLst>
            </p:cNvPr>
            <p:cNvSpPr/>
            <p:nvPr/>
          </p:nvSpPr>
          <p:spPr>
            <a:xfrm>
              <a:off x="9221049" y="3482620"/>
              <a:ext cx="484821" cy="4848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0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="" xmlns:a16="http://schemas.microsoft.com/office/drawing/2014/main" id="{1AD40FBF-7DC8-5846-90B3-6C15A6D5FF5B}"/>
                </a:ext>
              </a:extLst>
            </p:cNvPr>
            <p:cNvSpPr txBox="1"/>
            <p:nvPr/>
          </p:nvSpPr>
          <p:spPr>
            <a:xfrm>
              <a:off x="9350861" y="2698302"/>
              <a:ext cx="951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Arc4</a:t>
              </a:r>
              <a:endParaRPr lang="ja-JP" altLang="en-US" sz="1400"/>
            </a:p>
          </p:txBody>
        </p:sp>
      </p:grpSp>
      <p:cxnSp>
        <p:nvCxnSpPr>
          <p:cNvPr id="71" name="直線矢印コネクタ 70">
            <a:extLst>
              <a:ext uri="{FF2B5EF4-FFF2-40B4-BE49-F238E27FC236}">
                <a16:creationId xmlns="" xmlns:a16="http://schemas.microsoft.com/office/drawing/2014/main" id="{D97312CE-4A4A-0149-81FF-9815D79D1D61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51489" y="5172342"/>
            <a:ext cx="72954" cy="924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="" xmlns:a16="http://schemas.microsoft.com/office/drawing/2014/main" id="{691F465F-6CD6-F644-8C43-B209F5D10A14}"/>
              </a:ext>
            </a:extLst>
          </p:cNvPr>
          <p:cNvCxnSpPr>
            <a:cxnSpLocks/>
          </p:cNvCxnSpPr>
          <p:nvPr/>
        </p:nvCxnSpPr>
        <p:spPr>
          <a:xfrm flipV="1">
            <a:off x="7742448" y="5651112"/>
            <a:ext cx="39697" cy="445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="" xmlns:a16="http://schemas.microsoft.com/office/drawing/2014/main" id="{8A9375FD-F060-AC45-8570-2B6C4A557AA7}"/>
              </a:ext>
            </a:extLst>
          </p:cNvPr>
          <p:cNvSpPr txBox="1"/>
          <p:nvPr/>
        </p:nvSpPr>
        <p:spPr>
          <a:xfrm>
            <a:off x="588144" y="5965841"/>
            <a:ext cx="6342811" cy="75163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>
                <a:solidFill>
                  <a:srgbClr val="008F00"/>
                </a:solidFill>
              </a:rPr>
              <a:t>green: Emittance measured with wire scanners</a:t>
            </a:r>
          </a:p>
          <a:p>
            <a:r>
              <a:rPr lang="en-US" altLang="ja-JP">
                <a:solidFill>
                  <a:srgbClr val="0432FF"/>
                </a:solidFill>
              </a:rPr>
              <a:t>ECS: Energy Compression System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027D0E13-59F1-BC46-B957-24D25F943271}"/>
              </a:ext>
            </a:extLst>
          </p:cNvPr>
          <p:cNvSpPr txBox="1"/>
          <p:nvPr/>
        </p:nvSpPr>
        <p:spPr>
          <a:xfrm>
            <a:off x="3885213" y="4336752"/>
            <a:ext cx="583008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>
                <a:solidFill>
                  <a:srgbClr val="0432FF"/>
                </a:solidFill>
              </a:rPr>
              <a:t>ECS</a:t>
            </a:r>
            <a:endParaRPr lang="ja-JP" altLang="en-US" sz="1400">
              <a:solidFill>
                <a:srgbClr val="0432FF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D2EC6AFE-03B3-A44F-B14B-09A79B2EE1EC}"/>
              </a:ext>
            </a:extLst>
          </p:cNvPr>
          <p:cNvCxnSpPr>
            <a:cxnSpLocks/>
          </p:cNvCxnSpPr>
          <p:nvPr/>
        </p:nvCxnSpPr>
        <p:spPr>
          <a:xfrm flipH="1">
            <a:off x="3632367" y="4512659"/>
            <a:ext cx="328615" cy="12872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="" xmlns:a16="http://schemas.microsoft.com/office/drawing/2014/main" id="{F6C895FA-78E2-844E-9AC9-B3166B8463B5}"/>
              </a:ext>
            </a:extLst>
          </p:cNvPr>
          <p:cNvSpPr txBox="1"/>
          <p:nvPr/>
        </p:nvSpPr>
        <p:spPr>
          <a:xfrm>
            <a:off x="2595147" y="4241712"/>
            <a:ext cx="592389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>
                <a:solidFill>
                  <a:srgbClr val="0432FF"/>
                </a:solidFill>
              </a:rPr>
              <a:t>BCS</a:t>
            </a:r>
            <a:endParaRPr lang="ja-JP" altLang="en-US" sz="1400">
              <a:solidFill>
                <a:srgbClr val="0432FF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="" xmlns:a16="http://schemas.microsoft.com/office/drawing/2014/main" id="{0607106A-9AF0-0749-80EE-95DB8120719E}"/>
              </a:ext>
            </a:extLst>
          </p:cNvPr>
          <p:cNvCxnSpPr>
            <a:cxnSpLocks/>
          </p:cNvCxnSpPr>
          <p:nvPr/>
        </p:nvCxnSpPr>
        <p:spPr>
          <a:xfrm>
            <a:off x="2981682" y="4497131"/>
            <a:ext cx="333922" cy="2140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="" xmlns:a16="http://schemas.microsoft.com/office/drawing/2014/main" id="{7EB9302F-1DB0-A541-8F19-BF387C04BAF9}"/>
              </a:ext>
            </a:extLst>
          </p:cNvPr>
          <p:cNvSpPr txBox="1"/>
          <p:nvPr/>
        </p:nvSpPr>
        <p:spPr>
          <a:xfrm>
            <a:off x="5876982" y="3933786"/>
            <a:ext cx="724173" cy="53619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>
                <a:solidFill>
                  <a:srgbClr val="0432FF"/>
                </a:solidFill>
              </a:rPr>
              <a:t>ECS</a:t>
            </a:r>
          </a:p>
          <a:p>
            <a:r>
              <a:rPr lang="en-US" altLang="ja-JP" sz="1400">
                <a:solidFill>
                  <a:srgbClr val="0432FF"/>
                </a:solidFill>
              </a:rPr>
              <a:t>for e+</a:t>
            </a:r>
            <a:endParaRPr lang="ja-JP" altLang="en-US" sz="1400">
              <a:solidFill>
                <a:srgbClr val="0432FF"/>
              </a:solidFill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="" xmlns:a16="http://schemas.microsoft.com/office/drawing/2014/main" id="{BF1EFF55-BB5D-A341-B004-66CB0DA1BDEF}"/>
              </a:ext>
            </a:extLst>
          </p:cNvPr>
          <p:cNvCxnSpPr>
            <a:cxnSpLocks/>
          </p:cNvCxnSpPr>
          <p:nvPr/>
        </p:nvCxnSpPr>
        <p:spPr>
          <a:xfrm>
            <a:off x="6208023" y="4394445"/>
            <a:ext cx="107922" cy="31625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スライド番号プレースホルダー 40">
            <a:extLst>
              <a:ext uri="{FF2B5EF4-FFF2-40B4-BE49-F238E27FC236}">
                <a16:creationId xmlns="" xmlns:a16="http://schemas.microsoft.com/office/drawing/2014/main" id="{F4158794-B4C9-D347-B825-3DBBD5DAE1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982048"/>
      </p:ext>
    </p:extLst>
  </p:cSld>
  <p:clrMapOvr>
    <a:masterClrMapping/>
  </p:clrMapOvr>
  <p:transition xmlns:p14="http://schemas.microsoft.com/office/powerpoint/2010/main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>
            <a:extLst>
              <a:ext uri="{FF2B5EF4-FFF2-40B4-BE49-F238E27FC236}">
                <a16:creationId xmlns="" xmlns:a16="http://schemas.microsoft.com/office/drawing/2014/main" id="{E15FEFB4-DE23-344C-A130-E66512F6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56" y="21376"/>
            <a:ext cx="9218950" cy="108696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Layout of LINAC, BT, Injection to MR</a:t>
            </a:r>
            <a:endParaRPr kumimoji="1" lang="ja-JP" altLang="en-US"/>
          </a:p>
        </p:txBody>
      </p:sp>
      <p:grpSp>
        <p:nvGrpSpPr>
          <p:cNvPr id="52" name="グループ化 51">
            <a:extLst>
              <a:ext uri="{FF2B5EF4-FFF2-40B4-BE49-F238E27FC236}">
                <a16:creationId xmlns="" xmlns:a16="http://schemas.microsoft.com/office/drawing/2014/main" id="{82C26B30-4055-7C4E-927A-F7022F5480C2}"/>
              </a:ext>
            </a:extLst>
          </p:cNvPr>
          <p:cNvGrpSpPr/>
          <p:nvPr/>
        </p:nvGrpSpPr>
        <p:grpSpPr>
          <a:xfrm>
            <a:off x="330358" y="935996"/>
            <a:ext cx="10030276" cy="3112223"/>
            <a:chOff x="298349" y="1557596"/>
            <a:chExt cx="8580780" cy="2822167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298349" y="1690689"/>
              <a:ext cx="8580780" cy="2689074"/>
              <a:chOff x="1498411" y="3882970"/>
              <a:chExt cx="9218384" cy="2770826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4000" y="3882970"/>
                <a:ext cx="9144000" cy="2770826"/>
              </a:xfrm>
              <a:prstGeom prst="rect">
                <a:avLst/>
              </a:prstGeom>
            </p:spPr>
          </p:pic>
          <p:sp>
            <p:nvSpPr>
              <p:cNvPr id="5" name="テキスト ボックス 4"/>
              <p:cNvSpPr txBox="1"/>
              <p:nvPr/>
            </p:nvSpPr>
            <p:spPr>
              <a:xfrm rot="18729155">
                <a:off x="7679799" y="5798270"/>
                <a:ext cx="532018" cy="297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500" dirty="0">
                    <a:solidFill>
                      <a:srgbClr val="FF0000"/>
                    </a:solidFill>
                  </a:rPr>
                  <a:t>LER</a:t>
                </a:r>
                <a:endParaRPr lang="ja-JP" altLang="en-US" sz="15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" name="直線矢印コネクタ 6"/>
              <p:cNvCxnSpPr/>
              <p:nvPr/>
            </p:nvCxnSpPr>
            <p:spPr>
              <a:xfrm flipH="1">
                <a:off x="8127168" y="5403955"/>
                <a:ext cx="532150" cy="39289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 rot="19569728">
                <a:off x="10167687" y="3948052"/>
                <a:ext cx="549108" cy="301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500">
                    <a:solidFill>
                      <a:srgbClr val="0432FF"/>
                    </a:solidFill>
                  </a:rPr>
                  <a:t>HER</a:t>
                </a:r>
                <a:endParaRPr lang="ja-JP" altLang="en-US" sz="150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10205721" y="4234722"/>
                <a:ext cx="327369" cy="216799"/>
              </a:xfrm>
              <a:prstGeom prst="straightConnector1">
                <a:avLst/>
              </a:prstGeom>
              <a:ln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2"/>
              <p:cNvSpPr txBox="1"/>
              <p:nvPr/>
            </p:nvSpPr>
            <p:spPr>
              <a:xfrm>
                <a:off x="3781924" y="4066983"/>
                <a:ext cx="1797256" cy="5176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500"/>
                  <a:t>Damping Ring (DR)</a:t>
                </a:r>
              </a:p>
              <a:p>
                <a:pPr algn="ctr"/>
                <a:r>
                  <a:rPr lang="en-US" altLang="ja-JP" sz="1500"/>
                  <a:t>for positron</a:t>
                </a:r>
                <a:endParaRPr lang="ja-JP" altLang="en-US" sz="1500"/>
              </a:p>
            </p:txBody>
          </p:sp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583170">
                <a:off x="10040446" y="6139897"/>
                <a:ext cx="417654" cy="479467"/>
              </a:xfrm>
              <a:prstGeom prst="rect">
                <a:avLst/>
              </a:prstGeom>
            </p:spPr>
          </p:pic>
          <p:sp>
            <p:nvSpPr>
              <p:cNvPr id="6" name="テキスト ボックス 5"/>
              <p:cNvSpPr txBox="1"/>
              <p:nvPr/>
            </p:nvSpPr>
            <p:spPr>
              <a:xfrm>
                <a:off x="3596154" y="5630203"/>
                <a:ext cx="723660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Sector2</a:t>
                </a:r>
                <a:endParaRPr lang="ja-JP" altLang="en-US" sz="120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4706262" y="5630203"/>
                <a:ext cx="713624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Sector3</a:t>
                </a:r>
                <a:endParaRPr lang="ja-JP" altLang="en-US" sz="120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5571830" y="5630203"/>
                <a:ext cx="723660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Sector4</a:t>
                </a:r>
                <a:endParaRPr lang="ja-JP" altLang="en-US" sz="120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437397" y="5630203"/>
                <a:ext cx="713624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Sector5</a:t>
                </a:r>
                <a:endParaRPr lang="ja-JP" altLang="en-US" sz="120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843603" y="5630203"/>
                <a:ext cx="713624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Sector1</a:t>
                </a:r>
                <a:endParaRPr lang="ja-JP" altLang="en-US" sz="1200"/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="" xmlns:a16="http://schemas.microsoft.com/office/drawing/2014/main" id="{D0976CFF-64CC-3F4B-98D4-A109867B71A0}"/>
                  </a:ext>
                </a:extLst>
              </p:cNvPr>
              <p:cNvSpPr txBox="1"/>
              <p:nvPr/>
            </p:nvSpPr>
            <p:spPr>
              <a:xfrm>
                <a:off x="2588891" y="5148392"/>
                <a:ext cx="641158" cy="230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err="1"/>
                  <a:t>SectorA</a:t>
                </a:r>
                <a:endParaRPr lang="ja-JP" altLang="en-US" sz="1000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="" xmlns:a16="http://schemas.microsoft.com/office/drawing/2014/main" id="{FADD1F5E-EA61-8347-B63F-953B7567E824}"/>
                  </a:ext>
                </a:extLst>
              </p:cNvPr>
              <p:cNvSpPr txBox="1"/>
              <p:nvPr/>
            </p:nvSpPr>
            <p:spPr>
              <a:xfrm>
                <a:off x="1919097" y="5162127"/>
                <a:ext cx="731303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SectorB</a:t>
                </a:r>
                <a:endParaRPr lang="ja-JP" altLang="en-US" sz="1200"/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="" xmlns:a16="http://schemas.microsoft.com/office/drawing/2014/main" id="{C2FDADA4-C1CE-E34B-AFDB-E30DED8DBF50}"/>
                  </a:ext>
                </a:extLst>
              </p:cNvPr>
              <p:cNvSpPr txBox="1"/>
              <p:nvPr/>
            </p:nvSpPr>
            <p:spPr>
              <a:xfrm>
                <a:off x="1910550" y="5665167"/>
                <a:ext cx="734272" cy="258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SectorC</a:t>
                </a:r>
                <a:endParaRPr lang="ja-JP" altLang="en-US" sz="1200"/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="" xmlns:a16="http://schemas.microsoft.com/office/drawing/2014/main" id="{D058A6EE-C41C-9B47-BF2E-6A5FE2AC7D42}"/>
                  </a:ext>
                </a:extLst>
              </p:cNvPr>
              <p:cNvSpPr txBox="1"/>
              <p:nvPr/>
            </p:nvSpPr>
            <p:spPr>
              <a:xfrm rot="16200000">
                <a:off x="1383141" y="5353333"/>
                <a:ext cx="485118" cy="254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/>
                  <a:t>Jarc</a:t>
                </a:r>
                <a:endParaRPr lang="ja-JP" altLang="en-US" sz="1200"/>
              </a:p>
            </p:txBody>
          </p:sp>
        </p:grpSp>
        <p:sp>
          <p:nvSpPr>
            <p:cNvPr id="28" name="正方形/長方形 27">
              <a:extLst>
                <a:ext uri="{FF2B5EF4-FFF2-40B4-BE49-F238E27FC236}">
                  <a16:creationId xmlns="" xmlns:a16="http://schemas.microsoft.com/office/drawing/2014/main" id="{4EDA5BFE-0D68-3649-B864-28AE75C3DD50}"/>
                </a:ext>
              </a:extLst>
            </p:cNvPr>
            <p:cNvSpPr/>
            <p:nvPr/>
          </p:nvSpPr>
          <p:spPr>
            <a:xfrm>
              <a:off x="322167" y="1690688"/>
              <a:ext cx="5280660" cy="19943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500">
                <a:solidFill>
                  <a:srgbClr val="0432FF"/>
                </a:solidFill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="" xmlns:a16="http://schemas.microsoft.com/office/drawing/2014/main" id="{5A494BEC-398C-F34D-80C0-4FB031AC7495}"/>
                </a:ext>
              </a:extLst>
            </p:cNvPr>
            <p:cNvSpPr txBox="1"/>
            <p:nvPr/>
          </p:nvSpPr>
          <p:spPr>
            <a:xfrm>
              <a:off x="1215621" y="1557596"/>
              <a:ext cx="667816" cy="2930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500"/>
                <a:t>LINAC</a:t>
              </a:r>
              <a:endParaRPr lang="ja-JP" altLang="en-US" sz="1500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="" xmlns:a16="http://schemas.microsoft.com/office/drawing/2014/main" id="{13B82B57-BEBC-4941-A37E-D0159FA446D4}"/>
                </a:ext>
              </a:extLst>
            </p:cNvPr>
            <p:cNvSpPr/>
            <p:nvPr/>
          </p:nvSpPr>
          <p:spPr>
            <a:xfrm>
              <a:off x="5631205" y="2032063"/>
              <a:ext cx="2887064" cy="22016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500">
                <a:solidFill>
                  <a:srgbClr val="0432FF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="" xmlns:a16="http://schemas.microsoft.com/office/drawing/2014/main" id="{06E491EB-E6DE-9140-9276-D495043B6FB5}"/>
                </a:ext>
              </a:extLst>
            </p:cNvPr>
            <p:cNvSpPr txBox="1"/>
            <p:nvPr/>
          </p:nvSpPr>
          <p:spPr>
            <a:xfrm>
              <a:off x="4013963" y="3801707"/>
              <a:ext cx="2150561" cy="2930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500"/>
                <a:t>Beam Transport line (BT)</a:t>
              </a:r>
              <a:endParaRPr lang="ja-JP" altLang="en-US" sz="150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="" xmlns:a16="http://schemas.microsoft.com/office/drawing/2014/main" id="{DDE4C397-A40E-984E-8FD8-DB322FDCC609}"/>
                </a:ext>
              </a:extLst>
            </p:cNvPr>
            <p:cNvSpPr txBox="1"/>
            <p:nvPr/>
          </p:nvSpPr>
          <p:spPr>
            <a:xfrm>
              <a:off x="1483642" y="2543513"/>
              <a:ext cx="860110" cy="25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432FF"/>
                  </a:solidFill>
                </a:rPr>
                <a:t>e- : RF Gun</a:t>
              </a:r>
              <a:endParaRPr lang="ja-JP" altLang="en-US" sz="1200">
                <a:solidFill>
                  <a:srgbClr val="0432FF"/>
                </a:solidFill>
              </a:endParaRPr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="" xmlns:a16="http://schemas.microsoft.com/office/drawing/2014/main" id="{96EF1566-C356-8143-A04A-79DD05BBE3D5}"/>
                </a:ext>
              </a:extLst>
            </p:cNvPr>
            <p:cNvCxnSpPr>
              <a:stCxn id="35" idx="2"/>
            </p:cNvCxnSpPr>
            <p:nvPr/>
          </p:nvCxnSpPr>
          <p:spPr>
            <a:xfrm flipH="1">
              <a:off x="1871489" y="2794696"/>
              <a:ext cx="42208" cy="33183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="" xmlns:a16="http://schemas.microsoft.com/office/drawing/2014/main" id="{2775113E-B116-1042-A8AB-AB596E1C144B}"/>
                </a:ext>
              </a:extLst>
            </p:cNvPr>
            <p:cNvSpPr txBox="1"/>
            <p:nvPr/>
          </p:nvSpPr>
          <p:spPr>
            <a:xfrm>
              <a:off x="1592446" y="3771049"/>
              <a:ext cx="739432" cy="25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e+ target</a:t>
              </a:r>
              <a:endParaRPr lang="ja-JP" altLang="en-US" sz="1200">
                <a:solidFill>
                  <a:srgbClr val="FF0000"/>
                </a:solidFill>
              </a:endParaRPr>
            </a:p>
          </p:txBody>
        </p:sp>
        <p:cxnSp>
          <p:nvCxnSpPr>
            <p:cNvPr id="39" name="直線矢印コネクタ 38">
              <a:extLst>
                <a:ext uri="{FF2B5EF4-FFF2-40B4-BE49-F238E27FC236}">
                  <a16:creationId xmlns="" xmlns:a16="http://schemas.microsoft.com/office/drawing/2014/main" id="{25A037E6-B342-504C-97FC-56529A5EE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3510" y="3401014"/>
              <a:ext cx="0" cy="3992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="" xmlns:a16="http://schemas.microsoft.com/office/drawing/2014/main" id="{A34EBEEB-7154-3F41-AA32-947BEEAE6A3B}"/>
                </a:ext>
              </a:extLst>
            </p:cNvPr>
            <p:cNvSpPr txBox="1"/>
            <p:nvPr/>
          </p:nvSpPr>
          <p:spPr>
            <a:xfrm>
              <a:off x="6963959" y="2189249"/>
              <a:ext cx="850699" cy="5023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500" dirty="0"/>
                <a:t>Injection</a:t>
              </a:r>
            </a:p>
            <a:p>
              <a:r>
                <a:rPr lang="en-US" altLang="ja-JP" sz="1500" dirty="0"/>
                <a:t>Points</a:t>
              </a:r>
              <a:endParaRPr lang="ja-JP" altLang="en-US" sz="1500"/>
            </a:p>
          </p:txBody>
        </p:sp>
        <p:cxnSp>
          <p:nvCxnSpPr>
            <p:cNvPr id="47" name="直線矢印コネクタ 46">
              <a:extLst>
                <a:ext uri="{FF2B5EF4-FFF2-40B4-BE49-F238E27FC236}">
                  <a16:creationId xmlns="" xmlns:a16="http://schemas.microsoft.com/office/drawing/2014/main" id="{96EEC799-7251-DD44-A2EE-5A345720A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5706" y="2195970"/>
              <a:ext cx="587696" cy="703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="" xmlns:a16="http://schemas.microsoft.com/office/drawing/2014/main" id="{6DA01085-668C-1148-AED7-A6DF32AAC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3958" y="2700301"/>
              <a:ext cx="185729" cy="391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図 53">
            <a:extLst>
              <a:ext uri="{FF2B5EF4-FFF2-40B4-BE49-F238E27FC236}">
                <a16:creationId xmlns="" xmlns:a16="http://schemas.microsoft.com/office/drawing/2014/main" id="{39767CF6-F811-C041-ADD4-427518A5C9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62" y="4152202"/>
            <a:ext cx="4074358" cy="3100462"/>
          </a:xfrm>
          <a:prstGeom prst="rect">
            <a:avLst/>
          </a:prstGeom>
        </p:spPr>
      </p:pic>
      <p:sp>
        <p:nvSpPr>
          <p:cNvPr id="56" name="正方形/長方形 55">
            <a:extLst>
              <a:ext uri="{FF2B5EF4-FFF2-40B4-BE49-F238E27FC236}">
                <a16:creationId xmlns="" xmlns:a16="http://schemas.microsoft.com/office/drawing/2014/main" id="{9C4EB83D-8096-904F-B61E-F5E7BC012EBE}"/>
              </a:ext>
            </a:extLst>
          </p:cNvPr>
          <p:cNvSpPr/>
          <p:nvPr/>
        </p:nvSpPr>
        <p:spPr>
          <a:xfrm rot="1880457">
            <a:off x="7474261" y="6549439"/>
            <a:ext cx="2025977" cy="424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="" xmlns:a16="http://schemas.microsoft.com/office/drawing/2014/main" id="{DBD6683B-EEB9-E349-B879-F4345707D552}"/>
              </a:ext>
            </a:extLst>
          </p:cNvPr>
          <p:cNvSpPr/>
          <p:nvPr/>
        </p:nvSpPr>
        <p:spPr>
          <a:xfrm>
            <a:off x="306577" y="953665"/>
            <a:ext cx="10150063" cy="3134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58">
            <a:extLst>
              <a:ext uri="{FF2B5EF4-FFF2-40B4-BE49-F238E27FC236}">
                <a16:creationId xmlns="" xmlns:a16="http://schemas.microsoft.com/office/drawing/2014/main" id="{521E1CC2-B4EA-6B45-9232-ACFA70D38306}"/>
              </a:ext>
            </a:extLst>
          </p:cNvPr>
          <p:cNvCxnSpPr>
            <a:cxnSpLocks/>
          </p:cNvCxnSpPr>
          <p:nvPr/>
        </p:nvCxnSpPr>
        <p:spPr>
          <a:xfrm>
            <a:off x="306574" y="4088238"/>
            <a:ext cx="8884736" cy="330619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="" xmlns:a16="http://schemas.microsoft.com/office/drawing/2014/main" id="{DF59620D-03DE-D949-A7C8-9732532B249F}"/>
              </a:ext>
            </a:extLst>
          </p:cNvPr>
          <p:cNvCxnSpPr>
            <a:cxnSpLocks/>
          </p:cNvCxnSpPr>
          <p:nvPr/>
        </p:nvCxnSpPr>
        <p:spPr>
          <a:xfrm flipH="1">
            <a:off x="9462799" y="4099219"/>
            <a:ext cx="1007237" cy="299858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="" xmlns:a16="http://schemas.microsoft.com/office/drawing/2014/main" id="{73C8D6F3-4E1D-0C48-8AA7-CBA027A309A2}"/>
              </a:ext>
            </a:extLst>
          </p:cNvPr>
          <p:cNvCxnSpPr>
            <a:cxnSpLocks/>
          </p:cNvCxnSpPr>
          <p:nvPr/>
        </p:nvCxnSpPr>
        <p:spPr>
          <a:xfrm flipH="1" flipV="1">
            <a:off x="4731495" y="4729825"/>
            <a:ext cx="2915276" cy="234404"/>
          </a:xfrm>
          <a:prstGeom prst="line">
            <a:avLst/>
          </a:prstGeom>
          <a:ln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="" xmlns:a16="http://schemas.microsoft.com/office/drawing/2014/main" id="{D698DB3B-7E74-8E4D-8C0C-31B0752F664C}"/>
              </a:ext>
            </a:extLst>
          </p:cNvPr>
          <p:cNvCxnSpPr>
            <a:cxnSpLocks/>
          </p:cNvCxnSpPr>
          <p:nvPr/>
        </p:nvCxnSpPr>
        <p:spPr>
          <a:xfrm flipH="1">
            <a:off x="4731495" y="4954039"/>
            <a:ext cx="2915276" cy="1308497"/>
          </a:xfrm>
          <a:prstGeom prst="line">
            <a:avLst/>
          </a:prstGeom>
          <a:ln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グループ化 76">
            <a:extLst>
              <a:ext uri="{FF2B5EF4-FFF2-40B4-BE49-F238E27FC236}">
                <a16:creationId xmlns="" xmlns:a16="http://schemas.microsoft.com/office/drawing/2014/main" id="{4D2FE556-E774-2749-9BB4-C53FB75E2BD0}"/>
              </a:ext>
            </a:extLst>
          </p:cNvPr>
          <p:cNvGrpSpPr/>
          <p:nvPr/>
        </p:nvGrpSpPr>
        <p:grpSpPr>
          <a:xfrm>
            <a:off x="629609" y="4711656"/>
            <a:ext cx="4887473" cy="2115393"/>
            <a:chOff x="5449280" y="5143317"/>
            <a:chExt cx="4181174" cy="1918241"/>
          </a:xfrm>
        </p:grpSpPr>
        <p:pic>
          <p:nvPicPr>
            <p:cNvPr id="53" name="図 52">
              <a:extLst>
                <a:ext uri="{FF2B5EF4-FFF2-40B4-BE49-F238E27FC236}">
                  <a16:creationId xmlns="" xmlns:a16="http://schemas.microsoft.com/office/drawing/2014/main" id="{CE4C6001-CA52-CB4B-94C9-A4DC68C11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0689" y="5143317"/>
              <a:ext cx="3427707" cy="1406339"/>
            </a:xfrm>
            <a:prstGeom prst="rect">
              <a:avLst/>
            </a:prstGeom>
            <a:ln>
              <a:solidFill>
                <a:srgbClr val="0432FF"/>
              </a:solidFill>
            </a:ln>
          </p:spPr>
        </p:pic>
        <p:sp>
          <p:nvSpPr>
            <p:cNvPr id="75" name="テキスト ボックス 74">
              <a:extLst>
                <a:ext uri="{FF2B5EF4-FFF2-40B4-BE49-F238E27FC236}">
                  <a16:creationId xmlns="" xmlns:a16="http://schemas.microsoft.com/office/drawing/2014/main" id="{F3603D58-20C2-7D46-9B0B-CA9EE1F6C6E1}"/>
                </a:ext>
              </a:extLst>
            </p:cNvPr>
            <p:cNvSpPr txBox="1"/>
            <p:nvPr/>
          </p:nvSpPr>
          <p:spPr>
            <a:xfrm>
              <a:off x="5449280" y="6531282"/>
              <a:ext cx="2045556" cy="530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u="sng" dirty="0">
                  <a:solidFill>
                    <a:srgbClr val="0432FF"/>
                  </a:solidFill>
                </a:rPr>
                <a:t>HER: </a:t>
              </a:r>
            </a:p>
            <a:p>
              <a:r>
                <a:rPr lang="en-US" altLang="ja-JP" sz="1600" dirty="0">
                  <a:solidFill>
                    <a:srgbClr val="0432FF"/>
                  </a:solidFill>
                </a:rPr>
                <a:t>VXD(Diamond) BW135</a:t>
              </a:r>
              <a:endParaRPr lang="ja-JP" altLang="en-US" sz="1600">
                <a:solidFill>
                  <a:srgbClr val="0432FF"/>
                </a:solidFill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="" xmlns:a16="http://schemas.microsoft.com/office/drawing/2014/main" id="{075E3D56-041C-B747-9A3C-EC436FE673C0}"/>
                </a:ext>
              </a:extLst>
            </p:cNvPr>
            <p:cNvSpPr txBox="1"/>
            <p:nvPr/>
          </p:nvSpPr>
          <p:spPr>
            <a:xfrm>
              <a:off x="7605125" y="6531282"/>
              <a:ext cx="2025329" cy="530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u="sng" dirty="0">
                  <a:solidFill>
                    <a:srgbClr val="FF0000"/>
                  </a:solidFill>
                </a:rPr>
                <a:t>LER: </a:t>
              </a:r>
            </a:p>
            <a:p>
              <a:r>
                <a:rPr lang="en-US" altLang="ja-JP" sz="1600" dirty="0">
                  <a:solidFill>
                    <a:srgbClr val="FF0000"/>
                  </a:solidFill>
                </a:rPr>
                <a:t>VXD(Diamond) FW135</a:t>
              </a:r>
              <a:endParaRPr lang="ja-JP" altLang="en-US" sz="1600">
                <a:solidFill>
                  <a:srgbClr val="FF0000"/>
                </a:solidFill>
              </a:endParaRPr>
            </a:p>
          </p:txBody>
        </p:sp>
      </p:grpSp>
      <p:cxnSp>
        <p:nvCxnSpPr>
          <p:cNvPr id="3" name="直線矢印コネクタ 2">
            <a:extLst>
              <a:ext uri="{FF2B5EF4-FFF2-40B4-BE49-F238E27FC236}">
                <a16:creationId xmlns="" xmlns:a16="http://schemas.microsoft.com/office/drawing/2014/main" id="{F32B51B7-784B-454F-878F-34FE8D366D7B}"/>
              </a:ext>
            </a:extLst>
          </p:cNvPr>
          <p:cNvCxnSpPr>
            <a:cxnSpLocks/>
          </p:cNvCxnSpPr>
          <p:nvPr/>
        </p:nvCxnSpPr>
        <p:spPr>
          <a:xfrm>
            <a:off x="1182578" y="6167976"/>
            <a:ext cx="96057" cy="33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="" xmlns:a16="http://schemas.microsoft.com/office/drawing/2014/main" id="{F4EF238B-FEF0-8647-9CC8-CC717C04EE64}"/>
              </a:ext>
            </a:extLst>
          </p:cNvPr>
          <p:cNvCxnSpPr>
            <a:cxnSpLocks/>
          </p:cNvCxnSpPr>
          <p:nvPr/>
        </p:nvCxnSpPr>
        <p:spPr>
          <a:xfrm flipH="1">
            <a:off x="3953190" y="6167976"/>
            <a:ext cx="223582" cy="358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60069119-304D-2040-A8C7-C47D8A6EF1F9}"/>
              </a:ext>
            </a:extLst>
          </p:cNvPr>
          <p:cNvSpPr txBox="1"/>
          <p:nvPr/>
        </p:nvSpPr>
        <p:spPr>
          <a:xfrm>
            <a:off x="7395972" y="5130732"/>
            <a:ext cx="838988" cy="3515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Belle2</a:t>
            </a:r>
            <a:endParaRPr lang="ja-JP" altLang="en-US" sz="1600"/>
          </a:p>
        </p:txBody>
      </p:sp>
      <p:sp>
        <p:nvSpPr>
          <p:cNvPr id="46" name="テキスト ボックス 45">
            <a:extLst>
              <a:ext uri="{FF2B5EF4-FFF2-40B4-BE49-F238E27FC236}">
                <a16:creationId xmlns="" xmlns:a16="http://schemas.microsoft.com/office/drawing/2014/main" id="{C3A06760-DB6A-1A45-BCF1-3DB5F0FAE0A0}"/>
              </a:ext>
            </a:extLst>
          </p:cNvPr>
          <p:cNvSpPr txBox="1"/>
          <p:nvPr/>
        </p:nvSpPr>
        <p:spPr>
          <a:xfrm rot="1748539">
            <a:off x="8511146" y="6708926"/>
            <a:ext cx="84630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/>
              <a:t>LINAC</a:t>
            </a:r>
            <a:endParaRPr lang="ja-JP" altLang="en-US" sz="1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C03E9346-EBAB-A94D-BB60-64B54CCCB510}"/>
              </a:ext>
            </a:extLst>
          </p:cNvPr>
          <p:cNvSpPr txBox="1"/>
          <p:nvPr/>
        </p:nvSpPr>
        <p:spPr>
          <a:xfrm>
            <a:off x="698712" y="4383857"/>
            <a:ext cx="497038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Diamond detectors at VXD in Phase3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5586A1D1-36D1-4841-B4F4-0F5CA1D8DD2A}"/>
              </a:ext>
            </a:extLst>
          </p:cNvPr>
          <p:cNvSpPr txBox="1"/>
          <p:nvPr/>
        </p:nvSpPr>
        <p:spPr>
          <a:xfrm>
            <a:off x="358126" y="6688619"/>
            <a:ext cx="407029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Most sensitive to the BG on Belle2.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6556C527-1154-584B-BE79-0B6F7A65A204}"/>
              </a:ext>
            </a:extLst>
          </p:cNvPr>
          <p:cNvSpPr txBox="1"/>
          <p:nvPr/>
        </p:nvSpPr>
        <p:spPr>
          <a:xfrm>
            <a:off x="6453459" y="916065"/>
            <a:ext cx="445536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e- beam directly injects into HER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="" xmlns:a16="http://schemas.microsoft.com/office/drawing/2014/main" id="{01EFA2D4-957C-2F4D-9F48-7FA754D4142F}"/>
              </a:ext>
            </a:extLst>
          </p:cNvPr>
          <p:cNvSpPr txBox="1"/>
          <p:nvPr/>
        </p:nvSpPr>
        <p:spPr>
          <a:xfrm>
            <a:off x="4305513" y="2273536"/>
            <a:ext cx="4414154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e+ beam injects into LER via DR.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C1E7242F-3114-2B45-9BD8-74AA1F7F6E78}"/>
              </a:ext>
            </a:extLst>
          </p:cNvPr>
          <p:cNvSpPr txBox="1"/>
          <p:nvPr/>
        </p:nvSpPr>
        <p:spPr>
          <a:xfrm>
            <a:off x="5990313" y="4013559"/>
            <a:ext cx="628638" cy="4284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MR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9289156A-4523-6348-A9CF-1D7EC5092661}"/>
              </a:ext>
            </a:extLst>
          </p:cNvPr>
          <p:cNvSpPr txBox="1"/>
          <p:nvPr/>
        </p:nvSpPr>
        <p:spPr>
          <a:xfrm>
            <a:off x="5300171" y="4317492"/>
            <a:ext cx="526256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Many loss monitors are around the MR.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B419DFEF-AD60-4347-BBCF-1D7658C74389}"/>
              </a:ext>
            </a:extLst>
          </p:cNvPr>
          <p:cNvSpPr txBox="1"/>
          <p:nvPr/>
        </p:nvSpPr>
        <p:spPr>
          <a:xfrm>
            <a:off x="3" y="6949274"/>
            <a:ext cx="12747340" cy="75163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The signals from the Diamonds and the loss monitors are carefully monitored to keep the BG low.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Some aborts are avoided by stopping injection when the signals are high.</a:t>
            </a:r>
            <a:r>
              <a:rPr kumimoji="1" lang="en-US" altLang="ja-JP" dirty="0">
                <a:solidFill>
                  <a:srgbClr val="0432FF"/>
                </a:solidFill>
              </a:rPr>
              <a:t>  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="" xmlns:a16="http://schemas.microsoft.com/office/drawing/2014/main" id="{855F7EB7-7374-8842-83A5-30A075C19C9E}"/>
              </a:ext>
            </a:extLst>
          </p:cNvPr>
          <p:cNvSpPr txBox="1"/>
          <p:nvPr/>
        </p:nvSpPr>
        <p:spPr>
          <a:xfrm>
            <a:off x="732817" y="1827437"/>
            <a:ext cx="2827212" cy="30536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primary e- for e+: </a:t>
            </a:r>
            <a:r>
              <a:rPr lang="en-US" altLang="ja-JP" sz="1300" dirty="0" err="1">
                <a:solidFill>
                  <a:srgbClr val="FF0000"/>
                </a:solidFill>
              </a:rPr>
              <a:t>Therminic</a:t>
            </a:r>
            <a:r>
              <a:rPr lang="en-US" altLang="ja-JP" sz="1300" dirty="0">
                <a:solidFill>
                  <a:srgbClr val="FF0000"/>
                </a:solidFill>
              </a:rPr>
              <a:t> Gun</a:t>
            </a:r>
            <a:endParaRPr lang="ja-JP" altLang="en-US" sz="1300">
              <a:solidFill>
                <a:srgbClr val="FF0000"/>
              </a:solidFill>
            </a:endParaRPr>
          </a:p>
        </p:txBody>
      </p:sp>
      <p:sp>
        <p:nvSpPr>
          <p:cNvPr id="49" name="スライド番号プレースホルダー 48">
            <a:extLst>
              <a:ext uri="{FF2B5EF4-FFF2-40B4-BE49-F238E27FC236}">
                <a16:creationId xmlns="" xmlns:a16="http://schemas.microsoft.com/office/drawing/2014/main" id="{3AD52BF3-0EB9-6A4F-B903-DD235E77C5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691185"/>
      </p:ext>
    </p:extLst>
  </p:cSld>
  <p:clrMapOvr>
    <a:masterClrMapping/>
  </p:clrMapOvr>
  <p:transition xmlns:p14="http://schemas.microsoft.com/office/powerpoint/2010/main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>
            <a:extLst>
              <a:ext uri="{FF2B5EF4-FFF2-40B4-BE49-F238E27FC236}">
                <a16:creationId xmlns="" xmlns:a16="http://schemas.microsoft.com/office/drawing/2014/main" id="{B1983840-FE6D-8545-9D85-B2B963EBC47D}"/>
              </a:ext>
            </a:extLst>
          </p:cNvPr>
          <p:cNvSpPr txBox="1">
            <a:spLocks/>
          </p:cNvSpPr>
          <p:nvPr/>
        </p:nvSpPr>
        <p:spPr>
          <a:xfrm>
            <a:off x="872260" y="212542"/>
            <a:ext cx="12291934" cy="1461801"/>
          </a:xfrm>
          <a:prstGeom prst="rect">
            <a:avLst/>
          </a:prstGeom>
        </p:spPr>
        <p:txBody>
          <a:bodyPr lIns="104287" tIns="52144" rIns="104287" bIns="52144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Measured Emittance</a:t>
            </a:r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="" xmlns:a16="http://schemas.microsoft.com/office/drawing/2014/main" id="{B4D929B8-2092-7049-B46B-E2638761C703}"/>
              </a:ext>
            </a:extLst>
          </p:cNvPr>
          <p:cNvGrpSpPr/>
          <p:nvPr/>
        </p:nvGrpSpPr>
        <p:grpSpPr>
          <a:xfrm>
            <a:off x="664239" y="882305"/>
            <a:ext cx="6234984" cy="3196922"/>
            <a:chOff x="492480" y="2690201"/>
            <a:chExt cx="4956309" cy="2693725"/>
          </a:xfrm>
        </p:grpSpPr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025F3841-F1E8-464F-8385-0B2585F3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80" y="2920611"/>
              <a:ext cx="4956309" cy="2463315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="" xmlns:a16="http://schemas.microsoft.com/office/drawing/2014/main" id="{AFF759A4-29A3-7A45-9CA0-E83079B294CD}"/>
                </a:ext>
              </a:extLst>
            </p:cNvPr>
            <p:cNvSpPr txBox="1"/>
            <p:nvPr/>
          </p:nvSpPr>
          <p:spPr>
            <a:xfrm>
              <a:off x="986188" y="4962284"/>
              <a:ext cx="1732935" cy="220432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 DR</a:t>
              </a:r>
              <a:r>
                <a:rPr lang="ja-JP" altLang="en-US" sz="1100" b="1"/>
                <a:t>  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3 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   5  </a:t>
              </a:r>
              <a:r>
                <a:rPr lang="ja-JP" altLang="en-US" sz="1100" b="1"/>
                <a:t>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BT1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="" xmlns:a16="http://schemas.microsoft.com/office/drawing/2014/main" id="{3304A83E-24CB-C44D-BD80-08EDD791379D}"/>
                </a:ext>
              </a:extLst>
            </p:cNvPr>
            <p:cNvSpPr txBox="1"/>
            <p:nvPr/>
          </p:nvSpPr>
          <p:spPr>
            <a:xfrm>
              <a:off x="3660434" y="4962284"/>
              <a:ext cx="1732935" cy="220432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 DR</a:t>
              </a:r>
              <a:r>
                <a:rPr lang="ja-JP" altLang="en-US" sz="1100" b="1"/>
                <a:t>  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3 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   5  </a:t>
              </a:r>
              <a:r>
                <a:rPr lang="ja-JP" altLang="en-US" sz="1100" b="1"/>
                <a:t>   </a:t>
              </a:r>
              <a:r>
                <a:rPr lang="en-US" altLang="ja-JP" sz="1100" b="1"/>
                <a:t> </a:t>
              </a:r>
              <a:r>
                <a:rPr lang="en-US" altLang="ja-JP" sz="1100" b="1" dirty="0"/>
                <a:t>BT1 </a:t>
              </a:r>
              <a:r>
                <a:rPr lang="ja-JP" altLang="en-US" sz="1100" b="1"/>
                <a:t> 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="" xmlns:a16="http://schemas.microsoft.com/office/drawing/2014/main" id="{5814D5EF-8863-554A-8EDC-E6CCFAD8CAC3}"/>
                </a:ext>
              </a:extLst>
            </p:cNvPr>
            <p:cNvSpPr txBox="1"/>
            <p:nvPr/>
          </p:nvSpPr>
          <p:spPr>
            <a:xfrm>
              <a:off x="1923386" y="2690201"/>
              <a:ext cx="3509701" cy="350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</a:rPr>
                <a:t>e+ beam </a:t>
              </a:r>
              <a:r>
                <a:rPr lang="en-US" altLang="ja-JP" dirty="0">
                  <a:solidFill>
                    <a:srgbClr val="0432FF"/>
                  </a:solidFill>
                </a:rPr>
                <a:t>(Phase3.2(6.Nov.2019))</a:t>
              </a:r>
              <a:endParaRPr kumimoji="1" lang="ja-JP" altLang="en-US" dirty="0">
                <a:solidFill>
                  <a:srgbClr val="0432FF"/>
                </a:solidFill>
              </a:endParaRPr>
            </a:p>
          </p:txBody>
        </p:sp>
        <p:sp>
          <p:nvSpPr>
            <p:cNvPr id="9" name="下矢印 8">
              <a:extLst>
                <a:ext uri="{FF2B5EF4-FFF2-40B4-BE49-F238E27FC236}">
                  <a16:creationId xmlns="" xmlns:a16="http://schemas.microsoft.com/office/drawing/2014/main" id="{BE65FB04-42AF-AD4A-AE46-428CD6AD72B4}"/>
                </a:ext>
              </a:extLst>
            </p:cNvPr>
            <p:cNvSpPr/>
            <p:nvPr/>
          </p:nvSpPr>
          <p:spPr>
            <a:xfrm>
              <a:off x="2071400" y="3924493"/>
              <a:ext cx="111760" cy="59840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9">
              <a:extLst>
                <a:ext uri="{FF2B5EF4-FFF2-40B4-BE49-F238E27FC236}">
                  <a16:creationId xmlns="" xmlns:a16="http://schemas.microsoft.com/office/drawing/2014/main" id="{7DBFFCB7-7EFA-3C4D-BCEB-9E5AA8480E83}"/>
                </a:ext>
              </a:extLst>
            </p:cNvPr>
            <p:cNvSpPr/>
            <p:nvPr/>
          </p:nvSpPr>
          <p:spPr>
            <a:xfrm>
              <a:off x="5142200" y="4015688"/>
              <a:ext cx="101600" cy="42884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AAF160EA-F49C-934D-BBE1-2E93A62D7C9E}"/>
              </a:ext>
            </a:extLst>
          </p:cNvPr>
          <p:cNvSpPr txBox="1"/>
          <p:nvPr/>
        </p:nvSpPr>
        <p:spPr>
          <a:xfrm>
            <a:off x="7399318" y="2157264"/>
            <a:ext cx="2499661" cy="1213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/>
              <a:t>DR </a:t>
            </a:r>
            <a:r>
              <a:rPr lang="ja-JP" altLang="en-US" sz="1800"/>
              <a:t>→</a:t>
            </a:r>
            <a:r>
              <a:rPr lang="en-US" altLang="ja-JP" sz="1800"/>
              <a:t> Sector 3</a:t>
            </a:r>
            <a:r>
              <a:rPr lang="ja-JP" altLang="en-US" sz="1800"/>
              <a:t>、</a:t>
            </a:r>
            <a:endParaRPr lang="en-US" altLang="ja-JP" sz="1800"/>
          </a:p>
          <a:p>
            <a:r>
              <a:rPr lang="en-US" altLang="ja-JP" sz="1800"/>
              <a:t>BT1 </a:t>
            </a:r>
            <a:r>
              <a:rPr lang="ja-JP" altLang="en-US" sz="1800"/>
              <a:t>→</a:t>
            </a:r>
            <a:r>
              <a:rPr lang="en-US" altLang="ja-JP" sz="1800"/>
              <a:t> BT2</a:t>
            </a:r>
            <a:r>
              <a:rPr lang="ja-JP" altLang="en-US" sz="1800"/>
              <a:t>、</a:t>
            </a:r>
            <a:endParaRPr lang="en-US" altLang="ja-JP" sz="1800"/>
          </a:p>
          <a:p>
            <a:r>
              <a:rPr lang="en-US" altLang="ja-JP" sz="1800"/>
              <a:t>Emittances increase</a:t>
            </a:r>
          </a:p>
          <a:p>
            <a:r>
              <a:rPr lang="ja-JP" altLang="en-US" sz="1800">
                <a:solidFill>
                  <a:srgbClr val="FF0000"/>
                </a:solidFill>
              </a:rPr>
              <a:t>→</a:t>
            </a:r>
            <a:r>
              <a:rPr lang="en-US" altLang="ja-JP" sz="1800">
                <a:solidFill>
                  <a:srgbClr val="FF0000"/>
                </a:solidFill>
              </a:rPr>
              <a:t>Need study</a:t>
            </a:r>
            <a:endParaRPr lang="ja-JP" altLang="en-US" sz="1800">
              <a:solidFill>
                <a:srgbClr val="FF0000"/>
              </a:solidFill>
            </a:endParaRPr>
          </a:p>
        </p:txBody>
      </p:sp>
      <p:graphicFrame>
        <p:nvGraphicFramePr>
          <p:cNvPr id="18" name="表 17">
            <a:extLst>
              <a:ext uri="{FF2B5EF4-FFF2-40B4-BE49-F238E27FC236}">
                <a16:creationId xmlns="" xmlns:a16="http://schemas.microsoft.com/office/drawing/2014/main" id="{C2BA645D-37D4-FE49-BD55-20D7E7393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441227"/>
              </p:ext>
            </p:extLst>
          </p:nvPr>
        </p:nvGraphicFramePr>
        <p:xfrm>
          <a:off x="7045441" y="413697"/>
          <a:ext cx="3592929" cy="1579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433">
                  <a:extLst>
                    <a:ext uri="{9D8B030D-6E8A-4147-A177-3AD203B41FA5}">
                      <a16:colId xmlns="" xmlns:a16="http://schemas.microsoft.com/office/drawing/2014/main" val="1076500168"/>
                    </a:ext>
                  </a:extLst>
                </a:gridCol>
                <a:gridCol w="1248248">
                  <a:extLst>
                    <a:ext uri="{9D8B030D-6E8A-4147-A177-3AD203B41FA5}">
                      <a16:colId xmlns="" xmlns:a16="http://schemas.microsoft.com/office/drawing/2014/main" val="4281860889"/>
                    </a:ext>
                  </a:extLst>
                </a:gridCol>
                <a:gridCol w="1248248">
                  <a:extLst>
                    <a:ext uri="{9D8B030D-6E8A-4147-A177-3AD203B41FA5}">
                      <a16:colId xmlns="" xmlns:a16="http://schemas.microsoft.com/office/drawing/2014/main" val="672919569"/>
                    </a:ext>
                  </a:extLst>
                </a:gridCol>
              </a:tblGrid>
              <a:tr h="571415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Phase3.3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e+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e-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3729869475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200"/>
                        <a:t>x</a:t>
                      </a:r>
                      <a:r>
                        <a:rPr kumimoji="1" lang="en-US" altLang="ja-JP" sz="1500"/>
                        <a:t>  [</a:t>
                      </a:r>
                      <a:r>
                        <a:rPr kumimoji="1" lang="en-US" altLang="ja-JP" sz="150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500"/>
                        <a:t>m]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150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100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3545595555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200" baseline="0"/>
                        <a:t>y  </a:t>
                      </a:r>
                      <a:r>
                        <a:rPr kumimoji="1" lang="en-US" altLang="ja-JP" sz="1500"/>
                        <a:t>[</a:t>
                      </a:r>
                      <a:r>
                        <a:rPr kumimoji="1" lang="en-US" altLang="ja-JP" sz="150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500"/>
                        <a:t>m]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30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40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3481382873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200" baseline="0">
                          <a:latin typeface="Symbol" pitchFamily="2" charset="2"/>
                        </a:rPr>
                        <a:t>d</a:t>
                      </a:r>
                      <a:r>
                        <a:rPr kumimoji="1" lang="en-US" altLang="ja-JP" sz="1200" baseline="0"/>
                        <a:t>   </a:t>
                      </a:r>
                      <a:r>
                        <a:rPr kumimoji="1" lang="en-US" altLang="ja-JP" sz="1500"/>
                        <a:t>[%]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/>
                        <a:t>0.16(1</a:t>
                      </a:r>
                      <a:r>
                        <a:rPr kumimoji="1" lang="en-US" altLang="ja-JP" sz="1500"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500"/>
                        <a:t>)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0.1(1</a:t>
                      </a:r>
                      <a:r>
                        <a:rPr kumimoji="1" lang="en-US" altLang="ja-JP" sz="1500" dirty="0">
                          <a:latin typeface="Symbol" pitchFamily="2" charset="2"/>
                        </a:rPr>
                        <a:t>s</a:t>
                      </a:r>
                      <a:r>
                        <a:rPr kumimoji="1" lang="en-US" altLang="ja-JP" sz="1500" dirty="0"/>
                        <a:t>)</a:t>
                      </a:r>
                      <a:endParaRPr kumimoji="1" lang="ja-JP" altLang="en-US" sz="1500"/>
                    </a:p>
                  </a:txBody>
                  <a:tcPr marL="106886" marR="106886" marT="50419" marB="50419"/>
                </a:tc>
                <a:extLst>
                  <a:ext uri="{0D108BD9-81ED-4DB2-BD59-A6C34878D82A}">
                    <a16:rowId xmlns="" xmlns:a16="http://schemas.microsoft.com/office/drawing/2014/main" val="843598368"/>
                  </a:ext>
                </a:extLst>
              </a:tr>
            </a:tbl>
          </a:graphicData>
        </a:graphic>
      </p:graphicFrame>
      <p:grpSp>
        <p:nvGrpSpPr>
          <p:cNvPr id="19" name="グループ化 18">
            <a:extLst>
              <a:ext uri="{FF2B5EF4-FFF2-40B4-BE49-F238E27FC236}">
                <a16:creationId xmlns="" xmlns:a16="http://schemas.microsoft.com/office/drawing/2014/main" id="{FA7F4EB6-E694-8349-802A-5EE4F251FCF4}"/>
              </a:ext>
            </a:extLst>
          </p:cNvPr>
          <p:cNvGrpSpPr/>
          <p:nvPr/>
        </p:nvGrpSpPr>
        <p:grpSpPr>
          <a:xfrm>
            <a:off x="664242" y="4031902"/>
            <a:ext cx="6451369" cy="3380395"/>
            <a:chOff x="6027562" y="2199856"/>
            <a:chExt cx="5905009" cy="3279702"/>
          </a:xfrm>
        </p:grpSpPr>
        <p:pic>
          <p:nvPicPr>
            <p:cNvPr id="20" name="図 19">
              <a:extLst>
                <a:ext uri="{FF2B5EF4-FFF2-40B4-BE49-F238E27FC236}">
                  <a16:creationId xmlns="" xmlns:a16="http://schemas.microsoft.com/office/drawing/2014/main" id="{5E636D60-4B5F-854B-BB46-4507065C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7562" y="2503049"/>
              <a:ext cx="5905009" cy="297650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73223423-EB8E-D349-B7C0-B6B5B19F70B9}"/>
                </a:ext>
              </a:extLst>
            </p:cNvPr>
            <p:cNvSpPr txBox="1"/>
            <p:nvPr/>
          </p:nvSpPr>
          <p:spPr>
            <a:xfrm>
              <a:off x="7704353" y="2199856"/>
              <a:ext cx="3994791" cy="403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432FF"/>
                  </a:solidFill>
                </a:rPr>
                <a:t>e- beam</a:t>
              </a:r>
              <a:r>
                <a:rPr kumimoji="1" lang="en-US" altLang="ja-JP" dirty="0">
                  <a:solidFill>
                    <a:srgbClr val="0432FF"/>
                  </a:solidFill>
                </a:rPr>
                <a:t> (Phase3.2(4.Dec.2019))</a:t>
              </a:r>
              <a:endParaRPr kumimoji="1" lang="ja-JP" altLang="en-US">
                <a:solidFill>
                  <a:srgbClr val="0432FF"/>
                </a:solidFill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="" xmlns:a16="http://schemas.microsoft.com/office/drawing/2014/main" id="{426ABDB0-7B87-9B47-A2D7-CC22D829256C}"/>
                </a:ext>
              </a:extLst>
            </p:cNvPr>
            <p:cNvSpPr txBox="1"/>
            <p:nvPr/>
          </p:nvSpPr>
          <p:spPr>
            <a:xfrm>
              <a:off x="6668153" y="4951152"/>
              <a:ext cx="1933679" cy="253817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B     C  </a:t>
              </a:r>
              <a:r>
                <a:rPr lang="ja-JP" altLang="en-US" sz="1100" b="1"/>
                <a:t>  </a:t>
              </a:r>
              <a:r>
                <a:rPr lang="en-US" altLang="ja-JP" sz="1100" b="1"/>
                <a:t> </a:t>
              </a:r>
              <a:r>
                <a:rPr lang="ja-JP" altLang="en-US" sz="1100" b="1" dirty="0"/>
                <a:t>３</a:t>
              </a:r>
              <a:r>
                <a:rPr lang="en-US" altLang="ja-JP" sz="1100" b="1" dirty="0"/>
                <a:t> </a:t>
              </a:r>
              <a:r>
                <a:rPr lang="ja-JP" altLang="en-US" sz="1100" b="1" dirty="0"/>
                <a:t>　</a:t>
              </a:r>
              <a:r>
                <a:rPr lang="en-US" altLang="ja-JP" sz="1100" b="1" dirty="0"/>
                <a:t> 5</a:t>
              </a:r>
              <a:r>
                <a:rPr lang="ja-JP" altLang="en-US" sz="1100" b="1" dirty="0"/>
                <a:t>　</a:t>
              </a:r>
              <a:r>
                <a:rPr lang="en-US" altLang="ja-JP" sz="1100" b="1" dirty="0"/>
                <a:t> BT1 </a:t>
              </a:r>
              <a:r>
                <a:rPr lang="ja-JP" altLang="en-US" sz="1100" b="1"/>
                <a:t>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="" xmlns:a16="http://schemas.microsoft.com/office/drawing/2014/main" id="{EEF8DCAE-E36D-5D48-A36C-5091FA5EF8ED}"/>
                </a:ext>
              </a:extLst>
            </p:cNvPr>
            <p:cNvSpPr txBox="1"/>
            <p:nvPr/>
          </p:nvSpPr>
          <p:spPr>
            <a:xfrm>
              <a:off x="9755401" y="4968031"/>
              <a:ext cx="1933679" cy="253817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b="1" dirty="0"/>
                <a:t>B     C  </a:t>
              </a:r>
              <a:r>
                <a:rPr lang="ja-JP" altLang="en-US" sz="1100" b="1"/>
                <a:t>  </a:t>
              </a:r>
              <a:r>
                <a:rPr lang="en-US" altLang="ja-JP" sz="1100" b="1"/>
                <a:t> </a:t>
              </a:r>
              <a:r>
                <a:rPr lang="ja-JP" altLang="en-US" sz="1100" b="1" dirty="0"/>
                <a:t>３</a:t>
              </a:r>
              <a:r>
                <a:rPr lang="en-US" altLang="ja-JP" sz="1100" b="1" dirty="0"/>
                <a:t> </a:t>
              </a:r>
              <a:r>
                <a:rPr lang="ja-JP" altLang="en-US" sz="1100" b="1" dirty="0"/>
                <a:t>　</a:t>
              </a:r>
              <a:r>
                <a:rPr lang="en-US" altLang="ja-JP" sz="1100" b="1" dirty="0"/>
                <a:t> 5</a:t>
              </a:r>
              <a:r>
                <a:rPr lang="ja-JP" altLang="en-US" sz="1100" b="1" dirty="0"/>
                <a:t>　</a:t>
              </a:r>
              <a:r>
                <a:rPr lang="en-US" altLang="ja-JP" sz="1100" b="1" dirty="0"/>
                <a:t> BT1 </a:t>
              </a:r>
              <a:r>
                <a:rPr lang="ja-JP" altLang="en-US" sz="1100" b="1"/>
                <a:t> </a:t>
              </a:r>
              <a:r>
                <a:rPr lang="en-US" altLang="ja-JP" sz="1100" b="1" dirty="0"/>
                <a:t>BT2</a:t>
              </a:r>
              <a:r>
                <a:rPr lang="ja-JP" altLang="en-US" sz="1100" b="1"/>
                <a:t>      　</a:t>
              </a: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0C21B3A3-0DE0-4C43-A11D-595652A1A79A}"/>
              </a:ext>
            </a:extLst>
          </p:cNvPr>
          <p:cNvSpPr txBox="1"/>
          <p:nvPr/>
        </p:nvSpPr>
        <p:spPr>
          <a:xfrm>
            <a:off x="7399319" y="4797757"/>
            <a:ext cx="2499661" cy="1213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/>
              <a:t>C</a:t>
            </a:r>
            <a:r>
              <a:rPr lang="ja-JP" altLang="en-US" sz="1800"/>
              <a:t>→</a:t>
            </a:r>
            <a:r>
              <a:rPr lang="en-US" altLang="ja-JP" sz="1800"/>
              <a:t>Sector 3</a:t>
            </a:r>
            <a:r>
              <a:rPr lang="ja-JP" altLang="en-US" sz="1800"/>
              <a:t>、</a:t>
            </a:r>
            <a:endParaRPr lang="en-US" altLang="ja-JP" sz="1800"/>
          </a:p>
          <a:p>
            <a:r>
              <a:rPr lang="en-US" altLang="ja-JP" sz="1800"/>
              <a:t>BT1</a:t>
            </a:r>
            <a:r>
              <a:rPr lang="ja-JP" altLang="en-US" sz="1800"/>
              <a:t>→</a:t>
            </a:r>
            <a:r>
              <a:rPr lang="en-US" altLang="ja-JP" sz="1800"/>
              <a:t>BT2</a:t>
            </a:r>
            <a:r>
              <a:rPr lang="ja-JP" altLang="en-US" sz="1800"/>
              <a:t>、</a:t>
            </a:r>
            <a:endParaRPr lang="en-US" altLang="ja-JP" sz="1800"/>
          </a:p>
          <a:p>
            <a:r>
              <a:rPr lang="en-US" altLang="ja-JP" sz="1800"/>
              <a:t>Emittances increase</a:t>
            </a:r>
          </a:p>
          <a:p>
            <a:r>
              <a:rPr lang="ja-JP" altLang="en-US" sz="1800">
                <a:solidFill>
                  <a:srgbClr val="FF0000"/>
                </a:solidFill>
              </a:rPr>
              <a:t>→</a:t>
            </a:r>
            <a:r>
              <a:rPr lang="en-US" altLang="ja-JP" sz="1800">
                <a:solidFill>
                  <a:srgbClr val="FF0000"/>
                </a:solidFill>
              </a:rPr>
              <a:t>Need study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="" xmlns:a16="http://schemas.microsoft.com/office/drawing/2014/main" id="{2CA5170F-853F-EA4F-8507-156481F5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6683" y="6866209"/>
            <a:ext cx="2404944" cy="402652"/>
          </a:xfrm>
        </p:spPr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="" xmlns:a16="http://schemas.microsoft.com/office/drawing/2014/main" id="{1F128363-843E-6E48-A099-4445DBBB31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47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934A547C-677B-764A-A989-9BA8053084D4}"/>
              </a:ext>
            </a:extLst>
          </p:cNvPr>
          <p:cNvSpPr txBox="1"/>
          <p:nvPr/>
        </p:nvSpPr>
        <p:spPr>
          <a:xfrm>
            <a:off x="239211" y="2261115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D5270231-A1B8-6E45-A635-9259960CFB47}"/>
              </a:ext>
            </a:extLst>
          </p:cNvPr>
          <p:cNvSpPr txBox="1"/>
          <p:nvPr/>
        </p:nvSpPr>
        <p:spPr>
          <a:xfrm>
            <a:off x="3569217" y="2250756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y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AAE32131-C42F-8148-8F8A-B105D827ED07}"/>
              </a:ext>
            </a:extLst>
          </p:cNvPr>
          <p:cNvSpPr txBox="1"/>
          <p:nvPr/>
        </p:nvSpPr>
        <p:spPr>
          <a:xfrm>
            <a:off x="239213" y="5580445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B05344E2-17E1-4844-A15B-D1F7BECE4CCF}"/>
              </a:ext>
            </a:extLst>
          </p:cNvPr>
          <p:cNvSpPr txBox="1"/>
          <p:nvPr/>
        </p:nvSpPr>
        <p:spPr>
          <a:xfrm>
            <a:off x="3590410" y="5549652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y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527495"/>
      </p:ext>
    </p:extLst>
  </p:cSld>
  <p:clrMapOvr>
    <a:masterClrMapping/>
  </p:clrMapOvr>
  <p:transition xmlns:p14="http://schemas.microsoft.com/office/powerpoint/2010/main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58" y="78905"/>
            <a:ext cx="9817980" cy="1093162"/>
          </a:xfrm>
        </p:spPr>
        <p:txBody>
          <a:bodyPr>
            <a:normAutofit/>
          </a:bodyPr>
          <a:lstStyle/>
          <a:p>
            <a:r>
              <a:rPr lang="en-US" altLang="ja-JP" sz="4100"/>
              <a:t>A) Residual dispersion</a:t>
            </a:r>
            <a:endParaRPr lang="ja-JP" altLang="en-US" sz="41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66" y="993524"/>
            <a:ext cx="9874943" cy="4798559"/>
          </a:xfrm>
        </p:spPr>
        <p:txBody>
          <a:bodyPr/>
          <a:lstStyle/>
          <a:p>
            <a:pPr marL="521437" indent="-521437">
              <a:buFont typeface="+mj-lt"/>
              <a:buAutoNum type="alphaLcPeriod"/>
            </a:pPr>
            <a:r>
              <a:rPr lang="en-US" altLang="ja-JP" sz="2800" dirty="0"/>
              <a:t>Dispersion correction</a:t>
            </a:r>
          </a:p>
        </p:txBody>
      </p:sp>
      <p:pic>
        <p:nvPicPr>
          <p:cNvPr id="4" name="図 3">
            <a:extLst>
              <a:ext uri="{FF2B5EF4-FFF2-40B4-BE49-F238E27FC236}">
                <a16:creationId xmlns="" xmlns:a16="http://schemas.microsoft.com/office/drawing/2014/main" id="{1ED3777A-1221-2A45-B7D3-392FD9892C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734" y="4160240"/>
            <a:ext cx="3877331" cy="26664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2555DD3D-B065-A440-9327-5960DE1E9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38" y="4179560"/>
            <a:ext cx="3906276" cy="26883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08664F3E-7368-0244-B469-814DE5C05C30}"/>
              </a:ext>
            </a:extLst>
          </p:cNvPr>
          <p:cNvSpPr txBox="1"/>
          <p:nvPr/>
        </p:nvSpPr>
        <p:spPr>
          <a:xfrm>
            <a:off x="2609505" y="4309406"/>
            <a:ext cx="1209232" cy="4746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Before</a:t>
            </a:r>
            <a:endParaRPr lang="ja-JP" altLang="en-US" sz="24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350026EC-D11A-2E40-A170-A1206832D207}"/>
              </a:ext>
            </a:extLst>
          </p:cNvPr>
          <p:cNvSpPr txBox="1"/>
          <p:nvPr/>
        </p:nvSpPr>
        <p:spPr>
          <a:xfrm>
            <a:off x="8221466" y="4293951"/>
            <a:ext cx="967228" cy="4746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After</a:t>
            </a:r>
            <a:endParaRPr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57869C09-D050-BF4C-869C-F1B492E495E4}"/>
              </a:ext>
            </a:extLst>
          </p:cNvPr>
          <p:cNvSpPr txBox="1"/>
          <p:nvPr/>
        </p:nvSpPr>
        <p:spPr>
          <a:xfrm>
            <a:off x="1442318" y="4305894"/>
            <a:ext cx="1072350" cy="320750"/>
          </a:xfrm>
          <a:prstGeom prst="rect">
            <a:avLst/>
          </a:prstGeom>
          <a:solidFill>
            <a:schemeClr val="bg1"/>
          </a:solidFill>
          <a:ln w="12700">
            <a:solidFill>
              <a:srgbClr val="009B45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009B45"/>
                </a:solidFill>
              </a:rPr>
              <a:t>Measured</a:t>
            </a:r>
            <a:endParaRPr lang="ja-JP" altLang="en-US" sz="1400">
              <a:solidFill>
                <a:srgbClr val="009B45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79B285AA-82E8-A743-BAEC-1ABEE3E3E7E0}"/>
              </a:ext>
            </a:extLst>
          </p:cNvPr>
          <p:cNvSpPr txBox="1"/>
          <p:nvPr/>
        </p:nvSpPr>
        <p:spPr>
          <a:xfrm>
            <a:off x="6926083" y="4301055"/>
            <a:ext cx="1072350" cy="320750"/>
          </a:xfrm>
          <a:prstGeom prst="rect">
            <a:avLst/>
          </a:prstGeom>
          <a:solidFill>
            <a:schemeClr val="bg1"/>
          </a:solidFill>
          <a:ln w="12700">
            <a:solidFill>
              <a:srgbClr val="009B45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009B45"/>
                </a:solidFill>
              </a:rPr>
              <a:t>Measured</a:t>
            </a:r>
            <a:endParaRPr lang="ja-JP" altLang="en-US" sz="1400">
              <a:solidFill>
                <a:srgbClr val="009B45"/>
              </a:solidFill>
            </a:endParaRPr>
          </a:p>
        </p:txBody>
      </p:sp>
      <p:sp>
        <p:nvSpPr>
          <p:cNvPr id="10" name="右矢印 9">
            <a:extLst>
              <a:ext uri="{FF2B5EF4-FFF2-40B4-BE49-F238E27FC236}">
                <a16:creationId xmlns="" xmlns:a16="http://schemas.microsoft.com/office/drawing/2014/main" id="{0DD0E8DF-B132-D546-90BB-D5DF7C1A796B}"/>
              </a:ext>
            </a:extLst>
          </p:cNvPr>
          <p:cNvSpPr/>
          <p:nvPr/>
        </p:nvSpPr>
        <p:spPr>
          <a:xfrm>
            <a:off x="5080761" y="4906586"/>
            <a:ext cx="686355" cy="58113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95D1DF84-BC24-364B-B63F-EA3A4D8D2DF1}"/>
              </a:ext>
            </a:extLst>
          </p:cNvPr>
          <p:cNvSpPr txBox="1"/>
          <p:nvPr/>
        </p:nvSpPr>
        <p:spPr>
          <a:xfrm>
            <a:off x="4743298" y="5480780"/>
            <a:ext cx="1612756" cy="75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Dispersion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correction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="" xmlns:a16="http://schemas.microsoft.com/office/drawing/2014/main" id="{97E71833-FA28-634D-94D0-44698FD039F2}"/>
              </a:ext>
            </a:extLst>
          </p:cNvPr>
          <p:cNvSpPr/>
          <p:nvPr/>
        </p:nvSpPr>
        <p:spPr>
          <a:xfrm>
            <a:off x="1534267" y="6300327"/>
            <a:ext cx="2745551" cy="8131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104287" tIns="52144" rIns="104287" bIns="52144">
            <a:spAutoFit/>
          </a:bodyPr>
          <a:lstStyle/>
          <a:p>
            <a:pPr defTabSz="782155">
              <a:defRPr/>
            </a:pPr>
            <a:r>
              <a:rPr lang="en-US" altLang="ja-JP" sz="18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RMS</a:t>
            </a:r>
            <a:r>
              <a:rPr lang="en-US" altLang="ja-JP" sz="2300" b="1" dirty="0">
                <a:latin typeface="Symbol" pitchFamily="2" charset="2"/>
              </a:rPr>
              <a:t> </a:t>
            </a:r>
            <a:r>
              <a:rPr lang="en-US" altLang="ja-JP" sz="2300" b="1" dirty="0" err="1">
                <a:latin typeface="Symbol" pitchFamily="2" charset="2"/>
              </a:rPr>
              <a:t>Dh</a:t>
            </a:r>
            <a:r>
              <a:rPr lang="en-US" altLang="ja-JP" sz="2300" b="1" baseline="-25000" dirty="0" err="1"/>
              <a:t>x</a:t>
            </a:r>
            <a:r>
              <a:rPr lang="en-US" altLang="ja-JP" sz="2300" b="1" baseline="30000" dirty="0"/>
              <a:t> </a:t>
            </a:r>
            <a:r>
              <a:rPr lang="en-US" altLang="ja-JP" sz="2300" b="1" dirty="0"/>
              <a:t>= 0.43 m</a:t>
            </a:r>
          </a:p>
          <a:p>
            <a:pPr defTabSz="782155">
              <a:defRPr/>
            </a:pPr>
            <a:r>
              <a:rPr lang="en-US" altLang="ja-JP" sz="2300" b="1" dirty="0" err="1">
                <a:latin typeface="Symbol" pitchFamily="2" charset="2"/>
              </a:rPr>
              <a:t>gbe</a:t>
            </a:r>
            <a:r>
              <a:rPr lang="en-US" altLang="ja-JP" sz="2300" b="1" baseline="-25000" dirty="0" err="1"/>
              <a:t>x</a:t>
            </a:r>
            <a:r>
              <a:rPr lang="en-US" altLang="ja-JP" sz="2300" b="1" dirty="0"/>
              <a:t> = 187 ± 27 </a:t>
            </a:r>
            <a:r>
              <a:rPr lang="en-US" altLang="ja-JP" sz="2300" b="1" dirty="0">
                <a:latin typeface="Symbol" pitchFamily="2" charset="2"/>
              </a:rPr>
              <a:t>m</a:t>
            </a:r>
            <a:r>
              <a:rPr lang="en-US" altLang="ja-JP" sz="2300" b="1" dirty="0"/>
              <a:t>m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="" xmlns:a16="http://schemas.microsoft.com/office/drawing/2014/main" id="{9D6292FD-AF59-E542-830F-7C0F6F2F42DC}"/>
              </a:ext>
            </a:extLst>
          </p:cNvPr>
          <p:cNvSpPr/>
          <p:nvPr/>
        </p:nvSpPr>
        <p:spPr>
          <a:xfrm>
            <a:off x="6802729" y="6261870"/>
            <a:ext cx="2745551" cy="8131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104287" tIns="52144" rIns="104287" bIns="52144">
            <a:spAutoFit/>
          </a:bodyPr>
          <a:lstStyle/>
          <a:p>
            <a:pPr defTabSz="782155">
              <a:defRPr/>
            </a:pPr>
            <a:r>
              <a:rPr lang="en-US" altLang="ja-JP" sz="18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RMS</a:t>
            </a:r>
            <a:r>
              <a:rPr lang="en-US" altLang="ja-JP" sz="2300" b="1" dirty="0">
                <a:latin typeface="Symbol" pitchFamily="2" charset="2"/>
              </a:rPr>
              <a:t> </a:t>
            </a:r>
            <a:r>
              <a:rPr lang="en-US" altLang="ja-JP" sz="2300" b="1" dirty="0" err="1">
                <a:latin typeface="Symbol" pitchFamily="2" charset="2"/>
              </a:rPr>
              <a:t>Dh</a:t>
            </a:r>
            <a:r>
              <a:rPr lang="en-US" altLang="ja-JP" sz="2300" b="1" baseline="-25000" dirty="0" err="1"/>
              <a:t>x</a:t>
            </a:r>
            <a:r>
              <a:rPr lang="en-US" altLang="ja-JP" sz="2300" b="1" dirty="0"/>
              <a:t> = 0.02 m</a:t>
            </a:r>
          </a:p>
          <a:p>
            <a:pPr defTabSz="782155">
              <a:defRPr/>
            </a:pPr>
            <a:r>
              <a:rPr lang="en-US" altLang="ja-JP" sz="2300" b="1" dirty="0" err="1">
                <a:latin typeface="Symbol" pitchFamily="2" charset="2"/>
              </a:rPr>
              <a:t>gbe</a:t>
            </a:r>
            <a:r>
              <a:rPr lang="en-US" altLang="ja-JP" sz="2300" b="1" baseline="-25000" dirty="0" err="1"/>
              <a:t>x</a:t>
            </a:r>
            <a:r>
              <a:rPr lang="en-US" altLang="ja-JP" sz="2300" b="1" dirty="0"/>
              <a:t> = 140 ± 33 </a:t>
            </a:r>
            <a:r>
              <a:rPr lang="en-US" altLang="ja-JP" sz="2300" b="1" dirty="0">
                <a:latin typeface="Symbol" pitchFamily="2" charset="2"/>
              </a:rPr>
              <a:t>m</a:t>
            </a:r>
            <a:r>
              <a:rPr lang="en-US" altLang="ja-JP" sz="2300" b="1" dirty="0"/>
              <a:t>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D0FB6D53-12B0-AD49-9A21-66E1AAA5A29F}"/>
              </a:ext>
            </a:extLst>
          </p:cNvPr>
          <p:cNvSpPr txBox="1"/>
          <p:nvPr/>
        </p:nvSpPr>
        <p:spPr>
          <a:xfrm>
            <a:off x="4665979" y="6159595"/>
            <a:ext cx="2178977" cy="459249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b="1" dirty="0">
                <a:latin typeface="Symbol" pitchFamily="2" charset="2"/>
              </a:rPr>
              <a:t>Δgbe</a:t>
            </a:r>
            <a:r>
              <a:rPr lang="en-US" altLang="ja-JP" sz="2300" b="1" baseline="-25000" dirty="0"/>
              <a:t>x</a:t>
            </a:r>
            <a:r>
              <a:rPr lang="en-US" altLang="ja-JP" sz="2300" b="1" dirty="0"/>
              <a:t> = -47 </a:t>
            </a:r>
            <a:r>
              <a:rPr lang="en-US" altLang="ja-JP" sz="2300" b="1" dirty="0">
                <a:latin typeface="Symbol" pitchFamily="2" charset="2"/>
              </a:rPr>
              <a:t>m</a:t>
            </a:r>
            <a:r>
              <a:rPr lang="en-US" altLang="ja-JP" sz="2300" b="1" dirty="0"/>
              <a:t>m</a:t>
            </a:r>
            <a:endParaRPr lang="ja-JP" altLang="en-US" sz="23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00D5781D-820F-0B41-A84F-F5DB7E41C2EC}"/>
              </a:ext>
            </a:extLst>
          </p:cNvPr>
          <p:cNvSpPr txBox="1"/>
          <p:nvPr/>
        </p:nvSpPr>
        <p:spPr>
          <a:xfrm>
            <a:off x="4334561" y="6069869"/>
            <a:ext cx="431347" cy="4284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/>
              <a:t>m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9A00ABA6-DADF-B248-9FC8-1761E7B08364}"/>
              </a:ext>
            </a:extLst>
          </p:cNvPr>
          <p:cNvSpPr txBox="1"/>
          <p:nvPr/>
        </p:nvSpPr>
        <p:spPr>
          <a:xfrm>
            <a:off x="9410605" y="5906440"/>
            <a:ext cx="431347" cy="4284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/>
              <a:t>m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7EDC17A8-91FA-B44A-B76D-5C00B853DACD}"/>
              </a:ext>
            </a:extLst>
          </p:cNvPr>
          <p:cNvSpPr txBox="1"/>
          <p:nvPr/>
        </p:nvSpPr>
        <p:spPr>
          <a:xfrm>
            <a:off x="4501083" y="3987083"/>
            <a:ext cx="2239280" cy="4284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Thermionic gun</a:t>
            </a:r>
            <a:endParaRPr lang="ja-JP" altLang="en-US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="" xmlns:a16="http://schemas.microsoft.com/office/drawing/2014/main" id="{DA2AAF67-E380-D24D-B01F-BD721E5F02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51" y="1781724"/>
            <a:ext cx="3178028" cy="219579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1C527F6B-0FA4-1442-BEB9-908E644C325C}"/>
              </a:ext>
            </a:extLst>
          </p:cNvPr>
          <p:cNvSpPr txBox="1"/>
          <p:nvPr/>
        </p:nvSpPr>
        <p:spPr>
          <a:xfrm>
            <a:off x="2295638" y="1999831"/>
            <a:ext cx="1249808" cy="4746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Design</a:t>
            </a:r>
            <a:endParaRPr lang="ja-JP" altLang="en-US" sz="2400"/>
          </a:p>
        </p:txBody>
      </p:sp>
      <p:sp>
        <p:nvSpPr>
          <p:cNvPr id="20" name="円/楕円 19">
            <a:extLst>
              <a:ext uri="{FF2B5EF4-FFF2-40B4-BE49-F238E27FC236}">
                <a16:creationId xmlns="" xmlns:a16="http://schemas.microsoft.com/office/drawing/2014/main" id="{CF31DB45-4AF2-A147-98E2-AE335AC1554C}"/>
              </a:ext>
            </a:extLst>
          </p:cNvPr>
          <p:cNvSpPr/>
          <p:nvPr/>
        </p:nvSpPr>
        <p:spPr>
          <a:xfrm>
            <a:off x="1890807" y="1965359"/>
            <a:ext cx="303138" cy="130022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93AF8C0E-D77F-9640-967C-B8E963E42BD1}"/>
              </a:ext>
            </a:extLst>
          </p:cNvPr>
          <p:cNvSpPr txBox="1"/>
          <p:nvPr/>
        </p:nvSpPr>
        <p:spPr>
          <a:xfrm>
            <a:off x="1628343" y="1558064"/>
            <a:ext cx="1037854" cy="42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J-ARC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E078CA34-0D1C-CE4C-978B-4C9FEBAF1B09}"/>
              </a:ext>
            </a:extLst>
          </p:cNvPr>
          <p:cNvSpPr txBox="1"/>
          <p:nvPr/>
        </p:nvSpPr>
        <p:spPr>
          <a:xfrm>
            <a:off x="4175240" y="3139414"/>
            <a:ext cx="448882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/>
              <a:t>m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51D7AE34-8DD8-F34F-A9D3-1B564D9C6246}"/>
              </a:ext>
            </a:extLst>
          </p:cNvPr>
          <p:cNvSpPr txBox="1"/>
          <p:nvPr/>
        </p:nvSpPr>
        <p:spPr>
          <a:xfrm>
            <a:off x="1685053" y="7008113"/>
            <a:ext cx="433670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/>
              <a:t>(Emittance at the end of LINAC)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7E7309EA-D874-8643-B283-1AB9DAC2FF1C}"/>
              </a:ext>
            </a:extLst>
          </p:cNvPr>
          <p:cNvSpPr txBox="1"/>
          <p:nvPr/>
        </p:nvSpPr>
        <p:spPr>
          <a:xfrm>
            <a:off x="8438183" y="1246446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>
                <a:solidFill>
                  <a:srgbClr val="0432FF"/>
                </a:solidFill>
              </a:rPr>
              <a:t>Y. Seimiya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5FC422FA-423C-DC47-9E6C-9CB6607C565F}"/>
              </a:ext>
            </a:extLst>
          </p:cNvPr>
          <p:cNvSpPr txBox="1"/>
          <p:nvPr/>
        </p:nvSpPr>
        <p:spPr>
          <a:xfrm>
            <a:off x="192268" y="1363367"/>
            <a:ext cx="1605749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/>
              <a:t>for Example,</a:t>
            </a:r>
            <a:endParaRPr lang="ja-JP" altLang="en-US" sz="18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9B954D06-F5EE-CB4F-B514-AD7B68633E69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E175236E-F650-CE4A-B73B-022C7F602739}"/>
              </a:ext>
            </a:extLst>
          </p:cNvPr>
          <p:cNvSpPr txBox="1"/>
          <p:nvPr/>
        </p:nvSpPr>
        <p:spPr>
          <a:xfrm>
            <a:off x="4866746" y="1785730"/>
            <a:ext cx="5364209" cy="204429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244424" indent="-244424">
              <a:buFont typeface="Arial" panose="020B0604020202020204" pitchFamily="34" charset="0"/>
              <a:buChar char="•"/>
            </a:pP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Large residual dispersion had been observed at the </a:t>
            </a:r>
            <a:r>
              <a:rPr lang="en-US" altLang="ja-JP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Jarc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before dispersion correction.</a:t>
            </a:r>
          </a:p>
          <a:p>
            <a:pPr marL="244424" indent="-244424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B3E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By tuning the strength of quadrupole magnets, residual dispersion became small. </a:t>
            </a:r>
            <a:endParaRPr lang="ja-JP" altLang="en-US">
              <a:solidFill>
                <a:srgbClr val="0B3E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0" name="スライド番号プレースホルダー 29">
            <a:extLst>
              <a:ext uri="{FF2B5EF4-FFF2-40B4-BE49-F238E27FC236}">
                <a16:creationId xmlns="" xmlns:a16="http://schemas.microsoft.com/office/drawing/2014/main" id="{205DBDAC-0E7C-4045-9879-A5C8A17086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168328"/>
      </p:ext>
    </p:extLst>
  </p:cSld>
  <p:clrMapOvr>
    <a:masterClrMapping/>
  </p:clrMapOvr>
  <p:transition xmlns:p14="http://schemas.microsoft.com/office/powerpoint/2010/main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="" xmlns:a16="http://schemas.microsoft.com/office/drawing/2014/main" id="{BBE8D7F8-DFAD-2E45-9544-1556C626C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0773" y="3998539"/>
            <a:ext cx="4351739" cy="34920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DDC5935-1550-AC43-9C50-BCBBDDE8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5" y="225611"/>
            <a:ext cx="9218950" cy="1096351"/>
          </a:xfrm>
        </p:spPr>
        <p:txBody>
          <a:bodyPr>
            <a:normAutofit fontScale="90000"/>
          </a:bodyPr>
          <a:lstStyle/>
          <a:p>
            <a:r>
              <a:rPr lang="en-US" altLang="ja-JP" sz="4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A) Residual Dispersion in the BT line</a:t>
            </a:r>
            <a:endParaRPr lang="ja-JP" altLang="en-US" sz="4100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5A887E53-F9ED-EB4A-A3D9-66240B4F9FEB}"/>
              </a:ext>
            </a:extLst>
          </p:cNvPr>
          <p:cNvSpPr txBox="1"/>
          <p:nvPr/>
        </p:nvSpPr>
        <p:spPr>
          <a:xfrm>
            <a:off x="5489515" y="3552309"/>
            <a:ext cx="1559688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BT for e+</a:t>
            </a:r>
            <a:endParaRPr lang="ja-JP" altLang="en-US" sz="240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="" xmlns:a16="http://schemas.microsoft.com/office/drawing/2014/main" id="{61D2060E-F07A-4747-B698-07835354B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80" y="3990138"/>
            <a:ext cx="4202375" cy="340503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B590952E-CAAE-4F46-9EF2-2FD18AE9FEBE}"/>
              </a:ext>
            </a:extLst>
          </p:cNvPr>
          <p:cNvSpPr txBox="1"/>
          <p:nvPr/>
        </p:nvSpPr>
        <p:spPr>
          <a:xfrm>
            <a:off x="796155" y="3552310"/>
            <a:ext cx="1482744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</a:rPr>
              <a:t>BT for e-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A99FE1C5-FDC0-F548-A4E8-127733DC59CC}"/>
              </a:ext>
            </a:extLst>
          </p:cNvPr>
          <p:cNvSpPr txBox="1"/>
          <p:nvPr/>
        </p:nvSpPr>
        <p:spPr>
          <a:xfrm>
            <a:off x="503641" y="1117004"/>
            <a:ext cx="9560185" cy="1428746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91077" indent="-391077">
              <a:buFont typeface="+mj-lt"/>
              <a:buAutoNum type="alphaLcPeriod"/>
            </a:pPr>
            <a:r>
              <a:rPr lang="en-US" altLang="ja-JP" sz="23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Dispersion function correction</a:t>
            </a: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dispersion functions have been corrected for each BT ARC one by one.</a:t>
            </a: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Non-negligible residual dispersion is still observed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="" xmlns:a16="http://schemas.microsoft.com/office/drawing/2014/main" id="{1548FC19-9FA4-974F-BEF8-FD55A93CAC46}"/>
              </a:ext>
            </a:extLst>
          </p:cNvPr>
          <p:cNvSpPr/>
          <p:nvPr/>
        </p:nvSpPr>
        <p:spPr>
          <a:xfrm flipH="1">
            <a:off x="5003474" y="4064937"/>
            <a:ext cx="96357" cy="2786199"/>
          </a:xfrm>
          <a:prstGeom prst="rect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7910DA72-615C-8248-A750-DC372A8C49F3}"/>
              </a:ext>
            </a:extLst>
          </p:cNvPr>
          <p:cNvSpPr txBox="1"/>
          <p:nvPr/>
        </p:nvSpPr>
        <p:spPr>
          <a:xfrm>
            <a:off x="4114349" y="3219133"/>
            <a:ext cx="1550479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7030A0"/>
                </a:solidFill>
              </a:rPr>
              <a:t>Straight line </a:t>
            </a:r>
          </a:p>
          <a:p>
            <a:r>
              <a:rPr lang="en-US" altLang="ja-JP" sz="1800" dirty="0">
                <a:solidFill>
                  <a:srgbClr val="7030A0"/>
                </a:solidFill>
              </a:rPr>
              <a:t>(BT2)</a:t>
            </a:r>
            <a:endParaRPr lang="ja-JP" altLang="en-US" sz="1800">
              <a:solidFill>
                <a:srgbClr val="7030A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6C3CD114-8622-354A-8BAC-A09E6CDC3F0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876972" y="3795241"/>
            <a:ext cx="174678" cy="269693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="" xmlns:a16="http://schemas.microsoft.com/office/drawing/2014/main" id="{9E83DC2E-DD1C-004F-8F25-528BD4D572E5}"/>
              </a:ext>
            </a:extLst>
          </p:cNvPr>
          <p:cNvSpPr/>
          <p:nvPr/>
        </p:nvSpPr>
        <p:spPr>
          <a:xfrm flipH="1">
            <a:off x="9265629" y="4087512"/>
            <a:ext cx="96357" cy="2786199"/>
          </a:xfrm>
          <a:prstGeom prst="rect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BCA40899-B2C2-724F-855D-9ACE2CDCEA4E}"/>
              </a:ext>
            </a:extLst>
          </p:cNvPr>
          <p:cNvSpPr txBox="1"/>
          <p:nvPr/>
        </p:nvSpPr>
        <p:spPr>
          <a:xfrm>
            <a:off x="8766577" y="3226293"/>
            <a:ext cx="1559156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7030A0"/>
                </a:solidFill>
              </a:rPr>
              <a:t>Straight line</a:t>
            </a:r>
          </a:p>
          <a:p>
            <a:r>
              <a:rPr lang="en-US" altLang="ja-JP" sz="1800" dirty="0">
                <a:solidFill>
                  <a:srgbClr val="7030A0"/>
                </a:solidFill>
              </a:rPr>
              <a:t> (BT2)</a:t>
            </a:r>
            <a:endParaRPr lang="ja-JP" altLang="en-US" sz="1800">
              <a:solidFill>
                <a:srgbClr val="7030A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="" xmlns:a16="http://schemas.microsoft.com/office/drawing/2014/main" id="{74BB8E8B-63CC-BB43-B04F-8C6FF5720F55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9313805" y="3814787"/>
            <a:ext cx="0" cy="272725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スライド番号プレースホルダー 19">
            <a:extLst>
              <a:ext uri="{FF2B5EF4-FFF2-40B4-BE49-F238E27FC236}">
                <a16:creationId xmlns="" xmlns:a16="http://schemas.microsoft.com/office/drawing/2014/main" id="{AF6A8637-C2F9-6248-88F3-396FECE22D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7121" y="6941422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="" xmlns:a16="http://schemas.microsoft.com/office/drawing/2014/main" id="{68D17EC6-9AC1-B54C-9228-8541BFA8E516}"/>
              </a:ext>
            </a:extLst>
          </p:cNvPr>
          <p:cNvSpPr/>
          <p:nvPr/>
        </p:nvSpPr>
        <p:spPr>
          <a:xfrm flipH="1">
            <a:off x="2299258" y="4087345"/>
            <a:ext cx="933342" cy="2740621"/>
          </a:xfrm>
          <a:prstGeom prst="rect">
            <a:avLst/>
          </a:prstGeom>
          <a:noFill/>
          <a:ln w="158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9DD37CF2-2CC8-4A49-A3F2-0C7AD894CEFC}"/>
              </a:ext>
            </a:extLst>
          </p:cNvPr>
          <p:cNvSpPr txBox="1"/>
          <p:nvPr/>
        </p:nvSpPr>
        <p:spPr>
          <a:xfrm>
            <a:off x="7086601" y="3251730"/>
            <a:ext cx="1559156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7030A0"/>
                </a:solidFill>
              </a:rPr>
              <a:t>Straight line</a:t>
            </a:r>
          </a:p>
          <a:p>
            <a:r>
              <a:rPr lang="en-US" altLang="ja-JP" sz="1800" dirty="0">
                <a:solidFill>
                  <a:srgbClr val="7030A0"/>
                </a:solidFill>
              </a:rPr>
              <a:t> (BT1)</a:t>
            </a:r>
            <a:endParaRPr lang="ja-JP" altLang="en-US" sz="1800">
              <a:solidFill>
                <a:srgbClr val="7030A0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="" xmlns:a16="http://schemas.microsoft.com/office/drawing/2014/main" id="{9DC0A891-E859-0D40-B20D-A20724BF5289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381746" y="3905879"/>
            <a:ext cx="128187" cy="192671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="" xmlns:a16="http://schemas.microsoft.com/office/drawing/2014/main" id="{97983BF5-7845-6E45-AF45-C2331250047E}"/>
              </a:ext>
            </a:extLst>
          </p:cNvPr>
          <p:cNvSpPr txBox="1"/>
          <p:nvPr/>
        </p:nvSpPr>
        <p:spPr>
          <a:xfrm>
            <a:off x="2631889" y="3211437"/>
            <a:ext cx="1550479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7030A0"/>
                </a:solidFill>
              </a:rPr>
              <a:t>Straight line </a:t>
            </a:r>
          </a:p>
          <a:p>
            <a:r>
              <a:rPr lang="en-US" altLang="ja-JP" sz="1800" dirty="0">
                <a:solidFill>
                  <a:srgbClr val="7030A0"/>
                </a:solidFill>
              </a:rPr>
              <a:t>(BT1)</a:t>
            </a:r>
            <a:endParaRPr lang="ja-JP" altLang="en-US" sz="1800" dirty="0">
              <a:solidFill>
                <a:srgbClr val="7030A0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="" xmlns:a16="http://schemas.microsoft.com/office/drawing/2014/main" id="{FDACBFD0-84DD-CA4B-8301-C8A230B46E5D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2765931" y="3924197"/>
            <a:ext cx="266790" cy="163146"/>
          </a:xfrm>
          <a:prstGeom prst="straightConnector1">
            <a:avLst/>
          </a:prstGeom>
          <a:ln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="" xmlns:a16="http://schemas.microsoft.com/office/drawing/2014/main" id="{74868FBB-9A14-AC41-83E1-8FCB9801D2DB}"/>
              </a:ext>
            </a:extLst>
          </p:cNvPr>
          <p:cNvSpPr/>
          <p:nvPr/>
        </p:nvSpPr>
        <p:spPr>
          <a:xfrm flipH="1">
            <a:off x="6962551" y="4098546"/>
            <a:ext cx="838393" cy="2740621"/>
          </a:xfrm>
          <a:prstGeom prst="rect">
            <a:avLst/>
          </a:prstGeom>
          <a:noFill/>
          <a:ln w="158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6516521A-A55F-134E-98E4-32D10911F665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="" xmlns:a16="http://schemas.microsoft.com/office/drawing/2014/main" id="{6D63A8D3-D848-C246-8E0C-B4FCB8B4753C}"/>
              </a:ext>
            </a:extLst>
          </p:cNvPr>
          <p:cNvSpPr txBox="1"/>
          <p:nvPr/>
        </p:nvSpPr>
        <p:spPr>
          <a:xfrm>
            <a:off x="8768633" y="1107726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Y. </a:t>
            </a:r>
            <a:r>
              <a:rPr kumimoji="1" lang="en-US" altLang="ja-JP" dirty="0" err="1">
                <a:solidFill>
                  <a:srgbClr val="0432FF"/>
                </a:solidFill>
              </a:rPr>
              <a:t>Seimiya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11666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20" y="3926082"/>
            <a:ext cx="5481161" cy="330327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4302" y="885825"/>
            <a:ext cx="10510839" cy="6369050"/>
          </a:xfrm>
          <a:effectLst/>
        </p:spPr>
        <p:txBody>
          <a:bodyPr/>
          <a:lstStyle/>
          <a:p>
            <a:pPr lvl="1"/>
            <a:r>
              <a:rPr lang="en-US" altLang="ja-JP" sz="1800" dirty="0">
                <a:solidFill>
                  <a:srgbClr val="FF6600"/>
                </a:solidFill>
                <a:sym typeface="Wingdings"/>
              </a:rPr>
              <a:t>Low emittance &amp; low energy spread injection beams with 4 times higher beam current</a:t>
            </a:r>
            <a:endParaRPr lang="en-US" altLang="ja-JP" sz="1800" dirty="0">
              <a:sym typeface="Wingdings"/>
            </a:endParaRPr>
          </a:p>
          <a:p>
            <a:pPr lvl="2"/>
            <a:r>
              <a:rPr lang="en-US" altLang="ja-JP" sz="1600" dirty="0">
                <a:sym typeface="Wingdings"/>
              </a:rPr>
              <a:t>New high-current photo-cathode RF gun</a:t>
            </a:r>
          </a:p>
          <a:p>
            <a:pPr lvl="2"/>
            <a:r>
              <a:rPr lang="en-US" altLang="ja-JP" sz="1600" dirty="0"/>
              <a:t>New positron capture section </a:t>
            </a:r>
          </a:p>
          <a:p>
            <a:pPr lvl="2"/>
            <a:r>
              <a:rPr lang="en-US" altLang="ja-JP" sz="1600" dirty="0"/>
              <a:t>Positron damping ring injection/extraction</a:t>
            </a:r>
            <a:endParaRPr lang="en-US" altLang="ja-JP" sz="1800" dirty="0"/>
          </a:p>
          <a:p>
            <a:pPr lvl="2"/>
            <a:r>
              <a:rPr lang="en-US" altLang="ja-JP" sz="1600" dirty="0"/>
              <a:t>Optimized beam optics and correction</a:t>
            </a:r>
          </a:p>
          <a:p>
            <a:pPr lvl="2"/>
            <a:r>
              <a:rPr lang="en-US" altLang="ja-JP" sz="1600" dirty="0"/>
              <a:t>Precise beam orbit control with long-baseline alignment</a:t>
            </a:r>
          </a:p>
          <a:p>
            <a:pPr lvl="2"/>
            <a:r>
              <a:rPr lang="en-US" altLang="ja-JP" sz="1600" dirty="0"/>
              <a:t>Simultaneous top-up injection to DR/HER/LER/PF/PFAR</a:t>
            </a:r>
          </a:p>
          <a:p>
            <a:pPr lvl="1"/>
            <a:r>
              <a:rPr lang="en-US" altLang="ja-JP" sz="1800" dirty="0"/>
              <a:t>Balanced injection for the both photon science and </a:t>
            </a:r>
            <a:br>
              <a:rPr lang="en-US" altLang="ja-JP" sz="1800" dirty="0"/>
            </a:br>
            <a:r>
              <a:rPr lang="en-US" altLang="ja-JP" sz="1800" dirty="0"/>
              <a:t>	elementary particle physics experiments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09563"/>
            <a:ext cx="10358438" cy="576262"/>
          </a:xfrm>
          <a:effectLst/>
        </p:spPr>
        <p:txBody>
          <a:bodyPr/>
          <a:lstStyle/>
          <a:p>
            <a:r>
              <a:rPr lang="en-US" altLang="ja-JP" sz="3000" dirty="0"/>
              <a:t>Mission of Electron/positron Injector in SuperKEKB</a:t>
            </a:r>
            <a:endParaRPr lang="ja-JP" altLang="en-US" sz="3000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07311" y="-5480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Injector Linac Mission</a:t>
            </a:r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8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6812601" y="6225000"/>
            <a:ext cx="3876040" cy="108540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The single injector would behave as multiple injectors to multiple storage rings by the concept of virtual accelerator 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図 11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80" y="1628139"/>
            <a:ext cx="4084320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98619"/>
      </p:ext>
    </p:extLst>
  </p:cSld>
  <p:clrMapOvr>
    <a:masterClrMapping/>
  </p:clrMapOvr>
  <p:transition xmlns:p14="http://schemas.microsoft.com/office/powerpoint/2010/main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360" y="324190"/>
            <a:ext cx="9381767" cy="905286"/>
          </a:xfrm>
        </p:spPr>
        <p:txBody>
          <a:bodyPr>
            <a:normAutofit fontScale="92500" lnSpcReduction="20000"/>
          </a:bodyPr>
          <a:lstStyle/>
          <a:p>
            <a:pPr marL="586616" indent="-586616">
              <a:buFont typeface="+mj-lt"/>
              <a:buAutoNum type="alphaLcPeriod" startAt="2"/>
            </a:pPr>
            <a:r>
              <a:rPr lang="en-US" altLang="ja-JP" dirty="0"/>
              <a:t>Residual dispersion at the acceleration structure for a compression system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A3FB3B5D-5247-B34D-BE47-2BC101B30239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</a:t>
            </a:r>
            <a:r>
              <a:rPr kumimoji="1" lang="en-US" altLang="ja-JP" sz="1600" dirty="0"/>
              <a:t>Improvements of emittance growth</a:t>
            </a:r>
            <a:endParaRPr kumimoji="1" lang="ja-JP" altLang="en-US" sz="1600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="" xmlns:a16="http://schemas.microsoft.com/office/drawing/2014/main" id="{2A93F2B3-E29A-1948-A885-79FB68F323EF}"/>
              </a:ext>
            </a:extLst>
          </p:cNvPr>
          <p:cNvGrpSpPr/>
          <p:nvPr/>
        </p:nvGrpSpPr>
        <p:grpSpPr>
          <a:xfrm>
            <a:off x="1092560" y="6090429"/>
            <a:ext cx="4029453" cy="392804"/>
            <a:chOff x="536395" y="1576400"/>
            <a:chExt cx="9832555" cy="1016000"/>
          </a:xfrm>
        </p:grpSpPr>
        <p:pic>
          <p:nvPicPr>
            <p:cNvPr id="30" name="図 29">
              <a:extLst>
                <a:ext uri="{FF2B5EF4-FFF2-40B4-BE49-F238E27FC236}">
                  <a16:creationId xmlns="" xmlns:a16="http://schemas.microsoft.com/office/drawing/2014/main" id="{B583B7A0-A5AF-E54A-8541-DA7111036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395" y="1576400"/>
              <a:ext cx="1308100" cy="1016000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="" xmlns:a16="http://schemas.microsoft.com/office/drawing/2014/main" id="{61BF77DB-7DA4-9544-9A4F-16E1E42D3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950" y="1631856"/>
              <a:ext cx="9144000" cy="920706"/>
            </a:xfrm>
            <a:prstGeom prst="rect">
              <a:avLst/>
            </a:prstGeom>
          </p:spPr>
        </p:pic>
      </p:grpSp>
      <p:pic>
        <p:nvPicPr>
          <p:cNvPr id="32" name="図 31">
            <a:extLst>
              <a:ext uri="{FF2B5EF4-FFF2-40B4-BE49-F238E27FC236}">
                <a16:creationId xmlns="" xmlns:a16="http://schemas.microsoft.com/office/drawing/2014/main" id="{1D61A853-729B-0A47-8F89-9F422C020E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40" y="6599987"/>
            <a:ext cx="920427" cy="24027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="" xmlns:a16="http://schemas.microsoft.com/office/drawing/2014/main" id="{8F024120-00F2-7D43-B12F-FDD7405087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983" y="6452264"/>
            <a:ext cx="1172006" cy="50726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8B817D6C-0D9C-E646-8B09-CFA7B8D8EE11}"/>
              </a:ext>
            </a:extLst>
          </p:cNvPr>
          <p:cNvSpPr txBox="1"/>
          <p:nvPr/>
        </p:nvSpPr>
        <p:spPr>
          <a:xfrm>
            <a:off x="1267642" y="6822009"/>
            <a:ext cx="2699419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Simulation result: </a:t>
            </a:r>
            <a:endParaRPr lang="ja-JP" altLang="en-US" sz="23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="" xmlns:a16="http://schemas.microsoft.com/office/drawing/2014/main" id="{8E36AA9F-0080-ED47-81F0-F266B18AB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05" y="2110187"/>
            <a:ext cx="3033709" cy="259338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="" xmlns:a16="http://schemas.microsoft.com/office/drawing/2014/main" id="{92ED7EC5-C227-F449-AB52-FC99BA5CF8DE}"/>
              </a:ext>
            </a:extLst>
          </p:cNvPr>
          <p:cNvSpPr txBox="1"/>
          <p:nvPr/>
        </p:nvSpPr>
        <p:spPr>
          <a:xfrm>
            <a:off x="133342" y="2103344"/>
            <a:ext cx="1564634" cy="42847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M. Kikuchi</a:t>
            </a:r>
            <a:endParaRPr kumimoji="1" lang="ja-JP" altLang="en-US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="" xmlns:a16="http://schemas.microsoft.com/office/drawing/2014/main" id="{BE2A4D6C-4BDA-9743-9394-51C3A01EEA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099" y="4084564"/>
            <a:ext cx="4207826" cy="3388758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="" xmlns:a16="http://schemas.microsoft.com/office/drawing/2014/main" id="{860B9DD4-0FC8-0E49-90A5-927F46174919}"/>
              </a:ext>
            </a:extLst>
          </p:cNvPr>
          <p:cNvSpPr txBox="1"/>
          <p:nvPr/>
        </p:nvSpPr>
        <p:spPr>
          <a:xfrm>
            <a:off x="5775197" y="3282337"/>
            <a:ext cx="4674218" cy="87474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Measured dispersion from ECS at the end of LINAC.</a:t>
            </a:r>
          </a:p>
          <a:p>
            <a:r>
              <a:rPr lang="en-US" altLang="ja-JP" sz="1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dispersion is leak at the ECS cavity.</a:t>
            </a:r>
            <a:endParaRPr lang="ja-JP" altLang="en-US" sz="14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="" xmlns:a16="http://schemas.microsoft.com/office/drawing/2014/main" id="{13AF5392-F3AD-E54E-8D34-F458CD4055E5}"/>
              </a:ext>
            </a:extLst>
          </p:cNvPr>
          <p:cNvSpPr txBox="1"/>
          <p:nvPr/>
        </p:nvSpPr>
        <p:spPr>
          <a:xfrm>
            <a:off x="524019" y="1229480"/>
            <a:ext cx="10151189" cy="7054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lang="en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When the beam with </a:t>
            </a: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finite </a:t>
            </a:r>
            <a:r>
              <a:rPr lang="en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dispersion</a:t>
            </a: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function</a:t>
            </a:r>
            <a:r>
              <a:rPr lang="en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is accelerated by RF cavity, </a:t>
            </a: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/>
            </a:r>
            <a:b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lang="en-US" altLang="ja-JP" dirty="0" err="1">
                <a:solidFill>
                  <a:srgbClr val="0000FF"/>
                </a:solidFill>
                <a:latin typeface="Symbol" pitchFamily="2" charset="2"/>
                <a:ea typeface="Hiragino Maru Gothic Pro W4" panose="020F0400000000000000" pitchFamily="34" charset="-128"/>
              </a:rPr>
              <a:t>hd</a:t>
            </a:r>
            <a:r>
              <a:rPr lang="en" altLang="ja-JP" dirty="0">
                <a:solidFill>
                  <a:srgbClr val="0000FF"/>
                </a:solidFill>
                <a:latin typeface="Symbol" pitchFamily="2" charset="2"/>
                <a:ea typeface="Hiragino Maru Gothic Pro W4" panose="020F0400000000000000" pitchFamily="34" charset="-128"/>
              </a:rPr>
              <a:t> </a:t>
            </a:r>
            <a:r>
              <a:rPr lang="en" altLang="ja-JP" sz="18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converts to betatron oscillation and causes emittance growth</a:t>
            </a:r>
            <a:r>
              <a:rPr lang="en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.</a:t>
            </a:r>
            <a:endParaRPr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="" xmlns:a16="http://schemas.microsoft.com/office/drawing/2014/main" id="{07B672B4-17AC-D64A-81DF-1639EE8D7D0F}"/>
              </a:ext>
            </a:extLst>
          </p:cNvPr>
          <p:cNvSpPr txBox="1"/>
          <p:nvPr/>
        </p:nvSpPr>
        <p:spPr>
          <a:xfrm>
            <a:off x="283388" y="4703572"/>
            <a:ext cx="5099321" cy="13364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/>
              <a:t>If the cavity has non-zero dispersion, a beam, gaining its energy depending on z, has net growth in the projected-emittance. </a:t>
            </a:r>
          </a:p>
          <a:p>
            <a:r>
              <a:rPr lang="en-US" altLang="ja-JP" sz="1600" dirty="0"/>
              <a:t>This is an analogue of the synchro-beta excitation at the cavity with non-zero dispersion in the ring.  </a:t>
            </a:r>
            <a:endParaRPr lang="ja-JP" altLang="en-US" sz="1600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="" xmlns:a16="http://schemas.microsoft.com/office/drawing/2014/main" id="{474947BE-FDFD-7F4A-9298-B3F7E13DE7A3}"/>
              </a:ext>
            </a:extLst>
          </p:cNvPr>
          <p:cNvSpPr/>
          <p:nvPr/>
        </p:nvSpPr>
        <p:spPr>
          <a:xfrm>
            <a:off x="112200" y="2068273"/>
            <a:ext cx="5270506" cy="55073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pic>
        <p:nvPicPr>
          <p:cNvPr id="45" name="図 44">
            <a:extLst>
              <a:ext uri="{FF2B5EF4-FFF2-40B4-BE49-F238E27FC236}">
                <a16:creationId xmlns="" xmlns:a16="http://schemas.microsoft.com/office/drawing/2014/main" id="{8BFE9DD3-7201-904B-8EA2-4D49D8A1A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679" y="6747317"/>
            <a:ext cx="943584" cy="632035"/>
          </a:xfrm>
          <a:prstGeom prst="rect">
            <a:avLst/>
          </a:prstGeom>
        </p:spPr>
      </p:pic>
      <p:sp>
        <p:nvSpPr>
          <p:cNvPr id="46" name="円/楕円 45">
            <a:extLst>
              <a:ext uri="{FF2B5EF4-FFF2-40B4-BE49-F238E27FC236}">
                <a16:creationId xmlns="" xmlns:a16="http://schemas.microsoft.com/office/drawing/2014/main" id="{F4CC22BC-0759-6E4B-A81D-6EC108D963EF}"/>
              </a:ext>
            </a:extLst>
          </p:cNvPr>
          <p:cNvSpPr/>
          <p:nvPr/>
        </p:nvSpPr>
        <p:spPr>
          <a:xfrm>
            <a:off x="6817990" y="4313616"/>
            <a:ext cx="249824" cy="3159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="" xmlns:a16="http://schemas.microsoft.com/office/drawing/2014/main" id="{10318337-C35D-EA4C-8F08-F167957D96D3}"/>
              </a:ext>
            </a:extLst>
          </p:cNvPr>
          <p:cNvCxnSpPr>
            <a:cxnSpLocks/>
          </p:cNvCxnSpPr>
          <p:nvPr/>
        </p:nvCxnSpPr>
        <p:spPr>
          <a:xfrm flipH="1">
            <a:off x="7105737" y="4144012"/>
            <a:ext cx="224091" cy="5038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="" xmlns:a16="http://schemas.microsoft.com/office/drawing/2014/main" id="{1F247BFC-6E07-2B44-9D66-E9CAE8096C0A}"/>
              </a:ext>
            </a:extLst>
          </p:cNvPr>
          <p:cNvSpPr txBox="1"/>
          <p:nvPr/>
        </p:nvSpPr>
        <p:spPr>
          <a:xfrm>
            <a:off x="7045821" y="1930646"/>
            <a:ext cx="266932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ECS: </a:t>
            </a:r>
            <a:r>
              <a:rPr kumimoji="1" lang="en-US" altLang="ja-JP" dirty="0" err="1">
                <a:solidFill>
                  <a:srgbClr val="FF0000"/>
                </a:solidFill>
              </a:rPr>
              <a:t>Chicane+Acc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="" xmlns:a16="http://schemas.microsoft.com/office/drawing/2014/main" id="{AA6AA1C1-E21F-044C-8A7C-663300C97D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276" y="2433518"/>
            <a:ext cx="5233933" cy="612088"/>
          </a:xfrm>
          <a:prstGeom prst="rect">
            <a:avLst/>
          </a:prstGeom>
        </p:spPr>
      </p:pic>
      <p:sp>
        <p:nvSpPr>
          <p:cNvPr id="57" name="スライド番号プレースホルダー 56">
            <a:extLst>
              <a:ext uri="{FF2B5EF4-FFF2-40B4-BE49-F238E27FC236}">
                <a16:creationId xmlns="" xmlns:a16="http://schemas.microsoft.com/office/drawing/2014/main" id="{AF85F054-EC4D-BC47-8F29-E02CC5A012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50</a:t>
            </a:fld>
            <a:endParaRPr kumimoji="1" lang="ja-JP" altLang="en-US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="" xmlns:a16="http://schemas.microsoft.com/office/drawing/2014/main" id="{8BF5372E-0C0D-524C-AE7C-FA4D7FD9FC03}"/>
              </a:ext>
            </a:extLst>
          </p:cNvPr>
          <p:cNvCxnSpPr>
            <a:cxnSpLocks/>
          </p:cNvCxnSpPr>
          <p:nvPr/>
        </p:nvCxnSpPr>
        <p:spPr>
          <a:xfrm flipH="1">
            <a:off x="7756488" y="2234791"/>
            <a:ext cx="202217" cy="275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="" xmlns:a16="http://schemas.microsoft.com/office/drawing/2014/main" id="{488ECEC6-5289-E044-9910-48E526A53FDC}"/>
              </a:ext>
            </a:extLst>
          </p:cNvPr>
          <p:cNvCxnSpPr>
            <a:cxnSpLocks/>
          </p:cNvCxnSpPr>
          <p:nvPr/>
        </p:nvCxnSpPr>
        <p:spPr>
          <a:xfrm>
            <a:off x="8998677" y="2234792"/>
            <a:ext cx="332215" cy="476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865131"/>
      </p:ext>
    </p:extLst>
  </p:cSld>
  <p:clrMapOvr>
    <a:masterClrMapping/>
  </p:clrMapOvr>
  <p:transition xmlns:p14="http://schemas.microsoft.com/office/powerpoint/2010/main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="" xmlns:a16="http://schemas.microsoft.com/office/drawing/2014/main" id="{2F002CFC-3A87-8E47-A261-2689B6800F36}"/>
              </a:ext>
            </a:extLst>
          </p:cNvPr>
          <p:cNvGrpSpPr/>
          <p:nvPr/>
        </p:nvGrpSpPr>
        <p:grpSpPr>
          <a:xfrm>
            <a:off x="359894" y="3082662"/>
            <a:ext cx="5064677" cy="3589863"/>
            <a:chOff x="4766852" y="3924044"/>
            <a:chExt cx="3291030" cy="2472614"/>
          </a:xfrm>
        </p:grpSpPr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47E80C90-DD74-2948-9C4D-0FD8D3145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793" y="4078097"/>
              <a:ext cx="3242089" cy="2318561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="" xmlns:a16="http://schemas.microsoft.com/office/drawing/2014/main" id="{A2776EA8-AD80-4546-A458-661321AC3E29}"/>
                </a:ext>
              </a:extLst>
            </p:cNvPr>
            <p:cNvSpPr txBox="1"/>
            <p:nvPr/>
          </p:nvSpPr>
          <p:spPr>
            <a:xfrm>
              <a:off x="4766852" y="3924044"/>
              <a:ext cx="738250" cy="286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FF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T. Mori</a:t>
              </a:r>
              <a:endParaRPr kumimoji="1" lang="ja-JP" altLang="en-US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="" xmlns:a16="http://schemas.microsoft.com/office/drawing/2014/main" id="{ED10CB02-D703-B84A-9958-E0D6B47A180B}"/>
                </a:ext>
              </a:extLst>
            </p:cNvPr>
            <p:cNvCxnSpPr>
              <a:cxnSpLocks/>
            </p:cNvCxnSpPr>
            <p:nvPr/>
          </p:nvCxnSpPr>
          <p:spPr>
            <a:xfrm>
              <a:off x="6571822" y="4975229"/>
              <a:ext cx="0" cy="1208013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="" xmlns:a16="http://schemas.microsoft.com/office/drawing/2014/main" id="{E793AB4F-F05C-994C-90B5-0F4B7207A803}"/>
                </a:ext>
              </a:extLst>
            </p:cNvPr>
            <p:cNvCxnSpPr>
              <a:cxnSpLocks/>
            </p:cNvCxnSpPr>
            <p:nvPr/>
          </p:nvCxnSpPr>
          <p:spPr>
            <a:xfrm>
              <a:off x="6122057" y="4975228"/>
              <a:ext cx="0" cy="1208013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右矢印 8">
              <a:extLst>
                <a:ext uri="{FF2B5EF4-FFF2-40B4-BE49-F238E27FC236}">
                  <a16:creationId xmlns="" xmlns:a16="http://schemas.microsoft.com/office/drawing/2014/main" id="{97165429-1CD0-E940-9865-F14017632C87}"/>
                </a:ext>
              </a:extLst>
            </p:cNvPr>
            <p:cNvSpPr/>
            <p:nvPr/>
          </p:nvSpPr>
          <p:spPr>
            <a:xfrm flipH="1">
              <a:off x="6122057" y="5313943"/>
              <a:ext cx="412955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D1889ED7-5D20-B244-A4FF-6BF57B4152A7}"/>
              </a:ext>
            </a:extLst>
          </p:cNvPr>
          <p:cNvSpPr txBox="1"/>
          <p:nvPr/>
        </p:nvSpPr>
        <p:spPr>
          <a:xfrm>
            <a:off x="1115616" y="6722824"/>
            <a:ext cx="3892384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BL along the horizontal direction</a:t>
            </a:r>
            <a:endParaRPr lang="ja-JP" altLang="en-US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1635D053-F7F2-D446-8BE3-F8EC9FCFACAE}"/>
              </a:ext>
            </a:extLst>
          </p:cNvPr>
          <p:cNvSpPr txBox="1"/>
          <p:nvPr/>
        </p:nvSpPr>
        <p:spPr>
          <a:xfrm>
            <a:off x="435212" y="1152352"/>
            <a:ext cx="9547739" cy="13364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432FF"/>
                </a:solidFill>
              </a:rPr>
              <a:t>The bending magnets used in ECS/SY3 have quadrupole components. </a:t>
            </a:r>
            <a:endParaRPr lang="ja-JP" altLang="en-US" sz="2000" dirty="0">
              <a:solidFill>
                <a:srgbClr val="0432FF"/>
              </a:solidFill>
            </a:endParaRPr>
          </a:p>
          <a:p>
            <a:pPr marL="847334" lvl="1" indent="-325898">
              <a:buFont typeface="Arial" panose="020B0604020202020204" pitchFamily="34" charset="0"/>
              <a:buChar char="•"/>
            </a:pPr>
            <a:r>
              <a:rPr lang="en-US" altLang="ja-JP" sz="2000" dirty="0">
                <a:ea typeface="Hiragino Maru Gothic Pro W4" panose="020F0400000000000000" pitchFamily="34" charset="-128"/>
              </a:rPr>
              <a:t>The beam feels B’ field passing through the design orbit in the bends, which makes dispersion leakage</a:t>
            </a:r>
            <a:r>
              <a:rPr lang="en" altLang="ja-JP" sz="2000" dirty="0">
                <a:ea typeface="Hiragino Maru Gothic Pro W4" panose="020F0400000000000000" pitchFamily="34" charset="-128"/>
              </a:rPr>
              <a:t>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ea typeface="Hiragino Maru Gothic Pro W4" panose="020F0400000000000000" pitchFamily="34" charset="-128"/>
              </a:rPr>
              <a:t>By moving the bends about 10mm, the beam </a:t>
            </a:r>
            <a:r>
              <a:rPr lang="en-US" altLang="ja-JP" sz="2000" dirty="0">
                <a:ea typeface="Hiragino Maru Gothic Pro W4" panose="020F0400000000000000" pitchFamily="34" charset="-128"/>
              </a:rPr>
              <a:t>pass </a:t>
            </a:r>
            <a:r>
              <a:rPr kumimoji="1" lang="en-US" altLang="ja-JP" sz="2000" dirty="0">
                <a:ea typeface="Hiragino Maru Gothic Pro W4" panose="020F0400000000000000" pitchFamily="34" charset="-128"/>
              </a:rPr>
              <a:t>the area of</a:t>
            </a:r>
            <a:r>
              <a:rPr kumimoji="1" lang="ja-JP" altLang="en-US" sz="2000" dirty="0">
                <a:ea typeface="Hiragino Maru Gothic Pro W4" panose="020F0400000000000000" pitchFamily="34" charset="-128"/>
              </a:rPr>
              <a:t> </a:t>
            </a:r>
            <a:r>
              <a:rPr kumimoji="1" lang="en-US" altLang="ja-JP" sz="2000" dirty="0">
                <a:ea typeface="Hiragino Maru Gothic Pro W4" panose="020F0400000000000000" pitchFamily="34" charset="-128"/>
              </a:rPr>
              <a:t>small</a:t>
            </a:r>
            <a:r>
              <a:rPr kumimoji="1" lang="ja-JP" altLang="en-US" sz="2000" dirty="0">
                <a:ea typeface="Hiragino Maru Gothic Pro W4" panose="020F0400000000000000" pitchFamily="34" charset="-128"/>
              </a:rPr>
              <a:t> </a:t>
            </a:r>
            <a:r>
              <a:rPr kumimoji="1" lang="en-US" altLang="ja-JP" sz="2000" dirty="0">
                <a:ea typeface="Hiragino Maru Gothic Pro W4" panose="020F0400000000000000" pitchFamily="34" charset="-128"/>
              </a:rPr>
              <a:t>B’.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92259663-581C-574E-B215-B77A7D428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185" y="4180274"/>
            <a:ext cx="4812268" cy="1412280"/>
          </a:xfrm>
          <a:prstGeom prst="rect">
            <a:avLst/>
          </a:prstGeom>
        </p:spPr>
      </p:pic>
      <p:cxnSp>
        <p:nvCxnSpPr>
          <p:cNvPr id="21" name="直線矢印コネクタ 20">
            <a:extLst>
              <a:ext uri="{FF2B5EF4-FFF2-40B4-BE49-F238E27FC236}">
                <a16:creationId xmlns="" xmlns:a16="http://schemas.microsoft.com/office/drawing/2014/main" id="{DF4B4610-385E-954F-B070-131F6B9632E7}"/>
              </a:ext>
            </a:extLst>
          </p:cNvPr>
          <p:cNvCxnSpPr>
            <a:cxnSpLocks/>
          </p:cNvCxnSpPr>
          <p:nvPr/>
        </p:nvCxnSpPr>
        <p:spPr>
          <a:xfrm flipV="1">
            <a:off x="6873501" y="4657480"/>
            <a:ext cx="0" cy="59608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="" xmlns:a16="http://schemas.microsoft.com/office/drawing/2014/main" id="{66E7924B-EDA0-D747-9844-4FB0E0A0E5CA}"/>
              </a:ext>
            </a:extLst>
          </p:cNvPr>
          <p:cNvCxnSpPr>
            <a:cxnSpLocks/>
          </p:cNvCxnSpPr>
          <p:nvPr/>
        </p:nvCxnSpPr>
        <p:spPr>
          <a:xfrm>
            <a:off x="7586077" y="5340685"/>
            <a:ext cx="0" cy="5812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="" xmlns:a16="http://schemas.microsoft.com/office/drawing/2014/main" id="{1626AE87-FD4F-084C-BB8B-99FF784AD35F}"/>
              </a:ext>
            </a:extLst>
          </p:cNvPr>
          <p:cNvCxnSpPr>
            <a:cxnSpLocks/>
          </p:cNvCxnSpPr>
          <p:nvPr/>
        </p:nvCxnSpPr>
        <p:spPr>
          <a:xfrm>
            <a:off x="8571807" y="5340685"/>
            <a:ext cx="0" cy="58122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="" xmlns:a16="http://schemas.microsoft.com/office/drawing/2014/main" id="{26BDF68A-42A2-584D-94CE-8DFC4E206E3D}"/>
              </a:ext>
            </a:extLst>
          </p:cNvPr>
          <p:cNvCxnSpPr>
            <a:cxnSpLocks/>
          </p:cNvCxnSpPr>
          <p:nvPr/>
        </p:nvCxnSpPr>
        <p:spPr>
          <a:xfrm flipV="1">
            <a:off x="9296259" y="4621984"/>
            <a:ext cx="0" cy="59608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56331E5E-B146-474F-BE8D-E34798BB31B3}"/>
              </a:ext>
            </a:extLst>
          </p:cNvPr>
          <p:cNvSpPr txBox="1"/>
          <p:nvPr/>
        </p:nvSpPr>
        <p:spPr>
          <a:xfrm>
            <a:off x="7454654" y="5778127"/>
            <a:ext cx="123154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~10 mm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0" name="スライド番号プレースホルダー 29">
            <a:extLst>
              <a:ext uri="{FF2B5EF4-FFF2-40B4-BE49-F238E27FC236}">
                <a16:creationId xmlns="" xmlns:a16="http://schemas.microsoft.com/office/drawing/2014/main" id="{4F0AF029-0DBC-E942-8082-383B526C4A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A96C577C-71AA-614E-A91D-A79DF6942691}"/>
              </a:ext>
            </a:extLst>
          </p:cNvPr>
          <p:cNvSpPr txBox="1"/>
          <p:nvPr/>
        </p:nvSpPr>
        <p:spPr>
          <a:xfrm>
            <a:off x="5013909" y="2854242"/>
            <a:ext cx="5571378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</a:rPr>
              <a:t>This can explain the measured dispersion leak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5CC9D4B4-20A8-0F41-B024-22D843EF5FA6}"/>
              </a:ext>
            </a:extLst>
          </p:cNvPr>
          <p:cNvSpPr txBox="1"/>
          <p:nvPr/>
        </p:nvSpPr>
        <p:spPr>
          <a:xfrm>
            <a:off x="3" y="-62520"/>
            <a:ext cx="4214154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lvl="1"/>
            <a:r>
              <a:rPr kumimoji="1" lang="en-US" altLang="ja-JP" sz="1600" dirty="0"/>
              <a:t>	Improvements of emittance growth</a:t>
            </a:r>
            <a:endParaRPr kumimoji="1" lang="ja-JP" altLang="en-US" sz="16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="" xmlns:a16="http://schemas.microsoft.com/office/drawing/2014/main" id="{889D8FFF-9958-6F4A-943D-6A78BEE7F1AE}"/>
              </a:ext>
            </a:extLst>
          </p:cNvPr>
          <p:cNvSpPr/>
          <p:nvPr/>
        </p:nvSpPr>
        <p:spPr>
          <a:xfrm>
            <a:off x="720762" y="218037"/>
            <a:ext cx="10271277" cy="93630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586616" indent="-586616">
              <a:buFont typeface="+mj-lt"/>
              <a:buAutoNum type="alphaLcPeriod" startAt="2"/>
            </a:pPr>
            <a:r>
              <a:rPr lang="en-US" altLang="ja-JP" sz="2700" dirty="0"/>
              <a:t>Residual dispersion at the acceleration structure for a compression system (cont’d)</a:t>
            </a:r>
          </a:p>
        </p:txBody>
      </p:sp>
      <p:sp>
        <p:nvSpPr>
          <p:cNvPr id="19" name="日付プレースホルダー 18">
            <a:extLst>
              <a:ext uri="{FF2B5EF4-FFF2-40B4-BE49-F238E27FC236}">
                <a16:creationId xmlns="" xmlns:a16="http://schemas.microsoft.com/office/drawing/2014/main" id="{7EC70D2C-CF54-244E-B724-AA48436C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C2D71928-EF21-9B49-8ABF-357DBDF55ADF}"/>
              </a:ext>
            </a:extLst>
          </p:cNvPr>
          <p:cNvSpPr txBox="1"/>
          <p:nvPr/>
        </p:nvSpPr>
        <p:spPr>
          <a:xfrm>
            <a:off x="1527638" y="3169728"/>
            <a:ext cx="3929578" cy="428472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Magnetic field measurement</a:t>
            </a:r>
            <a:endParaRPr kumimoji="1" lang="ja-JP" altLang="en-US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="" xmlns:a16="http://schemas.microsoft.com/office/drawing/2014/main" id="{687332F3-A195-7947-8E6E-963757E0B757}"/>
              </a:ext>
            </a:extLst>
          </p:cNvPr>
          <p:cNvCxnSpPr>
            <a:cxnSpLocks/>
          </p:cNvCxnSpPr>
          <p:nvPr/>
        </p:nvCxnSpPr>
        <p:spPr>
          <a:xfrm flipH="1">
            <a:off x="4262334" y="3169728"/>
            <a:ext cx="971346" cy="7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D6E4D780-E3F3-1D48-8453-4FEDF3DC1EC9}"/>
              </a:ext>
            </a:extLst>
          </p:cNvPr>
          <p:cNvSpPr txBox="1"/>
          <p:nvPr/>
        </p:nvSpPr>
        <p:spPr>
          <a:xfrm rot="16200000">
            <a:off x="2402342" y="5380892"/>
            <a:ext cx="1787966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design orbit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6F3554EF-045C-444F-B51C-7C92AB2DED2E}"/>
              </a:ext>
            </a:extLst>
          </p:cNvPr>
          <p:cNvSpPr txBox="1"/>
          <p:nvPr/>
        </p:nvSpPr>
        <p:spPr>
          <a:xfrm>
            <a:off x="2159523" y="6378478"/>
            <a:ext cx="1096896" cy="428472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-10mm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BAD0E573-4CDC-0645-A8CC-0DA7A53031F8}"/>
              </a:ext>
            </a:extLst>
          </p:cNvPr>
          <p:cNvSpPr txBox="1"/>
          <p:nvPr/>
        </p:nvSpPr>
        <p:spPr>
          <a:xfrm>
            <a:off x="7083930" y="3702365"/>
            <a:ext cx="3578821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T. </a:t>
            </a:r>
            <a:r>
              <a:rPr lang="en-US" altLang="ja-JP" sz="1600" dirty="0" err="1">
                <a:solidFill>
                  <a:srgbClr val="0000FF"/>
                </a:solidFill>
              </a:rPr>
              <a:t>Kamitani</a:t>
            </a:r>
            <a:r>
              <a:rPr lang="en-US" altLang="ja-JP" sz="1600" dirty="0">
                <a:solidFill>
                  <a:srgbClr val="0000FF"/>
                </a:solidFill>
              </a:rPr>
              <a:t>, H. </a:t>
            </a:r>
            <a:r>
              <a:rPr lang="en-US" altLang="ja-JP" sz="1600" dirty="0" err="1">
                <a:solidFill>
                  <a:srgbClr val="0000FF"/>
                </a:solidFill>
              </a:rPr>
              <a:t>Kakihara</a:t>
            </a:r>
            <a:r>
              <a:rPr lang="en-US" altLang="ja-JP" sz="1600" dirty="0">
                <a:solidFill>
                  <a:srgbClr val="0000FF"/>
                </a:solidFill>
              </a:rPr>
              <a:t>, T. </a:t>
            </a:r>
            <a:r>
              <a:rPr lang="en-US" altLang="ja-JP" sz="1600" dirty="0" err="1">
                <a:solidFill>
                  <a:srgbClr val="0000FF"/>
                </a:solidFill>
              </a:rPr>
              <a:t>Oogoe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D1889ED7-5D20-B244-A4FF-6BF57B4152A7}"/>
              </a:ext>
            </a:extLst>
          </p:cNvPr>
          <p:cNvSpPr txBox="1"/>
          <p:nvPr/>
        </p:nvSpPr>
        <p:spPr>
          <a:xfrm>
            <a:off x="6090567" y="6362676"/>
            <a:ext cx="3942402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Bends were moved during </a:t>
            </a:r>
            <a:r>
              <a:rPr lang="en-US" altLang="ja-JP" sz="18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sumer</a:t>
            </a:r>
            <a:endParaRPr lang="ja-JP" altLang="en-US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388037"/>
      </p:ext>
    </p:extLst>
  </p:cSld>
  <p:clrMapOvr>
    <a:masterClrMapping/>
  </p:clrMapOvr>
  <p:transition xmlns:p14="http://schemas.microsoft.com/office/powerpoint/2010/main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>
            <a:extLst>
              <a:ext uri="{FF2B5EF4-FFF2-40B4-BE49-F238E27FC236}">
                <a16:creationId xmlns="" xmlns:a16="http://schemas.microsoft.com/office/drawing/2014/main" id="{6BFD2649-E02B-EE4C-A0D4-797CBB06389D}"/>
              </a:ext>
            </a:extLst>
          </p:cNvPr>
          <p:cNvGrpSpPr/>
          <p:nvPr/>
        </p:nvGrpSpPr>
        <p:grpSpPr>
          <a:xfrm>
            <a:off x="1004503" y="330777"/>
            <a:ext cx="9314649" cy="3867784"/>
            <a:chOff x="-55828" y="796630"/>
            <a:chExt cx="11336248" cy="5058671"/>
          </a:xfrm>
        </p:grpSpPr>
        <p:pic>
          <p:nvPicPr>
            <p:cNvPr id="3" name="図 2">
              <a:extLst>
                <a:ext uri="{FF2B5EF4-FFF2-40B4-BE49-F238E27FC236}">
                  <a16:creationId xmlns="" xmlns:a16="http://schemas.microsoft.com/office/drawing/2014/main" id="{75012511-3228-1B46-A6F7-CC4FBC709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5828" y="1295469"/>
              <a:ext cx="4396502" cy="4559832"/>
            </a:xfrm>
            <a:prstGeom prst="rect">
              <a:avLst/>
            </a:prstGeom>
          </p:spPr>
        </p:pic>
        <p:cxnSp>
          <p:nvCxnSpPr>
            <p:cNvPr id="4" name="直線矢印コネクタ 3">
              <a:extLst>
                <a:ext uri="{FF2B5EF4-FFF2-40B4-BE49-F238E27FC236}">
                  <a16:creationId xmlns="" xmlns:a16="http://schemas.microsoft.com/office/drawing/2014/main" id="{6E6DB033-B380-6E40-97A3-ED509CBF3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447" y="4095119"/>
              <a:ext cx="0" cy="516409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="" xmlns:a16="http://schemas.microsoft.com/office/drawing/2014/main" id="{0D9562A2-2B94-0447-A65F-F6FBF34B7CB0}"/>
                </a:ext>
              </a:extLst>
            </p:cNvPr>
            <p:cNvSpPr txBox="1"/>
            <p:nvPr/>
          </p:nvSpPr>
          <p:spPr>
            <a:xfrm>
              <a:off x="1976540" y="2957878"/>
              <a:ext cx="2286148" cy="68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DIfference from design dispersion</a:t>
              </a:r>
              <a:endParaRPr lang="ja-JP" altLang="en-US" sz="1400"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="" xmlns:a16="http://schemas.microsoft.com/office/drawing/2014/main" id="{B667C7BA-274D-5345-B833-1138C08E39BC}"/>
                </a:ext>
              </a:extLst>
            </p:cNvPr>
            <p:cNvSpPr/>
            <p:nvPr/>
          </p:nvSpPr>
          <p:spPr>
            <a:xfrm>
              <a:off x="683421" y="1601315"/>
              <a:ext cx="491721" cy="3979031"/>
            </a:xfrm>
            <a:prstGeom prst="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0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="" xmlns:a16="http://schemas.microsoft.com/office/drawing/2014/main" id="{8991EA25-B272-D746-A0E5-4FB2B5EE7ABB}"/>
                </a:ext>
              </a:extLst>
            </p:cNvPr>
            <p:cNvSpPr txBox="1"/>
            <p:nvPr/>
          </p:nvSpPr>
          <p:spPr>
            <a:xfrm>
              <a:off x="221370" y="1009934"/>
              <a:ext cx="953772" cy="54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432FF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ECS</a:t>
              </a:r>
              <a:endParaRPr lang="ja-JP" altLang="en-US">
                <a:solidFill>
                  <a:srgbClr val="0432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="" xmlns:a16="http://schemas.microsoft.com/office/drawing/2014/main" id="{E1D073E3-042C-9049-A837-56158986C87E}"/>
                </a:ext>
              </a:extLst>
            </p:cNvPr>
            <p:cNvSpPr txBox="1"/>
            <p:nvPr/>
          </p:nvSpPr>
          <p:spPr>
            <a:xfrm>
              <a:off x="1125547" y="796630"/>
              <a:ext cx="2960168" cy="48304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err="1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ηx</a:t>
              </a:r>
              <a:r>
                <a:rPr lang="en-US" altLang="ja-JP" sz="18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 = 0.50 m @</a:t>
              </a:r>
              <a:r>
                <a:rPr lang="en-US" altLang="ja-JP" sz="1800" b="1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Acc.</a:t>
              </a:r>
              <a:endParaRPr lang="ja-JP" altLang="en-US" sz="18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  <p:sp>
          <p:nvSpPr>
            <p:cNvPr id="11" name="円/楕円 10">
              <a:extLst>
                <a:ext uri="{FF2B5EF4-FFF2-40B4-BE49-F238E27FC236}">
                  <a16:creationId xmlns="" xmlns:a16="http://schemas.microsoft.com/office/drawing/2014/main" id="{1831D7D4-4106-3A42-BB7C-783529F01E51}"/>
                </a:ext>
              </a:extLst>
            </p:cNvPr>
            <p:cNvSpPr/>
            <p:nvPr/>
          </p:nvSpPr>
          <p:spPr>
            <a:xfrm>
              <a:off x="795519" y="3837150"/>
              <a:ext cx="507159" cy="257968"/>
            </a:xfrm>
            <a:prstGeom prst="ellipse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="" xmlns:a16="http://schemas.microsoft.com/office/drawing/2014/main" id="{1FB3C1A2-CCA9-6E40-A8DB-2AC34F7E49DC}"/>
                </a:ext>
              </a:extLst>
            </p:cNvPr>
            <p:cNvGrpSpPr/>
            <p:nvPr/>
          </p:nvGrpSpPr>
          <p:grpSpPr>
            <a:xfrm>
              <a:off x="5058309" y="801372"/>
              <a:ext cx="4467804" cy="4823279"/>
              <a:chOff x="6251167" y="1362482"/>
              <a:chExt cx="4171202" cy="4503078"/>
            </a:xfrm>
          </p:grpSpPr>
          <p:pic>
            <p:nvPicPr>
              <p:cNvPr id="13" name="図 12">
                <a:extLst>
                  <a:ext uri="{FF2B5EF4-FFF2-40B4-BE49-F238E27FC236}">
                    <a16:creationId xmlns="" xmlns:a16="http://schemas.microsoft.com/office/drawing/2014/main" id="{760D48B2-4557-0348-B446-4AC939C2B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51167" y="1807525"/>
                <a:ext cx="4171202" cy="4058035"/>
              </a:xfrm>
              <a:prstGeom prst="rect">
                <a:avLst/>
              </a:prstGeom>
            </p:spPr>
          </p:pic>
          <p:sp>
            <p:nvSpPr>
              <p:cNvPr id="14" name="円/楕円 13">
                <a:extLst>
                  <a:ext uri="{FF2B5EF4-FFF2-40B4-BE49-F238E27FC236}">
                    <a16:creationId xmlns="" xmlns:a16="http://schemas.microsoft.com/office/drawing/2014/main" id="{C01D567A-52E9-9340-AA3B-A9E6D3296DB4}"/>
                  </a:ext>
                </a:extLst>
              </p:cNvPr>
              <p:cNvSpPr/>
              <p:nvPr/>
            </p:nvSpPr>
            <p:spPr>
              <a:xfrm>
                <a:off x="6937079" y="3969293"/>
                <a:ext cx="460850" cy="234413"/>
              </a:xfrm>
              <a:prstGeom prst="ellipse">
                <a:avLst/>
              </a:prstGeom>
              <a:noFill/>
              <a:ln w="317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800"/>
              </a:p>
            </p:txBody>
          </p:sp>
          <p:cxnSp>
            <p:nvCxnSpPr>
              <p:cNvPr id="15" name="直線矢印コネクタ 14">
                <a:extLst>
                  <a:ext uri="{FF2B5EF4-FFF2-40B4-BE49-F238E27FC236}">
                    <a16:creationId xmlns="" xmlns:a16="http://schemas.microsoft.com/office/drawing/2014/main" id="{C9E1873B-3883-674F-B24E-815576DF09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62746" y="4196724"/>
                <a:ext cx="0" cy="72297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正方形/長方形 16">
                <a:extLst>
                  <a:ext uri="{FF2B5EF4-FFF2-40B4-BE49-F238E27FC236}">
                    <a16:creationId xmlns="" xmlns:a16="http://schemas.microsoft.com/office/drawing/2014/main" id="{54FEEB6A-EABE-3749-9BE6-0F2C5731603A}"/>
                  </a:ext>
                </a:extLst>
              </p:cNvPr>
              <p:cNvSpPr/>
              <p:nvPr/>
            </p:nvSpPr>
            <p:spPr>
              <a:xfrm>
                <a:off x="6899941" y="2173002"/>
                <a:ext cx="446822" cy="3615708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00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="" xmlns:a16="http://schemas.microsoft.com/office/drawing/2014/main" id="{6CFAE38D-EE56-7047-B1C1-A1285B0301E6}"/>
                  </a:ext>
                </a:extLst>
              </p:cNvPr>
              <p:cNvSpPr txBox="1"/>
              <p:nvPr/>
            </p:nvSpPr>
            <p:spPr>
              <a:xfrm>
                <a:off x="6503739" y="1554144"/>
                <a:ext cx="1032443" cy="50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432FF"/>
                    </a:solidFill>
                    <a:latin typeface="Hiragino Maru Gothic Pro W4" panose="020F0400000000000000" pitchFamily="34" charset="-128"/>
                    <a:ea typeface="Hiragino Maru Gothic Pro W4" panose="020F0400000000000000" pitchFamily="34" charset="-128"/>
                  </a:rPr>
                  <a:t>ECS</a:t>
                </a:r>
                <a:endParaRPr lang="ja-JP" altLang="en-US">
                  <a:solidFill>
                    <a:srgbClr val="0432FF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="" xmlns:a16="http://schemas.microsoft.com/office/drawing/2014/main" id="{E2E62818-10AB-8B40-9D94-64BB99B36CF2}"/>
                  </a:ext>
                </a:extLst>
              </p:cNvPr>
              <p:cNvSpPr txBox="1"/>
              <p:nvPr/>
            </p:nvSpPr>
            <p:spPr>
              <a:xfrm>
                <a:off x="7262746" y="1362482"/>
                <a:ext cx="2997133" cy="45588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800" b="1" dirty="0" err="1">
                    <a:latin typeface="Hiragino Maru Gothic Pro W4" panose="020F0400000000000000" pitchFamily="34" charset="-128"/>
                    <a:ea typeface="Hiragino Maru Gothic Pro W4" panose="020F0400000000000000" pitchFamily="34" charset="-128"/>
                  </a:rPr>
                  <a:t>ηx</a:t>
                </a:r>
                <a:r>
                  <a:rPr lang="en-US" altLang="ja-JP" sz="1800" b="1" dirty="0">
                    <a:latin typeface="Hiragino Maru Gothic Pro W4" panose="020F0400000000000000" pitchFamily="34" charset="-128"/>
                    <a:ea typeface="Hiragino Maru Gothic Pro W4" panose="020F0400000000000000" pitchFamily="34" charset="-128"/>
                  </a:rPr>
                  <a:t> = 0.15 m @Acc.</a:t>
                </a:r>
                <a:endParaRPr lang="ja-JP" altLang="en-US" sz="1800" b="1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endParaRPr>
              </a:p>
            </p:txBody>
          </p:sp>
        </p:grpSp>
        <p:sp>
          <p:nvSpPr>
            <p:cNvPr id="20" name="右矢印 19">
              <a:extLst>
                <a:ext uri="{FF2B5EF4-FFF2-40B4-BE49-F238E27FC236}">
                  <a16:creationId xmlns="" xmlns:a16="http://schemas.microsoft.com/office/drawing/2014/main" id="{F6AE3DE5-1C4A-E747-B65F-E9A3BB2B6184}"/>
                </a:ext>
              </a:extLst>
            </p:cNvPr>
            <p:cNvSpPr/>
            <p:nvPr/>
          </p:nvSpPr>
          <p:spPr>
            <a:xfrm>
              <a:off x="4424524" y="2728463"/>
              <a:ext cx="717637" cy="4588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="" xmlns:a16="http://schemas.microsoft.com/office/drawing/2014/main" id="{E9EDB9A4-AC06-FC4D-800B-367036FBCE75}"/>
                </a:ext>
              </a:extLst>
            </p:cNvPr>
            <p:cNvSpPr txBox="1"/>
            <p:nvPr/>
          </p:nvSpPr>
          <p:spPr>
            <a:xfrm>
              <a:off x="9454199" y="1170026"/>
              <a:ext cx="1826221" cy="543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0432FF"/>
                  </a:solidFill>
                </a:rPr>
                <a:t>Y. Seimiya</a:t>
              </a:r>
              <a:endParaRPr kumimoji="1" lang="ja-JP" altLang="en-US">
                <a:solidFill>
                  <a:srgbClr val="0432FF"/>
                </a:solidFill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="" xmlns:a16="http://schemas.microsoft.com/office/drawing/2014/main" id="{F8F905DC-D8D8-CE4B-B2D3-F64009DED47C}"/>
              </a:ext>
            </a:extLst>
          </p:cNvPr>
          <p:cNvGrpSpPr/>
          <p:nvPr/>
        </p:nvGrpSpPr>
        <p:grpSpPr>
          <a:xfrm>
            <a:off x="1232269" y="4048429"/>
            <a:ext cx="8566367" cy="3153574"/>
            <a:chOff x="1550504" y="1445900"/>
            <a:chExt cx="12767662" cy="4982143"/>
          </a:xfrm>
        </p:grpSpPr>
        <p:grpSp>
          <p:nvGrpSpPr>
            <p:cNvPr id="25" name="グループ化 24">
              <a:extLst>
                <a:ext uri="{FF2B5EF4-FFF2-40B4-BE49-F238E27FC236}">
                  <a16:creationId xmlns="" xmlns:a16="http://schemas.microsoft.com/office/drawing/2014/main" id="{089A1A55-5B86-0042-8B60-ED3F106B991A}"/>
                </a:ext>
              </a:extLst>
            </p:cNvPr>
            <p:cNvGrpSpPr/>
            <p:nvPr/>
          </p:nvGrpSpPr>
          <p:grpSpPr>
            <a:xfrm>
              <a:off x="1882774" y="1974619"/>
              <a:ext cx="8426450" cy="4167786"/>
              <a:chOff x="2243362" y="1582316"/>
              <a:chExt cx="8426450" cy="4167786"/>
            </a:xfrm>
          </p:grpSpPr>
          <p:pic>
            <p:nvPicPr>
              <p:cNvPr id="26" name="図 25">
                <a:extLst>
                  <a:ext uri="{FF2B5EF4-FFF2-40B4-BE49-F238E27FC236}">
                    <a16:creationId xmlns="" xmlns:a16="http://schemas.microsoft.com/office/drawing/2014/main" id="{1D4A927E-E587-B041-B0AE-AC74643C7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3362" y="1582316"/>
                <a:ext cx="8426450" cy="3746205"/>
              </a:xfrm>
              <a:prstGeom prst="rect">
                <a:avLst/>
              </a:prstGeom>
            </p:spPr>
          </p:pic>
          <p:grpSp>
            <p:nvGrpSpPr>
              <p:cNvPr id="27" name="グループ化 26">
                <a:extLst>
                  <a:ext uri="{FF2B5EF4-FFF2-40B4-BE49-F238E27FC236}">
                    <a16:creationId xmlns="" xmlns:a16="http://schemas.microsoft.com/office/drawing/2014/main" id="{C8D982E9-B52E-414B-98B4-6EC54833A018}"/>
                  </a:ext>
                </a:extLst>
              </p:cNvPr>
              <p:cNvGrpSpPr/>
              <p:nvPr/>
            </p:nvGrpSpPr>
            <p:grpSpPr>
              <a:xfrm>
                <a:off x="3096579" y="4589902"/>
                <a:ext cx="7402674" cy="1160200"/>
                <a:chOff x="1606793" y="4747334"/>
                <a:chExt cx="7031987" cy="1102105"/>
              </a:xfrm>
            </p:grpSpPr>
            <p:sp>
              <p:nvSpPr>
                <p:cNvPr id="28" name="テキスト ボックス 27">
                  <a:extLst>
                    <a:ext uri="{FF2B5EF4-FFF2-40B4-BE49-F238E27FC236}">
                      <a16:creationId xmlns="" xmlns:a16="http://schemas.microsoft.com/office/drawing/2014/main" id="{BEF38C32-3850-1344-AFB0-D7489BEB5686}"/>
                    </a:ext>
                  </a:extLst>
                </p:cNvPr>
                <p:cNvSpPr txBox="1"/>
                <p:nvPr/>
              </p:nvSpPr>
              <p:spPr>
                <a:xfrm>
                  <a:off x="1606793" y="5156603"/>
                  <a:ext cx="2717882" cy="692836"/>
                </a:xfrm>
                <a:prstGeom prst="rect">
                  <a:avLst/>
                </a:prstGeom>
                <a:solidFill>
                  <a:srgbClr val="E8E8E8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200" b="1" dirty="0"/>
                    <a:t> DR</a:t>
                  </a:r>
                  <a:r>
                    <a:rPr lang="ja-JP" altLang="en-US" sz="1200" b="1"/>
                    <a:t>     </a:t>
                  </a:r>
                  <a:r>
                    <a:rPr lang="en-US" altLang="ja-JP" sz="1200" b="1"/>
                    <a:t> </a:t>
                  </a:r>
                  <a:r>
                    <a:rPr lang="en-US" altLang="ja-JP" sz="1200" b="1" dirty="0"/>
                    <a:t>3  </a:t>
                  </a:r>
                  <a:r>
                    <a:rPr lang="ja-JP" altLang="en-US" sz="1200" b="1"/>
                    <a:t>  </a:t>
                  </a:r>
                  <a:r>
                    <a:rPr lang="en-US" altLang="ja-JP" sz="1200" b="1" dirty="0"/>
                    <a:t>   5  </a:t>
                  </a:r>
                  <a:r>
                    <a:rPr lang="ja-JP" altLang="en-US" sz="1200" b="1"/>
                    <a:t>   </a:t>
                  </a:r>
                  <a:r>
                    <a:rPr lang="en-US" altLang="ja-JP" sz="1200" b="1"/>
                    <a:t> </a:t>
                  </a:r>
                  <a:r>
                    <a:rPr lang="en-US" altLang="ja-JP" sz="1200" b="1" dirty="0"/>
                    <a:t>BT1 </a:t>
                  </a:r>
                  <a:r>
                    <a:rPr lang="ja-JP" altLang="en-US" sz="1200" b="1"/>
                    <a:t>  </a:t>
                  </a:r>
                  <a:r>
                    <a:rPr lang="en-US" altLang="ja-JP" sz="1200" b="1" dirty="0"/>
                    <a:t>BT2</a:t>
                  </a:r>
                  <a:r>
                    <a:rPr lang="ja-JP" altLang="en-US" sz="1200" b="1"/>
                    <a:t>        　</a:t>
                  </a: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="" xmlns:a16="http://schemas.microsoft.com/office/drawing/2014/main" id="{905A848B-C51F-3E45-82FD-8CBE7A31BD0E}"/>
                    </a:ext>
                  </a:extLst>
                </p:cNvPr>
                <p:cNvSpPr txBox="1"/>
                <p:nvPr/>
              </p:nvSpPr>
              <p:spPr>
                <a:xfrm>
                  <a:off x="4004241" y="4845150"/>
                  <a:ext cx="2022617" cy="508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/>
                    <a:t>LER</a:t>
                  </a:r>
                  <a:r>
                    <a:rPr lang="ja-JP" altLang="en-US" sz="1600"/>
                    <a:t>の要求値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="" xmlns:a16="http://schemas.microsoft.com/office/drawing/2014/main" id="{6F47A19F-7171-D049-9EDD-EFC781D23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28163" y="4767729"/>
                  <a:ext cx="264597" cy="77421"/>
                </a:xfrm>
                <a:prstGeom prst="line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>
                  <a:extLst>
                    <a:ext uri="{FF2B5EF4-FFF2-40B4-BE49-F238E27FC236}">
                      <a16:creationId xmlns="" xmlns:a16="http://schemas.microsoft.com/office/drawing/2014/main" id="{E32C92AD-C09F-8C46-BFED-118578C56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24318" y="4747334"/>
                  <a:ext cx="190622" cy="59105"/>
                </a:xfrm>
                <a:prstGeom prst="line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テキスト ボックス 31">
                  <a:extLst>
                    <a:ext uri="{FF2B5EF4-FFF2-40B4-BE49-F238E27FC236}">
                      <a16:creationId xmlns="" xmlns:a16="http://schemas.microsoft.com/office/drawing/2014/main" id="{DADAE315-575F-A942-B608-C637173B75BA}"/>
                    </a:ext>
                  </a:extLst>
                </p:cNvPr>
                <p:cNvSpPr txBox="1"/>
                <p:nvPr/>
              </p:nvSpPr>
              <p:spPr>
                <a:xfrm>
                  <a:off x="5920898" y="5156603"/>
                  <a:ext cx="2717882" cy="692836"/>
                </a:xfrm>
                <a:prstGeom prst="rect">
                  <a:avLst/>
                </a:prstGeom>
                <a:solidFill>
                  <a:srgbClr val="E8E8E8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200" b="1" dirty="0"/>
                    <a:t> DR</a:t>
                  </a:r>
                  <a:r>
                    <a:rPr lang="ja-JP" altLang="en-US" sz="1200" b="1"/>
                    <a:t>     </a:t>
                  </a:r>
                  <a:r>
                    <a:rPr lang="en-US" altLang="ja-JP" sz="1200" b="1"/>
                    <a:t> </a:t>
                  </a:r>
                  <a:r>
                    <a:rPr lang="en-US" altLang="ja-JP" sz="1200" b="1" dirty="0"/>
                    <a:t>3  </a:t>
                  </a:r>
                  <a:r>
                    <a:rPr lang="ja-JP" altLang="en-US" sz="1200" b="1"/>
                    <a:t>  </a:t>
                  </a:r>
                  <a:r>
                    <a:rPr lang="en-US" altLang="ja-JP" sz="1200" b="1" dirty="0"/>
                    <a:t>   5  </a:t>
                  </a:r>
                  <a:r>
                    <a:rPr lang="ja-JP" altLang="en-US" sz="1200" b="1"/>
                    <a:t>   </a:t>
                  </a:r>
                  <a:r>
                    <a:rPr lang="en-US" altLang="ja-JP" sz="1200" b="1"/>
                    <a:t> </a:t>
                  </a:r>
                  <a:r>
                    <a:rPr lang="en-US" altLang="ja-JP" sz="1200" b="1" dirty="0"/>
                    <a:t>BT1 </a:t>
                  </a:r>
                  <a:r>
                    <a:rPr lang="ja-JP" altLang="en-US" sz="1200" b="1"/>
                    <a:t>  </a:t>
                  </a:r>
                  <a:r>
                    <a:rPr lang="en-US" altLang="ja-JP" sz="1200" b="1" dirty="0"/>
                    <a:t>BT2</a:t>
                  </a:r>
                  <a:r>
                    <a:rPr lang="ja-JP" altLang="en-US" sz="1200" b="1"/>
                    <a:t>        　</a:t>
                  </a:r>
                </a:p>
              </p:txBody>
            </p:sp>
          </p:grpSp>
        </p:grpSp>
        <p:sp>
          <p:nvSpPr>
            <p:cNvPr id="33" name="テキスト ボックス 32">
              <a:extLst>
                <a:ext uri="{FF2B5EF4-FFF2-40B4-BE49-F238E27FC236}">
                  <a16:creationId xmlns="" xmlns:a16="http://schemas.microsoft.com/office/drawing/2014/main" id="{7EC1DAAC-6B10-104A-B7A8-D1CA4BD0AAEE}"/>
                </a:ext>
              </a:extLst>
            </p:cNvPr>
            <p:cNvSpPr txBox="1"/>
            <p:nvPr/>
          </p:nvSpPr>
          <p:spPr>
            <a:xfrm>
              <a:off x="5975049" y="2188478"/>
              <a:ext cx="942151" cy="583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/>
                <a:t>1nC</a:t>
              </a:r>
              <a:endParaRPr lang="ja-JP" altLang="en-US" sz="1800"/>
            </a:p>
          </p:txBody>
        </p:sp>
        <p:sp>
          <p:nvSpPr>
            <p:cNvPr id="34" name="下矢印 33">
              <a:extLst>
                <a:ext uri="{FF2B5EF4-FFF2-40B4-BE49-F238E27FC236}">
                  <a16:creationId xmlns="" xmlns:a16="http://schemas.microsoft.com/office/drawing/2014/main" id="{4EB88CC1-F00A-F542-9850-81EB8E25E678}"/>
                </a:ext>
              </a:extLst>
            </p:cNvPr>
            <p:cNvSpPr/>
            <p:nvPr/>
          </p:nvSpPr>
          <p:spPr>
            <a:xfrm>
              <a:off x="4606843" y="3602007"/>
              <a:ext cx="178904" cy="1098069"/>
            </a:xfrm>
            <a:prstGeom prst="downArrow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="" xmlns:a16="http://schemas.microsoft.com/office/drawing/2014/main" id="{BB25FD85-E162-D446-9590-D1CD2BA3280A}"/>
                </a:ext>
              </a:extLst>
            </p:cNvPr>
            <p:cNvSpPr txBox="1"/>
            <p:nvPr/>
          </p:nvSpPr>
          <p:spPr>
            <a:xfrm>
              <a:off x="1550504" y="1445900"/>
              <a:ext cx="12767662" cy="63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432FF"/>
                  </a:solidFill>
                </a:rPr>
                <a:t>The horizontal dispersion has been improved by moving ECS bends.</a:t>
              </a:r>
              <a:endParaRPr kumimoji="1" lang="ja-JP" altLang="en-US" sz="2000" dirty="0">
                <a:solidFill>
                  <a:srgbClr val="0432FF"/>
                </a:solidFill>
              </a:endParaRPr>
            </a:p>
          </p:txBody>
        </p:sp>
        <p:sp>
          <p:nvSpPr>
            <p:cNvPr id="36" name="円/楕円 35">
              <a:extLst>
                <a:ext uri="{FF2B5EF4-FFF2-40B4-BE49-F238E27FC236}">
                  <a16:creationId xmlns="" xmlns:a16="http://schemas.microsoft.com/office/drawing/2014/main" id="{18E57C2C-0A31-A54A-932C-5307268EFD25}"/>
                </a:ext>
              </a:extLst>
            </p:cNvPr>
            <p:cNvSpPr/>
            <p:nvPr/>
          </p:nvSpPr>
          <p:spPr>
            <a:xfrm>
              <a:off x="9263269" y="2710117"/>
              <a:ext cx="875397" cy="18486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="" xmlns:a16="http://schemas.microsoft.com/office/drawing/2014/main" id="{BC04CB2A-222B-7B48-A0EE-B765D17639F1}"/>
                </a:ext>
              </a:extLst>
            </p:cNvPr>
            <p:cNvSpPr txBox="1"/>
            <p:nvPr/>
          </p:nvSpPr>
          <p:spPr>
            <a:xfrm>
              <a:off x="5652326" y="5893182"/>
              <a:ext cx="7293225" cy="53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Still a large vertical emittance remained</a:t>
              </a: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="" xmlns:a16="http://schemas.microsoft.com/office/drawing/2014/main" id="{A7FA8B65-BA87-8E41-BC57-67F278D2BFB5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45" name="スライド番号プレースホルダー 44">
            <a:extLst>
              <a:ext uri="{FF2B5EF4-FFF2-40B4-BE49-F238E27FC236}">
                <a16:creationId xmlns="" xmlns:a16="http://schemas.microsoft.com/office/drawing/2014/main" id="{FAED9551-3CC9-3947-A989-E9A2E70EAA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74798" y="7253394"/>
            <a:ext cx="2404944" cy="309456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52</a:t>
            </a:fld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="" xmlns:a16="http://schemas.microsoft.com/office/drawing/2014/main" id="{C764EAE7-26F2-8646-ABFC-7E9DFBEF0AC1}"/>
              </a:ext>
            </a:extLst>
          </p:cNvPr>
          <p:cNvSpPr txBox="1"/>
          <p:nvPr/>
        </p:nvSpPr>
        <p:spPr>
          <a:xfrm>
            <a:off x="920267" y="5407078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="" xmlns:a16="http://schemas.microsoft.com/office/drawing/2014/main" id="{73B63D6B-5F6A-EF4B-AE5B-D9EE9E02E87F}"/>
              </a:ext>
            </a:extLst>
          </p:cNvPr>
          <p:cNvSpPr txBox="1"/>
          <p:nvPr/>
        </p:nvSpPr>
        <p:spPr>
          <a:xfrm>
            <a:off x="4062495" y="5396719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y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111895"/>
      </p:ext>
    </p:extLst>
  </p:cSld>
  <p:clrMapOvr>
    <a:masterClrMapping/>
  </p:clrMapOvr>
  <p:transition xmlns:p14="http://schemas.microsoft.com/office/powerpoint/2010/main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1" y="286941"/>
            <a:ext cx="10390758" cy="1461801"/>
          </a:xfrm>
        </p:spPr>
        <p:txBody>
          <a:bodyPr>
            <a:normAutofit/>
          </a:bodyPr>
          <a:lstStyle/>
          <a:p>
            <a:r>
              <a:rPr kumimoji="1" lang="en-US" altLang="ja-JP"/>
              <a:t>2. Improvements of emittance growth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013262"/>
            <a:ext cx="9400610" cy="4798559"/>
          </a:xfrm>
        </p:spPr>
        <p:txBody>
          <a:bodyPr/>
          <a:lstStyle/>
          <a:p>
            <a:pPr marL="586616" indent="-586616">
              <a:buFont typeface="+mj-lt"/>
              <a:buAutoNum type="alphaUcParenR"/>
            </a:pPr>
            <a:r>
              <a:rPr kumimoji="1" lang="en-US" altLang="ja-JP" sz="3200" dirty="0">
                <a:solidFill>
                  <a:schemeClr val="bg1">
                    <a:lumMod val="50000"/>
                  </a:schemeClr>
                </a:solidFill>
              </a:rPr>
              <a:t>Residual dispersion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Dispersion correction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Residual dispersion at the acceleration for compression system</a:t>
            </a:r>
            <a:endParaRPr kumimoji="1" lang="en-US" altLang="ja-JP" sz="2800" dirty="0">
              <a:solidFill>
                <a:schemeClr val="bg1">
                  <a:lumMod val="50000"/>
                </a:schemeClr>
              </a:solidFill>
            </a:endParaRP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rgbClr val="0432FF"/>
                </a:solidFill>
              </a:rPr>
              <a:t>Abnormal skew magnetic field from bends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50000"/>
                  </a:schemeClr>
                </a:solidFill>
              </a:rPr>
              <a:t>Emittance growth caused by jitters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50000"/>
                  </a:schemeClr>
                </a:solidFill>
              </a:rPr>
              <a:t>Other sources</a:t>
            </a:r>
          </a:p>
          <a:p>
            <a:pPr lvl="1"/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Wake field in the LINAC</a:t>
            </a:r>
          </a:p>
          <a:p>
            <a:pPr lvl="1"/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Radiation excitation in the e- BT line</a:t>
            </a:r>
          </a:p>
          <a:p>
            <a:pPr marL="586616" indent="-586616">
              <a:buFont typeface="+mj-lt"/>
              <a:buAutoNum type="alphaUcParenR"/>
            </a:pP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BB0754F-8027-D24B-9F20-9BB920A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FBD35E4E-6CFB-A447-895B-ED339749D1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919847"/>
      </p:ext>
    </p:extLst>
  </p:cSld>
  <p:clrMapOvr>
    <a:masterClrMapping/>
  </p:clrMapOvr>
  <p:transition xmlns:p14="http://schemas.microsoft.com/office/powerpoint/2010/main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="" xmlns:a16="http://schemas.microsoft.com/office/drawing/2014/main" id="{4686B9D5-8886-924A-A7A3-6F40FACD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2" y="1545501"/>
            <a:ext cx="8016479" cy="5672138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="" xmlns:a16="http://schemas.microsoft.com/office/drawing/2014/main" id="{52B3AB16-27F1-7A44-A98D-87143A1F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240" y="3613596"/>
            <a:ext cx="4215899" cy="33830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="" xmlns:a16="http://schemas.microsoft.com/office/drawing/2014/main" id="{43CDB89A-4F4E-654B-9E87-AE1BDB1BF1EF}"/>
              </a:ext>
            </a:extLst>
          </p:cNvPr>
          <p:cNvSpPr/>
          <p:nvPr/>
        </p:nvSpPr>
        <p:spPr>
          <a:xfrm>
            <a:off x="1453448" y="3773257"/>
            <a:ext cx="471088" cy="781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63214566-999A-4446-886D-DD006432BC7A}"/>
              </a:ext>
            </a:extLst>
          </p:cNvPr>
          <p:cNvSpPr txBox="1"/>
          <p:nvPr/>
        </p:nvSpPr>
        <p:spPr>
          <a:xfrm rot="993962">
            <a:off x="4630100" y="2228908"/>
            <a:ext cx="583497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0432FF"/>
                </a:solidFill>
              </a:rPr>
              <a:t>BT1</a:t>
            </a:r>
            <a:endParaRPr lang="ja-JP" altLang="en-US" sz="1500" b="1">
              <a:solidFill>
                <a:srgbClr val="0432FF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826176E5-7579-174D-B6AE-2DE898831272}"/>
              </a:ext>
            </a:extLst>
          </p:cNvPr>
          <p:cNvSpPr txBox="1"/>
          <p:nvPr/>
        </p:nvSpPr>
        <p:spPr>
          <a:xfrm rot="480452">
            <a:off x="2814665" y="4299514"/>
            <a:ext cx="595332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0432FF"/>
                </a:solidFill>
              </a:rPr>
              <a:t>BT2</a:t>
            </a:r>
            <a:endParaRPr lang="ja-JP" altLang="en-US" sz="1500" b="1">
              <a:solidFill>
                <a:srgbClr val="0432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257E75A3-6FB4-E947-B6B4-79E97FB78B34}"/>
              </a:ext>
            </a:extLst>
          </p:cNvPr>
          <p:cNvSpPr txBox="1"/>
          <p:nvPr/>
        </p:nvSpPr>
        <p:spPr>
          <a:xfrm rot="20908407">
            <a:off x="7370973" y="2381645"/>
            <a:ext cx="81334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00B050"/>
                </a:solidFill>
              </a:rPr>
              <a:t>LINAC</a:t>
            </a:r>
            <a:endParaRPr lang="ja-JP" altLang="en-US" sz="1500" b="1">
              <a:solidFill>
                <a:srgbClr val="00B05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DDC2E66B-E3CB-6643-9E1B-FA49834DD76D}"/>
              </a:ext>
            </a:extLst>
          </p:cNvPr>
          <p:cNvSpPr txBox="1"/>
          <p:nvPr/>
        </p:nvSpPr>
        <p:spPr>
          <a:xfrm rot="18779736">
            <a:off x="4263055" y="3538427"/>
            <a:ext cx="608156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00B050"/>
                </a:solidFill>
              </a:rPr>
              <a:t>LER</a:t>
            </a:r>
            <a:endParaRPr lang="ja-JP" altLang="en-US" sz="1500" b="1">
              <a:solidFill>
                <a:srgbClr val="00B05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CAF782D8-551E-DE44-AB60-6918DBF0C397}"/>
              </a:ext>
            </a:extLst>
          </p:cNvPr>
          <p:cNvSpPr txBox="1"/>
          <p:nvPr/>
        </p:nvSpPr>
        <p:spPr>
          <a:xfrm>
            <a:off x="1924536" y="3505971"/>
            <a:ext cx="1239382" cy="5669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FF0000"/>
                </a:solidFill>
              </a:rPr>
              <a:t>BTpositron</a:t>
            </a:r>
          </a:p>
          <a:p>
            <a:r>
              <a:rPr lang="ja-JP" altLang="en-US" sz="1500" b="1">
                <a:solidFill>
                  <a:srgbClr val="FF0000"/>
                </a:solidFill>
              </a:rPr>
              <a:t>３</a:t>
            </a:r>
            <a:r>
              <a:rPr lang="en-US" altLang="ja-JP" sz="1500" b="1">
                <a:solidFill>
                  <a:srgbClr val="FF0000"/>
                </a:solidFill>
              </a:rPr>
              <a:t>rd Arc</a:t>
            </a:r>
            <a:endParaRPr lang="ja-JP" altLang="en-US" sz="1500" b="1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08E82F9F-62A2-2247-9457-537FDE9DBACE}"/>
              </a:ext>
            </a:extLst>
          </p:cNvPr>
          <p:cNvSpPr txBox="1"/>
          <p:nvPr/>
        </p:nvSpPr>
        <p:spPr>
          <a:xfrm>
            <a:off x="6206853" y="2752602"/>
            <a:ext cx="441443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FF0000"/>
                </a:solidFill>
              </a:rPr>
              <a:t>e+</a:t>
            </a:r>
            <a:endParaRPr lang="ja-JP" altLang="en-US" sz="1500" b="1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65411FCE-2B37-4942-A55D-AA20ED2D5538}"/>
              </a:ext>
            </a:extLst>
          </p:cNvPr>
          <p:cNvCxnSpPr>
            <a:cxnSpLocks/>
          </p:cNvCxnSpPr>
          <p:nvPr/>
        </p:nvCxnSpPr>
        <p:spPr>
          <a:xfrm flipH="1" flipV="1">
            <a:off x="6072196" y="3058074"/>
            <a:ext cx="566381" cy="46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58B8D56D-4F02-574C-B562-CF07C18E55A5}"/>
              </a:ext>
            </a:extLst>
          </p:cNvPr>
          <p:cNvSpPr txBox="1"/>
          <p:nvPr/>
        </p:nvSpPr>
        <p:spPr>
          <a:xfrm>
            <a:off x="4310544" y="4350628"/>
            <a:ext cx="441443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>
                <a:solidFill>
                  <a:srgbClr val="FF0000"/>
                </a:solidFill>
              </a:rPr>
              <a:t>e+</a:t>
            </a:r>
            <a:endParaRPr lang="ja-JP" altLang="en-US" sz="1500" b="1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="" xmlns:a16="http://schemas.microsoft.com/office/drawing/2014/main" id="{3A50C9DF-8360-BE4D-99F4-197A607AFC07}"/>
              </a:ext>
            </a:extLst>
          </p:cNvPr>
          <p:cNvCxnSpPr>
            <a:cxnSpLocks/>
          </p:cNvCxnSpPr>
          <p:nvPr/>
        </p:nvCxnSpPr>
        <p:spPr>
          <a:xfrm flipV="1">
            <a:off x="4134761" y="4163901"/>
            <a:ext cx="351567" cy="290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0E1A8FAB-1A5A-EA49-8429-ADE1A90E2DEE}"/>
              </a:ext>
            </a:extLst>
          </p:cNvPr>
          <p:cNvSpPr txBox="1"/>
          <p:nvPr/>
        </p:nvSpPr>
        <p:spPr>
          <a:xfrm>
            <a:off x="8806623" y="3344100"/>
            <a:ext cx="1150528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Y. Seimiya</a:t>
            </a:r>
            <a:endParaRPr lang="ja-JP" altLang="en-US" sz="1500" dirty="0">
              <a:solidFill>
                <a:srgbClr val="0432FF"/>
              </a:solidFill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="" xmlns:a16="http://schemas.microsoft.com/office/drawing/2014/main" id="{FDDDAC63-9802-BC40-BD5B-F39AD4671CD0}"/>
              </a:ext>
            </a:extLst>
          </p:cNvPr>
          <p:cNvSpPr/>
          <p:nvPr/>
        </p:nvSpPr>
        <p:spPr>
          <a:xfrm>
            <a:off x="9213658" y="5032916"/>
            <a:ext cx="1327427" cy="12969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27BBE436-BD94-3942-859B-2BC27F5F9220}"/>
              </a:ext>
            </a:extLst>
          </p:cNvPr>
          <p:cNvSpPr txBox="1"/>
          <p:nvPr/>
        </p:nvSpPr>
        <p:spPr>
          <a:xfrm>
            <a:off x="8214634" y="5910320"/>
            <a:ext cx="548556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Symbol" pitchFamily="2" charset="2"/>
              </a:rPr>
              <a:t>Dh</a:t>
            </a:r>
            <a:r>
              <a:rPr lang="en-US" altLang="ja-JP" sz="1500">
                <a:solidFill>
                  <a:srgbClr val="FF0000"/>
                </a:solidFill>
              </a:rPr>
              <a:t>y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314FC2F4-4612-E345-BEDC-56B284758C9D}"/>
              </a:ext>
            </a:extLst>
          </p:cNvPr>
          <p:cNvSpPr txBox="1"/>
          <p:nvPr/>
        </p:nvSpPr>
        <p:spPr>
          <a:xfrm>
            <a:off x="8218382" y="5157631"/>
            <a:ext cx="544518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 err="1">
                <a:solidFill>
                  <a:srgbClr val="0432FF"/>
                </a:solidFill>
                <a:latin typeface="Symbol" pitchFamily="2" charset="2"/>
              </a:rPr>
              <a:t>Dh</a:t>
            </a:r>
            <a:r>
              <a:rPr lang="en-US" altLang="ja-JP" sz="1500" dirty="0" err="1">
                <a:solidFill>
                  <a:srgbClr val="0432FF"/>
                </a:solidFill>
              </a:rPr>
              <a:t>x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C9A38157-9DF6-1B49-8F91-8D02FE420A87}"/>
              </a:ext>
            </a:extLst>
          </p:cNvPr>
          <p:cNvSpPr txBox="1"/>
          <p:nvPr/>
        </p:nvSpPr>
        <p:spPr>
          <a:xfrm>
            <a:off x="7902086" y="4519157"/>
            <a:ext cx="430867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  <a:latin typeface="Symbol" pitchFamily="2" charset="2"/>
              </a:rPr>
              <a:t>h</a:t>
            </a:r>
            <a:r>
              <a:rPr lang="en-US" altLang="ja-JP" sz="1500">
                <a:solidFill>
                  <a:srgbClr val="FF0000"/>
                </a:solidFill>
              </a:rPr>
              <a:t>y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88664A6C-D075-3548-9F13-798B8A8564FD}"/>
              </a:ext>
            </a:extLst>
          </p:cNvPr>
          <p:cNvSpPr txBox="1"/>
          <p:nvPr/>
        </p:nvSpPr>
        <p:spPr>
          <a:xfrm>
            <a:off x="7831852" y="3795125"/>
            <a:ext cx="426828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altLang="ja-JP" sz="1500">
                <a:solidFill>
                  <a:srgbClr val="0432FF"/>
                </a:solidFill>
              </a:rPr>
              <a:t>x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4D063A79-A7D1-1C42-B8AC-F1A8DB9224B4}"/>
              </a:ext>
            </a:extLst>
          </p:cNvPr>
          <p:cNvSpPr txBox="1"/>
          <p:nvPr/>
        </p:nvSpPr>
        <p:spPr>
          <a:xfrm>
            <a:off x="4466839" y="5298575"/>
            <a:ext cx="1986142" cy="56720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500"/>
              <a:t>dispersions</a:t>
            </a:r>
          </a:p>
          <a:p>
            <a:pPr algn="r"/>
            <a:r>
              <a:rPr lang="en-US" altLang="ja-JP" sz="1500"/>
              <a:t>(Measured-Design)</a:t>
            </a:r>
            <a:endParaRPr lang="ja-JP" altLang="en-US" sz="15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A4350B3F-CEAF-3C46-916B-C401EC6BC1AC}"/>
              </a:ext>
            </a:extLst>
          </p:cNvPr>
          <p:cNvSpPr txBox="1"/>
          <p:nvPr/>
        </p:nvSpPr>
        <p:spPr>
          <a:xfrm>
            <a:off x="5168435" y="4074177"/>
            <a:ext cx="1295744" cy="5669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500"/>
              <a:t>dispersions</a:t>
            </a:r>
          </a:p>
          <a:p>
            <a:pPr algn="r"/>
            <a:r>
              <a:rPr lang="en-US" altLang="ja-JP" sz="1500"/>
              <a:t>(Measured)</a:t>
            </a:r>
            <a:endParaRPr lang="ja-JP" altLang="en-US" sz="15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A18CFB80-7460-2D48-BBEF-E6A9869EEA4E}"/>
              </a:ext>
            </a:extLst>
          </p:cNvPr>
          <p:cNvSpPr txBox="1"/>
          <p:nvPr/>
        </p:nvSpPr>
        <p:spPr>
          <a:xfrm>
            <a:off x="2386355" y="2967648"/>
            <a:ext cx="85607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</a:rPr>
              <a:t>Slope1</a:t>
            </a:r>
            <a:endParaRPr lang="ja-JP" altLang="en-US" sz="1500">
              <a:solidFill>
                <a:srgbClr val="FF0000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="" xmlns:a16="http://schemas.microsoft.com/office/drawing/2014/main" id="{913830C2-FCCE-714C-96BF-589BE57CFF1B}"/>
              </a:ext>
            </a:extLst>
          </p:cNvPr>
          <p:cNvCxnSpPr>
            <a:stCxn id="27" idx="1"/>
          </p:cNvCxnSpPr>
          <p:nvPr/>
        </p:nvCxnSpPr>
        <p:spPr>
          <a:xfrm flipH="1">
            <a:off x="2037817" y="3135718"/>
            <a:ext cx="348541" cy="70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="" xmlns:a16="http://schemas.microsoft.com/office/drawing/2014/main" id="{91BA78BD-FF55-1146-9DCA-CAF675A8E632}"/>
              </a:ext>
            </a:extLst>
          </p:cNvPr>
          <p:cNvSpPr txBox="1"/>
          <p:nvPr/>
        </p:nvSpPr>
        <p:spPr>
          <a:xfrm>
            <a:off x="2325358" y="4850140"/>
            <a:ext cx="85607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</a:rPr>
              <a:t>Slope2</a:t>
            </a:r>
            <a:endParaRPr lang="ja-JP" altLang="en-US" sz="150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="" xmlns:a16="http://schemas.microsoft.com/office/drawing/2014/main" id="{BBE17AA5-1CE5-5644-83CA-9A4A9E650084}"/>
              </a:ext>
            </a:extLst>
          </p:cNvPr>
          <p:cNvCxnSpPr>
            <a:cxnSpLocks/>
          </p:cNvCxnSpPr>
          <p:nvPr/>
        </p:nvCxnSpPr>
        <p:spPr>
          <a:xfrm flipH="1" flipV="1">
            <a:off x="2499629" y="4702441"/>
            <a:ext cx="71565" cy="168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9455CC7C-4599-6E42-A1AB-39264393326B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10" name="タイトル 9">
            <a:extLst>
              <a:ext uri="{FF2B5EF4-FFF2-40B4-BE49-F238E27FC236}">
                <a16:creationId xmlns="" xmlns:a16="http://schemas.microsoft.com/office/drawing/2014/main" id="{21D363C3-0E3E-6646-AE9E-5D85F802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49" y="352216"/>
            <a:ext cx="9926492" cy="91788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B) Abnormal skew magnetic field from bends</a:t>
            </a:r>
            <a:endParaRPr lang="ja-JP" altLang="en-US" sz="3200" dirty="0"/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="" xmlns:a16="http://schemas.microsoft.com/office/drawing/2014/main" id="{73A2A23E-A423-2F4B-90B8-2987A512F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6855695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5196306"/>
      </p:ext>
    </p:extLst>
  </p:cSld>
  <p:clrMapOvr>
    <a:masterClrMapping/>
  </p:clrMapOvr>
  <p:transition xmlns:p14="http://schemas.microsoft.com/office/powerpoint/2010/main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290F76E5-BCA4-0D4E-B60A-4869CDB08F8B}"/>
              </a:ext>
            </a:extLst>
          </p:cNvPr>
          <p:cNvSpPr txBox="1"/>
          <p:nvPr/>
        </p:nvSpPr>
        <p:spPr>
          <a:xfrm>
            <a:off x="2035964" y="2903949"/>
            <a:ext cx="1686526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b="1" dirty="0">
                <a:solidFill>
                  <a:srgbClr val="0432FF"/>
                </a:solidFill>
              </a:rPr>
              <a:t>M. Kikuchi</a:t>
            </a:r>
            <a:endParaRPr lang="ja-JP" altLang="en-US" sz="2300" b="1">
              <a:solidFill>
                <a:srgbClr val="0432FF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78BFBB73-C249-4E46-8DCB-62006709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97" y="3582301"/>
            <a:ext cx="5705755" cy="345386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="" xmlns:a16="http://schemas.microsoft.com/office/drawing/2014/main" id="{39A3AE9A-59F1-D24B-9454-343CDBF8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91606"/>
            <a:ext cx="9218950" cy="1096351"/>
          </a:xfrm>
        </p:spPr>
        <p:txBody>
          <a:bodyPr/>
          <a:lstStyle/>
          <a:p>
            <a:r>
              <a:rPr kumimoji="1" lang="en-US" altLang="ja-JP" dirty="0"/>
              <a:t>Simulation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9D198BA4-1EA9-124F-B916-65385F5D3A38}"/>
              </a:ext>
            </a:extLst>
          </p:cNvPr>
          <p:cNvSpPr txBox="1"/>
          <p:nvPr/>
        </p:nvSpPr>
        <p:spPr>
          <a:xfrm>
            <a:off x="6594980" y="5078429"/>
            <a:ext cx="426699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432FF"/>
                </a:solidFill>
              </a:rPr>
              <a:t>Measured vertical dispersion before SkewQ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CF683572-382E-3B4D-80F8-C3522660DC8B}"/>
              </a:ext>
            </a:extLst>
          </p:cNvPr>
          <p:cNvSpPr txBox="1"/>
          <p:nvPr/>
        </p:nvSpPr>
        <p:spPr>
          <a:xfrm>
            <a:off x="6594976" y="5531011"/>
            <a:ext cx="3288245" cy="7978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Calculated vertical dispersion by the skew quads which are installed.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187ABEE7-3B36-CD45-BE57-F0B71D1EC44C}"/>
              </a:ext>
            </a:extLst>
          </p:cNvPr>
          <p:cNvSpPr txBox="1"/>
          <p:nvPr/>
        </p:nvSpPr>
        <p:spPr>
          <a:xfrm>
            <a:off x="7216871" y="6245406"/>
            <a:ext cx="2216418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b="1">
                <a:solidFill>
                  <a:srgbClr val="0432FF"/>
                </a:solidFill>
              </a:rPr>
              <a:t>Good agreement !</a:t>
            </a:r>
            <a:endParaRPr lang="ja-JP" altLang="en-US" sz="1800" b="1">
              <a:solidFill>
                <a:srgbClr val="0432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6210E9C3-49D4-D145-B541-74A12BF1E130}"/>
              </a:ext>
            </a:extLst>
          </p:cNvPr>
          <p:cNvSpPr txBox="1"/>
          <p:nvPr/>
        </p:nvSpPr>
        <p:spPr>
          <a:xfrm>
            <a:off x="3790176" y="2780740"/>
            <a:ext cx="6513246" cy="659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/>
              <a:t>It is considered that the vertical dispersion could be corrected with the skew quads with permanent magnets.</a:t>
            </a:r>
            <a:endParaRPr lang="ja-JP" altLang="en-US" sz="1800"/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2E5A028E-7F5F-4748-8002-E45BACCEB0C6}"/>
              </a:ext>
            </a:extLst>
          </p:cNvPr>
          <p:cNvSpPr txBox="1"/>
          <p:nvPr/>
        </p:nvSpPr>
        <p:spPr>
          <a:xfrm>
            <a:off x="962573" y="3215776"/>
            <a:ext cx="100419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e+ beam </a:t>
            </a:r>
            <a:endParaRPr lang="ja-JP" altLang="en-US" sz="1500">
              <a:solidFill>
                <a:srgbClr val="FF0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C5BEE1AA-8F99-E24A-8279-CD5085F0F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342" y="882788"/>
            <a:ext cx="3028447" cy="162461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0F412CE5-5E9A-904A-B996-FB35907FC1A1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="" xmlns:a16="http://schemas.microsoft.com/office/drawing/2014/main" id="{BD507435-C6B1-6440-951B-C0BFC2E576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55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="" xmlns:a16="http://schemas.microsoft.com/office/drawing/2014/main" id="{601FB8C6-2310-6F4E-AB9F-95CA3FDCD67D}"/>
              </a:ext>
            </a:extLst>
          </p:cNvPr>
          <p:cNvSpPr/>
          <p:nvPr/>
        </p:nvSpPr>
        <p:spPr>
          <a:xfrm>
            <a:off x="833489" y="965367"/>
            <a:ext cx="6111429" cy="20442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ja-JP" altLang="en-US" sz="1800"/>
              <a:t>Since the energy of the e+ beam increased to 4 GeV</a:t>
            </a:r>
            <a:r>
              <a:rPr lang="en-US" altLang="ja-JP" sz="1800" dirty="0"/>
              <a:t> from 3.5GeV of the old KEKB</a:t>
            </a:r>
            <a:r>
              <a:rPr lang="ja-JP" altLang="en-US" sz="1800"/>
              <a:t>, the gap of </a:t>
            </a:r>
            <a:r>
              <a:rPr lang="en-US" altLang="ja-JP" sz="1800" dirty="0"/>
              <a:t>b</a:t>
            </a:r>
            <a:r>
              <a:rPr lang="ja-JP" altLang="en-US" sz="1800"/>
              <a:t>end narrowed</a:t>
            </a:r>
            <a:r>
              <a:rPr lang="en-US" altLang="ja-JP" sz="1800" dirty="0"/>
              <a:t> asymmetry</a:t>
            </a:r>
            <a:r>
              <a:rPr lang="ja-JP" altLang="en-US" sz="1800"/>
              <a:t>, </a:t>
            </a:r>
            <a:r>
              <a:rPr lang="en-US" altLang="ja-JP" sz="1800" dirty="0"/>
              <a:t>which </a:t>
            </a:r>
            <a:r>
              <a:rPr lang="ja-JP" altLang="en-US" sz="1800"/>
              <a:t>created an abnormal skew component in </a:t>
            </a:r>
            <a:r>
              <a:rPr lang="en-US" altLang="ja-JP" sz="1800" dirty="0"/>
              <a:t>the b</a:t>
            </a:r>
            <a:r>
              <a:rPr lang="ja-JP" altLang="en-US" sz="1800"/>
              <a:t>end. </a:t>
            </a:r>
            <a:endParaRPr lang="en-US" altLang="ja-JP" sz="1800" dirty="0"/>
          </a:p>
          <a:p>
            <a:r>
              <a:rPr lang="ja-JP" altLang="en-US" sz="1800"/>
              <a:t>However, this can only explain about one third of the measured </a:t>
            </a:r>
            <a:r>
              <a:rPr lang="en-US" altLang="ja-JP" sz="1800" dirty="0"/>
              <a:t>s</a:t>
            </a:r>
            <a:r>
              <a:rPr lang="ja-JP" altLang="en-US" sz="1800"/>
              <a:t>kew</a:t>
            </a:r>
            <a:r>
              <a:rPr lang="en-US" altLang="ja-JP" sz="1800" dirty="0"/>
              <a:t> q</a:t>
            </a:r>
            <a:r>
              <a:rPr lang="ja-JP" altLang="en-US" sz="1800"/>
              <a:t>uad component</a:t>
            </a:r>
            <a:r>
              <a:rPr lang="en-US" altLang="ja-JP" sz="1800" dirty="0"/>
              <a:t> of the beam</a:t>
            </a:r>
            <a:r>
              <a:rPr lang="ja-JP" altLang="en-US" sz="1800"/>
              <a:t>.</a:t>
            </a:r>
            <a:endParaRPr lang="en-US" altLang="ja-JP" sz="1800" dirty="0"/>
          </a:p>
          <a:p>
            <a:r>
              <a:rPr lang="ja-JP" altLang="en-US" sz="1800"/>
              <a:t>Anyway, try to correct.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="" xmlns:a16="http://schemas.microsoft.com/office/drawing/2014/main" id="{20260744-26F4-8449-B3C9-D2FF837CD02A}"/>
              </a:ext>
            </a:extLst>
          </p:cNvPr>
          <p:cNvCxnSpPr>
            <a:cxnSpLocks/>
          </p:cNvCxnSpPr>
          <p:nvPr/>
        </p:nvCxnSpPr>
        <p:spPr>
          <a:xfrm>
            <a:off x="4174347" y="1542007"/>
            <a:ext cx="4174346" cy="153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>
            <a:extLst>
              <a:ext uri="{FF2B5EF4-FFF2-40B4-BE49-F238E27FC236}">
                <a16:creationId xmlns="" xmlns:a16="http://schemas.microsoft.com/office/drawing/2014/main" id="{525AC1A9-B96F-EF46-AE8C-CC6EB395A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590" y="3536738"/>
            <a:ext cx="2223704" cy="93127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AD492EEA-1BF3-CC4D-B68E-47723B00EF62}"/>
              </a:ext>
            </a:extLst>
          </p:cNvPr>
          <p:cNvSpPr txBox="1"/>
          <p:nvPr/>
        </p:nvSpPr>
        <p:spPr>
          <a:xfrm>
            <a:off x="9356301" y="3946068"/>
            <a:ext cx="1080415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/>
              <a:t>~1 </a:t>
            </a:r>
            <a:r>
              <a:rPr lang="en-US" altLang="ja-JP" sz="1400" dirty="0" err="1"/>
              <a:t>kgauss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1264815689"/>
      </p:ext>
    </p:extLst>
  </p:cSld>
  <p:clrMapOvr>
    <a:masterClrMapping/>
  </p:clrMapOvr>
  <p:transition xmlns:p14="http://schemas.microsoft.com/office/powerpoint/2010/main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="" xmlns:a16="http://schemas.microsoft.com/office/drawing/2014/main" id="{C7410F5E-77B4-A741-8C23-2930F4BA5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87706"/>
            <a:ext cx="8121042" cy="542979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="" xmlns:a16="http://schemas.microsoft.com/office/drawing/2014/main" id="{7410E64F-7231-FA4A-97F3-7EC9F938DF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144" y="1175532"/>
            <a:ext cx="4934497" cy="344438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="" xmlns:a16="http://schemas.microsoft.com/office/drawing/2014/main" id="{06D18EBB-DB3C-CA4D-B9E1-E08A00A6615A}"/>
              </a:ext>
            </a:extLst>
          </p:cNvPr>
          <p:cNvSpPr/>
          <p:nvPr/>
        </p:nvSpPr>
        <p:spPr>
          <a:xfrm>
            <a:off x="2265527" y="3855409"/>
            <a:ext cx="1707858" cy="1956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253991B7-E0EB-514C-BC8A-BB58B82EE801}"/>
              </a:ext>
            </a:extLst>
          </p:cNvPr>
          <p:cNvSpPr txBox="1"/>
          <p:nvPr/>
        </p:nvSpPr>
        <p:spPr>
          <a:xfrm>
            <a:off x="3" y="-62520"/>
            <a:ext cx="392506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/>
              <a:t>2</a:t>
            </a:r>
            <a:r>
              <a:rPr kumimoji="1" lang="en-US" altLang="ja-JP" sz="1600"/>
              <a:t>. Improvements of emittance growth</a:t>
            </a:r>
            <a:endParaRPr kumimoji="1" lang="ja-JP" altLang="en-US" sz="160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="" xmlns:a16="http://schemas.microsoft.com/office/drawing/2014/main" id="{9B47C343-BF67-0543-B0D6-07E5A67F46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905307"/>
      </p:ext>
    </p:extLst>
  </p:cSld>
  <p:clrMapOvr>
    <a:masterClrMapping/>
  </p:clrMapOvr>
  <p:transition xmlns:p14="http://schemas.microsoft.com/office/powerpoint/2010/main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="" xmlns:a16="http://schemas.microsoft.com/office/drawing/2014/main" id="{ED98FC1C-3CB4-9748-BB3F-8E170FB2A6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984" y="3855445"/>
            <a:ext cx="3742304" cy="26735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="" xmlns:a16="http://schemas.microsoft.com/office/drawing/2014/main" id="{66234834-7E85-734F-B7B5-E37FF8D61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5" y="1393231"/>
            <a:ext cx="4770326" cy="33444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="" xmlns:a16="http://schemas.microsoft.com/office/drawing/2014/main" id="{20E37AF9-A89D-5F49-8C0F-0054FAC31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984" y="1094200"/>
            <a:ext cx="3742304" cy="26872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BB915401-70B7-704B-B09E-36D679911ADC}"/>
              </a:ext>
            </a:extLst>
          </p:cNvPr>
          <p:cNvSpPr txBox="1"/>
          <p:nvPr/>
        </p:nvSpPr>
        <p:spPr>
          <a:xfrm>
            <a:off x="441557" y="4969223"/>
            <a:ext cx="5379428" cy="75163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/>
              <a:t>11 of 16 Skew Quads</a:t>
            </a:r>
            <a:r>
              <a:rPr lang="ja-JP" altLang="en-US"/>
              <a:t> </a:t>
            </a:r>
            <a:r>
              <a:rPr lang="en-US" altLang="ja-JP" dirty="0"/>
              <a:t>with permanent magnets were installed.</a:t>
            </a:r>
            <a:endParaRPr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="" xmlns:a16="http://schemas.microsoft.com/office/drawing/2014/main" id="{2889CEB9-1E5F-284C-9289-9AE78F24DA6A}"/>
              </a:ext>
            </a:extLst>
          </p:cNvPr>
          <p:cNvSpPr/>
          <p:nvPr/>
        </p:nvSpPr>
        <p:spPr>
          <a:xfrm>
            <a:off x="3091734" y="2300223"/>
            <a:ext cx="1040437" cy="98156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7" name="円/楕円 6">
            <a:extLst>
              <a:ext uri="{FF2B5EF4-FFF2-40B4-BE49-F238E27FC236}">
                <a16:creationId xmlns="" xmlns:a16="http://schemas.microsoft.com/office/drawing/2014/main" id="{94971BB9-737D-914E-A53C-B876417C7353}"/>
              </a:ext>
            </a:extLst>
          </p:cNvPr>
          <p:cNvSpPr/>
          <p:nvPr/>
        </p:nvSpPr>
        <p:spPr>
          <a:xfrm>
            <a:off x="5935604" y="1393228"/>
            <a:ext cx="2174684" cy="205162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8" name="円/楕円 7">
            <a:extLst>
              <a:ext uri="{FF2B5EF4-FFF2-40B4-BE49-F238E27FC236}">
                <a16:creationId xmlns="" xmlns:a16="http://schemas.microsoft.com/office/drawing/2014/main" id="{897D4FD5-3F1F-7047-AE0A-39CBE2E62570}"/>
              </a:ext>
            </a:extLst>
          </p:cNvPr>
          <p:cNvSpPr/>
          <p:nvPr/>
        </p:nvSpPr>
        <p:spPr>
          <a:xfrm>
            <a:off x="6240061" y="3943949"/>
            <a:ext cx="1870228" cy="176439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D8BB86F9-7994-CC45-870D-4EB2A85DAE28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="" xmlns:a16="http://schemas.microsoft.com/office/drawing/2014/main" id="{9C2C9E32-7AEC-9048-B49D-E26CD0526A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624197"/>
      </p:ext>
    </p:extLst>
  </p:cSld>
  <p:clrMapOvr>
    <a:masterClrMapping/>
  </p:clrMapOvr>
  <p:transition xmlns:p14="http://schemas.microsoft.com/office/powerpoint/2010/main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="" xmlns:a16="http://schemas.microsoft.com/office/drawing/2014/main" id="{3612812B-6851-1D4D-BE49-6DD50D3E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338513"/>
            <a:ext cx="9218950" cy="517229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Measured Dispersion</a:t>
            </a:r>
            <a:endParaRPr lang="ja-JP" altLang="en-US" sz="4000" dirty="0"/>
          </a:p>
        </p:txBody>
      </p:sp>
      <p:sp>
        <p:nvSpPr>
          <p:cNvPr id="42" name="スライド番号プレースホルダー 41">
            <a:extLst>
              <a:ext uri="{FF2B5EF4-FFF2-40B4-BE49-F238E27FC236}">
                <a16:creationId xmlns="" xmlns:a16="http://schemas.microsoft.com/office/drawing/2014/main" id="{B1D8BF26-FF1A-FF4B-ABD1-946F8D28CA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1132" y="7263541"/>
            <a:ext cx="710115" cy="312138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="" xmlns:a16="http://schemas.microsoft.com/office/drawing/2014/main" id="{EB90C301-5069-3F43-B4FB-F4DAD0EAA2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141" y="1067094"/>
            <a:ext cx="3514180" cy="28199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3DEF3132-293C-5547-928B-248D7377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093" y="1094493"/>
            <a:ext cx="3448397" cy="27902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D5DED436-EB18-B14F-9D6E-849109172E6B}"/>
              </a:ext>
            </a:extLst>
          </p:cNvPr>
          <p:cNvSpPr txBox="1"/>
          <p:nvPr/>
        </p:nvSpPr>
        <p:spPr>
          <a:xfrm>
            <a:off x="1574142" y="800761"/>
            <a:ext cx="4226507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800"/>
              <a:t>① </a:t>
            </a:r>
            <a:r>
              <a:rPr lang="en-US" altLang="ja-JP" sz="1800" dirty="0"/>
              <a:t>Before installation of skew quads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AA811DE5-0FA7-2043-88EC-5807673A40A1}"/>
              </a:ext>
            </a:extLst>
          </p:cNvPr>
          <p:cNvSpPr txBox="1"/>
          <p:nvPr/>
        </p:nvSpPr>
        <p:spPr>
          <a:xfrm>
            <a:off x="5597365" y="807331"/>
            <a:ext cx="404042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800"/>
              <a:t>② </a:t>
            </a:r>
            <a:r>
              <a:rPr lang="en-US" altLang="ja-JP" sz="1800" dirty="0"/>
              <a:t>After installation of skew quads</a:t>
            </a:r>
          </a:p>
        </p:txBody>
      </p:sp>
      <p:sp>
        <p:nvSpPr>
          <p:cNvPr id="11" name="右矢印 10">
            <a:extLst>
              <a:ext uri="{FF2B5EF4-FFF2-40B4-BE49-F238E27FC236}">
                <a16:creationId xmlns="" xmlns:a16="http://schemas.microsoft.com/office/drawing/2014/main" id="{B304697D-B44D-2C4D-84D2-5826F134A432}"/>
              </a:ext>
            </a:extLst>
          </p:cNvPr>
          <p:cNvSpPr/>
          <p:nvPr/>
        </p:nvSpPr>
        <p:spPr>
          <a:xfrm>
            <a:off x="4795212" y="1991217"/>
            <a:ext cx="627039" cy="4028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B3A04C29-8709-464A-854A-E941674C9474}"/>
              </a:ext>
            </a:extLst>
          </p:cNvPr>
          <p:cNvSpPr txBox="1"/>
          <p:nvPr/>
        </p:nvSpPr>
        <p:spPr>
          <a:xfrm>
            <a:off x="8573458" y="522188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Y. </a:t>
            </a:r>
            <a:r>
              <a:rPr lang="en-US" altLang="ja-JP" dirty="0" err="1">
                <a:solidFill>
                  <a:srgbClr val="0432FF"/>
                </a:solidFill>
              </a:rPr>
              <a:t>Seimiya</a:t>
            </a:r>
            <a:endParaRPr lang="ja-JP" altLang="en-US" dirty="0">
              <a:solidFill>
                <a:srgbClr val="0432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B13041CF-7973-414B-9841-1CE636F89DDF}"/>
              </a:ext>
            </a:extLst>
          </p:cNvPr>
          <p:cNvSpPr txBox="1"/>
          <p:nvPr/>
        </p:nvSpPr>
        <p:spPr>
          <a:xfrm>
            <a:off x="3" y="-62520"/>
            <a:ext cx="4740683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/>
              <a:t>		Improvements of emittance growth</a:t>
            </a:r>
            <a:endParaRPr kumimoji="1" lang="ja-JP" altLang="en-US" sz="16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="" xmlns:a16="http://schemas.microsoft.com/office/drawing/2014/main" id="{84E8308B-840C-AA46-8C25-AA836EE05778}"/>
              </a:ext>
            </a:extLst>
          </p:cNvPr>
          <p:cNvGrpSpPr/>
          <p:nvPr/>
        </p:nvGrpSpPr>
        <p:grpSpPr>
          <a:xfrm>
            <a:off x="2143380" y="3957644"/>
            <a:ext cx="6555184" cy="3073606"/>
            <a:chOff x="492480" y="2920611"/>
            <a:chExt cx="4956309" cy="2463315"/>
          </a:xfrm>
        </p:grpSpPr>
        <p:pic>
          <p:nvPicPr>
            <p:cNvPr id="35" name="図 34">
              <a:extLst>
                <a:ext uri="{FF2B5EF4-FFF2-40B4-BE49-F238E27FC236}">
                  <a16:creationId xmlns="" xmlns:a16="http://schemas.microsoft.com/office/drawing/2014/main" id="{42E7B23F-339A-3E46-A677-23D789516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80" y="2920611"/>
              <a:ext cx="4956309" cy="2463315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="" xmlns:a16="http://schemas.microsoft.com/office/drawing/2014/main" id="{0D789B7F-A089-B04B-B4B7-205F6888A45E}"/>
                </a:ext>
              </a:extLst>
            </p:cNvPr>
            <p:cNvSpPr txBox="1"/>
            <p:nvPr/>
          </p:nvSpPr>
          <p:spPr>
            <a:xfrm>
              <a:off x="986188" y="4962284"/>
              <a:ext cx="1732935" cy="419330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/>
                <a:t> DR</a:t>
              </a:r>
              <a:r>
                <a:rPr lang="ja-JP" altLang="en-US" sz="1400" b="1"/>
                <a:t>     </a:t>
              </a:r>
              <a:r>
                <a:rPr lang="en-US" altLang="ja-JP" sz="1400" b="1" dirty="0"/>
                <a:t> 3  </a:t>
              </a:r>
              <a:r>
                <a:rPr lang="ja-JP" altLang="en-US" sz="1400" b="1"/>
                <a:t>  </a:t>
              </a:r>
              <a:r>
                <a:rPr lang="en-US" altLang="ja-JP" sz="1400" b="1" dirty="0"/>
                <a:t>   5  </a:t>
              </a:r>
              <a:r>
                <a:rPr lang="ja-JP" altLang="en-US" sz="1400" b="1"/>
                <a:t>   </a:t>
              </a:r>
              <a:r>
                <a:rPr lang="en-US" altLang="ja-JP" sz="1400" b="1" dirty="0"/>
                <a:t> BT1 </a:t>
              </a:r>
              <a:r>
                <a:rPr lang="ja-JP" altLang="en-US" sz="1400" b="1"/>
                <a:t>  </a:t>
              </a:r>
              <a:r>
                <a:rPr lang="en-US" altLang="ja-JP" sz="1400" b="1" dirty="0"/>
                <a:t>BT2</a:t>
              </a:r>
              <a:r>
                <a:rPr lang="ja-JP" altLang="en-US" sz="1400" b="1"/>
                <a:t>      　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="" xmlns:a16="http://schemas.microsoft.com/office/drawing/2014/main" id="{0E459AFE-7475-6347-B730-3036922071AC}"/>
                </a:ext>
              </a:extLst>
            </p:cNvPr>
            <p:cNvSpPr txBox="1"/>
            <p:nvPr/>
          </p:nvSpPr>
          <p:spPr>
            <a:xfrm>
              <a:off x="3660434" y="4962284"/>
              <a:ext cx="1732935" cy="419330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/>
                <a:t> DR</a:t>
              </a:r>
              <a:r>
                <a:rPr lang="ja-JP" altLang="en-US" sz="1400" b="1"/>
                <a:t>     </a:t>
              </a:r>
              <a:r>
                <a:rPr lang="en-US" altLang="ja-JP" sz="1400" b="1"/>
                <a:t> </a:t>
              </a:r>
              <a:r>
                <a:rPr lang="en-US" altLang="ja-JP" sz="1400" b="1" dirty="0"/>
                <a:t>3  </a:t>
              </a:r>
              <a:r>
                <a:rPr lang="ja-JP" altLang="en-US" sz="1400" b="1"/>
                <a:t>  </a:t>
              </a:r>
              <a:r>
                <a:rPr lang="en-US" altLang="ja-JP" sz="1400" b="1" dirty="0"/>
                <a:t>   5  </a:t>
              </a:r>
              <a:r>
                <a:rPr lang="ja-JP" altLang="en-US" sz="1400" b="1"/>
                <a:t>   </a:t>
              </a:r>
              <a:r>
                <a:rPr lang="en-US" altLang="ja-JP" sz="1400" b="1"/>
                <a:t> </a:t>
              </a:r>
              <a:r>
                <a:rPr lang="en-US" altLang="ja-JP" sz="1400" b="1" dirty="0"/>
                <a:t>BT1 </a:t>
              </a:r>
              <a:r>
                <a:rPr lang="ja-JP" altLang="en-US" sz="1400" b="1"/>
                <a:t>  </a:t>
              </a:r>
              <a:r>
                <a:rPr lang="en-US" altLang="ja-JP" sz="1400" b="1" dirty="0"/>
                <a:t>BT2</a:t>
              </a:r>
              <a:r>
                <a:rPr lang="ja-JP" altLang="en-US" sz="1400" b="1"/>
                <a:t>      　</a:t>
              </a:r>
            </a:p>
          </p:txBody>
        </p:sp>
        <p:sp>
          <p:nvSpPr>
            <p:cNvPr id="40" name="下矢印 39">
              <a:extLst>
                <a:ext uri="{FF2B5EF4-FFF2-40B4-BE49-F238E27FC236}">
                  <a16:creationId xmlns="" xmlns:a16="http://schemas.microsoft.com/office/drawing/2014/main" id="{21327D26-8269-3948-9903-8A3E298FE864}"/>
                </a:ext>
              </a:extLst>
            </p:cNvPr>
            <p:cNvSpPr/>
            <p:nvPr/>
          </p:nvSpPr>
          <p:spPr>
            <a:xfrm>
              <a:off x="5142200" y="4015688"/>
              <a:ext cx="101600" cy="428840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3C115E0E-E29D-3E41-83AC-422F4CBCB150}"/>
              </a:ext>
            </a:extLst>
          </p:cNvPr>
          <p:cNvSpPr txBox="1"/>
          <p:nvPr/>
        </p:nvSpPr>
        <p:spPr>
          <a:xfrm>
            <a:off x="3005896" y="6904421"/>
            <a:ext cx="756535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Remaining </a:t>
            </a:r>
            <a:r>
              <a:rPr lang="en-US" altLang="ja-JP" sz="1800" dirty="0" err="1">
                <a:solidFill>
                  <a:srgbClr val="0432FF"/>
                </a:solidFill>
              </a:rPr>
              <a:t>SkewQuads</a:t>
            </a:r>
            <a:r>
              <a:rPr lang="en-US" altLang="ja-JP" sz="1800" dirty="0">
                <a:solidFill>
                  <a:srgbClr val="0432FF"/>
                </a:solidFill>
              </a:rPr>
              <a:t> will further improve the vertical emittance.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A1BC9692-FD0C-6B49-BC51-176E15FCF6DF}"/>
              </a:ext>
            </a:extLst>
          </p:cNvPr>
          <p:cNvSpPr txBox="1"/>
          <p:nvPr/>
        </p:nvSpPr>
        <p:spPr>
          <a:xfrm>
            <a:off x="1684967" y="5141347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52962BF5-9375-F54B-BED7-5819954EA5E9}"/>
              </a:ext>
            </a:extLst>
          </p:cNvPr>
          <p:cNvSpPr txBox="1"/>
          <p:nvPr/>
        </p:nvSpPr>
        <p:spPr>
          <a:xfrm>
            <a:off x="5289415" y="5130987"/>
            <a:ext cx="794718" cy="75163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y</a:t>
            </a:r>
            <a:endParaRPr lang="en-US" altLang="ja-JP" dirty="0"/>
          </a:p>
          <a:p>
            <a:r>
              <a:rPr kumimoji="1" lang="en-US" altLang="ja-JP" dirty="0"/>
              <a:t>[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274103"/>
      </p:ext>
    </p:extLst>
  </p:cSld>
  <p:clrMapOvr>
    <a:masterClrMapping/>
  </p:clrMapOvr>
  <p:transition xmlns:p14="http://schemas.microsoft.com/office/powerpoint/2010/main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1" y="286941"/>
            <a:ext cx="10390758" cy="1461801"/>
          </a:xfrm>
        </p:spPr>
        <p:txBody>
          <a:bodyPr>
            <a:normAutofit/>
          </a:bodyPr>
          <a:lstStyle/>
          <a:p>
            <a:r>
              <a:rPr kumimoji="1" lang="en-US" altLang="ja-JP"/>
              <a:t>2. Improvements of emittance growth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013262"/>
            <a:ext cx="9400610" cy="4798559"/>
          </a:xfrm>
        </p:spPr>
        <p:txBody>
          <a:bodyPr>
            <a:normAutofit fontScale="85000" lnSpcReduction="20000"/>
          </a:bodyPr>
          <a:lstStyle/>
          <a:p>
            <a:pPr marL="586616" indent="-586616">
              <a:buFont typeface="+mj-lt"/>
              <a:buAutoNum type="alphaUcParenR"/>
            </a:pP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Residual dispersion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Dispersion correction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Residual dispersion at the acceleration for compression system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</a:endParaRPr>
          </a:p>
          <a:p>
            <a:pPr marL="586616" indent="-586616">
              <a:buFont typeface="+mj-lt"/>
              <a:buAutoNum type="alphaUcParenR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Abnormal skew magnetic field from bends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dirty="0">
                <a:solidFill>
                  <a:srgbClr val="0432FF"/>
                </a:solidFill>
              </a:rPr>
              <a:t>Emittance growth caused by jitters</a:t>
            </a:r>
          </a:p>
          <a:p>
            <a:pPr lvl="1"/>
            <a:r>
              <a:rPr lang="en-US" altLang="ja-JP" dirty="0"/>
              <a:t>Jitter emittance from energy jitter </a:t>
            </a:r>
          </a:p>
          <a:p>
            <a:pPr lvl="1"/>
            <a:r>
              <a:rPr lang="en-US" altLang="ja-JP" dirty="0"/>
              <a:t>Jitter from hardware components</a:t>
            </a:r>
            <a:endParaRPr lang="en-US" altLang="ja-JP" dirty="0">
              <a:solidFill>
                <a:srgbClr val="0432FF"/>
              </a:solidFill>
            </a:endParaRPr>
          </a:p>
          <a:p>
            <a:pPr marL="586616" indent="-586616">
              <a:buFont typeface="+mj-lt"/>
              <a:buAutoNum type="alphaUcParenR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Other sources</a:t>
            </a:r>
          </a:p>
          <a:p>
            <a:pPr lvl="1"/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Wake field in the LINAC</a:t>
            </a:r>
          </a:p>
          <a:p>
            <a:pPr lvl="1"/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Radiation excitation in the e- BT line</a:t>
            </a:r>
          </a:p>
          <a:p>
            <a:pPr marL="586616" indent="-586616">
              <a:buFont typeface="+mj-lt"/>
              <a:buAutoNum type="alphaUcParenR"/>
            </a:pP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BB0754F-8027-D24B-9F20-9BB920A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FBD35E4E-6CFB-A447-895B-ED339749D1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078924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08148" y="325041"/>
            <a:ext cx="9665847" cy="587947"/>
          </a:xfrm>
          <a:noFill/>
        </p:spPr>
        <p:txBody>
          <a:bodyPr/>
          <a:lstStyle/>
          <a:p>
            <a:r>
              <a:rPr lang="en-US" altLang="ja-JP" sz="3200" dirty="0"/>
              <a:t>Linac Beam Parameters at KEKB/</a:t>
            </a:r>
            <a:r>
              <a:rPr kumimoji="1" lang="en-US" altLang="ja-JP" sz="3200" dirty="0"/>
              <a:t>SuperKEKB</a:t>
            </a:r>
            <a:endParaRPr kumimoji="1" lang="ja-JP" altLang="en-US" sz="3200" dirty="0"/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8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500217" y="-5480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Linac Beam Property Requirements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177802" y="6805761"/>
            <a:ext cx="10510839" cy="648072"/>
          </a:xfrm>
          <a:prstGeom prst="rect">
            <a:avLst/>
          </a:prstGeom>
        </p:spPr>
        <p:txBody>
          <a:bodyPr/>
          <a:lstStyle>
            <a:lvl1pPr marL="373063" indent="-373063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5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338" indent="-269875" algn="l" rtl="0" fontAlgn="base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30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9138" indent="-269875" algn="l" rtl="0" fontAlgn="base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863" indent="-177800" algn="l" rtl="0" fontAlgn="base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663" indent="-1778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7343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5097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285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0604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Limited improvements for operational electricity budget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3AE460F3-7058-A04D-913A-2F3C21C59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447181"/>
              </p:ext>
            </p:extLst>
          </p:nvPr>
        </p:nvGraphicFramePr>
        <p:xfrm>
          <a:off x="86314" y="871042"/>
          <a:ext cx="10602328" cy="5851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848">
                  <a:extLst>
                    <a:ext uri="{9D8B030D-6E8A-4147-A177-3AD203B41FA5}">
                      <a16:colId xmlns="" xmlns:a16="http://schemas.microsoft.com/office/drawing/2014/main" val="2083789657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2273197862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4279904738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1622328942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2790676348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202859985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887946445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299827537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2550757958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961633109"/>
                    </a:ext>
                  </a:extLst>
                </a:gridCol>
                <a:gridCol w="963848">
                  <a:extLst>
                    <a:ext uri="{9D8B030D-6E8A-4147-A177-3AD203B41FA5}">
                      <a16:colId xmlns="" xmlns:a16="http://schemas.microsoft.com/office/drawing/2014/main" val="3738311663"/>
                    </a:ext>
                  </a:extLst>
                </a:gridCol>
              </a:tblGrid>
              <a:tr h="4642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Stage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KEKB (final)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Phase-I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Phase-II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Phase-III (interim)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Phase-III (final)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8298598"/>
                  </a:ext>
                </a:extLst>
              </a:tr>
              <a:tr h="2599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Beam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e+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e–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e+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e–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e+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e–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6873519"/>
                  </a:ext>
                </a:extLst>
              </a:tr>
              <a:tr h="2042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Energy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3.5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8.0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7.0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4.0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4.0 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7.0 GeV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85438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Stored current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1.6 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1.1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1.0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1.0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–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 A</a:t>
                      </a: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1.3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3.6 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2.6 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5665282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Life time (min.)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–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7962382"/>
                  </a:ext>
                </a:extLst>
              </a:tr>
              <a:tr h="315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primary e- 10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primary e- 8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primary e- 10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1857460"/>
                  </a:ext>
                </a:extLst>
              </a:tr>
              <a:tr h="5942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Bunch charge (nC)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</a:rPr>
                        <a:t>→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→ 0.4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→ 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1661490"/>
                  </a:ext>
                </a:extLst>
              </a:tr>
              <a:tr h="501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Norm. Emittance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1400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310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200/40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150/30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100/40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 dirty="0">
                          <a:effectLst/>
                        </a:rPr>
                        <a:t>100/15</a:t>
                      </a:r>
                      <a:endParaRPr lang="en-US" sz="12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 dirty="0">
                          <a:effectLst/>
                        </a:rPr>
                        <a:t>40/20</a:t>
                      </a:r>
                      <a:endParaRPr lang="en-US" sz="12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509686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(</a:t>
                      </a:r>
                      <a:r>
                        <a:rPr lang="en-US" sz="1200" b="1" u="none" strike="noStrike" dirty="0" err="1">
                          <a:effectLst/>
                          <a:latin typeface="Symbol" charset="2"/>
                          <a:cs typeface="Symbol" charset="2"/>
                        </a:rPr>
                        <a:t>gbe</a:t>
                      </a:r>
                      <a:r>
                        <a:rPr lang="en-US" sz="1200" u="none" strike="noStrike" dirty="0">
                          <a:effectLst/>
                        </a:rPr>
                        <a:t>) (mrad)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>
                          <a:effectLst/>
                        </a:rPr>
                        <a:t>(Hor./Ver.)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u="none" strike="noStrike" dirty="0">
                          <a:effectLst/>
                        </a:rPr>
                        <a:t>(Hor./Ver.)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(Hor./Ver.)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307294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Energy spread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0.13%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0.13%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0.50%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0.50%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0.16%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0.10%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0.16%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0.10%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>
                          <a:effectLst/>
                        </a:rPr>
                        <a:t>0.16%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sng" strike="noStrike">
                          <a:effectLst/>
                        </a:rPr>
                        <a:t>0.07%</a:t>
                      </a:r>
                      <a:endParaRPr lang="en-US" sz="12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8177087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Bunch / Pulse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8647646"/>
                  </a:ext>
                </a:extLst>
              </a:tr>
              <a:tr h="39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Repetition 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50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25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25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50 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50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013787"/>
                  </a:ext>
                </a:extLst>
              </a:tr>
              <a:tr h="1097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Simultaneous top-up injection (PPM)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3 rings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 (LER, HER, PF)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8FE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No top-up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D3F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Partially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E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200" u="none" strike="noStrike" dirty="0">
                          <a:effectLst/>
                        </a:rPr>
                        <a:t>4+1 rings  (LER, HER, DR, PF, PF-AR)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C5D8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4+1 rings  (LER, HER, DR, PF, PF-AR)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47" marR="7347" marT="7347" marB="0" anchor="ctr">
                    <a:solidFill>
                      <a:srgbClr val="BEBD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9638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848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="" xmlns:a16="http://schemas.microsoft.com/office/drawing/2014/main" id="{7D61E0E3-0191-534D-8295-0D21B8F51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24" y="2140009"/>
            <a:ext cx="4560237" cy="31322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573A7F1-54E7-A442-8796-9F577DA4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99" y="246796"/>
            <a:ext cx="9430205" cy="746413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</a:rPr>
              <a:t>C) Emittance growth caused by Jitter (Jitter emittance)</a:t>
            </a:r>
            <a:endParaRPr lang="ja-JP" altLang="en-US" sz="24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="" xmlns:a16="http://schemas.microsoft.com/office/drawing/2014/main" id="{5AC3D0CE-AF74-5346-806D-56E9578521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286" y="2195286"/>
            <a:ext cx="4587647" cy="31549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5BC1C432-654F-B740-8826-86E432991CBF}"/>
              </a:ext>
            </a:extLst>
          </p:cNvPr>
          <p:cNvSpPr txBox="1"/>
          <p:nvPr/>
        </p:nvSpPr>
        <p:spPr>
          <a:xfrm>
            <a:off x="44268" y="2210093"/>
            <a:ext cx="1209232" cy="474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Before</a:t>
            </a:r>
            <a:endParaRPr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7890E659-7907-094D-953E-69D1DD4AE336}"/>
              </a:ext>
            </a:extLst>
          </p:cNvPr>
          <p:cNvSpPr txBox="1"/>
          <p:nvPr/>
        </p:nvSpPr>
        <p:spPr>
          <a:xfrm>
            <a:off x="6109582" y="2276233"/>
            <a:ext cx="950752" cy="474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400" dirty="0"/>
              <a:t>After</a:t>
            </a:r>
            <a:endParaRPr lang="ja-JP" altLang="en-US" sz="2400"/>
          </a:p>
        </p:txBody>
      </p:sp>
      <p:pic>
        <p:nvPicPr>
          <p:cNvPr id="27" name="図 26">
            <a:extLst>
              <a:ext uri="{FF2B5EF4-FFF2-40B4-BE49-F238E27FC236}">
                <a16:creationId xmlns="" xmlns:a16="http://schemas.microsoft.com/office/drawing/2014/main" id="{1B89026C-75DB-B848-8BA6-AB271487C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8"/>
          <a:stretch/>
        </p:blipFill>
        <p:spPr>
          <a:xfrm>
            <a:off x="4068" y="4433608"/>
            <a:ext cx="4608413" cy="312924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="" xmlns:a16="http://schemas.microsoft.com/office/drawing/2014/main" id="{64EFBEB2-43DF-9048-B2A5-49090100E1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5"/>
          <a:stretch/>
        </p:blipFill>
        <p:spPr>
          <a:xfrm>
            <a:off x="6078958" y="4496147"/>
            <a:ext cx="4566545" cy="3066707"/>
          </a:xfrm>
          <a:prstGeom prst="rect">
            <a:avLst/>
          </a:prstGeom>
        </p:spPr>
      </p:pic>
      <p:sp>
        <p:nvSpPr>
          <p:cNvPr id="16" name="右矢印 15">
            <a:extLst>
              <a:ext uri="{FF2B5EF4-FFF2-40B4-BE49-F238E27FC236}">
                <a16:creationId xmlns="" xmlns:a16="http://schemas.microsoft.com/office/drawing/2014/main" id="{986A7A72-FCFA-4A4E-8E34-A72D1FACB464}"/>
              </a:ext>
            </a:extLst>
          </p:cNvPr>
          <p:cNvSpPr/>
          <p:nvPr/>
        </p:nvSpPr>
        <p:spPr>
          <a:xfrm>
            <a:off x="4700193" y="3644414"/>
            <a:ext cx="833544" cy="705763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cxnSp>
        <p:nvCxnSpPr>
          <p:cNvPr id="20" name="直線コネクタ 19">
            <a:extLst>
              <a:ext uri="{FF2B5EF4-FFF2-40B4-BE49-F238E27FC236}">
                <a16:creationId xmlns="" xmlns:a16="http://schemas.microsoft.com/office/drawing/2014/main" id="{8D1688D7-1EBB-464A-9CF7-FE47564A4398}"/>
              </a:ext>
            </a:extLst>
          </p:cNvPr>
          <p:cNvCxnSpPr>
            <a:cxnSpLocks/>
          </p:cNvCxnSpPr>
          <p:nvPr/>
        </p:nvCxnSpPr>
        <p:spPr>
          <a:xfrm>
            <a:off x="2261285" y="2277309"/>
            <a:ext cx="0" cy="441538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="" xmlns:a16="http://schemas.microsoft.com/office/drawing/2014/main" id="{1BDAF89F-C685-1940-99BD-EADA3EB36057}"/>
              </a:ext>
            </a:extLst>
          </p:cNvPr>
          <p:cNvCxnSpPr>
            <a:cxnSpLocks/>
          </p:cNvCxnSpPr>
          <p:nvPr/>
        </p:nvCxnSpPr>
        <p:spPr>
          <a:xfrm>
            <a:off x="1342539" y="2217594"/>
            <a:ext cx="0" cy="4475098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="" xmlns:a16="http://schemas.microsoft.com/office/drawing/2014/main" id="{DE9A3216-388B-D84C-9CBB-E78F5D479939}"/>
              </a:ext>
            </a:extLst>
          </p:cNvPr>
          <p:cNvCxnSpPr>
            <a:cxnSpLocks/>
          </p:cNvCxnSpPr>
          <p:nvPr/>
        </p:nvCxnSpPr>
        <p:spPr>
          <a:xfrm>
            <a:off x="1524485" y="2217597"/>
            <a:ext cx="0" cy="4459465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左右矢印 22">
            <a:extLst>
              <a:ext uri="{FF2B5EF4-FFF2-40B4-BE49-F238E27FC236}">
                <a16:creationId xmlns="" xmlns:a16="http://schemas.microsoft.com/office/drawing/2014/main" id="{38D518D7-54BD-514B-8DD1-FAE729135FE0}"/>
              </a:ext>
            </a:extLst>
          </p:cNvPr>
          <p:cNvSpPr/>
          <p:nvPr/>
        </p:nvSpPr>
        <p:spPr>
          <a:xfrm>
            <a:off x="1313273" y="2217596"/>
            <a:ext cx="228615" cy="12824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A96C8FBA-5F87-5248-8BCB-8A3ECD38D868}"/>
              </a:ext>
            </a:extLst>
          </p:cNvPr>
          <p:cNvSpPr txBox="1"/>
          <p:nvPr/>
        </p:nvSpPr>
        <p:spPr>
          <a:xfrm>
            <a:off x="963010" y="1937896"/>
            <a:ext cx="948460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J-ARC</a:t>
            </a:r>
            <a:endParaRPr lang="ja-JP" altLang="en-US" sz="1600">
              <a:solidFill>
                <a:srgbClr val="00B05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6393E276-56E0-BD46-BDA2-64DE9524EA4D}"/>
              </a:ext>
            </a:extLst>
          </p:cNvPr>
          <p:cNvSpPr txBox="1"/>
          <p:nvPr/>
        </p:nvSpPr>
        <p:spPr>
          <a:xfrm>
            <a:off x="1751173" y="1906630"/>
            <a:ext cx="119184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chemeClr val="accent6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e+ target</a:t>
            </a:r>
            <a:endParaRPr lang="ja-JP" altLang="en-US" sz="1600">
              <a:solidFill>
                <a:schemeClr val="accent6">
                  <a:lumMod val="75000"/>
                </a:schemeClr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24197B37-2CA8-E447-AAD4-6EE5D3D11250}"/>
              </a:ext>
            </a:extLst>
          </p:cNvPr>
          <p:cNvSpPr txBox="1"/>
          <p:nvPr/>
        </p:nvSpPr>
        <p:spPr>
          <a:xfrm>
            <a:off x="8615062" y="4599691"/>
            <a:ext cx="1812420" cy="75163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Linac end:</a:t>
            </a:r>
          </a:p>
          <a:p>
            <a:r>
              <a:rPr lang="en-US" altLang="ja-JP" sz="2700" b="1" dirty="0" err="1">
                <a:solidFill>
                  <a:srgbClr val="1D3BEF"/>
                </a:solidFill>
                <a:latin typeface="Symbol" pitchFamily="2" charset="2"/>
                <a:ea typeface="Hiragino Maru Gothic Pro W4" panose="020F0400000000000000" pitchFamily="34" charset="-128"/>
              </a:rPr>
              <a:t>gbe</a:t>
            </a:r>
            <a:r>
              <a:rPr lang="en-US" altLang="ja-JP" b="1" baseline="-25000" dirty="0" err="1">
                <a:solidFill>
                  <a:srgbClr val="1D3BE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</a:t>
            </a:r>
            <a:r>
              <a:rPr lang="en-US" altLang="ja-JP" b="1" baseline="-25000" dirty="0">
                <a:solidFill>
                  <a:srgbClr val="1D3BE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b="1" dirty="0">
                <a:solidFill>
                  <a:srgbClr val="1D3BE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&lt; 1 μm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="" xmlns:a16="http://schemas.microsoft.com/office/drawing/2014/main" id="{127FD3FD-1532-4C4D-905A-6CF5191CCCE5}"/>
              </a:ext>
            </a:extLst>
          </p:cNvPr>
          <p:cNvCxnSpPr>
            <a:cxnSpLocks/>
          </p:cNvCxnSpPr>
          <p:nvPr/>
        </p:nvCxnSpPr>
        <p:spPr>
          <a:xfrm>
            <a:off x="8328896" y="2329437"/>
            <a:ext cx="0" cy="441538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="" xmlns:a16="http://schemas.microsoft.com/office/drawing/2014/main" id="{BBF8CAD9-316C-EC4D-A69F-8F7DD0094FC6}"/>
              </a:ext>
            </a:extLst>
          </p:cNvPr>
          <p:cNvCxnSpPr>
            <a:cxnSpLocks/>
          </p:cNvCxnSpPr>
          <p:nvPr/>
        </p:nvCxnSpPr>
        <p:spPr>
          <a:xfrm>
            <a:off x="7410150" y="2269722"/>
            <a:ext cx="0" cy="4475098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="" xmlns:a16="http://schemas.microsoft.com/office/drawing/2014/main" id="{D17B49AB-9CFB-3949-84D4-CC5DE25960A3}"/>
              </a:ext>
            </a:extLst>
          </p:cNvPr>
          <p:cNvCxnSpPr>
            <a:cxnSpLocks/>
          </p:cNvCxnSpPr>
          <p:nvPr/>
        </p:nvCxnSpPr>
        <p:spPr>
          <a:xfrm>
            <a:off x="7592095" y="2269725"/>
            <a:ext cx="0" cy="4459465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左右矢印 39">
            <a:extLst>
              <a:ext uri="{FF2B5EF4-FFF2-40B4-BE49-F238E27FC236}">
                <a16:creationId xmlns="" xmlns:a16="http://schemas.microsoft.com/office/drawing/2014/main" id="{C9AF4647-851D-2747-865F-B75EAC34BA4B}"/>
              </a:ext>
            </a:extLst>
          </p:cNvPr>
          <p:cNvSpPr/>
          <p:nvPr/>
        </p:nvSpPr>
        <p:spPr>
          <a:xfrm>
            <a:off x="7380883" y="2269725"/>
            <a:ext cx="228615" cy="12824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="" xmlns:a16="http://schemas.microsoft.com/office/drawing/2014/main" id="{DD992EA4-A93C-1541-A1A3-A59A6A8E57FA}"/>
              </a:ext>
            </a:extLst>
          </p:cNvPr>
          <p:cNvSpPr txBox="1"/>
          <p:nvPr/>
        </p:nvSpPr>
        <p:spPr>
          <a:xfrm>
            <a:off x="7030620" y="1990025"/>
            <a:ext cx="948460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J-ARC</a:t>
            </a:r>
            <a:endParaRPr lang="ja-JP" altLang="en-US" sz="1600">
              <a:solidFill>
                <a:srgbClr val="00B05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="" xmlns:a16="http://schemas.microsoft.com/office/drawing/2014/main" id="{2B68603C-789B-364D-90F1-8FAD7D8E154E}"/>
              </a:ext>
            </a:extLst>
          </p:cNvPr>
          <p:cNvSpPr txBox="1"/>
          <p:nvPr/>
        </p:nvSpPr>
        <p:spPr>
          <a:xfrm>
            <a:off x="7818783" y="1958759"/>
            <a:ext cx="119184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chemeClr val="accent6">
                    <a:lumMod val="75000"/>
                  </a:schemeClr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e+ target</a:t>
            </a:r>
            <a:endParaRPr lang="ja-JP" altLang="en-US" sz="1600">
              <a:solidFill>
                <a:schemeClr val="accent6">
                  <a:lumMod val="75000"/>
                </a:schemeClr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="" xmlns:a16="http://schemas.microsoft.com/office/drawing/2014/main" id="{4148C1B0-CB3A-C445-B5A0-B6EF51AD497B}"/>
              </a:ext>
            </a:extLst>
          </p:cNvPr>
          <p:cNvSpPr txBox="1"/>
          <p:nvPr/>
        </p:nvSpPr>
        <p:spPr>
          <a:xfrm>
            <a:off x="276295" y="816898"/>
            <a:ext cx="10251821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We focus on dispersion which convert to orbit jitter through energy jitter.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By dispersion correction, jitter emittance become less than 1 </a:t>
            </a:r>
            <a:r>
              <a:rPr lang="en-US" altLang="ja-JP" sz="2700" dirty="0">
                <a:solidFill>
                  <a:srgbClr val="0000FF"/>
                </a:solidFill>
                <a:latin typeface="Symbol" pitchFamily="2" charset="2"/>
                <a:ea typeface="Hiragino Maru Gothic Pro W4" panose="020F0400000000000000" pitchFamily="34" charset="-128"/>
              </a:rPr>
              <a:t>m</a:t>
            </a:r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m.</a:t>
            </a:r>
            <a:endParaRPr kumimoji="1" lang="ja-JP" altLang="en-US" dirty="0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9" name="角丸四角形吹き出し 28">
            <a:extLst>
              <a:ext uri="{FF2B5EF4-FFF2-40B4-BE49-F238E27FC236}">
                <a16:creationId xmlns="" xmlns:a16="http://schemas.microsoft.com/office/drawing/2014/main" id="{C2207E9A-5E18-8747-BAF0-20A7EB2D9DBE}"/>
              </a:ext>
            </a:extLst>
          </p:cNvPr>
          <p:cNvSpPr/>
          <p:nvPr/>
        </p:nvSpPr>
        <p:spPr>
          <a:xfrm>
            <a:off x="8615063" y="4599691"/>
            <a:ext cx="1835034" cy="738215"/>
          </a:xfrm>
          <a:prstGeom prst="wedgeRoundRectCallout">
            <a:avLst>
              <a:gd name="adj1" fmla="val 38685"/>
              <a:gd name="adj2" fmla="val 269327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A8AE0F61-F1A5-534D-A613-CE5E4B6DFE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94622" y="7162701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E81DCF88-090A-6F47-9380-A5FCA312EF5A}"/>
              </a:ext>
            </a:extLst>
          </p:cNvPr>
          <p:cNvSpPr txBox="1"/>
          <p:nvPr/>
        </p:nvSpPr>
        <p:spPr>
          <a:xfrm>
            <a:off x="4367222" y="4447328"/>
            <a:ext cx="1549592" cy="720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000" dirty="0"/>
              <a:t>Dispersion</a:t>
            </a:r>
          </a:p>
          <a:p>
            <a:r>
              <a:rPr lang="en-US" altLang="ja-JP" sz="2000" dirty="0"/>
              <a:t>Correction</a:t>
            </a:r>
            <a:endParaRPr lang="ja-JP" altLang="en-US" sz="20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="" xmlns:a16="http://schemas.microsoft.com/office/drawing/2014/main" id="{EFA39B72-D44A-E94F-9687-783D7E1C0EAA}"/>
              </a:ext>
            </a:extLst>
          </p:cNvPr>
          <p:cNvSpPr txBox="1"/>
          <p:nvPr/>
        </p:nvSpPr>
        <p:spPr>
          <a:xfrm>
            <a:off x="9417982" y="1809086"/>
            <a:ext cx="133851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solidFill>
                  <a:srgbClr val="0432FF"/>
                </a:solidFill>
              </a:rPr>
              <a:t>Y. Seimiya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="" xmlns:a16="http://schemas.microsoft.com/office/drawing/2014/main" id="{CD3934FE-EF8A-3945-A723-1536190F2AC8}"/>
              </a:ext>
            </a:extLst>
          </p:cNvPr>
          <p:cNvSpPr txBox="1"/>
          <p:nvPr/>
        </p:nvSpPr>
        <p:spPr>
          <a:xfrm>
            <a:off x="3" y="-62520"/>
            <a:ext cx="392506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/>
              <a:t>2</a:t>
            </a:r>
            <a:r>
              <a:rPr kumimoji="1" lang="en-US" altLang="ja-JP" sz="1600"/>
              <a:t>. Improvements of emittance growth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74F40073-18FE-3E4A-AE48-7BCEC7B53F50}"/>
              </a:ext>
            </a:extLst>
          </p:cNvPr>
          <p:cNvSpPr txBox="1"/>
          <p:nvPr/>
        </p:nvSpPr>
        <p:spPr>
          <a:xfrm>
            <a:off x="4635231" y="2986255"/>
            <a:ext cx="1545987" cy="72086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Measured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Dispersion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="" xmlns:a16="http://schemas.microsoft.com/office/drawing/2014/main" id="{0FBBE402-4CF3-D84B-A78F-6D60E2D7A0C1}"/>
              </a:ext>
            </a:extLst>
          </p:cNvPr>
          <p:cNvSpPr txBox="1"/>
          <p:nvPr/>
        </p:nvSpPr>
        <p:spPr>
          <a:xfrm>
            <a:off x="4571547" y="5730992"/>
            <a:ext cx="1452942" cy="1028636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Measured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Jitter emittance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D698FBD7-CED9-B04C-9DA9-F26314918C99}"/>
              </a:ext>
            </a:extLst>
          </p:cNvPr>
          <p:cNvSpPr txBox="1"/>
          <p:nvPr/>
        </p:nvSpPr>
        <p:spPr>
          <a:xfrm>
            <a:off x="1692359" y="4087249"/>
            <a:ext cx="1569163" cy="1013247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7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Linac end:</a:t>
            </a:r>
          </a:p>
          <a:p>
            <a:r>
              <a:rPr lang="en-US" altLang="ja-JP" b="1" dirty="0">
                <a:solidFill>
                  <a:srgbClr val="1D3BE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28</a:t>
            </a:r>
            <a:r>
              <a:rPr lang="en-US" altLang="ja-JP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/</a:t>
            </a:r>
            <a:r>
              <a:rPr lang="en-US" altLang="ja-JP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7 </a:t>
            </a:r>
            <a:r>
              <a:rPr lang="en-US" altLang="ja-JP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μm</a:t>
            </a:r>
          </a:p>
          <a:p>
            <a:r>
              <a:rPr lang="en-US" altLang="ja-JP" dirty="0"/>
              <a:t>(Hor./Ver.)</a:t>
            </a:r>
            <a:endParaRPr lang="ja-JP" altLang="en-US" b="1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D36160D0-B4B1-D547-B7C8-0146A6692107}"/>
              </a:ext>
            </a:extLst>
          </p:cNvPr>
          <p:cNvSpPr txBox="1"/>
          <p:nvPr/>
        </p:nvSpPr>
        <p:spPr>
          <a:xfrm>
            <a:off x="4824332" y="1990024"/>
            <a:ext cx="1254297" cy="42847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e- beam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99952"/>
      </p:ext>
    </p:extLst>
  </p:cSld>
  <p:clrMapOvr>
    <a:masterClrMapping/>
  </p:clrMapOvr>
  <p:transition xmlns:p14="http://schemas.microsoft.com/office/powerpoint/2010/main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="" xmlns:a16="http://schemas.microsoft.com/office/drawing/2014/main" id="{5B18FC39-BF06-5F46-8FB0-8882C83A7839}"/>
              </a:ext>
            </a:extLst>
          </p:cNvPr>
          <p:cNvGrpSpPr/>
          <p:nvPr/>
        </p:nvGrpSpPr>
        <p:grpSpPr>
          <a:xfrm>
            <a:off x="14058" y="2460729"/>
            <a:ext cx="4468060" cy="3534798"/>
            <a:chOff x="616901" y="2268068"/>
            <a:chExt cx="3780741" cy="3170450"/>
          </a:xfrm>
        </p:grpSpPr>
        <p:pic>
          <p:nvPicPr>
            <p:cNvPr id="5" name="図 4" descr="Targe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901" y="2973457"/>
              <a:ext cx="3780741" cy="2465061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31868" y="2268068"/>
              <a:ext cx="2441210" cy="12974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wake potential induced by target hole (simulation)</a:t>
              </a:r>
            </a:p>
            <a:p>
              <a:r>
                <a:rPr lang="en-US" altLang="ja-JP" sz="1400" dirty="0"/>
                <a:t>Color differences show differences of distance between center of hole and beam position.</a:t>
              </a:r>
              <a:endParaRPr lang="ja-JP" altLang="en-US" sz="140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826889" y="4561266"/>
              <a:ext cx="967974" cy="22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ja-JP" altLang="en-US" sz="1000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269350" y="3191803"/>
              <a:ext cx="1066251" cy="13418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500"/>
            </a:p>
          </p:txBody>
        </p:sp>
        <p:pic>
          <p:nvPicPr>
            <p:cNvPr id="13" name="図 12" descr="スクリーンショット 2018-03-14 8.15.10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18" y="3166876"/>
              <a:ext cx="307739" cy="1434357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="" xmlns:a16="http://schemas.microsoft.com/office/drawing/2014/main" id="{5EBC739D-7EDD-5F48-8058-6C7F631A3A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543" y="6251489"/>
            <a:ext cx="2181393" cy="59262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2DA0354A-1BC4-4E40-9A9A-F5A5F91CB5E2}"/>
              </a:ext>
            </a:extLst>
          </p:cNvPr>
          <p:cNvSpPr txBox="1"/>
          <p:nvPr/>
        </p:nvSpPr>
        <p:spPr>
          <a:xfrm>
            <a:off x="389790" y="5873204"/>
            <a:ext cx="576501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Growth factor of beam phase space jitter: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E5E57924-AED3-714B-871C-0A5BEB44C8CF}"/>
              </a:ext>
            </a:extLst>
          </p:cNvPr>
          <p:cNvSpPr txBox="1"/>
          <p:nvPr/>
        </p:nvSpPr>
        <p:spPr>
          <a:xfrm>
            <a:off x="4039435" y="6326600"/>
            <a:ext cx="5455636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&lt; 0.1@1nC  &lt;&lt; Measured growth factor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7" name="タイトル 1">
            <a:extLst>
              <a:ext uri="{FF2B5EF4-FFF2-40B4-BE49-F238E27FC236}">
                <a16:creationId xmlns="" xmlns:a16="http://schemas.microsoft.com/office/drawing/2014/main" id="{AE4B1667-6746-A24F-9E45-439EB9F1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9" y="235252"/>
            <a:ext cx="10657448" cy="667784"/>
          </a:xfrm>
        </p:spPr>
        <p:txBody>
          <a:bodyPr>
            <a:noAutofit/>
          </a:bodyPr>
          <a:lstStyle/>
          <a:p>
            <a:r>
              <a:rPr lang="en-US" altLang="ja-JP" sz="4100" dirty="0">
                <a:solidFill>
                  <a:srgbClr val="0432FF"/>
                </a:solidFill>
              </a:rPr>
              <a:t>C) Emittance growth caused by Jitter</a:t>
            </a:r>
            <a:endParaRPr lang="ja-JP" altLang="en-US" sz="41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="" xmlns:a16="http://schemas.microsoft.com/office/drawing/2014/main" id="{BED2E657-584D-364B-A8EE-EC5C83C57967}"/>
              </a:ext>
            </a:extLst>
          </p:cNvPr>
          <p:cNvSpPr txBox="1"/>
          <p:nvPr/>
        </p:nvSpPr>
        <p:spPr>
          <a:xfrm>
            <a:off x="475804" y="836437"/>
            <a:ext cx="9835316" cy="10748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Electron beam straightly pass through the positron generation target</a:t>
            </a:r>
            <a:r>
              <a:rPr lang="ja-JP" altLang="en-US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hole</a:t>
            </a:r>
            <a:r>
              <a:rPr lang="ja-JP" altLang="en-US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,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whose diameter is 2 mm.</a:t>
            </a:r>
            <a:endParaRPr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We suspected wakefield effect as a orbit jitter source.</a:t>
            </a:r>
            <a:endParaRPr kumimoji="1" lang="en-US" altLang="ja-JP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="" xmlns:a16="http://schemas.microsoft.com/office/drawing/2014/main" id="{8739764D-5B7D-9D4D-8580-CE133F3B87DC}"/>
              </a:ext>
            </a:extLst>
          </p:cNvPr>
          <p:cNvGrpSpPr/>
          <p:nvPr/>
        </p:nvGrpSpPr>
        <p:grpSpPr>
          <a:xfrm>
            <a:off x="3453901" y="3934570"/>
            <a:ext cx="2769436" cy="1698428"/>
            <a:chOff x="4769417" y="2762783"/>
            <a:chExt cx="4374583" cy="2843745"/>
          </a:xfrm>
        </p:grpSpPr>
        <p:pic>
          <p:nvPicPr>
            <p:cNvPr id="35" name="図 34">
              <a:extLst>
                <a:ext uri="{FF2B5EF4-FFF2-40B4-BE49-F238E27FC236}">
                  <a16:creationId xmlns="" xmlns:a16="http://schemas.microsoft.com/office/drawing/2014/main" id="{19871407-604A-AE4E-A478-6DCD6CFD2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417" y="2762783"/>
              <a:ext cx="4374583" cy="2843745"/>
            </a:xfrm>
            <a:prstGeom prst="rect">
              <a:avLst/>
            </a:prstGeom>
          </p:spPr>
        </p:pic>
        <p:cxnSp>
          <p:nvCxnSpPr>
            <p:cNvPr id="44" name="直線コネクタ 43">
              <a:extLst>
                <a:ext uri="{FF2B5EF4-FFF2-40B4-BE49-F238E27FC236}">
                  <a16:creationId xmlns="" xmlns:a16="http://schemas.microsoft.com/office/drawing/2014/main" id="{2FAAD9AD-5C1D-CE4C-B1FB-F8535FEF4E34}"/>
                </a:ext>
              </a:extLst>
            </p:cNvPr>
            <p:cNvCxnSpPr>
              <a:cxnSpLocks/>
            </p:cNvCxnSpPr>
            <p:nvPr/>
          </p:nvCxnSpPr>
          <p:spPr>
            <a:xfrm>
              <a:off x="5068807" y="3453800"/>
              <a:ext cx="405555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="" xmlns:a16="http://schemas.microsoft.com/office/drawing/2014/main" id="{0F395A23-6BC8-694F-BF58-1359A6E7795D}"/>
                </a:ext>
              </a:extLst>
            </p:cNvPr>
            <p:cNvSpPr txBox="1"/>
            <p:nvPr/>
          </p:nvSpPr>
          <p:spPr>
            <a:xfrm>
              <a:off x="5270710" y="4309806"/>
              <a:ext cx="3729288" cy="6321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solidFill>
                    <a:srgbClr val="FF0000"/>
                  </a:solidFill>
                </a:rPr>
                <a:t>Growth factor〜20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3A898EE7-9C74-3C40-8F3F-3F2C2A556D57}"/>
              </a:ext>
            </a:extLst>
          </p:cNvPr>
          <p:cNvSpPr txBox="1"/>
          <p:nvPr/>
        </p:nvSpPr>
        <p:spPr>
          <a:xfrm>
            <a:off x="367439" y="6809577"/>
            <a:ext cx="10090234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32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Wakefield effect of target hole is negligibly small.</a:t>
            </a:r>
            <a:endParaRPr lang="ja-JP" altLang="en-US" sz="3200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="" xmlns:a16="http://schemas.microsoft.com/office/drawing/2014/main" id="{44CC7220-4D86-4648-8B58-517BAFDFFAC1}"/>
              </a:ext>
            </a:extLst>
          </p:cNvPr>
          <p:cNvGrpSpPr/>
          <p:nvPr/>
        </p:nvGrpSpPr>
        <p:grpSpPr>
          <a:xfrm>
            <a:off x="1510700" y="1781354"/>
            <a:ext cx="8021723" cy="1071360"/>
            <a:chOff x="1199158" y="1685563"/>
            <a:chExt cx="6862487" cy="971510"/>
          </a:xfrm>
        </p:grpSpPr>
        <p:grpSp>
          <p:nvGrpSpPr>
            <p:cNvPr id="19" name="グループ化 18">
              <a:extLst>
                <a:ext uri="{FF2B5EF4-FFF2-40B4-BE49-F238E27FC236}">
                  <a16:creationId xmlns="" xmlns:a16="http://schemas.microsoft.com/office/drawing/2014/main" id="{947C57D2-CC85-B149-89FD-474BC5CD1F22}"/>
                </a:ext>
              </a:extLst>
            </p:cNvPr>
            <p:cNvGrpSpPr/>
            <p:nvPr/>
          </p:nvGrpSpPr>
          <p:grpSpPr>
            <a:xfrm>
              <a:off x="1199158" y="1685563"/>
              <a:ext cx="6862487" cy="971510"/>
              <a:chOff x="1199158" y="1662117"/>
              <a:chExt cx="6862487" cy="971510"/>
            </a:xfrm>
          </p:grpSpPr>
          <p:cxnSp>
            <p:nvCxnSpPr>
              <p:cNvPr id="34" name="直線矢印コネクタ 33">
                <a:extLst>
                  <a:ext uri="{FF2B5EF4-FFF2-40B4-BE49-F238E27FC236}">
                    <a16:creationId xmlns="" xmlns:a16="http://schemas.microsoft.com/office/drawing/2014/main" id="{6A6C9DD8-C092-DE49-A9A6-EEF08F5284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423" y="1887636"/>
                <a:ext cx="1144226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>
                <a:extLst>
                  <a:ext uri="{FF2B5EF4-FFF2-40B4-BE49-F238E27FC236}">
                    <a16:creationId xmlns="" xmlns:a16="http://schemas.microsoft.com/office/drawing/2014/main" id="{8D7394B3-76E8-8F4C-BA5A-BFB0A59FC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423" y="2189375"/>
                <a:ext cx="1144226" cy="0"/>
              </a:xfrm>
              <a:prstGeom prst="straightConnector1">
                <a:avLst/>
              </a:prstGeom>
              <a:ln w="31750">
                <a:solidFill>
                  <a:srgbClr val="0B3E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フローチャート: 直接アクセス記憶 7">
                <a:extLst>
                  <a:ext uri="{FF2B5EF4-FFF2-40B4-BE49-F238E27FC236}">
                    <a16:creationId xmlns="" xmlns:a16="http://schemas.microsoft.com/office/drawing/2014/main" id="{48176DA0-ECCA-034C-BF91-0240A6CB58A5}"/>
                  </a:ext>
                </a:extLst>
              </p:cNvPr>
              <p:cNvSpPr/>
              <p:nvPr/>
            </p:nvSpPr>
            <p:spPr>
              <a:xfrm rot="10800000">
                <a:off x="3503736" y="1696184"/>
                <a:ext cx="1071884" cy="933086"/>
              </a:xfrm>
              <a:prstGeom prst="flowChartMagneticDru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" name="直線コネクタ 23">
                <a:extLst>
                  <a:ext uri="{FF2B5EF4-FFF2-40B4-BE49-F238E27FC236}">
                    <a16:creationId xmlns="" xmlns:a16="http://schemas.microsoft.com/office/drawing/2014/main" id="{ADC30466-043D-DA4A-800B-286F436E7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0872" y="2189375"/>
                <a:ext cx="2411639" cy="0"/>
              </a:xfrm>
              <a:prstGeom prst="line">
                <a:avLst/>
              </a:prstGeom>
              <a:ln w="31750">
                <a:solidFill>
                  <a:srgbClr val="0B3E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>
                <a:extLst>
                  <a:ext uri="{FF2B5EF4-FFF2-40B4-BE49-F238E27FC236}">
                    <a16:creationId xmlns="" xmlns:a16="http://schemas.microsoft.com/office/drawing/2014/main" id="{BBB0A0A1-E6F0-874C-82C3-37A67862026A}"/>
                  </a:ext>
                </a:extLst>
              </p:cNvPr>
              <p:cNvSpPr txBox="1"/>
              <p:nvPr/>
            </p:nvSpPr>
            <p:spPr>
              <a:xfrm>
                <a:off x="5259660" y="2000445"/>
                <a:ext cx="40107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B3EFF"/>
                    </a:solidFill>
                  </a:rPr>
                  <a:t>e-</a:t>
                </a:r>
                <a:endParaRPr lang="ja-JP" altLang="en-US" sz="2400">
                  <a:solidFill>
                    <a:srgbClr val="0B3EFF"/>
                  </a:solidFill>
                </a:endParaRPr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="" xmlns:a16="http://schemas.microsoft.com/office/drawing/2014/main" id="{53A7B62B-62EE-1145-A00D-5C80C20A79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0947" y="1887636"/>
                <a:ext cx="581161" cy="301739"/>
              </a:xfrm>
              <a:prstGeom prst="line">
                <a:avLst/>
              </a:prstGeom>
              <a:ln w="31750">
                <a:solidFill>
                  <a:srgbClr val="0B3E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="" xmlns:a16="http://schemas.microsoft.com/office/drawing/2014/main" id="{481CAC45-0B07-874D-BFA8-4CF8613D98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2107" y="1887636"/>
                <a:ext cx="915239" cy="0"/>
              </a:xfrm>
              <a:prstGeom prst="line">
                <a:avLst/>
              </a:prstGeom>
              <a:ln w="31750">
                <a:solidFill>
                  <a:srgbClr val="0B3E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>
                <a:extLst>
                  <a:ext uri="{FF2B5EF4-FFF2-40B4-BE49-F238E27FC236}">
                    <a16:creationId xmlns="" xmlns:a16="http://schemas.microsoft.com/office/drawing/2014/main" id="{FFE2E897-C0C3-9A43-A5A0-8FF5CD327CB3}"/>
                  </a:ext>
                </a:extLst>
              </p:cNvPr>
              <p:cNvSpPr txBox="1"/>
              <p:nvPr/>
            </p:nvSpPr>
            <p:spPr>
              <a:xfrm>
                <a:off x="5264232" y="1662117"/>
                <a:ext cx="467948" cy="4186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e+</a:t>
                </a:r>
                <a:endParaRPr lang="ja-JP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円/楕円 37">
                <a:extLst>
                  <a:ext uri="{FF2B5EF4-FFF2-40B4-BE49-F238E27FC236}">
                    <a16:creationId xmlns="" xmlns:a16="http://schemas.microsoft.com/office/drawing/2014/main" id="{8CE19990-F102-8D4A-BF9C-A865B76AB000}"/>
                  </a:ext>
                </a:extLst>
              </p:cNvPr>
              <p:cNvSpPr/>
              <p:nvPr/>
            </p:nvSpPr>
            <p:spPr>
              <a:xfrm>
                <a:off x="5928411" y="1696184"/>
                <a:ext cx="937443" cy="93744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500"/>
              </a:p>
            </p:txBody>
          </p:sp>
          <p:sp>
            <p:nvSpPr>
              <p:cNvPr id="39" name="円/楕円 38">
                <a:extLst>
                  <a:ext uri="{FF2B5EF4-FFF2-40B4-BE49-F238E27FC236}">
                    <a16:creationId xmlns="" xmlns:a16="http://schemas.microsoft.com/office/drawing/2014/main" id="{0F8C2D41-2552-A04C-A02C-45CBB9C5231A}"/>
                  </a:ext>
                </a:extLst>
              </p:cNvPr>
              <p:cNvSpPr/>
              <p:nvPr/>
            </p:nvSpPr>
            <p:spPr>
              <a:xfrm flipV="1">
                <a:off x="6302152" y="2073681"/>
                <a:ext cx="205679" cy="228909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500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="" xmlns:a16="http://schemas.microsoft.com/office/drawing/2014/main" id="{D77AAAEC-040C-E146-8B91-D7151E7B67EB}"/>
                  </a:ext>
                </a:extLst>
              </p:cNvPr>
              <p:cNvSpPr txBox="1"/>
              <p:nvPr/>
            </p:nvSpPr>
            <p:spPr>
              <a:xfrm>
                <a:off x="1199158" y="1796959"/>
                <a:ext cx="40107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B3EFF"/>
                    </a:solidFill>
                  </a:rPr>
                  <a:t>e-</a:t>
                </a:r>
                <a:endParaRPr lang="ja-JP" altLang="en-US" sz="2400">
                  <a:solidFill>
                    <a:srgbClr val="0B3EFF"/>
                  </a:solidFill>
                </a:endParaRPr>
              </a:p>
            </p:txBody>
          </p:sp>
          <p:cxnSp>
            <p:nvCxnSpPr>
              <p:cNvPr id="43" name="直線コネクタ 42">
                <a:extLst>
                  <a:ext uri="{FF2B5EF4-FFF2-40B4-BE49-F238E27FC236}">
                    <a16:creationId xmlns="" xmlns:a16="http://schemas.microsoft.com/office/drawing/2014/main" id="{9C4117F2-240E-2341-B97C-FAB108E77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7332" y="2073682"/>
                <a:ext cx="823717" cy="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="" xmlns:a16="http://schemas.microsoft.com/office/drawing/2014/main" id="{202575F5-CA1B-CF48-BFD7-CC3239D11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1904" y="2304313"/>
                <a:ext cx="819145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49">
                <a:extLst>
                  <a:ext uri="{FF2B5EF4-FFF2-40B4-BE49-F238E27FC236}">
                    <a16:creationId xmlns="" xmlns:a16="http://schemas.microsoft.com/office/drawing/2014/main" id="{E013196C-4D15-DF40-B97F-DDE9F9922E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2685" y="1787140"/>
                <a:ext cx="0" cy="2865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="" xmlns:a16="http://schemas.microsoft.com/office/drawing/2014/main" id="{44DFCFFB-9CD7-E149-8BED-10B9C4940F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2685" y="2302590"/>
                <a:ext cx="0" cy="2898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>
                <a:extLst>
                  <a:ext uri="{FF2B5EF4-FFF2-40B4-BE49-F238E27FC236}">
                    <a16:creationId xmlns="" xmlns:a16="http://schemas.microsoft.com/office/drawing/2014/main" id="{826D1ACF-2226-DA4B-A939-3825473CE572}"/>
                  </a:ext>
                </a:extLst>
              </p:cNvPr>
              <p:cNvSpPr txBox="1"/>
              <p:nvPr/>
            </p:nvSpPr>
            <p:spPr>
              <a:xfrm>
                <a:off x="7229685" y="2030536"/>
                <a:ext cx="831960" cy="320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700" dirty="0"/>
                  <a:t>φ2 mm</a:t>
                </a:r>
                <a:endParaRPr lang="ja-JP" altLang="en-US" sz="1700"/>
              </a:p>
            </p:txBody>
          </p:sp>
          <p:sp>
            <p:nvSpPr>
              <p:cNvPr id="18" name="円/楕円 17">
                <a:extLst>
                  <a:ext uri="{FF2B5EF4-FFF2-40B4-BE49-F238E27FC236}">
                    <a16:creationId xmlns="" xmlns:a16="http://schemas.microsoft.com/office/drawing/2014/main" id="{04D56706-784F-E649-9F20-0EDCF6C8F7D5}"/>
                  </a:ext>
                </a:extLst>
              </p:cNvPr>
              <p:cNvSpPr/>
              <p:nvPr/>
            </p:nvSpPr>
            <p:spPr>
              <a:xfrm flipV="1">
                <a:off x="3572410" y="2067924"/>
                <a:ext cx="205679" cy="228909"/>
              </a:xfrm>
              <a:prstGeom prst="ellipse">
                <a:avLst/>
              </a:prstGeom>
              <a:solidFill>
                <a:schemeClr val="tx1"/>
              </a:solidFill>
              <a:effectLst/>
              <a:scene3d>
                <a:camera prst="isometricOffAxis1Left">
                  <a:rot lat="0" lon="3840000" rev="0"/>
                </a:camera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sz="1500"/>
              </a:p>
            </p:txBody>
          </p:sp>
        </p:grpSp>
        <p:cxnSp>
          <p:nvCxnSpPr>
            <p:cNvPr id="23" name="直線矢印コネクタ 22">
              <a:extLst>
                <a:ext uri="{FF2B5EF4-FFF2-40B4-BE49-F238E27FC236}">
                  <a16:creationId xmlns="" xmlns:a16="http://schemas.microsoft.com/office/drawing/2014/main" id="{EE2021D8-541E-F144-83D2-DAD825062EFC}"/>
                </a:ext>
              </a:extLst>
            </p:cNvPr>
            <p:cNvCxnSpPr>
              <a:cxnSpLocks/>
            </p:cNvCxnSpPr>
            <p:nvPr/>
          </p:nvCxnSpPr>
          <p:spPr>
            <a:xfrm>
              <a:off x="3834397" y="2439389"/>
              <a:ext cx="7145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="" xmlns:a16="http://schemas.microsoft.com/office/drawing/2014/main" id="{2BE7E039-2A69-3B43-9034-CAE90E0647DF}"/>
                </a:ext>
              </a:extLst>
            </p:cNvPr>
            <p:cNvSpPr txBox="1"/>
            <p:nvPr/>
          </p:nvSpPr>
          <p:spPr>
            <a:xfrm>
              <a:off x="3896870" y="2133216"/>
              <a:ext cx="721090" cy="307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14 mm</a:t>
              </a:r>
              <a:endParaRPr lang="ja-JP" altLang="en-US" sz="160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="" xmlns:a16="http://schemas.microsoft.com/office/drawing/2014/main" id="{BAC3C294-203C-374D-975C-627826F55D9C}"/>
              </a:ext>
            </a:extLst>
          </p:cNvPr>
          <p:cNvGrpSpPr/>
          <p:nvPr/>
        </p:nvGrpSpPr>
        <p:grpSpPr>
          <a:xfrm>
            <a:off x="6335718" y="3403889"/>
            <a:ext cx="4317852" cy="2297772"/>
            <a:chOff x="5802276" y="3311083"/>
            <a:chExt cx="3316075" cy="1870517"/>
          </a:xfrm>
        </p:grpSpPr>
        <p:pic>
          <p:nvPicPr>
            <p:cNvPr id="21" name="図 20">
              <a:extLst>
                <a:ext uri="{FF2B5EF4-FFF2-40B4-BE49-F238E27FC236}">
                  <a16:creationId xmlns="" xmlns:a16="http://schemas.microsoft.com/office/drawing/2014/main" id="{EE9941C5-36A1-AD49-A87C-C3BAE52BE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2276" y="3311083"/>
              <a:ext cx="3315040" cy="94648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="" xmlns:a16="http://schemas.microsoft.com/office/drawing/2014/main" id="{7DB7C513-5EB8-CF4D-AFDE-2EF78E98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7817" y="4260107"/>
              <a:ext cx="3310534" cy="921493"/>
            </a:xfrm>
            <a:prstGeom prst="rect">
              <a:avLst/>
            </a:prstGeom>
          </p:spPr>
        </p:pic>
      </p:grpSp>
      <p:sp>
        <p:nvSpPr>
          <p:cNvPr id="26" name="正方形/長方形 25">
            <a:extLst>
              <a:ext uri="{FF2B5EF4-FFF2-40B4-BE49-F238E27FC236}">
                <a16:creationId xmlns="" xmlns:a16="http://schemas.microsoft.com/office/drawing/2014/main" id="{AD1997D9-20AB-3C46-BA1D-155D562F5999}"/>
              </a:ext>
            </a:extLst>
          </p:cNvPr>
          <p:cNvSpPr/>
          <p:nvPr/>
        </p:nvSpPr>
        <p:spPr>
          <a:xfrm>
            <a:off x="7055785" y="5353628"/>
            <a:ext cx="135049" cy="163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="" xmlns:a16="http://schemas.microsoft.com/office/drawing/2014/main" id="{6B02FA0A-C7B1-1C49-9984-CACC9D2A124E}"/>
              </a:ext>
            </a:extLst>
          </p:cNvPr>
          <p:cNvSpPr/>
          <p:nvPr/>
        </p:nvSpPr>
        <p:spPr>
          <a:xfrm>
            <a:off x="7038267" y="4290448"/>
            <a:ext cx="135049" cy="163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="" xmlns:a16="http://schemas.microsoft.com/office/drawing/2014/main" id="{5C79E443-1B21-6A41-A35B-64EDC7B418AB}"/>
              </a:ext>
            </a:extLst>
          </p:cNvPr>
          <p:cNvSpPr txBox="1"/>
          <p:nvPr/>
        </p:nvSpPr>
        <p:spPr>
          <a:xfrm>
            <a:off x="8361541" y="3574508"/>
            <a:ext cx="1124423" cy="35152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Target IN</a:t>
            </a:r>
            <a:endParaRPr lang="ja-JP" altLang="en-US" sz="1600"/>
          </a:p>
        </p:txBody>
      </p:sp>
      <p:sp>
        <p:nvSpPr>
          <p:cNvPr id="51" name="テキスト ボックス 50">
            <a:extLst>
              <a:ext uri="{FF2B5EF4-FFF2-40B4-BE49-F238E27FC236}">
                <a16:creationId xmlns="" xmlns:a16="http://schemas.microsoft.com/office/drawing/2014/main" id="{E7B83AE3-8896-D248-BE1A-EBE229D9E848}"/>
              </a:ext>
            </a:extLst>
          </p:cNvPr>
          <p:cNvSpPr txBox="1"/>
          <p:nvPr/>
        </p:nvSpPr>
        <p:spPr>
          <a:xfrm>
            <a:off x="8297410" y="4699083"/>
            <a:ext cx="1351949" cy="35152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Target OUT</a:t>
            </a:r>
            <a:endParaRPr lang="ja-JP" altLang="en-US" sz="16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="" xmlns:a16="http://schemas.microsoft.com/office/drawing/2014/main" id="{0164C575-559E-4042-91D9-E0FB75969548}"/>
              </a:ext>
            </a:extLst>
          </p:cNvPr>
          <p:cNvSpPr txBox="1"/>
          <p:nvPr/>
        </p:nvSpPr>
        <p:spPr>
          <a:xfrm>
            <a:off x="7511573" y="3101106"/>
            <a:ext cx="2764743" cy="35152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pPr algn="ctr"/>
            <a:r>
              <a:rPr lang="en-US" altLang="ja-JP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Comparison of orbit jitter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EACBFE85-1D4B-CD43-9811-08DF78A3019B}"/>
              </a:ext>
            </a:extLst>
          </p:cNvPr>
          <p:cNvSpPr txBox="1"/>
          <p:nvPr/>
        </p:nvSpPr>
        <p:spPr>
          <a:xfrm>
            <a:off x="3210624" y="3185849"/>
            <a:ext cx="3392492" cy="75163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From the beam position before and after target, amplification factor are derived.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="" xmlns:a16="http://schemas.microsoft.com/office/drawing/2014/main" id="{6F2D8A74-35F1-D042-AD1D-060FE00AD1A5}"/>
              </a:ext>
            </a:extLst>
          </p:cNvPr>
          <p:cNvSpPr txBox="1"/>
          <p:nvPr/>
        </p:nvSpPr>
        <p:spPr>
          <a:xfrm>
            <a:off x="9317320" y="5684611"/>
            <a:ext cx="127169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LINAC end</a:t>
            </a:r>
            <a:endParaRPr lang="ja-JP" altLang="en-US" sz="1600"/>
          </a:p>
        </p:txBody>
      </p:sp>
      <p:sp>
        <p:nvSpPr>
          <p:cNvPr id="65" name="角丸四角形吹き出し 64">
            <a:extLst>
              <a:ext uri="{FF2B5EF4-FFF2-40B4-BE49-F238E27FC236}">
                <a16:creationId xmlns="" xmlns:a16="http://schemas.microsoft.com/office/drawing/2014/main" id="{8F704B41-CA51-744A-A12F-9A7D00C46533}"/>
              </a:ext>
            </a:extLst>
          </p:cNvPr>
          <p:cNvSpPr/>
          <p:nvPr/>
        </p:nvSpPr>
        <p:spPr>
          <a:xfrm>
            <a:off x="9339850" y="5668950"/>
            <a:ext cx="1241782" cy="348206"/>
          </a:xfrm>
          <a:prstGeom prst="wedgeRoundRectCallout">
            <a:avLst>
              <a:gd name="adj1" fmla="val 54502"/>
              <a:gd name="adj2" fmla="val -104358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="" xmlns:a16="http://schemas.microsoft.com/office/drawing/2014/main" id="{37878C95-CCA6-E449-A911-CBCAEEBB9D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="" xmlns:a16="http://schemas.microsoft.com/office/drawing/2014/main" id="{B43B50C2-0293-7B4D-8937-3E69C77750B5}"/>
              </a:ext>
            </a:extLst>
          </p:cNvPr>
          <p:cNvSpPr txBox="1"/>
          <p:nvPr/>
        </p:nvSpPr>
        <p:spPr>
          <a:xfrm>
            <a:off x="3" y="-62520"/>
            <a:ext cx="508583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/>
              <a:t>2</a:t>
            </a:r>
            <a:r>
              <a:rPr kumimoji="1" lang="en-US" altLang="ja-JP"/>
              <a:t>. Improvements of emittance growth</a:t>
            </a:r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="" xmlns:a16="http://schemas.microsoft.com/office/drawing/2014/main" id="{5895747C-A125-0A41-92E8-EA78714CC7B7}"/>
              </a:ext>
            </a:extLst>
          </p:cNvPr>
          <p:cNvSpPr txBox="1"/>
          <p:nvPr/>
        </p:nvSpPr>
        <p:spPr>
          <a:xfrm>
            <a:off x="8786587" y="335748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Y. </a:t>
            </a:r>
            <a:r>
              <a:rPr lang="en-US" altLang="ja-JP" dirty="0" err="1">
                <a:solidFill>
                  <a:srgbClr val="0432FF"/>
                </a:solidFill>
              </a:rPr>
              <a:t>Seimiya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="" xmlns:a16="http://schemas.microsoft.com/office/drawing/2014/main" id="{49805F0B-3555-5446-9C7F-D0B8B819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="" xmlns:a16="http://schemas.microsoft.com/office/drawing/2014/main" id="{4B656074-24CB-6D48-B9D7-6447F259BA34}"/>
              </a:ext>
            </a:extLst>
          </p:cNvPr>
          <p:cNvSpPr/>
          <p:nvPr/>
        </p:nvSpPr>
        <p:spPr>
          <a:xfrm>
            <a:off x="6335715" y="2847911"/>
            <a:ext cx="4316504" cy="3224556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662416"/>
      </p:ext>
    </p:extLst>
  </p:cSld>
  <p:clrMapOvr>
    <a:masterClrMapping/>
  </p:clrMapOvr>
  <p:transition xmlns:p14="http://schemas.microsoft.com/office/powerpoint/2010/main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="" xmlns:a16="http://schemas.microsoft.com/office/drawing/2014/main" id="{0CCAA6B3-071F-1047-8648-FD0232FBCD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" y="3467301"/>
            <a:ext cx="5057375" cy="36305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ECD65AF6-7F0A-DE49-AE10-FC4A3CA0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4" y="101577"/>
            <a:ext cx="10688639" cy="968026"/>
          </a:xfrm>
        </p:spPr>
        <p:txBody>
          <a:bodyPr>
            <a:normAutofit/>
          </a:bodyPr>
          <a:lstStyle/>
          <a:p>
            <a:r>
              <a:rPr lang="en-US" altLang="ja-JP" sz="4100" dirty="0">
                <a:solidFill>
                  <a:srgbClr val="0432FF"/>
                </a:solidFill>
              </a:rPr>
              <a:t>C) Emittance growth caused by Jitter</a:t>
            </a:r>
            <a:endParaRPr lang="ja-JP" altLang="en-US" sz="41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="" xmlns:a16="http://schemas.microsoft.com/office/drawing/2014/main" id="{4686DF05-8148-AC4E-91DF-E3B7B3303398}"/>
              </a:ext>
            </a:extLst>
          </p:cNvPr>
          <p:cNvGrpSpPr/>
          <p:nvPr/>
        </p:nvGrpSpPr>
        <p:grpSpPr>
          <a:xfrm>
            <a:off x="4902247" y="3438877"/>
            <a:ext cx="5824672" cy="3687356"/>
            <a:chOff x="1599137" y="1615535"/>
            <a:chExt cx="5469144" cy="3669958"/>
          </a:xfrm>
        </p:grpSpPr>
        <p:pic>
          <p:nvPicPr>
            <p:cNvPr id="9" name="図 8">
              <a:extLst>
                <a:ext uri="{FF2B5EF4-FFF2-40B4-BE49-F238E27FC236}">
                  <a16:creationId xmlns="" xmlns:a16="http://schemas.microsoft.com/office/drawing/2014/main" id="{0B99B95C-12FE-DC41-A416-BEC3BBBC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9137" y="1615535"/>
              <a:ext cx="5469144" cy="1573968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="" xmlns:a16="http://schemas.microsoft.com/office/drawing/2014/main" id="{197F9B57-49A1-5F4E-BE7B-8F4224961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2630" y="3091542"/>
              <a:ext cx="5269841" cy="1205901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F31BEE78-E26C-024E-ABC4-8D7520441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2338" y="4268173"/>
              <a:ext cx="5355771" cy="1017320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32545E36-2628-AD48-ABE6-DC8B4954E498}"/>
              </a:ext>
            </a:extLst>
          </p:cNvPr>
          <p:cNvSpPr txBox="1"/>
          <p:nvPr/>
        </p:nvSpPr>
        <p:spPr>
          <a:xfrm>
            <a:off x="637402" y="1140725"/>
            <a:ext cx="9331589" cy="216740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Remain orbit jitter can be explained by </a:t>
            </a:r>
            <a:r>
              <a:rPr lang="en-US" altLang="ja-JP" sz="2300" dirty="0">
                <a:latin typeface="Symbol" pitchFamily="2" charset="2"/>
                <a:ea typeface="Hiragino Maru Gothic Pro W4" panose="020F0400000000000000" pitchFamily="34" charset="-128"/>
              </a:rPr>
              <a:t>b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function.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Using Twiss parameters measured by WS at sector C, </a:t>
            </a:r>
            <a:r>
              <a:rPr lang="en-US" altLang="ja-JP" sz="2300" dirty="0">
                <a:latin typeface="Symbol" pitchFamily="2" charset="2"/>
                <a:ea typeface="Hiragino Maru Gothic Pro W4" panose="020F0400000000000000" pitchFamily="34" charset="-128"/>
              </a:rPr>
              <a:t>b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function near target is derived.</a:t>
            </a:r>
            <a:endParaRPr kumimoji="1" lang="en-US" altLang="ja-JP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sz="2300" dirty="0">
                <a:latin typeface="Symbol" pitchFamily="2" charset="2"/>
                <a:ea typeface="Hiragino Maru Gothic Pro W4" panose="020F0400000000000000" pitchFamily="34" charset="-128"/>
              </a:rPr>
              <a:t>b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function is highly correlated with orbit jitter.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We conclude that large orbit jitter sources are mainly </a:t>
            </a:r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/>
            </a:r>
            <a:b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both</a:t>
            </a:r>
            <a:r>
              <a:rPr kumimoji="1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residual dispersion </a:t>
            </a: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and</a:t>
            </a:r>
            <a:r>
              <a:rPr kumimoji="1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sz="2300" dirty="0">
                <a:solidFill>
                  <a:srgbClr val="0000FF"/>
                </a:solidFill>
                <a:latin typeface="Symbol" pitchFamily="2" charset="2"/>
                <a:ea typeface="Hiragino Maru Gothic Pro W4" panose="020F0400000000000000" pitchFamily="34" charset="-128"/>
              </a:rPr>
              <a:t>b</a:t>
            </a:r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function.</a:t>
            </a:r>
            <a:endParaRPr kumimoji="1" lang="en-US" altLang="ja-JP" dirty="0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1CF5D3B0-5A0B-E746-AADE-A3713FA56F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FFF75B52-0AA3-1F4B-9EBF-BD33ED8AE0E2}"/>
              </a:ext>
            </a:extLst>
          </p:cNvPr>
          <p:cNvSpPr txBox="1"/>
          <p:nvPr/>
        </p:nvSpPr>
        <p:spPr>
          <a:xfrm>
            <a:off x="9207657" y="3122648"/>
            <a:ext cx="133851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Y. </a:t>
            </a:r>
            <a:r>
              <a:rPr lang="en-US" altLang="ja-JP" sz="1800" dirty="0" err="1">
                <a:solidFill>
                  <a:srgbClr val="0432FF"/>
                </a:solidFill>
              </a:rPr>
              <a:t>Seimiya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BD689147-D815-C141-96E0-1A1745BC30E3}"/>
              </a:ext>
            </a:extLst>
          </p:cNvPr>
          <p:cNvSpPr txBox="1"/>
          <p:nvPr/>
        </p:nvSpPr>
        <p:spPr>
          <a:xfrm>
            <a:off x="3" y="-62520"/>
            <a:ext cx="392506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/>
              <a:t>2</a:t>
            </a:r>
            <a:r>
              <a:rPr kumimoji="1" lang="en-US" altLang="ja-JP" sz="1600"/>
              <a:t>. Improvements of emittance growth</a:t>
            </a:r>
            <a:endParaRPr kumimoji="1" lang="ja-JP" altLang="en-US" sz="160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="" xmlns:a16="http://schemas.microsoft.com/office/drawing/2014/main" id="{D5FCFBA9-AACD-7547-8DC8-C9E853C2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51DCDC8B-BFAB-F540-8C38-FE030B8D5C02}"/>
              </a:ext>
            </a:extLst>
          </p:cNvPr>
          <p:cNvSpPr txBox="1"/>
          <p:nvPr/>
        </p:nvSpPr>
        <p:spPr>
          <a:xfrm>
            <a:off x="6092213" y="7176312"/>
            <a:ext cx="145454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e+ Target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4" name="上矢印 13">
            <a:extLst>
              <a:ext uri="{FF2B5EF4-FFF2-40B4-BE49-F238E27FC236}">
                <a16:creationId xmlns="" xmlns:a16="http://schemas.microsoft.com/office/drawing/2014/main" id="{23B97AAF-49CC-3542-A6D9-052E7A033F17}"/>
              </a:ext>
            </a:extLst>
          </p:cNvPr>
          <p:cNvSpPr/>
          <p:nvPr/>
        </p:nvSpPr>
        <p:spPr>
          <a:xfrm>
            <a:off x="6485403" y="6936025"/>
            <a:ext cx="129997" cy="2963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257064"/>
      </p:ext>
    </p:extLst>
  </p:cSld>
  <p:clrMapOvr>
    <a:masterClrMapping/>
  </p:clrMapOvr>
  <p:transition xmlns:p14="http://schemas.microsoft.com/office/powerpoint/2010/main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角丸四角形 51">
            <a:extLst>
              <a:ext uri="{FF2B5EF4-FFF2-40B4-BE49-F238E27FC236}">
                <a16:creationId xmlns="" xmlns:a16="http://schemas.microsoft.com/office/drawing/2014/main" id="{B0BF3586-8062-9749-BCAB-339EAC42C210}"/>
              </a:ext>
            </a:extLst>
          </p:cNvPr>
          <p:cNvSpPr/>
          <p:nvPr/>
        </p:nvSpPr>
        <p:spPr>
          <a:xfrm>
            <a:off x="229096" y="4380191"/>
            <a:ext cx="5726101" cy="313123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0369" y="225882"/>
            <a:ext cx="10688639" cy="667784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Other Sources of Jitter </a:t>
            </a:r>
            <a:endParaRPr lang="ja-JP" altLang="en-US" sz="32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950D77D8-B2F8-C34D-BDA7-14204EFDADED}"/>
              </a:ext>
            </a:extLst>
          </p:cNvPr>
          <p:cNvSpPr txBox="1"/>
          <p:nvPr/>
        </p:nvSpPr>
        <p:spPr>
          <a:xfrm>
            <a:off x="165405" y="795085"/>
            <a:ext cx="10309232" cy="950345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following items were sometimes sources of jitter. Pulsed magnet and RF phase jitter was almost resolved by person in charge.</a:t>
            </a: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To identify the jitter source, monitoring beam jitter is important.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="" xmlns:a16="http://schemas.microsoft.com/office/drawing/2014/main" id="{813964FE-3FF1-0842-8FE5-F4F60A02A44D}"/>
              </a:ext>
            </a:extLst>
          </p:cNvPr>
          <p:cNvGrpSpPr/>
          <p:nvPr/>
        </p:nvGrpSpPr>
        <p:grpSpPr>
          <a:xfrm>
            <a:off x="701647" y="1783920"/>
            <a:ext cx="4475868" cy="2375774"/>
            <a:chOff x="764471" y="1617658"/>
            <a:chExt cx="3829051" cy="2154354"/>
          </a:xfrm>
        </p:grpSpPr>
        <p:sp>
          <p:nvSpPr>
            <p:cNvPr id="42" name="角丸四角形 41">
              <a:extLst>
                <a:ext uri="{FF2B5EF4-FFF2-40B4-BE49-F238E27FC236}">
                  <a16:creationId xmlns="" xmlns:a16="http://schemas.microsoft.com/office/drawing/2014/main" id="{6623984B-11DB-E142-B51C-C316C181A1EE}"/>
                </a:ext>
              </a:extLst>
            </p:cNvPr>
            <p:cNvSpPr/>
            <p:nvPr/>
          </p:nvSpPr>
          <p:spPr>
            <a:xfrm>
              <a:off x="764471" y="1617658"/>
              <a:ext cx="3829051" cy="215435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>
              <a:extLst>
                <a:ext uri="{FF2B5EF4-FFF2-40B4-BE49-F238E27FC236}">
                  <a16:creationId xmlns="" xmlns:a16="http://schemas.microsoft.com/office/drawing/2014/main" id="{9F3B7822-1A1B-6144-B70B-B485F2F73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3119" y="1852782"/>
              <a:ext cx="3070225" cy="1466603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="" xmlns:a16="http://schemas.microsoft.com/office/drawing/2014/main" id="{F5349B16-7F16-8C4E-857F-2EF8FA66F7E5}"/>
                </a:ext>
              </a:extLst>
            </p:cNvPr>
            <p:cNvSpPr txBox="1"/>
            <p:nvPr/>
          </p:nvSpPr>
          <p:spPr>
            <a:xfrm rot="16200000">
              <a:off x="340427" y="2521868"/>
              <a:ext cx="1644629" cy="6319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/>
                <a:t>　　　　</a:t>
              </a:r>
              <a:r>
                <a:rPr kumimoji="1" lang="en-US" altLang="ja-JP" dirty="0"/>
                <a:t>x’ [mrad]</a:t>
              </a:r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3E32A7BF-0404-9E4C-BFDA-3FBFCED6A4EA}"/>
                </a:ext>
              </a:extLst>
            </p:cNvPr>
            <p:cNvSpPr txBox="1"/>
            <p:nvPr/>
          </p:nvSpPr>
          <p:spPr>
            <a:xfrm>
              <a:off x="1333118" y="3290809"/>
              <a:ext cx="3070225" cy="376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x [mm]</a:t>
              </a:r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="" xmlns:a16="http://schemas.microsoft.com/office/drawing/2014/main" id="{F93BA242-CE11-434F-B801-9D616D312EEA}"/>
                </a:ext>
              </a:extLst>
            </p:cNvPr>
            <p:cNvSpPr txBox="1"/>
            <p:nvPr/>
          </p:nvSpPr>
          <p:spPr>
            <a:xfrm>
              <a:off x="967609" y="1653662"/>
              <a:ext cx="3541743" cy="376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" altLang="ja-JP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Binarization</a:t>
              </a:r>
              <a:r>
                <a:rPr lang="en-US" altLang="ja-JP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 of Pulsed magnet</a:t>
              </a:r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="" xmlns:a16="http://schemas.microsoft.com/office/drawing/2014/main" id="{1194FFDE-387F-734B-9034-FB760A53013B}"/>
              </a:ext>
            </a:extLst>
          </p:cNvPr>
          <p:cNvSpPr txBox="1"/>
          <p:nvPr/>
        </p:nvSpPr>
        <p:spPr>
          <a:xfrm>
            <a:off x="1763119" y="4270774"/>
            <a:ext cx="2896726" cy="4284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Slope of RF phase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="" xmlns:a16="http://schemas.microsoft.com/office/drawing/2014/main" id="{5EA3277D-4E5E-684A-8B0F-58DA5154E0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35" y="4742781"/>
            <a:ext cx="2594952" cy="191154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="" xmlns:a16="http://schemas.microsoft.com/office/drawing/2014/main" id="{E9C790A7-1B6D-6440-88B2-7157C1BB12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679" y="4739356"/>
            <a:ext cx="2575401" cy="1909702"/>
          </a:xfrm>
          <a:prstGeom prst="rect">
            <a:avLst/>
          </a:prstGeom>
        </p:spPr>
      </p:pic>
      <p:sp>
        <p:nvSpPr>
          <p:cNvPr id="50" name="正方形/長方形 17">
            <a:extLst>
              <a:ext uri="{FF2B5EF4-FFF2-40B4-BE49-F238E27FC236}">
                <a16:creationId xmlns="" xmlns:a16="http://schemas.microsoft.com/office/drawing/2014/main" id="{26CF954E-BC3B-0F47-9ACA-53421B20A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9" y="6649059"/>
            <a:ext cx="2919830" cy="42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9pPr>
          </a:lstStyle>
          <a:p>
            <a:r>
              <a:rPr lang="en-US" altLang="ja-JP" sz="2100" dirty="0"/>
              <a:t>Near zero cross phase</a:t>
            </a:r>
            <a:endParaRPr lang="ja-JP" altLang="en-US" sz="2100"/>
          </a:p>
        </p:txBody>
      </p:sp>
      <p:sp>
        <p:nvSpPr>
          <p:cNvPr id="51" name="正方形/長方形 2">
            <a:extLst>
              <a:ext uri="{FF2B5EF4-FFF2-40B4-BE49-F238E27FC236}">
                <a16:creationId xmlns="" xmlns:a16="http://schemas.microsoft.com/office/drawing/2014/main" id="{D3A343DC-78A6-FB48-815F-345EAD33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950" y="6664155"/>
            <a:ext cx="2261296" cy="42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harcoal" charset="0"/>
                <a:ea typeface="ＤＦＰ太丸ゴシック体" panose="020F0800010101010101" pitchFamily="34" charset="-128"/>
              </a:defRPr>
            </a:lvl9pPr>
          </a:lstStyle>
          <a:p>
            <a:r>
              <a:rPr lang="en-US" altLang="ja-JP" sz="2100" dirty="0"/>
              <a:t>Near crest phase</a:t>
            </a:r>
            <a:endParaRPr lang="ja-JP" altLang="en-US" sz="2100"/>
          </a:p>
        </p:txBody>
      </p:sp>
      <p:sp>
        <p:nvSpPr>
          <p:cNvPr id="53" name="テキスト ボックス 52">
            <a:extLst>
              <a:ext uri="{FF2B5EF4-FFF2-40B4-BE49-F238E27FC236}">
                <a16:creationId xmlns="" xmlns:a16="http://schemas.microsoft.com/office/drawing/2014/main" id="{69A527BB-DA08-7D49-A527-DC24C8F723E4}"/>
              </a:ext>
            </a:extLst>
          </p:cNvPr>
          <p:cNvSpPr txBox="1"/>
          <p:nvPr/>
        </p:nvSpPr>
        <p:spPr>
          <a:xfrm>
            <a:off x="1395507" y="4789148"/>
            <a:ext cx="2003563" cy="428472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 err="1"/>
              <a:t>Δp</a:t>
            </a:r>
            <a:r>
              <a:rPr lang="en-US" altLang="ja-JP" dirty="0"/>
              <a:t>/p=0.042%</a:t>
            </a:r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="" xmlns:a16="http://schemas.microsoft.com/office/drawing/2014/main" id="{243408A8-74A6-F748-9921-534B9A9622B4}"/>
              </a:ext>
            </a:extLst>
          </p:cNvPr>
          <p:cNvSpPr txBox="1"/>
          <p:nvPr/>
        </p:nvSpPr>
        <p:spPr>
          <a:xfrm>
            <a:off x="3988784" y="4789148"/>
            <a:ext cx="2003563" cy="428472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 err="1"/>
              <a:t>Δp</a:t>
            </a:r>
            <a:r>
              <a:rPr lang="en-US" altLang="ja-JP" dirty="0"/>
              <a:t>/p=0.027%</a:t>
            </a:r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117A912B-0759-C246-A5B0-D3AAD749A885}"/>
              </a:ext>
            </a:extLst>
          </p:cNvPr>
          <p:cNvGrpSpPr/>
          <p:nvPr/>
        </p:nvGrpSpPr>
        <p:grpSpPr>
          <a:xfrm>
            <a:off x="6079109" y="1787248"/>
            <a:ext cx="4542723" cy="5271413"/>
            <a:chOff x="5200604" y="1620678"/>
            <a:chExt cx="3886244" cy="4780123"/>
          </a:xfrm>
        </p:grpSpPr>
        <p:sp>
          <p:nvSpPr>
            <p:cNvPr id="44" name="角丸四角形 43">
              <a:extLst>
                <a:ext uri="{FF2B5EF4-FFF2-40B4-BE49-F238E27FC236}">
                  <a16:creationId xmlns="" xmlns:a16="http://schemas.microsoft.com/office/drawing/2014/main" id="{AB3485A0-A4CE-F04A-9EBD-CB1A41372BCA}"/>
                </a:ext>
              </a:extLst>
            </p:cNvPr>
            <p:cNvSpPr/>
            <p:nvPr/>
          </p:nvSpPr>
          <p:spPr>
            <a:xfrm>
              <a:off x="5200604" y="1744647"/>
              <a:ext cx="3886244" cy="4656154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図 37">
              <a:extLst>
                <a:ext uri="{FF2B5EF4-FFF2-40B4-BE49-F238E27FC236}">
                  <a16:creationId xmlns="" xmlns:a16="http://schemas.microsoft.com/office/drawing/2014/main" id="{34EC6A46-B10A-D446-AAB5-77FBF4E3E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048" y="4228882"/>
              <a:ext cx="1772925" cy="2065051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="" xmlns:a16="http://schemas.microsoft.com/office/drawing/2014/main" id="{130295B1-EE0A-F046-B221-9A31D1BFE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134" y="4205834"/>
              <a:ext cx="1755665" cy="2088099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="" xmlns:a16="http://schemas.microsoft.com/office/drawing/2014/main" id="{74EBF8C9-2E2D-8643-8BE1-1908BF0A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048" y="2411593"/>
              <a:ext cx="1770086" cy="1904334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="" xmlns:a16="http://schemas.microsoft.com/office/drawing/2014/main" id="{ECC1EA3D-17C8-5A49-AD02-01351AAE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3714" y="2425881"/>
              <a:ext cx="1770086" cy="1890046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="" xmlns:a16="http://schemas.microsoft.com/office/drawing/2014/main" id="{2DB269C0-56F9-384F-A6EE-995451080E27}"/>
                </a:ext>
              </a:extLst>
            </p:cNvPr>
            <p:cNvSpPr txBox="1"/>
            <p:nvPr/>
          </p:nvSpPr>
          <p:spPr>
            <a:xfrm>
              <a:off x="5735735" y="1620678"/>
              <a:ext cx="2758583" cy="376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Three valued RF phase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="" xmlns:a16="http://schemas.microsoft.com/office/drawing/2014/main" id="{7CC00DD3-CFB9-5146-8670-486B88316352}"/>
                </a:ext>
              </a:extLst>
            </p:cNvPr>
            <p:cNvSpPr txBox="1"/>
            <p:nvPr/>
          </p:nvSpPr>
          <p:spPr>
            <a:xfrm>
              <a:off x="5824829" y="4139668"/>
              <a:ext cx="1178263" cy="2511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/>
                <a:t>Degree@KL_B3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="" xmlns:a16="http://schemas.microsoft.com/office/drawing/2014/main" id="{411D5A59-FD59-074B-A3E4-8276C0752196}"/>
                </a:ext>
              </a:extLst>
            </p:cNvPr>
            <p:cNvSpPr txBox="1"/>
            <p:nvPr/>
          </p:nvSpPr>
          <p:spPr>
            <a:xfrm>
              <a:off x="7577271" y="4136028"/>
              <a:ext cx="1178263" cy="2511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/>
                <a:t>Degree@KL_C8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="" xmlns:a16="http://schemas.microsoft.com/office/drawing/2014/main" id="{3EE79C64-89D8-B044-8182-490E4D67743D}"/>
                </a:ext>
              </a:extLst>
            </p:cNvPr>
            <p:cNvSpPr txBox="1"/>
            <p:nvPr/>
          </p:nvSpPr>
          <p:spPr>
            <a:xfrm>
              <a:off x="5341022" y="2067667"/>
              <a:ext cx="36199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Large RF phase jitter cause orbit jitter.</a:t>
              </a:r>
              <a:endParaRPr lang="ja-JP" altLang="en-US" sz="1600"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252C6FA2-24BE-0C45-98F8-92890328B2BC}"/>
              </a:ext>
            </a:extLst>
          </p:cNvPr>
          <p:cNvSpPr txBox="1"/>
          <p:nvPr/>
        </p:nvSpPr>
        <p:spPr>
          <a:xfrm>
            <a:off x="499601" y="7016916"/>
            <a:ext cx="5185084" cy="53619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If RF phase is near zero cross, energy jitter is enlarged by the slope of phase.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28477C70-5A93-834B-AC36-E2074600FE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EC487A8D-4254-B44C-8E2E-F4E5E1F2F81A}"/>
              </a:ext>
            </a:extLst>
          </p:cNvPr>
          <p:cNvSpPr txBox="1"/>
          <p:nvPr/>
        </p:nvSpPr>
        <p:spPr>
          <a:xfrm>
            <a:off x="8751322" y="374893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Y. </a:t>
            </a:r>
            <a:r>
              <a:rPr lang="en-US" altLang="ja-JP" dirty="0" err="1">
                <a:solidFill>
                  <a:srgbClr val="0432FF"/>
                </a:solidFill>
              </a:rPr>
              <a:t>Seimiya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="" xmlns:a16="http://schemas.microsoft.com/office/drawing/2014/main" id="{C18C0D6D-D1D4-D643-88CF-F5DF5958C996}"/>
              </a:ext>
            </a:extLst>
          </p:cNvPr>
          <p:cNvSpPr txBox="1"/>
          <p:nvPr/>
        </p:nvSpPr>
        <p:spPr>
          <a:xfrm>
            <a:off x="3" y="-62520"/>
            <a:ext cx="392506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2</a:t>
            </a:r>
            <a:r>
              <a:rPr kumimoji="1" lang="en-US" altLang="ja-JP" sz="1600" dirty="0"/>
              <a:t>. Improvements of emittance growth</a:t>
            </a:r>
            <a:endParaRPr kumimoji="1" lang="ja-JP" altLang="en-US" sz="160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="" xmlns:a16="http://schemas.microsoft.com/office/drawing/2014/main" id="{06132115-845E-8E4E-A9D7-334C04AC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675936"/>
      </p:ext>
    </p:extLst>
  </p:cSld>
  <p:clrMapOvr>
    <a:masterClrMapping/>
  </p:clrMapOvr>
  <p:transition xmlns:p14="http://schemas.microsoft.com/office/powerpoint/2010/main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1" y="286941"/>
            <a:ext cx="10390758" cy="1461801"/>
          </a:xfrm>
        </p:spPr>
        <p:txBody>
          <a:bodyPr>
            <a:normAutofit/>
          </a:bodyPr>
          <a:lstStyle/>
          <a:p>
            <a:r>
              <a:rPr kumimoji="1" lang="en-US" altLang="ja-JP"/>
              <a:t>2. Improvements of emittance growth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013262"/>
            <a:ext cx="9400610" cy="4798559"/>
          </a:xfrm>
        </p:spPr>
        <p:txBody>
          <a:bodyPr/>
          <a:lstStyle/>
          <a:p>
            <a:pPr marL="586616" indent="-586616">
              <a:buFont typeface="+mj-lt"/>
              <a:buAutoNum type="alphaUcParenR"/>
            </a:pPr>
            <a:r>
              <a:rPr kumimoji="1" lang="en-US" altLang="ja-JP" sz="3200" dirty="0">
                <a:solidFill>
                  <a:schemeClr val="bg1">
                    <a:lumMod val="50000"/>
                  </a:schemeClr>
                </a:solidFill>
              </a:rPr>
              <a:t>Residual dispersion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Dispersion correction</a:t>
            </a:r>
          </a:p>
          <a:p>
            <a:pPr marL="1042873" lvl="1" indent="-521437">
              <a:buFont typeface="+mj-lt"/>
              <a:buAutoNum type="alphaLcPeriod"/>
            </a:pP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</a:rPr>
              <a:t>Residual dispersion at the acceleration for compression system</a:t>
            </a:r>
            <a:endParaRPr kumimoji="1" lang="en-US" altLang="ja-JP" sz="2800" dirty="0">
              <a:solidFill>
                <a:schemeClr val="bg1">
                  <a:lumMod val="50000"/>
                </a:schemeClr>
              </a:solidFill>
            </a:endParaRP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50000"/>
                  </a:schemeClr>
                </a:solidFill>
              </a:rPr>
              <a:t>Abnormal skew magnetic field from bends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50000"/>
                  </a:schemeClr>
                </a:solidFill>
              </a:rPr>
              <a:t>Emittance growth caused by jitters</a:t>
            </a:r>
          </a:p>
          <a:p>
            <a:pPr marL="586616" indent="-586616">
              <a:buFont typeface="+mj-lt"/>
              <a:buAutoNum type="alphaUcParenR"/>
            </a:pPr>
            <a:r>
              <a:rPr lang="en-US" altLang="ja-JP" sz="3200" dirty="0">
                <a:solidFill>
                  <a:srgbClr val="0432FF"/>
                </a:solidFill>
              </a:rPr>
              <a:t>Other sources</a:t>
            </a:r>
          </a:p>
          <a:p>
            <a:pPr lvl="1"/>
            <a:r>
              <a:rPr lang="en-US" altLang="ja-JP" sz="2800" dirty="0"/>
              <a:t>Wake field in the LINAC</a:t>
            </a:r>
          </a:p>
          <a:p>
            <a:pPr lvl="1"/>
            <a:r>
              <a:rPr lang="en-US" altLang="ja-JP" sz="2800" dirty="0"/>
              <a:t>Radiation excitation in the e- BT line</a:t>
            </a:r>
          </a:p>
          <a:p>
            <a:pPr marL="586616" indent="-586616">
              <a:buFont typeface="+mj-lt"/>
              <a:buAutoNum type="alphaUcParenR"/>
            </a:pP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BB0754F-8027-D24B-9F20-9BB920A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FBD35E4E-6CFB-A447-895B-ED339749D1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591372"/>
      </p:ext>
    </p:extLst>
  </p:cSld>
  <p:clrMapOvr>
    <a:masterClrMapping/>
  </p:clrMapOvr>
  <p:transition xmlns:p14="http://schemas.microsoft.com/office/powerpoint/2010/main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CC59796-C411-D045-A6D3-AAAA8A5D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32" y="60288"/>
            <a:ext cx="9619774" cy="1260475"/>
          </a:xfrm>
        </p:spPr>
        <p:txBody>
          <a:bodyPr>
            <a:normAutofit/>
          </a:bodyPr>
          <a:lstStyle/>
          <a:p>
            <a:r>
              <a:rPr lang="en-US" altLang="ja-JP" sz="4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Wakefield in Acceleration Structure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B008C977-782D-6E4A-9800-C4F937C5E05F}"/>
              </a:ext>
            </a:extLst>
          </p:cNvPr>
          <p:cNvSpPr txBox="1"/>
          <p:nvPr/>
        </p:nvSpPr>
        <p:spPr>
          <a:xfrm>
            <a:off x="394754" y="1093555"/>
            <a:ext cx="9986542" cy="187502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23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Using a steering magnet, we searched an orbit so as to minimize emittance.</a:t>
            </a: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23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Emittance highly depends on beam charge and orbit.</a:t>
            </a: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23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Wake free steering will be performed using RF gun in the next run.</a:t>
            </a:r>
          </a:p>
        </p:txBody>
      </p:sp>
      <p:pic>
        <p:nvPicPr>
          <p:cNvPr id="8" name="図 7">
            <a:extLst>
              <a:ext uri="{FF2B5EF4-FFF2-40B4-BE49-F238E27FC236}">
                <a16:creationId xmlns="" xmlns:a16="http://schemas.microsoft.com/office/drawing/2014/main" id="{6A0B8BE0-8795-C647-95E1-1B8B9B8BA1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35" y="3614415"/>
            <a:ext cx="5007178" cy="309554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E591A821-2D20-B14D-87F0-8AEA798135E1}"/>
              </a:ext>
            </a:extLst>
          </p:cNvPr>
          <p:cNvSpPr txBox="1"/>
          <p:nvPr/>
        </p:nvSpPr>
        <p:spPr>
          <a:xfrm>
            <a:off x="394757" y="3383040"/>
            <a:ext cx="782369" cy="459249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/>
              <a:t>1nC</a:t>
            </a:r>
            <a:endParaRPr lang="ja-JP" altLang="en-US" sz="2300"/>
          </a:p>
        </p:txBody>
      </p:sp>
      <p:pic>
        <p:nvPicPr>
          <p:cNvPr id="10" name="図 9">
            <a:extLst>
              <a:ext uri="{FF2B5EF4-FFF2-40B4-BE49-F238E27FC236}">
                <a16:creationId xmlns="" xmlns:a16="http://schemas.microsoft.com/office/drawing/2014/main" id="{B5111C6B-2C6E-A14E-B653-989CCA6A08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14" y="3699478"/>
            <a:ext cx="4776227" cy="29254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F87C964E-EE49-DB48-A47D-67B8118B8204}"/>
              </a:ext>
            </a:extLst>
          </p:cNvPr>
          <p:cNvSpPr txBox="1"/>
          <p:nvPr/>
        </p:nvSpPr>
        <p:spPr>
          <a:xfrm>
            <a:off x="5625404" y="3478858"/>
            <a:ext cx="782369" cy="459249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/>
              <a:t>4nC</a:t>
            </a:r>
            <a:endParaRPr lang="ja-JP" altLang="en-US" sz="2300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7B11F206-02DF-5A4C-A5D4-A7A45B10A845}"/>
              </a:ext>
            </a:extLst>
          </p:cNvPr>
          <p:cNvSpPr txBox="1"/>
          <p:nvPr/>
        </p:nvSpPr>
        <p:spPr>
          <a:xfrm>
            <a:off x="4263566" y="3026020"/>
            <a:ext cx="2239280" cy="4284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Thermionic gun</a:t>
            </a:r>
            <a:endParaRPr lang="ja-JP" altLang="en-US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120F2910-AC6A-014F-9447-82AAEF07E1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38B7411D-2CD7-BE40-91C5-5C97C69F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28223691-44B3-234E-9A7A-DB1EC8C7B290}"/>
              </a:ext>
            </a:extLst>
          </p:cNvPr>
          <p:cNvSpPr txBox="1"/>
          <p:nvPr/>
        </p:nvSpPr>
        <p:spPr>
          <a:xfrm>
            <a:off x="9223329" y="-13539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/>
              <a:t>Y</a:t>
            </a:r>
            <a:r>
              <a:rPr kumimoji="1" lang="en-US" altLang="ja-JP" dirty="0"/>
              <a:t>. </a:t>
            </a:r>
            <a:r>
              <a:rPr kumimoji="1" lang="en-US" altLang="ja-JP" dirty="0" err="1"/>
              <a:t>Seimiya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734060"/>
      </p:ext>
    </p:extLst>
  </p:cSld>
  <p:clrMapOvr>
    <a:masterClrMapping/>
  </p:clrMapOvr>
  <p:transition xmlns:p14="http://schemas.microsoft.com/office/powerpoint/2010/main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="" xmlns:a16="http://schemas.microsoft.com/office/drawing/2014/main" id="{DE64D65A-CB29-A444-886B-2F8BB0C8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77" y="215814"/>
            <a:ext cx="10688638" cy="778078"/>
          </a:xfrm>
        </p:spPr>
        <p:txBody>
          <a:bodyPr>
            <a:noAutofit/>
          </a:bodyPr>
          <a:lstStyle/>
          <a:p>
            <a:r>
              <a:rPr lang="en-US" altLang="ja-JP" sz="27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Emittance growth induced by radiation excitation in </a:t>
            </a:r>
            <a:r>
              <a:rPr lang="en-US" altLang="ja-JP" sz="27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BTe</a:t>
            </a:r>
            <a:endParaRPr lang="ja-JP" altLang="en-US" sz="27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="" xmlns:a16="http://schemas.microsoft.com/office/drawing/2014/main" id="{54D71D99-D8EE-F34D-8185-4BB44217F7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3841" y="2645713"/>
          <a:ext cx="5666260" cy="2569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21">
                  <a:extLst>
                    <a:ext uri="{9D8B030D-6E8A-4147-A177-3AD203B41FA5}">
                      <a16:colId xmlns="" xmlns:a16="http://schemas.microsoft.com/office/drawing/2014/main" val="2457689997"/>
                    </a:ext>
                  </a:extLst>
                </a:gridCol>
                <a:gridCol w="999555">
                  <a:extLst>
                    <a:ext uri="{9D8B030D-6E8A-4147-A177-3AD203B41FA5}">
                      <a16:colId xmlns="" xmlns:a16="http://schemas.microsoft.com/office/drawing/2014/main" val="3532065656"/>
                    </a:ext>
                  </a:extLst>
                </a:gridCol>
                <a:gridCol w="1097701">
                  <a:extLst>
                    <a:ext uri="{9D8B030D-6E8A-4147-A177-3AD203B41FA5}">
                      <a16:colId xmlns="" xmlns:a16="http://schemas.microsoft.com/office/drawing/2014/main" val="3946864355"/>
                    </a:ext>
                  </a:extLst>
                </a:gridCol>
                <a:gridCol w="1467183">
                  <a:extLst>
                    <a:ext uri="{9D8B030D-6E8A-4147-A177-3AD203B41FA5}">
                      <a16:colId xmlns="" xmlns:a16="http://schemas.microsoft.com/office/drawing/2014/main" val="2745743853"/>
                    </a:ext>
                  </a:extLst>
                </a:gridCol>
              </a:tblGrid>
              <a:tr h="1336104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Hiragino Maru Gothic Pro W4" panose="020F0400000000000000" pitchFamily="34" charset="-128"/>
                          <a:ea typeface="Hiragino Maru Gothic Pro W4" panose="020F0400000000000000" pitchFamily="34" charset="-128"/>
                        </a:rPr>
                        <a:t>Simulation</a:t>
                      </a:r>
                      <a:endParaRPr kumimoji="1" lang="en-US" altLang="ja-JP" sz="1700" dirty="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 dirty="0"/>
                        <a:t>Initial</a:t>
                      </a:r>
                    </a:p>
                    <a:p>
                      <a:r>
                        <a:rPr kumimoji="1" lang="en-US" altLang="ja-JP" sz="1700" dirty="0"/>
                        <a:t>particles</a:t>
                      </a:r>
                      <a:endParaRPr kumimoji="1" lang="ja-JP" altLang="en-US" sz="17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 dirty="0"/>
                        <a:t>With</a:t>
                      </a:r>
                    </a:p>
                    <a:p>
                      <a:r>
                        <a:rPr kumimoji="1" lang="en-US" altLang="ja-JP" sz="1700" dirty="0"/>
                        <a:t>Radiation</a:t>
                      </a:r>
                      <a:endParaRPr kumimoji="1" lang="ja-JP" altLang="en-US" sz="17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 dirty="0"/>
                        <a:t>Phase-III final</a:t>
                      </a:r>
                    </a:p>
                    <a:p>
                      <a:r>
                        <a:rPr kumimoji="1" lang="en-US" altLang="ja-JP" sz="1700" dirty="0"/>
                        <a:t> requirement</a:t>
                      </a:r>
                      <a:endParaRPr kumimoji="1" lang="ja-JP" altLang="en-US" sz="1700"/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1170803182"/>
                  </a:ext>
                </a:extLst>
              </a:tr>
              <a:tr h="639745">
                <a:tc>
                  <a:txBody>
                    <a:bodyPr/>
                    <a:lstStyle/>
                    <a:p>
                      <a:r>
                        <a:rPr kumimoji="1" lang="en-US" altLang="ja-JP" sz="1700" dirty="0">
                          <a:solidFill>
                            <a:srgbClr val="0B3EFF"/>
                          </a:solidFill>
                          <a:latin typeface="+mn-lt"/>
                        </a:rPr>
                        <a:t>e</a:t>
                      </a:r>
                      <a:r>
                        <a:rPr kumimoji="1" lang="en-US" altLang="ja-JP" sz="2000" dirty="0">
                          <a:solidFill>
                            <a:srgbClr val="0B3EFF"/>
                          </a:solidFill>
                          <a:latin typeface="+mn-lt"/>
                        </a:rPr>
                        <a:t>- </a:t>
                      </a:r>
                      <a:r>
                        <a:rPr kumimoji="1" lang="en-US" altLang="ja-JP" sz="1700" dirty="0">
                          <a:solidFill>
                            <a:srgbClr val="0B3EFF"/>
                          </a:solidFill>
                          <a:latin typeface="+mn-lt"/>
                        </a:rPr>
                        <a:t>(7 GeV)</a:t>
                      </a:r>
                      <a:r>
                        <a:rPr kumimoji="1" lang="en-US" altLang="ja-JP" sz="1500" dirty="0">
                          <a:latin typeface="+mn-lt"/>
                        </a:rPr>
                        <a:t> </a:t>
                      </a:r>
                      <a:r>
                        <a:rPr kumimoji="1" lang="en-US" altLang="ja-JP" sz="1700" dirty="0" err="1">
                          <a:latin typeface="Symbol" pitchFamily="2" charset="2"/>
                        </a:rPr>
                        <a:t>gbe</a:t>
                      </a:r>
                      <a:r>
                        <a:rPr kumimoji="1" lang="en-US" altLang="ja-JP" sz="1700" baseline="-25000" dirty="0" err="1"/>
                        <a:t>x</a:t>
                      </a:r>
                      <a:r>
                        <a:rPr kumimoji="1" lang="en-US" altLang="ja-JP" sz="1700" dirty="0"/>
                        <a:t> [</a:t>
                      </a:r>
                      <a:r>
                        <a:rPr kumimoji="1" lang="en-US" altLang="ja-JP" sz="17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700" dirty="0"/>
                        <a:t>m]</a:t>
                      </a:r>
                      <a:endParaRPr kumimoji="1" lang="ja-JP" altLang="en-US" sz="17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kumimoji="1" lang="ja-JP" altLang="en-US" sz="17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700" dirty="0">
                          <a:solidFill>
                            <a:srgbClr val="0000FF"/>
                          </a:solidFill>
                        </a:rPr>
                        <a:t>65</a:t>
                      </a:r>
                      <a:endParaRPr lang="ja-JP" altLang="en-US" sz="1700">
                        <a:solidFill>
                          <a:srgbClr val="0000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700" dirty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ja-JP" altLang="en-US" sz="1700">
                        <a:solidFill>
                          <a:srgbClr val="0000FF"/>
                        </a:solidFill>
                      </a:endParaRPr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2920920327"/>
                  </a:ext>
                </a:extLst>
              </a:tr>
              <a:tr h="594005">
                <a:tc>
                  <a:txBody>
                    <a:bodyPr/>
                    <a:lstStyle/>
                    <a:p>
                      <a:r>
                        <a:rPr kumimoji="1" lang="en-US" altLang="ja-JP" sz="1700" dirty="0">
                          <a:solidFill>
                            <a:srgbClr val="FF0000"/>
                          </a:solidFill>
                          <a:latin typeface="+mn-lt"/>
                        </a:rPr>
                        <a:t>e+ (4 GeV) </a:t>
                      </a:r>
                      <a:r>
                        <a:rPr kumimoji="1" lang="en-US" altLang="ja-JP" sz="1700" dirty="0" err="1">
                          <a:latin typeface="Symbol" pitchFamily="2" charset="2"/>
                        </a:rPr>
                        <a:t>gbe</a:t>
                      </a:r>
                      <a:r>
                        <a:rPr kumimoji="1" lang="en-US" altLang="ja-JP" sz="1700" baseline="-25000" dirty="0" err="1">
                          <a:latin typeface="+mn-lt"/>
                        </a:rPr>
                        <a:t>x</a:t>
                      </a:r>
                      <a:r>
                        <a:rPr kumimoji="1" lang="en-US" altLang="ja-JP" sz="1700" dirty="0">
                          <a:latin typeface="Symbol" pitchFamily="2" charset="2"/>
                        </a:rPr>
                        <a:t> [m</a:t>
                      </a:r>
                      <a:r>
                        <a:rPr kumimoji="1" lang="en-US" altLang="ja-JP" sz="1700" dirty="0">
                          <a:latin typeface="+mn-lt"/>
                        </a:rPr>
                        <a:t>m</a:t>
                      </a:r>
                      <a:r>
                        <a:rPr kumimoji="1" lang="en-US" altLang="ja-JP" sz="1700" dirty="0">
                          <a:latin typeface="Symbol" pitchFamily="2" charset="2"/>
                        </a:rPr>
                        <a:t>]</a:t>
                      </a:r>
                      <a:endParaRPr kumimoji="1" lang="ja-JP" altLang="en-US" sz="1700">
                        <a:latin typeface="Symbol" pitchFamily="2" charset="2"/>
                      </a:endParaRPr>
                    </a:p>
                  </a:txBody>
                  <a:tcPr marL="80165" marR="80165" marT="37814" marB="3781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kumimoji="1" lang="ja-JP" altLang="en-US" sz="17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700" dirty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ja-JP" altLang="en-US" sz="17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7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ja-JP" altLang="en-US" sz="17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9776459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="" xmlns:a16="http://schemas.microsoft.com/office/drawing/2014/main" id="{4545831A-09C4-4D4D-BDC6-6812FE138C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562" y="1519813"/>
            <a:ext cx="2476891" cy="5333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0495D96E-452B-EE4B-B1EB-376A999342A9}"/>
              </a:ext>
            </a:extLst>
          </p:cNvPr>
          <p:cNvSpPr txBox="1"/>
          <p:nvPr/>
        </p:nvSpPr>
        <p:spPr>
          <a:xfrm>
            <a:off x="548746" y="2129167"/>
            <a:ext cx="5993357" cy="5669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Particle tracking  simulation was performed from the end of LINAC to the end of BT.</a:t>
            </a:r>
            <a:endParaRPr lang="ja-JP" altLang="en-US" sz="15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B9A6E480-11CA-594C-999F-6A39A356DD5B}"/>
              </a:ext>
            </a:extLst>
          </p:cNvPr>
          <p:cNvSpPr txBox="1"/>
          <p:nvPr/>
        </p:nvSpPr>
        <p:spPr>
          <a:xfrm>
            <a:off x="530288" y="926415"/>
            <a:ext cx="5537854" cy="5669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Theoretical emittance growth induced by radiation excitation:</a:t>
            </a:r>
            <a:endParaRPr lang="ja-JP" altLang="en-US" sz="15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149A46B3-8C04-424E-8315-53C64C63A929}"/>
              </a:ext>
            </a:extLst>
          </p:cNvPr>
          <p:cNvSpPr txBox="1"/>
          <p:nvPr/>
        </p:nvSpPr>
        <p:spPr>
          <a:xfrm>
            <a:off x="4035589" y="1590688"/>
            <a:ext cx="1197157" cy="36691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700"/>
              <a:t>∝</a:t>
            </a:r>
            <a:r>
              <a:rPr lang="en-US" altLang="ja-JP" sz="1700" dirty="0"/>
              <a:t>  </a:t>
            </a:r>
            <a:r>
              <a:rPr lang="en-US" altLang="ja-JP" sz="1700" dirty="0">
                <a:latin typeface="Symbol" pitchFamily="2" charset="2"/>
              </a:rPr>
              <a:t>g</a:t>
            </a:r>
            <a:r>
              <a:rPr lang="en-US" altLang="ja-JP" sz="1700" baseline="30000" dirty="0"/>
              <a:t>5</a:t>
            </a:r>
            <a:r>
              <a:rPr lang="en-US" altLang="ja-JP" sz="1700" dirty="0"/>
              <a:t>, 1/</a:t>
            </a:r>
            <a:r>
              <a:rPr lang="en-US" altLang="ja-JP" sz="1700" dirty="0">
                <a:latin typeface="Symbol" pitchFamily="2" charset="2"/>
              </a:rPr>
              <a:t>r</a:t>
            </a:r>
            <a:r>
              <a:rPr lang="en-US" altLang="ja-JP" sz="1700" baseline="30000" dirty="0"/>
              <a:t>3</a:t>
            </a:r>
            <a:endParaRPr lang="ja-JP" altLang="en-US" sz="17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7072FA08-462A-364E-8D67-ED262703962E}"/>
              </a:ext>
            </a:extLst>
          </p:cNvPr>
          <p:cNvSpPr txBox="1"/>
          <p:nvPr/>
        </p:nvSpPr>
        <p:spPr>
          <a:xfrm>
            <a:off x="5186467" y="4200118"/>
            <a:ext cx="5502172" cy="407562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293308" indent="-293308">
              <a:buFont typeface="Arial" panose="020B0604020202020204" pitchFamily="34" charset="0"/>
              <a:buChar char="•"/>
              <a:defRPr/>
            </a:pPr>
            <a:r>
              <a:rPr lang="en-US" altLang="ja-JP" sz="18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Radiation excitation has little dependence on initial emittance.</a:t>
            </a:r>
          </a:p>
          <a:p>
            <a:pPr marL="293308" indent="-293308">
              <a:buFont typeface="Arial" panose="020B0604020202020204" pitchFamily="34" charset="0"/>
              <a:buChar char="•"/>
              <a:defRPr/>
            </a:pPr>
            <a:r>
              <a:rPr lang="en-US" altLang="ja-JP" sz="18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By the radiation excitation, emittance growth of e-/e+ beam is about 48/10 </a:t>
            </a:r>
            <a:r>
              <a:rPr lang="en-US" altLang="ja-JP" sz="1800" dirty="0">
                <a:solidFill>
                  <a:srgbClr val="0000FF"/>
                </a:solidFill>
                <a:latin typeface="Symbol" pitchFamily="2" charset="2"/>
                <a:ea typeface="Hiragino Maru Gothic Pro W4" panose="020F0400000000000000" pitchFamily="34" charset="-128"/>
              </a:rPr>
              <a:t>m</a:t>
            </a:r>
            <a:r>
              <a:rPr lang="en-US" altLang="ja-JP" sz="1800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m.</a:t>
            </a:r>
          </a:p>
          <a:p>
            <a:pPr marL="244424" indent="-244424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432FF"/>
                </a:solidFill>
              </a:rPr>
              <a:t>The beam size at the injection septum is </a:t>
            </a:r>
            <a:r>
              <a:rPr lang="en-US" altLang="ja-JP" dirty="0">
                <a:solidFill>
                  <a:srgbClr val="FF0000"/>
                </a:solidFill>
              </a:rPr>
              <a:t>0.31 mm</a:t>
            </a:r>
            <a:r>
              <a:rPr lang="en-US" altLang="ja-JP" dirty="0">
                <a:solidFill>
                  <a:srgbClr val="0432FF"/>
                </a:solidFill>
              </a:rPr>
              <a:t>, assuming βx = 20 m. The required injection aperture is still dominated by the septum width of </a:t>
            </a:r>
            <a:r>
              <a:rPr lang="en-US" altLang="ja-JP" dirty="0">
                <a:solidFill>
                  <a:srgbClr val="FF0000"/>
                </a:solidFill>
              </a:rPr>
              <a:t>2.5 mm</a:t>
            </a:r>
            <a:r>
              <a:rPr lang="en-US" altLang="ja-JP" dirty="0">
                <a:solidFill>
                  <a:srgbClr val="0432FF"/>
                </a:solidFill>
              </a:rPr>
              <a:t>. Although the </a:t>
            </a:r>
            <a:r>
              <a:rPr lang="en-US" altLang="ja-JP" dirty="0" err="1">
                <a:solidFill>
                  <a:srgbClr val="0432FF"/>
                </a:solidFill>
              </a:rPr>
              <a:t>emittance</a:t>
            </a:r>
            <a:r>
              <a:rPr lang="en-US" altLang="ja-JP" dirty="0">
                <a:solidFill>
                  <a:srgbClr val="0432FF"/>
                </a:solidFill>
              </a:rPr>
              <a:t> growth due to synchrotron radiation is very big</a:t>
            </a:r>
            <a:r>
              <a:rPr lang="en-US" altLang="ja-JP" dirty="0">
                <a:solidFill>
                  <a:srgbClr val="FF0000"/>
                </a:solidFill>
              </a:rPr>
              <a:t>, it plays only a minor role on the injection aperture itself</a:t>
            </a:r>
            <a:r>
              <a:rPr lang="en-US" altLang="ja-JP" dirty="0">
                <a:solidFill>
                  <a:srgbClr val="0432FF"/>
                </a:solidFill>
              </a:rPr>
              <a:t>. </a:t>
            </a:r>
          </a:p>
          <a:p>
            <a:pPr marL="244424" indent="-244424"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="" xmlns:a16="http://schemas.microsoft.com/office/drawing/2014/main" id="{0BF77BBA-A8A5-E041-BA91-2ADF65A088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101" y="926412"/>
            <a:ext cx="4146538" cy="27674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="" xmlns:a16="http://schemas.microsoft.com/office/drawing/2014/main" id="{FE235C53-9E7A-A54F-8D3D-ADB1395DCD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8" y="4526347"/>
            <a:ext cx="5025192" cy="272870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35F179CE-B451-514E-9BFA-BE5349F76596}"/>
              </a:ext>
            </a:extLst>
          </p:cNvPr>
          <p:cNvSpPr txBox="1"/>
          <p:nvPr/>
        </p:nvSpPr>
        <p:spPr>
          <a:xfrm>
            <a:off x="3808796" y="5466371"/>
            <a:ext cx="128755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e- beam</a:t>
            </a:r>
            <a:endParaRPr kumimoji="1" lang="ja-JP" altLang="en-US">
              <a:solidFill>
                <a:srgbClr val="0000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="" xmlns:a16="http://schemas.microsoft.com/office/drawing/2014/main" id="{4B271FED-4D13-EF4E-9D5F-F69C11F9DE95}"/>
              </a:ext>
            </a:extLst>
          </p:cNvPr>
          <p:cNvCxnSpPr>
            <a:cxnSpLocks/>
          </p:cNvCxnSpPr>
          <p:nvPr/>
        </p:nvCxnSpPr>
        <p:spPr>
          <a:xfrm flipV="1">
            <a:off x="1437113" y="6374113"/>
            <a:ext cx="0" cy="345957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="" xmlns:a16="http://schemas.microsoft.com/office/drawing/2014/main" id="{F01D965F-7A5C-264A-A9BE-E6A9E0DA6145}"/>
              </a:ext>
            </a:extLst>
          </p:cNvPr>
          <p:cNvCxnSpPr>
            <a:cxnSpLocks/>
          </p:cNvCxnSpPr>
          <p:nvPr/>
        </p:nvCxnSpPr>
        <p:spPr>
          <a:xfrm>
            <a:off x="742170" y="6374113"/>
            <a:ext cx="691389" cy="0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9A542C74-03DE-7041-ACDC-744F85F33078}"/>
              </a:ext>
            </a:extLst>
          </p:cNvPr>
          <p:cNvSpPr txBox="1"/>
          <p:nvPr/>
        </p:nvSpPr>
        <p:spPr>
          <a:xfrm>
            <a:off x="-17801" y="4165668"/>
            <a:ext cx="1686526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0000FF"/>
                </a:solidFill>
              </a:rPr>
              <a:t>M. Kikuchi</a:t>
            </a:r>
            <a:endParaRPr lang="ja-JP" altLang="en-US" sz="2300">
              <a:solidFill>
                <a:srgbClr val="0000FF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0A7C640F-A126-9C49-8536-3968D9335F93}"/>
              </a:ext>
            </a:extLst>
          </p:cNvPr>
          <p:cNvSpPr txBox="1"/>
          <p:nvPr/>
        </p:nvSpPr>
        <p:spPr>
          <a:xfrm>
            <a:off x="2005810" y="6127735"/>
            <a:ext cx="165233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r>
              <a:rPr kumimoji="1" lang="en-US" altLang="ja-JP" dirty="0"/>
              <a:t> = 20 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</a:t>
            </a:r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="" xmlns:a16="http://schemas.microsoft.com/office/drawing/2014/main" id="{96061D1C-0CCC-A744-B34A-0C785755518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1456253" y="6341974"/>
            <a:ext cx="549560" cy="366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id="{82B41F32-E71B-C340-A694-EAD35BF7FBF7}"/>
              </a:ext>
            </a:extLst>
          </p:cNvPr>
          <p:cNvCxnSpPr>
            <a:cxnSpLocks/>
          </p:cNvCxnSpPr>
          <p:nvPr/>
        </p:nvCxnSpPr>
        <p:spPr>
          <a:xfrm flipH="1">
            <a:off x="741713" y="5840804"/>
            <a:ext cx="724822" cy="513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208E5663-B8AC-7143-8318-0C708E4751D5}"/>
              </a:ext>
            </a:extLst>
          </p:cNvPr>
          <p:cNvSpPr txBox="1"/>
          <p:nvPr/>
        </p:nvSpPr>
        <p:spPr>
          <a:xfrm>
            <a:off x="741717" y="5418738"/>
            <a:ext cx="165233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>
                <a:latin typeface="Symbol" pitchFamily="2" charset="2"/>
              </a:rPr>
              <a:t>ge</a:t>
            </a:r>
            <a:r>
              <a:rPr kumimoji="1" lang="en-US" altLang="ja-JP" dirty="0" err="1"/>
              <a:t>x</a:t>
            </a:r>
            <a:r>
              <a:rPr kumimoji="1" lang="en-US" altLang="ja-JP" dirty="0"/>
              <a:t> = 65 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m</a:t>
            </a:r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6EA5E95F-EA8C-D449-AAF6-6A50E87C752D}"/>
              </a:ext>
            </a:extLst>
          </p:cNvPr>
          <p:cNvSpPr txBox="1"/>
          <p:nvPr/>
        </p:nvSpPr>
        <p:spPr>
          <a:xfrm>
            <a:off x="1474429" y="4271367"/>
            <a:ext cx="2480463" cy="42847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Simulation Result</a:t>
            </a:r>
            <a:endParaRPr kumimoji="1" lang="ja-JP" altLang="en-US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="" xmlns:a16="http://schemas.microsoft.com/office/drawing/2014/main" id="{C0CAF354-CC7E-064B-911E-E0CE8A170F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39E03D31-2414-4347-A834-BAAB65CF03E8}"/>
              </a:ext>
            </a:extLst>
          </p:cNvPr>
          <p:cNvSpPr txBox="1"/>
          <p:nvPr/>
        </p:nvSpPr>
        <p:spPr>
          <a:xfrm>
            <a:off x="5163435" y="3286665"/>
            <a:ext cx="4974247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800" dirty="0">
                <a:solidFill>
                  <a:srgbClr val="0000FF"/>
                </a:solidFill>
              </a:rPr>
              <a:t>-&gt; The maximum emittance can be relaxed.</a:t>
            </a:r>
          </a:p>
          <a:p>
            <a:pPr algn="r"/>
            <a:r>
              <a:rPr lang="en-US" altLang="ja-JP" sz="1800" dirty="0">
                <a:solidFill>
                  <a:srgbClr val="0000FF"/>
                </a:solidFill>
              </a:rPr>
              <a:t> Now in re-considering</a:t>
            </a:r>
            <a:endParaRPr lang="ja-JP" altLang="en-US" sz="1800"/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B1BAB541-A18D-F54B-9811-29DFA6D7538D}"/>
              </a:ext>
            </a:extLst>
          </p:cNvPr>
          <p:cNvSpPr txBox="1"/>
          <p:nvPr/>
        </p:nvSpPr>
        <p:spPr>
          <a:xfrm>
            <a:off x="7937555" y="2789671"/>
            <a:ext cx="60835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BT1</a:t>
            </a:r>
            <a:endParaRPr lang="ja-JP" altLang="en-US" sz="16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E0597562-A4B0-D44B-9D4C-283670CAF7E5}"/>
              </a:ext>
            </a:extLst>
          </p:cNvPr>
          <p:cNvSpPr txBox="1"/>
          <p:nvPr/>
        </p:nvSpPr>
        <p:spPr>
          <a:xfrm>
            <a:off x="9047863" y="1886043"/>
            <a:ext cx="620980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BT2</a:t>
            </a:r>
            <a:endParaRPr lang="ja-JP" altLang="en-US" sz="16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3E2E96CB-4D96-8D44-80DC-062770DFD444}"/>
              </a:ext>
            </a:extLst>
          </p:cNvPr>
          <p:cNvSpPr txBox="1"/>
          <p:nvPr/>
        </p:nvSpPr>
        <p:spPr>
          <a:xfrm>
            <a:off x="9868250" y="1519813"/>
            <a:ext cx="620980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BT2</a:t>
            </a:r>
            <a:endParaRPr lang="ja-JP" altLang="en-US" sz="160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="" xmlns:a16="http://schemas.microsoft.com/office/drawing/2014/main" id="{3A077EFF-56EF-F940-889F-B72B7B14CFB3}"/>
              </a:ext>
            </a:extLst>
          </p:cNvPr>
          <p:cNvCxnSpPr/>
          <p:nvPr/>
        </p:nvCxnSpPr>
        <p:spPr>
          <a:xfrm flipV="1">
            <a:off x="5476097" y="3570312"/>
            <a:ext cx="844004" cy="184842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日付プレースホルダー 11">
            <a:extLst>
              <a:ext uri="{FF2B5EF4-FFF2-40B4-BE49-F238E27FC236}">
                <a16:creationId xmlns="" xmlns:a16="http://schemas.microsoft.com/office/drawing/2014/main" id="{BF7669C9-D813-9B4B-9E2C-DB7DF0E1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8FC6171C-345B-2E47-8609-4B4B4E5CD54F}"/>
              </a:ext>
            </a:extLst>
          </p:cNvPr>
          <p:cNvSpPr txBox="1"/>
          <p:nvPr/>
        </p:nvSpPr>
        <p:spPr>
          <a:xfrm>
            <a:off x="9223329" y="-13539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/>
              <a:t>Y</a:t>
            </a:r>
            <a:r>
              <a:rPr kumimoji="1" lang="en-US" altLang="ja-JP" dirty="0"/>
              <a:t>. </a:t>
            </a:r>
            <a:r>
              <a:rPr kumimoji="1" lang="en-US" altLang="ja-JP" dirty="0" err="1"/>
              <a:t>Seimiya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45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"/>
    </mc:Choice>
    <mc:Fallback>
      <p:transition xmlns:p14="http://schemas.microsoft.com/office/powerpoint/2010/main" spd="slow" advTm="257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38D61AA-31CD-5F4A-B5F5-2E37AD21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3. Feedback systems</a:t>
            </a:r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86BEFDED-AD37-F240-9904-98EB4E08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1737535"/>
            <a:ext cx="9218950" cy="539903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Orbit feedback</a:t>
            </a:r>
          </a:p>
          <a:p>
            <a:pPr lvl="1"/>
            <a:r>
              <a:rPr lang="en-US" altLang="ja-JP" dirty="0"/>
              <a:t>In front of,</a:t>
            </a:r>
          </a:p>
          <a:p>
            <a:pPr lvl="2"/>
            <a:r>
              <a:rPr kumimoji="1" lang="en-US" altLang="ja-JP" dirty="0" err="1"/>
              <a:t>Jarc</a:t>
            </a:r>
            <a:r>
              <a:rPr kumimoji="1" lang="en-US" altLang="ja-JP" dirty="0"/>
              <a:t>, e+ target, B</a:t>
            </a:r>
            <a:r>
              <a:rPr lang="en-US" altLang="ja-JP" dirty="0"/>
              <a:t>ranch to DR, BT, Injection</a:t>
            </a:r>
          </a:p>
          <a:p>
            <a:r>
              <a:rPr kumimoji="1" lang="en-US" altLang="ja-JP" dirty="0">
                <a:solidFill>
                  <a:srgbClr val="0432FF"/>
                </a:solidFill>
              </a:rPr>
              <a:t>Energy feedback</a:t>
            </a:r>
          </a:p>
          <a:p>
            <a:pPr lvl="1"/>
            <a:r>
              <a:rPr lang="en-US" altLang="ja-JP" dirty="0"/>
              <a:t>In front of ,</a:t>
            </a:r>
          </a:p>
          <a:p>
            <a:pPr lvl="2"/>
            <a:r>
              <a:rPr kumimoji="1" lang="en-US" altLang="ja-JP" dirty="0" err="1"/>
              <a:t>Jarc</a:t>
            </a:r>
            <a:r>
              <a:rPr kumimoji="1" lang="en-US" altLang="ja-JP" dirty="0"/>
              <a:t>, Branch to DR, BT</a:t>
            </a:r>
          </a:p>
          <a:p>
            <a:r>
              <a:rPr lang="en-US" altLang="ja-JP" dirty="0">
                <a:solidFill>
                  <a:srgbClr val="0432FF"/>
                </a:solidFill>
              </a:rPr>
              <a:t>RF phase</a:t>
            </a:r>
          </a:p>
          <a:p>
            <a:pPr lvl="1"/>
            <a:r>
              <a:rPr lang="en-US" altLang="ja-JP" dirty="0"/>
              <a:t>Master Oscillator feedback between LINAC and MR</a:t>
            </a:r>
          </a:p>
          <a:p>
            <a:pPr lvl="1"/>
            <a:r>
              <a:rPr lang="en-US" altLang="ja-JP" dirty="0"/>
              <a:t>RF phase(partly prepared)</a:t>
            </a:r>
          </a:p>
          <a:p>
            <a:pPr lvl="1"/>
            <a:endParaRPr lang="en-US" altLang="ja-JP" dirty="0"/>
          </a:p>
          <a:p>
            <a:r>
              <a:rPr lang="en-US" altLang="ja-JP" dirty="0">
                <a:solidFill>
                  <a:srgbClr val="0432FF"/>
                </a:solidFill>
              </a:rPr>
              <a:t>We need more</a:t>
            </a:r>
          </a:p>
          <a:p>
            <a:pPr lvl="1"/>
            <a:r>
              <a:rPr kumimoji="1" lang="en-US" altLang="ja-JP" dirty="0"/>
              <a:t>Energy spread feedback (using </a:t>
            </a:r>
            <a:r>
              <a:rPr kumimoji="1" lang="en-US" altLang="ja-JP" dirty="0" err="1"/>
              <a:t>OctoPos</a:t>
            </a:r>
            <a:r>
              <a:rPr lang="en-US" altLang="ja-JP" dirty="0"/>
              <a:t>-</a:t>
            </a:r>
            <a:r>
              <a:rPr kumimoji="1" lang="en-US" altLang="ja-JP" dirty="0"/>
              <a:t>BPM)</a:t>
            </a:r>
          </a:p>
          <a:p>
            <a:pPr lvl="1"/>
            <a:r>
              <a:rPr lang="en-US" altLang="ja-JP" dirty="0" err="1"/>
              <a:t>lazer</a:t>
            </a:r>
            <a:r>
              <a:rPr lang="en-US" altLang="ja-JP" dirty="0"/>
              <a:t> position on the cathode(preparing)</a:t>
            </a:r>
          </a:p>
          <a:p>
            <a:pPr lvl="1"/>
            <a:r>
              <a:rPr kumimoji="1" lang="en-US" altLang="ja-JP" dirty="0"/>
              <a:t>…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="" xmlns:a16="http://schemas.microsoft.com/office/drawing/2014/main" id="{C1DC20B0-2D97-DB4C-A26C-6D923AE5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02404434-3C7F-4C47-9AD3-0D4AD311C7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 smtClean="0"/>
              <a:t>67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D085E490-E90F-B542-B3E3-C094675CFDD7}"/>
              </a:ext>
            </a:extLst>
          </p:cNvPr>
          <p:cNvSpPr txBox="1"/>
          <p:nvPr/>
        </p:nvSpPr>
        <p:spPr>
          <a:xfrm>
            <a:off x="332215" y="163524"/>
            <a:ext cx="1893056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0432FF"/>
                </a:solidFill>
              </a:rPr>
              <a:t>for stability,</a:t>
            </a:r>
            <a:endParaRPr lang="ja-JP" altLang="en-US" sz="2300">
              <a:solidFill>
                <a:srgbClr val="0432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4B6AD9A5-AAE5-7A4B-80C2-6CAA53679ADD}"/>
              </a:ext>
            </a:extLst>
          </p:cNvPr>
          <p:cNvSpPr txBox="1"/>
          <p:nvPr/>
        </p:nvSpPr>
        <p:spPr>
          <a:xfrm>
            <a:off x="6445214" y="958649"/>
            <a:ext cx="2633024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0432FF"/>
                </a:solidFill>
              </a:rPr>
              <a:t>are working now.</a:t>
            </a:r>
            <a:endParaRPr lang="ja-JP" altLang="en-US" sz="23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35417"/>
      </p:ext>
    </p:extLst>
  </p:cSld>
  <p:clrMapOvr>
    <a:masterClrMapping/>
  </p:clrMapOvr>
  <p:transition xmlns:p14="http://schemas.microsoft.com/office/powerpoint/2010/main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6316FDC8-DE10-C743-8500-28988F96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1" y="4"/>
            <a:ext cx="10390758" cy="1461801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Beam </a:t>
            </a:r>
            <a:r>
              <a:rPr lang="en-US" altLang="ja-JP" sz="3200" dirty="0"/>
              <a:t>abort caused by abnormal injection beam</a:t>
            </a:r>
            <a:endParaRPr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AC05190-5D53-0847-BF73-D740667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90" y="1172942"/>
            <a:ext cx="9874943" cy="4798559"/>
          </a:xfrm>
        </p:spPr>
        <p:txBody>
          <a:bodyPr/>
          <a:lstStyle/>
          <a:p>
            <a:pPr marL="586616" indent="-586616">
              <a:buFont typeface="+mj-lt"/>
              <a:buAutoNum type="alphaUcParenR"/>
            </a:pPr>
            <a:r>
              <a:rPr kumimoji="1" lang="en-US" altLang="ja-JP" sz="3200" dirty="0"/>
              <a:t>Abnormal energy beam</a:t>
            </a:r>
          </a:p>
          <a:p>
            <a:pPr marL="586616" indent="-586616">
              <a:buFont typeface="+mj-lt"/>
              <a:buAutoNum type="alphaUcParenR"/>
            </a:pPr>
            <a:r>
              <a:rPr kumimoji="1" lang="en-US" altLang="ja-JP" sz="3200" dirty="0"/>
              <a:t>Spike and injection beam</a:t>
            </a:r>
            <a:endParaRPr kumimoji="1" lang="ja-JP" altLang="en-US" sz="3200" dirty="0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="" xmlns:a16="http://schemas.microsoft.com/office/drawing/2014/main" id="{AF5564AC-2382-5F4C-8FCE-AEC8F5FFC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76DAE1EA-CDE3-3644-BA75-AA52C6648D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839588"/>
      </p:ext>
    </p:extLst>
  </p:cSld>
  <p:clrMapOvr>
    <a:masterClrMapping/>
  </p:clrMapOvr>
  <p:transition xmlns:p14="http://schemas.microsoft.com/office/powerpoint/2010/main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="" xmlns:a16="http://schemas.microsoft.com/office/drawing/2014/main" id="{882AF2EC-644A-9949-98AE-40F16317FF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06" y="945359"/>
            <a:ext cx="8468360" cy="567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="" xmlns:a16="http://schemas.microsoft.com/office/drawing/2014/main" id="{F87E927E-1470-C142-826C-8D6F5A2405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508" y="1699507"/>
            <a:ext cx="5058467" cy="2896992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="" xmlns:a16="http://schemas.microsoft.com/office/drawing/2014/main" id="{0F912B67-9E2D-FB47-AF02-44943BCDE878}"/>
              </a:ext>
            </a:extLst>
          </p:cNvPr>
          <p:cNvSpPr/>
          <p:nvPr/>
        </p:nvSpPr>
        <p:spPr>
          <a:xfrm>
            <a:off x="9548517" y="2482666"/>
            <a:ext cx="472584" cy="445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6" name="四角形吹き出し 5">
            <a:extLst>
              <a:ext uri="{FF2B5EF4-FFF2-40B4-BE49-F238E27FC236}">
                <a16:creationId xmlns="" xmlns:a16="http://schemas.microsoft.com/office/drawing/2014/main" id="{37634450-6647-3C45-B9C1-351A8F790BD0}"/>
              </a:ext>
            </a:extLst>
          </p:cNvPr>
          <p:cNvSpPr/>
          <p:nvPr/>
        </p:nvSpPr>
        <p:spPr>
          <a:xfrm>
            <a:off x="5299783" y="1655390"/>
            <a:ext cx="5157268" cy="2924302"/>
          </a:xfrm>
          <a:prstGeom prst="wedgeRectCallout">
            <a:avLst>
              <a:gd name="adj1" fmla="val 411"/>
              <a:gd name="adj2" fmla="val 794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72B98EF8-59E0-E04D-8AEA-5B97DD48E23C}"/>
              </a:ext>
            </a:extLst>
          </p:cNvPr>
          <p:cNvSpPr txBox="1"/>
          <p:nvPr/>
        </p:nvSpPr>
        <p:spPr>
          <a:xfrm>
            <a:off x="4474687" y="863055"/>
            <a:ext cx="4700803" cy="42847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Operation log for SuperKEKB</a:t>
            </a:r>
            <a:endParaRPr lang="ja-JP" altLang="en-US" dirty="0">
              <a:solidFill>
                <a:srgbClr val="0432FF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23AA7AC2-582B-3940-8799-14B26701B721}"/>
              </a:ext>
            </a:extLst>
          </p:cNvPr>
          <p:cNvSpPr txBox="1"/>
          <p:nvPr/>
        </p:nvSpPr>
        <p:spPr>
          <a:xfrm>
            <a:off x="6874306" y="6553618"/>
            <a:ext cx="3105533" cy="72086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000" dirty="0" err="1">
                <a:solidFill>
                  <a:srgbClr val="FF0000"/>
                </a:solidFill>
              </a:rPr>
              <a:t>Additonal</a:t>
            </a:r>
            <a:r>
              <a:rPr lang="en-US" altLang="ja-JP" sz="2000" dirty="0">
                <a:solidFill>
                  <a:srgbClr val="FF0000"/>
                </a:solidFill>
              </a:rPr>
              <a:t> information from LINAC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37EE7EF3-2A22-824F-AF1A-8D8E5546A224}"/>
              </a:ext>
            </a:extLst>
          </p:cNvPr>
          <p:cNvSpPr txBox="1"/>
          <p:nvPr/>
        </p:nvSpPr>
        <p:spPr>
          <a:xfrm>
            <a:off x="8427070" y="2436139"/>
            <a:ext cx="1302206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Energy jump</a:t>
            </a:r>
            <a:endParaRPr lang="ja-JP" altLang="en-US" sz="140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="" xmlns:a16="http://schemas.microsoft.com/office/drawing/2014/main" id="{5BB58A35-C0B9-5547-BAF4-0187E3EF15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69</a:t>
            </a:fld>
            <a:endParaRPr kumimoji="1" lang="ja-JP" altLang="en-US"/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="" xmlns:a16="http://schemas.microsoft.com/office/drawing/2014/main" id="{00D14ABA-2E4A-114E-A659-04DE3E8E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9EC1D5D6-8D24-F445-A0C3-F6D0268938A3}"/>
              </a:ext>
            </a:extLst>
          </p:cNvPr>
          <p:cNvSpPr txBox="1"/>
          <p:nvPr/>
        </p:nvSpPr>
        <p:spPr>
          <a:xfrm>
            <a:off x="1100563" y="264710"/>
            <a:ext cx="8494128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3200" dirty="0"/>
              <a:t>A) Lower or Higher energy injection beam</a:t>
            </a:r>
            <a:endParaRPr lang="ja-JP" altLang="en-US" sz="3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10E659AF-B68F-954C-AF23-84FD9F09BA4A}"/>
              </a:ext>
            </a:extLst>
          </p:cNvPr>
          <p:cNvSpPr txBox="1"/>
          <p:nvPr/>
        </p:nvSpPr>
        <p:spPr>
          <a:xfrm>
            <a:off x="-65633" y="-24462"/>
            <a:ext cx="599974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Beam abort caused by abnormal injection beam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11151526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E3E4E-B561-944C-A393-32AA6D8F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325044"/>
            <a:ext cx="10358438" cy="714375"/>
          </a:xfrm>
        </p:spPr>
        <p:txBody>
          <a:bodyPr/>
          <a:lstStyle/>
          <a:p>
            <a:r>
              <a:rPr lang="en-US" altLang="ja-JP" sz="3200" dirty="0"/>
              <a:t>Simultaneous 4 + 1 Ring Top-up Injection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DF583B-81E1-8B45-A305-CDF74D71B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99" y="1176338"/>
            <a:ext cx="5422901" cy="6083300"/>
          </a:xfrm>
        </p:spPr>
        <p:txBody>
          <a:bodyPr/>
          <a:lstStyle/>
          <a:p>
            <a:r>
              <a:rPr lang="en-US" altLang="ja-JP" sz="2800" dirty="0"/>
              <a:t>Realized for the first time</a:t>
            </a:r>
          </a:p>
          <a:p>
            <a:pPr lvl="2"/>
            <a:r>
              <a:rPr lang="en-US" sz="2000" dirty="0"/>
              <a:t>SuperKEKB HER 7 GeV e–</a:t>
            </a:r>
          </a:p>
          <a:p>
            <a:pPr lvl="2"/>
            <a:r>
              <a:rPr lang="en-US" sz="2000" dirty="0"/>
              <a:t>SuperKEKB DR and LER 4 GeV e+</a:t>
            </a:r>
          </a:p>
          <a:p>
            <a:pPr lvl="2"/>
            <a:r>
              <a:rPr lang="en-US" sz="2000" dirty="0"/>
              <a:t>Photon Factory 2.5 GeV e–</a:t>
            </a:r>
          </a:p>
          <a:p>
            <a:pPr lvl="2"/>
            <a:r>
              <a:rPr lang="en-US" sz="2000" dirty="0"/>
              <a:t>PF-AR 5.0 / 6.5 GeV e–</a:t>
            </a:r>
          </a:p>
          <a:p>
            <a:pPr lvl="1"/>
            <a:r>
              <a:rPr lang="en-US" altLang="ja-JP" sz="2400" dirty="0"/>
              <a:t>4 beams are modulated at 20-ms PPM (pulse-to-pulse modulation)</a:t>
            </a:r>
          </a:p>
          <a:p>
            <a:pPr lvl="1"/>
            <a:r>
              <a:rPr lang="en-US" altLang="ja-JP" sz="2400" dirty="0"/>
              <a:t>More than 200 pulsed devices were constructed for SuperKEKB, as well as many beam and RF monitors</a:t>
            </a:r>
          </a:p>
          <a:p>
            <a:pPr lvl="1"/>
            <a:r>
              <a:rPr lang="en-US" altLang="ja-JP" sz="2400" dirty="0"/>
              <a:t>Injection noise (background) were well studied by Belle II and MDI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3679CF-A7D0-824B-9FDF-EA55175AEF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5" name="図 4" descr="simul-4topu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3" r="-8"/>
          <a:stretch/>
        </p:blipFill>
        <p:spPr>
          <a:xfrm>
            <a:off x="5501346" y="1039419"/>
            <a:ext cx="5143857" cy="61983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5776370" y="1009435"/>
            <a:ext cx="1237259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pPr algn="l"/>
            <a:r>
              <a:rPr lang="en-US" altLang="ja-JP" sz="2000" dirty="0">
                <a:solidFill>
                  <a:srgbClr val="000090"/>
                </a:solidFill>
              </a:rPr>
              <a:t>HER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5776370" y="2448556"/>
            <a:ext cx="1237259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pPr algn="l"/>
            <a:r>
              <a:rPr lang="en-US" altLang="ja-JP" sz="2000" dirty="0">
                <a:solidFill>
                  <a:srgbClr val="000090"/>
                </a:solidFill>
              </a:rPr>
              <a:t>LER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5776370" y="3897726"/>
            <a:ext cx="1237259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pPr algn="l"/>
            <a:r>
              <a:rPr lang="en-US" sz="2000" dirty="0">
                <a:solidFill>
                  <a:srgbClr val="000090"/>
                </a:solidFill>
              </a:rPr>
              <a:t>PF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5776370" y="5355107"/>
            <a:ext cx="1237259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pPr algn="l"/>
            <a:r>
              <a:rPr lang="en-US" sz="2000" dirty="0">
                <a:solidFill>
                  <a:srgbClr val="000090"/>
                </a:solidFill>
              </a:rPr>
              <a:t>PF-AR</a:t>
            </a:r>
          </a:p>
        </p:txBody>
      </p:sp>
    </p:spTree>
    <p:extLst>
      <p:ext uri="{BB962C8B-B14F-4D97-AF65-F5344CB8AC3E}">
        <p14:creationId xmlns:p14="http://schemas.microsoft.com/office/powerpoint/2010/main" val="24812105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DCDF44A4-A28B-1841-9243-005E3792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54" y="525086"/>
            <a:ext cx="10688638" cy="883449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Fast beam position monitor(BPM) in LINAC</a:t>
            </a:r>
            <a:endParaRPr lang="ja-JP" altLang="en-US" sz="3200" dirty="0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="" xmlns:a16="http://schemas.microsoft.com/office/drawing/2014/main" id="{34E1D6F1-2CED-E249-AF15-F2B395A53D6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9265" y="1494095"/>
            <a:ext cx="3516564" cy="805208"/>
          </a:xfrm>
        </p:spPr>
        <p:txBody>
          <a:bodyPr>
            <a:noAutofit/>
          </a:bodyPr>
          <a:lstStyle/>
          <a:p>
            <a:pPr marL="586616" indent="-586616">
              <a:buFont typeface="+mj-lt"/>
              <a:buAutoNum type="alphaLcPeriod"/>
            </a:pPr>
            <a:r>
              <a:rPr lang="en-US" altLang="ja-JP" sz="2000" dirty="0"/>
              <a:t>1.Jun.2019 19:56</a:t>
            </a:r>
          </a:p>
          <a:p>
            <a:pPr lvl="1"/>
            <a:r>
              <a:rPr lang="en-US" altLang="ja-JP" sz="1800" dirty="0"/>
              <a:t>LER D6V2 LM abort</a:t>
            </a:r>
            <a:endParaRPr lang="ja-JP" altLang="en-US" sz="1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0D3A254A-819A-AF43-AEE6-11A0BC9075B9}"/>
              </a:ext>
            </a:extLst>
          </p:cNvPr>
          <p:cNvSpPr txBox="1"/>
          <p:nvPr/>
        </p:nvSpPr>
        <p:spPr>
          <a:xfrm>
            <a:off x="7945860" y="332359"/>
            <a:ext cx="2732184" cy="38230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Y. Seimiya, F. Miyahara</a:t>
            </a:r>
            <a:endParaRPr lang="ja-JP" altLang="en-US" sz="1800">
              <a:solidFill>
                <a:srgbClr val="0432FF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B0A602C2-22BE-004A-93C8-B3405A951BE2}"/>
              </a:ext>
            </a:extLst>
          </p:cNvPr>
          <p:cNvGrpSpPr/>
          <p:nvPr/>
        </p:nvGrpSpPr>
        <p:grpSpPr>
          <a:xfrm>
            <a:off x="137896" y="2269064"/>
            <a:ext cx="4944040" cy="3988560"/>
            <a:chOff x="4480104" y="1687744"/>
            <a:chExt cx="4572932" cy="3910453"/>
          </a:xfrm>
        </p:grpSpPr>
        <p:pic>
          <p:nvPicPr>
            <p:cNvPr id="4" name="図 3">
              <a:extLst>
                <a:ext uri="{FF2B5EF4-FFF2-40B4-BE49-F238E27FC236}">
                  <a16:creationId xmlns="" xmlns:a16="http://schemas.microsoft.com/office/drawing/2014/main" id="{D8741BD9-B81E-8A4D-B26E-03BC899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104" y="2037920"/>
              <a:ext cx="4572932" cy="3560277"/>
            </a:xfrm>
            <a:prstGeom prst="rect">
              <a:avLst/>
            </a:prstGeom>
          </p:spPr>
        </p:pic>
        <p:sp>
          <p:nvSpPr>
            <p:cNvPr id="6" name="円/楕円 5">
              <a:extLst>
                <a:ext uri="{FF2B5EF4-FFF2-40B4-BE49-F238E27FC236}">
                  <a16:creationId xmlns="" xmlns:a16="http://schemas.microsoft.com/office/drawing/2014/main" id="{C08DC11B-EC49-E943-A42F-7319C2B68DE1}"/>
                </a:ext>
              </a:extLst>
            </p:cNvPr>
            <p:cNvSpPr/>
            <p:nvPr/>
          </p:nvSpPr>
          <p:spPr>
            <a:xfrm>
              <a:off x="7909560" y="203792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7" name="円/楕円 6">
              <a:extLst>
                <a:ext uri="{FF2B5EF4-FFF2-40B4-BE49-F238E27FC236}">
                  <a16:creationId xmlns="" xmlns:a16="http://schemas.microsoft.com/office/drawing/2014/main" id="{DF9064D4-0EBE-6F42-A055-E649E3758041}"/>
                </a:ext>
              </a:extLst>
            </p:cNvPr>
            <p:cNvSpPr/>
            <p:nvPr/>
          </p:nvSpPr>
          <p:spPr>
            <a:xfrm>
              <a:off x="7888902" y="322727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9" name="円/楕円 8">
              <a:extLst>
                <a:ext uri="{FF2B5EF4-FFF2-40B4-BE49-F238E27FC236}">
                  <a16:creationId xmlns="" xmlns:a16="http://schemas.microsoft.com/office/drawing/2014/main" id="{859C3274-94A6-5E44-A24D-77E7EC0411F2}"/>
                </a:ext>
              </a:extLst>
            </p:cNvPr>
            <p:cNvSpPr/>
            <p:nvPr/>
          </p:nvSpPr>
          <p:spPr>
            <a:xfrm>
              <a:off x="5557182" y="3905451"/>
              <a:ext cx="404290" cy="404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="" xmlns:a16="http://schemas.microsoft.com/office/drawing/2014/main" id="{05B2FA90-4B70-3048-BB10-6CAEE7548101}"/>
                </a:ext>
              </a:extLst>
            </p:cNvPr>
            <p:cNvSpPr txBox="1"/>
            <p:nvPr/>
          </p:nvSpPr>
          <p:spPr>
            <a:xfrm>
              <a:off x="4754969" y="1687744"/>
              <a:ext cx="2001450" cy="331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432FF"/>
                  </a:solidFill>
                </a:rPr>
                <a:t>No energy deviation</a:t>
              </a:r>
              <a:endParaRPr lang="ja-JP" altLang="en-US" sz="1600" dirty="0">
                <a:solidFill>
                  <a:srgbClr val="0432FF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="" xmlns:a16="http://schemas.microsoft.com/office/drawing/2014/main" id="{4F7DEFCF-2C15-924E-840E-1ADF088BC05C}"/>
                </a:ext>
              </a:extLst>
            </p:cNvPr>
            <p:cNvSpPr txBox="1"/>
            <p:nvPr/>
          </p:nvSpPr>
          <p:spPr>
            <a:xfrm>
              <a:off x="7420008" y="1728214"/>
              <a:ext cx="1525788" cy="331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Orbit deviation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="" xmlns:a16="http://schemas.microsoft.com/office/drawing/2014/main" id="{06C406BE-C137-DA4E-86C0-6A0FDEB15179}"/>
              </a:ext>
            </a:extLst>
          </p:cNvPr>
          <p:cNvGrpSpPr/>
          <p:nvPr/>
        </p:nvGrpSpPr>
        <p:grpSpPr>
          <a:xfrm>
            <a:off x="5390889" y="2483003"/>
            <a:ext cx="5109947" cy="3850379"/>
            <a:chOff x="4982002" y="579559"/>
            <a:chExt cx="6903355" cy="5513728"/>
          </a:xfrm>
        </p:grpSpPr>
        <p:pic>
          <p:nvPicPr>
            <p:cNvPr id="20" name="図 19">
              <a:extLst>
                <a:ext uri="{FF2B5EF4-FFF2-40B4-BE49-F238E27FC236}">
                  <a16:creationId xmlns="" xmlns:a16="http://schemas.microsoft.com/office/drawing/2014/main" id="{8479902A-F350-3349-88E9-94C3AB25C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2002" y="773784"/>
              <a:ext cx="6903355" cy="5319503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C72C8BA0-A3EE-1048-B948-191702DCC5B8}"/>
                </a:ext>
              </a:extLst>
            </p:cNvPr>
            <p:cNvSpPr txBox="1"/>
            <p:nvPr/>
          </p:nvSpPr>
          <p:spPr>
            <a:xfrm>
              <a:off x="5854434" y="579559"/>
              <a:ext cx="2155205" cy="44073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Dispersive point</a:t>
              </a:r>
              <a:endParaRPr lang="ja-JP" altLang="en-US" sz="1400" dirty="0"/>
            </a:p>
          </p:txBody>
        </p:sp>
        <p:sp>
          <p:nvSpPr>
            <p:cNvPr id="22" name="円/楕円 21">
              <a:extLst>
                <a:ext uri="{FF2B5EF4-FFF2-40B4-BE49-F238E27FC236}">
                  <a16:creationId xmlns="" xmlns:a16="http://schemas.microsoft.com/office/drawing/2014/main" id="{22CF6040-1A62-7347-85B7-5054339264D8}"/>
                </a:ext>
              </a:extLst>
            </p:cNvPr>
            <p:cNvSpPr/>
            <p:nvPr/>
          </p:nvSpPr>
          <p:spPr>
            <a:xfrm>
              <a:off x="6759553" y="1777961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="" xmlns:a16="http://schemas.microsoft.com/office/drawing/2014/main" id="{9003D30B-5353-EE41-B8FA-536E3156F410}"/>
                </a:ext>
              </a:extLst>
            </p:cNvPr>
            <p:cNvSpPr/>
            <p:nvPr/>
          </p:nvSpPr>
          <p:spPr>
            <a:xfrm>
              <a:off x="10282392" y="775828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="" xmlns:a16="http://schemas.microsoft.com/office/drawing/2014/main" id="{FD8A27A1-109D-7846-A970-C0225DA72C5B}"/>
                </a:ext>
              </a:extLst>
            </p:cNvPr>
            <p:cNvSpPr/>
            <p:nvPr/>
          </p:nvSpPr>
          <p:spPr>
            <a:xfrm>
              <a:off x="10294884" y="2583074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25" name="円/楕円 24">
              <a:extLst>
                <a:ext uri="{FF2B5EF4-FFF2-40B4-BE49-F238E27FC236}">
                  <a16:creationId xmlns="" xmlns:a16="http://schemas.microsoft.com/office/drawing/2014/main" id="{AF788880-7827-7C4B-9C4F-67053B1896C0}"/>
                </a:ext>
              </a:extLst>
            </p:cNvPr>
            <p:cNvSpPr/>
            <p:nvPr/>
          </p:nvSpPr>
          <p:spPr>
            <a:xfrm>
              <a:off x="6943790" y="5397462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26" name="円/楕円 25">
              <a:extLst>
                <a:ext uri="{FF2B5EF4-FFF2-40B4-BE49-F238E27FC236}">
                  <a16:creationId xmlns="" xmlns:a16="http://schemas.microsoft.com/office/drawing/2014/main" id="{1110A8D9-3D09-A240-B01F-EC9059BC15FD}"/>
                </a:ext>
              </a:extLst>
            </p:cNvPr>
            <p:cNvSpPr/>
            <p:nvPr/>
          </p:nvSpPr>
          <p:spPr>
            <a:xfrm>
              <a:off x="10294884" y="5397461"/>
              <a:ext cx="695825" cy="6958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5D744857-E9E7-E342-9932-4820057AF9B3}"/>
              </a:ext>
            </a:extLst>
          </p:cNvPr>
          <p:cNvSpPr txBox="1"/>
          <p:nvPr/>
        </p:nvSpPr>
        <p:spPr>
          <a:xfrm>
            <a:off x="8442174" y="2479627"/>
            <a:ext cx="1511620" cy="32075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400" dirty="0"/>
              <a:t>Straight line</a:t>
            </a:r>
            <a:endParaRPr lang="ja-JP" altLang="en-US" sz="1400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="" xmlns:a16="http://schemas.microsoft.com/office/drawing/2014/main" id="{AE17EF6B-2B19-D747-8077-5C477B9CA7AA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6978521" y="2405862"/>
            <a:ext cx="213014" cy="853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="" xmlns:a16="http://schemas.microsoft.com/office/drawing/2014/main" id="{E2B38B80-DADA-774A-BA1E-7F2CA56328F8}"/>
              </a:ext>
            </a:extLst>
          </p:cNvPr>
          <p:cNvSpPr txBox="1"/>
          <p:nvPr/>
        </p:nvSpPr>
        <p:spPr>
          <a:xfrm>
            <a:off x="415757" y="6288190"/>
            <a:ext cx="4544245" cy="9363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/>
              <a:t>One station for the power supplies(PS) was set to 0 [A] due to a trigger missing of the PS.</a:t>
            </a:r>
            <a:endParaRPr lang="ja-JP" altLang="en-US" sz="1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="" xmlns:a16="http://schemas.microsoft.com/office/drawing/2014/main" id="{50A18AFE-4AEA-2841-9F70-F500D40D001A}"/>
              </a:ext>
            </a:extLst>
          </p:cNvPr>
          <p:cNvSpPr txBox="1"/>
          <p:nvPr/>
        </p:nvSpPr>
        <p:spPr>
          <a:xfrm>
            <a:off x="5805165" y="6304400"/>
            <a:ext cx="4638644" cy="9363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/>
              <a:t>The klystron 51 was down at the time.</a:t>
            </a:r>
          </a:p>
          <a:p>
            <a:r>
              <a:rPr lang="en-US" altLang="ja-JP" sz="1800" dirty="0"/>
              <a:t>The estimation was -46.5 MeV which is consistent with the beam position. </a:t>
            </a:r>
            <a:endParaRPr lang="ja-JP" altLang="en-US" sz="18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="" xmlns:a16="http://schemas.microsoft.com/office/drawing/2014/main" id="{4C0F7F26-5196-EB47-B4D3-075E487FCF68}"/>
              </a:ext>
            </a:extLst>
          </p:cNvPr>
          <p:cNvSpPr txBox="1"/>
          <p:nvPr/>
        </p:nvSpPr>
        <p:spPr>
          <a:xfrm>
            <a:off x="5390888" y="2054334"/>
            <a:ext cx="3601293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Beam energy was 50 MeV lower. 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F6E5CAAD-1EB3-624F-B8C7-830926CFA700}"/>
              </a:ext>
            </a:extLst>
          </p:cNvPr>
          <p:cNvSpPr txBox="1"/>
          <p:nvPr/>
        </p:nvSpPr>
        <p:spPr>
          <a:xfrm>
            <a:off x="464859" y="315222"/>
            <a:ext cx="714756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Injection beam just before abort can be monitored by,</a:t>
            </a:r>
            <a:endParaRPr kumimoji="1" lang="ja-JP" altLang="en-US" dirty="0"/>
          </a:p>
        </p:txBody>
      </p:sp>
      <p:sp>
        <p:nvSpPr>
          <p:cNvPr id="33" name="コンテンツ プレースホルダー 10">
            <a:extLst>
              <a:ext uri="{FF2B5EF4-FFF2-40B4-BE49-F238E27FC236}">
                <a16:creationId xmlns="" xmlns:a16="http://schemas.microsoft.com/office/drawing/2014/main" id="{37026055-D9EE-354D-BF7F-638FBA86A5F3}"/>
              </a:ext>
            </a:extLst>
          </p:cNvPr>
          <p:cNvSpPr txBox="1">
            <a:spLocks/>
          </p:cNvSpPr>
          <p:nvPr/>
        </p:nvSpPr>
        <p:spPr>
          <a:xfrm>
            <a:off x="5599801" y="1426840"/>
            <a:ext cx="3516564" cy="805208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616" indent="-586616">
              <a:buFont typeface="+mj-lt"/>
              <a:buAutoNum type="alphaLcPeriod" startAt="2"/>
            </a:pPr>
            <a:r>
              <a:rPr lang="en-US" altLang="ja-JP" sz="2000" dirty="0"/>
              <a:t>1.Jun.2019 21:19</a:t>
            </a:r>
          </a:p>
          <a:p>
            <a:pPr lvl="1"/>
            <a:r>
              <a:rPr lang="en-US" altLang="ja-JP" sz="1800" dirty="0"/>
              <a:t>LER D6V2 LM abort</a:t>
            </a:r>
            <a:endParaRPr lang="ja-JP" altLang="en-US" sz="18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="" xmlns:a16="http://schemas.microsoft.com/office/drawing/2014/main" id="{A6342D4E-6C85-C141-BA04-77634324B387}"/>
              </a:ext>
            </a:extLst>
          </p:cNvPr>
          <p:cNvSpPr/>
          <p:nvPr/>
        </p:nvSpPr>
        <p:spPr>
          <a:xfrm>
            <a:off x="63507" y="1494099"/>
            <a:ext cx="5018427" cy="5918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="" xmlns:a16="http://schemas.microsoft.com/office/drawing/2014/main" id="{13097AFB-3762-854C-95C4-71BA5E084C93}"/>
              </a:ext>
            </a:extLst>
          </p:cNvPr>
          <p:cNvSpPr/>
          <p:nvPr/>
        </p:nvSpPr>
        <p:spPr>
          <a:xfrm>
            <a:off x="5312247" y="1482764"/>
            <a:ext cx="5188586" cy="5918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="" xmlns:a16="http://schemas.microsoft.com/office/drawing/2014/main" id="{1F1A4D1E-4A9F-9740-B32A-01CE483FE9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70</a:t>
            </a:fld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E74C4199-BA6F-134F-94CA-11A4C3B04D47}"/>
              </a:ext>
            </a:extLst>
          </p:cNvPr>
          <p:cNvSpPr txBox="1"/>
          <p:nvPr/>
        </p:nvSpPr>
        <p:spPr>
          <a:xfrm>
            <a:off x="932411" y="2502992"/>
            <a:ext cx="1621253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/>
              <a:t>Dispersive point</a:t>
            </a:r>
            <a:endParaRPr lang="ja-JP" altLang="en-US" sz="1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="" xmlns:a16="http://schemas.microsoft.com/office/drawing/2014/main" id="{E32B7D4E-ACA4-2842-A75F-B519AF7D0FF8}"/>
              </a:ext>
            </a:extLst>
          </p:cNvPr>
          <p:cNvSpPr txBox="1"/>
          <p:nvPr/>
        </p:nvSpPr>
        <p:spPr>
          <a:xfrm>
            <a:off x="2912141" y="2537296"/>
            <a:ext cx="1275005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/>
              <a:t>Straight line</a:t>
            </a:r>
            <a:endParaRPr lang="ja-JP" altLang="en-US" sz="1400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="" xmlns:a16="http://schemas.microsoft.com/office/drawing/2014/main" id="{7B6FA4F3-9585-8F47-8AE2-444824FB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="" xmlns:a16="http://schemas.microsoft.com/office/drawing/2014/main" id="{CDEA0FB1-8923-7342-8D06-93CA3236E738}"/>
              </a:ext>
            </a:extLst>
          </p:cNvPr>
          <p:cNvSpPr txBox="1"/>
          <p:nvPr/>
        </p:nvSpPr>
        <p:spPr>
          <a:xfrm>
            <a:off x="-65633" y="-24462"/>
            <a:ext cx="599974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Beam abort caused by abnormal injection beam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36037096"/>
      </p:ext>
    </p:extLst>
  </p:cSld>
  <p:clrMapOvr>
    <a:masterClrMapping/>
  </p:clrMapOvr>
  <p:transition xmlns:p14="http://schemas.microsoft.com/office/powerpoint/2010/main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99C352E-2F61-444E-9222-F6C09F20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80" y="275962"/>
            <a:ext cx="10286719" cy="82735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Simulations</a:t>
            </a:r>
            <a:endParaRPr kumimoji="1" lang="ja-JP" altLang="en-US" dirty="0"/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="" xmlns:a16="http://schemas.microsoft.com/office/drawing/2014/main" id="{600CB7A1-5D27-344D-A368-A9FB8CC28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735" y="1764904"/>
            <a:ext cx="4542671" cy="3598920"/>
          </a:xfrm>
        </p:spPr>
        <p:txBody>
          <a:bodyPr/>
          <a:lstStyle/>
          <a:p>
            <a:pPr marL="586616" indent="-586616">
              <a:buFont typeface="+mj-lt"/>
              <a:buAutoNum type="alphaLcPeriod"/>
            </a:pPr>
            <a:r>
              <a:rPr lang="en-US" altLang="ja-JP" sz="2400" dirty="0"/>
              <a:t>1.Jun.2019 19:56</a:t>
            </a:r>
          </a:p>
          <a:p>
            <a:pPr marL="439963" indent="-439963">
              <a:buFont typeface="+mj-lt"/>
              <a:buAutoNum type="alphaLcPeriod"/>
            </a:pPr>
            <a:endParaRPr kumimoji="1" lang="ja-JP" altLang="en-US" sz="24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="" xmlns:a16="http://schemas.microsoft.com/office/drawing/2014/main" id="{0E586772-BE66-DF44-8E5E-BD6DAFF54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0015" y="1764904"/>
            <a:ext cx="4542671" cy="3598920"/>
          </a:xfrm>
        </p:spPr>
        <p:txBody>
          <a:bodyPr/>
          <a:lstStyle/>
          <a:p>
            <a:pPr marL="586616" indent="-586616">
              <a:buFont typeface="+mj-lt"/>
              <a:buAutoNum type="alphaLcPeriod" startAt="2"/>
            </a:pPr>
            <a:r>
              <a:rPr lang="en-US" altLang="ja-JP" sz="2400" dirty="0"/>
              <a:t>1.Jun.2019  21:19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71FDBEDA-2BA5-6740-B86D-3708DFDBFB0F}"/>
              </a:ext>
            </a:extLst>
          </p:cNvPr>
          <p:cNvSpPr txBox="1"/>
          <p:nvPr/>
        </p:nvSpPr>
        <p:spPr>
          <a:xfrm>
            <a:off x="497131" y="5640470"/>
            <a:ext cx="10123965" cy="158263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91077" indent="-391077">
              <a:buFont typeface="+mj-lt"/>
              <a:buAutoNum type="alphaLcPeriod"/>
            </a:pPr>
            <a:r>
              <a:rPr lang="en-US" altLang="ja-JP" sz="1600" dirty="0"/>
              <a:t>The collimators(CHP, CVP) in the BT could cut the beams with the abnormal orbits.</a:t>
            </a:r>
            <a:endParaRPr lang="en-US" altLang="ja-JP" sz="1600" dirty="0">
              <a:solidFill>
                <a:srgbClr val="FF0000"/>
              </a:solidFill>
            </a:endParaRPr>
          </a:p>
          <a:p>
            <a:pPr marL="391077" indent="-391077">
              <a:buFont typeface="+mj-lt"/>
              <a:buAutoNum type="alphaLcPeriod"/>
            </a:pPr>
            <a:r>
              <a:rPr lang="en-US" altLang="ja-JP" sz="1600" dirty="0">
                <a:solidFill>
                  <a:srgbClr val="FF0000"/>
                </a:solidFill>
              </a:rPr>
              <a:t>The lower energy beam(</a:t>
            </a:r>
            <a:r>
              <a:rPr lang="en-US" altLang="ja-JP" sz="16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altLang="ja-JP" sz="1600" dirty="0">
                <a:solidFill>
                  <a:srgbClr val="FF0000"/>
                </a:solidFill>
              </a:rPr>
              <a:t>=-1%) can not be cut in the BT(Energy aperture is ±0.5%) due to the Energy Compression System(ECS) at the end of the LINAC.</a:t>
            </a:r>
            <a:br>
              <a:rPr lang="en-US" altLang="ja-JP" sz="1600" dirty="0">
                <a:solidFill>
                  <a:srgbClr val="FF0000"/>
                </a:solidFill>
              </a:rPr>
            </a:br>
            <a:r>
              <a:rPr lang="en-US" altLang="ja-JP" sz="1600" dirty="0"/>
              <a:t>We have to install one more collimator, which is under planning.</a:t>
            </a:r>
          </a:p>
          <a:p>
            <a:pPr marL="391077" indent="-391077">
              <a:buFont typeface="+mj-lt"/>
              <a:buAutoNum type="alphaLcPeriod"/>
            </a:pPr>
            <a:endParaRPr lang="en-US" altLang="ja-JP" sz="1600" dirty="0">
              <a:solidFill>
                <a:srgbClr val="0432FF"/>
              </a:solidFill>
            </a:endParaRPr>
          </a:p>
          <a:p>
            <a:pPr marL="391077" indent="-391077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432FF"/>
                </a:solidFill>
              </a:rPr>
              <a:t>In HER, the collimator for protecting the lower energy beam will be also prepared in this summer.</a:t>
            </a:r>
            <a:endParaRPr lang="ja-JP" altLang="en-US" sz="1600" dirty="0">
              <a:solidFill>
                <a:srgbClr val="0432FF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66B3067A-D392-C442-AC62-E100FB1110B1}"/>
              </a:ext>
            </a:extLst>
          </p:cNvPr>
          <p:cNvGrpSpPr/>
          <p:nvPr/>
        </p:nvGrpSpPr>
        <p:grpSpPr>
          <a:xfrm>
            <a:off x="663735" y="2267352"/>
            <a:ext cx="4271002" cy="2999000"/>
            <a:chOff x="767080" y="2270559"/>
            <a:chExt cx="4871720" cy="3625994"/>
          </a:xfrm>
        </p:grpSpPr>
        <p:pic>
          <p:nvPicPr>
            <p:cNvPr id="11" name="コンテンツ プレースホルダー 7">
              <a:extLst>
                <a:ext uri="{FF2B5EF4-FFF2-40B4-BE49-F238E27FC236}">
                  <a16:creationId xmlns="" xmlns:a16="http://schemas.microsoft.com/office/drawing/2014/main" id="{862CECEC-86F0-1440-B347-E2366F61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080" y="2270559"/>
              <a:ext cx="4871720" cy="3620583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5FA23DD7-1C08-2E43-98A5-8105A85C7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497" y="5209957"/>
              <a:ext cx="4494663" cy="686596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="" xmlns:a16="http://schemas.microsoft.com/office/drawing/2014/main" id="{C497E7BE-8432-444C-875B-BA51C0CB7A59}"/>
              </a:ext>
            </a:extLst>
          </p:cNvPr>
          <p:cNvGrpSpPr/>
          <p:nvPr/>
        </p:nvGrpSpPr>
        <p:grpSpPr>
          <a:xfrm>
            <a:off x="5477740" y="2272739"/>
            <a:ext cx="4267221" cy="2984125"/>
            <a:chOff x="6258176" y="2277075"/>
            <a:chExt cx="4867408" cy="3608010"/>
          </a:xfrm>
        </p:grpSpPr>
        <p:grpSp>
          <p:nvGrpSpPr>
            <p:cNvPr id="19" name="グループ化 18">
              <a:extLst>
                <a:ext uri="{FF2B5EF4-FFF2-40B4-BE49-F238E27FC236}">
                  <a16:creationId xmlns="" xmlns:a16="http://schemas.microsoft.com/office/drawing/2014/main" id="{B22AD87E-DFAA-6C45-B54C-43FB5D0C54ED}"/>
                </a:ext>
              </a:extLst>
            </p:cNvPr>
            <p:cNvGrpSpPr/>
            <p:nvPr/>
          </p:nvGrpSpPr>
          <p:grpSpPr>
            <a:xfrm>
              <a:off x="6258176" y="2277075"/>
              <a:ext cx="4867408" cy="3608010"/>
              <a:chOff x="6258176" y="2277075"/>
              <a:chExt cx="4867408" cy="3608010"/>
            </a:xfrm>
          </p:grpSpPr>
          <p:pic>
            <p:nvPicPr>
              <p:cNvPr id="6" name="図 5">
                <a:extLst>
                  <a:ext uri="{FF2B5EF4-FFF2-40B4-BE49-F238E27FC236}">
                    <a16:creationId xmlns="" xmlns:a16="http://schemas.microsoft.com/office/drawing/2014/main" id="{91715926-DBAB-BF4D-A97D-1F1176145F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58176" y="2277075"/>
                <a:ext cx="1205587" cy="3608010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="" xmlns:a16="http://schemas.microsoft.com/office/drawing/2014/main" id="{8EDF6142-324B-CF4C-97CF-B8F5B9666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9307" y="2277075"/>
                <a:ext cx="3676277" cy="3608009"/>
              </a:xfrm>
              <a:prstGeom prst="rect">
                <a:avLst/>
              </a:prstGeom>
            </p:spPr>
          </p:pic>
        </p:grpSp>
        <p:pic>
          <p:nvPicPr>
            <p:cNvPr id="10" name="図 9">
              <a:extLst>
                <a:ext uri="{FF2B5EF4-FFF2-40B4-BE49-F238E27FC236}">
                  <a16:creationId xmlns="" xmlns:a16="http://schemas.microsoft.com/office/drawing/2014/main" id="{9F59807A-A7E1-4144-85C3-F1505569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4160" y="5194488"/>
              <a:ext cx="4491104" cy="686053"/>
            </a:xfrm>
            <a:prstGeom prst="rect">
              <a:avLst/>
            </a:prstGeom>
          </p:spPr>
        </p:pic>
      </p:grpSp>
      <p:cxnSp>
        <p:nvCxnSpPr>
          <p:cNvPr id="22" name="直線矢印コネクタ 21">
            <a:extLst>
              <a:ext uri="{FF2B5EF4-FFF2-40B4-BE49-F238E27FC236}">
                <a16:creationId xmlns="" xmlns:a16="http://schemas.microsoft.com/office/drawing/2014/main" id="{98B1F3B1-A5A4-5448-9696-28E0F713D12D}"/>
              </a:ext>
            </a:extLst>
          </p:cNvPr>
          <p:cNvCxnSpPr>
            <a:cxnSpLocks/>
          </p:cNvCxnSpPr>
          <p:nvPr/>
        </p:nvCxnSpPr>
        <p:spPr>
          <a:xfrm flipV="1">
            <a:off x="3869433" y="4473350"/>
            <a:ext cx="2552807" cy="2073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1DE3601F-7C0F-1946-A3D9-DBFE4BC31914}"/>
              </a:ext>
            </a:extLst>
          </p:cNvPr>
          <p:cNvSpPr txBox="1"/>
          <p:nvPr/>
        </p:nvSpPr>
        <p:spPr>
          <a:xfrm>
            <a:off x="2460212" y="5313918"/>
            <a:ext cx="110859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2000" dirty="0"/>
              <a:t>BT line</a:t>
            </a:r>
            <a:endParaRPr kumimoji="1" lang="ja-JP" altLang="en-US" sz="2000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="" xmlns:a16="http://schemas.microsoft.com/office/drawing/2014/main" id="{90A1B450-9804-2E43-A0B7-96DF5143476D}"/>
              </a:ext>
            </a:extLst>
          </p:cNvPr>
          <p:cNvCxnSpPr/>
          <p:nvPr/>
        </p:nvCxnSpPr>
        <p:spPr>
          <a:xfrm>
            <a:off x="1746429" y="5321629"/>
            <a:ext cx="318830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23C8B2C2-FF7D-654B-AA76-D68F94F0D068}"/>
              </a:ext>
            </a:extLst>
          </p:cNvPr>
          <p:cNvSpPr txBox="1"/>
          <p:nvPr/>
        </p:nvSpPr>
        <p:spPr>
          <a:xfrm>
            <a:off x="7235781" y="5313918"/>
            <a:ext cx="110859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2000"/>
              <a:t>BT line</a:t>
            </a:r>
            <a:endParaRPr kumimoji="1" lang="ja-JP" altLang="en-US" sz="200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="" xmlns:a16="http://schemas.microsoft.com/office/drawing/2014/main" id="{B6599430-D29A-614F-A67F-7C54A6B517F1}"/>
              </a:ext>
            </a:extLst>
          </p:cNvPr>
          <p:cNvCxnSpPr/>
          <p:nvPr/>
        </p:nvCxnSpPr>
        <p:spPr>
          <a:xfrm>
            <a:off x="6521993" y="5321629"/>
            <a:ext cx="318830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="" xmlns:a16="http://schemas.microsoft.com/office/drawing/2014/main" id="{C9FA5A61-6798-6944-98F0-90B9D443DF85}"/>
              </a:ext>
            </a:extLst>
          </p:cNvPr>
          <p:cNvSpPr/>
          <p:nvPr/>
        </p:nvSpPr>
        <p:spPr>
          <a:xfrm>
            <a:off x="6269411" y="3074220"/>
            <a:ext cx="382541" cy="7217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FA0DF79D-8857-2A41-9A30-4A15D72D4172}"/>
              </a:ext>
            </a:extLst>
          </p:cNvPr>
          <p:cNvSpPr txBox="1"/>
          <p:nvPr/>
        </p:nvSpPr>
        <p:spPr>
          <a:xfrm>
            <a:off x="786363" y="1061013"/>
            <a:ext cx="9190684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In the both cases, the beams had been injected into the LER.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1D85D7D7-66D4-594E-9F42-780A85C2311E}"/>
              </a:ext>
            </a:extLst>
          </p:cNvPr>
          <p:cNvSpPr txBox="1"/>
          <p:nvPr/>
        </p:nvSpPr>
        <p:spPr>
          <a:xfrm>
            <a:off x="9063382" y="1533979"/>
            <a:ext cx="152649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Y. </a:t>
            </a:r>
            <a:r>
              <a:rPr kumimoji="1" lang="en-US" altLang="ja-JP" dirty="0" err="1">
                <a:solidFill>
                  <a:srgbClr val="0432FF"/>
                </a:solidFill>
              </a:rPr>
              <a:t>Seimiya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="" xmlns:a16="http://schemas.microsoft.com/office/drawing/2014/main" id="{9C7259D1-61C3-2E49-9E94-22B7265E2057}"/>
              </a:ext>
            </a:extLst>
          </p:cNvPr>
          <p:cNvCxnSpPr>
            <a:cxnSpLocks/>
          </p:cNvCxnSpPr>
          <p:nvPr/>
        </p:nvCxnSpPr>
        <p:spPr>
          <a:xfrm flipV="1">
            <a:off x="3409926" y="5126719"/>
            <a:ext cx="353064" cy="637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スライド番号プレースホルダー 27">
            <a:extLst>
              <a:ext uri="{FF2B5EF4-FFF2-40B4-BE49-F238E27FC236}">
                <a16:creationId xmlns="" xmlns:a16="http://schemas.microsoft.com/office/drawing/2014/main" id="{5D67682B-EEC8-5244-BC93-B41652A76D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6804379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71</a:t>
            </a:fld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D547600E-82BD-A642-AEB0-AC1A2FF5EA0F}"/>
              </a:ext>
            </a:extLst>
          </p:cNvPr>
          <p:cNvSpPr txBox="1"/>
          <p:nvPr/>
        </p:nvSpPr>
        <p:spPr>
          <a:xfrm>
            <a:off x="-65633" y="-24462"/>
            <a:ext cx="599974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Beam abort caused by abnormal injection beam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55159116"/>
      </p:ext>
    </p:extLst>
  </p:cSld>
  <p:clrMapOvr>
    <a:masterClrMapping/>
  </p:clrMapOvr>
  <p:transition xmlns:p14="http://schemas.microsoft.com/office/powerpoint/2010/main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281FA8A6-9F94-954A-9AA4-5F569E650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43" y="3219375"/>
            <a:ext cx="1952596" cy="162538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42F20E8D-243A-8E4A-A1EF-DF39C9D202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668" y="3196437"/>
            <a:ext cx="1981068" cy="16483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="" xmlns:a16="http://schemas.microsoft.com/office/drawing/2014/main" id="{843BCF2C-357C-F043-B860-7A2A9D48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073" y="3217046"/>
            <a:ext cx="2004953" cy="16277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="" xmlns:a16="http://schemas.microsoft.com/office/drawing/2014/main" id="{88BEB5C7-B1CF-2A43-86DF-99E691D6F7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999" y="4961206"/>
            <a:ext cx="1981070" cy="165629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A14B2170-BE22-8245-9136-09F6E97217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074" y="4955522"/>
            <a:ext cx="1952596" cy="16381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="" xmlns:a16="http://schemas.microsoft.com/office/drawing/2014/main" id="{99FCC9ED-654C-8F4B-A172-B4A62A4401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04" y="4956163"/>
            <a:ext cx="2004953" cy="16401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="" xmlns:a16="http://schemas.microsoft.com/office/drawing/2014/main" id="{7A50C34A-4A23-ED41-B141-273E1CA7FE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312" y="1136439"/>
            <a:ext cx="4605109" cy="1735930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="" xmlns:a16="http://schemas.microsoft.com/office/drawing/2014/main" id="{1519AB68-10CB-9B4D-ABA8-313A36F86FEA}"/>
              </a:ext>
            </a:extLst>
          </p:cNvPr>
          <p:cNvCxnSpPr>
            <a:cxnSpLocks/>
          </p:cNvCxnSpPr>
          <p:nvPr/>
        </p:nvCxnSpPr>
        <p:spPr>
          <a:xfrm flipV="1">
            <a:off x="3465216" y="2751172"/>
            <a:ext cx="669619" cy="824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="" xmlns:a16="http://schemas.microsoft.com/office/drawing/2014/main" id="{21AF3401-6F53-D84E-BE28-FCB0763B1A65}"/>
              </a:ext>
            </a:extLst>
          </p:cNvPr>
          <p:cNvCxnSpPr>
            <a:cxnSpLocks/>
          </p:cNvCxnSpPr>
          <p:nvPr/>
        </p:nvCxnSpPr>
        <p:spPr>
          <a:xfrm flipV="1">
            <a:off x="5958218" y="2764196"/>
            <a:ext cx="86781" cy="495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="" xmlns:a16="http://schemas.microsoft.com/office/drawing/2014/main" id="{1082E3E1-8894-0E49-A3B4-49AE56FA4E4E}"/>
              </a:ext>
            </a:extLst>
          </p:cNvPr>
          <p:cNvCxnSpPr>
            <a:cxnSpLocks/>
          </p:cNvCxnSpPr>
          <p:nvPr/>
        </p:nvCxnSpPr>
        <p:spPr>
          <a:xfrm flipH="1" flipV="1">
            <a:off x="6831435" y="2764197"/>
            <a:ext cx="296624" cy="452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D51359E3-0C32-F342-AABB-4B1F80DDF010}"/>
              </a:ext>
            </a:extLst>
          </p:cNvPr>
          <p:cNvSpPr txBox="1"/>
          <p:nvPr/>
        </p:nvSpPr>
        <p:spPr>
          <a:xfrm>
            <a:off x="231590" y="3331858"/>
            <a:ext cx="76111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latin typeface="Symbol" pitchFamily="2" charset="2"/>
              </a:rPr>
              <a:t>D</a:t>
            </a:r>
            <a:r>
              <a:rPr lang="en-US" altLang="ja-JP" sz="1500" dirty="0"/>
              <a:t>E=</a:t>
            </a:r>
            <a:r>
              <a:rPr lang="ja-JP" altLang="en-US" sz="1500"/>
              <a:t>０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7CD8DEEF-F46D-BF48-B77D-668882078FD1}"/>
              </a:ext>
            </a:extLst>
          </p:cNvPr>
          <p:cNvSpPr txBox="1"/>
          <p:nvPr/>
        </p:nvSpPr>
        <p:spPr>
          <a:xfrm>
            <a:off x="1" y="5222572"/>
            <a:ext cx="1268311" cy="5669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latin typeface="Symbol" pitchFamily="2" charset="2"/>
              </a:rPr>
              <a:t>D</a:t>
            </a:r>
            <a:r>
              <a:rPr lang="en-US" altLang="ja-JP" sz="1500" dirty="0"/>
              <a:t>E=-50MeV</a:t>
            </a:r>
          </a:p>
          <a:p>
            <a:r>
              <a:rPr lang="en-US" altLang="ja-JP" sz="1500" dirty="0"/>
              <a:t>(</a:t>
            </a:r>
            <a:r>
              <a:rPr lang="en-US" altLang="ja-JP" sz="1500" dirty="0">
                <a:latin typeface="Symbol" pitchFamily="2" charset="2"/>
              </a:rPr>
              <a:t>d</a:t>
            </a:r>
            <a:r>
              <a:rPr lang="en-US" altLang="ja-JP" sz="1500" dirty="0"/>
              <a:t>=-1.25%)</a:t>
            </a:r>
            <a:endParaRPr lang="ja-JP" altLang="en-US" sz="1500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89A61E0A-54F4-A841-8BD8-3B5A31E3D3B5}"/>
              </a:ext>
            </a:extLst>
          </p:cNvPr>
          <p:cNvSpPr txBox="1"/>
          <p:nvPr/>
        </p:nvSpPr>
        <p:spPr>
          <a:xfrm>
            <a:off x="2122326" y="2993714"/>
            <a:ext cx="1404335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LINAC end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8D04B242-AB87-6148-BD4C-21079F359B97}"/>
              </a:ext>
            </a:extLst>
          </p:cNvPr>
          <p:cNvSpPr txBox="1"/>
          <p:nvPr/>
        </p:nvSpPr>
        <p:spPr>
          <a:xfrm>
            <a:off x="4494341" y="2939208"/>
            <a:ext cx="2286976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Exit of the chicane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F84F67CF-E1D9-AF47-8B41-697F8F9D1D93}"/>
              </a:ext>
            </a:extLst>
          </p:cNvPr>
          <p:cNvSpPr txBox="1"/>
          <p:nvPr/>
        </p:nvSpPr>
        <p:spPr>
          <a:xfrm>
            <a:off x="7128059" y="2886063"/>
            <a:ext cx="3085534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Exit of ECS acc. structure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61911A85-A788-4E4F-8EE4-F0FAF6EAC65B}"/>
              </a:ext>
            </a:extLst>
          </p:cNvPr>
          <p:cNvSpPr txBox="1"/>
          <p:nvPr/>
        </p:nvSpPr>
        <p:spPr>
          <a:xfrm>
            <a:off x="4727043" y="2782160"/>
            <a:ext cx="978549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/>
              <a:t>R56=0.9</a:t>
            </a:r>
            <a:endParaRPr lang="ja-JP" altLang="en-US" sz="1500"/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F7CCBAFA-8218-1141-9C28-93A17B8B43CD}"/>
              </a:ext>
            </a:extLst>
          </p:cNvPr>
          <p:cNvSpPr txBox="1"/>
          <p:nvPr/>
        </p:nvSpPr>
        <p:spPr>
          <a:xfrm>
            <a:off x="231591" y="6627552"/>
            <a:ext cx="10307247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sz="1800" dirty="0"/>
              <a:t>Since the ECS restores the beam energy, the beam can inject while being shifted in the time direction, which could cause a LER abort.</a:t>
            </a:r>
            <a:endParaRPr kumimoji="1" lang="ja-JP" altLang="en-US" sz="1800" dirty="0"/>
          </a:p>
        </p:txBody>
      </p:sp>
      <p:sp>
        <p:nvSpPr>
          <p:cNvPr id="6" name="タイトル 5">
            <a:extLst>
              <a:ext uri="{FF2B5EF4-FFF2-40B4-BE49-F238E27FC236}">
                <a16:creationId xmlns="" xmlns:a16="http://schemas.microsoft.com/office/drawing/2014/main" id="{4947816F-0F65-7344-B0F5-5F9E4021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20" y="137835"/>
            <a:ext cx="9218950" cy="1112498"/>
          </a:xfrm>
        </p:spPr>
        <p:txBody>
          <a:bodyPr>
            <a:noAutofit/>
          </a:bodyPr>
          <a:lstStyle/>
          <a:p>
            <a:pPr algn="ctr"/>
            <a:r>
              <a:rPr lang="en-US" altLang="ja-JP" sz="3200" dirty="0"/>
              <a:t>Lower energy beam through the ECS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09AC1353-474A-7F4F-B9C9-70F33C154597}"/>
              </a:ext>
            </a:extLst>
          </p:cNvPr>
          <p:cNvSpPr txBox="1"/>
          <p:nvPr/>
        </p:nvSpPr>
        <p:spPr>
          <a:xfrm>
            <a:off x="-46991" y="2602675"/>
            <a:ext cx="402597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The longitudinal phase space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="" xmlns:a16="http://schemas.microsoft.com/office/drawing/2014/main" id="{3A79A7AD-C35B-304C-A6DE-5641D80D48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72</a:t>
            </a:fld>
            <a:endParaRPr kumimoji="1" lang="ja-JP" altLang="en-US"/>
          </a:p>
        </p:txBody>
      </p:sp>
      <p:sp>
        <p:nvSpPr>
          <p:cNvPr id="10" name="下矢印 9">
            <a:extLst>
              <a:ext uri="{FF2B5EF4-FFF2-40B4-BE49-F238E27FC236}">
                <a16:creationId xmlns="" xmlns:a16="http://schemas.microsoft.com/office/drawing/2014/main" id="{99FA0B39-15CD-EF4A-A4D5-AA5745E70330}"/>
              </a:ext>
            </a:extLst>
          </p:cNvPr>
          <p:cNvSpPr/>
          <p:nvPr/>
        </p:nvSpPr>
        <p:spPr>
          <a:xfrm>
            <a:off x="3207637" y="5304334"/>
            <a:ext cx="186733" cy="560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3B216017-2B14-C84A-AB61-1966F83D2955}"/>
              </a:ext>
            </a:extLst>
          </p:cNvPr>
          <p:cNvSpPr txBox="1"/>
          <p:nvPr/>
        </p:nvSpPr>
        <p:spPr>
          <a:xfrm>
            <a:off x="1343304" y="3662779"/>
            <a:ext cx="343685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d</a:t>
            </a:r>
            <a:endParaRPr kumimoji="1" lang="ja-JP" altLang="en-US" dirty="0">
              <a:latin typeface="Symbol" pitchFamily="2" charset="2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73B2547B-C65B-EE4E-9BC6-3430F158E544}"/>
              </a:ext>
            </a:extLst>
          </p:cNvPr>
          <p:cNvSpPr txBox="1"/>
          <p:nvPr/>
        </p:nvSpPr>
        <p:spPr>
          <a:xfrm>
            <a:off x="1982457" y="4576086"/>
            <a:ext cx="51923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err="1"/>
              <a:t>dz</a:t>
            </a:r>
            <a:endParaRPr kumimoji="1" lang="ja-JP" altLang="en-US"/>
          </a:p>
        </p:txBody>
      </p:sp>
      <p:sp>
        <p:nvSpPr>
          <p:cNvPr id="28" name="曲折矢印 27">
            <a:extLst>
              <a:ext uri="{FF2B5EF4-FFF2-40B4-BE49-F238E27FC236}">
                <a16:creationId xmlns="" xmlns:a16="http://schemas.microsoft.com/office/drawing/2014/main" id="{7ABE397A-302C-EA47-8327-C53FA6DE6969}"/>
              </a:ext>
            </a:extLst>
          </p:cNvPr>
          <p:cNvSpPr/>
          <p:nvPr/>
        </p:nvSpPr>
        <p:spPr>
          <a:xfrm rot="16200000">
            <a:off x="7565026" y="5338730"/>
            <a:ext cx="529468" cy="6517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="" xmlns:a16="http://schemas.microsoft.com/office/drawing/2014/main" id="{892D9A9C-FE6E-2E42-A717-2D28DD188A25}"/>
              </a:ext>
            </a:extLst>
          </p:cNvPr>
          <p:cNvSpPr txBox="1"/>
          <p:nvPr/>
        </p:nvSpPr>
        <p:spPr>
          <a:xfrm>
            <a:off x="9063435" y="5131913"/>
            <a:ext cx="572620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BT</a:t>
            </a:r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="" xmlns:a16="http://schemas.microsoft.com/office/drawing/2014/main" id="{CBE815C8-5F54-9D4E-8688-C3D4B9DDA0CC}"/>
              </a:ext>
            </a:extLst>
          </p:cNvPr>
          <p:cNvCxnSpPr>
            <a:cxnSpLocks/>
          </p:cNvCxnSpPr>
          <p:nvPr/>
        </p:nvCxnSpPr>
        <p:spPr>
          <a:xfrm>
            <a:off x="8606882" y="5331724"/>
            <a:ext cx="485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="" xmlns:a16="http://schemas.microsoft.com/office/drawing/2014/main" id="{A795F601-DBD0-C740-BD9A-DC90A9BBA551}"/>
              </a:ext>
            </a:extLst>
          </p:cNvPr>
          <p:cNvCxnSpPr>
            <a:cxnSpLocks/>
          </p:cNvCxnSpPr>
          <p:nvPr/>
        </p:nvCxnSpPr>
        <p:spPr>
          <a:xfrm>
            <a:off x="9516934" y="5331724"/>
            <a:ext cx="485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C6DB86B7-1643-AC4A-968D-F58156FC8929}"/>
              </a:ext>
            </a:extLst>
          </p:cNvPr>
          <p:cNvSpPr txBox="1"/>
          <p:nvPr/>
        </p:nvSpPr>
        <p:spPr>
          <a:xfrm>
            <a:off x="9981061" y="5128079"/>
            <a:ext cx="749220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/>
              <a:t>LER</a:t>
            </a:r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="" xmlns:a16="http://schemas.microsoft.com/office/drawing/2014/main" id="{ED51FD6A-DB8A-2B42-9F65-06179F688726}"/>
              </a:ext>
            </a:extLst>
          </p:cNvPr>
          <p:cNvSpPr txBox="1"/>
          <p:nvPr/>
        </p:nvSpPr>
        <p:spPr>
          <a:xfrm>
            <a:off x="-65633" y="-24462"/>
            <a:ext cx="599974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Beam abort caused by abnormal injection beam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95323202"/>
      </p:ext>
    </p:extLst>
  </p:cSld>
  <p:clrMapOvr>
    <a:masterClrMapping/>
  </p:clrMapOvr>
  <p:transition xmlns:p14="http://schemas.microsoft.com/office/powerpoint/2010/main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031CDE8-8B06-0148-92CA-CE8DDCA6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29" y="265611"/>
            <a:ext cx="10051068" cy="872528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LER Abort caused by injection beam with </a:t>
            </a:r>
            <a:r>
              <a:rPr lang="en-US" altLang="ja-JP" sz="2800" dirty="0">
                <a:solidFill>
                  <a:srgbClr val="FF0000"/>
                </a:solidFill>
              </a:rPr>
              <a:t>higher energy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="" xmlns:a16="http://schemas.microsoft.com/office/drawing/2014/main" id="{DD4D05BC-F690-5944-812E-0BC5F6586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45" y="2011520"/>
            <a:ext cx="5098465" cy="273860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="" xmlns:a16="http://schemas.microsoft.com/office/drawing/2014/main" id="{46C4D930-97D9-7940-8A98-C40154625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59" y="2962888"/>
            <a:ext cx="3536306" cy="219700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="" xmlns:a16="http://schemas.microsoft.com/office/drawing/2014/main" id="{2946A1A6-A2CF-AF42-9276-0CEC40821A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8" y="5317984"/>
            <a:ext cx="2765685" cy="159137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="" xmlns:a16="http://schemas.microsoft.com/office/drawing/2014/main" id="{BFD17C2D-3A41-8C45-BA2A-A9DA8841D3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36" y="5173431"/>
            <a:ext cx="4605109" cy="1735930"/>
          </a:xfrm>
          <a:prstGeom prst="rect">
            <a:avLst/>
          </a:prstGeom>
        </p:spPr>
      </p:pic>
      <p:sp>
        <p:nvSpPr>
          <p:cNvPr id="23" name="下矢印 22">
            <a:extLst>
              <a:ext uri="{FF2B5EF4-FFF2-40B4-BE49-F238E27FC236}">
                <a16:creationId xmlns="" xmlns:a16="http://schemas.microsoft.com/office/drawing/2014/main" id="{B677C6A2-7690-3C4E-BD1C-617B5A0228F0}"/>
              </a:ext>
            </a:extLst>
          </p:cNvPr>
          <p:cNvSpPr/>
          <p:nvPr/>
        </p:nvSpPr>
        <p:spPr>
          <a:xfrm>
            <a:off x="3139787" y="5698174"/>
            <a:ext cx="144297" cy="421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F108B82B-55DA-2648-9901-FFAFF6F7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90FBFE7E-F535-F747-BDBF-D8D768E083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73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AEDACC15-A89D-5246-B5BD-2F16B08ECBC6}"/>
              </a:ext>
            </a:extLst>
          </p:cNvPr>
          <p:cNvSpPr txBox="1"/>
          <p:nvPr/>
        </p:nvSpPr>
        <p:spPr>
          <a:xfrm>
            <a:off x="5562002" y="1006226"/>
            <a:ext cx="5236513" cy="936303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/>
              <a:t>Phase and HV of KL_51 abnormally changed,</a:t>
            </a:r>
          </a:p>
          <a:p>
            <a:r>
              <a:rPr lang="en-US" altLang="ja-JP" sz="1800" dirty="0">
                <a:solidFill>
                  <a:srgbClr val="FF0000"/>
                </a:solidFill>
              </a:rPr>
              <a:t>which made 1</a:t>
            </a:r>
            <a:r>
              <a:rPr lang="ja-JP" altLang="en-US" sz="1800" dirty="0">
                <a:solidFill>
                  <a:srgbClr val="FF0000"/>
                </a:solidFill>
              </a:rPr>
              <a:t>％</a:t>
            </a:r>
            <a:r>
              <a:rPr lang="en-US" altLang="ja-JP" sz="1800" dirty="0">
                <a:solidFill>
                  <a:srgbClr val="FF0000"/>
                </a:solidFill>
              </a:rPr>
              <a:t> higher beam energy.</a:t>
            </a:r>
          </a:p>
          <a:p>
            <a:r>
              <a:rPr lang="en-US" altLang="ja-JP" sz="1800" dirty="0">
                <a:solidFill>
                  <a:srgbClr val="FF0000"/>
                </a:solidFill>
              </a:rPr>
              <a:t>It also could inject into LER via ECS.</a:t>
            </a:r>
            <a:endParaRPr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D6E60AAD-73FE-F64A-94EC-E59BED9808F0}"/>
              </a:ext>
            </a:extLst>
          </p:cNvPr>
          <p:cNvSpPr txBox="1"/>
          <p:nvPr/>
        </p:nvSpPr>
        <p:spPr>
          <a:xfrm>
            <a:off x="1444411" y="1513980"/>
            <a:ext cx="2506111" cy="413083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2000" dirty="0"/>
              <a:t>25.Nov.2019 16:14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C2DE8EA7-D325-EF4A-8D36-B14D8821FB2A}"/>
              </a:ext>
            </a:extLst>
          </p:cNvPr>
          <p:cNvSpPr txBox="1"/>
          <p:nvPr/>
        </p:nvSpPr>
        <p:spPr>
          <a:xfrm>
            <a:off x="-65633" y="-24462"/>
            <a:ext cx="518412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4. Beam abort caused by abnormal injection beam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26982011"/>
      </p:ext>
    </p:extLst>
  </p:cSld>
  <p:clrMapOvr>
    <a:masterClrMapping/>
  </p:clrMapOvr>
  <p:transition xmlns:p14="http://schemas.microsoft.com/office/powerpoint/2010/main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5DBFD8C1-16CE-1F40-8B55-E6449E6F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B) Spike and Injection beam</a:t>
            </a:r>
            <a:endParaRPr kumimoji="1" lang="ja-JP" altLang="en-US" sz="3600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4183B293-AF67-F946-8407-BE9118693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200" dirty="0"/>
              <a:t>Still mystery</a:t>
            </a:r>
          </a:p>
          <a:p>
            <a:r>
              <a:rPr lang="en-US" altLang="ja-JP" sz="3200" dirty="0"/>
              <a:t>Injection beams sometimes have some correlation.</a:t>
            </a:r>
          </a:p>
          <a:p>
            <a:pPr lvl="1"/>
            <a:r>
              <a:rPr kumimoji="1" lang="en-US" altLang="ja-JP" sz="2800" dirty="0"/>
              <a:t>more </a:t>
            </a:r>
            <a:r>
              <a:rPr lang="en-US" altLang="ja-JP" sz="2800" dirty="0"/>
              <a:t>detailed investigation is needed.</a:t>
            </a:r>
            <a:endParaRPr kumimoji="1" lang="en-US" altLang="ja-JP" sz="2800" dirty="0"/>
          </a:p>
          <a:p>
            <a:r>
              <a:rPr lang="en-US" altLang="ja-JP" sz="3200" dirty="0"/>
              <a:t>Tunes in LER are also related.</a:t>
            </a:r>
          </a:p>
          <a:p>
            <a:r>
              <a:rPr kumimoji="1" lang="en-US" altLang="ja-JP" sz="3200" dirty="0"/>
              <a:t>In smaller </a:t>
            </a:r>
            <a:r>
              <a:rPr kumimoji="1" lang="en-US" altLang="ja-JP" sz="3200" dirty="0">
                <a:latin typeface="Symbol" pitchFamily="2" charset="2"/>
              </a:rPr>
              <a:t>b</a:t>
            </a:r>
            <a:r>
              <a:rPr kumimoji="1" lang="en-US" altLang="ja-JP" sz="3200" dirty="0"/>
              <a:t>y*</a:t>
            </a:r>
            <a:r>
              <a:rPr lang="en-US" altLang="ja-JP" sz="3200" dirty="0"/>
              <a:t>, the spikes increased.</a:t>
            </a:r>
            <a:endParaRPr kumimoji="1" lang="en-US" altLang="ja-JP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DCAD23E4-4076-F04A-B3F2-97AEA650F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 smtClean="0"/>
              <a:t>74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70C25560-F3BB-2A43-8214-1B3AD75BA87C}"/>
              </a:ext>
            </a:extLst>
          </p:cNvPr>
          <p:cNvSpPr txBox="1"/>
          <p:nvPr/>
        </p:nvSpPr>
        <p:spPr>
          <a:xfrm>
            <a:off x="-65633" y="-24462"/>
            <a:ext cx="518412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4. Beam abort caused by abnormal injection beam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4062566854"/>
      </p:ext>
    </p:extLst>
  </p:cSld>
  <p:clrMapOvr>
    <a:masterClrMapping/>
  </p:clrMapOvr>
  <p:transition xmlns:p14="http://schemas.microsoft.com/office/powerpoint/2010/main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hlinkClick r:id="rId2"/>
            <a:extLst>
              <a:ext uri="{FF2B5EF4-FFF2-40B4-BE49-F238E27FC236}">
                <a16:creationId xmlns="" xmlns:a16="http://schemas.microsoft.com/office/drawing/2014/main" id="{620FD8B6-0B8F-9D4E-8135-3FB45D0AE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5" y="1717660"/>
            <a:ext cx="5344320" cy="26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9B642E78-6722-A04E-882D-04A8FFF4F7E2}"/>
              </a:ext>
            </a:extLst>
          </p:cNvPr>
          <p:cNvSpPr txBox="1"/>
          <p:nvPr/>
        </p:nvSpPr>
        <p:spPr>
          <a:xfrm>
            <a:off x="321244" y="1935822"/>
            <a:ext cx="728049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18:03</a:t>
            </a:r>
            <a:endParaRPr lang="ja-JP" altLang="en-US" sz="1500">
              <a:solidFill>
                <a:srgbClr val="0432FF"/>
              </a:solidFill>
            </a:endParaRPr>
          </a:p>
        </p:txBody>
      </p:sp>
      <p:pic>
        <p:nvPicPr>
          <p:cNvPr id="7170" name="Picture 2">
            <a:hlinkClick r:id="rId4"/>
            <a:extLst>
              <a:ext uri="{FF2B5EF4-FFF2-40B4-BE49-F238E27FC236}">
                <a16:creationId xmlns="" xmlns:a16="http://schemas.microsoft.com/office/drawing/2014/main" id="{D77B98B3-3588-384D-A51C-89CD65B7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8" y="4315259"/>
            <a:ext cx="5064257" cy="296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hlinkClick r:id="rId6"/>
            <a:extLst>
              <a:ext uri="{FF2B5EF4-FFF2-40B4-BE49-F238E27FC236}">
                <a16:creationId xmlns="" xmlns:a16="http://schemas.microsoft.com/office/drawing/2014/main" id="{256D3DC8-79F3-B443-A18B-030298C41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907" y="4444653"/>
            <a:ext cx="4843289" cy="2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>
            <a:extLst>
              <a:ext uri="{FF2B5EF4-FFF2-40B4-BE49-F238E27FC236}">
                <a16:creationId xmlns="" xmlns:a16="http://schemas.microsoft.com/office/drawing/2014/main" id="{6E313A74-6140-9B4B-A2A1-BAB567A4861F}"/>
              </a:ext>
            </a:extLst>
          </p:cNvPr>
          <p:cNvCxnSpPr/>
          <p:nvPr/>
        </p:nvCxnSpPr>
        <p:spPr>
          <a:xfrm flipH="1" flipV="1">
            <a:off x="814564" y="3971972"/>
            <a:ext cx="924979" cy="261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537D9193-51BE-0D41-8D6F-B6C2C227062C}"/>
              </a:ext>
            </a:extLst>
          </p:cNvPr>
          <p:cNvSpPr txBox="1"/>
          <p:nvPr/>
        </p:nvSpPr>
        <p:spPr>
          <a:xfrm>
            <a:off x="942443" y="1893319"/>
            <a:ext cx="728049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18:16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767A6639-3396-7D44-B580-C0568B2C0BD2}"/>
              </a:ext>
            </a:extLst>
          </p:cNvPr>
          <p:cNvSpPr txBox="1"/>
          <p:nvPr/>
        </p:nvSpPr>
        <p:spPr>
          <a:xfrm>
            <a:off x="1168549" y="3776737"/>
            <a:ext cx="728049" cy="5669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18:21</a:t>
            </a:r>
          </a:p>
          <a:p>
            <a:r>
              <a:rPr lang="en-US" altLang="ja-JP" sz="1500" dirty="0">
                <a:solidFill>
                  <a:srgbClr val="0432FF"/>
                </a:solidFill>
              </a:rPr>
              <a:t>18:24</a:t>
            </a:r>
            <a:endParaRPr lang="ja-JP" altLang="en-US" sz="1500">
              <a:solidFill>
                <a:srgbClr val="0432FF"/>
              </a:solidFill>
            </a:endParaRPr>
          </a:p>
        </p:txBody>
      </p:sp>
      <p:pic>
        <p:nvPicPr>
          <p:cNvPr id="7172" name="Picture 4">
            <a:hlinkClick r:id="rId8"/>
            <a:extLst>
              <a:ext uri="{FF2B5EF4-FFF2-40B4-BE49-F238E27FC236}">
                <a16:creationId xmlns="" xmlns:a16="http://schemas.microsoft.com/office/drawing/2014/main" id="{595CEB03-C907-CB46-8AA0-7E563382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831" y="1891438"/>
            <a:ext cx="4284449" cy="25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970541AF-CBB2-1245-9D81-871F7F1C9B05}"/>
              </a:ext>
            </a:extLst>
          </p:cNvPr>
          <p:cNvCxnSpPr>
            <a:cxnSpLocks/>
          </p:cNvCxnSpPr>
          <p:nvPr/>
        </p:nvCxnSpPr>
        <p:spPr>
          <a:xfrm flipH="1" flipV="1">
            <a:off x="1306278" y="2459450"/>
            <a:ext cx="3169658" cy="450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>
            <a:hlinkClick r:id="rId10"/>
            <a:extLst>
              <a:ext uri="{FF2B5EF4-FFF2-40B4-BE49-F238E27FC236}">
                <a16:creationId xmlns="" xmlns:a16="http://schemas.microsoft.com/office/drawing/2014/main" id="{BB0CF9FE-13DA-624A-8BC1-59795A0C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601" y="1717660"/>
            <a:ext cx="4038040" cy="23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矢印コネクタ 16">
            <a:extLst>
              <a:ext uri="{FF2B5EF4-FFF2-40B4-BE49-F238E27FC236}">
                <a16:creationId xmlns="" xmlns:a16="http://schemas.microsoft.com/office/drawing/2014/main" id="{0F389C58-DF0B-EB41-A436-08F185E3B5E1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1896595" y="3543676"/>
            <a:ext cx="5285498" cy="516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タイトル 8">
            <a:extLst>
              <a:ext uri="{FF2B5EF4-FFF2-40B4-BE49-F238E27FC236}">
                <a16:creationId xmlns="" xmlns:a16="http://schemas.microsoft.com/office/drawing/2014/main" id="{DE30DED2-DF49-834F-89CC-1DD73768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440" y="169787"/>
            <a:ext cx="9218950" cy="1034696"/>
          </a:xfrm>
        </p:spPr>
        <p:txBody>
          <a:bodyPr/>
          <a:lstStyle/>
          <a:p>
            <a:r>
              <a:rPr lang="en-US" altLang="ja-JP" sz="3600" dirty="0"/>
              <a:t>Spike and Injection beam</a:t>
            </a:r>
            <a:endParaRPr kumimoji="1" lang="ja-JP" altLang="en-US" sz="3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3ED7B683-D531-774B-8E50-9784AD914738}"/>
              </a:ext>
            </a:extLst>
          </p:cNvPr>
          <p:cNvSpPr txBox="1"/>
          <p:nvPr/>
        </p:nvSpPr>
        <p:spPr>
          <a:xfrm>
            <a:off x="309869" y="1011426"/>
            <a:ext cx="3246598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2019-6-30, </a:t>
            </a:r>
            <a:r>
              <a:rPr lang="en-US" altLang="ja-JP" sz="2400" dirty="0">
                <a:latin typeface="Symbol" pitchFamily="2" charset="2"/>
              </a:rPr>
              <a:t>b</a:t>
            </a:r>
            <a:r>
              <a:rPr lang="en-US" altLang="ja-JP" sz="2400" dirty="0"/>
              <a:t>y*=2mm</a:t>
            </a:r>
            <a:endParaRPr lang="ja-JP" altLang="en-US" sz="2400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="" xmlns:a16="http://schemas.microsoft.com/office/drawing/2014/main" id="{C79D7071-53B1-BE48-ACBD-23291394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="" xmlns:a16="http://schemas.microsoft.com/office/drawing/2014/main" id="{9BABD421-0A60-4B4D-931A-0B0C389866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75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657DDDAC-252E-914B-8104-63A9213B9C81}"/>
              </a:ext>
            </a:extLst>
          </p:cNvPr>
          <p:cNvSpPr txBox="1"/>
          <p:nvPr/>
        </p:nvSpPr>
        <p:spPr>
          <a:xfrm>
            <a:off x="3974910" y="965135"/>
            <a:ext cx="6898639" cy="72086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000" dirty="0">
                <a:solidFill>
                  <a:srgbClr val="0432FF"/>
                </a:solidFill>
              </a:rPr>
              <a:t>Many spikes were observed.</a:t>
            </a:r>
          </a:p>
          <a:p>
            <a:r>
              <a:rPr lang="en-US" altLang="ja-JP" sz="2000" dirty="0">
                <a:solidFill>
                  <a:srgbClr val="0432FF"/>
                </a:solidFill>
              </a:rPr>
              <a:t>Injection beam were not the cause in these 4 samples.</a:t>
            </a:r>
            <a:endParaRPr kumimoji="1" lang="ja-JP" altLang="en-US" sz="2000">
              <a:solidFill>
                <a:srgbClr val="0432FF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D154A510-B27C-8148-9501-E474B13EDDCD}"/>
              </a:ext>
            </a:extLst>
          </p:cNvPr>
          <p:cNvSpPr txBox="1"/>
          <p:nvPr/>
        </p:nvSpPr>
        <p:spPr>
          <a:xfrm>
            <a:off x="-65633" y="-24462"/>
            <a:ext cx="518412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4. Beam abort caused by abnormal injection beam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213922934"/>
      </p:ext>
    </p:extLst>
  </p:cSld>
  <p:clrMapOvr>
    <a:masterClrMapping/>
  </p:clrMapOvr>
  <p:transition xmlns:p14="http://schemas.microsoft.com/office/powerpoint/2010/main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="" xmlns:a16="http://schemas.microsoft.com/office/drawing/2014/main" id="{FF7B110F-5B71-8543-83F2-0CAF0A6A1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15" y="854042"/>
            <a:ext cx="5224430" cy="44182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="" xmlns:a16="http://schemas.microsoft.com/office/drawing/2014/main" id="{CA663352-EDC4-5247-BB6A-51B880BE3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2907" y="115116"/>
            <a:ext cx="4079797" cy="26109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="" xmlns:a16="http://schemas.microsoft.com/office/drawing/2014/main" id="{AF644CB9-F92C-8C43-9131-A26330C9F0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907" y="2855328"/>
            <a:ext cx="4079797" cy="262878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="" xmlns:a16="http://schemas.microsoft.com/office/drawing/2014/main" id="{461164A6-3AEA-6945-9C53-DBBCEC78C2B2}"/>
              </a:ext>
            </a:extLst>
          </p:cNvPr>
          <p:cNvSpPr/>
          <p:nvPr/>
        </p:nvSpPr>
        <p:spPr>
          <a:xfrm>
            <a:off x="4095509" y="1045655"/>
            <a:ext cx="1700920" cy="37814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0" name="正方形/長方形 9">
            <a:extLst>
              <a:ext uri="{FF2B5EF4-FFF2-40B4-BE49-F238E27FC236}">
                <a16:creationId xmlns="" xmlns:a16="http://schemas.microsoft.com/office/drawing/2014/main" id="{26C0687D-70A7-FD4F-BD07-D3A54B6465AA}"/>
              </a:ext>
            </a:extLst>
          </p:cNvPr>
          <p:cNvSpPr/>
          <p:nvPr/>
        </p:nvSpPr>
        <p:spPr>
          <a:xfrm>
            <a:off x="2304809" y="1045655"/>
            <a:ext cx="1790698" cy="37814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="" xmlns:a16="http://schemas.microsoft.com/office/drawing/2014/main" id="{6538027D-F531-134C-BCB4-93CF764EB3CA}"/>
              </a:ext>
            </a:extLst>
          </p:cNvPr>
          <p:cNvCxnSpPr/>
          <p:nvPr/>
        </p:nvCxnSpPr>
        <p:spPr>
          <a:xfrm flipV="1">
            <a:off x="3679757" y="405259"/>
            <a:ext cx="2228758" cy="64040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32AB0535-C8C5-1747-A766-36DC47D96EFA}"/>
              </a:ext>
            </a:extLst>
          </p:cNvPr>
          <p:cNvCxnSpPr>
            <a:cxnSpLocks/>
          </p:cNvCxnSpPr>
          <p:nvPr/>
        </p:nvCxnSpPr>
        <p:spPr>
          <a:xfrm>
            <a:off x="5796427" y="2704853"/>
            <a:ext cx="336478" cy="260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1">
            <a:extLst>
              <a:ext uri="{FF2B5EF4-FFF2-40B4-BE49-F238E27FC236}">
                <a16:creationId xmlns="" xmlns:a16="http://schemas.microsoft.com/office/drawing/2014/main" id="{0976EF9F-A3E8-B04A-A279-B74D6440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4506"/>
            <a:ext cx="6258640" cy="834781"/>
          </a:xfrm>
        </p:spPr>
        <p:txBody>
          <a:bodyPr>
            <a:normAutofit/>
          </a:bodyPr>
          <a:lstStyle/>
          <a:p>
            <a:r>
              <a:rPr lang="ja-JP" altLang="en-US" sz="2700" dirty="0"/>
              <a:t>　　</a:t>
            </a:r>
            <a:r>
              <a:rPr lang="en-US" altLang="ja-JP" sz="2700" dirty="0"/>
              <a:t>2019-11-04 , </a:t>
            </a:r>
            <a:r>
              <a:rPr lang="en-US" altLang="ja-JP" sz="2700" dirty="0">
                <a:latin typeface="Symbol" pitchFamily="2" charset="2"/>
              </a:rPr>
              <a:t>b</a:t>
            </a:r>
            <a:r>
              <a:rPr lang="en-US" altLang="ja-JP" sz="2700" dirty="0"/>
              <a:t>y*=1mm</a:t>
            </a:r>
            <a:endParaRPr lang="ja-JP" altLang="en-US" sz="2700" dirty="0"/>
          </a:p>
        </p:txBody>
      </p:sp>
      <p:sp>
        <p:nvSpPr>
          <p:cNvPr id="13" name="円/楕円 12">
            <a:extLst>
              <a:ext uri="{FF2B5EF4-FFF2-40B4-BE49-F238E27FC236}">
                <a16:creationId xmlns="" xmlns:a16="http://schemas.microsoft.com/office/drawing/2014/main" id="{BB9711C3-FC62-2249-9158-11F3B444A3A5}"/>
              </a:ext>
            </a:extLst>
          </p:cNvPr>
          <p:cNvSpPr/>
          <p:nvPr/>
        </p:nvSpPr>
        <p:spPr>
          <a:xfrm>
            <a:off x="6507546" y="3264183"/>
            <a:ext cx="149758" cy="2008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4" name="円/楕円 13">
            <a:extLst>
              <a:ext uri="{FF2B5EF4-FFF2-40B4-BE49-F238E27FC236}">
                <a16:creationId xmlns="" xmlns:a16="http://schemas.microsoft.com/office/drawing/2014/main" id="{420089DE-5768-F543-B3FE-81FC8EABAEFE}"/>
              </a:ext>
            </a:extLst>
          </p:cNvPr>
          <p:cNvSpPr/>
          <p:nvPr/>
        </p:nvSpPr>
        <p:spPr>
          <a:xfrm>
            <a:off x="8623250" y="3264183"/>
            <a:ext cx="149758" cy="2008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9A0C49A9-C1C7-F84B-AFE6-B567B172B8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44"/>
          <a:stretch/>
        </p:blipFill>
        <p:spPr>
          <a:xfrm>
            <a:off x="1881609" y="5290174"/>
            <a:ext cx="3596301" cy="2272679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="" xmlns:a16="http://schemas.microsoft.com/office/drawing/2014/main" id="{CA069AB5-1ABF-BD4A-B53B-CF038C629E55}"/>
              </a:ext>
            </a:extLst>
          </p:cNvPr>
          <p:cNvSpPr/>
          <p:nvPr/>
        </p:nvSpPr>
        <p:spPr>
          <a:xfrm>
            <a:off x="332218" y="1045655"/>
            <a:ext cx="1980609" cy="378142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="" xmlns:a16="http://schemas.microsoft.com/office/drawing/2014/main" id="{B5745798-DFAD-264D-9E6C-CD9FF2E80AD7}"/>
              </a:ext>
            </a:extLst>
          </p:cNvPr>
          <p:cNvCxnSpPr>
            <a:cxnSpLocks/>
          </p:cNvCxnSpPr>
          <p:nvPr/>
        </p:nvCxnSpPr>
        <p:spPr>
          <a:xfrm>
            <a:off x="1529740" y="4844970"/>
            <a:ext cx="351869" cy="87609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>
            <a:extLst>
              <a:ext uri="{FF2B5EF4-FFF2-40B4-BE49-F238E27FC236}">
                <a16:creationId xmlns="" xmlns:a16="http://schemas.microsoft.com/office/drawing/2014/main" id="{C6D1980F-54CA-B44C-B30D-1526B35B7535}"/>
              </a:ext>
            </a:extLst>
          </p:cNvPr>
          <p:cNvSpPr/>
          <p:nvPr/>
        </p:nvSpPr>
        <p:spPr>
          <a:xfrm>
            <a:off x="4103521" y="1494443"/>
            <a:ext cx="160224" cy="3486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EFF9BB9C-61E8-BD46-AE26-2F5FE6750E9D}"/>
              </a:ext>
            </a:extLst>
          </p:cNvPr>
          <p:cNvSpPr txBox="1"/>
          <p:nvPr/>
        </p:nvSpPr>
        <p:spPr>
          <a:xfrm>
            <a:off x="6258640" y="5739016"/>
            <a:ext cx="3422524" cy="13364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sz="2000" dirty="0"/>
              <a:t>Many spikes </a:t>
            </a:r>
            <a:r>
              <a:rPr kumimoji="1" lang="en-US" altLang="ja-JP" sz="2000" dirty="0" smtClean="0"/>
              <a:t>are observed</a:t>
            </a:r>
            <a:r>
              <a:rPr kumimoji="1" lang="en-US" altLang="ja-JP" sz="2000" dirty="0"/>
              <a:t>.</a:t>
            </a:r>
          </a:p>
          <a:p>
            <a:r>
              <a:rPr lang="en-US" altLang="ja-JP" sz="2000" dirty="0"/>
              <a:t>Only one </a:t>
            </a:r>
            <a:r>
              <a:rPr lang="en-US" altLang="ja-JP" sz="2000" dirty="0" smtClean="0"/>
              <a:t>seems </a:t>
            </a:r>
            <a:r>
              <a:rPr lang="en-US" altLang="ja-JP" sz="2000" dirty="0"/>
              <a:t>to be related to the LINAC orbit.</a:t>
            </a:r>
            <a:endParaRPr kumimoji="1"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D113E0A1-0502-7440-BF92-9EC2BA23CC0D}"/>
              </a:ext>
            </a:extLst>
          </p:cNvPr>
          <p:cNvSpPr txBox="1"/>
          <p:nvPr/>
        </p:nvSpPr>
        <p:spPr>
          <a:xfrm>
            <a:off x="-65633" y="-24462"/>
            <a:ext cx="599974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		Beam abort caused by abnormal injection beam</a:t>
            </a:r>
            <a:endParaRPr lang="ja-JP" altLang="en-US" sz="1600" dirty="0"/>
          </a:p>
        </p:txBody>
      </p:sp>
      <p:sp>
        <p:nvSpPr>
          <p:cNvPr id="22" name="スライド番号プレースホルダー 21">
            <a:extLst>
              <a:ext uri="{FF2B5EF4-FFF2-40B4-BE49-F238E27FC236}">
                <a16:creationId xmlns="" xmlns:a16="http://schemas.microsoft.com/office/drawing/2014/main" id="{3EC3D915-6EAE-004A-8808-BC23675900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379067"/>
      </p:ext>
    </p:extLst>
  </p:cSld>
  <p:clrMapOvr>
    <a:masterClrMapping/>
  </p:clrMapOvr>
  <p:transition xmlns:p14="http://schemas.microsoft.com/office/powerpoint/2010/main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="" xmlns:a16="http://schemas.microsoft.com/office/drawing/2014/main" id="{3BD5611D-B2B6-AF42-BC50-E495E28A3C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73" y="841898"/>
            <a:ext cx="5224430" cy="44182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="" xmlns:a16="http://schemas.microsoft.com/office/drawing/2014/main" id="{356FCB79-C25F-864F-B3B3-46D44EC74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519" y="537714"/>
            <a:ext cx="4058309" cy="264869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="" xmlns:a16="http://schemas.microsoft.com/office/drawing/2014/main" id="{C69B8B0C-5740-DE40-A604-58246822AF8C}"/>
              </a:ext>
            </a:extLst>
          </p:cNvPr>
          <p:cNvSpPr/>
          <p:nvPr/>
        </p:nvSpPr>
        <p:spPr>
          <a:xfrm>
            <a:off x="3232954" y="1008019"/>
            <a:ext cx="1857553" cy="37814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8" name="正方形/長方形 7">
            <a:extLst>
              <a:ext uri="{FF2B5EF4-FFF2-40B4-BE49-F238E27FC236}">
                <a16:creationId xmlns="" xmlns:a16="http://schemas.microsoft.com/office/drawing/2014/main" id="{697A9732-BC48-0742-9EA1-53CFDD61B9CC}"/>
              </a:ext>
            </a:extLst>
          </p:cNvPr>
          <p:cNvSpPr/>
          <p:nvPr/>
        </p:nvSpPr>
        <p:spPr>
          <a:xfrm>
            <a:off x="1703056" y="1008019"/>
            <a:ext cx="1501009" cy="37814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pic>
        <p:nvPicPr>
          <p:cNvPr id="9" name="図 8">
            <a:extLst>
              <a:ext uri="{FF2B5EF4-FFF2-40B4-BE49-F238E27FC236}">
                <a16:creationId xmlns="" xmlns:a16="http://schemas.microsoft.com/office/drawing/2014/main" id="{BA527572-47B2-5849-838A-EC15430211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82" y="3265701"/>
            <a:ext cx="3939572" cy="250353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="" xmlns:a16="http://schemas.microsoft.com/office/drawing/2014/main" id="{EB67E0FB-0CF1-AE44-9624-1246BFEB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9" y="186730"/>
            <a:ext cx="5426015" cy="817326"/>
          </a:xfrm>
        </p:spPr>
        <p:txBody>
          <a:bodyPr>
            <a:normAutofit/>
          </a:bodyPr>
          <a:lstStyle/>
          <a:p>
            <a:r>
              <a:rPr lang="en-US" altLang="ja-JP" sz="2700" dirty="0"/>
              <a:t>2019-11-05 , </a:t>
            </a:r>
            <a:r>
              <a:rPr lang="en-US" altLang="ja-JP" sz="2700" dirty="0">
                <a:latin typeface="Symbol" pitchFamily="2" charset="2"/>
              </a:rPr>
              <a:t>b</a:t>
            </a:r>
            <a:r>
              <a:rPr lang="en-US" altLang="ja-JP" sz="2700" dirty="0"/>
              <a:t>y*=1mm</a:t>
            </a:r>
            <a:endParaRPr lang="ja-JP" altLang="en-US" sz="2700" dirty="0"/>
          </a:p>
        </p:txBody>
      </p:sp>
      <p:sp>
        <p:nvSpPr>
          <p:cNvPr id="4" name="下カーブ矢印 3">
            <a:extLst>
              <a:ext uri="{FF2B5EF4-FFF2-40B4-BE49-F238E27FC236}">
                <a16:creationId xmlns="" xmlns:a16="http://schemas.microsoft.com/office/drawing/2014/main" id="{F4B51F64-3F03-7440-84B2-2761704301E1}"/>
              </a:ext>
            </a:extLst>
          </p:cNvPr>
          <p:cNvSpPr/>
          <p:nvPr/>
        </p:nvSpPr>
        <p:spPr>
          <a:xfrm rot="21341677">
            <a:off x="2764003" y="292579"/>
            <a:ext cx="4638319" cy="465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chemeClr val="tx1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="" xmlns:a16="http://schemas.microsoft.com/office/drawing/2014/main" id="{34228042-218D-B842-85FC-52A01A8FC4EF}"/>
              </a:ext>
            </a:extLst>
          </p:cNvPr>
          <p:cNvSpPr/>
          <p:nvPr/>
        </p:nvSpPr>
        <p:spPr>
          <a:xfrm>
            <a:off x="9385792" y="860574"/>
            <a:ext cx="255471" cy="408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12" name="円/楕円 11">
            <a:extLst>
              <a:ext uri="{FF2B5EF4-FFF2-40B4-BE49-F238E27FC236}">
                <a16:creationId xmlns="" xmlns:a16="http://schemas.microsoft.com/office/drawing/2014/main" id="{B1663029-D34B-8A44-AC8D-337074BA75C2}"/>
              </a:ext>
            </a:extLst>
          </p:cNvPr>
          <p:cNvSpPr/>
          <p:nvPr/>
        </p:nvSpPr>
        <p:spPr>
          <a:xfrm>
            <a:off x="2518783" y="2590838"/>
            <a:ext cx="255471" cy="408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grpSp>
        <p:nvGrpSpPr>
          <p:cNvPr id="16" name="グループ化 15">
            <a:extLst>
              <a:ext uri="{FF2B5EF4-FFF2-40B4-BE49-F238E27FC236}">
                <a16:creationId xmlns="" xmlns:a16="http://schemas.microsoft.com/office/drawing/2014/main" id="{BECFEB6B-6F94-AB40-A9AC-0174BAFCE2AF}"/>
              </a:ext>
            </a:extLst>
          </p:cNvPr>
          <p:cNvGrpSpPr/>
          <p:nvPr/>
        </p:nvGrpSpPr>
        <p:grpSpPr>
          <a:xfrm>
            <a:off x="1731942" y="4936896"/>
            <a:ext cx="3998940" cy="2585419"/>
            <a:chOff x="3514960" y="3364357"/>
            <a:chExt cx="5014876" cy="3436722"/>
          </a:xfrm>
        </p:grpSpPr>
        <p:pic>
          <p:nvPicPr>
            <p:cNvPr id="13" name="図 12">
              <a:extLst>
                <a:ext uri="{FF2B5EF4-FFF2-40B4-BE49-F238E27FC236}">
                  <a16:creationId xmlns="" xmlns:a16="http://schemas.microsoft.com/office/drawing/2014/main" id="{E97886FB-AD7A-8A43-A1AC-93982D1FB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4960" y="3364357"/>
              <a:ext cx="5014876" cy="3436722"/>
            </a:xfrm>
            <a:prstGeom prst="rect">
              <a:avLst/>
            </a:prstGeom>
          </p:spPr>
        </p:pic>
        <p:sp>
          <p:nvSpPr>
            <p:cNvPr id="14" name="円/楕円 13">
              <a:extLst>
                <a:ext uri="{FF2B5EF4-FFF2-40B4-BE49-F238E27FC236}">
                  <a16:creationId xmlns="" xmlns:a16="http://schemas.microsoft.com/office/drawing/2014/main" id="{3CB4E99E-2971-0545-8C39-137234F8F5DE}"/>
                </a:ext>
              </a:extLst>
            </p:cNvPr>
            <p:cNvSpPr/>
            <p:nvPr/>
          </p:nvSpPr>
          <p:spPr>
            <a:xfrm>
              <a:off x="5290700" y="3866961"/>
              <a:ext cx="140676" cy="26025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>
              <a:extLst>
                <a:ext uri="{FF2B5EF4-FFF2-40B4-BE49-F238E27FC236}">
                  <a16:creationId xmlns="" xmlns:a16="http://schemas.microsoft.com/office/drawing/2014/main" id="{CF9DD8E7-1B8C-0C43-8992-700D2817D92E}"/>
                </a:ext>
              </a:extLst>
            </p:cNvPr>
            <p:cNvSpPr/>
            <p:nvPr/>
          </p:nvSpPr>
          <p:spPr>
            <a:xfrm>
              <a:off x="7893222" y="3938973"/>
              <a:ext cx="132305" cy="253051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下カーブ矢印 9">
            <a:extLst>
              <a:ext uri="{FF2B5EF4-FFF2-40B4-BE49-F238E27FC236}">
                <a16:creationId xmlns="" xmlns:a16="http://schemas.microsoft.com/office/drawing/2014/main" id="{F5D568DE-8461-3140-8092-04C9BF461D64}"/>
              </a:ext>
            </a:extLst>
          </p:cNvPr>
          <p:cNvSpPr/>
          <p:nvPr/>
        </p:nvSpPr>
        <p:spPr>
          <a:xfrm rot="11221123" flipH="1">
            <a:off x="4317855" y="4074350"/>
            <a:ext cx="2238301" cy="3152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chemeClr val="tx1"/>
              </a:solidFill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="" xmlns:a16="http://schemas.microsoft.com/office/drawing/2014/main" id="{81F543D4-25E2-3443-925F-4B13FF3712E6}"/>
              </a:ext>
            </a:extLst>
          </p:cNvPr>
          <p:cNvSpPr/>
          <p:nvPr/>
        </p:nvSpPr>
        <p:spPr>
          <a:xfrm>
            <a:off x="1322015" y="2653635"/>
            <a:ext cx="206273" cy="2135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="" xmlns:a16="http://schemas.microsoft.com/office/drawing/2014/main" id="{A44C5C0D-4832-7D49-8185-72ECEA4C9BCF}"/>
              </a:ext>
            </a:extLst>
          </p:cNvPr>
          <p:cNvSpPr/>
          <p:nvPr/>
        </p:nvSpPr>
        <p:spPr>
          <a:xfrm>
            <a:off x="4272088" y="2696980"/>
            <a:ext cx="255471" cy="213087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0" name="日付プレースホルダー 19">
            <a:extLst>
              <a:ext uri="{FF2B5EF4-FFF2-40B4-BE49-F238E27FC236}">
                <a16:creationId xmlns="" xmlns:a16="http://schemas.microsoft.com/office/drawing/2014/main" id="{3BC474E4-446E-7148-9814-910C0952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="" xmlns:a16="http://schemas.microsoft.com/office/drawing/2014/main" id="{A7A935CF-AFEB-4F45-A2B1-7F37F45672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77</a:t>
            </a:fld>
            <a:endParaRPr kumimoji="1" lang="ja-JP" altLang="en-US"/>
          </a:p>
        </p:txBody>
      </p:sp>
      <p:sp>
        <p:nvSpPr>
          <p:cNvPr id="23" name="下カーブ矢印 22">
            <a:extLst>
              <a:ext uri="{FF2B5EF4-FFF2-40B4-BE49-F238E27FC236}">
                <a16:creationId xmlns="" xmlns:a16="http://schemas.microsoft.com/office/drawing/2014/main" id="{3605A7D0-C6B5-704C-924B-14D08453A646}"/>
              </a:ext>
            </a:extLst>
          </p:cNvPr>
          <p:cNvSpPr/>
          <p:nvPr/>
        </p:nvSpPr>
        <p:spPr>
          <a:xfrm rot="15140125" flipH="1">
            <a:off x="113173" y="5336584"/>
            <a:ext cx="2111642" cy="5237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chemeClr val="tx1"/>
              </a:solidFill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="" xmlns:a16="http://schemas.microsoft.com/office/drawing/2014/main" id="{BBF9B2A2-4268-3040-9D70-F9978A9BEA24}"/>
              </a:ext>
            </a:extLst>
          </p:cNvPr>
          <p:cNvSpPr/>
          <p:nvPr/>
        </p:nvSpPr>
        <p:spPr>
          <a:xfrm>
            <a:off x="1528289" y="2867888"/>
            <a:ext cx="2819754" cy="1230154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4D577DF9-A4B9-7648-8CCC-09CAD63D0FF8}"/>
              </a:ext>
            </a:extLst>
          </p:cNvPr>
          <p:cNvSpPr txBox="1"/>
          <p:nvPr/>
        </p:nvSpPr>
        <p:spPr>
          <a:xfrm>
            <a:off x="-65633" y="-24462"/>
            <a:ext cx="518412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4. Beam abort caused by abnormal injection beam</a:t>
            </a:r>
            <a:endParaRPr lang="ja-JP" altLang="en-US" sz="1600"/>
          </a:p>
        </p:txBody>
      </p:sp>
      <p:grpSp>
        <p:nvGrpSpPr>
          <p:cNvPr id="26" name="グループ化 25">
            <a:extLst>
              <a:ext uri="{FF2B5EF4-FFF2-40B4-BE49-F238E27FC236}">
                <a16:creationId xmlns="" xmlns:a16="http://schemas.microsoft.com/office/drawing/2014/main" id="{1F1B3BC9-AF06-3F4A-87AF-675B97315DA9}"/>
              </a:ext>
            </a:extLst>
          </p:cNvPr>
          <p:cNvGrpSpPr/>
          <p:nvPr/>
        </p:nvGrpSpPr>
        <p:grpSpPr>
          <a:xfrm>
            <a:off x="6245568" y="5940942"/>
            <a:ext cx="4273578" cy="1061829"/>
            <a:chOff x="5343008" y="5387247"/>
            <a:chExt cx="3655994" cy="962867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="" xmlns:a16="http://schemas.microsoft.com/office/drawing/2014/main" id="{3325BF07-68C8-0D45-946C-125E63D1DEDE}"/>
                </a:ext>
              </a:extLst>
            </p:cNvPr>
            <p:cNvSpPr txBox="1"/>
            <p:nvPr/>
          </p:nvSpPr>
          <p:spPr>
            <a:xfrm>
              <a:off x="5511464" y="5387247"/>
              <a:ext cx="3487538" cy="96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… A few spikes look like to be caused by Injection.</a:t>
              </a:r>
            </a:p>
            <a:p>
              <a:r>
                <a:rPr lang="en-US" altLang="ja-JP" dirty="0"/>
                <a:t>More detail check is needed.</a:t>
              </a:r>
              <a:endParaRPr kumimoji="1" lang="ja-JP" altLang="en-US"/>
            </a:p>
          </p:txBody>
        </p:sp>
        <p:sp>
          <p:nvSpPr>
            <p:cNvPr id="2" name="円/楕円 1">
              <a:extLst>
                <a:ext uri="{FF2B5EF4-FFF2-40B4-BE49-F238E27FC236}">
                  <a16:creationId xmlns="" xmlns:a16="http://schemas.microsoft.com/office/drawing/2014/main" id="{6512A36E-9E1C-7C47-98E8-39961194FF04}"/>
                </a:ext>
              </a:extLst>
            </p:cNvPr>
            <p:cNvSpPr/>
            <p:nvPr/>
          </p:nvSpPr>
          <p:spPr>
            <a:xfrm>
              <a:off x="5343008" y="5483870"/>
              <a:ext cx="185352" cy="1853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9963170"/>
      </p:ext>
    </p:extLst>
  </p:cSld>
  <p:clrMapOvr>
    <a:masterClrMapping/>
  </p:clrMapOvr>
  <p:transition xmlns:p14="http://schemas.microsoft.com/office/powerpoint/2010/main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68CD805-75B2-874A-98A6-195BF105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439"/>
            <a:ext cx="10688638" cy="739958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5.  2 bunch Injection trial at the last 2 days of autumn run</a:t>
            </a:r>
            <a:endParaRPr lang="ja-JP" altLang="en-US" sz="28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="" xmlns:a16="http://schemas.microsoft.com/office/drawing/2014/main" id="{508C37A6-FBB3-6345-AB34-B1160C941626}"/>
              </a:ext>
            </a:extLst>
          </p:cNvPr>
          <p:cNvGrpSpPr/>
          <p:nvPr/>
        </p:nvGrpSpPr>
        <p:grpSpPr>
          <a:xfrm>
            <a:off x="867190" y="1491844"/>
            <a:ext cx="9810666" cy="5760467"/>
            <a:chOff x="1991358" y="1005840"/>
            <a:chExt cx="10423769" cy="6487576"/>
          </a:xfrm>
        </p:grpSpPr>
        <p:pic>
          <p:nvPicPr>
            <p:cNvPr id="13" name="図 12">
              <a:extLst>
                <a:ext uri="{FF2B5EF4-FFF2-40B4-BE49-F238E27FC236}">
                  <a16:creationId xmlns="" xmlns:a16="http://schemas.microsoft.com/office/drawing/2014/main" id="{7D158F70-2B18-5341-A878-900FD2F46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358" y="1043808"/>
              <a:ext cx="8394145" cy="5814191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="" xmlns:a16="http://schemas.microsoft.com/office/drawing/2014/main" id="{6D92465F-5345-0C40-BAE8-8EDC893826C9}"/>
                </a:ext>
              </a:extLst>
            </p:cNvPr>
            <p:cNvSpPr/>
            <p:nvPr/>
          </p:nvSpPr>
          <p:spPr>
            <a:xfrm>
              <a:off x="3302000" y="1005840"/>
              <a:ext cx="1412240" cy="2153920"/>
            </a:xfrm>
            <a:prstGeom prst="rect">
              <a:avLst/>
            </a:prstGeom>
            <a:noFill/>
            <a:ln w="28575">
              <a:solidFill>
                <a:srgbClr val="0096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>
                <a:solidFill>
                  <a:srgbClr val="0096FF"/>
                </a:solidFill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="" xmlns:a16="http://schemas.microsoft.com/office/drawing/2014/main" id="{B7B9CFC7-6871-2145-84CC-070F001C0107}"/>
                </a:ext>
              </a:extLst>
            </p:cNvPr>
            <p:cNvSpPr/>
            <p:nvPr/>
          </p:nvSpPr>
          <p:spPr>
            <a:xfrm>
              <a:off x="7178040" y="1005840"/>
              <a:ext cx="3185160" cy="2153920"/>
            </a:xfrm>
            <a:prstGeom prst="rect">
              <a:avLst/>
            </a:prstGeom>
            <a:noFill/>
            <a:ln w="28575">
              <a:solidFill>
                <a:srgbClr val="0096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>
                <a:solidFill>
                  <a:srgbClr val="0096FF"/>
                </a:solidFill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="" xmlns:a16="http://schemas.microsoft.com/office/drawing/2014/main" id="{5923BA74-339B-E24A-9D40-DBD2D959EA5C}"/>
                </a:ext>
              </a:extLst>
            </p:cNvPr>
            <p:cNvSpPr/>
            <p:nvPr/>
          </p:nvSpPr>
          <p:spPr>
            <a:xfrm>
              <a:off x="4175760" y="3197728"/>
              <a:ext cx="1209040" cy="3507872"/>
            </a:xfrm>
            <a:prstGeom prst="rect">
              <a:avLst/>
            </a:prstGeom>
            <a:noFill/>
            <a:ln w="28575">
              <a:solidFill>
                <a:srgbClr val="FF85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="" xmlns:a16="http://schemas.microsoft.com/office/drawing/2014/main" id="{B76FD06D-8982-2E4D-BA8A-ED9BE423FF07}"/>
                </a:ext>
              </a:extLst>
            </p:cNvPr>
            <p:cNvSpPr/>
            <p:nvPr/>
          </p:nvSpPr>
          <p:spPr>
            <a:xfrm>
              <a:off x="6177279" y="3197728"/>
              <a:ext cx="1127761" cy="3507872"/>
            </a:xfrm>
            <a:prstGeom prst="rect">
              <a:avLst/>
            </a:prstGeom>
            <a:noFill/>
            <a:ln w="28575">
              <a:solidFill>
                <a:srgbClr val="FF85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DB13FA59-1254-E648-A168-64C4D7852C22}"/>
                </a:ext>
              </a:extLst>
            </p:cNvPr>
            <p:cNvSpPr txBox="1"/>
            <p:nvPr/>
          </p:nvSpPr>
          <p:spPr>
            <a:xfrm>
              <a:off x="2616780" y="6834827"/>
              <a:ext cx="9798347" cy="658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The BG was high, so we switched back to the single bunch, but it wasn’t only due to 2bunch.</a:t>
              </a:r>
            </a:p>
            <a:p>
              <a:r>
                <a:rPr lang="ja-JP" altLang="en-US" sz="1600" dirty="0">
                  <a:solidFill>
                    <a:srgbClr val="FF0000"/>
                  </a:solidFill>
                </a:rPr>
                <a:t>　→</a:t>
              </a:r>
              <a:r>
                <a:rPr lang="en" altLang="ja-JP" sz="1600" dirty="0">
                  <a:solidFill>
                    <a:srgbClr val="FF0000"/>
                  </a:solidFill>
                </a:rPr>
                <a:t> After that, BG was improved by LER X-Y coupling correction 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左中かっこ 14">
              <a:extLst>
                <a:ext uri="{FF2B5EF4-FFF2-40B4-BE49-F238E27FC236}">
                  <a16:creationId xmlns="" xmlns:a16="http://schemas.microsoft.com/office/drawing/2014/main" id="{08D43661-505A-7E44-8552-6CF95DD8D3A9}"/>
                </a:ext>
              </a:extLst>
            </p:cNvPr>
            <p:cNvSpPr/>
            <p:nvPr/>
          </p:nvSpPr>
          <p:spPr>
            <a:xfrm rot="16200000">
              <a:off x="6742151" y="6385357"/>
              <a:ext cx="365761" cy="817883"/>
            </a:xfrm>
            <a:prstGeom prst="leftBrace">
              <a:avLst>
                <a:gd name="adj1" fmla="val 8333"/>
                <a:gd name="adj2" fmla="val 47335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400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2FAC7527-88B9-4E43-ABDF-8A8A2B180741}"/>
              </a:ext>
            </a:extLst>
          </p:cNvPr>
          <p:cNvSpPr txBox="1"/>
          <p:nvPr/>
        </p:nvSpPr>
        <p:spPr>
          <a:xfrm>
            <a:off x="1112111" y="747308"/>
            <a:ext cx="8806752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The charges of injection were </a:t>
            </a:r>
            <a:r>
              <a:rPr lang="en-US" altLang="ja-JP" sz="1800" dirty="0">
                <a:solidFill>
                  <a:srgbClr val="FF0000"/>
                </a:solidFill>
              </a:rPr>
              <a:t>not enough for single bunch </a:t>
            </a:r>
            <a:r>
              <a:rPr lang="en-US" altLang="ja-JP" sz="1800" dirty="0"/>
              <a:t>especially for </a:t>
            </a:r>
            <a:r>
              <a:rPr lang="en-US" altLang="ja-JP" sz="1800" dirty="0">
                <a:solidFill>
                  <a:srgbClr val="0432FF"/>
                </a:solidFill>
              </a:rPr>
              <a:t>HER</a:t>
            </a:r>
            <a:r>
              <a:rPr lang="en-US" altLang="ja-JP" sz="1800" dirty="0"/>
              <a:t>.</a:t>
            </a:r>
          </a:p>
          <a:p>
            <a:r>
              <a:rPr kumimoji="1" lang="en-US" altLang="ja-JP" sz="1800" dirty="0"/>
              <a:t>2 bunch injections were tried for both rings.</a:t>
            </a:r>
            <a:endParaRPr kumimoji="1" lang="ja-JP" altLang="en-US" sz="1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72EBE31C-8CD2-FC4B-9EB0-8C295EE181A4}"/>
              </a:ext>
            </a:extLst>
          </p:cNvPr>
          <p:cNvSpPr txBox="1"/>
          <p:nvPr/>
        </p:nvSpPr>
        <p:spPr>
          <a:xfrm>
            <a:off x="8824087" y="1491845"/>
            <a:ext cx="1659726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/>
              <a:t>Total current</a:t>
            </a:r>
          </a:p>
          <a:p>
            <a:r>
              <a:rPr lang="en-US" altLang="ja-JP" sz="1800" dirty="0">
                <a:solidFill>
                  <a:srgbClr val="0432FF"/>
                </a:solidFill>
              </a:rPr>
              <a:t>HER</a:t>
            </a:r>
            <a:r>
              <a:rPr lang="en-US" altLang="ja-JP" sz="1800" dirty="0"/>
              <a:t>, </a:t>
            </a:r>
            <a:r>
              <a:rPr lang="en-US" altLang="ja-JP" sz="1800" dirty="0">
                <a:solidFill>
                  <a:srgbClr val="FF0000"/>
                </a:solidFill>
              </a:rPr>
              <a:t>LER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8F6EA165-5AF6-C94A-803E-E9BE71DD6AD9}"/>
              </a:ext>
            </a:extLst>
          </p:cNvPr>
          <p:cNvSpPr txBox="1"/>
          <p:nvPr/>
        </p:nvSpPr>
        <p:spPr>
          <a:xfrm>
            <a:off x="8824090" y="2244453"/>
            <a:ext cx="1685774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>
                <a:solidFill>
                  <a:srgbClr val="0432FF"/>
                </a:solidFill>
              </a:rPr>
              <a:t>Inj. </a:t>
            </a:r>
            <a:r>
              <a:rPr lang="en-US" altLang="ja-JP" sz="1800" dirty="0">
                <a:solidFill>
                  <a:srgbClr val="0432FF"/>
                </a:solidFill>
              </a:rPr>
              <a:t>e</a:t>
            </a:r>
            <a:r>
              <a:rPr kumimoji="1" lang="en-US" altLang="ja-JP" sz="1800" dirty="0">
                <a:solidFill>
                  <a:srgbClr val="0432FF"/>
                </a:solidFill>
              </a:rPr>
              <a:t>ff. (HER)</a:t>
            </a:r>
            <a:endParaRPr kumimoji="1" lang="ja-JP" altLang="en-US" sz="1800" dirty="0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3288AEF1-3604-A141-BD03-83A29740C0B6}"/>
              </a:ext>
            </a:extLst>
          </p:cNvPr>
          <p:cNvSpPr txBox="1"/>
          <p:nvPr/>
        </p:nvSpPr>
        <p:spPr>
          <a:xfrm>
            <a:off x="8824089" y="2817805"/>
            <a:ext cx="1760514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Charge for HER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3E981AB6-9B4B-8346-879C-5FFFF3070A6A}"/>
              </a:ext>
            </a:extLst>
          </p:cNvPr>
          <p:cNvSpPr txBox="1"/>
          <p:nvPr/>
        </p:nvSpPr>
        <p:spPr>
          <a:xfrm>
            <a:off x="8852350" y="3404360"/>
            <a:ext cx="1683771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0432FF"/>
                </a:solidFill>
              </a:rPr>
              <a:t>VXD-BW signal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A4B70CCB-15CF-7D44-B4E4-040C39055309}"/>
              </a:ext>
            </a:extLst>
          </p:cNvPr>
          <p:cNvSpPr txBox="1"/>
          <p:nvPr/>
        </p:nvSpPr>
        <p:spPr>
          <a:xfrm>
            <a:off x="8825574" y="4020988"/>
            <a:ext cx="1649819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>
                <a:solidFill>
                  <a:srgbClr val="FF0000"/>
                </a:solidFill>
              </a:rPr>
              <a:t>Inj. </a:t>
            </a:r>
            <a:r>
              <a:rPr lang="en-US" altLang="ja-JP" sz="1800" dirty="0">
                <a:solidFill>
                  <a:srgbClr val="FF0000"/>
                </a:solidFill>
              </a:rPr>
              <a:t>e</a:t>
            </a:r>
            <a:r>
              <a:rPr kumimoji="1" lang="en-US" altLang="ja-JP" sz="1800" dirty="0">
                <a:solidFill>
                  <a:srgbClr val="FF0000"/>
                </a:solidFill>
              </a:rPr>
              <a:t>ff. (LER)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78CA4BD0-7970-064E-BFA3-81957E71EE77}"/>
              </a:ext>
            </a:extLst>
          </p:cNvPr>
          <p:cNvSpPr txBox="1"/>
          <p:nvPr/>
        </p:nvSpPr>
        <p:spPr>
          <a:xfrm>
            <a:off x="8825573" y="4594341"/>
            <a:ext cx="1760514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Charge for HER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964905C5-B283-7A4F-B7C1-A3149D2E10AC}"/>
              </a:ext>
            </a:extLst>
          </p:cNvPr>
          <p:cNvSpPr txBox="1"/>
          <p:nvPr/>
        </p:nvSpPr>
        <p:spPr>
          <a:xfrm>
            <a:off x="8853837" y="5180895"/>
            <a:ext cx="166012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VXD-FW signal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AE595E66-A7D3-A64A-B413-1CE4A36494DE}"/>
              </a:ext>
            </a:extLst>
          </p:cNvPr>
          <p:cNvSpPr txBox="1"/>
          <p:nvPr/>
        </p:nvSpPr>
        <p:spPr>
          <a:xfrm>
            <a:off x="8809549" y="5622605"/>
            <a:ext cx="1745486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solidFill>
                  <a:srgbClr val="FF40FF"/>
                </a:solidFill>
              </a:rPr>
              <a:t>Belle II</a:t>
            </a:r>
          </a:p>
          <a:p>
            <a:r>
              <a:rPr lang="en-US" altLang="ja-JP" sz="1600" dirty="0">
                <a:solidFill>
                  <a:srgbClr val="FF40FF"/>
                </a:solidFill>
              </a:rPr>
              <a:t>Diamond signal</a:t>
            </a:r>
            <a:endParaRPr lang="ja-JP" altLang="en-US" sz="160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60348"/>
      </p:ext>
    </p:extLst>
  </p:cSld>
  <p:clrMapOvr>
    <a:masterClrMapping/>
  </p:clrMapOvr>
  <p:transition xmlns:p14="http://schemas.microsoft.com/office/powerpoint/2010/main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="" xmlns:a16="http://schemas.microsoft.com/office/drawing/2014/main" id="{BCA62536-A019-D148-82D9-5A5ED2A6B7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67" y="945356"/>
            <a:ext cx="5032567" cy="556709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8FDC307E-592B-7C42-B986-713A80277367}"/>
              </a:ext>
            </a:extLst>
          </p:cNvPr>
          <p:cNvSpPr txBox="1"/>
          <p:nvPr/>
        </p:nvSpPr>
        <p:spPr>
          <a:xfrm>
            <a:off x="5710731" y="5029295"/>
            <a:ext cx="206114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</a:rPr>
              <a:t>1+2 bunch @11.5Hz</a:t>
            </a:r>
            <a:endParaRPr lang="ja-JP" altLang="en-US" sz="150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="" xmlns:a16="http://schemas.microsoft.com/office/drawing/2014/main" id="{91BE4187-9552-D64A-8E28-4DFB6EECDAC0}"/>
              </a:ext>
            </a:extLst>
          </p:cNvPr>
          <p:cNvCxnSpPr/>
          <p:nvPr/>
        </p:nvCxnSpPr>
        <p:spPr>
          <a:xfrm flipH="1">
            <a:off x="5028114" y="5247781"/>
            <a:ext cx="682618" cy="403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DCFC542D-59AF-9E44-B07F-A93EFBF05540}"/>
              </a:ext>
            </a:extLst>
          </p:cNvPr>
          <p:cNvSpPr txBox="1"/>
          <p:nvPr/>
        </p:nvSpPr>
        <p:spPr>
          <a:xfrm>
            <a:off x="5915599" y="5334766"/>
            <a:ext cx="1834685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432FF"/>
                </a:solidFill>
              </a:rPr>
              <a:t>1 bunch</a:t>
            </a:r>
            <a:r>
              <a:rPr lang="en-US" altLang="ja-JP" sz="1500">
                <a:solidFill>
                  <a:srgbClr val="FF0000"/>
                </a:solidFill>
              </a:rPr>
              <a:t> </a:t>
            </a:r>
            <a:r>
              <a:rPr lang="en-US" altLang="ja-JP" sz="1500">
                <a:solidFill>
                  <a:srgbClr val="0432FF"/>
                </a:solidFill>
              </a:rPr>
              <a:t>@11.5Hz</a:t>
            </a:r>
            <a:endParaRPr lang="ja-JP" altLang="en-US" sz="1500">
              <a:solidFill>
                <a:srgbClr val="0432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83DFC4BB-C4CE-864B-BFB5-8DF46CF5DAE6}"/>
              </a:ext>
            </a:extLst>
          </p:cNvPr>
          <p:cNvCxnSpPr/>
          <p:nvPr/>
        </p:nvCxnSpPr>
        <p:spPr>
          <a:xfrm flipH="1">
            <a:off x="5232979" y="5466260"/>
            <a:ext cx="682618" cy="40335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1A25669A-0BAF-1843-A563-84B5DEEF577A}"/>
              </a:ext>
            </a:extLst>
          </p:cNvPr>
          <p:cNvSpPr txBox="1"/>
          <p:nvPr/>
        </p:nvSpPr>
        <p:spPr>
          <a:xfrm>
            <a:off x="5915596" y="1959371"/>
            <a:ext cx="4430200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Detail tunings for 2 bunch operation are scheduled in the next February.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="" xmlns:a16="http://schemas.microsoft.com/office/drawing/2014/main" id="{B09074AB-C41D-754F-978E-57A55854ADBE}"/>
              </a:ext>
            </a:extLst>
          </p:cNvPr>
          <p:cNvCxnSpPr/>
          <p:nvPr/>
        </p:nvCxnSpPr>
        <p:spPr>
          <a:xfrm>
            <a:off x="1705729" y="1340308"/>
            <a:ext cx="2396036" cy="36973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="" xmlns:a16="http://schemas.microsoft.com/office/drawing/2014/main" id="{459C1168-2292-2744-B580-100BAD668698}"/>
              </a:ext>
            </a:extLst>
          </p:cNvPr>
          <p:cNvCxnSpPr>
            <a:cxnSpLocks/>
          </p:cNvCxnSpPr>
          <p:nvPr/>
        </p:nvCxnSpPr>
        <p:spPr>
          <a:xfrm flipH="1" flipV="1">
            <a:off x="5357680" y="1231067"/>
            <a:ext cx="151422" cy="75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 15">
            <a:extLst>
              <a:ext uri="{FF2B5EF4-FFF2-40B4-BE49-F238E27FC236}">
                <a16:creationId xmlns="" xmlns:a16="http://schemas.microsoft.com/office/drawing/2014/main" id="{25917F4B-8D33-1A43-8EB8-32C34D31E7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5597" y="2890920"/>
          <a:ext cx="4656116" cy="920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036">
                  <a:extLst>
                    <a:ext uri="{9D8B030D-6E8A-4147-A177-3AD203B41FA5}">
                      <a16:colId xmlns="" xmlns:a16="http://schemas.microsoft.com/office/drawing/2014/main" val="870345629"/>
                    </a:ext>
                  </a:extLst>
                </a:gridCol>
                <a:gridCol w="1726540">
                  <a:extLst>
                    <a:ext uri="{9D8B030D-6E8A-4147-A177-3AD203B41FA5}">
                      <a16:colId xmlns="" xmlns:a16="http://schemas.microsoft.com/office/drawing/2014/main" val="3346416591"/>
                    </a:ext>
                  </a:extLst>
                </a:gridCol>
                <a:gridCol w="1726540">
                  <a:extLst>
                    <a:ext uri="{9D8B030D-6E8A-4147-A177-3AD203B41FA5}">
                      <a16:colId xmlns="" xmlns:a16="http://schemas.microsoft.com/office/drawing/2014/main" val="3979401660"/>
                    </a:ext>
                  </a:extLst>
                </a:gridCol>
              </a:tblGrid>
              <a:tr h="306716"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BT1</a:t>
                      </a:r>
                      <a:r>
                        <a:rPr kumimoji="1" lang="ja-JP" altLang="en-US" sz="1300"/>
                        <a:t>ｐ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#1 / 2 bunch op.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#1 / 1 bunch op.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1250411369"/>
                  </a:ext>
                </a:extLst>
              </a:tr>
              <a:tr h="306716">
                <a:tc>
                  <a:txBody>
                    <a:bodyPr/>
                    <a:lstStyle/>
                    <a:p>
                      <a:r>
                        <a:rPr kumimoji="1" lang="en-US" altLang="ja-JP" sz="1300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300"/>
                        <a:t>x [</a:t>
                      </a:r>
                      <a:r>
                        <a:rPr kumimoji="1" lang="en-US" altLang="ja-JP" sz="130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300"/>
                        <a:t>m]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198.6±10.7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168.0±25.5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386960822"/>
                  </a:ext>
                </a:extLst>
              </a:tr>
              <a:tr h="306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>
                          <a:latin typeface="Symbol" pitchFamily="2" charset="2"/>
                        </a:rPr>
                        <a:t>ge</a:t>
                      </a:r>
                      <a:r>
                        <a:rPr kumimoji="1" lang="en-US" altLang="ja-JP" sz="1300"/>
                        <a:t>y [</a:t>
                      </a:r>
                      <a:r>
                        <a:rPr kumimoji="1" lang="en-US" altLang="ja-JP" sz="130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300"/>
                        <a:t>m]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/>
                        <a:t>12.4±2.4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/>
                        <a:t>12.6±1.5</a:t>
                      </a:r>
                      <a:endParaRPr kumimoji="1" lang="ja-JP" altLang="en-US" sz="1300"/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1764489554"/>
                  </a:ext>
                </a:extLst>
              </a:tr>
            </a:tbl>
          </a:graphicData>
        </a:graphic>
      </p:graphicFrame>
      <p:cxnSp>
        <p:nvCxnSpPr>
          <p:cNvPr id="4" name="直線コネクタ 3">
            <a:extLst>
              <a:ext uri="{FF2B5EF4-FFF2-40B4-BE49-F238E27FC236}">
                <a16:creationId xmlns="" xmlns:a16="http://schemas.microsoft.com/office/drawing/2014/main" id="{B18F3D1E-AAE3-0B4A-B443-0CE33DD248C4}"/>
              </a:ext>
            </a:extLst>
          </p:cNvPr>
          <p:cNvCxnSpPr/>
          <p:nvPr/>
        </p:nvCxnSpPr>
        <p:spPr>
          <a:xfrm>
            <a:off x="1415776" y="1195686"/>
            <a:ext cx="0" cy="644169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="" xmlns:a16="http://schemas.microsoft.com/office/drawing/2014/main" id="{5FADDC22-C54E-2743-B155-4D0FDD1E5482}"/>
              </a:ext>
            </a:extLst>
          </p:cNvPr>
          <p:cNvCxnSpPr/>
          <p:nvPr/>
        </p:nvCxnSpPr>
        <p:spPr>
          <a:xfrm>
            <a:off x="5509102" y="1195686"/>
            <a:ext cx="0" cy="6441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FBFD0052-837D-3747-B9F1-31F2726FEAB3}"/>
              </a:ext>
            </a:extLst>
          </p:cNvPr>
          <p:cNvSpPr txBox="1"/>
          <p:nvPr/>
        </p:nvSpPr>
        <p:spPr>
          <a:xfrm>
            <a:off x="-19452" y="0"/>
            <a:ext cx="215044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5</a:t>
            </a:r>
            <a:r>
              <a:rPr kumimoji="1" lang="en-US" altLang="ja-JP" sz="1600" dirty="0"/>
              <a:t>. 2 bunch Injection</a:t>
            </a:r>
            <a:endParaRPr kumimoji="1" lang="ja-JP" altLang="en-US" sz="1600" dirty="0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="" xmlns:a16="http://schemas.microsoft.com/office/drawing/2014/main" id="{24AC2832-6D07-D245-A6DB-FFC1DEF3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5D2D0327-4F05-E94B-B7BF-195224D3FD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79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BACE65CB-ADC0-7D43-9991-24140805F3F7}"/>
              </a:ext>
            </a:extLst>
          </p:cNvPr>
          <p:cNvSpPr txBox="1"/>
          <p:nvPr/>
        </p:nvSpPr>
        <p:spPr>
          <a:xfrm>
            <a:off x="2401140" y="442206"/>
            <a:ext cx="2314984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700" dirty="0">
                <a:solidFill>
                  <a:srgbClr val="FF0000"/>
                </a:solidFill>
              </a:rPr>
              <a:t>LER 2 bunch</a:t>
            </a:r>
            <a:endParaRPr lang="ja-JP" altLang="en-US" sz="27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7266"/>
      </p:ext>
    </p:extLst>
  </p:cSld>
  <p:clrMapOvr>
    <a:masterClrMapping/>
  </p:clrMapOvr>
  <p:transition xmlns:p14="http://schemas.microsoft.com/office/powerpoint/2010/main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25044"/>
            <a:ext cx="10358438" cy="714375"/>
          </a:xfrm>
        </p:spPr>
        <p:txBody>
          <a:bodyPr/>
          <a:lstStyle/>
          <a:p>
            <a:r>
              <a:rPr kumimoji="1" lang="en-US" altLang="ja-JP" sz="3600" dirty="0"/>
              <a:t>Simultaneous Top-up Injections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7802" y="1045121"/>
            <a:ext cx="10401301" cy="6083300"/>
          </a:xfrm>
        </p:spPr>
        <p:txBody>
          <a:bodyPr/>
          <a:lstStyle/>
          <a:p>
            <a:r>
              <a:rPr kumimoji="1" lang="en-US" altLang="ja-JP" sz="3200" dirty="0"/>
              <a:t>SuperKEKB integrated luminosity improvement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pic>
        <p:nvPicPr>
          <p:cNvPr id="5" name="図 4" descr="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9" y="1765204"/>
            <a:ext cx="3687560" cy="5424810"/>
          </a:xfrm>
          <a:prstGeom prst="rect">
            <a:avLst/>
          </a:prstGeom>
        </p:spPr>
      </p:pic>
      <p:pic>
        <p:nvPicPr>
          <p:cNvPr id="6" name="図 5" descr="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26" y="1806017"/>
            <a:ext cx="3640761" cy="53597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120183" y="2498083"/>
            <a:ext cx="2717776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2000" dirty="0"/>
              <a:t>17.5 /</a:t>
            </a:r>
            <a:r>
              <a:rPr lang="en-US" altLang="ja-JP" sz="2000" dirty="0" err="1"/>
              <a:t>pb</a:t>
            </a:r>
            <a:r>
              <a:rPr lang="en-US" altLang="ja-JP" sz="2000" dirty="0"/>
              <a:t> in 5.15 </a:t>
            </a:r>
            <a:r>
              <a:rPr lang="en-US" altLang="ja-JP" sz="2000" dirty="0" err="1"/>
              <a:t>hr</a:t>
            </a:r>
            <a:endParaRPr lang="en-US" altLang="ja-JP" sz="2000" dirty="0"/>
          </a:p>
          <a:p>
            <a:r>
              <a:rPr lang="en-US" sz="2000" dirty="0"/>
              <a:t>(5 fills)</a:t>
            </a:r>
          </a:p>
          <a:p>
            <a:r>
              <a:rPr lang="en-US" sz="2000" dirty="0"/>
              <a:t>on May.6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120183" y="4501508"/>
            <a:ext cx="2717776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2000" dirty="0"/>
              <a:t>41.6 /</a:t>
            </a:r>
            <a:r>
              <a:rPr lang="en-US" altLang="ja-JP" sz="2000" dirty="0" err="1"/>
              <a:t>pb</a:t>
            </a:r>
            <a:r>
              <a:rPr lang="en-US" altLang="ja-JP" sz="2000" dirty="0"/>
              <a:t> in 5.15 </a:t>
            </a:r>
            <a:r>
              <a:rPr lang="en-US" altLang="ja-JP" sz="2000" dirty="0" err="1"/>
              <a:t>hr</a:t>
            </a:r>
            <a:endParaRPr lang="en-US" altLang="ja-JP" sz="2000" dirty="0"/>
          </a:p>
          <a:p>
            <a:r>
              <a:rPr lang="en-US" sz="2000" dirty="0"/>
              <a:t>(top-up)</a:t>
            </a:r>
          </a:p>
          <a:p>
            <a:r>
              <a:rPr lang="en-US" sz="2000" dirty="0"/>
              <a:t>on May.16</a:t>
            </a:r>
          </a:p>
        </p:txBody>
      </p:sp>
      <p:sp>
        <p:nvSpPr>
          <p:cNvPr id="9" name="V 字形矢印 8"/>
          <p:cNvSpPr/>
          <p:nvPr/>
        </p:nvSpPr>
        <p:spPr>
          <a:xfrm>
            <a:off x="4696247" y="3421385"/>
            <a:ext cx="1440160" cy="50405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AEBF904-16B0-584F-9B72-5598A5B7C009}"/>
              </a:ext>
            </a:extLst>
          </p:cNvPr>
          <p:cNvSpPr txBox="1">
            <a:spLocks/>
          </p:cNvSpPr>
          <p:nvPr/>
        </p:nvSpPr>
        <p:spPr bwMode="auto">
          <a:xfrm>
            <a:off x="4120183" y="6026475"/>
            <a:ext cx="2717776" cy="41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2800" dirty="0">
                <a:solidFill>
                  <a:srgbClr val="000090"/>
                </a:solidFill>
              </a:rPr>
              <a:t>237% improvement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52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E1ACB95-1C14-4432-82AD-4B8560392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" y="199261"/>
            <a:ext cx="9085342" cy="840317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5BF54384-211E-428F-9B79-F8147347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9" y="1000682"/>
            <a:ext cx="10222100" cy="6238581"/>
          </a:xfrm>
        </p:spPr>
        <p:txBody>
          <a:bodyPr/>
          <a:lstStyle/>
          <a:p>
            <a:r>
              <a:rPr lang="en-US" altLang="ja-JP" sz="3200" dirty="0"/>
              <a:t>Fire recovery, simultaneous top-up injections, RF-gun deployment, went well</a:t>
            </a:r>
          </a:p>
          <a:p>
            <a:r>
              <a:rPr kumimoji="1" lang="en-US" altLang="ja-JP" sz="3200" b="1" dirty="0"/>
              <a:t>Beam sources and other subsystems are gradually upgraded</a:t>
            </a:r>
          </a:p>
          <a:p>
            <a:r>
              <a:rPr lang="en-US" altLang="ja-JP" sz="3200" dirty="0"/>
              <a:t>Beam controls are being improved based on injection observations</a:t>
            </a:r>
          </a:p>
          <a:p>
            <a:r>
              <a:rPr lang="en-US" altLang="ja-JP" sz="3200" dirty="0"/>
              <a:t>Further beam studies are indispensable balancing the resources and requirements in SuperKEKB complex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87A59D2C-6645-4399-B2C3-6485F4E65B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142695"/>
            <a:ext cx="2226800" cy="2520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80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6600437"/>
      </p:ext>
    </p:extLst>
  </p:cSld>
  <p:clrMapOvr>
    <a:masterClrMapping/>
  </p:clrMapOvr>
  <p:transition xmlns:p14="http://schemas.microsoft.com/office/powerpoint/2010/main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 dirty="0">
              <a:latin typeface="Arial Rounded MT Bold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13" y="1038228"/>
            <a:ext cx="7947025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550988" y="3903662"/>
            <a:ext cx="5121275" cy="10985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9" name="Text Box 7"/>
          <p:cNvSpPr txBox="1">
            <a:spLocks noChangeAspect="1" noChangeArrowheads="1"/>
          </p:cNvSpPr>
          <p:nvPr/>
        </p:nvSpPr>
        <p:spPr bwMode="auto">
          <a:xfrm>
            <a:off x="4599557" y="3503612"/>
            <a:ext cx="1744746" cy="73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SuperKEKB</a:t>
            </a:r>
          </a:p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   dual rings</a:t>
            </a:r>
          </a:p>
        </p:txBody>
      </p:sp>
      <p:sp>
        <p:nvSpPr>
          <p:cNvPr id="10" name="Text Box 8"/>
          <p:cNvSpPr txBox="1">
            <a:spLocks noChangeAspect="1" noChangeArrowheads="1"/>
          </p:cNvSpPr>
          <p:nvPr/>
        </p:nvSpPr>
        <p:spPr bwMode="auto">
          <a:xfrm>
            <a:off x="5622926" y="1385890"/>
            <a:ext cx="1754080" cy="4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Mt. Tsukuba</a:t>
            </a:r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4830763" y="5611815"/>
            <a:ext cx="902762" cy="4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Linac</a:t>
            </a:r>
          </a:p>
        </p:txBody>
      </p:sp>
      <p:sp>
        <p:nvSpPr>
          <p:cNvPr id="12" name="Line 10"/>
          <p:cNvSpPr>
            <a:spLocks noChangeAspect="1" noChangeShapeType="1"/>
          </p:cNvSpPr>
          <p:nvPr/>
        </p:nvSpPr>
        <p:spPr bwMode="auto">
          <a:xfrm>
            <a:off x="3562350" y="5184778"/>
            <a:ext cx="1828800" cy="1096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>
            <a:off x="4721228" y="6038850"/>
            <a:ext cx="487363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2"/>
          <p:cNvSpPr>
            <a:spLocks noChangeAspect="1" noChangeShapeType="1"/>
          </p:cNvSpPr>
          <p:nvPr/>
        </p:nvSpPr>
        <p:spPr bwMode="auto">
          <a:xfrm>
            <a:off x="5208588" y="6343650"/>
            <a:ext cx="112712" cy="23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Line 13"/>
          <p:cNvSpPr>
            <a:spLocks noChangeAspect="1" noChangeShapeType="1"/>
          </p:cNvSpPr>
          <p:nvPr/>
        </p:nvSpPr>
        <p:spPr bwMode="auto">
          <a:xfrm flipH="1" flipV="1">
            <a:off x="5381625" y="6276975"/>
            <a:ext cx="6350" cy="63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Line 14"/>
          <p:cNvSpPr>
            <a:spLocks noChangeAspect="1" noChangeShapeType="1"/>
          </p:cNvSpPr>
          <p:nvPr/>
        </p:nvSpPr>
        <p:spPr bwMode="auto">
          <a:xfrm flipV="1">
            <a:off x="5318128" y="6332537"/>
            <a:ext cx="66675" cy="34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Oval 15"/>
          <p:cNvSpPr>
            <a:spLocks noChangeAspect="1" noChangeArrowheads="1"/>
          </p:cNvSpPr>
          <p:nvPr/>
        </p:nvSpPr>
        <p:spPr bwMode="auto">
          <a:xfrm>
            <a:off x="2892425" y="4621215"/>
            <a:ext cx="914400" cy="2444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2581278" y="4270378"/>
            <a:ext cx="1005104" cy="4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PF-AR</a:t>
            </a:r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343153" y="5184775"/>
            <a:ext cx="530757" cy="4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PF</a:t>
            </a:r>
          </a:p>
        </p:txBody>
      </p:sp>
      <p:sp>
        <p:nvSpPr>
          <p:cNvPr id="20" name="Oval 18"/>
          <p:cNvSpPr>
            <a:spLocks noChangeAspect="1" noChangeArrowheads="1"/>
          </p:cNvSpPr>
          <p:nvPr/>
        </p:nvSpPr>
        <p:spPr bwMode="auto">
          <a:xfrm>
            <a:off x="2506666" y="5002215"/>
            <a:ext cx="609600" cy="1825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81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2360615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FFF8DF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Thank you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5848076"/>
      </p:ext>
    </p:extLst>
  </p:cSld>
  <p:clrMapOvr>
    <a:masterClrMapping/>
  </p:clrMapOvr>
  <p:transition xmlns:p14="http://schemas.microsoft.com/office/powerpoint/2010/main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03251-BAE8-FB41-A2C2-1D4E0309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054ECF-5060-4641-B6D5-D239E918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A6223E-6AFB-3647-8749-2447BAB94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00665441"/>
      </p:ext>
    </p:extLst>
  </p:cSld>
  <p:clrMapOvr>
    <a:masterClrMapping/>
  </p:clrMapOvr>
  <p:transition xmlns:p14="http://schemas.microsoft.com/office/powerpoint/2010/main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32" y="441606"/>
            <a:ext cx="10076574" cy="522681"/>
          </a:xfrm>
        </p:spPr>
        <p:txBody>
          <a:bodyPr/>
          <a:lstStyle/>
          <a:p>
            <a:r>
              <a:rPr lang="en-US" altLang="ja-JP" dirty="0"/>
              <a:t>Summary and plan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5794" y="1103317"/>
            <a:ext cx="10352844" cy="6103519"/>
          </a:xfrm>
        </p:spPr>
        <p:txBody>
          <a:bodyPr/>
          <a:lstStyle/>
          <a:p>
            <a:r>
              <a:rPr lang="en-GB" altLang="ja-JP" sz="2800" dirty="0"/>
              <a:t>Beam operation status</a:t>
            </a:r>
          </a:p>
          <a:p>
            <a:pPr lvl="1"/>
            <a:r>
              <a:rPr lang="en-GB" altLang="ja-JP" sz="2000" dirty="0">
                <a:solidFill>
                  <a:srgbClr val="FF0000"/>
                </a:solidFill>
              </a:rPr>
              <a:t>Achievement of stable simultaneous top up injection to 4 storage rings</a:t>
            </a:r>
            <a:r>
              <a:rPr lang="ja-JP" altLang="en-US" sz="2000" dirty="0">
                <a:solidFill>
                  <a:srgbClr val="FFFF00"/>
                </a:solidFill>
              </a:rPr>
              <a:t> </a:t>
            </a:r>
            <a:r>
              <a:rPr lang="en-US" altLang="ja-JP" sz="2000" dirty="0"/>
              <a:t>(</a:t>
            </a:r>
            <a:r>
              <a:rPr lang="en-GB" altLang="ja-JP" sz="2000" dirty="0"/>
              <a:t>HER, LER, PF, and PF-AR) w/ thermionic gun, rf gun, pulsed magnets.</a:t>
            </a:r>
          </a:p>
          <a:p>
            <a:pPr lvl="1"/>
            <a:r>
              <a:rPr lang="en-US" altLang="ja-JP" sz="2000" dirty="0"/>
              <a:t>Energy feedback, orbit feedback loops, dispersion correction, and other operation tools are working fine.</a:t>
            </a:r>
          </a:p>
          <a:p>
            <a:pPr lvl="1"/>
            <a:r>
              <a:rPr lang="en-US" altLang="ja-JP" sz="2000" dirty="0"/>
              <a:t>Pulsed magnets work fine. Pulsed bends will be replaced by new ones to solve heating issues (50 Hz operation) in summer of 2020.</a:t>
            </a:r>
          </a:p>
          <a:p>
            <a:pPr lvl="1"/>
            <a:endParaRPr lang="en-US" altLang="ja-JP" sz="2400" dirty="0"/>
          </a:p>
          <a:p>
            <a:r>
              <a:rPr lang="en-US" altLang="ja-JP" sz="2800" dirty="0"/>
              <a:t>e- beam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HER injection has been done w/ only rf gun from Phase III day 1.</a:t>
            </a:r>
          </a:p>
          <a:p>
            <a:pPr lvl="1"/>
            <a:r>
              <a:rPr lang="en-US" altLang="ja-JP" sz="2000" dirty="0"/>
              <a:t>Laser system has no significant fault.</a:t>
            </a:r>
          </a:p>
          <a:p>
            <a:pPr lvl="1"/>
            <a:r>
              <a:rPr lang="en-US" altLang="ja-JP" sz="2000" dirty="0"/>
              <a:t>Photocathode: Ir</a:t>
            </a:r>
            <a:r>
              <a:rPr lang="en-US" altLang="ja-JP" sz="1600" dirty="0"/>
              <a:t>7</a:t>
            </a:r>
            <a:r>
              <a:rPr lang="en-US" altLang="ja-JP" sz="2000" dirty="0"/>
              <a:t>Ce</a:t>
            </a:r>
            <a:r>
              <a:rPr lang="en-US" altLang="ja-JP" sz="1600" dirty="0"/>
              <a:t>2</a:t>
            </a:r>
            <a:r>
              <a:rPr lang="en-US" altLang="ja-JP" sz="2000" dirty="0"/>
              <a:t> =&gt; Ir</a:t>
            </a:r>
            <a:r>
              <a:rPr lang="en-US" altLang="ja-JP" sz="1600" dirty="0"/>
              <a:t>2</a:t>
            </a:r>
            <a:r>
              <a:rPr lang="en-US" altLang="ja-JP" sz="2000" dirty="0"/>
              <a:t>Ce (summer of 2019) for higher </a:t>
            </a:r>
            <a:r>
              <a:rPr lang="en-US" altLang="ja-JP" sz="2000" dirty="0" err="1"/>
              <a:t>Qe</a:t>
            </a:r>
            <a:r>
              <a:rPr lang="en-US" altLang="ja-JP" sz="2000" dirty="0"/>
              <a:t>, however, bunch charge gradually decreased. </a:t>
            </a:r>
          </a:p>
          <a:p>
            <a:pPr marL="457200" lvl="1" indent="0">
              <a:buNone/>
            </a:pPr>
            <a:r>
              <a:rPr lang="en-US" altLang="ja-JP" sz="2000" dirty="0"/>
              <a:t>	In this winter shutdown: back to Ir</a:t>
            </a:r>
            <a:r>
              <a:rPr lang="en-US" altLang="ja-JP" sz="1600" dirty="0"/>
              <a:t>7</a:t>
            </a:r>
            <a:r>
              <a:rPr lang="en-US" altLang="ja-JP" sz="2000" dirty="0"/>
              <a:t>Ce</a:t>
            </a:r>
            <a:r>
              <a:rPr lang="en-US" altLang="ja-JP" sz="1600" dirty="0"/>
              <a:t>2</a:t>
            </a:r>
            <a:r>
              <a:rPr lang="en-US" altLang="ja-JP" sz="2000" dirty="0"/>
              <a:t> photocathode</a:t>
            </a:r>
          </a:p>
          <a:p>
            <a:pPr lvl="1"/>
            <a:r>
              <a:rPr lang="en-US" altLang="ja-JP" sz="2000" dirty="0"/>
              <a:t>Better vacuum for rf gun improvement in summer of 2020.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A707302B-C4DA-4463-9C9D-C9EA86FFB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83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50197331"/>
      </p:ext>
    </p:extLst>
  </p:cSld>
  <p:clrMapOvr>
    <a:masterClrMapping/>
  </p:clrMapOvr>
  <p:transition xmlns:p14="http://schemas.microsoft.com/office/powerpoint/2010/main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032" y="420816"/>
            <a:ext cx="10076574" cy="522681"/>
          </a:xfrm>
        </p:spPr>
        <p:txBody>
          <a:bodyPr/>
          <a:lstStyle/>
          <a:p>
            <a:r>
              <a:rPr lang="en-US" altLang="ja-JP" dirty="0"/>
              <a:t>Summary and plan (cont’d)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5152" y="1090486"/>
            <a:ext cx="9998341" cy="6304299"/>
          </a:xfrm>
        </p:spPr>
        <p:txBody>
          <a:bodyPr/>
          <a:lstStyle/>
          <a:p>
            <a:r>
              <a:rPr lang="en-US" altLang="ja-JP" sz="2800" dirty="0"/>
              <a:t>e+ beam</a:t>
            </a:r>
          </a:p>
          <a:p>
            <a:pPr lvl="1"/>
            <a:r>
              <a:rPr lang="en-US" altLang="ja-JP" sz="2000" dirty="0"/>
              <a:t>Flux concentrator has no significant fault.</a:t>
            </a:r>
          </a:p>
          <a:p>
            <a:pPr lvl="1"/>
            <a:r>
              <a:rPr lang="en-US" altLang="ja-JP" sz="2000" dirty="0"/>
              <a:t>New flux concentrator will be installed for higher e+ bunch charge.</a:t>
            </a:r>
          </a:p>
          <a:p>
            <a:endParaRPr lang="en-US" altLang="ja-JP" sz="1600" dirty="0"/>
          </a:p>
          <a:p>
            <a:r>
              <a:rPr lang="en-US" altLang="ja-JP" sz="2800" dirty="0"/>
              <a:t>Injection background, emittance issues</a:t>
            </a:r>
          </a:p>
          <a:p>
            <a:pPr lvl="1"/>
            <a:r>
              <a:rPr lang="en-US" altLang="ja-JP" sz="2000" dirty="0"/>
              <a:t>Iida san’s talk</a:t>
            </a:r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e+ beam emittance growth in BT was much improved</a:t>
            </a:r>
            <a:r>
              <a:rPr lang="en-US" altLang="ja-JP" sz="2000" dirty="0">
                <a:solidFill>
                  <a:srgbClr val="FFFF00"/>
                </a:solidFill>
              </a:rPr>
              <a:t> </a:t>
            </a:r>
            <a:r>
              <a:rPr lang="en-US" altLang="ja-JP" sz="2000" dirty="0"/>
              <a:t>in the 2019 autumn run. (ECS magnets at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end were realigned in summer of 2019)</a:t>
            </a:r>
            <a:endParaRPr lang="ja-JP" altLang="en-US" sz="2000" dirty="0"/>
          </a:p>
          <a:p>
            <a:endParaRPr lang="en-US" altLang="ja-JP" sz="1600" dirty="0"/>
          </a:p>
          <a:p>
            <a:r>
              <a:rPr lang="en-US" altLang="ja-JP" sz="2800" dirty="0"/>
              <a:t>Low emittance beam w/ high bunch charge</a:t>
            </a:r>
          </a:p>
          <a:p>
            <a:pPr lvl="1"/>
            <a:r>
              <a:rPr lang="en-US" altLang="ja-JP" sz="2000" dirty="0"/>
              <a:t>e- beam emittance growth in Sector2: Steering magnets and BPMs will be installed in e+ capture section (solenoid section).</a:t>
            </a:r>
          </a:p>
          <a:p>
            <a:pPr lvl="1"/>
            <a:r>
              <a:rPr lang="en-US" altLang="ja-JP" sz="2000" dirty="0"/>
              <a:t>Alignment, movable girder of acc. structure and pulsed magnets.</a:t>
            </a:r>
          </a:p>
          <a:p>
            <a:pPr lvl="1"/>
            <a:r>
              <a:rPr lang="en-US" altLang="ja-JP" sz="2000" dirty="0"/>
              <a:t>Precise orbit control, wake field free steering, other beam handling methods.</a:t>
            </a:r>
          </a:p>
          <a:p>
            <a:pPr lvl="1"/>
            <a:r>
              <a:rPr lang="en-US" altLang="ja-JP" sz="2000" dirty="0"/>
              <a:t>Reproducibility of emittance and other beam quality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EE2CD4E4-C84B-42F3-8218-2BDEF88171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7AA83-43BD-499E-A804-CEE4AD7BB933}" type="slidenum">
              <a:rPr lang="en-US" altLang="ja-JP" smtClean="0"/>
              <a:pPr>
                <a:defRPr/>
              </a:pPr>
              <a:t>84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3465360"/>
      </p:ext>
    </p:extLst>
  </p:cSld>
  <p:clrMapOvr>
    <a:masterClrMapping/>
  </p:clrMapOvr>
  <p:transition xmlns:p14="http://schemas.microsoft.com/office/powerpoint/2010/main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D4DE6F87-068A-614D-862B-07895DBC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47267"/>
            <a:ext cx="9218950" cy="1055840"/>
          </a:xfrm>
        </p:spPr>
        <p:txBody>
          <a:bodyPr/>
          <a:lstStyle/>
          <a:p>
            <a:r>
              <a:rPr kumimoji="1" lang="en-US" altLang="ja-JP" dirty="0"/>
              <a:t>6.  Summary and Future plan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5ED383CE-FE2A-9A46-9067-E3F59A16E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901784"/>
            <a:ext cx="9218950" cy="630918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700" dirty="0"/>
              <a:t>Emittance</a:t>
            </a:r>
          </a:p>
          <a:p>
            <a:pPr lvl="1"/>
            <a:r>
              <a:rPr lang="en-US" altLang="ja-JP" sz="2100" dirty="0"/>
              <a:t>e- beam</a:t>
            </a:r>
          </a:p>
          <a:p>
            <a:pPr lvl="2"/>
            <a:r>
              <a:rPr lang="en-US" altLang="ja-JP" sz="1800" dirty="0"/>
              <a:t>The emittance just after the RF gun is OK.</a:t>
            </a:r>
          </a:p>
          <a:p>
            <a:pPr lvl="2"/>
            <a:r>
              <a:rPr lang="en-US" altLang="ja-JP" sz="1800" dirty="0"/>
              <a:t>Investigate emittance growth in the LINAC and BT </a:t>
            </a:r>
          </a:p>
          <a:p>
            <a:pPr lvl="1"/>
            <a:r>
              <a:rPr lang="en-US" altLang="ja-JP" sz="2100" dirty="0"/>
              <a:t>e+ beam</a:t>
            </a:r>
          </a:p>
          <a:p>
            <a:pPr lvl="2"/>
            <a:r>
              <a:rPr lang="en-US" altLang="ja-JP" sz="1800" dirty="0"/>
              <a:t>Almost done for Phase3.3.</a:t>
            </a:r>
          </a:p>
          <a:p>
            <a:pPr lvl="2"/>
            <a:r>
              <a:rPr lang="en-US" altLang="ja-JP" sz="1800" dirty="0"/>
              <a:t>Further studies will be done for the final emittance and charge.</a:t>
            </a:r>
          </a:p>
          <a:p>
            <a:r>
              <a:rPr lang="en-US" altLang="ja-JP" sz="2700" dirty="0"/>
              <a:t>Stability</a:t>
            </a:r>
          </a:p>
          <a:p>
            <a:pPr lvl="1"/>
            <a:r>
              <a:rPr lang="en-US" altLang="ja-JP" sz="2100" dirty="0"/>
              <a:t>e- beam</a:t>
            </a:r>
          </a:p>
          <a:p>
            <a:pPr lvl="2"/>
            <a:r>
              <a:rPr lang="en-US" altLang="ja-JP" sz="1800" dirty="0"/>
              <a:t>To be resoled. -&gt; Satoh-san’s talk</a:t>
            </a:r>
          </a:p>
          <a:p>
            <a:pPr lvl="2"/>
            <a:r>
              <a:rPr lang="en-US" altLang="ja-JP" sz="1800" dirty="0"/>
              <a:t>( e- damping ring ? )</a:t>
            </a:r>
          </a:p>
          <a:p>
            <a:pPr lvl="1"/>
            <a:r>
              <a:rPr lang="en-US" altLang="ja-JP" sz="2100" dirty="0"/>
              <a:t>e+ beam</a:t>
            </a:r>
          </a:p>
          <a:p>
            <a:pPr lvl="2"/>
            <a:r>
              <a:rPr lang="en-US" altLang="ja-JP" sz="1800" dirty="0"/>
              <a:t>Very stable thanks to the DR.</a:t>
            </a:r>
          </a:p>
          <a:p>
            <a:pPr lvl="2"/>
            <a:r>
              <a:rPr lang="en-US" altLang="ja-JP" sz="1800" dirty="0"/>
              <a:t>Additional collimators will be installed for cut the abnormal energy beams.</a:t>
            </a:r>
          </a:p>
          <a:p>
            <a:pPr lvl="1"/>
            <a:r>
              <a:rPr lang="en-US" altLang="ja-JP" sz="2100" dirty="0"/>
              <a:t>Monitors</a:t>
            </a:r>
          </a:p>
          <a:p>
            <a:pPr lvl="2"/>
            <a:r>
              <a:rPr lang="en-US" altLang="ja-JP" sz="1800" dirty="0"/>
              <a:t>Orbit feedback</a:t>
            </a:r>
          </a:p>
          <a:p>
            <a:pPr lvl="3"/>
            <a:r>
              <a:rPr lang="en-US" altLang="ja-JP" sz="1600" dirty="0"/>
              <a:t>Higher accuracy BPMs synchronized with LINAC shot by shot events in BT will be prepared in a near future.</a:t>
            </a:r>
          </a:p>
          <a:p>
            <a:pPr lvl="2"/>
            <a:r>
              <a:rPr lang="en-US" altLang="ja-JP" sz="1800" dirty="0"/>
              <a:t>Energy spread monitor</a:t>
            </a:r>
          </a:p>
          <a:p>
            <a:pPr lvl="3"/>
            <a:r>
              <a:rPr lang="en-US" altLang="ja-JP" sz="1600" dirty="0"/>
              <a:t>For energy spread feedback, non-destructive beam profile monitors (</a:t>
            </a:r>
            <a:r>
              <a:rPr lang="en-US" altLang="ja-JP" sz="1600" dirty="0" err="1"/>
              <a:t>OctoPos</a:t>
            </a:r>
            <a:r>
              <a:rPr lang="en-US" altLang="ja-JP" sz="1600" dirty="0"/>
              <a:t> BPM) will be available soon.</a:t>
            </a:r>
          </a:p>
          <a:p>
            <a:pPr lvl="3"/>
            <a:r>
              <a:rPr lang="en-US" altLang="ja-JP" sz="1600" dirty="0"/>
              <a:t>Digitization of energy spread with OTR, </a:t>
            </a:r>
            <a:r>
              <a:rPr lang="en-US" altLang="ja-JP" sz="1600" dirty="0" err="1"/>
              <a:t>etc</a:t>
            </a:r>
            <a:r>
              <a:rPr lang="en-US" altLang="ja-JP" sz="1600" dirty="0"/>
              <a:t>, will be prepared. </a:t>
            </a:r>
          </a:p>
          <a:p>
            <a:pPr lvl="2"/>
            <a:r>
              <a:rPr lang="en-US" altLang="ja-JP" sz="1800" dirty="0"/>
              <a:t>Bunching</a:t>
            </a:r>
          </a:p>
          <a:p>
            <a:pPr lvl="2"/>
            <a:r>
              <a:rPr lang="en-US" altLang="ja-JP" sz="1800" dirty="0"/>
              <a:t>Diagnostic lines are under consideration.</a:t>
            </a:r>
          </a:p>
          <a:p>
            <a:pPr lvl="1"/>
            <a:endParaRPr lang="en-US" altLang="ja-JP" sz="2300" dirty="0"/>
          </a:p>
          <a:p>
            <a:pPr lvl="2"/>
            <a:endParaRPr lang="en-US" altLang="ja-JP" sz="1800" dirty="0"/>
          </a:p>
          <a:p>
            <a:pPr lvl="3"/>
            <a:endParaRPr lang="en-US" altLang="ja-JP" sz="16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88BD88EE-F1ED-444A-9823-A944D70DA3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836338"/>
      </p:ext>
    </p:extLst>
  </p:cSld>
  <p:clrMapOvr>
    <a:masterClrMapping/>
  </p:clrMapOvr>
  <p:transition xmlns:p14="http://schemas.microsoft.com/office/powerpoint/2010/main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CF1D963-6192-654A-A8B1-4293ED86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 slides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F333831-D0A9-FD40-8790-CFA35F21E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52B53510-63B3-1D4A-B90E-AFAB4EE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E6E1A87E-37E3-424A-B645-5CCB0EECA0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29359"/>
      </p:ext>
    </p:extLst>
  </p:cSld>
  <p:clrMapOvr>
    <a:masterClrMapping/>
  </p:clrMapOvr>
  <p:transition xmlns:p14="http://schemas.microsoft.com/office/powerpoint/2010/main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4A6AD18D-CE16-994F-9414-5EC0F0715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3" y="1760300"/>
            <a:ext cx="8045318" cy="53069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C3D66904-68B7-524C-B5F9-6C9875FECAC7}"/>
              </a:ext>
            </a:extLst>
          </p:cNvPr>
          <p:cNvSpPr txBox="1"/>
          <p:nvPr/>
        </p:nvSpPr>
        <p:spPr>
          <a:xfrm>
            <a:off x="5258813" y="777461"/>
            <a:ext cx="2205805" cy="75163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/>
              <a:t>QCS Quench &amp;</a:t>
            </a:r>
          </a:p>
          <a:p>
            <a:r>
              <a:rPr lang="en-US" altLang="ja-JP"/>
              <a:t>e- beam Tuning</a:t>
            </a:r>
            <a:endParaRPr lang="ja-JP" altLang="en-US"/>
          </a:p>
        </p:txBody>
      </p:sp>
      <p:sp>
        <p:nvSpPr>
          <p:cNvPr id="5" name="左右矢印 4">
            <a:extLst>
              <a:ext uri="{FF2B5EF4-FFF2-40B4-BE49-F238E27FC236}">
                <a16:creationId xmlns="" xmlns:a16="http://schemas.microsoft.com/office/drawing/2014/main" id="{DC330935-A85E-C545-9E12-9A86C084063F}"/>
              </a:ext>
            </a:extLst>
          </p:cNvPr>
          <p:cNvSpPr/>
          <p:nvPr/>
        </p:nvSpPr>
        <p:spPr>
          <a:xfrm>
            <a:off x="5655965" y="1412772"/>
            <a:ext cx="937453" cy="225756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CE79C91A-3F3A-5545-A66A-2C279C2B4B28}"/>
              </a:ext>
            </a:extLst>
          </p:cNvPr>
          <p:cNvSpPr txBox="1"/>
          <p:nvPr/>
        </p:nvSpPr>
        <p:spPr>
          <a:xfrm>
            <a:off x="8753311" y="3140636"/>
            <a:ext cx="2106525" cy="1074803"/>
          </a:xfrm>
          <a:prstGeom prst="rect">
            <a:avLst/>
          </a:prstGeom>
          <a:noFill/>
          <a:ln>
            <a:noFill/>
          </a:ln>
        </p:spPr>
        <p:txBody>
          <a:bodyPr wrap="none" lIns="104287" tIns="52144" rIns="104287" bIns="52144" rtlCol="0">
            <a:spAutoFit/>
          </a:bodyPr>
          <a:lstStyle/>
          <a:p>
            <a:pPr algn="ctr"/>
            <a:r>
              <a:rPr lang="en-US" altLang="ja-JP" dirty="0">
                <a:solidFill>
                  <a:srgbClr val="0432FF"/>
                </a:solidFill>
              </a:rPr>
              <a:t>VDX BW135</a:t>
            </a:r>
          </a:p>
          <a:p>
            <a:pPr algn="ctr"/>
            <a:r>
              <a:rPr lang="en-US" altLang="ja-JP" dirty="0">
                <a:solidFill>
                  <a:srgbClr val="0432FF"/>
                </a:solidFill>
              </a:rPr>
              <a:t>became</a:t>
            </a:r>
          </a:p>
          <a:p>
            <a:pPr algn="ctr"/>
            <a:r>
              <a:rPr lang="en-US" altLang="ja-JP" dirty="0">
                <a:solidFill>
                  <a:srgbClr val="0432FF"/>
                </a:solidFill>
              </a:rPr>
              <a:t>“Super clean”.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="" xmlns:a16="http://schemas.microsoft.com/office/drawing/2014/main" id="{105D6500-F7EF-4348-81AB-5F95FC71C8E6}"/>
              </a:ext>
            </a:extLst>
          </p:cNvPr>
          <p:cNvSpPr/>
          <p:nvPr/>
        </p:nvSpPr>
        <p:spPr>
          <a:xfrm>
            <a:off x="7398764" y="3840157"/>
            <a:ext cx="1659160" cy="609718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rgbClr val="0432FF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="" xmlns:a16="http://schemas.microsoft.com/office/drawing/2014/main" id="{C0D5ED10-948D-6343-A8B7-417DFDF79E62}"/>
              </a:ext>
            </a:extLst>
          </p:cNvPr>
          <p:cNvCxnSpPr/>
          <p:nvPr/>
        </p:nvCxnSpPr>
        <p:spPr>
          <a:xfrm>
            <a:off x="3886193" y="1490220"/>
            <a:ext cx="0" cy="19521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="" xmlns:a16="http://schemas.microsoft.com/office/drawing/2014/main" id="{F3BB2B1B-949A-BC41-A2FF-C046B8CEEDC5}"/>
              </a:ext>
            </a:extLst>
          </p:cNvPr>
          <p:cNvCxnSpPr>
            <a:cxnSpLocks/>
          </p:cNvCxnSpPr>
          <p:nvPr/>
        </p:nvCxnSpPr>
        <p:spPr>
          <a:xfrm>
            <a:off x="6395129" y="2535671"/>
            <a:ext cx="0" cy="756246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699D1A8D-E556-9C43-9FEA-EC6E1CA75BF3}"/>
              </a:ext>
            </a:extLst>
          </p:cNvPr>
          <p:cNvSpPr txBox="1"/>
          <p:nvPr/>
        </p:nvSpPr>
        <p:spPr>
          <a:xfrm>
            <a:off x="3094285" y="1093311"/>
            <a:ext cx="2116713" cy="4592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FF0000"/>
                </a:solidFill>
              </a:rPr>
              <a:t>before tuning</a:t>
            </a:r>
            <a:endParaRPr lang="ja-JP" altLang="en-US" sz="230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2286628D-F7C7-0041-876A-A004234ACAC7}"/>
              </a:ext>
            </a:extLst>
          </p:cNvPr>
          <p:cNvSpPr txBox="1"/>
          <p:nvPr/>
        </p:nvSpPr>
        <p:spPr>
          <a:xfrm>
            <a:off x="5632107" y="1755032"/>
            <a:ext cx="1113759" cy="8131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>
                <a:solidFill>
                  <a:srgbClr val="0432FF"/>
                </a:solidFill>
              </a:rPr>
              <a:t>after</a:t>
            </a:r>
          </a:p>
          <a:p>
            <a:r>
              <a:rPr lang="en-US" altLang="ja-JP" sz="2300">
                <a:solidFill>
                  <a:srgbClr val="0432FF"/>
                </a:solidFill>
              </a:rPr>
              <a:t>tuning</a:t>
            </a:r>
            <a:endParaRPr lang="ja-JP" altLang="en-US" sz="2300">
              <a:solidFill>
                <a:srgbClr val="0432FF"/>
              </a:solidFill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="" xmlns:a16="http://schemas.microsoft.com/office/drawing/2014/main" id="{9B6A5742-7BF1-D941-9A7C-11AC0B9E3114}"/>
              </a:ext>
            </a:extLst>
          </p:cNvPr>
          <p:cNvSpPr/>
          <p:nvPr/>
        </p:nvSpPr>
        <p:spPr>
          <a:xfrm>
            <a:off x="1821702" y="3649747"/>
            <a:ext cx="4163936" cy="609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rgbClr val="FF0000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="" xmlns:a16="http://schemas.microsoft.com/office/drawing/2014/main" id="{D6635E82-A79B-4D48-929C-81778E84A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068" y="4633934"/>
            <a:ext cx="1864337" cy="119920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="" xmlns:a16="http://schemas.microsoft.com/office/drawing/2014/main" id="{02D1D71D-DABF-A34A-97E1-51C08416CF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06" y="4615761"/>
            <a:ext cx="1867237" cy="120107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E86E154F-51B3-DF47-A87E-DF1E21A2B246}"/>
              </a:ext>
            </a:extLst>
          </p:cNvPr>
          <p:cNvSpPr txBox="1"/>
          <p:nvPr/>
        </p:nvSpPr>
        <p:spPr>
          <a:xfrm>
            <a:off x="3619724" y="5885167"/>
            <a:ext cx="1415268" cy="659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latin typeface="Symbol" pitchFamily="2" charset="2"/>
              </a:rPr>
              <a:t>ge</a:t>
            </a:r>
            <a:r>
              <a:rPr lang="en-US" altLang="ja-JP" sz="1800"/>
              <a:t>x=147</a:t>
            </a:r>
            <a:r>
              <a:rPr lang="en-US" altLang="ja-JP" sz="1800">
                <a:latin typeface="Symbol" pitchFamily="2" charset="2"/>
              </a:rPr>
              <a:t>m</a:t>
            </a:r>
            <a:r>
              <a:rPr lang="en-US" altLang="ja-JP" sz="1800"/>
              <a:t>m</a:t>
            </a:r>
          </a:p>
          <a:p>
            <a:r>
              <a:rPr lang="en-US" altLang="ja-JP" sz="1800">
                <a:solidFill>
                  <a:srgbClr val="FF0000"/>
                </a:solidFill>
                <a:latin typeface="Symbol" pitchFamily="2" charset="2"/>
              </a:rPr>
              <a:t>ge</a:t>
            </a:r>
            <a:r>
              <a:rPr lang="en-US" altLang="ja-JP" sz="1800">
                <a:solidFill>
                  <a:srgbClr val="FF0000"/>
                </a:solidFill>
              </a:rPr>
              <a:t>y=262</a:t>
            </a:r>
            <a:r>
              <a:rPr lang="en-US" altLang="ja-JP" sz="180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altLang="ja-JP" sz="1800">
                <a:solidFill>
                  <a:srgbClr val="FF0000"/>
                </a:solidFill>
              </a:rPr>
              <a:t>m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1968AB85-3893-234E-A245-8E2167E7360E}"/>
              </a:ext>
            </a:extLst>
          </p:cNvPr>
          <p:cNvSpPr txBox="1"/>
          <p:nvPr/>
        </p:nvSpPr>
        <p:spPr>
          <a:xfrm>
            <a:off x="6576601" y="5866994"/>
            <a:ext cx="1278098" cy="659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latin typeface="Symbol" pitchFamily="2" charset="2"/>
              </a:rPr>
              <a:t>ge</a:t>
            </a:r>
            <a:r>
              <a:rPr lang="en-US" altLang="ja-JP" sz="1800"/>
              <a:t>x=99</a:t>
            </a:r>
            <a:r>
              <a:rPr lang="en-US" altLang="ja-JP" sz="1800">
                <a:latin typeface="Symbol" pitchFamily="2" charset="2"/>
              </a:rPr>
              <a:t>m</a:t>
            </a:r>
            <a:r>
              <a:rPr lang="en-US" altLang="ja-JP" sz="1800"/>
              <a:t>m</a:t>
            </a:r>
          </a:p>
          <a:p>
            <a:r>
              <a:rPr lang="en-US" altLang="ja-JP" sz="1800">
                <a:solidFill>
                  <a:srgbClr val="0432FF"/>
                </a:solidFill>
                <a:latin typeface="Symbol" pitchFamily="2" charset="2"/>
              </a:rPr>
              <a:t>ge</a:t>
            </a:r>
            <a:r>
              <a:rPr lang="en-US" altLang="ja-JP" sz="1800">
                <a:solidFill>
                  <a:srgbClr val="0432FF"/>
                </a:solidFill>
              </a:rPr>
              <a:t>y=68</a:t>
            </a:r>
            <a:r>
              <a:rPr lang="en-US" altLang="ja-JP" sz="180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altLang="ja-JP" sz="1800">
                <a:solidFill>
                  <a:srgbClr val="0432FF"/>
                </a:solidFill>
              </a:rPr>
              <a:t>m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2" name="右矢印 1">
            <a:extLst>
              <a:ext uri="{FF2B5EF4-FFF2-40B4-BE49-F238E27FC236}">
                <a16:creationId xmlns="" xmlns:a16="http://schemas.microsoft.com/office/drawing/2014/main" id="{D5FE13CA-01E6-CD41-8E5F-F73EA04D4842}"/>
              </a:ext>
            </a:extLst>
          </p:cNvPr>
          <p:cNvSpPr/>
          <p:nvPr/>
        </p:nvSpPr>
        <p:spPr>
          <a:xfrm>
            <a:off x="5398631" y="5010984"/>
            <a:ext cx="697143" cy="725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FE9D5D35-56CC-3B44-90BC-5E0A260ED400}"/>
              </a:ext>
            </a:extLst>
          </p:cNvPr>
          <p:cNvSpPr txBox="1"/>
          <p:nvPr/>
        </p:nvSpPr>
        <p:spPr>
          <a:xfrm>
            <a:off x="3283548" y="4567812"/>
            <a:ext cx="1483320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Energy spread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B644FF32-2C93-D342-A042-9DE1DE8A13B5}"/>
              </a:ext>
            </a:extLst>
          </p:cNvPr>
          <p:cNvSpPr txBox="1"/>
          <p:nvPr/>
        </p:nvSpPr>
        <p:spPr>
          <a:xfrm>
            <a:off x="6158987" y="4567812"/>
            <a:ext cx="1483320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Energy spread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75539978-591B-514F-9C1C-7829BA72C4CF}"/>
              </a:ext>
            </a:extLst>
          </p:cNvPr>
          <p:cNvSpPr txBox="1"/>
          <p:nvPr/>
        </p:nvSpPr>
        <p:spPr>
          <a:xfrm>
            <a:off x="8726616" y="1093308"/>
            <a:ext cx="161052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M. Yoshida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23" name="動作設定ボタン: ホーム 22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731CDF2-3063-104B-A8AA-2DDD46562D2E}"/>
              </a:ext>
            </a:extLst>
          </p:cNvPr>
          <p:cNvSpPr/>
          <p:nvPr/>
        </p:nvSpPr>
        <p:spPr>
          <a:xfrm>
            <a:off x="10027732" y="7175420"/>
            <a:ext cx="280872" cy="2441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="" xmlns:a16="http://schemas.microsoft.com/office/drawing/2014/main" id="{05C71096-6584-D445-BDC0-276D79FDCC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87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2AC960C6-5C89-CD4D-9D02-99D6E1D8B391}"/>
              </a:ext>
            </a:extLst>
          </p:cNvPr>
          <p:cNvSpPr txBox="1"/>
          <p:nvPr/>
        </p:nvSpPr>
        <p:spPr>
          <a:xfrm>
            <a:off x="635883" y="982065"/>
            <a:ext cx="2079568" cy="751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Phase3.1</a:t>
            </a:r>
          </a:p>
          <a:p>
            <a:r>
              <a:rPr kumimoji="1" lang="en-US" altLang="ja-JP" dirty="0"/>
              <a:t>2019b(Spring)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978A8F01-4C99-7A4E-A278-E99BC88FA688}"/>
              </a:ext>
            </a:extLst>
          </p:cNvPr>
          <p:cNvSpPr txBox="1"/>
          <p:nvPr/>
        </p:nvSpPr>
        <p:spPr>
          <a:xfrm>
            <a:off x="3" y="-62520"/>
            <a:ext cx="5180252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/>
              <a:t>1. Injection efficiency and background</a:t>
            </a:r>
            <a:endParaRPr kumimoji="1" lang="ja-JP" altLang="en-US"/>
          </a:p>
        </p:txBody>
      </p:sp>
      <p:sp>
        <p:nvSpPr>
          <p:cNvPr id="16" name="日付プレースホルダー 15">
            <a:extLst>
              <a:ext uri="{FF2B5EF4-FFF2-40B4-BE49-F238E27FC236}">
                <a16:creationId xmlns="" xmlns:a16="http://schemas.microsoft.com/office/drawing/2014/main" id="{FF9EED61-904E-9048-BCD6-6DC0FE78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5F33AD97-1E4B-A243-AB8E-9042947C2939}"/>
              </a:ext>
            </a:extLst>
          </p:cNvPr>
          <p:cNvSpPr txBox="1"/>
          <p:nvPr/>
        </p:nvSpPr>
        <p:spPr>
          <a:xfrm>
            <a:off x="734847" y="351771"/>
            <a:ext cx="1091261" cy="59774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3200" dirty="0">
                <a:solidFill>
                  <a:srgbClr val="0432FF"/>
                </a:solidFill>
              </a:rPr>
              <a:t>HER</a:t>
            </a:r>
            <a:endParaRPr lang="ja-JP" altLang="en-US" sz="32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93002"/>
      </p:ext>
    </p:extLst>
  </p:cSld>
  <p:clrMapOvr>
    <a:masterClrMapping/>
  </p:clrMapOvr>
  <p:transition xmlns:p14="http://schemas.microsoft.com/office/powerpoint/2010/main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="" xmlns:a16="http://schemas.microsoft.com/office/drawing/2014/main" id="{8A418A27-D286-4844-A5E7-4DC95C73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88" y="138637"/>
            <a:ext cx="9686577" cy="764688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432FF"/>
                </a:solidFill>
              </a:rPr>
              <a:t>(1) Injection beam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="" xmlns:a16="http://schemas.microsoft.com/office/drawing/2014/main" id="{D9DEFC05-6509-0C4F-B2B3-253D098D14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9588" y="1307784"/>
          <a:ext cx="9754760" cy="755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135">
                  <a:extLst>
                    <a:ext uri="{9D8B030D-6E8A-4147-A177-3AD203B41FA5}">
                      <a16:colId xmlns="" xmlns:a16="http://schemas.microsoft.com/office/drawing/2014/main" val="2393314953"/>
                    </a:ext>
                  </a:extLst>
                </a:gridCol>
                <a:gridCol w="2728656">
                  <a:extLst>
                    <a:ext uri="{9D8B030D-6E8A-4147-A177-3AD203B41FA5}">
                      <a16:colId xmlns="" xmlns:a16="http://schemas.microsoft.com/office/drawing/2014/main" val="2083504366"/>
                    </a:ext>
                  </a:extLst>
                </a:gridCol>
                <a:gridCol w="1858757">
                  <a:extLst>
                    <a:ext uri="{9D8B030D-6E8A-4147-A177-3AD203B41FA5}">
                      <a16:colId xmlns="" xmlns:a16="http://schemas.microsoft.com/office/drawing/2014/main" val="651352734"/>
                    </a:ext>
                  </a:extLst>
                </a:gridCol>
                <a:gridCol w="1345741">
                  <a:extLst>
                    <a:ext uri="{9D8B030D-6E8A-4147-A177-3AD203B41FA5}">
                      <a16:colId xmlns="" xmlns:a16="http://schemas.microsoft.com/office/drawing/2014/main" val="3475354132"/>
                    </a:ext>
                  </a:extLst>
                </a:gridCol>
                <a:gridCol w="1197040">
                  <a:extLst>
                    <a:ext uri="{9D8B030D-6E8A-4147-A177-3AD203B41FA5}">
                      <a16:colId xmlns="" xmlns:a16="http://schemas.microsoft.com/office/drawing/2014/main" val="907881238"/>
                    </a:ext>
                  </a:extLst>
                </a:gridCol>
                <a:gridCol w="1152431">
                  <a:extLst>
                    <a:ext uri="{9D8B030D-6E8A-4147-A177-3AD203B41FA5}">
                      <a16:colId xmlns="" xmlns:a16="http://schemas.microsoft.com/office/drawing/2014/main" val="3755175886"/>
                    </a:ext>
                  </a:extLst>
                </a:gridCol>
              </a:tblGrid>
              <a:tr h="546206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Tool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Place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Achievement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Feedback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Talk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extLst>
                  <a:ext uri="{0D108BD9-81ED-4DB2-BD59-A6C34878D82A}">
                    <a16:rowId xmlns="" xmlns:a16="http://schemas.microsoft.com/office/drawing/2014/main" val="761858587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Energy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(A) 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Energy feedback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/>
                        <a:t>Jarc, DR, BT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  <a:endParaRPr kumimoji="1" lang="en-US" altLang="ja-JP" sz="1500" dirty="0"/>
                    </a:p>
                  </a:txBody>
                  <a:tcPr marL="80165" marR="80165" marT="37814" marB="37814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500" dirty="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071062197"/>
                  </a:ext>
                </a:extLst>
              </a:tr>
              <a:tr h="781494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Energy spread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(B) Sub Hermonic Buncher 1 (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SHB1) for LER beam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1" lang="en-US" altLang="ja-JP" sz="1500" dirty="0"/>
                        <a:t>Thermionic Gun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149730043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      SHB2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 vMerge="1"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</a:rPr>
                        <a:t>TBI</a:t>
                      </a:r>
                      <a:endParaRPr kumimoji="1" lang="ja-JP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297099481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RF Phase monitor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LINAC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TBI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T. Miura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2422968097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RF Induced wave monitor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LINAC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 vMerge="1"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174924111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OctoPos BPM monitor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lang="en-US" altLang="ja-JP" sz="1500"/>
                        <a:t>Jarc</a:t>
                      </a:r>
                      <a:endParaRPr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TBI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500"/>
                        <a:t>F. Miyahara</a:t>
                      </a:r>
                      <a:endParaRPr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666032208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BT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TBI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2172705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(C) 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Temperature control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LINAC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644193317"/>
                  </a:ext>
                </a:extLst>
              </a:tr>
              <a:tr h="546206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Orbit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Orbit feedback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LINAC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Y. </a:t>
                      </a:r>
                      <a:r>
                        <a:rPr kumimoji="1" lang="en-US" altLang="ja-JP" sz="1500" dirty="0" err="1"/>
                        <a:t>Seimiya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1546044399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End of BT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1493150962"/>
                  </a:ext>
                </a:extLst>
              </a:tr>
              <a:tr h="546206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Orbit jitter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(D)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 Pulsed magnet PS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Sector 3-5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Y. </a:t>
                      </a:r>
                      <a:r>
                        <a:rPr kumimoji="1" lang="en-US" altLang="ja-JP" sz="1500" dirty="0" err="1"/>
                        <a:t>Seimiya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229294779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Energy jitter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(D) 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Energy knob phase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Sector B, 2, 5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>
                          <a:solidFill>
                            <a:schemeClr val="tx1"/>
                          </a:solidFill>
                        </a:rPr>
                        <a:t>TBI</a:t>
                      </a:r>
                      <a:endParaRPr kumimoji="1" lang="ja-JP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067235496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(D)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 RF phase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LINAC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T. Miura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453191594"/>
                  </a:ext>
                </a:extLst>
              </a:tr>
              <a:tr h="546206"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Injection phase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FB of Master oscillator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LINAC and MR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9281653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/>
                        <a:t>Emittance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(E)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 e- RF gun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RF Gun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  <a:r>
                        <a:rPr kumimoji="1" lang="en-US" altLang="ja-JP" sz="1500" dirty="0"/>
                        <a:t>(Stability)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TBI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R. Zhang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810605706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e+ DR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DR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3893454278"/>
                  </a:ext>
                </a:extLst>
              </a:tr>
              <a:tr h="546206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>
                          <a:solidFill>
                            <a:schemeClr val="tx1"/>
                          </a:solidFill>
                        </a:rPr>
                        <a:t>(E) </a:t>
                      </a:r>
                      <a:r>
                        <a:rPr kumimoji="1" lang="en-US" altLang="ja-JP" sz="1500">
                          <a:solidFill>
                            <a:srgbClr val="0432FF"/>
                          </a:solidFill>
                        </a:rPr>
                        <a:t>Wire scanner</a:t>
                      </a:r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LINAC, BT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◯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Y. </a:t>
                      </a:r>
                      <a:r>
                        <a:rPr kumimoji="1" lang="en-US" altLang="ja-JP" sz="1500" dirty="0" err="1"/>
                        <a:t>Seimiya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1711758737"/>
                  </a:ext>
                </a:extLst>
              </a:tr>
              <a:tr h="310917">
                <a:tc>
                  <a:txBody>
                    <a:bodyPr/>
                    <a:lstStyle/>
                    <a:p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endParaRPr kumimoji="1" lang="ja-JP" altLang="en-US" sz="1500">
                        <a:solidFill>
                          <a:srgbClr val="0432FF"/>
                        </a:solidFill>
                      </a:endParaRP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/>
                        <a:t>End of BT</a:t>
                      </a:r>
                      <a:endParaRPr kumimoji="1" lang="ja-JP" altLang="en-US" sz="1500"/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>
                          <a:solidFill>
                            <a:srgbClr val="0432FF"/>
                          </a:solidFill>
                        </a:rPr>
                        <a:t>△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500"/>
                        <a:t>ー</a:t>
                      </a:r>
                    </a:p>
                  </a:txBody>
                  <a:tcPr marL="80165" marR="80165" marT="37814" marB="37814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T. Mori</a:t>
                      </a:r>
                      <a:endParaRPr kumimoji="1" lang="ja-JP" altLang="en-US" sz="1500"/>
                    </a:p>
                  </a:txBody>
                  <a:tcPr marL="80165" marR="80165" marT="37814" marB="37814" anchor="ctr"/>
                </a:tc>
                <a:extLst>
                  <a:ext uri="{0D108BD9-81ED-4DB2-BD59-A6C34878D82A}">
                    <a16:rowId xmlns="" xmlns:a16="http://schemas.microsoft.com/office/drawing/2014/main" val="933244596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5255248F-2DA0-B74F-8C17-74F58DF39ABB}"/>
              </a:ext>
            </a:extLst>
          </p:cNvPr>
          <p:cNvSpPr txBox="1"/>
          <p:nvPr/>
        </p:nvSpPr>
        <p:spPr>
          <a:xfrm>
            <a:off x="-66283" y="-63451"/>
            <a:ext cx="248707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>
                <a:solidFill>
                  <a:srgbClr val="0432FF"/>
                </a:solidFill>
              </a:rPr>
              <a:t>I. Injection background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2909435A-8F16-E742-91A7-F12C90DF74BA}"/>
              </a:ext>
            </a:extLst>
          </p:cNvPr>
          <p:cNvSpPr txBox="1"/>
          <p:nvPr/>
        </p:nvSpPr>
        <p:spPr>
          <a:xfrm>
            <a:off x="7728320" y="317332"/>
            <a:ext cx="3006223" cy="4284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TBI: To be introduced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87F540A0-AE3C-4F41-9AF0-4D5958AFCE1F}"/>
              </a:ext>
            </a:extLst>
          </p:cNvPr>
          <p:cNvSpPr txBox="1"/>
          <p:nvPr/>
        </p:nvSpPr>
        <p:spPr>
          <a:xfrm>
            <a:off x="1541415" y="702742"/>
            <a:ext cx="8133246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700"/>
              <a:t>Improvements for </a:t>
            </a:r>
            <a:r>
              <a:rPr lang="en-US" altLang="ja-JP" sz="2700">
                <a:solidFill>
                  <a:srgbClr val="0432FF"/>
                </a:solidFill>
              </a:rPr>
              <a:t>stabilizing</a:t>
            </a:r>
            <a:r>
              <a:rPr lang="en-US" altLang="ja-JP" sz="2700"/>
              <a:t> the injection beam</a:t>
            </a:r>
            <a:endParaRPr lang="ja-JP" altLang="en-US" sz="2700"/>
          </a:p>
        </p:txBody>
      </p:sp>
      <p:sp>
        <p:nvSpPr>
          <p:cNvPr id="6" name="動作設定ボタン: ユーザー設定 5">
            <a:hlinkClick r:id="rId2" action="ppaction://hlinksldjump" highlightClick="1"/>
            <a:extLst>
              <a:ext uri="{FF2B5EF4-FFF2-40B4-BE49-F238E27FC236}">
                <a16:creationId xmlns="" xmlns:a16="http://schemas.microsoft.com/office/drawing/2014/main" id="{A5B07589-99CC-734F-B58D-FB2467EFF21B}"/>
              </a:ext>
            </a:extLst>
          </p:cNvPr>
          <p:cNvSpPr/>
          <p:nvPr/>
        </p:nvSpPr>
        <p:spPr>
          <a:xfrm>
            <a:off x="168768" y="2069834"/>
            <a:ext cx="225024" cy="19106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US" altLang="ja-JP" sz="1600"/>
              <a:t>B</a:t>
            </a:r>
            <a:endParaRPr lang="ja-JP" altLang="en-US" sz="1600"/>
          </a:p>
        </p:txBody>
      </p:sp>
      <p:sp>
        <p:nvSpPr>
          <p:cNvPr id="10" name="動作設定ボタン: ユーザー設定 9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52765415-51A9-3644-A6BF-F03BE4901501}"/>
              </a:ext>
            </a:extLst>
          </p:cNvPr>
          <p:cNvSpPr/>
          <p:nvPr/>
        </p:nvSpPr>
        <p:spPr>
          <a:xfrm>
            <a:off x="168767" y="1696556"/>
            <a:ext cx="225024" cy="19106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US" altLang="ja-JP" sz="1600"/>
              <a:t>A</a:t>
            </a:r>
            <a:endParaRPr lang="ja-JP" altLang="en-US" sz="1600"/>
          </a:p>
        </p:txBody>
      </p:sp>
      <p:sp>
        <p:nvSpPr>
          <p:cNvPr id="11" name="動作設定ボタン: ユーザー設定 10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5F3C5C49-84F8-4944-A083-FB815FD08262}"/>
              </a:ext>
            </a:extLst>
          </p:cNvPr>
          <p:cNvSpPr/>
          <p:nvPr/>
        </p:nvSpPr>
        <p:spPr>
          <a:xfrm>
            <a:off x="168766" y="4086616"/>
            <a:ext cx="225024" cy="19106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US" altLang="ja-JP" sz="1600"/>
              <a:t>C</a:t>
            </a:r>
            <a:endParaRPr lang="ja-JP" altLang="en-US" sz="1600"/>
          </a:p>
        </p:txBody>
      </p:sp>
      <p:sp>
        <p:nvSpPr>
          <p:cNvPr id="12" name="動作設定ボタン: ユーザー設定 11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9DBD26E4-F23A-0445-AF95-1789AAE686AF}"/>
              </a:ext>
            </a:extLst>
          </p:cNvPr>
          <p:cNvSpPr/>
          <p:nvPr/>
        </p:nvSpPr>
        <p:spPr>
          <a:xfrm>
            <a:off x="168766" y="5052560"/>
            <a:ext cx="225024" cy="19106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US" altLang="ja-JP" sz="1600"/>
              <a:t>D</a:t>
            </a:r>
            <a:endParaRPr lang="ja-JP" altLang="en-US" sz="1600"/>
          </a:p>
        </p:txBody>
      </p:sp>
      <p:sp>
        <p:nvSpPr>
          <p:cNvPr id="13" name="動作設定ボタン: ユーザー設定 12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81BEBFC9-E985-7A45-9FC7-263C19FBEFB5}"/>
              </a:ext>
            </a:extLst>
          </p:cNvPr>
          <p:cNvSpPr/>
          <p:nvPr/>
        </p:nvSpPr>
        <p:spPr>
          <a:xfrm>
            <a:off x="168766" y="6285614"/>
            <a:ext cx="225024" cy="19106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US" altLang="ja-JP" sz="1600" dirty="0"/>
              <a:t>E</a:t>
            </a:r>
            <a:endParaRPr lang="ja-JP" altLang="en-US" sz="16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CAF65429-CD7D-2945-8366-C913D7F592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88</a:t>
            </a:fld>
            <a:endParaRPr kumimoji="1" lang="ja-JP" altLang="en-US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="" xmlns:a16="http://schemas.microsoft.com/office/drawing/2014/main" id="{08BA4129-24F5-0D4A-8DF2-055617CE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245360"/>
      </p:ext>
    </p:extLst>
  </p:cSld>
  <p:clrMapOvr>
    <a:masterClrMapping/>
  </p:clrMapOvr>
  <p:transition xmlns:p14="http://schemas.microsoft.com/office/powerpoint/2010/main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9686F0DC-26E5-7A4B-901A-2A193F0D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99" y="94095"/>
            <a:ext cx="9290933" cy="84846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(A) Energy Stabilizer (Energy FB)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29924423-C32F-4E46-AF6E-7DAE822BB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556" y="905724"/>
            <a:ext cx="6914213" cy="3598920"/>
          </a:xfrm>
        </p:spPr>
        <p:txBody>
          <a:bodyPr>
            <a:normAutofit/>
          </a:bodyPr>
          <a:lstStyle/>
          <a:p>
            <a:pPr lvl="2"/>
            <a:endParaRPr lang="en-US" altLang="ja-JP" sz="1400" dirty="0"/>
          </a:p>
          <a:p>
            <a:endParaRPr lang="en-US" altLang="ja-JP" sz="1700" dirty="0"/>
          </a:p>
          <a:p>
            <a:pPr lvl="1"/>
            <a:endParaRPr lang="ja-JP" altLang="en-US" sz="1500"/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A301BB72-FD05-B449-9BBA-AFA95045E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640" y="1001259"/>
            <a:ext cx="3665851" cy="266285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="" xmlns:a16="http://schemas.microsoft.com/office/drawing/2014/main" id="{7F44AB6F-A8A3-9B46-B0A4-7D03CD42B0DB}"/>
              </a:ext>
            </a:extLst>
          </p:cNvPr>
          <p:cNvSpPr txBox="1"/>
          <p:nvPr/>
        </p:nvSpPr>
        <p:spPr>
          <a:xfrm>
            <a:off x="6378489" y="1192825"/>
            <a:ext cx="572620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>
                <a:solidFill>
                  <a:srgbClr val="0432FF"/>
                </a:solidFill>
              </a:rPr>
              <a:t>BT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9CCBD302-631F-8446-B919-263E218D1E14}"/>
              </a:ext>
            </a:extLst>
          </p:cNvPr>
          <p:cNvSpPr txBox="1"/>
          <p:nvPr/>
        </p:nvSpPr>
        <p:spPr>
          <a:xfrm>
            <a:off x="8966773" y="1677383"/>
            <a:ext cx="826164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Target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EFDC1E81-20CA-2042-B51A-61AD0E74E2BA}"/>
              </a:ext>
            </a:extLst>
          </p:cNvPr>
          <p:cNvSpPr txBox="1"/>
          <p:nvPr/>
        </p:nvSpPr>
        <p:spPr>
          <a:xfrm>
            <a:off x="8938487" y="2763415"/>
            <a:ext cx="138431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Energy knob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D1F2F7CD-27BE-744A-876C-3CF425E99A43}"/>
              </a:ext>
            </a:extLst>
          </p:cNvPr>
          <p:cNvSpPr txBox="1"/>
          <p:nvPr/>
        </p:nvSpPr>
        <p:spPr>
          <a:xfrm>
            <a:off x="8938487" y="1920777"/>
            <a:ext cx="1444610" cy="5669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08F00"/>
                </a:solidFill>
              </a:rPr>
              <a:t>Beam energy</a:t>
            </a:r>
          </a:p>
          <a:p>
            <a:r>
              <a:rPr lang="en-US" altLang="ja-JP" sz="1500" dirty="0">
                <a:solidFill>
                  <a:srgbClr val="008F00"/>
                </a:solidFill>
              </a:rPr>
              <a:t>( monitored)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="" xmlns:a16="http://schemas.microsoft.com/office/drawing/2014/main" id="{68BDDD3B-B841-9A45-A06F-7CC64AA19C01}"/>
              </a:ext>
            </a:extLst>
          </p:cNvPr>
          <p:cNvCxnSpPr/>
          <p:nvPr/>
        </p:nvCxnSpPr>
        <p:spPr>
          <a:xfrm>
            <a:off x="8384765" y="1658894"/>
            <a:ext cx="0" cy="3424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31A212BD-731B-904C-8858-55CE5DCA3454}"/>
              </a:ext>
            </a:extLst>
          </p:cNvPr>
          <p:cNvSpPr txBox="1"/>
          <p:nvPr/>
        </p:nvSpPr>
        <p:spPr>
          <a:xfrm>
            <a:off x="7673824" y="1353426"/>
            <a:ext cx="890284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±0.03%</a:t>
            </a:r>
            <a:endParaRPr lang="ja-JP" altLang="en-US" sz="1500"/>
          </a:p>
        </p:txBody>
      </p:sp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09960EA0-FB09-0042-97EF-785D16CD43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98" y="1001258"/>
            <a:ext cx="3499222" cy="266285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6C699CB3-6A4E-4D47-AC5D-25AB4A6C0A0F}"/>
              </a:ext>
            </a:extLst>
          </p:cNvPr>
          <p:cNvSpPr txBox="1"/>
          <p:nvPr/>
        </p:nvSpPr>
        <p:spPr>
          <a:xfrm>
            <a:off x="2570374" y="1216768"/>
            <a:ext cx="79603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dirty="0" err="1">
                <a:solidFill>
                  <a:srgbClr val="0432FF"/>
                </a:solidFill>
              </a:rPr>
              <a:t>Jarc</a:t>
            </a:r>
            <a:endParaRPr lang="ja-JP" altLang="en-US">
              <a:solidFill>
                <a:srgbClr val="0432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F0C10EC8-3E3B-9C4E-84B3-E43275EE1C6C}"/>
              </a:ext>
            </a:extLst>
          </p:cNvPr>
          <p:cNvSpPr txBox="1"/>
          <p:nvPr/>
        </p:nvSpPr>
        <p:spPr>
          <a:xfrm>
            <a:off x="3446329" y="1858896"/>
            <a:ext cx="811737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FB ON</a:t>
            </a:r>
            <a:endParaRPr lang="ja-JP" altLang="en-US" sz="1500">
              <a:solidFill>
                <a:srgbClr val="0432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="" xmlns:a16="http://schemas.microsoft.com/office/drawing/2014/main" id="{8450EFE0-E2D7-D747-8D3D-D5632B219B2A}"/>
              </a:ext>
            </a:extLst>
          </p:cNvPr>
          <p:cNvCxnSpPr/>
          <p:nvPr/>
        </p:nvCxnSpPr>
        <p:spPr>
          <a:xfrm>
            <a:off x="3352565" y="2188057"/>
            <a:ext cx="9677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A1BAC927-7259-CA40-82A1-02F360F5CA86}"/>
              </a:ext>
            </a:extLst>
          </p:cNvPr>
          <p:cNvSpPr txBox="1"/>
          <p:nvPr/>
        </p:nvSpPr>
        <p:spPr>
          <a:xfrm>
            <a:off x="6818527" y="1293138"/>
            <a:ext cx="811737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FB ON</a:t>
            </a:r>
            <a:endParaRPr lang="ja-JP" altLang="en-US" sz="1500">
              <a:solidFill>
                <a:srgbClr val="0432FF"/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="" xmlns:a16="http://schemas.microsoft.com/office/drawing/2014/main" id="{03967AE6-DAA4-0049-B97D-0D26A1850B2B}"/>
              </a:ext>
            </a:extLst>
          </p:cNvPr>
          <p:cNvGrpSpPr/>
          <p:nvPr/>
        </p:nvGrpSpPr>
        <p:grpSpPr>
          <a:xfrm>
            <a:off x="768748" y="4315674"/>
            <a:ext cx="9306168" cy="2981812"/>
            <a:chOff x="856712" y="3925013"/>
            <a:chExt cx="7961313" cy="2703910"/>
          </a:xfrm>
        </p:grpSpPr>
        <p:pic>
          <p:nvPicPr>
            <p:cNvPr id="22" name="図 21">
              <a:extLst>
                <a:ext uri="{FF2B5EF4-FFF2-40B4-BE49-F238E27FC236}">
                  <a16:creationId xmlns="" xmlns:a16="http://schemas.microsoft.com/office/drawing/2014/main" id="{B4D40D42-3E1D-5744-A13A-0DD535FDE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8921" y="3925013"/>
              <a:ext cx="4628856" cy="270391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="" xmlns:a16="http://schemas.microsoft.com/office/drawing/2014/main" id="{1A8495C0-7D45-8343-8319-CE8986E85238}"/>
                </a:ext>
              </a:extLst>
            </p:cNvPr>
            <p:cNvSpPr txBox="1"/>
            <p:nvPr/>
          </p:nvSpPr>
          <p:spPr>
            <a:xfrm>
              <a:off x="4923786" y="3982779"/>
              <a:ext cx="1260496" cy="50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>
                  <a:solidFill>
                    <a:srgbClr val="0432FF"/>
                  </a:solidFill>
                </a:rPr>
                <a:t>Diamond </a:t>
              </a:r>
            </a:p>
            <a:p>
              <a:r>
                <a:rPr lang="en-US" altLang="ja-JP" sz="1500" dirty="0">
                  <a:solidFill>
                    <a:srgbClr val="0432FF"/>
                  </a:solidFill>
                </a:rPr>
                <a:t>became small</a:t>
              </a:r>
              <a:endParaRPr lang="ja-JP" altLang="en-US" sz="1500">
                <a:solidFill>
                  <a:srgbClr val="0432FF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="" xmlns:a16="http://schemas.microsoft.com/office/drawing/2014/main" id="{6A2E5E87-6F19-454B-B77B-0EDD931DE021}"/>
                </a:ext>
              </a:extLst>
            </p:cNvPr>
            <p:cNvSpPr txBox="1"/>
            <p:nvPr/>
          </p:nvSpPr>
          <p:spPr>
            <a:xfrm>
              <a:off x="6578749" y="4758833"/>
              <a:ext cx="1795033" cy="4046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300" dirty="0">
                  <a:solidFill>
                    <a:srgbClr val="0432FF"/>
                  </a:solidFill>
                </a:rPr>
                <a:t>Beam Energy</a:t>
              </a:r>
              <a:endParaRPr lang="ja-JP" altLang="en-US" sz="2300">
                <a:solidFill>
                  <a:srgbClr val="0432FF"/>
                </a:solidFill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="" xmlns:a16="http://schemas.microsoft.com/office/drawing/2014/main" id="{6D02303D-0207-B54B-A222-80C67A4FF976}"/>
                </a:ext>
              </a:extLst>
            </p:cNvPr>
            <p:cNvCxnSpPr/>
            <p:nvPr/>
          </p:nvCxnSpPr>
          <p:spPr>
            <a:xfrm>
              <a:off x="3636409" y="4825025"/>
              <a:ext cx="0" cy="5053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="" xmlns:a16="http://schemas.microsoft.com/office/drawing/2014/main" id="{54B4D0DF-091E-E54B-9061-826317FCA7B2}"/>
                </a:ext>
              </a:extLst>
            </p:cNvPr>
            <p:cNvSpPr txBox="1"/>
            <p:nvPr/>
          </p:nvSpPr>
          <p:spPr>
            <a:xfrm>
              <a:off x="3541130" y="5231661"/>
              <a:ext cx="641541" cy="29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/>
                <a:t>±0.1%</a:t>
              </a:r>
              <a:endParaRPr lang="ja-JP" altLang="en-US" sz="150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="" xmlns:a16="http://schemas.microsoft.com/office/drawing/2014/main" id="{5C91855C-E136-7D4D-835B-BF1EC4DE882F}"/>
                </a:ext>
              </a:extLst>
            </p:cNvPr>
            <p:cNvSpPr txBox="1"/>
            <p:nvPr/>
          </p:nvSpPr>
          <p:spPr>
            <a:xfrm>
              <a:off x="4923364" y="5158185"/>
              <a:ext cx="739431" cy="293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/>
                <a:t>±0.05%</a:t>
              </a:r>
              <a:endParaRPr lang="ja-JP" altLang="en-US" sz="150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="" xmlns:a16="http://schemas.microsoft.com/office/drawing/2014/main" id="{DDD32CB9-4000-3546-8585-078000F120F3}"/>
                </a:ext>
              </a:extLst>
            </p:cNvPr>
            <p:cNvSpPr txBox="1"/>
            <p:nvPr/>
          </p:nvSpPr>
          <p:spPr>
            <a:xfrm>
              <a:off x="4681219" y="5531744"/>
              <a:ext cx="78739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>
                  <a:solidFill>
                    <a:srgbClr val="008F00"/>
                  </a:solidFill>
                </a:rPr>
                <a:t>CLAWS</a:t>
              </a:r>
              <a:endParaRPr lang="ja-JP" altLang="en-US" sz="1500">
                <a:solidFill>
                  <a:srgbClr val="0432FF"/>
                </a:solidFill>
              </a:endParaRPr>
            </a:p>
          </p:txBody>
        </p:sp>
        <p:sp>
          <p:nvSpPr>
            <p:cNvPr id="30" name="円/楕円 29">
              <a:extLst>
                <a:ext uri="{FF2B5EF4-FFF2-40B4-BE49-F238E27FC236}">
                  <a16:creationId xmlns="" xmlns:a16="http://schemas.microsoft.com/office/drawing/2014/main" id="{BDF223AE-7205-3241-84A8-1027EAEEE90F}"/>
                </a:ext>
              </a:extLst>
            </p:cNvPr>
            <p:cNvSpPr/>
            <p:nvPr/>
          </p:nvSpPr>
          <p:spPr>
            <a:xfrm>
              <a:off x="3262340" y="4194497"/>
              <a:ext cx="459677" cy="1284132"/>
            </a:xfrm>
            <a:prstGeom prst="ellipse">
              <a:avLst/>
            </a:prstGeom>
            <a:noFill/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500"/>
            </a:p>
          </p:txBody>
        </p:sp>
        <p:sp>
          <p:nvSpPr>
            <p:cNvPr id="31" name="円/楕円 30">
              <a:extLst>
                <a:ext uri="{FF2B5EF4-FFF2-40B4-BE49-F238E27FC236}">
                  <a16:creationId xmlns="" xmlns:a16="http://schemas.microsoft.com/office/drawing/2014/main" id="{19D475D6-86CF-AE43-AA2D-8658A4675B72}"/>
                </a:ext>
              </a:extLst>
            </p:cNvPr>
            <p:cNvSpPr/>
            <p:nvPr/>
          </p:nvSpPr>
          <p:spPr>
            <a:xfrm>
              <a:off x="4571881" y="4187828"/>
              <a:ext cx="459677" cy="1284132"/>
            </a:xfrm>
            <a:prstGeom prst="ellipse">
              <a:avLst/>
            </a:prstGeom>
            <a:noFill/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50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="" xmlns:a16="http://schemas.microsoft.com/office/drawing/2014/main" id="{8B80F673-39F4-7A42-82F5-D669A4F08C01}"/>
                </a:ext>
              </a:extLst>
            </p:cNvPr>
            <p:cNvSpPr txBox="1"/>
            <p:nvPr/>
          </p:nvSpPr>
          <p:spPr>
            <a:xfrm>
              <a:off x="856712" y="5278238"/>
              <a:ext cx="134220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0" dirty="0">
                  <a:solidFill>
                    <a:srgbClr val="FF0000"/>
                  </a:solidFill>
                </a:rPr>
                <a:t>Energy FB did not work well.</a:t>
              </a:r>
              <a:endParaRPr lang="ja-JP" altLang="en-US" sz="1500">
                <a:solidFill>
                  <a:srgbClr val="FF0000"/>
                </a:solidFill>
              </a:endParaRPr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="" xmlns:a16="http://schemas.microsoft.com/office/drawing/2014/main" id="{512A1C0F-49A9-C947-80C4-A6714C204BE4}"/>
                </a:ext>
              </a:extLst>
            </p:cNvPr>
            <p:cNvCxnSpPr/>
            <p:nvPr/>
          </p:nvCxnSpPr>
          <p:spPr>
            <a:xfrm flipV="1">
              <a:off x="2151056" y="5267216"/>
              <a:ext cx="1145831" cy="237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="" xmlns:a16="http://schemas.microsoft.com/office/drawing/2014/main" id="{B43AF5C7-D5D8-674B-9D09-244302B3D0D9}"/>
                </a:ext>
              </a:extLst>
            </p:cNvPr>
            <p:cNvSpPr txBox="1"/>
            <p:nvPr/>
          </p:nvSpPr>
          <p:spPr>
            <a:xfrm>
              <a:off x="6880195" y="4123065"/>
              <a:ext cx="1937830" cy="4046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300" dirty="0">
                  <a:solidFill>
                    <a:srgbClr val="FF0000"/>
                  </a:solidFill>
                </a:rPr>
                <a:t>Diamond Dose</a:t>
              </a:r>
              <a:endParaRPr lang="ja-JP" altLang="en-US" sz="2300">
                <a:solidFill>
                  <a:srgbClr val="FF0000"/>
                </a:solidFill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="" xmlns:a16="http://schemas.microsoft.com/office/drawing/2014/main" id="{8EF47EE8-8D31-E840-AC02-6B6260F471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4786" y="4326319"/>
              <a:ext cx="1682991" cy="1960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="" xmlns:a16="http://schemas.microsoft.com/office/drawing/2014/main" id="{F8A57898-6520-AF4F-BFA5-CE4CE0C5995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4895760" y="4961175"/>
              <a:ext cx="1682989" cy="312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30849602-26E5-5045-B7FE-D83DCA062AAD}"/>
              </a:ext>
            </a:extLst>
          </p:cNvPr>
          <p:cNvSpPr txBox="1"/>
          <p:nvPr/>
        </p:nvSpPr>
        <p:spPr>
          <a:xfrm>
            <a:off x="1041995" y="3781813"/>
            <a:ext cx="8896185" cy="6593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The injection energies have been stabilized within ±0.03%(p-p) by the energy feedback. 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="" xmlns:a16="http://schemas.microsoft.com/office/drawing/2014/main" id="{27C09208-1EE4-A448-B263-8AAC22F99063}"/>
              </a:ext>
            </a:extLst>
          </p:cNvPr>
          <p:cNvSpPr txBox="1"/>
          <p:nvPr/>
        </p:nvSpPr>
        <p:spPr>
          <a:xfrm>
            <a:off x="-66283" y="-63451"/>
            <a:ext cx="248707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>
                <a:solidFill>
                  <a:srgbClr val="0432FF"/>
                </a:solidFill>
              </a:rPr>
              <a:t>I. Injection background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9" name="動作設定ボタン: ホーム 8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4145FE4-F532-4A44-824A-248ECD73D20E}"/>
              </a:ext>
            </a:extLst>
          </p:cNvPr>
          <p:cNvSpPr/>
          <p:nvPr/>
        </p:nvSpPr>
        <p:spPr>
          <a:xfrm>
            <a:off x="10027732" y="7175420"/>
            <a:ext cx="280872" cy="2441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0AC12335-3D5D-FB4F-B370-06A1E55204D4}"/>
              </a:ext>
            </a:extLst>
          </p:cNvPr>
          <p:cNvSpPr txBox="1"/>
          <p:nvPr/>
        </p:nvSpPr>
        <p:spPr>
          <a:xfrm>
            <a:off x="86677" y="1001631"/>
            <a:ext cx="118523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/>
              <a:t>Phase2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5E1AC9CA-5D79-C448-B81B-9E720372E56C}"/>
              </a:ext>
            </a:extLst>
          </p:cNvPr>
          <p:cNvSpPr txBox="1"/>
          <p:nvPr/>
        </p:nvSpPr>
        <p:spPr>
          <a:xfrm>
            <a:off x="9235795" y="727490"/>
            <a:ext cx="1558185" cy="751637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</a:rPr>
              <a:t>T. Kudo,</a:t>
            </a:r>
          </a:p>
          <a:p>
            <a:r>
              <a:rPr lang="en-US" altLang="ja-JP" dirty="0">
                <a:solidFill>
                  <a:srgbClr val="0432FF"/>
                </a:solidFill>
              </a:rPr>
              <a:t>M. Kikuchi</a:t>
            </a:r>
            <a:endParaRPr kumimoji="1" lang="ja-JP" altLang="en-US">
              <a:solidFill>
                <a:srgbClr val="0432FF"/>
              </a:solidFill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="" xmlns:a16="http://schemas.microsoft.com/office/drawing/2014/main" id="{45E5DC62-E1C3-FE4B-BB42-07937EF0B7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89</a:t>
            </a:fld>
            <a:endParaRPr kumimoji="1" lang="ja-JP" altLang="en-US"/>
          </a:p>
        </p:txBody>
      </p:sp>
      <p:sp>
        <p:nvSpPr>
          <p:cNvPr id="24" name="日付プレースホルダー 23">
            <a:extLst>
              <a:ext uri="{FF2B5EF4-FFF2-40B4-BE49-F238E27FC236}">
                <a16:creationId xmlns="" xmlns:a16="http://schemas.microsoft.com/office/drawing/2014/main" id="{D3A519FD-F4DF-AB4E-927A-5FE51F88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578585"/>
      </p:ext>
    </p:extLst>
  </p:cSld>
  <p:clrMapOvr>
    <a:masterClrMapping/>
  </p:clrMapOvr>
  <p:transition xmlns:p14="http://schemas.microsoft.com/office/powerpoint/2010/main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9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Beam Sources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31044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C508EF6C-5947-C046-B169-C37EF3FB2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34" y="3375954"/>
            <a:ext cx="3920396" cy="2634372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="" xmlns:a16="http://schemas.microsoft.com/office/drawing/2014/main" id="{E8A98EDF-37E1-4E48-A1DB-3B0A7675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98" y="74100"/>
            <a:ext cx="9218950" cy="1096351"/>
          </a:xfrm>
        </p:spPr>
        <p:txBody>
          <a:bodyPr/>
          <a:lstStyle/>
          <a:p>
            <a:r>
              <a:rPr kumimoji="1" lang="en-US" altLang="ja-JP" dirty="0"/>
              <a:t>(B)Phase fluctuation of SHB1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B1E10C1D-E0EE-5042-8541-620ABBB2853E}"/>
              </a:ext>
            </a:extLst>
          </p:cNvPr>
          <p:cNvSpPr txBox="1"/>
          <p:nvPr/>
        </p:nvSpPr>
        <p:spPr>
          <a:xfrm>
            <a:off x="485748" y="2545880"/>
            <a:ext cx="3992461" cy="9363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/>
              <a:t>The long electric cable for 114MHz oscillation replaced to an optical fiber.</a:t>
            </a:r>
            <a:endParaRPr lang="ja-JP" altLang="en-US" sz="180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="" xmlns:a16="http://schemas.microsoft.com/office/drawing/2014/main" id="{B6B359AB-2D4B-4F43-8EE1-432A6763ECCA}"/>
              </a:ext>
            </a:extLst>
          </p:cNvPr>
          <p:cNvCxnSpPr>
            <a:cxnSpLocks/>
          </p:cNvCxnSpPr>
          <p:nvPr/>
        </p:nvCxnSpPr>
        <p:spPr>
          <a:xfrm>
            <a:off x="2092646" y="3294485"/>
            <a:ext cx="193504" cy="567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="" xmlns:a16="http://schemas.microsoft.com/office/drawing/2014/main" id="{7B02DFB6-7DBF-E64E-974A-1169AE10E86C}"/>
              </a:ext>
            </a:extLst>
          </p:cNvPr>
          <p:cNvSpPr txBox="1"/>
          <p:nvPr/>
        </p:nvSpPr>
        <p:spPr>
          <a:xfrm>
            <a:off x="1625096" y="4594547"/>
            <a:ext cx="2908782" cy="121330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/>
              <a:t>The diunal diference due to the phase change almost disappeared.</a:t>
            </a:r>
            <a:endParaRPr lang="ja-JP" altLang="en-US" sz="18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24F6556E-AE47-4845-988E-EC381384C660}"/>
              </a:ext>
            </a:extLst>
          </p:cNvPr>
          <p:cNvCxnSpPr>
            <a:cxnSpLocks/>
          </p:cNvCxnSpPr>
          <p:nvPr/>
        </p:nvCxnSpPr>
        <p:spPr>
          <a:xfrm flipH="1" flipV="1">
            <a:off x="2848844" y="3799149"/>
            <a:ext cx="240894" cy="866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79C71B8F-5A94-8345-987E-5743D45D22EF}"/>
              </a:ext>
            </a:extLst>
          </p:cNvPr>
          <p:cNvSpPr txBox="1"/>
          <p:nvPr/>
        </p:nvSpPr>
        <p:spPr>
          <a:xfrm>
            <a:off x="9396571" y="1200255"/>
            <a:ext cx="941580" cy="33613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T. Miura</a:t>
            </a:r>
            <a:endParaRPr lang="ja-JP" altLang="en-US" sz="1500">
              <a:solidFill>
                <a:srgbClr val="0432FF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="" xmlns:a16="http://schemas.microsoft.com/office/drawing/2014/main" id="{0A2A1E66-F8E6-5140-860B-BFA61B85A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81" y="2589801"/>
            <a:ext cx="2913740" cy="1698159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73332440-C564-5E49-B239-E180D5CE88FA}"/>
              </a:ext>
            </a:extLst>
          </p:cNvPr>
          <p:cNvSpPr txBox="1"/>
          <p:nvPr/>
        </p:nvSpPr>
        <p:spPr>
          <a:xfrm>
            <a:off x="6740306" y="2595195"/>
            <a:ext cx="882383" cy="5669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/>
              <a:t>SHB1 PF</a:t>
            </a:r>
            <a:endParaRPr lang="ja-JP" altLang="en-US" sz="1500"/>
          </a:p>
        </p:txBody>
      </p:sp>
      <p:pic>
        <p:nvPicPr>
          <p:cNvPr id="16" name="図 15">
            <a:extLst>
              <a:ext uri="{FF2B5EF4-FFF2-40B4-BE49-F238E27FC236}">
                <a16:creationId xmlns="" xmlns:a16="http://schemas.microsoft.com/office/drawing/2014/main" id="{51D159E9-0223-B34D-AEB5-C209B6947D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510" y="2595191"/>
            <a:ext cx="2821008" cy="16981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15126C3A-1B83-024A-B407-BE2C24CBE614}"/>
              </a:ext>
            </a:extLst>
          </p:cNvPr>
          <p:cNvSpPr txBox="1"/>
          <p:nvPr/>
        </p:nvSpPr>
        <p:spPr>
          <a:xfrm>
            <a:off x="9554686" y="2570713"/>
            <a:ext cx="796460" cy="56697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/>
              <a:t>SHB2 PF</a:t>
            </a:r>
            <a:endParaRPr lang="ja-JP" altLang="en-US" sz="15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1791F9DE-FA3A-034E-8858-FB512E89068C}"/>
              </a:ext>
            </a:extLst>
          </p:cNvPr>
          <p:cNvSpPr txBox="1"/>
          <p:nvPr/>
        </p:nvSpPr>
        <p:spPr>
          <a:xfrm>
            <a:off x="5201274" y="1197340"/>
            <a:ext cx="3434653" cy="1167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00B050"/>
                </a:solidFill>
              </a:rPr>
              <a:t>green</a:t>
            </a:r>
            <a:r>
              <a:rPr lang="ja-JP" altLang="en-US" sz="2300">
                <a:solidFill>
                  <a:srgbClr val="00B050"/>
                </a:solidFill>
              </a:rPr>
              <a:t>：</a:t>
            </a:r>
            <a:r>
              <a:rPr lang="en-US" altLang="ja-JP" sz="2300" dirty="0">
                <a:solidFill>
                  <a:srgbClr val="00B050"/>
                </a:solidFill>
              </a:rPr>
              <a:t>SHB1 Phase</a:t>
            </a:r>
          </a:p>
          <a:p>
            <a:r>
              <a:rPr lang="en-US" altLang="ja-JP" sz="2300" dirty="0">
                <a:solidFill>
                  <a:srgbClr val="FF0000"/>
                </a:solidFill>
              </a:rPr>
              <a:t>red:       SHB2 Amplitude</a:t>
            </a:r>
            <a:endParaRPr lang="ja-JP" altLang="en-US" sz="2300">
              <a:solidFill>
                <a:srgbClr val="FF0000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="" xmlns:a16="http://schemas.microsoft.com/office/drawing/2014/main" id="{81F188BC-1E41-234F-828B-020DBE4D4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203" y="4476474"/>
            <a:ext cx="2908566" cy="1612377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="" xmlns:a16="http://schemas.microsoft.com/office/drawing/2014/main" id="{F6C45070-BB5A-F640-802D-AC46282E2D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726" y="4471183"/>
            <a:ext cx="2690544" cy="16123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3F2173F5-C935-6D4F-9C5D-C6E18DD22593}"/>
              </a:ext>
            </a:extLst>
          </p:cNvPr>
          <p:cNvSpPr txBox="1"/>
          <p:nvPr/>
        </p:nvSpPr>
        <p:spPr>
          <a:xfrm>
            <a:off x="9369970" y="4428015"/>
            <a:ext cx="1111431" cy="7978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/>
              <a:t>SHB2 primary e</a:t>
            </a:r>
            <a:r>
              <a:rPr lang="en-US" altLang="ja-JP" sz="1500" baseline="30000" dirty="0"/>
              <a:t>-</a:t>
            </a:r>
            <a:endParaRPr lang="ja-JP" altLang="en-US" sz="15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CB3B7263-9C98-7B47-A056-969E2E2725C4}"/>
              </a:ext>
            </a:extLst>
          </p:cNvPr>
          <p:cNvSpPr txBox="1"/>
          <p:nvPr/>
        </p:nvSpPr>
        <p:spPr>
          <a:xfrm>
            <a:off x="6531625" y="4297587"/>
            <a:ext cx="1111431" cy="79780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500" dirty="0"/>
              <a:t>SHB1 primary e</a:t>
            </a:r>
            <a:r>
              <a:rPr lang="en-US" altLang="ja-JP" sz="1500" baseline="30000" dirty="0"/>
              <a:t>-</a:t>
            </a:r>
            <a:endParaRPr lang="ja-JP" altLang="en-US" sz="15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0B014C47-4282-1B45-911E-0A929C565A44}"/>
              </a:ext>
            </a:extLst>
          </p:cNvPr>
          <p:cNvSpPr txBox="1"/>
          <p:nvPr/>
        </p:nvSpPr>
        <p:spPr>
          <a:xfrm>
            <a:off x="6100452" y="6152520"/>
            <a:ext cx="93741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/>
              <a:t>2.5days</a:t>
            </a:r>
            <a:endParaRPr lang="ja-JP" altLang="en-US" sz="150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id="{B0CA25D9-71CC-174C-8E56-4C4A3CBC477C}"/>
              </a:ext>
            </a:extLst>
          </p:cNvPr>
          <p:cNvCxnSpPr/>
          <p:nvPr/>
        </p:nvCxnSpPr>
        <p:spPr>
          <a:xfrm>
            <a:off x="5226081" y="6152517"/>
            <a:ext cx="2331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="" xmlns:a16="http://schemas.microsoft.com/office/drawing/2014/main" id="{DECF10F7-57B1-854D-9F2A-5202A474634E}"/>
              </a:ext>
            </a:extLst>
          </p:cNvPr>
          <p:cNvSpPr txBox="1"/>
          <p:nvPr/>
        </p:nvSpPr>
        <p:spPr>
          <a:xfrm>
            <a:off x="9024529" y="6152520"/>
            <a:ext cx="937410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/>
              <a:t>2.5days</a:t>
            </a:r>
            <a:endParaRPr lang="ja-JP" altLang="en-US" sz="150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="" xmlns:a16="http://schemas.microsoft.com/office/drawing/2014/main" id="{F39E8E58-114D-7B4C-A2C7-331D6073D1D1}"/>
              </a:ext>
            </a:extLst>
          </p:cNvPr>
          <p:cNvCxnSpPr/>
          <p:nvPr/>
        </p:nvCxnSpPr>
        <p:spPr>
          <a:xfrm>
            <a:off x="8150158" y="6152517"/>
            <a:ext cx="23312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="" xmlns:a16="http://schemas.microsoft.com/office/drawing/2014/main" id="{8BC96C61-3DC3-1C4E-9A0B-5D3394375FF7}"/>
              </a:ext>
            </a:extLst>
          </p:cNvPr>
          <p:cNvCxnSpPr>
            <a:cxnSpLocks/>
          </p:cNvCxnSpPr>
          <p:nvPr/>
        </p:nvCxnSpPr>
        <p:spPr>
          <a:xfrm flipV="1">
            <a:off x="8257950" y="2764449"/>
            <a:ext cx="0" cy="95761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="" xmlns:a16="http://schemas.microsoft.com/office/drawing/2014/main" id="{5DDFD47D-D612-AF43-8BC8-FBAAF5B6B2A4}"/>
              </a:ext>
            </a:extLst>
          </p:cNvPr>
          <p:cNvSpPr txBox="1"/>
          <p:nvPr/>
        </p:nvSpPr>
        <p:spPr>
          <a:xfrm>
            <a:off x="8222798" y="3346570"/>
            <a:ext cx="73002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0B050"/>
                </a:solidFill>
              </a:rPr>
              <a:t>2deg.</a:t>
            </a:r>
            <a:endParaRPr lang="ja-JP" altLang="en-US" sz="1500">
              <a:solidFill>
                <a:srgbClr val="00B050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="" xmlns:a16="http://schemas.microsoft.com/office/drawing/2014/main" id="{D1265E06-930C-5546-94A6-3473DEEFE378}"/>
              </a:ext>
            </a:extLst>
          </p:cNvPr>
          <p:cNvCxnSpPr>
            <a:cxnSpLocks/>
          </p:cNvCxnSpPr>
          <p:nvPr/>
        </p:nvCxnSpPr>
        <p:spPr>
          <a:xfrm flipV="1">
            <a:off x="5157663" y="3652614"/>
            <a:ext cx="0" cy="95761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="" xmlns:a16="http://schemas.microsoft.com/office/drawing/2014/main" id="{4E2E56A9-F9F6-3C4C-9F3B-1B7BA91A70FB}"/>
              </a:ext>
            </a:extLst>
          </p:cNvPr>
          <p:cNvSpPr txBox="1"/>
          <p:nvPr/>
        </p:nvSpPr>
        <p:spPr>
          <a:xfrm>
            <a:off x="5362055" y="2638403"/>
            <a:ext cx="73002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0B050"/>
                </a:solidFill>
              </a:rPr>
              <a:t>2deg.</a:t>
            </a:r>
            <a:endParaRPr lang="ja-JP" altLang="en-US" sz="1500">
              <a:solidFill>
                <a:srgbClr val="00B05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="" xmlns:a16="http://schemas.microsoft.com/office/drawing/2014/main" id="{A4A00C39-8808-5E47-A2E6-B2135974C257}"/>
              </a:ext>
            </a:extLst>
          </p:cNvPr>
          <p:cNvCxnSpPr>
            <a:cxnSpLocks/>
          </p:cNvCxnSpPr>
          <p:nvPr/>
        </p:nvCxnSpPr>
        <p:spPr>
          <a:xfrm flipV="1">
            <a:off x="8290835" y="4483779"/>
            <a:ext cx="0" cy="75732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="" xmlns:a16="http://schemas.microsoft.com/office/drawing/2014/main" id="{FB3716E1-5AF3-794B-96DD-E4205770D1BF}"/>
              </a:ext>
            </a:extLst>
          </p:cNvPr>
          <p:cNvSpPr txBox="1"/>
          <p:nvPr/>
        </p:nvSpPr>
        <p:spPr>
          <a:xfrm>
            <a:off x="8388976" y="4542564"/>
            <a:ext cx="73002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0B050"/>
                </a:solidFill>
              </a:rPr>
              <a:t>2deg.</a:t>
            </a:r>
            <a:endParaRPr lang="ja-JP" altLang="en-US" sz="1500">
              <a:solidFill>
                <a:srgbClr val="00B050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="" xmlns:a16="http://schemas.microsoft.com/office/drawing/2014/main" id="{B5CB0E30-F627-D048-9AA7-984D5EF11A1E}"/>
              </a:ext>
            </a:extLst>
          </p:cNvPr>
          <p:cNvCxnSpPr>
            <a:cxnSpLocks/>
          </p:cNvCxnSpPr>
          <p:nvPr/>
        </p:nvCxnSpPr>
        <p:spPr>
          <a:xfrm flipV="1">
            <a:off x="5201271" y="5497986"/>
            <a:ext cx="0" cy="1021871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="" xmlns:a16="http://schemas.microsoft.com/office/drawing/2014/main" id="{748D6094-564E-1D4B-AA0A-5DDD576AE388}"/>
              </a:ext>
            </a:extLst>
          </p:cNvPr>
          <p:cNvSpPr txBox="1"/>
          <p:nvPr/>
        </p:nvSpPr>
        <p:spPr>
          <a:xfrm>
            <a:off x="5314590" y="4494301"/>
            <a:ext cx="730021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0B050"/>
                </a:solidFill>
              </a:rPr>
              <a:t>2deg.</a:t>
            </a:r>
            <a:endParaRPr lang="ja-JP" altLang="en-US" sz="1500">
              <a:solidFill>
                <a:srgbClr val="00B05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="" xmlns:a16="http://schemas.microsoft.com/office/drawing/2014/main" id="{6C4C5C25-6764-5E42-AF5F-625034E0FBF4}"/>
              </a:ext>
            </a:extLst>
          </p:cNvPr>
          <p:cNvSpPr txBox="1"/>
          <p:nvPr/>
        </p:nvSpPr>
        <p:spPr>
          <a:xfrm>
            <a:off x="6028470" y="5764679"/>
            <a:ext cx="715857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>
                <a:solidFill>
                  <a:srgbClr val="0070C0"/>
                </a:solidFill>
              </a:rPr>
              <a:t>Tuning</a:t>
            </a:r>
            <a:endParaRPr lang="ja-JP" altLang="en-US" sz="1200">
              <a:solidFill>
                <a:srgbClr val="0070C0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="" xmlns:a16="http://schemas.microsoft.com/office/drawing/2014/main" id="{DB969235-F005-F041-AE16-122794124C0F}"/>
              </a:ext>
            </a:extLst>
          </p:cNvPr>
          <p:cNvCxnSpPr/>
          <p:nvPr/>
        </p:nvCxnSpPr>
        <p:spPr>
          <a:xfrm flipH="1" flipV="1">
            <a:off x="6100452" y="5387038"/>
            <a:ext cx="125974" cy="338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="" xmlns:a16="http://schemas.microsoft.com/office/drawing/2014/main" id="{B0BE2387-1DFF-964E-A46F-1F01C6BD590C}"/>
              </a:ext>
            </a:extLst>
          </p:cNvPr>
          <p:cNvCxnSpPr>
            <a:cxnSpLocks/>
          </p:cNvCxnSpPr>
          <p:nvPr/>
        </p:nvCxnSpPr>
        <p:spPr>
          <a:xfrm flipV="1">
            <a:off x="6298374" y="5486734"/>
            <a:ext cx="122347" cy="313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="" xmlns:a16="http://schemas.microsoft.com/office/drawing/2014/main" id="{D3974325-ECCA-CD46-9797-656CBA084558}"/>
              </a:ext>
            </a:extLst>
          </p:cNvPr>
          <p:cNvCxnSpPr>
            <a:cxnSpLocks/>
          </p:cNvCxnSpPr>
          <p:nvPr/>
        </p:nvCxnSpPr>
        <p:spPr>
          <a:xfrm flipV="1">
            <a:off x="6468924" y="5538445"/>
            <a:ext cx="147957" cy="29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827B84B1-C0B1-284C-B44D-315A0C2EA476}"/>
              </a:ext>
            </a:extLst>
          </p:cNvPr>
          <p:cNvSpPr txBox="1"/>
          <p:nvPr/>
        </p:nvSpPr>
        <p:spPr>
          <a:xfrm>
            <a:off x="1867269" y="6202214"/>
            <a:ext cx="1305011" cy="53619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400"/>
              <a:t>May/13/2019</a:t>
            </a:r>
          </a:p>
          <a:p>
            <a:pPr algn="r"/>
            <a:r>
              <a:rPr lang="en-US" altLang="ja-JP" sz="1400"/>
              <a:t>9:00</a:t>
            </a:r>
            <a:endParaRPr lang="ja-JP" altLang="en-US" sz="140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="" xmlns:a16="http://schemas.microsoft.com/office/drawing/2014/main" id="{A96DBF3D-D549-964C-8566-2FFBF7179FC6}"/>
              </a:ext>
            </a:extLst>
          </p:cNvPr>
          <p:cNvCxnSpPr/>
          <p:nvPr/>
        </p:nvCxnSpPr>
        <p:spPr>
          <a:xfrm flipV="1">
            <a:off x="2408378" y="5585874"/>
            <a:ext cx="0" cy="57585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CBC87C2B-9286-EB46-9544-05ADAD8DB7FA}"/>
              </a:ext>
            </a:extLst>
          </p:cNvPr>
          <p:cNvSpPr txBox="1"/>
          <p:nvPr/>
        </p:nvSpPr>
        <p:spPr>
          <a:xfrm>
            <a:off x="4633523" y="2136993"/>
            <a:ext cx="4300673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432FF"/>
                </a:solidFill>
              </a:rPr>
              <a:t>After worked, SHB1 becomes stable.</a:t>
            </a:r>
            <a:endParaRPr lang="ja-JP" altLang="en-US" sz="1800">
              <a:solidFill>
                <a:srgbClr val="0432FF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66554595-958F-9C4B-9BDC-6B16578A107F}"/>
              </a:ext>
            </a:extLst>
          </p:cNvPr>
          <p:cNvSpPr txBox="1"/>
          <p:nvPr/>
        </p:nvSpPr>
        <p:spPr>
          <a:xfrm>
            <a:off x="8257951" y="2148589"/>
            <a:ext cx="247385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SHB2 is still moving.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="" xmlns:a16="http://schemas.microsoft.com/office/drawing/2014/main" id="{C48CA34B-0D39-CA49-96D1-796248D51A06}"/>
              </a:ext>
            </a:extLst>
          </p:cNvPr>
          <p:cNvSpPr txBox="1"/>
          <p:nvPr/>
        </p:nvSpPr>
        <p:spPr>
          <a:xfrm>
            <a:off x="-66283" y="-63451"/>
            <a:ext cx="248707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>
                <a:solidFill>
                  <a:srgbClr val="0432FF"/>
                </a:solidFill>
              </a:rPr>
              <a:t>I. Injection background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F9BD6C37-DD88-D749-8E38-14577E50FE81}"/>
              </a:ext>
            </a:extLst>
          </p:cNvPr>
          <p:cNvSpPr txBox="1"/>
          <p:nvPr/>
        </p:nvSpPr>
        <p:spPr>
          <a:xfrm flipH="1">
            <a:off x="5789278" y="6552399"/>
            <a:ext cx="1202161" cy="109019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3200" dirty="0"/>
              <a:t>SHB1</a:t>
            </a:r>
            <a:endParaRPr lang="ja-JP" altLang="en-US" sz="32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="" xmlns:a16="http://schemas.microsoft.com/office/drawing/2014/main" id="{9454D3E2-FA36-7145-871B-75BFE2281842}"/>
              </a:ext>
            </a:extLst>
          </p:cNvPr>
          <p:cNvSpPr txBox="1"/>
          <p:nvPr/>
        </p:nvSpPr>
        <p:spPr>
          <a:xfrm flipH="1">
            <a:off x="8507808" y="6552399"/>
            <a:ext cx="1202161" cy="109019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3200" dirty="0"/>
              <a:t>SHB2</a:t>
            </a:r>
            <a:endParaRPr lang="ja-JP" altLang="en-US" sz="3200"/>
          </a:p>
        </p:txBody>
      </p:sp>
      <p:sp>
        <p:nvSpPr>
          <p:cNvPr id="44" name="動作設定ボタン: ホーム 43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5C60DDD4-8ED8-484A-B604-B2B2CC73BDA0}"/>
              </a:ext>
            </a:extLst>
          </p:cNvPr>
          <p:cNvSpPr/>
          <p:nvPr/>
        </p:nvSpPr>
        <p:spPr>
          <a:xfrm>
            <a:off x="10027732" y="7175420"/>
            <a:ext cx="280872" cy="2441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48458350-0D13-3E4C-85B0-559ED5E3148A}"/>
              </a:ext>
            </a:extLst>
          </p:cNvPr>
          <p:cNvSpPr txBox="1"/>
          <p:nvPr/>
        </p:nvSpPr>
        <p:spPr>
          <a:xfrm>
            <a:off x="23688" y="1342042"/>
            <a:ext cx="4764236" cy="1167136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300" dirty="0"/>
              <a:t>The fluctuation of SHB depends on the charge from the thermionic gun.  </a:t>
            </a:r>
            <a:endParaRPr lang="ja-JP" altLang="en-US" sz="2300"/>
          </a:p>
        </p:txBody>
      </p:sp>
      <p:sp>
        <p:nvSpPr>
          <p:cNvPr id="30" name="スライド番号プレースホルダー 29">
            <a:extLst>
              <a:ext uri="{FF2B5EF4-FFF2-40B4-BE49-F238E27FC236}">
                <a16:creationId xmlns="" xmlns:a16="http://schemas.microsoft.com/office/drawing/2014/main" id="{673DC0C2-F345-EE4C-8FA5-97CEC5895E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90</a:t>
            </a:fld>
            <a:endParaRPr kumimoji="1" lang="ja-JP" altLang="en-US"/>
          </a:p>
        </p:txBody>
      </p:sp>
      <p:sp>
        <p:nvSpPr>
          <p:cNvPr id="25" name="日付プレースホルダー 24">
            <a:extLst>
              <a:ext uri="{FF2B5EF4-FFF2-40B4-BE49-F238E27FC236}">
                <a16:creationId xmlns="" xmlns:a16="http://schemas.microsoft.com/office/drawing/2014/main" id="{7A9CD912-F851-D043-B659-67AAB7A1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34683"/>
      </p:ext>
    </p:extLst>
  </p:cSld>
  <p:clrMapOvr>
    <a:masterClrMapping/>
  </p:clrMapOvr>
  <p:transition xmlns:p14="http://schemas.microsoft.com/office/powerpoint/2010/main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3303" y="363944"/>
            <a:ext cx="7803543" cy="1024252"/>
          </a:xfrm>
        </p:spPr>
        <p:txBody>
          <a:bodyPr>
            <a:noAutofit/>
          </a:bodyPr>
          <a:lstStyle/>
          <a:p>
            <a:r>
              <a:rPr lang="en" altLang="ja-JP" sz="3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(D) Beam jitter (cause and remedy)</a:t>
            </a:r>
            <a:endParaRPr lang="ja-JP" altLang="en-US" sz="31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E639B8F7-E103-5145-B0A3-57DEC0A092F4}"/>
              </a:ext>
            </a:extLst>
          </p:cNvPr>
          <p:cNvSpPr txBox="1"/>
          <p:nvPr/>
        </p:nvSpPr>
        <p:spPr>
          <a:xfrm>
            <a:off x="762327" y="1309913"/>
            <a:ext cx="8590232" cy="17673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04287" tIns="52144" rIns="104287" bIns="52144" rtlCol="0">
            <a:spAutoFit/>
          </a:bodyPr>
          <a:lstStyle/>
          <a:p>
            <a:pPr marL="391077" indent="-391077">
              <a:buFont typeface="+mj-ea"/>
              <a:buAutoNum type="circleNumDbPlain"/>
            </a:pPr>
            <a:r>
              <a:rPr lang="en-US" altLang="ja-JP" sz="1800" dirty="0">
                <a:solidFill>
                  <a:srgbClr val="008F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Binarization from the Pulsed Magnets</a:t>
            </a:r>
          </a:p>
          <a:p>
            <a:pPr marL="635501" lvl="1" indent="-244424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power supplies will be repaired in this summer.</a:t>
            </a:r>
          </a:p>
          <a:p>
            <a:pPr marL="391077" indent="-391077">
              <a:buFont typeface="+mj-ea"/>
              <a:buAutoNum type="circleNumDbPlain"/>
            </a:pPr>
            <a:r>
              <a:rPr lang="en-US" altLang="ja-JP" sz="1800" dirty="0">
                <a:solidFill>
                  <a:schemeClr val="accent2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Binarization from the RF Phase</a:t>
            </a:r>
          </a:p>
          <a:p>
            <a:pPr marL="635501" lvl="1" indent="-244424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Connector or Cable Problems</a:t>
            </a:r>
          </a:p>
          <a:p>
            <a:pPr marL="391077" indent="-391077">
              <a:buFont typeface="+mj-ea"/>
              <a:buAutoNum type="circleNumDbPlain"/>
            </a:pPr>
            <a:r>
              <a:rPr lang="en-US" altLang="ja-JP" sz="1800" dirty="0">
                <a:solidFill>
                  <a:schemeClr val="accent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Large variation of RF phase near the zero cross</a:t>
            </a:r>
          </a:p>
          <a:p>
            <a:pPr marL="782155" lvl="1" indent="-391077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Use the energy knob closer to the top of the RF wave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="" xmlns:a16="http://schemas.microsoft.com/office/drawing/2014/main" id="{2542A221-10F1-6644-A118-84A069894DA3}"/>
              </a:ext>
            </a:extLst>
          </p:cNvPr>
          <p:cNvGrpSpPr/>
          <p:nvPr/>
        </p:nvGrpSpPr>
        <p:grpSpPr>
          <a:xfrm>
            <a:off x="1425547" y="3215106"/>
            <a:ext cx="9454840" cy="1839220"/>
            <a:chOff x="1626051" y="2929809"/>
            <a:chExt cx="10784666" cy="2223742"/>
          </a:xfrm>
        </p:grpSpPr>
        <p:pic>
          <p:nvPicPr>
            <p:cNvPr id="9" name="図 8">
              <a:extLst>
                <a:ext uri="{FF2B5EF4-FFF2-40B4-BE49-F238E27FC236}">
                  <a16:creationId xmlns="" xmlns:a16="http://schemas.microsoft.com/office/drawing/2014/main" id="{394A1B25-1861-0744-AC29-99E3808D6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81"/>
            <a:stretch/>
          </p:blipFill>
          <p:spPr>
            <a:xfrm>
              <a:off x="1626051" y="3458835"/>
              <a:ext cx="4275805" cy="1694716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="" xmlns:a16="http://schemas.microsoft.com/office/drawing/2014/main" id="{B5999C7A-37CB-854E-BBC6-8054B3866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0176" y="3458835"/>
              <a:ext cx="4237824" cy="1694716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="" xmlns:a16="http://schemas.microsoft.com/office/drawing/2014/main" id="{4D6A80D7-3B00-834E-A7B1-E9ECA14676EF}"/>
                </a:ext>
              </a:extLst>
            </p:cNvPr>
            <p:cNvSpPr txBox="1"/>
            <p:nvPr/>
          </p:nvSpPr>
          <p:spPr>
            <a:xfrm>
              <a:off x="2849744" y="2956661"/>
              <a:ext cx="3661297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rgbClr val="FF0000"/>
                  </a:solidFill>
                </a:rPr>
                <a:t>Before tightening the cable 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="" xmlns:a16="http://schemas.microsoft.com/office/drawing/2014/main" id="{1E1C16AF-E21C-3A4A-9EC9-344A2306E742}"/>
                </a:ext>
              </a:extLst>
            </p:cNvPr>
            <p:cNvSpPr txBox="1"/>
            <p:nvPr/>
          </p:nvSpPr>
          <p:spPr>
            <a:xfrm>
              <a:off x="7695862" y="2929809"/>
              <a:ext cx="854259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rgbClr val="FF0000"/>
                  </a:solidFill>
                </a:rPr>
                <a:t>After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="" xmlns:a16="http://schemas.microsoft.com/office/drawing/2014/main" id="{8B123935-803E-9149-A798-744CFE461808}"/>
                </a:ext>
              </a:extLst>
            </p:cNvPr>
            <p:cNvSpPr txBox="1"/>
            <p:nvPr/>
          </p:nvSpPr>
          <p:spPr>
            <a:xfrm>
              <a:off x="1761602" y="2956661"/>
              <a:ext cx="918899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/>
                <a:t>18:00</a:t>
              </a:r>
              <a:endParaRPr lang="ja-JP" altLang="en-US" sz="18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B0253D32-464C-1649-B0D6-8AC5B340F7BF}"/>
                </a:ext>
              </a:extLst>
            </p:cNvPr>
            <p:cNvSpPr txBox="1"/>
            <p:nvPr/>
          </p:nvSpPr>
          <p:spPr>
            <a:xfrm>
              <a:off x="6785866" y="2948339"/>
              <a:ext cx="918899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/>
                <a:t>20:00</a:t>
              </a:r>
              <a:endParaRPr lang="ja-JP" altLang="en-US" sz="1800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="" xmlns:a16="http://schemas.microsoft.com/office/drawing/2014/main" id="{D8FEE138-18AF-DD46-8000-97DBEA2DDA31}"/>
                </a:ext>
              </a:extLst>
            </p:cNvPr>
            <p:cNvSpPr txBox="1"/>
            <p:nvPr/>
          </p:nvSpPr>
          <p:spPr>
            <a:xfrm>
              <a:off x="4104640" y="4450268"/>
              <a:ext cx="710238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rgbClr val="FF0000"/>
                  </a:solidFill>
                </a:rPr>
                <a:t>1.5°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="" xmlns:a16="http://schemas.microsoft.com/office/drawing/2014/main" id="{94716DEA-A916-5C46-8B1D-0115FB2E84F5}"/>
                </a:ext>
              </a:extLst>
            </p:cNvPr>
            <p:cNvSpPr txBox="1"/>
            <p:nvPr/>
          </p:nvSpPr>
          <p:spPr>
            <a:xfrm>
              <a:off x="8668039" y="4450265"/>
              <a:ext cx="710238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rgbClr val="FF0000"/>
                  </a:solidFill>
                </a:rPr>
                <a:t>0.8°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="" xmlns:a16="http://schemas.microsoft.com/office/drawing/2014/main" id="{64507C4B-5A11-1F44-A3CB-D6213204B2AE}"/>
                </a:ext>
              </a:extLst>
            </p:cNvPr>
            <p:cNvCxnSpPr/>
            <p:nvPr/>
          </p:nvCxnSpPr>
          <p:spPr>
            <a:xfrm>
              <a:off x="4104641" y="4323446"/>
              <a:ext cx="140548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="" xmlns:a16="http://schemas.microsoft.com/office/drawing/2014/main" id="{9E4636C6-6FA8-7F40-BA00-6498F455DA36}"/>
                </a:ext>
              </a:extLst>
            </p:cNvPr>
            <p:cNvCxnSpPr/>
            <p:nvPr/>
          </p:nvCxnSpPr>
          <p:spPr>
            <a:xfrm>
              <a:off x="9285050" y="4567286"/>
              <a:ext cx="101211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="" xmlns:a16="http://schemas.microsoft.com/office/drawing/2014/main" id="{ACFB0973-BF8B-C046-9B96-64BDCB21EC34}"/>
                </a:ext>
              </a:extLst>
            </p:cNvPr>
            <p:cNvSpPr txBox="1"/>
            <p:nvPr/>
          </p:nvSpPr>
          <p:spPr>
            <a:xfrm>
              <a:off x="4884896" y="3948096"/>
              <a:ext cx="149989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err="1">
                  <a:solidFill>
                    <a:srgbClr val="FF0000"/>
                  </a:solidFill>
                </a:rPr>
                <a:t>Std</a:t>
              </a:r>
              <a:r>
                <a:rPr lang="en-US" altLang="ja-JP" sz="1800" dirty="0">
                  <a:solidFill>
                    <a:srgbClr val="FF0000"/>
                  </a:solidFill>
                </a:rPr>
                <a:t>=0.28°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7B61D126-3EE1-FE45-95B3-9A2A2ACB5D65}"/>
                </a:ext>
              </a:extLst>
            </p:cNvPr>
            <p:cNvSpPr txBox="1"/>
            <p:nvPr/>
          </p:nvSpPr>
          <p:spPr>
            <a:xfrm>
              <a:off x="10099425" y="3975492"/>
              <a:ext cx="149989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err="1">
                  <a:solidFill>
                    <a:srgbClr val="FF0000"/>
                  </a:solidFill>
                </a:rPr>
                <a:t>Std</a:t>
              </a:r>
              <a:r>
                <a:rPr lang="en-US" altLang="ja-JP" sz="1800" dirty="0">
                  <a:solidFill>
                    <a:srgbClr val="FF0000"/>
                  </a:solidFill>
                </a:rPr>
                <a:t>=0.15°</a:t>
              </a:r>
              <a:endParaRPr lang="ja-JP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EDE5213A-B424-7743-B534-99C2AE0EA1A1}"/>
                </a:ext>
              </a:extLst>
            </p:cNvPr>
            <p:cNvSpPr txBox="1"/>
            <p:nvPr/>
          </p:nvSpPr>
          <p:spPr>
            <a:xfrm>
              <a:off x="9368713" y="2943364"/>
              <a:ext cx="3042004" cy="44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rgbClr val="0000FF"/>
                  </a:solidFill>
                </a:rPr>
                <a:t>T. Miura, T. Matsumoto</a:t>
              </a:r>
              <a:endParaRPr lang="ja-JP" alt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3" name="右カーブ矢印 22">
            <a:extLst>
              <a:ext uri="{FF2B5EF4-FFF2-40B4-BE49-F238E27FC236}">
                <a16:creationId xmlns="" xmlns:a16="http://schemas.microsoft.com/office/drawing/2014/main" id="{83C8DC33-B3B7-C246-AB7E-D91CF9FBDC69}"/>
              </a:ext>
            </a:extLst>
          </p:cNvPr>
          <p:cNvSpPr/>
          <p:nvPr/>
        </p:nvSpPr>
        <p:spPr>
          <a:xfrm>
            <a:off x="391739" y="1945279"/>
            <a:ext cx="452822" cy="231267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="" xmlns:a16="http://schemas.microsoft.com/office/drawing/2014/main" id="{E931941F-EAF5-6E43-9DE9-AEBDF9B4A466}"/>
              </a:ext>
            </a:extLst>
          </p:cNvPr>
          <p:cNvSpPr/>
          <p:nvPr/>
        </p:nvSpPr>
        <p:spPr>
          <a:xfrm>
            <a:off x="3312510" y="3652657"/>
            <a:ext cx="2324779" cy="1401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5" name="正方形/長方形 24">
            <a:extLst>
              <a:ext uri="{FF2B5EF4-FFF2-40B4-BE49-F238E27FC236}">
                <a16:creationId xmlns="" xmlns:a16="http://schemas.microsoft.com/office/drawing/2014/main" id="{E1DF5A44-B988-4D44-9D0F-970BC691CF2B}"/>
              </a:ext>
            </a:extLst>
          </p:cNvPr>
          <p:cNvSpPr/>
          <p:nvPr/>
        </p:nvSpPr>
        <p:spPr>
          <a:xfrm>
            <a:off x="7524252" y="3652657"/>
            <a:ext cx="2324779" cy="1401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6E7C0D36-D6A3-354B-81E4-7E40BBD302CE}"/>
              </a:ext>
            </a:extLst>
          </p:cNvPr>
          <p:cNvSpPr txBox="1"/>
          <p:nvPr/>
        </p:nvSpPr>
        <p:spPr>
          <a:xfrm>
            <a:off x="99775" y="139739"/>
            <a:ext cx="3477074" cy="3361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chemeClr val="bg1">
                    <a:lumMod val="50000"/>
                  </a:schemeClr>
                </a:solidFill>
              </a:rPr>
              <a:t>Progress of LINAC in autumn, 2018</a:t>
            </a:r>
            <a:endParaRPr lang="ja-JP" altLang="en-US" sz="15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2CF27ADC-5C51-EB46-943C-7E6F237FCCA5}"/>
              </a:ext>
            </a:extLst>
          </p:cNvPr>
          <p:cNvSpPr txBox="1"/>
          <p:nvPr/>
        </p:nvSpPr>
        <p:spPr>
          <a:xfrm>
            <a:off x="5804456" y="1770849"/>
            <a:ext cx="4058870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Beam energy stabilization</a:t>
            </a:r>
            <a:endParaRPr lang="ja-JP" altLang="en-US" sz="24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="" xmlns:a16="http://schemas.microsoft.com/office/drawing/2014/main" id="{27934E08-8931-5D47-800C-CE1A2E09EB45}"/>
              </a:ext>
            </a:extLst>
          </p:cNvPr>
          <p:cNvCxnSpPr/>
          <p:nvPr/>
        </p:nvCxnSpPr>
        <p:spPr>
          <a:xfrm flipH="1">
            <a:off x="5158901" y="2017734"/>
            <a:ext cx="645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="" xmlns:a16="http://schemas.microsoft.com/office/drawing/2014/main" id="{0ECB41DA-0810-D542-9E9A-BBB731846232}"/>
              </a:ext>
            </a:extLst>
          </p:cNvPr>
          <p:cNvCxnSpPr>
            <a:cxnSpLocks/>
          </p:cNvCxnSpPr>
          <p:nvPr/>
        </p:nvCxnSpPr>
        <p:spPr>
          <a:xfrm flipH="1">
            <a:off x="5418562" y="2094459"/>
            <a:ext cx="463174" cy="328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5609D9A3-3B80-634E-9C50-C8CF4CF2C849}"/>
              </a:ext>
            </a:extLst>
          </p:cNvPr>
          <p:cNvSpPr txBox="1"/>
          <p:nvPr/>
        </p:nvSpPr>
        <p:spPr>
          <a:xfrm>
            <a:off x="-66283" y="-63451"/>
            <a:ext cx="248707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>
                <a:solidFill>
                  <a:srgbClr val="0432FF"/>
                </a:solidFill>
              </a:rPr>
              <a:t>I. Injection background</a:t>
            </a:r>
            <a:endParaRPr lang="ja-JP" altLang="en-US" sz="1600">
              <a:solidFill>
                <a:srgbClr val="0432FF"/>
              </a:solidFill>
            </a:endParaRPr>
          </a:p>
        </p:txBody>
      </p:sp>
      <p:sp>
        <p:nvSpPr>
          <p:cNvPr id="29" name="動作設定ボタン: ホーム 28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4334CF9A-A7D7-B147-94CE-173CE3F21822}"/>
              </a:ext>
            </a:extLst>
          </p:cNvPr>
          <p:cNvSpPr/>
          <p:nvPr/>
        </p:nvSpPr>
        <p:spPr>
          <a:xfrm>
            <a:off x="10027732" y="7175420"/>
            <a:ext cx="280872" cy="2441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="" xmlns:a16="http://schemas.microsoft.com/office/drawing/2014/main" id="{92ACE6E7-1914-1A40-A905-B767B3A3FDB2}"/>
              </a:ext>
            </a:extLst>
          </p:cNvPr>
          <p:cNvGrpSpPr/>
          <p:nvPr/>
        </p:nvGrpSpPr>
        <p:grpSpPr>
          <a:xfrm>
            <a:off x="1437948" y="5369904"/>
            <a:ext cx="7860005" cy="1904072"/>
            <a:chOff x="-2782912" y="2958726"/>
            <a:chExt cx="16189032" cy="4156994"/>
          </a:xfrm>
        </p:grpSpPr>
        <p:pic>
          <p:nvPicPr>
            <p:cNvPr id="30" name="図 29">
              <a:extLst>
                <a:ext uri="{FF2B5EF4-FFF2-40B4-BE49-F238E27FC236}">
                  <a16:creationId xmlns="" xmlns:a16="http://schemas.microsoft.com/office/drawing/2014/main" id="{DA29D2C5-BF35-F041-9FE6-064230BA6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9" y="3061521"/>
              <a:ext cx="10933043" cy="4054199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="" xmlns:a16="http://schemas.microsoft.com/office/drawing/2014/main" id="{CAB08034-FEE2-CA46-B01B-853C532EEAA1}"/>
                </a:ext>
              </a:extLst>
            </p:cNvPr>
            <p:cNvSpPr txBox="1"/>
            <p:nvPr/>
          </p:nvSpPr>
          <p:spPr>
            <a:xfrm>
              <a:off x="-2782912" y="3184696"/>
              <a:ext cx="2671272" cy="1111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700" b="1" dirty="0"/>
                <a:t>Before</a:t>
              </a:r>
              <a:endParaRPr lang="ja-JP" altLang="en-US" sz="2700" b="1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="" xmlns:a16="http://schemas.microsoft.com/office/drawing/2014/main" id="{BB9F1C3A-BFD6-3A41-B40E-32EFDE0D2CF1}"/>
                </a:ext>
              </a:extLst>
            </p:cNvPr>
            <p:cNvSpPr txBox="1"/>
            <p:nvPr/>
          </p:nvSpPr>
          <p:spPr>
            <a:xfrm>
              <a:off x="11306592" y="2958726"/>
              <a:ext cx="2099528" cy="1111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700" b="1" dirty="0"/>
                <a:t>After</a:t>
              </a:r>
              <a:endParaRPr lang="ja-JP" altLang="en-US" sz="2700" b="1"/>
            </a:p>
          </p:txBody>
        </p:sp>
        <p:sp>
          <p:nvSpPr>
            <p:cNvPr id="33" name="稲妻 32">
              <a:extLst>
                <a:ext uri="{FF2B5EF4-FFF2-40B4-BE49-F238E27FC236}">
                  <a16:creationId xmlns="" xmlns:a16="http://schemas.microsoft.com/office/drawing/2014/main" id="{C90BA6F2-2662-5649-A9A2-ADBDCC076A0B}"/>
                </a:ext>
              </a:extLst>
            </p:cNvPr>
            <p:cNvSpPr/>
            <p:nvPr/>
          </p:nvSpPr>
          <p:spPr>
            <a:xfrm>
              <a:off x="1817397" y="4754375"/>
              <a:ext cx="715618" cy="31805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稲妻 33">
              <a:extLst>
                <a:ext uri="{FF2B5EF4-FFF2-40B4-BE49-F238E27FC236}">
                  <a16:creationId xmlns="" xmlns:a16="http://schemas.microsoft.com/office/drawing/2014/main" id="{AD06F2D8-4664-8348-8BB6-5AC0F53D0D40}"/>
                </a:ext>
              </a:extLst>
            </p:cNvPr>
            <p:cNvSpPr/>
            <p:nvPr/>
          </p:nvSpPr>
          <p:spPr>
            <a:xfrm rot="5632701">
              <a:off x="3891363" y="4045383"/>
              <a:ext cx="715618" cy="31805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ハート 34">
              <a:extLst>
                <a:ext uri="{FF2B5EF4-FFF2-40B4-BE49-F238E27FC236}">
                  <a16:creationId xmlns="" xmlns:a16="http://schemas.microsoft.com/office/drawing/2014/main" id="{ABCB5B39-4A6E-B64A-B67A-91AACC8CF078}"/>
                </a:ext>
              </a:extLst>
            </p:cNvPr>
            <p:cNvSpPr/>
            <p:nvPr/>
          </p:nvSpPr>
          <p:spPr>
            <a:xfrm rot="20266701">
              <a:off x="6788587" y="4100009"/>
              <a:ext cx="338618" cy="392380"/>
            </a:xfrm>
            <a:prstGeom prst="heart">
              <a:avLst/>
            </a:prstGeom>
            <a:solidFill>
              <a:srgbClr val="FF8AD8"/>
            </a:solidFill>
            <a:ln>
              <a:solidFill>
                <a:srgbClr val="FF8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ハート 35">
              <a:extLst>
                <a:ext uri="{FF2B5EF4-FFF2-40B4-BE49-F238E27FC236}">
                  <a16:creationId xmlns="" xmlns:a16="http://schemas.microsoft.com/office/drawing/2014/main" id="{127C8F7A-9D06-AF42-9D45-FFDF7819ABD1}"/>
                </a:ext>
              </a:extLst>
            </p:cNvPr>
            <p:cNvSpPr/>
            <p:nvPr/>
          </p:nvSpPr>
          <p:spPr>
            <a:xfrm rot="1733119">
              <a:off x="10019327" y="4304618"/>
              <a:ext cx="338618" cy="392380"/>
            </a:xfrm>
            <a:prstGeom prst="heart">
              <a:avLst/>
            </a:prstGeom>
            <a:solidFill>
              <a:srgbClr val="FF8AD8"/>
            </a:solidFill>
            <a:ln>
              <a:solidFill>
                <a:srgbClr val="FF8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右矢印 36">
              <a:extLst>
                <a:ext uri="{FF2B5EF4-FFF2-40B4-BE49-F238E27FC236}">
                  <a16:creationId xmlns="" xmlns:a16="http://schemas.microsoft.com/office/drawing/2014/main" id="{D047439A-E129-3A4C-90E2-CBE78D25244C}"/>
                </a:ext>
              </a:extLst>
            </p:cNvPr>
            <p:cNvSpPr/>
            <p:nvPr/>
          </p:nvSpPr>
          <p:spPr>
            <a:xfrm>
              <a:off x="5185769" y="4589453"/>
              <a:ext cx="702365" cy="647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="" xmlns:a16="http://schemas.microsoft.com/office/drawing/2014/main" id="{F5788E1F-8511-C845-B5B2-AD66925D6990}"/>
              </a:ext>
            </a:extLst>
          </p:cNvPr>
          <p:cNvSpPr txBox="1"/>
          <p:nvPr/>
        </p:nvSpPr>
        <p:spPr>
          <a:xfrm>
            <a:off x="6422039" y="1230905"/>
            <a:ext cx="2847751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400" dirty="0"/>
              <a:t>Orbit stabilization</a:t>
            </a:r>
            <a:endParaRPr lang="ja-JP" altLang="en-US" sz="240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="" xmlns:a16="http://schemas.microsoft.com/office/drawing/2014/main" id="{AC8E6D22-FEE4-4B46-899B-F4320BBBD749}"/>
              </a:ext>
            </a:extLst>
          </p:cNvPr>
          <p:cNvCxnSpPr/>
          <p:nvPr/>
        </p:nvCxnSpPr>
        <p:spPr>
          <a:xfrm flipH="1">
            <a:off x="5787405" y="1467885"/>
            <a:ext cx="645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853E819F-2685-4F43-ACCB-306D6A900358}"/>
              </a:ext>
            </a:extLst>
          </p:cNvPr>
          <p:cNvSpPr txBox="1"/>
          <p:nvPr/>
        </p:nvSpPr>
        <p:spPr>
          <a:xfrm>
            <a:off x="8292625" y="5836369"/>
            <a:ext cx="2329764" cy="10748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/>
              <a:t>The cables are exchanged to soft ones.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A4042A87-598D-6143-B1A7-5C69AC513E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97378D6-7354-B046-8500-5E0096BAB3F0}" type="slidenum">
              <a:rPr lang="en-US" altLang="ja-JP" smtClean="0"/>
              <a:t>91</a:t>
            </a:fld>
            <a:endParaRPr kumimoji="1" lang="ja-JP" altLang="en-US"/>
          </a:p>
        </p:txBody>
      </p:sp>
      <p:sp>
        <p:nvSpPr>
          <p:cNvPr id="40" name="日付プレースホルダー 39">
            <a:extLst>
              <a:ext uri="{FF2B5EF4-FFF2-40B4-BE49-F238E27FC236}">
                <a16:creationId xmlns="" xmlns:a16="http://schemas.microsoft.com/office/drawing/2014/main" id="{8D143D04-1283-0E44-8960-AC1DD5A9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152765"/>
      </p:ext>
    </p:extLst>
  </p:cSld>
  <p:clrMapOvr>
    <a:masterClrMapping/>
  </p:clrMapOvr>
  <p:transition xmlns:p14="http://schemas.microsoft.com/office/powerpoint/2010/main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2518" y="245054"/>
            <a:ext cx="10352099" cy="667784"/>
          </a:xfrm>
        </p:spPr>
        <p:txBody>
          <a:bodyPr>
            <a:noAutofit/>
          </a:bodyPr>
          <a:lstStyle/>
          <a:p>
            <a:r>
              <a:rPr lang="en-US" altLang="ja-JP" sz="4100" dirty="0">
                <a:solidFill>
                  <a:srgbClr val="0432FF"/>
                </a:solidFill>
              </a:rPr>
              <a:t>C) Beam Jitter caused by hardware </a:t>
            </a:r>
            <a:r>
              <a:rPr lang="en-US" altLang="ja-JP" sz="4100" dirty="0" err="1">
                <a:solidFill>
                  <a:srgbClr val="0432FF"/>
                </a:solidFill>
              </a:rPr>
              <a:t>equipments</a:t>
            </a:r>
            <a:r>
              <a:rPr lang="en-US" altLang="ja-JP" sz="4100" dirty="0">
                <a:solidFill>
                  <a:srgbClr val="0432FF"/>
                </a:solidFill>
              </a:rPr>
              <a:t> </a:t>
            </a:r>
            <a:endParaRPr lang="ja-JP" altLang="en-US" sz="41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="" xmlns:a16="http://schemas.microsoft.com/office/drawing/2014/main" id="{C6D0BC49-EDE9-AE40-BFCE-4A21BF870E3A}"/>
              </a:ext>
            </a:extLst>
          </p:cNvPr>
          <p:cNvGrpSpPr/>
          <p:nvPr/>
        </p:nvGrpSpPr>
        <p:grpSpPr>
          <a:xfrm>
            <a:off x="2367955" y="1958383"/>
            <a:ext cx="7156555" cy="5604467"/>
            <a:chOff x="1143001" y="1685855"/>
            <a:chExt cx="4466854" cy="3707915"/>
          </a:xfrm>
        </p:grpSpPr>
        <p:pic>
          <p:nvPicPr>
            <p:cNvPr id="4" name="図 3" descr="スクリーンショット 2018-03-13 20.59.27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001" y="2089887"/>
              <a:ext cx="3392416" cy="3303883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184199" y="1741911"/>
              <a:ext cx="476613" cy="295256"/>
            </a:xfrm>
            <a:prstGeom prst="rect">
              <a:avLst/>
            </a:prstGeom>
            <a:ln>
              <a:solidFill>
                <a:srgbClr val="009B4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300" dirty="0">
                  <a:solidFill>
                    <a:srgbClr val="009B45"/>
                  </a:solidFill>
                </a:rPr>
                <a:t>1nC</a:t>
              </a:r>
              <a:endParaRPr lang="ja-JP" altLang="en-US" sz="2300">
                <a:solidFill>
                  <a:srgbClr val="009B45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="" xmlns:a16="http://schemas.microsoft.com/office/drawing/2014/main" id="{F2426A51-AE4C-BD41-8AC6-E8199498031F}"/>
                </a:ext>
              </a:extLst>
            </p:cNvPr>
            <p:cNvSpPr txBox="1"/>
            <p:nvPr/>
          </p:nvSpPr>
          <p:spPr>
            <a:xfrm>
              <a:off x="4630442" y="3209648"/>
              <a:ext cx="979413" cy="6617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Linac end:</a:t>
              </a:r>
            </a:p>
            <a:p>
              <a:r>
                <a:rPr lang="en-US" altLang="ja-JP" b="1" dirty="0">
                  <a:solidFill>
                    <a:srgbClr val="1D3BEF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28</a:t>
              </a:r>
              <a:r>
                <a:rPr lang="en-US" altLang="ja-JP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/</a:t>
              </a:r>
              <a:r>
                <a:rPr lang="en-US" altLang="ja-JP" b="1" dirty="0">
                  <a:solidFill>
                    <a:srgbClr val="FF0000"/>
                  </a:solidFill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7 </a:t>
              </a:r>
              <a:r>
                <a:rPr lang="en-US" altLang="ja-JP" b="1" dirty="0">
                  <a:latin typeface="Hiragino Maru Gothic Pro W4" panose="020F0400000000000000" pitchFamily="34" charset="-128"/>
                  <a:ea typeface="Hiragino Maru Gothic Pro W4" panose="020F0400000000000000" pitchFamily="34" charset="-128"/>
                </a:rPr>
                <a:t>μm</a:t>
              </a:r>
            </a:p>
            <a:p>
              <a:r>
                <a:rPr lang="en-US" altLang="ja-JP" dirty="0"/>
                <a:t>(Hor./Ver.)</a:t>
              </a:r>
              <a:endParaRPr lang="ja-JP" altLang="en-US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endParaRPr>
            </a:p>
          </p:txBody>
        </p:sp>
        <p:cxnSp>
          <p:nvCxnSpPr>
            <p:cNvPr id="8" name="直線コネクタ 7">
              <a:extLst>
                <a:ext uri="{FF2B5EF4-FFF2-40B4-BE49-F238E27FC236}">
                  <a16:creationId xmlns="" xmlns:a16="http://schemas.microsoft.com/office/drawing/2014/main" id="{7DC7E108-51F7-E247-927E-990EF88C96AD}"/>
                </a:ext>
              </a:extLst>
            </p:cNvPr>
            <p:cNvCxnSpPr>
              <a:cxnSpLocks/>
            </p:cNvCxnSpPr>
            <p:nvPr/>
          </p:nvCxnSpPr>
          <p:spPr>
            <a:xfrm>
              <a:off x="2755361" y="2013922"/>
              <a:ext cx="0" cy="248122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="" xmlns:a16="http://schemas.microsoft.com/office/drawing/2014/main" id="{3D4DEE81-ADFE-F84B-B049-C796AEE0C13D}"/>
                </a:ext>
              </a:extLst>
            </p:cNvPr>
            <p:cNvCxnSpPr>
              <a:cxnSpLocks/>
            </p:cNvCxnSpPr>
            <p:nvPr/>
          </p:nvCxnSpPr>
          <p:spPr>
            <a:xfrm>
              <a:off x="2046053" y="1981757"/>
              <a:ext cx="0" cy="2535272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="" xmlns:a16="http://schemas.microsoft.com/office/drawing/2014/main" id="{D90315F0-248E-4C44-BFA6-FC184336946B}"/>
                </a:ext>
              </a:extLst>
            </p:cNvPr>
            <p:cNvCxnSpPr>
              <a:cxnSpLocks/>
            </p:cNvCxnSpPr>
            <p:nvPr/>
          </p:nvCxnSpPr>
          <p:spPr>
            <a:xfrm>
              <a:off x="2193702" y="1981757"/>
              <a:ext cx="0" cy="2535272"/>
            </a:xfrm>
            <a:prstGeom prst="line">
              <a:avLst/>
            </a:prstGeom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左右矢印 11">
              <a:extLst>
                <a:ext uri="{FF2B5EF4-FFF2-40B4-BE49-F238E27FC236}">
                  <a16:creationId xmlns="" xmlns:a16="http://schemas.microsoft.com/office/drawing/2014/main" id="{40FAB79F-7A07-1843-B428-6C85E031B372}"/>
                </a:ext>
              </a:extLst>
            </p:cNvPr>
            <p:cNvSpPr/>
            <p:nvPr/>
          </p:nvSpPr>
          <p:spPr>
            <a:xfrm>
              <a:off x="2030728" y="2013922"/>
              <a:ext cx="174747" cy="10391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50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="" xmlns:a16="http://schemas.microsoft.com/office/drawing/2014/main" id="{496B25E1-D78A-1B48-877B-B2DA65BBB243}"/>
                </a:ext>
              </a:extLst>
            </p:cNvPr>
            <p:cNvSpPr txBox="1"/>
            <p:nvPr/>
          </p:nvSpPr>
          <p:spPr>
            <a:xfrm>
              <a:off x="1858401" y="1687559"/>
              <a:ext cx="680770" cy="295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300" dirty="0"/>
                <a:t>J-ARC</a:t>
              </a:r>
              <a:endParaRPr lang="ja-JP" altLang="en-US" sz="23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8E2056A9-B91C-0145-B892-A923DB94A3A9}"/>
                </a:ext>
              </a:extLst>
            </p:cNvPr>
            <p:cNvSpPr txBox="1"/>
            <p:nvPr/>
          </p:nvSpPr>
          <p:spPr>
            <a:xfrm>
              <a:off x="2507433" y="1685855"/>
              <a:ext cx="923693" cy="295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300" dirty="0"/>
                <a:t>e+ target</a:t>
              </a:r>
              <a:endParaRPr lang="ja-JP" altLang="en-US" sz="230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396A3360-4BBC-8D4A-93FE-862661530CEC}"/>
              </a:ext>
            </a:extLst>
          </p:cNvPr>
          <p:cNvSpPr txBox="1"/>
          <p:nvPr/>
        </p:nvSpPr>
        <p:spPr>
          <a:xfrm>
            <a:off x="734847" y="858003"/>
            <a:ext cx="9500445" cy="10748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In 2018, large orbit jitter was measured (1000 shots).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Emittance estimated from beam jitter, called jitter emittance, was not negligible.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286FA2F7-3492-4340-8AFD-E680423533DE}"/>
              </a:ext>
            </a:extLst>
          </p:cNvPr>
          <p:cNvSpPr txBox="1"/>
          <p:nvPr/>
        </p:nvSpPr>
        <p:spPr>
          <a:xfrm>
            <a:off x="161801" y="2992453"/>
            <a:ext cx="196862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Orbit jitter (RMS)</a:t>
            </a:r>
            <a:endParaRPr lang="ja-JP" altLang="en-US" sz="16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="" xmlns:a16="http://schemas.microsoft.com/office/drawing/2014/main" id="{36C27EC8-828E-204F-A87A-3E161D40850B}"/>
              </a:ext>
            </a:extLst>
          </p:cNvPr>
          <p:cNvSpPr txBox="1"/>
          <p:nvPr/>
        </p:nvSpPr>
        <p:spPr>
          <a:xfrm>
            <a:off x="-23075" y="4172757"/>
            <a:ext cx="2621114" cy="53619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Emittance growth converted from beam jitter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A64390A8-B47E-A548-A056-667836959C13}"/>
              </a:ext>
            </a:extLst>
          </p:cNvPr>
          <p:cNvSpPr txBox="1"/>
          <p:nvPr/>
        </p:nvSpPr>
        <p:spPr>
          <a:xfrm>
            <a:off x="7428923" y="6223236"/>
            <a:ext cx="431347" cy="4284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/>
              <a:t>m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3C04F307-348F-CB4D-BB58-3EA86D4424F7}"/>
              </a:ext>
            </a:extLst>
          </p:cNvPr>
          <p:cNvSpPr txBox="1"/>
          <p:nvPr/>
        </p:nvSpPr>
        <p:spPr>
          <a:xfrm>
            <a:off x="7780570" y="7143502"/>
            <a:ext cx="127169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LINAC end</a:t>
            </a:r>
            <a:endParaRPr lang="ja-JP" altLang="en-US" sz="1600"/>
          </a:p>
        </p:txBody>
      </p:sp>
      <p:sp>
        <p:nvSpPr>
          <p:cNvPr id="23" name="角丸四角形吹き出し 22">
            <a:extLst>
              <a:ext uri="{FF2B5EF4-FFF2-40B4-BE49-F238E27FC236}">
                <a16:creationId xmlns="" xmlns:a16="http://schemas.microsoft.com/office/drawing/2014/main" id="{629DB47B-B77C-4740-8979-CB557030F96E}"/>
              </a:ext>
            </a:extLst>
          </p:cNvPr>
          <p:cNvSpPr/>
          <p:nvPr/>
        </p:nvSpPr>
        <p:spPr>
          <a:xfrm>
            <a:off x="7803103" y="7127841"/>
            <a:ext cx="1241782" cy="348206"/>
          </a:xfrm>
          <a:prstGeom prst="wedgeRoundRectCallout">
            <a:avLst>
              <a:gd name="adj1" fmla="val -55125"/>
              <a:gd name="adj2" fmla="val -203730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ja-JP" altLang="en-US" sz="15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9ACA716D-4D10-924F-9B6D-73768AA44EA2}"/>
              </a:ext>
            </a:extLst>
          </p:cNvPr>
          <p:cNvSpPr txBox="1"/>
          <p:nvPr/>
        </p:nvSpPr>
        <p:spPr>
          <a:xfrm>
            <a:off x="168348" y="5562587"/>
            <a:ext cx="2049281" cy="32075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Design beta function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21628D7B-C037-F14A-81B4-6FA2B3C6CD16}"/>
              </a:ext>
            </a:extLst>
          </p:cNvPr>
          <p:cNvSpPr txBox="1"/>
          <p:nvPr/>
        </p:nvSpPr>
        <p:spPr>
          <a:xfrm>
            <a:off x="7991506" y="6314155"/>
            <a:ext cx="21061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06C41288-9338-754A-B513-1D21B45BA554}"/>
              </a:ext>
            </a:extLst>
          </p:cNvPr>
          <p:cNvSpPr txBox="1"/>
          <p:nvPr/>
        </p:nvSpPr>
        <p:spPr>
          <a:xfrm>
            <a:off x="7851140" y="6144509"/>
            <a:ext cx="2823425" cy="61093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1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</a:t>
            </a:r>
            <a:r>
              <a:rPr lang="en-US" altLang="ja-JP" sz="1100" baseline="-2500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jmag</a:t>
            </a:r>
            <a:r>
              <a:rPr lang="en-US" altLang="ja-JP" sz="1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(</a:t>
            </a:r>
            <a:r>
              <a:rPr lang="ja-JP" altLang="en-US" sz="11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≧</a:t>
            </a:r>
            <a:r>
              <a:rPr lang="en-US" altLang="ja-JP" sz="1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1) express amount of mismatching </a:t>
            </a:r>
            <a:r>
              <a:rPr lang="en-US" altLang="ja-JP" sz="1100" dirty="0">
                <a:solidFill>
                  <a:srgbClr val="00B05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between beam optics and the jitter optics</a:t>
            </a:r>
            <a:r>
              <a:rPr lang="en-US" altLang="ja-JP" sz="11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.</a:t>
            </a:r>
            <a:endParaRPr lang="ja-JP" altLang="en-US" sz="1100"/>
          </a:p>
        </p:txBody>
      </p:sp>
      <p:pic>
        <p:nvPicPr>
          <p:cNvPr id="17" name="図 16">
            <a:extLst>
              <a:ext uri="{FF2B5EF4-FFF2-40B4-BE49-F238E27FC236}">
                <a16:creationId xmlns="" xmlns:a16="http://schemas.microsoft.com/office/drawing/2014/main" id="{4D31F905-BBDE-2043-8CEE-756A25F488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96" y="5339581"/>
            <a:ext cx="2817425" cy="6757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</p:pic>
      <p:sp>
        <p:nvSpPr>
          <p:cNvPr id="20" name="スライド番号プレースホルダー 19">
            <a:extLst>
              <a:ext uri="{FF2B5EF4-FFF2-40B4-BE49-F238E27FC236}">
                <a16:creationId xmlns="" xmlns:a16="http://schemas.microsoft.com/office/drawing/2014/main" id="{D3AA88F2-E5B7-E44C-93CC-6A0DD99C35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C16C45A6-2B3A-CD47-8EB7-2C14EFF30B3B}" type="slidenum">
              <a:rPr kumimoji="1" lang="ja-JP" altLang="en-US" smtClean="0"/>
              <a:t>92</a:t>
            </a:fld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7DC35342-5FED-4E40-941F-EF5A330081E5}"/>
              </a:ext>
            </a:extLst>
          </p:cNvPr>
          <p:cNvSpPr txBox="1"/>
          <p:nvPr/>
        </p:nvSpPr>
        <p:spPr>
          <a:xfrm>
            <a:off x="3" y="-62520"/>
            <a:ext cx="5085838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/>
              <a:t>2</a:t>
            </a:r>
            <a:r>
              <a:rPr kumimoji="1" lang="en-US" altLang="ja-JP"/>
              <a:t>. Improvements of emittance growth</a:t>
            </a:r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3EABFE46-8075-094C-A2EB-888BBE6C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827151"/>
      </p:ext>
    </p:extLst>
  </p:cSld>
  <p:clrMapOvr>
    <a:masterClrMapping/>
  </p:clrMapOvr>
  <p:transition xmlns:p14="http://schemas.microsoft.com/office/powerpoint/2010/main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="" xmlns:a16="http://schemas.microsoft.com/office/drawing/2014/main" id="{FD3F2C05-D5FB-9542-8679-61E357DFCF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929" y="1013490"/>
            <a:ext cx="3263253" cy="56721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="" xmlns:a16="http://schemas.microsoft.com/office/drawing/2014/main" id="{4F6F44A5-7F22-FD48-9611-C8C8C4B7E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816" y="4065566"/>
            <a:ext cx="2554581" cy="28259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="" xmlns:a16="http://schemas.microsoft.com/office/drawing/2014/main" id="{07AA006E-5616-8044-B961-D14D3875A6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816" y="544014"/>
            <a:ext cx="2554581" cy="28259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448DDB6B-DF9A-BC4B-A6D6-C3F95EF9BF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051" y="550174"/>
            <a:ext cx="2554449" cy="33642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="" xmlns:a16="http://schemas.microsoft.com/office/drawing/2014/main" id="{26D5526B-CB2A-DA47-8E45-7F0A0D20AE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051" y="4065562"/>
            <a:ext cx="2554449" cy="336426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4594B11F-DE82-5D44-B975-3359CDF1C310}"/>
              </a:ext>
            </a:extLst>
          </p:cNvPr>
          <p:cNvSpPr txBox="1"/>
          <p:nvPr/>
        </p:nvSpPr>
        <p:spPr>
          <a:xfrm>
            <a:off x="1166010" y="5205193"/>
            <a:ext cx="1343733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LER:1bunch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1BDE7824-F92D-CC4B-8071-5E6B7700C171}"/>
              </a:ext>
            </a:extLst>
          </p:cNvPr>
          <p:cNvSpPr txBox="1"/>
          <p:nvPr/>
        </p:nvSpPr>
        <p:spPr>
          <a:xfrm>
            <a:off x="2352068" y="5205193"/>
            <a:ext cx="1373696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0432FF"/>
                </a:solidFill>
              </a:rPr>
              <a:t>HER:2bunch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1A921B5F-8E60-814B-AC25-BBEE9711B18F}"/>
              </a:ext>
            </a:extLst>
          </p:cNvPr>
          <p:cNvSpPr txBox="1"/>
          <p:nvPr/>
        </p:nvSpPr>
        <p:spPr>
          <a:xfrm>
            <a:off x="5589019" y="249098"/>
            <a:ext cx="1343733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>
                <a:solidFill>
                  <a:srgbClr val="FF0000"/>
                </a:solidFill>
              </a:rPr>
              <a:t>LER:1bunch</a:t>
            </a:r>
            <a:endParaRPr lang="ja-JP" altLang="en-US" sz="150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EB8435F7-BC5A-A445-A42B-0CE9A340E0F5}"/>
              </a:ext>
            </a:extLst>
          </p:cNvPr>
          <p:cNvSpPr txBox="1"/>
          <p:nvPr/>
        </p:nvSpPr>
        <p:spPr>
          <a:xfrm>
            <a:off x="8670881" y="271242"/>
            <a:ext cx="1373696" cy="336139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</a:rPr>
              <a:t>HER:2bunch</a:t>
            </a:r>
            <a:endParaRPr lang="ja-JP" altLang="en-US" sz="1500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10733AC7-A0A0-5443-B44A-8629FAE82DD7}"/>
              </a:ext>
            </a:extLst>
          </p:cNvPr>
          <p:cNvSpPr txBox="1"/>
          <p:nvPr/>
        </p:nvSpPr>
        <p:spPr>
          <a:xfrm>
            <a:off x="-19452" y="0"/>
            <a:ext cx="275664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/>
              <a:t>4. 2 bunch Injection</a:t>
            </a:r>
            <a:endParaRPr kumimoji="1" lang="ja-JP" alt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="" xmlns:a16="http://schemas.microsoft.com/office/drawing/2014/main" id="{F7AB656E-010E-3F48-B9AD-C1C5C9B8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31.Jan.2020, N. Iida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BC23169E-913A-C84E-9567-E72849D5E1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FD8266FF-D4DA-6A40-82D3-23736F345ADA}" type="slidenum">
              <a:rPr lang="en-US" altLang="ja-JP"/>
              <a:t>93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FAFF5168-C5D6-6748-8095-167F98DA41B6}"/>
              </a:ext>
            </a:extLst>
          </p:cNvPr>
          <p:cNvSpPr txBox="1"/>
          <p:nvPr/>
        </p:nvSpPr>
        <p:spPr>
          <a:xfrm>
            <a:off x="191063" y="3104452"/>
            <a:ext cx="1155694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 err="1"/>
              <a:t>Rep.rate</a:t>
            </a:r>
            <a:endParaRPr lang="ja-JP" altLang="en-US" sz="18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5F203042-9428-1B4A-916A-4DBB49599117}"/>
              </a:ext>
            </a:extLst>
          </p:cNvPr>
          <p:cNvSpPr txBox="1"/>
          <p:nvPr/>
        </p:nvSpPr>
        <p:spPr>
          <a:xfrm>
            <a:off x="195407" y="2545014"/>
            <a:ext cx="1186138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Injection</a:t>
            </a:r>
          </a:p>
          <a:p>
            <a:r>
              <a:rPr lang="en-US" altLang="ja-JP" sz="1600" dirty="0"/>
              <a:t>efficiency</a:t>
            </a:r>
            <a:endParaRPr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44E03F47-F4B8-514C-87D0-EDB930F7A514}"/>
              </a:ext>
            </a:extLst>
          </p:cNvPr>
          <p:cNvSpPr txBox="1"/>
          <p:nvPr/>
        </p:nvSpPr>
        <p:spPr>
          <a:xfrm>
            <a:off x="65218" y="2194166"/>
            <a:ext cx="1506038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Charge at BT</a:t>
            </a:r>
            <a:endParaRPr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6C71B4AE-D974-FD4F-AF25-650C7A844A19}"/>
              </a:ext>
            </a:extLst>
          </p:cNvPr>
          <p:cNvSpPr txBox="1"/>
          <p:nvPr/>
        </p:nvSpPr>
        <p:spPr>
          <a:xfrm>
            <a:off x="251770" y="1749927"/>
            <a:ext cx="102613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Inj. Rate</a:t>
            </a:r>
            <a:endParaRPr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2C36A8C2-56FB-D543-8DDB-E727FE1B49E0}"/>
              </a:ext>
            </a:extLst>
          </p:cNvPr>
          <p:cNvSpPr txBox="1"/>
          <p:nvPr/>
        </p:nvSpPr>
        <p:spPr>
          <a:xfrm>
            <a:off x="58398" y="1310715"/>
            <a:ext cx="1505837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Total current</a:t>
            </a:r>
            <a:endParaRPr lang="ja-JP" altLang="en-US" sz="1600"/>
          </a:p>
        </p:txBody>
      </p:sp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4DF43B93-8768-E242-9725-05A92ED43F14}"/>
              </a:ext>
            </a:extLst>
          </p:cNvPr>
          <p:cNvSpPr txBox="1"/>
          <p:nvPr/>
        </p:nvSpPr>
        <p:spPr>
          <a:xfrm>
            <a:off x="1646628" y="517817"/>
            <a:ext cx="797636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FF0000"/>
                </a:solidFill>
              </a:rPr>
              <a:t>LER</a:t>
            </a:r>
            <a:endParaRPr lang="ja-JP" altLang="en-US" sz="230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42CE4D9A-AC92-DE46-B944-2C6119796142}"/>
              </a:ext>
            </a:extLst>
          </p:cNvPr>
          <p:cNvSpPr txBox="1"/>
          <p:nvPr/>
        </p:nvSpPr>
        <p:spPr>
          <a:xfrm>
            <a:off x="2532308" y="517817"/>
            <a:ext cx="843578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2300" dirty="0">
                <a:solidFill>
                  <a:srgbClr val="0432FF"/>
                </a:solidFill>
              </a:rPr>
              <a:t>HER</a:t>
            </a:r>
            <a:endParaRPr lang="ja-JP" altLang="en-US" sz="23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534"/>
      </p:ext>
    </p:extLst>
  </p:cSld>
  <p:clrMapOvr>
    <a:masterClrMapping/>
  </p:clrMapOvr>
  <p:transition xmlns:p14="http://schemas.microsoft.com/office/powerpoint/2010/main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94</a:t>
            </a:fld>
            <a:endParaRPr lang="en-US" altLang="ja-JP" dirty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Arial Rounded MT Bold" charset="0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41" y="3151191"/>
            <a:ext cx="830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38" tIns="49769" rIns="99538" bIns="49769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4040C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Thank you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775" y="6864351"/>
            <a:ext cx="200986" cy="4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0167092"/>
      </p:ext>
    </p:extLst>
  </p:cSld>
  <p:clrMapOvr>
    <a:masterClrMapping/>
  </p:clrMapOvr>
  <p:transition xmlns:p14="http://schemas.microsoft.com/office/powerpoint/2010/main">
    <p:fade/>
  </p:transition>
</p:sld>
</file>

<file path=ppt/theme/theme1.xml><?xml version="1.0" encoding="utf-8"?>
<a:theme xmlns:a="http://schemas.openxmlformats.org/drawingml/2006/main" name="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標準デザイン">
  <a:themeElements>
    <a:clrScheme name="">
      <a:dk1>
        <a:srgbClr val="CC6600"/>
      </a:dk1>
      <a:lt1>
        <a:srgbClr val="FFFFFF"/>
      </a:lt1>
      <a:dk2>
        <a:srgbClr val="292929"/>
      </a:dk2>
      <a:lt2>
        <a:srgbClr val="66FF33"/>
      </a:lt2>
      <a:accent1>
        <a:srgbClr val="00CC99"/>
      </a:accent1>
      <a:accent2>
        <a:srgbClr val="3333CC"/>
      </a:accent2>
      <a:accent3>
        <a:srgbClr val="ACACAC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linac-furukawa-jun2016.potx</Template>
  <TotalTime>14013</TotalTime>
  <Words>7542</Words>
  <Application>Microsoft Macintosh PowerPoint</Application>
  <PresentationFormat>ユーザー設定</PresentationFormat>
  <Paragraphs>1567</Paragraphs>
  <Slides>94</Slides>
  <Notes>24</Notes>
  <HiddenSlides>32</HiddenSlides>
  <MMClips>0</MMClips>
  <ScaleCrop>false</ScaleCrop>
  <HeadingPairs>
    <vt:vector size="8" baseType="variant"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94</vt:i4>
      </vt:variant>
      <vt:variant>
        <vt:lpstr>目的別スライド ショー</vt:lpstr>
      </vt:variant>
      <vt:variant>
        <vt:i4>1</vt:i4>
      </vt:variant>
    </vt:vector>
  </HeadingPairs>
  <TitlesOfParts>
    <vt:vector size="100" baseType="lpstr">
      <vt:lpstr>linac-furukawa-jun2016</vt:lpstr>
      <vt:lpstr>標準デザイン</vt:lpstr>
      <vt:lpstr>1_標準デザイン</vt:lpstr>
      <vt:lpstr>2_標準デザイン</vt:lpstr>
      <vt:lpstr>Graph</vt:lpstr>
      <vt:lpstr>Injector Linac</vt:lpstr>
      <vt:lpstr>Contents</vt:lpstr>
      <vt:lpstr>PowerPoint プレゼンテーション</vt:lpstr>
      <vt:lpstr>Fire Recovery</vt:lpstr>
      <vt:lpstr>Mission of Electron/positron Injector in SuperKEKB</vt:lpstr>
      <vt:lpstr>Linac Beam Parameters at KEKB/SuperKEKB</vt:lpstr>
      <vt:lpstr>Simultaneous 4 + 1 Ring Top-up Injection</vt:lpstr>
      <vt:lpstr>Simultaneous Top-up Injections</vt:lpstr>
      <vt:lpstr>PowerPoint プレゼンテーション</vt:lpstr>
      <vt:lpstr>PowerPoint プレゼンテーション</vt:lpstr>
      <vt:lpstr>Development of Photo-cathode RF Gun </vt:lpstr>
      <vt:lpstr>RF e- gun</vt:lpstr>
      <vt:lpstr>Hybrid laser system for rf gun</vt:lpstr>
      <vt:lpstr>HER injection beam (RF e- gun) status</vt:lpstr>
      <vt:lpstr>Qe of photocathode (Ir7Ce2, Ir2Ce)</vt:lpstr>
      <vt:lpstr>PowerPoint プレゼンテーション</vt:lpstr>
      <vt:lpstr>PowerPoint プレゼンテーション</vt:lpstr>
      <vt:lpstr>PowerPoint プレゼンテーション</vt:lpstr>
      <vt:lpstr>e+ source setup 1</vt:lpstr>
      <vt:lpstr>e+ source setup 2</vt:lpstr>
      <vt:lpstr>Positron generation for SuperKEKB</vt:lpstr>
      <vt:lpstr>PowerPoint プレゼンテーション</vt:lpstr>
      <vt:lpstr>After large discharge…</vt:lpstr>
      <vt:lpstr>LER injection beam status</vt:lpstr>
      <vt:lpstr>PowerPoint プレゼンテーション</vt:lpstr>
      <vt:lpstr>Accelerator  Structure</vt:lpstr>
      <vt:lpstr>Pulsed magnet system</vt:lpstr>
      <vt:lpstr>Movable girder for accelerating structure</vt:lpstr>
      <vt:lpstr>Monitors (1)</vt:lpstr>
      <vt:lpstr>Monitors (2)</vt:lpstr>
      <vt:lpstr>PowerPoint プレゼンテーション</vt:lpstr>
      <vt:lpstr>Injection BG tuning</vt:lpstr>
      <vt:lpstr>Injection efficiency and background</vt:lpstr>
      <vt:lpstr>PowerPoint プレゼンテーション</vt:lpstr>
      <vt:lpstr>PowerPoint プレゼンテーション</vt:lpstr>
      <vt:lpstr> Vertical emittance vs. HER Injection efficiency</vt:lpstr>
      <vt:lpstr>PowerPoint プレゼンテーション</vt:lpstr>
      <vt:lpstr>When the vertical emittance was improved</vt:lpstr>
      <vt:lpstr>PowerPoint プレゼンテーション</vt:lpstr>
      <vt:lpstr>Feedback loops</vt:lpstr>
      <vt:lpstr>2. Improvements of emittance growth</vt:lpstr>
      <vt:lpstr>Residual Dispersion Function Correction</vt:lpstr>
      <vt:lpstr>PowerPoint プレゼンテーション</vt:lpstr>
      <vt:lpstr>Beam emittance example (~1 nC) w/ multiple wire scanners</vt:lpstr>
      <vt:lpstr>Layout of LINAC, BT, Injection to MR</vt:lpstr>
      <vt:lpstr>Layout of LINAC, BT, Injection to MR</vt:lpstr>
      <vt:lpstr>PowerPoint プレゼンテーション</vt:lpstr>
      <vt:lpstr>A) Residual dispersion</vt:lpstr>
      <vt:lpstr>A) Residual Dispersion in the BT line</vt:lpstr>
      <vt:lpstr>PowerPoint プレゼンテーション</vt:lpstr>
      <vt:lpstr>PowerPoint プレゼンテーション</vt:lpstr>
      <vt:lpstr>PowerPoint プレゼンテーション</vt:lpstr>
      <vt:lpstr>2. Improvements of emittance growth</vt:lpstr>
      <vt:lpstr>B) Abnormal skew magnetic field from bends</vt:lpstr>
      <vt:lpstr>Simulation</vt:lpstr>
      <vt:lpstr>PowerPoint プレゼンテーション</vt:lpstr>
      <vt:lpstr>PowerPoint プレゼンテーション</vt:lpstr>
      <vt:lpstr>Measured Dispersion</vt:lpstr>
      <vt:lpstr>2. Improvements of emittance growth</vt:lpstr>
      <vt:lpstr>C) Emittance growth caused by Jitter (Jitter emittance)</vt:lpstr>
      <vt:lpstr>C) Emittance growth caused by Jitter</vt:lpstr>
      <vt:lpstr>C) Emittance growth caused by Jitter</vt:lpstr>
      <vt:lpstr>Other Sources of Jitter </vt:lpstr>
      <vt:lpstr>2. Improvements of emittance growth</vt:lpstr>
      <vt:lpstr>Wakefield in Acceleration Structure</vt:lpstr>
      <vt:lpstr>Emittance growth induced by radiation excitation in BTe</vt:lpstr>
      <vt:lpstr>3. Feedback systems</vt:lpstr>
      <vt:lpstr>Beam abort caused by abnormal injection beam</vt:lpstr>
      <vt:lpstr>PowerPoint プレゼンテーション</vt:lpstr>
      <vt:lpstr>Fast beam position monitor(BPM) in LINAC</vt:lpstr>
      <vt:lpstr>Simulations</vt:lpstr>
      <vt:lpstr>Lower energy beam through the ECS</vt:lpstr>
      <vt:lpstr>LER Abort caused by injection beam with higher energy</vt:lpstr>
      <vt:lpstr>B) Spike and Injection beam</vt:lpstr>
      <vt:lpstr>Spike and Injection beam</vt:lpstr>
      <vt:lpstr>　　2019-11-04 , by*=1mm</vt:lpstr>
      <vt:lpstr>2019-11-05 , by*=1mm</vt:lpstr>
      <vt:lpstr>5.  2 bunch Injection trial at the last 2 days of autumn run</vt:lpstr>
      <vt:lpstr>PowerPoint プレゼンテーション</vt:lpstr>
      <vt:lpstr>Summary</vt:lpstr>
      <vt:lpstr>PowerPoint プレゼンテーション</vt:lpstr>
      <vt:lpstr>PowerPoint プレゼンテーション</vt:lpstr>
      <vt:lpstr>Summary and plan</vt:lpstr>
      <vt:lpstr>Summary and plan (cont’d)</vt:lpstr>
      <vt:lpstr>6.  Summary and Future plan</vt:lpstr>
      <vt:lpstr>Backup slides</vt:lpstr>
      <vt:lpstr>PowerPoint プレゼンテーション</vt:lpstr>
      <vt:lpstr>(1) Injection beam</vt:lpstr>
      <vt:lpstr>(A) Energy Stabilizer (Energy FB)</vt:lpstr>
      <vt:lpstr>(B)Phase fluctuation of SHB1</vt:lpstr>
      <vt:lpstr>(D) Beam jitter (cause and remedy)</vt:lpstr>
      <vt:lpstr>C) Beam Jitter caused by hardware equipments </vt:lpstr>
      <vt:lpstr>PowerPoint プレゼンテーション</vt:lpstr>
      <vt:lpstr>PowerPoint プレゼンテーション</vt:lpstr>
      <vt:lpstr>B-Suishin-i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Kazuro Furukawa</cp:lastModifiedBy>
  <cp:revision>535</cp:revision>
  <cp:lastPrinted>2020-02-02T21:22:56Z</cp:lastPrinted>
  <dcterms:created xsi:type="dcterms:W3CDTF">2015-01-07T03:09:39Z</dcterms:created>
  <dcterms:modified xsi:type="dcterms:W3CDTF">2020-02-03T02:22:59Z</dcterms:modified>
  <cp:category/>
</cp:coreProperties>
</file>