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414" r:id="rId4"/>
    <p:sldId id="548" r:id="rId5"/>
    <p:sldId id="840" r:id="rId6"/>
    <p:sldId id="858" r:id="rId7"/>
    <p:sldId id="962" r:id="rId8"/>
    <p:sldId id="409" r:id="rId9"/>
    <p:sldId id="410" r:id="rId10"/>
    <p:sldId id="400" r:id="rId11"/>
    <p:sldId id="273" r:id="rId12"/>
    <p:sldId id="961" r:id="rId13"/>
    <p:sldId id="956" r:id="rId14"/>
    <p:sldId id="258" r:id="rId15"/>
    <p:sldId id="879" r:id="rId16"/>
    <p:sldId id="955" r:id="rId17"/>
    <p:sldId id="262" r:id="rId18"/>
    <p:sldId id="264" r:id="rId19"/>
    <p:sldId id="260" r:id="rId20"/>
    <p:sldId id="939" r:id="rId21"/>
    <p:sldId id="948" r:id="rId22"/>
    <p:sldId id="954" r:id="rId23"/>
    <p:sldId id="274" r:id="rId24"/>
    <p:sldId id="263" r:id="rId25"/>
    <p:sldId id="949" r:id="rId26"/>
    <p:sldId id="268" r:id="rId27"/>
    <p:sldId id="963" r:id="rId28"/>
    <p:sldId id="950" r:id="rId29"/>
    <p:sldId id="880" r:id="rId30"/>
    <p:sldId id="964" r:id="rId31"/>
    <p:sldId id="901" r:id="rId32"/>
    <p:sldId id="531" r:id="rId33"/>
    <p:sldId id="966" r:id="rId34"/>
    <p:sldId id="953" r:id="rId35"/>
    <p:sldId id="859" r:id="rId36"/>
    <p:sldId id="952" r:id="rId3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37FF"/>
    <a:srgbClr val="008F00"/>
    <a:srgbClr val="FF8AD8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12"/>
    <p:restoredTop sz="94663"/>
  </p:normalViewPr>
  <p:slideViewPr>
    <p:cSldViewPr snapToGrid="0" snapToObjects="1">
      <p:cViewPr varScale="1">
        <p:scale>
          <a:sx n="96" d="100"/>
          <a:sy n="96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34F7D-ECE3-D44E-BC8B-D725BD8663CC}" type="datetimeFigureOut">
              <a:rPr kumimoji="1" lang="ja-JP" altLang="en-US" smtClean="0"/>
              <a:t>2019/2/4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5832B-188F-404B-A979-9A136591F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06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021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299B5-282C-4131-B175-18562ED377B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18427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846A6-D964-D643-9B99-83A5D1101ED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360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846A6-D964-D643-9B99-83A5D1101ED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00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EA57F5-6F9C-5F4F-A68C-EF656ECB0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8F4904C-8EC5-A140-9D28-12AB75CC7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94256C-D628-0D46-A4A4-86379D8CB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70499A-350B-A34A-97D8-C7929564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DAE66C-D864-A240-8F63-D5491AD0F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29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68D3CA-3E9C-564E-BB10-B9BEDE3C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568A02F-31E0-F248-BBBF-F78DA04E4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5A3BC0-3CE1-2444-8ACA-6F9EE615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050866-CFD7-5D45-974E-CE8E2980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C51C19-37A0-D940-8D22-516A2899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7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AB2CE6D-2961-644D-8F16-0C4203854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90AC1FC-7EA5-1247-A990-48553F035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A287CB-2BAC-6E4F-B9AA-1E1EFC9A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CB9E3C-71B7-1740-AF28-A0BE62FC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FB6925-CEEE-8447-ABC6-3EE82BEC0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571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431371" y="1052736"/>
            <a:ext cx="10657184" cy="4968552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Feb. 4, 2019, 32nd B2GM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294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F38439-1771-2C4F-BCD5-BC772D12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6D5A6D-AF29-984B-B22E-76716EAA7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ADC2A8-C95B-6742-A3DE-3A8F05FE4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D2A14C-D0B1-1240-AAB0-34B6E1B27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4991C9-4BA5-5843-945B-E5F6CD40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24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17F107-DF0C-9942-93FA-6B1FCF8A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770A728-A613-0543-AF0F-BAE158940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5CC6BC-6AED-7D4E-B6C2-9811B596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077372-595A-2E4D-9D3E-0C5179E7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4A6012-C2B4-554A-8AD9-19B36112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80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AA9675-6CD4-F742-AF0D-980915CA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C6B92B-4A23-FA48-8CB8-3F633A79B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EDD1F8-C41D-EA48-9F64-CD4ADC3AC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C68463C-0AB4-9146-9315-4133DFEB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23BF9D-0E0C-F148-AA05-E50FFCF4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61AAB16-90A1-9D4D-930E-F67C179D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508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CDB0AA-E90C-3946-84C2-9D2AB2CF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F1442D-A019-F549-AD65-D67CE257A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CF3A1A2-51DB-B84B-B213-049BC1D3B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E7B57D9-62B7-9548-9E2A-12E02FBEA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FB475EA-D7D6-1041-B0C0-7A8D1DB69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3F566F0-ABED-6447-9D6E-7F1E6821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FB0684E-6EB8-7B43-939E-84E16DC7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C3B53A0-4048-8C45-A2E1-1636C881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64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0477D5-27A7-774B-ABB7-9DA6750D3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445B54A-DC41-0344-AB24-218AA1D0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41E6577-06AA-7F4F-80E4-BE8A72D0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4005E7B-4F04-934C-A6DD-C389ADFF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46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5AB07A-35FA-A04C-BB6A-438ED834F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E9B63C2-6B12-234B-9D7C-2F158971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310EE1-02BB-A24E-A496-F0D23ECD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44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0BB4D7-1EF2-054F-B58E-AF988DA71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0F4D60-6907-6843-82B8-C41827DB5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AACB797-840A-1E40-8FC3-40A0BFF06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CB66406-14D2-5D42-885A-3C316CE9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9EF74E2-271D-9748-96F1-1D7F1A46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61AFE75-0AEF-9C4C-BBB7-ED030DAA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26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EC0AD9-4377-B044-80D9-3B64EF57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76B587F-CBBF-954E-904B-95670F2A2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D49DC6-E62C-BE46-9F8E-7AEBE0122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34D8474-CFEA-C44C-966B-99BF6B131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8460430-D75F-8048-8F56-DAE1F2A1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FE786-615D-C040-BCF9-4A345128C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28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1BB954F-14DD-7E41-B3B9-940AA222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A440DE-9902-0041-BC6E-15E1F71B9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F34E0A-E1A1-8042-966C-E2E0D347C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85DEDA-0017-494B-A697-F6EB66205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3DE6CA-9105-B64B-BAC6-4B24F2BE5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736F7-5C51-FF47-9009-868932FFD0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29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82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emf"/><Relationship Id="rId5" Type="http://schemas.openxmlformats.org/officeDocument/2006/relationships/image" Target="../media/image70.emf"/><Relationship Id="rId4" Type="http://schemas.openxmlformats.org/officeDocument/2006/relationships/image" Target="../media/image8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1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CE70DF-5463-9E4A-AA3A-AE299B5C9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4633" y="1122363"/>
            <a:ext cx="9722734" cy="2387600"/>
          </a:xfrm>
        </p:spPr>
        <p:txBody>
          <a:bodyPr>
            <a:normAutofit fontScale="90000"/>
          </a:bodyPr>
          <a:lstStyle/>
          <a:p>
            <a:r>
              <a:rPr lang="en" altLang="ja-JP" dirty="0"/>
              <a:t>Injector progress</a:t>
            </a:r>
            <a:br>
              <a:rPr lang="en" altLang="ja-JP" dirty="0"/>
            </a:br>
            <a:r>
              <a:rPr lang="en" altLang="ja-JP" dirty="0"/>
              <a:t>and</a:t>
            </a:r>
            <a:br>
              <a:rPr lang="en" altLang="ja-JP" dirty="0"/>
            </a:br>
            <a:r>
              <a:rPr lang="en" altLang="ja-JP" dirty="0"/>
              <a:t>Stable injection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6A54114-140B-2E4D-BB16-D73F32AA2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Feb. 4, 2019</a:t>
            </a:r>
          </a:p>
          <a:p>
            <a:pPr algn="r"/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32</a:t>
            </a:r>
            <a:r>
              <a:rPr kumimoji="1" lang="en-US" altLang="ja-JP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 B2GM</a:t>
            </a:r>
          </a:p>
          <a:p>
            <a:pPr algn="r"/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N. Iida</a:t>
            </a:r>
          </a:p>
          <a:p>
            <a:pPr algn="r"/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for </a:t>
            </a:r>
            <a:r>
              <a:rPr kumimoji="1" lang="en-US" altLang="ja-JP" dirty="0" err="1">
                <a:solidFill>
                  <a:schemeClr val="bg1">
                    <a:lumMod val="50000"/>
                  </a:schemeClr>
                </a:solidFill>
              </a:rPr>
              <a:t>SuperKEKB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LINAC group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9"/>
    </mc:Choice>
    <mc:Fallback xmlns="">
      <p:transition spd="slow" advTm="762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B05BD5-C48F-6E44-B8D9-D1FA3724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13339"/>
            <a:ext cx="7886700" cy="1033479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B) Energy spread</a:t>
            </a:r>
            <a:endParaRPr kumimoji="1" lang="ja-JP" altLang="en-US" sz="400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FB76DE0-9D0F-3448-98C1-55778252CAD2}"/>
              </a:ext>
            </a:extLst>
          </p:cNvPr>
          <p:cNvGrpSpPr/>
          <p:nvPr/>
        </p:nvGrpSpPr>
        <p:grpSpPr>
          <a:xfrm>
            <a:off x="1037130" y="1809101"/>
            <a:ext cx="4288489" cy="1647974"/>
            <a:chOff x="4742590" y="3293339"/>
            <a:chExt cx="4211550" cy="1485185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5531AE1-6557-D14E-A14D-67CDABFA5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2590" y="3299879"/>
              <a:ext cx="2004920" cy="1478645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8915D75-6345-BD4B-860E-2322D3F68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1330" y="3293339"/>
              <a:ext cx="2122810" cy="1485185"/>
            </a:xfrm>
            <a:prstGeom prst="rect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71EEAD6-AC75-E641-927F-103F8A7A960D}"/>
              </a:ext>
            </a:extLst>
          </p:cNvPr>
          <p:cNvGrpSpPr/>
          <p:nvPr/>
        </p:nvGrpSpPr>
        <p:grpSpPr>
          <a:xfrm>
            <a:off x="1037130" y="3995502"/>
            <a:ext cx="4285522" cy="1627517"/>
            <a:chOff x="3980180" y="3890434"/>
            <a:chExt cx="4916027" cy="2189683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AC1BC38-1937-A14F-B5B1-5DF982CAF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0180" y="3890435"/>
              <a:ext cx="2359660" cy="2132790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4A6E577-49EA-4845-ADCA-9605A560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9838" y="3890434"/>
              <a:ext cx="2556369" cy="2189683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7FBBF51-40BD-794E-A91C-844A7732C237}"/>
              </a:ext>
            </a:extLst>
          </p:cNvPr>
          <p:cNvSpPr txBox="1"/>
          <p:nvPr/>
        </p:nvSpPr>
        <p:spPr>
          <a:xfrm>
            <a:off x="956532" y="1004296"/>
            <a:ext cx="4414991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Arc section in Beam Transport line (BT)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812E730-3556-734C-ADB1-30A155E225EF}"/>
              </a:ext>
            </a:extLst>
          </p:cNvPr>
          <p:cNvSpPr txBox="1"/>
          <p:nvPr/>
        </p:nvSpPr>
        <p:spPr>
          <a:xfrm>
            <a:off x="1505316" y="1466756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Before tuning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6C13CC3-87F1-9041-9875-916FECA5BE39}"/>
              </a:ext>
            </a:extLst>
          </p:cNvPr>
          <p:cNvSpPr txBox="1"/>
          <p:nvPr/>
        </p:nvSpPr>
        <p:spPr>
          <a:xfrm>
            <a:off x="3539772" y="1492089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After tuning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3" name="日付プレースホルダー 22">
            <a:extLst>
              <a:ext uri="{FF2B5EF4-FFF2-40B4-BE49-F238E27FC236}">
                <a16:creationId xmlns:a16="http://schemas.microsoft.com/office/drawing/2014/main" id="{82ADDEAE-3F7D-DC43-B691-10E73294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7A92E2C-C7EC-2240-A8C9-00CCEE963908}"/>
              </a:ext>
            </a:extLst>
          </p:cNvPr>
          <p:cNvSpPr txBox="1"/>
          <p:nvPr/>
        </p:nvSpPr>
        <p:spPr>
          <a:xfrm>
            <a:off x="326835" y="5869085"/>
            <a:ext cx="1135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The energy spread can be monitored only by destructive screen monitors. </a:t>
            </a:r>
            <a:r>
              <a:rPr lang="ja-JP" altLang="en-US">
                <a:solidFill>
                  <a:srgbClr val="0432FF"/>
                </a:solidFill>
              </a:rPr>
              <a:t>→</a:t>
            </a:r>
            <a:r>
              <a:rPr kumimoji="1" lang="en-US" altLang="ja-JP" dirty="0">
                <a:solidFill>
                  <a:srgbClr val="0432FF"/>
                </a:solidFill>
              </a:rPr>
              <a:t> A nondestructive monitors are necessary.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27" name="下矢印 26">
            <a:extLst>
              <a:ext uri="{FF2B5EF4-FFF2-40B4-BE49-F238E27FC236}">
                <a16:creationId xmlns:a16="http://schemas.microsoft.com/office/drawing/2014/main" id="{393557D8-FA45-ED43-A366-83465D64305B}"/>
              </a:ext>
            </a:extLst>
          </p:cNvPr>
          <p:cNvSpPr/>
          <p:nvPr/>
        </p:nvSpPr>
        <p:spPr>
          <a:xfrm rot="2641175">
            <a:off x="2926277" y="3222285"/>
            <a:ext cx="304800" cy="860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C8F2754-569C-024E-9592-B6E491BAD22A}"/>
              </a:ext>
            </a:extLst>
          </p:cNvPr>
          <p:cNvSpPr txBox="1"/>
          <p:nvPr/>
        </p:nvSpPr>
        <p:spPr>
          <a:xfrm>
            <a:off x="6111982" y="4591337"/>
            <a:ext cx="490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RF Phase drifts </a:t>
            </a:r>
            <a:r>
              <a:rPr lang="en-US" altLang="ja-JP" dirty="0"/>
              <a:t>due to </a:t>
            </a:r>
            <a:r>
              <a:rPr kumimoji="1" lang="en-US" altLang="ja-JP" dirty="0"/>
              <a:t>temperature change. </a:t>
            </a:r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59AB63B9-E215-6B4D-960D-47A408F38468}"/>
              </a:ext>
            </a:extLst>
          </p:cNvPr>
          <p:cNvGrpSpPr/>
          <p:nvPr/>
        </p:nvGrpSpPr>
        <p:grpSpPr>
          <a:xfrm>
            <a:off x="5853585" y="794138"/>
            <a:ext cx="6389558" cy="2969221"/>
            <a:chOff x="2369654" y="2278531"/>
            <a:chExt cx="8808917" cy="3448455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E29BEEC9-774E-404B-83D7-DD4C8CD6F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9654" y="2278531"/>
              <a:ext cx="7505700" cy="3448455"/>
            </a:xfrm>
            <a:prstGeom prst="rect">
              <a:avLst/>
            </a:prstGeom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3A9B575-CD05-964F-B2B0-1A0F2D3990EA}"/>
                </a:ext>
              </a:extLst>
            </p:cNvPr>
            <p:cNvSpPr txBox="1"/>
            <p:nvPr/>
          </p:nvSpPr>
          <p:spPr>
            <a:xfrm>
              <a:off x="8483019" y="3230686"/>
              <a:ext cx="2442344" cy="9651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</a:rPr>
                <a:t>Temperature </a:t>
              </a:r>
            </a:p>
            <a:p>
              <a:r>
                <a:rPr lang="en-US" altLang="ja-JP" sz="1600" dirty="0">
                  <a:solidFill>
                    <a:srgbClr val="FF0000"/>
                  </a:solidFill>
                </a:rPr>
                <a:t>in HV station of the thermal gun</a:t>
              </a:r>
              <a:endParaRPr lang="ja-JP" altLang="en-US" sz="1600">
                <a:solidFill>
                  <a:srgbClr val="FF0000"/>
                </a:solidFill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839078D-1BF1-A74E-98A0-B1DCB309337E}"/>
                </a:ext>
              </a:extLst>
            </p:cNvPr>
            <p:cNvSpPr txBox="1"/>
            <p:nvPr/>
          </p:nvSpPr>
          <p:spPr>
            <a:xfrm>
              <a:off x="8513826" y="2632717"/>
              <a:ext cx="2139692" cy="67915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8F00"/>
                  </a:solidFill>
                </a:rPr>
                <a:t>Temperature </a:t>
              </a:r>
            </a:p>
            <a:p>
              <a:r>
                <a:rPr lang="en-US" altLang="ja-JP" sz="1600" dirty="0">
                  <a:solidFill>
                    <a:srgbClr val="008F00"/>
                  </a:solidFill>
                </a:rPr>
                <a:t>of atmosphere</a:t>
              </a:r>
              <a:endParaRPr lang="ja-JP" altLang="en-US" sz="1600">
                <a:solidFill>
                  <a:srgbClr val="008F00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742AD8D-AE9A-FF4F-BF2B-855E1FD3C887}"/>
                </a:ext>
              </a:extLst>
            </p:cNvPr>
            <p:cNvSpPr txBox="1"/>
            <p:nvPr/>
          </p:nvSpPr>
          <p:spPr>
            <a:xfrm>
              <a:off x="8404621" y="4131794"/>
              <a:ext cx="2773950" cy="6791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solidFill>
                    <a:srgbClr val="0070C0"/>
                  </a:solidFill>
                </a:rPr>
                <a:t>Room temperature </a:t>
              </a:r>
            </a:p>
            <a:p>
              <a:r>
                <a:rPr lang="en-US" altLang="ja-JP" sz="1600" dirty="0">
                  <a:solidFill>
                    <a:srgbClr val="0070C0"/>
                  </a:solidFill>
                </a:rPr>
                <a:t>of the thermal gun </a:t>
              </a:r>
              <a:endParaRPr lang="ja-JP" altLang="en-US" sz="1600">
                <a:solidFill>
                  <a:srgbClr val="0070C0"/>
                </a:solidFill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442CF2A-D068-9A44-B91B-058739D0786D}"/>
              </a:ext>
            </a:extLst>
          </p:cNvPr>
          <p:cNvSpPr txBox="1"/>
          <p:nvPr/>
        </p:nvSpPr>
        <p:spPr>
          <a:xfrm>
            <a:off x="6111982" y="4268422"/>
            <a:ext cx="527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 spread is very sensitive to the RF phase.</a:t>
            </a:r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8F6C89D-E676-9E4A-8C63-49B3E24E477B}"/>
              </a:ext>
            </a:extLst>
          </p:cNvPr>
          <p:cNvSpPr txBox="1"/>
          <p:nvPr/>
        </p:nvSpPr>
        <p:spPr>
          <a:xfrm>
            <a:off x="5983556" y="5025922"/>
            <a:ext cx="4966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432FF"/>
                </a:solidFill>
              </a:rPr>
              <a:t>→ </a:t>
            </a:r>
            <a:r>
              <a:rPr lang="en-US" altLang="ja-JP" dirty="0">
                <a:solidFill>
                  <a:srgbClr val="0432FF"/>
                </a:solidFill>
              </a:rPr>
              <a:t>RF phase/voltage monitors are necessary.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6DA5C8A-8447-2847-872A-332CBDF356D0}"/>
              </a:ext>
            </a:extLst>
          </p:cNvPr>
          <p:cNvSpPr txBox="1"/>
          <p:nvPr/>
        </p:nvSpPr>
        <p:spPr>
          <a:xfrm>
            <a:off x="51122" y="17884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BG in Phase 2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C9C43A-F93F-DE46-B44F-39E738398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2B8645-59ED-5B49-9A3D-B0B0F9DAE5BC}"/>
              </a:ext>
            </a:extLst>
          </p:cNvPr>
          <p:cNvSpPr txBox="1"/>
          <p:nvPr/>
        </p:nvSpPr>
        <p:spPr>
          <a:xfrm>
            <a:off x="3078677" y="3583885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 spread was widened.</a:t>
            </a:r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E5195BE-73E2-CD48-AA6E-2C1FCF76C16A}"/>
              </a:ext>
            </a:extLst>
          </p:cNvPr>
          <p:cNvSpPr txBox="1"/>
          <p:nvPr/>
        </p:nvSpPr>
        <p:spPr>
          <a:xfrm>
            <a:off x="1171328" y="1859948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7/13 20:00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61B4945-EF73-4046-B845-2E4B394D94DE}"/>
              </a:ext>
            </a:extLst>
          </p:cNvPr>
          <p:cNvSpPr txBox="1"/>
          <p:nvPr/>
        </p:nvSpPr>
        <p:spPr>
          <a:xfrm>
            <a:off x="1171328" y="4016907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7/13 20:43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2908E1-A8E5-7D47-9BDF-985848C52232}"/>
              </a:ext>
            </a:extLst>
          </p:cNvPr>
          <p:cNvSpPr txBox="1"/>
          <p:nvPr/>
        </p:nvSpPr>
        <p:spPr>
          <a:xfrm>
            <a:off x="1431032" y="2609873"/>
            <a:ext cx="1535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Energy spread</a:t>
            </a:r>
            <a:endParaRPr kumimoji="1" lang="ja-JP" altLang="en-US" sz="1600">
              <a:solidFill>
                <a:schemeClr val="bg1"/>
              </a:solidFill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0FBDB09A-D210-0D40-8F66-BB6FC85EB547}"/>
              </a:ext>
            </a:extLst>
          </p:cNvPr>
          <p:cNvCxnSpPr/>
          <p:nvPr/>
        </p:nvCxnSpPr>
        <p:spPr>
          <a:xfrm>
            <a:off x="2057903" y="2594800"/>
            <a:ext cx="462841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2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34"/>
    </mc:Choice>
    <mc:Fallback xmlns="">
      <p:transition spd="slow" advTm="996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C) Energy jitter</a:t>
            </a:r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680" y="1955709"/>
            <a:ext cx="6414770" cy="44095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679249" y="2857500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Diamond became small</a:t>
            </a:r>
            <a:endParaRPr lang="ja-JP" altLang="en-US">
              <a:solidFill>
                <a:srgbClr val="0432FF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6164580" y="3226832"/>
            <a:ext cx="0" cy="3545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9BFD4F-9096-4046-AF06-D4CAFF6D6B76}"/>
              </a:ext>
            </a:extLst>
          </p:cNvPr>
          <p:cNvSpPr txBox="1"/>
          <p:nvPr/>
        </p:nvSpPr>
        <p:spPr>
          <a:xfrm>
            <a:off x="3840274" y="1276308"/>
            <a:ext cx="5229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After suppressing the energy jitter, </a:t>
            </a:r>
          </a:p>
          <a:p>
            <a:r>
              <a:rPr lang="en-US" altLang="ja-JP" dirty="0"/>
              <a:t>the signal from Diamond detector was reduced.</a:t>
            </a:r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032BCE-0AB3-3940-B48C-387A3BD4E369}"/>
              </a:ext>
            </a:extLst>
          </p:cNvPr>
          <p:cNvSpPr txBox="1"/>
          <p:nvPr/>
        </p:nvSpPr>
        <p:spPr>
          <a:xfrm rot="5400000">
            <a:off x="8328470" y="4180344"/>
            <a:ext cx="1508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Energy Jitter</a:t>
            </a:r>
            <a:endParaRPr lang="ja-JP" altLang="en-US">
              <a:solidFill>
                <a:srgbClr val="0432FF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19C91FC-8F4A-4240-89B7-28A9206AF526}"/>
              </a:ext>
            </a:extLst>
          </p:cNvPr>
          <p:cNvCxnSpPr/>
          <p:nvPr/>
        </p:nvCxnSpPr>
        <p:spPr>
          <a:xfrm>
            <a:off x="4772526" y="3970421"/>
            <a:ext cx="0" cy="6737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957D9C5-523F-1B4C-B317-9B68F36B4F24}"/>
              </a:ext>
            </a:extLst>
          </p:cNvPr>
          <p:cNvSpPr txBox="1"/>
          <p:nvPr/>
        </p:nvSpPr>
        <p:spPr>
          <a:xfrm>
            <a:off x="4676274" y="429527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±0.1%</a:t>
            </a:r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856004-B741-0B4F-8330-120B14DBE8B1}"/>
              </a:ext>
            </a:extLst>
          </p:cNvPr>
          <p:cNvSpPr txBox="1"/>
          <p:nvPr/>
        </p:nvSpPr>
        <p:spPr>
          <a:xfrm>
            <a:off x="6700306" y="442670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±0.05%</a:t>
            </a:r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DC28C60-14CA-AC42-B45A-8F0B2F484135}"/>
              </a:ext>
            </a:extLst>
          </p:cNvPr>
          <p:cNvSpPr txBox="1"/>
          <p:nvPr/>
        </p:nvSpPr>
        <p:spPr>
          <a:xfrm>
            <a:off x="6020595" y="479603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8F00"/>
                </a:solidFill>
              </a:rPr>
              <a:t>CLAWS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230CDE7-3332-E14A-AA0D-F03A92315DA2}"/>
              </a:ext>
            </a:extLst>
          </p:cNvPr>
          <p:cNvSpPr txBox="1"/>
          <p:nvPr/>
        </p:nvSpPr>
        <p:spPr>
          <a:xfrm>
            <a:off x="8161361" y="0"/>
            <a:ext cx="410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B2GM_Background TF_2018105_Iida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98D5727-774C-4447-ADFA-32CF31B6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94B95FB7-19DE-8B4B-B345-ECB728E47A36}"/>
              </a:ext>
            </a:extLst>
          </p:cNvPr>
          <p:cNvSpPr/>
          <p:nvPr/>
        </p:nvSpPr>
        <p:spPr>
          <a:xfrm>
            <a:off x="4195482" y="3137646"/>
            <a:ext cx="612902" cy="1712176"/>
          </a:xfrm>
          <a:prstGeom prst="ellipse">
            <a:avLst/>
          </a:prstGeom>
          <a:noFill/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C0DB48F8-D46E-634C-AAB7-6A36A2BEBC3B}"/>
              </a:ext>
            </a:extLst>
          </p:cNvPr>
          <p:cNvSpPr/>
          <p:nvPr/>
        </p:nvSpPr>
        <p:spPr>
          <a:xfrm>
            <a:off x="5941536" y="3128754"/>
            <a:ext cx="612902" cy="1712176"/>
          </a:xfrm>
          <a:prstGeom prst="ellipse">
            <a:avLst/>
          </a:prstGeom>
          <a:noFill/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18D76F-CEA3-434C-A88E-EF5AC9552833}"/>
              </a:ext>
            </a:extLst>
          </p:cNvPr>
          <p:cNvSpPr txBox="1"/>
          <p:nvPr/>
        </p:nvSpPr>
        <p:spPr>
          <a:xfrm>
            <a:off x="4758025" y="6402334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Beam background is sensitive to the energy jitter.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178B069-F16C-C948-92AF-CDDEF5A554A8}"/>
              </a:ext>
            </a:extLst>
          </p:cNvPr>
          <p:cNvSpPr txBox="1"/>
          <p:nvPr/>
        </p:nvSpPr>
        <p:spPr>
          <a:xfrm>
            <a:off x="51122" y="17884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BG in Phase 2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0EB2AFA7-8DCB-5245-8154-681387D3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C36535A-C097-6A4B-8584-A43035FEBB06}"/>
              </a:ext>
            </a:extLst>
          </p:cNvPr>
          <p:cNvSpPr txBox="1"/>
          <p:nvPr/>
        </p:nvSpPr>
        <p:spPr>
          <a:xfrm>
            <a:off x="904959" y="4406547"/>
            <a:ext cx="178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Energy FB did not work well.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09ECD71-07B6-6D48-B5C9-3BCB10CE022D}"/>
              </a:ext>
            </a:extLst>
          </p:cNvPr>
          <p:cNvCxnSpPr/>
          <p:nvPr/>
        </p:nvCxnSpPr>
        <p:spPr>
          <a:xfrm flipV="1">
            <a:off x="2694571" y="4664605"/>
            <a:ext cx="1527775" cy="316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084E05B-0B8C-F94B-801B-FFFC8BFBB9F7}"/>
              </a:ext>
            </a:extLst>
          </p:cNvPr>
          <p:cNvCxnSpPr>
            <a:cxnSpLocks/>
          </p:cNvCxnSpPr>
          <p:nvPr/>
        </p:nvCxnSpPr>
        <p:spPr>
          <a:xfrm>
            <a:off x="5644148" y="1883532"/>
            <a:ext cx="0" cy="1245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5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2"/>
    </mc:Choice>
    <mc:Fallback xmlns="">
      <p:transition spd="slow" advTm="5732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F183C0-2555-E945-9C0D-83E7AF78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A75332-C56C-F941-8FBE-4473F2E3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Injection </a:t>
            </a: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ackground(BG) during Phase 2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rgbClr val="0432FF"/>
                </a:solidFill>
              </a:rPr>
              <a:t>Progress of LINAC </a:t>
            </a:r>
            <a:r>
              <a:rPr lang="en-US" altLang="ja-JP" dirty="0">
                <a:solidFill>
                  <a:srgbClr val="0432FF"/>
                </a:solidFill>
              </a:rPr>
              <a:t>s</a:t>
            </a:r>
            <a:r>
              <a:rPr kumimoji="1" lang="en-US" altLang="ja-JP" dirty="0">
                <a:solidFill>
                  <a:srgbClr val="0432FF"/>
                </a:solidFill>
              </a:rPr>
              <a:t>tudy for </a:t>
            </a:r>
            <a:r>
              <a:rPr lang="en-US" altLang="ja-JP" dirty="0">
                <a:solidFill>
                  <a:srgbClr val="0432FF"/>
                </a:solidFill>
              </a:rPr>
              <a:t>a</a:t>
            </a:r>
            <a:r>
              <a:rPr kumimoji="1" lang="en-US" altLang="ja-JP" dirty="0">
                <a:solidFill>
                  <a:srgbClr val="0432FF"/>
                </a:solidFill>
              </a:rPr>
              <a:t>utumn, 2018</a:t>
            </a:r>
          </a:p>
          <a:p>
            <a:pPr lvl="1"/>
            <a:r>
              <a:rPr lang="en-US" altLang="ja-JP" dirty="0"/>
              <a:t>Mainly about the study related to BG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Injection beam for the beginning of Phase 3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  <a:endParaRPr kumimoji="1" lang="ja-JP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AC2C8ED-7D73-3D48-9F27-8DC7378A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456777-FF7D-BB47-838E-CFD8471B1084}"/>
              </a:ext>
            </a:extLst>
          </p:cNvPr>
          <p:cNvSpPr txBox="1"/>
          <p:nvPr/>
        </p:nvSpPr>
        <p:spPr>
          <a:xfrm>
            <a:off x="838200" y="1663546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0.  </a:t>
            </a:r>
            <a:r>
              <a:rPr lang="en-US" altLang="ja-JP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Introduction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3E3840-EF06-A841-8992-7D4D6C09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9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"/>
    </mc:Choice>
    <mc:Fallback xmlns="">
      <p:transition spd="slow" advTm="586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48B26E-F1C3-3244-97CF-0206226F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049" y="23717"/>
            <a:ext cx="7886700" cy="782053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>LINAC Beam Studies (Oct.-Dec., 2018)</a:t>
            </a:r>
            <a:endParaRPr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2C1128-DA85-F24A-8CF4-E649D3377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649706"/>
            <a:ext cx="7886700" cy="6208295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1200" dirty="0">
                <a:solidFill>
                  <a:srgbClr val="0432FF"/>
                </a:solidFill>
              </a:rPr>
              <a:t>RF Gun (M. Yoshida, X. Zhou, R. Zhang )</a:t>
            </a:r>
            <a:endParaRPr lang="en-US" altLang="ja-JP" sz="1200" dirty="0">
              <a:solidFill>
                <a:srgbClr val="00B050"/>
              </a:solidFill>
            </a:endParaRPr>
          </a:p>
          <a:p>
            <a:r>
              <a:rPr lang="en-US" altLang="ja-JP" sz="1200" dirty="0">
                <a:solidFill>
                  <a:srgbClr val="0432FF"/>
                </a:solidFill>
              </a:rPr>
              <a:t>Thermionic Gun</a:t>
            </a:r>
          </a:p>
          <a:p>
            <a:pPr lvl="1"/>
            <a:r>
              <a:rPr lang="en-US" altLang="ja-JP" sz="1100" dirty="0"/>
              <a:t>Tuning of </a:t>
            </a:r>
            <a:r>
              <a:rPr lang="en-US" altLang="ja-JP" sz="1100" dirty="0" err="1"/>
              <a:t>Buncher</a:t>
            </a:r>
            <a:r>
              <a:rPr lang="en-US" altLang="ja-JP" sz="1100" dirty="0"/>
              <a:t> (T. </a:t>
            </a:r>
            <a:r>
              <a:rPr lang="en-US" altLang="ja-JP" sz="1100" dirty="0" err="1"/>
              <a:t>Natsui</a:t>
            </a:r>
            <a:r>
              <a:rPr lang="en-US" altLang="ja-JP" sz="1100" dirty="0"/>
              <a:t>)</a:t>
            </a:r>
            <a:endParaRPr lang="en-US" altLang="ja-JP" sz="1100" dirty="0">
              <a:solidFill>
                <a:srgbClr val="00B050"/>
              </a:solidFill>
            </a:endParaRPr>
          </a:p>
          <a:p>
            <a:pPr lvl="1"/>
            <a:r>
              <a:rPr lang="en-US" altLang="ja-JP" sz="1100" dirty="0"/>
              <a:t>Q-Scan</a:t>
            </a:r>
            <a:r>
              <a:rPr lang="ja-JP" altLang="en-US" sz="1100"/>
              <a:t>、</a:t>
            </a:r>
            <a:r>
              <a:rPr lang="en-US" altLang="ja-JP" sz="1100" dirty="0"/>
              <a:t>10nC</a:t>
            </a:r>
            <a:r>
              <a:rPr lang="ja-JP" altLang="en-US" sz="1100"/>
              <a:t>（</a:t>
            </a:r>
            <a:r>
              <a:rPr lang="en-US" altLang="ja-JP" sz="1100" dirty="0"/>
              <a:t>T. </a:t>
            </a:r>
            <a:r>
              <a:rPr lang="en-US" altLang="ja-JP" sz="1100" dirty="0" err="1"/>
              <a:t>Natsui</a:t>
            </a:r>
            <a:r>
              <a:rPr lang="en-US" altLang="ja-JP" sz="1100" dirty="0"/>
              <a:t> and Y. </a:t>
            </a:r>
            <a:r>
              <a:rPr lang="en-US" altLang="ja-JP" sz="1100" dirty="0" err="1"/>
              <a:t>Seimiya</a:t>
            </a:r>
            <a:r>
              <a:rPr lang="ja-JP" altLang="en-US" sz="1100"/>
              <a:t>）</a:t>
            </a:r>
            <a:endParaRPr lang="en-US" altLang="ja-JP" sz="1100" dirty="0"/>
          </a:p>
          <a:p>
            <a:r>
              <a:rPr lang="en-US" altLang="ja-JP" sz="1200" dirty="0">
                <a:solidFill>
                  <a:srgbClr val="0432FF"/>
                </a:solidFill>
              </a:rPr>
              <a:t>24 degree Line</a:t>
            </a:r>
          </a:p>
          <a:p>
            <a:pPr lvl="1"/>
            <a:r>
              <a:rPr lang="en-US" altLang="ja-JP" sz="1100" dirty="0"/>
              <a:t>Measurement and Correction of Dispersion</a:t>
            </a:r>
            <a:r>
              <a:rPr lang="ja-JP" altLang="en-US" sz="1100"/>
              <a:t>（</a:t>
            </a:r>
            <a:r>
              <a:rPr lang="en-US" altLang="ja-JP" sz="1100" dirty="0"/>
              <a:t>Y. </a:t>
            </a:r>
            <a:r>
              <a:rPr lang="en-US" altLang="ja-JP" sz="1100" dirty="0" err="1"/>
              <a:t>Seimiya</a:t>
            </a:r>
            <a:r>
              <a:rPr lang="ja-JP" altLang="en-US" sz="1100"/>
              <a:t>）</a:t>
            </a:r>
            <a:endParaRPr lang="en-US" altLang="ja-JP" sz="1100" dirty="0"/>
          </a:p>
          <a:p>
            <a:pPr lvl="1"/>
            <a:r>
              <a:rPr lang="en-US" altLang="ja-JP" sz="1100" dirty="0"/>
              <a:t>Measurement of Response and Aperture (Y. </a:t>
            </a:r>
            <a:r>
              <a:rPr lang="en-US" altLang="ja-JP" sz="1100" dirty="0" err="1"/>
              <a:t>Seimiya</a:t>
            </a:r>
            <a:r>
              <a:rPr lang="en-US" altLang="ja-JP" sz="1100" dirty="0"/>
              <a:t>)</a:t>
            </a:r>
          </a:p>
          <a:p>
            <a:pPr lvl="1"/>
            <a:r>
              <a:rPr lang="en-US" altLang="ja-JP" sz="1100" dirty="0"/>
              <a:t>Consistency Measurement of BPM (F. Miyahara)</a:t>
            </a:r>
          </a:p>
          <a:p>
            <a:r>
              <a:rPr lang="en-US" altLang="ja-JP" sz="1200" dirty="0" err="1">
                <a:solidFill>
                  <a:srgbClr val="0432FF"/>
                </a:solidFill>
              </a:rPr>
              <a:t>Jarc</a:t>
            </a:r>
            <a:endParaRPr lang="en-US" altLang="ja-JP" sz="1200" dirty="0">
              <a:solidFill>
                <a:srgbClr val="0432FF"/>
              </a:solidFill>
            </a:endParaRPr>
          </a:p>
          <a:p>
            <a:pPr lvl="1"/>
            <a:r>
              <a:rPr lang="en-US" altLang="ja-JP" sz="1100" dirty="0"/>
              <a:t>Measurement and Correction of Dispersion</a:t>
            </a:r>
            <a:r>
              <a:rPr lang="ja-JP" altLang="en-US" sz="1100"/>
              <a:t>（</a:t>
            </a:r>
            <a:r>
              <a:rPr lang="en-US" altLang="ja-JP" sz="1100" dirty="0"/>
              <a:t>Y. </a:t>
            </a:r>
            <a:r>
              <a:rPr lang="en-US" altLang="ja-JP" sz="1100" dirty="0" err="1"/>
              <a:t>Seimiya</a:t>
            </a:r>
            <a:r>
              <a:rPr lang="ja-JP" altLang="en-US" sz="1100"/>
              <a:t>）</a:t>
            </a:r>
            <a:endParaRPr lang="en-US" altLang="ja-JP" sz="1100" dirty="0"/>
          </a:p>
          <a:p>
            <a:pPr lvl="1"/>
            <a:r>
              <a:rPr lang="en-US" altLang="ja-JP" sz="1100" dirty="0"/>
              <a:t>Bunch Compress</a:t>
            </a:r>
            <a:r>
              <a:rPr lang="ja-JP" altLang="en-US" sz="1100"/>
              <a:t>（</a:t>
            </a:r>
            <a:r>
              <a:rPr lang="en-US" altLang="ja-JP" sz="1100" dirty="0"/>
              <a:t>M. Yoshida)</a:t>
            </a:r>
            <a:endParaRPr lang="en-US" altLang="ja-JP" sz="1100" dirty="0">
              <a:solidFill>
                <a:srgbClr val="00B050"/>
              </a:solidFill>
            </a:endParaRPr>
          </a:p>
          <a:p>
            <a:pPr lvl="1"/>
            <a:r>
              <a:rPr lang="en-US" altLang="ja-JP" sz="1100" dirty="0" err="1"/>
              <a:t>OctoPos</a:t>
            </a:r>
            <a:r>
              <a:rPr lang="en-US" altLang="ja-JP" sz="1100" dirty="0"/>
              <a:t> BPM (F. Miyahara)</a:t>
            </a:r>
          </a:p>
          <a:p>
            <a:r>
              <a:rPr lang="en-US" altLang="ja-JP" sz="1200" dirty="0">
                <a:solidFill>
                  <a:srgbClr val="0432FF"/>
                </a:solidFill>
              </a:rPr>
              <a:t>Measurement of Beam Position Jitter and Fluctuation (Y. </a:t>
            </a:r>
            <a:r>
              <a:rPr lang="en-US" altLang="ja-JP" sz="1200" dirty="0" err="1">
                <a:solidFill>
                  <a:srgbClr val="0432FF"/>
                </a:solidFill>
              </a:rPr>
              <a:t>Seimiya</a:t>
            </a:r>
            <a:r>
              <a:rPr lang="en-US" altLang="ja-JP" sz="1200" dirty="0">
                <a:solidFill>
                  <a:srgbClr val="0432FF"/>
                </a:solidFill>
              </a:rPr>
              <a:t>)</a:t>
            </a:r>
          </a:p>
          <a:p>
            <a:pPr lvl="1"/>
            <a:r>
              <a:rPr lang="en-US" altLang="ja-JP" sz="1100" dirty="0"/>
              <a:t>Binarization from Pulsed Magnet (T. </a:t>
            </a:r>
            <a:r>
              <a:rPr lang="en-US" altLang="ja-JP" sz="1100" dirty="0" err="1"/>
              <a:t>Natsuim</a:t>
            </a:r>
            <a:r>
              <a:rPr lang="en-US" altLang="ja-JP" sz="1100" dirty="0"/>
              <a:t> Y. </a:t>
            </a:r>
            <a:r>
              <a:rPr lang="en-US" altLang="ja-JP" sz="1100" dirty="0" err="1"/>
              <a:t>Enomoto</a:t>
            </a:r>
            <a:r>
              <a:rPr lang="en-US" altLang="ja-JP" sz="1100" dirty="0"/>
              <a:t>, M. Satoh, I. </a:t>
            </a:r>
            <a:r>
              <a:rPr lang="en-US" altLang="ja-JP" sz="1100" dirty="0" err="1"/>
              <a:t>Satake</a:t>
            </a:r>
            <a:r>
              <a:rPr lang="en-US" altLang="ja-JP" sz="1100" dirty="0"/>
              <a:t>)</a:t>
            </a:r>
          </a:p>
          <a:p>
            <a:pPr lvl="1"/>
            <a:r>
              <a:rPr lang="en-US" altLang="ja-JP" sz="1100" dirty="0"/>
              <a:t>Monitors of RF Phase and RF Induced wave </a:t>
            </a:r>
          </a:p>
          <a:p>
            <a:r>
              <a:rPr lang="en-US" altLang="ja-JP" sz="1200" dirty="0">
                <a:solidFill>
                  <a:srgbClr val="0432FF"/>
                </a:solidFill>
              </a:rPr>
              <a:t>Monitors of RF Phase and RF Induced wave  (T. Miura, et al.) </a:t>
            </a:r>
          </a:p>
          <a:p>
            <a:r>
              <a:rPr lang="en-US" altLang="ja-JP" sz="1200" dirty="0">
                <a:solidFill>
                  <a:srgbClr val="0432FF"/>
                </a:solidFill>
              </a:rPr>
              <a:t>Primary side power fluctuation (T. Miura, T. </a:t>
            </a:r>
            <a:r>
              <a:rPr lang="en-US" altLang="ja-JP" sz="1200" dirty="0" err="1">
                <a:solidFill>
                  <a:srgbClr val="0432FF"/>
                </a:solidFill>
              </a:rPr>
              <a:t>Natsui</a:t>
            </a:r>
            <a:r>
              <a:rPr lang="en-US" altLang="ja-JP" sz="1200" dirty="0">
                <a:solidFill>
                  <a:srgbClr val="0432FF"/>
                </a:solidFill>
              </a:rPr>
              <a:t>)</a:t>
            </a:r>
          </a:p>
          <a:p>
            <a:r>
              <a:rPr lang="en-US" altLang="ja-JP" sz="1200" dirty="0">
                <a:solidFill>
                  <a:srgbClr val="0432FF"/>
                </a:solidFill>
              </a:rPr>
              <a:t>Investigation around Dummy Target (Y. </a:t>
            </a:r>
            <a:r>
              <a:rPr lang="en-US" altLang="ja-JP" sz="1200" dirty="0" err="1">
                <a:solidFill>
                  <a:srgbClr val="0432FF"/>
                </a:solidFill>
              </a:rPr>
              <a:t>Enomoto</a:t>
            </a:r>
            <a:r>
              <a:rPr lang="en-US" altLang="ja-JP" sz="1200" dirty="0">
                <a:solidFill>
                  <a:srgbClr val="0432FF"/>
                </a:solidFill>
              </a:rPr>
              <a:t>, H. Sugimura, T. </a:t>
            </a:r>
            <a:r>
              <a:rPr lang="en-US" altLang="ja-JP" sz="1200" dirty="0" err="1">
                <a:solidFill>
                  <a:srgbClr val="0432FF"/>
                </a:solidFill>
              </a:rPr>
              <a:t>Kamitani</a:t>
            </a:r>
            <a:r>
              <a:rPr lang="en-US" altLang="ja-JP" sz="1200" dirty="0">
                <a:solidFill>
                  <a:srgbClr val="0432FF"/>
                </a:solidFill>
              </a:rPr>
              <a:t>, Y. Ohnishi, Y. Funakoshi, N. Iida)</a:t>
            </a:r>
          </a:p>
          <a:p>
            <a:pPr lvl="1"/>
            <a:r>
              <a:rPr lang="en-US" altLang="ja-JP" sz="1100" dirty="0"/>
              <a:t>Beam Based </a:t>
            </a:r>
            <a:r>
              <a:rPr lang="en-US" altLang="ja-JP" sz="1100" dirty="0" err="1"/>
              <a:t>Aligment</a:t>
            </a:r>
            <a:r>
              <a:rPr lang="en-US" altLang="ja-JP" sz="1100" dirty="0"/>
              <a:t> ( Ballistic Orbit</a:t>
            </a:r>
            <a:r>
              <a:rPr lang="ja-JP" altLang="en-US" sz="1100"/>
              <a:t>、</a:t>
            </a:r>
            <a:r>
              <a:rPr lang="en-US" altLang="ja-JP" sz="1100" dirty="0" err="1"/>
              <a:t>QuadBPM</a:t>
            </a:r>
            <a:r>
              <a:rPr lang="en-US" altLang="ja-JP" sz="1100" dirty="0"/>
              <a:t> )</a:t>
            </a:r>
            <a:endParaRPr lang="en-US" altLang="ja-JP" sz="1100" dirty="0">
              <a:solidFill>
                <a:srgbClr val="0070C0"/>
              </a:solidFill>
            </a:endParaRPr>
          </a:p>
          <a:p>
            <a:r>
              <a:rPr lang="en-US" altLang="ja-JP" sz="1200" dirty="0">
                <a:solidFill>
                  <a:srgbClr val="0432FF"/>
                </a:solidFill>
              </a:rPr>
              <a:t>Investigation of Solenoid magnet after Positron Target (T. </a:t>
            </a:r>
            <a:r>
              <a:rPr lang="en-US" altLang="ja-JP" sz="1200" dirty="0" err="1">
                <a:solidFill>
                  <a:srgbClr val="0432FF"/>
                </a:solidFill>
              </a:rPr>
              <a:t>Kamitani</a:t>
            </a:r>
            <a:r>
              <a:rPr lang="en-US" altLang="ja-JP" sz="1200" dirty="0">
                <a:solidFill>
                  <a:srgbClr val="0432FF"/>
                </a:solidFill>
              </a:rPr>
              <a:t>, Y. Ohnishi)</a:t>
            </a:r>
          </a:p>
          <a:p>
            <a:r>
              <a:rPr lang="en-US" altLang="ja-JP" sz="1200" dirty="0">
                <a:solidFill>
                  <a:srgbClr val="0432FF"/>
                </a:solidFill>
              </a:rPr>
              <a:t>Measurement of RF Energy Gain (T. </a:t>
            </a:r>
            <a:r>
              <a:rPr lang="en-US" altLang="ja-JP" sz="1200" dirty="0" err="1">
                <a:solidFill>
                  <a:srgbClr val="0432FF"/>
                </a:solidFill>
              </a:rPr>
              <a:t>Kamitani</a:t>
            </a:r>
            <a:r>
              <a:rPr lang="en-US" altLang="ja-JP" sz="1200" dirty="0">
                <a:solidFill>
                  <a:srgbClr val="0432FF"/>
                </a:solidFill>
              </a:rPr>
              <a:t>, Y. Ohnishi, T. </a:t>
            </a:r>
            <a:r>
              <a:rPr lang="en-US" altLang="ja-JP" sz="1200" dirty="0" err="1">
                <a:solidFill>
                  <a:srgbClr val="0432FF"/>
                </a:solidFill>
              </a:rPr>
              <a:t>Natsui</a:t>
            </a:r>
            <a:r>
              <a:rPr lang="en-US" altLang="ja-JP" sz="1200" dirty="0">
                <a:solidFill>
                  <a:srgbClr val="0432FF"/>
                </a:solidFill>
              </a:rPr>
              <a:t>, Y. </a:t>
            </a:r>
            <a:r>
              <a:rPr lang="en-US" altLang="ja-JP" sz="1200" dirty="0" err="1">
                <a:solidFill>
                  <a:srgbClr val="0432FF"/>
                </a:solidFill>
              </a:rPr>
              <a:t>Seimiya</a:t>
            </a:r>
            <a:r>
              <a:rPr lang="en-US" altLang="ja-JP" sz="1200" dirty="0">
                <a:solidFill>
                  <a:srgbClr val="0432FF"/>
                </a:solidFill>
              </a:rPr>
              <a:t>, M. Satoh)</a:t>
            </a:r>
          </a:p>
          <a:p>
            <a:r>
              <a:rPr lang="en-US" altLang="ja-JP" sz="1200" dirty="0">
                <a:solidFill>
                  <a:srgbClr val="0432FF"/>
                </a:solidFill>
              </a:rPr>
              <a:t>SY2 (N. Iida, H. </a:t>
            </a:r>
            <a:r>
              <a:rPr lang="en-US" altLang="ja-JP" sz="1200" dirty="0" err="1">
                <a:solidFill>
                  <a:srgbClr val="0432FF"/>
                </a:solidFill>
              </a:rPr>
              <a:t>Koiso</a:t>
            </a:r>
            <a:r>
              <a:rPr lang="en-US" altLang="ja-JP" sz="1200" dirty="0">
                <a:solidFill>
                  <a:srgbClr val="0432FF"/>
                </a:solidFill>
              </a:rPr>
              <a:t>)</a:t>
            </a:r>
          </a:p>
          <a:p>
            <a:pPr lvl="1"/>
            <a:r>
              <a:rPr lang="en-US" altLang="ja-JP" sz="1100" dirty="0"/>
              <a:t>Measurement of Dispersion</a:t>
            </a:r>
          </a:p>
          <a:p>
            <a:r>
              <a:rPr lang="en-US" altLang="ja-JP" sz="1200" dirty="0">
                <a:solidFill>
                  <a:srgbClr val="0432FF"/>
                </a:solidFill>
              </a:rPr>
              <a:t>Sector 3-5</a:t>
            </a:r>
          </a:p>
          <a:p>
            <a:pPr lvl="1"/>
            <a:r>
              <a:rPr lang="en-US" altLang="ja-JP" sz="1100" dirty="0"/>
              <a:t>Offset Injection (Y. </a:t>
            </a:r>
            <a:r>
              <a:rPr lang="en-US" altLang="ja-JP" sz="1100" dirty="0" err="1"/>
              <a:t>Seimiya</a:t>
            </a:r>
            <a:r>
              <a:rPr lang="en-US" altLang="ja-JP" sz="1100" dirty="0"/>
              <a:t>, N. Iida, T. </a:t>
            </a:r>
            <a:r>
              <a:rPr lang="en-US" altLang="ja-JP" sz="1100" dirty="0" err="1"/>
              <a:t>Mimashi</a:t>
            </a:r>
            <a:r>
              <a:rPr lang="en-US" altLang="ja-JP" sz="1100" dirty="0"/>
              <a:t>, T. Kawamoto, K. Yokoyama)</a:t>
            </a:r>
          </a:p>
          <a:p>
            <a:pPr lvl="1"/>
            <a:r>
              <a:rPr lang="en-US" altLang="ja-JP" sz="1100" dirty="0"/>
              <a:t>Fudge Factor Measurement of Quad (Y. </a:t>
            </a:r>
            <a:r>
              <a:rPr lang="en-US" altLang="ja-JP" sz="1100" dirty="0" err="1"/>
              <a:t>Seimiya</a:t>
            </a:r>
            <a:r>
              <a:rPr lang="en-US" altLang="ja-JP" sz="1100" dirty="0"/>
              <a:t>, M. Satoh )</a:t>
            </a:r>
          </a:p>
          <a:p>
            <a:pPr lvl="1"/>
            <a:r>
              <a:rPr lang="en-US" altLang="ja-JP" sz="1100" dirty="0" err="1"/>
              <a:t>QuadBPM</a:t>
            </a:r>
            <a:r>
              <a:rPr lang="en-US" altLang="ja-JP" sz="1100" dirty="0"/>
              <a:t> (H. Sugimura), Mover Alignment (Y. </a:t>
            </a:r>
            <a:r>
              <a:rPr lang="en-US" altLang="ja-JP" sz="1100" dirty="0" err="1"/>
              <a:t>Enomoto</a:t>
            </a:r>
            <a:r>
              <a:rPr lang="en-US" altLang="ja-JP" sz="1100" dirty="0"/>
              <a:t>, T. </a:t>
            </a:r>
            <a:r>
              <a:rPr lang="en-US" altLang="ja-JP" sz="1100" dirty="0" err="1"/>
              <a:t>Kamitani</a:t>
            </a:r>
            <a:r>
              <a:rPr lang="en-US" altLang="ja-JP" sz="1100" dirty="0"/>
              <a:t>)</a:t>
            </a:r>
          </a:p>
          <a:p>
            <a:r>
              <a:rPr lang="en-US" altLang="ja-JP" sz="1200" dirty="0">
                <a:solidFill>
                  <a:srgbClr val="0432FF"/>
                </a:solidFill>
              </a:rPr>
              <a:t>Coexistence with PF and PF-AR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4D1416-D5D4-1747-B2B1-D8F87A03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14450" cy="365125"/>
          </a:xfrm>
        </p:spPr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B33623C-0B5A-3D4C-8B74-7FE20FAB39F5}"/>
              </a:ext>
            </a:extLst>
          </p:cNvPr>
          <p:cNvSpPr/>
          <p:nvPr/>
        </p:nvSpPr>
        <p:spPr>
          <a:xfrm>
            <a:off x="2615879" y="2928399"/>
            <a:ext cx="2245489" cy="173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EDEBE9F-B4C1-4C4D-BE7E-B3F8073EB928}"/>
              </a:ext>
            </a:extLst>
          </p:cNvPr>
          <p:cNvSpPr/>
          <p:nvPr/>
        </p:nvSpPr>
        <p:spPr>
          <a:xfrm>
            <a:off x="2152651" y="3148318"/>
            <a:ext cx="7616382" cy="1597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8629EB5-CE51-7F4D-BBE4-C505CE4ACA42}"/>
              </a:ext>
            </a:extLst>
          </p:cNvPr>
          <p:cNvSpPr/>
          <p:nvPr/>
        </p:nvSpPr>
        <p:spPr>
          <a:xfrm>
            <a:off x="2594656" y="1111246"/>
            <a:ext cx="2245489" cy="173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965CDF0-CF69-7E4A-ADFB-370945B3558E}"/>
              </a:ext>
            </a:extLst>
          </p:cNvPr>
          <p:cNvGrpSpPr/>
          <p:nvPr/>
        </p:nvGrpSpPr>
        <p:grpSpPr>
          <a:xfrm>
            <a:off x="6369932" y="1036540"/>
            <a:ext cx="4964070" cy="646331"/>
            <a:chOff x="6369932" y="1036540"/>
            <a:chExt cx="4964070" cy="64633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B28116A-758F-3E41-8739-35CA5E5E5C3A}"/>
                </a:ext>
              </a:extLst>
            </p:cNvPr>
            <p:cNvSpPr txBox="1"/>
            <p:nvPr/>
          </p:nvSpPr>
          <p:spPr>
            <a:xfrm>
              <a:off x="6915805" y="1036540"/>
              <a:ext cx="44181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>
                  <a:solidFill>
                    <a:srgbClr val="FF0000"/>
                  </a:solidFill>
                </a:rPr>
                <a:t>… Studies especially related to the BG: </a:t>
              </a:r>
            </a:p>
            <a:p>
              <a:pPr algn="r"/>
              <a:r>
                <a:rPr kumimoji="1" lang="en-US" altLang="ja-JP" dirty="0">
                  <a:solidFill>
                    <a:srgbClr val="FF0000"/>
                  </a:solidFill>
                </a:rPr>
                <a:t>Core subjects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8C35F60-D61D-6F4B-9564-49A39D7DEAE2}"/>
                </a:ext>
              </a:extLst>
            </p:cNvPr>
            <p:cNvSpPr/>
            <p:nvPr/>
          </p:nvSpPr>
          <p:spPr>
            <a:xfrm>
              <a:off x="6369932" y="1073009"/>
              <a:ext cx="517005" cy="2500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78C742B-5724-7F42-8505-6D7DEC3E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0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6"/>
    </mc:Choice>
    <mc:Fallback xmlns="">
      <p:transition spd="slow" advTm="2086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>
            <a:extLst>
              <a:ext uri="{FF2B5EF4-FFF2-40B4-BE49-F238E27FC236}">
                <a16:creationId xmlns:a16="http://schemas.microsoft.com/office/drawing/2014/main" id="{2D8C0061-5B08-614A-AB66-0FF03B51D0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307" y="4804902"/>
            <a:ext cx="2716029" cy="15176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F8415B2-A87C-0945-BC6A-2430BAA628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328" y="2009954"/>
            <a:ext cx="2716029" cy="151765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83F90B17-7689-8141-A518-78F5D812EE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49623" y="1741939"/>
            <a:ext cx="1797466" cy="16148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BC5319E-1953-964D-BDEF-C03E5B28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2. Progress of LINAC in autumn, 2018</a:t>
            </a:r>
            <a:br>
              <a:rPr lang="en-US" altLang="ja-JP" dirty="0"/>
            </a:br>
            <a:r>
              <a:rPr lang="en-US" altLang="ja-JP" sz="5300" dirty="0">
                <a:solidFill>
                  <a:srgbClr val="0432FF"/>
                </a:solidFill>
              </a:rPr>
              <a:t>   </a:t>
            </a:r>
            <a:r>
              <a:rPr lang="en-US" altLang="ja-JP" sz="4000" dirty="0">
                <a:solidFill>
                  <a:srgbClr val="0432FF"/>
                </a:solidFill>
              </a:rPr>
              <a:t>related to the BG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2BBCBB-6929-4A41-959B-86F0420F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arenR"/>
            </a:pPr>
            <a:r>
              <a:rPr lang="en-US" altLang="ja-JP" dirty="0">
                <a:solidFill>
                  <a:srgbClr val="0432FF"/>
                </a:solidFill>
              </a:rPr>
              <a:t>Jitter of beam position</a:t>
            </a:r>
          </a:p>
          <a:p>
            <a:pPr marL="514350" indent="-514350">
              <a:buFont typeface="+mj-lt"/>
              <a:buAutoNum type="alphaUcParenR"/>
            </a:pPr>
            <a:r>
              <a:rPr lang="en-US" altLang="ja-JP" dirty="0">
                <a:solidFill>
                  <a:srgbClr val="0432FF"/>
                </a:solidFill>
              </a:rPr>
              <a:t>Beam energy stabilization</a:t>
            </a:r>
          </a:p>
          <a:p>
            <a:pPr lvl="1"/>
            <a:r>
              <a:rPr lang="en-US" altLang="ja-JP" dirty="0"/>
              <a:t>RF phase/voltage monitor</a:t>
            </a:r>
          </a:p>
          <a:p>
            <a:pPr lvl="1"/>
            <a:r>
              <a:rPr lang="en-US" altLang="ja-JP" dirty="0"/>
              <a:t>RF Stabilization</a:t>
            </a:r>
            <a:endParaRPr lang="en-US" altLang="ja-JP" dirty="0">
              <a:solidFill>
                <a:srgbClr val="0432FF"/>
              </a:solidFill>
            </a:endParaRPr>
          </a:p>
          <a:p>
            <a:pPr marL="514350" indent="-514350">
              <a:buFont typeface="+mj-lt"/>
              <a:buAutoNum type="alphaUcParenR"/>
            </a:pPr>
            <a:r>
              <a:rPr lang="en-US" altLang="ja-JP" dirty="0">
                <a:solidFill>
                  <a:srgbClr val="0432FF"/>
                </a:solidFill>
              </a:rPr>
              <a:t>Energy spread monitor</a:t>
            </a:r>
          </a:p>
          <a:p>
            <a:pPr lvl="1"/>
            <a:r>
              <a:rPr lang="en-US" altLang="ja-JP" dirty="0"/>
              <a:t>“</a:t>
            </a:r>
            <a:r>
              <a:rPr lang="en-US" altLang="ja-JP" dirty="0" err="1"/>
              <a:t>OctoPos</a:t>
            </a:r>
            <a:r>
              <a:rPr lang="en-US" altLang="ja-JP" dirty="0"/>
              <a:t>”: </a:t>
            </a:r>
            <a:br>
              <a:rPr lang="en-US" altLang="ja-JP" dirty="0"/>
            </a:br>
            <a:r>
              <a:rPr lang="en-US" altLang="ja-JP" dirty="0"/>
              <a:t>Eight electrode BPM</a:t>
            </a:r>
          </a:p>
          <a:p>
            <a:pPr marL="514350" indent="-514350">
              <a:buFont typeface="+mj-lt"/>
              <a:buAutoNum type="alphaUcParenR"/>
            </a:pPr>
            <a:r>
              <a:rPr lang="en-US" altLang="ja-JP" dirty="0">
                <a:solidFill>
                  <a:srgbClr val="0432FF"/>
                </a:solidFill>
              </a:rPr>
              <a:t>Tuning of the bunching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64BA70-868F-944D-AAC3-D0F701AB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30889C3A-83D4-4046-B83C-4995066649DD}"/>
              </a:ext>
            </a:extLst>
          </p:cNvPr>
          <p:cNvGrpSpPr/>
          <p:nvPr/>
        </p:nvGrpSpPr>
        <p:grpSpPr>
          <a:xfrm>
            <a:off x="6191919" y="1430267"/>
            <a:ext cx="5651555" cy="2532652"/>
            <a:chOff x="6191919" y="1297747"/>
            <a:chExt cx="5651555" cy="2532652"/>
          </a:xfrm>
        </p:grpSpPr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4C145E07-7270-6849-8305-8CBAFAD68D67}"/>
                </a:ext>
              </a:extLst>
            </p:cNvPr>
            <p:cNvSpPr/>
            <p:nvPr/>
          </p:nvSpPr>
          <p:spPr>
            <a:xfrm rot="2030653">
              <a:off x="8999541" y="2094144"/>
              <a:ext cx="120568" cy="6625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3054F3A9-419A-0142-ADFF-8886EC5173B5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>
              <a:off x="7719393" y="2150277"/>
              <a:ext cx="1524932" cy="2115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6F9F6056-4AD9-8B4D-BC31-B41D8897DC34}"/>
                </a:ext>
              </a:extLst>
            </p:cNvPr>
            <p:cNvCxnSpPr>
              <a:cxnSpLocks/>
              <a:stCxn id="10" idx="4"/>
            </p:cNvCxnSpPr>
            <p:nvPr/>
          </p:nvCxnSpPr>
          <p:spPr>
            <a:xfrm flipH="1">
              <a:off x="7684529" y="2700564"/>
              <a:ext cx="1190796" cy="1103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5B42AF2-EDA4-1645-9207-512DDC4066EB}"/>
                </a:ext>
              </a:extLst>
            </p:cNvPr>
            <p:cNvSpPr txBox="1"/>
            <p:nvPr/>
          </p:nvSpPr>
          <p:spPr>
            <a:xfrm>
              <a:off x="7315200" y="1378226"/>
              <a:ext cx="33970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Energy spread, jitter: broad</a:t>
              </a:r>
              <a:endParaRPr kumimoji="1" lang="ja-JP" altLang="en-US" sz="2000">
                <a:solidFill>
                  <a:srgbClr val="FF0000"/>
                </a:solidFill>
              </a:endParaRPr>
            </a:p>
          </p:txBody>
        </p: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05C9B917-1664-494F-AD0B-78DCDFEF8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0024" y="1297747"/>
              <a:ext cx="616603" cy="593335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6BAD324-B040-E749-8A3B-EB2B4062673D}"/>
                </a:ext>
              </a:extLst>
            </p:cNvPr>
            <p:cNvSpPr txBox="1"/>
            <p:nvPr/>
          </p:nvSpPr>
          <p:spPr>
            <a:xfrm>
              <a:off x="6191919" y="136518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Symbol" pitchFamily="2" charset="2"/>
                </a:rPr>
                <a:t>D</a:t>
              </a:r>
              <a:r>
                <a:rPr kumimoji="1" lang="en-US" altLang="ja-JP" dirty="0"/>
                <a:t>E/E</a:t>
              </a:r>
              <a:endParaRPr kumimoji="1" lang="ja-JP" altLang="en-US"/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960CBC10-04EE-3D47-9494-5F79C16C0F70}"/>
                </a:ext>
              </a:extLst>
            </p:cNvPr>
            <p:cNvCxnSpPr>
              <a:cxnSpLocks/>
            </p:cNvCxnSpPr>
            <p:nvPr/>
          </p:nvCxnSpPr>
          <p:spPr>
            <a:xfrm>
              <a:off x="6641195" y="2632041"/>
              <a:ext cx="511348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376C83BC-BA7A-4547-B436-2C5646DE6D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5702" y="1484245"/>
              <a:ext cx="0" cy="2346154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545314AF-B4AA-944E-B534-92B0FFD9FFA9}"/>
                </a:ext>
              </a:extLst>
            </p:cNvPr>
            <p:cNvSpPr txBox="1"/>
            <p:nvPr/>
          </p:nvSpPr>
          <p:spPr>
            <a:xfrm>
              <a:off x="11516140" y="2743202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Z</a:t>
              </a:r>
              <a:endParaRPr kumimoji="1" lang="ja-JP" altLang="en-US"/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E9AAE63B-EEC1-FB48-AD1F-6860FA0304E2}"/>
                </a:ext>
              </a:extLst>
            </p:cNvPr>
            <p:cNvGrpSpPr/>
            <p:nvPr/>
          </p:nvGrpSpPr>
          <p:grpSpPr>
            <a:xfrm>
              <a:off x="7334711" y="2104389"/>
              <a:ext cx="399468" cy="369332"/>
              <a:chOff x="7334711" y="2104389"/>
              <a:chExt cx="399468" cy="369332"/>
            </a:xfrm>
          </p:grpSpPr>
          <p:cxnSp>
            <p:nvCxnSpPr>
              <p:cNvPr id="50" name="直線矢印コネクタ 49">
                <a:extLst>
                  <a:ext uri="{FF2B5EF4-FFF2-40B4-BE49-F238E27FC236}">
                    <a16:creationId xmlns:a16="http://schemas.microsoft.com/office/drawing/2014/main" id="{7E5FEE66-8F9F-C146-A659-D49851291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7178" y="2151133"/>
                <a:ext cx="0" cy="2731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731CE750-5FE0-E941-920A-AEE86F168A3F}"/>
                  </a:ext>
                </a:extLst>
              </p:cNvPr>
              <p:cNvSpPr txBox="1"/>
              <p:nvPr/>
            </p:nvSpPr>
            <p:spPr>
              <a:xfrm>
                <a:off x="7334711" y="2104389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err="1">
                    <a:latin typeface="Symbol" pitchFamily="2" charset="2"/>
                  </a:rPr>
                  <a:t>s</a:t>
                </a:r>
                <a:r>
                  <a:rPr kumimoji="1" lang="en-US" altLang="ja-JP" baseline="-25000" dirty="0" err="1">
                    <a:latin typeface="Symbol" pitchFamily="2" charset="2"/>
                  </a:rPr>
                  <a:t>d</a:t>
                </a:r>
                <a:endParaRPr kumimoji="1" lang="ja-JP" altLang="en-US" baseline="-25000">
                  <a:latin typeface="Symbol" pitchFamily="2" charset="2"/>
                </a:endParaRPr>
              </a:p>
            </p:txBody>
          </p:sp>
        </p:grpSp>
      </p:grpSp>
      <p:pic>
        <p:nvPicPr>
          <p:cNvPr id="37" name="図 36">
            <a:extLst>
              <a:ext uri="{FF2B5EF4-FFF2-40B4-BE49-F238E27FC236}">
                <a16:creationId xmlns:a16="http://schemas.microsoft.com/office/drawing/2014/main" id="{3F4F93F3-3FAB-164B-ABA9-268F1A0595E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60081" y="4131282"/>
            <a:ext cx="721279" cy="1651231"/>
          </a:xfrm>
          <a:prstGeom prst="rect">
            <a:avLst/>
          </a:prstGeom>
        </p:spPr>
      </p:pic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07A17E5-DF20-8B43-9FDF-DD9BC6A5597E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8062398" y="4861627"/>
            <a:ext cx="1110318" cy="2048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C82D7D0-75F0-5748-923A-5A415797E1DF}"/>
              </a:ext>
            </a:extLst>
          </p:cNvPr>
          <p:cNvCxnSpPr>
            <a:cxnSpLocks/>
            <a:stCxn id="63" idx="6"/>
          </p:cNvCxnSpPr>
          <p:nvPr/>
        </p:nvCxnSpPr>
        <p:spPr>
          <a:xfrm flipH="1">
            <a:off x="8077386" y="4999398"/>
            <a:ext cx="1095330" cy="4256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7CA43B9-3F55-8B4E-8272-81DDCFEDA0C2}"/>
              </a:ext>
            </a:extLst>
          </p:cNvPr>
          <p:cNvSpPr txBox="1"/>
          <p:nvPr/>
        </p:nvSpPr>
        <p:spPr>
          <a:xfrm>
            <a:off x="7352989" y="4353205"/>
            <a:ext cx="3539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432FF"/>
                </a:solidFill>
              </a:rPr>
              <a:t>Energy spread, jitter: narrow</a:t>
            </a:r>
            <a:endParaRPr kumimoji="1" lang="ja-JP" altLang="en-US" sz="2000">
              <a:solidFill>
                <a:srgbClr val="0432FF"/>
              </a:solidFill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34FF827-9E4C-A74E-B00B-E1195622E2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555" y="4261081"/>
            <a:ext cx="590756" cy="579329"/>
          </a:xfrm>
          <a:prstGeom prst="rect">
            <a:avLst/>
          </a:prstGeom>
        </p:spPr>
      </p:pic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9CDD298-C70D-E641-BC7D-0E80CB893D2F}"/>
              </a:ext>
            </a:extLst>
          </p:cNvPr>
          <p:cNvCxnSpPr>
            <a:cxnSpLocks/>
          </p:cNvCxnSpPr>
          <p:nvPr/>
        </p:nvCxnSpPr>
        <p:spPr>
          <a:xfrm>
            <a:off x="6678984" y="5567397"/>
            <a:ext cx="5113483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CDA367B-92A8-4049-89CD-F7916657FE64}"/>
              </a:ext>
            </a:extLst>
          </p:cNvPr>
          <p:cNvSpPr txBox="1"/>
          <p:nvPr/>
        </p:nvSpPr>
        <p:spPr>
          <a:xfrm>
            <a:off x="6238387" y="423414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D</a:t>
            </a:r>
            <a:r>
              <a:rPr kumimoji="1" lang="en-US" altLang="ja-JP" dirty="0"/>
              <a:t>E/E</a:t>
            </a:r>
            <a:endParaRPr kumimoji="1" lang="ja-JP" altLang="en-US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5AF5827A-D8BC-A940-B2E1-9F40FF13B32A}"/>
              </a:ext>
            </a:extLst>
          </p:cNvPr>
          <p:cNvCxnSpPr>
            <a:cxnSpLocks/>
          </p:cNvCxnSpPr>
          <p:nvPr/>
        </p:nvCxnSpPr>
        <p:spPr>
          <a:xfrm flipV="1">
            <a:off x="6942170" y="4353205"/>
            <a:ext cx="0" cy="2003145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A364088-E37E-3B47-A298-AF1A7931F2C2}"/>
              </a:ext>
            </a:extLst>
          </p:cNvPr>
          <p:cNvSpPr txBox="1"/>
          <p:nvPr/>
        </p:nvSpPr>
        <p:spPr>
          <a:xfrm>
            <a:off x="11553929" y="563037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</a:t>
            </a:r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9AE67ACE-6B65-A64C-A8FF-DF59191F283F}"/>
              </a:ext>
            </a:extLst>
          </p:cNvPr>
          <p:cNvCxnSpPr>
            <a:cxnSpLocks/>
          </p:cNvCxnSpPr>
          <p:nvPr/>
        </p:nvCxnSpPr>
        <p:spPr>
          <a:xfrm flipV="1">
            <a:off x="7821131" y="4840411"/>
            <a:ext cx="0" cy="123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7B3391D-BA65-CA40-86DB-0F5D2A8282D0}"/>
              </a:ext>
            </a:extLst>
          </p:cNvPr>
          <p:cNvSpPr txBox="1"/>
          <p:nvPr/>
        </p:nvSpPr>
        <p:spPr>
          <a:xfrm>
            <a:off x="7416942" y="4718682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s</a:t>
            </a:r>
            <a:r>
              <a:rPr kumimoji="1" lang="en-US" altLang="ja-JP" baseline="-25000" dirty="0" err="1">
                <a:latin typeface="Symbol" pitchFamily="2" charset="2"/>
              </a:rPr>
              <a:t>d</a:t>
            </a:r>
            <a:endParaRPr kumimoji="1" lang="ja-JP" altLang="en-US" baseline="-25000">
              <a:latin typeface="Symbol" pitchFamily="2" charset="2"/>
            </a:endParaRPr>
          </a:p>
        </p:txBody>
      </p:sp>
      <p:sp>
        <p:nvSpPr>
          <p:cNvPr id="63" name="円/楕円 62">
            <a:extLst>
              <a:ext uri="{FF2B5EF4-FFF2-40B4-BE49-F238E27FC236}">
                <a16:creationId xmlns:a16="http://schemas.microsoft.com/office/drawing/2014/main" id="{A4D0CFA5-B44B-634B-9E75-2087FF498BD7}"/>
              </a:ext>
            </a:extLst>
          </p:cNvPr>
          <p:cNvSpPr/>
          <p:nvPr/>
        </p:nvSpPr>
        <p:spPr>
          <a:xfrm rot="5400000">
            <a:off x="9103830" y="4736703"/>
            <a:ext cx="137771" cy="387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84FB4D2D-42EF-5B42-9F3D-3F718BA5D3D3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スライド番号プレースホルダー 71">
            <a:extLst>
              <a:ext uri="{FF2B5EF4-FFF2-40B4-BE49-F238E27FC236}">
                <a16:creationId xmlns:a16="http://schemas.microsoft.com/office/drawing/2014/main" id="{2EF1D9E3-8CE9-8441-AF29-AFF502EC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EE7E56B-B9E7-B745-81F0-0E5F06F95BF1}"/>
              </a:ext>
            </a:extLst>
          </p:cNvPr>
          <p:cNvSpPr txBox="1"/>
          <p:nvPr/>
        </p:nvSpPr>
        <p:spPr>
          <a:xfrm>
            <a:off x="10028238" y="218003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RF voltage</a:t>
            </a:r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BC2E8B2F-2F2E-954A-8E10-B7A2748C9C62}"/>
              </a:ext>
            </a:extLst>
          </p:cNvPr>
          <p:cNvSpPr txBox="1"/>
          <p:nvPr/>
        </p:nvSpPr>
        <p:spPr>
          <a:xfrm>
            <a:off x="9777612" y="510133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RF voltage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30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06"/>
    </mc:Choice>
    <mc:Fallback xmlns="">
      <p:transition spd="slow" advTm="5320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793B8A-2A27-4C8C-B16C-7DE03CE4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077"/>
            <a:ext cx="7772400" cy="120452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(A) Jitter of beam </a:t>
            </a:r>
            <a:r>
              <a:rPr lang="en-US" altLang="ja-JP" dirty="0"/>
              <a:t>p</a:t>
            </a:r>
            <a:r>
              <a:rPr kumimoji="1" lang="en-US" altLang="ja-JP" dirty="0"/>
              <a:t>osition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3FAEFF-2191-AD4B-B4A8-D69B8E2D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Feb. 4, 2019, 32nd B2GM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A41A37-1A59-494F-B1B3-37FDBFBBA26C}"/>
              </a:ext>
            </a:extLst>
          </p:cNvPr>
          <p:cNvSpPr txBox="1"/>
          <p:nvPr/>
        </p:nvSpPr>
        <p:spPr>
          <a:xfrm>
            <a:off x="10049781" y="396861"/>
            <a:ext cx="1522489" cy="36933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432FF"/>
                </a:solidFill>
              </a:rPr>
              <a:t>Y. Seimiya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971DF8DD-0507-3E4A-90FF-B4F723D4C796}"/>
              </a:ext>
            </a:extLst>
          </p:cNvPr>
          <p:cNvGrpSpPr/>
          <p:nvPr/>
        </p:nvGrpSpPr>
        <p:grpSpPr>
          <a:xfrm>
            <a:off x="1162318" y="1998961"/>
            <a:ext cx="5256584" cy="4106055"/>
            <a:chOff x="1162318" y="1998961"/>
            <a:chExt cx="5256584" cy="410605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D077CC4-1CB2-4BBF-91A2-0F76EEB0B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2318" y="1998961"/>
              <a:ext cx="5256584" cy="4106055"/>
            </a:xfrm>
            <a:prstGeom prst="rect">
              <a:avLst/>
            </a:prstGeom>
          </p:spPr>
        </p:pic>
        <p:sp>
          <p:nvSpPr>
            <p:cNvPr id="7" name="コンテンツ プレースホルダー 2">
              <a:extLst>
                <a:ext uri="{FF2B5EF4-FFF2-40B4-BE49-F238E27FC236}">
                  <a16:creationId xmlns:a16="http://schemas.microsoft.com/office/drawing/2014/main" id="{623E19D2-29E2-4F08-85FD-077FAEAF4D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82398" y="2204751"/>
              <a:ext cx="1440160" cy="57094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US" altLang="ja-JP" sz="1600" kern="0" dirty="0"/>
                <a:t>J-ARC</a:t>
              </a:r>
            </a:p>
            <a:p>
              <a:pPr marL="0" indent="0" algn="ctr">
                <a:buNone/>
              </a:pPr>
              <a:r>
                <a:rPr lang="en-US" altLang="ja-JP" sz="1600" kern="0" dirty="0">
                  <a:latin typeface="Symbol" panose="05050102010706020507" pitchFamily="18" charset="2"/>
                </a:rPr>
                <a:t>h</a:t>
              </a:r>
              <a:r>
                <a:rPr lang="en-US" altLang="ja-JP" sz="1600" kern="0" dirty="0">
                  <a:latin typeface="+mj-lt"/>
                </a:rPr>
                <a:t>x ~ 0.8 (m)</a:t>
              </a:r>
            </a:p>
          </p:txBody>
        </p: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1A8B2E37-B9B2-4709-870E-6A39F50A2224}"/>
                </a:ext>
              </a:extLst>
            </p:cNvPr>
            <p:cNvCxnSpPr>
              <a:cxnSpLocks/>
            </p:cNvCxnSpPr>
            <p:nvPr/>
          </p:nvCxnSpPr>
          <p:spPr>
            <a:xfrm>
              <a:off x="3708694" y="2132743"/>
              <a:ext cx="0" cy="28083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38876B1-6BFC-4777-ABBF-72A59455A495}"/>
                </a:ext>
              </a:extLst>
            </p:cNvPr>
            <p:cNvSpPr txBox="1"/>
            <p:nvPr/>
          </p:nvSpPr>
          <p:spPr>
            <a:xfrm>
              <a:off x="5228118" y="2780816"/>
              <a:ext cx="1108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b="1" u="sng" dirty="0">
                  <a:solidFill>
                    <a:srgbClr val="0000FF"/>
                  </a:solidFill>
                </a:rPr>
                <a:t>Horizontal</a:t>
              </a:r>
            </a:p>
            <a:p>
              <a:pPr algn="ctr"/>
              <a:r>
                <a:rPr lang="en-US" altLang="ja-JP" sz="1200" b="1" u="sng" dirty="0">
                  <a:solidFill>
                    <a:srgbClr val="FF0000"/>
                  </a:solidFill>
                </a:rPr>
                <a:t>Vertical</a:t>
              </a:r>
              <a:endParaRPr lang="en-US" altLang="ja-JP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コンテンツ プレースホルダー 2">
              <a:extLst>
                <a:ext uri="{FF2B5EF4-FFF2-40B4-BE49-F238E27FC236}">
                  <a16:creationId xmlns:a16="http://schemas.microsoft.com/office/drawing/2014/main" id="{3FFD3857-6BCF-46BF-B1E4-0CC8AF0577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47710" y="2005811"/>
              <a:ext cx="972108" cy="54860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US" altLang="ja-JP" sz="1600" kern="0" dirty="0">
                  <a:solidFill>
                    <a:schemeClr val="bg1"/>
                  </a:solidFill>
                </a:rPr>
                <a:t>e+ target</a:t>
              </a:r>
              <a:endParaRPr lang="en-US" altLang="ja-JP" sz="1600" kern="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A886703-0288-1B43-AFE3-D9CE5CD916DF}"/>
              </a:ext>
            </a:extLst>
          </p:cNvPr>
          <p:cNvSpPr txBox="1"/>
          <p:nvPr/>
        </p:nvSpPr>
        <p:spPr>
          <a:xfrm>
            <a:off x="6805038" y="1972658"/>
            <a:ext cx="518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There is a problem of the beam position jitter after the positron target.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86495099-6DF7-B44F-AF69-76569E348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680" y="1232506"/>
            <a:ext cx="10293626" cy="4351338"/>
          </a:xfrm>
        </p:spPr>
        <p:txBody>
          <a:bodyPr>
            <a:normAutofit/>
          </a:bodyPr>
          <a:lstStyle/>
          <a:p>
            <a:r>
              <a:rPr lang="en-US" altLang="ja-JP" sz="2000" kern="0" dirty="0"/>
              <a:t>A hole in the positron target for HER e- beam</a:t>
            </a:r>
            <a:r>
              <a:rPr lang="ja-JP" altLang="en-US" sz="2000" kern="0"/>
              <a:t>： </a:t>
            </a:r>
            <a:r>
              <a:rPr lang="en-US" altLang="ja-JP" sz="2000" kern="0" dirty="0">
                <a:latin typeface="Symbol" panose="05050102010706020507" pitchFamily="18" charset="2"/>
              </a:rPr>
              <a:t>f</a:t>
            </a:r>
            <a:r>
              <a:rPr lang="en-US" altLang="ja-JP" sz="2000" kern="0" dirty="0"/>
              <a:t>2 mm</a:t>
            </a:r>
            <a:r>
              <a:rPr lang="ja-JP" altLang="en-US" sz="2000" kern="0"/>
              <a:t>．</a:t>
            </a:r>
            <a:endParaRPr lang="en-US" altLang="ja-JP" sz="2000" kern="0" dirty="0"/>
          </a:p>
          <a:p>
            <a:pPr lvl="1"/>
            <a:r>
              <a:rPr lang="en-US" altLang="ja-JP" sz="1600" kern="0" dirty="0"/>
              <a:t>Possibly the small hole could have caused the position jitter ?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4C119CC-993E-F54F-AB01-E741AC3B0BB2}"/>
              </a:ext>
            </a:extLst>
          </p:cNvPr>
          <p:cNvGrpSpPr/>
          <p:nvPr/>
        </p:nvGrpSpPr>
        <p:grpSpPr>
          <a:xfrm>
            <a:off x="6879886" y="3011648"/>
            <a:ext cx="4820291" cy="3281447"/>
            <a:chOff x="6866164" y="425014"/>
            <a:chExt cx="4820291" cy="3281447"/>
          </a:xfrm>
        </p:grpSpPr>
        <p:pic>
          <p:nvPicPr>
            <p:cNvPr id="22" name="図 21" descr="スクリーンショット 2018-03-13 19.52.12.png">
              <a:extLst>
                <a:ext uri="{FF2B5EF4-FFF2-40B4-BE49-F238E27FC236}">
                  <a16:creationId xmlns:a16="http://schemas.microsoft.com/office/drawing/2014/main" id="{55583F55-FFC8-AD4C-B5E5-634BDA115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6164" y="425014"/>
              <a:ext cx="4820291" cy="3070878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305E7748-2414-004B-8D59-2D510075A2DF}"/>
                </a:ext>
              </a:extLst>
            </p:cNvPr>
            <p:cNvSpPr txBox="1"/>
            <p:nvPr/>
          </p:nvSpPr>
          <p:spPr>
            <a:xfrm>
              <a:off x="7242552" y="3337129"/>
              <a:ext cx="434660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/>
                <a:t>Phase space plot at BPM </a:t>
              </a:r>
              <a:r>
                <a:rPr lang="en-US" altLang="ja-JP" dirty="0">
                  <a:solidFill>
                    <a:srgbClr val="FF0000"/>
                  </a:solidFill>
                </a:rPr>
                <a:t>after target</a:t>
              </a:r>
              <a:r>
                <a:rPr lang="en-US" altLang="ja-JP" dirty="0"/>
                <a:t>. 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CBB3918-B4F7-9F46-A176-4258C9A73D13}"/>
                </a:ext>
              </a:extLst>
            </p:cNvPr>
            <p:cNvSpPr txBox="1"/>
            <p:nvPr/>
          </p:nvSpPr>
          <p:spPr>
            <a:xfrm>
              <a:off x="7206875" y="1673060"/>
              <a:ext cx="437221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/>
                <a:t>Phase space plot at BPM </a:t>
              </a:r>
              <a:r>
                <a:rPr lang="en-US" altLang="ja-JP" dirty="0">
                  <a:solidFill>
                    <a:srgbClr val="0432FF"/>
                  </a:solidFill>
                </a:rPr>
                <a:t>before target</a:t>
              </a:r>
              <a:r>
                <a:rPr lang="en-US" altLang="ja-JP" dirty="0"/>
                <a:t>. </a:t>
              </a:r>
              <a:endParaRPr kumimoji="1" lang="ja-JP" altLang="en-US" dirty="0"/>
            </a:p>
          </p:txBody>
        </p:sp>
      </p:grpSp>
      <p:sp>
        <p:nvSpPr>
          <p:cNvPr id="27" name="下カーブ矢印 26">
            <a:extLst>
              <a:ext uri="{FF2B5EF4-FFF2-40B4-BE49-F238E27FC236}">
                <a16:creationId xmlns:a16="http://schemas.microsoft.com/office/drawing/2014/main" id="{C020AC6C-099C-304A-9343-291866515826}"/>
              </a:ext>
            </a:extLst>
          </p:cNvPr>
          <p:cNvSpPr/>
          <p:nvPr/>
        </p:nvSpPr>
        <p:spPr>
          <a:xfrm rot="20795222">
            <a:off x="3276222" y="3398386"/>
            <a:ext cx="3705405" cy="44149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下カーブ矢印 27">
            <a:extLst>
              <a:ext uri="{FF2B5EF4-FFF2-40B4-BE49-F238E27FC236}">
                <a16:creationId xmlns:a16="http://schemas.microsoft.com/office/drawing/2014/main" id="{4A0749E1-B40D-7140-AE04-E2DF3177FA8C}"/>
              </a:ext>
            </a:extLst>
          </p:cNvPr>
          <p:cNvSpPr/>
          <p:nvPr/>
        </p:nvSpPr>
        <p:spPr>
          <a:xfrm rot="1677348">
            <a:off x="3852107" y="3572884"/>
            <a:ext cx="3933716" cy="4245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BEBF95C-7EFA-1C4C-BBA5-C3F9450E5A20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スライド番号プレースホルダー 31">
            <a:extLst>
              <a:ext uri="{FF2B5EF4-FFF2-40B4-BE49-F238E27FC236}">
                <a16:creationId xmlns:a16="http://schemas.microsoft.com/office/drawing/2014/main" id="{0461AD44-CDED-F94F-A7A1-AD98670B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B0C0FA-292B-234E-8E9C-91C53CF7621F}"/>
              </a:ext>
            </a:extLst>
          </p:cNvPr>
          <p:cNvSpPr txBox="1"/>
          <p:nvPr/>
        </p:nvSpPr>
        <p:spPr>
          <a:xfrm>
            <a:off x="7655825" y="2775699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Horizontal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D12BDED-BC57-5540-88E2-A40B4A01CEFD}"/>
              </a:ext>
            </a:extLst>
          </p:cNvPr>
          <p:cNvSpPr txBox="1"/>
          <p:nvPr/>
        </p:nvSpPr>
        <p:spPr>
          <a:xfrm>
            <a:off x="9982200" y="2746286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Vertical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6893A3E-172F-0E45-84A2-F8EC5FA51374}"/>
              </a:ext>
            </a:extLst>
          </p:cNvPr>
          <p:cNvSpPr txBox="1"/>
          <p:nvPr/>
        </p:nvSpPr>
        <p:spPr>
          <a:xfrm>
            <a:off x="5911835" y="5892581"/>
            <a:ext cx="870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Sector</a:t>
            </a:r>
          </a:p>
          <a:p>
            <a:pPr algn="ctr"/>
            <a:r>
              <a:rPr lang="en-US" altLang="ja-JP" dirty="0"/>
              <a:t>5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7419197-8F7B-1E48-A488-8F66173A1D4B}"/>
              </a:ext>
            </a:extLst>
          </p:cNvPr>
          <p:cNvSpPr txBox="1"/>
          <p:nvPr/>
        </p:nvSpPr>
        <p:spPr>
          <a:xfrm>
            <a:off x="1302907" y="5907518"/>
            <a:ext cx="870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Sector</a:t>
            </a:r>
          </a:p>
          <a:p>
            <a:pPr algn="ctr"/>
            <a:r>
              <a:rPr lang="en-US" altLang="ja-JP" dirty="0"/>
              <a:t>C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90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0"/>
    </mc:Choice>
    <mc:Fallback xmlns="">
      <p:transition spd="slow" advTm="5885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793B8A-2A27-4C8C-B16C-7DE03CE4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1293"/>
            <a:ext cx="7772400" cy="66889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Jitter of Beam  Position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F088955-A2A3-42EC-B6D8-410F1B6E6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745" y="2819624"/>
            <a:ext cx="5408651" cy="3536726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537E26F7-B920-4635-88EC-871A2E95D727}"/>
              </a:ext>
            </a:extLst>
          </p:cNvPr>
          <p:cNvSpPr txBox="1">
            <a:spLocks/>
          </p:cNvSpPr>
          <p:nvPr/>
        </p:nvSpPr>
        <p:spPr bwMode="auto">
          <a:xfrm>
            <a:off x="1123522" y="923421"/>
            <a:ext cx="6756433" cy="205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1800" kern="0" dirty="0">
                <a:solidFill>
                  <a:schemeClr val="bg1">
                    <a:lumMod val="65000"/>
                  </a:schemeClr>
                </a:solidFill>
              </a:rPr>
              <a:t>A hole in the positron target for HER e- beam</a:t>
            </a:r>
            <a:r>
              <a:rPr lang="ja-JP" altLang="en-US" sz="1800" kern="0">
                <a:solidFill>
                  <a:schemeClr val="bg1">
                    <a:lumMod val="65000"/>
                  </a:schemeClr>
                </a:solidFill>
              </a:rPr>
              <a:t>： </a:t>
            </a:r>
            <a:r>
              <a:rPr lang="en-US" altLang="ja-JP" sz="1800" kern="0" dirty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en-US" altLang="ja-JP" sz="1800" kern="0" dirty="0">
                <a:solidFill>
                  <a:schemeClr val="bg1">
                    <a:lumMod val="65000"/>
                  </a:schemeClr>
                </a:solidFill>
              </a:rPr>
              <a:t>2 mm</a:t>
            </a:r>
            <a:r>
              <a:rPr lang="ja-JP" altLang="en-US" sz="1800" kern="0">
                <a:solidFill>
                  <a:schemeClr val="bg1">
                    <a:lumMod val="65000"/>
                  </a:schemeClr>
                </a:solidFill>
              </a:rPr>
              <a:t>．</a:t>
            </a:r>
            <a:endParaRPr lang="en-US" altLang="ja-JP" sz="1800" kern="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altLang="ja-JP" sz="1400" kern="0" dirty="0">
                <a:solidFill>
                  <a:schemeClr val="bg1">
                    <a:lumMod val="65000"/>
                  </a:schemeClr>
                </a:solidFill>
              </a:rPr>
              <a:t>Possibly the small holes could have caused the position jitter ?</a:t>
            </a:r>
          </a:p>
          <a:p>
            <a:r>
              <a:rPr lang="en-US" altLang="ja-JP" sz="1800" kern="0" dirty="0"/>
              <a:t>LINAC Study in Autumn, 2018</a:t>
            </a:r>
          </a:p>
          <a:p>
            <a:pPr lvl="1"/>
            <a:r>
              <a:rPr lang="en-US" altLang="ja-JP" sz="1400" kern="0" dirty="0"/>
              <a:t>A movable dummy target was installed instead of the positron target.</a:t>
            </a:r>
          </a:p>
          <a:p>
            <a:pPr lvl="1"/>
            <a:r>
              <a:rPr lang="en-US" altLang="ja-JP" sz="1400" kern="0" dirty="0"/>
              <a:t>Beam studies were done with in/out the dummy target.</a:t>
            </a:r>
          </a:p>
          <a:p>
            <a:r>
              <a:rPr lang="en-US" altLang="ja-JP" sz="1800" kern="0" dirty="0"/>
              <a:t>The positron target was re-installed now.</a:t>
            </a:r>
          </a:p>
          <a:p>
            <a:endParaRPr lang="en-US" altLang="ja-JP" sz="500" kern="0" dirty="0"/>
          </a:p>
          <a:p>
            <a:endParaRPr lang="en-US" altLang="ja-JP" sz="2000" kern="0" dirty="0"/>
          </a:p>
        </p:txBody>
      </p:sp>
      <p:pic>
        <p:nvPicPr>
          <p:cNvPr id="14" name="コンテンツ プレースホルダー 6">
            <a:extLst>
              <a:ext uri="{FF2B5EF4-FFF2-40B4-BE49-F238E27FC236}">
                <a16:creationId xmlns:a16="http://schemas.microsoft.com/office/drawing/2014/main" id="{D1AC934C-7149-F24E-9299-ECDA802D52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786" y="1546388"/>
            <a:ext cx="2405813" cy="3653272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17C76270-668C-6C49-B375-EB72A953333D}"/>
              </a:ext>
            </a:extLst>
          </p:cNvPr>
          <p:cNvCxnSpPr>
            <a:cxnSpLocks/>
          </p:cNvCxnSpPr>
          <p:nvPr/>
        </p:nvCxnSpPr>
        <p:spPr>
          <a:xfrm flipV="1">
            <a:off x="7755830" y="1966056"/>
            <a:ext cx="903883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95687D1-98C8-FC4A-BD27-175EFEA58FB1}"/>
              </a:ext>
            </a:extLst>
          </p:cNvPr>
          <p:cNvSpPr txBox="1"/>
          <p:nvPr/>
        </p:nvSpPr>
        <p:spPr>
          <a:xfrm>
            <a:off x="10296901" y="447206"/>
            <a:ext cx="1269899" cy="33855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432FF"/>
                </a:solidFill>
              </a:rPr>
              <a:t>Y. </a:t>
            </a:r>
            <a:r>
              <a:rPr lang="en-US" altLang="ja-JP" sz="1600" dirty="0" err="1">
                <a:solidFill>
                  <a:srgbClr val="0432FF"/>
                </a:solidFill>
              </a:rPr>
              <a:t>Enomoto</a:t>
            </a:r>
            <a:endParaRPr lang="ja-JP" altLang="en-US" sz="1600">
              <a:solidFill>
                <a:srgbClr val="0432FF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A75B3899-346B-AC43-8228-6EA788099509}"/>
              </a:ext>
            </a:extLst>
          </p:cNvPr>
          <p:cNvCxnSpPr>
            <a:cxnSpLocks/>
          </p:cNvCxnSpPr>
          <p:nvPr/>
        </p:nvCxnSpPr>
        <p:spPr>
          <a:xfrm>
            <a:off x="1123522" y="4561483"/>
            <a:ext cx="5105000" cy="0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A6CACF-22D7-7E43-BA1C-97E26C083253}"/>
              </a:ext>
            </a:extLst>
          </p:cNvPr>
          <p:cNvSpPr txBox="1"/>
          <p:nvPr/>
        </p:nvSpPr>
        <p:spPr>
          <a:xfrm>
            <a:off x="1829302" y="3032446"/>
            <a:ext cx="1298211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plan view</a:t>
            </a:r>
            <a:endParaRPr lang="ja-JP" altLang="en-US"/>
          </a:p>
        </p:txBody>
      </p:sp>
      <p:sp>
        <p:nvSpPr>
          <p:cNvPr id="24" name="日付プレースホルダー 23">
            <a:extLst>
              <a:ext uri="{FF2B5EF4-FFF2-40B4-BE49-F238E27FC236}">
                <a16:creationId xmlns:a16="http://schemas.microsoft.com/office/drawing/2014/main" id="{2389A0E4-BD1F-174A-A517-BDB7C1D93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B20A9DD-AB31-2E4B-8047-E85E358DA092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スライド番号プレースホルダー 26">
            <a:extLst>
              <a:ext uri="{FF2B5EF4-FFF2-40B4-BE49-F238E27FC236}">
                <a16:creationId xmlns:a16="http://schemas.microsoft.com/office/drawing/2014/main" id="{6DD9B331-9F58-E541-95B2-C5A5DB53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316ABE1-4C25-D24E-9804-E7292D3B4511}"/>
              </a:ext>
            </a:extLst>
          </p:cNvPr>
          <p:cNvSpPr txBox="1"/>
          <p:nvPr/>
        </p:nvSpPr>
        <p:spPr>
          <a:xfrm>
            <a:off x="6944139" y="456148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for HER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904A5E3-F6FF-B94C-BDCB-DB6730DA4D95}"/>
              </a:ext>
            </a:extLst>
          </p:cNvPr>
          <p:cNvSpPr txBox="1"/>
          <p:nvPr/>
        </p:nvSpPr>
        <p:spPr>
          <a:xfrm>
            <a:off x="6767623" y="419215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for LER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99"/>
    </mc:Choice>
    <mc:Fallback xmlns="">
      <p:transition spd="slow" advTm="6249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4792" y="253170"/>
            <a:ext cx="8537713" cy="762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Removed the Flux Concentrator (FC)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Feb. 4, 2019, 32nd B2GM</a:t>
            </a:r>
            <a:endParaRPr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041240"/>
            <a:ext cx="9048305" cy="5040560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4367809" y="3140968"/>
            <a:ext cx="774571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SP_15_T</a:t>
            </a:r>
            <a:endParaRPr lang="ja-JP" altLang="en-US" sz="11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71865" y="1916832"/>
            <a:ext cx="782587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SC_15_T</a:t>
            </a:r>
            <a:endParaRPr lang="ja-JP" altLang="en-US" sz="11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34501" y="2317525"/>
            <a:ext cx="788999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GV_15_T</a:t>
            </a:r>
            <a:endParaRPr lang="ja-JP" altLang="en-US" sz="11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87630" y="2780928"/>
            <a:ext cx="774571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BY_13_5</a:t>
            </a:r>
            <a:endParaRPr lang="ja-JP" altLang="en-US" sz="11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13118" y="2780928"/>
            <a:ext cx="766557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PY_13_5</a:t>
            </a:r>
            <a:endParaRPr lang="ja-JP" altLang="en-US" sz="11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86C7485-72A6-43B4-B0D0-8116F23B861F}"/>
              </a:ext>
            </a:extLst>
          </p:cNvPr>
          <p:cNvSpPr txBox="1"/>
          <p:nvPr/>
        </p:nvSpPr>
        <p:spPr>
          <a:xfrm>
            <a:off x="7711766" y="6167046"/>
            <a:ext cx="292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432FF"/>
                </a:solidFill>
              </a:rPr>
              <a:t>Y. </a:t>
            </a:r>
            <a:r>
              <a:rPr lang="en-US" altLang="ja-JP" b="1" dirty="0" err="1">
                <a:solidFill>
                  <a:srgbClr val="0432FF"/>
                </a:solidFill>
              </a:rPr>
              <a:t>Enomoto</a:t>
            </a:r>
            <a:endParaRPr lang="en-US" altLang="ja-JP" b="1" dirty="0">
              <a:solidFill>
                <a:srgbClr val="0432FF"/>
              </a:solidFill>
            </a:endParaRPr>
          </a:p>
          <a:p>
            <a:pPr algn="ctr"/>
            <a:r>
              <a:rPr lang="en-US" altLang="ja-JP" b="1" dirty="0">
                <a:solidFill>
                  <a:srgbClr val="0432FF"/>
                </a:solidFill>
              </a:rPr>
              <a:t>(LCG meeting, ‘18/7/2)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2B175E2-D478-DE49-9E79-AF403359CF67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4215D1B-B70F-0D49-AE1D-EA576836A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64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"/>
    </mc:Choice>
    <mc:Fallback xmlns="">
      <p:transition spd="slow" advTm="407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09800" y="273492"/>
            <a:ext cx="7772400" cy="762000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Installed a dummy target block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/>
              <a:t>Feb. 4, 2019, 32nd B2GM</a:t>
            </a:r>
            <a:endParaRPr lang="ja-JP" altLang="en-US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107500"/>
            <a:ext cx="9048305" cy="5040560"/>
          </a:xfrm>
        </p:spPr>
      </p:pic>
      <p:sp>
        <p:nvSpPr>
          <p:cNvPr id="11" name="テキスト ボックス 10"/>
          <p:cNvSpPr txBox="1"/>
          <p:nvPr/>
        </p:nvSpPr>
        <p:spPr>
          <a:xfrm>
            <a:off x="4367809" y="3140968"/>
            <a:ext cx="774571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SP_15_T</a:t>
            </a:r>
            <a:endParaRPr lang="ja-JP" altLang="en-US" sz="11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71865" y="1916832"/>
            <a:ext cx="782587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SC_15_T</a:t>
            </a:r>
            <a:endParaRPr lang="ja-JP" altLang="en-US" sz="11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34501" y="2317525"/>
            <a:ext cx="788999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GV_15_T</a:t>
            </a:r>
            <a:endParaRPr lang="ja-JP" altLang="en-US" sz="11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87630" y="2780928"/>
            <a:ext cx="774571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BY_13_5</a:t>
            </a:r>
            <a:endParaRPr lang="ja-JP" altLang="en-US" sz="11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13118" y="2780928"/>
            <a:ext cx="766557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PY_13_5</a:t>
            </a:r>
            <a:endParaRPr lang="ja-JP" altLang="en-US" sz="11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AC61C1B-8E4B-4C28-ABA1-CDD001C1FC41}"/>
              </a:ext>
            </a:extLst>
          </p:cNvPr>
          <p:cNvSpPr txBox="1"/>
          <p:nvPr/>
        </p:nvSpPr>
        <p:spPr>
          <a:xfrm>
            <a:off x="7711766" y="6167046"/>
            <a:ext cx="292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432FF"/>
                </a:solidFill>
              </a:rPr>
              <a:t>Y. </a:t>
            </a:r>
            <a:r>
              <a:rPr lang="en-US" altLang="ja-JP" b="1" dirty="0" err="1">
                <a:solidFill>
                  <a:srgbClr val="0432FF"/>
                </a:solidFill>
              </a:rPr>
              <a:t>Enomoto</a:t>
            </a:r>
            <a:endParaRPr lang="en-US" altLang="ja-JP" b="1" dirty="0">
              <a:solidFill>
                <a:srgbClr val="0432FF"/>
              </a:solidFill>
            </a:endParaRPr>
          </a:p>
          <a:p>
            <a:pPr algn="ctr"/>
            <a:r>
              <a:rPr lang="en-US" altLang="ja-JP" b="1" dirty="0">
                <a:solidFill>
                  <a:srgbClr val="0432FF"/>
                </a:solidFill>
              </a:rPr>
              <a:t>(LCG meeting, ‘18/7/2)</a:t>
            </a:r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4A88085C-268B-504F-8F5F-CD8F0CA2CC3C}"/>
              </a:ext>
            </a:extLst>
          </p:cNvPr>
          <p:cNvSpPr/>
          <p:nvPr/>
        </p:nvSpPr>
        <p:spPr>
          <a:xfrm>
            <a:off x="5505450" y="1352550"/>
            <a:ext cx="1009650" cy="3009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AB9E5F-1C76-5C48-8356-EFF25E41E681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4197FF-30B7-4C46-96AB-68E3868A52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"/>
    </mc:Choice>
    <mc:Fallback xmlns="">
      <p:transition spd="slow" advTm="311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D1ACDFC2-7F7B-684D-B590-F72878251E36}"/>
              </a:ext>
            </a:extLst>
          </p:cNvPr>
          <p:cNvSpPr/>
          <p:nvPr/>
        </p:nvSpPr>
        <p:spPr>
          <a:xfrm>
            <a:off x="6481077" y="0"/>
            <a:ext cx="4681560" cy="675042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F057E8-C38F-734E-A837-A521D5771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280" y="362245"/>
            <a:ext cx="4214325" cy="308264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8339354-B5C1-2840-911B-102E14189211}"/>
              </a:ext>
            </a:extLst>
          </p:cNvPr>
          <p:cNvSpPr txBox="1"/>
          <p:nvPr/>
        </p:nvSpPr>
        <p:spPr>
          <a:xfrm>
            <a:off x="8271166" y="1819446"/>
            <a:ext cx="319189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With Target hole(φ2mm)</a:t>
            </a:r>
            <a:endParaRPr lang="ja-JP" altLang="en-US" sz="2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1DE8BF5-86BF-EE46-9FBB-9CD2A1652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278" y="3444891"/>
            <a:ext cx="4214326" cy="314268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26761B7-A9C4-7640-BA6B-96FDC2BA6BD0}"/>
              </a:ext>
            </a:extLst>
          </p:cNvPr>
          <p:cNvSpPr txBox="1"/>
          <p:nvPr/>
        </p:nvSpPr>
        <p:spPr>
          <a:xfrm>
            <a:off x="8732780" y="4746251"/>
            <a:ext cx="194316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No Target hole</a:t>
            </a:r>
            <a:endParaRPr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D9946B0-8128-2442-8656-AA8592135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773" y="68779"/>
            <a:ext cx="4284102" cy="1301361"/>
          </a:xfrm>
          <a:noFill/>
          <a:ln w="25400">
            <a:noFill/>
          </a:ln>
        </p:spPr>
        <p:txBody>
          <a:bodyPr>
            <a:normAutofit/>
          </a:bodyPr>
          <a:lstStyle/>
          <a:p>
            <a:r>
              <a:rPr kumimoji="1" lang="en-US" altLang="ja-JP" dirty="0"/>
              <a:t>Jitter Emittance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B2D1EB-BCE8-1341-B158-BA29A11B3618}"/>
              </a:ext>
            </a:extLst>
          </p:cNvPr>
          <p:cNvSpPr txBox="1"/>
          <p:nvPr/>
        </p:nvSpPr>
        <p:spPr>
          <a:xfrm>
            <a:off x="426154" y="1012422"/>
            <a:ext cx="59433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 growth of the jitter emittance has been nothing to do with the small hole.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Strong correlation between orbit jitter and beta function.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 beta function after the target is large to squeeze the beam sizes to pass through the hole, which causes the large orbit jitter.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80F716-97F4-D944-A1C3-81462ECB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57C5CE9-C9A2-314B-A028-CE03E205EA3D}"/>
              </a:ext>
            </a:extLst>
          </p:cNvPr>
          <p:cNvGrpSpPr/>
          <p:nvPr/>
        </p:nvGrpSpPr>
        <p:grpSpPr>
          <a:xfrm>
            <a:off x="111991" y="3043747"/>
            <a:ext cx="3561272" cy="3012496"/>
            <a:chOff x="1114832" y="2525864"/>
            <a:chExt cx="4495070" cy="3992110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08524AD-9F68-254C-9706-E44025B1E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466" y="3743365"/>
              <a:ext cx="4194885" cy="2774609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A385BFA9-2C6A-0743-9A51-32759F449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832" y="2525864"/>
              <a:ext cx="4495070" cy="1292657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532BA2E-E4C8-7F48-BE14-8EB09FD995CE}"/>
              </a:ext>
            </a:extLst>
          </p:cNvPr>
          <p:cNvSpPr txBox="1"/>
          <p:nvPr/>
        </p:nvSpPr>
        <p:spPr>
          <a:xfrm>
            <a:off x="409282" y="683251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432FF"/>
                </a:solidFill>
              </a:rPr>
              <a:t>The result is; </a:t>
            </a:r>
            <a:endParaRPr kumimoji="1" lang="ja-JP" altLang="en-US" sz="2400">
              <a:solidFill>
                <a:srgbClr val="0432FF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7FB56CC-188A-2D4F-8DE3-0FEA663BF1D1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1E562C54-C351-2C44-92B9-398D8885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18</a:t>
            </a:fld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8525997-ACDB-D946-8B94-7D6F8A6CC3A1}"/>
              </a:ext>
            </a:extLst>
          </p:cNvPr>
          <p:cNvCxnSpPr>
            <a:cxnSpLocks/>
          </p:cNvCxnSpPr>
          <p:nvPr/>
        </p:nvCxnSpPr>
        <p:spPr>
          <a:xfrm>
            <a:off x="6180649" y="4240696"/>
            <a:ext cx="2626537" cy="11131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38E980B-2D07-0348-ACAB-3CE95600A993}"/>
              </a:ext>
            </a:extLst>
          </p:cNvPr>
          <p:cNvSpPr txBox="1"/>
          <p:nvPr/>
        </p:nvSpPr>
        <p:spPr>
          <a:xfrm>
            <a:off x="3746302" y="3176590"/>
            <a:ext cx="28760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Although the jitter emittances are still increased as shown in the jitter emittance plots, it is known that this jitter becomes smaller when </a:t>
            </a:r>
            <a:r>
              <a:rPr lang="en" altLang="ja-JP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Jarc's</a:t>
            </a:r>
            <a:r>
              <a:rPr lang="en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dispersion leakage is reduced.</a:t>
            </a:r>
          </a:p>
          <a:p>
            <a:r>
              <a:rPr lang="en" altLang="ja-JP" dirty="0">
                <a:solidFill>
                  <a:srgbClr val="0432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They are small enough at the end of LINAC.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E1B5517F-FD43-BE46-9174-16E603B2E4F2}"/>
              </a:ext>
            </a:extLst>
          </p:cNvPr>
          <p:cNvCxnSpPr>
            <a:cxnSpLocks/>
          </p:cNvCxnSpPr>
          <p:nvPr/>
        </p:nvCxnSpPr>
        <p:spPr>
          <a:xfrm flipV="1">
            <a:off x="6207153" y="5770931"/>
            <a:ext cx="4262064" cy="32931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四角形吹き出し 28">
            <a:extLst>
              <a:ext uri="{FF2B5EF4-FFF2-40B4-BE49-F238E27FC236}">
                <a16:creationId xmlns:a16="http://schemas.microsoft.com/office/drawing/2014/main" id="{5F990AB1-A343-F94E-BDE5-D97A0E949DA3}"/>
              </a:ext>
            </a:extLst>
          </p:cNvPr>
          <p:cNvSpPr/>
          <p:nvPr/>
        </p:nvSpPr>
        <p:spPr>
          <a:xfrm>
            <a:off x="8242852" y="1802294"/>
            <a:ext cx="3220213" cy="371061"/>
          </a:xfrm>
          <a:prstGeom prst="wedgeRectCallout">
            <a:avLst>
              <a:gd name="adj1" fmla="val -32626"/>
              <a:gd name="adj2" fmla="val 982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FDC6291-67A0-9740-B662-5FD0CE9C25F0}"/>
              </a:ext>
            </a:extLst>
          </p:cNvPr>
          <p:cNvSpPr txBox="1"/>
          <p:nvPr/>
        </p:nvSpPr>
        <p:spPr>
          <a:xfrm>
            <a:off x="634162" y="3188252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Position jitters</a:t>
            </a:r>
            <a:r>
              <a:rPr kumimoji="1" lang="ja-JP" altLang="en-US"/>
              <a:t> </a:t>
            </a:r>
            <a:r>
              <a:rPr kumimoji="1" lang="en-US" altLang="ja-JP" dirty="0">
                <a:solidFill>
                  <a:srgbClr val="0432FF"/>
                </a:solidFill>
              </a:rPr>
              <a:t>x</a:t>
            </a:r>
            <a:r>
              <a:rPr kumimoji="1" lang="en-US" altLang="ja-JP" dirty="0"/>
              <a:t>, </a:t>
            </a:r>
            <a:r>
              <a:rPr kumimoji="1" lang="en-US" altLang="ja-JP" dirty="0">
                <a:solidFill>
                  <a:srgbClr val="FF0000"/>
                </a:solidFill>
              </a:rPr>
              <a:t>y</a:t>
            </a:r>
            <a:r>
              <a:rPr kumimoji="1" lang="en-US" altLang="ja-JP" dirty="0"/>
              <a:t> 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44CE12E-644C-DC40-B518-A590234B1C12}"/>
              </a:ext>
            </a:extLst>
          </p:cNvPr>
          <p:cNvSpPr txBox="1"/>
          <p:nvPr/>
        </p:nvSpPr>
        <p:spPr>
          <a:xfrm>
            <a:off x="689113" y="4019202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latin typeface="Symbol" pitchFamily="2" charset="2"/>
              </a:rPr>
              <a:t>√</a:t>
            </a:r>
            <a:r>
              <a:rPr kumimoji="1" lang="en-US" altLang="ja-JP" dirty="0" err="1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kumimoji="1" lang="en-US" altLang="ja-JP" dirty="0" err="1">
                <a:solidFill>
                  <a:srgbClr val="0070C0"/>
                </a:solidFill>
              </a:rPr>
              <a:t>x</a:t>
            </a:r>
            <a:r>
              <a:rPr kumimoji="1" lang="en-US" altLang="ja-JP" dirty="0"/>
              <a:t>, </a:t>
            </a:r>
            <a:r>
              <a:rPr lang="en-US" altLang="ja-JP" dirty="0">
                <a:solidFill>
                  <a:srgbClr val="FF0000"/>
                </a:solidFill>
                <a:latin typeface="Symbol" pitchFamily="2" charset="2"/>
              </a:rPr>
              <a:t>√</a:t>
            </a:r>
            <a:r>
              <a:rPr kumimoji="1" lang="en-US" altLang="ja-JP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kumimoji="1" lang="en-US" altLang="ja-JP" dirty="0">
                <a:solidFill>
                  <a:srgbClr val="FF0000"/>
                </a:solidFill>
              </a:rPr>
              <a:t>y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9" name="右カーブ矢印 38">
            <a:extLst>
              <a:ext uri="{FF2B5EF4-FFF2-40B4-BE49-F238E27FC236}">
                <a16:creationId xmlns:a16="http://schemas.microsoft.com/office/drawing/2014/main" id="{9F924B34-E721-1F4B-9E06-DD854B81AD42}"/>
              </a:ext>
            </a:extLst>
          </p:cNvPr>
          <p:cNvSpPr/>
          <p:nvPr/>
        </p:nvSpPr>
        <p:spPr>
          <a:xfrm>
            <a:off x="234991" y="1770122"/>
            <a:ext cx="191163" cy="12736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61"/>
    </mc:Choice>
    <mc:Fallback xmlns="">
      <p:transition spd="slow" advTm="8506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F183C0-2555-E945-9C0D-83E7AF78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A75332-C56C-F941-8FBE-4473F2E3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rgbClr val="0432FF"/>
                </a:solidFill>
              </a:rPr>
              <a:t>Injection </a:t>
            </a:r>
            <a:r>
              <a:rPr lang="en-US" altLang="ja-JP" dirty="0">
                <a:solidFill>
                  <a:srgbClr val="0432FF"/>
                </a:solidFill>
              </a:rPr>
              <a:t>b</a:t>
            </a:r>
            <a:r>
              <a:rPr kumimoji="1" lang="en-US" altLang="ja-JP" dirty="0">
                <a:solidFill>
                  <a:srgbClr val="0432FF"/>
                </a:solidFill>
              </a:rPr>
              <a:t>ackground (BG) during Phase 2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rgbClr val="0432FF"/>
                </a:solidFill>
              </a:rPr>
              <a:t>Progress of LINAC </a:t>
            </a:r>
            <a:r>
              <a:rPr lang="en-US" altLang="ja-JP" dirty="0">
                <a:solidFill>
                  <a:srgbClr val="0432FF"/>
                </a:solidFill>
              </a:rPr>
              <a:t>s</a:t>
            </a:r>
            <a:r>
              <a:rPr kumimoji="1" lang="en-US" altLang="ja-JP" dirty="0">
                <a:solidFill>
                  <a:srgbClr val="0432FF"/>
                </a:solidFill>
              </a:rPr>
              <a:t>tudy for </a:t>
            </a:r>
            <a:r>
              <a:rPr lang="en-US" altLang="ja-JP" dirty="0">
                <a:solidFill>
                  <a:srgbClr val="0432FF"/>
                </a:solidFill>
              </a:rPr>
              <a:t>a</a:t>
            </a:r>
            <a:r>
              <a:rPr kumimoji="1" lang="en-US" altLang="ja-JP" dirty="0">
                <a:solidFill>
                  <a:srgbClr val="0432FF"/>
                </a:solidFill>
              </a:rPr>
              <a:t>utumn, 2018</a:t>
            </a:r>
          </a:p>
          <a:p>
            <a:pPr lvl="1"/>
            <a:r>
              <a:rPr lang="en-US" altLang="ja-JP" dirty="0"/>
              <a:t>Mainly about the study related to BG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0432FF"/>
                </a:solidFill>
              </a:rPr>
              <a:t>Injection beam for the beginning of Phase 3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0432FF"/>
                </a:solidFill>
              </a:rPr>
              <a:t>Summary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AC2C8ED-7D73-3D48-9F27-8DC7378A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456777-FF7D-BB47-838E-CFD8471B1084}"/>
              </a:ext>
            </a:extLst>
          </p:cNvPr>
          <p:cNvSpPr txBox="1"/>
          <p:nvPr/>
        </p:nvSpPr>
        <p:spPr>
          <a:xfrm>
            <a:off x="838200" y="1663546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432FF"/>
                </a:solidFill>
              </a:rPr>
              <a:t>0.  </a:t>
            </a:r>
            <a:r>
              <a:rPr lang="en-US" altLang="ja-JP" sz="2800" dirty="0">
                <a:solidFill>
                  <a:srgbClr val="0432FF"/>
                </a:solidFill>
              </a:rPr>
              <a:t>Introduction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444C2918-624E-6640-AC47-288B3826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4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11"/>
    </mc:Choice>
    <mc:Fallback xmlns="">
      <p:transition spd="slow" advTm="3541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AB3485A0-A4CE-F04A-9EBD-CB1A41372BCA}"/>
              </a:ext>
            </a:extLst>
          </p:cNvPr>
          <p:cNvSpPr/>
          <p:nvPr/>
        </p:nvSpPr>
        <p:spPr>
          <a:xfrm>
            <a:off x="7335696" y="1846046"/>
            <a:ext cx="3886244" cy="465615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1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2456" y="-54170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US" altLang="ja-JP" sz="3600" dirty="0">
                <a:solidFill>
                  <a:srgbClr val="0432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Beam Jitter Sources</a:t>
            </a:r>
            <a:endParaRPr lang="ja-JP" altLang="en-US" sz="3600">
              <a:solidFill>
                <a:srgbClr val="0432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6BDD01-5339-834A-A427-30D7ECC4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34EC6A46-B10A-D446-AAB5-77FBF4E3E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407" y="4046514"/>
            <a:ext cx="1772925" cy="2065051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130295B1-EE0A-F046-B221-9A31D1BFE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493" y="4023466"/>
            <a:ext cx="1755665" cy="2088099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74EBF8C9-2E2D-8643-8BE1-1908BF0AE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06" y="2229224"/>
            <a:ext cx="1770086" cy="190433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ECC1EA3D-17C8-5A49-AD02-01351AAE7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072" y="2243512"/>
            <a:ext cx="1770086" cy="1890046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DB269C0-56F9-384F-A6EE-995451080E27}"/>
              </a:ext>
            </a:extLst>
          </p:cNvPr>
          <p:cNvSpPr txBox="1"/>
          <p:nvPr/>
        </p:nvSpPr>
        <p:spPr>
          <a:xfrm>
            <a:off x="7535070" y="1185885"/>
            <a:ext cx="3506088" cy="615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ja-JP" dirty="0"/>
              <a:t>Binarization from the RF Phase</a:t>
            </a:r>
          </a:p>
          <a:p>
            <a:pPr algn="r"/>
            <a:r>
              <a:rPr lang="en-US" altLang="ja-JP" sz="1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(at the dispersive section)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CC00DD3-CFB9-5146-8670-486B88316352}"/>
              </a:ext>
            </a:extLst>
          </p:cNvPr>
          <p:cNvSpPr txBox="1"/>
          <p:nvPr/>
        </p:nvSpPr>
        <p:spPr>
          <a:xfrm>
            <a:off x="7962187" y="3957299"/>
            <a:ext cx="119455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b="1" dirty="0"/>
              <a:t>Degree@KL_B3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11D5A59-FD59-074B-A3E4-8276C0752196}"/>
              </a:ext>
            </a:extLst>
          </p:cNvPr>
          <p:cNvSpPr txBox="1"/>
          <p:nvPr/>
        </p:nvSpPr>
        <p:spPr>
          <a:xfrm>
            <a:off x="9714629" y="3953659"/>
            <a:ext cx="119455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b="1" dirty="0"/>
              <a:t>Degree@KL_C8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CAB3D7-20BA-7347-83B6-4B3133819CB6}"/>
              </a:ext>
            </a:extLst>
          </p:cNvPr>
          <p:cNvSpPr txBox="1"/>
          <p:nvPr/>
        </p:nvSpPr>
        <p:spPr>
          <a:xfrm>
            <a:off x="10898056" y="51213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Y. </a:t>
            </a:r>
            <a:r>
              <a:rPr kumimoji="1" lang="en-US" altLang="ja-JP" dirty="0" err="1">
                <a:solidFill>
                  <a:srgbClr val="0432FF"/>
                </a:solidFill>
              </a:rPr>
              <a:t>Seimiya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E00C95-E0F2-5248-8A4A-0C9ED42E3AA2}"/>
              </a:ext>
            </a:extLst>
          </p:cNvPr>
          <p:cNvSpPr txBox="1"/>
          <p:nvPr/>
        </p:nvSpPr>
        <p:spPr>
          <a:xfrm>
            <a:off x="6026202" y="298214"/>
            <a:ext cx="5066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Causes of several beam fluctuations were revealed by BPMs and the new RF monitors.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20025D9-2294-DE45-818D-84A6200F5FA7}"/>
              </a:ext>
            </a:extLst>
          </p:cNvPr>
          <p:cNvSpPr txBox="1"/>
          <p:nvPr/>
        </p:nvSpPr>
        <p:spPr>
          <a:xfrm>
            <a:off x="6946936" y="113987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②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C478BCC-5974-5E40-A82F-AE03D4A90CFC}"/>
              </a:ext>
            </a:extLst>
          </p:cNvPr>
          <p:cNvGrpSpPr/>
          <p:nvPr/>
        </p:nvGrpSpPr>
        <p:grpSpPr>
          <a:xfrm>
            <a:off x="886908" y="3451551"/>
            <a:ext cx="5681112" cy="3142317"/>
            <a:chOff x="1325339" y="3527641"/>
            <a:chExt cx="5681112" cy="3142317"/>
          </a:xfrm>
        </p:grpSpPr>
        <p:sp>
          <p:nvSpPr>
            <p:cNvPr id="52" name="角丸四角形 51">
              <a:extLst>
                <a:ext uri="{FF2B5EF4-FFF2-40B4-BE49-F238E27FC236}">
                  <a16:creationId xmlns:a16="http://schemas.microsoft.com/office/drawing/2014/main" id="{B0BF3586-8062-9749-BCAB-339EAC42C210}"/>
                </a:ext>
              </a:extLst>
            </p:cNvPr>
            <p:cNvSpPr/>
            <p:nvPr/>
          </p:nvSpPr>
          <p:spPr>
            <a:xfrm>
              <a:off x="2107841" y="3830551"/>
              <a:ext cx="4898610" cy="2839407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87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1194FFDE-387F-734B-9034-FB760A53013B}"/>
                </a:ext>
              </a:extLst>
            </p:cNvPr>
            <p:cNvSpPr txBox="1"/>
            <p:nvPr/>
          </p:nvSpPr>
          <p:spPr>
            <a:xfrm>
              <a:off x="2620454" y="3701976"/>
              <a:ext cx="368402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Large variation of Energy gain </a:t>
              </a:r>
            </a:p>
            <a:p>
              <a:r>
                <a:rPr lang="en-US" altLang="ja-JP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near zero cross of RF phase</a:t>
              </a:r>
            </a:p>
          </p:txBody>
        </p:sp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5EA3277D-4E5E-684A-8B0F-58DA5154E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2515" y="4408576"/>
              <a:ext cx="2219950" cy="1733386"/>
            </a:xfrm>
            <a:prstGeom prst="rect">
              <a:avLst/>
            </a:prstGeom>
          </p:spPr>
        </p:pic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E9C790A7-1B6D-6440-88B2-7157C1BB1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77346" y="4405470"/>
              <a:ext cx="2203224" cy="1731720"/>
            </a:xfrm>
            <a:prstGeom prst="rect">
              <a:avLst/>
            </a:prstGeom>
          </p:spPr>
        </p:pic>
        <p:sp>
          <p:nvSpPr>
            <p:cNvPr id="50" name="正方形/長方形 17">
              <a:extLst>
                <a:ext uri="{FF2B5EF4-FFF2-40B4-BE49-F238E27FC236}">
                  <a16:creationId xmlns:a16="http://schemas.microsoft.com/office/drawing/2014/main" id="{26CF954E-BC3B-0F47-9ACA-53421B20A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460" y="6189645"/>
              <a:ext cx="159389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9pPr>
            </a:lstStyle>
            <a:p>
              <a:r>
                <a:rPr lang="en-US" altLang="ja-JP" sz="1800" dirty="0"/>
                <a:t>near zero cross</a:t>
              </a:r>
              <a:endParaRPr lang="ja-JP" altLang="en-US" sz="1800"/>
            </a:p>
          </p:txBody>
        </p:sp>
        <p:sp>
          <p:nvSpPr>
            <p:cNvPr id="51" name="正方形/長方形 2">
              <a:extLst>
                <a:ext uri="{FF2B5EF4-FFF2-40B4-BE49-F238E27FC236}">
                  <a16:creationId xmlns:a16="http://schemas.microsoft.com/office/drawing/2014/main" id="{D3A343DC-78A6-FB48-815F-345EAD33C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070" y="6170538"/>
              <a:ext cx="111761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harcoal" charset="0"/>
                  <a:ea typeface="ＤＦＰ太丸ゴシック体" panose="020F0800010101010101" pitchFamily="34" charset="-128"/>
                </a:defRPr>
              </a:lvl9pPr>
            </a:lstStyle>
            <a:p>
              <a:r>
                <a:rPr lang="en-US" altLang="ja-JP" sz="1800" dirty="0"/>
                <a:t>near peak</a:t>
              </a:r>
              <a:endParaRPr lang="ja-JP" altLang="en-US" sz="180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69A527BB-DA08-7D49-A527-DC24C8F723E4}"/>
                </a:ext>
              </a:extLst>
            </p:cNvPr>
            <p:cNvSpPr txBox="1"/>
            <p:nvPr/>
          </p:nvSpPr>
          <p:spPr>
            <a:xfrm>
              <a:off x="3022015" y="4450621"/>
              <a:ext cx="17203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err="1"/>
                <a:t>Δp</a:t>
              </a:r>
              <a:r>
                <a:rPr lang="en-US" altLang="ja-JP" dirty="0"/>
                <a:t>/p=0.042%</a:t>
              </a:r>
              <a:endParaRPr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243408A8-74A6-F748-9921-534B9A9622B4}"/>
                </a:ext>
              </a:extLst>
            </p:cNvPr>
            <p:cNvSpPr txBox="1"/>
            <p:nvPr/>
          </p:nvSpPr>
          <p:spPr>
            <a:xfrm>
              <a:off x="5240532" y="4450621"/>
              <a:ext cx="17203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err="1"/>
                <a:t>Δp</a:t>
              </a:r>
              <a:r>
                <a:rPr lang="en-US" altLang="ja-JP" dirty="0"/>
                <a:t>/p=0.027%</a:t>
              </a:r>
              <a:endParaRPr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99A68CC-6804-9C4C-8AC0-0BBD5329B2AB}"/>
                </a:ext>
              </a:extLst>
            </p:cNvPr>
            <p:cNvSpPr txBox="1"/>
            <p:nvPr/>
          </p:nvSpPr>
          <p:spPr>
            <a:xfrm>
              <a:off x="1325339" y="3527641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③</a:t>
              </a:r>
              <a:endParaRPr kumimoji="1" lang="ja-JP" altLang="en-US" sz="2400"/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228F2A5E-F556-B94D-AFD8-57573D4F8AB8}"/>
              </a:ext>
            </a:extLst>
          </p:cNvPr>
          <p:cNvGrpSpPr/>
          <p:nvPr/>
        </p:nvGrpSpPr>
        <p:grpSpPr>
          <a:xfrm>
            <a:off x="951916" y="900354"/>
            <a:ext cx="4807824" cy="2391661"/>
            <a:chOff x="1448790" y="965348"/>
            <a:chExt cx="4807824" cy="2391661"/>
          </a:xfrm>
        </p:grpSpPr>
        <p:sp>
          <p:nvSpPr>
            <p:cNvPr id="33" name="角丸四角形 32">
              <a:extLst>
                <a:ext uri="{FF2B5EF4-FFF2-40B4-BE49-F238E27FC236}">
                  <a16:creationId xmlns:a16="http://schemas.microsoft.com/office/drawing/2014/main" id="{D25E04E2-A6E3-E846-BE1A-4E9965379ECB}"/>
                </a:ext>
              </a:extLst>
            </p:cNvPr>
            <p:cNvSpPr/>
            <p:nvPr/>
          </p:nvSpPr>
          <p:spPr>
            <a:xfrm>
              <a:off x="2309813" y="1202655"/>
              <a:ext cx="3829051" cy="21543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13F2E76-C23E-6D4A-90E6-FDB70A24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3078" y="1557609"/>
              <a:ext cx="3070225" cy="1466603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01F583F-0ADC-BB48-B815-5A7B8370940C}"/>
                </a:ext>
              </a:extLst>
            </p:cNvPr>
            <p:cNvSpPr txBox="1"/>
            <p:nvPr/>
          </p:nvSpPr>
          <p:spPr>
            <a:xfrm rot="16200000">
              <a:off x="1883647" y="2241620"/>
              <a:ext cx="16446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/>
                <a:t>　</a:t>
              </a:r>
              <a:r>
                <a:rPr lang="en-US" altLang="ja-JP" dirty="0"/>
                <a:t>x’ [mrad]</a:t>
              </a:r>
              <a:endParaRPr lang="ja-JP" altLang="en-US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D1177ABB-8A35-704A-95D4-3F2A082ED05D}"/>
                </a:ext>
              </a:extLst>
            </p:cNvPr>
            <p:cNvSpPr txBox="1"/>
            <p:nvPr/>
          </p:nvSpPr>
          <p:spPr>
            <a:xfrm>
              <a:off x="2878460" y="2875806"/>
              <a:ext cx="30702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x [mm]</a:t>
              </a:r>
              <a:endParaRPr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7A78141C-043D-7949-B01E-3C7A27F21CB2}"/>
                </a:ext>
              </a:extLst>
            </p:cNvPr>
            <p:cNvSpPr txBox="1"/>
            <p:nvPr/>
          </p:nvSpPr>
          <p:spPr>
            <a:xfrm>
              <a:off x="1988190" y="1084616"/>
              <a:ext cx="4268424" cy="6155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F0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dirty="0"/>
                <a:t>Binarization from the Pulsed Magnets</a:t>
              </a:r>
            </a:p>
            <a:p>
              <a:pPr algn="r"/>
              <a:r>
                <a:rPr lang="en-US" altLang="ja-JP" sz="1600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(at the straight section)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BB32D829-C3A6-7B4A-AF82-E583D1F17A1B}"/>
                </a:ext>
              </a:extLst>
            </p:cNvPr>
            <p:cNvSpPr txBox="1"/>
            <p:nvPr/>
          </p:nvSpPr>
          <p:spPr>
            <a:xfrm>
              <a:off x="1448790" y="96534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①</a:t>
              </a:r>
              <a:endParaRPr kumimoji="1" lang="ja-JP" altLang="en-US" sz="2400"/>
            </a:p>
          </p:txBody>
        </p: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77B3290-F566-6B4C-BF73-D67B5471735F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B2D32DB3-0795-774E-91AC-11938211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48D6EA-E035-6848-A929-D60F294AC889}"/>
              </a:ext>
            </a:extLst>
          </p:cNvPr>
          <p:cNvSpPr txBox="1"/>
          <p:nvPr/>
        </p:nvSpPr>
        <p:spPr>
          <a:xfrm>
            <a:off x="8399942" y="6497583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RF phase monitor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500CEDE-1F2E-8347-A961-963DAB2127DB}"/>
              </a:ext>
            </a:extLst>
          </p:cNvPr>
          <p:cNvSpPr txBox="1"/>
          <p:nvPr/>
        </p:nvSpPr>
        <p:spPr>
          <a:xfrm rot="16200000">
            <a:off x="5794771" y="2995477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energy (arb. unit)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8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43"/>
    </mc:Choice>
    <mc:Fallback xmlns="">
      <p:transition spd="slow" advTm="7464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6744" y="166660"/>
            <a:ext cx="8901114" cy="1238391"/>
          </a:xfrm>
        </p:spPr>
        <p:txBody>
          <a:bodyPr>
            <a:noAutofit/>
          </a:bodyPr>
          <a:lstStyle/>
          <a:p>
            <a:r>
              <a:rPr lang="en" altLang="ja-JP" sz="3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Beam jitter (cause and remedy)</a:t>
            </a:r>
            <a:endParaRPr lang="ja-JP" altLang="en-US" sz="36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39B8F7-E103-5145-B0A3-57DEC0A092F4}"/>
              </a:ext>
            </a:extLst>
          </p:cNvPr>
          <p:cNvSpPr txBox="1"/>
          <p:nvPr/>
        </p:nvSpPr>
        <p:spPr>
          <a:xfrm>
            <a:off x="869548" y="976198"/>
            <a:ext cx="7875668" cy="19389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altLang="ja-JP" sz="2000" dirty="0">
                <a:solidFill>
                  <a:srgbClr val="008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Binarization from the Pulsed 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Currently under investigation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ja-JP" sz="2000" dirty="0">
                <a:solidFill>
                  <a:schemeClr val="accent2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Binarization from the RF Phase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Connector or Cable Problems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ja-JP" sz="2000" dirty="0">
                <a:solidFill>
                  <a:schemeClr val="accent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Large variation of RF phase near the zero cross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Use the energy knob closer to the top of the RF wave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4E05EF1-53DC-AD47-BBC7-9BD46897B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542A221-10F1-6644-A118-84A069894DA3}"/>
              </a:ext>
            </a:extLst>
          </p:cNvPr>
          <p:cNvGrpSpPr/>
          <p:nvPr/>
        </p:nvGrpSpPr>
        <p:grpSpPr>
          <a:xfrm>
            <a:off x="1654976" y="2757836"/>
            <a:ext cx="10397485" cy="3914636"/>
            <a:chOff x="1654976" y="2943364"/>
            <a:chExt cx="10397485" cy="391463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94A1B25-1861-0744-AC29-99E3808D6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4976" y="3458834"/>
              <a:ext cx="4246880" cy="3399166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5999C7A-37CB-854E-BBC6-8054B3866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0176" y="3458834"/>
              <a:ext cx="4237824" cy="3389432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D6A80D7-3B00-834E-A7B1-E9ECA14676EF}"/>
                </a:ext>
              </a:extLst>
            </p:cNvPr>
            <p:cNvSpPr txBox="1"/>
            <p:nvPr/>
          </p:nvSpPr>
          <p:spPr>
            <a:xfrm>
              <a:off x="3201422" y="3109501"/>
              <a:ext cx="3140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Before tightening the cable 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E1C16AF-E21C-3A4A-9EC9-344A2306E742}"/>
                </a:ext>
              </a:extLst>
            </p:cNvPr>
            <p:cNvSpPr txBox="1"/>
            <p:nvPr/>
          </p:nvSpPr>
          <p:spPr>
            <a:xfrm>
              <a:off x="7875296" y="3109501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After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B123935-803E-9149-A798-744CFE461808}"/>
                </a:ext>
              </a:extLst>
            </p:cNvPr>
            <p:cNvSpPr txBox="1"/>
            <p:nvPr/>
          </p:nvSpPr>
          <p:spPr>
            <a:xfrm>
              <a:off x="2113281" y="3109501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18:00</a:t>
              </a:r>
              <a:endParaRPr lang="ja-JP" altLang="en-US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0253D32-464C-1649-B0D6-8AC5B340F7BF}"/>
                </a:ext>
              </a:extLst>
            </p:cNvPr>
            <p:cNvSpPr txBox="1"/>
            <p:nvPr/>
          </p:nvSpPr>
          <p:spPr>
            <a:xfrm>
              <a:off x="6965300" y="3128030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20:00</a:t>
              </a:r>
              <a:endParaRPr lang="ja-JP" altLang="en-US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8FEE138-18AF-DD46-8000-97DBEA2DDA31}"/>
                </a:ext>
              </a:extLst>
            </p:cNvPr>
            <p:cNvSpPr txBox="1"/>
            <p:nvPr/>
          </p:nvSpPr>
          <p:spPr>
            <a:xfrm>
              <a:off x="4104640" y="4450266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1.5°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4716DEA-A916-5C46-8B1D-0115FB2E84F5}"/>
                </a:ext>
              </a:extLst>
            </p:cNvPr>
            <p:cNvSpPr txBox="1"/>
            <p:nvPr/>
          </p:nvSpPr>
          <p:spPr>
            <a:xfrm>
              <a:off x="8668038" y="4450265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0.8°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64507C4B-5A11-1F44-A3CB-D6213204B2AE}"/>
                </a:ext>
              </a:extLst>
            </p:cNvPr>
            <p:cNvCxnSpPr/>
            <p:nvPr/>
          </p:nvCxnSpPr>
          <p:spPr>
            <a:xfrm>
              <a:off x="4104641" y="4323446"/>
              <a:ext cx="140548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9E4636C6-6FA8-7F40-BA00-6498F455DA36}"/>
                </a:ext>
              </a:extLst>
            </p:cNvPr>
            <p:cNvCxnSpPr/>
            <p:nvPr/>
          </p:nvCxnSpPr>
          <p:spPr>
            <a:xfrm>
              <a:off x="9285050" y="4567286"/>
              <a:ext cx="101211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CFB0973-BF8B-C046-9B96-64BDCB21EC34}"/>
                </a:ext>
              </a:extLst>
            </p:cNvPr>
            <p:cNvSpPr txBox="1"/>
            <p:nvPr/>
          </p:nvSpPr>
          <p:spPr>
            <a:xfrm>
              <a:off x="4884896" y="3948095"/>
              <a:ext cx="1281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err="1">
                  <a:solidFill>
                    <a:srgbClr val="FF0000"/>
                  </a:solidFill>
                </a:rPr>
                <a:t>Std</a:t>
              </a:r>
              <a:r>
                <a:rPr lang="en-US" altLang="ja-JP" sz="1600" dirty="0">
                  <a:solidFill>
                    <a:srgbClr val="FF0000"/>
                  </a:solidFill>
                </a:rPr>
                <a:t>=0.28°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B61D126-3EE1-FE45-95B3-9A2A2ACB5D65}"/>
                </a:ext>
              </a:extLst>
            </p:cNvPr>
            <p:cNvSpPr txBox="1"/>
            <p:nvPr/>
          </p:nvSpPr>
          <p:spPr>
            <a:xfrm>
              <a:off x="10099423" y="3975490"/>
              <a:ext cx="12522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err="1">
                  <a:solidFill>
                    <a:srgbClr val="FF0000"/>
                  </a:solidFill>
                </a:rPr>
                <a:t>Std</a:t>
              </a:r>
              <a:r>
                <a:rPr lang="en-US" altLang="ja-JP" sz="1600" dirty="0">
                  <a:solidFill>
                    <a:srgbClr val="FF0000"/>
                  </a:solidFill>
                </a:rPr>
                <a:t>=0.15°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DE5213A-B424-7743-B534-99C2AE0EA1A1}"/>
                </a:ext>
              </a:extLst>
            </p:cNvPr>
            <p:cNvSpPr txBox="1"/>
            <p:nvPr/>
          </p:nvSpPr>
          <p:spPr>
            <a:xfrm>
              <a:off x="9368713" y="2943364"/>
              <a:ext cx="2683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FF"/>
                  </a:solidFill>
                </a:rPr>
                <a:t>T. Miura, T. Matsumoto</a:t>
              </a:r>
              <a:endParaRPr lang="ja-JP" alt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23" name="右カーブ矢印 22">
            <a:extLst>
              <a:ext uri="{FF2B5EF4-FFF2-40B4-BE49-F238E27FC236}">
                <a16:creationId xmlns:a16="http://schemas.microsoft.com/office/drawing/2014/main" id="{83C8DC33-B3B7-C246-AB7E-D91CF9FBDC69}"/>
              </a:ext>
            </a:extLst>
          </p:cNvPr>
          <p:cNvSpPr/>
          <p:nvPr/>
        </p:nvSpPr>
        <p:spPr>
          <a:xfrm>
            <a:off x="446837" y="2035119"/>
            <a:ext cx="522339" cy="19700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931941F-EAF5-6E43-9DE9-AEBDF9B4A466}"/>
              </a:ext>
            </a:extLst>
          </p:cNvPr>
          <p:cNvSpPr/>
          <p:nvPr/>
        </p:nvSpPr>
        <p:spPr>
          <a:xfrm>
            <a:off x="3778416" y="3273306"/>
            <a:ext cx="2651760" cy="1694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1DF5A44-B988-4D44-9D0F-970BC691CF2B}"/>
              </a:ext>
            </a:extLst>
          </p:cNvPr>
          <p:cNvSpPr/>
          <p:nvPr/>
        </p:nvSpPr>
        <p:spPr>
          <a:xfrm>
            <a:off x="8582541" y="3273306"/>
            <a:ext cx="2651760" cy="1694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E7C0D36-D6A3-354B-81E4-7E40BBD302CE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BF5110C-38E7-D042-946D-8DFB74F3E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F27ADC-5C51-EB46-943C-7E6F237FCCA5}"/>
              </a:ext>
            </a:extLst>
          </p:cNvPr>
          <p:cNvSpPr txBox="1"/>
          <p:nvPr/>
        </p:nvSpPr>
        <p:spPr>
          <a:xfrm>
            <a:off x="6342025" y="1477291"/>
            <a:ext cx="5080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(B) Beam energy stabilization</a:t>
            </a:r>
            <a:endParaRPr kumimoji="1" lang="ja-JP" altLang="en-US" sz="280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27934E08-8931-5D47-800C-CE1A2E09EB45}"/>
              </a:ext>
            </a:extLst>
          </p:cNvPr>
          <p:cNvCxnSpPr/>
          <p:nvPr/>
        </p:nvCxnSpPr>
        <p:spPr>
          <a:xfrm flipH="1">
            <a:off x="5605670" y="1775791"/>
            <a:ext cx="7363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ECB41DA-0810-D542-9E9A-BBB731846232}"/>
              </a:ext>
            </a:extLst>
          </p:cNvPr>
          <p:cNvCxnSpPr>
            <a:cxnSpLocks/>
          </p:cNvCxnSpPr>
          <p:nvPr/>
        </p:nvCxnSpPr>
        <p:spPr>
          <a:xfrm flipH="1">
            <a:off x="5901856" y="1868557"/>
            <a:ext cx="528320" cy="39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1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85"/>
    </mc:Choice>
    <mc:Fallback xmlns="">
      <p:transition spd="slow" advTm="5438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6FEAC7-C633-FA4D-B426-D85AFC9B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ja-JP" dirty="0"/>
              <a:t>Cable re-connection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616A060-A172-9544-9C10-9676A3E5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AD08A0-B935-3A4A-AE0F-2FD69FB3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2EF1577-CE69-1F47-A4CD-4BEAA0288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54365"/>
            <a:ext cx="10933043" cy="40541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BF366C-DDBD-544D-B9FE-2352B1F0EB48}"/>
              </a:ext>
            </a:extLst>
          </p:cNvPr>
          <p:cNvSpPr txBox="1"/>
          <p:nvPr/>
        </p:nvSpPr>
        <p:spPr>
          <a:xfrm>
            <a:off x="917712" y="1140381"/>
            <a:ext cx="11833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Before</a:t>
            </a:r>
            <a:endParaRPr kumimoji="1" lang="ja-JP" altLang="en-US" sz="24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A8C0A7-1C70-874F-9631-DE99F8EDA2FB}"/>
              </a:ext>
            </a:extLst>
          </p:cNvPr>
          <p:cNvSpPr txBox="1"/>
          <p:nvPr/>
        </p:nvSpPr>
        <p:spPr>
          <a:xfrm>
            <a:off x="6666526" y="1147922"/>
            <a:ext cx="9300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After</a:t>
            </a:r>
            <a:endParaRPr kumimoji="1" lang="ja-JP" altLang="en-US" sz="2400" b="1"/>
          </a:p>
        </p:txBody>
      </p:sp>
      <p:sp>
        <p:nvSpPr>
          <p:cNvPr id="11" name="稲妻 10">
            <a:extLst>
              <a:ext uri="{FF2B5EF4-FFF2-40B4-BE49-F238E27FC236}">
                <a16:creationId xmlns:a16="http://schemas.microsoft.com/office/drawing/2014/main" id="{279CA66C-FB65-4D48-98B3-48705CA08679}"/>
              </a:ext>
            </a:extLst>
          </p:cNvPr>
          <p:cNvSpPr/>
          <p:nvPr/>
        </p:nvSpPr>
        <p:spPr>
          <a:xfrm>
            <a:off x="2610678" y="2747219"/>
            <a:ext cx="715618" cy="318052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稲妻 11">
            <a:extLst>
              <a:ext uri="{FF2B5EF4-FFF2-40B4-BE49-F238E27FC236}">
                <a16:creationId xmlns:a16="http://schemas.microsoft.com/office/drawing/2014/main" id="{30E04F4F-A845-8A43-B057-02CA2FA0228F}"/>
              </a:ext>
            </a:extLst>
          </p:cNvPr>
          <p:cNvSpPr/>
          <p:nvPr/>
        </p:nvSpPr>
        <p:spPr>
          <a:xfrm rot="5632701">
            <a:off x="4684644" y="2038227"/>
            <a:ext cx="715618" cy="318052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ハート 12">
            <a:extLst>
              <a:ext uri="{FF2B5EF4-FFF2-40B4-BE49-F238E27FC236}">
                <a16:creationId xmlns:a16="http://schemas.microsoft.com/office/drawing/2014/main" id="{16CD9526-DFDF-FA41-93E8-27D518F89586}"/>
              </a:ext>
            </a:extLst>
          </p:cNvPr>
          <p:cNvSpPr/>
          <p:nvPr/>
        </p:nvSpPr>
        <p:spPr>
          <a:xfrm rot="20266701">
            <a:off x="7581868" y="2092853"/>
            <a:ext cx="338618" cy="392380"/>
          </a:xfrm>
          <a:prstGeom prst="heart">
            <a:avLst/>
          </a:prstGeom>
          <a:solidFill>
            <a:srgbClr val="FF8AD8"/>
          </a:solidFill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ハート 13">
            <a:extLst>
              <a:ext uri="{FF2B5EF4-FFF2-40B4-BE49-F238E27FC236}">
                <a16:creationId xmlns:a16="http://schemas.microsoft.com/office/drawing/2014/main" id="{A5AC8124-EDB3-DB4D-A7FF-68013C3A91EB}"/>
              </a:ext>
            </a:extLst>
          </p:cNvPr>
          <p:cNvSpPr/>
          <p:nvPr/>
        </p:nvSpPr>
        <p:spPr>
          <a:xfrm rot="1733119">
            <a:off x="10812608" y="2297462"/>
            <a:ext cx="338618" cy="392380"/>
          </a:xfrm>
          <a:prstGeom prst="heart">
            <a:avLst/>
          </a:prstGeom>
          <a:solidFill>
            <a:srgbClr val="FF8AD8"/>
          </a:solidFill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66F485A7-7277-1043-A53B-32359B10A158}"/>
              </a:ext>
            </a:extLst>
          </p:cNvPr>
          <p:cNvSpPr/>
          <p:nvPr/>
        </p:nvSpPr>
        <p:spPr>
          <a:xfrm>
            <a:off x="5979050" y="2582297"/>
            <a:ext cx="702365" cy="647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2754E5-5EE5-2440-ADBE-82D453EB264E}"/>
              </a:ext>
            </a:extLst>
          </p:cNvPr>
          <p:cNvSpPr txBox="1"/>
          <p:nvPr/>
        </p:nvSpPr>
        <p:spPr>
          <a:xfrm>
            <a:off x="937592" y="5156021"/>
            <a:ext cx="5184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In </a:t>
            </a:r>
            <a:r>
              <a:rPr lang="en-US" altLang="ja-JP" dirty="0"/>
              <a:t>the </a:t>
            </a:r>
            <a:r>
              <a:rPr lang="en" altLang="ja-JP" dirty="0"/>
              <a:t>cable connection before work, since the cable was hard and thick, a force was applied to the connecting part, causing poor contact between the cables.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7A97C3D-A6B4-D340-8DFB-C4F9DFB74A2A}"/>
              </a:ext>
            </a:extLst>
          </p:cNvPr>
          <p:cNvSpPr txBox="1"/>
          <p:nvPr/>
        </p:nvSpPr>
        <p:spPr>
          <a:xfrm>
            <a:off x="6957391" y="5156021"/>
            <a:ext cx="4267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By holding a soft cable in between, the cables felt less stress any more.</a:t>
            </a:r>
          </a:p>
          <a:p>
            <a:r>
              <a:rPr kumimoji="1" lang="en" altLang="ja-JP" dirty="0">
                <a:solidFill>
                  <a:srgbClr val="0432FF"/>
                </a:solidFill>
              </a:rPr>
              <a:t>In this winter shut down, some other connectors were re-connected.</a:t>
            </a:r>
            <a:endParaRPr kumimoji="1" lang="ja-JP" altLang="en-US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1"/>
    </mc:Choice>
    <mc:Fallback xmlns="">
      <p:transition spd="slow" advTm="4101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1"/>
          <a:stretch>
            <a:fillRect/>
          </a:stretch>
        </p:blipFill>
        <p:spPr bwMode="auto">
          <a:xfrm>
            <a:off x="1810611" y="1687360"/>
            <a:ext cx="85629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1"/>
          <p:cNvSpPr>
            <a:spLocks noGrp="1" noChangeArrowheads="1"/>
          </p:cNvSpPr>
          <p:nvPr>
            <p:ph type="title"/>
          </p:nvPr>
        </p:nvSpPr>
        <p:spPr>
          <a:xfrm>
            <a:off x="1232453" y="573150"/>
            <a:ext cx="10515600" cy="1082118"/>
          </a:xfrm>
        </p:spPr>
        <p:txBody>
          <a:bodyPr>
            <a:normAutofit/>
          </a:bodyPr>
          <a:lstStyle/>
          <a:p>
            <a:r>
              <a:rPr lang="en" altLang="ja-JP" sz="3600" dirty="0"/>
              <a:t>Other voltage fluctuation of klystron power supply</a:t>
            </a:r>
            <a:endParaRPr lang="ja-JP" altLang="en-US" sz="3600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14CE206-984A-4B44-96BE-1CD43572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6" name="テキスト ボックス 7"/>
          <p:cNvSpPr txBox="1">
            <a:spLocks noChangeArrowheads="1"/>
          </p:cNvSpPr>
          <p:nvPr/>
        </p:nvSpPr>
        <p:spPr bwMode="auto">
          <a:xfrm>
            <a:off x="3010713" y="1372859"/>
            <a:ext cx="1756496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9pPr>
          </a:lstStyle>
          <a:p>
            <a:pPr algn="ctr"/>
            <a:r>
              <a:rPr lang="en-US" altLang="ja-JP" sz="1800" dirty="0">
                <a:solidFill>
                  <a:srgbClr val="FF0000"/>
                </a:solidFill>
              </a:rPr>
              <a:t>C1: RF voltage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8"/>
          <p:cNvSpPr txBox="1">
            <a:spLocks noChangeArrowheads="1"/>
          </p:cNvSpPr>
          <p:nvPr/>
        </p:nvSpPr>
        <p:spPr bwMode="auto">
          <a:xfrm>
            <a:off x="6987534" y="1372859"/>
            <a:ext cx="19383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-84" charset="-128"/>
              </a:defRPr>
            </a:lvl9pPr>
          </a:lstStyle>
          <a:p>
            <a:pPr algn="ctr"/>
            <a:r>
              <a:rPr lang="en-US" altLang="ja-JP" sz="1800" dirty="0" err="1">
                <a:solidFill>
                  <a:srgbClr val="FF0000"/>
                </a:solidFill>
              </a:rPr>
              <a:t>C1</a:t>
            </a:r>
            <a:r>
              <a:rPr lang="en-US" altLang="ja-JP" sz="1800" dirty="0">
                <a:solidFill>
                  <a:srgbClr val="FF0000"/>
                </a:solidFill>
              </a:rPr>
              <a:t>: RF Phase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9760810" y="2084234"/>
            <a:ext cx="0" cy="9525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9713186" y="246523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</a:rPr>
              <a:t>7deg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5436460" y="2112809"/>
            <a:ext cx="0" cy="9525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426935" y="2389034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5%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F7697D-A36B-9F41-BBA4-687C04D8F834}"/>
              </a:ext>
            </a:extLst>
          </p:cNvPr>
          <p:cNvSpPr txBox="1"/>
          <p:nvPr/>
        </p:nvSpPr>
        <p:spPr>
          <a:xfrm>
            <a:off x="4767209" y="389768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dirty="0"/>
              <a:t>RF voltage / phase variation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F4DC1BF-A1C3-0241-85F2-7C1AEE8D2B1E}"/>
              </a:ext>
            </a:extLst>
          </p:cNvPr>
          <p:cNvSpPr txBox="1"/>
          <p:nvPr/>
        </p:nvSpPr>
        <p:spPr>
          <a:xfrm>
            <a:off x="2101872" y="4698847"/>
            <a:ext cx="87767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K</a:t>
            </a:r>
            <a:r>
              <a:rPr kumimoji="1" lang="en-US" altLang="ja-JP" sz="2000" dirty="0"/>
              <a:t>lystron output power is stabilized by</a:t>
            </a:r>
          </a:p>
          <a:p>
            <a:r>
              <a:rPr kumimoji="1" lang="en-US" altLang="ja-JP" sz="2000" dirty="0"/>
              <a:t>Induced Voltage Regulator (IVR) at the sudden change of AC line voltage.</a:t>
            </a:r>
          </a:p>
          <a:p>
            <a:r>
              <a:rPr kumimoji="1" lang="en-US" altLang="ja-JP" sz="2000" dirty="0"/>
              <a:t>In Phase 2, IVR stabilization had been </a:t>
            </a:r>
            <a:r>
              <a:rPr lang="en-US" altLang="ja-JP" sz="2000" dirty="0"/>
              <a:t>done once an hour.</a:t>
            </a:r>
            <a:endParaRPr kumimoji="1" lang="en-US" altLang="ja-JP" sz="2000" dirty="0"/>
          </a:p>
          <a:p>
            <a:r>
              <a:rPr kumimoji="1" lang="en-US" altLang="ja-JP" sz="2400" dirty="0">
                <a:solidFill>
                  <a:srgbClr val="0432FF"/>
                </a:solidFill>
              </a:rPr>
              <a:t>It is planed to establish the IVR feedback in Phase 3.</a:t>
            </a:r>
            <a:endParaRPr kumimoji="1" lang="ja-JP" altLang="en-US" sz="2400">
              <a:solidFill>
                <a:srgbClr val="0432FF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63D81EF-CEE3-0C40-989A-E913C880CAD0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631AEC6-E4EA-1A40-82F1-09B34D2B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F894262-8D55-EF46-863C-AEA529BC8BE3}"/>
              </a:ext>
            </a:extLst>
          </p:cNvPr>
          <p:cNvSpPr txBox="1"/>
          <p:nvPr/>
        </p:nvSpPr>
        <p:spPr>
          <a:xfrm>
            <a:off x="2101872" y="4334955"/>
            <a:ext cx="7661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dirty="0">
                <a:solidFill>
                  <a:srgbClr val="FF0000"/>
                </a:solidFill>
              </a:rPr>
              <a:t>Sometimes the AC line voltage for klystron power supply drops.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92C6CB97-FD4C-A141-B5CB-F7390BCC20D6}"/>
              </a:ext>
            </a:extLst>
          </p:cNvPr>
          <p:cNvCxnSpPr/>
          <p:nvPr/>
        </p:nvCxnSpPr>
        <p:spPr>
          <a:xfrm flipH="1" flipV="1">
            <a:off x="4296195" y="3065309"/>
            <a:ext cx="262553" cy="1269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9DC1BFE-E314-6D4D-A761-F29C1A329E0A}"/>
              </a:ext>
            </a:extLst>
          </p:cNvPr>
          <p:cNvCxnSpPr>
            <a:cxnSpLocks/>
          </p:cNvCxnSpPr>
          <p:nvPr/>
        </p:nvCxnSpPr>
        <p:spPr>
          <a:xfrm flipV="1">
            <a:off x="7195930" y="2928731"/>
            <a:ext cx="596348" cy="1406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2A75BE5-CDEA-AC4D-8D29-CCEFB397F23A}"/>
              </a:ext>
            </a:extLst>
          </p:cNvPr>
          <p:cNvSpPr txBox="1"/>
          <p:nvPr/>
        </p:nvSpPr>
        <p:spPr>
          <a:xfrm>
            <a:off x="470594" y="286430"/>
            <a:ext cx="5080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(B) Beam energy stabilization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409601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25"/>
    </mc:Choice>
    <mc:Fallback xmlns="">
      <p:transition spd="slow" advTm="5392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43FBD57-D7A5-3E46-9250-F4D04DF7EB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291" y="1346818"/>
            <a:ext cx="2715389" cy="270862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FAD4569-2ED9-4142-BB4A-1DE20B23C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10" y="4726698"/>
            <a:ext cx="2080432" cy="7655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93C287C-2377-A547-849A-3CD909052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410" y="4090092"/>
            <a:ext cx="3186188" cy="58190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E97D702-7B19-DA42-BD54-DF8F3BAAC5AE}"/>
              </a:ext>
            </a:extLst>
          </p:cNvPr>
          <p:cNvSpPr txBox="1"/>
          <p:nvPr/>
        </p:nvSpPr>
        <p:spPr>
          <a:xfrm>
            <a:off x="1418144" y="5545817"/>
            <a:ext cx="468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beam spread can be measured from the second moment.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78F937D4-8E7B-DC4D-BD33-7EE9E9240661}"/>
              </a:ext>
            </a:extLst>
          </p:cNvPr>
          <p:cNvGrpSpPr/>
          <p:nvPr/>
        </p:nvGrpSpPr>
        <p:grpSpPr>
          <a:xfrm>
            <a:off x="6132176" y="1122751"/>
            <a:ext cx="4951574" cy="4675394"/>
            <a:chOff x="-23071" y="0"/>
            <a:chExt cx="6853342" cy="685800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9B71A01B-4083-3741-9399-15DF8EB73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88" y="320122"/>
              <a:ext cx="6624783" cy="6537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157C39AD-8CC0-8C47-A72A-D0C07C086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810" y="1452417"/>
              <a:ext cx="2241738" cy="2309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05F28DF-2F47-5B4E-9B7D-01A9629EEC33}"/>
                </a:ext>
              </a:extLst>
            </p:cNvPr>
            <p:cNvSpPr txBox="1"/>
            <p:nvPr/>
          </p:nvSpPr>
          <p:spPr>
            <a:xfrm>
              <a:off x="-23071" y="0"/>
              <a:ext cx="5997603" cy="493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Second moment and horizontal profile</a:t>
              </a:r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A02C3B3D-0D1B-6043-8CB7-72FAABA9B118}"/>
                </a:ext>
              </a:extLst>
            </p:cNvPr>
            <p:cNvCxnSpPr/>
            <p:nvPr/>
          </p:nvCxnSpPr>
          <p:spPr>
            <a:xfrm>
              <a:off x="2432119" y="1268760"/>
              <a:ext cx="1851849" cy="648072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0F1A9B6D-EB8D-D54D-8B69-EB4CE3E88A19}"/>
                </a:ext>
              </a:extLst>
            </p:cNvPr>
            <p:cNvCxnSpPr/>
            <p:nvPr/>
          </p:nvCxnSpPr>
          <p:spPr>
            <a:xfrm flipV="1">
              <a:off x="2432119" y="2636912"/>
              <a:ext cx="1452538" cy="164548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1D71C58B-597E-294E-AF6A-B51BFFE0E128}"/>
                </a:ext>
              </a:extLst>
            </p:cNvPr>
            <p:cNvCxnSpPr/>
            <p:nvPr/>
          </p:nvCxnSpPr>
          <p:spPr>
            <a:xfrm flipV="1">
              <a:off x="2051720" y="3068960"/>
              <a:ext cx="1306323" cy="1728192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F4DA2D9E-D2FC-2643-9F36-DC72A9269207}"/>
                </a:ext>
              </a:extLst>
            </p:cNvPr>
            <p:cNvCxnSpPr/>
            <p:nvPr/>
          </p:nvCxnSpPr>
          <p:spPr>
            <a:xfrm flipH="1" flipV="1">
              <a:off x="3275856" y="3356992"/>
              <a:ext cx="752817" cy="1872208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9686BC04-B4F0-D646-9D2B-EB6A2E2B4608}"/>
                </a:ext>
              </a:extLst>
            </p:cNvPr>
            <p:cNvCxnSpPr/>
            <p:nvPr/>
          </p:nvCxnSpPr>
          <p:spPr>
            <a:xfrm flipH="1" flipV="1">
              <a:off x="3750679" y="3162498"/>
              <a:ext cx="1237836" cy="1706662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01CD5FCC-9EF8-6543-8ADB-0E0FFB93EC10}"/>
                </a:ext>
              </a:extLst>
            </p:cNvPr>
            <p:cNvCxnSpPr/>
            <p:nvPr/>
          </p:nvCxnSpPr>
          <p:spPr>
            <a:xfrm flipH="1" flipV="1">
              <a:off x="4155920" y="2801460"/>
              <a:ext cx="992144" cy="361038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7A82E072-C575-744D-A44B-6704B9236B74}"/>
                </a:ext>
              </a:extLst>
            </p:cNvPr>
            <p:cNvCxnSpPr/>
            <p:nvPr/>
          </p:nvCxnSpPr>
          <p:spPr>
            <a:xfrm flipH="1">
              <a:off x="4572001" y="1916832"/>
              <a:ext cx="416514" cy="144016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C59D79-487B-5B42-8758-D50F220FD03C}"/>
              </a:ext>
            </a:extLst>
          </p:cNvPr>
          <p:cNvSpPr txBox="1"/>
          <p:nvPr/>
        </p:nvSpPr>
        <p:spPr>
          <a:xfrm>
            <a:off x="10752182" y="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F. Miyahara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EB78A02-A3D2-0243-A685-B5BF0295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2" y="409435"/>
            <a:ext cx="11357427" cy="798530"/>
          </a:xfrm>
        </p:spPr>
        <p:txBody>
          <a:bodyPr>
            <a:normAutofit fontScale="90000"/>
          </a:bodyPr>
          <a:lstStyle/>
          <a:p>
            <a:r>
              <a:rPr lang="ja-JP" altLang="en-US" sz="3600">
                <a:solidFill>
                  <a:srgbClr val="0432FF"/>
                </a:solidFill>
              </a:rPr>
              <a:t>（</a:t>
            </a:r>
            <a:r>
              <a:rPr lang="en-US" altLang="ja-JP" sz="3600" dirty="0">
                <a:solidFill>
                  <a:srgbClr val="0432FF"/>
                </a:solidFill>
              </a:rPr>
              <a:t>C) Nondestructive Energy Spread Monitor</a:t>
            </a:r>
            <a:r>
              <a:rPr lang="ja-JP" altLang="en-US" sz="3600">
                <a:solidFill>
                  <a:srgbClr val="0432FF"/>
                </a:solidFill>
              </a:rPr>
              <a:t>：</a:t>
            </a:r>
            <a:br>
              <a:rPr lang="en-US" altLang="ja-JP" sz="3600" dirty="0">
                <a:solidFill>
                  <a:srgbClr val="0432FF"/>
                </a:solidFill>
              </a:rPr>
            </a:br>
            <a:r>
              <a:rPr lang="en-US" altLang="ja-JP" sz="3600" dirty="0">
                <a:solidFill>
                  <a:srgbClr val="0432FF"/>
                </a:solidFill>
              </a:rPr>
              <a:t>       “</a:t>
            </a:r>
            <a:r>
              <a:rPr lang="en-US" altLang="ja-JP" sz="3600" dirty="0" err="1">
                <a:solidFill>
                  <a:srgbClr val="0432FF"/>
                </a:solidFill>
              </a:rPr>
              <a:t>OctoPos</a:t>
            </a:r>
            <a:r>
              <a:rPr lang="en-US" altLang="ja-JP" sz="3600" dirty="0">
                <a:solidFill>
                  <a:srgbClr val="0432FF"/>
                </a:solidFill>
              </a:rPr>
              <a:t>”, </a:t>
            </a:r>
            <a:r>
              <a:rPr lang="en-US" altLang="ja-JP" sz="3600" dirty="0"/>
              <a:t>eight electrode BPM </a:t>
            </a:r>
            <a:r>
              <a:rPr lang="en-US" altLang="ja-JP" sz="3600" dirty="0">
                <a:solidFill>
                  <a:srgbClr val="0432FF"/>
                </a:solidFill>
              </a:rPr>
              <a:t>in </a:t>
            </a:r>
            <a:r>
              <a:rPr lang="en-US" altLang="ja-JP" sz="3600" dirty="0" err="1">
                <a:solidFill>
                  <a:srgbClr val="0432FF"/>
                </a:solidFill>
              </a:rPr>
              <a:t>Jarc</a:t>
            </a:r>
            <a:endParaRPr kumimoji="1" lang="ja-JP" altLang="en-US" sz="3600">
              <a:solidFill>
                <a:srgbClr val="0432FF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3520749-8150-6C4F-AAAA-5BFCFD08B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4F2FCFF-8BA3-D441-8096-184EA70608A5}"/>
              </a:ext>
            </a:extLst>
          </p:cNvPr>
          <p:cNvSpPr txBox="1"/>
          <p:nvPr/>
        </p:nvSpPr>
        <p:spPr>
          <a:xfrm>
            <a:off x="8057573" y="3631628"/>
            <a:ext cx="1891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kumimoji="1" lang="en-US" altLang="ja-JP" sz="1600" dirty="0" err="1">
                <a:solidFill>
                  <a:srgbClr val="0432FF"/>
                </a:solidFill>
              </a:rPr>
              <a:t>x</a:t>
            </a:r>
            <a:r>
              <a:rPr kumimoji="1" lang="en-US" altLang="ja-JP" sz="1600" dirty="0">
                <a:solidFill>
                  <a:srgbClr val="0432FF"/>
                </a:solidFill>
              </a:rPr>
              <a:t> monitored with</a:t>
            </a:r>
          </a:p>
          <a:p>
            <a:r>
              <a:rPr kumimoji="1" lang="en-US" altLang="ja-JP" sz="1600" dirty="0">
                <a:solidFill>
                  <a:srgbClr val="0432FF"/>
                </a:solidFill>
              </a:rPr>
              <a:t>screen monitor</a:t>
            </a:r>
            <a:endParaRPr kumimoji="1" lang="ja-JP" altLang="en-US" sz="1600">
              <a:solidFill>
                <a:srgbClr val="0432FF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3B11D3A-95B0-AF4E-8898-0155EDCECBEB}"/>
              </a:ext>
            </a:extLst>
          </p:cNvPr>
          <p:cNvSpPr txBox="1"/>
          <p:nvPr/>
        </p:nvSpPr>
        <p:spPr>
          <a:xfrm rot="16200000">
            <a:off x="6956255" y="2464112"/>
            <a:ext cx="1891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kumimoji="1" lang="en-US" altLang="ja-JP" sz="1600" dirty="0" err="1">
                <a:solidFill>
                  <a:srgbClr val="0432FF"/>
                </a:solidFill>
              </a:rPr>
              <a:t>x</a:t>
            </a:r>
            <a:r>
              <a:rPr kumimoji="1" lang="en-US" altLang="ja-JP" sz="1600" dirty="0">
                <a:solidFill>
                  <a:srgbClr val="0432FF"/>
                </a:solidFill>
              </a:rPr>
              <a:t> monitored with</a:t>
            </a:r>
          </a:p>
          <a:p>
            <a:r>
              <a:rPr kumimoji="1" lang="en-US" altLang="ja-JP" sz="1600" dirty="0" err="1">
                <a:solidFill>
                  <a:srgbClr val="0432FF"/>
                </a:solidFill>
              </a:rPr>
              <a:t>OctoPos</a:t>
            </a:r>
            <a:r>
              <a:rPr kumimoji="1" lang="en-US" altLang="ja-JP" sz="1600" dirty="0">
                <a:solidFill>
                  <a:srgbClr val="0432FF"/>
                </a:solidFill>
              </a:rPr>
              <a:t> BPM</a:t>
            </a:r>
            <a:endParaRPr kumimoji="1" lang="ja-JP" altLang="en-US" sz="1600">
              <a:solidFill>
                <a:srgbClr val="0432FF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F192C9-FF77-7348-8723-2A3A06CACAB0}"/>
              </a:ext>
            </a:extLst>
          </p:cNvPr>
          <p:cNvSpPr txBox="1"/>
          <p:nvPr/>
        </p:nvSpPr>
        <p:spPr>
          <a:xfrm>
            <a:off x="5809925" y="5747777"/>
            <a:ext cx="6097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Although the profile with two peaks</a:t>
            </a:r>
            <a:r>
              <a:rPr kumimoji="1" lang="ja-JP" altLang="en-US"/>
              <a:t> ②</a:t>
            </a:r>
            <a:r>
              <a:rPr kumimoji="1" lang="en-US" altLang="ja-JP" dirty="0"/>
              <a:t> can not be recognized from </a:t>
            </a:r>
            <a:r>
              <a:rPr kumimoji="1" lang="ja-JP" altLang="en-US"/>
              <a:t>⑥</a:t>
            </a:r>
            <a:r>
              <a:rPr kumimoji="1" lang="en-US" altLang="ja-JP" dirty="0"/>
              <a:t> only with the second moment, it is important to keep the energy spread to </a:t>
            </a:r>
            <a:r>
              <a:rPr kumimoji="1" lang="ja-JP" altLang="en-US"/>
              <a:t>③</a:t>
            </a:r>
            <a:r>
              <a:rPr kumimoji="1" lang="en-US" altLang="ja-JP" dirty="0"/>
              <a:t> or </a:t>
            </a:r>
            <a:r>
              <a:rPr kumimoji="1" lang="ja-JP" altLang="en-US"/>
              <a:t>④</a:t>
            </a:r>
            <a:r>
              <a:rPr kumimoji="1" lang="en-US" altLang="ja-JP" dirty="0"/>
              <a:t>.</a:t>
            </a:r>
          </a:p>
          <a:p>
            <a:r>
              <a:rPr lang="en-US" altLang="ja-JP" dirty="0">
                <a:solidFill>
                  <a:srgbClr val="0432FF"/>
                </a:solidFill>
              </a:rPr>
              <a:t>We would like to use this monitor in Phase 3.</a:t>
            </a:r>
            <a:endParaRPr kumimoji="1" lang="en-US" altLang="ja-JP" dirty="0">
              <a:solidFill>
                <a:srgbClr val="0432FF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CEC2B29-DD89-D444-B6A8-47490D56E12E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スライド番号プレースホルダー 21">
            <a:extLst>
              <a:ext uri="{FF2B5EF4-FFF2-40B4-BE49-F238E27FC236}">
                <a16:creationId xmlns:a16="http://schemas.microsoft.com/office/drawing/2014/main" id="{E1881223-EE66-234A-B5BE-F8F09765A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32D7BAA-8AD2-4245-832C-B5D5697A0888}"/>
              </a:ext>
            </a:extLst>
          </p:cNvPr>
          <p:cNvSpPr txBox="1"/>
          <p:nvPr/>
        </p:nvSpPr>
        <p:spPr>
          <a:xfrm>
            <a:off x="5998508" y="15633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①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052B01C-003E-0A48-96DB-B4DE28028C2B}"/>
              </a:ext>
            </a:extLst>
          </p:cNvPr>
          <p:cNvSpPr txBox="1"/>
          <p:nvPr/>
        </p:nvSpPr>
        <p:spPr>
          <a:xfrm>
            <a:off x="6024893" y="289855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②</a:t>
            </a:r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483DEFB-C669-364E-B905-3C933496809C}"/>
              </a:ext>
            </a:extLst>
          </p:cNvPr>
          <p:cNvSpPr txBox="1"/>
          <p:nvPr/>
        </p:nvSpPr>
        <p:spPr>
          <a:xfrm>
            <a:off x="6051278" y="423378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③</a:t>
            </a:r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1F7DD26-D15E-414A-8180-E1266833AD95}"/>
              </a:ext>
            </a:extLst>
          </p:cNvPr>
          <p:cNvSpPr txBox="1"/>
          <p:nvPr/>
        </p:nvSpPr>
        <p:spPr>
          <a:xfrm>
            <a:off x="8340214" y="47206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④</a:t>
            </a:r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C3D6A62-8BD0-C840-A5BB-FCA0B4554943}"/>
              </a:ext>
            </a:extLst>
          </p:cNvPr>
          <p:cNvSpPr txBox="1"/>
          <p:nvPr/>
        </p:nvSpPr>
        <p:spPr>
          <a:xfrm>
            <a:off x="11159124" y="44873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⑤</a:t>
            </a:r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8B29F81-CCAD-D148-BE58-EA03D8C4E053}"/>
              </a:ext>
            </a:extLst>
          </p:cNvPr>
          <p:cNvSpPr txBox="1"/>
          <p:nvPr/>
        </p:nvSpPr>
        <p:spPr>
          <a:xfrm>
            <a:off x="11159124" y="169751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⑦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2CE70CC-D0E5-D84D-BFDF-FA8C908F0C42}"/>
              </a:ext>
            </a:extLst>
          </p:cNvPr>
          <p:cNvSpPr txBox="1"/>
          <p:nvPr/>
        </p:nvSpPr>
        <p:spPr>
          <a:xfrm>
            <a:off x="11185509" y="303274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⑥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ABDE18-1214-D04B-AC2A-0B55D918CDA6}"/>
              </a:ext>
            </a:extLst>
          </p:cNvPr>
          <p:cNvSpPr txBox="1"/>
          <p:nvPr/>
        </p:nvSpPr>
        <p:spPr>
          <a:xfrm>
            <a:off x="1532792" y="6570979"/>
            <a:ext cx="433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There are two more </a:t>
            </a:r>
            <a:r>
              <a:rPr kumimoji="1" lang="en-US" altLang="ja-JP" dirty="0" err="1">
                <a:solidFill>
                  <a:srgbClr val="0432FF"/>
                </a:solidFill>
              </a:rPr>
              <a:t>OctoPos</a:t>
            </a:r>
            <a:r>
              <a:rPr kumimoji="1" lang="en-US" altLang="ja-JP" dirty="0">
                <a:solidFill>
                  <a:srgbClr val="0432FF"/>
                </a:solidFill>
              </a:rPr>
              <a:t> in the BT.</a:t>
            </a:r>
            <a:endParaRPr kumimoji="1" lang="ja-JP" altLang="en-US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5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5760653-AF37-BE45-A6B5-32C70379068E}"/>
              </a:ext>
            </a:extLst>
          </p:cNvPr>
          <p:cNvGrpSpPr/>
          <p:nvPr/>
        </p:nvGrpSpPr>
        <p:grpSpPr>
          <a:xfrm>
            <a:off x="2164466" y="1674446"/>
            <a:ext cx="7893932" cy="5094726"/>
            <a:chOff x="778046" y="850366"/>
            <a:chExt cx="9373128" cy="60493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046" y="2498827"/>
              <a:ext cx="5647068" cy="403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6863492" y="5913049"/>
              <a:ext cx="3287682" cy="986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</a:rPr>
                <a:t>optimized value: </a:t>
              </a:r>
              <a:r>
                <a:rPr lang="en-US" altLang="ja-JP" sz="2400" dirty="0">
                  <a:solidFill>
                    <a:srgbClr val="FF0000"/>
                  </a:solidFill>
                  <a:latin typeface="Symbol" pitchFamily="2" charset="2"/>
                </a:rPr>
                <a:t>s</a:t>
              </a:r>
              <a:r>
                <a:rPr lang="en-US" altLang="ja-JP" sz="2400" dirty="0">
                  <a:solidFill>
                    <a:srgbClr val="FF0000"/>
                  </a:solidFill>
                </a:rPr>
                <a:t>=7.6 </a:t>
              </a:r>
              <a:r>
                <a:rPr lang="en-US" altLang="ja-JP" sz="2400" dirty="0" err="1">
                  <a:solidFill>
                    <a:srgbClr val="FF0000"/>
                  </a:solidFill>
                </a:rPr>
                <a:t>psec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直線矢印コネクタ 4"/>
            <p:cNvCxnSpPr/>
            <p:nvPr/>
          </p:nvCxnSpPr>
          <p:spPr>
            <a:xfrm flipH="1" flipV="1">
              <a:off x="5993067" y="6006111"/>
              <a:ext cx="798418" cy="2672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974" y="850366"/>
              <a:ext cx="2165623" cy="1865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線矢印コネクタ 7"/>
            <p:cNvCxnSpPr/>
            <p:nvPr/>
          </p:nvCxnSpPr>
          <p:spPr>
            <a:xfrm>
              <a:off x="2952222" y="2715371"/>
              <a:ext cx="232532" cy="143964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227" y="850367"/>
              <a:ext cx="2287251" cy="188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直線矢印コネクタ 14"/>
            <p:cNvCxnSpPr/>
            <p:nvPr/>
          </p:nvCxnSpPr>
          <p:spPr>
            <a:xfrm flipH="1">
              <a:off x="3833135" y="2715370"/>
              <a:ext cx="1086142" cy="263256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493" y="1067211"/>
              <a:ext cx="2699792" cy="2208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直線矢印コネクタ 18"/>
            <p:cNvCxnSpPr/>
            <p:nvPr/>
          </p:nvCxnSpPr>
          <p:spPr>
            <a:xfrm flipH="1">
              <a:off x="4062325" y="2498827"/>
              <a:ext cx="3161208" cy="341122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4919" y="3418175"/>
              <a:ext cx="2748366" cy="227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直線矢印コネクタ 23"/>
            <p:cNvCxnSpPr/>
            <p:nvPr/>
          </p:nvCxnSpPr>
          <p:spPr>
            <a:xfrm flipH="1">
              <a:off x="5351325" y="4905220"/>
              <a:ext cx="2232248" cy="110089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C0D9309-6428-324B-94E4-16815397D01F}"/>
              </a:ext>
            </a:extLst>
          </p:cNvPr>
          <p:cNvSpPr txBox="1"/>
          <p:nvPr/>
        </p:nvSpPr>
        <p:spPr>
          <a:xfrm>
            <a:off x="10810755" y="84861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T. </a:t>
            </a:r>
            <a:r>
              <a:rPr kumimoji="1" lang="en-US" altLang="ja-JP" dirty="0" err="1">
                <a:solidFill>
                  <a:srgbClr val="0432FF"/>
                </a:solidFill>
              </a:rPr>
              <a:t>Natsui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06874" y="1253991"/>
            <a:ext cx="845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beam dynamics in the bunching section is simulated with the GPT code.</a:t>
            </a: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93288692-3AA0-9B41-B659-F91C5A5E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3" y="157827"/>
            <a:ext cx="10992971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rgbClr val="0432FF"/>
                </a:solidFill>
              </a:rPr>
              <a:t>(D) Bunching after the thermal gun (Simulation) </a:t>
            </a:r>
            <a:endParaRPr kumimoji="1" lang="ja-JP" altLang="en-US" sz="4000">
              <a:solidFill>
                <a:srgbClr val="0432FF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1F77210-F29A-D34D-BE45-EC0751DAC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48ABB6-796D-B44A-A47B-CAFF326887AE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0046F6D8-6AF2-064B-B20D-6B9FAFE9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DCC2F8-C806-3A40-858B-8442991F0069}"/>
              </a:ext>
            </a:extLst>
          </p:cNvPr>
          <p:cNvSpPr txBox="1"/>
          <p:nvPr/>
        </p:nvSpPr>
        <p:spPr>
          <a:xfrm rot="16200000">
            <a:off x="1152719" y="4330907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Bunch length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5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15"/>
    </mc:Choice>
    <mc:Fallback xmlns="">
      <p:transition spd="slow" advTm="3451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04267" y="1114275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Oct. 29 Tuning with 10 </a:t>
            </a:r>
            <a:r>
              <a:rPr lang="en-US" altLang="ja-JP" dirty="0" err="1"/>
              <a:t>nC</a:t>
            </a:r>
            <a:r>
              <a:rPr lang="en-US" altLang="ja-JP" dirty="0"/>
              <a:t>-beam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012" y="1816713"/>
            <a:ext cx="3636410" cy="22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944" y="1802041"/>
            <a:ext cx="3739149" cy="23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>
            <a:cxnSpLocks/>
          </p:cNvCxnSpPr>
          <p:nvPr/>
        </p:nvCxnSpPr>
        <p:spPr>
          <a:xfrm>
            <a:off x="8210556" y="2149370"/>
            <a:ext cx="99234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8264684" y="1847208"/>
            <a:ext cx="106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20 </a:t>
            </a:r>
            <a:r>
              <a:rPr lang="en-US" altLang="ja-JP" dirty="0" err="1">
                <a:solidFill>
                  <a:srgbClr val="FF0000"/>
                </a:solidFill>
              </a:rPr>
              <a:t>psec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72571" y="2610780"/>
            <a:ext cx="22000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No satellite bunch around the beam 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94857" y="14166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SHB1 : 9.4 kW,  SHB2 : 3.2 kW</a:t>
            </a:r>
            <a:endParaRPr lang="ja-JP" altLang="en-US" dirty="0">
              <a:solidFill>
                <a:srgbClr val="0432FF"/>
              </a:solidFill>
            </a:endParaRPr>
          </a:p>
        </p:txBody>
      </p:sp>
      <p:pic>
        <p:nvPicPr>
          <p:cNvPr id="13" name="Picture 2" descr="../../opelog2/php/upload/uploadfile/2018-11/22/20181122-025802-4557.png">
            <a:extLst>
              <a:ext uri="{FF2B5EF4-FFF2-40B4-BE49-F238E27FC236}">
                <a16:creationId xmlns:a16="http://schemas.microsoft.com/office/drawing/2014/main" id="{CC5DA487-1FB4-5748-B30A-AB11B2AC5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7716" y="4172435"/>
            <a:ext cx="3827700" cy="248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1927D2A-8D42-FD47-BE76-6320E32213F8}"/>
              </a:ext>
            </a:extLst>
          </p:cNvPr>
          <p:cNvSpPr txBox="1"/>
          <p:nvPr/>
        </p:nvSpPr>
        <p:spPr>
          <a:xfrm>
            <a:off x="624958" y="415637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Nov. 22</a:t>
            </a:r>
            <a:endParaRPr kumimoji="1" lang="ja-JP" altLang="en-US"/>
          </a:p>
        </p:txBody>
      </p:sp>
      <p:sp>
        <p:nvSpPr>
          <p:cNvPr id="10" name="左カーブ矢印 9">
            <a:extLst>
              <a:ext uri="{FF2B5EF4-FFF2-40B4-BE49-F238E27FC236}">
                <a16:creationId xmlns:a16="http://schemas.microsoft.com/office/drawing/2014/main" id="{CDF8EC04-5C02-AF47-B168-AB0F49FE5BF2}"/>
              </a:ext>
            </a:extLst>
          </p:cNvPr>
          <p:cNvSpPr/>
          <p:nvPr/>
        </p:nvSpPr>
        <p:spPr>
          <a:xfrm>
            <a:off x="6216636" y="3449257"/>
            <a:ext cx="462987" cy="215289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0A9BB2C-EBF1-EF48-AE9A-B1360B543D7D}"/>
              </a:ext>
            </a:extLst>
          </p:cNvPr>
          <p:cNvSpPr txBox="1"/>
          <p:nvPr/>
        </p:nvSpPr>
        <p:spPr>
          <a:xfrm>
            <a:off x="1544008" y="5117860"/>
            <a:ext cx="2736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Some satellite bunches were observed. </a:t>
            </a:r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6DD3508-8D3B-F542-B73C-6720C6ED8860}"/>
              </a:ext>
            </a:extLst>
          </p:cNvPr>
          <p:cNvSpPr txBox="1"/>
          <p:nvPr/>
        </p:nvSpPr>
        <p:spPr>
          <a:xfrm>
            <a:off x="6679622" y="4846800"/>
            <a:ext cx="5379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 satellite bunches appeared, while the phases of the </a:t>
            </a:r>
            <a:r>
              <a:rPr lang="en-US" altLang="ja-JP" sz="2000" dirty="0" err="1"/>
              <a:t>bunchers</a:t>
            </a:r>
            <a:r>
              <a:rPr lang="en-US" altLang="ja-JP" sz="2000" dirty="0"/>
              <a:t> were not changed</a:t>
            </a:r>
            <a:r>
              <a:rPr lang="ja-JP" altLang="en-US" sz="2000"/>
              <a:t>．</a:t>
            </a:r>
            <a:endParaRPr lang="en-US" altLang="ja-JP" sz="2000" dirty="0"/>
          </a:p>
          <a:p>
            <a:r>
              <a:rPr lang="en-US" altLang="ja-JP" sz="2000" dirty="0"/>
              <a:t>By the RF phase drift</a:t>
            </a:r>
            <a:r>
              <a:rPr lang="ja-JP" altLang="en-US" sz="2000"/>
              <a:t>？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206F32-4343-3E46-A1B3-92F61BDBEDF1}"/>
              </a:ext>
            </a:extLst>
          </p:cNvPr>
          <p:cNvSpPr txBox="1"/>
          <p:nvPr/>
        </p:nvSpPr>
        <p:spPr>
          <a:xfrm>
            <a:off x="11040723" y="0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T. </a:t>
            </a:r>
            <a:r>
              <a:rPr kumimoji="1" lang="en-US" altLang="ja-JP" dirty="0" err="1">
                <a:solidFill>
                  <a:srgbClr val="0432FF"/>
                </a:solidFill>
              </a:rPr>
              <a:t>Natsui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9263B9ED-963F-0B45-B29F-F5CA808D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58" y="150007"/>
            <a:ext cx="10992195" cy="1325563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solidFill>
                  <a:srgbClr val="0432FF"/>
                </a:solidFill>
              </a:rPr>
              <a:t>(D) Bunching after the thermal gun (Beam study)</a:t>
            </a:r>
            <a:endParaRPr kumimoji="1" lang="ja-JP" altLang="en-US" sz="4000"/>
          </a:p>
        </p:txBody>
      </p:sp>
      <p:sp>
        <p:nvSpPr>
          <p:cNvPr id="15" name="日付プレースホルダー 14">
            <a:extLst>
              <a:ext uri="{FF2B5EF4-FFF2-40B4-BE49-F238E27FC236}">
                <a16:creationId xmlns:a16="http://schemas.microsoft.com/office/drawing/2014/main" id="{4FA8050B-7F58-8140-9D00-1A22F6F0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9564047-C942-2241-B77D-B105568F5055}"/>
              </a:ext>
            </a:extLst>
          </p:cNvPr>
          <p:cNvSpPr txBox="1"/>
          <p:nvPr/>
        </p:nvSpPr>
        <p:spPr>
          <a:xfrm>
            <a:off x="6067547" y="4345232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After 3weeks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C37861C-AEC8-2B41-AD34-8E8CF98B4E33}"/>
              </a:ext>
            </a:extLst>
          </p:cNvPr>
          <p:cNvSpPr txBox="1"/>
          <p:nvPr/>
        </p:nvSpPr>
        <p:spPr>
          <a:xfrm>
            <a:off x="6079124" y="5861643"/>
            <a:ext cx="5980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We would like to monitor the phase drift of the SHB which can affect the BG due to the satellite.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AB10456-5469-6049-8EE9-2330F3070F37}"/>
              </a:ext>
            </a:extLst>
          </p:cNvPr>
          <p:cNvSpPr txBox="1"/>
          <p:nvPr/>
        </p:nvSpPr>
        <p:spPr>
          <a:xfrm>
            <a:off x="51122" y="17884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2.  Progress of LINAC in autumn, 2018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BF2E5112-5F7C-C648-A7E0-95AC31F2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6DF7FE7-9B6F-3249-B486-85FD9BF68608}"/>
              </a:ext>
            </a:extLst>
          </p:cNvPr>
          <p:cNvSpPr txBox="1"/>
          <p:nvPr/>
        </p:nvSpPr>
        <p:spPr>
          <a:xfrm>
            <a:off x="6806944" y="1442803"/>
            <a:ext cx="381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The bunch length is short enough.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35D35E-8B87-4841-A69A-164DDA7E26D5}"/>
              </a:ext>
            </a:extLst>
          </p:cNvPr>
          <p:cNvSpPr txBox="1"/>
          <p:nvPr/>
        </p:nvSpPr>
        <p:spPr>
          <a:xfrm>
            <a:off x="5071875" y="1104201"/>
            <a:ext cx="502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Monitored bunch length with a s</a:t>
            </a:r>
            <a:r>
              <a:rPr kumimoji="1" lang="en-US" altLang="ja-JP" dirty="0">
                <a:solidFill>
                  <a:srgbClr val="FF0000"/>
                </a:solidFill>
              </a:rPr>
              <a:t>treak camera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4"/>
    </mc:Choice>
    <mc:Fallback xmlns="">
      <p:transition spd="slow" advTm="3559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F183C0-2555-E945-9C0D-83E7AF78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A75332-C56C-F941-8FBE-4473F2E3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Injection </a:t>
            </a: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ackground(BG) during Phase 2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Progress of LINAC </a:t>
            </a: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</a:t>
            </a: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tudy for </a:t>
            </a: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</a:t>
            </a: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utumn, 2018</a:t>
            </a:r>
          </a:p>
          <a:p>
            <a:pPr lvl="1"/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Mainly about the study related to BG</a:t>
            </a:r>
            <a:endParaRPr kumimoji="1"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0432FF"/>
                </a:solidFill>
              </a:rPr>
              <a:t>Injection beam for the beginning of Phase 3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  <a:endParaRPr kumimoji="1" lang="ja-JP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AC2C8ED-7D73-3D48-9F27-8DC7378A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456777-FF7D-BB47-838E-CFD8471B1084}"/>
              </a:ext>
            </a:extLst>
          </p:cNvPr>
          <p:cNvSpPr txBox="1"/>
          <p:nvPr/>
        </p:nvSpPr>
        <p:spPr>
          <a:xfrm>
            <a:off x="838200" y="1663546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0.  </a:t>
            </a:r>
            <a:r>
              <a:rPr lang="en-US" altLang="ja-JP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Introduction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8DE506-1CEB-E34B-B18A-AACB25840A4F}"/>
              </a:ext>
            </a:extLst>
          </p:cNvPr>
          <p:cNvSpPr txBox="1"/>
          <p:nvPr/>
        </p:nvSpPr>
        <p:spPr>
          <a:xfrm>
            <a:off x="51122" y="17884"/>
            <a:ext cx="515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beam for the beginning of Phase 3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1A08BD-7AB8-494E-B3E3-0CC755D9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91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"/>
    </mc:Choice>
    <mc:Fallback xmlns="">
      <p:transition spd="slow" advTm="515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3CFC44-E5E0-2A43-8A93-6D6519D3C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3.  Injection Beam for the beginning of Phase 3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C921AF-63AE-8945-A324-923803D49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rgbClr val="0432FF"/>
                </a:solidFill>
              </a:rPr>
              <a:t>Charge and </a:t>
            </a:r>
            <a:r>
              <a:rPr lang="en-US" altLang="ja-JP" dirty="0">
                <a:solidFill>
                  <a:srgbClr val="0432FF"/>
                </a:solidFill>
              </a:rPr>
              <a:t>R</a:t>
            </a:r>
            <a:r>
              <a:rPr kumimoji="1" lang="en-US" altLang="ja-JP" dirty="0">
                <a:solidFill>
                  <a:srgbClr val="0432FF"/>
                </a:solidFill>
              </a:rPr>
              <a:t>epetition </a:t>
            </a:r>
            <a:r>
              <a:rPr lang="en-US" altLang="ja-JP" dirty="0">
                <a:solidFill>
                  <a:srgbClr val="0432FF"/>
                </a:solidFill>
              </a:rPr>
              <a:t>R</a:t>
            </a:r>
            <a:r>
              <a:rPr kumimoji="1" lang="en-US" altLang="ja-JP" dirty="0">
                <a:solidFill>
                  <a:srgbClr val="0432FF"/>
                </a:solidFill>
              </a:rPr>
              <a:t>ate (Max.)</a:t>
            </a:r>
          </a:p>
          <a:p>
            <a:pPr lvl="1"/>
            <a:r>
              <a:rPr lang="en-US" altLang="ja-JP" dirty="0"/>
              <a:t>LINAC RF: 50Hz</a:t>
            </a:r>
          </a:p>
          <a:p>
            <a:pPr lvl="1"/>
            <a:r>
              <a:rPr lang="en-US" altLang="ja-JP" dirty="0"/>
              <a:t>HER : 2nC, 25Hz, 2 bunches</a:t>
            </a:r>
            <a:endParaRPr kumimoji="1" lang="en-US" altLang="ja-JP" dirty="0"/>
          </a:p>
          <a:p>
            <a:pPr lvl="1"/>
            <a:r>
              <a:rPr lang="en-US" altLang="ja-JP" dirty="0"/>
              <a:t>LER : 2nC, 23Hz=25Hz-2Hz(PF+AR), 2 bunches</a:t>
            </a:r>
          </a:p>
          <a:p>
            <a:pPr lvl="1"/>
            <a:r>
              <a:rPr lang="en-US" altLang="ja-JP" dirty="0"/>
              <a:t>They are enough for the top-up injection.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rgbClr val="0432FF"/>
                </a:solidFill>
              </a:rPr>
              <a:t>Emittance Preservation</a:t>
            </a:r>
          </a:p>
          <a:p>
            <a:pPr lvl="1"/>
            <a:r>
              <a:rPr lang="en-US" altLang="ja-JP" dirty="0"/>
              <a:t>The big issue for the BG.</a:t>
            </a:r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12078C-0EDB-E749-9310-6B349550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CBC4397-8867-784F-9A99-8C243E96A8BE}"/>
              </a:ext>
            </a:extLst>
          </p:cNvPr>
          <p:cNvSpPr txBox="1"/>
          <p:nvPr/>
        </p:nvSpPr>
        <p:spPr>
          <a:xfrm>
            <a:off x="51122" y="17884"/>
            <a:ext cx="515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beam for the beginning of Phase 3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B7D4539-7C2A-6B4E-9DD5-61E87A25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6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94"/>
    </mc:Choice>
    <mc:Fallback xmlns="">
      <p:transition spd="slow" advTm="5369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7DBAB76-46BB-064D-A487-665DBC18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6253"/>
            <a:ext cx="9144000" cy="235753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3BF234-306A-8D4F-8EDB-1F00D9B68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9" y="119436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Merger Line (Sector A)</a:t>
            </a:r>
            <a:endParaRPr lang="ja-JP" altLang="en-US" sz="400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5864364-2DFE-144B-850C-5BC00130C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3430159"/>
            <a:ext cx="7565325" cy="3182586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Thermal gun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kumimoji="1" lang="en-US" altLang="ja-JP" dirty="0">
                <a:solidFill>
                  <a:schemeClr val="accent2">
                    <a:lumMod val="75000"/>
                  </a:schemeClr>
                </a:solidFill>
              </a:rPr>
              <a:t>LER, PF, PF-AR (, HER)</a:t>
            </a:r>
          </a:p>
          <a:p>
            <a:pPr lvl="1"/>
            <a:r>
              <a:rPr lang="en-US" altLang="ja-JP" dirty="0"/>
              <a:t>Thermal gun</a:t>
            </a:r>
          </a:p>
          <a:p>
            <a:pPr lvl="1"/>
            <a:r>
              <a:rPr kumimoji="1" lang="en-US" altLang="ja-JP" dirty="0"/>
              <a:t>SHB1(114MHz)</a:t>
            </a:r>
          </a:p>
          <a:p>
            <a:pPr lvl="1"/>
            <a:r>
              <a:rPr lang="en-US" altLang="ja-JP" dirty="0"/>
              <a:t>SHB2(571MHz)</a:t>
            </a:r>
          </a:p>
          <a:p>
            <a:pPr lvl="1"/>
            <a:r>
              <a:rPr kumimoji="1" lang="en-US" altLang="ja-JP" dirty="0"/>
              <a:t>Pre-</a:t>
            </a:r>
            <a:r>
              <a:rPr kumimoji="1" lang="en-US" altLang="ja-JP" dirty="0" err="1"/>
              <a:t>buncher</a:t>
            </a:r>
            <a:endParaRPr kumimoji="1" lang="en-US" altLang="ja-JP" dirty="0"/>
          </a:p>
          <a:p>
            <a:pPr lvl="1"/>
            <a:r>
              <a:rPr lang="en-US" altLang="ja-JP" dirty="0" err="1"/>
              <a:t>Buncher</a:t>
            </a:r>
            <a:endParaRPr lang="en-US" altLang="ja-JP" dirty="0"/>
          </a:p>
          <a:p>
            <a:pPr lvl="1"/>
            <a:r>
              <a:rPr lang="en-US" altLang="ja-JP" dirty="0"/>
              <a:t>Accelerating Structure(2mx2)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24 degree Merger Line</a:t>
            </a:r>
          </a:p>
          <a:p>
            <a:pPr lvl="1"/>
            <a:r>
              <a:rPr lang="en-US" altLang="ja-JP" dirty="0"/>
              <a:t>The pulsed bends for 25 Hz are available now.</a:t>
            </a:r>
          </a:p>
          <a:p>
            <a:pPr lvl="1"/>
            <a:r>
              <a:rPr lang="en-US" altLang="ja-JP" dirty="0"/>
              <a:t>50 Hz operation will be ready in 2020 summer.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4C80B5C-CF1C-FF49-A772-90D017B43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3150" y="3451860"/>
            <a:ext cx="4490339" cy="1569592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RF</a:t>
            </a:r>
            <a:r>
              <a:rPr lang="en-US" altLang="ja-JP" dirty="0">
                <a:solidFill>
                  <a:srgbClr val="0432FF"/>
                </a:solidFill>
              </a:rPr>
              <a:t> gun</a:t>
            </a:r>
            <a:endParaRPr kumimoji="1" lang="en-US" altLang="ja-JP" dirty="0">
              <a:solidFill>
                <a:srgbClr val="0432FF"/>
              </a:solidFill>
            </a:endParaRPr>
          </a:p>
          <a:p>
            <a:pPr lvl="1"/>
            <a:r>
              <a:rPr kumimoji="1" lang="en-US" altLang="ja-JP" dirty="0">
                <a:solidFill>
                  <a:srgbClr val="0432FF"/>
                </a:solidFill>
              </a:rPr>
              <a:t>HER</a:t>
            </a:r>
          </a:p>
          <a:p>
            <a:pPr lvl="1"/>
            <a:r>
              <a:rPr lang="en-US" altLang="ja-JP" dirty="0"/>
              <a:t>0-deg QTW RF gun</a:t>
            </a:r>
          </a:p>
          <a:p>
            <a:pPr lvl="1"/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90-deg CDS RF gun</a:t>
            </a:r>
          </a:p>
          <a:p>
            <a:pPr lvl="1"/>
            <a:r>
              <a:rPr lang="en-US" altLang="ja-JP" dirty="0"/>
              <a:t>Bunch Compress System(BCS)</a:t>
            </a:r>
          </a:p>
          <a:p>
            <a:pPr lvl="1"/>
            <a:r>
              <a:rPr lang="en-US" altLang="ja-JP" dirty="0"/>
              <a:t>Accelerating Structure</a:t>
            </a:r>
            <a:r>
              <a:rPr kumimoji="1" lang="en-US" altLang="ja-JP" dirty="0"/>
              <a:t>(2mx1)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5E3214-C87F-D842-AB5D-02D6D753CA16}"/>
              </a:ext>
            </a:extLst>
          </p:cNvPr>
          <p:cNvSpPr txBox="1"/>
          <p:nvPr/>
        </p:nvSpPr>
        <p:spPr>
          <a:xfrm>
            <a:off x="9435210" y="71691"/>
            <a:ext cx="1409360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T. Kamitani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562450C-4775-7342-A6C9-CF956D59F75F}"/>
              </a:ext>
            </a:extLst>
          </p:cNvPr>
          <p:cNvSpPr/>
          <p:nvPr/>
        </p:nvSpPr>
        <p:spPr>
          <a:xfrm rot="20191873">
            <a:off x="2418633" y="1877878"/>
            <a:ext cx="1245704" cy="519913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28575">
            <a:solidFill>
              <a:srgbClr val="0432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55B8F35-13B3-D44D-B87C-255CCADDA4B9}"/>
              </a:ext>
            </a:extLst>
          </p:cNvPr>
          <p:cNvSpPr txBox="1"/>
          <p:nvPr/>
        </p:nvSpPr>
        <p:spPr>
          <a:xfrm rot="20171969">
            <a:off x="1791785" y="1478325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24 degree merger line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925E0C68-A7D5-BB4B-9497-F19AAB302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Feb. 4, 2019, 32nd B2GM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53552F-DD7B-C246-8CB0-01DB0277F57E}"/>
              </a:ext>
            </a:extLst>
          </p:cNvPr>
          <p:cNvSpPr txBox="1"/>
          <p:nvPr/>
        </p:nvSpPr>
        <p:spPr>
          <a:xfrm>
            <a:off x="7861445" y="1207840"/>
            <a:ext cx="19654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C00000"/>
                </a:solidFill>
              </a:rPr>
              <a:t>Thermal Gun</a:t>
            </a:r>
            <a:endParaRPr lang="ja-JP" altLang="en-US" sz="2000">
              <a:solidFill>
                <a:srgbClr val="C0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FD7553E-6454-8341-9A3B-8DFC3FDD8B5E}"/>
              </a:ext>
            </a:extLst>
          </p:cNvPr>
          <p:cNvSpPr txBox="1"/>
          <p:nvPr/>
        </p:nvSpPr>
        <p:spPr>
          <a:xfrm>
            <a:off x="5876548" y="2666877"/>
            <a:ext cx="2008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432FF"/>
                </a:solidFill>
              </a:rPr>
              <a:t>RF Gun</a:t>
            </a:r>
            <a:endParaRPr lang="ja-JP" altLang="en-US" sz="2000">
              <a:solidFill>
                <a:srgbClr val="0432FF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DF4D2B-28A4-024D-9ADB-8B631C667F80}"/>
              </a:ext>
            </a:extLst>
          </p:cNvPr>
          <p:cNvSpPr txBox="1"/>
          <p:nvPr/>
        </p:nvSpPr>
        <p:spPr>
          <a:xfrm>
            <a:off x="10844570" y="1407895"/>
            <a:ext cx="88197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LER</a:t>
            </a:r>
          </a:p>
          <a:p>
            <a:r>
              <a:rPr kumimoji="1" lang="en-US" altLang="ja-JP" dirty="0"/>
              <a:t>PF</a:t>
            </a:r>
          </a:p>
          <a:p>
            <a:r>
              <a:rPr lang="en-US" altLang="ja-JP" dirty="0"/>
              <a:t>PF-AR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BD52A0-5ECD-9C4B-9AA7-09CB8C0EAD7E}"/>
              </a:ext>
            </a:extLst>
          </p:cNvPr>
          <p:cNvSpPr txBox="1"/>
          <p:nvPr/>
        </p:nvSpPr>
        <p:spPr>
          <a:xfrm>
            <a:off x="10857886" y="2421017"/>
            <a:ext cx="652743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HER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7C620EB-3086-4646-92F9-63663183A7BF}"/>
              </a:ext>
            </a:extLst>
          </p:cNvPr>
          <p:cNvSpPr/>
          <p:nvPr/>
        </p:nvSpPr>
        <p:spPr>
          <a:xfrm>
            <a:off x="1956127" y="5416950"/>
            <a:ext cx="6123002" cy="881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BB40A03-A70A-2145-A7E5-1B053C76F163}"/>
              </a:ext>
            </a:extLst>
          </p:cNvPr>
          <p:cNvSpPr txBox="1"/>
          <p:nvPr/>
        </p:nvSpPr>
        <p:spPr>
          <a:xfrm>
            <a:off x="51122" y="17884"/>
            <a:ext cx="515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beam for the beginning of Phase 3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D7E869D3-335E-7045-8DBC-D237747A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E54B50-BEC8-AE4D-A700-2983B62CDDA4}"/>
              </a:ext>
            </a:extLst>
          </p:cNvPr>
          <p:cNvSpPr txBox="1"/>
          <p:nvPr/>
        </p:nvSpPr>
        <p:spPr>
          <a:xfrm>
            <a:off x="1334114" y="1048836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432FF"/>
                </a:solidFill>
              </a:rPr>
              <a:t>Pulsed bends</a:t>
            </a:r>
            <a:endParaRPr kumimoji="1" lang="ja-JP" altLang="en-US" b="1">
              <a:solidFill>
                <a:srgbClr val="0432FF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46A276DC-1FDD-7842-AEEB-B58A7BB364E5}"/>
              </a:ext>
            </a:extLst>
          </p:cNvPr>
          <p:cNvCxnSpPr/>
          <p:nvPr/>
        </p:nvCxnSpPr>
        <p:spPr>
          <a:xfrm>
            <a:off x="2504661" y="1404365"/>
            <a:ext cx="0" cy="840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FE8A61B-C064-954A-9D66-1CF0C60581A6}"/>
              </a:ext>
            </a:extLst>
          </p:cNvPr>
          <p:cNvCxnSpPr>
            <a:cxnSpLocks/>
          </p:cNvCxnSpPr>
          <p:nvPr/>
        </p:nvCxnSpPr>
        <p:spPr>
          <a:xfrm>
            <a:off x="2628911" y="1418168"/>
            <a:ext cx="735838" cy="395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29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9"/>
    </mc:Choice>
    <mc:Fallback xmlns="">
      <p:transition spd="slow" advTm="4808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B3D262-56E4-2F4C-A035-49E3B800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LINAC Layout</a:t>
            </a:r>
            <a:endParaRPr kumimoji="1" lang="ja-JP" altLang="en-US"/>
          </a:p>
        </p:txBody>
      </p:sp>
      <p:grpSp>
        <p:nvGrpSpPr>
          <p:cNvPr id="5" name="図形グループ 7">
            <a:extLst>
              <a:ext uri="{FF2B5EF4-FFF2-40B4-BE49-F238E27FC236}">
                <a16:creationId xmlns:a16="http://schemas.microsoft.com/office/drawing/2014/main" id="{8DF4C559-C2FE-BC46-B9AC-B7328F1D2DF4}"/>
              </a:ext>
            </a:extLst>
          </p:cNvPr>
          <p:cNvGrpSpPr/>
          <p:nvPr/>
        </p:nvGrpSpPr>
        <p:grpSpPr>
          <a:xfrm>
            <a:off x="1241484" y="3670379"/>
            <a:ext cx="8843124" cy="3027171"/>
            <a:chOff x="1444095" y="3882971"/>
            <a:chExt cx="9500223" cy="311920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9D5F674-F586-B34B-87CA-9F4D28E1B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3882971"/>
              <a:ext cx="9144000" cy="3064453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9012B16-8E04-8340-A25E-E7ACD9406A60}"/>
                </a:ext>
              </a:extLst>
            </p:cNvPr>
            <p:cNvSpPr txBox="1"/>
            <p:nvPr/>
          </p:nvSpPr>
          <p:spPr>
            <a:xfrm rot="18729155">
              <a:off x="6884951" y="6192510"/>
              <a:ext cx="1296944" cy="322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 err="1">
                  <a:solidFill>
                    <a:srgbClr val="FF0000"/>
                  </a:solidFill>
                </a:rPr>
                <a:t>SuperKEKB</a:t>
              </a:r>
              <a:r>
                <a:rPr lang="en-US" altLang="ja-JP" sz="1350" dirty="0">
                  <a:solidFill>
                    <a:srgbClr val="FF0000"/>
                  </a:solidFill>
                </a:rPr>
                <a:t>-LER</a:t>
              </a:r>
              <a:endParaRPr lang="ja-JP" altLang="en-US" sz="1350">
                <a:solidFill>
                  <a:srgbClr val="FF0000"/>
                </a:solidFill>
              </a:endParaRPr>
            </a:p>
          </p:txBody>
        </p: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4E1AD9BF-8E29-CE49-A7AE-D98208F5C2AD}"/>
                </a:ext>
              </a:extLst>
            </p:cNvPr>
            <p:cNvCxnSpPr/>
            <p:nvPr/>
          </p:nvCxnSpPr>
          <p:spPr>
            <a:xfrm flipH="1">
              <a:off x="8127168" y="5403955"/>
              <a:ext cx="532150" cy="39289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1B7247D-AA73-214C-B819-C1B4708BB832}"/>
                </a:ext>
              </a:extLst>
            </p:cNvPr>
            <p:cNvSpPr txBox="1"/>
            <p:nvPr/>
          </p:nvSpPr>
          <p:spPr>
            <a:xfrm rot="19600498">
              <a:off x="9554226" y="4080120"/>
              <a:ext cx="1390092" cy="309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350" dirty="0" err="1">
                  <a:solidFill>
                    <a:srgbClr val="0432FF"/>
                  </a:solidFill>
                </a:rPr>
                <a:t>SuperKEKB</a:t>
              </a:r>
              <a:r>
                <a:rPr lang="en-US" altLang="ja-JP" sz="1350" dirty="0">
                  <a:solidFill>
                    <a:srgbClr val="0432FF"/>
                  </a:solidFill>
                </a:rPr>
                <a:t>-HER</a:t>
              </a:r>
              <a:endParaRPr lang="ja-JP" altLang="en-US" sz="1350">
                <a:solidFill>
                  <a:srgbClr val="0432FF"/>
                </a:solidFill>
              </a:endParaRP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85C53C2D-30A7-3349-B06A-2508449850F9}"/>
                </a:ext>
              </a:extLst>
            </p:cNvPr>
            <p:cNvCxnSpPr/>
            <p:nvPr/>
          </p:nvCxnSpPr>
          <p:spPr>
            <a:xfrm flipV="1">
              <a:off x="10205721" y="4234722"/>
              <a:ext cx="327369" cy="216799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0072B5F-CDDC-0645-B011-B4C9DFA367B9}"/>
                </a:ext>
              </a:extLst>
            </p:cNvPr>
            <p:cNvSpPr txBox="1"/>
            <p:nvPr/>
          </p:nvSpPr>
          <p:spPr>
            <a:xfrm>
              <a:off x="4363016" y="4266854"/>
              <a:ext cx="456866" cy="3092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350" dirty="0">
                  <a:solidFill>
                    <a:srgbClr val="FF0000"/>
                  </a:solidFill>
                </a:rPr>
                <a:t>DR</a:t>
              </a:r>
              <a:endParaRPr lang="ja-JP" altLang="en-US" sz="1350">
                <a:solidFill>
                  <a:srgbClr val="FF0000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5BC6A08-81F0-624F-85C0-DB1384D384A2}"/>
                </a:ext>
              </a:extLst>
            </p:cNvPr>
            <p:cNvSpPr txBox="1"/>
            <p:nvPr/>
          </p:nvSpPr>
          <p:spPr>
            <a:xfrm>
              <a:off x="4848355" y="4973783"/>
              <a:ext cx="455121" cy="3092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350">
                  <a:solidFill>
                    <a:srgbClr val="FF0000"/>
                  </a:solidFill>
                </a:rPr>
                <a:t>LTR</a:t>
              </a:r>
              <a:endParaRPr lang="ja-JP" altLang="en-US" sz="1350">
                <a:solidFill>
                  <a:srgbClr val="FF0000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1E450D0F-D009-A744-8F30-49915167E598}"/>
                </a:ext>
              </a:extLst>
            </p:cNvPr>
            <p:cNvSpPr txBox="1"/>
            <p:nvPr/>
          </p:nvSpPr>
          <p:spPr>
            <a:xfrm>
              <a:off x="3688552" y="4950738"/>
              <a:ext cx="466970" cy="3092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350">
                  <a:solidFill>
                    <a:srgbClr val="FF0000"/>
                  </a:solidFill>
                </a:rPr>
                <a:t>RTL</a:t>
              </a:r>
              <a:endParaRPr lang="ja-JP" altLang="en-US" sz="1350">
                <a:solidFill>
                  <a:srgbClr val="FF0000"/>
                </a:solidFill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1C5519F-A908-5A46-B35B-65B120519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583170">
              <a:off x="10040446" y="6139897"/>
              <a:ext cx="417654" cy="479467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D837541-36E3-3546-A27E-DC427CCA2609}"/>
                </a:ext>
              </a:extLst>
            </p:cNvPr>
            <p:cNvSpPr txBox="1"/>
            <p:nvPr/>
          </p:nvSpPr>
          <p:spPr>
            <a:xfrm>
              <a:off x="3596155" y="5630203"/>
              <a:ext cx="647860" cy="261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/>
                <a:t>Sector2</a:t>
              </a:r>
              <a:endParaRPr lang="ja-JP" altLang="en-US" sz="105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B20900-9E1D-324D-89EB-4404988EAC1C}"/>
                </a:ext>
              </a:extLst>
            </p:cNvPr>
            <p:cNvSpPr txBox="1"/>
            <p:nvPr/>
          </p:nvSpPr>
          <p:spPr>
            <a:xfrm>
              <a:off x="4706262" y="5630203"/>
              <a:ext cx="647860" cy="261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/>
                <a:t>Sector3</a:t>
              </a:r>
              <a:endParaRPr lang="ja-JP" altLang="en-US" sz="105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B78AEA7-41F7-0049-B378-C9184F51702B}"/>
                </a:ext>
              </a:extLst>
            </p:cNvPr>
            <p:cNvSpPr txBox="1"/>
            <p:nvPr/>
          </p:nvSpPr>
          <p:spPr>
            <a:xfrm>
              <a:off x="5571830" y="5630203"/>
              <a:ext cx="647860" cy="261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/>
                <a:t>Sector4</a:t>
              </a:r>
              <a:endParaRPr lang="ja-JP" altLang="en-US" sz="105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AB42C86-DC67-DB42-9E63-1175B54EF4DE}"/>
                </a:ext>
              </a:extLst>
            </p:cNvPr>
            <p:cNvSpPr txBox="1"/>
            <p:nvPr/>
          </p:nvSpPr>
          <p:spPr>
            <a:xfrm>
              <a:off x="6437398" y="5630203"/>
              <a:ext cx="647860" cy="261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/>
                <a:t>Sector5</a:t>
              </a:r>
              <a:endParaRPr lang="ja-JP" altLang="en-US" sz="105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A500C28-70F8-234A-B7FA-B4734F790760}"/>
                </a:ext>
              </a:extLst>
            </p:cNvPr>
            <p:cNvSpPr txBox="1"/>
            <p:nvPr/>
          </p:nvSpPr>
          <p:spPr>
            <a:xfrm>
              <a:off x="2843603" y="5630203"/>
              <a:ext cx="647860" cy="261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/>
                <a:t>Sector1</a:t>
              </a:r>
              <a:endParaRPr lang="ja-JP" altLang="en-US" sz="105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EE155230-88F1-7E40-99D2-6732A27F1BAF}"/>
                </a:ext>
              </a:extLst>
            </p:cNvPr>
            <p:cNvSpPr txBox="1"/>
            <p:nvPr/>
          </p:nvSpPr>
          <p:spPr>
            <a:xfrm>
              <a:off x="2586898" y="5122155"/>
              <a:ext cx="658193" cy="261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/>
                <a:t>SectorA</a:t>
              </a:r>
              <a:endParaRPr lang="ja-JP" altLang="en-US" sz="105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44AC2AA-2A1A-1748-B2D1-BCB4A81F9DF9}"/>
                </a:ext>
              </a:extLst>
            </p:cNvPr>
            <p:cNvSpPr txBox="1"/>
            <p:nvPr/>
          </p:nvSpPr>
          <p:spPr>
            <a:xfrm>
              <a:off x="1897241" y="5130487"/>
              <a:ext cx="653027" cy="261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/>
                <a:t>SectorB</a:t>
              </a:r>
              <a:endParaRPr lang="ja-JP" altLang="en-US" sz="105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62AC788-A31B-064C-8E77-FEC96C39212F}"/>
                </a:ext>
              </a:extLst>
            </p:cNvPr>
            <p:cNvSpPr txBox="1"/>
            <p:nvPr/>
          </p:nvSpPr>
          <p:spPr>
            <a:xfrm>
              <a:off x="1897023" y="5629160"/>
              <a:ext cx="651305" cy="261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/>
                <a:t>SectorC</a:t>
              </a:r>
              <a:endParaRPr lang="ja-JP" altLang="en-US" sz="105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25A478F-97E0-0642-A7D9-4E44FA124C6B}"/>
                </a:ext>
              </a:extLst>
            </p:cNvPr>
            <p:cNvSpPr txBox="1"/>
            <p:nvPr/>
          </p:nvSpPr>
          <p:spPr>
            <a:xfrm>
              <a:off x="8069309" y="5706038"/>
              <a:ext cx="1777569" cy="44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100" b="1" dirty="0">
                  <a:solidFill>
                    <a:srgbClr val="9437FF"/>
                  </a:solidFill>
                </a:rPr>
                <a:t>Beam Transport lines</a:t>
              </a:r>
            </a:p>
            <a:p>
              <a:pPr algn="ctr"/>
              <a:r>
                <a:rPr lang="en-US" altLang="ja-JP" sz="1100" b="1" dirty="0">
                  <a:solidFill>
                    <a:srgbClr val="9437FF"/>
                  </a:solidFill>
                </a:rPr>
                <a:t>(BT)</a:t>
              </a:r>
              <a:endParaRPr lang="ja-JP" altLang="en-US" sz="1100" b="1">
                <a:solidFill>
                  <a:srgbClr val="9437FF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4206766-F650-E145-85FA-A1C972506857}"/>
                </a:ext>
              </a:extLst>
            </p:cNvPr>
            <p:cNvSpPr txBox="1"/>
            <p:nvPr/>
          </p:nvSpPr>
          <p:spPr>
            <a:xfrm rot="16200000">
              <a:off x="1342483" y="5357981"/>
              <a:ext cx="500806" cy="297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err="1">
                  <a:solidFill>
                    <a:srgbClr val="FF0000"/>
                  </a:solidFill>
                </a:rPr>
                <a:t>Jarc</a:t>
              </a:r>
              <a:endParaRPr lang="ja-JP" altLang="en-US" sz="1200" b="1">
                <a:solidFill>
                  <a:srgbClr val="FF0000"/>
                </a:solidFill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FA9047-0A79-474C-A2D9-B20EE3E788CF}"/>
              </a:ext>
            </a:extLst>
          </p:cNvPr>
          <p:cNvSpPr txBox="1"/>
          <p:nvPr/>
        </p:nvSpPr>
        <p:spPr>
          <a:xfrm rot="19448471">
            <a:off x="7313436" y="50359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e+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26E68CB-1074-0B41-B38E-352BA4650E3F}"/>
              </a:ext>
            </a:extLst>
          </p:cNvPr>
          <p:cNvSpPr txBox="1"/>
          <p:nvPr/>
        </p:nvSpPr>
        <p:spPr>
          <a:xfrm rot="19448471">
            <a:off x="9530778" y="4037488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e-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967586D-4D51-604B-8B37-03EFACA76590}"/>
              </a:ext>
            </a:extLst>
          </p:cNvPr>
          <p:cNvSpPr txBox="1"/>
          <p:nvPr/>
        </p:nvSpPr>
        <p:spPr>
          <a:xfrm>
            <a:off x="2460835" y="4516938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432FF"/>
                </a:solidFill>
              </a:rPr>
              <a:t>e-</a:t>
            </a:r>
            <a:r>
              <a:rPr lang="en-US" altLang="ja-JP" sz="1200" dirty="0">
                <a:solidFill>
                  <a:srgbClr val="0432FF"/>
                </a:solidFill>
              </a:rPr>
              <a:t> Guns</a:t>
            </a:r>
            <a:endParaRPr kumimoji="1" lang="ja-JP" altLang="en-US" sz="1200">
              <a:solidFill>
                <a:srgbClr val="0432FF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651008C-F7AF-4743-B780-74CE5B19B0A2}"/>
              </a:ext>
            </a:extLst>
          </p:cNvPr>
          <p:cNvSpPr txBox="1"/>
          <p:nvPr/>
        </p:nvSpPr>
        <p:spPr>
          <a:xfrm>
            <a:off x="2358388" y="6029766"/>
            <a:ext cx="19196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e+ Target</a:t>
            </a:r>
            <a:r>
              <a:rPr kumimoji="1" lang="ja-JP" altLang="en-US" sz="1200">
                <a:solidFill>
                  <a:srgbClr val="FF0000"/>
                </a:solidFill>
              </a:rPr>
              <a:t>＋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Flux Concentrator</a:t>
            </a:r>
            <a:r>
              <a:rPr lang="en-US" altLang="ja-JP" sz="1200" dirty="0">
                <a:solidFill>
                  <a:srgbClr val="FF0000"/>
                </a:solidFill>
              </a:rPr>
              <a:t> (</a:t>
            </a:r>
            <a:r>
              <a:rPr kumimoji="1" lang="en-US" altLang="ja-JP" sz="1200" dirty="0">
                <a:solidFill>
                  <a:srgbClr val="FF0000"/>
                </a:solidFill>
              </a:rPr>
              <a:t>FC</a:t>
            </a:r>
            <a:r>
              <a:rPr lang="en-US" altLang="ja-JP" sz="1200" dirty="0">
                <a:solidFill>
                  <a:srgbClr val="FF0000"/>
                </a:solidFill>
              </a:rPr>
              <a:t>)</a:t>
            </a:r>
            <a:endParaRPr kumimoji="1" lang="ja-JP" altLang="en-US" sz="1200">
              <a:solidFill>
                <a:srgbClr val="FF0000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475EBF09-7C35-E448-8428-A44FC07868D8}"/>
              </a:ext>
            </a:extLst>
          </p:cNvPr>
          <p:cNvCxnSpPr>
            <a:cxnSpLocks/>
            <a:endCxn id="19" idx="0"/>
          </p:cNvCxnSpPr>
          <p:nvPr/>
        </p:nvCxnSpPr>
        <p:spPr>
          <a:xfrm flipH="1" flipV="1">
            <a:off x="2845717" y="5366060"/>
            <a:ext cx="285076" cy="6717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BCD89837-48DA-3644-B74E-4114957BA867}"/>
              </a:ext>
            </a:extLst>
          </p:cNvPr>
          <p:cNvCxnSpPr>
            <a:cxnSpLocks/>
          </p:cNvCxnSpPr>
          <p:nvPr/>
        </p:nvCxnSpPr>
        <p:spPr>
          <a:xfrm flipH="1">
            <a:off x="2882006" y="4702497"/>
            <a:ext cx="52574" cy="432507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988B8C0-E118-5D44-8A2A-D4558FD59A47}"/>
              </a:ext>
            </a:extLst>
          </p:cNvPr>
          <p:cNvSpPr txBox="1"/>
          <p:nvPr/>
        </p:nvSpPr>
        <p:spPr>
          <a:xfrm rot="18413054">
            <a:off x="6382747" y="59311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>
                <a:solidFill>
                  <a:srgbClr val="FF0000"/>
                </a:solidFill>
              </a:rPr>
              <a:t>4GeV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D875809-295C-704D-B4D8-1A272DC32261}"/>
              </a:ext>
            </a:extLst>
          </p:cNvPr>
          <p:cNvSpPr txBox="1"/>
          <p:nvPr/>
        </p:nvSpPr>
        <p:spPr>
          <a:xfrm rot="19594217">
            <a:off x="8841976" y="385897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>
                <a:solidFill>
                  <a:srgbClr val="0432FF"/>
                </a:solidFill>
              </a:rPr>
              <a:t>7</a:t>
            </a:r>
            <a:r>
              <a:rPr kumimoji="1" lang="en-US" altLang="ja-JP" sz="1400">
                <a:solidFill>
                  <a:srgbClr val="0432FF"/>
                </a:solidFill>
              </a:rPr>
              <a:t>GeV</a:t>
            </a:r>
            <a:endParaRPr kumimoji="1" lang="ja-JP" altLang="en-US" sz="1400">
              <a:solidFill>
                <a:srgbClr val="0432FF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FAB34D6-AD15-3B41-8C4F-80D8DF84A91F}"/>
              </a:ext>
            </a:extLst>
          </p:cNvPr>
          <p:cNvSpPr txBox="1"/>
          <p:nvPr/>
        </p:nvSpPr>
        <p:spPr>
          <a:xfrm>
            <a:off x="4249368" y="4041452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</a:rPr>
              <a:t>1.1</a:t>
            </a:r>
            <a:r>
              <a:rPr kumimoji="1" lang="en-US" altLang="ja-JP" sz="1400">
                <a:solidFill>
                  <a:srgbClr val="FF0000"/>
                </a:solidFill>
              </a:rPr>
              <a:t>GeV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graphicFrame>
        <p:nvGraphicFramePr>
          <p:cNvPr id="37" name="表 36">
            <a:extLst>
              <a:ext uri="{FF2B5EF4-FFF2-40B4-BE49-F238E27FC236}">
                <a16:creationId xmlns:a16="http://schemas.microsoft.com/office/drawing/2014/main" id="{36AB477A-2D6D-D94B-99AC-9CD6645BA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78669"/>
              </p:ext>
            </p:extLst>
          </p:nvPr>
        </p:nvGraphicFramePr>
        <p:xfrm>
          <a:off x="6445122" y="72854"/>
          <a:ext cx="473779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956">
                  <a:extLst>
                    <a:ext uri="{9D8B030D-6E8A-4147-A177-3AD203B41FA5}">
                      <a16:colId xmlns:a16="http://schemas.microsoft.com/office/drawing/2014/main" val="1450079445"/>
                    </a:ext>
                  </a:extLst>
                </a:gridCol>
                <a:gridCol w="1093278">
                  <a:extLst>
                    <a:ext uri="{9D8B030D-6E8A-4147-A177-3AD203B41FA5}">
                      <a16:colId xmlns:a16="http://schemas.microsoft.com/office/drawing/2014/main" val="831683889"/>
                    </a:ext>
                  </a:extLst>
                </a:gridCol>
                <a:gridCol w="1093278">
                  <a:extLst>
                    <a:ext uri="{9D8B030D-6E8A-4147-A177-3AD203B41FA5}">
                      <a16:colId xmlns:a16="http://schemas.microsoft.com/office/drawing/2014/main" val="1311465853"/>
                    </a:ext>
                  </a:extLst>
                </a:gridCol>
                <a:gridCol w="1093278">
                  <a:extLst>
                    <a:ext uri="{9D8B030D-6E8A-4147-A177-3AD203B41FA5}">
                      <a16:colId xmlns:a16="http://schemas.microsoft.com/office/drawing/2014/main" val="3926533625"/>
                    </a:ext>
                  </a:extLst>
                </a:gridCol>
              </a:tblGrid>
              <a:tr h="272323">
                <a:tc gridSpan="4">
                  <a:txBody>
                    <a:bodyPr/>
                    <a:lstStyle/>
                    <a:p>
                      <a:r>
                        <a:rPr kumimoji="1" lang="en-US" altLang="ja-JP" sz="1600" dirty="0"/>
                        <a:t>Request of injection beam from </a:t>
                      </a:r>
                      <a:r>
                        <a:rPr kumimoji="1" lang="en-US" altLang="ja-JP" sz="1600" dirty="0" err="1"/>
                        <a:t>SuperKEKB</a:t>
                      </a:r>
                      <a:endParaRPr kumimoji="1" lang="ja-JP" altLang="en-US" sz="16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213260"/>
                  </a:ext>
                </a:extLst>
              </a:tr>
              <a:tr h="272323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Phase 2</a:t>
                      </a:r>
                      <a:endParaRPr kumimoji="1" lang="ja-JP" altLang="en-US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Phase3 Goal</a:t>
                      </a:r>
                      <a:endParaRPr kumimoji="1" lang="ja-JP" alt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720568"/>
                  </a:ext>
                </a:extLst>
              </a:tr>
              <a:tr h="272323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2018</a:t>
                      </a:r>
                      <a:endParaRPr kumimoji="1" lang="ja-JP" altLang="en-US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0432FF"/>
                          </a:solidFill>
                        </a:rPr>
                        <a:t>2019〜202?</a:t>
                      </a:r>
                      <a:endParaRPr kumimoji="1" lang="ja-JP" altLang="en-US" sz="160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246739"/>
                  </a:ext>
                </a:extLst>
              </a:tr>
              <a:tr h="272323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0432FF"/>
                          </a:solidFill>
                        </a:rPr>
                        <a:t>e+</a:t>
                      </a:r>
                      <a:endParaRPr kumimoji="1" lang="ja-JP" altLang="en-US" sz="160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0432FF"/>
                          </a:solidFill>
                        </a:rPr>
                        <a:t>e-</a:t>
                      </a:r>
                      <a:endParaRPr kumimoji="1" lang="ja-JP" altLang="en-US" sz="160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516872"/>
                  </a:ext>
                </a:extLst>
              </a:tr>
              <a:tr h="272323">
                <a:tc>
                  <a:txBody>
                    <a:bodyPr/>
                    <a:lstStyle/>
                    <a:p>
                      <a:r>
                        <a:rPr kumimoji="1" lang="en-US" altLang="ja-JP" sz="1600" dirty="0" err="1">
                          <a:latin typeface="Symbol" pitchFamily="2" charset="2"/>
                        </a:rPr>
                        <a:t>ge</a:t>
                      </a:r>
                      <a:r>
                        <a:rPr kumimoji="1" lang="en-US" altLang="ja-JP" sz="1600" dirty="0" err="1"/>
                        <a:t>x</a:t>
                      </a:r>
                      <a:r>
                        <a:rPr kumimoji="1" lang="ja-JP" altLang="en-US" sz="1600"/>
                        <a:t>  </a:t>
                      </a:r>
                      <a:r>
                        <a:rPr kumimoji="1" lang="en-US" altLang="ja-JP" sz="1600" dirty="0"/>
                        <a:t>[</a:t>
                      </a:r>
                      <a:r>
                        <a:rPr kumimoji="1" lang="en-US" altLang="ja-JP" sz="1600" dirty="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600" dirty="0"/>
                        <a:t>m]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0070C0"/>
                          </a:solidFill>
                        </a:rPr>
                        <a:t>&lt; 200</a:t>
                      </a:r>
                      <a:endParaRPr kumimoji="1" lang="ja-JP" altLang="en-US" sz="160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&lt; 100</a:t>
                      </a:r>
                      <a:endParaRPr kumimoji="1" lang="ja-JP" alt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&lt; 40</a:t>
                      </a:r>
                      <a:endParaRPr kumimoji="1" lang="ja-JP" altLang="en-US" sz="16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0210245"/>
                  </a:ext>
                </a:extLst>
              </a:tr>
              <a:tr h="272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err="1">
                          <a:latin typeface="Symbol" pitchFamily="2" charset="2"/>
                        </a:rPr>
                        <a:t>ge</a:t>
                      </a:r>
                      <a:r>
                        <a:rPr kumimoji="1" lang="en-US" altLang="ja-JP" sz="1600" dirty="0" err="1"/>
                        <a:t>y</a:t>
                      </a:r>
                      <a:r>
                        <a:rPr kumimoji="1" lang="en-US" altLang="ja-JP" sz="1600" dirty="0"/>
                        <a:t> [</a:t>
                      </a:r>
                      <a:r>
                        <a:rPr kumimoji="1" lang="en-US" altLang="ja-JP" sz="1600" dirty="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600" dirty="0"/>
                        <a:t>m]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0070C0"/>
                          </a:solidFill>
                        </a:rPr>
                        <a:t>&lt; 40</a:t>
                      </a:r>
                      <a:endParaRPr kumimoji="1" lang="ja-JP" altLang="en-US" sz="160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0070C0"/>
                          </a:solidFill>
                        </a:rPr>
                        <a:t>&lt; 15</a:t>
                      </a:r>
                      <a:endParaRPr kumimoji="1" lang="ja-JP" altLang="en-US" sz="160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0070C0"/>
                          </a:solidFill>
                        </a:rPr>
                        <a:t>&lt; 20</a:t>
                      </a:r>
                      <a:endParaRPr kumimoji="1" lang="ja-JP" altLang="en-US" sz="160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5863393"/>
                  </a:ext>
                </a:extLst>
              </a:tr>
              <a:tr h="272323">
                <a:tc>
                  <a:txBody>
                    <a:bodyPr/>
                    <a:lstStyle/>
                    <a:p>
                      <a:r>
                        <a:rPr kumimoji="1" lang="en-US" altLang="ja-JP" sz="1600" dirty="0" err="1">
                          <a:latin typeface="Symbol" pitchFamily="2" charset="2"/>
                        </a:rPr>
                        <a:t>sd</a:t>
                      </a:r>
                      <a:r>
                        <a:rPr kumimoji="1" lang="en-US" altLang="ja-JP" sz="1600" dirty="0">
                          <a:latin typeface="Symbol" pitchFamily="2" charset="2"/>
                        </a:rPr>
                        <a:t> [%]</a:t>
                      </a:r>
                      <a:endParaRPr kumimoji="1" lang="ja-JP" altLang="en-US" sz="160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0.16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0.16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0.07</a:t>
                      </a:r>
                      <a:endParaRPr kumimoji="1" lang="ja-JP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121483"/>
                  </a:ext>
                </a:extLst>
              </a:tr>
              <a:tr h="272323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Charge [</a:t>
                      </a:r>
                      <a:r>
                        <a:rPr kumimoji="1" lang="en-US" altLang="ja-JP" sz="1600" dirty="0" err="1"/>
                        <a:t>nC</a:t>
                      </a:r>
                      <a:r>
                        <a:rPr kumimoji="1" lang="en-US" altLang="ja-JP" sz="1600" dirty="0"/>
                        <a:t>]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1.5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4.0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4.0</a:t>
                      </a:r>
                      <a:endParaRPr kumimoji="1" lang="ja-JP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939613"/>
                  </a:ext>
                </a:extLst>
              </a:tr>
            </a:tbl>
          </a:graphicData>
        </a:graphic>
      </p:graphicFrame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8FEDF07-4CEA-5C40-9C10-2CFD87D4A1AE}"/>
              </a:ext>
            </a:extLst>
          </p:cNvPr>
          <p:cNvSpPr txBox="1"/>
          <p:nvPr/>
        </p:nvSpPr>
        <p:spPr>
          <a:xfrm>
            <a:off x="8491844" y="3111902"/>
            <a:ext cx="1619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We are here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9" name="上矢印 38">
            <a:extLst>
              <a:ext uri="{FF2B5EF4-FFF2-40B4-BE49-F238E27FC236}">
                <a16:creationId xmlns:a16="http://schemas.microsoft.com/office/drawing/2014/main" id="{31EF4C47-591D-D446-88A3-428A61671A94}"/>
              </a:ext>
            </a:extLst>
          </p:cNvPr>
          <p:cNvSpPr/>
          <p:nvPr/>
        </p:nvSpPr>
        <p:spPr>
          <a:xfrm>
            <a:off x="8878152" y="2714943"/>
            <a:ext cx="228028" cy="40295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A40FA24-BCD7-CF47-919E-038F44CA3F2D}"/>
              </a:ext>
            </a:extLst>
          </p:cNvPr>
          <p:cNvSpPr txBox="1"/>
          <p:nvPr/>
        </p:nvSpPr>
        <p:spPr>
          <a:xfrm>
            <a:off x="3244693" y="2902982"/>
            <a:ext cx="5194068" cy="64633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goal emittances and charges are gradually improved as </a:t>
            </a:r>
            <a:r>
              <a:rPr kumimoji="1" lang="en-US" altLang="ja-JP" dirty="0">
                <a:latin typeface="Symbol" pitchFamily="2" charset="2"/>
              </a:rPr>
              <a:t>b</a:t>
            </a:r>
            <a:r>
              <a:rPr kumimoji="1" lang="en-US" altLang="ja-JP" dirty="0"/>
              <a:t>y* is squeezed.</a:t>
            </a:r>
            <a:endParaRPr kumimoji="1" lang="ja-JP" altLang="en-US"/>
          </a:p>
        </p:txBody>
      </p:sp>
      <p:sp>
        <p:nvSpPr>
          <p:cNvPr id="41" name="日付プレースホルダー 40">
            <a:extLst>
              <a:ext uri="{FF2B5EF4-FFF2-40B4-BE49-F238E27FC236}">
                <a16:creationId xmlns:a16="http://schemas.microsoft.com/office/drawing/2014/main" id="{CB76C505-9243-4649-97A3-E7542C395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59841B2-B49E-C74E-9FA9-F5461CFCDCD6}"/>
              </a:ext>
            </a:extLst>
          </p:cNvPr>
          <p:cNvSpPr txBox="1"/>
          <p:nvPr/>
        </p:nvSpPr>
        <p:spPr>
          <a:xfrm>
            <a:off x="162046" y="7285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0.  Introduction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613112-072B-DF4C-B972-EFA47D0E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6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21"/>
    </mc:Choice>
    <mc:Fallback xmlns="">
      <p:transition spd="slow" advTm="8522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14FEC0A-27D1-6748-861C-E2F461F1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Lifetime and injection rate</a:t>
            </a:r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9442016-1347-A340-85F3-D7ABCA30F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73" y="4615880"/>
            <a:ext cx="1600200" cy="5969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838BE03-9426-6149-94A5-980BF31153FC}"/>
              </a:ext>
            </a:extLst>
          </p:cNvPr>
          <p:cNvSpPr txBox="1"/>
          <p:nvPr/>
        </p:nvSpPr>
        <p:spPr>
          <a:xfrm>
            <a:off x="1476426" y="1340258"/>
            <a:ext cx="378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Example : Phase 3-3ex Parameter</a:t>
            </a:r>
            <a:endParaRPr lang="ja-JP" altLang="en-US">
              <a:solidFill>
                <a:srgbClr val="0432FF"/>
              </a:solidFill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FA87F53E-4B6E-F749-8C9D-50361744C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186478"/>
              </p:ext>
            </p:extLst>
          </p:nvPr>
        </p:nvGraphicFramePr>
        <p:xfrm>
          <a:off x="2152650" y="2204839"/>
          <a:ext cx="7206712" cy="111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912">
                  <a:extLst>
                    <a:ext uri="{9D8B030D-6E8A-4147-A177-3AD203B41FA5}">
                      <a16:colId xmlns:a16="http://schemas.microsoft.com/office/drawing/2014/main" val="1542658654"/>
                    </a:ext>
                  </a:extLst>
                </a:gridCol>
                <a:gridCol w="1414910">
                  <a:extLst>
                    <a:ext uri="{9D8B030D-6E8A-4147-A177-3AD203B41FA5}">
                      <a16:colId xmlns:a16="http://schemas.microsoft.com/office/drawing/2014/main" val="4261357359"/>
                    </a:ext>
                  </a:extLst>
                </a:gridCol>
                <a:gridCol w="2609890">
                  <a:extLst>
                    <a:ext uri="{9D8B030D-6E8A-4147-A177-3AD203B41FA5}">
                      <a16:colId xmlns:a16="http://schemas.microsoft.com/office/drawing/2014/main" val="375490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LER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97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/>
                        <a:t>Life time [sec.]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600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/>
                        <a:t>N</a:t>
                      </a:r>
                      <a:r>
                        <a:rPr kumimoji="1" lang="en-US" altLang="ja-JP" baseline="-25000" dirty="0" err="1"/>
                        <a:t>b</a:t>
                      </a:r>
                      <a:r>
                        <a:rPr kumimoji="1" lang="en-US" altLang="ja-JP" dirty="0"/>
                        <a:t>=1578, </a:t>
                      </a:r>
                      <a:r>
                        <a:rPr kumimoji="1" lang="en-US" altLang="ja-JP" dirty="0" err="1"/>
                        <a:t>I</a:t>
                      </a:r>
                      <a:r>
                        <a:rPr kumimoji="1" lang="en-US" altLang="ja-JP" baseline="-25000" dirty="0" err="1"/>
                        <a:t>tot</a:t>
                      </a:r>
                      <a:r>
                        <a:rPr kumimoji="1" lang="en-US" altLang="ja-JP" dirty="0"/>
                        <a:t>=2.0A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725362"/>
                  </a:ext>
                </a:extLst>
              </a:tr>
              <a:tr h="376944">
                <a:tc>
                  <a:txBody>
                    <a:bodyPr/>
                    <a:lstStyle/>
                    <a:p>
                      <a:r>
                        <a:rPr kumimoji="1" lang="en-US" altLang="ja-JP"/>
                        <a:t>Loss Rate [mA/sec]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3.0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652277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FC69A7-55A5-4143-8A7F-13676D85FB87}"/>
              </a:ext>
            </a:extLst>
          </p:cNvPr>
          <p:cNvSpPr txBox="1"/>
          <p:nvPr/>
        </p:nvSpPr>
        <p:spPr>
          <a:xfrm>
            <a:off x="8150870" y="4216461"/>
            <a:ext cx="1750800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err="1"/>
              <a:t>f</a:t>
            </a:r>
            <a:r>
              <a:rPr lang="en-US" altLang="ja-JP" dirty="0" err="1"/>
              <a:t>rev</a:t>
            </a:r>
            <a:r>
              <a:rPr lang="en-US" altLang="ja-JP" sz="2000" dirty="0"/>
              <a:t>=100kHz</a:t>
            </a:r>
          </a:p>
          <a:p>
            <a:r>
              <a:rPr lang="en-US" altLang="ja-JP" sz="2000" dirty="0" err="1"/>
              <a:t>Q</a:t>
            </a:r>
            <a:r>
              <a:rPr lang="en-US" altLang="ja-JP" sz="2000" baseline="-25000" dirty="0" err="1"/>
              <a:t>BTend</a:t>
            </a:r>
            <a:r>
              <a:rPr lang="en-US" altLang="ja-JP" sz="2000" dirty="0"/>
              <a:t>=1.0nC</a:t>
            </a:r>
          </a:p>
          <a:p>
            <a:r>
              <a:rPr lang="en-US" altLang="ja-JP" sz="2000" dirty="0" err="1"/>
              <a:t>f</a:t>
            </a:r>
            <a:r>
              <a:rPr lang="en-US" altLang="ja-JP" sz="2000" baseline="-25000" dirty="0" err="1"/>
              <a:t>rep</a:t>
            </a:r>
            <a:r>
              <a:rPr lang="en-US" altLang="ja-JP" sz="2000" dirty="0"/>
              <a:t>=25Hz</a:t>
            </a:r>
          </a:p>
          <a:p>
            <a:r>
              <a:rPr lang="en-US" altLang="ja-JP" sz="2000" dirty="0" err="1"/>
              <a:t>n</a:t>
            </a:r>
            <a:r>
              <a:rPr lang="en-US" altLang="ja-JP" sz="2000" baseline="-25000" dirty="0" err="1"/>
              <a:t>bunch</a:t>
            </a:r>
            <a:r>
              <a:rPr lang="en-US" altLang="ja-JP" sz="2000" dirty="0"/>
              <a:t>=2</a:t>
            </a:r>
          </a:p>
          <a:p>
            <a:r>
              <a:rPr lang="en-US" altLang="ja-JP" sz="2000" dirty="0" err="1"/>
              <a:t>eff</a:t>
            </a:r>
            <a:r>
              <a:rPr lang="en-US" altLang="ja-JP" sz="2000" baseline="-25000" dirty="0" err="1"/>
              <a:t>inj</a:t>
            </a:r>
            <a:r>
              <a:rPr lang="en-US" altLang="ja-JP" sz="2000" dirty="0"/>
              <a:t>=70%</a:t>
            </a:r>
            <a:endParaRPr lang="ja-JP" altLang="en-US" sz="200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D6ED644-24B1-764F-8409-657F82934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852" y="4800030"/>
            <a:ext cx="3149600" cy="2286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1ECCE8-AD93-FB46-A059-C2FAE58DFB53}"/>
              </a:ext>
            </a:extLst>
          </p:cNvPr>
          <p:cNvSpPr txBox="1"/>
          <p:nvPr/>
        </p:nvSpPr>
        <p:spPr>
          <a:xfrm>
            <a:off x="2749236" y="5921628"/>
            <a:ext cx="768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Even if such a low charge injection, the total beam current can be kept</a:t>
            </a:r>
          </a:p>
          <a:p>
            <a:r>
              <a:rPr lang="en-US" altLang="ja-JP">
                <a:solidFill>
                  <a:srgbClr val="0432FF"/>
                </a:solidFill>
              </a:rPr>
              <a:t>with 25Hz injection.</a:t>
            </a:r>
            <a:endParaRPr lang="ja-JP" altLang="en-US">
              <a:solidFill>
                <a:srgbClr val="0432FF"/>
              </a:solidFill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FDF623D-945B-F543-8847-73CEF73CEE00}"/>
              </a:ext>
            </a:extLst>
          </p:cNvPr>
          <p:cNvCxnSpPr>
            <a:cxnSpLocks/>
          </p:cNvCxnSpPr>
          <p:nvPr/>
        </p:nvCxnSpPr>
        <p:spPr>
          <a:xfrm>
            <a:off x="3840480" y="5650890"/>
            <a:ext cx="9263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E17F3B2-08CF-9447-974E-E2FE9C0C71F1}"/>
              </a:ext>
            </a:extLst>
          </p:cNvPr>
          <p:cNvCxnSpPr>
            <a:cxnSpLocks/>
          </p:cNvCxnSpPr>
          <p:nvPr/>
        </p:nvCxnSpPr>
        <p:spPr>
          <a:xfrm>
            <a:off x="3840480" y="4120780"/>
            <a:ext cx="10931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A927B24A-059C-884A-A748-76C11826E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960" y="5414907"/>
            <a:ext cx="1129393" cy="244372"/>
          </a:xfrm>
          <a:prstGeom prst="rect">
            <a:avLst/>
          </a:prstGeom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1ADC17E-A43A-5E4E-A08A-1342E4FBE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6499C68-97A2-4541-923E-645636BB7B72}"/>
              </a:ext>
            </a:extLst>
          </p:cNvPr>
          <p:cNvSpPr txBox="1"/>
          <p:nvPr/>
        </p:nvSpPr>
        <p:spPr>
          <a:xfrm>
            <a:off x="51122" y="17884"/>
            <a:ext cx="515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beam for the beginning of Phase 3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13D40D2-8B36-6C4A-B6DD-F7F124CE4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422" y="4113806"/>
            <a:ext cx="1184725" cy="18555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4E94B89-235A-C749-814C-6BF2BC5CE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236" y="3729016"/>
            <a:ext cx="2159052" cy="594235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16AE19A5-2CE5-0843-9752-92411D29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1897DD-86AD-C646-9AE0-CEDC94EF3FF8}"/>
              </a:ext>
            </a:extLst>
          </p:cNvPr>
          <p:cNvSpPr txBox="1"/>
          <p:nvPr/>
        </p:nvSpPr>
        <p:spPr>
          <a:xfrm>
            <a:off x="4627101" y="1713560"/>
            <a:ext cx="419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Assumed from the lifetime of Phase 2</a:t>
            </a:r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3BD4B0B-0802-0C47-B457-751FF9D6D220}"/>
              </a:ext>
            </a:extLst>
          </p:cNvPr>
          <p:cNvCxnSpPr>
            <a:cxnSpLocks/>
          </p:cNvCxnSpPr>
          <p:nvPr/>
        </p:nvCxnSpPr>
        <p:spPr>
          <a:xfrm flipH="1">
            <a:off x="5914842" y="2082892"/>
            <a:ext cx="301942" cy="5734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>
            <a:extLst>
              <a:ext uri="{FF2B5EF4-FFF2-40B4-BE49-F238E27FC236}">
                <a16:creationId xmlns:a16="http://schemas.microsoft.com/office/drawing/2014/main" id="{10DCD59F-8BA3-E849-BC6A-297400680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989" y="3837614"/>
            <a:ext cx="1637021" cy="1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4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01"/>
    </mc:Choice>
    <mc:Fallback xmlns="">
      <p:transition spd="slow" advTm="8500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>
            <a:extLst>
              <a:ext uri="{FF2B5EF4-FFF2-40B4-BE49-F238E27FC236}">
                <a16:creationId xmlns:a16="http://schemas.microsoft.com/office/drawing/2014/main" id="{4883746A-36A1-2148-B403-FB28D99CE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224" y="1321957"/>
            <a:ext cx="6333067" cy="245101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EE68FB-33A5-474E-B453-F7343DA5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69" y="86815"/>
            <a:ext cx="7886700" cy="1325563"/>
          </a:xfrm>
        </p:spPr>
        <p:txBody>
          <a:bodyPr/>
          <a:lstStyle/>
          <a:p>
            <a:r>
              <a:rPr lang="en-US" altLang="ja-JP" dirty="0"/>
              <a:t>Emittance blowup in Phase 2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15C9C3A-005E-EC45-9431-E9D85A3C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Feb. 4, 2019, 32nd B2GM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8EA2A3F-DC23-4341-94BD-A4FBD964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466" y="3980691"/>
            <a:ext cx="6333067" cy="246752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C60093-2AC4-4040-8530-E25E46FEAF30}"/>
              </a:ext>
            </a:extLst>
          </p:cNvPr>
          <p:cNvSpPr txBox="1"/>
          <p:nvPr/>
        </p:nvSpPr>
        <p:spPr>
          <a:xfrm>
            <a:off x="3471332" y="3412063"/>
            <a:ext cx="696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/>
              <a:t>B   C</a:t>
            </a:r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9711A8-2871-6040-92E0-766D375DC63D}"/>
              </a:ext>
            </a:extLst>
          </p:cNvPr>
          <p:cNvSpPr txBox="1"/>
          <p:nvPr/>
        </p:nvSpPr>
        <p:spPr>
          <a:xfrm>
            <a:off x="5190065" y="3412063"/>
            <a:ext cx="747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/>
              <a:t>5  BT</a:t>
            </a:r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F87C2D-5705-3E44-A329-DE23371452AD}"/>
              </a:ext>
            </a:extLst>
          </p:cNvPr>
          <p:cNvSpPr txBox="1"/>
          <p:nvPr/>
        </p:nvSpPr>
        <p:spPr>
          <a:xfrm>
            <a:off x="6928215" y="3427392"/>
            <a:ext cx="696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/>
              <a:t>B   C</a:t>
            </a:r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A6138F-6D6A-CB44-9127-3C01AF8A79C2}"/>
              </a:ext>
            </a:extLst>
          </p:cNvPr>
          <p:cNvSpPr txBox="1"/>
          <p:nvPr/>
        </p:nvSpPr>
        <p:spPr>
          <a:xfrm>
            <a:off x="8646948" y="3427392"/>
            <a:ext cx="747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/>
              <a:t>5  BT</a:t>
            </a:r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B7734CA-74BE-8442-89BA-C36C82735124}"/>
              </a:ext>
            </a:extLst>
          </p:cNvPr>
          <p:cNvSpPr txBox="1"/>
          <p:nvPr/>
        </p:nvSpPr>
        <p:spPr>
          <a:xfrm>
            <a:off x="3471332" y="6078540"/>
            <a:ext cx="696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/>
              <a:t>B   C</a:t>
            </a:r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FE6021-7060-0E40-BDF0-DCE3ABEE60A5}"/>
              </a:ext>
            </a:extLst>
          </p:cNvPr>
          <p:cNvSpPr txBox="1"/>
          <p:nvPr/>
        </p:nvSpPr>
        <p:spPr>
          <a:xfrm>
            <a:off x="5190065" y="6078540"/>
            <a:ext cx="747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/>
              <a:t>5  BT</a:t>
            </a:r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8C57EEB-49D3-F449-B056-8165684E0890}"/>
              </a:ext>
            </a:extLst>
          </p:cNvPr>
          <p:cNvSpPr txBox="1"/>
          <p:nvPr/>
        </p:nvSpPr>
        <p:spPr>
          <a:xfrm>
            <a:off x="6928215" y="6093869"/>
            <a:ext cx="696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/>
              <a:t>B   C</a:t>
            </a:r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EE2E26-567A-A940-8FFC-8D9F08B9FE53}"/>
              </a:ext>
            </a:extLst>
          </p:cNvPr>
          <p:cNvSpPr txBox="1"/>
          <p:nvPr/>
        </p:nvSpPr>
        <p:spPr>
          <a:xfrm>
            <a:off x="8646948" y="6093869"/>
            <a:ext cx="747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/>
              <a:t>5  BT</a:t>
            </a:r>
            <a:endParaRPr lang="ja-JP" altLang="en-US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1FB3882-8934-D146-9878-55C45F6DD388}"/>
              </a:ext>
            </a:extLst>
          </p:cNvPr>
          <p:cNvCxnSpPr>
            <a:cxnSpLocks/>
          </p:cNvCxnSpPr>
          <p:nvPr/>
        </p:nvCxnSpPr>
        <p:spPr>
          <a:xfrm>
            <a:off x="3154973" y="5991631"/>
            <a:ext cx="2640566" cy="0"/>
          </a:xfrm>
          <a:prstGeom prst="line">
            <a:avLst/>
          </a:prstGeom>
          <a:ln>
            <a:solidFill>
              <a:srgbClr val="008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0D75E36-4FD7-3646-8E8B-351028F22461}"/>
              </a:ext>
            </a:extLst>
          </p:cNvPr>
          <p:cNvCxnSpPr>
            <a:cxnSpLocks/>
          </p:cNvCxnSpPr>
          <p:nvPr/>
        </p:nvCxnSpPr>
        <p:spPr>
          <a:xfrm>
            <a:off x="6621966" y="3178089"/>
            <a:ext cx="2640566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6E63836-4BF6-FD48-B93A-9C7A6AD3DAAA}"/>
              </a:ext>
            </a:extLst>
          </p:cNvPr>
          <p:cNvCxnSpPr>
            <a:cxnSpLocks/>
          </p:cNvCxnSpPr>
          <p:nvPr/>
        </p:nvCxnSpPr>
        <p:spPr>
          <a:xfrm>
            <a:off x="3188841" y="2415927"/>
            <a:ext cx="2640566" cy="0"/>
          </a:xfrm>
          <a:prstGeom prst="line">
            <a:avLst/>
          </a:prstGeom>
          <a:ln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F39FCE6-0664-6048-B79B-BE9809DC9D0A}"/>
              </a:ext>
            </a:extLst>
          </p:cNvPr>
          <p:cNvCxnSpPr>
            <a:cxnSpLocks/>
          </p:cNvCxnSpPr>
          <p:nvPr/>
        </p:nvCxnSpPr>
        <p:spPr>
          <a:xfrm>
            <a:off x="3188841" y="3017059"/>
            <a:ext cx="2640566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6D9B4D5-4AF5-4B41-A466-41E75EBFADBE}"/>
              </a:ext>
            </a:extLst>
          </p:cNvPr>
          <p:cNvCxnSpPr>
            <a:cxnSpLocks/>
          </p:cNvCxnSpPr>
          <p:nvPr/>
        </p:nvCxnSpPr>
        <p:spPr>
          <a:xfrm>
            <a:off x="6621966" y="2754756"/>
            <a:ext cx="2640566" cy="0"/>
          </a:xfrm>
          <a:prstGeom prst="line">
            <a:avLst/>
          </a:prstGeom>
          <a:ln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3C2802B-1FF2-9447-8BDF-2F014273504B}"/>
              </a:ext>
            </a:extLst>
          </p:cNvPr>
          <p:cNvCxnSpPr>
            <a:cxnSpLocks/>
          </p:cNvCxnSpPr>
          <p:nvPr/>
        </p:nvCxnSpPr>
        <p:spPr>
          <a:xfrm>
            <a:off x="3188841" y="5280431"/>
            <a:ext cx="2640566" cy="0"/>
          </a:xfrm>
          <a:prstGeom prst="line">
            <a:avLst/>
          </a:prstGeom>
          <a:ln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B2B9AC7-17E9-9E4C-A64D-8257C739D007}"/>
              </a:ext>
            </a:extLst>
          </p:cNvPr>
          <p:cNvCxnSpPr>
            <a:cxnSpLocks/>
          </p:cNvCxnSpPr>
          <p:nvPr/>
        </p:nvCxnSpPr>
        <p:spPr>
          <a:xfrm>
            <a:off x="3188841" y="5813831"/>
            <a:ext cx="2640566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141C067-182F-8843-BE49-61BDE388FF38}"/>
              </a:ext>
            </a:extLst>
          </p:cNvPr>
          <p:cNvSpPr txBox="1"/>
          <p:nvPr/>
        </p:nvSpPr>
        <p:spPr>
          <a:xfrm>
            <a:off x="1032818" y="5828081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F00"/>
                </a:solidFill>
              </a:rPr>
              <a:t>DR designed value</a:t>
            </a:r>
            <a:endParaRPr lang="ja-JP" altLang="en-US">
              <a:solidFill>
                <a:srgbClr val="008F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543FE29-F441-DE4A-BE8A-4E34F49D9342}"/>
              </a:ext>
            </a:extLst>
          </p:cNvPr>
          <p:cNvSpPr txBox="1"/>
          <p:nvPr/>
        </p:nvSpPr>
        <p:spPr>
          <a:xfrm>
            <a:off x="9297222" y="169974"/>
            <a:ext cx="264207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Final Request from MR</a:t>
            </a:r>
          </a:p>
          <a:p>
            <a:r>
              <a:rPr lang="en-US" altLang="ja-JP" dirty="0">
                <a:solidFill>
                  <a:srgbClr val="0432FF"/>
                </a:solidFill>
              </a:rPr>
              <a:t>Phase2</a:t>
            </a:r>
            <a:r>
              <a:rPr lang="ja-JP" altLang="en-US">
                <a:solidFill>
                  <a:srgbClr val="0432FF"/>
                </a:solidFill>
              </a:rPr>
              <a:t>　</a:t>
            </a:r>
            <a:r>
              <a:rPr lang="en-US" altLang="ja-JP" dirty="0">
                <a:solidFill>
                  <a:srgbClr val="0432FF"/>
                </a:solidFill>
              </a:rPr>
              <a:t>----------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Phase3</a:t>
            </a:r>
            <a:r>
              <a:rPr lang="ja-JP" altLang="en-US">
                <a:solidFill>
                  <a:srgbClr val="FF0000"/>
                </a:solidFill>
              </a:rPr>
              <a:t>　</a:t>
            </a:r>
            <a:r>
              <a:rPr lang="en-US" altLang="ja-JP" dirty="0">
                <a:solidFill>
                  <a:srgbClr val="FF0000"/>
                </a:solidFill>
              </a:rPr>
              <a:t>----------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A8A4A87-8D2F-5C47-9039-B401E601A5F9}"/>
              </a:ext>
            </a:extLst>
          </p:cNvPr>
          <p:cNvSpPr txBox="1"/>
          <p:nvPr/>
        </p:nvSpPr>
        <p:spPr>
          <a:xfrm>
            <a:off x="2315503" y="2230441"/>
            <a:ext cx="4395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>
                <a:solidFill>
                  <a:srgbClr val="0432FF"/>
                </a:solidFill>
              </a:rPr>
              <a:t>e-</a:t>
            </a:r>
            <a:endParaRPr lang="ja-JP" altLang="en-US" sz="2000">
              <a:solidFill>
                <a:srgbClr val="0432FF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4462870-4957-B748-9950-1ABF064F10E8}"/>
              </a:ext>
            </a:extLst>
          </p:cNvPr>
          <p:cNvSpPr txBox="1"/>
          <p:nvPr/>
        </p:nvSpPr>
        <p:spPr>
          <a:xfrm>
            <a:off x="2315503" y="4908222"/>
            <a:ext cx="51328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</a:rPr>
              <a:t>e+</a:t>
            </a:r>
            <a:endParaRPr lang="ja-JP" altLang="en-US" sz="200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C0490EB-05AC-114B-8D95-E266AB76346F}"/>
              </a:ext>
            </a:extLst>
          </p:cNvPr>
          <p:cNvSpPr txBox="1"/>
          <p:nvPr/>
        </p:nvSpPr>
        <p:spPr>
          <a:xfrm>
            <a:off x="4414901" y="977740"/>
            <a:ext cx="35137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/>
              <a:t>X</a:t>
            </a:r>
            <a:endParaRPr lang="ja-JP" altLang="en-US" sz="20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2316897-65C0-D347-BB35-9657A056A361}"/>
              </a:ext>
            </a:extLst>
          </p:cNvPr>
          <p:cNvSpPr txBox="1"/>
          <p:nvPr/>
        </p:nvSpPr>
        <p:spPr>
          <a:xfrm>
            <a:off x="7783391" y="973793"/>
            <a:ext cx="35137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/>
              <a:t>Y</a:t>
            </a:r>
            <a:endParaRPr lang="ja-JP" altLang="en-US" sz="20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D19AA8D-2078-F04B-A3F7-308BC1A9B060}"/>
              </a:ext>
            </a:extLst>
          </p:cNvPr>
          <p:cNvSpPr txBox="1"/>
          <p:nvPr/>
        </p:nvSpPr>
        <p:spPr>
          <a:xfrm>
            <a:off x="9435349" y="3818425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40 ----</a:t>
            </a:r>
          </a:p>
          <a:p>
            <a:r>
              <a:rPr lang="en-US" altLang="ja-JP">
                <a:solidFill>
                  <a:srgbClr val="FF0000"/>
                </a:solidFill>
              </a:rPr>
              <a:t>15 ----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CD749F79-1E52-6B4B-B07C-7C6D70897214}"/>
              </a:ext>
            </a:extLst>
          </p:cNvPr>
          <p:cNvCxnSpPr>
            <a:cxnSpLocks/>
          </p:cNvCxnSpPr>
          <p:nvPr/>
        </p:nvCxnSpPr>
        <p:spPr>
          <a:xfrm flipV="1">
            <a:off x="9435348" y="3894667"/>
            <a:ext cx="0" cy="1075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E8451DD-A9EF-9E42-ACE6-36F2BF1FD71B}"/>
              </a:ext>
            </a:extLst>
          </p:cNvPr>
          <p:cNvSpPr txBox="1"/>
          <p:nvPr/>
        </p:nvSpPr>
        <p:spPr>
          <a:xfrm>
            <a:off x="9656428" y="2709718"/>
            <a:ext cx="163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Measurement at the upstream of BT 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A10BF10B-BA31-2047-A6DF-9CCA64FE5625}"/>
              </a:ext>
            </a:extLst>
          </p:cNvPr>
          <p:cNvCxnSpPr>
            <a:cxnSpLocks/>
          </p:cNvCxnSpPr>
          <p:nvPr/>
        </p:nvCxnSpPr>
        <p:spPr>
          <a:xfrm flipH="1">
            <a:off x="9260889" y="3344328"/>
            <a:ext cx="246266" cy="199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129ED1E-2887-1541-8EF9-BEB834561C9E}"/>
              </a:ext>
            </a:extLst>
          </p:cNvPr>
          <p:cNvSpPr txBox="1"/>
          <p:nvPr/>
        </p:nvSpPr>
        <p:spPr>
          <a:xfrm>
            <a:off x="5900295" y="417593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8F00"/>
                </a:solidFill>
              </a:rPr>
              <a:t>0.7nC</a:t>
            </a:r>
            <a:endParaRPr lang="ja-JP" altLang="en-US">
              <a:solidFill>
                <a:srgbClr val="008F0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331DD80-A517-2446-AE67-E32AFB20BFAE}"/>
              </a:ext>
            </a:extLst>
          </p:cNvPr>
          <p:cNvSpPr txBox="1"/>
          <p:nvPr/>
        </p:nvSpPr>
        <p:spPr>
          <a:xfrm>
            <a:off x="5900295" y="148973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08F00"/>
                </a:solidFill>
              </a:rPr>
              <a:t>1.2nC</a:t>
            </a:r>
            <a:endParaRPr lang="ja-JP" altLang="en-US">
              <a:solidFill>
                <a:srgbClr val="008F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B694D6-B964-314A-8815-5B038585D889}"/>
              </a:ext>
            </a:extLst>
          </p:cNvPr>
          <p:cNvSpPr txBox="1"/>
          <p:nvPr/>
        </p:nvSpPr>
        <p:spPr>
          <a:xfrm>
            <a:off x="3848141" y="6488668"/>
            <a:ext cx="454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More beam studies at BT will be needed.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A31A61-A6EB-EC48-BB42-402D4C45DB51}"/>
              </a:ext>
            </a:extLst>
          </p:cNvPr>
          <p:cNvSpPr txBox="1"/>
          <p:nvPr/>
        </p:nvSpPr>
        <p:spPr>
          <a:xfrm>
            <a:off x="63801" y="1124752"/>
            <a:ext cx="2908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There is no question that the emittance blowup affects the BG.</a:t>
            </a:r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8CDFA12-1D48-A149-A2CA-F18F761201E0}"/>
              </a:ext>
            </a:extLst>
          </p:cNvPr>
          <p:cNvSpPr txBox="1"/>
          <p:nvPr/>
        </p:nvSpPr>
        <p:spPr>
          <a:xfrm>
            <a:off x="51122" y="17884"/>
            <a:ext cx="515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beam for the beginning of Phase 3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0085AE0A-98C9-2D45-8E22-5C40CE6A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3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33"/>
    </mc:Choice>
    <mc:Fallback xmlns="">
      <p:transition spd="slow" advTm="4423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864" y="1403728"/>
            <a:ext cx="9535699" cy="447560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9479" y="240850"/>
            <a:ext cx="9393042" cy="647796"/>
          </a:xfrm>
        </p:spPr>
        <p:txBody>
          <a:bodyPr/>
          <a:lstStyle/>
          <a:p>
            <a:r>
              <a:rPr lang="en-US" altLang="ja-JP" sz="3264" dirty="0"/>
              <a:t>    Linac Schedule Overview </a:t>
            </a:r>
            <a:r>
              <a:rPr lang="en-US" altLang="ja-JP" sz="1632" dirty="0"/>
              <a:t>as of Jun.2018</a:t>
            </a:r>
            <a:endParaRPr lang="ja-JP" altLang="en-US" sz="1904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15840" y="759206"/>
            <a:ext cx="1407592" cy="63983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cs typeface="Arial"/>
              </a:rPr>
              <a:t>RF-Gun </a:t>
            </a:r>
            <a:r>
              <a:rPr lang="en-US" altLang="ja-JP" sz="1179" b="1" dirty="0">
                <a:solidFill>
                  <a:srgbClr val="0000FF"/>
                </a:solidFill>
                <a:cs typeface="Arial"/>
              </a:rPr>
              <a:t>e- beam</a:t>
            </a:r>
          </a:p>
          <a:p>
            <a:r>
              <a:rPr lang="en-US" altLang="ja-JP" sz="1179" b="1" dirty="0">
                <a:cs typeface="Arial"/>
              </a:rPr>
              <a:t>commissioning</a:t>
            </a:r>
          </a:p>
          <a:p>
            <a:r>
              <a:rPr lang="en-US" altLang="ja-JP" sz="1179" b="1" dirty="0">
                <a:cs typeface="Arial"/>
              </a:rPr>
              <a:t>at A,B-sector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87399" y="751677"/>
            <a:ext cx="1082182" cy="45837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179" b="1" dirty="0">
                <a:cs typeface="Arial"/>
              </a:rPr>
              <a:t> commiss.</a:t>
            </a:r>
          </a:p>
          <a:p>
            <a:r>
              <a:rPr lang="en-US" altLang="ja-JP" sz="1179" b="1" dirty="0">
                <a:cs typeface="Arial"/>
              </a:rPr>
              <a:t>at A,B,R,C,1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638954" y="2053454"/>
            <a:ext cx="86182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2616485" y="2049615"/>
            <a:ext cx="5028390" cy="2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550786" y="740455"/>
            <a:ext cx="2348554" cy="82129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solidFill>
                  <a:srgbClr val="FF0000"/>
                </a:solidFill>
                <a:cs typeface="Arial"/>
              </a:rPr>
              <a:t>e+</a:t>
            </a:r>
            <a:r>
              <a:rPr lang="en-US" altLang="ja-JP" sz="1179" b="1" dirty="0">
                <a:cs typeface="Arial"/>
              </a:rPr>
              <a:t> commiss.</a:t>
            </a:r>
          </a:p>
          <a:p>
            <a:r>
              <a:rPr lang="en-US" altLang="ja-JP" sz="1179" b="1" dirty="0">
                <a:cs typeface="Arial"/>
              </a:rPr>
              <a:t>at 1,2 sector</a:t>
            </a:r>
            <a:r>
              <a:rPr lang="en-US" altLang="ja-JP" sz="997" b="1" dirty="0">
                <a:solidFill>
                  <a:srgbClr val="008000"/>
                </a:solidFill>
                <a:cs typeface="Arial"/>
              </a:rPr>
              <a:t> (FC, DCS, Qe- 50%)</a:t>
            </a:r>
          </a:p>
          <a:p>
            <a:r>
              <a:rPr lang="en-US" altLang="ja-JP" sz="1179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179" b="1" dirty="0">
                <a:cs typeface="Arial"/>
              </a:rPr>
              <a:t> commiss.</a:t>
            </a:r>
          </a:p>
          <a:p>
            <a:r>
              <a:rPr lang="en-US" altLang="ja-JP" sz="1179" b="1" dirty="0">
                <a:cs typeface="Arial"/>
              </a:rPr>
              <a:t>at 1,2,3,4,5 sector</a:t>
            </a:r>
            <a:endParaRPr lang="ja-JP" altLang="en-US" sz="1179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2247803" y="1232985"/>
            <a:ext cx="1013390" cy="808952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5341717" y="1505766"/>
            <a:ext cx="127284" cy="522554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815696" y="5801373"/>
            <a:ext cx="2281228" cy="63983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solidFill>
                  <a:srgbClr val="FF0000"/>
                </a:solidFill>
                <a:cs typeface="Arial"/>
              </a:rPr>
              <a:t>non damped e+</a:t>
            </a:r>
            <a:r>
              <a:rPr lang="en-US" altLang="ja-JP" sz="1179" b="1" dirty="0">
                <a:cs typeface="Arial"/>
              </a:rPr>
              <a:t> commiss.</a:t>
            </a:r>
          </a:p>
          <a:p>
            <a:r>
              <a:rPr lang="en-US" altLang="ja-JP" sz="1179" b="1" dirty="0">
                <a:cs typeface="Arial"/>
              </a:rPr>
              <a:t>at 1,2, </a:t>
            </a:r>
            <a:r>
              <a:rPr lang="en-US" altLang="ja-JP" sz="1179" b="1" dirty="0">
                <a:solidFill>
                  <a:schemeClr val="bg1">
                    <a:lumMod val="75000"/>
                  </a:schemeClr>
                </a:solidFill>
                <a:cs typeface="Arial"/>
              </a:rPr>
              <a:t>3,4,5 </a:t>
            </a:r>
            <a:r>
              <a:rPr lang="en-US" altLang="ja-JP" sz="1179" b="1" dirty="0">
                <a:cs typeface="Arial"/>
              </a:rPr>
              <a:t>sectors</a:t>
            </a:r>
            <a:endParaRPr lang="en-US" altLang="ja-JP" sz="997" b="1" dirty="0">
              <a:cs typeface="Arial"/>
            </a:endParaRPr>
          </a:p>
          <a:p>
            <a:r>
              <a:rPr lang="en-US" altLang="ja-JP" sz="1179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179" b="1" dirty="0">
                <a:cs typeface="Arial"/>
              </a:rPr>
              <a:t> commiss.</a:t>
            </a:r>
            <a:r>
              <a:rPr lang="en-US" altLang="ja-JP" sz="1179" b="1" dirty="0">
                <a:solidFill>
                  <a:srgbClr val="00FF00"/>
                </a:solidFill>
                <a:cs typeface="Arial"/>
              </a:rPr>
              <a:t>  </a:t>
            </a:r>
            <a:r>
              <a:rPr lang="en-US" altLang="ja-JP" sz="1179" b="1" dirty="0">
                <a:cs typeface="Arial"/>
              </a:rPr>
              <a:t>at A→5 sectors</a:t>
            </a:r>
            <a:endParaRPr lang="ja-JP" altLang="en-US" sz="1179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2601263" y="5788542"/>
            <a:ext cx="50044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483405" y="5794564"/>
            <a:ext cx="1765061" cy="82129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solidFill>
                  <a:srgbClr val="FF0000"/>
                </a:solidFill>
                <a:cs typeface="Arial"/>
              </a:rPr>
              <a:t>damped e+</a:t>
            </a:r>
            <a:r>
              <a:rPr lang="en-US" altLang="ja-JP" sz="1179" b="1" dirty="0">
                <a:cs typeface="Arial"/>
              </a:rPr>
              <a:t> commiss.</a:t>
            </a:r>
          </a:p>
          <a:p>
            <a:r>
              <a:rPr lang="en-US" altLang="ja-JP" sz="1179" b="1" dirty="0">
                <a:cs typeface="Arial"/>
              </a:rPr>
              <a:t>at 1→5 </a:t>
            </a:r>
            <a:r>
              <a:rPr lang="en-US" altLang="ja-JP" sz="1179" b="1" dirty="0">
                <a:solidFill>
                  <a:srgbClr val="FF0000"/>
                </a:solidFill>
                <a:cs typeface="Arial"/>
              </a:rPr>
              <a:t>Qe+ = 1~4nC</a:t>
            </a:r>
            <a:endParaRPr lang="en-US" altLang="ja-JP" sz="997" b="1" dirty="0">
              <a:solidFill>
                <a:srgbClr val="008000"/>
              </a:solidFill>
              <a:cs typeface="Arial"/>
            </a:endParaRPr>
          </a:p>
          <a:p>
            <a:r>
              <a:rPr lang="en-US" altLang="ja-JP" sz="1179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179" b="1" dirty="0">
                <a:cs typeface="Arial"/>
              </a:rPr>
              <a:t> commiss.</a:t>
            </a:r>
          </a:p>
          <a:p>
            <a:r>
              <a:rPr lang="en-US" altLang="ja-JP" sz="1179" b="1" dirty="0">
                <a:cs typeface="Arial"/>
              </a:rPr>
              <a:t>at A→5 </a:t>
            </a:r>
            <a:r>
              <a:rPr lang="en-US" altLang="ja-JP" sz="1179" b="1" dirty="0">
                <a:solidFill>
                  <a:srgbClr val="0000FF"/>
                </a:solidFill>
                <a:cs typeface="Arial"/>
              </a:rPr>
              <a:t>Qe- = 1~4nC</a:t>
            </a:r>
            <a:endParaRPr lang="ja-JP" altLang="en-US" sz="1179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8283187" y="5789856"/>
            <a:ext cx="141025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1742811" y="5939570"/>
            <a:ext cx="138196" cy="138196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886" tIns="41444" rIns="82886" bIns="41444" rtlCol="0" anchor="ctr"/>
          <a:lstStyle/>
          <a:p>
            <a:pPr algn="ctr"/>
            <a:endParaRPr lang="ja-JP" altLang="en-US" sz="1632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81008" y="5870472"/>
            <a:ext cx="893028" cy="27691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cs typeface="Arial"/>
              </a:rPr>
              <a:t>: Electron</a:t>
            </a:r>
            <a:endParaRPr lang="ja-JP" altLang="en-US" sz="1179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742811" y="6146864"/>
            <a:ext cx="138196" cy="138196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886" tIns="41444" rIns="82886" bIns="41444" rtlCol="0" anchor="ctr"/>
          <a:lstStyle/>
          <a:p>
            <a:pPr algn="ctr"/>
            <a:endParaRPr lang="ja-JP" altLang="en-US" sz="1632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81009" y="6077767"/>
            <a:ext cx="897837" cy="27691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cs typeface="Arial"/>
              </a:rPr>
              <a:t>: Positron</a:t>
            </a:r>
            <a:endParaRPr lang="ja-JP" altLang="en-US" sz="1179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742811" y="6354162"/>
            <a:ext cx="138196" cy="138196"/>
          </a:xfrm>
          <a:prstGeom prst="rect">
            <a:avLst/>
          </a:prstGeom>
          <a:solidFill>
            <a:srgbClr val="006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886" tIns="41444" rIns="82886" bIns="41444" rtlCol="0" anchor="ctr"/>
          <a:lstStyle/>
          <a:p>
            <a:pPr algn="ctr"/>
            <a:endParaRPr lang="ja-JP" altLang="en-US" sz="1632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881009" y="6285062"/>
            <a:ext cx="1814755" cy="27691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cs typeface="Arial"/>
              </a:rPr>
              <a:t>: Low current electron</a:t>
            </a:r>
            <a:endParaRPr lang="ja-JP" altLang="en-US" sz="1179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977367" y="4474946"/>
            <a:ext cx="761581" cy="518648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00FF00"/>
                </a:solidFill>
                <a:cs typeface="Arial"/>
              </a:rPr>
              <a:t>1 - 2 nC</a:t>
            </a:r>
          </a:p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00FF00"/>
                </a:solidFill>
                <a:cs typeface="Arial"/>
              </a:rPr>
              <a:t>Phase2</a:t>
            </a:r>
            <a:endParaRPr lang="ja-JP" altLang="en-US" sz="1179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89070" y="4473027"/>
            <a:ext cx="731125" cy="518648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00FF00"/>
                </a:solidFill>
                <a:cs typeface="Arial"/>
              </a:rPr>
              <a:t>1 nC</a:t>
            </a:r>
          </a:p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00FF00"/>
                </a:solidFill>
                <a:cs typeface="Arial"/>
              </a:rPr>
              <a:t>Phase1</a:t>
            </a:r>
            <a:endParaRPr lang="ja-JP" altLang="en-US" sz="1179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249767" y="2100630"/>
            <a:ext cx="831174" cy="458375"/>
          </a:xfrm>
          <a:prstGeom prst="rect">
            <a:avLst/>
          </a:prstGeom>
          <a:noFill/>
        </p:spPr>
        <p:txBody>
          <a:bodyPr wrap="square" lIns="94533" tIns="47266" rIns="94533" bIns="47266" rtlCol="0">
            <a:spAutoFit/>
          </a:bodyPr>
          <a:lstStyle/>
          <a:p>
            <a:pPr algn="ctr"/>
            <a:r>
              <a:rPr lang="en-US" altLang="ja-JP" sz="1179" b="1" dirty="0">
                <a:solidFill>
                  <a:srgbClr val="008000"/>
                </a:solidFill>
                <a:cs typeface="Arial"/>
              </a:rPr>
              <a:t>Location</a:t>
            </a:r>
          </a:p>
          <a:p>
            <a:pPr algn="ctr"/>
            <a:r>
              <a:rPr lang="en-US" altLang="ja-JP" sz="1179" b="1" dirty="0">
                <a:solidFill>
                  <a:srgbClr val="008000"/>
                </a:solidFill>
                <a:cs typeface="Arial"/>
              </a:rPr>
              <a:t>↓</a:t>
            </a:r>
            <a:endParaRPr lang="en-US" altLang="ja-JP" sz="1179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351261" y="1584300"/>
            <a:ext cx="791119" cy="276915"/>
          </a:xfrm>
          <a:prstGeom prst="rect">
            <a:avLst/>
          </a:prstGeom>
          <a:noFill/>
        </p:spPr>
        <p:txBody>
          <a:bodyPr wrap="square" lIns="94533" tIns="47266" rIns="94533" bIns="47266" rtlCol="0">
            <a:spAutoFit/>
          </a:bodyPr>
          <a:lstStyle/>
          <a:p>
            <a:pPr algn="ctr"/>
            <a:r>
              <a:rPr lang="en-US" altLang="ja-JP" sz="1179" b="1" dirty="0">
                <a:solidFill>
                  <a:srgbClr val="008000"/>
                </a:solidFill>
                <a:cs typeface="Arial"/>
              </a:rPr>
              <a:t>Time →</a:t>
            </a:r>
            <a:endParaRPr lang="en-US" altLang="ja-JP" sz="1179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2" name="Text Box 180"/>
          <p:cNvSpPr txBox="1">
            <a:spLocks noChangeAspect="1" noChangeArrowheads="1"/>
          </p:cNvSpPr>
          <p:nvPr/>
        </p:nvSpPr>
        <p:spPr bwMode="auto">
          <a:xfrm>
            <a:off x="7075348" y="914675"/>
            <a:ext cx="3645407" cy="42382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32632" tIns="16317" rIns="32632" bIns="16317">
            <a:spAutoFit/>
          </a:bodyPr>
          <a:lstStyle/>
          <a:p>
            <a:pPr>
              <a:defRPr/>
            </a:pPr>
            <a:r>
              <a:rPr lang="en-US" altLang="ja-JP" sz="1270" dirty="0">
                <a:solidFill>
                  <a:srgbClr val="000090"/>
                </a:solidFill>
              </a:rPr>
              <a:t>Phase1: high emittance beam for vacuum scrub</a:t>
            </a:r>
          </a:p>
          <a:p>
            <a:pPr>
              <a:defRPr/>
            </a:pPr>
            <a:r>
              <a:rPr lang="en-US" altLang="ja-JP" sz="1270" dirty="0">
                <a:solidFill>
                  <a:srgbClr val="000090"/>
                </a:solidFill>
              </a:rPr>
              <a:t>Phase2,3: low emittance beam for collision</a:t>
            </a:r>
          </a:p>
        </p:txBody>
      </p:sp>
      <p:sp>
        <p:nvSpPr>
          <p:cNvPr id="51" name="スライド番号プレースホルダ 3"/>
          <p:cNvSpPr txBox="1">
            <a:spLocks/>
          </p:cNvSpPr>
          <p:nvPr/>
        </p:nvSpPr>
        <p:spPr bwMode="auto">
          <a:xfrm>
            <a:off x="6145864" y="5754"/>
            <a:ext cx="3650656" cy="2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28" tIns="45112" rIns="90228" bIns="45112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179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Schedule</a:t>
            </a:r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5507019" y="5350489"/>
            <a:ext cx="4175275" cy="15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5738755" y="5375267"/>
            <a:ext cx="1340266" cy="27691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cs typeface="Arial"/>
              </a:rPr>
              <a:t>Without Top-up</a:t>
            </a:r>
            <a:endParaRPr lang="ja-JP" altLang="en-US" sz="1179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0209325" y="4474946"/>
            <a:ext cx="761581" cy="518648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00FF00"/>
                </a:solidFill>
                <a:cs typeface="Arial"/>
              </a:rPr>
              <a:t>1 - 4 nC</a:t>
            </a:r>
          </a:p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00FF00"/>
                </a:solidFill>
                <a:cs typeface="Arial"/>
              </a:rPr>
              <a:t>Phase3</a:t>
            </a:r>
            <a:endParaRPr lang="ja-JP" altLang="en-US" sz="1179" b="1" dirty="0">
              <a:solidFill>
                <a:srgbClr val="00FF00"/>
              </a:solidFill>
              <a:cs typeface="Arial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8285304" y="2056656"/>
            <a:ext cx="2640967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10102736" y="5799868"/>
            <a:ext cx="923485" cy="45837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solidFill>
                  <a:srgbClr val="FF0000"/>
                </a:solidFill>
                <a:cs typeface="Arial"/>
              </a:rPr>
              <a:t>Improved </a:t>
            </a:r>
            <a:br>
              <a:rPr lang="en-US" altLang="ja-JP" sz="1179" b="1" dirty="0">
                <a:solidFill>
                  <a:srgbClr val="FF0000"/>
                </a:solidFill>
                <a:cs typeface="Arial"/>
              </a:rPr>
            </a:br>
            <a:r>
              <a:rPr lang="en-US" altLang="ja-JP" sz="1179" b="1" dirty="0">
                <a:solidFill>
                  <a:srgbClr val="FF0000"/>
                </a:solidFill>
                <a:cs typeface="Arial"/>
              </a:rPr>
              <a:t>RF gun</a:t>
            </a:r>
            <a:endParaRPr lang="ja-JP" altLang="en-US" sz="1179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10103046" y="5799869"/>
            <a:ext cx="835708" cy="150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7319508" y="5383904"/>
            <a:ext cx="1409195" cy="276915"/>
          </a:xfrm>
          <a:prstGeom prst="rect">
            <a:avLst/>
          </a:prstGeom>
          <a:noFill/>
        </p:spPr>
        <p:txBody>
          <a:bodyPr wrap="none" lIns="94533" tIns="47266" rIns="94533" bIns="47266" rtlCol="0">
            <a:spAutoFit/>
          </a:bodyPr>
          <a:lstStyle/>
          <a:p>
            <a:r>
              <a:rPr lang="en-US" altLang="ja-JP" sz="1179" b="1" dirty="0">
                <a:solidFill>
                  <a:srgbClr val="00FF00"/>
                </a:solidFill>
                <a:cs typeface="Arial"/>
              </a:rPr>
              <a:t>Direct PF-AR BT</a:t>
            </a:r>
            <a:endParaRPr lang="ja-JP" altLang="en-US" sz="1179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648997" y="4011782"/>
            <a:ext cx="969259" cy="518648"/>
          </a:xfrm>
          <a:prstGeom prst="rect">
            <a:avLst/>
          </a:prstGeom>
          <a:noFill/>
        </p:spPr>
        <p:txBody>
          <a:bodyPr wrap="square" lIns="94533" tIns="47266" rIns="94533" bIns="4726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179" b="1" dirty="0">
                <a:solidFill>
                  <a:srgbClr val="CCFFCC"/>
                </a:solidFill>
                <a:cs typeface="Arial"/>
              </a:rPr>
              <a:t>DR </a:t>
            </a:r>
            <a:br>
              <a:rPr lang="en-US" altLang="ja-JP" sz="1179" b="1" dirty="0">
                <a:solidFill>
                  <a:srgbClr val="CCFFCC"/>
                </a:solidFill>
                <a:cs typeface="Arial"/>
              </a:rPr>
            </a:br>
            <a:r>
              <a:rPr lang="en-US" altLang="ja-JP" sz="1179" b="1" dirty="0">
                <a:solidFill>
                  <a:srgbClr val="CCFFCC"/>
                </a:solidFill>
                <a:cs typeface="Arial"/>
              </a:rPr>
              <a:t>Commiss.</a:t>
            </a:r>
            <a:endParaRPr lang="ja-JP" altLang="en-US" sz="1179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128004" y="2669381"/>
            <a:ext cx="889586" cy="736400"/>
          </a:xfrm>
          <a:prstGeom prst="rect">
            <a:avLst/>
          </a:prstGeom>
          <a:noFill/>
        </p:spPr>
        <p:txBody>
          <a:bodyPr wrap="square" lIns="94533" tIns="47266" rIns="94533" bIns="4726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CCFFCC"/>
                </a:solidFill>
                <a:cs typeface="Arial"/>
              </a:rPr>
              <a:t>Beam </a:t>
            </a:r>
            <a:br>
              <a:rPr lang="en-US" altLang="ja-JP" sz="1179" b="1" dirty="0">
                <a:solidFill>
                  <a:srgbClr val="CCFFCC"/>
                </a:solidFill>
                <a:cs typeface="Arial"/>
              </a:rPr>
            </a:br>
            <a:r>
              <a:rPr lang="en-US" altLang="ja-JP" sz="1179" b="1" dirty="0">
                <a:solidFill>
                  <a:srgbClr val="CCFFCC"/>
                </a:solidFill>
                <a:cs typeface="Arial"/>
              </a:rPr>
              <a:t>Licenses</a:t>
            </a:r>
            <a:br>
              <a:rPr lang="en-US" altLang="ja-JP" sz="1179" b="1" dirty="0">
                <a:solidFill>
                  <a:srgbClr val="CCFFCC"/>
                </a:solidFill>
                <a:cs typeface="Arial"/>
              </a:rPr>
            </a:br>
            <a:r>
              <a:rPr lang="en-US" altLang="ja-JP" sz="1179" b="1" dirty="0">
                <a:solidFill>
                  <a:srgbClr val="CCFFCC"/>
                </a:solidFill>
                <a:cs typeface="Arial"/>
              </a:rPr>
              <a:t>in steps</a:t>
            </a:r>
            <a:endParaRPr lang="ja-JP" altLang="en-US" sz="1179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539677" y="2669380"/>
            <a:ext cx="1140121" cy="736400"/>
          </a:xfrm>
          <a:prstGeom prst="rect">
            <a:avLst/>
          </a:prstGeom>
          <a:noFill/>
        </p:spPr>
        <p:txBody>
          <a:bodyPr wrap="square" lIns="94533" tIns="47266" rIns="94533" bIns="4726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CCFFCC"/>
                </a:solidFill>
                <a:cs typeface="Arial"/>
              </a:rPr>
              <a:t>Low Emittance Beams</a:t>
            </a:r>
            <a:endParaRPr lang="ja-JP" altLang="en-US" sz="1179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053018" y="2728885"/>
            <a:ext cx="923743" cy="518648"/>
          </a:xfrm>
          <a:prstGeom prst="rect">
            <a:avLst/>
          </a:prstGeom>
          <a:noFill/>
        </p:spPr>
        <p:txBody>
          <a:bodyPr wrap="square" lIns="94533" tIns="47266" rIns="94533" bIns="4726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CCFFCC"/>
                </a:solidFill>
                <a:cs typeface="Arial"/>
              </a:rPr>
              <a:t>4+1 Ring</a:t>
            </a:r>
          </a:p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CCFFCC"/>
                </a:solidFill>
                <a:cs typeface="Arial"/>
              </a:rPr>
              <a:t>Injections</a:t>
            </a:r>
            <a:endParaRPr lang="ja-JP" altLang="en-US" sz="1179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424468" y="2673223"/>
            <a:ext cx="1140121" cy="736400"/>
          </a:xfrm>
          <a:prstGeom prst="rect">
            <a:avLst/>
          </a:prstGeom>
          <a:noFill/>
        </p:spPr>
        <p:txBody>
          <a:bodyPr wrap="square" lIns="94533" tIns="47266" rIns="94533" bIns="4726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179" b="1" dirty="0">
                <a:solidFill>
                  <a:srgbClr val="CCFFCC"/>
                </a:solidFill>
                <a:cs typeface="Arial"/>
              </a:rPr>
              <a:t>Low Emittance Injections</a:t>
            </a:r>
            <a:endParaRPr lang="ja-JP" altLang="en-US" sz="1179" b="1" dirty="0">
              <a:solidFill>
                <a:srgbClr val="CCFFCC"/>
              </a:solidFill>
              <a:cs typeface="Arial"/>
            </a:endParaRPr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10024198" y="1658358"/>
            <a:ext cx="0" cy="4212114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B1B0DA-77EC-FB45-BAC9-C07D31112728}"/>
              </a:ext>
            </a:extLst>
          </p:cNvPr>
          <p:cNvSpPr txBox="1"/>
          <p:nvPr/>
        </p:nvSpPr>
        <p:spPr>
          <a:xfrm>
            <a:off x="8901924" y="226839"/>
            <a:ext cx="322592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There is no </a:t>
            </a:r>
            <a:r>
              <a:rPr lang="en-US" altLang="ja-JP" dirty="0">
                <a:solidFill>
                  <a:srgbClr val="FF0000"/>
                </a:solidFill>
              </a:rPr>
              <a:t>future</a:t>
            </a:r>
            <a:r>
              <a:rPr lang="ja-JP" altLang="en-US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schedule for a big modification </a:t>
            </a:r>
            <a:r>
              <a:rPr kumimoji="1" lang="en-US" altLang="ja-JP" dirty="0">
                <a:solidFill>
                  <a:srgbClr val="FF0000"/>
                </a:solidFill>
              </a:rPr>
              <a:t>now.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7399719E-CFC0-7640-95F4-BA2AAEA40798}"/>
              </a:ext>
            </a:extLst>
          </p:cNvPr>
          <p:cNvCxnSpPr>
            <a:cxnSpLocks/>
          </p:cNvCxnSpPr>
          <p:nvPr/>
        </p:nvCxnSpPr>
        <p:spPr>
          <a:xfrm flipH="1">
            <a:off x="11026222" y="1079123"/>
            <a:ext cx="278780" cy="1479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日付プレースホルダー 17">
            <a:extLst>
              <a:ext uri="{FF2B5EF4-FFF2-40B4-BE49-F238E27FC236}">
                <a16:creationId xmlns:a16="http://schemas.microsoft.com/office/drawing/2014/main" id="{5CEE9B48-668C-7D4B-9345-52D731A36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28" name="スライド番号プレースホルダー 27">
            <a:extLst>
              <a:ext uri="{FF2B5EF4-FFF2-40B4-BE49-F238E27FC236}">
                <a16:creationId xmlns:a16="http://schemas.microsoft.com/office/drawing/2014/main" id="{9110626E-52FE-3242-B6EB-48A0664B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B0615D-469D-5542-98F8-D0BFDE77C7E7}"/>
              </a:ext>
            </a:extLst>
          </p:cNvPr>
          <p:cNvSpPr txBox="1"/>
          <p:nvPr/>
        </p:nvSpPr>
        <p:spPr>
          <a:xfrm>
            <a:off x="11182593" y="1565087"/>
            <a:ext cx="87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0432FF"/>
                </a:solidFill>
              </a:rPr>
              <a:t>Summer</a:t>
            </a:r>
          </a:p>
          <a:p>
            <a:pPr algn="ctr"/>
            <a:r>
              <a:rPr kumimoji="1" lang="en-US" altLang="ja-JP" sz="1400" dirty="0">
                <a:solidFill>
                  <a:srgbClr val="0432FF"/>
                </a:solidFill>
              </a:rPr>
              <a:t>2020</a:t>
            </a:r>
            <a:endParaRPr kumimoji="1" lang="ja-JP" altLang="en-US" sz="1400">
              <a:solidFill>
                <a:srgbClr val="0432FF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3E4E98D-B6CD-904B-B352-D8ABF304D678}"/>
              </a:ext>
            </a:extLst>
          </p:cNvPr>
          <p:cNvSpPr txBox="1"/>
          <p:nvPr/>
        </p:nvSpPr>
        <p:spPr>
          <a:xfrm>
            <a:off x="11003854" y="2728885"/>
            <a:ext cx="1260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432FF"/>
                </a:solidFill>
              </a:rPr>
              <a:t>24 degree line</a:t>
            </a:r>
          </a:p>
          <a:p>
            <a:r>
              <a:rPr lang="en-US" altLang="ja-JP" sz="1200" dirty="0">
                <a:solidFill>
                  <a:srgbClr val="0432FF"/>
                </a:solidFill>
              </a:rPr>
              <a:t>ready for</a:t>
            </a:r>
            <a:endParaRPr lang="ja-JP" altLang="en-US" sz="1200">
              <a:solidFill>
                <a:srgbClr val="0432FF"/>
              </a:solidFill>
            </a:endParaRPr>
          </a:p>
          <a:p>
            <a:r>
              <a:rPr lang="en-US" altLang="ja-JP" sz="1200" dirty="0">
                <a:solidFill>
                  <a:srgbClr val="0432FF"/>
                </a:solidFill>
              </a:rPr>
              <a:t>50Hz operation</a:t>
            </a:r>
          </a:p>
        </p:txBody>
      </p:sp>
      <p:pic>
        <p:nvPicPr>
          <p:cNvPr id="33" name="オーディオ 32">
            <a:hlinkClick r:id="" action="ppaction://media"/>
            <a:extLst>
              <a:ext uri="{FF2B5EF4-FFF2-40B4-BE49-F238E27FC236}">
                <a16:creationId xmlns:a16="http://schemas.microsoft.com/office/drawing/2014/main" id="{B5157771-0630-3848-B9F5-4526CBBFE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3"/>
    </mc:Choice>
    <mc:Fallback xmlns="">
      <p:transition spd="slow" advTm="1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F183C0-2555-E945-9C0D-83E7AF78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4.  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A75332-C56C-F941-8FBE-4473F2E3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rgbClr val="0432FF"/>
                </a:solidFill>
              </a:rPr>
              <a:t>Injection </a:t>
            </a:r>
            <a:r>
              <a:rPr lang="en-US" altLang="ja-JP" dirty="0">
                <a:solidFill>
                  <a:srgbClr val="0432FF"/>
                </a:solidFill>
              </a:rPr>
              <a:t>b</a:t>
            </a:r>
            <a:r>
              <a:rPr kumimoji="1" lang="en-US" altLang="ja-JP" dirty="0">
                <a:solidFill>
                  <a:srgbClr val="0432FF"/>
                </a:solidFill>
              </a:rPr>
              <a:t>ackground(BG) during Phase 2</a:t>
            </a:r>
          </a:p>
          <a:p>
            <a:pPr lvl="1"/>
            <a:r>
              <a:rPr lang="en-US" altLang="ja-JP" dirty="0"/>
              <a:t>The deviations of the injection beam mainly related beam energy could be the BG source.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rgbClr val="0432FF"/>
                </a:solidFill>
              </a:rPr>
              <a:t>Progress of LINAC </a:t>
            </a:r>
            <a:r>
              <a:rPr lang="en-US" altLang="ja-JP" dirty="0">
                <a:solidFill>
                  <a:srgbClr val="0432FF"/>
                </a:solidFill>
              </a:rPr>
              <a:t>s</a:t>
            </a:r>
            <a:r>
              <a:rPr kumimoji="1" lang="en-US" altLang="ja-JP" dirty="0">
                <a:solidFill>
                  <a:srgbClr val="0432FF"/>
                </a:solidFill>
              </a:rPr>
              <a:t>tudy for </a:t>
            </a:r>
            <a:r>
              <a:rPr lang="en-US" altLang="ja-JP" dirty="0">
                <a:solidFill>
                  <a:srgbClr val="0432FF"/>
                </a:solidFill>
              </a:rPr>
              <a:t>a</a:t>
            </a:r>
            <a:r>
              <a:rPr kumimoji="1" lang="en-US" altLang="ja-JP" dirty="0">
                <a:solidFill>
                  <a:srgbClr val="0432FF"/>
                </a:solidFill>
              </a:rPr>
              <a:t>utumn, 2018</a:t>
            </a:r>
          </a:p>
          <a:p>
            <a:pPr lvl="1"/>
            <a:r>
              <a:rPr lang="en-US" altLang="ja-JP" dirty="0"/>
              <a:t>The voltage and phase monitors of RF, </a:t>
            </a:r>
            <a:r>
              <a:rPr lang="en-US" altLang="ja-JP" dirty="0" err="1"/>
              <a:t>OctoPos</a:t>
            </a:r>
            <a:r>
              <a:rPr lang="en-US" altLang="ja-JP" dirty="0"/>
              <a:t> BPM are powerful tools.</a:t>
            </a:r>
          </a:p>
          <a:p>
            <a:pPr lvl="1"/>
            <a:r>
              <a:rPr kumimoji="1" lang="en-US" altLang="ja-JP" dirty="0"/>
              <a:t>In Phase 3, we</a:t>
            </a:r>
            <a:r>
              <a:rPr lang="en-US" altLang="ja-JP" dirty="0"/>
              <a:t> would like to use them to test and operate feedback tools.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0432FF"/>
                </a:solidFill>
              </a:rPr>
              <a:t>Injection beam for the beginning of Phase 3</a:t>
            </a:r>
          </a:p>
          <a:p>
            <a:pPr lvl="1"/>
            <a:r>
              <a:rPr lang="en-US" altLang="ja-JP" dirty="0"/>
              <a:t>The charge and repetition rate are enough for Phase 3-3ex.</a:t>
            </a:r>
          </a:p>
          <a:p>
            <a:pPr lvl="1"/>
            <a:r>
              <a:rPr lang="en-US" altLang="ja-JP" dirty="0"/>
              <a:t>The studies for the emittance preservation are needed in LINAC and the BT.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More studies for LINAC including BT are indispensable !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AC2C8ED-7D73-3D48-9F27-8DC7378A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Feb. 4, 2019, 32nd B2GM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444C2918-624E-6640-AC47-288B3826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985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DE778E-19A1-4841-98C3-6FB5539B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918586-379B-D642-9589-C05CD0DA8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23D731-206B-A148-BEE7-16DD26E8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F0A6B0A-D3E7-C045-95F8-3CEDF3BC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97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14FEC0A-27D1-6748-861C-E2F461F1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Life and minimum injection</a:t>
            </a:r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1462A6A-1DF4-2441-9B86-849199CA5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0" y="3837613"/>
            <a:ext cx="1536700" cy="1778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9442016-1347-A340-85F3-D7ABCA30F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73" y="4615880"/>
            <a:ext cx="1600200" cy="5969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838BE03-9426-6149-94A5-980BF31153FC}"/>
              </a:ext>
            </a:extLst>
          </p:cNvPr>
          <p:cNvSpPr txBox="1"/>
          <p:nvPr/>
        </p:nvSpPr>
        <p:spPr>
          <a:xfrm>
            <a:off x="2005611" y="1700139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Example 1: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32C0B31-C6C3-B84C-ABB1-FD8190E95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441" y="4120780"/>
            <a:ext cx="1168400" cy="165100"/>
          </a:xfrm>
          <a:prstGeom prst="rect">
            <a:avLst/>
          </a:prstGeom>
        </p:spPr>
      </p:pic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FA87F53E-4B6E-F749-8C9D-50361744C70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52650" y="2204839"/>
          <a:ext cx="7206712" cy="111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912">
                  <a:extLst>
                    <a:ext uri="{9D8B030D-6E8A-4147-A177-3AD203B41FA5}">
                      <a16:colId xmlns:a16="http://schemas.microsoft.com/office/drawing/2014/main" val="1542658654"/>
                    </a:ext>
                  </a:extLst>
                </a:gridCol>
                <a:gridCol w="1414910">
                  <a:extLst>
                    <a:ext uri="{9D8B030D-6E8A-4147-A177-3AD203B41FA5}">
                      <a16:colId xmlns:a16="http://schemas.microsoft.com/office/drawing/2014/main" val="4261357359"/>
                    </a:ext>
                  </a:extLst>
                </a:gridCol>
                <a:gridCol w="2609890">
                  <a:extLst>
                    <a:ext uri="{9D8B030D-6E8A-4147-A177-3AD203B41FA5}">
                      <a16:colId xmlns:a16="http://schemas.microsoft.com/office/drawing/2014/main" val="375490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LER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97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/>
                        <a:t>Life time [sec.]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1200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N</a:t>
                      </a:r>
                      <a:r>
                        <a:rPr kumimoji="1" lang="en-US" altLang="ja-JP" baseline="-25000"/>
                        <a:t>b</a:t>
                      </a:r>
                      <a:r>
                        <a:rPr kumimoji="1" lang="en-US" altLang="ja-JP"/>
                        <a:t>=1578, I</a:t>
                      </a:r>
                      <a:r>
                        <a:rPr kumimoji="1" lang="en-US" altLang="ja-JP" baseline="-25000"/>
                        <a:t>tot</a:t>
                      </a:r>
                      <a:r>
                        <a:rPr kumimoji="1" lang="en-US" altLang="ja-JP"/>
                        <a:t>=1A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725362"/>
                  </a:ext>
                </a:extLst>
              </a:tr>
              <a:tr h="376944">
                <a:tc>
                  <a:txBody>
                    <a:bodyPr/>
                    <a:lstStyle/>
                    <a:p>
                      <a:r>
                        <a:rPr kumimoji="1" lang="en-US" altLang="ja-JP"/>
                        <a:t>Loss Rate [mA/sec]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0.83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652277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FC69A7-55A5-4143-8A7F-13676D85FB87}"/>
              </a:ext>
            </a:extLst>
          </p:cNvPr>
          <p:cNvSpPr txBox="1"/>
          <p:nvPr/>
        </p:nvSpPr>
        <p:spPr>
          <a:xfrm>
            <a:off x="8100968" y="4462820"/>
            <a:ext cx="1436612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/>
              <a:t>f</a:t>
            </a:r>
            <a:r>
              <a:rPr lang="en-US" altLang="ja-JP" sz="1400"/>
              <a:t>rev</a:t>
            </a:r>
            <a:r>
              <a:rPr lang="en-US" altLang="ja-JP" sz="1600"/>
              <a:t>=100k</a:t>
            </a:r>
          </a:p>
          <a:p>
            <a:r>
              <a:rPr lang="en-US" altLang="ja-JP" sz="1600"/>
              <a:t>Q</a:t>
            </a:r>
            <a:r>
              <a:rPr lang="en-US" altLang="ja-JP" sz="1600" baseline="-25000"/>
              <a:t>BTend</a:t>
            </a:r>
            <a:r>
              <a:rPr lang="en-US" altLang="ja-JP" sz="1600"/>
              <a:t>=1.0nC</a:t>
            </a:r>
          </a:p>
          <a:p>
            <a:r>
              <a:rPr lang="en-US" altLang="ja-JP" sz="1600"/>
              <a:t>f</a:t>
            </a:r>
            <a:r>
              <a:rPr lang="en-US" altLang="ja-JP" sz="1600" baseline="-25000"/>
              <a:t>rep</a:t>
            </a:r>
            <a:r>
              <a:rPr lang="en-US" altLang="ja-JP" sz="1600"/>
              <a:t>=25Hz</a:t>
            </a:r>
          </a:p>
          <a:p>
            <a:r>
              <a:rPr lang="en-US" altLang="ja-JP" sz="1600"/>
              <a:t>n</a:t>
            </a:r>
            <a:r>
              <a:rPr lang="en-US" altLang="ja-JP" sz="1600" baseline="-25000"/>
              <a:t>bunch</a:t>
            </a:r>
            <a:r>
              <a:rPr lang="en-US" altLang="ja-JP" sz="1600"/>
              <a:t>=1</a:t>
            </a:r>
          </a:p>
          <a:p>
            <a:r>
              <a:rPr lang="en-US" altLang="ja-JP" sz="1600"/>
              <a:t>eff</a:t>
            </a:r>
            <a:r>
              <a:rPr lang="en-US" altLang="ja-JP" sz="1600" baseline="-25000"/>
              <a:t>inj</a:t>
            </a:r>
            <a:r>
              <a:rPr lang="en-US" altLang="ja-JP" sz="1600"/>
              <a:t>=70%</a:t>
            </a:r>
            <a:endParaRPr lang="ja-JP" altLang="en-US" sz="160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D6ED644-24B1-764F-8409-657F82934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852" y="4800030"/>
            <a:ext cx="3149600" cy="2286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CE77012-EEEB-6F45-A458-FEF9C9CD6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236" y="3729663"/>
            <a:ext cx="2184400" cy="5715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1092AD04-0205-214A-B621-CEF542E99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7352" y="5422290"/>
            <a:ext cx="1079500" cy="2286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1ECCE8-AD93-FB46-A059-C2FAE58DFB53}"/>
              </a:ext>
            </a:extLst>
          </p:cNvPr>
          <p:cNvSpPr txBox="1"/>
          <p:nvPr/>
        </p:nvSpPr>
        <p:spPr>
          <a:xfrm>
            <a:off x="2749236" y="5921628"/>
            <a:ext cx="768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Even if such a low charge injection, the total beam current can be kept</a:t>
            </a:r>
          </a:p>
          <a:p>
            <a:r>
              <a:rPr lang="en-US" altLang="ja-JP">
                <a:solidFill>
                  <a:srgbClr val="0432FF"/>
                </a:solidFill>
              </a:rPr>
              <a:t>with 25Hz injection.</a:t>
            </a:r>
            <a:endParaRPr lang="ja-JP" altLang="en-US">
              <a:solidFill>
                <a:srgbClr val="0432FF"/>
              </a:solidFill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FDF623D-945B-F543-8847-73CEF73CEE00}"/>
              </a:ext>
            </a:extLst>
          </p:cNvPr>
          <p:cNvCxnSpPr>
            <a:cxnSpLocks/>
          </p:cNvCxnSpPr>
          <p:nvPr/>
        </p:nvCxnSpPr>
        <p:spPr>
          <a:xfrm>
            <a:off x="3840480" y="5650890"/>
            <a:ext cx="9263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E17F3B2-08CF-9447-974E-E2FE9C0C71F1}"/>
              </a:ext>
            </a:extLst>
          </p:cNvPr>
          <p:cNvCxnSpPr>
            <a:cxnSpLocks/>
          </p:cNvCxnSpPr>
          <p:nvPr/>
        </p:nvCxnSpPr>
        <p:spPr>
          <a:xfrm>
            <a:off x="3840480" y="4120780"/>
            <a:ext cx="10931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C3E9BAA-300D-6645-8364-64A25B15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2C29C6-74ED-E24F-97B8-567B3461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814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14FEC0A-27D1-6748-861C-E2F461F1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Lifetime and injection rate</a:t>
            </a:r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9442016-1347-A340-85F3-D7ABCA30F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73" y="4615880"/>
            <a:ext cx="1600200" cy="5969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838BE03-9426-6149-94A5-980BF31153FC}"/>
              </a:ext>
            </a:extLst>
          </p:cNvPr>
          <p:cNvSpPr txBox="1"/>
          <p:nvPr/>
        </p:nvSpPr>
        <p:spPr>
          <a:xfrm>
            <a:off x="2005611" y="1700139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Example :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FA87F53E-4B6E-F749-8C9D-50361744C70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52650" y="2204839"/>
          <a:ext cx="7206712" cy="111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912">
                  <a:extLst>
                    <a:ext uri="{9D8B030D-6E8A-4147-A177-3AD203B41FA5}">
                      <a16:colId xmlns:a16="http://schemas.microsoft.com/office/drawing/2014/main" val="1542658654"/>
                    </a:ext>
                  </a:extLst>
                </a:gridCol>
                <a:gridCol w="1414910">
                  <a:extLst>
                    <a:ext uri="{9D8B030D-6E8A-4147-A177-3AD203B41FA5}">
                      <a16:colId xmlns:a16="http://schemas.microsoft.com/office/drawing/2014/main" val="4261357359"/>
                    </a:ext>
                  </a:extLst>
                </a:gridCol>
                <a:gridCol w="2609890">
                  <a:extLst>
                    <a:ext uri="{9D8B030D-6E8A-4147-A177-3AD203B41FA5}">
                      <a16:colId xmlns:a16="http://schemas.microsoft.com/office/drawing/2014/main" val="375490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LER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97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/>
                        <a:t>Life time [sec.]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670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/>
                        <a:t>N</a:t>
                      </a:r>
                      <a:r>
                        <a:rPr kumimoji="1" lang="en-US" altLang="ja-JP" baseline="-25000" dirty="0" err="1"/>
                        <a:t>b</a:t>
                      </a:r>
                      <a:r>
                        <a:rPr kumimoji="1" lang="en-US" altLang="ja-JP" dirty="0"/>
                        <a:t>=1578, </a:t>
                      </a:r>
                      <a:r>
                        <a:rPr kumimoji="1" lang="en-US" altLang="ja-JP" dirty="0" err="1"/>
                        <a:t>I</a:t>
                      </a:r>
                      <a:r>
                        <a:rPr kumimoji="1" lang="en-US" altLang="ja-JP" baseline="-25000" dirty="0" err="1"/>
                        <a:t>tot</a:t>
                      </a:r>
                      <a:r>
                        <a:rPr kumimoji="1" lang="en-US" altLang="ja-JP" dirty="0"/>
                        <a:t>=1.8A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725362"/>
                  </a:ext>
                </a:extLst>
              </a:tr>
              <a:tr h="376944">
                <a:tc>
                  <a:txBody>
                    <a:bodyPr/>
                    <a:lstStyle/>
                    <a:p>
                      <a:r>
                        <a:rPr kumimoji="1" lang="en-US" altLang="ja-JP"/>
                        <a:t>Loss Rate [mA/sec]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2.6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652277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FC69A7-55A5-4143-8A7F-13676D85FB87}"/>
              </a:ext>
            </a:extLst>
          </p:cNvPr>
          <p:cNvSpPr txBox="1"/>
          <p:nvPr/>
        </p:nvSpPr>
        <p:spPr>
          <a:xfrm>
            <a:off x="8100968" y="4462820"/>
            <a:ext cx="1436612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err="1"/>
              <a:t>f</a:t>
            </a:r>
            <a:r>
              <a:rPr lang="en-US" altLang="ja-JP" sz="1400" dirty="0" err="1"/>
              <a:t>rev</a:t>
            </a:r>
            <a:r>
              <a:rPr lang="en-US" altLang="ja-JP" sz="1600" dirty="0"/>
              <a:t>=100k</a:t>
            </a:r>
          </a:p>
          <a:p>
            <a:r>
              <a:rPr lang="en-US" altLang="ja-JP" sz="1600" dirty="0" err="1"/>
              <a:t>Q</a:t>
            </a:r>
            <a:r>
              <a:rPr lang="en-US" altLang="ja-JP" sz="1600" baseline="-25000" dirty="0" err="1"/>
              <a:t>BTend</a:t>
            </a:r>
            <a:r>
              <a:rPr lang="en-US" altLang="ja-JP" sz="1600" dirty="0"/>
              <a:t>=1.0nC</a:t>
            </a:r>
          </a:p>
          <a:p>
            <a:r>
              <a:rPr lang="en-US" altLang="ja-JP" sz="1600" dirty="0" err="1"/>
              <a:t>f</a:t>
            </a:r>
            <a:r>
              <a:rPr lang="en-US" altLang="ja-JP" sz="1600" baseline="-25000" dirty="0" err="1"/>
              <a:t>rep</a:t>
            </a:r>
            <a:r>
              <a:rPr lang="en-US" altLang="ja-JP" sz="1600" dirty="0"/>
              <a:t>=25Hz</a:t>
            </a:r>
          </a:p>
          <a:p>
            <a:r>
              <a:rPr lang="en-US" altLang="ja-JP" sz="1600" dirty="0" err="1"/>
              <a:t>n</a:t>
            </a:r>
            <a:r>
              <a:rPr lang="en-US" altLang="ja-JP" sz="1600" baseline="-25000" dirty="0" err="1"/>
              <a:t>bunch</a:t>
            </a:r>
            <a:r>
              <a:rPr lang="en-US" altLang="ja-JP" sz="1600" dirty="0"/>
              <a:t>=2</a:t>
            </a:r>
          </a:p>
          <a:p>
            <a:r>
              <a:rPr lang="en-US" altLang="ja-JP" sz="1600" dirty="0" err="1"/>
              <a:t>eff</a:t>
            </a:r>
            <a:r>
              <a:rPr lang="en-US" altLang="ja-JP" sz="1600" baseline="-25000" dirty="0" err="1"/>
              <a:t>inj</a:t>
            </a:r>
            <a:r>
              <a:rPr lang="en-US" altLang="ja-JP" sz="1600" dirty="0"/>
              <a:t>=70%</a:t>
            </a:r>
            <a:endParaRPr lang="ja-JP" altLang="en-US" sz="160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D6ED644-24B1-764F-8409-657F82934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852" y="4800030"/>
            <a:ext cx="3149600" cy="2286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1ECCE8-AD93-FB46-A059-C2FAE58DFB53}"/>
              </a:ext>
            </a:extLst>
          </p:cNvPr>
          <p:cNvSpPr txBox="1"/>
          <p:nvPr/>
        </p:nvSpPr>
        <p:spPr>
          <a:xfrm>
            <a:off x="2749236" y="5921628"/>
            <a:ext cx="768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Even if such a low charge injection, the total beam current can be kept</a:t>
            </a:r>
          </a:p>
          <a:p>
            <a:r>
              <a:rPr lang="en-US" altLang="ja-JP">
                <a:solidFill>
                  <a:srgbClr val="0432FF"/>
                </a:solidFill>
              </a:rPr>
              <a:t>with 25Hz injection.</a:t>
            </a:r>
            <a:endParaRPr lang="ja-JP" altLang="en-US">
              <a:solidFill>
                <a:srgbClr val="0432FF"/>
              </a:solidFill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FDF623D-945B-F543-8847-73CEF73CEE00}"/>
              </a:ext>
            </a:extLst>
          </p:cNvPr>
          <p:cNvCxnSpPr>
            <a:cxnSpLocks/>
          </p:cNvCxnSpPr>
          <p:nvPr/>
        </p:nvCxnSpPr>
        <p:spPr>
          <a:xfrm>
            <a:off x="3840480" y="5650890"/>
            <a:ext cx="9263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E17F3B2-08CF-9447-974E-E2FE9C0C71F1}"/>
              </a:ext>
            </a:extLst>
          </p:cNvPr>
          <p:cNvCxnSpPr>
            <a:cxnSpLocks/>
          </p:cNvCxnSpPr>
          <p:nvPr/>
        </p:nvCxnSpPr>
        <p:spPr>
          <a:xfrm>
            <a:off x="3840480" y="4120780"/>
            <a:ext cx="10931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B7C9DDD3-7901-1E4E-B663-EA26B21D4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50" y="3845996"/>
            <a:ext cx="1616947" cy="18631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03801DB-863B-2041-8574-8FEF0F41B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422" y="4110019"/>
            <a:ext cx="1168264" cy="18298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A23A055-0E6D-8541-B864-EF65E1F24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236" y="3729662"/>
            <a:ext cx="2114550" cy="58198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A927B24A-059C-884A-A748-76C11826E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960" y="5414907"/>
            <a:ext cx="1129393" cy="24437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C7D170-CEB9-AA4E-AAAA-EBA8257AAE68}"/>
              </a:ext>
            </a:extLst>
          </p:cNvPr>
          <p:cNvSpPr txBox="1"/>
          <p:nvPr/>
        </p:nvSpPr>
        <p:spPr>
          <a:xfrm>
            <a:off x="3278421" y="1690688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Phase 3-3 Parameter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1ADC17E-A43A-5E4E-A08A-1342E4FBE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6499C68-97A2-4541-923E-645636BB7B72}"/>
              </a:ext>
            </a:extLst>
          </p:cNvPr>
          <p:cNvSpPr txBox="1"/>
          <p:nvPr/>
        </p:nvSpPr>
        <p:spPr>
          <a:xfrm>
            <a:off x="51122" y="17884"/>
            <a:ext cx="515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beam for the beginning of Phase 3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DE9D3F-77AD-9A4B-8ADD-E2E772D4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205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コンテンツ プレースホルダー 1">
            <a:extLst>
              <a:ext uri="{FF2B5EF4-FFF2-40B4-BE49-F238E27FC236}">
                <a16:creationId xmlns:a16="http://schemas.microsoft.com/office/drawing/2014/main" id="{0ACD16FA-680F-4EF0-8F26-BDC2CD411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302" y="1263552"/>
            <a:ext cx="9159255" cy="5695255"/>
          </a:xfrm>
        </p:spPr>
        <p:txBody>
          <a:bodyPr/>
          <a:lstStyle/>
          <a:p>
            <a:r>
              <a:rPr lang="en-US" altLang="ja-JP" sz="2448" dirty="0"/>
              <a:t>Comparison between the achievement at KEKB and requirement at SuperKEKB Phase 3 goal</a:t>
            </a:r>
          </a:p>
          <a:p>
            <a:pPr lvl="1"/>
            <a:r>
              <a:rPr lang="en-US" altLang="ja-JP" sz="1995" dirty="0"/>
              <a:t>Much smaller emittance even with 3 times higher beam charge.</a:t>
            </a:r>
          </a:p>
          <a:p>
            <a:pPr lvl="1"/>
            <a:r>
              <a:rPr lang="en-US" altLang="ja-JP" sz="1995" dirty="0"/>
              <a:t>Still a big challenge that must be resolved.</a:t>
            </a:r>
          </a:p>
        </p:txBody>
      </p:sp>
      <p:sp>
        <p:nvSpPr>
          <p:cNvPr id="2" name="object 2"/>
          <p:cNvSpPr/>
          <p:nvPr/>
        </p:nvSpPr>
        <p:spPr>
          <a:xfrm>
            <a:off x="2555659" y="3208589"/>
            <a:ext cx="7079415" cy="2879207"/>
          </a:xfrm>
          <a:custGeom>
            <a:avLst/>
            <a:gdLst/>
            <a:ahLst/>
            <a:cxnLst/>
            <a:rect l="l" t="t" r="r" b="b"/>
            <a:pathLst>
              <a:path w="7810500" h="3172459">
                <a:moveTo>
                  <a:pt x="0" y="0"/>
                </a:moveTo>
                <a:lnTo>
                  <a:pt x="7810500" y="0"/>
                </a:lnTo>
                <a:lnTo>
                  <a:pt x="7810500" y="3171926"/>
                </a:lnTo>
                <a:lnTo>
                  <a:pt x="0" y="31719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/>
          <p:nvPr/>
        </p:nvSpPr>
        <p:spPr>
          <a:xfrm>
            <a:off x="2621930" y="3867023"/>
            <a:ext cx="1428545" cy="1819387"/>
          </a:xfrm>
          <a:custGeom>
            <a:avLst/>
            <a:gdLst/>
            <a:ahLst/>
            <a:cxnLst/>
            <a:rect l="l" t="t" r="r" b="b"/>
            <a:pathLst>
              <a:path w="1576070" h="2004695">
                <a:moveTo>
                  <a:pt x="0" y="0"/>
                </a:moveTo>
                <a:lnTo>
                  <a:pt x="1575899" y="0"/>
                </a:lnTo>
                <a:lnTo>
                  <a:pt x="1575899" y="2004416"/>
                </a:lnTo>
                <a:lnTo>
                  <a:pt x="0" y="20044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2939775" y="4158178"/>
            <a:ext cx="1002629" cy="1135892"/>
          </a:xfrm>
          <a:custGeom>
            <a:avLst/>
            <a:gdLst/>
            <a:ahLst/>
            <a:cxnLst/>
            <a:rect l="l" t="t" r="r" b="b"/>
            <a:pathLst>
              <a:path w="1106170" h="1251585">
                <a:moveTo>
                  <a:pt x="0" y="1250994"/>
                </a:moveTo>
                <a:lnTo>
                  <a:pt x="1105905" y="1250994"/>
                </a:lnTo>
                <a:lnTo>
                  <a:pt x="1105905" y="0"/>
                </a:lnTo>
                <a:lnTo>
                  <a:pt x="0" y="0"/>
                </a:lnTo>
                <a:lnTo>
                  <a:pt x="0" y="1250994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3121783" y="4948076"/>
            <a:ext cx="350862" cy="343015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3409103" y="4264811"/>
            <a:ext cx="350862" cy="102627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3146648" y="4959141"/>
            <a:ext cx="301133" cy="331950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3433967" y="4273110"/>
            <a:ext cx="301133" cy="1017981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 txBox="1"/>
          <p:nvPr/>
        </p:nvSpPr>
        <p:spPr>
          <a:xfrm>
            <a:off x="3009487" y="5429707"/>
            <a:ext cx="858163" cy="2092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360" spc="9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360" spc="7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60" spc="-32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60" spc="-18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360" spc="3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en-US" sz="136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60" spc="41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360" spc="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C)</a:t>
            </a:r>
            <a:endParaRPr sz="136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50014" y="3879713"/>
            <a:ext cx="1591429" cy="1819387"/>
          </a:xfrm>
          <a:custGeom>
            <a:avLst/>
            <a:gdLst/>
            <a:ahLst/>
            <a:cxnLst/>
            <a:rect l="l" t="t" r="r" b="b"/>
            <a:pathLst>
              <a:path w="1755775" h="2004695">
                <a:moveTo>
                  <a:pt x="0" y="2004418"/>
                </a:moveTo>
                <a:lnTo>
                  <a:pt x="1755159" y="2004418"/>
                </a:lnTo>
                <a:lnTo>
                  <a:pt x="1755159" y="0"/>
                </a:lnTo>
                <a:lnTo>
                  <a:pt x="0" y="0"/>
                </a:lnTo>
                <a:lnTo>
                  <a:pt x="0" y="20044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/>
          <p:nvPr/>
        </p:nvSpPr>
        <p:spPr>
          <a:xfrm>
            <a:off x="4847303" y="4037027"/>
            <a:ext cx="1075725" cy="1053481"/>
          </a:xfrm>
          <a:custGeom>
            <a:avLst/>
            <a:gdLst/>
            <a:ahLst/>
            <a:cxnLst/>
            <a:rect l="l" t="t" r="r" b="b"/>
            <a:pathLst>
              <a:path w="1186814" h="1160779">
                <a:moveTo>
                  <a:pt x="0" y="0"/>
                </a:moveTo>
                <a:lnTo>
                  <a:pt x="1186399" y="0"/>
                </a:lnTo>
                <a:lnTo>
                  <a:pt x="1186399" y="1160213"/>
                </a:lnTo>
                <a:lnTo>
                  <a:pt x="0" y="1160213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12"/>
          <p:cNvSpPr/>
          <p:nvPr/>
        </p:nvSpPr>
        <p:spPr>
          <a:xfrm>
            <a:off x="4791126" y="4830874"/>
            <a:ext cx="1131555" cy="0"/>
          </a:xfrm>
          <a:custGeom>
            <a:avLst/>
            <a:gdLst/>
            <a:ahLst/>
            <a:cxnLst/>
            <a:rect l="l" t="t" r="r" b="b"/>
            <a:pathLst>
              <a:path w="1248410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13"/>
          <p:cNvSpPr/>
          <p:nvPr/>
        </p:nvSpPr>
        <p:spPr>
          <a:xfrm>
            <a:off x="4791126" y="4565782"/>
            <a:ext cx="1131555" cy="0"/>
          </a:xfrm>
          <a:custGeom>
            <a:avLst/>
            <a:gdLst/>
            <a:ahLst/>
            <a:cxnLst/>
            <a:rect l="l" t="t" r="r" b="b"/>
            <a:pathLst>
              <a:path w="1248410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/>
          <p:nvPr/>
        </p:nvSpPr>
        <p:spPr>
          <a:xfrm>
            <a:off x="4791126" y="4300688"/>
            <a:ext cx="1131555" cy="0"/>
          </a:xfrm>
          <a:custGeom>
            <a:avLst/>
            <a:gdLst/>
            <a:ahLst/>
            <a:cxnLst/>
            <a:rect l="l" t="t" r="r" b="b"/>
            <a:pathLst>
              <a:path w="1248410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object 15"/>
          <p:cNvSpPr/>
          <p:nvPr/>
        </p:nvSpPr>
        <p:spPr>
          <a:xfrm>
            <a:off x="5537728" y="4037027"/>
            <a:ext cx="385051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675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6"/>
          <p:cNvSpPr/>
          <p:nvPr/>
        </p:nvSpPr>
        <p:spPr>
          <a:xfrm>
            <a:off x="4791126" y="4037027"/>
            <a:ext cx="209505" cy="0"/>
          </a:xfrm>
          <a:custGeom>
            <a:avLst/>
            <a:gdLst/>
            <a:ahLst/>
            <a:cxnLst/>
            <a:rect l="l" t="t" r="r" b="b"/>
            <a:pathLst>
              <a:path w="231139">
                <a:moveTo>
                  <a:pt x="0" y="0"/>
                </a:moveTo>
                <a:lnTo>
                  <a:pt x="230550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object 17"/>
          <p:cNvSpPr/>
          <p:nvPr/>
        </p:nvSpPr>
        <p:spPr>
          <a:xfrm>
            <a:off x="5044620" y="4286942"/>
            <a:ext cx="372964" cy="807745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18"/>
          <p:cNvSpPr/>
          <p:nvPr/>
        </p:nvSpPr>
        <p:spPr>
          <a:xfrm>
            <a:off x="5351280" y="4970206"/>
            <a:ext cx="372964" cy="124481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bject 19"/>
          <p:cNvSpPr/>
          <p:nvPr/>
        </p:nvSpPr>
        <p:spPr>
          <a:xfrm>
            <a:off x="5069485" y="4295240"/>
            <a:ext cx="323235" cy="799447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object 20"/>
          <p:cNvSpPr/>
          <p:nvPr/>
        </p:nvSpPr>
        <p:spPr>
          <a:xfrm>
            <a:off x="5378907" y="4981271"/>
            <a:ext cx="320473" cy="113416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object 21"/>
          <p:cNvSpPr/>
          <p:nvPr/>
        </p:nvSpPr>
        <p:spPr>
          <a:xfrm>
            <a:off x="4847302" y="4037027"/>
            <a:ext cx="0" cy="1109382"/>
          </a:xfrm>
          <a:custGeom>
            <a:avLst/>
            <a:gdLst/>
            <a:ahLst/>
            <a:cxnLst/>
            <a:rect l="l" t="t" r="r" b="b"/>
            <a:pathLst>
              <a:path h="1222375">
                <a:moveTo>
                  <a:pt x="0" y="0"/>
                </a:moveTo>
                <a:lnTo>
                  <a:pt x="0" y="1222157"/>
                </a:lnTo>
              </a:path>
            </a:pathLst>
          </a:custGeom>
          <a:ln w="12707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2" name="object 22"/>
          <p:cNvSpPr/>
          <p:nvPr/>
        </p:nvSpPr>
        <p:spPr>
          <a:xfrm>
            <a:off x="4791126" y="5089994"/>
            <a:ext cx="1131555" cy="0"/>
          </a:xfrm>
          <a:custGeom>
            <a:avLst/>
            <a:gdLst/>
            <a:ahLst/>
            <a:cxnLst/>
            <a:rect l="l" t="t" r="r" b="b"/>
            <a:pathLst>
              <a:path w="1248410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3" name="object 23"/>
          <p:cNvSpPr/>
          <p:nvPr/>
        </p:nvSpPr>
        <p:spPr>
          <a:xfrm>
            <a:off x="5922651" y="5089993"/>
            <a:ext cx="0" cy="56477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1943"/>
                </a:lnTo>
              </a:path>
            </a:pathLst>
          </a:custGeom>
          <a:ln w="12706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4" name="object 24"/>
          <p:cNvSpPr txBox="1"/>
          <p:nvPr/>
        </p:nvSpPr>
        <p:spPr>
          <a:xfrm>
            <a:off x="4979697" y="5227770"/>
            <a:ext cx="850104" cy="418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360" spc="18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60" spc="23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6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360" spc="-1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60" spc="18" dirty="0">
                <a:solidFill>
                  <a:srgbClr val="FFFFFF"/>
                </a:solidFill>
                <a:latin typeface="Calibri"/>
                <a:cs typeface="Calibri"/>
              </a:rPr>
              <a:t>Ho</a:t>
            </a:r>
            <a:r>
              <a:rPr sz="1360" spc="-14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6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360" spc="-1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360" dirty="0">
              <a:latin typeface="Calibri"/>
              <a:cs typeface="Calibri"/>
            </a:endParaRPr>
          </a:p>
          <a:p>
            <a:pPr marL="25912"/>
            <a:r>
              <a:rPr sz="1360" spc="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60" spc="23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6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360" spc="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36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360" spc="-1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60" spc="9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360" spc="18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360" spc="27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360" dirty="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59012" y="3859298"/>
            <a:ext cx="1667404" cy="1819387"/>
          </a:xfrm>
          <a:custGeom>
            <a:avLst/>
            <a:gdLst/>
            <a:ahLst/>
            <a:cxnLst/>
            <a:rect l="l" t="t" r="r" b="b"/>
            <a:pathLst>
              <a:path w="1839595" h="2004695">
                <a:moveTo>
                  <a:pt x="0" y="0"/>
                </a:moveTo>
                <a:lnTo>
                  <a:pt x="1839575" y="0"/>
                </a:lnTo>
                <a:lnTo>
                  <a:pt x="1839575" y="2004418"/>
                </a:lnTo>
                <a:lnTo>
                  <a:pt x="0" y="20044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6" name="object 26"/>
          <p:cNvSpPr/>
          <p:nvPr/>
        </p:nvSpPr>
        <p:spPr>
          <a:xfrm>
            <a:off x="8400991" y="4134331"/>
            <a:ext cx="1017594" cy="1152029"/>
          </a:xfrm>
          <a:custGeom>
            <a:avLst/>
            <a:gdLst/>
            <a:ahLst/>
            <a:cxnLst/>
            <a:rect l="l" t="t" r="r" b="b"/>
            <a:pathLst>
              <a:path w="1122679" h="1269364">
                <a:moveTo>
                  <a:pt x="0" y="1268757"/>
                </a:moveTo>
                <a:lnTo>
                  <a:pt x="1122302" y="1268757"/>
                </a:lnTo>
                <a:lnTo>
                  <a:pt x="1122302" y="0"/>
                </a:lnTo>
                <a:lnTo>
                  <a:pt x="0" y="0"/>
                </a:lnTo>
                <a:lnTo>
                  <a:pt x="0" y="1268757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7" name="object 27"/>
          <p:cNvSpPr/>
          <p:nvPr/>
        </p:nvSpPr>
        <p:spPr>
          <a:xfrm>
            <a:off x="8400991" y="4969183"/>
            <a:ext cx="1017594" cy="0"/>
          </a:xfrm>
          <a:custGeom>
            <a:avLst/>
            <a:gdLst/>
            <a:ahLst/>
            <a:cxnLst/>
            <a:rect l="l" t="t" r="r" b="b"/>
            <a:pathLst>
              <a:path w="1122679">
                <a:moveTo>
                  <a:pt x="0" y="0"/>
                </a:moveTo>
                <a:lnTo>
                  <a:pt x="1122302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8" name="object 28"/>
          <p:cNvSpPr/>
          <p:nvPr/>
        </p:nvSpPr>
        <p:spPr>
          <a:xfrm>
            <a:off x="8400991" y="4646461"/>
            <a:ext cx="1017594" cy="0"/>
          </a:xfrm>
          <a:custGeom>
            <a:avLst/>
            <a:gdLst/>
            <a:ahLst/>
            <a:cxnLst/>
            <a:rect l="l" t="t" r="r" b="b"/>
            <a:pathLst>
              <a:path w="1122679">
                <a:moveTo>
                  <a:pt x="0" y="0"/>
                </a:moveTo>
                <a:lnTo>
                  <a:pt x="1122302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9" name="object 29"/>
          <p:cNvSpPr/>
          <p:nvPr/>
        </p:nvSpPr>
        <p:spPr>
          <a:xfrm>
            <a:off x="8400991" y="4335265"/>
            <a:ext cx="1017594" cy="0"/>
          </a:xfrm>
          <a:custGeom>
            <a:avLst/>
            <a:gdLst/>
            <a:ahLst/>
            <a:cxnLst/>
            <a:rect l="l" t="t" r="r" b="b"/>
            <a:pathLst>
              <a:path w="1122679">
                <a:moveTo>
                  <a:pt x="0" y="0"/>
                </a:moveTo>
                <a:lnTo>
                  <a:pt x="1122302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0" name="object 30"/>
          <p:cNvSpPr/>
          <p:nvPr/>
        </p:nvSpPr>
        <p:spPr>
          <a:xfrm>
            <a:off x="8401855" y="4010849"/>
            <a:ext cx="0" cy="11526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12706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1" name="object 31"/>
          <p:cNvSpPr/>
          <p:nvPr/>
        </p:nvSpPr>
        <p:spPr>
          <a:xfrm>
            <a:off x="8586400" y="4477813"/>
            <a:ext cx="356388" cy="813278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2" name="object 32"/>
          <p:cNvSpPr/>
          <p:nvPr/>
        </p:nvSpPr>
        <p:spPr>
          <a:xfrm>
            <a:off x="8876484" y="4159693"/>
            <a:ext cx="356388" cy="1131397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3" name="object 33"/>
          <p:cNvSpPr/>
          <p:nvPr/>
        </p:nvSpPr>
        <p:spPr>
          <a:xfrm>
            <a:off x="8611265" y="4488878"/>
            <a:ext cx="303896" cy="802212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4" name="object 34"/>
          <p:cNvSpPr/>
          <p:nvPr/>
        </p:nvSpPr>
        <p:spPr>
          <a:xfrm>
            <a:off x="8901348" y="4170759"/>
            <a:ext cx="306658" cy="1120331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5" name="object 35"/>
          <p:cNvSpPr/>
          <p:nvPr/>
        </p:nvSpPr>
        <p:spPr>
          <a:xfrm>
            <a:off x="8400991" y="4016612"/>
            <a:ext cx="0" cy="1269595"/>
          </a:xfrm>
          <a:custGeom>
            <a:avLst/>
            <a:gdLst/>
            <a:ahLst/>
            <a:cxnLst/>
            <a:rect l="l" t="t" r="r" b="b"/>
            <a:pathLst>
              <a:path h="1398904">
                <a:moveTo>
                  <a:pt x="0" y="1398466"/>
                </a:moveTo>
                <a:lnTo>
                  <a:pt x="0" y="0"/>
                </a:lnTo>
              </a:path>
            </a:pathLst>
          </a:custGeom>
          <a:ln w="12706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6" name="object 36"/>
          <p:cNvSpPr/>
          <p:nvPr/>
        </p:nvSpPr>
        <p:spPr>
          <a:xfrm>
            <a:off x="8400991" y="5285808"/>
            <a:ext cx="1017594" cy="0"/>
          </a:xfrm>
          <a:custGeom>
            <a:avLst/>
            <a:gdLst/>
            <a:ahLst/>
            <a:cxnLst/>
            <a:rect l="l" t="t" r="r" b="b"/>
            <a:pathLst>
              <a:path w="1122679">
                <a:moveTo>
                  <a:pt x="0" y="0"/>
                </a:moveTo>
                <a:lnTo>
                  <a:pt x="1122302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8" name="object 38"/>
          <p:cNvSpPr txBox="1"/>
          <p:nvPr/>
        </p:nvSpPr>
        <p:spPr>
          <a:xfrm>
            <a:off x="2674332" y="3933165"/>
            <a:ext cx="111083" cy="1486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367"/>
              </a:spcBef>
            </a:pP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345"/>
              </a:spcBef>
            </a:pP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367"/>
              </a:spcBef>
            </a:pP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367"/>
              </a:spcBef>
            </a:pP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345"/>
              </a:spcBef>
            </a:pP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36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02414" y="3946996"/>
            <a:ext cx="299292" cy="1251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400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435"/>
              </a:spcBef>
            </a:pPr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300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435"/>
              </a:spcBef>
            </a:pPr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200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435"/>
              </a:spcBef>
            </a:pPr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 sz="1360">
              <a:latin typeface="Calibri"/>
              <a:cs typeface="Calibri"/>
            </a:endParaRPr>
          </a:p>
          <a:p>
            <a:pPr marL="190596">
              <a:spcBef>
                <a:spcPts val="435"/>
              </a:spcBef>
            </a:pP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36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11413" y="3924866"/>
            <a:ext cx="334977" cy="14952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360" spc="18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360" spc="-59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871"/>
              </a:spcBef>
            </a:pPr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360" spc="18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360" spc="-59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848"/>
              </a:spcBef>
            </a:pPr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360" spc="18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360" spc="-59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871"/>
              </a:spcBef>
            </a:pPr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360" spc="18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360" spc="-59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60">
              <a:latin typeface="Calibri"/>
              <a:cs typeface="Calibri"/>
            </a:endParaRPr>
          </a:p>
          <a:p>
            <a:pPr marR="4607" algn="r">
              <a:spcBef>
                <a:spcPts val="871"/>
              </a:spcBef>
            </a:pP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36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87813" y="5424175"/>
            <a:ext cx="442608" cy="2092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360" spc="14" dirty="0">
                <a:solidFill>
                  <a:srgbClr val="FFFFFF"/>
                </a:solidFill>
                <a:latin typeface="Calibri"/>
                <a:cs typeface="Calibri"/>
              </a:rPr>
              <a:t>σδ</a:t>
            </a:r>
            <a:r>
              <a:rPr sz="1360" spc="9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360" spc="23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360" dirty="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000098" y="3852506"/>
            <a:ext cx="538151" cy="310051"/>
          </a:xfrm>
          <a:custGeom>
            <a:avLst/>
            <a:gdLst/>
            <a:ahLst/>
            <a:cxnLst/>
            <a:rect l="l" t="t" r="r" b="b"/>
            <a:pathLst>
              <a:path w="593725" h="341629">
                <a:moveTo>
                  <a:pt x="0" y="0"/>
                </a:moveTo>
                <a:lnTo>
                  <a:pt x="593150" y="0"/>
                </a:lnTo>
                <a:lnTo>
                  <a:pt x="593150" y="341575"/>
                </a:lnTo>
                <a:lnTo>
                  <a:pt x="0" y="3415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4" name="object 44"/>
          <p:cNvSpPr/>
          <p:nvPr/>
        </p:nvSpPr>
        <p:spPr>
          <a:xfrm>
            <a:off x="5000098" y="3852506"/>
            <a:ext cx="538151" cy="310051"/>
          </a:xfrm>
          <a:custGeom>
            <a:avLst/>
            <a:gdLst/>
            <a:ahLst/>
            <a:cxnLst/>
            <a:rect l="l" t="t" r="r" b="b"/>
            <a:pathLst>
              <a:path w="593725" h="341629">
                <a:moveTo>
                  <a:pt x="0" y="0"/>
                </a:moveTo>
                <a:lnTo>
                  <a:pt x="593151" y="0"/>
                </a:lnTo>
                <a:lnTo>
                  <a:pt x="593151" y="341575"/>
                </a:lnTo>
                <a:lnTo>
                  <a:pt x="0" y="341575"/>
                </a:lnTo>
                <a:lnTo>
                  <a:pt x="0" y="0"/>
                </a:lnTo>
                <a:close/>
              </a:path>
            </a:pathLst>
          </a:custGeom>
          <a:ln w="21687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5" name="object 45"/>
          <p:cNvSpPr txBox="1"/>
          <p:nvPr/>
        </p:nvSpPr>
        <p:spPr>
          <a:xfrm>
            <a:off x="5059380" y="3902997"/>
            <a:ext cx="413254" cy="230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496" spc="36" dirty="0">
                <a:solidFill>
                  <a:srgbClr val="FF0000"/>
                </a:solidFill>
                <a:latin typeface="DFPMaruGothic-SB"/>
                <a:cs typeface="DFPMaruGothic-SB"/>
              </a:rPr>
              <a:t>1</a:t>
            </a:r>
            <a:r>
              <a:rPr sz="1496" spc="27" dirty="0">
                <a:solidFill>
                  <a:srgbClr val="FF0000"/>
                </a:solidFill>
                <a:latin typeface="DFPMaruGothic-SB"/>
                <a:cs typeface="DFPMaruGothic-SB"/>
              </a:rPr>
              <a:t>/7</a:t>
            </a:r>
            <a:endParaRPr sz="1496">
              <a:latin typeface="DFPMaruGothic-SB"/>
              <a:cs typeface="DFPMaruGothic-SB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02723" y="3848176"/>
            <a:ext cx="1023349" cy="286422"/>
          </a:xfrm>
          <a:custGeom>
            <a:avLst/>
            <a:gdLst/>
            <a:ahLst/>
            <a:cxnLst/>
            <a:rect l="l" t="t" r="r" b="b"/>
            <a:pathLst>
              <a:path w="1129029" h="315595">
                <a:moveTo>
                  <a:pt x="0" y="0"/>
                </a:moveTo>
                <a:lnTo>
                  <a:pt x="1128522" y="0"/>
                </a:lnTo>
                <a:lnTo>
                  <a:pt x="1128522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7" name="object 47"/>
          <p:cNvSpPr/>
          <p:nvPr/>
        </p:nvSpPr>
        <p:spPr>
          <a:xfrm>
            <a:off x="8402723" y="3848176"/>
            <a:ext cx="1023349" cy="286422"/>
          </a:xfrm>
          <a:custGeom>
            <a:avLst/>
            <a:gdLst/>
            <a:ahLst/>
            <a:cxnLst/>
            <a:rect l="l" t="t" r="r" b="b"/>
            <a:pathLst>
              <a:path w="1129029" h="315595">
                <a:moveTo>
                  <a:pt x="0" y="0"/>
                </a:moveTo>
                <a:lnTo>
                  <a:pt x="1128521" y="0"/>
                </a:lnTo>
                <a:lnTo>
                  <a:pt x="1128521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ln w="21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8" name="object 48"/>
          <p:cNvSpPr txBox="1"/>
          <p:nvPr/>
        </p:nvSpPr>
        <p:spPr>
          <a:xfrm>
            <a:off x="8462004" y="3908817"/>
            <a:ext cx="892697" cy="2023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315" spc="50" dirty="0">
                <a:latin typeface="DFPMaruGothic-SB"/>
                <a:cs typeface="DFPMaruGothic-SB"/>
              </a:rPr>
              <a:t>1</a:t>
            </a:r>
            <a:r>
              <a:rPr sz="1315" spc="23" dirty="0">
                <a:latin typeface="DFPMaruGothic-SB"/>
                <a:cs typeface="DFPMaruGothic-SB"/>
              </a:rPr>
              <a:t>.</a:t>
            </a:r>
            <a:r>
              <a:rPr sz="1315" spc="50" dirty="0">
                <a:latin typeface="DFPMaruGothic-SB"/>
                <a:cs typeface="DFPMaruGothic-SB"/>
              </a:rPr>
              <a:t>3</a:t>
            </a:r>
            <a:r>
              <a:rPr sz="1315" spc="18" dirty="0">
                <a:latin typeface="DFPMaruGothic-SB"/>
                <a:cs typeface="DFPMaruGothic-SB"/>
              </a:rPr>
              <a:t> </a:t>
            </a:r>
            <a:r>
              <a:rPr sz="1315" spc="32" dirty="0">
                <a:latin typeface="DFPMaruGothic-SB"/>
                <a:cs typeface="DFPMaruGothic-SB"/>
              </a:rPr>
              <a:t>t</a:t>
            </a:r>
            <a:r>
              <a:rPr sz="1315" spc="18" dirty="0">
                <a:latin typeface="DFPMaruGothic-SB"/>
                <a:cs typeface="DFPMaruGothic-SB"/>
              </a:rPr>
              <a:t>i</a:t>
            </a:r>
            <a:r>
              <a:rPr sz="1315" spc="59" dirty="0">
                <a:latin typeface="DFPMaruGothic-SB"/>
                <a:cs typeface="DFPMaruGothic-SB"/>
              </a:rPr>
              <a:t>m</a:t>
            </a:r>
            <a:r>
              <a:rPr sz="1315" spc="45" dirty="0">
                <a:latin typeface="DFPMaruGothic-SB"/>
                <a:cs typeface="DFPMaruGothic-SB"/>
              </a:rPr>
              <a:t>e</a:t>
            </a:r>
            <a:r>
              <a:rPr sz="1315" spc="23" dirty="0">
                <a:latin typeface="DFPMaruGothic-SB"/>
                <a:cs typeface="DFPMaruGothic-SB"/>
              </a:rPr>
              <a:t>s</a:t>
            </a:r>
            <a:endParaRPr sz="1315">
              <a:latin typeface="DFPMaruGothic-SB"/>
              <a:cs typeface="DFPMaruGothic-SB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04759" y="3208103"/>
            <a:ext cx="3887117" cy="641770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1" name="object 51"/>
          <p:cNvSpPr/>
          <p:nvPr/>
        </p:nvSpPr>
        <p:spPr>
          <a:xfrm>
            <a:off x="5940886" y="3878145"/>
            <a:ext cx="1681217" cy="1819387"/>
          </a:xfrm>
          <a:custGeom>
            <a:avLst/>
            <a:gdLst/>
            <a:ahLst/>
            <a:cxnLst/>
            <a:rect l="l" t="t" r="r" b="b"/>
            <a:pathLst>
              <a:path w="1854834" h="2004695">
                <a:moveTo>
                  <a:pt x="0" y="0"/>
                </a:moveTo>
                <a:lnTo>
                  <a:pt x="1854368" y="0"/>
                </a:lnTo>
                <a:lnTo>
                  <a:pt x="1854368" y="2004418"/>
                </a:lnTo>
                <a:lnTo>
                  <a:pt x="0" y="20044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2" name="object 52"/>
          <p:cNvSpPr/>
          <p:nvPr/>
        </p:nvSpPr>
        <p:spPr>
          <a:xfrm>
            <a:off x="6438173" y="4035460"/>
            <a:ext cx="1075725" cy="1053481"/>
          </a:xfrm>
          <a:custGeom>
            <a:avLst/>
            <a:gdLst/>
            <a:ahLst/>
            <a:cxnLst/>
            <a:rect l="l" t="t" r="r" b="b"/>
            <a:pathLst>
              <a:path w="1186815" h="1160779">
                <a:moveTo>
                  <a:pt x="0" y="0"/>
                </a:moveTo>
                <a:lnTo>
                  <a:pt x="1186399" y="0"/>
                </a:lnTo>
                <a:lnTo>
                  <a:pt x="1186399" y="1160213"/>
                </a:lnTo>
                <a:lnTo>
                  <a:pt x="0" y="1160213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3" name="object 53"/>
          <p:cNvSpPr/>
          <p:nvPr/>
        </p:nvSpPr>
        <p:spPr>
          <a:xfrm>
            <a:off x="6381997" y="4830874"/>
            <a:ext cx="1131555" cy="0"/>
          </a:xfrm>
          <a:custGeom>
            <a:avLst/>
            <a:gdLst/>
            <a:ahLst/>
            <a:cxnLst/>
            <a:rect l="l" t="t" r="r" b="b"/>
            <a:pathLst>
              <a:path w="1248409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4" name="object 54"/>
          <p:cNvSpPr/>
          <p:nvPr/>
        </p:nvSpPr>
        <p:spPr>
          <a:xfrm>
            <a:off x="6381997" y="4565781"/>
            <a:ext cx="1131555" cy="0"/>
          </a:xfrm>
          <a:custGeom>
            <a:avLst/>
            <a:gdLst/>
            <a:ahLst/>
            <a:cxnLst/>
            <a:rect l="l" t="t" r="r" b="b"/>
            <a:pathLst>
              <a:path w="1248409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5" name="object 55"/>
          <p:cNvSpPr/>
          <p:nvPr/>
        </p:nvSpPr>
        <p:spPr>
          <a:xfrm>
            <a:off x="6381997" y="4300688"/>
            <a:ext cx="1131555" cy="0"/>
          </a:xfrm>
          <a:custGeom>
            <a:avLst/>
            <a:gdLst/>
            <a:ahLst/>
            <a:cxnLst/>
            <a:rect l="l" t="t" r="r" b="b"/>
            <a:pathLst>
              <a:path w="1248409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6" name="object 56"/>
          <p:cNvSpPr/>
          <p:nvPr/>
        </p:nvSpPr>
        <p:spPr>
          <a:xfrm>
            <a:off x="7361573" y="4035459"/>
            <a:ext cx="151948" cy="0"/>
          </a:xfrm>
          <a:custGeom>
            <a:avLst/>
            <a:gdLst/>
            <a:ahLst/>
            <a:cxnLst/>
            <a:rect l="l" t="t" r="r" b="b"/>
            <a:pathLst>
              <a:path w="167640">
                <a:moveTo>
                  <a:pt x="0" y="0"/>
                </a:moveTo>
                <a:lnTo>
                  <a:pt x="167641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7" name="object 57"/>
          <p:cNvSpPr/>
          <p:nvPr/>
        </p:nvSpPr>
        <p:spPr>
          <a:xfrm>
            <a:off x="6381997" y="4035459"/>
            <a:ext cx="291810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906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8" name="object 58"/>
          <p:cNvSpPr/>
          <p:nvPr/>
        </p:nvSpPr>
        <p:spPr>
          <a:xfrm>
            <a:off x="6635935" y="4284175"/>
            <a:ext cx="372964" cy="799447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9" name="object 59"/>
          <p:cNvSpPr/>
          <p:nvPr/>
        </p:nvSpPr>
        <p:spPr>
          <a:xfrm>
            <a:off x="6942594" y="5019998"/>
            <a:ext cx="372965" cy="63624"/>
          </a:xfrm>
          <a:prstGeom prst="rect">
            <a:avLst/>
          </a:prstGeom>
          <a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0" name="object 60"/>
          <p:cNvSpPr/>
          <p:nvPr/>
        </p:nvSpPr>
        <p:spPr>
          <a:xfrm>
            <a:off x="6660799" y="4292474"/>
            <a:ext cx="629895" cy="791148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1" name="object 61"/>
          <p:cNvSpPr/>
          <p:nvPr/>
        </p:nvSpPr>
        <p:spPr>
          <a:xfrm>
            <a:off x="6438173" y="4035460"/>
            <a:ext cx="0" cy="1109382"/>
          </a:xfrm>
          <a:custGeom>
            <a:avLst/>
            <a:gdLst/>
            <a:ahLst/>
            <a:cxnLst/>
            <a:rect l="l" t="t" r="r" b="b"/>
            <a:pathLst>
              <a:path h="1222375">
                <a:moveTo>
                  <a:pt x="0" y="0"/>
                </a:moveTo>
                <a:lnTo>
                  <a:pt x="0" y="1222157"/>
                </a:lnTo>
              </a:path>
            </a:pathLst>
          </a:custGeom>
          <a:ln w="12707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2" name="object 62"/>
          <p:cNvSpPr/>
          <p:nvPr/>
        </p:nvSpPr>
        <p:spPr>
          <a:xfrm>
            <a:off x="6381997" y="5088426"/>
            <a:ext cx="1131555" cy="0"/>
          </a:xfrm>
          <a:custGeom>
            <a:avLst/>
            <a:gdLst/>
            <a:ahLst/>
            <a:cxnLst/>
            <a:rect l="l" t="t" r="r" b="b"/>
            <a:pathLst>
              <a:path w="1248409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3" name="object 63"/>
          <p:cNvSpPr/>
          <p:nvPr/>
        </p:nvSpPr>
        <p:spPr>
          <a:xfrm>
            <a:off x="7513522" y="5088426"/>
            <a:ext cx="0" cy="56477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1943"/>
                </a:lnTo>
              </a:path>
            </a:pathLst>
          </a:custGeom>
          <a:ln w="12706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4" name="object 64"/>
          <p:cNvSpPr txBox="1"/>
          <p:nvPr/>
        </p:nvSpPr>
        <p:spPr>
          <a:xfrm>
            <a:off x="5993284" y="3944229"/>
            <a:ext cx="299292" cy="1251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400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435"/>
              </a:spcBef>
            </a:pPr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300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435"/>
              </a:spcBef>
            </a:pPr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200</a:t>
            </a:r>
            <a:endParaRPr sz="1360">
              <a:latin typeface="Calibri"/>
              <a:cs typeface="Calibri"/>
            </a:endParaRPr>
          </a:p>
          <a:p>
            <a:pPr marL="11516">
              <a:spcBef>
                <a:spcPts val="435"/>
              </a:spcBef>
            </a:pPr>
            <a:r>
              <a:rPr sz="1360" spc="32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 sz="1360">
              <a:latin typeface="Calibri"/>
              <a:cs typeface="Calibri"/>
            </a:endParaRPr>
          </a:p>
          <a:p>
            <a:pPr marL="190596">
              <a:spcBef>
                <a:spcPts val="435"/>
              </a:spcBef>
            </a:pP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36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582515" y="5225004"/>
            <a:ext cx="825932" cy="418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360" spc="18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60" spc="23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6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360" spc="-1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60" spc="-5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3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60" spc="-14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6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360" spc="-1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360" dirty="0">
              <a:latin typeface="Calibri"/>
              <a:cs typeface="Calibri"/>
            </a:endParaRPr>
          </a:p>
          <a:p>
            <a:pPr marL="13820"/>
            <a:r>
              <a:rPr sz="1360" spc="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60" spc="23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6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360" spc="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36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360" spc="-1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60" spc="9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360" spc="18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360" spc="27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360" dirty="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673773" y="3848488"/>
            <a:ext cx="687797" cy="310051"/>
          </a:xfrm>
          <a:custGeom>
            <a:avLst/>
            <a:gdLst/>
            <a:ahLst/>
            <a:cxnLst/>
            <a:rect l="l" t="t" r="r" b="b"/>
            <a:pathLst>
              <a:path w="758825" h="341629">
                <a:moveTo>
                  <a:pt x="0" y="0"/>
                </a:moveTo>
                <a:lnTo>
                  <a:pt x="758828" y="0"/>
                </a:lnTo>
                <a:lnTo>
                  <a:pt x="758828" y="341575"/>
                </a:lnTo>
                <a:lnTo>
                  <a:pt x="0" y="3415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7" name="object 67"/>
          <p:cNvSpPr/>
          <p:nvPr/>
        </p:nvSpPr>
        <p:spPr>
          <a:xfrm>
            <a:off x="6673773" y="3848488"/>
            <a:ext cx="687797" cy="310051"/>
          </a:xfrm>
          <a:custGeom>
            <a:avLst/>
            <a:gdLst/>
            <a:ahLst/>
            <a:cxnLst/>
            <a:rect l="l" t="t" r="r" b="b"/>
            <a:pathLst>
              <a:path w="758825" h="341629">
                <a:moveTo>
                  <a:pt x="0" y="0"/>
                </a:moveTo>
                <a:lnTo>
                  <a:pt x="758828" y="0"/>
                </a:lnTo>
                <a:lnTo>
                  <a:pt x="758828" y="341575"/>
                </a:lnTo>
                <a:lnTo>
                  <a:pt x="0" y="341575"/>
                </a:lnTo>
                <a:lnTo>
                  <a:pt x="0" y="0"/>
                </a:lnTo>
                <a:close/>
              </a:path>
            </a:pathLst>
          </a:custGeom>
          <a:ln w="2168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8" name="object 68"/>
          <p:cNvSpPr txBox="1"/>
          <p:nvPr/>
        </p:nvSpPr>
        <p:spPr>
          <a:xfrm>
            <a:off x="6733056" y="3900231"/>
            <a:ext cx="562899" cy="230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496" spc="36" dirty="0">
                <a:solidFill>
                  <a:srgbClr val="FF0000"/>
                </a:solidFill>
                <a:latin typeface="DFPMaruGothic-SB"/>
                <a:cs typeface="DFPMaruGothic-SB"/>
              </a:rPr>
              <a:t>1</a:t>
            </a:r>
            <a:r>
              <a:rPr sz="1496" spc="18" dirty="0">
                <a:solidFill>
                  <a:srgbClr val="FF0000"/>
                </a:solidFill>
                <a:latin typeface="DFPMaruGothic-SB"/>
                <a:cs typeface="DFPMaruGothic-SB"/>
              </a:rPr>
              <a:t>/</a:t>
            </a:r>
            <a:r>
              <a:rPr sz="1496" spc="36" dirty="0">
                <a:solidFill>
                  <a:srgbClr val="FF0000"/>
                </a:solidFill>
                <a:latin typeface="DFPMaruGothic-SB"/>
                <a:cs typeface="DFPMaruGothic-SB"/>
              </a:rPr>
              <a:t>15</a:t>
            </a:r>
            <a:endParaRPr sz="1496">
              <a:latin typeface="DFPMaruGothic-SB"/>
              <a:cs typeface="DFPMaruGothic-SB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2854743" y="3838336"/>
          <a:ext cx="1077594" cy="15608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001">
                <a:tc gridSpan="2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500" spc="5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3</a:t>
                      </a:r>
                      <a:r>
                        <a:rPr sz="1500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 </a:t>
                      </a:r>
                      <a:r>
                        <a:rPr sz="1500" spc="10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t</a:t>
                      </a:r>
                      <a:r>
                        <a:rPr sz="1500" spc="5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im</a:t>
                      </a:r>
                      <a:r>
                        <a:rPr sz="1500" spc="10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e</a:t>
                      </a:r>
                      <a:r>
                        <a:rPr sz="1500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s</a:t>
                      </a:r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21684">
                      <a:solidFill>
                        <a:srgbClr val="C0504D"/>
                      </a:solidFill>
                      <a:prstDash val="solid"/>
                    </a:lnL>
                    <a:lnR w="21684">
                      <a:solidFill>
                        <a:srgbClr val="C0504D"/>
                      </a:solidFill>
                      <a:prstDash val="solid"/>
                    </a:lnR>
                    <a:lnT w="21684">
                      <a:solidFill>
                        <a:srgbClr val="C0504D"/>
                      </a:solidFill>
                      <a:prstDash val="solid"/>
                    </a:lnT>
                    <a:lnB w="21684">
                      <a:solidFill>
                        <a:srgbClr val="C050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34"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lnT w="21684">
                      <a:solidFill>
                        <a:srgbClr val="C0504D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21684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  <a:solidFill>
                      <a:srgbClr val="3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567"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12700">
                      <a:solidFill>
                        <a:srgbClr val="868686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567"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12700">
                      <a:solidFill>
                        <a:srgbClr val="868686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67"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12700">
                      <a:solidFill>
                        <a:srgbClr val="868686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195"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12700">
                      <a:solidFill>
                        <a:srgbClr val="868686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1" name="タイトル 4">
            <a:extLst>
              <a:ext uri="{FF2B5EF4-FFF2-40B4-BE49-F238E27FC236}">
                <a16:creationId xmlns:a16="http://schemas.microsoft.com/office/drawing/2014/main" id="{1CC3844F-948A-4548-9DD7-255F97A3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132" y="355152"/>
            <a:ext cx="9692468" cy="762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Injection Beam at KEKB and SuperKEKB</a:t>
            </a:r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3755A90-7C3C-4249-BAE9-5DBD33FA367B}"/>
              </a:ext>
            </a:extLst>
          </p:cNvPr>
          <p:cNvSpPr txBox="1"/>
          <p:nvPr/>
        </p:nvSpPr>
        <p:spPr>
          <a:xfrm>
            <a:off x="2166037" y="2757434"/>
            <a:ext cx="302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Electron beam for the HER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50" name="日付プレースホルダー 49">
            <a:extLst>
              <a:ext uri="{FF2B5EF4-FFF2-40B4-BE49-F238E27FC236}">
                <a16:creationId xmlns:a16="http://schemas.microsoft.com/office/drawing/2014/main" id="{6E3F8C1F-F877-3447-951C-C4602E6F3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06F2E08-6F7A-E543-AB01-1C2757AE53A0}"/>
              </a:ext>
            </a:extLst>
          </p:cNvPr>
          <p:cNvSpPr txBox="1"/>
          <p:nvPr/>
        </p:nvSpPr>
        <p:spPr>
          <a:xfrm>
            <a:off x="162046" y="7285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0.  Introduction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スライド番号プレースホルダー 73">
            <a:extLst>
              <a:ext uri="{FF2B5EF4-FFF2-40B4-BE49-F238E27FC236}">
                <a16:creationId xmlns:a16="http://schemas.microsoft.com/office/drawing/2014/main" id="{345584C2-50F7-E34B-AEBB-4641D5B0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2"/>
    </mc:Choice>
    <mc:Fallback xmlns="">
      <p:transition spd="slow" advTm="2385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365953" y="504056"/>
            <a:ext cx="9433048" cy="6381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8" name="正方形/長方形 117"/>
          <p:cNvSpPr/>
          <p:nvPr/>
        </p:nvSpPr>
        <p:spPr>
          <a:xfrm>
            <a:off x="3628680" y="3500429"/>
            <a:ext cx="676403" cy="430691"/>
          </a:xfrm>
          <a:prstGeom prst="rect">
            <a:avLst/>
          </a:prstGeom>
          <a:noFill/>
        </p:spPr>
        <p:txBody>
          <a:bodyPr wrap="none" lIns="91249" tIns="45623" rIns="91249" bIns="45623">
            <a:spAutoFit/>
          </a:bodyPr>
          <a:lstStyle/>
          <a:p>
            <a:pPr defTabSz="912479"/>
            <a:r>
              <a:rPr lang="en-US" altLang="ja-JP" sz="1100" b="1" dirty="0">
                <a:solidFill>
                  <a:srgbClr val="FF0000"/>
                </a:solidFill>
                <a:latin typeface="Calibri"/>
                <a:ea typeface="ＭＳ Ｐゴシック"/>
                <a:cs typeface="Arial" charset="0"/>
              </a:rPr>
              <a:t>Positron</a:t>
            </a:r>
          </a:p>
          <a:p>
            <a:pPr defTabSz="912479"/>
            <a:r>
              <a:rPr lang="en-US" altLang="ja-JP" sz="1100" b="1" dirty="0">
                <a:solidFill>
                  <a:srgbClr val="FF0000"/>
                </a:solidFill>
                <a:latin typeface="Calibri"/>
                <a:ea typeface="ＭＳ Ｐゴシック"/>
                <a:cs typeface="Arial" charset="0"/>
              </a:rPr>
              <a:t>Target</a:t>
            </a:r>
            <a:endParaRPr lang="ja-JP" altLang="en-US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8" name="タイトル 1"/>
          <p:cNvSpPr>
            <a:spLocks noGrp="1"/>
          </p:cNvSpPr>
          <p:nvPr>
            <p:ph type="title"/>
          </p:nvPr>
        </p:nvSpPr>
        <p:spPr>
          <a:xfrm>
            <a:off x="753338" y="456211"/>
            <a:ext cx="8861518" cy="1191449"/>
          </a:xfrm>
          <a:noFill/>
        </p:spPr>
        <p:txBody>
          <a:bodyPr>
            <a:normAutofit/>
          </a:bodyPr>
          <a:lstStyle/>
          <a:p>
            <a:r>
              <a:rPr lang="en-US" altLang="ja-JP" sz="2800" dirty="0"/>
              <a:t>Simultaneous Injection</a:t>
            </a:r>
            <a:br>
              <a:rPr lang="en-US" altLang="ja-JP" sz="4000" dirty="0"/>
            </a:br>
            <a:r>
              <a:rPr lang="en-US" altLang="ja-JP" sz="3600" dirty="0"/>
              <a:t>LINAC Beam</a:t>
            </a:r>
            <a:endParaRPr lang="ja-JP" altLang="en-US" sz="4000" dirty="0"/>
          </a:p>
        </p:txBody>
      </p: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6F2759A2-BD4D-BD42-A81C-8496DD302746}"/>
              </a:ext>
            </a:extLst>
          </p:cNvPr>
          <p:cNvGrpSpPr/>
          <p:nvPr/>
        </p:nvGrpSpPr>
        <p:grpSpPr>
          <a:xfrm>
            <a:off x="1517106" y="1271034"/>
            <a:ext cx="8178843" cy="2535580"/>
            <a:chOff x="138877" y="1484784"/>
            <a:chExt cx="8178843" cy="2535580"/>
          </a:xfrm>
        </p:grpSpPr>
        <p:sp>
          <p:nvSpPr>
            <p:cNvPr id="3" name="Rectangle 141"/>
            <p:cNvSpPr>
              <a:spLocks noChangeArrowheads="1"/>
            </p:cNvSpPr>
            <p:nvPr/>
          </p:nvSpPr>
          <p:spPr bwMode="auto">
            <a:xfrm>
              <a:off x="6250769" y="3426813"/>
              <a:ext cx="39687" cy="107950"/>
            </a:xfrm>
            <a:prstGeom prst="rect">
              <a:avLst/>
            </a:prstGeom>
            <a:noFill/>
            <a:ln w="9360">
              <a:solidFill>
                <a:srgbClr val="00FF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" name="Rectangle 115"/>
            <p:cNvSpPr>
              <a:spLocks noChangeArrowheads="1"/>
            </p:cNvSpPr>
            <p:nvPr/>
          </p:nvSpPr>
          <p:spPr bwMode="auto">
            <a:xfrm>
              <a:off x="3001156" y="3429986"/>
              <a:ext cx="74613" cy="107950"/>
            </a:xfrm>
            <a:prstGeom prst="rect">
              <a:avLst/>
            </a:prstGeom>
            <a:noFill/>
            <a:ln w="9360">
              <a:solidFill>
                <a:srgbClr val="00FF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" name="Rectangle 108"/>
            <p:cNvSpPr>
              <a:spLocks noChangeArrowheads="1"/>
            </p:cNvSpPr>
            <p:nvPr/>
          </p:nvSpPr>
          <p:spPr bwMode="auto">
            <a:xfrm>
              <a:off x="1704152" y="3426813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7" name="Line 87"/>
            <p:cNvSpPr>
              <a:spLocks noChangeShapeType="1"/>
            </p:cNvSpPr>
            <p:nvPr/>
          </p:nvSpPr>
          <p:spPr bwMode="auto">
            <a:xfrm>
              <a:off x="824694" y="2040924"/>
              <a:ext cx="1677987" cy="1587"/>
            </a:xfrm>
            <a:prstGeom prst="line">
              <a:avLst/>
            </a:prstGeom>
            <a:noFill/>
            <a:ln w="25560">
              <a:solidFill>
                <a:srgbClr val="BBE0E3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lIns="91249" tIns="45623" rIns="91249" bIns="45623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8" name="AutoShape 88"/>
            <p:cNvSpPr>
              <a:spLocks/>
            </p:cNvSpPr>
            <p:nvPr/>
          </p:nvSpPr>
          <p:spPr bwMode="auto">
            <a:xfrm flipH="1">
              <a:off x="138877" y="2040924"/>
              <a:ext cx="1439862" cy="1439862"/>
            </a:xfrm>
            <a:custGeom>
              <a:avLst/>
              <a:gdLst>
                <a:gd name="T0" fmla="*/ 719931 w 1439862"/>
                <a:gd name="T1" fmla="*/ 0 h 1439863"/>
                <a:gd name="T2" fmla="*/ 719931 w 1439862"/>
                <a:gd name="T3" fmla="*/ 719932 h 1439863"/>
                <a:gd name="T4" fmla="*/ 1439402 w 1439862"/>
                <a:gd name="T5" fmla="*/ 694206 h 1439863"/>
                <a:gd name="T6" fmla="*/ 719931 w 1439862"/>
                <a:gd name="T7" fmla="*/ 0 h 1439863"/>
                <a:gd name="T8" fmla="*/ 1439402 w 1439862"/>
                <a:gd name="T9" fmla="*/ 694206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439862" h="1439863" stroke="0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8"/>
                    <a:pt x="1439402" y="694206"/>
                  </a:cubicBezTo>
                  <a:lnTo>
                    <a:pt x="719931" y="719932"/>
                  </a:lnTo>
                  <a:close/>
                </a:path>
                <a:path w="1439862" h="1439863" fill="none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8"/>
                    <a:pt x="1439402" y="694206"/>
                  </a:cubicBezTo>
                </a:path>
              </a:pathLst>
            </a:custGeom>
            <a:noFill/>
            <a:ln w="25560">
              <a:solidFill>
                <a:srgbClr val="BBE0E3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9" name="AutoShape 89"/>
            <p:cNvSpPr>
              <a:spLocks noChangeArrowheads="1"/>
            </p:cNvSpPr>
            <p:nvPr/>
          </p:nvSpPr>
          <p:spPr bwMode="auto">
            <a:xfrm rot="16200000" flipH="1">
              <a:off x="142052" y="2040925"/>
              <a:ext cx="1439862" cy="1439862"/>
            </a:xfrm>
            <a:custGeom>
              <a:avLst/>
              <a:gdLst>
                <a:gd name="T0" fmla="*/ 719931 w 1439863"/>
                <a:gd name="T1" fmla="*/ 0 h 1439862"/>
                <a:gd name="T2" fmla="*/ 719932 w 1439863"/>
                <a:gd name="T3" fmla="*/ 719931 h 1439862"/>
                <a:gd name="T4" fmla="*/ 1439403 w 1439863"/>
                <a:gd name="T5" fmla="*/ 694206 h 1439862"/>
                <a:gd name="T6" fmla="*/ 719931 w 1439863"/>
                <a:gd name="T7" fmla="*/ 0 h 1439862"/>
                <a:gd name="T8" fmla="*/ 1439403 w 1439863"/>
                <a:gd name="T9" fmla="*/ 694206 h 1439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439863" h="1439862" stroke="0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7"/>
                    <a:pt x="1439403" y="694204"/>
                  </a:cubicBezTo>
                  <a:lnTo>
                    <a:pt x="719932" y="719931"/>
                  </a:lnTo>
                  <a:close/>
                </a:path>
                <a:path w="1439863" h="1439862" fill="none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7"/>
                    <a:pt x="1439403" y="694204"/>
                  </a:cubicBezTo>
                </a:path>
              </a:pathLst>
            </a:custGeom>
            <a:noFill/>
            <a:ln w="25560">
              <a:solidFill>
                <a:srgbClr val="BBE0E3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0" name="Line 90"/>
            <p:cNvSpPr>
              <a:spLocks noChangeShapeType="1"/>
            </p:cNvSpPr>
            <p:nvPr/>
          </p:nvSpPr>
          <p:spPr bwMode="auto">
            <a:xfrm>
              <a:off x="138894" y="2704499"/>
              <a:ext cx="1587" cy="61912"/>
            </a:xfrm>
            <a:prstGeom prst="line">
              <a:avLst/>
            </a:prstGeom>
            <a:noFill/>
            <a:ln w="25560">
              <a:solidFill>
                <a:srgbClr val="BBE0E3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lIns="91249" tIns="45623" rIns="91249" bIns="45623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1" name="AutoShape 92"/>
            <p:cNvSpPr>
              <a:spLocks noChangeArrowheads="1"/>
            </p:cNvSpPr>
            <p:nvPr/>
          </p:nvSpPr>
          <p:spPr bwMode="auto">
            <a:xfrm>
              <a:off x="824677" y="1888524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2" name="Rectangle 93"/>
            <p:cNvSpPr>
              <a:spLocks noChangeArrowheads="1"/>
            </p:cNvSpPr>
            <p:nvPr/>
          </p:nvSpPr>
          <p:spPr bwMode="auto">
            <a:xfrm>
              <a:off x="900877" y="198694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3" name="Rectangle 94"/>
            <p:cNvSpPr>
              <a:spLocks noChangeArrowheads="1"/>
            </p:cNvSpPr>
            <p:nvPr/>
          </p:nvSpPr>
          <p:spPr bwMode="auto">
            <a:xfrm>
              <a:off x="1015177" y="198694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4" name="Rectangle 95"/>
            <p:cNvSpPr>
              <a:spLocks noChangeArrowheads="1"/>
            </p:cNvSpPr>
            <p:nvPr/>
          </p:nvSpPr>
          <p:spPr bwMode="auto">
            <a:xfrm>
              <a:off x="1129477" y="198694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5" name="Rectangle 96"/>
            <p:cNvSpPr>
              <a:spLocks noChangeArrowheads="1"/>
            </p:cNvSpPr>
            <p:nvPr/>
          </p:nvSpPr>
          <p:spPr bwMode="auto">
            <a:xfrm>
              <a:off x="1245381" y="1986949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6" name="Rectangle 97"/>
            <p:cNvSpPr>
              <a:spLocks noChangeArrowheads="1"/>
            </p:cNvSpPr>
            <p:nvPr/>
          </p:nvSpPr>
          <p:spPr bwMode="auto">
            <a:xfrm>
              <a:off x="1359681" y="1988536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7" name="Rectangle 98"/>
            <p:cNvSpPr>
              <a:spLocks noChangeArrowheads="1"/>
            </p:cNvSpPr>
            <p:nvPr/>
          </p:nvSpPr>
          <p:spPr bwMode="auto">
            <a:xfrm>
              <a:off x="1473964" y="198694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8" name="Rectangle 99"/>
            <p:cNvSpPr>
              <a:spLocks noChangeArrowheads="1"/>
            </p:cNvSpPr>
            <p:nvPr/>
          </p:nvSpPr>
          <p:spPr bwMode="auto">
            <a:xfrm>
              <a:off x="1588264" y="1988536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9" name="Rectangle 100"/>
            <p:cNvSpPr>
              <a:spLocks noChangeArrowheads="1"/>
            </p:cNvSpPr>
            <p:nvPr/>
          </p:nvSpPr>
          <p:spPr bwMode="auto">
            <a:xfrm>
              <a:off x="1702564" y="1988536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0" name="AutoShape 101"/>
            <p:cNvSpPr>
              <a:spLocks noChangeArrowheads="1"/>
            </p:cNvSpPr>
            <p:nvPr/>
          </p:nvSpPr>
          <p:spPr bwMode="auto">
            <a:xfrm>
              <a:off x="826281" y="3328388"/>
              <a:ext cx="1141413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1" name="Rectangle 102"/>
            <p:cNvSpPr>
              <a:spLocks noChangeArrowheads="1"/>
            </p:cNvSpPr>
            <p:nvPr/>
          </p:nvSpPr>
          <p:spPr bwMode="auto">
            <a:xfrm>
              <a:off x="902481" y="3426813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2" name="Rectangle 103"/>
            <p:cNvSpPr>
              <a:spLocks noChangeArrowheads="1"/>
            </p:cNvSpPr>
            <p:nvPr/>
          </p:nvSpPr>
          <p:spPr bwMode="auto">
            <a:xfrm>
              <a:off x="1016764" y="3426813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3" name="Rectangle 104"/>
            <p:cNvSpPr>
              <a:spLocks noChangeArrowheads="1"/>
            </p:cNvSpPr>
            <p:nvPr/>
          </p:nvSpPr>
          <p:spPr bwMode="auto">
            <a:xfrm>
              <a:off x="1131064" y="3426813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4" name="Rectangle 105"/>
            <p:cNvSpPr>
              <a:spLocks noChangeArrowheads="1"/>
            </p:cNvSpPr>
            <p:nvPr/>
          </p:nvSpPr>
          <p:spPr bwMode="auto">
            <a:xfrm>
              <a:off x="1245364" y="3426813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5" name="Rectangle 106"/>
            <p:cNvSpPr>
              <a:spLocks noChangeArrowheads="1"/>
            </p:cNvSpPr>
            <p:nvPr/>
          </p:nvSpPr>
          <p:spPr bwMode="auto">
            <a:xfrm>
              <a:off x="1361252" y="3428399"/>
              <a:ext cx="74612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6" name="Rectangle 107"/>
            <p:cNvSpPr>
              <a:spLocks noChangeArrowheads="1"/>
            </p:cNvSpPr>
            <p:nvPr/>
          </p:nvSpPr>
          <p:spPr bwMode="auto">
            <a:xfrm>
              <a:off x="1475552" y="3426813"/>
              <a:ext cx="74612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7" name="Rectangle 108"/>
            <p:cNvSpPr>
              <a:spLocks noChangeArrowheads="1"/>
            </p:cNvSpPr>
            <p:nvPr/>
          </p:nvSpPr>
          <p:spPr bwMode="auto">
            <a:xfrm>
              <a:off x="1589852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8" name="AutoShape 110"/>
            <p:cNvSpPr>
              <a:spLocks noChangeArrowheads="1"/>
            </p:cNvSpPr>
            <p:nvPr/>
          </p:nvSpPr>
          <p:spPr bwMode="auto">
            <a:xfrm>
              <a:off x="2120077" y="3329974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29" name="Rectangle 111"/>
            <p:cNvSpPr>
              <a:spLocks noChangeArrowheads="1"/>
            </p:cNvSpPr>
            <p:nvPr/>
          </p:nvSpPr>
          <p:spPr bwMode="auto">
            <a:xfrm>
              <a:off x="21962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0" name="Rectangle 112"/>
            <p:cNvSpPr>
              <a:spLocks noChangeArrowheads="1"/>
            </p:cNvSpPr>
            <p:nvPr/>
          </p:nvSpPr>
          <p:spPr bwMode="auto">
            <a:xfrm>
              <a:off x="23105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1" name="Rectangle 113"/>
            <p:cNvSpPr>
              <a:spLocks noChangeArrowheads="1"/>
            </p:cNvSpPr>
            <p:nvPr/>
          </p:nvSpPr>
          <p:spPr bwMode="auto">
            <a:xfrm>
              <a:off x="24248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2" name="Rectangle 114"/>
            <p:cNvSpPr>
              <a:spLocks noChangeArrowheads="1"/>
            </p:cNvSpPr>
            <p:nvPr/>
          </p:nvSpPr>
          <p:spPr bwMode="auto">
            <a:xfrm>
              <a:off x="2540781" y="3428399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3" name="Rectangle 115"/>
            <p:cNvSpPr>
              <a:spLocks noChangeArrowheads="1"/>
            </p:cNvSpPr>
            <p:nvPr/>
          </p:nvSpPr>
          <p:spPr bwMode="auto">
            <a:xfrm>
              <a:off x="2655081" y="3429986"/>
              <a:ext cx="74613" cy="107950"/>
            </a:xfrm>
            <a:prstGeom prst="rect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4" name="Rectangle 116"/>
            <p:cNvSpPr>
              <a:spLocks noChangeArrowheads="1"/>
            </p:cNvSpPr>
            <p:nvPr/>
          </p:nvSpPr>
          <p:spPr bwMode="auto">
            <a:xfrm>
              <a:off x="2769364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FF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5" name="Rectangle 117"/>
            <p:cNvSpPr>
              <a:spLocks noChangeArrowheads="1"/>
            </p:cNvSpPr>
            <p:nvPr/>
          </p:nvSpPr>
          <p:spPr bwMode="auto">
            <a:xfrm>
              <a:off x="2883664" y="3429986"/>
              <a:ext cx="76200" cy="107950"/>
            </a:xfrm>
            <a:prstGeom prst="rect">
              <a:avLst/>
            </a:prstGeom>
            <a:noFill/>
            <a:ln w="9360">
              <a:solidFill>
                <a:srgbClr val="00FF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6" name="AutoShape 119"/>
            <p:cNvSpPr>
              <a:spLocks noChangeArrowheads="1"/>
            </p:cNvSpPr>
            <p:nvPr/>
          </p:nvSpPr>
          <p:spPr bwMode="auto">
            <a:xfrm>
              <a:off x="3339277" y="3329974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7" name="Rectangle 120"/>
            <p:cNvSpPr>
              <a:spLocks noChangeArrowheads="1"/>
            </p:cNvSpPr>
            <p:nvPr/>
          </p:nvSpPr>
          <p:spPr bwMode="auto">
            <a:xfrm>
              <a:off x="3415477" y="3428399"/>
              <a:ext cx="76200" cy="107950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8" name="Rectangle 121"/>
            <p:cNvSpPr>
              <a:spLocks noChangeArrowheads="1"/>
            </p:cNvSpPr>
            <p:nvPr/>
          </p:nvSpPr>
          <p:spPr bwMode="auto">
            <a:xfrm>
              <a:off x="35297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39" name="Rectangle 122"/>
            <p:cNvSpPr>
              <a:spLocks noChangeArrowheads="1"/>
            </p:cNvSpPr>
            <p:nvPr/>
          </p:nvSpPr>
          <p:spPr bwMode="auto">
            <a:xfrm>
              <a:off x="36440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0" name="Rectangle 123"/>
            <p:cNvSpPr>
              <a:spLocks noChangeArrowheads="1"/>
            </p:cNvSpPr>
            <p:nvPr/>
          </p:nvSpPr>
          <p:spPr bwMode="auto">
            <a:xfrm>
              <a:off x="3759981" y="3428399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1" name="Rectangle 124"/>
            <p:cNvSpPr>
              <a:spLocks noChangeArrowheads="1"/>
            </p:cNvSpPr>
            <p:nvPr/>
          </p:nvSpPr>
          <p:spPr bwMode="auto">
            <a:xfrm>
              <a:off x="3874281" y="3429986"/>
              <a:ext cx="74613" cy="1079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2" name="Rectangle 125"/>
            <p:cNvSpPr>
              <a:spLocks noChangeArrowheads="1"/>
            </p:cNvSpPr>
            <p:nvPr/>
          </p:nvSpPr>
          <p:spPr bwMode="auto">
            <a:xfrm>
              <a:off x="3988564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3" name="Rectangle 126"/>
            <p:cNvSpPr>
              <a:spLocks noChangeArrowheads="1"/>
            </p:cNvSpPr>
            <p:nvPr/>
          </p:nvSpPr>
          <p:spPr bwMode="auto">
            <a:xfrm>
              <a:off x="4102864" y="3429986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4" name="Rectangle 127"/>
            <p:cNvSpPr>
              <a:spLocks noChangeArrowheads="1"/>
            </p:cNvSpPr>
            <p:nvPr/>
          </p:nvSpPr>
          <p:spPr bwMode="auto">
            <a:xfrm>
              <a:off x="4217164" y="3429986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5" name="AutoShape 128"/>
            <p:cNvSpPr>
              <a:spLocks noChangeArrowheads="1"/>
            </p:cNvSpPr>
            <p:nvPr/>
          </p:nvSpPr>
          <p:spPr bwMode="auto">
            <a:xfrm>
              <a:off x="4558477" y="3329974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6" name="Rectangle 130"/>
            <p:cNvSpPr>
              <a:spLocks noChangeArrowheads="1"/>
            </p:cNvSpPr>
            <p:nvPr/>
          </p:nvSpPr>
          <p:spPr bwMode="auto">
            <a:xfrm>
              <a:off x="47489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7" name="Rectangle 131"/>
            <p:cNvSpPr>
              <a:spLocks noChangeArrowheads="1"/>
            </p:cNvSpPr>
            <p:nvPr/>
          </p:nvSpPr>
          <p:spPr bwMode="auto">
            <a:xfrm>
              <a:off x="48632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8" name="Rectangle 132"/>
            <p:cNvSpPr>
              <a:spLocks noChangeArrowheads="1"/>
            </p:cNvSpPr>
            <p:nvPr/>
          </p:nvSpPr>
          <p:spPr bwMode="auto">
            <a:xfrm>
              <a:off x="4979181" y="3428399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49" name="Rectangle 133"/>
            <p:cNvSpPr>
              <a:spLocks noChangeArrowheads="1"/>
            </p:cNvSpPr>
            <p:nvPr/>
          </p:nvSpPr>
          <p:spPr bwMode="auto">
            <a:xfrm>
              <a:off x="5093481" y="3429986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0" name="Rectangle 134"/>
            <p:cNvSpPr>
              <a:spLocks noChangeArrowheads="1"/>
            </p:cNvSpPr>
            <p:nvPr/>
          </p:nvSpPr>
          <p:spPr bwMode="auto">
            <a:xfrm>
              <a:off x="5207764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1" name="Rectangle 135"/>
            <p:cNvSpPr>
              <a:spLocks noChangeArrowheads="1"/>
            </p:cNvSpPr>
            <p:nvPr/>
          </p:nvSpPr>
          <p:spPr bwMode="auto">
            <a:xfrm>
              <a:off x="5322064" y="3429986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2" name="Rectangle 136"/>
            <p:cNvSpPr>
              <a:spLocks noChangeArrowheads="1"/>
            </p:cNvSpPr>
            <p:nvPr/>
          </p:nvSpPr>
          <p:spPr bwMode="auto">
            <a:xfrm>
              <a:off x="5436364" y="3429986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3" name="AutoShape 137"/>
            <p:cNvSpPr>
              <a:spLocks noChangeArrowheads="1"/>
            </p:cNvSpPr>
            <p:nvPr/>
          </p:nvSpPr>
          <p:spPr bwMode="auto">
            <a:xfrm>
              <a:off x="5777677" y="3328388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4" name="Rectangle 138"/>
            <p:cNvSpPr>
              <a:spLocks noChangeArrowheads="1"/>
            </p:cNvSpPr>
            <p:nvPr/>
          </p:nvSpPr>
          <p:spPr bwMode="auto">
            <a:xfrm>
              <a:off x="5853877" y="3426813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5" name="Rectangle 139"/>
            <p:cNvSpPr>
              <a:spLocks noChangeArrowheads="1"/>
            </p:cNvSpPr>
            <p:nvPr/>
          </p:nvSpPr>
          <p:spPr bwMode="auto">
            <a:xfrm>
              <a:off x="5968177" y="3426813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6" name="Rectangle 140"/>
            <p:cNvSpPr>
              <a:spLocks noChangeArrowheads="1"/>
            </p:cNvSpPr>
            <p:nvPr/>
          </p:nvSpPr>
          <p:spPr bwMode="auto">
            <a:xfrm>
              <a:off x="6082477" y="3426813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7" name="Rectangle 141"/>
            <p:cNvSpPr>
              <a:spLocks noChangeArrowheads="1"/>
            </p:cNvSpPr>
            <p:nvPr/>
          </p:nvSpPr>
          <p:spPr bwMode="auto">
            <a:xfrm>
              <a:off x="6185664" y="3426813"/>
              <a:ext cx="39688" cy="107950"/>
            </a:xfrm>
            <a:prstGeom prst="rect">
              <a:avLst/>
            </a:prstGeom>
            <a:noFill/>
            <a:ln w="9360">
              <a:solidFill>
                <a:srgbClr val="00FF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8" name="Rectangle 142"/>
            <p:cNvSpPr>
              <a:spLocks noChangeArrowheads="1"/>
            </p:cNvSpPr>
            <p:nvPr/>
          </p:nvSpPr>
          <p:spPr bwMode="auto">
            <a:xfrm>
              <a:off x="6312681" y="3428399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59" name="Rectangle 143"/>
            <p:cNvSpPr>
              <a:spLocks noChangeArrowheads="1"/>
            </p:cNvSpPr>
            <p:nvPr/>
          </p:nvSpPr>
          <p:spPr bwMode="auto">
            <a:xfrm>
              <a:off x="6426964" y="3426813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0" name="Rectangle 144"/>
            <p:cNvSpPr>
              <a:spLocks noChangeArrowheads="1"/>
            </p:cNvSpPr>
            <p:nvPr/>
          </p:nvSpPr>
          <p:spPr bwMode="auto">
            <a:xfrm>
              <a:off x="6541264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1" name="Rectangle 145"/>
            <p:cNvSpPr>
              <a:spLocks noChangeArrowheads="1"/>
            </p:cNvSpPr>
            <p:nvPr/>
          </p:nvSpPr>
          <p:spPr bwMode="auto">
            <a:xfrm>
              <a:off x="6655564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2" name="AutoShape 146"/>
            <p:cNvSpPr>
              <a:spLocks noChangeArrowheads="1"/>
            </p:cNvSpPr>
            <p:nvPr/>
          </p:nvSpPr>
          <p:spPr bwMode="auto">
            <a:xfrm>
              <a:off x="6996877" y="3329974"/>
              <a:ext cx="957262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3" name="Rectangle 147"/>
            <p:cNvSpPr>
              <a:spLocks noChangeArrowheads="1"/>
            </p:cNvSpPr>
            <p:nvPr/>
          </p:nvSpPr>
          <p:spPr bwMode="auto">
            <a:xfrm>
              <a:off x="70730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4" name="Rectangle 148"/>
            <p:cNvSpPr>
              <a:spLocks noChangeArrowheads="1"/>
            </p:cNvSpPr>
            <p:nvPr/>
          </p:nvSpPr>
          <p:spPr bwMode="auto">
            <a:xfrm>
              <a:off x="71873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5" name="Rectangle 149"/>
            <p:cNvSpPr>
              <a:spLocks noChangeArrowheads="1"/>
            </p:cNvSpPr>
            <p:nvPr/>
          </p:nvSpPr>
          <p:spPr bwMode="auto">
            <a:xfrm>
              <a:off x="7301677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6" name="Rectangle 150"/>
            <p:cNvSpPr>
              <a:spLocks noChangeArrowheads="1"/>
            </p:cNvSpPr>
            <p:nvPr/>
          </p:nvSpPr>
          <p:spPr bwMode="auto">
            <a:xfrm>
              <a:off x="7417581" y="3428399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7" name="Rectangle 151"/>
            <p:cNvSpPr>
              <a:spLocks noChangeArrowheads="1"/>
            </p:cNvSpPr>
            <p:nvPr/>
          </p:nvSpPr>
          <p:spPr bwMode="auto">
            <a:xfrm>
              <a:off x="7531881" y="3429986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8" name="Rectangle 152"/>
            <p:cNvSpPr>
              <a:spLocks noChangeArrowheads="1"/>
            </p:cNvSpPr>
            <p:nvPr/>
          </p:nvSpPr>
          <p:spPr bwMode="auto">
            <a:xfrm>
              <a:off x="7646164" y="3428399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69" name="Rectangle 153"/>
            <p:cNvSpPr>
              <a:spLocks noChangeArrowheads="1"/>
            </p:cNvSpPr>
            <p:nvPr/>
          </p:nvSpPr>
          <p:spPr bwMode="auto">
            <a:xfrm>
              <a:off x="7760464" y="3429986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70" name="Rectangle 154"/>
            <p:cNvSpPr>
              <a:spLocks noChangeArrowheads="1"/>
            </p:cNvSpPr>
            <p:nvPr/>
          </p:nvSpPr>
          <p:spPr bwMode="auto">
            <a:xfrm>
              <a:off x="7874764" y="3429986"/>
              <a:ext cx="76200" cy="1079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71" name="AutoShape 155"/>
            <p:cNvSpPr>
              <a:spLocks noChangeArrowheads="1"/>
            </p:cNvSpPr>
            <p:nvPr/>
          </p:nvSpPr>
          <p:spPr bwMode="auto">
            <a:xfrm>
              <a:off x="2081994" y="1890111"/>
              <a:ext cx="573087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72" name="Rectangle 156"/>
            <p:cNvSpPr>
              <a:spLocks noChangeArrowheads="1"/>
            </p:cNvSpPr>
            <p:nvPr/>
          </p:nvSpPr>
          <p:spPr bwMode="auto">
            <a:xfrm>
              <a:off x="2158177" y="1988536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73" name="Rectangle 157"/>
            <p:cNvSpPr>
              <a:spLocks noChangeArrowheads="1"/>
            </p:cNvSpPr>
            <p:nvPr/>
          </p:nvSpPr>
          <p:spPr bwMode="auto">
            <a:xfrm>
              <a:off x="2272477" y="1988536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74" name="Rectangle 158"/>
            <p:cNvSpPr>
              <a:spLocks noChangeArrowheads="1"/>
            </p:cNvSpPr>
            <p:nvPr/>
          </p:nvSpPr>
          <p:spPr bwMode="auto">
            <a:xfrm>
              <a:off x="2388381" y="1988536"/>
              <a:ext cx="74613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75" name="Rectangle 168"/>
            <p:cNvSpPr>
              <a:spLocks noChangeArrowheads="1"/>
            </p:cNvSpPr>
            <p:nvPr/>
          </p:nvSpPr>
          <p:spPr bwMode="auto">
            <a:xfrm>
              <a:off x="1818452" y="3426813"/>
              <a:ext cx="76200" cy="1079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77" name="Line 176"/>
            <p:cNvSpPr>
              <a:spLocks noChangeShapeType="1"/>
            </p:cNvSpPr>
            <p:nvPr/>
          </p:nvSpPr>
          <p:spPr bwMode="auto">
            <a:xfrm>
              <a:off x="637369" y="2040924"/>
              <a:ext cx="1889125" cy="1587"/>
            </a:xfrm>
            <a:prstGeom prst="line">
              <a:avLst/>
            </a:prstGeom>
            <a:noFill/>
            <a:ln w="57023">
              <a:solidFill>
                <a:srgbClr val="0000FF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49" tIns="45623" rIns="91249" bIns="45623"/>
            <a:lstStyle/>
            <a:p>
              <a:pPr defTabSz="912479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78" name="AutoShape 177"/>
            <p:cNvSpPr>
              <a:spLocks/>
            </p:cNvSpPr>
            <p:nvPr/>
          </p:nvSpPr>
          <p:spPr bwMode="auto">
            <a:xfrm>
              <a:off x="149990" y="2125061"/>
              <a:ext cx="1042988" cy="1250950"/>
            </a:xfrm>
            <a:custGeom>
              <a:avLst/>
              <a:gdLst>
                <a:gd name="T0" fmla="*/ 175447 w 1042988"/>
                <a:gd name="T1" fmla="*/ 1093403 h 1250950"/>
                <a:gd name="T2" fmla="*/ 521494 w 1042988"/>
                <a:gd name="T3" fmla="*/ 625475 h 1250950"/>
                <a:gd name="T4" fmla="*/ 71582 w 1042988"/>
                <a:gd name="T5" fmla="*/ 309201 h 1250950"/>
                <a:gd name="T6" fmla="*/ 0 w 1042988"/>
                <a:gd name="T7" fmla="*/ 309201 h 1250950"/>
                <a:gd name="T8" fmla="*/ 175447 w 1042988"/>
                <a:gd name="T9" fmla="*/ 1093403 h 1250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042988" h="1250950" stroke="0">
                  <a:moveTo>
                    <a:pt x="175447" y="1093403"/>
                  </a:moveTo>
                  <a:lnTo>
                    <a:pt x="175447" y="1093402"/>
                  </a:lnTo>
                  <a:cubicBezTo>
                    <a:pt x="63864" y="974696"/>
                    <a:pt x="0" y="804366"/>
                    <a:pt x="0" y="625475"/>
                  </a:cubicBezTo>
                  <a:cubicBezTo>
                    <a:pt x="0" y="514293"/>
                    <a:pt x="24708" y="405121"/>
                    <a:pt x="71582" y="309201"/>
                  </a:cubicBezTo>
                  <a:lnTo>
                    <a:pt x="521494" y="625475"/>
                  </a:lnTo>
                  <a:close/>
                </a:path>
                <a:path w="1042988" h="1250950" fill="none">
                  <a:moveTo>
                    <a:pt x="175447" y="1093403"/>
                  </a:moveTo>
                  <a:lnTo>
                    <a:pt x="175447" y="1093402"/>
                  </a:lnTo>
                  <a:cubicBezTo>
                    <a:pt x="63864" y="974696"/>
                    <a:pt x="0" y="804366"/>
                    <a:pt x="0" y="625475"/>
                  </a:cubicBezTo>
                  <a:cubicBezTo>
                    <a:pt x="0" y="514293"/>
                    <a:pt x="24708" y="405121"/>
                    <a:pt x="71582" y="309201"/>
                  </a:cubicBezTo>
                </a:path>
              </a:pathLst>
            </a:custGeom>
            <a:noFill/>
            <a:ln w="57023">
              <a:solidFill>
                <a:srgbClr val="0000FF"/>
              </a:solidFill>
              <a:round/>
              <a:headEnd type="triangle" w="med" len="med"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79" name="Line 179"/>
            <p:cNvSpPr>
              <a:spLocks noChangeShapeType="1"/>
            </p:cNvSpPr>
            <p:nvPr/>
          </p:nvSpPr>
          <p:spPr bwMode="auto">
            <a:xfrm flipV="1">
              <a:off x="2720169" y="3480803"/>
              <a:ext cx="1741487" cy="4763"/>
            </a:xfrm>
            <a:prstGeom prst="line">
              <a:avLst/>
            </a:prstGeom>
            <a:noFill/>
            <a:ln w="57240">
              <a:solidFill>
                <a:srgbClr val="FF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49" tIns="45623" rIns="91249" bIns="45623"/>
            <a:lstStyle/>
            <a:p>
              <a:pPr defTabSz="912479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0" name="Line 178"/>
            <p:cNvSpPr>
              <a:spLocks noChangeShapeType="1"/>
            </p:cNvSpPr>
            <p:nvPr/>
          </p:nvSpPr>
          <p:spPr bwMode="auto">
            <a:xfrm>
              <a:off x="873890" y="3480786"/>
              <a:ext cx="1800225" cy="1588"/>
            </a:xfrm>
            <a:prstGeom prst="line">
              <a:avLst/>
            </a:prstGeom>
            <a:noFill/>
            <a:ln w="57023">
              <a:solidFill>
                <a:srgbClr val="0000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49" tIns="45623" rIns="91249" bIns="45623"/>
            <a:lstStyle/>
            <a:p>
              <a:pPr defTabSz="912479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1" name="Line 180"/>
            <p:cNvSpPr>
              <a:spLocks noChangeShapeType="1"/>
            </p:cNvSpPr>
            <p:nvPr/>
          </p:nvSpPr>
          <p:spPr bwMode="auto">
            <a:xfrm>
              <a:off x="4631502" y="3480786"/>
              <a:ext cx="3567112" cy="1588"/>
            </a:xfrm>
            <a:prstGeom prst="line">
              <a:avLst/>
            </a:prstGeom>
            <a:noFill/>
            <a:ln w="57240">
              <a:solidFill>
                <a:srgbClr val="FF66FF"/>
              </a:solidFill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49" tIns="45623" rIns="91249" bIns="45623"/>
            <a:lstStyle/>
            <a:p>
              <a:pPr defTabSz="912479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95" name="Line 178"/>
            <p:cNvSpPr>
              <a:spLocks noChangeShapeType="1"/>
            </p:cNvSpPr>
            <p:nvPr/>
          </p:nvSpPr>
          <p:spPr bwMode="auto">
            <a:xfrm>
              <a:off x="4739441" y="3545874"/>
              <a:ext cx="3454427" cy="0"/>
            </a:xfrm>
            <a:prstGeom prst="line">
              <a:avLst/>
            </a:prstGeom>
            <a:noFill/>
            <a:ln w="57023">
              <a:solidFill>
                <a:srgbClr val="0000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49" tIns="45623" rIns="91249" bIns="45623"/>
            <a:lstStyle/>
            <a:p>
              <a:pPr defTabSz="912479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7" name="Rectangle 159"/>
            <p:cNvSpPr>
              <a:spLocks noChangeArrowheads="1"/>
            </p:cNvSpPr>
            <p:nvPr/>
          </p:nvSpPr>
          <p:spPr bwMode="auto">
            <a:xfrm>
              <a:off x="2502681" y="1988536"/>
              <a:ext cx="53975" cy="107950"/>
            </a:xfrm>
            <a:prstGeom prst="rect">
              <a:avLst/>
            </a:prstGeom>
            <a:noFill/>
            <a:ln w="9360">
              <a:solidFill>
                <a:srgbClr val="00FF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lIns="91249" tIns="45623" rIns="91249" bIns="45623" anchor="ctr"/>
            <a:lstStyle/>
            <a:p>
              <a:pPr defTabSz="912479"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  <a:cs typeface="Arial" charset="0"/>
              </a:endParaRPr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>
              <a:off x="2206590" y="1484784"/>
              <a:ext cx="317330" cy="369136"/>
            </a:xfrm>
            <a:prstGeom prst="rect">
              <a:avLst/>
            </a:prstGeom>
            <a:noFill/>
          </p:spPr>
          <p:txBody>
            <a:bodyPr wrap="none" lIns="91249" tIns="45623" rIns="91249" bIns="45623" rtlCol="0">
              <a:spAutoFit/>
            </a:bodyPr>
            <a:lstStyle/>
            <a:p>
              <a:pPr defTabSz="912479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A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1135498" y="1508395"/>
              <a:ext cx="309314" cy="369136"/>
            </a:xfrm>
            <a:prstGeom prst="rect">
              <a:avLst/>
            </a:prstGeom>
            <a:noFill/>
          </p:spPr>
          <p:txBody>
            <a:bodyPr wrap="none" lIns="91249" tIns="45623" rIns="91249" bIns="45623" rtlCol="0">
              <a:spAutoFit/>
            </a:bodyPr>
            <a:lstStyle/>
            <a:p>
              <a:pPr defTabSz="912479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B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1210627" y="2998048"/>
              <a:ext cx="307712" cy="369136"/>
            </a:xfrm>
            <a:prstGeom prst="rect">
              <a:avLst/>
            </a:prstGeom>
            <a:noFill/>
          </p:spPr>
          <p:txBody>
            <a:bodyPr wrap="none" lIns="91249" tIns="45623" rIns="91249" bIns="45623" rtlCol="0">
              <a:spAutoFit/>
            </a:bodyPr>
            <a:lstStyle/>
            <a:p>
              <a:pPr defTabSz="912479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C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2419095" y="2998048"/>
              <a:ext cx="301300" cy="369136"/>
            </a:xfrm>
            <a:prstGeom prst="rect">
              <a:avLst/>
            </a:prstGeom>
            <a:noFill/>
          </p:spPr>
          <p:txBody>
            <a:bodyPr wrap="none" lIns="91249" tIns="45623" rIns="91249" bIns="45623" rtlCol="0">
              <a:spAutoFit/>
            </a:bodyPr>
            <a:lstStyle/>
            <a:p>
              <a:pPr defTabSz="912479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1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3756350" y="2998048"/>
              <a:ext cx="301300" cy="369136"/>
            </a:xfrm>
            <a:prstGeom prst="rect">
              <a:avLst/>
            </a:prstGeom>
            <a:noFill/>
          </p:spPr>
          <p:txBody>
            <a:bodyPr wrap="none" lIns="91249" tIns="45623" rIns="91249" bIns="45623" rtlCol="0">
              <a:spAutoFit/>
            </a:bodyPr>
            <a:lstStyle/>
            <a:p>
              <a:pPr defTabSz="912479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4926181" y="2998048"/>
              <a:ext cx="301300" cy="369136"/>
            </a:xfrm>
            <a:prstGeom prst="rect">
              <a:avLst/>
            </a:prstGeom>
            <a:noFill/>
          </p:spPr>
          <p:txBody>
            <a:bodyPr wrap="none" lIns="91249" tIns="45623" rIns="91249" bIns="45623" rtlCol="0">
              <a:spAutoFit/>
            </a:bodyPr>
            <a:lstStyle/>
            <a:p>
              <a:pPr defTabSz="912479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3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6175432" y="2998048"/>
              <a:ext cx="301300" cy="369136"/>
            </a:xfrm>
            <a:prstGeom prst="rect">
              <a:avLst/>
            </a:prstGeom>
            <a:noFill/>
          </p:spPr>
          <p:txBody>
            <a:bodyPr wrap="none" lIns="91249" tIns="45623" rIns="91249" bIns="45623" rtlCol="0">
              <a:spAutoFit/>
            </a:bodyPr>
            <a:lstStyle/>
            <a:p>
              <a:pPr defTabSz="912479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4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7334534" y="2998048"/>
              <a:ext cx="301300" cy="369136"/>
            </a:xfrm>
            <a:prstGeom prst="rect">
              <a:avLst/>
            </a:prstGeom>
            <a:noFill/>
          </p:spPr>
          <p:txBody>
            <a:bodyPr wrap="none" lIns="91249" tIns="45623" rIns="91249" bIns="45623" rtlCol="0">
              <a:spAutoFit/>
            </a:bodyPr>
            <a:lstStyle/>
            <a:p>
              <a:pPr defTabSz="912479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5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369522" y="2489341"/>
              <a:ext cx="1178142" cy="338358"/>
            </a:xfrm>
            <a:prstGeom prst="rect">
              <a:avLst/>
            </a:prstGeom>
            <a:noFill/>
          </p:spPr>
          <p:txBody>
            <a:bodyPr wrap="none" lIns="91249" tIns="45623" rIns="91249" bIns="45623" rtlCol="0">
              <a:spAutoFit/>
            </a:bodyPr>
            <a:lstStyle/>
            <a:p>
              <a:pPr defTabSz="912479"/>
              <a:r>
                <a:rPr lang="en-US" altLang="ja-JP" sz="1600" b="1" dirty="0">
                  <a:solidFill>
                    <a:srgbClr val="0000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1.5 GeV e-</a:t>
              </a:r>
              <a:endParaRPr lang="ja-JP" alt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grpSp>
          <p:nvGrpSpPr>
            <p:cNvPr id="5" name="グループ化 255"/>
            <p:cNvGrpSpPr/>
            <p:nvPr/>
          </p:nvGrpSpPr>
          <p:grpSpPr>
            <a:xfrm>
              <a:off x="4183702" y="2644751"/>
              <a:ext cx="891591" cy="850320"/>
              <a:chOff x="4183699" y="1893195"/>
              <a:chExt cx="891591" cy="1147411"/>
            </a:xfrm>
            <a:noFill/>
          </p:grpSpPr>
          <p:sp>
            <p:nvSpPr>
              <p:cNvPr id="76" name="Line 169"/>
              <p:cNvSpPr>
                <a:spLocks noChangeShapeType="1"/>
              </p:cNvSpPr>
              <p:nvPr/>
            </p:nvSpPr>
            <p:spPr bwMode="auto">
              <a:xfrm flipV="1">
                <a:off x="4434652" y="2686050"/>
                <a:ext cx="232598" cy="345032"/>
              </a:xfrm>
              <a:prstGeom prst="line">
                <a:avLst/>
              </a:prstGeom>
              <a:grpFill/>
              <a:ln w="44323">
                <a:solidFill>
                  <a:srgbClr val="FF6FCF"/>
                </a:solidFill>
                <a:miter lim="800000"/>
                <a:headEnd/>
                <a:tailEnd/>
              </a:ln>
              <a:effectLst>
                <a:outerShdw blurRad="63500" dist="20160" dir="5400000" algn="ctr" rotWithShape="0">
                  <a:srgbClr val="000000">
                    <a:alpha val="38034"/>
                  </a:srgbClr>
                </a:outerShdw>
              </a:effectLst>
            </p:spPr>
            <p:txBody>
              <a:bodyPr/>
              <a:lstStyle/>
              <a:p>
                <a:pPr defTabSz="912479">
                  <a:defRPr/>
                </a:pPr>
                <a:endParaRPr lang="ja-JP" altLang="en-US">
                  <a:solidFill>
                    <a:prstClr val="black"/>
                  </a:solidFill>
                  <a:latin typeface="Arial"/>
                  <a:ea typeface="ＭＳ Ｐゴシック" pitchFamily="-112" charset="-128"/>
                  <a:cs typeface="Arial"/>
                </a:endParaRPr>
              </a:p>
            </p:txBody>
          </p:sp>
          <p:sp>
            <p:nvSpPr>
              <p:cNvPr id="88" name="テキスト ボックス 212"/>
              <p:cNvSpPr txBox="1">
                <a:spLocks noChangeArrowheads="1"/>
              </p:cNvSpPr>
              <p:nvPr/>
            </p:nvSpPr>
            <p:spPr bwMode="auto">
              <a:xfrm>
                <a:off x="4183699" y="2028721"/>
                <a:ext cx="891591" cy="35716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2479">
                  <a:lnSpc>
                    <a:spcPct val="80000"/>
                  </a:lnSpc>
                </a:pPr>
                <a:r>
                  <a:rPr lang="en-US" altLang="ja-JP" sz="1400" b="1" dirty="0">
                    <a:solidFill>
                      <a:srgbClr val="FF0000"/>
                    </a:solidFill>
                    <a:cs typeface="Arial" charset="0"/>
                  </a:rPr>
                  <a:t>1.1 GeV </a:t>
                </a:r>
              </a:p>
            </p:txBody>
          </p:sp>
          <p:sp>
            <p:nvSpPr>
              <p:cNvPr id="90" name="Line 1"/>
              <p:cNvSpPr>
                <a:spLocks noChangeShapeType="1"/>
              </p:cNvSpPr>
              <p:nvPr/>
            </p:nvSpPr>
            <p:spPr bwMode="auto">
              <a:xfrm flipH="1" flipV="1">
                <a:off x="4381500" y="2705099"/>
                <a:ext cx="284927" cy="335507"/>
              </a:xfrm>
              <a:prstGeom prst="line">
                <a:avLst/>
              </a:prstGeom>
              <a:grpFill/>
              <a:ln w="44323">
                <a:solidFill>
                  <a:srgbClr val="FF6FCF"/>
                </a:solidFill>
                <a:miter lim="800000"/>
                <a:headEnd/>
                <a:tailEnd/>
              </a:ln>
              <a:effectLst>
                <a:outerShdw blurRad="63500" dist="20160" dir="5400000" algn="ctr" rotWithShape="0">
                  <a:srgbClr val="000000">
                    <a:alpha val="38034"/>
                  </a:srgbClr>
                </a:outerShdw>
              </a:effectLst>
            </p:spPr>
            <p:txBody>
              <a:bodyPr/>
              <a:lstStyle/>
              <a:p>
                <a:pPr defTabSz="912479">
                  <a:defRPr/>
                </a:pPr>
                <a:endParaRPr lang="ja-JP" altLang="en-US">
                  <a:solidFill>
                    <a:prstClr val="black"/>
                  </a:solidFill>
                  <a:latin typeface="Arial"/>
                  <a:ea typeface="ＭＳ Ｐゴシック" pitchFamily="-112" charset="-128"/>
                  <a:cs typeface="Arial"/>
                </a:endParaRPr>
              </a:p>
            </p:txBody>
          </p:sp>
          <p:sp>
            <p:nvSpPr>
              <p:cNvPr id="341" name="円/楕円 340"/>
              <p:cNvSpPr/>
              <p:nvPr/>
            </p:nvSpPr>
            <p:spPr>
              <a:xfrm>
                <a:off x="4198513" y="1893195"/>
                <a:ext cx="631065" cy="846652"/>
              </a:xfrm>
              <a:prstGeom prst="ellipse">
                <a:avLst/>
              </a:prstGeom>
              <a:grpFill/>
              <a:ln w="38100"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479"/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342" name="テキスト ボックス 341"/>
              <p:cNvSpPr txBox="1"/>
              <p:nvPr/>
            </p:nvSpPr>
            <p:spPr>
              <a:xfrm>
                <a:off x="4275790" y="2150771"/>
                <a:ext cx="452368" cy="49837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912479"/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DR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</p:grpSp>
        <p:sp>
          <p:nvSpPr>
            <p:cNvPr id="393" name="Line 178"/>
            <p:cNvSpPr>
              <a:spLocks noChangeShapeType="1"/>
            </p:cNvSpPr>
            <p:nvPr/>
          </p:nvSpPr>
          <p:spPr bwMode="auto">
            <a:xfrm>
              <a:off x="2753936" y="3530849"/>
              <a:ext cx="1689275" cy="0"/>
            </a:xfrm>
            <a:prstGeom prst="line">
              <a:avLst/>
            </a:prstGeom>
            <a:noFill/>
            <a:ln w="57023">
              <a:solidFill>
                <a:srgbClr val="0000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49" tIns="45623" rIns="91249" bIns="45623"/>
            <a:lstStyle/>
            <a:p>
              <a:pPr defTabSz="912479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44" name="フリーフォーム 1043"/>
            <p:cNvSpPr/>
            <p:nvPr/>
          </p:nvSpPr>
          <p:spPr>
            <a:xfrm>
              <a:off x="4404575" y="3519640"/>
              <a:ext cx="373487" cy="64394"/>
            </a:xfrm>
            <a:custGeom>
              <a:avLst/>
              <a:gdLst>
                <a:gd name="connsiteX0" fmla="*/ 0 w 231819"/>
                <a:gd name="connsiteY0" fmla="*/ 0 h 77273"/>
                <a:gd name="connsiteX1" fmla="*/ 64394 w 231819"/>
                <a:gd name="connsiteY1" fmla="*/ 77273 h 77273"/>
                <a:gd name="connsiteX2" fmla="*/ 167425 w 231819"/>
                <a:gd name="connsiteY2" fmla="*/ 77273 h 77273"/>
                <a:gd name="connsiteX3" fmla="*/ 231819 w 231819"/>
                <a:gd name="connsiteY3" fmla="*/ 0 h 77273"/>
                <a:gd name="connsiteX4" fmla="*/ 231819 w 231819"/>
                <a:gd name="connsiteY4" fmla="*/ 0 h 7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19" h="77273">
                  <a:moveTo>
                    <a:pt x="0" y="0"/>
                  </a:moveTo>
                  <a:cubicBezTo>
                    <a:pt x="18245" y="32197"/>
                    <a:pt x="36490" y="64394"/>
                    <a:pt x="64394" y="77273"/>
                  </a:cubicBezTo>
                  <a:cubicBezTo>
                    <a:pt x="92298" y="90152"/>
                    <a:pt x="139521" y="90152"/>
                    <a:pt x="167425" y="77273"/>
                  </a:cubicBezTo>
                  <a:cubicBezTo>
                    <a:pt x="195329" y="64394"/>
                    <a:pt x="231819" y="0"/>
                    <a:pt x="231819" y="0"/>
                  </a:cubicBezTo>
                  <a:lnTo>
                    <a:pt x="231819" y="0"/>
                  </a:lnTo>
                </a:path>
              </a:pathLst>
            </a:custGeom>
            <a:noFill/>
            <a:ln>
              <a:solidFill>
                <a:srgbClr val="00FFFF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lIns="91249" tIns="45623" rIns="91249" bIns="45623" rtlCol="0" anchor="ctr"/>
            <a:lstStyle/>
            <a:p>
              <a:pPr algn="ctr" defTabSz="912479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4516384" y="3265114"/>
              <a:ext cx="3801336" cy="6763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1" name="正方形/長方形 150"/>
            <p:cNvSpPr/>
            <p:nvPr/>
          </p:nvSpPr>
          <p:spPr>
            <a:xfrm>
              <a:off x="2753936" y="3297299"/>
              <a:ext cx="1703813" cy="645778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56CC48B0-E051-42A8-978F-8FCF6435D345}"/>
                </a:ext>
              </a:extLst>
            </p:cNvPr>
            <p:cNvSpPr txBox="1"/>
            <p:nvPr/>
          </p:nvSpPr>
          <p:spPr>
            <a:xfrm>
              <a:off x="2883019" y="3651032"/>
              <a:ext cx="1709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7030A0"/>
                  </a:solidFill>
                </a:rPr>
                <a:t>DC Magnets</a:t>
              </a:r>
              <a:endParaRPr lang="ja-JP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B97CE284-EFCB-41BF-A1FE-758F0253B8B5}"/>
                </a:ext>
              </a:extLst>
            </p:cNvPr>
            <p:cNvSpPr txBox="1"/>
            <p:nvPr/>
          </p:nvSpPr>
          <p:spPr>
            <a:xfrm>
              <a:off x="5403299" y="3651032"/>
              <a:ext cx="22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Pulsed Magnets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4" name="日付プレースホルダー 83">
            <a:extLst>
              <a:ext uri="{FF2B5EF4-FFF2-40B4-BE49-F238E27FC236}">
                <a16:creationId xmlns:a16="http://schemas.microsoft.com/office/drawing/2014/main" id="{93EEEA57-6AB3-2846-9A67-FEC352FF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Feb. 4, 2019, 32nd B2GM</a:t>
            </a:r>
            <a:endParaRPr kumimoji="1" lang="ja-JP" altLang="en-US"/>
          </a:p>
        </p:txBody>
      </p:sp>
      <p:graphicFrame>
        <p:nvGraphicFramePr>
          <p:cNvPr id="86" name="表 85">
            <a:extLst>
              <a:ext uri="{FF2B5EF4-FFF2-40B4-BE49-F238E27FC236}">
                <a16:creationId xmlns:a16="http://schemas.microsoft.com/office/drawing/2014/main" id="{A2F33909-F746-B449-A3D8-B82373FF0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748982"/>
              </p:ext>
            </p:extLst>
          </p:nvPr>
        </p:nvGraphicFramePr>
        <p:xfrm>
          <a:off x="6890327" y="107735"/>
          <a:ext cx="4591124" cy="1469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473">
                  <a:extLst>
                    <a:ext uri="{9D8B030D-6E8A-4147-A177-3AD203B41FA5}">
                      <a16:colId xmlns:a16="http://schemas.microsoft.com/office/drawing/2014/main" val="4143523838"/>
                    </a:ext>
                  </a:extLst>
                </a:gridCol>
                <a:gridCol w="844083">
                  <a:extLst>
                    <a:ext uri="{9D8B030D-6E8A-4147-A177-3AD203B41FA5}">
                      <a16:colId xmlns:a16="http://schemas.microsoft.com/office/drawing/2014/main" val="3847772971"/>
                    </a:ext>
                  </a:extLst>
                </a:gridCol>
                <a:gridCol w="1316272">
                  <a:extLst>
                    <a:ext uri="{9D8B030D-6E8A-4147-A177-3AD203B41FA5}">
                      <a16:colId xmlns:a16="http://schemas.microsoft.com/office/drawing/2014/main" val="939539282"/>
                    </a:ext>
                  </a:extLst>
                </a:gridCol>
                <a:gridCol w="795131">
                  <a:extLst>
                    <a:ext uri="{9D8B030D-6E8A-4147-A177-3AD203B41FA5}">
                      <a16:colId xmlns:a16="http://schemas.microsoft.com/office/drawing/2014/main" val="1584357599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857420133"/>
                    </a:ext>
                  </a:extLst>
                </a:gridCol>
              </a:tblGrid>
              <a:tr h="3806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Ring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Energy [GeV]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Charge/bunch [</a:t>
                      </a:r>
                      <a:r>
                        <a:rPr kumimoji="1" lang="en-US" altLang="ja-JP" sz="1200" dirty="0" err="1"/>
                        <a:t>nC</a:t>
                      </a:r>
                      <a:r>
                        <a:rPr kumimoji="1" lang="en-US" altLang="ja-JP" sz="1200" dirty="0"/>
                        <a:t>]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# of Bunch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Rep. Rate [Hz]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extLst>
                  <a:ext uri="{0D108BD9-81ED-4DB2-BD59-A6C34878D82A}">
                    <a16:rowId xmlns:a16="http://schemas.microsoft.com/office/drawing/2014/main" val="2541236351"/>
                  </a:ext>
                </a:extLst>
              </a:tr>
              <a:tr h="2185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FF0000"/>
                          </a:solidFill>
                        </a:rPr>
                        <a:t>LER</a:t>
                      </a:r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FF0000"/>
                          </a:solidFill>
                        </a:rPr>
                        <a:t>4</a:t>
                      </a:r>
                      <a:endParaRPr kumimoji="1" lang="ja-JP" altLang="en-US" sz="1200">
                        <a:solidFill>
                          <a:srgbClr val="FF0000"/>
                        </a:solidFill>
                      </a:endParaRPr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FF0000"/>
                          </a:solidFill>
                        </a:rPr>
                        <a:t>4</a:t>
                      </a:r>
                      <a:endParaRPr kumimoji="1" lang="ja-JP" altLang="en-US" sz="1200">
                        <a:solidFill>
                          <a:srgbClr val="FF0000"/>
                        </a:solidFill>
                      </a:endParaRPr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FF0000"/>
                          </a:solidFill>
                        </a:rPr>
                        <a:t>2</a:t>
                      </a:r>
                      <a:endParaRPr kumimoji="1" lang="ja-JP" altLang="en-US" sz="1200">
                        <a:solidFill>
                          <a:srgbClr val="FF0000"/>
                        </a:solidFill>
                      </a:endParaRPr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FF0000"/>
                          </a:solidFill>
                        </a:rPr>
                        <a:t>50</a:t>
                      </a:r>
                      <a:endParaRPr kumimoji="1" lang="ja-JP" altLang="en-US" sz="1200">
                        <a:solidFill>
                          <a:srgbClr val="FF0000"/>
                        </a:solidFill>
                      </a:endParaRPr>
                    </a:p>
                  </a:txBody>
                  <a:tcPr marL="74511" marR="74511" marT="37255" marB="37255"/>
                </a:tc>
                <a:extLst>
                  <a:ext uri="{0D108BD9-81ED-4DB2-BD59-A6C34878D82A}">
                    <a16:rowId xmlns:a16="http://schemas.microsoft.com/office/drawing/2014/main" val="480882633"/>
                  </a:ext>
                </a:extLst>
              </a:tr>
              <a:tr h="2185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0432FF"/>
                          </a:solidFill>
                        </a:rPr>
                        <a:t>HER</a:t>
                      </a:r>
                      <a:endParaRPr kumimoji="1" lang="ja-JP" altLang="en-US" sz="1200">
                        <a:solidFill>
                          <a:srgbClr val="0432FF"/>
                        </a:solidFill>
                      </a:endParaRPr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0432FF"/>
                          </a:solidFill>
                        </a:rPr>
                        <a:t>7</a:t>
                      </a:r>
                      <a:endParaRPr kumimoji="1" lang="ja-JP" altLang="en-US" sz="1200">
                        <a:solidFill>
                          <a:srgbClr val="0432FF"/>
                        </a:solidFill>
                      </a:endParaRPr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0432FF"/>
                          </a:solidFill>
                        </a:rPr>
                        <a:t>4</a:t>
                      </a:r>
                      <a:endParaRPr kumimoji="1" lang="ja-JP" altLang="en-US" sz="1200">
                        <a:solidFill>
                          <a:srgbClr val="0432FF"/>
                        </a:solidFill>
                      </a:endParaRPr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0432FF"/>
                          </a:solidFill>
                        </a:rPr>
                        <a:t>2</a:t>
                      </a:r>
                      <a:endParaRPr kumimoji="1" lang="ja-JP" altLang="en-US" sz="1200">
                        <a:solidFill>
                          <a:srgbClr val="0432FF"/>
                        </a:solidFill>
                      </a:endParaRPr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solidFill>
                            <a:srgbClr val="0432FF"/>
                          </a:solidFill>
                        </a:rPr>
                        <a:t>50</a:t>
                      </a:r>
                      <a:endParaRPr kumimoji="1" lang="ja-JP" altLang="en-US" sz="1200">
                        <a:solidFill>
                          <a:srgbClr val="0432FF"/>
                        </a:solidFill>
                      </a:endParaRPr>
                    </a:p>
                  </a:txBody>
                  <a:tcPr marL="74511" marR="74511" marT="37255" marB="37255"/>
                </a:tc>
                <a:extLst>
                  <a:ext uri="{0D108BD9-81ED-4DB2-BD59-A6C34878D82A}">
                    <a16:rowId xmlns:a16="http://schemas.microsoft.com/office/drawing/2014/main" val="1002361460"/>
                  </a:ext>
                </a:extLst>
              </a:tr>
              <a:tr h="2185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PF-AR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6.5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0.3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1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25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extLst>
                  <a:ext uri="{0D108BD9-81ED-4DB2-BD59-A6C34878D82A}">
                    <a16:rowId xmlns:a16="http://schemas.microsoft.com/office/drawing/2014/main" val="1886390773"/>
                  </a:ext>
                </a:extLst>
              </a:tr>
              <a:tr h="2185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PF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2.5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0.3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/>
                        <a:t>1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25</a:t>
                      </a:r>
                      <a:endParaRPr kumimoji="1" lang="ja-JP" altLang="en-US" sz="1200"/>
                    </a:p>
                  </a:txBody>
                  <a:tcPr marL="74511" marR="74511" marT="37255" marB="37255"/>
                </a:tc>
                <a:extLst>
                  <a:ext uri="{0D108BD9-81ED-4DB2-BD59-A6C34878D82A}">
                    <a16:rowId xmlns:a16="http://schemas.microsoft.com/office/drawing/2014/main" val="3768577962"/>
                  </a:ext>
                </a:extLst>
              </a:tr>
            </a:tbl>
          </a:graphicData>
        </a:graphic>
      </p:graphicFrame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53B7E07E-E3E8-4649-AEF2-BFBBD3DB2826}"/>
              </a:ext>
            </a:extLst>
          </p:cNvPr>
          <p:cNvSpPr txBox="1"/>
          <p:nvPr/>
        </p:nvSpPr>
        <p:spPr>
          <a:xfrm>
            <a:off x="6154379" y="1750606"/>
            <a:ext cx="6135522" cy="1080175"/>
          </a:xfrm>
          <a:prstGeom prst="rect">
            <a:avLst/>
          </a:prstGeom>
          <a:noFill/>
        </p:spPr>
        <p:txBody>
          <a:bodyPr wrap="square" lIns="94370" tIns="47184" rIns="94370" bIns="47184" rtlCol="0">
            <a:spAutoFit/>
          </a:bodyPr>
          <a:lstStyle/>
          <a:p>
            <a:pPr marL="294901" indent="-294901" defTabSz="94369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Beam injection with pulse-to-pulse variable charge and energy</a:t>
            </a:r>
          </a:p>
          <a:p>
            <a:pPr marL="294901" indent="-294901" defTabSz="94369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Device parameters change at 50 Hz (20 ms)</a:t>
            </a:r>
            <a:endParaRPr lang="en-US" altLang="ja-JP" sz="16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294901" indent="-294901" defTabSz="94369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ja-JP" sz="1600" b="1" u="sng" dirty="0">
                <a:solidFill>
                  <a:srgbClr val="FF0000"/>
                </a:solidFill>
                <a:latin typeface="Calibri"/>
                <a:ea typeface="ＭＳ Ｐゴシック"/>
              </a:rPr>
              <a:t>Pulsed magnets commissioned at 3-5 sectors (2017 autumn), and many more have been installed also in this winter.</a:t>
            </a:r>
            <a:endParaRPr lang="ja-JP" altLang="en-US" sz="1600" b="1" u="sng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pic>
        <p:nvPicPr>
          <p:cNvPr id="167" name="Picture 4">
            <a:extLst>
              <a:ext uri="{FF2B5EF4-FFF2-40B4-BE49-F238E27FC236}">
                <a16:creationId xmlns:a16="http://schemas.microsoft.com/office/drawing/2014/main" id="{4DE4679C-E4F6-9647-9D3F-ED6010F5D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03"/>
          <a:stretch/>
        </p:blipFill>
        <p:spPr bwMode="auto">
          <a:xfrm>
            <a:off x="1421371" y="4048916"/>
            <a:ext cx="8263308" cy="238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8" name="直線コネクタ 167">
            <a:extLst>
              <a:ext uri="{FF2B5EF4-FFF2-40B4-BE49-F238E27FC236}">
                <a16:creationId xmlns:a16="http://schemas.microsoft.com/office/drawing/2014/main" id="{3F082044-8EEA-294E-AA7C-52307DBAB409}"/>
              </a:ext>
            </a:extLst>
          </p:cNvPr>
          <p:cNvCxnSpPr>
            <a:cxnSpLocks/>
          </p:cNvCxnSpPr>
          <p:nvPr/>
        </p:nvCxnSpPr>
        <p:spPr>
          <a:xfrm>
            <a:off x="8679945" y="4236393"/>
            <a:ext cx="261141" cy="1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コネクタ 168">
            <a:extLst>
              <a:ext uri="{FF2B5EF4-FFF2-40B4-BE49-F238E27FC236}">
                <a16:creationId xmlns:a16="http://schemas.microsoft.com/office/drawing/2014/main" id="{2A500C5A-3A01-DF44-A7DE-E16703EC752F}"/>
              </a:ext>
            </a:extLst>
          </p:cNvPr>
          <p:cNvCxnSpPr/>
          <p:nvPr/>
        </p:nvCxnSpPr>
        <p:spPr>
          <a:xfrm>
            <a:off x="8927021" y="4236392"/>
            <a:ext cx="64616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>
            <a:extLst>
              <a:ext uri="{FF2B5EF4-FFF2-40B4-BE49-F238E27FC236}">
                <a16:creationId xmlns:a16="http://schemas.microsoft.com/office/drawing/2014/main" id="{E9FC75CA-5155-9F4C-9789-C7A9289DAE10}"/>
              </a:ext>
            </a:extLst>
          </p:cNvPr>
          <p:cNvCxnSpPr/>
          <p:nvPr/>
        </p:nvCxnSpPr>
        <p:spPr>
          <a:xfrm>
            <a:off x="7518127" y="4770991"/>
            <a:ext cx="1967002" cy="43030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正方形/長方形 171">
            <a:extLst>
              <a:ext uri="{FF2B5EF4-FFF2-40B4-BE49-F238E27FC236}">
                <a16:creationId xmlns:a16="http://schemas.microsoft.com/office/drawing/2014/main" id="{DCC96164-A852-924D-BF14-B126794019CD}"/>
              </a:ext>
            </a:extLst>
          </p:cNvPr>
          <p:cNvSpPr/>
          <p:nvPr/>
        </p:nvSpPr>
        <p:spPr>
          <a:xfrm>
            <a:off x="8050513" y="5058673"/>
            <a:ext cx="1258376" cy="346449"/>
          </a:xfrm>
          <a:prstGeom prst="rect">
            <a:avLst/>
          </a:prstGeom>
        </p:spPr>
        <p:txBody>
          <a:bodyPr wrap="none" lIns="94370" tIns="47184" rIns="94370" bIns="47184">
            <a:spAutoFit/>
          </a:bodyPr>
          <a:lstStyle/>
          <a:p>
            <a:pPr defTabSz="943690"/>
            <a:r>
              <a:rPr lang="en-US" altLang="ja-JP" sz="1632" dirty="0">
                <a:solidFill>
                  <a:srgbClr val="00B050"/>
                </a:solidFill>
                <a:latin typeface="Calibri"/>
                <a:ea typeface="ＭＳ Ｐゴシック"/>
              </a:rPr>
              <a:t>deceleration</a:t>
            </a:r>
            <a:endParaRPr lang="ja-JP" altLang="en-US" sz="1632" dirty="0">
              <a:solidFill>
                <a:srgbClr val="00B050"/>
              </a:solidFill>
              <a:latin typeface="Calibri"/>
              <a:ea typeface="ＭＳ Ｐゴシック"/>
            </a:endParaRPr>
          </a:p>
        </p:txBody>
      </p:sp>
      <p:cxnSp>
        <p:nvCxnSpPr>
          <p:cNvPr id="173" name="直線コネクタ 172">
            <a:extLst>
              <a:ext uri="{FF2B5EF4-FFF2-40B4-BE49-F238E27FC236}">
                <a16:creationId xmlns:a16="http://schemas.microsoft.com/office/drawing/2014/main" id="{7D67AE58-122A-DD4A-A925-D565BCAFA19D}"/>
              </a:ext>
            </a:extLst>
          </p:cNvPr>
          <p:cNvCxnSpPr/>
          <p:nvPr/>
        </p:nvCxnSpPr>
        <p:spPr>
          <a:xfrm flipV="1">
            <a:off x="5772759" y="4047672"/>
            <a:ext cx="0" cy="176440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4" name="直線コネクタ 173">
            <a:extLst>
              <a:ext uri="{FF2B5EF4-FFF2-40B4-BE49-F238E27FC236}">
                <a16:creationId xmlns:a16="http://schemas.microsoft.com/office/drawing/2014/main" id="{F53DF2B2-17AE-E641-AF7B-9549C6AAC4FB}"/>
              </a:ext>
            </a:extLst>
          </p:cNvPr>
          <p:cNvCxnSpPr/>
          <p:nvPr/>
        </p:nvCxnSpPr>
        <p:spPr>
          <a:xfrm flipV="1">
            <a:off x="4366356" y="5541625"/>
            <a:ext cx="928625" cy="191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コネクタ 175">
            <a:extLst>
              <a:ext uri="{FF2B5EF4-FFF2-40B4-BE49-F238E27FC236}">
                <a16:creationId xmlns:a16="http://schemas.microsoft.com/office/drawing/2014/main" id="{57C4316F-E6B3-C147-A6B8-4E62823DC8E4}"/>
              </a:ext>
            </a:extLst>
          </p:cNvPr>
          <p:cNvCxnSpPr/>
          <p:nvPr/>
        </p:nvCxnSpPr>
        <p:spPr>
          <a:xfrm flipH="1">
            <a:off x="5254009" y="5545078"/>
            <a:ext cx="294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47E7A052-F118-A745-99F7-AF519E0B3137}"/>
              </a:ext>
            </a:extLst>
          </p:cNvPr>
          <p:cNvCxnSpPr/>
          <p:nvPr/>
        </p:nvCxnSpPr>
        <p:spPr>
          <a:xfrm flipH="1">
            <a:off x="6008607" y="5123129"/>
            <a:ext cx="1592493" cy="3925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コネクタ 177">
            <a:extLst>
              <a:ext uri="{FF2B5EF4-FFF2-40B4-BE49-F238E27FC236}">
                <a16:creationId xmlns:a16="http://schemas.microsoft.com/office/drawing/2014/main" id="{DA55AE2A-268B-3443-886A-21B26B76A6BC}"/>
              </a:ext>
            </a:extLst>
          </p:cNvPr>
          <p:cNvCxnSpPr/>
          <p:nvPr/>
        </p:nvCxnSpPr>
        <p:spPr>
          <a:xfrm flipH="1">
            <a:off x="5544405" y="5513404"/>
            <a:ext cx="216702" cy="297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>
            <a:extLst>
              <a:ext uri="{FF2B5EF4-FFF2-40B4-BE49-F238E27FC236}">
                <a16:creationId xmlns:a16="http://schemas.microsoft.com/office/drawing/2014/main" id="{1B0399C7-C057-ED4B-9E42-074BA4D39493}"/>
              </a:ext>
            </a:extLst>
          </p:cNvPr>
          <p:cNvCxnSpPr/>
          <p:nvPr/>
        </p:nvCxnSpPr>
        <p:spPr>
          <a:xfrm flipV="1">
            <a:off x="3887881" y="5734808"/>
            <a:ext cx="492440" cy="442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>
            <a:extLst>
              <a:ext uri="{FF2B5EF4-FFF2-40B4-BE49-F238E27FC236}">
                <a16:creationId xmlns:a16="http://schemas.microsoft.com/office/drawing/2014/main" id="{E1965F11-D422-C140-BD7F-A7204CDC72F0}"/>
              </a:ext>
            </a:extLst>
          </p:cNvPr>
          <p:cNvCxnSpPr/>
          <p:nvPr/>
        </p:nvCxnSpPr>
        <p:spPr>
          <a:xfrm flipH="1">
            <a:off x="7580344" y="5123373"/>
            <a:ext cx="2070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>
            <a:extLst>
              <a:ext uri="{FF2B5EF4-FFF2-40B4-BE49-F238E27FC236}">
                <a16:creationId xmlns:a16="http://schemas.microsoft.com/office/drawing/2014/main" id="{7579AE8A-7932-6244-900C-99CB447C2172}"/>
              </a:ext>
            </a:extLst>
          </p:cNvPr>
          <p:cNvCxnSpPr/>
          <p:nvPr/>
        </p:nvCxnSpPr>
        <p:spPr>
          <a:xfrm flipH="1">
            <a:off x="7788630" y="4840613"/>
            <a:ext cx="994497" cy="2791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E7AD2E9E-CF45-2849-8426-4857D474DF54}"/>
              </a:ext>
            </a:extLst>
          </p:cNvPr>
          <p:cNvCxnSpPr/>
          <p:nvPr/>
        </p:nvCxnSpPr>
        <p:spPr>
          <a:xfrm flipH="1">
            <a:off x="8762409" y="4845326"/>
            <a:ext cx="7348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27A697BE-5B2B-224B-93A2-00A4EACBC9AC}"/>
              </a:ext>
            </a:extLst>
          </p:cNvPr>
          <p:cNvCxnSpPr/>
          <p:nvPr/>
        </p:nvCxnSpPr>
        <p:spPr>
          <a:xfrm flipH="1">
            <a:off x="5729530" y="5517174"/>
            <a:ext cx="2945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矢印コネクタ 183">
            <a:extLst>
              <a:ext uri="{FF2B5EF4-FFF2-40B4-BE49-F238E27FC236}">
                <a16:creationId xmlns:a16="http://schemas.microsoft.com/office/drawing/2014/main" id="{467190AA-100B-3C44-BC5A-DCB67FCD50BF}"/>
              </a:ext>
            </a:extLst>
          </p:cNvPr>
          <p:cNvCxnSpPr/>
          <p:nvPr/>
        </p:nvCxnSpPr>
        <p:spPr>
          <a:xfrm>
            <a:off x="3847919" y="5541640"/>
            <a:ext cx="0" cy="5409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5" name="正方形/長方形 184">
            <a:extLst>
              <a:ext uri="{FF2B5EF4-FFF2-40B4-BE49-F238E27FC236}">
                <a16:creationId xmlns:a16="http://schemas.microsoft.com/office/drawing/2014/main" id="{BF688425-F076-D14B-AB91-5BE6A3C4ECFD}"/>
              </a:ext>
            </a:extLst>
          </p:cNvPr>
          <p:cNvSpPr/>
          <p:nvPr/>
        </p:nvSpPr>
        <p:spPr>
          <a:xfrm>
            <a:off x="3026359" y="5229251"/>
            <a:ext cx="1483116" cy="346449"/>
          </a:xfrm>
          <a:prstGeom prst="rect">
            <a:avLst/>
          </a:prstGeom>
        </p:spPr>
        <p:txBody>
          <a:bodyPr wrap="none" lIns="94370" tIns="47184" rIns="94370" bIns="47184">
            <a:spAutoFit/>
          </a:bodyPr>
          <a:lstStyle/>
          <a:p>
            <a:pPr defTabSz="943690"/>
            <a:r>
              <a:rPr lang="en-US" altLang="ja-JP" sz="1632" b="1" dirty="0">
                <a:solidFill>
                  <a:srgbClr val="FF0000"/>
                </a:solidFill>
                <a:latin typeface="Calibri"/>
                <a:ea typeface="ＭＳ Ｐゴシック"/>
                <a:cs typeface="Arial" charset="0"/>
              </a:rPr>
              <a:t>positron target</a:t>
            </a:r>
            <a:endParaRPr lang="ja-JP" altLang="en-US" sz="163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CB94E243-13E8-144B-BD55-B5BD9FD88DBD}"/>
              </a:ext>
            </a:extLst>
          </p:cNvPr>
          <p:cNvSpPr txBox="1"/>
          <p:nvPr/>
        </p:nvSpPr>
        <p:spPr>
          <a:xfrm>
            <a:off x="8516713" y="6062153"/>
            <a:ext cx="423192" cy="2907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4370" tIns="47184" rIns="94370" bIns="47184" rtlCol="0">
            <a:spAutoFit/>
          </a:bodyPr>
          <a:lstStyle/>
          <a:p>
            <a:pPr algn="ctr" defTabSz="943690"/>
            <a:r>
              <a:rPr lang="en-US" altLang="ja-JP" sz="1270" dirty="0">
                <a:solidFill>
                  <a:srgbClr val="0000FF"/>
                </a:solidFill>
                <a:latin typeface="Calibri"/>
                <a:ea typeface="ＭＳ Ｐゴシック"/>
              </a:rPr>
              <a:t>5</a:t>
            </a:r>
            <a:endParaRPr lang="ja-JP" altLang="en-US" sz="127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8694A332-1B46-BF41-A824-8198DB368436}"/>
              </a:ext>
            </a:extLst>
          </p:cNvPr>
          <p:cNvSpPr txBox="1"/>
          <p:nvPr/>
        </p:nvSpPr>
        <p:spPr>
          <a:xfrm>
            <a:off x="7381365" y="6062153"/>
            <a:ext cx="423192" cy="2907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4370" tIns="47184" rIns="94370" bIns="47184" rtlCol="0">
            <a:spAutoFit/>
          </a:bodyPr>
          <a:lstStyle/>
          <a:p>
            <a:pPr algn="ctr" defTabSz="943690"/>
            <a:r>
              <a:rPr lang="en-US" altLang="ja-JP" sz="1270" dirty="0">
                <a:solidFill>
                  <a:srgbClr val="0000FF"/>
                </a:solidFill>
                <a:latin typeface="Calibri"/>
                <a:ea typeface="ＭＳ Ｐゴシック"/>
              </a:rPr>
              <a:t>4</a:t>
            </a:r>
            <a:endParaRPr lang="ja-JP" altLang="en-US" sz="127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E35D8200-7A4E-E040-8F6E-503B54EC0BBA}"/>
              </a:ext>
            </a:extLst>
          </p:cNvPr>
          <p:cNvSpPr txBox="1"/>
          <p:nvPr/>
        </p:nvSpPr>
        <p:spPr>
          <a:xfrm>
            <a:off x="6273329" y="6062153"/>
            <a:ext cx="423192" cy="2907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4370" tIns="47184" rIns="94370" bIns="47184" rtlCol="0">
            <a:spAutoFit/>
          </a:bodyPr>
          <a:lstStyle/>
          <a:p>
            <a:pPr algn="ctr" defTabSz="943690"/>
            <a:r>
              <a:rPr lang="en-US" altLang="ja-JP" sz="1270" dirty="0">
                <a:solidFill>
                  <a:srgbClr val="0000FF"/>
                </a:solidFill>
                <a:latin typeface="Calibri"/>
                <a:ea typeface="ＭＳ Ｐゴシック"/>
              </a:rPr>
              <a:t>3</a:t>
            </a:r>
            <a:endParaRPr lang="ja-JP" altLang="en-US" sz="127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A20A07BF-91D1-2D49-9E50-A6265B84700E}"/>
              </a:ext>
            </a:extLst>
          </p:cNvPr>
          <p:cNvSpPr txBox="1"/>
          <p:nvPr/>
        </p:nvSpPr>
        <p:spPr>
          <a:xfrm>
            <a:off x="5003753" y="6062153"/>
            <a:ext cx="423192" cy="2907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4370" tIns="47184" rIns="94370" bIns="47184" rtlCol="0">
            <a:spAutoFit/>
          </a:bodyPr>
          <a:lstStyle/>
          <a:p>
            <a:pPr algn="ctr" defTabSz="943690"/>
            <a:r>
              <a:rPr lang="en-US" altLang="ja-JP" sz="1270" dirty="0">
                <a:solidFill>
                  <a:srgbClr val="0000FF"/>
                </a:solidFill>
                <a:latin typeface="Calibri"/>
                <a:ea typeface="ＭＳ Ｐゴシック"/>
              </a:rPr>
              <a:t>2</a:t>
            </a:r>
            <a:endParaRPr lang="ja-JP" altLang="en-US" sz="127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CC5A8EA7-03BC-8E45-84FF-6036696789A3}"/>
              </a:ext>
            </a:extLst>
          </p:cNvPr>
          <p:cNvSpPr txBox="1"/>
          <p:nvPr/>
        </p:nvSpPr>
        <p:spPr>
          <a:xfrm>
            <a:off x="3800156" y="6062153"/>
            <a:ext cx="423192" cy="2907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4370" tIns="47184" rIns="94370" bIns="47184" rtlCol="0">
            <a:spAutoFit/>
          </a:bodyPr>
          <a:lstStyle/>
          <a:p>
            <a:pPr algn="ctr" defTabSz="943690"/>
            <a:r>
              <a:rPr lang="en-US" altLang="ja-JP" sz="1270" dirty="0">
                <a:solidFill>
                  <a:srgbClr val="0000FF"/>
                </a:solidFill>
                <a:latin typeface="Calibri"/>
                <a:ea typeface="ＭＳ Ｐゴシック"/>
              </a:rPr>
              <a:t>1</a:t>
            </a:r>
            <a:endParaRPr lang="ja-JP" altLang="en-US" sz="127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22611B92-9F69-1742-8E68-39A71F6FB59F}"/>
              </a:ext>
            </a:extLst>
          </p:cNvPr>
          <p:cNvSpPr txBox="1"/>
          <p:nvPr/>
        </p:nvSpPr>
        <p:spPr>
          <a:xfrm>
            <a:off x="2446398" y="6062153"/>
            <a:ext cx="423192" cy="2907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94370" tIns="47184" rIns="94370" bIns="47184" rtlCol="0">
            <a:spAutoFit/>
          </a:bodyPr>
          <a:lstStyle/>
          <a:p>
            <a:pPr algn="ctr" defTabSz="943690"/>
            <a:r>
              <a:rPr lang="en-US" altLang="ja-JP" sz="1270" dirty="0">
                <a:solidFill>
                  <a:srgbClr val="0000FF"/>
                </a:solidFill>
                <a:latin typeface="Calibri"/>
                <a:ea typeface="ＭＳ Ｐゴシック"/>
              </a:rPr>
              <a:t>C</a:t>
            </a:r>
            <a:endParaRPr lang="ja-JP" altLang="en-US" sz="127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92" name="円/楕円 191">
            <a:extLst>
              <a:ext uri="{FF2B5EF4-FFF2-40B4-BE49-F238E27FC236}">
                <a16:creationId xmlns:a16="http://schemas.microsoft.com/office/drawing/2014/main" id="{A190BFB5-8C0F-EB45-AB8F-B4B35DD87FC3}"/>
              </a:ext>
            </a:extLst>
          </p:cNvPr>
          <p:cNvSpPr/>
          <p:nvPr/>
        </p:nvSpPr>
        <p:spPr>
          <a:xfrm>
            <a:off x="3786985" y="6126398"/>
            <a:ext cx="154518" cy="1457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370" tIns="47184" rIns="94370" bIns="47184" rtlCol="0" anchor="ctr"/>
          <a:lstStyle/>
          <a:p>
            <a:pPr algn="ctr" defTabSz="943690"/>
            <a:endParaRPr lang="ja-JP" altLang="en-US" sz="1632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3" name="正方形/長方形 192">
            <a:extLst>
              <a:ext uri="{FF2B5EF4-FFF2-40B4-BE49-F238E27FC236}">
                <a16:creationId xmlns:a16="http://schemas.microsoft.com/office/drawing/2014/main" id="{FF07A357-E26B-E440-8C4B-D24707731562}"/>
              </a:ext>
            </a:extLst>
          </p:cNvPr>
          <p:cNvSpPr/>
          <p:nvPr/>
        </p:nvSpPr>
        <p:spPr>
          <a:xfrm>
            <a:off x="4357976" y="4632155"/>
            <a:ext cx="376532" cy="346449"/>
          </a:xfrm>
          <a:prstGeom prst="rect">
            <a:avLst/>
          </a:prstGeom>
        </p:spPr>
        <p:txBody>
          <a:bodyPr wrap="none" lIns="94370" tIns="47184" rIns="94370" bIns="47184">
            <a:spAutoFit/>
          </a:bodyPr>
          <a:lstStyle/>
          <a:p>
            <a:pPr defTabSz="943690"/>
            <a:r>
              <a:rPr lang="en-US" altLang="ja-JP" sz="1632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e-</a:t>
            </a:r>
            <a:endParaRPr lang="ja-JP" altLang="en-US" sz="1632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94" name="正方形/長方形 193">
            <a:extLst>
              <a:ext uri="{FF2B5EF4-FFF2-40B4-BE49-F238E27FC236}">
                <a16:creationId xmlns:a16="http://schemas.microsoft.com/office/drawing/2014/main" id="{44EE6A67-699B-2E4F-B783-D4A7AF13FB10}"/>
              </a:ext>
            </a:extLst>
          </p:cNvPr>
          <p:cNvSpPr/>
          <p:nvPr/>
        </p:nvSpPr>
        <p:spPr>
          <a:xfrm>
            <a:off x="4596313" y="5309865"/>
            <a:ext cx="429431" cy="346449"/>
          </a:xfrm>
          <a:prstGeom prst="rect">
            <a:avLst/>
          </a:prstGeom>
        </p:spPr>
        <p:txBody>
          <a:bodyPr wrap="none" lIns="94370" tIns="47184" rIns="94370" bIns="47184">
            <a:spAutoFit/>
          </a:bodyPr>
          <a:lstStyle/>
          <a:p>
            <a:pPr defTabSz="943690"/>
            <a:r>
              <a:rPr lang="en-US" altLang="ja-JP" sz="1632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e+</a:t>
            </a:r>
            <a:endParaRPr lang="ja-JP" altLang="en-US" sz="1632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95" name="テキスト ボックス 212">
            <a:extLst>
              <a:ext uri="{FF2B5EF4-FFF2-40B4-BE49-F238E27FC236}">
                <a16:creationId xmlns:a16="http://schemas.microsoft.com/office/drawing/2014/main" id="{0299C17C-14F4-FA44-A285-73BB41305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423" y="5161709"/>
            <a:ext cx="924759" cy="2739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370" tIns="47184" rIns="94370" bIns="4718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43690">
              <a:lnSpc>
                <a:spcPct val="80000"/>
              </a:lnSpc>
            </a:pPr>
            <a:r>
              <a:rPr lang="en-US" altLang="ja-JP" sz="1451" b="1" dirty="0">
                <a:solidFill>
                  <a:srgbClr val="FF0000"/>
                </a:solidFill>
                <a:cs typeface="Arial" charset="0"/>
              </a:rPr>
              <a:t>1.1 GeV </a:t>
            </a:r>
          </a:p>
        </p:txBody>
      </p:sp>
      <p:pic>
        <p:nvPicPr>
          <p:cNvPr id="196" name="Picture 4">
            <a:extLst>
              <a:ext uri="{FF2B5EF4-FFF2-40B4-BE49-F238E27FC236}">
                <a16:creationId xmlns:a16="http://schemas.microsoft.com/office/drawing/2014/main" id="{2AAA64FC-A713-F241-95F1-6F9A117F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124" y="6173015"/>
            <a:ext cx="143356" cy="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779A08C7-F646-9246-BDB1-B19C3F2B881A}"/>
              </a:ext>
            </a:extLst>
          </p:cNvPr>
          <p:cNvSpPr txBox="1"/>
          <p:nvPr/>
        </p:nvSpPr>
        <p:spPr>
          <a:xfrm>
            <a:off x="5267670" y="4369660"/>
            <a:ext cx="982467" cy="318556"/>
          </a:xfrm>
          <a:prstGeom prst="rect">
            <a:avLst/>
          </a:prstGeom>
          <a:noFill/>
          <a:ln>
            <a:noFill/>
          </a:ln>
        </p:spPr>
        <p:txBody>
          <a:bodyPr wrap="none" lIns="94370" tIns="47184" rIns="94370" bIns="47184" rtlCol="0">
            <a:spAutoFit/>
          </a:bodyPr>
          <a:lstStyle/>
          <a:p>
            <a:pPr defTabSz="943690"/>
            <a:r>
              <a:rPr lang="en-US" altLang="ja-JP" sz="1451" b="1" dirty="0">
                <a:solidFill>
                  <a:srgbClr val="0000FF"/>
                </a:solidFill>
                <a:latin typeface="Calibri"/>
                <a:ea typeface="ＭＳ Ｐゴシック"/>
              </a:rPr>
              <a:t>4.219 GeV</a:t>
            </a:r>
          </a:p>
        </p:txBody>
      </p:sp>
      <p:cxnSp>
        <p:nvCxnSpPr>
          <p:cNvPr id="198" name="直線コネクタ 197">
            <a:extLst>
              <a:ext uri="{FF2B5EF4-FFF2-40B4-BE49-F238E27FC236}">
                <a16:creationId xmlns:a16="http://schemas.microsoft.com/office/drawing/2014/main" id="{7898BBBB-B557-834B-968C-F8450249BF09}"/>
              </a:ext>
            </a:extLst>
          </p:cNvPr>
          <p:cNvCxnSpPr/>
          <p:nvPr/>
        </p:nvCxnSpPr>
        <p:spPr>
          <a:xfrm>
            <a:off x="3834285" y="4846165"/>
            <a:ext cx="1" cy="30909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9" name="直線矢印コネクタ 198">
            <a:extLst>
              <a:ext uri="{FF2B5EF4-FFF2-40B4-BE49-F238E27FC236}">
                <a16:creationId xmlns:a16="http://schemas.microsoft.com/office/drawing/2014/main" id="{F941415A-BB9C-7641-8C5C-E40C5BD5C6BB}"/>
              </a:ext>
            </a:extLst>
          </p:cNvPr>
          <p:cNvCxnSpPr/>
          <p:nvPr/>
        </p:nvCxnSpPr>
        <p:spPr>
          <a:xfrm>
            <a:off x="2087288" y="4894696"/>
            <a:ext cx="1733722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626A8D63-E332-7544-BEB4-C16781B166E9}"/>
              </a:ext>
            </a:extLst>
          </p:cNvPr>
          <p:cNvSpPr txBox="1"/>
          <p:nvPr/>
        </p:nvSpPr>
        <p:spPr>
          <a:xfrm>
            <a:off x="990979" y="5597648"/>
            <a:ext cx="793312" cy="318556"/>
          </a:xfrm>
          <a:prstGeom prst="rect">
            <a:avLst/>
          </a:prstGeom>
          <a:noFill/>
          <a:ln>
            <a:noFill/>
          </a:ln>
        </p:spPr>
        <p:txBody>
          <a:bodyPr wrap="none" lIns="94370" tIns="47184" rIns="94370" bIns="47184" rtlCol="0">
            <a:spAutoFit/>
          </a:bodyPr>
          <a:lstStyle/>
          <a:p>
            <a:pPr defTabSz="943690"/>
            <a:r>
              <a:rPr lang="en-US" altLang="ja-JP" sz="1451" b="1" dirty="0">
                <a:solidFill>
                  <a:srgbClr val="0000FF"/>
                </a:solidFill>
                <a:latin typeface="Calibri"/>
                <a:ea typeface="ＭＳ Ｐゴシック"/>
              </a:rPr>
              <a:t>1.5 GeV</a:t>
            </a: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1DBA8661-E95B-534F-8225-CDC7BCFB25C8}"/>
              </a:ext>
            </a:extLst>
          </p:cNvPr>
          <p:cNvSpPr txBox="1"/>
          <p:nvPr/>
        </p:nvSpPr>
        <p:spPr>
          <a:xfrm>
            <a:off x="2183250" y="4575901"/>
            <a:ext cx="1449582" cy="318556"/>
          </a:xfrm>
          <a:prstGeom prst="rect">
            <a:avLst/>
          </a:prstGeom>
          <a:noFill/>
        </p:spPr>
        <p:txBody>
          <a:bodyPr wrap="none" lIns="94370" tIns="47184" rIns="94370" bIns="47184" rtlCol="0">
            <a:spAutoFit/>
          </a:bodyPr>
          <a:lstStyle/>
          <a:p>
            <a:pPr defTabSz="943690"/>
            <a:r>
              <a:rPr lang="en-US" altLang="ja-JP" sz="1451" dirty="0">
                <a:solidFill>
                  <a:srgbClr val="0000FF"/>
                </a:solidFill>
                <a:latin typeface="Calibri"/>
                <a:ea typeface="ＭＳ Ｐゴシック"/>
              </a:rPr>
              <a:t>the same energy</a:t>
            </a:r>
            <a:endParaRPr lang="ja-JP" altLang="en-US" sz="145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cxnSp>
        <p:nvCxnSpPr>
          <p:cNvPr id="202" name="直線コネクタ 201">
            <a:extLst>
              <a:ext uri="{FF2B5EF4-FFF2-40B4-BE49-F238E27FC236}">
                <a16:creationId xmlns:a16="http://schemas.microsoft.com/office/drawing/2014/main" id="{E480349B-E168-434F-8E93-6FBF27321A6A}"/>
              </a:ext>
            </a:extLst>
          </p:cNvPr>
          <p:cNvCxnSpPr/>
          <p:nvPr/>
        </p:nvCxnSpPr>
        <p:spPr>
          <a:xfrm>
            <a:off x="6038285" y="4764133"/>
            <a:ext cx="147984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矢印コネクタ 202">
            <a:extLst>
              <a:ext uri="{FF2B5EF4-FFF2-40B4-BE49-F238E27FC236}">
                <a16:creationId xmlns:a16="http://schemas.microsoft.com/office/drawing/2014/main" id="{A46A1BBB-EC2F-074F-A911-504E8EECD3BD}"/>
              </a:ext>
            </a:extLst>
          </p:cNvPr>
          <p:cNvCxnSpPr>
            <a:cxnSpLocks/>
          </p:cNvCxnSpPr>
          <p:nvPr/>
        </p:nvCxnSpPr>
        <p:spPr>
          <a:xfrm flipV="1">
            <a:off x="1684022" y="5456773"/>
            <a:ext cx="346458" cy="22904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DB7DCFC9-CC5B-474B-91B1-2612B357342C}"/>
              </a:ext>
            </a:extLst>
          </p:cNvPr>
          <p:cNvSpPr txBox="1"/>
          <p:nvPr/>
        </p:nvSpPr>
        <p:spPr>
          <a:xfrm>
            <a:off x="9745942" y="3905193"/>
            <a:ext cx="1317495" cy="318556"/>
          </a:xfrm>
          <a:prstGeom prst="rect">
            <a:avLst/>
          </a:prstGeom>
          <a:solidFill>
            <a:srgbClr val="0000FF">
              <a:alpha val="39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4370" tIns="47184" rIns="94370" bIns="47184" rtlCol="0">
            <a:spAutoFit/>
          </a:bodyPr>
          <a:lstStyle/>
          <a:p>
            <a:pPr defTabSz="943690"/>
            <a:r>
              <a:rPr lang="en-US" altLang="ja-JP" sz="1451" dirty="0">
                <a:solidFill>
                  <a:prstClr val="black"/>
                </a:solidFill>
                <a:latin typeface="Calibri"/>
                <a:ea typeface="ＭＳ Ｐゴシック"/>
              </a:rPr>
              <a:t>HER: 7 GeV e-  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D5D4E421-BCA7-AA4C-9F45-3A1F3FEFEF0F}"/>
              </a:ext>
            </a:extLst>
          </p:cNvPr>
          <p:cNvSpPr txBox="1"/>
          <p:nvPr/>
        </p:nvSpPr>
        <p:spPr>
          <a:xfrm>
            <a:off x="9745942" y="4284225"/>
            <a:ext cx="1514664" cy="318556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4370" tIns="47184" rIns="94370" bIns="47184" rtlCol="0">
            <a:spAutoFit/>
          </a:bodyPr>
          <a:lstStyle/>
          <a:p>
            <a:pPr defTabSz="943690"/>
            <a:r>
              <a:rPr lang="en-US" altLang="ja-JP" sz="1451" dirty="0">
                <a:solidFill>
                  <a:prstClr val="black"/>
                </a:solidFill>
                <a:latin typeface="Calibri"/>
                <a:ea typeface="ＭＳ Ｐゴシック"/>
              </a:rPr>
              <a:t>PF-AR: 6.5 GeV e-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01F45F9B-4DA5-4A4F-BAD8-1DBFA39BF80B}"/>
              </a:ext>
            </a:extLst>
          </p:cNvPr>
          <p:cNvSpPr txBox="1"/>
          <p:nvPr/>
        </p:nvSpPr>
        <p:spPr>
          <a:xfrm>
            <a:off x="9745942" y="5257420"/>
            <a:ext cx="1248565" cy="3185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4370" tIns="47184" rIns="94370" bIns="47184" rtlCol="0">
            <a:spAutoFit/>
          </a:bodyPr>
          <a:lstStyle/>
          <a:p>
            <a:pPr defTabSz="943690"/>
            <a:r>
              <a:rPr lang="en-US" altLang="ja-JP" sz="1451" dirty="0">
                <a:solidFill>
                  <a:prstClr val="black"/>
                </a:solidFill>
                <a:latin typeface="Calibri"/>
                <a:ea typeface="ＭＳ Ｐゴシック"/>
              </a:rPr>
              <a:t>PF: 2.5 GeV e-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2297A84E-49B6-8546-98A8-FB33BB8C659F}"/>
              </a:ext>
            </a:extLst>
          </p:cNvPr>
          <p:cNvSpPr txBox="1"/>
          <p:nvPr/>
        </p:nvSpPr>
        <p:spPr>
          <a:xfrm>
            <a:off x="9745942" y="4767343"/>
            <a:ext cx="1426106" cy="31855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4370" tIns="47184" rIns="94370" bIns="47184" rtlCol="0">
            <a:spAutoFit/>
          </a:bodyPr>
          <a:lstStyle/>
          <a:p>
            <a:pPr defTabSz="943690"/>
            <a:r>
              <a:rPr lang="en-US" altLang="ja-JP" sz="1451" dirty="0">
                <a:solidFill>
                  <a:prstClr val="black"/>
                </a:solidFill>
                <a:latin typeface="Calibri"/>
                <a:ea typeface="ＭＳ Ｐゴシック"/>
              </a:rPr>
              <a:t>LER: 4 GeV e+</a:t>
            </a:r>
          </a:p>
        </p:txBody>
      </p:sp>
      <p:cxnSp>
        <p:nvCxnSpPr>
          <p:cNvPr id="208" name="直線コネクタ 207">
            <a:extLst>
              <a:ext uri="{FF2B5EF4-FFF2-40B4-BE49-F238E27FC236}">
                <a16:creationId xmlns:a16="http://schemas.microsoft.com/office/drawing/2014/main" id="{E5552312-4E27-1C4B-9702-6253433595BC}"/>
              </a:ext>
            </a:extLst>
          </p:cNvPr>
          <p:cNvCxnSpPr>
            <a:cxnSpLocks/>
          </p:cNvCxnSpPr>
          <p:nvPr/>
        </p:nvCxnSpPr>
        <p:spPr>
          <a:xfrm flipV="1">
            <a:off x="2054999" y="5028638"/>
            <a:ext cx="1759003" cy="39006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線コネクタ 208">
            <a:extLst>
              <a:ext uri="{FF2B5EF4-FFF2-40B4-BE49-F238E27FC236}">
                <a16:creationId xmlns:a16="http://schemas.microsoft.com/office/drawing/2014/main" id="{0593E934-07CB-9B49-B519-1573206CCB2E}"/>
              </a:ext>
            </a:extLst>
          </p:cNvPr>
          <p:cNvCxnSpPr>
            <a:cxnSpLocks/>
          </p:cNvCxnSpPr>
          <p:nvPr/>
        </p:nvCxnSpPr>
        <p:spPr>
          <a:xfrm>
            <a:off x="3862339" y="5028004"/>
            <a:ext cx="35776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線コネクタ 209">
            <a:extLst>
              <a:ext uri="{FF2B5EF4-FFF2-40B4-BE49-F238E27FC236}">
                <a16:creationId xmlns:a16="http://schemas.microsoft.com/office/drawing/2014/main" id="{10EF24E1-846A-6846-A66F-11850CAAA7A3}"/>
              </a:ext>
            </a:extLst>
          </p:cNvPr>
          <p:cNvCxnSpPr>
            <a:cxnSpLocks/>
          </p:cNvCxnSpPr>
          <p:nvPr/>
        </p:nvCxnSpPr>
        <p:spPr>
          <a:xfrm flipV="1">
            <a:off x="4198183" y="4842367"/>
            <a:ext cx="1067549" cy="19256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DBE8A6EB-BF3D-DB4F-9367-852605ABA4DE}"/>
              </a:ext>
            </a:extLst>
          </p:cNvPr>
          <p:cNvCxnSpPr>
            <a:cxnSpLocks/>
          </p:cNvCxnSpPr>
          <p:nvPr/>
        </p:nvCxnSpPr>
        <p:spPr>
          <a:xfrm flipV="1">
            <a:off x="5228259" y="4751090"/>
            <a:ext cx="558189" cy="10483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BCFC74DE-CB47-5944-A2EB-35A6987F7620}"/>
              </a:ext>
            </a:extLst>
          </p:cNvPr>
          <p:cNvCxnSpPr>
            <a:cxnSpLocks/>
          </p:cNvCxnSpPr>
          <p:nvPr/>
        </p:nvCxnSpPr>
        <p:spPr>
          <a:xfrm>
            <a:off x="5771229" y="4748166"/>
            <a:ext cx="267057" cy="147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線コネクタ 212">
            <a:extLst>
              <a:ext uri="{FF2B5EF4-FFF2-40B4-BE49-F238E27FC236}">
                <a16:creationId xmlns:a16="http://schemas.microsoft.com/office/drawing/2014/main" id="{092B6295-4FFB-0F42-9F7C-D653FDFFE847}"/>
              </a:ext>
            </a:extLst>
          </p:cNvPr>
          <p:cNvCxnSpPr>
            <a:cxnSpLocks/>
          </p:cNvCxnSpPr>
          <p:nvPr/>
        </p:nvCxnSpPr>
        <p:spPr>
          <a:xfrm flipV="1">
            <a:off x="6058597" y="4405140"/>
            <a:ext cx="1492709" cy="33829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線コネクタ 213">
            <a:extLst>
              <a:ext uri="{FF2B5EF4-FFF2-40B4-BE49-F238E27FC236}">
                <a16:creationId xmlns:a16="http://schemas.microsoft.com/office/drawing/2014/main" id="{5A4BAF19-9772-F44E-A6A9-D8D217D75ED7}"/>
              </a:ext>
            </a:extLst>
          </p:cNvPr>
          <p:cNvCxnSpPr>
            <a:cxnSpLocks/>
          </p:cNvCxnSpPr>
          <p:nvPr/>
        </p:nvCxnSpPr>
        <p:spPr>
          <a:xfrm flipV="1">
            <a:off x="7518127" y="4395620"/>
            <a:ext cx="213390" cy="807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線コネクタ 214">
            <a:extLst>
              <a:ext uri="{FF2B5EF4-FFF2-40B4-BE49-F238E27FC236}">
                <a16:creationId xmlns:a16="http://schemas.microsoft.com/office/drawing/2014/main" id="{C5F17479-6C57-1940-A531-E7147C682CC4}"/>
              </a:ext>
            </a:extLst>
          </p:cNvPr>
          <p:cNvCxnSpPr>
            <a:cxnSpLocks/>
          </p:cNvCxnSpPr>
          <p:nvPr/>
        </p:nvCxnSpPr>
        <p:spPr>
          <a:xfrm flipV="1">
            <a:off x="7726165" y="4249092"/>
            <a:ext cx="559712" cy="14593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線コネクタ 215">
            <a:extLst>
              <a:ext uri="{FF2B5EF4-FFF2-40B4-BE49-F238E27FC236}">
                <a16:creationId xmlns:a16="http://schemas.microsoft.com/office/drawing/2014/main" id="{49C2F1E4-8B15-5649-B42C-230B93C12B95}"/>
              </a:ext>
            </a:extLst>
          </p:cNvPr>
          <p:cNvCxnSpPr>
            <a:cxnSpLocks/>
          </p:cNvCxnSpPr>
          <p:nvPr/>
        </p:nvCxnSpPr>
        <p:spPr>
          <a:xfrm flipV="1">
            <a:off x="8285877" y="4230308"/>
            <a:ext cx="395106" cy="1686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>
            <a:extLst>
              <a:ext uri="{FF2B5EF4-FFF2-40B4-BE49-F238E27FC236}">
                <a16:creationId xmlns:a16="http://schemas.microsoft.com/office/drawing/2014/main" id="{076F3294-5057-BE45-ABE6-99D0DB81DA04}"/>
              </a:ext>
            </a:extLst>
          </p:cNvPr>
          <p:cNvCxnSpPr>
            <a:cxnSpLocks/>
          </p:cNvCxnSpPr>
          <p:nvPr/>
        </p:nvCxnSpPr>
        <p:spPr>
          <a:xfrm flipV="1">
            <a:off x="8679944" y="4171393"/>
            <a:ext cx="205953" cy="6608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コネクタ 217">
            <a:extLst>
              <a:ext uri="{FF2B5EF4-FFF2-40B4-BE49-F238E27FC236}">
                <a16:creationId xmlns:a16="http://schemas.microsoft.com/office/drawing/2014/main" id="{56424C39-CCB5-924C-96DD-1B8B137A9580}"/>
              </a:ext>
            </a:extLst>
          </p:cNvPr>
          <p:cNvCxnSpPr>
            <a:cxnSpLocks/>
          </p:cNvCxnSpPr>
          <p:nvPr/>
        </p:nvCxnSpPr>
        <p:spPr>
          <a:xfrm flipV="1">
            <a:off x="8885897" y="4169522"/>
            <a:ext cx="645970" cy="540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D223F5EF-583F-4540-8A48-06625B07F8C1}"/>
              </a:ext>
            </a:extLst>
          </p:cNvPr>
          <p:cNvSpPr txBox="1"/>
          <p:nvPr/>
        </p:nvSpPr>
        <p:spPr>
          <a:xfrm>
            <a:off x="5734030" y="4784601"/>
            <a:ext cx="2475761" cy="318556"/>
          </a:xfrm>
          <a:prstGeom prst="rect">
            <a:avLst/>
          </a:prstGeom>
          <a:noFill/>
        </p:spPr>
        <p:txBody>
          <a:bodyPr wrap="none" lIns="94370" tIns="47184" rIns="94370" bIns="47184" rtlCol="0">
            <a:spAutoFit/>
          </a:bodyPr>
          <a:lstStyle/>
          <a:p>
            <a:pPr defTabSz="943690"/>
            <a:r>
              <a:rPr lang="en-US" altLang="ja-JP" sz="1451" dirty="0">
                <a:solidFill>
                  <a:srgbClr val="0000FF"/>
                </a:solidFill>
                <a:latin typeface="Calibri"/>
                <a:ea typeface="ＭＳ Ｐゴシック"/>
              </a:rPr>
              <a:t>variable energy pulse-to-pulse</a:t>
            </a:r>
            <a:endParaRPr lang="ja-JP" altLang="en-US" sz="145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769379B5-5D3A-9E40-A807-C7BED400F14F}"/>
              </a:ext>
            </a:extLst>
          </p:cNvPr>
          <p:cNvSpPr txBox="1"/>
          <p:nvPr/>
        </p:nvSpPr>
        <p:spPr>
          <a:xfrm>
            <a:off x="897906" y="603428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Sector#</a:t>
            </a:r>
            <a:endParaRPr kumimoji="1" lang="ja-JP" altLang="en-US"/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96A12A30-8B6B-D84D-9F52-C5E881BEA58A}"/>
              </a:ext>
            </a:extLst>
          </p:cNvPr>
          <p:cNvSpPr txBox="1"/>
          <p:nvPr/>
        </p:nvSpPr>
        <p:spPr>
          <a:xfrm>
            <a:off x="162046" y="7285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0.  Introduction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スライド番号プレースホルダー 91">
            <a:extLst>
              <a:ext uri="{FF2B5EF4-FFF2-40B4-BE49-F238E27FC236}">
                <a16:creationId xmlns:a16="http://schemas.microsoft.com/office/drawing/2014/main" id="{9126D32C-81E8-0546-BDC5-695B90F6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71509AEB-37E2-E440-96E1-085AC8756EE1}"/>
              </a:ext>
            </a:extLst>
          </p:cNvPr>
          <p:cNvSpPr txBox="1"/>
          <p:nvPr/>
        </p:nvSpPr>
        <p:spPr>
          <a:xfrm>
            <a:off x="4441126" y="1736022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Achievement:</a:t>
            </a:r>
            <a:endParaRPr kumimoji="1" lang="ja-JP" altLang="en-US" b="1" u="sng"/>
          </a:p>
        </p:txBody>
      </p:sp>
    </p:spTree>
    <p:extLst>
      <p:ext uri="{BB962C8B-B14F-4D97-AF65-F5344CB8AC3E}">
        <p14:creationId xmlns:p14="http://schemas.microsoft.com/office/powerpoint/2010/main" val="32503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7"/>
    </mc:Choice>
    <mc:Fallback xmlns="">
      <p:transition spd="slow" advTm="3946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7DBAB76-46BB-064D-A487-665DBC18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6253"/>
            <a:ext cx="9144000" cy="235753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3BF234-306A-8D4F-8EDB-1F00D9B68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9" y="119436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Merger Line (Sector A)</a:t>
            </a:r>
            <a:endParaRPr lang="ja-JP" altLang="en-US" sz="400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5864364-2DFE-144B-850C-5BC00130C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3430158"/>
            <a:ext cx="7565325" cy="2760181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Thermal gun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kumimoji="1" lang="en-US" altLang="ja-JP" dirty="0">
                <a:solidFill>
                  <a:schemeClr val="accent2">
                    <a:lumMod val="75000"/>
                  </a:schemeClr>
                </a:solidFill>
              </a:rPr>
              <a:t>LER, PF, PF-AR (, HER)</a:t>
            </a:r>
          </a:p>
          <a:p>
            <a:pPr lvl="1"/>
            <a:r>
              <a:rPr lang="en-US" altLang="ja-JP" dirty="0"/>
              <a:t>Thermal gun</a:t>
            </a:r>
          </a:p>
          <a:p>
            <a:pPr lvl="1"/>
            <a:r>
              <a:rPr kumimoji="1" lang="en-US" altLang="ja-JP" dirty="0"/>
              <a:t>SHB1(114MHz)</a:t>
            </a:r>
          </a:p>
          <a:p>
            <a:pPr lvl="1"/>
            <a:r>
              <a:rPr lang="en-US" altLang="ja-JP" dirty="0"/>
              <a:t>SHB2(571MHz)</a:t>
            </a:r>
          </a:p>
          <a:p>
            <a:pPr lvl="1"/>
            <a:r>
              <a:rPr kumimoji="1" lang="en-US" altLang="ja-JP" dirty="0"/>
              <a:t>Pre-</a:t>
            </a:r>
            <a:r>
              <a:rPr kumimoji="1" lang="en-US" altLang="ja-JP" dirty="0" err="1"/>
              <a:t>buncher</a:t>
            </a:r>
            <a:endParaRPr kumimoji="1" lang="en-US" altLang="ja-JP" dirty="0"/>
          </a:p>
          <a:p>
            <a:pPr lvl="1"/>
            <a:r>
              <a:rPr lang="en-US" altLang="ja-JP" dirty="0" err="1"/>
              <a:t>Buncher</a:t>
            </a:r>
            <a:endParaRPr lang="en-US" altLang="ja-JP" dirty="0"/>
          </a:p>
          <a:p>
            <a:pPr lvl="1"/>
            <a:r>
              <a:rPr lang="en-US" altLang="ja-JP" dirty="0"/>
              <a:t>Accelerating Structure(2mx2)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24 degree Merger Line</a:t>
            </a:r>
          </a:p>
          <a:p>
            <a:pPr lvl="1"/>
            <a:r>
              <a:rPr lang="en-US" altLang="ja-JP" dirty="0"/>
              <a:t>The beam of the thermionic gun joins at the merger line.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4C80B5C-CF1C-FF49-A772-90D017B43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3150" y="3451860"/>
            <a:ext cx="4490339" cy="1569592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RF</a:t>
            </a:r>
            <a:r>
              <a:rPr lang="en-US" altLang="ja-JP" dirty="0">
                <a:solidFill>
                  <a:srgbClr val="0432FF"/>
                </a:solidFill>
              </a:rPr>
              <a:t> gun</a:t>
            </a:r>
            <a:endParaRPr kumimoji="1" lang="en-US" altLang="ja-JP" dirty="0">
              <a:solidFill>
                <a:srgbClr val="0432FF"/>
              </a:solidFill>
            </a:endParaRPr>
          </a:p>
          <a:p>
            <a:pPr lvl="1"/>
            <a:r>
              <a:rPr kumimoji="1" lang="en-US" altLang="ja-JP" dirty="0">
                <a:solidFill>
                  <a:srgbClr val="0432FF"/>
                </a:solidFill>
              </a:rPr>
              <a:t>HER</a:t>
            </a:r>
          </a:p>
          <a:p>
            <a:pPr lvl="1"/>
            <a:r>
              <a:rPr lang="en-US" altLang="ja-JP" dirty="0"/>
              <a:t>0-deg QTW RF gun</a:t>
            </a:r>
          </a:p>
          <a:p>
            <a:pPr lvl="1"/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90-deg CDS RF gun</a:t>
            </a:r>
          </a:p>
          <a:p>
            <a:pPr lvl="1"/>
            <a:r>
              <a:rPr lang="en-US" altLang="ja-JP" dirty="0"/>
              <a:t>Bunch Compress System(BCS)</a:t>
            </a:r>
          </a:p>
          <a:p>
            <a:pPr lvl="1"/>
            <a:r>
              <a:rPr lang="en-US" altLang="ja-JP" dirty="0"/>
              <a:t>Accelerating Structure</a:t>
            </a:r>
            <a:r>
              <a:rPr kumimoji="1" lang="en-US" altLang="ja-JP" dirty="0"/>
              <a:t>(2mx1)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5E3214-C87F-D842-AB5D-02D6D753CA16}"/>
              </a:ext>
            </a:extLst>
          </p:cNvPr>
          <p:cNvSpPr txBox="1"/>
          <p:nvPr/>
        </p:nvSpPr>
        <p:spPr>
          <a:xfrm>
            <a:off x="9435210" y="71691"/>
            <a:ext cx="1409360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T. Kamitani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562450C-4775-7342-A6C9-CF956D59F75F}"/>
              </a:ext>
            </a:extLst>
          </p:cNvPr>
          <p:cNvSpPr/>
          <p:nvPr/>
        </p:nvSpPr>
        <p:spPr>
          <a:xfrm rot="20191873">
            <a:off x="2418633" y="1877878"/>
            <a:ext cx="1245704" cy="519913"/>
          </a:xfrm>
          <a:prstGeom prst="rect">
            <a:avLst/>
          </a:prstGeom>
          <a:solidFill>
            <a:schemeClr val="accent2">
              <a:alpha val="51000"/>
            </a:scheme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55B8F35-13B3-D44D-B87C-255CCADDA4B9}"/>
              </a:ext>
            </a:extLst>
          </p:cNvPr>
          <p:cNvSpPr txBox="1"/>
          <p:nvPr/>
        </p:nvSpPr>
        <p:spPr>
          <a:xfrm rot="20171969">
            <a:off x="1785373" y="1478325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24 degree Merger line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925E0C68-A7D5-BB4B-9497-F19AAB302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Feb. 4, 2019, 32nd B2GM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53552F-DD7B-C246-8CB0-01DB0277F57E}"/>
              </a:ext>
            </a:extLst>
          </p:cNvPr>
          <p:cNvSpPr txBox="1"/>
          <p:nvPr/>
        </p:nvSpPr>
        <p:spPr>
          <a:xfrm>
            <a:off x="9982200" y="851907"/>
            <a:ext cx="19654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Thermal Gun</a:t>
            </a:r>
            <a:endParaRPr lang="ja-JP" altLang="en-US" sz="200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FD7553E-6454-8341-9A3B-8DFC3FDD8B5E}"/>
              </a:ext>
            </a:extLst>
          </p:cNvPr>
          <p:cNvSpPr txBox="1"/>
          <p:nvPr/>
        </p:nvSpPr>
        <p:spPr>
          <a:xfrm>
            <a:off x="5876548" y="2666877"/>
            <a:ext cx="2008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432FF"/>
                </a:solidFill>
              </a:rPr>
              <a:t>RF Gun</a:t>
            </a:r>
            <a:endParaRPr lang="ja-JP" altLang="en-US" sz="2000">
              <a:solidFill>
                <a:srgbClr val="0432FF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DF4D2B-28A4-024D-9ADB-8B631C667F80}"/>
              </a:ext>
            </a:extLst>
          </p:cNvPr>
          <p:cNvSpPr txBox="1"/>
          <p:nvPr/>
        </p:nvSpPr>
        <p:spPr>
          <a:xfrm>
            <a:off x="10844570" y="1407895"/>
            <a:ext cx="88197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LER</a:t>
            </a:r>
          </a:p>
          <a:p>
            <a:r>
              <a:rPr kumimoji="1" lang="en-US" altLang="ja-JP" dirty="0"/>
              <a:t>PF</a:t>
            </a:r>
          </a:p>
          <a:p>
            <a:r>
              <a:rPr lang="en-US" altLang="ja-JP" dirty="0"/>
              <a:t>PF-AR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BD52A0-5ECD-9C4B-9AA7-09CB8C0EAD7E}"/>
              </a:ext>
            </a:extLst>
          </p:cNvPr>
          <p:cNvSpPr txBox="1"/>
          <p:nvPr/>
        </p:nvSpPr>
        <p:spPr>
          <a:xfrm>
            <a:off x="10857886" y="2624338"/>
            <a:ext cx="652743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HER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CE3173D-4932-2348-A3D5-FEC03F2B73D2}"/>
              </a:ext>
            </a:extLst>
          </p:cNvPr>
          <p:cNvSpPr txBox="1"/>
          <p:nvPr/>
        </p:nvSpPr>
        <p:spPr>
          <a:xfrm>
            <a:off x="7833379" y="1178833"/>
            <a:ext cx="21488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Bunching Section</a:t>
            </a:r>
            <a:endParaRPr kumimoji="1" lang="ja-JP" altLang="en-US">
              <a:solidFill>
                <a:srgbClr val="C0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EC34E6-E2D0-414E-A6C8-8133BA20CE00}"/>
              </a:ext>
            </a:extLst>
          </p:cNvPr>
          <p:cNvSpPr txBox="1"/>
          <p:nvPr/>
        </p:nvSpPr>
        <p:spPr>
          <a:xfrm>
            <a:off x="162046" y="7285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0.  Introduction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90D75825-88ED-C84F-9962-CBE6D4A3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9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5"/>
    </mc:Choice>
    <mc:Fallback xmlns="">
      <p:transition spd="slow" advTm="3047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F183C0-2555-E945-9C0D-83E7AF78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A75332-C56C-F941-8FBE-4473F2E3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rgbClr val="0432FF"/>
                </a:solidFill>
              </a:rPr>
              <a:t>Injection </a:t>
            </a:r>
            <a:r>
              <a:rPr lang="en-US" altLang="ja-JP" dirty="0">
                <a:solidFill>
                  <a:srgbClr val="0432FF"/>
                </a:solidFill>
              </a:rPr>
              <a:t>b</a:t>
            </a:r>
            <a:r>
              <a:rPr kumimoji="1" lang="en-US" altLang="ja-JP" dirty="0">
                <a:solidFill>
                  <a:srgbClr val="0432FF"/>
                </a:solidFill>
              </a:rPr>
              <a:t>ackground(BG) during Phase 2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Progress of LINAC </a:t>
            </a: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</a:t>
            </a: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tudy for </a:t>
            </a: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</a:t>
            </a:r>
            <a:r>
              <a:rPr kumimoji="1"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utumn, 2018</a:t>
            </a:r>
          </a:p>
          <a:p>
            <a:pPr lvl="1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Mainly about the study related to BG</a:t>
            </a:r>
            <a:endParaRPr kumimoji="1"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Injection beam for the beginning of Phase 3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  <a:endParaRPr kumimoji="1" lang="ja-JP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AC2C8ED-7D73-3D48-9F27-8DC7378A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456777-FF7D-BB47-838E-CFD8471B1084}"/>
              </a:ext>
            </a:extLst>
          </p:cNvPr>
          <p:cNvSpPr txBox="1"/>
          <p:nvPr/>
        </p:nvSpPr>
        <p:spPr>
          <a:xfrm>
            <a:off x="838200" y="1663546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0.  </a:t>
            </a:r>
            <a:r>
              <a:rPr lang="en-US" altLang="ja-JP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Introduction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06F8DD-841B-284A-83C9-E09A03FA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71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"/>
    </mc:Choice>
    <mc:Fallback xmlns="">
      <p:transition spd="slow" advTm="366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4A83E8-1456-984E-AF60-AEE418AA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１．</a:t>
            </a:r>
            <a:r>
              <a:rPr kumimoji="1" lang="en-US" altLang="ja-JP" dirty="0"/>
              <a:t>Injection BG in Phase 2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953AB7-CB80-044A-A29A-A533A6D5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49" y="1543684"/>
            <a:ext cx="8807973" cy="5245736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Tuning of collimator in the MR has been very useful for suppressing the BG.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A stable beam is very important to reduce the BG;</a:t>
            </a:r>
          </a:p>
          <a:p>
            <a:pPr marL="914400" lvl="1" indent="-457200">
              <a:buFont typeface="+mj-lt"/>
              <a:buAutoNum type="alphaUcParenR"/>
            </a:pPr>
            <a:r>
              <a:rPr lang="en-US" altLang="ja-JP" dirty="0">
                <a:solidFill>
                  <a:srgbClr val="0432FF"/>
                </a:solidFill>
              </a:rPr>
              <a:t>Beam energy (Energy FB) </a:t>
            </a:r>
          </a:p>
          <a:p>
            <a:pPr marL="914400" lvl="1" indent="-457200">
              <a:buFont typeface="+mj-lt"/>
              <a:buAutoNum type="alphaUcParenR"/>
            </a:pPr>
            <a:r>
              <a:rPr lang="en-US" altLang="ja-JP" dirty="0">
                <a:solidFill>
                  <a:srgbClr val="0432FF"/>
                </a:solidFill>
              </a:rPr>
              <a:t>Energy spread</a:t>
            </a:r>
          </a:p>
          <a:p>
            <a:pPr marL="914400" lvl="1" indent="-457200">
              <a:buFont typeface="+mj-lt"/>
              <a:buAutoNum type="alphaUcParenR"/>
            </a:pPr>
            <a:r>
              <a:rPr lang="en-US" altLang="ja-JP" dirty="0">
                <a:solidFill>
                  <a:srgbClr val="0432FF"/>
                </a:solidFill>
              </a:rPr>
              <a:t>Energy jitter</a:t>
            </a:r>
          </a:p>
          <a:p>
            <a:pPr marL="457200" lvl="1" indent="0">
              <a:buNone/>
            </a:pPr>
            <a:r>
              <a:rPr lang="en-US" altLang="ja-JP" dirty="0"/>
              <a:t>Orbit in LINAC, BT</a:t>
            </a:r>
          </a:p>
          <a:p>
            <a:pPr marL="457200" lvl="1" indent="0">
              <a:buNone/>
            </a:pPr>
            <a:r>
              <a:rPr lang="en-US" altLang="ja-JP" dirty="0"/>
              <a:t>Optics, Emittance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Tools to be prepared;</a:t>
            </a:r>
          </a:p>
          <a:p>
            <a:pPr lvl="1"/>
            <a:r>
              <a:rPr lang="en-US" altLang="ja-JP" dirty="0"/>
              <a:t>LINAC orbit FB (Phase 3)</a:t>
            </a:r>
          </a:p>
          <a:p>
            <a:pPr lvl="2"/>
            <a:r>
              <a:rPr lang="en-US" altLang="ja-JP" dirty="0"/>
              <a:t>Now preparing</a:t>
            </a:r>
          </a:p>
          <a:p>
            <a:pPr lvl="1"/>
            <a:r>
              <a:rPr lang="en-US" altLang="ja-JP" dirty="0">
                <a:solidFill>
                  <a:srgbClr val="0432FF"/>
                </a:solidFill>
              </a:rPr>
              <a:t>RF phase/voltage monitor</a:t>
            </a:r>
          </a:p>
          <a:p>
            <a:pPr lvl="1"/>
            <a:r>
              <a:rPr lang="en-US" altLang="ja-JP" dirty="0">
                <a:solidFill>
                  <a:srgbClr val="0432FF"/>
                </a:solidFill>
              </a:rPr>
              <a:t>Energy spread monitor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E1F51B-83E3-264B-950B-80260285D3B0}"/>
              </a:ext>
            </a:extLst>
          </p:cNvPr>
          <p:cNvSpPr txBox="1"/>
          <p:nvPr/>
        </p:nvSpPr>
        <p:spPr>
          <a:xfrm>
            <a:off x="7376258" y="17884"/>
            <a:ext cx="481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Background TF Report</a:t>
            </a:r>
            <a:r>
              <a:rPr lang="en-US" altLang="ja-JP" dirty="0">
                <a:solidFill>
                  <a:srgbClr val="0432FF"/>
                </a:solidFill>
              </a:rPr>
              <a:t> (</a:t>
            </a:r>
            <a:r>
              <a:rPr kumimoji="1" lang="en-US" altLang="ja-JP" dirty="0">
                <a:solidFill>
                  <a:srgbClr val="0432FF"/>
                </a:solidFill>
              </a:rPr>
              <a:t>2018105) for B2GM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9E3C794-5E51-F14F-B723-1B99DF66C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Feb. 4, 2019, 32nd B2GM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7B661E-C7BD-1F4E-9C76-84D58620B1B7}"/>
              </a:ext>
            </a:extLst>
          </p:cNvPr>
          <p:cNvSpPr txBox="1"/>
          <p:nvPr/>
        </p:nvSpPr>
        <p:spPr>
          <a:xfrm>
            <a:off x="51122" y="17884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BG in Phase 2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0926721E-4888-7E45-80F4-F59D89F22F22}"/>
              </a:ext>
            </a:extLst>
          </p:cNvPr>
          <p:cNvSpPr/>
          <p:nvPr/>
        </p:nvSpPr>
        <p:spPr>
          <a:xfrm>
            <a:off x="7966300" y="4261119"/>
            <a:ext cx="1620456" cy="35881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2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1E58B5-8225-0A45-A99D-E3D9D1E65F28}"/>
              </a:ext>
            </a:extLst>
          </p:cNvPr>
          <p:cNvSpPr txBox="1"/>
          <p:nvPr/>
        </p:nvSpPr>
        <p:spPr>
          <a:xfrm>
            <a:off x="8103029" y="3687379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Energy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21CBA69-EC8D-D04B-B650-FD02FEF746DC}"/>
              </a:ext>
            </a:extLst>
          </p:cNvPr>
          <p:cNvCxnSpPr/>
          <p:nvPr/>
        </p:nvCxnSpPr>
        <p:spPr>
          <a:xfrm>
            <a:off x="8796157" y="3985840"/>
            <a:ext cx="0" cy="265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239A648-0506-704E-A665-86B8FDFA8DA1}"/>
              </a:ext>
            </a:extLst>
          </p:cNvPr>
          <p:cNvCxnSpPr>
            <a:cxnSpLocks/>
          </p:cNvCxnSpPr>
          <p:nvPr/>
        </p:nvCxnSpPr>
        <p:spPr>
          <a:xfrm>
            <a:off x="8776528" y="4679875"/>
            <a:ext cx="7604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08996E3-8C75-9844-9AE0-BACC046E1673}"/>
              </a:ext>
            </a:extLst>
          </p:cNvPr>
          <p:cNvSpPr txBox="1"/>
          <p:nvPr/>
        </p:nvSpPr>
        <p:spPr>
          <a:xfrm>
            <a:off x="7966300" y="4737591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 Spread</a:t>
            </a:r>
            <a:endParaRPr kumimoji="1" lang="ja-JP" altLang="en-US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BDB9E122-E2F8-3B4F-8E4D-A28B40142135}"/>
              </a:ext>
            </a:extLst>
          </p:cNvPr>
          <p:cNvSpPr/>
          <p:nvPr/>
        </p:nvSpPr>
        <p:spPr>
          <a:xfrm>
            <a:off x="7505243" y="5516805"/>
            <a:ext cx="1620456" cy="35881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24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1576B51D-2C20-284A-BF7F-3A08B95FECD3}"/>
              </a:ext>
            </a:extLst>
          </p:cNvPr>
          <p:cNvSpPr/>
          <p:nvPr/>
        </p:nvSpPr>
        <p:spPr>
          <a:xfrm>
            <a:off x="7863382" y="5511550"/>
            <a:ext cx="1620456" cy="35881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24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5D6980B0-EAFF-5E42-82DF-B653D0F26DB1}"/>
              </a:ext>
            </a:extLst>
          </p:cNvPr>
          <p:cNvSpPr/>
          <p:nvPr/>
        </p:nvSpPr>
        <p:spPr>
          <a:xfrm>
            <a:off x="9024950" y="5517128"/>
            <a:ext cx="1620456" cy="35881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24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A38EFD19-25DB-8B44-8E3F-AEB49E2355E4}"/>
              </a:ext>
            </a:extLst>
          </p:cNvPr>
          <p:cNvSpPr/>
          <p:nvPr/>
        </p:nvSpPr>
        <p:spPr>
          <a:xfrm>
            <a:off x="8572861" y="5514782"/>
            <a:ext cx="1620456" cy="35881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24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481C1C43-8780-D44B-8433-1FA03E4F37D0}"/>
              </a:ext>
            </a:extLst>
          </p:cNvPr>
          <p:cNvSpPr/>
          <p:nvPr/>
        </p:nvSpPr>
        <p:spPr>
          <a:xfrm>
            <a:off x="8214722" y="5520037"/>
            <a:ext cx="1620456" cy="35881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24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6124563-B74C-D74F-82B2-D76539D1CA44}"/>
              </a:ext>
            </a:extLst>
          </p:cNvPr>
          <p:cNvCxnSpPr>
            <a:cxnSpLocks/>
          </p:cNvCxnSpPr>
          <p:nvPr/>
        </p:nvCxnSpPr>
        <p:spPr>
          <a:xfrm>
            <a:off x="9024950" y="6001319"/>
            <a:ext cx="9518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007FC38-1C03-234B-A31B-7BA40A550D20}"/>
              </a:ext>
            </a:extLst>
          </p:cNvPr>
          <p:cNvSpPr txBox="1"/>
          <p:nvPr/>
        </p:nvSpPr>
        <p:spPr>
          <a:xfrm>
            <a:off x="8892554" y="6123753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 Jitter</a:t>
            </a:r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D09B0C3-814A-5B40-AAE1-527C9CF30017}"/>
              </a:ext>
            </a:extLst>
          </p:cNvPr>
          <p:cNvSpPr/>
          <p:nvPr/>
        </p:nvSpPr>
        <p:spPr>
          <a:xfrm>
            <a:off x="7178885" y="3529882"/>
            <a:ext cx="3781737" cy="304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A1D58A89-AB20-724B-9046-A26022E8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C1FF0E-CC3A-C446-ACA7-86CBCF0939D2}"/>
              </a:ext>
            </a:extLst>
          </p:cNvPr>
          <p:cNvSpPr txBox="1"/>
          <p:nvPr/>
        </p:nvSpPr>
        <p:spPr>
          <a:xfrm>
            <a:off x="73234" y="5474683"/>
            <a:ext cx="2079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These will be talked</a:t>
            </a:r>
          </a:p>
          <a:p>
            <a:r>
              <a:rPr lang="en-US" altLang="ja-JP" sz="1600" dirty="0"/>
              <a:t>the next topic</a:t>
            </a:r>
            <a:endParaRPr kumimoji="1" lang="ja-JP" altLang="en-US" sz="160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100F3C7-FB67-864C-BD85-4CB6B4C5E6B9}"/>
              </a:ext>
            </a:extLst>
          </p:cNvPr>
          <p:cNvCxnSpPr/>
          <p:nvPr/>
        </p:nvCxnSpPr>
        <p:spPr>
          <a:xfrm>
            <a:off x="1702320" y="5820078"/>
            <a:ext cx="4503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7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67"/>
    </mc:Choice>
    <mc:Fallback xmlns="">
      <p:transition spd="slow" advTm="673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86F0DC-26E5-7A4B-901A-2A193F0D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119"/>
            <a:ext cx="7886700" cy="1025852"/>
          </a:xfrm>
        </p:spPr>
        <p:txBody>
          <a:bodyPr/>
          <a:lstStyle/>
          <a:p>
            <a:r>
              <a:rPr kumimoji="1" lang="en-US" altLang="ja-JP" dirty="0"/>
              <a:t>A) Energy Stabilizer (Energy FB)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924423-C32F-4E46-AF6E-7DAE822BB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546" y="963354"/>
            <a:ext cx="7886700" cy="4351338"/>
          </a:xfrm>
        </p:spPr>
        <p:txBody>
          <a:bodyPr>
            <a:normAutofit/>
          </a:bodyPr>
          <a:lstStyle/>
          <a:p>
            <a:pPr lvl="2"/>
            <a:endParaRPr lang="en-US" altLang="ja-JP" sz="1600" dirty="0"/>
          </a:p>
          <a:p>
            <a:endParaRPr lang="en-US" altLang="ja-JP" sz="2000" dirty="0"/>
          </a:p>
          <a:p>
            <a:pPr lvl="1"/>
            <a:endParaRPr lang="ja-JP" altLang="en-US" sz="18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301BB72-FD05-B449-9BBA-AFA95045E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280" y="1881809"/>
            <a:ext cx="4181454" cy="321957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44AB6F-A8A3-9B46-B0A4-7D03CD42B0DB}"/>
              </a:ext>
            </a:extLst>
          </p:cNvPr>
          <p:cNvSpPr txBox="1"/>
          <p:nvPr/>
        </p:nvSpPr>
        <p:spPr>
          <a:xfrm>
            <a:off x="8003698" y="1389477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432FF"/>
                </a:solidFill>
              </a:rPr>
              <a:t>BT</a:t>
            </a:r>
            <a:endParaRPr lang="ja-JP" altLang="en-US" sz="2400">
              <a:solidFill>
                <a:srgbClr val="0432FF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849602-26E5-5045-B7FE-D83DCA062AAD}"/>
              </a:ext>
            </a:extLst>
          </p:cNvPr>
          <p:cNvSpPr txBox="1"/>
          <p:nvPr/>
        </p:nvSpPr>
        <p:spPr>
          <a:xfrm>
            <a:off x="5986491" y="5403745"/>
            <a:ext cx="5248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The injection energies have been stabilized within ±0.03% </a:t>
            </a:r>
            <a:r>
              <a:rPr lang="en-US" altLang="ja-JP" dirty="0">
                <a:solidFill>
                  <a:srgbClr val="0432FF"/>
                </a:solidFill>
              </a:rPr>
              <a:t>by the energy feedback. 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CCBD302-631F-8446-B919-263E218D1E14}"/>
              </a:ext>
            </a:extLst>
          </p:cNvPr>
          <p:cNvSpPr txBox="1"/>
          <p:nvPr/>
        </p:nvSpPr>
        <p:spPr>
          <a:xfrm>
            <a:off x="10352994" y="2699294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Target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DC1E81-20CA-2042-B51A-61AD0E74E2BA}"/>
              </a:ext>
            </a:extLst>
          </p:cNvPr>
          <p:cNvSpPr txBox="1"/>
          <p:nvPr/>
        </p:nvSpPr>
        <p:spPr>
          <a:xfrm>
            <a:off x="10320734" y="4012380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Energy knob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1F2F7CD-27BE-744A-876C-3CF425E99A43}"/>
              </a:ext>
            </a:extLst>
          </p:cNvPr>
          <p:cNvSpPr txBox="1"/>
          <p:nvPr/>
        </p:nvSpPr>
        <p:spPr>
          <a:xfrm>
            <a:off x="10320734" y="2993567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F00"/>
                </a:solidFill>
              </a:rPr>
              <a:t>Beam </a:t>
            </a:r>
            <a:r>
              <a:rPr lang="en-US" altLang="ja-JP" dirty="0">
                <a:solidFill>
                  <a:srgbClr val="008F00"/>
                </a:solidFill>
              </a:rPr>
              <a:t>e</a:t>
            </a:r>
            <a:r>
              <a:rPr kumimoji="1" lang="en-US" altLang="ja-JP" dirty="0">
                <a:solidFill>
                  <a:srgbClr val="008F00"/>
                </a:solidFill>
              </a:rPr>
              <a:t>nergy</a:t>
            </a:r>
          </a:p>
          <a:p>
            <a:r>
              <a:rPr lang="en-US" altLang="ja-JP" dirty="0">
                <a:solidFill>
                  <a:srgbClr val="008F00"/>
                </a:solidFill>
              </a:rPr>
              <a:t>( monitored)</a:t>
            </a:r>
            <a:endParaRPr kumimoji="1" lang="en-US" altLang="ja-JP" dirty="0">
              <a:solidFill>
                <a:srgbClr val="008F00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68BDDD3B-B841-9A45-A06F-7CC64AA19C01}"/>
              </a:ext>
            </a:extLst>
          </p:cNvPr>
          <p:cNvCxnSpPr/>
          <p:nvPr/>
        </p:nvCxnSpPr>
        <p:spPr>
          <a:xfrm>
            <a:off x="9689132" y="2676939"/>
            <a:ext cx="0" cy="4140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A212BD-731B-904C-8858-55CE5DCA3454}"/>
              </a:ext>
            </a:extLst>
          </p:cNvPr>
          <p:cNvSpPr txBox="1"/>
          <p:nvPr/>
        </p:nvSpPr>
        <p:spPr>
          <a:xfrm>
            <a:off x="8878195" y="230760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±0.03%</a:t>
            </a:r>
            <a:endParaRPr kumimoji="1" lang="ja-JP" altLang="en-US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E2829BEB-4C51-8948-9323-EB6BC0390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Feb. 4, 2019, 32nd B2GM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7B31856-5FDE-0C4F-99C5-DCD0C5F4562C}"/>
              </a:ext>
            </a:extLst>
          </p:cNvPr>
          <p:cNvSpPr txBox="1"/>
          <p:nvPr/>
        </p:nvSpPr>
        <p:spPr>
          <a:xfrm>
            <a:off x="51122" y="17884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.  Injection BG in Phase 2</a:t>
            </a:r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7E620779-FF1F-5141-AD60-DFD2F834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36F7-5C51-FF47-9009-868932FFD077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9960EA0-FB09-0042-97EF-785D16CD4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290" y="1881808"/>
            <a:ext cx="3991389" cy="3219573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C699CB3-6A4E-4D47-AC5D-25AB4A6C0A0F}"/>
              </a:ext>
            </a:extLst>
          </p:cNvPr>
          <p:cNvSpPr txBox="1"/>
          <p:nvPr/>
        </p:nvSpPr>
        <p:spPr>
          <a:xfrm>
            <a:off x="3088786" y="1347573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>
                <a:solidFill>
                  <a:srgbClr val="0432FF"/>
                </a:solidFill>
              </a:rPr>
              <a:t>Jarc</a:t>
            </a:r>
            <a:endParaRPr lang="ja-JP" altLang="en-US" sz="2400">
              <a:solidFill>
                <a:srgbClr val="0432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C10EC8-3E3B-9C4E-84B3-E43275EE1C6C}"/>
              </a:ext>
            </a:extLst>
          </p:cNvPr>
          <p:cNvSpPr txBox="1"/>
          <p:nvPr/>
        </p:nvSpPr>
        <p:spPr>
          <a:xfrm>
            <a:off x="4056101" y="291875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FB ON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450EFE0-E2D7-D747-8D3D-D5632B219B2A}"/>
              </a:ext>
            </a:extLst>
          </p:cNvPr>
          <p:cNvCxnSpPr/>
          <p:nvPr/>
        </p:nvCxnSpPr>
        <p:spPr>
          <a:xfrm>
            <a:off x="3949148" y="3316732"/>
            <a:ext cx="110389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1BAC927-7259-CA40-82A1-02F360F5CA86}"/>
              </a:ext>
            </a:extLst>
          </p:cNvPr>
          <p:cNvSpPr txBox="1"/>
          <p:nvPr/>
        </p:nvSpPr>
        <p:spPr>
          <a:xfrm>
            <a:off x="7902597" y="223471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FB ON</a:t>
            </a:r>
            <a:endParaRPr kumimoji="1" lang="ja-JP" altLang="en-US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9"/>
    </mc:Choice>
    <mc:Fallback xmlns="">
      <p:transition spd="slow" advTm="16899"/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9626</TotalTime>
  <Words>3406</Words>
  <Application>Microsoft Macintosh PowerPoint</Application>
  <PresentationFormat>ワイド画面</PresentationFormat>
  <Paragraphs>732</Paragraphs>
  <Slides>36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51" baseType="lpstr">
      <vt:lpstr>Charcoal</vt:lpstr>
      <vt:lpstr>DFPMaruGothic-SB</vt:lpstr>
      <vt:lpstr>ＤＦＰ太丸ゴシック体</vt:lpstr>
      <vt:lpstr>Hiragino Maru Gothic Pro W4</vt:lpstr>
      <vt:lpstr>ＭＳ Ｐゴシック</vt:lpstr>
      <vt:lpstr>ヒラギノ丸ゴ Pro W4</vt:lpstr>
      <vt:lpstr>メイリオ</vt:lpstr>
      <vt:lpstr>游ゴシック</vt:lpstr>
      <vt:lpstr>游ゴシック Light</vt:lpstr>
      <vt:lpstr>Arial</vt:lpstr>
      <vt:lpstr>Arial Rounded MT Bold</vt:lpstr>
      <vt:lpstr>Calibri</vt:lpstr>
      <vt:lpstr>Symbol</vt:lpstr>
      <vt:lpstr>Wingdings</vt:lpstr>
      <vt:lpstr>Office テーマ</vt:lpstr>
      <vt:lpstr>Injector progress and Stable injection</vt:lpstr>
      <vt:lpstr>Contents</vt:lpstr>
      <vt:lpstr>LINAC Layout</vt:lpstr>
      <vt:lpstr>Injection Beam at KEKB and SuperKEKB</vt:lpstr>
      <vt:lpstr>Simultaneous Injection LINAC Beam</vt:lpstr>
      <vt:lpstr>Merger Line (Sector A)</vt:lpstr>
      <vt:lpstr>Contents</vt:lpstr>
      <vt:lpstr>１．Injection BG in Phase 2</vt:lpstr>
      <vt:lpstr>A) Energy Stabilizer (Energy FB)</vt:lpstr>
      <vt:lpstr>B) Energy spread</vt:lpstr>
      <vt:lpstr>C) Energy jitter</vt:lpstr>
      <vt:lpstr>Contents</vt:lpstr>
      <vt:lpstr>LINAC Beam Studies (Oct.-Dec., 2018)</vt:lpstr>
      <vt:lpstr>2. Progress of LINAC in autumn, 2018    related to the BG</vt:lpstr>
      <vt:lpstr>(A) Jitter of beam position</vt:lpstr>
      <vt:lpstr>Jitter of Beam  Position</vt:lpstr>
      <vt:lpstr>Removed the Flux Concentrator (FC)</vt:lpstr>
      <vt:lpstr>Installed a dummy target block</vt:lpstr>
      <vt:lpstr>Jitter Emittance</vt:lpstr>
      <vt:lpstr>Beam Jitter Sources</vt:lpstr>
      <vt:lpstr>Beam jitter (cause and remedy)</vt:lpstr>
      <vt:lpstr>Cable re-connection</vt:lpstr>
      <vt:lpstr>Other voltage fluctuation of klystron power supply</vt:lpstr>
      <vt:lpstr>（C) Nondestructive Energy Spread Monitor：        “OctoPos”, eight electrode BPM in Jarc</vt:lpstr>
      <vt:lpstr>(D) Bunching after the thermal gun (Simulation) </vt:lpstr>
      <vt:lpstr>(D) Bunching after the thermal gun (Beam study)</vt:lpstr>
      <vt:lpstr>Contents</vt:lpstr>
      <vt:lpstr>3.  Injection Beam for the beginning of Phase 3</vt:lpstr>
      <vt:lpstr>Merger Line (Sector A)</vt:lpstr>
      <vt:lpstr>Lifetime and injection rate</vt:lpstr>
      <vt:lpstr>Emittance blowup in Phase 2</vt:lpstr>
      <vt:lpstr>    Linac Schedule Overview as of Jun.2018</vt:lpstr>
      <vt:lpstr>4.  Summary</vt:lpstr>
      <vt:lpstr>Backup</vt:lpstr>
      <vt:lpstr>Life and minimum injection</vt:lpstr>
      <vt:lpstr>Lifetime and injection rate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飯田 直子</dc:creator>
  <cp:lastModifiedBy>飯田 直子</cp:lastModifiedBy>
  <cp:revision>346</cp:revision>
  <cp:lastPrinted>2019-02-04T01:04:28Z</cp:lastPrinted>
  <dcterms:created xsi:type="dcterms:W3CDTF">2019-01-26T09:17:49Z</dcterms:created>
  <dcterms:modified xsi:type="dcterms:W3CDTF">2019-02-04T01:25:25Z</dcterms:modified>
</cp:coreProperties>
</file>