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09" r:id="rId2"/>
    <p:sldId id="447" r:id="rId3"/>
    <p:sldId id="855" r:id="rId4"/>
    <p:sldId id="840" r:id="rId5"/>
    <p:sldId id="789" r:id="rId6"/>
    <p:sldId id="871" r:id="rId7"/>
    <p:sldId id="791" r:id="rId8"/>
    <p:sldId id="870" r:id="rId9"/>
    <p:sldId id="872" r:id="rId10"/>
    <p:sldId id="873" r:id="rId11"/>
    <p:sldId id="862" r:id="rId12"/>
    <p:sldId id="874" r:id="rId13"/>
    <p:sldId id="878" r:id="rId14"/>
    <p:sldId id="867" r:id="rId15"/>
    <p:sldId id="856" r:id="rId16"/>
    <p:sldId id="875" r:id="rId17"/>
    <p:sldId id="866" r:id="rId18"/>
    <p:sldId id="682" r:id="rId19"/>
  </p:sldIdLst>
  <p:sldSz cx="9144000" cy="6858000" type="screen4x3"/>
  <p:notesSz cx="6805613" cy="9939338"/>
  <p:custDataLst>
    <p:tags r:id="rId2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42" autoAdjust="0"/>
    <p:restoredTop sz="95500" autoAdjust="0"/>
  </p:normalViewPr>
  <p:slideViewPr>
    <p:cSldViewPr>
      <p:cViewPr varScale="1">
        <p:scale>
          <a:sx n="158" d="100"/>
          <a:sy n="158" d="100"/>
        </p:scale>
        <p:origin x="1768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Load Map of KEK Linac Control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A70D334-CD48-456F-9A92-B406DDE1AE81}" type="datetime1">
              <a:rPr lang="ja-JP" altLang="en-US"/>
              <a:pPr>
                <a:defRPr/>
              </a:pPr>
              <a:t>2018/6/18</a:t>
            </a:fld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CB20DC9-135E-427D-93F6-C37376BC7C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887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Load Map of KEK Linac Control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A564578-DF26-4507-B447-121C3BCDE276}" type="datetime1">
              <a:rPr lang="ja-JP" altLang="en-US"/>
              <a:pPr>
                <a:defRPr/>
              </a:pPr>
              <a:t>2018/6/18</a:t>
            </a:fld>
            <a:endParaRPr lang="en-US" altLang="ja-JP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C7F7527-AC5F-4085-9CB5-38207E7894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03303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1E7B63F-0E72-4652-84BF-21F2CB5EA24E}" type="slidenum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ja-JP" altLang="en-US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01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7287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99B5-282C-4131-B175-18562ED377B0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596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-36513" y="-26988"/>
            <a:ext cx="9220201" cy="5302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Injector Commissioning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ja-JP" sz="3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 userDrawn="1"/>
        </p:nvGraphicFramePr>
        <p:xfrm>
          <a:off x="0" y="3175"/>
          <a:ext cx="7921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2" name="ビットマップ イメージ" r:id="rId3" imgW="5249008" imgH="3285714" progId="Paint.Picture">
                  <p:embed/>
                </p:oleObj>
              </mc:Choice>
              <mc:Fallback>
                <p:oleObj name="ビットマップ イメージ" r:id="rId3" imgW="5249008" imgH="3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7921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superkekb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-26988"/>
            <a:ext cx="1073150" cy="5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-36513" y="-26988"/>
            <a:ext cx="922020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Injector Linac Status</a:t>
            </a:r>
            <a:endParaRPr lang="en-US" altLang="ja-JP" sz="3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 userDrawn="1"/>
        </p:nvGraphicFramePr>
        <p:xfrm>
          <a:off x="-6350" y="3175"/>
          <a:ext cx="7921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3" name="ビットマップ イメージ" r:id="rId6" imgW="5249008" imgH="3285714" progId="Paint.Picture">
                  <p:embed/>
                </p:oleObj>
              </mc:Choice>
              <mc:Fallback>
                <p:oleObj name="ビットマップ イメージ" r:id="rId6" imgW="5249008" imgH="3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3175"/>
                        <a:ext cx="7921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 descr="superkekb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-26988"/>
            <a:ext cx="1073150" cy="5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B027-63DC-4545-8B15-0744B5D703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339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1085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2586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765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411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3908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8703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8152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9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0873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1234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307AA83-43BD-499E-A804-CEE4AD7BB9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C888B51-7F49-40D1-93A6-364F56B68B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4225" y="6340356"/>
            <a:ext cx="9279879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Injector Linac Status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ja-JP" sz="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ja-JP" sz="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5049445B-FD2D-4216-A824-2DB4C7A8491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5573920"/>
              </p:ext>
            </p:extLst>
          </p:nvPr>
        </p:nvGraphicFramePr>
        <p:xfrm>
          <a:off x="-44224" y="6352776"/>
          <a:ext cx="7921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" name="ビットマップ イメージ" r:id="rId14" imgW="5249008" imgH="3285714" progId="Paint.Picture">
                  <p:embed/>
                </p:oleObj>
              </mc:Choice>
              <mc:Fallback>
                <p:oleObj name="ビットマップ イメージ" r:id="rId14" imgW="5249008" imgH="3285714" progId="Paint.Picture">
                  <p:embed/>
                  <p:pic>
                    <p:nvPicPr>
                      <p:cNvPr id="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224" y="6352776"/>
                        <a:ext cx="7921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3" descr="superkek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42" y="6339393"/>
            <a:ext cx="1073150" cy="5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585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25" y="1958975"/>
            <a:ext cx="9043988" cy="1470025"/>
          </a:xfrm>
          <a:solidFill>
            <a:srgbClr val="000000">
              <a:alpha val="50000"/>
            </a:srgbClr>
          </a:solidFill>
        </p:spPr>
        <p:txBody>
          <a:bodyPr/>
          <a:lstStyle/>
          <a:p>
            <a:pPr>
              <a:defRPr/>
            </a:pPr>
            <a:r>
              <a:rPr lang="en-US" altLang="ja-JP" sz="6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 Linac Status</a:t>
            </a:r>
            <a:endParaRPr lang="ja-JP" altLang="en-US" sz="6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925" y="4437063"/>
            <a:ext cx="9037638" cy="1871662"/>
          </a:xfrm>
          <a:solidFill>
            <a:srgbClr val="000000">
              <a:alpha val="50000"/>
            </a:srgbClr>
          </a:solidFill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rgbClr val="FFFFFF"/>
                </a:solidFill>
              </a:rPr>
              <a:t>Masanori Satoh</a:t>
            </a:r>
          </a:p>
          <a:p>
            <a:pPr>
              <a:defRPr/>
            </a:pPr>
            <a:r>
              <a:rPr lang="en-US" altLang="ja-JP" dirty="0">
                <a:solidFill>
                  <a:srgbClr val="FFFFFF"/>
                </a:solidFill>
              </a:rPr>
              <a:t>(Accelerator Laboratory, KEK)</a:t>
            </a:r>
          </a:p>
          <a:p>
            <a:pPr>
              <a:defRPr/>
            </a:pPr>
            <a:r>
              <a:rPr lang="en-US" altLang="ja-JP" dirty="0">
                <a:solidFill>
                  <a:srgbClr val="FFFFFF"/>
                </a:solidFill>
              </a:rPr>
              <a:t>for Linac Commissioning Group</a:t>
            </a:r>
          </a:p>
        </p:txBody>
      </p:sp>
      <p:sp>
        <p:nvSpPr>
          <p:cNvPr id="3077" name="テキスト ボックス 3"/>
          <p:cNvSpPr txBox="1">
            <a:spLocks noChangeArrowheads="1"/>
          </p:cNvSpPr>
          <p:nvPr/>
        </p:nvSpPr>
        <p:spPr bwMode="auto">
          <a:xfrm>
            <a:off x="-36512" y="6239053"/>
            <a:ext cx="9252520" cy="646331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The 30th B2GM, June 18-22, 2018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EC5AA-8960-4958-BC16-FB5256A4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762000"/>
          </a:xfrm>
        </p:spPr>
        <p:txBody>
          <a:bodyPr/>
          <a:lstStyle/>
          <a:p>
            <a:r>
              <a:rPr lang="en-US" altLang="ja-JP" dirty="0"/>
              <a:t>rf</a:t>
            </a:r>
            <a:r>
              <a:rPr kumimoji="1" lang="en-US" altLang="ja-JP" dirty="0"/>
              <a:t> e- gun injection to HER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E79B0FB-28D7-4018-B9FA-AC46ED719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983" y="692696"/>
            <a:ext cx="8464033" cy="6405333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BB589DC-351E-4BD8-9BB7-6944A25D7680}"/>
              </a:ext>
            </a:extLst>
          </p:cNvPr>
          <p:cNvSpPr txBox="1">
            <a:spLocks/>
          </p:cNvSpPr>
          <p:nvPr/>
        </p:nvSpPr>
        <p:spPr bwMode="auto">
          <a:xfrm>
            <a:off x="4788024" y="1459077"/>
            <a:ext cx="1065661" cy="36004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kern="0" dirty="0"/>
              <a:t>rf e- gun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B9FF3AF-AFF6-425E-AAC7-28F255C6C108}"/>
              </a:ext>
            </a:extLst>
          </p:cNvPr>
          <p:cNvSpPr txBox="1">
            <a:spLocks/>
          </p:cNvSpPr>
          <p:nvPr/>
        </p:nvSpPr>
        <p:spPr bwMode="auto">
          <a:xfrm>
            <a:off x="4427984" y="2924944"/>
            <a:ext cx="2016224" cy="36004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kern="0" dirty="0"/>
              <a:t>thermionic  e- gun</a:t>
            </a:r>
          </a:p>
        </p:txBody>
      </p:sp>
    </p:spTree>
    <p:extLst>
      <p:ext uri="{BB962C8B-B14F-4D97-AF65-F5344CB8AC3E}">
        <p14:creationId xmlns:p14="http://schemas.microsoft.com/office/powerpoint/2010/main" val="403617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27C3D-19E9-4111-A234-0B2C8F25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7" y="-27384"/>
            <a:ext cx="8964486" cy="576064"/>
          </a:xfrm>
        </p:spPr>
        <p:txBody>
          <a:bodyPr/>
          <a:lstStyle/>
          <a:p>
            <a:r>
              <a:rPr kumimoji="1" lang="en-US" altLang="ja-JP" dirty="0"/>
              <a:t>Emittance and bunch charge status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84A843C1-FE00-4178-B4D7-77F9D8944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346352"/>
              </p:ext>
            </p:extLst>
          </p:nvPr>
        </p:nvGraphicFramePr>
        <p:xfrm>
          <a:off x="89757" y="548680"/>
          <a:ext cx="8964486" cy="4054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1">
                  <a:extLst>
                    <a:ext uri="{9D8B030D-6E8A-4147-A177-3AD203B41FA5}">
                      <a16:colId xmlns:a16="http://schemas.microsoft.com/office/drawing/2014/main" val="2164489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559949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7543007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47928424"/>
                    </a:ext>
                  </a:extLst>
                </a:gridCol>
                <a:gridCol w="3474131">
                  <a:extLst>
                    <a:ext uri="{9D8B030D-6E8A-4147-A177-3AD203B41FA5}">
                      <a16:colId xmlns:a16="http://schemas.microsoft.com/office/drawing/2014/main" val="1069290068"/>
                    </a:ext>
                  </a:extLst>
                </a:gridCol>
              </a:tblGrid>
              <a:tr h="366709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LER injection e+ beam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HER injection e- beam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83780"/>
                  </a:ext>
                </a:extLst>
              </a:tr>
              <a:tr h="3667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Goal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Current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status 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Goal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Current status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52053"/>
                  </a:ext>
                </a:extLst>
              </a:tr>
              <a:tr h="1320150"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Normalized emittance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(Hor./Ver.) (</a:t>
                      </a:r>
                      <a:r>
                        <a:rPr kumimoji="1" lang="en-US" altLang="ja-JP" sz="1400" dirty="0" err="1">
                          <a:solidFill>
                            <a:schemeClr val="bg1"/>
                          </a:solidFill>
                        </a:rPr>
                        <a:t>mm∙mrad</a:t>
                      </a: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200/40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(w/ DR)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192 ± 22.4 / 2.01 ± 0.363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@ Sector3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</a:rPr>
                        <a:t>185</a:t>
                      </a: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 ± 28.4 / 1.72 ± 0.704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@ Sector5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150/150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u="sng" dirty="0">
                          <a:solidFill>
                            <a:schemeClr val="bg1"/>
                          </a:solidFill>
                        </a:rPr>
                        <a:t>rf e- gun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23.411 ± 1.867/18.593 ± 9.372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@ </a:t>
                      </a:r>
                      <a:r>
                        <a:rPr kumimoji="1" lang="en-US" altLang="ja-JP" sz="1400" dirty="0" err="1">
                          <a:solidFill>
                            <a:schemeClr val="bg1"/>
                          </a:solidFill>
                        </a:rPr>
                        <a:t>SectorB</a:t>
                      </a:r>
                      <a:endParaRPr kumimoji="1" lang="en-US" altLang="ja-JP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25.048 ± 18.128/37.960 ± 9.807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@ </a:t>
                      </a:r>
                      <a:r>
                        <a:rPr kumimoji="1" lang="en-US" altLang="ja-JP" sz="1400" dirty="0" err="1">
                          <a:solidFill>
                            <a:schemeClr val="bg1"/>
                          </a:solidFill>
                        </a:rPr>
                        <a:t>SectorC</a:t>
                      </a:r>
                      <a:endParaRPr kumimoji="1" lang="en-US" altLang="ja-JP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49.258 ± 61.683/51.167 ± 38.077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@ Sector5</a:t>
                      </a:r>
                    </a:p>
                    <a:p>
                      <a:pPr algn="ctr"/>
                      <a:r>
                        <a:rPr kumimoji="1" lang="en-US" altLang="ja-JP" sz="1400" b="1" u="sng" dirty="0">
                          <a:solidFill>
                            <a:schemeClr val="bg1"/>
                          </a:solidFill>
                        </a:rPr>
                        <a:t>Thermionic e- gun</a:t>
                      </a:r>
                    </a:p>
                    <a:p>
                      <a:pPr algn="ctr"/>
                      <a:r>
                        <a:rPr kumimoji="1" lang="en-US" altLang="ja-JP" sz="1400" u="none" dirty="0">
                          <a:solidFill>
                            <a:schemeClr val="bg1"/>
                          </a:solidFill>
                        </a:rPr>
                        <a:t>e.g.) 250/100 @ Sector5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08177"/>
                  </a:ext>
                </a:extLst>
              </a:tr>
              <a:tr h="7161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Bunch charge (</a:t>
                      </a:r>
                      <a:r>
                        <a:rPr kumimoji="1" lang="en-US" altLang="ja-JP" sz="1400" dirty="0" err="1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0.5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1.4 (w/ flux concentrator)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@ Sector5</a:t>
                      </a:r>
                    </a:p>
                    <a:p>
                      <a:pPr algn="ctr"/>
                      <a:endParaRPr kumimoji="1" lang="en-US" altLang="ja-JP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kumimoji="1" lang="en-US" altLang="ja-JP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1.0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1.0 (thermionic e- gun)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@ Sector5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kumimoji="1" lang="en-US" altLang="ja-JP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1.0 ~ 3.0 (</a:t>
                      </a:r>
                      <a:r>
                        <a:rPr kumimoji="1" lang="en-US" altLang="ja-JP" sz="1400" dirty="0" err="1">
                          <a:solidFill>
                            <a:schemeClr val="bg1"/>
                          </a:solidFill>
                        </a:rPr>
                        <a:t>rf</a:t>
                      </a: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 e- gun) 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@ Sector5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83252"/>
                  </a:ext>
                </a:extLst>
              </a:tr>
            </a:tbl>
          </a:graphicData>
        </a:graphic>
      </p:graphicFrame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FD6A155-FE28-48A2-975F-52C654C6A36C}"/>
              </a:ext>
            </a:extLst>
          </p:cNvPr>
          <p:cNvSpPr txBox="1">
            <a:spLocks/>
          </p:cNvSpPr>
          <p:nvPr/>
        </p:nvSpPr>
        <p:spPr bwMode="auto">
          <a:xfrm>
            <a:off x="107504" y="4797152"/>
            <a:ext cx="864096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400" kern="0" dirty="0"/>
              <a:t>Phase II parameters are almost</a:t>
            </a:r>
            <a:r>
              <a:rPr lang="ja-JP" altLang="en-US" sz="2400" kern="0" dirty="0"/>
              <a:t> </a:t>
            </a:r>
            <a:r>
              <a:rPr lang="en-US" altLang="ja-JP" sz="2400" kern="0" dirty="0"/>
              <a:t>achieved.</a:t>
            </a:r>
          </a:p>
          <a:p>
            <a:r>
              <a:rPr lang="en-US" altLang="ja-JP" sz="2400" kern="0" dirty="0"/>
              <a:t>Horizontal emittance of e+ beam and e- emittance at BT are large.</a:t>
            </a:r>
            <a:endParaRPr lang="en-US" altLang="ja-JP" sz="2000" kern="0" dirty="0"/>
          </a:p>
        </p:txBody>
      </p:sp>
    </p:spTree>
    <p:extLst>
      <p:ext uri="{BB962C8B-B14F-4D97-AF65-F5344CB8AC3E}">
        <p14:creationId xmlns:p14="http://schemas.microsoft.com/office/powerpoint/2010/main" val="264957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B8308-B541-4DE0-8191-19E83A44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99392"/>
            <a:ext cx="7772400" cy="648072"/>
          </a:xfrm>
        </p:spPr>
        <p:txBody>
          <a:bodyPr/>
          <a:lstStyle/>
          <a:p>
            <a:r>
              <a:rPr kumimoji="1" lang="en-US" altLang="ja-JP" dirty="0"/>
              <a:t>Energy </a:t>
            </a:r>
            <a:r>
              <a:rPr kumimoji="1" lang="en-US" altLang="ja-JP" dirty="0" err="1"/>
              <a:t>feedback,etc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1123F8-666A-43A1-AD9D-E07388F23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5184576"/>
          </a:xfrm>
        </p:spPr>
        <p:txBody>
          <a:bodyPr/>
          <a:lstStyle/>
          <a:p>
            <a:r>
              <a:rPr lang="en-US" altLang="ja-JP" sz="2400" dirty="0"/>
              <a:t>Energy feedback at J-ARC, Sector2, Sector5 for each beam operation mode (HER, LER, light source injection beam)</a:t>
            </a:r>
          </a:p>
          <a:p>
            <a:r>
              <a:rPr kumimoji="1" lang="en-US" altLang="ja-JP" sz="2400" dirty="0"/>
              <a:t>Energy fluctuation at BT: &lt; ± 0.1%</a:t>
            </a:r>
          </a:p>
          <a:p>
            <a:r>
              <a:rPr lang="en-US" altLang="ja-JP" sz="2400" dirty="0"/>
              <a:t>When klystron down at Linac:</a:t>
            </a:r>
          </a:p>
          <a:p>
            <a:pPr lvl="1"/>
            <a:r>
              <a:rPr lang="en-US" altLang="ja-JP" sz="2000" dirty="0"/>
              <a:t>Beam gate close =&gt; waiting for recovery of klystron ( 8 s ) =&gt; beam gate open</a:t>
            </a:r>
          </a:p>
          <a:p>
            <a:pPr lvl="1"/>
            <a:endParaRPr kumimoji="1" lang="en-US" altLang="ja-JP" sz="2000" dirty="0"/>
          </a:p>
        </p:txBody>
      </p:sp>
      <p:pic>
        <p:nvPicPr>
          <p:cNvPr id="92162" name="Picture 2" descr="../../opelog2/php/upload/uploadfile/2018-06/15/HERabort_20180615095035.png">
            <a:extLst>
              <a:ext uri="{FF2B5EF4-FFF2-40B4-BE49-F238E27FC236}">
                <a16:creationId xmlns:a16="http://schemas.microsoft.com/office/drawing/2014/main" id="{E5020FE4-D333-405E-B4B4-B2F57FE4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5665"/>
            <a:ext cx="4439592" cy="28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../../opelog2/php/upload/uploadfile/2018-06/15/LERabort_20180615095031.png">
            <a:extLst>
              <a:ext uri="{FF2B5EF4-FFF2-40B4-BE49-F238E27FC236}">
                <a16:creationId xmlns:a16="http://schemas.microsoft.com/office/drawing/2014/main" id="{5082E236-89A9-4D6E-A40B-22E41042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3058"/>
            <a:ext cx="4457250" cy="28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CA3342A-A4CE-45FD-AA7F-23F2CF4295D0}"/>
              </a:ext>
            </a:extLst>
          </p:cNvPr>
          <p:cNvSpPr txBox="1">
            <a:spLocks/>
          </p:cNvSpPr>
          <p:nvPr/>
        </p:nvSpPr>
        <p:spPr bwMode="auto">
          <a:xfrm>
            <a:off x="1115616" y="3341340"/>
            <a:ext cx="2880320" cy="36004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kern="0" dirty="0"/>
              <a:t>Energy stability of e- beam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6FD9CF2-9481-4AB7-93D9-77C266B2192C}"/>
              </a:ext>
            </a:extLst>
          </p:cNvPr>
          <p:cNvSpPr txBox="1">
            <a:spLocks/>
          </p:cNvSpPr>
          <p:nvPr/>
        </p:nvSpPr>
        <p:spPr bwMode="auto">
          <a:xfrm>
            <a:off x="5658390" y="3284984"/>
            <a:ext cx="2880320" cy="36004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kern="0" dirty="0"/>
              <a:t>Energy stability of e+ beam</a:t>
            </a:r>
          </a:p>
        </p:txBody>
      </p:sp>
    </p:spTree>
    <p:extLst>
      <p:ext uri="{BB962C8B-B14F-4D97-AF65-F5344CB8AC3E}">
        <p14:creationId xmlns:p14="http://schemas.microsoft.com/office/powerpoint/2010/main" val="330520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44554B-105E-4BB1-8425-BE35CE9D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99392"/>
            <a:ext cx="7772400" cy="762000"/>
          </a:xfrm>
        </p:spPr>
        <p:txBody>
          <a:bodyPr/>
          <a:lstStyle/>
          <a:p>
            <a:r>
              <a:rPr lang="en-US" altLang="ja-JP" dirty="0"/>
              <a:t>Towards Phase III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CD8A14-E66A-4D76-92DB-0FF8EAF2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4896544"/>
          </a:xfrm>
        </p:spPr>
        <p:txBody>
          <a:bodyPr/>
          <a:lstStyle/>
          <a:p>
            <a:r>
              <a:rPr lang="en-US" altLang="ja-JP" dirty="0"/>
              <a:t>Investigation of</a:t>
            </a:r>
          </a:p>
          <a:p>
            <a:pPr lvl="1"/>
            <a:r>
              <a:rPr lang="en-US" altLang="ja-JP" dirty="0"/>
              <a:t>e- beam emittance growth at BT.</a:t>
            </a:r>
          </a:p>
          <a:p>
            <a:pPr lvl="1"/>
            <a:r>
              <a:rPr lang="en-US" altLang="ja-JP" dirty="0"/>
              <a:t>large horizontal emittance of e+ beam</a:t>
            </a:r>
            <a:endParaRPr kumimoji="1" lang="en-US" altLang="ja-JP" dirty="0"/>
          </a:p>
          <a:p>
            <a:r>
              <a:rPr kumimoji="1" lang="en-US" altLang="ja-JP" dirty="0"/>
              <a:t>Large misalignment at Sector2 (~ 2 mm)</a:t>
            </a:r>
          </a:p>
          <a:p>
            <a:pPr lvl="1"/>
            <a:r>
              <a:rPr lang="en-US" altLang="ja-JP" dirty="0"/>
              <a:t>will be fixed in this summer shutdown</a:t>
            </a:r>
            <a:endParaRPr kumimoji="1" lang="en-US" altLang="ja-JP" dirty="0"/>
          </a:p>
          <a:p>
            <a:r>
              <a:rPr kumimoji="1" lang="en-US" altLang="ja-JP" dirty="0"/>
              <a:t>Simultaneous top up for </a:t>
            </a:r>
            <a:r>
              <a:rPr kumimoji="1" lang="en-US" altLang="ja-JP" dirty="0">
                <a:solidFill>
                  <a:srgbClr val="FFFF00"/>
                </a:solidFill>
              </a:rPr>
              <a:t>HER</a:t>
            </a:r>
            <a:r>
              <a:rPr kumimoji="1" lang="en-US" altLang="ja-JP" dirty="0"/>
              <a:t>, LER, PF, PF-AR by using </a:t>
            </a:r>
            <a:r>
              <a:rPr kumimoji="1" lang="en-US" altLang="ja-JP" dirty="0">
                <a:solidFill>
                  <a:srgbClr val="FFFF00"/>
                </a:solidFill>
              </a:rPr>
              <a:t>rf e- gun</a:t>
            </a:r>
            <a:r>
              <a:rPr kumimoji="1" lang="en-US" altLang="ja-JP" dirty="0"/>
              <a:t> and thermionic e- gun</a:t>
            </a:r>
          </a:p>
          <a:p>
            <a:pPr lvl="1"/>
            <a:r>
              <a:rPr kumimoji="1" lang="en-US" altLang="ja-JP" dirty="0"/>
              <a:t>Fast switching (50 Hz): rf e- gun and thermionic e- gun</a:t>
            </a:r>
          </a:p>
          <a:p>
            <a:r>
              <a:rPr lang="en-US" altLang="ja-JP" dirty="0"/>
              <a:t>Beam position jitter issue</a:t>
            </a:r>
          </a:p>
          <a:p>
            <a:pPr lvl="1"/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391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5B6AC-AC93-429C-8B7E-E339F21D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42288"/>
            <a:ext cx="6120680" cy="540856"/>
          </a:xfrm>
        </p:spPr>
        <p:txBody>
          <a:bodyPr/>
          <a:lstStyle/>
          <a:p>
            <a:r>
              <a:rPr lang="en-US" altLang="ja-JP" sz="4000" dirty="0"/>
              <a:t>Pulse to pulse switching:</a:t>
            </a:r>
            <a:br>
              <a:rPr lang="en-US" altLang="ja-JP" sz="4000" dirty="0"/>
            </a:br>
            <a:r>
              <a:rPr lang="en-US" altLang="ja-JP" sz="4000" dirty="0"/>
              <a:t>rf e- gun/thermionic e- gun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1A653D-7BBC-4F1F-BE59-DF02E4021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AD692F-B93C-4684-ABE9-83D9CD11D147}"/>
              </a:ext>
            </a:extLst>
          </p:cNvPr>
          <p:cNvSpPr txBox="1">
            <a:spLocks/>
          </p:cNvSpPr>
          <p:nvPr/>
        </p:nvSpPr>
        <p:spPr>
          <a:xfrm>
            <a:off x="7239000" y="6096000"/>
            <a:ext cx="1905000" cy="228600"/>
          </a:xfr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5" name="コンテンツ プレースホルダー 33">
            <a:extLst>
              <a:ext uri="{FF2B5EF4-FFF2-40B4-BE49-F238E27FC236}">
                <a16:creationId xmlns:a16="http://schemas.microsoft.com/office/drawing/2014/main" id="{7C4B7643-0677-4090-ACC1-3D87602FD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496" y="1124744"/>
            <a:ext cx="9040328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61CCED2-23DB-42FA-A0B0-FD672446F3CF}"/>
              </a:ext>
            </a:extLst>
          </p:cNvPr>
          <p:cNvCxnSpPr>
            <a:cxnSpLocks/>
          </p:cNvCxnSpPr>
          <p:nvPr/>
        </p:nvCxnSpPr>
        <p:spPr>
          <a:xfrm flipH="1" flipV="1">
            <a:off x="4211960" y="1628800"/>
            <a:ext cx="302433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EA3BE48-DE7F-4AD8-9D54-AC629C90B372}"/>
              </a:ext>
            </a:extLst>
          </p:cNvPr>
          <p:cNvCxnSpPr>
            <a:cxnSpLocks/>
          </p:cNvCxnSpPr>
          <p:nvPr/>
        </p:nvCxnSpPr>
        <p:spPr>
          <a:xfrm flipH="1">
            <a:off x="1653493" y="1556792"/>
            <a:ext cx="2486459" cy="162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B6A3F8-4199-4D28-A8C5-884E4F346EAB}"/>
              </a:ext>
            </a:extLst>
          </p:cNvPr>
          <p:cNvSpPr txBox="1"/>
          <p:nvPr/>
        </p:nvSpPr>
        <p:spPr>
          <a:xfrm>
            <a:off x="6156176" y="476672"/>
            <a:ext cx="2903584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u="sng" dirty="0">
                <a:solidFill>
                  <a:schemeClr val="bg1"/>
                </a:solidFill>
              </a:rPr>
              <a:t>Thermionic DC e- gun</a:t>
            </a:r>
          </a:p>
          <a:p>
            <a:pPr algn="ctr"/>
            <a:r>
              <a:rPr lang="en-US" altLang="ja-JP" sz="1800" dirty="0">
                <a:solidFill>
                  <a:schemeClr val="bg1"/>
                </a:solidFill>
              </a:rPr>
              <a:t>(GU_AT)</a:t>
            </a:r>
            <a:endParaRPr kumimoji="1" lang="en-US" altLang="ja-JP" sz="18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・</a:t>
            </a:r>
            <a:r>
              <a:rPr lang="en-US" altLang="ja-JP" sz="1600" dirty="0">
                <a:solidFill>
                  <a:srgbClr val="FF0000"/>
                </a:solidFill>
              </a:rPr>
              <a:t>e+ production e-: 10 </a:t>
            </a:r>
            <a:r>
              <a:rPr lang="en-US" altLang="ja-JP" sz="1600" dirty="0" err="1">
                <a:solidFill>
                  <a:srgbClr val="FF0000"/>
                </a:solidFill>
              </a:rPr>
              <a:t>nC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chemeClr val="tx2">
                    <a:lumMod val="50000"/>
                  </a:schemeClr>
                </a:solidFill>
              </a:rPr>
              <a:t>・</a:t>
            </a:r>
            <a:r>
              <a:rPr lang="en-US" altLang="ja-JP" sz="1600" dirty="0">
                <a:solidFill>
                  <a:schemeClr val="tx2">
                    <a:lumMod val="50000"/>
                  </a:schemeClr>
                </a:solidFill>
              </a:rPr>
              <a:t>e- study/HER injection: 1 nC</a:t>
            </a:r>
          </a:p>
          <a:p>
            <a:r>
              <a:rPr lang="ja-JP" altLang="en-US" sz="1600" dirty="0">
                <a:solidFill>
                  <a:schemeClr val="accent2">
                    <a:lumMod val="75000"/>
                  </a:schemeClr>
                </a:solidFill>
              </a:rPr>
              <a:t>・</a:t>
            </a:r>
            <a:r>
              <a:rPr lang="en-US" altLang="ja-JP" sz="1600" dirty="0">
                <a:solidFill>
                  <a:schemeClr val="accent2">
                    <a:lumMod val="75000"/>
                  </a:schemeClr>
                </a:solidFill>
              </a:rPr>
              <a:t>PF injection: 0.3 nC</a:t>
            </a:r>
          </a:p>
          <a:p>
            <a:r>
              <a:rPr lang="ja-JP" altLang="en-US" sz="1600" dirty="0">
                <a:solidFill>
                  <a:srgbClr val="FFC000"/>
                </a:solidFill>
              </a:rPr>
              <a:t>・</a:t>
            </a:r>
            <a:r>
              <a:rPr lang="en-US" altLang="ja-JP" sz="1600" dirty="0">
                <a:solidFill>
                  <a:srgbClr val="FFC000"/>
                </a:solidFill>
              </a:rPr>
              <a:t>PF-AR injection: 0.3 nC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2C81313-360D-4F83-9FA7-BC2E2A31E8BE}"/>
              </a:ext>
            </a:extLst>
          </p:cNvPr>
          <p:cNvCxnSpPr>
            <a:cxnSpLocks/>
          </p:cNvCxnSpPr>
          <p:nvPr/>
        </p:nvCxnSpPr>
        <p:spPr>
          <a:xfrm flipH="1">
            <a:off x="323528" y="3202798"/>
            <a:ext cx="6912768" cy="46453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079216-EF82-4440-9EFF-41883A4E53A0}"/>
              </a:ext>
            </a:extLst>
          </p:cNvPr>
          <p:cNvSpPr txBox="1"/>
          <p:nvPr/>
        </p:nvSpPr>
        <p:spPr>
          <a:xfrm>
            <a:off x="5724128" y="3429000"/>
            <a:ext cx="292073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u="sng" dirty="0">
                <a:solidFill>
                  <a:srgbClr val="0000FF"/>
                </a:solidFill>
              </a:rPr>
              <a:t>RF</a:t>
            </a:r>
            <a:r>
              <a:rPr lang="ja-JP" altLang="en-US" sz="1800" b="1" u="sng" dirty="0">
                <a:solidFill>
                  <a:srgbClr val="0000FF"/>
                </a:solidFill>
              </a:rPr>
              <a:t> </a:t>
            </a:r>
            <a:r>
              <a:rPr lang="en-US" altLang="ja-JP" sz="1800" b="1" u="sng" dirty="0">
                <a:solidFill>
                  <a:srgbClr val="0000FF"/>
                </a:solidFill>
              </a:rPr>
              <a:t>e-</a:t>
            </a:r>
            <a:r>
              <a:rPr lang="ja-JP" altLang="en-US" sz="1800" b="1" u="sng" dirty="0">
                <a:solidFill>
                  <a:srgbClr val="0000FF"/>
                </a:solidFill>
              </a:rPr>
              <a:t> </a:t>
            </a:r>
            <a:r>
              <a:rPr lang="en-US" altLang="ja-JP" sz="1800" b="1" u="sng" dirty="0">
                <a:solidFill>
                  <a:srgbClr val="0000FF"/>
                </a:solidFill>
              </a:rPr>
              <a:t>gun</a:t>
            </a:r>
            <a:endParaRPr kumimoji="1" lang="en-US" altLang="ja-JP" sz="1800" b="1" u="sng" dirty="0">
              <a:solidFill>
                <a:srgbClr val="0000FF"/>
              </a:solidFill>
            </a:endParaRPr>
          </a:p>
          <a:p>
            <a:pPr algn="ctr"/>
            <a:r>
              <a:rPr kumimoji="1" lang="ja-JP" altLang="en-US" sz="1800" dirty="0">
                <a:solidFill>
                  <a:srgbClr val="0000FF"/>
                </a:solidFill>
              </a:rPr>
              <a:t>（</a:t>
            </a:r>
            <a:r>
              <a:rPr kumimoji="1" lang="en-US" altLang="ja-JP" sz="1800" dirty="0">
                <a:solidFill>
                  <a:srgbClr val="0000FF"/>
                </a:solidFill>
              </a:rPr>
              <a:t>GR_A1 for HER injection</a:t>
            </a:r>
            <a:r>
              <a:rPr kumimoji="1" lang="ja-JP" altLang="en-US" sz="1800" dirty="0">
                <a:solidFill>
                  <a:srgbClr val="0000FF"/>
                </a:solidFill>
              </a:rPr>
              <a:t>）</a:t>
            </a:r>
            <a:endParaRPr kumimoji="1" lang="en-US" altLang="ja-JP" sz="18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DFF938-621D-41A9-9A74-CFBA1885A546}"/>
              </a:ext>
            </a:extLst>
          </p:cNvPr>
          <p:cNvSpPr txBox="1"/>
          <p:nvPr/>
        </p:nvSpPr>
        <p:spPr>
          <a:xfrm>
            <a:off x="669292" y="4976794"/>
            <a:ext cx="5198850" cy="92333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24</a:t>
            </a:r>
            <a:r>
              <a:rPr lang="ja-JP" altLang="en-US" sz="18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8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deg.</a:t>
            </a:r>
            <a:r>
              <a:rPr lang="ja-JP" altLang="en-US" sz="18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8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junction line</a:t>
            </a:r>
          </a:p>
          <a:p>
            <a:pPr algn="ctr"/>
            <a:r>
              <a:rPr lang="en-US" altLang="ja-JP" sz="18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DC bend will be replace by pulsed bend</a:t>
            </a:r>
          </a:p>
          <a:p>
            <a:pPr algn="ctr"/>
            <a:r>
              <a:rPr kumimoji="1" lang="en-US" altLang="ja-JP" sz="18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in summer shutdown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F5D3093-CF06-4A43-A509-4BC8FEFF3591}"/>
              </a:ext>
            </a:extLst>
          </p:cNvPr>
          <p:cNvCxnSpPr>
            <a:cxnSpLocks/>
          </p:cNvCxnSpPr>
          <p:nvPr/>
        </p:nvCxnSpPr>
        <p:spPr>
          <a:xfrm flipV="1">
            <a:off x="1691680" y="3789040"/>
            <a:ext cx="0" cy="1152128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85E649C-AE91-4537-AFFE-832E00FC260B}"/>
              </a:ext>
            </a:extLst>
          </p:cNvPr>
          <p:cNvCxnSpPr>
            <a:cxnSpLocks/>
          </p:cNvCxnSpPr>
          <p:nvPr/>
        </p:nvCxnSpPr>
        <p:spPr>
          <a:xfrm flipV="1">
            <a:off x="4211960" y="2348880"/>
            <a:ext cx="72008" cy="2592288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FFFC012-030F-4FD5-A8FD-7B2AFDE00E39}"/>
              </a:ext>
            </a:extLst>
          </p:cNvPr>
          <p:cNvCxnSpPr>
            <a:cxnSpLocks/>
          </p:cNvCxnSpPr>
          <p:nvPr/>
        </p:nvCxnSpPr>
        <p:spPr>
          <a:xfrm flipH="1">
            <a:off x="107504" y="3212976"/>
            <a:ext cx="1512168" cy="659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79A5D6-817E-437E-BCFC-75349B404497}"/>
              </a:ext>
            </a:extLst>
          </p:cNvPr>
          <p:cNvSpPr txBox="1"/>
          <p:nvPr/>
        </p:nvSpPr>
        <p:spPr>
          <a:xfrm>
            <a:off x="4427984" y="2514382"/>
            <a:ext cx="11521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BM_AT_J1</a:t>
            </a:r>
            <a:endParaRPr kumimoji="1" lang="ja-JP" altLang="en-US" sz="16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71C8561-FD22-4FF0-AA2B-1A48F1FE163D}"/>
              </a:ext>
            </a:extLst>
          </p:cNvPr>
          <p:cNvSpPr txBox="1"/>
          <p:nvPr/>
        </p:nvSpPr>
        <p:spPr>
          <a:xfrm>
            <a:off x="1856114" y="3775770"/>
            <a:ext cx="11521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BM_AT_J5</a:t>
            </a:r>
            <a:endParaRPr kumimoji="1" lang="ja-JP" altLang="en-US" sz="1600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79DBC49-808D-4C8B-9B04-D664B1B1FDD4}"/>
              </a:ext>
            </a:extLst>
          </p:cNvPr>
          <p:cNvCxnSpPr>
            <a:cxnSpLocks/>
          </p:cNvCxnSpPr>
          <p:nvPr/>
        </p:nvCxnSpPr>
        <p:spPr>
          <a:xfrm flipH="1" flipV="1">
            <a:off x="4364360" y="1772816"/>
            <a:ext cx="3024336" cy="86409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9BCA956-44D6-489E-B8EB-C5BE49597B5B}"/>
              </a:ext>
            </a:extLst>
          </p:cNvPr>
          <p:cNvCxnSpPr>
            <a:cxnSpLocks/>
          </p:cNvCxnSpPr>
          <p:nvPr/>
        </p:nvCxnSpPr>
        <p:spPr>
          <a:xfrm flipH="1">
            <a:off x="1805893" y="1556792"/>
            <a:ext cx="2486459" cy="162880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3BC6EB7-A1AC-4A39-A93B-5822116B0867}"/>
              </a:ext>
            </a:extLst>
          </p:cNvPr>
          <p:cNvCxnSpPr>
            <a:cxnSpLocks/>
          </p:cNvCxnSpPr>
          <p:nvPr/>
        </p:nvCxnSpPr>
        <p:spPr>
          <a:xfrm flipH="1">
            <a:off x="259904" y="3291051"/>
            <a:ext cx="1512168" cy="6594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30D93FE-0352-4584-A42F-1E0FC9FB8948}"/>
              </a:ext>
            </a:extLst>
          </p:cNvPr>
          <p:cNvCxnSpPr>
            <a:cxnSpLocks/>
          </p:cNvCxnSpPr>
          <p:nvPr/>
        </p:nvCxnSpPr>
        <p:spPr>
          <a:xfrm flipH="1" flipV="1">
            <a:off x="4427984" y="1905354"/>
            <a:ext cx="3024336" cy="86409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B806CF5-668F-45AA-8F33-0AC3BCDD5BA9}"/>
              </a:ext>
            </a:extLst>
          </p:cNvPr>
          <p:cNvCxnSpPr>
            <a:cxnSpLocks/>
          </p:cNvCxnSpPr>
          <p:nvPr/>
        </p:nvCxnSpPr>
        <p:spPr>
          <a:xfrm flipH="1">
            <a:off x="1835696" y="1728192"/>
            <a:ext cx="2486459" cy="16288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6C5626E-34B3-4FF0-9B51-59BA6EFED506}"/>
              </a:ext>
            </a:extLst>
          </p:cNvPr>
          <p:cNvCxnSpPr>
            <a:cxnSpLocks/>
          </p:cNvCxnSpPr>
          <p:nvPr/>
        </p:nvCxnSpPr>
        <p:spPr>
          <a:xfrm flipH="1">
            <a:off x="251520" y="3356992"/>
            <a:ext cx="1512168" cy="6594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A7D654E-883C-432E-A966-DCB40411625A}"/>
              </a:ext>
            </a:extLst>
          </p:cNvPr>
          <p:cNvCxnSpPr>
            <a:cxnSpLocks/>
          </p:cNvCxnSpPr>
          <p:nvPr/>
        </p:nvCxnSpPr>
        <p:spPr>
          <a:xfrm flipH="1" flipV="1">
            <a:off x="4427984" y="2060848"/>
            <a:ext cx="3024336" cy="86409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CC129BD4-60E6-40A3-9E86-54A96338DB65}"/>
              </a:ext>
            </a:extLst>
          </p:cNvPr>
          <p:cNvCxnSpPr>
            <a:cxnSpLocks/>
          </p:cNvCxnSpPr>
          <p:nvPr/>
        </p:nvCxnSpPr>
        <p:spPr>
          <a:xfrm flipH="1">
            <a:off x="1988096" y="1880592"/>
            <a:ext cx="2486459" cy="16288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63D11503-8C6C-4E29-90D5-5B25606ECCDB}"/>
              </a:ext>
            </a:extLst>
          </p:cNvPr>
          <p:cNvCxnSpPr>
            <a:cxnSpLocks/>
          </p:cNvCxnSpPr>
          <p:nvPr/>
        </p:nvCxnSpPr>
        <p:spPr>
          <a:xfrm flipH="1">
            <a:off x="251520" y="3429000"/>
            <a:ext cx="1512168" cy="659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2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D7237D-401F-4652-9B30-1D16FA82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27384"/>
            <a:ext cx="7772400" cy="656893"/>
          </a:xfrm>
        </p:spPr>
        <p:txBody>
          <a:bodyPr/>
          <a:lstStyle/>
          <a:p>
            <a:r>
              <a:rPr kumimoji="1" lang="en-US" altLang="ja-JP" dirty="0"/>
              <a:t>Required injector parameters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EF1D9F-16F6-48D2-8786-02EB25D7C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1E720279-F886-4002-8773-C05A4D3D1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304902"/>
              </p:ext>
            </p:extLst>
          </p:nvPr>
        </p:nvGraphicFramePr>
        <p:xfrm>
          <a:off x="-13992" y="699391"/>
          <a:ext cx="9157992" cy="604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05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kumimoji="1" lang="en-US" altLang="ja-JP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KEKB (final)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Phase-I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Phase-II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 (final)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GeV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GeV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Stored current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A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A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A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A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9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time (min.)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indent="0" algn="ctr" defTabSz="497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(nC)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e- 10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e- 8 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e- 10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u="heavy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600" u="heavy" dirty="0">
                        <a:solidFill>
                          <a:srgbClr val="000000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u="heavy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600" u="heavy" dirty="0">
                        <a:solidFill>
                          <a:srgbClr val="000000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Emittance </a:t>
                      </a:r>
                      <a:b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 </a:t>
                      </a: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rad)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200/40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heavy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100/15 </a:t>
                      </a:r>
                      <a:br>
                        <a:rPr kumimoji="1" lang="en-US" altLang="ja-JP" sz="1600" u="heavy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heavy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40/20</a:t>
                      </a: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  <a:endParaRPr kumimoji="1" lang="en-US" altLang="ja-JP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r>
                        <a:rPr kumimoji="1" lang="en-US" altLang="ja-JP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0.125%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0.07%</a:t>
                      </a:r>
                      <a:endParaRPr kumimoji="1" lang="ja-JP" altLang="en-US" sz="1600" u="sng" dirty="0">
                        <a:solidFill>
                          <a:schemeClr val="bg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2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/ Pulse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Hz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Hz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53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top-up injection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rings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(LER,</a:t>
                      </a:r>
                      <a:r>
                        <a:rPr kumimoji="1" lang="en-US" altLang="ja-JP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</a:t>
                      </a:r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PF)</a:t>
                      </a:r>
                    </a:p>
                  </a:txBody>
                  <a:tcPr marL="80173" marR="80173" marT="50428" marB="5042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1" lang="en-US" altLang="ja-JP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top-up</a:t>
                      </a:r>
                      <a:endParaRPr kumimoji="1" lang="en-US" altLang="ja-JP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Eventually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pt-BR" altLang="ja-JP" sz="1600" u="heavy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4+1 </a:t>
                      </a:r>
                      <a:r>
                        <a:rPr kumimoji="1" lang="pt-BR" altLang="ja-JP" sz="1600" u="heavy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rings</a:t>
                      </a:r>
                      <a:r>
                        <a:rPr kumimoji="1" lang="pt-BR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(LER,</a:t>
                      </a:r>
                      <a:r>
                        <a:rPr kumimoji="1" lang="pt-BR" altLang="ja-JP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</a:t>
                      </a:r>
                      <a:r>
                        <a:rPr kumimoji="1" lang="pt-BR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DR,</a:t>
                      </a:r>
                      <a:r>
                        <a:rPr kumimoji="1" lang="pt-BR" altLang="ja-JP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PF, PF-AR)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15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793B8A-2A27-4C8C-B16C-7DE03CE4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24" y="-27384"/>
            <a:ext cx="7772400" cy="504056"/>
          </a:xfrm>
        </p:spPr>
        <p:txBody>
          <a:bodyPr/>
          <a:lstStyle/>
          <a:p>
            <a:r>
              <a:rPr kumimoji="1" lang="en-US" altLang="ja-JP" dirty="0"/>
              <a:t>Beam position jitter issue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FF088955-A2A3-42EC-B6D8-410F1B6E6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422" y="3068960"/>
            <a:ext cx="3768034" cy="24639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D077CC4-1CB2-4BBF-91A2-0F76EEB0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719153"/>
            <a:ext cx="5256584" cy="4106055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37E26F7-B920-4635-88EC-871A2E95D727}"/>
              </a:ext>
            </a:extLst>
          </p:cNvPr>
          <p:cNvSpPr txBox="1">
            <a:spLocks/>
          </p:cNvSpPr>
          <p:nvPr/>
        </p:nvSpPr>
        <p:spPr bwMode="auto">
          <a:xfrm>
            <a:off x="80961" y="332656"/>
            <a:ext cx="9036495" cy="23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300" kern="0" dirty="0"/>
              <a:t>e+ target w/ small beam hole for e- beam (</a:t>
            </a:r>
            <a:r>
              <a:rPr lang="en-US" altLang="ja-JP" sz="2300" kern="0" dirty="0">
                <a:latin typeface="Symbol" panose="05050102010706020507" pitchFamily="18" charset="2"/>
              </a:rPr>
              <a:t>f</a:t>
            </a:r>
            <a:r>
              <a:rPr lang="en-US" altLang="ja-JP" sz="2300" kern="0" dirty="0"/>
              <a:t>2 mm)</a:t>
            </a:r>
          </a:p>
          <a:p>
            <a:r>
              <a:rPr lang="en-US" altLang="ja-JP" sz="2300" kern="0" dirty="0"/>
              <a:t>Small beam hole could cause the beam position jitter.</a:t>
            </a:r>
          </a:p>
          <a:p>
            <a:r>
              <a:rPr lang="en-US" altLang="ja-JP" sz="2300" kern="0" dirty="0"/>
              <a:t>Machine study plan:</a:t>
            </a:r>
          </a:p>
          <a:p>
            <a:pPr lvl="1"/>
            <a:r>
              <a:rPr lang="en-US" altLang="ja-JP" sz="1900" kern="0" dirty="0">
                <a:solidFill>
                  <a:srgbClr val="FFFF00"/>
                </a:solidFill>
              </a:rPr>
              <a:t>Remove e+ target in this summer shut down and install test dummy target w/ small hole of various diameter.</a:t>
            </a:r>
          </a:p>
          <a:p>
            <a:pPr lvl="1"/>
            <a:r>
              <a:rPr lang="en-US" altLang="ja-JP" sz="1900" kern="0" dirty="0">
                <a:solidFill>
                  <a:srgbClr val="FFFF00"/>
                </a:solidFill>
              </a:rPr>
              <a:t>e+ target will be back in winter shutdown for Phase III</a:t>
            </a:r>
          </a:p>
          <a:p>
            <a:pPr lvl="1"/>
            <a:endParaRPr lang="en-US" altLang="ja-JP" sz="1900" kern="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23E19D2-29E2-4F08-85FD-077FAEAF4D92}"/>
              </a:ext>
            </a:extLst>
          </p:cNvPr>
          <p:cNvSpPr txBox="1">
            <a:spLocks/>
          </p:cNvSpPr>
          <p:nvPr/>
        </p:nvSpPr>
        <p:spPr bwMode="auto">
          <a:xfrm>
            <a:off x="755576" y="2924944"/>
            <a:ext cx="1440160" cy="57094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ja-JP" sz="1600" kern="0" dirty="0"/>
              <a:t>J-ARC</a:t>
            </a:r>
          </a:p>
          <a:p>
            <a:pPr marL="0" indent="0" algn="ctr">
              <a:buNone/>
            </a:pPr>
            <a:r>
              <a:rPr lang="en-US" altLang="ja-JP" sz="1600" kern="0" dirty="0">
                <a:latin typeface="Symbol" panose="05050102010706020507" pitchFamily="18" charset="2"/>
              </a:rPr>
              <a:t>h</a:t>
            </a:r>
            <a:r>
              <a:rPr lang="en-US" altLang="ja-JP" sz="1600" kern="0" dirty="0">
                <a:latin typeface="+mj-lt"/>
              </a:rPr>
              <a:t>x ~ 0.8 (m)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FFD3857-6BCF-46BF-B1E4-0CC8AF0577CB}"/>
              </a:ext>
            </a:extLst>
          </p:cNvPr>
          <p:cNvSpPr txBox="1">
            <a:spLocks/>
          </p:cNvSpPr>
          <p:nvPr/>
        </p:nvSpPr>
        <p:spPr bwMode="auto">
          <a:xfrm>
            <a:off x="2699792" y="3075112"/>
            <a:ext cx="972108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ja-JP" sz="1600" kern="0" dirty="0">
                <a:solidFill>
                  <a:schemeClr val="bg1"/>
                </a:solidFill>
              </a:rPr>
              <a:t>e+ target</a:t>
            </a:r>
            <a:endParaRPr lang="en-US" altLang="ja-JP" sz="1600" kern="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A8B2E37-B9B2-4709-870E-6A39F50A2224}"/>
              </a:ext>
            </a:extLst>
          </p:cNvPr>
          <p:cNvCxnSpPr>
            <a:cxnSpLocks/>
          </p:cNvCxnSpPr>
          <p:nvPr/>
        </p:nvCxnSpPr>
        <p:spPr>
          <a:xfrm>
            <a:off x="2581872" y="2852936"/>
            <a:ext cx="0" cy="2808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8876B1-6BFC-4777-ABBF-72A59455A495}"/>
              </a:ext>
            </a:extLst>
          </p:cNvPr>
          <p:cNvSpPr txBox="1"/>
          <p:nvPr/>
        </p:nvSpPr>
        <p:spPr>
          <a:xfrm>
            <a:off x="4274060" y="3501008"/>
            <a:ext cx="9361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u="sng" dirty="0">
                <a:solidFill>
                  <a:srgbClr val="0000FF"/>
                </a:solidFill>
              </a:rPr>
              <a:t>Horizontal</a:t>
            </a:r>
          </a:p>
          <a:p>
            <a:pPr algn="ctr"/>
            <a:r>
              <a:rPr kumimoji="1" lang="en-US" altLang="ja-JP" sz="1200" b="1" u="sng" dirty="0">
                <a:solidFill>
                  <a:srgbClr val="FF0000"/>
                </a:solidFill>
              </a:rPr>
              <a:t>Vertical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74712"/>
            <a:ext cx="6408712" cy="473968"/>
          </a:xfrm>
        </p:spPr>
        <p:txBody>
          <a:bodyPr/>
          <a:lstStyle/>
          <a:p>
            <a:r>
              <a:rPr lang="en-US" altLang="ja-JP" dirty="0"/>
              <a:t>Schedule: Oct. 2018 - 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593299A-295D-46CD-A640-5858B813C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02360"/>
            <a:ext cx="8856984" cy="2090936"/>
          </a:xfrm>
        </p:spPr>
        <p:txBody>
          <a:bodyPr/>
          <a:lstStyle/>
          <a:p>
            <a:r>
              <a:rPr lang="en-US" altLang="ja-JP" sz="2800"/>
              <a:t>Pulsed bend (thermionic/rf gun merger line), some pulsed quads and steering installation in this summer shutdown</a:t>
            </a:r>
          </a:p>
          <a:p>
            <a:r>
              <a:rPr lang="en-US" altLang="ja-JP" sz="2800"/>
              <a:t>Flux </a:t>
            </a:r>
            <a:r>
              <a:rPr lang="en-US" altLang="ja-JP" sz="2800" dirty="0"/>
              <a:t>concentrator reinstallation during winter shutdown</a:t>
            </a:r>
          </a:p>
          <a:p>
            <a:r>
              <a:rPr lang="en-US" altLang="ja-JP" sz="2800" dirty="0"/>
              <a:t>50 Hz operation (will be tested in Dec. ‘18)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68DCDC-EC7B-415F-8973-F71009E9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5" y="620688"/>
            <a:ext cx="886007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5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60240" y="-27384"/>
            <a:ext cx="4716016" cy="473968"/>
          </a:xfrm>
        </p:spPr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476672"/>
            <a:ext cx="9073008" cy="5760640"/>
          </a:xfrm>
        </p:spPr>
        <p:txBody>
          <a:bodyPr/>
          <a:lstStyle/>
          <a:p>
            <a:r>
              <a:rPr lang="en-US" altLang="ja-JP" sz="2200" dirty="0"/>
              <a:t>Success of simultaneous injection to PF, PF-AR, HER, and LER from thermionic e- gun.</a:t>
            </a:r>
          </a:p>
          <a:p>
            <a:r>
              <a:rPr lang="en-US" altLang="ja-JP" sz="2200" dirty="0"/>
              <a:t>Timing system for DR, pulsed quads and steering magnets work well.</a:t>
            </a:r>
          </a:p>
          <a:p>
            <a:r>
              <a:rPr lang="en-US" altLang="ja-JP" sz="2200" dirty="0"/>
              <a:t>Success of HER injection via rf e- gun</a:t>
            </a:r>
          </a:p>
          <a:p>
            <a:r>
              <a:rPr lang="en-US" altLang="ja-JP" sz="2200" dirty="0"/>
              <a:t>Required parameters for Phase II are almost achieved. e- emittance at BT and horizontal emittance of e+ after DR should be improved.</a:t>
            </a:r>
          </a:p>
          <a:p>
            <a:r>
              <a:rPr lang="en-US" altLang="ja-JP" sz="2200" dirty="0"/>
              <a:t>Towards Phase III</a:t>
            </a:r>
          </a:p>
          <a:p>
            <a:pPr lvl="1"/>
            <a:r>
              <a:rPr lang="en-US" altLang="ja-JP" sz="2200" dirty="0"/>
              <a:t>Simultaneous top up injection with thermionic/RF e- gun</a:t>
            </a:r>
          </a:p>
          <a:p>
            <a:pPr lvl="2"/>
            <a:r>
              <a:rPr lang="en-US" altLang="ja-JP" sz="2200" dirty="0"/>
              <a:t>Pulsed bends and quads installation (in this summer shutdown)</a:t>
            </a:r>
          </a:p>
          <a:p>
            <a:pPr lvl="1"/>
            <a:r>
              <a:rPr lang="en-US" altLang="ja-JP" sz="2200" dirty="0"/>
              <a:t>High bunch charge and low emittance preservation</a:t>
            </a:r>
          </a:p>
          <a:p>
            <a:pPr lvl="2"/>
            <a:r>
              <a:rPr lang="en-US" altLang="ja-JP" sz="2200" dirty="0"/>
              <a:t>Beam line alignment (in this summer shutdown)</a:t>
            </a:r>
          </a:p>
          <a:p>
            <a:pPr lvl="2"/>
            <a:r>
              <a:rPr lang="en-US" altLang="ja-JP" sz="2200" dirty="0"/>
              <a:t>Beam jitter study w/o e+ target (in Oct. – Dec., 2018)</a:t>
            </a:r>
          </a:p>
          <a:p>
            <a:pPr lvl="2"/>
            <a:r>
              <a:rPr lang="en-US" altLang="ja-JP" sz="2200" dirty="0"/>
              <a:t>Beam orbit control study (in Oct. – Dec., 2018)</a:t>
            </a:r>
          </a:p>
        </p:txBody>
      </p:sp>
    </p:spTree>
    <p:extLst>
      <p:ext uri="{BB962C8B-B14F-4D97-AF65-F5344CB8AC3E}">
        <p14:creationId xmlns:p14="http://schemas.microsoft.com/office/powerpoint/2010/main" val="425019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1475656" y="584352"/>
            <a:ext cx="5612160" cy="468384"/>
          </a:xfrm>
        </p:spPr>
        <p:txBody>
          <a:bodyPr/>
          <a:lstStyle/>
          <a:p>
            <a:r>
              <a:rPr lang="en-US" altLang="ja-JP" dirty="0"/>
              <a:t>Contents</a:t>
            </a:r>
            <a:endParaRPr lang="ja-JP" altLang="en-US" dirty="0"/>
          </a:p>
        </p:txBody>
      </p:sp>
      <p:sp>
        <p:nvSpPr>
          <p:cNvPr id="409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3728" y="1772816"/>
            <a:ext cx="5184576" cy="31683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Injector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Progress in Phase II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Towards Phase III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Schedule: Oct. 2018 -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E8CFE-2331-4916-ABA4-2477994A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57310"/>
            <a:ext cx="7772400" cy="762000"/>
          </a:xfrm>
        </p:spPr>
        <p:txBody>
          <a:bodyPr/>
          <a:lstStyle/>
          <a:p>
            <a:r>
              <a:rPr lang="en-US" altLang="ja-JP" dirty="0"/>
              <a:t>Injector overview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62CE66-628E-424C-B9DF-D50A40F94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364119"/>
          </a:xfrm>
        </p:spPr>
        <p:txBody>
          <a:bodyPr/>
          <a:lstStyle/>
          <a:p>
            <a:r>
              <a:rPr lang="en-US" altLang="ja-JP" sz="2400" dirty="0"/>
              <a:t>Injector for light sources (PF, PF-AR)</a:t>
            </a:r>
            <a:r>
              <a:rPr lang="en-US" altLang="ja-JP" sz="1200" dirty="0"/>
              <a:t>3 times daily injection</a:t>
            </a:r>
            <a:r>
              <a:rPr lang="en-US" altLang="ja-JP" sz="2400" dirty="0"/>
              <a:t> and SuperKEKB</a:t>
            </a:r>
          </a:p>
          <a:p>
            <a:r>
              <a:rPr lang="en-US" altLang="ja-JP" sz="2400" dirty="0"/>
              <a:t>up to 25 Hz beam repetition rate in Phase II </a:t>
            </a:r>
            <a:r>
              <a:rPr lang="en-US" altLang="ja-JP" sz="2000" dirty="0"/>
              <a:t>(to save electricity)</a:t>
            </a:r>
            <a:endParaRPr lang="en-US" altLang="ja-JP" sz="2400" dirty="0"/>
          </a:p>
          <a:p>
            <a:pPr lvl="1"/>
            <a:r>
              <a:rPr lang="en-US" altLang="ja-JP" sz="2000" dirty="0"/>
              <a:t>50 Hz operation in Phase III</a:t>
            </a:r>
          </a:p>
          <a:p>
            <a:r>
              <a:rPr lang="en-US" altLang="ja-JP" sz="2400" dirty="0"/>
              <a:t>Thermionic e- gun for light source injection and 10 nC beam generation (e+ production)</a:t>
            </a:r>
          </a:p>
          <a:p>
            <a:r>
              <a:rPr lang="en-US" altLang="ja-JP" sz="2400" dirty="0"/>
              <a:t>Photocathode rf gun for low emittance e- beam</a:t>
            </a:r>
          </a:p>
          <a:p>
            <a:r>
              <a:rPr lang="en-US" altLang="ja-JP" sz="2400" dirty="0"/>
              <a:t>Flux concentrator, LAS </a:t>
            </a:r>
            <a:r>
              <a:rPr lang="en-US" altLang="ja-JP" sz="1800" dirty="0"/>
              <a:t>(large aperture S-band)</a:t>
            </a:r>
            <a:r>
              <a:rPr lang="en-US" altLang="ja-JP" sz="2400" dirty="0"/>
              <a:t> structure, solenoids for e+ beam capture system</a:t>
            </a:r>
          </a:p>
          <a:p>
            <a:r>
              <a:rPr lang="en-US" altLang="ja-JP" sz="2400" dirty="0"/>
              <a:t>DR </a:t>
            </a:r>
            <a:r>
              <a:rPr lang="en-US" altLang="ja-JP" sz="1800" dirty="0"/>
              <a:t>(damping ring)</a:t>
            </a:r>
            <a:r>
              <a:rPr lang="en-US" altLang="ja-JP" sz="2400" dirty="0"/>
              <a:t> for low emittance e+ beam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059EBD-BCCC-42B9-B087-7B5463830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9144000" cy="22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5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80528" y="476672"/>
            <a:ext cx="9433048" cy="6381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141"/>
          <p:cNvSpPr>
            <a:spLocks noChangeArrowheads="1"/>
          </p:cNvSpPr>
          <p:nvPr/>
        </p:nvSpPr>
        <p:spPr bwMode="auto">
          <a:xfrm>
            <a:off x="6250769" y="3426813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" name="Rectangle 115"/>
          <p:cNvSpPr>
            <a:spLocks noChangeArrowheads="1"/>
          </p:cNvSpPr>
          <p:nvPr/>
        </p:nvSpPr>
        <p:spPr bwMode="auto">
          <a:xfrm>
            <a:off x="3001156" y="3429986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" name="Rectangle 108"/>
          <p:cNvSpPr>
            <a:spLocks noChangeArrowheads="1"/>
          </p:cNvSpPr>
          <p:nvPr/>
        </p:nvSpPr>
        <p:spPr bwMode="auto">
          <a:xfrm>
            <a:off x="1704152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" name="Line 87"/>
          <p:cNvSpPr>
            <a:spLocks noChangeShapeType="1"/>
          </p:cNvSpPr>
          <p:nvPr/>
        </p:nvSpPr>
        <p:spPr bwMode="auto">
          <a:xfrm>
            <a:off x="824694" y="2040924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249" tIns="45623" rIns="91249" bIns="45623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8" name="AutoShape 88"/>
          <p:cNvSpPr>
            <a:spLocks/>
          </p:cNvSpPr>
          <p:nvPr/>
        </p:nvSpPr>
        <p:spPr bwMode="auto">
          <a:xfrm flipH="1">
            <a:off x="138877" y="2040924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 rot="16200000" flipH="1">
            <a:off x="142052" y="2040925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>
            <a:off x="138894" y="2704499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249" tIns="45623" rIns="91249" bIns="45623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>
            <a:off x="824677" y="1888524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2" name="Rectangle 93"/>
          <p:cNvSpPr>
            <a:spLocks noChangeArrowheads="1"/>
          </p:cNvSpPr>
          <p:nvPr/>
        </p:nvSpPr>
        <p:spPr bwMode="auto">
          <a:xfrm>
            <a:off x="900877" y="198694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1015177" y="198694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1129477" y="198694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1245381" y="198694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1359681" y="198853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1473964" y="198694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8" name="Rectangle 99"/>
          <p:cNvSpPr>
            <a:spLocks noChangeArrowheads="1"/>
          </p:cNvSpPr>
          <p:nvPr/>
        </p:nvSpPr>
        <p:spPr bwMode="auto">
          <a:xfrm>
            <a:off x="1588264" y="198853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9" name="Rectangle 100"/>
          <p:cNvSpPr>
            <a:spLocks noChangeArrowheads="1"/>
          </p:cNvSpPr>
          <p:nvPr/>
        </p:nvSpPr>
        <p:spPr bwMode="auto">
          <a:xfrm>
            <a:off x="1702564" y="198853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0" name="AutoShape 101"/>
          <p:cNvSpPr>
            <a:spLocks noChangeArrowheads="1"/>
          </p:cNvSpPr>
          <p:nvPr/>
        </p:nvSpPr>
        <p:spPr bwMode="auto">
          <a:xfrm>
            <a:off x="826281" y="3328388"/>
            <a:ext cx="1141413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1" name="Rectangle 102"/>
          <p:cNvSpPr>
            <a:spLocks noChangeArrowheads="1"/>
          </p:cNvSpPr>
          <p:nvPr/>
        </p:nvSpPr>
        <p:spPr bwMode="auto">
          <a:xfrm>
            <a:off x="902481" y="3426813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2" name="Rectangle 103"/>
          <p:cNvSpPr>
            <a:spLocks noChangeArrowheads="1"/>
          </p:cNvSpPr>
          <p:nvPr/>
        </p:nvSpPr>
        <p:spPr bwMode="auto">
          <a:xfrm>
            <a:off x="1016764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3" name="Rectangle 104"/>
          <p:cNvSpPr>
            <a:spLocks noChangeArrowheads="1"/>
          </p:cNvSpPr>
          <p:nvPr/>
        </p:nvSpPr>
        <p:spPr bwMode="auto">
          <a:xfrm>
            <a:off x="1131064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1245364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5" name="Rectangle 106"/>
          <p:cNvSpPr>
            <a:spLocks noChangeArrowheads="1"/>
          </p:cNvSpPr>
          <p:nvPr/>
        </p:nvSpPr>
        <p:spPr bwMode="auto">
          <a:xfrm>
            <a:off x="1361252" y="3428399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6" name="Rectangle 107"/>
          <p:cNvSpPr>
            <a:spLocks noChangeArrowheads="1"/>
          </p:cNvSpPr>
          <p:nvPr/>
        </p:nvSpPr>
        <p:spPr bwMode="auto">
          <a:xfrm>
            <a:off x="1475552" y="3426813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7" name="Rectangle 108"/>
          <p:cNvSpPr>
            <a:spLocks noChangeArrowheads="1"/>
          </p:cNvSpPr>
          <p:nvPr/>
        </p:nvSpPr>
        <p:spPr bwMode="auto">
          <a:xfrm>
            <a:off x="1589852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8" name="AutoShape 110"/>
          <p:cNvSpPr>
            <a:spLocks noChangeArrowheads="1"/>
          </p:cNvSpPr>
          <p:nvPr/>
        </p:nvSpPr>
        <p:spPr bwMode="auto">
          <a:xfrm>
            <a:off x="2120077" y="3329974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9" name="Rectangle 111"/>
          <p:cNvSpPr>
            <a:spLocks noChangeArrowheads="1"/>
          </p:cNvSpPr>
          <p:nvPr/>
        </p:nvSpPr>
        <p:spPr bwMode="auto">
          <a:xfrm>
            <a:off x="21962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0" name="Rectangle 112"/>
          <p:cNvSpPr>
            <a:spLocks noChangeArrowheads="1"/>
          </p:cNvSpPr>
          <p:nvPr/>
        </p:nvSpPr>
        <p:spPr bwMode="auto">
          <a:xfrm>
            <a:off x="23105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1" name="Rectangle 113"/>
          <p:cNvSpPr>
            <a:spLocks noChangeArrowheads="1"/>
          </p:cNvSpPr>
          <p:nvPr/>
        </p:nvSpPr>
        <p:spPr bwMode="auto">
          <a:xfrm>
            <a:off x="24248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2" name="Rectangle 114"/>
          <p:cNvSpPr>
            <a:spLocks noChangeArrowheads="1"/>
          </p:cNvSpPr>
          <p:nvPr/>
        </p:nvSpPr>
        <p:spPr bwMode="auto">
          <a:xfrm>
            <a:off x="25407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3" name="Rectangle 115"/>
          <p:cNvSpPr>
            <a:spLocks noChangeArrowheads="1"/>
          </p:cNvSpPr>
          <p:nvPr/>
        </p:nvSpPr>
        <p:spPr bwMode="auto">
          <a:xfrm>
            <a:off x="2655081" y="3429986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4" name="Rectangle 116"/>
          <p:cNvSpPr>
            <a:spLocks noChangeArrowheads="1"/>
          </p:cNvSpPr>
          <p:nvPr/>
        </p:nvSpPr>
        <p:spPr bwMode="auto">
          <a:xfrm>
            <a:off x="2769364" y="3428399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5" name="Rectangle 117"/>
          <p:cNvSpPr>
            <a:spLocks noChangeArrowheads="1"/>
          </p:cNvSpPr>
          <p:nvPr/>
        </p:nvSpPr>
        <p:spPr bwMode="auto">
          <a:xfrm>
            <a:off x="2883664" y="3429986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6" name="AutoShape 119"/>
          <p:cNvSpPr>
            <a:spLocks noChangeArrowheads="1"/>
          </p:cNvSpPr>
          <p:nvPr/>
        </p:nvSpPr>
        <p:spPr bwMode="auto">
          <a:xfrm>
            <a:off x="3339277" y="3329974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7" name="Rectangle 120"/>
          <p:cNvSpPr>
            <a:spLocks noChangeArrowheads="1"/>
          </p:cNvSpPr>
          <p:nvPr/>
        </p:nvSpPr>
        <p:spPr bwMode="auto">
          <a:xfrm>
            <a:off x="3415477" y="3428399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8" name="Rectangle 121"/>
          <p:cNvSpPr>
            <a:spLocks noChangeArrowheads="1"/>
          </p:cNvSpPr>
          <p:nvPr/>
        </p:nvSpPr>
        <p:spPr bwMode="auto">
          <a:xfrm>
            <a:off x="35297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9" name="Rectangle 122"/>
          <p:cNvSpPr>
            <a:spLocks noChangeArrowheads="1"/>
          </p:cNvSpPr>
          <p:nvPr/>
        </p:nvSpPr>
        <p:spPr bwMode="auto">
          <a:xfrm>
            <a:off x="36440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0" name="Rectangle 123"/>
          <p:cNvSpPr>
            <a:spLocks noChangeArrowheads="1"/>
          </p:cNvSpPr>
          <p:nvPr/>
        </p:nvSpPr>
        <p:spPr bwMode="auto">
          <a:xfrm>
            <a:off x="37599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1" name="Rectangle 124"/>
          <p:cNvSpPr>
            <a:spLocks noChangeArrowheads="1"/>
          </p:cNvSpPr>
          <p:nvPr/>
        </p:nvSpPr>
        <p:spPr bwMode="auto">
          <a:xfrm>
            <a:off x="3874281" y="3429986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2" name="Rectangle 125"/>
          <p:cNvSpPr>
            <a:spLocks noChangeArrowheads="1"/>
          </p:cNvSpPr>
          <p:nvPr/>
        </p:nvSpPr>
        <p:spPr bwMode="auto">
          <a:xfrm>
            <a:off x="39885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3" name="Rectangle 126"/>
          <p:cNvSpPr>
            <a:spLocks noChangeArrowheads="1"/>
          </p:cNvSpPr>
          <p:nvPr/>
        </p:nvSpPr>
        <p:spPr bwMode="auto">
          <a:xfrm>
            <a:off x="41028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4" name="Rectangle 127"/>
          <p:cNvSpPr>
            <a:spLocks noChangeArrowheads="1"/>
          </p:cNvSpPr>
          <p:nvPr/>
        </p:nvSpPr>
        <p:spPr bwMode="auto">
          <a:xfrm>
            <a:off x="42171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5" name="AutoShape 128"/>
          <p:cNvSpPr>
            <a:spLocks noChangeArrowheads="1"/>
          </p:cNvSpPr>
          <p:nvPr/>
        </p:nvSpPr>
        <p:spPr bwMode="auto">
          <a:xfrm>
            <a:off x="4558477" y="3329974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6" name="Rectangle 130"/>
          <p:cNvSpPr>
            <a:spLocks noChangeArrowheads="1"/>
          </p:cNvSpPr>
          <p:nvPr/>
        </p:nvSpPr>
        <p:spPr bwMode="auto">
          <a:xfrm>
            <a:off x="47489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7" name="Rectangle 131"/>
          <p:cNvSpPr>
            <a:spLocks noChangeArrowheads="1"/>
          </p:cNvSpPr>
          <p:nvPr/>
        </p:nvSpPr>
        <p:spPr bwMode="auto">
          <a:xfrm>
            <a:off x="48632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8" name="Rectangle 132"/>
          <p:cNvSpPr>
            <a:spLocks noChangeArrowheads="1"/>
          </p:cNvSpPr>
          <p:nvPr/>
        </p:nvSpPr>
        <p:spPr bwMode="auto">
          <a:xfrm>
            <a:off x="49791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9" name="Rectangle 133"/>
          <p:cNvSpPr>
            <a:spLocks noChangeArrowheads="1"/>
          </p:cNvSpPr>
          <p:nvPr/>
        </p:nvSpPr>
        <p:spPr bwMode="auto">
          <a:xfrm>
            <a:off x="5093481" y="342998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0" name="Rectangle 134"/>
          <p:cNvSpPr>
            <a:spLocks noChangeArrowheads="1"/>
          </p:cNvSpPr>
          <p:nvPr/>
        </p:nvSpPr>
        <p:spPr bwMode="auto">
          <a:xfrm>
            <a:off x="52077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1" name="Rectangle 135"/>
          <p:cNvSpPr>
            <a:spLocks noChangeArrowheads="1"/>
          </p:cNvSpPr>
          <p:nvPr/>
        </p:nvSpPr>
        <p:spPr bwMode="auto">
          <a:xfrm>
            <a:off x="53220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2" name="Rectangle 136"/>
          <p:cNvSpPr>
            <a:spLocks noChangeArrowheads="1"/>
          </p:cNvSpPr>
          <p:nvPr/>
        </p:nvSpPr>
        <p:spPr bwMode="auto">
          <a:xfrm>
            <a:off x="54363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3" name="AutoShape 137"/>
          <p:cNvSpPr>
            <a:spLocks noChangeArrowheads="1"/>
          </p:cNvSpPr>
          <p:nvPr/>
        </p:nvSpPr>
        <p:spPr bwMode="auto">
          <a:xfrm>
            <a:off x="5777677" y="3328388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4" name="Rectangle 138"/>
          <p:cNvSpPr>
            <a:spLocks noChangeArrowheads="1"/>
          </p:cNvSpPr>
          <p:nvPr/>
        </p:nvSpPr>
        <p:spPr bwMode="auto">
          <a:xfrm>
            <a:off x="5853877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5968177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6" name="Rectangle 140"/>
          <p:cNvSpPr>
            <a:spLocks noChangeArrowheads="1"/>
          </p:cNvSpPr>
          <p:nvPr/>
        </p:nvSpPr>
        <p:spPr bwMode="auto">
          <a:xfrm>
            <a:off x="6082477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7" name="Rectangle 141"/>
          <p:cNvSpPr>
            <a:spLocks noChangeArrowheads="1"/>
          </p:cNvSpPr>
          <p:nvPr/>
        </p:nvSpPr>
        <p:spPr bwMode="auto">
          <a:xfrm>
            <a:off x="6185664" y="3426813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8" name="Rectangle 142"/>
          <p:cNvSpPr>
            <a:spLocks noChangeArrowheads="1"/>
          </p:cNvSpPr>
          <p:nvPr/>
        </p:nvSpPr>
        <p:spPr bwMode="auto">
          <a:xfrm>
            <a:off x="63126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9" name="Rectangle 143"/>
          <p:cNvSpPr>
            <a:spLocks noChangeArrowheads="1"/>
          </p:cNvSpPr>
          <p:nvPr/>
        </p:nvSpPr>
        <p:spPr bwMode="auto">
          <a:xfrm>
            <a:off x="6426964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0" name="Rectangle 144"/>
          <p:cNvSpPr>
            <a:spLocks noChangeArrowheads="1"/>
          </p:cNvSpPr>
          <p:nvPr/>
        </p:nvSpPr>
        <p:spPr bwMode="auto">
          <a:xfrm>
            <a:off x="65412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1" name="Rectangle 145"/>
          <p:cNvSpPr>
            <a:spLocks noChangeArrowheads="1"/>
          </p:cNvSpPr>
          <p:nvPr/>
        </p:nvSpPr>
        <p:spPr bwMode="auto">
          <a:xfrm>
            <a:off x="66555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2" name="AutoShape 146"/>
          <p:cNvSpPr>
            <a:spLocks noChangeArrowheads="1"/>
          </p:cNvSpPr>
          <p:nvPr/>
        </p:nvSpPr>
        <p:spPr bwMode="auto">
          <a:xfrm>
            <a:off x="6996877" y="3329974"/>
            <a:ext cx="957262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3" name="Rectangle 147"/>
          <p:cNvSpPr>
            <a:spLocks noChangeArrowheads="1"/>
          </p:cNvSpPr>
          <p:nvPr/>
        </p:nvSpPr>
        <p:spPr bwMode="auto">
          <a:xfrm>
            <a:off x="70730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>
            <a:off x="71873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5" name="Rectangle 149"/>
          <p:cNvSpPr>
            <a:spLocks noChangeArrowheads="1"/>
          </p:cNvSpPr>
          <p:nvPr/>
        </p:nvSpPr>
        <p:spPr bwMode="auto">
          <a:xfrm>
            <a:off x="73016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6" name="Rectangle 150"/>
          <p:cNvSpPr>
            <a:spLocks noChangeArrowheads="1"/>
          </p:cNvSpPr>
          <p:nvPr/>
        </p:nvSpPr>
        <p:spPr bwMode="auto">
          <a:xfrm>
            <a:off x="74175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7" name="Rectangle 151"/>
          <p:cNvSpPr>
            <a:spLocks noChangeArrowheads="1"/>
          </p:cNvSpPr>
          <p:nvPr/>
        </p:nvSpPr>
        <p:spPr bwMode="auto">
          <a:xfrm>
            <a:off x="7531881" y="342998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8" name="Rectangle 152"/>
          <p:cNvSpPr>
            <a:spLocks noChangeArrowheads="1"/>
          </p:cNvSpPr>
          <p:nvPr/>
        </p:nvSpPr>
        <p:spPr bwMode="auto">
          <a:xfrm>
            <a:off x="76461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9" name="Rectangle 153"/>
          <p:cNvSpPr>
            <a:spLocks noChangeArrowheads="1"/>
          </p:cNvSpPr>
          <p:nvPr/>
        </p:nvSpPr>
        <p:spPr bwMode="auto">
          <a:xfrm>
            <a:off x="77604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0" name="Rectangle 154"/>
          <p:cNvSpPr>
            <a:spLocks noChangeArrowheads="1"/>
          </p:cNvSpPr>
          <p:nvPr/>
        </p:nvSpPr>
        <p:spPr bwMode="auto">
          <a:xfrm>
            <a:off x="7874764" y="3429986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1" name="AutoShape 155"/>
          <p:cNvSpPr>
            <a:spLocks noChangeArrowheads="1"/>
          </p:cNvSpPr>
          <p:nvPr/>
        </p:nvSpPr>
        <p:spPr bwMode="auto">
          <a:xfrm>
            <a:off x="2081994" y="1890111"/>
            <a:ext cx="573087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2" name="Rectangle 156"/>
          <p:cNvSpPr>
            <a:spLocks noChangeArrowheads="1"/>
          </p:cNvSpPr>
          <p:nvPr/>
        </p:nvSpPr>
        <p:spPr bwMode="auto">
          <a:xfrm>
            <a:off x="2158177" y="198853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3" name="Rectangle 157"/>
          <p:cNvSpPr>
            <a:spLocks noChangeArrowheads="1"/>
          </p:cNvSpPr>
          <p:nvPr/>
        </p:nvSpPr>
        <p:spPr bwMode="auto">
          <a:xfrm>
            <a:off x="2272477" y="198853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4" name="Rectangle 158"/>
          <p:cNvSpPr>
            <a:spLocks noChangeArrowheads="1"/>
          </p:cNvSpPr>
          <p:nvPr/>
        </p:nvSpPr>
        <p:spPr bwMode="auto">
          <a:xfrm>
            <a:off x="2388381" y="198853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5" name="Rectangle 168"/>
          <p:cNvSpPr>
            <a:spLocks noChangeArrowheads="1"/>
          </p:cNvSpPr>
          <p:nvPr/>
        </p:nvSpPr>
        <p:spPr bwMode="auto">
          <a:xfrm>
            <a:off x="1818452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7" name="Line 176"/>
          <p:cNvSpPr>
            <a:spLocks noChangeShapeType="1"/>
          </p:cNvSpPr>
          <p:nvPr/>
        </p:nvSpPr>
        <p:spPr bwMode="auto">
          <a:xfrm>
            <a:off x="637369" y="2040924"/>
            <a:ext cx="1889125" cy="1587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8" name="AutoShape 177"/>
          <p:cNvSpPr>
            <a:spLocks/>
          </p:cNvSpPr>
          <p:nvPr/>
        </p:nvSpPr>
        <p:spPr bwMode="auto">
          <a:xfrm>
            <a:off x="149990" y="2125061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0000FF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9" name="Line 179"/>
          <p:cNvSpPr>
            <a:spLocks noChangeShapeType="1"/>
          </p:cNvSpPr>
          <p:nvPr/>
        </p:nvSpPr>
        <p:spPr bwMode="auto">
          <a:xfrm flipV="1">
            <a:off x="2720169" y="3480803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0" name="Line 178"/>
          <p:cNvSpPr>
            <a:spLocks noChangeShapeType="1"/>
          </p:cNvSpPr>
          <p:nvPr/>
        </p:nvSpPr>
        <p:spPr bwMode="auto">
          <a:xfrm>
            <a:off x="873890" y="3480786"/>
            <a:ext cx="1800225" cy="1588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" name="Line 180"/>
          <p:cNvSpPr>
            <a:spLocks noChangeShapeType="1"/>
          </p:cNvSpPr>
          <p:nvPr/>
        </p:nvSpPr>
        <p:spPr bwMode="auto">
          <a:xfrm>
            <a:off x="4631502" y="3480786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5" name="Line 178"/>
          <p:cNvSpPr>
            <a:spLocks noChangeShapeType="1"/>
          </p:cNvSpPr>
          <p:nvPr/>
        </p:nvSpPr>
        <p:spPr bwMode="auto">
          <a:xfrm>
            <a:off x="4739441" y="3545874"/>
            <a:ext cx="3454427" cy="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0" name="テキスト ボックス 215"/>
          <p:cNvSpPr txBox="1">
            <a:spLocks noChangeArrowheads="1"/>
          </p:cNvSpPr>
          <p:nvPr/>
        </p:nvSpPr>
        <p:spPr bwMode="auto">
          <a:xfrm>
            <a:off x="2747768" y="1571615"/>
            <a:ext cx="3264391" cy="58169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479">
              <a:lnSpc>
                <a:spcPct val="90000"/>
              </a:lnSpc>
            </a:pPr>
            <a:r>
              <a:rPr lang="en-US" altLang="ja-JP" sz="1400" b="1" dirty="0">
                <a:solidFill>
                  <a:srgbClr val="00B050"/>
                </a:solidFill>
                <a:cs typeface="Arial" charset="0"/>
              </a:rPr>
              <a:t>Low emittance RF e- gun</a:t>
            </a:r>
          </a:p>
          <a:p>
            <a:pPr defTabSz="912479">
              <a:lnSpc>
                <a:spcPct val="90000"/>
              </a:lnSpc>
            </a:pPr>
            <a:r>
              <a:rPr lang="en-US" altLang="ja-JP" sz="1400" b="1" dirty="0">
                <a:solidFill>
                  <a:schemeClr val="bg1"/>
                </a:solidFill>
                <a:cs typeface="Arial" charset="0"/>
              </a:rPr>
              <a:t>Thermionic DC e- gun for positron production and light source injection</a:t>
            </a:r>
            <a:endParaRPr lang="ja-JP" alt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7" name="Rectangle 159"/>
          <p:cNvSpPr>
            <a:spLocks noChangeArrowheads="1"/>
          </p:cNvSpPr>
          <p:nvPr/>
        </p:nvSpPr>
        <p:spPr bwMode="auto">
          <a:xfrm>
            <a:off x="2502681" y="1988536"/>
            <a:ext cx="53975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206590" y="1484784"/>
            <a:ext cx="362214" cy="461469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A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135498" y="1508395"/>
            <a:ext cx="350993" cy="461469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B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210627" y="2998048"/>
            <a:ext cx="347787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C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419095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756350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926181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3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175432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4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334534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5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69522" y="2489341"/>
            <a:ext cx="1178142" cy="338358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1.5 GeV e-</a:t>
            </a:r>
            <a:endParaRPr lang="ja-JP" altLang="en-US" sz="1600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2227002" y="3647296"/>
            <a:ext cx="990591" cy="338358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sz="1600" b="1" dirty="0">
                <a:solidFill>
                  <a:srgbClr val="FF0000"/>
                </a:solidFill>
                <a:latin typeface="Calibri"/>
                <a:ea typeface="ＭＳ Ｐゴシック"/>
                <a:cs typeface="Arial" charset="0"/>
              </a:rPr>
              <a:t>e+ target 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164182" y="3648432"/>
            <a:ext cx="962314" cy="307581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b="1" dirty="0">
                <a:solidFill>
                  <a:srgbClr val="0000FF"/>
                </a:solidFill>
                <a:latin typeface="Calibri"/>
                <a:ea typeface="ＭＳ Ｐゴシック"/>
              </a:rPr>
              <a:t>e-:Chicane</a:t>
            </a:r>
            <a:endParaRPr lang="ja-JP" altLang="en-US" sz="14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grpSp>
        <p:nvGrpSpPr>
          <p:cNvPr id="5" name="グループ化 255"/>
          <p:cNvGrpSpPr/>
          <p:nvPr/>
        </p:nvGrpSpPr>
        <p:grpSpPr>
          <a:xfrm>
            <a:off x="3969862" y="2423795"/>
            <a:ext cx="891591" cy="1071276"/>
            <a:chOff x="3969859" y="1595040"/>
            <a:chExt cx="891591" cy="1445566"/>
          </a:xfrm>
        </p:grpSpPr>
        <p:sp>
          <p:nvSpPr>
            <p:cNvPr id="76" name="Line 169"/>
            <p:cNvSpPr>
              <a:spLocks noChangeShapeType="1"/>
            </p:cNvSpPr>
            <p:nvPr/>
          </p:nvSpPr>
          <p:spPr bwMode="auto">
            <a:xfrm flipV="1">
              <a:off x="4434652" y="2686050"/>
              <a:ext cx="232598" cy="345032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 defTabSz="912479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8" name="テキスト ボックス 212"/>
            <p:cNvSpPr txBox="1">
              <a:spLocks noChangeArrowheads="1"/>
            </p:cNvSpPr>
            <p:nvPr/>
          </p:nvSpPr>
          <p:spPr bwMode="auto">
            <a:xfrm>
              <a:off x="3969859" y="1595040"/>
              <a:ext cx="891591" cy="357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2479"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1.1 GeV </a:t>
              </a:r>
            </a:p>
          </p:txBody>
        </p:sp>
        <p:sp>
          <p:nvSpPr>
            <p:cNvPr id="90" name="Line 1"/>
            <p:cNvSpPr>
              <a:spLocks noChangeShapeType="1"/>
            </p:cNvSpPr>
            <p:nvPr/>
          </p:nvSpPr>
          <p:spPr bwMode="auto">
            <a:xfrm flipH="1" flipV="1">
              <a:off x="4381500" y="2705099"/>
              <a:ext cx="284927" cy="335507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 defTabSz="912479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341" name="円/楕円 340"/>
            <p:cNvSpPr/>
            <p:nvPr/>
          </p:nvSpPr>
          <p:spPr>
            <a:xfrm>
              <a:off x="4198513" y="1893195"/>
              <a:ext cx="631065" cy="846652"/>
            </a:xfrm>
            <a:prstGeom prst="ellipse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79"/>
              <a:endParaRPr lang="ja-JP" altLang="en-US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42" name="テキスト ボックス 341"/>
            <p:cNvSpPr txBox="1"/>
            <p:nvPr/>
          </p:nvSpPr>
          <p:spPr>
            <a:xfrm>
              <a:off x="4275790" y="2150772"/>
              <a:ext cx="540533" cy="62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479"/>
              <a:r>
                <a:rPr lang="en-US" altLang="ja-JP" dirty="0">
                  <a:solidFill>
                    <a:prstClr val="black"/>
                  </a:solidFill>
                  <a:latin typeface="Calibri"/>
                  <a:ea typeface="ＭＳ Ｐゴシック"/>
                </a:rPr>
                <a:t>DR</a:t>
              </a:r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393" name="Line 178"/>
          <p:cNvSpPr>
            <a:spLocks noChangeShapeType="1"/>
          </p:cNvSpPr>
          <p:nvPr/>
        </p:nvSpPr>
        <p:spPr bwMode="auto">
          <a:xfrm>
            <a:off x="2753936" y="3530849"/>
            <a:ext cx="1689275" cy="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44" name="フリーフォーム 1043"/>
          <p:cNvSpPr/>
          <p:nvPr/>
        </p:nvSpPr>
        <p:spPr>
          <a:xfrm>
            <a:off x="4404575" y="3519640"/>
            <a:ext cx="373487" cy="64394"/>
          </a:xfrm>
          <a:custGeom>
            <a:avLst/>
            <a:gdLst>
              <a:gd name="connsiteX0" fmla="*/ 0 w 231819"/>
              <a:gd name="connsiteY0" fmla="*/ 0 h 77273"/>
              <a:gd name="connsiteX1" fmla="*/ 64394 w 231819"/>
              <a:gd name="connsiteY1" fmla="*/ 77273 h 77273"/>
              <a:gd name="connsiteX2" fmla="*/ 167425 w 231819"/>
              <a:gd name="connsiteY2" fmla="*/ 77273 h 77273"/>
              <a:gd name="connsiteX3" fmla="*/ 231819 w 231819"/>
              <a:gd name="connsiteY3" fmla="*/ 0 h 77273"/>
              <a:gd name="connsiteX4" fmla="*/ 231819 w 231819"/>
              <a:gd name="connsiteY4" fmla="*/ 0 h 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19" h="77273">
                <a:moveTo>
                  <a:pt x="0" y="0"/>
                </a:moveTo>
                <a:cubicBezTo>
                  <a:pt x="18245" y="32197"/>
                  <a:pt x="36490" y="64394"/>
                  <a:pt x="64394" y="77273"/>
                </a:cubicBezTo>
                <a:cubicBezTo>
                  <a:pt x="92298" y="90152"/>
                  <a:pt x="139521" y="90152"/>
                  <a:pt x="167425" y="77273"/>
                </a:cubicBezTo>
                <a:cubicBezTo>
                  <a:pt x="195329" y="64394"/>
                  <a:pt x="231819" y="0"/>
                  <a:pt x="231819" y="0"/>
                </a:cubicBezTo>
                <a:lnTo>
                  <a:pt x="231819" y="0"/>
                </a:lnTo>
              </a:path>
            </a:pathLst>
          </a:custGeom>
          <a:ln>
            <a:solidFill>
              <a:srgbClr val="00F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1249" tIns="45623" rIns="91249" bIns="45623" rtlCol="0" anchor="ctr"/>
          <a:lstStyle/>
          <a:p>
            <a:pPr algn="ctr"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03"/>
          <a:stretch/>
        </p:blipFill>
        <p:spPr bwMode="auto">
          <a:xfrm>
            <a:off x="299417" y="4048916"/>
            <a:ext cx="7795712" cy="238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3" name="直線コネクタ 282"/>
          <p:cNvCxnSpPr>
            <a:cxnSpLocks/>
          </p:cNvCxnSpPr>
          <p:nvPr/>
        </p:nvCxnSpPr>
        <p:spPr>
          <a:xfrm>
            <a:off x="7147250" y="4236392"/>
            <a:ext cx="246364" cy="1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/>
          <p:nvPr/>
        </p:nvCxnSpPr>
        <p:spPr>
          <a:xfrm>
            <a:off x="7380345" y="4236392"/>
            <a:ext cx="609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6051176" y="4770990"/>
            <a:ext cx="1855695" cy="4303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正方形/長方形 307"/>
          <p:cNvSpPr/>
          <p:nvPr/>
        </p:nvSpPr>
        <p:spPr>
          <a:xfrm>
            <a:off x="6368286" y="4502227"/>
            <a:ext cx="1534330" cy="461469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dirty="0">
                <a:solidFill>
                  <a:srgbClr val="00B050"/>
                </a:solidFill>
                <a:latin typeface="Calibri"/>
                <a:ea typeface="ＭＳ Ｐゴシック"/>
              </a:rPr>
              <a:t>Decelerate</a:t>
            </a:r>
            <a:endParaRPr lang="ja-JP" altLang="en-US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cxnSp>
        <p:nvCxnSpPr>
          <p:cNvPr id="310" name="直線コネクタ 309"/>
          <p:cNvCxnSpPr/>
          <p:nvPr/>
        </p:nvCxnSpPr>
        <p:spPr>
          <a:xfrm flipV="1">
            <a:off x="4404573" y="4047672"/>
            <a:ext cx="0" cy="17644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 flipV="1">
            <a:off x="3077754" y="5541624"/>
            <a:ext cx="876077" cy="191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/>
          <p:cNvCxnSpPr/>
          <p:nvPr/>
        </p:nvCxnSpPr>
        <p:spPr>
          <a:xfrm flipH="1">
            <a:off x="3915178" y="5545078"/>
            <a:ext cx="277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flipH="1">
            <a:off x="4627075" y="5123128"/>
            <a:ext cx="1502379" cy="3925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 flipH="1">
            <a:off x="4189141" y="5513404"/>
            <a:ext cx="204439" cy="29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コネクタ 347"/>
          <p:cNvCxnSpPr/>
          <p:nvPr/>
        </p:nvCxnSpPr>
        <p:spPr>
          <a:xfrm flipV="1">
            <a:off x="2626356" y="5734808"/>
            <a:ext cx="464574" cy="44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/>
          <p:cNvCxnSpPr/>
          <p:nvPr/>
        </p:nvCxnSpPr>
        <p:spPr>
          <a:xfrm flipH="1">
            <a:off x="6109873" y="5123373"/>
            <a:ext cx="195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コネクタ 359"/>
          <p:cNvCxnSpPr/>
          <p:nvPr/>
        </p:nvCxnSpPr>
        <p:spPr>
          <a:xfrm flipH="1">
            <a:off x="6306372" y="4840613"/>
            <a:ext cx="938221" cy="279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/>
          <p:nvPr/>
        </p:nvCxnSpPr>
        <p:spPr>
          <a:xfrm flipH="1">
            <a:off x="7225048" y="4845326"/>
            <a:ext cx="693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/>
          <p:cNvCxnSpPr/>
          <p:nvPr/>
        </p:nvCxnSpPr>
        <p:spPr>
          <a:xfrm flipH="1">
            <a:off x="4363791" y="5517174"/>
            <a:ext cx="277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線矢印コネクタ 1038"/>
          <p:cNvCxnSpPr/>
          <p:nvPr/>
        </p:nvCxnSpPr>
        <p:spPr>
          <a:xfrm>
            <a:off x="2588654" y="5541639"/>
            <a:ext cx="0" cy="540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4" name="正方形/長方形 373"/>
          <p:cNvSpPr/>
          <p:nvPr/>
        </p:nvSpPr>
        <p:spPr>
          <a:xfrm>
            <a:off x="2096067" y="5229251"/>
            <a:ext cx="990591" cy="338358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sz="1600" b="1" dirty="0">
                <a:solidFill>
                  <a:srgbClr val="FF0000"/>
                </a:solidFill>
                <a:latin typeface="Calibri"/>
                <a:ea typeface="ＭＳ Ｐゴシック"/>
                <a:cs typeface="Arial" charset="0"/>
              </a:rPr>
              <a:t>e+ target 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80" name="テキスト ボックス 379"/>
          <p:cNvSpPr txBox="1"/>
          <p:nvPr/>
        </p:nvSpPr>
        <p:spPr>
          <a:xfrm>
            <a:off x="6993254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5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1" name="テキスト ボックス 380"/>
          <p:cNvSpPr txBox="1"/>
          <p:nvPr/>
        </p:nvSpPr>
        <p:spPr>
          <a:xfrm>
            <a:off x="5922152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4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2" name="テキスト ボックス 381"/>
          <p:cNvSpPr txBox="1"/>
          <p:nvPr/>
        </p:nvSpPr>
        <p:spPr>
          <a:xfrm>
            <a:off x="4876817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3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3679082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4" name="テキスト ボックス 383"/>
          <p:cNvSpPr txBox="1"/>
          <p:nvPr/>
        </p:nvSpPr>
        <p:spPr>
          <a:xfrm>
            <a:off x="2543593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1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1266440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C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2531168" y="6126398"/>
            <a:ext cx="145774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9" tIns="45623" rIns="91249" bIns="45623" rtlCol="0" anchor="ctr"/>
          <a:lstStyle/>
          <a:p>
            <a:pPr algn="ctr" defTabSz="912479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48" name="正方形/長方形 1047"/>
          <p:cNvSpPr/>
          <p:nvPr/>
        </p:nvSpPr>
        <p:spPr>
          <a:xfrm>
            <a:off x="2896013" y="4574572"/>
            <a:ext cx="458394" cy="461469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e-</a:t>
            </a:r>
            <a:endParaRPr lang="ja-JP" altLang="en-US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99" name="正方形/長方形 398"/>
          <p:cNvSpPr/>
          <p:nvPr/>
        </p:nvSpPr>
        <p:spPr>
          <a:xfrm>
            <a:off x="3164322" y="5229250"/>
            <a:ext cx="535338" cy="461469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e+</a:t>
            </a:r>
            <a:endParaRPr lang="ja-JP" altLang="en-US" b="1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00" name="テキスト ボックス 212"/>
          <p:cNvSpPr txBox="1">
            <a:spLocks noChangeArrowheads="1"/>
          </p:cNvSpPr>
          <p:nvPr/>
        </p:nvSpPr>
        <p:spPr bwMode="auto">
          <a:xfrm>
            <a:off x="3949531" y="5161708"/>
            <a:ext cx="891205" cy="2644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9" tIns="45623" rIns="91249" bIns="4562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479"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1.1 GeV </a:t>
            </a:r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49" y="6173015"/>
            <a:ext cx="135244" cy="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テキスト ボックス 141"/>
          <p:cNvSpPr txBox="1"/>
          <p:nvPr/>
        </p:nvSpPr>
        <p:spPr>
          <a:xfrm>
            <a:off x="3928066" y="4369658"/>
            <a:ext cx="947310" cy="307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b="1" dirty="0">
                <a:solidFill>
                  <a:srgbClr val="0000FF"/>
                </a:solidFill>
                <a:latin typeface="Calibri"/>
                <a:ea typeface="ＭＳ Ｐゴシック"/>
              </a:rPr>
              <a:t>4.219 GeV</a:t>
            </a:r>
          </a:p>
        </p:txBody>
      </p:sp>
      <p:cxnSp>
        <p:nvCxnSpPr>
          <p:cNvPr id="143" name="直線コネクタ 142"/>
          <p:cNvCxnSpPr/>
          <p:nvPr/>
        </p:nvCxnSpPr>
        <p:spPr>
          <a:xfrm>
            <a:off x="2575791" y="4846165"/>
            <a:ext cx="1" cy="30909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>
            <a:off x="927652" y="4894696"/>
            <a:ext cx="163561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241618" y="5883614"/>
            <a:ext cx="764567" cy="307581"/>
          </a:xfrm>
          <a:prstGeom prst="rect">
            <a:avLst/>
          </a:prstGeom>
          <a:noFill/>
          <a:ln>
            <a:noFill/>
          </a:ln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b="1" dirty="0">
                <a:solidFill>
                  <a:srgbClr val="0000FF"/>
                </a:solidFill>
                <a:latin typeface="Calibri"/>
                <a:ea typeface="ＭＳ Ｐゴシック"/>
              </a:rPr>
              <a:t>1.5 GeV</a:t>
            </a: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1018185" y="4575899"/>
            <a:ext cx="1114791" cy="307581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same energy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cxnSp>
        <p:nvCxnSpPr>
          <p:cNvPr id="154" name="直線コネクタ 153"/>
          <p:cNvCxnSpPr/>
          <p:nvPr/>
        </p:nvCxnSpPr>
        <p:spPr>
          <a:xfrm>
            <a:off x="4655074" y="4764133"/>
            <a:ext cx="13961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矢印コネクタ 265"/>
          <p:cNvCxnSpPr/>
          <p:nvPr/>
        </p:nvCxnSpPr>
        <p:spPr>
          <a:xfrm flipV="1">
            <a:off x="524435" y="5456773"/>
            <a:ext cx="349624" cy="40341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5004048" y="1988840"/>
            <a:ext cx="4116764" cy="1077022"/>
          </a:xfrm>
          <a:prstGeom prst="rect">
            <a:avLst/>
          </a:prstGeom>
          <a:solidFill>
            <a:schemeClr val="tx1"/>
          </a:solidFill>
        </p:spPr>
        <p:txBody>
          <a:bodyPr wrap="square" lIns="91249" tIns="45623" rIns="91249" bIns="45623" rtlCol="0">
            <a:spAutoFit/>
          </a:bodyPr>
          <a:lstStyle/>
          <a:p>
            <a:pPr marL="285148" indent="-285148" defTabSz="912479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e-/e+ beams are delivered to 4-rings with different bunch charge and energy.</a:t>
            </a:r>
          </a:p>
          <a:p>
            <a:pPr marL="285148" indent="-285148" defTabSz="912479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Beam acceleration modes must be switched by </a:t>
            </a:r>
            <a:r>
              <a:rPr lang="en-US" altLang="ja-JP" sz="1600" dirty="0">
                <a:solidFill>
                  <a:srgbClr val="FF0000"/>
                </a:solidFill>
                <a:latin typeface="Calibri"/>
                <a:ea typeface="ＭＳ Ｐゴシック"/>
              </a:rPr>
              <a:t>50 Hz pulse-by-pulse 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for top-up injection.</a:t>
            </a:r>
            <a:endParaRPr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870903" y="3746167"/>
            <a:ext cx="1272720" cy="307581"/>
          </a:xfrm>
          <a:prstGeom prst="rect">
            <a:avLst/>
          </a:prstGeom>
          <a:solidFill>
            <a:srgbClr val="0000FF">
              <a:alpha val="39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HER: 7 GeV e-  </a:t>
            </a: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7740352" y="4231215"/>
            <a:ext cx="1461874" cy="30758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PF-AR: 6.5 GeV e-</a:t>
            </a:r>
          </a:p>
        </p:txBody>
      </p:sp>
      <p:sp>
        <p:nvSpPr>
          <p:cNvPr id="379" name="テキスト ボックス 378"/>
          <p:cNvSpPr txBox="1"/>
          <p:nvPr/>
        </p:nvSpPr>
        <p:spPr>
          <a:xfrm>
            <a:off x="7891734" y="5257418"/>
            <a:ext cx="1205394" cy="3075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PF: 2.5 GeV e-</a:t>
            </a:r>
          </a:p>
        </p:txBody>
      </p:sp>
      <p:sp>
        <p:nvSpPr>
          <p:cNvPr id="392" name="テキスト ボックス 391"/>
          <p:cNvSpPr txBox="1"/>
          <p:nvPr/>
        </p:nvSpPr>
        <p:spPr>
          <a:xfrm>
            <a:off x="7862897" y="4767341"/>
            <a:ext cx="1345407" cy="3075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LER: 4 GeV e+</a:t>
            </a:r>
          </a:p>
        </p:txBody>
      </p:sp>
      <p:sp>
        <p:nvSpPr>
          <p:cNvPr id="148" name="タイトル 1"/>
          <p:cNvSpPr>
            <a:spLocks noGrp="1"/>
          </p:cNvSpPr>
          <p:nvPr>
            <p:ph type="title"/>
          </p:nvPr>
        </p:nvSpPr>
        <p:spPr>
          <a:xfrm>
            <a:off x="107504" y="-27385"/>
            <a:ext cx="8861518" cy="1191449"/>
          </a:xfrm>
          <a:solidFill>
            <a:srgbClr val="000000"/>
          </a:solidFill>
        </p:spPr>
        <p:txBody>
          <a:bodyPr/>
          <a:lstStyle/>
          <a:p>
            <a:r>
              <a:rPr kumimoji="1" lang="en-US" altLang="ja-JP" dirty="0"/>
              <a:t>Energy profile for light source and SuperKEKB injection</a:t>
            </a:r>
            <a:endParaRPr kumimoji="1"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4502737" y="1988841"/>
            <a:ext cx="4641263" cy="16784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842462" y="2126125"/>
            <a:ext cx="433805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Pulsed Quad and steering for pulse-by-pulse switching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2699532" y="2476487"/>
            <a:ext cx="1660497" cy="167849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-74313" y="2140640"/>
            <a:ext cx="485237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Compatible settings for e-/e+ beams (DC Quad)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537F1854-A250-4374-A1F3-7610CD30EE0E}"/>
              </a:ext>
            </a:extLst>
          </p:cNvPr>
          <p:cNvCxnSpPr>
            <a:cxnSpLocks/>
          </p:cNvCxnSpPr>
          <p:nvPr/>
        </p:nvCxnSpPr>
        <p:spPr>
          <a:xfrm flipV="1">
            <a:off x="897190" y="5028638"/>
            <a:ext cx="1659466" cy="39006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3E3C0DB9-2C25-4325-81C8-0FB661AABF44}"/>
              </a:ext>
            </a:extLst>
          </p:cNvPr>
          <p:cNvCxnSpPr>
            <a:cxnSpLocks/>
          </p:cNvCxnSpPr>
          <p:nvPr/>
        </p:nvCxnSpPr>
        <p:spPr>
          <a:xfrm>
            <a:off x="2602258" y="5028004"/>
            <a:ext cx="33752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18D638D5-4ED5-45E8-8401-B93A4E5A28BC}"/>
              </a:ext>
            </a:extLst>
          </p:cNvPr>
          <p:cNvCxnSpPr>
            <a:cxnSpLocks/>
          </p:cNvCxnSpPr>
          <p:nvPr/>
        </p:nvCxnSpPr>
        <p:spPr>
          <a:xfrm flipV="1">
            <a:off x="2919097" y="4842367"/>
            <a:ext cx="1007139" cy="19256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5BE975C8-761E-49A0-A839-99EFD5EF80E8}"/>
              </a:ext>
            </a:extLst>
          </p:cNvPr>
          <p:cNvCxnSpPr>
            <a:cxnSpLocks/>
          </p:cNvCxnSpPr>
          <p:nvPr/>
        </p:nvCxnSpPr>
        <p:spPr>
          <a:xfrm flipV="1">
            <a:off x="3890886" y="4751089"/>
            <a:ext cx="526602" cy="1048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740137D9-2E95-4294-88F0-9ED6F5DF29D6}"/>
              </a:ext>
            </a:extLst>
          </p:cNvPr>
          <p:cNvCxnSpPr>
            <a:cxnSpLocks/>
          </p:cNvCxnSpPr>
          <p:nvPr/>
        </p:nvCxnSpPr>
        <p:spPr>
          <a:xfrm>
            <a:off x="4403129" y="4748165"/>
            <a:ext cx="251945" cy="14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A3009FE0-25C6-4BD7-9BD9-83963F1D3AF0}"/>
              </a:ext>
            </a:extLst>
          </p:cNvPr>
          <p:cNvCxnSpPr>
            <a:cxnSpLocks/>
          </p:cNvCxnSpPr>
          <p:nvPr/>
        </p:nvCxnSpPr>
        <p:spPr>
          <a:xfrm flipV="1">
            <a:off x="4674236" y="4405139"/>
            <a:ext cx="1408241" cy="33829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4F53B30D-14C1-46C7-8081-75E4ACB1392E}"/>
              </a:ext>
            </a:extLst>
          </p:cNvPr>
          <p:cNvCxnSpPr>
            <a:cxnSpLocks/>
          </p:cNvCxnSpPr>
          <p:nvPr/>
        </p:nvCxnSpPr>
        <p:spPr>
          <a:xfrm flipV="1">
            <a:off x="6051176" y="4395619"/>
            <a:ext cx="201315" cy="807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C8801BEC-7E44-44EF-8537-4A86C2A24532}"/>
              </a:ext>
            </a:extLst>
          </p:cNvPr>
          <p:cNvCxnSpPr>
            <a:cxnSpLocks/>
          </p:cNvCxnSpPr>
          <p:nvPr/>
        </p:nvCxnSpPr>
        <p:spPr>
          <a:xfrm flipV="1">
            <a:off x="6247442" y="4249091"/>
            <a:ext cx="528040" cy="14593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8EC0E601-9BF3-4DF4-A6DF-C63FE73246FD}"/>
              </a:ext>
            </a:extLst>
          </p:cNvPr>
          <p:cNvCxnSpPr>
            <a:cxnSpLocks/>
          </p:cNvCxnSpPr>
          <p:nvPr/>
        </p:nvCxnSpPr>
        <p:spPr>
          <a:xfrm flipV="1">
            <a:off x="6775482" y="4230308"/>
            <a:ext cx="372748" cy="168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A29801BE-8469-4ADE-9AFD-5DCCF7EC7312}"/>
              </a:ext>
            </a:extLst>
          </p:cNvPr>
          <p:cNvCxnSpPr>
            <a:cxnSpLocks/>
          </p:cNvCxnSpPr>
          <p:nvPr/>
        </p:nvCxnSpPr>
        <p:spPr>
          <a:xfrm flipV="1">
            <a:off x="7147250" y="4171393"/>
            <a:ext cx="194298" cy="6608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26E32361-915C-45C0-B55B-9FC0178CE999}"/>
              </a:ext>
            </a:extLst>
          </p:cNvPr>
          <p:cNvCxnSpPr>
            <a:cxnSpLocks/>
          </p:cNvCxnSpPr>
          <p:nvPr/>
        </p:nvCxnSpPr>
        <p:spPr>
          <a:xfrm flipV="1">
            <a:off x="7341548" y="4169521"/>
            <a:ext cx="609416" cy="540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151" grpId="0" animBg="1"/>
      <p:bldP spid="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6A3D8D-0C6F-4A59-B390-EB5EC495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504056"/>
          </a:xfrm>
        </p:spPr>
        <p:txBody>
          <a:bodyPr/>
          <a:lstStyle/>
          <a:p>
            <a:r>
              <a:rPr kumimoji="1" lang="en-US" altLang="ja-JP" dirty="0"/>
              <a:t>Progress in Phase II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E3A546-386E-4629-95F3-FE8A24EE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60648"/>
            <a:ext cx="9073008" cy="6552728"/>
          </a:xfrm>
        </p:spPr>
        <p:txBody>
          <a:bodyPr/>
          <a:lstStyle/>
          <a:p>
            <a:r>
              <a:rPr lang="en-US" altLang="ja-JP" sz="2400" dirty="0"/>
              <a:t>Monitors</a:t>
            </a:r>
          </a:p>
          <a:p>
            <a:pPr lvl="1"/>
            <a:r>
              <a:rPr lang="en-US" altLang="ja-JP" sz="2000" dirty="0"/>
              <a:t>High measurement precision readout (&lt; 10 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/>
              <a:t>m) and synchronized measurement for 100 beam </a:t>
            </a:r>
            <a:r>
              <a:rPr lang="en-US" altLang="ja-JP" sz="2000"/>
              <a:t>position monitors (BPMs)</a:t>
            </a:r>
            <a:endParaRPr lang="en-US" altLang="ja-JP" sz="2000" dirty="0"/>
          </a:p>
          <a:p>
            <a:pPr lvl="2"/>
            <a:r>
              <a:rPr lang="en-US" altLang="ja-JP" sz="2000" dirty="0"/>
              <a:t>All data is stored together with shot id. Similar framework will be applied to pulsed magnet power supply and rf monitor data for the correlation analysis soon.</a:t>
            </a:r>
          </a:p>
          <a:p>
            <a:pPr lvl="1"/>
            <a:r>
              <a:rPr lang="en-US" altLang="ja-JP" sz="2000" dirty="0"/>
              <a:t>Wire scanner at </a:t>
            </a:r>
            <a:r>
              <a:rPr lang="en-US" altLang="ja-JP" sz="2000" dirty="0" err="1"/>
              <a:t>SectorB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SectorC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FFFF00"/>
                </a:solidFill>
              </a:rPr>
              <a:t>Sector2, Sector3</a:t>
            </a:r>
            <a:r>
              <a:rPr lang="en-US" altLang="ja-JP" sz="2000" dirty="0">
                <a:solidFill>
                  <a:srgbClr val="FFFFFF"/>
                </a:solidFill>
              </a:rPr>
              <a:t>, and Sector5</a:t>
            </a:r>
          </a:p>
          <a:p>
            <a:pPr lvl="1"/>
            <a:r>
              <a:rPr lang="en-US" altLang="ja-JP" sz="2000" dirty="0"/>
              <a:t>Streak camera at Laser hut/</a:t>
            </a:r>
            <a:r>
              <a:rPr lang="en-US" altLang="ja-JP" sz="2000" dirty="0" err="1"/>
              <a:t>SectorA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SectorC</a:t>
            </a:r>
            <a:r>
              <a:rPr lang="en-US" altLang="ja-JP" sz="2000" dirty="0"/>
              <a:t>, and </a:t>
            </a:r>
            <a:r>
              <a:rPr lang="en-US" altLang="ja-JP" sz="2000" dirty="0">
                <a:solidFill>
                  <a:srgbClr val="FFFF00"/>
                </a:solidFill>
              </a:rPr>
              <a:t>Sector3</a:t>
            </a:r>
          </a:p>
          <a:p>
            <a:pPr lvl="1"/>
            <a:r>
              <a:rPr lang="en-US" altLang="ja-JP" sz="2000" dirty="0"/>
              <a:t>RF phase/amplitude monitors for klystron, SLED, acc. structure</a:t>
            </a:r>
          </a:p>
          <a:p>
            <a:r>
              <a:rPr kumimoji="1" lang="en-US" altLang="ja-JP" sz="2400" dirty="0"/>
              <a:t>Timing system </a:t>
            </a:r>
            <a:r>
              <a:rPr lang="en-US" altLang="ja-JP" sz="2400" dirty="0"/>
              <a:t>for </a:t>
            </a:r>
            <a:r>
              <a:rPr kumimoji="1" lang="en-US" altLang="ja-JP" sz="2400" dirty="0"/>
              <a:t>DR injection and extraction system</a:t>
            </a:r>
          </a:p>
          <a:p>
            <a:r>
              <a:rPr kumimoji="1" lang="en-US" altLang="ja-JP" sz="2400" dirty="0"/>
              <a:t>Stable operation of  pulsed quads and steering magnets</a:t>
            </a:r>
          </a:p>
          <a:p>
            <a:r>
              <a:rPr lang="en-US" altLang="ja-JP" sz="2400" dirty="0"/>
              <a:t>Simultaneous beam injection via thermionic e- gun</a:t>
            </a:r>
          </a:p>
          <a:p>
            <a:r>
              <a:rPr lang="en-US" altLang="ja-JP" sz="2400" dirty="0"/>
              <a:t>RF e- gun injection to HER (June 16th  -) </a:t>
            </a:r>
          </a:p>
          <a:p>
            <a:r>
              <a:rPr lang="en-US" altLang="ja-JP" sz="2400" dirty="0"/>
              <a:t>Beam e</a:t>
            </a:r>
            <a:r>
              <a:rPr kumimoji="1" lang="en-US" altLang="ja-JP" sz="2400" dirty="0"/>
              <a:t>nergy stabilization</a:t>
            </a:r>
          </a:p>
        </p:txBody>
      </p:sp>
    </p:spTree>
    <p:extLst>
      <p:ext uri="{BB962C8B-B14F-4D97-AF65-F5344CB8AC3E}">
        <p14:creationId xmlns:p14="http://schemas.microsoft.com/office/powerpoint/2010/main" val="102383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6A3D8D-0C6F-4A59-B390-EB5EC495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504056"/>
          </a:xfrm>
        </p:spPr>
        <p:txBody>
          <a:bodyPr/>
          <a:lstStyle/>
          <a:p>
            <a:r>
              <a:rPr kumimoji="1" lang="en-US" altLang="ja-JP" dirty="0"/>
              <a:t>Pulsed magnet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E3A546-386E-4629-95F3-FE8A24EE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" y="3590185"/>
            <a:ext cx="8964488" cy="2431103"/>
          </a:xfrm>
        </p:spPr>
        <p:txBody>
          <a:bodyPr/>
          <a:lstStyle/>
          <a:p>
            <a:r>
              <a:rPr lang="en-US" altLang="ja-JP" sz="2400" dirty="0"/>
              <a:t>Pulsed quads (x28) (w/ ceramic duct) and steering magnets (x 36) on new girder (Sep. 2017 - ) at Sector3 to Sector5</a:t>
            </a:r>
          </a:p>
          <a:p>
            <a:r>
              <a:rPr lang="en-US" altLang="ja-JP" sz="2400" dirty="0"/>
              <a:t>Power supply stability </a:t>
            </a:r>
            <a:r>
              <a:rPr lang="ja-JP" altLang="en-US" sz="2400" dirty="0"/>
              <a:t>～ </a:t>
            </a:r>
            <a:r>
              <a:rPr lang="en-US" altLang="ja-JP" sz="2400" dirty="0"/>
              <a:t>0.01% (24 hours)</a:t>
            </a:r>
          </a:p>
          <a:p>
            <a:r>
              <a:rPr lang="en-US" altLang="ja-JP" sz="2400" dirty="0"/>
              <a:t>PXI bus based local controller and </a:t>
            </a:r>
            <a:r>
              <a:rPr lang="en-US" altLang="ja-JP" sz="2400" dirty="0" err="1"/>
              <a:t>cRIO</a:t>
            </a:r>
            <a:endParaRPr lang="en-US" altLang="ja-JP" sz="2400" dirty="0"/>
          </a:p>
          <a:p>
            <a:r>
              <a:rPr lang="en-US" altLang="ja-JP" sz="2400" dirty="0"/>
              <a:t>Remote controllable mover will be ready in this summer.</a:t>
            </a:r>
            <a:endParaRPr lang="ja-JP" altLang="en-US" sz="2400" dirty="0"/>
          </a:p>
          <a:p>
            <a:endParaRPr kumimoji="1" lang="en-US" altLang="ja-JP" sz="2400" dirty="0"/>
          </a:p>
        </p:txBody>
      </p:sp>
      <p:pic>
        <p:nvPicPr>
          <p:cNvPr id="4" name="コンテンツ プレースホルダー 7">
            <a:extLst>
              <a:ext uri="{FF2B5EF4-FFF2-40B4-BE49-F238E27FC236}">
                <a16:creationId xmlns:a16="http://schemas.microsoft.com/office/drawing/2014/main" id="{12D04052-84DD-4498-B413-295D80463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548680"/>
            <a:ext cx="4251523" cy="283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80ABC95-11FF-4957-8658-23F6BD9B3F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>
          <a:xfrm>
            <a:off x="4640957" y="548680"/>
            <a:ext cx="4251523" cy="2842827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EAFE8073-4E55-4383-934F-8FACE966D3C9}"/>
              </a:ext>
            </a:extLst>
          </p:cNvPr>
          <p:cNvSpPr/>
          <p:nvPr/>
        </p:nvSpPr>
        <p:spPr>
          <a:xfrm>
            <a:off x="3635896" y="1550796"/>
            <a:ext cx="1768911" cy="360191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585E548-7C11-43D4-9C3C-C72588B0A5B4}"/>
              </a:ext>
            </a:extLst>
          </p:cNvPr>
          <p:cNvSpPr txBox="1">
            <a:spLocks/>
          </p:cNvSpPr>
          <p:nvPr/>
        </p:nvSpPr>
        <p:spPr bwMode="auto">
          <a:xfrm>
            <a:off x="1763688" y="620688"/>
            <a:ext cx="1800200" cy="3600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kern="0" dirty="0">
                <a:solidFill>
                  <a:schemeClr val="bg1"/>
                </a:solidFill>
              </a:rPr>
              <a:t>DC quad (triplet)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CD89C51-ECA1-4151-9991-60239DA0445F}"/>
              </a:ext>
            </a:extLst>
          </p:cNvPr>
          <p:cNvSpPr txBox="1">
            <a:spLocks/>
          </p:cNvSpPr>
          <p:nvPr/>
        </p:nvSpPr>
        <p:spPr bwMode="auto">
          <a:xfrm>
            <a:off x="6071273" y="573608"/>
            <a:ext cx="1296144" cy="3600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kern="0" dirty="0">
                <a:solidFill>
                  <a:schemeClr val="bg1"/>
                </a:solidFill>
              </a:rPr>
              <a:t>Pulsed quad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ED41780-727F-48D7-A392-006FA7B1A1CA}"/>
              </a:ext>
            </a:extLst>
          </p:cNvPr>
          <p:cNvSpPr txBox="1">
            <a:spLocks/>
          </p:cNvSpPr>
          <p:nvPr/>
        </p:nvSpPr>
        <p:spPr bwMode="auto">
          <a:xfrm>
            <a:off x="6012160" y="191683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400" kern="0" dirty="0">
                <a:solidFill>
                  <a:schemeClr val="bg1"/>
                </a:solidFill>
              </a:rPr>
              <a:t>Pulsed steering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17469B5-D1FC-44C0-A2D2-7EF7714D4CC3}"/>
              </a:ext>
            </a:extLst>
          </p:cNvPr>
          <p:cNvCxnSpPr/>
          <p:nvPr/>
        </p:nvCxnSpPr>
        <p:spPr>
          <a:xfrm flipH="1">
            <a:off x="6012160" y="905798"/>
            <a:ext cx="288032" cy="3629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B57554D-81D8-4CE0-8C69-0C383DDCEE85}"/>
              </a:ext>
            </a:extLst>
          </p:cNvPr>
          <p:cNvCxnSpPr>
            <a:cxnSpLocks/>
          </p:cNvCxnSpPr>
          <p:nvPr/>
        </p:nvCxnSpPr>
        <p:spPr>
          <a:xfrm>
            <a:off x="7092280" y="920953"/>
            <a:ext cx="144016" cy="322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1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7799D4-D9DC-48DA-B35A-9CD14EF7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62000"/>
          </a:xfrm>
        </p:spPr>
        <p:txBody>
          <a:bodyPr/>
          <a:lstStyle/>
          <a:p>
            <a:r>
              <a:rPr lang="en-US" altLang="ja-JP" sz="4000" dirty="0"/>
              <a:t>Simultaneous beam operation w/ thermionic e- source</a:t>
            </a:r>
            <a:endParaRPr kumimoji="1" lang="ja-JP" altLang="en-US" sz="4000" dirty="0"/>
          </a:p>
        </p:txBody>
      </p:sp>
      <p:pic>
        <p:nvPicPr>
          <p:cNvPr id="5" name="Picture 4" descr="../../opelog2/php/upload/uploadfile/2017-12/04/20171204-000642.png">
            <a:extLst>
              <a:ext uri="{FF2B5EF4-FFF2-40B4-BE49-F238E27FC236}">
                <a16:creationId xmlns:a16="http://schemas.microsoft.com/office/drawing/2014/main" id="{93C89F4B-04A9-4D73-997F-3096958058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1266112"/>
            <a:ext cx="7146540" cy="50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64ED2-273B-4665-81FE-54F527374560}"/>
              </a:ext>
            </a:extLst>
          </p:cNvPr>
          <p:cNvSpPr txBox="1"/>
          <p:nvPr/>
        </p:nvSpPr>
        <p:spPr>
          <a:xfrm>
            <a:off x="323528" y="3429000"/>
            <a:ext cx="7992888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FF00"/>
                </a:solidFill>
              </a:rPr>
              <a:t>Stable operation w/o significant trouble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D7330A-A9B2-4627-B95E-160574C2899E}"/>
              </a:ext>
            </a:extLst>
          </p:cNvPr>
          <p:cNvSpPr txBox="1"/>
          <p:nvPr/>
        </p:nvSpPr>
        <p:spPr>
          <a:xfrm>
            <a:off x="7866620" y="1794302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Hor. orbit</a:t>
            </a:r>
            <a:endParaRPr kumimoji="1"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4E46DC-B5F9-4B30-880A-B910D6FD8027}"/>
              </a:ext>
            </a:extLst>
          </p:cNvPr>
          <p:cNvSpPr txBox="1"/>
          <p:nvPr/>
        </p:nvSpPr>
        <p:spPr>
          <a:xfrm>
            <a:off x="7866620" y="2298358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Ver. orbit</a:t>
            </a:r>
            <a:endParaRPr kumimoji="1" lang="ja-JP" altLang="en-US" sz="1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7BB71F-2595-4C44-BD0D-F2376A1AD8C1}"/>
              </a:ext>
            </a:extLst>
          </p:cNvPr>
          <p:cNvSpPr txBox="1"/>
          <p:nvPr/>
        </p:nvSpPr>
        <p:spPr>
          <a:xfrm>
            <a:off x="7740352" y="2780928"/>
            <a:ext cx="13681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Bunch charge</a:t>
            </a:r>
            <a:endParaRPr kumimoji="1" lang="ja-JP" altLang="en-US" sz="1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58BDF7-5255-4425-AC3E-426395F22393}"/>
              </a:ext>
            </a:extLst>
          </p:cNvPr>
          <p:cNvSpPr txBox="1"/>
          <p:nvPr/>
        </p:nvSpPr>
        <p:spPr>
          <a:xfrm>
            <a:off x="7916984" y="4408076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Hor. orbit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FC4B8B-BF38-4F3A-AFCE-1009FA7D790E}"/>
              </a:ext>
            </a:extLst>
          </p:cNvPr>
          <p:cNvSpPr txBox="1"/>
          <p:nvPr/>
        </p:nvSpPr>
        <p:spPr>
          <a:xfrm>
            <a:off x="7916984" y="4912132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Ver. orbit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B404362-0851-4DC2-9DC2-6B3F06DEB19D}"/>
              </a:ext>
            </a:extLst>
          </p:cNvPr>
          <p:cNvSpPr txBox="1"/>
          <p:nvPr/>
        </p:nvSpPr>
        <p:spPr>
          <a:xfrm>
            <a:off x="7790716" y="5394702"/>
            <a:ext cx="13681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Bunch charge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8081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851588-3B5F-4E6D-A38E-F82A7A74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2840"/>
            <a:ext cx="7772400" cy="762000"/>
          </a:xfrm>
        </p:spPr>
        <p:txBody>
          <a:bodyPr/>
          <a:lstStyle/>
          <a:p>
            <a:r>
              <a:rPr kumimoji="1" lang="en-US" altLang="ja-JP" dirty="0"/>
              <a:t>RF e- gun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EAD1B1-998C-4354-85C7-533FFE71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93440"/>
            <a:ext cx="7772400" cy="4495800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41BF60-B641-4E18-AC70-2E3AE1E1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3"/>
            <a:ext cx="9144000" cy="684945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622EBA-D6BC-428F-A92A-076415215816}"/>
              </a:ext>
            </a:extLst>
          </p:cNvPr>
          <p:cNvSpPr txBox="1"/>
          <p:nvPr/>
        </p:nvSpPr>
        <p:spPr>
          <a:xfrm>
            <a:off x="181744" y="6460196"/>
            <a:ext cx="424624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M. </a:t>
            </a:r>
            <a:r>
              <a:rPr lang="en-US" altLang="ja-JP" sz="1600" dirty="0"/>
              <a:t>Yoshida, SuperKEKB review, Mar. 14th, 2018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3216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E9267-B044-43C9-AB43-CD26E019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8424936" cy="762000"/>
          </a:xfrm>
        </p:spPr>
        <p:txBody>
          <a:bodyPr/>
          <a:lstStyle/>
          <a:p>
            <a:r>
              <a:rPr kumimoji="1" lang="en-US" altLang="ja-JP" dirty="0"/>
              <a:t>e- beam from photocathode rf gun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589363-5D64-4D96-96FD-82EF5665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507" y="3068959"/>
            <a:ext cx="4125493" cy="3110805"/>
          </a:xfrm>
          <a:solidFill>
            <a:srgbClr val="000000"/>
          </a:solidFill>
        </p:spPr>
        <p:txBody>
          <a:bodyPr/>
          <a:lstStyle/>
          <a:p>
            <a:r>
              <a:rPr lang="en-US" altLang="ja-JP" sz="2000" dirty="0"/>
              <a:t>Redundant </a:t>
            </a:r>
            <a:r>
              <a:rPr lang="en-US" altLang="ja-JP" sz="2000" dirty="0" err="1"/>
              <a:t>Yb:Fiber</a:t>
            </a:r>
            <a:r>
              <a:rPr lang="en-US" altLang="ja-JP" sz="2000" dirty="0"/>
              <a:t> + </a:t>
            </a:r>
            <a:r>
              <a:rPr lang="en-US" altLang="ja-JP" sz="2000" dirty="0" err="1"/>
              <a:t>Nd:YAG</a:t>
            </a:r>
            <a:r>
              <a:rPr lang="en-US" altLang="ja-JP" sz="2000" dirty="0"/>
              <a:t> Hybrid Laser System</a:t>
            </a:r>
          </a:p>
          <a:p>
            <a:r>
              <a:rPr kumimoji="1" lang="en-US" altLang="ja-JP" sz="2000" dirty="0"/>
              <a:t>Three oscillators</a:t>
            </a:r>
          </a:p>
          <a:p>
            <a:r>
              <a:rPr kumimoji="1" lang="en-US" altLang="ja-JP" sz="2000" dirty="0"/>
              <a:t>Bunch charge</a:t>
            </a:r>
          </a:p>
          <a:p>
            <a:pPr lvl="1"/>
            <a:r>
              <a:rPr lang="en-US" altLang="ja-JP" sz="1800" dirty="0"/>
              <a:t>3.6 nC @ first BPM</a:t>
            </a:r>
          </a:p>
          <a:p>
            <a:pPr lvl="1"/>
            <a:r>
              <a:rPr kumimoji="1" lang="en-US" altLang="ja-JP" sz="1800" dirty="0"/>
              <a:t>2.</a:t>
            </a:r>
            <a:r>
              <a:rPr lang="en-US" altLang="ja-JP" sz="1800" dirty="0"/>
              <a:t>4 nC @ Linac end</a:t>
            </a:r>
          </a:p>
          <a:p>
            <a:pPr marL="914400" lvl="2" indent="0">
              <a:buNone/>
            </a:pPr>
            <a:r>
              <a:rPr lang="en-US" altLang="ja-JP" sz="1800" dirty="0"/>
              <a:t>(Phase II requirement: 1 nC)</a:t>
            </a:r>
            <a:endParaRPr kumimoji="1" lang="en-US" altLang="ja-JP" sz="1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584CAD-917F-4285-BD75-C0019086B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28719"/>
            <a:ext cx="4896100" cy="28228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269BD36-9292-4D58-B4BE-33619A9A8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59080"/>
            <a:ext cx="4896100" cy="292630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円/楕円 10">
            <a:extLst>
              <a:ext uri="{FF2B5EF4-FFF2-40B4-BE49-F238E27FC236}">
                <a16:creationId xmlns:a16="http://schemas.microsoft.com/office/drawing/2014/main" id="{210648C9-D241-4118-9956-D0A614551DB8}"/>
              </a:ext>
            </a:extLst>
          </p:cNvPr>
          <p:cNvSpPr/>
          <p:nvPr/>
        </p:nvSpPr>
        <p:spPr>
          <a:xfrm>
            <a:off x="3885680" y="2532566"/>
            <a:ext cx="165418" cy="165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" name="円/楕円 15">
            <a:extLst>
              <a:ext uri="{FF2B5EF4-FFF2-40B4-BE49-F238E27FC236}">
                <a16:creationId xmlns:a16="http://schemas.microsoft.com/office/drawing/2014/main" id="{F9EB472D-CD83-43B3-BF8D-2071834FBC5B}"/>
              </a:ext>
            </a:extLst>
          </p:cNvPr>
          <p:cNvSpPr/>
          <p:nvPr/>
        </p:nvSpPr>
        <p:spPr>
          <a:xfrm>
            <a:off x="3809934" y="5729537"/>
            <a:ext cx="196591" cy="19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19E68E-97DC-41DF-B7BD-4465271CAE05}"/>
              </a:ext>
            </a:extLst>
          </p:cNvPr>
          <p:cNvSpPr/>
          <p:nvPr/>
        </p:nvSpPr>
        <p:spPr>
          <a:xfrm>
            <a:off x="3499526" y="6020168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solidFill>
                  <a:srgbClr val="FF0000"/>
                </a:solidFill>
                <a:latin typeface="Comic Sans MS" panose="030F0702030302020204" pitchFamily="66" charset="0"/>
              </a:rPr>
              <a:t>2.4 nC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E634605-7235-4326-B9C2-3E527608103C}"/>
              </a:ext>
            </a:extLst>
          </p:cNvPr>
          <p:cNvSpPr/>
          <p:nvPr/>
        </p:nvSpPr>
        <p:spPr>
          <a:xfrm>
            <a:off x="1018116" y="3923764"/>
            <a:ext cx="307488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US" altLang="ja-JP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st</a:t>
            </a:r>
            <a:r>
              <a:rPr lang="en-US" altLang="ja-JP" b="1" dirty="0">
                <a:solidFill>
                  <a:srgbClr val="0000FF"/>
                </a:solidFill>
                <a:latin typeface="Comic Sans MS" panose="030F0702030302020204" pitchFamily="66" charset="0"/>
              </a:rPr>
              <a:t> and 2</a:t>
            </a:r>
            <a:r>
              <a:rPr lang="en-US" altLang="ja-JP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nd</a:t>
            </a:r>
            <a:r>
              <a:rPr lang="en-US" altLang="ja-JP" b="1" dirty="0">
                <a:solidFill>
                  <a:srgbClr val="0000FF"/>
                </a:solidFill>
                <a:latin typeface="Comic Sans MS" panose="030F0702030302020204" pitchFamily="66" charset="0"/>
              </a:rPr>
              <a:t> laser together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1F77D7-8E68-45FE-9DDC-464939BFB57F}"/>
              </a:ext>
            </a:extLst>
          </p:cNvPr>
          <p:cNvSpPr/>
          <p:nvPr/>
        </p:nvSpPr>
        <p:spPr>
          <a:xfrm>
            <a:off x="3499525" y="2915652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solidFill>
                  <a:srgbClr val="FF0000"/>
                </a:solidFill>
                <a:latin typeface="Comic Sans MS" panose="030F0702030302020204" pitchFamily="66" charset="0"/>
              </a:rPr>
              <a:t>1.5 nC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0237101-7B35-48FB-A411-B30A8BFA8C89}"/>
              </a:ext>
            </a:extLst>
          </p:cNvPr>
          <p:cNvSpPr/>
          <p:nvPr/>
        </p:nvSpPr>
        <p:spPr>
          <a:xfrm>
            <a:off x="1595623" y="899428"/>
            <a:ext cx="167065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ja-JP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altLang="ja-JP" b="1" dirty="0">
                <a:solidFill>
                  <a:schemeClr val="bg1"/>
                </a:solidFill>
                <a:latin typeface="Comic Sans MS" panose="030F0702030302020204" pitchFamily="66" charset="0"/>
              </a:rPr>
              <a:t> laser only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144551D-11FC-4581-AC4F-431E3A238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30015"/>
            <a:ext cx="2433214" cy="196125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8C12BB2-DD27-4D19-B5E4-4065954667C0}"/>
              </a:ext>
            </a:extLst>
          </p:cNvPr>
          <p:cNvSpPr/>
          <p:nvPr/>
        </p:nvSpPr>
        <p:spPr>
          <a:xfrm>
            <a:off x="122407" y="6179765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solidFill>
                  <a:srgbClr val="FF0000"/>
                </a:solidFill>
                <a:latin typeface="Comic Sans MS" panose="030F0702030302020204" pitchFamily="66" charset="0"/>
              </a:rPr>
              <a:t>3.6 nC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円/楕円 15">
            <a:extLst>
              <a:ext uri="{FF2B5EF4-FFF2-40B4-BE49-F238E27FC236}">
                <a16:creationId xmlns:a16="http://schemas.microsoft.com/office/drawing/2014/main" id="{02386BB9-4E34-48E3-A898-924AA5FC801C}"/>
              </a:ext>
            </a:extLst>
          </p:cNvPr>
          <p:cNvSpPr/>
          <p:nvPr/>
        </p:nvSpPr>
        <p:spPr>
          <a:xfrm>
            <a:off x="323528" y="5661248"/>
            <a:ext cx="196591" cy="19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4C1B7C-4B10-4249-B189-89DDC4A1D94D}"/>
              </a:ext>
            </a:extLst>
          </p:cNvPr>
          <p:cNvSpPr/>
          <p:nvPr/>
        </p:nvSpPr>
        <p:spPr>
          <a:xfrm>
            <a:off x="4056169" y="1277490"/>
            <a:ext cx="668773" cy="2616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1" dirty="0">
                <a:solidFill>
                  <a:schemeClr val="bg1"/>
                </a:solidFill>
                <a:latin typeface="Comic Sans MS" panose="030F0702030302020204" pitchFamily="66" charset="0"/>
              </a:rPr>
              <a:t>X (mm)</a:t>
            </a:r>
            <a:endParaRPr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465FB94-16EC-40B2-BC44-1529AC10DB10}"/>
              </a:ext>
            </a:extLst>
          </p:cNvPr>
          <p:cNvSpPr/>
          <p:nvPr/>
        </p:nvSpPr>
        <p:spPr>
          <a:xfrm>
            <a:off x="4063121" y="1921311"/>
            <a:ext cx="644728" cy="2616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1" dirty="0">
                <a:solidFill>
                  <a:schemeClr val="bg1"/>
                </a:solidFill>
                <a:latin typeface="Comic Sans MS" panose="030F0702030302020204" pitchFamily="66" charset="0"/>
              </a:rPr>
              <a:t>y (mm)</a:t>
            </a:r>
            <a:endParaRPr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750BD98-1CB0-4B48-BA6B-D541111AA8FF}"/>
              </a:ext>
            </a:extLst>
          </p:cNvPr>
          <p:cNvSpPr/>
          <p:nvPr/>
        </p:nvSpPr>
        <p:spPr>
          <a:xfrm>
            <a:off x="4211399" y="2625405"/>
            <a:ext cx="631904" cy="2616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1" dirty="0">
                <a:solidFill>
                  <a:schemeClr val="bg1"/>
                </a:solidFill>
                <a:latin typeface="Comic Sans MS" panose="030F0702030302020204" pitchFamily="66" charset="0"/>
              </a:rPr>
              <a:t>Q (nC)</a:t>
            </a:r>
            <a:endParaRPr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71688F-D461-429B-BD0D-EFBBB51FEDF9}"/>
              </a:ext>
            </a:extLst>
          </p:cNvPr>
          <p:cNvSpPr/>
          <p:nvPr/>
        </p:nvSpPr>
        <p:spPr>
          <a:xfrm>
            <a:off x="3995936" y="4437112"/>
            <a:ext cx="668773" cy="2616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1" dirty="0">
                <a:solidFill>
                  <a:schemeClr val="bg1"/>
                </a:solidFill>
                <a:latin typeface="Comic Sans MS" panose="030F0702030302020204" pitchFamily="66" charset="0"/>
              </a:rPr>
              <a:t>X (mm)</a:t>
            </a:r>
            <a:endParaRPr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482F4B8-02A6-45DD-B177-F6751CC14BFF}"/>
              </a:ext>
            </a:extLst>
          </p:cNvPr>
          <p:cNvSpPr/>
          <p:nvPr/>
        </p:nvSpPr>
        <p:spPr>
          <a:xfrm>
            <a:off x="4002888" y="5080933"/>
            <a:ext cx="644728" cy="2616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1" dirty="0">
                <a:solidFill>
                  <a:schemeClr val="bg1"/>
                </a:solidFill>
                <a:latin typeface="Comic Sans MS" panose="030F0702030302020204" pitchFamily="66" charset="0"/>
              </a:rPr>
              <a:t>y (mm)</a:t>
            </a:r>
            <a:endParaRPr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2064066-1DBF-4D94-80F8-C1092F1E92F4}"/>
              </a:ext>
            </a:extLst>
          </p:cNvPr>
          <p:cNvSpPr/>
          <p:nvPr/>
        </p:nvSpPr>
        <p:spPr>
          <a:xfrm>
            <a:off x="4151166" y="5785027"/>
            <a:ext cx="631904" cy="2616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1" dirty="0">
                <a:solidFill>
                  <a:schemeClr val="bg1"/>
                </a:solidFill>
                <a:latin typeface="Comic Sans MS" panose="030F0702030302020204" pitchFamily="66" charset="0"/>
              </a:rPr>
              <a:t>Q (nC)</a:t>
            </a:r>
            <a:endParaRPr lang="ja-JP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9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スライド 2 - &amp;quot;Contents&amp;quot;&quot;/&gt;&lt;property id=&quot;20307&quot; value=&quot;447&quot;/&gt;&lt;/object&gt;&lt;object type=&quot;3&quot; unique_id=&quot;10007&quot;&gt;&lt;property id=&quot;20148&quot; value=&quot;5&quot;/&gt;&lt;property id=&quot;20300&quot; value=&quot;スライド 5 - &amp;quot;e- Linac Beam Parameters&amp;quot;&quot;/&gt;&lt;property id=&quot;20307&quot; value=&quot;424&quot;/&gt;&lt;/object&gt;&lt;object type=&quot;3&quot; unique_id=&quot;10009&quot;&gt;&lt;property id=&quot;20148&quot; value=&quot;5&quot;/&gt;&lt;property id=&quot;20300&quot; value=&quot;スライド 8 - &amp;quot;Uniform shape of longitudinal beam distribution&amp;quot;&quot;/&gt;&lt;property id=&quot;20307&quot; value=&quot;426&quot;/&gt;&lt;/object&gt;&lt;object type=&quot;3&quot; unique_id=&quot;10010&quot;&gt;&lt;property id=&quot;20148&quot; value=&quot;5&quot;/&gt;&lt;property id=&quot;20300&quot; value=&quot;スライド 9 - &amp;quot;Energy spread simulation &amp;quot;&quot;/&gt;&lt;property id=&quot;20307&quot; value=&quot;427&quot;/&gt;&lt;/object&gt;&lt;object type=&quot;3&quot; unique_id=&quot;10012&quot;&gt;&lt;property id=&quot;20148&quot; value=&quot;5&quot;/&gt;&lt;property id=&quot;20300&quot; value=&quot;スライド 11 - &amp;quot;Low emittance electron&amp;quot;&quot;/&gt;&lt;property id=&quot;20307&quot; value=&quot;429&quot;/&gt;&lt;/object&gt;&lt;object type=&quot;3&quot; unique_id=&quot;10013&quot;&gt;&lt;property id=&quot;20148&quot; value=&quot;5&quot;/&gt;&lt;property id=&quot;20300&quot; value=&quot;スライド 13 - &amp;quot;Bunch compression at J-ARC&amp;quot;&quot;/&gt;&lt;property id=&quot;20307&quot; value=&quot;430&quot;/&gt;&lt;/object&gt;&lt;object type=&quot;3&quot; unique_id=&quot;10014&quot;&gt;&lt;property id=&quot;20148&quot; value=&quot;5&quot;/&gt;&lt;property id=&quot;20300&quot; value=&quot;スライド 12 - &amp;quot;Emittance growth due to component misalignment&amp;quot;&quot;/&gt;&lt;property id=&quot;20307&quot; value=&quot;431&quot;/&gt;&lt;/object&gt;&lt;object type=&quot;3&quot; unique_id=&quot;10015&quot;&gt;&lt;property id=&quot;20148&quot; value=&quot;5&quot;/&gt;&lt;property id=&quot;20300&quot; value=&quot;スライド 14 - &amp;quot;Emittance (misalignment s = 0.3 mm)&amp;quot;&quot;/&gt;&lt;property id=&quot;20307&quot; value=&quot;432&quot;/&gt;&lt;/object&gt;&lt;object type=&quot;3&quot; unique_id=&quot;10016&quot;&gt;&lt;property id=&quot;20148&quot; value=&quot;5&quot;/&gt;&lt;property id=&quot;20300&quot; value=&quot;スライド 15 - &amp;quot;Offset injection for emittance preservation&amp;quot;&quot;/&gt;&lt;property id=&quot;20307&quot; value=&quot;433&quot;/&gt;&lt;/object&gt;&lt;object type=&quot;3&quot; unique_id=&quot;10017&quot;&gt;&lt;property id=&quot;20148&quot; value=&quot;5&quot;/&gt;&lt;property id=&quot;20300&quot; value=&quot;スライド 16 - &amp;quot;Offset injection (simulation)&amp;quot;&quot;/&gt;&lt;property id=&quot;20307&quot; value=&quot;434&quot;/&gt;&lt;/object&gt;&lt;object type=&quot;3&quot; unique_id=&quot;10019&quot;&gt;&lt;property id=&quot;20148&quot; value=&quot;5&quot;/&gt;&lt;property id=&quot;20300&quot; value=&quot;スライド 17 - &amp;quot;Low emittance electron issue&amp;quot;&quot;/&gt;&lt;property id=&quot;20307&quot; value=&quot;436&quot;/&gt;&lt;/object&gt;&lt;object type=&quot;3&quot; unique_id=&quot;10152&quot;&gt;&lt;property id=&quot;20148&quot; value=&quot;5&quot;/&gt;&lt;property id=&quot;20300&quot; value=&quot;スライド 6 - &amp;quot;e+ Linac Beam Parameters&amp;quot;&quot;/&gt;&lt;property id=&quot;20307&quot; value=&quot;448&quot;/&gt;&lt;/object&gt;&lt;object type=&quot;3&quot; unique_id=&quot;10247&quot;&gt;&lt;property id=&quot;20148&quot; value=&quot;5&quot;/&gt;&lt;property id=&quot;20300&quot; value=&quot;スライド 4 - &amp;quot;Injector Upgrade Items&amp;quot;&quot;/&gt;&lt;property id=&quot;20307&quot; value=&quot;457&quot;/&gt;&lt;/object&gt;&lt;object type=&quot;3&quot; unique_id=&quot;10773&quot;&gt;&lt;property id=&quot;20148&quot; value=&quot;5&quot;/&gt;&lt;property id=&quot;20300&quot; value=&quot;スライド 20 - &amp;quot;Simultaneous Top-up Operation for three rings&amp;quot;&quot;/&gt;&lt;property id=&quot;20307&quot; value=&quot;479&quot;/&gt;&lt;/object&gt;&lt;object type=&quot;3&quot; unique_id=&quot;10774&quot;&gt;&lt;property id=&quot;20148&quot; value=&quot;5&quot;/&gt;&lt;property id=&quot;20300&quot; value=&quot;スライド 21 - &amp;quot;PF-AR injection: 20 min., twice daily&amp;quot;&quot;/&gt;&lt;property id=&quot;20307&quot; value=&quot;480&quot;/&gt;&lt;/object&gt;&lt;object type=&quot;3&quot; unique_id=&quot;10775&quot;&gt;&lt;property id=&quot;20148&quot; value=&quot;5&quot;/&gt;&lt;property id=&quot;20300&quot; value=&quot;スライド 22 - &amp;quot;Simultaneous top-up including PF-AR injection&amp;quot;&quot;/&gt;&lt;property id=&quot;20307&quot; value=&quot;481&quot;/&gt;&lt;/object&gt;&lt;object type=&quot;3&quot; unique_id=&quot;11174&quot;&gt;&lt;property id=&quot;20148&quot; value=&quot;5&quot;/&gt;&lt;property id=&quot;20300&quot; value=&quot;スライド 49 - &amp;quot;Issues&amp;quot;&quot;/&gt;&lt;property id=&quot;20307&quot; value=&quot;486&quot;/&gt;&lt;/object&gt;&lt;object type=&quot;3&quot; unique_id=&quot;17688&quot;&gt;&lt;property id=&quot;20148&quot; value=&quot;5&quot;/&gt;&lt;property id=&quot;20300&quot; value=&quot;スライド 26 - &amp;quot;Schedule&amp;quot;&quot;/&gt;&lt;property id=&quot;20307&quot; value=&quot;489&quot;/&gt;&lt;/object&gt;&lt;object type=&quot;3&quot; unique_id=&quot;17689&quot;&gt;&lt;property id=&quot;20148&quot; value=&quot;5&quot;/&gt;&lt;property id=&quot;20300&quot; value=&quot;スライド 23 - &amp;quot;Simultaneous top-up for 4 rings&amp;quot;&quot;/&gt;&lt;property id=&quot;20307&quot; value=&quot;496&quot;/&gt;&lt;/object&gt;&lt;object type=&quot;3&quot; unique_id=&quot;17690&quot;&gt;&lt;property id=&quot;20148&quot; value=&quot;5&quot;/&gt;&lt;property id=&quot;20300&quot; value=&quot;スライド 27 - &amp;quot;Schedule (cont’d)&amp;quot;&quot;/&gt;&lt;property id=&quot;20307&quot; value=&quot;491&quot;/&gt;&lt;/object&gt;&lt;object type=&quot;3&quot; unique_id=&quot;17696&quot;&gt;&lt;property id=&quot;20148&quot; value=&quot;5&quot;/&gt;&lt;property id=&quot;20300&quot; value=&quot;スライド 50 - &amp;quot;Issues (cont’d)&amp;quot;&quot;/&gt;&lt;property id=&quot;20307&quot; value=&quot;503&quot;/&gt;&lt;/object&gt;&lt;object type=&quot;3&quot; unique_id=&quot;17701&quot;&gt;&lt;property id=&quot;20148&quot; value=&quot;5&quot;/&gt;&lt;property id=&quot;20300&quot; value=&quot;スライド 24 - &amp;quot;Energy Profile along Injector&amp;quot;&quot;/&gt;&lt;property id=&quot;20307&quot; value=&quot;504&quot;/&gt;&lt;/object&gt;&lt;object type=&quot;3&quot; unique_id=&quot;17703&quot;&gt;&lt;property id=&quot;20148&quot; value=&quot;5&quot;/&gt;&lt;property id=&quot;20300&quot; value=&quot;スライド 52 - &amp;quot;Summary&amp;quot;&quot;/&gt;&lt;property id=&quot;20307&quot; value=&quot;505&quot;/&gt;&lt;/object&gt;&lt;object type=&quot;3&quot; unique_id=&quot;17704&quot;&gt;&lt;property id=&quot;20148&quot; value=&quot;5&quot;/&gt;&lt;property id=&quot;20300&quot; value=&quot;スライド 53 - &amp;quot;Thank you for your attention!&amp;quot;&quot;/&gt;&lt;property id=&quot;20307&quot; value=&quot;507&quot;/&gt;&lt;/object&gt;&lt;object type=&quot;3&quot; unique_id=&quot;17705&quot;&gt;&lt;property id=&quot;20148&quot; value=&quot;5&quot;/&gt;&lt;property id=&quot;20300&quot; value=&quot;スライド 1 - &amp;quot;Injector Commissioning&amp;quot;&quot;/&gt;&lt;property id=&quot;20307&quot; value=&quot;509&quot;/&gt;&lt;/object&gt;&lt;object type=&quot;3&quot; unique_id=&quot;17706&quot;&gt;&lt;property id=&quot;20148&quot; value=&quot;5&quot;/&gt;&lt;property id=&quot;20300&quot; value=&quot;スライド 3 - &amp;quot;Contents&amp;quot;&quot;/&gt;&lt;property id=&quot;20307&quot; value=&quot;534&quot;/&gt;&lt;/object&gt;&lt;object type=&quot;3&quot; unique_id=&quot;17707&quot;&gt;&lt;property id=&quot;20148&quot; value=&quot;5&quot;/&gt;&lt;property id=&quot;20300&quot; value=&quot;スライド 7 - &amp;quot;Contents&amp;quot;&quot;/&gt;&lt;property id=&quot;20307&quot; value=&quot;535&quot;/&gt;&lt;/object&gt;&lt;object type=&quot;3&quot; unique_id=&quot;17708&quot;&gt;&lt;property id=&quot;20148&quot; value=&quot;5&quot;/&gt;&lt;property id=&quot;20300&quot; value=&quot;スライド 10 - &amp;quot;Contents&amp;quot;&quot;/&gt;&lt;property id=&quot;20307&quot; value=&quot;537&quot;/&gt;&lt;/object&gt;&lt;object type=&quot;3&quot; unique_id=&quot;17709&quot;&gt;&lt;property id=&quot;20148&quot; value=&quot;5&quot;/&gt;&lt;property id=&quot;20300&quot; value=&quot;スライド 18&quot;/&gt;&lt;property id=&quot;20307&quot; value=&quot;563&quot;/&gt;&lt;/object&gt;&lt;object type=&quot;3&quot; unique_id=&quot;17710&quot;&gt;&lt;property id=&quot;20148&quot; value=&quot;5&quot;/&gt;&lt;property id=&quot;20300&quot; value=&quot;スライド 19 - &amp;quot;Contents&amp;quot;&quot;/&gt;&lt;property id=&quot;20307&quot; value=&quot;538&quot;/&gt;&lt;/object&gt;&lt;object type=&quot;3&quot; unique_id=&quot;17711&quot;&gt;&lt;property id=&quot;20148&quot; value=&quot;5&quot;/&gt;&lt;property id=&quot;20300&quot; value=&quot;スライド 25 - &amp;quot;Contents&amp;quot;&quot;/&gt;&lt;property id=&quot;20307&quot; value=&quot;539&quot;/&gt;&lt;/object&gt;&lt;object type=&quot;3&quot; unique_id=&quot;17712&quot;&gt;&lt;property id=&quot;20148&quot; value=&quot;5&quot;/&gt;&lt;property id=&quot;20300&quot; value=&quot;スライド 28 - &amp;quot;Contents&amp;quot;&quot;/&gt;&lt;property id=&quot;20307&quot; value=&quot;540&quot;/&gt;&lt;/object&gt;&lt;object type=&quot;3&quot; unique_id=&quot;17713&quot;&gt;&lt;property id=&quot;20148&quot; value=&quot;5&quot;/&gt;&lt;property id=&quot;20300&quot; value=&quot;スライド 29 - &amp;quot;Our goal&amp;quot;&quot;/&gt;&lt;property id=&quot;20307&quot; value=&quot;543&quot;/&gt;&lt;/object&gt;&lt;object type=&quot;3&quot; unique_id=&quot;17714&quot;&gt;&lt;property id=&quot;20148&quot; value=&quot;5&quot;/&gt;&lt;property id=&quot;20300&quot; value=&quot;スライド 30 - &amp;quot;Electron Commissioning&amp;quot;&quot;/&gt;&lt;property id=&quot;20307&quot; value=&quot;544&quot;/&gt;&lt;/object&gt;&lt;object type=&quot;3&quot; unique_id=&quot;17715&quot;&gt;&lt;property id=&quot;20148&quot; value=&quot;5&quot;/&gt;&lt;property id=&quot;20300&quot; value=&quot;スライド 31 - &amp;quot;Beam diagnostics&amp;quot;&quot;/&gt;&lt;property id=&quot;20307&quot; value=&quot;525&quot;/&gt;&lt;/object&gt;&lt;object type=&quot;3&quot; unique_id=&quot;17716&quot;&gt;&lt;property id=&quot;20148&quot; value=&quot;5&quot;/&gt;&lt;property id=&quot;20300&quot; value=&quot;スライド 32 - &amp;quot;Charge history&amp;quot;&quot;/&gt;&lt;property id=&quot;20307&quot; value=&quot;545&quot;/&gt;&lt;/object&gt;&lt;object type=&quot;3&quot; unique_id=&quot;17717&quot;&gt;&lt;property id=&quot;20148&quot; value=&quot;5&quot;/&gt;&lt;property id=&quot;20300&quot; value=&quot;スライド 33 - &amp;quot;A1 RF gun e- beam (5.12 GeV)&amp;quot;&quot;/&gt;&lt;property id=&quot;20307&quot; value=&quot;547&quot;/&gt;&lt;/object&gt;&lt;object type=&quot;3&quot; unique_id=&quot;17718&quot;&gt;&lt;property id=&quot;20148&quot; value=&quot;5&quot;/&gt;&lt;property id=&quot;20300&quot; value=&quot;スライド 34 - &amp;quot;A1 RF gun e- beam&amp;quot;&quot;/&gt;&lt;property id=&quot;20307&quot; value=&quot;548&quot;/&gt;&lt;/object&gt;&lt;object type=&quot;3&quot; unique_id=&quot;17719&quot;&gt;&lt;property id=&quot;20148&quot; value=&quot;5&quot;/&gt;&lt;property id=&quot;20300&quot; value=&quot;スライド 35 - &amp;quot;Bunch compression at A1 unit&amp;quot;&quot;/&gt;&lt;property id=&quot;20307&quot; value=&quot;549&quot;/&gt;&lt;/object&gt;&lt;object type=&quot;3&quot; unique_id=&quot;17720&quot;&gt;&lt;property id=&quot;20148&quot; value=&quot;5&quot;/&gt;&lt;property id=&quot;20300&quot; value=&quot;スライド 36 - &amp;quot;Single shot bunch length measurement at A1&amp;#x0D;&amp;#x0A;(streak camera)&amp;quot;&quot;/&gt;&lt;property id=&quot;20307&quot; value=&quot;550&quot;/&gt;&lt;/object&gt;&lt;object type=&quot;3&quot; unique_id=&quot;17721&quot;&gt;&lt;property id=&quot;20148&quot; value=&quot;5&quot;/&gt;&lt;property id=&quot;20300&quot; value=&quot;スライド 37 - &amp;quot;Beam charge stability&amp;quot;&quot;/&gt;&lt;property id=&quot;20307&quot; value=&quot;551&quot;/&gt;&lt;/object&gt;&lt;object type=&quot;3&quot; unique_id=&quot;17722&quot;&gt;&lt;property id=&quot;20148&quot; value=&quot;5&quot;/&gt;&lt;property id=&quot;20300&quot; value=&quot;スライド 38 - &amp;quot;A1-SC&amp;quot;&quot;/&gt;&lt;property id=&quot;20307&quot; value=&quot;552&quot;/&gt;&lt;/object&gt;&lt;object type=&quot;3&quot; unique_id=&quot;17723&quot;&gt;&lt;property id=&quot;20148&quot; value=&quot;5&quot;/&gt;&lt;property id=&quot;20300&quot; value=&quot;スライド 39 - &amp;quot;Emittance measurement example (A1 unit)&amp;quot;&quot;/&gt;&lt;property id=&quot;20307&quot; value=&quot;554&quot;/&gt;&lt;/object&gt;&lt;object type=&quot;3&quot; unique_id=&quot;17724&quot;&gt;&lt;property id=&quot;20148&quot; value=&quot;5&quot;/&gt;&lt;property id=&quot;20300&quot; value=&quot;スライド 40 - &amp;quot;Wire scanner (Sector B)&amp;quot;&quot;/&gt;&lt;property id=&quot;20307&quot; value=&quot;555&quot;/&gt;&lt;/object&gt;&lt;object type=&quot;3&quot; unique_id=&quot;17725&quot;&gt;&lt;property id=&quot;20148&quot; value=&quot;5&quot;/&gt;&lt;property id=&quot;20300&quot; value=&quot;スライド 41 - &amp;quot;Emittance measurement (Sector B)&amp;quot;&quot;/&gt;&lt;property id=&quot;20307&quot; value=&quot;556&quot;/&gt;&lt;/object&gt;&lt;object type=&quot;3&quot; unique_id=&quot;17726&quot;&gt;&lt;property id=&quot;20148&quot; value=&quot;5&quot;/&gt;&lt;property id=&quot;20300&quot; value=&quot;スライド 42 - &amp;quot;Bunch compression @ J-ARC&amp;quot;&quot;/&gt;&lt;property id=&quot;20307&quot; value=&quot;561&quot;/&gt;&lt;/object&gt;&lt;object type=&quot;3&quot; unique_id=&quot;17727&quot;&gt;&lt;property id=&quot;20148&quot; value=&quot;5&quot;/&gt;&lt;property id=&quot;20300&quot; value=&quot;スライド 43&quot;/&gt;&lt;property id=&quot;20307&quot; value=&quot;562&quot;/&gt;&lt;/object&gt;&lt;object type=&quot;3&quot; unique_id=&quot;17728&quot;&gt;&lt;property id=&quot;20148&quot; value=&quot;5&quot;/&gt;&lt;property id=&quot;20300&quot; value=&quot;スライド 44 - &amp;quot;Preliminary result of bunch compression @ J-ARC&amp;quot;&quot;/&gt;&lt;property id=&quot;20307&quot; value=&quot;564&quot;/&gt;&lt;/object&gt;&lt;object type=&quot;3&quot; unique_id=&quot;17729&quot;&gt;&lt;property id=&quot;20148&quot; value=&quot;5&quot;/&gt;&lt;property id=&quot;20300&quot; value=&quot;スライド 45 - &amp;quot;Stability @ SP_A1_C5&amp;quot;&quot;/&gt;&lt;property id=&quot;20307&quot; value=&quot;557&quot;/&gt;&lt;/object&gt;&lt;object type=&quot;3&quot; unique_id=&quot;17730&quot;&gt;&lt;property id=&quot;20148&quot; value=&quot;5&quot;/&gt;&lt;property id=&quot;20300&quot; value=&quot;スライド 46&quot;/&gt;&lt;property id=&quot;20307&quot; value=&quot;558&quot;/&gt;&lt;/object&gt;&lt;object type=&quot;3&quot; unique_id=&quot;17731&quot;&gt;&lt;property id=&quot;20148&quot; value=&quot;5&quot;/&gt;&lt;property id=&quot;20300&quot; value=&quot;スライド 47 - &amp;quot;Summary of electron commissioning&amp;quot;&quot;/&gt;&lt;property id=&quot;20307&quot; value=&quot;559&quot;/&gt;&lt;/object&gt;&lt;object type=&quot;3&quot; unique_id=&quot;17732&quot;&gt;&lt;property id=&quot;20148&quot; value=&quot;5&quot;/&gt;&lt;property id=&quot;20300&quot; value=&quot;スライド 48 - &amp;quot;Contents&amp;quot;&quot;/&gt;&lt;property id=&quot;20307&quot; value=&quot;541&quot;/&gt;&lt;/object&gt;&lt;object type=&quot;3&quot; unique_id=&quot;17733&quot;&gt;&lt;property id=&quot;20148&quot; value=&quot;5&quot;/&gt;&lt;property id=&quot;20300&quot; value=&quot;スライド 51 - &amp;quot;Contents&amp;quot;&quot;/&gt;&lt;property id=&quot;20307&quot; value=&quot;54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標準デザイン">
  <a:themeElements>
    <a:clrScheme name="">
      <a:dk1>
        <a:srgbClr val="CC6600"/>
      </a:dk1>
      <a:lt1>
        <a:srgbClr val="FFFFFF"/>
      </a:lt1>
      <a:dk2>
        <a:srgbClr val="292929"/>
      </a:dk2>
      <a:lt2>
        <a:srgbClr val="66FF33"/>
      </a:lt2>
      <a:accent1>
        <a:srgbClr val="00CC99"/>
      </a:accent1>
      <a:accent2>
        <a:srgbClr val="3333CC"/>
      </a:accent2>
      <a:accent3>
        <a:srgbClr val="ACAC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37986</TotalTime>
  <Words>1417</Words>
  <Application>Microsoft Office PowerPoint</Application>
  <PresentationFormat>画面に合わせる (4:3)</PresentationFormat>
  <Paragraphs>302</Paragraphs>
  <Slides>18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ＭＳ Ｐゴシック</vt:lpstr>
      <vt:lpstr>ＭＳ Ｐ明朝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標準デザイン</vt:lpstr>
      <vt:lpstr>ビットマップ イメージ</vt:lpstr>
      <vt:lpstr>Injector Linac Status</vt:lpstr>
      <vt:lpstr>Contents</vt:lpstr>
      <vt:lpstr>Injector overview</vt:lpstr>
      <vt:lpstr>Energy profile for light source and SuperKEKB injection</vt:lpstr>
      <vt:lpstr>Progress in Phase II</vt:lpstr>
      <vt:lpstr>Pulsed magnet</vt:lpstr>
      <vt:lpstr>Simultaneous beam operation w/ thermionic e- source</vt:lpstr>
      <vt:lpstr>RF e- gun</vt:lpstr>
      <vt:lpstr>e- beam from photocathode rf gun</vt:lpstr>
      <vt:lpstr>rf e- gun injection to HER</vt:lpstr>
      <vt:lpstr>Emittance and bunch charge status</vt:lpstr>
      <vt:lpstr>Energy feedback,etc</vt:lpstr>
      <vt:lpstr>Towards Phase III</vt:lpstr>
      <vt:lpstr>Pulse to pulse switching: rf e- gun/thermionic e- gun</vt:lpstr>
      <vt:lpstr>Required injector parameters</vt:lpstr>
      <vt:lpstr>Beam position jitter issue</vt:lpstr>
      <vt:lpstr>Schedule: Oct. 2018 - </vt:lpstr>
      <vt:lpstr>Summary</vt:lpstr>
    </vt:vector>
  </TitlesOfParts>
  <Company>noir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 Map of Linac Control</dc:title>
  <dc:creator>noir</dc:creator>
  <cp:lastModifiedBy>masanori</cp:lastModifiedBy>
  <cp:revision>2060</cp:revision>
  <cp:lastPrinted>2015-02-17T00:03:12Z</cp:lastPrinted>
  <dcterms:created xsi:type="dcterms:W3CDTF">2007-10-19T01:52:09Z</dcterms:created>
  <dcterms:modified xsi:type="dcterms:W3CDTF">2018-06-17T21:51:11Z</dcterms:modified>
</cp:coreProperties>
</file>