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395" r:id="rId2"/>
    <p:sldId id="258" r:id="rId3"/>
    <p:sldId id="861" r:id="rId4"/>
    <p:sldId id="1874" r:id="rId5"/>
    <p:sldId id="1878" r:id="rId6"/>
    <p:sldId id="645" r:id="rId7"/>
    <p:sldId id="863" r:id="rId8"/>
    <p:sldId id="415" r:id="rId9"/>
    <p:sldId id="409" r:id="rId10"/>
    <p:sldId id="1862" r:id="rId11"/>
    <p:sldId id="343" r:id="rId12"/>
    <p:sldId id="319" r:id="rId13"/>
    <p:sldId id="285" r:id="rId14"/>
    <p:sldId id="1855" r:id="rId15"/>
    <p:sldId id="1856" r:id="rId16"/>
    <p:sldId id="271" r:id="rId17"/>
    <p:sldId id="1857" r:id="rId18"/>
    <p:sldId id="1858" r:id="rId19"/>
    <p:sldId id="431" r:id="rId20"/>
    <p:sldId id="1860" r:id="rId21"/>
    <p:sldId id="1875" r:id="rId22"/>
    <p:sldId id="869" r:id="rId23"/>
    <p:sldId id="286" r:id="rId24"/>
    <p:sldId id="290" r:id="rId25"/>
    <p:sldId id="277" r:id="rId26"/>
    <p:sldId id="1877" r:id="rId27"/>
    <p:sldId id="1865" r:id="rId28"/>
    <p:sldId id="1866" r:id="rId29"/>
    <p:sldId id="1879" r:id="rId30"/>
    <p:sldId id="1867" r:id="rId31"/>
    <p:sldId id="1868" r:id="rId32"/>
    <p:sldId id="631" r:id="rId33"/>
    <p:sldId id="1861" r:id="rId34"/>
    <p:sldId id="274" r:id="rId35"/>
    <p:sldId id="1869" r:id="rId36"/>
    <p:sldId id="1783" r:id="rId37"/>
    <p:sldId id="1872" r:id="rId38"/>
    <p:sldId id="1873" r:id="rId39"/>
    <p:sldId id="1864" r:id="rId40"/>
    <p:sldId id="401" r:id="rId41"/>
    <p:sldId id="397" r:id="rId42"/>
    <p:sldId id="1859" r:id="rId43"/>
    <p:sldId id="432" r:id="rId44"/>
    <p:sldId id="433" r:id="rId45"/>
    <p:sldId id="256" r:id="rId46"/>
    <p:sldId id="436" r:id="rId47"/>
    <p:sldId id="441" r:id="rId48"/>
    <p:sldId id="435" r:id="rId49"/>
    <p:sldId id="327" r:id="rId50"/>
    <p:sldId id="340" r:id="rId51"/>
    <p:sldId id="293" r:id="rId52"/>
    <p:sldId id="864" r:id="rId53"/>
    <p:sldId id="1852" r:id="rId54"/>
    <p:sldId id="1853" r:id="rId55"/>
    <p:sldId id="288" r:id="rId56"/>
    <p:sldId id="291" r:id="rId57"/>
    <p:sldId id="287" r:id="rId58"/>
    <p:sldId id="1854" r:id="rId59"/>
    <p:sldId id="259" r:id="rId60"/>
    <p:sldId id="1863" r:id="rId61"/>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Calibri"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Calibri"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Calibri"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Calibri" charset="0"/>
        <a:ea typeface="ＭＳ Ｐゴシック" charset="-128"/>
        <a:cs typeface="+mn-cs"/>
      </a:defRPr>
    </a:lvl5pPr>
    <a:lvl6pPr marL="2286000" algn="l" defTabSz="914400" rtl="0" eaLnBrk="1" latinLnBrk="0" hangingPunct="1">
      <a:defRPr kumimoji="1" kern="1200">
        <a:solidFill>
          <a:schemeClr val="tx1"/>
        </a:solidFill>
        <a:latin typeface="Calibri" charset="0"/>
        <a:ea typeface="ＭＳ Ｐゴシック" charset="-128"/>
        <a:cs typeface="+mn-cs"/>
      </a:defRPr>
    </a:lvl6pPr>
    <a:lvl7pPr marL="2743200" algn="l" defTabSz="914400" rtl="0" eaLnBrk="1" latinLnBrk="0" hangingPunct="1">
      <a:defRPr kumimoji="1" kern="1200">
        <a:solidFill>
          <a:schemeClr val="tx1"/>
        </a:solidFill>
        <a:latin typeface="Calibri" charset="0"/>
        <a:ea typeface="ＭＳ Ｐゴシック" charset="-128"/>
        <a:cs typeface="+mn-cs"/>
      </a:defRPr>
    </a:lvl7pPr>
    <a:lvl8pPr marL="3200400" algn="l" defTabSz="914400" rtl="0" eaLnBrk="1" latinLnBrk="0" hangingPunct="1">
      <a:defRPr kumimoji="1" kern="1200">
        <a:solidFill>
          <a:schemeClr val="tx1"/>
        </a:solidFill>
        <a:latin typeface="Calibri" charset="0"/>
        <a:ea typeface="ＭＳ Ｐゴシック" charset="-128"/>
        <a:cs typeface="+mn-cs"/>
      </a:defRPr>
    </a:lvl8pPr>
    <a:lvl9pPr marL="3657600" algn="l" defTabSz="914400" rtl="0" eaLnBrk="1" latinLnBrk="0" hangingPunct="1">
      <a:defRPr kumimoji="1"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910"/>
    <p:restoredTop sz="94679"/>
  </p:normalViewPr>
  <p:slideViewPr>
    <p:cSldViewPr snapToGrid="0" snapToObjects="1">
      <p:cViewPr varScale="1">
        <p:scale>
          <a:sx n="141" d="100"/>
          <a:sy n="141" d="100"/>
        </p:scale>
        <p:origin x="208" y="7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AAF23DC2-81BC-9A44-B65E-20AE146DBF34}" type="datetimeFigureOut">
              <a:rPr lang="ja-JP" altLang="en-US"/>
              <a:pPr/>
              <a:t>2018/10/15</a:t>
            </a:fld>
            <a:endParaRPr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548ED2B-AC4E-1549-B607-7F195E01F57E}" type="slidenum">
              <a:rPr lang="ja-JP" altLang="en-US"/>
              <a:pPr/>
              <a:t>‹#›</a:t>
            </a:fld>
            <a:endParaRPr lang="ja-JP" alt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682672-6B02-7843-8CDC-5893B60DF95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4444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1FEBD1F-EBC0-444C-B302-9159FE082442}" type="slidenum">
              <a:rPr kumimoji="1" lang="ja-JP" altLang="en-US" smtClean="0"/>
              <a:t>36</a:t>
            </a:fld>
            <a:endParaRPr kumimoji="1" lang="ja-JP" altLang="en-US"/>
          </a:p>
        </p:txBody>
      </p:sp>
    </p:spTree>
    <p:extLst>
      <p:ext uri="{BB962C8B-B14F-4D97-AF65-F5344CB8AC3E}">
        <p14:creationId xmlns:p14="http://schemas.microsoft.com/office/powerpoint/2010/main" val="147179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1FEBD1F-EBC0-444C-B302-9159FE082442}" type="slidenum">
              <a:rPr kumimoji="1" lang="ja-JP" altLang="en-US" smtClean="0"/>
              <a:t>37</a:t>
            </a:fld>
            <a:endParaRPr kumimoji="1" lang="ja-JP" altLang="en-US"/>
          </a:p>
        </p:txBody>
      </p:sp>
    </p:spTree>
    <p:extLst>
      <p:ext uri="{BB962C8B-B14F-4D97-AF65-F5344CB8AC3E}">
        <p14:creationId xmlns:p14="http://schemas.microsoft.com/office/powerpoint/2010/main" val="205307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1FEBD1F-EBC0-444C-B302-9159FE082442}" type="slidenum">
              <a:rPr kumimoji="1" lang="ja-JP" altLang="en-US" smtClean="0"/>
              <a:t>38</a:t>
            </a:fld>
            <a:endParaRPr kumimoji="1" lang="ja-JP" altLang="en-US"/>
          </a:p>
        </p:txBody>
      </p:sp>
    </p:spTree>
    <p:extLst>
      <p:ext uri="{BB962C8B-B14F-4D97-AF65-F5344CB8AC3E}">
        <p14:creationId xmlns:p14="http://schemas.microsoft.com/office/powerpoint/2010/main" val="901310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22AE779-6107-43FC-BAB5-51DBBA6D38B6}" type="slidenum">
              <a:rPr kumimoji="1" lang="ja-JP" altLang="en-US" smtClean="0"/>
              <a:t>59</a:t>
            </a:fld>
            <a:endParaRPr kumimoji="1" lang="ja-JP" altLang="en-US"/>
          </a:p>
        </p:txBody>
      </p:sp>
    </p:spTree>
    <p:extLst>
      <p:ext uri="{BB962C8B-B14F-4D97-AF65-F5344CB8AC3E}">
        <p14:creationId xmlns:p14="http://schemas.microsoft.com/office/powerpoint/2010/main" val="721746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fld id="{1888A914-AC8D-164C-B7B3-D4B3F0313DDC}" type="datetimeFigureOut">
              <a:rPr lang="ja-JP" altLang="en-US"/>
              <a:pPr/>
              <a:t>2018/10/15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E8FB6910-FD06-0D4D-813E-D170C10F0D7F}" type="slidenum">
              <a:rPr lang="ja-JP" altLang="en-US"/>
              <a:pPr/>
              <a:t>‹#›</a:t>
            </a:fld>
            <a:endParaRPr lang="ja-JP" altLang="en-US"/>
          </a:p>
        </p:txBody>
      </p:sp>
    </p:spTree>
    <p:extLst>
      <p:ext uri="{BB962C8B-B14F-4D97-AF65-F5344CB8AC3E}">
        <p14:creationId xmlns:p14="http://schemas.microsoft.com/office/powerpoint/2010/main" val="164113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88C90BDD-8AFF-AA41-AEC4-ABAA86A0DB58}" type="datetimeFigureOut">
              <a:rPr lang="ja-JP" altLang="en-US"/>
              <a:pPr/>
              <a:t>2018/10/15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FD940157-459A-7740-BD45-14BC4B380CFE}" type="slidenum">
              <a:rPr lang="ja-JP" altLang="en-US"/>
              <a:pPr/>
              <a:t>‹#›</a:t>
            </a:fld>
            <a:endParaRPr lang="ja-JP" altLang="en-US"/>
          </a:p>
        </p:txBody>
      </p:sp>
    </p:spTree>
    <p:extLst>
      <p:ext uri="{BB962C8B-B14F-4D97-AF65-F5344CB8AC3E}">
        <p14:creationId xmlns:p14="http://schemas.microsoft.com/office/powerpoint/2010/main" val="25153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0A7A118A-21A7-8A4F-A98B-089D2EC338EC}" type="datetimeFigureOut">
              <a:rPr lang="ja-JP" altLang="en-US"/>
              <a:pPr/>
              <a:t>2018/10/15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4E965081-B0EB-7B48-B766-9F0668D2C1F1}" type="slidenum">
              <a:rPr lang="ja-JP" altLang="en-US"/>
              <a:pPr/>
              <a:t>‹#›</a:t>
            </a:fld>
            <a:endParaRPr lang="ja-JP" altLang="en-US"/>
          </a:p>
        </p:txBody>
      </p:sp>
    </p:spTree>
    <p:extLst>
      <p:ext uri="{BB962C8B-B14F-4D97-AF65-F5344CB8AC3E}">
        <p14:creationId xmlns:p14="http://schemas.microsoft.com/office/powerpoint/2010/main" val="130766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CC5E0A02-B832-684D-86D2-7D1BE871029B}" type="datetimeFigureOut">
              <a:rPr lang="ja-JP" altLang="en-US"/>
              <a:pPr/>
              <a:t>2018/10/15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070E4617-7012-0545-86BE-2E0CA06A15BD}" type="slidenum">
              <a:rPr lang="ja-JP" altLang="en-US"/>
              <a:pPr/>
              <a:t>‹#›</a:t>
            </a:fld>
            <a:endParaRPr lang="ja-JP" altLang="en-US"/>
          </a:p>
        </p:txBody>
      </p:sp>
    </p:spTree>
    <p:extLst>
      <p:ext uri="{BB962C8B-B14F-4D97-AF65-F5344CB8AC3E}">
        <p14:creationId xmlns:p14="http://schemas.microsoft.com/office/powerpoint/2010/main" val="26727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fld id="{024131F1-7BD2-7346-ACBA-901AEB63C36B}" type="datetimeFigureOut">
              <a:rPr lang="ja-JP" altLang="en-US"/>
              <a:pPr/>
              <a:t>2018/10/15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fld id="{FCB8FBC6-7F98-4841-B620-99E5C9F3379C}" type="slidenum">
              <a:rPr lang="ja-JP" altLang="en-US"/>
              <a:pPr/>
              <a:t>‹#›</a:t>
            </a:fld>
            <a:endParaRPr lang="ja-JP" altLang="en-US"/>
          </a:p>
        </p:txBody>
      </p:sp>
    </p:spTree>
    <p:extLst>
      <p:ext uri="{BB962C8B-B14F-4D97-AF65-F5344CB8AC3E}">
        <p14:creationId xmlns:p14="http://schemas.microsoft.com/office/powerpoint/2010/main" val="173465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fld id="{0BF5A83A-EFD6-694C-A376-41AB30DB38EB}" type="datetimeFigureOut">
              <a:rPr lang="ja-JP" altLang="en-US"/>
              <a:pPr/>
              <a:t>2018/10/15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1D51AA58-76FB-1940-8B97-673C634A5A34}" type="slidenum">
              <a:rPr lang="ja-JP" altLang="en-US"/>
              <a:pPr/>
              <a:t>‹#›</a:t>
            </a:fld>
            <a:endParaRPr lang="ja-JP" altLang="en-US"/>
          </a:p>
        </p:txBody>
      </p:sp>
    </p:spTree>
    <p:extLst>
      <p:ext uri="{BB962C8B-B14F-4D97-AF65-F5344CB8AC3E}">
        <p14:creationId xmlns:p14="http://schemas.microsoft.com/office/powerpoint/2010/main" val="7943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fld id="{727419A0-0C8C-A84C-86A0-0C012E7A5B84}" type="datetimeFigureOut">
              <a:rPr lang="ja-JP" altLang="en-US"/>
              <a:pPr/>
              <a:t>2018/10/15</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fld id="{EB0BA796-8C23-1F4F-9926-97C635AD5538}" type="slidenum">
              <a:rPr lang="ja-JP" altLang="en-US"/>
              <a:pPr/>
              <a:t>‹#›</a:t>
            </a:fld>
            <a:endParaRPr lang="ja-JP" altLang="en-US"/>
          </a:p>
        </p:txBody>
      </p:sp>
    </p:spTree>
    <p:extLst>
      <p:ext uri="{BB962C8B-B14F-4D97-AF65-F5344CB8AC3E}">
        <p14:creationId xmlns:p14="http://schemas.microsoft.com/office/powerpoint/2010/main" val="1446161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fld id="{0207EA0B-E8C0-154C-90AD-581D9C8EC1C6}" type="datetimeFigureOut">
              <a:rPr lang="ja-JP" altLang="en-US"/>
              <a:pPr/>
              <a:t>2018/10/15</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fld id="{BD89C0FF-6B23-8340-8E0D-B861DB8EDCBD}" type="slidenum">
              <a:rPr lang="ja-JP" altLang="en-US"/>
              <a:pPr/>
              <a:t>‹#›</a:t>
            </a:fld>
            <a:endParaRPr lang="ja-JP" altLang="en-US"/>
          </a:p>
        </p:txBody>
      </p:sp>
    </p:spTree>
    <p:extLst>
      <p:ext uri="{BB962C8B-B14F-4D97-AF65-F5344CB8AC3E}">
        <p14:creationId xmlns:p14="http://schemas.microsoft.com/office/powerpoint/2010/main" val="423035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fld id="{BF3B0EB6-8204-E646-82BF-A73669CEAA7E}" type="datetimeFigureOut">
              <a:rPr lang="ja-JP" altLang="en-US"/>
              <a:pPr/>
              <a:t>2018/10/15</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fld id="{D9F4BE98-DD8E-C34C-A1F3-C08D215F0772}" type="slidenum">
              <a:rPr lang="ja-JP" altLang="en-US"/>
              <a:pPr/>
              <a:t>‹#›</a:t>
            </a:fld>
            <a:endParaRPr lang="ja-JP" altLang="en-US"/>
          </a:p>
        </p:txBody>
      </p:sp>
    </p:spTree>
    <p:extLst>
      <p:ext uri="{BB962C8B-B14F-4D97-AF65-F5344CB8AC3E}">
        <p14:creationId xmlns:p14="http://schemas.microsoft.com/office/powerpoint/2010/main" val="1790340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fld id="{E05A740A-3961-764C-B71D-A5A6FDC4930C}" type="datetimeFigureOut">
              <a:rPr lang="ja-JP" altLang="en-US"/>
              <a:pPr/>
              <a:t>2018/10/15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05B377AB-0E07-8549-89E7-8CBD93A3EA28}" type="slidenum">
              <a:rPr lang="ja-JP" altLang="en-US"/>
              <a:pPr/>
              <a:t>‹#›</a:t>
            </a:fld>
            <a:endParaRPr lang="ja-JP" altLang="en-US"/>
          </a:p>
        </p:txBody>
      </p:sp>
    </p:spTree>
    <p:extLst>
      <p:ext uri="{BB962C8B-B14F-4D97-AF65-F5344CB8AC3E}">
        <p14:creationId xmlns:p14="http://schemas.microsoft.com/office/powerpoint/2010/main" val="185123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fld id="{4DEB012E-F3B6-9E45-B502-07CBFA2886F0}" type="datetimeFigureOut">
              <a:rPr lang="ja-JP" altLang="en-US"/>
              <a:pPr/>
              <a:t>2018/10/15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fld id="{1B2602A1-7AFE-2F4D-9AE1-F414F3D98E36}" type="slidenum">
              <a:rPr lang="ja-JP" altLang="en-US"/>
              <a:pPr/>
              <a:t>‹#›</a:t>
            </a:fld>
            <a:endParaRPr lang="ja-JP" altLang="en-US"/>
          </a:p>
        </p:txBody>
      </p:sp>
    </p:spTree>
    <p:extLst>
      <p:ext uri="{BB962C8B-B14F-4D97-AF65-F5344CB8AC3E}">
        <p14:creationId xmlns:p14="http://schemas.microsoft.com/office/powerpoint/2010/main" val="1000223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50239AF6-6F92-1345-9CE5-E5477A155BA5}" type="datetimeFigureOut">
              <a:rPr lang="ja-JP" altLang="en-US"/>
              <a:pPr/>
              <a:t>2018/10/15</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BE4A5BF-092A-FE4E-BB4C-E908A08B3148}"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457200" rtl="0" eaLnBrk="1" fontAlgn="base" hangingPunct="1">
        <a:spcBef>
          <a:spcPct val="0"/>
        </a:spcBef>
        <a:spcAft>
          <a:spcPct val="0"/>
        </a:spcAft>
        <a:defRPr kumimoji="1" sz="4400" kern="1200">
          <a:solidFill>
            <a:srgbClr val="0000FF"/>
          </a:solidFill>
          <a:latin typeface="Marker Felt"/>
          <a:ea typeface="+mj-ea"/>
          <a:cs typeface="Marker Felt"/>
        </a:defRPr>
      </a:lvl1pPr>
      <a:lvl2pPr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2pPr>
      <a:lvl3pPr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3pPr>
      <a:lvl4pPr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4pPr>
      <a:lvl5pPr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5pPr>
      <a:lvl6pPr marL="457200"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6pPr>
      <a:lvl7pPr marL="914400"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7pPr>
      <a:lvl8pPr marL="1371600"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8pPr>
      <a:lvl9pPr marL="1828800"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linac2.kek.jp/kekb/scrshot1/2018_07/09/2018_07_09_14_18_58.pn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linac2.kek.jp/kekb/scrshot1/2018_07/09/2018_07_09_14_08_17.pn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EKair2004-01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8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タイトル 1"/>
          <p:cNvSpPr>
            <a:spLocks noGrp="1"/>
          </p:cNvSpPr>
          <p:nvPr>
            <p:ph type="ctrTitle"/>
          </p:nvPr>
        </p:nvSpPr>
        <p:spPr>
          <a:xfrm>
            <a:off x="685800" y="1222144"/>
            <a:ext cx="7772400" cy="2614612"/>
          </a:xfrm>
        </p:spPr>
        <p:txBody>
          <a:bodyPr>
            <a:normAutofit/>
          </a:bodyPr>
          <a:lstStyle/>
          <a:p>
            <a:r>
              <a:rPr lang="en-US" altLang="ja-JP" dirty="0">
                <a:solidFill>
                  <a:schemeClr val="bg1"/>
                </a:solidFill>
                <a:latin typeface="Marker Felt Thin" charset="0"/>
                <a:ea typeface="Marker Felt Thin" charset="0"/>
                <a:cs typeface="Marker Felt Thin" charset="0"/>
              </a:rPr>
              <a:t>Issues in SuperKEKB</a:t>
            </a:r>
            <a:br>
              <a:rPr lang="en-US" altLang="ja-JP" dirty="0">
                <a:solidFill>
                  <a:schemeClr val="bg1"/>
                </a:solidFill>
                <a:latin typeface="Marker Felt Thin" charset="0"/>
                <a:ea typeface="Marker Felt Thin" charset="0"/>
                <a:cs typeface="Marker Felt Thin" charset="0"/>
              </a:rPr>
            </a:br>
            <a:r>
              <a:rPr lang="en-US" altLang="ja-JP" dirty="0">
                <a:solidFill>
                  <a:schemeClr val="bg1"/>
                </a:solidFill>
                <a:latin typeface="Marker Felt Thin" charset="0"/>
                <a:ea typeface="Marker Felt Thin" charset="0"/>
                <a:cs typeface="Marker Felt Thin" charset="0"/>
              </a:rPr>
              <a:t>Phase 2 Operation</a:t>
            </a:r>
            <a:endParaRPr kumimoji="1" lang="ja-JP" altLang="en-US" dirty="0">
              <a:solidFill>
                <a:schemeClr val="bg1"/>
              </a:solidFill>
              <a:latin typeface="Marker Felt Thin" charset="0"/>
              <a:ea typeface="Marker Felt Thin" charset="0"/>
              <a:cs typeface="Marker Felt Thin" charset="0"/>
            </a:endParaRPr>
          </a:p>
        </p:txBody>
      </p:sp>
      <p:sp>
        <p:nvSpPr>
          <p:cNvPr id="3" name="サブタイトル 2"/>
          <p:cNvSpPr>
            <a:spLocks noGrp="1"/>
          </p:cNvSpPr>
          <p:nvPr>
            <p:ph type="subTitle" idx="1"/>
          </p:nvPr>
        </p:nvSpPr>
        <p:spPr>
          <a:xfrm>
            <a:off x="480447" y="4759503"/>
            <a:ext cx="8214101" cy="1752600"/>
          </a:xfrm>
        </p:spPr>
        <p:txBody>
          <a:bodyPr>
            <a:noAutofit/>
          </a:bodyPr>
          <a:lstStyle/>
          <a:p>
            <a:r>
              <a:rPr lang="en-US" altLang="ja-JP" sz="2800" dirty="0">
                <a:solidFill>
                  <a:schemeClr val="bg1"/>
                </a:solidFill>
              </a:rPr>
              <a:t>Y. Funakoshi for the SuperKEKB commissioning team</a:t>
            </a:r>
          </a:p>
          <a:p>
            <a:r>
              <a:rPr lang="en-US" altLang="ja-JP" sz="2800" dirty="0">
                <a:solidFill>
                  <a:schemeClr val="bg1"/>
                </a:solidFill>
              </a:rPr>
              <a:t>Accelerator Laboratory, KEK</a:t>
            </a:r>
          </a:p>
          <a:p>
            <a:r>
              <a:rPr lang="en-US" altLang="ja-JP" sz="2800" dirty="0">
                <a:solidFill>
                  <a:schemeClr val="bg1"/>
                </a:solidFill>
              </a:rPr>
              <a:t>2018.10.15@B2GM</a:t>
            </a:r>
            <a:endParaRPr lang="ja-JP" altLang="en-US" sz="2800">
              <a:solidFill>
                <a:schemeClr val="bg1"/>
              </a:solidFill>
            </a:endParaRPr>
          </a:p>
        </p:txBody>
      </p:sp>
    </p:spTree>
    <p:extLst>
      <p:ext uri="{BB962C8B-B14F-4D97-AF65-F5344CB8AC3E}">
        <p14:creationId xmlns:p14="http://schemas.microsoft.com/office/powerpoint/2010/main" val="1731724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8A9AEB-A215-314E-92C6-86CDFAB8CED1}"/>
              </a:ext>
            </a:extLst>
          </p:cNvPr>
          <p:cNvSpPr>
            <a:spLocks noGrp="1"/>
          </p:cNvSpPr>
          <p:nvPr>
            <p:ph type="title"/>
          </p:nvPr>
        </p:nvSpPr>
        <p:spPr/>
        <p:txBody>
          <a:bodyPr/>
          <a:lstStyle/>
          <a:p>
            <a:r>
              <a:rPr kumimoji="1" lang="en-US" altLang="ja-JP" dirty="0"/>
              <a:t>Locations of QCS quenches</a:t>
            </a:r>
            <a:endParaRPr kumimoji="1" lang="ja-JP" altLang="en-US"/>
          </a:p>
        </p:txBody>
      </p:sp>
      <p:pic>
        <p:nvPicPr>
          <p:cNvPr id="4" name="コンテンツ プレースホルダー 3">
            <a:extLst>
              <a:ext uri="{FF2B5EF4-FFF2-40B4-BE49-F238E27FC236}">
                <a16:creationId xmlns:a16="http://schemas.microsoft.com/office/drawing/2014/main" id="{D318C465-8A3C-5C45-BD7E-2225CC7D6D02}"/>
              </a:ext>
            </a:extLst>
          </p:cNvPr>
          <p:cNvPicPr>
            <a:picLocks noGrp="1" noChangeAspect="1"/>
          </p:cNvPicPr>
          <p:nvPr>
            <p:ph idx="1"/>
          </p:nvPr>
        </p:nvPicPr>
        <p:blipFill>
          <a:blip r:embed="rId2"/>
          <a:stretch>
            <a:fillRect/>
          </a:stretch>
        </p:blipFill>
        <p:spPr>
          <a:xfrm>
            <a:off x="1027895" y="1600200"/>
            <a:ext cx="7088209" cy="4525963"/>
          </a:xfrm>
          <a:prstGeom prst="rect">
            <a:avLst/>
          </a:prstGeom>
        </p:spPr>
      </p:pic>
    </p:spTree>
    <p:extLst>
      <p:ext uri="{BB962C8B-B14F-4D97-AF65-F5344CB8AC3E}">
        <p14:creationId xmlns:p14="http://schemas.microsoft.com/office/powerpoint/2010/main" val="3799960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7170" y="37941"/>
            <a:ext cx="8699698" cy="1143000"/>
          </a:xfrm>
        </p:spPr>
        <p:txBody>
          <a:bodyPr>
            <a:normAutofit/>
          </a:bodyPr>
          <a:lstStyle/>
          <a:p>
            <a:r>
              <a:rPr lang="en-US" altLang="ja-JP" dirty="0"/>
              <a:t>Damage of collimator (LER D02V1)</a:t>
            </a:r>
            <a:endParaRPr kumimoji="1" lang="ja-JP" altLang="en-US" dirty="0"/>
          </a:p>
        </p:txBody>
      </p:sp>
      <p:grpSp>
        <p:nvGrpSpPr>
          <p:cNvPr id="8" name="グループ化 7"/>
          <p:cNvGrpSpPr>
            <a:grpSpLocks noChangeAspect="1"/>
          </p:cNvGrpSpPr>
          <p:nvPr/>
        </p:nvGrpSpPr>
        <p:grpSpPr>
          <a:xfrm>
            <a:off x="1115616" y="1484784"/>
            <a:ext cx="6504126" cy="2353360"/>
            <a:chOff x="0" y="1352550"/>
            <a:chExt cx="11477625" cy="415290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2550"/>
              <a:ext cx="11477625"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円/楕円 9"/>
            <p:cNvSpPr/>
            <p:nvPr/>
          </p:nvSpPr>
          <p:spPr>
            <a:xfrm>
              <a:off x="6156176" y="2708920"/>
              <a:ext cx="792088" cy="6480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693128"/>
            <a:ext cx="3816424" cy="267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323528" y="2060848"/>
            <a:ext cx="886076" cy="369332"/>
          </a:xfrm>
          <a:prstGeom prst="rect">
            <a:avLst/>
          </a:prstGeom>
          <a:noFill/>
        </p:spPr>
        <p:txBody>
          <a:bodyPr wrap="none" rtlCol="0">
            <a:spAutoFit/>
          </a:bodyPr>
          <a:lstStyle/>
          <a:p>
            <a:r>
              <a:rPr kumimoji="1" lang="en-US" altLang="ja-JP" dirty="0"/>
              <a:t>Bottom</a:t>
            </a:r>
            <a:endParaRPr kumimoji="1" lang="ja-JP" altLang="en-US" dirty="0"/>
          </a:p>
        </p:txBody>
      </p:sp>
      <p:sp>
        <p:nvSpPr>
          <p:cNvPr id="14" name="テキスト ボックス 13"/>
          <p:cNvSpPr txBox="1"/>
          <p:nvPr/>
        </p:nvSpPr>
        <p:spPr>
          <a:xfrm>
            <a:off x="323528" y="4846112"/>
            <a:ext cx="520014" cy="369332"/>
          </a:xfrm>
          <a:prstGeom prst="rect">
            <a:avLst/>
          </a:prstGeom>
          <a:noFill/>
        </p:spPr>
        <p:txBody>
          <a:bodyPr wrap="none" rtlCol="0">
            <a:spAutoFit/>
          </a:bodyPr>
          <a:lstStyle/>
          <a:p>
            <a:r>
              <a:rPr lang="en-US" altLang="ja-JP" dirty="0"/>
              <a:t>Top</a:t>
            </a:r>
            <a:endParaRPr kumimoji="1" lang="ja-JP" altLang="en-US" dirty="0"/>
          </a:p>
        </p:txBody>
      </p:sp>
      <p:sp>
        <p:nvSpPr>
          <p:cNvPr id="6" name="テキスト ボックス 5"/>
          <p:cNvSpPr txBox="1"/>
          <p:nvPr/>
        </p:nvSpPr>
        <p:spPr>
          <a:xfrm>
            <a:off x="5520680" y="4467417"/>
            <a:ext cx="3665171" cy="646331"/>
          </a:xfrm>
          <a:prstGeom prst="rect">
            <a:avLst/>
          </a:prstGeom>
          <a:noFill/>
        </p:spPr>
        <p:txBody>
          <a:bodyPr wrap="none" rtlCol="0">
            <a:spAutoFit/>
          </a:bodyPr>
          <a:lstStyle/>
          <a:p>
            <a:r>
              <a:rPr kumimoji="1" lang="en-US" altLang="ja-JP" dirty="0"/>
              <a:t>Beam hit bottom of collimator.</a:t>
            </a:r>
          </a:p>
          <a:p>
            <a:r>
              <a:rPr kumimoji="1" lang="en-US" altLang="ja-JP" dirty="0"/>
              <a:t>Sputtered material (W) stuck to top? </a:t>
            </a:r>
            <a:endParaRPr kumimoji="1" lang="ja-JP" altLang="en-US" dirty="0"/>
          </a:p>
        </p:txBody>
      </p:sp>
      <p:sp>
        <p:nvSpPr>
          <p:cNvPr id="3" name="テキスト ボックス 2">
            <a:extLst>
              <a:ext uri="{FF2B5EF4-FFF2-40B4-BE49-F238E27FC236}">
                <a16:creationId xmlns:a16="http://schemas.microsoft.com/office/drawing/2014/main" id="{D6CED613-75D5-4644-8AD6-AC671006C4A3}"/>
              </a:ext>
            </a:extLst>
          </p:cNvPr>
          <p:cNvSpPr txBox="1"/>
          <p:nvPr/>
        </p:nvSpPr>
        <p:spPr>
          <a:xfrm>
            <a:off x="6743700" y="6217920"/>
            <a:ext cx="863057" cy="369332"/>
          </a:xfrm>
          <a:prstGeom prst="rect">
            <a:avLst/>
          </a:prstGeom>
          <a:noFill/>
        </p:spPr>
        <p:txBody>
          <a:bodyPr wrap="none" rtlCol="0">
            <a:spAutoFit/>
          </a:bodyPr>
          <a:lstStyle/>
          <a:p>
            <a:r>
              <a:rPr kumimoji="1" lang="en-US" altLang="ja-JP" dirty="0"/>
              <a:t>S. Terui</a:t>
            </a:r>
            <a:endParaRPr kumimoji="1" lang="ja-JP" altLang="en-US"/>
          </a:p>
        </p:txBody>
      </p:sp>
    </p:spTree>
    <p:extLst>
      <p:ext uri="{BB962C8B-B14F-4D97-AF65-F5344CB8AC3E}">
        <p14:creationId xmlns:p14="http://schemas.microsoft.com/office/powerpoint/2010/main" val="2658780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620" y="1605861"/>
            <a:ext cx="6403812" cy="4991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0" y="332656"/>
            <a:ext cx="9144000" cy="1143000"/>
          </a:xfrm>
        </p:spPr>
        <p:txBody>
          <a:bodyPr>
            <a:normAutofit fontScale="90000"/>
          </a:bodyPr>
          <a:lstStyle/>
          <a:p>
            <a:r>
              <a:rPr kumimoji="1" lang="en-US" altLang="ja-JP" dirty="0"/>
              <a:t>Vacuum burst when </a:t>
            </a:r>
            <a:r>
              <a:rPr lang="en-US" altLang="ja-JP" dirty="0"/>
              <a:t>collimator was damaged</a:t>
            </a:r>
            <a:endParaRPr kumimoji="1" lang="ja-JP" altLang="en-US" dirty="0"/>
          </a:p>
        </p:txBody>
      </p:sp>
      <p:sp>
        <p:nvSpPr>
          <p:cNvPr id="3" name="下矢印 2"/>
          <p:cNvSpPr/>
          <p:nvPr/>
        </p:nvSpPr>
        <p:spPr>
          <a:xfrm>
            <a:off x="3889961" y="2541965"/>
            <a:ext cx="484632" cy="834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 name="テキスト ボックス 3"/>
          <p:cNvSpPr txBox="1"/>
          <p:nvPr/>
        </p:nvSpPr>
        <p:spPr>
          <a:xfrm>
            <a:off x="3728422" y="2172633"/>
            <a:ext cx="1487587" cy="369332"/>
          </a:xfrm>
          <a:prstGeom prst="rect">
            <a:avLst/>
          </a:prstGeom>
          <a:noFill/>
        </p:spPr>
        <p:txBody>
          <a:bodyPr wrap="none" rtlCol="0">
            <a:spAutoFit/>
          </a:bodyPr>
          <a:lstStyle/>
          <a:p>
            <a:r>
              <a:rPr kumimoji="1" lang="en-US" altLang="ja-JP" dirty="0"/>
              <a:t>Beam Current</a:t>
            </a:r>
            <a:endParaRPr kumimoji="1" lang="ja-JP" altLang="en-US" dirty="0"/>
          </a:p>
        </p:txBody>
      </p:sp>
      <p:sp>
        <p:nvSpPr>
          <p:cNvPr id="11" name="下矢印 10"/>
          <p:cNvSpPr/>
          <p:nvPr/>
        </p:nvSpPr>
        <p:spPr>
          <a:xfrm rot="14650820">
            <a:off x="4484101" y="3684410"/>
            <a:ext cx="484632" cy="8343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テキスト ボックス 12"/>
          <p:cNvSpPr txBox="1"/>
          <p:nvPr/>
        </p:nvSpPr>
        <p:spPr>
          <a:xfrm>
            <a:off x="3809111" y="4324915"/>
            <a:ext cx="1911485" cy="369332"/>
          </a:xfrm>
          <a:prstGeom prst="rect">
            <a:avLst/>
          </a:prstGeom>
          <a:noFill/>
        </p:spPr>
        <p:txBody>
          <a:bodyPr wrap="none" rtlCol="0">
            <a:spAutoFit/>
          </a:bodyPr>
          <a:lstStyle/>
          <a:p>
            <a:r>
              <a:rPr kumimoji="1" lang="en-US" altLang="ja-JP" dirty="0"/>
              <a:t>Vacuum </a:t>
            </a:r>
            <a:r>
              <a:rPr kumimoji="1" lang="en-US" altLang="ja-JP" dirty="0" err="1"/>
              <a:t>paressure</a:t>
            </a:r>
            <a:endParaRPr kumimoji="1" lang="ja-JP" altLang="en-US" dirty="0"/>
          </a:p>
        </p:txBody>
      </p:sp>
    </p:spTree>
    <p:extLst>
      <p:ext uri="{BB962C8B-B14F-4D97-AF65-F5344CB8AC3E}">
        <p14:creationId xmlns:p14="http://schemas.microsoft.com/office/powerpoint/2010/main" val="2065653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linac2.kek.jp/kekb/scrshot1/2018_07/10/2018_07_10_12_17_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3885" y="2564904"/>
            <a:ext cx="4416000" cy="2880000"/>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p:cNvSpPr>
            <a:spLocks noGrp="1"/>
          </p:cNvSpPr>
          <p:nvPr>
            <p:ph type="title"/>
          </p:nvPr>
        </p:nvSpPr>
        <p:spPr>
          <a:xfrm>
            <a:off x="457200" y="274638"/>
            <a:ext cx="8229600" cy="1143000"/>
          </a:xfrm>
        </p:spPr>
        <p:txBody>
          <a:bodyPr/>
          <a:lstStyle/>
          <a:p>
            <a:r>
              <a:rPr lang="en-US" altLang="ja-JP" dirty="0"/>
              <a:t>Damage of collimator (HER D01V1)</a:t>
            </a:r>
            <a:endParaRPr kumimoji="1" lang="ja-JP"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72586"/>
            <a:ext cx="5040560" cy="4072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円/楕円 6"/>
          <p:cNvSpPr/>
          <p:nvPr/>
        </p:nvSpPr>
        <p:spPr>
          <a:xfrm>
            <a:off x="6156176" y="3572856"/>
            <a:ext cx="1440160" cy="864096"/>
          </a:xfrm>
          <a:prstGeom prst="ellipse">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990766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E0C9D8-64B7-2F42-9137-13604E64E899}"/>
              </a:ext>
            </a:extLst>
          </p:cNvPr>
          <p:cNvSpPr>
            <a:spLocks noGrp="1"/>
          </p:cNvSpPr>
          <p:nvPr>
            <p:ph type="title"/>
          </p:nvPr>
        </p:nvSpPr>
        <p:spPr/>
        <p:txBody>
          <a:bodyPr/>
          <a:lstStyle/>
          <a:p>
            <a:r>
              <a:rPr kumimoji="1" lang="en-US" altLang="ja-JP" dirty="0"/>
              <a:t>Summary of QCS quench in Phase 2</a:t>
            </a:r>
            <a:endParaRPr kumimoji="1" lang="ja-JP" altLang="en-US"/>
          </a:p>
        </p:txBody>
      </p:sp>
      <p:sp>
        <p:nvSpPr>
          <p:cNvPr id="3" name="コンテンツ プレースホルダー 2">
            <a:extLst>
              <a:ext uri="{FF2B5EF4-FFF2-40B4-BE49-F238E27FC236}">
                <a16:creationId xmlns:a16="http://schemas.microsoft.com/office/drawing/2014/main" id="{34816676-6AE2-AC45-A161-88EF04B6FDD4}"/>
              </a:ext>
            </a:extLst>
          </p:cNvPr>
          <p:cNvSpPr>
            <a:spLocks noGrp="1"/>
          </p:cNvSpPr>
          <p:nvPr>
            <p:ph idx="1"/>
          </p:nvPr>
        </p:nvSpPr>
        <p:spPr/>
        <p:txBody>
          <a:bodyPr/>
          <a:lstStyle/>
          <a:p>
            <a:r>
              <a:rPr kumimoji="1" lang="en-US" altLang="ja-JP" sz="2400" dirty="0"/>
              <a:t>During Phase 2, QCS quenches happened 26 times. Once </a:t>
            </a:r>
            <a:r>
              <a:rPr lang="en-US" altLang="ja-JP" sz="2400" dirty="0"/>
              <a:t>QCS quench happens, it takes about 1.5~2 hours for recovery. </a:t>
            </a:r>
          </a:p>
          <a:p>
            <a:r>
              <a:rPr kumimoji="1" lang="en-US" altLang="ja-JP" sz="2400" dirty="0"/>
              <a:t>Initial quenches in Phase 2 were mainly induced by injecting beams.</a:t>
            </a:r>
          </a:p>
          <a:p>
            <a:pPr lvl="1"/>
            <a:r>
              <a:rPr lang="en-US" altLang="ja-JP" sz="2000" dirty="0"/>
              <a:t>The quenches were almost prevented by setting movable collimators properly and introducing the Belle 2 abort using diamond sensors.</a:t>
            </a:r>
          </a:p>
          <a:p>
            <a:pPr lvl="1"/>
            <a:r>
              <a:rPr kumimoji="1" lang="en-US" altLang="ja-JP" sz="2000" dirty="0"/>
              <a:t>We felt that we had overcome the quenches, since we had no quenches for about a month after the quench on May 24</a:t>
            </a:r>
            <a:r>
              <a:rPr kumimoji="1" lang="en-US" altLang="ja-JP" sz="2000" baseline="30000" dirty="0"/>
              <a:t>th</a:t>
            </a:r>
            <a:r>
              <a:rPr kumimoji="1" lang="en-US" altLang="ja-JP" sz="2000" dirty="0"/>
              <a:t>.</a:t>
            </a:r>
          </a:p>
          <a:p>
            <a:r>
              <a:rPr kumimoji="1" lang="en-US" altLang="ja-JP" sz="2400" dirty="0"/>
              <a:t>However, on June 25</a:t>
            </a:r>
            <a:r>
              <a:rPr kumimoji="1" lang="en-US" altLang="ja-JP" sz="2400" baseline="30000" dirty="0"/>
              <a:t>th</a:t>
            </a:r>
            <a:r>
              <a:rPr kumimoji="1" lang="en-US" altLang="ja-JP" sz="2400" dirty="0"/>
              <a:t>, the quench happened again by a stored LER beam and 4 quenches followed in July.</a:t>
            </a:r>
          </a:p>
          <a:p>
            <a:pPr lvl="1"/>
            <a:r>
              <a:rPr lang="en-US" altLang="ja-JP" sz="2000" dirty="0"/>
              <a:t>The reasons for the QCS quenches have not been understood well. I suspect the dust events may have something to do with the quenches.</a:t>
            </a:r>
            <a:endParaRPr kumimoji="1" lang="ja-JP" altLang="en-US" sz="2000"/>
          </a:p>
        </p:txBody>
      </p:sp>
    </p:spTree>
    <p:extLst>
      <p:ext uri="{BB962C8B-B14F-4D97-AF65-F5344CB8AC3E}">
        <p14:creationId xmlns:p14="http://schemas.microsoft.com/office/powerpoint/2010/main" val="2961716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139349-9AA2-5844-9D60-8F108DFAFD94}"/>
              </a:ext>
            </a:extLst>
          </p:cNvPr>
          <p:cNvSpPr>
            <a:spLocks noGrp="1"/>
          </p:cNvSpPr>
          <p:nvPr>
            <p:ph type="title"/>
          </p:nvPr>
        </p:nvSpPr>
        <p:spPr/>
        <p:txBody>
          <a:bodyPr/>
          <a:lstStyle/>
          <a:p>
            <a:r>
              <a:rPr kumimoji="1" lang="en-US" altLang="ja-JP" dirty="0"/>
              <a:t>To do list for QCS quench</a:t>
            </a:r>
            <a:endParaRPr kumimoji="1" lang="ja-JP" altLang="en-US"/>
          </a:p>
        </p:txBody>
      </p:sp>
      <p:sp>
        <p:nvSpPr>
          <p:cNvPr id="3" name="コンテンツ プレースホルダー 2">
            <a:extLst>
              <a:ext uri="{FF2B5EF4-FFF2-40B4-BE49-F238E27FC236}">
                <a16:creationId xmlns:a16="http://schemas.microsoft.com/office/drawing/2014/main" id="{F7ADD79B-ABCC-6147-9AC8-71076B837A4C}"/>
              </a:ext>
            </a:extLst>
          </p:cNvPr>
          <p:cNvSpPr>
            <a:spLocks noGrp="1"/>
          </p:cNvSpPr>
          <p:nvPr>
            <p:ph idx="1"/>
          </p:nvPr>
        </p:nvSpPr>
        <p:spPr>
          <a:xfrm>
            <a:off x="457200" y="1193926"/>
            <a:ext cx="8229600" cy="4525963"/>
          </a:xfrm>
        </p:spPr>
        <p:txBody>
          <a:bodyPr/>
          <a:lstStyle/>
          <a:p>
            <a:r>
              <a:rPr lang="en-US" altLang="ja-JP" sz="2400" dirty="0"/>
              <a:t>Install m</a:t>
            </a:r>
            <a:r>
              <a:rPr kumimoji="1" lang="en-US" altLang="ja-JP" sz="2400" dirty="0"/>
              <a:t>ore collimators before Phase 3</a:t>
            </a:r>
          </a:p>
          <a:p>
            <a:pPr lvl="1"/>
            <a:r>
              <a:rPr lang="en-US" altLang="ja-JP" sz="2000" dirty="0"/>
              <a:t>1 vertical collimator (LER)</a:t>
            </a:r>
          </a:p>
          <a:p>
            <a:pPr lvl="1"/>
            <a:r>
              <a:rPr kumimoji="1" lang="en-US" altLang="ja-JP" sz="2000" dirty="0"/>
              <a:t>3 horiz</a:t>
            </a:r>
            <a:r>
              <a:rPr lang="en-US" altLang="ja-JP" sz="2000" dirty="0"/>
              <a:t>ontal collimators (LER), 1 horizontal collimator (HER)</a:t>
            </a:r>
          </a:p>
          <a:p>
            <a:r>
              <a:rPr lang="en-US" altLang="ja-JP" sz="2400" dirty="0"/>
              <a:t>Understanding of mechanism of QCS quench</a:t>
            </a:r>
          </a:p>
          <a:p>
            <a:pPr lvl="1"/>
            <a:r>
              <a:rPr lang="en-US" altLang="ja-JP" sz="2000" dirty="0"/>
              <a:t>Ohuchi-san’s simple calculation: If ~8000 electrons (7GeV) lose their entire energy at a small part of a coil, QCS quench can happen.</a:t>
            </a:r>
          </a:p>
          <a:p>
            <a:pPr lvl="1"/>
            <a:r>
              <a:rPr lang="en-US" altLang="ja-JP" sz="2000" dirty="0"/>
              <a:t>Simulation on the more precise locations of particle loss near QCS.</a:t>
            </a:r>
          </a:p>
          <a:p>
            <a:pPr lvl="2"/>
            <a:r>
              <a:rPr lang="en-US" altLang="ja-JP" sz="1800" dirty="0"/>
              <a:t>Collimator chip scattering, dust trapping…</a:t>
            </a:r>
          </a:p>
          <a:p>
            <a:pPr lvl="1"/>
            <a:r>
              <a:rPr lang="en-US" altLang="ja-JP" sz="2200" dirty="0"/>
              <a:t>Simulation on the effect of continuous particle loss due to some processes (ex. Radiative Bhabha process).</a:t>
            </a:r>
          </a:p>
          <a:p>
            <a:pPr lvl="1"/>
            <a:r>
              <a:rPr lang="en-US" altLang="ja-JP" sz="2000" dirty="0"/>
              <a:t>More experiences in early stage of Phase 3</a:t>
            </a:r>
          </a:p>
          <a:p>
            <a:pPr lvl="1"/>
            <a:r>
              <a:rPr lang="en-US" altLang="ja-JP" sz="2000" dirty="0"/>
              <a:t>A task force on the QCS quench issues has been established.</a:t>
            </a:r>
          </a:p>
          <a:p>
            <a:r>
              <a:rPr lang="en-US" altLang="ja-JP" sz="2400" dirty="0"/>
              <a:t>W shields near QCS? (2019?)</a:t>
            </a:r>
          </a:p>
          <a:p>
            <a:pPr lvl="1"/>
            <a:r>
              <a:rPr kumimoji="1" lang="en-US" altLang="ja-JP" sz="2000" dirty="0"/>
              <a:t>Simulation works are in progress.</a:t>
            </a:r>
          </a:p>
          <a:p>
            <a:r>
              <a:rPr lang="en-US" altLang="ja-JP" sz="2400" dirty="0"/>
              <a:t>Modification of QCS magnet system?</a:t>
            </a:r>
            <a:endParaRPr kumimoji="1" lang="ja-JP" altLang="en-US" sz="2400"/>
          </a:p>
        </p:txBody>
      </p:sp>
    </p:spTree>
    <p:extLst>
      <p:ext uri="{BB962C8B-B14F-4D97-AF65-F5344CB8AC3E}">
        <p14:creationId xmlns:p14="http://schemas.microsoft.com/office/powerpoint/2010/main" val="800412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2C47A32-34DB-F642-A8AD-C95DDA191ABF}"/>
              </a:ext>
            </a:extLst>
          </p:cNvPr>
          <p:cNvGrpSpPr/>
          <p:nvPr/>
        </p:nvGrpSpPr>
        <p:grpSpPr>
          <a:xfrm>
            <a:off x="560070" y="0"/>
            <a:ext cx="7212329" cy="6857999"/>
            <a:chOff x="1820627" y="831047"/>
            <a:chExt cx="5295609" cy="5137591"/>
          </a:xfrm>
        </p:grpSpPr>
        <p:sp>
          <p:nvSpPr>
            <p:cNvPr id="161" name="テキスト ボックス 160"/>
            <p:cNvSpPr txBox="1"/>
            <p:nvPr/>
          </p:nvSpPr>
          <p:spPr>
            <a:xfrm rot="16200000">
              <a:off x="6721544" y="3531157"/>
              <a:ext cx="575799"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WIGGLER</a:t>
              </a:r>
              <a:endParaRPr lang="ja-JP" altLang="en-US" sz="788" dirty="0">
                <a:solidFill>
                  <a:prstClr val="black"/>
                </a:solidFill>
                <a:latin typeface="Calibri"/>
                <a:ea typeface="ＭＳ Ｐゴシック" panose="020B0600070205080204" pitchFamily="34" charset="-128"/>
              </a:endParaRPr>
            </a:p>
          </p:txBody>
        </p:sp>
        <p:sp>
          <p:nvSpPr>
            <p:cNvPr id="12" name="円弧 11"/>
            <p:cNvSpPr>
              <a:spLocks noChangeAspect="1"/>
            </p:cNvSpPr>
            <p:nvPr/>
          </p:nvSpPr>
          <p:spPr>
            <a:xfrm>
              <a:off x="3250057" y="1001561"/>
              <a:ext cx="3677400" cy="3677400"/>
            </a:xfrm>
            <a:prstGeom prst="arc">
              <a:avLst/>
            </a:prstGeom>
            <a:ln w="19050">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sp>
          <p:nvSpPr>
            <p:cNvPr id="13" name="円弧 12"/>
            <p:cNvSpPr>
              <a:spLocks noChangeAspect="1"/>
            </p:cNvSpPr>
            <p:nvPr/>
          </p:nvSpPr>
          <p:spPr>
            <a:xfrm rot="16200000">
              <a:off x="2112230" y="1001669"/>
              <a:ext cx="3677400" cy="3677400"/>
            </a:xfrm>
            <a:prstGeom prst="arc">
              <a:avLst/>
            </a:prstGeom>
            <a:ln w="19050">
              <a:solidFill>
                <a:srgbClr val="C0504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sp>
          <p:nvSpPr>
            <p:cNvPr id="14" name="円弧 13"/>
            <p:cNvSpPr>
              <a:spLocks noChangeAspect="1"/>
            </p:cNvSpPr>
            <p:nvPr/>
          </p:nvSpPr>
          <p:spPr>
            <a:xfrm rot="10800000">
              <a:off x="2112289" y="2153785"/>
              <a:ext cx="3677400" cy="3677400"/>
            </a:xfrm>
            <a:prstGeom prst="arc">
              <a:avLst/>
            </a:prstGeom>
            <a:ln w="19050">
              <a:solidFill>
                <a:srgbClr val="C0504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sp>
          <p:nvSpPr>
            <p:cNvPr id="15" name="円弧 14"/>
            <p:cNvSpPr>
              <a:spLocks noChangeAspect="1"/>
            </p:cNvSpPr>
            <p:nvPr/>
          </p:nvSpPr>
          <p:spPr>
            <a:xfrm rot="5400000">
              <a:off x="3250914" y="2153750"/>
              <a:ext cx="3677400" cy="3677400"/>
            </a:xfrm>
            <a:prstGeom prst="arc">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sp>
          <p:nvSpPr>
            <p:cNvPr id="2" name="円弧 1"/>
            <p:cNvSpPr/>
            <p:nvPr/>
          </p:nvSpPr>
          <p:spPr>
            <a:xfrm rot="5400000">
              <a:off x="3633611" y="4974209"/>
              <a:ext cx="783000" cy="675000"/>
            </a:xfrm>
            <a:prstGeom prst="arc">
              <a:avLst/>
            </a:prstGeom>
            <a:ln w="19050">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cxnSp>
          <p:nvCxnSpPr>
            <p:cNvPr id="61" name="直線コネクタ 60"/>
            <p:cNvCxnSpPr/>
            <p:nvPr/>
          </p:nvCxnSpPr>
          <p:spPr>
            <a:xfrm>
              <a:off x="4379496" y="5707975"/>
              <a:ext cx="272291" cy="123269"/>
            </a:xfrm>
            <a:prstGeom prst="line">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cxnSp>
        <p:sp>
          <p:nvSpPr>
            <p:cNvPr id="62" name="円弧 61"/>
            <p:cNvSpPr>
              <a:spLocks noChangeAspect="1"/>
            </p:cNvSpPr>
            <p:nvPr/>
          </p:nvSpPr>
          <p:spPr>
            <a:xfrm>
              <a:off x="3436504" y="1096448"/>
              <a:ext cx="3359804" cy="3677400"/>
            </a:xfrm>
            <a:prstGeom prst="arc">
              <a:avLst/>
            </a:prstGeom>
            <a:ln w="19050">
              <a:solidFill>
                <a:srgbClr val="C0504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sp>
          <p:nvSpPr>
            <p:cNvPr id="63" name="円弧 62"/>
            <p:cNvSpPr>
              <a:spLocks noChangeAspect="1"/>
            </p:cNvSpPr>
            <p:nvPr/>
          </p:nvSpPr>
          <p:spPr>
            <a:xfrm rot="16200000">
              <a:off x="2087158" y="1230509"/>
              <a:ext cx="3677400" cy="3409274"/>
            </a:xfrm>
            <a:prstGeom prst="arc">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sp>
          <p:nvSpPr>
            <p:cNvPr id="64" name="円弧 63"/>
            <p:cNvSpPr>
              <a:spLocks noChangeAspect="1"/>
            </p:cNvSpPr>
            <p:nvPr/>
          </p:nvSpPr>
          <p:spPr>
            <a:xfrm rot="10800000">
              <a:off x="2218933" y="2025834"/>
              <a:ext cx="3354698" cy="3677400"/>
            </a:xfrm>
            <a:prstGeom prst="arc">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sp>
          <p:nvSpPr>
            <p:cNvPr id="65" name="円弧 64"/>
            <p:cNvSpPr>
              <a:spLocks noChangeAspect="1"/>
            </p:cNvSpPr>
            <p:nvPr/>
          </p:nvSpPr>
          <p:spPr>
            <a:xfrm rot="5400000">
              <a:off x="3244533" y="2156202"/>
              <a:ext cx="3682140" cy="3421406"/>
            </a:xfrm>
            <a:prstGeom prst="arc">
              <a:avLst/>
            </a:prstGeom>
            <a:ln w="19050">
              <a:solidFill>
                <a:srgbClr val="C0504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cxnSp>
          <p:nvCxnSpPr>
            <p:cNvPr id="75" name="直線コネクタ 74"/>
            <p:cNvCxnSpPr>
              <a:stCxn id="64" idx="0"/>
            </p:cNvCxnSpPr>
            <p:nvPr/>
          </p:nvCxnSpPr>
          <p:spPr>
            <a:xfrm>
              <a:off x="3896282" y="5703234"/>
              <a:ext cx="483213" cy="4740"/>
            </a:xfrm>
            <a:prstGeom prst="line">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a:off x="4651787" y="5831243"/>
              <a:ext cx="445430" cy="0"/>
            </a:xfrm>
            <a:prstGeom prst="line">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cxnSp>
        <p:cxnSp>
          <p:nvCxnSpPr>
            <p:cNvPr id="85" name="直線コネクタ 84"/>
            <p:cNvCxnSpPr/>
            <p:nvPr/>
          </p:nvCxnSpPr>
          <p:spPr>
            <a:xfrm>
              <a:off x="1820627" y="3410168"/>
              <a:ext cx="5269370" cy="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0" name="直線コネクタ 89"/>
            <p:cNvCxnSpPr/>
            <p:nvPr/>
          </p:nvCxnSpPr>
          <p:spPr>
            <a:xfrm>
              <a:off x="4516913" y="933074"/>
              <a:ext cx="0" cy="4990078"/>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p:nvPr/>
          </p:nvCxnSpPr>
          <p:spPr>
            <a:xfrm>
              <a:off x="5112060" y="944723"/>
              <a:ext cx="0" cy="29700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p:cNvCxnSpPr/>
            <p:nvPr/>
          </p:nvCxnSpPr>
          <p:spPr>
            <a:xfrm>
              <a:off x="3894476" y="944723"/>
              <a:ext cx="0" cy="29700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2" name="直線コネクタ 101"/>
            <p:cNvCxnSpPr/>
            <p:nvPr/>
          </p:nvCxnSpPr>
          <p:spPr>
            <a:xfrm flipH="1">
              <a:off x="3894478" y="5610382"/>
              <a:ext cx="1805" cy="29700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直線コネクタ 103"/>
            <p:cNvCxnSpPr/>
            <p:nvPr/>
          </p:nvCxnSpPr>
          <p:spPr>
            <a:xfrm>
              <a:off x="5097216" y="5610382"/>
              <a:ext cx="9476" cy="29700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p:cNvCxnSpPr/>
            <p:nvPr/>
          </p:nvCxnSpPr>
          <p:spPr>
            <a:xfrm>
              <a:off x="1956960" y="3866461"/>
              <a:ext cx="422170" cy="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9" name="直線コネクタ 108"/>
            <p:cNvCxnSpPr/>
            <p:nvPr/>
          </p:nvCxnSpPr>
          <p:spPr>
            <a:xfrm>
              <a:off x="6644082" y="2928959"/>
              <a:ext cx="445914" cy="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11" name="テキスト ボックス 110"/>
            <p:cNvSpPr txBox="1"/>
            <p:nvPr/>
          </p:nvSpPr>
          <p:spPr>
            <a:xfrm>
              <a:off x="3691345" y="2141041"/>
              <a:ext cx="2204450" cy="369332"/>
            </a:xfrm>
            <a:prstGeom prst="rect">
              <a:avLst/>
            </a:prstGeom>
            <a:solidFill>
              <a:srgbClr val="FFFFFF"/>
            </a:solidFill>
          </p:spPr>
          <p:txBody>
            <a:bodyPr wrap="none" rtlCol="0">
              <a:spAutoFit/>
            </a:bodyPr>
            <a:lstStyle/>
            <a:p>
              <a:pPr defTabSz="342900"/>
              <a:r>
                <a:rPr lang="en-US" altLang="ja-JP" dirty="0">
                  <a:solidFill>
                    <a:prstClr val="black"/>
                  </a:solidFill>
                  <a:latin typeface="Calibri"/>
                  <a:ea typeface="ＭＳ Ｐゴシック" panose="020B0600070205080204" pitchFamily="34" charset="-128"/>
                </a:rPr>
                <a:t>SuperKEKB Main Ring</a:t>
              </a:r>
              <a:endParaRPr lang="ja-JP" altLang="en-US" dirty="0">
                <a:solidFill>
                  <a:prstClr val="black"/>
                </a:solidFill>
                <a:latin typeface="Calibri"/>
                <a:ea typeface="ＭＳ Ｐゴシック" panose="020B0600070205080204" pitchFamily="34" charset="-128"/>
              </a:endParaRPr>
            </a:p>
          </p:txBody>
        </p:sp>
        <p:sp>
          <p:nvSpPr>
            <p:cNvPr id="112" name="テキスト ボックス 111"/>
            <p:cNvSpPr txBox="1"/>
            <p:nvPr/>
          </p:nvSpPr>
          <p:spPr>
            <a:xfrm>
              <a:off x="4741669" y="5219802"/>
              <a:ext cx="319318" cy="253916"/>
            </a:xfrm>
            <a:prstGeom prst="rect">
              <a:avLst/>
            </a:prstGeom>
            <a:noFill/>
          </p:spPr>
          <p:txBody>
            <a:bodyPr wrap="none" rtlCol="0">
              <a:spAutoFit/>
            </a:bodyPr>
            <a:lstStyle/>
            <a:p>
              <a:pPr defTabSz="342900"/>
              <a:r>
                <a:rPr lang="en-US" altLang="ja-JP" sz="1050" dirty="0">
                  <a:solidFill>
                    <a:prstClr val="black"/>
                  </a:solidFill>
                  <a:latin typeface="Calibri"/>
                  <a:ea typeface="ＭＳ Ｐゴシック" panose="020B0600070205080204" pitchFamily="34" charset="-128"/>
                </a:rPr>
                <a:t>e+</a:t>
              </a:r>
            </a:p>
          </p:txBody>
        </p:sp>
        <p:sp>
          <p:nvSpPr>
            <p:cNvPr id="114" name="テキスト ボックス 113"/>
            <p:cNvSpPr txBox="1"/>
            <p:nvPr/>
          </p:nvSpPr>
          <p:spPr>
            <a:xfrm>
              <a:off x="4120558" y="5210324"/>
              <a:ext cx="293670" cy="253916"/>
            </a:xfrm>
            <a:prstGeom prst="rect">
              <a:avLst/>
            </a:prstGeom>
            <a:noFill/>
          </p:spPr>
          <p:txBody>
            <a:bodyPr wrap="none" rtlCol="0">
              <a:spAutoFit/>
            </a:bodyPr>
            <a:lstStyle/>
            <a:p>
              <a:pPr defTabSz="342900"/>
              <a:r>
                <a:rPr lang="en-US" altLang="ja-JP" sz="1050" dirty="0">
                  <a:solidFill>
                    <a:prstClr val="black"/>
                  </a:solidFill>
                  <a:latin typeface="Calibri"/>
                  <a:ea typeface="ＭＳ Ｐゴシック" panose="020B0600070205080204" pitchFamily="34" charset="-128"/>
                </a:rPr>
                <a:t>e-</a:t>
              </a:r>
            </a:p>
          </p:txBody>
        </p:sp>
        <p:cxnSp>
          <p:nvCxnSpPr>
            <p:cNvPr id="120" name="直線矢印コネクタ 119"/>
            <p:cNvCxnSpPr/>
            <p:nvPr/>
          </p:nvCxnSpPr>
          <p:spPr>
            <a:xfrm>
              <a:off x="4892461" y="5417459"/>
              <a:ext cx="136576" cy="192923"/>
            </a:xfrm>
            <a:prstGeom prst="straightConnector1">
              <a:avLst/>
            </a:prstGeom>
            <a:ln w="19050">
              <a:solidFill>
                <a:schemeClr val="tx1"/>
              </a:solidFill>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121" name="直線矢印コネクタ 120"/>
            <p:cNvCxnSpPr/>
            <p:nvPr/>
          </p:nvCxnSpPr>
          <p:spPr>
            <a:xfrm flipH="1">
              <a:off x="4104652" y="5417459"/>
              <a:ext cx="121383" cy="192923"/>
            </a:xfrm>
            <a:prstGeom prst="straightConnector1">
              <a:avLst/>
            </a:prstGeom>
            <a:ln w="19050">
              <a:solidFill>
                <a:schemeClr val="tx1"/>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129" name="テキスト ボックス 128"/>
            <p:cNvSpPr txBox="1"/>
            <p:nvPr/>
          </p:nvSpPr>
          <p:spPr>
            <a:xfrm>
              <a:off x="2933647" y="1335877"/>
              <a:ext cx="566181" cy="369332"/>
            </a:xfrm>
            <a:prstGeom prst="rect">
              <a:avLst/>
            </a:prstGeom>
            <a:noFill/>
          </p:spPr>
          <p:txBody>
            <a:bodyPr wrap="none" rtlCol="0">
              <a:spAutoFit/>
            </a:bodyPr>
            <a:lstStyle/>
            <a:p>
              <a:pPr defTabSz="342900"/>
              <a:r>
                <a:rPr lang="en-US" altLang="ja-JP" dirty="0">
                  <a:solidFill>
                    <a:srgbClr val="4BACC6"/>
                  </a:solidFill>
                  <a:latin typeface="Calibri"/>
                  <a:ea typeface="ＭＳ Ｐゴシック" panose="020B0600070205080204" pitchFamily="34" charset="-128"/>
                </a:rPr>
                <a:t>HER</a:t>
              </a:r>
              <a:endParaRPr lang="ja-JP" altLang="en-US" dirty="0">
                <a:solidFill>
                  <a:srgbClr val="4BACC6"/>
                </a:solidFill>
                <a:latin typeface="Calibri"/>
                <a:ea typeface="ＭＳ Ｐゴシック" panose="020B0600070205080204" pitchFamily="34" charset="-128"/>
              </a:endParaRPr>
            </a:p>
          </p:txBody>
        </p:sp>
        <p:sp>
          <p:nvSpPr>
            <p:cNvPr id="130" name="テキスト ボックス 129"/>
            <p:cNvSpPr txBox="1"/>
            <p:nvPr/>
          </p:nvSpPr>
          <p:spPr>
            <a:xfrm>
              <a:off x="5715785" y="1335877"/>
              <a:ext cx="519694" cy="369332"/>
            </a:xfrm>
            <a:prstGeom prst="rect">
              <a:avLst/>
            </a:prstGeom>
            <a:noFill/>
          </p:spPr>
          <p:txBody>
            <a:bodyPr wrap="none" rtlCol="0">
              <a:spAutoFit/>
            </a:bodyPr>
            <a:lstStyle/>
            <a:p>
              <a:pPr defTabSz="342900"/>
              <a:r>
                <a:rPr lang="en-US" altLang="ja-JP" dirty="0">
                  <a:solidFill>
                    <a:srgbClr val="C0504D"/>
                  </a:solidFill>
                  <a:latin typeface="Calibri"/>
                  <a:ea typeface="ＭＳ Ｐゴシック" panose="020B0600070205080204" pitchFamily="34" charset="-128"/>
                </a:rPr>
                <a:t>LER</a:t>
              </a:r>
              <a:endParaRPr lang="ja-JP" altLang="en-US" dirty="0">
                <a:solidFill>
                  <a:srgbClr val="C0504D"/>
                </a:solidFill>
                <a:latin typeface="Calibri"/>
                <a:ea typeface="ＭＳ Ｐゴシック" panose="020B0600070205080204" pitchFamily="34" charset="-128"/>
              </a:endParaRPr>
            </a:p>
          </p:txBody>
        </p:sp>
        <p:sp>
          <p:nvSpPr>
            <p:cNvPr id="131" name="テキスト ボックス 130"/>
            <p:cNvSpPr txBox="1"/>
            <p:nvPr/>
          </p:nvSpPr>
          <p:spPr>
            <a:xfrm>
              <a:off x="4398449" y="831047"/>
              <a:ext cx="292068" cy="253916"/>
            </a:xfrm>
            <a:prstGeom prst="rect">
              <a:avLst/>
            </a:prstGeom>
            <a:solidFill>
              <a:schemeClr val="bg1"/>
            </a:solidFill>
          </p:spPr>
          <p:txBody>
            <a:bodyPr wrap="none" rtlCol="0">
              <a:spAutoFit/>
            </a:bodyPr>
            <a:lstStyle/>
            <a:p>
              <a:pPr defTabSz="342900"/>
              <a:r>
                <a:rPr lang="en-US" altLang="ja-JP" sz="1050" dirty="0">
                  <a:solidFill>
                    <a:prstClr val="black"/>
                  </a:solidFill>
                  <a:latin typeface="Calibri"/>
                  <a:ea typeface="ＭＳ Ｐゴシック" panose="020B0600070205080204" pitchFamily="34" charset="-128"/>
                </a:rPr>
                <a:t>IR</a:t>
              </a:r>
              <a:endParaRPr lang="ja-JP" altLang="en-US" sz="1050" dirty="0">
                <a:solidFill>
                  <a:prstClr val="black"/>
                </a:solidFill>
                <a:latin typeface="Calibri"/>
                <a:ea typeface="ＭＳ Ｐゴシック" panose="020B0600070205080204" pitchFamily="34" charset="-128"/>
              </a:endParaRPr>
            </a:p>
          </p:txBody>
        </p:sp>
        <p:cxnSp>
          <p:nvCxnSpPr>
            <p:cNvPr id="10" name="直線コネクタ 9"/>
            <p:cNvCxnSpPr>
              <a:stCxn id="13" idx="2"/>
              <a:endCxn id="62" idx="0"/>
            </p:cNvCxnSpPr>
            <p:nvPr/>
          </p:nvCxnSpPr>
          <p:spPr>
            <a:xfrm>
              <a:off x="3950931" y="1001671"/>
              <a:ext cx="1165474" cy="94778"/>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a:stCxn id="63" idx="2"/>
            </p:cNvCxnSpPr>
            <p:nvPr/>
          </p:nvCxnSpPr>
          <p:spPr>
            <a:xfrm flipV="1">
              <a:off x="3925859" y="1001670"/>
              <a:ext cx="1180834" cy="94776"/>
            </a:xfrm>
            <a:prstGeom prst="line">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cxnSp>
        <p:cxnSp>
          <p:nvCxnSpPr>
            <p:cNvPr id="133" name="直線矢印コネクタ 132"/>
            <p:cNvCxnSpPr/>
            <p:nvPr/>
          </p:nvCxnSpPr>
          <p:spPr>
            <a:xfrm flipH="1" flipV="1">
              <a:off x="4609660" y="1207020"/>
              <a:ext cx="284227" cy="40399"/>
            </a:xfrm>
            <a:prstGeom prst="straightConnector1">
              <a:avLst/>
            </a:prstGeom>
            <a:ln w="19050">
              <a:solidFill>
                <a:schemeClr val="tx1"/>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136" name="テキスト ボックス 135"/>
            <p:cNvSpPr txBox="1"/>
            <p:nvPr/>
          </p:nvSpPr>
          <p:spPr>
            <a:xfrm>
              <a:off x="4864074" y="1144068"/>
              <a:ext cx="319318" cy="253916"/>
            </a:xfrm>
            <a:prstGeom prst="rect">
              <a:avLst/>
            </a:prstGeom>
            <a:noFill/>
          </p:spPr>
          <p:txBody>
            <a:bodyPr wrap="none" rtlCol="0">
              <a:spAutoFit/>
            </a:bodyPr>
            <a:lstStyle/>
            <a:p>
              <a:pPr defTabSz="342900"/>
              <a:r>
                <a:rPr lang="en-US" altLang="ja-JP" sz="1050" dirty="0">
                  <a:solidFill>
                    <a:prstClr val="black"/>
                  </a:solidFill>
                  <a:latin typeface="Calibri"/>
                  <a:ea typeface="ＭＳ Ｐゴシック" panose="020B0600070205080204" pitchFamily="34" charset="-128"/>
                </a:rPr>
                <a:t>e+</a:t>
              </a:r>
            </a:p>
          </p:txBody>
        </p:sp>
        <p:cxnSp>
          <p:nvCxnSpPr>
            <p:cNvPr id="137" name="直線矢印コネクタ 136"/>
            <p:cNvCxnSpPr/>
            <p:nvPr/>
          </p:nvCxnSpPr>
          <p:spPr>
            <a:xfrm flipV="1">
              <a:off x="4120557" y="1207019"/>
              <a:ext cx="287369" cy="40398"/>
            </a:xfrm>
            <a:prstGeom prst="straightConnector1">
              <a:avLst/>
            </a:prstGeom>
            <a:ln w="19050">
              <a:solidFill>
                <a:schemeClr val="tx1"/>
              </a:solidFill>
              <a:tailEnd type="stealth" w="med" len="lg"/>
            </a:ln>
            <a:effectLst/>
          </p:spPr>
          <p:style>
            <a:lnRef idx="2">
              <a:schemeClr val="accent1"/>
            </a:lnRef>
            <a:fillRef idx="0">
              <a:schemeClr val="accent1"/>
            </a:fillRef>
            <a:effectRef idx="1">
              <a:schemeClr val="accent1"/>
            </a:effectRef>
            <a:fontRef idx="minor">
              <a:schemeClr val="tx1"/>
            </a:fontRef>
          </p:style>
        </p:cxnSp>
        <p:sp>
          <p:nvSpPr>
            <p:cNvPr id="141" name="テキスト ボックス 140"/>
            <p:cNvSpPr txBox="1"/>
            <p:nvPr/>
          </p:nvSpPr>
          <p:spPr>
            <a:xfrm>
              <a:off x="3922049" y="1143814"/>
              <a:ext cx="293670" cy="253916"/>
            </a:xfrm>
            <a:prstGeom prst="rect">
              <a:avLst/>
            </a:prstGeom>
            <a:noFill/>
          </p:spPr>
          <p:txBody>
            <a:bodyPr wrap="none" rtlCol="0">
              <a:spAutoFit/>
            </a:bodyPr>
            <a:lstStyle/>
            <a:p>
              <a:pPr defTabSz="342900"/>
              <a:r>
                <a:rPr lang="en-US" altLang="ja-JP" sz="1050" dirty="0">
                  <a:solidFill>
                    <a:prstClr val="black"/>
                  </a:solidFill>
                  <a:latin typeface="Calibri"/>
                  <a:ea typeface="ＭＳ Ｐゴシック" panose="020B0600070205080204" pitchFamily="34" charset="-128"/>
                </a:rPr>
                <a:t>e-</a:t>
              </a:r>
            </a:p>
          </p:txBody>
        </p:sp>
        <p:sp>
          <p:nvSpPr>
            <p:cNvPr id="143" name="テキスト ボックス 142"/>
            <p:cNvSpPr txBox="1"/>
            <p:nvPr/>
          </p:nvSpPr>
          <p:spPr>
            <a:xfrm>
              <a:off x="4166284" y="1497460"/>
              <a:ext cx="707245" cy="253916"/>
            </a:xfrm>
            <a:prstGeom prst="rect">
              <a:avLst/>
            </a:prstGeom>
            <a:solidFill>
              <a:schemeClr val="bg1"/>
            </a:solidFill>
          </p:spPr>
          <p:txBody>
            <a:bodyPr wrap="none" rtlCol="0">
              <a:spAutoFit/>
            </a:bodyPr>
            <a:lstStyle/>
            <a:p>
              <a:pPr algn="ctr" defTabSz="342900"/>
              <a:r>
                <a:rPr lang="en-US" altLang="ja-JP" sz="1050" i="1" dirty="0">
                  <a:solidFill>
                    <a:prstClr val="black">
                      <a:lumMod val="50000"/>
                      <a:lumOff val="50000"/>
                    </a:prstClr>
                  </a:solidFill>
                  <a:latin typeface="Calibri"/>
                  <a:ea typeface="ＭＳ Ｐゴシック" panose="020B0600070205080204" pitchFamily="34" charset="-128"/>
                </a:rPr>
                <a:t>TSUKUBA</a:t>
              </a:r>
              <a:endParaRPr lang="ja-JP" altLang="en-US" sz="1050" i="1" dirty="0">
                <a:solidFill>
                  <a:prstClr val="black">
                    <a:lumMod val="50000"/>
                    <a:lumOff val="50000"/>
                  </a:prstClr>
                </a:solidFill>
                <a:latin typeface="Calibri"/>
                <a:ea typeface="ＭＳ Ｐゴシック" panose="020B0600070205080204" pitchFamily="34" charset="-128"/>
              </a:endParaRPr>
            </a:p>
          </p:txBody>
        </p:sp>
        <p:sp>
          <p:nvSpPr>
            <p:cNvPr id="144" name="テキスト ボックス 143"/>
            <p:cNvSpPr txBox="1"/>
            <p:nvPr/>
          </p:nvSpPr>
          <p:spPr>
            <a:xfrm rot="16200000">
              <a:off x="2442244" y="3283210"/>
              <a:ext cx="534121" cy="253916"/>
            </a:xfrm>
            <a:prstGeom prst="rect">
              <a:avLst/>
            </a:prstGeom>
            <a:solidFill>
              <a:schemeClr val="bg1"/>
            </a:solidFill>
          </p:spPr>
          <p:txBody>
            <a:bodyPr wrap="none" rtlCol="0">
              <a:spAutoFit/>
            </a:bodyPr>
            <a:lstStyle/>
            <a:p>
              <a:pPr algn="ctr" defTabSz="342900"/>
              <a:r>
                <a:rPr lang="en-US" altLang="ja-JP" sz="1050" i="1" dirty="0">
                  <a:solidFill>
                    <a:srgbClr val="7F7F7F"/>
                  </a:solidFill>
                  <a:latin typeface="Calibri"/>
                  <a:ea typeface="ＭＳ Ｐゴシック" panose="020B0600070205080204" pitchFamily="34" charset="-128"/>
                </a:rPr>
                <a:t>NIKKO</a:t>
              </a:r>
              <a:endParaRPr lang="ja-JP" altLang="en-US" sz="1050" i="1" dirty="0">
                <a:solidFill>
                  <a:srgbClr val="7F7F7F"/>
                </a:solidFill>
                <a:latin typeface="Calibri"/>
                <a:ea typeface="ＭＳ Ｐゴシック" panose="020B0600070205080204" pitchFamily="34" charset="-128"/>
              </a:endParaRPr>
            </a:p>
          </p:txBody>
        </p:sp>
        <p:sp>
          <p:nvSpPr>
            <p:cNvPr id="145" name="テキスト ボックス 144"/>
            <p:cNvSpPr txBox="1"/>
            <p:nvPr/>
          </p:nvSpPr>
          <p:spPr>
            <a:xfrm>
              <a:off x="4307934" y="4828664"/>
              <a:ext cx="410690" cy="253916"/>
            </a:xfrm>
            <a:prstGeom prst="rect">
              <a:avLst/>
            </a:prstGeom>
            <a:solidFill>
              <a:schemeClr val="bg1"/>
            </a:solidFill>
          </p:spPr>
          <p:txBody>
            <a:bodyPr wrap="none" rtlCol="0">
              <a:spAutoFit/>
            </a:bodyPr>
            <a:lstStyle/>
            <a:p>
              <a:pPr algn="ctr" defTabSz="342900"/>
              <a:r>
                <a:rPr lang="en-US" altLang="ja-JP" sz="1050" i="1" dirty="0">
                  <a:solidFill>
                    <a:srgbClr val="7F7F7F"/>
                  </a:solidFill>
                  <a:latin typeface="Calibri"/>
                  <a:ea typeface="ＭＳ Ｐゴシック" panose="020B0600070205080204" pitchFamily="34" charset="-128"/>
                </a:rPr>
                <a:t>FUJI</a:t>
              </a:r>
              <a:endParaRPr lang="ja-JP" altLang="en-US" sz="1050" i="1" dirty="0">
                <a:solidFill>
                  <a:srgbClr val="7F7F7F"/>
                </a:solidFill>
                <a:latin typeface="Calibri"/>
                <a:ea typeface="ＭＳ Ｐゴシック" panose="020B0600070205080204" pitchFamily="34" charset="-128"/>
              </a:endParaRPr>
            </a:p>
          </p:txBody>
        </p:sp>
        <p:sp>
          <p:nvSpPr>
            <p:cNvPr id="146" name="テキスト ボックス 145"/>
            <p:cNvSpPr txBox="1"/>
            <p:nvPr/>
          </p:nvSpPr>
          <p:spPr>
            <a:xfrm rot="16200000">
              <a:off x="5966537" y="3283210"/>
              <a:ext cx="444352" cy="253916"/>
            </a:xfrm>
            <a:prstGeom prst="rect">
              <a:avLst/>
            </a:prstGeom>
            <a:solidFill>
              <a:schemeClr val="bg1"/>
            </a:solidFill>
          </p:spPr>
          <p:txBody>
            <a:bodyPr wrap="none" rtlCol="0">
              <a:spAutoFit/>
            </a:bodyPr>
            <a:lstStyle/>
            <a:p>
              <a:pPr algn="ctr" defTabSz="342900"/>
              <a:r>
                <a:rPr lang="en-US" altLang="ja-JP" sz="1050" i="1" dirty="0">
                  <a:solidFill>
                    <a:srgbClr val="7F7F7F"/>
                  </a:solidFill>
                  <a:latin typeface="Calibri"/>
                  <a:ea typeface="ＭＳ Ｐゴシック" panose="020B0600070205080204" pitchFamily="34" charset="-128"/>
                </a:rPr>
                <a:t>OHO</a:t>
              </a:r>
              <a:endParaRPr lang="ja-JP" altLang="en-US" sz="1050" i="1" dirty="0">
                <a:solidFill>
                  <a:srgbClr val="7F7F7F"/>
                </a:solidFill>
                <a:latin typeface="Calibri"/>
                <a:ea typeface="ＭＳ Ｐゴシック" panose="020B0600070205080204" pitchFamily="34" charset="-128"/>
              </a:endParaRPr>
            </a:p>
          </p:txBody>
        </p:sp>
        <p:sp>
          <p:nvSpPr>
            <p:cNvPr id="148" name="テキスト ボックス 147"/>
            <p:cNvSpPr txBox="1"/>
            <p:nvPr/>
          </p:nvSpPr>
          <p:spPr>
            <a:xfrm rot="16200000">
              <a:off x="2149920" y="3016584"/>
              <a:ext cx="285656"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SC</a:t>
              </a:r>
              <a:endParaRPr lang="ja-JP" altLang="en-US" sz="788" dirty="0">
                <a:solidFill>
                  <a:prstClr val="black"/>
                </a:solidFill>
                <a:latin typeface="Calibri"/>
                <a:ea typeface="ＭＳ Ｐゴシック" panose="020B0600070205080204" pitchFamily="34" charset="-128"/>
              </a:endParaRPr>
            </a:p>
          </p:txBody>
        </p:sp>
        <p:sp>
          <p:nvSpPr>
            <p:cNvPr id="149" name="テキスト ボックス 148"/>
            <p:cNvSpPr txBox="1"/>
            <p:nvPr/>
          </p:nvSpPr>
          <p:spPr>
            <a:xfrm rot="16200000">
              <a:off x="2141083" y="3522155"/>
              <a:ext cx="285656"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SC</a:t>
              </a:r>
              <a:endParaRPr lang="ja-JP" altLang="en-US" sz="788" dirty="0">
                <a:solidFill>
                  <a:prstClr val="black"/>
                </a:solidFill>
                <a:latin typeface="Calibri"/>
                <a:ea typeface="ＭＳ Ｐゴシック" panose="020B0600070205080204" pitchFamily="34" charset="-128"/>
              </a:endParaRPr>
            </a:p>
          </p:txBody>
        </p:sp>
        <p:cxnSp>
          <p:nvCxnSpPr>
            <p:cNvPr id="58" name="直線コネクタ 57"/>
            <p:cNvCxnSpPr>
              <a:stCxn id="63" idx="0"/>
            </p:cNvCxnSpPr>
            <p:nvPr/>
          </p:nvCxnSpPr>
          <p:spPr>
            <a:xfrm>
              <a:off x="2221221" y="2935147"/>
              <a:ext cx="0" cy="1016615"/>
            </a:xfrm>
            <a:prstGeom prst="line">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cxnSp>
        <p:cxnSp>
          <p:nvCxnSpPr>
            <p:cNvPr id="106" name="直線コネクタ 105"/>
            <p:cNvCxnSpPr/>
            <p:nvPr/>
          </p:nvCxnSpPr>
          <p:spPr>
            <a:xfrm>
              <a:off x="1956960" y="2928959"/>
              <a:ext cx="422170" cy="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51" name="テキスト ボックス 150"/>
            <p:cNvSpPr txBox="1"/>
            <p:nvPr/>
          </p:nvSpPr>
          <p:spPr>
            <a:xfrm rot="16200000">
              <a:off x="1738496" y="3306699"/>
              <a:ext cx="575799"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WIGGLER</a:t>
              </a:r>
              <a:endParaRPr lang="ja-JP" altLang="en-US" sz="788" dirty="0">
                <a:solidFill>
                  <a:prstClr val="black"/>
                </a:solidFill>
                <a:latin typeface="Calibri"/>
                <a:ea typeface="ＭＳ Ｐゴシック" panose="020B0600070205080204" pitchFamily="34" charset="-128"/>
              </a:endParaRPr>
            </a:p>
          </p:txBody>
        </p:sp>
        <p:cxnSp>
          <p:nvCxnSpPr>
            <p:cNvPr id="6" name="直線コネクタ 5"/>
            <p:cNvCxnSpPr/>
            <p:nvPr/>
          </p:nvCxnSpPr>
          <p:spPr>
            <a:xfrm>
              <a:off x="2112136" y="2824697"/>
              <a:ext cx="0" cy="1212215"/>
            </a:xfrm>
            <a:prstGeom prst="line">
              <a:avLst/>
            </a:prstGeom>
            <a:ln w="19050">
              <a:solidFill>
                <a:srgbClr val="C0504D"/>
              </a:solidFill>
            </a:ln>
            <a:effectLst/>
          </p:spPr>
          <p:style>
            <a:lnRef idx="2">
              <a:schemeClr val="accent1"/>
            </a:lnRef>
            <a:fillRef idx="0">
              <a:schemeClr val="accent1"/>
            </a:fillRef>
            <a:effectRef idx="1">
              <a:schemeClr val="accent1"/>
            </a:effectRef>
            <a:fontRef idx="minor">
              <a:schemeClr val="tx1"/>
            </a:fontRef>
          </p:style>
        </p:cxnSp>
        <p:sp>
          <p:nvSpPr>
            <p:cNvPr id="158" name="テキスト ボックス 157"/>
            <p:cNvSpPr txBox="1"/>
            <p:nvPr/>
          </p:nvSpPr>
          <p:spPr>
            <a:xfrm rot="16200000">
              <a:off x="6508228" y="3573746"/>
              <a:ext cx="393056"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ARES</a:t>
              </a:r>
              <a:endParaRPr lang="ja-JP" altLang="en-US" sz="788" dirty="0">
                <a:solidFill>
                  <a:prstClr val="black"/>
                </a:solidFill>
                <a:latin typeface="Calibri"/>
                <a:ea typeface="ＭＳ Ｐゴシック" panose="020B0600070205080204" pitchFamily="34" charset="-128"/>
              </a:endParaRPr>
            </a:p>
          </p:txBody>
        </p:sp>
        <p:cxnSp>
          <p:nvCxnSpPr>
            <p:cNvPr id="110" name="直線コネクタ 109"/>
            <p:cNvCxnSpPr/>
            <p:nvPr/>
          </p:nvCxnSpPr>
          <p:spPr>
            <a:xfrm>
              <a:off x="6630334" y="3866461"/>
              <a:ext cx="459000" cy="0"/>
            </a:xfrm>
            <a:prstGeom prst="line">
              <a:avLst/>
            </a:prstGeom>
            <a:ln w="19050">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56" name="テキスト ボックス 155"/>
            <p:cNvSpPr txBox="1"/>
            <p:nvPr/>
          </p:nvSpPr>
          <p:spPr>
            <a:xfrm rot="16200000">
              <a:off x="6412601" y="3158761"/>
              <a:ext cx="575799"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WIGGLER</a:t>
              </a:r>
              <a:endParaRPr lang="ja-JP" altLang="en-US" sz="788" dirty="0">
                <a:solidFill>
                  <a:prstClr val="black"/>
                </a:solidFill>
                <a:latin typeface="Calibri"/>
                <a:ea typeface="ＭＳ Ｐゴシック" panose="020B0600070205080204" pitchFamily="34" charset="-128"/>
              </a:endParaRPr>
            </a:p>
          </p:txBody>
        </p:sp>
        <p:cxnSp>
          <p:nvCxnSpPr>
            <p:cNvPr id="59" name="直線コネクタ 58"/>
            <p:cNvCxnSpPr/>
            <p:nvPr/>
          </p:nvCxnSpPr>
          <p:spPr>
            <a:xfrm>
              <a:off x="6794942" y="2935149"/>
              <a:ext cx="0" cy="931313"/>
            </a:xfrm>
            <a:prstGeom prst="line">
              <a:avLst/>
            </a:prstGeom>
            <a:ln w="19050">
              <a:solidFill>
                <a:srgbClr val="C0504D"/>
              </a:solidFill>
            </a:ln>
            <a:effectLst/>
          </p:spPr>
          <p:style>
            <a:lnRef idx="2">
              <a:schemeClr val="accent1"/>
            </a:lnRef>
            <a:fillRef idx="0">
              <a:schemeClr val="accent1"/>
            </a:fillRef>
            <a:effectRef idx="1">
              <a:schemeClr val="accent1"/>
            </a:effectRef>
            <a:fontRef idx="minor">
              <a:schemeClr val="tx1"/>
            </a:fontRef>
          </p:style>
        </p:cxnSp>
        <p:sp>
          <p:nvSpPr>
            <p:cNvPr id="162" name="テキスト ボックス 161"/>
            <p:cNvSpPr txBox="1"/>
            <p:nvPr/>
          </p:nvSpPr>
          <p:spPr>
            <a:xfrm rot="16200000">
              <a:off x="6808176" y="3071281"/>
              <a:ext cx="393056"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ARES</a:t>
              </a:r>
              <a:endParaRPr lang="ja-JP" altLang="en-US" sz="788" dirty="0">
                <a:solidFill>
                  <a:prstClr val="black"/>
                </a:solidFill>
                <a:latin typeface="Calibri"/>
                <a:ea typeface="ＭＳ Ｐゴシック" panose="020B0600070205080204" pitchFamily="34" charset="-128"/>
              </a:endParaRPr>
            </a:p>
          </p:txBody>
        </p:sp>
        <p:cxnSp>
          <p:nvCxnSpPr>
            <p:cNvPr id="9" name="直線コネクタ 8"/>
            <p:cNvCxnSpPr/>
            <p:nvPr/>
          </p:nvCxnSpPr>
          <p:spPr>
            <a:xfrm>
              <a:off x="6927516" y="2824697"/>
              <a:ext cx="0" cy="1212215"/>
            </a:xfrm>
            <a:prstGeom prst="line">
              <a:avLst/>
            </a:prstGeom>
            <a:ln w="19050">
              <a:solidFill>
                <a:srgbClr val="4BACC6"/>
              </a:solidFill>
            </a:ln>
            <a:effectLst/>
          </p:spPr>
          <p:style>
            <a:lnRef idx="2">
              <a:schemeClr val="accent1"/>
            </a:lnRef>
            <a:fillRef idx="0">
              <a:schemeClr val="accent1"/>
            </a:fillRef>
            <a:effectRef idx="1">
              <a:schemeClr val="accent1"/>
            </a:effectRef>
            <a:fontRef idx="minor">
              <a:schemeClr val="tx1"/>
            </a:fontRef>
          </p:style>
        </p:cxnSp>
        <p:sp>
          <p:nvSpPr>
            <p:cNvPr id="166" name="テキスト ボックス 165"/>
            <p:cNvSpPr txBox="1"/>
            <p:nvPr/>
          </p:nvSpPr>
          <p:spPr>
            <a:xfrm rot="21263122">
              <a:off x="4023657" y="5755053"/>
              <a:ext cx="393056"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ARES</a:t>
              </a:r>
              <a:endParaRPr lang="ja-JP" altLang="en-US" sz="788" dirty="0">
                <a:solidFill>
                  <a:prstClr val="black"/>
                </a:solidFill>
                <a:latin typeface="Calibri"/>
                <a:ea typeface="ＭＳ Ｐゴシック" panose="020B0600070205080204" pitchFamily="34" charset="-128"/>
              </a:endParaRPr>
            </a:p>
          </p:txBody>
        </p:sp>
        <p:sp>
          <p:nvSpPr>
            <p:cNvPr id="167" name="テキスト ボックス 166"/>
            <p:cNvSpPr txBox="1"/>
            <p:nvPr/>
          </p:nvSpPr>
          <p:spPr>
            <a:xfrm rot="21263122">
              <a:off x="4521449" y="5564707"/>
              <a:ext cx="393056" cy="213585"/>
            </a:xfrm>
            <a:prstGeom prst="rect">
              <a:avLst/>
            </a:prstGeom>
            <a:solidFill>
              <a:srgbClr val="FFFFFF"/>
            </a:solidFill>
          </p:spPr>
          <p:txBody>
            <a:bodyPr wrap="none" rtlCol="0">
              <a:spAutoFit/>
            </a:bodyPr>
            <a:lstStyle/>
            <a:p>
              <a:pPr algn="ctr" defTabSz="342900"/>
              <a:r>
                <a:rPr lang="en-US" altLang="ja-JP" sz="788" dirty="0">
                  <a:solidFill>
                    <a:prstClr val="black"/>
                  </a:solidFill>
                  <a:latin typeface="Calibri"/>
                  <a:ea typeface="ＭＳ Ｐゴシック" panose="020B0600070205080204" pitchFamily="34" charset="-128"/>
                </a:rPr>
                <a:t>ARES</a:t>
              </a:r>
              <a:endParaRPr lang="ja-JP" altLang="en-US" sz="788" dirty="0">
                <a:solidFill>
                  <a:prstClr val="black"/>
                </a:solidFill>
                <a:latin typeface="Calibri"/>
                <a:ea typeface="ＭＳ Ｐゴシック" panose="020B0600070205080204" pitchFamily="34" charset="-128"/>
              </a:endParaRPr>
            </a:p>
          </p:txBody>
        </p:sp>
        <p:cxnSp>
          <p:nvCxnSpPr>
            <p:cNvPr id="11" name="直線コネクタ 10"/>
            <p:cNvCxnSpPr>
              <a:stCxn id="14" idx="0"/>
              <a:endCxn id="65" idx="2"/>
            </p:cNvCxnSpPr>
            <p:nvPr/>
          </p:nvCxnSpPr>
          <p:spPr>
            <a:xfrm flipV="1">
              <a:off x="3950990" y="5707975"/>
              <a:ext cx="1134614" cy="123211"/>
            </a:xfrm>
            <a:prstGeom prst="line">
              <a:avLst/>
            </a:prstGeom>
            <a:ln w="19050">
              <a:solidFill>
                <a:srgbClr val="C0504D"/>
              </a:solidFill>
            </a:ln>
            <a:effectLst/>
          </p:spPr>
          <p:style>
            <a:lnRef idx="2">
              <a:schemeClr val="accent1"/>
            </a:lnRef>
            <a:fillRef idx="0">
              <a:schemeClr val="accent1"/>
            </a:fillRef>
            <a:effectRef idx="1">
              <a:schemeClr val="accent1"/>
            </a:effectRef>
            <a:fontRef idx="minor">
              <a:schemeClr val="tx1"/>
            </a:fontRef>
          </p:style>
        </p:cxnSp>
        <p:sp>
          <p:nvSpPr>
            <p:cNvPr id="67" name="円弧 66"/>
            <p:cNvSpPr/>
            <p:nvPr/>
          </p:nvSpPr>
          <p:spPr>
            <a:xfrm rot="10800000">
              <a:off x="4755886" y="4944080"/>
              <a:ext cx="668587" cy="763836"/>
            </a:xfrm>
            <a:prstGeom prst="arc">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dirty="0">
                <a:solidFill>
                  <a:prstClr val="black"/>
                </a:solidFill>
                <a:latin typeface="Calibri"/>
                <a:ea typeface="ＭＳ Ｐゴシック" panose="020B0600070205080204" pitchFamily="34" charset="-128"/>
              </a:endParaRPr>
            </a:p>
          </p:txBody>
        </p:sp>
        <p:sp>
          <p:nvSpPr>
            <p:cNvPr id="168" name="円/楕円 167"/>
            <p:cNvSpPr/>
            <p:nvPr/>
          </p:nvSpPr>
          <p:spPr>
            <a:xfrm>
              <a:off x="2824721" y="1456959"/>
              <a:ext cx="81000" cy="81000"/>
            </a:xfrm>
            <a:prstGeom prst="ellipse">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69" name="正方形/長方形 168"/>
            <p:cNvSpPr/>
            <p:nvPr/>
          </p:nvSpPr>
          <p:spPr>
            <a:xfrm>
              <a:off x="2702013" y="1567649"/>
              <a:ext cx="81000" cy="81000"/>
            </a:xfrm>
            <a:prstGeom prst="rect">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0" name="正方形/長方形 169"/>
            <p:cNvSpPr/>
            <p:nvPr/>
          </p:nvSpPr>
          <p:spPr>
            <a:xfrm>
              <a:off x="2625752" y="1618522"/>
              <a:ext cx="81000" cy="81000"/>
            </a:xfrm>
            <a:prstGeom prst="rect">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1" name="円/楕円 170"/>
            <p:cNvSpPr/>
            <p:nvPr/>
          </p:nvSpPr>
          <p:spPr>
            <a:xfrm>
              <a:off x="2567603" y="1686549"/>
              <a:ext cx="81000" cy="81000"/>
            </a:xfrm>
            <a:prstGeom prst="ellipse">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2" name="円/楕円 171"/>
            <p:cNvSpPr/>
            <p:nvPr/>
          </p:nvSpPr>
          <p:spPr>
            <a:xfrm>
              <a:off x="2451728" y="1862591"/>
              <a:ext cx="81000" cy="81000"/>
            </a:xfrm>
            <a:prstGeom prst="ellipse">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3" name="正方形/長方形 172"/>
            <p:cNvSpPr/>
            <p:nvPr/>
          </p:nvSpPr>
          <p:spPr>
            <a:xfrm>
              <a:off x="2384944" y="1984091"/>
              <a:ext cx="81000" cy="81000"/>
            </a:xfrm>
            <a:prstGeom prst="rect">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4" name="正方形/長方形 173"/>
            <p:cNvSpPr/>
            <p:nvPr/>
          </p:nvSpPr>
          <p:spPr>
            <a:xfrm>
              <a:off x="2344444" y="2108546"/>
              <a:ext cx="81000" cy="81000"/>
            </a:xfrm>
            <a:prstGeom prst="rect">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5" name="円/楕円 174"/>
            <p:cNvSpPr/>
            <p:nvPr/>
          </p:nvSpPr>
          <p:spPr>
            <a:xfrm>
              <a:off x="2303944" y="2189546"/>
              <a:ext cx="81000" cy="81000"/>
            </a:xfrm>
            <a:prstGeom prst="ellipse">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6" name="円/楕円 175"/>
            <p:cNvSpPr/>
            <p:nvPr/>
          </p:nvSpPr>
          <p:spPr>
            <a:xfrm>
              <a:off x="2186521" y="3951761"/>
              <a:ext cx="81000" cy="81000"/>
            </a:xfrm>
            <a:prstGeom prst="ellipse">
              <a:avLst/>
            </a:prstGeom>
            <a:solidFill>
              <a:schemeClr val="accent5"/>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7" name="正方形/長方形 176"/>
            <p:cNvSpPr/>
            <p:nvPr/>
          </p:nvSpPr>
          <p:spPr>
            <a:xfrm>
              <a:off x="2197529" y="4113107"/>
              <a:ext cx="81000" cy="81000"/>
            </a:xfrm>
            <a:prstGeom prst="rect">
              <a:avLst/>
            </a:prstGeom>
            <a:solidFill>
              <a:schemeClr val="accent5"/>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8" name="正方形/長方形 177"/>
            <p:cNvSpPr/>
            <p:nvPr/>
          </p:nvSpPr>
          <p:spPr>
            <a:xfrm>
              <a:off x="2217945" y="4203144"/>
              <a:ext cx="81000" cy="81000"/>
            </a:xfrm>
            <a:prstGeom prst="rect">
              <a:avLst/>
            </a:prstGeom>
            <a:solidFill>
              <a:schemeClr val="accent5"/>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79" name="円/楕円 178"/>
            <p:cNvSpPr/>
            <p:nvPr/>
          </p:nvSpPr>
          <p:spPr>
            <a:xfrm>
              <a:off x="2237562" y="4303537"/>
              <a:ext cx="81000" cy="81000"/>
            </a:xfrm>
            <a:prstGeom prst="ellipse">
              <a:avLst/>
            </a:prstGeom>
            <a:solidFill>
              <a:schemeClr val="accent5"/>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0" name="円/楕円 179"/>
            <p:cNvSpPr/>
            <p:nvPr/>
          </p:nvSpPr>
          <p:spPr>
            <a:xfrm>
              <a:off x="2310977" y="4539386"/>
              <a:ext cx="81000" cy="81000"/>
            </a:xfrm>
            <a:prstGeom prst="ellipse">
              <a:avLst/>
            </a:prstGeom>
            <a:solidFill>
              <a:schemeClr val="accent5"/>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1" name="正方形/長方形 180"/>
            <p:cNvSpPr/>
            <p:nvPr/>
          </p:nvSpPr>
          <p:spPr>
            <a:xfrm>
              <a:off x="2374326" y="4678961"/>
              <a:ext cx="81000" cy="81000"/>
            </a:xfrm>
            <a:prstGeom prst="rect">
              <a:avLst/>
            </a:prstGeom>
            <a:solidFill>
              <a:schemeClr val="accent5"/>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2" name="正方形/長方形 181"/>
            <p:cNvSpPr/>
            <p:nvPr/>
          </p:nvSpPr>
          <p:spPr>
            <a:xfrm>
              <a:off x="2411228" y="4773846"/>
              <a:ext cx="81000" cy="81000"/>
            </a:xfrm>
            <a:prstGeom prst="rect">
              <a:avLst/>
            </a:prstGeom>
            <a:solidFill>
              <a:schemeClr val="accent5"/>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3" name="円/楕円 182"/>
            <p:cNvSpPr/>
            <p:nvPr/>
          </p:nvSpPr>
          <p:spPr>
            <a:xfrm>
              <a:off x="2472145" y="4854846"/>
              <a:ext cx="81000" cy="81000"/>
            </a:xfrm>
            <a:prstGeom prst="ellipse">
              <a:avLst/>
            </a:prstGeom>
            <a:solidFill>
              <a:schemeClr val="accent5"/>
            </a:solidFill>
            <a:ln>
              <a:solidFill>
                <a:srgbClr val="21596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4" name="円/楕円 183"/>
            <p:cNvSpPr/>
            <p:nvPr/>
          </p:nvSpPr>
          <p:spPr>
            <a:xfrm>
              <a:off x="5934787" y="5400656"/>
              <a:ext cx="81000" cy="81000"/>
            </a:xfrm>
            <a:prstGeom prst="ellipse">
              <a:avLst/>
            </a:prstGeom>
            <a:solidFill>
              <a:schemeClr val="accent2"/>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5" name="円/楕円 184"/>
            <p:cNvSpPr/>
            <p:nvPr/>
          </p:nvSpPr>
          <p:spPr>
            <a:xfrm>
              <a:off x="6223129" y="5169823"/>
              <a:ext cx="81000" cy="81000"/>
            </a:xfrm>
            <a:prstGeom prst="ellipse">
              <a:avLst/>
            </a:prstGeom>
            <a:solidFill>
              <a:schemeClr val="accent2"/>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9" name="テキスト ボックス 188"/>
            <p:cNvSpPr txBox="1"/>
            <p:nvPr/>
          </p:nvSpPr>
          <p:spPr>
            <a:xfrm>
              <a:off x="3812008" y="3442389"/>
              <a:ext cx="1840568" cy="1434432"/>
            </a:xfrm>
            <a:prstGeom prst="rect">
              <a:avLst/>
            </a:prstGeom>
            <a:solidFill>
              <a:schemeClr val="bg1"/>
            </a:solidFill>
          </p:spPr>
          <p:txBody>
            <a:bodyPr wrap="none" rtlCol="0">
              <a:spAutoFit/>
            </a:bodyPr>
            <a:lstStyle/>
            <a:p>
              <a:pPr algn="just" defTabSz="342900">
                <a:lnSpc>
                  <a:spcPct val="140000"/>
                </a:lnSpc>
              </a:pPr>
              <a:r>
                <a:rPr lang="en-US" altLang="ja-JP" sz="788" dirty="0">
                  <a:solidFill>
                    <a:prstClr val="black"/>
                  </a:solidFill>
                  <a:latin typeface="Calibri"/>
                  <a:ea typeface="ＭＳ Ｐゴシック" panose="020B0600070205080204" pitchFamily="34" charset="-128"/>
                </a:rPr>
                <a:t>: Horizontal Collimator (KEKB type)</a:t>
              </a:r>
            </a:p>
            <a:p>
              <a:pPr algn="just" defTabSz="342900">
                <a:lnSpc>
                  <a:spcPct val="140000"/>
                </a:lnSpc>
              </a:pPr>
              <a:r>
                <a:rPr lang="en-US" altLang="ja-JP" sz="788" dirty="0">
                  <a:solidFill>
                    <a:prstClr val="black"/>
                  </a:solidFill>
                  <a:latin typeface="Calibri"/>
                  <a:ea typeface="ＭＳ Ｐゴシック" panose="020B0600070205080204" pitchFamily="34" charset="-128"/>
                </a:rPr>
                <a:t>: Vertical Collimator (KEKB type)</a:t>
              </a:r>
            </a:p>
            <a:p>
              <a:pPr algn="just" defTabSz="342900">
                <a:lnSpc>
                  <a:spcPct val="140000"/>
                </a:lnSpc>
              </a:pPr>
              <a:r>
                <a:rPr lang="en-US" altLang="ja-JP" sz="788" dirty="0">
                  <a:solidFill>
                    <a:prstClr val="black"/>
                  </a:solidFill>
                  <a:latin typeface="Calibri"/>
                  <a:ea typeface="ＭＳ Ｐゴシック" panose="020B0600070205080204" pitchFamily="34" charset="-128"/>
                </a:rPr>
                <a:t>: Horizontal Collimator (SuperKEKB type)</a:t>
              </a:r>
            </a:p>
            <a:p>
              <a:pPr algn="just" defTabSz="342900">
                <a:lnSpc>
                  <a:spcPct val="140000"/>
                </a:lnSpc>
              </a:pPr>
              <a:r>
                <a:rPr lang="en-US" altLang="ja-JP" sz="788" dirty="0">
                  <a:solidFill>
                    <a:prstClr val="black"/>
                  </a:solidFill>
                  <a:latin typeface="Calibri"/>
                  <a:ea typeface="ＭＳ Ｐゴシック" panose="020B0600070205080204" pitchFamily="34" charset="-128"/>
                </a:rPr>
                <a:t>: Vertical Collimator (SuperKEKB type)</a:t>
              </a:r>
            </a:p>
            <a:p>
              <a:pPr algn="just" defTabSz="342900">
                <a:lnSpc>
                  <a:spcPct val="140000"/>
                </a:lnSpc>
              </a:pPr>
              <a:r>
                <a:rPr lang="en-US" altLang="ja-JP" sz="788" dirty="0">
                  <a:solidFill>
                    <a:prstClr val="black"/>
                  </a:solidFill>
                  <a:latin typeface="Calibri"/>
                  <a:ea typeface="ＭＳ Ｐゴシック" panose="020B0600070205080204" pitchFamily="34" charset="-128"/>
                </a:rPr>
                <a:t>: Horizontal Collimator (SuperKEKB type)</a:t>
              </a:r>
            </a:p>
            <a:p>
              <a:pPr algn="just" defTabSz="342900">
                <a:lnSpc>
                  <a:spcPct val="140000"/>
                </a:lnSpc>
              </a:pPr>
              <a:r>
                <a:rPr lang="en-US" altLang="ja-JP" sz="788" dirty="0">
                  <a:solidFill>
                    <a:prstClr val="black"/>
                  </a:solidFill>
                  <a:latin typeface="Calibri"/>
                  <a:ea typeface="ＭＳ Ｐゴシック" panose="020B0600070205080204" pitchFamily="34" charset="-128"/>
                </a:rPr>
                <a:t>: Vertical Collimator (SuperKEKB type)</a:t>
              </a:r>
            </a:p>
            <a:p>
              <a:pPr algn="just" defTabSz="342900">
                <a:lnSpc>
                  <a:spcPct val="140000"/>
                </a:lnSpc>
              </a:pPr>
              <a:r>
                <a:rPr lang="en-US" altLang="ja-JP" sz="788" dirty="0">
                  <a:solidFill>
                    <a:prstClr val="black"/>
                  </a:solidFill>
                  <a:latin typeface="Calibri"/>
                  <a:ea typeface="ＭＳ Ｐゴシック" panose="020B0600070205080204" pitchFamily="34" charset="-128"/>
                </a:rPr>
                <a:t>: Horizontal Collimator (SuperKEKB type)</a:t>
              </a:r>
            </a:p>
            <a:p>
              <a:pPr algn="just" defTabSz="342900">
                <a:lnSpc>
                  <a:spcPct val="140000"/>
                </a:lnSpc>
              </a:pPr>
              <a:r>
                <a:rPr lang="en-US" altLang="ja-JP" sz="788" dirty="0">
                  <a:solidFill>
                    <a:prstClr val="black"/>
                  </a:solidFill>
                  <a:latin typeface="Calibri"/>
                  <a:ea typeface="ＭＳ Ｐゴシック" panose="020B0600070205080204" pitchFamily="34" charset="-128"/>
                </a:rPr>
                <a:t>: Vertical Collimator (SuperKEKB type)</a:t>
              </a:r>
            </a:p>
          </p:txBody>
        </p:sp>
        <p:sp>
          <p:nvSpPr>
            <p:cNvPr id="79" name="円/楕円 78"/>
            <p:cNvSpPr/>
            <p:nvPr/>
          </p:nvSpPr>
          <p:spPr>
            <a:xfrm>
              <a:off x="4788982" y="1036098"/>
              <a:ext cx="81000" cy="81000"/>
            </a:xfrm>
            <a:prstGeom prst="ellipse">
              <a:avLst/>
            </a:prstGeom>
            <a:solidFill>
              <a:schemeClr val="accent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80" name="円/楕円 79"/>
            <p:cNvSpPr/>
            <p:nvPr/>
          </p:nvSpPr>
          <p:spPr>
            <a:xfrm>
              <a:off x="5008997" y="1050839"/>
              <a:ext cx="81000" cy="81000"/>
            </a:xfrm>
            <a:prstGeom prst="ellipse">
              <a:avLst/>
            </a:prstGeom>
            <a:solidFill>
              <a:schemeClr val="accent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82" name="正方形/長方形 81"/>
            <p:cNvSpPr/>
            <p:nvPr/>
          </p:nvSpPr>
          <p:spPr>
            <a:xfrm>
              <a:off x="5150156" y="1050530"/>
              <a:ext cx="81000" cy="81000"/>
            </a:xfrm>
            <a:prstGeom prst="rect">
              <a:avLst/>
            </a:prstGeom>
            <a:solidFill>
              <a:schemeClr val="accent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83" name="円/楕円 82"/>
            <p:cNvSpPr/>
            <p:nvPr/>
          </p:nvSpPr>
          <p:spPr>
            <a:xfrm>
              <a:off x="4241399" y="1041986"/>
              <a:ext cx="81000" cy="81000"/>
            </a:xfrm>
            <a:prstGeom prst="ellipse">
              <a:avLst/>
            </a:prstGeom>
            <a:solidFill>
              <a:schemeClr val="accent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84" name="円/楕円 83"/>
            <p:cNvSpPr/>
            <p:nvPr/>
          </p:nvSpPr>
          <p:spPr>
            <a:xfrm>
              <a:off x="4078914" y="1045891"/>
              <a:ext cx="81000" cy="81000"/>
            </a:xfrm>
            <a:prstGeom prst="ellipse">
              <a:avLst/>
            </a:prstGeom>
            <a:solidFill>
              <a:schemeClr val="accent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86" name="正方形/長方形 85"/>
            <p:cNvSpPr/>
            <p:nvPr/>
          </p:nvSpPr>
          <p:spPr>
            <a:xfrm>
              <a:off x="3778954" y="1060199"/>
              <a:ext cx="81000" cy="81000"/>
            </a:xfrm>
            <a:prstGeom prst="rect">
              <a:avLst/>
            </a:prstGeom>
            <a:solidFill>
              <a:schemeClr val="accent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6" name="円/楕円 185"/>
            <p:cNvSpPr/>
            <p:nvPr/>
          </p:nvSpPr>
          <p:spPr>
            <a:xfrm>
              <a:off x="3790982" y="3889383"/>
              <a:ext cx="81000" cy="81000"/>
            </a:xfrm>
            <a:prstGeom prst="ellipse">
              <a:avLst/>
            </a:prstGeom>
            <a:solidFill>
              <a:schemeClr val="accent2"/>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7" name="円/楕円 186"/>
            <p:cNvSpPr/>
            <p:nvPr/>
          </p:nvSpPr>
          <p:spPr>
            <a:xfrm>
              <a:off x="3790982" y="3550529"/>
              <a:ext cx="81000" cy="81000"/>
            </a:xfrm>
            <a:prstGeom prst="ellipse">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88" name="正方形/長方形 187"/>
            <p:cNvSpPr/>
            <p:nvPr/>
          </p:nvSpPr>
          <p:spPr>
            <a:xfrm>
              <a:off x="3793992" y="3714164"/>
              <a:ext cx="81000" cy="81000"/>
            </a:xfrm>
            <a:prstGeom prst="rect">
              <a:avLst/>
            </a:prstGeom>
            <a:solidFill>
              <a:schemeClr val="accent5"/>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81" name="正方形/長方形 80"/>
            <p:cNvSpPr/>
            <p:nvPr/>
          </p:nvSpPr>
          <p:spPr>
            <a:xfrm>
              <a:off x="3796382" y="4038404"/>
              <a:ext cx="81000" cy="81000"/>
            </a:xfrm>
            <a:prstGeom prst="rect">
              <a:avLst/>
            </a:prstGeom>
            <a:solidFill>
              <a:schemeClr val="accent2"/>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87" name="円/楕円 86"/>
            <p:cNvSpPr/>
            <p:nvPr/>
          </p:nvSpPr>
          <p:spPr>
            <a:xfrm>
              <a:off x="3793530" y="4200455"/>
              <a:ext cx="81000" cy="81000"/>
            </a:xfrm>
            <a:prstGeom prst="ellipse">
              <a:avLst/>
            </a:prstGeom>
            <a:solidFill>
              <a:schemeClr val="accent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88" name="正方形/長方形 87"/>
            <p:cNvSpPr/>
            <p:nvPr/>
          </p:nvSpPr>
          <p:spPr>
            <a:xfrm>
              <a:off x="3798930" y="4370740"/>
              <a:ext cx="81000" cy="81000"/>
            </a:xfrm>
            <a:prstGeom prst="rect">
              <a:avLst/>
            </a:prstGeom>
            <a:solidFill>
              <a:schemeClr val="accent6"/>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4" name="左大かっこ 3"/>
            <p:cNvSpPr/>
            <p:nvPr/>
          </p:nvSpPr>
          <p:spPr>
            <a:xfrm>
              <a:off x="3711146" y="3534581"/>
              <a:ext cx="44343" cy="612775"/>
            </a:xfrm>
            <a:prstGeom prst="leftBracket">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a:solidFill>
                  <a:prstClr val="black"/>
                </a:solidFill>
                <a:latin typeface="Calibri"/>
                <a:ea typeface="ＭＳ Ｐゴシック" panose="020B0600070205080204" pitchFamily="34" charset="-128"/>
              </a:endParaRPr>
            </a:p>
          </p:txBody>
        </p:sp>
        <p:sp>
          <p:nvSpPr>
            <p:cNvPr id="5" name="テキスト ボックス 4"/>
            <p:cNvSpPr txBox="1"/>
            <p:nvPr/>
          </p:nvSpPr>
          <p:spPr>
            <a:xfrm rot="10800000">
              <a:off x="3485253" y="3618445"/>
              <a:ext cx="323165" cy="433773"/>
            </a:xfrm>
            <a:prstGeom prst="rect">
              <a:avLst/>
            </a:prstGeom>
            <a:noFill/>
          </p:spPr>
          <p:txBody>
            <a:bodyPr vert="eaVert" wrap="none" rtlCol="0">
              <a:spAutoFit/>
            </a:bodyPr>
            <a:lstStyle/>
            <a:p>
              <a:pPr defTabSz="342900"/>
              <a:r>
                <a:rPr lang="en-US" altLang="ja-JP" sz="900">
                  <a:solidFill>
                    <a:prstClr val="black"/>
                  </a:solidFill>
                  <a:latin typeface="Calibri"/>
                  <a:ea typeface="ＭＳ Ｐゴシック" panose="020B0600070205080204" pitchFamily="34" charset="-128"/>
                </a:rPr>
                <a:t>Phase-I</a:t>
              </a:r>
              <a:endParaRPr lang="ja-JP" altLang="en-US" sz="900" dirty="0">
                <a:solidFill>
                  <a:prstClr val="black"/>
                </a:solidFill>
                <a:latin typeface="Calibri"/>
                <a:ea typeface="ＭＳ Ｐゴシック" panose="020B0600070205080204" pitchFamily="34" charset="-128"/>
              </a:endParaRPr>
            </a:p>
          </p:txBody>
        </p:sp>
        <p:sp>
          <p:nvSpPr>
            <p:cNvPr id="91" name="左大かっこ 90"/>
            <p:cNvSpPr/>
            <p:nvPr/>
          </p:nvSpPr>
          <p:spPr>
            <a:xfrm>
              <a:off x="3541103" y="3533824"/>
              <a:ext cx="40500" cy="945000"/>
            </a:xfrm>
            <a:prstGeom prst="leftBracket">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a:solidFill>
                  <a:prstClr val="black"/>
                </a:solidFill>
                <a:latin typeface="Calibri"/>
                <a:ea typeface="ＭＳ Ｐゴシック" panose="020B0600070205080204" pitchFamily="34" charset="-128"/>
              </a:endParaRPr>
            </a:p>
          </p:txBody>
        </p:sp>
        <p:sp>
          <p:nvSpPr>
            <p:cNvPr id="92" name="テキスト ボックス 91"/>
            <p:cNvSpPr txBox="1"/>
            <p:nvPr/>
          </p:nvSpPr>
          <p:spPr>
            <a:xfrm rot="10800000">
              <a:off x="3312010" y="3590411"/>
              <a:ext cx="323165" cy="462627"/>
            </a:xfrm>
            <a:prstGeom prst="rect">
              <a:avLst/>
            </a:prstGeom>
            <a:noFill/>
          </p:spPr>
          <p:txBody>
            <a:bodyPr vert="eaVert" wrap="none" rtlCol="0">
              <a:spAutoFit/>
            </a:bodyPr>
            <a:lstStyle/>
            <a:p>
              <a:pPr defTabSz="342900"/>
              <a:r>
                <a:rPr lang="en-US" altLang="ja-JP" sz="900" dirty="0">
                  <a:solidFill>
                    <a:prstClr val="black"/>
                  </a:solidFill>
                  <a:latin typeface="Calibri"/>
                  <a:ea typeface="ＭＳ Ｐゴシック" panose="020B0600070205080204" pitchFamily="34" charset="-128"/>
                </a:rPr>
                <a:t>Phase-II</a:t>
              </a:r>
              <a:endParaRPr lang="ja-JP" altLang="en-US" sz="900" dirty="0">
                <a:solidFill>
                  <a:prstClr val="black"/>
                </a:solidFill>
                <a:latin typeface="Calibri"/>
                <a:ea typeface="ＭＳ Ｐゴシック" panose="020B0600070205080204" pitchFamily="34" charset="-128"/>
              </a:endParaRPr>
            </a:p>
          </p:txBody>
        </p:sp>
        <p:sp>
          <p:nvSpPr>
            <p:cNvPr id="96" name="円/楕円 95">
              <a:extLst>
                <a:ext uri="{FF2B5EF4-FFF2-40B4-BE49-F238E27FC236}">
                  <a16:creationId xmlns:a16="http://schemas.microsoft.com/office/drawing/2014/main" id="{58A2EE7E-B7AA-674F-A8B1-57C13959580E}"/>
                </a:ext>
              </a:extLst>
            </p:cNvPr>
            <p:cNvSpPr/>
            <p:nvPr/>
          </p:nvSpPr>
          <p:spPr>
            <a:xfrm>
              <a:off x="3931831" y="1055892"/>
              <a:ext cx="81000" cy="81000"/>
            </a:xfrm>
            <a:prstGeom prst="ellipse">
              <a:avLst/>
            </a:prstGeom>
            <a:solidFill>
              <a:schemeClr val="accent3"/>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98" name="円/楕円 97">
              <a:extLst>
                <a:ext uri="{FF2B5EF4-FFF2-40B4-BE49-F238E27FC236}">
                  <a16:creationId xmlns:a16="http://schemas.microsoft.com/office/drawing/2014/main" id="{C8D0ADF5-2C49-714E-BFC6-AF2365053247}"/>
                </a:ext>
              </a:extLst>
            </p:cNvPr>
            <p:cNvSpPr/>
            <p:nvPr/>
          </p:nvSpPr>
          <p:spPr>
            <a:xfrm>
              <a:off x="5285055" y="1076375"/>
              <a:ext cx="81000" cy="81000"/>
            </a:xfrm>
            <a:prstGeom prst="ellipse">
              <a:avLst/>
            </a:prstGeom>
            <a:solidFill>
              <a:schemeClr val="accent3"/>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99" name="円/楕円 98">
              <a:extLst>
                <a:ext uri="{FF2B5EF4-FFF2-40B4-BE49-F238E27FC236}">
                  <a16:creationId xmlns:a16="http://schemas.microsoft.com/office/drawing/2014/main" id="{4AA44E61-4ACF-E74F-BA01-4AAC68F6FB91}"/>
                </a:ext>
              </a:extLst>
            </p:cNvPr>
            <p:cNvSpPr/>
            <p:nvPr/>
          </p:nvSpPr>
          <p:spPr>
            <a:xfrm>
              <a:off x="5427930" y="1093520"/>
              <a:ext cx="81000" cy="81000"/>
            </a:xfrm>
            <a:prstGeom prst="ellipse">
              <a:avLst/>
            </a:prstGeom>
            <a:solidFill>
              <a:schemeClr val="accent3"/>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00" name="円/楕円 99">
              <a:extLst>
                <a:ext uri="{FF2B5EF4-FFF2-40B4-BE49-F238E27FC236}">
                  <a16:creationId xmlns:a16="http://schemas.microsoft.com/office/drawing/2014/main" id="{78350433-6433-ED45-BC55-C8FD6048AA60}"/>
                </a:ext>
              </a:extLst>
            </p:cNvPr>
            <p:cNvSpPr/>
            <p:nvPr/>
          </p:nvSpPr>
          <p:spPr>
            <a:xfrm>
              <a:off x="6234926" y="1567649"/>
              <a:ext cx="81000" cy="81000"/>
            </a:xfrm>
            <a:prstGeom prst="ellipse">
              <a:avLst/>
            </a:prstGeom>
            <a:solidFill>
              <a:schemeClr val="accent3"/>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03" name="正方形/長方形 102">
              <a:extLst>
                <a:ext uri="{FF2B5EF4-FFF2-40B4-BE49-F238E27FC236}">
                  <a16:creationId xmlns:a16="http://schemas.microsoft.com/office/drawing/2014/main" id="{B99C2FAB-72E3-C141-8C47-A2DD67A51F8B}"/>
                </a:ext>
              </a:extLst>
            </p:cNvPr>
            <p:cNvSpPr/>
            <p:nvPr/>
          </p:nvSpPr>
          <p:spPr>
            <a:xfrm>
              <a:off x="6445920" y="4874413"/>
              <a:ext cx="81000" cy="81000"/>
            </a:xfrm>
            <a:prstGeom prst="rect">
              <a:avLst/>
            </a:prstGeom>
            <a:solidFill>
              <a:schemeClr val="accent3"/>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05" name="円/楕円 104">
              <a:extLst>
                <a:ext uri="{FF2B5EF4-FFF2-40B4-BE49-F238E27FC236}">
                  <a16:creationId xmlns:a16="http://schemas.microsoft.com/office/drawing/2014/main" id="{300FB1F4-FEEF-8140-9A87-057430B1DEBF}"/>
                </a:ext>
              </a:extLst>
            </p:cNvPr>
            <p:cNvSpPr/>
            <p:nvPr/>
          </p:nvSpPr>
          <p:spPr>
            <a:xfrm>
              <a:off x="3799245" y="4537640"/>
              <a:ext cx="81000" cy="81000"/>
            </a:xfrm>
            <a:prstGeom prst="ellipse">
              <a:avLst/>
            </a:prstGeom>
            <a:solidFill>
              <a:schemeClr val="accent3"/>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07" name="正方形/長方形 106">
              <a:extLst>
                <a:ext uri="{FF2B5EF4-FFF2-40B4-BE49-F238E27FC236}">
                  <a16:creationId xmlns:a16="http://schemas.microsoft.com/office/drawing/2014/main" id="{404A9EF8-D0BA-5647-953B-E7CD72C5686A}"/>
                </a:ext>
              </a:extLst>
            </p:cNvPr>
            <p:cNvSpPr/>
            <p:nvPr/>
          </p:nvSpPr>
          <p:spPr>
            <a:xfrm>
              <a:off x="3804645" y="4702210"/>
              <a:ext cx="81000" cy="81000"/>
            </a:xfrm>
            <a:prstGeom prst="rect">
              <a:avLst/>
            </a:prstGeom>
            <a:solidFill>
              <a:schemeClr val="accent3"/>
            </a:solidFill>
            <a:ln>
              <a:solidFill>
                <a:schemeClr val="accent3">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ja-JP" altLang="en-US" dirty="0">
                <a:solidFill>
                  <a:prstClr val="white"/>
                </a:solidFill>
                <a:latin typeface="Calibri"/>
                <a:ea typeface="ＭＳ Ｐゴシック" panose="020B0600070205080204" pitchFamily="34" charset="-128"/>
              </a:endParaRPr>
            </a:p>
          </p:txBody>
        </p:sp>
        <p:sp>
          <p:nvSpPr>
            <p:cNvPr id="113" name="左大かっこ 112">
              <a:extLst>
                <a:ext uri="{FF2B5EF4-FFF2-40B4-BE49-F238E27FC236}">
                  <a16:creationId xmlns:a16="http://schemas.microsoft.com/office/drawing/2014/main" id="{C1E16D94-943B-9643-8B1C-252E35ED51A4}"/>
                </a:ext>
              </a:extLst>
            </p:cNvPr>
            <p:cNvSpPr/>
            <p:nvPr/>
          </p:nvSpPr>
          <p:spPr>
            <a:xfrm>
              <a:off x="3352744" y="3533823"/>
              <a:ext cx="40500" cy="1269000"/>
            </a:xfrm>
            <a:prstGeom prst="leftBracket">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ja-JP" altLang="en-US">
                <a:solidFill>
                  <a:prstClr val="black"/>
                </a:solidFill>
                <a:latin typeface="Calibri"/>
                <a:ea typeface="ＭＳ Ｐゴシック" panose="020B0600070205080204" pitchFamily="34" charset="-128"/>
              </a:endParaRPr>
            </a:p>
          </p:txBody>
        </p:sp>
        <p:sp>
          <p:nvSpPr>
            <p:cNvPr id="115" name="テキスト ボックス 114">
              <a:extLst>
                <a:ext uri="{FF2B5EF4-FFF2-40B4-BE49-F238E27FC236}">
                  <a16:creationId xmlns:a16="http://schemas.microsoft.com/office/drawing/2014/main" id="{BC0D2160-69D3-8249-BAE8-202CFAB4D70E}"/>
                </a:ext>
              </a:extLst>
            </p:cNvPr>
            <p:cNvSpPr txBox="1"/>
            <p:nvPr/>
          </p:nvSpPr>
          <p:spPr>
            <a:xfrm rot="10800000">
              <a:off x="3123651" y="3570020"/>
              <a:ext cx="323165" cy="491481"/>
            </a:xfrm>
            <a:prstGeom prst="rect">
              <a:avLst/>
            </a:prstGeom>
            <a:noFill/>
          </p:spPr>
          <p:txBody>
            <a:bodyPr vert="eaVert" wrap="none" rtlCol="0">
              <a:spAutoFit/>
            </a:bodyPr>
            <a:lstStyle/>
            <a:p>
              <a:pPr defTabSz="342900"/>
              <a:r>
                <a:rPr lang="en-US" altLang="ja-JP" sz="900" dirty="0">
                  <a:solidFill>
                    <a:prstClr val="black"/>
                  </a:solidFill>
                  <a:latin typeface="Calibri"/>
                  <a:ea typeface="ＭＳ Ｐゴシック" panose="020B0600070205080204" pitchFamily="34" charset="-128"/>
                </a:rPr>
                <a:t>Phase-III</a:t>
              </a:r>
              <a:endParaRPr lang="ja-JP" altLang="en-US" sz="900" dirty="0">
                <a:solidFill>
                  <a:prstClr val="black"/>
                </a:solidFill>
                <a:latin typeface="Calibri"/>
                <a:ea typeface="ＭＳ Ｐゴシック" panose="020B0600070205080204" pitchFamily="34" charset="-128"/>
              </a:endParaRPr>
            </a:p>
          </p:txBody>
        </p:sp>
        <p:sp>
          <p:nvSpPr>
            <p:cNvPr id="16" name="テキスト ボックス 15">
              <a:extLst>
                <a:ext uri="{FF2B5EF4-FFF2-40B4-BE49-F238E27FC236}">
                  <a16:creationId xmlns:a16="http://schemas.microsoft.com/office/drawing/2014/main" id="{4526D1C7-3466-844D-9233-2BFD34124781}"/>
                </a:ext>
              </a:extLst>
            </p:cNvPr>
            <p:cNvSpPr txBox="1"/>
            <p:nvPr/>
          </p:nvSpPr>
          <p:spPr>
            <a:xfrm>
              <a:off x="2594331" y="1787620"/>
              <a:ext cx="1079142" cy="507831"/>
            </a:xfrm>
            <a:prstGeom prst="rect">
              <a:avLst/>
            </a:prstGeom>
            <a:noFill/>
          </p:spPr>
          <p:txBody>
            <a:bodyPr wrap="none" rtlCol="0">
              <a:spAutoFit/>
            </a:bodyPr>
            <a:lstStyle/>
            <a:p>
              <a:pPr defTabSz="342900"/>
              <a:r>
                <a:rPr lang="en-US" altLang="ja-JP" sz="900" dirty="0">
                  <a:solidFill>
                    <a:srgbClr val="4F81BD"/>
                  </a:solidFill>
                  <a:latin typeface="Calibri"/>
                  <a:ea typeface="ＭＳ Ｐゴシック" panose="020B0600070205080204" pitchFamily="34" charset="-128"/>
                </a:rPr>
                <a:t>HER</a:t>
              </a:r>
              <a:r>
                <a:rPr lang="ja-JP" altLang="en-US" sz="900">
                  <a:solidFill>
                    <a:srgbClr val="4F81BD"/>
                  </a:solidFill>
                  <a:latin typeface="Calibri"/>
                  <a:ea typeface="ＭＳ Ｐゴシック" panose="020B0600070205080204" pitchFamily="34" charset="-128"/>
                </a:rPr>
                <a:t>コリメータ</a:t>
              </a:r>
              <a:endParaRPr lang="en-US" altLang="ja-JP" sz="900" dirty="0">
                <a:solidFill>
                  <a:srgbClr val="4F81BD"/>
                </a:solidFill>
                <a:latin typeface="Calibri"/>
                <a:ea typeface="ＭＳ Ｐゴシック" panose="020B0600070205080204" pitchFamily="34" charset="-128"/>
              </a:endParaRPr>
            </a:p>
            <a:p>
              <a:pPr defTabSz="342900"/>
              <a:r>
                <a:rPr lang="en-US" altLang="ja-JP" sz="900" dirty="0">
                  <a:solidFill>
                    <a:srgbClr val="4F81BD"/>
                  </a:solidFill>
                  <a:latin typeface="Calibri"/>
                  <a:ea typeface="ＭＳ Ｐゴシック" panose="020B0600070205080204" pitchFamily="34" charset="-128"/>
                </a:rPr>
                <a:t>D12 H1, H2, H3, H4</a:t>
              </a:r>
            </a:p>
            <a:p>
              <a:pPr defTabSz="342900"/>
              <a:r>
                <a:rPr lang="en-US" altLang="ja-JP" sz="900" dirty="0">
                  <a:solidFill>
                    <a:srgbClr val="4F81BD"/>
                  </a:solidFill>
                  <a:latin typeface="Calibri"/>
                  <a:ea typeface="ＭＳ Ｐゴシック" panose="020B0600070205080204" pitchFamily="34" charset="-128"/>
                </a:rPr>
                <a:t>D12 V1, V2, V3, V4</a:t>
              </a:r>
              <a:endParaRPr lang="ja-JP" altLang="en-US" sz="900">
                <a:solidFill>
                  <a:srgbClr val="4F81BD"/>
                </a:solidFill>
                <a:latin typeface="Calibri"/>
                <a:ea typeface="ＭＳ Ｐゴシック" panose="020B0600070205080204" pitchFamily="34" charset="-128"/>
              </a:endParaRPr>
            </a:p>
          </p:txBody>
        </p:sp>
        <p:sp>
          <p:nvSpPr>
            <p:cNvPr id="122" name="テキスト ボックス 121">
              <a:extLst>
                <a:ext uri="{FF2B5EF4-FFF2-40B4-BE49-F238E27FC236}">
                  <a16:creationId xmlns:a16="http://schemas.microsoft.com/office/drawing/2014/main" id="{AF217341-72D3-5D47-B1AE-30079A56E265}"/>
                </a:ext>
              </a:extLst>
            </p:cNvPr>
            <p:cNvSpPr txBox="1"/>
            <p:nvPr/>
          </p:nvSpPr>
          <p:spPr>
            <a:xfrm>
              <a:off x="2291310" y="4027693"/>
              <a:ext cx="1079142" cy="507831"/>
            </a:xfrm>
            <a:prstGeom prst="rect">
              <a:avLst/>
            </a:prstGeom>
            <a:noFill/>
          </p:spPr>
          <p:txBody>
            <a:bodyPr wrap="none" rtlCol="0">
              <a:spAutoFit/>
            </a:bodyPr>
            <a:lstStyle/>
            <a:p>
              <a:pPr defTabSz="342900"/>
              <a:r>
                <a:rPr lang="en-US" altLang="ja-JP" sz="900" dirty="0">
                  <a:solidFill>
                    <a:srgbClr val="4F81BD"/>
                  </a:solidFill>
                  <a:latin typeface="Calibri"/>
                  <a:ea typeface="ＭＳ Ｐゴシック" panose="020B0600070205080204" pitchFamily="34" charset="-128"/>
                </a:rPr>
                <a:t>HER</a:t>
              </a:r>
              <a:r>
                <a:rPr lang="ja-JP" altLang="en-US" sz="900">
                  <a:solidFill>
                    <a:srgbClr val="4F81BD"/>
                  </a:solidFill>
                  <a:latin typeface="Calibri"/>
                  <a:ea typeface="ＭＳ Ｐゴシック" panose="020B0600070205080204" pitchFamily="34" charset="-128"/>
                </a:rPr>
                <a:t>コリメータ</a:t>
              </a:r>
              <a:endParaRPr lang="en-US" altLang="ja-JP" sz="900" dirty="0">
                <a:solidFill>
                  <a:srgbClr val="4F81BD"/>
                </a:solidFill>
                <a:latin typeface="Calibri"/>
                <a:ea typeface="ＭＳ Ｐゴシック" panose="020B0600070205080204" pitchFamily="34" charset="-128"/>
              </a:endParaRPr>
            </a:p>
            <a:p>
              <a:pPr defTabSz="342900"/>
              <a:r>
                <a:rPr lang="en-US" altLang="ja-JP" sz="900" dirty="0">
                  <a:solidFill>
                    <a:srgbClr val="4F81BD"/>
                  </a:solidFill>
                  <a:latin typeface="Calibri"/>
                  <a:ea typeface="ＭＳ Ｐゴシック" panose="020B0600070205080204" pitchFamily="34" charset="-128"/>
                </a:rPr>
                <a:t>D09 H1, H2, H3, H4</a:t>
              </a:r>
            </a:p>
            <a:p>
              <a:pPr defTabSz="342900"/>
              <a:r>
                <a:rPr lang="en-US" altLang="ja-JP" sz="900" dirty="0">
                  <a:solidFill>
                    <a:srgbClr val="4F81BD"/>
                  </a:solidFill>
                  <a:latin typeface="Calibri"/>
                  <a:ea typeface="ＭＳ Ｐゴシック" panose="020B0600070205080204" pitchFamily="34" charset="-128"/>
                </a:rPr>
                <a:t>D09 V1, V2, V3, V4</a:t>
              </a:r>
              <a:endParaRPr lang="ja-JP" altLang="en-US" sz="900">
                <a:solidFill>
                  <a:srgbClr val="4F81BD"/>
                </a:solidFill>
                <a:latin typeface="Calibri"/>
                <a:ea typeface="ＭＳ Ｐゴシック" panose="020B0600070205080204" pitchFamily="34" charset="-128"/>
              </a:endParaRPr>
            </a:p>
          </p:txBody>
        </p:sp>
        <p:sp>
          <p:nvSpPr>
            <p:cNvPr id="123" name="テキスト ボックス 122">
              <a:extLst>
                <a:ext uri="{FF2B5EF4-FFF2-40B4-BE49-F238E27FC236}">
                  <a16:creationId xmlns:a16="http://schemas.microsoft.com/office/drawing/2014/main" id="{81B88FA2-667F-5647-959A-76073DC7B0E2}"/>
                </a:ext>
              </a:extLst>
            </p:cNvPr>
            <p:cNvSpPr txBox="1"/>
            <p:nvPr/>
          </p:nvSpPr>
          <p:spPr>
            <a:xfrm>
              <a:off x="5587934" y="4770272"/>
              <a:ext cx="811441" cy="507831"/>
            </a:xfrm>
            <a:prstGeom prst="rect">
              <a:avLst/>
            </a:prstGeom>
            <a:noFill/>
          </p:spPr>
          <p:txBody>
            <a:bodyPr wrap="none" rtlCol="0">
              <a:spAutoFit/>
            </a:bodyPr>
            <a:lstStyle/>
            <a:p>
              <a:pPr defTabSz="342900"/>
              <a:r>
                <a:rPr lang="en-US" altLang="ja-JP" sz="900" dirty="0">
                  <a:solidFill>
                    <a:srgbClr val="C0504D"/>
                  </a:solidFill>
                  <a:latin typeface="Calibri"/>
                  <a:ea typeface="ＭＳ Ｐゴシック" panose="020B0600070205080204" pitchFamily="34" charset="-128"/>
                </a:rPr>
                <a:t>LER</a:t>
              </a:r>
              <a:r>
                <a:rPr lang="ja-JP" altLang="en-US" sz="900">
                  <a:solidFill>
                    <a:srgbClr val="C0504D"/>
                  </a:solidFill>
                  <a:latin typeface="Calibri"/>
                  <a:ea typeface="ＭＳ Ｐゴシック" panose="020B0600070205080204" pitchFamily="34" charset="-128"/>
                </a:rPr>
                <a:t>コリメータ</a:t>
              </a:r>
              <a:endParaRPr lang="en-US" altLang="ja-JP" sz="900" dirty="0">
                <a:solidFill>
                  <a:srgbClr val="C0504D"/>
                </a:solidFill>
                <a:latin typeface="Calibri"/>
                <a:ea typeface="ＭＳ Ｐゴシック" panose="020B0600070205080204" pitchFamily="34" charset="-128"/>
              </a:endParaRPr>
            </a:p>
            <a:p>
              <a:pPr defTabSz="342900"/>
              <a:r>
                <a:rPr lang="en-US" altLang="ja-JP" sz="900" dirty="0">
                  <a:solidFill>
                    <a:srgbClr val="C0504D"/>
                  </a:solidFill>
                  <a:latin typeface="Calibri"/>
                  <a:ea typeface="ＭＳ Ｐゴシック" panose="020B0600070205080204" pitchFamily="34" charset="-128"/>
                </a:rPr>
                <a:t>D06 H1, H3</a:t>
              </a:r>
            </a:p>
            <a:p>
              <a:pPr defTabSz="342900"/>
              <a:r>
                <a:rPr lang="en-US" altLang="ja-JP" sz="900" dirty="0">
                  <a:solidFill>
                    <a:srgbClr val="C0504D"/>
                  </a:solidFill>
                  <a:latin typeface="Calibri"/>
                  <a:ea typeface="ＭＳ Ｐゴシック" panose="020B0600070205080204" pitchFamily="34" charset="-128"/>
                </a:rPr>
                <a:t>D06 V2</a:t>
              </a:r>
              <a:endParaRPr lang="ja-JP" altLang="en-US" sz="900">
                <a:solidFill>
                  <a:srgbClr val="C0504D"/>
                </a:solidFill>
                <a:latin typeface="Calibri"/>
                <a:ea typeface="ＭＳ Ｐゴシック" panose="020B0600070205080204" pitchFamily="34" charset="-128"/>
              </a:endParaRPr>
            </a:p>
          </p:txBody>
        </p:sp>
        <p:sp>
          <p:nvSpPr>
            <p:cNvPr id="124" name="テキスト ボックス 123">
              <a:extLst>
                <a:ext uri="{FF2B5EF4-FFF2-40B4-BE49-F238E27FC236}">
                  <a16:creationId xmlns:a16="http://schemas.microsoft.com/office/drawing/2014/main" id="{A8419296-35C5-C04E-BACD-139F08A45D83}"/>
                </a:ext>
              </a:extLst>
            </p:cNvPr>
            <p:cNvSpPr txBox="1"/>
            <p:nvPr/>
          </p:nvSpPr>
          <p:spPr>
            <a:xfrm>
              <a:off x="5609861" y="1716192"/>
              <a:ext cx="811441" cy="369332"/>
            </a:xfrm>
            <a:prstGeom prst="rect">
              <a:avLst/>
            </a:prstGeom>
            <a:noFill/>
          </p:spPr>
          <p:txBody>
            <a:bodyPr wrap="none" rtlCol="0">
              <a:spAutoFit/>
            </a:bodyPr>
            <a:lstStyle/>
            <a:p>
              <a:pPr defTabSz="342900"/>
              <a:r>
                <a:rPr lang="en-US" altLang="ja-JP" sz="900" dirty="0">
                  <a:solidFill>
                    <a:srgbClr val="C0504D"/>
                  </a:solidFill>
                  <a:latin typeface="Calibri"/>
                  <a:ea typeface="ＭＳ Ｐゴシック" panose="020B0600070205080204" pitchFamily="34" charset="-128"/>
                </a:rPr>
                <a:t>LER</a:t>
              </a:r>
              <a:r>
                <a:rPr lang="ja-JP" altLang="en-US" sz="900">
                  <a:solidFill>
                    <a:srgbClr val="C0504D"/>
                  </a:solidFill>
                  <a:latin typeface="Calibri"/>
                  <a:ea typeface="ＭＳ Ｐゴシック" panose="020B0600070205080204" pitchFamily="34" charset="-128"/>
                </a:rPr>
                <a:t>コリメータ</a:t>
              </a:r>
              <a:endParaRPr lang="en-US" altLang="ja-JP" sz="900" dirty="0">
                <a:solidFill>
                  <a:srgbClr val="C0504D"/>
                </a:solidFill>
                <a:latin typeface="Calibri"/>
                <a:ea typeface="ＭＳ Ｐゴシック" panose="020B0600070205080204" pitchFamily="34" charset="-128"/>
              </a:endParaRPr>
            </a:p>
            <a:p>
              <a:pPr defTabSz="342900"/>
              <a:r>
                <a:rPr lang="en-US" altLang="ja-JP" sz="900" dirty="0">
                  <a:solidFill>
                    <a:srgbClr val="C0504D"/>
                  </a:solidFill>
                  <a:latin typeface="Calibri"/>
                  <a:ea typeface="ＭＳ Ｐゴシック" panose="020B0600070205080204" pitchFamily="34" charset="-128"/>
                </a:rPr>
                <a:t>D03 H1</a:t>
              </a:r>
            </a:p>
          </p:txBody>
        </p:sp>
        <p:sp>
          <p:nvSpPr>
            <p:cNvPr id="125" name="テキスト ボックス 124">
              <a:extLst>
                <a:ext uri="{FF2B5EF4-FFF2-40B4-BE49-F238E27FC236}">
                  <a16:creationId xmlns:a16="http://schemas.microsoft.com/office/drawing/2014/main" id="{FBCBC851-D53A-3C47-86E3-1D7D0BD28B02}"/>
                </a:ext>
              </a:extLst>
            </p:cNvPr>
            <p:cNvSpPr txBox="1"/>
            <p:nvPr/>
          </p:nvSpPr>
          <p:spPr>
            <a:xfrm>
              <a:off x="4796253" y="1318309"/>
              <a:ext cx="1079142" cy="507831"/>
            </a:xfrm>
            <a:prstGeom prst="rect">
              <a:avLst/>
            </a:prstGeom>
            <a:noFill/>
          </p:spPr>
          <p:txBody>
            <a:bodyPr wrap="none" rtlCol="0">
              <a:spAutoFit/>
            </a:bodyPr>
            <a:lstStyle/>
            <a:p>
              <a:pPr defTabSz="342900"/>
              <a:r>
                <a:rPr lang="en-US" altLang="ja-JP" sz="900" dirty="0">
                  <a:solidFill>
                    <a:srgbClr val="C0504D"/>
                  </a:solidFill>
                  <a:latin typeface="Calibri"/>
                  <a:ea typeface="ＭＳ Ｐゴシック" panose="020B0600070205080204" pitchFamily="34" charset="-128"/>
                </a:rPr>
                <a:t>LER</a:t>
              </a:r>
              <a:r>
                <a:rPr lang="ja-JP" altLang="en-US" sz="900">
                  <a:solidFill>
                    <a:srgbClr val="C0504D"/>
                  </a:solidFill>
                  <a:latin typeface="Calibri"/>
                  <a:ea typeface="ＭＳ Ｐゴシック" panose="020B0600070205080204" pitchFamily="34" charset="-128"/>
                </a:rPr>
                <a:t>コリメータ</a:t>
              </a:r>
              <a:endParaRPr lang="en-US" altLang="ja-JP" sz="900" dirty="0">
                <a:solidFill>
                  <a:srgbClr val="C0504D"/>
                </a:solidFill>
                <a:latin typeface="Calibri"/>
                <a:ea typeface="ＭＳ Ｐゴシック" panose="020B0600070205080204" pitchFamily="34" charset="-128"/>
              </a:endParaRPr>
            </a:p>
            <a:p>
              <a:pPr defTabSz="342900"/>
              <a:r>
                <a:rPr lang="en-US" altLang="ja-JP" sz="900" dirty="0">
                  <a:solidFill>
                    <a:srgbClr val="C0504D"/>
                  </a:solidFill>
                  <a:latin typeface="Calibri"/>
                  <a:ea typeface="ＭＳ Ｐゴシック" panose="020B0600070205080204" pitchFamily="34" charset="-128"/>
                </a:rPr>
                <a:t>D02 H1, H2, H3, H4</a:t>
              </a:r>
            </a:p>
            <a:p>
              <a:pPr defTabSz="342900"/>
              <a:r>
                <a:rPr lang="en-US" altLang="ja-JP" sz="900" dirty="0">
                  <a:solidFill>
                    <a:srgbClr val="C0504D"/>
                  </a:solidFill>
                  <a:latin typeface="Calibri"/>
                  <a:ea typeface="ＭＳ Ｐゴシック" panose="020B0600070205080204" pitchFamily="34" charset="-128"/>
                </a:rPr>
                <a:t>D02 V1</a:t>
              </a:r>
            </a:p>
          </p:txBody>
        </p:sp>
        <p:sp>
          <p:nvSpPr>
            <p:cNvPr id="126" name="テキスト ボックス 125">
              <a:extLst>
                <a:ext uri="{FF2B5EF4-FFF2-40B4-BE49-F238E27FC236}">
                  <a16:creationId xmlns:a16="http://schemas.microsoft.com/office/drawing/2014/main" id="{43E989D1-EF8A-694F-B6F2-82AD6C543239}"/>
                </a:ext>
              </a:extLst>
            </p:cNvPr>
            <p:cNvSpPr txBox="1"/>
            <p:nvPr/>
          </p:nvSpPr>
          <p:spPr>
            <a:xfrm>
              <a:off x="3508559" y="1319073"/>
              <a:ext cx="835485" cy="507831"/>
            </a:xfrm>
            <a:prstGeom prst="rect">
              <a:avLst/>
            </a:prstGeom>
            <a:noFill/>
          </p:spPr>
          <p:txBody>
            <a:bodyPr wrap="none" rtlCol="0">
              <a:spAutoFit/>
            </a:bodyPr>
            <a:lstStyle/>
            <a:p>
              <a:pPr defTabSz="342900"/>
              <a:r>
                <a:rPr lang="en-US" altLang="ja-JP" sz="900" dirty="0">
                  <a:solidFill>
                    <a:srgbClr val="4F81BD"/>
                  </a:solidFill>
                  <a:latin typeface="Calibri"/>
                  <a:ea typeface="ＭＳ Ｐゴシック" panose="020B0600070205080204" pitchFamily="34" charset="-128"/>
                </a:rPr>
                <a:t>HER</a:t>
              </a:r>
              <a:r>
                <a:rPr lang="ja-JP" altLang="en-US" sz="900">
                  <a:solidFill>
                    <a:srgbClr val="4F81BD"/>
                  </a:solidFill>
                  <a:latin typeface="Calibri"/>
                  <a:ea typeface="ＭＳ Ｐゴシック" panose="020B0600070205080204" pitchFamily="34" charset="-128"/>
                </a:rPr>
                <a:t>コリメータ</a:t>
              </a:r>
              <a:endParaRPr lang="en-US" altLang="ja-JP" sz="900" dirty="0">
                <a:solidFill>
                  <a:srgbClr val="4F81BD"/>
                </a:solidFill>
                <a:latin typeface="Calibri"/>
                <a:ea typeface="ＭＳ Ｐゴシック" panose="020B0600070205080204" pitchFamily="34" charset="-128"/>
              </a:endParaRPr>
            </a:p>
            <a:p>
              <a:pPr defTabSz="342900"/>
              <a:r>
                <a:rPr lang="en-US" altLang="ja-JP" sz="900" dirty="0">
                  <a:solidFill>
                    <a:srgbClr val="4F81BD"/>
                  </a:solidFill>
                  <a:latin typeface="Calibri"/>
                  <a:ea typeface="ＭＳ Ｐゴシック" panose="020B0600070205080204" pitchFamily="34" charset="-128"/>
                </a:rPr>
                <a:t>D01 H3, H4, 5</a:t>
              </a:r>
            </a:p>
            <a:p>
              <a:pPr defTabSz="342900"/>
              <a:r>
                <a:rPr lang="en-US" altLang="ja-JP" sz="900" dirty="0">
                  <a:solidFill>
                    <a:srgbClr val="4F81BD"/>
                  </a:solidFill>
                  <a:latin typeface="Calibri"/>
                  <a:ea typeface="ＭＳ Ｐゴシック" panose="020B0600070205080204" pitchFamily="34" charset="-128"/>
                </a:rPr>
                <a:t>D01 V1</a:t>
              </a:r>
            </a:p>
          </p:txBody>
        </p:sp>
      </p:grpSp>
    </p:spTree>
    <p:extLst>
      <p:ext uri="{BB962C8B-B14F-4D97-AF65-F5344CB8AC3E}">
        <p14:creationId xmlns:p14="http://schemas.microsoft.com/office/powerpoint/2010/main" val="232013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B28589-E3DE-BF43-9F71-74052900F1FC}"/>
              </a:ext>
            </a:extLst>
          </p:cNvPr>
          <p:cNvSpPr>
            <a:spLocks noGrp="1"/>
          </p:cNvSpPr>
          <p:nvPr>
            <p:ph type="sldNum" sz="quarter" idx="10"/>
          </p:nvPr>
        </p:nvSpPr>
        <p:spPr/>
        <p:txBody>
          <a:bodyPr/>
          <a:lstStyle/>
          <a:p>
            <a:fld id="{0F9D0668-E171-6F45-A941-F35F9E8F536B}" type="slidenum">
              <a:rPr lang="en-US" altLang="ja-JP" smtClean="0"/>
              <a:pPr/>
              <a:t>17</a:t>
            </a:fld>
            <a:endParaRPr lang="en-US" altLang="ja-JP"/>
          </a:p>
        </p:txBody>
      </p:sp>
      <p:pic>
        <p:nvPicPr>
          <p:cNvPr id="3" name="図 2">
            <a:extLst>
              <a:ext uri="{FF2B5EF4-FFF2-40B4-BE49-F238E27FC236}">
                <a16:creationId xmlns:a16="http://schemas.microsoft.com/office/drawing/2014/main" id="{31DC5C87-CD55-9541-ADA2-DCF644BDA1FD}"/>
              </a:ext>
            </a:extLst>
          </p:cNvPr>
          <p:cNvPicPr>
            <a:picLocks noChangeAspect="1"/>
          </p:cNvPicPr>
          <p:nvPr/>
        </p:nvPicPr>
        <p:blipFill>
          <a:blip r:embed="rId2"/>
          <a:stretch>
            <a:fillRect/>
          </a:stretch>
        </p:blipFill>
        <p:spPr>
          <a:xfrm>
            <a:off x="0" y="13032"/>
            <a:ext cx="9144000" cy="6831936"/>
          </a:xfrm>
          <a:prstGeom prst="rect">
            <a:avLst/>
          </a:prstGeom>
        </p:spPr>
      </p:pic>
      <p:sp>
        <p:nvSpPr>
          <p:cNvPr id="4" name="テキスト ボックス 3">
            <a:extLst>
              <a:ext uri="{FF2B5EF4-FFF2-40B4-BE49-F238E27FC236}">
                <a16:creationId xmlns:a16="http://schemas.microsoft.com/office/drawing/2014/main" id="{4498BB7E-0103-344B-BB8F-584B5A1DDEAB}"/>
              </a:ext>
            </a:extLst>
          </p:cNvPr>
          <p:cNvSpPr txBox="1"/>
          <p:nvPr/>
        </p:nvSpPr>
        <p:spPr>
          <a:xfrm>
            <a:off x="1156140" y="231229"/>
            <a:ext cx="7386125" cy="707886"/>
          </a:xfrm>
          <a:prstGeom prst="rect">
            <a:avLst/>
          </a:prstGeom>
          <a:solidFill>
            <a:schemeClr val="bg1"/>
          </a:solidFill>
        </p:spPr>
        <p:txBody>
          <a:bodyPr wrap="none" rtlCol="0">
            <a:spAutoFit/>
          </a:bodyPr>
          <a:lstStyle/>
          <a:p>
            <a:r>
              <a:rPr lang="en-US" sz="4000" dirty="0">
                <a:solidFill>
                  <a:srgbClr val="7030A0"/>
                </a:solidFill>
                <a:latin typeface="Marker Felt Thin" panose="02000400000000000000" pitchFamily="2" charset="0"/>
              </a:rPr>
              <a:t>   Additional tungsten(W) shield?   </a:t>
            </a:r>
          </a:p>
        </p:txBody>
      </p:sp>
    </p:spTree>
    <p:extLst>
      <p:ext uri="{BB962C8B-B14F-4D97-AF65-F5344CB8AC3E}">
        <p14:creationId xmlns:p14="http://schemas.microsoft.com/office/powerpoint/2010/main" val="713408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AC8E534-D700-C446-A898-E3A887FF0000}"/>
              </a:ext>
            </a:extLst>
          </p:cNvPr>
          <p:cNvSpPr>
            <a:spLocks noGrp="1"/>
          </p:cNvSpPr>
          <p:nvPr>
            <p:ph type="sldNum" sz="quarter" idx="10"/>
          </p:nvPr>
        </p:nvSpPr>
        <p:spPr/>
        <p:txBody>
          <a:bodyPr/>
          <a:lstStyle/>
          <a:p>
            <a:fld id="{0F9D0668-E171-6F45-A941-F35F9E8F536B}" type="slidenum">
              <a:rPr lang="en-US" altLang="ja-JP" smtClean="0"/>
              <a:pPr/>
              <a:t>18</a:t>
            </a:fld>
            <a:endParaRPr lang="en-US" altLang="ja-JP"/>
          </a:p>
        </p:txBody>
      </p:sp>
      <p:pic>
        <p:nvPicPr>
          <p:cNvPr id="3" name="図 2">
            <a:extLst>
              <a:ext uri="{FF2B5EF4-FFF2-40B4-BE49-F238E27FC236}">
                <a16:creationId xmlns:a16="http://schemas.microsoft.com/office/drawing/2014/main" id="{327EE805-C146-9F4E-A30A-F467F5155EE5}"/>
              </a:ext>
            </a:extLst>
          </p:cNvPr>
          <p:cNvPicPr>
            <a:picLocks noChangeAspect="1"/>
          </p:cNvPicPr>
          <p:nvPr/>
        </p:nvPicPr>
        <p:blipFill>
          <a:blip r:embed="rId2"/>
          <a:stretch>
            <a:fillRect/>
          </a:stretch>
        </p:blipFill>
        <p:spPr>
          <a:xfrm>
            <a:off x="0" y="57264"/>
            <a:ext cx="9144000" cy="6743471"/>
          </a:xfrm>
          <a:prstGeom prst="rect">
            <a:avLst/>
          </a:prstGeom>
        </p:spPr>
      </p:pic>
      <p:sp>
        <p:nvSpPr>
          <p:cNvPr id="4" name="テキスト ボックス 3">
            <a:extLst>
              <a:ext uri="{FF2B5EF4-FFF2-40B4-BE49-F238E27FC236}">
                <a16:creationId xmlns:a16="http://schemas.microsoft.com/office/drawing/2014/main" id="{54555AD4-F2DE-B245-9C0D-B6FF5AF99B39}"/>
              </a:ext>
            </a:extLst>
          </p:cNvPr>
          <p:cNvSpPr txBox="1"/>
          <p:nvPr/>
        </p:nvSpPr>
        <p:spPr>
          <a:xfrm>
            <a:off x="1082568" y="231229"/>
            <a:ext cx="7642605" cy="707886"/>
          </a:xfrm>
          <a:prstGeom prst="rect">
            <a:avLst/>
          </a:prstGeom>
          <a:solidFill>
            <a:schemeClr val="bg1"/>
          </a:solidFill>
        </p:spPr>
        <p:txBody>
          <a:bodyPr wrap="none" rtlCol="0">
            <a:spAutoFit/>
          </a:bodyPr>
          <a:lstStyle/>
          <a:p>
            <a:r>
              <a:rPr lang="en-US" sz="4000" dirty="0">
                <a:solidFill>
                  <a:srgbClr val="7030A0"/>
                </a:solidFill>
                <a:latin typeface="Marker Felt Thin" panose="02000400000000000000" pitchFamily="2" charset="0"/>
              </a:rPr>
              <a:t>    Additional tungsten(W) shield?    </a:t>
            </a:r>
          </a:p>
        </p:txBody>
      </p:sp>
    </p:spTree>
    <p:extLst>
      <p:ext uri="{BB962C8B-B14F-4D97-AF65-F5344CB8AC3E}">
        <p14:creationId xmlns:p14="http://schemas.microsoft.com/office/powerpoint/2010/main" val="1348818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D5557C4-4365-3543-9B8C-B4C46AEC056B}"/>
              </a:ext>
            </a:extLst>
          </p:cNvPr>
          <p:cNvPicPr>
            <a:picLocks noChangeAspect="1"/>
          </p:cNvPicPr>
          <p:nvPr/>
        </p:nvPicPr>
        <p:blipFill>
          <a:blip r:embed="rId2"/>
          <a:stretch>
            <a:fillRect/>
          </a:stretch>
        </p:blipFill>
        <p:spPr>
          <a:xfrm>
            <a:off x="0" y="25893"/>
            <a:ext cx="9144000" cy="6806214"/>
          </a:xfrm>
          <a:prstGeom prst="rect">
            <a:avLst/>
          </a:prstGeom>
        </p:spPr>
      </p:pic>
    </p:spTree>
    <p:extLst>
      <p:ext uri="{BB962C8B-B14F-4D97-AF65-F5344CB8AC3E}">
        <p14:creationId xmlns:p14="http://schemas.microsoft.com/office/powerpoint/2010/main" val="172206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タイトル 4"/>
          <p:cNvSpPr>
            <a:spLocks noGrp="1"/>
          </p:cNvSpPr>
          <p:nvPr>
            <p:ph type="title"/>
          </p:nvPr>
        </p:nvSpPr>
        <p:spPr>
          <a:xfrm>
            <a:off x="457200" y="157163"/>
            <a:ext cx="8229600" cy="1143000"/>
          </a:xfrm>
        </p:spPr>
        <p:txBody>
          <a:bodyPr/>
          <a:lstStyle/>
          <a:p>
            <a:r>
              <a:rPr lang="en-US" altLang="ja-JP" sz="4000">
                <a:latin typeface="Marker Felt" charset="0"/>
              </a:rPr>
              <a:t>Contents</a:t>
            </a:r>
            <a:endParaRPr lang="ja-JP" altLang="en-US" sz="4000">
              <a:latin typeface="Marker Felt" charset="0"/>
            </a:endParaRPr>
          </a:p>
        </p:txBody>
      </p:sp>
      <p:sp>
        <p:nvSpPr>
          <p:cNvPr id="15362" name="コンテンツ プレースホルダー 5"/>
          <p:cNvSpPr>
            <a:spLocks noGrp="1"/>
          </p:cNvSpPr>
          <p:nvPr>
            <p:ph idx="1"/>
          </p:nvPr>
        </p:nvSpPr>
        <p:spPr>
          <a:xfrm>
            <a:off x="457200" y="1300163"/>
            <a:ext cx="8229600" cy="5237162"/>
          </a:xfrm>
        </p:spPr>
        <p:txBody>
          <a:bodyPr rtlCol="0">
            <a:normAutofit/>
          </a:bodyPr>
          <a:lstStyle/>
          <a:p>
            <a:pPr fontAlgn="auto">
              <a:spcAft>
                <a:spcPts val="0"/>
              </a:spcAft>
              <a:buFont typeface="Arial"/>
              <a:buChar char="•"/>
              <a:defRPr/>
            </a:pPr>
            <a:r>
              <a:rPr lang="en-US" altLang="ja-JP" sz="3000" dirty="0">
                <a:cs typeface="+mn-cs"/>
              </a:rPr>
              <a:t>Missions of Phase 2 and achievements</a:t>
            </a:r>
          </a:p>
          <a:p>
            <a:pPr fontAlgn="auto">
              <a:spcAft>
                <a:spcPts val="0"/>
              </a:spcAft>
              <a:buFont typeface="Arial"/>
              <a:buChar char="•"/>
              <a:defRPr/>
            </a:pPr>
            <a:r>
              <a:rPr lang="en-US" altLang="ja-JP" sz="3000" dirty="0">
                <a:cs typeface="+mn-cs"/>
              </a:rPr>
              <a:t>QCS quench issue</a:t>
            </a:r>
          </a:p>
          <a:p>
            <a:pPr fontAlgn="auto">
              <a:spcAft>
                <a:spcPts val="0"/>
              </a:spcAft>
              <a:buFont typeface="Arial"/>
              <a:buChar char="•"/>
              <a:defRPr/>
            </a:pPr>
            <a:r>
              <a:rPr lang="en-US" altLang="ja-JP" sz="3000" dirty="0">
                <a:cs typeface="+mn-cs"/>
              </a:rPr>
              <a:t>High current issues</a:t>
            </a:r>
          </a:p>
          <a:p>
            <a:pPr fontAlgn="auto">
              <a:spcAft>
                <a:spcPts val="0"/>
              </a:spcAft>
              <a:buFont typeface="Arial"/>
              <a:buChar char="•"/>
              <a:defRPr/>
            </a:pPr>
            <a:r>
              <a:rPr lang="en-US" altLang="ja-JP" sz="3000" dirty="0"/>
              <a:t>Detector beam background</a:t>
            </a:r>
          </a:p>
          <a:p>
            <a:pPr fontAlgn="auto">
              <a:spcAft>
                <a:spcPts val="0"/>
              </a:spcAft>
              <a:buFont typeface="Arial"/>
              <a:buChar char="•"/>
              <a:defRPr/>
            </a:pPr>
            <a:endParaRPr lang="en-US" altLang="ja-JP" sz="3000" dirty="0">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6E19990-ACAB-7748-B331-291029A5FF5D}"/>
              </a:ext>
            </a:extLst>
          </p:cNvPr>
          <p:cNvPicPr>
            <a:picLocks noChangeAspect="1"/>
          </p:cNvPicPr>
          <p:nvPr/>
        </p:nvPicPr>
        <p:blipFill>
          <a:blip r:embed="rId2"/>
          <a:stretch>
            <a:fillRect/>
          </a:stretch>
        </p:blipFill>
        <p:spPr>
          <a:xfrm>
            <a:off x="0" y="937517"/>
            <a:ext cx="9144000" cy="4982966"/>
          </a:xfrm>
          <a:prstGeom prst="rect">
            <a:avLst/>
          </a:prstGeom>
        </p:spPr>
      </p:pic>
      <p:sp>
        <p:nvSpPr>
          <p:cNvPr id="2" name="タイトル 1">
            <a:extLst>
              <a:ext uri="{FF2B5EF4-FFF2-40B4-BE49-F238E27FC236}">
                <a16:creationId xmlns:a16="http://schemas.microsoft.com/office/drawing/2014/main" id="{18A55659-4E00-544D-8E4C-302CC1E62FD1}"/>
              </a:ext>
            </a:extLst>
          </p:cNvPr>
          <p:cNvSpPr>
            <a:spLocks noGrp="1"/>
          </p:cNvSpPr>
          <p:nvPr>
            <p:ph type="title"/>
          </p:nvPr>
        </p:nvSpPr>
        <p:spPr>
          <a:xfrm>
            <a:off x="457200" y="-125412"/>
            <a:ext cx="8229600" cy="1143000"/>
          </a:xfrm>
        </p:spPr>
        <p:txBody>
          <a:bodyPr/>
          <a:lstStyle/>
          <a:p>
            <a:r>
              <a:rPr lang="en-US" dirty="0"/>
              <a:t>LER beam envelop </a:t>
            </a:r>
          </a:p>
        </p:txBody>
      </p:sp>
      <p:sp>
        <p:nvSpPr>
          <p:cNvPr id="3" name="テキスト ボックス 2">
            <a:extLst>
              <a:ext uri="{FF2B5EF4-FFF2-40B4-BE49-F238E27FC236}">
                <a16:creationId xmlns:a16="http://schemas.microsoft.com/office/drawing/2014/main" id="{869132ED-810F-6A48-BBE5-47323D2DF122}"/>
              </a:ext>
            </a:extLst>
          </p:cNvPr>
          <p:cNvSpPr txBox="1"/>
          <p:nvPr/>
        </p:nvSpPr>
        <p:spPr>
          <a:xfrm>
            <a:off x="1420585" y="2988360"/>
            <a:ext cx="415498" cy="369332"/>
          </a:xfrm>
          <a:prstGeom prst="rect">
            <a:avLst/>
          </a:prstGeom>
          <a:noFill/>
        </p:spPr>
        <p:txBody>
          <a:bodyPr wrap="none" rtlCol="0">
            <a:spAutoFit/>
          </a:bodyPr>
          <a:lstStyle/>
          <a:p>
            <a:r>
              <a:rPr lang="en-US" dirty="0"/>
              <a:t>e+</a:t>
            </a:r>
          </a:p>
        </p:txBody>
      </p:sp>
      <p:cxnSp>
        <p:nvCxnSpPr>
          <p:cNvPr id="6" name="直線矢印コネクタ 5">
            <a:extLst>
              <a:ext uri="{FF2B5EF4-FFF2-40B4-BE49-F238E27FC236}">
                <a16:creationId xmlns:a16="http://schemas.microsoft.com/office/drawing/2014/main" id="{4DE7EDC3-FE77-C24B-A5C8-1B34D913B6D5}"/>
              </a:ext>
            </a:extLst>
          </p:cNvPr>
          <p:cNvCxnSpPr>
            <a:cxnSpLocks/>
            <a:stCxn id="3" idx="3"/>
          </p:cNvCxnSpPr>
          <p:nvPr/>
        </p:nvCxnSpPr>
        <p:spPr>
          <a:xfrm flipV="1">
            <a:off x="1836083" y="3053676"/>
            <a:ext cx="743831" cy="119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FE0DD719-DE54-A243-A467-94C9B857EDE9}"/>
              </a:ext>
            </a:extLst>
          </p:cNvPr>
          <p:cNvSpPr txBox="1"/>
          <p:nvPr/>
        </p:nvSpPr>
        <p:spPr>
          <a:xfrm>
            <a:off x="1420585" y="4341462"/>
            <a:ext cx="1599156" cy="553998"/>
          </a:xfrm>
          <a:prstGeom prst="rect">
            <a:avLst/>
          </a:prstGeom>
          <a:noFill/>
        </p:spPr>
        <p:txBody>
          <a:bodyPr wrap="none" rtlCol="0">
            <a:spAutoFit/>
          </a:bodyPr>
          <a:lstStyle/>
          <a:p>
            <a:r>
              <a:rPr lang="en-US" dirty="0"/>
              <a:t>vertical: 105 </a:t>
            </a:r>
            <a:r>
              <a:rPr lang="en-US" dirty="0" err="1">
                <a:latin typeface="Symbol" pitchFamily="2" charset="2"/>
              </a:rPr>
              <a:t>s</a:t>
            </a:r>
            <a:r>
              <a:rPr lang="en-US" baseline="-25000" dirty="0" err="1"/>
              <a:t>y</a:t>
            </a:r>
            <a:endParaRPr lang="en-US" baseline="-25000" dirty="0"/>
          </a:p>
          <a:p>
            <a:r>
              <a:rPr lang="en-US" baseline="-25000" dirty="0"/>
              <a:t>(5% coupling)</a:t>
            </a:r>
          </a:p>
        </p:txBody>
      </p:sp>
      <p:sp>
        <p:nvSpPr>
          <p:cNvPr id="9" name="テキスト ボックス 8">
            <a:extLst>
              <a:ext uri="{FF2B5EF4-FFF2-40B4-BE49-F238E27FC236}">
                <a16:creationId xmlns:a16="http://schemas.microsoft.com/office/drawing/2014/main" id="{79C7335D-9B48-C744-9225-7796CEF86B2D}"/>
              </a:ext>
            </a:extLst>
          </p:cNvPr>
          <p:cNvSpPr txBox="1"/>
          <p:nvPr/>
        </p:nvSpPr>
        <p:spPr>
          <a:xfrm>
            <a:off x="1213761" y="3286238"/>
            <a:ext cx="1788888" cy="369332"/>
          </a:xfrm>
          <a:prstGeom prst="rect">
            <a:avLst/>
          </a:prstGeom>
          <a:noFill/>
        </p:spPr>
        <p:txBody>
          <a:bodyPr wrap="none" rtlCol="0">
            <a:spAutoFit/>
          </a:bodyPr>
          <a:lstStyle/>
          <a:p>
            <a:r>
              <a:rPr lang="en-US" dirty="0"/>
              <a:t>horizontal : 80 </a:t>
            </a:r>
            <a:r>
              <a:rPr lang="en-US" dirty="0" err="1">
                <a:latin typeface="Symbol" pitchFamily="2" charset="2"/>
              </a:rPr>
              <a:t>s</a:t>
            </a:r>
            <a:r>
              <a:rPr lang="en-US" baseline="-25000" dirty="0" err="1"/>
              <a:t>x</a:t>
            </a:r>
            <a:endParaRPr lang="en-US" baseline="-25000" dirty="0"/>
          </a:p>
        </p:txBody>
      </p:sp>
      <p:sp>
        <p:nvSpPr>
          <p:cNvPr id="12" name="正方形/長方形 11">
            <a:extLst>
              <a:ext uri="{FF2B5EF4-FFF2-40B4-BE49-F238E27FC236}">
                <a16:creationId xmlns:a16="http://schemas.microsoft.com/office/drawing/2014/main" id="{B03C67EB-76A5-7F46-9673-D289E816E022}"/>
              </a:ext>
            </a:extLst>
          </p:cNvPr>
          <p:cNvSpPr/>
          <p:nvPr/>
        </p:nvSpPr>
        <p:spPr>
          <a:xfrm>
            <a:off x="3925229" y="3313088"/>
            <a:ext cx="267630" cy="2676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直線コネクタ 13">
            <a:extLst>
              <a:ext uri="{FF2B5EF4-FFF2-40B4-BE49-F238E27FC236}">
                <a16:creationId xmlns:a16="http://schemas.microsoft.com/office/drawing/2014/main" id="{2E60053B-AB00-BE41-BFBC-6DE5D2C9CE3A}"/>
              </a:ext>
            </a:extLst>
          </p:cNvPr>
          <p:cNvCxnSpPr/>
          <p:nvPr/>
        </p:nvCxnSpPr>
        <p:spPr>
          <a:xfrm>
            <a:off x="981307" y="3297389"/>
            <a:ext cx="7794703"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E6270441-37C5-994E-8723-815D57CA1778}"/>
              </a:ext>
            </a:extLst>
          </p:cNvPr>
          <p:cNvCxnSpPr/>
          <p:nvPr/>
        </p:nvCxnSpPr>
        <p:spPr>
          <a:xfrm>
            <a:off x="955291" y="3594752"/>
            <a:ext cx="7794703"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6" name="正方形/長方形 15">
            <a:extLst>
              <a:ext uri="{FF2B5EF4-FFF2-40B4-BE49-F238E27FC236}">
                <a16:creationId xmlns:a16="http://schemas.microsoft.com/office/drawing/2014/main" id="{DFECBE1B-3BB4-5746-8AF9-EE6AB33FC8E9}"/>
              </a:ext>
            </a:extLst>
          </p:cNvPr>
          <p:cNvSpPr/>
          <p:nvPr/>
        </p:nvSpPr>
        <p:spPr>
          <a:xfrm>
            <a:off x="5516130" y="3309374"/>
            <a:ext cx="267630" cy="2676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直線コネクタ 16">
            <a:extLst>
              <a:ext uri="{FF2B5EF4-FFF2-40B4-BE49-F238E27FC236}">
                <a16:creationId xmlns:a16="http://schemas.microsoft.com/office/drawing/2014/main" id="{91E0DDDD-F343-044B-9EA6-9EA6E4C34326}"/>
              </a:ext>
            </a:extLst>
          </p:cNvPr>
          <p:cNvCxnSpPr/>
          <p:nvPr/>
        </p:nvCxnSpPr>
        <p:spPr>
          <a:xfrm>
            <a:off x="966442" y="2858779"/>
            <a:ext cx="7794703"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8" name="正方形/長方形 17">
            <a:extLst>
              <a:ext uri="{FF2B5EF4-FFF2-40B4-BE49-F238E27FC236}">
                <a16:creationId xmlns:a16="http://schemas.microsoft.com/office/drawing/2014/main" id="{FA64C479-E11D-3D40-9FDF-753466E61D9B}"/>
              </a:ext>
            </a:extLst>
          </p:cNvPr>
          <p:cNvSpPr/>
          <p:nvPr/>
        </p:nvSpPr>
        <p:spPr>
          <a:xfrm>
            <a:off x="3921515" y="2843560"/>
            <a:ext cx="267630" cy="434897"/>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正方形/長方形 19">
            <a:extLst>
              <a:ext uri="{FF2B5EF4-FFF2-40B4-BE49-F238E27FC236}">
                <a16:creationId xmlns:a16="http://schemas.microsoft.com/office/drawing/2014/main" id="{98B8F13D-2EC8-214F-8E42-8BCB77D70CDB}"/>
              </a:ext>
            </a:extLst>
          </p:cNvPr>
          <p:cNvSpPr/>
          <p:nvPr/>
        </p:nvSpPr>
        <p:spPr>
          <a:xfrm>
            <a:off x="5513409" y="2839846"/>
            <a:ext cx="267630" cy="434897"/>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テキスト ボックス 20">
            <a:extLst>
              <a:ext uri="{FF2B5EF4-FFF2-40B4-BE49-F238E27FC236}">
                <a16:creationId xmlns:a16="http://schemas.microsoft.com/office/drawing/2014/main" id="{3C5F5AF3-4835-CC4E-9650-B43B6BEEAD09}"/>
              </a:ext>
            </a:extLst>
          </p:cNvPr>
          <p:cNvSpPr txBox="1"/>
          <p:nvPr/>
        </p:nvSpPr>
        <p:spPr>
          <a:xfrm>
            <a:off x="4304372" y="3800533"/>
            <a:ext cx="1083823" cy="369332"/>
          </a:xfrm>
          <a:prstGeom prst="rect">
            <a:avLst/>
          </a:prstGeom>
          <a:noFill/>
        </p:spPr>
        <p:txBody>
          <a:bodyPr wrap="none" rtlCol="0">
            <a:spAutoFit/>
          </a:bodyPr>
          <a:lstStyle/>
          <a:p>
            <a:r>
              <a:rPr lang="en-US" dirty="0"/>
              <a:t>collectors</a:t>
            </a:r>
          </a:p>
        </p:txBody>
      </p:sp>
      <p:sp>
        <p:nvSpPr>
          <p:cNvPr id="22" name="テキスト ボックス 21">
            <a:extLst>
              <a:ext uri="{FF2B5EF4-FFF2-40B4-BE49-F238E27FC236}">
                <a16:creationId xmlns:a16="http://schemas.microsoft.com/office/drawing/2014/main" id="{BEA8C086-1E8C-9242-8CED-61F81A2EA658}"/>
              </a:ext>
            </a:extLst>
          </p:cNvPr>
          <p:cNvSpPr txBox="1"/>
          <p:nvPr/>
        </p:nvSpPr>
        <p:spPr>
          <a:xfrm>
            <a:off x="4371277" y="2317001"/>
            <a:ext cx="889667" cy="369332"/>
          </a:xfrm>
          <a:prstGeom prst="rect">
            <a:avLst/>
          </a:prstGeom>
          <a:noFill/>
        </p:spPr>
        <p:txBody>
          <a:bodyPr wrap="none" rtlCol="0">
            <a:spAutoFit/>
          </a:bodyPr>
          <a:lstStyle/>
          <a:p>
            <a:r>
              <a:rPr lang="en-US" dirty="0"/>
              <a:t>b2 coils</a:t>
            </a:r>
          </a:p>
        </p:txBody>
      </p:sp>
      <p:cxnSp>
        <p:nvCxnSpPr>
          <p:cNvPr id="24" name="直線矢印コネクタ 23">
            <a:extLst>
              <a:ext uri="{FF2B5EF4-FFF2-40B4-BE49-F238E27FC236}">
                <a16:creationId xmlns:a16="http://schemas.microsoft.com/office/drawing/2014/main" id="{D987F85B-C808-1E48-8DA5-83C32746AE53}"/>
              </a:ext>
            </a:extLst>
          </p:cNvPr>
          <p:cNvCxnSpPr>
            <a:cxnSpLocks/>
          </p:cNvCxnSpPr>
          <p:nvPr/>
        </p:nvCxnSpPr>
        <p:spPr>
          <a:xfrm flipV="1">
            <a:off x="5260944" y="3668751"/>
            <a:ext cx="389001" cy="238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81F6590A-0934-3A48-A451-00F812543AF0}"/>
              </a:ext>
            </a:extLst>
          </p:cNvPr>
          <p:cNvCxnSpPr>
            <a:cxnSpLocks/>
          </p:cNvCxnSpPr>
          <p:nvPr/>
        </p:nvCxnSpPr>
        <p:spPr>
          <a:xfrm flipH="1" flipV="1">
            <a:off x="4042622" y="3668751"/>
            <a:ext cx="375837" cy="2437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0095CC21-4E33-974B-B012-028BBCD1DC6C}"/>
              </a:ext>
            </a:extLst>
          </p:cNvPr>
          <p:cNvCxnSpPr>
            <a:stCxn id="22" idx="1"/>
          </p:cNvCxnSpPr>
          <p:nvPr/>
        </p:nvCxnSpPr>
        <p:spPr>
          <a:xfrm flipH="1">
            <a:off x="4055330" y="2501667"/>
            <a:ext cx="315947" cy="2962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D361ED6F-B344-5D43-8D1F-EA5DBFF303CA}"/>
              </a:ext>
            </a:extLst>
          </p:cNvPr>
          <p:cNvCxnSpPr>
            <a:stCxn id="22" idx="3"/>
          </p:cNvCxnSpPr>
          <p:nvPr/>
        </p:nvCxnSpPr>
        <p:spPr>
          <a:xfrm>
            <a:off x="5260944" y="2501667"/>
            <a:ext cx="389001" cy="2962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テキスト ボックス 33">
            <a:extLst>
              <a:ext uri="{FF2B5EF4-FFF2-40B4-BE49-F238E27FC236}">
                <a16:creationId xmlns:a16="http://schemas.microsoft.com/office/drawing/2014/main" id="{1C61E948-8273-5341-A11E-4D35DEB59D06}"/>
              </a:ext>
            </a:extLst>
          </p:cNvPr>
          <p:cNvSpPr txBox="1"/>
          <p:nvPr/>
        </p:nvSpPr>
        <p:spPr>
          <a:xfrm>
            <a:off x="6154395" y="957584"/>
            <a:ext cx="2486578" cy="369332"/>
          </a:xfrm>
          <a:prstGeom prst="rect">
            <a:avLst/>
          </a:prstGeom>
          <a:noFill/>
        </p:spPr>
        <p:txBody>
          <a:bodyPr wrap="none" rtlCol="0">
            <a:spAutoFit/>
          </a:bodyPr>
          <a:lstStyle/>
          <a:p>
            <a:r>
              <a:rPr lang="en-US" dirty="0" err="1">
                <a:latin typeface="Symbol" pitchFamily="2" charset="2"/>
              </a:rPr>
              <a:t>b</a:t>
            </a:r>
            <a:r>
              <a:rPr lang="en-US" baseline="-25000" dirty="0" err="1"/>
              <a:t>x</a:t>
            </a:r>
            <a:r>
              <a:rPr lang="en-US" baseline="30000" dirty="0"/>
              <a:t>*</a:t>
            </a:r>
            <a:r>
              <a:rPr lang="en-US" dirty="0"/>
              <a:t> = 100mm, </a:t>
            </a:r>
            <a:r>
              <a:rPr lang="en-US" dirty="0">
                <a:latin typeface="Symbol" pitchFamily="2" charset="2"/>
              </a:rPr>
              <a:t>b</a:t>
            </a:r>
            <a:r>
              <a:rPr lang="en-US" baseline="-25000" dirty="0"/>
              <a:t>y</a:t>
            </a:r>
            <a:r>
              <a:rPr lang="en-US" baseline="30000" dirty="0"/>
              <a:t>*</a:t>
            </a:r>
            <a:r>
              <a:rPr lang="en-US" dirty="0"/>
              <a:t> = 4mm</a:t>
            </a:r>
          </a:p>
        </p:txBody>
      </p:sp>
      <p:grpSp>
        <p:nvGrpSpPr>
          <p:cNvPr id="23" name="グループ化 22">
            <a:extLst>
              <a:ext uri="{FF2B5EF4-FFF2-40B4-BE49-F238E27FC236}">
                <a16:creationId xmlns:a16="http://schemas.microsoft.com/office/drawing/2014/main" id="{BC4F1939-6F24-C44D-9257-91EEE27D5AC5}"/>
              </a:ext>
            </a:extLst>
          </p:cNvPr>
          <p:cNvGrpSpPr/>
          <p:nvPr/>
        </p:nvGrpSpPr>
        <p:grpSpPr>
          <a:xfrm>
            <a:off x="3830537" y="3557979"/>
            <a:ext cx="75999" cy="289626"/>
            <a:chOff x="5513409" y="5452217"/>
            <a:chExt cx="136537" cy="222190"/>
          </a:xfrm>
        </p:grpSpPr>
        <p:cxnSp>
          <p:nvCxnSpPr>
            <p:cNvPr id="26" name="直線コネクタ 25">
              <a:extLst>
                <a:ext uri="{FF2B5EF4-FFF2-40B4-BE49-F238E27FC236}">
                  <a16:creationId xmlns:a16="http://schemas.microsoft.com/office/drawing/2014/main" id="{B2DABC24-DA52-7D4B-8C87-8136E66405DC}"/>
                </a:ext>
              </a:extLst>
            </p:cNvPr>
            <p:cNvCxnSpPr/>
            <p:nvPr/>
          </p:nvCxnSpPr>
          <p:spPr>
            <a:xfrm>
              <a:off x="5513409" y="5452217"/>
              <a:ext cx="41357" cy="22219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7F243E83-2598-3948-A738-AC9E54D85441}"/>
                </a:ext>
              </a:extLst>
            </p:cNvPr>
            <p:cNvCxnSpPr/>
            <p:nvPr/>
          </p:nvCxnSpPr>
          <p:spPr>
            <a:xfrm>
              <a:off x="5513409" y="5452217"/>
              <a:ext cx="13653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EEC88E53-A470-9540-B9B7-BEB0D5BD0F01}"/>
                </a:ext>
              </a:extLst>
            </p:cNvPr>
            <p:cNvCxnSpPr/>
            <p:nvPr/>
          </p:nvCxnSpPr>
          <p:spPr>
            <a:xfrm flipV="1">
              <a:off x="5554766" y="5537675"/>
              <a:ext cx="85458" cy="136732"/>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65FACF55-318C-AA42-A881-179F3A8CF62B}"/>
                </a:ext>
              </a:extLst>
            </p:cNvPr>
            <p:cNvCxnSpPr>
              <a:cxnSpLocks/>
            </p:cNvCxnSpPr>
            <p:nvPr/>
          </p:nvCxnSpPr>
          <p:spPr>
            <a:xfrm flipH="1">
              <a:off x="5640224" y="5452217"/>
              <a:ext cx="9722" cy="68366"/>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2" name="テキスト ボックス 31">
            <a:extLst>
              <a:ext uri="{FF2B5EF4-FFF2-40B4-BE49-F238E27FC236}">
                <a16:creationId xmlns:a16="http://schemas.microsoft.com/office/drawing/2014/main" id="{2048EFE9-6A2A-0447-AAE7-2F87852CF6EC}"/>
              </a:ext>
            </a:extLst>
          </p:cNvPr>
          <p:cNvSpPr txBox="1"/>
          <p:nvPr/>
        </p:nvSpPr>
        <p:spPr>
          <a:xfrm>
            <a:off x="1808500" y="3799530"/>
            <a:ext cx="997389" cy="369332"/>
          </a:xfrm>
          <a:prstGeom prst="rect">
            <a:avLst/>
          </a:prstGeom>
          <a:noFill/>
        </p:spPr>
        <p:txBody>
          <a:bodyPr wrap="none" rtlCol="0">
            <a:spAutoFit/>
          </a:bodyPr>
          <a:lstStyle/>
          <a:p>
            <a:r>
              <a:rPr lang="en-US" dirty="0">
                <a:solidFill>
                  <a:srgbClr val="FF0000"/>
                </a:solidFill>
              </a:rPr>
              <a:t>W shield</a:t>
            </a:r>
          </a:p>
        </p:txBody>
      </p:sp>
      <p:cxnSp>
        <p:nvCxnSpPr>
          <p:cNvPr id="33" name="直線矢印コネクタ 32">
            <a:extLst>
              <a:ext uri="{FF2B5EF4-FFF2-40B4-BE49-F238E27FC236}">
                <a16:creationId xmlns:a16="http://schemas.microsoft.com/office/drawing/2014/main" id="{FC87895D-E716-B744-A3C4-FF8E4F369001}"/>
              </a:ext>
            </a:extLst>
          </p:cNvPr>
          <p:cNvCxnSpPr>
            <a:stCxn id="32" idx="3"/>
          </p:cNvCxnSpPr>
          <p:nvPr/>
        </p:nvCxnSpPr>
        <p:spPr>
          <a:xfrm flipV="1">
            <a:off x="2805889" y="3692342"/>
            <a:ext cx="976692" cy="291854"/>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BA66FF13-528B-0841-8725-E5A59F0D31D2}"/>
              </a:ext>
            </a:extLst>
          </p:cNvPr>
          <p:cNvSpPr txBox="1"/>
          <p:nvPr/>
        </p:nvSpPr>
        <p:spPr>
          <a:xfrm>
            <a:off x="981307" y="6086664"/>
            <a:ext cx="6330066" cy="646331"/>
          </a:xfrm>
          <a:prstGeom prst="rect">
            <a:avLst/>
          </a:prstGeom>
          <a:noFill/>
        </p:spPr>
        <p:txBody>
          <a:bodyPr wrap="none" rtlCol="0">
            <a:spAutoFit/>
          </a:bodyPr>
          <a:lstStyle/>
          <a:p>
            <a:r>
              <a:rPr lang="en-US" dirty="0"/>
              <a:t>Quenches of downstream of IP: induced by horizontal oscillation?</a:t>
            </a:r>
          </a:p>
          <a:p>
            <a:r>
              <a:rPr lang="en-US" altLang="ja-JP" dirty="0"/>
              <a:t>Quenches of upstream of IP: induced by vertical oscillation?</a:t>
            </a:r>
          </a:p>
        </p:txBody>
      </p:sp>
    </p:spTree>
    <p:extLst>
      <p:ext uri="{BB962C8B-B14F-4D97-AF65-F5344CB8AC3E}">
        <p14:creationId xmlns:p14="http://schemas.microsoft.com/office/powerpoint/2010/main" val="3019602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0FB308E-B226-DD44-89A7-946FF6311EF9}"/>
              </a:ext>
            </a:extLst>
          </p:cNvPr>
          <p:cNvSpPr>
            <a:spLocks noGrp="1"/>
          </p:cNvSpPr>
          <p:nvPr>
            <p:ph type="ctrTitle"/>
          </p:nvPr>
        </p:nvSpPr>
        <p:spPr/>
        <p:txBody>
          <a:bodyPr/>
          <a:lstStyle/>
          <a:p>
            <a:r>
              <a:rPr lang="en-US" altLang="ja-JP" dirty="0"/>
              <a:t>High beam current issues</a:t>
            </a:r>
            <a:r>
              <a:rPr kumimoji="1" lang="en-US" altLang="ja-JP" dirty="0"/>
              <a:t> issues</a:t>
            </a:r>
            <a:endParaRPr kumimoji="1" lang="ja-JP" altLang="en-US"/>
          </a:p>
        </p:txBody>
      </p:sp>
      <p:sp>
        <p:nvSpPr>
          <p:cNvPr id="5" name="字幕 4">
            <a:extLst>
              <a:ext uri="{FF2B5EF4-FFF2-40B4-BE49-F238E27FC236}">
                <a16:creationId xmlns:a16="http://schemas.microsoft.com/office/drawing/2014/main" id="{3228ACFC-51EA-CB45-8B73-3E9125CA4FC2}"/>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977259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EA5F09-9A04-9241-8A9F-C658FBC83715}"/>
              </a:ext>
            </a:extLst>
          </p:cNvPr>
          <p:cNvSpPr>
            <a:spLocks noGrp="1"/>
          </p:cNvSpPr>
          <p:nvPr>
            <p:ph type="title"/>
          </p:nvPr>
        </p:nvSpPr>
        <p:spPr/>
        <p:txBody>
          <a:bodyPr/>
          <a:lstStyle/>
          <a:p>
            <a:r>
              <a:rPr kumimoji="1" lang="en-US" altLang="ja-JP" dirty="0"/>
              <a:t>Coupled bunch instability in LER</a:t>
            </a:r>
            <a:endParaRPr kumimoji="1" lang="ja-JP" altLang="en-US"/>
          </a:p>
        </p:txBody>
      </p:sp>
      <p:sp>
        <p:nvSpPr>
          <p:cNvPr id="3" name="コンテンツ プレースホルダー 2">
            <a:extLst>
              <a:ext uri="{FF2B5EF4-FFF2-40B4-BE49-F238E27FC236}">
                <a16:creationId xmlns:a16="http://schemas.microsoft.com/office/drawing/2014/main" id="{8C1A4DF9-12B8-1E44-B3B6-D78463252F9A}"/>
              </a:ext>
            </a:extLst>
          </p:cNvPr>
          <p:cNvSpPr>
            <a:spLocks noGrp="1"/>
          </p:cNvSpPr>
          <p:nvPr>
            <p:ph idx="1"/>
          </p:nvPr>
        </p:nvSpPr>
        <p:spPr>
          <a:xfrm>
            <a:off x="457200" y="1285592"/>
            <a:ext cx="8229600" cy="5459240"/>
          </a:xfrm>
        </p:spPr>
        <p:txBody>
          <a:bodyPr/>
          <a:lstStyle/>
          <a:p>
            <a:r>
              <a:rPr kumimoji="1" lang="en-US" altLang="ja-JP" sz="2800" dirty="0"/>
              <a:t>The LER beam current was limited by the longitudinal coupled bunch instability.</a:t>
            </a:r>
          </a:p>
          <a:p>
            <a:pPr lvl="1"/>
            <a:r>
              <a:rPr lang="en-US" altLang="ja-JP" sz="2400" dirty="0"/>
              <a:t>It turned out that the source of the instability was not RF cavities.</a:t>
            </a:r>
          </a:p>
          <a:p>
            <a:pPr lvl="1"/>
            <a:r>
              <a:rPr kumimoji="1" lang="en-US" altLang="ja-JP" sz="2400" dirty="0"/>
              <a:t>It seemed that the one of the collimator was related to the instability.</a:t>
            </a:r>
          </a:p>
          <a:p>
            <a:pPr lvl="1"/>
            <a:r>
              <a:rPr lang="en-US" altLang="ja-JP" sz="2400" dirty="0"/>
              <a:t>The nature of the instability should be investigated in more details in Phase 3.</a:t>
            </a:r>
            <a:endParaRPr kumimoji="1" lang="en-US" altLang="ja-JP" sz="2400" dirty="0"/>
          </a:p>
          <a:p>
            <a:pPr lvl="1"/>
            <a:r>
              <a:rPr lang="en-US" altLang="ja-JP" sz="2400" dirty="0"/>
              <a:t>In LER, we have a feedback system to suppress the instability. But we didn’t have a time to tune the feedback system.</a:t>
            </a:r>
            <a:r>
              <a:rPr kumimoji="1" lang="en-US" altLang="ja-JP" sz="2400" dirty="0"/>
              <a:t> </a:t>
            </a:r>
          </a:p>
          <a:p>
            <a:r>
              <a:rPr lang="en-US" altLang="ja-JP" sz="2800" dirty="0"/>
              <a:t>A task force which deal with the high beam current issues has been established.</a:t>
            </a:r>
            <a:endParaRPr kumimoji="1" lang="en-US" altLang="ja-JP" sz="2800" dirty="0"/>
          </a:p>
          <a:p>
            <a:pPr lvl="1"/>
            <a:endParaRPr kumimoji="1" lang="ja-JP" altLang="en-US" sz="2400"/>
          </a:p>
        </p:txBody>
      </p:sp>
    </p:spTree>
    <p:extLst>
      <p:ext uri="{BB962C8B-B14F-4D97-AF65-F5344CB8AC3E}">
        <p14:creationId xmlns:p14="http://schemas.microsoft.com/office/powerpoint/2010/main" val="3514094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9A03F85-FDDE-AF4C-80BD-7FAF058DE360}"/>
              </a:ext>
            </a:extLst>
          </p:cNvPr>
          <p:cNvSpPr>
            <a:spLocks noGrp="1"/>
          </p:cNvSpPr>
          <p:nvPr>
            <p:ph type="sldNum" sz="quarter" idx="10"/>
          </p:nvPr>
        </p:nvSpPr>
        <p:spPr/>
        <p:txBody>
          <a:bodyPr/>
          <a:lstStyle/>
          <a:p>
            <a:pPr>
              <a:defRPr/>
            </a:pPr>
            <a:fld id="{98DFCB03-CD65-724C-A0E0-2D409F75526D}" type="slidenum">
              <a:rPr lang="en-US" altLang="ja-JP" smtClean="0"/>
              <a:pPr>
                <a:defRPr/>
              </a:pPr>
              <a:t>23</a:t>
            </a:fld>
            <a:endParaRPr lang="en-US" altLang="ja-JP"/>
          </a:p>
        </p:txBody>
      </p:sp>
      <p:pic>
        <p:nvPicPr>
          <p:cNvPr id="5" name="Picture 2" descr="http://www-linac2.kek.jp/kekb/scrshot1/2018_07/15/2018_07_15_12_34_59.gif">
            <a:extLst>
              <a:ext uri="{FF2B5EF4-FFF2-40B4-BE49-F238E27FC236}">
                <a16:creationId xmlns:a16="http://schemas.microsoft.com/office/drawing/2014/main" id="{95964134-0B62-4F4E-B273-920522201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276" y="303129"/>
            <a:ext cx="3864505" cy="3026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linac2.kek.jp/kekb/scrshot1/2018_07/15/2018_07_15_13_17_02.gif">
            <a:extLst>
              <a:ext uri="{FF2B5EF4-FFF2-40B4-BE49-F238E27FC236}">
                <a16:creationId xmlns:a16="http://schemas.microsoft.com/office/drawing/2014/main" id="{C55DBF7F-72CD-5A45-89B7-1A312C8C7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692" y="303129"/>
            <a:ext cx="3864505" cy="302658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A993E7F-46AE-FF4F-AB42-3B863760FCB4}"/>
              </a:ext>
            </a:extLst>
          </p:cNvPr>
          <p:cNvSpPr txBox="1"/>
          <p:nvPr/>
        </p:nvSpPr>
        <p:spPr>
          <a:xfrm>
            <a:off x="1404470" y="-6492"/>
            <a:ext cx="1524776" cy="400110"/>
          </a:xfrm>
          <a:prstGeom prst="rect">
            <a:avLst/>
          </a:prstGeom>
          <a:noFill/>
        </p:spPr>
        <p:txBody>
          <a:bodyPr wrap="none" rtlCol="0">
            <a:spAutoFit/>
          </a:bodyPr>
          <a:lstStyle/>
          <a:p>
            <a:r>
              <a:rPr kumimoji="1" lang="en-US" altLang="ja-JP" dirty="0"/>
              <a:t>1576 bunch</a:t>
            </a:r>
            <a:endParaRPr kumimoji="1" lang="ja-JP" altLang="en-US"/>
          </a:p>
        </p:txBody>
      </p:sp>
      <p:sp>
        <p:nvSpPr>
          <p:cNvPr id="8" name="テキスト ボックス 7">
            <a:extLst>
              <a:ext uri="{FF2B5EF4-FFF2-40B4-BE49-F238E27FC236}">
                <a16:creationId xmlns:a16="http://schemas.microsoft.com/office/drawing/2014/main" id="{BB04926B-EF47-434F-BD70-8BA01D36622A}"/>
              </a:ext>
            </a:extLst>
          </p:cNvPr>
          <p:cNvSpPr txBox="1"/>
          <p:nvPr/>
        </p:nvSpPr>
        <p:spPr>
          <a:xfrm>
            <a:off x="5691821" y="-17621"/>
            <a:ext cx="1524776" cy="400110"/>
          </a:xfrm>
          <a:prstGeom prst="rect">
            <a:avLst/>
          </a:prstGeom>
          <a:noFill/>
        </p:spPr>
        <p:txBody>
          <a:bodyPr wrap="none" rtlCol="0">
            <a:spAutoFit/>
          </a:bodyPr>
          <a:lstStyle/>
          <a:p>
            <a:r>
              <a:rPr kumimoji="1" lang="en-US" altLang="ja-JP" dirty="0"/>
              <a:t>1372 bunch</a:t>
            </a:r>
            <a:endParaRPr kumimoji="1" lang="ja-JP" altLang="en-US"/>
          </a:p>
        </p:txBody>
      </p:sp>
      <p:pic>
        <p:nvPicPr>
          <p:cNvPr id="9" name="Picture 6" descr="http://www-linac2.kek.jp/kekb/scrshot1/2018_07/15/2018_07_15_13_25_02.gif">
            <a:extLst>
              <a:ext uri="{FF2B5EF4-FFF2-40B4-BE49-F238E27FC236}">
                <a16:creationId xmlns:a16="http://schemas.microsoft.com/office/drawing/2014/main" id="{4F498D93-D652-0749-A07A-BE7763D1D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692" y="3450412"/>
            <a:ext cx="3864505" cy="3026588"/>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C60A4B57-DC73-8A41-BE71-00E974ED62C6}"/>
              </a:ext>
            </a:extLst>
          </p:cNvPr>
          <p:cNvSpPr/>
          <p:nvPr/>
        </p:nvSpPr>
        <p:spPr>
          <a:xfrm>
            <a:off x="455302" y="342791"/>
            <a:ext cx="1124410" cy="400110"/>
          </a:xfrm>
          <a:prstGeom prst="rect">
            <a:avLst/>
          </a:prstGeom>
          <a:solidFill>
            <a:schemeClr val="bg1"/>
          </a:solidFill>
        </p:spPr>
        <p:txBody>
          <a:bodyPr wrap="none">
            <a:spAutoFit/>
          </a:bodyPr>
          <a:lstStyle/>
          <a:p>
            <a:r>
              <a:rPr lang="en-US" altLang="ja-JP" dirty="0"/>
              <a:t>850 mA </a:t>
            </a:r>
            <a:endParaRPr lang="ja-JP" altLang="en-US"/>
          </a:p>
        </p:txBody>
      </p:sp>
      <p:sp>
        <p:nvSpPr>
          <p:cNvPr id="11" name="正方形/長方形 10">
            <a:extLst>
              <a:ext uri="{FF2B5EF4-FFF2-40B4-BE49-F238E27FC236}">
                <a16:creationId xmlns:a16="http://schemas.microsoft.com/office/drawing/2014/main" id="{616F0F7B-0F34-7244-90B2-E50B121F8A6E}"/>
              </a:ext>
            </a:extLst>
          </p:cNvPr>
          <p:cNvSpPr/>
          <p:nvPr/>
        </p:nvSpPr>
        <p:spPr>
          <a:xfrm>
            <a:off x="4643980" y="382489"/>
            <a:ext cx="1124410" cy="400110"/>
          </a:xfrm>
          <a:prstGeom prst="rect">
            <a:avLst/>
          </a:prstGeom>
          <a:solidFill>
            <a:schemeClr val="bg1"/>
          </a:solidFill>
        </p:spPr>
        <p:txBody>
          <a:bodyPr wrap="none">
            <a:spAutoFit/>
          </a:bodyPr>
          <a:lstStyle/>
          <a:p>
            <a:r>
              <a:rPr lang="en-US" altLang="ja-JP" dirty="0"/>
              <a:t>740 mA </a:t>
            </a:r>
            <a:endParaRPr lang="ja-JP" altLang="en-US"/>
          </a:p>
        </p:txBody>
      </p:sp>
      <p:sp>
        <p:nvSpPr>
          <p:cNvPr id="12" name="正方形/長方形 11">
            <a:extLst>
              <a:ext uri="{FF2B5EF4-FFF2-40B4-BE49-F238E27FC236}">
                <a16:creationId xmlns:a16="http://schemas.microsoft.com/office/drawing/2014/main" id="{1EFC00AB-CD77-3A40-BF44-2E625B3F304E}"/>
              </a:ext>
            </a:extLst>
          </p:cNvPr>
          <p:cNvSpPr/>
          <p:nvPr/>
        </p:nvSpPr>
        <p:spPr>
          <a:xfrm>
            <a:off x="4643980" y="3510444"/>
            <a:ext cx="1124410" cy="400110"/>
          </a:xfrm>
          <a:prstGeom prst="rect">
            <a:avLst/>
          </a:prstGeom>
          <a:solidFill>
            <a:schemeClr val="bg1"/>
          </a:solidFill>
        </p:spPr>
        <p:txBody>
          <a:bodyPr wrap="none">
            <a:spAutoFit/>
          </a:bodyPr>
          <a:lstStyle/>
          <a:p>
            <a:r>
              <a:rPr lang="en-US" altLang="ja-JP" dirty="0"/>
              <a:t>780 mA </a:t>
            </a:r>
            <a:endParaRPr lang="ja-JP" altLang="en-US"/>
          </a:p>
        </p:txBody>
      </p:sp>
      <p:sp>
        <p:nvSpPr>
          <p:cNvPr id="13" name="テキスト ボックス 12">
            <a:extLst>
              <a:ext uri="{FF2B5EF4-FFF2-40B4-BE49-F238E27FC236}">
                <a16:creationId xmlns:a16="http://schemas.microsoft.com/office/drawing/2014/main" id="{5EC21AFE-EC1F-8845-A680-BD7407A35A38}"/>
              </a:ext>
            </a:extLst>
          </p:cNvPr>
          <p:cNvSpPr txBox="1"/>
          <p:nvPr/>
        </p:nvSpPr>
        <p:spPr>
          <a:xfrm>
            <a:off x="118828" y="3614678"/>
            <a:ext cx="4332260" cy="3139321"/>
          </a:xfrm>
          <a:prstGeom prst="rect">
            <a:avLst/>
          </a:prstGeom>
          <a:noFill/>
        </p:spPr>
        <p:txBody>
          <a:bodyPr wrap="square" rtlCol="0">
            <a:spAutoFit/>
          </a:bodyPr>
          <a:lstStyle/>
          <a:p>
            <a:r>
              <a:rPr kumimoji="1" lang="en-US" altLang="ja-JP" dirty="0"/>
              <a:t>When LER beam current exceeded 830mA, a longitudinal coupled bunch instability started to be observed. </a:t>
            </a:r>
          </a:p>
          <a:p>
            <a:endParaRPr kumimoji="1" lang="en-US" altLang="ja-JP" dirty="0"/>
          </a:p>
          <a:p>
            <a:r>
              <a:rPr kumimoji="1" lang="en-US" altLang="ja-JP" dirty="0"/>
              <a:t>With 4trains the instability was not observed with the same bunch current. But with a higher (total) beam current, the instability is induced again.</a:t>
            </a:r>
          </a:p>
          <a:p>
            <a:endParaRPr lang="en-US" altLang="ja-JP" dirty="0"/>
          </a:p>
          <a:p>
            <a:r>
              <a:rPr kumimoji="1" lang="en-US" altLang="ja-JP" dirty="0"/>
              <a:t>With changing D2H4 collimator setting, the instability became stronger.</a:t>
            </a:r>
            <a:endParaRPr kumimoji="1" lang="ja-JP" altLang="en-US"/>
          </a:p>
        </p:txBody>
      </p:sp>
    </p:spTree>
    <p:extLst>
      <p:ext uri="{BB962C8B-B14F-4D97-AF65-F5344CB8AC3E}">
        <p14:creationId xmlns:p14="http://schemas.microsoft.com/office/powerpoint/2010/main" val="1008926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251460" y="0"/>
            <a:ext cx="8382000" cy="685800"/>
          </a:xfrm>
        </p:spPr>
        <p:txBody>
          <a:bodyPr/>
          <a:lstStyle/>
          <a:p>
            <a:pPr algn="l" eaLnBrk="1" hangingPunct="1"/>
            <a:r>
              <a:rPr lang="en-US" altLang="ja-JP" sz="2400" dirty="0">
                <a:solidFill>
                  <a:srgbClr val="0000FF"/>
                </a:solidFill>
                <a:latin typeface="ヒラギノ角ゴ Pro W6" charset="-128"/>
              </a:rPr>
              <a:t>Spectrum when longitudinal instability occurred</a:t>
            </a:r>
            <a:endParaRPr lang="ja-JP" altLang="en-US" sz="2400">
              <a:solidFill>
                <a:srgbClr val="0000FF"/>
              </a:solidFill>
              <a:latin typeface="ヒラギノ角ゴ Pro W6" charset="-128"/>
            </a:endParaRPr>
          </a:p>
        </p:txBody>
      </p:sp>
      <p:pic>
        <p:nvPicPr>
          <p:cNvPr id="2" name="図 1">
            <a:extLst>
              <a:ext uri="{FF2B5EF4-FFF2-40B4-BE49-F238E27FC236}">
                <a16:creationId xmlns:a16="http://schemas.microsoft.com/office/drawing/2014/main" id="{C9A0FC59-7EC7-C142-BFCF-6AAE374709E7}"/>
              </a:ext>
            </a:extLst>
          </p:cNvPr>
          <p:cNvPicPr>
            <a:picLocks noChangeAspect="1"/>
          </p:cNvPicPr>
          <p:nvPr/>
        </p:nvPicPr>
        <p:blipFill>
          <a:blip r:embed="rId2"/>
          <a:stretch>
            <a:fillRect/>
          </a:stretch>
        </p:blipFill>
        <p:spPr>
          <a:xfrm>
            <a:off x="251460" y="571500"/>
            <a:ext cx="5726430" cy="4392970"/>
          </a:xfrm>
          <a:prstGeom prst="rect">
            <a:avLst/>
          </a:prstGeom>
        </p:spPr>
      </p:pic>
      <p:pic>
        <p:nvPicPr>
          <p:cNvPr id="3" name="図 2">
            <a:extLst>
              <a:ext uri="{FF2B5EF4-FFF2-40B4-BE49-F238E27FC236}">
                <a16:creationId xmlns:a16="http://schemas.microsoft.com/office/drawing/2014/main" id="{5A07141F-0D8F-054D-AB98-5B97A58D9FA3}"/>
              </a:ext>
            </a:extLst>
          </p:cNvPr>
          <p:cNvPicPr>
            <a:picLocks noChangeAspect="1"/>
          </p:cNvPicPr>
          <p:nvPr/>
        </p:nvPicPr>
        <p:blipFill>
          <a:blip r:embed="rId3"/>
          <a:stretch>
            <a:fillRect/>
          </a:stretch>
        </p:blipFill>
        <p:spPr>
          <a:xfrm>
            <a:off x="-34290" y="4978400"/>
            <a:ext cx="6210300" cy="1879600"/>
          </a:xfrm>
          <a:prstGeom prst="rect">
            <a:avLst/>
          </a:prstGeom>
        </p:spPr>
      </p:pic>
      <p:sp>
        <p:nvSpPr>
          <p:cNvPr id="5" name="テキスト ボックス 4">
            <a:extLst>
              <a:ext uri="{FF2B5EF4-FFF2-40B4-BE49-F238E27FC236}">
                <a16:creationId xmlns:a16="http://schemas.microsoft.com/office/drawing/2014/main" id="{1FBE1037-0592-6E42-8AF5-54E862A3D803}"/>
              </a:ext>
            </a:extLst>
          </p:cNvPr>
          <p:cNvSpPr txBox="1"/>
          <p:nvPr/>
        </p:nvSpPr>
        <p:spPr>
          <a:xfrm>
            <a:off x="5890260" y="1748790"/>
            <a:ext cx="2711833" cy="646331"/>
          </a:xfrm>
          <a:prstGeom prst="rect">
            <a:avLst/>
          </a:prstGeom>
          <a:noFill/>
        </p:spPr>
        <p:txBody>
          <a:bodyPr wrap="none" rtlCol="0">
            <a:spAutoFit/>
          </a:bodyPr>
          <a:lstStyle/>
          <a:p>
            <a:r>
              <a:rPr kumimoji="1" lang="en-US" altLang="ja-JP" dirty="0"/>
              <a:t>Mode number = ~ 2300</a:t>
            </a:r>
          </a:p>
          <a:p>
            <a:r>
              <a:rPr lang="en-US" altLang="ja-JP" dirty="0"/>
              <a:t>This is not due to RF cavity.</a:t>
            </a:r>
            <a:endParaRPr kumimoji="1" lang="ja-JP" altLang="en-US"/>
          </a:p>
        </p:txBody>
      </p:sp>
      <p:sp>
        <p:nvSpPr>
          <p:cNvPr id="6" name="円/楕円 5">
            <a:extLst>
              <a:ext uri="{FF2B5EF4-FFF2-40B4-BE49-F238E27FC236}">
                <a16:creationId xmlns:a16="http://schemas.microsoft.com/office/drawing/2014/main" id="{50CD8E0C-A3EA-AA47-9B51-2C63728F74E1}"/>
              </a:ext>
            </a:extLst>
          </p:cNvPr>
          <p:cNvSpPr/>
          <p:nvPr/>
        </p:nvSpPr>
        <p:spPr>
          <a:xfrm>
            <a:off x="991892" y="2316997"/>
            <a:ext cx="743918" cy="185204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円/楕円 7">
            <a:extLst>
              <a:ext uri="{FF2B5EF4-FFF2-40B4-BE49-F238E27FC236}">
                <a16:creationId xmlns:a16="http://schemas.microsoft.com/office/drawing/2014/main" id="{9EBA4FAA-E5E3-ED47-B2F0-77C014AABD3D}"/>
              </a:ext>
            </a:extLst>
          </p:cNvPr>
          <p:cNvSpPr/>
          <p:nvPr/>
        </p:nvSpPr>
        <p:spPr>
          <a:xfrm>
            <a:off x="2562386" y="1547248"/>
            <a:ext cx="823993" cy="26217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円/楕円 8">
            <a:extLst>
              <a:ext uri="{FF2B5EF4-FFF2-40B4-BE49-F238E27FC236}">
                <a16:creationId xmlns:a16="http://schemas.microsoft.com/office/drawing/2014/main" id="{D077C100-A5DD-F74C-A31C-3FB413E1BDAF}"/>
              </a:ext>
            </a:extLst>
          </p:cNvPr>
          <p:cNvSpPr/>
          <p:nvPr/>
        </p:nvSpPr>
        <p:spPr>
          <a:xfrm>
            <a:off x="4339525" y="1818531"/>
            <a:ext cx="831355" cy="225215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0775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タイトル 1">
            <a:extLst>
              <a:ext uri="{FF2B5EF4-FFF2-40B4-BE49-F238E27FC236}">
                <a16:creationId xmlns:a16="http://schemas.microsoft.com/office/drawing/2014/main" id="{885141BA-2C67-4487-81B3-5A9B50C9FC9C}"/>
              </a:ext>
            </a:extLst>
          </p:cNvPr>
          <p:cNvSpPr>
            <a:spLocks noGrp="1" noChangeArrowheads="1"/>
          </p:cNvSpPr>
          <p:nvPr>
            <p:ph type="title"/>
          </p:nvPr>
        </p:nvSpPr>
        <p:spPr/>
        <p:txBody>
          <a:bodyPr/>
          <a:lstStyle/>
          <a:p>
            <a:r>
              <a:rPr lang="en-US" altLang="ja-JP" dirty="0"/>
              <a:t>Longitudinal Mode (2 bucket spacing)</a:t>
            </a:r>
            <a:endParaRPr lang="ja-JP" altLang="en-US"/>
          </a:p>
        </p:txBody>
      </p:sp>
      <p:pic>
        <p:nvPicPr>
          <p:cNvPr id="126979" name="コンテンツ プレースホルダー 3">
            <a:extLst>
              <a:ext uri="{FF2B5EF4-FFF2-40B4-BE49-F238E27FC236}">
                <a16:creationId xmlns:a16="http://schemas.microsoft.com/office/drawing/2014/main" id="{11F3F78F-B9D2-4149-973D-AA2D9AE2D7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9188" y="1412875"/>
            <a:ext cx="6978650" cy="4897438"/>
          </a:xfrm>
        </p:spPr>
      </p:pic>
    </p:spTree>
    <p:extLst>
      <p:ext uri="{BB962C8B-B14F-4D97-AF65-F5344CB8AC3E}">
        <p14:creationId xmlns:p14="http://schemas.microsoft.com/office/powerpoint/2010/main" val="495625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0FB308E-B226-DD44-89A7-946FF6311EF9}"/>
              </a:ext>
            </a:extLst>
          </p:cNvPr>
          <p:cNvSpPr>
            <a:spLocks noGrp="1"/>
          </p:cNvSpPr>
          <p:nvPr>
            <p:ph type="ctrTitle"/>
          </p:nvPr>
        </p:nvSpPr>
        <p:spPr/>
        <p:txBody>
          <a:bodyPr/>
          <a:lstStyle/>
          <a:p>
            <a:r>
              <a:rPr lang="en-US" altLang="ja-JP" dirty="0"/>
              <a:t>Detector BG</a:t>
            </a:r>
            <a:r>
              <a:rPr kumimoji="1" lang="en-US" altLang="ja-JP" dirty="0"/>
              <a:t> issues</a:t>
            </a:r>
            <a:endParaRPr kumimoji="1" lang="ja-JP" altLang="en-US"/>
          </a:p>
        </p:txBody>
      </p:sp>
      <p:sp>
        <p:nvSpPr>
          <p:cNvPr id="5" name="字幕 4">
            <a:extLst>
              <a:ext uri="{FF2B5EF4-FFF2-40B4-BE49-F238E27FC236}">
                <a16:creationId xmlns:a16="http://schemas.microsoft.com/office/drawing/2014/main" id="{3228ACFC-51EA-CB45-8B73-3E9125CA4FC2}"/>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276725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84997C-F897-1D4C-AC0F-7EFF2A7F47D2}"/>
              </a:ext>
            </a:extLst>
          </p:cNvPr>
          <p:cNvSpPr>
            <a:spLocks noGrp="1"/>
          </p:cNvSpPr>
          <p:nvPr>
            <p:ph type="title"/>
          </p:nvPr>
        </p:nvSpPr>
        <p:spPr>
          <a:xfrm>
            <a:off x="439093" y="0"/>
            <a:ext cx="8229600" cy="1143000"/>
          </a:xfrm>
        </p:spPr>
        <p:txBody>
          <a:bodyPr/>
          <a:lstStyle/>
          <a:p>
            <a:r>
              <a:rPr lang="en-US" dirty="0"/>
              <a:t>Detector beam background issues</a:t>
            </a:r>
          </a:p>
        </p:txBody>
      </p:sp>
      <p:sp>
        <p:nvSpPr>
          <p:cNvPr id="3" name="コンテンツ プレースホルダー 2">
            <a:extLst>
              <a:ext uri="{FF2B5EF4-FFF2-40B4-BE49-F238E27FC236}">
                <a16:creationId xmlns:a16="http://schemas.microsoft.com/office/drawing/2014/main" id="{B5A83C7E-69BC-864E-B016-A3A3CFC13C19}"/>
              </a:ext>
            </a:extLst>
          </p:cNvPr>
          <p:cNvSpPr>
            <a:spLocks noGrp="1"/>
          </p:cNvSpPr>
          <p:nvPr>
            <p:ph idx="1"/>
          </p:nvPr>
        </p:nvSpPr>
        <p:spPr>
          <a:xfrm>
            <a:off x="366665" y="1047939"/>
            <a:ext cx="8229600" cy="4525963"/>
          </a:xfrm>
        </p:spPr>
        <p:txBody>
          <a:bodyPr/>
          <a:lstStyle/>
          <a:p>
            <a:r>
              <a:rPr lang="en-US" sz="1600" dirty="0"/>
              <a:t>Iida-san gives a talk in BEAST session in the afternoon.</a:t>
            </a:r>
          </a:p>
          <a:p>
            <a:r>
              <a:rPr lang="en-US" sz="1600" dirty="0"/>
              <a:t>A task force the detector beam background was established during Phase 2 operation.</a:t>
            </a:r>
          </a:p>
          <a:p>
            <a:r>
              <a:rPr lang="en-US" sz="1600" dirty="0"/>
              <a:t>Injection BG</a:t>
            </a:r>
          </a:p>
          <a:p>
            <a:pPr lvl="1"/>
            <a:r>
              <a:rPr lang="en-US" sz="1400" dirty="0"/>
              <a:t>The task force members did intensive injection tuning during Phase 2. The BG was lowered effectively, although a stably good condition did not last  for a long time.</a:t>
            </a:r>
          </a:p>
          <a:p>
            <a:r>
              <a:rPr lang="en-US" sz="1800" dirty="0"/>
              <a:t>BG by storage beam</a:t>
            </a:r>
          </a:p>
          <a:p>
            <a:pPr lvl="1"/>
            <a:r>
              <a:rPr lang="en-US" sz="1400" dirty="0">
                <a:latin typeface="Symbol" pitchFamily="2" charset="2"/>
              </a:rPr>
              <a:t>b</a:t>
            </a:r>
            <a:r>
              <a:rPr lang="en-US" sz="1400" dirty="0"/>
              <a:t>y* dependence seemed strong.</a:t>
            </a:r>
          </a:p>
          <a:p>
            <a:r>
              <a:rPr lang="en-US" sz="1600" dirty="0"/>
              <a:t>Scraping BG</a:t>
            </a:r>
          </a:p>
          <a:p>
            <a:pPr lvl="1"/>
            <a:r>
              <a:rPr lang="en-US" altLang="ja-JP" sz="1400" dirty="0"/>
              <a:t>It is unlikely that the “scraping” background is caused by the beam tail.</a:t>
            </a:r>
          </a:p>
          <a:p>
            <a:pPr lvl="1"/>
            <a:r>
              <a:rPr lang="en-US" altLang="ja-JP" sz="1400" dirty="0"/>
              <a:t>It may be caused by the off-momentum particles </a:t>
            </a:r>
            <a:r>
              <a:rPr lang="en-US" altLang="ja-JP" sz="1400" dirty="0" err="1"/>
              <a:t>overfocused</a:t>
            </a:r>
            <a:r>
              <a:rPr lang="en-US" altLang="ja-JP" sz="1400" dirty="0"/>
              <a:t> by QCS magnets. This seems to be supported by Nakayama’s (Touschek) simulation.</a:t>
            </a:r>
          </a:p>
          <a:p>
            <a:pPr lvl="1"/>
            <a:r>
              <a:rPr lang="en-US" altLang="ja-JP" sz="1400" dirty="0"/>
              <a:t>I asked Zhou-san (Beam-Beam) and Dima-san (Intra-beam) to do the beam tail simulations. The tails may give some effects to SR BG.</a:t>
            </a:r>
          </a:p>
          <a:p>
            <a:r>
              <a:rPr lang="en-US" altLang="ja-JP" sz="1800" dirty="0"/>
              <a:t>Other issues</a:t>
            </a:r>
          </a:p>
          <a:p>
            <a:pPr lvl="1"/>
            <a:r>
              <a:rPr lang="en-US" altLang="ja-JP" sz="1400" dirty="0"/>
              <a:t>BG storm or spike</a:t>
            </a:r>
          </a:p>
          <a:p>
            <a:pPr lvl="1"/>
            <a:r>
              <a:rPr lang="en-US" altLang="ja-JP" sz="1400" dirty="0"/>
              <a:t>High BG for outer layers of CDC, when we </a:t>
            </a:r>
            <a:r>
              <a:rPr lang="en-US" altLang="ja-JP" sz="1400" dirty="0" err="1"/>
              <a:t>sqeezed</a:t>
            </a:r>
            <a:r>
              <a:rPr lang="en-US" altLang="ja-JP" sz="1400" dirty="0"/>
              <a:t> </a:t>
            </a:r>
            <a:r>
              <a:rPr lang="en-US" altLang="ja-JP" sz="1400" dirty="0">
                <a:latin typeface="Symbol" pitchFamily="2" charset="2"/>
              </a:rPr>
              <a:t>b</a:t>
            </a:r>
            <a:r>
              <a:rPr lang="en-US" altLang="ja-JP" sz="1400" dirty="0"/>
              <a:t>y* from 4 to 3mm</a:t>
            </a:r>
          </a:p>
          <a:p>
            <a:pPr lvl="1"/>
            <a:r>
              <a:rPr lang="en-US" altLang="ja-JP" sz="1400" dirty="0"/>
              <a:t>SR BG?</a:t>
            </a:r>
          </a:p>
          <a:p>
            <a:r>
              <a:rPr lang="en-US" altLang="ja-JP" sz="1800" dirty="0"/>
              <a:t>Phase 3</a:t>
            </a:r>
          </a:p>
          <a:p>
            <a:pPr lvl="1"/>
            <a:r>
              <a:rPr lang="en-US" altLang="ja-JP" sz="1400" dirty="0"/>
              <a:t>New collimators will be installed.</a:t>
            </a:r>
          </a:p>
          <a:p>
            <a:pPr lvl="1"/>
            <a:r>
              <a:rPr lang="en-US" altLang="ja-JP" sz="1400" dirty="0"/>
              <a:t>Establishment of top-up (continuous) injection is a key issue at the beginning of Phase 3.</a:t>
            </a:r>
          </a:p>
          <a:p>
            <a:pPr lvl="1"/>
            <a:endParaRPr lang="en-US" sz="1400" dirty="0"/>
          </a:p>
          <a:p>
            <a:endParaRPr lang="en-US" sz="1600" dirty="0"/>
          </a:p>
        </p:txBody>
      </p:sp>
    </p:spTree>
    <p:extLst>
      <p:ext uri="{BB962C8B-B14F-4D97-AF65-F5344CB8AC3E}">
        <p14:creationId xmlns:p14="http://schemas.microsoft.com/office/powerpoint/2010/main" val="2101097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D891143-62B8-1340-B545-079CD44D869F}"/>
              </a:ext>
            </a:extLst>
          </p:cNvPr>
          <p:cNvPicPr>
            <a:picLocks noChangeAspect="1"/>
          </p:cNvPicPr>
          <p:nvPr/>
        </p:nvPicPr>
        <p:blipFill>
          <a:blip r:embed="rId2"/>
          <a:stretch>
            <a:fillRect/>
          </a:stretch>
        </p:blipFill>
        <p:spPr>
          <a:xfrm>
            <a:off x="0" y="232294"/>
            <a:ext cx="9144000" cy="6393412"/>
          </a:xfrm>
          <a:prstGeom prst="rect">
            <a:avLst/>
          </a:prstGeom>
        </p:spPr>
      </p:pic>
    </p:spTree>
    <p:extLst>
      <p:ext uri="{BB962C8B-B14F-4D97-AF65-F5344CB8AC3E}">
        <p14:creationId xmlns:p14="http://schemas.microsoft.com/office/powerpoint/2010/main" val="3502865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FA9AECF-3978-8D45-803F-F01DF82C5CC2}"/>
              </a:ext>
            </a:extLst>
          </p:cNvPr>
          <p:cNvPicPr>
            <a:picLocks noChangeAspect="1"/>
          </p:cNvPicPr>
          <p:nvPr/>
        </p:nvPicPr>
        <p:blipFill>
          <a:blip r:embed="rId2"/>
          <a:stretch>
            <a:fillRect/>
          </a:stretch>
        </p:blipFill>
        <p:spPr>
          <a:xfrm>
            <a:off x="0" y="176659"/>
            <a:ext cx="9144000" cy="6504682"/>
          </a:xfrm>
          <a:prstGeom prst="rect">
            <a:avLst/>
          </a:prstGeom>
        </p:spPr>
      </p:pic>
    </p:spTree>
    <p:extLst>
      <p:ext uri="{BB962C8B-B14F-4D97-AF65-F5344CB8AC3E}">
        <p14:creationId xmlns:p14="http://schemas.microsoft.com/office/powerpoint/2010/main" val="2473339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タイトル 4"/>
          <p:cNvSpPr>
            <a:spLocks noGrp="1"/>
          </p:cNvSpPr>
          <p:nvPr>
            <p:ph type="title"/>
          </p:nvPr>
        </p:nvSpPr>
        <p:spPr>
          <a:xfrm>
            <a:off x="402956" y="-34872"/>
            <a:ext cx="8229600" cy="1143000"/>
          </a:xfrm>
        </p:spPr>
        <p:txBody>
          <a:bodyPr/>
          <a:lstStyle/>
          <a:p>
            <a:r>
              <a:rPr lang="en-US" altLang="ja-JP" sz="4000" dirty="0">
                <a:latin typeface="Marker Felt" charset="0"/>
              </a:rPr>
              <a:t>Missions of Phase 2</a:t>
            </a:r>
            <a:endParaRPr lang="ja-JP" altLang="en-US" sz="4000">
              <a:latin typeface="Marker Felt" charset="0"/>
            </a:endParaRPr>
          </a:p>
        </p:txBody>
      </p:sp>
      <p:sp>
        <p:nvSpPr>
          <p:cNvPr id="15362" name="コンテンツ プレースホルダー 5"/>
          <p:cNvSpPr>
            <a:spLocks noGrp="1"/>
          </p:cNvSpPr>
          <p:nvPr>
            <p:ph idx="1"/>
          </p:nvPr>
        </p:nvSpPr>
        <p:spPr>
          <a:xfrm>
            <a:off x="457200" y="821410"/>
            <a:ext cx="8229600" cy="6036590"/>
          </a:xfrm>
        </p:spPr>
        <p:txBody>
          <a:bodyPr rtlCol="0">
            <a:normAutofit fontScale="92500" lnSpcReduction="10000"/>
          </a:bodyPr>
          <a:lstStyle/>
          <a:p>
            <a:pPr fontAlgn="auto">
              <a:spcAft>
                <a:spcPts val="0"/>
              </a:spcAft>
              <a:buFont typeface="Arial"/>
              <a:buChar char="•"/>
              <a:defRPr/>
            </a:pPr>
            <a:r>
              <a:rPr lang="en-US" altLang="ja-JP" sz="3000" dirty="0">
                <a:cs typeface="+mn-cs"/>
              </a:rPr>
              <a:t>Peak luminosity 1 x 10</a:t>
            </a:r>
            <a:r>
              <a:rPr lang="en-US" altLang="ja-JP" sz="3000" baseline="30000" dirty="0">
                <a:cs typeface="+mn-cs"/>
              </a:rPr>
              <a:t>34</a:t>
            </a:r>
            <a:r>
              <a:rPr lang="en-US" altLang="ja-JP" sz="3000" dirty="0">
                <a:cs typeface="+mn-cs"/>
              </a:rPr>
              <a:t> cm</a:t>
            </a:r>
            <a:r>
              <a:rPr lang="en-US" altLang="ja-JP" sz="3000" baseline="30000" dirty="0">
                <a:cs typeface="+mn-cs"/>
              </a:rPr>
              <a:t>-2</a:t>
            </a:r>
            <a:r>
              <a:rPr lang="en-US" altLang="ja-JP" sz="3000" dirty="0">
                <a:cs typeface="+mn-cs"/>
              </a:rPr>
              <a:t> s</a:t>
            </a:r>
            <a:r>
              <a:rPr lang="en-US" altLang="ja-JP" sz="3000" baseline="30000" dirty="0">
                <a:cs typeface="+mn-cs"/>
              </a:rPr>
              <a:t>-1</a:t>
            </a:r>
            <a:r>
              <a:rPr lang="en-US" altLang="ja-JP" sz="3000" dirty="0">
                <a:cs typeface="+mn-cs"/>
              </a:rPr>
              <a:t> (Validation of “nano beam scheme”)</a:t>
            </a:r>
          </a:p>
          <a:p>
            <a:pPr lvl="1" fontAlgn="auto">
              <a:spcAft>
                <a:spcPts val="0"/>
              </a:spcAft>
              <a:buFont typeface="Arial"/>
              <a:buChar char="•"/>
              <a:defRPr/>
            </a:pPr>
            <a:r>
              <a:rPr lang="en-US" altLang="ja-JP" sz="2600" dirty="0"/>
              <a:t>Squeezing </a:t>
            </a:r>
            <a:r>
              <a:rPr lang="en-US" altLang="ja-JP" sz="2600" dirty="0">
                <a:latin typeface="Symbol" pitchFamily="2" charset="2"/>
              </a:rPr>
              <a:t>b</a:t>
            </a:r>
            <a:r>
              <a:rPr lang="en-US" altLang="ja-JP" sz="2600" baseline="-25000" dirty="0">
                <a:cs typeface="+mn-cs"/>
              </a:rPr>
              <a:t>y</a:t>
            </a:r>
            <a:r>
              <a:rPr lang="en-US" altLang="ja-JP" sz="2600" baseline="30000" dirty="0">
                <a:cs typeface="+mn-cs"/>
              </a:rPr>
              <a:t>*</a:t>
            </a:r>
            <a:endParaRPr lang="en-US" altLang="ja-JP" sz="2600" dirty="0">
              <a:cs typeface="+mn-cs"/>
            </a:endParaRPr>
          </a:p>
          <a:p>
            <a:pPr lvl="2" fontAlgn="auto">
              <a:spcAft>
                <a:spcPts val="0"/>
              </a:spcAft>
              <a:buFont typeface="Arial"/>
              <a:buChar char="•"/>
              <a:defRPr/>
            </a:pPr>
            <a:r>
              <a:rPr lang="en-US" altLang="ja-JP" sz="2200" dirty="0">
                <a:cs typeface="+mn-cs"/>
              </a:rPr>
              <a:t>Ohnishi’s talk</a:t>
            </a:r>
          </a:p>
          <a:p>
            <a:pPr lvl="1" fontAlgn="auto">
              <a:spcAft>
                <a:spcPts val="0"/>
              </a:spcAft>
              <a:buFont typeface="Arial"/>
              <a:buChar char="•"/>
              <a:defRPr/>
            </a:pPr>
            <a:r>
              <a:rPr lang="en-US" altLang="ja-JP" sz="2600" dirty="0">
                <a:cs typeface="+mn-cs"/>
              </a:rPr>
              <a:t>Specific luminosity (beam-beam parameter)</a:t>
            </a:r>
          </a:p>
          <a:p>
            <a:pPr lvl="2" fontAlgn="auto">
              <a:spcAft>
                <a:spcPts val="0"/>
              </a:spcAft>
              <a:buFont typeface="Arial"/>
              <a:buChar char="•"/>
              <a:defRPr/>
            </a:pPr>
            <a:r>
              <a:rPr lang="en-US" altLang="ja-JP" sz="2000" dirty="0"/>
              <a:t>Ohnishi’s talk</a:t>
            </a:r>
          </a:p>
          <a:p>
            <a:pPr lvl="1" fontAlgn="auto">
              <a:spcAft>
                <a:spcPts val="0"/>
              </a:spcAft>
              <a:buFont typeface="Arial"/>
              <a:buChar char="•"/>
              <a:defRPr/>
            </a:pPr>
            <a:r>
              <a:rPr lang="en-US" altLang="ja-JP" sz="2600" dirty="0"/>
              <a:t>Increasing beam currents</a:t>
            </a:r>
          </a:p>
          <a:p>
            <a:pPr lvl="2" fontAlgn="auto">
              <a:spcAft>
                <a:spcPts val="0"/>
              </a:spcAft>
              <a:buFont typeface="Arial"/>
              <a:buChar char="•"/>
              <a:defRPr/>
            </a:pPr>
            <a:r>
              <a:rPr lang="en-US" altLang="ja-JP" sz="2200" dirty="0">
                <a:solidFill>
                  <a:srgbClr val="FF0000"/>
                </a:solidFill>
              </a:rPr>
              <a:t>This talk</a:t>
            </a:r>
          </a:p>
          <a:p>
            <a:pPr fontAlgn="auto">
              <a:spcAft>
                <a:spcPts val="0"/>
              </a:spcAft>
              <a:buFont typeface="Arial"/>
              <a:buChar char="•"/>
              <a:defRPr/>
            </a:pPr>
            <a:r>
              <a:rPr lang="en-US" altLang="ja-JP" sz="3000" dirty="0"/>
              <a:t>Beam background issues</a:t>
            </a:r>
          </a:p>
          <a:p>
            <a:pPr lvl="1" fontAlgn="auto">
              <a:spcAft>
                <a:spcPts val="0"/>
              </a:spcAft>
              <a:buFont typeface="Arial"/>
              <a:buChar char="•"/>
              <a:defRPr/>
            </a:pPr>
            <a:r>
              <a:rPr lang="en-US" altLang="ja-JP" sz="2600" dirty="0">
                <a:solidFill>
                  <a:srgbClr val="FF0000"/>
                </a:solidFill>
              </a:rPr>
              <a:t>Iida’s talk in BEAST session this afternoon,  This talk</a:t>
            </a:r>
          </a:p>
          <a:p>
            <a:pPr fontAlgn="auto">
              <a:spcAft>
                <a:spcPts val="0"/>
              </a:spcAft>
              <a:buFont typeface="Arial"/>
              <a:buChar char="•"/>
              <a:defRPr/>
            </a:pPr>
            <a:r>
              <a:rPr lang="en-US" altLang="ja-JP" sz="3000" dirty="0"/>
              <a:t>QCS quench issue</a:t>
            </a:r>
          </a:p>
          <a:p>
            <a:pPr lvl="1" fontAlgn="auto">
              <a:spcAft>
                <a:spcPts val="0"/>
              </a:spcAft>
              <a:buFont typeface="Arial"/>
              <a:buChar char="•"/>
              <a:defRPr/>
            </a:pPr>
            <a:r>
              <a:rPr lang="en-US" altLang="ja-JP" sz="2600" dirty="0">
                <a:solidFill>
                  <a:srgbClr val="FF0000"/>
                </a:solidFill>
              </a:rPr>
              <a:t>This talk</a:t>
            </a:r>
          </a:p>
          <a:p>
            <a:pPr fontAlgn="auto">
              <a:spcAft>
                <a:spcPts val="0"/>
              </a:spcAft>
              <a:buFont typeface="Arial"/>
              <a:buChar char="•"/>
              <a:defRPr/>
            </a:pPr>
            <a:r>
              <a:rPr lang="en-US" altLang="ja-JP" sz="3000" dirty="0"/>
              <a:t>Tuning and Study of Injector </a:t>
            </a:r>
            <a:r>
              <a:rPr lang="en-US" altLang="ja-JP" sz="3000" dirty="0" err="1"/>
              <a:t>Linac</a:t>
            </a:r>
            <a:endParaRPr lang="en-US" altLang="ja-JP" sz="3000" dirty="0"/>
          </a:p>
          <a:p>
            <a:pPr lvl="1" fontAlgn="auto">
              <a:spcAft>
                <a:spcPts val="0"/>
              </a:spcAft>
              <a:buFont typeface="Arial"/>
              <a:buChar char="•"/>
              <a:defRPr/>
            </a:pPr>
            <a:r>
              <a:rPr lang="en-US" altLang="ja-JP" sz="2600" dirty="0"/>
              <a:t>Furukawa’s talk</a:t>
            </a:r>
            <a:endParaRPr lang="en-US" altLang="ja-JP" sz="2200" dirty="0">
              <a:solidFill>
                <a:srgbClr val="FF0000"/>
              </a:solidFill>
            </a:endParaRPr>
          </a:p>
          <a:p>
            <a:pPr lvl="1" fontAlgn="auto">
              <a:spcAft>
                <a:spcPts val="0"/>
              </a:spcAft>
              <a:buFont typeface="Arial"/>
              <a:buChar char="•"/>
              <a:defRPr/>
            </a:pPr>
            <a:endParaRPr lang="en-US" altLang="ja-JP" sz="2600" dirty="0"/>
          </a:p>
          <a:p>
            <a:pPr lvl="2" fontAlgn="auto">
              <a:spcAft>
                <a:spcPts val="0"/>
              </a:spcAft>
              <a:buFont typeface="Arial"/>
              <a:buChar char="•"/>
              <a:defRPr/>
            </a:pPr>
            <a:endParaRPr lang="en-US" altLang="ja-JP" sz="2200" dirty="0">
              <a:cs typeface="+mn-cs"/>
            </a:endParaRPr>
          </a:p>
        </p:txBody>
      </p:sp>
    </p:spTree>
    <p:extLst>
      <p:ext uri="{BB962C8B-B14F-4D97-AF65-F5344CB8AC3E}">
        <p14:creationId xmlns:p14="http://schemas.microsoft.com/office/powerpoint/2010/main" val="2301707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E396B7-77E0-644A-808A-34E4F7010168}"/>
              </a:ext>
            </a:extLst>
          </p:cNvPr>
          <p:cNvSpPr>
            <a:spLocks noGrp="1"/>
          </p:cNvSpPr>
          <p:nvPr>
            <p:ph type="title"/>
          </p:nvPr>
        </p:nvSpPr>
        <p:spPr/>
        <p:txBody>
          <a:bodyPr/>
          <a:lstStyle/>
          <a:p>
            <a:r>
              <a:rPr lang="en-US" dirty="0"/>
              <a:t>Injection BG</a:t>
            </a:r>
          </a:p>
        </p:txBody>
      </p:sp>
      <p:sp>
        <p:nvSpPr>
          <p:cNvPr id="3" name="コンテンツ プレースホルダー 2">
            <a:extLst>
              <a:ext uri="{FF2B5EF4-FFF2-40B4-BE49-F238E27FC236}">
                <a16:creationId xmlns:a16="http://schemas.microsoft.com/office/drawing/2014/main" id="{B6AA9620-51CB-9A4D-89D7-3F1F71AEA24B}"/>
              </a:ext>
            </a:extLst>
          </p:cNvPr>
          <p:cNvSpPr>
            <a:spLocks noGrp="1"/>
          </p:cNvSpPr>
          <p:nvPr>
            <p:ph idx="1"/>
          </p:nvPr>
        </p:nvSpPr>
        <p:spPr>
          <a:xfrm>
            <a:off x="457200" y="1283329"/>
            <a:ext cx="8229600" cy="5235166"/>
          </a:xfrm>
        </p:spPr>
        <p:txBody>
          <a:bodyPr/>
          <a:lstStyle/>
          <a:p>
            <a:r>
              <a:rPr lang="en-US" sz="2000" dirty="0"/>
              <a:t>BG was reduced rather effectively by collimator tuning.</a:t>
            </a:r>
          </a:p>
          <a:p>
            <a:r>
              <a:rPr lang="en-US" sz="2000" dirty="0"/>
              <a:t>BG was also reduced by the injector and injection tuning.</a:t>
            </a:r>
          </a:p>
          <a:p>
            <a:pPr lvl="1"/>
            <a:r>
              <a:rPr lang="en-US" sz="1800" dirty="0"/>
              <a:t>Beam energy</a:t>
            </a:r>
          </a:p>
          <a:p>
            <a:pPr lvl="2"/>
            <a:r>
              <a:rPr lang="en-US" sz="1400" dirty="0"/>
              <a:t>An energy FB was introduced during Phase 2.</a:t>
            </a:r>
          </a:p>
          <a:p>
            <a:pPr lvl="1"/>
            <a:r>
              <a:rPr lang="en-US" sz="1800" dirty="0"/>
              <a:t>Energy spread</a:t>
            </a:r>
          </a:p>
          <a:p>
            <a:pPr lvl="1"/>
            <a:r>
              <a:rPr lang="en-US" sz="1800" dirty="0"/>
              <a:t>LINAC and BT orbit</a:t>
            </a:r>
          </a:p>
          <a:p>
            <a:pPr lvl="1"/>
            <a:r>
              <a:rPr lang="en-US" sz="1800" dirty="0"/>
              <a:t>Optics correction in rings</a:t>
            </a:r>
          </a:p>
          <a:p>
            <a:r>
              <a:rPr lang="en-US" sz="2000" dirty="0"/>
              <a:t>BG did not decreased drastically by using RF gun, although some BCG member think that it had some effects.</a:t>
            </a:r>
          </a:p>
          <a:p>
            <a:r>
              <a:rPr lang="en-US" sz="2000" dirty="0"/>
              <a:t>Items to be introduced in Phase 3</a:t>
            </a:r>
          </a:p>
          <a:p>
            <a:pPr lvl="1"/>
            <a:r>
              <a:rPr lang="en-US" sz="1800" dirty="0"/>
              <a:t>LINAC beam orbit FB</a:t>
            </a:r>
          </a:p>
          <a:p>
            <a:pPr lvl="1"/>
            <a:r>
              <a:rPr lang="en-US" sz="1800" dirty="0"/>
              <a:t>Beam monitor for energy spread</a:t>
            </a:r>
          </a:p>
          <a:p>
            <a:pPr lvl="1"/>
            <a:r>
              <a:rPr lang="en-US" sz="1800" dirty="0"/>
              <a:t>Monitor for beam energy (RF phase monitor)</a:t>
            </a:r>
          </a:p>
          <a:p>
            <a:r>
              <a:rPr lang="en-US" sz="2000" dirty="0"/>
              <a:t>A dedicated study on injection BG was done at the end of Phase 2.</a:t>
            </a:r>
          </a:p>
          <a:p>
            <a:r>
              <a:rPr lang="en-US" sz="2000" dirty="0"/>
              <a:t>Beast sensors like diamond sensors and CLAWS were essentially important for injection BG tuning.</a:t>
            </a:r>
          </a:p>
          <a:p>
            <a:endParaRPr lang="en-US" sz="2000" dirty="0"/>
          </a:p>
          <a:p>
            <a:endParaRPr lang="en-US" sz="2000" dirty="0"/>
          </a:p>
        </p:txBody>
      </p:sp>
    </p:spTree>
    <p:extLst>
      <p:ext uri="{BB962C8B-B14F-4D97-AF65-F5344CB8AC3E}">
        <p14:creationId xmlns:p14="http://schemas.microsoft.com/office/powerpoint/2010/main" val="1506088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D076F2-94E3-5446-ADB3-41457F9798C3}"/>
              </a:ext>
            </a:extLst>
          </p:cNvPr>
          <p:cNvSpPr>
            <a:spLocks noGrp="1"/>
          </p:cNvSpPr>
          <p:nvPr>
            <p:ph type="title"/>
          </p:nvPr>
        </p:nvSpPr>
        <p:spPr/>
        <p:txBody>
          <a:bodyPr/>
          <a:lstStyle/>
          <a:p>
            <a:r>
              <a:rPr lang="en-US" dirty="0"/>
              <a:t>BG by storage beam</a:t>
            </a:r>
          </a:p>
        </p:txBody>
      </p:sp>
      <p:sp>
        <p:nvSpPr>
          <p:cNvPr id="3" name="コンテンツ プレースホルダー 2">
            <a:extLst>
              <a:ext uri="{FF2B5EF4-FFF2-40B4-BE49-F238E27FC236}">
                <a16:creationId xmlns:a16="http://schemas.microsoft.com/office/drawing/2014/main" id="{815DF6DB-5A0C-7C45-942F-DF1A385B0A4D}"/>
              </a:ext>
            </a:extLst>
          </p:cNvPr>
          <p:cNvSpPr>
            <a:spLocks noGrp="1"/>
          </p:cNvSpPr>
          <p:nvPr>
            <p:ph idx="1"/>
          </p:nvPr>
        </p:nvSpPr>
        <p:spPr/>
        <p:txBody>
          <a:bodyPr/>
          <a:lstStyle/>
          <a:p>
            <a:r>
              <a:rPr lang="en-US" dirty="0"/>
              <a:t>Tuning items when squeezing </a:t>
            </a:r>
            <a:r>
              <a:rPr lang="en-US" dirty="0">
                <a:latin typeface="Symbol" pitchFamily="2" charset="2"/>
              </a:rPr>
              <a:t>b</a:t>
            </a:r>
            <a:r>
              <a:rPr lang="en-US" dirty="0"/>
              <a:t>y*</a:t>
            </a:r>
          </a:p>
          <a:p>
            <a:pPr lvl="1"/>
            <a:r>
              <a:rPr lang="en-US" dirty="0"/>
              <a:t>Collimators</a:t>
            </a:r>
          </a:p>
          <a:p>
            <a:pPr lvl="1"/>
            <a:r>
              <a:rPr lang="en-US" dirty="0"/>
              <a:t>Optics corrections</a:t>
            </a:r>
          </a:p>
          <a:p>
            <a:pPr lvl="1"/>
            <a:r>
              <a:rPr lang="en-US" dirty="0"/>
              <a:t>Injection tuning</a:t>
            </a:r>
          </a:p>
          <a:p>
            <a:r>
              <a:rPr lang="en-US" dirty="0"/>
              <a:t>BG depends on tunes</a:t>
            </a:r>
          </a:p>
          <a:p>
            <a:pPr lvl="1"/>
            <a:r>
              <a:rPr lang="en-US" dirty="0"/>
              <a:t>We need more systematic study.</a:t>
            </a:r>
          </a:p>
          <a:p>
            <a:r>
              <a:rPr lang="en-US" dirty="0"/>
              <a:t>Diamond </a:t>
            </a:r>
            <a:r>
              <a:rPr lang="en-US" dirty="0" err="1"/>
              <a:t>senser</a:t>
            </a:r>
            <a:r>
              <a:rPr lang="en-US" dirty="0"/>
              <a:t> abort</a:t>
            </a:r>
          </a:p>
          <a:p>
            <a:pPr lvl="1"/>
            <a:r>
              <a:rPr lang="en-US" dirty="0"/>
              <a:t>Effective to prevent QCS quench</a:t>
            </a:r>
          </a:p>
        </p:txBody>
      </p:sp>
    </p:spTree>
    <p:extLst>
      <p:ext uri="{BB962C8B-B14F-4D97-AF65-F5344CB8AC3E}">
        <p14:creationId xmlns:p14="http://schemas.microsoft.com/office/powerpoint/2010/main" val="2018227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F5CABC-00F5-3341-AB55-480BD8E500B3}"/>
              </a:ext>
            </a:extLst>
          </p:cNvPr>
          <p:cNvSpPr>
            <a:spLocks noGrp="1"/>
          </p:cNvSpPr>
          <p:nvPr>
            <p:ph type="title"/>
          </p:nvPr>
        </p:nvSpPr>
        <p:spPr>
          <a:xfrm>
            <a:off x="466344" y="111256"/>
            <a:ext cx="8229600" cy="1143000"/>
          </a:xfrm>
        </p:spPr>
        <p:txBody>
          <a:bodyPr/>
          <a:lstStyle/>
          <a:p>
            <a:r>
              <a:rPr lang="en-US" dirty="0"/>
              <a:t>Beam tail?</a:t>
            </a:r>
          </a:p>
        </p:txBody>
      </p:sp>
      <p:pic>
        <p:nvPicPr>
          <p:cNvPr id="4" name="コンテンツ プレースホルダー 3">
            <a:extLst>
              <a:ext uri="{FF2B5EF4-FFF2-40B4-BE49-F238E27FC236}">
                <a16:creationId xmlns:a16="http://schemas.microsoft.com/office/drawing/2014/main" id="{95D542EA-CEBB-574D-BE98-8733B0CAA0E4}"/>
              </a:ext>
            </a:extLst>
          </p:cNvPr>
          <p:cNvPicPr>
            <a:picLocks noGrp="1" noChangeAspect="1"/>
          </p:cNvPicPr>
          <p:nvPr>
            <p:ph idx="1"/>
          </p:nvPr>
        </p:nvPicPr>
        <p:blipFill>
          <a:blip r:embed="rId2"/>
          <a:stretch>
            <a:fillRect/>
          </a:stretch>
        </p:blipFill>
        <p:spPr>
          <a:xfrm>
            <a:off x="185980" y="1028702"/>
            <a:ext cx="7144718" cy="5718646"/>
          </a:xfrm>
          <a:prstGeom prst="rect">
            <a:avLst/>
          </a:prstGeom>
        </p:spPr>
      </p:pic>
      <p:sp>
        <p:nvSpPr>
          <p:cNvPr id="5" name="テキスト ボックス 4">
            <a:extLst>
              <a:ext uri="{FF2B5EF4-FFF2-40B4-BE49-F238E27FC236}">
                <a16:creationId xmlns:a16="http://schemas.microsoft.com/office/drawing/2014/main" id="{0F303E2B-CD9A-A44B-84E3-7EAA575D129F}"/>
              </a:ext>
            </a:extLst>
          </p:cNvPr>
          <p:cNvSpPr txBox="1"/>
          <p:nvPr/>
        </p:nvSpPr>
        <p:spPr>
          <a:xfrm>
            <a:off x="4363864" y="1332853"/>
            <a:ext cx="4764638" cy="1754326"/>
          </a:xfrm>
          <a:prstGeom prst="rect">
            <a:avLst/>
          </a:prstGeom>
          <a:solidFill>
            <a:schemeClr val="bg2"/>
          </a:solidFill>
        </p:spPr>
        <p:txBody>
          <a:bodyPr wrap="none" rtlCol="0">
            <a:spAutoFit/>
          </a:bodyPr>
          <a:lstStyle/>
          <a:p>
            <a:r>
              <a:rPr lang="en-US" dirty="0"/>
              <a:t>At the point (+/- 225mm from IP)</a:t>
            </a:r>
          </a:p>
          <a:p>
            <a:r>
              <a:rPr lang="en-US" dirty="0" err="1">
                <a:latin typeface="Symbol" pitchFamily="2" charset="2"/>
              </a:rPr>
              <a:t>b</a:t>
            </a:r>
            <a:r>
              <a:rPr lang="en-US" baseline="-25000" dirty="0" err="1"/>
              <a:t>x</a:t>
            </a:r>
            <a:r>
              <a:rPr lang="en-US" dirty="0"/>
              <a:t> = 0.453m (</a:t>
            </a:r>
            <a:r>
              <a:rPr lang="en-US" dirty="0" err="1">
                <a:latin typeface="Symbol" pitchFamily="2" charset="2"/>
              </a:rPr>
              <a:t>b</a:t>
            </a:r>
            <a:r>
              <a:rPr lang="en-US" baseline="-25000" dirty="0" err="1"/>
              <a:t>x</a:t>
            </a:r>
            <a:r>
              <a:rPr lang="en-US" baseline="30000" dirty="0"/>
              <a:t>*</a:t>
            </a:r>
            <a:r>
              <a:rPr lang="en-US" dirty="0"/>
              <a:t> = 0.200m at IP)</a:t>
            </a:r>
          </a:p>
          <a:p>
            <a:r>
              <a:rPr lang="en-US" altLang="ja-JP" dirty="0">
                <a:latin typeface="Symbol" pitchFamily="2" charset="2"/>
              </a:rPr>
              <a:t>e</a:t>
            </a:r>
            <a:r>
              <a:rPr lang="en-US" altLang="ja-JP" baseline="-25000" dirty="0"/>
              <a:t>x </a:t>
            </a:r>
            <a:r>
              <a:rPr lang="en-US" altLang="ja-JP" dirty="0"/>
              <a:t>= 1.73 nm (LER), 4.67 nm (HER) </a:t>
            </a:r>
          </a:p>
          <a:p>
            <a:r>
              <a:rPr lang="en-US" altLang="ja-JP" dirty="0" err="1">
                <a:latin typeface="Symbol" pitchFamily="2" charset="2"/>
              </a:rPr>
              <a:t>s</a:t>
            </a:r>
            <a:r>
              <a:rPr lang="en-US" altLang="ja-JP" baseline="-25000" dirty="0" err="1"/>
              <a:t>x</a:t>
            </a:r>
            <a:r>
              <a:rPr lang="en-US" altLang="ja-JP" baseline="-25000" dirty="0"/>
              <a:t> </a:t>
            </a:r>
            <a:r>
              <a:rPr lang="en-US" altLang="ja-JP" dirty="0"/>
              <a:t>= 28.0 </a:t>
            </a:r>
            <a:r>
              <a:rPr lang="en-US" altLang="ja-JP" dirty="0">
                <a:latin typeface="Symbol" pitchFamily="2" charset="2"/>
              </a:rPr>
              <a:t>m</a:t>
            </a:r>
            <a:r>
              <a:rPr lang="en-US" altLang="ja-JP" dirty="0"/>
              <a:t>m (LER), 46.0 </a:t>
            </a:r>
            <a:r>
              <a:rPr lang="en-US" altLang="ja-JP" dirty="0">
                <a:latin typeface="Symbol" pitchFamily="2" charset="2"/>
              </a:rPr>
              <a:t>m</a:t>
            </a:r>
            <a:r>
              <a:rPr lang="en-US" altLang="ja-JP" dirty="0"/>
              <a:t>m (HER)</a:t>
            </a:r>
          </a:p>
          <a:p>
            <a:r>
              <a:rPr lang="en-US" dirty="0"/>
              <a:t>Aperture = 4.9mm, -&gt; 175 </a:t>
            </a:r>
            <a:r>
              <a:rPr lang="en-US" altLang="ja-JP" dirty="0" err="1">
                <a:latin typeface="Symbol" pitchFamily="2" charset="2"/>
              </a:rPr>
              <a:t>s</a:t>
            </a:r>
            <a:r>
              <a:rPr lang="en-US" altLang="ja-JP" baseline="-25000" dirty="0" err="1"/>
              <a:t>x</a:t>
            </a:r>
            <a:r>
              <a:rPr lang="en-US" altLang="ja-JP" baseline="-25000" dirty="0"/>
              <a:t> </a:t>
            </a:r>
            <a:r>
              <a:rPr lang="en-US" altLang="ja-JP" dirty="0"/>
              <a:t> (LER), 107 </a:t>
            </a:r>
            <a:r>
              <a:rPr lang="en-US" altLang="ja-JP" dirty="0" err="1">
                <a:latin typeface="Symbol" pitchFamily="2" charset="2"/>
              </a:rPr>
              <a:t>s</a:t>
            </a:r>
            <a:r>
              <a:rPr lang="en-US" altLang="ja-JP" baseline="-25000" dirty="0" err="1"/>
              <a:t>x</a:t>
            </a:r>
            <a:r>
              <a:rPr lang="en-US" altLang="ja-JP" baseline="-25000" dirty="0"/>
              <a:t> </a:t>
            </a:r>
            <a:r>
              <a:rPr lang="en-US" altLang="ja-JP" dirty="0"/>
              <a:t> (HER)</a:t>
            </a:r>
          </a:p>
          <a:p>
            <a:r>
              <a:rPr lang="en-US" dirty="0"/>
              <a:t>The aperture is too far from the beam!</a:t>
            </a:r>
          </a:p>
        </p:txBody>
      </p:sp>
      <p:sp>
        <p:nvSpPr>
          <p:cNvPr id="6" name="テキスト ボックス 5">
            <a:extLst>
              <a:ext uri="{FF2B5EF4-FFF2-40B4-BE49-F238E27FC236}">
                <a16:creationId xmlns:a16="http://schemas.microsoft.com/office/drawing/2014/main" id="{0F6DFCCE-1BE5-AF4B-B09C-79F5BD5CA1F3}"/>
              </a:ext>
            </a:extLst>
          </p:cNvPr>
          <p:cNvSpPr txBox="1"/>
          <p:nvPr/>
        </p:nvSpPr>
        <p:spPr>
          <a:xfrm>
            <a:off x="6491414" y="3078323"/>
            <a:ext cx="2652586" cy="3416320"/>
          </a:xfrm>
          <a:prstGeom prst="rect">
            <a:avLst/>
          </a:prstGeom>
          <a:solidFill>
            <a:schemeClr val="bg2"/>
          </a:solidFill>
        </p:spPr>
        <p:txBody>
          <a:bodyPr wrap="none" rtlCol="0">
            <a:spAutoFit/>
          </a:bodyPr>
          <a:lstStyle/>
          <a:p>
            <a:r>
              <a:rPr lang="en-US" altLang="ja-JP" dirty="0"/>
              <a:t>Collimator Aperture (LER)</a:t>
            </a:r>
          </a:p>
          <a:p>
            <a:r>
              <a:rPr lang="en-US" altLang="ja-JP" dirty="0"/>
              <a:t>D2H3 OUT:   38.7 </a:t>
            </a:r>
            <a:r>
              <a:rPr lang="en-US" altLang="ja-JP" dirty="0" err="1">
                <a:latin typeface="Symbol" pitchFamily="2" charset="2"/>
              </a:rPr>
              <a:t>s</a:t>
            </a:r>
            <a:r>
              <a:rPr lang="en-US" altLang="ja-JP" baseline="-25000" dirty="0" err="1"/>
              <a:t>x</a:t>
            </a:r>
            <a:br>
              <a:rPr lang="en-US" altLang="ja-JP" dirty="0"/>
            </a:br>
            <a:r>
              <a:rPr lang="en-US" altLang="ja-JP" dirty="0"/>
              <a:t>D2H3 IN  :    39.8  </a:t>
            </a:r>
            <a:r>
              <a:rPr lang="en-US" altLang="ja-JP" dirty="0" err="1">
                <a:latin typeface="Symbol" pitchFamily="2" charset="2"/>
              </a:rPr>
              <a:t>s</a:t>
            </a:r>
            <a:r>
              <a:rPr lang="en-US" altLang="ja-JP" baseline="-25000" dirty="0" err="1"/>
              <a:t>x</a:t>
            </a:r>
            <a:r>
              <a:rPr lang="en-US" altLang="ja-JP" dirty="0"/>
              <a:t> </a:t>
            </a:r>
            <a:br>
              <a:rPr lang="en-US" altLang="ja-JP" dirty="0"/>
            </a:br>
            <a:br>
              <a:rPr lang="en-US" altLang="ja-JP" dirty="0"/>
            </a:br>
            <a:r>
              <a:rPr lang="en-US" altLang="ja-JP" dirty="0"/>
              <a:t>D2H4 OUT:   59.3  </a:t>
            </a:r>
            <a:r>
              <a:rPr lang="en-US" altLang="ja-JP" dirty="0" err="1">
                <a:latin typeface="Symbol" pitchFamily="2" charset="2"/>
              </a:rPr>
              <a:t>s</a:t>
            </a:r>
            <a:r>
              <a:rPr lang="en-US" altLang="ja-JP" baseline="-25000" dirty="0" err="1"/>
              <a:t>x</a:t>
            </a:r>
            <a:br>
              <a:rPr lang="en-US" altLang="ja-JP" dirty="0"/>
            </a:br>
            <a:r>
              <a:rPr lang="en-US" altLang="ja-JP" dirty="0"/>
              <a:t>D2H4 IN  :    55.7  </a:t>
            </a:r>
            <a:r>
              <a:rPr lang="en-US" altLang="ja-JP" dirty="0" err="1">
                <a:latin typeface="Symbol" pitchFamily="2" charset="2"/>
              </a:rPr>
              <a:t>s</a:t>
            </a:r>
            <a:r>
              <a:rPr lang="en-US" altLang="ja-JP" baseline="-25000" dirty="0" err="1"/>
              <a:t>x</a:t>
            </a:r>
            <a:br>
              <a:rPr lang="en-US" altLang="ja-JP" dirty="0"/>
            </a:br>
            <a:br>
              <a:rPr lang="en-US" altLang="ja-JP" dirty="0"/>
            </a:br>
            <a:r>
              <a:rPr lang="en-US" altLang="ja-JP" dirty="0"/>
              <a:t>D6H3 OUT:   39.0  </a:t>
            </a:r>
            <a:r>
              <a:rPr lang="en-US" altLang="ja-JP" dirty="0" err="1">
                <a:latin typeface="Symbol" pitchFamily="2" charset="2"/>
              </a:rPr>
              <a:t>s</a:t>
            </a:r>
            <a:r>
              <a:rPr lang="en-US" altLang="ja-JP" baseline="-25000" dirty="0" err="1"/>
              <a:t>x</a:t>
            </a:r>
            <a:br>
              <a:rPr lang="en-US" altLang="ja-JP" dirty="0"/>
            </a:br>
            <a:r>
              <a:rPr lang="en-US" altLang="ja-JP" dirty="0"/>
              <a:t>D6H3 IN  :    58.5  </a:t>
            </a:r>
            <a:r>
              <a:rPr lang="en-US" altLang="ja-JP" dirty="0" err="1">
                <a:latin typeface="Symbol" pitchFamily="2" charset="2"/>
              </a:rPr>
              <a:t>s</a:t>
            </a:r>
            <a:r>
              <a:rPr lang="en-US" altLang="ja-JP" baseline="-25000" dirty="0" err="1"/>
              <a:t>x</a:t>
            </a:r>
            <a:br>
              <a:rPr lang="en-US" altLang="ja-JP" dirty="0"/>
            </a:br>
            <a:br>
              <a:rPr lang="en-US" altLang="ja-JP" dirty="0"/>
            </a:br>
            <a:r>
              <a:rPr lang="en-US" altLang="ja-JP" dirty="0"/>
              <a:t>D6H4 OUT:   48.7  </a:t>
            </a:r>
            <a:r>
              <a:rPr lang="en-US" altLang="ja-JP" dirty="0" err="1">
                <a:latin typeface="Symbol" pitchFamily="2" charset="2"/>
              </a:rPr>
              <a:t>s</a:t>
            </a:r>
            <a:r>
              <a:rPr lang="en-US" altLang="ja-JP" baseline="-25000" dirty="0" err="1"/>
              <a:t>x</a:t>
            </a:r>
            <a:br>
              <a:rPr lang="en-US" altLang="ja-JP" dirty="0"/>
            </a:br>
            <a:r>
              <a:rPr lang="en-US" altLang="ja-JP" dirty="0"/>
              <a:t>D6H4 IN  :    53.7  </a:t>
            </a:r>
            <a:r>
              <a:rPr lang="en-US" altLang="ja-JP" dirty="0" err="1">
                <a:latin typeface="Symbol" pitchFamily="2" charset="2"/>
              </a:rPr>
              <a:t>s</a:t>
            </a:r>
            <a:r>
              <a:rPr lang="en-US" altLang="ja-JP" baseline="-25000" dirty="0" err="1"/>
              <a:t>x</a:t>
            </a:r>
            <a:endParaRPr lang="en-US" dirty="0"/>
          </a:p>
        </p:txBody>
      </p:sp>
      <p:sp>
        <p:nvSpPr>
          <p:cNvPr id="7" name="テキスト ボックス 6">
            <a:extLst>
              <a:ext uri="{FF2B5EF4-FFF2-40B4-BE49-F238E27FC236}">
                <a16:creationId xmlns:a16="http://schemas.microsoft.com/office/drawing/2014/main" id="{160A758D-F62F-AC4D-9A6C-E52BB61B81C2}"/>
              </a:ext>
            </a:extLst>
          </p:cNvPr>
          <p:cNvSpPr txBox="1"/>
          <p:nvPr/>
        </p:nvSpPr>
        <p:spPr>
          <a:xfrm>
            <a:off x="1092577" y="5879592"/>
            <a:ext cx="5331524" cy="369332"/>
          </a:xfrm>
          <a:prstGeom prst="rect">
            <a:avLst/>
          </a:prstGeom>
          <a:solidFill>
            <a:schemeClr val="accent6">
              <a:lumMod val="20000"/>
              <a:lumOff val="80000"/>
            </a:schemeClr>
          </a:solidFill>
        </p:spPr>
        <p:txBody>
          <a:bodyPr wrap="none" rtlCol="0">
            <a:spAutoFit/>
          </a:bodyPr>
          <a:lstStyle/>
          <a:p>
            <a:r>
              <a:rPr lang="en-US" dirty="0"/>
              <a:t>It is unlikely that 100 sigma tails cause the background.</a:t>
            </a:r>
          </a:p>
        </p:txBody>
      </p:sp>
    </p:spTree>
    <p:extLst>
      <p:ext uri="{BB962C8B-B14F-4D97-AF65-F5344CB8AC3E}">
        <p14:creationId xmlns:p14="http://schemas.microsoft.com/office/powerpoint/2010/main" val="3286206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24C997-520F-A143-B27A-F92BDB74DC6B}"/>
              </a:ext>
            </a:extLst>
          </p:cNvPr>
          <p:cNvSpPr>
            <a:spLocks noGrp="1"/>
          </p:cNvSpPr>
          <p:nvPr>
            <p:ph type="title"/>
          </p:nvPr>
        </p:nvSpPr>
        <p:spPr/>
        <p:txBody>
          <a:bodyPr/>
          <a:lstStyle/>
          <a:p>
            <a:r>
              <a:rPr kumimoji="1" lang="en-US" altLang="ja-JP" dirty="0"/>
              <a:t>Task forces</a:t>
            </a:r>
            <a:endParaRPr kumimoji="1" lang="ja-JP" altLang="en-US"/>
          </a:p>
        </p:txBody>
      </p:sp>
      <p:sp>
        <p:nvSpPr>
          <p:cNvPr id="3" name="コンテンツ プレースホルダー 2">
            <a:extLst>
              <a:ext uri="{FF2B5EF4-FFF2-40B4-BE49-F238E27FC236}">
                <a16:creationId xmlns:a16="http://schemas.microsoft.com/office/drawing/2014/main" id="{4DADA089-B33E-1F42-9171-AB2A34E8B3B0}"/>
              </a:ext>
            </a:extLst>
          </p:cNvPr>
          <p:cNvSpPr>
            <a:spLocks noGrp="1"/>
          </p:cNvSpPr>
          <p:nvPr>
            <p:ph idx="1"/>
          </p:nvPr>
        </p:nvSpPr>
        <p:spPr/>
        <p:txBody>
          <a:bodyPr/>
          <a:lstStyle/>
          <a:p>
            <a:r>
              <a:rPr kumimoji="1" lang="en-US" altLang="ja-JP" dirty="0"/>
              <a:t>Several task forces have been established or are being planned.</a:t>
            </a:r>
          </a:p>
          <a:p>
            <a:pPr lvl="1"/>
            <a:r>
              <a:rPr lang="en-US" altLang="ja-JP" dirty="0"/>
              <a:t>Detector beam background issues</a:t>
            </a:r>
          </a:p>
          <a:p>
            <a:pPr lvl="1"/>
            <a:r>
              <a:rPr lang="en-US" altLang="ja-JP" dirty="0" err="1"/>
              <a:t>Linac</a:t>
            </a:r>
            <a:r>
              <a:rPr lang="en-US" altLang="ja-JP" dirty="0"/>
              <a:t> BT emittance preservation issues</a:t>
            </a:r>
          </a:p>
          <a:p>
            <a:pPr lvl="1"/>
            <a:r>
              <a:rPr lang="en-US" altLang="ja-JP" dirty="0"/>
              <a:t>QCS quench issues</a:t>
            </a:r>
          </a:p>
          <a:p>
            <a:pPr lvl="1"/>
            <a:r>
              <a:rPr lang="en-US" altLang="ja-JP" dirty="0"/>
              <a:t>High beam current issues</a:t>
            </a:r>
          </a:p>
          <a:p>
            <a:pPr lvl="1"/>
            <a:r>
              <a:rPr lang="en-US" altLang="ja-JP" dirty="0"/>
              <a:t>(Beam-beam issues)</a:t>
            </a:r>
          </a:p>
          <a:p>
            <a:pPr lvl="1"/>
            <a:endParaRPr kumimoji="1" lang="ja-JP" altLang="en-US"/>
          </a:p>
        </p:txBody>
      </p:sp>
    </p:spTree>
    <p:extLst>
      <p:ext uri="{BB962C8B-B14F-4D97-AF65-F5344CB8AC3E}">
        <p14:creationId xmlns:p14="http://schemas.microsoft.com/office/powerpoint/2010/main" val="2732599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タイトル 6"/>
          <p:cNvSpPr>
            <a:spLocks noGrp="1"/>
          </p:cNvSpPr>
          <p:nvPr>
            <p:ph type="ctrTitle"/>
          </p:nvPr>
        </p:nvSpPr>
        <p:spPr/>
        <p:txBody>
          <a:bodyPr/>
          <a:lstStyle/>
          <a:p>
            <a:r>
              <a:rPr lang="en-US" altLang="ja-JP">
                <a:latin typeface="Marker Felt" charset="0"/>
              </a:rPr>
              <a:t>Spare slides</a:t>
            </a:r>
            <a:endParaRPr lang="ja-JP" altLang="en-US">
              <a:latin typeface="Marker Felt" charset="0"/>
            </a:endParaRPr>
          </a:p>
        </p:txBody>
      </p:sp>
      <p:sp>
        <p:nvSpPr>
          <p:cNvPr id="8" name="サブタイトル 7"/>
          <p:cNvSpPr>
            <a:spLocks noGrp="1"/>
          </p:cNvSpPr>
          <p:nvPr>
            <p:ph type="subTitle" idx="1"/>
          </p:nvPr>
        </p:nvSpPr>
        <p:spPr/>
        <p:txBody>
          <a:bodyPr rtlCol="0">
            <a:normAutofit/>
          </a:bodyPr>
          <a:lstStyle/>
          <a:p>
            <a:pPr fontAlgn="auto">
              <a:spcAft>
                <a:spcPts val="0"/>
              </a:spcAft>
              <a:buFont typeface="Arial"/>
              <a:buNone/>
              <a:defRPr/>
            </a:pPr>
            <a:endParaRPr lang="ja-JP" altLang="en-US">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543BC14-5932-FB42-89F5-D30723511997}"/>
              </a:ext>
            </a:extLst>
          </p:cNvPr>
          <p:cNvPicPr>
            <a:picLocks noChangeAspect="1"/>
          </p:cNvPicPr>
          <p:nvPr/>
        </p:nvPicPr>
        <p:blipFill>
          <a:blip r:embed="rId2"/>
          <a:stretch>
            <a:fillRect/>
          </a:stretch>
        </p:blipFill>
        <p:spPr>
          <a:xfrm>
            <a:off x="0" y="16697"/>
            <a:ext cx="9144000" cy="6824606"/>
          </a:xfrm>
          <a:prstGeom prst="rect">
            <a:avLst/>
          </a:prstGeom>
        </p:spPr>
      </p:pic>
    </p:spTree>
    <p:extLst>
      <p:ext uri="{BB962C8B-B14F-4D97-AF65-F5344CB8AC3E}">
        <p14:creationId xmlns:p14="http://schemas.microsoft.com/office/powerpoint/2010/main" val="3823154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09805E25-CF23-4BC4-8F09-36FBE61CFEC5}" type="slidenum">
              <a:rPr kumimoji="1" lang="ja-JP" altLang="en-US" smtClean="0">
                <a:latin typeface="+mn-ea"/>
              </a:rPr>
              <a:t>36</a:t>
            </a:fld>
            <a:endParaRPr kumimoji="1" lang="ja-JP" altLang="en-US" dirty="0">
              <a:latin typeface="+mn-ea"/>
            </a:endParaRPr>
          </a:p>
        </p:txBody>
      </p:sp>
      <p:sp>
        <p:nvSpPr>
          <p:cNvPr id="15" name="コンテンツ プレースホルダー 2"/>
          <p:cNvSpPr txBox="1">
            <a:spLocks/>
          </p:cNvSpPr>
          <p:nvPr/>
        </p:nvSpPr>
        <p:spPr>
          <a:xfrm>
            <a:off x="406370" y="978273"/>
            <a:ext cx="8315600" cy="1131882"/>
          </a:xfrm>
          <a:prstGeom prst="rect">
            <a:avLst/>
          </a:prstGeom>
        </p:spPr>
        <p:txBody>
          <a:bodyPr vert="horz" lIns="84406" tIns="42203" rIns="84406" bIns="42203"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a:lnSpc>
                <a:spcPct val="100000"/>
              </a:lnSpc>
              <a:spcBef>
                <a:spcPts val="0"/>
              </a:spcBef>
            </a:pPr>
            <a:r>
              <a:rPr lang="en-US" altLang="ja-JP" sz="2215" dirty="0">
                <a:solidFill>
                  <a:srgbClr val="0000FF"/>
                </a:solidFill>
                <a:latin typeface="游ゴシック" panose="020B0400000000000000" pitchFamily="50" charset="-128"/>
                <a:ea typeface="游ゴシック" panose="020B0400000000000000" pitchFamily="50" charset="-128"/>
              </a:rPr>
              <a:t>LER</a:t>
            </a:r>
            <a:r>
              <a:rPr lang="ja-JP" altLang="en-US" sz="2215" dirty="0">
                <a:solidFill>
                  <a:srgbClr val="0000FF"/>
                </a:solidFill>
                <a:latin typeface="游ゴシック" panose="020B0400000000000000" pitchFamily="50" charset="-128"/>
                <a:ea typeface="游ゴシック" panose="020B0400000000000000" pitchFamily="50" charset="-128"/>
              </a:rPr>
              <a:t>入射部入射点</a:t>
            </a:r>
            <a:r>
              <a:rPr lang="en-US" altLang="ja-JP" sz="2215" dirty="0">
                <a:solidFill>
                  <a:srgbClr val="0000FF"/>
                </a:solidFill>
                <a:latin typeface="游ゴシック" panose="020B0400000000000000" pitchFamily="50" charset="-128"/>
                <a:ea typeface="游ゴシック" panose="020B0400000000000000" pitchFamily="50" charset="-128"/>
              </a:rPr>
              <a:t>BPM</a:t>
            </a:r>
            <a:r>
              <a:rPr lang="ja-JP" altLang="en-US" sz="2215" dirty="0">
                <a:solidFill>
                  <a:srgbClr val="0000FF"/>
                </a:solidFill>
                <a:latin typeface="游ゴシック" panose="020B0400000000000000" pitchFamily="50" charset="-128"/>
                <a:ea typeface="游ゴシック" panose="020B0400000000000000" pitchFamily="50" charset="-128"/>
              </a:rPr>
              <a:t>のフィードスルー</a:t>
            </a:r>
            <a:r>
              <a:rPr lang="ja-JP" altLang="en-US" sz="2215" dirty="0" err="1">
                <a:solidFill>
                  <a:srgbClr val="0000FF"/>
                </a:solidFill>
                <a:latin typeface="游ゴシック" panose="020B0400000000000000" pitchFamily="50" charset="-128"/>
                <a:ea typeface="游ゴシック" panose="020B0400000000000000" pitchFamily="50" charset="-128"/>
              </a:rPr>
              <a:t>ろう</a:t>
            </a:r>
            <a:r>
              <a:rPr lang="ja-JP" altLang="en-US" sz="2215" dirty="0">
                <a:solidFill>
                  <a:srgbClr val="0000FF"/>
                </a:solidFill>
                <a:latin typeface="游ゴシック" panose="020B0400000000000000" pitchFamily="50" charset="-128"/>
                <a:ea typeface="游ゴシック" panose="020B0400000000000000" pitchFamily="50" charset="-128"/>
              </a:rPr>
              <a:t>付部からリーク。</a:t>
            </a:r>
            <a:endParaRPr lang="en-US" altLang="ja-JP" sz="2215" dirty="0">
              <a:solidFill>
                <a:srgbClr val="0000FF"/>
              </a:solidFill>
              <a:latin typeface="游ゴシック" panose="020B0400000000000000" pitchFamily="50" charset="-128"/>
              <a:ea typeface="游ゴシック" panose="020B0400000000000000" pitchFamily="50" charset="-128"/>
            </a:endParaRPr>
          </a:p>
          <a:p>
            <a:pPr marL="422041" lvl="1">
              <a:lnSpc>
                <a:spcPct val="100000"/>
              </a:lnSpc>
              <a:spcBef>
                <a:spcPts val="0"/>
              </a:spcBef>
            </a:pPr>
            <a:r>
              <a:rPr lang="en-US" altLang="ja-JP" sz="1846" dirty="0">
                <a:latin typeface="游ゴシック" panose="020B0400000000000000" pitchFamily="50" charset="-128"/>
                <a:ea typeface="游ゴシック" panose="020B0400000000000000" pitchFamily="50" charset="-128"/>
              </a:rPr>
              <a:t>3</a:t>
            </a:r>
            <a:r>
              <a:rPr lang="ja-JP" altLang="en-US" sz="1846" dirty="0">
                <a:latin typeface="游ゴシック" panose="020B0400000000000000" pitchFamily="50" charset="-128"/>
                <a:ea typeface="游ゴシック" panose="020B0400000000000000" pitchFamily="50" charset="-128"/>
              </a:rPr>
              <a:t>月</a:t>
            </a:r>
            <a:r>
              <a:rPr lang="en-US" altLang="ja-JP" sz="1846" dirty="0">
                <a:latin typeface="游ゴシック" panose="020B0400000000000000" pitchFamily="50" charset="-128"/>
                <a:ea typeface="游ゴシック" panose="020B0400000000000000" pitchFamily="50" charset="-128"/>
              </a:rPr>
              <a:t>28</a:t>
            </a:r>
            <a:r>
              <a:rPr lang="ja-JP" altLang="en-US" sz="1846" dirty="0">
                <a:latin typeface="游ゴシック" panose="020B0400000000000000" pitchFamily="50" charset="-128"/>
                <a:ea typeface="游ゴシック" panose="020B0400000000000000" pitchFamily="50" charset="-128"/>
              </a:rPr>
              <a:t>日</a:t>
            </a:r>
            <a:r>
              <a:rPr lang="en-US" altLang="ja-JP" sz="1846" dirty="0">
                <a:latin typeface="游ゴシック" panose="020B0400000000000000" pitchFamily="50" charset="-128"/>
                <a:ea typeface="游ゴシック" panose="020B0400000000000000" pitchFamily="50" charset="-128"/>
              </a:rPr>
              <a:t>(</a:t>
            </a:r>
            <a:r>
              <a:rPr lang="ja-JP" altLang="en-US" sz="1846" dirty="0">
                <a:latin typeface="游ゴシック" panose="020B0400000000000000" pitchFamily="50" charset="-128"/>
                <a:ea typeface="游ゴシック" panose="020B0400000000000000" pitchFamily="50" charset="-128"/>
              </a:rPr>
              <a:t>水</a:t>
            </a:r>
            <a:r>
              <a:rPr lang="en-US" altLang="ja-JP" sz="1846" dirty="0">
                <a:latin typeface="游ゴシック" panose="020B0400000000000000" pitchFamily="50" charset="-128"/>
                <a:ea typeface="游ゴシック" panose="020B0400000000000000" pitchFamily="50" charset="-128"/>
              </a:rPr>
              <a:t>)</a:t>
            </a:r>
            <a:r>
              <a:rPr lang="ja-JP" altLang="en-US" sz="1846" dirty="0" err="1">
                <a:latin typeface="游ゴシック" panose="020B0400000000000000" pitchFamily="50" charset="-128"/>
                <a:ea typeface="游ゴシック" panose="020B0400000000000000" pitchFamily="50" charset="-128"/>
              </a:rPr>
              <a:t>、</a:t>
            </a:r>
            <a:r>
              <a:rPr lang="ja-JP" altLang="en-US" sz="1846" dirty="0">
                <a:latin typeface="游ゴシック" panose="020B0400000000000000" pitchFamily="50" charset="-128"/>
                <a:ea typeface="游ゴシック" panose="020B0400000000000000" pitchFamily="50" charset="-128"/>
              </a:rPr>
              <a:t>トールシールで対処した。</a:t>
            </a:r>
            <a:endParaRPr lang="en-US" altLang="ja-JP" sz="1846" dirty="0">
              <a:latin typeface="游ゴシック" panose="020B0400000000000000" pitchFamily="50" charset="-128"/>
              <a:ea typeface="游ゴシック" panose="020B0400000000000000" pitchFamily="50" charset="-128"/>
            </a:endParaRPr>
          </a:p>
          <a:p>
            <a:pPr marL="422041" lvl="1">
              <a:lnSpc>
                <a:spcPct val="100000"/>
              </a:lnSpc>
              <a:spcBef>
                <a:spcPts val="0"/>
              </a:spcBef>
            </a:pPr>
            <a:endParaRPr lang="en-US" altLang="ja-JP" sz="1846" dirty="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B02E5967-531A-4B2A-9733-478B78A375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49" b="36190"/>
          <a:stretch/>
        </p:blipFill>
        <p:spPr>
          <a:xfrm>
            <a:off x="323767" y="1855177"/>
            <a:ext cx="3493998" cy="2839915"/>
          </a:xfrm>
          <a:prstGeom prst="rect">
            <a:avLst/>
          </a:prstGeom>
        </p:spPr>
      </p:pic>
      <p:pic>
        <p:nvPicPr>
          <p:cNvPr id="7" name="図 6">
            <a:extLst>
              <a:ext uri="{FF2B5EF4-FFF2-40B4-BE49-F238E27FC236}">
                <a16:creationId xmlns:a16="http://schemas.microsoft.com/office/drawing/2014/main" id="{9D7B7546-BF5E-4531-A3D0-FAA1198DFD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13" t="32152" r="21760" b="46199"/>
          <a:stretch/>
        </p:blipFill>
        <p:spPr>
          <a:xfrm>
            <a:off x="4070838" y="1872761"/>
            <a:ext cx="2857501" cy="1354016"/>
          </a:xfrm>
          <a:prstGeom prst="rect">
            <a:avLst/>
          </a:prstGeom>
        </p:spPr>
      </p:pic>
      <p:pic>
        <p:nvPicPr>
          <p:cNvPr id="8" name="図 7">
            <a:extLst>
              <a:ext uri="{FF2B5EF4-FFF2-40B4-BE49-F238E27FC236}">
                <a16:creationId xmlns:a16="http://schemas.microsoft.com/office/drawing/2014/main" id="{0FA897F6-3A18-4601-88ED-6909C7D08A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667"/>
          <a:stretch/>
        </p:blipFill>
        <p:spPr>
          <a:xfrm>
            <a:off x="3659484" y="3288324"/>
            <a:ext cx="2899578" cy="1777345"/>
          </a:xfrm>
          <a:prstGeom prst="rect">
            <a:avLst/>
          </a:prstGeom>
        </p:spPr>
      </p:pic>
      <p:pic>
        <p:nvPicPr>
          <p:cNvPr id="9" name="図 8">
            <a:extLst>
              <a:ext uri="{FF2B5EF4-FFF2-40B4-BE49-F238E27FC236}">
                <a16:creationId xmlns:a16="http://schemas.microsoft.com/office/drawing/2014/main" id="{23BEFE95-45AC-4120-A9DC-E3E0B92A5E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36" t="6196" r="52292" b="70159"/>
          <a:stretch/>
        </p:blipFill>
        <p:spPr>
          <a:xfrm>
            <a:off x="6919546" y="3323493"/>
            <a:ext cx="1740527" cy="1380392"/>
          </a:xfrm>
          <a:prstGeom prst="rect">
            <a:avLst/>
          </a:prstGeom>
        </p:spPr>
      </p:pic>
      <p:sp>
        <p:nvSpPr>
          <p:cNvPr id="10" name="コンテンツ プレースホルダー 2">
            <a:extLst>
              <a:ext uri="{FF2B5EF4-FFF2-40B4-BE49-F238E27FC236}">
                <a16:creationId xmlns:a16="http://schemas.microsoft.com/office/drawing/2014/main" id="{265A5706-CA57-4F8A-A5EB-69B238D06A2E}"/>
              </a:ext>
            </a:extLst>
          </p:cNvPr>
          <p:cNvSpPr txBox="1">
            <a:spLocks/>
          </p:cNvSpPr>
          <p:nvPr/>
        </p:nvSpPr>
        <p:spPr>
          <a:xfrm>
            <a:off x="406369" y="4873266"/>
            <a:ext cx="8500238" cy="1316519"/>
          </a:xfrm>
          <a:prstGeom prst="rect">
            <a:avLst/>
          </a:prstGeom>
        </p:spPr>
        <p:txBody>
          <a:bodyPr vert="horz" lIns="84406" tIns="42203" rIns="84406" bIns="42203"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a:lnSpc>
                <a:spcPts val="2215"/>
              </a:lnSpc>
              <a:spcBef>
                <a:spcPts val="0"/>
              </a:spcBef>
            </a:pPr>
            <a:r>
              <a:rPr lang="ja-JP" altLang="en-US" sz="2031" dirty="0">
                <a:latin typeface="游ゴシック" panose="020B0400000000000000" pitchFamily="50" charset="-128"/>
                <a:ea typeface="游ゴシック" panose="020B0400000000000000" pitchFamily="50" charset="-128"/>
              </a:rPr>
              <a:t>入射部入射点</a:t>
            </a:r>
            <a:r>
              <a:rPr lang="en-US" altLang="ja-JP" sz="2031" dirty="0">
                <a:latin typeface="游ゴシック" panose="020B0400000000000000" pitchFamily="50" charset="-128"/>
                <a:ea typeface="游ゴシック" panose="020B0400000000000000" pitchFamily="50" charset="-128"/>
              </a:rPr>
              <a:t>BPM</a:t>
            </a:r>
            <a:r>
              <a:rPr lang="ja-JP" altLang="en-US" sz="2031" dirty="0">
                <a:latin typeface="游ゴシック" panose="020B0400000000000000" pitchFamily="50" charset="-128"/>
                <a:ea typeface="游ゴシック" panose="020B0400000000000000" pitchFamily="50" charset="-128"/>
              </a:rPr>
              <a:t>の信号は</a:t>
            </a:r>
            <a:r>
              <a:rPr lang="en-US" altLang="ja-JP" sz="2031" dirty="0">
                <a:latin typeface="游ゴシック" panose="020B0400000000000000" pitchFamily="50" charset="-128"/>
                <a:ea typeface="游ゴシック" panose="020B0400000000000000" pitchFamily="50" charset="-128"/>
              </a:rPr>
              <a:t>Phase-2</a:t>
            </a:r>
            <a:r>
              <a:rPr lang="ja-JP" altLang="en-US" sz="2031" dirty="0">
                <a:latin typeface="游ゴシック" panose="020B0400000000000000" pitchFamily="50" charset="-128"/>
                <a:ea typeface="游ゴシック" panose="020B0400000000000000" pitchFamily="50" charset="-128"/>
              </a:rPr>
              <a:t>後半常時モニターできるようになった</a:t>
            </a:r>
            <a:r>
              <a:rPr lang="en-US" altLang="ja-JP" sz="2031" dirty="0">
                <a:latin typeface="游ゴシック" panose="020B0400000000000000" pitchFamily="50" charset="-128"/>
                <a:ea typeface="游ゴシック" panose="020B0400000000000000" pitchFamily="50" charset="-128"/>
              </a:rPr>
              <a:t>(</a:t>
            </a:r>
            <a:r>
              <a:rPr lang="ja-JP" altLang="en-US" sz="2031" dirty="0">
                <a:latin typeface="游ゴシック" panose="020B0400000000000000" pitchFamily="50" charset="-128"/>
                <a:ea typeface="游ゴシック" panose="020B0400000000000000" pitchFamily="50" charset="-128"/>
              </a:rPr>
              <a:t>モニターグループ</a:t>
            </a:r>
            <a:r>
              <a:rPr lang="en-US" altLang="ja-JP" sz="2031" dirty="0">
                <a:latin typeface="游ゴシック" panose="020B0400000000000000" pitchFamily="50" charset="-128"/>
                <a:ea typeface="游ゴシック" panose="020B0400000000000000" pitchFamily="50" charset="-128"/>
              </a:rPr>
              <a:t>)</a:t>
            </a:r>
            <a:r>
              <a:rPr lang="ja-JP" altLang="en-US" sz="2031" dirty="0" err="1">
                <a:latin typeface="游ゴシック" panose="020B0400000000000000" pitchFamily="50" charset="-128"/>
                <a:ea typeface="游ゴシック" panose="020B0400000000000000" pitchFamily="50" charset="-128"/>
              </a:rPr>
              <a:t>。</a:t>
            </a:r>
            <a:endParaRPr lang="en-US" altLang="ja-JP" sz="2031" dirty="0">
              <a:latin typeface="游ゴシック" panose="020B0400000000000000" pitchFamily="50" charset="-128"/>
              <a:ea typeface="游ゴシック" panose="020B0400000000000000" pitchFamily="50" charset="-128"/>
            </a:endParaRPr>
          </a:p>
          <a:p>
            <a:pPr marL="0">
              <a:lnSpc>
                <a:spcPts val="2215"/>
              </a:lnSpc>
              <a:spcBef>
                <a:spcPts val="0"/>
              </a:spcBef>
            </a:pPr>
            <a:r>
              <a:rPr lang="ja-JP" altLang="en-US" sz="2031" dirty="0">
                <a:solidFill>
                  <a:srgbClr val="006600"/>
                </a:solidFill>
                <a:latin typeface="游ゴシック" panose="020B0400000000000000" pitchFamily="50" charset="-128"/>
                <a:ea typeface="游ゴシック" panose="020B0400000000000000" pitchFamily="50" charset="-128"/>
              </a:rPr>
              <a:t>運転</a:t>
            </a:r>
            <a:r>
              <a:rPr lang="en-US" altLang="ja-JP" sz="2031" dirty="0">
                <a:solidFill>
                  <a:srgbClr val="006600"/>
                </a:solidFill>
                <a:latin typeface="游ゴシック" panose="020B0400000000000000" pitchFamily="50" charset="-128"/>
                <a:ea typeface="游ゴシック" panose="020B0400000000000000" pitchFamily="50" charset="-128"/>
              </a:rPr>
              <a:t>(</a:t>
            </a:r>
            <a:r>
              <a:rPr lang="ja-JP" altLang="en-US" sz="2031" dirty="0">
                <a:solidFill>
                  <a:srgbClr val="006600"/>
                </a:solidFill>
                <a:latin typeface="游ゴシック" panose="020B0400000000000000" pitchFamily="50" charset="-128"/>
                <a:ea typeface="游ゴシック" panose="020B0400000000000000" pitchFamily="50" charset="-128"/>
              </a:rPr>
              <a:t>入射調整</a:t>
            </a:r>
            <a:r>
              <a:rPr lang="en-US" altLang="ja-JP" sz="2031" dirty="0">
                <a:solidFill>
                  <a:srgbClr val="006600"/>
                </a:solidFill>
                <a:latin typeface="游ゴシック" panose="020B0400000000000000" pitchFamily="50" charset="-128"/>
                <a:ea typeface="游ゴシック" panose="020B0400000000000000" pitchFamily="50" charset="-128"/>
              </a:rPr>
              <a:t>)</a:t>
            </a:r>
            <a:r>
              <a:rPr lang="ja-JP" altLang="en-US" sz="2031" dirty="0">
                <a:solidFill>
                  <a:srgbClr val="006600"/>
                </a:solidFill>
                <a:latin typeface="游ゴシック" panose="020B0400000000000000" pitchFamily="50" charset="-128"/>
                <a:ea typeface="游ゴシック" panose="020B0400000000000000" pitchFamily="50" charset="-128"/>
              </a:rPr>
              <a:t>に有効そうなので再製作、交換を検討中。フィードスルーの構造は変更する。</a:t>
            </a:r>
            <a:endParaRPr lang="en-US" altLang="ja-JP" sz="2031" dirty="0">
              <a:solidFill>
                <a:srgbClr val="006600"/>
              </a:solidFill>
              <a:latin typeface="游ゴシック" panose="020B0400000000000000" pitchFamily="50" charset="-128"/>
              <a:ea typeface="游ゴシック" panose="020B0400000000000000" pitchFamily="50" charset="-128"/>
            </a:endParaRPr>
          </a:p>
          <a:p>
            <a:pPr marL="422041" lvl="1">
              <a:lnSpc>
                <a:spcPts val="2215"/>
              </a:lnSpc>
              <a:spcBef>
                <a:spcPts val="0"/>
              </a:spcBef>
            </a:pPr>
            <a:endParaRPr lang="en-US" altLang="ja-JP" sz="2031" dirty="0">
              <a:latin typeface="游ゴシック" panose="020B0400000000000000" pitchFamily="50" charset="-128"/>
              <a:ea typeface="游ゴシック" panose="020B0400000000000000" pitchFamily="50" charset="-128"/>
            </a:endParaRPr>
          </a:p>
        </p:txBody>
      </p:sp>
      <p:sp>
        <p:nvSpPr>
          <p:cNvPr id="12" name="タイトル 1">
            <a:extLst>
              <a:ext uri="{FF2B5EF4-FFF2-40B4-BE49-F238E27FC236}">
                <a16:creationId xmlns:a16="http://schemas.microsoft.com/office/drawing/2014/main" id="{CF68C849-33F6-4ECF-8E86-5F2B88412927}"/>
              </a:ext>
            </a:extLst>
          </p:cNvPr>
          <p:cNvSpPr>
            <a:spLocks noGrp="1"/>
          </p:cNvSpPr>
          <p:nvPr>
            <p:ph type="title"/>
          </p:nvPr>
        </p:nvSpPr>
        <p:spPr>
          <a:xfrm>
            <a:off x="295422" y="404509"/>
            <a:ext cx="8757138" cy="742573"/>
          </a:xfrm>
        </p:spPr>
        <p:txBody>
          <a:bodyPr>
            <a:noAutofit/>
          </a:bodyPr>
          <a:lstStyle/>
          <a:p>
            <a:r>
              <a:rPr lang="ja-JP" altLang="en-US" sz="2954" dirty="0">
                <a:latin typeface="游ゴシック" panose="020B0400000000000000" pitchFamily="50" charset="-128"/>
                <a:ea typeface="游ゴシック" panose="020B0400000000000000" pitchFamily="50" charset="-128"/>
              </a:rPr>
              <a:t>運転中に発生した主な問題 </a:t>
            </a:r>
            <a:r>
              <a:rPr lang="en-US" altLang="ja-JP" sz="2954" dirty="0">
                <a:latin typeface="游ゴシック" panose="020B0400000000000000" pitchFamily="50" charset="-128"/>
                <a:ea typeface="游ゴシック" panose="020B0400000000000000" pitchFamily="50" charset="-128"/>
              </a:rPr>
              <a:t>(1)</a:t>
            </a:r>
            <a:endParaRPr lang="ja-JP" altLang="en-US" sz="2954"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08644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6648870" y="6131177"/>
            <a:ext cx="2057400" cy="337038"/>
          </a:xfrm>
        </p:spPr>
        <p:txBody>
          <a:bodyPr/>
          <a:lstStyle/>
          <a:p>
            <a:fld id="{09805E25-CF23-4BC4-8F09-36FBE61CFEC5}" type="slidenum">
              <a:rPr kumimoji="1" lang="ja-JP" altLang="en-US" smtClean="0">
                <a:latin typeface="+mn-ea"/>
              </a:rPr>
              <a:t>37</a:t>
            </a:fld>
            <a:endParaRPr kumimoji="1" lang="ja-JP" altLang="en-US" dirty="0">
              <a:latin typeface="+mn-ea"/>
            </a:endParaRPr>
          </a:p>
        </p:txBody>
      </p:sp>
      <p:sp>
        <p:nvSpPr>
          <p:cNvPr id="16" name="タイトル 1">
            <a:extLst>
              <a:ext uri="{FF2B5EF4-FFF2-40B4-BE49-F238E27FC236}">
                <a16:creationId xmlns:a16="http://schemas.microsoft.com/office/drawing/2014/main" id="{EBFFE684-363B-4FF9-84B8-A96C4C187F2D}"/>
              </a:ext>
            </a:extLst>
          </p:cNvPr>
          <p:cNvSpPr>
            <a:spLocks noGrp="1"/>
          </p:cNvSpPr>
          <p:nvPr>
            <p:ph type="title"/>
          </p:nvPr>
        </p:nvSpPr>
        <p:spPr>
          <a:xfrm>
            <a:off x="295422" y="404509"/>
            <a:ext cx="8757138" cy="742573"/>
          </a:xfrm>
        </p:spPr>
        <p:txBody>
          <a:bodyPr>
            <a:noAutofit/>
          </a:bodyPr>
          <a:lstStyle/>
          <a:p>
            <a:r>
              <a:rPr lang="ja-JP" altLang="en-US" sz="2954" dirty="0">
                <a:latin typeface="游ゴシック" panose="020B0400000000000000" pitchFamily="50" charset="-128"/>
                <a:ea typeface="游ゴシック" panose="020B0400000000000000" pitchFamily="50" charset="-128"/>
              </a:rPr>
              <a:t>運転中に発生した主な問題 </a:t>
            </a:r>
            <a:r>
              <a:rPr lang="en-US" altLang="ja-JP" sz="2954" dirty="0">
                <a:latin typeface="游ゴシック" panose="020B0400000000000000" pitchFamily="50" charset="-128"/>
                <a:ea typeface="游ゴシック" panose="020B0400000000000000" pitchFamily="50" charset="-128"/>
              </a:rPr>
              <a:t>(2)</a:t>
            </a:r>
            <a:endParaRPr lang="ja-JP" altLang="en-US" sz="2954" dirty="0">
              <a:latin typeface="游ゴシック" panose="020B0400000000000000" pitchFamily="50" charset="-128"/>
              <a:ea typeface="游ゴシック" panose="020B0400000000000000" pitchFamily="50" charset="-128"/>
            </a:endParaRPr>
          </a:p>
        </p:txBody>
      </p:sp>
      <p:sp>
        <p:nvSpPr>
          <p:cNvPr id="17" name="コンテンツ プレースホルダー 2">
            <a:extLst>
              <a:ext uri="{FF2B5EF4-FFF2-40B4-BE49-F238E27FC236}">
                <a16:creationId xmlns:a16="http://schemas.microsoft.com/office/drawing/2014/main" id="{D08D3B2C-13FB-49D2-9162-66C9878FD9EA}"/>
              </a:ext>
            </a:extLst>
          </p:cNvPr>
          <p:cNvSpPr txBox="1">
            <a:spLocks/>
          </p:cNvSpPr>
          <p:nvPr/>
        </p:nvSpPr>
        <p:spPr>
          <a:xfrm>
            <a:off x="406369" y="1020275"/>
            <a:ext cx="8737631" cy="414630"/>
          </a:xfrm>
          <a:prstGeom prst="rect">
            <a:avLst/>
          </a:prstGeom>
        </p:spPr>
        <p:txBody>
          <a:bodyPr vert="horz" lIns="84406" tIns="42203" rIns="84406" bIns="42203"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a:lnSpc>
                <a:spcPct val="100000"/>
              </a:lnSpc>
              <a:spcBef>
                <a:spcPts val="0"/>
              </a:spcBef>
            </a:pPr>
            <a:r>
              <a:rPr lang="en-US" altLang="ja-JP" sz="2215" dirty="0">
                <a:solidFill>
                  <a:srgbClr val="0000FF"/>
                </a:solidFill>
                <a:latin typeface="游ゴシック" panose="020B0400000000000000" pitchFamily="50" charset="-128"/>
                <a:ea typeface="游ゴシック" panose="020B0400000000000000" pitchFamily="50" charset="-128"/>
              </a:rPr>
              <a:t>HER</a:t>
            </a:r>
            <a:r>
              <a:rPr lang="ja-JP" altLang="en-US" sz="2215" dirty="0">
                <a:solidFill>
                  <a:srgbClr val="0000FF"/>
                </a:solidFill>
                <a:latin typeface="游ゴシック" panose="020B0400000000000000" pitchFamily="50" charset="-128"/>
                <a:ea typeface="游ゴシック" panose="020B0400000000000000" pitchFamily="50" charset="-128"/>
              </a:rPr>
              <a:t>衝突点部下流のステンレス製ビームパイプの発熱、リーク</a:t>
            </a:r>
          </a:p>
        </p:txBody>
      </p:sp>
      <p:sp>
        <p:nvSpPr>
          <p:cNvPr id="14" name="コンテンツ プレースホルダー 2">
            <a:extLst>
              <a:ext uri="{FF2B5EF4-FFF2-40B4-BE49-F238E27FC236}">
                <a16:creationId xmlns:a16="http://schemas.microsoft.com/office/drawing/2014/main" id="{C39D3B52-3EBF-4ED6-98A8-A8317DCE5001}"/>
              </a:ext>
            </a:extLst>
          </p:cNvPr>
          <p:cNvSpPr txBox="1">
            <a:spLocks/>
          </p:cNvSpPr>
          <p:nvPr/>
        </p:nvSpPr>
        <p:spPr>
          <a:xfrm>
            <a:off x="406369" y="1298112"/>
            <a:ext cx="8737631" cy="2457962"/>
          </a:xfrm>
          <a:prstGeom prst="rect">
            <a:avLst/>
          </a:prstGeom>
        </p:spPr>
        <p:txBody>
          <a:bodyPr vert="horz" lIns="84406" tIns="42203" rIns="84406" bIns="4220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22041" lvl="1">
              <a:lnSpc>
                <a:spcPct val="100000"/>
              </a:lnSpc>
              <a:spcBef>
                <a:spcPts val="0"/>
              </a:spcBef>
            </a:pPr>
            <a:r>
              <a:rPr lang="ja-JP" altLang="en-US" sz="2031" dirty="0">
                <a:latin typeface="游ゴシック" panose="020B0400000000000000" pitchFamily="50" charset="-128"/>
                <a:ea typeface="游ゴシック" panose="020B0400000000000000" pitchFamily="50" charset="-128"/>
              </a:rPr>
              <a:t>衝突点部の最終収束超伝導電磁石から発生するシンクロトロン放射光が、下流</a:t>
            </a:r>
            <a:r>
              <a:rPr lang="en-US" altLang="ja-JP" sz="2031" dirty="0">
                <a:latin typeface="游ゴシック" panose="020B0400000000000000" pitchFamily="50" charset="-128"/>
                <a:ea typeface="游ゴシック" panose="020B0400000000000000" pitchFamily="50" charset="-128"/>
              </a:rPr>
              <a:t>15</a:t>
            </a:r>
            <a:r>
              <a:rPr lang="ja-JP" altLang="en-US" sz="2031" dirty="0">
                <a:latin typeface="游ゴシック" panose="020B0400000000000000" pitchFamily="50" charset="-128"/>
                <a:ea typeface="游ゴシック" panose="020B0400000000000000" pitchFamily="50" charset="-128"/>
              </a:rPr>
              <a:t>～</a:t>
            </a:r>
            <a:r>
              <a:rPr lang="en-US" altLang="ja-JP" sz="2031" dirty="0">
                <a:latin typeface="游ゴシック" panose="020B0400000000000000" pitchFamily="50" charset="-128"/>
                <a:ea typeface="游ゴシック" panose="020B0400000000000000" pitchFamily="50" charset="-128"/>
              </a:rPr>
              <a:t>20 m</a:t>
            </a:r>
            <a:r>
              <a:rPr lang="ja-JP" altLang="en-US" sz="2031" dirty="0">
                <a:latin typeface="游ゴシック" panose="020B0400000000000000" pitchFamily="50" charset="-128"/>
                <a:ea typeface="游ゴシック" panose="020B0400000000000000" pitchFamily="50" charset="-128"/>
              </a:rPr>
              <a:t>にあるステンレス製ビームパイプに当たり発熱。</a:t>
            </a:r>
          </a:p>
          <a:p>
            <a:pPr marL="422041" lvl="1">
              <a:lnSpc>
                <a:spcPct val="100000"/>
              </a:lnSpc>
              <a:spcBef>
                <a:spcPts val="0"/>
              </a:spcBef>
            </a:pPr>
            <a:r>
              <a:rPr lang="ja-JP" altLang="en-US" sz="2031" dirty="0">
                <a:solidFill>
                  <a:srgbClr val="FF0000"/>
                </a:solidFill>
                <a:latin typeface="游ゴシック" panose="020B0400000000000000" pitchFamily="50" charset="-128"/>
                <a:ea typeface="游ゴシック" panose="020B0400000000000000" pitchFamily="50" charset="-128"/>
              </a:rPr>
              <a:t>ステンレスフランジとクロム銅フランジ接続部で</a:t>
            </a:r>
            <a:r>
              <a:rPr lang="en-US" altLang="ja-JP" sz="2031" dirty="0">
                <a:solidFill>
                  <a:srgbClr val="FF0000"/>
                </a:solidFill>
                <a:latin typeface="游ゴシック" panose="020B0400000000000000" pitchFamily="50" charset="-128"/>
                <a:ea typeface="游ゴシック" panose="020B0400000000000000" pitchFamily="50" charset="-128"/>
              </a:rPr>
              <a:t>3</a:t>
            </a:r>
            <a:r>
              <a:rPr lang="ja-JP" altLang="en-US" sz="2031" dirty="0">
                <a:solidFill>
                  <a:srgbClr val="FF0000"/>
                </a:solidFill>
                <a:latin typeface="游ゴシック" panose="020B0400000000000000" pitchFamily="50" charset="-128"/>
                <a:ea typeface="游ゴシック" panose="020B0400000000000000" pitchFamily="50" charset="-128"/>
              </a:rPr>
              <a:t>回大気リーク</a:t>
            </a:r>
            <a:r>
              <a:rPr lang="ja-JP" altLang="en-US" sz="2031" dirty="0">
                <a:latin typeface="游ゴシック" panose="020B0400000000000000" pitchFamily="50" charset="-128"/>
                <a:ea typeface="游ゴシック" panose="020B0400000000000000" pitchFamily="50" charset="-128"/>
              </a:rPr>
              <a:t>。</a:t>
            </a:r>
          </a:p>
          <a:p>
            <a:pPr marL="844083" lvl="2">
              <a:lnSpc>
                <a:spcPct val="100000"/>
              </a:lnSpc>
              <a:spcBef>
                <a:spcPts val="0"/>
              </a:spcBef>
            </a:pPr>
            <a:r>
              <a:rPr lang="en-US" altLang="ja-JP" sz="1477" dirty="0">
                <a:latin typeface="游ゴシック" panose="020B0400000000000000" pitchFamily="50" charset="-128"/>
                <a:ea typeface="游ゴシック" panose="020B0400000000000000" pitchFamily="50" charset="-128"/>
              </a:rPr>
              <a:t>5</a:t>
            </a:r>
            <a:r>
              <a:rPr lang="ja-JP" altLang="en-US" sz="1477" dirty="0">
                <a:latin typeface="游ゴシック" panose="020B0400000000000000" pitchFamily="50" charset="-128"/>
                <a:ea typeface="游ゴシック" panose="020B0400000000000000" pitchFamily="50" charset="-128"/>
              </a:rPr>
              <a:t>月</a:t>
            </a:r>
            <a:r>
              <a:rPr lang="en-US" altLang="ja-JP" sz="1477" dirty="0">
                <a:latin typeface="游ゴシック" panose="020B0400000000000000" pitchFamily="50" charset="-128"/>
                <a:ea typeface="游ゴシック" panose="020B0400000000000000" pitchFamily="50" charset="-128"/>
              </a:rPr>
              <a:t>11</a:t>
            </a:r>
            <a:r>
              <a:rPr lang="ja-JP" altLang="en-US" sz="1477" dirty="0">
                <a:latin typeface="游ゴシック" panose="020B0400000000000000" pitchFamily="50" charset="-128"/>
                <a:ea typeface="游ゴシック" panose="020B0400000000000000" pitchFamily="50" charset="-128"/>
              </a:rPr>
              <a:t>日：上流側</a:t>
            </a:r>
            <a:r>
              <a:rPr lang="en-US" altLang="ja-JP" sz="1477" dirty="0">
                <a:latin typeface="游ゴシック" panose="020B0400000000000000" pitchFamily="50" charset="-128"/>
                <a:ea typeface="游ゴシック" panose="020B0400000000000000" pitchFamily="50" charset="-128"/>
              </a:rPr>
              <a:t>SUS</a:t>
            </a:r>
            <a:r>
              <a:rPr lang="ja-JP" altLang="en-US" sz="1477" dirty="0">
                <a:latin typeface="游ゴシック" panose="020B0400000000000000" pitchFamily="50" charset="-128"/>
                <a:ea typeface="游ゴシック" panose="020B0400000000000000" pitchFamily="50" charset="-128"/>
              </a:rPr>
              <a:t>チェンバーの下流側フランジからリーク。増し締め＋バックシール。チェンバーをリング外側にシフト。</a:t>
            </a:r>
          </a:p>
          <a:p>
            <a:pPr marL="844083" lvl="2">
              <a:lnSpc>
                <a:spcPct val="100000"/>
              </a:lnSpc>
              <a:spcBef>
                <a:spcPts val="0"/>
              </a:spcBef>
            </a:pPr>
            <a:r>
              <a:rPr lang="en-US" altLang="ja-JP" sz="1477" dirty="0">
                <a:latin typeface="游ゴシック" panose="020B0400000000000000" pitchFamily="50" charset="-128"/>
                <a:ea typeface="游ゴシック" panose="020B0400000000000000" pitchFamily="50" charset="-128"/>
              </a:rPr>
              <a:t>6</a:t>
            </a:r>
            <a:r>
              <a:rPr lang="ja-JP" altLang="en-US" sz="1477" dirty="0">
                <a:latin typeface="游ゴシック" panose="020B0400000000000000" pitchFamily="50" charset="-128"/>
                <a:ea typeface="游ゴシック" panose="020B0400000000000000" pitchFamily="50" charset="-128"/>
              </a:rPr>
              <a:t>月</a:t>
            </a:r>
            <a:r>
              <a:rPr lang="en-US" altLang="ja-JP" sz="1477" dirty="0">
                <a:latin typeface="游ゴシック" panose="020B0400000000000000" pitchFamily="50" charset="-128"/>
                <a:ea typeface="游ゴシック" panose="020B0400000000000000" pitchFamily="50" charset="-128"/>
              </a:rPr>
              <a:t>29</a:t>
            </a:r>
            <a:r>
              <a:rPr lang="ja-JP" altLang="en-US" sz="1477" dirty="0">
                <a:latin typeface="游ゴシック" panose="020B0400000000000000" pitchFamily="50" charset="-128"/>
                <a:ea typeface="游ゴシック" panose="020B0400000000000000" pitchFamily="50" charset="-128"/>
              </a:rPr>
              <a:t>日：下流側</a:t>
            </a:r>
            <a:r>
              <a:rPr lang="en-US" altLang="ja-JP" sz="1477" dirty="0">
                <a:latin typeface="游ゴシック" panose="020B0400000000000000" pitchFamily="50" charset="-128"/>
                <a:ea typeface="游ゴシック" panose="020B0400000000000000" pitchFamily="50" charset="-128"/>
              </a:rPr>
              <a:t>SUS</a:t>
            </a:r>
            <a:r>
              <a:rPr lang="ja-JP" altLang="en-US" sz="1477" dirty="0">
                <a:latin typeface="游ゴシック" panose="020B0400000000000000" pitchFamily="50" charset="-128"/>
                <a:ea typeface="游ゴシック" panose="020B0400000000000000" pitchFamily="50" charset="-128"/>
              </a:rPr>
              <a:t>チェンバーの下流側フランジからリーク。増し締め＋バックシール。</a:t>
            </a:r>
          </a:p>
          <a:p>
            <a:pPr marL="844083" lvl="2">
              <a:lnSpc>
                <a:spcPct val="100000"/>
              </a:lnSpc>
              <a:spcBef>
                <a:spcPts val="0"/>
              </a:spcBef>
            </a:pPr>
            <a:r>
              <a:rPr lang="en-US" altLang="ja-JP" sz="1477" dirty="0">
                <a:latin typeface="游ゴシック" panose="020B0400000000000000" pitchFamily="50" charset="-128"/>
                <a:ea typeface="游ゴシック" panose="020B0400000000000000" pitchFamily="50" charset="-128"/>
              </a:rPr>
              <a:t>7</a:t>
            </a:r>
            <a:r>
              <a:rPr lang="ja-JP" altLang="en-US" sz="1477" dirty="0">
                <a:latin typeface="游ゴシック" panose="020B0400000000000000" pitchFamily="50" charset="-128"/>
                <a:ea typeface="游ゴシック" panose="020B0400000000000000" pitchFamily="50" charset="-128"/>
              </a:rPr>
              <a:t>月</a:t>
            </a:r>
            <a:r>
              <a:rPr lang="en-US" altLang="ja-JP" sz="1477" dirty="0">
                <a:latin typeface="游ゴシック" panose="020B0400000000000000" pitchFamily="50" charset="-128"/>
                <a:ea typeface="游ゴシック" panose="020B0400000000000000" pitchFamily="50" charset="-128"/>
              </a:rPr>
              <a:t>14</a:t>
            </a:r>
            <a:r>
              <a:rPr lang="ja-JP" altLang="en-US" sz="1477" dirty="0">
                <a:latin typeface="游ゴシック" panose="020B0400000000000000" pitchFamily="50" charset="-128"/>
                <a:ea typeface="游ゴシック" panose="020B0400000000000000" pitchFamily="50" charset="-128"/>
              </a:rPr>
              <a:t>日：下流側</a:t>
            </a:r>
            <a:r>
              <a:rPr lang="en-US" altLang="ja-JP" sz="1477" dirty="0">
                <a:latin typeface="游ゴシック" panose="020B0400000000000000" pitchFamily="50" charset="-128"/>
                <a:ea typeface="游ゴシック" panose="020B0400000000000000" pitchFamily="50" charset="-128"/>
              </a:rPr>
              <a:t>SUS</a:t>
            </a:r>
            <a:r>
              <a:rPr lang="ja-JP" altLang="en-US" sz="1477" dirty="0">
                <a:latin typeface="游ゴシック" panose="020B0400000000000000" pitchFamily="50" charset="-128"/>
                <a:ea typeface="游ゴシック" panose="020B0400000000000000" pitchFamily="50" charset="-128"/>
              </a:rPr>
              <a:t>チェンバーの下流側フランジからリーク。ガスケット交</a:t>
            </a:r>
            <a:r>
              <a:rPr lang="ja-JP" altLang="en-US" sz="1662" dirty="0">
                <a:latin typeface="游ゴシック" panose="020B0400000000000000" pitchFamily="50" charset="-128"/>
                <a:ea typeface="游ゴシック" panose="020B0400000000000000" pitchFamily="50" charset="-128"/>
              </a:rPr>
              <a:t>換。</a:t>
            </a:r>
          </a:p>
        </p:txBody>
      </p:sp>
      <p:pic>
        <p:nvPicPr>
          <p:cNvPr id="31" name="図 30">
            <a:extLst>
              <a:ext uri="{FF2B5EF4-FFF2-40B4-BE49-F238E27FC236}">
                <a16:creationId xmlns:a16="http://schemas.microsoft.com/office/drawing/2014/main" id="{C271589D-DB68-495E-841D-5032CF411DAB}"/>
              </a:ext>
            </a:extLst>
          </p:cNvPr>
          <p:cNvPicPr>
            <a:picLocks noChangeAspect="1"/>
          </p:cNvPicPr>
          <p:nvPr/>
        </p:nvPicPr>
        <p:blipFill rotWithShape="1">
          <a:blip r:embed="rId3"/>
          <a:srcRect l="36859" t="5177" r="25022" b="4752"/>
          <a:stretch/>
        </p:blipFill>
        <p:spPr>
          <a:xfrm rot="16200000">
            <a:off x="1620443" y="2000601"/>
            <a:ext cx="1706082" cy="4408877"/>
          </a:xfrm>
          <a:prstGeom prst="rect">
            <a:avLst/>
          </a:prstGeom>
        </p:spPr>
      </p:pic>
      <p:cxnSp>
        <p:nvCxnSpPr>
          <p:cNvPr id="32" name="直線コネクタ 31">
            <a:extLst>
              <a:ext uri="{FF2B5EF4-FFF2-40B4-BE49-F238E27FC236}">
                <a16:creationId xmlns:a16="http://schemas.microsoft.com/office/drawing/2014/main" id="{4F025593-0E9F-4EBD-8FDD-D78B2164A01B}"/>
              </a:ext>
            </a:extLst>
          </p:cNvPr>
          <p:cNvCxnSpPr/>
          <p:nvPr/>
        </p:nvCxnSpPr>
        <p:spPr>
          <a:xfrm flipH="1" flipV="1">
            <a:off x="457612" y="3513628"/>
            <a:ext cx="71835" cy="113140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直線コネクタ 32">
            <a:extLst>
              <a:ext uri="{FF2B5EF4-FFF2-40B4-BE49-F238E27FC236}">
                <a16:creationId xmlns:a16="http://schemas.microsoft.com/office/drawing/2014/main" id="{AA04572C-7BFE-4998-81FA-EA5F96436E69}"/>
              </a:ext>
            </a:extLst>
          </p:cNvPr>
          <p:cNvCxnSpPr/>
          <p:nvPr/>
        </p:nvCxnSpPr>
        <p:spPr>
          <a:xfrm flipH="1" flipV="1">
            <a:off x="4261875" y="3187377"/>
            <a:ext cx="71835" cy="113140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5BD69ABC-56F6-4830-9B9C-6275A6A233F7}"/>
              </a:ext>
            </a:extLst>
          </p:cNvPr>
          <p:cNvCxnSpPr>
            <a:cxnSpLocks/>
          </p:cNvCxnSpPr>
          <p:nvPr/>
        </p:nvCxnSpPr>
        <p:spPr>
          <a:xfrm flipV="1">
            <a:off x="457612" y="3364875"/>
            <a:ext cx="3804263" cy="241541"/>
          </a:xfrm>
          <a:prstGeom prst="line">
            <a:avLst/>
          </a:prstGeom>
          <a:ln w="12700">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19CD040C-87F5-4E63-AC1C-DEC5C1B4B09C}"/>
              </a:ext>
            </a:extLst>
          </p:cNvPr>
          <p:cNvSpPr txBox="1"/>
          <p:nvPr/>
        </p:nvSpPr>
        <p:spPr>
          <a:xfrm rot="21345602">
            <a:off x="2042124" y="3192177"/>
            <a:ext cx="665567" cy="319639"/>
          </a:xfrm>
          <a:prstGeom prst="rect">
            <a:avLst/>
          </a:prstGeom>
          <a:noFill/>
        </p:spPr>
        <p:txBody>
          <a:bodyPr wrap="none" rtlCol="0">
            <a:spAutoFit/>
          </a:bodyPr>
          <a:lstStyle/>
          <a:p>
            <a:r>
              <a:rPr lang="en-US" altLang="ja-JP" sz="1477" dirty="0"/>
              <a:t>~20 m</a:t>
            </a:r>
            <a:endParaRPr lang="ja-JP" altLang="en-US" sz="1477" dirty="0"/>
          </a:p>
        </p:txBody>
      </p:sp>
      <p:cxnSp>
        <p:nvCxnSpPr>
          <p:cNvPr id="36" name="直線コネクタ 35">
            <a:extLst>
              <a:ext uri="{FF2B5EF4-FFF2-40B4-BE49-F238E27FC236}">
                <a16:creationId xmlns:a16="http://schemas.microsoft.com/office/drawing/2014/main" id="{444210C4-9E7F-4462-8C37-3A5A1BADFC42}"/>
              </a:ext>
            </a:extLst>
          </p:cNvPr>
          <p:cNvCxnSpPr>
            <a:cxnSpLocks/>
          </p:cNvCxnSpPr>
          <p:nvPr/>
        </p:nvCxnSpPr>
        <p:spPr>
          <a:xfrm flipH="1" flipV="1">
            <a:off x="3333720" y="3606416"/>
            <a:ext cx="54162" cy="8530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CAB50FDB-06E1-4FDA-A45A-0DF40565B6A5}"/>
              </a:ext>
            </a:extLst>
          </p:cNvPr>
          <p:cNvCxnSpPr>
            <a:cxnSpLocks/>
          </p:cNvCxnSpPr>
          <p:nvPr/>
        </p:nvCxnSpPr>
        <p:spPr>
          <a:xfrm flipV="1">
            <a:off x="457612" y="3797044"/>
            <a:ext cx="2876108" cy="182611"/>
          </a:xfrm>
          <a:prstGeom prst="line">
            <a:avLst/>
          </a:prstGeom>
          <a:ln w="12700">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5B0BF89F-4F97-499E-BADE-76AD0CD91BF1}"/>
              </a:ext>
            </a:extLst>
          </p:cNvPr>
          <p:cNvSpPr txBox="1"/>
          <p:nvPr/>
        </p:nvSpPr>
        <p:spPr>
          <a:xfrm rot="21345602">
            <a:off x="1744893" y="3588968"/>
            <a:ext cx="665567" cy="319639"/>
          </a:xfrm>
          <a:prstGeom prst="rect">
            <a:avLst/>
          </a:prstGeom>
          <a:noFill/>
        </p:spPr>
        <p:txBody>
          <a:bodyPr wrap="none" rtlCol="0">
            <a:spAutoFit/>
          </a:bodyPr>
          <a:lstStyle/>
          <a:p>
            <a:r>
              <a:rPr lang="en-US" altLang="ja-JP" sz="1477" dirty="0"/>
              <a:t>~15 m</a:t>
            </a:r>
            <a:endParaRPr lang="ja-JP" altLang="en-US" sz="1477" dirty="0"/>
          </a:p>
        </p:txBody>
      </p:sp>
      <p:sp>
        <p:nvSpPr>
          <p:cNvPr id="39" name="テキスト ボックス 38">
            <a:extLst>
              <a:ext uri="{FF2B5EF4-FFF2-40B4-BE49-F238E27FC236}">
                <a16:creationId xmlns:a16="http://schemas.microsoft.com/office/drawing/2014/main" id="{11870008-4B52-4EB2-84DC-5903C40325D9}"/>
              </a:ext>
            </a:extLst>
          </p:cNvPr>
          <p:cNvSpPr txBox="1"/>
          <p:nvPr/>
        </p:nvSpPr>
        <p:spPr>
          <a:xfrm>
            <a:off x="106643" y="4761761"/>
            <a:ext cx="877163" cy="369332"/>
          </a:xfrm>
          <a:prstGeom prst="rect">
            <a:avLst/>
          </a:prstGeom>
          <a:noFill/>
        </p:spPr>
        <p:txBody>
          <a:bodyPr wrap="none" rtlCol="0">
            <a:spAutoFit/>
          </a:bodyPr>
          <a:lstStyle/>
          <a:p>
            <a:r>
              <a:rPr lang="ja-JP" altLang="en-US" dirty="0"/>
              <a:t>衝突点</a:t>
            </a:r>
            <a:endParaRPr kumimoji="1" lang="ja-JP" altLang="en-US" dirty="0"/>
          </a:p>
        </p:txBody>
      </p:sp>
      <p:sp>
        <p:nvSpPr>
          <p:cNvPr id="40" name="テキスト ボックス 39">
            <a:extLst>
              <a:ext uri="{FF2B5EF4-FFF2-40B4-BE49-F238E27FC236}">
                <a16:creationId xmlns:a16="http://schemas.microsoft.com/office/drawing/2014/main" id="{8EE6FFB7-195C-4EED-81EB-DF035FD60CD3}"/>
              </a:ext>
            </a:extLst>
          </p:cNvPr>
          <p:cNvSpPr txBox="1"/>
          <p:nvPr/>
        </p:nvSpPr>
        <p:spPr>
          <a:xfrm>
            <a:off x="529447" y="4222998"/>
            <a:ext cx="569387" cy="369332"/>
          </a:xfrm>
          <a:prstGeom prst="rect">
            <a:avLst/>
          </a:prstGeom>
          <a:noFill/>
        </p:spPr>
        <p:txBody>
          <a:bodyPr wrap="none" rtlCol="0">
            <a:spAutoFit/>
          </a:bodyPr>
          <a:lstStyle/>
          <a:p>
            <a:r>
              <a:rPr kumimoji="1" lang="en-US" altLang="ja-JP" dirty="0">
                <a:solidFill>
                  <a:srgbClr val="FF0000"/>
                </a:solidFill>
              </a:rPr>
              <a:t>QCS</a:t>
            </a:r>
            <a:endParaRPr kumimoji="1" lang="ja-JP" altLang="en-US" dirty="0">
              <a:solidFill>
                <a:srgbClr val="FF0000"/>
              </a:solidFill>
            </a:endParaRPr>
          </a:p>
        </p:txBody>
      </p:sp>
      <p:pic>
        <p:nvPicPr>
          <p:cNvPr id="2" name="図 1">
            <a:extLst>
              <a:ext uri="{FF2B5EF4-FFF2-40B4-BE49-F238E27FC236}">
                <a16:creationId xmlns:a16="http://schemas.microsoft.com/office/drawing/2014/main" id="{25CEC56B-3877-4920-AE41-DE80DEE0321F}"/>
              </a:ext>
            </a:extLst>
          </p:cNvPr>
          <p:cNvPicPr>
            <a:picLocks noChangeAspect="1"/>
          </p:cNvPicPr>
          <p:nvPr/>
        </p:nvPicPr>
        <p:blipFill>
          <a:blip r:embed="rId4"/>
          <a:stretch>
            <a:fillRect/>
          </a:stretch>
        </p:blipFill>
        <p:spPr>
          <a:xfrm>
            <a:off x="2789542" y="4860208"/>
            <a:ext cx="5636108" cy="1662188"/>
          </a:xfrm>
          <a:prstGeom prst="rect">
            <a:avLst/>
          </a:prstGeom>
        </p:spPr>
      </p:pic>
      <p:pic>
        <p:nvPicPr>
          <p:cNvPr id="41" name="図 40">
            <a:extLst>
              <a:ext uri="{FF2B5EF4-FFF2-40B4-BE49-F238E27FC236}">
                <a16:creationId xmlns:a16="http://schemas.microsoft.com/office/drawing/2014/main" id="{3CB9A0F1-4E4C-4F50-ACE4-79A184FE23C5}"/>
              </a:ext>
            </a:extLst>
          </p:cNvPr>
          <p:cNvPicPr>
            <a:picLocks noChangeAspect="1"/>
          </p:cNvPicPr>
          <p:nvPr/>
        </p:nvPicPr>
        <p:blipFill rotWithShape="1">
          <a:blip r:embed="rId5">
            <a:extLst>
              <a:ext uri="{28A0092B-C50C-407E-A947-70E740481C1C}">
                <a14:useLocalDpi xmlns:a14="http://schemas.microsoft.com/office/drawing/2010/main" val="0"/>
              </a:ext>
            </a:extLst>
          </a:blip>
          <a:srcRect t="18096"/>
          <a:stretch/>
        </p:blipFill>
        <p:spPr>
          <a:xfrm>
            <a:off x="5492564" y="3191607"/>
            <a:ext cx="3132690" cy="1706266"/>
          </a:xfrm>
          <a:prstGeom prst="rect">
            <a:avLst/>
          </a:prstGeom>
        </p:spPr>
      </p:pic>
    </p:spTree>
    <p:extLst>
      <p:ext uri="{BB962C8B-B14F-4D97-AF65-F5344CB8AC3E}">
        <p14:creationId xmlns:p14="http://schemas.microsoft.com/office/powerpoint/2010/main" val="2392110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6648870" y="6131177"/>
            <a:ext cx="2057400" cy="337038"/>
          </a:xfrm>
        </p:spPr>
        <p:txBody>
          <a:bodyPr/>
          <a:lstStyle/>
          <a:p>
            <a:fld id="{09805E25-CF23-4BC4-8F09-36FBE61CFEC5}" type="slidenum">
              <a:rPr kumimoji="1" lang="ja-JP" altLang="en-US" smtClean="0">
                <a:latin typeface="+mn-ea"/>
              </a:rPr>
              <a:t>38</a:t>
            </a:fld>
            <a:endParaRPr kumimoji="1" lang="ja-JP" altLang="en-US" dirty="0">
              <a:latin typeface="+mn-ea"/>
            </a:endParaRPr>
          </a:p>
        </p:txBody>
      </p:sp>
      <p:sp>
        <p:nvSpPr>
          <p:cNvPr id="16" name="タイトル 1">
            <a:extLst>
              <a:ext uri="{FF2B5EF4-FFF2-40B4-BE49-F238E27FC236}">
                <a16:creationId xmlns:a16="http://schemas.microsoft.com/office/drawing/2014/main" id="{EBFFE684-363B-4FF9-84B8-A96C4C187F2D}"/>
              </a:ext>
            </a:extLst>
          </p:cNvPr>
          <p:cNvSpPr>
            <a:spLocks noGrp="1"/>
          </p:cNvSpPr>
          <p:nvPr>
            <p:ph type="title"/>
          </p:nvPr>
        </p:nvSpPr>
        <p:spPr>
          <a:xfrm>
            <a:off x="295422" y="404509"/>
            <a:ext cx="8757138" cy="742573"/>
          </a:xfrm>
        </p:spPr>
        <p:txBody>
          <a:bodyPr>
            <a:noAutofit/>
          </a:bodyPr>
          <a:lstStyle/>
          <a:p>
            <a:r>
              <a:rPr lang="ja-JP" altLang="en-US" sz="2954" dirty="0">
                <a:latin typeface="游ゴシック" panose="020B0400000000000000" pitchFamily="50" charset="-128"/>
                <a:ea typeface="游ゴシック" panose="020B0400000000000000" pitchFamily="50" charset="-128"/>
              </a:rPr>
              <a:t>運転中に発生した主な問題 </a:t>
            </a:r>
            <a:r>
              <a:rPr lang="en-US" altLang="ja-JP" sz="2954" dirty="0">
                <a:latin typeface="游ゴシック" panose="020B0400000000000000" pitchFamily="50" charset="-128"/>
                <a:ea typeface="游ゴシック" panose="020B0400000000000000" pitchFamily="50" charset="-128"/>
              </a:rPr>
              <a:t>(3)</a:t>
            </a:r>
            <a:endParaRPr lang="ja-JP" altLang="en-US" sz="2954" dirty="0">
              <a:latin typeface="游ゴシック" panose="020B0400000000000000" pitchFamily="50" charset="-128"/>
              <a:ea typeface="游ゴシック" panose="020B0400000000000000" pitchFamily="50" charset="-128"/>
            </a:endParaRPr>
          </a:p>
        </p:txBody>
      </p:sp>
      <p:sp>
        <p:nvSpPr>
          <p:cNvPr id="17" name="コンテンツ プレースホルダー 2">
            <a:extLst>
              <a:ext uri="{FF2B5EF4-FFF2-40B4-BE49-F238E27FC236}">
                <a16:creationId xmlns:a16="http://schemas.microsoft.com/office/drawing/2014/main" id="{D08D3B2C-13FB-49D2-9162-66C9878FD9EA}"/>
              </a:ext>
            </a:extLst>
          </p:cNvPr>
          <p:cNvSpPr txBox="1">
            <a:spLocks/>
          </p:cNvSpPr>
          <p:nvPr/>
        </p:nvSpPr>
        <p:spPr>
          <a:xfrm>
            <a:off x="406370" y="1020275"/>
            <a:ext cx="8588162" cy="414630"/>
          </a:xfrm>
          <a:prstGeom prst="rect">
            <a:avLst/>
          </a:prstGeom>
        </p:spPr>
        <p:txBody>
          <a:bodyPr vert="horz" lIns="84406" tIns="42203" rIns="84406" bIns="42203"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a:lnSpc>
                <a:spcPct val="100000"/>
              </a:lnSpc>
              <a:spcBef>
                <a:spcPts val="0"/>
              </a:spcBef>
            </a:pPr>
            <a:r>
              <a:rPr lang="en-US" altLang="ja-JP" sz="2215" dirty="0">
                <a:solidFill>
                  <a:srgbClr val="0000FF"/>
                </a:solidFill>
                <a:latin typeface="游ゴシック" panose="020B0400000000000000" pitchFamily="50" charset="-128"/>
                <a:ea typeface="游ゴシック" panose="020B0400000000000000" pitchFamily="50" charset="-128"/>
              </a:rPr>
              <a:t>HER</a:t>
            </a:r>
            <a:r>
              <a:rPr lang="ja-JP" altLang="en-US" sz="2215" dirty="0">
                <a:solidFill>
                  <a:srgbClr val="0000FF"/>
                </a:solidFill>
                <a:latin typeface="游ゴシック" panose="020B0400000000000000" pitchFamily="50" charset="-128"/>
                <a:ea typeface="游ゴシック" panose="020B0400000000000000" pitchFamily="50" charset="-128"/>
              </a:rPr>
              <a:t>衝突点部下流のステンレス製ビームパイプの発熱、リーク</a:t>
            </a:r>
          </a:p>
        </p:txBody>
      </p:sp>
      <p:sp>
        <p:nvSpPr>
          <p:cNvPr id="14" name="コンテンツ プレースホルダー 2">
            <a:extLst>
              <a:ext uri="{FF2B5EF4-FFF2-40B4-BE49-F238E27FC236}">
                <a16:creationId xmlns:a16="http://schemas.microsoft.com/office/drawing/2014/main" id="{C39D3B52-3EBF-4ED6-98A8-A8317DCE5001}"/>
              </a:ext>
            </a:extLst>
          </p:cNvPr>
          <p:cNvSpPr txBox="1">
            <a:spLocks/>
          </p:cNvSpPr>
          <p:nvPr/>
        </p:nvSpPr>
        <p:spPr>
          <a:xfrm>
            <a:off x="406370" y="1298112"/>
            <a:ext cx="8632123" cy="2457962"/>
          </a:xfrm>
          <a:prstGeom prst="rect">
            <a:avLst/>
          </a:prstGeom>
        </p:spPr>
        <p:txBody>
          <a:bodyPr vert="horz" lIns="84406" tIns="42203" rIns="84406" bIns="4220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422041" lvl="1">
              <a:lnSpc>
                <a:spcPct val="100000"/>
              </a:lnSpc>
              <a:spcBef>
                <a:spcPts val="0"/>
              </a:spcBef>
            </a:pPr>
            <a:r>
              <a:rPr lang="ja-JP" altLang="en-US" sz="2031" dirty="0">
                <a:latin typeface="游ゴシック" panose="020B0400000000000000" pitchFamily="50" charset="-128"/>
                <a:ea typeface="游ゴシック" panose="020B0400000000000000" pitchFamily="50" charset="-128"/>
              </a:rPr>
              <a:t>衝突点部の最終収束超伝導電磁石から発生するシンクロトロン放射光が、下流</a:t>
            </a:r>
            <a:r>
              <a:rPr lang="en-US" altLang="ja-JP" sz="2031" dirty="0">
                <a:latin typeface="游ゴシック" panose="020B0400000000000000" pitchFamily="50" charset="-128"/>
                <a:ea typeface="游ゴシック" panose="020B0400000000000000" pitchFamily="50" charset="-128"/>
              </a:rPr>
              <a:t>15</a:t>
            </a:r>
            <a:r>
              <a:rPr lang="ja-JP" altLang="en-US" sz="2031" dirty="0">
                <a:latin typeface="游ゴシック" panose="020B0400000000000000" pitchFamily="50" charset="-128"/>
                <a:ea typeface="游ゴシック" panose="020B0400000000000000" pitchFamily="50" charset="-128"/>
              </a:rPr>
              <a:t>～</a:t>
            </a:r>
            <a:r>
              <a:rPr lang="en-US" altLang="ja-JP" sz="2031" dirty="0">
                <a:latin typeface="游ゴシック" panose="020B0400000000000000" pitchFamily="50" charset="-128"/>
                <a:ea typeface="游ゴシック" panose="020B0400000000000000" pitchFamily="50" charset="-128"/>
              </a:rPr>
              <a:t>20 m</a:t>
            </a:r>
            <a:r>
              <a:rPr lang="ja-JP" altLang="en-US" sz="2031" dirty="0">
                <a:latin typeface="游ゴシック" panose="020B0400000000000000" pitchFamily="50" charset="-128"/>
                <a:ea typeface="游ゴシック" panose="020B0400000000000000" pitchFamily="50" charset="-128"/>
              </a:rPr>
              <a:t>にあるステンレス製ビームパイプに当たり発熱。</a:t>
            </a:r>
          </a:p>
          <a:p>
            <a:pPr marL="422041" lvl="1">
              <a:lnSpc>
                <a:spcPct val="100000"/>
              </a:lnSpc>
              <a:spcBef>
                <a:spcPts val="0"/>
              </a:spcBef>
            </a:pPr>
            <a:r>
              <a:rPr lang="ja-JP" altLang="en-US" sz="2031" dirty="0">
                <a:latin typeface="游ゴシック" panose="020B0400000000000000" pitchFamily="50" charset="-128"/>
                <a:ea typeface="游ゴシック" panose="020B0400000000000000" pitchFamily="50" charset="-128"/>
              </a:rPr>
              <a:t>ビームが四極電磁石の中心を通っていないため放射光が発生。</a:t>
            </a:r>
            <a:endParaRPr lang="en-US" altLang="ja-JP" sz="2031" dirty="0">
              <a:latin typeface="游ゴシック" panose="020B0400000000000000" pitchFamily="50" charset="-128"/>
              <a:ea typeface="游ゴシック" panose="020B0400000000000000" pitchFamily="50" charset="-128"/>
            </a:endParaRPr>
          </a:p>
          <a:p>
            <a:pPr marL="844083" lvl="2">
              <a:lnSpc>
                <a:spcPct val="100000"/>
              </a:lnSpc>
              <a:spcBef>
                <a:spcPts val="0"/>
              </a:spcBef>
            </a:pPr>
            <a:r>
              <a:rPr lang="en-US" altLang="ja-JP" sz="1662" dirty="0">
                <a:latin typeface="游ゴシック" panose="020B0400000000000000" pitchFamily="50" charset="-128"/>
                <a:ea typeface="游ゴシック" panose="020B0400000000000000" pitchFamily="50" charset="-128"/>
              </a:rPr>
              <a:t>1 mm</a:t>
            </a:r>
            <a:r>
              <a:rPr lang="ja-JP" altLang="en-US" sz="1662" dirty="0">
                <a:latin typeface="游ゴシック" panose="020B0400000000000000" pitchFamily="50" charset="-128"/>
                <a:ea typeface="游ゴシック" panose="020B0400000000000000" pitchFamily="50" charset="-128"/>
              </a:rPr>
              <a:t>ずれた軌道の場合、</a:t>
            </a:r>
            <a:r>
              <a:rPr lang="en-US" altLang="ja-JP" sz="1662" dirty="0">
                <a:latin typeface="游ゴシック" panose="020B0400000000000000" pitchFamily="50" charset="-128"/>
                <a:ea typeface="游ゴシック" panose="020B0400000000000000" pitchFamily="50" charset="-128"/>
              </a:rPr>
              <a:t>1mrad</a:t>
            </a:r>
            <a:r>
              <a:rPr lang="ja-JP" altLang="en-US" sz="1662" dirty="0">
                <a:latin typeface="游ゴシック" panose="020B0400000000000000" pitchFamily="50" charset="-128"/>
                <a:ea typeface="游ゴシック" panose="020B0400000000000000" pitchFamily="50" charset="-128"/>
              </a:rPr>
              <a:t>の角度に照射される放射光パワーは約</a:t>
            </a:r>
            <a:r>
              <a:rPr lang="en-US" altLang="ja-JP" sz="1662" dirty="0">
                <a:latin typeface="游ゴシック" panose="020B0400000000000000" pitchFamily="50" charset="-128"/>
                <a:ea typeface="游ゴシック" panose="020B0400000000000000" pitchFamily="50" charset="-128"/>
              </a:rPr>
              <a:t>40 W(@300 mA)</a:t>
            </a:r>
            <a:r>
              <a:rPr lang="ja-JP" altLang="en-US" sz="1662" dirty="0" err="1">
                <a:latin typeface="游ゴシック" panose="020B0400000000000000" pitchFamily="50" charset="-128"/>
                <a:ea typeface="游ゴシック" panose="020B0400000000000000" pitchFamily="50" charset="-128"/>
              </a:rPr>
              <a:t>。</a:t>
            </a:r>
            <a:r>
              <a:rPr lang="ja-JP" altLang="en-US" sz="1662" dirty="0">
                <a:latin typeface="游ゴシック" panose="020B0400000000000000" pitchFamily="50" charset="-128"/>
                <a:ea typeface="游ゴシック" panose="020B0400000000000000" pitchFamily="50" charset="-128"/>
              </a:rPr>
              <a:t>ステンレスパイプを局所的に温めるには十分。</a:t>
            </a:r>
          </a:p>
          <a:p>
            <a:pPr marL="844083" lvl="2">
              <a:lnSpc>
                <a:spcPct val="100000"/>
              </a:lnSpc>
              <a:spcBef>
                <a:spcPts val="0"/>
              </a:spcBef>
            </a:pPr>
            <a:r>
              <a:rPr lang="en-US" altLang="ja-JP" sz="1662" dirty="0">
                <a:latin typeface="游ゴシック" panose="020B0400000000000000" pitchFamily="50" charset="-128"/>
                <a:ea typeface="游ゴシック" panose="020B0400000000000000" pitchFamily="50" charset="-128"/>
              </a:rPr>
              <a:t>BLC2RE</a:t>
            </a:r>
            <a:r>
              <a:rPr lang="ja-JP" altLang="en-US" sz="1662" dirty="0">
                <a:latin typeface="游ゴシック" panose="020B0400000000000000" pitchFamily="50" charset="-128"/>
                <a:ea typeface="游ゴシック" panose="020B0400000000000000" pitchFamily="50" charset="-128"/>
              </a:rPr>
              <a:t>の接線よりも外側にある。ビームチャンネル部に照射されている。</a:t>
            </a:r>
          </a:p>
          <a:p>
            <a:pPr marL="422041" lvl="1">
              <a:lnSpc>
                <a:spcPct val="100000"/>
              </a:lnSpc>
              <a:spcBef>
                <a:spcPts val="0"/>
              </a:spcBef>
            </a:pPr>
            <a:r>
              <a:rPr lang="ja-JP" altLang="en-US" sz="2031" dirty="0">
                <a:latin typeface="游ゴシック" panose="020B0400000000000000" pitchFamily="50" charset="-128"/>
                <a:ea typeface="游ゴシック" panose="020B0400000000000000" pitchFamily="50" charset="-128"/>
              </a:rPr>
              <a:t>測定していた温度はせいぜい</a:t>
            </a:r>
            <a:r>
              <a:rPr lang="en-US" altLang="ja-JP" sz="2031" dirty="0">
                <a:latin typeface="游ゴシック" panose="020B0400000000000000" pitchFamily="50" charset="-128"/>
                <a:ea typeface="游ゴシック" panose="020B0400000000000000" pitchFamily="50" charset="-128"/>
              </a:rPr>
              <a:t>50℃</a:t>
            </a:r>
            <a:r>
              <a:rPr lang="ja-JP" altLang="en-US" sz="2031" dirty="0">
                <a:latin typeface="游ゴシック" panose="020B0400000000000000" pitchFamily="50" charset="-128"/>
                <a:ea typeface="游ゴシック" panose="020B0400000000000000" pitchFamily="50" charset="-128"/>
              </a:rPr>
              <a:t>程度。材質</a:t>
            </a:r>
            <a:r>
              <a:rPr lang="en-US" altLang="ja-JP" sz="2031" dirty="0">
                <a:latin typeface="游ゴシック" panose="020B0400000000000000" pitchFamily="50" charset="-128"/>
                <a:ea typeface="游ゴシック" panose="020B0400000000000000" pitchFamily="50" charset="-128"/>
              </a:rPr>
              <a:t>(</a:t>
            </a:r>
            <a:r>
              <a:rPr lang="ja-JP" altLang="en-US" sz="2031" dirty="0">
                <a:latin typeface="游ゴシック" panose="020B0400000000000000" pitchFamily="50" charset="-128"/>
                <a:ea typeface="游ゴシック" panose="020B0400000000000000" pitchFamily="50" charset="-128"/>
              </a:rPr>
              <a:t>線膨張率</a:t>
            </a:r>
            <a:r>
              <a:rPr lang="en-US" altLang="ja-JP" sz="2031" dirty="0">
                <a:latin typeface="游ゴシック" panose="020B0400000000000000" pitchFamily="50" charset="-128"/>
                <a:ea typeface="游ゴシック" panose="020B0400000000000000" pitchFamily="50" charset="-128"/>
              </a:rPr>
              <a:t>)</a:t>
            </a:r>
            <a:r>
              <a:rPr lang="ja-JP" altLang="en-US" sz="2031" dirty="0">
                <a:latin typeface="游ゴシック" panose="020B0400000000000000" pitchFamily="50" charset="-128"/>
                <a:ea typeface="游ゴシック" panose="020B0400000000000000" pitchFamily="50" charset="-128"/>
              </a:rPr>
              <a:t>が異なるフランジ部での熱サイクルが問題か。</a:t>
            </a:r>
            <a:endParaRPr lang="en-US" altLang="ja-JP" sz="2031" dirty="0">
              <a:latin typeface="游ゴシック" panose="020B0400000000000000" pitchFamily="50" charset="-128"/>
              <a:ea typeface="游ゴシック" panose="020B0400000000000000" pitchFamily="50" charset="-128"/>
            </a:endParaRPr>
          </a:p>
          <a:p>
            <a:pPr marL="422041" lvl="1">
              <a:lnSpc>
                <a:spcPct val="100000"/>
              </a:lnSpc>
              <a:spcBef>
                <a:spcPts val="0"/>
              </a:spcBef>
            </a:pPr>
            <a:r>
              <a:rPr lang="ja-JP" altLang="en-US" sz="2031" dirty="0">
                <a:solidFill>
                  <a:srgbClr val="FF0000"/>
                </a:solidFill>
                <a:latin typeface="游ゴシック" panose="020B0400000000000000" pitchFamily="50" charset="-128"/>
                <a:ea typeface="游ゴシック" panose="020B0400000000000000" pitchFamily="50" charset="-128"/>
              </a:rPr>
              <a:t>対応策：上流側</a:t>
            </a:r>
            <a:r>
              <a:rPr lang="en-US" altLang="ja-JP" sz="2031" dirty="0">
                <a:solidFill>
                  <a:srgbClr val="FF0000"/>
                </a:solidFill>
                <a:latin typeface="游ゴシック" panose="020B0400000000000000" pitchFamily="50" charset="-128"/>
                <a:ea typeface="游ゴシック" panose="020B0400000000000000" pitchFamily="50" charset="-128"/>
              </a:rPr>
              <a:t>2</a:t>
            </a:r>
            <a:r>
              <a:rPr lang="ja-JP" altLang="en-US" sz="2031" dirty="0">
                <a:solidFill>
                  <a:srgbClr val="FF0000"/>
                </a:solidFill>
                <a:latin typeface="游ゴシック" panose="020B0400000000000000" pitchFamily="50" charset="-128"/>
                <a:ea typeface="游ゴシック" panose="020B0400000000000000" pitchFamily="50" charset="-128"/>
              </a:rPr>
              <a:t>か所に放射光マスクを設ける。</a:t>
            </a:r>
          </a:p>
          <a:p>
            <a:pPr marL="422041" lvl="1">
              <a:lnSpc>
                <a:spcPct val="100000"/>
              </a:lnSpc>
              <a:spcBef>
                <a:spcPts val="0"/>
              </a:spcBef>
            </a:pPr>
            <a:r>
              <a:rPr lang="ja-JP" altLang="en-US" sz="2031" dirty="0">
                <a:solidFill>
                  <a:srgbClr val="FF0000"/>
                </a:solidFill>
                <a:latin typeface="游ゴシック" panose="020B0400000000000000" pitchFamily="50" charset="-128"/>
                <a:ea typeface="游ゴシック" panose="020B0400000000000000" pitchFamily="50" charset="-128"/>
              </a:rPr>
              <a:t>フランジをクロム銅にしたビームパイプに変更することも検討中。</a:t>
            </a:r>
          </a:p>
        </p:txBody>
      </p:sp>
      <p:pic>
        <p:nvPicPr>
          <p:cNvPr id="2" name="図 1">
            <a:extLst>
              <a:ext uri="{FF2B5EF4-FFF2-40B4-BE49-F238E27FC236}">
                <a16:creationId xmlns:a16="http://schemas.microsoft.com/office/drawing/2014/main" id="{40209C75-CAEC-4445-A41A-49C0C7E4C187}"/>
              </a:ext>
            </a:extLst>
          </p:cNvPr>
          <p:cNvPicPr>
            <a:picLocks noChangeAspect="1"/>
          </p:cNvPicPr>
          <p:nvPr/>
        </p:nvPicPr>
        <p:blipFill>
          <a:blip r:embed="rId3"/>
          <a:stretch>
            <a:fillRect/>
          </a:stretch>
        </p:blipFill>
        <p:spPr>
          <a:xfrm>
            <a:off x="1524747" y="4222052"/>
            <a:ext cx="5210162" cy="2249087"/>
          </a:xfrm>
          <a:prstGeom prst="rect">
            <a:avLst/>
          </a:prstGeom>
        </p:spPr>
      </p:pic>
      <p:sp>
        <p:nvSpPr>
          <p:cNvPr id="26" name="テキスト ボックス 25">
            <a:extLst>
              <a:ext uri="{FF2B5EF4-FFF2-40B4-BE49-F238E27FC236}">
                <a16:creationId xmlns:a16="http://schemas.microsoft.com/office/drawing/2014/main" id="{317EA0DC-BEBF-421D-9C05-168787DF42FD}"/>
              </a:ext>
            </a:extLst>
          </p:cNvPr>
          <p:cNvSpPr txBox="1"/>
          <p:nvPr/>
        </p:nvSpPr>
        <p:spPr>
          <a:xfrm>
            <a:off x="1592917" y="6148514"/>
            <a:ext cx="877163" cy="369332"/>
          </a:xfrm>
          <a:prstGeom prst="rect">
            <a:avLst/>
          </a:prstGeom>
          <a:noFill/>
        </p:spPr>
        <p:txBody>
          <a:bodyPr wrap="none" rtlCol="0">
            <a:spAutoFit/>
          </a:bodyPr>
          <a:lstStyle/>
          <a:p>
            <a:r>
              <a:rPr lang="ja-JP" altLang="en-US" dirty="0"/>
              <a:t>衝突点</a:t>
            </a:r>
            <a:endParaRPr kumimoji="1" lang="ja-JP" altLang="en-US" dirty="0"/>
          </a:p>
        </p:txBody>
      </p:sp>
      <p:sp>
        <p:nvSpPr>
          <p:cNvPr id="3" name="矢印: 下 2">
            <a:extLst>
              <a:ext uri="{FF2B5EF4-FFF2-40B4-BE49-F238E27FC236}">
                <a16:creationId xmlns:a16="http://schemas.microsoft.com/office/drawing/2014/main" id="{C3233B65-CC9E-4A03-8403-D4331C96A525}"/>
              </a:ext>
            </a:extLst>
          </p:cNvPr>
          <p:cNvSpPr/>
          <p:nvPr/>
        </p:nvSpPr>
        <p:spPr>
          <a:xfrm>
            <a:off x="4615962" y="5424854"/>
            <a:ext cx="149469" cy="3341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下 30">
            <a:extLst>
              <a:ext uri="{FF2B5EF4-FFF2-40B4-BE49-F238E27FC236}">
                <a16:creationId xmlns:a16="http://schemas.microsoft.com/office/drawing/2014/main" id="{483018B7-04F6-4348-94FE-A092F612AC47}"/>
              </a:ext>
            </a:extLst>
          </p:cNvPr>
          <p:cNvSpPr/>
          <p:nvPr/>
        </p:nvSpPr>
        <p:spPr>
          <a:xfrm>
            <a:off x="6084278" y="5249008"/>
            <a:ext cx="149469" cy="3341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2286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40D7DA-2A1D-F546-AAB0-B6E703C6AFEB}"/>
              </a:ext>
            </a:extLst>
          </p:cNvPr>
          <p:cNvSpPr>
            <a:spLocks noGrp="1"/>
          </p:cNvSpPr>
          <p:nvPr>
            <p:ph type="title"/>
          </p:nvPr>
        </p:nvSpPr>
        <p:spPr/>
        <p:txBody>
          <a:bodyPr/>
          <a:lstStyle/>
          <a:p>
            <a:r>
              <a:rPr lang="en-US" dirty="0"/>
              <a:t>Comparison of machine parameters</a:t>
            </a:r>
            <a:br>
              <a:rPr lang="en-US" dirty="0"/>
            </a:br>
            <a:r>
              <a:rPr lang="en-US" dirty="0"/>
              <a:t>between design and Phase2</a:t>
            </a:r>
          </a:p>
        </p:txBody>
      </p:sp>
      <p:graphicFrame>
        <p:nvGraphicFramePr>
          <p:cNvPr id="4" name="コンテンツ プレースホルダー 3">
            <a:extLst>
              <a:ext uri="{FF2B5EF4-FFF2-40B4-BE49-F238E27FC236}">
                <a16:creationId xmlns:a16="http://schemas.microsoft.com/office/drawing/2014/main" id="{F43D365E-165C-4543-AE61-76BE46C85E5F}"/>
              </a:ext>
            </a:extLst>
          </p:cNvPr>
          <p:cNvGraphicFramePr>
            <a:graphicFrameLocks noGrp="1"/>
          </p:cNvGraphicFramePr>
          <p:nvPr>
            <p:ph idx="1"/>
            <p:extLst/>
          </p:nvPr>
        </p:nvGraphicFramePr>
        <p:xfrm>
          <a:off x="457200" y="1600200"/>
          <a:ext cx="8539568" cy="3235960"/>
        </p:xfrm>
        <a:graphic>
          <a:graphicData uri="http://schemas.openxmlformats.org/drawingml/2006/table">
            <a:tbl>
              <a:tblPr firstRow="1" bandRow="1">
                <a:tableStyleId>{5C22544A-7EE6-4342-B048-85BDC9FD1C3A}</a:tableStyleId>
              </a:tblPr>
              <a:tblGrid>
                <a:gridCol w="2134892">
                  <a:extLst>
                    <a:ext uri="{9D8B030D-6E8A-4147-A177-3AD203B41FA5}">
                      <a16:colId xmlns:a16="http://schemas.microsoft.com/office/drawing/2014/main" val="2825286201"/>
                    </a:ext>
                  </a:extLst>
                </a:gridCol>
                <a:gridCol w="2134892">
                  <a:extLst>
                    <a:ext uri="{9D8B030D-6E8A-4147-A177-3AD203B41FA5}">
                      <a16:colId xmlns:a16="http://schemas.microsoft.com/office/drawing/2014/main" val="1336193407"/>
                    </a:ext>
                  </a:extLst>
                </a:gridCol>
                <a:gridCol w="2134892">
                  <a:extLst>
                    <a:ext uri="{9D8B030D-6E8A-4147-A177-3AD203B41FA5}">
                      <a16:colId xmlns:a16="http://schemas.microsoft.com/office/drawing/2014/main" val="1739424324"/>
                    </a:ext>
                  </a:extLst>
                </a:gridCol>
                <a:gridCol w="941521">
                  <a:extLst>
                    <a:ext uri="{9D8B030D-6E8A-4147-A177-3AD203B41FA5}">
                      <a16:colId xmlns:a16="http://schemas.microsoft.com/office/drawing/2014/main" val="898404958"/>
                    </a:ext>
                  </a:extLst>
                </a:gridCol>
                <a:gridCol w="1193371">
                  <a:extLst>
                    <a:ext uri="{9D8B030D-6E8A-4147-A177-3AD203B41FA5}">
                      <a16:colId xmlns:a16="http://schemas.microsoft.com/office/drawing/2014/main" val="2941905563"/>
                    </a:ext>
                  </a:extLst>
                </a:gridCol>
              </a:tblGrid>
              <a:tr h="370840">
                <a:tc>
                  <a:txBody>
                    <a:bodyPr/>
                    <a:lstStyle/>
                    <a:p>
                      <a:r>
                        <a:rPr lang="en-US" dirty="0"/>
                        <a:t>parameters</a:t>
                      </a:r>
                    </a:p>
                  </a:txBody>
                  <a:tcPr/>
                </a:tc>
                <a:tc>
                  <a:txBody>
                    <a:bodyPr/>
                    <a:lstStyle/>
                    <a:p>
                      <a:r>
                        <a:rPr lang="en-US" dirty="0"/>
                        <a:t>Design</a:t>
                      </a:r>
                    </a:p>
                  </a:txBody>
                  <a:tcPr/>
                </a:tc>
                <a:tc>
                  <a:txBody>
                    <a:bodyPr/>
                    <a:lstStyle/>
                    <a:p>
                      <a:r>
                        <a:rPr lang="en-US" dirty="0"/>
                        <a:t>Phase 2 </a:t>
                      </a:r>
                    </a:p>
                  </a:txBody>
                  <a:tcPr/>
                </a:tc>
                <a:tc>
                  <a:txBody>
                    <a:bodyPr/>
                    <a:lstStyle/>
                    <a:p>
                      <a:r>
                        <a:rPr lang="en-US" dirty="0"/>
                        <a:t>units</a:t>
                      </a:r>
                    </a:p>
                  </a:txBody>
                  <a:tcPr/>
                </a:tc>
                <a:tc>
                  <a:txBody>
                    <a:bodyPr/>
                    <a:lstStyle/>
                    <a:p>
                      <a:r>
                        <a:rPr lang="en-US" dirty="0"/>
                        <a:t>factor</a:t>
                      </a:r>
                    </a:p>
                  </a:txBody>
                  <a:tcPr/>
                </a:tc>
                <a:extLst>
                  <a:ext uri="{0D108BD9-81ED-4DB2-BD59-A6C34878D82A}">
                    <a16:rowId xmlns:a16="http://schemas.microsoft.com/office/drawing/2014/main" val="3252541749"/>
                  </a:ext>
                </a:extLst>
              </a:tr>
              <a:tr h="370840">
                <a:tc>
                  <a:txBody>
                    <a:bodyPr/>
                    <a:lstStyle/>
                    <a:p>
                      <a:r>
                        <a:rPr lang="en-US" dirty="0" err="1"/>
                        <a:t>I</a:t>
                      </a:r>
                      <a:r>
                        <a:rPr lang="en-US" baseline="-25000" dirty="0" err="1"/>
                        <a:t>beam</a:t>
                      </a:r>
                      <a:r>
                        <a:rPr lang="en-US" dirty="0"/>
                        <a:t> (LER/HER)</a:t>
                      </a:r>
                    </a:p>
                  </a:txBody>
                  <a:tcPr/>
                </a:tc>
                <a:tc>
                  <a:txBody>
                    <a:bodyPr/>
                    <a:lstStyle/>
                    <a:p>
                      <a:r>
                        <a:rPr lang="en-US" dirty="0"/>
                        <a:t>3.6/2.6</a:t>
                      </a:r>
                    </a:p>
                  </a:txBody>
                  <a:tcPr/>
                </a:tc>
                <a:tc>
                  <a:txBody>
                    <a:bodyPr/>
                    <a:lstStyle/>
                    <a:p>
                      <a:r>
                        <a:rPr lang="en-US" dirty="0"/>
                        <a:t>0.8/0.78 (0.27/0.225)</a:t>
                      </a:r>
                    </a:p>
                  </a:txBody>
                  <a:tcPr/>
                </a:tc>
                <a:tc>
                  <a:txBody>
                    <a:bodyPr/>
                    <a:lstStyle/>
                    <a:p>
                      <a:r>
                        <a:rPr lang="en-US" dirty="0"/>
                        <a:t>A</a:t>
                      </a:r>
                    </a:p>
                  </a:txBody>
                  <a:tcPr/>
                </a:tc>
                <a:tc>
                  <a:txBody>
                    <a:bodyPr/>
                    <a:lstStyle/>
                    <a:p>
                      <a:r>
                        <a:rPr lang="en-US" dirty="0"/>
                        <a:t>4.5/3.3</a:t>
                      </a:r>
                    </a:p>
                  </a:txBody>
                  <a:tcPr/>
                </a:tc>
                <a:extLst>
                  <a:ext uri="{0D108BD9-81ED-4DB2-BD59-A6C34878D82A}">
                    <a16:rowId xmlns:a16="http://schemas.microsoft.com/office/drawing/2014/main" val="1001373049"/>
                  </a:ext>
                </a:extLst>
              </a:tr>
              <a:tr h="370840">
                <a:tc>
                  <a:txBody>
                    <a:bodyPr/>
                    <a:lstStyle/>
                    <a:p>
                      <a:r>
                        <a:rPr lang="en-US" dirty="0" err="1">
                          <a:latin typeface="Symbol" pitchFamily="2" charset="2"/>
                        </a:rPr>
                        <a:t>x</a:t>
                      </a:r>
                      <a:r>
                        <a:rPr lang="en-US" baseline="-25000" dirty="0" err="1"/>
                        <a:t>y</a:t>
                      </a:r>
                      <a:r>
                        <a:rPr lang="en-US" dirty="0"/>
                        <a:t> (LER/HER)</a:t>
                      </a:r>
                    </a:p>
                  </a:txBody>
                  <a:tcPr/>
                </a:tc>
                <a:tc>
                  <a:txBody>
                    <a:bodyPr/>
                    <a:lstStyle/>
                    <a:p>
                      <a:r>
                        <a:rPr lang="en-US" dirty="0"/>
                        <a:t>0.0881/0.0807</a:t>
                      </a:r>
                    </a:p>
                  </a:txBody>
                  <a:tcPr/>
                </a:tc>
                <a:tc>
                  <a:txBody>
                    <a:bodyPr/>
                    <a:lstStyle/>
                    <a:p>
                      <a:r>
                        <a:rPr lang="en-US" dirty="0"/>
                        <a:t>0.03/0.02</a:t>
                      </a:r>
                    </a:p>
                  </a:txBody>
                  <a:tcPr/>
                </a:tc>
                <a:tc>
                  <a:txBody>
                    <a:bodyPr/>
                    <a:lstStyle/>
                    <a:p>
                      <a:endParaRPr lang="en-US" dirty="0"/>
                    </a:p>
                  </a:txBody>
                  <a:tcPr/>
                </a:tc>
                <a:tc>
                  <a:txBody>
                    <a:bodyPr/>
                    <a:lstStyle/>
                    <a:p>
                      <a:r>
                        <a:rPr lang="en-US" dirty="0"/>
                        <a:t>2.9/4.0</a:t>
                      </a:r>
                    </a:p>
                  </a:txBody>
                  <a:tcPr/>
                </a:tc>
                <a:extLst>
                  <a:ext uri="{0D108BD9-81ED-4DB2-BD59-A6C34878D82A}">
                    <a16:rowId xmlns:a16="http://schemas.microsoft.com/office/drawing/2014/main" val="1429508048"/>
                  </a:ext>
                </a:extLst>
              </a:tr>
              <a:tr h="370840">
                <a:tc>
                  <a:txBody>
                    <a:bodyPr/>
                    <a:lstStyle/>
                    <a:p>
                      <a:r>
                        <a:rPr lang="en-US" dirty="0">
                          <a:latin typeface="Symbol" pitchFamily="2" charset="2"/>
                        </a:rPr>
                        <a:t>b</a:t>
                      </a:r>
                      <a:r>
                        <a:rPr lang="en-US" baseline="-25000" dirty="0"/>
                        <a:t>y</a:t>
                      </a:r>
                      <a:r>
                        <a:rPr lang="en-US" baseline="30000" dirty="0"/>
                        <a:t>*</a:t>
                      </a:r>
                    </a:p>
                  </a:txBody>
                  <a:tcPr/>
                </a:tc>
                <a:tc>
                  <a:txBody>
                    <a:bodyPr/>
                    <a:lstStyle/>
                    <a:p>
                      <a:r>
                        <a:rPr lang="en-US" dirty="0"/>
                        <a:t>0.27/0.30</a:t>
                      </a:r>
                    </a:p>
                  </a:txBody>
                  <a:tcPr/>
                </a:tc>
                <a:tc>
                  <a:txBody>
                    <a:bodyPr/>
                    <a:lstStyle/>
                    <a:p>
                      <a:r>
                        <a:rPr lang="en-US" dirty="0"/>
                        <a:t>3/3 (2/2)</a:t>
                      </a:r>
                    </a:p>
                  </a:txBody>
                  <a:tcPr/>
                </a:tc>
                <a:tc>
                  <a:txBody>
                    <a:bodyPr/>
                    <a:lstStyle/>
                    <a:p>
                      <a:r>
                        <a:rPr lang="en-US" dirty="0"/>
                        <a:t>mm</a:t>
                      </a:r>
                    </a:p>
                  </a:txBody>
                  <a:tcPr/>
                </a:tc>
                <a:tc>
                  <a:txBody>
                    <a:bodyPr/>
                    <a:lstStyle/>
                    <a:p>
                      <a:r>
                        <a:rPr lang="en-US" dirty="0"/>
                        <a:t>11/10</a:t>
                      </a:r>
                    </a:p>
                  </a:txBody>
                  <a:tcPr/>
                </a:tc>
                <a:extLst>
                  <a:ext uri="{0D108BD9-81ED-4DB2-BD59-A6C34878D82A}">
                    <a16:rowId xmlns:a16="http://schemas.microsoft.com/office/drawing/2014/main" val="3356342517"/>
                  </a:ext>
                </a:extLst>
              </a:tr>
              <a:tr h="370840">
                <a:tc>
                  <a:txBody>
                    <a:bodyPr/>
                    <a:lstStyle/>
                    <a:p>
                      <a:r>
                        <a:rPr lang="en-US" dirty="0"/>
                        <a:t># of bunches</a:t>
                      </a:r>
                    </a:p>
                  </a:txBody>
                  <a:tcPr/>
                </a:tc>
                <a:tc>
                  <a:txBody>
                    <a:bodyPr/>
                    <a:lstStyle/>
                    <a:p>
                      <a:r>
                        <a:rPr lang="en-US" dirty="0"/>
                        <a:t>2500</a:t>
                      </a:r>
                    </a:p>
                  </a:txBody>
                  <a:tcPr/>
                </a:tc>
                <a:tc>
                  <a:txBody>
                    <a:bodyPr/>
                    <a:lstStyle/>
                    <a:p>
                      <a:r>
                        <a:rPr lang="en-US" dirty="0"/>
                        <a:t>1576 (394)</a:t>
                      </a:r>
                    </a:p>
                  </a:txBody>
                  <a:tcPr/>
                </a:tc>
                <a:tc>
                  <a:txBody>
                    <a:bodyPr/>
                    <a:lstStyle/>
                    <a:p>
                      <a:endParaRPr lang="en-US" dirty="0"/>
                    </a:p>
                  </a:txBody>
                  <a:tcPr/>
                </a:tc>
                <a:tc>
                  <a:txBody>
                    <a:bodyPr/>
                    <a:lstStyle/>
                    <a:p>
                      <a:r>
                        <a:rPr lang="en-US" dirty="0"/>
                        <a:t>1.6(6.3)</a:t>
                      </a:r>
                    </a:p>
                  </a:txBody>
                  <a:tcPr/>
                </a:tc>
                <a:extLst>
                  <a:ext uri="{0D108BD9-81ED-4DB2-BD59-A6C34878D82A}">
                    <a16:rowId xmlns:a16="http://schemas.microsoft.com/office/drawing/2014/main" val="3728590967"/>
                  </a:ext>
                </a:extLst>
              </a:tr>
              <a:tr h="741680">
                <a:tc>
                  <a:txBody>
                    <a:bodyPr/>
                    <a:lstStyle/>
                    <a:p>
                      <a:r>
                        <a:rPr lang="en-US" dirty="0" err="1"/>
                        <a:t>I</a:t>
                      </a:r>
                      <a:r>
                        <a:rPr lang="en-US" baseline="-25000" dirty="0" err="1"/>
                        <a:t>bunch</a:t>
                      </a:r>
                      <a:r>
                        <a:rPr lang="en-US" dirty="0"/>
                        <a:t> (LER/HER)</a:t>
                      </a:r>
                    </a:p>
                  </a:txBody>
                  <a:tcPr/>
                </a:tc>
                <a:tc>
                  <a:txBody>
                    <a:bodyPr/>
                    <a:lstStyle/>
                    <a:p>
                      <a:r>
                        <a:rPr lang="en-US" dirty="0"/>
                        <a:t>1.44/1.04</a:t>
                      </a:r>
                    </a:p>
                  </a:txBody>
                  <a:tcPr/>
                </a:tc>
                <a:tc>
                  <a:txBody>
                    <a:bodyPr/>
                    <a:lstStyle/>
                    <a:p>
                      <a:r>
                        <a:rPr lang="en-US" dirty="0"/>
                        <a:t>0.508/0.495</a:t>
                      </a:r>
                    </a:p>
                    <a:p>
                      <a:r>
                        <a:rPr lang="en-US" dirty="0"/>
                        <a:t>(0.685/0.571) </a:t>
                      </a:r>
                    </a:p>
                  </a:txBody>
                  <a:tcPr/>
                </a:tc>
                <a:tc>
                  <a:txBody>
                    <a:bodyPr/>
                    <a:lstStyle/>
                    <a:p>
                      <a:pPr algn="l"/>
                      <a:r>
                        <a:rPr lang="en-US" dirty="0"/>
                        <a:t>mA</a:t>
                      </a:r>
                    </a:p>
                  </a:txBody>
                  <a:tcPr/>
                </a:tc>
                <a:tc>
                  <a:txBody>
                    <a:bodyPr/>
                    <a:lstStyle/>
                    <a:p>
                      <a:pPr algn="l"/>
                      <a:r>
                        <a:rPr lang="en-US" dirty="0"/>
                        <a:t>2.8/2.1</a:t>
                      </a:r>
                    </a:p>
                    <a:p>
                      <a:pPr algn="l"/>
                      <a:r>
                        <a:rPr lang="en-US" dirty="0"/>
                        <a:t>2.1/1.8</a:t>
                      </a:r>
                    </a:p>
                  </a:txBody>
                  <a:tcPr/>
                </a:tc>
                <a:extLst>
                  <a:ext uri="{0D108BD9-81ED-4DB2-BD59-A6C34878D82A}">
                    <a16:rowId xmlns:a16="http://schemas.microsoft.com/office/drawing/2014/main" val="3224144244"/>
                  </a:ext>
                </a:extLst>
              </a:tr>
              <a:tr h="370840">
                <a:tc>
                  <a:txBody>
                    <a:bodyPr/>
                    <a:lstStyle/>
                    <a:p>
                      <a:r>
                        <a:rPr lang="en-US" dirty="0"/>
                        <a:t>Luminosity</a:t>
                      </a:r>
                    </a:p>
                  </a:txBody>
                  <a:tcPr/>
                </a:tc>
                <a:tc>
                  <a:txBody>
                    <a:bodyPr/>
                    <a:lstStyle/>
                    <a:p>
                      <a:r>
                        <a:rPr lang="en-US" dirty="0"/>
                        <a:t>8 x 10</a:t>
                      </a:r>
                      <a:r>
                        <a:rPr lang="en-US" baseline="30000" dirty="0"/>
                        <a:t>35</a:t>
                      </a:r>
                    </a:p>
                  </a:txBody>
                  <a:tcPr/>
                </a:tc>
                <a:tc>
                  <a:txBody>
                    <a:bodyPr/>
                    <a:lstStyle/>
                    <a:p>
                      <a:r>
                        <a:rPr lang="en-US" dirty="0"/>
                        <a:t>5.55 x 10</a:t>
                      </a:r>
                      <a:r>
                        <a:rPr lang="en-US" baseline="30000" dirty="0"/>
                        <a:t>33</a:t>
                      </a:r>
                    </a:p>
                  </a:txBody>
                  <a:tcPr/>
                </a:tc>
                <a:tc>
                  <a:txBody>
                    <a:bodyPr/>
                    <a:lstStyle/>
                    <a:p>
                      <a:r>
                        <a:rPr lang="en-US" dirty="0"/>
                        <a:t>cm</a:t>
                      </a:r>
                      <a:r>
                        <a:rPr lang="en-US" baseline="30000" dirty="0"/>
                        <a:t>-2</a:t>
                      </a:r>
                      <a:r>
                        <a:rPr lang="en-US" dirty="0"/>
                        <a:t> s</a:t>
                      </a:r>
                      <a:r>
                        <a:rPr lang="en-US" baseline="30000" dirty="0"/>
                        <a:t>-1</a:t>
                      </a:r>
                    </a:p>
                  </a:txBody>
                  <a:tcPr/>
                </a:tc>
                <a:tc>
                  <a:txBody>
                    <a:bodyPr/>
                    <a:lstStyle/>
                    <a:p>
                      <a:r>
                        <a:rPr lang="en-US" baseline="0" dirty="0"/>
                        <a:t>145</a:t>
                      </a:r>
                    </a:p>
                  </a:txBody>
                  <a:tcPr/>
                </a:tc>
                <a:extLst>
                  <a:ext uri="{0D108BD9-81ED-4DB2-BD59-A6C34878D82A}">
                    <a16:rowId xmlns:a16="http://schemas.microsoft.com/office/drawing/2014/main" val="3776627623"/>
                  </a:ext>
                </a:extLst>
              </a:tr>
            </a:tbl>
          </a:graphicData>
        </a:graphic>
      </p:graphicFrame>
    </p:spTree>
    <p:extLst>
      <p:ext uri="{BB962C8B-B14F-4D97-AF65-F5344CB8AC3E}">
        <p14:creationId xmlns:p14="http://schemas.microsoft.com/office/powerpoint/2010/main" val="305443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0FB308E-B226-DD44-89A7-946FF6311EF9}"/>
              </a:ext>
            </a:extLst>
          </p:cNvPr>
          <p:cNvSpPr>
            <a:spLocks noGrp="1"/>
          </p:cNvSpPr>
          <p:nvPr>
            <p:ph type="ctrTitle"/>
          </p:nvPr>
        </p:nvSpPr>
        <p:spPr/>
        <p:txBody>
          <a:bodyPr/>
          <a:lstStyle/>
          <a:p>
            <a:r>
              <a:rPr kumimoji="1" lang="en-US" altLang="ja-JP" dirty="0"/>
              <a:t>QCS quench issues</a:t>
            </a:r>
            <a:endParaRPr kumimoji="1" lang="ja-JP" altLang="en-US"/>
          </a:p>
        </p:txBody>
      </p:sp>
      <p:sp>
        <p:nvSpPr>
          <p:cNvPr id="5" name="字幕 4">
            <a:extLst>
              <a:ext uri="{FF2B5EF4-FFF2-40B4-BE49-F238E27FC236}">
                <a16:creationId xmlns:a16="http://schemas.microsoft.com/office/drawing/2014/main" id="{3228ACFC-51EA-CB45-8B73-3E9125CA4FC2}"/>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88316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95EF80-B646-6E45-A236-0B6842402958}"/>
              </a:ext>
            </a:extLst>
          </p:cNvPr>
          <p:cNvSpPr>
            <a:spLocks noGrp="1"/>
          </p:cNvSpPr>
          <p:nvPr>
            <p:ph type="title"/>
          </p:nvPr>
        </p:nvSpPr>
        <p:spPr/>
        <p:txBody>
          <a:bodyPr/>
          <a:lstStyle/>
          <a:p>
            <a:r>
              <a:rPr lang="en-US" dirty="0"/>
              <a:t>[1] Luminosity of 1 x 10</a:t>
            </a:r>
            <a:r>
              <a:rPr lang="en-US" baseline="30000" dirty="0"/>
              <a:t>34</a:t>
            </a:r>
            <a:r>
              <a:rPr lang="en-US" dirty="0"/>
              <a:t> cm</a:t>
            </a:r>
            <a:r>
              <a:rPr lang="en-US" baseline="30000" dirty="0"/>
              <a:t>-2</a:t>
            </a:r>
            <a:r>
              <a:rPr lang="en-US" dirty="0"/>
              <a:t> s</a:t>
            </a:r>
            <a:r>
              <a:rPr lang="en-US" baseline="30000" dirty="0"/>
              <a:t>-1</a:t>
            </a:r>
          </a:p>
        </p:txBody>
      </p:sp>
      <p:sp>
        <p:nvSpPr>
          <p:cNvPr id="3" name="コンテンツ プレースホルダー 2">
            <a:extLst>
              <a:ext uri="{FF2B5EF4-FFF2-40B4-BE49-F238E27FC236}">
                <a16:creationId xmlns:a16="http://schemas.microsoft.com/office/drawing/2014/main" id="{EDEA177C-B534-A14B-8B32-5515474A40EE}"/>
              </a:ext>
            </a:extLst>
          </p:cNvPr>
          <p:cNvSpPr>
            <a:spLocks noGrp="1"/>
          </p:cNvSpPr>
          <p:nvPr>
            <p:ph idx="1"/>
          </p:nvPr>
        </p:nvSpPr>
        <p:spPr>
          <a:xfrm>
            <a:off x="457200" y="1417638"/>
            <a:ext cx="8229600" cy="4525963"/>
          </a:xfrm>
        </p:spPr>
        <p:txBody>
          <a:bodyPr/>
          <a:lstStyle/>
          <a:p>
            <a:r>
              <a:rPr lang="en-US" sz="2000" dirty="0"/>
              <a:t>Simple scaling</a:t>
            </a:r>
          </a:p>
          <a:p>
            <a:pPr lvl="1"/>
            <a:r>
              <a:rPr lang="en-US" sz="1800" dirty="0"/>
              <a:t>5/9</a:t>
            </a:r>
          </a:p>
          <a:p>
            <a:pPr lvl="2"/>
            <a:r>
              <a:rPr lang="en-US" sz="1600" dirty="0"/>
              <a:t>Luminosity: 4.7 x 10</a:t>
            </a:r>
            <a:r>
              <a:rPr lang="en-US" sz="1600" baseline="30000" dirty="0"/>
              <a:t>32</a:t>
            </a:r>
          </a:p>
          <a:p>
            <a:pPr lvl="2"/>
            <a:r>
              <a:rPr lang="en-US" sz="1600" dirty="0"/>
              <a:t>Beam currents: 250mA, 220mA</a:t>
            </a:r>
          </a:p>
          <a:p>
            <a:pPr lvl="2"/>
            <a:r>
              <a:rPr lang="en-US" sz="1600" dirty="0">
                <a:latin typeface="Symbol" pitchFamily="2" charset="2"/>
              </a:rPr>
              <a:t>b</a:t>
            </a:r>
            <a:r>
              <a:rPr lang="en-US" sz="1600" baseline="-25000" dirty="0"/>
              <a:t>y</a:t>
            </a:r>
            <a:r>
              <a:rPr lang="en-US" sz="1600" baseline="30000" dirty="0"/>
              <a:t>*</a:t>
            </a:r>
            <a:r>
              <a:rPr lang="en-US" sz="1600" dirty="0"/>
              <a:t> = 8mm</a:t>
            </a:r>
          </a:p>
          <a:p>
            <a:pPr lvl="2"/>
            <a:r>
              <a:rPr lang="en-US" sz="1600" dirty="0"/>
              <a:t>Beam-beam parameter: ~0.014</a:t>
            </a:r>
          </a:p>
          <a:p>
            <a:pPr lvl="2"/>
            <a:r>
              <a:rPr lang="en-US" sz="1600" dirty="0"/>
              <a:t>Number of bunches: 600</a:t>
            </a:r>
          </a:p>
          <a:p>
            <a:pPr lvl="1"/>
            <a:r>
              <a:rPr lang="en-US" sz="1800" dirty="0"/>
              <a:t>Possible parameter set</a:t>
            </a:r>
          </a:p>
          <a:p>
            <a:pPr lvl="2"/>
            <a:r>
              <a:rPr lang="en-US" sz="1600" dirty="0"/>
              <a:t>Beam currents: 1A, 0.88A (x 4)</a:t>
            </a:r>
          </a:p>
          <a:p>
            <a:pPr lvl="2"/>
            <a:r>
              <a:rPr lang="en-US" altLang="ja-JP" sz="1600" dirty="0">
                <a:latin typeface="Symbol" pitchFamily="2" charset="2"/>
              </a:rPr>
              <a:t>b</a:t>
            </a:r>
            <a:r>
              <a:rPr lang="en-US" altLang="ja-JP" sz="1600" baseline="-25000" dirty="0"/>
              <a:t>y</a:t>
            </a:r>
            <a:r>
              <a:rPr lang="en-US" altLang="ja-JP" sz="1600" baseline="30000" dirty="0"/>
              <a:t>*</a:t>
            </a:r>
            <a:r>
              <a:rPr lang="en-US" altLang="ja-JP" sz="1600" dirty="0"/>
              <a:t> = 3mm (x 8/3)</a:t>
            </a:r>
          </a:p>
          <a:p>
            <a:pPr lvl="2"/>
            <a:r>
              <a:rPr lang="en-US" altLang="ja-JP" sz="1600" dirty="0"/>
              <a:t>Beam-beam parameters: ~0.03 (x 2)</a:t>
            </a:r>
          </a:p>
          <a:p>
            <a:pPr lvl="2"/>
            <a:r>
              <a:rPr lang="en-US" altLang="ja-JP" sz="1600" dirty="0"/>
              <a:t>Luminosity = (4.7 x 10</a:t>
            </a:r>
            <a:r>
              <a:rPr lang="en-US" altLang="ja-JP" sz="1600" baseline="30000" dirty="0"/>
              <a:t>32 </a:t>
            </a:r>
            <a:r>
              <a:rPr lang="en-US" altLang="ja-JP" sz="1600" dirty="0"/>
              <a:t>) x 4 x 8/3 x 2 = 1.0 x 10</a:t>
            </a:r>
            <a:r>
              <a:rPr lang="en-US" altLang="ja-JP" sz="1600" baseline="30000" dirty="0"/>
              <a:t>34</a:t>
            </a:r>
          </a:p>
          <a:p>
            <a:pPr lvl="2"/>
            <a:r>
              <a:rPr lang="en-US" altLang="ja-JP" sz="1600" dirty="0"/>
              <a:t>Number of bunches: 1576 (for example)</a:t>
            </a:r>
          </a:p>
          <a:p>
            <a:r>
              <a:rPr lang="en-US" altLang="ja-JP" sz="2400" dirty="0"/>
              <a:t>We need</a:t>
            </a:r>
          </a:p>
          <a:p>
            <a:pPr lvl="1"/>
            <a:r>
              <a:rPr lang="en-US" altLang="ja-JP" sz="2000" dirty="0"/>
              <a:t>Squeezing </a:t>
            </a:r>
            <a:r>
              <a:rPr lang="en-US" altLang="ja-JP" sz="2000" dirty="0">
                <a:latin typeface="Symbol" pitchFamily="2" charset="2"/>
              </a:rPr>
              <a:t>b</a:t>
            </a:r>
            <a:r>
              <a:rPr lang="en-US" altLang="ja-JP" sz="2000" baseline="-25000" dirty="0"/>
              <a:t>y</a:t>
            </a:r>
            <a:r>
              <a:rPr lang="en-US" altLang="ja-JP" sz="2000" baseline="30000" dirty="0"/>
              <a:t>*</a:t>
            </a:r>
            <a:r>
              <a:rPr lang="en-US" altLang="ja-JP" sz="2000" dirty="0"/>
              <a:t> </a:t>
            </a:r>
          </a:p>
          <a:p>
            <a:pPr lvl="1"/>
            <a:r>
              <a:rPr lang="en-US" altLang="ja-JP" sz="2000" dirty="0"/>
              <a:t>Increasing beam currents</a:t>
            </a:r>
          </a:p>
          <a:p>
            <a:pPr lvl="1"/>
            <a:r>
              <a:rPr lang="en-US" altLang="ja-JP" sz="2000" dirty="0"/>
              <a:t>Luminosity tuning to raise the beam-beam parameters</a:t>
            </a:r>
          </a:p>
          <a:p>
            <a:pPr lvl="2"/>
            <a:endParaRPr lang="en-US" altLang="ja-JP" sz="1600" dirty="0"/>
          </a:p>
          <a:p>
            <a:pPr lvl="2"/>
            <a:endParaRPr lang="en-US" sz="1600" dirty="0"/>
          </a:p>
          <a:p>
            <a:pPr lvl="2"/>
            <a:endParaRPr lang="en-US" sz="1600" dirty="0"/>
          </a:p>
        </p:txBody>
      </p:sp>
      <p:sp>
        <p:nvSpPr>
          <p:cNvPr id="4" name="テキスト ボックス 3">
            <a:extLst>
              <a:ext uri="{FF2B5EF4-FFF2-40B4-BE49-F238E27FC236}">
                <a16:creationId xmlns:a16="http://schemas.microsoft.com/office/drawing/2014/main" id="{24AE33BD-3725-324F-A88A-E97794600BAE}"/>
              </a:ext>
            </a:extLst>
          </p:cNvPr>
          <p:cNvSpPr txBox="1"/>
          <p:nvPr/>
        </p:nvSpPr>
        <p:spPr>
          <a:xfrm>
            <a:off x="6114466" y="89972"/>
            <a:ext cx="2814873" cy="369332"/>
          </a:xfrm>
          <a:prstGeom prst="rect">
            <a:avLst/>
          </a:prstGeom>
          <a:noFill/>
        </p:spPr>
        <p:txBody>
          <a:bodyPr wrap="none" rtlCol="0">
            <a:spAutoFit/>
          </a:bodyPr>
          <a:lstStyle/>
          <a:p>
            <a:r>
              <a:rPr lang="en-US" dirty="0"/>
              <a:t>2018/5/11 strategy meeting</a:t>
            </a:r>
          </a:p>
        </p:txBody>
      </p:sp>
    </p:spTree>
    <p:extLst>
      <p:ext uri="{BB962C8B-B14F-4D97-AF65-F5344CB8AC3E}">
        <p14:creationId xmlns:p14="http://schemas.microsoft.com/office/powerpoint/2010/main" val="2473725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タイトル 4"/>
          <p:cNvSpPr>
            <a:spLocks noGrp="1"/>
          </p:cNvSpPr>
          <p:nvPr>
            <p:ph type="title"/>
          </p:nvPr>
        </p:nvSpPr>
        <p:spPr>
          <a:xfrm>
            <a:off x="464949" y="73617"/>
            <a:ext cx="8229600" cy="1143000"/>
          </a:xfrm>
        </p:spPr>
        <p:txBody>
          <a:bodyPr/>
          <a:lstStyle/>
          <a:p>
            <a:r>
              <a:rPr lang="en-US" altLang="ja-JP" sz="4000" b="1" dirty="0">
                <a:latin typeface="Marker Felt Thin" panose="02000400000000000000" pitchFamily="2" charset="0"/>
                <a:ea typeface="Hiragino Kaku Gothic Pro W6" panose="020B0300000000000000" pitchFamily="34" charset="-128"/>
              </a:rPr>
              <a:t>Machine Parameters of SuperKEKB Phase 2 (July 5</a:t>
            </a:r>
            <a:r>
              <a:rPr lang="en-US" altLang="ja-JP" sz="4000" b="1" baseline="30000" dirty="0">
                <a:latin typeface="Marker Felt Thin" panose="02000400000000000000" pitchFamily="2" charset="0"/>
                <a:ea typeface="Hiragino Kaku Gothic Pro W6" panose="020B0300000000000000" pitchFamily="34" charset="-128"/>
              </a:rPr>
              <a:t>th</a:t>
            </a:r>
            <a:r>
              <a:rPr lang="en-US" altLang="ja-JP" sz="4000" b="1" dirty="0">
                <a:latin typeface="Marker Felt Thin" panose="02000400000000000000" pitchFamily="2" charset="0"/>
                <a:ea typeface="Hiragino Kaku Gothic Pro W6" panose="020B0300000000000000" pitchFamily="34" charset="-128"/>
              </a:rPr>
              <a:t> 2018)</a:t>
            </a:r>
            <a:endParaRPr lang="ja-JP" altLang="en-US" sz="3600" b="1">
              <a:latin typeface="Marker Felt Thin" panose="02000400000000000000" pitchFamily="2" charset="0"/>
              <a:ea typeface="Hiragino Kaku Gothic Pro W6" panose="020B0300000000000000" pitchFamily="34" charset="-128"/>
            </a:endParaRPr>
          </a:p>
        </p:txBody>
      </p:sp>
      <p:graphicFrame>
        <p:nvGraphicFramePr>
          <p:cNvPr id="2" name="コンテンツ プレースホルダー 1">
            <a:extLst>
              <a:ext uri="{FF2B5EF4-FFF2-40B4-BE49-F238E27FC236}">
                <a16:creationId xmlns:a16="http://schemas.microsoft.com/office/drawing/2014/main" id="{D1A99AF8-293A-1647-9647-1BB266685F25}"/>
              </a:ext>
            </a:extLst>
          </p:cNvPr>
          <p:cNvGraphicFramePr>
            <a:graphicFrameLocks noGrp="1"/>
          </p:cNvGraphicFramePr>
          <p:nvPr>
            <p:ph idx="1"/>
            <p:extLst/>
          </p:nvPr>
        </p:nvGraphicFramePr>
        <p:xfrm>
          <a:off x="565689" y="1402597"/>
          <a:ext cx="8128860" cy="4304784"/>
        </p:xfrm>
        <a:graphic>
          <a:graphicData uri="http://schemas.openxmlformats.org/drawingml/2006/table">
            <a:tbl>
              <a:tblPr firstRow="1" firstCol="1" bandRow="1">
                <a:tableStyleId>{5C22544A-7EE6-4342-B048-85BDC9FD1C3A}</a:tableStyleId>
              </a:tblPr>
              <a:tblGrid>
                <a:gridCol w="3603591">
                  <a:extLst>
                    <a:ext uri="{9D8B030D-6E8A-4147-A177-3AD203B41FA5}">
                      <a16:colId xmlns:a16="http://schemas.microsoft.com/office/drawing/2014/main" val="3070219727"/>
                    </a:ext>
                  </a:extLst>
                </a:gridCol>
                <a:gridCol w="1526215">
                  <a:extLst>
                    <a:ext uri="{9D8B030D-6E8A-4147-A177-3AD203B41FA5}">
                      <a16:colId xmlns:a16="http://schemas.microsoft.com/office/drawing/2014/main" val="1323012248"/>
                    </a:ext>
                  </a:extLst>
                </a:gridCol>
                <a:gridCol w="1607125">
                  <a:extLst>
                    <a:ext uri="{9D8B030D-6E8A-4147-A177-3AD203B41FA5}">
                      <a16:colId xmlns:a16="http://schemas.microsoft.com/office/drawing/2014/main" val="3623439303"/>
                    </a:ext>
                  </a:extLst>
                </a:gridCol>
                <a:gridCol w="1391929">
                  <a:extLst>
                    <a:ext uri="{9D8B030D-6E8A-4147-A177-3AD203B41FA5}">
                      <a16:colId xmlns:a16="http://schemas.microsoft.com/office/drawing/2014/main" val="1853735860"/>
                    </a:ext>
                  </a:extLst>
                </a:gridCol>
              </a:tblGrid>
              <a:tr h="257162">
                <a:tc>
                  <a:txBody>
                    <a:bodyPr/>
                    <a:lstStyle/>
                    <a:p>
                      <a:pPr algn="just">
                        <a:spcAft>
                          <a:spcPts val="0"/>
                        </a:spcAft>
                      </a:pPr>
                      <a:r>
                        <a:rPr lang="en-US" sz="1200" kern="100">
                          <a:effectLst/>
                        </a:rPr>
                        <a:t> </a:t>
                      </a:r>
                      <a:endParaRPr lang="ja-JP" sz="12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LER</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HER</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026554993"/>
                  </a:ext>
                </a:extLst>
              </a:tr>
              <a:tr h="257162">
                <a:tc>
                  <a:txBody>
                    <a:bodyPr/>
                    <a:lstStyle/>
                    <a:p>
                      <a:pPr algn="just">
                        <a:spcAft>
                          <a:spcPts val="0"/>
                        </a:spcAft>
                      </a:pPr>
                      <a:r>
                        <a:rPr lang="en-US" sz="1400" kern="100">
                          <a:effectLst/>
                        </a:rPr>
                        <a:t>Horizontal Emittance</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1.64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4.54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nm</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703280632"/>
                  </a:ext>
                </a:extLst>
              </a:tr>
              <a:tr h="303766">
                <a:tc>
                  <a:txBody>
                    <a:bodyPr/>
                    <a:lstStyle/>
                    <a:p>
                      <a:pPr algn="just">
                        <a:spcAft>
                          <a:spcPts val="0"/>
                        </a:spcAft>
                      </a:pPr>
                      <a:r>
                        <a:rPr lang="en-US" sz="1400" kern="100" dirty="0">
                          <a:effectLst/>
                        </a:rPr>
                        <a:t>Beam current @Maximum Luminosity</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788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778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mA</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944198567"/>
                  </a:ext>
                </a:extLst>
              </a:tr>
              <a:tr h="257162">
                <a:tc>
                  <a:txBody>
                    <a:bodyPr/>
                    <a:lstStyle/>
                    <a:p>
                      <a:pPr algn="just">
                        <a:spcAft>
                          <a:spcPts val="0"/>
                        </a:spcAft>
                      </a:pPr>
                      <a:r>
                        <a:rPr lang="en-US" sz="1400" kern="100" dirty="0">
                          <a:effectLst/>
                        </a:rPr>
                        <a:t>Maximum Beam current in Phase2</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860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800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mA</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016735778"/>
                  </a:ext>
                </a:extLst>
              </a:tr>
              <a:tr h="257162">
                <a:tc>
                  <a:txBody>
                    <a:bodyPr/>
                    <a:lstStyle/>
                    <a:p>
                      <a:pPr algn="just">
                        <a:spcAft>
                          <a:spcPts val="0"/>
                        </a:spcAft>
                      </a:pPr>
                      <a:r>
                        <a:rPr lang="en-US" sz="1400" kern="100" dirty="0">
                          <a:effectLst/>
                        </a:rPr>
                        <a:t>Number of bunches</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gridSpan="2">
                  <a:txBody>
                    <a:bodyPr/>
                    <a:lstStyle/>
                    <a:p>
                      <a:pPr algn="ctr">
                        <a:spcAft>
                          <a:spcPts val="0"/>
                        </a:spcAft>
                      </a:pPr>
                      <a:r>
                        <a:rPr lang="en-US" sz="1800" kern="100" dirty="0">
                          <a:effectLst/>
                        </a:rPr>
                        <a:t>1576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lang="en-US"/>
                    </a:p>
                  </a:txBody>
                  <a:tcPr/>
                </a:tc>
                <a:tc>
                  <a:txBody>
                    <a:bodyPr/>
                    <a:lstStyle/>
                    <a:p>
                      <a:pPr algn="ctr">
                        <a:spcAft>
                          <a:spcPts val="0"/>
                        </a:spcAft>
                      </a:pPr>
                      <a:r>
                        <a:rPr lang="en-US" sz="1800" kern="100">
                          <a:effectLst/>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448963176"/>
                  </a:ext>
                </a:extLst>
              </a:tr>
              <a:tr h="257162">
                <a:tc>
                  <a:txBody>
                    <a:bodyPr/>
                    <a:lstStyle/>
                    <a:p>
                      <a:pPr algn="just">
                        <a:spcAft>
                          <a:spcPts val="0"/>
                        </a:spcAft>
                      </a:pPr>
                      <a:r>
                        <a:rPr lang="en-US" sz="1400" kern="100">
                          <a:effectLst/>
                        </a:rPr>
                        <a:t>Averaged bunch spacing</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gridSpan="2">
                  <a:txBody>
                    <a:bodyPr/>
                    <a:lstStyle/>
                    <a:p>
                      <a:pPr algn="ctr">
                        <a:spcAft>
                          <a:spcPts val="0"/>
                        </a:spcAft>
                      </a:pPr>
                      <a:r>
                        <a:rPr lang="en-US" sz="1800" kern="100" dirty="0">
                          <a:effectLst/>
                        </a:rPr>
                        <a:t>1.80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lang="en-US"/>
                    </a:p>
                  </a:txBody>
                  <a:tcPr/>
                </a:tc>
                <a:tc>
                  <a:txBody>
                    <a:bodyPr/>
                    <a:lstStyle/>
                    <a:p>
                      <a:pPr algn="ctr">
                        <a:spcAft>
                          <a:spcPts val="0"/>
                        </a:spcAft>
                      </a:pPr>
                      <a:r>
                        <a:rPr lang="en-US" sz="1800" kern="100" dirty="0">
                          <a:effectLst/>
                        </a:rPr>
                        <a:t>m</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736118345"/>
                  </a:ext>
                </a:extLst>
              </a:tr>
              <a:tr h="257162">
                <a:tc>
                  <a:txBody>
                    <a:bodyPr/>
                    <a:lstStyle/>
                    <a:p>
                      <a:pPr algn="just">
                        <a:spcAft>
                          <a:spcPts val="0"/>
                        </a:spcAft>
                      </a:pPr>
                      <a:r>
                        <a:rPr lang="en-US" sz="1400" kern="100" dirty="0">
                          <a:effectLst/>
                        </a:rPr>
                        <a:t>Total RF voltage </a:t>
                      </a:r>
                      <a:r>
                        <a:rPr lang="en-US" sz="1400" kern="100" dirty="0" err="1">
                          <a:effectLst/>
                        </a:rPr>
                        <a:t>V</a:t>
                      </a:r>
                      <a:r>
                        <a:rPr lang="en-US" sz="1400" kern="100" baseline="-25000" dirty="0" err="1">
                          <a:effectLst/>
                        </a:rPr>
                        <a:t>c</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8.8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12.8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MV</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720653888"/>
                  </a:ext>
                </a:extLst>
              </a:tr>
              <a:tr h="300022">
                <a:tc>
                  <a:txBody>
                    <a:bodyPr/>
                    <a:lstStyle/>
                    <a:p>
                      <a:pPr algn="just">
                        <a:spcAft>
                          <a:spcPts val="0"/>
                        </a:spcAft>
                      </a:pPr>
                      <a:r>
                        <a:rPr lang="en-US" sz="1400" kern="100" dirty="0">
                          <a:effectLst/>
                        </a:rPr>
                        <a:t>Synchrotron tune </a:t>
                      </a:r>
                      <a:r>
                        <a:rPr lang="en-US" sz="1600" kern="100" dirty="0">
                          <a:effectLst/>
                          <a:latin typeface="Symbol" pitchFamily="2" charset="2"/>
                        </a:rPr>
                        <a:t>n</a:t>
                      </a:r>
                      <a:r>
                        <a:rPr lang="en-US" sz="1600" kern="100" baseline="-25000" dirty="0">
                          <a:effectLst/>
                        </a:rPr>
                        <a:t>s</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-0.0226</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-0.0258</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836810705"/>
                  </a:ext>
                </a:extLst>
              </a:tr>
              <a:tr h="300022">
                <a:tc>
                  <a:txBody>
                    <a:bodyPr/>
                    <a:lstStyle/>
                    <a:p>
                      <a:pPr algn="just">
                        <a:spcAft>
                          <a:spcPts val="0"/>
                        </a:spcAft>
                      </a:pPr>
                      <a:r>
                        <a:rPr lang="en-US" sz="1400" kern="100" dirty="0">
                          <a:effectLst/>
                        </a:rPr>
                        <a:t>Calculated bunch length </a:t>
                      </a:r>
                      <a:r>
                        <a:rPr lang="en-US" sz="1600" kern="100" dirty="0" err="1">
                          <a:effectLst/>
                          <a:latin typeface="Symbol" pitchFamily="2" charset="2"/>
                        </a:rPr>
                        <a:t>s</a:t>
                      </a:r>
                      <a:r>
                        <a:rPr lang="en-US" sz="1600" kern="100" baseline="-25000" dirty="0" err="1">
                          <a:effectLst/>
                        </a:rPr>
                        <a:t>z</a:t>
                      </a:r>
                      <a:r>
                        <a:rPr lang="en-US" sz="1600" kern="100" baseline="-25000" dirty="0">
                          <a:effectLst/>
                        </a:rPr>
                        <a:t> </a:t>
                      </a:r>
                      <a:r>
                        <a:rPr lang="en-US" altLang="ja-JP" sz="1400" kern="100" dirty="0">
                          <a:effectLst/>
                        </a:rPr>
                        <a:t>@zero current</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4.64</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5.33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mm</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459096428"/>
                  </a:ext>
                </a:extLst>
              </a:tr>
              <a:tr h="300022">
                <a:tc>
                  <a:txBody>
                    <a:bodyPr/>
                    <a:lstStyle/>
                    <a:p>
                      <a:pPr algn="just">
                        <a:spcAft>
                          <a:spcPts val="0"/>
                        </a:spcAft>
                      </a:pPr>
                      <a:r>
                        <a:rPr lang="en-US" sz="1400" kern="100" dirty="0" err="1">
                          <a:effectLst/>
                        </a:rPr>
                        <a:t>Betatron</a:t>
                      </a:r>
                      <a:r>
                        <a:rPr lang="en-US" sz="1400" kern="100" dirty="0">
                          <a:effectLst/>
                        </a:rPr>
                        <a:t> tune </a:t>
                      </a:r>
                      <a:r>
                        <a:rPr lang="en-US" sz="1600" kern="100" dirty="0" err="1">
                          <a:effectLst/>
                          <a:latin typeface="Symbol" pitchFamily="2" charset="2"/>
                        </a:rPr>
                        <a:t>n</a:t>
                      </a:r>
                      <a:r>
                        <a:rPr lang="en-US" sz="1600" kern="100" baseline="-25000" dirty="0" err="1">
                          <a:effectLst/>
                        </a:rPr>
                        <a:t>x</a:t>
                      </a:r>
                      <a:r>
                        <a:rPr lang="en-US" sz="1600" kern="100" dirty="0">
                          <a:effectLst/>
                        </a:rPr>
                        <a:t> / </a:t>
                      </a:r>
                      <a:r>
                        <a:rPr lang="en-US" sz="1600" kern="100" dirty="0" err="1">
                          <a:effectLst/>
                          <a:latin typeface="Symbol" pitchFamily="2" charset="2"/>
                        </a:rPr>
                        <a:t>n</a:t>
                      </a:r>
                      <a:r>
                        <a:rPr lang="en-US" sz="1600" kern="100" baseline="-25000" dirty="0" err="1">
                          <a:effectLst/>
                        </a:rPr>
                        <a:t>y</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altLang="ja-JP" sz="1800" kern="100" dirty="0">
                          <a:effectLst/>
                        </a:rPr>
                        <a:t>44.562/46.614</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1800" kern="100" dirty="0">
                          <a:effectLst/>
                        </a:rPr>
                        <a:t>45.545/43.612</a:t>
                      </a:r>
                      <a:r>
                        <a:rPr lang="en-US" sz="1800" kern="100" dirty="0">
                          <a:effectLst/>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326856712"/>
                  </a:ext>
                </a:extLst>
              </a:tr>
              <a:tr h="300022">
                <a:tc>
                  <a:txBody>
                    <a:bodyPr/>
                    <a:lstStyle/>
                    <a:p>
                      <a:pPr algn="just">
                        <a:spcAft>
                          <a:spcPts val="0"/>
                        </a:spcAft>
                      </a:pPr>
                      <a:r>
                        <a:rPr lang="en-US" sz="1400" kern="100" dirty="0">
                          <a:effectLst/>
                        </a:rPr>
                        <a:t>Beta function at IP </a:t>
                      </a:r>
                      <a:r>
                        <a:rPr lang="en-US" sz="1600" kern="100" dirty="0" err="1">
                          <a:effectLst/>
                          <a:latin typeface="Symbol" pitchFamily="2" charset="2"/>
                        </a:rPr>
                        <a:t>b</a:t>
                      </a:r>
                      <a:r>
                        <a:rPr lang="en-US" sz="1600" kern="100" baseline="-25000" dirty="0" err="1">
                          <a:effectLst/>
                        </a:rPr>
                        <a:t>x</a:t>
                      </a:r>
                      <a:r>
                        <a:rPr lang="en-US" sz="1600" kern="100" baseline="30000" dirty="0">
                          <a:effectLst/>
                        </a:rPr>
                        <a:t>*</a:t>
                      </a:r>
                      <a:r>
                        <a:rPr lang="en-US" sz="1600" kern="100" dirty="0">
                          <a:effectLst/>
                        </a:rPr>
                        <a:t> / </a:t>
                      </a:r>
                      <a:r>
                        <a:rPr lang="en-US" sz="1600" kern="100" dirty="0">
                          <a:effectLst/>
                          <a:latin typeface="Symbol" pitchFamily="2" charset="2"/>
                        </a:rPr>
                        <a:t>b</a:t>
                      </a:r>
                      <a:r>
                        <a:rPr lang="en-US" sz="1600" kern="100" baseline="-25000" dirty="0">
                          <a:effectLst/>
                        </a:rPr>
                        <a:t>y</a:t>
                      </a:r>
                      <a:r>
                        <a:rPr lang="en-US" sz="1600" kern="100" baseline="30000" dirty="0">
                          <a:effectLst/>
                        </a:rPr>
                        <a:t>*</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200/3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100/3</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mm</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039584286"/>
                  </a:ext>
                </a:extLst>
              </a:tr>
              <a:tr h="300022">
                <a:tc>
                  <a:txBody>
                    <a:bodyPr/>
                    <a:lstStyle/>
                    <a:p>
                      <a:pPr algn="just">
                        <a:spcAft>
                          <a:spcPts val="0"/>
                        </a:spcAft>
                      </a:pPr>
                      <a:r>
                        <a:rPr lang="en-US" altLang="ja-JP" sz="1400" kern="100" dirty="0">
                          <a:effectLst/>
                        </a:rPr>
                        <a:t>Measured vertical beam size (XRM) @IP </a:t>
                      </a:r>
                      <a:r>
                        <a:rPr lang="en-US" altLang="ja-JP" sz="1600" kern="100" dirty="0" err="1">
                          <a:effectLst/>
                          <a:latin typeface="Symbol" pitchFamily="2" charset="2"/>
                        </a:rPr>
                        <a:t>s</a:t>
                      </a:r>
                      <a:r>
                        <a:rPr lang="en-US" altLang="ja-JP" sz="1600" kern="100" baseline="-25000" dirty="0" err="1">
                          <a:effectLst/>
                        </a:rPr>
                        <a:t>y</a:t>
                      </a:r>
                      <a:r>
                        <a:rPr lang="en-US" altLang="ja-JP" sz="1600" kern="100" baseline="30000" dirty="0">
                          <a:effectLst/>
                        </a:rPr>
                        <a:t>*</a:t>
                      </a:r>
                      <a:r>
                        <a:rPr lang="en-US" altLang="ja-JP" sz="1600" kern="100" baseline="-25000" dirty="0">
                          <a:effectLst/>
                        </a:rPr>
                        <a:t> </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altLang="ja-JP" sz="1800" b="0" i="0" kern="100" dirty="0">
                          <a:effectLst/>
                          <a:latin typeface="+mn-lt"/>
                          <a:ea typeface="Hiragino Kaku Gothic ProN W6" panose="020B0300000000000000" pitchFamily="34" charset="-128"/>
                          <a:cs typeface="Times New Roman" panose="02020603050405020304" pitchFamily="18" charset="0"/>
                        </a:rPr>
                        <a:t>1.48</a:t>
                      </a:r>
                      <a:endParaRPr lang="ja-JP" sz="1800" b="0" i="0" kern="100">
                        <a:effectLst/>
                        <a:latin typeface="+mn-lt"/>
                        <a:ea typeface="Hiragino Kaku Gothic ProN W6" panose="020B0300000000000000" pitchFamily="34" charset="-128"/>
                        <a:cs typeface="Times New Roman" panose="02020603050405020304" pitchFamily="18" charset="0"/>
                      </a:endParaRPr>
                    </a:p>
                  </a:txBody>
                  <a:tcPr marL="68580" marR="68580" marT="0" marB="0"/>
                </a:tc>
                <a:tc>
                  <a:txBody>
                    <a:bodyPr/>
                    <a:lstStyle/>
                    <a:p>
                      <a:pPr algn="ctr">
                        <a:spcAft>
                          <a:spcPts val="0"/>
                        </a:spcAft>
                      </a:pPr>
                      <a:r>
                        <a:rPr lang="en-US" altLang="ja-JP" sz="1800" b="0" i="0" kern="100" dirty="0">
                          <a:effectLst/>
                          <a:latin typeface="+mn-lt"/>
                          <a:ea typeface="Hiragino Kaku Gothic ProN W6" panose="020B0300000000000000" pitchFamily="34" charset="-128"/>
                          <a:cs typeface="Times New Roman" panose="02020603050405020304" pitchFamily="18" charset="0"/>
                        </a:rPr>
                        <a:t>0.610</a:t>
                      </a:r>
                      <a:endParaRPr lang="ja-JP" sz="1800" b="0" i="0" kern="100">
                        <a:effectLst/>
                        <a:latin typeface="+mn-lt"/>
                        <a:ea typeface="Hiragino Kaku Gothic ProN W6" panose="020B0300000000000000" pitchFamily="34" charset="-128"/>
                        <a:cs typeface="Times New Roman" panose="02020603050405020304" pitchFamily="18" charset="0"/>
                      </a:endParaRPr>
                    </a:p>
                  </a:txBody>
                  <a:tcPr marL="68580" marR="68580" marT="0" marB="0"/>
                </a:tc>
                <a:tc>
                  <a:txBody>
                    <a:bodyPr/>
                    <a:lstStyle/>
                    <a:p>
                      <a:pPr algn="ctr">
                        <a:spcAft>
                          <a:spcPts val="0"/>
                        </a:spcAft>
                      </a:pPr>
                      <a:r>
                        <a:rPr lang="en-US" altLang="ja-JP" sz="1800" b="0" i="0" kern="100" dirty="0">
                          <a:effectLst/>
                          <a:latin typeface="Symbol" pitchFamily="2" charset="2"/>
                          <a:ea typeface="Hiragino Kaku Gothic ProN W6" panose="020B0300000000000000" pitchFamily="34" charset="-128"/>
                          <a:cs typeface="Times New Roman" panose="02020603050405020304" pitchFamily="18" charset="0"/>
                        </a:rPr>
                        <a:t>m</a:t>
                      </a:r>
                      <a:r>
                        <a:rPr lang="en-US" altLang="ja-JP" sz="1800" b="0" i="0" kern="100" dirty="0">
                          <a:effectLst/>
                          <a:latin typeface="+mn-lt"/>
                          <a:ea typeface="Hiragino Kaku Gothic ProN W6" panose="020B0300000000000000" pitchFamily="34" charset="-128"/>
                          <a:cs typeface="Times New Roman" panose="02020603050405020304" pitchFamily="18" charset="0"/>
                        </a:rPr>
                        <a:t>m</a:t>
                      </a:r>
                      <a:endParaRPr lang="ja-JP" sz="1800" b="0" i="0" kern="100">
                        <a:effectLst/>
                        <a:latin typeface="+mn-lt"/>
                        <a:ea typeface="Hiragino Kaku Gothic ProN W6" panose="020B0300000000000000"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384370194"/>
                  </a:ext>
                </a:extLst>
              </a:tr>
              <a:tr h="306348">
                <a:tc>
                  <a:txBody>
                    <a:bodyPr/>
                    <a:lstStyle/>
                    <a:p>
                      <a:pPr algn="just">
                        <a:spcAft>
                          <a:spcPts val="0"/>
                        </a:spcAft>
                      </a:pPr>
                      <a:r>
                        <a:rPr lang="en-US" sz="1400" kern="100" dirty="0">
                          <a:effectLst/>
                        </a:rPr>
                        <a:t>Vertical beam-beam parameters </a:t>
                      </a:r>
                      <a:r>
                        <a:rPr lang="en-US" sz="1600" kern="100" dirty="0" err="1">
                          <a:effectLst/>
                          <a:latin typeface="Symbol" pitchFamily="2" charset="2"/>
                        </a:rPr>
                        <a:t>x</a:t>
                      </a:r>
                      <a:r>
                        <a:rPr lang="en-US" sz="1600" kern="100" baseline="-25000" dirty="0" err="1">
                          <a:effectLst/>
                        </a:rPr>
                        <a:t>y</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0.050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a:effectLst/>
                        </a:rPr>
                        <a:t>0.010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 </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1697271386"/>
                  </a:ext>
                </a:extLst>
              </a:tr>
              <a:tr h="257162">
                <a:tc>
                  <a:txBody>
                    <a:bodyPr/>
                    <a:lstStyle/>
                    <a:p>
                      <a:pPr algn="just">
                        <a:spcAft>
                          <a:spcPts val="0"/>
                        </a:spcAft>
                      </a:pPr>
                      <a:r>
                        <a:rPr lang="en-US" sz="1400" kern="100">
                          <a:effectLst/>
                        </a:rPr>
                        <a:t>Beam lifetime</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 40</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65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a:txBody>
                    <a:bodyPr/>
                    <a:lstStyle/>
                    <a:p>
                      <a:pPr algn="ctr">
                        <a:spcAft>
                          <a:spcPts val="0"/>
                        </a:spcAft>
                      </a:pPr>
                      <a:r>
                        <a:rPr lang="en-US" sz="1800" kern="100" dirty="0">
                          <a:effectLst/>
                        </a:rPr>
                        <a:t>min.</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2253889846"/>
                  </a:ext>
                </a:extLst>
              </a:tr>
              <a:tr h="257162">
                <a:tc>
                  <a:txBody>
                    <a:bodyPr/>
                    <a:lstStyle/>
                    <a:p>
                      <a:pPr algn="just">
                        <a:spcAft>
                          <a:spcPts val="0"/>
                        </a:spcAft>
                      </a:pPr>
                      <a:r>
                        <a:rPr lang="en-US" sz="1400" kern="100" dirty="0">
                          <a:effectLst/>
                        </a:rPr>
                        <a:t>Luminosity (Belle 2 </a:t>
                      </a:r>
                      <a:r>
                        <a:rPr lang="en-US" sz="1400" kern="100" dirty="0" err="1">
                          <a:effectLst/>
                        </a:rPr>
                        <a:t>CsI</a:t>
                      </a:r>
                      <a:r>
                        <a:rPr lang="en-US" sz="1400" kern="100" dirty="0">
                          <a:effectLst/>
                        </a:rPr>
                        <a:t>)</a:t>
                      </a:r>
                      <a:endParaRPr lang="ja-JP" sz="14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gridSpan="2">
                  <a:txBody>
                    <a:bodyPr/>
                    <a:lstStyle/>
                    <a:p>
                      <a:pPr algn="ctr">
                        <a:spcAft>
                          <a:spcPts val="0"/>
                        </a:spcAft>
                      </a:pPr>
                      <a:r>
                        <a:rPr lang="en-US" sz="1800" kern="100" dirty="0">
                          <a:effectLst/>
                        </a:rPr>
                        <a:t>5.55</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tc hMerge="1">
                  <a:txBody>
                    <a:bodyPr/>
                    <a:lstStyle/>
                    <a:p>
                      <a:endParaRPr lang="en-US"/>
                    </a:p>
                  </a:txBody>
                  <a:tcPr/>
                </a:tc>
                <a:tc>
                  <a:txBody>
                    <a:bodyPr/>
                    <a:lstStyle/>
                    <a:p>
                      <a:pPr algn="ctr">
                        <a:spcAft>
                          <a:spcPts val="0"/>
                        </a:spcAft>
                      </a:pPr>
                      <a:r>
                        <a:rPr lang="en-US" sz="1800" kern="100" dirty="0">
                          <a:effectLst/>
                        </a:rPr>
                        <a:t>10</a:t>
                      </a:r>
                      <a:r>
                        <a:rPr lang="en-US" sz="1800" kern="100" baseline="30000" dirty="0">
                          <a:effectLst/>
                        </a:rPr>
                        <a:t>33</a:t>
                      </a:r>
                      <a:r>
                        <a:rPr lang="en-US" sz="1800" kern="100" dirty="0">
                          <a:effectLst/>
                        </a:rPr>
                        <a:t> cm</a:t>
                      </a:r>
                      <a:r>
                        <a:rPr lang="en-US" sz="1800" kern="100" baseline="30000" dirty="0">
                          <a:effectLst/>
                        </a:rPr>
                        <a:t>-2</a:t>
                      </a:r>
                      <a:r>
                        <a:rPr lang="en-US" sz="1800" kern="100" dirty="0">
                          <a:effectLst/>
                        </a:rPr>
                        <a:t> s</a:t>
                      </a:r>
                      <a:r>
                        <a:rPr lang="en-US" sz="1800" kern="100" baseline="30000" dirty="0">
                          <a:effectLst/>
                        </a:rPr>
                        <a:t>-1</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tc>
                <a:extLst>
                  <a:ext uri="{0D108BD9-81ED-4DB2-BD59-A6C34878D82A}">
                    <a16:rowId xmlns:a16="http://schemas.microsoft.com/office/drawing/2014/main" val="3762830484"/>
                  </a:ext>
                </a:extLst>
              </a:tr>
            </a:tbl>
          </a:graphicData>
        </a:graphic>
      </p:graphicFrame>
    </p:spTree>
    <p:extLst>
      <p:ext uri="{BB962C8B-B14F-4D97-AF65-F5344CB8AC3E}">
        <p14:creationId xmlns:p14="http://schemas.microsoft.com/office/powerpoint/2010/main" val="3146845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4D9001-2A02-DD44-B4A2-7C692EE75D01}"/>
              </a:ext>
            </a:extLst>
          </p:cNvPr>
          <p:cNvSpPr>
            <a:spLocks noGrp="1"/>
          </p:cNvSpPr>
          <p:nvPr>
            <p:ph type="title"/>
          </p:nvPr>
        </p:nvSpPr>
        <p:spPr>
          <a:xfrm>
            <a:off x="457200" y="-136842"/>
            <a:ext cx="8229600" cy="1143000"/>
          </a:xfrm>
        </p:spPr>
        <p:txBody>
          <a:bodyPr/>
          <a:lstStyle/>
          <a:p>
            <a:r>
              <a:rPr lang="en-US" dirty="0"/>
              <a:t>Phase 3 (2019 March – June)</a:t>
            </a:r>
          </a:p>
        </p:txBody>
      </p:sp>
      <p:sp>
        <p:nvSpPr>
          <p:cNvPr id="3" name="コンテンツ プレースホルダー 2">
            <a:extLst>
              <a:ext uri="{FF2B5EF4-FFF2-40B4-BE49-F238E27FC236}">
                <a16:creationId xmlns:a16="http://schemas.microsoft.com/office/drawing/2014/main" id="{54BAAC6F-1E0D-604A-9D18-0BAD5E088F6E}"/>
              </a:ext>
            </a:extLst>
          </p:cNvPr>
          <p:cNvSpPr>
            <a:spLocks noGrp="1"/>
          </p:cNvSpPr>
          <p:nvPr>
            <p:ph idx="1"/>
          </p:nvPr>
        </p:nvSpPr>
        <p:spPr>
          <a:xfrm>
            <a:off x="457200" y="836064"/>
            <a:ext cx="8229600" cy="5861916"/>
          </a:xfrm>
        </p:spPr>
        <p:txBody>
          <a:bodyPr/>
          <a:lstStyle/>
          <a:p>
            <a:r>
              <a:rPr lang="en-US" altLang="ja-JP" sz="1600" dirty="0"/>
              <a:t>Identify what limits the luminosity or machine operation.</a:t>
            </a:r>
          </a:p>
          <a:p>
            <a:pPr lvl="1"/>
            <a:r>
              <a:rPr lang="en-US" altLang="ja-JP" sz="1400" dirty="0"/>
              <a:t>What happens with squeezing </a:t>
            </a:r>
            <a:r>
              <a:rPr lang="en-US" altLang="ja-JP" sz="1400" dirty="0">
                <a:latin typeface="Symbol" pitchFamily="2" charset="2"/>
              </a:rPr>
              <a:t>b</a:t>
            </a:r>
            <a:r>
              <a:rPr lang="en-US" altLang="ja-JP" sz="1400" baseline="-25000" dirty="0"/>
              <a:t>y</a:t>
            </a:r>
            <a:r>
              <a:rPr lang="en-US" altLang="ja-JP" sz="1400" baseline="30000" dirty="0"/>
              <a:t>*</a:t>
            </a:r>
            <a:r>
              <a:rPr lang="en-US" altLang="ja-JP" sz="1400" dirty="0"/>
              <a:t>?</a:t>
            </a:r>
          </a:p>
          <a:p>
            <a:pPr lvl="2"/>
            <a:r>
              <a:rPr lang="en-US" altLang="ja-JP" sz="1100" dirty="0"/>
              <a:t>Lifetime decrease?, bad injection efficiency?, QCS quench?</a:t>
            </a:r>
          </a:p>
          <a:p>
            <a:pPr lvl="1"/>
            <a:r>
              <a:rPr lang="en-US" sz="1400" dirty="0"/>
              <a:t>What limits beam-beam parameter?</a:t>
            </a:r>
            <a:endParaRPr lang="en-US" altLang="ja-JP" sz="1400" dirty="0"/>
          </a:p>
          <a:p>
            <a:pPr lvl="2"/>
            <a:r>
              <a:rPr lang="en-US" altLang="ja-JP" sz="1100" dirty="0"/>
              <a:t>IP Chromatics coupling…?</a:t>
            </a:r>
          </a:p>
          <a:p>
            <a:pPr lvl="1"/>
            <a:r>
              <a:rPr lang="en-US" sz="1400" dirty="0"/>
              <a:t>What limits  beam current?</a:t>
            </a:r>
            <a:endParaRPr lang="en-US" altLang="ja-JP" sz="1400" dirty="0"/>
          </a:p>
          <a:p>
            <a:pPr lvl="2"/>
            <a:r>
              <a:rPr lang="en-US" sz="1200" dirty="0"/>
              <a:t>Longitudinal coupled bunch instability…</a:t>
            </a:r>
          </a:p>
          <a:p>
            <a:pPr lvl="2"/>
            <a:r>
              <a:rPr lang="en-US" sz="1200" dirty="0"/>
              <a:t>Effects of electron cloud…</a:t>
            </a:r>
          </a:p>
          <a:p>
            <a:pPr lvl="1"/>
            <a:r>
              <a:rPr lang="en-US" sz="1400" dirty="0"/>
              <a:t>Understanding Belle 2 beam background and how to suppress it?</a:t>
            </a:r>
            <a:endParaRPr lang="en-US" altLang="ja-JP" sz="1400" dirty="0"/>
          </a:p>
          <a:p>
            <a:pPr lvl="2"/>
            <a:r>
              <a:rPr lang="en-US" altLang="ja-JP" sz="1000" dirty="0"/>
              <a:t>With SVD, Pixel detector</a:t>
            </a:r>
          </a:p>
          <a:p>
            <a:pPr lvl="2"/>
            <a:r>
              <a:rPr lang="en-US" sz="1200" dirty="0"/>
              <a:t>Establishment of continuous injection</a:t>
            </a:r>
            <a:endParaRPr lang="en-US" altLang="ja-JP" sz="1200" dirty="0"/>
          </a:p>
          <a:p>
            <a:pPr lvl="2"/>
            <a:r>
              <a:rPr lang="en-US" altLang="ja-JP" sz="1200" dirty="0"/>
              <a:t>Collimator tuning</a:t>
            </a:r>
          </a:p>
          <a:p>
            <a:pPr lvl="2"/>
            <a:r>
              <a:rPr lang="en-US" altLang="ja-JP" sz="1200" dirty="0"/>
              <a:t>Injector and injection tuning</a:t>
            </a:r>
          </a:p>
          <a:p>
            <a:pPr lvl="1"/>
            <a:r>
              <a:rPr lang="en-US" sz="1400" dirty="0"/>
              <a:t>QCS quench</a:t>
            </a:r>
          </a:p>
          <a:p>
            <a:pPr lvl="2"/>
            <a:r>
              <a:rPr lang="en-US" sz="1200" dirty="0"/>
              <a:t>Mechanism of QCS quench</a:t>
            </a:r>
          </a:p>
          <a:p>
            <a:pPr lvl="2"/>
            <a:r>
              <a:rPr lang="en-US" sz="1200" dirty="0"/>
              <a:t>LER vertical collimator tuning</a:t>
            </a:r>
            <a:endParaRPr lang="en-US" altLang="ja-JP" sz="1200" dirty="0"/>
          </a:p>
          <a:p>
            <a:r>
              <a:rPr lang="en-US" altLang="ja-JP" sz="2000" dirty="0"/>
              <a:t>Physics Run</a:t>
            </a:r>
          </a:p>
          <a:p>
            <a:pPr lvl="1"/>
            <a:r>
              <a:rPr lang="en-US" altLang="ja-JP" sz="1600" dirty="0"/>
              <a:t>Next week we will discuss with Belle 2 group  a guide line of physics run (how much luminosity the accelerator group assure to them) in the first year of Phase 3.</a:t>
            </a:r>
          </a:p>
          <a:p>
            <a:r>
              <a:rPr lang="en-US" altLang="ja-JP" sz="1800" dirty="0"/>
              <a:t>We need to set target parameters</a:t>
            </a:r>
          </a:p>
          <a:p>
            <a:pPr lvl="1"/>
            <a:r>
              <a:rPr lang="en-US" altLang="ja-JP" sz="1400" dirty="0"/>
              <a:t>Beam current</a:t>
            </a:r>
            <a:r>
              <a:rPr lang="ja-JP" altLang="en-US" sz="1400"/>
              <a:t>：</a:t>
            </a:r>
            <a:r>
              <a:rPr lang="en-US" altLang="ja-JP" sz="1400" dirty="0"/>
              <a:t>ex.1.5A (LER), 1.2A (HER)</a:t>
            </a:r>
          </a:p>
          <a:p>
            <a:pPr lvl="1"/>
            <a:r>
              <a:rPr lang="en-US" altLang="ja-JP" sz="1400" dirty="0"/>
              <a:t>Luminosity: ex. 2 x 10</a:t>
            </a:r>
            <a:r>
              <a:rPr lang="en-US" altLang="ja-JP" sz="1400" baseline="30000" dirty="0"/>
              <a:t>34</a:t>
            </a:r>
            <a:r>
              <a:rPr lang="en-US" altLang="ja-JP" sz="1400" dirty="0"/>
              <a:t> cm</a:t>
            </a:r>
            <a:r>
              <a:rPr lang="en-US" altLang="ja-JP" sz="1400" baseline="30000" dirty="0"/>
              <a:t>-2</a:t>
            </a:r>
            <a:r>
              <a:rPr lang="en-US" altLang="ja-JP" sz="1400" dirty="0"/>
              <a:t> s</a:t>
            </a:r>
            <a:r>
              <a:rPr lang="en-US" altLang="ja-JP" sz="1400" baseline="30000" dirty="0"/>
              <a:t>-1</a:t>
            </a:r>
          </a:p>
        </p:txBody>
      </p:sp>
    </p:spTree>
    <p:extLst>
      <p:ext uri="{BB962C8B-B14F-4D97-AF65-F5344CB8AC3E}">
        <p14:creationId xmlns:p14="http://schemas.microsoft.com/office/powerpoint/2010/main" val="4169973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A5B74-49D6-404C-9829-47C00F3E5734}"/>
              </a:ext>
            </a:extLst>
          </p:cNvPr>
          <p:cNvSpPr>
            <a:spLocks noGrp="1"/>
          </p:cNvSpPr>
          <p:nvPr>
            <p:ph type="title"/>
          </p:nvPr>
        </p:nvSpPr>
        <p:spPr>
          <a:xfrm>
            <a:off x="457200" y="-5255"/>
            <a:ext cx="8229600" cy="1143000"/>
          </a:xfrm>
        </p:spPr>
        <p:txBody>
          <a:bodyPr/>
          <a:lstStyle/>
          <a:p>
            <a:r>
              <a:rPr lang="en-US" dirty="0"/>
              <a:t>Efforts to prevent QCS quench</a:t>
            </a:r>
          </a:p>
        </p:txBody>
      </p:sp>
      <p:sp>
        <p:nvSpPr>
          <p:cNvPr id="3" name="コンテンツ プレースホルダー 2">
            <a:extLst>
              <a:ext uri="{FF2B5EF4-FFF2-40B4-BE49-F238E27FC236}">
                <a16:creationId xmlns:a16="http://schemas.microsoft.com/office/drawing/2014/main" id="{59F5B0D5-8F57-AD4B-80C1-A0C0D14596C2}"/>
              </a:ext>
            </a:extLst>
          </p:cNvPr>
          <p:cNvSpPr>
            <a:spLocks noGrp="1"/>
          </p:cNvSpPr>
          <p:nvPr>
            <p:ph idx="1"/>
          </p:nvPr>
        </p:nvSpPr>
        <p:spPr>
          <a:xfrm>
            <a:off x="457200" y="1053662"/>
            <a:ext cx="8229600" cy="5326118"/>
          </a:xfrm>
        </p:spPr>
        <p:txBody>
          <a:bodyPr/>
          <a:lstStyle/>
          <a:p>
            <a:r>
              <a:rPr lang="en-US" altLang="ja-JP" sz="2000" dirty="0"/>
              <a:t>Countermeasure meetings were held several times.</a:t>
            </a:r>
          </a:p>
          <a:p>
            <a:r>
              <a:rPr lang="en-US" altLang="ja-JP" sz="2000" dirty="0">
                <a:solidFill>
                  <a:srgbClr val="0070C0"/>
                </a:solidFill>
              </a:rPr>
              <a:t>Narrower collimator setting from the viewpoint of QCS quench protection (April 11</a:t>
            </a:r>
            <a:r>
              <a:rPr lang="en-US" altLang="ja-JP" sz="2000" baseline="30000" dirty="0">
                <a:solidFill>
                  <a:srgbClr val="0070C0"/>
                </a:solidFill>
              </a:rPr>
              <a:t>th</a:t>
            </a:r>
            <a:r>
              <a:rPr lang="en-US" altLang="ja-JP" sz="2000" dirty="0">
                <a:solidFill>
                  <a:srgbClr val="0070C0"/>
                </a:solidFill>
              </a:rPr>
              <a:t>)</a:t>
            </a:r>
          </a:p>
          <a:p>
            <a:pPr lvl="1"/>
            <a:r>
              <a:rPr lang="en-US" altLang="ja-JP" sz="1800" dirty="0"/>
              <a:t>Our feeling is that HER QCS is well protected by collimators but we need more vertical collimators in LER. Vertical collimator setting was not enough, when the quench occurred on May 24</a:t>
            </a:r>
            <a:r>
              <a:rPr lang="en-US" altLang="ja-JP" sz="1800" baseline="30000" dirty="0"/>
              <a:t>th</a:t>
            </a:r>
            <a:r>
              <a:rPr lang="en-US" altLang="ja-JP" sz="1800" dirty="0"/>
              <a:t> in HER. </a:t>
            </a:r>
          </a:p>
          <a:p>
            <a:r>
              <a:rPr lang="en-US" altLang="ja-JP" sz="2000" dirty="0">
                <a:solidFill>
                  <a:srgbClr val="0070C0"/>
                </a:solidFill>
              </a:rPr>
              <a:t>Belle 2 diamond sensor beam abort was introduced (May 28</a:t>
            </a:r>
            <a:r>
              <a:rPr lang="en-US" altLang="ja-JP" sz="2000" baseline="30000" dirty="0">
                <a:solidFill>
                  <a:srgbClr val="0070C0"/>
                </a:solidFill>
              </a:rPr>
              <a:t>th</a:t>
            </a:r>
            <a:r>
              <a:rPr lang="en-US" altLang="ja-JP" sz="2000" dirty="0">
                <a:solidFill>
                  <a:srgbClr val="0070C0"/>
                </a:solidFill>
              </a:rPr>
              <a:t>).</a:t>
            </a:r>
          </a:p>
          <a:p>
            <a:pPr lvl="1"/>
            <a:r>
              <a:rPr lang="en-US" altLang="ja-JP" sz="1800" dirty="0"/>
              <a:t>Our feeling is that this abort system helps to prevent QCS quenches.</a:t>
            </a:r>
          </a:p>
          <a:p>
            <a:r>
              <a:rPr lang="en-US" altLang="ja-JP" sz="2000" dirty="0">
                <a:solidFill>
                  <a:srgbClr val="0070C0"/>
                </a:solidFill>
              </a:rPr>
              <a:t>Continuous efforts to improve beam injection (to reduce Belle 2 BG)</a:t>
            </a:r>
          </a:p>
          <a:p>
            <a:r>
              <a:rPr lang="en-US" altLang="ja-JP" sz="2000" dirty="0">
                <a:solidFill>
                  <a:srgbClr val="0070C0"/>
                </a:solidFill>
              </a:rPr>
              <a:t>Others</a:t>
            </a:r>
          </a:p>
          <a:p>
            <a:pPr lvl="1"/>
            <a:r>
              <a:rPr lang="en-US" altLang="ja-JP" sz="1800" dirty="0"/>
              <a:t>Move loss monitors to the place where the </a:t>
            </a:r>
            <a:r>
              <a:rPr lang="en-US" altLang="ja-JP" sz="1800" dirty="0" err="1"/>
              <a:t>betatron</a:t>
            </a:r>
            <a:r>
              <a:rPr lang="en-US" altLang="ja-JP" sz="1800" dirty="0"/>
              <a:t> phase is same as QC1s and the beta function is large.</a:t>
            </a:r>
          </a:p>
          <a:p>
            <a:pPr lvl="1"/>
            <a:r>
              <a:rPr lang="en-US" altLang="ja-JP" sz="1800" dirty="0"/>
              <a:t>A fiber loss monitor was installed in upstream of QCSL in LER.</a:t>
            </a:r>
          </a:p>
          <a:p>
            <a:pPr lvl="1"/>
            <a:r>
              <a:rPr lang="en-US" altLang="ja-JP" sz="1800" dirty="0"/>
              <a:t>I ask Belle 2 group that the 40 scintillators on QCS are available for monitoring beam loss at QC1s.</a:t>
            </a:r>
          </a:p>
          <a:p>
            <a:pPr lvl="1"/>
            <a:r>
              <a:rPr lang="en-US" altLang="ja-JP" sz="1800" dirty="0"/>
              <a:t>More steps in setting local orbit bumps or luminosity tuning knobs</a:t>
            </a:r>
          </a:p>
          <a:p>
            <a:pPr lvl="2"/>
            <a:r>
              <a:rPr lang="en-US" altLang="ja-JP" sz="1400" dirty="0"/>
              <a:t>Synchronized magnet  setting system will be introduced shortly.</a:t>
            </a:r>
          </a:p>
          <a:p>
            <a:pPr lvl="1"/>
            <a:r>
              <a:rPr lang="en-US" altLang="ja-JP" sz="1800" dirty="0"/>
              <a:t>Careful operation in RF phase scan</a:t>
            </a:r>
          </a:p>
          <a:p>
            <a:pPr lvl="1"/>
            <a:endParaRPr lang="en-US" altLang="ja-JP" sz="1800" dirty="0"/>
          </a:p>
          <a:p>
            <a:endParaRPr lang="en-US" altLang="ja-JP" sz="2000" dirty="0"/>
          </a:p>
          <a:p>
            <a:endParaRPr lang="en-US" sz="2400" dirty="0"/>
          </a:p>
        </p:txBody>
      </p:sp>
    </p:spTree>
    <p:extLst>
      <p:ext uri="{BB962C8B-B14F-4D97-AF65-F5344CB8AC3E}">
        <p14:creationId xmlns:p14="http://schemas.microsoft.com/office/powerpoint/2010/main" val="276040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AD49DF-6AAD-624B-9448-96C0C6D23CA8}"/>
              </a:ext>
            </a:extLst>
          </p:cNvPr>
          <p:cNvSpPr>
            <a:spLocks noGrp="1"/>
          </p:cNvSpPr>
          <p:nvPr>
            <p:ph type="title"/>
          </p:nvPr>
        </p:nvSpPr>
        <p:spPr>
          <a:xfrm>
            <a:off x="530772" y="-94593"/>
            <a:ext cx="8229600" cy="1143000"/>
          </a:xfrm>
        </p:spPr>
        <p:txBody>
          <a:bodyPr/>
          <a:lstStyle/>
          <a:p>
            <a:r>
              <a:rPr lang="en-US" sz="3800" dirty="0"/>
              <a:t>Further countermeasures for QCS quench</a:t>
            </a:r>
          </a:p>
        </p:txBody>
      </p:sp>
      <p:sp>
        <p:nvSpPr>
          <p:cNvPr id="3" name="コンテンツ プレースホルダー 2">
            <a:extLst>
              <a:ext uri="{FF2B5EF4-FFF2-40B4-BE49-F238E27FC236}">
                <a16:creationId xmlns:a16="http://schemas.microsoft.com/office/drawing/2014/main" id="{746988D4-ECEB-ED4D-BF37-92E002A4215C}"/>
              </a:ext>
            </a:extLst>
          </p:cNvPr>
          <p:cNvSpPr>
            <a:spLocks noGrp="1"/>
          </p:cNvSpPr>
          <p:nvPr>
            <p:ph idx="1"/>
          </p:nvPr>
        </p:nvSpPr>
        <p:spPr>
          <a:xfrm>
            <a:off x="425669" y="885497"/>
            <a:ext cx="8255876" cy="5799082"/>
          </a:xfrm>
        </p:spPr>
        <p:txBody>
          <a:bodyPr/>
          <a:lstStyle/>
          <a:p>
            <a:r>
              <a:rPr lang="en-US" sz="2000" dirty="0">
                <a:solidFill>
                  <a:srgbClr val="0070C0"/>
                </a:solidFill>
              </a:rPr>
              <a:t>New collimators before Phase 3</a:t>
            </a:r>
          </a:p>
          <a:p>
            <a:pPr lvl="1"/>
            <a:r>
              <a:rPr lang="en-US" sz="1800" dirty="0"/>
              <a:t>LER: 1 new vertical collimator, 3 new horizontal collimators</a:t>
            </a:r>
          </a:p>
          <a:p>
            <a:pPr lvl="1"/>
            <a:r>
              <a:rPr lang="en-US" sz="1800" dirty="0"/>
              <a:t>HER: 1 new horizontal collimator</a:t>
            </a:r>
          </a:p>
          <a:p>
            <a:r>
              <a:rPr lang="en-US" altLang="ja-JP" sz="2000" dirty="0">
                <a:solidFill>
                  <a:srgbClr val="0070C0"/>
                </a:solidFill>
              </a:rPr>
              <a:t>Installation of heavy metal (W) shields was proposed by Ohuchi-san.</a:t>
            </a:r>
          </a:p>
          <a:p>
            <a:pPr lvl="1"/>
            <a:r>
              <a:rPr lang="en-US" sz="1800" dirty="0"/>
              <a:t>We are estimating their effectiveness. More realistic beam loss scenario is needed. If needed, we will perform some machine study in Phase 2.</a:t>
            </a:r>
          </a:p>
          <a:p>
            <a:r>
              <a:rPr lang="en-US" altLang="ja-JP" sz="2000" dirty="0">
                <a:solidFill>
                  <a:srgbClr val="0070C0"/>
                </a:solidFill>
              </a:rPr>
              <a:t>More simulations are needed to simulate effects of ``chip scattering” of collimators.</a:t>
            </a:r>
          </a:p>
          <a:p>
            <a:r>
              <a:rPr lang="en-US" altLang="ja-JP" sz="2000" dirty="0">
                <a:solidFill>
                  <a:srgbClr val="0070C0"/>
                </a:solidFill>
              </a:rPr>
              <a:t>Are there any alternatives of QC1 dipole corrector coils?</a:t>
            </a:r>
          </a:p>
          <a:p>
            <a:pPr lvl="1"/>
            <a:r>
              <a:rPr lang="en-US" altLang="ja-JP" sz="1800" dirty="0"/>
              <a:t>It seems that luminosity performance is degraded, if we use other correctors instead of QC1 dipoles.</a:t>
            </a:r>
            <a:endParaRPr lang="en-US" altLang="ja-JP" sz="2000" dirty="0">
              <a:solidFill>
                <a:srgbClr val="0070C0"/>
              </a:solidFill>
            </a:endParaRPr>
          </a:p>
          <a:p>
            <a:r>
              <a:rPr lang="en-US" altLang="ja-JP" sz="2000" dirty="0">
                <a:solidFill>
                  <a:srgbClr val="0070C0"/>
                </a:solidFill>
              </a:rPr>
              <a:t>Remodeling QC1 magnets?</a:t>
            </a:r>
          </a:p>
          <a:p>
            <a:pPr lvl="1"/>
            <a:r>
              <a:rPr lang="en-US" altLang="ja-JP" sz="1800" dirty="0"/>
              <a:t>We should consider it as a part of a long-term upgrade plan of SuperKEKB.</a:t>
            </a:r>
          </a:p>
          <a:p>
            <a:r>
              <a:rPr lang="en-US" altLang="ja-JP" sz="2000" dirty="0">
                <a:solidFill>
                  <a:srgbClr val="0070C0"/>
                </a:solidFill>
              </a:rPr>
              <a:t>QCS quench due to continuous beam loss?</a:t>
            </a:r>
          </a:p>
          <a:p>
            <a:pPr lvl="1"/>
            <a:r>
              <a:rPr lang="en-US" altLang="ja-JP" sz="1800" dirty="0"/>
              <a:t>We started estimation.</a:t>
            </a:r>
          </a:p>
          <a:p>
            <a:endParaRPr lang="en-US" altLang="ja-JP" sz="2000" dirty="0"/>
          </a:p>
          <a:p>
            <a:endParaRPr lang="en-US" sz="2000" dirty="0"/>
          </a:p>
          <a:p>
            <a:endParaRPr lang="en-US" sz="2000" dirty="0"/>
          </a:p>
          <a:p>
            <a:endParaRPr lang="en-US" sz="2000" dirty="0"/>
          </a:p>
        </p:txBody>
      </p:sp>
    </p:spTree>
    <p:extLst>
      <p:ext uri="{BB962C8B-B14F-4D97-AF65-F5344CB8AC3E}">
        <p14:creationId xmlns:p14="http://schemas.microsoft.com/office/powerpoint/2010/main" val="30011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0BF98F4-EA06-0C4C-AA7C-403EF4CC77CA}"/>
              </a:ext>
            </a:extLst>
          </p:cNvPr>
          <p:cNvPicPr>
            <a:picLocks noChangeAspect="1"/>
          </p:cNvPicPr>
          <p:nvPr/>
        </p:nvPicPr>
        <p:blipFill>
          <a:blip r:embed="rId2"/>
          <a:stretch>
            <a:fillRect/>
          </a:stretch>
        </p:blipFill>
        <p:spPr>
          <a:xfrm>
            <a:off x="2545773" y="-1571861"/>
            <a:ext cx="4199443" cy="9162421"/>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657112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2149E33-C6D3-BA4A-AC2D-6AE4E3FA6C64}"/>
              </a:ext>
            </a:extLst>
          </p:cNvPr>
          <p:cNvPicPr>
            <a:picLocks noChangeAspect="1"/>
          </p:cNvPicPr>
          <p:nvPr/>
        </p:nvPicPr>
        <p:blipFill>
          <a:blip r:embed="rId2"/>
          <a:stretch>
            <a:fillRect/>
          </a:stretch>
        </p:blipFill>
        <p:spPr>
          <a:xfrm>
            <a:off x="-1111279" y="1614697"/>
            <a:ext cx="11680685" cy="8789143"/>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745755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749CA55-0849-D045-B125-27EED0937106}"/>
              </a:ext>
            </a:extLst>
          </p:cNvPr>
          <p:cNvPicPr>
            <a:picLocks noChangeAspect="1"/>
          </p:cNvPicPr>
          <p:nvPr/>
        </p:nvPicPr>
        <p:blipFill>
          <a:blip r:embed="rId2"/>
          <a:stretch>
            <a:fillRect/>
          </a:stretch>
        </p:blipFill>
        <p:spPr>
          <a:xfrm>
            <a:off x="-1069025" y="-3385638"/>
            <a:ext cx="11680685" cy="8789143"/>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1248582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6E19990-ACAB-7748-B331-291029A5FF5D}"/>
              </a:ext>
            </a:extLst>
          </p:cNvPr>
          <p:cNvPicPr>
            <a:picLocks noChangeAspect="1"/>
          </p:cNvPicPr>
          <p:nvPr/>
        </p:nvPicPr>
        <p:blipFill>
          <a:blip r:embed="rId2"/>
          <a:stretch>
            <a:fillRect/>
          </a:stretch>
        </p:blipFill>
        <p:spPr>
          <a:xfrm>
            <a:off x="0" y="937517"/>
            <a:ext cx="9144000" cy="4982966"/>
          </a:xfrm>
          <a:prstGeom prst="rect">
            <a:avLst/>
          </a:prstGeom>
        </p:spPr>
      </p:pic>
      <p:sp>
        <p:nvSpPr>
          <p:cNvPr id="2" name="タイトル 1">
            <a:extLst>
              <a:ext uri="{FF2B5EF4-FFF2-40B4-BE49-F238E27FC236}">
                <a16:creationId xmlns:a16="http://schemas.microsoft.com/office/drawing/2014/main" id="{18A55659-4E00-544D-8E4C-302CC1E62FD1}"/>
              </a:ext>
            </a:extLst>
          </p:cNvPr>
          <p:cNvSpPr>
            <a:spLocks noGrp="1"/>
          </p:cNvSpPr>
          <p:nvPr>
            <p:ph type="title"/>
          </p:nvPr>
        </p:nvSpPr>
        <p:spPr>
          <a:xfrm>
            <a:off x="457200" y="-125412"/>
            <a:ext cx="8229600" cy="1143000"/>
          </a:xfrm>
        </p:spPr>
        <p:txBody>
          <a:bodyPr/>
          <a:lstStyle/>
          <a:p>
            <a:r>
              <a:rPr lang="en-US" dirty="0"/>
              <a:t>LER beam envelop </a:t>
            </a:r>
          </a:p>
        </p:txBody>
      </p:sp>
      <p:sp>
        <p:nvSpPr>
          <p:cNvPr id="3" name="テキスト ボックス 2">
            <a:extLst>
              <a:ext uri="{FF2B5EF4-FFF2-40B4-BE49-F238E27FC236}">
                <a16:creationId xmlns:a16="http://schemas.microsoft.com/office/drawing/2014/main" id="{869132ED-810F-6A48-BBE5-47323D2DF122}"/>
              </a:ext>
            </a:extLst>
          </p:cNvPr>
          <p:cNvSpPr txBox="1"/>
          <p:nvPr/>
        </p:nvSpPr>
        <p:spPr>
          <a:xfrm>
            <a:off x="1420585" y="2988360"/>
            <a:ext cx="415498" cy="369332"/>
          </a:xfrm>
          <a:prstGeom prst="rect">
            <a:avLst/>
          </a:prstGeom>
          <a:noFill/>
        </p:spPr>
        <p:txBody>
          <a:bodyPr wrap="none" rtlCol="0">
            <a:spAutoFit/>
          </a:bodyPr>
          <a:lstStyle/>
          <a:p>
            <a:r>
              <a:rPr lang="en-US" dirty="0"/>
              <a:t>e+</a:t>
            </a:r>
          </a:p>
        </p:txBody>
      </p:sp>
      <p:cxnSp>
        <p:nvCxnSpPr>
          <p:cNvPr id="6" name="直線矢印コネクタ 5">
            <a:extLst>
              <a:ext uri="{FF2B5EF4-FFF2-40B4-BE49-F238E27FC236}">
                <a16:creationId xmlns:a16="http://schemas.microsoft.com/office/drawing/2014/main" id="{4DE7EDC3-FE77-C24B-A5C8-1B34D913B6D5}"/>
              </a:ext>
            </a:extLst>
          </p:cNvPr>
          <p:cNvCxnSpPr>
            <a:cxnSpLocks/>
            <a:stCxn id="3" idx="3"/>
          </p:cNvCxnSpPr>
          <p:nvPr/>
        </p:nvCxnSpPr>
        <p:spPr>
          <a:xfrm flipV="1">
            <a:off x="1836083" y="3053676"/>
            <a:ext cx="743831" cy="1193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FE0DD719-DE54-A243-A467-94C9B857EDE9}"/>
              </a:ext>
            </a:extLst>
          </p:cNvPr>
          <p:cNvSpPr txBox="1"/>
          <p:nvPr/>
        </p:nvSpPr>
        <p:spPr>
          <a:xfrm>
            <a:off x="1420585" y="4341462"/>
            <a:ext cx="1599156" cy="553998"/>
          </a:xfrm>
          <a:prstGeom prst="rect">
            <a:avLst/>
          </a:prstGeom>
          <a:noFill/>
        </p:spPr>
        <p:txBody>
          <a:bodyPr wrap="none" rtlCol="0">
            <a:spAutoFit/>
          </a:bodyPr>
          <a:lstStyle/>
          <a:p>
            <a:r>
              <a:rPr lang="en-US" dirty="0"/>
              <a:t>vertical: 105 </a:t>
            </a:r>
            <a:r>
              <a:rPr lang="en-US" dirty="0" err="1">
                <a:latin typeface="Symbol" pitchFamily="2" charset="2"/>
              </a:rPr>
              <a:t>s</a:t>
            </a:r>
            <a:r>
              <a:rPr lang="en-US" baseline="-25000" dirty="0" err="1"/>
              <a:t>y</a:t>
            </a:r>
            <a:endParaRPr lang="en-US" baseline="-25000" dirty="0"/>
          </a:p>
          <a:p>
            <a:r>
              <a:rPr lang="en-US" baseline="-25000" dirty="0"/>
              <a:t>(5% coupling)</a:t>
            </a:r>
          </a:p>
        </p:txBody>
      </p:sp>
      <p:sp>
        <p:nvSpPr>
          <p:cNvPr id="9" name="テキスト ボックス 8">
            <a:extLst>
              <a:ext uri="{FF2B5EF4-FFF2-40B4-BE49-F238E27FC236}">
                <a16:creationId xmlns:a16="http://schemas.microsoft.com/office/drawing/2014/main" id="{79C7335D-9B48-C744-9225-7796CEF86B2D}"/>
              </a:ext>
            </a:extLst>
          </p:cNvPr>
          <p:cNvSpPr txBox="1"/>
          <p:nvPr/>
        </p:nvSpPr>
        <p:spPr>
          <a:xfrm>
            <a:off x="1213761" y="3286238"/>
            <a:ext cx="1788888" cy="369332"/>
          </a:xfrm>
          <a:prstGeom prst="rect">
            <a:avLst/>
          </a:prstGeom>
          <a:noFill/>
        </p:spPr>
        <p:txBody>
          <a:bodyPr wrap="none" rtlCol="0">
            <a:spAutoFit/>
          </a:bodyPr>
          <a:lstStyle/>
          <a:p>
            <a:r>
              <a:rPr lang="en-US" dirty="0"/>
              <a:t>horizontal : 80 </a:t>
            </a:r>
            <a:r>
              <a:rPr lang="en-US" dirty="0" err="1">
                <a:latin typeface="Symbol" pitchFamily="2" charset="2"/>
              </a:rPr>
              <a:t>s</a:t>
            </a:r>
            <a:r>
              <a:rPr lang="en-US" baseline="-25000" dirty="0" err="1"/>
              <a:t>x</a:t>
            </a:r>
            <a:endParaRPr lang="en-US" baseline="-25000" dirty="0"/>
          </a:p>
        </p:txBody>
      </p:sp>
      <p:sp>
        <p:nvSpPr>
          <p:cNvPr id="12" name="正方形/長方形 11">
            <a:extLst>
              <a:ext uri="{FF2B5EF4-FFF2-40B4-BE49-F238E27FC236}">
                <a16:creationId xmlns:a16="http://schemas.microsoft.com/office/drawing/2014/main" id="{B03C67EB-76A5-7F46-9673-D289E816E022}"/>
              </a:ext>
            </a:extLst>
          </p:cNvPr>
          <p:cNvSpPr/>
          <p:nvPr/>
        </p:nvSpPr>
        <p:spPr>
          <a:xfrm>
            <a:off x="3925229" y="3313088"/>
            <a:ext cx="267630" cy="2676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直線コネクタ 13">
            <a:extLst>
              <a:ext uri="{FF2B5EF4-FFF2-40B4-BE49-F238E27FC236}">
                <a16:creationId xmlns:a16="http://schemas.microsoft.com/office/drawing/2014/main" id="{2E60053B-AB00-BE41-BFBC-6DE5D2C9CE3A}"/>
              </a:ext>
            </a:extLst>
          </p:cNvPr>
          <p:cNvCxnSpPr/>
          <p:nvPr/>
        </p:nvCxnSpPr>
        <p:spPr>
          <a:xfrm>
            <a:off x="981307" y="3297389"/>
            <a:ext cx="7794703"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E6270441-37C5-994E-8723-815D57CA1778}"/>
              </a:ext>
            </a:extLst>
          </p:cNvPr>
          <p:cNvCxnSpPr/>
          <p:nvPr/>
        </p:nvCxnSpPr>
        <p:spPr>
          <a:xfrm>
            <a:off x="955291" y="3594752"/>
            <a:ext cx="7794703"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6" name="正方形/長方形 15">
            <a:extLst>
              <a:ext uri="{FF2B5EF4-FFF2-40B4-BE49-F238E27FC236}">
                <a16:creationId xmlns:a16="http://schemas.microsoft.com/office/drawing/2014/main" id="{DFECBE1B-3BB4-5746-8AF9-EE6AB33FC8E9}"/>
              </a:ext>
            </a:extLst>
          </p:cNvPr>
          <p:cNvSpPr/>
          <p:nvPr/>
        </p:nvSpPr>
        <p:spPr>
          <a:xfrm>
            <a:off x="5516130" y="3309374"/>
            <a:ext cx="267630" cy="2676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直線コネクタ 16">
            <a:extLst>
              <a:ext uri="{FF2B5EF4-FFF2-40B4-BE49-F238E27FC236}">
                <a16:creationId xmlns:a16="http://schemas.microsoft.com/office/drawing/2014/main" id="{91E0DDDD-F343-044B-9EA6-9EA6E4C34326}"/>
              </a:ext>
            </a:extLst>
          </p:cNvPr>
          <p:cNvCxnSpPr/>
          <p:nvPr/>
        </p:nvCxnSpPr>
        <p:spPr>
          <a:xfrm>
            <a:off x="966442" y="2858779"/>
            <a:ext cx="7794703" cy="0"/>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18" name="正方形/長方形 17">
            <a:extLst>
              <a:ext uri="{FF2B5EF4-FFF2-40B4-BE49-F238E27FC236}">
                <a16:creationId xmlns:a16="http://schemas.microsoft.com/office/drawing/2014/main" id="{FA64C479-E11D-3D40-9FDF-753466E61D9B}"/>
              </a:ext>
            </a:extLst>
          </p:cNvPr>
          <p:cNvSpPr/>
          <p:nvPr/>
        </p:nvSpPr>
        <p:spPr>
          <a:xfrm>
            <a:off x="3921515" y="2843560"/>
            <a:ext cx="267630" cy="434897"/>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正方形/長方形 19">
            <a:extLst>
              <a:ext uri="{FF2B5EF4-FFF2-40B4-BE49-F238E27FC236}">
                <a16:creationId xmlns:a16="http://schemas.microsoft.com/office/drawing/2014/main" id="{98B8F13D-2EC8-214F-8E42-8BCB77D70CDB}"/>
              </a:ext>
            </a:extLst>
          </p:cNvPr>
          <p:cNvSpPr/>
          <p:nvPr/>
        </p:nvSpPr>
        <p:spPr>
          <a:xfrm>
            <a:off x="5513409" y="2839846"/>
            <a:ext cx="267630" cy="434897"/>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テキスト ボックス 20">
            <a:extLst>
              <a:ext uri="{FF2B5EF4-FFF2-40B4-BE49-F238E27FC236}">
                <a16:creationId xmlns:a16="http://schemas.microsoft.com/office/drawing/2014/main" id="{3C5F5AF3-4835-CC4E-9650-B43B6BEEAD09}"/>
              </a:ext>
            </a:extLst>
          </p:cNvPr>
          <p:cNvSpPr txBox="1"/>
          <p:nvPr/>
        </p:nvSpPr>
        <p:spPr>
          <a:xfrm>
            <a:off x="4304372" y="3800533"/>
            <a:ext cx="1083823" cy="369332"/>
          </a:xfrm>
          <a:prstGeom prst="rect">
            <a:avLst/>
          </a:prstGeom>
          <a:noFill/>
        </p:spPr>
        <p:txBody>
          <a:bodyPr wrap="none" rtlCol="0">
            <a:spAutoFit/>
          </a:bodyPr>
          <a:lstStyle/>
          <a:p>
            <a:r>
              <a:rPr lang="en-US" dirty="0"/>
              <a:t>collectors</a:t>
            </a:r>
          </a:p>
        </p:txBody>
      </p:sp>
      <p:sp>
        <p:nvSpPr>
          <p:cNvPr id="22" name="テキスト ボックス 21">
            <a:extLst>
              <a:ext uri="{FF2B5EF4-FFF2-40B4-BE49-F238E27FC236}">
                <a16:creationId xmlns:a16="http://schemas.microsoft.com/office/drawing/2014/main" id="{BEA8C086-1E8C-9242-8CED-61F81A2EA658}"/>
              </a:ext>
            </a:extLst>
          </p:cNvPr>
          <p:cNvSpPr txBox="1"/>
          <p:nvPr/>
        </p:nvSpPr>
        <p:spPr>
          <a:xfrm>
            <a:off x="4371277" y="2317001"/>
            <a:ext cx="889667" cy="369332"/>
          </a:xfrm>
          <a:prstGeom prst="rect">
            <a:avLst/>
          </a:prstGeom>
          <a:noFill/>
        </p:spPr>
        <p:txBody>
          <a:bodyPr wrap="none" rtlCol="0">
            <a:spAutoFit/>
          </a:bodyPr>
          <a:lstStyle/>
          <a:p>
            <a:r>
              <a:rPr lang="en-US" dirty="0"/>
              <a:t>b2 coils</a:t>
            </a:r>
          </a:p>
        </p:txBody>
      </p:sp>
      <p:cxnSp>
        <p:nvCxnSpPr>
          <p:cNvPr id="24" name="直線矢印コネクタ 23">
            <a:extLst>
              <a:ext uri="{FF2B5EF4-FFF2-40B4-BE49-F238E27FC236}">
                <a16:creationId xmlns:a16="http://schemas.microsoft.com/office/drawing/2014/main" id="{D987F85B-C808-1E48-8DA5-83C32746AE53}"/>
              </a:ext>
            </a:extLst>
          </p:cNvPr>
          <p:cNvCxnSpPr>
            <a:cxnSpLocks/>
          </p:cNvCxnSpPr>
          <p:nvPr/>
        </p:nvCxnSpPr>
        <p:spPr>
          <a:xfrm flipV="1">
            <a:off x="5260944" y="3668751"/>
            <a:ext cx="389001" cy="2383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81F6590A-0934-3A48-A451-00F812543AF0}"/>
              </a:ext>
            </a:extLst>
          </p:cNvPr>
          <p:cNvCxnSpPr>
            <a:cxnSpLocks/>
          </p:cNvCxnSpPr>
          <p:nvPr/>
        </p:nvCxnSpPr>
        <p:spPr>
          <a:xfrm flipH="1" flipV="1">
            <a:off x="4042622" y="3668751"/>
            <a:ext cx="375837" cy="2437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0095CC21-4E33-974B-B012-028BBCD1DC6C}"/>
              </a:ext>
            </a:extLst>
          </p:cNvPr>
          <p:cNvCxnSpPr>
            <a:stCxn id="22" idx="1"/>
          </p:cNvCxnSpPr>
          <p:nvPr/>
        </p:nvCxnSpPr>
        <p:spPr>
          <a:xfrm flipH="1">
            <a:off x="4055330" y="2501667"/>
            <a:ext cx="315947" cy="2962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D361ED6F-B344-5D43-8D1F-EA5DBFF303CA}"/>
              </a:ext>
            </a:extLst>
          </p:cNvPr>
          <p:cNvCxnSpPr>
            <a:stCxn id="22" idx="3"/>
          </p:cNvCxnSpPr>
          <p:nvPr/>
        </p:nvCxnSpPr>
        <p:spPr>
          <a:xfrm>
            <a:off x="5260944" y="2501667"/>
            <a:ext cx="389001" cy="2962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テキスト ボックス 33">
            <a:extLst>
              <a:ext uri="{FF2B5EF4-FFF2-40B4-BE49-F238E27FC236}">
                <a16:creationId xmlns:a16="http://schemas.microsoft.com/office/drawing/2014/main" id="{1C61E948-8273-5341-A11E-4D35DEB59D06}"/>
              </a:ext>
            </a:extLst>
          </p:cNvPr>
          <p:cNvSpPr txBox="1"/>
          <p:nvPr/>
        </p:nvSpPr>
        <p:spPr>
          <a:xfrm>
            <a:off x="6154395" y="957584"/>
            <a:ext cx="2486578" cy="369332"/>
          </a:xfrm>
          <a:prstGeom prst="rect">
            <a:avLst/>
          </a:prstGeom>
          <a:noFill/>
        </p:spPr>
        <p:txBody>
          <a:bodyPr wrap="none" rtlCol="0">
            <a:spAutoFit/>
          </a:bodyPr>
          <a:lstStyle/>
          <a:p>
            <a:r>
              <a:rPr lang="en-US" dirty="0" err="1">
                <a:latin typeface="Symbol" pitchFamily="2" charset="2"/>
              </a:rPr>
              <a:t>b</a:t>
            </a:r>
            <a:r>
              <a:rPr lang="en-US" baseline="-25000" dirty="0" err="1"/>
              <a:t>x</a:t>
            </a:r>
            <a:r>
              <a:rPr lang="en-US" baseline="30000" dirty="0"/>
              <a:t>*</a:t>
            </a:r>
            <a:r>
              <a:rPr lang="en-US" dirty="0"/>
              <a:t> = 100mm, </a:t>
            </a:r>
            <a:r>
              <a:rPr lang="en-US" dirty="0">
                <a:latin typeface="Symbol" pitchFamily="2" charset="2"/>
              </a:rPr>
              <a:t>b</a:t>
            </a:r>
            <a:r>
              <a:rPr lang="en-US" baseline="-25000" dirty="0"/>
              <a:t>y</a:t>
            </a:r>
            <a:r>
              <a:rPr lang="en-US" baseline="30000" dirty="0"/>
              <a:t>*</a:t>
            </a:r>
            <a:r>
              <a:rPr lang="en-US" dirty="0"/>
              <a:t> = 4mm</a:t>
            </a:r>
          </a:p>
        </p:txBody>
      </p:sp>
      <p:sp>
        <p:nvSpPr>
          <p:cNvPr id="23" name="テキスト ボックス 22">
            <a:extLst>
              <a:ext uri="{FF2B5EF4-FFF2-40B4-BE49-F238E27FC236}">
                <a16:creationId xmlns:a16="http://schemas.microsoft.com/office/drawing/2014/main" id="{3E00CE5A-325D-3747-B341-6D1123A6875F}"/>
              </a:ext>
            </a:extLst>
          </p:cNvPr>
          <p:cNvSpPr txBox="1"/>
          <p:nvPr/>
        </p:nvSpPr>
        <p:spPr>
          <a:xfrm>
            <a:off x="3734207" y="1481937"/>
            <a:ext cx="824265" cy="369332"/>
          </a:xfrm>
          <a:prstGeom prst="rect">
            <a:avLst/>
          </a:prstGeom>
          <a:noFill/>
        </p:spPr>
        <p:txBody>
          <a:bodyPr wrap="none" rtlCol="0">
            <a:spAutoFit/>
          </a:bodyPr>
          <a:lstStyle/>
          <a:p>
            <a:r>
              <a:rPr lang="en-US" dirty="0"/>
              <a:t>QC1RP</a:t>
            </a:r>
          </a:p>
        </p:txBody>
      </p:sp>
      <p:sp>
        <p:nvSpPr>
          <p:cNvPr id="26" name="テキスト ボックス 25">
            <a:extLst>
              <a:ext uri="{FF2B5EF4-FFF2-40B4-BE49-F238E27FC236}">
                <a16:creationId xmlns:a16="http://schemas.microsoft.com/office/drawing/2014/main" id="{6AF8A73B-1499-7641-97C6-319501F68608}"/>
              </a:ext>
            </a:extLst>
          </p:cNvPr>
          <p:cNvSpPr txBox="1"/>
          <p:nvPr/>
        </p:nvSpPr>
        <p:spPr>
          <a:xfrm>
            <a:off x="5245251" y="1497038"/>
            <a:ext cx="797013" cy="369332"/>
          </a:xfrm>
          <a:prstGeom prst="rect">
            <a:avLst/>
          </a:prstGeom>
          <a:noFill/>
        </p:spPr>
        <p:txBody>
          <a:bodyPr wrap="none" rtlCol="0">
            <a:spAutoFit/>
          </a:bodyPr>
          <a:lstStyle/>
          <a:p>
            <a:r>
              <a:rPr lang="en-US" dirty="0"/>
              <a:t>QC1LP</a:t>
            </a:r>
          </a:p>
        </p:txBody>
      </p:sp>
      <p:sp>
        <p:nvSpPr>
          <p:cNvPr id="27" name="テキスト ボックス 26">
            <a:extLst>
              <a:ext uri="{FF2B5EF4-FFF2-40B4-BE49-F238E27FC236}">
                <a16:creationId xmlns:a16="http://schemas.microsoft.com/office/drawing/2014/main" id="{32D11B98-FF18-4F45-BF99-6393A4382B2D}"/>
              </a:ext>
            </a:extLst>
          </p:cNvPr>
          <p:cNvSpPr txBox="1"/>
          <p:nvPr/>
        </p:nvSpPr>
        <p:spPr>
          <a:xfrm>
            <a:off x="6400598" y="1480251"/>
            <a:ext cx="797013" cy="369332"/>
          </a:xfrm>
          <a:prstGeom prst="rect">
            <a:avLst/>
          </a:prstGeom>
          <a:noFill/>
        </p:spPr>
        <p:txBody>
          <a:bodyPr wrap="none" rtlCol="0">
            <a:spAutoFit/>
          </a:bodyPr>
          <a:lstStyle/>
          <a:p>
            <a:r>
              <a:rPr lang="en-US" dirty="0"/>
              <a:t>QC2LP</a:t>
            </a:r>
          </a:p>
        </p:txBody>
      </p:sp>
      <p:sp>
        <p:nvSpPr>
          <p:cNvPr id="28" name="テキスト ボックス 27">
            <a:extLst>
              <a:ext uri="{FF2B5EF4-FFF2-40B4-BE49-F238E27FC236}">
                <a16:creationId xmlns:a16="http://schemas.microsoft.com/office/drawing/2014/main" id="{276B10E1-E43A-FD45-9FC4-F96DEBC22320}"/>
              </a:ext>
            </a:extLst>
          </p:cNvPr>
          <p:cNvSpPr txBox="1"/>
          <p:nvPr/>
        </p:nvSpPr>
        <p:spPr>
          <a:xfrm>
            <a:off x="2887213" y="1480251"/>
            <a:ext cx="824265" cy="369332"/>
          </a:xfrm>
          <a:prstGeom prst="rect">
            <a:avLst/>
          </a:prstGeom>
          <a:noFill/>
        </p:spPr>
        <p:txBody>
          <a:bodyPr wrap="none" rtlCol="0">
            <a:spAutoFit/>
          </a:bodyPr>
          <a:lstStyle/>
          <a:p>
            <a:r>
              <a:rPr lang="en-US" dirty="0"/>
              <a:t>QC2RP</a:t>
            </a:r>
          </a:p>
        </p:txBody>
      </p:sp>
      <p:grpSp>
        <p:nvGrpSpPr>
          <p:cNvPr id="35" name="グループ化 34">
            <a:extLst>
              <a:ext uri="{FF2B5EF4-FFF2-40B4-BE49-F238E27FC236}">
                <a16:creationId xmlns:a16="http://schemas.microsoft.com/office/drawing/2014/main" id="{90F4EE45-7570-6C4F-80D0-3C52F80B42CF}"/>
              </a:ext>
            </a:extLst>
          </p:cNvPr>
          <p:cNvGrpSpPr/>
          <p:nvPr/>
        </p:nvGrpSpPr>
        <p:grpSpPr>
          <a:xfrm>
            <a:off x="3819107" y="3557979"/>
            <a:ext cx="75999" cy="289626"/>
            <a:chOff x="5513409" y="5452217"/>
            <a:chExt cx="136537" cy="222190"/>
          </a:xfrm>
        </p:grpSpPr>
        <p:cxnSp>
          <p:nvCxnSpPr>
            <p:cNvPr id="8" name="直線コネクタ 7">
              <a:extLst>
                <a:ext uri="{FF2B5EF4-FFF2-40B4-BE49-F238E27FC236}">
                  <a16:creationId xmlns:a16="http://schemas.microsoft.com/office/drawing/2014/main" id="{CC1F5A25-AF21-EB41-9C3F-F08C7B20390D}"/>
                </a:ext>
              </a:extLst>
            </p:cNvPr>
            <p:cNvCxnSpPr/>
            <p:nvPr/>
          </p:nvCxnSpPr>
          <p:spPr>
            <a:xfrm>
              <a:off x="5513409" y="5452217"/>
              <a:ext cx="41357" cy="22219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6EC92CEF-A49B-F343-BA9B-679E5BCB310D}"/>
                </a:ext>
              </a:extLst>
            </p:cNvPr>
            <p:cNvCxnSpPr/>
            <p:nvPr/>
          </p:nvCxnSpPr>
          <p:spPr>
            <a:xfrm>
              <a:off x="5513409" y="5452217"/>
              <a:ext cx="13653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AF34F8E3-D4F3-1142-8C58-5E0B6BD611D8}"/>
                </a:ext>
              </a:extLst>
            </p:cNvPr>
            <p:cNvCxnSpPr/>
            <p:nvPr/>
          </p:nvCxnSpPr>
          <p:spPr>
            <a:xfrm flipV="1">
              <a:off x="5554766" y="5537675"/>
              <a:ext cx="85458" cy="136732"/>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ECB3758D-1E8D-7E44-B66B-B4701FDF7C47}"/>
                </a:ext>
              </a:extLst>
            </p:cNvPr>
            <p:cNvCxnSpPr>
              <a:cxnSpLocks/>
            </p:cNvCxnSpPr>
            <p:nvPr/>
          </p:nvCxnSpPr>
          <p:spPr>
            <a:xfrm flipH="1">
              <a:off x="5640224" y="5452217"/>
              <a:ext cx="9722" cy="68366"/>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6" name="テキスト ボックス 35">
            <a:extLst>
              <a:ext uri="{FF2B5EF4-FFF2-40B4-BE49-F238E27FC236}">
                <a16:creationId xmlns:a16="http://schemas.microsoft.com/office/drawing/2014/main" id="{BC7651CE-4FFB-1B49-A2AC-40CBCD4217EF}"/>
              </a:ext>
            </a:extLst>
          </p:cNvPr>
          <p:cNvSpPr txBox="1"/>
          <p:nvPr/>
        </p:nvSpPr>
        <p:spPr>
          <a:xfrm>
            <a:off x="1854220" y="3799530"/>
            <a:ext cx="997389" cy="369332"/>
          </a:xfrm>
          <a:prstGeom prst="rect">
            <a:avLst/>
          </a:prstGeom>
          <a:noFill/>
        </p:spPr>
        <p:txBody>
          <a:bodyPr wrap="none" rtlCol="0">
            <a:spAutoFit/>
          </a:bodyPr>
          <a:lstStyle/>
          <a:p>
            <a:r>
              <a:rPr lang="en-US" dirty="0">
                <a:solidFill>
                  <a:srgbClr val="FF0000"/>
                </a:solidFill>
              </a:rPr>
              <a:t>W shield</a:t>
            </a:r>
          </a:p>
        </p:txBody>
      </p:sp>
      <p:cxnSp>
        <p:nvCxnSpPr>
          <p:cNvPr id="38" name="直線矢印コネクタ 37">
            <a:extLst>
              <a:ext uri="{FF2B5EF4-FFF2-40B4-BE49-F238E27FC236}">
                <a16:creationId xmlns:a16="http://schemas.microsoft.com/office/drawing/2014/main" id="{39606898-4102-D947-A13D-D1EFF4754860}"/>
              </a:ext>
            </a:extLst>
          </p:cNvPr>
          <p:cNvCxnSpPr>
            <a:stCxn id="36" idx="3"/>
          </p:cNvCxnSpPr>
          <p:nvPr/>
        </p:nvCxnSpPr>
        <p:spPr>
          <a:xfrm flipV="1">
            <a:off x="2851609" y="3692342"/>
            <a:ext cx="976692" cy="291854"/>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3802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844824"/>
            <a:ext cx="4392488" cy="3786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下矢印 3"/>
          <p:cNvSpPr/>
          <p:nvPr/>
        </p:nvSpPr>
        <p:spPr>
          <a:xfrm>
            <a:off x="6245300" y="170080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 name="テキスト ボックス 4"/>
          <p:cNvSpPr txBox="1"/>
          <p:nvPr/>
        </p:nvSpPr>
        <p:spPr>
          <a:xfrm>
            <a:off x="5940152" y="836712"/>
            <a:ext cx="2073003" cy="923330"/>
          </a:xfrm>
          <a:prstGeom prst="rect">
            <a:avLst/>
          </a:prstGeom>
          <a:noFill/>
        </p:spPr>
        <p:txBody>
          <a:bodyPr wrap="none" rtlCol="0">
            <a:spAutoFit/>
          </a:bodyPr>
          <a:lstStyle/>
          <a:p>
            <a:r>
              <a:rPr kumimoji="1" lang="ja-JP" altLang="en-US" dirty="0"/>
              <a:t>レーザーの位置</a:t>
            </a:r>
            <a:br>
              <a:rPr kumimoji="1" lang="en-US" altLang="ja-JP" dirty="0"/>
            </a:br>
            <a:r>
              <a:rPr kumimoji="1" lang="ja-JP" altLang="en-US" dirty="0"/>
              <a:t>最初は１ｃｍの位置</a:t>
            </a:r>
            <a:endParaRPr kumimoji="1" lang="en-US" altLang="ja-JP" dirty="0"/>
          </a:p>
          <a:p>
            <a:r>
              <a:rPr lang="ja-JP" altLang="en-US" dirty="0"/>
              <a:t>２ｍｍ位動かした。</a:t>
            </a:r>
            <a:endParaRPr kumimoji="1" lang="ja-JP" altLang="en-US"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351109"/>
            <a:ext cx="9001000" cy="241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タイトル 1"/>
          <p:cNvSpPr>
            <a:spLocks noGrp="1"/>
          </p:cNvSpPr>
          <p:nvPr>
            <p:ph type="title"/>
          </p:nvPr>
        </p:nvSpPr>
        <p:spPr>
          <a:xfrm>
            <a:off x="107504" y="404664"/>
            <a:ext cx="5616624" cy="1143000"/>
          </a:xfrm>
        </p:spPr>
        <p:txBody>
          <a:bodyPr>
            <a:normAutofit fontScale="90000"/>
          </a:bodyPr>
          <a:lstStyle/>
          <a:p>
            <a:r>
              <a:rPr lang="ja-JP" altLang="en-US" dirty="0"/>
              <a:t>コリメータヘッドが損傷</a:t>
            </a:r>
            <a:r>
              <a:rPr lang="en-US" altLang="ja-JP" dirty="0"/>
              <a:t>(LER)</a:t>
            </a:r>
            <a:r>
              <a:rPr lang="ja-JP" altLang="en-US" dirty="0"/>
              <a:t>したため</a:t>
            </a:r>
            <a:r>
              <a:rPr lang="en-US" altLang="ja-JP" dirty="0"/>
              <a:t>BG</a:t>
            </a:r>
            <a:r>
              <a:rPr lang="ja-JP" altLang="en-US" dirty="0"/>
              <a:t>が増えた。</a:t>
            </a:r>
            <a:endParaRPr kumimoji="1" lang="ja-JP" altLang="en-US" dirty="0"/>
          </a:p>
        </p:txBody>
      </p:sp>
      <p:sp>
        <p:nvSpPr>
          <p:cNvPr id="7" name="下矢印 6"/>
          <p:cNvSpPr/>
          <p:nvPr/>
        </p:nvSpPr>
        <p:spPr>
          <a:xfrm>
            <a:off x="2555776" y="170080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タイトル 1"/>
          <p:cNvSpPr txBox="1">
            <a:spLocks/>
          </p:cNvSpPr>
          <p:nvPr/>
        </p:nvSpPr>
        <p:spPr>
          <a:xfrm>
            <a:off x="37431" y="2712405"/>
            <a:ext cx="5616624"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リング外側に２ｍｍ位</a:t>
            </a:r>
            <a:br>
              <a:rPr lang="en-US" altLang="ja-JP" dirty="0"/>
            </a:br>
            <a:r>
              <a:rPr lang="ja-JP" altLang="en-US" dirty="0"/>
              <a:t>コリメータを移動</a:t>
            </a:r>
          </a:p>
        </p:txBody>
      </p:sp>
    </p:spTree>
    <p:extLst>
      <p:ext uri="{BB962C8B-B14F-4D97-AF65-F5344CB8AC3E}">
        <p14:creationId xmlns:p14="http://schemas.microsoft.com/office/powerpoint/2010/main" val="1304003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1C57126-09DA-7248-B924-B4E7705E16F7}"/>
              </a:ext>
            </a:extLst>
          </p:cNvPr>
          <p:cNvPicPr>
            <a:picLocks noChangeAspect="1"/>
          </p:cNvPicPr>
          <p:nvPr/>
        </p:nvPicPr>
        <p:blipFill>
          <a:blip r:embed="rId2"/>
          <a:stretch>
            <a:fillRect/>
          </a:stretch>
        </p:blipFill>
        <p:spPr>
          <a:xfrm>
            <a:off x="0" y="1009990"/>
            <a:ext cx="9144000" cy="4838020"/>
          </a:xfrm>
          <a:prstGeom prst="rect">
            <a:avLst/>
          </a:prstGeom>
        </p:spPr>
      </p:pic>
      <p:sp>
        <p:nvSpPr>
          <p:cNvPr id="5" name="タイトル 1">
            <a:extLst>
              <a:ext uri="{FF2B5EF4-FFF2-40B4-BE49-F238E27FC236}">
                <a16:creationId xmlns:a16="http://schemas.microsoft.com/office/drawing/2014/main" id="{BB7A2A18-0395-C544-9530-576E905B9540}"/>
              </a:ext>
            </a:extLst>
          </p:cNvPr>
          <p:cNvSpPr txBox="1">
            <a:spLocks/>
          </p:cNvSpPr>
          <p:nvPr/>
        </p:nvSpPr>
        <p:spPr>
          <a:xfrm>
            <a:off x="380999" y="194297"/>
            <a:ext cx="8382000" cy="685800"/>
          </a:xfrm>
          <a:prstGeom prst="rect">
            <a:avLst/>
          </a:prstGeom>
        </p:spPr>
        <p:txBody>
          <a:bodyPr/>
          <a:lstStyle>
            <a:lvl1pPr algn="ctr" defTabSz="457200" rtl="0" eaLnBrk="1" fontAlgn="base" hangingPunct="1">
              <a:spcBef>
                <a:spcPct val="0"/>
              </a:spcBef>
              <a:spcAft>
                <a:spcPct val="0"/>
              </a:spcAft>
              <a:defRPr kumimoji="1" sz="4400" kern="1200">
                <a:solidFill>
                  <a:srgbClr val="0000FF"/>
                </a:solidFill>
                <a:latin typeface="Marker Felt"/>
                <a:ea typeface="+mj-ea"/>
                <a:cs typeface="Marker Felt"/>
              </a:defRPr>
            </a:lvl1pPr>
            <a:lvl2pPr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2pPr>
            <a:lvl3pPr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3pPr>
            <a:lvl4pPr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4pPr>
            <a:lvl5pPr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5pPr>
            <a:lvl6pPr marL="457200"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6pPr>
            <a:lvl7pPr marL="914400"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7pPr>
            <a:lvl8pPr marL="1371600"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8pPr>
            <a:lvl9pPr marL="1828800" algn="ctr" defTabSz="457200" rtl="0" eaLnBrk="1" fontAlgn="base" hangingPunct="1">
              <a:spcBef>
                <a:spcPct val="0"/>
              </a:spcBef>
              <a:spcAft>
                <a:spcPct val="0"/>
              </a:spcAft>
              <a:defRPr kumimoji="1" sz="4400">
                <a:solidFill>
                  <a:srgbClr val="0000FF"/>
                </a:solidFill>
                <a:latin typeface="Marker Felt" charset="0"/>
                <a:ea typeface="ＭＳ Ｐゴシック" charset="0"/>
                <a:cs typeface="Marker Felt" charset="0"/>
              </a:defRPr>
            </a:lvl9pPr>
          </a:lstStyle>
          <a:p>
            <a:r>
              <a:rPr lang="en-US" sz="4000" dirty="0"/>
              <a:t>Frequency of QCS quenches</a:t>
            </a:r>
          </a:p>
        </p:txBody>
      </p:sp>
      <p:sp>
        <p:nvSpPr>
          <p:cNvPr id="6" name="テキスト ボックス 5">
            <a:extLst>
              <a:ext uri="{FF2B5EF4-FFF2-40B4-BE49-F238E27FC236}">
                <a16:creationId xmlns:a16="http://schemas.microsoft.com/office/drawing/2014/main" id="{6D1587A5-A0E5-E745-ABC6-712C3C89294C}"/>
              </a:ext>
            </a:extLst>
          </p:cNvPr>
          <p:cNvSpPr txBox="1"/>
          <p:nvPr/>
        </p:nvSpPr>
        <p:spPr>
          <a:xfrm>
            <a:off x="7025489" y="6346479"/>
            <a:ext cx="1094082" cy="369332"/>
          </a:xfrm>
          <a:prstGeom prst="rect">
            <a:avLst/>
          </a:prstGeom>
          <a:noFill/>
        </p:spPr>
        <p:txBody>
          <a:bodyPr wrap="none" rtlCol="0">
            <a:spAutoFit/>
          </a:bodyPr>
          <a:lstStyle/>
          <a:p>
            <a:r>
              <a:rPr lang="en-US" dirty="0"/>
              <a:t>Y. Ohnishi</a:t>
            </a:r>
          </a:p>
        </p:txBody>
      </p:sp>
    </p:spTree>
    <p:extLst>
      <p:ext uri="{BB962C8B-B14F-4D97-AF65-F5344CB8AC3E}">
        <p14:creationId xmlns:p14="http://schemas.microsoft.com/office/powerpoint/2010/main" val="2167925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947" y="188640"/>
            <a:ext cx="6157656"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947" y="3237497"/>
            <a:ext cx="6047388"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4181887" y="3336436"/>
            <a:ext cx="184731" cy="769441"/>
          </a:xfrm>
          <a:prstGeom prst="rect">
            <a:avLst/>
          </a:prstGeom>
          <a:noFill/>
        </p:spPr>
        <p:txBody>
          <a:bodyPr wrap="none" rtlCol="0">
            <a:spAutoFit/>
          </a:bodyPr>
          <a:lstStyle/>
          <a:p>
            <a:endParaRPr kumimoji="1" lang="ja-JP" altLang="en-US" sz="4400" b="1" dirty="0">
              <a:solidFill>
                <a:srgbClr val="FF0000"/>
              </a:solidFill>
            </a:endParaRPr>
          </a:p>
        </p:txBody>
      </p:sp>
      <p:sp>
        <p:nvSpPr>
          <p:cNvPr id="9" name="テキスト ボックス 8"/>
          <p:cNvSpPr txBox="1"/>
          <p:nvPr/>
        </p:nvSpPr>
        <p:spPr>
          <a:xfrm>
            <a:off x="1629947" y="2013361"/>
            <a:ext cx="3507692" cy="769441"/>
          </a:xfrm>
          <a:prstGeom prst="rect">
            <a:avLst/>
          </a:prstGeom>
          <a:noFill/>
        </p:spPr>
        <p:txBody>
          <a:bodyPr wrap="none" rtlCol="0">
            <a:spAutoFit/>
          </a:bodyPr>
          <a:lstStyle/>
          <a:p>
            <a:r>
              <a:rPr kumimoji="1" lang="en-US" altLang="ja-JP" sz="4400" b="1" dirty="0">
                <a:solidFill>
                  <a:srgbClr val="FF0000"/>
                </a:solidFill>
              </a:rPr>
              <a:t>2mm</a:t>
            </a:r>
            <a:r>
              <a:rPr lang="ja-JP" altLang="en-US" sz="4400" b="1" dirty="0">
                <a:solidFill>
                  <a:srgbClr val="FF0000"/>
                </a:solidFill>
              </a:rPr>
              <a:t>バンプ後</a:t>
            </a:r>
            <a:endParaRPr kumimoji="1" lang="en-US" altLang="ja-JP" sz="4400" b="1" dirty="0">
              <a:solidFill>
                <a:srgbClr val="FF0000"/>
              </a:solidFill>
            </a:endParaRPr>
          </a:p>
        </p:txBody>
      </p:sp>
      <p:sp>
        <p:nvSpPr>
          <p:cNvPr id="10" name="テキスト ボックス 9"/>
          <p:cNvSpPr txBox="1"/>
          <p:nvPr/>
        </p:nvSpPr>
        <p:spPr>
          <a:xfrm>
            <a:off x="1629947" y="5181713"/>
            <a:ext cx="3507692" cy="769441"/>
          </a:xfrm>
          <a:prstGeom prst="rect">
            <a:avLst/>
          </a:prstGeom>
          <a:noFill/>
        </p:spPr>
        <p:txBody>
          <a:bodyPr wrap="none" rtlCol="0">
            <a:spAutoFit/>
          </a:bodyPr>
          <a:lstStyle/>
          <a:p>
            <a:r>
              <a:rPr kumimoji="1" lang="en-US" altLang="ja-JP" sz="4400" b="1" dirty="0">
                <a:solidFill>
                  <a:srgbClr val="FF0000"/>
                </a:solidFill>
              </a:rPr>
              <a:t>2mm</a:t>
            </a:r>
            <a:r>
              <a:rPr lang="ja-JP" altLang="en-US" sz="4400" b="1" dirty="0">
                <a:solidFill>
                  <a:srgbClr val="FF0000"/>
                </a:solidFill>
              </a:rPr>
              <a:t>バンプ前</a:t>
            </a:r>
            <a:endParaRPr kumimoji="1" lang="en-US" altLang="ja-JP" sz="4400" b="1" dirty="0">
              <a:solidFill>
                <a:srgbClr val="FF0000"/>
              </a:solidFill>
            </a:endParaRPr>
          </a:p>
        </p:txBody>
      </p:sp>
      <p:sp>
        <p:nvSpPr>
          <p:cNvPr id="2" name="テキスト ボックス 1"/>
          <p:cNvSpPr txBox="1"/>
          <p:nvPr/>
        </p:nvSpPr>
        <p:spPr>
          <a:xfrm>
            <a:off x="4860032" y="6093296"/>
            <a:ext cx="3760966" cy="646331"/>
          </a:xfrm>
          <a:prstGeom prst="rect">
            <a:avLst/>
          </a:prstGeom>
          <a:noFill/>
        </p:spPr>
        <p:txBody>
          <a:bodyPr wrap="none" rtlCol="0">
            <a:spAutoFit/>
          </a:bodyPr>
          <a:lstStyle/>
          <a:p>
            <a:r>
              <a:rPr lang="ja-JP" altLang="en-US" dirty="0"/>
              <a:t>光ファイバーロスモニターでの信号。</a:t>
            </a:r>
            <a:endParaRPr lang="en-US" altLang="ja-JP" dirty="0"/>
          </a:p>
          <a:p>
            <a:r>
              <a:rPr lang="ja-JP" altLang="en-US" dirty="0"/>
              <a:t>矢野</a:t>
            </a:r>
            <a:r>
              <a:rPr kumimoji="1" lang="ja-JP" altLang="en-US" dirty="0"/>
              <a:t>さんの協力で</a:t>
            </a:r>
            <a:r>
              <a:rPr kumimoji="1" lang="en-US" altLang="ja-JP" dirty="0"/>
              <a:t>QCS</a:t>
            </a:r>
            <a:r>
              <a:rPr kumimoji="1" lang="ja-JP" altLang="en-US" dirty="0"/>
              <a:t>の近くに設置</a:t>
            </a:r>
          </a:p>
        </p:txBody>
      </p:sp>
    </p:spTree>
    <p:extLst>
      <p:ext uri="{BB962C8B-B14F-4D97-AF65-F5344CB8AC3E}">
        <p14:creationId xmlns:p14="http://schemas.microsoft.com/office/powerpoint/2010/main" val="21890727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図 1">
            <a:extLst>
              <a:ext uri="{FF2B5EF4-FFF2-40B4-BE49-F238E27FC236}">
                <a16:creationId xmlns:a16="http://schemas.microsoft.com/office/drawing/2014/main" id="{689C8215-00AC-0349-B486-DDBDCE2418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429101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タイトル 2">
            <a:extLst>
              <a:ext uri="{FF2B5EF4-FFF2-40B4-BE49-F238E27FC236}">
                <a16:creationId xmlns:a16="http://schemas.microsoft.com/office/drawing/2014/main" id="{D48A3498-DC24-D346-9B90-FAE7DC17213E}"/>
              </a:ext>
            </a:extLst>
          </p:cNvPr>
          <p:cNvSpPr>
            <a:spLocks noGrp="1"/>
          </p:cNvSpPr>
          <p:nvPr>
            <p:ph type="title"/>
          </p:nvPr>
        </p:nvSpPr>
        <p:spPr/>
        <p:txBody>
          <a:bodyPr/>
          <a:lstStyle/>
          <a:p>
            <a:r>
              <a:rPr lang="en-US" altLang="ja-JP" sz="3200">
                <a:solidFill>
                  <a:srgbClr val="3996D7"/>
                </a:solidFill>
                <a:latin typeface="MarkerFelt-Thin" panose="02000400000000000000" pitchFamily="2" charset="0"/>
              </a:rPr>
              <a:t>Finally two crab cavities were installed in KEKB,</a:t>
            </a:r>
            <a:br>
              <a:rPr lang="en-US" altLang="ja-JP" sz="3200">
                <a:solidFill>
                  <a:srgbClr val="3996D7"/>
                </a:solidFill>
                <a:latin typeface="MarkerFelt-Thin" panose="02000400000000000000" pitchFamily="2" charset="0"/>
              </a:rPr>
            </a:br>
            <a:r>
              <a:rPr lang="en-US" altLang="ja-JP" sz="3200">
                <a:solidFill>
                  <a:srgbClr val="3996D7"/>
                </a:solidFill>
                <a:latin typeface="MarkerFelt-Thin" panose="02000400000000000000" pitchFamily="2" charset="0"/>
              </a:rPr>
              <a:t>one for each ring in January 2007</a:t>
            </a:r>
            <a:endParaRPr lang="ja-JP" altLang="en-US" sz="3200">
              <a:latin typeface="Lucida Calligraphy" panose="03010101010101010101" pitchFamily="66" charset="0"/>
            </a:endParaRPr>
          </a:p>
        </p:txBody>
      </p:sp>
      <p:pic>
        <p:nvPicPr>
          <p:cNvPr id="24580" name="図 3">
            <a:extLst>
              <a:ext uri="{FF2B5EF4-FFF2-40B4-BE49-F238E27FC236}">
                <a16:creationId xmlns:a16="http://schemas.microsoft.com/office/drawing/2014/main" id="{B96E1CED-3821-DB45-A764-3A346B4715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1524000"/>
            <a:ext cx="429101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テキスト ボックス 4">
            <a:extLst>
              <a:ext uri="{FF2B5EF4-FFF2-40B4-BE49-F238E27FC236}">
                <a16:creationId xmlns:a16="http://schemas.microsoft.com/office/drawing/2014/main" id="{EF11B39C-D15D-704D-B82E-11D4CD73EBED}"/>
              </a:ext>
            </a:extLst>
          </p:cNvPr>
          <p:cNvSpPr txBox="1">
            <a:spLocks noChangeArrowheads="1"/>
          </p:cNvSpPr>
          <p:nvPr/>
        </p:nvSpPr>
        <p:spPr bwMode="auto">
          <a:xfrm>
            <a:off x="1676400" y="4872038"/>
            <a:ext cx="1955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34" charset="-128"/>
              </a:defRPr>
            </a:lvl1pPr>
            <a:lvl2pPr marL="37931725" indent="-37474525">
              <a:defRPr kumimoji="1" sz="2400">
                <a:solidFill>
                  <a:schemeClr val="tx1"/>
                </a:solidFill>
                <a:latin typeface="Arial" panose="020B0604020202020204" pitchFamily="34" charset="0"/>
                <a:ea typeface="ＭＳ Ｐゴシック" panose="020B0600070205080204" pitchFamily="34" charset="-128"/>
              </a:defRPr>
            </a:lvl2pPr>
            <a:lvl3pPr>
              <a:defRPr kumimoji="1" sz="2400">
                <a:solidFill>
                  <a:schemeClr val="tx1"/>
                </a:solidFill>
                <a:latin typeface="Arial" panose="020B0604020202020204" pitchFamily="34" charset="0"/>
                <a:ea typeface="ＭＳ Ｐゴシック" panose="020B0600070205080204" pitchFamily="34" charset="-128"/>
              </a:defRPr>
            </a:lvl3pPr>
            <a:lvl4pPr>
              <a:defRPr kumimoji="1" sz="2400">
                <a:solidFill>
                  <a:schemeClr val="tx1"/>
                </a:solidFill>
                <a:latin typeface="Arial" panose="020B0604020202020204" pitchFamily="34" charset="0"/>
                <a:ea typeface="ＭＳ Ｐゴシック" panose="020B0600070205080204" pitchFamily="34" charset="-128"/>
              </a:defRPr>
            </a:lvl4pPr>
            <a:lvl5pPr>
              <a:defRPr kumimoji="1" sz="2400">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r>
              <a:rPr lang="en-US" altLang="ja-JP">
                <a:solidFill>
                  <a:srgbClr val="727272"/>
                </a:solidFill>
                <a:latin typeface="MarkerFelt-Thin" panose="02000400000000000000" pitchFamily="2" charset="0"/>
              </a:rPr>
              <a:t>HER (e-, 8 GeV)</a:t>
            </a:r>
            <a:endParaRPr lang="ja-JP" altLang="en-US"/>
          </a:p>
        </p:txBody>
      </p:sp>
      <p:sp>
        <p:nvSpPr>
          <p:cNvPr id="24582" name="テキスト ボックス 5">
            <a:extLst>
              <a:ext uri="{FF2B5EF4-FFF2-40B4-BE49-F238E27FC236}">
                <a16:creationId xmlns:a16="http://schemas.microsoft.com/office/drawing/2014/main" id="{D9299908-B0E3-4441-812E-6A5A635177AB}"/>
              </a:ext>
            </a:extLst>
          </p:cNvPr>
          <p:cNvSpPr txBox="1">
            <a:spLocks noChangeArrowheads="1"/>
          </p:cNvSpPr>
          <p:nvPr/>
        </p:nvSpPr>
        <p:spPr bwMode="auto">
          <a:xfrm>
            <a:off x="5715000" y="4872038"/>
            <a:ext cx="2179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34" charset="-128"/>
              </a:defRPr>
            </a:lvl1pPr>
            <a:lvl2pPr marL="37931725" indent="-37474525">
              <a:defRPr kumimoji="1" sz="2400">
                <a:solidFill>
                  <a:schemeClr val="tx1"/>
                </a:solidFill>
                <a:latin typeface="Arial" panose="020B0604020202020204" pitchFamily="34" charset="0"/>
                <a:ea typeface="ＭＳ Ｐゴシック" panose="020B0600070205080204" pitchFamily="34" charset="-128"/>
              </a:defRPr>
            </a:lvl2pPr>
            <a:lvl3pPr>
              <a:defRPr kumimoji="1" sz="2400">
                <a:solidFill>
                  <a:schemeClr val="tx1"/>
                </a:solidFill>
                <a:latin typeface="Arial" panose="020B0604020202020204" pitchFamily="34" charset="0"/>
                <a:ea typeface="ＭＳ Ｐゴシック" panose="020B0600070205080204" pitchFamily="34" charset="-128"/>
              </a:defRPr>
            </a:lvl3pPr>
            <a:lvl4pPr>
              <a:defRPr kumimoji="1" sz="2400">
                <a:solidFill>
                  <a:schemeClr val="tx1"/>
                </a:solidFill>
                <a:latin typeface="Arial" panose="020B0604020202020204" pitchFamily="34" charset="0"/>
                <a:ea typeface="ＭＳ Ｐゴシック" panose="020B0600070205080204" pitchFamily="34" charset="-128"/>
              </a:defRPr>
            </a:lvl4pPr>
            <a:lvl5pPr>
              <a:defRPr kumimoji="1" sz="2400">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r>
              <a:rPr lang="en-US" altLang="ja-JP">
                <a:solidFill>
                  <a:srgbClr val="727272"/>
                </a:solidFill>
                <a:latin typeface="MarkerFelt-Thin" panose="02000400000000000000" pitchFamily="2" charset="0"/>
              </a:rPr>
              <a:t>LER (e+, 3.5 GeV)</a:t>
            </a:r>
            <a:endParaRPr lang="ja-JP" altLang="en-US"/>
          </a:p>
        </p:txBody>
      </p:sp>
      <p:sp>
        <p:nvSpPr>
          <p:cNvPr id="24583" name="テキスト ボックス 6">
            <a:extLst>
              <a:ext uri="{FF2B5EF4-FFF2-40B4-BE49-F238E27FC236}">
                <a16:creationId xmlns:a16="http://schemas.microsoft.com/office/drawing/2014/main" id="{9D1FFF8B-1003-9041-AE72-C74F371D9913}"/>
              </a:ext>
            </a:extLst>
          </p:cNvPr>
          <p:cNvSpPr txBox="1">
            <a:spLocks noChangeArrowheads="1"/>
          </p:cNvSpPr>
          <p:nvPr/>
        </p:nvSpPr>
        <p:spPr bwMode="auto">
          <a:xfrm>
            <a:off x="1905000" y="5713413"/>
            <a:ext cx="4467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34" charset="-128"/>
              </a:defRPr>
            </a:lvl1pPr>
            <a:lvl2pPr marL="37931725" indent="-37474525">
              <a:defRPr kumimoji="1" sz="2400">
                <a:solidFill>
                  <a:schemeClr val="tx1"/>
                </a:solidFill>
                <a:latin typeface="Arial" panose="020B0604020202020204" pitchFamily="34" charset="0"/>
                <a:ea typeface="ＭＳ Ｐゴシック" panose="020B0600070205080204" pitchFamily="34" charset="-128"/>
              </a:defRPr>
            </a:lvl2pPr>
            <a:lvl3pPr>
              <a:defRPr kumimoji="1" sz="2400">
                <a:solidFill>
                  <a:schemeClr val="tx1"/>
                </a:solidFill>
                <a:latin typeface="Arial" panose="020B0604020202020204" pitchFamily="34" charset="0"/>
                <a:ea typeface="ＭＳ Ｐゴシック" panose="020B0600070205080204" pitchFamily="34" charset="-128"/>
              </a:defRPr>
            </a:lvl3pPr>
            <a:lvl4pPr>
              <a:defRPr kumimoji="1" sz="2400">
                <a:solidFill>
                  <a:schemeClr val="tx1"/>
                </a:solidFill>
                <a:latin typeface="Arial" panose="020B0604020202020204" pitchFamily="34" charset="0"/>
                <a:ea typeface="ＭＳ Ｐゴシック" panose="020B0600070205080204" pitchFamily="34" charset="-128"/>
              </a:defRPr>
            </a:lvl4pPr>
            <a:lvl5pPr>
              <a:defRPr kumimoji="1" sz="2400">
                <a:solidFill>
                  <a:schemeClr val="tx1"/>
                </a:solidFill>
                <a:latin typeface="Arial" panose="020B0604020202020204" pitchFamily="34" charset="0"/>
                <a:ea typeface="ＭＳ Ｐゴシック" panose="020B0600070205080204" pitchFamily="34"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r>
              <a:rPr lang="en-US" altLang="ja-JP">
                <a:solidFill>
                  <a:srgbClr val="660066"/>
                </a:solidFill>
                <a:latin typeface="MarkerFelt-Thin" panose="02000400000000000000" pitchFamily="2" charset="0"/>
              </a:rPr>
              <a:t>…..after 13 years’ R&amp;D from 1994</a:t>
            </a:r>
            <a:endParaRPr lang="ja-JP" altLang="en-US">
              <a:solidFill>
                <a:srgbClr val="660066"/>
              </a:solidFill>
            </a:endParaRPr>
          </a:p>
        </p:txBody>
      </p:sp>
    </p:spTree>
    <p:extLst>
      <p:ext uri="{BB962C8B-B14F-4D97-AF65-F5344CB8AC3E}">
        <p14:creationId xmlns:p14="http://schemas.microsoft.com/office/powerpoint/2010/main" val="3128280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6E8C10-892D-FB40-A8E3-E9FDDD985736}"/>
              </a:ext>
            </a:extLst>
          </p:cNvPr>
          <p:cNvPicPr>
            <a:picLocks noChangeAspect="1"/>
          </p:cNvPicPr>
          <p:nvPr/>
        </p:nvPicPr>
        <p:blipFill>
          <a:blip r:embed="rId2"/>
          <a:stretch>
            <a:fillRect/>
          </a:stretch>
        </p:blipFill>
        <p:spPr>
          <a:xfrm>
            <a:off x="0" y="876920"/>
            <a:ext cx="9144000" cy="5104160"/>
          </a:xfrm>
          <a:prstGeom prst="rect">
            <a:avLst/>
          </a:prstGeom>
        </p:spPr>
      </p:pic>
    </p:spTree>
    <p:extLst>
      <p:ext uri="{BB962C8B-B14F-4D97-AF65-F5344CB8AC3E}">
        <p14:creationId xmlns:p14="http://schemas.microsoft.com/office/powerpoint/2010/main" val="487959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C720DCF-9DD2-4749-AFA1-223945352F6A}"/>
              </a:ext>
            </a:extLst>
          </p:cNvPr>
          <p:cNvPicPr>
            <a:picLocks noChangeAspect="1"/>
          </p:cNvPicPr>
          <p:nvPr/>
        </p:nvPicPr>
        <p:blipFill>
          <a:blip r:embed="rId2"/>
          <a:stretch>
            <a:fillRect/>
          </a:stretch>
        </p:blipFill>
        <p:spPr>
          <a:xfrm>
            <a:off x="0" y="704629"/>
            <a:ext cx="9144000" cy="5448741"/>
          </a:xfrm>
          <a:prstGeom prst="rect">
            <a:avLst/>
          </a:prstGeom>
        </p:spPr>
      </p:pic>
    </p:spTree>
    <p:extLst>
      <p:ext uri="{BB962C8B-B14F-4D97-AF65-F5344CB8AC3E}">
        <p14:creationId xmlns:p14="http://schemas.microsoft.com/office/powerpoint/2010/main" val="4197222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FBCC865-2939-0A43-A9E3-5E2ECC13C864}"/>
              </a:ext>
            </a:extLst>
          </p:cNvPr>
          <p:cNvPicPr>
            <a:picLocks noChangeAspect="1"/>
          </p:cNvPicPr>
          <p:nvPr/>
        </p:nvPicPr>
        <p:blipFill>
          <a:blip r:embed="rId2"/>
          <a:stretch>
            <a:fillRect/>
          </a:stretch>
        </p:blipFill>
        <p:spPr>
          <a:xfrm>
            <a:off x="0" y="485304"/>
            <a:ext cx="9144000" cy="5887392"/>
          </a:xfrm>
          <a:prstGeom prst="rect">
            <a:avLst/>
          </a:prstGeom>
        </p:spPr>
      </p:pic>
    </p:spTree>
    <p:extLst>
      <p:ext uri="{BB962C8B-B14F-4D97-AF65-F5344CB8AC3E}">
        <p14:creationId xmlns:p14="http://schemas.microsoft.com/office/powerpoint/2010/main" val="2199861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algn="l" eaLnBrk="1" hangingPunct="1"/>
            <a:r>
              <a:rPr lang="en-US" altLang="ja-JP" sz="2100" dirty="0">
                <a:solidFill>
                  <a:srgbClr val="FF0000"/>
                </a:solidFill>
                <a:latin typeface="ヒラギノ角ゴ Pro W6" charset="-128"/>
              </a:rPr>
              <a:t>Troubles</a:t>
            </a:r>
            <a:endParaRPr lang="ja-JP" altLang="en-US" sz="2100" dirty="0">
              <a:solidFill>
                <a:srgbClr val="FF0000"/>
              </a:solidFill>
              <a:latin typeface="ヒラギノ角ゴ Pro W6" charset="-128"/>
            </a:endParaRPr>
          </a:p>
        </p:txBody>
      </p:sp>
      <p:sp>
        <p:nvSpPr>
          <p:cNvPr id="23554" name="Rectangle 3"/>
          <p:cNvSpPr>
            <a:spLocks noGrp="1" noChangeArrowheads="1"/>
          </p:cNvSpPr>
          <p:nvPr>
            <p:ph type="body" idx="1"/>
          </p:nvPr>
        </p:nvSpPr>
        <p:spPr>
          <a:xfrm>
            <a:off x="381000" y="1657351"/>
            <a:ext cx="8382000" cy="359228"/>
          </a:xfrm>
        </p:spPr>
        <p:txBody>
          <a:bodyPr/>
          <a:lstStyle/>
          <a:p>
            <a:r>
              <a:rPr lang="en-US" altLang="ja-JP" dirty="0">
                <a:solidFill>
                  <a:srgbClr val="FF0000"/>
                </a:solidFill>
              </a:rPr>
              <a:t>11:17:19 HER/LER Abort (766 mA/487 mA)</a:t>
            </a:r>
          </a:p>
          <a:p>
            <a:pPr marL="0" indent="0">
              <a:buNone/>
            </a:pPr>
            <a:r>
              <a:rPr lang="en-US" altLang="ja-JP" dirty="0">
                <a:solidFill>
                  <a:srgbClr val="FF0000"/>
                </a:solidFill>
              </a:rPr>
              <a:t>	</a:t>
            </a:r>
          </a:p>
        </p:txBody>
      </p:sp>
      <p:sp>
        <p:nvSpPr>
          <p:cNvPr id="2" name="テキスト ボックス 1">
            <a:extLst>
              <a:ext uri="{FF2B5EF4-FFF2-40B4-BE49-F238E27FC236}">
                <a16:creationId xmlns:a16="http://schemas.microsoft.com/office/drawing/2014/main" id="{FC791092-3B79-FC4B-AFC1-E64369B985B4}"/>
              </a:ext>
            </a:extLst>
          </p:cNvPr>
          <p:cNvSpPr txBox="1"/>
          <p:nvPr/>
        </p:nvSpPr>
        <p:spPr>
          <a:xfrm>
            <a:off x="959522" y="2092834"/>
            <a:ext cx="6521216" cy="646331"/>
          </a:xfrm>
          <a:prstGeom prst="rect">
            <a:avLst/>
          </a:prstGeom>
          <a:noFill/>
        </p:spPr>
        <p:txBody>
          <a:bodyPr wrap="square" rtlCol="0">
            <a:spAutoFit/>
          </a:bodyPr>
          <a:lstStyle/>
          <a:p>
            <a:pPr marL="257175" indent="-257175">
              <a:buFont typeface="Arial" panose="020B0604020202020204" pitchFamily="34" charset="0"/>
              <a:buChar char="•"/>
            </a:pPr>
            <a:r>
              <a:rPr lang="ja-JP" altLang="en-US"/>
              <a:t>ビームロスは見えるが数ターンでロスしている。</a:t>
            </a:r>
            <a:r>
              <a:rPr lang="en-US" altLang="ja-JP" dirty="0"/>
              <a:t>(</a:t>
            </a:r>
            <a:r>
              <a:rPr lang="ja-JP" altLang="en-US"/>
              <a:t>池田氏</a:t>
            </a:r>
            <a:r>
              <a:rPr lang="en-US" altLang="ja-JP" dirty="0"/>
              <a:t>)</a:t>
            </a:r>
          </a:p>
          <a:p>
            <a:pPr marL="257175" indent="-257175">
              <a:buFont typeface="Arial" panose="020B0604020202020204" pitchFamily="34" charset="0"/>
              <a:buChar char="•"/>
            </a:pPr>
            <a:r>
              <a:rPr lang="en-US" altLang="ja-JP" dirty="0"/>
              <a:t>BOR</a:t>
            </a:r>
            <a:r>
              <a:rPr lang="ja-JP" altLang="en-US"/>
              <a:t>では振動は見えていない。</a:t>
            </a:r>
            <a:endParaRPr lang="en-US" altLang="ja-JP" dirty="0"/>
          </a:p>
        </p:txBody>
      </p:sp>
      <p:pic>
        <p:nvPicPr>
          <p:cNvPr id="3" name="Picture 2" descr="2018_07_09_14_18_58.png : Screen shot via PCTOBIYAMA-53">
            <a:hlinkClick r:id="rId2"/>
            <a:extLst>
              <a:ext uri="{FF2B5EF4-FFF2-40B4-BE49-F238E27FC236}">
                <a16:creationId xmlns:a16="http://schemas.microsoft.com/office/drawing/2014/main" id="{17FEBD3A-6294-AC4D-A39A-F2A627526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24" y="2997287"/>
            <a:ext cx="7582256" cy="266958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6C56B3C6-08C4-7147-8A16-F7579FA1BB88}"/>
              </a:ext>
            </a:extLst>
          </p:cNvPr>
          <p:cNvSpPr txBox="1"/>
          <p:nvPr/>
        </p:nvSpPr>
        <p:spPr>
          <a:xfrm>
            <a:off x="1079619" y="3696789"/>
            <a:ext cx="3369705" cy="369332"/>
          </a:xfrm>
          <a:prstGeom prst="rect">
            <a:avLst/>
          </a:prstGeom>
          <a:noFill/>
        </p:spPr>
        <p:txBody>
          <a:bodyPr wrap="none" rtlCol="0">
            <a:spAutoFit/>
          </a:bodyPr>
          <a:lstStyle/>
          <a:p>
            <a:r>
              <a:rPr lang="en-US" altLang="ja-JP" dirty="0">
                <a:solidFill>
                  <a:srgbClr val="92D050"/>
                </a:solidFill>
              </a:rPr>
              <a:t>HER current (Pin</a:t>
            </a:r>
            <a:r>
              <a:rPr lang="ja-JP" altLang="en-US" dirty="0">
                <a:solidFill>
                  <a:srgbClr val="92D050"/>
                </a:solidFill>
              </a:rPr>
              <a:t>の</a:t>
            </a:r>
            <a:r>
              <a:rPr lang="en-US" altLang="ja-JP" dirty="0">
                <a:solidFill>
                  <a:srgbClr val="92D050"/>
                </a:solidFill>
              </a:rPr>
              <a:t>trigger</a:t>
            </a:r>
            <a:r>
              <a:rPr lang="ja-JP" altLang="en-US" dirty="0">
                <a:solidFill>
                  <a:srgbClr val="92D050"/>
                </a:solidFill>
              </a:rPr>
              <a:t>で</a:t>
            </a:r>
            <a:r>
              <a:rPr lang="en-US" altLang="ja-JP" dirty="0">
                <a:solidFill>
                  <a:srgbClr val="92D050"/>
                </a:solidFill>
              </a:rPr>
              <a:t>abort)</a:t>
            </a:r>
            <a:endParaRPr kumimoji="1" lang="ja-JP" altLang="en-US" dirty="0">
              <a:solidFill>
                <a:srgbClr val="92D050"/>
              </a:solidFill>
            </a:endParaRPr>
          </a:p>
        </p:txBody>
      </p:sp>
      <p:sp>
        <p:nvSpPr>
          <p:cNvPr id="7" name="テキスト ボックス 6">
            <a:extLst>
              <a:ext uri="{FF2B5EF4-FFF2-40B4-BE49-F238E27FC236}">
                <a16:creationId xmlns:a16="http://schemas.microsoft.com/office/drawing/2014/main" id="{6731D4AA-6DC2-BE45-8130-DC89DD96EB4F}"/>
              </a:ext>
            </a:extLst>
          </p:cNvPr>
          <p:cNvSpPr txBox="1"/>
          <p:nvPr/>
        </p:nvSpPr>
        <p:spPr>
          <a:xfrm>
            <a:off x="1121182" y="4644137"/>
            <a:ext cx="3015762" cy="646331"/>
          </a:xfrm>
          <a:prstGeom prst="rect">
            <a:avLst/>
          </a:prstGeom>
          <a:noFill/>
        </p:spPr>
        <p:txBody>
          <a:bodyPr wrap="none" rtlCol="0">
            <a:spAutoFit/>
          </a:bodyPr>
          <a:lstStyle/>
          <a:p>
            <a:r>
              <a:rPr lang="en-US" altLang="ja-JP" dirty="0">
                <a:solidFill>
                  <a:srgbClr val="FF00FF"/>
                </a:solidFill>
              </a:rPr>
              <a:t>LER current </a:t>
            </a:r>
          </a:p>
          <a:p>
            <a:r>
              <a:rPr lang="en-US" altLang="ja-JP" dirty="0">
                <a:solidFill>
                  <a:srgbClr val="FF00FF"/>
                </a:solidFill>
              </a:rPr>
              <a:t>Ion chamber</a:t>
            </a:r>
            <a:r>
              <a:rPr lang="ja-JP" altLang="en-US" dirty="0">
                <a:solidFill>
                  <a:srgbClr val="FF00FF"/>
                </a:solidFill>
              </a:rPr>
              <a:t>の</a:t>
            </a:r>
            <a:r>
              <a:rPr lang="en-US" altLang="ja-JP" dirty="0">
                <a:solidFill>
                  <a:srgbClr val="FF00FF"/>
                </a:solidFill>
              </a:rPr>
              <a:t>trigger</a:t>
            </a:r>
            <a:r>
              <a:rPr lang="ja-JP" altLang="en-US" dirty="0">
                <a:solidFill>
                  <a:srgbClr val="FF00FF"/>
                </a:solidFill>
              </a:rPr>
              <a:t>で</a:t>
            </a:r>
            <a:r>
              <a:rPr lang="en-US" altLang="ja-JP" dirty="0">
                <a:solidFill>
                  <a:srgbClr val="FF00FF"/>
                </a:solidFill>
              </a:rPr>
              <a:t>abort)</a:t>
            </a:r>
            <a:endParaRPr kumimoji="1" lang="ja-JP" altLang="en-US" dirty="0">
              <a:solidFill>
                <a:srgbClr val="FF00FF"/>
              </a:solidFill>
            </a:endParaRPr>
          </a:p>
        </p:txBody>
      </p:sp>
      <p:cxnSp>
        <p:nvCxnSpPr>
          <p:cNvPr id="6" name="直線矢印コネクタ 5">
            <a:extLst>
              <a:ext uri="{FF2B5EF4-FFF2-40B4-BE49-F238E27FC236}">
                <a16:creationId xmlns:a16="http://schemas.microsoft.com/office/drawing/2014/main" id="{4106905C-7C1E-43F1-B87C-AF87A51743BA}"/>
              </a:ext>
            </a:extLst>
          </p:cNvPr>
          <p:cNvCxnSpPr/>
          <p:nvPr/>
        </p:nvCxnSpPr>
        <p:spPr>
          <a:xfrm>
            <a:off x="4094019" y="4982441"/>
            <a:ext cx="36368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直線矢印コネクタ 8">
            <a:extLst>
              <a:ext uri="{FF2B5EF4-FFF2-40B4-BE49-F238E27FC236}">
                <a16:creationId xmlns:a16="http://schemas.microsoft.com/office/drawing/2014/main" id="{B64A2258-3D3C-4E84-857F-C4FB97AD0B60}"/>
              </a:ext>
            </a:extLst>
          </p:cNvPr>
          <p:cNvCxnSpPr/>
          <p:nvPr/>
        </p:nvCxnSpPr>
        <p:spPr>
          <a:xfrm flipH="1">
            <a:off x="4748646" y="5003222"/>
            <a:ext cx="35329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テキスト ボックス 11">
            <a:extLst>
              <a:ext uri="{FF2B5EF4-FFF2-40B4-BE49-F238E27FC236}">
                <a16:creationId xmlns:a16="http://schemas.microsoft.com/office/drawing/2014/main" id="{BE474AA2-9EF1-4017-9F17-7F9DFED65740}"/>
              </a:ext>
            </a:extLst>
          </p:cNvPr>
          <p:cNvSpPr txBox="1"/>
          <p:nvPr/>
        </p:nvSpPr>
        <p:spPr>
          <a:xfrm>
            <a:off x="5111292" y="4798225"/>
            <a:ext cx="809837" cy="369332"/>
          </a:xfrm>
          <a:prstGeom prst="rect">
            <a:avLst/>
          </a:prstGeom>
          <a:noFill/>
        </p:spPr>
        <p:txBody>
          <a:bodyPr wrap="none" rtlCol="0">
            <a:spAutoFit/>
          </a:bodyPr>
          <a:lstStyle/>
          <a:p>
            <a:r>
              <a:rPr lang="en-US" altLang="ja-JP" dirty="0">
                <a:solidFill>
                  <a:schemeClr val="bg1"/>
                </a:solidFill>
              </a:rPr>
              <a:t>~50 </a:t>
            </a:r>
            <a:r>
              <a:rPr lang="en-US" altLang="ja-JP" dirty="0" err="1">
                <a:solidFill>
                  <a:schemeClr val="bg1"/>
                </a:solidFill>
                <a:latin typeface="Symbol" panose="05050102010706020507" pitchFamily="18" charset="2"/>
              </a:rPr>
              <a:t>m</a:t>
            </a:r>
            <a:r>
              <a:rPr lang="en-US" altLang="ja-JP" dirty="0" err="1">
                <a:solidFill>
                  <a:schemeClr val="bg1"/>
                </a:solidFill>
              </a:rPr>
              <a:t>s</a:t>
            </a:r>
            <a:endParaRPr kumimoji="1" lang="ja-JP" altLang="en-US" dirty="0">
              <a:solidFill>
                <a:schemeClr val="bg1"/>
              </a:solidFill>
            </a:endParaRPr>
          </a:p>
        </p:txBody>
      </p:sp>
    </p:spTree>
    <p:extLst>
      <p:ext uri="{BB962C8B-B14F-4D97-AF65-F5344CB8AC3E}">
        <p14:creationId xmlns:p14="http://schemas.microsoft.com/office/powerpoint/2010/main" val="1739514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algn="l" eaLnBrk="1" hangingPunct="1"/>
            <a:r>
              <a:rPr lang="en-US" altLang="ja-JP" sz="2100" dirty="0">
                <a:solidFill>
                  <a:srgbClr val="FF0000"/>
                </a:solidFill>
                <a:latin typeface="ヒラギノ角ゴ Pro W6" charset="-128"/>
              </a:rPr>
              <a:t>Troubles</a:t>
            </a:r>
            <a:endParaRPr lang="ja-JP" altLang="en-US" sz="2100" dirty="0">
              <a:solidFill>
                <a:srgbClr val="FF0000"/>
              </a:solidFill>
              <a:latin typeface="ヒラギノ角ゴ Pro W6" charset="-128"/>
            </a:endParaRPr>
          </a:p>
        </p:txBody>
      </p:sp>
      <p:sp>
        <p:nvSpPr>
          <p:cNvPr id="23554" name="Rectangle 3"/>
          <p:cNvSpPr>
            <a:spLocks noGrp="1" noChangeArrowheads="1"/>
          </p:cNvSpPr>
          <p:nvPr>
            <p:ph type="body" idx="1"/>
          </p:nvPr>
        </p:nvSpPr>
        <p:spPr>
          <a:xfrm>
            <a:off x="381000" y="1657351"/>
            <a:ext cx="8382000" cy="359228"/>
          </a:xfrm>
        </p:spPr>
        <p:txBody>
          <a:bodyPr/>
          <a:lstStyle/>
          <a:p>
            <a:r>
              <a:rPr lang="en-US" altLang="ja-JP" dirty="0">
                <a:solidFill>
                  <a:srgbClr val="FF0000"/>
                </a:solidFill>
              </a:rPr>
              <a:t>11:17:19 HER/LER Abort (766 mA/487 mA)</a:t>
            </a:r>
          </a:p>
          <a:p>
            <a:pPr marL="0" indent="0">
              <a:buNone/>
            </a:pPr>
            <a:r>
              <a:rPr lang="en-US" altLang="ja-JP" dirty="0">
                <a:solidFill>
                  <a:srgbClr val="FF0000"/>
                </a:solidFill>
              </a:rPr>
              <a:t>	</a:t>
            </a:r>
          </a:p>
        </p:txBody>
      </p:sp>
      <p:pic>
        <p:nvPicPr>
          <p:cNvPr id="3074" name="Picture 2" descr="2018_07_09_14_08_17.png : Screen shot via VACONT-HP">
            <a:hlinkClick r:id="rId2"/>
            <a:extLst>
              <a:ext uri="{FF2B5EF4-FFF2-40B4-BE49-F238E27FC236}">
                <a16:creationId xmlns:a16="http://schemas.microsoft.com/office/drawing/2014/main" id="{17BD8D06-47F2-7A4A-A2B5-8E5C119CF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579" y="2130878"/>
            <a:ext cx="4633930" cy="368462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54008936-450C-C34A-A753-159861DA0F7E}"/>
              </a:ext>
            </a:extLst>
          </p:cNvPr>
          <p:cNvSpPr txBox="1"/>
          <p:nvPr/>
        </p:nvSpPr>
        <p:spPr>
          <a:xfrm>
            <a:off x="4912291" y="2469837"/>
            <a:ext cx="3987345" cy="1477328"/>
          </a:xfrm>
          <a:prstGeom prst="rect">
            <a:avLst/>
          </a:prstGeom>
          <a:noFill/>
        </p:spPr>
        <p:txBody>
          <a:bodyPr wrap="square" rtlCol="0">
            <a:spAutoFit/>
          </a:bodyPr>
          <a:lstStyle/>
          <a:p>
            <a:pPr marL="257175" indent="-257175">
              <a:buFont typeface="Arial" panose="020B0604020202020204" pitchFamily="34" charset="0"/>
              <a:buChar char="•"/>
            </a:pPr>
            <a:r>
              <a:rPr lang="en-US" altLang="ja-JP" dirty="0"/>
              <a:t>D01_V1</a:t>
            </a:r>
            <a:r>
              <a:rPr lang="ja-JP" altLang="en-US" dirty="0"/>
              <a:t>コリメータ部で圧力のバースト</a:t>
            </a:r>
            <a:r>
              <a:rPr lang="en-US" altLang="ja-JP" dirty="0"/>
              <a:t>(</a:t>
            </a:r>
            <a:r>
              <a:rPr lang="ja-JP" altLang="en-US" dirty="0"/>
              <a:t>～</a:t>
            </a:r>
            <a:r>
              <a:rPr lang="en-US" altLang="ja-JP" dirty="0"/>
              <a:t>1E-6 Pa)</a:t>
            </a:r>
          </a:p>
          <a:p>
            <a:pPr marL="257175" indent="-257175">
              <a:buFont typeface="Arial" panose="020B0604020202020204" pitchFamily="34" charset="0"/>
              <a:buChar char="•"/>
            </a:pPr>
            <a:r>
              <a:rPr lang="ja-JP" altLang="en-US" dirty="0"/>
              <a:t>下流の</a:t>
            </a:r>
            <a:r>
              <a:rPr lang="en-US" altLang="ja-JP" dirty="0"/>
              <a:t>D01_H4</a:t>
            </a:r>
            <a:r>
              <a:rPr lang="ja-JP" altLang="en-US" dirty="0"/>
              <a:t>コリメータ付近のイオンチェンバーも反応している。</a:t>
            </a:r>
            <a:endParaRPr lang="en-US" altLang="ja-JP" dirty="0"/>
          </a:p>
          <a:p>
            <a:pPr marL="257175" indent="-257175">
              <a:buFont typeface="Arial" panose="020B0604020202020204" pitchFamily="34" charset="0"/>
              <a:buChar char="•"/>
            </a:pPr>
            <a:r>
              <a:rPr lang="ja-JP" altLang="en-US" dirty="0"/>
              <a:t>ヘッドにビームが衝突したか。</a:t>
            </a:r>
            <a:endParaRPr lang="en-US" altLang="ja-JP" dirty="0"/>
          </a:p>
        </p:txBody>
      </p:sp>
    </p:spTree>
    <p:extLst>
      <p:ext uri="{BB962C8B-B14F-4D97-AF65-F5344CB8AC3E}">
        <p14:creationId xmlns:p14="http://schemas.microsoft.com/office/powerpoint/2010/main" val="147894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pPr algn="l" eaLnBrk="1" hangingPunct="1"/>
            <a:r>
              <a:rPr lang="en-US" altLang="ja-JP" sz="2100" dirty="0">
                <a:solidFill>
                  <a:srgbClr val="FF0000"/>
                </a:solidFill>
                <a:latin typeface="ヒラギノ角ゴ Pro W6" charset="-128"/>
              </a:rPr>
              <a:t>Troubles</a:t>
            </a:r>
            <a:endParaRPr lang="ja-JP" altLang="en-US" sz="2100" dirty="0">
              <a:solidFill>
                <a:srgbClr val="FF0000"/>
              </a:solidFill>
              <a:latin typeface="ヒラギノ角ゴ Pro W6" charset="-128"/>
            </a:endParaRPr>
          </a:p>
        </p:txBody>
      </p:sp>
      <p:sp>
        <p:nvSpPr>
          <p:cNvPr id="23554" name="Rectangle 3"/>
          <p:cNvSpPr>
            <a:spLocks noGrp="1" noChangeArrowheads="1"/>
          </p:cNvSpPr>
          <p:nvPr>
            <p:ph type="body" idx="1"/>
          </p:nvPr>
        </p:nvSpPr>
        <p:spPr>
          <a:xfrm>
            <a:off x="381000" y="1657351"/>
            <a:ext cx="8382000" cy="359228"/>
          </a:xfrm>
        </p:spPr>
        <p:txBody>
          <a:bodyPr/>
          <a:lstStyle/>
          <a:p>
            <a:r>
              <a:rPr lang="en-US" altLang="ja-JP" dirty="0">
                <a:solidFill>
                  <a:srgbClr val="FF0000"/>
                </a:solidFill>
              </a:rPr>
              <a:t>11:17:19 HER/LER Abort (766 mA/487 mA)</a:t>
            </a:r>
          </a:p>
          <a:p>
            <a:pPr marL="0" indent="0">
              <a:buNone/>
            </a:pPr>
            <a:r>
              <a:rPr lang="en-US" altLang="ja-JP" dirty="0">
                <a:solidFill>
                  <a:srgbClr val="FF0000"/>
                </a:solidFill>
              </a:rPr>
              <a:t>	</a:t>
            </a:r>
          </a:p>
        </p:txBody>
      </p:sp>
      <p:sp>
        <p:nvSpPr>
          <p:cNvPr id="7" name="テキスト ボックス 6">
            <a:extLst>
              <a:ext uri="{FF2B5EF4-FFF2-40B4-BE49-F238E27FC236}">
                <a16:creationId xmlns:a16="http://schemas.microsoft.com/office/drawing/2014/main" id="{54008936-450C-C34A-A753-159861DA0F7E}"/>
              </a:ext>
            </a:extLst>
          </p:cNvPr>
          <p:cNvSpPr txBox="1"/>
          <p:nvPr/>
        </p:nvSpPr>
        <p:spPr>
          <a:xfrm>
            <a:off x="1040525" y="2016578"/>
            <a:ext cx="7559565" cy="3139321"/>
          </a:xfrm>
          <a:prstGeom prst="rect">
            <a:avLst/>
          </a:prstGeom>
          <a:noFill/>
        </p:spPr>
        <p:txBody>
          <a:bodyPr wrap="square" rtlCol="0">
            <a:spAutoFit/>
          </a:bodyPr>
          <a:lstStyle/>
          <a:p>
            <a:pPr marL="257175" indent="-257175">
              <a:buFont typeface="Arial" panose="020B0604020202020204" pitchFamily="34" charset="0"/>
              <a:buChar char="•"/>
            </a:pPr>
            <a:r>
              <a:rPr lang="en-US" altLang="ja-JP" dirty="0"/>
              <a:t>QCS</a:t>
            </a:r>
            <a:r>
              <a:rPr lang="ja-JP" altLang="en-US" dirty="0"/>
              <a:t>復帰後、同じヘッド位置で入射は可能だった。効率が少し悪い？</a:t>
            </a:r>
            <a:endParaRPr lang="en-US" altLang="ja-JP" dirty="0"/>
          </a:p>
          <a:p>
            <a:pPr marL="257175" indent="-257175">
              <a:buFont typeface="Arial" panose="020B0604020202020204" pitchFamily="34" charset="0"/>
              <a:buChar char="•"/>
            </a:pPr>
            <a:r>
              <a:rPr lang="en-US" altLang="ja-JP" dirty="0"/>
              <a:t>BT</a:t>
            </a:r>
            <a:r>
              <a:rPr lang="ja-JP" altLang="en-US" dirty="0"/>
              <a:t>の軌道が少し乱れていた。⇒ダンプモードで調整。</a:t>
            </a:r>
            <a:endParaRPr lang="en-US" altLang="ja-JP" dirty="0"/>
          </a:p>
          <a:p>
            <a:pPr marL="257175" indent="-257175">
              <a:buFont typeface="Arial" panose="020B0604020202020204" pitchFamily="34" charset="0"/>
              <a:buChar char="•"/>
            </a:pPr>
            <a:endParaRPr lang="en-US" altLang="ja-JP" dirty="0"/>
          </a:p>
          <a:p>
            <a:pPr marL="257175" indent="-257175">
              <a:buFont typeface="Arial" panose="020B0604020202020204" pitchFamily="34" charset="0"/>
              <a:buChar char="•"/>
            </a:pPr>
            <a:r>
              <a:rPr lang="ja-JP" altLang="en-US" dirty="0"/>
              <a:t>原因は不明。</a:t>
            </a:r>
            <a:endParaRPr lang="en-US" altLang="ja-JP" dirty="0"/>
          </a:p>
          <a:p>
            <a:pPr marL="257175" indent="-257175">
              <a:buFont typeface="Arial" panose="020B0604020202020204" pitchFamily="34" charset="0"/>
              <a:buChar char="•"/>
            </a:pPr>
            <a:r>
              <a:rPr lang="en-US" altLang="ja-JP" dirty="0"/>
              <a:t>6/25 </a:t>
            </a:r>
            <a:r>
              <a:rPr lang="ja-JP" altLang="en-US" dirty="0"/>
              <a:t>のアボート</a:t>
            </a:r>
            <a:r>
              <a:rPr lang="en-US" altLang="ja-JP" dirty="0"/>
              <a:t>+QCS</a:t>
            </a:r>
            <a:r>
              <a:rPr lang="ja-JP" altLang="en-US" dirty="0"/>
              <a:t>クエンチ時の状況と似ている</a:t>
            </a:r>
            <a:r>
              <a:rPr lang="ja-JP" altLang="en-US" dirty="0" err="1"/>
              <a:t>。。。</a:t>
            </a:r>
            <a:endParaRPr lang="en-US" altLang="ja-JP" dirty="0"/>
          </a:p>
          <a:p>
            <a:pPr marL="257175" indent="-257175">
              <a:buFont typeface="Arial" panose="020B0604020202020204" pitchFamily="34" charset="0"/>
              <a:buChar char="•"/>
            </a:pPr>
            <a:endParaRPr lang="en-US" altLang="ja-JP" dirty="0"/>
          </a:p>
          <a:p>
            <a:pPr marL="257175" indent="-257175">
              <a:buFont typeface="Arial" panose="020B0604020202020204" pitchFamily="34" charset="0"/>
              <a:buChar char="•"/>
            </a:pPr>
            <a:r>
              <a:rPr lang="ja-JP" altLang="en-US" dirty="0"/>
              <a:t>参考情報</a:t>
            </a:r>
            <a:endParaRPr lang="en-US" altLang="ja-JP" dirty="0"/>
          </a:p>
          <a:p>
            <a:pPr marL="600075" lvl="1" indent="-257175">
              <a:buFont typeface="Arial" panose="020B0604020202020204" pitchFamily="34" charset="0"/>
              <a:buChar char="•"/>
            </a:pPr>
            <a:r>
              <a:rPr lang="en-US" altLang="ja-JP" dirty="0"/>
              <a:t>6/25</a:t>
            </a:r>
            <a:r>
              <a:rPr lang="ja-JP" altLang="en-US" dirty="0"/>
              <a:t>は月曜日、</a:t>
            </a:r>
            <a:r>
              <a:rPr lang="en-US" altLang="ja-JP" dirty="0"/>
              <a:t>11:20:30</a:t>
            </a:r>
            <a:r>
              <a:rPr lang="ja-JP" altLang="en-US" dirty="0"/>
              <a:t>頃</a:t>
            </a:r>
            <a:endParaRPr lang="en-US" altLang="ja-JP" dirty="0"/>
          </a:p>
          <a:p>
            <a:pPr marL="600075" lvl="1" indent="-257175">
              <a:buFont typeface="Arial" panose="020B0604020202020204" pitchFamily="34" charset="0"/>
              <a:buChar char="•"/>
            </a:pPr>
            <a:r>
              <a:rPr lang="ja-JP" altLang="en-US" dirty="0"/>
              <a:t>気温が高く、</a:t>
            </a:r>
            <a:r>
              <a:rPr lang="en-US" altLang="ja-JP" dirty="0"/>
              <a:t>Linac A3</a:t>
            </a:r>
            <a:r>
              <a:rPr lang="ja-JP" altLang="en-US" dirty="0"/>
              <a:t>ギャラリーの温度が上昇しているタイミング？？</a:t>
            </a:r>
            <a:r>
              <a:rPr lang="en-US" altLang="ja-JP" dirty="0"/>
              <a:t>(</a:t>
            </a:r>
            <a:r>
              <a:rPr lang="ja-JP" altLang="en-US" dirty="0"/>
              <a:t>飯田氏</a:t>
            </a:r>
            <a:r>
              <a:rPr lang="en-US" altLang="ja-JP" dirty="0"/>
              <a:t>)</a:t>
            </a:r>
          </a:p>
          <a:p>
            <a:pPr marL="600075" lvl="1" indent="-257175">
              <a:buFont typeface="Arial" panose="020B0604020202020204" pitchFamily="34" charset="0"/>
              <a:buChar char="•"/>
            </a:pPr>
            <a:r>
              <a:rPr lang="ja-JP" altLang="en-US" dirty="0"/>
              <a:t>ただし、入射のタイミングではない。また、前回は</a:t>
            </a:r>
            <a:r>
              <a:rPr lang="en-US" altLang="ja-JP" dirty="0"/>
              <a:t>LER</a:t>
            </a:r>
          </a:p>
        </p:txBody>
      </p:sp>
    </p:spTree>
    <p:extLst>
      <p:ext uri="{BB962C8B-B14F-4D97-AF65-F5344CB8AC3E}">
        <p14:creationId xmlns:p14="http://schemas.microsoft.com/office/powerpoint/2010/main" val="3760576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C7A9610-F3F0-AC45-91B5-F62051D4B61B}"/>
              </a:ext>
            </a:extLst>
          </p:cNvPr>
          <p:cNvPicPr>
            <a:picLocks noChangeAspect="1"/>
          </p:cNvPicPr>
          <p:nvPr/>
        </p:nvPicPr>
        <p:blipFill>
          <a:blip r:embed="rId2"/>
          <a:stretch>
            <a:fillRect/>
          </a:stretch>
        </p:blipFill>
        <p:spPr>
          <a:xfrm>
            <a:off x="0" y="632080"/>
            <a:ext cx="9144000" cy="5593839"/>
          </a:xfrm>
          <a:prstGeom prst="rect">
            <a:avLst/>
          </a:prstGeom>
        </p:spPr>
      </p:pic>
    </p:spTree>
    <p:extLst>
      <p:ext uri="{BB962C8B-B14F-4D97-AF65-F5344CB8AC3E}">
        <p14:creationId xmlns:p14="http://schemas.microsoft.com/office/powerpoint/2010/main" val="2708993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テキスト, 地図 が含まれている画像&#10;&#10;非常に高い精度で生成された説明">
            <a:extLst>
              <a:ext uri="{FF2B5EF4-FFF2-40B4-BE49-F238E27FC236}">
                <a16:creationId xmlns:a16="http://schemas.microsoft.com/office/drawing/2014/main" id="{D1C2B310-6B7D-44CF-850D-10121FBB6CB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392" b="1755"/>
          <a:stretch/>
        </p:blipFill>
        <p:spPr>
          <a:xfrm>
            <a:off x="1179368" y="1143000"/>
            <a:ext cx="6785264" cy="4779818"/>
          </a:xfrm>
        </p:spPr>
      </p:pic>
      <p:cxnSp>
        <p:nvCxnSpPr>
          <p:cNvPr id="7" name="直線矢印コネクタ 6">
            <a:extLst>
              <a:ext uri="{FF2B5EF4-FFF2-40B4-BE49-F238E27FC236}">
                <a16:creationId xmlns:a16="http://schemas.microsoft.com/office/drawing/2014/main" id="{5DC275C1-5952-4282-B13D-6C3F69CB9D56}"/>
              </a:ext>
            </a:extLst>
          </p:cNvPr>
          <p:cNvCxnSpPr>
            <a:cxnSpLocks/>
          </p:cNvCxnSpPr>
          <p:nvPr/>
        </p:nvCxnSpPr>
        <p:spPr>
          <a:xfrm flipH="1">
            <a:off x="1759528" y="2152649"/>
            <a:ext cx="271549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DF2AB3B5-0811-444D-8CB6-32684492D120}"/>
              </a:ext>
            </a:extLst>
          </p:cNvPr>
          <p:cNvCxnSpPr>
            <a:cxnSpLocks/>
          </p:cNvCxnSpPr>
          <p:nvPr/>
        </p:nvCxnSpPr>
        <p:spPr>
          <a:xfrm flipH="1">
            <a:off x="1759527" y="4566803"/>
            <a:ext cx="2715491"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9BE726E9-10CC-4948-90FA-D2528FB68260}"/>
              </a:ext>
            </a:extLst>
          </p:cNvPr>
          <p:cNvCxnSpPr>
            <a:cxnSpLocks/>
          </p:cNvCxnSpPr>
          <p:nvPr/>
        </p:nvCxnSpPr>
        <p:spPr>
          <a:xfrm>
            <a:off x="4835237" y="2152649"/>
            <a:ext cx="28956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E6FD762-1A9F-4D83-9C94-84F9BB400973}"/>
              </a:ext>
            </a:extLst>
          </p:cNvPr>
          <p:cNvCxnSpPr>
            <a:cxnSpLocks/>
          </p:cNvCxnSpPr>
          <p:nvPr/>
        </p:nvCxnSpPr>
        <p:spPr>
          <a:xfrm>
            <a:off x="4821381" y="4566803"/>
            <a:ext cx="28956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楕円 14">
            <a:extLst>
              <a:ext uri="{FF2B5EF4-FFF2-40B4-BE49-F238E27FC236}">
                <a16:creationId xmlns:a16="http://schemas.microsoft.com/office/drawing/2014/main" id="{77F8F13D-8B5C-484E-B8F6-BF1144A0895C}"/>
              </a:ext>
            </a:extLst>
          </p:cNvPr>
          <p:cNvSpPr/>
          <p:nvPr/>
        </p:nvSpPr>
        <p:spPr>
          <a:xfrm>
            <a:off x="3345873" y="1944832"/>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F7C8C712-82F8-4274-8DB0-BBBA2E9719AA}"/>
              </a:ext>
            </a:extLst>
          </p:cNvPr>
          <p:cNvSpPr/>
          <p:nvPr/>
        </p:nvSpPr>
        <p:spPr>
          <a:xfrm>
            <a:off x="3342411" y="2266949"/>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9F602169-48D8-4DD9-BB88-97C943F2F205}"/>
              </a:ext>
            </a:extLst>
          </p:cNvPr>
          <p:cNvSpPr/>
          <p:nvPr/>
        </p:nvSpPr>
        <p:spPr>
          <a:xfrm>
            <a:off x="3293919" y="4279327"/>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A13FBEB6-6790-4485-8583-451CA56B4A79}"/>
              </a:ext>
            </a:extLst>
          </p:cNvPr>
          <p:cNvSpPr/>
          <p:nvPr/>
        </p:nvSpPr>
        <p:spPr>
          <a:xfrm>
            <a:off x="3290457" y="4712281"/>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33B2A54E-634A-48FC-B21E-5957F99FA1BB}"/>
              </a:ext>
            </a:extLst>
          </p:cNvPr>
          <p:cNvSpPr/>
          <p:nvPr/>
        </p:nvSpPr>
        <p:spPr>
          <a:xfrm>
            <a:off x="5805055" y="1858244"/>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FD8CAFBF-026D-4868-955F-89C855931647}"/>
              </a:ext>
            </a:extLst>
          </p:cNvPr>
          <p:cNvSpPr/>
          <p:nvPr/>
        </p:nvSpPr>
        <p:spPr>
          <a:xfrm>
            <a:off x="5787739" y="2360467"/>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7E683C2-2A33-4A89-8F36-6CEE9B6804DB}"/>
              </a:ext>
            </a:extLst>
          </p:cNvPr>
          <p:cNvSpPr/>
          <p:nvPr/>
        </p:nvSpPr>
        <p:spPr>
          <a:xfrm>
            <a:off x="5973043" y="1937903"/>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075154F4-5FF6-4D87-A950-9C55D6954BA3}"/>
              </a:ext>
            </a:extLst>
          </p:cNvPr>
          <p:cNvSpPr/>
          <p:nvPr/>
        </p:nvSpPr>
        <p:spPr>
          <a:xfrm>
            <a:off x="5962654" y="2253090"/>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0C9B6118-73A6-4D54-AFCD-73A908B8B322}"/>
              </a:ext>
            </a:extLst>
          </p:cNvPr>
          <p:cNvSpPr/>
          <p:nvPr/>
        </p:nvSpPr>
        <p:spPr>
          <a:xfrm>
            <a:off x="5285509" y="1501491"/>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6F5A84D0-9FB2-4896-B9B0-04B1CF678043}"/>
              </a:ext>
            </a:extLst>
          </p:cNvPr>
          <p:cNvSpPr/>
          <p:nvPr/>
        </p:nvSpPr>
        <p:spPr>
          <a:xfrm>
            <a:off x="5282047" y="2705970"/>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50D8DF87-C7A9-40B3-AD81-7156AB956FF0}"/>
              </a:ext>
            </a:extLst>
          </p:cNvPr>
          <p:cNvSpPr/>
          <p:nvPr/>
        </p:nvSpPr>
        <p:spPr>
          <a:xfrm>
            <a:off x="5962652" y="4279327"/>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B162925C-9585-4A56-BC9D-8738F612AE70}"/>
              </a:ext>
            </a:extLst>
          </p:cNvPr>
          <p:cNvSpPr/>
          <p:nvPr/>
        </p:nvSpPr>
        <p:spPr>
          <a:xfrm>
            <a:off x="5959190" y="4712281"/>
            <a:ext cx="103907" cy="1039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C1CAEB4-1A6B-43B1-B51B-8CED95B88950}"/>
              </a:ext>
            </a:extLst>
          </p:cNvPr>
          <p:cNvSpPr txBox="1"/>
          <p:nvPr/>
        </p:nvSpPr>
        <p:spPr>
          <a:xfrm>
            <a:off x="4127790" y="1948296"/>
            <a:ext cx="464126" cy="369332"/>
          </a:xfrm>
          <a:prstGeom prst="rect">
            <a:avLst/>
          </a:prstGeom>
          <a:noFill/>
        </p:spPr>
        <p:txBody>
          <a:bodyPr wrap="square" rtlCol="0">
            <a:spAutoFit/>
          </a:bodyPr>
          <a:lstStyle/>
          <a:p>
            <a:r>
              <a:rPr lang="en-US" altLang="ja-JP" dirty="0">
                <a:solidFill>
                  <a:srgbClr val="FF0000"/>
                </a:solidFill>
              </a:rPr>
              <a:t>e</a:t>
            </a:r>
            <a:r>
              <a:rPr lang="en-US" altLang="ja-JP" baseline="30000" dirty="0">
                <a:solidFill>
                  <a:srgbClr val="FF0000"/>
                </a:solidFill>
              </a:rPr>
              <a:t>+</a:t>
            </a:r>
            <a:endParaRPr lang="ja-JP" altLang="en-US" baseline="30000" dirty="0">
              <a:solidFill>
                <a:srgbClr val="FF0000"/>
              </a:solidFill>
            </a:endParaRPr>
          </a:p>
        </p:txBody>
      </p:sp>
      <p:sp>
        <p:nvSpPr>
          <p:cNvPr id="29" name="テキスト ボックス 28">
            <a:extLst>
              <a:ext uri="{FF2B5EF4-FFF2-40B4-BE49-F238E27FC236}">
                <a16:creationId xmlns:a16="http://schemas.microsoft.com/office/drawing/2014/main" id="{2072289E-53B4-433D-9F92-132B5CD9CAD9}"/>
              </a:ext>
            </a:extLst>
          </p:cNvPr>
          <p:cNvSpPr txBox="1"/>
          <p:nvPr/>
        </p:nvSpPr>
        <p:spPr>
          <a:xfrm>
            <a:off x="4127790" y="4355707"/>
            <a:ext cx="464126" cy="369332"/>
          </a:xfrm>
          <a:prstGeom prst="rect">
            <a:avLst/>
          </a:prstGeom>
          <a:noFill/>
        </p:spPr>
        <p:txBody>
          <a:bodyPr wrap="square" rtlCol="0">
            <a:spAutoFit/>
          </a:bodyPr>
          <a:lstStyle/>
          <a:p>
            <a:r>
              <a:rPr lang="en-US" altLang="ja-JP" dirty="0">
                <a:solidFill>
                  <a:srgbClr val="FF0000"/>
                </a:solidFill>
              </a:rPr>
              <a:t>e</a:t>
            </a:r>
            <a:r>
              <a:rPr lang="en-US" altLang="ja-JP" baseline="30000" dirty="0">
                <a:solidFill>
                  <a:srgbClr val="FF0000"/>
                </a:solidFill>
              </a:rPr>
              <a:t>+</a:t>
            </a:r>
            <a:endParaRPr lang="ja-JP" altLang="en-US" baseline="30000" dirty="0">
              <a:solidFill>
                <a:srgbClr val="FF0000"/>
              </a:solidFill>
            </a:endParaRPr>
          </a:p>
        </p:txBody>
      </p:sp>
      <p:sp>
        <p:nvSpPr>
          <p:cNvPr id="30" name="テキスト ボックス 29">
            <a:extLst>
              <a:ext uri="{FF2B5EF4-FFF2-40B4-BE49-F238E27FC236}">
                <a16:creationId xmlns:a16="http://schemas.microsoft.com/office/drawing/2014/main" id="{9EED27EC-33BA-4B68-B8C6-E53B5A2DC4AF}"/>
              </a:ext>
            </a:extLst>
          </p:cNvPr>
          <p:cNvSpPr txBox="1"/>
          <p:nvPr/>
        </p:nvSpPr>
        <p:spPr>
          <a:xfrm>
            <a:off x="5055176" y="4331280"/>
            <a:ext cx="464126" cy="369332"/>
          </a:xfrm>
          <a:prstGeom prst="rect">
            <a:avLst/>
          </a:prstGeom>
          <a:noFill/>
        </p:spPr>
        <p:txBody>
          <a:bodyPr wrap="square" rtlCol="0">
            <a:spAutoFit/>
          </a:bodyPr>
          <a:lstStyle/>
          <a:p>
            <a:r>
              <a:rPr lang="en-US" altLang="ja-JP" dirty="0">
                <a:solidFill>
                  <a:srgbClr val="FF0000"/>
                </a:solidFill>
              </a:rPr>
              <a:t>e</a:t>
            </a:r>
            <a:r>
              <a:rPr lang="en-US" altLang="ja-JP" baseline="30000" dirty="0">
                <a:solidFill>
                  <a:srgbClr val="FF0000"/>
                </a:solidFill>
              </a:rPr>
              <a:t>-</a:t>
            </a:r>
            <a:endParaRPr lang="ja-JP" altLang="en-US" baseline="30000" dirty="0">
              <a:solidFill>
                <a:srgbClr val="FF0000"/>
              </a:solidFill>
            </a:endParaRPr>
          </a:p>
        </p:txBody>
      </p:sp>
      <p:sp>
        <p:nvSpPr>
          <p:cNvPr id="31" name="テキスト ボックス 30">
            <a:extLst>
              <a:ext uri="{FF2B5EF4-FFF2-40B4-BE49-F238E27FC236}">
                <a16:creationId xmlns:a16="http://schemas.microsoft.com/office/drawing/2014/main" id="{722948A3-D6D5-4AA0-943E-F77C0569AABE}"/>
              </a:ext>
            </a:extLst>
          </p:cNvPr>
          <p:cNvSpPr txBox="1"/>
          <p:nvPr/>
        </p:nvSpPr>
        <p:spPr>
          <a:xfrm>
            <a:off x="5037862" y="1934445"/>
            <a:ext cx="464126" cy="369332"/>
          </a:xfrm>
          <a:prstGeom prst="rect">
            <a:avLst/>
          </a:prstGeom>
          <a:noFill/>
        </p:spPr>
        <p:txBody>
          <a:bodyPr wrap="square" rtlCol="0">
            <a:spAutoFit/>
          </a:bodyPr>
          <a:lstStyle/>
          <a:p>
            <a:r>
              <a:rPr lang="en-US" altLang="ja-JP" dirty="0">
                <a:solidFill>
                  <a:srgbClr val="FF0000"/>
                </a:solidFill>
              </a:rPr>
              <a:t>e</a:t>
            </a:r>
            <a:r>
              <a:rPr lang="en-US" altLang="ja-JP" baseline="30000" dirty="0">
                <a:solidFill>
                  <a:srgbClr val="FF0000"/>
                </a:solidFill>
              </a:rPr>
              <a:t>-</a:t>
            </a:r>
            <a:endParaRPr lang="ja-JP" altLang="en-US" baseline="30000" dirty="0">
              <a:solidFill>
                <a:srgbClr val="FF0000"/>
              </a:solidFill>
            </a:endParaRPr>
          </a:p>
        </p:txBody>
      </p:sp>
      <p:sp>
        <p:nvSpPr>
          <p:cNvPr id="32" name="テキスト ボックス 31">
            <a:extLst>
              <a:ext uri="{FF2B5EF4-FFF2-40B4-BE49-F238E27FC236}">
                <a16:creationId xmlns:a16="http://schemas.microsoft.com/office/drawing/2014/main" id="{FAA3B0CF-3F47-40C6-974F-AC397C5C7A57}"/>
              </a:ext>
            </a:extLst>
          </p:cNvPr>
          <p:cNvSpPr txBox="1"/>
          <p:nvPr/>
        </p:nvSpPr>
        <p:spPr>
          <a:xfrm>
            <a:off x="7964632" y="1039124"/>
            <a:ext cx="805298" cy="230832"/>
          </a:xfrm>
          <a:prstGeom prst="rect">
            <a:avLst/>
          </a:prstGeom>
          <a:noFill/>
        </p:spPr>
        <p:txBody>
          <a:bodyPr wrap="square" rtlCol="0">
            <a:spAutoFit/>
          </a:bodyPr>
          <a:lstStyle/>
          <a:p>
            <a:r>
              <a:rPr lang="en-US" altLang="ja-JP" sz="900" dirty="0"/>
              <a:t>Phase2.1</a:t>
            </a:r>
            <a:endParaRPr lang="ja-JP" altLang="en-US" sz="900" dirty="0"/>
          </a:p>
        </p:txBody>
      </p:sp>
      <p:sp>
        <p:nvSpPr>
          <p:cNvPr id="33" name="正方形/長方形 32">
            <a:extLst>
              <a:ext uri="{FF2B5EF4-FFF2-40B4-BE49-F238E27FC236}">
                <a16:creationId xmlns:a16="http://schemas.microsoft.com/office/drawing/2014/main" id="{7FB4BFB8-FA45-47C0-99D5-105CB6D669A8}"/>
              </a:ext>
            </a:extLst>
          </p:cNvPr>
          <p:cNvSpPr/>
          <p:nvPr/>
        </p:nvSpPr>
        <p:spPr>
          <a:xfrm>
            <a:off x="0" y="5562745"/>
            <a:ext cx="4572000" cy="456087"/>
          </a:xfrm>
          <a:prstGeom prst="rect">
            <a:avLst/>
          </a:prstGeom>
        </p:spPr>
        <p:txBody>
          <a:bodyPr>
            <a:spAutoFit/>
          </a:bodyPr>
          <a:lstStyle/>
          <a:p>
            <a:r>
              <a:rPr lang="en-US" altLang="ja-JP" sz="788" dirty="0"/>
              <a:t>For phase3, </a:t>
            </a:r>
          </a:p>
          <a:p>
            <a:pPr lvl="0">
              <a:defRPr/>
            </a:pPr>
            <a:r>
              <a:rPr lang="en-US" altLang="ja-JP" sz="788" dirty="0" err="1"/>
              <a:t>nsigma_x</a:t>
            </a:r>
            <a:r>
              <a:rPr lang="en-US" altLang="ja-JP" sz="788" dirty="0"/>
              <a:t>(LER) = 25, </a:t>
            </a:r>
            <a:r>
              <a:rPr lang="en-US" altLang="ja-JP" sz="788" dirty="0" err="1"/>
              <a:t>nsigma_x</a:t>
            </a:r>
            <a:r>
              <a:rPr lang="en-US" altLang="ja-JP" sz="788" dirty="0"/>
              <a:t>(HER) = 16, </a:t>
            </a:r>
            <a:endParaRPr lang="ja-JP" altLang="en-US" sz="788" dirty="0"/>
          </a:p>
          <a:p>
            <a:pPr lvl="0">
              <a:defRPr/>
            </a:pPr>
            <a:r>
              <a:rPr lang="en-US" altLang="ja-JP" sz="788" dirty="0" err="1"/>
              <a:t>nsigma_y</a:t>
            </a:r>
            <a:r>
              <a:rPr lang="en-US" altLang="ja-JP" sz="788" dirty="0"/>
              <a:t>(LER) = 45, </a:t>
            </a:r>
            <a:r>
              <a:rPr lang="en-US" altLang="ja-JP" sz="788" dirty="0" err="1"/>
              <a:t>nsigma_y</a:t>
            </a:r>
            <a:r>
              <a:rPr lang="en-US" altLang="ja-JP" sz="788" dirty="0"/>
              <a:t>(HER) = 25, </a:t>
            </a:r>
            <a:endParaRPr lang="ja-JP" altLang="en-US" sz="788" dirty="0"/>
          </a:p>
        </p:txBody>
      </p:sp>
      <p:sp>
        <p:nvSpPr>
          <p:cNvPr id="2" name="テキスト ボックス 1">
            <a:extLst>
              <a:ext uri="{FF2B5EF4-FFF2-40B4-BE49-F238E27FC236}">
                <a16:creationId xmlns:a16="http://schemas.microsoft.com/office/drawing/2014/main" id="{8FD9ED48-2D58-AC4E-89E3-E46352DBBA40}"/>
              </a:ext>
            </a:extLst>
          </p:cNvPr>
          <p:cNvSpPr txBox="1"/>
          <p:nvPr/>
        </p:nvSpPr>
        <p:spPr>
          <a:xfrm>
            <a:off x="7062952" y="283779"/>
            <a:ext cx="1412053" cy="369332"/>
          </a:xfrm>
          <a:prstGeom prst="rect">
            <a:avLst/>
          </a:prstGeom>
          <a:noFill/>
        </p:spPr>
        <p:txBody>
          <a:bodyPr wrap="none" rtlCol="0">
            <a:spAutoFit/>
          </a:bodyPr>
          <a:lstStyle/>
          <a:p>
            <a:r>
              <a:rPr lang="en-US" dirty="0"/>
              <a:t>H. Nakayama</a:t>
            </a:r>
          </a:p>
        </p:txBody>
      </p:sp>
      <p:sp>
        <p:nvSpPr>
          <p:cNvPr id="3" name="テキスト ボックス 2">
            <a:extLst>
              <a:ext uri="{FF2B5EF4-FFF2-40B4-BE49-F238E27FC236}">
                <a16:creationId xmlns:a16="http://schemas.microsoft.com/office/drawing/2014/main" id="{A419AE95-F3EB-B342-AD15-402D26E503FD}"/>
              </a:ext>
            </a:extLst>
          </p:cNvPr>
          <p:cNvSpPr txBox="1"/>
          <p:nvPr/>
        </p:nvSpPr>
        <p:spPr>
          <a:xfrm>
            <a:off x="1573385" y="6138389"/>
            <a:ext cx="5572936" cy="646331"/>
          </a:xfrm>
          <a:prstGeom prst="rect">
            <a:avLst/>
          </a:prstGeom>
          <a:noFill/>
        </p:spPr>
        <p:txBody>
          <a:bodyPr wrap="none" rtlCol="0">
            <a:spAutoFit/>
          </a:bodyPr>
          <a:lstStyle/>
          <a:p>
            <a:r>
              <a:rPr lang="en-US" dirty="0"/>
              <a:t>In case of LER vertical, aperture at QC1 is narrowest.</a:t>
            </a:r>
          </a:p>
          <a:p>
            <a:r>
              <a:rPr lang="en-US" dirty="0"/>
              <a:t>In other cases, edges of vacuum chambers are narrowest.</a:t>
            </a:r>
          </a:p>
        </p:txBody>
      </p:sp>
      <p:sp>
        <p:nvSpPr>
          <p:cNvPr id="4" name="テキスト ボックス 3">
            <a:extLst>
              <a:ext uri="{FF2B5EF4-FFF2-40B4-BE49-F238E27FC236}">
                <a16:creationId xmlns:a16="http://schemas.microsoft.com/office/drawing/2014/main" id="{5C151E5D-1556-D444-9ED9-076D84FE7300}"/>
              </a:ext>
            </a:extLst>
          </p:cNvPr>
          <p:cNvSpPr txBox="1"/>
          <p:nvPr/>
        </p:nvSpPr>
        <p:spPr>
          <a:xfrm>
            <a:off x="-4809" y="3767861"/>
            <a:ext cx="1317668" cy="923330"/>
          </a:xfrm>
          <a:prstGeom prst="rect">
            <a:avLst/>
          </a:prstGeom>
          <a:noFill/>
        </p:spPr>
        <p:txBody>
          <a:bodyPr wrap="none" rtlCol="0">
            <a:spAutoFit/>
          </a:bodyPr>
          <a:lstStyle/>
          <a:p>
            <a:r>
              <a:rPr lang="en-US" dirty="0"/>
              <a:t>105</a:t>
            </a:r>
            <a:r>
              <a:rPr lang="en-US" dirty="0">
                <a:latin typeface="Symbol" pitchFamily="2" charset="2"/>
              </a:rPr>
              <a:t>s</a:t>
            </a:r>
            <a:r>
              <a:rPr lang="en-US" baseline="-25000" dirty="0"/>
              <a:t>y</a:t>
            </a:r>
            <a:r>
              <a:rPr lang="en-US" dirty="0"/>
              <a:t> w/ </a:t>
            </a:r>
          </a:p>
          <a:p>
            <a:r>
              <a:rPr lang="en-US" dirty="0"/>
              <a:t>5% coupling</a:t>
            </a:r>
          </a:p>
          <a:p>
            <a:r>
              <a:rPr lang="en-US" dirty="0">
                <a:latin typeface="Symbol" pitchFamily="2" charset="2"/>
              </a:rPr>
              <a:t>b</a:t>
            </a:r>
            <a:r>
              <a:rPr lang="en-US" dirty="0"/>
              <a:t>y*=4mm</a:t>
            </a:r>
          </a:p>
        </p:txBody>
      </p:sp>
    </p:spTree>
    <p:extLst>
      <p:ext uri="{BB962C8B-B14F-4D97-AF65-F5344CB8AC3E}">
        <p14:creationId xmlns:p14="http://schemas.microsoft.com/office/powerpoint/2010/main" val="2975330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2BD9D4-1B54-F543-9C5C-9F6C3C086880}"/>
              </a:ext>
            </a:extLst>
          </p:cNvPr>
          <p:cNvPicPr>
            <a:picLocks noChangeAspect="1"/>
          </p:cNvPicPr>
          <p:nvPr/>
        </p:nvPicPr>
        <p:blipFill rotWithShape="1">
          <a:blip r:embed="rId2"/>
          <a:srcRect r="404"/>
          <a:stretch/>
        </p:blipFill>
        <p:spPr>
          <a:xfrm>
            <a:off x="453325" y="688805"/>
            <a:ext cx="7648414" cy="5522864"/>
          </a:xfrm>
          <a:prstGeom prst="rect">
            <a:avLst/>
          </a:prstGeom>
        </p:spPr>
      </p:pic>
      <p:sp>
        <p:nvSpPr>
          <p:cNvPr id="2" name="タイトル 1">
            <a:extLst>
              <a:ext uri="{FF2B5EF4-FFF2-40B4-BE49-F238E27FC236}">
                <a16:creationId xmlns:a16="http://schemas.microsoft.com/office/drawing/2014/main" id="{30E15057-5CE9-9346-B6DA-03E275B78508}"/>
              </a:ext>
            </a:extLst>
          </p:cNvPr>
          <p:cNvSpPr>
            <a:spLocks noGrp="1"/>
          </p:cNvSpPr>
          <p:nvPr>
            <p:ph type="title"/>
          </p:nvPr>
        </p:nvSpPr>
        <p:spPr>
          <a:xfrm>
            <a:off x="325465" y="-151566"/>
            <a:ext cx="8229600" cy="1143000"/>
          </a:xfrm>
        </p:spPr>
        <p:txBody>
          <a:bodyPr/>
          <a:lstStyle/>
          <a:p>
            <a:r>
              <a:rPr lang="en-US" altLang="ja-JP" dirty="0"/>
              <a:t>History of SuperKEKB Phase 2</a:t>
            </a:r>
            <a:endParaRPr lang="en-US" dirty="0"/>
          </a:p>
        </p:txBody>
      </p:sp>
      <p:sp>
        <p:nvSpPr>
          <p:cNvPr id="8" name="正方形/長方形 7">
            <a:extLst>
              <a:ext uri="{FF2B5EF4-FFF2-40B4-BE49-F238E27FC236}">
                <a16:creationId xmlns:a16="http://schemas.microsoft.com/office/drawing/2014/main" id="{E4F9BF74-001F-204F-BC7B-9CAB4584BCBF}"/>
              </a:ext>
            </a:extLst>
          </p:cNvPr>
          <p:cNvSpPr/>
          <p:nvPr/>
        </p:nvSpPr>
        <p:spPr>
          <a:xfrm>
            <a:off x="325464" y="6211669"/>
            <a:ext cx="8291593" cy="646331"/>
          </a:xfrm>
          <a:prstGeom prst="rect">
            <a:avLst/>
          </a:prstGeom>
          <a:solidFill>
            <a:srgbClr val="FFC000"/>
          </a:solidFill>
        </p:spPr>
        <p:txBody>
          <a:bodyPr wrap="square">
            <a:spAutoFit/>
          </a:bodyPr>
          <a:lstStyle/>
          <a:p>
            <a:r>
              <a:rPr lang="en-US" altLang="ja-JP" dirty="0"/>
              <a:t>5.55 x 10</a:t>
            </a:r>
            <a:r>
              <a:rPr lang="en-US" altLang="ja-JP" baseline="30000" dirty="0"/>
              <a:t>33</a:t>
            </a:r>
            <a:r>
              <a:rPr lang="en-US" altLang="ja-JP" dirty="0"/>
              <a:t>/cm</a:t>
            </a:r>
            <a:r>
              <a:rPr lang="en-US" altLang="ja-JP" baseline="30000" dirty="0"/>
              <a:t>2</a:t>
            </a:r>
            <a:r>
              <a:rPr lang="en-US" altLang="ja-JP" dirty="0"/>
              <a:t>/s (</a:t>
            </a:r>
            <a:r>
              <a:rPr lang="en-US" altLang="ja-JP" dirty="0">
                <a:latin typeface="Symbol" pitchFamily="2" charset="2"/>
              </a:rPr>
              <a:t>b</a:t>
            </a:r>
            <a:r>
              <a:rPr lang="en-US" altLang="ja-JP" dirty="0"/>
              <a:t>y*3mm, LER: 800mA, HER: 780mA, 1576 bunches/beam July 5</a:t>
            </a:r>
            <a:r>
              <a:rPr lang="en-US" altLang="ja-JP" baseline="30000" dirty="0"/>
              <a:t>th</a:t>
            </a:r>
            <a:r>
              <a:rPr lang="en-US" altLang="ja-JP" dirty="0"/>
              <a:t>)</a:t>
            </a:r>
          </a:p>
          <a:p>
            <a:r>
              <a:rPr lang="en-US" altLang="ja-JP" dirty="0"/>
              <a:t>2.29 x 10</a:t>
            </a:r>
            <a:r>
              <a:rPr lang="en-US" altLang="ja-JP" baseline="30000" dirty="0"/>
              <a:t>33</a:t>
            </a:r>
            <a:r>
              <a:rPr lang="en-US" altLang="ja-JP" dirty="0"/>
              <a:t>/cm</a:t>
            </a:r>
            <a:r>
              <a:rPr lang="en-US" altLang="ja-JP" baseline="30000" dirty="0"/>
              <a:t>2</a:t>
            </a:r>
            <a:r>
              <a:rPr lang="en-US" altLang="ja-JP" dirty="0"/>
              <a:t>/s (</a:t>
            </a:r>
            <a:r>
              <a:rPr lang="en-US" altLang="ja-JP" dirty="0">
                <a:latin typeface="Symbol" pitchFamily="2" charset="2"/>
              </a:rPr>
              <a:t>b</a:t>
            </a:r>
            <a:r>
              <a:rPr lang="en-US" altLang="ja-JP" dirty="0"/>
              <a:t>y*3mm, LER: 270mA, HER: 225mA,   394 bunches/beam July 3</a:t>
            </a:r>
            <a:r>
              <a:rPr lang="en-US" altLang="ja-JP" baseline="30000" dirty="0"/>
              <a:t>rd</a:t>
            </a:r>
            <a:r>
              <a:rPr lang="en-US" altLang="ja-JP" dirty="0"/>
              <a:t>)</a:t>
            </a:r>
          </a:p>
        </p:txBody>
      </p:sp>
      <p:cxnSp>
        <p:nvCxnSpPr>
          <p:cNvPr id="6" name="直線矢印コネクタ 5">
            <a:extLst>
              <a:ext uri="{FF2B5EF4-FFF2-40B4-BE49-F238E27FC236}">
                <a16:creationId xmlns:a16="http://schemas.microsoft.com/office/drawing/2014/main" id="{717BED8E-39AB-7745-B87D-260330B1ACD5}"/>
              </a:ext>
            </a:extLst>
          </p:cNvPr>
          <p:cNvCxnSpPr/>
          <p:nvPr/>
        </p:nvCxnSpPr>
        <p:spPr>
          <a:xfrm>
            <a:off x="1278610" y="5416658"/>
            <a:ext cx="130185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テキスト ボックス 6">
            <a:extLst>
              <a:ext uri="{FF2B5EF4-FFF2-40B4-BE49-F238E27FC236}">
                <a16:creationId xmlns:a16="http://schemas.microsoft.com/office/drawing/2014/main" id="{78D89345-65B0-934D-8C63-3EF65DB7834F}"/>
              </a:ext>
            </a:extLst>
          </p:cNvPr>
          <p:cNvSpPr txBox="1"/>
          <p:nvPr/>
        </p:nvSpPr>
        <p:spPr>
          <a:xfrm>
            <a:off x="1282356" y="5413836"/>
            <a:ext cx="1228221" cy="369332"/>
          </a:xfrm>
          <a:prstGeom prst="rect">
            <a:avLst/>
          </a:prstGeom>
          <a:noFill/>
        </p:spPr>
        <p:txBody>
          <a:bodyPr wrap="none" rtlCol="0">
            <a:spAutoFit/>
          </a:bodyPr>
          <a:lstStyle/>
          <a:p>
            <a:r>
              <a:rPr lang="en-US" dirty="0">
                <a:latin typeface="Symbol" pitchFamily="2" charset="2"/>
              </a:rPr>
              <a:t>b</a:t>
            </a:r>
            <a:r>
              <a:rPr lang="en-US" baseline="-25000" dirty="0"/>
              <a:t>y</a:t>
            </a:r>
            <a:r>
              <a:rPr lang="en-US" baseline="30000" dirty="0"/>
              <a:t>*</a:t>
            </a:r>
            <a:r>
              <a:rPr lang="en-US" dirty="0"/>
              <a:t>= 80mm</a:t>
            </a:r>
          </a:p>
        </p:txBody>
      </p:sp>
      <p:cxnSp>
        <p:nvCxnSpPr>
          <p:cNvPr id="9" name="直線矢印コネクタ 8">
            <a:extLst>
              <a:ext uri="{FF2B5EF4-FFF2-40B4-BE49-F238E27FC236}">
                <a16:creationId xmlns:a16="http://schemas.microsoft.com/office/drawing/2014/main" id="{8506D8C8-70FB-7141-B3D1-9401E881D0CD}"/>
              </a:ext>
            </a:extLst>
          </p:cNvPr>
          <p:cNvCxnSpPr>
            <a:cxnSpLocks/>
          </p:cNvCxnSpPr>
          <p:nvPr/>
        </p:nvCxnSpPr>
        <p:spPr>
          <a:xfrm>
            <a:off x="2409986" y="5419002"/>
            <a:ext cx="2030279"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A04B0717-322D-7441-B671-0610388E2C23}"/>
              </a:ext>
            </a:extLst>
          </p:cNvPr>
          <p:cNvSpPr txBox="1"/>
          <p:nvPr/>
        </p:nvSpPr>
        <p:spPr>
          <a:xfrm>
            <a:off x="2869524" y="5413739"/>
            <a:ext cx="1111202" cy="369332"/>
          </a:xfrm>
          <a:prstGeom prst="rect">
            <a:avLst/>
          </a:prstGeom>
          <a:noFill/>
        </p:spPr>
        <p:txBody>
          <a:bodyPr wrap="none" rtlCol="0">
            <a:spAutoFit/>
          </a:bodyPr>
          <a:lstStyle/>
          <a:p>
            <a:r>
              <a:rPr lang="en-US" dirty="0">
                <a:latin typeface="Symbol" pitchFamily="2" charset="2"/>
              </a:rPr>
              <a:t>b</a:t>
            </a:r>
            <a:r>
              <a:rPr lang="en-US" baseline="-25000" dirty="0"/>
              <a:t>y</a:t>
            </a:r>
            <a:r>
              <a:rPr lang="en-US" baseline="30000" dirty="0"/>
              <a:t>*</a:t>
            </a:r>
            <a:r>
              <a:rPr lang="en-US" dirty="0"/>
              <a:t>= 8mm</a:t>
            </a:r>
          </a:p>
        </p:txBody>
      </p:sp>
      <p:cxnSp>
        <p:nvCxnSpPr>
          <p:cNvPr id="15" name="直線矢印コネクタ 14">
            <a:extLst>
              <a:ext uri="{FF2B5EF4-FFF2-40B4-BE49-F238E27FC236}">
                <a16:creationId xmlns:a16="http://schemas.microsoft.com/office/drawing/2014/main" id="{04CD0697-1941-0342-8330-28CBBF01E57C}"/>
              </a:ext>
            </a:extLst>
          </p:cNvPr>
          <p:cNvCxnSpPr>
            <a:cxnSpLocks/>
          </p:cNvCxnSpPr>
          <p:nvPr/>
        </p:nvCxnSpPr>
        <p:spPr>
          <a:xfrm>
            <a:off x="4432516" y="5413739"/>
            <a:ext cx="41845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151D1950-1FF4-6F43-BD88-A4D25A9A4F1E}"/>
              </a:ext>
            </a:extLst>
          </p:cNvPr>
          <p:cNvSpPr txBox="1"/>
          <p:nvPr/>
        </p:nvSpPr>
        <p:spPr>
          <a:xfrm>
            <a:off x="4374429" y="5445952"/>
            <a:ext cx="561372" cy="307777"/>
          </a:xfrm>
          <a:prstGeom prst="rect">
            <a:avLst/>
          </a:prstGeom>
          <a:noFill/>
        </p:spPr>
        <p:txBody>
          <a:bodyPr wrap="none" rtlCol="0">
            <a:spAutoFit/>
          </a:bodyPr>
          <a:lstStyle/>
          <a:p>
            <a:r>
              <a:rPr lang="en-US" sz="1400" dirty="0"/>
              <a:t>6mm</a:t>
            </a:r>
          </a:p>
        </p:txBody>
      </p:sp>
      <p:cxnSp>
        <p:nvCxnSpPr>
          <p:cNvPr id="18" name="直線矢印コネクタ 17">
            <a:extLst>
              <a:ext uri="{FF2B5EF4-FFF2-40B4-BE49-F238E27FC236}">
                <a16:creationId xmlns:a16="http://schemas.microsoft.com/office/drawing/2014/main" id="{2B48E402-8C12-9D46-9DD2-C5B2C2FCB605}"/>
              </a:ext>
            </a:extLst>
          </p:cNvPr>
          <p:cNvCxnSpPr>
            <a:cxnSpLocks/>
          </p:cNvCxnSpPr>
          <p:nvPr/>
        </p:nvCxnSpPr>
        <p:spPr>
          <a:xfrm>
            <a:off x="4850969" y="5413500"/>
            <a:ext cx="113912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17B10067-177D-EB44-9852-4CFBFFBCA619}"/>
              </a:ext>
            </a:extLst>
          </p:cNvPr>
          <p:cNvSpPr txBox="1"/>
          <p:nvPr/>
        </p:nvSpPr>
        <p:spPr>
          <a:xfrm>
            <a:off x="5063661" y="5444516"/>
            <a:ext cx="902811" cy="307777"/>
          </a:xfrm>
          <a:prstGeom prst="rect">
            <a:avLst/>
          </a:prstGeom>
          <a:noFill/>
        </p:spPr>
        <p:txBody>
          <a:bodyPr wrap="none" rtlCol="0">
            <a:spAutoFit/>
          </a:bodyPr>
          <a:lstStyle/>
          <a:p>
            <a:r>
              <a:rPr lang="en-US" altLang="ja-JP" sz="1400" dirty="0">
                <a:latin typeface="Symbol" pitchFamily="2" charset="2"/>
              </a:rPr>
              <a:t>b</a:t>
            </a:r>
            <a:r>
              <a:rPr lang="en-US" altLang="ja-JP" sz="1400" baseline="-25000" dirty="0"/>
              <a:t>y</a:t>
            </a:r>
            <a:r>
              <a:rPr lang="en-US" altLang="ja-JP" sz="1400" baseline="30000" dirty="0"/>
              <a:t>*</a:t>
            </a:r>
            <a:r>
              <a:rPr lang="en-US" altLang="ja-JP" sz="1400" dirty="0"/>
              <a:t>= </a:t>
            </a:r>
            <a:r>
              <a:rPr lang="en-US" sz="1400" dirty="0"/>
              <a:t>4mm</a:t>
            </a:r>
          </a:p>
        </p:txBody>
      </p:sp>
      <p:cxnSp>
        <p:nvCxnSpPr>
          <p:cNvPr id="22" name="直線矢印コネクタ 21">
            <a:extLst>
              <a:ext uri="{FF2B5EF4-FFF2-40B4-BE49-F238E27FC236}">
                <a16:creationId xmlns:a16="http://schemas.microsoft.com/office/drawing/2014/main" id="{1EC0DE57-6171-2240-91C5-EAE6ADC5812E}"/>
              </a:ext>
            </a:extLst>
          </p:cNvPr>
          <p:cNvCxnSpPr>
            <a:cxnSpLocks/>
          </p:cNvCxnSpPr>
          <p:nvPr/>
        </p:nvCxnSpPr>
        <p:spPr>
          <a:xfrm>
            <a:off x="5959099" y="5413500"/>
            <a:ext cx="1270861"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C80BDE7E-DD6A-E944-9DC3-B86DD648D76E}"/>
              </a:ext>
            </a:extLst>
          </p:cNvPr>
          <p:cNvSpPr txBox="1"/>
          <p:nvPr/>
        </p:nvSpPr>
        <p:spPr>
          <a:xfrm>
            <a:off x="6205357" y="5429017"/>
            <a:ext cx="902811" cy="307777"/>
          </a:xfrm>
          <a:prstGeom prst="rect">
            <a:avLst/>
          </a:prstGeom>
          <a:noFill/>
        </p:spPr>
        <p:txBody>
          <a:bodyPr wrap="none" rtlCol="0">
            <a:spAutoFit/>
          </a:bodyPr>
          <a:lstStyle/>
          <a:p>
            <a:r>
              <a:rPr lang="en-US" altLang="ja-JP" sz="1400" dirty="0">
                <a:latin typeface="Symbol" pitchFamily="2" charset="2"/>
              </a:rPr>
              <a:t>b</a:t>
            </a:r>
            <a:r>
              <a:rPr lang="en-US" altLang="ja-JP" sz="1400" baseline="-25000" dirty="0"/>
              <a:t>y</a:t>
            </a:r>
            <a:r>
              <a:rPr lang="en-US" altLang="ja-JP" sz="1400" baseline="30000" dirty="0"/>
              <a:t>*</a:t>
            </a:r>
            <a:r>
              <a:rPr lang="en-US" altLang="ja-JP" sz="1400" dirty="0"/>
              <a:t>= </a:t>
            </a:r>
            <a:r>
              <a:rPr lang="en-US" sz="1400" dirty="0"/>
              <a:t>3mm</a:t>
            </a:r>
          </a:p>
        </p:txBody>
      </p:sp>
      <p:sp>
        <p:nvSpPr>
          <p:cNvPr id="16" name="テキスト ボックス 15">
            <a:extLst>
              <a:ext uri="{FF2B5EF4-FFF2-40B4-BE49-F238E27FC236}">
                <a16:creationId xmlns:a16="http://schemas.microsoft.com/office/drawing/2014/main" id="{CBF7D3F4-8549-DC48-A676-42877E52E191}"/>
              </a:ext>
            </a:extLst>
          </p:cNvPr>
          <p:cNvSpPr txBox="1"/>
          <p:nvPr/>
        </p:nvSpPr>
        <p:spPr>
          <a:xfrm>
            <a:off x="6385302" y="-76261"/>
            <a:ext cx="2849754" cy="369332"/>
          </a:xfrm>
          <a:prstGeom prst="rect">
            <a:avLst/>
          </a:prstGeom>
          <a:noFill/>
        </p:spPr>
        <p:txBody>
          <a:bodyPr wrap="none" rtlCol="0">
            <a:spAutoFit/>
          </a:bodyPr>
          <a:lstStyle/>
          <a:p>
            <a:r>
              <a:rPr lang="en-US" dirty="0"/>
              <a:t>2018/7/23 </a:t>
            </a:r>
            <a:r>
              <a:rPr lang="en-US" altLang="ja-JP" dirty="0"/>
              <a:t>Monday Meeting</a:t>
            </a:r>
            <a:endParaRPr lang="en-US" dirty="0"/>
          </a:p>
        </p:txBody>
      </p:sp>
    </p:spTree>
    <p:extLst>
      <p:ext uri="{BB962C8B-B14F-4D97-AF65-F5344CB8AC3E}">
        <p14:creationId xmlns:p14="http://schemas.microsoft.com/office/powerpoint/2010/main" val="3013537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A3A12C-8B06-714F-9010-66BF9E9FB592}"/>
              </a:ext>
            </a:extLst>
          </p:cNvPr>
          <p:cNvSpPr>
            <a:spLocks noGrp="1"/>
          </p:cNvSpPr>
          <p:nvPr>
            <p:ph type="title"/>
          </p:nvPr>
        </p:nvSpPr>
        <p:spPr/>
        <p:txBody>
          <a:bodyPr/>
          <a:lstStyle/>
          <a:p>
            <a:r>
              <a:rPr kumimoji="1" lang="en-US" altLang="ja-JP" dirty="0"/>
              <a:t>Ohuchi-san’s estimation</a:t>
            </a:r>
            <a:endParaRPr kumimoji="1" lang="ja-JP" altLang="en-US"/>
          </a:p>
        </p:txBody>
      </p:sp>
      <p:sp>
        <p:nvSpPr>
          <p:cNvPr id="3" name="コンテンツ プレースホルダー 2">
            <a:extLst>
              <a:ext uri="{FF2B5EF4-FFF2-40B4-BE49-F238E27FC236}">
                <a16:creationId xmlns:a16="http://schemas.microsoft.com/office/drawing/2014/main" id="{4EAD2A44-3A6E-D24D-A5B1-6561F0EB6283}"/>
              </a:ext>
            </a:extLst>
          </p:cNvPr>
          <p:cNvSpPr>
            <a:spLocks noGrp="1"/>
          </p:cNvSpPr>
          <p:nvPr>
            <p:ph idx="1"/>
          </p:nvPr>
        </p:nvSpPr>
        <p:spPr/>
        <p:txBody>
          <a:bodyPr/>
          <a:lstStyle/>
          <a:p>
            <a:r>
              <a:rPr lang="ja-JP" altLang="en-US" sz="1400"/>
              <a:t>皆様、</a:t>
            </a:r>
          </a:p>
          <a:p>
            <a:r>
              <a:rPr lang="ja-JP" altLang="en-US" sz="1400"/>
              <a:t> </a:t>
            </a:r>
          </a:p>
          <a:p>
            <a:r>
              <a:rPr lang="en-US" altLang="ja-JP" sz="1400" dirty="0"/>
              <a:t>QCS</a:t>
            </a:r>
            <a:r>
              <a:rPr lang="ja-JP" altLang="en-US" sz="1400"/>
              <a:t>補正磁石をクエンチさせるのに必要な</a:t>
            </a:r>
            <a:r>
              <a:rPr lang="en-US" altLang="ja-JP" sz="1400" dirty="0"/>
              <a:t>7 GeV</a:t>
            </a:r>
            <a:r>
              <a:rPr lang="ja-JP" altLang="en-US" sz="1400"/>
              <a:t>電子の個数を計算しましたので連絡します。</a:t>
            </a:r>
          </a:p>
          <a:p>
            <a:r>
              <a:rPr lang="ja-JP" altLang="en-US" sz="1400"/>
              <a:t>この計算を行った時の条件は以下の様になります。</a:t>
            </a:r>
          </a:p>
          <a:p>
            <a:r>
              <a:rPr lang="ja-JP" altLang="en-US" sz="1400"/>
              <a:t>補正磁石の超伝導線パラメータ：</a:t>
            </a:r>
          </a:p>
          <a:p>
            <a:r>
              <a:rPr lang="ja-JP" altLang="en-US" sz="1400"/>
              <a:t>外径：</a:t>
            </a:r>
            <a:r>
              <a:rPr lang="en-US" altLang="ja-JP" sz="1400" dirty="0"/>
              <a:t>0.35</a:t>
            </a:r>
            <a:r>
              <a:rPr lang="ja-JP" altLang="en-US" sz="1400"/>
              <a:t>�弌∩叛�比</a:t>
            </a:r>
            <a:r>
              <a:rPr lang="en-US" altLang="ja-JP" sz="1400" dirty="0"/>
              <a:t>Cu</a:t>
            </a:r>
            <a:r>
              <a:rPr lang="ja-JP" altLang="en-US" sz="1400"/>
              <a:t>：</a:t>
            </a:r>
            <a:r>
              <a:rPr lang="en-US" altLang="ja-JP" sz="1400" dirty="0" err="1"/>
              <a:t>Nb</a:t>
            </a:r>
            <a:r>
              <a:rPr lang="ja-JP" altLang="en-US" sz="1400"/>
              <a:t>：</a:t>
            </a:r>
            <a:r>
              <a:rPr lang="en-US" altLang="ja-JP" sz="1400" dirty="0" err="1"/>
              <a:t>Ti</a:t>
            </a:r>
            <a:r>
              <a:rPr lang="ja-JP" altLang="en-US" sz="1400"/>
              <a:t>＝</a:t>
            </a:r>
            <a:r>
              <a:rPr lang="en-US" altLang="ja-JP" sz="1400" dirty="0"/>
              <a:t>0.5</a:t>
            </a:r>
            <a:r>
              <a:rPr lang="ja-JP" altLang="en-US" sz="1400"/>
              <a:t>：</a:t>
            </a:r>
            <a:r>
              <a:rPr lang="en-US" altLang="ja-JP" sz="1400" dirty="0"/>
              <a:t>0.25</a:t>
            </a:r>
            <a:r>
              <a:rPr lang="ja-JP" altLang="en-US" sz="1400"/>
              <a:t>：</a:t>
            </a:r>
            <a:r>
              <a:rPr lang="en-US" altLang="ja-JP" sz="1400" dirty="0"/>
              <a:t>0.25</a:t>
            </a:r>
          </a:p>
          <a:p>
            <a:r>
              <a:rPr lang="ja-JP" altLang="en-US" sz="1400"/>
              <a:t>長さ</a:t>
            </a:r>
            <a:r>
              <a:rPr lang="en-US" altLang="ja-JP" sz="1400" dirty="0"/>
              <a:t>10mm</a:t>
            </a:r>
            <a:r>
              <a:rPr lang="ja-JP" altLang="en-US" sz="1400"/>
              <a:t>の超伝導線に電子が衝突して電子のエネルギー７</a:t>
            </a:r>
            <a:r>
              <a:rPr lang="en-US" altLang="ja-JP" sz="1400" dirty="0"/>
              <a:t>GeV</a:t>
            </a:r>
            <a:r>
              <a:rPr lang="ja-JP" altLang="en-US" sz="1400"/>
              <a:t>が断熱的に超伝導線に与えられるとします。</a:t>
            </a:r>
          </a:p>
          <a:p>
            <a:r>
              <a:rPr lang="ja-JP" altLang="en-US" sz="1400"/>
              <a:t> </a:t>
            </a:r>
          </a:p>
          <a:p>
            <a:r>
              <a:rPr lang="en-US" altLang="ja-JP" sz="1400" dirty="0"/>
              <a:t>SC</a:t>
            </a:r>
            <a:r>
              <a:rPr lang="ja-JP" altLang="en-US" sz="1400"/>
              <a:t>ワイヤーの体積＝</a:t>
            </a:r>
            <a:r>
              <a:rPr lang="en-US" altLang="ja-JP" sz="1400" dirty="0"/>
              <a:t>0.962mm</a:t>
            </a:r>
            <a:r>
              <a:rPr lang="en-US" altLang="ja-JP" sz="1400" baseline="30000" dirty="0"/>
              <a:t>3</a:t>
            </a:r>
            <a:r>
              <a:rPr lang="ja-JP" altLang="en-US" sz="1400"/>
              <a:t>、</a:t>
            </a:r>
            <a:r>
              <a:rPr lang="en-US" altLang="ja-JP" sz="1400" dirty="0"/>
              <a:t>SC</a:t>
            </a:r>
            <a:r>
              <a:rPr lang="ja-JP" altLang="en-US" sz="1400"/>
              <a:t>ワイヤー中の</a:t>
            </a:r>
            <a:r>
              <a:rPr lang="en-US" altLang="ja-JP" sz="1400" dirty="0"/>
              <a:t>Cu</a:t>
            </a:r>
            <a:r>
              <a:rPr lang="ja-JP" altLang="en-US" sz="1400"/>
              <a:t>の重量＝</a:t>
            </a:r>
            <a:r>
              <a:rPr lang="en-US" altLang="ja-JP" sz="1400" dirty="0"/>
              <a:t>4.31 X 10</a:t>
            </a:r>
            <a:r>
              <a:rPr lang="en-US" altLang="ja-JP" sz="1400" baseline="30000" dirty="0"/>
              <a:t>-3</a:t>
            </a:r>
            <a:r>
              <a:rPr lang="en-US" altLang="ja-JP" sz="1400" dirty="0"/>
              <a:t> g</a:t>
            </a:r>
            <a:r>
              <a:rPr lang="ja-JP" altLang="en-US" sz="1400"/>
              <a:t>、</a:t>
            </a:r>
            <a:r>
              <a:rPr lang="en-US" altLang="ja-JP" sz="1400" dirty="0" err="1"/>
              <a:t>NbTi</a:t>
            </a:r>
            <a:r>
              <a:rPr lang="ja-JP" altLang="en-US" sz="1400"/>
              <a:t>の重量＝</a:t>
            </a:r>
            <a:r>
              <a:rPr lang="en-US" altLang="ja-JP" sz="1400" dirty="0"/>
              <a:t>3.16 X 10</a:t>
            </a:r>
            <a:r>
              <a:rPr lang="en-US" altLang="ja-JP" sz="1400" baseline="30000" dirty="0"/>
              <a:t>-3</a:t>
            </a:r>
            <a:r>
              <a:rPr lang="en-US" altLang="ja-JP" sz="1400" dirty="0"/>
              <a:t> g</a:t>
            </a:r>
          </a:p>
          <a:p>
            <a:r>
              <a:rPr lang="en-US" altLang="ja-JP" sz="1400" dirty="0"/>
              <a:t>Cu</a:t>
            </a:r>
            <a:r>
              <a:rPr lang="ja-JP" altLang="en-US" sz="1400"/>
              <a:t>の比熱＝</a:t>
            </a:r>
            <a:r>
              <a:rPr lang="en-US" altLang="ja-JP" sz="1400" dirty="0"/>
              <a:t>0.1 J/kg</a:t>
            </a:r>
            <a:r>
              <a:rPr lang="ja-JP" altLang="en-US" sz="1400"/>
              <a:t>・</a:t>
            </a:r>
            <a:r>
              <a:rPr lang="en-US" altLang="ja-JP" sz="1400" dirty="0"/>
              <a:t>K</a:t>
            </a:r>
            <a:r>
              <a:rPr lang="ja-JP" altLang="en-US" sz="1400"/>
              <a:t>、</a:t>
            </a:r>
            <a:r>
              <a:rPr lang="en-US" altLang="ja-JP" sz="1400" dirty="0" err="1"/>
              <a:t>NbTi</a:t>
            </a:r>
            <a:r>
              <a:rPr lang="ja-JP" altLang="en-US" sz="1400"/>
              <a:t>の比熱＝</a:t>
            </a:r>
            <a:r>
              <a:rPr lang="en-US" altLang="ja-JP" sz="1400" dirty="0"/>
              <a:t>0.87 J/kg</a:t>
            </a:r>
            <a:r>
              <a:rPr lang="ja-JP" altLang="en-US" sz="1400"/>
              <a:t>・</a:t>
            </a:r>
            <a:r>
              <a:rPr lang="en-US" altLang="ja-JP" sz="1400" dirty="0"/>
              <a:t>K</a:t>
            </a:r>
            <a:r>
              <a:rPr lang="ja-JP" altLang="en-US" sz="1400"/>
              <a:t>　</a:t>
            </a:r>
            <a:r>
              <a:rPr lang="en-US" altLang="ja-JP" sz="1400" dirty="0"/>
              <a:t>@4K</a:t>
            </a:r>
          </a:p>
          <a:p>
            <a:r>
              <a:rPr lang="en-US" altLang="ja-JP" sz="1400" dirty="0"/>
              <a:t> </a:t>
            </a:r>
          </a:p>
          <a:p>
            <a:r>
              <a:rPr lang="ja-JP" altLang="en-US" sz="1400"/>
              <a:t>以上より、超伝導線の熱容量＝</a:t>
            </a:r>
            <a:r>
              <a:rPr lang="en-US" altLang="ja-JP" sz="1400" dirty="0"/>
              <a:t>3.18 X 10</a:t>
            </a:r>
            <a:r>
              <a:rPr lang="en-US" altLang="ja-JP" sz="1400" baseline="30000" dirty="0"/>
              <a:t>-6</a:t>
            </a:r>
            <a:r>
              <a:rPr lang="en-US" altLang="ja-JP" sz="1400" dirty="0"/>
              <a:t> J/K</a:t>
            </a:r>
          </a:p>
          <a:p>
            <a:r>
              <a:rPr lang="en-US" altLang="ja-JP" sz="1400" dirty="0"/>
              <a:t> </a:t>
            </a:r>
          </a:p>
          <a:p>
            <a:r>
              <a:rPr lang="ja-JP" altLang="en-US" sz="1400"/>
              <a:t>電子</a:t>
            </a:r>
            <a:r>
              <a:rPr lang="en-US" altLang="ja-JP" sz="1400" dirty="0"/>
              <a:t>1</a:t>
            </a:r>
            <a:r>
              <a:rPr lang="ja-JP" altLang="en-US" sz="1400"/>
              <a:t>個のエネルギー７</a:t>
            </a:r>
            <a:r>
              <a:rPr lang="en-US" altLang="ja-JP" sz="1400" dirty="0"/>
              <a:t>GeV</a:t>
            </a:r>
            <a:r>
              <a:rPr lang="ja-JP" altLang="en-US" sz="1400"/>
              <a:t>＝</a:t>
            </a:r>
            <a:r>
              <a:rPr lang="en-US" altLang="ja-JP" sz="1400" dirty="0"/>
              <a:t>7 X 10</a:t>
            </a:r>
            <a:r>
              <a:rPr lang="en-US" altLang="ja-JP" sz="1400" baseline="30000" dirty="0"/>
              <a:t>9</a:t>
            </a:r>
            <a:r>
              <a:rPr lang="en-US" altLang="ja-JP" sz="1400" dirty="0"/>
              <a:t> X 1.6 X 10</a:t>
            </a:r>
            <a:r>
              <a:rPr lang="en-US" altLang="ja-JP" sz="1400" baseline="30000" dirty="0"/>
              <a:t>-19</a:t>
            </a:r>
            <a:r>
              <a:rPr lang="en-US" altLang="ja-JP" sz="1400" dirty="0"/>
              <a:t> Joule</a:t>
            </a:r>
            <a:r>
              <a:rPr lang="ja-JP" altLang="en-US" sz="1400"/>
              <a:t>より温度を</a:t>
            </a:r>
            <a:r>
              <a:rPr lang="en-US" altLang="ja-JP" sz="1400" dirty="0"/>
              <a:t>1</a:t>
            </a:r>
            <a:r>
              <a:rPr lang="ja-JP" altLang="en-US" sz="1400"/>
              <a:t>度上昇させるのに必要な電子の個数は</a:t>
            </a:r>
            <a:r>
              <a:rPr lang="en-US" altLang="ja-JP" sz="1400" dirty="0"/>
              <a:t>2696</a:t>
            </a:r>
            <a:r>
              <a:rPr lang="ja-JP" altLang="en-US" sz="1400"/>
              <a:t>個となります。</a:t>
            </a:r>
          </a:p>
          <a:p>
            <a:r>
              <a:rPr lang="ja-JP" altLang="en-US" sz="1400"/>
              <a:t>実運転では、</a:t>
            </a:r>
            <a:r>
              <a:rPr lang="en-US" altLang="ja-JP" sz="1400" dirty="0"/>
              <a:t>3</a:t>
            </a:r>
            <a:r>
              <a:rPr lang="ja-JP" altLang="en-US" sz="1400"/>
              <a:t>度の温度上昇でクエンチすると考えるとその個数は</a:t>
            </a:r>
            <a:r>
              <a:rPr lang="en-US" altLang="ja-JP" sz="1400" dirty="0"/>
              <a:t>3</a:t>
            </a:r>
            <a:r>
              <a:rPr lang="ja-JP" altLang="en-US" sz="1400"/>
              <a:t>倍となり</a:t>
            </a:r>
            <a:r>
              <a:rPr lang="en-US" altLang="ja-JP" sz="1400" dirty="0"/>
              <a:t>8087</a:t>
            </a:r>
            <a:r>
              <a:rPr lang="ja-JP" altLang="en-US" sz="1400"/>
              <a:t>個です。</a:t>
            </a:r>
          </a:p>
          <a:p>
            <a:r>
              <a:rPr lang="ja-JP" altLang="en-US" sz="1400"/>
              <a:t> </a:t>
            </a:r>
          </a:p>
          <a:p>
            <a:endParaRPr kumimoji="1" lang="ja-JP" altLang="en-US" sz="1400"/>
          </a:p>
        </p:txBody>
      </p:sp>
    </p:spTree>
    <p:extLst>
      <p:ext uri="{BB962C8B-B14F-4D97-AF65-F5344CB8AC3E}">
        <p14:creationId xmlns:p14="http://schemas.microsoft.com/office/powerpoint/2010/main" val="1283748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111C25-1E47-DD47-A439-0FFA295C1658}"/>
              </a:ext>
            </a:extLst>
          </p:cNvPr>
          <p:cNvSpPr>
            <a:spLocks noGrp="1"/>
          </p:cNvSpPr>
          <p:nvPr>
            <p:ph type="title"/>
          </p:nvPr>
        </p:nvSpPr>
        <p:spPr>
          <a:xfrm>
            <a:off x="380999" y="194297"/>
            <a:ext cx="8382000" cy="685800"/>
          </a:xfrm>
        </p:spPr>
        <p:txBody>
          <a:bodyPr/>
          <a:lstStyle/>
          <a:p>
            <a:r>
              <a:rPr lang="en-US" sz="4000" dirty="0"/>
              <a:t>List of QCS quenches (from QCS group)</a:t>
            </a:r>
          </a:p>
        </p:txBody>
      </p:sp>
      <p:sp>
        <p:nvSpPr>
          <p:cNvPr id="4" name="スライド番号プレースホルダー 3">
            <a:extLst>
              <a:ext uri="{FF2B5EF4-FFF2-40B4-BE49-F238E27FC236}">
                <a16:creationId xmlns:a16="http://schemas.microsoft.com/office/drawing/2014/main" id="{CE8BA89F-C5F4-7844-8F92-04930650CCC4}"/>
              </a:ext>
            </a:extLst>
          </p:cNvPr>
          <p:cNvSpPr>
            <a:spLocks noGrp="1"/>
          </p:cNvSpPr>
          <p:nvPr>
            <p:ph type="sldNum" sz="quarter" idx="10"/>
          </p:nvPr>
        </p:nvSpPr>
        <p:spPr/>
        <p:txBody>
          <a:bodyPr/>
          <a:lstStyle/>
          <a:p>
            <a:fld id="{F4C8CE3E-4FEB-B440-BE04-A913385FC4AA}" type="slidenum">
              <a:rPr lang="en-US" altLang="ja-JP" smtClean="0"/>
              <a:pPr/>
              <a:t>7</a:t>
            </a:fld>
            <a:endParaRPr lang="en-US" altLang="ja-JP"/>
          </a:p>
        </p:txBody>
      </p:sp>
      <p:graphicFrame>
        <p:nvGraphicFramePr>
          <p:cNvPr id="6" name="コンテンツ プレースホルダー 5">
            <a:extLst>
              <a:ext uri="{FF2B5EF4-FFF2-40B4-BE49-F238E27FC236}">
                <a16:creationId xmlns:a16="http://schemas.microsoft.com/office/drawing/2014/main" id="{0078D36D-F623-C74E-996E-FD4FE0507258}"/>
              </a:ext>
            </a:extLst>
          </p:cNvPr>
          <p:cNvGraphicFramePr>
            <a:graphicFrameLocks noGrp="1"/>
          </p:cNvGraphicFramePr>
          <p:nvPr>
            <p:ph idx="1"/>
            <p:extLst>
              <p:ext uri="{D42A27DB-BD31-4B8C-83A1-F6EECF244321}">
                <p14:modId xmlns:p14="http://schemas.microsoft.com/office/powerpoint/2010/main" val="1202153680"/>
              </p:ext>
            </p:extLst>
          </p:nvPr>
        </p:nvGraphicFramePr>
        <p:xfrm>
          <a:off x="61992" y="1234620"/>
          <a:ext cx="9020014" cy="4941450"/>
        </p:xfrm>
        <a:graphic>
          <a:graphicData uri="http://schemas.openxmlformats.org/drawingml/2006/table">
            <a:tbl>
              <a:tblPr>
                <a:tableStyleId>{5C22544A-7EE6-4342-B048-85BDC9FD1C3A}</a:tableStyleId>
              </a:tblPr>
              <a:tblGrid>
                <a:gridCol w="1132916">
                  <a:extLst>
                    <a:ext uri="{9D8B030D-6E8A-4147-A177-3AD203B41FA5}">
                      <a16:colId xmlns:a16="http://schemas.microsoft.com/office/drawing/2014/main" val="2998462725"/>
                    </a:ext>
                  </a:extLst>
                </a:gridCol>
                <a:gridCol w="639764">
                  <a:extLst>
                    <a:ext uri="{9D8B030D-6E8A-4147-A177-3AD203B41FA5}">
                      <a16:colId xmlns:a16="http://schemas.microsoft.com/office/drawing/2014/main" val="1280252575"/>
                    </a:ext>
                  </a:extLst>
                </a:gridCol>
                <a:gridCol w="1252872">
                  <a:extLst>
                    <a:ext uri="{9D8B030D-6E8A-4147-A177-3AD203B41FA5}">
                      <a16:colId xmlns:a16="http://schemas.microsoft.com/office/drawing/2014/main" val="3055739485"/>
                    </a:ext>
                  </a:extLst>
                </a:gridCol>
                <a:gridCol w="649762">
                  <a:extLst>
                    <a:ext uri="{9D8B030D-6E8A-4147-A177-3AD203B41FA5}">
                      <a16:colId xmlns:a16="http://schemas.microsoft.com/office/drawing/2014/main" val="1282449854"/>
                    </a:ext>
                  </a:extLst>
                </a:gridCol>
                <a:gridCol w="893004">
                  <a:extLst>
                    <a:ext uri="{9D8B030D-6E8A-4147-A177-3AD203B41FA5}">
                      <a16:colId xmlns:a16="http://schemas.microsoft.com/office/drawing/2014/main" val="2345895647"/>
                    </a:ext>
                  </a:extLst>
                </a:gridCol>
                <a:gridCol w="3158838">
                  <a:extLst>
                    <a:ext uri="{9D8B030D-6E8A-4147-A177-3AD203B41FA5}">
                      <a16:colId xmlns:a16="http://schemas.microsoft.com/office/drawing/2014/main" val="2663100595"/>
                    </a:ext>
                  </a:extLst>
                </a:gridCol>
                <a:gridCol w="1292858">
                  <a:extLst>
                    <a:ext uri="{9D8B030D-6E8A-4147-A177-3AD203B41FA5}">
                      <a16:colId xmlns:a16="http://schemas.microsoft.com/office/drawing/2014/main" val="1903575895"/>
                    </a:ext>
                  </a:extLst>
                </a:gridCol>
              </a:tblGrid>
              <a:tr h="197658">
                <a:tc>
                  <a:txBody>
                    <a:bodyPr/>
                    <a:lstStyle/>
                    <a:p>
                      <a:pPr algn="l" fontAlgn="ctr"/>
                      <a:r>
                        <a:rPr lang="en-US" sz="1100" u="none" strike="noStrike">
                          <a:effectLst/>
                        </a:rPr>
                        <a:t>Date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Time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Quenched Magnet</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gridSpan="2">
                  <a:txBody>
                    <a:bodyPr/>
                    <a:lstStyle/>
                    <a:p>
                      <a:pPr algn="l" fontAlgn="ctr"/>
                      <a:r>
                        <a:rPr lang="en-US" sz="1100" u="none" strike="noStrike">
                          <a:effectLst/>
                        </a:rPr>
                        <a:t>Beam Line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hMerge="1">
                  <a:txBody>
                    <a:bodyPr/>
                    <a:lstStyle/>
                    <a:p>
                      <a:endParaRPr lang="en-US"/>
                    </a:p>
                  </a:txBody>
                  <a:tcPr/>
                </a:tc>
                <a:tc>
                  <a:txBody>
                    <a:bodyPr/>
                    <a:lstStyle/>
                    <a:p>
                      <a:pPr algn="l" fontAlgn="ctr"/>
                      <a:r>
                        <a:rPr lang="en-US" sz="1100" u="none" strike="noStrike">
                          <a:effectLst/>
                        </a:rPr>
                        <a:t>Causes</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Injection/strorage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extLst>
                  <a:ext uri="{0D108BD9-81ED-4DB2-BD59-A6C34878D82A}">
                    <a16:rowId xmlns:a16="http://schemas.microsoft.com/office/drawing/2014/main" val="1033248161"/>
                  </a:ext>
                </a:extLst>
              </a:tr>
              <a:tr h="197658">
                <a:tc>
                  <a:txBody>
                    <a:bodyPr/>
                    <a:lstStyle/>
                    <a:p>
                      <a:pPr algn="r" fontAlgn="ctr"/>
                      <a:r>
                        <a:rPr lang="en-US" altLang="ja-JP" sz="1100" u="none" strike="noStrike" dirty="0">
                          <a:effectLst/>
                        </a:rPr>
                        <a:t>2018/4/1</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20:55</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QC1LP</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Injection Kicer K1, K2 balance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3140914081"/>
                  </a:ext>
                </a:extLst>
              </a:tr>
              <a:tr h="197658">
                <a:tc>
                  <a:txBody>
                    <a:bodyPr/>
                    <a:lstStyle/>
                    <a:p>
                      <a:pPr algn="r" fontAlgn="ctr"/>
                      <a:r>
                        <a:rPr lang="en-US" altLang="ja-JP" sz="1100" u="none" strike="noStrike" dirty="0">
                          <a:effectLst/>
                        </a:rPr>
                        <a:t>2018/4/2</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19:29</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QC1LP</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Injection Kicer K1, K2 balance (EVR module)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2207386145"/>
                  </a:ext>
                </a:extLst>
              </a:tr>
              <a:tr h="197658">
                <a:tc>
                  <a:txBody>
                    <a:bodyPr/>
                    <a:lstStyle/>
                    <a:p>
                      <a:pPr algn="r" fontAlgn="ctr"/>
                      <a:r>
                        <a:rPr lang="en-US" altLang="ja-JP" sz="1100" u="none" strike="noStrike">
                          <a:effectLst/>
                        </a:rPr>
                        <a:t>2018/4/9</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17:31</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QC1LE-a1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y*=2.4mm</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Injection</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183867577"/>
                  </a:ext>
                </a:extLst>
              </a:tr>
              <a:tr h="197658">
                <a:tc>
                  <a:txBody>
                    <a:bodyPr/>
                    <a:lstStyle/>
                    <a:p>
                      <a:pPr algn="r" fontAlgn="ctr"/>
                      <a:r>
                        <a:rPr lang="en-US" altLang="ja-JP" sz="1100" u="none" strike="noStrike">
                          <a:effectLst/>
                        </a:rPr>
                        <a:t>2018/4/9</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20:06</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QC1LE-a1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y*=2.4mm</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3907765011"/>
                  </a:ext>
                </a:extLst>
              </a:tr>
              <a:tr h="197658">
                <a:tc>
                  <a:txBody>
                    <a:bodyPr/>
                    <a:lstStyle/>
                    <a:p>
                      <a:pPr algn="r" fontAlgn="ctr"/>
                      <a:r>
                        <a:rPr lang="en-US" altLang="ja-JP" sz="1100" u="none" strike="noStrike">
                          <a:effectLst/>
                        </a:rPr>
                        <a:t>2018/4/9</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20:53</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QC1LE-a1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y*=2.4mm</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3235995837"/>
                  </a:ext>
                </a:extLst>
              </a:tr>
              <a:tr h="197658">
                <a:tc>
                  <a:txBody>
                    <a:bodyPr/>
                    <a:lstStyle/>
                    <a:p>
                      <a:pPr algn="r" fontAlgn="ctr"/>
                      <a:r>
                        <a:rPr lang="en-US" altLang="ja-JP" sz="1100" u="none" strike="noStrike">
                          <a:effectLst/>
                        </a:rPr>
                        <a:t>2018/4/9</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21:40</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QC1LE-a1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y*=2.4mm</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Injection</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683046308"/>
                  </a:ext>
                </a:extLst>
              </a:tr>
              <a:tr h="197658">
                <a:tc>
                  <a:txBody>
                    <a:bodyPr/>
                    <a:lstStyle/>
                    <a:p>
                      <a:pPr algn="r" fontAlgn="ctr"/>
                      <a:r>
                        <a:rPr lang="en-US" altLang="ja-JP" sz="1100" u="none" strike="noStrike">
                          <a:effectLst/>
                        </a:rPr>
                        <a:t>2018/4/10</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17:44</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QC1LE-a1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y*=2.4mm (BT V steering tuning</a:t>
                      </a:r>
                      <a:r>
                        <a:rPr lang="ja-JP" altLang="en-US" sz="1100" u="none" strike="noStrike">
                          <a:effectLst/>
                        </a:rPr>
                        <a:t>中</a:t>
                      </a:r>
                      <a:r>
                        <a:rPr lang="en-US" altLang="ja-JP" sz="1100" u="none" strike="noStrike" dirty="0">
                          <a:effectLst/>
                        </a:rPr>
                        <a:t>)</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4065323829"/>
                  </a:ext>
                </a:extLst>
              </a:tr>
              <a:tr h="197658">
                <a:tc>
                  <a:txBody>
                    <a:bodyPr/>
                    <a:lstStyle/>
                    <a:p>
                      <a:pPr algn="r" fontAlgn="ctr"/>
                      <a:r>
                        <a:rPr lang="en-US" altLang="ja-JP" sz="1100" u="none" strike="noStrike">
                          <a:effectLst/>
                        </a:rPr>
                        <a:t>2018/4/10</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21:56</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QC1RE-b1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y*=8mm</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3803622034"/>
                  </a:ext>
                </a:extLst>
              </a:tr>
              <a:tr h="197658">
                <a:tc>
                  <a:txBody>
                    <a:bodyPr/>
                    <a:lstStyle/>
                    <a:p>
                      <a:pPr algn="r" fontAlgn="ctr"/>
                      <a:r>
                        <a:rPr lang="en-US" altLang="ja-JP" sz="1100" u="none" strike="noStrike">
                          <a:effectLst/>
                        </a:rPr>
                        <a:t>2018/4/11</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14:21</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QC1RE-b1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y*=8mm</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2157275549"/>
                  </a:ext>
                </a:extLst>
              </a:tr>
              <a:tr h="197658">
                <a:tc>
                  <a:txBody>
                    <a:bodyPr/>
                    <a:lstStyle/>
                    <a:p>
                      <a:pPr algn="r" fontAlgn="ctr"/>
                      <a:r>
                        <a:rPr lang="en-US" altLang="ja-JP" sz="1100" u="none" strike="noStrike">
                          <a:effectLst/>
                        </a:rPr>
                        <a:t>2018/4/11</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15:25</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Cancel-Mag-b3</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y*=8mm</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3647988628"/>
                  </a:ext>
                </a:extLst>
              </a:tr>
              <a:tr h="197658">
                <a:tc>
                  <a:txBody>
                    <a:bodyPr/>
                    <a:lstStyle/>
                    <a:p>
                      <a:pPr algn="r" fontAlgn="ctr"/>
                      <a:r>
                        <a:rPr lang="en-US" altLang="ja-JP" sz="1100" u="none" strike="noStrike">
                          <a:effectLst/>
                        </a:rPr>
                        <a:t>2018/4/11</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18:45</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QC1RE-b1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y*=8mm tune changer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Storage? (10mA)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360651277"/>
                  </a:ext>
                </a:extLst>
              </a:tr>
              <a:tr h="197658">
                <a:tc>
                  <a:txBody>
                    <a:bodyPr/>
                    <a:lstStyle/>
                    <a:p>
                      <a:pPr algn="r" fontAlgn="ctr"/>
                      <a:r>
                        <a:rPr lang="en-US" altLang="ja-JP" sz="1100" u="none" strike="noStrike">
                          <a:effectLst/>
                        </a:rPr>
                        <a:t>2018/4/11</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20:23</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QC1RE-b1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y*=8mm local bump in downstream of IP</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Storage (5mA)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4055026758"/>
                  </a:ext>
                </a:extLst>
              </a:tr>
              <a:tr h="197658">
                <a:tc>
                  <a:txBody>
                    <a:bodyPr/>
                    <a:lstStyle/>
                    <a:p>
                      <a:pPr algn="r" fontAlgn="ctr"/>
                      <a:r>
                        <a:rPr lang="en-US" altLang="ja-JP" sz="1100" u="none" strike="noStrike">
                          <a:effectLst/>
                        </a:rPr>
                        <a:t>2018/4/11</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21:15</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QC1RE-b1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y*=8mm local bump in downstream of IP</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Storage (10mA)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1666467217"/>
                  </a:ext>
                </a:extLst>
              </a:tr>
              <a:tr h="197658">
                <a:tc rowSpan="3">
                  <a:txBody>
                    <a:bodyPr/>
                    <a:lstStyle/>
                    <a:p>
                      <a:pPr algn="r" fontAlgn="ctr"/>
                      <a:r>
                        <a:rPr lang="en-US" altLang="ja-JP" sz="1100" u="none" strike="noStrike" dirty="0">
                          <a:effectLst/>
                        </a:rPr>
                        <a:t>2018/4/20</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14:33</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QC1RP</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rowSpan="3">
                  <a:txBody>
                    <a:bodyPr/>
                    <a:lstStyle/>
                    <a:p>
                      <a:pPr algn="ctr" fontAlgn="ctr"/>
                      <a:r>
                        <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rPr>
                        <a:t>Single event</a:t>
                      </a:r>
                    </a:p>
                  </a:txBody>
                  <a:tcPr marL="9117" marR="9117" marT="9117" marB="0" anchor="ctr"/>
                </a:tc>
                <a:tc>
                  <a:txBody>
                    <a:bodyPr/>
                    <a:lstStyle/>
                    <a:p>
                      <a:pPr algn="l" fontAlgn="ctr"/>
                      <a:r>
                        <a:rPr lang="en-US" sz="1100" u="none" strike="noStrike" dirty="0">
                          <a:effectLst/>
                        </a:rPr>
                        <a:t>RF Phase scan Mis-operation (big Phase jump)</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Storage (48mA)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1439834408"/>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14:33</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QC1LP</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vMerge="1">
                  <a:txBody>
                    <a:bodyPr/>
                    <a:lstStyle/>
                    <a:p>
                      <a:endParaRPr lang="en-US"/>
                    </a:p>
                  </a:txBody>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4183377001"/>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14:33</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QC1RP-b1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vMerge="1">
                  <a:txBody>
                    <a:bodyPr/>
                    <a:lstStyle/>
                    <a:p>
                      <a:endParaRPr lang="en-US"/>
                    </a:p>
                  </a:txBody>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4230518351"/>
                  </a:ext>
                </a:extLst>
              </a:tr>
              <a:tr h="197658">
                <a:tc rowSpan="3">
                  <a:txBody>
                    <a:bodyPr/>
                    <a:lstStyle/>
                    <a:p>
                      <a:pPr algn="r" fontAlgn="ctr"/>
                      <a:r>
                        <a:rPr lang="en-US" altLang="ja-JP" sz="1100" u="none" strike="noStrike" dirty="0">
                          <a:effectLst/>
                        </a:rPr>
                        <a:t>2018/4/21</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0:21:49</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QC1LP</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rowSpan="3">
                  <a:txBody>
                    <a:bodyPr/>
                    <a:lstStyle/>
                    <a:p>
                      <a:pPr algn="ctr" fontAlgn="ctr"/>
                      <a:r>
                        <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rPr>
                        <a:t>single event</a:t>
                      </a:r>
                    </a:p>
                  </a:txBody>
                  <a:tcPr marL="9117" marR="9117" marT="9117" marB="0" anchor="ctr"/>
                </a:tc>
                <a:tc>
                  <a:txBody>
                    <a:bodyPr/>
                    <a:lstStyle/>
                    <a:p>
                      <a:pPr algn="l" fontAlgn="ctr"/>
                      <a:r>
                        <a:rPr lang="en-US" sz="1100" u="none" strike="noStrike">
                          <a:effectLst/>
                        </a:rPr>
                        <a:t>unknown (after end of RF phase scan)</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Storage (18mA)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3745085890"/>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0:21:51</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QC1RP</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vMerge="1">
                  <a:txBody>
                    <a:bodyPr/>
                    <a:lstStyle/>
                    <a:p>
                      <a:endParaRPr lang="en-US"/>
                    </a:p>
                  </a:txBody>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2023821234"/>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0:22:13</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QC1RP-b1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vMerge="1">
                  <a:txBody>
                    <a:bodyPr/>
                    <a:lstStyle/>
                    <a:p>
                      <a:endParaRPr lang="en-US"/>
                    </a:p>
                  </a:txBody>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4051502366"/>
                  </a:ext>
                </a:extLst>
              </a:tr>
              <a:tr h="197658">
                <a:tc>
                  <a:txBody>
                    <a:bodyPr/>
                    <a:lstStyle/>
                    <a:p>
                      <a:pPr algn="r" fontAlgn="ctr"/>
                      <a:r>
                        <a:rPr lang="en-US" altLang="ja-JP" sz="1100" u="none" strike="noStrike">
                          <a:effectLst/>
                        </a:rPr>
                        <a:t>2018/5/6</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11:28</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QC1LE-b1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Waist knob test (locally large orbit or beta-beat)</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Storage (35mA)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1976869661"/>
                  </a:ext>
                </a:extLst>
              </a:tr>
              <a:tr h="197658">
                <a:tc>
                  <a:txBody>
                    <a:bodyPr/>
                    <a:lstStyle/>
                    <a:p>
                      <a:pPr algn="r" fontAlgn="ctr"/>
                      <a:r>
                        <a:rPr lang="en-US" altLang="ja-JP" sz="1100" u="none" strike="noStrike">
                          <a:effectLst/>
                        </a:rPr>
                        <a:t>2018/5/13</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2:45</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QC1RP-b1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Beam injection with ECK=-2</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3403263425"/>
                  </a:ext>
                </a:extLst>
              </a:tr>
              <a:tr h="197658">
                <a:tc>
                  <a:txBody>
                    <a:bodyPr/>
                    <a:lstStyle/>
                    <a:p>
                      <a:pPr algn="r" fontAlgn="ctr"/>
                      <a:r>
                        <a:rPr lang="en-US" altLang="ja-JP" sz="1100" u="none" strike="noStrike">
                          <a:effectLst/>
                        </a:rPr>
                        <a:t>2018/5/17</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2:09</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QC1RP-b1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latin typeface="Symbol" pitchFamily="2" charset="2"/>
                        </a:rPr>
                        <a:t>b</a:t>
                      </a:r>
                      <a:r>
                        <a:rPr lang="en-US" sz="1100" u="none" strike="noStrike" dirty="0">
                          <a:effectLst/>
                        </a:rPr>
                        <a:t>y*=6mm  K2-3 malfunction?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1928652376"/>
                  </a:ext>
                </a:extLst>
              </a:tr>
              <a:tr h="197658">
                <a:tc>
                  <a:txBody>
                    <a:bodyPr/>
                    <a:lstStyle/>
                    <a:p>
                      <a:pPr algn="r" fontAlgn="ctr"/>
                      <a:r>
                        <a:rPr lang="en-US" altLang="ja-JP" sz="1100" u="none" strike="noStrike">
                          <a:effectLst/>
                        </a:rPr>
                        <a:t>2018/5/17</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4:06</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QC1RP-b1</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latin typeface="Symbol" pitchFamily="2" charset="2"/>
                        </a:rPr>
                        <a:t>b</a:t>
                      </a:r>
                      <a:r>
                        <a:rPr lang="en-US" sz="1100" u="none" strike="noStrike" dirty="0">
                          <a:effectLst/>
                        </a:rPr>
                        <a:t>y*=6mm  K2-3 malfunction?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1216792112"/>
                  </a:ext>
                </a:extLst>
              </a:tr>
              <a:tr h="197658">
                <a:tc>
                  <a:txBody>
                    <a:bodyPr/>
                    <a:lstStyle/>
                    <a:p>
                      <a:pPr algn="r" fontAlgn="ctr"/>
                      <a:r>
                        <a:rPr lang="en-US" altLang="ja-JP" sz="1100" u="none" strike="noStrike">
                          <a:effectLst/>
                        </a:rPr>
                        <a:t>2018/5/24</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a:effectLst/>
                        </a:rPr>
                        <a:t>17:17</a:t>
                      </a:r>
                      <a:endParaRPr lang="en-US" altLang="ja-JP"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a:effectLst/>
                        </a:rPr>
                        <a:t>QCSL-Can-b3</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Trial of </a:t>
                      </a:r>
                      <a:r>
                        <a:rPr lang="en-US" sz="1100" u="none" strike="noStrike" dirty="0">
                          <a:effectLst/>
                          <a:latin typeface="Symbol" pitchFamily="2" charset="2"/>
                        </a:rPr>
                        <a:t>b</a:t>
                      </a:r>
                      <a:r>
                        <a:rPr lang="en-US" sz="1100" u="none" strike="noStrike" dirty="0">
                          <a:effectLst/>
                        </a:rPr>
                        <a:t>y*=4mm, v-collimators not enough</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4157831777"/>
                  </a:ext>
                </a:extLst>
              </a:tr>
            </a:tbl>
          </a:graphicData>
        </a:graphic>
      </p:graphicFrame>
      <p:cxnSp>
        <p:nvCxnSpPr>
          <p:cNvPr id="9" name="直線コネクタ 8">
            <a:extLst>
              <a:ext uri="{FF2B5EF4-FFF2-40B4-BE49-F238E27FC236}">
                <a16:creationId xmlns:a16="http://schemas.microsoft.com/office/drawing/2014/main" id="{24F695B9-818C-7941-A09B-6BABB5B53ED9}"/>
              </a:ext>
            </a:extLst>
          </p:cNvPr>
          <p:cNvCxnSpPr/>
          <p:nvPr/>
        </p:nvCxnSpPr>
        <p:spPr>
          <a:xfrm>
            <a:off x="61992" y="4006312"/>
            <a:ext cx="902001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AB1B322F-6BD4-194F-BC58-CB3FD99F4580}"/>
              </a:ext>
            </a:extLst>
          </p:cNvPr>
          <p:cNvCxnSpPr/>
          <p:nvPr/>
        </p:nvCxnSpPr>
        <p:spPr>
          <a:xfrm>
            <a:off x="170481" y="4006312"/>
            <a:ext cx="286719" cy="2350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004FF6CB-5E28-2940-937C-6CBFFEC50E75}"/>
              </a:ext>
            </a:extLst>
          </p:cNvPr>
          <p:cNvCxnSpPr/>
          <p:nvPr/>
        </p:nvCxnSpPr>
        <p:spPr>
          <a:xfrm>
            <a:off x="457200" y="6356350"/>
            <a:ext cx="13251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6D6B89B7-1F1D-7949-8DCE-83C3F7BE9648}"/>
              </a:ext>
            </a:extLst>
          </p:cNvPr>
          <p:cNvSpPr txBox="1"/>
          <p:nvPr/>
        </p:nvSpPr>
        <p:spPr>
          <a:xfrm>
            <a:off x="1797801" y="6199317"/>
            <a:ext cx="3921715" cy="307777"/>
          </a:xfrm>
          <a:prstGeom prst="rect">
            <a:avLst/>
          </a:prstGeom>
          <a:solidFill>
            <a:srgbClr val="FFC000"/>
          </a:solidFill>
        </p:spPr>
        <p:txBody>
          <a:bodyPr wrap="none" rtlCol="0">
            <a:spAutoFit/>
          </a:bodyPr>
          <a:lstStyle/>
          <a:p>
            <a:r>
              <a:rPr lang="en-US" sz="1400" dirty="0"/>
              <a:t>Narrower collimator setting to prevent QCS quench</a:t>
            </a:r>
          </a:p>
        </p:txBody>
      </p:sp>
      <p:sp>
        <p:nvSpPr>
          <p:cNvPr id="15" name="正方形/長方形 14">
            <a:extLst>
              <a:ext uri="{FF2B5EF4-FFF2-40B4-BE49-F238E27FC236}">
                <a16:creationId xmlns:a16="http://schemas.microsoft.com/office/drawing/2014/main" id="{6F18CB6F-3600-614E-95B8-F94E2DF7E29C}"/>
              </a:ext>
            </a:extLst>
          </p:cNvPr>
          <p:cNvSpPr/>
          <p:nvPr/>
        </p:nvSpPr>
        <p:spPr>
          <a:xfrm>
            <a:off x="1805552" y="6514427"/>
            <a:ext cx="4514121" cy="307777"/>
          </a:xfrm>
          <a:prstGeom prst="rect">
            <a:avLst/>
          </a:prstGeom>
          <a:solidFill>
            <a:schemeClr val="accent6">
              <a:lumMod val="40000"/>
              <a:lumOff val="60000"/>
            </a:schemeClr>
          </a:solidFill>
        </p:spPr>
        <p:txBody>
          <a:bodyPr wrap="none">
            <a:spAutoFit/>
          </a:bodyPr>
          <a:lstStyle/>
          <a:p>
            <a:r>
              <a:rPr lang="en-US" altLang="ja-JP" sz="1400" dirty="0"/>
              <a:t>May 28</a:t>
            </a:r>
            <a:r>
              <a:rPr lang="en-US" altLang="ja-JP" sz="1400" baseline="30000" dirty="0"/>
              <a:t>th</a:t>
            </a:r>
            <a:r>
              <a:rPr lang="en-US" altLang="ja-JP" sz="1400" dirty="0"/>
              <a:t> Belle abort using diamond sensor was introduced.</a:t>
            </a:r>
          </a:p>
        </p:txBody>
      </p:sp>
      <p:sp>
        <p:nvSpPr>
          <p:cNvPr id="16" name="テキスト ボックス 15">
            <a:extLst>
              <a:ext uri="{FF2B5EF4-FFF2-40B4-BE49-F238E27FC236}">
                <a16:creationId xmlns:a16="http://schemas.microsoft.com/office/drawing/2014/main" id="{00E30E4A-4D34-F64C-949C-1B6CA7D63027}"/>
              </a:ext>
            </a:extLst>
          </p:cNvPr>
          <p:cNvSpPr txBox="1"/>
          <p:nvPr/>
        </p:nvSpPr>
        <p:spPr>
          <a:xfrm>
            <a:off x="5956846" y="896263"/>
            <a:ext cx="2806153" cy="369332"/>
          </a:xfrm>
          <a:prstGeom prst="rect">
            <a:avLst/>
          </a:prstGeom>
          <a:noFill/>
        </p:spPr>
        <p:txBody>
          <a:bodyPr wrap="none" rtlCol="0">
            <a:spAutoFit/>
          </a:bodyPr>
          <a:lstStyle/>
          <a:p>
            <a:r>
              <a:rPr lang="en-US" dirty="0"/>
              <a:t>38coils quenches, 26 events</a:t>
            </a:r>
          </a:p>
        </p:txBody>
      </p:sp>
    </p:spTree>
    <p:extLst>
      <p:ext uri="{BB962C8B-B14F-4D97-AF65-F5344CB8AC3E}">
        <p14:creationId xmlns:p14="http://schemas.microsoft.com/office/powerpoint/2010/main" val="2775783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2B2FD-1152-3441-A4D0-A451F2A94FBC}"/>
              </a:ext>
            </a:extLst>
          </p:cNvPr>
          <p:cNvSpPr>
            <a:spLocks noGrp="1"/>
          </p:cNvSpPr>
          <p:nvPr>
            <p:ph type="title"/>
          </p:nvPr>
        </p:nvSpPr>
        <p:spPr/>
        <p:txBody>
          <a:bodyPr/>
          <a:lstStyle/>
          <a:p>
            <a:r>
              <a:rPr kumimoji="1" lang="en-US" altLang="ja-JP" dirty="0"/>
              <a:t>Belle 2 beam abort based on diamond sensors</a:t>
            </a:r>
            <a:endParaRPr kumimoji="1" lang="ja-JP" altLang="en-US"/>
          </a:p>
        </p:txBody>
      </p:sp>
      <p:sp>
        <p:nvSpPr>
          <p:cNvPr id="4" name="スライド番号プレースホルダー 3">
            <a:extLst>
              <a:ext uri="{FF2B5EF4-FFF2-40B4-BE49-F238E27FC236}">
                <a16:creationId xmlns:a16="http://schemas.microsoft.com/office/drawing/2014/main" id="{1765F59E-0EE4-9B42-8CEA-456F37CAC349}"/>
              </a:ext>
            </a:extLst>
          </p:cNvPr>
          <p:cNvSpPr>
            <a:spLocks noGrp="1"/>
          </p:cNvSpPr>
          <p:nvPr>
            <p:ph type="sldNum" sz="quarter" idx="12"/>
          </p:nvPr>
        </p:nvSpPr>
        <p:spPr/>
        <p:txBody>
          <a:bodyPr/>
          <a:lstStyle/>
          <a:p>
            <a:fld id="{F4C8CE3E-4FEB-B440-BE04-A913385FC4AA}" type="slidenum">
              <a:rPr lang="en-US" altLang="ja-JP" smtClean="0"/>
              <a:pPr/>
              <a:t>8</a:t>
            </a:fld>
            <a:endParaRPr lang="en-US" altLang="ja-JP" dirty="0"/>
          </a:p>
        </p:txBody>
      </p:sp>
      <p:pic>
        <p:nvPicPr>
          <p:cNvPr id="5" name="図 4">
            <a:extLst>
              <a:ext uri="{FF2B5EF4-FFF2-40B4-BE49-F238E27FC236}">
                <a16:creationId xmlns:a16="http://schemas.microsoft.com/office/drawing/2014/main" id="{87225955-643A-1A47-92BA-23A84553FE20}"/>
              </a:ext>
            </a:extLst>
          </p:cNvPr>
          <p:cNvPicPr>
            <a:picLocks noChangeAspect="1"/>
          </p:cNvPicPr>
          <p:nvPr/>
        </p:nvPicPr>
        <p:blipFill>
          <a:blip r:embed="rId2"/>
          <a:stretch>
            <a:fillRect/>
          </a:stretch>
        </p:blipFill>
        <p:spPr>
          <a:xfrm>
            <a:off x="0" y="1471691"/>
            <a:ext cx="9144000" cy="5171917"/>
          </a:xfrm>
          <a:prstGeom prst="rect">
            <a:avLst/>
          </a:prstGeom>
        </p:spPr>
      </p:pic>
    </p:spTree>
    <p:extLst>
      <p:ext uri="{BB962C8B-B14F-4D97-AF65-F5344CB8AC3E}">
        <p14:creationId xmlns:p14="http://schemas.microsoft.com/office/powerpoint/2010/main" val="3639007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111C25-1E47-DD47-A439-0FFA295C1658}"/>
              </a:ext>
            </a:extLst>
          </p:cNvPr>
          <p:cNvSpPr>
            <a:spLocks noGrp="1"/>
          </p:cNvSpPr>
          <p:nvPr>
            <p:ph type="title"/>
          </p:nvPr>
        </p:nvSpPr>
        <p:spPr>
          <a:xfrm>
            <a:off x="380999" y="194297"/>
            <a:ext cx="8382000" cy="685800"/>
          </a:xfrm>
        </p:spPr>
        <p:txBody>
          <a:bodyPr/>
          <a:lstStyle/>
          <a:p>
            <a:r>
              <a:rPr lang="en-US" sz="4000" dirty="0"/>
              <a:t>List of QCS quenches (from QCS group)</a:t>
            </a:r>
          </a:p>
        </p:txBody>
      </p:sp>
      <p:sp>
        <p:nvSpPr>
          <p:cNvPr id="4" name="スライド番号プレースホルダー 3">
            <a:extLst>
              <a:ext uri="{FF2B5EF4-FFF2-40B4-BE49-F238E27FC236}">
                <a16:creationId xmlns:a16="http://schemas.microsoft.com/office/drawing/2014/main" id="{CE8BA89F-C5F4-7844-8F92-04930650CCC4}"/>
              </a:ext>
            </a:extLst>
          </p:cNvPr>
          <p:cNvSpPr>
            <a:spLocks noGrp="1"/>
          </p:cNvSpPr>
          <p:nvPr>
            <p:ph type="sldNum" sz="quarter" idx="10"/>
          </p:nvPr>
        </p:nvSpPr>
        <p:spPr/>
        <p:txBody>
          <a:bodyPr/>
          <a:lstStyle/>
          <a:p>
            <a:fld id="{F4C8CE3E-4FEB-B440-BE04-A913385FC4AA}" type="slidenum">
              <a:rPr lang="en-US" altLang="ja-JP" smtClean="0"/>
              <a:pPr/>
              <a:t>9</a:t>
            </a:fld>
            <a:endParaRPr lang="en-US" altLang="ja-JP"/>
          </a:p>
        </p:txBody>
      </p:sp>
      <p:graphicFrame>
        <p:nvGraphicFramePr>
          <p:cNvPr id="6" name="コンテンツ プレースホルダー 5">
            <a:extLst>
              <a:ext uri="{FF2B5EF4-FFF2-40B4-BE49-F238E27FC236}">
                <a16:creationId xmlns:a16="http://schemas.microsoft.com/office/drawing/2014/main" id="{0078D36D-F623-C74E-996E-FD4FE0507258}"/>
              </a:ext>
            </a:extLst>
          </p:cNvPr>
          <p:cNvGraphicFramePr>
            <a:graphicFrameLocks noGrp="1"/>
          </p:cNvGraphicFramePr>
          <p:nvPr>
            <p:ph idx="1"/>
            <p:extLst>
              <p:ext uri="{D42A27DB-BD31-4B8C-83A1-F6EECF244321}">
                <p14:modId xmlns:p14="http://schemas.microsoft.com/office/powerpoint/2010/main" val="1628879496"/>
              </p:ext>
            </p:extLst>
          </p:nvPr>
        </p:nvGraphicFramePr>
        <p:xfrm>
          <a:off x="61992" y="1234620"/>
          <a:ext cx="8883926" cy="2767212"/>
        </p:xfrm>
        <a:graphic>
          <a:graphicData uri="http://schemas.openxmlformats.org/drawingml/2006/table">
            <a:tbl>
              <a:tblPr>
                <a:tableStyleId>{5C22544A-7EE6-4342-B048-85BDC9FD1C3A}</a:tableStyleId>
              </a:tblPr>
              <a:tblGrid>
                <a:gridCol w="1132916">
                  <a:extLst>
                    <a:ext uri="{9D8B030D-6E8A-4147-A177-3AD203B41FA5}">
                      <a16:colId xmlns:a16="http://schemas.microsoft.com/office/drawing/2014/main" val="2998462725"/>
                    </a:ext>
                  </a:extLst>
                </a:gridCol>
                <a:gridCol w="639764">
                  <a:extLst>
                    <a:ext uri="{9D8B030D-6E8A-4147-A177-3AD203B41FA5}">
                      <a16:colId xmlns:a16="http://schemas.microsoft.com/office/drawing/2014/main" val="1280252575"/>
                    </a:ext>
                  </a:extLst>
                </a:gridCol>
                <a:gridCol w="1116784">
                  <a:extLst>
                    <a:ext uri="{9D8B030D-6E8A-4147-A177-3AD203B41FA5}">
                      <a16:colId xmlns:a16="http://schemas.microsoft.com/office/drawing/2014/main" val="3055739485"/>
                    </a:ext>
                  </a:extLst>
                </a:gridCol>
                <a:gridCol w="649762">
                  <a:extLst>
                    <a:ext uri="{9D8B030D-6E8A-4147-A177-3AD203B41FA5}">
                      <a16:colId xmlns:a16="http://schemas.microsoft.com/office/drawing/2014/main" val="1282449854"/>
                    </a:ext>
                  </a:extLst>
                </a:gridCol>
                <a:gridCol w="893004">
                  <a:extLst>
                    <a:ext uri="{9D8B030D-6E8A-4147-A177-3AD203B41FA5}">
                      <a16:colId xmlns:a16="http://schemas.microsoft.com/office/drawing/2014/main" val="2345895647"/>
                    </a:ext>
                  </a:extLst>
                </a:gridCol>
                <a:gridCol w="3158838">
                  <a:extLst>
                    <a:ext uri="{9D8B030D-6E8A-4147-A177-3AD203B41FA5}">
                      <a16:colId xmlns:a16="http://schemas.microsoft.com/office/drawing/2014/main" val="2663100595"/>
                    </a:ext>
                  </a:extLst>
                </a:gridCol>
                <a:gridCol w="1292858">
                  <a:extLst>
                    <a:ext uri="{9D8B030D-6E8A-4147-A177-3AD203B41FA5}">
                      <a16:colId xmlns:a16="http://schemas.microsoft.com/office/drawing/2014/main" val="1903575895"/>
                    </a:ext>
                  </a:extLst>
                </a:gridCol>
              </a:tblGrid>
              <a:tr h="197658">
                <a:tc>
                  <a:txBody>
                    <a:bodyPr/>
                    <a:lstStyle/>
                    <a:p>
                      <a:pPr algn="l" fontAlgn="ctr"/>
                      <a:r>
                        <a:rPr lang="en-US" sz="1100" u="none" strike="noStrike">
                          <a:effectLst/>
                        </a:rPr>
                        <a:t>Date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Time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a:effectLst/>
                        </a:rPr>
                        <a:t>Quenched Magnet</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gridSpan="2">
                  <a:txBody>
                    <a:bodyPr/>
                    <a:lstStyle/>
                    <a:p>
                      <a:pPr algn="l" fontAlgn="ctr"/>
                      <a:r>
                        <a:rPr lang="en-US" sz="1100" u="none" strike="noStrike">
                          <a:effectLst/>
                        </a:rPr>
                        <a:t>Beam Line</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hMerge="1">
                  <a:txBody>
                    <a:bodyPr/>
                    <a:lstStyle/>
                    <a:p>
                      <a:endParaRPr lang="en-US"/>
                    </a:p>
                  </a:txBody>
                  <a:tcPr/>
                </a:tc>
                <a:tc>
                  <a:txBody>
                    <a:bodyPr/>
                    <a:lstStyle/>
                    <a:p>
                      <a:pPr algn="l" fontAlgn="ctr"/>
                      <a:r>
                        <a:rPr lang="en-US" sz="1100" u="none" strike="noStrike">
                          <a:effectLst/>
                        </a:rPr>
                        <a:t>Causes</a:t>
                      </a:r>
                      <a:endParaRPr 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Injection/storage</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extLst>
                  <a:ext uri="{0D108BD9-81ED-4DB2-BD59-A6C34878D82A}">
                    <a16:rowId xmlns:a16="http://schemas.microsoft.com/office/drawing/2014/main" val="1033248161"/>
                  </a:ext>
                </a:extLst>
              </a:tr>
              <a:tr h="197658">
                <a:tc rowSpan="3">
                  <a:txBody>
                    <a:bodyPr/>
                    <a:lstStyle/>
                    <a:p>
                      <a:pPr algn="r" fontAlgn="ctr"/>
                      <a:r>
                        <a:rPr lang="en-US" altLang="ja-JP" sz="1100" u="none" strike="noStrike" dirty="0">
                          <a:effectLst/>
                        </a:rPr>
                        <a:t>2018/6/25</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3">
                  <a:txBody>
                    <a:bodyPr/>
                    <a:lstStyle/>
                    <a:p>
                      <a:pPr algn="r" fontAlgn="ctr"/>
                      <a:r>
                        <a:rPr lang="en-US" altLang="ja-JP" sz="1100" u="none" strike="noStrike" dirty="0">
                          <a:effectLst/>
                        </a:rPr>
                        <a:t>11:20</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QC1RP</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3">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3">
                  <a:txBody>
                    <a:bodyPr/>
                    <a:lstStyle/>
                    <a:p>
                      <a:pPr algn="l" fontAlgn="ctr"/>
                      <a:r>
                        <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rPr>
                        <a:t>D02V1 collimator was damaged. At this moment, a big beam loss (~100mA) was induced. A vacuum burst was observed.</a:t>
                      </a:r>
                    </a:p>
                  </a:txBody>
                  <a:tcPr marL="9117" marR="9117" marT="9117" marB="0" anchor="ctr"/>
                </a:tc>
                <a:tc rowSpan="3">
                  <a:txBody>
                    <a:bodyPr/>
                    <a:lstStyle/>
                    <a:p>
                      <a:pPr algn="l" fontAlgn="ctr"/>
                      <a:r>
                        <a:rPr lang="en-US" sz="1100" u="none" strike="noStrike" dirty="0">
                          <a:effectLst/>
                        </a:rPr>
                        <a:t>Storage (728mA)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3140914081"/>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QC1RP-b1</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2207386145"/>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QC1LP</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183867577"/>
                  </a:ext>
                </a:extLst>
              </a:tr>
              <a:tr h="197658">
                <a:tc>
                  <a:txBody>
                    <a:bodyPr/>
                    <a:lstStyle/>
                    <a:p>
                      <a:pPr algn="r" fontAlgn="ctr"/>
                      <a:r>
                        <a:rPr lang="en-US" altLang="ja-JP" sz="1100" u="none" strike="noStrike" dirty="0">
                          <a:effectLst/>
                        </a:rPr>
                        <a:t>2018/7/3</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altLang="ja-JP" sz="1100" u="none" strike="noStrike" dirty="0">
                          <a:effectLst/>
                        </a:rPr>
                        <a:t>5:14</a:t>
                      </a:r>
                    </a:p>
                  </a:txBody>
                  <a:tcPr marL="9117" marR="9117" marT="9117" marB="0" anchor="ctr"/>
                </a:tc>
                <a:tc>
                  <a:txBody>
                    <a:bodyPr/>
                    <a:lstStyle/>
                    <a:p>
                      <a:pPr algn="r" fontAlgn="ctr"/>
                      <a:r>
                        <a:rPr lang="en-US" sz="1100" u="none" strike="noStrike" dirty="0">
                          <a:effectLst/>
                        </a:rPr>
                        <a:t>QC1RP-b1</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Continuous bad 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l" fontAlgn="ctr"/>
                      <a:r>
                        <a:rPr lang="en-US" sz="1100" u="none" strike="noStrike" dirty="0">
                          <a:effectLst/>
                        </a:rPr>
                        <a:t>Injection</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3907765011"/>
                  </a:ext>
                </a:extLst>
              </a:tr>
              <a:tr h="197658">
                <a:tc rowSpan="3">
                  <a:txBody>
                    <a:bodyPr/>
                    <a:lstStyle/>
                    <a:p>
                      <a:pPr algn="r" fontAlgn="ctr"/>
                      <a:r>
                        <a:rPr lang="en-US" altLang="ja-JP" sz="1100" u="none" strike="noStrike" dirty="0">
                          <a:effectLst/>
                        </a:rPr>
                        <a:t>2018/7/9</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3">
                  <a:txBody>
                    <a:bodyPr/>
                    <a:lstStyle/>
                    <a:p>
                      <a:pPr algn="r" fontAlgn="ctr"/>
                      <a:r>
                        <a:rPr lang="en-US" altLang="ja-JP" sz="1100" u="none" strike="noStrike" dirty="0">
                          <a:effectLst/>
                        </a:rPr>
                        <a:t>11:20</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QC1LE</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3">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3">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000000"/>
                          </a:solidFill>
                          <a:effectLst/>
                          <a:latin typeface="ＭＳ Ｐゴシック" panose="020B0600070205080204" pitchFamily="34" charset="-128"/>
                          <a:ea typeface="+mn-ea"/>
                        </a:rPr>
                        <a:t>D01V1 collimator was damaged. At this moment, a big beam loss (~100mA) was induced. A vacuum burst was observed.</a:t>
                      </a:r>
                    </a:p>
                  </a:txBody>
                  <a:tcPr marL="9117" marR="9117" marT="9117" marB="0" anchor="ctr"/>
                </a:tc>
                <a:tc rowSpan="3">
                  <a:txBody>
                    <a:bodyPr/>
                    <a:lstStyle/>
                    <a:p>
                      <a:pPr algn="l" fontAlgn="ctr"/>
                      <a:r>
                        <a:rPr lang="en-US" sz="1100" u="none" strike="noStrike" dirty="0">
                          <a:effectLst/>
                        </a:rPr>
                        <a:t>Storage(766mA)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3235995837"/>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QC1LE-b1</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683046308"/>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QCSL Cancel</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4065323829"/>
                  </a:ext>
                </a:extLst>
              </a:tr>
              <a:tr h="197658">
                <a:tc rowSpan="4">
                  <a:txBody>
                    <a:bodyPr/>
                    <a:lstStyle/>
                    <a:p>
                      <a:pPr algn="r" fontAlgn="ctr"/>
                      <a:r>
                        <a:rPr lang="en-US" altLang="ja-JP" sz="1100" u="none" strike="noStrike" dirty="0">
                          <a:effectLst/>
                        </a:rPr>
                        <a:t>2018/7/15</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4">
                  <a:txBody>
                    <a:bodyPr/>
                    <a:lstStyle/>
                    <a:p>
                      <a:pPr algn="r" fontAlgn="ctr"/>
                      <a:r>
                        <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rPr>
                        <a:t>22:32</a:t>
                      </a:r>
                    </a:p>
                  </a:txBody>
                  <a:tcPr marL="9117" marR="9117" marT="9117" marB="0" anchor="ctr"/>
                </a:tc>
                <a:tc>
                  <a:txBody>
                    <a:bodyPr/>
                    <a:lstStyle/>
                    <a:p>
                      <a:pPr algn="r" fontAlgn="ctr"/>
                      <a:r>
                        <a:rPr lang="en-US" sz="1100" u="none" strike="noStrike" dirty="0">
                          <a:effectLst/>
                        </a:rPr>
                        <a:t>QC1RP</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LER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4">
                  <a:txBody>
                    <a:bodyPr/>
                    <a:lstStyle/>
                    <a:p>
                      <a:pPr algn="l" fontAlgn="ctr"/>
                      <a:r>
                        <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rPr>
                        <a:t>LER QCS quench happened first due to longitudinal instability. A vacuum burst was observed. LER QCS quench induced HER beam loss and HER QCS quench.</a:t>
                      </a:r>
                    </a:p>
                  </a:txBody>
                  <a:tcPr marL="9117" marR="9117" marT="9117" marB="0" anchor="ctr"/>
                </a:tc>
                <a:tc rowSpan="4">
                  <a:txBody>
                    <a:bodyPr/>
                    <a:lstStyle/>
                    <a:p>
                      <a:pPr algn="l" fontAlgn="ctr"/>
                      <a:r>
                        <a:rPr lang="en-US" sz="1100" u="none" strike="noStrike" dirty="0">
                          <a:effectLst/>
                        </a:rPr>
                        <a:t>Storage (LER: 793mA)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3803622034"/>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QC1LE</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3">
                  <a:txBody>
                    <a:bodyPr/>
                    <a:lstStyle/>
                    <a:p>
                      <a:pPr algn="r" fontAlgn="ctr"/>
                      <a:r>
                        <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rPr>
                        <a:t>HER</a:t>
                      </a: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2157275549"/>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QC1LE-b1</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bg2">
                        <a:lumMod val="75000"/>
                      </a:schemeClr>
                    </a:solidFill>
                  </a:tcPr>
                </a:tc>
                <a:extLst>
                  <a:ext uri="{0D108BD9-81ED-4DB2-BD59-A6C34878D82A}">
                    <a16:rowId xmlns:a16="http://schemas.microsoft.com/office/drawing/2014/main" val="3647988628"/>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QCSL Cancel</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20000"/>
                        <a:lumOff val="80000"/>
                      </a:schemeClr>
                    </a:solidFill>
                  </a:tcPr>
                </a:tc>
                <a:extLst>
                  <a:ext uri="{0D108BD9-81ED-4DB2-BD59-A6C34878D82A}">
                    <a16:rowId xmlns:a16="http://schemas.microsoft.com/office/drawing/2014/main" val="360651277"/>
                  </a:ext>
                </a:extLst>
              </a:tr>
              <a:tr h="197658">
                <a:tc rowSpan="2">
                  <a:txBody>
                    <a:bodyPr/>
                    <a:lstStyle/>
                    <a:p>
                      <a:pPr algn="r" fontAlgn="ctr"/>
                      <a:r>
                        <a:rPr lang="en-US" altLang="ja-JP" sz="1100" u="none" strike="noStrike" dirty="0">
                          <a:effectLst/>
                        </a:rPr>
                        <a:t>2018/7/16</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2">
                  <a:txBody>
                    <a:bodyPr/>
                    <a:lstStyle/>
                    <a:p>
                      <a:pPr algn="r" fontAlgn="ctr"/>
                      <a:r>
                        <a:rPr lang="en-US" altLang="ja-JP" sz="1100" u="none" strike="noStrike" dirty="0">
                          <a:effectLst/>
                        </a:rPr>
                        <a:t>17:53</a:t>
                      </a: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QC1LE-b1</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2">
                  <a:txBody>
                    <a:bodyPr/>
                    <a:lstStyle/>
                    <a:p>
                      <a:pPr algn="r" fontAlgn="ctr"/>
                      <a:r>
                        <a:rPr lang="en-US" sz="1100" u="none" strike="noStrike" dirty="0">
                          <a:effectLst/>
                        </a:rPr>
                        <a:t>HER</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rowSpan="2">
                  <a:txBody>
                    <a:bodyPr/>
                    <a:lstStyle/>
                    <a:p>
                      <a:pPr algn="l" fontAlgn="ctr"/>
                      <a:r>
                        <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rPr>
                        <a:t>A vacuum burst at D02H collimator was observed. </a:t>
                      </a:r>
                    </a:p>
                  </a:txBody>
                  <a:tcPr marL="9117" marR="9117" marT="9117" marB="0" anchor="ctr"/>
                </a:tc>
                <a:tc rowSpan="2">
                  <a:txBody>
                    <a:bodyPr/>
                    <a:lstStyle/>
                    <a:p>
                      <a:pPr algn="l" fontAlgn="ctr"/>
                      <a:r>
                        <a:rPr lang="en-US" sz="1100" u="none" strike="noStrike" dirty="0">
                          <a:effectLst/>
                        </a:rPr>
                        <a:t>Storage (HER: 670mA)</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40000"/>
                        <a:lumOff val="60000"/>
                      </a:schemeClr>
                    </a:solidFill>
                  </a:tcPr>
                </a:tc>
                <a:extLst>
                  <a:ext uri="{0D108BD9-81ED-4DB2-BD59-A6C34878D82A}">
                    <a16:rowId xmlns:a16="http://schemas.microsoft.com/office/drawing/2014/main" val="4055026758"/>
                  </a:ext>
                </a:extLst>
              </a:tr>
              <a:tr h="197658">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altLang="ja-JP"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a:txBody>
                    <a:bodyPr/>
                    <a:lstStyle/>
                    <a:p>
                      <a:pPr algn="r" fontAlgn="ctr"/>
                      <a:r>
                        <a:rPr lang="en-US" sz="1100" u="none" strike="noStrike" dirty="0">
                          <a:effectLst/>
                        </a:rPr>
                        <a:t>QCS Cancel</a:t>
                      </a: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r"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5">
                        <a:lumMod val="40000"/>
                        <a:lumOff val="60000"/>
                      </a:schemeClr>
                    </a:solidFill>
                  </a:tcPr>
                </a:tc>
                <a:tc>
                  <a:txBody>
                    <a:bodyPr/>
                    <a:lstStyle/>
                    <a:p>
                      <a:pPr algn="l" fontAlgn="ctr"/>
                      <a:endParaRPr lang="ja-JP" altLang="en-US" sz="1100" b="0" i="0" u="none" strike="noStrike">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tc>
                <a:tc vMerge="1">
                  <a:txBody>
                    <a:bodyPr/>
                    <a:lstStyle/>
                    <a:p>
                      <a:pPr algn="l" fontAlgn="ctr"/>
                      <a:endParaRPr lang="en-US" sz="1100" b="0" i="0" u="none" strike="noStrike" dirty="0">
                        <a:solidFill>
                          <a:srgbClr val="000000"/>
                        </a:solidFill>
                        <a:effectLst/>
                        <a:latin typeface="ＭＳ Ｐゴシック" panose="020B0600070205080204" pitchFamily="34" charset="-128"/>
                        <a:ea typeface="ＭＳ Ｐゴシック" panose="020B0600070205080204" pitchFamily="34" charset="-128"/>
                      </a:endParaRPr>
                    </a:p>
                  </a:txBody>
                  <a:tcPr marL="9117" marR="9117" marT="9117" marB="0" anchor="ctr">
                    <a:solidFill>
                      <a:schemeClr val="accent6">
                        <a:lumMod val="20000"/>
                        <a:lumOff val="80000"/>
                      </a:schemeClr>
                    </a:solidFill>
                  </a:tcPr>
                </a:tc>
                <a:extLst>
                  <a:ext uri="{0D108BD9-81ED-4DB2-BD59-A6C34878D82A}">
                    <a16:rowId xmlns:a16="http://schemas.microsoft.com/office/drawing/2014/main" val="1666467217"/>
                  </a:ext>
                </a:extLst>
              </a:tr>
            </a:tbl>
          </a:graphicData>
        </a:graphic>
      </p:graphicFrame>
      <p:sp>
        <p:nvSpPr>
          <p:cNvPr id="16" name="テキスト ボックス 15">
            <a:extLst>
              <a:ext uri="{FF2B5EF4-FFF2-40B4-BE49-F238E27FC236}">
                <a16:creationId xmlns:a16="http://schemas.microsoft.com/office/drawing/2014/main" id="{00E30E4A-4D34-F64C-949C-1B6CA7D63027}"/>
              </a:ext>
            </a:extLst>
          </p:cNvPr>
          <p:cNvSpPr txBox="1"/>
          <p:nvPr/>
        </p:nvSpPr>
        <p:spPr>
          <a:xfrm>
            <a:off x="5956846" y="896263"/>
            <a:ext cx="2806153" cy="369332"/>
          </a:xfrm>
          <a:prstGeom prst="rect">
            <a:avLst/>
          </a:prstGeom>
          <a:noFill/>
        </p:spPr>
        <p:txBody>
          <a:bodyPr wrap="none" rtlCol="0">
            <a:spAutoFit/>
          </a:bodyPr>
          <a:lstStyle/>
          <a:p>
            <a:r>
              <a:rPr lang="en-US" dirty="0"/>
              <a:t>38coils quenches, 26 events</a:t>
            </a:r>
          </a:p>
        </p:txBody>
      </p:sp>
      <p:sp>
        <p:nvSpPr>
          <p:cNvPr id="7" name="コンテンツ プレースホルダー 2">
            <a:extLst>
              <a:ext uri="{FF2B5EF4-FFF2-40B4-BE49-F238E27FC236}">
                <a16:creationId xmlns:a16="http://schemas.microsoft.com/office/drawing/2014/main" id="{073A9109-40B5-C446-A751-F5BD1DE5F3C0}"/>
              </a:ext>
            </a:extLst>
          </p:cNvPr>
          <p:cNvSpPr txBox="1">
            <a:spLocks/>
          </p:cNvSpPr>
          <p:nvPr/>
        </p:nvSpPr>
        <p:spPr bwMode="auto">
          <a:xfrm>
            <a:off x="61992" y="4129163"/>
            <a:ext cx="8883926" cy="218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en-US" sz="2800" dirty="0">
                <a:solidFill>
                  <a:srgbClr val="0070C0"/>
                </a:solidFill>
              </a:rPr>
              <a:t>5 quenches happened after June 25</a:t>
            </a:r>
            <a:r>
              <a:rPr lang="en-US" sz="2800" baseline="30000" dirty="0">
                <a:solidFill>
                  <a:srgbClr val="0070C0"/>
                </a:solidFill>
              </a:rPr>
              <a:t>th</a:t>
            </a:r>
            <a:r>
              <a:rPr lang="en-US" sz="2800" dirty="0">
                <a:solidFill>
                  <a:srgbClr val="0070C0"/>
                </a:solidFill>
              </a:rPr>
              <a:t>.</a:t>
            </a:r>
          </a:p>
          <a:p>
            <a:pPr lvl="1"/>
            <a:r>
              <a:rPr lang="en-US" sz="2000" dirty="0"/>
              <a:t>4 of them were induced stored beam accompanied with vacuum burst.</a:t>
            </a:r>
          </a:p>
          <a:p>
            <a:pPr lvl="1"/>
            <a:r>
              <a:rPr lang="en-US" sz="2000" dirty="0"/>
              <a:t>In 2 cases, beam hit vertical collimators and gave some damages.</a:t>
            </a:r>
          </a:p>
          <a:p>
            <a:pPr lvl="2"/>
            <a:r>
              <a:rPr lang="en-US" sz="2000" dirty="0"/>
              <a:t>The reason why beams hit collimators has not been understood.</a:t>
            </a:r>
          </a:p>
          <a:p>
            <a:pPr lvl="3"/>
            <a:r>
              <a:rPr lang="en-US" sz="1600" dirty="0"/>
              <a:t>No beam orbit change, no beam oscillation.</a:t>
            </a:r>
          </a:p>
          <a:p>
            <a:pPr lvl="3"/>
            <a:r>
              <a:rPr lang="en-US" sz="1600" dirty="0"/>
              <a:t>We suspect the dust trapping effect.</a:t>
            </a:r>
          </a:p>
        </p:txBody>
      </p:sp>
    </p:spTree>
    <p:extLst>
      <p:ext uri="{BB962C8B-B14F-4D97-AF65-F5344CB8AC3E}">
        <p14:creationId xmlns:p14="http://schemas.microsoft.com/office/powerpoint/2010/main" val="3738468603"/>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ld" id="{FF075902-62C2-5445-8333-C02BFC40CEDD}" vid="{BBD134B1-7748-0442-994B-AF25B78ED4F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ホワイト</Template>
  <TotalTime>7444</TotalTime>
  <Words>3527</Words>
  <Application>Microsoft Macintosh PowerPoint</Application>
  <PresentationFormat>画面に合わせる (4:3)</PresentationFormat>
  <Paragraphs>700</Paragraphs>
  <Slides>60</Slides>
  <Notes>5</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60</vt:i4>
      </vt:variant>
    </vt:vector>
  </HeadingPairs>
  <TitlesOfParts>
    <vt:vector size="75" baseType="lpstr">
      <vt:lpstr>Hiragino Kaku Gothic Pro W6</vt:lpstr>
      <vt:lpstr>Hiragino Kaku Gothic ProN W6</vt:lpstr>
      <vt:lpstr>ＭＳ Ｐゴシック</vt:lpstr>
      <vt:lpstr>ヒラギノ角ゴ Pro W6</vt:lpstr>
      <vt:lpstr>游ゴシック</vt:lpstr>
      <vt:lpstr>游明朝</vt:lpstr>
      <vt:lpstr>Arial</vt:lpstr>
      <vt:lpstr>Calibri</vt:lpstr>
      <vt:lpstr>Lucida Calligraphy</vt:lpstr>
      <vt:lpstr>Marker Felt</vt:lpstr>
      <vt:lpstr>Marker Felt Thin</vt:lpstr>
      <vt:lpstr>MarkerFelt-Thin</vt:lpstr>
      <vt:lpstr>Symbol</vt:lpstr>
      <vt:lpstr>Times New Roman</vt:lpstr>
      <vt:lpstr>ホワイト</vt:lpstr>
      <vt:lpstr>Issues in SuperKEKB Phase 2 Operation</vt:lpstr>
      <vt:lpstr>Contents</vt:lpstr>
      <vt:lpstr>Missions of Phase 2</vt:lpstr>
      <vt:lpstr>QCS quench issues</vt:lpstr>
      <vt:lpstr>PowerPoint プレゼンテーション</vt:lpstr>
      <vt:lpstr>History of SuperKEKB Phase 2</vt:lpstr>
      <vt:lpstr>List of QCS quenches (from QCS group)</vt:lpstr>
      <vt:lpstr>Belle 2 beam abort based on diamond sensors</vt:lpstr>
      <vt:lpstr>List of QCS quenches (from QCS group)</vt:lpstr>
      <vt:lpstr>Locations of QCS quenches</vt:lpstr>
      <vt:lpstr>Damage of collimator (LER D02V1)</vt:lpstr>
      <vt:lpstr>Vacuum burst when collimator was damaged</vt:lpstr>
      <vt:lpstr>Damage of collimator (HER D01V1)</vt:lpstr>
      <vt:lpstr>Summary of QCS quench in Phase 2</vt:lpstr>
      <vt:lpstr>To do list for QCS quench</vt:lpstr>
      <vt:lpstr>PowerPoint プレゼンテーション</vt:lpstr>
      <vt:lpstr>PowerPoint プレゼンテーション</vt:lpstr>
      <vt:lpstr>PowerPoint プレゼンテーション</vt:lpstr>
      <vt:lpstr>PowerPoint プレゼンテーション</vt:lpstr>
      <vt:lpstr>LER beam envelop </vt:lpstr>
      <vt:lpstr>High beam current issues issues</vt:lpstr>
      <vt:lpstr>Coupled bunch instability in LER</vt:lpstr>
      <vt:lpstr>PowerPoint プレゼンテーション</vt:lpstr>
      <vt:lpstr>Spectrum when longitudinal instability occurred</vt:lpstr>
      <vt:lpstr>Longitudinal Mode (2 bucket spacing)</vt:lpstr>
      <vt:lpstr>Detector BG issues</vt:lpstr>
      <vt:lpstr>Detector beam background issues</vt:lpstr>
      <vt:lpstr>PowerPoint プレゼンテーション</vt:lpstr>
      <vt:lpstr>PowerPoint プレゼンテーション</vt:lpstr>
      <vt:lpstr>Injection BG</vt:lpstr>
      <vt:lpstr>BG by storage beam</vt:lpstr>
      <vt:lpstr>Beam tail?</vt:lpstr>
      <vt:lpstr>Task forces</vt:lpstr>
      <vt:lpstr>Spare slides</vt:lpstr>
      <vt:lpstr>PowerPoint プレゼンテーション</vt:lpstr>
      <vt:lpstr>運転中に発生した主な問題 (1)</vt:lpstr>
      <vt:lpstr>運転中に発生した主な問題 (2)</vt:lpstr>
      <vt:lpstr>運転中に発生した主な問題 (3)</vt:lpstr>
      <vt:lpstr>Comparison of machine parameters between design and Phase2</vt:lpstr>
      <vt:lpstr>[1] Luminosity of 1 x 1034 cm-2 s-1</vt:lpstr>
      <vt:lpstr>Machine Parameters of SuperKEKB Phase 2 (July 5th 2018)</vt:lpstr>
      <vt:lpstr>Phase 3 (2019 March – June)</vt:lpstr>
      <vt:lpstr>Efforts to prevent QCS quench</vt:lpstr>
      <vt:lpstr>Further countermeasures for QCS quench</vt:lpstr>
      <vt:lpstr>PowerPoint プレゼンテーション</vt:lpstr>
      <vt:lpstr>PowerPoint プレゼンテーション</vt:lpstr>
      <vt:lpstr>PowerPoint プレゼンテーション</vt:lpstr>
      <vt:lpstr>LER beam envelop </vt:lpstr>
      <vt:lpstr>コリメータヘッドが損傷(LER)したためBGが増えた。</vt:lpstr>
      <vt:lpstr>PowerPoint プレゼンテーション</vt:lpstr>
      <vt:lpstr>Finally two crab cavities were installed in KEKB, one for each ring in January 2007</vt:lpstr>
      <vt:lpstr>PowerPoint プレゼンテーション</vt:lpstr>
      <vt:lpstr>PowerPoint プレゼンテーション</vt:lpstr>
      <vt:lpstr>PowerPoint プレゼンテーション</vt:lpstr>
      <vt:lpstr>Troubles</vt:lpstr>
      <vt:lpstr>Troubles</vt:lpstr>
      <vt:lpstr>Troubles</vt:lpstr>
      <vt:lpstr>PowerPoint プレゼンテーション</vt:lpstr>
      <vt:lpstr>PowerPoint プレゼンテーション</vt:lpstr>
      <vt:lpstr>Ohuchi-san’s estimation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 of SuperKEKB in Phase 2</dc:title>
  <dc:creator>船越義裕</dc:creator>
  <cp:lastModifiedBy>船越義裕</cp:lastModifiedBy>
  <cp:revision>70</cp:revision>
  <dcterms:created xsi:type="dcterms:W3CDTF">2018-09-20T07:32:33Z</dcterms:created>
  <dcterms:modified xsi:type="dcterms:W3CDTF">2018-10-15T00:48:33Z</dcterms:modified>
</cp:coreProperties>
</file>