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487" r:id="rId2"/>
    <p:sldId id="582" r:id="rId3"/>
    <p:sldId id="533" r:id="rId4"/>
    <p:sldId id="537" r:id="rId5"/>
    <p:sldId id="568" r:id="rId6"/>
    <p:sldId id="571" r:id="rId7"/>
    <p:sldId id="570" r:id="rId8"/>
    <p:sldId id="566" r:id="rId9"/>
    <p:sldId id="561" r:id="rId10"/>
    <p:sldId id="548" r:id="rId11"/>
    <p:sldId id="587" r:id="rId12"/>
    <p:sldId id="572" r:id="rId13"/>
    <p:sldId id="549" r:id="rId14"/>
    <p:sldId id="410" r:id="rId15"/>
    <p:sldId id="273" r:id="rId16"/>
    <p:sldId id="555" r:id="rId17"/>
    <p:sldId id="556" r:id="rId18"/>
    <p:sldId id="260" r:id="rId19"/>
    <p:sldId id="557" r:id="rId20"/>
    <p:sldId id="573" r:id="rId21"/>
    <p:sldId id="581" r:id="rId22"/>
    <p:sldId id="574" r:id="rId23"/>
    <p:sldId id="577" r:id="rId24"/>
    <p:sldId id="575" r:id="rId25"/>
    <p:sldId id="578" r:id="rId26"/>
    <p:sldId id="579" r:id="rId27"/>
    <p:sldId id="576" r:id="rId28"/>
    <p:sldId id="580" r:id="rId29"/>
    <p:sldId id="588" r:id="rId30"/>
    <p:sldId id="531" r:id="rId31"/>
    <p:sldId id="517" r:id="rId32"/>
    <p:sldId id="516" r:id="rId33"/>
    <p:sldId id="494" r:id="rId34"/>
    <p:sldId id="583" r:id="rId35"/>
    <p:sldId id="584" r:id="rId36"/>
    <p:sldId id="585" r:id="rId37"/>
    <p:sldId id="586" r:id="rId38"/>
    <p:sldId id="527" r:id="rId39"/>
    <p:sldId id="526" r:id="rId40"/>
    <p:sldId id="551" r:id="rId41"/>
    <p:sldId id="552" r:id="rId42"/>
    <p:sldId id="554" r:id="rId43"/>
    <p:sldId id="558" r:id="rId44"/>
    <p:sldId id="559" r:id="rId45"/>
    <p:sldId id="560" r:id="rId46"/>
    <p:sldId id="532" r:id="rId47"/>
    <p:sldId id="534" r:id="rId48"/>
  </p:sldIdLst>
  <p:sldSz cx="10688638" cy="7562850"/>
  <p:notesSz cx="9144000" cy="6858000"/>
  <p:custShowLst>
    <p:custShow name="B-Suishin-i" id="0">
      <p:sldLst/>
    </p:custShow>
  </p:custShowLst>
  <p:defaultTextStyle>
    <a:defPPr>
      <a:defRPr lang="ja-JP"/>
    </a:defPPr>
    <a:lvl1pPr marL="0" algn="l" defTabSz="521437" rtl="0" eaLnBrk="1" latinLnBrk="0" hangingPunct="1">
      <a:defRPr kumimoji="1" sz="2100" kern="1200">
        <a:solidFill>
          <a:schemeClr val="tx1"/>
        </a:solidFill>
        <a:latin typeface="+mn-lt"/>
        <a:ea typeface="+mn-ea"/>
        <a:cs typeface="+mn-cs"/>
      </a:defRPr>
    </a:lvl1pPr>
    <a:lvl2pPr marL="521437" algn="l" defTabSz="521437" rtl="0" eaLnBrk="1" latinLnBrk="0" hangingPunct="1">
      <a:defRPr kumimoji="1" sz="2100" kern="1200">
        <a:solidFill>
          <a:schemeClr val="tx1"/>
        </a:solidFill>
        <a:latin typeface="+mn-lt"/>
        <a:ea typeface="+mn-ea"/>
        <a:cs typeface="+mn-cs"/>
      </a:defRPr>
    </a:lvl2pPr>
    <a:lvl3pPr marL="1042873" algn="l" defTabSz="521437" rtl="0" eaLnBrk="1" latinLnBrk="0" hangingPunct="1">
      <a:defRPr kumimoji="1" sz="2100" kern="1200">
        <a:solidFill>
          <a:schemeClr val="tx1"/>
        </a:solidFill>
        <a:latin typeface="+mn-lt"/>
        <a:ea typeface="+mn-ea"/>
        <a:cs typeface="+mn-cs"/>
      </a:defRPr>
    </a:lvl3pPr>
    <a:lvl4pPr marL="1564310" algn="l" defTabSz="521437" rtl="0" eaLnBrk="1" latinLnBrk="0" hangingPunct="1">
      <a:defRPr kumimoji="1" sz="2100" kern="1200">
        <a:solidFill>
          <a:schemeClr val="tx1"/>
        </a:solidFill>
        <a:latin typeface="+mn-lt"/>
        <a:ea typeface="+mn-ea"/>
        <a:cs typeface="+mn-cs"/>
      </a:defRPr>
    </a:lvl4pPr>
    <a:lvl5pPr marL="2085746" algn="l" defTabSz="521437" rtl="0" eaLnBrk="1" latinLnBrk="0" hangingPunct="1">
      <a:defRPr kumimoji="1" sz="2100" kern="1200">
        <a:solidFill>
          <a:schemeClr val="tx1"/>
        </a:solidFill>
        <a:latin typeface="+mn-lt"/>
        <a:ea typeface="+mn-ea"/>
        <a:cs typeface="+mn-cs"/>
      </a:defRPr>
    </a:lvl5pPr>
    <a:lvl6pPr marL="2607183" algn="l" defTabSz="521437" rtl="0" eaLnBrk="1" latinLnBrk="0" hangingPunct="1">
      <a:defRPr kumimoji="1" sz="2100" kern="1200">
        <a:solidFill>
          <a:schemeClr val="tx1"/>
        </a:solidFill>
        <a:latin typeface="+mn-lt"/>
        <a:ea typeface="+mn-ea"/>
        <a:cs typeface="+mn-cs"/>
      </a:defRPr>
    </a:lvl6pPr>
    <a:lvl7pPr marL="3128620" algn="l" defTabSz="521437" rtl="0" eaLnBrk="1" latinLnBrk="0" hangingPunct="1">
      <a:defRPr kumimoji="1" sz="2100" kern="1200">
        <a:solidFill>
          <a:schemeClr val="tx1"/>
        </a:solidFill>
        <a:latin typeface="+mn-lt"/>
        <a:ea typeface="+mn-ea"/>
        <a:cs typeface="+mn-cs"/>
      </a:defRPr>
    </a:lvl7pPr>
    <a:lvl8pPr marL="3650056" algn="l" defTabSz="521437" rtl="0" eaLnBrk="1" latinLnBrk="0" hangingPunct="1">
      <a:defRPr kumimoji="1" sz="2100" kern="1200">
        <a:solidFill>
          <a:schemeClr val="tx1"/>
        </a:solidFill>
        <a:latin typeface="+mn-lt"/>
        <a:ea typeface="+mn-ea"/>
        <a:cs typeface="+mn-cs"/>
      </a:defRPr>
    </a:lvl8pPr>
    <a:lvl9pPr marL="4171493" algn="l" defTabSz="521437" rtl="0" eaLnBrk="1" latinLnBrk="0" hangingPunct="1">
      <a:defRPr kumimoji="1"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6">
          <p15:clr>
            <a:srgbClr val="A4A3A4"/>
          </p15:clr>
        </p15:guide>
        <p15:guide id="3" orient="horz" pos="3318">
          <p15:clr>
            <a:srgbClr val="A4A3A4"/>
          </p15:clr>
        </p15:guide>
        <p15:guide id="4" pos="3494">
          <p15:clr>
            <a:srgbClr val="A4A3A4"/>
          </p15:clr>
        </p15:guide>
        <p15:guide id="5" orient="horz" pos="462">
          <p15:clr>
            <a:srgbClr val="A4A3A4"/>
          </p15:clr>
        </p15:guide>
        <p15:guide id="6" pos="31">
          <p15:clr>
            <a:srgbClr val="A4A3A4"/>
          </p15:clr>
        </p15:guide>
        <p15:guide id="7" pos="388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90"/>
    <a:srgbClr val="BFBFC0"/>
    <a:srgbClr val="FFFCEA"/>
    <a:srgbClr val="FFC000"/>
    <a:srgbClr val="0080FF"/>
    <a:srgbClr val="9F9FFF"/>
    <a:srgbClr val="3F3FFF"/>
    <a:srgbClr val="A09FFF"/>
    <a:srgbClr val="807F80"/>
    <a:srgbClr val="00C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412" autoAdjust="0"/>
    <p:restoredTop sz="97390" autoAdjust="0"/>
  </p:normalViewPr>
  <p:slideViewPr>
    <p:cSldViewPr snapToGrid="0" snapToObjects="1">
      <p:cViewPr>
        <p:scale>
          <a:sx n="150" d="100"/>
          <a:sy n="150" d="100"/>
        </p:scale>
        <p:origin x="392" y="528"/>
      </p:cViewPr>
      <p:guideLst>
        <p:guide orient="horz" pos="2382"/>
        <p:guide pos="3366"/>
        <p:guide orient="horz" pos="3318"/>
        <p:guide pos="3494"/>
        <p:guide orient="horz" pos="462"/>
        <p:guide pos="31"/>
        <p:guide pos="38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Rounded MT Bold"/>
                <a:ea typeface="ヒラギノ丸ゴ Pro W4"/>
              </a:defRPr>
            </a:lvl1pPr>
          </a:lstStyle>
          <a:p>
            <a:endParaRPr lang="ja-JP" altLang="en-US" dirty="0"/>
          </a:p>
        </p:txBody>
      </p:sp>
      <p:sp>
        <p:nvSpPr>
          <p:cNvPr id="3" name="日付プレースホルダ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Arial Rounded MT Bold"/>
                <a:ea typeface="ヒラギノ丸ゴ Pro W4"/>
              </a:defRPr>
            </a:lvl1pPr>
          </a:lstStyle>
          <a:p>
            <a:fld id="{9E33E2F4-2526-4743-B798-BF53C297C4F0}" type="datetimeFigureOut">
              <a:rPr lang="ja-JP" altLang="en-US" smtClean="0"/>
              <a:pPr/>
              <a:t>2019/2/11</a:t>
            </a:fld>
            <a:endParaRPr lang="ja-JP" altLang="en-US" dirty="0"/>
          </a:p>
        </p:txBody>
      </p:sp>
      <p:sp>
        <p:nvSpPr>
          <p:cNvPr id="4" name="スライド イメージ プレースホルダ 3"/>
          <p:cNvSpPr>
            <a:spLocks noGrp="1" noRot="1" noChangeAspect="1"/>
          </p:cNvSpPr>
          <p:nvPr>
            <p:ph type="sldImg" idx="2"/>
          </p:nvPr>
        </p:nvSpPr>
        <p:spPr>
          <a:xfrm>
            <a:off x="2754313" y="514350"/>
            <a:ext cx="3635375" cy="257175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フッター プレースホルダ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Arial Rounded MT Bold"/>
                <a:ea typeface="ヒラギノ丸ゴ Pro W4"/>
              </a:defRPr>
            </a:lvl1pPr>
          </a:lstStyle>
          <a:p>
            <a:endParaRPr lang="ja-JP" altLang="en-US" dirty="0"/>
          </a:p>
        </p:txBody>
      </p:sp>
      <p:sp>
        <p:nvSpPr>
          <p:cNvPr id="7" name="スライド番号プレースホルダ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Arial Rounded MT Bold"/>
                <a:ea typeface="ヒラギノ丸ゴ Pro W4"/>
              </a:defRPr>
            </a:lvl1pPr>
          </a:lstStyle>
          <a:p>
            <a:fld id="{2B267216-430B-D547-8DE6-8FEE06FF842D}" type="slidenum">
              <a:rPr lang="ja-JP" altLang="en-US" smtClean="0"/>
              <a:pPr/>
              <a:t>‹#›</a:t>
            </a:fld>
            <a:endParaRPr lang="ja-JP" altLang="en-US" dirty="0"/>
          </a:p>
        </p:txBody>
      </p:sp>
    </p:spTree>
    <p:extLst>
      <p:ext uri="{BB962C8B-B14F-4D97-AF65-F5344CB8AC3E}">
        <p14:creationId xmlns:p14="http://schemas.microsoft.com/office/powerpoint/2010/main" val="429741972"/>
      </p:ext>
    </p:extLst>
  </p:cSld>
  <p:clrMap bg1="lt1" tx1="dk1" bg2="lt2" tx2="dk2" accent1="accent1" accent2="accent2" accent3="accent3" accent4="accent4" accent5="accent5" accent6="accent6" hlink="hlink" folHlink="folHlink"/>
  <p:notesStyle>
    <a:lvl1pPr marL="0" algn="l" defTabSz="521437" rtl="0" eaLnBrk="1" latinLnBrk="0" hangingPunct="1">
      <a:defRPr kumimoji="1" sz="1400" kern="1200">
        <a:solidFill>
          <a:schemeClr val="tx1"/>
        </a:solidFill>
        <a:latin typeface="Arial Rounded MT Bold"/>
        <a:ea typeface="ヒラギノ丸ゴ Pro W4"/>
        <a:cs typeface="+mn-cs"/>
      </a:defRPr>
    </a:lvl1pPr>
    <a:lvl2pPr marL="521437" algn="l" defTabSz="521437" rtl="0" eaLnBrk="1" latinLnBrk="0" hangingPunct="1">
      <a:defRPr kumimoji="1" sz="1400" kern="1200">
        <a:solidFill>
          <a:schemeClr val="tx1"/>
        </a:solidFill>
        <a:latin typeface="Arial Rounded MT Bold"/>
        <a:ea typeface="ヒラギノ丸ゴ Pro W4"/>
        <a:cs typeface="+mn-cs"/>
      </a:defRPr>
    </a:lvl2pPr>
    <a:lvl3pPr marL="1042873" algn="l" defTabSz="521437" rtl="0" eaLnBrk="1" latinLnBrk="0" hangingPunct="1">
      <a:defRPr kumimoji="1" sz="1400" kern="1200">
        <a:solidFill>
          <a:schemeClr val="tx1"/>
        </a:solidFill>
        <a:latin typeface="Arial Rounded MT Bold"/>
        <a:ea typeface="ヒラギノ丸ゴ Pro W4"/>
        <a:cs typeface="+mn-cs"/>
      </a:defRPr>
    </a:lvl3pPr>
    <a:lvl4pPr marL="1564310" algn="l" defTabSz="521437" rtl="0" eaLnBrk="1" latinLnBrk="0" hangingPunct="1">
      <a:defRPr kumimoji="1" sz="1400" kern="1200">
        <a:solidFill>
          <a:schemeClr val="tx1"/>
        </a:solidFill>
        <a:latin typeface="Arial Rounded MT Bold"/>
        <a:ea typeface="ヒラギノ丸ゴ Pro W4"/>
        <a:cs typeface="+mn-cs"/>
      </a:defRPr>
    </a:lvl4pPr>
    <a:lvl5pPr marL="2085746" algn="l" defTabSz="521437" rtl="0" eaLnBrk="1" latinLnBrk="0" hangingPunct="1">
      <a:defRPr kumimoji="1" sz="1400" kern="1200">
        <a:solidFill>
          <a:schemeClr val="tx1"/>
        </a:solidFill>
        <a:latin typeface="Arial Rounded MT Bold"/>
        <a:ea typeface="ヒラギノ丸ゴ Pro W4"/>
        <a:cs typeface="+mn-cs"/>
      </a:defRPr>
    </a:lvl5pPr>
    <a:lvl6pPr marL="2607183" algn="l" defTabSz="521437" rtl="0" eaLnBrk="1" latinLnBrk="0" hangingPunct="1">
      <a:defRPr kumimoji="1" sz="1400" kern="1200">
        <a:solidFill>
          <a:schemeClr val="tx1"/>
        </a:solidFill>
        <a:latin typeface="+mn-lt"/>
        <a:ea typeface="+mn-ea"/>
        <a:cs typeface="+mn-cs"/>
      </a:defRPr>
    </a:lvl6pPr>
    <a:lvl7pPr marL="3128620" algn="l" defTabSz="521437" rtl="0" eaLnBrk="1" latinLnBrk="0" hangingPunct="1">
      <a:defRPr kumimoji="1" sz="1400" kern="1200">
        <a:solidFill>
          <a:schemeClr val="tx1"/>
        </a:solidFill>
        <a:latin typeface="+mn-lt"/>
        <a:ea typeface="+mn-ea"/>
        <a:cs typeface="+mn-cs"/>
      </a:defRPr>
    </a:lvl7pPr>
    <a:lvl8pPr marL="3650056" algn="l" defTabSz="521437" rtl="0" eaLnBrk="1" latinLnBrk="0" hangingPunct="1">
      <a:defRPr kumimoji="1" sz="1400" kern="1200">
        <a:solidFill>
          <a:schemeClr val="tx1"/>
        </a:solidFill>
        <a:latin typeface="+mn-lt"/>
        <a:ea typeface="+mn-ea"/>
        <a:cs typeface="+mn-cs"/>
      </a:defRPr>
    </a:lvl8pPr>
    <a:lvl9pPr marL="4171493" algn="l" defTabSz="521437" rtl="0" eaLnBrk="1" latinLnBrk="0" hangingPunct="1">
      <a:defRPr kumimoji="1"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754313" y="514350"/>
            <a:ext cx="3635375" cy="2571750"/>
          </a:xfrm>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fld id="{2B267216-430B-D547-8DE6-8FEE06FF842D}" type="slidenum">
              <a:rPr lang="ja-JP" altLang="en-US" smtClean="0"/>
              <a:pPr/>
              <a:t>1</a:t>
            </a:fld>
            <a:endParaRPr lang="ja-JP" altLang="en-US"/>
          </a:p>
        </p:txBody>
      </p:sp>
    </p:spTree>
    <p:extLst>
      <p:ext uri="{BB962C8B-B14F-4D97-AF65-F5344CB8AC3E}">
        <p14:creationId xmlns:p14="http://schemas.microsoft.com/office/powerpoint/2010/main" val="18253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55900" y="515938"/>
            <a:ext cx="3632200" cy="2570162"/>
          </a:xfrm>
          <a:prstGeom prst="rect">
            <a:avLst/>
          </a:prstGeom>
        </p:spPr>
      </p:sp>
      <p:sp>
        <p:nvSpPr>
          <p:cNvPr id="3" name="ノート プレースホルダー 2"/>
          <p:cNvSpPr>
            <a:spLocks noGrp="1"/>
          </p:cNvSpPr>
          <p:nvPr>
            <p:ph type="body" idx="1"/>
          </p:nvPr>
        </p:nvSpPr>
        <p:spPr>
          <a:xfrm>
            <a:off x="1220054" y="3257579"/>
            <a:ext cx="6703895" cy="3085608"/>
          </a:xfrm>
          <a:prstGeom prst="rect">
            <a:avLst/>
          </a:prstGeom>
        </p:spPr>
        <p:txBody>
          <a:bodyPr lIns="87355" tIns="43678" rIns="87355" bIns="43678"/>
          <a:lstStyle/>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a:xfrm>
            <a:off x="5180962" y="6515156"/>
            <a:ext cx="3963040" cy="342845"/>
          </a:xfrm>
          <a:prstGeom prst="rect">
            <a:avLst/>
          </a:prstGeom>
        </p:spPr>
        <p:txBody>
          <a:bodyPr lIns="87355" tIns="43678" rIns="87355" bIns="43678"/>
          <a:lstStyle/>
          <a:p>
            <a:fld id="{3AC299B5-282C-4131-B175-18562ED377B0}" type="slidenum">
              <a:rPr lang="ja-JP" altLang="en-US" smtClean="0">
                <a:solidFill>
                  <a:prstClr val="black"/>
                </a:solidFill>
                <a:latin typeface="Calibri"/>
                <a:ea typeface="ＭＳ Ｐゴシック"/>
              </a:rPr>
              <a:pPr/>
              <a:t>21</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676824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pPr>
              <a:defRPr sz="1900"/>
            </a:pPr>
            <a:r>
              <a:t>This illustrates an S-band accelerating unit in the linac.</a:t>
            </a:r>
          </a:p>
          <a:p>
            <a:pPr>
              <a:defRPr sz="1900"/>
            </a:pPr>
            <a:r>
              <a:t>The output RF power of the klystron is compressed to approximately 140 MW through the SLED.</a:t>
            </a:r>
          </a:p>
          <a:p>
            <a:pPr>
              <a:defRPr sz="1900"/>
            </a:pPr>
            <a:r>
              <a:t>We divide the power into </a:t>
            </a:r>
            <a:r>
              <a:rPr sz="2300">
                <a:latin typeface="ヒラギノ角ゴ ProN W6"/>
                <a:ea typeface="ヒラギノ角ゴ ProN W6"/>
                <a:cs typeface="ヒラギノ角ゴ ProN W6"/>
                <a:sym typeface="ヒラギノ角ゴ ProN W6"/>
              </a:rPr>
              <a:t>four</a:t>
            </a:r>
            <a:r>
              <a:t> and feed them into the four accelerating structures by using a vacuum waveguide circuit.</a:t>
            </a:r>
          </a:p>
          <a:p>
            <a:pPr>
              <a:defRPr sz="1900"/>
            </a:pPr>
            <a:r>
              <a:t>Then the unit generate an accelerating voltage of 160 MV.</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70000" lnSpcReduction="20000"/>
          </a:bodyPr>
          <a:lstStyle/>
          <a:p>
            <a:r>
              <a:rPr lang="en-US" altLang="ja-JP" sz="2700" dirty="0"/>
              <a:t>Higher Injection Beam Current</a:t>
            </a:r>
          </a:p>
          <a:p>
            <a:pPr lvl="1"/>
            <a:r>
              <a:rPr lang="en-US" altLang="ja-JP" sz="2300" dirty="0"/>
              <a:t>To Meet the larger stored beam current and shorter beam lifetime in the ring</a:t>
            </a:r>
          </a:p>
          <a:p>
            <a:pPr lvl="1"/>
            <a:r>
              <a:rPr lang="en-US" altLang="ja-JP" sz="2300" dirty="0"/>
              <a:t>4~8-times larger bunch current for electron and positron</a:t>
            </a:r>
          </a:p>
          <a:p>
            <a:pPr lvl="1"/>
            <a:r>
              <a:rPr lang="en-US" altLang="ja-JP" sz="2300" dirty="0"/>
              <a:t>Reconstruction of positron generator, etc</a:t>
            </a:r>
          </a:p>
          <a:p>
            <a:r>
              <a:rPr lang="en-US" altLang="ja-JP" sz="2700" dirty="0"/>
              <a:t>Lower-emittance Injection Beam </a:t>
            </a:r>
          </a:p>
          <a:p>
            <a:pPr lvl="1"/>
            <a:r>
              <a:rPr lang="en-US" altLang="ja-JP" sz="2300" dirty="0"/>
              <a:t>To meet nano-beam scheme in the ring</a:t>
            </a:r>
          </a:p>
          <a:p>
            <a:pPr lvl="1"/>
            <a:r>
              <a:rPr lang="en-US" altLang="ja-JP" sz="2300" dirty="0"/>
              <a:t>Positron with a damping ring</a:t>
            </a:r>
          </a:p>
          <a:p>
            <a:pPr lvl="1"/>
            <a:r>
              <a:rPr lang="en-US" altLang="ja-JP" sz="2300" dirty="0"/>
              <a:t>Electron with a photo-cathode RF gun</a:t>
            </a:r>
          </a:p>
          <a:p>
            <a:pPr lvl="1"/>
            <a:r>
              <a:rPr lang="en-US" altLang="ja-JP" sz="2300" dirty="0"/>
              <a:t>Emittance preservation by alignment and beam instrumentation</a:t>
            </a:r>
          </a:p>
          <a:p>
            <a:r>
              <a:rPr lang="en-US" altLang="ja-JP" sz="2700" dirty="0"/>
              <a:t>Quasi-simultaneous injections into 4 storage rings</a:t>
            </a:r>
          </a:p>
          <a:p>
            <a:pPr lvl="1"/>
            <a:r>
              <a:rPr lang="en-US" altLang="ja-JP" sz="2300" dirty="0"/>
              <a:t>SuperKEKB e</a:t>
            </a:r>
            <a:r>
              <a:rPr lang="en-US" altLang="ja-JP" sz="2300" baseline="30000" dirty="0"/>
              <a:t>–</a:t>
            </a:r>
            <a:r>
              <a:rPr lang="en-US" altLang="ja-JP" sz="2300" dirty="0"/>
              <a:t>/e</a:t>
            </a:r>
            <a:r>
              <a:rPr lang="en-US" altLang="ja-JP" sz="2300" baseline="30000" dirty="0"/>
              <a:t>+</a:t>
            </a:r>
            <a:r>
              <a:rPr lang="en-US" altLang="ja-JP" sz="2300" dirty="0"/>
              <a:t> rings, and light sources of PF and PF-AR</a:t>
            </a:r>
          </a:p>
          <a:p>
            <a:pPr lvl="1"/>
            <a:r>
              <a:rPr lang="en-US" altLang="ja-JP" sz="2400" dirty="0"/>
              <a:t>Improvements to beam instrumentation, low-level RF, controls, timing, etc </a:t>
            </a:r>
          </a:p>
          <a:p>
            <a:endParaRPr lang="ja-JP" altLang="en-US" dirty="0"/>
          </a:p>
        </p:txBody>
      </p:sp>
      <p:sp>
        <p:nvSpPr>
          <p:cNvPr id="4" name="スライド番号プレースホルダ 3"/>
          <p:cNvSpPr>
            <a:spLocks noGrp="1"/>
          </p:cNvSpPr>
          <p:nvPr>
            <p:ph type="sldNum" sz="quarter" idx="10"/>
          </p:nvPr>
        </p:nvSpPr>
        <p:spPr/>
        <p:txBody>
          <a:bodyPr/>
          <a:lstStyle/>
          <a:p>
            <a:pPr>
              <a:defRPr/>
            </a:pPr>
            <a:fld id="{92887408-D3CD-0349-87E9-C35D7B81E6B5}" type="slidenum">
              <a:rPr lang="en-US" altLang="ja-JP" smtClean="0"/>
              <a:pPr>
                <a:defRPr/>
              </a:pPr>
              <a:t>3</a:t>
            </a:fld>
            <a:endParaRPr lang="en-US" altLang="ja-JP"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55900" y="515938"/>
            <a:ext cx="3632200" cy="2570162"/>
          </a:xfrm>
          <a:prstGeom prst="rect">
            <a:avLst/>
          </a:prstGeom>
        </p:spPr>
      </p:sp>
      <p:sp>
        <p:nvSpPr>
          <p:cNvPr id="3" name="ノート プレースホルダー 2"/>
          <p:cNvSpPr>
            <a:spLocks noGrp="1"/>
          </p:cNvSpPr>
          <p:nvPr>
            <p:ph type="body" idx="1"/>
          </p:nvPr>
        </p:nvSpPr>
        <p:spPr>
          <a:xfrm>
            <a:off x="1220054" y="3257579"/>
            <a:ext cx="6703895" cy="3085608"/>
          </a:xfrm>
          <a:prstGeom prst="rect">
            <a:avLst/>
          </a:prstGeom>
        </p:spPr>
        <p:txBody>
          <a:bodyPr lIns="87355" tIns="43678" rIns="87355" bIns="43678"/>
          <a:lstStyle/>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a:xfrm>
            <a:off x="5180962" y="6515156"/>
            <a:ext cx="3963040" cy="342845"/>
          </a:xfrm>
          <a:prstGeom prst="rect">
            <a:avLst/>
          </a:prstGeom>
        </p:spPr>
        <p:txBody>
          <a:bodyPr lIns="87355" tIns="43678" rIns="87355" bIns="43678"/>
          <a:lstStyle/>
          <a:p>
            <a:fld id="{3AC299B5-282C-4131-B175-18562ED377B0}" type="slidenum">
              <a:rPr lang="ja-JP" altLang="en-US" smtClean="0">
                <a:solidFill>
                  <a:prstClr val="black"/>
                </a:solidFill>
                <a:latin typeface="Calibri"/>
                <a:ea typeface="ＭＳ Ｐゴシック"/>
              </a:rPr>
              <a:pPr/>
              <a:t>4</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676824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5455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1648" y="2349386"/>
            <a:ext cx="9085342" cy="1621111"/>
          </a:xfrm>
        </p:spPr>
        <p:txBody>
          <a:bodyPr/>
          <a:lstStyle/>
          <a:p>
            <a:r>
              <a:rPr lang="ja-JP" altLang="en-US"/>
              <a:t>マスター タイトルの書式設定</a:t>
            </a:r>
          </a:p>
        </p:txBody>
      </p:sp>
      <p:sp>
        <p:nvSpPr>
          <p:cNvPr id="3" name="サブタイトル 2"/>
          <p:cNvSpPr>
            <a:spLocks noGrp="1"/>
          </p:cNvSpPr>
          <p:nvPr>
            <p:ph type="subTitle" idx="1"/>
          </p:nvPr>
        </p:nvSpPr>
        <p:spPr>
          <a:xfrm>
            <a:off x="1603296" y="4285615"/>
            <a:ext cx="7482047" cy="1932728"/>
          </a:xfrm>
        </p:spPr>
        <p:txBody>
          <a:bodyPr/>
          <a:lstStyle>
            <a:lvl1pPr marL="0" indent="0" algn="ctr">
              <a:buNone/>
              <a:defRPr/>
            </a:lvl1pPr>
            <a:lvl2pPr marL="497754" indent="0" algn="ctr">
              <a:buNone/>
              <a:defRPr/>
            </a:lvl2pPr>
            <a:lvl3pPr marL="995507" indent="0" algn="ctr">
              <a:buNone/>
              <a:defRPr/>
            </a:lvl3pPr>
            <a:lvl4pPr marL="1493261" indent="0" algn="ctr">
              <a:buNone/>
              <a:defRPr/>
            </a:lvl4pPr>
            <a:lvl5pPr marL="1991015" indent="0" algn="ctr">
              <a:buNone/>
              <a:defRPr/>
            </a:lvl5pPr>
            <a:lvl6pPr marL="2488768" indent="0" algn="ctr">
              <a:buNone/>
              <a:defRPr/>
            </a:lvl6pPr>
            <a:lvl7pPr marL="2986522" indent="0" algn="ctr">
              <a:buNone/>
              <a:defRPr/>
            </a:lvl7pPr>
            <a:lvl8pPr marL="3484275" indent="0" algn="ctr">
              <a:buNone/>
              <a:defRPr/>
            </a:lvl8pPr>
            <a:lvl9pPr marL="3982029" indent="0" algn="ctr">
              <a:buNone/>
              <a:defRPr/>
            </a:lvl9pPr>
          </a:lstStyle>
          <a:p>
            <a:r>
              <a:rPr lang="ja-JP" altLang="en-US"/>
              <a:t>マスター サブタイトルの書式設定</a:t>
            </a:r>
          </a:p>
        </p:txBody>
      </p:sp>
      <p:sp>
        <p:nvSpPr>
          <p:cNvPr id="4" name="Rectangle 21"/>
          <p:cNvSpPr>
            <a:spLocks noGrp="1" noChangeArrowheads="1"/>
          </p:cNvSpPr>
          <p:nvPr>
            <p:ph type="sldNum" sz="quarter" idx="10"/>
          </p:nvPr>
        </p:nvSpPr>
        <p:spPr>
          <a:ln/>
        </p:spPr>
        <p:txBody>
          <a:bodyPr/>
          <a:lstStyle>
            <a:lvl1pPr>
              <a:defRPr/>
            </a:lvl1pPr>
          </a:lstStyle>
          <a:p>
            <a:pPr>
              <a:defRPr/>
            </a:pPr>
            <a:fld id="{3E853FE9-5C6C-6548-957D-1A4EE3A3B61B}" type="slidenum">
              <a:rPr lang="en-US" altLang="ja-JP"/>
              <a:pPr>
                <a:defRPr/>
              </a:pPr>
              <a:t>‹#›</a:t>
            </a:fld>
            <a:endParaRPr lang="en-US" altLang="ja-JP"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74B4E322-4B46-D54A-9D81-82D8D5854806}" type="slidenum">
              <a:rPr lang="en-US" altLang="ja-JP"/>
              <a:pPr>
                <a:defRPr/>
              </a:pPr>
              <a:t>‹#›</a:t>
            </a:fld>
            <a:endParaRPr lang="en-US" altLang="ja-JP"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934258" y="462174"/>
            <a:ext cx="2589939" cy="6680518"/>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164441" y="462174"/>
            <a:ext cx="7605377" cy="668051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FAE0852C-B4CE-6044-A8A3-AE7569FA2C55}" type="slidenum">
              <a:rPr lang="en-US" altLang="ja-JP"/>
              <a:pPr>
                <a:defRPr/>
              </a:pPr>
              <a:t>‹#›</a:t>
            </a:fld>
            <a:endParaRPr lang="en-US" altLang="ja-JP"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accent2">
                    <a:lumMod val="50000"/>
                  </a:schemeClr>
                </a:solidFill>
              </a:defRPr>
            </a:lvl1pPr>
          </a:lstStyle>
          <a:p>
            <a:r>
              <a:rPr kumimoji="1" lang="ja-JP" altLang="en-US"/>
              <a:t>マスター タイトルの書式設定</a:t>
            </a:r>
          </a:p>
        </p:txBody>
      </p:sp>
      <p:sp>
        <p:nvSpPr>
          <p:cNvPr id="7" name="コンテンツ プレースホルダー 6"/>
          <p:cNvSpPr>
            <a:spLocks noGrp="1"/>
          </p:cNvSpPr>
          <p:nvPr>
            <p:ph sz="quarter" idx="13"/>
          </p:nvPr>
        </p:nvSpPr>
        <p:spPr>
          <a:xfrm>
            <a:off x="378180" y="1160935"/>
            <a:ext cx="9343076" cy="5479208"/>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6" name="日付プレースホルダー 5"/>
          <p:cNvSpPr>
            <a:spLocks noGrp="1"/>
          </p:cNvSpPr>
          <p:nvPr>
            <p:ph type="dt" sz="half" idx="14"/>
          </p:nvPr>
        </p:nvSpPr>
        <p:spPr>
          <a:xfrm>
            <a:off x="979792" y="7009642"/>
            <a:ext cx="2494015" cy="402652"/>
          </a:xfrm>
          <a:prstGeom prst="rect">
            <a:avLst/>
          </a:prstGeom>
        </p:spPr>
        <p:txBody>
          <a:bodyPr/>
          <a:lstStyle/>
          <a:p>
            <a:endParaRPr lang="ja-JP" altLang="en-US" dirty="0"/>
          </a:p>
        </p:txBody>
      </p:sp>
      <p:sp>
        <p:nvSpPr>
          <p:cNvPr id="8" name="フッター プレースホルダー 7"/>
          <p:cNvSpPr>
            <a:spLocks noGrp="1"/>
          </p:cNvSpPr>
          <p:nvPr>
            <p:ph type="ftr" sz="quarter" idx="15"/>
          </p:nvPr>
        </p:nvSpPr>
        <p:spPr>
          <a:xfrm>
            <a:off x="3651951" y="7009642"/>
            <a:ext cx="3384736" cy="402652"/>
          </a:xfrm>
          <a:prstGeom prst="rect">
            <a:avLst/>
          </a:prstGeom>
        </p:spPr>
        <p:txBody>
          <a:bodyPr/>
          <a:lstStyle/>
          <a:p>
            <a:endParaRPr lang="en-US" altLang="en-US" dirty="0"/>
          </a:p>
        </p:txBody>
      </p:sp>
      <p:sp>
        <p:nvSpPr>
          <p:cNvPr id="9" name="スライド番号プレースホルダー 8"/>
          <p:cNvSpPr>
            <a:spLocks noGrp="1"/>
          </p:cNvSpPr>
          <p:nvPr>
            <p:ph type="sldNum" sz="quarter" idx="16"/>
          </p:nvPr>
        </p:nvSpPr>
        <p:spPr/>
        <p:txBody>
          <a:bodyPr/>
          <a:lstStyle/>
          <a:p>
            <a:fld id="{B0C199F8-A211-45E5-AEA2-CC5E857C2E77}" type="slidenum">
              <a:rPr kumimoji="1" lang="ja-JP" altLang="en-US" smtClean="0"/>
              <a:t>‹#›</a:t>
            </a:fld>
            <a:endParaRPr kumimoji="1" lang="ja-JP" altLang="en-US"/>
          </a:p>
        </p:txBody>
      </p:sp>
    </p:spTree>
    <p:extLst>
      <p:ext uri="{BB962C8B-B14F-4D97-AF65-F5344CB8AC3E}">
        <p14:creationId xmlns:p14="http://schemas.microsoft.com/office/powerpoint/2010/main" val="330080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03311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1"/>
          <p:cNvSpPr>
            <a:spLocks noGrp="1" noChangeArrowheads="1"/>
          </p:cNvSpPr>
          <p:nvPr>
            <p:ph type="sldNum" sz="quarter" idx="10"/>
          </p:nvPr>
        </p:nvSpPr>
        <p:spPr>
          <a:ln/>
        </p:spPr>
        <p:txBody>
          <a:bodyPr/>
          <a:lstStyle>
            <a:lvl1pPr>
              <a:defRPr/>
            </a:lvl1pPr>
          </a:lstStyle>
          <a:p>
            <a:pPr>
              <a:defRPr/>
            </a:pPr>
            <a:fld id="{4D221721-5FDC-D445-9F85-7F3CCA7B1AE5}" type="slidenum">
              <a:rPr lang="en-US" altLang="ja-JP"/>
              <a:pPr>
                <a:defRPr/>
              </a:pPr>
              <a:t>‹#›</a:t>
            </a:fld>
            <a:endParaRPr lang="en-US" altLang="ja-JP"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844472" y="4859832"/>
            <a:ext cx="9085342" cy="1502066"/>
          </a:xfrm>
        </p:spPr>
        <p:txBody>
          <a:bodyPr anchor="t"/>
          <a:lstStyle>
            <a:lvl1pPr algn="l">
              <a:defRPr sz="44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844472" y="3205459"/>
            <a:ext cx="9085342" cy="1654373"/>
          </a:xfrm>
        </p:spPr>
        <p:txBody>
          <a:bodyPr anchor="b"/>
          <a:lstStyle>
            <a:lvl1pPr marL="0" indent="0">
              <a:buNone/>
              <a:defRPr sz="2200"/>
            </a:lvl1pPr>
            <a:lvl2pPr marL="497754" indent="0">
              <a:buNone/>
              <a:defRPr sz="2000"/>
            </a:lvl2pPr>
            <a:lvl3pPr marL="995507" indent="0">
              <a:buNone/>
              <a:defRPr sz="1700"/>
            </a:lvl3pPr>
            <a:lvl4pPr marL="1493261" indent="0">
              <a:buNone/>
              <a:defRPr sz="1500"/>
            </a:lvl4pPr>
            <a:lvl5pPr marL="1991015" indent="0">
              <a:buNone/>
              <a:defRPr sz="1500"/>
            </a:lvl5pPr>
            <a:lvl6pPr marL="2488768" indent="0">
              <a:buNone/>
              <a:defRPr sz="1500"/>
            </a:lvl6pPr>
            <a:lvl7pPr marL="2986522" indent="0">
              <a:buNone/>
              <a:defRPr sz="1500"/>
            </a:lvl7pPr>
            <a:lvl8pPr marL="3484275" indent="0">
              <a:buNone/>
              <a:defRPr sz="1500"/>
            </a:lvl8pPr>
            <a:lvl9pPr marL="3982029" indent="0">
              <a:buNone/>
              <a:defRPr sz="1500"/>
            </a:lvl9pPr>
          </a:lstStyle>
          <a:p>
            <a:pPr lvl="0"/>
            <a:r>
              <a:rPr lang="ja-JP" altLang="en-US"/>
              <a:t>マスター テキストの書式設定</a:t>
            </a:r>
          </a:p>
        </p:txBody>
      </p:sp>
      <p:sp>
        <p:nvSpPr>
          <p:cNvPr id="4" name="Rectangle 21"/>
          <p:cNvSpPr>
            <a:spLocks noGrp="1" noChangeArrowheads="1"/>
          </p:cNvSpPr>
          <p:nvPr>
            <p:ph type="sldNum" sz="quarter" idx="10"/>
          </p:nvPr>
        </p:nvSpPr>
        <p:spPr>
          <a:ln/>
        </p:spPr>
        <p:txBody>
          <a:bodyPr/>
          <a:lstStyle>
            <a:lvl1pPr>
              <a:defRPr/>
            </a:lvl1pPr>
          </a:lstStyle>
          <a:p>
            <a:pPr>
              <a:defRPr/>
            </a:pPr>
            <a:fld id="{564B4DE4-18C0-CA4C-B6F1-505553AAF7C8}" type="slidenum">
              <a:rPr lang="en-US" altLang="ja-JP"/>
              <a:pPr>
                <a:defRPr/>
              </a:pPr>
              <a:t>‹#›</a:t>
            </a:fld>
            <a:endParaRPr lang="en-US" altLang="ja-JP"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178144" y="1260475"/>
            <a:ext cx="5039419" cy="5882217"/>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382004" y="1260475"/>
            <a:ext cx="5039419" cy="5882217"/>
          </a:xfrm>
        </p:spPr>
        <p:txBody>
          <a:bodyPr/>
          <a:lstStyle>
            <a:lvl1pPr>
              <a:defRPr sz="30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1"/>
          <p:cNvSpPr>
            <a:spLocks noGrp="1" noChangeArrowheads="1"/>
          </p:cNvSpPr>
          <p:nvPr>
            <p:ph type="sldNum" sz="quarter" idx="10"/>
          </p:nvPr>
        </p:nvSpPr>
        <p:spPr>
          <a:ln/>
        </p:spPr>
        <p:txBody>
          <a:bodyPr/>
          <a:lstStyle>
            <a:lvl1pPr>
              <a:defRPr/>
            </a:lvl1pPr>
          </a:lstStyle>
          <a:p>
            <a:pPr>
              <a:defRPr/>
            </a:pPr>
            <a:fld id="{2A440019-2845-704D-8DB1-1F79568350AC}" type="slidenum">
              <a:rPr lang="en-US" altLang="ja-JP"/>
              <a:pPr>
                <a:defRPr/>
              </a:pPr>
              <a:t>‹#›</a:t>
            </a:fld>
            <a:endParaRPr lang="en-US" altLang="ja-JP"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4432" y="302865"/>
            <a:ext cx="9619774" cy="1260475"/>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534432" y="1692889"/>
            <a:ext cx="4722529"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534432" y="2398404"/>
            <a:ext cx="4722529"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429966" y="1692889"/>
            <a:ext cx="4724241" cy="705515"/>
          </a:xfrm>
        </p:spPr>
        <p:txBody>
          <a:bodyPr anchor="b"/>
          <a:lstStyle>
            <a:lvl1pPr marL="0" indent="0">
              <a:buNone/>
              <a:defRPr sz="2600" b="1"/>
            </a:lvl1pPr>
            <a:lvl2pPr marL="497754" indent="0">
              <a:buNone/>
              <a:defRPr sz="2200" b="1"/>
            </a:lvl2pPr>
            <a:lvl3pPr marL="995507" indent="0">
              <a:buNone/>
              <a:defRPr sz="2000" b="1"/>
            </a:lvl3pPr>
            <a:lvl4pPr marL="1493261" indent="0">
              <a:buNone/>
              <a:defRPr sz="1700" b="1"/>
            </a:lvl4pPr>
            <a:lvl5pPr marL="1991015" indent="0">
              <a:buNone/>
              <a:defRPr sz="1700" b="1"/>
            </a:lvl5pPr>
            <a:lvl6pPr marL="2488768" indent="0">
              <a:buNone/>
              <a:defRPr sz="1700" b="1"/>
            </a:lvl6pPr>
            <a:lvl7pPr marL="2986522" indent="0">
              <a:buNone/>
              <a:defRPr sz="1700" b="1"/>
            </a:lvl7pPr>
            <a:lvl8pPr marL="3484275" indent="0">
              <a:buNone/>
              <a:defRPr sz="1700" b="1"/>
            </a:lvl8pPr>
            <a:lvl9pPr marL="3982029" indent="0">
              <a:buNone/>
              <a:defRPr sz="17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5429966" y="2398404"/>
            <a:ext cx="4724241" cy="4357393"/>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1"/>
          <p:cNvSpPr>
            <a:spLocks noGrp="1" noChangeArrowheads="1"/>
          </p:cNvSpPr>
          <p:nvPr>
            <p:ph type="sldNum" sz="quarter" idx="10"/>
          </p:nvPr>
        </p:nvSpPr>
        <p:spPr>
          <a:ln/>
        </p:spPr>
        <p:txBody>
          <a:bodyPr/>
          <a:lstStyle>
            <a:lvl1pPr>
              <a:defRPr/>
            </a:lvl1pPr>
          </a:lstStyle>
          <a:p>
            <a:pPr>
              <a:defRPr/>
            </a:pPr>
            <a:fld id="{93622B60-6276-D242-83CB-B0C8473716D1}" type="slidenum">
              <a:rPr lang="en-US" altLang="ja-JP"/>
              <a:pPr>
                <a:defRPr/>
              </a:pPr>
              <a:t>‹#›</a:t>
            </a:fld>
            <a:endParaRPr lang="en-US" altLang="ja-JP"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21"/>
          <p:cNvSpPr>
            <a:spLocks noGrp="1" noChangeArrowheads="1"/>
          </p:cNvSpPr>
          <p:nvPr>
            <p:ph type="sldNum" sz="quarter" idx="10"/>
          </p:nvPr>
        </p:nvSpPr>
        <p:spPr>
          <a:ln/>
        </p:spPr>
        <p:txBody>
          <a:bodyPr/>
          <a:lstStyle>
            <a:lvl1pPr>
              <a:defRPr/>
            </a:lvl1pPr>
          </a:lstStyle>
          <a:p>
            <a:pPr>
              <a:defRPr/>
            </a:pPr>
            <a:fld id="{A3F83661-B5AA-2C4C-AEB0-47E793563D5E}" type="slidenum">
              <a:rPr lang="en-US" altLang="ja-JP"/>
              <a:pPr>
                <a:defRPr/>
              </a:pPr>
              <a:t>‹#›</a:t>
            </a:fld>
            <a:endParaRPr lang="en-US" altLang="ja-JP"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1"/>
          <p:cNvSpPr>
            <a:spLocks noGrp="1" noChangeArrowheads="1"/>
          </p:cNvSpPr>
          <p:nvPr>
            <p:ph type="sldNum" sz="quarter" idx="10"/>
          </p:nvPr>
        </p:nvSpPr>
        <p:spPr>
          <a:ln/>
        </p:spPr>
        <p:txBody>
          <a:bodyPr/>
          <a:lstStyle>
            <a:lvl1pPr>
              <a:defRPr/>
            </a:lvl1pPr>
          </a:lstStyle>
          <a:p>
            <a:pPr>
              <a:defRPr/>
            </a:pPr>
            <a:fld id="{F6213FF4-2407-AE4D-838C-76990F38DDA4}" type="slidenum">
              <a:rPr lang="en-US" altLang="ja-JP"/>
              <a:pPr>
                <a:defRPr/>
              </a:pPr>
              <a:t>‹#›</a:t>
            </a:fld>
            <a:endParaRPr lang="en-US" altLang="ja-JP"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432" y="301113"/>
            <a:ext cx="3516631" cy="1281483"/>
          </a:xfrm>
        </p:spPr>
        <p:txBody>
          <a:bodyPr anchor="b"/>
          <a:lstStyle>
            <a:lvl1pPr algn="l">
              <a:defRPr sz="2200" b="1"/>
            </a:lvl1pPr>
          </a:lstStyle>
          <a:p>
            <a:r>
              <a:rPr lang="ja-JP" altLang="en-US"/>
              <a:t>マスター タイトルの書式設定</a:t>
            </a:r>
          </a:p>
        </p:txBody>
      </p:sp>
      <p:sp>
        <p:nvSpPr>
          <p:cNvPr id="3" name="コンテンツ プレースホルダ 2"/>
          <p:cNvSpPr>
            <a:spLocks noGrp="1"/>
          </p:cNvSpPr>
          <p:nvPr>
            <p:ph idx="1"/>
          </p:nvPr>
        </p:nvSpPr>
        <p:spPr>
          <a:xfrm>
            <a:off x="4179531" y="301114"/>
            <a:ext cx="5974675" cy="6454683"/>
          </a:xfrm>
        </p:spPr>
        <p:txBody>
          <a:bodyPr/>
          <a:lstStyle>
            <a:lvl1pPr>
              <a:defRPr sz="3500"/>
            </a:lvl1pPr>
            <a:lvl2pPr>
              <a:defRPr sz="3000"/>
            </a:lvl2pPr>
            <a:lvl3pPr>
              <a:defRPr sz="2600"/>
            </a:lvl3pPr>
            <a:lvl4pPr>
              <a:defRPr sz="2200"/>
            </a:lvl4pPr>
            <a:lvl5pPr>
              <a:defRPr sz="2200"/>
            </a:lvl5pPr>
            <a:lvl6pPr>
              <a:defRPr sz="2200"/>
            </a:lvl6pPr>
            <a:lvl7pPr>
              <a:defRPr sz="2200"/>
            </a:lvl7pPr>
            <a:lvl8pPr>
              <a:defRPr sz="2200"/>
            </a:lvl8pPr>
            <a:lvl9pPr>
              <a:defRPr sz="2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534432" y="1582597"/>
            <a:ext cx="3516631" cy="5173200"/>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ja-JP" altLang="en-US"/>
              <a:t>マスター テキストの書式設定</a:t>
            </a:r>
          </a:p>
        </p:txBody>
      </p:sp>
      <p:sp>
        <p:nvSpPr>
          <p:cNvPr id="5" name="Rectangle 21"/>
          <p:cNvSpPr>
            <a:spLocks noGrp="1" noChangeArrowheads="1"/>
          </p:cNvSpPr>
          <p:nvPr>
            <p:ph type="sldNum" sz="quarter" idx="10"/>
          </p:nvPr>
        </p:nvSpPr>
        <p:spPr>
          <a:ln/>
        </p:spPr>
        <p:txBody>
          <a:bodyPr/>
          <a:lstStyle>
            <a:lvl1pPr>
              <a:defRPr/>
            </a:lvl1pPr>
          </a:lstStyle>
          <a:p>
            <a:pPr>
              <a:defRPr/>
            </a:pPr>
            <a:fld id="{636C998A-891B-BF4D-9808-29A40A5F591C}" type="slidenum">
              <a:rPr lang="en-US" altLang="ja-JP"/>
              <a:pPr>
                <a:defRPr/>
              </a:pPr>
              <a:t>‹#›</a:t>
            </a:fld>
            <a:endParaRPr lang="en-US" altLang="ja-JP"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4905" y="5293995"/>
            <a:ext cx="6413183" cy="624986"/>
          </a:xfrm>
        </p:spPr>
        <p:txBody>
          <a:bodyPr anchor="b"/>
          <a:lstStyle>
            <a:lvl1pPr algn="l">
              <a:defRPr sz="2200" b="1"/>
            </a:lvl1pPr>
          </a:lstStyle>
          <a:p>
            <a:r>
              <a:rPr lang="ja-JP" altLang="en-US"/>
              <a:t>マスター タイトルの書式設定</a:t>
            </a:r>
          </a:p>
        </p:txBody>
      </p:sp>
      <p:sp>
        <p:nvSpPr>
          <p:cNvPr id="3" name="図プレースホルダ 2"/>
          <p:cNvSpPr>
            <a:spLocks noGrp="1"/>
          </p:cNvSpPr>
          <p:nvPr>
            <p:ph type="pic" idx="1"/>
          </p:nvPr>
        </p:nvSpPr>
        <p:spPr>
          <a:xfrm>
            <a:off x="2094905" y="675755"/>
            <a:ext cx="6413183" cy="4537710"/>
          </a:xfrm>
        </p:spPr>
        <p:txBody>
          <a:bodyPr/>
          <a:lstStyle>
            <a:lvl1pPr marL="0" indent="0">
              <a:buNone/>
              <a:defRPr sz="3500"/>
            </a:lvl1pPr>
            <a:lvl2pPr marL="497754" indent="0">
              <a:buNone/>
              <a:defRPr sz="3000"/>
            </a:lvl2pPr>
            <a:lvl3pPr marL="995507" indent="0">
              <a:buNone/>
              <a:defRPr sz="2600"/>
            </a:lvl3pPr>
            <a:lvl4pPr marL="1493261" indent="0">
              <a:buNone/>
              <a:defRPr sz="2200"/>
            </a:lvl4pPr>
            <a:lvl5pPr marL="1991015" indent="0">
              <a:buNone/>
              <a:defRPr sz="2200"/>
            </a:lvl5pPr>
            <a:lvl6pPr marL="2488768" indent="0">
              <a:buNone/>
              <a:defRPr sz="2200"/>
            </a:lvl6pPr>
            <a:lvl7pPr marL="2986522" indent="0">
              <a:buNone/>
              <a:defRPr sz="2200"/>
            </a:lvl7pPr>
            <a:lvl8pPr marL="3484275" indent="0">
              <a:buNone/>
              <a:defRPr sz="2200"/>
            </a:lvl8pPr>
            <a:lvl9pPr marL="3982029" indent="0">
              <a:buNone/>
              <a:defRPr sz="2200"/>
            </a:lvl9pPr>
          </a:lstStyle>
          <a:p>
            <a:pPr lvl="0"/>
            <a:r>
              <a:rPr lang="ja-JP" altLang="en-US" noProof="0"/>
              <a:t>プレースホルダーまでドラッグするかアイコンをクリックして図を追加</a:t>
            </a:r>
          </a:p>
        </p:txBody>
      </p:sp>
      <p:sp>
        <p:nvSpPr>
          <p:cNvPr id="4" name="テキスト プレースホルダ 3"/>
          <p:cNvSpPr>
            <a:spLocks noGrp="1"/>
          </p:cNvSpPr>
          <p:nvPr>
            <p:ph type="body" sz="half" idx="2"/>
          </p:nvPr>
        </p:nvSpPr>
        <p:spPr>
          <a:xfrm>
            <a:off x="2094905" y="5918981"/>
            <a:ext cx="6413183" cy="887584"/>
          </a:xfrm>
        </p:spPr>
        <p:txBody>
          <a:bodyPr/>
          <a:lstStyle>
            <a:lvl1pPr marL="0" indent="0">
              <a:buNone/>
              <a:defRPr sz="1500"/>
            </a:lvl1pPr>
            <a:lvl2pPr marL="497754" indent="0">
              <a:buNone/>
              <a:defRPr sz="1300"/>
            </a:lvl2pPr>
            <a:lvl3pPr marL="995507" indent="0">
              <a:buNone/>
              <a:defRPr sz="1100"/>
            </a:lvl3pPr>
            <a:lvl4pPr marL="1493261" indent="0">
              <a:buNone/>
              <a:defRPr sz="1000"/>
            </a:lvl4pPr>
            <a:lvl5pPr marL="1991015" indent="0">
              <a:buNone/>
              <a:defRPr sz="1000"/>
            </a:lvl5pPr>
            <a:lvl6pPr marL="2488768" indent="0">
              <a:buNone/>
              <a:defRPr sz="1000"/>
            </a:lvl6pPr>
            <a:lvl7pPr marL="2986522" indent="0">
              <a:buNone/>
              <a:defRPr sz="1000"/>
            </a:lvl7pPr>
            <a:lvl8pPr marL="3484275" indent="0">
              <a:buNone/>
              <a:defRPr sz="1000"/>
            </a:lvl8pPr>
            <a:lvl9pPr marL="3982029" indent="0">
              <a:buNone/>
              <a:defRPr sz="1000"/>
            </a:lvl9pPr>
          </a:lstStyle>
          <a:p>
            <a:pPr lvl="0"/>
            <a:r>
              <a:rPr lang="ja-JP" altLang="en-US"/>
              <a:t>マスター テキストの書式設定</a:t>
            </a:r>
          </a:p>
        </p:txBody>
      </p:sp>
      <p:sp>
        <p:nvSpPr>
          <p:cNvPr id="5" name="Rectangle 21"/>
          <p:cNvSpPr>
            <a:spLocks noGrp="1" noChangeArrowheads="1"/>
          </p:cNvSpPr>
          <p:nvPr>
            <p:ph type="sldNum" sz="quarter" idx="10"/>
          </p:nvPr>
        </p:nvSpPr>
        <p:spPr>
          <a:ln/>
        </p:spPr>
        <p:txBody>
          <a:bodyPr/>
          <a:lstStyle>
            <a:lvl1pPr>
              <a:defRPr/>
            </a:lvl1pPr>
          </a:lstStyle>
          <a:p>
            <a:pPr>
              <a:defRPr/>
            </a:pPr>
            <a:fld id="{3CA32A45-E3B9-EF40-9F67-1D5373393C6B}" type="slidenum">
              <a:rPr lang="en-US" altLang="ja-JP"/>
              <a:pPr>
                <a:defRPr/>
              </a:pPr>
              <a:t>‹#›</a:t>
            </a:fld>
            <a:endParaRPr lang="en-US" altLang="ja-JP"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2"/>
          <p:cNvSpPr>
            <a:spLocks noChangeArrowheads="1"/>
          </p:cNvSpPr>
          <p:nvPr userDrawn="1"/>
        </p:nvSpPr>
        <p:spPr bwMode="auto">
          <a:xfrm>
            <a:off x="99790" y="283320"/>
            <a:ext cx="10493375" cy="6965950"/>
          </a:xfrm>
          <a:prstGeom prst="rect">
            <a:avLst/>
          </a:prstGeom>
          <a:solidFill>
            <a:srgbClr val="FFFCEB"/>
          </a:solidFill>
          <a:ln w="9525">
            <a:noFill/>
            <a:miter lim="800000"/>
            <a:headEnd/>
            <a:tailEnd/>
          </a:ln>
          <a:effectLst/>
        </p:spPr>
        <p:txBody>
          <a:bodyPr wrap="none" lIns="99551" tIns="49775" rIns="99551" bIns="49775" anchor="ctr">
            <a:prstTxWarp prst="textNoShape">
              <a:avLst/>
            </a:prstTxWarp>
          </a:bodyPr>
          <a:lstStyle/>
          <a:p>
            <a:pPr>
              <a:defRPr/>
            </a:pPr>
            <a:endParaRPr lang="ja-JP" altLang="en-US" dirty="0">
              <a:latin typeface="+mn-lt"/>
              <a:ea typeface="ヒラギノ丸ゴ Pro W4"/>
              <a:cs typeface="ヒラギノ丸ゴ Pro W4"/>
            </a:endParaRPr>
          </a:p>
        </p:txBody>
      </p:sp>
      <p:sp>
        <p:nvSpPr>
          <p:cNvPr id="11" name="Line 6"/>
          <p:cNvSpPr>
            <a:spLocks noChangeShapeType="1"/>
          </p:cNvSpPr>
          <p:nvPr userDrawn="1"/>
        </p:nvSpPr>
        <p:spPr bwMode="auto">
          <a:xfrm>
            <a:off x="103188" y="293688"/>
            <a:ext cx="10485437" cy="0"/>
          </a:xfrm>
          <a:prstGeom prst="line">
            <a:avLst/>
          </a:prstGeom>
          <a:noFill/>
          <a:ln w="38100">
            <a:solidFill>
              <a:srgbClr val="0000FF"/>
            </a:solidFill>
            <a:round/>
            <a:headEnd/>
            <a:tailEnd/>
          </a:ln>
          <a:effectLst/>
        </p:spPr>
        <p:txBody>
          <a:bodyPr wrap="none" lIns="99551" tIns="49775" rIns="99551" bIns="49775" anchor="ctr">
            <a:prstTxWarp prst="textNoShape">
              <a:avLst/>
            </a:prstTxWarp>
          </a:bodyPr>
          <a:lstStyle/>
          <a:p>
            <a:pPr>
              <a:defRPr/>
            </a:pPr>
            <a:endParaRPr lang="ja-JP" altLang="en-US" dirty="0">
              <a:latin typeface="Times" pitchFamily="-112" charset="0"/>
              <a:ea typeface="ヒラギノ丸ゴ Pro W4"/>
              <a:cs typeface="ヒラギノ丸ゴ Pro W4"/>
            </a:endParaRPr>
          </a:p>
        </p:txBody>
      </p:sp>
      <p:sp>
        <p:nvSpPr>
          <p:cNvPr id="15" name="Line 7"/>
          <p:cNvSpPr>
            <a:spLocks noChangeShapeType="1"/>
          </p:cNvSpPr>
          <p:nvPr userDrawn="1"/>
        </p:nvSpPr>
        <p:spPr bwMode="auto">
          <a:xfrm>
            <a:off x="68263" y="7254875"/>
            <a:ext cx="10510837" cy="0"/>
          </a:xfrm>
          <a:prstGeom prst="line">
            <a:avLst/>
          </a:prstGeom>
          <a:noFill/>
          <a:ln w="38100">
            <a:solidFill>
              <a:srgbClr val="0000FF"/>
            </a:solidFill>
            <a:round/>
            <a:headEnd/>
            <a:tailEnd/>
          </a:ln>
          <a:effectLst/>
        </p:spPr>
        <p:txBody>
          <a:bodyPr wrap="none" lIns="99551" tIns="49775" rIns="99551" bIns="49775" anchor="ctr">
            <a:prstTxWarp prst="textNoShape">
              <a:avLst/>
            </a:prstTxWarp>
          </a:bodyPr>
          <a:lstStyle/>
          <a:p>
            <a:pPr>
              <a:defRPr/>
            </a:pPr>
            <a:endParaRPr lang="ja-JP" altLang="en-US" dirty="0">
              <a:latin typeface="Times" pitchFamily="-112" charset="0"/>
              <a:ea typeface="ヒラギノ丸ゴ Pro W4"/>
              <a:cs typeface="ヒラギノ丸ゴ Pro W4"/>
            </a:endParaRPr>
          </a:p>
        </p:txBody>
      </p:sp>
      <p:sp>
        <p:nvSpPr>
          <p:cNvPr id="1027" name="Rectangle 3"/>
          <p:cNvSpPr>
            <a:spLocks noGrp="1" noChangeArrowheads="1"/>
          </p:cNvSpPr>
          <p:nvPr>
            <p:ph type="title"/>
          </p:nvPr>
        </p:nvSpPr>
        <p:spPr bwMode="auto">
          <a:xfrm>
            <a:off x="165100" y="385763"/>
            <a:ext cx="10358438" cy="714375"/>
          </a:xfrm>
          <a:prstGeom prst="rect">
            <a:avLst/>
          </a:prstGeom>
          <a:noFill/>
          <a:ln w="9525">
            <a:noFill/>
            <a:miter lim="800000"/>
            <a:headEnd/>
            <a:tailEnd/>
          </a:ln>
        </p:spPr>
        <p:txBody>
          <a:bodyPr vert="horz" wrap="square" lIns="99538" tIns="49769" rIns="99538" bIns="49769"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028" name="Rectangle 4"/>
          <p:cNvSpPr>
            <a:spLocks noGrp="1" noChangeArrowheads="1"/>
          </p:cNvSpPr>
          <p:nvPr>
            <p:ph type="body" idx="1"/>
          </p:nvPr>
        </p:nvSpPr>
        <p:spPr bwMode="auto">
          <a:xfrm>
            <a:off x="163513" y="1100138"/>
            <a:ext cx="10525125" cy="6159500"/>
          </a:xfrm>
          <a:prstGeom prst="rect">
            <a:avLst/>
          </a:prstGeom>
          <a:noFill/>
          <a:ln w="9525">
            <a:noFill/>
            <a:miter lim="800000"/>
            <a:headEnd/>
            <a:tailEnd/>
          </a:ln>
        </p:spPr>
        <p:txBody>
          <a:bodyPr vert="horz" wrap="square" lIns="99538" tIns="49769" rIns="99538" bIns="49769"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4709" name="Rectangle 21"/>
          <p:cNvSpPr>
            <a:spLocks noGrp="1" noChangeArrowheads="1"/>
          </p:cNvSpPr>
          <p:nvPr>
            <p:ph type="sldNum" sz="quarter" idx="4"/>
          </p:nvPr>
        </p:nvSpPr>
        <p:spPr bwMode="auto">
          <a:xfrm>
            <a:off x="9886950" y="7254875"/>
            <a:ext cx="623888" cy="252413"/>
          </a:xfrm>
          <a:prstGeom prst="rect">
            <a:avLst/>
          </a:prstGeom>
          <a:noFill/>
          <a:ln w="9525">
            <a:noFill/>
            <a:miter lim="800000"/>
            <a:headEnd/>
            <a:tailEnd/>
          </a:ln>
          <a:effectLst/>
        </p:spPr>
        <p:txBody>
          <a:bodyPr vert="horz" wrap="square" lIns="99538" tIns="49769" rIns="99538" bIns="49769" numCol="1" anchor="t" anchorCtr="0" compatLnSpc="1">
            <a:prstTxWarp prst="textNoShape">
              <a:avLst/>
            </a:prstTxWarp>
          </a:bodyPr>
          <a:lstStyle>
            <a:lvl1pPr algn="r">
              <a:defRPr sz="1100">
                <a:latin typeface="Arial Rounded MT Bold"/>
                <a:ea typeface="ヒラギノ丸ゴ Pro W4"/>
                <a:cs typeface="ヒラギノ丸ゴ Pro W4"/>
              </a:defRPr>
            </a:lvl1pPr>
          </a:lstStyle>
          <a:p>
            <a:pPr>
              <a:defRPr/>
            </a:pPr>
            <a:fld id="{39DCC287-FB41-514C-BF81-F04C64726B38}" type="slidenum">
              <a:rPr lang="en-US" altLang="ja-JP" smtClean="0"/>
              <a:pPr>
                <a:defRPr/>
              </a:pPr>
              <a:t>‹#›</a:t>
            </a:fld>
            <a:endParaRPr lang="en-US" altLang="ja-JP" dirty="0"/>
          </a:p>
        </p:txBody>
      </p:sp>
      <p:pic>
        <p:nvPicPr>
          <p:cNvPr id="1033" name="図 11" descr="keklogo-a.gif"/>
          <p:cNvPicPr>
            <a:picLocks noChangeAspect="1"/>
          </p:cNvPicPr>
          <p:nvPr/>
        </p:nvPicPr>
        <p:blipFill>
          <a:blip r:embed="rId15" cstate="screen">
            <a:alphaModFix amt="70000"/>
            <a:extLst>
              <a:ext uri="{28A0092B-C50C-407E-A947-70E740481C1C}">
                <a14:useLocalDpi xmlns:a14="http://schemas.microsoft.com/office/drawing/2010/main"/>
              </a:ext>
            </a:extLst>
          </a:blip>
          <a:srcRect/>
          <a:stretch>
            <a:fillRect/>
          </a:stretch>
        </p:blipFill>
        <p:spPr bwMode="auto">
          <a:xfrm>
            <a:off x="177799" y="107950"/>
            <a:ext cx="681037" cy="396875"/>
          </a:xfrm>
          <a:prstGeom prst="rect">
            <a:avLst/>
          </a:prstGeom>
          <a:solidFill>
            <a:schemeClr val="bg1">
              <a:alpha val="70195"/>
            </a:schemeClr>
          </a:solidFill>
          <a:ln w="9525">
            <a:noFill/>
            <a:miter lim="800000"/>
            <a:headEnd/>
            <a:tailEnd/>
          </a:ln>
        </p:spPr>
      </p:pic>
      <p:pic>
        <p:nvPicPr>
          <p:cNvPr id="1034" name="図 12" descr="SuperKEKBlogo25.png"/>
          <p:cNvPicPr>
            <a:picLocks noChangeAspect="1"/>
          </p:cNvPicPr>
          <p:nvPr/>
        </p:nvPicPr>
        <p:blipFill>
          <a:blip r:embed="rId16">
            <a:alphaModFix amt="75000"/>
          </a:blip>
          <a:srcRect/>
          <a:stretch>
            <a:fillRect/>
          </a:stretch>
        </p:blipFill>
        <p:spPr bwMode="auto">
          <a:xfrm>
            <a:off x="9712428" y="123825"/>
            <a:ext cx="790575" cy="365125"/>
          </a:xfrm>
          <a:prstGeom prst="rect">
            <a:avLst/>
          </a:prstGeom>
          <a:noFill/>
          <a:ln w="9525">
            <a:noFill/>
            <a:miter lim="800000"/>
            <a:headEnd/>
            <a:tailEnd/>
          </a:ln>
        </p:spPr>
      </p:pic>
      <p:sp>
        <p:nvSpPr>
          <p:cNvPr id="14" name="Text Box 16"/>
          <p:cNvSpPr txBox="1">
            <a:spLocks noChangeArrowheads="1"/>
          </p:cNvSpPr>
          <p:nvPr/>
        </p:nvSpPr>
        <p:spPr bwMode="auto">
          <a:xfrm>
            <a:off x="163512" y="7250113"/>
            <a:ext cx="6402388"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spcBef>
                <a:spcPct val="50000"/>
              </a:spcBef>
              <a:defRPr/>
            </a:pPr>
            <a:r>
              <a:rPr lang="en-US" altLang="ja-JP" sz="1300" i="1" baseline="0" dirty="0">
                <a:solidFill>
                  <a:srgbClr val="000090"/>
                </a:solidFill>
                <a:latin typeface="Arial Rounded MT Bold"/>
                <a:ea typeface="ヒラギノ丸ゴ Pro W4"/>
                <a:cs typeface="ヒラギノ丸ゴ Pro W4"/>
              </a:rPr>
              <a:t>Injector Linac Status</a:t>
            </a:r>
            <a:endParaRPr lang="en-US" altLang="ja-JP" sz="1300" i="1" dirty="0">
              <a:solidFill>
                <a:srgbClr val="000090"/>
              </a:solidFill>
              <a:latin typeface="Arial Rounded MT Bold"/>
              <a:ea typeface="ヒラギノ丸ゴ Pro W4"/>
              <a:cs typeface="ヒラギノ丸ゴ Pro W4"/>
            </a:endParaRPr>
          </a:p>
        </p:txBody>
      </p:sp>
      <p:sp>
        <p:nvSpPr>
          <p:cNvPr id="12" name="Rectangle 3"/>
          <p:cNvSpPr txBox="1">
            <a:spLocks noChangeArrowheads="1"/>
          </p:cNvSpPr>
          <p:nvPr userDrawn="1"/>
        </p:nvSpPr>
        <p:spPr bwMode="auto">
          <a:xfrm rot="1234296">
            <a:off x="317500" y="3636963"/>
            <a:ext cx="10358438" cy="714375"/>
          </a:xfrm>
          <a:prstGeom prst="rect">
            <a:avLst/>
          </a:prstGeom>
          <a:noFill/>
          <a:ln w="9525">
            <a:noFill/>
            <a:miter lim="800000"/>
            <a:headEnd/>
            <a:tailEnd/>
          </a:ln>
        </p:spPr>
        <p:txBody>
          <a:bodyPr vert="horz" wrap="square" lIns="99538" tIns="49769" rIns="99538" bIns="49769" numCol="1" anchor="ctr" anchorCtr="0" compatLnSpc="1">
            <a:prstTxWarp prst="textNoShape">
              <a:avLst/>
            </a:prstTxWarp>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endParaRPr lang="ja-JP" altLang="en-US" sz="6000" dirty="0">
              <a:solidFill>
                <a:srgbClr val="CCFFCC"/>
              </a:solidFill>
            </a:endParaRPr>
          </a:p>
        </p:txBody>
      </p:sp>
      <p:sp>
        <p:nvSpPr>
          <p:cNvPr id="16" name="Text Box 16"/>
          <p:cNvSpPr txBox="1">
            <a:spLocks noChangeArrowheads="1"/>
          </p:cNvSpPr>
          <p:nvPr userDrawn="1"/>
        </p:nvSpPr>
        <p:spPr bwMode="auto">
          <a:xfrm>
            <a:off x="3706812" y="7250113"/>
            <a:ext cx="6402388"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lgn="r">
              <a:spcBef>
                <a:spcPct val="50000"/>
              </a:spcBef>
              <a:defRPr/>
            </a:pPr>
            <a:r>
              <a:rPr lang="en-US" altLang="ja-JP" sz="1300" i="1" baseline="0" dirty="0">
                <a:solidFill>
                  <a:srgbClr val="000090"/>
                </a:solidFill>
                <a:latin typeface="Arial Rounded MT Bold"/>
                <a:ea typeface="ヒラギノ丸ゴ Pro W4"/>
                <a:cs typeface="ヒラギノ丸ゴ Pro W4"/>
              </a:rPr>
              <a:t>K.Furukawa, BPAC, Feb.2019</a:t>
            </a:r>
            <a:endParaRPr lang="en-US" altLang="ja-JP" sz="1300" i="1" dirty="0">
              <a:solidFill>
                <a:srgbClr val="000090"/>
              </a:solidFill>
              <a:latin typeface="Arial Rounded MT Bold"/>
              <a:ea typeface="ヒラギノ丸ゴ Pro W4"/>
              <a:cs typeface="ヒラギノ丸ゴ Pro W4"/>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p:fade/>
  </p:transition>
  <p:hf hdr="0" ftr="0" dt="0"/>
  <p:txStyles>
    <p:title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p:titleStyle>
    <p:bodyStyle>
      <a:lvl1pPr marL="373063" indent="-373063" algn="l" rtl="0" eaLnBrk="1" fontAlgn="base" hangingPunct="1">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eaLnBrk="1" fontAlgn="base" hangingPunct="1">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eaLnBrk="1" fontAlgn="base" hangingPunct="1">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eaLnBrk="1" fontAlgn="base" hangingPunct="1">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eaLnBrk="1" fontAlgn="base" hangingPunct="1">
        <a:spcBef>
          <a:spcPct val="20000"/>
        </a:spcBef>
        <a:spcAft>
          <a:spcPct val="0"/>
        </a:spcAft>
        <a:buChar char="»"/>
        <a:defRPr kumimoji="1" b="1">
          <a:solidFill>
            <a:schemeClr val="tx1"/>
          </a:solidFill>
          <a:latin typeface="+mn-lt"/>
          <a:ea typeface="+mn-ea"/>
          <a:cs typeface="+mn-cs"/>
        </a:defRPr>
      </a:lvl5pPr>
      <a:lvl6pPr marL="1327343" algn="l" rtl="0" eaLnBrk="1" fontAlgn="base" hangingPunct="1">
        <a:spcBef>
          <a:spcPct val="20000"/>
        </a:spcBef>
        <a:spcAft>
          <a:spcPct val="0"/>
        </a:spcAft>
        <a:buChar char="»"/>
        <a:defRPr kumimoji="1" b="1">
          <a:solidFill>
            <a:schemeClr val="tx1"/>
          </a:solidFill>
          <a:latin typeface="+mn-lt"/>
          <a:ea typeface="+mn-ea"/>
          <a:cs typeface="+mn-cs"/>
        </a:defRPr>
      </a:lvl6pPr>
      <a:lvl7pPr marL="1825097" algn="l" rtl="0" eaLnBrk="1" fontAlgn="base" hangingPunct="1">
        <a:spcBef>
          <a:spcPct val="20000"/>
        </a:spcBef>
        <a:spcAft>
          <a:spcPct val="0"/>
        </a:spcAft>
        <a:buChar char="»"/>
        <a:defRPr kumimoji="1" b="1">
          <a:solidFill>
            <a:schemeClr val="tx1"/>
          </a:solidFill>
          <a:latin typeface="+mn-lt"/>
          <a:ea typeface="+mn-ea"/>
          <a:cs typeface="+mn-cs"/>
        </a:defRPr>
      </a:lvl7pPr>
      <a:lvl8pPr marL="2322850" algn="l" rtl="0" eaLnBrk="1" fontAlgn="base" hangingPunct="1">
        <a:spcBef>
          <a:spcPct val="20000"/>
        </a:spcBef>
        <a:spcAft>
          <a:spcPct val="0"/>
        </a:spcAft>
        <a:buChar char="»"/>
        <a:defRPr kumimoji="1" b="1">
          <a:solidFill>
            <a:schemeClr val="tx1"/>
          </a:solidFill>
          <a:latin typeface="+mn-lt"/>
          <a:ea typeface="+mn-ea"/>
          <a:cs typeface="+mn-cs"/>
        </a:defRPr>
      </a:lvl8pPr>
      <a:lvl9pPr marL="2820604" algn="l" rtl="0" eaLnBrk="1" fontAlgn="base" hangingPunct="1">
        <a:spcBef>
          <a:spcPct val="20000"/>
        </a:spcBef>
        <a:spcAft>
          <a:spcPct val="0"/>
        </a:spcAft>
        <a:buChar char="»"/>
        <a:defRPr kumimoji="1" b="1">
          <a:solidFill>
            <a:schemeClr val="tx1"/>
          </a:solidFill>
          <a:latin typeface="+mn-lt"/>
          <a:ea typeface="+mn-ea"/>
          <a:cs typeface="+mn-cs"/>
        </a:defRPr>
      </a:lvl9pPr>
    </p:bodyStyle>
    <p:otherStyle>
      <a:defPPr>
        <a:defRPr lang="ja-JP"/>
      </a:defPPr>
      <a:lvl1pPr marL="0" algn="l" defTabSz="497754" rtl="0" eaLnBrk="1" latinLnBrk="0" hangingPunct="1">
        <a:defRPr kumimoji="1" sz="2000" kern="1200">
          <a:solidFill>
            <a:schemeClr val="tx1"/>
          </a:solidFill>
          <a:latin typeface="+mn-lt"/>
          <a:ea typeface="+mn-ea"/>
          <a:cs typeface="+mn-cs"/>
        </a:defRPr>
      </a:lvl1pPr>
      <a:lvl2pPr marL="497754" algn="l" defTabSz="497754" rtl="0" eaLnBrk="1" latinLnBrk="0" hangingPunct="1">
        <a:defRPr kumimoji="1" sz="2000" kern="1200">
          <a:solidFill>
            <a:schemeClr val="tx1"/>
          </a:solidFill>
          <a:latin typeface="+mn-lt"/>
          <a:ea typeface="+mn-ea"/>
          <a:cs typeface="+mn-cs"/>
        </a:defRPr>
      </a:lvl2pPr>
      <a:lvl3pPr marL="995507" algn="l" defTabSz="497754" rtl="0" eaLnBrk="1" latinLnBrk="0" hangingPunct="1">
        <a:defRPr kumimoji="1" sz="2000" kern="1200">
          <a:solidFill>
            <a:schemeClr val="tx1"/>
          </a:solidFill>
          <a:latin typeface="+mn-lt"/>
          <a:ea typeface="+mn-ea"/>
          <a:cs typeface="+mn-cs"/>
        </a:defRPr>
      </a:lvl3pPr>
      <a:lvl4pPr marL="1493261" algn="l" defTabSz="497754" rtl="0" eaLnBrk="1" latinLnBrk="0" hangingPunct="1">
        <a:defRPr kumimoji="1" sz="2000" kern="1200">
          <a:solidFill>
            <a:schemeClr val="tx1"/>
          </a:solidFill>
          <a:latin typeface="+mn-lt"/>
          <a:ea typeface="+mn-ea"/>
          <a:cs typeface="+mn-cs"/>
        </a:defRPr>
      </a:lvl4pPr>
      <a:lvl5pPr marL="1991015" algn="l" defTabSz="497754" rtl="0" eaLnBrk="1" latinLnBrk="0" hangingPunct="1">
        <a:defRPr kumimoji="1" sz="2000" kern="1200">
          <a:solidFill>
            <a:schemeClr val="tx1"/>
          </a:solidFill>
          <a:latin typeface="+mn-lt"/>
          <a:ea typeface="+mn-ea"/>
          <a:cs typeface="+mn-cs"/>
        </a:defRPr>
      </a:lvl5pPr>
      <a:lvl6pPr marL="2488768" algn="l" defTabSz="497754" rtl="0" eaLnBrk="1" latinLnBrk="0" hangingPunct="1">
        <a:defRPr kumimoji="1" sz="2000" kern="1200">
          <a:solidFill>
            <a:schemeClr val="tx1"/>
          </a:solidFill>
          <a:latin typeface="+mn-lt"/>
          <a:ea typeface="+mn-ea"/>
          <a:cs typeface="+mn-cs"/>
        </a:defRPr>
      </a:lvl6pPr>
      <a:lvl7pPr marL="2986522" algn="l" defTabSz="497754" rtl="0" eaLnBrk="1" latinLnBrk="0" hangingPunct="1">
        <a:defRPr kumimoji="1" sz="2000" kern="1200">
          <a:solidFill>
            <a:schemeClr val="tx1"/>
          </a:solidFill>
          <a:latin typeface="+mn-lt"/>
          <a:ea typeface="+mn-ea"/>
          <a:cs typeface="+mn-cs"/>
        </a:defRPr>
      </a:lvl7pPr>
      <a:lvl8pPr marL="3484275" algn="l" defTabSz="497754" rtl="0" eaLnBrk="1" latinLnBrk="0" hangingPunct="1">
        <a:defRPr kumimoji="1" sz="2000" kern="1200">
          <a:solidFill>
            <a:schemeClr val="tx1"/>
          </a:solidFill>
          <a:latin typeface="+mn-lt"/>
          <a:ea typeface="+mn-ea"/>
          <a:cs typeface="+mn-cs"/>
        </a:defRPr>
      </a:lvl8pPr>
      <a:lvl9pPr marL="3982029" algn="l" defTabSz="497754"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8.xml"/><Relationship Id="rId16"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2" Type="http://schemas.openxmlformats.org/officeDocument/2006/relationships/image" Target="../media/image84.ti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emf"/><Relationship Id="rId7" Type="http://schemas.openxmlformats.org/officeDocument/2006/relationships/image" Target="../media/image92.emf"/><Relationship Id="rId2" Type="http://schemas.openxmlformats.org/officeDocument/2006/relationships/image" Target="../media/image87.emf"/><Relationship Id="rId1" Type="http://schemas.openxmlformats.org/officeDocument/2006/relationships/slideLayout" Target="../slideLayouts/slideLayout6.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3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emf"/></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3189" y="2273197"/>
            <a:ext cx="10337649" cy="1621111"/>
          </a:xfrm>
        </p:spPr>
        <p:txBody>
          <a:bodyPr/>
          <a:lstStyle/>
          <a:p>
            <a:r>
              <a:rPr lang="en-US" altLang="ja-JP" dirty="0"/>
              <a:t>Electron/Positron Injector </a:t>
            </a:r>
            <a:br>
              <a:rPr lang="en-US" altLang="ja-JP" dirty="0"/>
            </a:br>
            <a:r>
              <a:rPr lang="en-US" altLang="ja-JP" dirty="0"/>
              <a:t>Phase-2 Status and Phase-3 Plan</a:t>
            </a:r>
            <a:endParaRPr lang="ja-JP" altLang="en-US" dirty="0"/>
          </a:p>
        </p:txBody>
      </p:sp>
      <p:sp>
        <p:nvSpPr>
          <p:cNvPr id="3" name="サブタイトル 2"/>
          <p:cNvSpPr>
            <a:spLocks noGrp="1"/>
          </p:cNvSpPr>
          <p:nvPr>
            <p:ph type="subTitle" idx="1"/>
          </p:nvPr>
        </p:nvSpPr>
        <p:spPr>
          <a:xfrm>
            <a:off x="1603299" y="4577715"/>
            <a:ext cx="7482047" cy="1932728"/>
          </a:xfrm>
        </p:spPr>
        <p:txBody>
          <a:bodyPr/>
          <a:lstStyle/>
          <a:p>
            <a:r>
              <a:rPr lang="en-US" altLang="ja-JP" sz="2400" dirty="0"/>
              <a:t>Kazuro Furukawa</a:t>
            </a:r>
          </a:p>
          <a:p>
            <a:r>
              <a:rPr lang="en-US" altLang="ja-JP" sz="2400" dirty="0"/>
              <a:t>for Injector Linac, KEK</a:t>
            </a:r>
            <a:br>
              <a:rPr lang="en-US" altLang="ja-JP" sz="2400" dirty="0"/>
            </a:br>
            <a:endParaRPr lang="en-US" altLang="ja-JP" sz="2400" dirty="0"/>
          </a:p>
        </p:txBody>
      </p:sp>
      <p:sp>
        <p:nvSpPr>
          <p:cNvPr id="4"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1</a:t>
            </a:fld>
            <a:endParaRPr lang="en-US" altLang="ja-JP" dirty="0"/>
          </a:p>
        </p:txBody>
      </p:sp>
    </p:spTree>
    <p:extLst>
      <p:ext uri="{BB962C8B-B14F-4D97-AF65-F5344CB8AC3E}">
        <p14:creationId xmlns:p14="http://schemas.microsoft.com/office/powerpoint/2010/main" val="64143216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コンテンツ プレースホルダー 1">
            <a:extLst>
              <a:ext uri="{FF2B5EF4-FFF2-40B4-BE49-F238E27FC236}">
                <a16:creationId xmlns:a16="http://schemas.microsoft.com/office/drawing/2014/main" id="{0ACD16FA-680F-4EF0-8F26-BDC2CD4112A9}"/>
              </a:ext>
            </a:extLst>
          </p:cNvPr>
          <p:cNvSpPr>
            <a:spLocks noGrp="1"/>
          </p:cNvSpPr>
          <p:nvPr>
            <p:ph idx="1"/>
          </p:nvPr>
        </p:nvSpPr>
        <p:spPr>
          <a:xfrm>
            <a:off x="378179" y="1049571"/>
            <a:ext cx="10100623" cy="6280601"/>
          </a:xfrm>
        </p:spPr>
        <p:txBody>
          <a:bodyPr/>
          <a:lstStyle/>
          <a:p>
            <a:r>
              <a:rPr lang="en-US" altLang="ja-JP" sz="2700" dirty="0"/>
              <a:t>Comparison between achievement at KEKB and requirement at SuperKEKB Phase III</a:t>
            </a:r>
          </a:p>
          <a:p>
            <a:pPr lvl="1"/>
            <a:r>
              <a:rPr lang="en-US" altLang="ja-JP" sz="2200" dirty="0"/>
              <a:t>Much smaller emittance even with 3-fold higher beam charge</a:t>
            </a:r>
          </a:p>
          <a:p>
            <a:pPr lvl="1"/>
            <a:r>
              <a:rPr lang="en-US" altLang="ja-JP" sz="2200" dirty="0"/>
              <a:t>Still a big challenge that is being resolved</a:t>
            </a:r>
          </a:p>
        </p:txBody>
      </p:sp>
      <p:sp>
        <p:nvSpPr>
          <p:cNvPr id="2" name="object 2"/>
          <p:cNvSpPr/>
          <p:nvPr/>
        </p:nvSpPr>
        <p:spPr>
          <a:xfrm>
            <a:off x="1440109" y="3538360"/>
            <a:ext cx="7807022" cy="3175126"/>
          </a:xfrm>
          <a:custGeom>
            <a:avLst/>
            <a:gdLst/>
            <a:ahLst/>
            <a:cxnLst/>
            <a:rect l="l" t="t" r="r" b="b"/>
            <a:pathLst>
              <a:path w="7810500" h="3172459">
                <a:moveTo>
                  <a:pt x="0" y="0"/>
                </a:moveTo>
                <a:lnTo>
                  <a:pt x="7810500" y="0"/>
                </a:lnTo>
                <a:lnTo>
                  <a:pt x="7810500" y="3171926"/>
                </a:lnTo>
                <a:lnTo>
                  <a:pt x="0" y="3171926"/>
                </a:lnTo>
                <a:lnTo>
                  <a:pt x="0" y="0"/>
                </a:lnTo>
                <a:close/>
              </a:path>
            </a:pathLst>
          </a:custGeom>
          <a:solidFill>
            <a:srgbClr val="000000"/>
          </a:solidFill>
        </p:spPr>
        <p:txBody>
          <a:bodyPr wrap="square" lIns="0" tIns="0" rIns="0" bIns="0" rtlCol="0"/>
          <a:lstStyle/>
          <a:p>
            <a:endParaRPr/>
          </a:p>
        </p:txBody>
      </p:sp>
      <p:sp>
        <p:nvSpPr>
          <p:cNvPr id="3" name="object 3"/>
          <p:cNvSpPr/>
          <p:nvPr/>
        </p:nvSpPr>
        <p:spPr>
          <a:xfrm>
            <a:off x="1513192" y="4264467"/>
            <a:ext cx="1575368" cy="2006380"/>
          </a:xfrm>
          <a:custGeom>
            <a:avLst/>
            <a:gdLst/>
            <a:ahLst/>
            <a:cxnLst/>
            <a:rect l="l" t="t" r="r" b="b"/>
            <a:pathLst>
              <a:path w="1576070" h="2004695">
                <a:moveTo>
                  <a:pt x="0" y="0"/>
                </a:moveTo>
                <a:lnTo>
                  <a:pt x="1575899" y="0"/>
                </a:lnTo>
                <a:lnTo>
                  <a:pt x="1575899" y="2004416"/>
                </a:lnTo>
                <a:lnTo>
                  <a:pt x="0" y="2004416"/>
                </a:lnTo>
                <a:lnTo>
                  <a:pt x="0" y="0"/>
                </a:lnTo>
                <a:close/>
              </a:path>
            </a:pathLst>
          </a:custGeom>
          <a:solidFill>
            <a:srgbClr val="000000"/>
          </a:solidFill>
        </p:spPr>
        <p:txBody>
          <a:bodyPr wrap="square" lIns="0" tIns="0" rIns="0" bIns="0" rtlCol="0"/>
          <a:lstStyle/>
          <a:p>
            <a:endParaRPr/>
          </a:p>
        </p:txBody>
      </p:sp>
      <p:sp>
        <p:nvSpPr>
          <p:cNvPr id="4" name="object 4"/>
          <p:cNvSpPr/>
          <p:nvPr/>
        </p:nvSpPr>
        <p:spPr>
          <a:xfrm>
            <a:off x="1863704" y="4585546"/>
            <a:ext cx="1105677" cy="1252637"/>
          </a:xfrm>
          <a:custGeom>
            <a:avLst/>
            <a:gdLst/>
            <a:ahLst/>
            <a:cxnLst/>
            <a:rect l="l" t="t" r="r" b="b"/>
            <a:pathLst>
              <a:path w="1106170" h="1251585">
                <a:moveTo>
                  <a:pt x="0" y="1250994"/>
                </a:moveTo>
                <a:lnTo>
                  <a:pt x="1105905" y="1250994"/>
                </a:lnTo>
                <a:lnTo>
                  <a:pt x="1105905" y="0"/>
                </a:lnTo>
                <a:lnTo>
                  <a:pt x="0" y="0"/>
                </a:lnTo>
                <a:lnTo>
                  <a:pt x="0" y="1250994"/>
                </a:lnTo>
                <a:close/>
              </a:path>
            </a:pathLst>
          </a:custGeom>
          <a:solidFill>
            <a:srgbClr val="3F3F3F"/>
          </a:solidFill>
        </p:spPr>
        <p:txBody>
          <a:bodyPr wrap="square" lIns="0" tIns="0" rIns="0" bIns="0" rtlCol="0"/>
          <a:lstStyle/>
          <a:p>
            <a:endParaRPr/>
          </a:p>
        </p:txBody>
      </p:sp>
      <p:sp>
        <p:nvSpPr>
          <p:cNvPr id="5" name="object 5"/>
          <p:cNvSpPr/>
          <p:nvPr/>
        </p:nvSpPr>
        <p:spPr>
          <a:xfrm>
            <a:off x="2064418" y="5456628"/>
            <a:ext cx="386923" cy="37826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381268" y="4703139"/>
            <a:ext cx="386923" cy="1131758"/>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091838" y="5468830"/>
            <a:ext cx="332083" cy="36606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408688" y="4712290"/>
            <a:ext cx="332083" cy="1122607"/>
          </a:xfrm>
          <a:prstGeom prst="rect">
            <a:avLst/>
          </a:prstGeom>
          <a:blipFill>
            <a:blip r:embed="rId6" cstate="print"/>
            <a:stretch>
              <a:fillRect/>
            </a:stretch>
          </a:blipFill>
        </p:spPr>
        <p:txBody>
          <a:bodyPr wrap="square" lIns="0" tIns="0" rIns="0" bIns="0" rtlCol="0"/>
          <a:lstStyle/>
          <a:p>
            <a:endParaRPr/>
          </a:p>
        </p:txBody>
      </p:sp>
      <p:sp>
        <p:nvSpPr>
          <p:cNvPr id="9" name="object 9"/>
          <p:cNvSpPr txBox="1"/>
          <p:nvPr/>
        </p:nvSpPr>
        <p:spPr>
          <a:xfrm>
            <a:off x="1940581" y="5987760"/>
            <a:ext cx="946363" cy="230832"/>
          </a:xfrm>
          <a:prstGeom prst="rect">
            <a:avLst/>
          </a:prstGeom>
        </p:spPr>
        <p:txBody>
          <a:bodyPr vert="horz" wrap="square" lIns="0" tIns="0" rIns="0" bIns="0" rtlCol="0">
            <a:spAutoFit/>
          </a:bodyPr>
          <a:lstStyle/>
          <a:p>
            <a:pPr marL="12700">
              <a:lnSpc>
                <a:spcPct val="100000"/>
              </a:lnSpc>
            </a:pPr>
            <a:r>
              <a:rPr sz="1500" dirty="0">
                <a:solidFill>
                  <a:srgbClr val="FFFFFF"/>
                </a:solidFill>
                <a:latin typeface="Calibri"/>
                <a:cs typeface="Calibri"/>
              </a:rPr>
              <a:t>C</a:t>
            </a:r>
            <a:r>
              <a:rPr sz="1500" spc="10" dirty="0">
                <a:solidFill>
                  <a:srgbClr val="FFFFFF"/>
                </a:solidFill>
                <a:latin typeface="Calibri"/>
                <a:cs typeface="Calibri"/>
              </a:rPr>
              <a:t>h</a:t>
            </a:r>
            <a:r>
              <a:rPr sz="1500" spc="80" dirty="0">
                <a:solidFill>
                  <a:srgbClr val="FFFFFF"/>
                </a:solidFill>
                <a:latin typeface="Calibri"/>
                <a:cs typeface="Calibri"/>
              </a:rPr>
              <a:t>a</a:t>
            </a:r>
            <a:r>
              <a:rPr sz="1500" spc="-35" dirty="0">
                <a:solidFill>
                  <a:srgbClr val="FFFFFF"/>
                </a:solidFill>
                <a:latin typeface="Calibri"/>
                <a:cs typeface="Calibri"/>
              </a:rPr>
              <a:t>r</a:t>
            </a:r>
            <a:r>
              <a:rPr sz="1500" spc="-20" dirty="0">
                <a:solidFill>
                  <a:srgbClr val="FFFFFF"/>
                </a:solidFill>
                <a:latin typeface="Calibri"/>
                <a:cs typeface="Calibri"/>
              </a:rPr>
              <a:t>g</a:t>
            </a:r>
            <a:r>
              <a:rPr sz="1500" spc="40" dirty="0">
                <a:solidFill>
                  <a:srgbClr val="FFFFFF"/>
                </a:solidFill>
                <a:latin typeface="Calibri"/>
                <a:cs typeface="Calibri"/>
              </a:rPr>
              <a:t>e</a:t>
            </a:r>
            <a:r>
              <a:rPr lang="en-US" sz="1500" spc="-165" dirty="0">
                <a:solidFill>
                  <a:srgbClr val="FFFFFF"/>
                </a:solidFill>
                <a:latin typeface="Calibri"/>
                <a:cs typeface="Calibri"/>
              </a:rPr>
              <a:t> </a:t>
            </a:r>
            <a:r>
              <a:rPr sz="1500" spc="45" dirty="0">
                <a:solidFill>
                  <a:srgbClr val="FFFFFF"/>
                </a:solidFill>
                <a:latin typeface="Calibri"/>
                <a:cs typeface="Calibri"/>
              </a:rPr>
              <a:t>(</a:t>
            </a:r>
            <a:r>
              <a:rPr sz="1500" spc="10" dirty="0">
                <a:solidFill>
                  <a:srgbClr val="FFFFFF"/>
                </a:solidFill>
                <a:latin typeface="Calibri"/>
                <a:cs typeface="Calibri"/>
              </a:rPr>
              <a:t>n</a:t>
            </a:r>
            <a:r>
              <a:rPr sz="1500" dirty="0">
                <a:solidFill>
                  <a:srgbClr val="FFFFFF"/>
                </a:solidFill>
                <a:latin typeface="Calibri"/>
                <a:cs typeface="Calibri"/>
              </a:rPr>
              <a:t>C)</a:t>
            </a:r>
            <a:endParaRPr sz="1500" dirty="0">
              <a:latin typeface="Calibri"/>
              <a:cs typeface="Calibri"/>
            </a:endParaRPr>
          </a:p>
        </p:txBody>
      </p:sp>
      <p:sp>
        <p:nvSpPr>
          <p:cNvPr id="10" name="object 10"/>
          <p:cNvSpPr/>
          <p:nvPr/>
        </p:nvSpPr>
        <p:spPr>
          <a:xfrm>
            <a:off x="3418884" y="4278461"/>
            <a:ext cx="1754993" cy="2006380"/>
          </a:xfrm>
          <a:custGeom>
            <a:avLst/>
            <a:gdLst/>
            <a:ahLst/>
            <a:cxnLst/>
            <a:rect l="l" t="t" r="r" b="b"/>
            <a:pathLst>
              <a:path w="1755775" h="2004695">
                <a:moveTo>
                  <a:pt x="0" y="2004418"/>
                </a:moveTo>
                <a:lnTo>
                  <a:pt x="1755159" y="2004418"/>
                </a:lnTo>
                <a:lnTo>
                  <a:pt x="1755159" y="0"/>
                </a:lnTo>
                <a:lnTo>
                  <a:pt x="0" y="0"/>
                </a:lnTo>
                <a:lnTo>
                  <a:pt x="0" y="2004418"/>
                </a:lnTo>
                <a:close/>
              </a:path>
            </a:pathLst>
          </a:custGeom>
          <a:solidFill>
            <a:srgbClr val="000000"/>
          </a:solidFill>
        </p:spPr>
        <p:txBody>
          <a:bodyPr wrap="square" lIns="0" tIns="0" rIns="0" bIns="0" rtlCol="0"/>
          <a:lstStyle/>
          <a:p>
            <a:endParaRPr/>
          </a:p>
        </p:txBody>
      </p:sp>
      <p:sp>
        <p:nvSpPr>
          <p:cNvPr id="11" name="object 11"/>
          <p:cNvSpPr/>
          <p:nvPr/>
        </p:nvSpPr>
        <p:spPr>
          <a:xfrm>
            <a:off x="3967284" y="4451943"/>
            <a:ext cx="1186286" cy="1161755"/>
          </a:xfrm>
          <a:custGeom>
            <a:avLst/>
            <a:gdLst/>
            <a:ahLst/>
            <a:cxnLst/>
            <a:rect l="l" t="t" r="r" b="b"/>
            <a:pathLst>
              <a:path w="1186814" h="1160779">
                <a:moveTo>
                  <a:pt x="0" y="0"/>
                </a:moveTo>
                <a:lnTo>
                  <a:pt x="1186399" y="0"/>
                </a:lnTo>
                <a:lnTo>
                  <a:pt x="1186399" y="1160213"/>
                </a:lnTo>
                <a:lnTo>
                  <a:pt x="0" y="1160213"/>
                </a:lnTo>
                <a:lnTo>
                  <a:pt x="0" y="0"/>
                </a:lnTo>
                <a:close/>
              </a:path>
            </a:pathLst>
          </a:custGeom>
          <a:solidFill>
            <a:srgbClr val="3F3F3F"/>
          </a:solidFill>
        </p:spPr>
        <p:txBody>
          <a:bodyPr wrap="square" lIns="0" tIns="0" rIns="0" bIns="0" rtlCol="0"/>
          <a:lstStyle/>
          <a:p>
            <a:endParaRPr/>
          </a:p>
        </p:txBody>
      </p:sp>
      <p:sp>
        <p:nvSpPr>
          <p:cNvPr id="12" name="object 12"/>
          <p:cNvSpPr/>
          <p:nvPr/>
        </p:nvSpPr>
        <p:spPr>
          <a:xfrm>
            <a:off x="3905333" y="5327381"/>
            <a:ext cx="1247854" cy="0"/>
          </a:xfrm>
          <a:custGeom>
            <a:avLst/>
            <a:gdLst/>
            <a:ahLst/>
            <a:cxnLst/>
            <a:rect l="l" t="t" r="r" b="b"/>
            <a:pathLst>
              <a:path w="1248410">
                <a:moveTo>
                  <a:pt x="0" y="0"/>
                </a:moveTo>
                <a:lnTo>
                  <a:pt x="1248377" y="0"/>
                </a:lnTo>
              </a:path>
            </a:pathLst>
          </a:custGeom>
          <a:ln w="12700">
            <a:solidFill>
              <a:srgbClr val="868686"/>
            </a:solidFill>
          </a:ln>
        </p:spPr>
        <p:txBody>
          <a:bodyPr wrap="square" lIns="0" tIns="0" rIns="0" bIns="0" rtlCol="0"/>
          <a:lstStyle/>
          <a:p>
            <a:endParaRPr/>
          </a:p>
        </p:txBody>
      </p:sp>
      <p:sp>
        <p:nvSpPr>
          <p:cNvPr id="13" name="object 13"/>
          <p:cNvSpPr/>
          <p:nvPr/>
        </p:nvSpPr>
        <p:spPr>
          <a:xfrm>
            <a:off x="3905333" y="5035043"/>
            <a:ext cx="1247854" cy="0"/>
          </a:xfrm>
          <a:custGeom>
            <a:avLst/>
            <a:gdLst/>
            <a:ahLst/>
            <a:cxnLst/>
            <a:rect l="l" t="t" r="r" b="b"/>
            <a:pathLst>
              <a:path w="1248410">
                <a:moveTo>
                  <a:pt x="0" y="0"/>
                </a:moveTo>
                <a:lnTo>
                  <a:pt x="1248377" y="0"/>
                </a:lnTo>
              </a:path>
            </a:pathLst>
          </a:custGeom>
          <a:ln w="12700">
            <a:solidFill>
              <a:srgbClr val="868686"/>
            </a:solidFill>
          </a:ln>
        </p:spPr>
        <p:txBody>
          <a:bodyPr wrap="square" lIns="0" tIns="0" rIns="0" bIns="0" rtlCol="0"/>
          <a:lstStyle/>
          <a:p>
            <a:endParaRPr/>
          </a:p>
        </p:txBody>
      </p:sp>
      <p:sp>
        <p:nvSpPr>
          <p:cNvPr id="14" name="object 14"/>
          <p:cNvSpPr/>
          <p:nvPr/>
        </p:nvSpPr>
        <p:spPr>
          <a:xfrm>
            <a:off x="3905333" y="4742703"/>
            <a:ext cx="1247854" cy="0"/>
          </a:xfrm>
          <a:custGeom>
            <a:avLst/>
            <a:gdLst/>
            <a:ahLst/>
            <a:cxnLst/>
            <a:rect l="l" t="t" r="r" b="b"/>
            <a:pathLst>
              <a:path w="1248410">
                <a:moveTo>
                  <a:pt x="0" y="0"/>
                </a:moveTo>
                <a:lnTo>
                  <a:pt x="1248377" y="0"/>
                </a:lnTo>
              </a:path>
            </a:pathLst>
          </a:custGeom>
          <a:ln w="12700">
            <a:solidFill>
              <a:srgbClr val="868686"/>
            </a:solidFill>
          </a:ln>
        </p:spPr>
        <p:txBody>
          <a:bodyPr wrap="square" lIns="0" tIns="0" rIns="0" bIns="0" rtlCol="0"/>
          <a:lstStyle/>
          <a:p>
            <a:endParaRPr/>
          </a:p>
        </p:txBody>
      </p:sp>
      <p:sp>
        <p:nvSpPr>
          <p:cNvPr id="15" name="object 15"/>
          <p:cNvSpPr/>
          <p:nvPr/>
        </p:nvSpPr>
        <p:spPr>
          <a:xfrm>
            <a:off x="4728669" y="4451944"/>
            <a:ext cx="424626" cy="0"/>
          </a:xfrm>
          <a:custGeom>
            <a:avLst/>
            <a:gdLst/>
            <a:ahLst/>
            <a:cxnLst/>
            <a:rect l="l" t="t" r="r" b="b"/>
            <a:pathLst>
              <a:path w="424814">
                <a:moveTo>
                  <a:pt x="0" y="0"/>
                </a:moveTo>
                <a:lnTo>
                  <a:pt x="424675" y="0"/>
                </a:lnTo>
              </a:path>
            </a:pathLst>
          </a:custGeom>
          <a:ln w="12700">
            <a:solidFill>
              <a:srgbClr val="868686"/>
            </a:solidFill>
          </a:ln>
        </p:spPr>
        <p:txBody>
          <a:bodyPr wrap="square" lIns="0" tIns="0" rIns="0" bIns="0" rtlCol="0"/>
          <a:lstStyle/>
          <a:p>
            <a:endParaRPr/>
          </a:p>
        </p:txBody>
      </p:sp>
      <p:sp>
        <p:nvSpPr>
          <p:cNvPr id="16" name="object 16"/>
          <p:cNvSpPr/>
          <p:nvPr/>
        </p:nvSpPr>
        <p:spPr>
          <a:xfrm>
            <a:off x="3905333" y="4451944"/>
            <a:ext cx="231037" cy="0"/>
          </a:xfrm>
          <a:custGeom>
            <a:avLst/>
            <a:gdLst/>
            <a:ahLst/>
            <a:cxnLst/>
            <a:rect l="l" t="t" r="r" b="b"/>
            <a:pathLst>
              <a:path w="231139">
                <a:moveTo>
                  <a:pt x="0" y="0"/>
                </a:moveTo>
                <a:lnTo>
                  <a:pt x="230550" y="0"/>
                </a:lnTo>
              </a:path>
            </a:pathLst>
          </a:custGeom>
          <a:ln w="12700">
            <a:solidFill>
              <a:srgbClr val="868686"/>
            </a:solidFill>
          </a:ln>
        </p:spPr>
        <p:txBody>
          <a:bodyPr wrap="square" lIns="0" tIns="0" rIns="0" bIns="0" rtlCol="0"/>
          <a:lstStyle/>
          <a:p>
            <a:endParaRPr/>
          </a:p>
        </p:txBody>
      </p:sp>
      <p:sp>
        <p:nvSpPr>
          <p:cNvPr id="17" name="object 17"/>
          <p:cNvSpPr/>
          <p:nvPr/>
        </p:nvSpPr>
        <p:spPr>
          <a:xfrm>
            <a:off x="4184881" y="4727544"/>
            <a:ext cx="411296" cy="890763"/>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523058" y="5481032"/>
            <a:ext cx="411296" cy="137275"/>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4212301" y="4736695"/>
            <a:ext cx="356456" cy="881612"/>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4553525" y="5493234"/>
            <a:ext cx="353410" cy="125073"/>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3967283" y="4451944"/>
            <a:ext cx="0" cy="1223402"/>
          </a:xfrm>
          <a:custGeom>
            <a:avLst/>
            <a:gdLst/>
            <a:ahLst/>
            <a:cxnLst/>
            <a:rect l="l" t="t" r="r" b="b"/>
            <a:pathLst>
              <a:path h="1222375">
                <a:moveTo>
                  <a:pt x="0" y="0"/>
                </a:moveTo>
                <a:lnTo>
                  <a:pt x="0" y="1222157"/>
                </a:lnTo>
              </a:path>
            </a:pathLst>
          </a:custGeom>
          <a:ln w="12707">
            <a:solidFill>
              <a:srgbClr val="868686"/>
            </a:solidFill>
          </a:ln>
        </p:spPr>
        <p:txBody>
          <a:bodyPr wrap="square" lIns="0" tIns="0" rIns="0" bIns="0" rtlCol="0"/>
          <a:lstStyle/>
          <a:p>
            <a:endParaRPr/>
          </a:p>
        </p:txBody>
      </p:sp>
      <p:sp>
        <p:nvSpPr>
          <p:cNvPr id="22" name="object 22"/>
          <p:cNvSpPr/>
          <p:nvPr/>
        </p:nvSpPr>
        <p:spPr>
          <a:xfrm>
            <a:off x="3905333" y="5613132"/>
            <a:ext cx="1247854" cy="0"/>
          </a:xfrm>
          <a:custGeom>
            <a:avLst/>
            <a:gdLst/>
            <a:ahLst/>
            <a:cxnLst/>
            <a:rect l="l" t="t" r="r" b="b"/>
            <a:pathLst>
              <a:path w="1248410">
                <a:moveTo>
                  <a:pt x="0" y="0"/>
                </a:moveTo>
                <a:lnTo>
                  <a:pt x="1248377" y="0"/>
                </a:lnTo>
              </a:path>
            </a:pathLst>
          </a:custGeom>
          <a:ln w="12700">
            <a:solidFill>
              <a:srgbClr val="868686"/>
            </a:solidFill>
          </a:ln>
        </p:spPr>
        <p:txBody>
          <a:bodyPr wrap="square" lIns="0" tIns="0" rIns="0" bIns="0" rtlCol="0"/>
          <a:lstStyle/>
          <a:p>
            <a:endParaRPr/>
          </a:p>
        </p:txBody>
      </p:sp>
      <p:sp>
        <p:nvSpPr>
          <p:cNvPr id="23" name="object 23"/>
          <p:cNvSpPr/>
          <p:nvPr/>
        </p:nvSpPr>
        <p:spPr>
          <a:xfrm>
            <a:off x="5153154" y="5613131"/>
            <a:ext cx="0" cy="62282"/>
          </a:xfrm>
          <a:custGeom>
            <a:avLst/>
            <a:gdLst/>
            <a:ahLst/>
            <a:cxnLst/>
            <a:rect l="l" t="t" r="r" b="b"/>
            <a:pathLst>
              <a:path h="62229">
                <a:moveTo>
                  <a:pt x="0" y="0"/>
                </a:moveTo>
                <a:lnTo>
                  <a:pt x="0" y="61943"/>
                </a:lnTo>
              </a:path>
            </a:pathLst>
          </a:custGeom>
          <a:ln w="12706">
            <a:solidFill>
              <a:srgbClr val="868686"/>
            </a:solidFill>
          </a:ln>
        </p:spPr>
        <p:txBody>
          <a:bodyPr wrap="square" lIns="0" tIns="0" rIns="0" bIns="0" rtlCol="0"/>
          <a:lstStyle/>
          <a:p>
            <a:endParaRPr/>
          </a:p>
        </p:txBody>
      </p:sp>
      <p:sp>
        <p:nvSpPr>
          <p:cNvPr id="24" name="object 24"/>
          <p:cNvSpPr txBox="1"/>
          <p:nvPr/>
        </p:nvSpPr>
        <p:spPr>
          <a:xfrm>
            <a:off x="4113285" y="5765069"/>
            <a:ext cx="937476" cy="461665"/>
          </a:xfrm>
          <a:prstGeom prst="rect">
            <a:avLst/>
          </a:prstGeom>
        </p:spPr>
        <p:txBody>
          <a:bodyPr vert="horz" wrap="square" lIns="0" tIns="0" rIns="0" bIns="0" rtlCol="0">
            <a:spAutoFit/>
          </a:bodyPr>
          <a:lstStyle/>
          <a:p>
            <a:pPr marL="12700">
              <a:lnSpc>
                <a:spcPct val="100000"/>
              </a:lnSpc>
            </a:pPr>
            <a:r>
              <a:rPr sz="1500" spc="20" dirty="0">
                <a:solidFill>
                  <a:srgbClr val="FFFFFF"/>
                </a:solidFill>
                <a:latin typeface="Calibri"/>
                <a:cs typeface="Calibri"/>
              </a:rPr>
              <a:t>No</a:t>
            </a:r>
            <a:r>
              <a:rPr sz="1500" dirty="0">
                <a:solidFill>
                  <a:srgbClr val="FFFFFF"/>
                </a:solidFill>
                <a:latin typeface="Calibri"/>
                <a:cs typeface="Calibri"/>
              </a:rPr>
              <a:t>r</a:t>
            </a:r>
            <a:r>
              <a:rPr sz="1500" spc="25" dirty="0">
                <a:solidFill>
                  <a:srgbClr val="FFFFFF"/>
                </a:solidFill>
                <a:latin typeface="Calibri"/>
                <a:cs typeface="Calibri"/>
              </a:rPr>
              <a:t>m</a:t>
            </a:r>
            <a:r>
              <a:rPr sz="1500" spc="5" dirty="0">
                <a:solidFill>
                  <a:srgbClr val="FFFFFF"/>
                </a:solidFill>
                <a:latin typeface="Calibri"/>
                <a:cs typeface="Calibri"/>
              </a:rPr>
              <a:t>.</a:t>
            </a:r>
            <a:r>
              <a:rPr lang="en-US" sz="1500" spc="-120" dirty="0">
                <a:solidFill>
                  <a:srgbClr val="FFFFFF"/>
                </a:solidFill>
                <a:latin typeface="Calibri"/>
                <a:cs typeface="Calibri"/>
              </a:rPr>
              <a:t> </a:t>
            </a:r>
            <a:r>
              <a:rPr sz="1500" spc="20" dirty="0">
                <a:solidFill>
                  <a:srgbClr val="FFFFFF"/>
                </a:solidFill>
                <a:latin typeface="Calibri"/>
                <a:cs typeface="Calibri"/>
              </a:rPr>
              <a:t>Ho</a:t>
            </a:r>
            <a:r>
              <a:rPr sz="1500" spc="-155" dirty="0">
                <a:solidFill>
                  <a:srgbClr val="FFFFFF"/>
                </a:solidFill>
                <a:latin typeface="Calibri"/>
                <a:cs typeface="Calibri"/>
              </a:rPr>
              <a:t>r</a:t>
            </a:r>
            <a:r>
              <a:rPr sz="1500" spc="5" dirty="0">
                <a:solidFill>
                  <a:srgbClr val="FFFFFF"/>
                </a:solidFill>
                <a:latin typeface="Calibri"/>
                <a:cs typeface="Calibri"/>
              </a:rPr>
              <a:t>.</a:t>
            </a:r>
            <a:r>
              <a:rPr lang="en-US" sz="1500" spc="-125" dirty="0">
                <a:solidFill>
                  <a:srgbClr val="FFFFFF"/>
                </a:solidFill>
                <a:latin typeface="Calibri"/>
                <a:cs typeface="Calibri"/>
              </a:rPr>
              <a:t> </a:t>
            </a:r>
            <a:endParaRPr sz="1500" dirty="0">
              <a:latin typeface="Calibri"/>
              <a:cs typeface="Calibri"/>
            </a:endParaRPr>
          </a:p>
          <a:p>
            <a:pPr marL="28575">
              <a:lnSpc>
                <a:spcPct val="100000"/>
              </a:lnSpc>
            </a:pPr>
            <a:r>
              <a:rPr sz="1500" spc="15" dirty="0">
                <a:solidFill>
                  <a:srgbClr val="FFFFFF"/>
                </a:solidFill>
                <a:latin typeface="Calibri"/>
                <a:cs typeface="Calibri"/>
              </a:rPr>
              <a:t>E</a:t>
            </a:r>
            <a:r>
              <a:rPr sz="1500" spc="25" dirty="0">
                <a:solidFill>
                  <a:srgbClr val="FFFFFF"/>
                </a:solidFill>
                <a:latin typeface="Calibri"/>
                <a:cs typeface="Calibri"/>
              </a:rPr>
              <a:t>m</a:t>
            </a:r>
            <a:r>
              <a:rPr sz="1500" spc="5" dirty="0">
                <a:solidFill>
                  <a:srgbClr val="FFFFFF"/>
                </a:solidFill>
                <a:latin typeface="Calibri"/>
                <a:cs typeface="Calibri"/>
              </a:rPr>
              <a:t>i</a:t>
            </a:r>
            <a:r>
              <a:rPr sz="1500" spc="10" dirty="0">
                <a:solidFill>
                  <a:srgbClr val="FFFFFF"/>
                </a:solidFill>
                <a:latin typeface="Calibri"/>
                <a:cs typeface="Calibri"/>
              </a:rPr>
              <a:t>t</a:t>
            </a:r>
            <a:r>
              <a:rPr sz="1500" spc="5" dirty="0">
                <a:solidFill>
                  <a:srgbClr val="FFFFFF"/>
                </a:solidFill>
                <a:latin typeface="Calibri"/>
                <a:cs typeface="Calibri"/>
              </a:rPr>
              <a:t>.</a:t>
            </a:r>
            <a:r>
              <a:rPr lang="en-US" sz="1500" spc="-120" dirty="0">
                <a:solidFill>
                  <a:srgbClr val="FFFFFF"/>
                </a:solidFill>
                <a:latin typeface="Calibri"/>
                <a:cs typeface="Calibri"/>
              </a:rPr>
              <a:t> </a:t>
            </a:r>
            <a:r>
              <a:rPr sz="1500" spc="10" dirty="0">
                <a:solidFill>
                  <a:srgbClr val="FFFFFF"/>
                </a:solidFill>
                <a:latin typeface="Calibri"/>
                <a:cs typeface="Calibri"/>
              </a:rPr>
              <a:t>(</a:t>
            </a:r>
            <a:r>
              <a:rPr sz="1500" spc="20" dirty="0">
                <a:solidFill>
                  <a:srgbClr val="FFFFFF"/>
                </a:solidFill>
                <a:latin typeface="Calibri"/>
                <a:cs typeface="Calibri"/>
              </a:rPr>
              <a:t>μ</a:t>
            </a:r>
            <a:r>
              <a:rPr sz="1500" spc="30" dirty="0">
                <a:solidFill>
                  <a:srgbClr val="FFFFFF"/>
                </a:solidFill>
                <a:latin typeface="Calibri"/>
                <a:cs typeface="Calibri"/>
              </a:rPr>
              <a:t>m)</a:t>
            </a:r>
            <a:endParaRPr sz="1500" dirty="0">
              <a:latin typeface="Calibri"/>
              <a:cs typeface="Calibri"/>
            </a:endParaRPr>
          </a:p>
        </p:txBody>
      </p:sp>
      <p:sp>
        <p:nvSpPr>
          <p:cNvPr id="25" name="object 25"/>
          <p:cNvSpPr/>
          <p:nvPr/>
        </p:nvSpPr>
        <p:spPr>
          <a:xfrm>
            <a:off x="7288530" y="4255948"/>
            <a:ext cx="1838776" cy="2006380"/>
          </a:xfrm>
          <a:custGeom>
            <a:avLst/>
            <a:gdLst/>
            <a:ahLst/>
            <a:cxnLst/>
            <a:rect l="l" t="t" r="r" b="b"/>
            <a:pathLst>
              <a:path w="1839595" h="2004695">
                <a:moveTo>
                  <a:pt x="0" y="0"/>
                </a:moveTo>
                <a:lnTo>
                  <a:pt x="1839575" y="0"/>
                </a:lnTo>
                <a:lnTo>
                  <a:pt x="1839575" y="2004418"/>
                </a:lnTo>
                <a:lnTo>
                  <a:pt x="0" y="2004418"/>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7886212" y="4559248"/>
            <a:ext cx="1122180" cy="1270432"/>
          </a:xfrm>
          <a:custGeom>
            <a:avLst/>
            <a:gdLst/>
            <a:ahLst/>
            <a:cxnLst/>
            <a:rect l="l" t="t" r="r" b="b"/>
            <a:pathLst>
              <a:path w="1122679" h="1269364">
                <a:moveTo>
                  <a:pt x="0" y="1268757"/>
                </a:moveTo>
                <a:lnTo>
                  <a:pt x="1122302" y="1268757"/>
                </a:lnTo>
                <a:lnTo>
                  <a:pt x="1122302" y="0"/>
                </a:lnTo>
                <a:lnTo>
                  <a:pt x="0" y="0"/>
                </a:lnTo>
                <a:lnTo>
                  <a:pt x="0" y="1268757"/>
                </a:lnTo>
                <a:close/>
              </a:path>
            </a:pathLst>
          </a:custGeom>
          <a:solidFill>
            <a:srgbClr val="3F3F3F"/>
          </a:solidFill>
        </p:spPr>
        <p:txBody>
          <a:bodyPr wrap="square" lIns="0" tIns="0" rIns="0" bIns="0" rtlCol="0"/>
          <a:lstStyle/>
          <a:p>
            <a:endParaRPr/>
          </a:p>
        </p:txBody>
      </p:sp>
      <p:sp>
        <p:nvSpPr>
          <p:cNvPr id="27" name="object 27"/>
          <p:cNvSpPr/>
          <p:nvPr/>
        </p:nvSpPr>
        <p:spPr>
          <a:xfrm>
            <a:off x="7886212" y="5479905"/>
            <a:ext cx="1122180" cy="0"/>
          </a:xfrm>
          <a:custGeom>
            <a:avLst/>
            <a:gdLst/>
            <a:ahLst/>
            <a:cxnLst/>
            <a:rect l="l" t="t" r="r" b="b"/>
            <a:pathLst>
              <a:path w="1122679">
                <a:moveTo>
                  <a:pt x="0" y="0"/>
                </a:moveTo>
                <a:lnTo>
                  <a:pt x="1122302" y="0"/>
                </a:lnTo>
              </a:path>
            </a:pathLst>
          </a:custGeom>
          <a:ln w="12700">
            <a:solidFill>
              <a:srgbClr val="868686"/>
            </a:solidFill>
          </a:ln>
        </p:spPr>
        <p:txBody>
          <a:bodyPr wrap="square" lIns="0" tIns="0" rIns="0" bIns="0" rtlCol="0"/>
          <a:lstStyle/>
          <a:p>
            <a:endParaRPr/>
          </a:p>
        </p:txBody>
      </p:sp>
      <p:sp>
        <p:nvSpPr>
          <p:cNvPr id="28" name="object 28"/>
          <p:cNvSpPr/>
          <p:nvPr/>
        </p:nvSpPr>
        <p:spPr>
          <a:xfrm>
            <a:off x="7886212" y="5124014"/>
            <a:ext cx="1122180" cy="0"/>
          </a:xfrm>
          <a:custGeom>
            <a:avLst/>
            <a:gdLst/>
            <a:ahLst/>
            <a:cxnLst/>
            <a:rect l="l" t="t" r="r" b="b"/>
            <a:pathLst>
              <a:path w="1122679">
                <a:moveTo>
                  <a:pt x="0" y="0"/>
                </a:moveTo>
                <a:lnTo>
                  <a:pt x="1122302" y="0"/>
                </a:lnTo>
              </a:path>
            </a:pathLst>
          </a:custGeom>
          <a:ln w="12700">
            <a:solidFill>
              <a:srgbClr val="868686"/>
            </a:solidFill>
          </a:ln>
        </p:spPr>
        <p:txBody>
          <a:bodyPr wrap="square" lIns="0" tIns="0" rIns="0" bIns="0" rtlCol="0"/>
          <a:lstStyle/>
          <a:p>
            <a:endParaRPr/>
          </a:p>
        </p:txBody>
      </p:sp>
      <p:sp>
        <p:nvSpPr>
          <p:cNvPr id="29" name="object 29"/>
          <p:cNvSpPr/>
          <p:nvPr/>
        </p:nvSpPr>
        <p:spPr>
          <a:xfrm>
            <a:off x="7886212" y="4780834"/>
            <a:ext cx="1122180" cy="0"/>
          </a:xfrm>
          <a:custGeom>
            <a:avLst/>
            <a:gdLst/>
            <a:ahLst/>
            <a:cxnLst/>
            <a:rect l="l" t="t" r="r" b="b"/>
            <a:pathLst>
              <a:path w="1122679">
                <a:moveTo>
                  <a:pt x="0" y="0"/>
                </a:moveTo>
                <a:lnTo>
                  <a:pt x="1122302" y="0"/>
                </a:lnTo>
              </a:path>
            </a:pathLst>
          </a:custGeom>
          <a:ln w="12700">
            <a:solidFill>
              <a:srgbClr val="868686"/>
            </a:solidFill>
          </a:ln>
        </p:spPr>
        <p:txBody>
          <a:bodyPr wrap="square" lIns="0" tIns="0" rIns="0" bIns="0" rtlCol="0"/>
          <a:lstStyle/>
          <a:p>
            <a:endParaRPr/>
          </a:p>
        </p:txBody>
      </p:sp>
      <p:sp>
        <p:nvSpPr>
          <p:cNvPr id="30" name="object 30"/>
          <p:cNvSpPr/>
          <p:nvPr/>
        </p:nvSpPr>
        <p:spPr>
          <a:xfrm>
            <a:off x="7887165" y="4423075"/>
            <a:ext cx="0" cy="12711"/>
          </a:xfrm>
          <a:custGeom>
            <a:avLst/>
            <a:gdLst/>
            <a:ahLst/>
            <a:cxnLst/>
            <a:rect l="l" t="t" r="r" b="b"/>
            <a:pathLst>
              <a:path h="12700">
                <a:moveTo>
                  <a:pt x="0" y="12700"/>
                </a:moveTo>
                <a:lnTo>
                  <a:pt x="0" y="0"/>
                </a:lnTo>
              </a:path>
            </a:pathLst>
          </a:custGeom>
          <a:ln w="12706">
            <a:solidFill>
              <a:srgbClr val="868686"/>
            </a:solidFill>
          </a:ln>
        </p:spPr>
        <p:txBody>
          <a:bodyPr wrap="square" lIns="0" tIns="0" rIns="0" bIns="0" rtlCol="0"/>
          <a:lstStyle/>
          <a:p>
            <a:endParaRPr/>
          </a:p>
        </p:txBody>
      </p:sp>
      <p:sp>
        <p:nvSpPr>
          <p:cNvPr id="31" name="object 31"/>
          <p:cNvSpPr/>
          <p:nvPr/>
        </p:nvSpPr>
        <p:spPr>
          <a:xfrm>
            <a:off x="8090676" y="4938032"/>
            <a:ext cx="393017" cy="896865"/>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8410574" y="4587217"/>
            <a:ext cx="393017" cy="1247680"/>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8118097" y="4950235"/>
            <a:ext cx="335130" cy="884662"/>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8437994" y="4599420"/>
            <a:ext cx="338176" cy="1235476"/>
          </a:xfrm>
          <a:prstGeom prst="rect">
            <a:avLst/>
          </a:prstGeom>
          <a:blipFill>
            <a:blip r:embed="rId14" cstate="print"/>
            <a:stretch>
              <a:fillRect/>
            </a:stretch>
          </a:blipFill>
        </p:spPr>
        <p:txBody>
          <a:bodyPr wrap="square" lIns="0" tIns="0" rIns="0" bIns="0" rtlCol="0"/>
          <a:lstStyle/>
          <a:p>
            <a:endParaRPr/>
          </a:p>
        </p:txBody>
      </p:sp>
      <p:sp>
        <p:nvSpPr>
          <p:cNvPr id="35" name="object 35"/>
          <p:cNvSpPr/>
          <p:nvPr/>
        </p:nvSpPr>
        <p:spPr>
          <a:xfrm>
            <a:off x="7886212" y="4429430"/>
            <a:ext cx="0" cy="1400081"/>
          </a:xfrm>
          <a:custGeom>
            <a:avLst/>
            <a:gdLst/>
            <a:ahLst/>
            <a:cxnLst/>
            <a:rect l="l" t="t" r="r" b="b"/>
            <a:pathLst>
              <a:path h="1398904">
                <a:moveTo>
                  <a:pt x="0" y="1398466"/>
                </a:moveTo>
                <a:lnTo>
                  <a:pt x="0" y="0"/>
                </a:lnTo>
              </a:path>
            </a:pathLst>
          </a:custGeom>
          <a:ln w="12706">
            <a:solidFill>
              <a:srgbClr val="868686"/>
            </a:solidFill>
          </a:ln>
        </p:spPr>
        <p:txBody>
          <a:bodyPr wrap="square" lIns="0" tIns="0" rIns="0" bIns="0" rtlCol="0"/>
          <a:lstStyle/>
          <a:p>
            <a:endParaRPr/>
          </a:p>
        </p:txBody>
      </p:sp>
      <p:sp>
        <p:nvSpPr>
          <p:cNvPr id="36" name="object 36"/>
          <p:cNvSpPr/>
          <p:nvPr/>
        </p:nvSpPr>
        <p:spPr>
          <a:xfrm>
            <a:off x="7886212" y="5829072"/>
            <a:ext cx="1122180" cy="0"/>
          </a:xfrm>
          <a:custGeom>
            <a:avLst/>
            <a:gdLst/>
            <a:ahLst/>
            <a:cxnLst/>
            <a:rect l="l" t="t" r="r" b="b"/>
            <a:pathLst>
              <a:path w="1122679">
                <a:moveTo>
                  <a:pt x="0" y="0"/>
                </a:moveTo>
                <a:lnTo>
                  <a:pt x="1122302" y="0"/>
                </a:lnTo>
              </a:path>
            </a:pathLst>
          </a:custGeom>
          <a:ln w="12700">
            <a:solidFill>
              <a:srgbClr val="868686"/>
            </a:solidFill>
          </a:ln>
        </p:spPr>
        <p:txBody>
          <a:bodyPr wrap="square" lIns="0" tIns="0" rIns="0" bIns="0" rtlCol="0"/>
          <a:lstStyle/>
          <a:p>
            <a:endParaRPr/>
          </a:p>
        </p:txBody>
      </p:sp>
      <p:sp>
        <p:nvSpPr>
          <p:cNvPr id="38" name="object 38"/>
          <p:cNvSpPr txBox="1"/>
          <p:nvPr/>
        </p:nvSpPr>
        <p:spPr>
          <a:xfrm>
            <a:off x="1570979" y="4337406"/>
            <a:ext cx="122500" cy="1638269"/>
          </a:xfrm>
          <a:prstGeom prst="rect">
            <a:avLst/>
          </a:prstGeom>
        </p:spPr>
        <p:txBody>
          <a:bodyPr vert="horz" wrap="square" lIns="0" tIns="0" rIns="0" bIns="0" rtlCol="0">
            <a:spAutoFit/>
          </a:bodyPr>
          <a:lstStyle/>
          <a:p>
            <a:pPr marL="12700">
              <a:lnSpc>
                <a:spcPct val="100000"/>
              </a:lnSpc>
            </a:pPr>
            <a:r>
              <a:rPr sz="1500" dirty="0">
                <a:solidFill>
                  <a:srgbClr val="FFFFFF"/>
                </a:solidFill>
                <a:latin typeface="Calibri"/>
                <a:cs typeface="Calibri"/>
              </a:rPr>
              <a:t>5</a:t>
            </a:r>
            <a:endParaRPr sz="1500">
              <a:latin typeface="Calibri"/>
              <a:cs typeface="Calibri"/>
            </a:endParaRPr>
          </a:p>
          <a:p>
            <a:pPr marL="12700">
              <a:lnSpc>
                <a:spcPct val="100000"/>
              </a:lnSpc>
              <a:spcBef>
                <a:spcPts val="405"/>
              </a:spcBef>
            </a:pPr>
            <a:r>
              <a:rPr sz="1500" dirty="0">
                <a:solidFill>
                  <a:srgbClr val="FFFFFF"/>
                </a:solidFill>
                <a:latin typeface="Calibri"/>
                <a:cs typeface="Calibri"/>
              </a:rPr>
              <a:t>4</a:t>
            </a:r>
            <a:endParaRPr sz="1500">
              <a:latin typeface="Calibri"/>
              <a:cs typeface="Calibri"/>
            </a:endParaRPr>
          </a:p>
          <a:p>
            <a:pPr marL="12700">
              <a:lnSpc>
                <a:spcPct val="100000"/>
              </a:lnSpc>
              <a:spcBef>
                <a:spcPts val="380"/>
              </a:spcBef>
            </a:pPr>
            <a:r>
              <a:rPr sz="1500" dirty="0">
                <a:solidFill>
                  <a:srgbClr val="FFFFFF"/>
                </a:solidFill>
                <a:latin typeface="Calibri"/>
                <a:cs typeface="Calibri"/>
              </a:rPr>
              <a:t>3</a:t>
            </a:r>
            <a:endParaRPr sz="1500">
              <a:latin typeface="Calibri"/>
              <a:cs typeface="Calibri"/>
            </a:endParaRPr>
          </a:p>
          <a:p>
            <a:pPr marL="12700">
              <a:lnSpc>
                <a:spcPct val="100000"/>
              </a:lnSpc>
              <a:spcBef>
                <a:spcPts val="405"/>
              </a:spcBef>
            </a:pPr>
            <a:r>
              <a:rPr sz="1500" dirty="0">
                <a:solidFill>
                  <a:srgbClr val="FFFFFF"/>
                </a:solidFill>
                <a:latin typeface="Calibri"/>
                <a:cs typeface="Calibri"/>
              </a:rPr>
              <a:t>2</a:t>
            </a:r>
            <a:endParaRPr sz="1500">
              <a:latin typeface="Calibri"/>
              <a:cs typeface="Calibri"/>
            </a:endParaRPr>
          </a:p>
          <a:p>
            <a:pPr marL="12700">
              <a:lnSpc>
                <a:spcPct val="100000"/>
              </a:lnSpc>
              <a:spcBef>
                <a:spcPts val="405"/>
              </a:spcBef>
            </a:pPr>
            <a:r>
              <a:rPr sz="1500" dirty="0">
                <a:solidFill>
                  <a:srgbClr val="FFFFFF"/>
                </a:solidFill>
                <a:latin typeface="Calibri"/>
                <a:cs typeface="Calibri"/>
              </a:rPr>
              <a:t>1</a:t>
            </a:r>
            <a:endParaRPr sz="1500">
              <a:latin typeface="Calibri"/>
              <a:cs typeface="Calibri"/>
            </a:endParaRPr>
          </a:p>
          <a:p>
            <a:pPr marL="12700">
              <a:lnSpc>
                <a:spcPct val="100000"/>
              </a:lnSpc>
              <a:spcBef>
                <a:spcPts val="380"/>
              </a:spcBef>
            </a:pPr>
            <a:r>
              <a:rPr sz="1500" dirty="0">
                <a:solidFill>
                  <a:srgbClr val="FFFFFF"/>
                </a:solidFill>
                <a:latin typeface="Calibri"/>
                <a:cs typeface="Calibri"/>
              </a:rPr>
              <a:t>0</a:t>
            </a:r>
            <a:endParaRPr sz="1500">
              <a:latin typeface="Calibri"/>
              <a:cs typeface="Calibri"/>
            </a:endParaRPr>
          </a:p>
        </p:txBody>
      </p:sp>
      <p:sp>
        <p:nvSpPr>
          <p:cNvPr id="40" name="object 40"/>
          <p:cNvSpPr txBox="1"/>
          <p:nvPr/>
        </p:nvSpPr>
        <p:spPr>
          <a:xfrm>
            <a:off x="3476669" y="4352659"/>
            <a:ext cx="330053" cy="1400383"/>
          </a:xfrm>
          <a:prstGeom prst="rect">
            <a:avLst/>
          </a:prstGeom>
        </p:spPr>
        <p:txBody>
          <a:bodyPr vert="horz" wrap="square" lIns="0" tIns="0" rIns="0" bIns="0" rtlCol="0">
            <a:spAutoFit/>
          </a:bodyPr>
          <a:lstStyle/>
          <a:p>
            <a:pPr marL="12700">
              <a:lnSpc>
                <a:spcPct val="100000"/>
              </a:lnSpc>
            </a:pPr>
            <a:r>
              <a:rPr sz="1500" spc="35" dirty="0">
                <a:solidFill>
                  <a:srgbClr val="FFFFFF"/>
                </a:solidFill>
                <a:latin typeface="Calibri"/>
                <a:cs typeface="Calibri"/>
              </a:rPr>
              <a:t>400</a:t>
            </a:r>
            <a:endParaRPr sz="1500">
              <a:latin typeface="Calibri"/>
              <a:cs typeface="Calibri"/>
            </a:endParaRPr>
          </a:p>
          <a:p>
            <a:pPr marL="12700">
              <a:lnSpc>
                <a:spcPct val="100000"/>
              </a:lnSpc>
              <a:spcBef>
                <a:spcPts val="480"/>
              </a:spcBef>
            </a:pPr>
            <a:r>
              <a:rPr sz="1500" spc="35" dirty="0">
                <a:solidFill>
                  <a:srgbClr val="FFFFFF"/>
                </a:solidFill>
                <a:latin typeface="Calibri"/>
                <a:cs typeface="Calibri"/>
              </a:rPr>
              <a:t>300</a:t>
            </a:r>
            <a:endParaRPr sz="1500">
              <a:latin typeface="Calibri"/>
              <a:cs typeface="Calibri"/>
            </a:endParaRPr>
          </a:p>
          <a:p>
            <a:pPr marL="12700">
              <a:lnSpc>
                <a:spcPct val="100000"/>
              </a:lnSpc>
              <a:spcBef>
                <a:spcPts val="480"/>
              </a:spcBef>
            </a:pPr>
            <a:r>
              <a:rPr sz="1500" spc="35" dirty="0">
                <a:solidFill>
                  <a:srgbClr val="FFFFFF"/>
                </a:solidFill>
                <a:latin typeface="Calibri"/>
                <a:cs typeface="Calibri"/>
              </a:rPr>
              <a:t>200</a:t>
            </a:r>
            <a:endParaRPr sz="1500">
              <a:latin typeface="Calibri"/>
              <a:cs typeface="Calibri"/>
            </a:endParaRPr>
          </a:p>
          <a:p>
            <a:pPr marL="12700">
              <a:lnSpc>
                <a:spcPct val="100000"/>
              </a:lnSpc>
              <a:spcBef>
                <a:spcPts val="480"/>
              </a:spcBef>
            </a:pPr>
            <a:r>
              <a:rPr sz="1500" spc="35" dirty="0">
                <a:solidFill>
                  <a:srgbClr val="FFFFFF"/>
                </a:solidFill>
                <a:latin typeface="Calibri"/>
                <a:cs typeface="Calibri"/>
              </a:rPr>
              <a:t>100</a:t>
            </a:r>
            <a:endParaRPr sz="1500">
              <a:latin typeface="Calibri"/>
              <a:cs typeface="Calibri"/>
            </a:endParaRPr>
          </a:p>
          <a:p>
            <a:pPr marL="210185">
              <a:lnSpc>
                <a:spcPct val="100000"/>
              </a:lnSpc>
              <a:spcBef>
                <a:spcPts val="480"/>
              </a:spcBef>
            </a:pPr>
            <a:r>
              <a:rPr sz="1500" dirty="0">
                <a:solidFill>
                  <a:srgbClr val="FFFFFF"/>
                </a:solidFill>
                <a:latin typeface="Calibri"/>
                <a:cs typeface="Calibri"/>
              </a:rPr>
              <a:t>0</a:t>
            </a:r>
            <a:endParaRPr sz="1500">
              <a:latin typeface="Calibri"/>
              <a:cs typeface="Calibri"/>
            </a:endParaRPr>
          </a:p>
        </p:txBody>
      </p:sp>
      <p:sp>
        <p:nvSpPr>
          <p:cNvPr id="41" name="object 41"/>
          <p:cNvSpPr txBox="1"/>
          <p:nvPr/>
        </p:nvSpPr>
        <p:spPr>
          <a:xfrm>
            <a:off x="7346316" y="4328254"/>
            <a:ext cx="369405" cy="1643398"/>
          </a:xfrm>
          <a:prstGeom prst="rect">
            <a:avLst/>
          </a:prstGeom>
        </p:spPr>
        <p:txBody>
          <a:bodyPr vert="horz" wrap="square" lIns="0" tIns="0" rIns="0" bIns="0" rtlCol="0">
            <a:spAutoFit/>
          </a:bodyPr>
          <a:lstStyle/>
          <a:p>
            <a:pPr marL="12700">
              <a:lnSpc>
                <a:spcPct val="100000"/>
              </a:lnSpc>
            </a:pPr>
            <a:r>
              <a:rPr sz="1500" spc="35" dirty="0">
                <a:solidFill>
                  <a:srgbClr val="FFFFFF"/>
                </a:solidFill>
                <a:latin typeface="Calibri"/>
                <a:cs typeface="Calibri"/>
              </a:rPr>
              <a:t>0</a:t>
            </a:r>
            <a:r>
              <a:rPr sz="1500" spc="20" dirty="0">
                <a:solidFill>
                  <a:srgbClr val="FFFFFF"/>
                </a:solidFill>
                <a:latin typeface="Calibri"/>
                <a:cs typeface="Calibri"/>
              </a:rPr>
              <a:t>.</a:t>
            </a:r>
            <a:r>
              <a:rPr sz="1500" spc="-65" dirty="0">
                <a:solidFill>
                  <a:srgbClr val="FFFFFF"/>
                </a:solidFill>
                <a:latin typeface="Calibri"/>
                <a:cs typeface="Calibri"/>
              </a:rPr>
              <a:t>0</a:t>
            </a:r>
            <a:r>
              <a:rPr sz="1500" dirty="0">
                <a:solidFill>
                  <a:srgbClr val="FFFFFF"/>
                </a:solidFill>
                <a:latin typeface="Calibri"/>
                <a:cs typeface="Calibri"/>
              </a:rPr>
              <a:t>8</a:t>
            </a:r>
            <a:endParaRPr sz="1500">
              <a:latin typeface="Calibri"/>
              <a:cs typeface="Calibri"/>
            </a:endParaRPr>
          </a:p>
          <a:p>
            <a:pPr marL="12700">
              <a:lnSpc>
                <a:spcPct val="100000"/>
              </a:lnSpc>
              <a:spcBef>
                <a:spcPts val="960"/>
              </a:spcBef>
            </a:pPr>
            <a:r>
              <a:rPr sz="1500" spc="35" dirty="0">
                <a:solidFill>
                  <a:srgbClr val="FFFFFF"/>
                </a:solidFill>
                <a:latin typeface="Calibri"/>
                <a:cs typeface="Calibri"/>
              </a:rPr>
              <a:t>0</a:t>
            </a:r>
            <a:r>
              <a:rPr sz="1500" spc="20" dirty="0">
                <a:solidFill>
                  <a:srgbClr val="FFFFFF"/>
                </a:solidFill>
                <a:latin typeface="Calibri"/>
                <a:cs typeface="Calibri"/>
              </a:rPr>
              <a:t>.</a:t>
            </a:r>
            <a:r>
              <a:rPr sz="1500" spc="-65" dirty="0">
                <a:solidFill>
                  <a:srgbClr val="FFFFFF"/>
                </a:solidFill>
                <a:latin typeface="Calibri"/>
                <a:cs typeface="Calibri"/>
              </a:rPr>
              <a:t>0</a:t>
            </a:r>
            <a:r>
              <a:rPr sz="1500" dirty="0">
                <a:solidFill>
                  <a:srgbClr val="FFFFFF"/>
                </a:solidFill>
                <a:latin typeface="Calibri"/>
                <a:cs typeface="Calibri"/>
              </a:rPr>
              <a:t>6</a:t>
            </a:r>
            <a:endParaRPr sz="1500">
              <a:latin typeface="Calibri"/>
              <a:cs typeface="Calibri"/>
            </a:endParaRPr>
          </a:p>
          <a:p>
            <a:pPr marL="12700">
              <a:lnSpc>
                <a:spcPct val="100000"/>
              </a:lnSpc>
              <a:spcBef>
                <a:spcPts val="935"/>
              </a:spcBef>
            </a:pPr>
            <a:r>
              <a:rPr sz="1500" spc="35" dirty="0">
                <a:solidFill>
                  <a:srgbClr val="FFFFFF"/>
                </a:solidFill>
                <a:latin typeface="Calibri"/>
                <a:cs typeface="Calibri"/>
              </a:rPr>
              <a:t>0</a:t>
            </a:r>
            <a:r>
              <a:rPr sz="1500" spc="20" dirty="0">
                <a:solidFill>
                  <a:srgbClr val="FFFFFF"/>
                </a:solidFill>
                <a:latin typeface="Calibri"/>
                <a:cs typeface="Calibri"/>
              </a:rPr>
              <a:t>.</a:t>
            </a:r>
            <a:r>
              <a:rPr sz="1500" spc="-65" dirty="0">
                <a:solidFill>
                  <a:srgbClr val="FFFFFF"/>
                </a:solidFill>
                <a:latin typeface="Calibri"/>
                <a:cs typeface="Calibri"/>
              </a:rPr>
              <a:t>0</a:t>
            </a:r>
            <a:r>
              <a:rPr sz="1500" dirty="0">
                <a:solidFill>
                  <a:srgbClr val="FFFFFF"/>
                </a:solidFill>
                <a:latin typeface="Calibri"/>
                <a:cs typeface="Calibri"/>
              </a:rPr>
              <a:t>4</a:t>
            </a:r>
            <a:endParaRPr sz="1500">
              <a:latin typeface="Calibri"/>
              <a:cs typeface="Calibri"/>
            </a:endParaRPr>
          </a:p>
          <a:p>
            <a:pPr marL="12700">
              <a:lnSpc>
                <a:spcPct val="100000"/>
              </a:lnSpc>
              <a:spcBef>
                <a:spcPts val="960"/>
              </a:spcBef>
            </a:pPr>
            <a:r>
              <a:rPr sz="1500" spc="35" dirty="0">
                <a:solidFill>
                  <a:srgbClr val="FFFFFF"/>
                </a:solidFill>
                <a:latin typeface="Calibri"/>
                <a:cs typeface="Calibri"/>
              </a:rPr>
              <a:t>0</a:t>
            </a:r>
            <a:r>
              <a:rPr sz="1500" spc="20" dirty="0">
                <a:solidFill>
                  <a:srgbClr val="FFFFFF"/>
                </a:solidFill>
                <a:latin typeface="Calibri"/>
                <a:cs typeface="Calibri"/>
              </a:rPr>
              <a:t>.</a:t>
            </a:r>
            <a:r>
              <a:rPr sz="1500" spc="-65" dirty="0">
                <a:solidFill>
                  <a:srgbClr val="FFFFFF"/>
                </a:solidFill>
                <a:latin typeface="Calibri"/>
                <a:cs typeface="Calibri"/>
              </a:rPr>
              <a:t>0</a:t>
            </a:r>
            <a:r>
              <a:rPr sz="1500" dirty="0">
                <a:solidFill>
                  <a:srgbClr val="FFFFFF"/>
                </a:solidFill>
                <a:latin typeface="Calibri"/>
                <a:cs typeface="Calibri"/>
              </a:rPr>
              <a:t>2</a:t>
            </a:r>
            <a:endParaRPr sz="1500">
              <a:latin typeface="Calibri"/>
              <a:cs typeface="Calibri"/>
            </a:endParaRPr>
          </a:p>
          <a:p>
            <a:pPr marR="5080" algn="r">
              <a:lnSpc>
                <a:spcPct val="100000"/>
              </a:lnSpc>
              <a:spcBef>
                <a:spcPts val="960"/>
              </a:spcBef>
            </a:pPr>
            <a:r>
              <a:rPr sz="1500" dirty="0">
                <a:solidFill>
                  <a:srgbClr val="FFFFFF"/>
                </a:solidFill>
                <a:latin typeface="Calibri"/>
                <a:cs typeface="Calibri"/>
              </a:rPr>
              <a:t>0</a:t>
            </a:r>
            <a:endParaRPr sz="1500">
              <a:latin typeface="Calibri"/>
              <a:cs typeface="Calibri"/>
            </a:endParaRPr>
          </a:p>
        </p:txBody>
      </p:sp>
      <p:sp>
        <p:nvSpPr>
          <p:cNvPr id="42" name="object 42"/>
          <p:cNvSpPr txBox="1"/>
          <p:nvPr/>
        </p:nvSpPr>
        <p:spPr>
          <a:xfrm>
            <a:off x="8202513" y="5981660"/>
            <a:ext cx="488098" cy="230832"/>
          </a:xfrm>
          <a:prstGeom prst="rect">
            <a:avLst/>
          </a:prstGeom>
        </p:spPr>
        <p:txBody>
          <a:bodyPr vert="horz" wrap="square" lIns="0" tIns="0" rIns="0" bIns="0" rtlCol="0">
            <a:spAutoFit/>
          </a:bodyPr>
          <a:lstStyle/>
          <a:p>
            <a:pPr marL="12700">
              <a:lnSpc>
                <a:spcPct val="100000"/>
              </a:lnSpc>
            </a:pPr>
            <a:r>
              <a:rPr sz="1500" spc="15" dirty="0">
                <a:solidFill>
                  <a:srgbClr val="FFFFFF"/>
                </a:solidFill>
                <a:latin typeface="Calibri"/>
                <a:cs typeface="Calibri"/>
              </a:rPr>
              <a:t>σδ</a:t>
            </a:r>
            <a:r>
              <a:rPr sz="1500" spc="10" dirty="0">
                <a:solidFill>
                  <a:srgbClr val="FFFFFF"/>
                </a:solidFill>
                <a:latin typeface="Calibri"/>
                <a:cs typeface="Calibri"/>
              </a:rPr>
              <a:t>(</a:t>
            </a:r>
            <a:r>
              <a:rPr sz="1500" spc="25" dirty="0">
                <a:solidFill>
                  <a:srgbClr val="FFFFFF"/>
                </a:solidFill>
                <a:latin typeface="Calibri"/>
                <a:cs typeface="Calibri"/>
              </a:rPr>
              <a:t>%</a:t>
            </a:r>
            <a:r>
              <a:rPr sz="1500" dirty="0">
                <a:solidFill>
                  <a:srgbClr val="FFFFFF"/>
                </a:solidFill>
                <a:latin typeface="Calibri"/>
                <a:cs typeface="Calibri"/>
              </a:rPr>
              <a:t>)</a:t>
            </a:r>
            <a:endParaRPr sz="1500" dirty="0">
              <a:latin typeface="Calibri"/>
              <a:cs typeface="Calibri"/>
            </a:endParaRPr>
          </a:p>
        </p:txBody>
      </p:sp>
      <p:sp>
        <p:nvSpPr>
          <p:cNvPr id="43" name="object 43"/>
          <p:cNvSpPr/>
          <p:nvPr/>
        </p:nvSpPr>
        <p:spPr>
          <a:xfrm>
            <a:off x="4135782" y="4248458"/>
            <a:ext cx="593461" cy="341917"/>
          </a:xfrm>
          <a:custGeom>
            <a:avLst/>
            <a:gdLst/>
            <a:ahLst/>
            <a:cxnLst/>
            <a:rect l="l" t="t" r="r" b="b"/>
            <a:pathLst>
              <a:path w="593725" h="341629">
                <a:moveTo>
                  <a:pt x="0" y="0"/>
                </a:moveTo>
                <a:lnTo>
                  <a:pt x="593150" y="0"/>
                </a:lnTo>
                <a:lnTo>
                  <a:pt x="593150" y="341575"/>
                </a:lnTo>
                <a:lnTo>
                  <a:pt x="0" y="341575"/>
                </a:lnTo>
                <a:lnTo>
                  <a:pt x="0" y="0"/>
                </a:lnTo>
                <a:close/>
              </a:path>
            </a:pathLst>
          </a:custGeom>
          <a:solidFill>
            <a:srgbClr val="FFFFFF"/>
          </a:solidFill>
        </p:spPr>
        <p:txBody>
          <a:bodyPr wrap="square" lIns="0" tIns="0" rIns="0" bIns="0" rtlCol="0"/>
          <a:lstStyle/>
          <a:p>
            <a:endParaRPr/>
          </a:p>
        </p:txBody>
      </p:sp>
      <p:sp>
        <p:nvSpPr>
          <p:cNvPr id="44" name="object 44"/>
          <p:cNvSpPr/>
          <p:nvPr/>
        </p:nvSpPr>
        <p:spPr>
          <a:xfrm>
            <a:off x="4135782" y="4248458"/>
            <a:ext cx="593461" cy="341917"/>
          </a:xfrm>
          <a:custGeom>
            <a:avLst/>
            <a:gdLst/>
            <a:ahLst/>
            <a:cxnLst/>
            <a:rect l="l" t="t" r="r" b="b"/>
            <a:pathLst>
              <a:path w="593725" h="341629">
                <a:moveTo>
                  <a:pt x="0" y="0"/>
                </a:moveTo>
                <a:lnTo>
                  <a:pt x="593151" y="0"/>
                </a:lnTo>
                <a:lnTo>
                  <a:pt x="593151" y="341575"/>
                </a:lnTo>
                <a:lnTo>
                  <a:pt x="0" y="341575"/>
                </a:lnTo>
                <a:lnTo>
                  <a:pt x="0" y="0"/>
                </a:lnTo>
                <a:close/>
              </a:path>
            </a:pathLst>
          </a:custGeom>
          <a:ln w="21687">
            <a:solidFill>
              <a:srgbClr val="C0504D"/>
            </a:solidFill>
          </a:ln>
        </p:spPr>
        <p:txBody>
          <a:bodyPr wrap="square" lIns="0" tIns="0" rIns="0" bIns="0" rtlCol="0"/>
          <a:lstStyle/>
          <a:p>
            <a:endParaRPr/>
          </a:p>
        </p:txBody>
      </p:sp>
      <p:sp>
        <p:nvSpPr>
          <p:cNvPr id="45" name="object 45"/>
          <p:cNvSpPr txBox="1"/>
          <p:nvPr/>
        </p:nvSpPr>
        <p:spPr>
          <a:xfrm>
            <a:off x="4201157" y="4304138"/>
            <a:ext cx="455727" cy="253916"/>
          </a:xfrm>
          <a:prstGeom prst="rect">
            <a:avLst/>
          </a:prstGeom>
        </p:spPr>
        <p:txBody>
          <a:bodyPr vert="horz" wrap="square" lIns="0" tIns="0" rIns="0" bIns="0" rtlCol="0">
            <a:spAutoFit/>
          </a:bodyPr>
          <a:lstStyle/>
          <a:p>
            <a:pPr marL="12700">
              <a:lnSpc>
                <a:spcPct val="100000"/>
              </a:lnSpc>
            </a:pPr>
            <a:r>
              <a:rPr sz="1650" spc="40" dirty="0">
                <a:solidFill>
                  <a:srgbClr val="FF0000"/>
                </a:solidFill>
                <a:latin typeface="DFPMaruGothic-SB"/>
                <a:cs typeface="DFPMaruGothic-SB"/>
              </a:rPr>
              <a:t>1</a:t>
            </a:r>
            <a:r>
              <a:rPr sz="1650" spc="30" dirty="0">
                <a:solidFill>
                  <a:srgbClr val="FF0000"/>
                </a:solidFill>
                <a:latin typeface="DFPMaruGothic-SB"/>
                <a:cs typeface="DFPMaruGothic-SB"/>
              </a:rPr>
              <a:t>/7</a:t>
            </a:r>
            <a:endParaRPr sz="1650">
              <a:latin typeface="DFPMaruGothic-SB"/>
              <a:cs typeface="DFPMaruGothic-SB"/>
            </a:endParaRPr>
          </a:p>
        </p:txBody>
      </p:sp>
      <p:sp>
        <p:nvSpPr>
          <p:cNvPr id="46" name="object 46"/>
          <p:cNvSpPr/>
          <p:nvPr/>
        </p:nvSpPr>
        <p:spPr>
          <a:xfrm>
            <a:off x="7888121" y="4243683"/>
            <a:ext cx="1128527" cy="315860"/>
          </a:xfrm>
          <a:custGeom>
            <a:avLst/>
            <a:gdLst/>
            <a:ahLst/>
            <a:cxnLst/>
            <a:rect l="l" t="t" r="r" b="b"/>
            <a:pathLst>
              <a:path w="1129029" h="315595">
                <a:moveTo>
                  <a:pt x="0" y="0"/>
                </a:moveTo>
                <a:lnTo>
                  <a:pt x="1128522" y="0"/>
                </a:lnTo>
                <a:lnTo>
                  <a:pt x="1128522" y="315300"/>
                </a:lnTo>
                <a:lnTo>
                  <a:pt x="0" y="315300"/>
                </a:lnTo>
                <a:lnTo>
                  <a:pt x="0" y="0"/>
                </a:lnTo>
                <a:close/>
              </a:path>
            </a:pathLst>
          </a:custGeom>
          <a:solidFill>
            <a:srgbClr val="FFFFFF"/>
          </a:solidFill>
        </p:spPr>
        <p:txBody>
          <a:bodyPr wrap="square" lIns="0" tIns="0" rIns="0" bIns="0" rtlCol="0"/>
          <a:lstStyle/>
          <a:p>
            <a:endParaRPr/>
          </a:p>
        </p:txBody>
      </p:sp>
      <p:sp>
        <p:nvSpPr>
          <p:cNvPr id="47" name="object 47"/>
          <p:cNvSpPr/>
          <p:nvPr/>
        </p:nvSpPr>
        <p:spPr>
          <a:xfrm>
            <a:off x="7888121" y="4243683"/>
            <a:ext cx="1128527" cy="315860"/>
          </a:xfrm>
          <a:custGeom>
            <a:avLst/>
            <a:gdLst/>
            <a:ahLst/>
            <a:cxnLst/>
            <a:rect l="l" t="t" r="r" b="b"/>
            <a:pathLst>
              <a:path w="1129029" h="315595">
                <a:moveTo>
                  <a:pt x="0" y="0"/>
                </a:moveTo>
                <a:lnTo>
                  <a:pt x="1128521" y="0"/>
                </a:lnTo>
                <a:lnTo>
                  <a:pt x="1128521" y="315300"/>
                </a:lnTo>
                <a:lnTo>
                  <a:pt x="0" y="315300"/>
                </a:lnTo>
                <a:lnTo>
                  <a:pt x="0" y="0"/>
                </a:lnTo>
                <a:close/>
              </a:path>
            </a:pathLst>
          </a:custGeom>
          <a:ln w="21684">
            <a:solidFill>
              <a:srgbClr val="000000"/>
            </a:solidFill>
          </a:ln>
        </p:spPr>
        <p:txBody>
          <a:bodyPr wrap="square" lIns="0" tIns="0" rIns="0" bIns="0" rtlCol="0"/>
          <a:lstStyle/>
          <a:p>
            <a:endParaRPr/>
          </a:p>
        </p:txBody>
      </p:sp>
      <p:sp>
        <p:nvSpPr>
          <p:cNvPr id="48" name="object 48"/>
          <p:cNvSpPr txBox="1"/>
          <p:nvPr/>
        </p:nvSpPr>
        <p:spPr>
          <a:xfrm>
            <a:off x="7953496" y="4310556"/>
            <a:ext cx="984446" cy="223138"/>
          </a:xfrm>
          <a:prstGeom prst="rect">
            <a:avLst/>
          </a:prstGeom>
        </p:spPr>
        <p:txBody>
          <a:bodyPr vert="horz" wrap="square" lIns="0" tIns="0" rIns="0" bIns="0" rtlCol="0">
            <a:spAutoFit/>
          </a:bodyPr>
          <a:lstStyle/>
          <a:p>
            <a:pPr marL="12700">
              <a:lnSpc>
                <a:spcPct val="100000"/>
              </a:lnSpc>
            </a:pPr>
            <a:r>
              <a:rPr sz="1450" spc="55" dirty="0">
                <a:latin typeface="DFPMaruGothic-SB"/>
                <a:cs typeface="DFPMaruGothic-SB"/>
              </a:rPr>
              <a:t>1</a:t>
            </a:r>
            <a:r>
              <a:rPr sz="1450" spc="25" dirty="0">
                <a:latin typeface="DFPMaruGothic-SB"/>
                <a:cs typeface="DFPMaruGothic-SB"/>
              </a:rPr>
              <a:t>.</a:t>
            </a:r>
            <a:r>
              <a:rPr sz="1450" spc="55" dirty="0">
                <a:latin typeface="DFPMaruGothic-SB"/>
                <a:cs typeface="DFPMaruGothic-SB"/>
              </a:rPr>
              <a:t>3</a:t>
            </a:r>
            <a:r>
              <a:rPr sz="1450" spc="20" dirty="0">
                <a:latin typeface="DFPMaruGothic-SB"/>
                <a:cs typeface="DFPMaruGothic-SB"/>
              </a:rPr>
              <a:t> </a:t>
            </a:r>
            <a:r>
              <a:rPr sz="1450" spc="35" dirty="0">
                <a:latin typeface="DFPMaruGothic-SB"/>
                <a:cs typeface="DFPMaruGothic-SB"/>
              </a:rPr>
              <a:t>t</a:t>
            </a:r>
            <a:r>
              <a:rPr sz="1450" spc="20" dirty="0">
                <a:latin typeface="DFPMaruGothic-SB"/>
                <a:cs typeface="DFPMaruGothic-SB"/>
              </a:rPr>
              <a:t>i</a:t>
            </a:r>
            <a:r>
              <a:rPr sz="1450" spc="65" dirty="0">
                <a:latin typeface="DFPMaruGothic-SB"/>
                <a:cs typeface="DFPMaruGothic-SB"/>
              </a:rPr>
              <a:t>m</a:t>
            </a:r>
            <a:r>
              <a:rPr sz="1450" spc="50" dirty="0">
                <a:latin typeface="DFPMaruGothic-SB"/>
                <a:cs typeface="DFPMaruGothic-SB"/>
              </a:rPr>
              <a:t>e</a:t>
            </a:r>
            <a:r>
              <a:rPr sz="1450" spc="25" dirty="0">
                <a:latin typeface="DFPMaruGothic-SB"/>
                <a:cs typeface="DFPMaruGothic-SB"/>
              </a:rPr>
              <a:t>s</a:t>
            </a:r>
            <a:endParaRPr sz="1450">
              <a:latin typeface="DFPMaruGothic-SB"/>
              <a:cs typeface="DFPMaruGothic-SB"/>
            </a:endParaRPr>
          </a:p>
        </p:txBody>
      </p:sp>
      <p:sp>
        <p:nvSpPr>
          <p:cNvPr id="49" name="object 49"/>
          <p:cNvSpPr/>
          <p:nvPr/>
        </p:nvSpPr>
        <p:spPr>
          <a:xfrm>
            <a:off x="3258701" y="3537825"/>
            <a:ext cx="4286626" cy="707730"/>
          </a:xfrm>
          <a:prstGeom prst="rect">
            <a:avLst/>
          </a:prstGeom>
          <a:blipFill>
            <a:blip r:embed="rId15" cstate="print"/>
            <a:stretch>
              <a:fillRect/>
            </a:stretch>
          </a:blipFill>
        </p:spPr>
        <p:txBody>
          <a:bodyPr wrap="square" lIns="0" tIns="0" rIns="0" bIns="0" rtlCol="0"/>
          <a:lstStyle/>
          <a:p>
            <a:endParaRPr/>
          </a:p>
        </p:txBody>
      </p:sp>
      <p:sp>
        <p:nvSpPr>
          <p:cNvPr id="51" name="object 51"/>
          <p:cNvSpPr/>
          <p:nvPr/>
        </p:nvSpPr>
        <p:spPr>
          <a:xfrm>
            <a:off x="5173262" y="4276732"/>
            <a:ext cx="1854009" cy="2006380"/>
          </a:xfrm>
          <a:custGeom>
            <a:avLst/>
            <a:gdLst/>
            <a:ahLst/>
            <a:cxnLst/>
            <a:rect l="l" t="t" r="r" b="b"/>
            <a:pathLst>
              <a:path w="1854834" h="2004695">
                <a:moveTo>
                  <a:pt x="0" y="0"/>
                </a:moveTo>
                <a:lnTo>
                  <a:pt x="1854368" y="0"/>
                </a:lnTo>
                <a:lnTo>
                  <a:pt x="1854368" y="2004418"/>
                </a:lnTo>
                <a:lnTo>
                  <a:pt x="0" y="2004418"/>
                </a:lnTo>
                <a:lnTo>
                  <a:pt x="0" y="0"/>
                </a:lnTo>
                <a:close/>
              </a:path>
            </a:pathLst>
          </a:custGeom>
          <a:solidFill>
            <a:srgbClr val="000000"/>
          </a:solidFill>
        </p:spPr>
        <p:txBody>
          <a:bodyPr wrap="square" lIns="0" tIns="0" rIns="0" bIns="0" rtlCol="0"/>
          <a:lstStyle/>
          <a:p>
            <a:endParaRPr/>
          </a:p>
        </p:txBody>
      </p:sp>
      <p:sp>
        <p:nvSpPr>
          <p:cNvPr id="52" name="object 52"/>
          <p:cNvSpPr/>
          <p:nvPr/>
        </p:nvSpPr>
        <p:spPr>
          <a:xfrm>
            <a:off x="5721660" y="4450215"/>
            <a:ext cx="1186286" cy="1161755"/>
          </a:xfrm>
          <a:custGeom>
            <a:avLst/>
            <a:gdLst/>
            <a:ahLst/>
            <a:cxnLst/>
            <a:rect l="l" t="t" r="r" b="b"/>
            <a:pathLst>
              <a:path w="1186815" h="1160779">
                <a:moveTo>
                  <a:pt x="0" y="0"/>
                </a:moveTo>
                <a:lnTo>
                  <a:pt x="1186399" y="0"/>
                </a:lnTo>
                <a:lnTo>
                  <a:pt x="1186399" y="1160213"/>
                </a:lnTo>
                <a:lnTo>
                  <a:pt x="0" y="1160213"/>
                </a:lnTo>
                <a:lnTo>
                  <a:pt x="0" y="0"/>
                </a:lnTo>
                <a:close/>
              </a:path>
            </a:pathLst>
          </a:custGeom>
          <a:solidFill>
            <a:srgbClr val="3F3F3F"/>
          </a:solidFill>
        </p:spPr>
        <p:txBody>
          <a:bodyPr wrap="square" lIns="0" tIns="0" rIns="0" bIns="0" rtlCol="0"/>
          <a:lstStyle/>
          <a:p>
            <a:endParaRPr/>
          </a:p>
        </p:txBody>
      </p:sp>
      <p:sp>
        <p:nvSpPr>
          <p:cNvPr id="53" name="object 53"/>
          <p:cNvSpPr/>
          <p:nvPr/>
        </p:nvSpPr>
        <p:spPr>
          <a:xfrm>
            <a:off x="5659710" y="5327380"/>
            <a:ext cx="1247854" cy="0"/>
          </a:xfrm>
          <a:custGeom>
            <a:avLst/>
            <a:gdLst/>
            <a:ahLst/>
            <a:cxnLst/>
            <a:rect l="l" t="t" r="r" b="b"/>
            <a:pathLst>
              <a:path w="1248409">
                <a:moveTo>
                  <a:pt x="0" y="0"/>
                </a:moveTo>
                <a:lnTo>
                  <a:pt x="1248377" y="0"/>
                </a:lnTo>
              </a:path>
            </a:pathLst>
          </a:custGeom>
          <a:ln w="12700">
            <a:solidFill>
              <a:srgbClr val="868686"/>
            </a:solidFill>
          </a:ln>
        </p:spPr>
        <p:txBody>
          <a:bodyPr wrap="square" lIns="0" tIns="0" rIns="0" bIns="0" rtlCol="0"/>
          <a:lstStyle/>
          <a:p>
            <a:endParaRPr/>
          </a:p>
        </p:txBody>
      </p:sp>
      <p:sp>
        <p:nvSpPr>
          <p:cNvPr id="54" name="object 54"/>
          <p:cNvSpPr/>
          <p:nvPr/>
        </p:nvSpPr>
        <p:spPr>
          <a:xfrm>
            <a:off x="5659710" y="5035042"/>
            <a:ext cx="1247854" cy="0"/>
          </a:xfrm>
          <a:custGeom>
            <a:avLst/>
            <a:gdLst/>
            <a:ahLst/>
            <a:cxnLst/>
            <a:rect l="l" t="t" r="r" b="b"/>
            <a:pathLst>
              <a:path w="1248409">
                <a:moveTo>
                  <a:pt x="0" y="0"/>
                </a:moveTo>
                <a:lnTo>
                  <a:pt x="1248377" y="0"/>
                </a:lnTo>
              </a:path>
            </a:pathLst>
          </a:custGeom>
          <a:ln w="12700">
            <a:solidFill>
              <a:srgbClr val="868686"/>
            </a:solidFill>
          </a:ln>
        </p:spPr>
        <p:txBody>
          <a:bodyPr wrap="square" lIns="0" tIns="0" rIns="0" bIns="0" rtlCol="0"/>
          <a:lstStyle/>
          <a:p>
            <a:endParaRPr/>
          </a:p>
        </p:txBody>
      </p:sp>
      <p:sp>
        <p:nvSpPr>
          <p:cNvPr id="55" name="object 55"/>
          <p:cNvSpPr/>
          <p:nvPr/>
        </p:nvSpPr>
        <p:spPr>
          <a:xfrm>
            <a:off x="5659710" y="4742703"/>
            <a:ext cx="1247854" cy="0"/>
          </a:xfrm>
          <a:custGeom>
            <a:avLst/>
            <a:gdLst/>
            <a:ahLst/>
            <a:cxnLst/>
            <a:rect l="l" t="t" r="r" b="b"/>
            <a:pathLst>
              <a:path w="1248409">
                <a:moveTo>
                  <a:pt x="0" y="0"/>
                </a:moveTo>
                <a:lnTo>
                  <a:pt x="1248377" y="0"/>
                </a:lnTo>
              </a:path>
            </a:pathLst>
          </a:custGeom>
          <a:ln w="12700">
            <a:solidFill>
              <a:srgbClr val="868686"/>
            </a:solidFill>
          </a:ln>
        </p:spPr>
        <p:txBody>
          <a:bodyPr wrap="square" lIns="0" tIns="0" rIns="0" bIns="0" rtlCol="0"/>
          <a:lstStyle/>
          <a:p>
            <a:endParaRPr/>
          </a:p>
        </p:txBody>
      </p:sp>
      <p:sp>
        <p:nvSpPr>
          <p:cNvPr id="56" name="object 56"/>
          <p:cNvSpPr/>
          <p:nvPr/>
        </p:nvSpPr>
        <p:spPr>
          <a:xfrm>
            <a:off x="6739964" y="4450215"/>
            <a:ext cx="167565" cy="0"/>
          </a:xfrm>
          <a:custGeom>
            <a:avLst/>
            <a:gdLst/>
            <a:ahLst/>
            <a:cxnLst/>
            <a:rect l="l" t="t" r="r" b="b"/>
            <a:pathLst>
              <a:path w="167640">
                <a:moveTo>
                  <a:pt x="0" y="0"/>
                </a:moveTo>
                <a:lnTo>
                  <a:pt x="167641" y="0"/>
                </a:lnTo>
              </a:path>
            </a:pathLst>
          </a:custGeom>
          <a:ln w="12700">
            <a:solidFill>
              <a:srgbClr val="868686"/>
            </a:solidFill>
          </a:ln>
        </p:spPr>
        <p:txBody>
          <a:bodyPr wrap="square" lIns="0" tIns="0" rIns="0" bIns="0" rtlCol="0"/>
          <a:lstStyle/>
          <a:p>
            <a:endParaRPr/>
          </a:p>
        </p:txBody>
      </p:sp>
      <p:sp>
        <p:nvSpPr>
          <p:cNvPr id="57" name="object 57"/>
          <p:cNvSpPr/>
          <p:nvPr/>
        </p:nvSpPr>
        <p:spPr>
          <a:xfrm>
            <a:off x="5659710" y="4450215"/>
            <a:ext cx="321802" cy="0"/>
          </a:xfrm>
          <a:custGeom>
            <a:avLst/>
            <a:gdLst/>
            <a:ahLst/>
            <a:cxnLst/>
            <a:rect l="l" t="t" r="r" b="b"/>
            <a:pathLst>
              <a:path w="321945">
                <a:moveTo>
                  <a:pt x="0" y="0"/>
                </a:moveTo>
                <a:lnTo>
                  <a:pt x="321906" y="0"/>
                </a:lnTo>
              </a:path>
            </a:pathLst>
          </a:custGeom>
          <a:ln w="12700">
            <a:solidFill>
              <a:srgbClr val="868686"/>
            </a:solidFill>
          </a:ln>
        </p:spPr>
        <p:txBody>
          <a:bodyPr wrap="square" lIns="0" tIns="0" rIns="0" bIns="0" rtlCol="0"/>
          <a:lstStyle/>
          <a:p>
            <a:endParaRPr/>
          </a:p>
        </p:txBody>
      </p:sp>
      <p:sp>
        <p:nvSpPr>
          <p:cNvPr id="58" name="object 58"/>
          <p:cNvSpPr/>
          <p:nvPr/>
        </p:nvSpPr>
        <p:spPr>
          <a:xfrm>
            <a:off x="5939747" y="4724493"/>
            <a:ext cx="411296" cy="881612"/>
          </a:xfrm>
          <a:prstGeom prst="rect">
            <a:avLst/>
          </a:prstGeom>
          <a:blipFill>
            <a:blip r:embed="rId16" cstate="print"/>
            <a:stretch>
              <a:fillRect/>
            </a:stretch>
          </a:blipFill>
        </p:spPr>
        <p:txBody>
          <a:bodyPr wrap="square" lIns="0" tIns="0" rIns="0" bIns="0" rtlCol="0"/>
          <a:lstStyle/>
          <a:p>
            <a:endParaRPr/>
          </a:p>
        </p:txBody>
      </p:sp>
      <p:sp>
        <p:nvSpPr>
          <p:cNvPr id="59" name="object 59"/>
          <p:cNvSpPr/>
          <p:nvPr/>
        </p:nvSpPr>
        <p:spPr>
          <a:xfrm>
            <a:off x="6277924" y="5535942"/>
            <a:ext cx="411297" cy="70163"/>
          </a:xfrm>
          <a:prstGeom prst="rect">
            <a:avLst/>
          </a:prstGeom>
          <a:blipFill>
            <a:blip r:embed="rId17" cstate="print"/>
            <a:stretch>
              <a:fillRect/>
            </a:stretch>
          </a:blipFill>
        </p:spPr>
        <p:txBody>
          <a:bodyPr wrap="square" lIns="0" tIns="0" rIns="0" bIns="0" rtlCol="0"/>
          <a:lstStyle/>
          <a:p>
            <a:endParaRPr/>
          </a:p>
        </p:txBody>
      </p:sp>
      <p:sp>
        <p:nvSpPr>
          <p:cNvPr id="60" name="object 60"/>
          <p:cNvSpPr/>
          <p:nvPr/>
        </p:nvSpPr>
        <p:spPr>
          <a:xfrm>
            <a:off x="5967167" y="4733645"/>
            <a:ext cx="694634" cy="872460"/>
          </a:xfrm>
          <a:prstGeom prst="rect">
            <a:avLst/>
          </a:prstGeom>
          <a:blipFill>
            <a:blip r:embed="rId18" cstate="print"/>
            <a:stretch>
              <a:fillRect/>
            </a:stretch>
          </a:blipFill>
        </p:spPr>
        <p:txBody>
          <a:bodyPr wrap="square" lIns="0" tIns="0" rIns="0" bIns="0" rtlCol="0"/>
          <a:lstStyle/>
          <a:p>
            <a:endParaRPr/>
          </a:p>
        </p:txBody>
      </p:sp>
      <p:sp>
        <p:nvSpPr>
          <p:cNvPr id="61" name="object 61"/>
          <p:cNvSpPr/>
          <p:nvPr/>
        </p:nvSpPr>
        <p:spPr>
          <a:xfrm>
            <a:off x="5721660" y="4450215"/>
            <a:ext cx="0" cy="1223402"/>
          </a:xfrm>
          <a:custGeom>
            <a:avLst/>
            <a:gdLst/>
            <a:ahLst/>
            <a:cxnLst/>
            <a:rect l="l" t="t" r="r" b="b"/>
            <a:pathLst>
              <a:path h="1222375">
                <a:moveTo>
                  <a:pt x="0" y="0"/>
                </a:moveTo>
                <a:lnTo>
                  <a:pt x="0" y="1222157"/>
                </a:lnTo>
              </a:path>
            </a:pathLst>
          </a:custGeom>
          <a:ln w="12707">
            <a:solidFill>
              <a:srgbClr val="868686"/>
            </a:solidFill>
          </a:ln>
        </p:spPr>
        <p:txBody>
          <a:bodyPr wrap="square" lIns="0" tIns="0" rIns="0" bIns="0" rtlCol="0"/>
          <a:lstStyle/>
          <a:p>
            <a:endParaRPr/>
          </a:p>
        </p:txBody>
      </p:sp>
      <p:sp>
        <p:nvSpPr>
          <p:cNvPr id="62" name="object 62"/>
          <p:cNvSpPr/>
          <p:nvPr/>
        </p:nvSpPr>
        <p:spPr>
          <a:xfrm>
            <a:off x="5659710" y="5611403"/>
            <a:ext cx="1247854" cy="0"/>
          </a:xfrm>
          <a:custGeom>
            <a:avLst/>
            <a:gdLst/>
            <a:ahLst/>
            <a:cxnLst/>
            <a:rect l="l" t="t" r="r" b="b"/>
            <a:pathLst>
              <a:path w="1248409">
                <a:moveTo>
                  <a:pt x="0" y="0"/>
                </a:moveTo>
                <a:lnTo>
                  <a:pt x="1248377" y="0"/>
                </a:lnTo>
              </a:path>
            </a:pathLst>
          </a:custGeom>
          <a:ln w="12700">
            <a:solidFill>
              <a:srgbClr val="868686"/>
            </a:solidFill>
          </a:ln>
        </p:spPr>
        <p:txBody>
          <a:bodyPr wrap="square" lIns="0" tIns="0" rIns="0" bIns="0" rtlCol="0"/>
          <a:lstStyle/>
          <a:p>
            <a:endParaRPr/>
          </a:p>
        </p:txBody>
      </p:sp>
      <p:sp>
        <p:nvSpPr>
          <p:cNvPr id="63" name="object 63"/>
          <p:cNvSpPr/>
          <p:nvPr/>
        </p:nvSpPr>
        <p:spPr>
          <a:xfrm>
            <a:off x="6907531" y="5611403"/>
            <a:ext cx="0" cy="62282"/>
          </a:xfrm>
          <a:custGeom>
            <a:avLst/>
            <a:gdLst/>
            <a:ahLst/>
            <a:cxnLst/>
            <a:rect l="l" t="t" r="r" b="b"/>
            <a:pathLst>
              <a:path h="62229">
                <a:moveTo>
                  <a:pt x="0" y="0"/>
                </a:moveTo>
                <a:lnTo>
                  <a:pt x="0" y="61943"/>
                </a:lnTo>
              </a:path>
            </a:pathLst>
          </a:custGeom>
          <a:ln w="12706">
            <a:solidFill>
              <a:srgbClr val="868686"/>
            </a:solidFill>
          </a:ln>
        </p:spPr>
        <p:txBody>
          <a:bodyPr wrap="square" lIns="0" tIns="0" rIns="0" bIns="0" rtlCol="0"/>
          <a:lstStyle/>
          <a:p>
            <a:endParaRPr/>
          </a:p>
        </p:txBody>
      </p:sp>
      <p:sp>
        <p:nvSpPr>
          <p:cNvPr id="64" name="object 64"/>
          <p:cNvSpPr txBox="1"/>
          <p:nvPr/>
        </p:nvSpPr>
        <p:spPr>
          <a:xfrm>
            <a:off x="5231045" y="4349608"/>
            <a:ext cx="330053" cy="1400383"/>
          </a:xfrm>
          <a:prstGeom prst="rect">
            <a:avLst/>
          </a:prstGeom>
        </p:spPr>
        <p:txBody>
          <a:bodyPr vert="horz" wrap="square" lIns="0" tIns="0" rIns="0" bIns="0" rtlCol="0">
            <a:spAutoFit/>
          </a:bodyPr>
          <a:lstStyle/>
          <a:p>
            <a:pPr marL="12700">
              <a:lnSpc>
                <a:spcPct val="100000"/>
              </a:lnSpc>
            </a:pPr>
            <a:r>
              <a:rPr sz="1500" spc="35" dirty="0">
                <a:solidFill>
                  <a:srgbClr val="FFFFFF"/>
                </a:solidFill>
                <a:latin typeface="Calibri"/>
                <a:cs typeface="Calibri"/>
              </a:rPr>
              <a:t>400</a:t>
            </a:r>
            <a:endParaRPr sz="1500">
              <a:latin typeface="Calibri"/>
              <a:cs typeface="Calibri"/>
            </a:endParaRPr>
          </a:p>
          <a:p>
            <a:pPr marL="12700">
              <a:lnSpc>
                <a:spcPct val="100000"/>
              </a:lnSpc>
              <a:spcBef>
                <a:spcPts val="480"/>
              </a:spcBef>
            </a:pPr>
            <a:r>
              <a:rPr sz="1500" spc="35" dirty="0">
                <a:solidFill>
                  <a:srgbClr val="FFFFFF"/>
                </a:solidFill>
                <a:latin typeface="Calibri"/>
                <a:cs typeface="Calibri"/>
              </a:rPr>
              <a:t>300</a:t>
            </a:r>
            <a:endParaRPr sz="1500">
              <a:latin typeface="Calibri"/>
              <a:cs typeface="Calibri"/>
            </a:endParaRPr>
          </a:p>
          <a:p>
            <a:pPr marL="12700">
              <a:lnSpc>
                <a:spcPct val="100000"/>
              </a:lnSpc>
              <a:spcBef>
                <a:spcPts val="480"/>
              </a:spcBef>
            </a:pPr>
            <a:r>
              <a:rPr sz="1500" spc="35" dirty="0">
                <a:solidFill>
                  <a:srgbClr val="FFFFFF"/>
                </a:solidFill>
                <a:latin typeface="Calibri"/>
                <a:cs typeface="Calibri"/>
              </a:rPr>
              <a:t>200</a:t>
            </a:r>
            <a:endParaRPr sz="1500">
              <a:latin typeface="Calibri"/>
              <a:cs typeface="Calibri"/>
            </a:endParaRPr>
          </a:p>
          <a:p>
            <a:pPr marL="12700">
              <a:lnSpc>
                <a:spcPct val="100000"/>
              </a:lnSpc>
              <a:spcBef>
                <a:spcPts val="480"/>
              </a:spcBef>
            </a:pPr>
            <a:r>
              <a:rPr sz="1500" spc="35" dirty="0">
                <a:solidFill>
                  <a:srgbClr val="FFFFFF"/>
                </a:solidFill>
                <a:latin typeface="Calibri"/>
                <a:cs typeface="Calibri"/>
              </a:rPr>
              <a:t>100</a:t>
            </a:r>
            <a:endParaRPr sz="1500">
              <a:latin typeface="Calibri"/>
              <a:cs typeface="Calibri"/>
            </a:endParaRPr>
          </a:p>
          <a:p>
            <a:pPr marL="210185">
              <a:lnSpc>
                <a:spcPct val="100000"/>
              </a:lnSpc>
              <a:spcBef>
                <a:spcPts val="480"/>
              </a:spcBef>
            </a:pPr>
            <a:r>
              <a:rPr sz="1500" dirty="0">
                <a:solidFill>
                  <a:srgbClr val="FFFFFF"/>
                </a:solidFill>
                <a:latin typeface="Calibri"/>
                <a:cs typeface="Calibri"/>
              </a:rPr>
              <a:t>0</a:t>
            </a:r>
            <a:endParaRPr sz="1500">
              <a:latin typeface="Calibri"/>
              <a:cs typeface="Calibri"/>
            </a:endParaRPr>
          </a:p>
        </p:txBody>
      </p:sp>
      <p:sp>
        <p:nvSpPr>
          <p:cNvPr id="65" name="object 65"/>
          <p:cNvSpPr txBox="1"/>
          <p:nvPr/>
        </p:nvSpPr>
        <p:spPr>
          <a:xfrm>
            <a:off x="5880837" y="5762018"/>
            <a:ext cx="910819" cy="461665"/>
          </a:xfrm>
          <a:prstGeom prst="rect">
            <a:avLst/>
          </a:prstGeom>
        </p:spPr>
        <p:txBody>
          <a:bodyPr vert="horz" wrap="square" lIns="0" tIns="0" rIns="0" bIns="0" rtlCol="0">
            <a:spAutoFit/>
          </a:bodyPr>
          <a:lstStyle/>
          <a:p>
            <a:pPr marL="12700">
              <a:lnSpc>
                <a:spcPct val="100000"/>
              </a:lnSpc>
            </a:pPr>
            <a:r>
              <a:rPr sz="1500" spc="20" dirty="0">
                <a:solidFill>
                  <a:srgbClr val="FFFFFF"/>
                </a:solidFill>
                <a:latin typeface="Calibri"/>
                <a:cs typeface="Calibri"/>
              </a:rPr>
              <a:t>No</a:t>
            </a:r>
            <a:r>
              <a:rPr sz="1500" dirty="0">
                <a:solidFill>
                  <a:srgbClr val="FFFFFF"/>
                </a:solidFill>
                <a:latin typeface="Calibri"/>
                <a:cs typeface="Calibri"/>
              </a:rPr>
              <a:t>r</a:t>
            </a:r>
            <a:r>
              <a:rPr sz="1500" spc="25" dirty="0">
                <a:solidFill>
                  <a:srgbClr val="FFFFFF"/>
                </a:solidFill>
                <a:latin typeface="Calibri"/>
                <a:cs typeface="Calibri"/>
              </a:rPr>
              <a:t>m</a:t>
            </a:r>
            <a:r>
              <a:rPr sz="1500" spc="5" dirty="0">
                <a:solidFill>
                  <a:srgbClr val="FFFFFF"/>
                </a:solidFill>
                <a:latin typeface="Calibri"/>
                <a:cs typeface="Calibri"/>
              </a:rPr>
              <a:t>.</a:t>
            </a:r>
            <a:r>
              <a:rPr lang="en-US" sz="1500" spc="-120" dirty="0">
                <a:solidFill>
                  <a:srgbClr val="FFFFFF"/>
                </a:solidFill>
                <a:latin typeface="Calibri"/>
                <a:cs typeface="Calibri"/>
              </a:rPr>
              <a:t> </a:t>
            </a:r>
            <a:r>
              <a:rPr sz="1500" spc="-55" dirty="0">
                <a:solidFill>
                  <a:srgbClr val="FFFFFF"/>
                </a:solidFill>
                <a:latin typeface="Calibri"/>
                <a:cs typeface="Calibri"/>
              </a:rPr>
              <a:t>V</a:t>
            </a:r>
            <a:r>
              <a:rPr sz="1500" spc="0" dirty="0">
                <a:solidFill>
                  <a:srgbClr val="FFFFFF"/>
                </a:solidFill>
                <a:latin typeface="Calibri"/>
                <a:cs typeface="Calibri"/>
              </a:rPr>
              <a:t>e</a:t>
            </a:r>
            <a:r>
              <a:rPr sz="1500" spc="-155" dirty="0">
                <a:solidFill>
                  <a:srgbClr val="FFFFFF"/>
                </a:solidFill>
                <a:latin typeface="Calibri"/>
                <a:cs typeface="Calibri"/>
              </a:rPr>
              <a:t>r</a:t>
            </a:r>
            <a:r>
              <a:rPr sz="1500" spc="5" dirty="0">
                <a:solidFill>
                  <a:srgbClr val="FFFFFF"/>
                </a:solidFill>
                <a:latin typeface="Calibri"/>
                <a:cs typeface="Calibri"/>
              </a:rPr>
              <a:t>.</a:t>
            </a:r>
            <a:r>
              <a:rPr lang="en-US" sz="1500" spc="-125" dirty="0">
                <a:solidFill>
                  <a:srgbClr val="FFFFFF"/>
                </a:solidFill>
                <a:latin typeface="Calibri"/>
                <a:cs typeface="Calibri"/>
              </a:rPr>
              <a:t> </a:t>
            </a:r>
            <a:endParaRPr sz="1500" dirty="0">
              <a:latin typeface="Calibri"/>
              <a:cs typeface="Calibri"/>
            </a:endParaRPr>
          </a:p>
          <a:p>
            <a:pPr marL="15240">
              <a:lnSpc>
                <a:spcPct val="100000"/>
              </a:lnSpc>
            </a:pPr>
            <a:r>
              <a:rPr sz="1500" spc="15" dirty="0">
                <a:solidFill>
                  <a:srgbClr val="FFFFFF"/>
                </a:solidFill>
                <a:latin typeface="Calibri"/>
                <a:cs typeface="Calibri"/>
              </a:rPr>
              <a:t>E</a:t>
            </a:r>
            <a:r>
              <a:rPr sz="1500" spc="25" dirty="0">
                <a:solidFill>
                  <a:srgbClr val="FFFFFF"/>
                </a:solidFill>
                <a:latin typeface="Calibri"/>
                <a:cs typeface="Calibri"/>
              </a:rPr>
              <a:t>m</a:t>
            </a:r>
            <a:r>
              <a:rPr sz="1500" spc="5" dirty="0">
                <a:solidFill>
                  <a:srgbClr val="FFFFFF"/>
                </a:solidFill>
                <a:latin typeface="Calibri"/>
                <a:cs typeface="Calibri"/>
              </a:rPr>
              <a:t>i</a:t>
            </a:r>
            <a:r>
              <a:rPr sz="1500" spc="10" dirty="0">
                <a:solidFill>
                  <a:srgbClr val="FFFFFF"/>
                </a:solidFill>
                <a:latin typeface="Calibri"/>
                <a:cs typeface="Calibri"/>
              </a:rPr>
              <a:t>t</a:t>
            </a:r>
            <a:r>
              <a:rPr sz="1500" spc="5" dirty="0">
                <a:solidFill>
                  <a:srgbClr val="FFFFFF"/>
                </a:solidFill>
                <a:latin typeface="Calibri"/>
                <a:cs typeface="Calibri"/>
              </a:rPr>
              <a:t>.</a:t>
            </a:r>
            <a:r>
              <a:rPr lang="en-US" sz="1500" spc="-120" dirty="0">
                <a:solidFill>
                  <a:srgbClr val="FFFFFF"/>
                </a:solidFill>
                <a:latin typeface="Calibri"/>
                <a:cs typeface="Calibri"/>
              </a:rPr>
              <a:t> </a:t>
            </a:r>
            <a:r>
              <a:rPr sz="1500" spc="10" dirty="0">
                <a:solidFill>
                  <a:srgbClr val="FFFFFF"/>
                </a:solidFill>
                <a:latin typeface="Calibri"/>
                <a:cs typeface="Calibri"/>
              </a:rPr>
              <a:t>(</a:t>
            </a:r>
            <a:r>
              <a:rPr sz="1500" spc="20" dirty="0">
                <a:solidFill>
                  <a:srgbClr val="FFFFFF"/>
                </a:solidFill>
                <a:latin typeface="Calibri"/>
                <a:cs typeface="Calibri"/>
              </a:rPr>
              <a:t>μ</a:t>
            </a:r>
            <a:r>
              <a:rPr sz="1500" spc="30" dirty="0">
                <a:solidFill>
                  <a:srgbClr val="FFFFFF"/>
                </a:solidFill>
                <a:latin typeface="Calibri"/>
                <a:cs typeface="Calibri"/>
              </a:rPr>
              <a:t>m)</a:t>
            </a:r>
            <a:endParaRPr sz="1500" dirty="0">
              <a:latin typeface="Calibri"/>
              <a:cs typeface="Calibri"/>
            </a:endParaRPr>
          </a:p>
        </p:txBody>
      </p:sp>
      <p:sp>
        <p:nvSpPr>
          <p:cNvPr id="66" name="object 66"/>
          <p:cNvSpPr/>
          <p:nvPr/>
        </p:nvSpPr>
        <p:spPr>
          <a:xfrm>
            <a:off x="5981474" y="4244027"/>
            <a:ext cx="758487" cy="341917"/>
          </a:xfrm>
          <a:custGeom>
            <a:avLst/>
            <a:gdLst/>
            <a:ahLst/>
            <a:cxnLst/>
            <a:rect l="l" t="t" r="r" b="b"/>
            <a:pathLst>
              <a:path w="758825" h="341629">
                <a:moveTo>
                  <a:pt x="0" y="0"/>
                </a:moveTo>
                <a:lnTo>
                  <a:pt x="758828" y="0"/>
                </a:lnTo>
                <a:lnTo>
                  <a:pt x="758828" y="341575"/>
                </a:lnTo>
                <a:lnTo>
                  <a:pt x="0" y="341575"/>
                </a:lnTo>
                <a:lnTo>
                  <a:pt x="0" y="0"/>
                </a:lnTo>
                <a:close/>
              </a:path>
            </a:pathLst>
          </a:custGeom>
          <a:solidFill>
            <a:srgbClr val="FFFFFF"/>
          </a:solidFill>
        </p:spPr>
        <p:txBody>
          <a:bodyPr wrap="square" lIns="0" tIns="0" rIns="0" bIns="0" rtlCol="0"/>
          <a:lstStyle/>
          <a:p>
            <a:endParaRPr/>
          </a:p>
        </p:txBody>
      </p:sp>
      <p:sp>
        <p:nvSpPr>
          <p:cNvPr id="67" name="object 67"/>
          <p:cNvSpPr/>
          <p:nvPr/>
        </p:nvSpPr>
        <p:spPr>
          <a:xfrm>
            <a:off x="5981474" y="4244027"/>
            <a:ext cx="758487" cy="341917"/>
          </a:xfrm>
          <a:custGeom>
            <a:avLst/>
            <a:gdLst/>
            <a:ahLst/>
            <a:cxnLst/>
            <a:rect l="l" t="t" r="r" b="b"/>
            <a:pathLst>
              <a:path w="758825" h="341629">
                <a:moveTo>
                  <a:pt x="0" y="0"/>
                </a:moveTo>
                <a:lnTo>
                  <a:pt x="758828" y="0"/>
                </a:lnTo>
                <a:lnTo>
                  <a:pt x="758828" y="341575"/>
                </a:lnTo>
                <a:lnTo>
                  <a:pt x="0" y="341575"/>
                </a:lnTo>
                <a:lnTo>
                  <a:pt x="0" y="0"/>
                </a:lnTo>
                <a:close/>
              </a:path>
            </a:pathLst>
          </a:custGeom>
          <a:ln w="21686">
            <a:solidFill>
              <a:srgbClr val="C0504D"/>
            </a:solidFill>
          </a:ln>
        </p:spPr>
        <p:txBody>
          <a:bodyPr wrap="square" lIns="0" tIns="0" rIns="0" bIns="0" rtlCol="0"/>
          <a:lstStyle/>
          <a:p>
            <a:endParaRPr/>
          </a:p>
        </p:txBody>
      </p:sp>
      <p:sp>
        <p:nvSpPr>
          <p:cNvPr id="68" name="object 68"/>
          <p:cNvSpPr txBox="1"/>
          <p:nvPr/>
        </p:nvSpPr>
        <p:spPr>
          <a:xfrm>
            <a:off x="6046849" y="4301087"/>
            <a:ext cx="620753" cy="253916"/>
          </a:xfrm>
          <a:prstGeom prst="rect">
            <a:avLst/>
          </a:prstGeom>
        </p:spPr>
        <p:txBody>
          <a:bodyPr vert="horz" wrap="square" lIns="0" tIns="0" rIns="0" bIns="0" rtlCol="0">
            <a:spAutoFit/>
          </a:bodyPr>
          <a:lstStyle/>
          <a:p>
            <a:pPr marL="12700">
              <a:lnSpc>
                <a:spcPct val="100000"/>
              </a:lnSpc>
            </a:pPr>
            <a:r>
              <a:rPr sz="1650" spc="40" dirty="0">
                <a:solidFill>
                  <a:srgbClr val="FF0000"/>
                </a:solidFill>
                <a:latin typeface="DFPMaruGothic-SB"/>
                <a:cs typeface="DFPMaruGothic-SB"/>
              </a:rPr>
              <a:t>1</a:t>
            </a:r>
            <a:r>
              <a:rPr sz="1650" spc="20" dirty="0">
                <a:solidFill>
                  <a:srgbClr val="FF0000"/>
                </a:solidFill>
                <a:latin typeface="DFPMaruGothic-SB"/>
                <a:cs typeface="DFPMaruGothic-SB"/>
              </a:rPr>
              <a:t>/</a:t>
            </a:r>
            <a:r>
              <a:rPr sz="1650" spc="40" dirty="0">
                <a:solidFill>
                  <a:srgbClr val="FF0000"/>
                </a:solidFill>
                <a:latin typeface="DFPMaruGothic-SB"/>
                <a:cs typeface="DFPMaruGothic-SB"/>
              </a:rPr>
              <a:t>15</a:t>
            </a:r>
            <a:endParaRPr sz="1650">
              <a:latin typeface="DFPMaruGothic-SB"/>
              <a:cs typeface="DFPMaruGothic-SB"/>
            </a:endParaRPr>
          </a:p>
        </p:txBody>
      </p:sp>
      <p:graphicFrame>
        <p:nvGraphicFramePr>
          <p:cNvPr id="37" name="object 37"/>
          <p:cNvGraphicFramePr>
            <a:graphicFrameLocks noGrp="1"/>
          </p:cNvGraphicFramePr>
          <p:nvPr/>
        </p:nvGraphicFramePr>
        <p:xfrm>
          <a:off x="1769933" y="4232831"/>
          <a:ext cx="1188346" cy="1721249"/>
        </p:xfrm>
        <a:graphic>
          <a:graphicData uri="http://schemas.openxmlformats.org/drawingml/2006/table">
            <a:tbl>
              <a:tblPr firstRow="1" bandRow="1">
                <a:tableStyleId>{2D5ABB26-0587-4C30-8999-92F81FD0307C}</a:tableStyleId>
              </a:tblPr>
              <a:tblGrid>
                <a:gridCol w="82933">
                  <a:extLst>
                    <a:ext uri="{9D8B030D-6E8A-4147-A177-3AD203B41FA5}">
                      <a16:colId xmlns:a16="http://schemas.microsoft.com/office/drawing/2014/main" val="20000"/>
                    </a:ext>
                  </a:extLst>
                </a:gridCol>
                <a:gridCol w="1105413">
                  <a:extLst>
                    <a:ext uri="{9D8B030D-6E8A-4147-A177-3AD203B41FA5}">
                      <a16:colId xmlns:a16="http://schemas.microsoft.com/office/drawing/2014/main" val="20001"/>
                    </a:ext>
                  </a:extLst>
                </a:gridCol>
              </a:tblGrid>
              <a:tr h="341862">
                <a:tc gridSpan="2">
                  <a:txBody>
                    <a:bodyPr/>
                    <a:lstStyle/>
                    <a:p>
                      <a:pPr marL="66675">
                        <a:lnSpc>
                          <a:spcPct val="100000"/>
                        </a:lnSpc>
                      </a:pPr>
                      <a:r>
                        <a:rPr sz="1700" spc="5" dirty="0">
                          <a:solidFill>
                            <a:srgbClr val="FF0000"/>
                          </a:solidFill>
                          <a:latin typeface="DFPMaruGothic-SB"/>
                          <a:cs typeface="DFPMaruGothic-SB"/>
                        </a:rPr>
                        <a:t>3</a:t>
                      </a:r>
                      <a:r>
                        <a:rPr sz="1700" dirty="0">
                          <a:solidFill>
                            <a:srgbClr val="FF0000"/>
                          </a:solidFill>
                          <a:latin typeface="DFPMaruGothic-SB"/>
                          <a:cs typeface="DFPMaruGothic-SB"/>
                        </a:rPr>
                        <a:t> </a:t>
                      </a:r>
                      <a:r>
                        <a:rPr sz="1700" spc="10" dirty="0">
                          <a:solidFill>
                            <a:srgbClr val="FF0000"/>
                          </a:solidFill>
                          <a:latin typeface="DFPMaruGothic-SB"/>
                          <a:cs typeface="DFPMaruGothic-SB"/>
                        </a:rPr>
                        <a:t>t</a:t>
                      </a:r>
                      <a:r>
                        <a:rPr sz="1700" spc="5" dirty="0">
                          <a:solidFill>
                            <a:srgbClr val="FF0000"/>
                          </a:solidFill>
                          <a:latin typeface="DFPMaruGothic-SB"/>
                          <a:cs typeface="DFPMaruGothic-SB"/>
                        </a:rPr>
                        <a:t>im</a:t>
                      </a:r>
                      <a:r>
                        <a:rPr sz="1700" spc="10" dirty="0">
                          <a:solidFill>
                            <a:srgbClr val="FF0000"/>
                          </a:solidFill>
                          <a:latin typeface="DFPMaruGothic-SB"/>
                          <a:cs typeface="DFPMaruGothic-SB"/>
                        </a:rPr>
                        <a:t>e</a:t>
                      </a:r>
                      <a:r>
                        <a:rPr sz="1700" dirty="0">
                          <a:solidFill>
                            <a:srgbClr val="FF0000"/>
                          </a:solidFill>
                          <a:latin typeface="DFPMaruGothic-SB"/>
                          <a:cs typeface="DFPMaruGothic-SB"/>
                        </a:rPr>
                        <a:t>s</a:t>
                      </a:r>
                      <a:endParaRPr sz="1700">
                        <a:latin typeface="DFPMaruGothic-SB"/>
                        <a:cs typeface="DFPMaruGothic-SB"/>
                      </a:endParaRPr>
                    </a:p>
                  </a:txBody>
                  <a:tcPr marL="0" marR="0" marT="0" marB="0">
                    <a:lnL w="21684">
                      <a:solidFill>
                        <a:srgbClr val="C0504D"/>
                      </a:solidFill>
                      <a:prstDash val="solid"/>
                    </a:lnL>
                    <a:lnR w="21684">
                      <a:solidFill>
                        <a:srgbClr val="C0504D"/>
                      </a:solidFill>
                      <a:prstDash val="solid"/>
                    </a:lnR>
                    <a:lnT w="21684">
                      <a:solidFill>
                        <a:srgbClr val="C0504D"/>
                      </a:solidFill>
                      <a:prstDash val="solid"/>
                    </a:lnT>
                    <a:lnB w="21684">
                      <a:solidFill>
                        <a:srgbClr val="C0504D"/>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251671">
                <a:tc>
                  <a:txBody>
                    <a:bodyPr/>
                    <a:lstStyle/>
                    <a:p>
                      <a:endParaRPr sz="1700">
                        <a:latin typeface="DFPMaruGothic-SB"/>
                        <a:cs typeface="DFPMaruGothic-SB"/>
                      </a:endParaRPr>
                    </a:p>
                  </a:txBody>
                  <a:tcPr marL="0" marR="0" marT="0" marB="0">
                    <a:lnR w="12707">
                      <a:solidFill>
                        <a:srgbClr val="868686"/>
                      </a:solidFill>
                      <a:prstDash val="solid"/>
                    </a:lnR>
                    <a:lnT w="21684">
                      <a:solidFill>
                        <a:srgbClr val="C0504D"/>
                      </a:solidFill>
                      <a:prstDash val="solid"/>
                    </a:lnT>
                    <a:solidFill>
                      <a:srgbClr val="000000"/>
                    </a:solidFill>
                  </a:tcPr>
                </a:tc>
                <a:tc>
                  <a:txBody>
                    <a:bodyPr/>
                    <a:lstStyle/>
                    <a:p>
                      <a:endParaRPr sz="1700">
                        <a:latin typeface="DFPMaruGothic-SB"/>
                        <a:cs typeface="DFPMaruGothic-SB"/>
                      </a:endParaRPr>
                    </a:p>
                  </a:txBody>
                  <a:tcPr marL="0" marR="0" marT="0" marB="0">
                    <a:lnL w="12707">
                      <a:solidFill>
                        <a:srgbClr val="868686"/>
                      </a:solidFill>
                      <a:prstDash val="solid"/>
                    </a:lnL>
                    <a:lnT w="21684">
                      <a:solidFill>
                        <a:srgbClr val="C0504D"/>
                      </a:solidFill>
                      <a:prstDash val="solid"/>
                    </a:lnT>
                    <a:lnB w="12700">
                      <a:solidFill>
                        <a:srgbClr val="868686"/>
                      </a:solidFill>
                      <a:prstDash val="solid"/>
                    </a:lnB>
                    <a:solidFill>
                      <a:srgbClr val="3F3F3F"/>
                    </a:solidFill>
                  </a:tcPr>
                </a:tc>
                <a:extLst>
                  <a:ext uri="{0D108BD9-81ED-4DB2-BD59-A6C34878D82A}">
                    <a16:rowId xmlns:a16="http://schemas.microsoft.com/office/drawing/2014/main" val="10001"/>
                  </a:ext>
                </a:extLst>
              </a:tr>
              <a:tr h="279628">
                <a:tc>
                  <a:txBody>
                    <a:bodyPr/>
                    <a:lstStyle/>
                    <a:p>
                      <a:endParaRPr sz="1700">
                        <a:latin typeface="DFPMaruGothic-SB"/>
                        <a:cs typeface="DFPMaruGothic-SB"/>
                      </a:endParaRPr>
                    </a:p>
                  </a:txBody>
                  <a:tcPr marL="0" marR="0" marT="0" marB="0">
                    <a:lnR w="12707">
                      <a:solidFill>
                        <a:srgbClr val="868686"/>
                      </a:solidFill>
                      <a:prstDash val="solid"/>
                    </a:lnR>
                    <a:solidFill>
                      <a:srgbClr val="000000"/>
                    </a:solidFill>
                  </a:tcPr>
                </a:tc>
                <a:tc>
                  <a:txBody>
                    <a:bodyPr/>
                    <a:lstStyle/>
                    <a:p>
                      <a:endParaRPr sz="1700">
                        <a:latin typeface="DFPMaruGothic-SB"/>
                        <a:cs typeface="DFPMaruGothic-SB"/>
                      </a:endParaRPr>
                    </a:p>
                  </a:txBody>
                  <a:tcPr marL="0" marR="0" marT="0" marB="0">
                    <a:lnL w="12707">
                      <a:solidFill>
                        <a:srgbClr val="868686"/>
                      </a:solidFill>
                      <a:prstDash val="solid"/>
                    </a:lnL>
                    <a:lnT w="12700">
                      <a:solidFill>
                        <a:srgbClr val="868686"/>
                      </a:solidFill>
                      <a:prstDash val="solid"/>
                    </a:lnT>
                    <a:lnB w="12700">
                      <a:solidFill>
                        <a:srgbClr val="868686"/>
                      </a:solidFill>
                      <a:prstDash val="solid"/>
                    </a:lnB>
                  </a:tcPr>
                </a:tc>
                <a:extLst>
                  <a:ext uri="{0D108BD9-81ED-4DB2-BD59-A6C34878D82A}">
                    <a16:rowId xmlns:a16="http://schemas.microsoft.com/office/drawing/2014/main" val="10002"/>
                  </a:ext>
                </a:extLst>
              </a:tr>
              <a:tr h="279628">
                <a:tc>
                  <a:txBody>
                    <a:bodyPr/>
                    <a:lstStyle/>
                    <a:p>
                      <a:endParaRPr sz="1700">
                        <a:latin typeface="DFPMaruGothic-SB"/>
                        <a:cs typeface="DFPMaruGothic-SB"/>
                      </a:endParaRPr>
                    </a:p>
                  </a:txBody>
                  <a:tcPr marL="0" marR="0" marT="0" marB="0">
                    <a:lnR w="12707">
                      <a:solidFill>
                        <a:srgbClr val="868686"/>
                      </a:solidFill>
                      <a:prstDash val="solid"/>
                    </a:lnR>
                    <a:solidFill>
                      <a:srgbClr val="000000"/>
                    </a:solidFill>
                  </a:tcPr>
                </a:tc>
                <a:tc>
                  <a:txBody>
                    <a:bodyPr/>
                    <a:lstStyle/>
                    <a:p>
                      <a:endParaRPr sz="1700">
                        <a:latin typeface="DFPMaruGothic-SB"/>
                        <a:cs typeface="DFPMaruGothic-SB"/>
                      </a:endParaRPr>
                    </a:p>
                  </a:txBody>
                  <a:tcPr marL="0" marR="0" marT="0" marB="0">
                    <a:lnL w="12707">
                      <a:solidFill>
                        <a:srgbClr val="868686"/>
                      </a:solidFill>
                      <a:prstDash val="solid"/>
                    </a:lnL>
                    <a:lnT w="12700">
                      <a:solidFill>
                        <a:srgbClr val="868686"/>
                      </a:solidFill>
                      <a:prstDash val="solid"/>
                    </a:lnT>
                    <a:lnB w="12700">
                      <a:solidFill>
                        <a:srgbClr val="868686"/>
                      </a:solidFill>
                      <a:prstDash val="solid"/>
                    </a:lnB>
                  </a:tcPr>
                </a:tc>
                <a:extLst>
                  <a:ext uri="{0D108BD9-81ED-4DB2-BD59-A6C34878D82A}">
                    <a16:rowId xmlns:a16="http://schemas.microsoft.com/office/drawing/2014/main" val="10003"/>
                  </a:ext>
                </a:extLst>
              </a:tr>
              <a:tr h="279628">
                <a:tc>
                  <a:txBody>
                    <a:bodyPr/>
                    <a:lstStyle/>
                    <a:p>
                      <a:endParaRPr sz="1700">
                        <a:latin typeface="DFPMaruGothic-SB"/>
                        <a:cs typeface="DFPMaruGothic-SB"/>
                      </a:endParaRPr>
                    </a:p>
                  </a:txBody>
                  <a:tcPr marL="0" marR="0" marT="0" marB="0">
                    <a:lnR w="12707">
                      <a:solidFill>
                        <a:srgbClr val="868686"/>
                      </a:solidFill>
                      <a:prstDash val="solid"/>
                    </a:lnR>
                    <a:solidFill>
                      <a:srgbClr val="000000"/>
                    </a:solidFill>
                  </a:tcPr>
                </a:tc>
                <a:tc>
                  <a:txBody>
                    <a:bodyPr/>
                    <a:lstStyle/>
                    <a:p>
                      <a:endParaRPr sz="1700">
                        <a:latin typeface="DFPMaruGothic-SB"/>
                        <a:cs typeface="DFPMaruGothic-SB"/>
                      </a:endParaRPr>
                    </a:p>
                  </a:txBody>
                  <a:tcPr marL="0" marR="0" marT="0" marB="0">
                    <a:lnL w="12707">
                      <a:solidFill>
                        <a:srgbClr val="868686"/>
                      </a:solidFill>
                      <a:prstDash val="solid"/>
                    </a:lnL>
                    <a:lnT w="12700">
                      <a:solidFill>
                        <a:srgbClr val="868686"/>
                      </a:solidFill>
                      <a:prstDash val="solid"/>
                    </a:lnT>
                    <a:lnB w="12700">
                      <a:solidFill>
                        <a:srgbClr val="868686"/>
                      </a:solidFill>
                      <a:prstDash val="solid"/>
                    </a:lnB>
                  </a:tcPr>
                </a:tc>
                <a:extLst>
                  <a:ext uri="{0D108BD9-81ED-4DB2-BD59-A6C34878D82A}">
                    <a16:rowId xmlns:a16="http://schemas.microsoft.com/office/drawing/2014/main" val="10004"/>
                  </a:ext>
                </a:extLst>
              </a:tr>
              <a:tr h="281423">
                <a:tc>
                  <a:txBody>
                    <a:bodyPr/>
                    <a:lstStyle/>
                    <a:p>
                      <a:endParaRPr sz="1700">
                        <a:latin typeface="DFPMaruGothic-SB"/>
                        <a:cs typeface="DFPMaruGothic-SB"/>
                      </a:endParaRPr>
                    </a:p>
                  </a:txBody>
                  <a:tcPr marL="0" marR="0" marT="0" marB="0">
                    <a:lnR w="12707">
                      <a:solidFill>
                        <a:srgbClr val="868686"/>
                      </a:solidFill>
                      <a:prstDash val="solid"/>
                    </a:lnR>
                    <a:solidFill>
                      <a:srgbClr val="000000"/>
                    </a:solidFill>
                  </a:tcPr>
                </a:tc>
                <a:tc>
                  <a:txBody>
                    <a:bodyPr/>
                    <a:lstStyle/>
                    <a:p>
                      <a:endParaRPr sz="1700">
                        <a:latin typeface="DFPMaruGothic-SB"/>
                        <a:cs typeface="DFPMaruGothic-SB"/>
                      </a:endParaRPr>
                    </a:p>
                  </a:txBody>
                  <a:tcPr marL="0" marR="0" marT="0" marB="0">
                    <a:lnL w="12707">
                      <a:solidFill>
                        <a:srgbClr val="868686"/>
                      </a:solidFill>
                      <a:prstDash val="solid"/>
                    </a:lnL>
                    <a:lnT w="12700">
                      <a:solidFill>
                        <a:srgbClr val="868686"/>
                      </a:solidFill>
                      <a:prstDash val="solid"/>
                    </a:lnT>
                    <a:lnB w="12700">
                      <a:solidFill>
                        <a:srgbClr val="868686"/>
                      </a:solidFill>
                      <a:prstDash val="solid"/>
                    </a:lnB>
                  </a:tcPr>
                </a:tc>
                <a:extLst>
                  <a:ext uri="{0D108BD9-81ED-4DB2-BD59-A6C34878D82A}">
                    <a16:rowId xmlns:a16="http://schemas.microsoft.com/office/drawing/2014/main" val="10005"/>
                  </a:ext>
                </a:extLst>
              </a:tr>
            </a:tbl>
          </a:graphicData>
        </a:graphic>
      </p:graphicFrame>
      <p:sp>
        <p:nvSpPr>
          <p:cNvPr id="70"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10</a:t>
            </a:fld>
            <a:endParaRPr lang="en-US" altLang="ja-JP" dirty="0"/>
          </a:p>
        </p:txBody>
      </p:sp>
      <p:sp>
        <p:nvSpPr>
          <p:cNvPr id="71" name="タイトル 4">
            <a:extLst>
              <a:ext uri="{FF2B5EF4-FFF2-40B4-BE49-F238E27FC236}">
                <a16:creationId xmlns:a16="http://schemas.microsoft.com/office/drawing/2014/main" id="{1CC3844F-948A-4548-9DD7-255F97A3F870}"/>
              </a:ext>
            </a:extLst>
          </p:cNvPr>
          <p:cNvSpPr>
            <a:spLocks noGrp="1"/>
          </p:cNvSpPr>
          <p:nvPr>
            <p:ph type="title"/>
          </p:nvPr>
        </p:nvSpPr>
        <p:spPr>
          <a:xfrm>
            <a:off x="0" y="334893"/>
            <a:ext cx="10688638" cy="840317"/>
          </a:xfrm>
        </p:spPr>
        <p:txBody>
          <a:bodyPr/>
          <a:lstStyle/>
          <a:p>
            <a:r>
              <a:rPr kumimoji="1" lang="en-US" altLang="ja-JP" dirty="0"/>
              <a:t>Injection Beam at KEKB and SuperKEKB</a:t>
            </a:r>
            <a:endParaRPr kumimoji="1" lang="ja-JP" altLang="en-US" dirty="0"/>
          </a:p>
        </p:txBody>
      </p:sp>
    </p:spTree>
    <p:extLst>
      <p:ext uri="{BB962C8B-B14F-4D97-AF65-F5344CB8AC3E}">
        <p14:creationId xmlns:p14="http://schemas.microsoft.com/office/powerpoint/2010/main" val="406727898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D1B1-183E-7643-AB4E-2C291D69389E}"/>
              </a:ext>
            </a:extLst>
          </p:cNvPr>
          <p:cNvSpPr>
            <a:spLocks noGrp="1"/>
          </p:cNvSpPr>
          <p:nvPr>
            <p:ph type="title"/>
          </p:nvPr>
        </p:nvSpPr>
        <p:spPr/>
        <p:txBody>
          <a:bodyPr/>
          <a:lstStyle/>
          <a:p>
            <a:r>
              <a:rPr lang="en-US" dirty="0"/>
              <a:t>Beam Quality</a:t>
            </a:r>
          </a:p>
        </p:txBody>
      </p:sp>
      <p:sp>
        <p:nvSpPr>
          <p:cNvPr id="3" name="Content Placeholder 2">
            <a:extLst>
              <a:ext uri="{FF2B5EF4-FFF2-40B4-BE49-F238E27FC236}">
                <a16:creationId xmlns:a16="http://schemas.microsoft.com/office/drawing/2014/main" id="{3196E758-A739-5B41-9582-C53250C47C29}"/>
              </a:ext>
            </a:extLst>
          </p:cNvPr>
          <p:cNvSpPr>
            <a:spLocks noGrp="1"/>
          </p:cNvSpPr>
          <p:nvPr>
            <p:ph idx="1"/>
          </p:nvPr>
        </p:nvSpPr>
        <p:spPr/>
        <p:txBody>
          <a:bodyPr/>
          <a:lstStyle/>
          <a:p>
            <a:r>
              <a:rPr lang="en-US" sz="3200" dirty="0"/>
              <a:t>Beam emittance</a:t>
            </a:r>
          </a:p>
          <a:p>
            <a:r>
              <a:rPr lang="en-US" sz="3200" dirty="0"/>
              <a:t>Beam energy spread</a:t>
            </a:r>
          </a:p>
          <a:p>
            <a:r>
              <a:rPr lang="en-US" sz="3200" dirty="0"/>
              <a:t>Stabilities of beam position, energy, </a:t>
            </a:r>
            <a:r>
              <a:rPr lang="en-US" sz="3200" dirty="0" err="1"/>
              <a:t>etc</a:t>
            </a:r>
            <a:endParaRPr lang="en-US" sz="3200" dirty="0"/>
          </a:p>
          <a:p>
            <a:r>
              <a:rPr lang="en-US" sz="3200" dirty="0"/>
              <a:t>Beam position jitter (painted jitter emittance)</a:t>
            </a:r>
          </a:p>
          <a:p>
            <a:r>
              <a:rPr lang="en-US" sz="3200" dirty="0"/>
              <a:t>Beam energy jitter (painted energy spread)</a:t>
            </a:r>
          </a:p>
          <a:p>
            <a:r>
              <a:rPr lang="en-US" sz="3200" dirty="0"/>
              <a:t>Degradation of above beam qualities can be the source of injection background</a:t>
            </a:r>
          </a:p>
          <a:p>
            <a:pPr lvl="4"/>
            <a:endParaRPr lang="en-US" sz="1600" dirty="0"/>
          </a:p>
          <a:p>
            <a:r>
              <a:rPr lang="en-US" sz="3200" dirty="0"/>
              <a:t>Hardware components and their monitor systems were much improved</a:t>
            </a:r>
          </a:p>
        </p:txBody>
      </p:sp>
      <p:sp>
        <p:nvSpPr>
          <p:cNvPr id="4" name="Slide Number Placeholder 3">
            <a:extLst>
              <a:ext uri="{FF2B5EF4-FFF2-40B4-BE49-F238E27FC236}">
                <a16:creationId xmlns:a16="http://schemas.microsoft.com/office/drawing/2014/main" id="{B5603A9B-377C-2744-B571-AD9C78CF4BCC}"/>
              </a:ext>
            </a:extLst>
          </p:cNvPr>
          <p:cNvSpPr>
            <a:spLocks noGrp="1"/>
          </p:cNvSpPr>
          <p:nvPr>
            <p:ph type="sldNum" sz="quarter" idx="10"/>
          </p:nvPr>
        </p:nvSpPr>
        <p:spPr/>
        <p:txBody>
          <a:bodyPr/>
          <a:lstStyle/>
          <a:p>
            <a:pPr>
              <a:defRPr/>
            </a:pPr>
            <a:fld id="{4D221721-5FDC-D445-9F85-7F3CCA7B1AE5}" type="slidenum">
              <a:rPr lang="en-US" altLang="ja-JP" smtClean="0"/>
              <a:pPr>
                <a:defRPr/>
              </a:pPr>
              <a:t>11</a:t>
            </a:fld>
            <a:endParaRPr lang="en-US" altLang="ja-JP" dirty="0"/>
          </a:p>
        </p:txBody>
      </p:sp>
    </p:spTree>
    <p:extLst>
      <p:ext uri="{BB962C8B-B14F-4D97-AF65-F5344CB8AC3E}">
        <p14:creationId xmlns:p14="http://schemas.microsoft.com/office/powerpoint/2010/main" val="269033296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39855" y="2256589"/>
            <a:ext cx="3786977" cy="369117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74338" y="2256589"/>
            <a:ext cx="3765650" cy="369117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302998" y="4410285"/>
            <a:ext cx="920086" cy="51554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343621" y="4440979"/>
            <a:ext cx="835351" cy="41408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343620" y="4440979"/>
            <a:ext cx="835922" cy="414368"/>
          </a:xfrm>
          <a:custGeom>
            <a:avLst/>
            <a:gdLst/>
            <a:ahLst/>
            <a:cxnLst/>
            <a:rect l="l" t="t" r="r" b="b"/>
            <a:pathLst>
              <a:path w="836295" h="414020">
                <a:moveTo>
                  <a:pt x="628745" y="0"/>
                </a:moveTo>
                <a:lnTo>
                  <a:pt x="628745" y="103433"/>
                </a:lnTo>
                <a:lnTo>
                  <a:pt x="0" y="103433"/>
                </a:lnTo>
                <a:lnTo>
                  <a:pt x="0" y="310299"/>
                </a:lnTo>
                <a:lnTo>
                  <a:pt x="628745" y="310299"/>
                </a:lnTo>
                <a:lnTo>
                  <a:pt x="628745" y="413732"/>
                </a:lnTo>
                <a:lnTo>
                  <a:pt x="835723" y="206866"/>
                </a:lnTo>
                <a:lnTo>
                  <a:pt x="628745" y="0"/>
                </a:lnTo>
              </a:path>
            </a:pathLst>
          </a:custGeom>
        </p:spPr>
        <p:txBody>
          <a:bodyPr wrap="square" lIns="0" tIns="0" rIns="0" bIns="0" rtlCol="0"/>
          <a:lstStyle/>
          <a:p>
            <a:endParaRPr/>
          </a:p>
        </p:txBody>
      </p:sp>
      <p:sp>
        <p:nvSpPr>
          <p:cNvPr id="8" name="object 8"/>
          <p:cNvSpPr/>
          <p:nvPr/>
        </p:nvSpPr>
        <p:spPr>
          <a:xfrm>
            <a:off x="5343620" y="4440979"/>
            <a:ext cx="835922" cy="414368"/>
          </a:xfrm>
          <a:custGeom>
            <a:avLst/>
            <a:gdLst/>
            <a:ahLst/>
            <a:cxnLst/>
            <a:rect l="l" t="t" r="r" b="b"/>
            <a:pathLst>
              <a:path w="836295" h="414020">
                <a:moveTo>
                  <a:pt x="0" y="103433"/>
                </a:moveTo>
                <a:lnTo>
                  <a:pt x="628745" y="103433"/>
                </a:lnTo>
                <a:lnTo>
                  <a:pt x="628745" y="0"/>
                </a:lnTo>
                <a:lnTo>
                  <a:pt x="835723" y="206866"/>
                </a:lnTo>
                <a:lnTo>
                  <a:pt x="628745" y="413732"/>
                </a:lnTo>
                <a:lnTo>
                  <a:pt x="628745" y="310298"/>
                </a:lnTo>
                <a:lnTo>
                  <a:pt x="0" y="310298"/>
                </a:lnTo>
                <a:lnTo>
                  <a:pt x="0" y="103433"/>
                </a:lnTo>
                <a:close/>
              </a:path>
            </a:pathLst>
          </a:custGeom>
          <a:ln w="12701">
            <a:solidFill>
              <a:srgbClr val="4A7EBB"/>
            </a:solidFill>
          </a:ln>
        </p:spPr>
        <p:txBody>
          <a:bodyPr wrap="square" lIns="0" tIns="0" rIns="0" bIns="0" rtlCol="0"/>
          <a:lstStyle/>
          <a:p>
            <a:endParaRPr/>
          </a:p>
        </p:txBody>
      </p:sp>
      <p:sp>
        <p:nvSpPr>
          <p:cNvPr id="9" name="object 9"/>
          <p:cNvSpPr txBox="1"/>
          <p:nvPr/>
        </p:nvSpPr>
        <p:spPr>
          <a:xfrm>
            <a:off x="5252602" y="2222359"/>
            <a:ext cx="568707" cy="307777"/>
          </a:xfrm>
          <a:prstGeom prst="rect">
            <a:avLst/>
          </a:prstGeom>
          <a:ln w="21687">
            <a:solidFill>
              <a:srgbClr val="009B45"/>
            </a:solidFill>
          </a:ln>
        </p:spPr>
        <p:txBody>
          <a:bodyPr vert="horz" wrap="square" lIns="0" tIns="0" rIns="0" bIns="0" rtlCol="0">
            <a:spAutoFit/>
          </a:bodyPr>
          <a:lstStyle/>
          <a:p>
            <a:pPr marL="66675">
              <a:lnSpc>
                <a:spcPct val="100000"/>
              </a:lnSpc>
            </a:pPr>
            <a:r>
              <a:rPr sz="2000" dirty="0">
                <a:solidFill>
                  <a:srgbClr val="009B45"/>
                </a:solidFill>
                <a:latin typeface="Calibri"/>
                <a:cs typeface="Calibri"/>
              </a:rPr>
              <a:t>1nC</a:t>
            </a:r>
            <a:endParaRPr sz="2000">
              <a:latin typeface="Calibri"/>
              <a:cs typeface="Calibri"/>
            </a:endParaRPr>
          </a:p>
        </p:txBody>
      </p:sp>
      <p:sp>
        <p:nvSpPr>
          <p:cNvPr id="10" name="object 10"/>
          <p:cNvSpPr/>
          <p:nvPr/>
        </p:nvSpPr>
        <p:spPr>
          <a:xfrm>
            <a:off x="5154890" y="3133984"/>
            <a:ext cx="1115198" cy="973002"/>
          </a:xfrm>
          <a:custGeom>
            <a:avLst/>
            <a:gdLst/>
            <a:ahLst/>
            <a:cxnLst/>
            <a:rect l="l" t="t" r="r" b="b"/>
            <a:pathLst>
              <a:path w="1115695" h="972185">
                <a:moveTo>
                  <a:pt x="0" y="0"/>
                </a:moveTo>
                <a:lnTo>
                  <a:pt x="1115442" y="0"/>
                </a:lnTo>
                <a:lnTo>
                  <a:pt x="1115442" y="972174"/>
                </a:lnTo>
                <a:lnTo>
                  <a:pt x="0" y="972174"/>
                </a:lnTo>
                <a:lnTo>
                  <a:pt x="0" y="0"/>
                </a:lnTo>
                <a:close/>
              </a:path>
            </a:pathLst>
          </a:custGeom>
          <a:solidFill>
            <a:srgbClr val="FFFFFF"/>
          </a:solidFill>
        </p:spPr>
        <p:txBody>
          <a:bodyPr wrap="square" lIns="0" tIns="0" rIns="0" bIns="0" rtlCol="0"/>
          <a:lstStyle/>
          <a:p>
            <a:endParaRPr/>
          </a:p>
        </p:txBody>
      </p:sp>
      <p:sp>
        <p:nvSpPr>
          <p:cNvPr id="11" name="object 11"/>
          <p:cNvSpPr txBox="1"/>
          <p:nvPr/>
        </p:nvSpPr>
        <p:spPr>
          <a:xfrm>
            <a:off x="5169465" y="3194982"/>
            <a:ext cx="936843" cy="884216"/>
          </a:xfrm>
          <a:prstGeom prst="rect">
            <a:avLst/>
          </a:prstGeom>
        </p:spPr>
        <p:txBody>
          <a:bodyPr vert="horz" wrap="square" lIns="0" tIns="0" rIns="0" bIns="0" rtlCol="0">
            <a:spAutoFit/>
          </a:bodyPr>
          <a:lstStyle/>
          <a:p>
            <a:pPr marL="12700">
              <a:lnSpc>
                <a:spcPts val="2020"/>
              </a:lnSpc>
            </a:pPr>
            <a:r>
              <a:rPr sz="1700" b="1" dirty="0">
                <a:latin typeface="Calibri"/>
                <a:cs typeface="Calibri"/>
              </a:rPr>
              <a:t>Linac</a:t>
            </a:r>
            <a:r>
              <a:rPr lang="en-US" sz="1700" b="1" dirty="0">
                <a:latin typeface="Calibri"/>
                <a:cs typeface="Calibri"/>
              </a:rPr>
              <a:t> </a:t>
            </a:r>
            <a:r>
              <a:rPr sz="1700" b="1" dirty="0">
                <a:latin typeface="Calibri"/>
                <a:cs typeface="Calibri"/>
              </a:rPr>
              <a:t>end:</a:t>
            </a:r>
            <a:endParaRPr sz="1700" dirty="0">
              <a:latin typeface="Calibri"/>
              <a:cs typeface="Calibri"/>
            </a:endParaRPr>
          </a:p>
          <a:p>
            <a:pPr marL="12700">
              <a:lnSpc>
                <a:spcPts val="2380"/>
              </a:lnSpc>
            </a:pPr>
            <a:r>
              <a:rPr sz="2000" b="1" dirty="0">
                <a:solidFill>
                  <a:srgbClr val="1D3BEF"/>
                </a:solidFill>
                <a:latin typeface="Calibri"/>
                <a:cs typeface="Calibri"/>
              </a:rPr>
              <a:t>28</a:t>
            </a:r>
            <a:r>
              <a:rPr lang="en-US" sz="2000" b="1" dirty="0">
                <a:solidFill>
                  <a:srgbClr val="1D3BEF"/>
                </a:solidFill>
                <a:latin typeface="Calibri"/>
                <a:cs typeface="Calibri"/>
              </a:rPr>
              <a:t> </a:t>
            </a:r>
            <a:r>
              <a:rPr sz="2000" b="1" dirty="0">
                <a:solidFill>
                  <a:srgbClr val="1D3BEF"/>
                </a:solidFill>
                <a:latin typeface="Calibri"/>
                <a:cs typeface="Calibri"/>
              </a:rPr>
              <a:t>μm</a:t>
            </a:r>
            <a:endParaRPr sz="2000" dirty="0">
              <a:latin typeface="Calibri"/>
              <a:cs typeface="Calibri"/>
            </a:endParaRPr>
          </a:p>
          <a:p>
            <a:pPr marR="127000" algn="ctr">
              <a:lnSpc>
                <a:spcPct val="100000"/>
              </a:lnSpc>
              <a:spcBef>
                <a:spcPts val="95"/>
              </a:spcBef>
            </a:pPr>
            <a:r>
              <a:rPr sz="2000" b="1" dirty="0">
                <a:solidFill>
                  <a:srgbClr val="FF0000"/>
                </a:solidFill>
                <a:latin typeface="Calibri"/>
                <a:cs typeface="Calibri"/>
              </a:rPr>
              <a:t>7</a:t>
            </a:r>
            <a:r>
              <a:rPr lang="en-US" sz="2000" b="1" dirty="0">
                <a:solidFill>
                  <a:srgbClr val="FF0000"/>
                </a:solidFill>
                <a:latin typeface="Calibri"/>
                <a:cs typeface="Calibri"/>
              </a:rPr>
              <a:t> </a:t>
            </a:r>
            <a:r>
              <a:rPr sz="2000" b="1" dirty="0">
                <a:solidFill>
                  <a:srgbClr val="FF0000"/>
                </a:solidFill>
                <a:latin typeface="Calibri"/>
                <a:cs typeface="Calibri"/>
              </a:rPr>
              <a:t>μm</a:t>
            </a:r>
            <a:endParaRPr sz="2000" dirty="0">
              <a:latin typeface="Calibri"/>
              <a:cs typeface="Calibri"/>
            </a:endParaRPr>
          </a:p>
        </p:txBody>
      </p:sp>
      <p:sp>
        <p:nvSpPr>
          <p:cNvPr id="12" name="object 12"/>
          <p:cNvSpPr/>
          <p:nvPr/>
        </p:nvSpPr>
        <p:spPr>
          <a:xfrm>
            <a:off x="9569147" y="3158126"/>
            <a:ext cx="979369" cy="946945"/>
          </a:xfrm>
          <a:custGeom>
            <a:avLst/>
            <a:gdLst/>
            <a:ahLst/>
            <a:cxnLst/>
            <a:rect l="l" t="t" r="r" b="b"/>
            <a:pathLst>
              <a:path w="979804" h="946150">
                <a:moveTo>
                  <a:pt x="0" y="0"/>
                </a:moveTo>
                <a:lnTo>
                  <a:pt x="979591" y="0"/>
                </a:lnTo>
                <a:lnTo>
                  <a:pt x="979591" y="945899"/>
                </a:lnTo>
                <a:lnTo>
                  <a:pt x="0" y="945899"/>
                </a:lnTo>
                <a:lnTo>
                  <a:pt x="0" y="0"/>
                </a:lnTo>
                <a:close/>
              </a:path>
            </a:pathLst>
          </a:custGeom>
          <a:solidFill>
            <a:srgbClr val="FFFFFF"/>
          </a:solidFill>
        </p:spPr>
        <p:txBody>
          <a:bodyPr wrap="square" lIns="0" tIns="0" rIns="0" bIns="0" rtlCol="0"/>
          <a:lstStyle/>
          <a:p>
            <a:endParaRPr/>
          </a:p>
        </p:txBody>
      </p:sp>
      <p:sp>
        <p:nvSpPr>
          <p:cNvPr id="13" name="object 13"/>
          <p:cNvSpPr txBox="1"/>
          <p:nvPr/>
        </p:nvSpPr>
        <p:spPr>
          <a:xfrm>
            <a:off x="9634522" y="3225381"/>
            <a:ext cx="843539" cy="859210"/>
          </a:xfrm>
          <a:prstGeom prst="rect">
            <a:avLst/>
          </a:prstGeom>
        </p:spPr>
        <p:txBody>
          <a:bodyPr vert="horz" wrap="square" lIns="0" tIns="0" rIns="0" bIns="0" rtlCol="0">
            <a:spAutoFit/>
          </a:bodyPr>
          <a:lstStyle/>
          <a:p>
            <a:pPr marL="12700">
              <a:lnSpc>
                <a:spcPct val="100000"/>
              </a:lnSpc>
            </a:pPr>
            <a:r>
              <a:rPr sz="1500" b="1" dirty="0">
                <a:latin typeface="Calibri"/>
                <a:cs typeface="Calibri"/>
              </a:rPr>
              <a:t>Linac</a:t>
            </a:r>
            <a:r>
              <a:rPr lang="en-US" sz="1500" b="1" dirty="0">
                <a:latin typeface="Calibri"/>
                <a:cs typeface="Calibri"/>
              </a:rPr>
              <a:t> </a:t>
            </a:r>
            <a:r>
              <a:rPr sz="1500" b="1" dirty="0">
                <a:latin typeface="Calibri"/>
                <a:cs typeface="Calibri"/>
              </a:rPr>
              <a:t>end:</a:t>
            </a:r>
            <a:endParaRPr sz="1500" dirty="0">
              <a:latin typeface="Calibri"/>
              <a:cs typeface="Calibri"/>
            </a:endParaRPr>
          </a:p>
          <a:p>
            <a:pPr marL="12700">
              <a:lnSpc>
                <a:spcPct val="100000"/>
              </a:lnSpc>
              <a:spcBef>
                <a:spcPts val="5"/>
              </a:spcBef>
            </a:pPr>
            <a:r>
              <a:rPr sz="2000" b="1" dirty="0">
                <a:solidFill>
                  <a:srgbClr val="1D3BEF"/>
                </a:solidFill>
                <a:latin typeface="Calibri"/>
                <a:cs typeface="Calibri"/>
              </a:rPr>
              <a:t>1.8</a:t>
            </a:r>
            <a:r>
              <a:rPr lang="en-US" sz="2000" b="1" dirty="0">
                <a:solidFill>
                  <a:srgbClr val="1D3BEF"/>
                </a:solidFill>
                <a:latin typeface="Calibri"/>
                <a:cs typeface="Calibri"/>
              </a:rPr>
              <a:t> </a:t>
            </a:r>
            <a:r>
              <a:rPr sz="2000" b="1" dirty="0">
                <a:solidFill>
                  <a:srgbClr val="1D3BEF"/>
                </a:solidFill>
                <a:latin typeface="Calibri"/>
                <a:cs typeface="Calibri"/>
              </a:rPr>
              <a:t>μm</a:t>
            </a:r>
            <a:endParaRPr sz="2000" dirty="0">
              <a:latin typeface="Calibri"/>
              <a:cs typeface="Calibri"/>
            </a:endParaRPr>
          </a:p>
          <a:p>
            <a:pPr marL="12700">
              <a:lnSpc>
                <a:spcPct val="100000"/>
              </a:lnSpc>
              <a:spcBef>
                <a:spcPts val="95"/>
              </a:spcBef>
            </a:pPr>
            <a:r>
              <a:rPr sz="2000" b="1" dirty="0">
                <a:solidFill>
                  <a:srgbClr val="FF0000"/>
                </a:solidFill>
                <a:latin typeface="Calibri"/>
                <a:cs typeface="Calibri"/>
              </a:rPr>
              <a:t>0.9</a:t>
            </a:r>
            <a:r>
              <a:rPr lang="en-US" sz="2000" b="1" dirty="0">
                <a:solidFill>
                  <a:srgbClr val="FF0000"/>
                </a:solidFill>
                <a:latin typeface="Calibri"/>
                <a:cs typeface="Calibri"/>
              </a:rPr>
              <a:t> </a:t>
            </a:r>
            <a:r>
              <a:rPr sz="2000" b="1" dirty="0">
                <a:solidFill>
                  <a:srgbClr val="FF0000"/>
                </a:solidFill>
                <a:latin typeface="Calibri"/>
                <a:cs typeface="Calibri"/>
              </a:rPr>
              <a:t>μm</a:t>
            </a:r>
            <a:endParaRPr sz="2000" dirty="0">
              <a:latin typeface="Calibri"/>
              <a:cs typeface="Calibri"/>
            </a:endParaRPr>
          </a:p>
        </p:txBody>
      </p:sp>
      <p:sp>
        <p:nvSpPr>
          <p:cNvPr id="14" name="object 14"/>
          <p:cNvSpPr/>
          <p:nvPr/>
        </p:nvSpPr>
        <p:spPr>
          <a:xfrm>
            <a:off x="1466418" y="5171529"/>
            <a:ext cx="8460869" cy="750837"/>
          </a:xfrm>
          <a:custGeom>
            <a:avLst/>
            <a:gdLst/>
            <a:ahLst/>
            <a:cxnLst/>
            <a:rect l="l" t="t" r="r" b="b"/>
            <a:pathLst>
              <a:path w="8591550" h="867410">
                <a:moveTo>
                  <a:pt x="0" y="0"/>
                </a:moveTo>
                <a:lnTo>
                  <a:pt x="8591548" y="0"/>
                </a:lnTo>
                <a:lnTo>
                  <a:pt x="8591548" y="867075"/>
                </a:lnTo>
                <a:lnTo>
                  <a:pt x="0" y="867075"/>
                </a:lnTo>
                <a:lnTo>
                  <a:pt x="0" y="0"/>
                </a:lnTo>
                <a:close/>
              </a:path>
            </a:pathLst>
          </a:custGeom>
          <a:solidFill>
            <a:schemeClr val="bg1"/>
          </a:solidFill>
        </p:spPr>
        <p:txBody>
          <a:bodyPr wrap="square" lIns="0" tIns="0" rIns="0" bIns="0" rtlCol="0"/>
          <a:lstStyle/>
          <a:p>
            <a:endParaRPr/>
          </a:p>
        </p:txBody>
      </p:sp>
      <p:sp>
        <p:nvSpPr>
          <p:cNvPr id="15" name="object 15"/>
          <p:cNvSpPr/>
          <p:nvPr/>
        </p:nvSpPr>
        <p:spPr>
          <a:xfrm>
            <a:off x="3228235" y="2152870"/>
            <a:ext cx="94445" cy="2907185"/>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3275593" y="2171043"/>
            <a:ext cx="0" cy="2826854"/>
          </a:xfrm>
          <a:custGeom>
            <a:avLst/>
            <a:gdLst/>
            <a:ahLst/>
            <a:cxnLst/>
            <a:rect l="l" t="t" r="r" b="b"/>
            <a:pathLst>
              <a:path h="2824479">
                <a:moveTo>
                  <a:pt x="0" y="0"/>
                </a:moveTo>
                <a:lnTo>
                  <a:pt x="0" y="2824301"/>
                </a:lnTo>
              </a:path>
            </a:pathLst>
          </a:custGeom>
          <a:ln w="21695">
            <a:solidFill>
              <a:schemeClr val="bg2"/>
            </a:solidFill>
          </a:ln>
        </p:spPr>
        <p:txBody>
          <a:bodyPr wrap="square" lIns="0" tIns="0" rIns="0" bIns="0" rtlCol="0"/>
          <a:lstStyle/>
          <a:p>
            <a:endParaRPr/>
          </a:p>
        </p:txBody>
      </p:sp>
      <p:sp>
        <p:nvSpPr>
          <p:cNvPr id="17" name="object 17"/>
          <p:cNvSpPr/>
          <p:nvPr/>
        </p:nvSpPr>
        <p:spPr>
          <a:xfrm>
            <a:off x="2378222" y="2116263"/>
            <a:ext cx="94445" cy="2971247"/>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2425678" y="2134402"/>
            <a:ext cx="0" cy="2888500"/>
          </a:xfrm>
          <a:custGeom>
            <a:avLst/>
            <a:gdLst/>
            <a:ahLst/>
            <a:cxnLst/>
            <a:rect l="l" t="t" r="r" b="b"/>
            <a:pathLst>
              <a:path h="2886075">
                <a:moveTo>
                  <a:pt x="0" y="0"/>
                </a:moveTo>
                <a:lnTo>
                  <a:pt x="0" y="2885827"/>
                </a:lnTo>
              </a:path>
            </a:pathLst>
          </a:custGeom>
          <a:ln w="21695">
            <a:solidFill>
              <a:srgbClr val="00B050"/>
            </a:solidFill>
          </a:ln>
        </p:spPr>
        <p:txBody>
          <a:bodyPr wrap="square" lIns="0" tIns="0" rIns="0" bIns="0" rtlCol="0"/>
          <a:lstStyle/>
          <a:p>
            <a:endParaRPr/>
          </a:p>
        </p:txBody>
      </p:sp>
      <p:sp>
        <p:nvSpPr>
          <p:cNvPr id="19" name="object 19"/>
          <p:cNvSpPr/>
          <p:nvPr/>
        </p:nvSpPr>
        <p:spPr>
          <a:xfrm>
            <a:off x="2557974" y="2116263"/>
            <a:ext cx="94445" cy="2971247"/>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2605626" y="2134402"/>
            <a:ext cx="0" cy="2888500"/>
          </a:xfrm>
          <a:custGeom>
            <a:avLst/>
            <a:gdLst/>
            <a:ahLst/>
            <a:cxnLst/>
            <a:rect l="l" t="t" r="r" b="b"/>
            <a:pathLst>
              <a:path h="2886075">
                <a:moveTo>
                  <a:pt x="0" y="0"/>
                </a:moveTo>
                <a:lnTo>
                  <a:pt x="0" y="2885827"/>
                </a:lnTo>
              </a:path>
            </a:pathLst>
          </a:custGeom>
          <a:ln w="21695">
            <a:solidFill>
              <a:srgbClr val="00B050"/>
            </a:solidFill>
          </a:ln>
        </p:spPr>
        <p:txBody>
          <a:bodyPr wrap="square" lIns="0" tIns="0" rIns="0" bIns="0" rtlCol="0"/>
          <a:lstStyle/>
          <a:p>
            <a:endParaRPr/>
          </a:p>
        </p:txBody>
      </p:sp>
      <p:sp>
        <p:nvSpPr>
          <p:cNvPr id="21" name="object 21"/>
          <p:cNvSpPr/>
          <p:nvPr/>
        </p:nvSpPr>
        <p:spPr>
          <a:xfrm>
            <a:off x="2372129" y="2149820"/>
            <a:ext cx="283337" cy="201336"/>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2415006" y="2171044"/>
            <a:ext cx="198928" cy="118376"/>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2415005" y="2171043"/>
            <a:ext cx="199301" cy="118845"/>
          </a:xfrm>
          <a:custGeom>
            <a:avLst/>
            <a:gdLst/>
            <a:ahLst/>
            <a:cxnLst/>
            <a:rect l="l" t="t" r="r" b="b"/>
            <a:pathLst>
              <a:path w="199389" h="118744">
                <a:moveTo>
                  <a:pt x="0" y="59139"/>
                </a:moveTo>
                <a:lnTo>
                  <a:pt x="59171" y="0"/>
                </a:lnTo>
                <a:lnTo>
                  <a:pt x="59171" y="29569"/>
                </a:lnTo>
                <a:lnTo>
                  <a:pt x="139846" y="29569"/>
                </a:lnTo>
                <a:lnTo>
                  <a:pt x="139846" y="0"/>
                </a:lnTo>
                <a:lnTo>
                  <a:pt x="199017" y="59139"/>
                </a:lnTo>
                <a:lnTo>
                  <a:pt x="139846" y="118278"/>
                </a:lnTo>
                <a:lnTo>
                  <a:pt x="139846" y="88708"/>
                </a:lnTo>
                <a:lnTo>
                  <a:pt x="59171" y="88708"/>
                </a:lnTo>
                <a:lnTo>
                  <a:pt x="59171" y="118278"/>
                </a:lnTo>
                <a:lnTo>
                  <a:pt x="0" y="59139"/>
                </a:lnTo>
                <a:close/>
              </a:path>
            </a:pathLst>
          </a:custGeom>
          <a:ln w="12701">
            <a:solidFill>
              <a:srgbClr val="4A7EBB"/>
            </a:solidFill>
          </a:ln>
        </p:spPr>
        <p:txBody>
          <a:bodyPr wrap="square" lIns="0" tIns="0" rIns="0" bIns="0" rtlCol="0"/>
          <a:lstStyle/>
          <a:p>
            <a:endParaRPr/>
          </a:p>
        </p:txBody>
      </p:sp>
      <p:sp>
        <p:nvSpPr>
          <p:cNvPr id="24" name="object 24"/>
          <p:cNvSpPr/>
          <p:nvPr/>
        </p:nvSpPr>
        <p:spPr>
          <a:xfrm>
            <a:off x="7987091" y="2125415"/>
            <a:ext cx="91399" cy="2907184"/>
          </a:xfrm>
          <a:prstGeom prst="rect">
            <a:avLst/>
          </a:prstGeom>
          <a:blipFill>
            <a:blip r:embed="rId12" cstate="print"/>
            <a:stretch>
              <a:fillRect/>
            </a:stretch>
          </a:blipFill>
          <a:ln>
            <a:solidFill>
              <a:schemeClr val="bg2"/>
            </a:solidFill>
          </a:ln>
        </p:spPr>
        <p:txBody>
          <a:bodyPr wrap="square" lIns="0" tIns="0" rIns="0" bIns="0" rtlCol="0"/>
          <a:lstStyle/>
          <a:p>
            <a:endParaRPr dirty="0"/>
          </a:p>
        </p:txBody>
      </p:sp>
      <p:sp>
        <p:nvSpPr>
          <p:cNvPr id="25" name="object 25"/>
          <p:cNvSpPr/>
          <p:nvPr/>
        </p:nvSpPr>
        <p:spPr>
          <a:xfrm>
            <a:off x="8033397" y="2142714"/>
            <a:ext cx="0" cy="2826854"/>
          </a:xfrm>
          <a:custGeom>
            <a:avLst/>
            <a:gdLst/>
            <a:ahLst/>
            <a:cxnLst/>
            <a:rect l="l" t="t" r="r" b="b"/>
            <a:pathLst>
              <a:path h="2824479">
                <a:moveTo>
                  <a:pt x="0" y="0"/>
                </a:moveTo>
                <a:lnTo>
                  <a:pt x="0" y="2824301"/>
                </a:lnTo>
              </a:path>
            </a:pathLst>
          </a:custGeom>
          <a:ln w="21695">
            <a:solidFill>
              <a:schemeClr val="bg2"/>
            </a:solidFill>
          </a:ln>
        </p:spPr>
        <p:txBody>
          <a:bodyPr wrap="square" lIns="0" tIns="0" rIns="0" bIns="0" rtlCol="0"/>
          <a:lstStyle/>
          <a:p>
            <a:endParaRPr/>
          </a:p>
        </p:txBody>
      </p:sp>
      <p:sp>
        <p:nvSpPr>
          <p:cNvPr id="26" name="object 26"/>
          <p:cNvSpPr/>
          <p:nvPr/>
        </p:nvSpPr>
        <p:spPr>
          <a:xfrm>
            <a:off x="7146217" y="2079656"/>
            <a:ext cx="91399" cy="2971247"/>
          </a:xfrm>
          <a:prstGeom prst="rect">
            <a:avLst/>
          </a:prstGeom>
          <a:blipFill>
            <a:blip r:embed="rId13" cstate="print"/>
            <a:stretch>
              <a:fillRect/>
            </a:stretch>
          </a:blipFill>
        </p:spPr>
        <p:txBody>
          <a:bodyPr wrap="square" lIns="0" tIns="0" rIns="0" bIns="0" rtlCol="0"/>
          <a:lstStyle/>
          <a:p>
            <a:endParaRPr/>
          </a:p>
        </p:txBody>
      </p:sp>
      <p:sp>
        <p:nvSpPr>
          <p:cNvPr id="27" name="object 27"/>
          <p:cNvSpPr/>
          <p:nvPr/>
        </p:nvSpPr>
        <p:spPr>
          <a:xfrm>
            <a:off x="7191789" y="2097759"/>
            <a:ext cx="0" cy="2888500"/>
          </a:xfrm>
          <a:custGeom>
            <a:avLst/>
            <a:gdLst/>
            <a:ahLst/>
            <a:cxnLst/>
            <a:rect l="l" t="t" r="r" b="b"/>
            <a:pathLst>
              <a:path h="2886075">
                <a:moveTo>
                  <a:pt x="0" y="0"/>
                </a:moveTo>
                <a:lnTo>
                  <a:pt x="0" y="2885827"/>
                </a:lnTo>
              </a:path>
            </a:pathLst>
          </a:custGeom>
          <a:ln w="21695">
            <a:solidFill>
              <a:srgbClr val="00B050"/>
            </a:solidFill>
          </a:ln>
        </p:spPr>
        <p:txBody>
          <a:bodyPr wrap="square" lIns="0" tIns="0" rIns="0" bIns="0" rtlCol="0"/>
          <a:lstStyle/>
          <a:p>
            <a:endParaRPr/>
          </a:p>
        </p:txBody>
      </p:sp>
      <p:sp>
        <p:nvSpPr>
          <p:cNvPr id="28" name="object 28"/>
          <p:cNvSpPr/>
          <p:nvPr/>
        </p:nvSpPr>
        <p:spPr>
          <a:xfrm>
            <a:off x="7325969" y="2079656"/>
            <a:ext cx="91399" cy="2971247"/>
          </a:xfrm>
          <a:prstGeom prst="rect">
            <a:avLst/>
          </a:prstGeom>
          <a:blipFill>
            <a:blip r:embed="rId14" cstate="print"/>
            <a:stretch>
              <a:fillRect/>
            </a:stretch>
          </a:blipFill>
        </p:spPr>
        <p:txBody>
          <a:bodyPr wrap="square" lIns="0" tIns="0" rIns="0" bIns="0" rtlCol="0"/>
          <a:lstStyle/>
          <a:p>
            <a:endParaRPr/>
          </a:p>
        </p:txBody>
      </p:sp>
      <p:sp>
        <p:nvSpPr>
          <p:cNvPr id="29" name="object 29"/>
          <p:cNvSpPr/>
          <p:nvPr/>
        </p:nvSpPr>
        <p:spPr>
          <a:xfrm>
            <a:off x="7371737" y="2097759"/>
            <a:ext cx="0" cy="2888500"/>
          </a:xfrm>
          <a:custGeom>
            <a:avLst/>
            <a:gdLst/>
            <a:ahLst/>
            <a:cxnLst/>
            <a:rect l="l" t="t" r="r" b="b"/>
            <a:pathLst>
              <a:path h="2886075">
                <a:moveTo>
                  <a:pt x="0" y="0"/>
                </a:moveTo>
                <a:lnTo>
                  <a:pt x="0" y="2885827"/>
                </a:lnTo>
              </a:path>
            </a:pathLst>
          </a:custGeom>
          <a:ln w="21695">
            <a:solidFill>
              <a:srgbClr val="00B050"/>
            </a:solidFill>
          </a:ln>
        </p:spPr>
        <p:txBody>
          <a:bodyPr wrap="square" lIns="0" tIns="0" rIns="0" bIns="0" rtlCol="0"/>
          <a:lstStyle/>
          <a:p>
            <a:endParaRPr/>
          </a:p>
        </p:txBody>
      </p:sp>
      <p:sp>
        <p:nvSpPr>
          <p:cNvPr id="30" name="object 30"/>
          <p:cNvSpPr/>
          <p:nvPr/>
        </p:nvSpPr>
        <p:spPr>
          <a:xfrm>
            <a:off x="7140124" y="2113213"/>
            <a:ext cx="283338" cy="201336"/>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7181115" y="2134401"/>
            <a:ext cx="198928" cy="118377"/>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7181115" y="2134402"/>
            <a:ext cx="199301" cy="118845"/>
          </a:xfrm>
          <a:custGeom>
            <a:avLst/>
            <a:gdLst/>
            <a:ahLst/>
            <a:cxnLst/>
            <a:rect l="l" t="t" r="r" b="b"/>
            <a:pathLst>
              <a:path w="199390" h="118744">
                <a:moveTo>
                  <a:pt x="0" y="59139"/>
                </a:moveTo>
                <a:lnTo>
                  <a:pt x="59171" y="0"/>
                </a:lnTo>
                <a:lnTo>
                  <a:pt x="59171" y="29569"/>
                </a:lnTo>
                <a:lnTo>
                  <a:pt x="139846" y="29569"/>
                </a:lnTo>
                <a:lnTo>
                  <a:pt x="139846" y="0"/>
                </a:lnTo>
                <a:lnTo>
                  <a:pt x="199017" y="59139"/>
                </a:lnTo>
                <a:lnTo>
                  <a:pt x="139846" y="118278"/>
                </a:lnTo>
                <a:lnTo>
                  <a:pt x="139846" y="88708"/>
                </a:lnTo>
                <a:lnTo>
                  <a:pt x="59171" y="88708"/>
                </a:lnTo>
                <a:lnTo>
                  <a:pt x="59171" y="118278"/>
                </a:lnTo>
                <a:lnTo>
                  <a:pt x="0" y="59139"/>
                </a:lnTo>
                <a:close/>
              </a:path>
            </a:pathLst>
          </a:custGeom>
          <a:ln w="12701">
            <a:solidFill>
              <a:srgbClr val="4A7EBB"/>
            </a:solidFill>
          </a:ln>
        </p:spPr>
        <p:txBody>
          <a:bodyPr wrap="square" lIns="0" tIns="0" rIns="0" bIns="0" rtlCol="0"/>
          <a:lstStyle/>
          <a:p>
            <a:endParaRPr/>
          </a:p>
        </p:txBody>
      </p:sp>
      <p:sp>
        <p:nvSpPr>
          <p:cNvPr id="35" name="object 35"/>
          <p:cNvSpPr txBox="1"/>
          <p:nvPr/>
        </p:nvSpPr>
        <p:spPr>
          <a:xfrm>
            <a:off x="2277435" y="1936616"/>
            <a:ext cx="1507453" cy="230832"/>
          </a:xfrm>
          <a:prstGeom prst="rect">
            <a:avLst/>
          </a:prstGeom>
        </p:spPr>
        <p:txBody>
          <a:bodyPr vert="horz" wrap="square" lIns="0" tIns="0" rIns="0" bIns="0" rtlCol="0">
            <a:spAutoFit/>
          </a:bodyPr>
          <a:lstStyle/>
          <a:p>
            <a:pPr marL="12700">
              <a:lnSpc>
                <a:spcPct val="100000"/>
              </a:lnSpc>
              <a:tabLst>
                <a:tab pos="782320" algn="l"/>
              </a:tabLst>
            </a:pPr>
            <a:r>
              <a:rPr lang="en-US" sz="1500" dirty="0">
                <a:latin typeface="Calibri"/>
                <a:cs typeface="Calibri"/>
              </a:rPr>
              <a:t>J-ARC    </a:t>
            </a:r>
            <a:r>
              <a:rPr sz="1500" dirty="0">
                <a:latin typeface="Calibri"/>
                <a:cs typeface="Calibri"/>
              </a:rPr>
              <a:t>e</a:t>
            </a:r>
            <a:r>
              <a:rPr lang="en-US" sz="1500" dirty="0">
                <a:latin typeface="Calibri"/>
                <a:cs typeface="Calibri"/>
              </a:rPr>
              <a:t>+ t</a:t>
            </a:r>
            <a:r>
              <a:rPr sz="1500" dirty="0">
                <a:latin typeface="Calibri"/>
                <a:cs typeface="Calibri"/>
              </a:rPr>
              <a:t>arget</a:t>
            </a:r>
          </a:p>
        </p:txBody>
      </p:sp>
      <p:sp>
        <p:nvSpPr>
          <p:cNvPr id="36" name="object 36"/>
          <p:cNvSpPr txBox="1"/>
          <p:nvPr/>
        </p:nvSpPr>
        <p:spPr>
          <a:xfrm>
            <a:off x="7043546" y="1900008"/>
            <a:ext cx="1507453" cy="230832"/>
          </a:xfrm>
          <a:prstGeom prst="rect">
            <a:avLst/>
          </a:prstGeom>
        </p:spPr>
        <p:txBody>
          <a:bodyPr vert="horz" wrap="square" lIns="0" tIns="0" rIns="0" bIns="0" rtlCol="0">
            <a:spAutoFit/>
          </a:bodyPr>
          <a:lstStyle/>
          <a:p>
            <a:pPr marL="12700">
              <a:lnSpc>
                <a:spcPct val="100000"/>
              </a:lnSpc>
              <a:tabLst>
                <a:tab pos="782320" algn="l"/>
              </a:tabLst>
            </a:pPr>
            <a:r>
              <a:rPr lang="en-US" altLang="ja-JP" sz="1500" dirty="0">
                <a:latin typeface="Calibri"/>
                <a:cs typeface="Calibri"/>
              </a:rPr>
              <a:t>J-ARC    e+ target</a:t>
            </a:r>
          </a:p>
        </p:txBody>
      </p:sp>
      <p:sp>
        <p:nvSpPr>
          <p:cNvPr id="37" name="object 37"/>
          <p:cNvSpPr txBox="1"/>
          <p:nvPr/>
        </p:nvSpPr>
        <p:spPr>
          <a:xfrm>
            <a:off x="2087075" y="1544975"/>
            <a:ext cx="2503959" cy="230832"/>
          </a:xfrm>
          <a:prstGeom prst="rect">
            <a:avLst/>
          </a:prstGeom>
          <a:ln w="13552">
            <a:solidFill>
              <a:srgbClr val="92D050"/>
            </a:solidFill>
          </a:ln>
        </p:spPr>
        <p:txBody>
          <a:bodyPr vert="horz" wrap="square" lIns="0" tIns="0" rIns="0" bIns="0" rtlCol="0">
            <a:spAutoFit/>
          </a:bodyPr>
          <a:lstStyle/>
          <a:p>
            <a:pPr marL="71120">
              <a:lnSpc>
                <a:spcPct val="100000"/>
              </a:lnSpc>
            </a:pPr>
            <a:r>
              <a:rPr lang="en-US" sz="1500" b="1" dirty="0">
                <a:solidFill>
                  <a:srgbClr val="00B050"/>
                </a:solidFill>
                <a:latin typeface="Calibri"/>
                <a:cs typeface="Calibri"/>
              </a:rPr>
              <a:t>Before dispersion correction</a:t>
            </a:r>
            <a:endParaRPr sz="1500" dirty="0">
              <a:latin typeface="Calibri"/>
              <a:cs typeface="Calibri"/>
            </a:endParaRPr>
          </a:p>
        </p:txBody>
      </p:sp>
      <p:sp>
        <p:nvSpPr>
          <p:cNvPr id="38" name="object 38"/>
          <p:cNvSpPr txBox="1"/>
          <p:nvPr/>
        </p:nvSpPr>
        <p:spPr>
          <a:xfrm>
            <a:off x="7123649" y="1543187"/>
            <a:ext cx="2450643" cy="230832"/>
          </a:xfrm>
          <a:prstGeom prst="rect">
            <a:avLst/>
          </a:prstGeom>
          <a:ln w="13552">
            <a:solidFill>
              <a:srgbClr val="92D050"/>
            </a:solidFill>
          </a:ln>
        </p:spPr>
        <p:txBody>
          <a:bodyPr vert="horz" wrap="square" lIns="0" tIns="0" rIns="0" bIns="0" rtlCol="0">
            <a:spAutoFit/>
          </a:bodyPr>
          <a:lstStyle/>
          <a:p>
            <a:pPr marL="71120">
              <a:lnSpc>
                <a:spcPct val="100000"/>
              </a:lnSpc>
            </a:pPr>
            <a:r>
              <a:rPr lang="en-US" sz="1500" b="1" dirty="0">
                <a:solidFill>
                  <a:srgbClr val="00B050"/>
                </a:solidFill>
                <a:latin typeface="Calibri"/>
                <a:cs typeface="Calibri"/>
              </a:rPr>
              <a:t>After dispersion correction</a:t>
            </a:r>
            <a:endParaRPr sz="1500" dirty="0">
              <a:latin typeface="Calibri"/>
              <a:cs typeface="Calibri"/>
            </a:endParaRPr>
          </a:p>
        </p:txBody>
      </p:sp>
      <p:sp>
        <p:nvSpPr>
          <p:cNvPr id="39" name="object 39"/>
          <p:cNvSpPr txBox="1"/>
          <p:nvPr/>
        </p:nvSpPr>
        <p:spPr>
          <a:xfrm>
            <a:off x="224918" y="2523080"/>
            <a:ext cx="1254201" cy="1880708"/>
          </a:xfrm>
          <a:prstGeom prst="rect">
            <a:avLst/>
          </a:prstGeom>
        </p:spPr>
        <p:txBody>
          <a:bodyPr vert="horz" wrap="square" lIns="0" tIns="0" rIns="0" bIns="0" rtlCol="0">
            <a:spAutoFit/>
          </a:bodyPr>
          <a:lstStyle/>
          <a:p>
            <a:pPr marL="12700" marR="5080">
              <a:lnSpc>
                <a:spcPct val="96600"/>
              </a:lnSpc>
            </a:pPr>
            <a:r>
              <a:rPr lang="en-US" sz="1400" dirty="0">
                <a:latin typeface="Calibri"/>
                <a:cs typeface="Calibri"/>
              </a:rPr>
              <a:t>The top plot shows the  standard  deviation of  beam position.  The middle plot  shows emittance  growth induced  by beam jitter.</a:t>
            </a:r>
            <a:endParaRPr sz="1400" dirty="0">
              <a:latin typeface="Calibri"/>
              <a:cs typeface="Calibri"/>
            </a:endParaRPr>
          </a:p>
        </p:txBody>
      </p:sp>
      <p:sp>
        <p:nvSpPr>
          <p:cNvPr id="41"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12</a:t>
            </a:fld>
            <a:endParaRPr lang="en-US" altLang="ja-JP" dirty="0"/>
          </a:p>
        </p:txBody>
      </p:sp>
      <p:sp>
        <p:nvSpPr>
          <p:cNvPr id="34" name="object 34"/>
          <p:cNvSpPr txBox="1"/>
          <p:nvPr/>
        </p:nvSpPr>
        <p:spPr>
          <a:xfrm>
            <a:off x="1505487" y="5196928"/>
            <a:ext cx="8288137" cy="1341436"/>
          </a:xfrm>
          <a:prstGeom prst="rect">
            <a:avLst/>
          </a:prstGeom>
        </p:spPr>
        <p:txBody>
          <a:bodyPr vert="horz" wrap="square" lIns="0" tIns="0" rIns="0" bIns="0" rtlCol="0">
            <a:spAutoFit/>
          </a:bodyPr>
          <a:lstStyle/>
          <a:p>
            <a:pPr marL="615950">
              <a:lnSpc>
                <a:spcPct val="100000"/>
              </a:lnSpc>
            </a:pPr>
            <a:r>
              <a:rPr lang="en-US" sz="2000" b="1" dirty="0">
                <a:solidFill>
                  <a:srgbClr val="FF0000"/>
                </a:solidFill>
                <a:latin typeface="Calibri"/>
                <a:cs typeface="Calibri"/>
              </a:rPr>
              <a:t>Beam phase space jitter is reduced by dispersion correction.</a:t>
            </a:r>
          </a:p>
          <a:p>
            <a:pPr marL="305435" indent="-292735">
              <a:lnSpc>
                <a:spcPts val="2014"/>
              </a:lnSpc>
              <a:buFont typeface="Arial"/>
              <a:buChar char="•"/>
              <a:tabLst>
                <a:tab pos="306070" algn="l"/>
              </a:tabLst>
            </a:pPr>
            <a:endParaRPr lang="en-US" sz="1700" dirty="0">
              <a:latin typeface="Calibri"/>
              <a:cs typeface="Calibri"/>
            </a:endParaRPr>
          </a:p>
          <a:p>
            <a:pPr marL="305435" indent="-292735">
              <a:lnSpc>
                <a:spcPts val="2014"/>
              </a:lnSpc>
              <a:buFont typeface="Arial"/>
              <a:buChar char="•"/>
              <a:tabLst>
                <a:tab pos="306070" algn="l"/>
              </a:tabLst>
            </a:pPr>
            <a:r>
              <a:rPr lang="en-US" sz="1700" dirty="0">
                <a:latin typeface="Calibri"/>
                <a:cs typeface="Calibri"/>
              </a:rPr>
              <a:t>Small emittance growth still occurred from after the target after the correction.</a:t>
            </a:r>
          </a:p>
          <a:p>
            <a:pPr marL="305435" indent="-292735">
              <a:lnSpc>
                <a:spcPts val="2014"/>
              </a:lnSpc>
              <a:buFont typeface="Arial"/>
              <a:buChar char="•"/>
              <a:tabLst>
                <a:tab pos="306070" algn="l"/>
              </a:tabLst>
            </a:pPr>
            <a:r>
              <a:rPr lang="en-US" sz="1700" dirty="0">
                <a:latin typeface="Calibri"/>
                <a:cs typeface="Calibri"/>
              </a:rPr>
              <a:t>We should understand the source of the beam jitter to prepare for the high charged beam </a:t>
            </a:r>
            <a:br>
              <a:rPr lang="en-US" sz="1700" dirty="0">
                <a:latin typeface="Calibri"/>
                <a:cs typeface="Calibri"/>
              </a:rPr>
            </a:br>
            <a:r>
              <a:rPr lang="en-US" sz="1700" dirty="0">
                <a:latin typeface="Calibri"/>
                <a:cs typeface="Calibri"/>
              </a:rPr>
              <a:t>(4 nC) and for accidental jitter source which occur at upstream the target.</a:t>
            </a:r>
            <a:endParaRPr sz="1700" dirty="0">
              <a:latin typeface="Calibri"/>
              <a:cs typeface="Calibri"/>
            </a:endParaRPr>
          </a:p>
        </p:txBody>
      </p:sp>
      <p:sp>
        <p:nvSpPr>
          <p:cNvPr id="40" name="タイトル 1">
            <a:extLst>
              <a:ext uri="{FF2B5EF4-FFF2-40B4-BE49-F238E27FC236}">
                <a16:creationId xmlns:a16="http://schemas.microsoft.com/office/drawing/2014/main" id="{B5661862-E01B-D34B-ABF0-8D52D570C8BB}"/>
              </a:ext>
            </a:extLst>
          </p:cNvPr>
          <p:cNvSpPr txBox="1">
            <a:spLocks/>
          </p:cNvSpPr>
          <p:nvPr/>
        </p:nvSpPr>
        <p:spPr bwMode="auto">
          <a:xfrm>
            <a:off x="154903" y="402754"/>
            <a:ext cx="10358438" cy="714375"/>
          </a:xfrm>
          <a:prstGeom prst="rect">
            <a:avLst/>
          </a:prstGeom>
          <a:noFill/>
          <a:ln w="9525">
            <a:noFill/>
            <a:miter lim="800000"/>
            <a:headEnd/>
            <a:tailEnd/>
          </a:ln>
        </p:spPr>
        <p:txBody>
          <a:bodyPr vert="horz" wrap="square" lIns="99538" tIns="49769" rIns="99538" bIns="49769" numCol="1" anchor="ctr" anchorCtr="0" compatLnSpc="1">
            <a:prstTxWarp prst="textNoShape">
              <a:avLst/>
            </a:prstTxWarp>
          </a:bodyPr>
          <a:lstStyle>
            <a:lvl1pPr algn="ctr" rtl="0" fontAlgn="base">
              <a:spcBef>
                <a:spcPct val="0"/>
              </a:spcBef>
              <a:spcAft>
                <a:spcPct val="0"/>
              </a:spcAft>
              <a:defRPr kumimoji="1" sz="3900" b="1">
                <a:solidFill>
                  <a:srgbClr val="4040C0"/>
                </a:solidFill>
                <a:latin typeface="+mj-lt"/>
                <a:ea typeface="+mj-ea"/>
                <a:cs typeface="+mj-cs"/>
              </a:defRPr>
            </a:lvl1pPr>
            <a:lvl2pPr algn="ctr" rtl="0" fontAlgn="base">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fontAlgn="base">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fontAlgn="base">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fontAlgn="base">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fontAlgn="base">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fontAlgn="base">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fontAlgn="base">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fontAlgn="base">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r>
              <a:rPr lang="en-US" altLang="ja-JP" sz="3600" kern="0" dirty="0"/>
              <a:t>Beam Phase Space Jitter Reduction</a:t>
            </a:r>
            <a:endParaRPr lang="ja-JP" altLang="en-US" sz="3600" kern="0" dirty="0"/>
          </a:p>
        </p:txBody>
      </p:sp>
      <p:sp>
        <p:nvSpPr>
          <p:cNvPr id="42" name="object 7">
            <a:extLst>
              <a:ext uri="{FF2B5EF4-FFF2-40B4-BE49-F238E27FC236}">
                <a16:creationId xmlns:a16="http://schemas.microsoft.com/office/drawing/2014/main" id="{78191FEE-B6C3-C64D-BB9E-3FDCFA132B6F}"/>
              </a:ext>
            </a:extLst>
          </p:cNvPr>
          <p:cNvSpPr txBox="1"/>
          <p:nvPr/>
        </p:nvSpPr>
        <p:spPr>
          <a:xfrm>
            <a:off x="9194800" y="1004028"/>
            <a:ext cx="1353716" cy="276999"/>
          </a:xfrm>
          <a:prstGeom prst="rect">
            <a:avLst/>
          </a:prstGeom>
          <a:ln w="12700">
            <a:solidFill>
              <a:srgbClr val="0B3EFF"/>
            </a:solidFill>
          </a:ln>
        </p:spPr>
        <p:txBody>
          <a:bodyPr vert="horz" wrap="square" lIns="0" tIns="0" rIns="0" bIns="0" rtlCol="0">
            <a:spAutoFit/>
          </a:bodyPr>
          <a:lstStyle/>
          <a:p>
            <a:pPr marL="71120">
              <a:lnSpc>
                <a:spcPct val="100000"/>
              </a:lnSpc>
            </a:pPr>
            <a:r>
              <a:rPr lang="en-US" sz="1800" dirty="0">
                <a:solidFill>
                  <a:srgbClr val="0B3EFF"/>
                </a:solidFill>
                <a:latin typeface="Calibri"/>
                <a:cs typeface="Calibri"/>
              </a:rPr>
              <a:t>Seimiya </a:t>
            </a:r>
            <a:r>
              <a:rPr sz="1800" dirty="0">
                <a:solidFill>
                  <a:srgbClr val="0B3EFF"/>
                </a:solidFill>
                <a:latin typeface="Calibri"/>
                <a:cs typeface="Calibri"/>
              </a:rPr>
              <a:t>et</a:t>
            </a:r>
            <a:r>
              <a:rPr lang="ja-JP" altLang="en-US" sz="1800">
                <a:solidFill>
                  <a:srgbClr val="0B3EFF"/>
                </a:solidFill>
                <a:latin typeface="Calibri"/>
                <a:cs typeface="Calibri"/>
              </a:rPr>
              <a:t> </a:t>
            </a:r>
            <a:r>
              <a:rPr sz="1800" dirty="0">
                <a:solidFill>
                  <a:srgbClr val="0B3EFF"/>
                </a:solidFill>
                <a:latin typeface="Calibri"/>
                <a:cs typeface="Calibri"/>
              </a:rPr>
              <a:t>al.</a:t>
            </a:r>
            <a:endParaRPr sz="1800" dirty="0">
              <a:latin typeface="Calibri"/>
              <a:cs typeface="Calibri"/>
            </a:endParaRPr>
          </a:p>
        </p:txBody>
      </p:sp>
    </p:spTree>
    <p:extLst>
      <p:ext uri="{BB962C8B-B14F-4D97-AF65-F5344CB8AC3E}">
        <p14:creationId xmlns:p14="http://schemas.microsoft.com/office/powerpoint/2010/main" val="21687412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p:txBody>
          <a:bodyPr/>
          <a:lstStyle/>
          <a:p>
            <a:r>
              <a:rPr lang="en-US" altLang="ja-JP" dirty="0"/>
              <a:t>Residual Dispersion Function in Linac</a:t>
            </a:r>
            <a:endParaRPr kumimoji="1" lang="ja-JP" altLang="en-US" dirty="0"/>
          </a:p>
        </p:txBody>
      </p:sp>
      <p:sp>
        <p:nvSpPr>
          <p:cNvPr id="3" name="object 3"/>
          <p:cNvSpPr/>
          <p:nvPr/>
        </p:nvSpPr>
        <p:spPr>
          <a:xfrm>
            <a:off x="3048483" y="5255291"/>
            <a:ext cx="4871582" cy="14551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790219" y="1551909"/>
            <a:ext cx="3098436" cy="226961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52824" y="3223617"/>
            <a:ext cx="3119761" cy="227571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774986" y="3223617"/>
            <a:ext cx="3113669" cy="22757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499836" y="1837550"/>
            <a:ext cx="993967" cy="447416"/>
          </a:xfrm>
          <a:custGeom>
            <a:avLst/>
            <a:gdLst/>
            <a:ahLst/>
            <a:cxnLst/>
            <a:rect l="l" t="t" r="r" b="b"/>
            <a:pathLst>
              <a:path w="994410" h="447039">
                <a:moveTo>
                  <a:pt x="0" y="0"/>
                </a:moveTo>
                <a:lnTo>
                  <a:pt x="994336" y="0"/>
                </a:lnTo>
                <a:lnTo>
                  <a:pt x="994336" y="446674"/>
                </a:lnTo>
                <a:lnTo>
                  <a:pt x="0" y="446674"/>
                </a:lnTo>
                <a:lnTo>
                  <a:pt x="0" y="0"/>
                </a:lnTo>
                <a:close/>
              </a:path>
            </a:pathLst>
          </a:custGeom>
          <a:solidFill>
            <a:srgbClr val="FFFFFF"/>
          </a:solidFill>
        </p:spPr>
        <p:txBody>
          <a:bodyPr wrap="square" lIns="0" tIns="0" rIns="0" bIns="0" rtlCol="0"/>
          <a:lstStyle/>
          <a:p>
            <a:endParaRPr/>
          </a:p>
        </p:txBody>
      </p:sp>
      <p:sp>
        <p:nvSpPr>
          <p:cNvPr id="8" name="object 8"/>
          <p:cNvSpPr txBox="1"/>
          <p:nvPr/>
        </p:nvSpPr>
        <p:spPr>
          <a:xfrm>
            <a:off x="3499836" y="1837550"/>
            <a:ext cx="993967" cy="369332"/>
          </a:xfrm>
          <a:prstGeom prst="rect">
            <a:avLst/>
          </a:prstGeom>
          <a:solidFill>
            <a:srgbClr val="FFFFFF"/>
          </a:solidFill>
          <a:ln w="12701">
            <a:solidFill>
              <a:srgbClr val="000000"/>
            </a:solidFill>
          </a:ln>
        </p:spPr>
        <p:txBody>
          <a:bodyPr vert="horz" wrap="square" lIns="0" tIns="0" rIns="0" bIns="0" rtlCol="0">
            <a:spAutoFit/>
          </a:bodyPr>
          <a:lstStyle/>
          <a:p>
            <a:pPr marL="71120">
              <a:lnSpc>
                <a:spcPct val="100000"/>
              </a:lnSpc>
            </a:pPr>
            <a:r>
              <a:rPr sz="2400" dirty="0">
                <a:latin typeface="Calibri"/>
                <a:cs typeface="Calibri"/>
              </a:rPr>
              <a:t>Design</a:t>
            </a:r>
            <a:endParaRPr sz="2400">
              <a:latin typeface="Calibri"/>
              <a:cs typeface="Calibri"/>
            </a:endParaRPr>
          </a:p>
        </p:txBody>
      </p:sp>
      <p:sp>
        <p:nvSpPr>
          <p:cNvPr id="9" name="object 9"/>
          <p:cNvSpPr/>
          <p:nvPr/>
        </p:nvSpPr>
        <p:spPr>
          <a:xfrm>
            <a:off x="3517135" y="3358016"/>
            <a:ext cx="976830" cy="447416"/>
          </a:xfrm>
          <a:custGeom>
            <a:avLst/>
            <a:gdLst/>
            <a:ahLst/>
            <a:cxnLst/>
            <a:rect l="l" t="t" r="r" b="b"/>
            <a:pathLst>
              <a:path w="977264" h="447039">
                <a:moveTo>
                  <a:pt x="0" y="0"/>
                </a:moveTo>
                <a:lnTo>
                  <a:pt x="977028" y="0"/>
                </a:lnTo>
                <a:lnTo>
                  <a:pt x="977028" y="446675"/>
                </a:lnTo>
                <a:lnTo>
                  <a:pt x="0" y="446675"/>
                </a:lnTo>
                <a:lnTo>
                  <a:pt x="0" y="0"/>
                </a:lnTo>
                <a:close/>
              </a:path>
            </a:pathLst>
          </a:custGeom>
          <a:solidFill>
            <a:srgbClr val="FFFFFF"/>
          </a:solidFill>
        </p:spPr>
        <p:txBody>
          <a:bodyPr wrap="square" lIns="0" tIns="0" rIns="0" bIns="0" rtlCol="0"/>
          <a:lstStyle/>
          <a:p>
            <a:endParaRPr/>
          </a:p>
        </p:txBody>
      </p:sp>
      <p:sp>
        <p:nvSpPr>
          <p:cNvPr id="10" name="object 10"/>
          <p:cNvSpPr txBox="1"/>
          <p:nvPr/>
        </p:nvSpPr>
        <p:spPr>
          <a:xfrm>
            <a:off x="3517135" y="3358016"/>
            <a:ext cx="976830" cy="369332"/>
          </a:xfrm>
          <a:prstGeom prst="rect">
            <a:avLst/>
          </a:prstGeom>
          <a:solidFill>
            <a:srgbClr val="FFFFFF"/>
          </a:solidFill>
          <a:ln w="12701">
            <a:solidFill>
              <a:srgbClr val="000000"/>
            </a:solidFill>
          </a:ln>
        </p:spPr>
        <p:txBody>
          <a:bodyPr vert="horz" wrap="square" lIns="0" tIns="0" rIns="0" bIns="0" rtlCol="0">
            <a:spAutoFit/>
          </a:bodyPr>
          <a:lstStyle/>
          <a:p>
            <a:pPr marL="71120">
              <a:lnSpc>
                <a:spcPct val="100000"/>
              </a:lnSpc>
            </a:pPr>
            <a:r>
              <a:rPr sz="2400" dirty="0">
                <a:latin typeface="Calibri"/>
                <a:cs typeface="Calibri"/>
              </a:rPr>
              <a:t>Before</a:t>
            </a:r>
            <a:endParaRPr sz="2400">
              <a:latin typeface="Calibri"/>
              <a:cs typeface="Calibri"/>
            </a:endParaRPr>
          </a:p>
        </p:txBody>
      </p:sp>
      <p:sp>
        <p:nvSpPr>
          <p:cNvPr id="11" name="object 11"/>
          <p:cNvSpPr/>
          <p:nvPr/>
        </p:nvSpPr>
        <p:spPr>
          <a:xfrm>
            <a:off x="7558181" y="3358016"/>
            <a:ext cx="787049" cy="447416"/>
          </a:xfrm>
          <a:custGeom>
            <a:avLst/>
            <a:gdLst/>
            <a:ahLst/>
            <a:cxnLst/>
            <a:rect l="l" t="t" r="r" b="b"/>
            <a:pathLst>
              <a:path w="787400" h="447039">
                <a:moveTo>
                  <a:pt x="0" y="0"/>
                </a:moveTo>
                <a:lnTo>
                  <a:pt x="787034" y="0"/>
                </a:lnTo>
                <a:lnTo>
                  <a:pt x="787034" y="446675"/>
                </a:lnTo>
                <a:lnTo>
                  <a:pt x="0" y="446675"/>
                </a:lnTo>
                <a:lnTo>
                  <a:pt x="0" y="0"/>
                </a:lnTo>
                <a:close/>
              </a:path>
            </a:pathLst>
          </a:custGeom>
          <a:solidFill>
            <a:srgbClr val="FFFFFF"/>
          </a:solidFill>
        </p:spPr>
        <p:txBody>
          <a:bodyPr wrap="square" lIns="0" tIns="0" rIns="0" bIns="0" rtlCol="0"/>
          <a:lstStyle/>
          <a:p>
            <a:endParaRPr/>
          </a:p>
        </p:txBody>
      </p:sp>
      <p:sp>
        <p:nvSpPr>
          <p:cNvPr id="12" name="object 12"/>
          <p:cNvSpPr txBox="1"/>
          <p:nvPr/>
        </p:nvSpPr>
        <p:spPr>
          <a:xfrm>
            <a:off x="7558181" y="3358016"/>
            <a:ext cx="787049" cy="369332"/>
          </a:xfrm>
          <a:prstGeom prst="rect">
            <a:avLst/>
          </a:prstGeom>
          <a:solidFill>
            <a:srgbClr val="FFFFFF"/>
          </a:solidFill>
          <a:ln w="12701">
            <a:solidFill>
              <a:srgbClr val="000000"/>
            </a:solidFill>
          </a:ln>
        </p:spPr>
        <p:txBody>
          <a:bodyPr vert="horz" wrap="square" lIns="0" tIns="0" rIns="0" bIns="0" rtlCol="0">
            <a:spAutoFit/>
          </a:bodyPr>
          <a:lstStyle/>
          <a:p>
            <a:pPr marL="71120">
              <a:lnSpc>
                <a:spcPct val="100000"/>
              </a:lnSpc>
            </a:pPr>
            <a:r>
              <a:rPr sz="2400" dirty="0">
                <a:latin typeface="Calibri"/>
                <a:cs typeface="Calibri"/>
              </a:rPr>
              <a:t>After</a:t>
            </a:r>
            <a:endParaRPr sz="2400">
              <a:latin typeface="Calibri"/>
              <a:cs typeface="Calibri"/>
            </a:endParaRPr>
          </a:p>
        </p:txBody>
      </p:sp>
      <p:sp>
        <p:nvSpPr>
          <p:cNvPr id="13" name="object 13"/>
          <p:cNvSpPr/>
          <p:nvPr/>
        </p:nvSpPr>
        <p:spPr>
          <a:xfrm>
            <a:off x="2188655" y="3272442"/>
            <a:ext cx="877178" cy="289803"/>
          </a:xfrm>
          <a:custGeom>
            <a:avLst/>
            <a:gdLst/>
            <a:ahLst/>
            <a:cxnLst/>
            <a:rect l="l" t="t" r="r" b="b"/>
            <a:pathLst>
              <a:path w="877569" h="289560">
                <a:moveTo>
                  <a:pt x="0" y="0"/>
                </a:moveTo>
                <a:lnTo>
                  <a:pt x="877021" y="0"/>
                </a:lnTo>
                <a:lnTo>
                  <a:pt x="877021" y="289025"/>
                </a:lnTo>
                <a:lnTo>
                  <a:pt x="0" y="289025"/>
                </a:lnTo>
                <a:lnTo>
                  <a:pt x="0" y="0"/>
                </a:lnTo>
                <a:close/>
              </a:path>
            </a:pathLst>
          </a:custGeom>
          <a:solidFill>
            <a:srgbClr val="FFFFFF"/>
          </a:solidFill>
        </p:spPr>
        <p:txBody>
          <a:bodyPr wrap="square" lIns="0" tIns="0" rIns="0" bIns="0" rtlCol="0"/>
          <a:lstStyle/>
          <a:p>
            <a:endParaRPr/>
          </a:p>
        </p:txBody>
      </p:sp>
      <p:sp>
        <p:nvSpPr>
          <p:cNvPr id="14" name="object 14"/>
          <p:cNvSpPr txBox="1"/>
          <p:nvPr/>
        </p:nvSpPr>
        <p:spPr>
          <a:xfrm>
            <a:off x="2188655" y="3272442"/>
            <a:ext cx="877178" cy="215444"/>
          </a:xfrm>
          <a:prstGeom prst="rect">
            <a:avLst/>
          </a:prstGeom>
          <a:solidFill>
            <a:srgbClr val="FFFFFF"/>
          </a:solidFill>
          <a:ln w="12700">
            <a:solidFill>
              <a:srgbClr val="009B45"/>
            </a:solidFill>
          </a:ln>
        </p:spPr>
        <p:txBody>
          <a:bodyPr vert="horz" wrap="square" lIns="0" tIns="0" rIns="0" bIns="0" rtlCol="0">
            <a:spAutoFit/>
          </a:bodyPr>
          <a:lstStyle/>
          <a:p>
            <a:pPr marL="71120">
              <a:lnSpc>
                <a:spcPct val="100000"/>
              </a:lnSpc>
            </a:pPr>
            <a:r>
              <a:rPr sz="1400" dirty="0">
                <a:solidFill>
                  <a:srgbClr val="009B45"/>
                </a:solidFill>
                <a:latin typeface="Calibri"/>
                <a:cs typeface="Calibri"/>
              </a:rPr>
              <a:t>Measured</a:t>
            </a:r>
            <a:endParaRPr sz="1400">
              <a:latin typeface="Calibri"/>
              <a:cs typeface="Calibri"/>
            </a:endParaRPr>
          </a:p>
        </p:txBody>
      </p:sp>
      <p:sp>
        <p:nvSpPr>
          <p:cNvPr id="15" name="object 15"/>
          <p:cNvSpPr/>
          <p:nvPr/>
        </p:nvSpPr>
        <p:spPr>
          <a:xfrm>
            <a:off x="5965686" y="3274935"/>
            <a:ext cx="877178" cy="289803"/>
          </a:xfrm>
          <a:custGeom>
            <a:avLst/>
            <a:gdLst/>
            <a:ahLst/>
            <a:cxnLst/>
            <a:rect l="l" t="t" r="r" b="b"/>
            <a:pathLst>
              <a:path w="877570" h="289560">
                <a:moveTo>
                  <a:pt x="0" y="0"/>
                </a:moveTo>
                <a:lnTo>
                  <a:pt x="877021" y="0"/>
                </a:lnTo>
                <a:lnTo>
                  <a:pt x="877021" y="289025"/>
                </a:lnTo>
                <a:lnTo>
                  <a:pt x="0" y="289025"/>
                </a:lnTo>
                <a:lnTo>
                  <a:pt x="0" y="0"/>
                </a:lnTo>
                <a:close/>
              </a:path>
            </a:pathLst>
          </a:custGeom>
          <a:solidFill>
            <a:srgbClr val="FFFFFF"/>
          </a:solidFill>
        </p:spPr>
        <p:txBody>
          <a:bodyPr wrap="square" lIns="0" tIns="0" rIns="0" bIns="0" rtlCol="0"/>
          <a:lstStyle/>
          <a:p>
            <a:endParaRPr/>
          </a:p>
        </p:txBody>
      </p:sp>
      <p:sp>
        <p:nvSpPr>
          <p:cNvPr id="16" name="object 16"/>
          <p:cNvSpPr txBox="1"/>
          <p:nvPr/>
        </p:nvSpPr>
        <p:spPr>
          <a:xfrm>
            <a:off x="5965686" y="3274935"/>
            <a:ext cx="877178" cy="215444"/>
          </a:xfrm>
          <a:prstGeom prst="rect">
            <a:avLst/>
          </a:prstGeom>
          <a:solidFill>
            <a:srgbClr val="FFFFFF"/>
          </a:solidFill>
          <a:ln w="12700">
            <a:solidFill>
              <a:srgbClr val="009B45"/>
            </a:solidFill>
          </a:ln>
        </p:spPr>
        <p:txBody>
          <a:bodyPr vert="horz" wrap="square" lIns="0" tIns="0" rIns="0" bIns="0" rtlCol="0">
            <a:spAutoFit/>
          </a:bodyPr>
          <a:lstStyle/>
          <a:p>
            <a:pPr marL="71120">
              <a:lnSpc>
                <a:spcPct val="100000"/>
              </a:lnSpc>
            </a:pPr>
            <a:r>
              <a:rPr sz="1400" dirty="0">
                <a:solidFill>
                  <a:srgbClr val="009B45"/>
                </a:solidFill>
                <a:latin typeface="Calibri"/>
                <a:cs typeface="Calibri"/>
              </a:rPr>
              <a:t>Measured</a:t>
            </a:r>
            <a:endParaRPr sz="1400">
              <a:latin typeface="Calibri"/>
              <a:cs typeface="Calibri"/>
            </a:endParaRPr>
          </a:p>
        </p:txBody>
      </p:sp>
      <p:sp>
        <p:nvSpPr>
          <p:cNvPr id="17" name="object 17"/>
          <p:cNvSpPr/>
          <p:nvPr/>
        </p:nvSpPr>
        <p:spPr>
          <a:xfrm>
            <a:off x="4846003" y="3876437"/>
            <a:ext cx="755566" cy="704679"/>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887326" y="3909142"/>
            <a:ext cx="668992" cy="600579"/>
          </a:xfrm>
          <a:custGeom>
            <a:avLst/>
            <a:gdLst/>
            <a:ahLst/>
            <a:cxnLst/>
            <a:rect l="l" t="t" r="r" b="b"/>
            <a:pathLst>
              <a:path w="669289" h="600075">
                <a:moveTo>
                  <a:pt x="368636" y="0"/>
                </a:moveTo>
                <a:lnTo>
                  <a:pt x="368636" y="149960"/>
                </a:lnTo>
                <a:lnTo>
                  <a:pt x="0" y="149960"/>
                </a:lnTo>
                <a:lnTo>
                  <a:pt x="0" y="449880"/>
                </a:lnTo>
                <a:lnTo>
                  <a:pt x="368636" y="449880"/>
                </a:lnTo>
                <a:lnTo>
                  <a:pt x="368636" y="599841"/>
                </a:lnTo>
                <a:lnTo>
                  <a:pt x="668719" y="299920"/>
                </a:lnTo>
                <a:lnTo>
                  <a:pt x="368636" y="0"/>
                </a:lnTo>
                <a:close/>
              </a:path>
            </a:pathLst>
          </a:custGeom>
          <a:solidFill>
            <a:srgbClr val="E46C0A"/>
          </a:solidFill>
        </p:spPr>
        <p:txBody>
          <a:bodyPr wrap="square" lIns="0" tIns="0" rIns="0" bIns="0" rtlCol="0"/>
          <a:lstStyle/>
          <a:p>
            <a:endParaRPr/>
          </a:p>
        </p:txBody>
      </p:sp>
      <p:sp>
        <p:nvSpPr>
          <p:cNvPr id="19" name="object 19"/>
          <p:cNvSpPr/>
          <p:nvPr/>
        </p:nvSpPr>
        <p:spPr>
          <a:xfrm>
            <a:off x="4887326" y="3909142"/>
            <a:ext cx="668992" cy="600579"/>
          </a:xfrm>
          <a:custGeom>
            <a:avLst/>
            <a:gdLst/>
            <a:ahLst/>
            <a:cxnLst/>
            <a:rect l="l" t="t" r="r" b="b"/>
            <a:pathLst>
              <a:path w="669289" h="600075">
                <a:moveTo>
                  <a:pt x="0" y="149960"/>
                </a:moveTo>
                <a:lnTo>
                  <a:pt x="368635" y="149960"/>
                </a:lnTo>
                <a:lnTo>
                  <a:pt x="368635" y="0"/>
                </a:lnTo>
                <a:lnTo>
                  <a:pt x="668719" y="299921"/>
                </a:lnTo>
                <a:lnTo>
                  <a:pt x="368635" y="599842"/>
                </a:lnTo>
                <a:lnTo>
                  <a:pt x="368635" y="449881"/>
                </a:lnTo>
                <a:lnTo>
                  <a:pt x="0" y="449881"/>
                </a:lnTo>
                <a:lnTo>
                  <a:pt x="0" y="149960"/>
                </a:lnTo>
                <a:close/>
              </a:path>
            </a:pathLst>
          </a:custGeom>
          <a:ln w="12703">
            <a:solidFill>
              <a:srgbClr val="FFC000"/>
            </a:solidFill>
          </a:ln>
        </p:spPr>
        <p:txBody>
          <a:bodyPr wrap="square" lIns="0" tIns="0" rIns="0" bIns="0" rtlCol="0"/>
          <a:lstStyle/>
          <a:p>
            <a:endParaRPr/>
          </a:p>
        </p:txBody>
      </p:sp>
      <p:sp>
        <p:nvSpPr>
          <p:cNvPr id="20" name="object 20"/>
          <p:cNvSpPr/>
          <p:nvPr/>
        </p:nvSpPr>
        <p:spPr>
          <a:xfrm>
            <a:off x="4197233" y="4801623"/>
            <a:ext cx="2430967" cy="394666"/>
          </a:xfrm>
          <a:custGeom>
            <a:avLst/>
            <a:gdLst/>
            <a:ahLst/>
            <a:cxnLst/>
            <a:rect l="l" t="t" r="r" b="b"/>
            <a:pathLst>
              <a:path w="2432050" h="394335">
                <a:moveTo>
                  <a:pt x="0" y="0"/>
                </a:moveTo>
                <a:lnTo>
                  <a:pt x="2431482" y="0"/>
                </a:lnTo>
                <a:lnTo>
                  <a:pt x="2431482" y="394125"/>
                </a:lnTo>
                <a:lnTo>
                  <a:pt x="0" y="394125"/>
                </a:lnTo>
                <a:lnTo>
                  <a:pt x="0" y="0"/>
                </a:lnTo>
                <a:close/>
              </a:path>
            </a:pathLst>
          </a:custGeom>
          <a:solidFill>
            <a:srgbClr val="FFFFFF"/>
          </a:solidFill>
        </p:spPr>
        <p:txBody>
          <a:bodyPr wrap="square" lIns="0" tIns="0" rIns="0" bIns="0" rtlCol="0"/>
          <a:lstStyle/>
          <a:p>
            <a:endParaRPr/>
          </a:p>
        </p:txBody>
      </p:sp>
      <p:sp>
        <p:nvSpPr>
          <p:cNvPr id="21" name="object 21"/>
          <p:cNvSpPr txBox="1"/>
          <p:nvPr/>
        </p:nvSpPr>
        <p:spPr>
          <a:xfrm>
            <a:off x="4197233" y="4801623"/>
            <a:ext cx="2430967" cy="307777"/>
          </a:xfrm>
          <a:prstGeom prst="rect">
            <a:avLst/>
          </a:prstGeom>
          <a:solidFill>
            <a:srgbClr val="FFFFFF"/>
          </a:solidFill>
          <a:ln w="12700">
            <a:solidFill>
              <a:srgbClr val="E46C0A"/>
            </a:solidFill>
          </a:ln>
        </p:spPr>
        <p:txBody>
          <a:bodyPr vert="horz" wrap="square" lIns="0" tIns="0" rIns="0" bIns="0" rtlCol="0">
            <a:spAutoFit/>
          </a:bodyPr>
          <a:lstStyle/>
          <a:p>
            <a:pPr marL="71120">
              <a:lnSpc>
                <a:spcPct val="100000"/>
              </a:lnSpc>
            </a:pPr>
            <a:r>
              <a:rPr sz="2000" dirty="0">
                <a:solidFill>
                  <a:srgbClr val="FF0000"/>
                </a:solidFill>
                <a:latin typeface="Calibri"/>
                <a:cs typeface="Calibri"/>
              </a:rPr>
              <a:t>Dispersio</a:t>
            </a:r>
            <a:r>
              <a:rPr lang="en-US" sz="2000" dirty="0">
                <a:solidFill>
                  <a:srgbClr val="FF0000"/>
                </a:solidFill>
                <a:latin typeface="Calibri"/>
                <a:cs typeface="Calibri"/>
              </a:rPr>
              <a:t>n c</a:t>
            </a:r>
            <a:r>
              <a:rPr sz="2000" dirty="0">
                <a:solidFill>
                  <a:srgbClr val="FF0000"/>
                </a:solidFill>
                <a:latin typeface="Calibri"/>
                <a:cs typeface="Calibri"/>
              </a:rPr>
              <a:t>orrection</a:t>
            </a:r>
            <a:endParaRPr sz="2000" dirty="0">
              <a:latin typeface="Calibri"/>
              <a:cs typeface="Calibri"/>
            </a:endParaRPr>
          </a:p>
        </p:txBody>
      </p:sp>
      <p:sp>
        <p:nvSpPr>
          <p:cNvPr id="22" name="object 22"/>
          <p:cNvSpPr txBox="1"/>
          <p:nvPr/>
        </p:nvSpPr>
        <p:spPr>
          <a:xfrm>
            <a:off x="5100183" y="1597856"/>
            <a:ext cx="5085217" cy="1554592"/>
          </a:xfrm>
          <a:prstGeom prst="rect">
            <a:avLst/>
          </a:prstGeom>
        </p:spPr>
        <p:txBody>
          <a:bodyPr vert="horz" wrap="square" lIns="0" tIns="0" rIns="0" bIns="0" rtlCol="0">
            <a:spAutoFit/>
          </a:bodyPr>
          <a:lstStyle/>
          <a:p>
            <a:pPr marL="256540" marR="5080" indent="-243840">
              <a:lnSpc>
                <a:spcPts val="1989"/>
              </a:lnSpc>
              <a:buClr>
                <a:srgbClr val="0B3EFF"/>
              </a:buClr>
              <a:buFont typeface="Arial"/>
              <a:buChar char="•"/>
              <a:tabLst>
                <a:tab pos="257175" algn="l"/>
              </a:tabLst>
            </a:pPr>
            <a:r>
              <a:rPr sz="2000" dirty="0">
                <a:solidFill>
                  <a:srgbClr val="0B3EFF"/>
                </a:solidFill>
                <a:latin typeface="Arial"/>
                <a:cs typeface="Arial"/>
              </a:rPr>
              <a:t>Larg</a:t>
            </a:r>
            <a:r>
              <a:rPr lang="en-US" sz="2000" dirty="0">
                <a:solidFill>
                  <a:srgbClr val="0B3EFF"/>
                </a:solidFill>
                <a:latin typeface="Arial"/>
                <a:cs typeface="Arial"/>
              </a:rPr>
              <a:t>e </a:t>
            </a:r>
            <a:r>
              <a:rPr sz="2000" dirty="0">
                <a:solidFill>
                  <a:srgbClr val="0B3EFF"/>
                </a:solidFill>
                <a:latin typeface="Arial"/>
                <a:cs typeface="Arial"/>
              </a:rPr>
              <a:t>residua</a:t>
            </a:r>
            <a:r>
              <a:rPr lang="en-US" sz="2000" dirty="0">
                <a:solidFill>
                  <a:srgbClr val="0B3EFF"/>
                </a:solidFill>
                <a:latin typeface="Arial"/>
                <a:cs typeface="Arial"/>
              </a:rPr>
              <a:t>l </a:t>
            </a:r>
            <a:r>
              <a:rPr sz="2000" dirty="0">
                <a:solidFill>
                  <a:srgbClr val="0B3EFF"/>
                </a:solidFill>
                <a:latin typeface="Arial"/>
                <a:cs typeface="Arial"/>
              </a:rPr>
              <a:t>dispersio</a:t>
            </a:r>
            <a:r>
              <a:rPr lang="en-US" sz="2000" dirty="0">
                <a:solidFill>
                  <a:srgbClr val="0B3EFF"/>
                </a:solidFill>
                <a:latin typeface="Arial"/>
                <a:cs typeface="Arial"/>
              </a:rPr>
              <a:t>n was generat</a:t>
            </a:r>
            <a:r>
              <a:rPr sz="2000" dirty="0">
                <a:solidFill>
                  <a:srgbClr val="0B3EFF"/>
                </a:solidFill>
                <a:latin typeface="Arial"/>
                <a:cs typeface="Arial"/>
              </a:rPr>
              <a:t>e</a:t>
            </a:r>
            <a:r>
              <a:rPr lang="en-US" sz="2000" dirty="0">
                <a:solidFill>
                  <a:srgbClr val="0B3EFF"/>
                </a:solidFill>
                <a:latin typeface="Arial"/>
                <a:cs typeface="Arial"/>
              </a:rPr>
              <a:t>d </a:t>
            </a:r>
            <a:r>
              <a:rPr sz="2000" dirty="0">
                <a:solidFill>
                  <a:srgbClr val="0B3EFF"/>
                </a:solidFill>
                <a:latin typeface="Arial"/>
                <a:cs typeface="Arial"/>
              </a:rPr>
              <a:t>fro</a:t>
            </a:r>
            <a:r>
              <a:rPr lang="en-US" sz="2000" dirty="0">
                <a:solidFill>
                  <a:srgbClr val="0B3EFF"/>
                </a:solidFill>
                <a:latin typeface="Arial"/>
                <a:cs typeface="Arial"/>
              </a:rPr>
              <a:t>m t</a:t>
            </a:r>
            <a:r>
              <a:rPr sz="2000" dirty="0">
                <a:solidFill>
                  <a:srgbClr val="0B3EFF"/>
                </a:solidFill>
                <a:latin typeface="Arial"/>
                <a:cs typeface="Arial"/>
              </a:rPr>
              <a:t>h</a:t>
            </a:r>
            <a:r>
              <a:rPr lang="en-US" sz="2000" dirty="0">
                <a:solidFill>
                  <a:srgbClr val="0B3EFF"/>
                </a:solidFill>
                <a:latin typeface="Arial"/>
                <a:cs typeface="Arial"/>
              </a:rPr>
              <a:t>e J–</a:t>
            </a:r>
            <a:r>
              <a:rPr sz="2000" dirty="0">
                <a:solidFill>
                  <a:srgbClr val="0B3EFF"/>
                </a:solidFill>
                <a:latin typeface="Arial"/>
                <a:cs typeface="Arial"/>
              </a:rPr>
              <a:t>AR</a:t>
            </a:r>
            <a:r>
              <a:rPr lang="en-US" sz="2000" dirty="0">
                <a:solidFill>
                  <a:srgbClr val="0B3EFF"/>
                </a:solidFill>
                <a:latin typeface="Arial"/>
                <a:cs typeface="Arial"/>
              </a:rPr>
              <a:t>C</a:t>
            </a:r>
            <a:r>
              <a:rPr sz="2000" dirty="0">
                <a:solidFill>
                  <a:srgbClr val="0B3EFF"/>
                </a:solidFill>
                <a:latin typeface="Arial"/>
                <a:cs typeface="Arial"/>
              </a:rPr>
              <a:t>.</a:t>
            </a:r>
            <a:endParaRPr sz="2000" dirty="0">
              <a:latin typeface="Arial"/>
              <a:cs typeface="Arial"/>
            </a:endParaRPr>
          </a:p>
          <a:p>
            <a:pPr marL="256540" marR="200025" indent="-243840">
              <a:lnSpc>
                <a:spcPts val="1989"/>
              </a:lnSpc>
              <a:spcBef>
                <a:spcPts val="120"/>
              </a:spcBef>
              <a:buClr>
                <a:srgbClr val="0B3EFF"/>
              </a:buClr>
              <a:buFont typeface="Arial"/>
              <a:buChar char="•"/>
              <a:tabLst>
                <a:tab pos="257175" algn="l"/>
              </a:tabLst>
            </a:pPr>
            <a:r>
              <a:rPr lang="en-US" sz="2000" dirty="0">
                <a:solidFill>
                  <a:srgbClr val="0B3EFF"/>
                </a:solidFill>
                <a:latin typeface="Arial"/>
                <a:cs typeface="Arial"/>
              </a:rPr>
              <a:t>With </a:t>
            </a:r>
            <a:r>
              <a:rPr lang="en-US" altLang="ja-JP" sz="2000" dirty="0">
                <a:solidFill>
                  <a:srgbClr val="0B3EFF"/>
                </a:solidFill>
                <a:latin typeface="Arial"/>
                <a:cs typeface="Arial"/>
              </a:rPr>
              <a:t>dispersion correction by </a:t>
            </a:r>
            <a:r>
              <a:rPr sz="2000" dirty="0">
                <a:solidFill>
                  <a:srgbClr val="0B3EFF"/>
                </a:solidFill>
                <a:latin typeface="Arial"/>
                <a:cs typeface="Arial"/>
              </a:rPr>
              <a:t>tuni</a:t>
            </a:r>
            <a:r>
              <a:rPr lang="en-US" sz="2000" dirty="0">
                <a:solidFill>
                  <a:srgbClr val="0B3EFF"/>
                </a:solidFill>
                <a:latin typeface="Arial"/>
                <a:cs typeface="Arial"/>
              </a:rPr>
              <a:t>ng t</a:t>
            </a:r>
            <a:r>
              <a:rPr sz="2000" dirty="0">
                <a:solidFill>
                  <a:srgbClr val="0B3EFF"/>
                </a:solidFill>
                <a:latin typeface="Arial"/>
                <a:cs typeface="Arial"/>
              </a:rPr>
              <a:t>h</a:t>
            </a:r>
            <a:r>
              <a:rPr lang="en-US" sz="2000" dirty="0">
                <a:solidFill>
                  <a:srgbClr val="0B3EFF"/>
                </a:solidFill>
                <a:latin typeface="Arial"/>
                <a:cs typeface="Arial"/>
              </a:rPr>
              <a:t>e m</a:t>
            </a:r>
            <a:r>
              <a:rPr sz="2000" dirty="0">
                <a:solidFill>
                  <a:srgbClr val="0B3EFF"/>
                </a:solidFill>
                <a:latin typeface="Arial"/>
                <a:cs typeface="Arial"/>
              </a:rPr>
              <a:t>agneti</a:t>
            </a:r>
            <a:r>
              <a:rPr lang="en-US" sz="2000" dirty="0">
                <a:solidFill>
                  <a:srgbClr val="0B3EFF"/>
                </a:solidFill>
                <a:latin typeface="Arial"/>
                <a:cs typeface="Arial"/>
              </a:rPr>
              <a:t>c field </a:t>
            </a:r>
            <a:r>
              <a:rPr sz="2000" dirty="0">
                <a:solidFill>
                  <a:srgbClr val="0B3EFF"/>
                </a:solidFill>
                <a:latin typeface="Arial"/>
                <a:cs typeface="Arial"/>
              </a:rPr>
              <a:t>o</a:t>
            </a:r>
            <a:r>
              <a:rPr lang="en-US" sz="2000" dirty="0">
                <a:solidFill>
                  <a:srgbClr val="0B3EFF"/>
                </a:solidFill>
                <a:latin typeface="Arial"/>
                <a:cs typeface="Arial"/>
              </a:rPr>
              <a:t>f q</a:t>
            </a:r>
            <a:r>
              <a:rPr sz="2000" dirty="0">
                <a:solidFill>
                  <a:srgbClr val="0B3EFF"/>
                </a:solidFill>
                <a:latin typeface="Arial"/>
                <a:cs typeface="Arial"/>
              </a:rPr>
              <a:t>uadrupol</a:t>
            </a:r>
            <a:r>
              <a:rPr lang="en-US" sz="2000" dirty="0">
                <a:solidFill>
                  <a:srgbClr val="0B3EFF"/>
                </a:solidFill>
                <a:latin typeface="Arial"/>
                <a:cs typeface="Arial"/>
              </a:rPr>
              <a:t>e m</a:t>
            </a:r>
            <a:r>
              <a:rPr sz="2000" dirty="0">
                <a:solidFill>
                  <a:srgbClr val="0B3EFF"/>
                </a:solidFill>
                <a:latin typeface="Arial"/>
                <a:cs typeface="Arial"/>
              </a:rPr>
              <a:t>agnets</a:t>
            </a:r>
            <a:r>
              <a:rPr lang="en-US" sz="2000" dirty="0">
                <a:solidFill>
                  <a:srgbClr val="0B3EFF"/>
                </a:solidFill>
                <a:latin typeface="Arial"/>
                <a:cs typeface="Arial"/>
              </a:rPr>
              <a:t>, r</a:t>
            </a:r>
            <a:r>
              <a:rPr sz="2000" dirty="0">
                <a:solidFill>
                  <a:srgbClr val="0B3EFF"/>
                </a:solidFill>
                <a:latin typeface="Arial"/>
                <a:cs typeface="Arial"/>
              </a:rPr>
              <a:t>esidua</a:t>
            </a:r>
            <a:r>
              <a:rPr lang="en-US" sz="2000" dirty="0">
                <a:solidFill>
                  <a:srgbClr val="0B3EFF"/>
                </a:solidFill>
                <a:latin typeface="Arial"/>
                <a:cs typeface="Arial"/>
              </a:rPr>
              <a:t>l d</a:t>
            </a:r>
            <a:r>
              <a:rPr sz="2000" dirty="0">
                <a:solidFill>
                  <a:srgbClr val="0B3EFF"/>
                </a:solidFill>
                <a:latin typeface="Arial"/>
                <a:cs typeface="Arial"/>
              </a:rPr>
              <a:t>ispersio</a:t>
            </a:r>
            <a:r>
              <a:rPr lang="en-US" sz="2000" dirty="0">
                <a:solidFill>
                  <a:srgbClr val="0B3EFF"/>
                </a:solidFill>
                <a:latin typeface="Arial"/>
                <a:cs typeface="Arial"/>
              </a:rPr>
              <a:t>n b</a:t>
            </a:r>
            <a:r>
              <a:rPr sz="2000" dirty="0">
                <a:solidFill>
                  <a:srgbClr val="0B3EFF"/>
                </a:solidFill>
                <a:latin typeface="Arial"/>
                <a:cs typeface="Arial"/>
              </a:rPr>
              <a:t>ecam</a:t>
            </a:r>
            <a:r>
              <a:rPr lang="en-US" sz="2000" dirty="0">
                <a:solidFill>
                  <a:srgbClr val="0B3EFF"/>
                </a:solidFill>
                <a:latin typeface="Arial"/>
                <a:cs typeface="Arial"/>
              </a:rPr>
              <a:t>e s</a:t>
            </a:r>
            <a:r>
              <a:rPr sz="2000" dirty="0">
                <a:solidFill>
                  <a:srgbClr val="0B3EFF"/>
                </a:solidFill>
                <a:latin typeface="Arial"/>
                <a:cs typeface="Arial"/>
              </a:rPr>
              <a:t>mall</a:t>
            </a:r>
            <a:r>
              <a:rPr lang="en-US" sz="2000" dirty="0">
                <a:solidFill>
                  <a:srgbClr val="0B3EFF"/>
                </a:solidFill>
                <a:latin typeface="Arial"/>
                <a:cs typeface="Arial"/>
              </a:rPr>
              <a:t> enough</a:t>
            </a:r>
            <a:r>
              <a:rPr sz="2000" dirty="0">
                <a:solidFill>
                  <a:srgbClr val="0B3EFF"/>
                </a:solidFill>
                <a:latin typeface="Arial"/>
                <a:cs typeface="Arial"/>
              </a:rPr>
              <a:t>.</a:t>
            </a:r>
            <a:r>
              <a:rPr lang="ja-JP" altLang="en-US" sz="2000" dirty="0">
                <a:solidFill>
                  <a:srgbClr val="0B3EFF"/>
                </a:solidFill>
                <a:latin typeface="Arial"/>
                <a:cs typeface="Arial"/>
              </a:rPr>
              <a:t> </a:t>
            </a:r>
            <a:endParaRPr sz="2000" dirty="0">
              <a:latin typeface="Arial"/>
              <a:cs typeface="Arial"/>
            </a:endParaRPr>
          </a:p>
        </p:txBody>
      </p:sp>
      <p:sp>
        <p:nvSpPr>
          <p:cNvPr id="24"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13</a:t>
            </a:fld>
            <a:endParaRPr lang="en-US" altLang="ja-JP" dirty="0"/>
          </a:p>
        </p:txBody>
      </p:sp>
      <p:sp>
        <p:nvSpPr>
          <p:cNvPr id="27" name="object 23"/>
          <p:cNvSpPr txBox="1"/>
          <p:nvPr/>
        </p:nvSpPr>
        <p:spPr>
          <a:xfrm>
            <a:off x="8785875" y="1135884"/>
            <a:ext cx="1591068" cy="276999"/>
          </a:xfrm>
          <a:prstGeom prst="rect">
            <a:avLst/>
          </a:prstGeom>
          <a:ln w="12702">
            <a:solidFill>
              <a:srgbClr val="0432FF"/>
            </a:solidFill>
          </a:ln>
        </p:spPr>
        <p:txBody>
          <a:bodyPr vert="horz" wrap="none" lIns="36000" tIns="0" rIns="36000" bIns="0" rtlCol="0">
            <a:spAutoFit/>
          </a:bodyPr>
          <a:lstStyle/>
          <a:p>
            <a:pPr marL="80645">
              <a:lnSpc>
                <a:spcPct val="100000"/>
              </a:lnSpc>
            </a:pPr>
            <a:r>
              <a:rPr sz="1800" dirty="0">
                <a:solidFill>
                  <a:srgbClr val="0432FF"/>
                </a:solidFill>
                <a:latin typeface="Calibri"/>
                <a:cs typeface="Calibri"/>
              </a:rPr>
              <a:t>Y.</a:t>
            </a:r>
            <a:r>
              <a:rPr lang="ja-JP" altLang="en-US" sz="1800" dirty="0">
                <a:solidFill>
                  <a:srgbClr val="0432FF"/>
                </a:solidFill>
                <a:latin typeface="Calibri"/>
                <a:cs typeface="Calibri"/>
              </a:rPr>
              <a:t> </a:t>
            </a:r>
            <a:r>
              <a:rPr sz="1800" dirty="0">
                <a:solidFill>
                  <a:srgbClr val="0432FF"/>
                </a:solidFill>
                <a:latin typeface="Calibri"/>
                <a:cs typeface="Calibri"/>
              </a:rPr>
              <a:t>Seimiya</a:t>
            </a:r>
            <a:r>
              <a:rPr lang="en-US" sz="1800" dirty="0">
                <a:solidFill>
                  <a:srgbClr val="0432FF"/>
                </a:solidFill>
                <a:latin typeface="Calibri"/>
                <a:cs typeface="Calibri"/>
              </a:rPr>
              <a:t> et al.</a:t>
            </a:r>
            <a:endParaRPr sz="1800" dirty="0">
              <a:latin typeface="Calibri"/>
              <a:cs typeface="Calibri"/>
            </a:endParaRPr>
          </a:p>
        </p:txBody>
      </p:sp>
    </p:spTree>
    <p:extLst>
      <p:ext uri="{BB962C8B-B14F-4D97-AF65-F5344CB8AC3E}">
        <p14:creationId xmlns:p14="http://schemas.microsoft.com/office/powerpoint/2010/main" val="11755029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86F0DC-26E5-7A4B-901A-2A193F0DDAE3}"/>
              </a:ext>
            </a:extLst>
          </p:cNvPr>
          <p:cNvSpPr>
            <a:spLocks noGrp="1"/>
          </p:cNvSpPr>
          <p:nvPr>
            <p:ph type="title"/>
          </p:nvPr>
        </p:nvSpPr>
        <p:spPr>
          <a:xfrm>
            <a:off x="1101484" y="317852"/>
            <a:ext cx="8561556" cy="899357"/>
          </a:xfrm>
        </p:spPr>
        <p:txBody>
          <a:bodyPr/>
          <a:lstStyle/>
          <a:p>
            <a:r>
              <a:rPr kumimoji="1" lang="en-US" altLang="ja-JP" dirty="0"/>
              <a:t>Energy Stabilizer (Energy FB)</a:t>
            </a:r>
            <a:endParaRPr kumimoji="1" lang="ja-JP" altLang="en-US"/>
          </a:p>
        </p:txBody>
      </p:sp>
      <p:sp>
        <p:nvSpPr>
          <p:cNvPr id="3" name="コンテンツ プレースホルダー 2">
            <a:extLst>
              <a:ext uri="{FF2B5EF4-FFF2-40B4-BE49-F238E27FC236}">
                <a16:creationId xmlns:a16="http://schemas.microsoft.com/office/drawing/2014/main" id="{29924423-C32F-4E46-AF6E-7DAE822BBA73}"/>
              </a:ext>
            </a:extLst>
          </p:cNvPr>
          <p:cNvSpPr>
            <a:spLocks noGrp="1"/>
          </p:cNvSpPr>
          <p:nvPr>
            <p:ph idx="1"/>
          </p:nvPr>
        </p:nvSpPr>
        <p:spPr>
          <a:xfrm>
            <a:off x="1009552" y="1619811"/>
            <a:ext cx="6914212" cy="3814786"/>
          </a:xfrm>
        </p:spPr>
        <p:txBody>
          <a:bodyPr>
            <a:normAutofit/>
          </a:bodyPr>
          <a:lstStyle/>
          <a:p>
            <a:pPr lvl="2"/>
            <a:endParaRPr lang="en-US" altLang="ja-JP" sz="1403" dirty="0"/>
          </a:p>
          <a:p>
            <a:endParaRPr lang="en-US" altLang="ja-JP" sz="1753" dirty="0"/>
          </a:p>
          <a:p>
            <a:pPr lvl="1"/>
            <a:endParaRPr lang="ja-JP" altLang="en-US" sz="1578"/>
          </a:p>
        </p:txBody>
      </p:sp>
      <p:pic>
        <p:nvPicPr>
          <p:cNvPr id="5" name="図 4">
            <a:extLst>
              <a:ext uri="{FF2B5EF4-FFF2-40B4-BE49-F238E27FC236}">
                <a16:creationId xmlns:a16="http://schemas.microsoft.com/office/drawing/2014/main" id="{A301BB72-FD05-B449-9BBA-AFA95045E8C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382262" y="2425014"/>
            <a:ext cx="3665850" cy="2822576"/>
          </a:xfrm>
          <a:prstGeom prst="rect">
            <a:avLst/>
          </a:prstGeom>
        </p:spPr>
      </p:pic>
      <p:sp>
        <p:nvSpPr>
          <p:cNvPr id="8" name="テキスト ボックス 7">
            <a:extLst>
              <a:ext uri="{FF2B5EF4-FFF2-40B4-BE49-F238E27FC236}">
                <a16:creationId xmlns:a16="http://schemas.microsoft.com/office/drawing/2014/main" id="{7F44AB6F-A8A3-9B46-B0A4-7D03CD42B0DB}"/>
              </a:ext>
            </a:extLst>
          </p:cNvPr>
          <p:cNvSpPr txBox="1"/>
          <p:nvPr/>
        </p:nvSpPr>
        <p:spPr>
          <a:xfrm>
            <a:off x="7016784" y="1993390"/>
            <a:ext cx="546945" cy="416140"/>
          </a:xfrm>
          <a:prstGeom prst="rect">
            <a:avLst/>
          </a:prstGeom>
          <a:noFill/>
        </p:spPr>
        <p:txBody>
          <a:bodyPr wrap="square" rtlCol="0">
            <a:spAutoFit/>
          </a:bodyPr>
          <a:lstStyle/>
          <a:p>
            <a:r>
              <a:rPr lang="en-US" altLang="ja-JP" sz="2104" dirty="0">
                <a:solidFill>
                  <a:srgbClr val="0432FF"/>
                </a:solidFill>
              </a:rPr>
              <a:t>BT</a:t>
            </a:r>
            <a:endParaRPr lang="ja-JP" altLang="en-US" sz="2104">
              <a:solidFill>
                <a:srgbClr val="0432FF"/>
              </a:solidFill>
            </a:endParaRPr>
          </a:p>
        </p:txBody>
      </p:sp>
      <p:sp>
        <p:nvSpPr>
          <p:cNvPr id="15" name="テキスト ボックス 14">
            <a:extLst>
              <a:ext uri="{FF2B5EF4-FFF2-40B4-BE49-F238E27FC236}">
                <a16:creationId xmlns:a16="http://schemas.microsoft.com/office/drawing/2014/main" id="{30849602-26E5-5045-B7FE-D83DCA062AAD}"/>
              </a:ext>
            </a:extLst>
          </p:cNvPr>
          <p:cNvSpPr txBox="1"/>
          <p:nvPr/>
        </p:nvSpPr>
        <p:spPr>
          <a:xfrm>
            <a:off x="5248313" y="5512670"/>
            <a:ext cx="4601074" cy="942181"/>
          </a:xfrm>
          <a:prstGeom prst="rect">
            <a:avLst/>
          </a:prstGeom>
          <a:noFill/>
        </p:spPr>
        <p:txBody>
          <a:bodyPr wrap="square" rtlCol="0">
            <a:spAutoFit/>
          </a:bodyPr>
          <a:lstStyle/>
          <a:p>
            <a:r>
              <a:rPr lang="en-US" altLang="ja-JP" sz="1841" dirty="0">
                <a:solidFill>
                  <a:srgbClr val="0432FF"/>
                </a:solidFill>
              </a:rPr>
              <a:t>The injection energies have been stabilized within ±0.03% by the energy feedback. </a:t>
            </a:r>
            <a:endParaRPr lang="ja-JP" altLang="en-US" sz="1841">
              <a:solidFill>
                <a:srgbClr val="0432FF"/>
              </a:solidFill>
            </a:endParaRPr>
          </a:p>
        </p:txBody>
      </p:sp>
      <p:sp>
        <p:nvSpPr>
          <p:cNvPr id="16" name="テキスト ボックス 15">
            <a:extLst>
              <a:ext uri="{FF2B5EF4-FFF2-40B4-BE49-F238E27FC236}">
                <a16:creationId xmlns:a16="http://schemas.microsoft.com/office/drawing/2014/main" id="{9CCBD302-631F-8446-B919-263E218D1E14}"/>
              </a:ext>
            </a:extLst>
          </p:cNvPr>
          <p:cNvSpPr txBox="1"/>
          <p:nvPr/>
        </p:nvSpPr>
        <p:spPr>
          <a:xfrm>
            <a:off x="9076395" y="3141697"/>
            <a:ext cx="925766" cy="375616"/>
          </a:xfrm>
          <a:prstGeom prst="rect">
            <a:avLst/>
          </a:prstGeom>
          <a:noFill/>
        </p:spPr>
        <p:txBody>
          <a:bodyPr wrap="square" rtlCol="0">
            <a:spAutoFit/>
          </a:bodyPr>
          <a:lstStyle/>
          <a:p>
            <a:r>
              <a:rPr lang="en-US" altLang="ja-JP" sz="1841" dirty="0">
                <a:solidFill>
                  <a:srgbClr val="0432FF"/>
                </a:solidFill>
              </a:rPr>
              <a:t>Target</a:t>
            </a:r>
            <a:endParaRPr lang="ja-JP" altLang="en-US" sz="1841">
              <a:solidFill>
                <a:srgbClr val="0432FF"/>
              </a:solidFill>
            </a:endParaRPr>
          </a:p>
        </p:txBody>
      </p:sp>
      <p:sp>
        <p:nvSpPr>
          <p:cNvPr id="17" name="テキスト ボックス 16">
            <a:extLst>
              <a:ext uri="{FF2B5EF4-FFF2-40B4-BE49-F238E27FC236}">
                <a16:creationId xmlns:a16="http://schemas.microsoft.com/office/drawing/2014/main" id="{EFDC1E81-20CA-2042-B51A-61AD0E74E2BA}"/>
              </a:ext>
            </a:extLst>
          </p:cNvPr>
          <p:cNvSpPr txBox="1"/>
          <p:nvPr/>
        </p:nvSpPr>
        <p:spPr>
          <a:xfrm>
            <a:off x="9048113" y="4292870"/>
            <a:ext cx="1626279" cy="375616"/>
          </a:xfrm>
          <a:prstGeom prst="rect">
            <a:avLst/>
          </a:prstGeom>
          <a:noFill/>
        </p:spPr>
        <p:txBody>
          <a:bodyPr wrap="square" rtlCol="0">
            <a:spAutoFit/>
          </a:bodyPr>
          <a:lstStyle/>
          <a:p>
            <a:r>
              <a:rPr lang="en-US" altLang="ja-JP" sz="1841" dirty="0">
                <a:solidFill>
                  <a:srgbClr val="FF0000"/>
                </a:solidFill>
              </a:rPr>
              <a:t>Energy knob</a:t>
            </a:r>
            <a:endParaRPr lang="ja-JP" altLang="en-US" sz="1841">
              <a:solidFill>
                <a:srgbClr val="FF0000"/>
              </a:solidFill>
            </a:endParaRPr>
          </a:p>
        </p:txBody>
      </p:sp>
      <p:sp>
        <p:nvSpPr>
          <p:cNvPr id="18" name="テキスト ボックス 17">
            <a:extLst>
              <a:ext uri="{FF2B5EF4-FFF2-40B4-BE49-F238E27FC236}">
                <a16:creationId xmlns:a16="http://schemas.microsoft.com/office/drawing/2014/main" id="{D1F2F7CD-27BE-744A-876C-3CF425E99A43}"/>
              </a:ext>
            </a:extLst>
          </p:cNvPr>
          <p:cNvSpPr txBox="1"/>
          <p:nvPr/>
        </p:nvSpPr>
        <p:spPr>
          <a:xfrm>
            <a:off x="9048113" y="3399684"/>
            <a:ext cx="1703223" cy="658898"/>
          </a:xfrm>
          <a:prstGeom prst="rect">
            <a:avLst/>
          </a:prstGeom>
          <a:noFill/>
        </p:spPr>
        <p:txBody>
          <a:bodyPr wrap="square" rtlCol="0">
            <a:spAutoFit/>
          </a:bodyPr>
          <a:lstStyle/>
          <a:p>
            <a:r>
              <a:rPr lang="en-US" altLang="ja-JP" sz="1841" dirty="0">
                <a:solidFill>
                  <a:srgbClr val="008F00"/>
                </a:solidFill>
              </a:rPr>
              <a:t>Beam energy</a:t>
            </a:r>
          </a:p>
          <a:p>
            <a:r>
              <a:rPr lang="en-US" altLang="ja-JP" sz="1841" dirty="0">
                <a:solidFill>
                  <a:srgbClr val="008F00"/>
                </a:solidFill>
              </a:rPr>
              <a:t>( monitored)</a:t>
            </a:r>
          </a:p>
        </p:txBody>
      </p:sp>
      <p:cxnSp>
        <p:nvCxnSpPr>
          <p:cNvPr id="6" name="直線矢印コネクタ 5">
            <a:extLst>
              <a:ext uri="{FF2B5EF4-FFF2-40B4-BE49-F238E27FC236}">
                <a16:creationId xmlns:a16="http://schemas.microsoft.com/office/drawing/2014/main" id="{68BDDD3B-B841-9A45-A06F-7CC64AA19C01}"/>
              </a:ext>
            </a:extLst>
          </p:cNvPr>
          <p:cNvCxnSpPr>
            <a:cxnSpLocks/>
          </p:cNvCxnSpPr>
          <p:nvPr/>
        </p:nvCxnSpPr>
        <p:spPr>
          <a:xfrm>
            <a:off x="8494392" y="3122098"/>
            <a:ext cx="0" cy="3629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1A212BD-731B-904C-8858-55CE5DCA3454}"/>
              </a:ext>
            </a:extLst>
          </p:cNvPr>
          <p:cNvSpPr txBox="1"/>
          <p:nvPr/>
        </p:nvSpPr>
        <p:spPr>
          <a:xfrm>
            <a:off x="7783450" y="2798308"/>
            <a:ext cx="1042273" cy="375616"/>
          </a:xfrm>
          <a:prstGeom prst="rect">
            <a:avLst/>
          </a:prstGeom>
          <a:noFill/>
        </p:spPr>
        <p:txBody>
          <a:bodyPr wrap="square" rtlCol="0">
            <a:spAutoFit/>
          </a:bodyPr>
          <a:lstStyle/>
          <a:p>
            <a:r>
              <a:rPr lang="en-US" altLang="ja-JP" sz="1841" dirty="0">
                <a:solidFill>
                  <a:srgbClr val="0432FF"/>
                </a:solidFill>
              </a:rPr>
              <a:t>±0.03%</a:t>
            </a:r>
            <a:endParaRPr lang="ja-JP" altLang="en-US" sz="1841"/>
          </a:p>
        </p:txBody>
      </p:sp>
      <p:sp>
        <p:nvSpPr>
          <p:cNvPr id="11" name="スライド番号プレースホルダー 10">
            <a:extLst>
              <a:ext uri="{FF2B5EF4-FFF2-40B4-BE49-F238E27FC236}">
                <a16:creationId xmlns:a16="http://schemas.microsoft.com/office/drawing/2014/main" id="{7E620779-FF1F-5141-AD60-DFD2F834BB38}"/>
              </a:ext>
            </a:extLst>
          </p:cNvPr>
          <p:cNvSpPr>
            <a:spLocks noGrp="1"/>
          </p:cNvSpPr>
          <p:nvPr>
            <p:ph type="sldNum" sz="quarter" idx="12"/>
          </p:nvPr>
        </p:nvSpPr>
        <p:spPr>
          <a:xfrm>
            <a:off x="0" y="0"/>
            <a:ext cx="0" cy="0"/>
          </a:xfrm>
        </p:spPr>
        <p:txBody>
          <a:bodyPr/>
          <a:lstStyle/>
          <a:p>
            <a:r>
              <a:rPr lang="en-US" altLang="ja-JP" dirty="0"/>
              <a:t> </a:t>
            </a:r>
            <a:endParaRPr kumimoji="1" lang="ja-JP" altLang="en-US"/>
          </a:p>
        </p:txBody>
      </p:sp>
      <p:pic>
        <p:nvPicPr>
          <p:cNvPr id="12" name="図 11">
            <a:extLst>
              <a:ext uri="{FF2B5EF4-FFF2-40B4-BE49-F238E27FC236}">
                <a16:creationId xmlns:a16="http://schemas.microsoft.com/office/drawing/2014/main" id="{09960EA0-FB09-0042-97EF-785D16CD4374}"/>
              </a:ext>
            </a:extLst>
          </p:cNvPr>
          <p:cNvPicPr>
            <a:picLocks noChangeAspect="1"/>
          </p:cNvPicPr>
          <p:nvPr/>
        </p:nvPicPr>
        <p:blipFill>
          <a:blip r:embed="rId3"/>
          <a:stretch>
            <a:fillRect/>
          </a:stretch>
        </p:blipFill>
        <p:spPr>
          <a:xfrm>
            <a:off x="1329321" y="2425014"/>
            <a:ext cx="3499222" cy="2822576"/>
          </a:xfrm>
          <a:prstGeom prst="rect">
            <a:avLst/>
          </a:prstGeom>
        </p:spPr>
      </p:pic>
      <p:sp>
        <p:nvSpPr>
          <p:cNvPr id="20" name="テキスト ボックス 19">
            <a:extLst>
              <a:ext uri="{FF2B5EF4-FFF2-40B4-BE49-F238E27FC236}">
                <a16:creationId xmlns:a16="http://schemas.microsoft.com/office/drawing/2014/main" id="{6C699CB3-6A4E-4D47-AC5D-25AB4A6C0A0F}"/>
              </a:ext>
            </a:extLst>
          </p:cNvPr>
          <p:cNvSpPr txBox="1"/>
          <p:nvPr/>
        </p:nvSpPr>
        <p:spPr>
          <a:xfrm>
            <a:off x="2707917" y="1956653"/>
            <a:ext cx="770788" cy="416140"/>
          </a:xfrm>
          <a:prstGeom prst="rect">
            <a:avLst/>
          </a:prstGeom>
          <a:noFill/>
        </p:spPr>
        <p:txBody>
          <a:bodyPr wrap="square" rtlCol="0">
            <a:spAutoFit/>
          </a:bodyPr>
          <a:lstStyle/>
          <a:p>
            <a:r>
              <a:rPr lang="en-US" altLang="ja-JP" sz="2104" dirty="0" err="1">
                <a:solidFill>
                  <a:srgbClr val="0432FF"/>
                </a:solidFill>
              </a:rPr>
              <a:t>Jarc</a:t>
            </a:r>
            <a:endParaRPr lang="ja-JP" altLang="en-US" sz="2104">
              <a:solidFill>
                <a:srgbClr val="0432FF"/>
              </a:solidFill>
            </a:endParaRPr>
          </a:p>
        </p:txBody>
      </p:sp>
      <p:sp>
        <p:nvSpPr>
          <p:cNvPr id="4" name="テキスト ボックス 3">
            <a:extLst>
              <a:ext uri="{FF2B5EF4-FFF2-40B4-BE49-F238E27FC236}">
                <a16:creationId xmlns:a16="http://schemas.microsoft.com/office/drawing/2014/main" id="{F0C10EC8-3E3B-9C4E-84B3-E43275EE1C6C}"/>
              </a:ext>
            </a:extLst>
          </p:cNvPr>
          <p:cNvSpPr txBox="1"/>
          <p:nvPr/>
        </p:nvSpPr>
        <p:spPr>
          <a:xfrm>
            <a:off x="3555955" y="3334097"/>
            <a:ext cx="923651" cy="375616"/>
          </a:xfrm>
          <a:prstGeom prst="rect">
            <a:avLst/>
          </a:prstGeom>
          <a:noFill/>
        </p:spPr>
        <p:txBody>
          <a:bodyPr wrap="square" rtlCol="0">
            <a:spAutoFit/>
          </a:bodyPr>
          <a:lstStyle/>
          <a:p>
            <a:r>
              <a:rPr lang="en-US" altLang="ja-JP" sz="1841" dirty="0">
                <a:solidFill>
                  <a:srgbClr val="0432FF"/>
                </a:solidFill>
              </a:rPr>
              <a:t>FB ON</a:t>
            </a:r>
            <a:endParaRPr lang="ja-JP" altLang="en-US" sz="1841">
              <a:solidFill>
                <a:srgbClr val="0432FF"/>
              </a:solidFill>
            </a:endParaRPr>
          </a:p>
        </p:txBody>
      </p:sp>
      <p:cxnSp>
        <p:nvCxnSpPr>
          <p:cNvPr id="13" name="直線矢印コネクタ 12">
            <a:extLst>
              <a:ext uri="{FF2B5EF4-FFF2-40B4-BE49-F238E27FC236}">
                <a16:creationId xmlns:a16="http://schemas.microsoft.com/office/drawing/2014/main" id="{8450EFE0-E2D7-D747-8D3D-D5632B219B2A}"/>
              </a:ext>
            </a:extLst>
          </p:cNvPr>
          <p:cNvCxnSpPr>
            <a:cxnSpLocks/>
          </p:cNvCxnSpPr>
          <p:nvPr/>
        </p:nvCxnSpPr>
        <p:spPr>
          <a:xfrm>
            <a:off x="3462190" y="3683000"/>
            <a:ext cx="96777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1BAC927-7259-CA40-82A1-02F360F5CA86}"/>
              </a:ext>
            </a:extLst>
          </p:cNvPr>
          <p:cNvSpPr txBox="1"/>
          <p:nvPr/>
        </p:nvSpPr>
        <p:spPr>
          <a:xfrm>
            <a:off x="6928150" y="2734400"/>
            <a:ext cx="923651" cy="375616"/>
          </a:xfrm>
          <a:prstGeom prst="rect">
            <a:avLst/>
          </a:prstGeom>
          <a:noFill/>
        </p:spPr>
        <p:txBody>
          <a:bodyPr wrap="square" rtlCol="0">
            <a:spAutoFit/>
          </a:bodyPr>
          <a:lstStyle/>
          <a:p>
            <a:r>
              <a:rPr lang="en-US" altLang="ja-JP" sz="1841" dirty="0">
                <a:solidFill>
                  <a:srgbClr val="0432FF"/>
                </a:solidFill>
              </a:rPr>
              <a:t>FB ON</a:t>
            </a:r>
            <a:endParaRPr lang="ja-JP" altLang="en-US" sz="1841">
              <a:solidFill>
                <a:srgbClr val="0432FF"/>
              </a:solidFill>
            </a:endParaRPr>
          </a:p>
        </p:txBody>
      </p:sp>
      <p:sp>
        <p:nvSpPr>
          <p:cNvPr id="22" name="object 23">
            <a:extLst>
              <a:ext uri="{FF2B5EF4-FFF2-40B4-BE49-F238E27FC236}">
                <a16:creationId xmlns:a16="http://schemas.microsoft.com/office/drawing/2014/main" id="{1157E0A1-548A-5F44-A8C7-67DDB6FD52BD}"/>
              </a:ext>
            </a:extLst>
          </p:cNvPr>
          <p:cNvSpPr txBox="1"/>
          <p:nvPr/>
        </p:nvSpPr>
        <p:spPr>
          <a:xfrm>
            <a:off x="9243075" y="1141510"/>
            <a:ext cx="1015333" cy="276999"/>
          </a:xfrm>
          <a:prstGeom prst="rect">
            <a:avLst/>
          </a:prstGeom>
          <a:ln w="12702">
            <a:solidFill>
              <a:srgbClr val="0432FF"/>
            </a:solidFill>
          </a:ln>
        </p:spPr>
        <p:txBody>
          <a:bodyPr vert="horz" wrap="none" lIns="36000" tIns="0" rIns="36000" bIns="0" rtlCol="0">
            <a:spAutoFit/>
          </a:bodyPr>
          <a:lstStyle/>
          <a:p>
            <a:pPr marL="80645">
              <a:lnSpc>
                <a:spcPct val="100000"/>
              </a:lnSpc>
            </a:pPr>
            <a:r>
              <a:rPr lang="en-US" sz="1800" dirty="0">
                <a:solidFill>
                  <a:srgbClr val="0432FF"/>
                </a:solidFill>
                <a:latin typeface="Calibri"/>
                <a:cs typeface="Calibri"/>
              </a:rPr>
              <a:t>Iida et al.</a:t>
            </a:r>
            <a:endParaRPr sz="1800" dirty="0">
              <a:latin typeface="Calibri"/>
              <a:cs typeface="Calibri"/>
            </a:endParaRPr>
          </a:p>
        </p:txBody>
      </p:sp>
    </p:spTree>
    <p:extLst>
      <p:ext uri="{BB962C8B-B14F-4D97-AF65-F5344CB8AC3E}">
        <p14:creationId xmlns:p14="http://schemas.microsoft.com/office/powerpoint/2010/main" val="3219140684"/>
      </p:ext>
    </p:extLst>
  </p:cSld>
  <p:clrMapOvr>
    <a:masterClrMapping/>
  </p:clrMapOvr>
  <mc:AlternateContent xmlns:mc="http://schemas.openxmlformats.org/markup-compatibility/2006" xmlns:p14="http://schemas.microsoft.com/office/powerpoint/2010/main">
    <mc:Choice Requires="p14">
      <p:transition spd="slow" p14:dur="2000" advTm="16899"/>
    </mc:Choice>
    <mc:Fallback xmlns="">
      <p:transition spd="slow" advTm="1689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Energy jitter</a:t>
            </a:r>
            <a:endParaRPr kumimoji="1" lang="ja-JP" altLang="en-US"/>
          </a:p>
        </p:txBody>
      </p:sp>
      <p:pic>
        <p:nvPicPr>
          <p:cNvPr id="4" name="図 3"/>
          <p:cNvPicPr>
            <a:picLocks noChangeAspect="1"/>
          </p:cNvPicPr>
          <p:nvPr/>
        </p:nvPicPr>
        <p:blipFill>
          <a:blip r:embed="rId2"/>
          <a:stretch>
            <a:fillRect/>
          </a:stretch>
        </p:blipFill>
        <p:spPr>
          <a:xfrm>
            <a:off x="2431665" y="2489802"/>
            <a:ext cx="5623782" cy="3865804"/>
          </a:xfrm>
          <a:prstGeom prst="rect">
            <a:avLst/>
          </a:prstGeom>
        </p:spPr>
      </p:pic>
      <p:sp>
        <p:nvSpPr>
          <p:cNvPr id="5" name="テキスト ボックス 4"/>
          <p:cNvSpPr txBox="1"/>
          <p:nvPr/>
        </p:nvSpPr>
        <p:spPr>
          <a:xfrm>
            <a:off x="4978957" y="3280395"/>
            <a:ext cx="2850460" cy="375616"/>
          </a:xfrm>
          <a:prstGeom prst="rect">
            <a:avLst/>
          </a:prstGeom>
          <a:noFill/>
        </p:spPr>
        <p:txBody>
          <a:bodyPr wrap="none" rtlCol="0">
            <a:spAutoFit/>
          </a:bodyPr>
          <a:lstStyle/>
          <a:p>
            <a:r>
              <a:rPr lang="en-US" altLang="ja-JP" sz="1841" dirty="0">
                <a:solidFill>
                  <a:srgbClr val="0432FF"/>
                </a:solidFill>
              </a:rPr>
              <a:t>Diamond became small</a:t>
            </a:r>
            <a:endParaRPr lang="ja-JP" altLang="en-US" sz="1841">
              <a:solidFill>
                <a:srgbClr val="0432FF"/>
              </a:solidFill>
            </a:endParaRPr>
          </a:p>
        </p:txBody>
      </p:sp>
      <p:cxnSp>
        <p:nvCxnSpPr>
          <p:cNvPr id="7" name="直線矢印コネクタ 6"/>
          <p:cNvCxnSpPr/>
          <p:nvPr/>
        </p:nvCxnSpPr>
        <p:spPr>
          <a:xfrm>
            <a:off x="5404443" y="3604186"/>
            <a:ext cx="0" cy="3108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4D9BFD4F-9096-4046-AF06-D4CAFF6D6B76}"/>
              </a:ext>
            </a:extLst>
          </p:cNvPr>
          <p:cNvSpPr txBox="1"/>
          <p:nvPr/>
        </p:nvSpPr>
        <p:spPr>
          <a:xfrm>
            <a:off x="3366741" y="1894176"/>
            <a:ext cx="5616859" cy="658898"/>
          </a:xfrm>
          <a:prstGeom prst="rect">
            <a:avLst/>
          </a:prstGeom>
          <a:noFill/>
        </p:spPr>
        <p:txBody>
          <a:bodyPr wrap="none" rtlCol="0">
            <a:spAutoFit/>
          </a:bodyPr>
          <a:lstStyle/>
          <a:p>
            <a:r>
              <a:rPr lang="en-US" altLang="ja-JP" sz="1841" dirty="0"/>
              <a:t>After suppressing the energy jitter, </a:t>
            </a:r>
          </a:p>
          <a:p>
            <a:r>
              <a:rPr lang="en-US" altLang="ja-JP" sz="1841" dirty="0"/>
              <a:t>the signal from Diamond detector was reduced.</a:t>
            </a:r>
            <a:endParaRPr lang="ja-JP" altLang="en-US" sz="1841"/>
          </a:p>
        </p:txBody>
      </p:sp>
      <p:sp>
        <p:nvSpPr>
          <p:cNvPr id="6" name="テキスト ボックス 5">
            <a:extLst>
              <a:ext uri="{FF2B5EF4-FFF2-40B4-BE49-F238E27FC236}">
                <a16:creationId xmlns:a16="http://schemas.microsoft.com/office/drawing/2014/main" id="{33032BCE-0AB3-3940-B48C-387A3BD4E369}"/>
              </a:ext>
            </a:extLst>
          </p:cNvPr>
          <p:cNvSpPr txBox="1"/>
          <p:nvPr/>
        </p:nvSpPr>
        <p:spPr>
          <a:xfrm rot="5400000">
            <a:off x="7128083" y="4414210"/>
            <a:ext cx="1669560" cy="375616"/>
          </a:xfrm>
          <a:prstGeom prst="rect">
            <a:avLst/>
          </a:prstGeom>
          <a:solidFill>
            <a:schemeClr val="bg1"/>
          </a:solidFill>
        </p:spPr>
        <p:txBody>
          <a:bodyPr wrap="none" rtlCol="0">
            <a:spAutoFit/>
          </a:bodyPr>
          <a:lstStyle/>
          <a:p>
            <a:r>
              <a:rPr lang="en-US" altLang="ja-JP" sz="1841">
                <a:solidFill>
                  <a:srgbClr val="0432FF"/>
                </a:solidFill>
              </a:rPr>
              <a:t>Energy Jitter</a:t>
            </a:r>
            <a:endParaRPr lang="ja-JP" altLang="en-US" sz="1841">
              <a:solidFill>
                <a:srgbClr val="0432FF"/>
              </a:solidFill>
            </a:endParaRPr>
          </a:p>
        </p:txBody>
      </p:sp>
      <p:cxnSp>
        <p:nvCxnSpPr>
          <p:cNvPr id="9" name="直線矢印コネクタ 8">
            <a:extLst>
              <a:ext uri="{FF2B5EF4-FFF2-40B4-BE49-F238E27FC236}">
                <a16:creationId xmlns:a16="http://schemas.microsoft.com/office/drawing/2014/main" id="{919C91FC-8F4A-4240-89B7-28A9206AF526}"/>
              </a:ext>
            </a:extLst>
          </p:cNvPr>
          <p:cNvCxnSpPr/>
          <p:nvPr/>
        </p:nvCxnSpPr>
        <p:spPr>
          <a:xfrm>
            <a:off x="4184039" y="4256085"/>
            <a:ext cx="0" cy="5906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E957D9C5-523F-1B4C-B317-9B68F36B4F24}"/>
              </a:ext>
            </a:extLst>
          </p:cNvPr>
          <p:cNvSpPr txBox="1"/>
          <p:nvPr/>
        </p:nvSpPr>
        <p:spPr>
          <a:xfrm>
            <a:off x="4099656" y="4540880"/>
            <a:ext cx="901209" cy="375616"/>
          </a:xfrm>
          <a:prstGeom prst="rect">
            <a:avLst/>
          </a:prstGeom>
          <a:noFill/>
        </p:spPr>
        <p:txBody>
          <a:bodyPr wrap="none" rtlCol="0">
            <a:spAutoFit/>
          </a:bodyPr>
          <a:lstStyle/>
          <a:p>
            <a:r>
              <a:rPr lang="en-US" altLang="ja-JP" sz="1841"/>
              <a:t>±0.1%</a:t>
            </a:r>
            <a:endParaRPr lang="ja-JP" altLang="en-US" sz="1841"/>
          </a:p>
        </p:txBody>
      </p:sp>
      <p:sp>
        <p:nvSpPr>
          <p:cNvPr id="11" name="テキスト ボックス 10">
            <a:extLst>
              <a:ext uri="{FF2B5EF4-FFF2-40B4-BE49-F238E27FC236}">
                <a16:creationId xmlns:a16="http://schemas.microsoft.com/office/drawing/2014/main" id="{DF856004-B741-0B4F-8330-120B14DBE8B1}"/>
              </a:ext>
            </a:extLst>
          </p:cNvPr>
          <p:cNvSpPr txBox="1"/>
          <p:nvPr/>
        </p:nvSpPr>
        <p:spPr>
          <a:xfrm>
            <a:off x="5874110" y="4656104"/>
            <a:ext cx="1042273" cy="375616"/>
          </a:xfrm>
          <a:prstGeom prst="rect">
            <a:avLst/>
          </a:prstGeom>
          <a:noFill/>
        </p:spPr>
        <p:txBody>
          <a:bodyPr wrap="none" rtlCol="0">
            <a:spAutoFit/>
          </a:bodyPr>
          <a:lstStyle/>
          <a:p>
            <a:r>
              <a:rPr lang="en-US" altLang="ja-JP" sz="1841"/>
              <a:t>±0.05%</a:t>
            </a:r>
            <a:endParaRPr lang="ja-JP" altLang="en-US" sz="1841"/>
          </a:p>
        </p:txBody>
      </p:sp>
      <p:sp>
        <p:nvSpPr>
          <p:cNvPr id="12" name="テキスト ボックス 11">
            <a:extLst>
              <a:ext uri="{FF2B5EF4-FFF2-40B4-BE49-F238E27FC236}">
                <a16:creationId xmlns:a16="http://schemas.microsoft.com/office/drawing/2014/main" id="{8DC28C60-14CA-AC42-B45A-8F0B2F484135}"/>
              </a:ext>
            </a:extLst>
          </p:cNvPr>
          <p:cNvSpPr txBox="1"/>
          <p:nvPr/>
        </p:nvSpPr>
        <p:spPr>
          <a:xfrm>
            <a:off x="5278212" y="4979895"/>
            <a:ext cx="1047146" cy="375616"/>
          </a:xfrm>
          <a:prstGeom prst="rect">
            <a:avLst/>
          </a:prstGeom>
          <a:noFill/>
        </p:spPr>
        <p:txBody>
          <a:bodyPr wrap="none" rtlCol="0">
            <a:spAutoFit/>
          </a:bodyPr>
          <a:lstStyle/>
          <a:p>
            <a:r>
              <a:rPr lang="en-US" altLang="ja-JP" sz="1841">
                <a:solidFill>
                  <a:srgbClr val="008F00"/>
                </a:solidFill>
              </a:rPr>
              <a:t>CLAWS</a:t>
            </a:r>
            <a:endParaRPr lang="ja-JP" altLang="en-US" sz="1841">
              <a:solidFill>
                <a:srgbClr val="0432FF"/>
              </a:solidFill>
            </a:endParaRPr>
          </a:p>
        </p:txBody>
      </p:sp>
      <p:sp>
        <p:nvSpPr>
          <p:cNvPr id="8" name="日付プレースホルダー 7">
            <a:extLst>
              <a:ext uri="{FF2B5EF4-FFF2-40B4-BE49-F238E27FC236}">
                <a16:creationId xmlns:a16="http://schemas.microsoft.com/office/drawing/2014/main" id="{C98D5727-774C-4447-ADFA-32CF31B6D717}"/>
              </a:ext>
            </a:extLst>
          </p:cNvPr>
          <p:cNvSpPr>
            <a:spLocks noGrp="1"/>
          </p:cNvSpPr>
          <p:nvPr>
            <p:ph type="dt" sz="half" idx="10"/>
          </p:nvPr>
        </p:nvSpPr>
        <p:spPr/>
        <p:txBody>
          <a:bodyPr/>
          <a:lstStyle/>
          <a:p>
            <a:r>
              <a:rPr kumimoji="1" lang="en-US" altLang="ja-JP"/>
              <a:t>Feb. 4, 2019, 32nd B2GM</a:t>
            </a:r>
            <a:endParaRPr kumimoji="1" lang="ja-JP" altLang="en-US"/>
          </a:p>
        </p:txBody>
      </p:sp>
      <p:sp>
        <p:nvSpPr>
          <p:cNvPr id="16" name="円/楕円 15">
            <a:extLst>
              <a:ext uri="{FF2B5EF4-FFF2-40B4-BE49-F238E27FC236}">
                <a16:creationId xmlns:a16="http://schemas.microsoft.com/office/drawing/2014/main" id="{94B95FB7-19DE-8B4B-B345-ECB728E47A36}"/>
              </a:ext>
            </a:extLst>
          </p:cNvPr>
          <p:cNvSpPr/>
          <p:nvPr/>
        </p:nvSpPr>
        <p:spPr>
          <a:xfrm>
            <a:off x="3678149" y="3525997"/>
            <a:ext cx="537327" cy="1501052"/>
          </a:xfrm>
          <a:prstGeom prst="ellipse">
            <a:avLst/>
          </a:prstGeom>
          <a:no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41"/>
          </a:p>
        </p:txBody>
      </p:sp>
      <p:sp>
        <p:nvSpPr>
          <p:cNvPr id="17" name="円/楕円 16">
            <a:extLst>
              <a:ext uri="{FF2B5EF4-FFF2-40B4-BE49-F238E27FC236}">
                <a16:creationId xmlns:a16="http://schemas.microsoft.com/office/drawing/2014/main" id="{C0DB48F8-D46E-634C-AAB7-6A36A2BEBC3B}"/>
              </a:ext>
            </a:extLst>
          </p:cNvPr>
          <p:cNvSpPr/>
          <p:nvPr/>
        </p:nvSpPr>
        <p:spPr>
          <a:xfrm>
            <a:off x="5208901" y="3518202"/>
            <a:ext cx="537327" cy="1501052"/>
          </a:xfrm>
          <a:prstGeom prst="ellipse">
            <a:avLst/>
          </a:prstGeom>
          <a:no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41"/>
          </a:p>
        </p:txBody>
      </p:sp>
      <p:sp>
        <p:nvSpPr>
          <p:cNvPr id="18" name="テキスト ボックス 17">
            <a:extLst>
              <a:ext uri="{FF2B5EF4-FFF2-40B4-BE49-F238E27FC236}">
                <a16:creationId xmlns:a16="http://schemas.microsoft.com/office/drawing/2014/main" id="{F518D76F-CEA3-434C-A88E-EF5AC9552833}"/>
              </a:ext>
            </a:extLst>
          </p:cNvPr>
          <p:cNvSpPr txBox="1"/>
          <p:nvPr/>
        </p:nvSpPr>
        <p:spPr>
          <a:xfrm>
            <a:off x="4171326" y="6388125"/>
            <a:ext cx="5808321" cy="375616"/>
          </a:xfrm>
          <a:prstGeom prst="rect">
            <a:avLst/>
          </a:prstGeom>
          <a:noFill/>
        </p:spPr>
        <p:txBody>
          <a:bodyPr wrap="none" rtlCol="0">
            <a:spAutoFit/>
          </a:bodyPr>
          <a:lstStyle/>
          <a:p>
            <a:r>
              <a:rPr lang="en-US" altLang="ja-JP" sz="1841" dirty="0">
                <a:solidFill>
                  <a:srgbClr val="0432FF"/>
                </a:solidFill>
              </a:rPr>
              <a:t>Beam background is sensitive to the energy jitter.</a:t>
            </a:r>
            <a:endParaRPr lang="ja-JP" altLang="en-US" sz="1841">
              <a:solidFill>
                <a:srgbClr val="0432FF"/>
              </a:solidFill>
            </a:endParaRPr>
          </a:p>
        </p:txBody>
      </p:sp>
      <p:sp>
        <p:nvSpPr>
          <p:cNvPr id="21" name="スライド番号プレースホルダー 20">
            <a:extLst>
              <a:ext uri="{FF2B5EF4-FFF2-40B4-BE49-F238E27FC236}">
                <a16:creationId xmlns:a16="http://schemas.microsoft.com/office/drawing/2014/main" id="{0EB2AFA7-8DCB-5245-8154-681387D36369}"/>
              </a:ext>
            </a:extLst>
          </p:cNvPr>
          <p:cNvSpPr>
            <a:spLocks noGrp="1"/>
          </p:cNvSpPr>
          <p:nvPr>
            <p:ph type="sldNum" sz="quarter" idx="12"/>
          </p:nvPr>
        </p:nvSpPr>
        <p:spPr/>
        <p:txBody>
          <a:bodyPr/>
          <a:lstStyle/>
          <a:p>
            <a:r>
              <a:rPr kumimoji="1" lang="en-US" altLang="ja-JP" dirty="0"/>
              <a:t> </a:t>
            </a:r>
            <a:endParaRPr kumimoji="1" lang="ja-JP" altLang="en-US"/>
          </a:p>
        </p:txBody>
      </p:sp>
      <p:sp>
        <p:nvSpPr>
          <p:cNvPr id="14" name="テキスト ボックス 13">
            <a:extLst>
              <a:ext uri="{FF2B5EF4-FFF2-40B4-BE49-F238E27FC236}">
                <a16:creationId xmlns:a16="http://schemas.microsoft.com/office/drawing/2014/main" id="{0C36535A-C097-6A4B-8584-A43035FEBB06}"/>
              </a:ext>
            </a:extLst>
          </p:cNvPr>
          <p:cNvSpPr txBox="1"/>
          <p:nvPr/>
        </p:nvSpPr>
        <p:spPr>
          <a:xfrm>
            <a:off x="793371" y="4638433"/>
            <a:ext cx="1568940" cy="942181"/>
          </a:xfrm>
          <a:prstGeom prst="rect">
            <a:avLst/>
          </a:prstGeom>
          <a:noFill/>
        </p:spPr>
        <p:txBody>
          <a:bodyPr wrap="square" rtlCol="0">
            <a:spAutoFit/>
          </a:bodyPr>
          <a:lstStyle/>
          <a:p>
            <a:r>
              <a:rPr lang="en-US" altLang="ja-JP" sz="1841" dirty="0">
                <a:solidFill>
                  <a:srgbClr val="FF0000"/>
                </a:solidFill>
              </a:rPr>
              <a:t>Energy FB did not work well.</a:t>
            </a:r>
            <a:endParaRPr lang="ja-JP" altLang="en-US" sz="1841">
              <a:solidFill>
                <a:srgbClr val="FF0000"/>
              </a:solidFill>
            </a:endParaRPr>
          </a:p>
        </p:txBody>
      </p:sp>
      <p:cxnSp>
        <p:nvCxnSpPr>
          <p:cNvPr id="19" name="直線矢印コネクタ 18">
            <a:extLst>
              <a:ext uri="{FF2B5EF4-FFF2-40B4-BE49-F238E27FC236}">
                <a16:creationId xmlns:a16="http://schemas.microsoft.com/office/drawing/2014/main" id="{909ECD71-07B6-6D48-B5C9-3BCB10CE022D}"/>
              </a:ext>
            </a:extLst>
          </p:cNvPr>
          <p:cNvCxnSpPr/>
          <p:nvPr/>
        </p:nvCxnSpPr>
        <p:spPr>
          <a:xfrm flipV="1">
            <a:off x="2362312" y="4864671"/>
            <a:ext cx="1339389" cy="277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3084E05B-0B8C-F94B-801B-FFFC8BFBB9F7}"/>
              </a:ext>
            </a:extLst>
          </p:cNvPr>
          <p:cNvCxnSpPr>
            <a:cxnSpLocks/>
          </p:cNvCxnSpPr>
          <p:nvPr/>
        </p:nvCxnSpPr>
        <p:spPr>
          <a:xfrm>
            <a:off x="4948184" y="2426524"/>
            <a:ext cx="0" cy="1091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object 23">
            <a:extLst>
              <a:ext uri="{FF2B5EF4-FFF2-40B4-BE49-F238E27FC236}">
                <a16:creationId xmlns:a16="http://schemas.microsoft.com/office/drawing/2014/main" id="{ECE1E7AA-B1C0-3E4E-8670-9D13EE617FC3}"/>
              </a:ext>
            </a:extLst>
          </p:cNvPr>
          <p:cNvSpPr txBox="1"/>
          <p:nvPr/>
        </p:nvSpPr>
        <p:spPr>
          <a:xfrm>
            <a:off x="9243075" y="1141510"/>
            <a:ext cx="1015333" cy="276999"/>
          </a:xfrm>
          <a:prstGeom prst="rect">
            <a:avLst/>
          </a:prstGeom>
          <a:ln w="12702">
            <a:solidFill>
              <a:srgbClr val="0432FF"/>
            </a:solidFill>
          </a:ln>
        </p:spPr>
        <p:txBody>
          <a:bodyPr vert="horz" wrap="none" lIns="36000" tIns="0" rIns="36000" bIns="0" rtlCol="0">
            <a:spAutoFit/>
          </a:bodyPr>
          <a:lstStyle/>
          <a:p>
            <a:pPr marL="80645">
              <a:lnSpc>
                <a:spcPct val="100000"/>
              </a:lnSpc>
            </a:pPr>
            <a:r>
              <a:rPr lang="en-US" sz="1800" dirty="0">
                <a:solidFill>
                  <a:srgbClr val="0432FF"/>
                </a:solidFill>
                <a:latin typeface="Calibri"/>
                <a:cs typeface="Calibri"/>
              </a:rPr>
              <a:t>Iida et al.</a:t>
            </a:r>
            <a:endParaRPr sz="1800" dirty="0">
              <a:latin typeface="Calibri"/>
              <a:cs typeface="Calibri"/>
            </a:endParaRPr>
          </a:p>
        </p:txBody>
      </p:sp>
    </p:spTree>
    <p:extLst>
      <p:ext uri="{BB962C8B-B14F-4D97-AF65-F5344CB8AC3E}">
        <p14:creationId xmlns:p14="http://schemas.microsoft.com/office/powerpoint/2010/main" val="2352274062"/>
      </p:ext>
    </p:extLst>
  </p:cSld>
  <p:clrMapOvr>
    <a:masterClrMapping/>
  </p:clrMapOvr>
  <mc:AlternateContent xmlns:mc="http://schemas.openxmlformats.org/markup-compatibility/2006" xmlns:p14="http://schemas.microsoft.com/office/powerpoint/2010/main">
    <mc:Choice Requires="p14">
      <p:transition spd="slow" p14:dur="2000" advTm="57322"/>
    </mc:Choice>
    <mc:Fallback xmlns="">
      <p:transition spd="slow" advTm="5732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50457" y="2840672"/>
            <a:ext cx="7450311" cy="1034642"/>
          </a:xfrm>
          <a:prstGeom prst="rect">
            <a:avLst/>
          </a:prstGeom>
        </p:spPr>
        <p:txBody>
          <a:bodyPr vert="horz" wrap="square" lIns="0" tIns="0" rIns="0" bIns="0" rtlCol="0">
            <a:spAutoFit/>
          </a:bodyPr>
          <a:lstStyle/>
          <a:p>
            <a:pPr marL="256540" marR="5080" indent="-243840">
              <a:lnSpc>
                <a:spcPts val="1989"/>
              </a:lnSpc>
              <a:buFont typeface="Arial"/>
              <a:buChar char="•"/>
              <a:tabLst>
                <a:tab pos="257175" algn="l"/>
              </a:tabLst>
            </a:pPr>
            <a:r>
              <a:rPr sz="1700" dirty="0">
                <a:latin typeface="Calibri"/>
                <a:cs typeface="Calibri"/>
              </a:rPr>
              <a:t>In</a:t>
            </a:r>
            <a:r>
              <a:rPr lang="ja-JP" altLang="en-US" sz="1700" dirty="0">
                <a:latin typeface="Calibri"/>
                <a:cs typeface="Calibri"/>
              </a:rPr>
              <a:t> </a:t>
            </a:r>
            <a:r>
              <a:rPr sz="1700" dirty="0">
                <a:latin typeface="Calibri"/>
                <a:cs typeface="Calibri"/>
              </a:rPr>
              <a:t>order</a:t>
            </a:r>
            <a:r>
              <a:rPr lang="ja-JP" altLang="en-US" sz="1700" dirty="0">
                <a:latin typeface="Calibri"/>
                <a:cs typeface="Calibri"/>
              </a:rPr>
              <a:t> </a:t>
            </a:r>
            <a:r>
              <a:rPr sz="1700" dirty="0">
                <a:latin typeface="Calibri"/>
                <a:cs typeface="Calibri"/>
              </a:rPr>
              <a:t>to</a:t>
            </a:r>
            <a:r>
              <a:rPr lang="ja-JP" altLang="en-US" sz="1700" dirty="0">
                <a:latin typeface="Calibri"/>
                <a:cs typeface="Calibri"/>
              </a:rPr>
              <a:t> </a:t>
            </a:r>
            <a:r>
              <a:rPr sz="1700" dirty="0">
                <a:latin typeface="Calibri"/>
                <a:cs typeface="Calibri"/>
              </a:rPr>
              <a:t>reveal</a:t>
            </a:r>
            <a:r>
              <a:rPr lang="ja-JP" altLang="en-US" sz="1700" dirty="0">
                <a:latin typeface="Calibri"/>
                <a:cs typeface="Calibri"/>
              </a:rPr>
              <a:t> </a:t>
            </a:r>
            <a:r>
              <a:rPr sz="1700" dirty="0">
                <a:latin typeface="Calibri"/>
                <a:cs typeface="Calibri"/>
              </a:rPr>
              <a:t>beam</a:t>
            </a:r>
            <a:r>
              <a:rPr lang="ja-JP" altLang="en-US" sz="1700" dirty="0">
                <a:latin typeface="Calibri"/>
                <a:cs typeface="Calibri"/>
              </a:rPr>
              <a:t> </a:t>
            </a:r>
            <a:r>
              <a:rPr sz="1700" dirty="0">
                <a:latin typeface="Calibri"/>
                <a:cs typeface="Calibri"/>
              </a:rPr>
              <a:t>jitter</a:t>
            </a:r>
            <a:r>
              <a:rPr lang="ja-JP" altLang="en-US" sz="1700" dirty="0">
                <a:latin typeface="Calibri"/>
                <a:cs typeface="Calibri"/>
              </a:rPr>
              <a:t> </a:t>
            </a:r>
            <a:r>
              <a:rPr sz="1700" dirty="0">
                <a:latin typeface="Calibri"/>
                <a:cs typeface="Calibri"/>
              </a:rPr>
              <a:t>problem,</a:t>
            </a:r>
            <a:r>
              <a:rPr lang="ja-JP" altLang="en-US" sz="1700" dirty="0">
                <a:latin typeface="Calibri"/>
                <a:cs typeface="Calibri"/>
              </a:rPr>
              <a:t> </a:t>
            </a:r>
            <a:r>
              <a:rPr sz="1700" dirty="0">
                <a:latin typeface="Calibri"/>
                <a:cs typeface="Calibri"/>
              </a:rPr>
              <a:t>simulation</a:t>
            </a:r>
            <a:r>
              <a:rPr lang="ja-JP" altLang="en-US" sz="1700" dirty="0">
                <a:latin typeface="Calibri"/>
                <a:cs typeface="Calibri"/>
              </a:rPr>
              <a:t> </a:t>
            </a:r>
            <a:r>
              <a:rPr sz="1700" dirty="0">
                <a:latin typeface="Calibri"/>
                <a:cs typeface="Calibri"/>
              </a:rPr>
              <a:t>analysis</a:t>
            </a:r>
            <a:r>
              <a:rPr lang="ja-JP" altLang="en-US" sz="1700" dirty="0">
                <a:latin typeface="Calibri"/>
                <a:cs typeface="Calibri"/>
              </a:rPr>
              <a:t> </a:t>
            </a:r>
            <a:r>
              <a:rPr sz="1700" dirty="0">
                <a:latin typeface="Calibri"/>
                <a:cs typeface="Calibri"/>
              </a:rPr>
              <a:t>of</a:t>
            </a:r>
            <a:r>
              <a:rPr lang="ja-JP" altLang="en-US" sz="1700" dirty="0">
                <a:latin typeface="Calibri"/>
                <a:cs typeface="Calibri"/>
              </a:rPr>
              <a:t> </a:t>
            </a:r>
            <a:r>
              <a:rPr sz="1700" dirty="0">
                <a:latin typeface="Calibri"/>
                <a:cs typeface="Calibri"/>
              </a:rPr>
              <a:t>the</a:t>
            </a:r>
            <a:r>
              <a:rPr lang="ja-JP" altLang="en-US" sz="1700" dirty="0">
                <a:latin typeface="Calibri"/>
                <a:cs typeface="Calibri"/>
              </a:rPr>
              <a:t> </a:t>
            </a:r>
            <a:r>
              <a:rPr sz="1700" dirty="0">
                <a:latin typeface="Calibri"/>
                <a:cs typeface="Calibri"/>
              </a:rPr>
              <a:t>wakefield</a:t>
            </a:r>
            <a:r>
              <a:rPr lang="ja-JP" altLang="en-US" sz="1700" dirty="0">
                <a:latin typeface="Calibri"/>
                <a:cs typeface="Calibri"/>
              </a:rPr>
              <a:t> </a:t>
            </a:r>
            <a:r>
              <a:rPr sz="1700" dirty="0">
                <a:latin typeface="Calibri"/>
                <a:cs typeface="Calibri"/>
              </a:rPr>
              <a:t>in</a:t>
            </a:r>
            <a:r>
              <a:rPr lang="ja-JP" altLang="en-US" sz="1700" dirty="0">
                <a:latin typeface="Calibri"/>
                <a:cs typeface="Calibri"/>
              </a:rPr>
              <a:t> </a:t>
            </a:r>
            <a:r>
              <a:rPr sz="1700" dirty="0">
                <a:latin typeface="Calibri"/>
                <a:cs typeface="Calibri"/>
              </a:rPr>
              <a:t>the</a:t>
            </a:r>
            <a:r>
              <a:rPr lang="ja-JP" altLang="en-US" sz="1700" dirty="0">
                <a:latin typeface="Calibri"/>
                <a:cs typeface="Calibri"/>
              </a:rPr>
              <a:t> </a:t>
            </a:r>
            <a:r>
              <a:rPr sz="1700" dirty="0">
                <a:latin typeface="Calibri"/>
                <a:cs typeface="Calibri"/>
              </a:rPr>
              <a:t> target</a:t>
            </a:r>
            <a:r>
              <a:rPr lang="ja-JP" altLang="en-US" sz="1700" dirty="0">
                <a:latin typeface="Calibri"/>
                <a:cs typeface="Calibri"/>
              </a:rPr>
              <a:t> </a:t>
            </a:r>
            <a:r>
              <a:rPr sz="1700" dirty="0">
                <a:latin typeface="Calibri"/>
                <a:cs typeface="Calibri"/>
              </a:rPr>
              <a:t>hole</a:t>
            </a:r>
            <a:r>
              <a:rPr lang="ja-JP" altLang="en-US" sz="1700" dirty="0">
                <a:latin typeface="Calibri"/>
                <a:cs typeface="Calibri"/>
              </a:rPr>
              <a:t> </a:t>
            </a:r>
            <a:r>
              <a:rPr sz="1700" dirty="0">
                <a:latin typeface="Calibri"/>
                <a:cs typeface="Calibri"/>
              </a:rPr>
              <a:t>was</a:t>
            </a:r>
            <a:r>
              <a:rPr lang="ja-JP" altLang="en-US" sz="1700" dirty="0">
                <a:latin typeface="Calibri"/>
                <a:cs typeface="Calibri"/>
              </a:rPr>
              <a:t> </a:t>
            </a:r>
            <a:r>
              <a:rPr sz="1700" dirty="0">
                <a:latin typeface="Calibri"/>
                <a:cs typeface="Calibri"/>
              </a:rPr>
              <a:t>performed.</a:t>
            </a:r>
          </a:p>
          <a:p>
            <a:pPr marL="256540" indent="-243840">
              <a:lnSpc>
                <a:spcPct val="100000"/>
              </a:lnSpc>
              <a:spcBef>
                <a:spcPts val="10"/>
              </a:spcBef>
              <a:buFont typeface="Arial"/>
              <a:buChar char="•"/>
              <a:tabLst>
                <a:tab pos="257175" algn="l"/>
              </a:tabLst>
            </a:pPr>
            <a:r>
              <a:rPr sz="1700" dirty="0">
                <a:latin typeface="Calibri"/>
                <a:cs typeface="Calibri"/>
              </a:rPr>
              <a:t>Color</a:t>
            </a:r>
            <a:r>
              <a:rPr lang="ja-JP" altLang="en-US" sz="1700" dirty="0">
                <a:latin typeface="Calibri"/>
                <a:cs typeface="Calibri"/>
              </a:rPr>
              <a:t> </a:t>
            </a:r>
            <a:r>
              <a:rPr sz="1700" dirty="0">
                <a:latin typeface="Calibri"/>
                <a:cs typeface="Calibri"/>
              </a:rPr>
              <a:t>variation</a:t>
            </a:r>
            <a:r>
              <a:rPr lang="ja-JP" altLang="en-US" sz="1700" dirty="0">
                <a:latin typeface="Calibri"/>
                <a:cs typeface="Calibri"/>
              </a:rPr>
              <a:t> </a:t>
            </a:r>
            <a:r>
              <a:rPr sz="1700" dirty="0">
                <a:latin typeface="Calibri"/>
                <a:cs typeface="Calibri"/>
              </a:rPr>
              <a:t>shows</a:t>
            </a:r>
            <a:r>
              <a:rPr lang="ja-JP" altLang="en-US" sz="1700" dirty="0">
                <a:latin typeface="Calibri"/>
                <a:cs typeface="Calibri"/>
              </a:rPr>
              <a:t> </a:t>
            </a:r>
            <a:r>
              <a:rPr sz="1700" dirty="0">
                <a:latin typeface="Calibri"/>
                <a:cs typeface="Calibri"/>
              </a:rPr>
              <a:t>difference</a:t>
            </a:r>
            <a:r>
              <a:rPr lang="ja-JP" altLang="en-US" sz="1700" dirty="0">
                <a:latin typeface="Calibri"/>
                <a:cs typeface="Calibri"/>
              </a:rPr>
              <a:t> </a:t>
            </a:r>
            <a:r>
              <a:rPr sz="1700" dirty="0">
                <a:latin typeface="Calibri"/>
                <a:cs typeface="Calibri"/>
              </a:rPr>
              <a:t>of</a:t>
            </a:r>
            <a:r>
              <a:rPr lang="ja-JP" altLang="en-US" sz="1700" dirty="0">
                <a:latin typeface="Calibri"/>
                <a:cs typeface="Calibri"/>
              </a:rPr>
              <a:t> </a:t>
            </a:r>
            <a:r>
              <a:rPr sz="1700" dirty="0">
                <a:latin typeface="Calibri"/>
                <a:cs typeface="Calibri"/>
              </a:rPr>
              <a:t>beam</a:t>
            </a:r>
            <a:r>
              <a:rPr lang="ja-JP" altLang="en-US" sz="1700" dirty="0">
                <a:latin typeface="Calibri"/>
                <a:cs typeface="Calibri"/>
              </a:rPr>
              <a:t> </a:t>
            </a:r>
            <a:r>
              <a:rPr sz="1700" dirty="0">
                <a:latin typeface="Calibri"/>
                <a:cs typeface="Calibri"/>
              </a:rPr>
              <a:t>position</a:t>
            </a:r>
            <a:r>
              <a:rPr lang="ja-JP" altLang="en-US" sz="1700" dirty="0">
                <a:latin typeface="Calibri"/>
                <a:cs typeface="Calibri"/>
              </a:rPr>
              <a:t> </a:t>
            </a:r>
            <a:r>
              <a:rPr sz="1700" dirty="0">
                <a:latin typeface="Calibri"/>
                <a:cs typeface="Calibri"/>
              </a:rPr>
              <a:t>from</a:t>
            </a:r>
            <a:r>
              <a:rPr lang="ja-JP" altLang="en-US" sz="1700" dirty="0">
                <a:latin typeface="Calibri"/>
                <a:cs typeface="Calibri"/>
              </a:rPr>
              <a:t> </a:t>
            </a:r>
            <a:r>
              <a:rPr sz="1700" dirty="0">
                <a:latin typeface="Calibri"/>
                <a:cs typeface="Calibri"/>
              </a:rPr>
              <a:t>the</a:t>
            </a:r>
            <a:r>
              <a:rPr lang="ja-JP" altLang="en-US" sz="1700" dirty="0">
                <a:latin typeface="Calibri"/>
                <a:cs typeface="Calibri"/>
              </a:rPr>
              <a:t> </a:t>
            </a:r>
            <a:r>
              <a:rPr sz="1700" dirty="0">
                <a:latin typeface="Calibri"/>
                <a:cs typeface="Calibri"/>
              </a:rPr>
              <a:t>center</a:t>
            </a:r>
            <a:r>
              <a:rPr lang="ja-JP" altLang="en-US" sz="1700" dirty="0">
                <a:latin typeface="Calibri"/>
                <a:cs typeface="Calibri"/>
              </a:rPr>
              <a:t> </a:t>
            </a:r>
            <a:r>
              <a:rPr sz="1700" dirty="0">
                <a:latin typeface="Calibri"/>
                <a:cs typeface="Calibri"/>
              </a:rPr>
              <a:t>of</a:t>
            </a:r>
            <a:r>
              <a:rPr lang="ja-JP" altLang="en-US" sz="1700" dirty="0">
                <a:latin typeface="Calibri"/>
                <a:cs typeface="Calibri"/>
              </a:rPr>
              <a:t> </a:t>
            </a:r>
            <a:r>
              <a:rPr sz="1700" dirty="0">
                <a:latin typeface="Calibri"/>
                <a:cs typeface="Calibri"/>
              </a:rPr>
              <a:t>target</a:t>
            </a:r>
            <a:r>
              <a:rPr lang="ja-JP" altLang="en-US" sz="1700" dirty="0">
                <a:latin typeface="Calibri"/>
                <a:cs typeface="Calibri"/>
              </a:rPr>
              <a:t> </a:t>
            </a:r>
            <a:r>
              <a:rPr sz="1700" dirty="0">
                <a:latin typeface="Calibri"/>
                <a:cs typeface="Calibri"/>
              </a:rPr>
              <a:t>hole.</a:t>
            </a:r>
          </a:p>
        </p:txBody>
      </p:sp>
      <p:sp>
        <p:nvSpPr>
          <p:cNvPr id="4" name="object 4"/>
          <p:cNvSpPr txBox="1"/>
          <p:nvPr/>
        </p:nvSpPr>
        <p:spPr>
          <a:xfrm>
            <a:off x="299507" y="3848603"/>
            <a:ext cx="4157398" cy="738664"/>
          </a:xfrm>
          <a:prstGeom prst="rect">
            <a:avLst/>
          </a:prstGeom>
        </p:spPr>
        <p:txBody>
          <a:bodyPr vert="horz" wrap="square" lIns="0" tIns="0" rIns="0" bIns="0" rtlCol="0">
            <a:spAutoFit/>
          </a:bodyPr>
          <a:lstStyle/>
          <a:p>
            <a:pPr marL="12700">
              <a:lnSpc>
                <a:spcPct val="100000"/>
              </a:lnSpc>
            </a:pPr>
            <a:r>
              <a:rPr sz="2400" dirty="0">
                <a:latin typeface="Calibri"/>
                <a:cs typeface="Calibri"/>
              </a:rPr>
              <a:t>Wake</a:t>
            </a:r>
            <a:r>
              <a:rPr lang="ja-JP" altLang="en-US" sz="2400" dirty="0">
                <a:latin typeface="Calibri"/>
                <a:cs typeface="Calibri"/>
              </a:rPr>
              <a:t> </a:t>
            </a:r>
            <a:r>
              <a:rPr sz="2400" dirty="0">
                <a:latin typeface="Calibri"/>
                <a:cs typeface="Calibri"/>
              </a:rPr>
              <a:t>potential</a:t>
            </a:r>
            <a:r>
              <a:rPr lang="ja-JP" altLang="en-US" sz="2400" dirty="0">
                <a:latin typeface="Calibri"/>
                <a:cs typeface="Calibri"/>
              </a:rPr>
              <a:t> </a:t>
            </a:r>
            <a:r>
              <a:rPr sz="2400" dirty="0">
                <a:latin typeface="Calibri"/>
                <a:cs typeface="Calibri"/>
              </a:rPr>
              <a:t>in</a:t>
            </a:r>
            <a:r>
              <a:rPr lang="ja-JP" altLang="en-US" sz="2400" dirty="0">
                <a:latin typeface="Calibri"/>
                <a:cs typeface="Calibri"/>
              </a:rPr>
              <a:t> </a:t>
            </a:r>
            <a:r>
              <a:rPr sz="2400" dirty="0">
                <a:latin typeface="Calibri"/>
                <a:cs typeface="Calibri"/>
              </a:rPr>
              <a:t>the</a:t>
            </a:r>
            <a:r>
              <a:rPr lang="ja-JP" altLang="en-US" sz="2400" dirty="0">
                <a:latin typeface="Calibri"/>
                <a:cs typeface="Calibri"/>
              </a:rPr>
              <a:t> </a:t>
            </a:r>
            <a:r>
              <a:rPr sz="2400" dirty="0">
                <a:latin typeface="Calibri"/>
                <a:cs typeface="Calibri"/>
              </a:rPr>
              <a:t>target</a:t>
            </a:r>
            <a:r>
              <a:rPr lang="ja-JP" altLang="en-US" sz="2400" dirty="0">
                <a:latin typeface="Calibri"/>
                <a:cs typeface="Calibri"/>
              </a:rPr>
              <a:t> </a:t>
            </a:r>
            <a:r>
              <a:rPr sz="2400" dirty="0">
                <a:latin typeface="Calibri"/>
                <a:cs typeface="Calibri"/>
              </a:rPr>
              <a:t>hole.</a:t>
            </a:r>
          </a:p>
        </p:txBody>
      </p:sp>
      <p:sp>
        <p:nvSpPr>
          <p:cNvPr id="5" name="object 5"/>
          <p:cNvSpPr/>
          <p:nvPr/>
        </p:nvSpPr>
        <p:spPr>
          <a:xfrm>
            <a:off x="4721090" y="3641544"/>
            <a:ext cx="3464033" cy="232757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756248" y="3665948"/>
            <a:ext cx="3528011" cy="230317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01157" y="3640477"/>
            <a:ext cx="1822273" cy="412461"/>
          </a:xfrm>
          <a:custGeom>
            <a:avLst/>
            <a:gdLst/>
            <a:ahLst/>
            <a:cxnLst/>
            <a:rect l="l" t="t" r="r" b="b"/>
            <a:pathLst>
              <a:path w="1823084" h="412114">
                <a:moveTo>
                  <a:pt x="0" y="0"/>
                </a:moveTo>
                <a:lnTo>
                  <a:pt x="1823017" y="0"/>
                </a:lnTo>
                <a:lnTo>
                  <a:pt x="1823017" y="411624"/>
                </a:lnTo>
                <a:lnTo>
                  <a:pt x="0" y="411624"/>
                </a:lnTo>
                <a:lnTo>
                  <a:pt x="0" y="0"/>
                </a:lnTo>
                <a:close/>
              </a:path>
            </a:pathLst>
          </a:custGeom>
          <a:solidFill>
            <a:srgbClr val="FFFFFF"/>
          </a:solidFill>
        </p:spPr>
        <p:txBody>
          <a:bodyPr wrap="square" lIns="0" tIns="0" rIns="0" bIns="0" rtlCol="0"/>
          <a:lstStyle/>
          <a:p>
            <a:endParaRPr/>
          </a:p>
        </p:txBody>
      </p:sp>
      <p:sp>
        <p:nvSpPr>
          <p:cNvPr id="8" name="object 8"/>
          <p:cNvSpPr txBox="1"/>
          <p:nvPr/>
        </p:nvSpPr>
        <p:spPr>
          <a:xfrm>
            <a:off x="4901157" y="3640477"/>
            <a:ext cx="1822273" cy="230832"/>
          </a:xfrm>
          <a:prstGeom prst="rect">
            <a:avLst/>
          </a:prstGeom>
          <a:solidFill>
            <a:srgbClr val="FFFFFF"/>
          </a:solidFill>
          <a:ln w="21684">
            <a:solidFill>
              <a:srgbClr val="000000"/>
            </a:solidFill>
          </a:ln>
        </p:spPr>
        <p:txBody>
          <a:bodyPr vert="horz" wrap="square" lIns="0" tIns="0" rIns="0" bIns="0" rtlCol="0">
            <a:spAutoFit/>
          </a:bodyPr>
          <a:lstStyle/>
          <a:p>
            <a:pPr marL="66675">
              <a:lnSpc>
                <a:spcPct val="100000"/>
              </a:lnSpc>
            </a:pPr>
            <a:r>
              <a:rPr sz="1500" dirty="0">
                <a:latin typeface="Calibri"/>
                <a:cs typeface="Calibri"/>
              </a:rPr>
              <a:t>Longitudinal</a:t>
            </a:r>
            <a:r>
              <a:rPr lang="ja-JP" altLang="en-US" sz="1500" dirty="0">
                <a:latin typeface="Calibri"/>
                <a:cs typeface="Calibri"/>
              </a:rPr>
              <a:t> </a:t>
            </a:r>
            <a:r>
              <a:rPr sz="1500" dirty="0">
                <a:latin typeface="Calibri"/>
                <a:cs typeface="Calibri"/>
              </a:rPr>
              <a:t>wake</a:t>
            </a:r>
          </a:p>
        </p:txBody>
      </p:sp>
      <p:sp>
        <p:nvSpPr>
          <p:cNvPr id="9" name="object 9"/>
          <p:cNvSpPr/>
          <p:nvPr/>
        </p:nvSpPr>
        <p:spPr>
          <a:xfrm>
            <a:off x="7058198" y="3618991"/>
            <a:ext cx="1693426" cy="412461"/>
          </a:xfrm>
          <a:custGeom>
            <a:avLst/>
            <a:gdLst/>
            <a:ahLst/>
            <a:cxnLst/>
            <a:rect l="l" t="t" r="r" b="b"/>
            <a:pathLst>
              <a:path w="1694179" h="412114">
                <a:moveTo>
                  <a:pt x="0" y="0"/>
                </a:moveTo>
                <a:lnTo>
                  <a:pt x="1694058" y="0"/>
                </a:lnTo>
                <a:lnTo>
                  <a:pt x="1694058" y="411624"/>
                </a:lnTo>
                <a:lnTo>
                  <a:pt x="0" y="411624"/>
                </a:lnTo>
                <a:lnTo>
                  <a:pt x="0" y="0"/>
                </a:lnTo>
                <a:close/>
              </a:path>
            </a:pathLst>
          </a:custGeom>
          <a:solidFill>
            <a:srgbClr val="FFFFFF"/>
          </a:solidFill>
        </p:spPr>
        <p:txBody>
          <a:bodyPr wrap="square" lIns="0" tIns="0" rIns="0" bIns="0" rtlCol="0"/>
          <a:lstStyle/>
          <a:p>
            <a:endParaRPr/>
          </a:p>
        </p:txBody>
      </p:sp>
      <p:sp>
        <p:nvSpPr>
          <p:cNvPr id="10" name="object 10"/>
          <p:cNvSpPr txBox="1"/>
          <p:nvPr/>
        </p:nvSpPr>
        <p:spPr>
          <a:xfrm>
            <a:off x="7058198" y="3618991"/>
            <a:ext cx="1693426" cy="230832"/>
          </a:xfrm>
          <a:prstGeom prst="rect">
            <a:avLst/>
          </a:prstGeom>
          <a:solidFill>
            <a:srgbClr val="FFFFFF"/>
          </a:solidFill>
          <a:ln w="21684">
            <a:solidFill>
              <a:srgbClr val="000000"/>
            </a:solidFill>
          </a:ln>
        </p:spPr>
        <p:txBody>
          <a:bodyPr vert="horz" wrap="square" lIns="0" tIns="0" rIns="0" bIns="0" rtlCol="0">
            <a:spAutoFit/>
          </a:bodyPr>
          <a:lstStyle/>
          <a:p>
            <a:pPr marL="66675">
              <a:lnSpc>
                <a:spcPct val="100000"/>
              </a:lnSpc>
            </a:pPr>
            <a:r>
              <a:rPr sz="1500" dirty="0">
                <a:latin typeface="Calibri"/>
                <a:cs typeface="Calibri"/>
              </a:rPr>
              <a:t>Transverse</a:t>
            </a:r>
            <a:r>
              <a:rPr lang="ja-JP" altLang="en-US" sz="1500" dirty="0">
                <a:latin typeface="Calibri"/>
                <a:cs typeface="Calibri"/>
              </a:rPr>
              <a:t> </a:t>
            </a:r>
            <a:r>
              <a:rPr sz="1500" dirty="0">
                <a:latin typeface="Calibri"/>
                <a:cs typeface="Calibri"/>
              </a:rPr>
              <a:t>wake</a:t>
            </a:r>
          </a:p>
        </p:txBody>
      </p:sp>
      <p:sp>
        <p:nvSpPr>
          <p:cNvPr id="11" name="object 11"/>
          <p:cNvSpPr txBox="1"/>
          <p:nvPr/>
        </p:nvSpPr>
        <p:spPr>
          <a:xfrm>
            <a:off x="9034772" y="5209868"/>
            <a:ext cx="1525860" cy="710149"/>
          </a:xfrm>
          <a:prstGeom prst="rect">
            <a:avLst/>
          </a:prstGeom>
        </p:spPr>
        <p:txBody>
          <a:bodyPr vert="horz" wrap="square" lIns="0" tIns="0" rIns="0" bIns="0" rtlCol="0">
            <a:spAutoFit/>
          </a:bodyPr>
          <a:lstStyle/>
          <a:p>
            <a:pPr marL="12700" marR="5080" algn="just">
              <a:lnSpc>
                <a:spcPct val="102699"/>
              </a:lnSpc>
            </a:pPr>
            <a:r>
              <a:rPr sz="1500" dirty="0">
                <a:latin typeface="Calibri"/>
                <a:cs typeface="Calibri"/>
              </a:rPr>
              <a:t>X</a:t>
            </a:r>
            <a:r>
              <a:rPr lang="ja-JP" altLang="en-US" sz="1500" dirty="0">
                <a:latin typeface="Calibri"/>
                <a:cs typeface="Calibri"/>
              </a:rPr>
              <a:t> </a:t>
            </a:r>
            <a:r>
              <a:rPr sz="1500" dirty="0">
                <a:latin typeface="Calibri"/>
                <a:cs typeface="Calibri"/>
              </a:rPr>
              <a:t>=</a:t>
            </a:r>
            <a:r>
              <a:rPr lang="ja-JP" altLang="en-US" sz="1500" dirty="0">
                <a:latin typeface="Calibri"/>
                <a:cs typeface="Calibri"/>
              </a:rPr>
              <a:t> </a:t>
            </a:r>
            <a:r>
              <a:rPr sz="1500" dirty="0">
                <a:latin typeface="Calibri"/>
                <a:cs typeface="Calibri"/>
              </a:rPr>
              <a:t>Beam</a:t>
            </a:r>
            <a:r>
              <a:rPr lang="ja-JP" altLang="en-US" sz="1500" dirty="0">
                <a:latin typeface="Calibri"/>
                <a:cs typeface="Calibri"/>
              </a:rPr>
              <a:t> </a:t>
            </a:r>
            <a:r>
              <a:rPr sz="1500" dirty="0">
                <a:latin typeface="Calibri"/>
                <a:cs typeface="Calibri"/>
              </a:rPr>
              <a:t>position</a:t>
            </a:r>
            <a:r>
              <a:rPr lang="ja-JP" altLang="en-US" sz="1500" dirty="0">
                <a:latin typeface="Calibri"/>
                <a:cs typeface="Calibri"/>
              </a:rPr>
              <a:t> </a:t>
            </a:r>
            <a:r>
              <a:rPr sz="1500" dirty="0">
                <a:latin typeface="Calibri"/>
                <a:cs typeface="Calibri"/>
              </a:rPr>
              <a:t> from</a:t>
            </a:r>
            <a:r>
              <a:rPr lang="ja-JP" altLang="en-US" sz="1500" dirty="0">
                <a:latin typeface="Calibri"/>
                <a:cs typeface="Calibri"/>
              </a:rPr>
              <a:t> </a:t>
            </a:r>
            <a:r>
              <a:rPr sz="1500" dirty="0">
                <a:latin typeface="Calibri"/>
                <a:cs typeface="Calibri"/>
              </a:rPr>
              <a:t>the</a:t>
            </a:r>
            <a:r>
              <a:rPr lang="ja-JP" altLang="en-US" sz="1500" dirty="0">
                <a:latin typeface="Calibri"/>
                <a:cs typeface="Calibri"/>
              </a:rPr>
              <a:t> </a:t>
            </a:r>
            <a:r>
              <a:rPr sz="1500" dirty="0">
                <a:latin typeface="Calibri"/>
                <a:cs typeface="Calibri"/>
              </a:rPr>
              <a:t>center</a:t>
            </a:r>
            <a:r>
              <a:rPr lang="ja-JP" altLang="en-US" sz="1500" dirty="0">
                <a:latin typeface="Calibri"/>
                <a:cs typeface="Calibri"/>
              </a:rPr>
              <a:t> </a:t>
            </a:r>
            <a:r>
              <a:rPr sz="1500" dirty="0">
                <a:latin typeface="Calibri"/>
                <a:cs typeface="Calibri"/>
              </a:rPr>
              <a:t>of</a:t>
            </a:r>
            <a:r>
              <a:rPr lang="ja-JP" altLang="en-US" sz="1500" dirty="0">
                <a:latin typeface="Calibri"/>
                <a:cs typeface="Calibri"/>
              </a:rPr>
              <a:t> </a:t>
            </a:r>
            <a:r>
              <a:rPr sz="1500" dirty="0">
                <a:latin typeface="Calibri"/>
                <a:cs typeface="Calibri"/>
              </a:rPr>
              <a:t> target</a:t>
            </a:r>
            <a:r>
              <a:rPr lang="ja-JP" altLang="en-US" sz="1500" dirty="0">
                <a:latin typeface="Calibri"/>
                <a:cs typeface="Calibri"/>
              </a:rPr>
              <a:t> </a:t>
            </a:r>
            <a:r>
              <a:rPr sz="1500" dirty="0">
                <a:latin typeface="Calibri"/>
                <a:cs typeface="Calibri"/>
              </a:rPr>
              <a:t>hole.</a:t>
            </a:r>
          </a:p>
        </p:txBody>
      </p:sp>
      <p:sp>
        <p:nvSpPr>
          <p:cNvPr id="12" name="object 12"/>
          <p:cNvSpPr/>
          <p:nvPr/>
        </p:nvSpPr>
        <p:spPr>
          <a:xfrm>
            <a:off x="9230297" y="3869725"/>
            <a:ext cx="994601" cy="1252637"/>
          </a:xfrm>
          <a:custGeom>
            <a:avLst/>
            <a:gdLst/>
            <a:ahLst/>
            <a:cxnLst/>
            <a:rect l="l" t="t" r="r" b="b"/>
            <a:pathLst>
              <a:path w="995045" h="1251585">
                <a:moveTo>
                  <a:pt x="0" y="0"/>
                </a:moveTo>
                <a:lnTo>
                  <a:pt x="994792" y="0"/>
                </a:lnTo>
                <a:lnTo>
                  <a:pt x="994792" y="1251271"/>
                </a:lnTo>
                <a:lnTo>
                  <a:pt x="0" y="1251271"/>
                </a:lnTo>
                <a:lnTo>
                  <a:pt x="0" y="0"/>
                </a:lnTo>
                <a:close/>
              </a:path>
            </a:pathLst>
          </a:custGeom>
          <a:solidFill>
            <a:srgbClr val="FFFFFF"/>
          </a:solidFill>
        </p:spPr>
        <p:txBody>
          <a:bodyPr wrap="square" lIns="0" tIns="0" rIns="0" bIns="0" rtlCol="0"/>
          <a:lstStyle/>
          <a:p>
            <a:endParaRPr/>
          </a:p>
        </p:txBody>
      </p:sp>
      <p:sp>
        <p:nvSpPr>
          <p:cNvPr id="13" name="object 13"/>
          <p:cNvSpPr/>
          <p:nvPr/>
        </p:nvSpPr>
        <p:spPr>
          <a:xfrm>
            <a:off x="9224028" y="3845931"/>
            <a:ext cx="289430" cy="1339196"/>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707960" y="5975223"/>
            <a:ext cx="2126557" cy="616213"/>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228602" y="5562996"/>
            <a:ext cx="4598526" cy="615553"/>
          </a:xfrm>
          <a:prstGeom prst="rect">
            <a:avLst/>
          </a:prstGeom>
        </p:spPr>
        <p:txBody>
          <a:bodyPr vert="horz" wrap="square" lIns="0" tIns="0" rIns="0" bIns="0" rtlCol="0">
            <a:spAutoFit/>
          </a:bodyPr>
          <a:lstStyle/>
          <a:p>
            <a:pPr marL="12700">
              <a:lnSpc>
                <a:spcPct val="100000"/>
              </a:lnSpc>
            </a:pPr>
            <a:r>
              <a:rPr sz="2000" dirty="0">
                <a:latin typeface="Calibri"/>
                <a:cs typeface="Calibri"/>
              </a:rPr>
              <a:t>Enlarged</a:t>
            </a:r>
            <a:r>
              <a:rPr lang="ja-JP" altLang="en-US" sz="2000" dirty="0">
                <a:latin typeface="Calibri"/>
                <a:cs typeface="Calibri"/>
              </a:rPr>
              <a:t> </a:t>
            </a:r>
            <a:r>
              <a:rPr sz="2000" dirty="0">
                <a:latin typeface="Calibri"/>
                <a:cs typeface="Calibri"/>
              </a:rPr>
              <a:t>coefficient</a:t>
            </a:r>
            <a:r>
              <a:rPr lang="ja-JP" altLang="en-US" sz="2000" dirty="0">
                <a:latin typeface="Calibri"/>
                <a:cs typeface="Calibri"/>
              </a:rPr>
              <a:t> </a:t>
            </a:r>
            <a:r>
              <a:rPr sz="2000" dirty="0">
                <a:latin typeface="Calibri"/>
                <a:cs typeface="Calibri"/>
              </a:rPr>
              <a:t>of</a:t>
            </a:r>
            <a:r>
              <a:rPr lang="ja-JP" altLang="en-US" sz="2000" dirty="0">
                <a:latin typeface="Calibri"/>
                <a:cs typeface="Calibri"/>
              </a:rPr>
              <a:t> </a:t>
            </a:r>
            <a:r>
              <a:rPr sz="2000" dirty="0">
                <a:latin typeface="Calibri"/>
                <a:cs typeface="Calibri"/>
              </a:rPr>
              <a:t>beam</a:t>
            </a:r>
            <a:r>
              <a:rPr lang="ja-JP" altLang="en-US" sz="2000" dirty="0">
                <a:latin typeface="Calibri"/>
                <a:cs typeface="Calibri"/>
              </a:rPr>
              <a:t> </a:t>
            </a:r>
            <a:r>
              <a:rPr sz="2000" dirty="0">
                <a:latin typeface="Calibri"/>
                <a:cs typeface="Calibri"/>
              </a:rPr>
              <a:t>position</a:t>
            </a:r>
            <a:r>
              <a:rPr lang="ja-JP" altLang="en-US" sz="2000" dirty="0">
                <a:latin typeface="Calibri"/>
                <a:cs typeface="Calibri"/>
              </a:rPr>
              <a:t> </a:t>
            </a:r>
            <a:r>
              <a:rPr sz="2000" dirty="0">
                <a:latin typeface="Calibri"/>
                <a:cs typeface="Calibri"/>
              </a:rPr>
              <a:t>jitter:</a:t>
            </a:r>
          </a:p>
        </p:txBody>
      </p:sp>
      <p:sp>
        <p:nvSpPr>
          <p:cNvPr id="16" name="object 16"/>
          <p:cNvSpPr txBox="1"/>
          <p:nvPr/>
        </p:nvSpPr>
        <p:spPr>
          <a:xfrm>
            <a:off x="3953671" y="6121248"/>
            <a:ext cx="4837180" cy="615553"/>
          </a:xfrm>
          <a:prstGeom prst="rect">
            <a:avLst/>
          </a:prstGeom>
        </p:spPr>
        <p:txBody>
          <a:bodyPr vert="horz" wrap="square" lIns="0" tIns="0" rIns="0" bIns="0" rtlCol="0">
            <a:spAutoFit/>
          </a:bodyPr>
          <a:lstStyle/>
          <a:p>
            <a:pPr marL="12700">
              <a:lnSpc>
                <a:spcPct val="100000"/>
              </a:lnSpc>
            </a:pPr>
            <a:r>
              <a:rPr sz="2000" dirty="0">
                <a:latin typeface="Calibri"/>
                <a:cs typeface="Calibri"/>
              </a:rPr>
              <a:t>~</a:t>
            </a:r>
            <a:r>
              <a:rPr lang="ja-JP" altLang="en-US" sz="2000" dirty="0">
                <a:latin typeface="Calibri"/>
                <a:cs typeface="Calibri"/>
              </a:rPr>
              <a:t> </a:t>
            </a:r>
            <a:r>
              <a:rPr sz="2000" dirty="0">
                <a:latin typeface="Calibri"/>
                <a:cs typeface="Calibri"/>
              </a:rPr>
              <a:t>0.1@1nC</a:t>
            </a:r>
            <a:r>
              <a:rPr lang="ja-JP" altLang="en-US" sz="2000" dirty="0">
                <a:latin typeface="Calibri"/>
                <a:cs typeface="Calibri"/>
              </a:rPr>
              <a:t>  </a:t>
            </a:r>
            <a:r>
              <a:rPr sz="2000" dirty="0">
                <a:latin typeface="Calibri"/>
                <a:cs typeface="Calibri"/>
              </a:rPr>
              <a:t>&lt;&lt;</a:t>
            </a:r>
            <a:r>
              <a:rPr lang="ja-JP" altLang="en-US" sz="2000" dirty="0">
                <a:latin typeface="Calibri"/>
                <a:cs typeface="Calibri"/>
              </a:rPr>
              <a:t> </a:t>
            </a:r>
            <a:r>
              <a:rPr sz="2000" dirty="0">
                <a:latin typeface="Calibri"/>
                <a:cs typeface="Calibri"/>
              </a:rPr>
              <a:t>Measured</a:t>
            </a:r>
            <a:r>
              <a:rPr lang="ja-JP" altLang="en-US" sz="2000" dirty="0">
                <a:latin typeface="Calibri"/>
                <a:cs typeface="Calibri"/>
              </a:rPr>
              <a:t> </a:t>
            </a:r>
            <a:r>
              <a:rPr sz="2000" dirty="0">
                <a:latin typeface="Calibri"/>
                <a:cs typeface="Calibri"/>
              </a:rPr>
              <a:t>enlarged</a:t>
            </a:r>
            <a:r>
              <a:rPr lang="ja-JP" altLang="en-US" sz="2000" dirty="0">
                <a:latin typeface="Calibri"/>
                <a:cs typeface="Calibri"/>
              </a:rPr>
              <a:t> </a:t>
            </a:r>
            <a:r>
              <a:rPr sz="2000" dirty="0">
                <a:latin typeface="Calibri"/>
                <a:cs typeface="Calibri"/>
              </a:rPr>
              <a:t>coefficient</a:t>
            </a:r>
          </a:p>
        </p:txBody>
      </p:sp>
      <p:sp>
        <p:nvSpPr>
          <p:cNvPr id="17" name="object 17"/>
          <p:cNvSpPr/>
          <p:nvPr/>
        </p:nvSpPr>
        <p:spPr>
          <a:xfrm>
            <a:off x="4456032" y="1762398"/>
            <a:ext cx="621514" cy="1162264"/>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666250" y="2183376"/>
            <a:ext cx="121866" cy="283701"/>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5062314" y="2216932"/>
            <a:ext cx="1453248" cy="234893"/>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5096796" y="2277926"/>
            <a:ext cx="1303074" cy="81984"/>
          </a:xfrm>
          <a:custGeom>
            <a:avLst/>
            <a:gdLst/>
            <a:ahLst/>
            <a:cxnLst/>
            <a:rect l="l" t="t" r="r" b="b"/>
            <a:pathLst>
              <a:path w="1303654" h="81914">
                <a:moveTo>
                  <a:pt x="1221786" y="54209"/>
                </a:moveTo>
                <a:lnTo>
                  <a:pt x="1221786" y="81314"/>
                </a:lnTo>
                <a:lnTo>
                  <a:pt x="1276024" y="54209"/>
                </a:lnTo>
                <a:lnTo>
                  <a:pt x="1221786" y="54209"/>
                </a:lnTo>
                <a:close/>
              </a:path>
              <a:path w="1303654" h="81914">
                <a:moveTo>
                  <a:pt x="1221786" y="27104"/>
                </a:moveTo>
                <a:lnTo>
                  <a:pt x="1221786" y="54209"/>
                </a:lnTo>
                <a:lnTo>
                  <a:pt x="1235346" y="54209"/>
                </a:lnTo>
                <a:lnTo>
                  <a:pt x="1235346" y="27104"/>
                </a:lnTo>
                <a:lnTo>
                  <a:pt x="1221786" y="27104"/>
                </a:lnTo>
                <a:close/>
              </a:path>
              <a:path w="1303654" h="81914">
                <a:moveTo>
                  <a:pt x="1221786" y="0"/>
                </a:moveTo>
                <a:lnTo>
                  <a:pt x="1221786" y="27104"/>
                </a:lnTo>
                <a:lnTo>
                  <a:pt x="1235346" y="27104"/>
                </a:lnTo>
                <a:lnTo>
                  <a:pt x="1235346" y="54209"/>
                </a:lnTo>
                <a:lnTo>
                  <a:pt x="1276026" y="54208"/>
                </a:lnTo>
                <a:lnTo>
                  <a:pt x="1303145" y="40656"/>
                </a:lnTo>
                <a:lnTo>
                  <a:pt x="1221786" y="0"/>
                </a:lnTo>
                <a:close/>
              </a:path>
              <a:path w="1303654" h="81914">
                <a:moveTo>
                  <a:pt x="0" y="27103"/>
                </a:moveTo>
                <a:lnTo>
                  <a:pt x="0" y="54208"/>
                </a:lnTo>
                <a:lnTo>
                  <a:pt x="1221786" y="54209"/>
                </a:lnTo>
                <a:lnTo>
                  <a:pt x="1221786" y="27104"/>
                </a:lnTo>
                <a:lnTo>
                  <a:pt x="0" y="27103"/>
                </a:lnTo>
                <a:close/>
              </a:path>
            </a:pathLst>
          </a:custGeom>
          <a:solidFill>
            <a:srgbClr val="0B3EFF"/>
          </a:solidFill>
        </p:spPr>
        <p:txBody>
          <a:bodyPr wrap="square" lIns="0" tIns="0" rIns="0" bIns="0" rtlCol="0"/>
          <a:lstStyle/>
          <a:p>
            <a:endParaRPr/>
          </a:p>
        </p:txBody>
      </p:sp>
      <p:sp>
        <p:nvSpPr>
          <p:cNvPr id="21" name="object 21"/>
          <p:cNvSpPr/>
          <p:nvPr/>
        </p:nvSpPr>
        <p:spPr>
          <a:xfrm>
            <a:off x="1918178" y="2287094"/>
            <a:ext cx="2830331" cy="97618"/>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1955373" y="2318617"/>
            <a:ext cx="2745787" cy="0"/>
          </a:xfrm>
          <a:custGeom>
            <a:avLst/>
            <a:gdLst/>
            <a:ahLst/>
            <a:cxnLst/>
            <a:rect l="l" t="t" r="r" b="b"/>
            <a:pathLst>
              <a:path w="2747010">
                <a:moveTo>
                  <a:pt x="0" y="0"/>
                </a:moveTo>
                <a:lnTo>
                  <a:pt x="2746588" y="0"/>
                </a:lnTo>
              </a:path>
            </a:pathLst>
          </a:custGeom>
          <a:ln w="27105">
            <a:solidFill>
              <a:srgbClr val="0B3EFF"/>
            </a:solidFill>
          </a:ln>
        </p:spPr>
        <p:txBody>
          <a:bodyPr wrap="square" lIns="0" tIns="0" rIns="0" bIns="0" rtlCol="0"/>
          <a:lstStyle/>
          <a:p>
            <a:endParaRPr/>
          </a:p>
        </p:txBody>
      </p:sp>
      <p:sp>
        <p:nvSpPr>
          <p:cNvPr id="23" name="object 23"/>
          <p:cNvSpPr/>
          <p:nvPr/>
        </p:nvSpPr>
        <p:spPr>
          <a:xfrm>
            <a:off x="2972317" y="1942381"/>
            <a:ext cx="752521" cy="442331"/>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3014154" y="1974869"/>
            <a:ext cx="662010" cy="343824"/>
          </a:xfrm>
          <a:custGeom>
            <a:avLst/>
            <a:gdLst/>
            <a:ahLst/>
            <a:cxnLst/>
            <a:rect l="l" t="t" r="r" b="b"/>
            <a:pathLst>
              <a:path w="662304" h="343535">
                <a:moveTo>
                  <a:pt x="0" y="343460"/>
                </a:moveTo>
                <a:lnTo>
                  <a:pt x="661877" y="0"/>
                </a:lnTo>
              </a:path>
            </a:pathLst>
          </a:custGeom>
          <a:ln w="27108">
            <a:solidFill>
              <a:srgbClr val="0B3EFF"/>
            </a:solidFill>
          </a:ln>
        </p:spPr>
        <p:txBody>
          <a:bodyPr wrap="square" lIns="0" tIns="0" rIns="0" bIns="0" rtlCol="0"/>
          <a:lstStyle/>
          <a:p>
            <a:endParaRPr/>
          </a:p>
        </p:txBody>
      </p:sp>
      <p:sp>
        <p:nvSpPr>
          <p:cNvPr id="25" name="object 25"/>
          <p:cNvSpPr/>
          <p:nvPr/>
        </p:nvSpPr>
        <p:spPr>
          <a:xfrm>
            <a:off x="3639531" y="1942381"/>
            <a:ext cx="1127258" cy="97618"/>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3675736" y="1974868"/>
            <a:ext cx="1042205" cy="0"/>
          </a:xfrm>
          <a:custGeom>
            <a:avLst/>
            <a:gdLst/>
            <a:ahLst/>
            <a:cxnLst/>
            <a:rect l="l" t="t" r="r" b="b"/>
            <a:pathLst>
              <a:path w="1042670">
                <a:moveTo>
                  <a:pt x="0" y="0"/>
                </a:moveTo>
                <a:lnTo>
                  <a:pt x="1042354" y="0"/>
                </a:lnTo>
              </a:path>
            </a:pathLst>
          </a:custGeom>
          <a:ln w="27105">
            <a:solidFill>
              <a:srgbClr val="0B3EFF"/>
            </a:solidFill>
          </a:ln>
        </p:spPr>
        <p:txBody>
          <a:bodyPr wrap="square" lIns="0" tIns="0" rIns="0" bIns="0" rtlCol="0"/>
          <a:lstStyle/>
          <a:p>
            <a:endParaRPr/>
          </a:p>
        </p:txBody>
      </p:sp>
      <p:sp>
        <p:nvSpPr>
          <p:cNvPr id="27" name="object 27"/>
          <p:cNvSpPr/>
          <p:nvPr/>
        </p:nvSpPr>
        <p:spPr>
          <a:xfrm>
            <a:off x="5062314" y="1875269"/>
            <a:ext cx="1453248" cy="234893"/>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5096796" y="1934176"/>
            <a:ext cx="1303074" cy="81984"/>
          </a:xfrm>
          <a:custGeom>
            <a:avLst/>
            <a:gdLst/>
            <a:ahLst/>
            <a:cxnLst/>
            <a:rect l="l" t="t" r="r" b="b"/>
            <a:pathLst>
              <a:path w="1303654" h="81914">
                <a:moveTo>
                  <a:pt x="1221786" y="54211"/>
                </a:moveTo>
                <a:lnTo>
                  <a:pt x="1221786" y="81315"/>
                </a:lnTo>
                <a:lnTo>
                  <a:pt x="1276024" y="54211"/>
                </a:lnTo>
                <a:lnTo>
                  <a:pt x="1221786" y="54211"/>
                </a:lnTo>
                <a:close/>
              </a:path>
              <a:path w="1303654" h="81914">
                <a:moveTo>
                  <a:pt x="1221786" y="27105"/>
                </a:moveTo>
                <a:lnTo>
                  <a:pt x="1221786" y="54211"/>
                </a:lnTo>
                <a:lnTo>
                  <a:pt x="1235346" y="54211"/>
                </a:lnTo>
                <a:lnTo>
                  <a:pt x="1235346" y="27105"/>
                </a:lnTo>
                <a:lnTo>
                  <a:pt x="1221786" y="27105"/>
                </a:lnTo>
                <a:close/>
              </a:path>
              <a:path w="1303654" h="81914">
                <a:moveTo>
                  <a:pt x="1221786" y="0"/>
                </a:moveTo>
                <a:lnTo>
                  <a:pt x="1221786" y="27105"/>
                </a:lnTo>
                <a:lnTo>
                  <a:pt x="1235346" y="27105"/>
                </a:lnTo>
                <a:lnTo>
                  <a:pt x="1235346" y="54211"/>
                </a:lnTo>
                <a:lnTo>
                  <a:pt x="1276026" y="54209"/>
                </a:lnTo>
                <a:lnTo>
                  <a:pt x="1303145" y="40657"/>
                </a:lnTo>
                <a:lnTo>
                  <a:pt x="1221786" y="0"/>
                </a:lnTo>
                <a:close/>
              </a:path>
              <a:path w="1303654" h="81914">
                <a:moveTo>
                  <a:pt x="0" y="27104"/>
                </a:moveTo>
                <a:lnTo>
                  <a:pt x="0" y="54209"/>
                </a:lnTo>
                <a:lnTo>
                  <a:pt x="1221786" y="54211"/>
                </a:lnTo>
                <a:lnTo>
                  <a:pt x="1221786" y="27105"/>
                </a:lnTo>
                <a:lnTo>
                  <a:pt x="0" y="27104"/>
                </a:lnTo>
                <a:close/>
              </a:path>
            </a:pathLst>
          </a:custGeom>
          <a:solidFill>
            <a:srgbClr val="FF0000"/>
          </a:solidFill>
        </p:spPr>
        <p:txBody>
          <a:bodyPr wrap="square" lIns="0" tIns="0" rIns="0" bIns="0" rtlCol="0"/>
          <a:lstStyle/>
          <a:p>
            <a:endParaRPr/>
          </a:p>
        </p:txBody>
      </p:sp>
      <p:sp>
        <p:nvSpPr>
          <p:cNvPr id="29" name="object 29"/>
          <p:cNvSpPr txBox="1"/>
          <p:nvPr/>
        </p:nvSpPr>
        <p:spPr>
          <a:xfrm>
            <a:off x="6595664" y="1786423"/>
            <a:ext cx="331957" cy="777936"/>
          </a:xfrm>
          <a:prstGeom prst="rect">
            <a:avLst/>
          </a:prstGeom>
        </p:spPr>
        <p:txBody>
          <a:bodyPr vert="horz" wrap="square" lIns="0" tIns="0" rIns="0" bIns="0" rtlCol="0">
            <a:spAutoFit/>
          </a:bodyPr>
          <a:lstStyle/>
          <a:p>
            <a:pPr marL="12700" marR="5080" indent="5080">
              <a:lnSpc>
                <a:spcPct val="105800"/>
              </a:lnSpc>
            </a:pPr>
            <a:r>
              <a:rPr sz="2400" dirty="0">
                <a:solidFill>
                  <a:srgbClr val="FF0000"/>
                </a:solidFill>
                <a:latin typeface="Calibri"/>
                <a:cs typeface="Calibri"/>
              </a:rPr>
              <a:t>e+ </a:t>
            </a:r>
            <a:r>
              <a:rPr sz="2400" dirty="0">
                <a:solidFill>
                  <a:srgbClr val="0B3EFF"/>
                </a:solidFill>
                <a:latin typeface="Calibri"/>
                <a:cs typeface="Calibri"/>
              </a:rPr>
              <a:t>e</a:t>
            </a:r>
            <a:r>
              <a:rPr lang="en-US" sz="2400" dirty="0">
                <a:solidFill>
                  <a:srgbClr val="0B3EFF"/>
                </a:solidFill>
                <a:latin typeface="Calibri"/>
                <a:cs typeface="Calibri"/>
              </a:rPr>
              <a:t>-</a:t>
            </a:r>
            <a:endParaRPr sz="2400" dirty="0">
              <a:latin typeface="Calibri"/>
              <a:cs typeface="Calibri"/>
            </a:endParaRPr>
          </a:p>
        </p:txBody>
      </p:sp>
      <p:sp>
        <p:nvSpPr>
          <p:cNvPr id="30" name="object 30"/>
          <p:cNvSpPr/>
          <p:nvPr/>
        </p:nvSpPr>
        <p:spPr>
          <a:xfrm>
            <a:off x="7249803" y="1695285"/>
            <a:ext cx="1151631" cy="1150062"/>
          </a:xfrm>
          <a:prstGeom prst="rect">
            <a:avLst/>
          </a:prstGeom>
          <a:blipFill>
            <a:blip r:embed="rId14" cstate="print"/>
            <a:stretch>
              <a:fillRect/>
            </a:stretch>
          </a:blipFill>
        </p:spPr>
        <p:txBody>
          <a:bodyPr wrap="square" lIns="0" tIns="0" rIns="0" bIns="0" rtlCol="0"/>
          <a:lstStyle/>
          <a:p>
            <a:endParaRPr/>
          </a:p>
        </p:txBody>
      </p:sp>
      <p:sp>
        <p:nvSpPr>
          <p:cNvPr id="31" name="object 31"/>
          <p:cNvSpPr/>
          <p:nvPr/>
        </p:nvSpPr>
        <p:spPr>
          <a:xfrm>
            <a:off x="7291582" y="1716696"/>
            <a:ext cx="1067594" cy="1068332"/>
          </a:xfrm>
          <a:custGeom>
            <a:avLst/>
            <a:gdLst/>
            <a:ahLst/>
            <a:cxnLst/>
            <a:rect l="l" t="t" r="r" b="b"/>
            <a:pathLst>
              <a:path w="1068070" h="1067435">
                <a:moveTo>
                  <a:pt x="533821" y="0"/>
                </a:moveTo>
                <a:lnTo>
                  <a:pt x="490039" y="1768"/>
                </a:lnTo>
                <a:lnTo>
                  <a:pt x="447232" y="6983"/>
                </a:lnTo>
                <a:lnTo>
                  <a:pt x="405538" y="15505"/>
                </a:lnTo>
                <a:lnTo>
                  <a:pt x="365092" y="27199"/>
                </a:lnTo>
                <a:lnTo>
                  <a:pt x="326034" y="41927"/>
                </a:lnTo>
                <a:lnTo>
                  <a:pt x="288499" y="59551"/>
                </a:lnTo>
                <a:lnTo>
                  <a:pt x="252627" y="79935"/>
                </a:lnTo>
                <a:lnTo>
                  <a:pt x="218553" y="102940"/>
                </a:lnTo>
                <a:lnTo>
                  <a:pt x="186416" y="128430"/>
                </a:lnTo>
                <a:lnTo>
                  <a:pt x="156352" y="156267"/>
                </a:lnTo>
                <a:lnTo>
                  <a:pt x="128500" y="186315"/>
                </a:lnTo>
                <a:lnTo>
                  <a:pt x="102996" y="218434"/>
                </a:lnTo>
                <a:lnTo>
                  <a:pt x="79978" y="252490"/>
                </a:lnTo>
                <a:lnTo>
                  <a:pt x="59584" y="288343"/>
                </a:lnTo>
                <a:lnTo>
                  <a:pt x="41950" y="325857"/>
                </a:lnTo>
                <a:lnTo>
                  <a:pt x="27214" y="364894"/>
                </a:lnTo>
                <a:lnTo>
                  <a:pt x="15514" y="405318"/>
                </a:lnTo>
                <a:lnTo>
                  <a:pt x="6986" y="446990"/>
                </a:lnTo>
                <a:lnTo>
                  <a:pt x="1769" y="489774"/>
                </a:lnTo>
                <a:lnTo>
                  <a:pt x="0" y="533532"/>
                </a:lnTo>
                <a:lnTo>
                  <a:pt x="1769" y="577290"/>
                </a:lnTo>
                <a:lnTo>
                  <a:pt x="6986" y="620073"/>
                </a:lnTo>
                <a:lnTo>
                  <a:pt x="15514" y="661746"/>
                </a:lnTo>
                <a:lnTo>
                  <a:pt x="27214" y="702169"/>
                </a:lnTo>
                <a:lnTo>
                  <a:pt x="41950" y="741206"/>
                </a:lnTo>
                <a:lnTo>
                  <a:pt x="59584" y="778720"/>
                </a:lnTo>
                <a:lnTo>
                  <a:pt x="79978" y="814573"/>
                </a:lnTo>
                <a:lnTo>
                  <a:pt x="102996" y="848629"/>
                </a:lnTo>
                <a:lnTo>
                  <a:pt x="128500" y="880749"/>
                </a:lnTo>
                <a:lnTo>
                  <a:pt x="156352" y="910796"/>
                </a:lnTo>
                <a:lnTo>
                  <a:pt x="186416" y="938633"/>
                </a:lnTo>
                <a:lnTo>
                  <a:pt x="218553" y="964123"/>
                </a:lnTo>
                <a:lnTo>
                  <a:pt x="252627" y="987128"/>
                </a:lnTo>
                <a:lnTo>
                  <a:pt x="288499" y="1007512"/>
                </a:lnTo>
                <a:lnTo>
                  <a:pt x="326034" y="1025136"/>
                </a:lnTo>
                <a:lnTo>
                  <a:pt x="365092" y="1039864"/>
                </a:lnTo>
                <a:lnTo>
                  <a:pt x="405538" y="1051558"/>
                </a:lnTo>
                <a:lnTo>
                  <a:pt x="447232" y="1060081"/>
                </a:lnTo>
                <a:lnTo>
                  <a:pt x="490039" y="1065295"/>
                </a:lnTo>
                <a:lnTo>
                  <a:pt x="533821" y="1067064"/>
                </a:lnTo>
                <a:lnTo>
                  <a:pt x="577603" y="1065295"/>
                </a:lnTo>
                <a:lnTo>
                  <a:pt x="620410" y="1060081"/>
                </a:lnTo>
                <a:lnTo>
                  <a:pt x="662105" y="1051558"/>
                </a:lnTo>
                <a:lnTo>
                  <a:pt x="702550" y="1039864"/>
                </a:lnTo>
                <a:lnTo>
                  <a:pt x="741609" y="1025136"/>
                </a:lnTo>
                <a:lnTo>
                  <a:pt x="779143" y="1007512"/>
                </a:lnTo>
                <a:lnTo>
                  <a:pt x="815016" y="987128"/>
                </a:lnTo>
                <a:lnTo>
                  <a:pt x="849089" y="964123"/>
                </a:lnTo>
                <a:lnTo>
                  <a:pt x="881227" y="938633"/>
                </a:lnTo>
                <a:lnTo>
                  <a:pt x="911290" y="910796"/>
                </a:lnTo>
                <a:lnTo>
                  <a:pt x="939142" y="880749"/>
                </a:lnTo>
                <a:lnTo>
                  <a:pt x="964646" y="848629"/>
                </a:lnTo>
                <a:lnTo>
                  <a:pt x="987664" y="814573"/>
                </a:lnTo>
                <a:lnTo>
                  <a:pt x="1008059" y="778720"/>
                </a:lnTo>
                <a:lnTo>
                  <a:pt x="1025692" y="741206"/>
                </a:lnTo>
                <a:lnTo>
                  <a:pt x="1040428" y="702169"/>
                </a:lnTo>
                <a:lnTo>
                  <a:pt x="1052129" y="661746"/>
                </a:lnTo>
                <a:lnTo>
                  <a:pt x="1060656" y="620073"/>
                </a:lnTo>
                <a:lnTo>
                  <a:pt x="1065873" y="577290"/>
                </a:lnTo>
                <a:lnTo>
                  <a:pt x="1067643" y="533532"/>
                </a:lnTo>
                <a:lnTo>
                  <a:pt x="1065873" y="489774"/>
                </a:lnTo>
                <a:lnTo>
                  <a:pt x="1060656" y="446990"/>
                </a:lnTo>
                <a:lnTo>
                  <a:pt x="1052129" y="405318"/>
                </a:lnTo>
                <a:lnTo>
                  <a:pt x="1040428" y="364894"/>
                </a:lnTo>
                <a:lnTo>
                  <a:pt x="1025692" y="325857"/>
                </a:lnTo>
                <a:lnTo>
                  <a:pt x="1008059" y="288343"/>
                </a:lnTo>
                <a:lnTo>
                  <a:pt x="987664" y="252490"/>
                </a:lnTo>
                <a:lnTo>
                  <a:pt x="964646" y="218434"/>
                </a:lnTo>
                <a:lnTo>
                  <a:pt x="939142" y="186315"/>
                </a:lnTo>
                <a:lnTo>
                  <a:pt x="911290" y="156267"/>
                </a:lnTo>
                <a:lnTo>
                  <a:pt x="881227" y="128430"/>
                </a:lnTo>
                <a:lnTo>
                  <a:pt x="849089" y="102940"/>
                </a:lnTo>
                <a:lnTo>
                  <a:pt x="815016" y="79935"/>
                </a:lnTo>
                <a:lnTo>
                  <a:pt x="779143" y="59551"/>
                </a:lnTo>
                <a:lnTo>
                  <a:pt x="741609" y="41927"/>
                </a:lnTo>
                <a:lnTo>
                  <a:pt x="702550" y="27199"/>
                </a:lnTo>
                <a:lnTo>
                  <a:pt x="662105" y="15505"/>
                </a:lnTo>
                <a:lnTo>
                  <a:pt x="620410" y="6983"/>
                </a:lnTo>
                <a:lnTo>
                  <a:pt x="577603" y="1768"/>
                </a:lnTo>
                <a:lnTo>
                  <a:pt x="533821" y="0"/>
                </a:lnTo>
              </a:path>
            </a:pathLst>
          </a:custGeom>
        </p:spPr>
        <p:txBody>
          <a:bodyPr wrap="square" lIns="0" tIns="0" rIns="0" bIns="0" rtlCol="0"/>
          <a:lstStyle/>
          <a:p>
            <a:endParaRPr/>
          </a:p>
        </p:txBody>
      </p:sp>
      <p:sp>
        <p:nvSpPr>
          <p:cNvPr id="32" name="object 32"/>
          <p:cNvSpPr/>
          <p:nvPr/>
        </p:nvSpPr>
        <p:spPr>
          <a:xfrm>
            <a:off x="7291582" y="1716695"/>
            <a:ext cx="1067168" cy="1067961"/>
          </a:xfrm>
          <a:prstGeom prst="rect">
            <a:avLst/>
          </a:prstGeom>
          <a:blipFill>
            <a:blip r:embed="rId15" cstate="print"/>
            <a:stretch>
              <a:fillRect/>
            </a:stretch>
          </a:blipFill>
        </p:spPr>
        <p:txBody>
          <a:bodyPr wrap="square" lIns="0" tIns="0" rIns="0" bIns="0" rtlCol="0"/>
          <a:lstStyle/>
          <a:p>
            <a:endParaRPr/>
          </a:p>
        </p:txBody>
      </p:sp>
      <p:sp>
        <p:nvSpPr>
          <p:cNvPr id="33" name="object 33"/>
          <p:cNvSpPr/>
          <p:nvPr/>
        </p:nvSpPr>
        <p:spPr>
          <a:xfrm>
            <a:off x="7291582" y="1716696"/>
            <a:ext cx="1067594" cy="1068332"/>
          </a:xfrm>
          <a:custGeom>
            <a:avLst/>
            <a:gdLst/>
            <a:ahLst/>
            <a:cxnLst/>
            <a:rect l="l" t="t" r="r" b="b"/>
            <a:pathLst>
              <a:path w="1068070" h="1067435">
                <a:moveTo>
                  <a:pt x="0" y="533532"/>
                </a:moveTo>
                <a:lnTo>
                  <a:pt x="1769" y="489774"/>
                </a:lnTo>
                <a:lnTo>
                  <a:pt x="6986" y="446990"/>
                </a:lnTo>
                <a:lnTo>
                  <a:pt x="15514" y="405318"/>
                </a:lnTo>
                <a:lnTo>
                  <a:pt x="27214" y="364894"/>
                </a:lnTo>
                <a:lnTo>
                  <a:pt x="41950" y="325857"/>
                </a:lnTo>
                <a:lnTo>
                  <a:pt x="59584" y="288343"/>
                </a:lnTo>
                <a:lnTo>
                  <a:pt x="79978" y="252490"/>
                </a:lnTo>
                <a:lnTo>
                  <a:pt x="102996" y="218435"/>
                </a:lnTo>
                <a:lnTo>
                  <a:pt x="128500" y="186315"/>
                </a:lnTo>
                <a:lnTo>
                  <a:pt x="156352" y="156268"/>
                </a:lnTo>
                <a:lnTo>
                  <a:pt x="186416" y="128430"/>
                </a:lnTo>
                <a:lnTo>
                  <a:pt x="218553" y="102940"/>
                </a:lnTo>
                <a:lnTo>
                  <a:pt x="252627" y="79935"/>
                </a:lnTo>
                <a:lnTo>
                  <a:pt x="288499" y="59551"/>
                </a:lnTo>
                <a:lnTo>
                  <a:pt x="326034" y="41927"/>
                </a:lnTo>
                <a:lnTo>
                  <a:pt x="365092" y="27199"/>
                </a:lnTo>
                <a:lnTo>
                  <a:pt x="405538" y="15505"/>
                </a:lnTo>
                <a:lnTo>
                  <a:pt x="447233" y="6983"/>
                </a:lnTo>
                <a:lnTo>
                  <a:pt x="490039" y="1768"/>
                </a:lnTo>
                <a:lnTo>
                  <a:pt x="533821" y="0"/>
                </a:lnTo>
                <a:lnTo>
                  <a:pt x="577603" y="1768"/>
                </a:lnTo>
                <a:lnTo>
                  <a:pt x="620410" y="6983"/>
                </a:lnTo>
                <a:lnTo>
                  <a:pt x="662105" y="15505"/>
                </a:lnTo>
                <a:lnTo>
                  <a:pt x="702550" y="27199"/>
                </a:lnTo>
                <a:lnTo>
                  <a:pt x="741609" y="41927"/>
                </a:lnTo>
                <a:lnTo>
                  <a:pt x="779143" y="59551"/>
                </a:lnTo>
                <a:lnTo>
                  <a:pt x="815016" y="79935"/>
                </a:lnTo>
                <a:lnTo>
                  <a:pt x="849089" y="102940"/>
                </a:lnTo>
                <a:lnTo>
                  <a:pt x="881227" y="128430"/>
                </a:lnTo>
                <a:lnTo>
                  <a:pt x="911290" y="156268"/>
                </a:lnTo>
                <a:lnTo>
                  <a:pt x="939142" y="186315"/>
                </a:lnTo>
                <a:lnTo>
                  <a:pt x="964646" y="218435"/>
                </a:lnTo>
                <a:lnTo>
                  <a:pt x="987664" y="252490"/>
                </a:lnTo>
                <a:lnTo>
                  <a:pt x="1008059" y="288343"/>
                </a:lnTo>
                <a:lnTo>
                  <a:pt x="1025692" y="325857"/>
                </a:lnTo>
                <a:lnTo>
                  <a:pt x="1040428" y="364894"/>
                </a:lnTo>
                <a:lnTo>
                  <a:pt x="1052129" y="405318"/>
                </a:lnTo>
                <a:lnTo>
                  <a:pt x="1060656" y="446990"/>
                </a:lnTo>
                <a:lnTo>
                  <a:pt x="1065873" y="489774"/>
                </a:lnTo>
                <a:lnTo>
                  <a:pt x="1067643" y="533532"/>
                </a:lnTo>
                <a:lnTo>
                  <a:pt x="1065873" y="577290"/>
                </a:lnTo>
                <a:lnTo>
                  <a:pt x="1060656" y="620074"/>
                </a:lnTo>
                <a:lnTo>
                  <a:pt x="1052129" y="661746"/>
                </a:lnTo>
                <a:lnTo>
                  <a:pt x="1040428" y="702169"/>
                </a:lnTo>
                <a:lnTo>
                  <a:pt x="1025692" y="741207"/>
                </a:lnTo>
                <a:lnTo>
                  <a:pt x="1008059" y="778721"/>
                </a:lnTo>
                <a:lnTo>
                  <a:pt x="987664" y="814574"/>
                </a:lnTo>
                <a:lnTo>
                  <a:pt x="964646" y="848629"/>
                </a:lnTo>
                <a:lnTo>
                  <a:pt x="939142" y="880749"/>
                </a:lnTo>
                <a:lnTo>
                  <a:pt x="911290" y="910796"/>
                </a:lnTo>
                <a:lnTo>
                  <a:pt x="881227" y="938633"/>
                </a:lnTo>
                <a:lnTo>
                  <a:pt x="849089" y="964123"/>
                </a:lnTo>
                <a:lnTo>
                  <a:pt x="815016" y="987129"/>
                </a:lnTo>
                <a:lnTo>
                  <a:pt x="779143" y="1007512"/>
                </a:lnTo>
                <a:lnTo>
                  <a:pt x="741609" y="1025137"/>
                </a:lnTo>
                <a:lnTo>
                  <a:pt x="702550" y="1039864"/>
                </a:lnTo>
                <a:lnTo>
                  <a:pt x="662105" y="1051558"/>
                </a:lnTo>
                <a:lnTo>
                  <a:pt x="620410" y="1060081"/>
                </a:lnTo>
                <a:lnTo>
                  <a:pt x="577603" y="1065296"/>
                </a:lnTo>
                <a:lnTo>
                  <a:pt x="533821" y="1067064"/>
                </a:lnTo>
                <a:lnTo>
                  <a:pt x="490039" y="1065296"/>
                </a:lnTo>
                <a:lnTo>
                  <a:pt x="447233" y="1060081"/>
                </a:lnTo>
                <a:lnTo>
                  <a:pt x="405538" y="1051558"/>
                </a:lnTo>
                <a:lnTo>
                  <a:pt x="365092" y="1039864"/>
                </a:lnTo>
                <a:lnTo>
                  <a:pt x="326034" y="1025137"/>
                </a:lnTo>
                <a:lnTo>
                  <a:pt x="288499" y="1007512"/>
                </a:lnTo>
                <a:lnTo>
                  <a:pt x="252627" y="987129"/>
                </a:lnTo>
                <a:lnTo>
                  <a:pt x="218553" y="964123"/>
                </a:lnTo>
                <a:lnTo>
                  <a:pt x="186416" y="938633"/>
                </a:lnTo>
                <a:lnTo>
                  <a:pt x="156352" y="910796"/>
                </a:lnTo>
                <a:lnTo>
                  <a:pt x="128500" y="880749"/>
                </a:lnTo>
                <a:lnTo>
                  <a:pt x="102996" y="848629"/>
                </a:lnTo>
                <a:lnTo>
                  <a:pt x="79978" y="814574"/>
                </a:lnTo>
                <a:lnTo>
                  <a:pt x="59584" y="778721"/>
                </a:lnTo>
                <a:lnTo>
                  <a:pt x="41950" y="741207"/>
                </a:lnTo>
                <a:lnTo>
                  <a:pt x="27214" y="702169"/>
                </a:lnTo>
                <a:lnTo>
                  <a:pt x="15514" y="661746"/>
                </a:lnTo>
                <a:lnTo>
                  <a:pt x="6986" y="620074"/>
                </a:lnTo>
                <a:lnTo>
                  <a:pt x="1769" y="577290"/>
                </a:lnTo>
                <a:lnTo>
                  <a:pt x="0" y="533532"/>
                </a:lnTo>
                <a:close/>
              </a:path>
            </a:pathLst>
          </a:custGeom>
          <a:ln w="12703">
            <a:solidFill>
              <a:srgbClr val="4A7EBB"/>
            </a:solidFill>
          </a:ln>
        </p:spPr>
        <p:txBody>
          <a:bodyPr wrap="square" lIns="0" tIns="0" rIns="0" bIns="0" rtlCol="0"/>
          <a:lstStyle/>
          <a:p>
            <a:endParaRPr/>
          </a:p>
        </p:txBody>
      </p:sp>
      <p:sp>
        <p:nvSpPr>
          <p:cNvPr id="34" name="object 34"/>
          <p:cNvSpPr/>
          <p:nvPr/>
        </p:nvSpPr>
        <p:spPr>
          <a:xfrm>
            <a:off x="7717041" y="2146775"/>
            <a:ext cx="234211" cy="260569"/>
          </a:xfrm>
          <a:custGeom>
            <a:avLst/>
            <a:gdLst/>
            <a:ahLst/>
            <a:cxnLst/>
            <a:rect l="l" t="t" r="r" b="b"/>
            <a:pathLst>
              <a:path w="234315" h="260350">
                <a:moveTo>
                  <a:pt x="119486" y="0"/>
                </a:moveTo>
                <a:lnTo>
                  <a:pt x="78553" y="7665"/>
                </a:lnTo>
                <a:lnTo>
                  <a:pt x="43963" y="28905"/>
                </a:lnTo>
                <a:lnTo>
                  <a:pt x="17986" y="61033"/>
                </a:lnTo>
                <a:lnTo>
                  <a:pt x="2896" y="101364"/>
                </a:lnTo>
                <a:lnTo>
                  <a:pt x="0" y="130254"/>
                </a:lnTo>
                <a:lnTo>
                  <a:pt x="811" y="145670"/>
                </a:lnTo>
                <a:lnTo>
                  <a:pt x="12247" y="188320"/>
                </a:lnTo>
                <a:lnTo>
                  <a:pt x="35258" y="223425"/>
                </a:lnTo>
                <a:lnTo>
                  <a:pt x="67361" y="248225"/>
                </a:lnTo>
                <a:lnTo>
                  <a:pt x="106078" y="259963"/>
                </a:lnTo>
                <a:lnTo>
                  <a:pt x="121485" y="259247"/>
                </a:lnTo>
                <a:lnTo>
                  <a:pt x="163091" y="247812"/>
                </a:lnTo>
                <a:lnTo>
                  <a:pt x="196552" y="224346"/>
                </a:lnTo>
                <a:lnTo>
                  <a:pt x="220294" y="191294"/>
                </a:lnTo>
                <a:lnTo>
                  <a:pt x="232743" y="151101"/>
                </a:lnTo>
                <a:lnTo>
                  <a:pt x="234110" y="136539"/>
                </a:lnTo>
                <a:lnTo>
                  <a:pt x="233368" y="120289"/>
                </a:lnTo>
                <a:lnTo>
                  <a:pt x="222568" y="75918"/>
                </a:lnTo>
                <a:lnTo>
                  <a:pt x="200696" y="39814"/>
                </a:lnTo>
                <a:lnTo>
                  <a:pt x="170045" y="14163"/>
                </a:lnTo>
                <a:lnTo>
                  <a:pt x="132909" y="1150"/>
                </a:lnTo>
                <a:lnTo>
                  <a:pt x="119486" y="0"/>
                </a:lnTo>
                <a:close/>
              </a:path>
            </a:pathLst>
          </a:custGeom>
          <a:solidFill>
            <a:srgbClr val="000000"/>
          </a:solidFill>
        </p:spPr>
        <p:txBody>
          <a:bodyPr wrap="square" lIns="0" tIns="0" rIns="0" bIns="0" rtlCol="0"/>
          <a:lstStyle/>
          <a:p>
            <a:endParaRPr/>
          </a:p>
        </p:txBody>
      </p:sp>
      <p:sp>
        <p:nvSpPr>
          <p:cNvPr id="35" name="object 35"/>
          <p:cNvSpPr/>
          <p:nvPr/>
        </p:nvSpPr>
        <p:spPr>
          <a:xfrm>
            <a:off x="7717041" y="2146775"/>
            <a:ext cx="234211" cy="260569"/>
          </a:xfrm>
          <a:custGeom>
            <a:avLst/>
            <a:gdLst/>
            <a:ahLst/>
            <a:cxnLst/>
            <a:rect l="l" t="t" r="r" b="b"/>
            <a:pathLst>
              <a:path w="234315" h="260350">
                <a:moveTo>
                  <a:pt x="0" y="130254"/>
                </a:moveTo>
                <a:lnTo>
                  <a:pt x="7027" y="174805"/>
                </a:lnTo>
                <a:lnTo>
                  <a:pt x="26455" y="212732"/>
                </a:lnTo>
                <a:lnTo>
                  <a:pt x="55803" y="241274"/>
                </a:lnTo>
                <a:lnTo>
                  <a:pt x="92590" y="257672"/>
                </a:lnTo>
                <a:lnTo>
                  <a:pt x="106078" y="259962"/>
                </a:lnTo>
                <a:lnTo>
                  <a:pt x="121484" y="259247"/>
                </a:lnTo>
                <a:lnTo>
                  <a:pt x="163091" y="247812"/>
                </a:lnTo>
                <a:lnTo>
                  <a:pt x="196552" y="224346"/>
                </a:lnTo>
                <a:lnTo>
                  <a:pt x="220294" y="191294"/>
                </a:lnTo>
                <a:lnTo>
                  <a:pt x="232742" y="151101"/>
                </a:lnTo>
                <a:lnTo>
                  <a:pt x="234110" y="136539"/>
                </a:lnTo>
                <a:lnTo>
                  <a:pt x="233368" y="120289"/>
                </a:lnTo>
                <a:lnTo>
                  <a:pt x="222568" y="75918"/>
                </a:lnTo>
                <a:lnTo>
                  <a:pt x="200695" y="39814"/>
                </a:lnTo>
                <a:lnTo>
                  <a:pt x="170044" y="14163"/>
                </a:lnTo>
                <a:lnTo>
                  <a:pt x="132909" y="1150"/>
                </a:lnTo>
                <a:lnTo>
                  <a:pt x="119486" y="0"/>
                </a:lnTo>
                <a:lnTo>
                  <a:pt x="105277" y="881"/>
                </a:lnTo>
                <a:lnTo>
                  <a:pt x="66205" y="13370"/>
                </a:lnTo>
                <a:lnTo>
                  <a:pt x="34234" y="38538"/>
                </a:lnTo>
                <a:lnTo>
                  <a:pt x="11634" y="73698"/>
                </a:lnTo>
                <a:lnTo>
                  <a:pt x="677" y="116166"/>
                </a:lnTo>
                <a:lnTo>
                  <a:pt x="0" y="130254"/>
                </a:lnTo>
                <a:close/>
              </a:path>
            </a:pathLst>
          </a:custGeom>
          <a:ln w="12703">
            <a:solidFill>
              <a:srgbClr val="4A7EBB"/>
            </a:solidFill>
          </a:ln>
        </p:spPr>
        <p:txBody>
          <a:bodyPr wrap="square" lIns="0" tIns="0" rIns="0" bIns="0" rtlCol="0"/>
          <a:lstStyle/>
          <a:p>
            <a:endParaRPr/>
          </a:p>
        </p:txBody>
      </p:sp>
      <p:sp>
        <p:nvSpPr>
          <p:cNvPr id="36" name="object 36"/>
          <p:cNvSpPr txBox="1"/>
          <p:nvPr/>
        </p:nvSpPr>
        <p:spPr>
          <a:xfrm>
            <a:off x="1973262" y="1942002"/>
            <a:ext cx="269120" cy="369332"/>
          </a:xfrm>
          <a:prstGeom prst="rect">
            <a:avLst/>
          </a:prstGeom>
        </p:spPr>
        <p:txBody>
          <a:bodyPr vert="horz" wrap="square" lIns="0" tIns="0" rIns="0" bIns="0" rtlCol="0">
            <a:spAutoFit/>
          </a:bodyPr>
          <a:lstStyle/>
          <a:p>
            <a:pPr marL="12700">
              <a:lnSpc>
                <a:spcPct val="100000"/>
              </a:lnSpc>
            </a:pPr>
            <a:r>
              <a:rPr sz="2400" dirty="0">
                <a:solidFill>
                  <a:srgbClr val="0B3EFF"/>
                </a:solidFill>
                <a:latin typeface="Calibri"/>
                <a:cs typeface="Calibri"/>
              </a:rPr>
              <a:t>e</a:t>
            </a:r>
            <a:r>
              <a:rPr lang="en-US" sz="2400" dirty="0">
                <a:solidFill>
                  <a:srgbClr val="0B3EFF"/>
                </a:solidFill>
                <a:latin typeface="Calibri"/>
                <a:cs typeface="Calibri"/>
              </a:rPr>
              <a:t>-</a:t>
            </a:r>
            <a:endParaRPr sz="2400" dirty="0">
              <a:latin typeface="Calibri"/>
              <a:cs typeface="Calibri"/>
            </a:endParaRPr>
          </a:p>
        </p:txBody>
      </p:sp>
      <p:sp>
        <p:nvSpPr>
          <p:cNvPr id="37" name="object 37"/>
          <p:cNvSpPr/>
          <p:nvPr/>
        </p:nvSpPr>
        <p:spPr>
          <a:xfrm>
            <a:off x="7789059" y="2116264"/>
            <a:ext cx="1020624" cy="94566"/>
          </a:xfrm>
          <a:prstGeom prst="rect">
            <a:avLst/>
          </a:prstGeom>
          <a:blipFill>
            <a:blip r:embed="rId16" cstate="print"/>
            <a:stretch>
              <a:fillRect/>
            </a:stretch>
          </a:blipFill>
        </p:spPr>
        <p:txBody>
          <a:bodyPr wrap="square" lIns="0" tIns="0" rIns="0" bIns="0" rtlCol="0"/>
          <a:lstStyle/>
          <a:p>
            <a:endParaRPr/>
          </a:p>
        </p:txBody>
      </p:sp>
      <p:sp>
        <p:nvSpPr>
          <p:cNvPr id="38" name="object 38"/>
          <p:cNvSpPr/>
          <p:nvPr/>
        </p:nvSpPr>
        <p:spPr>
          <a:xfrm>
            <a:off x="7825393" y="2146750"/>
            <a:ext cx="938112" cy="0"/>
          </a:xfrm>
          <a:custGeom>
            <a:avLst/>
            <a:gdLst/>
            <a:ahLst/>
            <a:cxnLst/>
            <a:rect l="l" t="t" r="r" b="b"/>
            <a:pathLst>
              <a:path w="938529">
                <a:moveTo>
                  <a:pt x="0" y="0"/>
                </a:moveTo>
                <a:lnTo>
                  <a:pt x="938121" y="0"/>
                </a:lnTo>
              </a:path>
            </a:pathLst>
          </a:custGeom>
          <a:ln w="21684">
            <a:solidFill>
              <a:srgbClr val="4F81BD"/>
            </a:solidFill>
          </a:ln>
        </p:spPr>
        <p:txBody>
          <a:bodyPr wrap="square" lIns="0" tIns="0" rIns="0" bIns="0" rtlCol="0"/>
          <a:lstStyle/>
          <a:p>
            <a:endParaRPr/>
          </a:p>
        </p:txBody>
      </p:sp>
      <p:sp>
        <p:nvSpPr>
          <p:cNvPr id="39" name="object 39"/>
          <p:cNvSpPr/>
          <p:nvPr/>
        </p:nvSpPr>
        <p:spPr>
          <a:xfrm>
            <a:off x="7795153" y="2378612"/>
            <a:ext cx="1014531" cy="94566"/>
          </a:xfrm>
          <a:prstGeom prst="rect">
            <a:avLst/>
          </a:prstGeom>
          <a:blipFill>
            <a:blip r:embed="rId17" cstate="print"/>
            <a:stretch>
              <a:fillRect/>
            </a:stretch>
          </a:blipFill>
        </p:spPr>
        <p:txBody>
          <a:bodyPr wrap="square" lIns="0" tIns="0" rIns="0" bIns="0" rtlCol="0"/>
          <a:lstStyle/>
          <a:p>
            <a:endParaRPr/>
          </a:p>
        </p:txBody>
      </p:sp>
      <p:sp>
        <p:nvSpPr>
          <p:cNvPr id="40" name="object 40"/>
          <p:cNvSpPr/>
          <p:nvPr/>
        </p:nvSpPr>
        <p:spPr>
          <a:xfrm>
            <a:off x="7830597" y="2409492"/>
            <a:ext cx="933034" cy="0"/>
          </a:xfrm>
          <a:custGeom>
            <a:avLst/>
            <a:gdLst/>
            <a:ahLst/>
            <a:cxnLst/>
            <a:rect l="l" t="t" r="r" b="b"/>
            <a:pathLst>
              <a:path w="933450">
                <a:moveTo>
                  <a:pt x="0" y="0"/>
                </a:moveTo>
                <a:lnTo>
                  <a:pt x="932914" y="0"/>
                </a:lnTo>
              </a:path>
            </a:pathLst>
          </a:custGeom>
          <a:ln w="21684">
            <a:solidFill>
              <a:srgbClr val="4F81BD"/>
            </a:solidFill>
          </a:ln>
        </p:spPr>
        <p:txBody>
          <a:bodyPr wrap="square" lIns="0" tIns="0" rIns="0" bIns="0" rtlCol="0"/>
          <a:lstStyle/>
          <a:p>
            <a:endParaRPr/>
          </a:p>
        </p:txBody>
      </p:sp>
      <p:sp>
        <p:nvSpPr>
          <p:cNvPr id="41" name="object 41"/>
          <p:cNvSpPr/>
          <p:nvPr/>
        </p:nvSpPr>
        <p:spPr>
          <a:xfrm>
            <a:off x="8517207" y="1802056"/>
            <a:ext cx="222404" cy="472836"/>
          </a:xfrm>
          <a:prstGeom prst="rect">
            <a:avLst/>
          </a:prstGeom>
          <a:blipFill>
            <a:blip r:embed="rId18" cstate="print"/>
            <a:stretch>
              <a:fillRect/>
            </a:stretch>
          </a:blipFill>
        </p:spPr>
        <p:txBody>
          <a:bodyPr wrap="square" lIns="0" tIns="0" rIns="0" bIns="0" rtlCol="0"/>
          <a:lstStyle/>
          <a:p>
            <a:endParaRPr/>
          </a:p>
        </p:txBody>
      </p:sp>
      <p:sp>
        <p:nvSpPr>
          <p:cNvPr id="42" name="object 42"/>
          <p:cNvSpPr/>
          <p:nvPr/>
        </p:nvSpPr>
        <p:spPr>
          <a:xfrm>
            <a:off x="8590249" y="1820316"/>
            <a:ext cx="76801" cy="326664"/>
          </a:xfrm>
          <a:custGeom>
            <a:avLst/>
            <a:gdLst/>
            <a:ahLst/>
            <a:cxnLst/>
            <a:rect l="l" t="t" r="r" b="b"/>
            <a:pathLst>
              <a:path w="76834" h="326389">
                <a:moveTo>
                  <a:pt x="25413" y="249960"/>
                </a:moveTo>
                <a:lnTo>
                  <a:pt x="0" y="249960"/>
                </a:lnTo>
                <a:lnTo>
                  <a:pt x="38121" y="326160"/>
                </a:lnTo>
                <a:lnTo>
                  <a:pt x="69888" y="262660"/>
                </a:lnTo>
                <a:lnTo>
                  <a:pt x="25413" y="262660"/>
                </a:lnTo>
                <a:lnTo>
                  <a:pt x="25413" y="249960"/>
                </a:lnTo>
                <a:close/>
              </a:path>
              <a:path w="76834" h="326389">
                <a:moveTo>
                  <a:pt x="50826" y="0"/>
                </a:moveTo>
                <a:lnTo>
                  <a:pt x="25412" y="0"/>
                </a:lnTo>
                <a:lnTo>
                  <a:pt x="25413" y="262660"/>
                </a:lnTo>
                <a:lnTo>
                  <a:pt x="50827" y="262660"/>
                </a:lnTo>
                <a:lnTo>
                  <a:pt x="50826" y="0"/>
                </a:lnTo>
                <a:close/>
              </a:path>
              <a:path w="76834" h="326389">
                <a:moveTo>
                  <a:pt x="76241" y="249960"/>
                </a:moveTo>
                <a:lnTo>
                  <a:pt x="50827" y="249960"/>
                </a:lnTo>
                <a:lnTo>
                  <a:pt x="50827" y="262660"/>
                </a:lnTo>
                <a:lnTo>
                  <a:pt x="69888" y="262660"/>
                </a:lnTo>
                <a:lnTo>
                  <a:pt x="76241" y="249960"/>
                </a:lnTo>
                <a:close/>
              </a:path>
            </a:pathLst>
          </a:custGeom>
          <a:solidFill>
            <a:srgbClr val="4F81BD"/>
          </a:solidFill>
        </p:spPr>
        <p:txBody>
          <a:bodyPr wrap="square" lIns="0" tIns="0" rIns="0" bIns="0" rtlCol="0"/>
          <a:lstStyle/>
          <a:p>
            <a:endParaRPr/>
          </a:p>
        </p:txBody>
      </p:sp>
      <p:sp>
        <p:nvSpPr>
          <p:cNvPr id="43" name="object 43"/>
          <p:cNvSpPr/>
          <p:nvPr/>
        </p:nvSpPr>
        <p:spPr>
          <a:xfrm>
            <a:off x="8517207" y="2311499"/>
            <a:ext cx="222404" cy="478938"/>
          </a:xfrm>
          <a:prstGeom prst="rect">
            <a:avLst/>
          </a:prstGeom>
          <a:blipFill>
            <a:blip r:embed="rId19" cstate="print"/>
            <a:stretch>
              <a:fillRect/>
            </a:stretch>
          </a:blipFill>
        </p:spPr>
        <p:txBody>
          <a:bodyPr wrap="square" lIns="0" tIns="0" rIns="0" bIns="0" rtlCol="0"/>
          <a:lstStyle/>
          <a:p>
            <a:endParaRPr/>
          </a:p>
        </p:txBody>
      </p:sp>
      <p:sp>
        <p:nvSpPr>
          <p:cNvPr id="44" name="object 44"/>
          <p:cNvSpPr/>
          <p:nvPr/>
        </p:nvSpPr>
        <p:spPr>
          <a:xfrm>
            <a:off x="8590249" y="2407530"/>
            <a:ext cx="76801" cy="330477"/>
          </a:xfrm>
          <a:custGeom>
            <a:avLst/>
            <a:gdLst/>
            <a:ahLst/>
            <a:cxnLst/>
            <a:rect l="l" t="t" r="r" b="b"/>
            <a:pathLst>
              <a:path w="76834" h="330200">
                <a:moveTo>
                  <a:pt x="50827" y="63500"/>
                </a:moveTo>
                <a:lnTo>
                  <a:pt x="25413" y="63500"/>
                </a:lnTo>
                <a:lnTo>
                  <a:pt x="25412" y="329932"/>
                </a:lnTo>
                <a:lnTo>
                  <a:pt x="50826" y="329933"/>
                </a:lnTo>
                <a:lnTo>
                  <a:pt x="50827" y="63500"/>
                </a:lnTo>
                <a:close/>
              </a:path>
              <a:path w="76834" h="330200">
                <a:moveTo>
                  <a:pt x="38121" y="0"/>
                </a:moveTo>
                <a:lnTo>
                  <a:pt x="0" y="76200"/>
                </a:lnTo>
                <a:lnTo>
                  <a:pt x="25413" y="76200"/>
                </a:lnTo>
                <a:lnTo>
                  <a:pt x="25413" y="63500"/>
                </a:lnTo>
                <a:lnTo>
                  <a:pt x="69888" y="63500"/>
                </a:lnTo>
                <a:lnTo>
                  <a:pt x="38121" y="0"/>
                </a:lnTo>
                <a:close/>
              </a:path>
              <a:path w="76834" h="330200">
                <a:moveTo>
                  <a:pt x="69888" y="63500"/>
                </a:moveTo>
                <a:lnTo>
                  <a:pt x="50827" y="63500"/>
                </a:lnTo>
                <a:lnTo>
                  <a:pt x="50827" y="76200"/>
                </a:lnTo>
                <a:lnTo>
                  <a:pt x="76241" y="76200"/>
                </a:lnTo>
                <a:lnTo>
                  <a:pt x="69888" y="63500"/>
                </a:lnTo>
                <a:close/>
              </a:path>
            </a:pathLst>
          </a:custGeom>
          <a:solidFill>
            <a:srgbClr val="4F81BD"/>
          </a:solidFill>
        </p:spPr>
        <p:txBody>
          <a:bodyPr wrap="square" lIns="0" tIns="0" rIns="0" bIns="0" rtlCol="0"/>
          <a:lstStyle/>
          <a:p>
            <a:endParaRPr/>
          </a:p>
        </p:txBody>
      </p:sp>
      <p:sp>
        <p:nvSpPr>
          <p:cNvPr id="45" name="object 45"/>
          <p:cNvSpPr txBox="1"/>
          <p:nvPr/>
        </p:nvSpPr>
        <p:spPr>
          <a:xfrm>
            <a:off x="8838303" y="2160841"/>
            <a:ext cx="670896" cy="523220"/>
          </a:xfrm>
          <a:prstGeom prst="rect">
            <a:avLst/>
          </a:prstGeom>
        </p:spPr>
        <p:txBody>
          <a:bodyPr vert="horz" wrap="square" lIns="0" tIns="0" rIns="0" bIns="0" rtlCol="0">
            <a:spAutoFit/>
          </a:bodyPr>
          <a:lstStyle/>
          <a:p>
            <a:pPr marL="12700">
              <a:lnSpc>
                <a:spcPct val="100000"/>
              </a:lnSpc>
            </a:pPr>
            <a:r>
              <a:rPr sz="1700" dirty="0">
                <a:latin typeface="Calibri"/>
                <a:cs typeface="Calibri"/>
              </a:rPr>
              <a:t>φ2</a:t>
            </a:r>
            <a:r>
              <a:rPr lang="ja-JP" altLang="en-US" sz="1700" dirty="0">
                <a:latin typeface="Calibri"/>
                <a:cs typeface="Calibri"/>
              </a:rPr>
              <a:t> </a:t>
            </a:r>
            <a:r>
              <a:rPr sz="1700" dirty="0">
                <a:latin typeface="Calibri"/>
                <a:cs typeface="Calibri"/>
              </a:rPr>
              <a:t>mm</a:t>
            </a:r>
          </a:p>
        </p:txBody>
      </p:sp>
      <p:sp>
        <p:nvSpPr>
          <p:cNvPr id="47"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16</a:t>
            </a:fld>
            <a:endParaRPr lang="en-US" altLang="ja-JP" dirty="0"/>
          </a:p>
        </p:txBody>
      </p:sp>
      <p:sp>
        <p:nvSpPr>
          <p:cNvPr id="48" name="object 23"/>
          <p:cNvSpPr txBox="1"/>
          <p:nvPr/>
        </p:nvSpPr>
        <p:spPr>
          <a:xfrm>
            <a:off x="8785875" y="1135884"/>
            <a:ext cx="1803510" cy="402291"/>
          </a:xfrm>
          <a:prstGeom prst="rect">
            <a:avLst/>
          </a:prstGeom>
          <a:ln w="12702">
            <a:solidFill>
              <a:srgbClr val="0432FF"/>
            </a:solidFill>
          </a:ln>
        </p:spPr>
        <p:txBody>
          <a:bodyPr vert="horz" wrap="none" lIns="36000" tIns="46800" rIns="108000" bIns="46800" rtlCol="0">
            <a:spAutoFit/>
          </a:bodyPr>
          <a:lstStyle/>
          <a:p>
            <a:pPr marL="80645">
              <a:lnSpc>
                <a:spcPct val="100000"/>
              </a:lnSpc>
            </a:pPr>
            <a:r>
              <a:rPr sz="2000" dirty="0">
                <a:solidFill>
                  <a:srgbClr val="0432FF"/>
                </a:solidFill>
                <a:latin typeface="Calibri"/>
                <a:cs typeface="Calibri"/>
              </a:rPr>
              <a:t>Y.</a:t>
            </a:r>
            <a:r>
              <a:rPr lang="ja-JP" altLang="en-US" sz="2000" dirty="0">
                <a:solidFill>
                  <a:srgbClr val="0432FF"/>
                </a:solidFill>
                <a:latin typeface="Calibri"/>
                <a:cs typeface="Calibri"/>
              </a:rPr>
              <a:t> </a:t>
            </a:r>
            <a:r>
              <a:rPr sz="2000" dirty="0">
                <a:solidFill>
                  <a:srgbClr val="0432FF"/>
                </a:solidFill>
                <a:latin typeface="Calibri"/>
                <a:cs typeface="Calibri"/>
              </a:rPr>
              <a:t>Seimiya</a:t>
            </a:r>
            <a:r>
              <a:rPr lang="en-US" sz="2000" dirty="0">
                <a:solidFill>
                  <a:srgbClr val="0432FF"/>
                </a:solidFill>
                <a:latin typeface="Calibri"/>
                <a:cs typeface="Calibri"/>
              </a:rPr>
              <a:t> et al.</a:t>
            </a:r>
            <a:endParaRPr sz="2000" dirty="0">
              <a:latin typeface="Calibri"/>
              <a:cs typeface="Calibri"/>
            </a:endParaRPr>
          </a:p>
        </p:txBody>
      </p:sp>
      <p:sp>
        <p:nvSpPr>
          <p:cNvPr id="49" name="タイトル 25"/>
          <p:cNvSpPr>
            <a:spLocks noGrp="1"/>
          </p:cNvSpPr>
          <p:nvPr>
            <p:ph type="title"/>
          </p:nvPr>
        </p:nvSpPr>
        <p:spPr>
          <a:xfrm>
            <a:off x="165100" y="385763"/>
            <a:ext cx="10358438" cy="714375"/>
          </a:xfrm>
        </p:spPr>
        <p:txBody>
          <a:bodyPr/>
          <a:lstStyle/>
          <a:p>
            <a:r>
              <a:rPr lang="en-US" altLang="ja-JP" dirty="0"/>
              <a:t>Emittance Growth at Target Hole (?)</a:t>
            </a:r>
            <a:endParaRPr kumimoji="1" lang="ja-JP" altLang="en-US" dirty="0"/>
          </a:p>
        </p:txBody>
      </p:sp>
    </p:spTree>
    <p:extLst>
      <p:ext uri="{BB962C8B-B14F-4D97-AF65-F5344CB8AC3E}">
        <p14:creationId xmlns:p14="http://schemas.microsoft.com/office/powerpoint/2010/main" val="42049782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15886" y="3110746"/>
            <a:ext cx="4841115" cy="3599662"/>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614457" y="3089392"/>
            <a:ext cx="1645187" cy="552152"/>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4657988" y="3111923"/>
            <a:ext cx="1560135" cy="467117"/>
          </a:xfrm>
          <a:custGeom>
            <a:avLst/>
            <a:gdLst/>
            <a:ahLst/>
            <a:cxnLst/>
            <a:rect l="l" t="t" r="r" b="b"/>
            <a:pathLst>
              <a:path w="1560829" h="466725">
                <a:moveTo>
                  <a:pt x="0" y="0"/>
                </a:moveTo>
                <a:lnTo>
                  <a:pt x="1560535" y="0"/>
                </a:lnTo>
                <a:lnTo>
                  <a:pt x="1560535" y="466333"/>
                </a:lnTo>
                <a:lnTo>
                  <a:pt x="0" y="466333"/>
                </a:lnTo>
                <a:lnTo>
                  <a:pt x="0" y="0"/>
                </a:lnTo>
                <a:close/>
              </a:path>
            </a:pathLst>
          </a:custGeom>
          <a:solidFill>
            <a:srgbClr val="000000"/>
          </a:solidFill>
        </p:spPr>
        <p:txBody>
          <a:bodyPr wrap="square" lIns="0" tIns="0" rIns="0" bIns="0" rtlCol="0"/>
          <a:lstStyle/>
          <a:p>
            <a:endParaRPr/>
          </a:p>
        </p:txBody>
      </p:sp>
      <p:sp>
        <p:nvSpPr>
          <p:cNvPr id="5" name="object 5"/>
          <p:cNvSpPr/>
          <p:nvPr/>
        </p:nvSpPr>
        <p:spPr>
          <a:xfrm>
            <a:off x="4657988" y="3111923"/>
            <a:ext cx="1560135" cy="467117"/>
          </a:xfrm>
          <a:custGeom>
            <a:avLst/>
            <a:gdLst/>
            <a:ahLst/>
            <a:cxnLst/>
            <a:rect l="l" t="t" r="r" b="b"/>
            <a:pathLst>
              <a:path w="1560829" h="466725">
                <a:moveTo>
                  <a:pt x="0" y="0"/>
                </a:moveTo>
                <a:lnTo>
                  <a:pt x="1560535" y="0"/>
                </a:lnTo>
                <a:lnTo>
                  <a:pt x="1560535" y="466333"/>
                </a:lnTo>
                <a:lnTo>
                  <a:pt x="0" y="466333"/>
                </a:lnTo>
                <a:lnTo>
                  <a:pt x="0" y="0"/>
                </a:lnTo>
                <a:close/>
              </a:path>
            </a:pathLst>
          </a:custGeom>
          <a:ln w="12700">
            <a:solidFill>
              <a:srgbClr val="000000"/>
            </a:solidFill>
          </a:ln>
        </p:spPr>
        <p:txBody>
          <a:bodyPr wrap="square" lIns="0" tIns="0" rIns="0" bIns="0" rtlCol="0"/>
          <a:lstStyle/>
          <a:p>
            <a:endParaRPr/>
          </a:p>
        </p:txBody>
      </p:sp>
      <p:sp>
        <p:nvSpPr>
          <p:cNvPr id="7" name="object 7"/>
          <p:cNvSpPr txBox="1"/>
          <p:nvPr/>
        </p:nvSpPr>
        <p:spPr>
          <a:xfrm>
            <a:off x="8438268" y="1306938"/>
            <a:ext cx="1848732" cy="276999"/>
          </a:xfrm>
          <a:prstGeom prst="rect">
            <a:avLst/>
          </a:prstGeom>
          <a:ln w="12700">
            <a:solidFill>
              <a:srgbClr val="0B3EFF"/>
            </a:solidFill>
          </a:ln>
        </p:spPr>
        <p:txBody>
          <a:bodyPr vert="horz" wrap="square" lIns="0" tIns="0" rIns="0" bIns="0" rtlCol="0">
            <a:spAutoFit/>
          </a:bodyPr>
          <a:lstStyle/>
          <a:p>
            <a:pPr marL="71120">
              <a:lnSpc>
                <a:spcPct val="100000"/>
              </a:lnSpc>
            </a:pPr>
            <a:r>
              <a:rPr sz="1800" dirty="0">
                <a:solidFill>
                  <a:srgbClr val="0B3EFF"/>
                </a:solidFill>
                <a:latin typeface="Calibri"/>
                <a:cs typeface="Calibri"/>
              </a:rPr>
              <a:t>Y.</a:t>
            </a:r>
            <a:r>
              <a:rPr lang="ja-JP" altLang="en-US" sz="1800" dirty="0">
                <a:solidFill>
                  <a:srgbClr val="0B3EFF"/>
                </a:solidFill>
                <a:latin typeface="Calibri"/>
                <a:cs typeface="Calibri"/>
              </a:rPr>
              <a:t> </a:t>
            </a:r>
            <a:r>
              <a:rPr sz="1800" dirty="0">
                <a:solidFill>
                  <a:srgbClr val="0B3EFF"/>
                </a:solidFill>
                <a:latin typeface="Calibri"/>
                <a:cs typeface="Calibri"/>
              </a:rPr>
              <a:t>Enomoto</a:t>
            </a:r>
            <a:r>
              <a:rPr lang="ja-JP" altLang="en-US" sz="1800" dirty="0">
                <a:solidFill>
                  <a:srgbClr val="0B3EFF"/>
                </a:solidFill>
                <a:latin typeface="Calibri"/>
                <a:cs typeface="Calibri"/>
              </a:rPr>
              <a:t> </a:t>
            </a:r>
            <a:r>
              <a:rPr sz="1800" dirty="0">
                <a:solidFill>
                  <a:srgbClr val="0B3EFF"/>
                </a:solidFill>
                <a:latin typeface="Calibri"/>
                <a:cs typeface="Calibri"/>
              </a:rPr>
              <a:t>et</a:t>
            </a:r>
            <a:r>
              <a:rPr lang="ja-JP" altLang="en-US" sz="1800" dirty="0">
                <a:solidFill>
                  <a:srgbClr val="0B3EFF"/>
                </a:solidFill>
                <a:latin typeface="Calibri"/>
                <a:cs typeface="Calibri"/>
              </a:rPr>
              <a:t> </a:t>
            </a:r>
            <a:r>
              <a:rPr sz="1800" dirty="0">
                <a:solidFill>
                  <a:srgbClr val="0B3EFF"/>
                </a:solidFill>
                <a:latin typeface="Calibri"/>
                <a:cs typeface="Calibri"/>
              </a:rPr>
              <a:t>al.</a:t>
            </a:r>
            <a:endParaRPr sz="1800" dirty="0">
              <a:latin typeface="Calibri"/>
              <a:cs typeface="Calibri"/>
            </a:endParaRPr>
          </a:p>
        </p:txBody>
      </p:sp>
      <p:sp>
        <p:nvSpPr>
          <p:cNvPr id="9" name="object 9"/>
          <p:cNvSpPr/>
          <p:nvPr/>
        </p:nvSpPr>
        <p:spPr>
          <a:xfrm>
            <a:off x="1419291" y="3114413"/>
            <a:ext cx="2899315" cy="3598538"/>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1484667" y="1831068"/>
            <a:ext cx="7664210" cy="1243289"/>
          </a:xfrm>
          <a:prstGeom prst="rect">
            <a:avLst/>
          </a:prstGeom>
        </p:spPr>
        <p:txBody>
          <a:bodyPr vert="horz" wrap="square" lIns="0" tIns="0" rIns="0" bIns="0" rtlCol="0">
            <a:spAutoFit/>
          </a:bodyPr>
          <a:lstStyle/>
          <a:p>
            <a:pPr marL="256540" marR="5080" indent="-243840">
              <a:lnSpc>
                <a:spcPct val="100000"/>
              </a:lnSpc>
              <a:buFont typeface="Arial"/>
              <a:buChar char="•"/>
              <a:tabLst>
                <a:tab pos="257175" algn="l"/>
              </a:tabLst>
            </a:pPr>
            <a:r>
              <a:rPr sz="2000" dirty="0">
                <a:latin typeface="Calibri"/>
                <a:cs typeface="Calibri"/>
              </a:rPr>
              <a:t>To</a:t>
            </a:r>
            <a:r>
              <a:rPr lang="ja-JP" altLang="en-US" sz="2000" dirty="0">
                <a:latin typeface="Calibri"/>
                <a:cs typeface="Calibri"/>
              </a:rPr>
              <a:t> </a:t>
            </a:r>
            <a:r>
              <a:rPr sz="2000" dirty="0">
                <a:latin typeface="Calibri"/>
                <a:cs typeface="Calibri"/>
              </a:rPr>
              <a:t>reveal</a:t>
            </a:r>
            <a:r>
              <a:rPr lang="ja-JP" altLang="en-US" sz="2000" dirty="0">
                <a:latin typeface="Calibri"/>
                <a:cs typeface="Calibri"/>
              </a:rPr>
              <a:t> </a:t>
            </a:r>
            <a:r>
              <a:rPr sz="2000" dirty="0">
                <a:latin typeface="Calibri"/>
                <a:cs typeface="Calibri"/>
              </a:rPr>
              <a:t>beam</a:t>
            </a:r>
            <a:r>
              <a:rPr lang="ja-JP" altLang="en-US" sz="2000" dirty="0">
                <a:latin typeface="Calibri"/>
                <a:cs typeface="Calibri"/>
              </a:rPr>
              <a:t> </a:t>
            </a:r>
            <a:r>
              <a:rPr sz="2000" dirty="0">
                <a:latin typeface="Calibri"/>
                <a:cs typeface="Calibri"/>
              </a:rPr>
              <a:t>jitter</a:t>
            </a:r>
            <a:r>
              <a:rPr lang="ja-JP" altLang="en-US" sz="2000" dirty="0">
                <a:latin typeface="Calibri"/>
                <a:cs typeface="Calibri"/>
              </a:rPr>
              <a:t> </a:t>
            </a:r>
            <a:r>
              <a:rPr sz="2000" dirty="0">
                <a:latin typeface="Calibri"/>
                <a:cs typeface="Calibri"/>
              </a:rPr>
              <a:t>source</a:t>
            </a:r>
            <a:r>
              <a:rPr lang="ja-JP" altLang="en-US" sz="2000" dirty="0">
                <a:latin typeface="Calibri"/>
                <a:cs typeface="Calibri"/>
              </a:rPr>
              <a:t> </a:t>
            </a:r>
            <a:r>
              <a:rPr sz="2000" dirty="0">
                <a:latin typeface="Calibri"/>
                <a:cs typeface="Calibri"/>
              </a:rPr>
              <a:t>directly,</a:t>
            </a:r>
            <a:r>
              <a:rPr lang="ja-JP" altLang="en-US" sz="2000" dirty="0">
                <a:latin typeface="Calibri"/>
                <a:cs typeface="Calibri"/>
              </a:rPr>
              <a:t> </a:t>
            </a:r>
            <a:r>
              <a:rPr sz="2000" dirty="0">
                <a:latin typeface="Calibri"/>
                <a:cs typeface="Calibri"/>
              </a:rPr>
              <a:t>we</a:t>
            </a:r>
            <a:r>
              <a:rPr lang="ja-JP" altLang="en-US" sz="2000" dirty="0">
                <a:latin typeface="Calibri"/>
                <a:cs typeface="Calibri"/>
              </a:rPr>
              <a:t> </a:t>
            </a:r>
            <a:r>
              <a:rPr sz="2000" dirty="0">
                <a:latin typeface="Calibri"/>
                <a:cs typeface="Calibri"/>
              </a:rPr>
              <a:t>temporally</a:t>
            </a:r>
            <a:r>
              <a:rPr lang="ja-JP" altLang="en-US" sz="2000" dirty="0">
                <a:latin typeface="Calibri"/>
                <a:cs typeface="Calibri"/>
              </a:rPr>
              <a:t> </a:t>
            </a:r>
            <a:r>
              <a:rPr sz="2000" dirty="0">
                <a:latin typeface="Calibri"/>
                <a:cs typeface="Calibri"/>
              </a:rPr>
              <a:t>replace</a:t>
            </a:r>
            <a:r>
              <a:rPr lang="ja-JP" altLang="en-US" sz="2000" dirty="0">
                <a:latin typeface="Calibri"/>
                <a:cs typeface="Calibri"/>
              </a:rPr>
              <a:t> </a:t>
            </a:r>
            <a:r>
              <a:rPr sz="2000" dirty="0">
                <a:latin typeface="Calibri"/>
                <a:cs typeface="Calibri"/>
              </a:rPr>
              <a:t>the</a:t>
            </a:r>
            <a:r>
              <a:rPr lang="ja-JP" altLang="en-US" sz="2000" dirty="0">
                <a:latin typeface="Calibri"/>
                <a:cs typeface="Calibri"/>
              </a:rPr>
              <a:t> </a:t>
            </a:r>
            <a:r>
              <a:rPr sz="2000" dirty="0">
                <a:latin typeface="Calibri"/>
                <a:cs typeface="Calibri"/>
              </a:rPr>
              <a:t>target</a:t>
            </a:r>
            <a:r>
              <a:rPr lang="ja-JP" altLang="en-US" sz="2000" dirty="0">
                <a:latin typeface="Calibri"/>
                <a:cs typeface="Calibri"/>
              </a:rPr>
              <a:t> </a:t>
            </a:r>
            <a:r>
              <a:rPr sz="2000" dirty="0">
                <a:latin typeface="Calibri"/>
                <a:cs typeface="Calibri"/>
              </a:rPr>
              <a:t> to</a:t>
            </a:r>
            <a:r>
              <a:rPr lang="ja-JP" altLang="en-US" sz="2000" dirty="0">
                <a:latin typeface="Calibri"/>
                <a:cs typeface="Calibri"/>
              </a:rPr>
              <a:t> </a:t>
            </a:r>
            <a:r>
              <a:rPr sz="2000" dirty="0">
                <a:latin typeface="Calibri"/>
                <a:cs typeface="Calibri"/>
              </a:rPr>
              <a:t>dummy</a:t>
            </a:r>
            <a:r>
              <a:rPr lang="ja-JP" altLang="en-US" sz="2000" dirty="0">
                <a:latin typeface="Calibri"/>
                <a:cs typeface="Calibri"/>
              </a:rPr>
              <a:t> </a:t>
            </a:r>
            <a:r>
              <a:rPr sz="2000" dirty="0">
                <a:latin typeface="Calibri"/>
                <a:cs typeface="Calibri"/>
              </a:rPr>
              <a:t>target</a:t>
            </a:r>
            <a:r>
              <a:rPr lang="ja-JP" altLang="en-US" sz="2000" dirty="0">
                <a:latin typeface="Calibri"/>
                <a:cs typeface="Calibri"/>
              </a:rPr>
              <a:t> </a:t>
            </a:r>
            <a:r>
              <a:rPr sz="2000" dirty="0">
                <a:latin typeface="Calibri"/>
                <a:cs typeface="Calibri"/>
              </a:rPr>
              <a:t>with</a:t>
            </a:r>
            <a:r>
              <a:rPr lang="ja-JP" altLang="en-US" sz="2000" dirty="0">
                <a:latin typeface="Calibri"/>
                <a:cs typeface="Calibri"/>
              </a:rPr>
              <a:t> </a:t>
            </a:r>
            <a:r>
              <a:rPr sz="2000" dirty="0">
                <a:latin typeface="Calibri"/>
                <a:cs typeface="Calibri"/>
              </a:rPr>
              <a:t>several</a:t>
            </a:r>
            <a:r>
              <a:rPr lang="ja-JP" altLang="en-US" sz="2000" dirty="0">
                <a:latin typeface="Calibri"/>
                <a:cs typeface="Calibri"/>
              </a:rPr>
              <a:t> </a:t>
            </a:r>
            <a:r>
              <a:rPr sz="2000" dirty="0">
                <a:latin typeface="Calibri"/>
                <a:cs typeface="Calibri"/>
              </a:rPr>
              <a:t>hole,</a:t>
            </a:r>
            <a:r>
              <a:rPr lang="ja-JP" altLang="en-US" sz="2000" dirty="0">
                <a:latin typeface="Calibri"/>
                <a:cs typeface="Calibri"/>
              </a:rPr>
              <a:t> </a:t>
            </a:r>
            <a:r>
              <a:rPr sz="2000" dirty="0">
                <a:latin typeface="Calibri"/>
                <a:cs typeface="Calibri"/>
              </a:rPr>
              <a:t>which</a:t>
            </a:r>
            <a:r>
              <a:rPr lang="ja-JP" altLang="en-US" sz="2000" dirty="0">
                <a:latin typeface="Calibri"/>
                <a:cs typeface="Calibri"/>
              </a:rPr>
              <a:t> </a:t>
            </a:r>
            <a:r>
              <a:rPr sz="2000" dirty="0">
                <a:latin typeface="Calibri"/>
                <a:cs typeface="Calibri"/>
              </a:rPr>
              <a:t>have</a:t>
            </a:r>
            <a:r>
              <a:rPr lang="ja-JP" altLang="en-US" sz="2000" dirty="0">
                <a:latin typeface="Calibri"/>
                <a:cs typeface="Calibri"/>
              </a:rPr>
              <a:t> </a:t>
            </a:r>
            <a:r>
              <a:rPr sz="2000" dirty="0">
                <a:latin typeface="Calibri"/>
                <a:cs typeface="Calibri"/>
              </a:rPr>
              <a:t>different</a:t>
            </a:r>
            <a:r>
              <a:rPr lang="ja-JP" altLang="en-US" sz="2000" dirty="0">
                <a:latin typeface="Calibri"/>
                <a:cs typeface="Calibri"/>
              </a:rPr>
              <a:t> </a:t>
            </a:r>
            <a:r>
              <a:rPr sz="2000" dirty="0">
                <a:latin typeface="Calibri"/>
                <a:cs typeface="Calibri"/>
              </a:rPr>
              <a:t>diameter.</a:t>
            </a:r>
          </a:p>
          <a:p>
            <a:pPr marL="256540" indent="-243840">
              <a:lnSpc>
                <a:spcPct val="100000"/>
              </a:lnSpc>
              <a:spcBef>
                <a:spcPts val="95"/>
              </a:spcBef>
              <a:buFont typeface="Arial"/>
              <a:buChar char="•"/>
              <a:tabLst>
                <a:tab pos="257175" algn="l"/>
              </a:tabLst>
            </a:pPr>
            <a:r>
              <a:rPr sz="2000" dirty="0">
                <a:latin typeface="Calibri"/>
                <a:cs typeface="Calibri"/>
              </a:rPr>
              <a:t>In</a:t>
            </a:r>
            <a:r>
              <a:rPr lang="ja-JP" altLang="en-US" sz="2000" dirty="0">
                <a:latin typeface="Calibri"/>
                <a:cs typeface="Calibri"/>
              </a:rPr>
              <a:t> </a:t>
            </a:r>
            <a:r>
              <a:rPr sz="2000" dirty="0">
                <a:latin typeface="Calibri"/>
                <a:cs typeface="Calibri"/>
              </a:rPr>
              <a:t>this</a:t>
            </a:r>
            <a:r>
              <a:rPr lang="ja-JP" altLang="en-US" sz="2000" dirty="0">
                <a:latin typeface="Calibri"/>
                <a:cs typeface="Calibri"/>
              </a:rPr>
              <a:t> </a:t>
            </a:r>
            <a:r>
              <a:rPr sz="2000" dirty="0">
                <a:latin typeface="Calibri"/>
                <a:cs typeface="Calibri"/>
              </a:rPr>
              <a:t>autumn,</a:t>
            </a:r>
            <a:r>
              <a:rPr lang="ja-JP" altLang="en-US" sz="2000" dirty="0">
                <a:latin typeface="Calibri"/>
                <a:cs typeface="Calibri"/>
              </a:rPr>
              <a:t> </a:t>
            </a:r>
            <a:r>
              <a:rPr sz="2000" dirty="0">
                <a:latin typeface="Calibri"/>
                <a:cs typeface="Calibri"/>
              </a:rPr>
              <a:t>we</a:t>
            </a:r>
            <a:r>
              <a:rPr lang="ja-JP" altLang="en-US" sz="2000" dirty="0">
                <a:latin typeface="Calibri"/>
                <a:cs typeface="Calibri"/>
              </a:rPr>
              <a:t> </a:t>
            </a:r>
            <a:r>
              <a:rPr sz="2000" dirty="0">
                <a:latin typeface="Calibri"/>
                <a:cs typeface="Calibri"/>
              </a:rPr>
              <a:t>will</a:t>
            </a:r>
            <a:r>
              <a:rPr lang="ja-JP" altLang="en-US" sz="2000" dirty="0">
                <a:latin typeface="Calibri"/>
                <a:cs typeface="Calibri"/>
              </a:rPr>
              <a:t> </a:t>
            </a:r>
            <a:r>
              <a:rPr sz="2000" dirty="0">
                <a:latin typeface="Calibri"/>
                <a:cs typeface="Calibri"/>
              </a:rPr>
              <a:t>study</a:t>
            </a:r>
            <a:r>
              <a:rPr lang="ja-JP" altLang="en-US" sz="2000" dirty="0">
                <a:latin typeface="Calibri"/>
                <a:cs typeface="Calibri"/>
              </a:rPr>
              <a:t> </a:t>
            </a:r>
            <a:r>
              <a:rPr sz="2000" dirty="0">
                <a:latin typeface="Calibri"/>
                <a:cs typeface="Calibri"/>
              </a:rPr>
              <a:t>the</a:t>
            </a:r>
            <a:r>
              <a:rPr lang="ja-JP" altLang="en-US" sz="2000" dirty="0">
                <a:latin typeface="Calibri"/>
                <a:cs typeface="Calibri"/>
              </a:rPr>
              <a:t> </a:t>
            </a:r>
            <a:r>
              <a:rPr sz="2000" dirty="0">
                <a:latin typeface="Calibri"/>
                <a:cs typeface="Calibri"/>
              </a:rPr>
              <a:t>target</a:t>
            </a:r>
            <a:r>
              <a:rPr lang="ja-JP" altLang="en-US" sz="2000" dirty="0">
                <a:latin typeface="Calibri"/>
                <a:cs typeface="Calibri"/>
              </a:rPr>
              <a:t> </a:t>
            </a:r>
            <a:r>
              <a:rPr sz="2000" dirty="0">
                <a:latin typeface="Calibri"/>
                <a:cs typeface="Calibri"/>
              </a:rPr>
              <a:t>hole</a:t>
            </a:r>
            <a:r>
              <a:rPr lang="ja-JP" altLang="en-US" sz="2000" dirty="0">
                <a:latin typeface="Calibri"/>
                <a:cs typeface="Calibri"/>
              </a:rPr>
              <a:t> </a:t>
            </a:r>
            <a:r>
              <a:rPr sz="2000" dirty="0">
                <a:latin typeface="Calibri"/>
                <a:cs typeface="Calibri"/>
              </a:rPr>
              <a:t>effect</a:t>
            </a:r>
            <a:r>
              <a:rPr lang="ja-JP" altLang="en-US" sz="2000" dirty="0">
                <a:latin typeface="Calibri"/>
                <a:cs typeface="Calibri"/>
              </a:rPr>
              <a:t> </a:t>
            </a:r>
            <a:r>
              <a:rPr sz="2000" dirty="0">
                <a:latin typeface="Calibri"/>
                <a:cs typeface="Calibri"/>
              </a:rPr>
              <a:t>on</a:t>
            </a:r>
            <a:r>
              <a:rPr lang="ja-JP" altLang="en-US" sz="2000" dirty="0">
                <a:latin typeface="Calibri"/>
                <a:cs typeface="Calibri"/>
              </a:rPr>
              <a:t> </a:t>
            </a:r>
            <a:r>
              <a:rPr sz="2000" dirty="0">
                <a:latin typeface="Calibri"/>
                <a:cs typeface="Calibri"/>
              </a:rPr>
              <a:t>beam</a:t>
            </a:r>
            <a:r>
              <a:rPr lang="ja-JP" altLang="en-US" sz="2000" dirty="0">
                <a:latin typeface="Calibri"/>
                <a:cs typeface="Calibri"/>
              </a:rPr>
              <a:t> </a:t>
            </a:r>
            <a:r>
              <a:rPr sz="2000" dirty="0">
                <a:latin typeface="Calibri"/>
                <a:cs typeface="Calibri"/>
              </a:rPr>
              <a:t>jitter.</a:t>
            </a:r>
          </a:p>
        </p:txBody>
      </p:sp>
      <p:sp>
        <p:nvSpPr>
          <p:cNvPr id="12"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17</a:t>
            </a:fld>
            <a:endParaRPr lang="en-US" altLang="ja-JP" dirty="0"/>
          </a:p>
        </p:txBody>
      </p:sp>
      <p:sp>
        <p:nvSpPr>
          <p:cNvPr id="14" name="タイトル 25"/>
          <p:cNvSpPr>
            <a:spLocks noGrp="1"/>
          </p:cNvSpPr>
          <p:nvPr>
            <p:ph type="title"/>
          </p:nvPr>
        </p:nvSpPr>
        <p:spPr/>
        <p:txBody>
          <a:bodyPr/>
          <a:lstStyle/>
          <a:p>
            <a:r>
              <a:rPr lang="en-US" altLang="ja-JP" dirty="0"/>
              <a:t>Target Hole Study</a:t>
            </a:r>
            <a:endParaRPr kumimoji="1" lang="ja-JP" altLang="en-US" dirty="0"/>
          </a:p>
        </p:txBody>
      </p:sp>
    </p:spTree>
    <p:extLst>
      <p:ext uri="{BB962C8B-B14F-4D97-AF65-F5344CB8AC3E}">
        <p14:creationId xmlns:p14="http://schemas.microsoft.com/office/powerpoint/2010/main" val="18996798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D1ACDFC2-7F7B-684D-B590-F72878251E36}"/>
              </a:ext>
            </a:extLst>
          </p:cNvPr>
          <p:cNvSpPr/>
          <p:nvPr/>
        </p:nvSpPr>
        <p:spPr>
          <a:xfrm>
            <a:off x="5681913" y="1232464"/>
            <a:ext cx="4104290" cy="5918046"/>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841"/>
          </a:p>
        </p:txBody>
      </p:sp>
      <p:pic>
        <p:nvPicPr>
          <p:cNvPr id="5" name="図 4">
            <a:extLst>
              <a:ext uri="{FF2B5EF4-FFF2-40B4-BE49-F238E27FC236}">
                <a16:creationId xmlns:a16="http://schemas.microsoft.com/office/drawing/2014/main" id="{7EF057E8-C38F-734E-A837-A521D5771099}"/>
              </a:ext>
            </a:extLst>
          </p:cNvPr>
          <p:cNvPicPr>
            <a:picLocks noChangeAspect="1"/>
          </p:cNvPicPr>
          <p:nvPr/>
        </p:nvPicPr>
        <p:blipFill>
          <a:blip r:embed="rId2"/>
          <a:stretch>
            <a:fillRect/>
          </a:stretch>
        </p:blipFill>
        <p:spPr>
          <a:xfrm>
            <a:off x="5877594" y="1550041"/>
            <a:ext cx="3694668" cy="2702533"/>
          </a:xfrm>
          <a:prstGeom prst="rect">
            <a:avLst/>
          </a:prstGeom>
        </p:spPr>
      </p:pic>
      <p:sp>
        <p:nvSpPr>
          <p:cNvPr id="6" name="テキスト ボックス 5">
            <a:extLst>
              <a:ext uri="{FF2B5EF4-FFF2-40B4-BE49-F238E27FC236}">
                <a16:creationId xmlns:a16="http://schemas.microsoft.com/office/drawing/2014/main" id="{E8339354-B5C1-2840-911B-102E14189211}"/>
              </a:ext>
            </a:extLst>
          </p:cNvPr>
          <p:cNvSpPr txBox="1"/>
          <p:nvPr/>
        </p:nvSpPr>
        <p:spPr>
          <a:xfrm>
            <a:off x="7251271" y="2827559"/>
            <a:ext cx="2792816" cy="362087"/>
          </a:xfrm>
          <a:prstGeom prst="rect">
            <a:avLst/>
          </a:prstGeom>
          <a:solidFill>
            <a:schemeClr val="bg1"/>
          </a:solidFill>
          <a:ln>
            <a:noFill/>
          </a:ln>
        </p:spPr>
        <p:txBody>
          <a:bodyPr wrap="none" rtlCol="0">
            <a:spAutoFit/>
          </a:bodyPr>
          <a:lstStyle/>
          <a:p>
            <a:r>
              <a:rPr lang="en-US" altLang="ja-JP" sz="1753" dirty="0"/>
              <a:t>With Target hole(φ2mm)</a:t>
            </a:r>
            <a:endParaRPr lang="ja-JP" altLang="en-US" sz="1753"/>
          </a:p>
        </p:txBody>
      </p:sp>
      <p:pic>
        <p:nvPicPr>
          <p:cNvPr id="7" name="図 6">
            <a:extLst>
              <a:ext uri="{FF2B5EF4-FFF2-40B4-BE49-F238E27FC236}">
                <a16:creationId xmlns:a16="http://schemas.microsoft.com/office/drawing/2014/main" id="{01DE8BF5-86BF-EE46-9FBB-9CD2A1652364}"/>
              </a:ext>
            </a:extLst>
          </p:cNvPr>
          <p:cNvPicPr>
            <a:picLocks noChangeAspect="1"/>
          </p:cNvPicPr>
          <p:nvPr/>
        </p:nvPicPr>
        <p:blipFill>
          <a:blip r:embed="rId3"/>
          <a:stretch>
            <a:fillRect/>
          </a:stretch>
        </p:blipFill>
        <p:spPr>
          <a:xfrm>
            <a:off x="5877592" y="4252575"/>
            <a:ext cx="3694669" cy="2755168"/>
          </a:xfrm>
          <a:prstGeom prst="rect">
            <a:avLst/>
          </a:prstGeom>
        </p:spPr>
      </p:pic>
      <p:sp>
        <p:nvSpPr>
          <p:cNvPr id="10" name="テキスト ボックス 9">
            <a:extLst>
              <a:ext uri="{FF2B5EF4-FFF2-40B4-BE49-F238E27FC236}">
                <a16:creationId xmlns:a16="http://schemas.microsoft.com/office/drawing/2014/main" id="{626761B7-A9C4-7640-BA6B-96FDC2BA6BD0}"/>
              </a:ext>
            </a:extLst>
          </p:cNvPr>
          <p:cNvSpPr txBox="1"/>
          <p:nvPr/>
        </p:nvSpPr>
        <p:spPr>
          <a:xfrm>
            <a:off x="7655965" y="5393468"/>
            <a:ext cx="1774909" cy="362087"/>
          </a:xfrm>
          <a:prstGeom prst="rect">
            <a:avLst/>
          </a:prstGeom>
          <a:solidFill>
            <a:schemeClr val="bg1"/>
          </a:solidFill>
          <a:ln>
            <a:solidFill>
              <a:schemeClr val="accent1"/>
            </a:solidFill>
          </a:ln>
        </p:spPr>
        <p:txBody>
          <a:bodyPr wrap="none" rtlCol="0">
            <a:spAutoFit/>
          </a:bodyPr>
          <a:lstStyle/>
          <a:p>
            <a:r>
              <a:rPr lang="en-US" altLang="ja-JP" sz="1753" dirty="0"/>
              <a:t>No Target hole</a:t>
            </a:r>
            <a:endParaRPr lang="ja-JP" altLang="en-US" sz="1753"/>
          </a:p>
        </p:txBody>
      </p:sp>
      <p:sp>
        <p:nvSpPr>
          <p:cNvPr id="2" name="タイトル 1">
            <a:extLst>
              <a:ext uri="{FF2B5EF4-FFF2-40B4-BE49-F238E27FC236}">
                <a16:creationId xmlns:a16="http://schemas.microsoft.com/office/drawing/2014/main" id="{3D9946B0-8128-2442-8656-AA8592135C4D}"/>
              </a:ext>
            </a:extLst>
          </p:cNvPr>
          <p:cNvSpPr>
            <a:spLocks noGrp="1"/>
          </p:cNvSpPr>
          <p:nvPr>
            <p:ph type="title"/>
          </p:nvPr>
        </p:nvSpPr>
        <p:spPr>
          <a:xfrm>
            <a:off x="566258" y="371943"/>
            <a:ext cx="6410275" cy="599577"/>
          </a:xfrm>
          <a:noFill/>
          <a:ln w="25400">
            <a:noFill/>
          </a:ln>
        </p:spPr>
        <p:txBody>
          <a:bodyPr>
            <a:normAutofit fontScale="90000"/>
          </a:bodyPr>
          <a:lstStyle/>
          <a:p>
            <a:r>
              <a:rPr kumimoji="1" lang="en-US" altLang="ja-JP" dirty="0"/>
              <a:t>Jitter Emittance after Target</a:t>
            </a:r>
            <a:endParaRPr kumimoji="1" lang="ja-JP" altLang="en-US"/>
          </a:p>
        </p:txBody>
      </p:sp>
      <p:sp>
        <p:nvSpPr>
          <p:cNvPr id="3" name="テキスト ボックス 2">
            <a:extLst>
              <a:ext uri="{FF2B5EF4-FFF2-40B4-BE49-F238E27FC236}">
                <a16:creationId xmlns:a16="http://schemas.microsoft.com/office/drawing/2014/main" id="{8DB2D1EB-BCE8-1341-B158-BA29A11B3618}"/>
              </a:ext>
            </a:extLst>
          </p:cNvPr>
          <p:cNvSpPr txBox="1"/>
          <p:nvPr/>
        </p:nvSpPr>
        <p:spPr>
          <a:xfrm>
            <a:off x="373606" y="1662829"/>
            <a:ext cx="5210467" cy="2358594"/>
          </a:xfrm>
          <a:prstGeom prst="rect">
            <a:avLst/>
          </a:prstGeom>
          <a:noFill/>
        </p:spPr>
        <p:txBody>
          <a:bodyPr wrap="square" rtlCol="0">
            <a:spAutoFit/>
          </a:bodyPr>
          <a:lstStyle/>
          <a:p>
            <a:pPr marL="250517" indent="-250517">
              <a:buFont typeface="Arial" panose="020B0604020202020204" pitchFamily="34" charset="0"/>
              <a:buChar char="•"/>
            </a:pPr>
            <a:r>
              <a:rPr lang="en" altLang="ja-JP" sz="1841" dirty="0">
                <a:solidFill>
                  <a:srgbClr val="FF0000"/>
                </a:solidFill>
                <a:latin typeface="Hiragino Maru Gothic Pro W4" panose="020F0400000000000000" pitchFamily="34" charset="-128"/>
                <a:ea typeface="Hiragino Maru Gothic Pro W4" panose="020F0400000000000000" pitchFamily="34" charset="-128"/>
              </a:rPr>
              <a:t>The growth of the jitter emittance has been nothing to do with the small hole.</a:t>
            </a:r>
          </a:p>
          <a:p>
            <a:pPr marL="250517" indent="-250517">
              <a:buFont typeface="Arial" panose="020B0604020202020204" pitchFamily="34" charset="0"/>
              <a:buChar char="•"/>
            </a:pPr>
            <a:r>
              <a:rPr lang="en" altLang="ja-JP" sz="1841" dirty="0">
                <a:latin typeface="Hiragino Maru Gothic Pro W4" panose="020F0400000000000000" pitchFamily="34" charset="-128"/>
                <a:ea typeface="Hiragino Maru Gothic Pro W4" panose="020F0400000000000000" pitchFamily="34" charset="-128"/>
              </a:rPr>
              <a:t>Strong correlation between orbit jitter and beta function.</a:t>
            </a:r>
          </a:p>
          <a:p>
            <a:pPr marL="250517" indent="-250517">
              <a:buFont typeface="Arial" panose="020B0604020202020204" pitchFamily="34" charset="0"/>
              <a:buChar char="•"/>
            </a:pPr>
            <a:r>
              <a:rPr lang="en" altLang="ja-JP" sz="1841" dirty="0">
                <a:latin typeface="Hiragino Maru Gothic Pro W4" panose="020F0400000000000000" pitchFamily="34" charset="-128"/>
                <a:ea typeface="Hiragino Maru Gothic Pro W4" panose="020F0400000000000000" pitchFamily="34" charset="-128"/>
              </a:rPr>
              <a:t>The beta function after the target is large to squeeze the beam sizes to pass through the hole, which causes the large orbit jitter.</a:t>
            </a:r>
          </a:p>
        </p:txBody>
      </p:sp>
      <p:grpSp>
        <p:nvGrpSpPr>
          <p:cNvPr id="9" name="グループ化 8">
            <a:extLst>
              <a:ext uri="{FF2B5EF4-FFF2-40B4-BE49-F238E27FC236}">
                <a16:creationId xmlns:a16="http://schemas.microsoft.com/office/drawing/2014/main" id="{A57C5CE9-C9A2-314B-A028-CE03E205EA3D}"/>
              </a:ext>
            </a:extLst>
          </p:cNvPr>
          <p:cNvGrpSpPr/>
          <p:nvPr/>
        </p:nvGrpSpPr>
        <p:grpSpPr>
          <a:xfrm>
            <a:off x="98182" y="4222625"/>
            <a:ext cx="3122141" cy="2641033"/>
            <a:chOff x="1114832" y="2525864"/>
            <a:chExt cx="4495070" cy="3992110"/>
          </a:xfrm>
        </p:grpSpPr>
        <p:pic>
          <p:nvPicPr>
            <p:cNvPr id="14" name="図 13">
              <a:extLst>
                <a:ext uri="{FF2B5EF4-FFF2-40B4-BE49-F238E27FC236}">
                  <a16:creationId xmlns:a16="http://schemas.microsoft.com/office/drawing/2014/main" id="{608524AD-9F68-254C-9706-E44025B1EE1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4466" y="3743365"/>
              <a:ext cx="4194885" cy="2774609"/>
            </a:xfrm>
            <a:prstGeom prst="rect">
              <a:avLst/>
            </a:prstGeom>
          </p:spPr>
        </p:pic>
        <p:pic>
          <p:nvPicPr>
            <p:cNvPr id="15" name="図 14">
              <a:extLst>
                <a:ext uri="{FF2B5EF4-FFF2-40B4-BE49-F238E27FC236}">
                  <a16:creationId xmlns:a16="http://schemas.microsoft.com/office/drawing/2014/main" id="{A385BFA9-2C6A-0743-9A51-32759F449AC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14832" y="2525864"/>
              <a:ext cx="4495070" cy="1292657"/>
            </a:xfrm>
            <a:prstGeom prst="rect">
              <a:avLst/>
            </a:prstGeom>
          </p:spPr>
        </p:pic>
      </p:grpSp>
      <p:sp>
        <p:nvSpPr>
          <p:cNvPr id="11" name="テキスト ボックス 10">
            <a:extLst>
              <a:ext uri="{FF2B5EF4-FFF2-40B4-BE49-F238E27FC236}">
                <a16:creationId xmlns:a16="http://schemas.microsoft.com/office/drawing/2014/main" id="{4532BA2E-E4C8-7F48-BE14-8EB09FD995CE}"/>
              </a:ext>
            </a:extLst>
          </p:cNvPr>
          <p:cNvSpPr txBox="1"/>
          <p:nvPr/>
        </p:nvSpPr>
        <p:spPr>
          <a:xfrm>
            <a:off x="358815" y="1374247"/>
            <a:ext cx="1931298" cy="416140"/>
          </a:xfrm>
          <a:prstGeom prst="rect">
            <a:avLst/>
          </a:prstGeom>
          <a:noFill/>
        </p:spPr>
        <p:txBody>
          <a:bodyPr wrap="none" rtlCol="0">
            <a:spAutoFit/>
          </a:bodyPr>
          <a:lstStyle/>
          <a:p>
            <a:r>
              <a:rPr lang="en-US" altLang="ja-JP" sz="2104" dirty="0">
                <a:solidFill>
                  <a:srgbClr val="0432FF"/>
                </a:solidFill>
              </a:rPr>
              <a:t>The result is; </a:t>
            </a:r>
            <a:endParaRPr lang="ja-JP" altLang="en-US" sz="2104">
              <a:solidFill>
                <a:srgbClr val="0432FF"/>
              </a:solidFill>
            </a:endParaRPr>
          </a:p>
        </p:txBody>
      </p:sp>
      <p:sp>
        <p:nvSpPr>
          <p:cNvPr id="16" name="スライド番号プレースホルダー 15">
            <a:extLst>
              <a:ext uri="{FF2B5EF4-FFF2-40B4-BE49-F238E27FC236}">
                <a16:creationId xmlns:a16="http://schemas.microsoft.com/office/drawing/2014/main" id="{1E562C54-C351-2C44-92B9-398D88856D21}"/>
              </a:ext>
            </a:extLst>
          </p:cNvPr>
          <p:cNvSpPr>
            <a:spLocks noGrp="1"/>
          </p:cNvSpPr>
          <p:nvPr>
            <p:ph type="sldNum" sz="quarter" idx="12"/>
          </p:nvPr>
        </p:nvSpPr>
        <p:spPr/>
        <p:txBody>
          <a:bodyPr/>
          <a:lstStyle/>
          <a:p>
            <a:r>
              <a:rPr kumimoji="1" lang="en-US" altLang="ja-JP" dirty="0"/>
              <a:t> </a:t>
            </a:r>
            <a:endParaRPr kumimoji="1" lang="ja-JP" altLang="en-US"/>
          </a:p>
        </p:txBody>
      </p:sp>
      <p:cxnSp>
        <p:nvCxnSpPr>
          <p:cNvPr id="13" name="直線矢印コネクタ 12">
            <a:extLst>
              <a:ext uri="{FF2B5EF4-FFF2-40B4-BE49-F238E27FC236}">
                <a16:creationId xmlns:a16="http://schemas.microsoft.com/office/drawing/2014/main" id="{58525997-ACDB-D946-8B94-7D6F8A6CC3A1}"/>
              </a:ext>
            </a:extLst>
          </p:cNvPr>
          <p:cNvCxnSpPr>
            <a:cxnSpLocks/>
          </p:cNvCxnSpPr>
          <p:nvPr/>
        </p:nvCxnSpPr>
        <p:spPr>
          <a:xfrm>
            <a:off x="5418531" y="4950251"/>
            <a:ext cx="2302666" cy="975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538E980B-2D07-0348-ACAB-3CE95600A993}"/>
              </a:ext>
            </a:extLst>
          </p:cNvPr>
          <p:cNvSpPr txBox="1"/>
          <p:nvPr/>
        </p:nvSpPr>
        <p:spPr>
          <a:xfrm>
            <a:off x="3284356" y="3560139"/>
            <a:ext cx="2521370" cy="3775008"/>
          </a:xfrm>
          <a:prstGeom prst="rect">
            <a:avLst/>
          </a:prstGeom>
          <a:noFill/>
        </p:spPr>
        <p:txBody>
          <a:bodyPr wrap="square" rtlCol="0">
            <a:spAutoFit/>
          </a:bodyPr>
          <a:lstStyle/>
          <a:p>
            <a:r>
              <a:rPr lang="en" altLang="ja-JP" sz="1841" dirty="0">
                <a:latin typeface="Hiragino Maru Gothic Pro W4" panose="020F0400000000000000" pitchFamily="34" charset="-128"/>
                <a:ea typeface="Hiragino Maru Gothic Pro W4" panose="020F0400000000000000" pitchFamily="34" charset="-128"/>
              </a:rPr>
              <a:t>Although the jitter emittances are still increased as shown in the jitter emittance plots, it is known that this jitter becomes smaller when </a:t>
            </a:r>
            <a:r>
              <a:rPr lang="en" altLang="ja-JP" sz="1841" dirty="0" err="1">
                <a:latin typeface="Hiragino Maru Gothic Pro W4" panose="020F0400000000000000" pitchFamily="34" charset="-128"/>
                <a:ea typeface="Hiragino Maru Gothic Pro W4" panose="020F0400000000000000" pitchFamily="34" charset="-128"/>
              </a:rPr>
              <a:t>Jarc's</a:t>
            </a:r>
            <a:r>
              <a:rPr lang="en" altLang="ja-JP" sz="1841" dirty="0">
                <a:latin typeface="Hiragino Maru Gothic Pro W4" panose="020F0400000000000000" pitchFamily="34" charset="-128"/>
                <a:ea typeface="Hiragino Maru Gothic Pro W4" panose="020F0400000000000000" pitchFamily="34" charset="-128"/>
              </a:rPr>
              <a:t> dispersion leakage is reduced.</a:t>
            </a:r>
          </a:p>
          <a:p>
            <a:r>
              <a:rPr lang="en" altLang="ja-JP" sz="1841" dirty="0">
                <a:solidFill>
                  <a:srgbClr val="0432FF"/>
                </a:solidFill>
                <a:latin typeface="Hiragino Maru Gothic Pro W4" panose="020F0400000000000000" pitchFamily="34" charset="-128"/>
                <a:ea typeface="Hiragino Maru Gothic Pro W4" panose="020F0400000000000000" pitchFamily="34" charset="-128"/>
              </a:rPr>
              <a:t>They are small enough at the end of LINAC.</a:t>
            </a:r>
          </a:p>
        </p:txBody>
      </p:sp>
      <p:cxnSp>
        <p:nvCxnSpPr>
          <p:cNvPr id="26" name="直線矢印コネクタ 25">
            <a:extLst>
              <a:ext uri="{FF2B5EF4-FFF2-40B4-BE49-F238E27FC236}">
                <a16:creationId xmlns:a16="http://schemas.microsoft.com/office/drawing/2014/main" id="{E1B5517F-FD43-BE46-9174-16E603B2E4F2}"/>
              </a:ext>
            </a:extLst>
          </p:cNvPr>
          <p:cNvCxnSpPr>
            <a:cxnSpLocks/>
          </p:cNvCxnSpPr>
          <p:nvPr/>
        </p:nvCxnSpPr>
        <p:spPr>
          <a:xfrm flipV="1">
            <a:off x="5441766" y="6291797"/>
            <a:ext cx="3736520" cy="288711"/>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9" name="四角形吹き出し 28">
            <a:extLst>
              <a:ext uri="{FF2B5EF4-FFF2-40B4-BE49-F238E27FC236}">
                <a16:creationId xmlns:a16="http://schemas.microsoft.com/office/drawing/2014/main" id="{5F990AB1-A343-F94E-BDE5-D97A0E949DA3}"/>
              </a:ext>
            </a:extLst>
          </p:cNvPr>
          <p:cNvSpPr/>
          <p:nvPr/>
        </p:nvSpPr>
        <p:spPr>
          <a:xfrm>
            <a:off x="7226449" y="2812522"/>
            <a:ext cx="2823137" cy="325306"/>
          </a:xfrm>
          <a:prstGeom prst="wedgeRectCallout">
            <a:avLst>
              <a:gd name="adj1" fmla="val -32626"/>
              <a:gd name="adj2" fmla="val 982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41"/>
          </a:p>
        </p:txBody>
      </p:sp>
      <p:sp>
        <p:nvSpPr>
          <p:cNvPr id="32" name="テキスト ボックス 31">
            <a:extLst>
              <a:ext uri="{FF2B5EF4-FFF2-40B4-BE49-F238E27FC236}">
                <a16:creationId xmlns:a16="http://schemas.microsoft.com/office/drawing/2014/main" id="{3FDC6291-67A0-9740-B662-5FD0CE9C25F0}"/>
              </a:ext>
            </a:extLst>
          </p:cNvPr>
          <p:cNvSpPr txBox="1"/>
          <p:nvPr/>
        </p:nvSpPr>
        <p:spPr>
          <a:xfrm>
            <a:off x="555966" y="4349311"/>
            <a:ext cx="2837187" cy="375616"/>
          </a:xfrm>
          <a:prstGeom prst="rect">
            <a:avLst/>
          </a:prstGeom>
          <a:noFill/>
        </p:spPr>
        <p:txBody>
          <a:bodyPr wrap="none" rtlCol="0">
            <a:spAutoFit/>
          </a:bodyPr>
          <a:lstStyle/>
          <a:p>
            <a:r>
              <a:rPr lang="en-US" altLang="ja-JP" sz="1841" dirty="0"/>
              <a:t>Position jitters</a:t>
            </a:r>
            <a:r>
              <a:rPr lang="ja-JP" altLang="en-US" sz="1841"/>
              <a:t> </a:t>
            </a:r>
            <a:r>
              <a:rPr lang="en-US" altLang="ja-JP" sz="1841" dirty="0">
                <a:solidFill>
                  <a:srgbClr val="0432FF"/>
                </a:solidFill>
              </a:rPr>
              <a:t>x</a:t>
            </a:r>
            <a:r>
              <a:rPr lang="en-US" altLang="ja-JP" sz="1841" dirty="0"/>
              <a:t>, </a:t>
            </a:r>
            <a:r>
              <a:rPr lang="en-US" altLang="ja-JP" sz="1841" dirty="0">
                <a:solidFill>
                  <a:srgbClr val="FF0000"/>
                </a:solidFill>
              </a:rPr>
              <a:t>y</a:t>
            </a:r>
            <a:r>
              <a:rPr lang="en-US" altLang="ja-JP" sz="1841" dirty="0"/>
              <a:t> [</a:t>
            </a:r>
            <a:r>
              <a:rPr lang="en-US" altLang="ja-JP" sz="1841" dirty="0">
                <a:latin typeface="Symbol" pitchFamily="2" charset="2"/>
              </a:rPr>
              <a:t>m</a:t>
            </a:r>
            <a:r>
              <a:rPr lang="en-US" altLang="ja-JP" sz="1841" dirty="0"/>
              <a:t>m]</a:t>
            </a:r>
            <a:endParaRPr lang="ja-JP" altLang="en-US" sz="1841"/>
          </a:p>
        </p:txBody>
      </p:sp>
      <p:sp>
        <p:nvSpPr>
          <p:cNvPr id="33" name="テキスト ボックス 32">
            <a:extLst>
              <a:ext uri="{FF2B5EF4-FFF2-40B4-BE49-F238E27FC236}">
                <a16:creationId xmlns:a16="http://schemas.microsoft.com/office/drawing/2014/main" id="{E44CE12E-644C-DC40-B518-A590234B1C12}"/>
              </a:ext>
            </a:extLst>
          </p:cNvPr>
          <p:cNvSpPr txBox="1"/>
          <p:nvPr/>
        </p:nvSpPr>
        <p:spPr>
          <a:xfrm>
            <a:off x="604140" y="5077799"/>
            <a:ext cx="1140056" cy="375616"/>
          </a:xfrm>
          <a:prstGeom prst="rect">
            <a:avLst/>
          </a:prstGeom>
          <a:noFill/>
        </p:spPr>
        <p:txBody>
          <a:bodyPr wrap="none" rtlCol="0">
            <a:spAutoFit/>
          </a:bodyPr>
          <a:lstStyle/>
          <a:p>
            <a:r>
              <a:rPr lang="en-US" altLang="ja-JP" sz="1841" dirty="0">
                <a:solidFill>
                  <a:srgbClr val="0070C0"/>
                </a:solidFill>
                <a:latin typeface="Symbol" pitchFamily="2" charset="2"/>
              </a:rPr>
              <a:t>√</a:t>
            </a:r>
            <a:r>
              <a:rPr lang="en-US" altLang="ja-JP" sz="1841" dirty="0" err="1">
                <a:solidFill>
                  <a:srgbClr val="0070C0"/>
                </a:solidFill>
                <a:latin typeface="Symbol" pitchFamily="2" charset="2"/>
              </a:rPr>
              <a:t>b</a:t>
            </a:r>
            <a:r>
              <a:rPr lang="en-US" altLang="ja-JP" sz="1841" dirty="0" err="1">
                <a:solidFill>
                  <a:srgbClr val="0070C0"/>
                </a:solidFill>
              </a:rPr>
              <a:t>x</a:t>
            </a:r>
            <a:r>
              <a:rPr lang="en-US" altLang="ja-JP" sz="1841" dirty="0"/>
              <a:t>, </a:t>
            </a:r>
            <a:r>
              <a:rPr lang="en-US" altLang="ja-JP" sz="1841" dirty="0">
                <a:solidFill>
                  <a:srgbClr val="FF0000"/>
                </a:solidFill>
                <a:latin typeface="Symbol" pitchFamily="2" charset="2"/>
              </a:rPr>
              <a:t>√b</a:t>
            </a:r>
            <a:r>
              <a:rPr lang="en-US" altLang="ja-JP" sz="1841" dirty="0">
                <a:solidFill>
                  <a:srgbClr val="FF0000"/>
                </a:solidFill>
              </a:rPr>
              <a:t>y</a:t>
            </a:r>
            <a:endParaRPr lang="ja-JP" altLang="en-US" sz="1841">
              <a:solidFill>
                <a:srgbClr val="FF0000"/>
              </a:solidFill>
            </a:endParaRPr>
          </a:p>
        </p:txBody>
      </p:sp>
      <p:sp>
        <p:nvSpPr>
          <p:cNvPr id="39" name="右カーブ矢印 38">
            <a:extLst>
              <a:ext uri="{FF2B5EF4-FFF2-40B4-BE49-F238E27FC236}">
                <a16:creationId xmlns:a16="http://schemas.microsoft.com/office/drawing/2014/main" id="{9F924B34-E721-1F4B-9E06-DD854B81AD42}"/>
              </a:ext>
            </a:extLst>
          </p:cNvPr>
          <p:cNvSpPr/>
          <p:nvPr/>
        </p:nvSpPr>
        <p:spPr>
          <a:xfrm>
            <a:off x="206016" y="3046767"/>
            <a:ext cx="167591" cy="11165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41">
              <a:solidFill>
                <a:schemeClr val="tx1"/>
              </a:solidFill>
            </a:endParaRPr>
          </a:p>
        </p:txBody>
      </p:sp>
    </p:spTree>
    <p:extLst>
      <p:ext uri="{BB962C8B-B14F-4D97-AF65-F5344CB8AC3E}">
        <p14:creationId xmlns:p14="http://schemas.microsoft.com/office/powerpoint/2010/main" val="3076264092"/>
      </p:ext>
    </p:extLst>
  </p:cSld>
  <p:clrMapOvr>
    <a:masterClrMapping/>
  </p:clrMapOvr>
  <mc:AlternateContent xmlns:mc="http://schemas.openxmlformats.org/markup-compatibility/2006" xmlns:p14="http://schemas.microsoft.com/office/powerpoint/2010/main">
    <mc:Choice Requires="p14">
      <p:transition spd="slow" p14:dur="2000" advTm="85061"/>
    </mc:Choice>
    <mc:Fallback xmlns="">
      <p:transition spd="slow" advTm="85061"/>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1494695" y="2973471"/>
            <a:ext cx="3866190" cy="305056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5357838" y="3116848"/>
            <a:ext cx="3847909" cy="2904133"/>
          </a:xfrm>
          <a:prstGeom prst="rect">
            <a:avLst/>
          </a:prstGeom>
          <a:blipFill>
            <a:blip r:embed="rId4"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65100" y="240577"/>
            <a:ext cx="10358438" cy="1004747"/>
          </a:xfrm>
          <a:prstGeom prst="rect">
            <a:avLst/>
          </a:prstGeom>
        </p:spPr>
        <p:txBody>
          <a:bodyPr vert="horz" wrap="square" lIns="0" tIns="0" rIns="0" bIns="0" rtlCol="0">
            <a:spAutoFit/>
          </a:bodyPr>
          <a:lstStyle/>
          <a:p>
            <a:pPr marL="133350" marR="5080" indent="-43180">
              <a:lnSpc>
                <a:spcPct val="102200"/>
              </a:lnSpc>
            </a:pPr>
            <a:r>
              <a:rPr lang="en-US" sz="3200" dirty="0">
                <a:cs typeface="Calibri"/>
              </a:rPr>
              <a:t>Simulation</a:t>
            </a:r>
            <a:r>
              <a:rPr lang="en-US" altLang="ja-JP" sz="3200" dirty="0">
                <a:cs typeface="Calibri"/>
              </a:rPr>
              <a:t> f</a:t>
            </a:r>
            <a:r>
              <a:rPr lang="en-US" sz="3200" dirty="0">
                <a:cs typeface="Calibri"/>
              </a:rPr>
              <a:t>or</a:t>
            </a:r>
            <a:r>
              <a:rPr lang="en-US" altLang="ja-JP" sz="3200" dirty="0">
                <a:cs typeface="Calibri"/>
              </a:rPr>
              <a:t> </a:t>
            </a:r>
            <a:r>
              <a:rPr lang="en-US" sz="3200" dirty="0">
                <a:cs typeface="Calibri"/>
              </a:rPr>
              <a:t>Minimizing</a:t>
            </a:r>
            <a:r>
              <a:rPr lang="en-US" altLang="ja-JP" sz="3200" dirty="0">
                <a:cs typeface="Calibri"/>
              </a:rPr>
              <a:t> </a:t>
            </a:r>
            <a:r>
              <a:rPr lang="en-US" sz="3200" dirty="0">
                <a:cs typeface="Calibri"/>
              </a:rPr>
              <a:t>Emittance</a:t>
            </a:r>
            <a:r>
              <a:rPr lang="en-US" altLang="ja-JP" sz="3200" dirty="0">
                <a:cs typeface="Calibri"/>
              </a:rPr>
              <a:t> </a:t>
            </a:r>
            <a:r>
              <a:rPr lang="en-US" sz="3200" dirty="0">
                <a:cs typeface="Calibri"/>
              </a:rPr>
              <a:t>Growth</a:t>
            </a:r>
            <a:r>
              <a:rPr lang="en-US" altLang="ja-JP" sz="3200" dirty="0">
                <a:cs typeface="Calibri"/>
              </a:rPr>
              <a:t> </a:t>
            </a:r>
            <a:r>
              <a:rPr lang="en-US" sz="3200" dirty="0">
                <a:cs typeface="Calibri"/>
              </a:rPr>
              <a:t> Induced</a:t>
            </a:r>
            <a:r>
              <a:rPr lang="en-US" altLang="ja-JP" sz="3200" dirty="0">
                <a:cs typeface="Calibri"/>
              </a:rPr>
              <a:t> b</a:t>
            </a:r>
            <a:r>
              <a:rPr lang="en-US" sz="3200" dirty="0">
                <a:cs typeface="Calibri"/>
              </a:rPr>
              <a:t>y</a:t>
            </a:r>
            <a:r>
              <a:rPr lang="en-US" altLang="ja-JP" sz="3200" dirty="0">
                <a:cs typeface="Calibri"/>
              </a:rPr>
              <a:t> </a:t>
            </a:r>
            <a:r>
              <a:rPr lang="en-US" sz="3200" dirty="0">
                <a:cs typeface="Calibri"/>
              </a:rPr>
              <a:t>Wakefield</a:t>
            </a:r>
            <a:r>
              <a:rPr lang="en-US" altLang="ja-JP" sz="3200" dirty="0">
                <a:cs typeface="Calibri"/>
              </a:rPr>
              <a:t> i</a:t>
            </a:r>
            <a:r>
              <a:rPr lang="en-US" sz="3200" dirty="0">
                <a:cs typeface="Calibri"/>
              </a:rPr>
              <a:t>n</a:t>
            </a:r>
            <a:r>
              <a:rPr lang="en-US" altLang="ja-JP" sz="3200" dirty="0">
                <a:cs typeface="Calibri"/>
              </a:rPr>
              <a:t> </a:t>
            </a:r>
            <a:r>
              <a:rPr lang="en-US" sz="3200" dirty="0">
                <a:cs typeface="Calibri"/>
              </a:rPr>
              <a:t>Acceleration</a:t>
            </a:r>
            <a:r>
              <a:rPr lang="en-US" altLang="ja-JP" sz="3200" dirty="0">
                <a:cs typeface="Calibri"/>
              </a:rPr>
              <a:t> </a:t>
            </a:r>
            <a:r>
              <a:rPr lang="en-US" sz="3200" dirty="0">
                <a:cs typeface="Calibri"/>
              </a:rPr>
              <a:t>Structure</a:t>
            </a:r>
          </a:p>
        </p:txBody>
      </p:sp>
      <p:sp>
        <p:nvSpPr>
          <p:cNvPr id="5" name="object 5"/>
          <p:cNvSpPr/>
          <p:nvPr/>
        </p:nvSpPr>
        <p:spPr>
          <a:xfrm>
            <a:off x="8030886" y="1867605"/>
            <a:ext cx="2517923" cy="789333"/>
          </a:xfrm>
          <a:custGeom>
            <a:avLst/>
            <a:gdLst/>
            <a:ahLst/>
            <a:cxnLst/>
            <a:rect l="l" t="t" r="r" b="b"/>
            <a:pathLst>
              <a:path w="2519045" h="788669">
                <a:moveTo>
                  <a:pt x="0" y="0"/>
                </a:moveTo>
                <a:lnTo>
                  <a:pt x="2518538" y="0"/>
                </a:lnTo>
              </a:path>
              <a:path w="2519045" h="788669">
                <a:moveTo>
                  <a:pt x="2518538" y="788250"/>
                </a:moveTo>
                <a:lnTo>
                  <a:pt x="0" y="788250"/>
                </a:lnTo>
                <a:lnTo>
                  <a:pt x="0" y="0"/>
                </a:lnTo>
              </a:path>
            </a:pathLst>
          </a:custGeom>
          <a:ln w="21689">
            <a:solidFill>
              <a:srgbClr val="000000"/>
            </a:solidFill>
          </a:ln>
        </p:spPr>
        <p:txBody>
          <a:bodyPr wrap="square" lIns="0" tIns="0" rIns="0" bIns="0" rtlCol="0"/>
          <a:lstStyle/>
          <a:p>
            <a:endParaRPr/>
          </a:p>
        </p:txBody>
      </p:sp>
      <p:sp>
        <p:nvSpPr>
          <p:cNvPr id="6" name="object 6"/>
          <p:cNvSpPr txBox="1"/>
          <p:nvPr/>
        </p:nvSpPr>
        <p:spPr>
          <a:xfrm>
            <a:off x="8096259" y="1924412"/>
            <a:ext cx="1793711" cy="230832"/>
          </a:xfrm>
          <a:prstGeom prst="rect">
            <a:avLst/>
          </a:prstGeom>
        </p:spPr>
        <p:txBody>
          <a:bodyPr vert="horz" wrap="square" lIns="0" tIns="0" rIns="0" bIns="0" rtlCol="0">
            <a:spAutoFit/>
          </a:bodyPr>
          <a:lstStyle/>
          <a:p>
            <a:pPr marL="12700">
              <a:lnSpc>
                <a:spcPct val="100000"/>
              </a:lnSpc>
            </a:pPr>
            <a:r>
              <a:rPr sz="1500" dirty="0">
                <a:latin typeface="Calibri"/>
                <a:cs typeface="Calibri"/>
              </a:rPr>
              <a:t>Phase;III</a:t>
            </a:r>
            <a:r>
              <a:rPr lang="ja-JP" altLang="en-US" sz="1500" dirty="0">
                <a:latin typeface="Calibri"/>
                <a:cs typeface="Calibri"/>
              </a:rPr>
              <a:t> </a:t>
            </a:r>
            <a:r>
              <a:rPr sz="1500" dirty="0">
                <a:latin typeface="Calibri"/>
                <a:cs typeface="Calibri"/>
              </a:rPr>
              <a:t>requirement:</a:t>
            </a:r>
          </a:p>
        </p:txBody>
      </p:sp>
      <p:sp>
        <p:nvSpPr>
          <p:cNvPr id="7" name="object 7"/>
          <p:cNvSpPr txBox="1"/>
          <p:nvPr/>
        </p:nvSpPr>
        <p:spPr>
          <a:xfrm>
            <a:off x="8096259" y="2150282"/>
            <a:ext cx="1275782" cy="461665"/>
          </a:xfrm>
          <a:prstGeom prst="rect">
            <a:avLst/>
          </a:prstGeom>
        </p:spPr>
        <p:txBody>
          <a:bodyPr vert="horz" wrap="square" lIns="0" tIns="0" rIns="0" bIns="0" rtlCol="0">
            <a:spAutoFit/>
          </a:bodyPr>
          <a:lstStyle/>
          <a:p>
            <a:pPr marL="12700">
              <a:lnSpc>
                <a:spcPct val="100000"/>
              </a:lnSpc>
            </a:pPr>
            <a:r>
              <a:rPr sz="1500" dirty="0">
                <a:solidFill>
                  <a:srgbClr val="0B3EFF"/>
                </a:solidFill>
                <a:latin typeface="Calibri"/>
                <a:cs typeface="Calibri"/>
              </a:rPr>
              <a:t>Horizontal</a:t>
            </a:r>
            <a:r>
              <a:rPr lang="en-US" sz="1500" dirty="0">
                <a:solidFill>
                  <a:srgbClr val="0B3EFF"/>
                </a:solidFill>
                <a:latin typeface="Calibri"/>
                <a:cs typeface="Calibri"/>
              </a:rPr>
              <a:t>   </a:t>
            </a:r>
            <a:r>
              <a:rPr sz="1500" dirty="0">
                <a:solidFill>
                  <a:srgbClr val="0000FF"/>
                </a:solidFill>
                <a:latin typeface="ＭＳ ゴシック"/>
                <a:cs typeface="ＭＳ ゴシック"/>
              </a:rPr>
              <a:t>: -</a:t>
            </a:r>
            <a:endParaRPr sz="1500" dirty="0">
              <a:latin typeface="ＭＳ ゴシック"/>
              <a:cs typeface="ＭＳ ゴシック"/>
            </a:endParaRPr>
          </a:p>
          <a:p>
            <a:pPr marL="12700">
              <a:lnSpc>
                <a:spcPct val="100000"/>
              </a:lnSpc>
            </a:pPr>
            <a:r>
              <a:rPr sz="1500" dirty="0">
                <a:solidFill>
                  <a:srgbClr val="FF0000"/>
                </a:solidFill>
                <a:latin typeface="Calibri"/>
                <a:cs typeface="Calibri"/>
              </a:rPr>
              <a:t>Vertical</a:t>
            </a:r>
            <a:r>
              <a:rPr lang="ja-JP" altLang="en-US" sz="1500" dirty="0">
                <a:solidFill>
                  <a:srgbClr val="FF0000"/>
                </a:solidFill>
                <a:latin typeface="Calibri"/>
                <a:cs typeface="Calibri"/>
              </a:rPr>
              <a:t>     </a:t>
            </a:r>
            <a:r>
              <a:rPr sz="1500" dirty="0">
                <a:solidFill>
                  <a:srgbClr val="FF0000"/>
                </a:solidFill>
                <a:latin typeface="ＭＳ ゴシック"/>
                <a:cs typeface="ＭＳ ゴシック"/>
              </a:rPr>
              <a:t>: -</a:t>
            </a:r>
            <a:endParaRPr sz="1500" dirty="0">
              <a:latin typeface="ＭＳ ゴシック"/>
              <a:cs typeface="ＭＳ ゴシック"/>
            </a:endParaRPr>
          </a:p>
        </p:txBody>
      </p:sp>
      <p:sp>
        <p:nvSpPr>
          <p:cNvPr id="8" name="object 8"/>
          <p:cNvSpPr txBox="1"/>
          <p:nvPr/>
        </p:nvSpPr>
        <p:spPr>
          <a:xfrm>
            <a:off x="9542132" y="2150282"/>
            <a:ext cx="892412" cy="460126"/>
          </a:xfrm>
          <a:prstGeom prst="rect">
            <a:avLst/>
          </a:prstGeom>
        </p:spPr>
        <p:txBody>
          <a:bodyPr vert="horz" wrap="square" lIns="0" tIns="0" rIns="0" bIns="0" rtlCol="0">
            <a:spAutoFit/>
          </a:bodyPr>
          <a:lstStyle/>
          <a:p>
            <a:pPr marL="12700">
              <a:lnSpc>
                <a:spcPct val="100000"/>
              </a:lnSpc>
            </a:pPr>
            <a:r>
              <a:rPr sz="1500" dirty="0">
                <a:solidFill>
                  <a:srgbClr val="0000FF"/>
                </a:solidFill>
                <a:latin typeface="Calibri"/>
                <a:cs typeface="Calibri"/>
              </a:rPr>
              <a:t>(</a:t>
            </a:r>
            <a:r>
              <a:rPr lang="ja-JP" altLang="en-US" sz="1500" dirty="0">
                <a:solidFill>
                  <a:srgbClr val="0000FF"/>
                </a:solidFill>
                <a:latin typeface="Calibri"/>
                <a:cs typeface="Calibri"/>
              </a:rPr>
              <a:t> </a:t>
            </a:r>
            <a:r>
              <a:rPr sz="1500" dirty="0">
                <a:solidFill>
                  <a:srgbClr val="0000FF"/>
                </a:solidFill>
                <a:latin typeface="ＭＳ ゴシック"/>
                <a:cs typeface="ＭＳ ゴシック"/>
              </a:rPr>
              <a:t>&lt;</a:t>
            </a:r>
            <a:r>
              <a:rPr sz="1500" dirty="0">
                <a:solidFill>
                  <a:srgbClr val="0000FF"/>
                </a:solidFill>
                <a:latin typeface="Calibri"/>
                <a:cs typeface="Calibri"/>
              </a:rPr>
              <a:t>50 μm)</a:t>
            </a:r>
            <a:endParaRPr sz="1500" dirty="0">
              <a:latin typeface="Calibri"/>
              <a:cs typeface="Calibri"/>
            </a:endParaRPr>
          </a:p>
          <a:p>
            <a:pPr marL="16510">
              <a:lnSpc>
                <a:spcPct val="100000"/>
              </a:lnSpc>
            </a:pPr>
            <a:r>
              <a:rPr sz="1500" dirty="0">
                <a:solidFill>
                  <a:srgbClr val="FF0000"/>
                </a:solidFill>
                <a:latin typeface="Calibri"/>
                <a:cs typeface="Calibri"/>
              </a:rPr>
              <a:t>(</a:t>
            </a:r>
            <a:r>
              <a:rPr lang="ja-JP" altLang="en-US" sz="1500" dirty="0">
                <a:solidFill>
                  <a:srgbClr val="FF0000"/>
                </a:solidFill>
                <a:latin typeface="Calibri"/>
                <a:cs typeface="Calibri"/>
              </a:rPr>
              <a:t> </a:t>
            </a:r>
            <a:r>
              <a:rPr sz="1500" dirty="0">
                <a:solidFill>
                  <a:srgbClr val="FF0000"/>
                </a:solidFill>
                <a:latin typeface="ＭＳ ゴシック"/>
                <a:cs typeface="ＭＳ ゴシック"/>
              </a:rPr>
              <a:t>&lt;</a:t>
            </a:r>
            <a:r>
              <a:rPr sz="1500" dirty="0">
                <a:solidFill>
                  <a:srgbClr val="FF0000"/>
                </a:solidFill>
                <a:latin typeface="Calibri"/>
                <a:cs typeface="Calibri"/>
              </a:rPr>
              <a:t>20 μm)</a:t>
            </a:r>
            <a:endParaRPr sz="1500" dirty="0">
              <a:latin typeface="Calibri"/>
              <a:cs typeface="Calibri"/>
            </a:endParaRPr>
          </a:p>
        </p:txBody>
      </p:sp>
      <p:sp>
        <p:nvSpPr>
          <p:cNvPr id="9" name="object 9"/>
          <p:cNvSpPr/>
          <p:nvPr/>
        </p:nvSpPr>
        <p:spPr>
          <a:xfrm>
            <a:off x="3582901" y="3260236"/>
            <a:ext cx="1704216" cy="868139"/>
          </a:xfrm>
          <a:custGeom>
            <a:avLst/>
            <a:gdLst/>
            <a:ahLst/>
            <a:cxnLst/>
            <a:rect l="l" t="t" r="r" b="b"/>
            <a:pathLst>
              <a:path w="1704975" h="867410">
                <a:moveTo>
                  <a:pt x="0" y="0"/>
                </a:moveTo>
                <a:lnTo>
                  <a:pt x="1704455" y="0"/>
                </a:lnTo>
                <a:lnTo>
                  <a:pt x="1704455" y="867075"/>
                </a:lnTo>
                <a:lnTo>
                  <a:pt x="0" y="867075"/>
                </a:lnTo>
                <a:lnTo>
                  <a:pt x="0" y="0"/>
                </a:lnTo>
                <a:close/>
              </a:path>
            </a:pathLst>
          </a:custGeom>
          <a:solidFill>
            <a:srgbClr val="FFFFFF"/>
          </a:solidFill>
        </p:spPr>
        <p:txBody>
          <a:bodyPr wrap="square" lIns="0" tIns="0" rIns="0" bIns="0" rtlCol="0"/>
          <a:lstStyle/>
          <a:p>
            <a:endParaRPr/>
          </a:p>
        </p:txBody>
      </p:sp>
      <p:sp>
        <p:nvSpPr>
          <p:cNvPr id="10" name="object 10"/>
          <p:cNvSpPr/>
          <p:nvPr/>
        </p:nvSpPr>
        <p:spPr>
          <a:xfrm>
            <a:off x="3582901" y="3260236"/>
            <a:ext cx="1704216" cy="868139"/>
          </a:xfrm>
          <a:custGeom>
            <a:avLst/>
            <a:gdLst/>
            <a:ahLst/>
            <a:cxnLst/>
            <a:rect l="l" t="t" r="r" b="b"/>
            <a:pathLst>
              <a:path w="1704975" h="867410">
                <a:moveTo>
                  <a:pt x="0" y="0"/>
                </a:moveTo>
                <a:lnTo>
                  <a:pt x="1704455" y="0"/>
                </a:lnTo>
                <a:lnTo>
                  <a:pt x="1704455" y="867075"/>
                </a:lnTo>
                <a:lnTo>
                  <a:pt x="0" y="867075"/>
                </a:lnTo>
                <a:lnTo>
                  <a:pt x="0" y="0"/>
                </a:lnTo>
                <a:close/>
              </a:path>
            </a:pathLst>
          </a:custGeom>
          <a:ln w="21686">
            <a:solidFill>
              <a:srgbClr val="000000"/>
            </a:solidFill>
          </a:ln>
        </p:spPr>
        <p:txBody>
          <a:bodyPr wrap="square" lIns="0" tIns="0" rIns="0" bIns="0" rtlCol="0"/>
          <a:lstStyle/>
          <a:p>
            <a:endParaRPr/>
          </a:p>
        </p:txBody>
      </p:sp>
      <p:sp>
        <p:nvSpPr>
          <p:cNvPr id="11" name="object 11"/>
          <p:cNvSpPr txBox="1"/>
          <p:nvPr/>
        </p:nvSpPr>
        <p:spPr>
          <a:xfrm>
            <a:off x="3648277" y="3318030"/>
            <a:ext cx="1534746" cy="777258"/>
          </a:xfrm>
          <a:prstGeom prst="rect">
            <a:avLst/>
          </a:prstGeom>
        </p:spPr>
        <p:txBody>
          <a:bodyPr vert="horz" wrap="square" lIns="0" tIns="0" rIns="0" bIns="0" rtlCol="0">
            <a:spAutoFit/>
          </a:bodyPr>
          <a:lstStyle/>
          <a:p>
            <a:pPr marL="48895" marR="5080" indent="-36830">
              <a:lnSpc>
                <a:spcPts val="1989"/>
              </a:lnSpc>
            </a:pPr>
            <a:r>
              <a:rPr sz="1700" dirty="0">
                <a:latin typeface="DFPMaruGothic-SB"/>
                <a:cs typeface="DFPMaruGothic-SB"/>
              </a:rPr>
              <a:t>LINAC end: </a:t>
            </a:r>
            <a:r>
              <a:rPr sz="1700" dirty="0">
                <a:solidFill>
                  <a:srgbClr val="0B3EFF"/>
                </a:solidFill>
                <a:latin typeface="Calibri"/>
                <a:cs typeface="Calibri"/>
              </a:rPr>
              <a:t>γβε</a:t>
            </a:r>
            <a:r>
              <a:rPr sz="1650" baseline="-15151" dirty="0">
                <a:solidFill>
                  <a:srgbClr val="0B3EFF"/>
                </a:solidFill>
                <a:latin typeface="DFPMaruGothic-SB"/>
                <a:cs typeface="DFPMaruGothic-SB"/>
              </a:rPr>
              <a:t>X</a:t>
            </a:r>
            <a:r>
              <a:rPr sz="1700" dirty="0">
                <a:solidFill>
                  <a:srgbClr val="0B3EFF"/>
                </a:solidFill>
                <a:latin typeface="ＭＳ ゴシック"/>
                <a:cs typeface="ＭＳ ゴシック"/>
              </a:rPr>
              <a:t>:</a:t>
            </a:r>
            <a:r>
              <a:rPr sz="1700" dirty="0">
                <a:solidFill>
                  <a:srgbClr val="0B3EFF"/>
                </a:solidFill>
                <a:latin typeface="DFPMaruGothic-SB"/>
                <a:cs typeface="DFPMaruGothic-SB"/>
              </a:rPr>
              <a:t>240 </a:t>
            </a:r>
            <a:r>
              <a:rPr sz="1700" dirty="0">
                <a:solidFill>
                  <a:srgbClr val="0B3EFF"/>
                </a:solidFill>
                <a:latin typeface="Calibri"/>
                <a:cs typeface="Calibri"/>
              </a:rPr>
              <a:t>μ</a:t>
            </a:r>
            <a:r>
              <a:rPr sz="1700" dirty="0">
                <a:solidFill>
                  <a:srgbClr val="0B3EFF"/>
                </a:solidFill>
                <a:latin typeface="DFPMaruGothic-SB"/>
                <a:cs typeface="DFPMaruGothic-SB"/>
              </a:rPr>
              <a:t>m </a:t>
            </a:r>
            <a:r>
              <a:rPr sz="1700" dirty="0">
                <a:solidFill>
                  <a:srgbClr val="FF0000"/>
                </a:solidFill>
                <a:latin typeface="Calibri"/>
                <a:cs typeface="Calibri"/>
              </a:rPr>
              <a:t>γβε</a:t>
            </a:r>
            <a:r>
              <a:rPr sz="1650" baseline="-15151" dirty="0">
                <a:solidFill>
                  <a:srgbClr val="FF0000"/>
                </a:solidFill>
                <a:latin typeface="DFPMaruGothic-SB"/>
                <a:cs typeface="DFPMaruGothic-SB"/>
              </a:rPr>
              <a:t>Y</a:t>
            </a:r>
            <a:r>
              <a:rPr sz="1700" dirty="0">
                <a:solidFill>
                  <a:srgbClr val="FF0000"/>
                </a:solidFill>
                <a:latin typeface="ＭＳ ゴシック"/>
                <a:cs typeface="ＭＳ ゴシック"/>
              </a:rPr>
              <a:t>:</a:t>
            </a:r>
            <a:r>
              <a:rPr sz="1700" dirty="0">
                <a:solidFill>
                  <a:srgbClr val="FF0000"/>
                </a:solidFill>
                <a:latin typeface="DFPMaruGothic-SB"/>
                <a:cs typeface="DFPMaruGothic-SB"/>
              </a:rPr>
              <a:t>120 </a:t>
            </a:r>
            <a:r>
              <a:rPr sz="1700" dirty="0">
                <a:solidFill>
                  <a:srgbClr val="FF0000"/>
                </a:solidFill>
                <a:latin typeface="Calibri"/>
                <a:cs typeface="Calibri"/>
              </a:rPr>
              <a:t>μ</a:t>
            </a:r>
            <a:r>
              <a:rPr sz="1700" dirty="0">
                <a:solidFill>
                  <a:srgbClr val="FF0000"/>
                </a:solidFill>
                <a:latin typeface="DFPMaruGothic-SB"/>
                <a:cs typeface="DFPMaruGothic-SB"/>
              </a:rPr>
              <a:t>m</a:t>
            </a:r>
            <a:endParaRPr sz="1700">
              <a:latin typeface="DFPMaruGothic-SB"/>
              <a:cs typeface="DFPMaruGothic-SB"/>
            </a:endParaRPr>
          </a:p>
        </p:txBody>
      </p:sp>
      <p:sp>
        <p:nvSpPr>
          <p:cNvPr id="12" name="object 12"/>
          <p:cNvSpPr/>
          <p:nvPr/>
        </p:nvSpPr>
        <p:spPr>
          <a:xfrm>
            <a:off x="7485006" y="3367756"/>
            <a:ext cx="1652803" cy="868139"/>
          </a:xfrm>
          <a:custGeom>
            <a:avLst/>
            <a:gdLst/>
            <a:ahLst/>
            <a:cxnLst/>
            <a:rect l="l" t="t" r="r" b="b"/>
            <a:pathLst>
              <a:path w="1653540" h="867410">
                <a:moveTo>
                  <a:pt x="0" y="0"/>
                </a:moveTo>
                <a:lnTo>
                  <a:pt x="1653391" y="0"/>
                </a:lnTo>
                <a:lnTo>
                  <a:pt x="1653391" y="867075"/>
                </a:lnTo>
                <a:lnTo>
                  <a:pt x="0" y="867075"/>
                </a:lnTo>
                <a:lnTo>
                  <a:pt x="0" y="0"/>
                </a:lnTo>
                <a:close/>
              </a:path>
            </a:pathLst>
          </a:custGeom>
          <a:solidFill>
            <a:srgbClr val="FFFFFF"/>
          </a:solidFill>
        </p:spPr>
        <p:txBody>
          <a:bodyPr wrap="square" lIns="0" tIns="0" rIns="0" bIns="0" rtlCol="0"/>
          <a:lstStyle/>
          <a:p>
            <a:endParaRPr/>
          </a:p>
        </p:txBody>
      </p:sp>
      <p:sp>
        <p:nvSpPr>
          <p:cNvPr id="13" name="object 13"/>
          <p:cNvSpPr txBox="1"/>
          <p:nvPr/>
        </p:nvSpPr>
        <p:spPr>
          <a:xfrm>
            <a:off x="7485006" y="3367756"/>
            <a:ext cx="1652803" cy="766299"/>
          </a:xfrm>
          <a:prstGeom prst="rect">
            <a:avLst/>
          </a:prstGeom>
          <a:solidFill>
            <a:srgbClr val="FFFFFF"/>
          </a:solidFill>
          <a:ln w="21686">
            <a:solidFill>
              <a:srgbClr val="000000"/>
            </a:solidFill>
          </a:ln>
        </p:spPr>
        <p:txBody>
          <a:bodyPr vert="horz" wrap="square" lIns="0" tIns="0" rIns="0" bIns="0" rtlCol="0">
            <a:spAutoFit/>
          </a:bodyPr>
          <a:lstStyle/>
          <a:p>
            <a:pPr marL="124460" marR="118110" indent="-57785">
              <a:lnSpc>
                <a:spcPts val="1989"/>
              </a:lnSpc>
            </a:pPr>
            <a:r>
              <a:rPr sz="1700" dirty="0">
                <a:latin typeface="DFPMaruGothic-SB"/>
                <a:cs typeface="DFPMaruGothic-SB"/>
              </a:rPr>
              <a:t>LINAC end: </a:t>
            </a:r>
            <a:r>
              <a:rPr sz="1700" dirty="0">
                <a:solidFill>
                  <a:srgbClr val="0B3EFF"/>
                </a:solidFill>
                <a:latin typeface="Calibri"/>
                <a:cs typeface="Calibri"/>
              </a:rPr>
              <a:t>γβε</a:t>
            </a:r>
            <a:r>
              <a:rPr sz="1650" baseline="-15151" dirty="0">
                <a:solidFill>
                  <a:srgbClr val="0B3EFF"/>
                </a:solidFill>
                <a:latin typeface="DFPMaruGothic-SB"/>
                <a:cs typeface="DFPMaruGothic-SB"/>
              </a:rPr>
              <a:t>X</a:t>
            </a:r>
            <a:r>
              <a:rPr sz="1700" dirty="0">
                <a:solidFill>
                  <a:srgbClr val="0B3EFF"/>
                </a:solidFill>
                <a:latin typeface="ＭＳ ゴシック"/>
                <a:cs typeface="ＭＳ ゴシック"/>
              </a:rPr>
              <a:t>: </a:t>
            </a:r>
            <a:r>
              <a:rPr sz="1700" dirty="0">
                <a:solidFill>
                  <a:srgbClr val="0B3EFF"/>
                </a:solidFill>
                <a:latin typeface="DFPMaruGothic-SB"/>
                <a:cs typeface="DFPMaruGothic-SB"/>
              </a:rPr>
              <a:t>22 </a:t>
            </a:r>
            <a:r>
              <a:rPr sz="1700" dirty="0">
                <a:solidFill>
                  <a:srgbClr val="0B3EFF"/>
                </a:solidFill>
                <a:latin typeface="Calibri"/>
                <a:cs typeface="Calibri"/>
              </a:rPr>
              <a:t>μ</a:t>
            </a:r>
            <a:r>
              <a:rPr sz="1700" dirty="0">
                <a:solidFill>
                  <a:srgbClr val="0B3EFF"/>
                </a:solidFill>
                <a:latin typeface="DFPMaruGothic-SB"/>
                <a:cs typeface="DFPMaruGothic-SB"/>
              </a:rPr>
              <a:t>m </a:t>
            </a:r>
            <a:r>
              <a:rPr sz="1700" dirty="0">
                <a:solidFill>
                  <a:srgbClr val="FF0000"/>
                </a:solidFill>
                <a:latin typeface="Calibri"/>
                <a:cs typeface="Calibri"/>
              </a:rPr>
              <a:t>γβε</a:t>
            </a:r>
            <a:r>
              <a:rPr sz="1650" baseline="-15151" dirty="0">
                <a:solidFill>
                  <a:srgbClr val="FF0000"/>
                </a:solidFill>
                <a:latin typeface="DFPMaruGothic-SB"/>
                <a:cs typeface="DFPMaruGothic-SB"/>
              </a:rPr>
              <a:t>Y</a:t>
            </a:r>
            <a:r>
              <a:rPr sz="1700" dirty="0">
                <a:solidFill>
                  <a:srgbClr val="FF0000"/>
                </a:solidFill>
                <a:latin typeface="ＭＳ ゴシック"/>
                <a:cs typeface="ＭＳ ゴシック"/>
              </a:rPr>
              <a:t>: </a:t>
            </a:r>
            <a:r>
              <a:rPr sz="1700" dirty="0">
                <a:solidFill>
                  <a:srgbClr val="FF0000"/>
                </a:solidFill>
                <a:latin typeface="DFPMaruGothic-SB"/>
                <a:cs typeface="DFPMaruGothic-SB"/>
              </a:rPr>
              <a:t>11 </a:t>
            </a:r>
            <a:r>
              <a:rPr sz="1700" dirty="0">
                <a:solidFill>
                  <a:srgbClr val="FF0000"/>
                </a:solidFill>
                <a:latin typeface="Calibri"/>
                <a:cs typeface="Calibri"/>
              </a:rPr>
              <a:t>μ</a:t>
            </a:r>
            <a:r>
              <a:rPr sz="1700" dirty="0">
                <a:solidFill>
                  <a:srgbClr val="FF0000"/>
                </a:solidFill>
                <a:latin typeface="DFPMaruGothic-SB"/>
                <a:cs typeface="DFPMaruGothic-SB"/>
              </a:rPr>
              <a:t>m</a:t>
            </a:r>
            <a:endParaRPr sz="1700">
              <a:latin typeface="DFPMaruGothic-SB"/>
              <a:cs typeface="DFPMaruGothic-SB"/>
            </a:endParaRPr>
          </a:p>
        </p:txBody>
      </p:sp>
      <p:sp>
        <p:nvSpPr>
          <p:cNvPr id="14" name="object 14"/>
          <p:cNvSpPr txBox="1"/>
          <p:nvPr/>
        </p:nvSpPr>
        <p:spPr>
          <a:xfrm>
            <a:off x="3387672" y="6024366"/>
            <a:ext cx="419547" cy="230832"/>
          </a:xfrm>
          <a:prstGeom prst="rect">
            <a:avLst/>
          </a:prstGeom>
        </p:spPr>
        <p:txBody>
          <a:bodyPr vert="horz" wrap="square" lIns="0" tIns="0" rIns="0" bIns="0" rtlCol="0">
            <a:spAutoFit/>
          </a:bodyPr>
          <a:lstStyle/>
          <a:p>
            <a:pPr marL="12700">
              <a:lnSpc>
                <a:spcPct val="100000"/>
              </a:lnSpc>
            </a:pPr>
            <a:r>
              <a:rPr sz="1500" dirty="0">
                <a:latin typeface="Calibri"/>
                <a:cs typeface="Calibri"/>
              </a:rPr>
              <a:t>s</a:t>
            </a:r>
            <a:r>
              <a:rPr lang="ja-JP" altLang="en-US" sz="1500" dirty="0">
                <a:latin typeface="Calibri"/>
                <a:cs typeface="Calibri"/>
              </a:rPr>
              <a:t> </a:t>
            </a:r>
            <a:r>
              <a:rPr sz="1500" dirty="0">
                <a:latin typeface="Calibri"/>
                <a:cs typeface="Calibri"/>
              </a:rPr>
              <a:t>(m)</a:t>
            </a:r>
          </a:p>
        </p:txBody>
      </p:sp>
      <p:sp>
        <p:nvSpPr>
          <p:cNvPr id="15" name="object 15"/>
          <p:cNvSpPr txBox="1"/>
          <p:nvPr/>
        </p:nvSpPr>
        <p:spPr>
          <a:xfrm>
            <a:off x="7381723" y="6039620"/>
            <a:ext cx="419547" cy="230832"/>
          </a:xfrm>
          <a:prstGeom prst="rect">
            <a:avLst/>
          </a:prstGeom>
        </p:spPr>
        <p:txBody>
          <a:bodyPr vert="horz" wrap="square" lIns="0" tIns="0" rIns="0" bIns="0" rtlCol="0">
            <a:spAutoFit/>
          </a:bodyPr>
          <a:lstStyle/>
          <a:p>
            <a:pPr marL="12700">
              <a:lnSpc>
                <a:spcPct val="100000"/>
              </a:lnSpc>
            </a:pPr>
            <a:r>
              <a:rPr sz="1500" dirty="0">
                <a:latin typeface="Calibri"/>
                <a:cs typeface="Calibri"/>
              </a:rPr>
              <a:t>s</a:t>
            </a:r>
            <a:r>
              <a:rPr lang="ja-JP" altLang="en-US" sz="1500" dirty="0">
                <a:latin typeface="Calibri"/>
                <a:cs typeface="Calibri"/>
              </a:rPr>
              <a:t> </a:t>
            </a:r>
            <a:r>
              <a:rPr sz="1500" dirty="0">
                <a:latin typeface="Calibri"/>
                <a:cs typeface="Calibri"/>
              </a:rPr>
              <a:t>(m)</a:t>
            </a:r>
          </a:p>
        </p:txBody>
      </p:sp>
      <p:sp>
        <p:nvSpPr>
          <p:cNvPr id="16" name="object 16"/>
          <p:cNvSpPr/>
          <p:nvPr/>
        </p:nvSpPr>
        <p:spPr>
          <a:xfrm>
            <a:off x="1949930" y="5355965"/>
            <a:ext cx="7197059" cy="0"/>
          </a:xfrm>
          <a:custGeom>
            <a:avLst/>
            <a:gdLst/>
            <a:ahLst/>
            <a:cxnLst/>
            <a:rect l="l" t="t" r="r" b="b"/>
            <a:pathLst>
              <a:path w="7200265">
                <a:moveTo>
                  <a:pt x="0" y="0"/>
                </a:moveTo>
                <a:lnTo>
                  <a:pt x="7199729" y="0"/>
                </a:lnTo>
              </a:path>
            </a:pathLst>
          </a:custGeom>
          <a:ln w="32526">
            <a:solidFill>
              <a:srgbClr val="FF0000"/>
            </a:solidFill>
          </a:ln>
        </p:spPr>
        <p:txBody>
          <a:bodyPr wrap="square" lIns="0" tIns="0" rIns="0" bIns="0" rtlCol="0"/>
          <a:lstStyle/>
          <a:p>
            <a:endParaRPr/>
          </a:p>
        </p:txBody>
      </p:sp>
      <p:sp>
        <p:nvSpPr>
          <p:cNvPr id="17" name="object 17"/>
          <p:cNvSpPr/>
          <p:nvPr/>
        </p:nvSpPr>
        <p:spPr>
          <a:xfrm>
            <a:off x="2604342" y="3217504"/>
            <a:ext cx="94573" cy="240867"/>
          </a:xfrm>
          <a:custGeom>
            <a:avLst/>
            <a:gdLst/>
            <a:ahLst/>
            <a:cxnLst/>
            <a:rect l="l" t="t" r="r" b="b"/>
            <a:pathLst>
              <a:path w="94614" h="240664">
                <a:moveTo>
                  <a:pt x="0" y="240278"/>
                </a:moveTo>
                <a:lnTo>
                  <a:pt x="94517" y="240278"/>
                </a:lnTo>
                <a:lnTo>
                  <a:pt x="94517" y="0"/>
                </a:lnTo>
                <a:lnTo>
                  <a:pt x="0" y="0"/>
                </a:lnTo>
                <a:lnTo>
                  <a:pt x="0" y="240278"/>
                </a:lnTo>
                <a:close/>
              </a:path>
            </a:pathLst>
          </a:custGeom>
          <a:solidFill>
            <a:srgbClr val="FFFFFF"/>
          </a:solidFill>
        </p:spPr>
        <p:txBody>
          <a:bodyPr wrap="square" lIns="0" tIns="0" rIns="0" bIns="0" rtlCol="0"/>
          <a:lstStyle/>
          <a:p>
            <a:endParaRPr/>
          </a:p>
        </p:txBody>
      </p:sp>
      <p:sp>
        <p:nvSpPr>
          <p:cNvPr id="18" name="object 18"/>
          <p:cNvSpPr/>
          <p:nvPr/>
        </p:nvSpPr>
        <p:spPr>
          <a:xfrm>
            <a:off x="2563172" y="3252856"/>
            <a:ext cx="94573" cy="315860"/>
          </a:xfrm>
          <a:custGeom>
            <a:avLst/>
            <a:gdLst/>
            <a:ahLst/>
            <a:cxnLst/>
            <a:rect l="l" t="t" r="r" b="b"/>
            <a:pathLst>
              <a:path w="94614" h="315595">
                <a:moveTo>
                  <a:pt x="0" y="0"/>
                </a:moveTo>
                <a:lnTo>
                  <a:pt x="94517" y="0"/>
                </a:lnTo>
                <a:lnTo>
                  <a:pt x="94517" y="315300"/>
                </a:lnTo>
                <a:lnTo>
                  <a:pt x="0" y="315300"/>
                </a:lnTo>
                <a:lnTo>
                  <a:pt x="0" y="0"/>
                </a:lnTo>
                <a:close/>
              </a:path>
            </a:pathLst>
          </a:custGeom>
          <a:solidFill>
            <a:srgbClr val="FFFFFF"/>
          </a:solidFill>
        </p:spPr>
        <p:txBody>
          <a:bodyPr wrap="square" lIns="0" tIns="0" rIns="0" bIns="0" rtlCol="0"/>
          <a:lstStyle/>
          <a:p>
            <a:endParaRPr/>
          </a:p>
        </p:txBody>
      </p:sp>
      <p:sp>
        <p:nvSpPr>
          <p:cNvPr id="19" name="object 19"/>
          <p:cNvSpPr/>
          <p:nvPr/>
        </p:nvSpPr>
        <p:spPr>
          <a:xfrm>
            <a:off x="2621562" y="3623225"/>
            <a:ext cx="88860" cy="315860"/>
          </a:xfrm>
          <a:custGeom>
            <a:avLst/>
            <a:gdLst/>
            <a:ahLst/>
            <a:cxnLst/>
            <a:rect l="l" t="t" r="r" b="b"/>
            <a:pathLst>
              <a:path w="88900" h="315595">
                <a:moveTo>
                  <a:pt x="0" y="0"/>
                </a:moveTo>
                <a:lnTo>
                  <a:pt x="88447" y="0"/>
                </a:lnTo>
                <a:lnTo>
                  <a:pt x="88447" y="315300"/>
                </a:lnTo>
                <a:lnTo>
                  <a:pt x="0" y="315300"/>
                </a:lnTo>
                <a:lnTo>
                  <a:pt x="0" y="0"/>
                </a:lnTo>
                <a:close/>
              </a:path>
            </a:pathLst>
          </a:custGeom>
          <a:solidFill>
            <a:srgbClr val="FFFFFF"/>
          </a:solidFill>
        </p:spPr>
        <p:txBody>
          <a:bodyPr wrap="square" lIns="0" tIns="0" rIns="0" bIns="0" rtlCol="0"/>
          <a:lstStyle/>
          <a:p>
            <a:endParaRPr/>
          </a:p>
        </p:txBody>
      </p:sp>
      <p:sp>
        <p:nvSpPr>
          <p:cNvPr id="20" name="object 20"/>
          <p:cNvSpPr/>
          <p:nvPr/>
        </p:nvSpPr>
        <p:spPr>
          <a:xfrm>
            <a:off x="2607115" y="4276626"/>
            <a:ext cx="94573" cy="315860"/>
          </a:xfrm>
          <a:custGeom>
            <a:avLst/>
            <a:gdLst/>
            <a:ahLst/>
            <a:cxnLst/>
            <a:rect l="l" t="t" r="r" b="b"/>
            <a:pathLst>
              <a:path w="94614" h="315595">
                <a:moveTo>
                  <a:pt x="0" y="0"/>
                </a:moveTo>
                <a:lnTo>
                  <a:pt x="94517" y="0"/>
                </a:lnTo>
                <a:lnTo>
                  <a:pt x="94517" y="315300"/>
                </a:lnTo>
                <a:lnTo>
                  <a:pt x="0" y="315300"/>
                </a:lnTo>
                <a:lnTo>
                  <a:pt x="0" y="0"/>
                </a:lnTo>
                <a:close/>
              </a:path>
            </a:pathLst>
          </a:custGeom>
          <a:solidFill>
            <a:srgbClr val="FFFFFF"/>
          </a:solidFill>
        </p:spPr>
        <p:txBody>
          <a:bodyPr wrap="square" lIns="0" tIns="0" rIns="0" bIns="0" rtlCol="0"/>
          <a:lstStyle/>
          <a:p>
            <a:endParaRPr/>
          </a:p>
        </p:txBody>
      </p:sp>
      <p:sp>
        <p:nvSpPr>
          <p:cNvPr id="21" name="object 21"/>
          <p:cNvSpPr/>
          <p:nvPr/>
        </p:nvSpPr>
        <p:spPr>
          <a:xfrm>
            <a:off x="6481815" y="3285232"/>
            <a:ext cx="94573" cy="289803"/>
          </a:xfrm>
          <a:custGeom>
            <a:avLst/>
            <a:gdLst/>
            <a:ahLst/>
            <a:cxnLst/>
            <a:rect l="l" t="t" r="r" b="b"/>
            <a:pathLst>
              <a:path w="94615" h="289560">
                <a:moveTo>
                  <a:pt x="0" y="289566"/>
                </a:moveTo>
                <a:lnTo>
                  <a:pt x="94517" y="289566"/>
                </a:lnTo>
                <a:lnTo>
                  <a:pt x="94517" y="0"/>
                </a:lnTo>
                <a:lnTo>
                  <a:pt x="0" y="0"/>
                </a:lnTo>
                <a:lnTo>
                  <a:pt x="0" y="289566"/>
                </a:lnTo>
                <a:close/>
              </a:path>
            </a:pathLst>
          </a:custGeom>
          <a:solidFill>
            <a:srgbClr val="FFFFFF"/>
          </a:solidFill>
        </p:spPr>
        <p:txBody>
          <a:bodyPr wrap="square" lIns="0" tIns="0" rIns="0" bIns="0" rtlCol="0"/>
          <a:lstStyle/>
          <a:p>
            <a:endParaRPr/>
          </a:p>
        </p:txBody>
      </p:sp>
      <p:sp>
        <p:nvSpPr>
          <p:cNvPr id="22" name="object 22"/>
          <p:cNvSpPr/>
          <p:nvPr/>
        </p:nvSpPr>
        <p:spPr>
          <a:xfrm>
            <a:off x="6438901" y="3611380"/>
            <a:ext cx="172643" cy="315860"/>
          </a:xfrm>
          <a:custGeom>
            <a:avLst/>
            <a:gdLst/>
            <a:ahLst/>
            <a:cxnLst/>
            <a:rect l="l" t="t" r="r" b="b"/>
            <a:pathLst>
              <a:path w="172720" h="315595">
                <a:moveTo>
                  <a:pt x="0" y="0"/>
                </a:moveTo>
                <a:lnTo>
                  <a:pt x="172631" y="0"/>
                </a:lnTo>
                <a:lnTo>
                  <a:pt x="172631" y="315300"/>
                </a:lnTo>
                <a:lnTo>
                  <a:pt x="0" y="315300"/>
                </a:lnTo>
                <a:lnTo>
                  <a:pt x="0" y="0"/>
                </a:lnTo>
                <a:close/>
              </a:path>
            </a:pathLst>
          </a:custGeom>
          <a:solidFill>
            <a:srgbClr val="FFFFFF"/>
          </a:solidFill>
        </p:spPr>
        <p:txBody>
          <a:bodyPr wrap="square" lIns="0" tIns="0" rIns="0" bIns="0" rtlCol="0"/>
          <a:lstStyle/>
          <a:p>
            <a:endParaRPr/>
          </a:p>
        </p:txBody>
      </p:sp>
      <p:sp>
        <p:nvSpPr>
          <p:cNvPr id="23" name="object 23"/>
          <p:cNvSpPr txBox="1"/>
          <p:nvPr/>
        </p:nvSpPr>
        <p:spPr>
          <a:xfrm>
            <a:off x="5022465" y="6092236"/>
            <a:ext cx="1137035"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End</a:t>
            </a:r>
            <a:r>
              <a:rPr lang="ja-JP" altLang="en-US" sz="1400" dirty="0">
                <a:latin typeface="Calibri"/>
                <a:cs typeface="Calibri"/>
              </a:rPr>
              <a:t> </a:t>
            </a:r>
            <a:r>
              <a:rPr sz="1400" dirty="0">
                <a:latin typeface="Calibri"/>
                <a:cs typeface="Calibri"/>
              </a:rPr>
              <a:t>of</a:t>
            </a:r>
            <a:r>
              <a:rPr lang="ja-JP" altLang="en-US" sz="1400" dirty="0">
                <a:latin typeface="Calibri"/>
                <a:cs typeface="Calibri"/>
              </a:rPr>
              <a:t> </a:t>
            </a:r>
            <a:r>
              <a:rPr sz="1400" dirty="0">
                <a:latin typeface="Calibri"/>
                <a:cs typeface="Calibri"/>
              </a:rPr>
              <a:t>LINAC</a:t>
            </a:r>
          </a:p>
        </p:txBody>
      </p:sp>
      <p:sp>
        <p:nvSpPr>
          <p:cNvPr id="24" name="object 24"/>
          <p:cNvSpPr/>
          <p:nvPr/>
        </p:nvSpPr>
        <p:spPr>
          <a:xfrm>
            <a:off x="4976293" y="5856362"/>
            <a:ext cx="1058708" cy="485548"/>
          </a:xfrm>
          <a:custGeom>
            <a:avLst/>
            <a:gdLst/>
            <a:ahLst/>
            <a:cxnLst/>
            <a:rect l="l" t="t" r="r" b="b"/>
            <a:pathLst>
              <a:path w="1059179" h="485139">
                <a:moveTo>
                  <a:pt x="0" y="222837"/>
                </a:moveTo>
                <a:lnTo>
                  <a:pt x="16155" y="184993"/>
                </a:lnTo>
                <a:lnTo>
                  <a:pt x="176459" y="170416"/>
                </a:lnTo>
                <a:lnTo>
                  <a:pt x="330204" y="0"/>
                </a:lnTo>
                <a:lnTo>
                  <a:pt x="441148" y="170416"/>
                </a:lnTo>
                <a:lnTo>
                  <a:pt x="1006306" y="170416"/>
                </a:lnTo>
                <a:lnTo>
                  <a:pt x="1020616" y="172391"/>
                </a:lnTo>
                <a:lnTo>
                  <a:pt x="1052330" y="197676"/>
                </a:lnTo>
                <a:lnTo>
                  <a:pt x="1058755" y="222836"/>
                </a:lnTo>
                <a:lnTo>
                  <a:pt x="1058755" y="301466"/>
                </a:lnTo>
                <a:lnTo>
                  <a:pt x="1058755" y="432515"/>
                </a:lnTo>
                <a:lnTo>
                  <a:pt x="1056779" y="446817"/>
                </a:lnTo>
                <a:lnTo>
                  <a:pt x="1031481" y="478514"/>
                </a:lnTo>
                <a:lnTo>
                  <a:pt x="441148" y="484936"/>
                </a:lnTo>
                <a:lnTo>
                  <a:pt x="176459" y="484936"/>
                </a:lnTo>
                <a:lnTo>
                  <a:pt x="52449" y="484936"/>
                </a:lnTo>
                <a:lnTo>
                  <a:pt x="38139" y="482961"/>
                </a:lnTo>
                <a:lnTo>
                  <a:pt x="6425" y="457676"/>
                </a:lnTo>
                <a:lnTo>
                  <a:pt x="0" y="301466"/>
                </a:lnTo>
                <a:lnTo>
                  <a:pt x="0" y="222836"/>
                </a:lnTo>
                <a:close/>
              </a:path>
            </a:pathLst>
          </a:custGeom>
          <a:ln w="21686">
            <a:solidFill>
              <a:srgbClr val="00B0F0"/>
            </a:solidFill>
          </a:ln>
        </p:spPr>
        <p:txBody>
          <a:bodyPr wrap="square" lIns="0" tIns="0" rIns="0" bIns="0" rtlCol="0"/>
          <a:lstStyle/>
          <a:p>
            <a:endParaRPr/>
          </a:p>
        </p:txBody>
      </p:sp>
      <p:sp>
        <p:nvSpPr>
          <p:cNvPr id="25" name="object 25"/>
          <p:cNvSpPr/>
          <p:nvPr/>
        </p:nvSpPr>
        <p:spPr>
          <a:xfrm>
            <a:off x="1949930" y="2901939"/>
            <a:ext cx="3362097" cy="315860"/>
          </a:xfrm>
          <a:custGeom>
            <a:avLst/>
            <a:gdLst/>
            <a:ahLst/>
            <a:cxnLst/>
            <a:rect l="l" t="t" r="r" b="b"/>
            <a:pathLst>
              <a:path w="3363595" h="315594">
                <a:moveTo>
                  <a:pt x="0" y="0"/>
                </a:moveTo>
                <a:lnTo>
                  <a:pt x="3363178" y="0"/>
                </a:lnTo>
                <a:lnTo>
                  <a:pt x="3363178" y="315300"/>
                </a:lnTo>
                <a:lnTo>
                  <a:pt x="0" y="315300"/>
                </a:lnTo>
                <a:lnTo>
                  <a:pt x="0" y="0"/>
                </a:lnTo>
                <a:close/>
              </a:path>
            </a:pathLst>
          </a:custGeom>
          <a:solidFill>
            <a:srgbClr val="FFFFFF"/>
          </a:solidFill>
        </p:spPr>
        <p:txBody>
          <a:bodyPr wrap="square" lIns="0" tIns="0" rIns="0" bIns="0" rtlCol="0"/>
          <a:lstStyle/>
          <a:p>
            <a:endParaRPr/>
          </a:p>
        </p:txBody>
      </p:sp>
      <p:sp>
        <p:nvSpPr>
          <p:cNvPr id="26" name="object 26"/>
          <p:cNvSpPr/>
          <p:nvPr/>
        </p:nvSpPr>
        <p:spPr>
          <a:xfrm>
            <a:off x="1949930" y="2901939"/>
            <a:ext cx="3362097" cy="315860"/>
          </a:xfrm>
          <a:custGeom>
            <a:avLst/>
            <a:gdLst/>
            <a:ahLst/>
            <a:cxnLst/>
            <a:rect l="l" t="t" r="r" b="b"/>
            <a:pathLst>
              <a:path w="3363595" h="315594">
                <a:moveTo>
                  <a:pt x="0" y="0"/>
                </a:moveTo>
                <a:lnTo>
                  <a:pt x="3363178" y="0"/>
                </a:lnTo>
                <a:lnTo>
                  <a:pt x="3363178" y="315300"/>
                </a:lnTo>
                <a:lnTo>
                  <a:pt x="0" y="315300"/>
                </a:lnTo>
                <a:lnTo>
                  <a:pt x="0" y="0"/>
                </a:lnTo>
                <a:close/>
              </a:path>
            </a:pathLst>
          </a:custGeom>
          <a:ln w="12700">
            <a:solidFill>
              <a:srgbClr val="009B45"/>
            </a:solidFill>
          </a:ln>
        </p:spPr>
        <p:txBody>
          <a:bodyPr wrap="square" lIns="0" tIns="0" rIns="0" bIns="0" rtlCol="0"/>
          <a:lstStyle/>
          <a:p>
            <a:endParaRPr/>
          </a:p>
        </p:txBody>
      </p:sp>
      <p:sp>
        <p:nvSpPr>
          <p:cNvPr id="27" name="object 27"/>
          <p:cNvSpPr txBox="1"/>
          <p:nvPr/>
        </p:nvSpPr>
        <p:spPr>
          <a:xfrm>
            <a:off x="2132653" y="2958552"/>
            <a:ext cx="2993326" cy="230832"/>
          </a:xfrm>
          <a:prstGeom prst="rect">
            <a:avLst/>
          </a:prstGeom>
        </p:spPr>
        <p:txBody>
          <a:bodyPr vert="horz" wrap="square" lIns="0" tIns="0" rIns="0" bIns="0" rtlCol="0">
            <a:spAutoFit/>
          </a:bodyPr>
          <a:lstStyle/>
          <a:p>
            <a:pPr marL="12700">
              <a:lnSpc>
                <a:spcPct val="100000"/>
              </a:lnSpc>
            </a:pPr>
            <a:r>
              <a:rPr sz="1500" dirty="0">
                <a:solidFill>
                  <a:srgbClr val="009B45"/>
                </a:solidFill>
                <a:latin typeface="Calibri"/>
                <a:cs typeface="Calibri"/>
              </a:rPr>
              <a:t>After</a:t>
            </a:r>
            <a:r>
              <a:rPr lang="ja-JP" altLang="en-US" sz="1500" dirty="0">
                <a:solidFill>
                  <a:srgbClr val="009B45"/>
                </a:solidFill>
                <a:latin typeface="Calibri"/>
                <a:cs typeface="Calibri"/>
              </a:rPr>
              <a:t> </a:t>
            </a:r>
            <a:r>
              <a:rPr sz="1500" dirty="0">
                <a:solidFill>
                  <a:srgbClr val="009B45"/>
                </a:solidFill>
                <a:latin typeface="Calibri"/>
                <a:cs typeface="Calibri"/>
              </a:rPr>
              <a:t>orbit</a:t>
            </a:r>
            <a:r>
              <a:rPr lang="ja-JP" altLang="en-US" sz="1500" dirty="0">
                <a:solidFill>
                  <a:srgbClr val="009B45"/>
                </a:solidFill>
                <a:latin typeface="Calibri"/>
                <a:cs typeface="Calibri"/>
              </a:rPr>
              <a:t> </a:t>
            </a:r>
            <a:r>
              <a:rPr sz="1500" dirty="0">
                <a:solidFill>
                  <a:srgbClr val="009B45"/>
                </a:solidFill>
                <a:latin typeface="Calibri"/>
                <a:cs typeface="Calibri"/>
              </a:rPr>
              <a:t>displacement</a:t>
            </a:r>
            <a:r>
              <a:rPr lang="ja-JP" altLang="en-US" sz="1500" dirty="0">
                <a:solidFill>
                  <a:srgbClr val="009B45"/>
                </a:solidFill>
                <a:latin typeface="Calibri"/>
                <a:cs typeface="Calibri"/>
              </a:rPr>
              <a:t> </a:t>
            </a:r>
            <a:r>
              <a:rPr sz="1500" dirty="0">
                <a:solidFill>
                  <a:srgbClr val="009B45"/>
                </a:solidFill>
                <a:latin typeface="Calibri"/>
                <a:cs typeface="Calibri"/>
              </a:rPr>
              <a:t>is</a:t>
            </a:r>
            <a:r>
              <a:rPr lang="ja-JP" altLang="en-US" sz="1500" dirty="0">
                <a:solidFill>
                  <a:srgbClr val="009B45"/>
                </a:solidFill>
                <a:latin typeface="Calibri"/>
                <a:cs typeface="Calibri"/>
              </a:rPr>
              <a:t> </a:t>
            </a:r>
            <a:r>
              <a:rPr sz="1500" dirty="0">
                <a:solidFill>
                  <a:srgbClr val="009B45"/>
                </a:solidFill>
                <a:latin typeface="Calibri"/>
                <a:cs typeface="Calibri"/>
              </a:rPr>
              <a:t>minimized</a:t>
            </a:r>
            <a:endParaRPr sz="1500" dirty="0">
              <a:latin typeface="Calibri"/>
              <a:cs typeface="Calibri"/>
            </a:endParaRPr>
          </a:p>
        </p:txBody>
      </p:sp>
      <p:sp>
        <p:nvSpPr>
          <p:cNvPr id="28" name="object 28"/>
          <p:cNvSpPr/>
          <p:nvPr/>
        </p:nvSpPr>
        <p:spPr>
          <a:xfrm>
            <a:off x="5831071" y="2732993"/>
            <a:ext cx="3324648" cy="552279"/>
          </a:xfrm>
          <a:custGeom>
            <a:avLst/>
            <a:gdLst/>
            <a:ahLst/>
            <a:cxnLst/>
            <a:rect l="l" t="t" r="r" b="b"/>
            <a:pathLst>
              <a:path w="3326129" h="551814">
                <a:moveTo>
                  <a:pt x="0" y="0"/>
                </a:moveTo>
                <a:lnTo>
                  <a:pt x="3325948" y="0"/>
                </a:lnTo>
                <a:lnTo>
                  <a:pt x="3325948" y="551775"/>
                </a:lnTo>
                <a:lnTo>
                  <a:pt x="0" y="551775"/>
                </a:lnTo>
                <a:lnTo>
                  <a:pt x="0" y="0"/>
                </a:lnTo>
                <a:close/>
              </a:path>
            </a:pathLst>
          </a:custGeom>
          <a:solidFill>
            <a:srgbClr val="FFFFFF"/>
          </a:solidFill>
        </p:spPr>
        <p:txBody>
          <a:bodyPr wrap="square" lIns="0" tIns="0" rIns="0" bIns="0" rtlCol="0"/>
          <a:lstStyle/>
          <a:p>
            <a:endParaRPr/>
          </a:p>
        </p:txBody>
      </p:sp>
      <p:sp>
        <p:nvSpPr>
          <p:cNvPr id="29" name="object 29"/>
          <p:cNvSpPr txBox="1"/>
          <p:nvPr/>
        </p:nvSpPr>
        <p:spPr>
          <a:xfrm>
            <a:off x="5831071" y="2732993"/>
            <a:ext cx="3324648" cy="490019"/>
          </a:xfrm>
          <a:prstGeom prst="rect">
            <a:avLst/>
          </a:prstGeom>
          <a:ln w="12700">
            <a:solidFill>
              <a:srgbClr val="009B45"/>
            </a:solidFill>
          </a:ln>
        </p:spPr>
        <p:txBody>
          <a:bodyPr vert="horz" wrap="square" lIns="0" tIns="0" rIns="0" bIns="0" rtlCol="0">
            <a:spAutoFit/>
          </a:bodyPr>
          <a:lstStyle/>
          <a:p>
            <a:pPr marL="1315720" marR="36195" indent="-1229360">
              <a:lnSpc>
                <a:spcPct val="106700"/>
              </a:lnSpc>
            </a:pPr>
            <a:r>
              <a:rPr sz="1500" dirty="0">
                <a:solidFill>
                  <a:srgbClr val="009B45"/>
                </a:solidFill>
                <a:latin typeface="Calibri"/>
                <a:cs typeface="Calibri"/>
              </a:rPr>
              <a:t>After</a:t>
            </a:r>
            <a:r>
              <a:rPr lang="ja-JP" altLang="en-US" sz="1500" dirty="0">
                <a:solidFill>
                  <a:srgbClr val="009B45"/>
                </a:solidFill>
                <a:latin typeface="Calibri"/>
                <a:cs typeface="Calibri"/>
              </a:rPr>
              <a:t> </a:t>
            </a:r>
            <a:r>
              <a:rPr sz="1500" dirty="0">
                <a:solidFill>
                  <a:srgbClr val="009B45"/>
                </a:solidFill>
                <a:latin typeface="Calibri"/>
                <a:cs typeface="Calibri"/>
              </a:rPr>
              <a:t>emittance</a:t>
            </a:r>
            <a:r>
              <a:rPr lang="ja-JP" altLang="en-US" sz="1500" dirty="0">
                <a:solidFill>
                  <a:srgbClr val="009B45"/>
                </a:solidFill>
                <a:latin typeface="Calibri"/>
                <a:cs typeface="Calibri"/>
              </a:rPr>
              <a:t> </a:t>
            </a:r>
            <a:r>
              <a:rPr sz="1500" dirty="0">
                <a:solidFill>
                  <a:srgbClr val="009B45"/>
                </a:solidFill>
                <a:latin typeface="Calibri"/>
                <a:cs typeface="Calibri"/>
              </a:rPr>
              <a:t>is</a:t>
            </a:r>
            <a:r>
              <a:rPr lang="ja-JP" altLang="en-US" sz="1500" dirty="0">
                <a:solidFill>
                  <a:srgbClr val="009B45"/>
                </a:solidFill>
                <a:latin typeface="Calibri"/>
                <a:cs typeface="Calibri"/>
              </a:rPr>
              <a:t> </a:t>
            </a:r>
            <a:r>
              <a:rPr sz="1500" dirty="0">
                <a:solidFill>
                  <a:srgbClr val="009B45"/>
                </a:solidFill>
                <a:latin typeface="Calibri"/>
                <a:cs typeface="Calibri"/>
              </a:rPr>
              <a:t>minimized</a:t>
            </a:r>
            <a:r>
              <a:rPr lang="ja-JP" altLang="en-US" sz="1500" dirty="0">
                <a:solidFill>
                  <a:srgbClr val="009B45"/>
                </a:solidFill>
                <a:latin typeface="Calibri"/>
                <a:cs typeface="Calibri"/>
              </a:rPr>
              <a:t> </a:t>
            </a:r>
            <a:r>
              <a:rPr sz="1500" dirty="0">
                <a:solidFill>
                  <a:srgbClr val="009B45"/>
                </a:solidFill>
                <a:latin typeface="Calibri"/>
                <a:cs typeface="Calibri"/>
              </a:rPr>
              <a:t>at</a:t>
            </a:r>
            <a:r>
              <a:rPr lang="ja-JP" altLang="en-US" sz="1500" dirty="0">
                <a:solidFill>
                  <a:srgbClr val="009B45"/>
                </a:solidFill>
                <a:latin typeface="Calibri"/>
                <a:cs typeface="Calibri"/>
              </a:rPr>
              <a:t> </a:t>
            </a:r>
            <a:r>
              <a:rPr sz="1500" dirty="0">
                <a:solidFill>
                  <a:srgbClr val="009B45"/>
                </a:solidFill>
                <a:latin typeface="Calibri"/>
                <a:cs typeface="Calibri"/>
              </a:rPr>
              <a:t>the</a:t>
            </a:r>
            <a:r>
              <a:rPr lang="ja-JP" altLang="en-US" sz="1500" dirty="0">
                <a:solidFill>
                  <a:srgbClr val="009B45"/>
                </a:solidFill>
                <a:latin typeface="Calibri"/>
                <a:cs typeface="Calibri"/>
              </a:rPr>
              <a:t> </a:t>
            </a:r>
            <a:r>
              <a:rPr sz="1500" dirty="0">
                <a:solidFill>
                  <a:srgbClr val="009B45"/>
                </a:solidFill>
                <a:latin typeface="Calibri"/>
                <a:cs typeface="Calibri"/>
              </a:rPr>
              <a:t>end</a:t>
            </a:r>
            <a:r>
              <a:rPr lang="ja-JP" altLang="en-US" sz="1500" dirty="0">
                <a:solidFill>
                  <a:srgbClr val="009B45"/>
                </a:solidFill>
                <a:latin typeface="Calibri"/>
                <a:cs typeface="Calibri"/>
              </a:rPr>
              <a:t> </a:t>
            </a:r>
            <a:r>
              <a:rPr sz="1500" dirty="0">
                <a:solidFill>
                  <a:srgbClr val="009B45"/>
                </a:solidFill>
                <a:latin typeface="Calibri"/>
                <a:cs typeface="Calibri"/>
              </a:rPr>
              <a:t> of</a:t>
            </a:r>
            <a:r>
              <a:rPr lang="ja-JP" altLang="en-US" sz="1500" dirty="0">
                <a:solidFill>
                  <a:srgbClr val="009B45"/>
                </a:solidFill>
                <a:latin typeface="Calibri"/>
                <a:cs typeface="Calibri"/>
              </a:rPr>
              <a:t> </a:t>
            </a:r>
            <a:r>
              <a:rPr sz="1500" dirty="0">
                <a:solidFill>
                  <a:srgbClr val="009B45"/>
                </a:solidFill>
                <a:latin typeface="Calibri"/>
                <a:cs typeface="Calibri"/>
              </a:rPr>
              <a:t>LINAC</a:t>
            </a:r>
            <a:endParaRPr sz="1500" dirty="0">
              <a:latin typeface="Calibri"/>
              <a:cs typeface="Calibri"/>
            </a:endParaRPr>
          </a:p>
        </p:txBody>
      </p:sp>
      <p:sp>
        <p:nvSpPr>
          <p:cNvPr id="30" name="object 30"/>
          <p:cNvSpPr txBox="1"/>
          <p:nvPr/>
        </p:nvSpPr>
        <p:spPr>
          <a:xfrm>
            <a:off x="204315" y="1776450"/>
            <a:ext cx="3665492" cy="513510"/>
          </a:xfrm>
          <a:prstGeom prst="rect">
            <a:avLst/>
          </a:prstGeom>
        </p:spPr>
        <p:txBody>
          <a:bodyPr vert="horz" wrap="square" lIns="0" tIns="0" rIns="0" bIns="0" rtlCol="0">
            <a:spAutoFit/>
          </a:bodyPr>
          <a:lstStyle/>
          <a:p>
            <a:pPr marL="12700" marR="5080">
              <a:lnSpc>
                <a:spcPct val="76900"/>
              </a:lnSpc>
            </a:pPr>
            <a:r>
              <a:rPr sz="1300" dirty="0">
                <a:latin typeface="Calibri"/>
                <a:cs typeface="Calibri"/>
              </a:rPr>
              <a:t>Particle</a:t>
            </a:r>
            <a:r>
              <a:rPr lang="ja-JP" altLang="en-US" sz="1300" dirty="0">
                <a:latin typeface="Calibri"/>
                <a:cs typeface="Calibri"/>
              </a:rPr>
              <a:t> </a:t>
            </a:r>
            <a:r>
              <a:rPr sz="1300" dirty="0">
                <a:latin typeface="Calibri"/>
                <a:cs typeface="Calibri"/>
              </a:rPr>
              <a:t>tracking</a:t>
            </a:r>
            <a:r>
              <a:rPr lang="ja-JP" altLang="en-US" sz="1300" dirty="0">
                <a:latin typeface="Calibri"/>
                <a:cs typeface="Calibri"/>
              </a:rPr>
              <a:t> </a:t>
            </a:r>
            <a:r>
              <a:rPr sz="1300" dirty="0">
                <a:latin typeface="Calibri"/>
                <a:cs typeface="Calibri"/>
              </a:rPr>
              <a:t>simulation</a:t>
            </a:r>
            <a:r>
              <a:rPr lang="ja-JP" altLang="en-US" sz="1300" dirty="0">
                <a:latin typeface="Calibri"/>
                <a:cs typeface="Calibri"/>
              </a:rPr>
              <a:t> </a:t>
            </a:r>
            <a:r>
              <a:rPr sz="1300" dirty="0">
                <a:latin typeface="Calibri"/>
                <a:cs typeface="Calibri"/>
              </a:rPr>
              <a:t>was</a:t>
            </a:r>
            <a:r>
              <a:rPr lang="ja-JP" altLang="en-US" sz="1300" dirty="0">
                <a:latin typeface="Calibri"/>
                <a:cs typeface="Calibri"/>
              </a:rPr>
              <a:t> </a:t>
            </a:r>
            <a:r>
              <a:rPr sz="1300" dirty="0">
                <a:latin typeface="Calibri"/>
                <a:cs typeface="Calibri"/>
              </a:rPr>
              <a:t>performed</a:t>
            </a:r>
            <a:r>
              <a:rPr lang="ja-JP" altLang="en-US" sz="1300" dirty="0">
                <a:latin typeface="Calibri"/>
                <a:cs typeface="Calibri"/>
              </a:rPr>
              <a:t> </a:t>
            </a:r>
            <a:r>
              <a:rPr sz="1300" dirty="0">
                <a:latin typeface="Calibri"/>
                <a:cs typeface="Calibri"/>
              </a:rPr>
              <a:t>to</a:t>
            </a:r>
            <a:r>
              <a:rPr lang="ja-JP" altLang="en-US" sz="1300" dirty="0">
                <a:latin typeface="Calibri"/>
                <a:cs typeface="Calibri"/>
              </a:rPr>
              <a:t> </a:t>
            </a:r>
            <a:r>
              <a:rPr sz="1300" dirty="0">
                <a:latin typeface="Calibri"/>
                <a:cs typeface="Calibri"/>
              </a:rPr>
              <a:t>evaluate</a:t>
            </a:r>
            <a:r>
              <a:rPr lang="ja-JP" altLang="en-US" sz="1300" dirty="0">
                <a:latin typeface="Calibri"/>
                <a:cs typeface="Calibri"/>
              </a:rPr>
              <a:t> </a:t>
            </a:r>
            <a:r>
              <a:rPr sz="1300" dirty="0">
                <a:latin typeface="Calibri"/>
                <a:cs typeface="Calibri"/>
              </a:rPr>
              <a:t> this</a:t>
            </a:r>
            <a:r>
              <a:rPr lang="ja-JP" altLang="en-US" sz="1300" dirty="0">
                <a:latin typeface="Calibri"/>
                <a:cs typeface="Calibri"/>
              </a:rPr>
              <a:t> </a:t>
            </a:r>
            <a:r>
              <a:rPr sz="1300" dirty="0">
                <a:latin typeface="Calibri"/>
                <a:cs typeface="Calibri"/>
              </a:rPr>
              <a:t>emittance</a:t>
            </a:r>
            <a:r>
              <a:rPr lang="ja-JP" altLang="en-US" sz="1300" dirty="0">
                <a:latin typeface="Calibri"/>
                <a:cs typeface="Calibri"/>
              </a:rPr>
              <a:t> </a:t>
            </a:r>
            <a:r>
              <a:rPr sz="1300" dirty="0">
                <a:latin typeface="Calibri"/>
                <a:cs typeface="Calibri"/>
              </a:rPr>
              <a:t>growth.</a:t>
            </a:r>
          </a:p>
          <a:p>
            <a:pPr marL="12700">
              <a:lnSpc>
                <a:spcPct val="100000"/>
              </a:lnSpc>
              <a:spcBef>
                <a:spcPts val="45"/>
              </a:spcBef>
            </a:pPr>
            <a:r>
              <a:rPr sz="1300" dirty="0">
                <a:latin typeface="Calibri"/>
                <a:cs typeface="Calibri"/>
              </a:rPr>
              <a:t>Simulation</a:t>
            </a:r>
            <a:r>
              <a:rPr lang="ja-JP" altLang="en-US" sz="1300" dirty="0">
                <a:latin typeface="Calibri"/>
                <a:cs typeface="Calibri"/>
              </a:rPr>
              <a:t> </a:t>
            </a:r>
            <a:r>
              <a:rPr sz="1300" dirty="0">
                <a:latin typeface="Calibri"/>
                <a:cs typeface="Calibri"/>
              </a:rPr>
              <a:t>conditions:</a:t>
            </a:r>
          </a:p>
        </p:txBody>
      </p:sp>
      <p:sp>
        <p:nvSpPr>
          <p:cNvPr id="31" name="object 31"/>
          <p:cNvSpPr txBox="1"/>
          <p:nvPr/>
        </p:nvSpPr>
        <p:spPr>
          <a:xfrm>
            <a:off x="204315" y="2317494"/>
            <a:ext cx="3416048" cy="696038"/>
          </a:xfrm>
          <a:prstGeom prst="rect">
            <a:avLst/>
          </a:prstGeom>
        </p:spPr>
        <p:txBody>
          <a:bodyPr vert="horz" wrap="square" lIns="0" tIns="0" rIns="0" bIns="0" rtlCol="0">
            <a:spAutoFit/>
          </a:bodyPr>
          <a:lstStyle/>
          <a:p>
            <a:pPr marL="305435" marR="11430" indent="-292735">
              <a:lnSpc>
                <a:spcPct val="76900"/>
              </a:lnSpc>
              <a:buFont typeface="Arial"/>
              <a:buChar char="•"/>
              <a:tabLst>
                <a:tab pos="306070" algn="l"/>
              </a:tabLst>
            </a:pPr>
            <a:r>
              <a:rPr sz="1300" dirty="0">
                <a:latin typeface="Calibri"/>
                <a:cs typeface="Calibri"/>
              </a:rPr>
              <a:t>Measured</a:t>
            </a:r>
            <a:r>
              <a:rPr lang="ja-JP" altLang="en-US" sz="1300" dirty="0">
                <a:latin typeface="Calibri"/>
                <a:cs typeface="Calibri"/>
              </a:rPr>
              <a:t> </a:t>
            </a:r>
            <a:r>
              <a:rPr sz="1300" dirty="0">
                <a:latin typeface="Calibri"/>
                <a:cs typeface="Calibri"/>
              </a:rPr>
              <a:t>misalignments</a:t>
            </a:r>
            <a:r>
              <a:rPr lang="ja-JP" altLang="en-US" sz="1300" dirty="0">
                <a:latin typeface="Calibri"/>
                <a:cs typeface="Calibri"/>
              </a:rPr>
              <a:t> </a:t>
            </a:r>
            <a:r>
              <a:rPr sz="1300" dirty="0">
                <a:latin typeface="Calibri"/>
                <a:cs typeface="Calibri"/>
              </a:rPr>
              <a:t>of</a:t>
            </a:r>
            <a:r>
              <a:rPr lang="ja-JP" altLang="en-US" sz="1300" dirty="0">
                <a:latin typeface="Calibri"/>
                <a:cs typeface="Calibri"/>
              </a:rPr>
              <a:t> </a:t>
            </a:r>
            <a:r>
              <a:rPr sz="1300" dirty="0">
                <a:latin typeface="Calibri"/>
                <a:cs typeface="Calibri"/>
              </a:rPr>
              <a:t>acc.</a:t>
            </a:r>
            <a:r>
              <a:rPr lang="ja-JP" altLang="en-US" sz="1300" dirty="0">
                <a:latin typeface="Calibri"/>
                <a:cs typeface="Calibri"/>
              </a:rPr>
              <a:t> </a:t>
            </a:r>
            <a:r>
              <a:rPr sz="1300" dirty="0">
                <a:latin typeface="Calibri"/>
                <a:cs typeface="Calibri"/>
              </a:rPr>
              <a:t>structure</a:t>
            </a:r>
            <a:r>
              <a:rPr lang="ja-JP" altLang="en-US" sz="1300" dirty="0">
                <a:latin typeface="Calibri"/>
                <a:cs typeface="Calibri"/>
              </a:rPr>
              <a:t> </a:t>
            </a:r>
            <a:r>
              <a:rPr sz="1300" dirty="0">
                <a:latin typeface="Calibri"/>
                <a:cs typeface="Calibri"/>
              </a:rPr>
              <a:t>and</a:t>
            </a:r>
            <a:r>
              <a:rPr lang="ja-JP" altLang="en-US" sz="1300" dirty="0">
                <a:latin typeface="Calibri"/>
                <a:cs typeface="Calibri"/>
              </a:rPr>
              <a:t> </a:t>
            </a:r>
            <a:r>
              <a:rPr sz="1300" dirty="0">
                <a:latin typeface="Calibri"/>
                <a:cs typeface="Calibri"/>
              </a:rPr>
              <a:t> quadrupole</a:t>
            </a:r>
            <a:r>
              <a:rPr lang="ja-JP" altLang="en-US" sz="1300" dirty="0">
                <a:latin typeface="Calibri"/>
                <a:cs typeface="Calibri"/>
              </a:rPr>
              <a:t> </a:t>
            </a:r>
            <a:r>
              <a:rPr sz="1300" dirty="0">
                <a:latin typeface="Calibri"/>
                <a:cs typeface="Calibri"/>
              </a:rPr>
              <a:t>magnet</a:t>
            </a:r>
            <a:r>
              <a:rPr lang="ja-JP" altLang="en-US" sz="1300" dirty="0">
                <a:latin typeface="Calibri"/>
                <a:cs typeface="Calibri"/>
              </a:rPr>
              <a:t> </a:t>
            </a:r>
            <a:r>
              <a:rPr sz="1300" dirty="0">
                <a:latin typeface="Calibri"/>
                <a:cs typeface="Calibri"/>
              </a:rPr>
              <a:t>were</a:t>
            </a:r>
            <a:r>
              <a:rPr lang="ja-JP" altLang="en-US" sz="1300" dirty="0">
                <a:latin typeface="Calibri"/>
                <a:cs typeface="Calibri"/>
              </a:rPr>
              <a:t> </a:t>
            </a:r>
            <a:r>
              <a:rPr sz="1300" dirty="0">
                <a:latin typeface="Calibri"/>
                <a:cs typeface="Calibri"/>
              </a:rPr>
              <a:t>used.</a:t>
            </a:r>
          </a:p>
          <a:p>
            <a:pPr marL="305435" indent="-292735">
              <a:lnSpc>
                <a:spcPts val="1510"/>
              </a:lnSpc>
              <a:buFont typeface="Arial"/>
              <a:buChar char="•"/>
              <a:tabLst>
                <a:tab pos="306070" algn="l"/>
              </a:tabLst>
            </a:pPr>
            <a:r>
              <a:rPr lang="en-US" sz="1300" dirty="0">
                <a:latin typeface="Calibri"/>
                <a:cs typeface="Calibri"/>
              </a:rPr>
              <a:t>I</a:t>
            </a:r>
            <a:r>
              <a:rPr sz="1300" dirty="0">
                <a:latin typeface="Calibri"/>
                <a:cs typeface="Calibri"/>
              </a:rPr>
              <a:t>ris</a:t>
            </a:r>
            <a:r>
              <a:rPr lang="ja-JP" altLang="en-US" sz="1300" dirty="0">
                <a:latin typeface="Calibri"/>
                <a:cs typeface="Calibri"/>
              </a:rPr>
              <a:t> </a:t>
            </a:r>
            <a:r>
              <a:rPr sz="1300" dirty="0">
                <a:latin typeface="Calibri"/>
                <a:cs typeface="Calibri"/>
              </a:rPr>
              <a:t>diameter</a:t>
            </a:r>
            <a:r>
              <a:rPr lang="ja-JP" altLang="en-US" sz="1300" dirty="0">
                <a:latin typeface="Calibri"/>
                <a:cs typeface="Calibri"/>
              </a:rPr>
              <a:t> </a:t>
            </a:r>
            <a:r>
              <a:rPr sz="1300" dirty="0">
                <a:latin typeface="Calibri"/>
                <a:cs typeface="Calibri"/>
              </a:rPr>
              <a:t>of</a:t>
            </a:r>
            <a:r>
              <a:rPr lang="ja-JP" altLang="en-US" sz="1300" dirty="0">
                <a:latin typeface="Calibri"/>
                <a:cs typeface="Calibri"/>
              </a:rPr>
              <a:t> </a:t>
            </a:r>
            <a:r>
              <a:rPr sz="1300" dirty="0">
                <a:latin typeface="Calibri"/>
                <a:cs typeface="Calibri"/>
              </a:rPr>
              <a:t>acc.</a:t>
            </a:r>
            <a:r>
              <a:rPr lang="ja-JP" altLang="en-US" sz="1300" dirty="0">
                <a:latin typeface="Calibri"/>
                <a:cs typeface="Calibri"/>
              </a:rPr>
              <a:t> </a:t>
            </a:r>
            <a:r>
              <a:rPr sz="1300" dirty="0">
                <a:latin typeface="Calibri"/>
                <a:cs typeface="Calibri"/>
              </a:rPr>
              <a:t>structure</a:t>
            </a:r>
            <a:r>
              <a:rPr lang="ja-JP" altLang="en-US" sz="1300" dirty="0">
                <a:latin typeface="Calibri"/>
                <a:cs typeface="Calibri"/>
              </a:rPr>
              <a:t> </a:t>
            </a:r>
            <a:r>
              <a:rPr sz="1300" dirty="0">
                <a:latin typeface="Calibri"/>
                <a:cs typeface="Calibri"/>
              </a:rPr>
              <a:t>is</a:t>
            </a:r>
            <a:r>
              <a:rPr lang="ja-JP" altLang="en-US" sz="1300" dirty="0">
                <a:latin typeface="Calibri"/>
                <a:cs typeface="Calibri"/>
              </a:rPr>
              <a:t> </a:t>
            </a:r>
            <a:r>
              <a:rPr sz="1300" dirty="0">
                <a:latin typeface="Calibri"/>
                <a:cs typeface="Calibri"/>
              </a:rPr>
              <a:t>about</a:t>
            </a:r>
            <a:r>
              <a:rPr lang="ja-JP" altLang="en-US" sz="1300" dirty="0">
                <a:latin typeface="Calibri"/>
                <a:cs typeface="Calibri"/>
              </a:rPr>
              <a:t> </a:t>
            </a:r>
            <a:r>
              <a:rPr sz="1300" dirty="0">
                <a:latin typeface="Calibri"/>
                <a:cs typeface="Calibri"/>
              </a:rPr>
              <a:t>20</a:t>
            </a:r>
            <a:r>
              <a:rPr lang="ja-JP" altLang="en-US" sz="1300" dirty="0">
                <a:latin typeface="Calibri"/>
                <a:cs typeface="Calibri"/>
              </a:rPr>
              <a:t> </a:t>
            </a:r>
            <a:r>
              <a:rPr sz="1300" dirty="0">
                <a:latin typeface="Calibri"/>
                <a:cs typeface="Calibri"/>
              </a:rPr>
              <a:t>mm.</a:t>
            </a:r>
          </a:p>
        </p:txBody>
      </p:sp>
      <p:sp>
        <p:nvSpPr>
          <p:cNvPr id="32" name="object 32"/>
          <p:cNvSpPr/>
          <p:nvPr/>
        </p:nvSpPr>
        <p:spPr>
          <a:xfrm>
            <a:off x="6472360" y="4737280"/>
            <a:ext cx="94573" cy="315860"/>
          </a:xfrm>
          <a:custGeom>
            <a:avLst/>
            <a:gdLst/>
            <a:ahLst/>
            <a:cxnLst/>
            <a:rect l="l" t="t" r="r" b="b"/>
            <a:pathLst>
              <a:path w="94615" h="315595">
                <a:moveTo>
                  <a:pt x="0" y="0"/>
                </a:moveTo>
                <a:lnTo>
                  <a:pt x="94517" y="0"/>
                </a:lnTo>
                <a:lnTo>
                  <a:pt x="94517" y="315300"/>
                </a:lnTo>
                <a:lnTo>
                  <a:pt x="0" y="315300"/>
                </a:lnTo>
                <a:lnTo>
                  <a:pt x="0" y="0"/>
                </a:lnTo>
                <a:close/>
              </a:path>
            </a:pathLst>
          </a:custGeom>
          <a:solidFill>
            <a:srgbClr val="FFFFFF"/>
          </a:solidFill>
        </p:spPr>
        <p:txBody>
          <a:bodyPr wrap="square" lIns="0" tIns="0" rIns="0" bIns="0" rtlCol="0"/>
          <a:lstStyle/>
          <a:p>
            <a:endParaRPr/>
          </a:p>
        </p:txBody>
      </p:sp>
      <p:sp>
        <p:nvSpPr>
          <p:cNvPr id="33" name="object 33"/>
          <p:cNvSpPr/>
          <p:nvPr/>
        </p:nvSpPr>
        <p:spPr>
          <a:xfrm>
            <a:off x="2565596" y="4711604"/>
            <a:ext cx="94573" cy="315860"/>
          </a:xfrm>
          <a:custGeom>
            <a:avLst/>
            <a:gdLst/>
            <a:ahLst/>
            <a:cxnLst/>
            <a:rect l="l" t="t" r="r" b="b"/>
            <a:pathLst>
              <a:path w="94614" h="315595">
                <a:moveTo>
                  <a:pt x="0" y="0"/>
                </a:moveTo>
                <a:lnTo>
                  <a:pt x="94517" y="0"/>
                </a:lnTo>
                <a:lnTo>
                  <a:pt x="94517" y="315300"/>
                </a:lnTo>
                <a:lnTo>
                  <a:pt x="0" y="315300"/>
                </a:lnTo>
                <a:lnTo>
                  <a:pt x="0" y="0"/>
                </a:lnTo>
                <a:close/>
              </a:path>
            </a:pathLst>
          </a:custGeom>
          <a:solidFill>
            <a:srgbClr val="FFFFFF"/>
          </a:solidFill>
        </p:spPr>
        <p:txBody>
          <a:bodyPr wrap="square" lIns="0" tIns="0" rIns="0" bIns="0" rtlCol="0"/>
          <a:lstStyle/>
          <a:p>
            <a:endParaRPr/>
          </a:p>
        </p:txBody>
      </p:sp>
      <p:sp>
        <p:nvSpPr>
          <p:cNvPr id="34" name="object 34"/>
          <p:cNvSpPr/>
          <p:nvPr/>
        </p:nvSpPr>
        <p:spPr>
          <a:xfrm>
            <a:off x="1966747" y="4953676"/>
            <a:ext cx="7197059" cy="0"/>
          </a:xfrm>
          <a:custGeom>
            <a:avLst/>
            <a:gdLst/>
            <a:ahLst/>
            <a:cxnLst/>
            <a:rect l="l" t="t" r="r" b="b"/>
            <a:pathLst>
              <a:path w="7200265">
                <a:moveTo>
                  <a:pt x="0" y="0"/>
                </a:moveTo>
                <a:lnTo>
                  <a:pt x="7199729" y="0"/>
                </a:lnTo>
              </a:path>
            </a:pathLst>
          </a:custGeom>
          <a:ln w="32526">
            <a:solidFill>
              <a:srgbClr val="0000FF"/>
            </a:solidFill>
          </a:ln>
        </p:spPr>
        <p:txBody>
          <a:bodyPr wrap="square" lIns="0" tIns="0" rIns="0" bIns="0" rtlCol="0"/>
          <a:lstStyle/>
          <a:p>
            <a:endParaRPr/>
          </a:p>
        </p:txBody>
      </p:sp>
      <p:sp>
        <p:nvSpPr>
          <p:cNvPr id="36" name="object 36"/>
          <p:cNvSpPr txBox="1"/>
          <p:nvPr/>
        </p:nvSpPr>
        <p:spPr>
          <a:xfrm>
            <a:off x="4126372" y="2049115"/>
            <a:ext cx="1420353" cy="831745"/>
          </a:xfrm>
          <a:prstGeom prst="rect">
            <a:avLst/>
          </a:prstGeom>
        </p:spPr>
        <p:txBody>
          <a:bodyPr vert="horz" wrap="square" lIns="0" tIns="0" rIns="0" bIns="0" rtlCol="0">
            <a:spAutoFit/>
          </a:bodyPr>
          <a:lstStyle/>
          <a:p>
            <a:pPr marL="12700">
              <a:lnSpc>
                <a:spcPts val="1630"/>
              </a:lnSpc>
              <a:tabLst>
                <a:tab pos="256540" algn="l"/>
              </a:tabLst>
            </a:pPr>
            <a:r>
              <a:rPr sz="1400" dirty="0">
                <a:latin typeface="Arial"/>
                <a:cs typeface="Arial"/>
              </a:rPr>
              <a:t>•	</a:t>
            </a:r>
            <a:r>
              <a:rPr lang="en-US" altLang="ja-JP" sz="1400" dirty="0">
                <a:latin typeface="Arial"/>
                <a:cs typeface="Arial"/>
              </a:rPr>
              <a:t>ε</a:t>
            </a:r>
            <a:r>
              <a:rPr sz="1350" baseline="-12345" dirty="0">
                <a:latin typeface="Arial Rounded MT Bold"/>
                <a:cs typeface="Arial Rounded MT Bold"/>
              </a:rPr>
              <a:t>inj  </a:t>
            </a:r>
            <a:r>
              <a:rPr sz="1400" dirty="0">
                <a:latin typeface="Calibri"/>
                <a:cs typeface="Calibri"/>
              </a:rPr>
              <a:t>=</a:t>
            </a:r>
            <a:r>
              <a:rPr lang="ja-JP" altLang="en-US" sz="1400" dirty="0">
                <a:latin typeface="Calibri"/>
                <a:cs typeface="Calibri"/>
              </a:rPr>
              <a:t> </a:t>
            </a:r>
            <a:r>
              <a:rPr sz="1400" dirty="0">
                <a:latin typeface="Calibri"/>
                <a:cs typeface="Calibri"/>
              </a:rPr>
              <a:t>10</a:t>
            </a:r>
            <a:r>
              <a:rPr lang="ja-JP" altLang="en-US" sz="1400" dirty="0">
                <a:latin typeface="Calibri"/>
                <a:cs typeface="Calibri"/>
              </a:rPr>
              <a:t> </a:t>
            </a:r>
            <a:r>
              <a:rPr lang="en-US" altLang="ja-JP" sz="1400" dirty="0" err="1">
                <a:latin typeface="Symbol"/>
                <a:cs typeface="Symbol"/>
              </a:rPr>
              <a:t>μ</a:t>
            </a:r>
            <a:r>
              <a:rPr sz="1400" dirty="0" err="1">
                <a:latin typeface="Calibri"/>
                <a:cs typeface="Calibri"/>
              </a:rPr>
              <a:t>m</a:t>
            </a:r>
            <a:endParaRPr sz="1400" dirty="0">
              <a:latin typeface="Calibri"/>
              <a:cs typeface="Calibri"/>
            </a:endParaRPr>
          </a:p>
          <a:p>
            <a:pPr marL="12700">
              <a:lnSpc>
                <a:spcPts val="1595"/>
              </a:lnSpc>
              <a:tabLst>
                <a:tab pos="256540" algn="l"/>
              </a:tabLst>
            </a:pPr>
            <a:r>
              <a:rPr sz="1400" dirty="0">
                <a:latin typeface="Arial"/>
                <a:cs typeface="Arial"/>
              </a:rPr>
              <a:t>•	</a:t>
            </a:r>
            <a:r>
              <a:rPr lang="en-US" altLang="ja-JP" sz="1400" dirty="0">
                <a:latin typeface="Symbol"/>
                <a:cs typeface="Symbol"/>
              </a:rPr>
              <a:t>σ</a:t>
            </a:r>
            <a:r>
              <a:rPr sz="1350" baseline="-12345" dirty="0">
                <a:latin typeface="Arial Rounded MT Bold"/>
                <a:cs typeface="Arial Rounded MT Bold"/>
              </a:rPr>
              <a:t>z   </a:t>
            </a:r>
            <a:r>
              <a:rPr sz="1400" dirty="0">
                <a:latin typeface="Calibri"/>
                <a:cs typeface="Calibri"/>
              </a:rPr>
              <a:t>=</a:t>
            </a:r>
            <a:r>
              <a:rPr lang="ja-JP" altLang="en-US" sz="1400" dirty="0">
                <a:latin typeface="Calibri"/>
                <a:cs typeface="Calibri"/>
              </a:rPr>
              <a:t> </a:t>
            </a:r>
            <a:r>
              <a:rPr sz="1400" dirty="0">
                <a:latin typeface="Calibri"/>
                <a:cs typeface="Calibri"/>
              </a:rPr>
              <a:t>1.3</a:t>
            </a:r>
            <a:r>
              <a:rPr lang="ja-JP" altLang="en-US" sz="1400" dirty="0">
                <a:latin typeface="Calibri"/>
                <a:cs typeface="Calibri"/>
              </a:rPr>
              <a:t> </a:t>
            </a:r>
            <a:r>
              <a:rPr sz="1400" dirty="0">
                <a:latin typeface="Calibri"/>
                <a:cs typeface="Calibri"/>
              </a:rPr>
              <a:t>mm</a:t>
            </a:r>
          </a:p>
          <a:p>
            <a:pPr marL="12700">
              <a:lnSpc>
                <a:spcPts val="1610"/>
              </a:lnSpc>
              <a:tabLst>
                <a:tab pos="256540" algn="l"/>
              </a:tabLst>
            </a:pPr>
            <a:r>
              <a:rPr sz="1400" dirty="0">
                <a:latin typeface="Arial"/>
                <a:cs typeface="Arial"/>
              </a:rPr>
              <a:t>•	</a:t>
            </a:r>
            <a:r>
              <a:rPr lang="en-US" altLang="ja-JP" sz="1400" dirty="0">
                <a:latin typeface="Symbol"/>
                <a:cs typeface="Symbol"/>
              </a:rPr>
              <a:t>σ</a:t>
            </a:r>
            <a:r>
              <a:rPr lang="en-US" altLang="ja-JP" sz="1800" baseline="-25000" dirty="0">
                <a:latin typeface="Symbol"/>
                <a:cs typeface="Symbol"/>
              </a:rPr>
              <a:t>δ</a:t>
            </a:r>
            <a:r>
              <a:rPr lang="ja-JP" altLang="en-US" sz="1350" baseline="-12345" dirty="0">
                <a:latin typeface="Symbol"/>
                <a:cs typeface="Symbol"/>
              </a:rPr>
              <a:t> </a:t>
            </a:r>
            <a:r>
              <a:rPr sz="1350" baseline="-12345" dirty="0">
                <a:latin typeface="Symbol"/>
                <a:cs typeface="Symbol"/>
              </a:rPr>
              <a:t>  </a:t>
            </a:r>
            <a:r>
              <a:rPr sz="1400" dirty="0">
                <a:latin typeface="Calibri"/>
                <a:cs typeface="Calibri"/>
              </a:rPr>
              <a:t>=</a:t>
            </a:r>
            <a:r>
              <a:rPr lang="ja-JP" altLang="en-US" sz="1400" dirty="0">
                <a:latin typeface="Calibri"/>
                <a:cs typeface="Calibri"/>
              </a:rPr>
              <a:t> </a:t>
            </a:r>
            <a:r>
              <a:rPr sz="1400" dirty="0">
                <a:latin typeface="Calibri"/>
                <a:cs typeface="Calibri"/>
              </a:rPr>
              <a:t>0.4%</a:t>
            </a:r>
          </a:p>
          <a:p>
            <a:pPr marL="12700">
              <a:lnSpc>
                <a:spcPts val="1645"/>
              </a:lnSpc>
              <a:tabLst>
                <a:tab pos="256540" algn="l"/>
              </a:tabLst>
            </a:pPr>
            <a:r>
              <a:rPr sz="1400" dirty="0">
                <a:latin typeface="Arial"/>
                <a:cs typeface="Arial"/>
              </a:rPr>
              <a:t>•	</a:t>
            </a:r>
            <a:r>
              <a:rPr sz="1400" dirty="0">
                <a:latin typeface="Calibri"/>
                <a:cs typeface="Calibri"/>
              </a:rPr>
              <a:t>Q</a:t>
            </a:r>
            <a:r>
              <a:rPr lang="ja-JP" altLang="en-US" sz="1400" dirty="0">
                <a:latin typeface="Calibri"/>
                <a:cs typeface="Calibri"/>
              </a:rPr>
              <a:t> </a:t>
            </a:r>
            <a:r>
              <a:rPr sz="1400" dirty="0">
                <a:latin typeface="Calibri"/>
                <a:cs typeface="Calibri"/>
              </a:rPr>
              <a:t>=</a:t>
            </a:r>
            <a:r>
              <a:rPr lang="ja-JP" altLang="en-US" sz="1400" dirty="0">
                <a:latin typeface="Calibri"/>
                <a:cs typeface="Calibri"/>
              </a:rPr>
              <a:t> </a:t>
            </a:r>
            <a:r>
              <a:rPr sz="1400" dirty="0">
                <a:latin typeface="Calibri"/>
                <a:cs typeface="Calibri"/>
              </a:rPr>
              <a:t>5</a:t>
            </a:r>
            <a:r>
              <a:rPr lang="ja-JP" altLang="en-US" sz="1400" dirty="0">
                <a:latin typeface="Calibri"/>
                <a:cs typeface="Calibri"/>
              </a:rPr>
              <a:t> </a:t>
            </a:r>
            <a:r>
              <a:rPr sz="1400" dirty="0">
                <a:latin typeface="Calibri"/>
                <a:cs typeface="Calibri"/>
              </a:rPr>
              <a:t>nC</a:t>
            </a:r>
          </a:p>
        </p:txBody>
      </p:sp>
      <p:sp>
        <p:nvSpPr>
          <p:cNvPr id="37" name="object 37"/>
          <p:cNvSpPr txBox="1"/>
          <p:nvPr/>
        </p:nvSpPr>
        <p:spPr>
          <a:xfrm>
            <a:off x="204315" y="6350798"/>
            <a:ext cx="9494735" cy="584775"/>
          </a:xfrm>
          <a:prstGeom prst="rect">
            <a:avLst/>
          </a:prstGeom>
        </p:spPr>
        <p:txBody>
          <a:bodyPr vert="horz" wrap="square" lIns="0" tIns="0" rIns="0" bIns="0" rtlCol="0">
            <a:spAutoFit/>
          </a:bodyPr>
          <a:lstStyle/>
          <a:p>
            <a:pPr marL="12700">
              <a:lnSpc>
                <a:spcPct val="100000"/>
              </a:lnSpc>
            </a:pPr>
            <a:r>
              <a:rPr sz="1900" dirty="0">
                <a:solidFill>
                  <a:srgbClr val="0B3EFF"/>
                </a:solidFill>
                <a:latin typeface="Calibri"/>
                <a:cs typeface="Calibri"/>
              </a:rPr>
              <a:t>By</a:t>
            </a:r>
            <a:r>
              <a:rPr lang="ja-JP" altLang="en-US" sz="1900" dirty="0">
                <a:solidFill>
                  <a:srgbClr val="0B3EFF"/>
                </a:solidFill>
                <a:latin typeface="Calibri"/>
                <a:cs typeface="Calibri"/>
              </a:rPr>
              <a:t> </a:t>
            </a:r>
            <a:r>
              <a:rPr sz="1900" dirty="0">
                <a:solidFill>
                  <a:srgbClr val="0B3EFF"/>
                </a:solidFill>
                <a:latin typeface="Calibri"/>
                <a:cs typeface="Calibri"/>
              </a:rPr>
              <a:t>the</a:t>
            </a:r>
            <a:r>
              <a:rPr lang="ja-JP" altLang="en-US" sz="1900" dirty="0">
                <a:solidFill>
                  <a:srgbClr val="0B3EFF"/>
                </a:solidFill>
                <a:latin typeface="Calibri"/>
                <a:cs typeface="Calibri"/>
              </a:rPr>
              <a:t> </a:t>
            </a:r>
            <a:r>
              <a:rPr sz="1900" dirty="0">
                <a:solidFill>
                  <a:srgbClr val="0B3EFF"/>
                </a:solidFill>
                <a:latin typeface="Calibri"/>
                <a:cs typeface="Calibri"/>
              </a:rPr>
              <a:t>orbit</a:t>
            </a:r>
            <a:r>
              <a:rPr lang="ja-JP" altLang="en-US" sz="1900" dirty="0">
                <a:solidFill>
                  <a:srgbClr val="0B3EFF"/>
                </a:solidFill>
                <a:latin typeface="Calibri"/>
                <a:cs typeface="Calibri"/>
              </a:rPr>
              <a:t> </a:t>
            </a:r>
            <a:r>
              <a:rPr sz="1900" dirty="0">
                <a:solidFill>
                  <a:srgbClr val="0B3EFF"/>
                </a:solidFill>
                <a:latin typeface="Calibri"/>
                <a:cs typeface="Calibri"/>
              </a:rPr>
              <a:t>correction</a:t>
            </a:r>
            <a:r>
              <a:rPr lang="ja-JP" altLang="en-US" sz="1900" dirty="0">
                <a:solidFill>
                  <a:srgbClr val="0B3EFF"/>
                </a:solidFill>
                <a:latin typeface="Calibri"/>
                <a:cs typeface="Calibri"/>
              </a:rPr>
              <a:t> </a:t>
            </a:r>
            <a:r>
              <a:rPr sz="1900" dirty="0">
                <a:solidFill>
                  <a:srgbClr val="0B3EFF"/>
                </a:solidFill>
                <a:latin typeface="Calibri"/>
                <a:cs typeface="Calibri"/>
              </a:rPr>
              <a:t>for</a:t>
            </a:r>
            <a:r>
              <a:rPr lang="ja-JP" altLang="en-US" sz="1900" dirty="0">
                <a:solidFill>
                  <a:srgbClr val="0B3EFF"/>
                </a:solidFill>
                <a:latin typeface="Calibri"/>
                <a:cs typeface="Calibri"/>
              </a:rPr>
              <a:t> </a:t>
            </a:r>
            <a:r>
              <a:rPr sz="1900" dirty="0">
                <a:solidFill>
                  <a:srgbClr val="0B3EFF"/>
                </a:solidFill>
                <a:latin typeface="Calibri"/>
                <a:cs typeface="Calibri"/>
              </a:rPr>
              <a:t>minimizing</a:t>
            </a:r>
            <a:r>
              <a:rPr lang="ja-JP" altLang="en-US" sz="1900" dirty="0">
                <a:solidFill>
                  <a:srgbClr val="0B3EFF"/>
                </a:solidFill>
                <a:latin typeface="Calibri"/>
                <a:cs typeface="Calibri"/>
              </a:rPr>
              <a:t> </a:t>
            </a:r>
            <a:r>
              <a:rPr sz="1900" dirty="0">
                <a:solidFill>
                  <a:srgbClr val="0B3EFF"/>
                </a:solidFill>
                <a:latin typeface="Calibri"/>
                <a:cs typeface="Calibri"/>
              </a:rPr>
              <a:t>emittance</a:t>
            </a:r>
            <a:r>
              <a:rPr lang="ja-JP" altLang="en-US" sz="1900" dirty="0">
                <a:solidFill>
                  <a:srgbClr val="0B3EFF"/>
                </a:solidFill>
                <a:latin typeface="Calibri"/>
                <a:cs typeface="Calibri"/>
              </a:rPr>
              <a:t> </a:t>
            </a:r>
            <a:r>
              <a:rPr sz="1900" dirty="0">
                <a:solidFill>
                  <a:srgbClr val="0B3EFF"/>
                </a:solidFill>
                <a:latin typeface="Calibri"/>
                <a:cs typeface="Calibri"/>
              </a:rPr>
              <a:t>growth,</a:t>
            </a:r>
            <a:r>
              <a:rPr lang="ja-JP" altLang="en-US" sz="1900" dirty="0">
                <a:solidFill>
                  <a:srgbClr val="0B3EFF"/>
                </a:solidFill>
                <a:latin typeface="Calibri"/>
                <a:cs typeface="Calibri"/>
              </a:rPr>
              <a:t> </a:t>
            </a:r>
            <a:r>
              <a:rPr sz="1900" dirty="0">
                <a:solidFill>
                  <a:srgbClr val="0B3EFF"/>
                </a:solidFill>
                <a:latin typeface="Calibri"/>
                <a:cs typeface="Calibri"/>
              </a:rPr>
              <a:t>requirement</a:t>
            </a:r>
            <a:r>
              <a:rPr lang="ja-JP" altLang="en-US" sz="1900" dirty="0">
                <a:solidFill>
                  <a:srgbClr val="0B3EFF"/>
                </a:solidFill>
                <a:latin typeface="Calibri"/>
                <a:cs typeface="Calibri"/>
              </a:rPr>
              <a:t> </a:t>
            </a:r>
            <a:r>
              <a:rPr sz="1900" dirty="0">
                <a:solidFill>
                  <a:srgbClr val="0B3EFF"/>
                </a:solidFill>
                <a:latin typeface="Calibri"/>
                <a:cs typeface="Calibri"/>
              </a:rPr>
              <a:t>of</a:t>
            </a:r>
            <a:r>
              <a:rPr lang="ja-JP" altLang="en-US" sz="1900" dirty="0">
                <a:solidFill>
                  <a:srgbClr val="0B3EFF"/>
                </a:solidFill>
                <a:latin typeface="Calibri"/>
                <a:cs typeface="Calibri"/>
              </a:rPr>
              <a:t> </a:t>
            </a:r>
            <a:r>
              <a:rPr sz="1900" dirty="0">
                <a:solidFill>
                  <a:srgbClr val="0B3EFF"/>
                </a:solidFill>
                <a:latin typeface="Calibri"/>
                <a:cs typeface="Calibri"/>
              </a:rPr>
              <a:t>Phase</a:t>
            </a:r>
            <a:r>
              <a:rPr lang="en-US" sz="1900" dirty="0">
                <a:solidFill>
                  <a:srgbClr val="0B3EFF"/>
                </a:solidFill>
                <a:latin typeface="Calibri"/>
                <a:cs typeface="Calibri"/>
              </a:rPr>
              <a:t> </a:t>
            </a:r>
            <a:r>
              <a:rPr sz="1900" dirty="0">
                <a:solidFill>
                  <a:srgbClr val="0B3EFF"/>
                </a:solidFill>
                <a:latin typeface="Calibri"/>
                <a:cs typeface="Calibri"/>
              </a:rPr>
              <a:t>III</a:t>
            </a:r>
            <a:r>
              <a:rPr lang="ja-JP" altLang="en-US" sz="1900" dirty="0">
                <a:solidFill>
                  <a:srgbClr val="0B3EFF"/>
                </a:solidFill>
                <a:latin typeface="Calibri"/>
                <a:cs typeface="Calibri"/>
              </a:rPr>
              <a:t> </a:t>
            </a:r>
            <a:r>
              <a:rPr sz="1900" dirty="0">
                <a:solidFill>
                  <a:srgbClr val="0B3EFF"/>
                </a:solidFill>
                <a:latin typeface="Calibri"/>
                <a:cs typeface="Calibri"/>
              </a:rPr>
              <a:t>can</a:t>
            </a:r>
            <a:r>
              <a:rPr lang="ja-JP" altLang="en-US" sz="1900" dirty="0">
                <a:solidFill>
                  <a:srgbClr val="0B3EFF"/>
                </a:solidFill>
                <a:latin typeface="Calibri"/>
                <a:cs typeface="Calibri"/>
              </a:rPr>
              <a:t> </a:t>
            </a:r>
            <a:r>
              <a:rPr sz="1900" dirty="0">
                <a:solidFill>
                  <a:srgbClr val="0B3EFF"/>
                </a:solidFill>
                <a:latin typeface="Calibri"/>
                <a:cs typeface="Calibri"/>
              </a:rPr>
              <a:t>be</a:t>
            </a:r>
            <a:r>
              <a:rPr lang="ja-JP" altLang="en-US" sz="1900" dirty="0">
                <a:solidFill>
                  <a:srgbClr val="0B3EFF"/>
                </a:solidFill>
                <a:latin typeface="Calibri"/>
                <a:cs typeface="Calibri"/>
              </a:rPr>
              <a:t> </a:t>
            </a:r>
            <a:r>
              <a:rPr sz="1900" dirty="0">
                <a:solidFill>
                  <a:srgbClr val="0B3EFF"/>
                </a:solidFill>
                <a:latin typeface="Calibri"/>
                <a:cs typeface="Calibri"/>
              </a:rPr>
              <a:t>satisfied.</a:t>
            </a:r>
            <a:endParaRPr sz="1900" dirty="0">
              <a:latin typeface="Calibri"/>
              <a:cs typeface="Calibri"/>
            </a:endParaRPr>
          </a:p>
        </p:txBody>
      </p:sp>
      <p:sp>
        <p:nvSpPr>
          <p:cNvPr id="38" name="object 38"/>
          <p:cNvSpPr txBox="1"/>
          <p:nvPr/>
        </p:nvSpPr>
        <p:spPr>
          <a:xfrm>
            <a:off x="188547" y="3462653"/>
            <a:ext cx="1306148" cy="1043896"/>
          </a:xfrm>
          <a:prstGeom prst="rect">
            <a:avLst/>
          </a:prstGeom>
        </p:spPr>
        <p:txBody>
          <a:bodyPr vert="horz" wrap="square" lIns="0" tIns="0" rIns="0" bIns="0" rtlCol="0">
            <a:spAutoFit/>
          </a:bodyPr>
          <a:lstStyle/>
          <a:p>
            <a:pPr marL="12700" marR="5080">
              <a:lnSpc>
                <a:spcPct val="96800"/>
              </a:lnSpc>
            </a:pPr>
            <a:r>
              <a:rPr sz="1400" dirty="0">
                <a:latin typeface="Calibri"/>
                <a:cs typeface="Calibri"/>
              </a:rPr>
              <a:t>Blue</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red</a:t>
            </a:r>
            <a:r>
              <a:rPr lang="ja-JP" altLang="en-US" sz="1400" dirty="0">
                <a:latin typeface="Calibri"/>
                <a:cs typeface="Calibri"/>
              </a:rPr>
              <a:t> </a:t>
            </a:r>
            <a:r>
              <a:rPr sz="1400" dirty="0">
                <a:latin typeface="Calibri"/>
                <a:cs typeface="Calibri"/>
              </a:rPr>
              <a:t>dot</a:t>
            </a:r>
            <a:r>
              <a:rPr lang="ja-JP" altLang="en-US" sz="1400" dirty="0">
                <a:latin typeface="Calibri"/>
                <a:cs typeface="Calibri"/>
              </a:rPr>
              <a:t> </a:t>
            </a:r>
            <a:r>
              <a:rPr sz="1400" dirty="0">
                <a:latin typeface="Calibri"/>
                <a:cs typeface="Calibri"/>
              </a:rPr>
              <a:t> show</a:t>
            </a:r>
            <a:r>
              <a:rPr lang="ja-JP" altLang="en-US" sz="1400" dirty="0">
                <a:latin typeface="Calibri"/>
                <a:cs typeface="Calibri"/>
              </a:rPr>
              <a:t> </a:t>
            </a:r>
            <a:r>
              <a:rPr sz="1400" dirty="0">
                <a:latin typeface="Calibri"/>
                <a:cs typeface="Calibri"/>
              </a:rPr>
              <a:t>horizontal</a:t>
            </a:r>
            <a:r>
              <a:rPr lang="ja-JP" altLang="en-US" sz="1400" dirty="0">
                <a:latin typeface="Calibri"/>
                <a:cs typeface="Calibri"/>
              </a:rPr>
              <a:t> </a:t>
            </a:r>
            <a:r>
              <a:rPr sz="1400" dirty="0">
                <a:latin typeface="Calibri"/>
                <a:cs typeface="Calibri"/>
              </a:rPr>
              <a:t> and</a:t>
            </a:r>
            <a:r>
              <a:rPr lang="ja-JP" altLang="en-US" sz="1400" dirty="0">
                <a:latin typeface="Calibri"/>
                <a:cs typeface="Calibri"/>
              </a:rPr>
              <a:t> </a:t>
            </a:r>
            <a:r>
              <a:rPr sz="1400" dirty="0">
                <a:latin typeface="Calibri"/>
                <a:cs typeface="Calibri"/>
              </a:rPr>
              <a:t>vertical</a:t>
            </a:r>
            <a:r>
              <a:rPr lang="ja-JP" altLang="en-US" sz="1400" dirty="0">
                <a:latin typeface="Calibri"/>
                <a:cs typeface="Calibri"/>
              </a:rPr>
              <a:t> </a:t>
            </a:r>
            <a:r>
              <a:rPr sz="1400" dirty="0">
                <a:latin typeface="Calibri"/>
                <a:cs typeface="Calibri"/>
              </a:rPr>
              <a:t> emittance,</a:t>
            </a:r>
            <a:r>
              <a:rPr lang="ja-JP" altLang="en-US" sz="1400" dirty="0">
                <a:latin typeface="Calibri"/>
                <a:cs typeface="Calibri"/>
              </a:rPr>
              <a:t> </a:t>
            </a:r>
            <a:r>
              <a:rPr sz="1400" dirty="0">
                <a:latin typeface="Calibri"/>
                <a:cs typeface="Calibri"/>
              </a:rPr>
              <a:t> respectively.</a:t>
            </a:r>
          </a:p>
        </p:txBody>
      </p:sp>
      <p:sp>
        <p:nvSpPr>
          <p:cNvPr id="39" name="object 39"/>
          <p:cNvSpPr txBox="1"/>
          <p:nvPr/>
        </p:nvSpPr>
        <p:spPr>
          <a:xfrm>
            <a:off x="188547" y="4695080"/>
            <a:ext cx="1306148" cy="1043896"/>
          </a:xfrm>
          <a:prstGeom prst="rect">
            <a:avLst/>
          </a:prstGeom>
        </p:spPr>
        <p:txBody>
          <a:bodyPr vert="horz" wrap="square" lIns="0" tIns="0" rIns="0" bIns="0" rtlCol="0">
            <a:spAutoFit/>
          </a:bodyPr>
          <a:lstStyle/>
          <a:p>
            <a:pPr marL="12700" marR="5080">
              <a:lnSpc>
                <a:spcPct val="96800"/>
              </a:lnSpc>
            </a:pPr>
            <a:r>
              <a:rPr sz="1400" dirty="0">
                <a:latin typeface="Calibri"/>
                <a:cs typeface="Calibri"/>
              </a:rPr>
              <a:t>Blue</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red</a:t>
            </a:r>
            <a:r>
              <a:rPr lang="ja-JP" altLang="en-US" sz="1400" dirty="0">
                <a:latin typeface="Calibri"/>
                <a:cs typeface="Calibri"/>
              </a:rPr>
              <a:t> </a:t>
            </a:r>
            <a:r>
              <a:rPr sz="1400" dirty="0">
                <a:latin typeface="Calibri"/>
                <a:cs typeface="Calibri"/>
              </a:rPr>
              <a:t>line</a:t>
            </a:r>
            <a:r>
              <a:rPr lang="ja-JP" altLang="en-US" sz="1400" dirty="0">
                <a:latin typeface="Calibri"/>
                <a:cs typeface="Calibri"/>
              </a:rPr>
              <a:t> </a:t>
            </a:r>
            <a:r>
              <a:rPr sz="1400" dirty="0">
                <a:latin typeface="Calibri"/>
                <a:cs typeface="Calibri"/>
              </a:rPr>
              <a:t> shows</a:t>
            </a:r>
            <a:r>
              <a:rPr lang="ja-JP" altLang="en-US" sz="1400" dirty="0">
                <a:latin typeface="Calibri"/>
                <a:cs typeface="Calibri"/>
              </a:rPr>
              <a:t> </a:t>
            </a:r>
            <a:r>
              <a:rPr sz="1400" dirty="0">
                <a:latin typeface="Calibri"/>
                <a:cs typeface="Calibri"/>
              </a:rPr>
              <a:t>horizontal</a:t>
            </a:r>
            <a:r>
              <a:rPr lang="ja-JP" altLang="en-US" sz="1400" dirty="0">
                <a:latin typeface="Calibri"/>
                <a:cs typeface="Calibri"/>
              </a:rPr>
              <a:t> </a:t>
            </a:r>
            <a:r>
              <a:rPr sz="1400" dirty="0">
                <a:latin typeface="Calibri"/>
                <a:cs typeface="Calibri"/>
              </a:rPr>
              <a:t> and</a:t>
            </a:r>
            <a:r>
              <a:rPr lang="ja-JP" altLang="en-US" sz="1400" dirty="0">
                <a:latin typeface="Calibri"/>
                <a:cs typeface="Calibri"/>
              </a:rPr>
              <a:t> </a:t>
            </a:r>
            <a:r>
              <a:rPr sz="1400" dirty="0">
                <a:latin typeface="Calibri"/>
                <a:cs typeface="Calibri"/>
              </a:rPr>
              <a:t>vertical</a:t>
            </a:r>
            <a:r>
              <a:rPr lang="ja-JP" altLang="en-US" sz="1400" dirty="0">
                <a:latin typeface="Calibri"/>
                <a:cs typeface="Calibri"/>
              </a:rPr>
              <a:t> </a:t>
            </a:r>
            <a:r>
              <a:rPr sz="1400" dirty="0">
                <a:latin typeface="Calibri"/>
                <a:cs typeface="Calibri"/>
              </a:rPr>
              <a:t> requirement</a:t>
            </a:r>
            <a:r>
              <a:rPr lang="ja-JP" altLang="en-US" sz="1400" dirty="0">
                <a:latin typeface="Calibri"/>
                <a:cs typeface="Calibri"/>
              </a:rPr>
              <a:t> </a:t>
            </a:r>
            <a:r>
              <a:rPr sz="1400" dirty="0">
                <a:latin typeface="Calibri"/>
                <a:cs typeface="Calibri"/>
              </a:rPr>
              <a:t>of</a:t>
            </a:r>
            <a:r>
              <a:rPr lang="ja-JP" altLang="en-US" sz="1400" dirty="0">
                <a:latin typeface="Calibri"/>
                <a:cs typeface="Calibri"/>
              </a:rPr>
              <a:t>  </a:t>
            </a:r>
            <a:r>
              <a:rPr sz="1400" dirty="0">
                <a:latin typeface="Calibri"/>
                <a:cs typeface="Calibri"/>
              </a:rPr>
              <a:t> Phase</a:t>
            </a:r>
            <a:r>
              <a:rPr lang="en-US" sz="1400" dirty="0">
                <a:latin typeface="Calibri"/>
                <a:cs typeface="Calibri"/>
              </a:rPr>
              <a:t> </a:t>
            </a:r>
            <a:r>
              <a:rPr sz="1400" dirty="0">
                <a:latin typeface="Calibri"/>
                <a:cs typeface="Calibri"/>
              </a:rPr>
              <a:t>III.</a:t>
            </a:r>
          </a:p>
        </p:txBody>
      </p:sp>
      <p:sp>
        <p:nvSpPr>
          <p:cNvPr id="40"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19</a:t>
            </a:fld>
            <a:endParaRPr lang="en-US" altLang="ja-JP" dirty="0"/>
          </a:p>
        </p:txBody>
      </p:sp>
    </p:spTree>
    <p:extLst>
      <p:ext uri="{BB962C8B-B14F-4D97-AF65-F5344CB8AC3E}">
        <p14:creationId xmlns:p14="http://schemas.microsoft.com/office/powerpoint/2010/main" val="29979433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163517" y="2209800"/>
            <a:ext cx="10525125" cy="5049841"/>
          </a:xfrm>
        </p:spPr>
        <p:txBody>
          <a:bodyPr/>
          <a:lstStyle/>
          <a:p>
            <a:pPr marL="0" indent="0" algn="ctr">
              <a:buNone/>
            </a:pPr>
            <a:r>
              <a:rPr lang="en-US" altLang="ja-JP" dirty="0">
                <a:solidFill>
                  <a:srgbClr val="000090"/>
                </a:solidFill>
              </a:rPr>
              <a:t>Overview</a:t>
            </a:r>
          </a:p>
          <a:p>
            <a:pPr marL="0" indent="0" algn="ctr">
              <a:buNone/>
            </a:pPr>
            <a:r>
              <a:rPr kumimoji="1" lang="en-US" altLang="ja-JP" dirty="0">
                <a:solidFill>
                  <a:srgbClr val="BFBFC0"/>
                </a:solidFill>
              </a:rPr>
              <a:t>Beam Quality Management</a:t>
            </a:r>
          </a:p>
          <a:p>
            <a:pPr marL="0" indent="0" algn="ctr">
              <a:buNone/>
            </a:pPr>
            <a:r>
              <a:rPr lang="en-US" altLang="ja-JP" dirty="0">
                <a:solidFill>
                  <a:schemeClr val="bg1">
                    <a:lumMod val="75000"/>
                  </a:schemeClr>
                </a:solidFill>
              </a:rPr>
              <a:t>Accelerating Structure</a:t>
            </a:r>
          </a:p>
          <a:p>
            <a:pPr marL="0" indent="0" algn="ctr">
              <a:buNone/>
            </a:pPr>
            <a:r>
              <a:rPr lang="en-US" altLang="ja-JP" dirty="0">
                <a:solidFill>
                  <a:schemeClr val="bg1">
                    <a:lumMod val="75000"/>
                  </a:schemeClr>
                </a:solidFill>
              </a:rPr>
              <a:t>Summary</a:t>
            </a:r>
            <a:endParaRPr lang="ja-JP" altLang="en-US" dirty="0">
              <a:solidFill>
                <a:schemeClr val="bg1">
                  <a:lumMod val="75000"/>
                </a:schemeClr>
              </a:solidFill>
            </a:endParaRPr>
          </a:p>
          <a:p>
            <a:pPr marL="0" indent="0" algn="ctr">
              <a:buNone/>
            </a:pPr>
            <a:endParaRPr kumimoji="1" lang="ja-JP" altLang="en-US" dirty="0">
              <a:solidFill>
                <a:srgbClr val="A5A5E9"/>
              </a:solidFill>
            </a:endParaRPr>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2</a:t>
            </a:fld>
            <a:endParaRPr lang="en-US" altLang="ja-JP" dirty="0"/>
          </a:p>
        </p:txBody>
      </p:sp>
    </p:spTree>
    <p:extLst>
      <p:ext uri="{BB962C8B-B14F-4D97-AF65-F5344CB8AC3E}">
        <p14:creationId xmlns:p14="http://schemas.microsoft.com/office/powerpoint/2010/main" val="36670505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163517" y="2209800"/>
            <a:ext cx="10525125" cy="5049841"/>
          </a:xfrm>
          <a:ln>
            <a:solidFill>
              <a:srgbClr val="BFBFC0"/>
            </a:solidFill>
          </a:ln>
        </p:spPr>
        <p:txBody>
          <a:bodyPr/>
          <a:lstStyle/>
          <a:p>
            <a:pPr marL="0" indent="0" algn="ctr">
              <a:buNone/>
            </a:pPr>
            <a:r>
              <a:rPr lang="en-US" altLang="ja-JP" dirty="0">
                <a:solidFill>
                  <a:srgbClr val="BFBFC0"/>
                </a:solidFill>
              </a:rPr>
              <a:t>Overview</a:t>
            </a:r>
          </a:p>
          <a:p>
            <a:pPr marL="0" indent="0" algn="ctr">
              <a:buNone/>
            </a:pPr>
            <a:r>
              <a:rPr kumimoji="1" lang="en-US" altLang="ja-JP" dirty="0">
                <a:solidFill>
                  <a:srgbClr val="BFBFC0"/>
                </a:solidFill>
              </a:rPr>
              <a:t>Beam Quality Management</a:t>
            </a:r>
          </a:p>
          <a:p>
            <a:pPr marL="0" indent="0" algn="ctr">
              <a:buNone/>
            </a:pPr>
            <a:r>
              <a:rPr lang="en-US" altLang="ja-JP" dirty="0">
                <a:solidFill>
                  <a:srgbClr val="000090"/>
                </a:solidFill>
              </a:rPr>
              <a:t>Accelerating Structure</a:t>
            </a:r>
          </a:p>
          <a:p>
            <a:pPr marL="0" indent="0" algn="ctr">
              <a:buNone/>
            </a:pPr>
            <a:r>
              <a:rPr lang="en-US" altLang="ja-JP" dirty="0">
                <a:solidFill>
                  <a:schemeClr val="bg1">
                    <a:lumMod val="75000"/>
                  </a:schemeClr>
                </a:solidFill>
              </a:rPr>
              <a:t>Summary</a:t>
            </a:r>
            <a:endParaRPr lang="ja-JP" altLang="en-US" dirty="0">
              <a:solidFill>
                <a:schemeClr val="bg1">
                  <a:lumMod val="75000"/>
                </a:schemeClr>
              </a:solidFill>
            </a:endParaRPr>
          </a:p>
          <a:p>
            <a:pPr marL="0" indent="0" algn="ctr">
              <a:buNone/>
            </a:pPr>
            <a:endParaRPr kumimoji="1" lang="ja-JP" altLang="en-US" dirty="0">
              <a:solidFill>
                <a:srgbClr val="A5A5E9"/>
              </a:solidFill>
            </a:endParaRPr>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20</a:t>
            </a:fld>
            <a:endParaRPr lang="en-US" altLang="ja-JP" dirty="0"/>
          </a:p>
        </p:txBody>
      </p:sp>
    </p:spTree>
    <p:extLst>
      <p:ext uri="{BB962C8B-B14F-4D97-AF65-F5344CB8AC3E}">
        <p14:creationId xmlns:p14="http://schemas.microsoft.com/office/powerpoint/2010/main" val="305008105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正方形/長方形 150"/>
          <p:cNvSpPr/>
          <p:nvPr/>
        </p:nvSpPr>
        <p:spPr>
          <a:xfrm>
            <a:off x="3219142" y="3636189"/>
            <a:ext cx="1877400" cy="531072"/>
          </a:xfrm>
          <a:prstGeom prst="rect">
            <a:avLst/>
          </a:prstGeom>
          <a:solidFill>
            <a:schemeClr val="accent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kumimoji="1" lang="ja-JP" altLang="en-US"/>
          </a:p>
        </p:txBody>
      </p:sp>
      <p:sp>
        <p:nvSpPr>
          <p:cNvPr id="83" name="正方形/長方形 82"/>
          <p:cNvSpPr/>
          <p:nvPr/>
        </p:nvSpPr>
        <p:spPr>
          <a:xfrm>
            <a:off x="5279308" y="3600695"/>
            <a:ext cx="4443472" cy="4435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kumimoji="1" lang="ja-JP" altLang="en-US"/>
          </a:p>
        </p:txBody>
      </p:sp>
      <p:sp>
        <p:nvSpPr>
          <p:cNvPr id="3" name="Rectangle 141"/>
          <p:cNvSpPr>
            <a:spLocks noChangeArrowheads="1"/>
          </p:cNvSpPr>
          <p:nvPr/>
        </p:nvSpPr>
        <p:spPr bwMode="auto">
          <a:xfrm>
            <a:off x="7306672" y="3779013"/>
            <a:ext cx="46391" cy="119045"/>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 name="Rectangle 115"/>
          <p:cNvSpPr>
            <a:spLocks noChangeArrowheads="1"/>
          </p:cNvSpPr>
          <p:nvPr/>
        </p:nvSpPr>
        <p:spPr bwMode="auto">
          <a:xfrm>
            <a:off x="3508123" y="3782512"/>
            <a:ext cx="87217" cy="119045"/>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 name="Rectangle 108"/>
          <p:cNvSpPr>
            <a:spLocks noChangeArrowheads="1"/>
          </p:cNvSpPr>
          <p:nvPr/>
        </p:nvSpPr>
        <p:spPr bwMode="auto">
          <a:xfrm>
            <a:off x="1992024"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 name="Line 87"/>
          <p:cNvSpPr>
            <a:spLocks noChangeShapeType="1"/>
          </p:cNvSpPr>
          <p:nvPr/>
        </p:nvSpPr>
        <p:spPr bwMode="auto">
          <a:xfrm>
            <a:off x="964005" y="2250686"/>
            <a:ext cx="1961439" cy="1750"/>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lIns="104069" tIns="52033" rIns="104069" bIns="52033"/>
          <a:lstStyle/>
          <a:p>
            <a:pPr defTabSz="1040682">
              <a:defRPr/>
            </a:pPr>
            <a:endParaRPr lang="ja-JP" altLang="en-US">
              <a:solidFill>
                <a:prstClr val="black"/>
              </a:solidFill>
              <a:latin typeface="Arial"/>
              <a:ea typeface="ＭＳ Ｐゴシック" pitchFamily="-112" charset="-128"/>
              <a:cs typeface="Arial"/>
            </a:endParaRPr>
          </a:p>
        </p:txBody>
      </p:sp>
      <p:sp>
        <p:nvSpPr>
          <p:cNvPr id="8" name="AutoShape 88"/>
          <p:cNvSpPr>
            <a:spLocks/>
          </p:cNvSpPr>
          <p:nvPr/>
        </p:nvSpPr>
        <p:spPr bwMode="auto">
          <a:xfrm flipH="1">
            <a:off x="162336" y="2250686"/>
            <a:ext cx="1683089" cy="1587848"/>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9" name="AutoShape 89"/>
          <p:cNvSpPr>
            <a:spLocks noChangeArrowheads="1"/>
          </p:cNvSpPr>
          <p:nvPr/>
        </p:nvSpPr>
        <p:spPr bwMode="auto">
          <a:xfrm rot="16200000" flipH="1">
            <a:off x="213668" y="2203066"/>
            <a:ext cx="1587848" cy="1683089"/>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0" name="Line 90"/>
          <p:cNvSpPr>
            <a:spLocks noChangeShapeType="1"/>
          </p:cNvSpPr>
          <p:nvPr/>
        </p:nvSpPr>
        <p:spPr bwMode="auto">
          <a:xfrm>
            <a:off x="162357" y="2982461"/>
            <a:ext cx="1855" cy="68275"/>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lIns="104069" tIns="52033" rIns="104069" bIns="52033"/>
          <a:lstStyle/>
          <a:p>
            <a:pPr defTabSz="1040682">
              <a:defRPr/>
            </a:pPr>
            <a:endParaRPr lang="ja-JP" altLang="en-US">
              <a:solidFill>
                <a:prstClr val="black"/>
              </a:solidFill>
              <a:latin typeface="Arial"/>
              <a:ea typeface="ＭＳ Ｐゴシック" pitchFamily="-112" charset="-128"/>
              <a:cs typeface="Arial"/>
            </a:endParaRPr>
          </a:p>
        </p:txBody>
      </p:sp>
      <p:sp>
        <p:nvSpPr>
          <p:cNvPr id="11" name="AutoShape 92"/>
          <p:cNvSpPr>
            <a:spLocks noChangeArrowheads="1"/>
          </p:cNvSpPr>
          <p:nvPr/>
        </p:nvSpPr>
        <p:spPr bwMode="auto">
          <a:xfrm>
            <a:off x="963984" y="2082622"/>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2" name="Rectangle 93"/>
          <p:cNvSpPr>
            <a:spLocks noChangeArrowheads="1"/>
          </p:cNvSpPr>
          <p:nvPr/>
        </p:nvSpPr>
        <p:spPr bwMode="auto">
          <a:xfrm>
            <a:off x="1053056"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3" name="Rectangle 94"/>
          <p:cNvSpPr>
            <a:spLocks noChangeArrowheads="1"/>
          </p:cNvSpPr>
          <p:nvPr/>
        </p:nvSpPr>
        <p:spPr bwMode="auto">
          <a:xfrm>
            <a:off x="1186664"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4" name="Rectangle 95"/>
          <p:cNvSpPr>
            <a:spLocks noChangeArrowheads="1"/>
          </p:cNvSpPr>
          <p:nvPr/>
        </p:nvSpPr>
        <p:spPr bwMode="auto">
          <a:xfrm>
            <a:off x="1320272"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5" name="Rectangle 96"/>
          <p:cNvSpPr>
            <a:spLocks noChangeArrowheads="1"/>
          </p:cNvSpPr>
          <p:nvPr/>
        </p:nvSpPr>
        <p:spPr bwMode="auto">
          <a:xfrm>
            <a:off x="1455756" y="219116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6" name="Rectangle 97"/>
          <p:cNvSpPr>
            <a:spLocks noChangeArrowheads="1"/>
          </p:cNvSpPr>
          <p:nvPr/>
        </p:nvSpPr>
        <p:spPr bwMode="auto">
          <a:xfrm>
            <a:off x="1589364" y="219291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7" name="Rectangle 98"/>
          <p:cNvSpPr>
            <a:spLocks noChangeArrowheads="1"/>
          </p:cNvSpPr>
          <p:nvPr/>
        </p:nvSpPr>
        <p:spPr bwMode="auto">
          <a:xfrm>
            <a:off x="1722951"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8" name="Rectangle 99"/>
          <p:cNvSpPr>
            <a:spLocks noChangeArrowheads="1"/>
          </p:cNvSpPr>
          <p:nvPr/>
        </p:nvSpPr>
        <p:spPr bwMode="auto">
          <a:xfrm>
            <a:off x="1856559"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9" name="Rectangle 100"/>
          <p:cNvSpPr>
            <a:spLocks noChangeArrowheads="1"/>
          </p:cNvSpPr>
          <p:nvPr/>
        </p:nvSpPr>
        <p:spPr bwMode="auto">
          <a:xfrm>
            <a:off x="1990167"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0" name="AutoShape 101"/>
          <p:cNvSpPr>
            <a:spLocks noChangeArrowheads="1"/>
          </p:cNvSpPr>
          <p:nvPr/>
        </p:nvSpPr>
        <p:spPr bwMode="auto">
          <a:xfrm>
            <a:off x="965860" y="3670472"/>
            <a:ext cx="1334225"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1" name="Rectangle 102"/>
          <p:cNvSpPr>
            <a:spLocks noChangeArrowheads="1"/>
          </p:cNvSpPr>
          <p:nvPr/>
        </p:nvSpPr>
        <p:spPr bwMode="auto">
          <a:xfrm>
            <a:off x="1054932" y="377901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2" name="Rectangle 103"/>
          <p:cNvSpPr>
            <a:spLocks noChangeArrowheads="1"/>
          </p:cNvSpPr>
          <p:nvPr/>
        </p:nvSpPr>
        <p:spPr bwMode="auto">
          <a:xfrm>
            <a:off x="1188519"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3" name="Rectangle 104"/>
          <p:cNvSpPr>
            <a:spLocks noChangeArrowheads="1"/>
          </p:cNvSpPr>
          <p:nvPr/>
        </p:nvSpPr>
        <p:spPr bwMode="auto">
          <a:xfrm>
            <a:off x="1322127"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4" name="Rectangle 105"/>
          <p:cNvSpPr>
            <a:spLocks noChangeArrowheads="1"/>
          </p:cNvSpPr>
          <p:nvPr/>
        </p:nvSpPr>
        <p:spPr bwMode="auto">
          <a:xfrm>
            <a:off x="1455735"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5" name="Rectangle 106"/>
          <p:cNvSpPr>
            <a:spLocks noChangeArrowheads="1"/>
          </p:cNvSpPr>
          <p:nvPr/>
        </p:nvSpPr>
        <p:spPr bwMode="auto">
          <a:xfrm>
            <a:off x="1591200" y="3780762"/>
            <a:ext cx="87216"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6" name="Rectangle 107"/>
          <p:cNvSpPr>
            <a:spLocks noChangeArrowheads="1"/>
          </p:cNvSpPr>
          <p:nvPr/>
        </p:nvSpPr>
        <p:spPr bwMode="auto">
          <a:xfrm>
            <a:off x="1724808" y="3779013"/>
            <a:ext cx="87216"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7" name="Rectangle 108"/>
          <p:cNvSpPr>
            <a:spLocks noChangeArrowheads="1"/>
          </p:cNvSpPr>
          <p:nvPr/>
        </p:nvSpPr>
        <p:spPr bwMode="auto">
          <a:xfrm>
            <a:off x="1858416"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8" name="AutoShape 110"/>
          <p:cNvSpPr>
            <a:spLocks noChangeArrowheads="1"/>
          </p:cNvSpPr>
          <p:nvPr/>
        </p:nvSpPr>
        <p:spPr bwMode="auto">
          <a:xfrm>
            <a:off x="2478208" y="3672221"/>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9" name="Rectangle 111"/>
          <p:cNvSpPr>
            <a:spLocks noChangeArrowheads="1"/>
          </p:cNvSpPr>
          <p:nvPr/>
        </p:nvSpPr>
        <p:spPr bwMode="auto">
          <a:xfrm>
            <a:off x="2567280"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0" name="Rectangle 112"/>
          <p:cNvSpPr>
            <a:spLocks noChangeArrowheads="1"/>
          </p:cNvSpPr>
          <p:nvPr/>
        </p:nvSpPr>
        <p:spPr bwMode="auto">
          <a:xfrm>
            <a:off x="2700888"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1" name="Rectangle 113"/>
          <p:cNvSpPr>
            <a:spLocks noChangeArrowheads="1"/>
          </p:cNvSpPr>
          <p:nvPr/>
        </p:nvSpPr>
        <p:spPr bwMode="auto">
          <a:xfrm>
            <a:off x="2834496"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2" name="Rectangle 114"/>
          <p:cNvSpPr>
            <a:spLocks noChangeArrowheads="1"/>
          </p:cNvSpPr>
          <p:nvPr/>
        </p:nvSpPr>
        <p:spPr bwMode="auto">
          <a:xfrm>
            <a:off x="2969980"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3" name="Rectangle 115"/>
          <p:cNvSpPr>
            <a:spLocks noChangeArrowheads="1"/>
          </p:cNvSpPr>
          <p:nvPr/>
        </p:nvSpPr>
        <p:spPr bwMode="auto">
          <a:xfrm>
            <a:off x="3103588" y="3782512"/>
            <a:ext cx="87217" cy="119045"/>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4" name="Rectangle 116"/>
          <p:cNvSpPr>
            <a:spLocks noChangeArrowheads="1"/>
          </p:cNvSpPr>
          <p:nvPr/>
        </p:nvSpPr>
        <p:spPr bwMode="auto">
          <a:xfrm>
            <a:off x="3237175" y="3780762"/>
            <a:ext cx="89072" cy="119045"/>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5" name="Rectangle 117"/>
          <p:cNvSpPr>
            <a:spLocks noChangeArrowheads="1"/>
          </p:cNvSpPr>
          <p:nvPr/>
        </p:nvSpPr>
        <p:spPr bwMode="auto">
          <a:xfrm>
            <a:off x="3370783" y="3782512"/>
            <a:ext cx="89072" cy="119045"/>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6" name="AutoShape 119"/>
          <p:cNvSpPr>
            <a:spLocks noChangeArrowheads="1"/>
          </p:cNvSpPr>
          <p:nvPr/>
        </p:nvSpPr>
        <p:spPr bwMode="auto">
          <a:xfrm>
            <a:off x="3903360" y="3672221"/>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7" name="Rectangle 120"/>
          <p:cNvSpPr>
            <a:spLocks noChangeArrowheads="1"/>
          </p:cNvSpPr>
          <p:nvPr/>
        </p:nvSpPr>
        <p:spPr bwMode="auto">
          <a:xfrm>
            <a:off x="3992432" y="3780762"/>
            <a:ext cx="89072" cy="119045"/>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8" name="Rectangle 121"/>
          <p:cNvSpPr>
            <a:spLocks noChangeArrowheads="1"/>
          </p:cNvSpPr>
          <p:nvPr/>
        </p:nvSpPr>
        <p:spPr bwMode="auto">
          <a:xfrm>
            <a:off x="4126040"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9" name="Rectangle 122"/>
          <p:cNvSpPr>
            <a:spLocks noChangeArrowheads="1"/>
          </p:cNvSpPr>
          <p:nvPr/>
        </p:nvSpPr>
        <p:spPr bwMode="auto">
          <a:xfrm>
            <a:off x="4259648"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0" name="Rectangle 123"/>
          <p:cNvSpPr>
            <a:spLocks noChangeArrowheads="1"/>
          </p:cNvSpPr>
          <p:nvPr/>
        </p:nvSpPr>
        <p:spPr bwMode="auto">
          <a:xfrm>
            <a:off x="4395131"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1" name="Rectangle 124"/>
          <p:cNvSpPr>
            <a:spLocks noChangeArrowheads="1"/>
          </p:cNvSpPr>
          <p:nvPr/>
        </p:nvSpPr>
        <p:spPr bwMode="auto">
          <a:xfrm>
            <a:off x="4528739" y="3782512"/>
            <a:ext cx="87217" cy="119045"/>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2" name="Rectangle 125"/>
          <p:cNvSpPr>
            <a:spLocks noChangeArrowheads="1"/>
          </p:cNvSpPr>
          <p:nvPr/>
        </p:nvSpPr>
        <p:spPr bwMode="auto">
          <a:xfrm>
            <a:off x="4662327"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3" name="Rectangle 126"/>
          <p:cNvSpPr>
            <a:spLocks noChangeArrowheads="1"/>
          </p:cNvSpPr>
          <p:nvPr/>
        </p:nvSpPr>
        <p:spPr bwMode="auto">
          <a:xfrm>
            <a:off x="4795935"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4" name="Rectangle 127"/>
          <p:cNvSpPr>
            <a:spLocks noChangeArrowheads="1"/>
          </p:cNvSpPr>
          <p:nvPr/>
        </p:nvSpPr>
        <p:spPr bwMode="auto">
          <a:xfrm>
            <a:off x="4929543"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5" name="AutoShape 128"/>
          <p:cNvSpPr>
            <a:spLocks noChangeArrowheads="1"/>
          </p:cNvSpPr>
          <p:nvPr/>
        </p:nvSpPr>
        <p:spPr bwMode="auto">
          <a:xfrm>
            <a:off x="5328512" y="3672221"/>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6" name="Rectangle 130"/>
          <p:cNvSpPr>
            <a:spLocks noChangeArrowheads="1"/>
          </p:cNvSpPr>
          <p:nvPr/>
        </p:nvSpPr>
        <p:spPr bwMode="auto">
          <a:xfrm>
            <a:off x="5551192"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7" name="Rectangle 131"/>
          <p:cNvSpPr>
            <a:spLocks noChangeArrowheads="1"/>
          </p:cNvSpPr>
          <p:nvPr/>
        </p:nvSpPr>
        <p:spPr bwMode="auto">
          <a:xfrm>
            <a:off x="5684800"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8" name="Rectangle 132"/>
          <p:cNvSpPr>
            <a:spLocks noChangeArrowheads="1"/>
          </p:cNvSpPr>
          <p:nvPr/>
        </p:nvSpPr>
        <p:spPr bwMode="auto">
          <a:xfrm>
            <a:off x="5820283"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9" name="Rectangle 133"/>
          <p:cNvSpPr>
            <a:spLocks noChangeArrowheads="1"/>
          </p:cNvSpPr>
          <p:nvPr/>
        </p:nvSpPr>
        <p:spPr bwMode="auto">
          <a:xfrm>
            <a:off x="5953891" y="378251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0" name="Rectangle 134"/>
          <p:cNvSpPr>
            <a:spLocks noChangeArrowheads="1"/>
          </p:cNvSpPr>
          <p:nvPr/>
        </p:nvSpPr>
        <p:spPr bwMode="auto">
          <a:xfrm>
            <a:off x="6087479"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1" name="Rectangle 135"/>
          <p:cNvSpPr>
            <a:spLocks noChangeArrowheads="1"/>
          </p:cNvSpPr>
          <p:nvPr/>
        </p:nvSpPr>
        <p:spPr bwMode="auto">
          <a:xfrm>
            <a:off x="6221087"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2" name="Rectangle 136"/>
          <p:cNvSpPr>
            <a:spLocks noChangeArrowheads="1"/>
          </p:cNvSpPr>
          <p:nvPr/>
        </p:nvSpPr>
        <p:spPr bwMode="auto">
          <a:xfrm>
            <a:off x="6354695"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3" name="AutoShape 137"/>
          <p:cNvSpPr>
            <a:spLocks noChangeArrowheads="1"/>
          </p:cNvSpPr>
          <p:nvPr/>
        </p:nvSpPr>
        <p:spPr bwMode="auto">
          <a:xfrm>
            <a:off x="6753663" y="3670472"/>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4" name="Rectangle 138"/>
          <p:cNvSpPr>
            <a:spLocks noChangeArrowheads="1"/>
          </p:cNvSpPr>
          <p:nvPr/>
        </p:nvSpPr>
        <p:spPr bwMode="auto">
          <a:xfrm>
            <a:off x="6842735"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5" name="Rectangle 139"/>
          <p:cNvSpPr>
            <a:spLocks noChangeArrowheads="1"/>
          </p:cNvSpPr>
          <p:nvPr/>
        </p:nvSpPr>
        <p:spPr bwMode="auto">
          <a:xfrm>
            <a:off x="6976343"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6" name="Rectangle 140"/>
          <p:cNvSpPr>
            <a:spLocks noChangeArrowheads="1"/>
          </p:cNvSpPr>
          <p:nvPr/>
        </p:nvSpPr>
        <p:spPr bwMode="auto">
          <a:xfrm>
            <a:off x="7109951"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7" name="Rectangle 141"/>
          <p:cNvSpPr>
            <a:spLocks noChangeArrowheads="1"/>
          </p:cNvSpPr>
          <p:nvPr/>
        </p:nvSpPr>
        <p:spPr bwMode="auto">
          <a:xfrm>
            <a:off x="7230569" y="3779013"/>
            <a:ext cx="46392" cy="119045"/>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8" name="Rectangle 142"/>
          <p:cNvSpPr>
            <a:spLocks noChangeArrowheads="1"/>
          </p:cNvSpPr>
          <p:nvPr/>
        </p:nvSpPr>
        <p:spPr bwMode="auto">
          <a:xfrm>
            <a:off x="7379043"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9" name="Rectangle 143"/>
          <p:cNvSpPr>
            <a:spLocks noChangeArrowheads="1"/>
          </p:cNvSpPr>
          <p:nvPr/>
        </p:nvSpPr>
        <p:spPr bwMode="auto">
          <a:xfrm>
            <a:off x="7512630"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0" name="Rectangle 144"/>
          <p:cNvSpPr>
            <a:spLocks noChangeArrowheads="1"/>
          </p:cNvSpPr>
          <p:nvPr/>
        </p:nvSpPr>
        <p:spPr bwMode="auto">
          <a:xfrm>
            <a:off x="7646238"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1" name="Rectangle 145"/>
          <p:cNvSpPr>
            <a:spLocks noChangeArrowheads="1"/>
          </p:cNvSpPr>
          <p:nvPr/>
        </p:nvSpPr>
        <p:spPr bwMode="auto">
          <a:xfrm>
            <a:off x="7779846"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2" name="AutoShape 146"/>
          <p:cNvSpPr>
            <a:spLocks noChangeArrowheads="1"/>
          </p:cNvSpPr>
          <p:nvPr/>
        </p:nvSpPr>
        <p:spPr bwMode="auto">
          <a:xfrm>
            <a:off x="8178815" y="3672221"/>
            <a:ext cx="1118966"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3" name="Rectangle 147"/>
          <p:cNvSpPr>
            <a:spLocks noChangeArrowheads="1"/>
          </p:cNvSpPr>
          <p:nvPr/>
        </p:nvSpPr>
        <p:spPr bwMode="auto">
          <a:xfrm>
            <a:off x="8267887"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4" name="Rectangle 148"/>
          <p:cNvSpPr>
            <a:spLocks noChangeArrowheads="1"/>
          </p:cNvSpPr>
          <p:nvPr/>
        </p:nvSpPr>
        <p:spPr bwMode="auto">
          <a:xfrm>
            <a:off x="8401495"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5" name="Rectangle 149"/>
          <p:cNvSpPr>
            <a:spLocks noChangeArrowheads="1"/>
          </p:cNvSpPr>
          <p:nvPr/>
        </p:nvSpPr>
        <p:spPr bwMode="auto">
          <a:xfrm>
            <a:off x="8535103"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6" name="Rectangle 150"/>
          <p:cNvSpPr>
            <a:spLocks noChangeArrowheads="1"/>
          </p:cNvSpPr>
          <p:nvPr/>
        </p:nvSpPr>
        <p:spPr bwMode="auto">
          <a:xfrm>
            <a:off x="8670587"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7" name="Rectangle 151"/>
          <p:cNvSpPr>
            <a:spLocks noChangeArrowheads="1"/>
          </p:cNvSpPr>
          <p:nvPr/>
        </p:nvSpPr>
        <p:spPr bwMode="auto">
          <a:xfrm>
            <a:off x="8804194" y="378251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8" name="Rectangle 152"/>
          <p:cNvSpPr>
            <a:spLocks noChangeArrowheads="1"/>
          </p:cNvSpPr>
          <p:nvPr/>
        </p:nvSpPr>
        <p:spPr bwMode="auto">
          <a:xfrm>
            <a:off x="8937782"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9" name="Rectangle 153"/>
          <p:cNvSpPr>
            <a:spLocks noChangeArrowheads="1"/>
          </p:cNvSpPr>
          <p:nvPr/>
        </p:nvSpPr>
        <p:spPr bwMode="auto">
          <a:xfrm>
            <a:off x="9071390"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0" name="Rectangle 154"/>
          <p:cNvSpPr>
            <a:spLocks noChangeArrowheads="1"/>
          </p:cNvSpPr>
          <p:nvPr/>
        </p:nvSpPr>
        <p:spPr bwMode="auto">
          <a:xfrm>
            <a:off x="9204998" y="3782512"/>
            <a:ext cx="89072" cy="119045"/>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1" name="AutoShape 155"/>
          <p:cNvSpPr>
            <a:spLocks noChangeArrowheads="1"/>
          </p:cNvSpPr>
          <p:nvPr/>
        </p:nvSpPr>
        <p:spPr bwMode="auto">
          <a:xfrm>
            <a:off x="2433693" y="2084372"/>
            <a:ext cx="669895"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2" name="Rectangle 156"/>
          <p:cNvSpPr>
            <a:spLocks noChangeArrowheads="1"/>
          </p:cNvSpPr>
          <p:nvPr/>
        </p:nvSpPr>
        <p:spPr bwMode="auto">
          <a:xfrm>
            <a:off x="2522744"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3" name="Rectangle 157"/>
          <p:cNvSpPr>
            <a:spLocks noChangeArrowheads="1"/>
          </p:cNvSpPr>
          <p:nvPr/>
        </p:nvSpPr>
        <p:spPr bwMode="auto">
          <a:xfrm>
            <a:off x="2656352"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4" name="Rectangle 158"/>
          <p:cNvSpPr>
            <a:spLocks noChangeArrowheads="1"/>
          </p:cNvSpPr>
          <p:nvPr/>
        </p:nvSpPr>
        <p:spPr bwMode="auto">
          <a:xfrm>
            <a:off x="2791836" y="219291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5" name="Rectangle 168"/>
          <p:cNvSpPr>
            <a:spLocks noChangeArrowheads="1"/>
          </p:cNvSpPr>
          <p:nvPr/>
        </p:nvSpPr>
        <p:spPr bwMode="auto">
          <a:xfrm>
            <a:off x="2125632"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7" name="Line 176"/>
          <p:cNvSpPr>
            <a:spLocks noChangeShapeType="1"/>
          </p:cNvSpPr>
          <p:nvPr/>
        </p:nvSpPr>
        <p:spPr bwMode="auto">
          <a:xfrm>
            <a:off x="745036" y="2250686"/>
            <a:ext cx="2208243" cy="1750"/>
          </a:xfrm>
          <a:prstGeom prst="line">
            <a:avLst/>
          </a:prstGeom>
          <a:noFill/>
          <a:ln w="57023">
            <a:solidFill>
              <a:srgbClr val="0000FF"/>
            </a:solidFill>
            <a:miter lim="800000"/>
            <a:headEnd type="triangle" w="med" len="med"/>
            <a:tailEn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78" name="AutoShape 177"/>
          <p:cNvSpPr>
            <a:spLocks/>
          </p:cNvSpPr>
          <p:nvPr/>
        </p:nvSpPr>
        <p:spPr bwMode="auto">
          <a:xfrm>
            <a:off x="175327" y="2343470"/>
            <a:ext cx="1219173" cy="1379520"/>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57023">
            <a:solidFill>
              <a:srgbClr val="0000FF"/>
            </a:solidFill>
            <a:round/>
            <a:headEnd type="triangle" w="med" len="med"/>
            <a:tailEnd/>
          </a:ln>
          <a:effectLst>
            <a:outerShdw blurRad="63500" dist="20160" dir="5400000" algn="ctr" rotWithShape="0">
              <a:srgbClr val="000000">
                <a:alpha val="38034"/>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9" name="Line 179"/>
          <p:cNvSpPr>
            <a:spLocks noChangeShapeType="1"/>
          </p:cNvSpPr>
          <p:nvPr/>
        </p:nvSpPr>
        <p:spPr bwMode="auto">
          <a:xfrm flipV="1">
            <a:off x="3179671" y="3838553"/>
            <a:ext cx="2035665" cy="5253"/>
          </a:xfrm>
          <a:prstGeom prst="line">
            <a:avLst/>
          </a:prstGeom>
          <a:noFill/>
          <a:ln w="57240">
            <a:solidFill>
              <a:srgbClr val="FF66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80" name="Line 178"/>
          <p:cNvSpPr>
            <a:spLocks noChangeShapeType="1"/>
          </p:cNvSpPr>
          <p:nvPr/>
        </p:nvSpPr>
        <p:spPr bwMode="auto">
          <a:xfrm>
            <a:off x="1021511" y="3838534"/>
            <a:ext cx="2104326" cy="1751"/>
          </a:xfrm>
          <a:prstGeom prst="line">
            <a:avLst/>
          </a:prstGeom>
          <a:noFill/>
          <a:ln w="57023">
            <a:solidFill>
              <a:srgbClr val="0000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81" name="Line 180"/>
          <p:cNvSpPr>
            <a:spLocks noChangeShapeType="1"/>
          </p:cNvSpPr>
          <p:nvPr/>
        </p:nvSpPr>
        <p:spPr bwMode="auto">
          <a:xfrm>
            <a:off x="5413872" y="3838534"/>
            <a:ext cx="4169682" cy="1751"/>
          </a:xfrm>
          <a:prstGeom prst="line">
            <a:avLst/>
          </a:prstGeom>
          <a:noFill/>
          <a:ln w="57240">
            <a:solidFill>
              <a:srgbClr val="FF66FF"/>
            </a:solidFill>
            <a:miter lim="800000"/>
            <a:headEnd type="none" w="med" len="me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95" name="Line 178"/>
          <p:cNvSpPr>
            <a:spLocks noChangeShapeType="1"/>
          </p:cNvSpPr>
          <p:nvPr/>
        </p:nvSpPr>
        <p:spPr bwMode="auto">
          <a:xfrm>
            <a:off x="5540046" y="3910311"/>
            <a:ext cx="4037961" cy="0"/>
          </a:xfrm>
          <a:prstGeom prst="line">
            <a:avLst/>
          </a:prstGeom>
          <a:noFill/>
          <a:ln w="57023">
            <a:solidFill>
              <a:srgbClr val="0000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107" name="Rectangle 159"/>
          <p:cNvSpPr>
            <a:spLocks noChangeArrowheads="1"/>
          </p:cNvSpPr>
          <p:nvPr/>
        </p:nvSpPr>
        <p:spPr bwMode="auto">
          <a:xfrm>
            <a:off x="2925443" y="2192913"/>
            <a:ext cx="63093" cy="119045"/>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08" name="テキスト ボックス 107"/>
          <p:cNvSpPr txBox="1"/>
          <p:nvPr/>
        </p:nvSpPr>
        <p:spPr>
          <a:xfrm>
            <a:off x="2579335" y="1637387"/>
            <a:ext cx="36599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A</a:t>
            </a:r>
            <a:endParaRPr lang="ja-JP" altLang="en-US" dirty="0">
              <a:solidFill>
                <a:prstClr val="black"/>
              </a:solidFill>
              <a:latin typeface="Calibri"/>
              <a:ea typeface="ＭＳ Ｐゴシック"/>
            </a:endParaRPr>
          </a:p>
        </p:txBody>
      </p:sp>
      <p:sp>
        <p:nvSpPr>
          <p:cNvPr id="109" name="テキスト ボックス 108"/>
          <p:cNvSpPr txBox="1"/>
          <p:nvPr/>
        </p:nvSpPr>
        <p:spPr>
          <a:xfrm>
            <a:off x="1327311" y="1663425"/>
            <a:ext cx="356658"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B</a:t>
            </a:r>
            <a:endParaRPr lang="ja-JP" altLang="en-US" dirty="0">
              <a:solidFill>
                <a:prstClr val="black"/>
              </a:solidFill>
              <a:latin typeface="Calibri"/>
              <a:ea typeface="ＭＳ Ｐゴシック"/>
            </a:endParaRPr>
          </a:p>
        </p:txBody>
      </p:sp>
      <p:sp>
        <p:nvSpPr>
          <p:cNvPr id="110" name="テキスト ボックス 109"/>
          <p:cNvSpPr txBox="1"/>
          <p:nvPr/>
        </p:nvSpPr>
        <p:spPr>
          <a:xfrm>
            <a:off x="1415131" y="3306181"/>
            <a:ext cx="353765"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C</a:t>
            </a:r>
            <a:endParaRPr lang="ja-JP" altLang="en-US" dirty="0">
              <a:solidFill>
                <a:prstClr val="black"/>
              </a:solidFill>
              <a:latin typeface="Calibri"/>
              <a:ea typeface="ＭＳ Ｐゴシック"/>
            </a:endParaRPr>
          </a:p>
        </p:txBody>
      </p:sp>
      <p:sp>
        <p:nvSpPr>
          <p:cNvPr id="111" name="テキスト ボックス 110"/>
          <p:cNvSpPr txBox="1"/>
          <p:nvPr/>
        </p:nvSpPr>
        <p:spPr>
          <a:xfrm>
            <a:off x="2827737"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1</a:t>
            </a:r>
            <a:endParaRPr lang="ja-JP" altLang="en-US" dirty="0">
              <a:solidFill>
                <a:prstClr val="black"/>
              </a:solidFill>
              <a:latin typeface="Calibri"/>
              <a:ea typeface="ＭＳ Ｐゴシック"/>
            </a:endParaRPr>
          </a:p>
        </p:txBody>
      </p:sp>
      <p:sp>
        <p:nvSpPr>
          <p:cNvPr id="112" name="テキスト ボックス 111"/>
          <p:cNvSpPr txBox="1"/>
          <p:nvPr/>
        </p:nvSpPr>
        <p:spPr>
          <a:xfrm>
            <a:off x="4390886"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2</a:t>
            </a:r>
            <a:endParaRPr lang="ja-JP" altLang="en-US" dirty="0">
              <a:solidFill>
                <a:prstClr val="black"/>
              </a:solidFill>
              <a:latin typeface="Calibri"/>
              <a:ea typeface="ＭＳ Ｐゴシック"/>
            </a:endParaRPr>
          </a:p>
        </p:txBody>
      </p:sp>
      <p:sp>
        <p:nvSpPr>
          <p:cNvPr id="113" name="テキスト ボックス 112"/>
          <p:cNvSpPr txBox="1"/>
          <p:nvPr/>
        </p:nvSpPr>
        <p:spPr>
          <a:xfrm>
            <a:off x="5758329"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3</a:t>
            </a:r>
            <a:endParaRPr lang="ja-JP" altLang="en-US" dirty="0">
              <a:solidFill>
                <a:prstClr val="black"/>
              </a:solidFill>
              <a:latin typeface="Calibri"/>
              <a:ea typeface="ＭＳ Ｐゴシック"/>
            </a:endParaRPr>
          </a:p>
        </p:txBody>
      </p:sp>
      <p:sp>
        <p:nvSpPr>
          <p:cNvPr id="114" name="テキスト ボックス 113"/>
          <p:cNvSpPr txBox="1"/>
          <p:nvPr/>
        </p:nvSpPr>
        <p:spPr>
          <a:xfrm>
            <a:off x="7218608"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4</a:t>
            </a:r>
            <a:endParaRPr lang="ja-JP" altLang="en-US" dirty="0">
              <a:solidFill>
                <a:prstClr val="black"/>
              </a:solidFill>
              <a:latin typeface="Calibri"/>
              <a:ea typeface="ＭＳ Ｐゴシック"/>
            </a:endParaRPr>
          </a:p>
        </p:txBody>
      </p:sp>
      <p:sp>
        <p:nvSpPr>
          <p:cNvPr id="115" name="テキスト ボックス 114"/>
          <p:cNvSpPr txBox="1"/>
          <p:nvPr/>
        </p:nvSpPr>
        <p:spPr>
          <a:xfrm>
            <a:off x="8573510"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5</a:t>
            </a:r>
            <a:endParaRPr lang="ja-JP" altLang="en-US" dirty="0">
              <a:solidFill>
                <a:prstClr val="black"/>
              </a:solidFill>
              <a:latin typeface="Calibri"/>
              <a:ea typeface="ＭＳ Ｐゴシック"/>
            </a:endParaRPr>
          </a:p>
        </p:txBody>
      </p:sp>
      <p:sp>
        <p:nvSpPr>
          <p:cNvPr id="116" name="テキスト ボックス 115"/>
          <p:cNvSpPr txBox="1"/>
          <p:nvPr/>
        </p:nvSpPr>
        <p:spPr>
          <a:xfrm>
            <a:off x="431943" y="2745190"/>
            <a:ext cx="1326462" cy="382081"/>
          </a:xfrm>
          <a:prstGeom prst="rect">
            <a:avLst/>
          </a:prstGeom>
          <a:noFill/>
        </p:spPr>
        <p:txBody>
          <a:bodyPr wrap="none" lIns="104069" tIns="52033" rIns="104069" bIns="52033" rtlCol="0">
            <a:spAutoFit/>
          </a:bodyPr>
          <a:lstStyle/>
          <a:p>
            <a:pPr defTabSz="1040682"/>
            <a:r>
              <a:rPr lang="en-US" altLang="ja-JP" sz="1800" b="1" dirty="0">
                <a:solidFill>
                  <a:srgbClr val="0000FF"/>
                </a:solidFill>
                <a:latin typeface="Arial" panose="020B0604020202020204" pitchFamily="34" charset="0"/>
                <a:ea typeface="ＭＳ Ｐゴシック"/>
                <a:cs typeface="Arial" panose="020B0604020202020204" pitchFamily="34" charset="0"/>
              </a:rPr>
              <a:t>1.5 GeV e-</a:t>
            </a:r>
            <a:endParaRPr lang="ja-JP" altLang="en-US" sz="1800" b="1" dirty="0">
              <a:solidFill>
                <a:srgbClr val="0000FF"/>
              </a:solidFill>
              <a:latin typeface="Arial" panose="020B0604020202020204" pitchFamily="34" charset="0"/>
              <a:ea typeface="ＭＳ Ｐゴシック"/>
              <a:cs typeface="Arial" panose="020B0604020202020204" pitchFamily="34" charset="0"/>
            </a:endParaRPr>
          </a:p>
        </p:txBody>
      </p:sp>
      <p:grpSp>
        <p:nvGrpSpPr>
          <p:cNvPr id="5" name="グループ化 255"/>
          <p:cNvGrpSpPr/>
          <p:nvPr/>
        </p:nvGrpSpPr>
        <p:grpSpPr>
          <a:xfrm>
            <a:off x="4640466" y="2672907"/>
            <a:ext cx="1004946" cy="1181379"/>
            <a:chOff x="3969859" y="1595040"/>
            <a:chExt cx="859719" cy="1445566"/>
          </a:xfrm>
        </p:grpSpPr>
        <p:sp>
          <p:nvSpPr>
            <p:cNvPr id="76" name="Line 169"/>
            <p:cNvSpPr>
              <a:spLocks noChangeShapeType="1"/>
            </p:cNvSpPr>
            <p:nvPr/>
          </p:nvSpPr>
          <p:spPr bwMode="auto">
            <a:xfrm flipV="1">
              <a:off x="4434652" y="2686050"/>
              <a:ext cx="232598" cy="345032"/>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defTabSz="1040682">
                <a:defRPr/>
              </a:pPr>
              <a:endParaRPr lang="ja-JP" altLang="en-US">
                <a:solidFill>
                  <a:prstClr val="black"/>
                </a:solidFill>
                <a:latin typeface="Arial"/>
                <a:ea typeface="ＭＳ Ｐゴシック" pitchFamily="-112" charset="-128"/>
                <a:cs typeface="Arial"/>
              </a:endParaRPr>
            </a:p>
          </p:txBody>
        </p:sp>
        <p:sp>
          <p:nvSpPr>
            <p:cNvPr id="88" name="テキスト ボックス 212"/>
            <p:cNvSpPr txBox="1">
              <a:spLocks noChangeArrowheads="1"/>
            </p:cNvSpPr>
            <p:nvPr/>
          </p:nvSpPr>
          <p:spPr bwMode="auto">
            <a:xfrm>
              <a:off x="3969859" y="1595040"/>
              <a:ext cx="816227" cy="364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1040682">
                <a:lnSpc>
                  <a:spcPct val="80000"/>
                </a:lnSpc>
              </a:pPr>
              <a:r>
                <a:rPr lang="en-US" altLang="ja-JP" sz="1600" b="1" dirty="0">
                  <a:solidFill>
                    <a:srgbClr val="FF0000"/>
                  </a:solidFill>
                  <a:cs typeface="Arial" charset="0"/>
                </a:rPr>
                <a:t>1.1 GeV </a:t>
              </a:r>
            </a:p>
          </p:txBody>
        </p:sp>
        <p:sp>
          <p:nvSpPr>
            <p:cNvPr id="90" name="Line 1"/>
            <p:cNvSpPr>
              <a:spLocks noChangeShapeType="1"/>
            </p:cNvSpPr>
            <p:nvPr/>
          </p:nvSpPr>
          <p:spPr bwMode="auto">
            <a:xfrm flipH="1" flipV="1">
              <a:off x="4381500" y="2705099"/>
              <a:ext cx="284927" cy="335507"/>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defTabSz="1040682">
                <a:defRPr/>
              </a:pPr>
              <a:endParaRPr lang="ja-JP" altLang="en-US">
                <a:solidFill>
                  <a:prstClr val="black"/>
                </a:solidFill>
                <a:latin typeface="Arial"/>
                <a:ea typeface="ＭＳ Ｐゴシック" pitchFamily="-112" charset="-128"/>
                <a:cs typeface="Arial"/>
              </a:endParaRPr>
            </a:p>
          </p:txBody>
        </p:sp>
        <p:sp>
          <p:nvSpPr>
            <p:cNvPr id="341" name="円/楕円 340"/>
            <p:cNvSpPr/>
            <p:nvPr/>
          </p:nvSpPr>
          <p:spPr>
            <a:xfrm>
              <a:off x="4198513" y="1893195"/>
              <a:ext cx="631065" cy="846652"/>
            </a:xfrm>
            <a:prstGeom prst="ellipse">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0682"/>
              <a:endParaRPr lang="ja-JP" altLang="en-US">
                <a:solidFill>
                  <a:prstClr val="white"/>
                </a:solidFill>
                <a:latin typeface="Calibri"/>
                <a:ea typeface="ＭＳ Ｐゴシック"/>
              </a:endParaRPr>
            </a:p>
          </p:txBody>
        </p:sp>
        <p:sp>
          <p:nvSpPr>
            <p:cNvPr id="342" name="テキスト ボックス 341"/>
            <p:cNvSpPr txBox="1"/>
            <p:nvPr/>
          </p:nvSpPr>
          <p:spPr>
            <a:xfrm>
              <a:off x="4275790" y="2150772"/>
              <a:ext cx="424814" cy="508414"/>
            </a:xfrm>
            <a:prstGeom prst="rect">
              <a:avLst/>
            </a:prstGeom>
            <a:noFill/>
          </p:spPr>
          <p:txBody>
            <a:bodyPr wrap="none" rtlCol="0">
              <a:spAutoFit/>
            </a:bodyPr>
            <a:lstStyle/>
            <a:p>
              <a:pPr defTabSz="1040682"/>
              <a:r>
                <a:rPr lang="en-US" altLang="ja-JP" dirty="0">
                  <a:solidFill>
                    <a:prstClr val="black"/>
                  </a:solidFill>
                  <a:latin typeface="Calibri"/>
                  <a:ea typeface="ＭＳ Ｐゴシック"/>
                </a:rPr>
                <a:t>DR</a:t>
              </a:r>
              <a:endParaRPr lang="ja-JP" altLang="en-US" dirty="0">
                <a:solidFill>
                  <a:prstClr val="black"/>
                </a:solidFill>
                <a:latin typeface="Calibri"/>
                <a:ea typeface="ＭＳ Ｐゴシック"/>
              </a:endParaRPr>
            </a:p>
          </p:txBody>
        </p:sp>
      </p:grpSp>
      <p:sp>
        <p:nvSpPr>
          <p:cNvPr id="393" name="Line 178"/>
          <p:cNvSpPr>
            <a:spLocks noChangeShapeType="1"/>
          </p:cNvSpPr>
          <p:nvPr/>
        </p:nvSpPr>
        <p:spPr bwMode="auto">
          <a:xfrm>
            <a:off x="3219141" y="3893742"/>
            <a:ext cx="1974634" cy="0"/>
          </a:xfrm>
          <a:prstGeom prst="line">
            <a:avLst/>
          </a:prstGeom>
          <a:noFill/>
          <a:ln w="57023">
            <a:solidFill>
              <a:srgbClr val="0000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1044" name="フリーフォーム 1043"/>
          <p:cNvSpPr/>
          <p:nvPr/>
        </p:nvSpPr>
        <p:spPr>
          <a:xfrm>
            <a:off x="5148612" y="3881381"/>
            <a:ext cx="436578" cy="71012"/>
          </a:xfrm>
          <a:custGeom>
            <a:avLst/>
            <a:gdLst>
              <a:gd name="connsiteX0" fmla="*/ 0 w 231819"/>
              <a:gd name="connsiteY0" fmla="*/ 0 h 77273"/>
              <a:gd name="connsiteX1" fmla="*/ 64394 w 231819"/>
              <a:gd name="connsiteY1" fmla="*/ 77273 h 77273"/>
              <a:gd name="connsiteX2" fmla="*/ 167425 w 231819"/>
              <a:gd name="connsiteY2" fmla="*/ 77273 h 77273"/>
              <a:gd name="connsiteX3" fmla="*/ 231819 w 231819"/>
              <a:gd name="connsiteY3" fmla="*/ 0 h 77273"/>
              <a:gd name="connsiteX4" fmla="*/ 231819 w 231819"/>
              <a:gd name="connsiteY4" fmla="*/ 0 h 7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19" h="77273">
                <a:moveTo>
                  <a:pt x="0" y="0"/>
                </a:moveTo>
                <a:cubicBezTo>
                  <a:pt x="18245" y="32197"/>
                  <a:pt x="36490" y="64394"/>
                  <a:pt x="64394" y="77273"/>
                </a:cubicBezTo>
                <a:cubicBezTo>
                  <a:pt x="92298" y="90152"/>
                  <a:pt x="139521" y="90152"/>
                  <a:pt x="167425" y="77273"/>
                </a:cubicBezTo>
                <a:cubicBezTo>
                  <a:pt x="195329" y="64394"/>
                  <a:pt x="231819" y="0"/>
                  <a:pt x="231819" y="0"/>
                </a:cubicBezTo>
                <a:lnTo>
                  <a:pt x="231819" y="0"/>
                </a:lnTo>
              </a:path>
            </a:pathLst>
          </a:custGeom>
          <a:ln>
            <a:solidFill>
              <a:srgbClr val="00FFFF"/>
            </a:solidFill>
          </a:ln>
        </p:spPr>
        <p:style>
          <a:lnRef idx="3">
            <a:schemeClr val="accent1"/>
          </a:lnRef>
          <a:fillRef idx="0">
            <a:schemeClr val="accent1"/>
          </a:fillRef>
          <a:effectRef idx="2">
            <a:schemeClr val="accent1"/>
          </a:effectRef>
          <a:fontRef idx="minor">
            <a:schemeClr val="tx1"/>
          </a:fontRef>
        </p:style>
        <p:txBody>
          <a:bodyPr lIns="104069" tIns="52033" rIns="104069" bIns="52033" rtlCol="0" anchor="ctr"/>
          <a:lstStyle/>
          <a:p>
            <a:pPr algn="ctr" defTabSz="1040682"/>
            <a:endParaRPr lang="ja-JP" altLang="en-US">
              <a:solidFill>
                <a:prstClr val="black"/>
              </a:solidFill>
              <a:latin typeface="Calibri"/>
              <a:ea typeface="ＭＳ Ｐゴシック"/>
            </a:endParaRPr>
          </a:p>
        </p:txBody>
      </p:sp>
      <p:pic>
        <p:nvPicPr>
          <p:cNvPr id="1028"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r="-1703"/>
          <a:stretch/>
        </p:blipFill>
        <p:spPr bwMode="auto">
          <a:xfrm>
            <a:off x="349996" y="4465055"/>
            <a:ext cx="9112592" cy="26350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283" name="直線コネクタ 282"/>
          <p:cNvCxnSpPr>
            <a:cxnSpLocks/>
          </p:cNvCxnSpPr>
          <p:nvPr/>
        </p:nvCxnSpPr>
        <p:spPr>
          <a:xfrm>
            <a:off x="8354590" y="4671799"/>
            <a:ext cx="287981" cy="1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a:off x="8627060" y="4671799"/>
            <a:ext cx="71257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a:xfrm>
            <a:off x="7073363" y="5261342"/>
            <a:ext cx="2169166" cy="47453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08" name="正方形/長方形 307"/>
          <p:cNvSpPr/>
          <p:nvPr/>
        </p:nvSpPr>
        <p:spPr>
          <a:xfrm>
            <a:off x="7660466" y="5578592"/>
            <a:ext cx="1585754" cy="428248"/>
          </a:xfrm>
          <a:prstGeom prst="rect">
            <a:avLst/>
          </a:prstGeom>
        </p:spPr>
        <p:txBody>
          <a:bodyPr wrap="none" lIns="104069" tIns="52033" rIns="104069" bIns="52033">
            <a:spAutoFit/>
          </a:bodyPr>
          <a:lstStyle/>
          <a:p>
            <a:pPr defTabSz="1040682"/>
            <a:r>
              <a:rPr lang="en-US" altLang="ja-JP" dirty="0">
                <a:solidFill>
                  <a:srgbClr val="00B050"/>
                </a:solidFill>
                <a:latin typeface="Calibri"/>
                <a:ea typeface="ＭＳ Ｐゴシック"/>
              </a:rPr>
              <a:t>deceleration</a:t>
            </a:r>
            <a:endParaRPr lang="ja-JP" altLang="en-US" dirty="0">
              <a:solidFill>
                <a:srgbClr val="00B050"/>
              </a:solidFill>
              <a:latin typeface="Calibri"/>
              <a:ea typeface="ＭＳ Ｐゴシック"/>
            </a:endParaRPr>
          </a:p>
        </p:txBody>
      </p:sp>
      <p:cxnSp>
        <p:nvCxnSpPr>
          <p:cNvPr id="310" name="直線コネクタ 309"/>
          <p:cNvCxnSpPr/>
          <p:nvPr/>
        </p:nvCxnSpPr>
        <p:spPr>
          <a:xfrm flipV="1">
            <a:off x="5148610" y="4463683"/>
            <a:ext cx="0" cy="1945748"/>
          </a:xfrm>
          <a:prstGeom prst="line">
            <a:avLst/>
          </a:prstGeom>
          <a:ln>
            <a:solidFill>
              <a:srgbClr val="0000FF"/>
            </a:solidFill>
          </a:ln>
        </p:spPr>
        <p:style>
          <a:lnRef idx="2">
            <a:schemeClr val="accent6"/>
          </a:lnRef>
          <a:fillRef idx="0">
            <a:schemeClr val="accent6"/>
          </a:fillRef>
          <a:effectRef idx="1">
            <a:schemeClr val="accent6"/>
          </a:effectRef>
          <a:fontRef idx="minor">
            <a:schemeClr val="tx1"/>
          </a:fontRef>
        </p:style>
      </p:cxnSp>
      <p:cxnSp>
        <p:nvCxnSpPr>
          <p:cNvPr id="314" name="直線コネクタ 313"/>
          <p:cNvCxnSpPr/>
          <p:nvPr/>
        </p:nvCxnSpPr>
        <p:spPr>
          <a:xfrm flipV="1">
            <a:off x="3597660" y="6111181"/>
            <a:ext cx="1024067" cy="210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p:cNvCxnSpPr/>
          <p:nvPr/>
        </p:nvCxnSpPr>
        <p:spPr>
          <a:xfrm flipH="1">
            <a:off x="4576544" y="6114989"/>
            <a:ext cx="324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p:cNvCxnSpPr/>
          <p:nvPr/>
        </p:nvCxnSpPr>
        <p:spPr>
          <a:xfrm flipH="1">
            <a:off x="5408698" y="5649672"/>
            <a:ext cx="1756166" cy="4329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flipH="1">
            <a:off x="4896786" y="6080060"/>
            <a:ext cx="238974" cy="327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p:cNvCxnSpPr/>
          <p:nvPr/>
        </p:nvCxnSpPr>
        <p:spPr>
          <a:xfrm flipV="1">
            <a:off x="3070009" y="6324219"/>
            <a:ext cx="543052" cy="487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p:cNvCxnSpPr/>
          <p:nvPr/>
        </p:nvCxnSpPr>
        <p:spPr>
          <a:xfrm flipH="1">
            <a:off x="7141975" y="5649942"/>
            <a:ext cx="228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0" name="直線コネクタ 359"/>
          <p:cNvCxnSpPr/>
          <p:nvPr/>
        </p:nvCxnSpPr>
        <p:spPr>
          <a:xfrm flipH="1">
            <a:off x="7371668" y="5338121"/>
            <a:ext cx="1096709" cy="3078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3" name="直線コネクタ 362"/>
          <p:cNvCxnSpPr/>
          <p:nvPr/>
        </p:nvCxnSpPr>
        <p:spPr>
          <a:xfrm flipH="1">
            <a:off x="8445529" y="5343318"/>
            <a:ext cx="8104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7" name="直線コネクタ 366"/>
          <p:cNvCxnSpPr/>
          <p:nvPr/>
        </p:nvCxnSpPr>
        <p:spPr>
          <a:xfrm flipH="1">
            <a:off x="5100938" y="6084217"/>
            <a:ext cx="324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9" name="直線矢印コネクタ 1038"/>
          <p:cNvCxnSpPr/>
          <p:nvPr/>
        </p:nvCxnSpPr>
        <p:spPr>
          <a:xfrm>
            <a:off x="3025939" y="6111197"/>
            <a:ext cx="0" cy="596507"/>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74" name="正方形/長方形 373"/>
          <p:cNvSpPr/>
          <p:nvPr/>
        </p:nvSpPr>
        <p:spPr>
          <a:xfrm>
            <a:off x="2119942" y="5766702"/>
            <a:ext cx="1650844" cy="382081"/>
          </a:xfrm>
          <a:prstGeom prst="rect">
            <a:avLst/>
          </a:prstGeom>
        </p:spPr>
        <p:txBody>
          <a:bodyPr wrap="none" lIns="104069" tIns="52033" rIns="104069" bIns="52033">
            <a:spAutoFit/>
          </a:bodyPr>
          <a:lstStyle/>
          <a:p>
            <a:pPr defTabSz="1040682"/>
            <a:r>
              <a:rPr lang="en-US" altLang="ja-JP" sz="1800" b="1" dirty="0">
                <a:solidFill>
                  <a:srgbClr val="FF0000"/>
                </a:solidFill>
                <a:latin typeface="Calibri"/>
                <a:ea typeface="ＭＳ Ｐゴシック"/>
                <a:cs typeface="Arial" charset="0"/>
              </a:rPr>
              <a:t>positron target</a:t>
            </a:r>
            <a:endParaRPr lang="ja-JP" altLang="en-US" sz="1800" dirty="0">
              <a:solidFill>
                <a:prstClr val="black"/>
              </a:solidFill>
              <a:latin typeface="Calibri"/>
              <a:ea typeface="ＭＳ Ｐゴシック"/>
            </a:endParaRPr>
          </a:p>
        </p:txBody>
      </p:sp>
      <p:sp>
        <p:nvSpPr>
          <p:cNvPr id="380" name="テキスト ボックス 379"/>
          <p:cNvSpPr txBox="1"/>
          <p:nvPr/>
        </p:nvSpPr>
        <p:spPr>
          <a:xfrm>
            <a:off x="8174581"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5</a:t>
            </a:r>
            <a:endParaRPr lang="ja-JP" altLang="en-US" sz="1400" dirty="0">
              <a:solidFill>
                <a:srgbClr val="0000FF"/>
              </a:solidFill>
              <a:latin typeface="Calibri"/>
              <a:ea typeface="ＭＳ Ｐゴシック"/>
            </a:endParaRPr>
          </a:p>
        </p:txBody>
      </p:sp>
      <p:sp>
        <p:nvSpPr>
          <p:cNvPr id="381" name="テキスト ボックス 380"/>
          <p:cNvSpPr txBox="1"/>
          <p:nvPr/>
        </p:nvSpPr>
        <p:spPr>
          <a:xfrm>
            <a:off x="6922544"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4</a:t>
            </a:r>
            <a:endParaRPr lang="ja-JP" altLang="en-US" sz="1400" dirty="0">
              <a:solidFill>
                <a:srgbClr val="0000FF"/>
              </a:solidFill>
              <a:latin typeface="Calibri"/>
              <a:ea typeface="ＭＳ Ｐゴシック"/>
            </a:endParaRPr>
          </a:p>
        </p:txBody>
      </p:sp>
      <p:sp>
        <p:nvSpPr>
          <p:cNvPr id="382" name="テキスト ボックス 381"/>
          <p:cNvSpPr txBox="1"/>
          <p:nvPr/>
        </p:nvSpPr>
        <p:spPr>
          <a:xfrm>
            <a:off x="5700627"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3</a:t>
            </a:r>
            <a:endParaRPr lang="ja-JP" altLang="en-US" sz="1400" dirty="0">
              <a:solidFill>
                <a:srgbClr val="0000FF"/>
              </a:solidFill>
              <a:latin typeface="Calibri"/>
              <a:ea typeface="ＭＳ Ｐゴシック"/>
            </a:endParaRPr>
          </a:p>
        </p:txBody>
      </p:sp>
      <p:sp>
        <p:nvSpPr>
          <p:cNvPr id="383" name="テキスト ボックス 382"/>
          <p:cNvSpPr txBox="1"/>
          <p:nvPr/>
        </p:nvSpPr>
        <p:spPr>
          <a:xfrm>
            <a:off x="4300567"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2</a:t>
            </a:r>
            <a:endParaRPr lang="ja-JP" altLang="en-US" sz="1400" dirty="0">
              <a:solidFill>
                <a:srgbClr val="0000FF"/>
              </a:solidFill>
              <a:latin typeface="Calibri"/>
              <a:ea typeface="ＭＳ Ｐゴシック"/>
            </a:endParaRPr>
          </a:p>
        </p:txBody>
      </p:sp>
      <p:sp>
        <p:nvSpPr>
          <p:cNvPr id="384" name="テキスト ボックス 383"/>
          <p:cNvSpPr txBox="1"/>
          <p:nvPr/>
        </p:nvSpPr>
        <p:spPr>
          <a:xfrm>
            <a:off x="2973267"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1</a:t>
            </a:r>
            <a:endParaRPr lang="ja-JP" altLang="en-US" sz="1400" dirty="0">
              <a:solidFill>
                <a:srgbClr val="0000FF"/>
              </a:solidFill>
              <a:latin typeface="Calibri"/>
              <a:ea typeface="ＭＳ Ｐゴシック"/>
            </a:endParaRPr>
          </a:p>
        </p:txBody>
      </p:sp>
      <p:sp>
        <p:nvSpPr>
          <p:cNvPr id="385" name="テキスト ボックス 384"/>
          <p:cNvSpPr txBox="1"/>
          <p:nvPr/>
        </p:nvSpPr>
        <p:spPr>
          <a:xfrm>
            <a:off x="1480372"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C</a:t>
            </a:r>
            <a:endParaRPr lang="ja-JP" altLang="en-US" sz="1400" dirty="0">
              <a:solidFill>
                <a:srgbClr val="0000FF"/>
              </a:solidFill>
              <a:latin typeface="Calibri"/>
              <a:ea typeface="ＭＳ Ｐゴシック"/>
            </a:endParaRPr>
          </a:p>
        </p:txBody>
      </p:sp>
      <p:sp>
        <p:nvSpPr>
          <p:cNvPr id="325" name="円/楕円 324"/>
          <p:cNvSpPr/>
          <p:nvPr/>
        </p:nvSpPr>
        <p:spPr>
          <a:xfrm>
            <a:off x="2958742" y="6756056"/>
            <a:ext cx="170399" cy="1607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04069" tIns="52033" rIns="104069" bIns="52033" rtlCol="0" anchor="ctr"/>
          <a:lstStyle/>
          <a:p>
            <a:pPr algn="ctr" defTabSz="1040682"/>
            <a:endParaRPr lang="ja-JP" altLang="en-US">
              <a:solidFill>
                <a:prstClr val="white"/>
              </a:solidFill>
              <a:latin typeface="Calibri"/>
              <a:ea typeface="ＭＳ Ｐゴシック"/>
            </a:endParaRPr>
          </a:p>
        </p:txBody>
      </p:sp>
      <p:sp>
        <p:nvSpPr>
          <p:cNvPr id="1048" name="正方形/長方形 1047"/>
          <p:cNvSpPr/>
          <p:nvPr/>
        </p:nvSpPr>
        <p:spPr>
          <a:xfrm>
            <a:off x="3588418" y="5108237"/>
            <a:ext cx="453827" cy="428248"/>
          </a:xfrm>
          <a:prstGeom prst="rect">
            <a:avLst/>
          </a:prstGeom>
        </p:spPr>
        <p:txBody>
          <a:bodyPr wrap="none" lIns="104069" tIns="52033" rIns="104069" bIns="52033">
            <a:spAutoFit/>
          </a:bodyPr>
          <a:lstStyle/>
          <a:p>
            <a:pPr defTabSz="1040682"/>
            <a:r>
              <a:rPr lang="en-US" altLang="ja-JP" b="1" dirty="0">
                <a:solidFill>
                  <a:srgbClr val="0000FF"/>
                </a:solidFill>
                <a:latin typeface="Arial" panose="020B0604020202020204" pitchFamily="34" charset="0"/>
                <a:ea typeface="ＭＳ Ｐゴシック"/>
                <a:cs typeface="Arial" panose="020B0604020202020204" pitchFamily="34" charset="0"/>
              </a:rPr>
              <a:t>e-</a:t>
            </a:r>
            <a:endParaRPr lang="ja-JP" altLang="en-US" b="1" dirty="0">
              <a:solidFill>
                <a:srgbClr val="0000FF"/>
              </a:solidFill>
              <a:latin typeface="Arial" panose="020B0604020202020204" pitchFamily="34" charset="0"/>
              <a:ea typeface="ＭＳ Ｐゴシック"/>
              <a:cs typeface="Arial" panose="020B0604020202020204" pitchFamily="34" charset="0"/>
            </a:endParaRPr>
          </a:p>
        </p:txBody>
      </p:sp>
      <p:sp>
        <p:nvSpPr>
          <p:cNvPr id="399" name="正方形/長方形 398"/>
          <p:cNvSpPr/>
          <p:nvPr/>
        </p:nvSpPr>
        <p:spPr>
          <a:xfrm>
            <a:off x="3851251" y="5855601"/>
            <a:ext cx="517947" cy="428248"/>
          </a:xfrm>
          <a:prstGeom prst="rect">
            <a:avLst/>
          </a:prstGeom>
        </p:spPr>
        <p:txBody>
          <a:bodyPr wrap="none" lIns="104069" tIns="52033" rIns="104069" bIns="52033">
            <a:spAutoFit/>
          </a:bodyPr>
          <a:lstStyle/>
          <a:p>
            <a:pPr defTabSz="1040682"/>
            <a:r>
              <a:rPr lang="en-US" altLang="ja-JP" b="1" dirty="0">
                <a:solidFill>
                  <a:srgbClr val="FF0000"/>
                </a:solidFill>
                <a:latin typeface="Arial" panose="020B0604020202020204" pitchFamily="34" charset="0"/>
                <a:ea typeface="ＭＳ Ｐゴシック"/>
                <a:cs typeface="Arial" panose="020B0604020202020204" pitchFamily="34" charset="0"/>
              </a:rPr>
              <a:t>e+</a:t>
            </a:r>
            <a:endParaRPr lang="ja-JP" altLang="en-US" b="1" dirty="0">
              <a:solidFill>
                <a:srgbClr val="FF0000"/>
              </a:solidFill>
              <a:latin typeface="Arial" panose="020B0604020202020204" pitchFamily="34" charset="0"/>
              <a:ea typeface="ＭＳ Ｐゴシック"/>
              <a:cs typeface="Arial" panose="020B0604020202020204" pitchFamily="34" charset="0"/>
            </a:endParaRPr>
          </a:p>
        </p:txBody>
      </p:sp>
      <p:sp>
        <p:nvSpPr>
          <p:cNvPr id="400" name="テキスト ボックス 212"/>
          <p:cNvSpPr txBox="1">
            <a:spLocks noChangeArrowheads="1"/>
          </p:cNvSpPr>
          <p:nvPr/>
        </p:nvSpPr>
        <p:spPr bwMode="auto">
          <a:xfrm>
            <a:off x="4616701" y="5692217"/>
            <a:ext cx="979612" cy="31026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104069" tIns="52033" rIns="104069" bIns="52033">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1040682">
              <a:lnSpc>
                <a:spcPct val="80000"/>
              </a:lnSpc>
            </a:pPr>
            <a:r>
              <a:rPr lang="en-US" altLang="ja-JP" sz="1600" b="1" dirty="0">
                <a:solidFill>
                  <a:srgbClr val="FF0000"/>
                </a:solidFill>
                <a:cs typeface="Arial" charset="0"/>
              </a:rPr>
              <a:t>1.1 GeV </a:t>
            </a:r>
          </a:p>
        </p:txBody>
      </p:sp>
      <p:pic>
        <p:nvPicPr>
          <p:cNvPr id="1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0768" y="6807464"/>
            <a:ext cx="158090" cy="114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2" name="テキスト ボックス 141"/>
          <p:cNvSpPr txBox="1"/>
          <p:nvPr/>
        </p:nvSpPr>
        <p:spPr>
          <a:xfrm>
            <a:off x="4591609" y="4818763"/>
            <a:ext cx="1082705" cy="351304"/>
          </a:xfrm>
          <a:prstGeom prst="rect">
            <a:avLst/>
          </a:prstGeom>
          <a:noFill/>
          <a:ln>
            <a:noFill/>
          </a:ln>
        </p:spPr>
        <p:txBody>
          <a:bodyPr wrap="none" lIns="104069" tIns="52033" rIns="104069" bIns="52033" rtlCol="0">
            <a:spAutoFit/>
          </a:bodyPr>
          <a:lstStyle/>
          <a:p>
            <a:pPr defTabSz="1040682"/>
            <a:r>
              <a:rPr lang="en-US" altLang="ja-JP" sz="1600" b="1" dirty="0">
                <a:solidFill>
                  <a:srgbClr val="0000FF"/>
                </a:solidFill>
                <a:latin typeface="Calibri"/>
                <a:ea typeface="ＭＳ Ｐゴシック"/>
              </a:rPr>
              <a:t>4.219 GeV</a:t>
            </a:r>
          </a:p>
        </p:txBody>
      </p:sp>
      <p:cxnSp>
        <p:nvCxnSpPr>
          <p:cNvPr id="143" name="直線コネクタ 142"/>
          <p:cNvCxnSpPr/>
          <p:nvPr/>
        </p:nvCxnSpPr>
        <p:spPr>
          <a:xfrm>
            <a:off x="3010904" y="5344243"/>
            <a:ext cx="1" cy="340862"/>
          </a:xfrm>
          <a:prstGeom prst="line">
            <a:avLst/>
          </a:prstGeom>
          <a:ln w="28575">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144" name="直線矢印コネクタ 143"/>
          <p:cNvCxnSpPr/>
          <p:nvPr/>
        </p:nvCxnSpPr>
        <p:spPr>
          <a:xfrm>
            <a:off x="1084355" y="5397762"/>
            <a:ext cx="1911910" cy="0"/>
          </a:xfrm>
          <a:prstGeom prst="straightConnector1">
            <a:avLst/>
          </a:prstGeom>
          <a:ln w="28575">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146" name="テキスト ボックス 145"/>
          <p:cNvSpPr txBox="1"/>
          <p:nvPr/>
        </p:nvSpPr>
        <p:spPr>
          <a:xfrm>
            <a:off x="282434" y="6488320"/>
            <a:ext cx="874716" cy="351304"/>
          </a:xfrm>
          <a:prstGeom prst="rect">
            <a:avLst/>
          </a:prstGeom>
          <a:noFill/>
          <a:ln>
            <a:noFill/>
          </a:ln>
        </p:spPr>
        <p:txBody>
          <a:bodyPr wrap="none" lIns="104069" tIns="52033" rIns="104069" bIns="52033" rtlCol="0">
            <a:spAutoFit/>
          </a:bodyPr>
          <a:lstStyle/>
          <a:p>
            <a:pPr defTabSz="1040682"/>
            <a:r>
              <a:rPr lang="en-US" altLang="ja-JP" sz="1600" b="1" dirty="0">
                <a:solidFill>
                  <a:srgbClr val="0000FF"/>
                </a:solidFill>
                <a:latin typeface="Calibri"/>
                <a:ea typeface="ＭＳ Ｐゴシック"/>
              </a:rPr>
              <a:t>1.5 GeV</a:t>
            </a:r>
          </a:p>
        </p:txBody>
      </p:sp>
      <p:sp>
        <p:nvSpPr>
          <p:cNvPr id="257" name="テキスト ボックス 256"/>
          <p:cNvSpPr txBox="1"/>
          <p:nvPr/>
        </p:nvSpPr>
        <p:spPr>
          <a:xfrm>
            <a:off x="1190180" y="5046201"/>
            <a:ext cx="1599072" cy="351304"/>
          </a:xfrm>
          <a:prstGeom prst="rect">
            <a:avLst/>
          </a:prstGeom>
          <a:noFill/>
        </p:spPr>
        <p:txBody>
          <a:bodyPr wrap="none" lIns="104069" tIns="52033" rIns="104069" bIns="52033" rtlCol="0">
            <a:spAutoFit/>
          </a:bodyPr>
          <a:lstStyle/>
          <a:p>
            <a:pPr defTabSz="1040682"/>
            <a:r>
              <a:rPr lang="en-US" altLang="ja-JP" sz="1600" dirty="0">
                <a:solidFill>
                  <a:srgbClr val="0000FF"/>
                </a:solidFill>
                <a:latin typeface="Calibri"/>
                <a:ea typeface="ＭＳ Ｐゴシック"/>
              </a:rPr>
              <a:t>the same energy</a:t>
            </a:r>
            <a:endParaRPr lang="ja-JP" altLang="en-US" sz="1600" dirty="0">
              <a:solidFill>
                <a:srgbClr val="0000FF"/>
              </a:solidFill>
              <a:latin typeface="Calibri"/>
              <a:ea typeface="ＭＳ Ｐゴシック"/>
            </a:endParaRPr>
          </a:p>
        </p:txBody>
      </p:sp>
      <p:cxnSp>
        <p:nvCxnSpPr>
          <p:cNvPr id="154" name="直線コネクタ 153"/>
          <p:cNvCxnSpPr/>
          <p:nvPr/>
        </p:nvCxnSpPr>
        <p:spPr>
          <a:xfrm>
            <a:off x="5441426" y="5253780"/>
            <a:ext cx="163193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6" name="直線矢印コネクタ 265"/>
          <p:cNvCxnSpPr/>
          <p:nvPr/>
        </p:nvCxnSpPr>
        <p:spPr>
          <a:xfrm flipV="1">
            <a:off x="613024" y="6017608"/>
            <a:ext cx="408684" cy="444874"/>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67" name="テキスト ボックス 266"/>
          <p:cNvSpPr txBox="1"/>
          <p:nvPr/>
        </p:nvSpPr>
        <p:spPr>
          <a:xfrm>
            <a:off x="9200485" y="4131191"/>
            <a:ext cx="1364333" cy="351304"/>
          </a:xfrm>
          <a:prstGeom prst="rect">
            <a:avLst/>
          </a:prstGeom>
          <a:solidFill>
            <a:srgbClr val="0000FF">
              <a:alpha val="39000"/>
            </a:srgbClr>
          </a:solidFill>
        </p:spPr>
        <p:style>
          <a:lnRef idx="1">
            <a:schemeClr val="accent5"/>
          </a:lnRef>
          <a:fillRef idx="2">
            <a:schemeClr val="accent5"/>
          </a:fillRef>
          <a:effectRef idx="1">
            <a:schemeClr val="accent5"/>
          </a:effectRef>
          <a:fontRef idx="minor">
            <a:schemeClr val="dk1"/>
          </a:fontRef>
        </p:style>
        <p:txBody>
          <a:bodyPr wrap="none" lIns="104069" tIns="52033" rIns="104069" bIns="52033" rtlCol="0">
            <a:spAutoFit/>
          </a:bodyPr>
          <a:lstStyle/>
          <a:p>
            <a:pPr defTabSz="1040682"/>
            <a:r>
              <a:rPr lang="en-US" altLang="ja-JP" sz="1600" dirty="0">
                <a:solidFill>
                  <a:prstClr val="black"/>
                </a:solidFill>
                <a:latin typeface="Calibri"/>
                <a:ea typeface="ＭＳ Ｐゴシック"/>
              </a:rPr>
              <a:t>HER: 7 GeV e-  </a:t>
            </a:r>
          </a:p>
        </p:txBody>
      </p:sp>
      <p:sp>
        <p:nvSpPr>
          <p:cNvPr id="286" name="テキスト ボックス 285"/>
          <p:cNvSpPr txBox="1"/>
          <p:nvPr/>
        </p:nvSpPr>
        <p:spPr>
          <a:xfrm>
            <a:off x="9047881" y="4666091"/>
            <a:ext cx="1672109" cy="351304"/>
          </a:xfrm>
          <a:prstGeom prst="rect">
            <a:avLst/>
          </a:prstGeom>
          <a:solidFill>
            <a:srgbClr val="FFC000"/>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none" lIns="104069" tIns="52033" rIns="104069" bIns="52033" rtlCol="0">
            <a:spAutoFit/>
          </a:bodyPr>
          <a:lstStyle/>
          <a:p>
            <a:pPr defTabSz="1040682"/>
            <a:r>
              <a:rPr lang="en-US" altLang="ja-JP" sz="1600" dirty="0">
                <a:solidFill>
                  <a:prstClr val="black"/>
                </a:solidFill>
                <a:latin typeface="Calibri"/>
                <a:ea typeface="ＭＳ Ｐゴシック"/>
              </a:rPr>
              <a:t>PF-AR: 6.5 GeV e-</a:t>
            </a:r>
          </a:p>
        </p:txBody>
      </p:sp>
      <p:sp>
        <p:nvSpPr>
          <p:cNvPr id="379" name="テキスト ボックス 378"/>
          <p:cNvSpPr txBox="1"/>
          <p:nvPr/>
        </p:nvSpPr>
        <p:spPr>
          <a:xfrm>
            <a:off x="9224834" y="5797765"/>
            <a:ext cx="1377157" cy="351304"/>
          </a:xfrm>
          <a:prstGeom prst="rect">
            <a:avLst/>
          </a:prstGeom>
        </p:spPr>
        <p:style>
          <a:lnRef idx="1">
            <a:schemeClr val="accent5"/>
          </a:lnRef>
          <a:fillRef idx="2">
            <a:schemeClr val="accent5"/>
          </a:fillRef>
          <a:effectRef idx="1">
            <a:schemeClr val="accent5"/>
          </a:effectRef>
          <a:fontRef idx="minor">
            <a:schemeClr val="dk1"/>
          </a:fontRef>
        </p:style>
        <p:txBody>
          <a:bodyPr wrap="none" lIns="104069" tIns="52033" rIns="104069" bIns="52033" rtlCol="0">
            <a:spAutoFit/>
          </a:bodyPr>
          <a:lstStyle/>
          <a:p>
            <a:pPr defTabSz="1040682"/>
            <a:r>
              <a:rPr lang="en-US" altLang="ja-JP" sz="1600" dirty="0">
                <a:solidFill>
                  <a:prstClr val="black"/>
                </a:solidFill>
                <a:latin typeface="Calibri"/>
                <a:ea typeface="ＭＳ Ｐゴシック"/>
              </a:rPr>
              <a:t>PF: 2.5 GeV e-</a:t>
            </a:r>
          </a:p>
        </p:txBody>
      </p:sp>
      <p:sp>
        <p:nvSpPr>
          <p:cNvPr id="392" name="テキスト ボックス 391"/>
          <p:cNvSpPr txBox="1"/>
          <p:nvPr/>
        </p:nvSpPr>
        <p:spPr>
          <a:xfrm>
            <a:off x="9191127" y="5257319"/>
            <a:ext cx="1572678" cy="351304"/>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wrap="square" lIns="104069" tIns="52033" rIns="104069" bIns="52033" rtlCol="0">
            <a:spAutoFit/>
          </a:bodyPr>
          <a:lstStyle/>
          <a:p>
            <a:pPr defTabSz="1040682"/>
            <a:r>
              <a:rPr lang="en-US" altLang="ja-JP" sz="1600" dirty="0">
                <a:solidFill>
                  <a:prstClr val="black"/>
                </a:solidFill>
                <a:latin typeface="Calibri"/>
                <a:ea typeface="ＭＳ Ｐゴシック"/>
              </a:rPr>
              <a:t>LER: 4 GeV e+</a:t>
            </a:r>
          </a:p>
        </p:txBody>
      </p:sp>
      <p:sp>
        <p:nvSpPr>
          <p:cNvPr id="148" name="タイトル 1"/>
          <p:cNvSpPr>
            <a:spLocks noGrp="1"/>
          </p:cNvSpPr>
          <p:nvPr>
            <p:ph type="title"/>
          </p:nvPr>
        </p:nvSpPr>
        <p:spPr>
          <a:xfrm>
            <a:off x="125664" y="5849"/>
            <a:ext cx="10358438" cy="1313903"/>
          </a:xfrm>
          <a:noFill/>
        </p:spPr>
        <p:txBody>
          <a:bodyPr/>
          <a:lstStyle/>
          <a:p>
            <a:r>
              <a:rPr lang="en-US" altLang="ja-JP" dirty="0"/>
              <a:t>Injector Linac Beam Acceleration</a:t>
            </a:r>
            <a:endParaRPr kumimoji="1" lang="ja-JP" altLang="en-US" dirty="0"/>
          </a:p>
        </p:txBody>
      </p:sp>
      <p:cxnSp>
        <p:nvCxnSpPr>
          <p:cNvPr id="147" name="直線コネクタ 146">
            <a:extLst>
              <a:ext uri="{FF2B5EF4-FFF2-40B4-BE49-F238E27FC236}">
                <a16:creationId xmlns:a16="http://schemas.microsoft.com/office/drawing/2014/main" id="{537F1854-A250-4374-A1F3-7610CD30EE0E}"/>
              </a:ext>
            </a:extLst>
          </p:cNvPr>
          <p:cNvCxnSpPr>
            <a:cxnSpLocks/>
          </p:cNvCxnSpPr>
          <p:nvPr/>
        </p:nvCxnSpPr>
        <p:spPr>
          <a:xfrm flipV="1">
            <a:off x="1048747" y="5545470"/>
            <a:ext cx="1939789" cy="43015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3E3C0DB9-2C25-4325-81C8-0FB661AABF44}"/>
              </a:ext>
            </a:extLst>
          </p:cNvPr>
          <p:cNvCxnSpPr>
            <a:cxnSpLocks/>
          </p:cNvCxnSpPr>
          <p:nvPr/>
        </p:nvCxnSpPr>
        <p:spPr>
          <a:xfrm>
            <a:off x="3041841" y="5544771"/>
            <a:ext cx="394535"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18D638D5-4ED5-45E8-8401-B93A4E5A28BC}"/>
              </a:ext>
            </a:extLst>
          </p:cNvPr>
          <p:cNvCxnSpPr>
            <a:cxnSpLocks/>
          </p:cNvCxnSpPr>
          <p:nvPr/>
        </p:nvCxnSpPr>
        <p:spPr>
          <a:xfrm flipV="1">
            <a:off x="3412202" y="5340054"/>
            <a:ext cx="1177269" cy="21235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5BE975C8-761E-49A0-A839-99EFD5EF80E8}"/>
              </a:ext>
            </a:extLst>
          </p:cNvPr>
          <p:cNvCxnSpPr>
            <a:cxnSpLocks/>
          </p:cNvCxnSpPr>
          <p:nvPr/>
        </p:nvCxnSpPr>
        <p:spPr>
          <a:xfrm flipV="1">
            <a:off x="4548148" y="5239396"/>
            <a:ext cx="615558" cy="11561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740137D9-2E95-4294-88F0-9ED6F5DF29D6}"/>
              </a:ext>
            </a:extLst>
          </p:cNvPr>
          <p:cNvCxnSpPr>
            <a:cxnSpLocks/>
          </p:cNvCxnSpPr>
          <p:nvPr/>
        </p:nvCxnSpPr>
        <p:spPr>
          <a:xfrm>
            <a:off x="5146923" y="5236171"/>
            <a:ext cx="294504" cy="162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A3009FE0-25C6-4BD7-9BD9-83963F1D3AF0}"/>
              </a:ext>
            </a:extLst>
          </p:cNvPr>
          <p:cNvCxnSpPr>
            <a:cxnSpLocks/>
          </p:cNvCxnSpPr>
          <p:nvPr/>
        </p:nvCxnSpPr>
        <p:spPr>
          <a:xfrm flipV="1">
            <a:off x="5463826" y="4857890"/>
            <a:ext cx="1646126" cy="37306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4F53B30D-14C1-46C7-8081-75E4ACB1392E}"/>
              </a:ext>
            </a:extLst>
          </p:cNvPr>
          <p:cNvCxnSpPr>
            <a:cxnSpLocks/>
          </p:cNvCxnSpPr>
          <p:nvPr/>
        </p:nvCxnSpPr>
        <p:spPr>
          <a:xfrm flipV="1">
            <a:off x="7073363" y="4847391"/>
            <a:ext cx="235322" cy="890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C8801BEC-7E44-44EF-8537-4A86C2A24532}"/>
              </a:ext>
            </a:extLst>
          </p:cNvPr>
          <p:cNvCxnSpPr>
            <a:cxnSpLocks/>
          </p:cNvCxnSpPr>
          <p:nvPr/>
        </p:nvCxnSpPr>
        <p:spPr>
          <a:xfrm flipV="1">
            <a:off x="7302783" y="4685804"/>
            <a:ext cx="617238" cy="16093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8EC0E601-9BF3-4DF4-A6DF-C63FE73246FD}"/>
              </a:ext>
            </a:extLst>
          </p:cNvPr>
          <p:cNvCxnSpPr>
            <a:cxnSpLocks/>
          </p:cNvCxnSpPr>
          <p:nvPr/>
        </p:nvCxnSpPr>
        <p:spPr>
          <a:xfrm flipV="1">
            <a:off x="7920021" y="4665090"/>
            <a:ext cx="435714" cy="1859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29801BE-8469-4ADE-9AFD-5DCCF7EC7312}"/>
              </a:ext>
            </a:extLst>
          </p:cNvPr>
          <p:cNvCxnSpPr>
            <a:cxnSpLocks/>
          </p:cNvCxnSpPr>
          <p:nvPr/>
        </p:nvCxnSpPr>
        <p:spPr>
          <a:xfrm flipV="1">
            <a:off x="8354589" y="4600119"/>
            <a:ext cx="227120" cy="7287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26E32361-915C-45C0-B55B-9FC0178CE999}"/>
              </a:ext>
            </a:extLst>
          </p:cNvPr>
          <p:cNvCxnSpPr>
            <a:cxnSpLocks/>
          </p:cNvCxnSpPr>
          <p:nvPr/>
        </p:nvCxnSpPr>
        <p:spPr>
          <a:xfrm flipV="1">
            <a:off x="8581709" y="4598056"/>
            <a:ext cx="712361" cy="595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p:cNvSpPr txBox="1"/>
          <p:nvPr/>
        </p:nvSpPr>
        <p:spPr>
          <a:xfrm>
            <a:off x="5907501" y="1476054"/>
            <a:ext cx="4781138" cy="1643965"/>
          </a:xfrm>
          <a:prstGeom prst="rect">
            <a:avLst/>
          </a:prstGeom>
          <a:noFill/>
        </p:spPr>
        <p:txBody>
          <a:bodyPr wrap="square" lIns="104069" tIns="52033" rIns="104069" bIns="52033" rtlCol="0">
            <a:spAutoFit/>
          </a:bodyPr>
          <a:lstStyle/>
          <a:p>
            <a:pPr marL="325211" indent="-325211" defTabSz="1040682">
              <a:buClr>
                <a:srgbClr val="FF0000"/>
              </a:buClr>
              <a:buFont typeface="Wingdings" panose="05000000000000000000" pitchFamily="2" charset="2"/>
              <a:buChar char="l"/>
            </a:pPr>
            <a:r>
              <a:rPr lang="en-US" altLang="ja-JP" sz="2000" dirty="0">
                <a:solidFill>
                  <a:prstClr val="black"/>
                </a:solidFill>
                <a:latin typeface="Arial" panose="020B0604020202020204" pitchFamily="34" charset="0"/>
                <a:ea typeface="ＭＳ Ｐゴシック"/>
                <a:cs typeface="Arial" panose="020B0604020202020204" pitchFamily="34" charset="0"/>
              </a:rPr>
              <a:t>60 acceleration units are employed each with 4 acceleration structures.</a:t>
            </a:r>
          </a:p>
          <a:p>
            <a:pPr marL="325211" indent="-325211" defTabSz="1040682">
              <a:buClr>
                <a:srgbClr val="FF0000"/>
              </a:buClr>
              <a:buFont typeface="Wingdings" panose="05000000000000000000" pitchFamily="2" charset="2"/>
              <a:buChar char="l"/>
            </a:pPr>
            <a:r>
              <a:rPr lang="en-US" altLang="ja-JP" sz="2000" dirty="0">
                <a:solidFill>
                  <a:prstClr val="black"/>
                </a:solidFill>
                <a:latin typeface="Arial" panose="020B0604020202020204" pitchFamily="34" charset="0"/>
                <a:ea typeface="ＭＳ Ｐゴシック"/>
                <a:cs typeface="Arial" panose="020B0604020202020204" pitchFamily="34" charset="0"/>
              </a:rPr>
              <a:t>Beams are accelerated/decelerated as well as energy/bunch-compressed with them.</a:t>
            </a:r>
            <a:endParaRPr lang="ja-JP" altLang="en-US" sz="2000" b="1" u="sng" dirty="0">
              <a:solidFill>
                <a:srgbClr val="FF0000"/>
              </a:solidFill>
              <a:latin typeface="Calibri"/>
              <a:ea typeface="ＭＳ Ｐゴシック"/>
            </a:endParaRPr>
          </a:p>
        </p:txBody>
      </p:sp>
      <p:sp>
        <p:nvSpPr>
          <p:cNvPr id="82" name="テキスト ボックス 81">
            <a:extLst>
              <a:ext uri="{FF2B5EF4-FFF2-40B4-BE49-F238E27FC236}">
                <a16:creationId xmlns:a16="http://schemas.microsoft.com/office/drawing/2014/main" id="{56CC48B0-E051-42A8-978F-8FCF6435D345}"/>
              </a:ext>
            </a:extLst>
          </p:cNvPr>
          <p:cNvSpPr txBox="1"/>
          <p:nvPr/>
        </p:nvSpPr>
        <p:spPr>
          <a:xfrm>
            <a:off x="3342268" y="3986991"/>
            <a:ext cx="1917880" cy="428472"/>
          </a:xfrm>
          <a:prstGeom prst="rect">
            <a:avLst/>
          </a:prstGeom>
          <a:noFill/>
        </p:spPr>
        <p:txBody>
          <a:bodyPr wrap="square" lIns="104287" tIns="52144" rIns="104287" bIns="52144" rtlCol="0">
            <a:spAutoFit/>
          </a:bodyPr>
          <a:lstStyle/>
          <a:p>
            <a:r>
              <a:rPr kumimoji="1" lang="en-US" altLang="ja-JP" dirty="0">
                <a:solidFill>
                  <a:srgbClr val="7030A0"/>
                </a:solidFill>
              </a:rPr>
              <a:t>DC</a:t>
            </a:r>
            <a:r>
              <a:rPr lang="en-US" altLang="ja-JP" dirty="0">
                <a:solidFill>
                  <a:srgbClr val="7030A0"/>
                </a:solidFill>
              </a:rPr>
              <a:t> magnets</a:t>
            </a:r>
            <a:endParaRPr kumimoji="1" lang="ja-JP" altLang="en-US" dirty="0">
              <a:solidFill>
                <a:srgbClr val="7030A0"/>
              </a:solidFill>
            </a:endParaRPr>
          </a:p>
        </p:txBody>
      </p:sp>
      <p:sp>
        <p:nvSpPr>
          <p:cNvPr id="164" name="テキスト ボックス 163">
            <a:extLst>
              <a:ext uri="{FF2B5EF4-FFF2-40B4-BE49-F238E27FC236}">
                <a16:creationId xmlns:a16="http://schemas.microsoft.com/office/drawing/2014/main" id="{B97CE284-EFCB-41BF-A1FE-758F0253B8B5}"/>
              </a:ext>
            </a:extLst>
          </p:cNvPr>
          <p:cNvSpPr txBox="1"/>
          <p:nvPr/>
        </p:nvSpPr>
        <p:spPr>
          <a:xfrm>
            <a:off x="6288283" y="3986991"/>
            <a:ext cx="2418259" cy="428472"/>
          </a:xfrm>
          <a:prstGeom prst="rect">
            <a:avLst/>
          </a:prstGeom>
          <a:noFill/>
        </p:spPr>
        <p:txBody>
          <a:bodyPr wrap="square" lIns="104287" tIns="52144" rIns="104287" bIns="52144" rtlCol="0">
            <a:spAutoFit/>
          </a:bodyPr>
          <a:lstStyle/>
          <a:p>
            <a:r>
              <a:rPr kumimoji="1" lang="en-US" altLang="ja-JP" dirty="0">
                <a:solidFill>
                  <a:srgbClr val="00B050"/>
                </a:solidFill>
              </a:rPr>
              <a:t>pulsed magnets</a:t>
            </a:r>
            <a:endParaRPr kumimoji="1" lang="ja-JP" altLang="en-US" dirty="0">
              <a:solidFill>
                <a:srgbClr val="00B050"/>
              </a:solidFill>
            </a:endParaRPr>
          </a:p>
        </p:txBody>
      </p:sp>
      <p:sp>
        <p:nvSpPr>
          <p:cNvPr id="162" name="テキスト ボックス 202">
            <a:extLst>
              <a:ext uri="{FF2B5EF4-FFF2-40B4-BE49-F238E27FC236}">
                <a16:creationId xmlns:a16="http://schemas.microsoft.com/office/drawing/2014/main" id="{C63F499E-8FA2-4B06-860F-7729BECD7E0C}"/>
              </a:ext>
            </a:extLst>
          </p:cNvPr>
          <p:cNvSpPr txBox="1">
            <a:spLocks noChangeArrowheads="1"/>
          </p:cNvSpPr>
          <p:nvPr/>
        </p:nvSpPr>
        <p:spPr bwMode="auto">
          <a:xfrm>
            <a:off x="2973223" y="1167352"/>
            <a:ext cx="2885936" cy="851891"/>
          </a:xfrm>
          <a:prstGeom prst="rect">
            <a:avLst/>
          </a:prstGeom>
          <a:noFill/>
          <a:ln w="25400">
            <a:solidFill>
              <a:srgbClr val="0000FF"/>
            </a:solidFill>
          </a:ln>
          <a:extLst/>
        </p:spPr>
        <p:txBody>
          <a:bodyPr wrap="none" lIns="36000" tIns="36000" rIns="36000" bIns="3600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1040682">
              <a:lnSpc>
                <a:spcPct val="90000"/>
              </a:lnSpc>
            </a:pPr>
            <a:r>
              <a:rPr lang="en-US" altLang="ja-JP" sz="1400" b="1" dirty="0">
                <a:solidFill>
                  <a:srgbClr val="0000FF"/>
                </a:solidFill>
                <a:cs typeface="Arial" charset="0"/>
              </a:rPr>
              <a:t>10 nC x 2 bunches x 50 Hz (LER)</a:t>
            </a:r>
          </a:p>
          <a:p>
            <a:pPr defTabSz="1040682">
              <a:lnSpc>
                <a:spcPct val="90000"/>
              </a:lnSpc>
            </a:pPr>
            <a:r>
              <a:rPr lang="en-US" altLang="ja-JP" sz="1400" b="1" dirty="0">
                <a:solidFill>
                  <a:srgbClr val="0000FF"/>
                </a:solidFill>
                <a:cs typeface="Arial" charset="0"/>
              </a:rPr>
              <a:t>  4 nC x 2 bunches x 50 Hz (HER)</a:t>
            </a:r>
          </a:p>
          <a:p>
            <a:pPr defTabSz="1040682">
              <a:lnSpc>
                <a:spcPct val="90000"/>
              </a:lnSpc>
            </a:pPr>
            <a:r>
              <a:rPr lang="en-US" altLang="ja-JP" sz="1400" b="1" dirty="0">
                <a:solidFill>
                  <a:srgbClr val="0000FF"/>
                </a:solidFill>
                <a:cs typeface="Arial" charset="0"/>
              </a:rPr>
              <a:t>0.3 nC x 1 bunch x 25 Hz (PF-AR)</a:t>
            </a:r>
          </a:p>
          <a:p>
            <a:pPr defTabSz="1040682">
              <a:lnSpc>
                <a:spcPct val="90000"/>
              </a:lnSpc>
            </a:pPr>
            <a:r>
              <a:rPr lang="en-US" altLang="ja-JP" sz="1400" b="1" dirty="0">
                <a:solidFill>
                  <a:srgbClr val="0000FF"/>
                </a:solidFill>
                <a:cs typeface="Arial" charset="0"/>
              </a:rPr>
              <a:t>0.3 nC x 1 bunch x 25 Hz (PF)  </a:t>
            </a:r>
            <a:endParaRPr lang="ja-JP" altLang="en-US" sz="1400" b="1" dirty="0">
              <a:solidFill>
                <a:srgbClr val="0000FF"/>
              </a:solidFill>
              <a:cs typeface="Arial" charset="0"/>
            </a:endParaRPr>
          </a:p>
        </p:txBody>
      </p:sp>
      <p:sp>
        <p:nvSpPr>
          <p:cNvPr id="157" name="テキスト ボックス 156"/>
          <p:cNvSpPr txBox="1"/>
          <p:nvPr/>
        </p:nvSpPr>
        <p:spPr>
          <a:xfrm>
            <a:off x="5105901" y="5276351"/>
            <a:ext cx="2733397" cy="351304"/>
          </a:xfrm>
          <a:prstGeom prst="rect">
            <a:avLst/>
          </a:prstGeom>
          <a:noFill/>
        </p:spPr>
        <p:txBody>
          <a:bodyPr wrap="none" lIns="104069" tIns="52033" rIns="104069" bIns="52033" rtlCol="0">
            <a:spAutoFit/>
          </a:bodyPr>
          <a:lstStyle/>
          <a:p>
            <a:pPr defTabSz="1040682"/>
            <a:r>
              <a:rPr lang="en-US" altLang="ja-JP" sz="1600" dirty="0">
                <a:solidFill>
                  <a:srgbClr val="0000FF"/>
                </a:solidFill>
                <a:latin typeface="Calibri"/>
                <a:ea typeface="ＭＳ Ｐゴシック"/>
              </a:rPr>
              <a:t>variable energy pulse-to-pulse</a:t>
            </a:r>
            <a:endParaRPr lang="ja-JP" altLang="en-US" sz="1600" dirty="0">
              <a:solidFill>
                <a:srgbClr val="0000FF"/>
              </a:solidFill>
              <a:latin typeface="Calibri"/>
              <a:ea typeface="ＭＳ Ｐゴシック"/>
            </a:endParaRPr>
          </a:p>
        </p:txBody>
      </p:sp>
      <p:sp>
        <p:nvSpPr>
          <p:cNvPr id="159" name="テキスト ボックス 158"/>
          <p:cNvSpPr txBox="1"/>
          <p:nvPr/>
        </p:nvSpPr>
        <p:spPr>
          <a:xfrm>
            <a:off x="3258174" y="1993843"/>
            <a:ext cx="2451469" cy="351304"/>
          </a:xfrm>
          <a:prstGeom prst="rect">
            <a:avLst/>
          </a:prstGeom>
          <a:noFill/>
        </p:spPr>
        <p:txBody>
          <a:bodyPr wrap="none" lIns="104069" tIns="52033" rIns="104069" bIns="52033" rtlCol="0">
            <a:spAutoFit/>
          </a:bodyPr>
          <a:lstStyle/>
          <a:p>
            <a:pPr defTabSz="1040682"/>
            <a:r>
              <a:rPr lang="en-US" altLang="ja-JP" sz="1600" dirty="0">
                <a:solidFill>
                  <a:srgbClr val="0000FF"/>
                </a:solidFill>
                <a:latin typeface="Calibri"/>
                <a:ea typeface="ＭＳ Ｐゴシック"/>
              </a:rPr>
              <a:t>beam bunches from e- gun</a:t>
            </a:r>
            <a:endParaRPr lang="ja-JP" altLang="en-US" sz="1600" dirty="0">
              <a:solidFill>
                <a:srgbClr val="0000FF"/>
              </a:solidFill>
              <a:latin typeface="Calibri"/>
              <a:ea typeface="ＭＳ Ｐゴシック"/>
            </a:endParaRPr>
          </a:p>
        </p:txBody>
      </p:sp>
      <p:sp>
        <p:nvSpPr>
          <p:cNvPr id="161"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21</a:t>
            </a:fld>
            <a:endParaRPr lang="en-US" altLang="ja-JP" dirty="0"/>
          </a:p>
        </p:txBody>
      </p:sp>
    </p:spTree>
    <p:extLst>
      <p:ext uri="{BB962C8B-B14F-4D97-AF65-F5344CB8AC3E}">
        <p14:creationId xmlns:p14="http://schemas.microsoft.com/office/powerpoint/2010/main" val="4920635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general_view.jpg" descr="general_view.jpg"/>
          <p:cNvPicPr>
            <a:picLocks noChangeAspect="1"/>
          </p:cNvPicPr>
          <p:nvPr/>
        </p:nvPicPr>
        <p:blipFill>
          <a:blip r:embed="rId3">
            <a:extLst/>
          </a:blip>
          <a:srcRect l="603" r="28878"/>
          <a:stretch>
            <a:fillRect/>
          </a:stretch>
        </p:blipFill>
        <p:spPr>
          <a:xfrm>
            <a:off x="1644410" y="1598960"/>
            <a:ext cx="7537419" cy="5610934"/>
          </a:xfrm>
          <a:prstGeom prst="rect">
            <a:avLst/>
          </a:prstGeom>
          <a:ln w="12700">
            <a:miter lim="400000"/>
          </a:ln>
        </p:spPr>
      </p:pic>
      <p:sp>
        <p:nvSpPr>
          <p:cNvPr id="428" name="Designed performance of the accelerating unit"/>
          <p:cNvSpPr txBox="1"/>
          <p:nvPr/>
        </p:nvSpPr>
        <p:spPr>
          <a:xfrm>
            <a:off x="1141395" y="1006988"/>
            <a:ext cx="8571773" cy="543934"/>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lvl1pPr>
              <a:defRPr sz="3000" b="1">
                <a:latin typeface="Helvetica"/>
                <a:ea typeface="Helvetica"/>
                <a:cs typeface="Helvetica"/>
                <a:sym typeface="Helvetica"/>
              </a:defRPr>
            </a:lvl1pPr>
          </a:lstStyle>
          <a:p>
            <a:r>
              <a:rPr dirty="0"/>
              <a:t>Designed performance of the accelerating unit</a:t>
            </a:r>
          </a:p>
        </p:txBody>
      </p:sp>
      <p:sp>
        <p:nvSpPr>
          <p:cNvPr id="429" name="Klystron output…"/>
          <p:cNvSpPr txBox="1"/>
          <p:nvPr/>
        </p:nvSpPr>
        <p:spPr>
          <a:xfrm>
            <a:off x="7030365" y="1584785"/>
            <a:ext cx="2277707" cy="79015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p>
            <a:pPr>
              <a:defRPr sz="2300" b="1">
                <a:latin typeface="Helvetica"/>
                <a:ea typeface="Helvetica"/>
                <a:cs typeface="Helvetica"/>
                <a:sym typeface="Helvetica"/>
              </a:defRPr>
            </a:pPr>
            <a:r>
              <a:t>Klystron output</a:t>
            </a:r>
          </a:p>
          <a:p>
            <a:pPr>
              <a:defRPr sz="2300" b="1">
                <a:latin typeface="Helvetica"/>
                <a:ea typeface="Helvetica"/>
                <a:cs typeface="Helvetica"/>
                <a:sym typeface="Helvetica"/>
              </a:defRPr>
            </a:pPr>
            <a:r>
              <a:t>40 MW 4 us</a:t>
            </a:r>
          </a:p>
        </p:txBody>
      </p:sp>
      <p:sp>
        <p:nvSpPr>
          <p:cNvPr id="430" name="SLED output…"/>
          <p:cNvSpPr txBox="1"/>
          <p:nvPr/>
        </p:nvSpPr>
        <p:spPr>
          <a:xfrm>
            <a:off x="2245380" y="1733733"/>
            <a:ext cx="2806085" cy="72860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p>
            <a:pPr>
              <a:defRPr b="1">
                <a:latin typeface="Helvetica"/>
                <a:ea typeface="Helvetica"/>
                <a:cs typeface="Helvetica"/>
                <a:sym typeface="Helvetica"/>
              </a:defRPr>
            </a:pPr>
            <a:r>
              <a:t>SLED output</a:t>
            </a:r>
          </a:p>
          <a:p>
            <a:pPr>
              <a:defRPr b="1">
                <a:latin typeface="Helvetica"/>
                <a:ea typeface="Helvetica"/>
                <a:cs typeface="Helvetica"/>
                <a:sym typeface="Helvetica"/>
              </a:defRPr>
            </a:pPr>
            <a:r>
              <a:t>140 MW(mean) 0.5 us</a:t>
            </a:r>
          </a:p>
        </p:txBody>
      </p:sp>
      <p:sp>
        <p:nvSpPr>
          <p:cNvPr id="431" name="Va = 160 MV (21 MV/m)…"/>
          <p:cNvSpPr txBox="1"/>
          <p:nvPr/>
        </p:nvSpPr>
        <p:spPr>
          <a:xfrm>
            <a:off x="1839888" y="5782855"/>
            <a:ext cx="3044227" cy="72860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p>
            <a:pPr>
              <a:defRPr b="1" i="1">
                <a:latin typeface="Helvetica"/>
                <a:ea typeface="Helvetica"/>
                <a:cs typeface="Helvetica"/>
                <a:sym typeface="Helvetica"/>
              </a:defRPr>
            </a:pPr>
            <a:r>
              <a:t>Va = 160 MV (21 MV/m)</a:t>
            </a:r>
          </a:p>
          <a:p>
            <a:pPr>
              <a:defRPr b="1" i="1">
                <a:latin typeface="Helvetica"/>
                <a:ea typeface="Helvetica"/>
                <a:cs typeface="Helvetica"/>
                <a:sym typeface="Helvetica"/>
              </a:defRPr>
            </a:pPr>
            <a:r>
              <a:t>by four structures</a:t>
            </a:r>
          </a:p>
        </p:txBody>
      </p:sp>
      <p:sp>
        <p:nvSpPr>
          <p:cNvPr id="432" name="Waveguides…"/>
          <p:cNvSpPr txBox="1"/>
          <p:nvPr/>
        </p:nvSpPr>
        <p:spPr>
          <a:xfrm>
            <a:off x="2668145" y="3931432"/>
            <a:ext cx="2159761" cy="69782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p>
            <a:pPr>
              <a:defRPr sz="2000" b="1">
                <a:latin typeface="Helvetica"/>
                <a:ea typeface="Helvetica"/>
                <a:cs typeface="Helvetica"/>
                <a:sym typeface="Helvetica"/>
              </a:defRPr>
            </a:pPr>
            <a:r>
              <a:t>Waveguides </a:t>
            </a:r>
          </a:p>
          <a:p>
            <a:pPr>
              <a:defRPr sz="2000" b="1">
                <a:latin typeface="Helvetica"/>
                <a:ea typeface="Helvetica"/>
                <a:cs typeface="Helvetica"/>
                <a:sym typeface="Helvetica"/>
              </a:defRPr>
            </a:pPr>
            <a:r>
              <a:t>~10% power loss</a:t>
            </a:r>
          </a:p>
        </p:txBody>
      </p:sp>
      <p:sp>
        <p:nvSpPr>
          <p:cNvPr id="9" name="タイトル 25"/>
          <p:cNvSpPr txBox="1">
            <a:spLocks/>
          </p:cNvSpPr>
          <p:nvPr/>
        </p:nvSpPr>
        <p:spPr>
          <a:xfrm>
            <a:off x="165100" y="328683"/>
            <a:ext cx="10358438" cy="714375"/>
          </a:xfrm>
          <a:prstGeom prst="rect">
            <a:avLst/>
          </a:prstGeom>
        </p:spPr>
        <p:txBody>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r>
              <a:rPr lang="en-US" altLang="ja-JP" dirty="0"/>
              <a:t>Acceleration Unit Configuration</a:t>
            </a:r>
            <a:endParaRPr lang="ja-JP" altLang="en-US" dirty="0"/>
          </a:p>
        </p:txBody>
      </p:sp>
      <p:sp>
        <p:nvSpPr>
          <p:cNvPr id="10" name="スライド番号プレースホルダ 3"/>
          <p:cNvSpPr>
            <a:spLocks noGrp="1"/>
          </p:cNvSpPr>
          <p:nvPr>
            <p:ph type="sldNum" sz="quarter" idx="4294967295"/>
          </p:nvPr>
        </p:nvSpPr>
        <p:spPr>
          <a:xfrm>
            <a:off x="9886950" y="7254875"/>
            <a:ext cx="623888" cy="252413"/>
          </a:xfrm>
          <a:prstGeom prst="rect">
            <a:avLst/>
          </a:prstGeom>
        </p:spPr>
        <p:txBody>
          <a:bodyPr/>
          <a:lstStyle/>
          <a:p>
            <a:pPr algn="r">
              <a:defRPr/>
            </a:pPr>
            <a:fld id="{4D221721-5FDC-D445-9F85-7F3CCA7B1AE5}" type="slidenum">
              <a:rPr lang="en-US" altLang="ja-JP" sz="1100" smtClean="0"/>
              <a:pPr algn="r">
                <a:defRPr/>
              </a:pPr>
              <a:t>22</a:t>
            </a:fld>
            <a:endParaRPr lang="en-US" altLang="ja-JP" sz="1100" dirty="0"/>
          </a:p>
        </p:txBody>
      </p:sp>
    </p:spTree>
    <p:extLst>
      <p:ext uri="{BB962C8B-B14F-4D97-AF65-F5344CB8AC3E}">
        <p14:creationId xmlns:p14="http://schemas.microsoft.com/office/powerpoint/2010/main" val="28115795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hree types of S-band quasi-constant-gradient accelerating structure of 2 m in length…"/>
          <p:cNvSpPr txBox="1"/>
          <p:nvPr/>
        </p:nvSpPr>
        <p:spPr>
          <a:xfrm>
            <a:off x="630660" y="1286117"/>
            <a:ext cx="9744025" cy="1405709"/>
          </a:xfrm>
          <a:prstGeom prst="rect">
            <a:avLst/>
          </a:prstGeom>
          <a:ln w="12700">
            <a:miter lim="400000"/>
          </a:ln>
          <a:extLst>
            <a:ext uri="{C572A759-6A51-4108-AA02-DFA0A04FC94B}">
              <ma14:wrappingTextBoxFlag xmlns:ma14="http://schemas.microsoft.com/office/mac/drawingml/2011/main" xmlns="" val="1"/>
            </a:ext>
          </a:extLst>
        </p:spPr>
        <p:txBody>
          <a:bodyPr wrap="square" lIns="40737" tIns="40737" rIns="40737" bIns="40737" anchor="ctr">
            <a:spAutoFit/>
          </a:bodyPr>
          <a:lstStyle/>
          <a:p>
            <a:pPr>
              <a:defRPr sz="3000" b="1">
                <a:latin typeface="Helvetica"/>
                <a:ea typeface="Helvetica"/>
                <a:cs typeface="Helvetica"/>
                <a:sym typeface="Helvetica"/>
              </a:defRPr>
            </a:pPr>
            <a:r>
              <a:rPr sz="2800" dirty="0"/>
              <a:t>Three types of S-band quasi-constant-gradient accelerating structure</a:t>
            </a:r>
            <a:r>
              <a:rPr lang="en-US" sz="2800" dirty="0"/>
              <a:t>s</a:t>
            </a:r>
            <a:r>
              <a:rPr sz="2800" dirty="0"/>
              <a:t> of 2 m in length</a:t>
            </a:r>
            <a:r>
              <a:rPr lang="en-US" sz="2800" dirty="0"/>
              <a:t> are employed</a:t>
            </a:r>
            <a:endParaRPr sz="2800" dirty="0"/>
          </a:p>
          <a:p>
            <a:pPr>
              <a:defRPr sz="3000" b="1">
                <a:latin typeface="Helvetica"/>
                <a:ea typeface="Helvetica"/>
                <a:cs typeface="Helvetica"/>
                <a:sym typeface="Helvetica"/>
              </a:defRPr>
            </a:pPr>
            <a:r>
              <a:rPr sz="2800" dirty="0"/>
              <a:t>as main accelerators </a:t>
            </a:r>
          </a:p>
        </p:txBody>
      </p:sp>
      <p:sp>
        <p:nvSpPr>
          <p:cNvPr id="439" name="PF-type accelerating structures                           142…"/>
          <p:cNvSpPr txBox="1">
            <a:spLocks noGrp="1"/>
          </p:cNvSpPr>
          <p:nvPr>
            <p:ph type="subTitle" sz="half" idx="1"/>
          </p:nvPr>
        </p:nvSpPr>
        <p:spPr>
          <a:xfrm>
            <a:off x="499469" y="3401017"/>
            <a:ext cx="9483244" cy="2839711"/>
          </a:xfrm>
          <a:prstGeom prst="rect">
            <a:avLst/>
          </a:prstGeom>
          <a:ln w="9525">
            <a:solidFill>
              <a:srgbClr val="000000"/>
            </a:solidFill>
          </a:ln>
        </p:spPr>
        <p:txBody>
          <a:bodyPr anchor="ctr"/>
          <a:lstStyle/>
          <a:p>
            <a:pPr marL="356445" indent="-356445" algn="l">
              <a:spcBef>
                <a:spcPts val="3368"/>
              </a:spcBef>
              <a:buSzPct val="145000"/>
              <a:buChar char="•"/>
              <a:defRPr sz="3200" b="1">
                <a:latin typeface="Helvetica"/>
                <a:ea typeface="Helvetica"/>
                <a:cs typeface="Helvetica"/>
                <a:sym typeface="Helvetica"/>
              </a:defRPr>
            </a:pPr>
            <a:r>
              <a:rPr sz="2800" dirty="0"/>
              <a:t>PF-type accelerating structures                           142</a:t>
            </a:r>
            <a:br>
              <a:rPr lang="en-US" sz="2800" dirty="0"/>
            </a:br>
            <a:r>
              <a:rPr lang="en-US" sz="2800" dirty="0"/>
              <a:t>(19 + 6 units have issues)</a:t>
            </a:r>
            <a:endParaRPr sz="2800" dirty="0"/>
          </a:p>
          <a:p>
            <a:pPr marL="356445" indent="-356445" algn="l">
              <a:spcBef>
                <a:spcPts val="3368"/>
              </a:spcBef>
              <a:buSzPct val="145000"/>
              <a:buChar char="•"/>
              <a:defRPr sz="3200" b="1">
                <a:latin typeface="Helvetica"/>
                <a:ea typeface="Helvetica"/>
                <a:cs typeface="Helvetica"/>
                <a:sym typeface="Helvetica"/>
              </a:defRPr>
            </a:pPr>
            <a:r>
              <a:rPr sz="2800" dirty="0"/>
              <a:t>KEKB-type accelerating structures                       74</a:t>
            </a:r>
          </a:p>
          <a:p>
            <a:pPr marL="356445" indent="-356445" algn="l">
              <a:spcBef>
                <a:spcPts val="3368"/>
              </a:spcBef>
              <a:buSzPct val="145000"/>
              <a:buChar char="•"/>
              <a:defRPr sz="3200" b="1">
                <a:latin typeface="Helvetica"/>
                <a:ea typeface="Helvetica"/>
                <a:cs typeface="Helvetica"/>
                <a:sym typeface="Helvetica"/>
              </a:defRPr>
            </a:pPr>
            <a:r>
              <a:rPr sz="2800" dirty="0"/>
              <a:t>Large-aperture accelerating structures (LAS) *   10</a:t>
            </a:r>
          </a:p>
        </p:txBody>
      </p:sp>
      <p:sp>
        <p:nvSpPr>
          <p:cNvPr id="440" name="* special structure for the positron capture unit"/>
          <p:cNvSpPr txBox="1"/>
          <p:nvPr/>
        </p:nvSpPr>
        <p:spPr>
          <a:xfrm>
            <a:off x="1077566" y="6520452"/>
            <a:ext cx="7915028" cy="513157"/>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2800">
                <a:latin typeface="Helvetica"/>
                <a:ea typeface="Helvetica"/>
                <a:cs typeface="Helvetica"/>
                <a:sym typeface="Helvetica"/>
              </a:defRPr>
            </a:lvl1pPr>
          </a:lstStyle>
          <a:p>
            <a:r>
              <a:t>* special structure for the positron capture unit</a:t>
            </a:r>
          </a:p>
        </p:txBody>
      </p:sp>
      <p:sp>
        <p:nvSpPr>
          <p:cNvPr id="441" name="Type"/>
          <p:cNvSpPr txBox="1"/>
          <p:nvPr/>
        </p:nvSpPr>
        <p:spPr>
          <a:xfrm>
            <a:off x="1025075" y="2929356"/>
            <a:ext cx="1555852" cy="482379"/>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2600">
                <a:latin typeface="Helvetica"/>
                <a:ea typeface="Helvetica"/>
                <a:cs typeface="Helvetica"/>
                <a:sym typeface="Helvetica"/>
              </a:defRPr>
            </a:lvl1pPr>
          </a:lstStyle>
          <a:p>
            <a:r>
              <a:rPr dirty="0"/>
              <a:t>Type</a:t>
            </a:r>
          </a:p>
        </p:txBody>
      </p:sp>
      <p:sp>
        <p:nvSpPr>
          <p:cNvPr id="442" name="Number in use"/>
          <p:cNvSpPr txBox="1"/>
          <p:nvPr/>
        </p:nvSpPr>
        <p:spPr>
          <a:xfrm>
            <a:off x="7617192" y="2929356"/>
            <a:ext cx="2365520" cy="482379"/>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2600">
                <a:latin typeface="Helvetica"/>
                <a:ea typeface="Helvetica"/>
                <a:cs typeface="Helvetica"/>
                <a:sym typeface="Helvetica"/>
              </a:defRPr>
            </a:lvl1pPr>
          </a:lstStyle>
          <a:p>
            <a:r>
              <a:rPr dirty="0"/>
              <a:t>Number in use</a:t>
            </a:r>
          </a:p>
        </p:txBody>
      </p:sp>
      <p:sp>
        <p:nvSpPr>
          <p:cNvPr id="8" name="タイトル 25"/>
          <p:cNvSpPr txBox="1">
            <a:spLocks/>
          </p:cNvSpPr>
          <p:nvPr/>
        </p:nvSpPr>
        <p:spPr>
          <a:xfrm>
            <a:off x="165100" y="328683"/>
            <a:ext cx="10358438" cy="714375"/>
          </a:xfrm>
          <a:prstGeom prst="rect">
            <a:avLst/>
          </a:prstGeom>
        </p:spPr>
        <p:txBody>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r>
              <a:rPr lang="en-US" altLang="ja-JP" dirty="0"/>
              <a:t>Accelerating Structures</a:t>
            </a:r>
            <a:endParaRPr lang="ja-JP" altLang="en-US" dirty="0"/>
          </a:p>
        </p:txBody>
      </p:sp>
      <p:sp>
        <p:nvSpPr>
          <p:cNvPr id="9" name="スライド番号プレースホルダ 3"/>
          <p:cNvSpPr>
            <a:spLocks noGrp="1"/>
          </p:cNvSpPr>
          <p:nvPr>
            <p:ph type="sldNum" sz="quarter" idx="4294967295"/>
          </p:nvPr>
        </p:nvSpPr>
        <p:spPr>
          <a:xfrm>
            <a:off x="9886950" y="7254875"/>
            <a:ext cx="623888" cy="252413"/>
          </a:xfrm>
          <a:prstGeom prst="rect">
            <a:avLst/>
          </a:prstGeom>
        </p:spPr>
        <p:txBody>
          <a:bodyPr/>
          <a:lstStyle/>
          <a:p>
            <a:pPr algn="r">
              <a:defRPr/>
            </a:pPr>
            <a:fld id="{4D221721-5FDC-D445-9F85-7F3CCA7B1AE5}" type="slidenum">
              <a:rPr lang="en-US" altLang="ja-JP" sz="1100" smtClean="0"/>
              <a:pPr algn="r">
                <a:defRPr/>
              </a:pPr>
              <a:t>23</a:t>
            </a:fld>
            <a:endParaRPr lang="en-US" altLang="ja-JP" sz="1100" dirty="0"/>
          </a:p>
        </p:txBody>
      </p:sp>
    </p:spTree>
    <p:extLst>
      <p:ext uri="{BB962C8B-B14F-4D97-AF65-F5344CB8AC3E}">
        <p14:creationId xmlns:p14="http://schemas.microsoft.com/office/powerpoint/2010/main" val="1854145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ACC-tube_type_PF2m-main_04rev.jpg" descr="ACC-tube_type_PF2m-main_04rev.jpg"/>
          <p:cNvPicPr>
            <a:picLocks noChangeAspect="1"/>
          </p:cNvPicPr>
          <p:nvPr/>
        </p:nvPicPr>
        <p:blipFill>
          <a:blip r:embed="rId2">
            <a:extLst/>
          </a:blip>
          <a:srcRect l="11603" t="2337" r="29923" b="12352"/>
          <a:stretch>
            <a:fillRect/>
          </a:stretch>
        </p:blipFill>
        <p:spPr>
          <a:xfrm rot="3120000">
            <a:off x="890352" y="2184513"/>
            <a:ext cx="4373915" cy="3707491"/>
          </a:xfrm>
          <a:custGeom>
            <a:avLst/>
            <a:gdLst/>
            <a:ahLst/>
            <a:cxnLst>
              <a:cxn ang="0">
                <a:pos x="wd2" y="hd2"/>
              </a:cxn>
              <a:cxn ang="5400000">
                <a:pos x="wd2" y="hd2"/>
              </a:cxn>
              <a:cxn ang="10800000">
                <a:pos x="wd2" y="hd2"/>
              </a:cxn>
              <a:cxn ang="16200000">
                <a:pos x="wd2" y="hd2"/>
              </a:cxn>
            </a:cxnLst>
            <a:rect l="0" t="0" r="r" b="b"/>
            <a:pathLst>
              <a:path w="21503" h="21600" extrusionOk="0">
                <a:moveTo>
                  <a:pt x="13597" y="0"/>
                </a:moveTo>
                <a:lnTo>
                  <a:pt x="13570" y="68"/>
                </a:lnTo>
                <a:cubicBezTo>
                  <a:pt x="13425" y="432"/>
                  <a:pt x="13306" y="796"/>
                  <a:pt x="13306" y="876"/>
                </a:cubicBezTo>
                <a:cubicBezTo>
                  <a:pt x="13306" y="1025"/>
                  <a:pt x="12513" y="3112"/>
                  <a:pt x="12461" y="3101"/>
                </a:cubicBezTo>
                <a:cubicBezTo>
                  <a:pt x="12445" y="3098"/>
                  <a:pt x="12266" y="2931"/>
                  <a:pt x="12063" y="2729"/>
                </a:cubicBezTo>
                <a:lnTo>
                  <a:pt x="11694" y="2362"/>
                </a:lnTo>
                <a:lnTo>
                  <a:pt x="11370" y="2446"/>
                </a:lnTo>
                <a:cubicBezTo>
                  <a:pt x="10942" y="2558"/>
                  <a:pt x="10582" y="2772"/>
                  <a:pt x="10329" y="3063"/>
                </a:cubicBezTo>
                <a:cubicBezTo>
                  <a:pt x="10215" y="3195"/>
                  <a:pt x="10014" y="3371"/>
                  <a:pt x="9883" y="3455"/>
                </a:cubicBezTo>
                <a:cubicBezTo>
                  <a:pt x="9751" y="3539"/>
                  <a:pt x="9586" y="3684"/>
                  <a:pt x="9517" y="3778"/>
                </a:cubicBezTo>
                <a:cubicBezTo>
                  <a:pt x="9447" y="3872"/>
                  <a:pt x="9225" y="4395"/>
                  <a:pt x="9022" y="4941"/>
                </a:cubicBezTo>
                <a:cubicBezTo>
                  <a:pt x="8500" y="6343"/>
                  <a:pt x="8252" y="6922"/>
                  <a:pt x="8076" y="7149"/>
                </a:cubicBezTo>
                <a:cubicBezTo>
                  <a:pt x="7993" y="7258"/>
                  <a:pt x="7910" y="7347"/>
                  <a:pt x="7890" y="7347"/>
                </a:cubicBezTo>
                <a:cubicBezTo>
                  <a:pt x="7871" y="7347"/>
                  <a:pt x="7386" y="6871"/>
                  <a:pt x="6813" y="6288"/>
                </a:cubicBezTo>
                <a:cubicBezTo>
                  <a:pt x="6240" y="5706"/>
                  <a:pt x="5740" y="5222"/>
                  <a:pt x="5700" y="5215"/>
                </a:cubicBezTo>
                <a:cubicBezTo>
                  <a:pt x="5510" y="5180"/>
                  <a:pt x="5538" y="5027"/>
                  <a:pt x="5919" y="4067"/>
                </a:cubicBezTo>
                <a:cubicBezTo>
                  <a:pt x="6129" y="3539"/>
                  <a:pt x="6447" y="2721"/>
                  <a:pt x="6626" y="2248"/>
                </a:cubicBezTo>
                <a:cubicBezTo>
                  <a:pt x="6928" y="1447"/>
                  <a:pt x="6945" y="1382"/>
                  <a:pt x="6872" y="1281"/>
                </a:cubicBezTo>
                <a:cubicBezTo>
                  <a:pt x="6829" y="1222"/>
                  <a:pt x="6793" y="1148"/>
                  <a:pt x="6792" y="1117"/>
                </a:cubicBezTo>
                <a:cubicBezTo>
                  <a:pt x="6789" y="1037"/>
                  <a:pt x="6098" y="371"/>
                  <a:pt x="6017" y="371"/>
                </a:cubicBezTo>
                <a:cubicBezTo>
                  <a:pt x="5874" y="371"/>
                  <a:pt x="5251" y="672"/>
                  <a:pt x="4828" y="946"/>
                </a:cubicBezTo>
                <a:cubicBezTo>
                  <a:pt x="3577" y="1758"/>
                  <a:pt x="2265" y="3332"/>
                  <a:pt x="1325" y="5152"/>
                </a:cubicBezTo>
                <a:cubicBezTo>
                  <a:pt x="644" y="6469"/>
                  <a:pt x="224" y="7694"/>
                  <a:pt x="69" y="8814"/>
                </a:cubicBezTo>
                <a:cubicBezTo>
                  <a:pt x="-97" y="10009"/>
                  <a:pt x="39" y="10896"/>
                  <a:pt x="467" y="11404"/>
                </a:cubicBezTo>
                <a:cubicBezTo>
                  <a:pt x="786" y="11785"/>
                  <a:pt x="1357" y="12351"/>
                  <a:pt x="1538" y="12467"/>
                </a:cubicBezTo>
                <a:cubicBezTo>
                  <a:pt x="1636" y="12530"/>
                  <a:pt x="1852" y="12603"/>
                  <a:pt x="2017" y="12632"/>
                </a:cubicBezTo>
                <a:cubicBezTo>
                  <a:pt x="2276" y="12677"/>
                  <a:pt x="2334" y="12669"/>
                  <a:pt x="2444" y="12571"/>
                </a:cubicBezTo>
                <a:cubicBezTo>
                  <a:pt x="2514" y="12509"/>
                  <a:pt x="2597" y="12459"/>
                  <a:pt x="2627" y="12459"/>
                </a:cubicBezTo>
                <a:cubicBezTo>
                  <a:pt x="2657" y="12459"/>
                  <a:pt x="2852" y="12013"/>
                  <a:pt x="3060" y="11467"/>
                </a:cubicBezTo>
                <a:cubicBezTo>
                  <a:pt x="3268" y="10921"/>
                  <a:pt x="3455" y="10475"/>
                  <a:pt x="3477" y="10475"/>
                </a:cubicBezTo>
                <a:cubicBezTo>
                  <a:pt x="3500" y="10475"/>
                  <a:pt x="4290" y="11258"/>
                  <a:pt x="5234" y="12218"/>
                </a:cubicBezTo>
                <a:cubicBezTo>
                  <a:pt x="6177" y="13177"/>
                  <a:pt x="6963" y="13963"/>
                  <a:pt x="6980" y="13964"/>
                </a:cubicBezTo>
                <a:cubicBezTo>
                  <a:pt x="6996" y="13966"/>
                  <a:pt x="7081" y="14042"/>
                  <a:pt x="7167" y="14135"/>
                </a:cubicBezTo>
                <a:lnTo>
                  <a:pt x="7323" y="14304"/>
                </a:lnTo>
                <a:lnTo>
                  <a:pt x="7204" y="14629"/>
                </a:lnTo>
                <a:cubicBezTo>
                  <a:pt x="7025" y="15110"/>
                  <a:pt x="7037" y="15504"/>
                  <a:pt x="7249" y="16058"/>
                </a:cubicBezTo>
                <a:cubicBezTo>
                  <a:pt x="7468" y="16632"/>
                  <a:pt x="7738" y="17066"/>
                  <a:pt x="8284" y="17717"/>
                </a:cubicBezTo>
                <a:cubicBezTo>
                  <a:pt x="8588" y="18082"/>
                  <a:pt x="8764" y="18345"/>
                  <a:pt x="8840" y="18552"/>
                </a:cubicBezTo>
                <a:cubicBezTo>
                  <a:pt x="9055" y="19133"/>
                  <a:pt x="9979" y="20106"/>
                  <a:pt x="10837" y="20652"/>
                </a:cubicBezTo>
                <a:cubicBezTo>
                  <a:pt x="11564" y="21114"/>
                  <a:pt x="12420" y="21435"/>
                  <a:pt x="13134" y="21514"/>
                </a:cubicBezTo>
                <a:cubicBezTo>
                  <a:pt x="13488" y="21554"/>
                  <a:pt x="13517" y="21548"/>
                  <a:pt x="13592" y="21423"/>
                </a:cubicBezTo>
                <a:cubicBezTo>
                  <a:pt x="13666" y="21301"/>
                  <a:pt x="13689" y="21294"/>
                  <a:pt x="13874" y="21357"/>
                </a:cubicBezTo>
                <a:cubicBezTo>
                  <a:pt x="13984" y="21394"/>
                  <a:pt x="14263" y="21462"/>
                  <a:pt x="14492" y="21507"/>
                </a:cubicBezTo>
                <a:cubicBezTo>
                  <a:pt x="14722" y="21552"/>
                  <a:pt x="15127" y="21591"/>
                  <a:pt x="15391" y="21594"/>
                </a:cubicBezTo>
                <a:lnTo>
                  <a:pt x="15871" y="21600"/>
                </a:lnTo>
                <a:lnTo>
                  <a:pt x="16025" y="21209"/>
                </a:lnTo>
                <a:cubicBezTo>
                  <a:pt x="16110" y="20993"/>
                  <a:pt x="16179" y="20794"/>
                  <a:pt x="16179" y="20768"/>
                </a:cubicBezTo>
                <a:cubicBezTo>
                  <a:pt x="16179" y="20741"/>
                  <a:pt x="16010" y="20549"/>
                  <a:pt x="15803" y="20340"/>
                </a:cubicBezTo>
                <a:cubicBezTo>
                  <a:pt x="15536" y="20072"/>
                  <a:pt x="15432" y="19929"/>
                  <a:pt x="15447" y="19855"/>
                </a:cubicBezTo>
                <a:cubicBezTo>
                  <a:pt x="15461" y="19789"/>
                  <a:pt x="15412" y="19697"/>
                  <a:pt x="15312" y="19599"/>
                </a:cubicBezTo>
                <a:lnTo>
                  <a:pt x="15157" y="19445"/>
                </a:lnTo>
                <a:lnTo>
                  <a:pt x="15385" y="18824"/>
                </a:lnTo>
                <a:cubicBezTo>
                  <a:pt x="15511" y="18482"/>
                  <a:pt x="15643" y="18145"/>
                  <a:pt x="15679" y="18075"/>
                </a:cubicBezTo>
                <a:lnTo>
                  <a:pt x="15744" y="17946"/>
                </a:lnTo>
                <a:lnTo>
                  <a:pt x="16140" y="18063"/>
                </a:lnTo>
                <a:cubicBezTo>
                  <a:pt x="17205" y="18378"/>
                  <a:pt x="18724" y="18521"/>
                  <a:pt x="18934" y="18328"/>
                </a:cubicBezTo>
                <a:cubicBezTo>
                  <a:pt x="19022" y="18247"/>
                  <a:pt x="19023" y="18237"/>
                  <a:pt x="18945" y="18128"/>
                </a:cubicBezTo>
                <a:cubicBezTo>
                  <a:pt x="18895" y="18059"/>
                  <a:pt x="18880" y="17993"/>
                  <a:pt x="18905" y="17959"/>
                </a:cubicBezTo>
                <a:cubicBezTo>
                  <a:pt x="18929" y="17928"/>
                  <a:pt x="19017" y="17730"/>
                  <a:pt x="19101" y="17522"/>
                </a:cubicBezTo>
                <a:cubicBezTo>
                  <a:pt x="19194" y="17288"/>
                  <a:pt x="19296" y="17123"/>
                  <a:pt x="19364" y="17090"/>
                </a:cubicBezTo>
                <a:cubicBezTo>
                  <a:pt x="19602" y="16977"/>
                  <a:pt x="19557" y="16786"/>
                  <a:pt x="19220" y="16482"/>
                </a:cubicBezTo>
                <a:cubicBezTo>
                  <a:pt x="19101" y="16374"/>
                  <a:pt x="19004" y="16239"/>
                  <a:pt x="19004" y="16178"/>
                </a:cubicBezTo>
                <a:cubicBezTo>
                  <a:pt x="19004" y="16013"/>
                  <a:pt x="19349" y="15766"/>
                  <a:pt x="19580" y="15766"/>
                </a:cubicBezTo>
                <a:lnTo>
                  <a:pt x="19775" y="15766"/>
                </a:lnTo>
                <a:lnTo>
                  <a:pt x="20276" y="14489"/>
                </a:lnTo>
                <a:cubicBezTo>
                  <a:pt x="20551" y="13786"/>
                  <a:pt x="20775" y="13167"/>
                  <a:pt x="20775" y="13111"/>
                </a:cubicBezTo>
                <a:cubicBezTo>
                  <a:pt x="20775" y="13055"/>
                  <a:pt x="20710" y="12944"/>
                  <a:pt x="20629" y="12864"/>
                </a:cubicBezTo>
                <a:lnTo>
                  <a:pt x="20480" y="12718"/>
                </a:lnTo>
                <a:lnTo>
                  <a:pt x="20669" y="12242"/>
                </a:lnTo>
                <a:cubicBezTo>
                  <a:pt x="20773" y="11981"/>
                  <a:pt x="20848" y="11733"/>
                  <a:pt x="20836" y="11691"/>
                </a:cubicBezTo>
                <a:cubicBezTo>
                  <a:pt x="20792" y="11535"/>
                  <a:pt x="19882" y="10664"/>
                  <a:pt x="19742" y="10644"/>
                </a:cubicBezTo>
                <a:cubicBezTo>
                  <a:pt x="19655" y="10632"/>
                  <a:pt x="19608" y="10594"/>
                  <a:pt x="19616" y="10543"/>
                </a:cubicBezTo>
                <a:cubicBezTo>
                  <a:pt x="19624" y="10499"/>
                  <a:pt x="19607" y="10427"/>
                  <a:pt x="19580" y="10386"/>
                </a:cubicBezTo>
                <a:cubicBezTo>
                  <a:pt x="19544" y="10331"/>
                  <a:pt x="19719" y="9826"/>
                  <a:pt x="20225" y="8523"/>
                </a:cubicBezTo>
                <a:cubicBezTo>
                  <a:pt x="20607" y="7540"/>
                  <a:pt x="20919" y="6714"/>
                  <a:pt x="20919" y="6688"/>
                </a:cubicBezTo>
                <a:cubicBezTo>
                  <a:pt x="20919" y="6661"/>
                  <a:pt x="20960" y="6602"/>
                  <a:pt x="21010" y="6556"/>
                </a:cubicBezTo>
                <a:cubicBezTo>
                  <a:pt x="21030" y="6538"/>
                  <a:pt x="21227" y="6060"/>
                  <a:pt x="21503" y="5371"/>
                </a:cubicBezTo>
                <a:lnTo>
                  <a:pt x="21503" y="0"/>
                </a:lnTo>
                <a:lnTo>
                  <a:pt x="13597" y="0"/>
                </a:lnTo>
                <a:close/>
              </a:path>
            </a:pathLst>
          </a:custGeom>
          <a:ln w="12700">
            <a:miter lim="400000"/>
          </a:ln>
        </p:spPr>
      </p:pic>
      <p:sp>
        <p:nvSpPr>
          <p:cNvPr id="467" name="四角形"/>
          <p:cNvSpPr/>
          <p:nvPr/>
        </p:nvSpPr>
        <p:spPr>
          <a:xfrm>
            <a:off x="3933813" y="3043387"/>
            <a:ext cx="2085505" cy="2969728"/>
          </a:xfrm>
          <a:prstGeom prst="rect">
            <a:avLst/>
          </a:prstGeom>
          <a:solidFill>
            <a:srgbClr val="FFFCEA"/>
          </a:solidFill>
          <a:ln w="12700">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pic>
        <p:nvPicPr>
          <p:cNvPr id="468" name="ACC-tube_typeB1-Csec_04rev.jpg" descr="ACC-tube_typeB1-Csec_04rev.jpg"/>
          <p:cNvPicPr>
            <a:picLocks noChangeAspect="1"/>
          </p:cNvPicPr>
          <p:nvPr/>
        </p:nvPicPr>
        <p:blipFill>
          <a:blip r:embed="rId3">
            <a:extLst/>
          </a:blip>
          <a:srcRect l="22787" r="31518" b="13579"/>
          <a:stretch>
            <a:fillRect/>
          </a:stretch>
        </p:blipFill>
        <p:spPr>
          <a:xfrm rot="3060000">
            <a:off x="6348730" y="2125714"/>
            <a:ext cx="3423840" cy="3819247"/>
          </a:xfrm>
          <a:custGeom>
            <a:avLst/>
            <a:gdLst/>
            <a:ahLst/>
            <a:cxnLst>
              <a:cxn ang="0">
                <a:pos x="wd2" y="hd2"/>
              </a:cxn>
              <a:cxn ang="5400000">
                <a:pos x="wd2" y="hd2"/>
              </a:cxn>
              <a:cxn ang="10800000">
                <a:pos x="wd2" y="hd2"/>
              </a:cxn>
              <a:cxn ang="16200000">
                <a:pos x="wd2" y="hd2"/>
              </a:cxn>
            </a:cxnLst>
            <a:rect l="0" t="0" r="r" b="b"/>
            <a:pathLst>
              <a:path w="21580" h="21524" extrusionOk="0">
                <a:moveTo>
                  <a:pt x="12452" y="0"/>
                </a:moveTo>
                <a:lnTo>
                  <a:pt x="12299" y="276"/>
                </a:lnTo>
                <a:cubicBezTo>
                  <a:pt x="12194" y="465"/>
                  <a:pt x="12044" y="613"/>
                  <a:pt x="11826" y="746"/>
                </a:cubicBezTo>
                <a:cubicBezTo>
                  <a:pt x="11586" y="893"/>
                  <a:pt x="11472" y="1014"/>
                  <a:pt x="11359" y="1241"/>
                </a:cubicBezTo>
                <a:cubicBezTo>
                  <a:pt x="11276" y="1406"/>
                  <a:pt x="10867" y="2118"/>
                  <a:pt x="10451" y="2822"/>
                </a:cubicBezTo>
                <a:cubicBezTo>
                  <a:pt x="10035" y="3526"/>
                  <a:pt x="9385" y="4627"/>
                  <a:pt x="9008" y="5267"/>
                </a:cubicBezTo>
                <a:cubicBezTo>
                  <a:pt x="8630" y="5907"/>
                  <a:pt x="8247" y="6533"/>
                  <a:pt x="8156" y="6658"/>
                </a:cubicBezTo>
                <a:cubicBezTo>
                  <a:pt x="8066" y="6783"/>
                  <a:pt x="7975" y="6987"/>
                  <a:pt x="7954" y="7110"/>
                </a:cubicBezTo>
                <a:cubicBezTo>
                  <a:pt x="7934" y="7234"/>
                  <a:pt x="7891" y="7350"/>
                  <a:pt x="7859" y="7368"/>
                </a:cubicBezTo>
                <a:cubicBezTo>
                  <a:pt x="7828" y="7386"/>
                  <a:pt x="7591" y="7236"/>
                  <a:pt x="7332" y="7035"/>
                </a:cubicBezTo>
                <a:cubicBezTo>
                  <a:pt x="6943" y="6733"/>
                  <a:pt x="6826" y="6672"/>
                  <a:pt x="6659" y="6682"/>
                </a:cubicBezTo>
                <a:cubicBezTo>
                  <a:pt x="6292" y="6706"/>
                  <a:pt x="3380" y="7605"/>
                  <a:pt x="3226" y="7743"/>
                </a:cubicBezTo>
                <a:cubicBezTo>
                  <a:pt x="3146" y="7813"/>
                  <a:pt x="2387" y="9053"/>
                  <a:pt x="1540" y="10498"/>
                </a:cubicBezTo>
                <a:lnTo>
                  <a:pt x="0" y="13125"/>
                </a:lnTo>
                <a:lnTo>
                  <a:pt x="0" y="13541"/>
                </a:lnTo>
                <a:lnTo>
                  <a:pt x="0" y="13958"/>
                </a:lnTo>
                <a:lnTo>
                  <a:pt x="530" y="14370"/>
                </a:lnTo>
                <a:cubicBezTo>
                  <a:pt x="821" y="14596"/>
                  <a:pt x="1105" y="14780"/>
                  <a:pt x="1160" y="14780"/>
                </a:cubicBezTo>
                <a:cubicBezTo>
                  <a:pt x="1215" y="14779"/>
                  <a:pt x="1820" y="14612"/>
                  <a:pt x="2504" y="14408"/>
                </a:cubicBezTo>
                <a:cubicBezTo>
                  <a:pt x="3559" y="14094"/>
                  <a:pt x="3760" y="14052"/>
                  <a:pt x="3821" y="14122"/>
                </a:cubicBezTo>
                <a:cubicBezTo>
                  <a:pt x="3878" y="14187"/>
                  <a:pt x="3867" y="14237"/>
                  <a:pt x="3771" y="14361"/>
                </a:cubicBezTo>
                <a:cubicBezTo>
                  <a:pt x="3554" y="14638"/>
                  <a:pt x="3446" y="14880"/>
                  <a:pt x="3418" y="15157"/>
                </a:cubicBezTo>
                <a:cubicBezTo>
                  <a:pt x="3342" y="15891"/>
                  <a:pt x="3954" y="17003"/>
                  <a:pt x="4958" y="17953"/>
                </a:cubicBezTo>
                <a:cubicBezTo>
                  <a:pt x="5343" y="18317"/>
                  <a:pt x="5346" y="18323"/>
                  <a:pt x="5256" y="18486"/>
                </a:cubicBezTo>
                <a:cubicBezTo>
                  <a:pt x="5123" y="18728"/>
                  <a:pt x="5144" y="18911"/>
                  <a:pt x="5351" y="19304"/>
                </a:cubicBezTo>
                <a:cubicBezTo>
                  <a:pt x="5812" y="20175"/>
                  <a:pt x="7366" y="21164"/>
                  <a:pt x="8701" y="21434"/>
                </a:cubicBezTo>
                <a:cubicBezTo>
                  <a:pt x="9520" y="21600"/>
                  <a:pt x="9792" y="21546"/>
                  <a:pt x="9999" y="21181"/>
                </a:cubicBezTo>
                <a:cubicBezTo>
                  <a:pt x="10080" y="21037"/>
                  <a:pt x="10168" y="20921"/>
                  <a:pt x="10193" y="20921"/>
                </a:cubicBezTo>
                <a:cubicBezTo>
                  <a:pt x="10218" y="20922"/>
                  <a:pt x="10488" y="20980"/>
                  <a:pt x="10792" y="21050"/>
                </a:cubicBezTo>
                <a:cubicBezTo>
                  <a:pt x="11690" y="21257"/>
                  <a:pt x="12457" y="21322"/>
                  <a:pt x="13054" y="21241"/>
                </a:cubicBezTo>
                <a:cubicBezTo>
                  <a:pt x="13336" y="21203"/>
                  <a:pt x="13594" y="21154"/>
                  <a:pt x="13628" y="21133"/>
                </a:cubicBezTo>
                <a:cubicBezTo>
                  <a:pt x="13662" y="21111"/>
                  <a:pt x="13774" y="20950"/>
                  <a:pt x="13876" y="20774"/>
                </a:cubicBezTo>
                <a:cubicBezTo>
                  <a:pt x="13978" y="20598"/>
                  <a:pt x="14674" y="19413"/>
                  <a:pt x="15424" y="18140"/>
                </a:cubicBezTo>
                <a:cubicBezTo>
                  <a:pt x="16174" y="16867"/>
                  <a:pt x="16788" y="15816"/>
                  <a:pt x="16788" y="15806"/>
                </a:cubicBezTo>
                <a:cubicBezTo>
                  <a:pt x="16788" y="15795"/>
                  <a:pt x="16923" y="15563"/>
                  <a:pt x="17090" y="15289"/>
                </a:cubicBezTo>
                <a:cubicBezTo>
                  <a:pt x="17296" y="14951"/>
                  <a:pt x="17383" y="14750"/>
                  <a:pt x="17360" y="14666"/>
                </a:cubicBezTo>
                <a:cubicBezTo>
                  <a:pt x="17334" y="14572"/>
                  <a:pt x="17358" y="14532"/>
                  <a:pt x="17457" y="14508"/>
                </a:cubicBezTo>
                <a:cubicBezTo>
                  <a:pt x="17534" y="14489"/>
                  <a:pt x="17603" y="14411"/>
                  <a:pt x="17625" y="14322"/>
                </a:cubicBezTo>
                <a:cubicBezTo>
                  <a:pt x="17646" y="14238"/>
                  <a:pt x="17728" y="14104"/>
                  <a:pt x="17804" y="14024"/>
                </a:cubicBezTo>
                <a:cubicBezTo>
                  <a:pt x="17880" y="13944"/>
                  <a:pt x="17990" y="13787"/>
                  <a:pt x="18048" y="13675"/>
                </a:cubicBezTo>
                <a:cubicBezTo>
                  <a:pt x="18107" y="13563"/>
                  <a:pt x="18204" y="13433"/>
                  <a:pt x="18266" y="13385"/>
                </a:cubicBezTo>
                <a:cubicBezTo>
                  <a:pt x="18360" y="13311"/>
                  <a:pt x="21226" y="8492"/>
                  <a:pt x="21513" y="7927"/>
                </a:cubicBezTo>
                <a:cubicBezTo>
                  <a:pt x="21600" y="7754"/>
                  <a:pt x="21600" y="7728"/>
                  <a:pt x="21513" y="7645"/>
                </a:cubicBezTo>
                <a:cubicBezTo>
                  <a:pt x="21474" y="7609"/>
                  <a:pt x="21487" y="7530"/>
                  <a:pt x="21580" y="7333"/>
                </a:cubicBezTo>
                <a:lnTo>
                  <a:pt x="21580" y="6"/>
                </a:lnTo>
                <a:cubicBezTo>
                  <a:pt x="20776" y="3"/>
                  <a:pt x="20131" y="0"/>
                  <a:pt x="19204" y="0"/>
                </a:cubicBezTo>
                <a:lnTo>
                  <a:pt x="12452" y="0"/>
                </a:lnTo>
                <a:close/>
              </a:path>
            </a:pathLst>
          </a:custGeom>
          <a:ln w="12700">
            <a:miter lim="400000"/>
          </a:ln>
        </p:spPr>
      </p:pic>
      <p:sp>
        <p:nvSpPr>
          <p:cNvPr id="469" name="四角形"/>
          <p:cNvSpPr/>
          <p:nvPr/>
        </p:nvSpPr>
        <p:spPr>
          <a:xfrm>
            <a:off x="8869006" y="2948416"/>
            <a:ext cx="1753047" cy="3459280"/>
          </a:xfrm>
          <a:prstGeom prst="rect">
            <a:avLst/>
          </a:prstGeom>
          <a:solidFill>
            <a:srgbClr val="FFFCEA"/>
          </a:solidFill>
          <a:ln w="12700">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470" name="Not interchangeable"/>
          <p:cNvSpPr txBox="1"/>
          <p:nvPr/>
        </p:nvSpPr>
        <p:spPr>
          <a:xfrm>
            <a:off x="4119928" y="2292515"/>
            <a:ext cx="2608602" cy="390046"/>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lvl1pPr>
              <a:defRPr sz="2000"/>
            </a:lvl1pPr>
          </a:lstStyle>
          <a:p>
            <a:r>
              <a:t>Not interchangeable </a:t>
            </a:r>
          </a:p>
        </p:txBody>
      </p:sp>
      <p:sp>
        <p:nvSpPr>
          <p:cNvPr id="471" name="Complex fabrication…"/>
          <p:cNvSpPr txBox="1"/>
          <p:nvPr/>
        </p:nvSpPr>
        <p:spPr>
          <a:xfrm>
            <a:off x="1361122" y="6226994"/>
            <a:ext cx="4524717" cy="1005599"/>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t">
            <a:spAutoFit/>
          </a:bodyPr>
          <a:lstStyle/>
          <a:p>
            <a:pPr>
              <a:defRPr sz="2000"/>
            </a:pPr>
            <a:r>
              <a:rPr dirty="0"/>
              <a:t>Compl</a:t>
            </a:r>
            <a:r>
              <a:rPr lang="en-US" dirty="0"/>
              <a:t>icated</a:t>
            </a:r>
            <a:r>
              <a:rPr dirty="0"/>
              <a:t> fabrication</a:t>
            </a:r>
            <a:endParaRPr lang="en-US" dirty="0"/>
          </a:p>
          <a:p>
            <a:pPr>
              <a:defRPr sz="2000"/>
            </a:pPr>
            <a:r>
              <a:rPr lang="en-US" dirty="0"/>
              <a:t>Used at 8 MeV/m since 35 years ago</a:t>
            </a:r>
          </a:p>
          <a:p>
            <a:pPr>
              <a:defRPr sz="2000"/>
            </a:pPr>
            <a:r>
              <a:rPr lang="en-US" dirty="0"/>
              <a:t>Later raised to 21 MeV/m</a:t>
            </a:r>
            <a:endParaRPr dirty="0"/>
          </a:p>
        </p:txBody>
      </p:sp>
      <p:sp>
        <p:nvSpPr>
          <p:cNvPr id="472" name="PF-type structure"/>
          <p:cNvSpPr txBox="1"/>
          <p:nvPr/>
        </p:nvSpPr>
        <p:spPr>
          <a:xfrm>
            <a:off x="1201606" y="1216398"/>
            <a:ext cx="2355710" cy="405435"/>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p>
            <a:r>
              <a:rPr dirty="0"/>
              <a:t>PF-type structure </a:t>
            </a:r>
          </a:p>
        </p:txBody>
      </p:sp>
      <p:sp>
        <p:nvSpPr>
          <p:cNvPr id="473" name="KEKB-type structure"/>
          <p:cNvSpPr txBox="1"/>
          <p:nvPr/>
        </p:nvSpPr>
        <p:spPr>
          <a:xfrm>
            <a:off x="6189489" y="1216398"/>
            <a:ext cx="2785440" cy="405435"/>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p>
            <a:r>
              <a:t>KEKB-type structure </a:t>
            </a:r>
          </a:p>
        </p:txBody>
      </p:sp>
      <p:sp>
        <p:nvSpPr>
          <p:cNvPr id="475" name="矢印"/>
          <p:cNvSpPr/>
          <p:nvPr/>
        </p:nvSpPr>
        <p:spPr>
          <a:xfrm>
            <a:off x="4634527" y="4171380"/>
            <a:ext cx="1043812" cy="488545"/>
          </a:xfrm>
          <a:prstGeom prst="rightArrow">
            <a:avLst>
              <a:gd name="adj1" fmla="val 38504"/>
              <a:gd name="adj2" fmla="val 88417"/>
            </a:avLst>
          </a:prstGeom>
          <a:solidFill>
            <a:schemeClr val="accent1"/>
          </a:solidFill>
          <a:ln w="12700">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476" name="Revised structure"/>
          <p:cNvSpPr txBox="1"/>
          <p:nvPr/>
        </p:nvSpPr>
        <p:spPr>
          <a:xfrm>
            <a:off x="6952518" y="6180091"/>
            <a:ext cx="2948890" cy="697823"/>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t">
            <a:spAutoFit/>
          </a:bodyPr>
          <a:lstStyle>
            <a:lvl1pPr>
              <a:defRPr sz="2000"/>
            </a:lvl1pPr>
          </a:lstStyle>
          <a:p>
            <a:r>
              <a:rPr dirty="0"/>
              <a:t>Revised structure</a:t>
            </a:r>
            <a:endParaRPr lang="en-US" dirty="0"/>
          </a:p>
          <a:p>
            <a:r>
              <a:rPr lang="en-US" dirty="0"/>
              <a:t>Designed for 21 MeV/m</a:t>
            </a:r>
            <a:endParaRPr dirty="0"/>
          </a:p>
        </p:txBody>
      </p:sp>
      <p:sp>
        <p:nvSpPr>
          <p:cNvPr id="13" name="タイトル 25"/>
          <p:cNvSpPr txBox="1">
            <a:spLocks/>
          </p:cNvSpPr>
          <p:nvPr/>
        </p:nvSpPr>
        <p:spPr>
          <a:xfrm>
            <a:off x="165100" y="328683"/>
            <a:ext cx="10358438" cy="714375"/>
          </a:xfrm>
          <a:prstGeom prst="rect">
            <a:avLst/>
          </a:prstGeom>
        </p:spPr>
        <p:txBody>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r>
              <a:rPr lang="en-US" altLang="ja-JP" dirty="0"/>
              <a:t>Accelerating Structures</a:t>
            </a:r>
            <a:endParaRPr lang="ja-JP" altLang="en-US" dirty="0"/>
          </a:p>
        </p:txBody>
      </p:sp>
      <p:sp>
        <p:nvSpPr>
          <p:cNvPr id="14" name="スライド番号プレースホルダ 3"/>
          <p:cNvSpPr>
            <a:spLocks noGrp="1"/>
          </p:cNvSpPr>
          <p:nvPr>
            <p:ph type="sldNum" sz="quarter" idx="4294967295"/>
          </p:nvPr>
        </p:nvSpPr>
        <p:spPr>
          <a:xfrm>
            <a:off x="9886950" y="7254875"/>
            <a:ext cx="623888" cy="252413"/>
          </a:xfrm>
          <a:prstGeom prst="rect">
            <a:avLst/>
          </a:prstGeom>
        </p:spPr>
        <p:txBody>
          <a:bodyPr/>
          <a:lstStyle/>
          <a:p>
            <a:pPr algn="r">
              <a:defRPr/>
            </a:pPr>
            <a:fld id="{4D221721-5FDC-D445-9F85-7F3CCA7B1AE5}" type="slidenum">
              <a:rPr lang="en-US" altLang="ja-JP" sz="1100" smtClean="0"/>
              <a:pPr algn="r">
                <a:defRPr/>
              </a:pPr>
              <a:t>24</a:t>
            </a:fld>
            <a:endParaRPr lang="en-US" altLang="ja-JP" sz="1100" dirty="0"/>
          </a:p>
        </p:txBody>
      </p:sp>
    </p:spTree>
    <p:extLst>
      <p:ext uri="{BB962C8B-B14F-4D97-AF65-F5344CB8AC3E}">
        <p14:creationId xmlns:p14="http://schemas.microsoft.com/office/powerpoint/2010/main" val="342342481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4" name="PF-type structures"/>
          <p:cNvSpPr txBox="1"/>
          <p:nvPr/>
        </p:nvSpPr>
        <p:spPr>
          <a:xfrm>
            <a:off x="1148194" y="318356"/>
            <a:ext cx="8350498" cy="636267"/>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3600" b="1">
                <a:latin typeface="Gill Sans"/>
                <a:ea typeface="Gill Sans"/>
                <a:cs typeface="Gill Sans"/>
                <a:sym typeface="Gill Sans"/>
              </a:defRPr>
            </a:lvl1pPr>
          </a:lstStyle>
          <a:p>
            <a:r>
              <a:t>PF-type structures</a:t>
            </a:r>
          </a:p>
        </p:txBody>
      </p:sp>
      <p:sp>
        <p:nvSpPr>
          <p:cNvPr id="445" name="fabricated about 35 years ago as the injector for the PF ring"/>
          <p:cNvSpPr txBox="1"/>
          <p:nvPr/>
        </p:nvSpPr>
        <p:spPr>
          <a:xfrm>
            <a:off x="574344" y="1027858"/>
            <a:ext cx="9539951" cy="944044"/>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2800" b="1">
                <a:latin typeface="Helvetica"/>
                <a:ea typeface="Helvetica"/>
                <a:cs typeface="Helvetica"/>
                <a:sym typeface="Helvetica"/>
              </a:defRPr>
            </a:lvl1pPr>
          </a:lstStyle>
          <a:p>
            <a:r>
              <a:t>fabricated about 35 years ago as the injector for the PF ring</a:t>
            </a:r>
          </a:p>
        </p:txBody>
      </p:sp>
      <p:pic>
        <p:nvPicPr>
          <p:cNvPr id="446" name="ACC-tube_type_PF2m-main_01rev.jpg" descr="ACC-tube_type_PF2m-main_01rev.jpg"/>
          <p:cNvPicPr>
            <a:picLocks noChangeAspect="1"/>
          </p:cNvPicPr>
          <p:nvPr/>
        </p:nvPicPr>
        <p:blipFill>
          <a:blip r:embed="rId2">
            <a:extLst/>
          </a:blip>
          <a:srcRect l="9102" t="9337" r="11043" b="20900"/>
          <a:stretch>
            <a:fillRect/>
          </a:stretch>
        </p:blipFill>
        <p:spPr>
          <a:xfrm rot="477889">
            <a:off x="1025485" y="1478113"/>
            <a:ext cx="8280432" cy="3740637"/>
          </a:xfrm>
          <a:custGeom>
            <a:avLst/>
            <a:gdLst/>
            <a:ahLst/>
            <a:cxnLst>
              <a:cxn ang="0">
                <a:pos x="wd2" y="hd2"/>
              </a:cxn>
              <a:cxn ang="5400000">
                <a:pos x="wd2" y="hd2"/>
              </a:cxn>
              <a:cxn ang="10800000">
                <a:pos x="wd2" y="hd2"/>
              </a:cxn>
              <a:cxn ang="16200000">
                <a:pos x="wd2" y="hd2"/>
              </a:cxn>
            </a:cxnLst>
            <a:rect l="0" t="0" r="r" b="b"/>
            <a:pathLst>
              <a:path w="21563" h="21595" extrusionOk="0">
                <a:moveTo>
                  <a:pt x="19242" y="1"/>
                </a:moveTo>
                <a:cubicBezTo>
                  <a:pt x="19169" y="-5"/>
                  <a:pt x="19082" y="21"/>
                  <a:pt x="18949" y="74"/>
                </a:cubicBezTo>
                <a:cubicBezTo>
                  <a:pt x="18917" y="86"/>
                  <a:pt x="18833" y="242"/>
                  <a:pt x="18763" y="422"/>
                </a:cubicBezTo>
                <a:cubicBezTo>
                  <a:pt x="18693" y="602"/>
                  <a:pt x="18607" y="821"/>
                  <a:pt x="18571" y="910"/>
                </a:cubicBezTo>
                <a:cubicBezTo>
                  <a:pt x="18535" y="1000"/>
                  <a:pt x="18513" y="1089"/>
                  <a:pt x="18522" y="1108"/>
                </a:cubicBezTo>
                <a:cubicBezTo>
                  <a:pt x="18531" y="1126"/>
                  <a:pt x="18519" y="1218"/>
                  <a:pt x="18494" y="1312"/>
                </a:cubicBezTo>
                <a:cubicBezTo>
                  <a:pt x="18469" y="1406"/>
                  <a:pt x="18444" y="1551"/>
                  <a:pt x="18438" y="1632"/>
                </a:cubicBezTo>
                <a:cubicBezTo>
                  <a:pt x="18416" y="1901"/>
                  <a:pt x="18421" y="2757"/>
                  <a:pt x="18445" y="2914"/>
                </a:cubicBezTo>
                <a:cubicBezTo>
                  <a:pt x="18465" y="3050"/>
                  <a:pt x="18438" y="3098"/>
                  <a:pt x="18238" y="3288"/>
                </a:cubicBezTo>
                <a:cubicBezTo>
                  <a:pt x="18112" y="3407"/>
                  <a:pt x="17949" y="3551"/>
                  <a:pt x="17876" y="3606"/>
                </a:cubicBezTo>
                <a:cubicBezTo>
                  <a:pt x="17802" y="3660"/>
                  <a:pt x="17048" y="4324"/>
                  <a:pt x="16201" y="5082"/>
                </a:cubicBezTo>
                <a:cubicBezTo>
                  <a:pt x="15353" y="5840"/>
                  <a:pt x="14651" y="6441"/>
                  <a:pt x="14640" y="6418"/>
                </a:cubicBezTo>
                <a:cubicBezTo>
                  <a:pt x="14629" y="6395"/>
                  <a:pt x="14602" y="6421"/>
                  <a:pt x="14581" y="6475"/>
                </a:cubicBezTo>
                <a:cubicBezTo>
                  <a:pt x="14559" y="6529"/>
                  <a:pt x="14044" y="7013"/>
                  <a:pt x="13435" y="7549"/>
                </a:cubicBezTo>
                <a:cubicBezTo>
                  <a:pt x="12826" y="8086"/>
                  <a:pt x="12232" y="8615"/>
                  <a:pt x="12116" y="8724"/>
                </a:cubicBezTo>
                <a:cubicBezTo>
                  <a:pt x="12000" y="8833"/>
                  <a:pt x="11795" y="9015"/>
                  <a:pt x="11659" y="9129"/>
                </a:cubicBezTo>
                <a:cubicBezTo>
                  <a:pt x="11524" y="9243"/>
                  <a:pt x="11349" y="9397"/>
                  <a:pt x="11272" y="9470"/>
                </a:cubicBezTo>
                <a:cubicBezTo>
                  <a:pt x="10817" y="9898"/>
                  <a:pt x="10545" y="10115"/>
                  <a:pt x="10503" y="10081"/>
                </a:cubicBezTo>
                <a:cubicBezTo>
                  <a:pt x="10477" y="10060"/>
                  <a:pt x="10445" y="10095"/>
                  <a:pt x="10433" y="10161"/>
                </a:cubicBezTo>
                <a:cubicBezTo>
                  <a:pt x="10418" y="10242"/>
                  <a:pt x="10389" y="10266"/>
                  <a:pt x="10340" y="10234"/>
                </a:cubicBezTo>
                <a:cubicBezTo>
                  <a:pt x="10297" y="10205"/>
                  <a:pt x="10272" y="10218"/>
                  <a:pt x="10278" y="10266"/>
                </a:cubicBezTo>
                <a:cubicBezTo>
                  <a:pt x="10287" y="10337"/>
                  <a:pt x="9778" y="10804"/>
                  <a:pt x="6779" y="13480"/>
                </a:cubicBezTo>
                <a:cubicBezTo>
                  <a:pt x="6299" y="13908"/>
                  <a:pt x="5897" y="14237"/>
                  <a:pt x="5886" y="14213"/>
                </a:cubicBezTo>
                <a:cubicBezTo>
                  <a:pt x="5874" y="14189"/>
                  <a:pt x="5847" y="14217"/>
                  <a:pt x="5825" y="14274"/>
                </a:cubicBezTo>
                <a:cubicBezTo>
                  <a:pt x="5774" y="14411"/>
                  <a:pt x="4857" y="15209"/>
                  <a:pt x="4814" y="15153"/>
                </a:cubicBezTo>
                <a:cubicBezTo>
                  <a:pt x="4795" y="15129"/>
                  <a:pt x="4762" y="15160"/>
                  <a:pt x="4739" y="15222"/>
                </a:cubicBezTo>
                <a:cubicBezTo>
                  <a:pt x="4674" y="15399"/>
                  <a:pt x="3798" y="16161"/>
                  <a:pt x="3719" y="16109"/>
                </a:cubicBezTo>
                <a:cubicBezTo>
                  <a:pt x="3676" y="16081"/>
                  <a:pt x="3659" y="16092"/>
                  <a:pt x="3674" y="16141"/>
                </a:cubicBezTo>
                <a:cubicBezTo>
                  <a:pt x="3686" y="16184"/>
                  <a:pt x="3665" y="16256"/>
                  <a:pt x="3625" y="16301"/>
                </a:cubicBezTo>
                <a:cubicBezTo>
                  <a:pt x="3568" y="16365"/>
                  <a:pt x="3510" y="16350"/>
                  <a:pt x="3359" y="16232"/>
                </a:cubicBezTo>
                <a:cubicBezTo>
                  <a:pt x="3116" y="16042"/>
                  <a:pt x="2879" y="16040"/>
                  <a:pt x="2681" y="16228"/>
                </a:cubicBezTo>
                <a:cubicBezTo>
                  <a:pt x="2597" y="16308"/>
                  <a:pt x="2506" y="16374"/>
                  <a:pt x="2480" y="16374"/>
                </a:cubicBezTo>
                <a:cubicBezTo>
                  <a:pt x="2453" y="16374"/>
                  <a:pt x="2347" y="16452"/>
                  <a:pt x="2243" y="16548"/>
                </a:cubicBezTo>
                <a:cubicBezTo>
                  <a:pt x="2071" y="16707"/>
                  <a:pt x="1982" y="16874"/>
                  <a:pt x="1884" y="17219"/>
                </a:cubicBezTo>
                <a:cubicBezTo>
                  <a:pt x="1851" y="17337"/>
                  <a:pt x="1838" y="17338"/>
                  <a:pt x="1712" y="17228"/>
                </a:cubicBezTo>
                <a:cubicBezTo>
                  <a:pt x="1627" y="17154"/>
                  <a:pt x="1585" y="17074"/>
                  <a:pt x="1596" y="17011"/>
                </a:cubicBezTo>
                <a:cubicBezTo>
                  <a:pt x="1646" y="16742"/>
                  <a:pt x="1262" y="16153"/>
                  <a:pt x="1036" y="16153"/>
                </a:cubicBezTo>
                <a:cubicBezTo>
                  <a:pt x="912" y="16153"/>
                  <a:pt x="740" y="16322"/>
                  <a:pt x="618" y="16564"/>
                </a:cubicBezTo>
                <a:cubicBezTo>
                  <a:pt x="560" y="16679"/>
                  <a:pt x="500" y="16766"/>
                  <a:pt x="484" y="16756"/>
                </a:cubicBezTo>
                <a:cubicBezTo>
                  <a:pt x="468" y="16746"/>
                  <a:pt x="464" y="16769"/>
                  <a:pt x="476" y="16807"/>
                </a:cubicBezTo>
                <a:cubicBezTo>
                  <a:pt x="487" y="16845"/>
                  <a:pt x="457" y="16974"/>
                  <a:pt x="409" y="17093"/>
                </a:cubicBezTo>
                <a:cubicBezTo>
                  <a:pt x="361" y="17212"/>
                  <a:pt x="331" y="17330"/>
                  <a:pt x="343" y="17354"/>
                </a:cubicBezTo>
                <a:cubicBezTo>
                  <a:pt x="355" y="17379"/>
                  <a:pt x="341" y="17473"/>
                  <a:pt x="313" y="17566"/>
                </a:cubicBezTo>
                <a:cubicBezTo>
                  <a:pt x="247" y="17787"/>
                  <a:pt x="236" y="18905"/>
                  <a:pt x="298" y="19206"/>
                </a:cubicBezTo>
                <a:cubicBezTo>
                  <a:pt x="336" y="19390"/>
                  <a:pt x="335" y="19452"/>
                  <a:pt x="292" y="19591"/>
                </a:cubicBezTo>
                <a:cubicBezTo>
                  <a:pt x="264" y="19682"/>
                  <a:pt x="211" y="19756"/>
                  <a:pt x="175" y="19756"/>
                </a:cubicBezTo>
                <a:cubicBezTo>
                  <a:pt x="139" y="19756"/>
                  <a:pt x="112" y="19798"/>
                  <a:pt x="117" y="19849"/>
                </a:cubicBezTo>
                <a:cubicBezTo>
                  <a:pt x="123" y="19908"/>
                  <a:pt x="82" y="19941"/>
                  <a:pt x="3" y="19943"/>
                </a:cubicBezTo>
                <a:cubicBezTo>
                  <a:pt x="2" y="19943"/>
                  <a:pt x="1" y="19943"/>
                  <a:pt x="0" y="19943"/>
                </a:cubicBezTo>
                <a:lnTo>
                  <a:pt x="0" y="20071"/>
                </a:lnTo>
                <a:cubicBezTo>
                  <a:pt x="3" y="20075"/>
                  <a:pt x="4" y="20073"/>
                  <a:pt x="8" y="20078"/>
                </a:cubicBezTo>
                <a:cubicBezTo>
                  <a:pt x="108" y="20225"/>
                  <a:pt x="427" y="20148"/>
                  <a:pt x="499" y="19961"/>
                </a:cubicBezTo>
                <a:cubicBezTo>
                  <a:pt x="550" y="19825"/>
                  <a:pt x="566" y="19820"/>
                  <a:pt x="684" y="19909"/>
                </a:cubicBezTo>
                <a:cubicBezTo>
                  <a:pt x="789" y="19989"/>
                  <a:pt x="840" y="19991"/>
                  <a:pt x="962" y="19914"/>
                </a:cubicBezTo>
                <a:cubicBezTo>
                  <a:pt x="1044" y="19863"/>
                  <a:pt x="1201" y="19818"/>
                  <a:pt x="1312" y="19813"/>
                </a:cubicBezTo>
                <a:cubicBezTo>
                  <a:pt x="1507" y="19805"/>
                  <a:pt x="1520" y="19816"/>
                  <a:pt x="1653" y="20119"/>
                </a:cubicBezTo>
                <a:cubicBezTo>
                  <a:pt x="1729" y="20291"/>
                  <a:pt x="1784" y="20471"/>
                  <a:pt x="1775" y="20520"/>
                </a:cubicBezTo>
                <a:cubicBezTo>
                  <a:pt x="1766" y="20569"/>
                  <a:pt x="1799" y="20687"/>
                  <a:pt x="1848" y="20783"/>
                </a:cubicBezTo>
                <a:cubicBezTo>
                  <a:pt x="1897" y="20879"/>
                  <a:pt x="1937" y="20936"/>
                  <a:pt x="1937" y="20909"/>
                </a:cubicBezTo>
                <a:cubicBezTo>
                  <a:pt x="1937" y="20883"/>
                  <a:pt x="2004" y="20935"/>
                  <a:pt x="2086" y="21025"/>
                </a:cubicBezTo>
                <a:cubicBezTo>
                  <a:pt x="2175" y="21122"/>
                  <a:pt x="2306" y="21191"/>
                  <a:pt x="2412" y="21197"/>
                </a:cubicBezTo>
                <a:cubicBezTo>
                  <a:pt x="2508" y="21203"/>
                  <a:pt x="2632" y="21243"/>
                  <a:pt x="2687" y="21289"/>
                </a:cubicBezTo>
                <a:cubicBezTo>
                  <a:pt x="2741" y="21335"/>
                  <a:pt x="2822" y="21375"/>
                  <a:pt x="2867" y="21375"/>
                </a:cubicBezTo>
                <a:cubicBezTo>
                  <a:pt x="2912" y="21375"/>
                  <a:pt x="2968" y="21424"/>
                  <a:pt x="2992" y="21485"/>
                </a:cubicBezTo>
                <a:cubicBezTo>
                  <a:pt x="3016" y="21546"/>
                  <a:pt x="3042" y="21595"/>
                  <a:pt x="3050" y="21595"/>
                </a:cubicBezTo>
                <a:cubicBezTo>
                  <a:pt x="3091" y="21595"/>
                  <a:pt x="3273" y="21362"/>
                  <a:pt x="3273" y="21311"/>
                </a:cubicBezTo>
                <a:cubicBezTo>
                  <a:pt x="3273" y="21232"/>
                  <a:pt x="3508" y="20916"/>
                  <a:pt x="3660" y="20790"/>
                </a:cubicBezTo>
                <a:cubicBezTo>
                  <a:pt x="3728" y="20734"/>
                  <a:pt x="3824" y="20610"/>
                  <a:pt x="3873" y="20515"/>
                </a:cubicBezTo>
                <a:cubicBezTo>
                  <a:pt x="3923" y="20420"/>
                  <a:pt x="3977" y="20368"/>
                  <a:pt x="3993" y="20399"/>
                </a:cubicBezTo>
                <a:cubicBezTo>
                  <a:pt x="4009" y="20430"/>
                  <a:pt x="4011" y="20414"/>
                  <a:pt x="3997" y="20364"/>
                </a:cubicBezTo>
                <a:cubicBezTo>
                  <a:pt x="3984" y="20313"/>
                  <a:pt x="3997" y="20180"/>
                  <a:pt x="4027" y="20069"/>
                </a:cubicBezTo>
                <a:cubicBezTo>
                  <a:pt x="4057" y="19958"/>
                  <a:pt x="4098" y="19774"/>
                  <a:pt x="4117" y="19660"/>
                </a:cubicBezTo>
                <a:cubicBezTo>
                  <a:pt x="4144" y="19503"/>
                  <a:pt x="4209" y="19399"/>
                  <a:pt x="4390" y="19227"/>
                </a:cubicBezTo>
                <a:cubicBezTo>
                  <a:pt x="4520" y="19102"/>
                  <a:pt x="4674" y="18999"/>
                  <a:pt x="4732" y="18999"/>
                </a:cubicBezTo>
                <a:cubicBezTo>
                  <a:pt x="4790" y="19000"/>
                  <a:pt x="4856" y="18971"/>
                  <a:pt x="4878" y="18934"/>
                </a:cubicBezTo>
                <a:cubicBezTo>
                  <a:pt x="4902" y="18895"/>
                  <a:pt x="4928" y="18895"/>
                  <a:pt x="4939" y="18932"/>
                </a:cubicBezTo>
                <a:cubicBezTo>
                  <a:pt x="4983" y="19081"/>
                  <a:pt x="5212" y="18913"/>
                  <a:pt x="5182" y="18752"/>
                </a:cubicBezTo>
                <a:cubicBezTo>
                  <a:pt x="5170" y="18683"/>
                  <a:pt x="5190" y="18629"/>
                  <a:pt x="5238" y="18603"/>
                </a:cubicBezTo>
                <a:cubicBezTo>
                  <a:pt x="5279" y="18581"/>
                  <a:pt x="5303" y="18537"/>
                  <a:pt x="5294" y="18504"/>
                </a:cubicBezTo>
                <a:cubicBezTo>
                  <a:pt x="5262" y="18396"/>
                  <a:pt x="5344" y="18350"/>
                  <a:pt x="5419" y="18434"/>
                </a:cubicBezTo>
                <a:cubicBezTo>
                  <a:pt x="5474" y="18496"/>
                  <a:pt x="5506" y="18494"/>
                  <a:pt x="5543" y="18429"/>
                </a:cubicBezTo>
                <a:cubicBezTo>
                  <a:pt x="5571" y="18381"/>
                  <a:pt x="5624" y="18359"/>
                  <a:pt x="5662" y="18379"/>
                </a:cubicBezTo>
                <a:cubicBezTo>
                  <a:pt x="5700" y="18400"/>
                  <a:pt x="5759" y="18372"/>
                  <a:pt x="5794" y="18317"/>
                </a:cubicBezTo>
                <a:cubicBezTo>
                  <a:pt x="5829" y="18262"/>
                  <a:pt x="5933" y="18195"/>
                  <a:pt x="6025" y="18168"/>
                </a:cubicBezTo>
                <a:cubicBezTo>
                  <a:pt x="6117" y="18141"/>
                  <a:pt x="6201" y="18090"/>
                  <a:pt x="6212" y="18054"/>
                </a:cubicBezTo>
                <a:cubicBezTo>
                  <a:pt x="6223" y="18019"/>
                  <a:pt x="6244" y="18007"/>
                  <a:pt x="6260" y="18028"/>
                </a:cubicBezTo>
                <a:cubicBezTo>
                  <a:pt x="6291" y="18068"/>
                  <a:pt x="6436" y="17787"/>
                  <a:pt x="6576" y="17415"/>
                </a:cubicBezTo>
                <a:cubicBezTo>
                  <a:pt x="6622" y="17290"/>
                  <a:pt x="6706" y="17155"/>
                  <a:pt x="6762" y="17115"/>
                </a:cubicBezTo>
                <a:cubicBezTo>
                  <a:pt x="6852" y="17049"/>
                  <a:pt x="6865" y="17061"/>
                  <a:pt x="6895" y="17223"/>
                </a:cubicBezTo>
                <a:cubicBezTo>
                  <a:pt x="6946" y="17507"/>
                  <a:pt x="7042" y="17442"/>
                  <a:pt x="7089" y="17091"/>
                </a:cubicBezTo>
                <a:cubicBezTo>
                  <a:pt x="7094" y="17061"/>
                  <a:pt x="7101" y="17019"/>
                  <a:pt x="7106" y="16999"/>
                </a:cubicBezTo>
                <a:cubicBezTo>
                  <a:pt x="7110" y="16979"/>
                  <a:pt x="7117" y="16922"/>
                  <a:pt x="7120" y="16871"/>
                </a:cubicBezTo>
                <a:cubicBezTo>
                  <a:pt x="7123" y="16821"/>
                  <a:pt x="7160" y="16787"/>
                  <a:pt x="7203" y="16796"/>
                </a:cubicBezTo>
                <a:cubicBezTo>
                  <a:pt x="7246" y="16806"/>
                  <a:pt x="7281" y="16782"/>
                  <a:pt x="7281" y="16743"/>
                </a:cubicBezTo>
                <a:cubicBezTo>
                  <a:pt x="7281" y="16645"/>
                  <a:pt x="7487" y="16431"/>
                  <a:pt x="7529" y="16486"/>
                </a:cubicBezTo>
                <a:cubicBezTo>
                  <a:pt x="7549" y="16510"/>
                  <a:pt x="7556" y="16556"/>
                  <a:pt x="7547" y="16587"/>
                </a:cubicBezTo>
                <a:cubicBezTo>
                  <a:pt x="7538" y="16618"/>
                  <a:pt x="7554" y="16644"/>
                  <a:pt x="7583" y="16644"/>
                </a:cubicBezTo>
                <a:cubicBezTo>
                  <a:pt x="7615" y="16644"/>
                  <a:pt x="7631" y="16589"/>
                  <a:pt x="7625" y="16503"/>
                </a:cubicBezTo>
                <a:cubicBezTo>
                  <a:pt x="7617" y="16383"/>
                  <a:pt x="7843" y="16159"/>
                  <a:pt x="9175" y="14970"/>
                </a:cubicBezTo>
                <a:cubicBezTo>
                  <a:pt x="10032" y="14205"/>
                  <a:pt x="10749" y="13599"/>
                  <a:pt x="10767" y="13624"/>
                </a:cubicBezTo>
                <a:cubicBezTo>
                  <a:pt x="10786" y="13648"/>
                  <a:pt x="10821" y="13616"/>
                  <a:pt x="10844" y="13552"/>
                </a:cubicBezTo>
                <a:cubicBezTo>
                  <a:pt x="10896" y="13406"/>
                  <a:pt x="11636" y="12756"/>
                  <a:pt x="11682" y="12815"/>
                </a:cubicBezTo>
                <a:cubicBezTo>
                  <a:pt x="11701" y="12840"/>
                  <a:pt x="11735" y="12807"/>
                  <a:pt x="11758" y="12742"/>
                </a:cubicBezTo>
                <a:cubicBezTo>
                  <a:pt x="11781" y="12678"/>
                  <a:pt x="12623" y="11893"/>
                  <a:pt x="13628" y="10998"/>
                </a:cubicBezTo>
                <a:cubicBezTo>
                  <a:pt x="14634" y="10103"/>
                  <a:pt x="15637" y="9210"/>
                  <a:pt x="15858" y="9013"/>
                </a:cubicBezTo>
                <a:cubicBezTo>
                  <a:pt x="16160" y="8745"/>
                  <a:pt x="16271" y="8676"/>
                  <a:pt x="16306" y="8736"/>
                </a:cubicBezTo>
                <a:cubicBezTo>
                  <a:pt x="16367" y="8842"/>
                  <a:pt x="16464" y="8760"/>
                  <a:pt x="16451" y="8614"/>
                </a:cubicBezTo>
                <a:cubicBezTo>
                  <a:pt x="16438" y="8466"/>
                  <a:pt x="18368" y="6714"/>
                  <a:pt x="18469" y="6782"/>
                </a:cubicBezTo>
                <a:cubicBezTo>
                  <a:pt x="18510" y="6809"/>
                  <a:pt x="18531" y="6793"/>
                  <a:pt x="18525" y="6739"/>
                </a:cubicBezTo>
                <a:cubicBezTo>
                  <a:pt x="18513" y="6633"/>
                  <a:pt x="19351" y="5858"/>
                  <a:pt x="19511" y="5828"/>
                </a:cubicBezTo>
                <a:cubicBezTo>
                  <a:pt x="19575" y="5816"/>
                  <a:pt x="19691" y="5853"/>
                  <a:pt x="19770" y="5910"/>
                </a:cubicBezTo>
                <a:cubicBezTo>
                  <a:pt x="19930" y="6025"/>
                  <a:pt x="20431" y="6023"/>
                  <a:pt x="20421" y="5906"/>
                </a:cubicBezTo>
                <a:cubicBezTo>
                  <a:pt x="20417" y="5866"/>
                  <a:pt x="20454" y="5809"/>
                  <a:pt x="20502" y="5778"/>
                </a:cubicBezTo>
                <a:cubicBezTo>
                  <a:pt x="20550" y="5748"/>
                  <a:pt x="20659" y="5681"/>
                  <a:pt x="20744" y="5629"/>
                </a:cubicBezTo>
                <a:cubicBezTo>
                  <a:pt x="20829" y="5577"/>
                  <a:pt x="20932" y="5479"/>
                  <a:pt x="20972" y="5410"/>
                </a:cubicBezTo>
                <a:cubicBezTo>
                  <a:pt x="21025" y="5320"/>
                  <a:pt x="21067" y="5304"/>
                  <a:pt x="21127" y="5352"/>
                </a:cubicBezTo>
                <a:cubicBezTo>
                  <a:pt x="21186" y="5398"/>
                  <a:pt x="21242" y="5382"/>
                  <a:pt x="21322" y="5293"/>
                </a:cubicBezTo>
                <a:cubicBezTo>
                  <a:pt x="21384" y="5224"/>
                  <a:pt x="21444" y="5172"/>
                  <a:pt x="21457" y="5180"/>
                </a:cubicBezTo>
                <a:cubicBezTo>
                  <a:pt x="21509" y="5208"/>
                  <a:pt x="21370" y="4750"/>
                  <a:pt x="21305" y="4677"/>
                </a:cubicBezTo>
                <a:cubicBezTo>
                  <a:pt x="21238" y="4602"/>
                  <a:pt x="21237" y="4591"/>
                  <a:pt x="21295" y="4458"/>
                </a:cubicBezTo>
                <a:cubicBezTo>
                  <a:pt x="21328" y="4382"/>
                  <a:pt x="21368" y="4335"/>
                  <a:pt x="21383" y="4355"/>
                </a:cubicBezTo>
                <a:cubicBezTo>
                  <a:pt x="21414" y="4395"/>
                  <a:pt x="21463" y="4261"/>
                  <a:pt x="21474" y="4106"/>
                </a:cubicBezTo>
                <a:cubicBezTo>
                  <a:pt x="21478" y="4052"/>
                  <a:pt x="21504" y="3953"/>
                  <a:pt x="21532" y="3886"/>
                </a:cubicBezTo>
                <a:cubicBezTo>
                  <a:pt x="21600" y="3721"/>
                  <a:pt x="21550" y="2670"/>
                  <a:pt x="21452" y="2206"/>
                </a:cubicBezTo>
                <a:cubicBezTo>
                  <a:pt x="21413" y="2021"/>
                  <a:pt x="21381" y="1793"/>
                  <a:pt x="21381" y="1699"/>
                </a:cubicBezTo>
                <a:cubicBezTo>
                  <a:pt x="21381" y="1606"/>
                  <a:pt x="21365" y="1510"/>
                  <a:pt x="21346" y="1484"/>
                </a:cubicBezTo>
                <a:cubicBezTo>
                  <a:pt x="21326" y="1459"/>
                  <a:pt x="21320" y="1404"/>
                  <a:pt x="21332" y="1362"/>
                </a:cubicBezTo>
                <a:cubicBezTo>
                  <a:pt x="21346" y="1313"/>
                  <a:pt x="21329" y="1302"/>
                  <a:pt x="21284" y="1332"/>
                </a:cubicBezTo>
                <a:cubicBezTo>
                  <a:pt x="21237" y="1363"/>
                  <a:pt x="21167" y="1315"/>
                  <a:pt x="21081" y="1193"/>
                </a:cubicBezTo>
                <a:cubicBezTo>
                  <a:pt x="20930" y="979"/>
                  <a:pt x="20711" y="837"/>
                  <a:pt x="20630" y="902"/>
                </a:cubicBezTo>
                <a:cubicBezTo>
                  <a:pt x="20600" y="926"/>
                  <a:pt x="20494" y="890"/>
                  <a:pt x="20396" y="822"/>
                </a:cubicBezTo>
                <a:cubicBezTo>
                  <a:pt x="20225" y="703"/>
                  <a:pt x="20054" y="703"/>
                  <a:pt x="19879" y="822"/>
                </a:cubicBezTo>
                <a:cubicBezTo>
                  <a:pt x="19813" y="866"/>
                  <a:pt x="19787" y="829"/>
                  <a:pt x="19721" y="592"/>
                </a:cubicBezTo>
                <a:cubicBezTo>
                  <a:pt x="19677" y="436"/>
                  <a:pt x="19646" y="274"/>
                  <a:pt x="19653" y="234"/>
                </a:cubicBezTo>
                <a:cubicBezTo>
                  <a:pt x="19659" y="193"/>
                  <a:pt x="19653" y="183"/>
                  <a:pt x="19640" y="210"/>
                </a:cubicBezTo>
                <a:cubicBezTo>
                  <a:pt x="19627" y="238"/>
                  <a:pt x="19543" y="194"/>
                  <a:pt x="19453" y="113"/>
                </a:cubicBezTo>
                <a:cubicBezTo>
                  <a:pt x="19376" y="43"/>
                  <a:pt x="19316" y="7"/>
                  <a:pt x="19242" y="1"/>
                </a:cubicBezTo>
                <a:close/>
                <a:moveTo>
                  <a:pt x="20722" y="8367"/>
                </a:moveTo>
                <a:cubicBezTo>
                  <a:pt x="20719" y="8373"/>
                  <a:pt x="20724" y="8401"/>
                  <a:pt x="20733" y="8454"/>
                </a:cubicBezTo>
                <a:cubicBezTo>
                  <a:pt x="20746" y="8526"/>
                  <a:pt x="20766" y="8567"/>
                  <a:pt x="20776" y="8544"/>
                </a:cubicBezTo>
                <a:cubicBezTo>
                  <a:pt x="20787" y="8522"/>
                  <a:pt x="20777" y="8463"/>
                  <a:pt x="20753" y="8413"/>
                </a:cubicBezTo>
                <a:cubicBezTo>
                  <a:pt x="20735" y="8377"/>
                  <a:pt x="20725" y="8360"/>
                  <a:pt x="20722" y="8367"/>
                </a:cubicBezTo>
                <a:close/>
              </a:path>
            </a:pathLst>
          </a:custGeom>
          <a:ln w="12700">
            <a:miter lim="400000"/>
          </a:ln>
        </p:spPr>
      </p:pic>
      <p:sp>
        <p:nvSpPr>
          <p:cNvPr id="447" name="don’t work well"/>
          <p:cNvSpPr txBox="1"/>
          <p:nvPr/>
        </p:nvSpPr>
        <p:spPr>
          <a:xfrm>
            <a:off x="2732807" y="1910782"/>
            <a:ext cx="5223026" cy="636267"/>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3600" b="1">
                <a:solidFill>
                  <a:srgbClr val="FF2600"/>
                </a:solidFill>
                <a:latin typeface="Helvetica"/>
                <a:ea typeface="Helvetica"/>
                <a:cs typeface="Helvetica"/>
                <a:sym typeface="Helvetica"/>
              </a:defRPr>
            </a:lvl1pPr>
          </a:lstStyle>
          <a:p>
            <a:r>
              <a:t>don’t work well</a:t>
            </a:r>
          </a:p>
        </p:txBody>
      </p:sp>
      <p:graphicFrame>
        <p:nvGraphicFramePr>
          <p:cNvPr id="448" name="Mean RF parameters of five kinds of the PF-type"/>
          <p:cNvGraphicFramePr/>
          <p:nvPr>
            <p:extLst>
              <p:ext uri="{D42A27DB-BD31-4B8C-83A1-F6EECF244321}">
                <p14:modId xmlns:p14="http://schemas.microsoft.com/office/powerpoint/2010/main" val="2812151934"/>
              </p:ext>
            </p:extLst>
          </p:nvPr>
        </p:nvGraphicFramePr>
        <p:xfrm>
          <a:off x="1449078" y="5057115"/>
          <a:ext cx="7790481" cy="2051040"/>
        </p:xfrm>
        <a:graphic>
          <a:graphicData uri="http://schemas.openxmlformats.org/drawingml/2006/table">
            <a:tbl>
              <a:tblPr bandRow="1"/>
              <a:tblGrid>
                <a:gridCol w="2855824">
                  <a:extLst>
                    <a:ext uri="{9D8B030D-6E8A-4147-A177-3AD203B41FA5}">
                      <a16:colId xmlns:a16="http://schemas.microsoft.com/office/drawing/2014/main" val="20000"/>
                    </a:ext>
                  </a:extLst>
                </a:gridCol>
                <a:gridCol w="4934657">
                  <a:extLst>
                    <a:ext uri="{9D8B030D-6E8A-4147-A177-3AD203B41FA5}">
                      <a16:colId xmlns:a16="http://schemas.microsoft.com/office/drawing/2014/main" val="20001"/>
                    </a:ext>
                  </a:extLst>
                </a:gridCol>
              </a:tblGrid>
              <a:tr h="362387">
                <a:tc gridSpan="2">
                  <a:txBody>
                    <a:bodyPr/>
                    <a:lstStyle/>
                    <a:p>
                      <a:pPr>
                        <a:defRPr sz="1800"/>
                      </a:pPr>
                      <a:r>
                        <a:rPr sz="1900" b="1">
                          <a:latin typeface="Helvetica Neue"/>
                          <a:ea typeface="Helvetica Neue"/>
                          <a:cs typeface="Helvetica Neue"/>
                          <a:sym typeface="Helvetica Neue"/>
                        </a:rPr>
                        <a:t>Mean RF parameters of five kinds of the PF-type</a:t>
                      </a:r>
                    </a:p>
                  </a:txBody>
                  <a:tcPr marL="41752" marR="41752" marT="39390" marB="39390" anchor="ctr" horzOverflow="overflow">
                    <a:lnL/>
                    <a:lnR/>
                    <a:lnT/>
                    <a:lnB w="12700">
                      <a:solidFill>
                        <a:srgbClr val="606060"/>
                      </a:solidFill>
                      <a:miter lim="400000"/>
                    </a:lnB>
                    <a:solidFill>
                      <a:srgbClr val="000000">
                        <a:alpha val="0"/>
                      </a:srgbClr>
                    </a:solidFill>
                  </a:tcPr>
                </a:tc>
                <a:tc hMerge="1">
                  <a:txBody>
                    <a:bodyPr/>
                    <a:lstStyle/>
                    <a:p>
                      <a:endParaRPr lang="ja-JP"/>
                    </a:p>
                  </a:txBody>
                  <a:tcPr/>
                </a:tc>
                <a:extLst>
                  <a:ext uri="{0D108BD9-81ED-4DB2-BD59-A6C34878D82A}">
                    <a16:rowId xmlns:a16="http://schemas.microsoft.com/office/drawing/2014/main" val="10000"/>
                  </a:ext>
                </a:extLst>
              </a:tr>
              <a:tr h="420675">
                <a:tc>
                  <a:txBody>
                    <a:bodyPr/>
                    <a:lstStyle/>
                    <a:p>
                      <a:pPr>
                        <a:defRPr sz="2700" b="1">
                          <a:latin typeface="Times New Roman"/>
                          <a:ea typeface="Times New Roman"/>
                          <a:cs typeface="Times New Roman"/>
                          <a:sym typeface="Times New Roman"/>
                        </a:defRPr>
                      </a:pPr>
                      <a:r>
                        <a:rPr sz="2100" i="1"/>
                        <a:t>r</a:t>
                      </a:r>
                      <a:r>
                        <a:rPr sz="2100" i="1" baseline="-5999"/>
                        <a:t>a</a:t>
                      </a:r>
                      <a:r>
                        <a:rPr sz="2100"/>
                        <a:t> [MΩ/m]</a:t>
                      </a:r>
                    </a:p>
                  </a:txBody>
                  <a:tcPr marL="41752" marR="41752" marT="39390" marB="39390" anchor="ctr" horzOverflow="overflow">
                    <a:lnL w="12700">
                      <a:solidFill>
                        <a:srgbClr val="606060"/>
                      </a:solidFill>
                      <a:miter lim="400000"/>
                    </a:lnL>
                    <a:lnT w="12700">
                      <a:solidFill>
                        <a:srgbClr val="606060"/>
                      </a:solidFill>
                      <a:miter lim="400000"/>
                    </a:lnT>
                    <a:solidFill>
                      <a:srgbClr val="EBEBEB"/>
                    </a:solidFill>
                  </a:tcPr>
                </a:tc>
                <a:tc>
                  <a:txBody>
                    <a:bodyPr/>
                    <a:lstStyle/>
                    <a:p>
                      <a:pPr>
                        <a:defRPr sz="2700" b="1">
                          <a:latin typeface="Times New Roman"/>
                          <a:ea typeface="Times New Roman"/>
                          <a:cs typeface="Times New Roman"/>
                          <a:sym typeface="Times New Roman"/>
                        </a:defRPr>
                      </a:pPr>
                      <a:r>
                        <a:rPr sz="2100"/>
                        <a:t>57.8   </a:t>
                      </a:r>
                      <a:r>
                        <a:rPr sz="1600"/>
                        <a:t>(57.3 - 58.3)</a:t>
                      </a:r>
                    </a:p>
                  </a:txBody>
                  <a:tcPr marL="41752" marR="41752" marT="39390" marB="39390" anchor="ctr" horzOverflow="overflow">
                    <a:lnR w="12700">
                      <a:solidFill>
                        <a:srgbClr val="606060"/>
                      </a:solidFill>
                      <a:miter lim="400000"/>
                    </a:lnR>
                    <a:lnT w="12700">
                      <a:solidFill>
                        <a:srgbClr val="606060"/>
                      </a:solidFill>
                      <a:miter lim="400000"/>
                    </a:lnT>
                    <a:solidFill>
                      <a:srgbClr val="EBEBEB"/>
                    </a:solidFill>
                  </a:tcPr>
                </a:tc>
                <a:extLst>
                  <a:ext uri="{0D108BD9-81ED-4DB2-BD59-A6C34878D82A}">
                    <a16:rowId xmlns:a16="http://schemas.microsoft.com/office/drawing/2014/main" val="10001"/>
                  </a:ext>
                </a:extLst>
              </a:tr>
              <a:tr h="420675">
                <a:tc>
                  <a:txBody>
                    <a:bodyPr/>
                    <a:lstStyle/>
                    <a:p>
                      <a:pPr>
                        <a:defRPr sz="2700" b="1">
                          <a:latin typeface="Times New Roman"/>
                          <a:ea typeface="Times New Roman"/>
                          <a:cs typeface="Times New Roman"/>
                          <a:sym typeface="Times New Roman"/>
                        </a:defRPr>
                      </a:pPr>
                      <a:r>
                        <a:rPr sz="2100" i="1"/>
                        <a:t>τ</a:t>
                      </a:r>
                      <a:r>
                        <a:rPr sz="2100"/>
                        <a:t> [neper]</a:t>
                      </a:r>
                    </a:p>
                  </a:txBody>
                  <a:tcPr marL="41752" marR="41752" marT="39390" marB="39390" anchor="ctr" horzOverflow="overflow">
                    <a:lnL w="12700">
                      <a:solidFill>
                        <a:srgbClr val="606060"/>
                      </a:solidFill>
                      <a:miter lim="400000"/>
                    </a:lnL>
                    <a:solidFill>
                      <a:srgbClr val="E1E0DA"/>
                    </a:solidFill>
                  </a:tcPr>
                </a:tc>
                <a:tc>
                  <a:txBody>
                    <a:bodyPr/>
                    <a:lstStyle/>
                    <a:p>
                      <a:pPr>
                        <a:defRPr sz="2700" b="1">
                          <a:latin typeface="Times New Roman"/>
                          <a:ea typeface="Times New Roman"/>
                          <a:cs typeface="Times New Roman"/>
                          <a:sym typeface="Times New Roman"/>
                        </a:defRPr>
                      </a:pPr>
                      <a:r>
                        <a:rPr sz="2100"/>
                        <a:t>  0.335  </a:t>
                      </a:r>
                      <a:r>
                        <a:rPr sz="1600"/>
                        <a:t>(0.302 - 0.368)</a:t>
                      </a:r>
                    </a:p>
                  </a:txBody>
                  <a:tcPr marL="41752" marR="41752" marT="39390" marB="39390" anchor="ctr" horzOverflow="overflow">
                    <a:lnR w="12700">
                      <a:solidFill>
                        <a:srgbClr val="606060"/>
                      </a:solidFill>
                      <a:miter lim="400000"/>
                    </a:lnR>
                    <a:solidFill>
                      <a:srgbClr val="E1E0DA"/>
                    </a:solidFill>
                  </a:tcPr>
                </a:tc>
                <a:extLst>
                  <a:ext uri="{0D108BD9-81ED-4DB2-BD59-A6C34878D82A}">
                    <a16:rowId xmlns:a16="http://schemas.microsoft.com/office/drawing/2014/main" val="10002"/>
                  </a:ext>
                </a:extLst>
              </a:tr>
              <a:tr h="420675">
                <a:tc>
                  <a:txBody>
                    <a:bodyPr/>
                    <a:lstStyle/>
                    <a:p>
                      <a:pPr>
                        <a:defRPr sz="2700" b="1">
                          <a:latin typeface="Times New Roman"/>
                          <a:ea typeface="Times New Roman"/>
                          <a:cs typeface="Times New Roman"/>
                          <a:sym typeface="Times New Roman"/>
                        </a:defRPr>
                      </a:pPr>
                      <a:r>
                        <a:rPr sz="2100" i="1"/>
                        <a:t>T</a:t>
                      </a:r>
                      <a:r>
                        <a:rPr sz="2100" i="1" baseline="-5999"/>
                        <a:t>f</a:t>
                      </a:r>
                      <a:r>
                        <a:rPr sz="2100"/>
                        <a:t> [us]</a:t>
                      </a:r>
                    </a:p>
                  </a:txBody>
                  <a:tcPr marL="41752" marR="41752" marT="39390" marB="39390" anchor="ctr" horzOverflow="overflow">
                    <a:lnL w="12700">
                      <a:solidFill>
                        <a:srgbClr val="606060"/>
                      </a:solidFill>
                      <a:miter lim="400000"/>
                    </a:lnL>
                    <a:solidFill>
                      <a:srgbClr val="EBEBEB"/>
                    </a:solidFill>
                  </a:tcPr>
                </a:tc>
                <a:tc>
                  <a:txBody>
                    <a:bodyPr/>
                    <a:lstStyle/>
                    <a:p>
                      <a:pPr>
                        <a:defRPr sz="2700" b="1">
                          <a:latin typeface="Times New Roman"/>
                          <a:ea typeface="Times New Roman"/>
                          <a:cs typeface="Times New Roman"/>
                          <a:sym typeface="Times New Roman"/>
                        </a:defRPr>
                      </a:pPr>
                      <a:r>
                        <a:rPr sz="2100"/>
                        <a:t>   0.51  </a:t>
                      </a:r>
                      <a:r>
                        <a:rPr sz="1600"/>
                        <a:t>(0.462 - 0.558)</a:t>
                      </a:r>
                    </a:p>
                  </a:txBody>
                  <a:tcPr marL="41752" marR="41752" marT="39390" marB="39390" anchor="ctr" horzOverflow="overflow">
                    <a:lnR w="12700">
                      <a:solidFill>
                        <a:srgbClr val="606060"/>
                      </a:solidFill>
                      <a:miter lim="400000"/>
                    </a:lnR>
                    <a:solidFill>
                      <a:srgbClr val="EBEBEB"/>
                    </a:solidFill>
                  </a:tcPr>
                </a:tc>
                <a:extLst>
                  <a:ext uri="{0D108BD9-81ED-4DB2-BD59-A6C34878D82A}">
                    <a16:rowId xmlns:a16="http://schemas.microsoft.com/office/drawing/2014/main" val="10003"/>
                  </a:ext>
                </a:extLst>
              </a:tr>
              <a:tr h="420675">
                <a:tc>
                  <a:txBody>
                    <a:bodyPr/>
                    <a:lstStyle/>
                    <a:p>
                      <a:pPr>
                        <a:defRPr sz="2700" b="1">
                          <a:latin typeface="Times New Roman"/>
                          <a:ea typeface="Times New Roman"/>
                          <a:cs typeface="Times New Roman"/>
                          <a:sym typeface="Times New Roman"/>
                        </a:defRPr>
                      </a:pPr>
                      <a:r>
                        <a:rPr sz="2100" i="1"/>
                        <a:t>V</a:t>
                      </a:r>
                      <a:r>
                        <a:rPr sz="2100" i="1" baseline="-5999"/>
                        <a:t>a</a:t>
                      </a:r>
                      <a:r>
                        <a:rPr sz="2100"/>
                        <a:t>/</a:t>
                      </a:r>
                      <a:r>
                        <a:rPr sz="2100" i="1"/>
                        <a:t>P</a:t>
                      </a:r>
                      <a:r>
                        <a:rPr sz="2100" baseline="31999"/>
                        <a:t>1/2</a:t>
                      </a:r>
                      <a:r>
                        <a:rPr sz="2100"/>
                        <a:t> [MV/MW</a:t>
                      </a:r>
                      <a:r>
                        <a:rPr sz="2100" baseline="31999"/>
                        <a:t>1/2</a:t>
                      </a:r>
                      <a:r>
                        <a:rPr sz="2100"/>
                        <a:t>]</a:t>
                      </a:r>
                    </a:p>
                  </a:txBody>
                  <a:tcPr marL="41752" marR="41752" marT="39390" marB="39390" anchor="ctr" horzOverflow="overflow">
                    <a:lnL w="12700">
                      <a:solidFill>
                        <a:srgbClr val="606060"/>
                      </a:solidFill>
                      <a:miter lim="400000"/>
                    </a:lnL>
                    <a:lnB w="12700">
                      <a:solidFill>
                        <a:srgbClr val="606060"/>
                      </a:solidFill>
                      <a:miter lim="400000"/>
                    </a:lnB>
                    <a:solidFill>
                      <a:srgbClr val="E1E0DA"/>
                    </a:solidFill>
                  </a:tcPr>
                </a:tc>
                <a:tc>
                  <a:txBody>
                    <a:bodyPr/>
                    <a:lstStyle/>
                    <a:p>
                      <a:pPr>
                        <a:defRPr sz="2700" b="1">
                          <a:latin typeface="Times New Roman"/>
                          <a:ea typeface="Times New Roman"/>
                          <a:cs typeface="Times New Roman"/>
                          <a:sym typeface="Times New Roman"/>
                        </a:defRPr>
                      </a:pPr>
                      <a:r>
                        <a:rPr sz="2100"/>
                        <a:t>7.29   </a:t>
                      </a:r>
                      <a:r>
                        <a:rPr sz="1600"/>
                        <a:t>(7.00 - 7.58)</a:t>
                      </a:r>
                    </a:p>
                  </a:txBody>
                  <a:tcPr marL="41752" marR="41752" marT="39390" marB="39390" anchor="ctr" horzOverflow="overflow">
                    <a:lnR w="12700">
                      <a:solidFill>
                        <a:srgbClr val="606060"/>
                      </a:solidFill>
                      <a:miter lim="400000"/>
                    </a:lnR>
                    <a:lnB w="12700">
                      <a:solidFill>
                        <a:srgbClr val="606060"/>
                      </a:solidFill>
                      <a:miter lim="400000"/>
                    </a:lnB>
                    <a:solidFill>
                      <a:srgbClr val="E1E0DA"/>
                    </a:solidFill>
                  </a:tcPr>
                </a:tc>
                <a:extLst>
                  <a:ext uri="{0D108BD9-81ED-4DB2-BD59-A6C34878D82A}">
                    <a16:rowId xmlns:a16="http://schemas.microsoft.com/office/drawing/2014/main" val="10004"/>
                  </a:ext>
                </a:extLst>
              </a:tr>
            </a:tbl>
          </a:graphicData>
        </a:graphic>
      </p:graphicFrame>
      <p:sp>
        <p:nvSpPr>
          <p:cNvPr id="7" name="スライド番号プレースホルダ 3"/>
          <p:cNvSpPr>
            <a:spLocks noGrp="1"/>
          </p:cNvSpPr>
          <p:nvPr>
            <p:ph type="sldNum" sz="quarter" idx="4294967295"/>
          </p:nvPr>
        </p:nvSpPr>
        <p:spPr>
          <a:xfrm>
            <a:off x="9886950" y="7254875"/>
            <a:ext cx="623888" cy="252413"/>
          </a:xfrm>
          <a:prstGeom prst="rect">
            <a:avLst/>
          </a:prstGeom>
        </p:spPr>
        <p:txBody>
          <a:bodyPr/>
          <a:lstStyle/>
          <a:p>
            <a:pPr algn="r">
              <a:defRPr/>
            </a:pPr>
            <a:fld id="{4D221721-5FDC-D445-9F85-7F3CCA7B1AE5}" type="slidenum">
              <a:rPr lang="en-US" altLang="ja-JP" sz="1100" smtClean="0"/>
              <a:pPr algn="r">
                <a:defRPr/>
              </a:pPr>
              <a:t>25</a:t>
            </a:fld>
            <a:endParaRPr lang="en-US" altLang="ja-JP" sz="1100" dirty="0"/>
          </a:p>
        </p:txBody>
      </p:sp>
    </p:spTree>
    <p:extLst>
      <p:ext uri="{BB962C8B-B14F-4D97-AF65-F5344CB8AC3E}">
        <p14:creationId xmlns:p14="http://schemas.microsoft.com/office/powerpoint/2010/main" val="6008465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 name="KEKB-type structures"/>
          <p:cNvSpPr txBox="1"/>
          <p:nvPr/>
        </p:nvSpPr>
        <p:spPr>
          <a:xfrm>
            <a:off x="1148194" y="318356"/>
            <a:ext cx="8350498" cy="636267"/>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3600" b="1">
                <a:latin typeface="Gill Sans"/>
                <a:ea typeface="Gill Sans"/>
                <a:cs typeface="Gill Sans"/>
                <a:sym typeface="Gill Sans"/>
              </a:defRPr>
            </a:lvl1pPr>
          </a:lstStyle>
          <a:p>
            <a:r>
              <a:t>KEKB-type structures</a:t>
            </a:r>
          </a:p>
        </p:txBody>
      </p:sp>
      <p:graphicFrame>
        <p:nvGraphicFramePr>
          <p:cNvPr id="451" name="Mean RF parameters of five kinds of the KEK-type"/>
          <p:cNvGraphicFramePr/>
          <p:nvPr/>
        </p:nvGraphicFramePr>
        <p:xfrm>
          <a:off x="1449078" y="4871605"/>
          <a:ext cx="7790481" cy="2051040"/>
        </p:xfrm>
        <a:graphic>
          <a:graphicData uri="http://schemas.openxmlformats.org/drawingml/2006/table">
            <a:tbl>
              <a:tblPr bandRow="1"/>
              <a:tblGrid>
                <a:gridCol w="2855824">
                  <a:extLst>
                    <a:ext uri="{9D8B030D-6E8A-4147-A177-3AD203B41FA5}">
                      <a16:colId xmlns:a16="http://schemas.microsoft.com/office/drawing/2014/main" val="20000"/>
                    </a:ext>
                  </a:extLst>
                </a:gridCol>
                <a:gridCol w="4934657">
                  <a:extLst>
                    <a:ext uri="{9D8B030D-6E8A-4147-A177-3AD203B41FA5}">
                      <a16:colId xmlns:a16="http://schemas.microsoft.com/office/drawing/2014/main" val="20001"/>
                    </a:ext>
                  </a:extLst>
                </a:gridCol>
              </a:tblGrid>
              <a:tr h="362387">
                <a:tc gridSpan="2">
                  <a:txBody>
                    <a:bodyPr/>
                    <a:lstStyle/>
                    <a:p>
                      <a:pPr>
                        <a:defRPr sz="1800"/>
                      </a:pPr>
                      <a:r>
                        <a:rPr sz="1900" b="1">
                          <a:latin typeface="Helvetica Neue"/>
                          <a:ea typeface="Helvetica Neue"/>
                          <a:cs typeface="Helvetica Neue"/>
                          <a:sym typeface="Helvetica Neue"/>
                        </a:rPr>
                        <a:t>Mean RF parameters of five kinds of the KEK-type</a:t>
                      </a:r>
                    </a:p>
                  </a:txBody>
                  <a:tcPr marL="41752" marR="41752" marT="39390" marB="39390" anchor="ctr" horzOverflow="overflow">
                    <a:lnL/>
                    <a:lnR/>
                    <a:lnT/>
                    <a:lnB w="12700">
                      <a:solidFill>
                        <a:srgbClr val="606060"/>
                      </a:solidFill>
                      <a:miter lim="400000"/>
                    </a:lnB>
                    <a:solidFill>
                      <a:srgbClr val="000000">
                        <a:alpha val="0"/>
                      </a:srgbClr>
                    </a:solidFill>
                  </a:tcPr>
                </a:tc>
                <a:tc hMerge="1">
                  <a:txBody>
                    <a:bodyPr/>
                    <a:lstStyle/>
                    <a:p>
                      <a:endParaRPr lang="ja-JP"/>
                    </a:p>
                  </a:txBody>
                  <a:tcPr/>
                </a:tc>
                <a:extLst>
                  <a:ext uri="{0D108BD9-81ED-4DB2-BD59-A6C34878D82A}">
                    <a16:rowId xmlns:a16="http://schemas.microsoft.com/office/drawing/2014/main" val="10000"/>
                  </a:ext>
                </a:extLst>
              </a:tr>
              <a:tr h="420675">
                <a:tc>
                  <a:txBody>
                    <a:bodyPr/>
                    <a:lstStyle/>
                    <a:p>
                      <a:pPr>
                        <a:defRPr sz="2700" b="1">
                          <a:latin typeface="Times New Roman"/>
                          <a:ea typeface="Times New Roman"/>
                          <a:cs typeface="Times New Roman"/>
                          <a:sym typeface="Times New Roman"/>
                        </a:defRPr>
                      </a:pPr>
                      <a:r>
                        <a:rPr sz="2100" i="1"/>
                        <a:t>r</a:t>
                      </a:r>
                      <a:r>
                        <a:rPr sz="2100" i="1" baseline="-5999"/>
                        <a:t>a</a:t>
                      </a:r>
                      <a:r>
                        <a:rPr sz="2100"/>
                        <a:t> [MΩ/m]</a:t>
                      </a:r>
                    </a:p>
                  </a:txBody>
                  <a:tcPr marL="41752" marR="41752" marT="39390" marB="39390" anchor="ctr" horzOverflow="overflow">
                    <a:lnL w="12700">
                      <a:solidFill>
                        <a:srgbClr val="606060"/>
                      </a:solidFill>
                      <a:miter lim="400000"/>
                    </a:lnL>
                    <a:lnT w="12700">
                      <a:solidFill>
                        <a:srgbClr val="606060"/>
                      </a:solidFill>
                      <a:miter lim="400000"/>
                    </a:lnT>
                    <a:solidFill>
                      <a:srgbClr val="EBEBEB"/>
                    </a:solidFill>
                  </a:tcPr>
                </a:tc>
                <a:tc>
                  <a:txBody>
                    <a:bodyPr/>
                    <a:lstStyle/>
                    <a:p>
                      <a:pPr>
                        <a:defRPr sz="2700" b="1">
                          <a:latin typeface="Times New Roman"/>
                          <a:ea typeface="Times New Roman"/>
                          <a:cs typeface="Times New Roman"/>
                          <a:sym typeface="Times New Roman"/>
                        </a:defRPr>
                      </a:pPr>
                      <a:r>
                        <a:rPr sz="2100"/>
                        <a:t>57.8   </a:t>
                      </a:r>
                      <a:r>
                        <a:rPr sz="1600"/>
                        <a:t>(57.3 - 58.3)</a:t>
                      </a:r>
                    </a:p>
                  </a:txBody>
                  <a:tcPr marL="41752" marR="41752" marT="39390" marB="39390" anchor="ctr" horzOverflow="overflow">
                    <a:lnR w="12700">
                      <a:solidFill>
                        <a:srgbClr val="606060"/>
                      </a:solidFill>
                      <a:miter lim="400000"/>
                    </a:lnR>
                    <a:lnT w="12700">
                      <a:solidFill>
                        <a:srgbClr val="606060"/>
                      </a:solidFill>
                      <a:miter lim="400000"/>
                    </a:lnT>
                    <a:solidFill>
                      <a:srgbClr val="EBEBEB"/>
                    </a:solidFill>
                  </a:tcPr>
                </a:tc>
                <a:extLst>
                  <a:ext uri="{0D108BD9-81ED-4DB2-BD59-A6C34878D82A}">
                    <a16:rowId xmlns:a16="http://schemas.microsoft.com/office/drawing/2014/main" val="10001"/>
                  </a:ext>
                </a:extLst>
              </a:tr>
              <a:tr h="420675">
                <a:tc>
                  <a:txBody>
                    <a:bodyPr/>
                    <a:lstStyle/>
                    <a:p>
                      <a:pPr>
                        <a:defRPr sz="2700" b="1">
                          <a:latin typeface="Times New Roman"/>
                          <a:ea typeface="Times New Roman"/>
                          <a:cs typeface="Times New Roman"/>
                          <a:sym typeface="Times New Roman"/>
                        </a:defRPr>
                      </a:pPr>
                      <a:r>
                        <a:rPr sz="2100" i="1"/>
                        <a:t>τ</a:t>
                      </a:r>
                      <a:r>
                        <a:rPr sz="2100"/>
                        <a:t> [neper]</a:t>
                      </a:r>
                    </a:p>
                  </a:txBody>
                  <a:tcPr marL="41752" marR="41752" marT="39390" marB="39390" anchor="ctr" horzOverflow="overflow">
                    <a:lnL w="12700">
                      <a:solidFill>
                        <a:srgbClr val="606060"/>
                      </a:solidFill>
                      <a:miter lim="400000"/>
                    </a:lnL>
                    <a:solidFill>
                      <a:srgbClr val="E1E0DA"/>
                    </a:solidFill>
                  </a:tcPr>
                </a:tc>
                <a:tc>
                  <a:txBody>
                    <a:bodyPr/>
                    <a:lstStyle/>
                    <a:p>
                      <a:pPr>
                        <a:defRPr sz="2700" b="1">
                          <a:latin typeface="Times New Roman"/>
                          <a:ea typeface="Times New Roman"/>
                          <a:cs typeface="Times New Roman"/>
                          <a:sym typeface="Times New Roman"/>
                        </a:defRPr>
                      </a:pPr>
                      <a:r>
                        <a:rPr sz="2100"/>
                        <a:t>  0.335  </a:t>
                      </a:r>
                      <a:r>
                        <a:rPr sz="1600"/>
                        <a:t>(0.302 - 0.368)</a:t>
                      </a:r>
                    </a:p>
                  </a:txBody>
                  <a:tcPr marL="41752" marR="41752" marT="39390" marB="39390" anchor="ctr" horzOverflow="overflow">
                    <a:lnR w="12700">
                      <a:solidFill>
                        <a:srgbClr val="606060"/>
                      </a:solidFill>
                      <a:miter lim="400000"/>
                    </a:lnR>
                    <a:solidFill>
                      <a:srgbClr val="E1E0DA"/>
                    </a:solidFill>
                  </a:tcPr>
                </a:tc>
                <a:extLst>
                  <a:ext uri="{0D108BD9-81ED-4DB2-BD59-A6C34878D82A}">
                    <a16:rowId xmlns:a16="http://schemas.microsoft.com/office/drawing/2014/main" val="10002"/>
                  </a:ext>
                </a:extLst>
              </a:tr>
              <a:tr h="420675">
                <a:tc>
                  <a:txBody>
                    <a:bodyPr/>
                    <a:lstStyle/>
                    <a:p>
                      <a:pPr>
                        <a:defRPr sz="2700" b="1">
                          <a:latin typeface="Times New Roman"/>
                          <a:ea typeface="Times New Roman"/>
                          <a:cs typeface="Times New Roman"/>
                          <a:sym typeface="Times New Roman"/>
                        </a:defRPr>
                      </a:pPr>
                      <a:r>
                        <a:rPr sz="2100" i="1"/>
                        <a:t>T</a:t>
                      </a:r>
                      <a:r>
                        <a:rPr sz="2100" i="1" baseline="-5999"/>
                        <a:t>f</a:t>
                      </a:r>
                      <a:r>
                        <a:rPr sz="2100"/>
                        <a:t> [us]</a:t>
                      </a:r>
                    </a:p>
                  </a:txBody>
                  <a:tcPr marL="41752" marR="41752" marT="39390" marB="39390" anchor="ctr" horzOverflow="overflow">
                    <a:lnL w="12700">
                      <a:solidFill>
                        <a:srgbClr val="606060"/>
                      </a:solidFill>
                      <a:miter lim="400000"/>
                    </a:lnL>
                    <a:solidFill>
                      <a:srgbClr val="EBEBEB"/>
                    </a:solidFill>
                  </a:tcPr>
                </a:tc>
                <a:tc>
                  <a:txBody>
                    <a:bodyPr/>
                    <a:lstStyle/>
                    <a:p>
                      <a:pPr>
                        <a:defRPr sz="2700" b="1">
                          <a:latin typeface="Times New Roman"/>
                          <a:ea typeface="Times New Roman"/>
                          <a:cs typeface="Times New Roman"/>
                          <a:sym typeface="Times New Roman"/>
                        </a:defRPr>
                      </a:pPr>
                      <a:r>
                        <a:rPr sz="2100"/>
                        <a:t>   0.51  </a:t>
                      </a:r>
                      <a:r>
                        <a:rPr sz="1600"/>
                        <a:t>(0.462 - 0.558)</a:t>
                      </a:r>
                    </a:p>
                  </a:txBody>
                  <a:tcPr marL="41752" marR="41752" marT="39390" marB="39390" anchor="ctr" horzOverflow="overflow">
                    <a:lnR w="12700">
                      <a:solidFill>
                        <a:srgbClr val="606060"/>
                      </a:solidFill>
                      <a:miter lim="400000"/>
                    </a:lnR>
                    <a:solidFill>
                      <a:srgbClr val="EBEBEB"/>
                    </a:solidFill>
                  </a:tcPr>
                </a:tc>
                <a:extLst>
                  <a:ext uri="{0D108BD9-81ED-4DB2-BD59-A6C34878D82A}">
                    <a16:rowId xmlns:a16="http://schemas.microsoft.com/office/drawing/2014/main" val="10003"/>
                  </a:ext>
                </a:extLst>
              </a:tr>
              <a:tr h="420675">
                <a:tc>
                  <a:txBody>
                    <a:bodyPr/>
                    <a:lstStyle/>
                    <a:p>
                      <a:pPr>
                        <a:defRPr sz="2700" b="1">
                          <a:latin typeface="Times New Roman"/>
                          <a:ea typeface="Times New Roman"/>
                          <a:cs typeface="Times New Roman"/>
                          <a:sym typeface="Times New Roman"/>
                        </a:defRPr>
                      </a:pPr>
                      <a:r>
                        <a:rPr sz="2100" i="1"/>
                        <a:t>V</a:t>
                      </a:r>
                      <a:r>
                        <a:rPr sz="2100" i="1" baseline="-5999"/>
                        <a:t>a</a:t>
                      </a:r>
                      <a:r>
                        <a:rPr sz="2100"/>
                        <a:t>/</a:t>
                      </a:r>
                      <a:r>
                        <a:rPr sz="2100" i="1"/>
                        <a:t>P</a:t>
                      </a:r>
                      <a:r>
                        <a:rPr sz="2100" baseline="31999"/>
                        <a:t>1/2</a:t>
                      </a:r>
                      <a:r>
                        <a:rPr sz="2100"/>
                        <a:t> [MV/MW</a:t>
                      </a:r>
                      <a:r>
                        <a:rPr sz="2100" baseline="31999"/>
                        <a:t>1/2</a:t>
                      </a:r>
                      <a:r>
                        <a:rPr sz="2100"/>
                        <a:t>]</a:t>
                      </a:r>
                    </a:p>
                  </a:txBody>
                  <a:tcPr marL="41752" marR="41752" marT="39390" marB="39390" anchor="ctr" horzOverflow="overflow">
                    <a:lnL w="12700">
                      <a:solidFill>
                        <a:srgbClr val="606060"/>
                      </a:solidFill>
                      <a:miter lim="400000"/>
                    </a:lnL>
                    <a:lnB w="12700">
                      <a:solidFill>
                        <a:srgbClr val="606060"/>
                      </a:solidFill>
                      <a:miter lim="400000"/>
                    </a:lnB>
                    <a:solidFill>
                      <a:srgbClr val="E1E0DA"/>
                    </a:solidFill>
                  </a:tcPr>
                </a:tc>
                <a:tc>
                  <a:txBody>
                    <a:bodyPr/>
                    <a:lstStyle/>
                    <a:p>
                      <a:pPr>
                        <a:defRPr sz="2700" b="1">
                          <a:latin typeface="Times New Roman"/>
                          <a:ea typeface="Times New Roman"/>
                          <a:cs typeface="Times New Roman"/>
                          <a:sym typeface="Times New Roman"/>
                        </a:defRPr>
                      </a:pPr>
                      <a:r>
                        <a:rPr sz="2100"/>
                        <a:t>7.29   </a:t>
                      </a:r>
                      <a:r>
                        <a:rPr sz="1600"/>
                        <a:t>(7.00 - 7.58)</a:t>
                      </a:r>
                    </a:p>
                  </a:txBody>
                  <a:tcPr marL="41752" marR="41752" marT="39390" marB="39390" anchor="ctr" horzOverflow="overflow">
                    <a:lnR w="12700">
                      <a:solidFill>
                        <a:srgbClr val="606060"/>
                      </a:solidFill>
                      <a:miter lim="400000"/>
                    </a:lnR>
                    <a:lnB w="12700">
                      <a:solidFill>
                        <a:srgbClr val="606060"/>
                      </a:solidFill>
                      <a:miter lim="400000"/>
                    </a:lnB>
                    <a:solidFill>
                      <a:srgbClr val="E1E0DA"/>
                    </a:solidFill>
                  </a:tcPr>
                </a:tc>
                <a:extLst>
                  <a:ext uri="{0D108BD9-81ED-4DB2-BD59-A6C34878D82A}">
                    <a16:rowId xmlns:a16="http://schemas.microsoft.com/office/drawing/2014/main" val="10004"/>
                  </a:ext>
                </a:extLst>
              </a:tr>
            </a:tbl>
          </a:graphicData>
        </a:graphic>
      </p:graphicFrame>
      <p:pic>
        <p:nvPicPr>
          <p:cNvPr id="452" name="ACC-tube_typeB1-Csec_01rev.jpg" descr="ACC-tube_typeB1-Csec_01rev.jpg"/>
          <p:cNvPicPr>
            <a:picLocks noChangeAspect="1"/>
          </p:cNvPicPr>
          <p:nvPr/>
        </p:nvPicPr>
        <p:blipFill>
          <a:blip r:embed="rId2">
            <a:extLst/>
          </a:blip>
          <a:srcRect l="3255" t="5432" r="3777" b="3725"/>
          <a:stretch>
            <a:fillRect/>
          </a:stretch>
        </p:blipFill>
        <p:spPr>
          <a:xfrm rot="246859">
            <a:off x="1400520" y="1700696"/>
            <a:ext cx="8098681" cy="3398148"/>
          </a:xfrm>
          <a:custGeom>
            <a:avLst/>
            <a:gdLst/>
            <a:ahLst/>
            <a:cxnLst>
              <a:cxn ang="0">
                <a:pos x="wd2" y="hd2"/>
              </a:cxn>
              <a:cxn ang="5400000">
                <a:pos x="wd2" y="hd2"/>
              </a:cxn>
              <a:cxn ang="10800000">
                <a:pos x="wd2" y="hd2"/>
              </a:cxn>
              <a:cxn ang="16200000">
                <a:pos x="wd2" y="hd2"/>
              </a:cxn>
            </a:cxnLst>
            <a:rect l="0" t="0" r="r" b="b"/>
            <a:pathLst>
              <a:path w="21599" h="21581" extrusionOk="0">
                <a:moveTo>
                  <a:pt x="20928" y="0"/>
                </a:moveTo>
                <a:cubicBezTo>
                  <a:pt x="20805" y="-1"/>
                  <a:pt x="20765" y="97"/>
                  <a:pt x="20744" y="444"/>
                </a:cubicBezTo>
                <a:cubicBezTo>
                  <a:pt x="20735" y="597"/>
                  <a:pt x="20713" y="650"/>
                  <a:pt x="20644" y="682"/>
                </a:cubicBezTo>
                <a:cubicBezTo>
                  <a:pt x="20595" y="705"/>
                  <a:pt x="20458" y="804"/>
                  <a:pt x="20340" y="901"/>
                </a:cubicBezTo>
                <a:cubicBezTo>
                  <a:pt x="20221" y="998"/>
                  <a:pt x="20116" y="1059"/>
                  <a:pt x="20106" y="1036"/>
                </a:cubicBezTo>
                <a:cubicBezTo>
                  <a:pt x="20095" y="1013"/>
                  <a:pt x="20087" y="862"/>
                  <a:pt x="20087" y="698"/>
                </a:cubicBezTo>
                <a:cubicBezTo>
                  <a:pt x="20087" y="425"/>
                  <a:pt x="20079" y="391"/>
                  <a:pt x="19986" y="305"/>
                </a:cubicBezTo>
                <a:cubicBezTo>
                  <a:pt x="19892" y="217"/>
                  <a:pt x="19864" y="228"/>
                  <a:pt x="19540" y="487"/>
                </a:cubicBezTo>
                <a:cubicBezTo>
                  <a:pt x="19350" y="639"/>
                  <a:pt x="19177" y="811"/>
                  <a:pt x="19156" y="870"/>
                </a:cubicBezTo>
                <a:cubicBezTo>
                  <a:pt x="19135" y="930"/>
                  <a:pt x="19119" y="1164"/>
                  <a:pt x="19119" y="1407"/>
                </a:cubicBezTo>
                <a:lnTo>
                  <a:pt x="19119" y="1839"/>
                </a:lnTo>
                <a:lnTo>
                  <a:pt x="19006" y="1937"/>
                </a:lnTo>
                <a:cubicBezTo>
                  <a:pt x="18944" y="1991"/>
                  <a:pt x="18825" y="2115"/>
                  <a:pt x="18742" y="2212"/>
                </a:cubicBezTo>
                <a:cubicBezTo>
                  <a:pt x="18660" y="2310"/>
                  <a:pt x="18531" y="2429"/>
                  <a:pt x="18455" y="2476"/>
                </a:cubicBezTo>
                <a:cubicBezTo>
                  <a:pt x="18379" y="2524"/>
                  <a:pt x="17820" y="2965"/>
                  <a:pt x="17213" y="3457"/>
                </a:cubicBezTo>
                <a:cubicBezTo>
                  <a:pt x="16269" y="4223"/>
                  <a:pt x="8431" y="10518"/>
                  <a:pt x="7366" y="11367"/>
                </a:cubicBezTo>
                <a:cubicBezTo>
                  <a:pt x="7166" y="11526"/>
                  <a:pt x="6581" y="11995"/>
                  <a:pt x="6065" y="12408"/>
                </a:cubicBezTo>
                <a:cubicBezTo>
                  <a:pt x="5550" y="12822"/>
                  <a:pt x="4624" y="13558"/>
                  <a:pt x="4009" y="14046"/>
                </a:cubicBezTo>
                <a:cubicBezTo>
                  <a:pt x="3393" y="14534"/>
                  <a:pt x="2827" y="14993"/>
                  <a:pt x="2753" y="15064"/>
                </a:cubicBezTo>
                <a:cubicBezTo>
                  <a:pt x="2678" y="15136"/>
                  <a:pt x="2567" y="15210"/>
                  <a:pt x="2505" y="15228"/>
                </a:cubicBezTo>
                <a:cubicBezTo>
                  <a:pt x="2444" y="15247"/>
                  <a:pt x="2234" y="15390"/>
                  <a:pt x="2040" y="15549"/>
                </a:cubicBezTo>
                <a:cubicBezTo>
                  <a:pt x="1717" y="15812"/>
                  <a:pt x="1679" y="15831"/>
                  <a:pt x="1592" y="15752"/>
                </a:cubicBezTo>
                <a:cubicBezTo>
                  <a:pt x="1364" y="15543"/>
                  <a:pt x="1264" y="15619"/>
                  <a:pt x="1224" y="16030"/>
                </a:cubicBezTo>
                <a:cubicBezTo>
                  <a:pt x="1212" y="16158"/>
                  <a:pt x="1177" y="16252"/>
                  <a:pt x="1129" y="16293"/>
                </a:cubicBezTo>
                <a:cubicBezTo>
                  <a:pt x="1030" y="16378"/>
                  <a:pt x="999" y="16325"/>
                  <a:pt x="999" y="16077"/>
                </a:cubicBezTo>
                <a:cubicBezTo>
                  <a:pt x="999" y="15512"/>
                  <a:pt x="870" y="15456"/>
                  <a:pt x="416" y="15819"/>
                </a:cubicBezTo>
                <a:cubicBezTo>
                  <a:pt x="229" y="15968"/>
                  <a:pt x="58" y="16142"/>
                  <a:pt x="37" y="16204"/>
                </a:cubicBezTo>
                <a:cubicBezTo>
                  <a:pt x="9" y="16287"/>
                  <a:pt x="0" y="16791"/>
                  <a:pt x="0" y="18166"/>
                </a:cubicBezTo>
                <a:cubicBezTo>
                  <a:pt x="0" y="20000"/>
                  <a:pt x="0" y="20015"/>
                  <a:pt x="67" y="20120"/>
                </a:cubicBezTo>
                <a:cubicBezTo>
                  <a:pt x="152" y="20253"/>
                  <a:pt x="235" y="20254"/>
                  <a:pt x="376" y="20122"/>
                </a:cubicBezTo>
                <a:cubicBezTo>
                  <a:pt x="486" y="20019"/>
                  <a:pt x="488" y="20020"/>
                  <a:pt x="617" y="20257"/>
                </a:cubicBezTo>
                <a:cubicBezTo>
                  <a:pt x="768" y="20535"/>
                  <a:pt x="957" y="20700"/>
                  <a:pt x="1124" y="20700"/>
                </a:cubicBezTo>
                <a:cubicBezTo>
                  <a:pt x="1249" y="20700"/>
                  <a:pt x="1309" y="20846"/>
                  <a:pt x="1244" y="20992"/>
                </a:cubicBezTo>
                <a:cubicBezTo>
                  <a:pt x="1202" y="21087"/>
                  <a:pt x="1202" y="21183"/>
                  <a:pt x="1241" y="21418"/>
                </a:cubicBezTo>
                <a:cubicBezTo>
                  <a:pt x="1270" y="21588"/>
                  <a:pt x="1282" y="21599"/>
                  <a:pt x="1411" y="21566"/>
                </a:cubicBezTo>
                <a:cubicBezTo>
                  <a:pt x="1488" y="21547"/>
                  <a:pt x="1562" y="21490"/>
                  <a:pt x="1576" y="21439"/>
                </a:cubicBezTo>
                <a:cubicBezTo>
                  <a:pt x="1615" y="21303"/>
                  <a:pt x="1575" y="20964"/>
                  <a:pt x="1504" y="20835"/>
                </a:cubicBezTo>
                <a:cubicBezTo>
                  <a:pt x="1434" y="20708"/>
                  <a:pt x="1449" y="20519"/>
                  <a:pt x="1535" y="20454"/>
                </a:cubicBezTo>
                <a:cubicBezTo>
                  <a:pt x="1564" y="20432"/>
                  <a:pt x="1643" y="20360"/>
                  <a:pt x="1709" y="20294"/>
                </a:cubicBezTo>
                <a:cubicBezTo>
                  <a:pt x="1776" y="20228"/>
                  <a:pt x="1939" y="20098"/>
                  <a:pt x="2072" y="20003"/>
                </a:cubicBezTo>
                <a:cubicBezTo>
                  <a:pt x="2841" y="19455"/>
                  <a:pt x="3021" y="19309"/>
                  <a:pt x="3127" y="19158"/>
                </a:cubicBezTo>
                <a:cubicBezTo>
                  <a:pt x="3191" y="19067"/>
                  <a:pt x="3307" y="18955"/>
                  <a:pt x="3384" y="18908"/>
                </a:cubicBezTo>
                <a:cubicBezTo>
                  <a:pt x="3461" y="18861"/>
                  <a:pt x="4865" y="17745"/>
                  <a:pt x="6504" y="16428"/>
                </a:cubicBezTo>
                <a:cubicBezTo>
                  <a:pt x="8143" y="15112"/>
                  <a:pt x="9647" y="13904"/>
                  <a:pt x="9847" y="13745"/>
                </a:cubicBezTo>
                <a:cubicBezTo>
                  <a:pt x="14344" y="10162"/>
                  <a:pt x="19008" y="6411"/>
                  <a:pt x="19095" y="6309"/>
                </a:cubicBezTo>
                <a:cubicBezTo>
                  <a:pt x="19156" y="6236"/>
                  <a:pt x="19252" y="6174"/>
                  <a:pt x="19307" y="6172"/>
                </a:cubicBezTo>
                <a:cubicBezTo>
                  <a:pt x="19362" y="6170"/>
                  <a:pt x="19454" y="6129"/>
                  <a:pt x="19512" y="6078"/>
                </a:cubicBezTo>
                <a:cubicBezTo>
                  <a:pt x="19570" y="6028"/>
                  <a:pt x="19768" y="5866"/>
                  <a:pt x="19951" y="5719"/>
                </a:cubicBezTo>
                <a:cubicBezTo>
                  <a:pt x="20134" y="5571"/>
                  <a:pt x="20372" y="5368"/>
                  <a:pt x="20480" y="5267"/>
                </a:cubicBezTo>
                <a:cubicBezTo>
                  <a:pt x="20676" y="5085"/>
                  <a:pt x="20887" y="4920"/>
                  <a:pt x="21145" y="4743"/>
                </a:cubicBezTo>
                <a:cubicBezTo>
                  <a:pt x="21419" y="4557"/>
                  <a:pt x="21600" y="3913"/>
                  <a:pt x="21599" y="3127"/>
                </a:cubicBezTo>
                <a:cubicBezTo>
                  <a:pt x="21599" y="2361"/>
                  <a:pt x="21464" y="1649"/>
                  <a:pt x="21223" y="1140"/>
                </a:cubicBezTo>
                <a:cubicBezTo>
                  <a:pt x="21103" y="887"/>
                  <a:pt x="21095" y="848"/>
                  <a:pt x="21119" y="651"/>
                </a:cubicBezTo>
                <a:cubicBezTo>
                  <a:pt x="21150" y="396"/>
                  <a:pt x="21132" y="133"/>
                  <a:pt x="21078" y="57"/>
                </a:cubicBezTo>
                <a:cubicBezTo>
                  <a:pt x="21057" y="27"/>
                  <a:pt x="20989" y="1"/>
                  <a:pt x="20928" y="0"/>
                </a:cubicBezTo>
                <a:close/>
              </a:path>
            </a:pathLst>
          </a:custGeom>
          <a:ln w="12700">
            <a:miter lim="400000"/>
          </a:ln>
        </p:spPr>
      </p:pic>
      <p:sp>
        <p:nvSpPr>
          <p:cNvPr id="453" name="fabricated about 20 years ago for the KEKB injector"/>
          <p:cNvSpPr txBox="1"/>
          <p:nvPr/>
        </p:nvSpPr>
        <p:spPr>
          <a:xfrm>
            <a:off x="574344" y="1000712"/>
            <a:ext cx="9539951" cy="513157"/>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2800" b="1">
                <a:latin typeface="Helvetica"/>
                <a:ea typeface="Helvetica"/>
                <a:cs typeface="Helvetica"/>
                <a:sym typeface="Helvetica"/>
              </a:defRPr>
            </a:lvl1pPr>
          </a:lstStyle>
          <a:p>
            <a:r>
              <a:t>fabricated about 20 years ago for the KEKB injector</a:t>
            </a:r>
          </a:p>
        </p:txBody>
      </p:sp>
      <p:sp>
        <p:nvSpPr>
          <p:cNvPr id="454" name="work well as designed"/>
          <p:cNvSpPr txBox="1"/>
          <p:nvPr/>
        </p:nvSpPr>
        <p:spPr>
          <a:xfrm>
            <a:off x="2732807" y="1763384"/>
            <a:ext cx="5223026" cy="636267"/>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3600" b="1">
                <a:solidFill>
                  <a:srgbClr val="0433FF"/>
                </a:solidFill>
                <a:latin typeface="Helvetica"/>
                <a:ea typeface="Helvetica"/>
                <a:cs typeface="Helvetica"/>
                <a:sym typeface="Helvetica"/>
              </a:defRPr>
            </a:lvl1pPr>
          </a:lstStyle>
          <a:p>
            <a:r>
              <a:t>work well as designed</a:t>
            </a:r>
          </a:p>
        </p:txBody>
      </p:sp>
      <p:sp>
        <p:nvSpPr>
          <p:cNvPr id="455" name="the same as those of the PF-type"/>
          <p:cNvSpPr txBox="1"/>
          <p:nvPr/>
        </p:nvSpPr>
        <p:spPr>
          <a:xfrm>
            <a:off x="2264423" y="6860604"/>
            <a:ext cx="6159793" cy="405435"/>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b="1">
                <a:latin typeface="Helvetica"/>
                <a:ea typeface="Helvetica"/>
                <a:cs typeface="Helvetica"/>
                <a:sym typeface="Helvetica"/>
              </a:defRPr>
            </a:lvl1pPr>
          </a:lstStyle>
          <a:p>
            <a:r>
              <a:rPr dirty="0"/>
              <a:t>the same as those of the PF-type</a:t>
            </a:r>
          </a:p>
        </p:txBody>
      </p:sp>
      <p:sp>
        <p:nvSpPr>
          <p:cNvPr id="8" name="スライド番号プレースホルダ 3"/>
          <p:cNvSpPr>
            <a:spLocks noGrp="1"/>
          </p:cNvSpPr>
          <p:nvPr>
            <p:ph type="sldNum" sz="quarter" idx="4294967295"/>
          </p:nvPr>
        </p:nvSpPr>
        <p:spPr>
          <a:xfrm>
            <a:off x="9886950" y="7254875"/>
            <a:ext cx="623888" cy="252413"/>
          </a:xfrm>
          <a:prstGeom prst="rect">
            <a:avLst/>
          </a:prstGeom>
        </p:spPr>
        <p:txBody>
          <a:bodyPr/>
          <a:lstStyle/>
          <a:p>
            <a:pPr algn="r">
              <a:defRPr/>
            </a:pPr>
            <a:fld id="{4D221721-5FDC-D445-9F85-7F3CCA7B1AE5}" type="slidenum">
              <a:rPr lang="en-US" altLang="ja-JP" sz="1100" smtClean="0"/>
              <a:pPr algn="r">
                <a:defRPr/>
              </a:pPr>
              <a:t>26</a:t>
            </a:fld>
            <a:endParaRPr lang="en-US" altLang="ja-JP" sz="1100" dirty="0"/>
          </a:p>
        </p:txBody>
      </p:sp>
    </p:spTree>
    <p:extLst>
      <p:ext uri="{BB962C8B-B14F-4D97-AF65-F5344CB8AC3E}">
        <p14:creationId xmlns:p14="http://schemas.microsoft.com/office/powerpoint/2010/main" val="4153533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電界放出、反射異常（19 ユニット）"/>
          <p:cNvSpPr txBox="1"/>
          <p:nvPr/>
        </p:nvSpPr>
        <p:spPr>
          <a:xfrm>
            <a:off x="203758" y="1053455"/>
            <a:ext cx="5113297" cy="497768"/>
          </a:xfrm>
          <a:prstGeom prst="rect">
            <a:avLst/>
          </a:prstGeom>
          <a:ln w="635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p>
            <a:pPr>
              <a:defRPr sz="2700" b="1">
                <a:latin typeface="Helvetica"/>
                <a:ea typeface="Helvetica"/>
                <a:cs typeface="Helvetica"/>
                <a:sym typeface="Helvetica"/>
              </a:defRPr>
            </a:pPr>
            <a:r>
              <a:rPr lang="en-US" dirty="0"/>
              <a:t>Field emission, reflection (</a:t>
            </a:r>
            <a:r>
              <a:rPr dirty="0"/>
              <a:t>19</a:t>
            </a:r>
            <a:r>
              <a:rPr lang="en-US" dirty="0"/>
              <a:t>)</a:t>
            </a:r>
            <a:endParaRPr dirty="0"/>
          </a:p>
        </p:txBody>
      </p:sp>
      <p:pic>
        <p:nvPicPr>
          <p:cNvPr id="237" name="ACC-tube_type_PF2m-main_04rev.jpg" descr="ACC-tube_type_PF2m-main_04rev.jpg"/>
          <p:cNvPicPr>
            <a:picLocks noChangeAspect="1"/>
          </p:cNvPicPr>
          <p:nvPr/>
        </p:nvPicPr>
        <p:blipFill>
          <a:blip r:embed="rId2">
            <a:extLst/>
          </a:blip>
          <a:srcRect l="11604" t="2337" r="29923" b="12346"/>
          <a:stretch>
            <a:fillRect/>
          </a:stretch>
        </p:blipFill>
        <p:spPr>
          <a:xfrm rot="3120000">
            <a:off x="1072570" y="2381355"/>
            <a:ext cx="2675033" cy="2267683"/>
          </a:xfrm>
          <a:custGeom>
            <a:avLst/>
            <a:gdLst/>
            <a:ahLst/>
            <a:cxnLst>
              <a:cxn ang="0">
                <a:pos x="wd2" y="hd2"/>
              </a:cxn>
              <a:cxn ang="5400000">
                <a:pos x="wd2" y="hd2"/>
              </a:cxn>
              <a:cxn ang="10800000">
                <a:pos x="wd2" y="hd2"/>
              </a:cxn>
              <a:cxn ang="16200000">
                <a:pos x="wd2" y="hd2"/>
              </a:cxn>
            </a:cxnLst>
            <a:rect l="0" t="0" r="r" b="b"/>
            <a:pathLst>
              <a:path w="21503" h="21600" extrusionOk="0">
                <a:moveTo>
                  <a:pt x="13597" y="0"/>
                </a:moveTo>
                <a:lnTo>
                  <a:pt x="13570" y="68"/>
                </a:lnTo>
                <a:cubicBezTo>
                  <a:pt x="13425" y="432"/>
                  <a:pt x="13305" y="796"/>
                  <a:pt x="13305" y="876"/>
                </a:cubicBezTo>
                <a:cubicBezTo>
                  <a:pt x="13305" y="1025"/>
                  <a:pt x="12514" y="3111"/>
                  <a:pt x="12462" y="3101"/>
                </a:cubicBezTo>
                <a:cubicBezTo>
                  <a:pt x="12446" y="3098"/>
                  <a:pt x="12267" y="2930"/>
                  <a:pt x="12064" y="2728"/>
                </a:cubicBezTo>
                <a:lnTo>
                  <a:pt x="11693" y="2361"/>
                </a:lnTo>
                <a:lnTo>
                  <a:pt x="11371" y="2445"/>
                </a:lnTo>
                <a:cubicBezTo>
                  <a:pt x="10943" y="2558"/>
                  <a:pt x="10583" y="2772"/>
                  <a:pt x="10330" y="3064"/>
                </a:cubicBezTo>
                <a:cubicBezTo>
                  <a:pt x="10216" y="3195"/>
                  <a:pt x="10014" y="3371"/>
                  <a:pt x="9882" y="3455"/>
                </a:cubicBezTo>
                <a:cubicBezTo>
                  <a:pt x="9750" y="3539"/>
                  <a:pt x="9587" y="3684"/>
                  <a:pt x="9518" y="3778"/>
                </a:cubicBezTo>
                <a:cubicBezTo>
                  <a:pt x="9449" y="3872"/>
                  <a:pt x="9224" y="4394"/>
                  <a:pt x="9021" y="4940"/>
                </a:cubicBezTo>
                <a:cubicBezTo>
                  <a:pt x="8499" y="6342"/>
                  <a:pt x="8251" y="6922"/>
                  <a:pt x="8076" y="7149"/>
                </a:cubicBezTo>
                <a:cubicBezTo>
                  <a:pt x="7992" y="7258"/>
                  <a:pt x="7910" y="7345"/>
                  <a:pt x="7891" y="7345"/>
                </a:cubicBezTo>
                <a:cubicBezTo>
                  <a:pt x="7871" y="7345"/>
                  <a:pt x="7385" y="6868"/>
                  <a:pt x="6812" y="6286"/>
                </a:cubicBezTo>
                <a:cubicBezTo>
                  <a:pt x="6239" y="5703"/>
                  <a:pt x="5739" y="5221"/>
                  <a:pt x="5699" y="5214"/>
                </a:cubicBezTo>
                <a:cubicBezTo>
                  <a:pt x="5509" y="5179"/>
                  <a:pt x="5538" y="5027"/>
                  <a:pt x="5919" y="4067"/>
                </a:cubicBezTo>
                <a:cubicBezTo>
                  <a:pt x="6129" y="3539"/>
                  <a:pt x="6446" y="2719"/>
                  <a:pt x="6624" y="2246"/>
                </a:cubicBezTo>
                <a:cubicBezTo>
                  <a:pt x="6927" y="1445"/>
                  <a:pt x="6944" y="1381"/>
                  <a:pt x="6871" y="1280"/>
                </a:cubicBezTo>
                <a:cubicBezTo>
                  <a:pt x="6829" y="1221"/>
                  <a:pt x="6793" y="1149"/>
                  <a:pt x="6792" y="1119"/>
                </a:cubicBezTo>
                <a:cubicBezTo>
                  <a:pt x="6789" y="1038"/>
                  <a:pt x="6099" y="370"/>
                  <a:pt x="6018" y="370"/>
                </a:cubicBezTo>
                <a:cubicBezTo>
                  <a:pt x="5875" y="370"/>
                  <a:pt x="5251" y="673"/>
                  <a:pt x="4828" y="948"/>
                </a:cubicBezTo>
                <a:cubicBezTo>
                  <a:pt x="3577" y="1759"/>
                  <a:pt x="2266" y="3332"/>
                  <a:pt x="1326" y="5151"/>
                </a:cubicBezTo>
                <a:cubicBezTo>
                  <a:pt x="645" y="6469"/>
                  <a:pt x="224" y="7691"/>
                  <a:pt x="69" y="8812"/>
                </a:cubicBezTo>
                <a:cubicBezTo>
                  <a:pt x="-97" y="10006"/>
                  <a:pt x="39" y="10894"/>
                  <a:pt x="467" y="11403"/>
                </a:cubicBezTo>
                <a:cubicBezTo>
                  <a:pt x="787" y="11783"/>
                  <a:pt x="1358" y="12350"/>
                  <a:pt x="1538" y="12465"/>
                </a:cubicBezTo>
                <a:cubicBezTo>
                  <a:pt x="1637" y="12528"/>
                  <a:pt x="1853" y="12601"/>
                  <a:pt x="2018" y="12630"/>
                </a:cubicBezTo>
                <a:cubicBezTo>
                  <a:pt x="2277" y="12675"/>
                  <a:pt x="2334" y="12668"/>
                  <a:pt x="2444" y="12571"/>
                </a:cubicBezTo>
                <a:cubicBezTo>
                  <a:pt x="2513" y="12509"/>
                  <a:pt x="2596" y="12459"/>
                  <a:pt x="2627" y="12459"/>
                </a:cubicBezTo>
                <a:cubicBezTo>
                  <a:pt x="2657" y="12459"/>
                  <a:pt x="2852" y="12011"/>
                  <a:pt x="3060" y="11465"/>
                </a:cubicBezTo>
                <a:cubicBezTo>
                  <a:pt x="3267" y="10919"/>
                  <a:pt x="3455" y="10474"/>
                  <a:pt x="3478" y="10474"/>
                </a:cubicBezTo>
                <a:cubicBezTo>
                  <a:pt x="3500" y="10474"/>
                  <a:pt x="4290" y="11258"/>
                  <a:pt x="5234" y="12217"/>
                </a:cubicBezTo>
                <a:cubicBezTo>
                  <a:pt x="6177" y="13176"/>
                  <a:pt x="6964" y="13962"/>
                  <a:pt x="6980" y="13963"/>
                </a:cubicBezTo>
                <a:cubicBezTo>
                  <a:pt x="6997" y="13964"/>
                  <a:pt x="7079" y="14041"/>
                  <a:pt x="7166" y="14134"/>
                </a:cubicBezTo>
                <a:lnTo>
                  <a:pt x="7324" y="14305"/>
                </a:lnTo>
                <a:lnTo>
                  <a:pt x="7203" y="14628"/>
                </a:lnTo>
                <a:cubicBezTo>
                  <a:pt x="7025" y="15109"/>
                  <a:pt x="7036" y="15503"/>
                  <a:pt x="7247" y="16057"/>
                </a:cubicBezTo>
                <a:cubicBezTo>
                  <a:pt x="7466" y="16631"/>
                  <a:pt x="7739" y="17065"/>
                  <a:pt x="8284" y="17716"/>
                </a:cubicBezTo>
                <a:cubicBezTo>
                  <a:pt x="8589" y="18080"/>
                  <a:pt x="8764" y="18345"/>
                  <a:pt x="8840" y="18552"/>
                </a:cubicBezTo>
                <a:cubicBezTo>
                  <a:pt x="9055" y="19134"/>
                  <a:pt x="9981" y="20103"/>
                  <a:pt x="10839" y="20649"/>
                </a:cubicBezTo>
                <a:cubicBezTo>
                  <a:pt x="11566" y="21111"/>
                  <a:pt x="12421" y="21434"/>
                  <a:pt x="13135" y="21513"/>
                </a:cubicBezTo>
                <a:cubicBezTo>
                  <a:pt x="13489" y="21552"/>
                  <a:pt x="13517" y="21545"/>
                  <a:pt x="13592" y="21420"/>
                </a:cubicBezTo>
                <a:cubicBezTo>
                  <a:pt x="13666" y="21297"/>
                  <a:pt x="13689" y="21292"/>
                  <a:pt x="13874" y="21355"/>
                </a:cubicBezTo>
                <a:cubicBezTo>
                  <a:pt x="13985" y="21392"/>
                  <a:pt x="14263" y="21459"/>
                  <a:pt x="14493" y="21504"/>
                </a:cubicBezTo>
                <a:cubicBezTo>
                  <a:pt x="14723" y="21549"/>
                  <a:pt x="15126" y="21591"/>
                  <a:pt x="15391" y="21594"/>
                </a:cubicBezTo>
                <a:lnTo>
                  <a:pt x="15871" y="21600"/>
                </a:lnTo>
                <a:lnTo>
                  <a:pt x="16026" y="21205"/>
                </a:lnTo>
                <a:cubicBezTo>
                  <a:pt x="16111" y="20990"/>
                  <a:pt x="16180" y="20794"/>
                  <a:pt x="16180" y="20767"/>
                </a:cubicBezTo>
                <a:cubicBezTo>
                  <a:pt x="16180" y="20741"/>
                  <a:pt x="16009" y="20547"/>
                  <a:pt x="15801" y="20339"/>
                </a:cubicBezTo>
                <a:cubicBezTo>
                  <a:pt x="15535" y="20070"/>
                  <a:pt x="15432" y="19927"/>
                  <a:pt x="15448" y="19854"/>
                </a:cubicBezTo>
                <a:cubicBezTo>
                  <a:pt x="15461" y="19788"/>
                  <a:pt x="15411" y="19694"/>
                  <a:pt x="15311" y="19596"/>
                </a:cubicBezTo>
                <a:lnTo>
                  <a:pt x="15156" y="19444"/>
                </a:lnTo>
                <a:lnTo>
                  <a:pt x="15383" y="18822"/>
                </a:lnTo>
                <a:cubicBezTo>
                  <a:pt x="15509" y="18481"/>
                  <a:pt x="15642" y="18144"/>
                  <a:pt x="15678" y="18074"/>
                </a:cubicBezTo>
                <a:lnTo>
                  <a:pt x="15744" y="17943"/>
                </a:lnTo>
                <a:lnTo>
                  <a:pt x="16140" y="18061"/>
                </a:lnTo>
                <a:cubicBezTo>
                  <a:pt x="17205" y="18375"/>
                  <a:pt x="18725" y="18518"/>
                  <a:pt x="18935" y="18325"/>
                </a:cubicBezTo>
                <a:cubicBezTo>
                  <a:pt x="19023" y="18245"/>
                  <a:pt x="19024" y="18235"/>
                  <a:pt x="18945" y="18126"/>
                </a:cubicBezTo>
                <a:cubicBezTo>
                  <a:pt x="18896" y="18058"/>
                  <a:pt x="18880" y="17989"/>
                  <a:pt x="18906" y="17955"/>
                </a:cubicBezTo>
                <a:cubicBezTo>
                  <a:pt x="18929" y="17924"/>
                  <a:pt x="19017" y="17729"/>
                  <a:pt x="19101" y="17520"/>
                </a:cubicBezTo>
                <a:cubicBezTo>
                  <a:pt x="19195" y="17287"/>
                  <a:pt x="19295" y="17121"/>
                  <a:pt x="19363" y="17089"/>
                </a:cubicBezTo>
                <a:cubicBezTo>
                  <a:pt x="19601" y="16975"/>
                  <a:pt x="19557" y="16783"/>
                  <a:pt x="19220" y="16480"/>
                </a:cubicBezTo>
                <a:cubicBezTo>
                  <a:pt x="19100" y="16372"/>
                  <a:pt x="19005" y="16239"/>
                  <a:pt x="19005" y="16178"/>
                </a:cubicBezTo>
                <a:cubicBezTo>
                  <a:pt x="19005" y="16013"/>
                  <a:pt x="19349" y="15765"/>
                  <a:pt x="19581" y="15765"/>
                </a:cubicBezTo>
                <a:lnTo>
                  <a:pt x="19774" y="15765"/>
                </a:lnTo>
                <a:lnTo>
                  <a:pt x="20276" y="14488"/>
                </a:lnTo>
                <a:cubicBezTo>
                  <a:pt x="20551" y="13785"/>
                  <a:pt x="20776" y="13164"/>
                  <a:pt x="20776" y="13109"/>
                </a:cubicBezTo>
                <a:cubicBezTo>
                  <a:pt x="20776" y="13053"/>
                  <a:pt x="20709" y="12943"/>
                  <a:pt x="20627" y="12863"/>
                </a:cubicBezTo>
                <a:lnTo>
                  <a:pt x="20479" y="12717"/>
                </a:lnTo>
                <a:lnTo>
                  <a:pt x="20669" y="12242"/>
                </a:lnTo>
                <a:cubicBezTo>
                  <a:pt x="20773" y="11980"/>
                  <a:pt x="20849" y="11731"/>
                  <a:pt x="20838" y="11689"/>
                </a:cubicBezTo>
                <a:cubicBezTo>
                  <a:pt x="20794" y="11533"/>
                  <a:pt x="19882" y="10665"/>
                  <a:pt x="19742" y="10645"/>
                </a:cubicBezTo>
                <a:cubicBezTo>
                  <a:pt x="19655" y="10632"/>
                  <a:pt x="19607" y="10593"/>
                  <a:pt x="19616" y="10542"/>
                </a:cubicBezTo>
                <a:cubicBezTo>
                  <a:pt x="19623" y="10497"/>
                  <a:pt x="19608" y="10428"/>
                  <a:pt x="19581" y="10387"/>
                </a:cubicBezTo>
                <a:cubicBezTo>
                  <a:pt x="19545" y="10332"/>
                  <a:pt x="19718" y="9825"/>
                  <a:pt x="20224" y="8523"/>
                </a:cubicBezTo>
                <a:cubicBezTo>
                  <a:pt x="20606" y="7539"/>
                  <a:pt x="20919" y="6712"/>
                  <a:pt x="20919" y="6686"/>
                </a:cubicBezTo>
                <a:cubicBezTo>
                  <a:pt x="20919" y="6660"/>
                  <a:pt x="20961" y="6601"/>
                  <a:pt x="21011" y="6556"/>
                </a:cubicBezTo>
                <a:cubicBezTo>
                  <a:pt x="21024" y="6543"/>
                  <a:pt x="21359" y="5684"/>
                  <a:pt x="21503" y="5332"/>
                </a:cubicBezTo>
                <a:lnTo>
                  <a:pt x="21503" y="0"/>
                </a:lnTo>
                <a:lnTo>
                  <a:pt x="13597" y="0"/>
                </a:lnTo>
                <a:close/>
              </a:path>
            </a:pathLst>
          </a:custGeom>
          <a:ln w="12700">
            <a:miter lim="400000"/>
          </a:ln>
        </p:spPr>
      </p:pic>
      <p:sp>
        <p:nvSpPr>
          <p:cNvPr id="238" name="線"/>
          <p:cNvSpPr/>
          <p:nvPr/>
        </p:nvSpPr>
        <p:spPr>
          <a:xfrm>
            <a:off x="952751" y="2850051"/>
            <a:ext cx="1233479" cy="744260"/>
          </a:xfrm>
          <a:prstGeom prst="line">
            <a:avLst/>
          </a:prstGeom>
          <a:ln w="50800">
            <a:solidFill>
              <a:srgbClr val="000000"/>
            </a:solidFill>
            <a:miter lim="400000"/>
            <a:tailEnd type="oval"/>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39" name="四角形"/>
          <p:cNvSpPr/>
          <p:nvPr/>
        </p:nvSpPr>
        <p:spPr>
          <a:xfrm>
            <a:off x="3297492" y="3045417"/>
            <a:ext cx="1010605" cy="1576268"/>
          </a:xfrm>
          <a:prstGeom prst="rect">
            <a:avLst/>
          </a:prstGeom>
          <a:solidFill>
            <a:srgbClr val="FFFCEA"/>
          </a:solidFill>
          <a:ln w="12700">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pic>
        <p:nvPicPr>
          <p:cNvPr id="240" name="IMG_1429_周囲5.JPG" descr="IMG_1429_周囲5.JPG"/>
          <p:cNvPicPr>
            <a:picLocks noChangeAspect="1"/>
          </p:cNvPicPr>
          <p:nvPr/>
        </p:nvPicPr>
        <p:blipFill>
          <a:blip r:embed="rId3">
            <a:extLst/>
          </a:blip>
          <a:srcRect t="174" r="39810" b="174"/>
          <a:stretch>
            <a:fillRect/>
          </a:stretch>
        </p:blipFill>
        <p:spPr>
          <a:xfrm>
            <a:off x="3523501" y="2637617"/>
            <a:ext cx="1669925" cy="1956224"/>
          </a:xfrm>
          <a:prstGeom prst="rect">
            <a:avLst/>
          </a:prstGeom>
          <a:ln w="12700">
            <a:miter lim="400000"/>
          </a:ln>
        </p:spPr>
      </p:pic>
      <p:pic>
        <p:nvPicPr>
          <p:cNvPr id="241" name="イメージ" descr="イメージ"/>
          <p:cNvPicPr>
            <a:picLocks noChangeAspect="1"/>
          </p:cNvPicPr>
          <p:nvPr/>
        </p:nvPicPr>
        <p:blipFill>
          <a:blip r:embed="rId4">
            <a:extLst/>
          </a:blip>
          <a:srcRect l="17806" r="11532"/>
          <a:stretch>
            <a:fillRect/>
          </a:stretch>
        </p:blipFill>
        <p:spPr>
          <a:xfrm rot="10800000">
            <a:off x="407611" y="2649969"/>
            <a:ext cx="884979" cy="888923"/>
          </a:xfrm>
          <a:prstGeom prst="rect">
            <a:avLst/>
          </a:prstGeom>
          <a:ln w="12700">
            <a:miter lim="400000"/>
          </a:ln>
        </p:spPr>
      </p:pic>
      <p:pic>
        <p:nvPicPr>
          <p:cNvPr id="242" name="イメージ" descr="イメージ"/>
          <p:cNvPicPr>
            <a:picLocks noChangeAspect="1"/>
          </p:cNvPicPr>
          <p:nvPr/>
        </p:nvPicPr>
        <p:blipFill>
          <a:blip r:embed="rId5">
            <a:extLst/>
          </a:blip>
          <a:srcRect l="28938"/>
          <a:stretch>
            <a:fillRect/>
          </a:stretch>
        </p:blipFill>
        <p:spPr>
          <a:xfrm>
            <a:off x="416030" y="3692544"/>
            <a:ext cx="892756" cy="888923"/>
          </a:xfrm>
          <a:prstGeom prst="rect">
            <a:avLst/>
          </a:prstGeom>
          <a:ln w="12700">
            <a:miter lim="400000"/>
          </a:ln>
        </p:spPr>
      </p:pic>
      <p:sp>
        <p:nvSpPr>
          <p:cNvPr id="243" name="線"/>
          <p:cNvSpPr/>
          <p:nvPr/>
        </p:nvSpPr>
        <p:spPr>
          <a:xfrm flipH="1">
            <a:off x="2442111" y="3750368"/>
            <a:ext cx="1252704" cy="216474"/>
          </a:xfrm>
          <a:prstGeom prst="line">
            <a:avLst/>
          </a:prstGeom>
          <a:ln w="50800">
            <a:solidFill>
              <a:srgbClr val="000000"/>
            </a:solidFill>
            <a:miter lim="400000"/>
            <a:tailEnd type="oval"/>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44" name="線"/>
          <p:cNvSpPr/>
          <p:nvPr/>
        </p:nvSpPr>
        <p:spPr>
          <a:xfrm flipH="1">
            <a:off x="2511847" y="2788747"/>
            <a:ext cx="1604573" cy="832422"/>
          </a:xfrm>
          <a:prstGeom prst="line">
            <a:avLst/>
          </a:prstGeom>
          <a:ln w="50800">
            <a:solidFill>
              <a:srgbClr val="000000"/>
            </a:solidFill>
            <a:miter lim="400000"/>
            <a:tailEnd type="oval"/>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pic>
        <p:nvPicPr>
          <p:cNvPr id="245" name="AC_56_2-2.jpg" descr="AC_56_2-2.jpg"/>
          <p:cNvPicPr>
            <a:picLocks noChangeAspect="1"/>
          </p:cNvPicPr>
          <p:nvPr/>
        </p:nvPicPr>
        <p:blipFill>
          <a:blip r:embed="rId6">
            <a:extLst/>
          </a:blip>
          <a:stretch>
            <a:fillRect/>
          </a:stretch>
        </p:blipFill>
        <p:spPr>
          <a:xfrm>
            <a:off x="6116627" y="2351172"/>
            <a:ext cx="1531727" cy="2178202"/>
          </a:xfrm>
          <a:prstGeom prst="rect">
            <a:avLst/>
          </a:prstGeom>
          <a:ln w="12700">
            <a:miter lim="400000"/>
          </a:ln>
        </p:spPr>
      </p:pic>
      <p:pic>
        <p:nvPicPr>
          <p:cNvPr id="246" name="ACC-tube_type_PF2m-main_04rev.jpg" descr="ACC-tube_type_PF2m-main_04rev.jpg"/>
          <p:cNvPicPr>
            <a:picLocks noChangeAspect="1"/>
          </p:cNvPicPr>
          <p:nvPr/>
        </p:nvPicPr>
        <p:blipFill>
          <a:blip r:embed="rId2">
            <a:extLst/>
          </a:blip>
          <a:srcRect l="11605" t="2337" r="29926" b="12348"/>
          <a:stretch>
            <a:fillRect/>
          </a:stretch>
        </p:blipFill>
        <p:spPr>
          <a:xfrm rot="3120000">
            <a:off x="7537854" y="2264753"/>
            <a:ext cx="2786154" cy="2361952"/>
          </a:xfrm>
          <a:custGeom>
            <a:avLst/>
            <a:gdLst/>
            <a:ahLst/>
            <a:cxnLst>
              <a:cxn ang="0">
                <a:pos x="wd2" y="hd2"/>
              </a:cxn>
              <a:cxn ang="5400000">
                <a:pos x="wd2" y="hd2"/>
              </a:cxn>
              <a:cxn ang="10800000">
                <a:pos x="wd2" y="hd2"/>
              </a:cxn>
              <a:cxn ang="16200000">
                <a:pos x="wd2" y="hd2"/>
              </a:cxn>
            </a:cxnLst>
            <a:rect l="0" t="0" r="r" b="b"/>
            <a:pathLst>
              <a:path w="21502" h="21600" extrusionOk="0">
                <a:moveTo>
                  <a:pt x="13598" y="0"/>
                </a:moveTo>
                <a:lnTo>
                  <a:pt x="13570" y="69"/>
                </a:lnTo>
                <a:cubicBezTo>
                  <a:pt x="13425" y="432"/>
                  <a:pt x="13306" y="797"/>
                  <a:pt x="13306" y="877"/>
                </a:cubicBezTo>
                <a:cubicBezTo>
                  <a:pt x="13306" y="1026"/>
                  <a:pt x="12513" y="3113"/>
                  <a:pt x="12460" y="3102"/>
                </a:cubicBezTo>
                <a:cubicBezTo>
                  <a:pt x="12445" y="3099"/>
                  <a:pt x="12265" y="2931"/>
                  <a:pt x="12061" y="2729"/>
                </a:cubicBezTo>
                <a:lnTo>
                  <a:pt x="11693" y="2363"/>
                </a:lnTo>
                <a:lnTo>
                  <a:pt x="11370" y="2446"/>
                </a:lnTo>
                <a:cubicBezTo>
                  <a:pt x="10942" y="2559"/>
                  <a:pt x="10581" y="2772"/>
                  <a:pt x="10328" y="3064"/>
                </a:cubicBezTo>
                <a:cubicBezTo>
                  <a:pt x="10214" y="3195"/>
                  <a:pt x="10013" y="3371"/>
                  <a:pt x="9881" y="3454"/>
                </a:cubicBezTo>
                <a:cubicBezTo>
                  <a:pt x="9750" y="3538"/>
                  <a:pt x="9585" y="3682"/>
                  <a:pt x="9516" y="3776"/>
                </a:cubicBezTo>
                <a:cubicBezTo>
                  <a:pt x="9446" y="3871"/>
                  <a:pt x="9225" y="4394"/>
                  <a:pt x="9022" y="4940"/>
                </a:cubicBezTo>
                <a:cubicBezTo>
                  <a:pt x="8499" y="6342"/>
                  <a:pt x="8251" y="6923"/>
                  <a:pt x="8076" y="7150"/>
                </a:cubicBezTo>
                <a:cubicBezTo>
                  <a:pt x="7993" y="7259"/>
                  <a:pt x="7908" y="7347"/>
                  <a:pt x="7889" y="7347"/>
                </a:cubicBezTo>
                <a:cubicBezTo>
                  <a:pt x="7869" y="7347"/>
                  <a:pt x="7386" y="6871"/>
                  <a:pt x="6813" y="6288"/>
                </a:cubicBezTo>
                <a:cubicBezTo>
                  <a:pt x="6240" y="5706"/>
                  <a:pt x="5739" y="5222"/>
                  <a:pt x="5699" y="5214"/>
                </a:cubicBezTo>
                <a:cubicBezTo>
                  <a:pt x="5509" y="5179"/>
                  <a:pt x="5536" y="5026"/>
                  <a:pt x="5917" y="4066"/>
                </a:cubicBezTo>
                <a:cubicBezTo>
                  <a:pt x="6127" y="3538"/>
                  <a:pt x="6447" y="2719"/>
                  <a:pt x="6625" y="2246"/>
                </a:cubicBezTo>
                <a:cubicBezTo>
                  <a:pt x="6928" y="1445"/>
                  <a:pt x="6942" y="1380"/>
                  <a:pt x="6870" y="1280"/>
                </a:cubicBezTo>
                <a:cubicBezTo>
                  <a:pt x="6827" y="1220"/>
                  <a:pt x="6793" y="1149"/>
                  <a:pt x="6791" y="1119"/>
                </a:cubicBezTo>
                <a:cubicBezTo>
                  <a:pt x="6788" y="1038"/>
                  <a:pt x="6098" y="370"/>
                  <a:pt x="6017" y="370"/>
                </a:cubicBezTo>
                <a:cubicBezTo>
                  <a:pt x="5874" y="370"/>
                  <a:pt x="5250" y="671"/>
                  <a:pt x="4827" y="946"/>
                </a:cubicBezTo>
                <a:cubicBezTo>
                  <a:pt x="3576" y="1757"/>
                  <a:pt x="2265" y="3332"/>
                  <a:pt x="1324" y="5152"/>
                </a:cubicBezTo>
                <a:cubicBezTo>
                  <a:pt x="643" y="6469"/>
                  <a:pt x="223" y="7692"/>
                  <a:pt x="68" y="8812"/>
                </a:cubicBezTo>
                <a:cubicBezTo>
                  <a:pt x="-98" y="10007"/>
                  <a:pt x="39" y="10895"/>
                  <a:pt x="467" y="11404"/>
                </a:cubicBezTo>
                <a:cubicBezTo>
                  <a:pt x="787" y="11784"/>
                  <a:pt x="1357" y="12350"/>
                  <a:pt x="1538" y="12466"/>
                </a:cubicBezTo>
                <a:cubicBezTo>
                  <a:pt x="1636" y="12529"/>
                  <a:pt x="1850" y="12604"/>
                  <a:pt x="2015" y="12633"/>
                </a:cubicBezTo>
                <a:cubicBezTo>
                  <a:pt x="2274" y="12678"/>
                  <a:pt x="2333" y="12668"/>
                  <a:pt x="2443" y="12570"/>
                </a:cubicBezTo>
                <a:cubicBezTo>
                  <a:pt x="2513" y="12508"/>
                  <a:pt x="2595" y="12457"/>
                  <a:pt x="2626" y="12457"/>
                </a:cubicBezTo>
                <a:cubicBezTo>
                  <a:pt x="2656" y="12457"/>
                  <a:pt x="2850" y="12012"/>
                  <a:pt x="3058" y="11467"/>
                </a:cubicBezTo>
                <a:cubicBezTo>
                  <a:pt x="3266" y="10921"/>
                  <a:pt x="3454" y="10473"/>
                  <a:pt x="3476" y="10473"/>
                </a:cubicBezTo>
                <a:cubicBezTo>
                  <a:pt x="3498" y="10473"/>
                  <a:pt x="4290" y="11259"/>
                  <a:pt x="5233" y="12218"/>
                </a:cubicBezTo>
                <a:cubicBezTo>
                  <a:pt x="6177" y="13178"/>
                  <a:pt x="6963" y="13962"/>
                  <a:pt x="6979" y="13963"/>
                </a:cubicBezTo>
                <a:cubicBezTo>
                  <a:pt x="6996" y="13965"/>
                  <a:pt x="7080" y="14044"/>
                  <a:pt x="7167" y="14137"/>
                </a:cubicBezTo>
                <a:lnTo>
                  <a:pt x="7323" y="14304"/>
                </a:lnTo>
                <a:lnTo>
                  <a:pt x="7202" y="14629"/>
                </a:lnTo>
                <a:cubicBezTo>
                  <a:pt x="7024" y="15110"/>
                  <a:pt x="7036" y="15503"/>
                  <a:pt x="7247" y="16058"/>
                </a:cubicBezTo>
                <a:cubicBezTo>
                  <a:pt x="7466" y="16631"/>
                  <a:pt x="7738" y="17064"/>
                  <a:pt x="8283" y="17716"/>
                </a:cubicBezTo>
                <a:cubicBezTo>
                  <a:pt x="8588" y="18080"/>
                  <a:pt x="8765" y="18345"/>
                  <a:pt x="8841" y="18551"/>
                </a:cubicBezTo>
                <a:cubicBezTo>
                  <a:pt x="9056" y="19133"/>
                  <a:pt x="9980" y="20105"/>
                  <a:pt x="10838" y="20651"/>
                </a:cubicBezTo>
                <a:cubicBezTo>
                  <a:pt x="11565" y="21114"/>
                  <a:pt x="12419" y="21434"/>
                  <a:pt x="13133" y="21513"/>
                </a:cubicBezTo>
                <a:cubicBezTo>
                  <a:pt x="13487" y="21553"/>
                  <a:pt x="13516" y="21546"/>
                  <a:pt x="13591" y="21421"/>
                </a:cubicBezTo>
                <a:cubicBezTo>
                  <a:pt x="13665" y="21298"/>
                  <a:pt x="13689" y="21293"/>
                  <a:pt x="13874" y="21355"/>
                </a:cubicBezTo>
                <a:cubicBezTo>
                  <a:pt x="13984" y="21393"/>
                  <a:pt x="14261" y="21460"/>
                  <a:pt x="14491" y="21505"/>
                </a:cubicBezTo>
                <a:cubicBezTo>
                  <a:pt x="14721" y="21550"/>
                  <a:pt x="15127" y="21591"/>
                  <a:pt x="15391" y="21594"/>
                </a:cubicBezTo>
                <a:lnTo>
                  <a:pt x="15871" y="21600"/>
                </a:lnTo>
                <a:lnTo>
                  <a:pt x="16025" y="21206"/>
                </a:lnTo>
                <a:cubicBezTo>
                  <a:pt x="16110" y="20991"/>
                  <a:pt x="16180" y="20794"/>
                  <a:pt x="16180" y="20768"/>
                </a:cubicBezTo>
                <a:cubicBezTo>
                  <a:pt x="16180" y="20741"/>
                  <a:pt x="16009" y="20547"/>
                  <a:pt x="15802" y="20338"/>
                </a:cubicBezTo>
                <a:cubicBezTo>
                  <a:pt x="15536" y="20070"/>
                  <a:pt x="15431" y="19928"/>
                  <a:pt x="15446" y="19855"/>
                </a:cubicBezTo>
                <a:cubicBezTo>
                  <a:pt x="15460" y="19789"/>
                  <a:pt x="15412" y="19696"/>
                  <a:pt x="15313" y="19598"/>
                </a:cubicBezTo>
                <a:lnTo>
                  <a:pt x="15156" y="19443"/>
                </a:lnTo>
                <a:lnTo>
                  <a:pt x="15384" y="18823"/>
                </a:lnTo>
                <a:cubicBezTo>
                  <a:pt x="15510" y="18481"/>
                  <a:pt x="15643" y="18145"/>
                  <a:pt x="15679" y="18074"/>
                </a:cubicBezTo>
                <a:lnTo>
                  <a:pt x="15743" y="17946"/>
                </a:lnTo>
                <a:lnTo>
                  <a:pt x="16139" y="18062"/>
                </a:lnTo>
                <a:cubicBezTo>
                  <a:pt x="17204" y="18376"/>
                  <a:pt x="18724" y="18521"/>
                  <a:pt x="18935" y="18328"/>
                </a:cubicBezTo>
                <a:cubicBezTo>
                  <a:pt x="19022" y="18247"/>
                  <a:pt x="19022" y="18236"/>
                  <a:pt x="18944" y="18128"/>
                </a:cubicBezTo>
                <a:cubicBezTo>
                  <a:pt x="18895" y="18059"/>
                  <a:pt x="18878" y="17991"/>
                  <a:pt x="18904" y="17958"/>
                </a:cubicBezTo>
                <a:cubicBezTo>
                  <a:pt x="18927" y="17927"/>
                  <a:pt x="19017" y="17731"/>
                  <a:pt x="19101" y="17522"/>
                </a:cubicBezTo>
                <a:cubicBezTo>
                  <a:pt x="19195" y="17289"/>
                  <a:pt x="19294" y="17122"/>
                  <a:pt x="19362" y="17090"/>
                </a:cubicBezTo>
                <a:cubicBezTo>
                  <a:pt x="19600" y="16976"/>
                  <a:pt x="19556" y="16785"/>
                  <a:pt x="19220" y="16481"/>
                </a:cubicBezTo>
                <a:cubicBezTo>
                  <a:pt x="19100" y="16373"/>
                  <a:pt x="19004" y="16238"/>
                  <a:pt x="19004" y="16177"/>
                </a:cubicBezTo>
                <a:cubicBezTo>
                  <a:pt x="19004" y="16011"/>
                  <a:pt x="19349" y="15765"/>
                  <a:pt x="19581" y="15765"/>
                </a:cubicBezTo>
                <a:lnTo>
                  <a:pt x="19775" y="15765"/>
                </a:lnTo>
                <a:lnTo>
                  <a:pt x="20277" y="14488"/>
                </a:lnTo>
                <a:cubicBezTo>
                  <a:pt x="20552" y="13786"/>
                  <a:pt x="20775" y="13166"/>
                  <a:pt x="20775" y="13110"/>
                </a:cubicBezTo>
                <a:cubicBezTo>
                  <a:pt x="20775" y="13055"/>
                  <a:pt x="20709" y="12943"/>
                  <a:pt x="20628" y="12863"/>
                </a:cubicBezTo>
                <a:lnTo>
                  <a:pt x="20481" y="12717"/>
                </a:lnTo>
                <a:lnTo>
                  <a:pt x="20668" y="12242"/>
                </a:lnTo>
                <a:cubicBezTo>
                  <a:pt x="20772" y="11981"/>
                  <a:pt x="20849" y="11733"/>
                  <a:pt x="20837" y="11690"/>
                </a:cubicBezTo>
                <a:cubicBezTo>
                  <a:pt x="20793" y="11535"/>
                  <a:pt x="19882" y="10663"/>
                  <a:pt x="19742" y="10643"/>
                </a:cubicBezTo>
                <a:cubicBezTo>
                  <a:pt x="19655" y="10631"/>
                  <a:pt x="19608" y="10593"/>
                  <a:pt x="19616" y="10542"/>
                </a:cubicBezTo>
                <a:cubicBezTo>
                  <a:pt x="19624" y="10497"/>
                  <a:pt x="19608" y="10428"/>
                  <a:pt x="19581" y="10387"/>
                </a:cubicBezTo>
                <a:cubicBezTo>
                  <a:pt x="19544" y="10332"/>
                  <a:pt x="19718" y="9825"/>
                  <a:pt x="20224" y="8522"/>
                </a:cubicBezTo>
                <a:cubicBezTo>
                  <a:pt x="20606" y="7539"/>
                  <a:pt x="20920" y="6714"/>
                  <a:pt x="20920" y="6688"/>
                </a:cubicBezTo>
                <a:cubicBezTo>
                  <a:pt x="20920" y="6662"/>
                  <a:pt x="20961" y="6602"/>
                  <a:pt x="21010" y="6557"/>
                </a:cubicBezTo>
                <a:cubicBezTo>
                  <a:pt x="21024" y="6544"/>
                  <a:pt x="21359" y="5685"/>
                  <a:pt x="21502" y="5334"/>
                </a:cubicBezTo>
                <a:lnTo>
                  <a:pt x="21502" y="0"/>
                </a:lnTo>
                <a:lnTo>
                  <a:pt x="13598" y="0"/>
                </a:lnTo>
                <a:close/>
              </a:path>
            </a:pathLst>
          </a:custGeom>
          <a:ln w="12700">
            <a:miter lim="400000"/>
          </a:ln>
        </p:spPr>
      </p:pic>
      <p:sp>
        <p:nvSpPr>
          <p:cNvPr id="247" name="四角形"/>
          <p:cNvSpPr/>
          <p:nvPr/>
        </p:nvSpPr>
        <p:spPr>
          <a:xfrm>
            <a:off x="10127641" y="2854151"/>
            <a:ext cx="560997" cy="2178202"/>
          </a:xfrm>
          <a:prstGeom prst="rect">
            <a:avLst/>
          </a:prstGeom>
          <a:solidFill>
            <a:srgbClr val="FFFCEA"/>
          </a:solidFill>
          <a:ln w="12700">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48" name="線"/>
          <p:cNvSpPr/>
          <p:nvPr/>
        </p:nvSpPr>
        <p:spPr>
          <a:xfrm>
            <a:off x="8997229" y="3956183"/>
            <a:ext cx="167167" cy="429918"/>
          </a:xfrm>
          <a:custGeom>
            <a:avLst/>
            <a:gdLst/>
            <a:ahLst/>
            <a:cxnLst>
              <a:cxn ang="0">
                <a:pos x="wd2" y="hd2"/>
              </a:cxn>
              <a:cxn ang="5400000">
                <a:pos x="wd2" y="hd2"/>
              </a:cxn>
              <a:cxn ang="10800000">
                <a:pos x="wd2" y="hd2"/>
              </a:cxn>
              <a:cxn ang="16200000">
                <a:pos x="wd2" y="hd2"/>
              </a:cxn>
            </a:cxnLst>
            <a:rect l="0" t="0" r="r" b="b"/>
            <a:pathLst>
              <a:path w="19074" h="21600" extrusionOk="0">
                <a:moveTo>
                  <a:pt x="13238" y="21600"/>
                </a:moveTo>
                <a:cubicBezTo>
                  <a:pt x="7039" y="20565"/>
                  <a:pt x="2256" y="17759"/>
                  <a:pt x="644" y="14212"/>
                </a:cubicBezTo>
                <a:cubicBezTo>
                  <a:pt x="-2526" y="7236"/>
                  <a:pt x="6384" y="365"/>
                  <a:pt x="19074" y="0"/>
                </a:cubicBezTo>
              </a:path>
            </a:pathLst>
          </a:custGeom>
          <a:ln w="63500">
            <a:solidFill>
              <a:srgbClr val="00FDFF"/>
            </a:solidFill>
            <a:miter lim="400000"/>
            <a:tailEnd type="triangle"/>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49" name="線"/>
          <p:cNvSpPr/>
          <p:nvPr/>
        </p:nvSpPr>
        <p:spPr>
          <a:xfrm>
            <a:off x="8494538" y="4546895"/>
            <a:ext cx="590402" cy="2404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780" y="1577"/>
                  <a:pt x="17967" y="3208"/>
                  <a:pt x="16162" y="4891"/>
                </a:cubicBezTo>
                <a:cubicBezTo>
                  <a:pt x="10700" y="9983"/>
                  <a:pt x="5309" y="15556"/>
                  <a:pt x="0" y="21600"/>
                </a:cubicBezTo>
              </a:path>
            </a:pathLst>
          </a:custGeom>
          <a:ln w="76200">
            <a:solidFill>
              <a:srgbClr val="0433FF"/>
            </a:solidFill>
            <a:miter lim="400000"/>
            <a:tailEnd type="triangle"/>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50" name="図形"/>
          <p:cNvSpPr/>
          <p:nvPr/>
        </p:nvSpPr>
        <p:spPr>
          <a:xfrm>
            <a:off x="9079437" y="3128163"/>
            <a:ext cx="597488" cy="2945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2" y="7927"/>
                </a:lnTo>
                <a:lnTo>
                  <a:pt x="4541" y="6013"/>
                </a:lnTo>
                <a:lnTo>
                  <a:pt x="4610" y="2016"/>
                </a:lnTo>
                <a:lnTo>
                  <a:pt x="5351" y="1338"/>
                </a:lnTo>
                <a:lnTo>
                  <a:pt x="5214" y="19057"/>
                </a:lnTo>
                <a:lnTo>
                  <a:pt x="7061" y="18202"/>
                </a:lnTo>
                <a:lnTo>
                  <a:pt x="7127" y="5576"/>
                </a:lnTo>
                <a:lnTo>
                  <a:pt x="20109" y="0"/>
                </a:lnTo>
                <a:lnTo>
                  <a:pt x="20219" y="8509"/>
                </a:lnTo>
                <a:cubicBezTo>
                  <a:pt x="20004" y="8531"/>
                  <a:pt x="19800" y="8692"/>
                  <a:pt x="19640" y="8966"/>
                </a:cubicBezTo>
                <a:cubicBezTo>
                  <a:pt x="19465" y="9267"/>
                  <a:pt x="19354" y="9682"/>
                  <a:pt x="19330" y="10131"/>
                </a:cubicBezTo>
                <a:lnTo>
                  <a:pt x="21598" y="9084"/>
                </a:lnTo>
                <a:lnTo>
                  <a:pt x="21600" y="12532"/>
                </a:lnTo>
                <a:lnTo>
                  <a:pt x="0" y="21600"/>
                </a:lnTo>
                <a:close/>
              </a:path>
            </a:pathLst>
          </a:custGeom>
          <a:solidFill>
            <a:srgbClr val="76D6FF">
              <a:alpha val="76748"/>
            </a:srgbClr>
          </a:solidFill>
          <a:ln w="3175">
            <a:solidFill>
              <a:srgbClr val="000000">
                <a:alpha val="76748"/>
              </a:srgbClr>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51" name="図形"/>
          <p:cNvSpPr/>
          <p:nvPr/>
        </p:nvSpPr>
        <p:spPr>
          <a:xfrm rot="27946">
            <a:off x="9059483" y="4253813"/>
            <a:ext cx="618347" cy="343358"/>
          </a:xfrm>
          <a:custGeom>
            <a:avLst/>
            <a:gdLst/>
            <a:ahLst/>
            <a:cxnLst>
              <a:cxn ang="0">
                <a:pos x="wd2" y="hd2"/>
              </a:cxn>
              <a:cxn ang="5400000">
                <a:pos x="wd2" y="hd2"/>
              </a:cxn>
              <a:cxn ang="10800000">
                <a:pos x="wd2" y="hd2"/>
              </a:cxn>
              <a:cxn ang="16200000">
                <a:pos x="wd2" y="hd2"/>
              </a:cxn>
            </a:cxnLst>
            <a:rect l="0" t="0" r="r" b="b"/>
            <a:pathLst>
              <a:path w="21600" h="21600" extrusionOk="0">
                <a:moveTo>
                  <a:pt x="6847" y="16907"/>
                </a:moveTo>
                <a:lnTo>
                  <a:pt x="6751" y="14238"/>
                </a:lnTo>
                <a:lnTo>
                  <a:pt x="5058" y="14953"/>
                </a:lnTo>
                <a:lnTo>
                  <a:pt x="5079" y="21423"/>
                </a:lnTo>
                <a:lnTo>
                  <a:pt x="4388" y="21600"/>
                </a:lnTo>
                <a:lnTo>
                  <a:pt x="4189" y="18010"/>
                </a:lnTo>
                <a:lnTo>
                  <a:pt x="0" y="19809"/>
                </a:lnTo>
                <a:lnTo>
                  <a:pt x="146" y="7912"/>
                </a:lnTo>
                <a:lnTo>
                  <a:pt x="21502" y="0"/>
                </a:lnTo>
                <a:lnTo>
                  <a:pt x="21600" y="2826"/>
                </a:lnTo>
                <a:lnTo>
                  <a:pt x="18724" y="4148"/>
                </a:lnTo>
                <a:cubicBezTo>
                  <a:pt x="18559" y="4451"/>
                  <a:pt x="18578" y="4933"/>
                  <a:pt x="18769" y="5196"/>
                </a:cubicBezTo>
                <a:cubicBezTo>
                  <a:pt x="18911" y="5392"/>
                  <a:pt x="19114" y="5407"/>
                  <a:pt x="19268" y="5229"/>
                </a:cubicBezTo>
                <a:lnTo>
                  <a:pt x="19245" y="12147"/>
                </a:lnTo>
                <a:lnTo>
                  <a:pt x="6847" y="16907"/>
                </a:lnTo>
                <a:close/>
              </a:path>
            </a:pathLst>
          </a:custGeom>
          <a:solidFill>
            <a:srgbClr val="76D6FF">
              <a:alpha val="44221"/>
            </a:srgbClr>
          </a:solidFill>
          <a:ln w="3175">
            <a:solidFill>
              <a:srgbClr val="000000">
                <a:alpha val="44221"/>
              </a:srgbClr>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52" name="四角形"/>
          <p:cNvSpPr/>
          <p:nvPr/>
        </p:nvSpPr>
        <p:spPr>
          <a:xfrm>
            <a:off x="252273" y="1993884"/>
            <a:ext cx="5108079" cy="3181184"/>
          </a:xfrm>
          <a:prstGeom prst="rect">
            <a:avLst/>
          </a:prstGeom>
          <a:ln w="127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53" name="四角形"/>
          <p:cNvSpPr/>
          <p:nvPr/>
        </p:nvSpPr>
        <p:spPr>
          <a:xfrm>
            <a:off x="5576731" y="1993884"/>
            <a:ext cx="4806219" cy="3181184"/>
          </a:xfrm>
          <a:prstGeom prst="rect">
            <a:avLst/>
          </a:prstGeom>
          <a:ln w="127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54" name="水漏れ（6 ユニット）"/>
          <p:cNvSpPr txBox="1"/>
          <p:nvPr/>
        </p:nvSpPr>
        <p:spPr>
          <a:xfrm>
            <a:off x="5539149" y="1048579"/>
            <a:ext cx="4811438" cy="497768"/>
          </a:xfrm>
          <a:prstGeom prst="rect">
            <a:avLst/>
          </a:prstGeom>
          <a:ln w="635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p>
            <a:pPr>
              <a:defRPr sz="2700" b="1">
                <a:latin typeface="Helvetica"/>
                <a:ea typeface="Helvetica"/>
                <a:cs typeface="Helvetica"/>
                <a:sym typeface="Helvetica"/>
              </a:defRPr>
            </a:pPr>
            <a:r>
              <a:rPr lang="en-US" dirty="0"/>
              <a:t>Cooling water leakage (6)</a:t>
            </a:r>
            <a:endParaRPr dirty="0"/>
          </a:p>
        </p:txBody>
      </p:sp>
      <p:sp>
        <p:nvSpPr>
          <p:cNvPr id="255" name="水漏れ例"/>
          <p:cNvSpPr txBox="1"/>
          <p:nvPr/>
        </p:nvSpPr>
        <p:spPr>
          <a:xfrm>
            <a:off x="6627349" y="4523263"/>
            <a:ext cx="826539" cy="266936"/>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lvl1pPr>
              <a:defRPr sz="1200" b="1">
                <a:latin typeface="Helvetica"/>
                <a:ea typeface="Helvetica"/>
                <a:cs typeface="Helvetica"/>
                <a:sym typeface="Helvetica"/>
              </a:defRPr>
            </a:lvl1pPr>
          </a:lstStyle>
          <a:p>
            <a:r>
              <a:rPr lang="en-US" dirty="0"/>
              <a:t>water leak</a:t>
            </a:r>
            <a:endParaRPr dirty="0"/>
          </a:p>
        </p:txBody>
      </p:sp>
      <p:sp>
        <p:nvSpPr>
          <p:cNvPr id="256" name="リキッドシール材塗布による応急処置"/>
          <p:cNvSpPr txBox="1"/>
          <p:nvPr/>
        </p:nvSpPr>
        <p:spPr>
          <a:xfrm>
            <a:off x="7029834" y="4845587"/>
            <a:ext cx="2160287" cy="266936"/>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lvl1pPr>
              <a:defRPr sz="1200" b="1">
                <a:solidFill>
                  <a:srgbClr val="FF2600"/>
                </a:solidFill>
                <a:latin typeface="Helvetica"/>
                <a:ea typeface="Helvetica"/>
                <a:cs typeface="Helvetica"/>
                <a:sym typeface="Helvetica"/>
              </a:defRPr>
            </a:lvl1pPr>
          </a:lstStyle>
          <a:p>
            <a:r>
              <a:rPr lang="en-US" dirty="0"/>
              <a:t>Need interim fix with sealant</a:t>
            </a:r>
            <a:endParaRPr dirty="0"/>
          </a:p>
        </p:txBody>
      </p:sp>
      <p:sp>
        <p:nvSpPr>
          <p:cNvPr id="257" name="・リキッドシール応急処置した加速管の水漏れ再発状況によっては  HER、LERの運転不能…"/>
          <p:cNvSpPr txBox="1"/>
          <p:nvPr/>
        </p:nvSpPr>
        <p:spPr>
          <a:xfrm>
            <a:off x="567911" y="5239197"/>
            <a:ext cx="6725802" cy="1190265"/>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p>
            <a:pPr defTabSz="366629">
              <a:defRPr sz="1800" b="1">
                <a:latin typeface="Helvetica"/>
                <a:ea typeface="Helvetica"/>
                <a:cs typeface="Helvetica"/>
                <a:sym typeface="Helvetica"/>
              </a:defRPr>
            </a:pPr>
            <a:r>
              <a:rPr dirty="0"/>
              <a:t>・</a:t>
            </a:r>
            <a:r>
              <a:rPr lang="en-US" dirty="0"/>
              <a:t>Some of water leakage are fatal</a:t>
            </a:r>
            <a:endParaRPr dirty="0"/>
          </a:p>
          <a:p>
            <a:pPr defTabSz="366629">
              <a:defRPr sz="1800" b="1">
                <a:latin typeface="Helvetica"/>
                <a:ea typeface="Helvetica"/>
                <a:cs typeface="Helvetica"/>
                <a:sym typeface="Helvetica"/>
              </a:defRPr>
            </a:pPr>
            <a:r>
              <a:rPr dirty="0"/>
              <a:t>・</a:t>
            </a:r>
            <a:r>
              <a:rPr lang="en-US" dirty="0"/>
              <a:t>Approx. 3 leakages per year, in recent years</a:t>
            </a:r>
            <a:endParaRPr dirty="0"/>
          </a:p>
          <a:p>
            <a:pPr defTabSz="366629">
              <a:defRPr sz="1800" b="1">
                <a:latin typeface="Helvetica"/>
                <a:ea typeface="Helvetica"/>
                <a:cs typeface="Helvetica"/>
                <a:sym typeface="Helvetica"/>
              </a:defRPr>
            </a:pPr>
            <a:r>
              <a:rPr dirty="0"/>
              <a:t>・</a:t>
            </a:r>
            <a:r>
              <a:rPr lang="en-US" dirty="0"/>
              <a:t>May increase as they are built at a time</a:t>
            </a:r>
          </a:p>
          <a:p>
            <a:pPr defTabSz="366629">
              <a:defRPr sz="1800" b="1">
                <a:latin typeface="Helvetica"/>
                <a:ea typeface="Helvetica"/>
                <a:cs typeface="Helvetica"/>
                <a:sym typeface="Helvetica"/>
              </a:defRPr>
            </a:pPr>
            <a:r>
              <a:rPr lang="ja-JP" altLang="en-US" dirty="0"/>
              <a:t>・</a:t>
            </a:r>
            <a:r>
              <a:rPr lang="en-US" altLang="ja-JP" dirty="0"/>
              <a:t>Improving the identification of a damage in four structures </a:t>
            </a:r>
            <a:endParaRPr dirty="0"/>
          </a:p>
        </p:txBody>
      </p:sp>
      <p:sp>
        <p:nvSpPr>
          <p:cNvPr id="258" name="・健常な予備加速管（PFタイプ）の在庫なし → 現状以上のエネルギー向上、安定化はない…"/>
          <p:cNvSpPr txBox="1"/>
          <p:nvPr/>
        </p:nvSpPr>
        <p:spPr>
          <a:xfrm>
            <a:off x="578083" y="6409819"/>
            <a:ext cx="8055759" cy="636267"/>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p>
            <a:pPr algn="l">
              <a:defRPr sz="1800" b="1">
                <a:solidFill>
                  <a:srgbClr val="FF2600"/>
                </a:solidFill>
                <a:latin typeface="Helvetica"/>
                <a:ea typeface="Helvetica"/>
                <a:cs typeface="Helvetica"/>
                <a:sym typeface="Helvetica"/>
              </a:defRPr>
            </a:pPr>
            <a:r>
              <a:rPr dirty="0"/>
              <a:t>・</a:t>
            </a:r>
            <a:r>
              <a:rPr lang="en-US" dirty="0"/>
              <a:t>No more healthy PF-type backup structures</a:t>
            </a:r>
            <a:endParaRPr dirty="0"/>
          </a:p>
          <a:p>
            <a:pPr algn="l">
              <a:defRPr sz="1800" b="1">
                <a:solidFill>
                  <a:srgbClr val="FF2600"/>
                </a:solidFill>
                <a:latin typeface="Helvetica"/>
                <a:ea typeface="Helvetica"/>
                <a:cs typeface="Helvetica"/>
                <a:sym typeface="Helvetica"/>
              </a:defRPr>
            </a:pPr>
            <a:r>
              <a:rPr dirty="0"/>
              <a:t>・</a:t>
            </a:r>
            <a:r>
              <a:rPr lang="en-US" dirty="0"/>
              <a:t>Have to utilize degraded structures in an emergency</a:t>
            </a:r>
            <a:endParaRPr dirty="0"/>
          </a:p>
        </p:txBody>
      </p:sp>
      <p:sp>
        <p:nvSpPr>
          <p:cNvPr id="259" name="処置不能"/>
          <p:cNvSpPr txBox="1"/>
          <p:nvPr/>
        </p:nvSpPr>
        <p:spPr>
          <a:xfrm>
            <a:off x="9191959" y="3809784"/>
            <a:ext cx="1228317"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lvl1pPr>
              <a:defRPr sz="1200" b="1">
                <a:solidFill>
                  <a:srgbClr val="FF2600"/>
                </a:solidFill>
                <a:latin typeface="Helvetica"/>
                <a:ea typeface="Helvetica"/>
                <a:cs typeface="Helvetica"/>
                <a:sym typeface="Helvetica"/>
              </a:defRPr>
            </a:lvl1pPr>
          </a:lstStyle>
          <a:p>
            <a:r>
              <a:rPr lang="en-US" dirty="0"/>
              <a:t>not recoverable</a:t>
            </a:r>
            <a:endParaRPr dirty="0"/>
          </a:p>
        </p:txBody>
      </p:sp>
      <p:sp>
        <p:nvSpPr>
          <p:cNvPr id="260" name="運転電圧制限"/>
          <p:cNvSpPr txBox="1"/>
          <p:nvPr/>
        </p:nvSpPr>
        <p:spPr>
          <a:xfrm>
            <a:off x="1288083" y="1500165"/>
            <a:ext cx="3218964" cy="497768"/>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lvl1pPr>
              <a:defRPr sz="2700" b="1">
                <a:solidFill>
                  <a:schemeClr val="accent4">
                    <a:hueOff val="-1081314"/>
                    <a:satOff val="4338"/>
                    <a:lumOff val="-8931"/>
                  </a:schemeClr>
                </a:solidFill>
                <a:latin typeface="Helvetica"/>
                <a:ea typeface="Helvetica"/>
                <a:cs typeface="Helvetica"/>
                <a:sym typeface="Helvetica"/>
              </a:defRPr>
            </a:lvl1pPr>
          </a:lstStyle>
          <a:p>
            <a:pPr>
              <a:defRPr>
                <a:solidFill>
                  <a:srgbClr val="000000"/>
                </a:solidFill>
              </a:defRPr>
            </a:pPr>
            <a:r>
              <a:rPr lang="en-US" dirty="0">
                <a:solidFill>
                  <a:schemeClr val="accent4">
                    <a:hueOff val="-1081314"/>
                    <a:satOff val="4338"/>
                    <a:lumOff val="-8931"/>
                  </a:schemeClr>
                </a:solidFill>
              </a:rPr>
              <a:t>Lower acceleration</a:t>
            </a:r>
            <a:endParaRPr dirty="0">
              <a:solidFill>
                <a:schemeClr val="accent4">
                  <a:hueOff val="-1081314"/>
                  <a:satOff val="4338"/>
                  <a:lumOff val="-8931"/>
                </a:schemeClr>
              </a:solidFill>
            </a:endParaRPr>
          </a:p>
        </p:txBody>
      </p:sp>
      <p:sp>
        <p:nvSpPr>
          <p:cNvPr id="261" name="発生時、使用不可"/>
          <p:cNvSpPr txBox="1"/>
          <p:nvPr/>
        </p:nvSpPr>
        <p:spPr>
          <a:xfrm>
            <a:off x="6933990" y="1497703"/>
            <a:ext cx="1646801" cy="497768"/>
          </a:xfrm>
          <a:prstGeom prst="rect">
            <a:avLst/>
          </a:prstGeom>
          <a:ln w="12700">
            <a:miter lim="400000"/>
          </a:ln>
          <a:extLst>
            <a:ext uri="{C572A759-6A51-4108-AA02-DFA0A04FC94B}">
              <ma14:wrappingTextBoxFlag xmlns:ma14="http://schemas.microsoft.com/office/mac/drawingml/2011/main" xmlns="" val="1"/>
            </a:ext>
          </a:extLst>
        </p:spPr>
        <p:txBody>
          <a:bodyPr wrap="none" lIns="40737" tIns="40737" rIns="40737" bIns="40737" anchor="ctr">
            <a:spAutoFit/>
          </a:bodyPr>
          <a:lstStyle>
            <a:lvl1pPr>
              <a:defRPr sz="2700" b="1">
                <a:solidFill>
                  <a:srgbClr val="FF2600"/>
                </a:solidFill>
                <a:latin typeface="Helvetica"/>
                <a:ea typeface="Helvetica"/>
                <a:cs typeface="Helvetica"/>
                <a:sym typeface="Helvetica"/>
              </a:defRPr>
            </a:lvl1pPr>
          </a:lstStyle>
          <a:p>
            <a:pPr>
              <a:defRPr>
                <a:solidFill>
                  <a:srgbClr val="000000"/>
                </a:solidFill>
              </a:defRPr>
            </a:pPr>
            <a:r>
              <a:rPr lang="en-US" dirty="0">
                <a:solidFill>
                  <a:srgbClr val="FF2600"/>
                </a:solidFill>
              </a:rPr>
              <a:t>Has to fix</a:t>
            </a:r>
            <a:endParaRPr dirty="0">
              <a:solidFill>
                <a:srgbClr val="FF2600"/>
              </a:solidFill>
            </a:endParaRPr>
          </a:p>
        </p:txBody>
      </p:sp>
      <p:sp>
        <p:nvSpPr>
          <p:cNvPr id="29" name="タイトル 25"/>
          <p:cNvSpPr txBox="1">
            <a:spLocks/>
          </p:cNvSpPr>
          <p:nvPr/>
        </p:nvSpPr>
        <p:spPr>
          <a:xfrm>
            <a:off x="165100" y="328683"/>
            <a:ext cx="10358438" cy="714375"/>
          </a:xfrm>
          <a:prstGeom prst="rect">
            <a:avLst/>
          </a:prstGeom>
        </p:spPr>
        <p:txBody>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r>
              <a:rPr lang="en-US" altLang="ja-JP" dirty="0"/>
              <a:t>Degradation of Acceleration Units</a:t>
            </a:r>
            <a:endParaRPr lang="ja-JP" altLang="en-US" dirty="0"/>
          </a:p>
        </p:txBody>
      </p:sp>
      <p:sp>
        <p:nvSpPr>
          <p:cNvPr id="30" name="スライド番号プレースホルダ 3"/>
          <p:cNvSpPr>
            <a:spLocks noGrp="1"/>
          </p:cNvSpPr>
          <p:nvPr>
            <p:ph type="sldNum" sz="quarter" idx="4294967295"/>
          </p:nvPr>
        </p:nvSpPr>
        <p:spPr>
          <a:xfrm>
            <a:off x="9886950" y="7254875"/>
            <a:ext cx="623888" cy="252413"/>
          </a:xfrm>
          <a:prstGeom prst="rect">
            <a:avLst/>
          </a:prstGeom>
        </p:spPr>
        <p:txBody>
          <a:bodyPr/>
          <a:lstStyle/>
          <a:p>
            <a:pPr algn="r">
              <a:defRPr/>
            </a:pPr>
            <a:fld id="{4D221721-5FDC-D445-9F85-7F3CCA7B1AE5}" type="slidenum">
              <a:rPr lang="en-US" altLang="ja-JP" sz="1100" smtClean="0"/>
              <a:pPr algn="r">
                <a:defRPr/>
              </a:pPr>
              <a:t>27</a:t>
            </a:fld>
            <a:endParaRPr lang="en-US" altLang="ja-JP" sz="1100" dirty="0"/>
          </a:p>
        </p:txBody>
      </p:sp>
    </p:spTree>
    <p:extLst>
      <p:ext uri="{BB962C8B-B14F-4D97-AF65-F5344CB8AC3E}">
        <p14:creationId xmlns:p14="http://schemas.microsoft.com/office/powerpoint/2010/main" val="6447795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線"/>
          <p:cNvSpPr/>
          <p:nvPr/>
        </p:nvSpPr>
        <p:spPr>
          <a:xfrm>
            <a:off x="9104183" y="4740927"/>
            <a:ext cx="1" cy="2514223"/>
          </a:xfrm>
          <a:prstGeom prst="line">
            <a:avLst/>
          </a:prstGeom>
          <a:ln>
            <a:solidFill>
              <a:srgbClr val="A9A9A9"/>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64" name="線"/>
          <p:cNvSpPr/>
          <p:nvPr/>
        </p:nvSpPr>
        <p:spPr>
          <a:xfrm flipH="1">
            <a:off x="1567858" y="4731080"/>
            <a:ext cx="1" cy="2519752"/>
          </a:xfrm>
          <a:prstGeom prst="line">
            <a:avLst/>
          </a:prstGeom>
          <a:ln>
            <a:solidFill>
              <a:srgbClr val="A9A9A9"/>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65" name="線"/>
          <p:cNvSpPr/>
          <p:nvPr/>
        </p:nvSpPr>
        <p:spPr>
          <a:xfrm flipH="1">
            <a:off x="2830872" y="4731080"/>
            <a:ext cx="1" cy="2519752"/>
          </a:xfrm>
          <a:prstGeom prst="line">
            <a:avLst/>
          </a:prstGeom>
          <a:ln>
            <a:solidFill>
              <a:srgbClr val="A9A9A9"/>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66" name="線"/>
          <p:cNvSpPr/>
          <p:nvPr/>
        </p:nvSpPr>
        <p:spPr>
          <a:xfrm flipH="1">
            <a:off x="4093884" y="4750775"/>
            <a:ext cx="1" cy="2514223"/>
          </a:xfrm>
          <a:prstGeom prst="line">
            <a:avLst/>
          </a:prstGeom>
          <a:ln>
            <a:solidFill>
              <a:srgbClr val="A9A9A9"/>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67" name="線"/>
          <p:cNvSpPr/>
          <p:nvPr/>
        </p:nvSpPr>
        <p:spPr>
          <a:xfrm>
            <a:off x="6609472" y="4740927"/>
            <a:ext cx="1" cy="2500057"/>
          </a:xfrm>
          <a:prstGeom prst="line">
            <a:avLst/>
          </a:prstGeom>
          <a:ln>
            <a:solidFill>
              <a:srgbClr val="A9A9A9"/>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68" name="線"/>
          <p:cNvSpPr/>
          <p:nvPr/>
        </p:nvSpPr>
        <p:spPr>
          <a:xfrm>
            <a:off x="7872485" y="4740927"/>
            <a:ext cx="1" cy="2500057"/>
          </a:xfrm>
          <a:prstGeom prst="line">
            <a:avLst/>
          </a:prstGeom>
          <a:ln>
            <a:solidFill>
              <a:srgbClr val="A9A9A9"/>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69" name="四角形"/>
          <p:cNvSpPr/>
          <p:nvPr/>
        </p:nvSpPr>
        <p:spPr>
          <a:xfrm>
            <a:off x="308048" y="4504059"/>
            <a:ext cx="9983210" cy="2749641"/>
          </a:xfrm>
          <a:prstGeom prst="rect">
            <a:avLst/>
          </a:prstGeom>
          <a:ln w="254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70" name="線"/>
          <p:cNvSpPr/>
          <p:nvPr/>
        </p:nvSpPr>
        <p:spPr>
          <a:xfrm>
            <a:off x="308299" y="4745301"/>
            <a:ext cx="9982707" cy="1"/>
          </a:xfrm>
          <a:prstGeom prst="line">
            <a:avLst/>
          </a:prstGeom>
          <a:ln w="254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71" name="線"/>
          <p:cNvSpPr/>
          <p:nvPr/>
        </p:nvSpPr>
        <p:spPr>
          <a:xfrm flipH="1">
            <a:off x="5325583" y="4498600"/>
            <a:ext cx="1" cy="2760558"/>
          </a:xfrm>
          <a:prstGeom prst="line">
            <a:avLst/>
          </a:prstGeom>
          <a:ln w="254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72" name="四角形"/>
          <p:cNvSpPr/>
          <p:nvPr/>
        </p:nvSpPr>
        <p:spPr>
          <a:xfrm>
            <a:off x="1033401" y="5158296"/>
            <a:ext cx="2841780" cy="141155"/>
          </a:xfrm>
          <a:prstGeom prst="rect">
            <a:avLst/>
          </a:prstGeom>
          <a:solidFill>
            <a:srgbClr val="FFFFFF"/>
          </a:solidFill>
          <a:ln w="254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273" name="四角形"/>
          <p:cNvSpPr/>
          <p:nvPr/>
        </p:nvSpPr>
        <p:spPr>
          <a:xfrm>
            <a:off x="3881392" y="5158296"/>
            <a:ext cx="1447358" cy="141155"/>
          </a:xfrm>
          <a:prstGeom prst="rect">
            <a:avLst/>
          </a:prstGeom>
          <a:solidFill>
            <a:schemeClr val="accent4">
              <a:hueOff val="-1081314"/>
              <a:satOff val="4338"/>
              <a:lumOff val="-8931"/>
            </a:schemeClr>
          </a:solidFill>
          <a:ln w="254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grpSp>
        <p:nvGrpSpPr>
          <p:cNvPr id="287" name="グループ"/>
          <p:cNvGrpSpPr/>
          <p:nvPr/>
        </p:nvGrpSpPr>
        <p:grpSpPr>
          <a:xfrm>
            <a:off x="6075412" y="5833241"/>
            <a:ext cx="3223621" cy="349290"/>
            <a:chOff x="0" y="-30445"/>
            <a:chExt cx="3922158" cy="450467"/>
          </a:xfrm>
        </p:grpSpPr>
        <p:sp>
          <p:nvSpPr>
            <p:cNvPr id="274" name="M"/>
            <p:cNvSpPr txBox="1"/>
            <p:nvPr/>
          </p:nvSpPr>
          <p:spPr>
            <a:xfrm>
              <a:off x="0" y="-30445"/>
              <a:ext cx="632615" cy="251388"/>
            </a:xfrm>
            <a:prstGeom prst="rect">
              <a:avLst/>
            </a:prstGeom>
            <a:solidFill>
              <a:srgbClr val="FFFB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M</a:t>
              </a:r>
            </a:p>
          </p:txBody>
        </p:sp>
        <p:sp>
          <p:nvSpPr>
            <p:cNvPr id="275" name="C"/>
            <p:cNvSpPr txBox="1"/>
            <p:nvPr/>
          </p:nvSpPr>
          <p:spPr>
            <a:xfrm>
              <a:off x="635000" y="-30444"/>
              <a:ext cx="375518" cy="251388"/>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76" name="ST"/>
            <p:cNvSpPr txBox="1"/>
            <p:nvPr/>
          </p:nvSpPr>
          <p:spPr>
            <a:xfrm>
              <a:off x="1003300" y="-30444"/>
              <a:ext cx="375519" cy="251388"/>
            </a:xfrm>
            <a:prstGeom prst="rect">
              <a:avLst/>
            </a:prstGeom>
            <a:solidFill>
              <a:srgbClr val="D6D6D6"/>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ST</a:t>
              </a:r>
            </a:p>
          </p:txBody>
        </p:sp>
        <p:sp>
          <p:nvSpPr>
            <p:cNvPr id="277" name="B"/>
            <p:cNvSpPr txBox="1"/>
            <p:nvPr/>
          </p:nvSpPr>
          <p:spPr>
            <a:xfrm>
              <a:off x="1384300" y="-30444"/>
              <a:ext cx="491390" cy="251388"/>
            </a:xfrm>
            <a:prstGeom prst="rect">
              <a:avLst/>
            </a:prstGeom>
            <a:solidFill>
              <a:srgbClr val="FF26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B</a:t>
              </a:r>
            </a:p>
          </p:txBody>
        </p:sp>
        <p:sp>
          <p:nvSpPr>
            <p:cNvPr id="278" name="C"/>
            <p:cNvSpPr txBox="1"/>
            <p:nvPr/>
          </p:nvSpPr>
          <p:spPr>
            <a:xfrm>
              <a:off x="1879600" y="-30444"/>
              <a:ext cx="290337" cy="251388"/>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79" name="M"/>
            <p:cNvSpPr txBox="1"/>
            <p:nvPr/>
          </p:nvSpPr>
          <p:spPr>
            <a:xfrm>
              <a:off x="374122" y="168634"/>
              <a:ext cx="897274" cy="251388"/>
            </a:xfrm>
            <a:prstGeom prst="rect">
              <a:avLst/>
            </a:prstGeom>
            <a:solidFill>
              <a:srgbClr val="FFFB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M</a:t>
              </a:r>
            </a:p>
          </p:txBody>
        </p:sp>
        <p:sp>
          <p:nvSpPr>
            <p:cNvPr id="280" name="C"/>
            <p:cNvSpPr txBox="1"/>
            <p:nvPr/>
          </p:nvSpPr>
          <p:spPr>
            <a:xfrm>
              <a:off x="1263121" y="168634"/>
              <a:ext cx="375519" cy="251388"/>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81" name="ST"/>
            <p:cNvSpPr txBox="1"/>
            <p:nvPr/>
          </p:nvSpPr>
          <p:spPr>
            <a:xfrm>
              <a:off x="1644121" y="168634"/>
              <a:ext cx="354465" cy="251388"/>
            </a:xfrm>
            <a:prstGeom prst="rect">
              <a:avLst/>
            </a:prstGeom>
            <a:solidFill>
              <a:srgbClr val="D6D6D6"/>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ST</a:t>
              </a:r>
            </a:p>
          </p:txBody>
        </p:sp>
        <p:sp>
          <p:nvSpPr>
            <p:cNvPr id="282" name="C"/>
            <p:cNvSpPr txBox="1"/>
            <p:nvPr/>
          </p:nvSpPr>
          <p:spPr>
            <a:xfrm>
              <a:off x="1999721" y="168634"/>
              <a:ext cx="176515" cy="251388"/>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83" name="B"/>
            <p:cNvSpPr txBox="1"/>
            <p:nvPr/>
          </p:nvSpPr>
          <p:spPr>
            <a:xfrm>
              <a:off x="2177521" y="168634"/>
              <a:ext cx="632616" cy="251388"/>
            </a:xfrm>
            <a:prstGeom prst="rect">
              <a:avLst/>
            </a:prstGeom>
            <a:solidFill>
              <a:srgbClr val="FF26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B</a:t>
              </a:r>
            </a:p>
          </p:txBody>
        </p:sp>
        <p:sp>
          <p:nvSpPr>
            <p:cNvPr id="284" name="T"/>
            <p:cNvSpPr txBox="1"/>
            <p:nvPr/>
          </p:nvSpPr>
          <p:spPr>
            <a:xfrm>
              <a:off x="2812522" y="168634"/>
              <a:ext cx="491390" cy="251388"/>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T</a:t>
              </a:r>
            </a:p>
          </p:txBody>
        </p:sp>
        <p:sp>
          <p:nvSpPr>
            <p:cNvPr id="285" name="F"/>
            <p:cNvSpPr txBox="1"/>
            <p:nvPr/>
          </p:nvSpPr>
          <p:spPr>
            <a:xfrm>
              <a:off x="3307822" y="168634"/>
              <a:ext cx="375519" cy="251388"/>
            </a:xfrm>
            <a:prstGeom prst="rect">
              <a:avLst/>
            </a:prstGeom>
            <a:solidFill>
              <a:srgbClr val="FF85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F</a:t>
              </a:r>
            </a:p>
          </p:txBody>
        </p:sp>
        <p:sp>
          <p:nvSpPr>
            <p:cNvPr id="286" name="C"/>
            <p:cNvSpPr txBox="1"/>
            <p:nvPr/>
          </p:nvSpPr>
          <p:spPr>
            <a:xfrm>
              <a:off x="3676121" y="168634"/>
              <a:ext cx="246037" cy="251388"/>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grpSp>
      <p:grpSp>
        <p:nvGrpSpPr>
          <p:cNvPr id="301" name="グループ"/>
          <p:cNvGrpSpPr/>
          <p:nvPr/>
        </p:nvGrpSpPr>
        <p:grpSpPr>
          <a:xfrm>
            <a:off x="6864104" y="6700777"/>
            <a:ext cx="3223621" cy="349289"/>
            <a:chOff x="0" y="-30445"/>
            <a:chExt cx="3922158" cy="450467"/>
          </a:xfrm>
        </p:grpSpPr>
        <p:sp>
          <p:nvSpPr>
            <p:cNvPr id="288" name="M"/>
            <p:cNvSpPr txBox="1"/>
            <p:nvPr/>
          </p:nvSpPr>
          <p:spPr>
            <a:xfrm>
              <a:off x="0" y="-30445"/>
              <a:ext cx="632615" cy="251389"/>
            </a:xfrm>
            <a:prstGeom prst="rect">
              <a:avLst/>
            </a:prstGeom>
            <a:solidFill>
              <a:srgbClr val="FFFB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M</a:t>
              </a:r>
            </a:p>
          </p:txBody>
        </p:sp>
        <p:sp>
          <p:nvSpPr>
            <p:cNvPr id="289" name="C"/>
            <p:cNvSpPr txBox="1"/>
            <p:nvPr/>
          </p:nvSpPr>
          <p:spPr>
            <a:xfrm>
              <a:off x="635000" y="-30445"/>
              <a:ext cx="375518" cy="251389"/>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90" name="ST"/>
            <p:cNvSpPr txBox="1"/>
            <p:nvPr/>
          </p:nvSpPr>
          <p:spPr>
            <a:xfrm>
              <a:off x="1003300" y="-30445"/>
              <a:ext cx="375519" cy="251389"/>
            </a:xfrm>
            <a:prstGeom prst="rect">
              <a:avLst/>
            </a:prstGeom>
            <a:solidFill>
              <a:srgbClr val="D6D6D6"/>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ST</a:t>
              </a:r>
            </a:p>
          </p:txBody>
        </p:sp>
        <p:sp>
          <p:nvSpPr>
            <p:cNvPr id="291" name="B"/>
            <p:cNvSpPr txBox="1"/>
            <p:nvPr/>
          </p:nvSpPr>
          <p:spPr>
            <a:xfrm>
              <a:off x="1384300" y="-30445"/>
              <a:ext cx="491390" cy="251389"/>
            </a:xfrm>
            <a:prstGeom prst="rect">
              <a:avLst/>
            </a:prstGeom>
            <a:solidFill>
              <a:srgbClr val="FF26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B</a:t>
              </a:r>
            </a:p>
          </p:txBody>
        </p:sp>
        <p:sp>
          <p:nvSpPr>
            <p:cNvPr id="292" name="C"/>
            <p:cNvSpPr txBox="1"/>
            <p:nvPr/>
          </p:nvSpPr>
          <p:spPr>
            <a:xfrm>
              <a:off x="1879600" y="-30445"/>
              <a:ext cx="290337" cy="251389"/>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93" name="M"/>
            <p:cNvSpPr txBox="1"/>
            <p:nvPr/>
          </p:nvSpPr>
          <p:spPr>
            <a:xfrm>
              <a:off x="374122" y="168633"/>
              <a:ext cx="897274" cy="251389"/>
            </a:xfrm>
            <a:prstGeom prst="rect">
              <a:avLst/>
            </a:prstGeom>
            <a:solidFill>
              <a:srgbClr val="FFFB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M</a:t>
              </a:r>
            </a:p>
          </p:txBody>
        </p:sp>
        <p:sp>
          <p:nvSpPr>
            <p:cNvPr id="294" name="C"/>
            <p:cNvSpPr txBox="1"/>
            <p:nvPr/>
          </p:nvSpPr>
          <p:spPr>
            <a:xfrm>
              <a:off x="1263121" y="168633"/>
              <a:ext cx="375519" cy="251389"/>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95" name="ST"/>
            <p:cNvSpPr txBox="1"/>
            <p:nvPr/>
          </p:nvSpPr>
          <p:spPr>
            <a:xfrm>
              <a:off x="1644121" y="168633"/>
              <a:ext cx="354465" cy="251389"/>
            </a:xfrm>
            <a:prstGeom prst="rect">
              <a:avLst/>
            </a:prstGeom>
            <a:solidFill>
              <a:srgbClr val="D6D6D6"/>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ST</a:t>
              </a:r>
            </a:p>
          </p:txBody>
        </p:sp>
        <p:sp>
          <p:nvSpPr>
            <p:cNvPr id="296" name="C"/>
            <p:cNvSpPr txBox="1"/>
            <p:nvPr/>
          </p:nvSpPr>
          <p:spPr>
            <a:xfrm>
              <a:off x="1999721" y="168633"/>
              <a:ext cx="176515" cy="251389"/>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sp>
          <p:nvSpPr>
            <p:cNvPr id="297" name="B"/>
            <p:cNvSpPr txBox="1"/>
            <p:nvPr/>
          </p:nvSpPr>
          <p:spPr>
            <a:xfrm>
              <a:off x="2177521" y="168633"/>
              <a:ext cx="632616" cy="251389"/>
            </a:xfrm>
            <a:prstGeom prst="rect">
              <a:avLst/>
            </a:prstGeom>
            <a:solidFill>
              <a:srgbClr val="FF2600"/>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B</a:t>
              </a:r>
            </a:p>
          </p:txBody>
        </p:sp>
        <p:sp>
          <p:nvSpPr>
            <p:cNvPr id="298" name="T"/>
            <p:cNvSpPr txBox="1"/>
            <p:nvPr/>
          </p:nvSpPr>
          <p:spPr>
            <a:xfrm>
              <a:off x="2812522" y="168633"/>
              <a:ext cx="491390" cy="251389"/>
            </a:xfrm>
            <a:prstGeom prst="rect">
              <a:avLst/>
            </a:prstGeom>
            <a:no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T</a:t>
              </a:r>
            </a:p>
          </p:txBody>
        </p:sp>
        <p:sp>
          <p:nvSpPr>
            <p:cNvPr id="299" name="F"/>
            <p:cNvSpPr txBox="1"/>
            <p:nvPr/>
          </p:nvSpPr>
          <p:spPr>
            <a:xfrm>
              <a:off x="3307822" y="168633"/>
              <a:ext cx="375519" cy="251389"/>
            </a:xfrm>
            <a:prstGeom prst="rect">
              <a:avLst/>
            </a:prstGeom>
            <a:solidFill>
              <a:srgbClr val="FF85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F</a:t>
              </a:r>
            </a:p>
          </p:txBody>
        </p:sp>
        <p:sp>
          <p:nvSpPr>
            <p:cNvPr id="300" name="C"/>
            <p:cNvSpPr txBox="1"/>
            <p:nvPr/>
          </p:nvSpPr>
          <p:spPr>
            <a:xfrm>
              <a:off x="3676121" y="168633"/>
              <a:ext cx="246037" cy="251389"/>
            </a:xfrm>
            <a:prstGeom prst="rect">
              <a:avLst/>
            </a:prstGeom>
            <a:solidFill>
              <a:srgbClr val="0096FF"/>
            </a:solidFill>
            <a:ln w="12700" cap="flat">
              <a:solidFill>
                <a:srgbClr val="000000"/>
              </a:solidFill>
              <a:prstDash val="solid"/>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sz="600"/>
              </a:lvl1pPr>
            </a:lstStyle>
            <a:p>
              <a:r>
                <a:t>C</a:t>
              </a:r>
            </a:p>
          </p:txBody>
        </p:sp>
      </p:grpSp>
      <p:sp>
        <p:nvSpPr>
          <p:cNvPr id="302" name="入札と契約"/>
          <p:cNvSpPr txBox="1"/>
          <p:nvPr/>
        </p:nvSpPr>
        <p:spPr>
          <a:xfrm>
            <a:off x="1758556" y="4882259"/>
            <a:ext cx="1006792"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1200" b="1">
                <a:latin typeface="Helvetica"/>
                <a:ea typeface="Helvetica"/>
                <a:cs typeface="Helvetica"/>
                <a:sym typeface="Helvetica"/>
              </a:defRPr>
            </a:lvl1pPr>
          </a:lstStyle>
          <a:p>
            <a:r>
              <a:rPr lang="en-US" dirty="0"/>
              <a:t>Contract</a:t>
            </a:r>
            <a:endParaRPr dirty="0"/>
          </a:p>
        </p:txBody>
      </p:sp>
      <p:sp>
        <p:nvSpPr>
          <p:cNvPr id="303" name="部品設計"/>
          <p:cNvSpPr txBox="1"/>
          <p:nvPr/>
        </p:nvSpPr>
        <p:spPr>
          <a:xfrm>
            <a:off x="4244434" y="4882259"/>
            <a:ext cx="882038"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1200" b="1">
                <a:latin typeface="Helvetica"/>
                <a:ea typeface="Helvetica"/>
                <a:cs typeface="Helvetica"/>
                <a:sym typeface="Helvetica"/>
              </a:defRPr>
            </a:lvl1pPr>
          </a:lstStyle>
          <a:p>
            <a:r>
              <a:rPr lang="en-US" dirty="0"/>
              <a:t>Design</a:t>
            </a:r>
            <a:endParaRPr dirty="0"/>
          </a:p>
        </p:txBody>
      </p:sp>
      <p:sp>
        <p:nvSpPr>
          <p:cNvPr id="304" name="材料手配"/>
          <p:cNvSpPr txBox="1"/>
          <p:nvPr/>
        </p:nvSpPr>
        <p:spPr>
          <a:xfrm>
            <a:off x="4115695" y="5299603"/>
            <a:ext cx="1742272" cy="266936"/>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1200" b="1">
                <a:latin typeface="Helvetica"/>
                <a:ea typeface="Helvetica"/>
                <a:cs typeface="Helvetica"/>
                <a:sym typeface="Helvetica"/>
              </a:defRPr>
            </a:lvl1pPr>
          </a:lstStyle>
          <a:p>
            <a:r>
              <a:rPr lang="en-US" dirty="0"/>
              <a:t>Materials</a:t>
            </a:r>
            <a:endParaRPr dirty="0"/>
          </a:p>
        </p:txBody>
      </p:sp>
      <p:sp>
        <p:nvSpPr>
          <p:cNvPr id="305" name="四角形"/>
          <p:cNvSpPr/>
          <p:nvPr/>
        </p:nvSpPr>
        <p:spPr>
          <a:xfrm>
            <a:off x="3754528" y="5526432"/>
            <a:ext cx="2464605" cy="141155"/>
          </a:xfrm>
          <a:prstGeom prst="rect">
            <a:avLst/>
          </a:prstGeom>
          <a:solidFill>
            <a:srgbClr val="929000"/>
          </a:solidFill>
          <a:ln w="254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306" name="カプラー"/>
          <p:cNvSpPr txBox="1"/>
          <p:nvPr/>
        </p:nvSpPr>
        <p:spPr>
          <a:xfrm>
            <a:off x="5257575" y="5804344"/>
            <a:ext cx="1006792" cy="266936"/>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1200" b="1">
                <a:latin typeface="Helvetica"/>
                <a:ea typeface="Helvetica"/>
                <a:cs typeface="Helvetica"/>
                <a:sym typeface="Helvetica"/>
              </a:defRPr>
            </a:lvl1pPr>
          </a:lstStyle>
          <a:p>
            <a:r>
              <a:rPr lang="en-US" dirty="0"/>
              <a:t>Coupler</a:t>
            </a:r>
            <a:endParaRPr dirty="0"/>
          </a:p>
        </p:txBody>
      </p:sp>
      <p:sp>
        <p:nvSpPr>
          <p:cNvPr id="307" name="本体"/>
          <p:cNvSpPr txBox="1"/>
          <p:nvPr/>
        </p:nvSpPr>
        <p:spPr>
          <a:xfrm>
            <a:off x="5328750" y="5977525"/>
            <a:ext cx="1054153" cy="266936"/>
          </a:xfrm>
          <a:prstGeom prst="rect">
            <a:avLst/>
          </a:prstGeom>
          <a:ln w="12700">
            <a:miter lim="400000"/>
          </a:ln>
          <a:extLst>
            <a:ext uri="{C572A759-6A51-4108-AA02-DFA0A04FC94B}">
              <ma14:wrappingTextBoxFlag xmlns:ma14="http://schemas.microsoft.com/office/mac/drawingml/2011/main" xmlns="" val="1"/>
            </a:ext>
          </a:extLst>
        </p:spPr>
        <p:txBody>
          <a:bodyPr wrap="square" lIns="40737" tIns="40737" rIns="40737" bIns="40737" anchor="ctr">
            <a:spAutoFit/>
          </a:bodyPr>
          <a:lstStyle>
            <a:lvl1pPr>
              <a:defRPr sz="1200" b="1">
                <a:latin typeface="Helvetica"/>
                <a:ea typeface="Helvetica"/>
                <a:cs typeface="Helvetica"/>
                <a:sym typeface="Helvetica"/>
              </a:defRPr>
            </a:lvl1pPr>
          </a:lstStyle>
          <a:p>
            <a:r>
              <a:rPr lang="en-US" dirty="0"/>
              <a:t>Structure</a:t>
            </a:r>
            <a:endParaRPr dirty="0"/>
          </a:p>
        </p:txBody>
      </p:sp>
      <p:sp>
        <p:nvSpPr>
          <p:cNvPr id="308" name="#1, 2 加速管"/>
          <p:cNvSpPr txBox="1"/>
          <p:nvPr/>
        </p:nvSpPr>
        <p:spPr>
          <a:xfrm>
            <a:off x="7208867" y="5548891"/>
            <a:ext cx="1585243" cy="297713"/>
          </a:xfrm>
          <a:prstGeom prst="rect">
            <a:avLst/>
          </a:prstGeom>
          <a:solidFill>
            <a:srgbClr val="FFFFFF"/>
          </a:solidFill>
          <a:ln>
            <a:solidFill>
              <a:srgbClr val="A9A9A9"/>
            </a:solidFill>
            <a:miter lim="400000"/>
          </a:ln>
          <a:extLst>
            <a:ext uri="{C572A759-6A51-4108-AA02-DFA0A04FC94B}">
              <ma14:wrappingTextBoxFlag xmlns:ma14="http://schemas.microsoft.com/office/mac/drawingml/2011/main" xmlns="" val="1"/>
            </a:ext>
          </a:extLst>
        </p:spPr>
        <p:txBody>
          <a:bodyPr wrap="square" lIns="40737" tIns="40737" rIns="40737" bIns="40737" anchor="ctr">
            <a:spAutoFit/>
          </a:bodyPr>
          <a:lstStyle>
            <a:lvl1pPr>
              <a:defRPr sz="1400" b="1">
                <a:latin typeface="Helvetica"/>
                <a:ea typeface="Helvetica"/>
                <a:cs typeface="Helvetica"/>
                <a:sym typeface="Helvetica"/>
              </a:defRPr>
            </a:lvl1pPr>
          </a:lstStyle>
          <a:p>
            <a:r>
              <a:rPr dirty="0"/>
              <a:t>#1, 2 </a:t>
            </a:r>
            <a:r>
              <a:rPr lang="en-US" dirty="0"/>
              <a:t>Structures</a:t>
            </a:r>
            <a:endParaRPr dirty="0"/>
          </a:p>
        </p:txBody>
      </p:sp>
      <p:sp>
        <p:nvSpPr>
          <p:cNvPr id="309" name="#3, 4 加速管"/>
          <p:cNvSpPr txBox="1"/>
          <p:nvPr/>
        </p:nvSpPr>
        <p:spPr>
          <a:xfrm>
            <a:off x="7991117" y="6386368"/>
            <a:ext cx="1588471" cy="297713"/>
          </a:xfrm>
          <a:prstGeom prst="rect">
            <a:avLst/>
          </a:prstGeom>
          <a:solidFill>
            <a:srgbClr val="FFFFFF"/>
          </a:solidFill>
          <a:ln>
            <a:solidFill>
              <a:srgbClr val="A9A9A9"/>
            </a:solidFill>
            <a:miter lim="400000"/>
          </a:ln>
          <a:extLst>
            <a:ext uri="{C572A759-6A51-4108-AA02-DFA0A04FC94B}">
              <ma14:wrappingTextBoxFlag xmlns:ma14="http://schemas.microsoft.com/office/mac/drawingml/2011/main" xmlns="" val="1"/>
            </a:ext>
          </a:extLst>
        </p:spPr>
        <p:txBody>
          <a:bodyPr wrap="square" lIns="40737" tIns="40737" rIns="40737" bIns="40737" anchor="ctr">
            <a:spAutoFit/>
          </a:bodyPr>
          <a:lstStyle>
            <a:lvl1pPr>
              <a:defRPr sz="1400" b="1">
                <a:latin typeface="Helvetica"/>
                <a:ea typeface="Helvetica"/>
                <a:cs typeface="Helvetica"/>
                <a:sym typeface="Helvetica"/>
              </a:defRPr>
            </a:lvl1pPr>
          </a:lstStyle>
          <a:p>
            <a:r>
              <a:rPr dirty="0"/>
              <a:t>#3, 4</a:t>
            </a:r>
            <a:r>
              <a:rPr lang="en-US" dirty="0"/>
              <a:t> Structures</a:t>
            </a:r>
            <a:endParaRPr dirty="0"/>
          </a:p>
        </p:txBody>
      </p:sp>
      <p:sp>
        <p:nvSpPr>
          <p:cNvPr id="310" name="2018"/>
          <p:cNvSpPr txBox="1"/>
          <p:nvPr/>
        </p:nvSpPr>
        <p:spPr>
          <a:xfrm>
            <a:off x="2329915" y="4472489"/>
            <a:ext cx="1362056" cy="297713"/>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1400" b="1">
                <a:latin typeface="Helvetica"/>
                <a:ea typeface="Helvetica"/>
                <a:cs typeface="Helvetica"/>
                <a:sym typeface="Helvetica"/>
              </a:defRPr>
            </a:lvl1pPr>
          </a:lstStyle>
          <a:p>
            <a:r>
              <a:rPr lang="en-US" dirty="0"/>
              <a:t>FY</a:t>
            </a:r>
            <a:r>
              <a:rPr dirty="0"/>
              <a:t>20</a:t>
            </a:r>
            <a:r>
              <a:rPr lang="en-US" dirty="0"/>
              <a:t>xx</a:t>
            </a:r>
            <a:endParaRPr dirty="0"/>
          </a:p>
        </p:txBody>
      </p:sp>
      <p:sp>
        <p:nvSpPr>
          <p:cNvPr id="311" name="2019"/>
          <p:cNvSpPr txBox="1"/>
          <p:nvPr/>
        </p:nvSpPr>
        <p:spPr>
          <a:xfrm>
            <a:off x="7214957" y="4472489"/>
            <a:ext cx="1362056" cy="297713"/>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1400" b="1">
                <a:latin typeface="Helvetica"/>
                <a:ea typeface="Helvetica"/>
                <a:cs typeface="Helvetica"/>
                <a:sym typeface="Helvetica"/>
              </a:defRPr>
            </a:lvl1pPr>
          </a:lstStyle>
          <a:p>
            <a:r>
              <a:rPr lang="en-US" dirty="0"/>
              <a:t>FY</a:t>
            </a:r>
            <a:r>
              <a:rPr dirty="0"/>
              <a:t>20</a:t>
            </a:r>
            <a:r>
              <a:rPr lang="en-US" dirty="0"/>
              <a:t>xx + 1</a:t>
            </a:r>
            <a:endParaRPr dirty="0"/>
          </a:p>
        </p:txBody>
      </p:sp>
      <p:sp>
        <p:nvSpPr>
          <p:cNvPr id="313" name="加速管製作スケジュール"/>
          <p:cNvSpPr txBox="1"/>
          <p:nvPr/>
        </p:nvSpPr>
        <p:spPr>
          <a:xfrm>
            <a:off x="2617316" y="4198519"/>
            <a:ext cx="5416533" cy="313102"/>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1500" b="1">
                <a:latin typeface="Helvetica"/>
                <a:ea typeface="Helvetica"/>
                <a:cs typeface="Helvetica"/>
                <a:sym typeface="Helvetica"/>
              </a:defRPr>
            </a:lvl1pPr>
          </a:lstStyle>
          <a:p>
            <a:r>
              <a:rPr lang="en-US" dirty="0"/>
              <a:t>Fabrication schedule</a:t>
            </a:r>
            <a:endParaRPr dirty="0"/>
          </a:p>
        </p:txBody>
      </p:sp>
      <p:sp>
        <p:nvSpPr>
          <p:cNvPr id="314" name="四角形"/>
          <p:cNvSpPr/>
          <p:nvPr/>
        </p:nvSpPr>
        <p:spPr>
          <a:xfrm>
            <a:off x="930012" y="5510646"/>
            <a:ext cx="1835336" cy="1574576"/>
          </a:xfrm>
          <a:prstGeom prst="rect">
            <a:avLst/>
          </a:prstGeom>
          <a:solidFill>
            <a:srgbClr val="FFFFFF"/>
          </a:solidFill>
          <a:ln w="25400">
            <a:solidFill>
              <a:srgbClr val="000000"/>
            </a:solidFill>
            <a:miter lim="400000"/>
          </a:ln>
        </p:spPr>
        <p:txBody>
          <a:bodyPr lIns="40737" tIns="40737" rIns="40737" bIns="40737" anchor="ctr"/>
          <a:lstStyle/>
          <a:p>
            <a:pPr>
              <a:defRPr sz="2200">
                <a:solidFill>
                  <a:srgbClr val="FFFFFF"/>
                </a:solidFill>
                <a:latin typeface="+mn-lt"/>
                <a:ea typeface="+mn-ea"/>
                <a:cs typeface="+mn-cs"/>
                <a:sym typeface="ヒラギノ角ゴ ProN W3"/>
              </a:defRPr>
            </a:pPr>
            <a:endParaRPr/>
          </a:p>
        </p:txBody>
      </p:sp>
      <p:sp>
        <p:nvSpPr>
          <p:cNvPr id="315" name="M"/>
          <p:cNvSpPr txBox="1"/>
          <p:nvPr/>
        </p:nvSpPr>
        <p:spPr>
          <a:xfrm>
            <a:off x="1139369" y="5610447"/>
            <a:ext cx="313145" cy="174603"/>
          </a:xfrm>
          <a:prstGeom prst="rect">
            <a:avLst/>
          </a:prstGeom>
          <a:solidFill>
            <a:srgbClr val="FFFB00"/>
          </a:solidFill>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600"/>
            </a:lvl1pPr>
          </a:lstStyle>
          <a:p>
            <a:r>
              <a:t>M</a:t>
            </a:r>
          </a:p>
        </p:txBody>
      </p:sp>
      <p:sp>
        <p:nvSpPr>
          <p:cNvPr id="316" name="C"/>
          <p:cNvSpPr txBox="1"/>
          <p:nvPr/>
        </p:nvSpPr>
        <p:spPr>
          <a:xfrm>
            <a:off x="1139369" y="5836939"/>
            <a:ext cx="308639" cy="174603"/>
          </a:xfrm>
          <a:prstGeom prst="rect">
            <a:avLst/>
          </a:prstGeom>
          <a:solidFill>
            <a:srgbClr val="0096FF"/>
          </a:solidFill>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600"/>
            </a:lvl1pPr>
          </a:lstStyle>
          <a:p>
            <a:r>
              <a:t>C</a:t>
            </a:r>
          </a:p>
        </p:txBody>
      </p:sp>
      <p:sp>
        <p:nvSpPr>
          <p:cNvPr id="317" name="ST"/>
          <p:cNvSpPr txBox="1"/>
          <p:nvPr/>
        </p:nvSpPr>
        <p:spPr>
          <a:xfrm>
            <a:off x="1139369" y="6063430"/>
            <a:ext cx="308639" cy="174603"/>
          </a:xfrm>
          <a:prstGeom prst="rect">
            <a:avLst/>
          </a:prstGeom>
          <a:solidFill>
            <a:srgbClr val="D6D6D6"/>
          </a:solidFill>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600"/>
            </a:lvl1pPr>
          </a:lstStyle>
          <a:p>
            <a:r>
              <a:t>ST</a:t>
            </a:r>
          </a:p>
        </p:txBody>
      </p:sp>
      <p:sp>
        <p:nvSpPr>
          <p:cNvPr id="318" name="B"/>
          <p:cNvSpPr txBox="1"/>
          <p:nvPr/>
        </p:nvSpPr>
        <p:spPr>
          <a:xfrm>
            <a:off x="1139369" y="6299770"/>
            <a:ext cx="313145" cy="174603"/>
          </a:xfrm>
          <a:prstGeom prst="rect">
            <a:avLst/>
          </a:prstGeom>
          <a:solidFill>
            <a:srgbClr val="FF2600"/>
          </a:solidFill>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600"/>
            </a:lvl1pPr>
          </a:lstStyle>
          <a:p>
            <a:r>
              <a:t>B</a:t>
            </a:r>
          </a:p>
        </p:txBody>
      </p:sp>
      <p:sp>
        <p:nvSpPr>
          <p:cNvPr id="319" name="T"/>
          <p:cNvSpPr txBox="1"/>
          <p:nvPr/>
        </p:nvSpPr>
        <p:spPr>
          <a:xfrm>
            <a:off x="1139369" y="6521655"/>
            <a:ext cx="313145" cy="174603"/>
          </a:xfrm>
          <a:prstGeom prst="rect">
            <a:avLst/>
          </a:prstGeom>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600"/>
            </a:lvl1pPr>
          </a:lstStyle>
          <a:p>
            <a:r>
              <a:t>T</a:t>
            </a:r>
          </a:p>
        </p:txBody>
      </p:sp>
      <p:sp>
        <p:nvSpPr>
          <p:cNvPr id="320" name="F"/>
          <p:cNvSpPr txBox="1"/>
          <p:nvPr/>
        </p:nvSpPr>
        <p:spPr>
          <a:xfrm>
            <a:off x="1139369" y="6767842"/>
            <a:ext cx="308639" cy="174603"/>
          </a:xfrm>
          <a:prstGeom prst="rect">
            <a:avLst/>
          </a:prstGeom>
          <a:solidFill>
            <a:srgbClr val="FF85FF"/>
          </a:solidFill>
          <a:ln w="12700">
            <a:solidFill>
              <a:srgbClr val="000000"/>
            </a:solidFill>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defRPr sz="600"/>
            </a:lvl1pPr>
          </a:lstStyle>
          <a:p>
            <a:r>
              <a:t>F</a:t>
            </a:r>
          </a:p>
        </p:txBody>
      </p:sp>
      <p:sp>
        <p:nvSpPr>
          <p:cNvPr id="321" name="加工"/>
          <p:cNvSpPr txBox="1"/>
          <p:nvPr/>
        </p:nvSpPr>
        <p:spPr>
          <a:xfrm>
            <a:off x="1555092" y="5557471"/>
            <a:ext cx="556912"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lgn="l">
              <a:defRPr sz="1200"/>
            </a:lvl1pPr>
          </a:lstStyle>
          <a:p>
            <a:r>
              <a:t>加工</a:t>
            </a:r>
          </a:p>
        </p:txBody>
      </p:sp>
      <p:sp>
        <p:nvSpPr>
          <p:cNvPr id="322" name="検査と測定"/>
          <p:cNvSpPr txBox="1"/>
          <p:nvPr/>
        </p:nvSpPr>
        <p:spPr>
          <a:xfrm>
            <a:off x="1555092" y="5793810"/>
            <a:ext cx="928097"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0737" tIns="40737" rIns="40737" bIns="40737" anchor="ctr">
            <a:spAutoFit/>
          </a:bodyPr>
          <a:lstStyle>
            <a:lvl1pPr algn="l">
              <a:defRPr sz="1200"/>
            </a:lvl1pPr>
          </a:lstStyle>
          <a:p>
            <a:r>
              <a:rPr dirty="0"/>
              <a:t>検査と測定</a:t>
            </a:r>
          </a:p>
        </p:txBody>
      </p:sp>
      <p:sp>
        <p:nvSpPr>
          <p:cNvPr id="323" name="表面処理"/>
          <p:cNvSpPr txBox="1"/>
          <p:nvPr/>
        </p:nvSpPr>
        <p:spPr>
          <a:xfrm>
            <a:off x="1555093" y="6017264"/>
            <a:ext cx="782858"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lgn="l">
              <a:defRPr sz="1200"/>
            </a:lvl1pPr>
          </a:lstStyle>
          <a:p>
            <a:r>
              <a:t>表面処理</a:t>
            </a:r>
          </a:p>
        </p:txBody>
      </p:sp>
      <p:sp>
        <p:nvSpPr>
          <p:cNvPr id="324" name="組立"/>
          <p:cNvSpPr txBox="1"/>
          <p:nvPr/>
        </p:nvSpPr>
        <p:spPr>
          <a:xfrm>
            <a:off x="1555093" y="6256641"/>
            <a:ext cx="782858"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lgn="l">
              <a:defRPr sz="1200"/>
            </a:lvl1pPr>
          </a:lstStyle>
          <a:p>
            <a:r>
              <a:t>組立</a:t>
            </a:r>
          </a:p>
        </p:txBody>
      </p:sp>
      <p:sp>
        <p:nvSpPr>
          <p:cNvPr id="325" name="性能調整"/>
          <p:cNvSpPr txBox="1"/>
          <p:nvPr/>
        </p:nvSpPr>
        <p:spPr>
          <a:xfrm>
            <a:off x="1567858" y="6475489"/>
            <a:ext cx="915332"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lgn="l">
              <a:defRPr sz="1200"/>
            </a:lvl1pPr>
          </a:lstStyle>
          <a:p>
            <a:r>
              <a:t>性能調整</a:t>
            </a:r>
          </a:p>
        </p:txBody>
      </p:sp>
      <p:sp>
        <p:nvSpPr>
          <p:cNvPr id="326" name="最終組立"/>
          <p:cNvSpPr txBox="1"/>
          <p:nvPr/>
        </p:nvSpPr>
        <p:spPr>
          <a:xfrm>
            <a:off x="1555093" y="6719471"/>
            <a:ext cx="782858" cy="26693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0737" tIns="40737" rIns="40737" bIns="40737" anchor="ctr">
            <a:spAutoFit/>
          </a:bodyPr>
          <a:lstStyle>
            <a:lvl1pPr algn="l">
              <a:defRPr sz="1200"/>
            </a:lvl1pPr>
          </a:lstStyle>
          <a:p>
            <a:r>
              <a:t>最終組立</a:t>
            </a:r>
          </a:p>
        </p:txBody>
      </p:sp>
      <p:sp>
        <p:nvSpPr>
          <p:cNvPr id="327" name="抜本的対策として管内放電を減少させて高電界運転ができる新型加速管を製作中"/>
          <p:cNvSpPr txBox="1"/>
          <p:nvPr/>
        </p:nvSpPr>
        <p:spPr>
          <a:xfrm>
            <a:off x="1212076" y="1027708"/>
            <a:ext cx="7836667" cy="697823"/>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spAutoFit/>
          </a:bodyPr>
          <a:lstStyle>
            <a:lvl1pPr>
              <a:defRPr sz="2000" b="1">
                <a:solidFill>
                  <a:srgbClr val="FF2600"/>
                </a:solidFill>
                <a:latin typeface="Helvetica"/>
                <a:ea typeface="Helvetica"/>
                <a:cs typeface="Helvetica"/>
                <a:sym typeface="Helvetica"/>
              </a:defRPr>
            </a:lvl1pPr>
          </a:lstStyle>
          <a:p>
            <a:r>
              <a:rPr lang="en-US" dirty="0"/>
              <a:t>As a solution, structures are newly designed </a:t>
            </a:r>
            <a:br>
              <a:rPr lang="en-US" dirty="0"/>
            </a:br>
            <a:r>
              <a:rPr lang="en-US" dirty="0"/>
              <a:t>  with lower emission and higher gradient</a:t>
            </a:r>
            <a:endParaRPr dirty="0"/>
          </a:p>
        </p:txBody>
      </p:sp>
      <p:pic>
        <p:nvPicPr>
          <p:cNvPr id="328" name="イメージ" descr="イメージ"/>
          <p:cNvPicPr>
            <a:picLocks noChangeAspect="1"/>
          </p:cNvPicPr>
          <p:nvPr/>
        </p:nvPicPr>
        <p:blipFill>
          <a:blip r:embed="rId2">
            <a:extLst/>
          </a:blip>
          <a:stretch>
            <a:fillRect/>
          </a:stretch>
        </p:blipFill>
        <p:spPr>
          <a:xfrm>
            <a:off x="7044586" y="1647004"/>
            <a:ext cx="2862656" cy="2323376"/>
          </a:xfrm>
          <a:prstGeom prst="rect">
            <a:avLst/>
          </a:prstGeom>
          <a:ln w="12700">
            <a:miter lim="400000"/>
          </a:ln>
        </p:spPr>
      </p:pic>
      <p:sp>
        <p:nvSpPr>
          <p:cNvPr id="329" name="・2018-2019年度予算で4本製作、安定運転確保には数量不足…"/>
          <p:cNvSpPr txBox="1"/>
          <p:nvPr/>
        </p:nvSpPr>
        <p:spPr>
          <a:xfrm>
            <a:off x="1158696" y="1921341"/>
            <a:ext cx="7836667" cy="1928929"/>
          </a:xfrm>
          <a:prstGeom prst="rect">
            <a:avLst/>
          </a:prstGeom>
          <a:ln w="12700">
            <a:miter lim="400000"/>
          </a:ln>
          <a:extLst>
            <a:ext uri="{C572A759-6A51-4108-AA02-DFA0A04FC94B}">
              <ma14:wrappingTextBoxFlag xmlns:ma14="http://schemas.microsoft.com/office/mac/drawingml/2011/main" xmlns="" val="1"/>
            </a:ext>
          </a:extLst>
        </p:spPr>
        <p:txBody>
          <a:bodyPr lIns="40737" tIns="40737" rIns="40737" bIns="40737">
            <a:spAutoFit/>
          </a:bodyPr>
          <a:lstStyle/>
          <a:p>
            <a:pPr algn="l">
              <a:defRPr sz="2000" b="1">
                <a:latin typeface="Helvetica"/>
                <a:ea typeface="Helvetica"/>
                <a:cs typeface="Helvetica"/>
                <a:sym typeface="Helvetica"/>
              </a:defRPr>
            </a:pPr>
            <a:r>
              <a:rPr dirty="0"/>
              <a:t>・</a:t>
            </a:r>
            <a:r>
              <a:rPr lang="en-US" dirty="0"/>
              <a:t>4 structures per year</a:t>
            </a:r>
          </a:p>
          <a:p>
            <a:pPr algn="l">
              <a:defRPr sz="2000" b="1">
                <a:latin typeface="Helvetica"/>
                <a:ea typeface="Helvetica"/>
                <a:cs typeface="Helvetica"/>
                <a:sym typeface="Helvetica"/>
              </a:defRPr>
            </a:pPr>
            <a:endParaRPr dirty="0"/>
          </a:p>
          <a:p>
            <a:pPr algn="l">
              <a:defRPr sz="2000" b="1">
                <a:latin typeface="Helvetica"/>
                <a:ea typeface="Helvetica"/>
                <a:cs typeface="Helvetica"/>
                <a:sym typeface="Helvetica"/>
              </a:defRPr>
            </a:pPr>
            <a:r>
              <a:rPr dirty="0"/>
              <a:t>・</a:t>
            </a:r>
            <a:r>
              <a:rPr lang="en-US" dirty="0"/>
              <a:t>12 structures for 3 years</a:t>
            </a:r>
            <a:endParaRPr dirty="0"/>
          </a:p>
          <a:p>
            <a:pPr algn="l">
              <a:defRPr sz="2000" b="1">
                <a:latin typeface="Helvetica"/>
                <a:ea typeface="Helvetica"/>
                <a:cs typeface="Helvetica"/>
                <a:sym typeface="Helvetica"/>
              </a:defRPr>
            </a:pPr>
            <a:endParaRPr dirty="0"/>
          </a:p>
          <a:p>
            <a:pPr algn="l">
              <a:defRPr sz="2000" b="1">
                <a:latin typeface="Helvetica"/>
                <a:ea typeface="Helvetica"/>
                <a:cs typeface="Helvetica"/>
                <a:sym typeface="Helvetica"/>
              </a:defRPr>
            </a:pPr>
            <a:r>
              <a:rPr dirty="0"/>
              <a:t>・</a:t>
            </a:r>
            <a:r>
              <a:rPr lang="en-US" dirty="0"/>
              <a:t>Scheduling from FY2018-9 even under limited budget</a:t>
            </a:r>
            <a:br>
              <a:rPr lang="en-US" dirty="0"/>
            </a:br>
            <a:r>
              <a:rPr lang="en-US" dirty="0"/>
              <a:t>	stopping other improvements</a:t>
            </a:r>
            <a:endParaRPr dirty="0"/>
          </a:p>
        </p:txBody>
      </p:sp>
      <p:sp>
        <p:nvSpPr>
          <p:cNvPr id="69" name="タイトル 25"/>
          <p:cNvSpPr txBox="1">
            <a:spLocks/>
          </p:cNvSpPr>
          <p:nvPr/>
        </p:nvSpPr>
        <p:spPr>
          <a:xfrm>
            <a:off x="165100" y="328683"/>
            <a:ext cx="10358438" cy="714375"/>
          </a:xfrm>
          <a:prstGeom prst="rect">
            <a:avLst/>
          </a:prstGeom>
        </p:spPr>
        <p:txBody>
          <a:bodyPr/>
          <a:lstStyle>
            <a:lvl1pPr algn="ctr" rtl="0" eaLnBrk="1" fontAlgn="base" hangingPunct="1">
              <a:spcBef>
                <a:spcPct val="0"/>
              </a:spcBef>
              <a:spcAft>
                <a:spcPct val="0"/>
              </a:spcAft>
              <a:defRPr kumimoji="1" sz="3900" b="1">
                <a:solidFill>
                  <a:srgbClr val="4040C0"/>
                </a:solidFill>
                <a:latin typeface="+mj-lt"/>
                <a:ea typeface="+mj-ea"/>
                <a:cs typeface="+mj-cs"/>
              </a:defRPr>
            </a:lvl1pPr>
            <a:lvl2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2pPr>
            <a:lvl3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3pPr>
            <a:lvl4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4pPr>
            <a:lvl5pPr algn="ctr" rtl="0" eaLnBrk="1" fontAlgn="base" hangingPunct="1">
              <a:spcBef>
                <a:spcPct val="0"/>
              </a:spcBef>
              <a:spcAft>
                <a:spcPct val="0"/>
              </a:spcAft>
              <a:defRPr kumimoji="1" sz="3900" b="1">
                <a:solidFill>
                  <a:srgbClr val="4040C0"/>
                </a:solidFill>
                <a:latin typeface="Arial Rounded MT Bold" charset="0"/>
                <a:ea typeface="ヒラギノ丸ゴ Pro W4" pitchFamily="-112" charset="-128"/>
                <a:cs typeface="ヒラギノ丸ゴ Pro W4" pitchFamily="-112" charset="-128"/>
              </a:defRPr>
            </a:lvl5pPr>
            <a:lvl6pPr marL="497754"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6pPr>
            <a:lvl7pPr marL="995507"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7pPr>
            <a:lvl8pPr marL="1493261"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8pPr>
            <a:lvl9pPr marL="1991015" algn="ctr" rtl="0" eaLnBrk="1" fontAlgn="base" hangingPunct="1">
              <a:spcBef>
                <a:spcPct val="0"/>
              </a:spcBef>
              <a:spcAft>
                <a:spcPct val="0"/>
              </a:spcAft>
              <a:defRPr kumimoji="1" sz="3900" b="1">
                <a:solidFill>
                  <a:srgbClr val="4040C0"/>
                </a:solidFill>
                <a:latin typeface="Arial Rounded MT Bold" pitchFamily="-112" charset="0"/>
                <a:ea typeface="ヒラギノ丸ゴ Pro W4" pitchFamily="-112" charset="-128"/>
                <a:cs typeface="ヒラギノ丸ゴ Pro W4" pitchFamily="-112" charset="-128"/>
              </a:defRPr>
            </a:lvl9pPr>
          </a:lstStyle>
          <a:p>
            <a:r>
              <a:rPr lang="en-US" altLang="ja-JP" dirty="0"/>
              <a:t>New Structure Production</a:t>
            </a:r>
            <a:endParaRPr lang="ja-JP" altLang="en-US" dirty="0"/>
          </a:p>
        </p:txBody>
      </p:sp>
      <p:sp>
        <p:nvSpPr>
          <p:cNvPr id="70" name="スライド番号プレースホルダ 3"/>
          <p:cNvSpPr>
            <a:spLocks noGrp="1"/>
          </p:cNvSpPr>
          <p:nvPr>
            <p:ph type="sldNum" sz="quarter" idx="4294967295"/>
          </p:nvPr>
        </p:nvSpPr>
        <p:spPr>
          <a:xfrm>
            <a:off x="9886950" y="7254875"/>
            <a:ext cx="623888" cy="252413"/>
          </a:xfrm>
          <a:prstGeom prst="rect">
            <a:avLst/>
          </a:prstGeom>
        </p:spPr>
        <p:txBody>
          <a:bodyPr/>
          <a:lstStyle/>
          <a:p>
            <a:pPr algn="r">
              <a:defRPr/>
            </a:pPr>
            <a:fld id="{4D221721-5FDC-D445-9F85-7F3CCA7B1AE5}" type="slidenum">
              <a:rPr lang="en-US" altLang="ja-JP" sz="1100" smtClean="0"/>
              <a:pPr algn="r">
                <a:defRPr/>
              </a:pPr>
              <a:t>28</a:t>
            </a:fld>
            <a:endParaRPr lang="en-US" altLang="ja-JP" sz="1100" dirty="0"/>
          </a:p>
        </p:txBody>
      </p:sp>
    </p:spTree>
    <p:extLst>
      <p:ext uri="{BB962C8B-B14F-4D97-AF65-F5344CB8AC3E}">
        <p14:creationId xmlns:p14="http://schemas.microsoft.com/office/powerpoint/2010/main" val="8239885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163517" y="2209800"/>
            <a:ext cx="10525125" cy="5049841"/>
          </a:xfrm>
          <a:ln>
            <a:solidFill>
              <a:srgbClr val="BFBFC0"/>
            </a:solidFill>
          </a:ln>
        </p:spPr>
        <p:txBody>
          <a:bodyPr/>
          <a:lstStyle/>
          <a:p>
            <a:pPr marL="0" indent="0" algn="ctr">
              <a:buNone/>
            </a:pPr>
            <a:r>
              <a:rPr lang="en-US" altLang="ja-JP" dirty="0">
                <a:solidFill>
                  <a:srgbClr val="BFBFC0"/>
                </a:solidFill>
              </a:rPr>
              <a:t>Overview</a:t>
            </a:r>
          </a:p>
          <a:p>
            <a:pPr marL="0" indent="0" algn="ctr">
              <a:buNone/>
            </a:pPr>
            <a:r>
              <a:rPr kumimoji="1" lang="en-US" altLang="ja-JP" dirty="0">
                <a:solidFill>
                  <a:srgbClr val="BFBFC0"/>
                </a:solidFill>
              </a:rPr>
              <a:t>Beam Quality Management</a:t>
            </a:r>
          </a:p>
          <a:p>
            <a:pPr marL="0" indent="0" algn="ctr">
              <a:buNone/>
            </a:pPr>
            <a:r>
              <a:rPr lang="en-US" altLang="ja-JP" dirty="0">
                <a:solidFill>
                  <a:srgbClr val="BFBFC0"/>
                </a:solidFill>
              </a:rPr>
              <a:t>Accelerating Structure</a:t>
            </a:r>
          </a:p>
          <a:p>
            <a:pPr marL="0" indent="0" algn="ctr">
              <a:buNone/>
            </a:pPr>
            <a:r>
              <a:rPr lang="en-US" altLang="ja-JP" dirty="0">
                <a:solidFill>
                  <a:srgbClr val="000090"/>
                </a:solidFill>
              </a:rPr>
              <a:t>Summary</a:t>
            </a:r>
            <a:endParaRPr lang="ja-JP" altLang="en-US" dirty="0">
              <a:solidFill>
                <a:srgbClr val="000090"/>
              </a:solidFill>
            </a:endParaRPr>
          </a:p>
          <a:p>
            <a:pPr marL="0" indent="0" algn="ctr">
              <a:buNone/>
            </a:pPr>
            <a:endParaRPr kumimoji="1" lang="ja-JP" altLang="en-US" dirty="0">
              <a:solidFill>
                <a:srgbClr val="A5A5E9"/>
              </a:solidFill>
            </a:endParaRPr>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29</a:t>
            </a:fld>
            <a:endParaRPr lang="en-US" altLang="ja-JP" dirty="0"/>
          </a:p>
        </p:txBody>
      </p:sp>
    </p:spTree>
    <p:extLst>
      <p:ext uri="{BB962C8B-B14F-4D97-AF65-F5344CB8AC3E}">
        <p14:creationId xmlns:p14="http://schemas.microsoft.com/office/powerpoint/2010/main" val="25528184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p:cNvPicPr>
          <p:nvPr/>
        </p:nvPicPr>
        <p:blipFill>
          <a:blip r:embed="rId3">
            <a:extLst>
              <a:ext uri="{28A0092B-C50C-407E-A947-70E740481C1C}">
                <a14:useLocalDpi xmlns:a14="http://schemas.microsoft.com/office/drawing/2010/main" val="0"/>
              </a:ext>
            </a:extLst>
          </a:blip>
          <a:stretch>
            <a:fillRect/>
          </a:stretch>
        </p:blipFill>
        <p:spPr>
          <a:xfrm>
            <a:off x="719217" y="3926079"/>
            <a:ext cx="5481161" cy="3303269"/>
          </a:xfrm>
          <a:prstGeom prst="rect">
            <a:avLst/>
          </a:prstGeom>
        </p:spPr>
      </p:pic>
      <p:sp>
        <p:nvSpPr>
          <p:cNvPr id="3" name="コンテンツ プレースホルダ 2"/>
          <p:cNvSpPr>
            <a:spLocks noGrp="1"/>
          </p:cNvSpPr>
          <p:nvPr>
            <p:ph idx="1"/>
          </p:nvPr>
        </p:nvSpPr>
        <p:spPr>
          <a:xfrm>
            <a:off x="114299" y="885825"/>
            <a:ext cx="10510839" cy="6369050"/>
          </a:xfrm>
          <a:effectLst/>
        </p:spPr>
        <p:txBody>
          <a:bodyPr/>
          <a:lstStyle/>
          <a:p>
            <a:pPr lvl="1"/>
            <a:r>
              <a:rPr lang="en-US" altLang="ja-JP" sz="1800" dirty="0"/>
              <a:t>For 40-times higher luminosity in SuperKEKB collider</a:t>
            </a:r>
          </a:p>
          <a:p>
            <a:pPr lvl="1"/>
            <a:r>
              <a:rPr lang="en-US" altLang="ja-JP" sz="1800" dirty="0">
                <a:solidFill>
                  <a:srgbClr val="FF6600"/>
                </a:solidFill>
                <a:sym typeface="Wingdings"/>
              </a:rPr>
              <a:t>Low emittance &amp; low energy spread injection beams with 4 times higher beam current</a:t>
            </a:r>
            <a:endParaRPr lang="en-US" altLang="ja-JP" sz="1800" dirty="0">
              <a:sym typeface="Wingdings"/>
            </a:endParaRPr>
          </a:p>
          <a:p>
            <a:pPr lvl="2"/>
            <a:r>
              <a:rPr lang="en-US" altLang="ja-JP" sz="1600" dirty="0">
                <a:sym typeface="Wingdings"/>
              </a:rPr>
              <a:t>New high-current photo-cathode RF gun</a:t>
            </a:r>
          </a:p>
          <a:p>
            <a:pPr lvl="2"/>
            <a:r>
              <a:rPr lang="en-US" altLang="ja-JP" sz="1600" dirty="0"/>
              <a:t>New positron capture section </a:t>
            </a:r>
          </a:p>
          <a:p>
            <a:pPr lvl="2"/>
            <a:r>
              <a:rPr lang="en-US" altLang="ja-JP" sz="1600" dirty="0"/>
              <a:t>Positron damping ring injection/extraction</a:t>
            </a:r>
            <a:endParaRPr lang="en-US" altLang="ja-JP" sz="1800" dirty="0"/>
          </a:p>
          <a:p>
            <a:pPr lvl="2"/>
            <a:r>
              <a:rPr lang="en-US" altLang="ja-JP" sz="1600" dirty="0"/>
              <a:t>Optimized beam optics and correction</a:t>
            </a:r>
          </a:p>
          <a:p>
            <a:pPr lvl="2"/>
            <a:r>
              <a:rPr lang="en-US" altLang="ja-JP" sz="1600" dirty="0"/>
              <a:t>Precise beam orbit control with long-baseline alignment</a:t>
            </a:r>
          </a:p>
          <a:p>
            <a:pPr lvl="2"/>
            <a:r>
              <a:rPr lang="en-US" altLang="ja-JP" sz="1600" dirty="0"/>
              <a:t>Simultaneous top-up injection to DR/HER/LER/PF/PFAR</a:t>
            </a:r>
          </a:p>
          <a:p>
            <a:pPr lvl="1"/>
            <a:r>
              <a:rPr lang="en-US" altLang="ja-JP" sz="1800" dirty="0"/>
              <a:t>Balanced injection for the both photon science and </a:t>
            </a:r>
            <a:br>
              <a:rPr lang="en-US" altLang="ja-JP" sz="1800" dirty="0"/>
            </a:br>
            <a:r>
              <a:rPr lang="en-US" altLang="ja-JP" sz="1800" dirty="0"/>
              <a:t>	elementary particle physics experiments</a:t>
            </a:r>
          </a:p>
        </p:txBody>
      </p:sp>
      <p:sp>
        <p:nvSpPr>
          <p:cNvPr id="2" name="タイトル 1"/>
          <p:cNvSpPr>
            <a:spLocks noGrp="1"/>
          </p:cNvSpPr>
          <p:nvPr>
            <p:ph type="title"/>
          </p:nvPr>
        </p:nvSpPr>
        <p:spPr>
          <a:xfrm>
            <a:off x="165100" y="309563"/>
            <a:ext cx="10358438" cy="576262"/>
          </a:xfrm>
          <a:effectLst/>
        </p:spPr>
        <p:txBody>
          <a:bodyPr/>
          <a:lstStyle/>
          <a:p>
            <a:r>
              <a:rPr lang="en-US" altLang="ja-JP" sz="3000" dirty="0"/>
              <a:t>Mission of Electron/positron Injector in SuperKEKB</a:t>
            </a:r>
            <a:endParaRPr lang="ja-JP" altLang="en-US" sz="3000" dirty="0"/>
          </a:p>
        </p:txBody>
      </p:sp>
      <p:sp>
        <p:nvSpPr>
          <p:cNvPr id="11" name="Text Box 16"/>
          <p:cNvSpPr txBox="1">
            <a:spLocks noChangeArrowheads="1"/>
          </p:cNvSpPr>
          <p:nvPr/>
        </p:nvSpPr>
        <p:spPr bwMode="auto">
          <a:xfrm>
            <a:off x="5907311" y="-5483"/>
            <a:ext cx="3668638"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lgn="r">
              <a:spcBef>
                <a:spcPct val="50000"/>
              </a:spcBef>
              <a:defRPr/>
            </a:pPr>
            <a:r>
              <a:rPr lang="en-US" altLang="ja-JP" sz="1300" i="1" dirty="0">
                <a:solidFill>
                  <a:srgbClr val="000090"/>
                </a:solidFill>
                <a:latin typeface="Arial Rounded MT Bold"/>
              </a:rPr>
              <a:t>Injector Linac Mission</a:t>
            </a:r>
          </a:p>
        </p:txBody>
      </p:sp>
      <p:sp>
        <p:nvSpPr>
          <p:cNvPr id="7"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3</a:t>
            </a:fld>
            <a:endParaRPr lang="en-US" altLang="ja-JP" dirty="0"/>
          </a:p>
        </p:txBody>
      </p:sp>
      <p:sp>
        <p:nvSpPr>
          <p:cNvPr id="8" name="テキスト ボックス 12"/>
          <p:cNvSpPr txBox="1">
            <a:spLocks noChangeArrowheads="1"/>
          </p:cNvSpPr>
          <p:nvPr/>
        </p:nvSpPr>
        <p:spPr bwMode="auto">
          <a:xfrm>
            <a:off x="6812598" y="6194393"/>
            <a:ext cx="3876040" cy="1085407"/>
          </a:xfrm>
          <a:prstGeom prst="rect">
            <a:avLst/>
          </a:prstGeom>
          <a:noFill/>
          <a:ln w="12700">
            <a:noFill/>
            <a:round/>
            <a:headEnd/>
            <a:tailEnd/>
          </a:ln>
        </p:spPr>
        <p:txBody>
          <a:bodyPr wrap="square" lIns="99551" tIns="49775" rIns="99551" bIns="49775" anchor="ctr">
            <a:prstTxWarp prst="textNoShape">
              <a:avLst/>
            </a:prstTxWarp>
            <a:spAutoFit/>
          </a:bodyPr>
          <a:lstStyle/>
          <a:p>
            <a:r>
              <a:rPr lang="en-US" altLang="ja-JP" sz="1600" dirty="0">
                <a:solidFill>
                  <a:srgbClr val="006000"/>
                </a:solidFill>
                <a:latin typeface="Arial Rounded MT Bold"/>
                <a:cs typeface="Arial Rounded MT Bold"/>
              </a:rPr>
              <a:t>The single injector would behave as multiple injectors to multiple storage rings by the concept of virtual accelerator </a:t>
            </a:r>
            <a:endParaRPr lang="ja-JP" altLang="en-US" sz="1600" dirty="0">
              <a:solidFill>
                <a:srgbClr val="006000"/>
              </a:solidFill>
              <a:latin typeface="Arial Rounded MT Bold"/>
              <a:cs typeface="Arial Rounded MT Bold"/>
            </a:endParaRPr>
          </a:p>
        </p:txBody>
      </p:sp>
      <p:pic>
        <p:nvPicPr>
          <p:cNvPr id="12" name="図 11"/>
          <p:cNvPicPr>
            <a:picLocks/>
          </p:cNvPicPr>
          <p:nvPr/>
        </p:nvPicPr>
        <p:blipFill>
          <a:blip r:embed="rId4">
            <a:extLst>
              <a:ext uri="{28A0092B-C50C-407E-A947-70E740481C1C}">
                <a14:useLocalDpi xmlns:a14="http://schemas.microsoft.com/office/drawing/2010/main" val="0"/>
              </a:ext>
            </a:extLst>
          </a:blip>
          <a:stretch>
            <a:fillRect/>
          </a:stretch>
        </p:blipFill>
        <p:spPr>
          <a:xfrm>
            <a:off x="6507480" y="1667882"/>
            <a:ext cx="4084320" cy="4557115"/>
          </a:xfrm>
          <a:prstGeom prst="rect">
            <a:avLst/>
          </a:prstGeom>
        </p:spPr>
      </p:pic>
    </p:spTree>
    <p:extLst>
      <p:ext uri="{BB962C8B-B14F-4D97-AF65-F5344CB8AC3E}">
        <p14:creationId xmlns:p14="http://schemas.microsoft.com/office/powerpoint/2010/main" val="21179742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p:cNvPicPr>
            <a:picLocks/>
          </p:cNvPicPr>
          <p:nvPr/>
        </p:nvPicPr>
        <p:blipFill>
          <a:blip r:embed="rId2">
            <a:extLst>
              <a:ext uri="{28A0092B-C50C-407E-A947-70E740481C1C}">
                <a14:useLocalDpi xmlns:a14="http://schemas.microsoft.com/office/drawing/2010/main"/>
              </a:ext>
            </a:extLst>
          </a:blip>
          <a:stretch>
            <a:fillRect/>
          </a:stretch>
        </p:blipFill>
        <p:spPr>
          <a:xfrm>
            <a:off x="168832" y="1548000"/>
            <a:ext cx="10515757" cy="4935600"/>
          </a:xfrm>
          <a:prstGeom prst="rect">
            <a:avLst/>
          </a:prstGeom>
        </p:spPr>
      </p:pic>
      <p:sp>
        <p:nvSpPr>
          <p:cNvPr id="2" name="タイトル 1"/>
          <p:cNvSpPr>
            <a:spLocks noGrp="1"/>
          </p:cNvSpPr>
          <p:nvPr>
            <p:ph type="title"/>
          </p:nvPr>
        </p:nvSpPr>
        <p:spPr>
          <a:xfrm>
            <a:off x="165100" y="265604"/>
            <a:ext cx="10358438" cy="714375"/>
          </a:xfrm>
        </p:spPr>
        <p:txBody>
          <a:bodyPr/>
          <a:lstStyle/>
          <a:p>
            <a:r>
              <a:rPr lang="en-US" altLang="ja-JP" sz="3600" dirty="0"/>
              <a:t>    Linac Schedule Overview</a:t>
            </a:r>
            <a:endParaRPr lang="ja-JP" altLang="en-US" sz="2100" dirty="0"/>
          </a:p>
        </p:txBody>
      </p:sp>
      <p:sp>
        <p:nvSpPr>
          <p:cNvPr id="4" name="スライド番号プレースホルダ 3"/>
          <p:cNvSpPr>
            <a:spLocks noGrp="1"/>
          </p:cNvSpPr>
          <p:nvPr>
            <p:ph type="sldNum" sz="quarter" idx="10"/>
          </p:nvPr>
        </p:nvSpPr>
        <p:spPr/>
        <p:txBody>
          <a:bodyPr/>
          <a:lstStyle/>
          <a:p>
            <a:pPr>
              <a:defRPr/>
            </a:pPr>
            <a:fld id="{4D221721-5FDC-D445-9F85-7F3CCA7B1AE5}" type="slidenum">
              <a:rPr lang="en-US" altLang="ja-JP" smtClean="0"/>
              <a:pPr>
                <a:defRPr/>
              </a:pPr>
              <a:t>30</a:t>
            </a:fld>
            <a:endParaRPr lang="en-US" altLang="ja-JP" dirty="0"/>
          </a:p>
        </p:txBody>
      </p:sp>
      <p:sp>
        <p:nvSpPr>
          <p:cNvPr id="6" name="テキスト ボックス 5"/>
          <p:cNvSpPr txBox="1"/>
          <p:nvPr/>
        </p:nvSpPr>
        <p:spPr>
          <a:xfrm>
            <a:off x="403698" y="837236"/>
            <a:ext cx="1518585" cy="705430"/>
          </a:xfrm>
          <a:prstGeom prst="rect">
            <a:avLst/>
          </a:prstGeom>
          <a:noFill/>
        </p:spPr>
        <p:txBody>
          <a:bodyPr wrap="none" lIns="104249" tIns="52124" rIns="104249" bIns="52124" rtlCol="0">
            <a:spAutoFit/>
          </a:bodyPr>
          <a:lstStyle/>
          <a:p>
            <a:r>
              <a:rPr lang="en-US" altLang="ja-JP" sz="1300" b="1" dirty="0">
                <a:cs typeface="Arial"/>
              </a:rPr>
              <a:t>RF-Gun </a:t>
            </a:r>
            <a:r>
              <a:rPr lang="en-US" altLang="ja-JP" sz="1300" b="1" dirty="0">
                <a:solidFill>
                  <a:srgbClr val="0000FF"/>
                </a:solidFill>
                <a:cs typeface="Arial"/>
              </a:rPr>
              <a:t>e- beam</a:t>
            </a:r>
          </a:p>
          <a:p>
            <a:r>
              <a:rPr lang="en-US" altLang="ja-JP" sz="1300" b="1" dirty="0">
                <a:cs typeface="Arial"/>
              </a:rPr>
              <a:t>commissioning</a:t>
            </a:r>
          </a:p>
          <a:p>
            <a:r>
              <a:rPr lang="en-US" altLang="ja-JP" sz="1300" b="1" dirty="0">
                <a:cs typeface="Arial"/>
              </a:rPr>
              <a:t>at A,B-sector</a:t>
            </a:r>
          </a:p>
        </p:txBody>
      </p:sp>
      <p:sp>
        <p:nvSpPr>
          <p:cNvPr id="8" name="テキスト ボックス 7"/>
          <p:cNvSpPr txBox="1"/>
          <p:nvPr/>
        </p:nvSpPr>
        <p:spPr>
          <a:xfrm>
            <a:off x="1916223" y="828933"/>
            <a:ext cx="1184352" cy="505376"/>
          </a:xfrm>
          <a:prstGeom prst="rect">
            <a:avLst/>
          </a:prstGeom>
          <a:noFill/>
        </p:spPr>
        <p:txBody>
          <a:bodyPr wrap="none" lIns="104249" tIns="52124" rIns="104249" bIns="52124" rtlCol="0">
            <a:spAutoFit/>
          </a:bodyPr>
          <a:lstStyle/>
          <a:p>
            <a:r>
              <a:rPr lang="en-US" altLang="ja-JP" sz="1300" b="1" dirty="0">
                <a:solidFill>
                  <a:srgbClr val="0000FF"/>
                </a:solidFill>
                <a:cs typeface="Arial"/>
              </a:rPr>
              <a:t>e-</a:t>
            </a:r>
            <a:r>
              <a:rPr lang="en-US" altLang="ja-JP" sz="1300" b="1" dirty="0">
                <a:cs typeface="Arial"/>
              </a:rPr>
              <a:t> commiss.</a:t>
            </a:r>
          </a:p>
          <a:p>
            <a:r>
              <a:rPr lang="en-US" altLang="ja-JP" sz="1300" b="1" dirty="0">
                <a:cs typeface="Arial"/>
              </a:rPr>
              <a:t>at A,B,R,C,1</a:t>
            </a:r>
          </a:p>
        </p:txBody>
      </p:sp>
      <p:cxnSp>
        <p:nvCxnSpPr>
          <p:cNvPr id="9" name="直線矢印コネクタ 8"/>
          <p:cNvCxnSpPr/>
          <p:nvPr/>
        </p:nvCxnSpPr>
        <p:spPr>
          <a:xfrm>
            <a:off x="429188" y="2264503"/>
            <a:ext cx="9504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flipV="1">
            <a:off x="1507187" y="2260270"/>
            <a:ext cx="5545197" cy="32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3640291" y="816558"/>
            <a:ext cx="2570154" cy="905485"/>
          </a:xfrm>
          <a:prstGeom prst="rect">
            <a:avLst/>
          </a:prstGeom>
          <a:noFill/>
        </p:spPr>
        <p:txBody>
          <a:bodyPr wrap="none" lIns="104249" tIns="52124" rIns="104249" bIns="52124" rtlCol="0">
            <a:spAutoFit/>
          </a:bodyPr>
          <a:lstStyle/>
          <a:p>
            <a:r>
              <a:rPr lang="en-US" altLang="ja-JP" sz="1300" b="1" dirty="0">
                <a:solidFill>
                  <a:srgbClr val="FF0000"/>
                </a:solidFill>
                <a:cs typeface="Arial"/>
              </a:rPr>
              <a:t>e+</a:t>
            </a:r>
            <a:r>
              <a:rPr lang="en-US" altLang="ja-JP" sz="1300" b="1" dirty="0">
                <a:cs typeface="Arial"/>
              </a:rPr>
              <a:t> commiss.</a:t>
            </a:r>
          </a:p>
          <a:p>
            <a:r>
              <a:rPr lang="en-US" altLang="ja-JP" sz="1300" b="1" dirty="0">
                <a:cs typeface="Arial"/>
              </a:rPr>
              <a:t>at 1,2 sector</a:t>
            </a:r>
            <a:r>
              <a:rPr lang="en-US" altLang="ja-JP" sz="1100" b="1" dirty="0">
                <a:solidFill>
                  <a:srgbClr val="008000"/>
                </a:solidFill>
                <a:cs typeface="Arial"/>
              </a:rPr>
              <a:t> (FC, DCS, Qe- 50%)</a:t>
            </a:r>
          </a:p>
          <a:p>
            <a:r>
              <a:rPr lang="en-US" altLang="ja-JP" sz="1300" b="1" dirty="0">
                <a:solidFill>
                  <a:srgbClr val="0000FF"/>
                </a:solidFill>
                <a:cs typeface="Arial"/>
              </a:rPr>
              <a:t>e-</a:t>
            </a:r>
            <a:r>
              <a:rPr lang="en-US" altLang="ja-JP" sz="1300" b="1" dirty="0">
                <a:cs typeface="Arial"/>
              </a:rPr>
              <a:t> commiss.</a:t>
            </a:r>
          </a:p>
          <a:p>
            <a:r>
              <a:rPr lang="en-US" altLang="ja-JP" sz="1300" b="1" dirty="0">
                <a:cs typeface="Arial"/>
              </a:rPr>
              <a:t>at 1,2,3,4,5 sector</a:t>
            </a:r>
            <a:endParaRPr lang="ja-JP" altLang="en-US" sz="1300" b="1" dirty="0">
              <a:solidFill>
                <a:srgbClr val="0000FF"/>
              </a:solidFill>
              <a:cs typeface="Arial"/>
            </a:endParaRPr>
          </a:p>
        </p:txBody>
      </p:sp>
      <p:cxnSp>
        <p:nvCxnSpPr>
          <p:cNvPr id="12" name="直線コネクタ 11"/>
          <p:cNvCxnSpPr/>
          <p:nvPr/>
        </p:nvCxnSpPr>
        <p:spPr>
          <a:xfrm flipH="1">
            <a:off x="1100613" y="1359709"/>
            <a:ext cx="1117544" cy="892094"/>
          </a:xfrm>
          <a:prstGeom prst="line">
            <a:avLst/>
          </a:prstGeom>
          <a:ln w="12700" cmpd="sng">
            <a:prstDash val="sysDot"/>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H="1">
            <a:off x="4512512" y="1660525"/>
            <a:ext cx="140366" cy="576261"/>
          </a:xfrm>
          <a:prstGeom prst="line">
            <a:avLst/>
          </a:prstGeom>
          <a:ln w="12700" cmpd="sng">
            <a:prstDash val="sysDot"/>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3932428" y="6397625"/>
            <a:ext cx="2493210" cy="705430"/>
          </a:xfrm>
          <a:prstGeom prst="rect">
            <a:avLst/>
          </a:prstGeom>
          <a:noFill/>
        </p:spPr>
        <p:txBody>
          <a:bodyPr wrap="none" lIns="104249" tIns="52124" rIns="104249" bIns="52124" rtlCol="0">
            <a:spAutoFit/>
          </a:bodyPr>
          <a:lstStyle/>
          <a:p>
            <a:r>
              <a:rPr lang="en-US" altLang="ja-JP" sz="1300" b="1" dirty="0">
                <a:solidFill>
                  <a:srgbClr val="FF0000"/>
                </a:solidFill>
                <a:cs typeface="Arial"/>
              </a:rPr>
              <a:t>non damped e+</a:t>
            </a:r>
            <a:r>
              <a:rPr lang="en-US" altLang="ja-JP" sz="1300" b="1" dirty="0">
                <a:cs typeface="Arial"/>
              </a:rPr>
              <a:t> commiss.</a:t>
            </a:r>
          </a:p>
          <a:p>
            <a:r>
              <a:rPr lang="en-US" altLang="ja-JP" sz="1300" b="1" dirty="0">
                <a:cs typeface="Arial"/>
              </a:rPr>
              <a:t>at 1,2, </a:t>
            </a:r>
            <a:r>
              <a:rPr lang="en-US" altLang="ja-JP" sz="1300" b="1" dirty="0">
                <a:solidFill>
                  <a:schemeClr val="bg1">
                    <a:lumMod val="75000"/>
                  </a:schemeClr>
                </a:solidFill>
                <a:cs typeface="Arial"/>
              </a:rPr>
              <a:t>3,4,5 </a:t>
            </a:r>
            <a:r>
              <a:rPr lang="en-US" altLang="ja-JP" sz="1300" b="1" dirty="0">
                <a:cs typeface="Arial"/>
              </a:rPr>
              <a:t>sectors</a:t>
            </a:r>
            <a:endParaRPr lang="en-US" altLang="ja-JP" sz="1100" b="1" dirty="0">
              <a:cs typeface="Arial"/>
            </a:endParaRPr>
          </a:p>
          <a:p>
            <a:r>
              <a:rPr lang="en-US" altLang="ja-JP" sz="1300" b="1" dirty="0">
                <a:solidFill>
                  <a:srgbClr val="0000FF"/>
                </a:solidFill>
                <a:cs typeface="Arial"/>
              </a:rPr>
              <a:t>e-</a:t>
            </a:r>
            <a:r>
              <a:rPr lang="en-US" altLang="ja-JP" sz="1300" b="1" dirty="0">
                <a:cs typeface="Arial"/>
              </a:rPr>
              <a:t> commiss.</a:t>
            </a:r>
            <a:r>
              <a:rPr lang="en-US" altLang="ja-JP" sz="1300" b="1" dirty="0">
                <a:solidFill>
                  <a:srgbClr val="00FF00"/>
                </a:solidFill>
                <a:cs typeface="Arial"/>
              </a:rPr>
              <a:t>  </a:t>
            </a:r>
            <a:r>
              <a:rPr lang="en-US" altLang="ja-JP" sz="1300" b="1" dirty="0">
                <a:cs typeface="Arial"/>
              </a:rPr>
              <a:t>at A→5 sectors</a:t>
            </a:r>
            <a:endParaRPr lang="ja-JP" altLang="en-US" sz="1300" b="1" dirty="0">
              <a:solidFill>
                <a:srgbClr val="0000FF"/>
              </a:solidFill>
              <a:cs typeface="Arial"/>
            </a:endParaRPr>
          </a:p>
        </p:txBody>
      </p:sp>
      <p:cxnSp>
        <p:nvCxnSpPr>
          <p:cNvPr id="15" name="直線矢印コネクタ 14"/>
          <p:cNvCxnSpPr/>
          <p:nvPr/>
        </p:nvCxnSpPr>
        <p:spPr>
          <a:xfrm>
            <a:off x="1490400" y="6383476"/>
            <a:ext cx="5518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7977096" y="6390117"/>
            <a:ext cx="1916129" cy="905485"/>
          </a:xfrm>
          <a:prstGeom prst="rect">
            <a:avLst/>
          </a:prstGeom>
          <a:noFill/>
        </p:spPr>
        <p:txBody>
          <a:bodyPr wrap="none" lIns="104249" tIns="52124" rIns="104249" bIns="52124" rtlCol="0">
            <a:spAutoFit/>
          </a:bodyPr>
          <a:lstStyle/>
          <a:p>
            <a:r>
              <a:rPr lang="en-US" altLang="ja-JP" sz="1300" b="1" dirty="0">
                <a:solidFill>
                  <a:srgbClr val="FF0000"/>
                </a:solidFill>
                <a:cs typeface="Arial"/>
              </a:rPr>
              <a:t>damped e+</a:t>
            </a:r>
            <a:r>
              <a:rPr lang="en-US" altLang="ja-JP" sz="1300" b="1" dirty="0">
                <a:cs typeface="Arial"/>
              </a:rPr>
              <a:t> commiss.</a:t>
            </a:r>
          </a:p>
          <a:p>
            <a:r>
              <a:rPr lang="en-US" altLang="ja-JP" sz="1300" b="1" dirty="0">
                <a:cs typeface="Arial"/>
              </a:rPr>
              <a:t>at 1→5 </a:t>
            </a:r>
            <a:r>
              <a:rPr lang="en-US" altLang="ja-JP" sz="1300" b="1" dirty="0">
                <a:solidFill>
                  <a:srgbClr val="FF0000"/>
                </a:solidFill>
                <a:cs typeface="Arial"/>
              </a:rPr>
              <a:t>Qe+ = 1~4nC</a:t>
            </a:r>
            <a:endParaRPr lang="en-US" altLang="ja-JP" sz="1100" b="1" dirty="0">
              <a:solidFill>
                <a:srgbClr val="008000"/>
              </a:solidFill>
              <a:cs typeface="Arial"/>
            </a:endParaRPr>
          </a:p>
          <a:p>
            <a:r>
              <a:rPr lang="en-US" altLang="ja-JP" sz="1300" b="1" dirty="0">
                <a:solidFill>
                  <a:srgbClr val="0000FF"/>
                </a:solidFill>
                <a:cs typeface="Arial"/>
              </a:rPr>
              <a:t>e-</a:t>
            </a:r>
            <a:r>
              <a:rPr lang="en-US" altLang="ja-JP" sz="1300" b="1" dirty="0">
                <a:cs typeface="Arial"/>
              </a:rPr>
              <a:t> commiss.</a:t>
            </a:r>
          </a:p>
          <a:p>
            <a:r>
              <a:rPr lang="en-US" altLang="ja-JP" sz="1300" b="1" dirty="0">
                <a:cs typeface="Arial"/>
              </a:rPr>
              <a:t>at A→5 </a:t>
            </a:r>
            <a:r>
              <a:rPr lang="en-US" altLang="ja-JP" sz="1300" b="1" dirty="0">
                <a:solidFill>
                  <a:srgbClr val="0000FF"/>
                </a:solidFill>
                <a:cs typeface="Arial"/>
              </a:rPr>
              <a:t>Qe- = 1~4nC</a:t>
            </a:r>
            <a:endParaRPr lang="ja-JP" altLang="en-US" sz="1300" b="1" dirty="0">
              <a:solidFill>
                <a:srgbClr val="0000FF"/>
              </a:solidFill>
              <a:cs typeface="Arial"/>
            </a:endParaRPr>
          </a:p>
        </p:txBody>
      </p:sp>
      <p:cxnSp>
        <p:nvCxnSpPr>
          <p:cNvPr id="17" name="直線矢印コネクタ 16"/>
          <p:cNvCxnSpPr/>
          <p:nvPr/>
        </p:nvCxnSpPr>
        <p:spPr>
          <a:xfrm>
            <a:off x="7756300" y="6384925"/>
            <a:ext cx="15552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 name="正方形/長方形 18"/>
          <p:cNvSpPr/>
          <p:nvPr/>
        </p:nvSpPr>
        <p:spPr>
          <a:xfrm>
            <a:off x="543719" y="6550026"/>
            <a:ext cx="152400" cy="152399"/>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a:endParaRPr kumimoji="1" lang="ja-JP" altLang="en-US"/>
          </a:p>
        </p:txBody>
      </p:sp>
      <p:sp>
        <p:nvSpPr>
          <p:cNvPr id="20" name="テキスト ボックス 19"/>
          <p:cNvSpPr txBox="1"/>
          <p:nvPr/>
        </p:nvSpPr>
        <p:spPr>
          <a:xfrm>
            <a:off x="696119" y="6473826"/>
            <a:ext cx="992800" cy="305321"/>
          </a:xfrm>
          <a:prstGeom prst="rect">
            <a:avLst/>
          </a:prstGeom>
          <a:noFill/>
        </p:spPr>
        <p:txBody>
          <a:bodyPr wrap="none" lIns="104249" tIns="52124" rIns="104249" bIns="52124" rtlCol="0">
            <a:spAutoFit/>
          </a:bodyPr>
          <a:lstStyle/>
          <a:p>
            <a:r>
              <a:rPr lang="en-US" altLang="ja-JP" sz="1300" b="1" dirty="0">
                <a:cs typeface="Arial"/>
              </a:rPr>
              <a:t>: Electron</a:t>
            </a:r>
            <a:endParaRPr lang="ja-JP" altLang="en-US" sz="1300" b="1" dirty="0">
              <a:solidFill>
                <a:srgbClr val="0000FF"/>
              </a:solidFill>
              <a:cs typeface="Arial"/>
            </a:endParaRPr>
          </a:p>
        </p:txBody>
      </p:sp>
      <p:sp>
        <p:nvSpPr>
          <p:cNvPr id="21" name="正方形/長方形 20"/>
          <p:cNvSpPr/>
          <p:nvPr/>
        </p:nvSpPr>
        <p:spPr>
          <a:xfrm>
            <a:off x="543719" y="6778625"/>
            <a:ext cx="152400" cy="152399"/>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a:endParaRPr kumimoji="1" lang="ja-JP" altLang="en-US"/>
          </a:p>
        </p:txBody>
      </p:sp>
      <p:sp>
        <p:nvSpPr>
          <p:cNvPr id="22" name="テキスト ボックス 21"/>
          <p:cNvSpPr txBox="1"/>
          <p:nvPr/>
        </p:nvSpPr>
        <p:spPr>
          <a:xfrm>
            <a:off x="696120" y="6702426"/>
            <a:ext cx="979976" cy="305321"/>
          </a:xfrm>
          <a:prstGeom prst="rect">
            <a:avLst/>
          </a:prstGeom>
          <a:noFill/>
        </p:spPr>
        <p:txBody>
          <a:bodyPr wrap="none" lIns="104249" tIns="52124" rIns="104249" bIns="52124" rtlCol="0">
            <a:spAutoFit/>
          </a:bodyPr>
          <a:lstStyle/>
          <a:p>
            <a:r>
              <a:rPr lang="en-US" altLang="ja-JP" sz="1300" b="1" dirty="0">
                <a:cs typeface="Arial"/>
              </a:rPr>
              <a:t>: Positron</a:t>
            </a:r>
            <a:endParaRPr lang="ja-JP" altLang="en-US" sz="1300" b="1" dirty="0">
              <a:solidFill>
                <a:srgbClr val="0000FF"/>
              </a:solidFill>
              <a:cs typeface="Arial"/>
            </a:endParaRPr>
          </a:p>
        </p:txBody>
      </p:sp>
      <p:sp>
        <p:nvSpPr>
          <p:cNvPr id="23" name="正方形/長方形 22"/>
          <p:cNvSpPr/>
          <p:nvPr/>
        </p:nvSpPr>
        <p:spPr>
          <a:xfrm>
            <a:off x="543719" y="7007228"/>
            <a:ext cx="152400" cy="152399"/>
          </a:xfrm>
          <a:prstGeom prst="rect">
            <a:avLst/>
          </a:prstGeom>
          <a:solidFill>
            <a:srgbClr val="006000"/>
          </a:solidFill>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a:endParaRPr kumimoji="1" lang="ja-JP" altLang="en-US"/>
          </a:p>
        </p:txBody>
      </p:sp>
      <p:sp>
        <p:nvSpPr>
          <p:cNvPr id="24" name="テキスト ボックス 23"/>
          <p:cNvSpPr txBox="1"/>
          <p:nvPr/>
        </p:nvSpPr>
        <p:spPr>
          <a:xfrm>
            <a:off x="696120" y="6931026"/>
            <a:ext cx="1993073" cy="305321"/>
          </a:xfrm>
          <a:prstGeom prst="rect">
            <a:avLst/>
          </a:prstGeom>
          <a:noFill/>
        </p:spPr>
        <p:txBody>
          <a:bodyPr wrap="none" lIns="104249" tIns="52124" rIns="104249" bIns="52124" rtlCol="0">
            <a:spAutoFit/>
          </a:bodyPr>
          <a:lstStyle/>
          <a:p>
            <a:r>
              <a:rPr lang="en-US" altLang="ja-JP" sz="1300" b="1" dirty="0">
                <a:cs typeface="Arial"/>
              </a:rPr>
              <a:t>: Low current electron</a:t>
            </a:r>
            <a:endParaRPr lang="ja-JP" altLang="en-US" sz="1300" b="1" dirty="0">
              <a:solidFill>
                <a:srgbClr val="0000FF"/>
              </a:solidFill>
              <a:cs typeface="Arial"/>
            </a:endParaRPr>
          </a:p>
        </p:txBody>
      </p:sp>
      <p:sp>
        <p:nvSpPr>
          <p:cNvPr id="27" name="テキスト ボックス 26"/>
          <p:cNvSpPr txBox="1"/>
          <p:nvPr/>
        </p:nvSpPr>
        <p:spPr>
          <a:xfrm>
            <a:off x="8528709" y="4934870"/>
            <a:ext cx="826087" cy="578729"/>
          </a:xfrm>
          <a:prstGeom prst="rect">
            <a:avLst/>
          </a:prstGeom>
          <a:noFill/>
        </p:spPr>
        <p:txBody>
          <a:bodyPr wrap="none" lIns="104249" tIns="52124" rIns="104249" bIns="52124" rtlCol="0">
            <a:spAutoFit/>
          </a:bodyPr>
          <a:lstStyle/>
          <a:p>
            <a:pPr algn="ctr">
              <a:lnSpc>
                <a:spcPct val="120000"/>
              </a:lnSpc>
            </a:pPr>
            <a:r>
              <a:rPr lang="en-US" altLang="ja-JP" sz="1300" b="1" dirty="0">
                <a:solidFill>
                  <a:srgbClr val="00FF00"/>
                </a:solidFill>
                <a:cs typeface="Arial"/>
              </a:rPr>
              <a:t>1 - 2 nC</a:t>
            </a:r>
          </a:p>
          <a:p>
            <a:pPr algn="ctr">
              <a:lnSpc>
                <a:spcPct val="120000"/>
              </a:lnSpc>
            </a:pPr>
            <a:r>
              <a:rPr lang="en-US" altLang="ja-JP" sz="1300" b="1" dirty="0">
                <a:solidFill>
                  <a:srgbClr val="00FF00"/>
                </a:solidFill>
                <a:cs typeface="Arial"/>
              </a:rPr>
              <a:t>Phase2</a:t>
            </a:r>
            <a:endParaRPr lang="ja-JP" altLang="en-US" sz="1300" b="1" dirty="0">
              <a:solidFill>
                <a:srgbClr val="00FF00"/>
              </a:solidFill>
              <a:cs typeface="Arial"/>
            </a:endParaRPr>
          </a:p>
        </p:txBody>
      </p:sp>
      <p:sp>
        <p:nvSpPr>
          <p:cNvPr id="26" name="テキスト ボックス 25"/>
          <p:cNvSpPr txBox="1"/>
          <p:nvPr/>
        </p:nvSpPr>
        <p:spPr>
          <a:xfrm>
            <a:off x="4673153" y="4932754"/>
            <a:ext cx="809982" cy="578729"/>
          </a:xfrm>
          <a:prstGeom prst="rect">
            <a:avLst/>
          </a:prstGeom>
          <a:noFill/>
        </p:spPr>
        <p:txBody>
          <a:bodyPr wrap="none" lIns="104249" tIns="52124" rIns="104249" bIns="52124" rtlCol="0">
            <a:spAutoFit/>
          </a:bodyPr>
          <a:lstStyle/>
          <a:p>
            <a:pPr algn="ctr">
              <a:lnSpc>
                <a:spcPct val="120000"/>
              </a:lnSpc>
            </a:pPr>
            <a:r>
              <a:rPr lang="en-US" altLang="ja-JP" sz="1300" b="1" dirty="0">
                <a:solidFill>
                  <a:srgbClr val="00FF00"/>
                </a:solidFill>
                <a:cs typeface="Arial"/>
              </a:rPr>
              <a:t>1 nC</a:t>
            </a:r>
          </a:p>
          <a:p>
            <a:pPr algn="ctr">
              <a:lnSpc>
                <a:spcPct val="120000"/>
              </a:lnSpc>
            </a:pPr>
            <a:r>
              <a:rPr lang="en-US" altLang="ja-JP" sz="1300" b="1" dirty="0">
                <a:solidFill>
                  <a:srgbClr val="00FF00"/>
                </a:solidFill>
                <a:cs typeface="Arial"/>
              </a:rPr>
              <a:t>Phase1</a:t>
            </a:r>
            <a:endParaRPr lang="ja-JP" altLang="en-US" sz="1300" b="1" dirty="0">
              <a:solidFill>
                <a:srgbClr val="00FF00"/>
              </a:solidFill>
              <a:cs typeface="Arial"/>
            </a:endParaRPr>
          </a:p>
        </p:txBody>
      </p:sp>
      <p:sp>
        <p:nvSpPr>
          <p:cNvPr id="30" name="テキスト ボックス 29"/>
          <p:cNvSpPr txBox="1"/>
          <p:nvPr/>
        </p:nvSpPr>
        <p:spPr>
          <a:xfrm>
            <a:off x="1" y="2316528"/>
            <a:ext cx="916600" cy="505376"/>
          </a:xfrm>
          <a:prstGeom prst="rect">
            <a:avLst/>
          </a:prstGeom>
          <a:noFill/>
        </p:spPr>
        <p:txBody>
          <a:bodyPr wrap="square" lIns="104249" tIns="52124" rIns="104249" bIns="52124" rtlCol="0">
            <a:spAutoFit/>
          </a:bodyPr>
          <a:lstStyle/>
          <a:p>
            <a:pPr algn="ctr"/>
            <a:r>
              <a:rPr lang="en-US" altLang="ja-JP" sz="1300" b="1" dirty="0">
                <a:solidFill>
                  <a:srgbClr val="008000"/>
                </a:solidFill>
                <a:cs typeface="Arial"/>
              </a:rPr>
              <a:t>Location</a:t>
            </a:r>
          </a:p>
          <a:p>
            <a:pPr algn="ctr"/>
            <a:r>
              <a:rPr lang="en-US" altLang="ja-JP" sz="1300" b="1" dirty="0">
                <a:solidFill>
                  <a:srgbClr val="008000"/>
                </a:solidFill>
                <a:cs typeface="Arial"/>
              </a:rPr>
              <a:t>↓</a:t>
            </a:r>
            <a:endParaRPr lang="en-US" altLang="ja-JP" sz="1300" b="1" dirty="0">
              <a:solidFill>
                <a:srgbClr val="0000FF"/>
              </a:solidFill>
              <a:cs typeface="Arial"/>
            </a:endParaRPr>
          </a:p>
        </p:txBody>
      </p:sp>
      <p:sp>
        <p:nvSpPr>
          <p:cNvPr id="31" name="テキスト ボックス 30"/>
          <p:cNvSpPr txBox="1"/>
          <p:nvPr/>
        </p:nvSpPr>
        <p:spPr>
          <a:xfrm>
            <a:off x="111925" y="1747131"/>
            <a:ext cx="872429" cy="305321"/>
          </a:xfrm>
          <a:prstGeom prst="rect">
            <a:avLst/>
          </a:prstGeom>
          <a:noFill/>
        </p:spPr>
        <p:txBody>
          <a:bodyPr wrap="square" lIns="104249" tIns="52124" rIns="104249" bIns="52124" rtlCol="0">
            <a:spAutoFit/>
          </a:bodyPr>
          <a:lstStyle/>
          <a:p>
            <a:pPr algn="ctr"/>
            <a:r>
              <a:rPr lang="en-US" altLang="ja-JP" sz="1300" b="1" dirty="0">
                <a:solidFill>
                  <a:srgbClr val="008000"/>
                </a:solidFill>
                <a:cs typeface="Arial"/>
              </a:rPr>
              <a:t>Time →</a:t>
            </a:r>
            <a:endParaRPr lang="en-US" altLang="ja-JP" sz="1300" b="1" dirty="0">
              <a:solidFill>
                <a:srgbClr val="0000FF"/>
              </a:solidFill>
              <a:cs typeface="Arial"/>
            </a:endParaRPr>
          </a:p>
        </p:txBody>
      </p:sp>
      <p:sp>
        <p:nvSpPr>
          <p:cNvPr id="32" name="Text Box 180"/>
          <p:cNvSpPr txBox="1">
            <a:spLocks noChangeAspect="1" noChangeArrowheads="1"/>
          </p:cNvSpPr>
          <p:nvPr/>
        </p:nvSpPr>
        <p:spPr bwMode="auto">
          <a:xfrm>
            <a:off x="6424321" y="1008683"/>
            <a:ext cx="4203062" cy="467227"/>
          </a:xfrm>
          <a:prstGeom prst="rect">
            <a:avLst/>
          </a:prstGeom>
          <a:noFill/>
          <a:ln w="12700">
            <a:solidFill>
              <a:srgbClr val="FF0000"/>
            </a:solidFill>
            <a:miter lim="800000"/>
            <a:headEnd/>
            <a:tailEnd/>
          </a:ln>
          <a:effectLst/>
        </p:spPr>
        <p:txBody>
          <a:bodyPr wrap="none" lIns="35986" tIns="17994" rIns="35986" bIns="17994">
            <a:spAutoFit/>
          </a:bodyPr>
          <a:lstStyle/>
          <a:p>
            <a:pPr>
              <a:defRPr/>
            </a:pPr>
            <a:r>
              <a:rPr lang="en-US" altLang="ja-JP" sz="1400" dirty="0">
                <a:solidFill>
                  <a:srgbClr val="000090"/>
                </a:solidFill>
              </a:rPr>
              <a:t>Phase1: high emittance beam for vacuum scrub</a:t>
            </a:r>
          </a:p>
          <a:p>
            <a:pPr>
              <a:defRPr/>
            </a:pPr>
            <a:r>
              <a:rPr lang="en-US" altLang="ja-JP" sz="1400" dirty="0">
                <a:solidFill>
                  <a:srgbClr val="000090"/>
                </a:solidFill>
              </a:rPr>
              <a:t>Phase2,3: low emittance beam for collision</a:t>
            </a:r>
          </a:p>
        </p:txBody>
      </p:sp>
      <p:sp>
        <p:nvSpPr>
          <p:cNvPr id="51" name="スライド番号プレースホルダ 3"/>
          <p:cNvSpPr txBox="1">
            <a:spLocks/>
          </p:cNvSpPr>
          <p:nvPr/>
        </p:nvSpPr>
        <p:spPr bwMode="auto">
          <a:xfrm>
            <a:off x="5399308" y="6345"/>
            <a:ext cx="4025862" cy="252413"/>
          </a:xfrm>
          <a:prstGeom prst="rect">
            <a:avLst/>
          </a:prstGeom>
          <a:noFill/>
          <a:ln w="9525">
            <a:noFill/>
            <a:miter lim="800000"/>
            <a:headEnd/>
            <a:tailEnd/>
          </a:ln>
          <a:effectLst/>
        </p:spPr>
        <p:txBody>
          <a:bodyPr vert="horz" wrap="square" lIns="99501" tIns="49749" rIns="99501" bIns="49749" numCol="1" anchor="t" anchorCtr="0" compatLnSpc="1">
            <a:prstTxWarp prst="textNoShape">
              <a:avLst/>
            </a:prstTxWarp>
          </a:bodyPr>
          <a:lstStyle/>
          <a:p>
            <a:pPr algn="r">
              <a:defRPr/>
            </a:pPr>
            <a:r>
              <a:rPr lang="en-US" altLang="ja-JP" sz="1300" i="1" dirty="0">
                <a:solidFill>
                  <a:srgbClr val="000090"/>
                </a:solidFill>
                <a:latin typeface="Arial Rounded MT Bold"/>
                <a:ea typeface="ヒラギノ丸ゴ Pro W4"/>
                <a:cs typeface="ヒラギノ丸ゴ Pro W4"/>
              </a:rPr>
              <a:t>Schedule</a:t>
            </a:r>
          </a:p>
        </p:txBody>
      </p:sp>
      <p:cxnSp>
        <p:nvCxnSpPr>
          <p:cNvPr id="34" name="直線矢印コネクタ 33"/>
          <p:cNvCxnSpPr/>
          <p:nvPr/>
        </p:nvCxnSpPr>
        <p:spPr>
          <a:xfrm flipV="1">
            <a:off x="4694804" y="5900400"/>
            <a:ext cx="4604400" cy="17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4950357" y="5927725"/>
            <a:ext cx="1441640" cy="305321"/>
          </a:xfrm>
          <a:prstGeom prst="rect">
            <a:avLst/>
          </a:prstGeom>
          <a:noFill/>
        </p:spPr>
        <p:txBody>
          <a:bodyPr wrap="none" lIns="104249" tIns="52124" rIns="104249" bIns="52124" rtlCol="0">
            <a:spAutoFit/>
          </a:bodyPr>
          <a:lstStyle/>
          <a:p>
            <a:r>
              <a:rPr lang="en-US" altLang="ja-JP" sz="1300" b="1" dirty="0">
                <a:cs typeface="Arial"/>
              </a:rPr>
              <a:t>Without Top-up</a:t>
            </a:r>
            <a:endParaRPr lang="ja-JP" altLang="en-US" sz="1300" b="1" dirty="0">
              <a:solidFill>
                <a:srgbClr val="0000FF"/>
              </a:solidFill>
              <a:cs typeface="Arial"/>
            </a:endParaRPr>
          </a:p>
        </p:txBody>
      </p:sp>
      <p:sp>
        <p:nvSpPr>
          <p:cNvPr id="38" name="テキスト ボックス 37"/>
          <p:cNvSpPr txBox="1"/>
          <p:nvPr/>
        </p:nvSpPr>
        <p:spPr>
          <a:xfrm>
            <a:off x="9887285" y="4934870"/>
            <a:ext cx="826087" cy="578729"/>
          </a:xfrm>
          <a:prstGeom prst="rect">
            <a:avLst/>
          </a:prstGeom>
          <a:noFill/>
        </p:spPr>
        <p:txBody>
          <a:bodyPr wrap="none" lIns="104249" tIns="52124" rIns="104249" bIns="52124" rtlCol="0">
            <a:spAutoFit/>
          </a:bodyPr>
          <a:lstStyle/>
          <a:p>
            <a:pPr algn="ctr">
              <a:lnSpc>
                <a:spcPct val="120000"/>
              </a:lnSpc>
            </a:pPr>
            <a:r>
              <a:rPr lang="en-US" altLang="ja-JP" sz="1300" b="1" dirty="0">
                <a:solidFill>
                  <a:srgbClr val="00FF00"/>
                </a:solidFill>
                <a:cs typeface="Arial"/>
              </a:rPr>
              <a:t>1 - 4 nC</a:t>
            </a:r>
          </a:p>
          <a:p>
            <a:pPr algn="ctr">
              <a:lnSpc>
                <a:spcPct val="120000"/>
              </a:lnSpc>
            </a:pPr>
            <a:r>
              <a:rPr lang="en-US" altLang="ja-JP" sz="1300" b="1" dirty="0">
                <a:solidFill>
                  <a:srgbClr val="00FF00"/>
                </a:solidFill>
                <a:cs typeface="Arial"/>
              </a:rPr>
              <a:t>Phase3</a:t>
            </a:r>
            <a:endParaRPr lang="ja-JP" altLang="en-US" sz="1300" b="1" dirty="0">
              <a:solidFill>
                <a:srgbClr val="00FF00"/>
              </a:solidFill>
              <a:cs typeface="Arial"/>
            </a:endParaRPr>
          </a:p>
        </p:txBody>
      </p:sp>
      <p:cxnSp>
        <p:nvCxnSpPr>
          <p:cNvPr id="39" name="直線矢印コネクタ 38"/>
          <p:cNvCxnSpPr/>
          <p:nvPr/>
        </p:nvCxnSpPr>
        <p:spPr>
          <a:xfrm>
            <a:off x="7758635" y="2268034"/>
            <a:ext cx="2912400"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9762858" y="6395966"/>
            <a:ext cx="970996" cy="505376"/>
          </a:xfrm>
          <a:prstGeom prst="rect">
            <a:avLst/>
          </a:prstGeom>
          <a:noFill/>
        </p:spPr>
        <p:txBody>
          <a:bodyPr wrap="none" lIns="104249" tIns="52124" rIns="104249" bIns="52124" rtlCol="0">
            <a:spAutoFit/>
          </a:bodyPr>
          <a:lstStyle/>
          <a:p>
            <a:r>
              <a:rPr lang="en-US" altLang="ja-JP" sz="1300" b="1" dirty="0">
                <a:solidFill>
                  <a:srgbClr val="FF0000"/>
                </a:solidFill>
                <a:cs typeface="Arial"/>
              </a:rPr>
              <a:t>Improved </a:t>
            </a:r>
            <a:br>
              <a:rPr lang="en-US" altLang="ja-JP" sz="1300" b="1" dirty="0">
                <a:solidFill>
                  <a:srgbClr val="FF0000"/>
                </a:solidFill>
                <a:cs typeface="Arial"/>
              </a:rPr>
            </a:br>
            <a:r>
              <a:rPr lang="en-US" altLang="ja-JP" sz="1300" b="1" dirty="0">
                <a:solidFill>
                  <a:srgbClr val="FF0000"/>
                </a:solidFill>
                <a:cs typeface="Arial"/>
              </a:rPr>
              <a:t>RF gun</a:t>
            </a:r>
            <a:endParaRPr lang="ja-JP" altLang="en-US" sz="1300" b="1" dirty="0">
              <a:solidFill>
                <a:srgbClr val="0000FF"/>
              </a:solidFill>
              <a:cs typeface="Arial"/>
            </a:endParaRPr>
          </a:p>
        </p:txBody>
      </p:sp>
      <p:cxnSp>
        <p:nvCxnSpPr>
          <p:cNvPr id="47" name="直線矢印コネクタ 46"/>
          <p:cNvCxnSpPr/>
          <p:nvPr/>
        </p:nvCxnSpPr>
        <p:spPr>
          <a:xfrm>
            <a:off x="9763200" y="6395966"/>
            <a:ext cx="921600" cy="1659"/>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6693576" y="5937250"/>
            <a:ext cx="1531409" cy="305321"/>
          </a:xfrm>
          <a:prstGeom prst="rect">
            <a:avLst/>
          </a:prstGeom>
          <a:noFill/>
        </p:spPr>
        <p:txBody>
          <a:bodyPr wrap="none" lIns="104249" tIns="52124" rIns="104249" bIns="52124" rtlCol="0">
            <a:spAutoFit/>
          </a:bodyPr>
          <a:lstStyle/>
          <a:p>
            <a:r>
              <a:rPr lang="en-US" altLang="ja-JP" sz="1300" b="1" dirty="0">
                <a:solidFill>
                  <a:srgbClr val="00FF00"/>
                </a:solidFill>
                <a:cs typeface="Arial"/>
              </a:rPr>
              <a:t>Direct PF-AR BT</a:t>
            </a:r>
            <a:endParaRPr lang="ja-JP" altLang="en-US" sz="1300" b="1" dirty="0">
              <a:solidFill>
                <a:srgbClr val="00FF00"/>
              </a:solidFill>
              <a:cs typeface="Arial"/>
            </a:endParaRPr>
          </a:p>
        </p:txBody>
      </p:sp>
      <p:sp>
        <p:nvSpPr>
          <p:cNvPr id="41" name="テキスト ボックス 40"/>
          <p:cNvSpPr txBox="1"/>
          <p:nvPr/>
        </p:nvSpPr>
        <p:spPr>
          <a:xfrm>
            <a:off x="8159707" y="4424103"/>
            <a:ext cx="1068877" cy="578729"/>
          </a:xfrm>
          <a:prstGeom prst="rect">
            <a:avLst/>
          </a:prstGeom>
          <a:noFill/>
        </p:spPr>
        <p:txBody>
          <a:bodyPr wrap="square" lIns="104249" tIns="52124" rIns="104249" bIns="52124" rtlCol="0">
            <a:spAutoFit/>
          </a:bodyPr>
          <a:lstStyle/>
          <a:p>
            <a:pPr>
              <a:lnSpc>
                <a:spcPct val="120000"/>
              </a:lnSpc>
            </a:pPr>
            <a:r>
              <a:rPr lang="en-US" altLang="ja-JP" sz="1300" b="1" dirty="0">
                <a:solidFill>
                  <a:srgbClr val="CCFFCC"/>
                </a:solidFill>
                <a:cs typeface="Arial"/>
              </a:rPr>
              <a:t>DR </a:t>
            </a:r>
            <a:br>
              <a:rPr lang="en-US" altLang="ja-JP" sz="1300" b="1" dirty="0">
                <a:solidFill>
                  <a:srgbClr val="CCFFCC"/>
                </a:solidFill>
                <a:cs typeface="Arial"/>
              </a:rPr>
            </a:br>
            <a:r>
              <a:rPr lang="en-US" altLang="ja-JP" sz="1300" b="1" dirty="0">
                <a:solidFill>
                  <a:srgbClr val="CCFFCC"/>
                </a:solidFill>
                <a:cs typeface="Arial"/>
              </a:rPr>
              <a:t>Commiss.</a:t>
            </a:r>
            <a:endParaRPr lang="ja-JP" altLang="en-US" sz="1300" b="1" dirty="0">
              <a:solidFill>
                <a:srgbClr val="CCFFCC"/>
              </a:solidFill>
              <a:cs typeface="Arial"/>
            </a:endParaRPr>
          </a:p>
        </p:txBody>
      </p:sp>
      <p:sp>
        <p:nvSpPr>
          <p:cNvPr id="42" name="テキスト ボックス 41"/>
          <p:cNvSpPr txBox="1"/>
          <p:nvPr/>
        </p:nvSpPr>
        <p:spPr>
          <a:xfrm>
            <a:off x="4276834" y="2943734"/>
            <a:ext cx="981016" cy="818795"/>
          </a:xfrm>
          <a:prstGeom prst="rect">
            <a:avLst/>
          </a:prstGeom>
          <a:noFill/>
        </p:spPr>
        <p:txBody>
          <a:bodyPr wrap="square" lIns="104249" tIns="52124" rIns="104249" bIns="52124" rtlCol="0">
            <a:spAutoFit/>
          </a:bodyPr>
          <a:lstStyle/>
          <a:p>
            <a:pPr algn="ctr">
              <a:lnSpc>
                <a:spcPct val="120000"/>
              </a:lnSpc>
            </a:pPr>
            <a:r>
              <a:rPr lang="en-US" altLang="ja-JP" sz="1300" b="1" dirty="0">
                <a:solidFill>
                  <a:srgbClr val="CCFFCC"/>
                </a:solidFill>
                <a:cs typeface="Arial"/>
              </a:rPr>
              <a:t>Beam </a:t>
            </a:r>
            <a:br>
              <a:rPr lang="en-US" altLang="ja-JP" sz="1300" b="1" dirty="0">
                <a:solidFill>
                  <a:srgbClr val="CCFFCC"/>
                </a:solidFill>
                <a:cs typeface="Arial"/>
              </a:rPr>
            </a:br>
            <a:r>
              <a:rPr lang="en-US" altLang="ja-JP" sz="1300" b="1" dirty="0">
                <a:solidFill>
                  <a:srgbClr val="CCFFCC"/>
                </a:solidFill>
                <a:cs typeface="Arial"/>
              </a:rPr>
              <a:t>Licenses</a:t>
            </a:r>
            <a:br>
              <a:rPr lang="en-US" altLang="ja-JP" sz="1300" b="1" dirty="0">
                <a:solidFill>
                  <a:srgbClr val="CCFFCC"/>
                </a:solidFill>
                <a:cs typeface="Arial"/>
              </a:rPr>
            </a:br>
            <a:r>
              <a:rPr lang="en-US" altLang="ja-JP" sz="1300" b="1" dirty="0">
                <a:solidFill>
                  <a:srgbClr val="CCFFCC"/>
                </a:solidFill>
                <a:cs typeface="Arial"/>
              </a:rPr>
              <a:t>in steps</a:t>
            </a:r>
            <a:endParaRPr lang="ja-JP" altLang="en-US" sz="1300" b="1" dirty="0">
              <a:solidFill>
                <a:srgbClr val="CCFFCC"/>
              </a:solidFill>
              <a:cs typeface="Arial"/>
            </a:endParaRPr>
          </a:p>
        </p:txBody>
      </p:sp>
      <p:sp>
        <p:nvSpPr>
          <p:cNvPr id="43" name="テキスト ボックス 42"/>
          <p:cNvSpPr txBox="1"/>
          <p:nvPr/>
        </p:nvSpPr>
        <p:spPr>
          <a:xfrm>
            <a:off x="5833596" y="2943733"/>
            <a:ext cx="1257300" cy="818795"/>
          </a:xfrm>
          <a:prstGeom prst="rect">
            <a:avLst/>
          </a:prstGeom>
          <a:noFill/>
        </p:spPr>
        <p:txBody>
          <a:bodyPr wrap="square" lIns="104249" tIns="52124" rIns="104249" bIns="52124" rtlCol="0">
            <a:spAutoFit/>
          </a:bodyPr>
          <a:lstStyle/>
          <a:p>
            <a:pPr algn="ctr">
              <a:lnSpc>
                <a:spcPct val="120000"/>
              </a:lnSpc>
            </a:pPr>
            <a:r>
              <a:rPr lang="en-US" altLang="ja-JP" sz="1300" b="1" dirty="0">
                <a:solidFill>
                  <a:srgbClr val="CCFFCC"/>
                </a:solidFill>
                <a:cs typeface="Arial"/>
              </a:rPr>
              <a:t>Low Emittance Beams</a:t>
            </a:r>
            <a:endParaRPr lang="ja-JP" altLang="en-US" sz="1300" b="1" dirty="0">
              <a:solidFill>
                <a:srgbClr val="CCFFCC"/>
              </a:solidFill>
              <a:cs typeface="Arial"/>
            </a:endParaRPr>
          </a:p>
        </p:txBody>
      </p:sp>
      <p:sp>
        <p:nvSpPr>
          <p:cNvPr id="44" name="テキスト ボックス 43"/>
          <p:cNvSpPr txBox="1"/>
          <p:nvPr/>
        </p:nvSpPr>
        <p:spPr>
          <a:xfrm>
            <a:off x="9708030" y="3009353"/>
            <a:ext cx="1018683" cy="578729"/>
          </a:xfrm>
          <a:prstGeom prst="rect">
            <a:avLst/>
          </a:prstGeom>
          <a:noFill/>
        </p:spPr>
        <p:txBody>
          <a:bodyPr wrap="square" lIns="104249" tIns="52124" rIns="104249" bIns="52124" rtlCol="0">
            <a:spAutoFit/>
          </a:bodyPr>
          <a:lstStyle/>
          <a:p>
            <a:pPr algn="ctr">
              <a:lnSpc>
                <a:spcPct val="120000"/>
              </a:lnSpc>
            </a:pPr>
            <a:r>
              <a:rPr lang="en-US" altLang="ja-JP" sz="1300" b="1" dirty="0">
                <a:solidFill>
                  <a:srgbClr val="CCFFCC"/>
                </a:solidFill>
                <a:cs typeface="Arial"/>
              </a:rPr>
              <a:t>4+1 Ring</a:t>
            </a:r>
          </a:p>
          <a:p>
            <a:pPr algn="ctr">
              <a:lnSpc>
                <a:spcPct val="120000"/>
              </a:lnSpc>
            </a:pPr>
            <a:r>
              <a:rPr lang="en-US" altLang="ja-JP" sz="1300" b="1" dirty="0">
                <a:solidFill>
                  <a:srgbClr val="CCFFCC"/>
                </a:solidFill>
                <a:cs typeface="Arial"/>
              </a:rPr>
              <a:t>Injections</a:t>
            </a:r>
            <a:endParaRPr lang="ja-JP" altLang="en-US" sz="1300" b="1" dirty="0">
              <a:solidFill>
                <a:srgbClr val="CCFFCC"/>
              </a:solidFill>
              <a:cs typeface="Arial"/>
            </a:endParaRPr>
          </a:p>
        </p:txBody>
      </p:sp>
      <p:sp>
        <p:nvSpPr>
          <p:cNvPr id="45" name="テキスト ボックス 44"/>
          <p:cNvSpPr txBox="1"/>
          <p:nvPr/>
        </p:nvSpPr>
        <p:spPr>
          <a:xfrm>
            <a:off x="7912102" y="2947971"/>
            <a:ext cx="1257300" cy="818795"/>
          </a:xfrm>
          <a:prstGeom prst="rect">
            <a:avLst/>
          </a:prstGeom>
          <a:noFill/>
        </p:spPr>
        <p:txBody>
          <a:bodyPr wrap="square" lIns="104249" tIns="52124" rIns="104249" bIns="52124" rtlCol="0">
            <a:spAutoFit/>
          </a:bodyPr>
          <a:lstStyle/>
          <a:p>
            <a:pPr algn="ctr">
              <a:lnSpc>
                <a:spcPct val="120000"/>
              </a:lnSpc>
            </a:pPr>
            <a:r>
              <a:rPr lang="en-US" altLang="ja-JP" sz="1300" b="1" dirty="0">
                <a:solidFill>
                  <a:srgbClr val="CCFFCC"/>
                </a:solidFill>
                <a:cs typeface="Arial"/>
              </a:rPr>
              <a:t>Low Emittance Injections</a:t>
            </a:r>
            <a:endParaRPr lang="ja-JP" altLang="en-US" sz="1300" b="1" dirty="0">
              <a:solidFill>
                <a:srgbClr val="CCFFCC"/>
              </a:solidFill>
              <a:cs typeface="Arial"/>
            </a:endParaRPr>
          </a:p>
        </p:txBody>
      </p:sp>
      <p:cxnSp>
        <p:nvCxnSpPr>
          <p:cNvPr id="48" name="直線矢印コネクタ 47"/>
          <p:cNvCxnSpPr/>
          <p:nvPr/>
        </p:nvCxnSpPr>
        <p:spPr>
          <a:xfrm>
            <a:off x="10218547" y="1828800"/>
            <a:ext cx="0" cy="4645026"/>
          </a:xfrm>
          <a:prstGeom prst="straightConnector1">
            <a:avLst/>
          </a:prstGeom>
          <a:ln w="38100">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10231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For Phase 3</a:t>
            </a:r>
            <a:endParaRPr kumimoji="1" lang="ja-JP" altLang="en-US" dirty="0"/>
          </a:p>
        </p:txBody>
      </p:sp>
      <p:sp>
        <p:nvSpPr>
          <p:cNvPr id="3" name="コンテンツ プレースホルダー 2"/>
          <p:cNvSpPr>
            <a:spLocks noGrp="1"/>
          </p:cNvSpPr>
          <p:nvPr>
            <p:ph sz="quarter" idx="13"/>
          </p:nvPr>
        </p:nvSpPr>
        <p:spPr>
          <a:xfrm>
            <a:off x="378180" y="1059335"/>
            <a:ext cx="9921520" cy="5479208"/>
          </a:xfrm>
        </p:spPr>
        <p:txBody>
          <a:bodyPr/>
          <a:lstStyle/>
          <a:p>
            <a:pPr>
              <a:lnSpc>
                <a:spcPct val="120000"/>
              </a:lnSpc>
            </a:pPr>
            <a:r>
              <a:rPr lang="en-US" altLang="ja-JP" sz="3200" dirty="0"/>
              <a:t>Positron target / flux concentrator restoration</a:t>
            </a:r>
          </a:p>
          <a:p>
            <a:pPr>
              <a:lnSpc>
                <a:spcPct val="120000"/>
              </a:lnSpc>
            </a:pPr>
            <a:r>
              <a:rPr kumimoji="1" lang="en-US" altLang="ja-JP" sz="3200" dirty="0"/>
              <a:t>50 Hz operation</a:t>
            </a:r>
          </a:p>
          <a:p>
            <a:pPr>
              <a:lnSpc>
                <a:spcPct val="120000"/>
              </a:lnSpc>
            </a:pPr>
            <a:r>
              <a:rPr kumimoji="1" lang="en-US" altLang="ja-JP" sz="3200" dirty="0"/>
              <a:t>Simultaneous injections for 4 storage rings with beam stabilization feedback loops</a:t>
            </a:r>
          </a:p>
          <a:p>
            <a:pPr>
              <a:lnSpc>
                <a:spcPct val="120000"/>
              </a:lnSpc>
            </a:pPr>
            <a:r>
              <a:rPr lang="en-US" altLang="ja-JP" sz="3200" dirty="0"/>
              <a:t>Further instability hunt</a:t>
            </a:r>
          </a:p>
          <a:p>
            <a:pPr>
              <a:lnSpc>
                <a:spcPct val="120000"/>
              </a:lnSpc>
            </a:pPr>
            <a:r>
              <a:rPr kumimoji="1" lang="en-US" altLang="ja-JP" sz="3200" dirty="0">
                <a:solidFill>
                  <a:srgbClr val="FF0000"/>
                </a:solidFill>
              </a:rPr>
              <a:t>Low emittance beam developments</a:t>
            </a:r>
          </a:p>
          <a:p>
            <a:pPr>
              <a:lnSpc>
                <a:spcPct val="120000"/>
              </a:lnSpc>
            </a:pPr>
            <a:r>
              <a:rPr lang="en-US" altLang="ja-JP" sz="3200" dirty="0"/>
              <a:t>Reliability, reproducibility, automation, etc.</a:t>
            </a:r>
          </a:p>
        </p:txBody>
      </p:sp>
      <p:sp>
        <p:nvSpPr>
          <p:cNvPr id="6" name="スライド番号プレースホルダー 5"/>
          <p:cNvSpPr>
            <a:spLocks noGrp="1"/>
          </p:cNvSpPr>
          <p:nvPr>
            <p:ph type="sldNum" sz="quarter" idx="16"/>
          </p:nvPr>
        </p:nvSpPr>
        <p:spPr/>
        <p:txBody>
          <a:bodyPr/>
          <a:lstStyle/>
          <a:p>
            <a:fld id="{B0C199F8-A211-45E5-AEA2-CC5E857C2E77}" type="slidenum">
              <a:rPr kumimoji="1" lang="ja-JP" altLang="en-US" smtClean="0"/>
              <a:t>31</a:t>
            </a:fld>
            <a:endParaRPr kumimoji="1" lang="ja-JP" altLang="en-US"/>
          </a:p>
        </p:txBody>
      </p:sp>
    </p:spTree>
    <p:extLst>
      <p:ext uri="{BB962C8B-B14F-4D97-AF65-F5344CB8AC3E}">
        <p14:creationId xmlns:p14="http://schemas.microsoft.com/office/powerpoint/2010/main" val="3629370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Summary</a:t>
            </a:r>
            <a:endParaRPr kumimoji="1" lang="ja-JP" altLang="en-US" dirty="0"/>
          </a:p>
        </p:txBody>
      </p:sp>
      <p:sp>
        <p:nvSpPr>
          <p:cNvPr id="3" name="コンテンツ プレースホルダー 2"/>
          <p:cNvSpPr>
            <a:spLocks noGrp="1"/>
          </p:cNvSpPr>
          <p:nvPr>
            <p:ph sz="quarter" idx="13"/>
          </p:nvPr>
        </p:nvSpPr>
        <p:spPr>
          <a:xfrm>
            <a:off x="165100" y="1003300"/>
            <a:ext cx="10345738" cy="5636843"/>
          </a:xfrm>
        </p:spPr>
        <p:txBody>
          <a:bodyPr/>
          <a:lstStyle/>
          <a:p>
            <a:endParaRPr kumimoji="1" lang="en-US" altLang="ja-JP" sz="2800" dirty="0"/>
          </a:p>
          <a:p>
            <a:r>
              <a:rPr kumimoji="1" lang="en-US" altLang="ja-JP" sz="2800" dirty="0"/>
              <a:t>The injector performed beam improvements after </a:t>
            </a:r>
            <a:r>
              <a:rPr lang="en-US" altLang="ja-JP" sz="2800" dirty="0"/>
              <a:t>Phase-2 towards Phase-3 commissioning</a:t>
            </a:r>
          </a:p>
          <a:p>
            <a:endParaRPr lang="en-US" altLang="ja-JP" sz="2800" dirty="0"/>
          </a:p>
          <a:p>
            <a:r>
              <a:rPr lang="en-US" altLang="ja-JP" sz="2800" dirty="0"/>
              <a:t>The facility is believed to be ready for the first year in Phase-3, while it may face challenges to achieve the final beam qualities</a:t>
            </a:r>
          </a:p>
        </p:txBody>
      </p:sp>
      <p:sp>
        <p:nvSpPr>
          <p:cNvPr id="6" name="スライド番号プレースホルダー 5"/>
          <p:cNvSpPr>
            <a:spLocks noGrp="1"/>
          </p:cNvSpPr>
          <p:nvPr>
            <p:ph type="sldNum" sz="quarter" idx="16"/>
          </p:nvPr>
        </p:nvSpPr>
        <p:spPr/>
        <p:txBody>
          <a:bodyPr/>
          <a:lstStyle/>
          <a:p>
            <a:fld id="{B0C199F8-A211-45E5-AEA2-CC5E857C2E77}" type="slidenum">
              <a:rPr kumimoji="1" lang="ja-JP" altLang="en-US" smtClean="0"/>
              <a:t>32</a:t>
            </a:fld>
            <a:endParaRPr kumimoji="1" lang="ja-JP" altLang="en-US"/>
          </a:p>
        </p:txBody>
      </p:sp>
    </p:spTree>
    <p:extLst>
      <p:ext uri="{BB962C8B-B14F-4D97-AF65-F5344CB8AC3E}">
        <p14:creationId xmlns:p14="http://schemas.microsoft.com/office/powerpoint/2010/main" val="2652241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t="5845" b="17535"/>
          <a:stretch/>
        </p:blipFill>
        <p:spPr>
          <a:xfrm>
            <a:off x="169200" y="1100135"/>
            <a:ext cx="10397744" cy="5975063"/>
          </a:xfrm>
        </p:spPr>
      </p:pic>
      <p:sp>
        <p:nvSpPr>
          <p:cNvPr id="4" name="Slide Number Placeholder 3"/>
          <p:cNvSpPr>
            <a:spLocks noGrp="1"/>
          </p:cNvSpPr>
          <p:nvPr>
            <p:ph type="sldNum" sz="quarter" idx="10"/>
          </p:nvPr>
        </p:nvSpPr>
        <p:spPr/>
        <p:txBody>
          <a:bodyPr/>
          <a:lstStyle/>
          <a:p>
            <a:pPr>
              <a:defRPr/>
            </a:pPr>
            <a:fld id="{4D221721-5FDC-D445-9F85-7F3CCA7B1AE5}" type="slidenum">
              <a:rPr lang="en-US" altLang="ja-JP" smtClean="0"/>
              <a:pPr>
                <a:defRPr/>
              </a:pPr>
              <a:t>33</a:t>
            </a:fld>
            <a:endParaRPr lang="en-US" altLang="ja-JP" dirty="0"/>
          </a:p>
        </p:txBody>
      </p:sp>
      <p:sp>
        <p:nvSpPr>
          <p:cNvPr id="3" name="タイトル 2"/>
          <p:cNvSpPr>
            <a:spLocks noGrp="1"/>
          </p:cNvSpPr>
          <p:nvPr>
            <p:ph type="title"/>
          </p:nvPr>
        </p:nvSpPr>
        <p:spPr/>
        <p:txBody>
          <a:bodyPr/>
          <a:lstStyle/>
          <a:p>
            <a:r>
              <a:rPr kumimoji="1" lang="en-US" altLang="ja-JP" dirty="0"/>
              <a:t>Thank you</a:t>
            </a:r>
            <a:endParaRPr kumimoji="1" lang="ja-JP" altLang="en-US" dirty="0"/>
          </a:p>
        </p:txBody>
      </p:sp>
    </p:spTree>
    <p:extLst>
      <p:ext uri="{BB962C8B-B14F-4D97-AF65-F5344CB8AC3E}">
        <p14:creationId xmlns:p14="http://schemas.microsoft.com/office/powerpoint/2010/main" val="11098594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34</a:t>
            </a:fld>
            <a:endParaRPr lang="en-US" altLang="ja-JP" dirty="0"/>
          </a:p>
        </p:txBody>
      </p:sp>
    </p:spTree>
    <p:extLst>
      <p:ext uri="{BB962C8B-B14F-4D97-AF65-F5344CB8AC3E}">
        <p14:creationId xmlns:p14="http://schemas.microsoft.com/office/powerpoint/2010/main" val="175653543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14FEC0A-27D1-6748-861C-E2F461F1AC71}"/>
              </a:ext>
            </a:extLst>
          </p:cNvPr>
          <p:cNvSpPr>
            <a:spLocks noGrp="1"/>
          </p:cNvSpPr>
          <p:nvPr>
            <p:ph type="title"/>
          </p:nvPr>
        </p:nvSpPr>
        <p:spPr/>
        <p:txBody>
          <a:bodyPr/>
          <a:lstStyle/>
          <a:p>
            <a:r>
              <a:rPr lang="en-US" altLang="ja-JP" dirty="0"/>
              <a:t>Lifetime and injection rate</a:t>
            </a:r>
            <a:endParaRPr kumimoji="1" lang="ja-JP" altLang="en-US"/>
          </a:p>
        </p:txBody>
      </p:sp>
      <p:pic>
        <p:nvPicPr>
          <p:cNvPr id="21" name="図 20">
            <a:extLst>
              <a:ext uri="{FF2B5EF4-FFF2-40B4-BE49-F238E27FC236}">
                <a16:creationId xmlns:a16="http://schemas.microsoft.com/office/drawing/2014/main" id="{49442016-1347-A340-85F3-D7ABCA30F0DC}"/>
              </a:ext>
            </a:extLst>
          </p:cNvPr>
          <p:cNvPicPr>
            <a:picLocks noChangeAspect="1"/>
          </p:cNvPicPr>
          <p:nvPr/>
        </p:nvPicPr>
        <p:blipFill>
          <a:blip r:embed="rId2"/>
          <a:stretch>
            <a:fillRect/>
          </a:stretch>
        </p:blipFill>
        <p:spPr>
          <a:xfrm>
            <a:off x="2546944" y="5090290"/>
            <a:ext cx="1402884" cy="658248"/>
          </a:xfrm>
          <a:prstGeom prst="rect">
            <a:avLst/>
          </a:prstGeom>
        </p:spPr>
      </p:pic>
      <p:sp>
        <p:nvSpPr>
          <p:cNvPr id="23" name="テキスト ボックス 22">
            <a:extLst>
              <a:ext uri="{FF2B5EF4-FFF2-40B4-BE49-F238E27FC236}">
                <a16:creationId xmlns:a16="http://schemas.microsoft.com/office/drawing/2014/main" id="{5838BE03-9426-6149-94A5-980BF31153FC}"/>
              </a:ext>
            </a:extLst>
          </p:cNvPr>
          <p:cNvSpPr txBox="1"/>
          <p:nvPr/>
        </p:nvSpPr>
        <p:spPr>
          <a:xfrm>
            <a:off x="1294372" y="1478007"/>
            <a:ext cx="4544953" cy="415498"/>
          </a:xfrm>
          <a:prstGeom prst="rect">
            <a:avLst/>
          </a:prstGeom>
          <a:noFill/>
        </p:spPr>
        <p:txBody>
          <a:bodyPr wrap="none" rtlCol="0">
            <a:spAutoFit/>
          </a:bodyPr>
          <a:lstStyle/>
          <a:p>
            <a:r>
              <a:rPr lang="en-US" altLang="ja-JP" dirty="0">
                <a:solidFill>
                  <a:srgbClr val="0432FF"/>
                </a:solidFill>
              </a:rPr>
              <a:t>Example : Phase 3-3ex Parameter</a:t>
            </a:r>
            <a:endParaRPr lang="ja-JP" altLang="en-US">
              <a:solidFill>
                <a:srgbClr val="0432FF"/>
              </a:solidFill>
            </a:endParaRPr>
          </a:p>
        </p:txBody>
      </p:sp>
      <p:graphicFrame>
        <p:nvGraphicFramePr>
          <p:cNvPr id="6" name="表 5">
            <a:extLst>
              <a:ext uri="{FF2B5EF4-FFF2-40B4-BE49-F238E27FC236}">
                <a16:creationId xmlns:a16="http://schemas.microsoft.com/office/drawing/2014/main" id="{FA87F53E-4B6E-F749-8C9D-50361744C70C}"/>
              </a:ext>
            </a:extLst>
          </p:cNvPr>
          <p:cNvGraphicFramePr>
            <a:graphicFrameLocks noGrp="1"/>
          </p:cNvGraphicFramePr>
          <p:nvPr>
            <p:extLst>
              <p:ext uri="{D42A27DB-BD31-4B8C-83A1-F6EECF244321}">
                <p14:modId xmlns:p14="http://schemas.microsoft.com/office/powerpoint/2010/main" val="377591518"/>
              </p:ext>
            </p:extLst>
          </p:nvPr>
        </p:nvGraphicFramePr>
        <p:xfrm>
          <a:off x="1887213" y="2431447"/>
          <a:ext cx="6318072" cy="1645328"/>
        </p:xfrm>
        <a:graphic>
          <a:graphicData uri="http://schemas.openxmlformats.org/drawingml/2006/table">
            <a:tbl>
              <a:tblPr firstRow="1" bandRow="1">
                <a:tableStyleId>{5C22544A-7EE6-4342-B048-85BDC9FD1C3A}</a:tableStyleId>
              </a:tblPr>
              <a:tblGrid>
                <a:gridCol w="2789559">
                  <a:extLst>
                    <a:ext uri="{9D8B030D-6E8A-4147-A177-3AD203B41FA5}">
                      <a16:colId xmlns:a16="http://schemas.microsoft.com/office/drawing/2014/main" val="1542658654"/>
                    </a:ext>
                  </a:extLst>
                </a:gridCol>
                <a:gridCol w="1240441">
                  <a:extLst>
                    <a:ext uri="{9D8B030D-6E8A-4147-A177-3AD203B41FA5}">
                      <a16:colId xmlns:a16="http://schemas.microsoft.com/office/drawing/2014/main" val="4261357359"/>
                    </a:ext>
                  </a:extLst>
                </a:gridCol>
                <a:gridCol w="2288072">
                  <a:extLst>
                    <a:ext uri="{9D8B030D-6E8A-4147-A177-3AD203B41FA5}">
                      <a16:colId xmlns:a16="http://schemas.microsoft.com/office/drawing/2014/main" val="375490284"/>
                    </a:ext>
                  </a:extLst>
                </a:gridCol>
              </a:tblGrid>
              <a:tr h="436965">
                <a:tc>
                  <a:txBody>
                    <a:bodyPr/>
                    <a:lstStyle/>
                    <a:p>
                      <a:endParaRPr kumimoji="1" lang="ja-JP" altLang="en-US" sz="2200"/>
                    </a:p>
                  </a:txBody>
                  <a:tcPr marL="80165" marR="80165" marT="50419" marB="50419"/>
                </a:tc>
                <a:tc>
                  <a:txBody>
                    <a:bodyPr/>
                    <a:lstStyle/>
                    <a:p>
                      <a:r>
                        <a:rPr kumimoji="1" lang="en-US" altLang="ja-JP" sz="2200"/>
                        <a:t>LER</a:t>
                      </a:r>
                      <a:endParaRPr kumimoji="1" lang="ja-JP" altLang="en-US" sz="2200"/>
                    </a:p>
                  </a:txBody>
                  <a:tcPr marL="80165" marR="80165" marT="50419" marB="50419"/>
                </a:tc>
                <a:tc>
                  <a:txBody>
                    <a:bodyPr/>
                    <a:lstStyle/>
                    <a:p>
                      <a:endParaRPr kumimoji="1" lang="ja-JP" altLang="en-US" sz="2200"/>
                    </a:p>
                  </a:txBody>
                  <a:tcPr marL="80165" marR="80165" marT="50419" marB="50419"/>
                </a:tc>
                <a:extLst>
                  <a:ext uri="{0D108BD9-81ED-4DB2-BD59-A6C34878D82A}">
                    <a16:rowId xmlns:a16="http://schemas.microsoft.com/office/drawing/2014/main" val="1216297102"/>
                  </a:ext>
                </a:extLst>
              </a:tr>
              <a:tr h="436965">
                <a:tc>
                  <a:txBody>
                    <a:bodyPr/>
                    <a:lstStyle/>
                    <a:p>
                      <a:r>
                        <a:rPr kumimoji="1" lang="en-US" altLang="ja-JP" sz="2200"/>
                        <a:t>Life time [sec.]</a:t>
                      </a:r>
                      <a:endParaRPr kumimoji="1" lang="ja-JP" altLang="en-US" sz="2200"/>
                    </a:p>
                  </a:txBody>
                  <a:tcPr marL="80165" marR="80165" marT="50419" marB="50419"/>
                </a:tc>
                <a:tc>
                  <a:txBody>
                    <a:bodyPr/>
                    <a:lstStyle/>
                    <a:p>
                      <a:r>
                        <a:rPr kumimoji="1" lang="en-US" altLang="ja-JP" sz="2200" dirty="0"/>
                        <a:t>600</a:t>
                      </a:r>
                      <a:endParaRPr kumimoji="1" lang="ja-JP" altLang="en-US" sz="2200"/>
                    </a:p>
                  </a:txBody>
                  <a:tcPr marL="80165" marR="80165" marT="50419" marB="50419"/>
                </a:tc>
                <a:tc>
                  <a:txBody>
                    <a:bodyPr/>
                    <a:lstStyle/>
                    <a:p>
                      <a:r>
                        <a:rPr kumimoji="1" lang="en-US" altLang="ja-JP" sz="2200" dirty="0" err="1"/>
                        <a:t>N</a:t>
                      </a:r>
                      <a:r>
                        <a:rPr kumimoji="1" lang="en-US" altLang="ja-JP" sz="2200" baseline="-25000" dirty="0" err="1"/>
                        <a:t>b</a:t>
                      </a:r>
                      <a:r>
                        <a:rPr kumimoji="1" lang="en-US" altLang="ja-JP" sz="2200" dirty="0"/>
                        <a:t>=1578, </a:t>
                      </a:r>
                      <a:r>
                        <a:rPr kumimoji="1" lang="en-US" altLang="ja-JP" sz="2200" dirty="0" err="1"/>
                        <a:t>I</a:t>
                      </a:r>
                      <a:r>
                        <a:rPr kumimoji="1" lang="en-US" altLang="ja-JP" sz="2200" baseline="-25000" dirty="0" err="1"/>
                        <a:t>tot</a:t>
                      </a:r>
                      <a:r>
                        <a:rPr kumimoji="1" lang="en-US" altLang="ja-JP" sz="2200" dirty="0"/>
                        <a:t>=2.0A</a:t>
                      </a:r>
                      <a:endParaRPr kumimoji="1" lang="ja-JP" altLang="en-US" sz="2200"/>
                    </a:p>
                  </a:txBody>
                  <a:tcPr marL="80165" marR="80165" marT="50419" marB="50419"/>
                </a:tc>
                <a:extLst>
                  <a:ext uri="{0D108BD9-81ED-4DB2-BD59-A6C34878D82A}">
                    <a16:rowId xmlns:a16="http://schemas.microsoft.com/office/drawing/2014/main" val="3239725362"/>
                  </a:ext>
                </a:extLst>
              </a:tr>
              <a:tr h="436965">
                <a:tc>
                  <a:txBody>
                    <a:bodyPr/>
                    <a:lstStyle/>
                    <a:p>
                      <a:r>
                        <a:rPr kumimoji="1" lang="en-US" altLang="ja-JP" sz="2200"/>
                        <a:t>Loss Rate [mA/sec]</a:t>
                      </a:r>
                      <a:endParaRPr kumimoji="1" lang="ja-JP" altLang="en-US" sz="2200"/>
                    </a:p>
                  </a:txBody>
                  <a:tcPr marL="80165" marR="80165" marT="50419" marB="50419"/>
                </a:tc>
                <a:tc>
                  <a:txBody>
                    <a:bodyPr/>
                    <a:lstStyle/>
                    <a:p>
                      <a:r>
                        <a:rPr kumimoji="1" lang="en-US" altLang="ja-JP" sz="2200" dirty="0"/>
                        <a:t>3.0</a:t>
                      </a:r>
                      <a:endParaRPr kumimoji="1" lang="ja-JP" altLang="en-US" sz="2200"/>
                    </a:p>
                  </a:txBody>
                  <a:tcPr marL="80165" marR="80165" marT="50419" marB="50419"/>
                </a:tc>
                <a:tc>
                  <a:txBody>
                    <a:bodyPr/>
                    <a:lstStyle/>
                    <a:p>
                      <a:endParaRPr kumimoji="1" lang="ja-JP" altLang="en-US" sz="2200"/>
                    </a:p>
                  </a:txBody>
                  <a:tcPr marL="80165" marR="80165" marT="50419" marB="50419"/>
                </a:tc>
                <a:extLst>
                  <a:ext uri="{0D108BD9-81ED-4DB2-BD59-A6C34878D82A}">
                    <a16:rowId xmlns:a16="http://schemas.microsoft.com/office/drawing/2014/main" val="2356652277"/>
                  </a:ext>
                </a:extLst>
              </a:tr>
            </a:tbl>
          </a:graphicData>
        </a:graphic>
      </p:graphicFrame>
      <p:sp>
        <p:nvSpPr>
          <p:cNvPr id="26" name="テキスト ボックス 25">
            <a:extLst>
              <a:ext uri="{FF2B5EF4-FFF2-40B4-BE49-F238E27FC236}">
                <a16:creationId xmlns:a16="http://schemas.microsoft.com/office/drawing/2014/main" id="{2FFC69A7-55A5-4143-8A7F-13676D85FB87}"/>
              </a:ext>
            </a:extLst>
          </p:cNvPr>
          <p:cNvSpPr txBox="1"/>
          <p:nvPr/>
        </p:nvSpPr>
        <p:spPr>
          <a:xfrm>
            <a:off x="7145808" y="4649819"/>
            <a:ext cx="1798021" cy="1646605"/>
          </a:xfrm>
          <a:prstGeom prst="rect">
            <a:avLst/>
          </a:prstGeom>
          <a:noFill/>
          <a:ln>
            <a:solidFill>
              <a:srgbClr val="FF0000"/>
            </a:solidFill>
          </a:ln>
        </p:spPr>
        <p:txBody>
          <a:bodyPr wrap="none" rtlCol="0">
            <a:spAutoFit/>
          </a:bodyPr>
          <a:lstStyle/>
          <a:p>
            <a:r>
              <a:rPr lang="en-US" altLang="ja-JP" sz="2000" dirty="0" err="1"/>
              <a:t>f</a:t>
            </a:r>
            <a:r>
              <a:rPr lang="en-US" altLang="ja-JP" dirty="0" err="1"/>
              <a:t>rev</a:t>
            </a:r>
            <a:r>
              <a:rPr lang="en-US" altLang="ja-JP" sz="2000" dirty="0"/>
              <a:t>=100kHz</a:t>
            </a:r>
          </a:p>
          <a:p>
            <a:r>
              <a:rPr lang="en-US" altLang="ja-JP" sz="2000" dirty="0" err="1"/>
              <a:t>Q</a:t>
            </a:r>
            <a:r>
              <a:rPr lang="en-US" altLang="ja-JP" sz="2000" baseline="-25000" dirty="0" err="1"/>
              <a:t>BTend</a:t>
            </a:r>
            <a:r>
              <a:rPr lang="en-US" altLang="ja-JP" sz="2000" dirty="0"/>
              <a:t>=1.0nC</a:t>
            </a:r>
          </a:p>
          <a:p>
            <a:r>
              <a:rPr lang="en-US" altLang="ja-JP" sz="2000" dirty="0" err="1"/>
              <a:t>f</a:t>
            </a:r>
            <a:r>
              <a:rPr lang="en-US" altLang="ja-JP" sz="2000" baseline="-25000" dirty="0" err="1"/>
              <a:t>rep</a:t>
            </a:r>
            <a:r>
              <a:rPr lang="en-US" altLang="ja-JP" sz="2000" dirty="0"/>
              <a:t>=25Hz</a:t>
            </a:r>
          </a:p>
          <a:p>
            <a:r>
              <a:rPr lang="en-US" altLang="ja-JP" sz="2000" dirty="0" err="1"/>
              <a:t>n</a:t>
            </a:r>
            <a:r>
              <a:rPr lang="en-US" altLang="ja-JP" sz="2000" baseline="-25000" dirty="0" err="1"/>
              <a:t>bunch</a:t>
            </a:r>
            <a:r>
              <a:rPr lang="en-US" altLang="ja-JP" sz="2000" dirty="0"/>
              <a:t>=2</a:t>
            </a:r>
          </a:p>
          <a:p>
            <a:r>
              <a:rPr lang="en-US" altLang="ja-JP" sz="2000" dirty="0" err="1"/>
              <a:t>eff</a:t>
            </a:r>
            <a:r>
              <a:rPr lang="en-US" altLang="ja-JP" sz="2000" baseline="-25000" dirty="0" err="1"/>
              <a:t>inj</a:t>
            </a:r>
            <a:r>
              <a:rPr lang="en-US" altLang="ja-JP" sz="2000" dirty="0"/>
              <a:t>=70%</a:t>
            </a:r>
            <a:endParaRPr lang="ja-JP" altLang="en-US" sz="2000"/>
          </a:p>
        </p:txBody>
      </p:sp>
      <p:pic>
        <p:nvPicPr>
          <p:cNvPr id="29" name="図 28">
            <a:extLst>
              <a:ext uri="{FF2B5EF4-FFF2-40B4-BE49-F238E27FC236}">
                <a16:creationId xmlns:a16="http://schemas.microsoft.com/office/drawing/2014/main" id="{5D6ED644-24B1-764F-8409-657F82934345}"/>
              </a:ext>
            </a:extLst>
          </p:cNvPr>
          <p:cNvPicPr>
            <a:picLocks noChangeAspect="1"/>
          </p:cNvPicPr>
          <p:nvPr/>
        </p:nvPicPr>
        <p:blipFill>
          <a:blip r:embed="rId3"/>
          <a:stretch>
            <a:fillRect/>
          </a:stretch>
        </p:blipFill>
        <p:spPr>
          <a:xfrm>
            <a:off x="4179065" y="5293366"/>
            <a:ext cx="2761231" cy="252095"/>
          </a:xfrm>
          <a:prstGeom prst="rect">
            <a:avLst/>
          </a:prstGeom>
        </p:spPr>
      </p:pic>
      <p:sp>
        <p:nvSpPr>
          <p:cNvPr id="18" name="テキスト ボックス 17">
            <a:extLst>
              <a:ext uri="{FF2B5EF4-FFF2-40B4-BE49-F238E27FC236}">
                <a16:creationId xmlns:a16="http://schemas.microsoft.com/office/drawing/2014/main" id="{441ECCE8-AD93-FB46-A059-C2FAE58DFB53}"/>
              </a:ext>
            </a:extLst>
          </p:cNvPr>
          <p:cNvSpPr txBox="1"/>
          <p:nvPr/>
        </p:nvSpPr>
        <p:spPr>
          <a:xfrm>
            <a:off x="1154387" y="6530241"/>
            <a:ext cx="9341019" cy="738664"/>
          </a:xfrm>
          <a:prstGeom prst="rect">
            <a:avLst/>
          </a:prstGeom>
          <a:noFill/>
        </p:spPr>
        <p:txBody>
          <a:bodyPr wrap="none" rtlCol="0">
            <a:spAutoFit/>
          </a:bodyPr>
          <a:lstStyle/>
          <a:p>
            <a:r>
              <a:rPr lang="en-US" altLang="ja-JP" dirty="0">
                <a:solidFill>
                  <a:srgbClr val="0432FF"/>
                </a:solidFill>
              </a:rPr>
              <a:t>Even if such a low charge injection, the total beam current can be kept</a:t>
            </a:r>
          </a:p>
          <a:p>
            <a:r>
              <a:rPr lang="en-US" altLang="ja-JP" dirty="0">
                <a:solidFill>
                  <a:srgbClr val="0432FF"/>
                </a:solidFill>
              </a:rPr>
              <a:t>with 25Hz injection.</a:t>
            </a:r>
            <a:endParaRPr lang="ja-JP" altLang="en-US" dirty="0">
              <a:solidFill>
                <a:srgbClr val="0432FF"/>
              </a:solidFill>
            </a:endParaRPr>
          </a:p>
        </p:txBody>
      </p:sp>
      <p:cxnSp>
        <p:nvCxnSpPr>
          <p:cNvPr id="34" name="直線コネクタ 33">
            <a:extLst>
              <a:ext uri="{FF2B5EF4-FFF2-40B4-BE49-F238E27FC236}">
                <a16:creationId xmlns:a16="http://schemas.microsoft.com/office/drawing/2014/main" id="{5FDF623D-945B-F543-8847-73CEF73CEE00}"/>
              </a:ext>
            </a:extLst>
          </p:cNvPr>
          <p:cNvCxnSpPr>
            <a:cxnSpLocks/>
          </p:cNvCxnSpPr>
          <p:nvPr/>
        </p:nvCxnSpPr>
        <p:spPr>
          <a:xfrm>
            <a:off x="3366921" y="6231676"/>
            <a:ext cx="8121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AE17F3B2-08CF-9447-974E-E2FE9C0C71F1}"/>
              </a:ext>
            </a:extLst>
          </p:cNvPr>
          <p:cNvCxnSpPr>
            <a:cxnSpLocks/>
          </p:cNvCxnSpPr>
          <p:nvPr/>
        </p:nvCxnSpPr>
        <p:spPr>
          <a:xfrm>
            <a:off x="3366921" y="4544305"/>
            <a:ext cx="95836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A927B24A-059C-884A-A748-76C11826E790}"/>
              </a:ext>
            </a:extLst>
          </p:cNvPr>
          <p:cNvPicPr>
            <a:picLocks noChangeAspect="1"/>
          </p:cNvPicPr>
          <p:nvPr/>
        </p:nvPicPr>
        <p:blipFill>
          <a:blip r:embed="rId4"/>
          <a:stretch>
            <a:fillRect/>
          </a:stretch>
        </p:blipFill>
        <p:spPr>
          <a:xfrm>
            <a:off x="3195510" y="5971439"/>
            <a:ext cx="990131" cy="269488"/>
          </a:xfrm>
          <a:prstGeom prst="rect">
            <a:avLst/>
          </a:prstGeom>
        </p:spPr>
      </p:pic>
      <p:pic>
        <p:nvPicPr>
          <p:cNvPr id="25" name="図 24">
            <a:extLst>
              <a:ext uri="{FF2B5EF4-FFF2-40B4-BE49-F238E27FC236}">
                <a16:creationId xmlns:a16="http://schemas.microsoft.com/office/drawing/2014/main" id="{E13D40D2-8B36-6C4A-B6DD-F7F124CE475A}"/>
              </a:ext>
            </a:extLst>
          </p:cNvPr>
          <p:cNvPicPr>
            <a:picLocks noChangeAspect="1"/>
          </p:cNvPicPr>
          <p:nvPr/>
        </p:nvPicPr>
        <p:blipFill>
          <a:blip r:embed="rId5"/>
          <a:stretch>
            <a:fillRect/>
          </a:stretch>
        </p:blipFill>
        <p:spPr>
          <a:xfrm>
            <a:off x="4930890" y="4536615"/>
            <a:ext cx="1038640" cy="204630"/>
          </a:xfrm>
          <a:prstGeom prst="rect">
            <a:avLst/>
          </a:prstGeom>
        </p:spPr>
      </p:pic>
      <p:pic>
        <p:nvPicPr>
          <p:cNvPr id="27" name="図 26">
            <a:extLst>
              <a:ext uri="{FF2B5EF4-FFF2-40B4-BE49-F238E27FC236}">
                <a16:creationId xmlns:a16="http://schemas.microsoft.com/office/drawing/2014/main" id="{E4E94B89-235A-C749-814C-6BF2BC5CE089}"/>
              </a:ext>
            </a:extLst>
          </p:cNvPr>
          <p:cNvPicPr>
            <a:picLocks noChangeAspect="1"/>
          </p:cNvPicPr>
          <p:nvPr/>
        </p:nvPicPr>
        <p:blipFill>
          <a:blip r:embed="rId6"/>
          <a:stretch>
            <a:fillRect/>
          </a:stretch>
        </p:blipFill>
        <p:spPr>
          <a:xfrm>
            <a:off x="2410235" y="4112277"/>
            <a:ext cx="1892825" cy="655309"/>
          </a:xfrm>
          <a:prstGeom prst="rect">
            <a:avLst/>
          </a:prstGeom>
        </p:spPr>
      </p:pic>
      <p:sp>
        <p:nvSpPr>
          <p:cNvPr id="2" name="テキスト ボックス 1">
            <a:extLst>
              <a:ext uri="{FF2B5EF4-FFF2-40B4-BE49-F238E27FC236}">
                <a16:creationId xmlns:a16="http://schemas.microsoft.com/office/drawing/2014/main" id="{841897DD-86AD-C646-9AE0-CEDC94EF3FF8}"/>
              </a:ext>
            </a:extLst>
          </p:cNvPr>
          <p:cNvSpPr txBox="1"/>
          <p:nvPr/>
        </p:nvSpPr>
        <p:spPr>
          <a:xfrm>
            <a:off x="4056546" y="1889676"/>
            <a:ext cx="5032147" cy="415498"/>
          </a:xfrm>
          <a:prstGeom prst="rect">
            <a:avLst/>
          </a:prstGeom>
          <a:noFill/>
        </p:spPr>
        <p:txBody>
          <a:bodyPr wrap="none" rtlCol="0">
            <a:spAutoFit/>
          </a:bodyPr>
          <a:lstStyle/>
          <a:p>
            <a:r>
              <a:rPr kumimoji="1" lang="en-US" altLang="ja-JP" dirty="0"/>
              <a:t>Assumed from the lifetime of Phase 2</a:t>
            </a:r>
            <a:endParaRPr kumimoji="1" lang="ja-JP" altLang="en-US"/>
          </a:p>
        </p:txBody>
      </p:sp>
      <p:cxnSp>
        <p:nvCxnSpPr>
          <p:cNvPr id="7" name="直線矢印コネクタ 6">
            <a:extLst>
              <a:ext uri="{FF2B5EF4-FFF2-40B4-BE49-F238E27FC236}">
                <a16:creationId xmlns:a16="http://schemas.microsoft.com/office/drawing/2014/main" id="{53BD4B0B-0802-0C47-B457-751FF9D6D220}"/>
              </a:ext>
            </a:extLst>
          </p:cNvPr>
          <p:cNvCxnSpPr>
            <a:cxnSpLocks/>
          </p:cNvCxnSpPr>
          <p:nvPr/>
        </p:nvCxnSpPr>
        <p:spPr>
          <a:xfrm flipH="1">
            <a:off x="5185499" y="2296967"/>
            <a:ext cx="264710" cy="6324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10DCD59F-8BA3-E849-BC6A-297400680828}"/>
              </a:ext>
            </a:extLst>
          </p:cNvPr>
          <p:cNvPicPr>
            <a:picLocks noChangeAspect="1"/>
          </p:cNvPicPr>
          <p:nvPr/>
        </p:nvPicPr>
        <p:blipFill>
          <a:blip r:embed="rId7"/>
          <a:stretch>
            <a:fillRect/>
          </a:stretch>
        </p:blipFill>
        <p:spPr>
          <a:xfrm>
            <a:off x="4669257" y="4232035"/>
            <a:ext cx="1435164" cy="208015"/>
          </a:xfrm>
          <a:prstGeom prst="rect">
            <a:avLst/>
          </a:prstGeom>
        </p:spPr>
      </p:pic>
    </p:spTree>
    <p:extLst>
      <p:ext uri="{BB962C8B-B14F-4D97-AF65-F5344CB8AC3E}">
        <p14:creationId xmlns:p14="http://schemas.microsoft.com/office/powerpoint/2010/main" val="3483009626"/>
      </p:ext>
    </p:extLst>
  </p:cSld>
  <p:clrMapOvr>
    <a:masterClrMapping/>
  </p:clrMapOvr>
  <mc:AlternateContent xmlns:mc="http://schemas.openxmlformats.org/markup-compatibility/2006" xmlns:p14="http://schemas.microsoft.com/office/powerpoint/2010/main">
    <mc:Choice Requires="p14">
      <p:transition spd="slow" p14:dur="2000" advTm="85001"/>
    </mc:Choice>
    <mc:Fallback xmlns="">
      <p:transition spd="slow" advTm="8500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43FBD57-D7A5-3E46-9250-F4D04DF7EB2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67001" y="1485242"/>
            <a:ext cx="2380562" cy="2987007"/>
          </a:xfrm>
          <a:prstGeom prst="rect">
            <a:avLst/>
          </a:prstGeom>
        </p:spPr>
      </p:pic>
      <p:pic>
        <p:nvPicPr>
          <p:cNvPr id="8" name="図 7">
            <a:extLst>
              <a:ext uri="{FF2B5EF4-FFF2-40B4-BE49-F238E27FC236}">
                <a16:creationId xmlns:a16="http://schemas.microsoft.com/office/drawing/2014/main" id="{AFAD4569-2ED9-4142-BB4A-1DE20B23C73F}"/>
              </a:ext>
            </a:extLst>
          </p:cNvPr>
          <p:cNvPicPr>
            <a:picLocks noChangeAspect="1"/>
          </p:cNvPicPr>
          <p:nvPr/>
        </p:nvPicPr>
        <p:blipFill>
          <a:blip r:embed="rId3"/>
          <a:stretch>
            <a:fillRect/>
          </a:stretch>
        </p:blipFill>
        <p:spPr>
          <a:xfrm>
            <a:off x="804325" y="5212498"/>
            <a:ext cx="1823900" cy="844251"/>
          </a:xfrm>
          <a:prstGeom prst="rect">
            <a:avLst/>
          </a:prstGeom>
        </p:spPr>
      </p:pic>
      <p:pic>
        <p:nvPicPr>
          <p:cNvPr id="9" name="図 8">
            <a:extLst>
              <a:ext uri="{FF2B5EF4-FFF2-40B4-BE49-F238E27FC236}">
                <a16:creationId xmlns:a16="http://schemas.microsoft.com/office/drawing/2014/main" id="{993C287C-2377-A547-849A-3CD909052AE5}"/>
              </a:ext>
            </a:extLst>
          </p:cNvPr>
          <p:cNvPicPr>
            <a:picLocks noChangeAspect="1"/>
          </p:cNvPicPr>
          <p:nvPr/>
        </p:nvPicPr>
        <p:blipFill>
          <a:blip r:embed="rId4"/>
          <a:stretch>
            <a:fillRect/>
          </a:stretch>
        </p:blipFill>
        <p:spPr>
          <a:xfrm>
            <a:off x="804326" y="4510463"/>
            <a:ext cx="2793308" cy="641713"/>
          </a:xfrm>
          <a:prstGeom prst="rect">
            <a:avLst/>
          </a:prstGeom>
        </p:spPr>
      </p:pic>
      <p:sp>
        <p:nvSpPr>
          <p:cNvPr id="10" name="テキスト ボックス 9">
            <a:extLst>
              <a:ext uri="{FF2B5EF4-FFF2-40B4-BE49-F238E27FC236}">
                <a16:creationId xmlns:a16="http://schemas.microsoft.com/office/drawing/2014/main" id="{EE97D702-7B19-DA42-BD54-DF8F3BAAC5AE}"/>
              </a:ext>
            </a:extLst>
          </p:cNvPr>
          <p:cNvSpPr txBox="1"/>
          <p:nvPr/>
        </p:nvSpPr>
        <p:spPr>
          <a:xfrm>
            <a:off x="334114" y="6115805"/>
            <a:ext cx="3932779" cy="1061829"/>
          </a:xfrm>
          <a:prstGeom prst="rect">
            <a:avLst/>
          </a:prstGeom>
          <a:noFill/>
        </p:spPr>
        <p:txBody>
          <a:bodyPr wrap="square" rtlCol="0">
            <a:spAutoFit/>
          </a:bodyPr>
          <a:lstStyle/>
          <a:p>
            <a:r>
              <a:rPr lang="en-US" altLang="ja-JP" dirty="0"/>
              <a:t>The beam spread can be measured from the second moment.</a:t>
            </a:r>
          </a:p>
        </p:txBody>
      </p:sp>
      <p:grpSp>
        <p:nvGrpSpPr>
          <p:cNvPr id="21" name="グループ化 20">
            <a:extLst>
              <a:ext uri="{FF2B5EF4-FFF2-40B4-BE49-F238E27FC236}">
                <a16:creationId xmlns:a16="http://schemas.microsoft.com/office/drawing/2014/main" id="{78F937D4-8E7B-DC4D-BD33-7EE9E9240661}"/>
              </a:ext>
            </a:extLst>
          </p:cNvPr>
          <p:cNvGrpSpPr/>
          <p:nvPr/>
        </p:nvGrpSpPr>
        <p:grpSpPr>
          <a:xfrm>
            <a:off x="5019259" y="1238146"/>
            <a:ext cx="4355980" cy="4818604"/>
            <a:chOff x="-23071" y="0"/>
            <a:chExt cx="6876977" cy="6858000"/>
          </a:xfrm>
        </p:grpSpPr>
        <p:pic>
          <p:nvPicPr>
            <p:cNvPr id="11" name="Picture 3">
              <a:extLst>
                <a:ext uri="{FF2B5EF4-FFF2-40B4-BE49-F238E27FC236}">
                  <a16:creationId xmlns:a16="http://schemas.microsoft.com/office/drawing/2014/main" id="{9B71A01B-4083-3741-9399-15DF8EB735F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5488" y="320122"/>
              <a:ext cx="6624783" cy="65378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3">
              <a:extLst>
                <a:ext uri="{FF2B5EF4-FFF2-40B4-BE49-F238E27FC236}">
                  <a16:creationId xmlns:a16="http://schemas.microsoft.com/office/drawing/2014/main" id="{157C39AD-8CC0-8C47-A72A-D0C07C08663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29810" y="1452417"/>
              <a:ext cx="2241738" cy="23090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テキスト ボックス 12">
              <a:extLst>
                <a:ext uri="{FF2B5EF4-FFF2-40B4-BE49-F238E27FC236}">
                  <a16:creationId xmlns:a16="http://schemas.microsoft.com/office/drawing/2014/main" id="{305F28DF-2F47-5B4E-9B7D-01A9629EEC33}"/>
                </a:ext>
              </a:extLst>
            </p:cNvPr>
            <p:cNvSpPr txBox="1"/>
            <p:nvPr/>
          </p:nvSpPr>
          <p:spPr>
            <a:xfrm>
              <a:off x="-23071" y="0"/>
              <a:ext cx="6876977" cy="450318"/>
            </a:xfrm>
            <a:prstGeom prst="rect">
              <a:avLst/>
            </a:prstGeom>
            <a:noFill/>
          </p:spPr>
          <p:txBody>
            <a:bodyPr wrap="none" rtlCol="0">
              <a:spAutoFit/>
            </a:bodyPr>
            <a:lstStyle/>
            <a:p>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Second moment and horizontal profile</a:t>
              </a:r>
            </a:p>
          </p:txBody>
        </p:sp>
        <p:cxnSp>
          <p:nvCxnSpPr>
            <p:cNvPr id="14" name="直線コネクタ 13">
              <a:extLst>
                <a:ext uri="{FF2B5EF4-FFF2-40B4-BE49-F238E27FC236}">
                  <a16:creationId xmlns:a16="http://schemas.microsoft.com/office/drawing/2014/main" id="{A02C3B3D-0D1B-6043-8CB7-72FAABA9B118}"/>
                </a:ext>
              </a:extLst>
            </p:cNvPr>
            <p:cNvCxnSpPr/>
            <p:nvPr/>
          </p:nvCxnSpPr>
          <p:spPr>
            <a:xfrm>
              <a:off x="2432119" y="1268760"/>
              <a:ext cx="1851849" cy="648072"/>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F1A9B6D-EB8D-D54D-8B69-EB4CE3E88A19}"/>
                </a:ext>
              </a:extLst>
            </p:cNvPr>
            <p:cNvCxnSpPr/>
            <p:nvPr/>
          </p:nvCxnSpPr>
          <p:spPr>
            <a:xfrm flipV="1">
              <a:off x="2432119" y="2636912"/>
              <a:ext cx="1452538" cy="164548"/>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D71C58B-597E-294E-AF6A-B51BFFE0E128}"/>
                </a:ext>
              </a:extLst>
            </p:cNvPr>
            <p:cNvCxnSpPr/>
            <p:nvPr/>
          </p:nvCxnSpPr>
          <p:spPr>
            <a:xfrm flipV="1">
              <a:off x="2051720" y="3068960"/>
              <a:ext cx="1306323" cy="1728192"/>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4DA2D9E-D2FC-2643-9F36-DC72A9269207}"/>
                </a:ext>
              </a:extLst>
            </p:cNvPr>
            <p:cNvCxnSpPr/>
            <p:nvPr/>
          </p:nvCxnSpPr>
          <p:spPr>
            <a:xfrm flipH="1" flipV="1">
              <a:off x="3275856" y="3356992"/>
              <a:ext cx="752817" cy="1872208"/>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9686BC04-B4F0-D646-9D2B-EB6A2E2B4608}"/>
                </a:ext>
              </a:extLst>
            </p:cNvPr>
            <p:cNvCxnSpPr/>
            <p:nvPr/>
          </p:nvCxnSpPr>
          <p:spPr>
            <a:xfrm flipH="1" flipV="1">
              <a:off x="3750679" y="3162498"/>
              <a:ext cx="1237836" cy="1706662"/>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1CD5FCC-9EF8-6543-8ADB-0E0FFB93EC10}"/>
                </a:ext>
              </a:extLst>
            </p:cNvPr>
            <p:cNvCxnSpPr/>
            <p:nvPr/>
          </p:nvCxnSpPr>
          <p:spPr>
            <a:xfrm flipH="1" flipV="1">
              <a:off x="4155920" y="2801460"/>
              <a:ext cx="992144" cy="361038"/>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82E072-C575-744D-A44B-6704B9236B74}"/>
                </a:ext>
              </a:extLst>
            </p:cNvPr>
            <p:cNvCxnSpPr/>
            <p:nvPr/>
          </p:nvCxnSpPr>
          <p:spPr>
            <a:xfrm flipH="1">
              <a:off x="4572001" y="1916832"/>
              <a:ext cx="416514" cy="144016"/>
            </a:xfrm>
            <a:prstGeom prst="line">
              <a:avLst/>
            </a:prstGeom>
            <a:ln w="12700">
              <a:solidFill>
                <a:srgbClr val="0432FF"/>
              </a:solidFill>
            </a:ln>
          </p:spPr>
          <p:style>
            <a:lnRef idx="1">
              <a:schemeClr val="accent1"/>
            </a:lnRef>
            <a:fillRef idx="0">
              <a:schemeClr val="accent1"/>
            </a:fillRef>
            <a:effectRef idx="0">
              <a:schemeClr val="accent1"/>
            </a:effectRef>
            <a:fontRef idx="minor">
              <a:schemeClr val="tx1"/>
            </a:fontRef>
          </p:style>
        </p:cxnSp>
      </p:grpSp>
      <p:sp>
        <p:nvSpPr>
          <p:cNvPr id="2" name="テキスト ボックス 1">
            <a:extLst>
              <a:ext uri="{FF2B5EF4-FFF2-40B4-BE49-F238E27FC236}">
                <a16:creationId xmlns:a16="http://schemas.microsoft.com/office/drawing/2014/main" id="{0DC59D79-487B-5B42-8758-D50F220FD03C}"/>
              </a:ext>
            </a:extLst>
          </p:cNvPr>
          <p:cNvSpPr txBox="1"/>
          <p:nvPr/>
        </p:nvSpPr>
        <p:spPr>
          <a:xfrm>
            <a:off x="9063640" y="916619"/>
            <a:ext cx="1659003" cy="415498"/>
          </a:xfrm>
          <a:prstGeom prst="rect">
            <a:avLst/>
          </a:prstGeom>
          <a:noFill/>
        </p:spPr>
        <p:txBody>
          <a:bodyPr wrap="none" rtlCol="0">
            <a:spAutoFit/>
          </a:bodyPr>
          <a:lstStyle/>
          <a:p>
            <a:r>
              <a:rPr kumimoji="1" lang="en-US" altLang="ja-JP" dirty="0">
                <a:solidFill>
                  <a:srgbClr val="0432FF"/>
                </a:solidFill>
              </a:rPr>
              <a:t>F. Miyahara</a:t>
            </a:r>
            <a:endParaRPr kumimoji="1" lang="ja-JP" altLang="en-US" dirty="0">
              <a:solidFill>
                <a:srgbClr val="0432FF"/>
              </a:solidFill>
            </a:endParaRPr>
          </a:p>
        </p:txBody>
      </p:sp>
      <p:sp>
        <p:nvSpPr>
          <p:cNvPr id="3" name="タイトル 2">
            <a:extLst>
              <a:ext uri="{FF2B5EF4-FFF2-40B4-BE49-F238E27FC236}">
                <a16:creationId xmlns:a16="http://schemas.microsoft.com/office/drawing/2014/main" id="{5EB78A02-A3D2-0243-A685-B5BF0295AF46}"/>
              </a:ext>
            </a:extLst>
          </p:cNvPr>
          <p:cNvSpPr>
            <a:spLocks noGrp="1"/>
          </p:cNvSpPr>
          <p:nvPr>
            <p:ph type="title"/>
          </p:nvPr>
        </p:nvSpPr>
        <p:spPr>
          <a:xfrm>
            <a:off x="334114" y="451516"/>
            <a:ext cx="9956974" cy="880601"/>
          </a:xfrm>
        </p:spPr>
        <p:txBody>
          <a:bodyPr>
            <a:normAutofit fontScale="90000"/>
          </a:bodyPr>
          <a:lstStyle/>
          <a:p>
            <a:r>
              <a:rPr lang="en-US" altLang="ja-JP" sz="3600" dirty="0">
                <a:solidFill>
                  <a:srgbClr val="0432FF"/>
                </a:solidFill>
              </a:rPr>
              <a:t>Nondestructive Energy Spread Monitor</a:t>
            </a:r>
            <a:r>
              <a:rPr lang="ja-JP" altLang="en-US" sz="3600" dirty="0">
                <a:solidFill>
                  <a:srgbClr val="0432FF"/>
                </a:solidFill>
              </a:rPr>
              <a:t>：</a:t>
            </a:r>
            <a:br>
              <a:rPr lang="en-US" altLang="ja-JP" sz="3600" dirty="0">
                <a:solidFill>
                  <a:srgbClr val="0432FF"/>
                </a:solidFill>
              </a:rPr>
            </a:br>
            <a:r>
              <a:rPr lang="en-US" altLang="ja-JP" sz="3600" dirty="0">
                <a:solidFill>
                  <a:srgbClr val="0432FF"/>
                </a:solidFill>
              </a:rPr>
              <a:t> </a:t>
            </a:r>
            <a:r>
              <a:rPr lang="en-US" altLang="ja-JP" sz="3600" dirty="0"/>
              <a:t>eight electrode BPM </a:t>
            </a:r>
            <a:r>
              <a:rPr lang="en-US" altLang="ja-JP" sz="3600" dirty="0">
                <a:solidFill>
                  <a:srgbClr val="0432FF"/>
                </a:solidFill>
              </a:rPr>
              <a:t>in </a:t>
            </a:r>
            <a:r>
              <a:rPr lang="en-US" altLang="ja-JP" sz="3600" dirty="0" err="1">
                <a:solidFill>
                  <a:srgbClr val="0432FF"/>
                </a:solidFill>
              </a:rPr>
              <a:t>Jarc</a:t>
            </a:r>
            <a:endParaRPr kumimoji="1" lang="ja-JP" altLang="en-US" sz="3600" dirty="0">
              <a:solidFill>
                <a:srgbClr val="0432FF"/>
              </a:solidFill>
            </a:endParaRPr>
          </a:p>
        </p:txBody>
      </p:sp>
      <p:sp>
        <p:nvSpPr>
          <p:cNvPr id="23" name="テキスト ボックス 22">
            <a:extLst>
              <a:ext uri="{FF2B5EF4-FFF2-40B4-BE49-F238E27FC236}">
                <a16:creationId xmlns:a16="http://schemas.microsoft.com/office/drawing/2014/main" id="{34F2FCFF-8BA3-D441-8096-184EA70608A5}"/>
              </a:ext>
            </a:extLst>
          </p:cNvPr>
          <p:cNvSpPr txBox="1"/>
          <p:nvPr/>
        </p:nvSpPr>
        <p:spPr>
          <a:xfrm>
            <a:off x="6707241" y="4004879"/>
            <a:ext cx="1953379" cy="584776"/>
          </a:xfrm>
          <a:prstGeom prst="rect">
            <a:avLst/>
          </a:prstGeom>
          <a:noFill/>
        </p:spPr>
        <p:txBody>
          <a:bodyPr wrap="none" rtlCol="0">
            <a:spAutoFit/>
          </a:bodyPr>
          <a:lstStyle/>
          <a:p>
            <a:r>
              <a:rPr kumimoji="1" lang="en-US" altLang="ja-JP" sz="1600" dirty="0" err="1">
                <a:solidFill>
                  <a:srgbClr val="0432FF"/>
                </a:solidFill>
                <a:latin typeface="Symbol" pitchFamily="2" charset="2"/>
              </a:rPr>
              <a:t>s</a:t>
            </a:r>
            <a:r>
              <a:rPr kumimoji="1" lang="en-US" altLang="ja-JP" sz="1600" dirty="0" err="1">
                <a:solidFill>
                  <a:srgbClr val="0432FF"/>
                </a:solidFill>
              </a:rPr>
              <a:t>x</a:t>
            </a:r>
            <a:r>
              <a:rPr kumimoji="1" lang="en-US" altLang="ja-JP" sz="1600" dirty="0">
                <a:solidFill>
                  <a:srgbClr val="0432FF"/>
                </a:solidFill>
              </a:rPr>
              <a:t> monitored with</a:t>
            </a:r>
          </a:p>
          <a:p>
            <a:r>
              <a:rPr kumimoji="1" lang="en-US" altLang="ja-JP" sz="1600" dirty="0">
                <a:solidFill>
                  <a:srgbClr val="0432FF"/>
                </a:solidFill>
              </a:rPr>
              <a:t>screen monitor</a:t>
            </a:r>
            <a:endParaRPr kumimoji="1" lang="ja-JP" altLang="en-US" sz="1600">
              <a:solidFill>
                <a:srgbClr val="0432FF"/>
              </a:solidFill>
            </a:endParaRPr>
          </a:p>
        </p:txBody>
      </p:sp>
      <p:sp>
        <p:nvSpPr>
          <p:cNvPr id="24" name="テキスト ボックス 23">
            <a:extLst>
              <a:ext uri="{FF2B5EF4-FFF2-40B4-BE49-F238E27FC236}">
                <a16:creationId xmlns:a16="http://schemas.microsoft.com/office/drawing/2014/main" id="{33B11D3A-95B0-AF4E-8898-0155EDCECBEB}"/>
              </a:ext>
            </a:extLst>
          </p:cNvPr>
          <p:cNvSpPr txBox="1"/>
          <p:nvPr/>
        </p:nvSpPr>
        <p:spPr>
          <a:xfrm rot="16200000">
            <a:off x="5658224" y="2560411"/>
            <a:ext cx="1825583" cy="830997"/>
          </a:xfrm>
          <a:prstGeom prst="rect">
            <a:avLst/>
          </a:prstGeom>
          <a:noFill/>
        </p:spPr>
        <p:txBody>
          <a:bodyPr wrap="square" rtlCol="0">
            <a:spAutoFit/>
          </a:bodyPr>
          <a:lstStyle/>
          <a:p>
            <a:r>
              <a:rPr kumimoji="1" lang="en-US" altLang="ja-JP" sz="1600" dirty="0" err="1">
                <a:solidFill>
                  <a:srgbClr val="0432FF"/>
                </a:solidFill>
                <a:latin typeface="Symbol" pitchFamily="2" charset="2"/>
              </a:rPr>
              <a:t>s</a:t>
            </a:r>
            <a:r>
              <a:rPr kumimoji="1" lang="en-US" altLang="ja-JP" sz="1600" dirty="0" err="1">
                <a:solidFill>
                  <a:srgbClr val="0432FF"/>
                </a:solidFill>
              </a:rPr>
              <a:t>x</a:t>
            </a:r>
            <a:r>
              <a:rPr kumimoji="1" lang="en-US" altLang="ja-JP" sz="1600" dirty="0">
                <a:solidFill>
                  <a:srgbClr val="0432FF"/>
                </a:solidFill>
              </a:rPr>
              <a:t> monitored with</a:t>
            </a:r>
          </a:p>
          <a:p>
            <a:r>
              <a:rPr kumimoji="1" lang="en-US" altLang="ja-JP" sz="1600" dirty="0" err="1">
                <a:solidFill>
                  <a:srgbClr val="0432FF"/>
                </a:solidFill>
              </a:rPr>
              <a:t>OctoPos</a:t>
            </a:r>
            <a:r>
              <a:rPr kumimoji="1" lang="en-US" altLang="ja-JP" sz="1600" dirty="0">
                <a:solidFill>
                  <a:srgbClr val="0432FF"/>
                </a:solidFill>
              </a:rPr>
              <a:t> BPM</a:t>
            </a:r>
            <a:endParaRPr kumimoji="1" lang="ja-JP" altLang="en-US" sz="1600" dirty="0">
              <a:solidFill>
                <a:srgbClr val="0432FF"/>
              </a:solidFill>
            </a:endParaRPr>
          </a:p>
        </p:txBody>
      </p:sp>
      <p:sp>
        <p:nvSpPr>
          <p:cNvPr id="26" name="テキスト ボックス 25">
            <a:extLst>
              <a:ext uri="{FF2B5EF4-FFF2-40B4-BE49-F238E27FC236}">
                <a16:creationId xmlns:a16="http://schemas.microsoft.com/office/drawing/2014/main" id="{55F192C9-FF77-7348-8723-2A3A06CACAB0}"/>
              </a:ext>
            </a:extLst>
          </p:cNvPr>
          <p:cNvSpPr txBox="1"/>
          <p:nvPr/>
        </p:nvSpPr>
        <p:spPr>
          <a:xfrm>
            <a:off x="4109917" y="6115805"/>
            <a:ext cx="6478827" cy="1384995"/>
          </a:xfrm>
          <a:prstGeom prst="rect">
            <a:avLst/>
          </a:prstGeom>
          <a:solidFill>
            <a:srgbClr val="FFFCEA"/>
          </a:solidFill>
        </p:spPr>
        <p:txBody>
          <a:bodyPr wrap="square" rtlCol="0">
            <a:spAutoFit/>
          </a:bodyPr>
          <a:lstStyle/>
          <a:p>
            <a:r>
              <a:rPr kumimoji="1" lang="en-US" altLang="ja-JP" dirty="0"/>
              <a:t>Although the profile with two peaks</a:t>
            </a:r>
            <a:r>
              <a:rPr kumimoji="1" lang="ja-JP" altLang="en-US" dirty="0"/>
              <a:t> ②</a:t>
            </a:r>
            <a:r>
              <a:rPr kumimoji="1" lang="en-US" altLang="ja-JP" dirty="0"/>
              <a:t> can not be recognized from </a:t>
            </a:r>
            <a:r>
              <a:rPr kumimoji="1" lang="ja-JP" altLang="en-US" dirty="0"/>
              <a:t>⑥</a:t>
            </a:r>
            <a:r>
              <a:rPr kumimoji="1" lang="en-US" altLang="ja-JP" dirty="0"/>
              <a:t> only with the second moment, it is important to keep the energy spread to </a:t>
            </a:r>
            <a:r>
              <a:rPr kumimoji="1" lang="ja-JP" altLang="en-US" dirty="0"/>
              <a:t>③</a:t>
            </a:r>
            <a:r>
              <a:rPr kumimoji="1" lang="en-US" altLang="ja-JP" dirty="0"/>
              <a:t> or </a:t>
            </a:r>
            <a:r>
              <a:rPr kumimoji="1" lang="ja-JP" altLang="en-US" dirty="0"/>
              <a:t>④</a:t>
            </a:r>
            <a:r>
              <a:rPr kumimoji="1" lang="en-US" altLang="ja-JP" dirty="0"/>
              <a:t>.</a:t>
            </a:r>
          </a:p>
        </p:txBody>
      </p:sp>
      <p:sp>
        <p:nvSpPr>
          <p:cNvPr id="27" name="テキスト ボックス 26">
            <a:extLst>
              <a:ext uri="{FF2B5EF4-FFF2-40B4-BE49-F238E27FC236}">
                <a16:creationId xmlns:a16="http://schemas.microsoft.com/office/drawing/2014/main" id="{C32D7BAA-8AD2-4245-832C-B5D5697A0888}"/>
              </a:ext>
            </a:extLst>
          </p:cNvPr>
          <p:cNvSpPr txBox="1"/>
          <p:nvPr/>
        </p:nvSpPr>
        <p:spPr>
          <a:xfrm>
            <a:off x="4902074" y="1723998"/>
            <a:ext cx="466794" cy="415498"/>
          </a:xfrm>
          <a:prstGeom prst="rect">
            <a:avLst/>
          </a:prstGeom>
          <a:noFill/>
        </p:spPr>
        <p:txBody>
          <a:bodyPr wrap="none" rtlCol="0">
            <a:spAutoFit/>
          </a:bodyPr>
          <a:lstStyle/>
          <a:p>
            <a:r>
              <a:rPr kumimoji="1" lang="en-US" altLang="ja-JP" dirty="0"/>
              <a:t>①</a:t>
            </a:r>
            <a:endParaRPr kumimoji="1" lang="ja-JP" altLang="en-US"/>
          </a:p>
        </p:txBody>
      </p:sp>
      <p:sp>
        <p:nvSpPr>
          <p:cNvPr id="28" name="テキスト ボックス 27">
            <a:extLst>
              <a:ext uri="{FF2B5EF4-FFF2-40B4-BE49-F238E27FC236}">
                <a16:creationId xmlns:a16="http://schemas.microsoft.com/office/drawing/2014/main" id="{0052B01C-003E-0A48-96DB-B4DE28028C2B}"/>
              </a:ext>
            </a:extLst>
          </p:cNvPr>
          <p:cNvSpPr txBox="1"/>
          <p:nvPr/>
        </p:nvSpPr>
        <p:spPr>
          <a:xfrm>
            <a:off x="4925205" y="3196461"/>
            <a:ext cx="466794" cy="415498"/>
          </a:xfrm>
          <a:prstGeom prst="rect">
            <a:avLst/>
          </a:prstGeom>
          <a:noFill/>
        </p:spPr>
        <p:txBody>
          <a:bodyPr wrap="none" rtlCol="0">
            <a:spAutoFit/>
          </a:bodyPr>
          <a:lstStyle/>
          <a:p>
            <a:r>
              <a:rPr kumimoji="1" lang="en-US" altLang="ja-JP" dirty="0"/>
              <a:t>②</a:t>
            </a:r>
            <a:endParaRPr kumimoji="1" lang="ja-JP" altLang="en-US"/>
          </a:p>
        </p:txBody>
      </p:sp>
      <p:sp>
        <p:nvSpPr>
          <p:cNvPr id="29" name="テキスト ボックス 28">
            <a:extLst>
              <a:ext uri="{FF2B5EF4-FFF2-40B4-BE49-F238E27FC236}">
                <a16:creationId xmlns:a16="http://schemas.microsoft.com/office/drawing/2014/main" id="{7483DEFB-C669-364E-B905-3C933496809C}"/>
              </a:ext>
            </a:extLst>
          </p:cNvPr>
          <p:cNvSpPr txBox="1"/>
          <p:nvPr/>
        </p:nvSpPr>
        <p:spPr>
          <a:xfrm>
            <a:off x="4948337" y="4668924"/>
            <a:ext cx="466794" cy="415498"/>
          </a:xfrm>
          <a:prstGeom prst="rect">
            <a:avLst/>
          </a:prstGeom>
          <a:noFill/>
        </p:spPr>
        <p:txBody>
          <a:bodyPr wrap="none" rtlCol="0">
            <a:spAutoFit/>
          </a:bodyPr>
          <a:lstStyle/>
          <a:p>
            <a:r>
              <a:rPr kumimoji="1" lang="en-US" altLang="ja-JP" dirty="0"/>
              <a:t>③</a:t>
            </a:r>
            <a:endParaRPr kumimoji="1" lang="ja-JP" altLang="en-US"/>
          </a:p>
        </p:txBody>
      </p:sp>
      <p:sp>
        <p:nvSpPr>
          <p:cNvPr id="30" name="テキスト ボックス 29">
            <a:extLst>
              <a:ext uri="{FF2B5EF4-FFF2-40B4-BE49-F238E27FC236}">
                <a16:creationId xmlns:a16="http://schemas.microsoft.com/office/drawing/2014/main" id="{C1F7DD26-D15E-414A-8180-E1266833AD95}"/>
              </a:ext>
            </a:extLst>
          </p:cNvPr>
          <p:cNvSpPr txBox="1"/>
          <p:nvPr/>
        </p:nvSpPr>
        <p:spPr>
          <a:xfrm>
            <a:off x="6955030" y="5205817"/>
            <a:ext cx="466794" cy="415498"/>
          </a:xfrm>
          <a:prstGeom prst="rect">
            <a:avLst/>
          </a:prstGeom>
          <a:noFill/>
        </p:spPr>
        <p:txBody>
          <a:bodyPr wrap="none" rtlCol="0">
            <a:spAutoFit/>
          </a:bodyPr>
          <a:lstStyle/>
          <a:p>
            <a:r>
              <a:rPr kumimoji="1" lang="en-US" altLang="ja-JP" dirty="0"/>
              <a:t>④</a:t>
            </a:r>
            <a:endParaRPr kumimoji="1" lang="ja-JP" altLang="en-US"/>
          </a:p>
        </p:txBody>
      </p:sp>
      <p:sp>
        <p:nvSpPr>
          <p:cNvPr id="31" name="テキスト ボックス 30">
            <a:extLst>
              <a:ext uri="{FF2B5EF4-FFF2-40B4-BE49-F238E27FC236}">
                <a16:creationId xmlns:a16="http://schemas.microsoft.com/office/drawing/2014/main" id="{7C3D6A62-8BD0-C840-A5BB-FCA0B4554943}"/>
              </a:ext>
            </a:extLst>
          </p:cNvPr>
          <p:cNvSpPr txBox="1"/>
          <p:nvPr/>
        </p:nvSpPr>
        <p:spPr>
          <a:xfrm>
            <a:off x="9426348" y="4948530"/>
            <a:ext cx="466794" cy="415498"/>
          </a:xfrm>
          <a:prstGeom prst="rect">
            <a:avLst/>
          </a:prstGeom>
          <a:noFill/>
        </p:spPr>
        <p:txBody>
          <a:bodyPr wrap="none" rtlCol="0">
            <a:spAutoFit/>
          </a:bodyPr>
          <a:lstStyle/>
          <a:p>
            <a:r>
              <a:rPr kumimoji="1" lang="en-US" altLang="ja-JP" dirty="0"/>
              <a:t>⑤</a:t>
            </a:r>
            <a:endParaRPr kumimoji="1" lang="ja-JP" altLang="en-US"/>
          </a:p>
        </p:txBody>
      </p:sp>
      <p:sp>
        <p:nvSpPr>
          <p:cNvPr id="32" name="テキスト ボックス 31">
            <a:extLst>
              <a:ext uri="{FF2B5EF4-FFF2-40B4-BE49-F238E27FC236}">
                <a16:creationId xmlns:a16="http://schemas.microsoft.com/office/drawing/2014/main" id="{78B29F81-CCAD-D148-BE58-EA03D8C4E053}"/>
              </a:ext>
            </a:extLst>
          </p:cNvPr>
          <p:cNvSpPr txBox="1"/>
          <p:nvPr/>
        </p:nvSpPr>
        <p:spPr>
          <a:xfrm>
            <a:off x="9426348" y="1871984"/>
            <a:ext cx="466794" cy="415498"/>
          </a:xfrm>
          <a:prstGeom prst="rect">
            <a:avLst/>
          </a:prstGeom>
          <a:noFill/>
        </p:spPr>
        <p:txBody>
          <a:bodyPr wrap="none" rtlCol="0">
            <a:spAutoFit/>
          </a:bodyPr>
          <a:lstStyle/>
          <a:p>
            <a:r>
              <a:rPr kumimoji="1" lang="en-US" altLang="ja-JP" dirty="0"/>
              <a:t>⑦</a:t>
            </a:r>
            <a:endParaRPr kumimoji="1" lang="ja-JP" altLang="en-US"/>
          </a:p>
        </p:txBody>
      </p:sp>
      <p:sp>
        <p:nvSpPr>
          <p:cNvPr id="33" name="テキスト ボックス 32">
            <a:extLst>
              <a:ext uri="{FF2B5EF4-FFF2-40B4-BE49-F238E27FC236}">
                <a16:creationId xmlns:a16="http://schemas.microsoft.com/office/drawing/2014/main" id="{52CE70CC-D0E5-D84D-BFDF-FA8C908F0C42}"/>
              </a:ext>
            </a:extLst>
          </p:cNvPr>
          <p:cNvSpPr txBox="1"/>
          <p:nvPr/>
        </p:nvSpPr>
        <p:spPr>
          <a:xfrm>
            <a:off x="9449480" y="3344447"/>
            <a:ext cx="466794" cy="415498"/>
          </a:xfrm>
          <a:prstGeom prst="rect">
            <a:avLst/>
          </a:prstGeom>
          <a:noFill/>
        </p:spPr>
        <p:txBody>
          <a:bodyPr wrap="none" rtlCol="0">
            <a:spAutoFit/>
          </a:bodyPr>
          <a:lstStyle/>
          <a:p>
            <a:r>
              <a:rPr kumimoji="1" lang="en-US" altLang="ja-JP" dirty="0"/>
              <a:t>⑥</a:t>
            </a:r>
            <a:endParaRPr kumimoji="1" lang="ja-JP" altLang="en-US"/>
          </a:p>
        </p:txBody>
      </p:sp>
    </p:spTree>
    <p:extLst>
      <p:ext uri="{BB962C8B-B14F-4D97-AF65-F5344CB8AC3E}">
        <p14:creationId xmlns:p14="http://schemas.microsoft.com/office/powerpoint/2010/main" val="113196307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p:cNvPicPr>
            <a:picLocks noChangeAspect="1"/>
          </p:cNvPicPr>
          <p:nvPr/>
        </p:nvPicPr>
        <p:blipFill>
          <a:blip r:embed="rId2" cstate="hqprint">
            <a:extLst>
              <a:ext uri="{28A0092B-C50C-407E-A947-70E740481C1C}">
                <a14:useLocalDpi xmlns:a14="http://schemas.microsoft.com/office/drawing/2010/main"/>
              </a:ext>
            </a:extLst>
          </a:blip>
          <a:srcRect r="-281"/>
          <a:stretch>
            <a:fillRect/>
          </a:stretch>
        </p:blipFill>
        <p:spPr bwMode="auto">
          <a:xfrm>
            <a:off x="1587350" y="1860784"/>
            <a:ext cx="7507098" cy="2463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タイトル 1"/>
          <p:cNvSpPr>
            <a:spLocks noGrp="1" noChangeArrowheads="1"/>
          </p:cNvSpPr>
          <p:nvPr>
            <p:ph type="title"/>
          </p:nvPr>
        </p:nvSpPr>
        <p:spPr>
          <a:xfrm>
            <a:off x="1080483" y="632057"/>
            <a:ext cx="9218950" cy="1193336"/>
          </a:xfrm>
        </p:spPr>
        <p:txBody>
          <a:bodyPr>
            <a:normAutofit fontScale="90000"/>
          </a:bodyPr>
          <a:lstStyle/>
          <a:p>
            <a:r>
              <a:rPr lang="en" altLang="ja-JP" sz="3600" dirty="0"/>
              <a:t>Other voltage fluctuation of klystron power supply</a:t>
            </a:r>
            <a:endParaRPr lang="ja-JP" altLang="en-US" sz="3600" dirty="0"/>
          </a:p>
        </p:txBody>
      </p:sp>
      <p:sp>
        <p:nvSpPr>
          <p:cNvPr id="6" name="テキスト ボックス 7"/>
          <p:cNvSpPr txBox="1">
            <a:spLocks noChangeArrowheads="1"/>
          </p:cNvSpPr>
          <p:nvPr/>
        </p:nvSpPr>
        <p:spPr bwMode="auto">
          <a:xfrm>
            <a:off x="2639470" y="1513959"/>
            <a:ext cx="1539907"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Charcoal" charset="0"/>
                <a:ea typeface="ＤＦＰ太丸ゴシック体" pitchFamily="-84" charset="-128"/>
              </a:defRPr>
            </a:lvl1pPr>
            <a:lvl2pPr marL="742950" indent="-285750">
              <a:defRPr kumimoji="1" sz="2400">
                <a:solidFill>
                  <a:schemeClr val="tx1"/>
                </a:solidFill>
                <a:latin typeface="Charcoal" charset="0"/>
                <a:ea typeface="ＤＦＰ太丸ゴシック体" pitchFamily="-84" charset="-128"/>
              </a:defRPr>
            </a:lvl2pPr>
            <a:lvl3pPr marL="1143000" indent="-228600">
              <a:defRPr kumimoji="1" sz="2400">
                <a:solidFill>
                  <a:schemeClr val="tx1"/>
                </a:solidFill>
                <a:latin typeface="Charcoal" charset="0"/>
                <a:ea typeface="ＤＦＰ太丸ゴシック体" pitchFamily="-84" charset="-128"/>
              </a:defRPr>
            </a:lvl3pPr>
            <a:lvl4pPr marL="1600200" indent="-228600">
              <a:defRPr kumimoji="1" sz="2400">
                <a:solidFill>
                  <a:schemeClr val="tx1"/>
                </a:solidFill>
                <a:latin typeface="Charcoal" charset="0"/>
                <a:ea typeface="ＤＦＰ太丸ゴシック体" pitchFamily="-84" charset="-128"/>
              </a:defRPr>
            </a:lvl4pPr>
            <a:lvl5pPr marL="2057400" indent="-228600">
              <a:defRPr kumimoji="1" sz="2400">
                <a:solidFill>
                  <a:schemeClr val="tx1"/>
                </a:solidFill>
                <a:latin typeface="Charcoal" charset="0"/>
                <a:ea typeface="ＤＦＰ太丸ゴシック体" pitchFamily="-84" charset="-128"/>
              </a:defRPr>
            </a:lvl5pPr>
            <a:lvl6pPr marL="25146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6pPr>
            <a:lvl7pPr marL="29718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7pPr>
            <a:lvl8pPr marL="34290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8pPr>
            <a:lvl9pPr marL="38862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9pPr>
          </a:lstStyle>
          <a:p>
            <a:pPr algn="ctr"/>
            <a:r>
              <a:rPr lang="en-US" altLang="ja-JP" sz="1800" dirty="0">
                <a:solidFill>
                  <a:srgbClr val="FF0000"/>
                </a:solidFill>
              </a:rPr>
              <a:t>C1: RF voltage</a:t>
            </a:r>
            <a:endParaRPr lang="ja-JP" altLang="en-US" sz="1800" dirty="0">
              <a:solidFill>
                <a:srgbClr val="FF0000"/>
              </a:solidFill>
            </a:endParaRPr>
          </a:p>
        </p:txBody>
      </p:sp>
      <p:sp>
        <p:nvSpPr>
          <p:cNvPr id="7" name="テキスト ボックス 8"/>
          <p:cNvSpPr txBox="1">
            <a:spLocks noChangeArrowheads="1"/>
          </p:cNvSpPr>
          <p:nvPr/>
        </p:nvSpPr>
        <p:spPr bwMode="auto">
          <a:xfrm>
            <a:off x="6125921" y="1513959"/>
            <a:ext cx="1699326"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Charcoal" charset="0"/>
                <a:ea typeface="ＤＦＰ太丸ゴシック体" pitchFamily="-84" charset="-128"/>
              </a:defRPr>
            </a:lvl1pPr>
            <a:lvl2pPr marL="742950" indent="-285750">
              <a:defRPr kumimoji="1" sz="2400">
                <a:solidFill>
                  <a:schemeClr val="tx1"/>
                </a:solidFill>
                <a:latin typeface="Charcoal" charset="0"/>
                <a:ea typeface="ＤＦＰ太丸ゴシック体" pitchFamily="-84" charset="-128"/>
              </a:defRPr>
            </a:lvl2pPr>
            <a:lvl3pPr marL="1143000" indent="-228600">
              <a:defRPr kumimoji="1" sz="2400">
                <a:solidFill>
                  <a:schemeClr val="tx1"/>
                </a:solidFill>
                <a:latin typeface="Charcoal" charset="0"/>
                <a:ea typeface="ＤＦＰ太丸ゴシック体" pitchFamily="-84" charset="-128"/>
              </a:defRPr>
            </a:lvl3pPr>
            <a:lvl4pPr marL="1600200" indent="-228600">
              <a:defRPr kumimoji="1" sz="2400">
                <a:solidFill>
                  <a:schemeClr val="tx1"/>
                </a:solidFill>
                <a:latin typeface="Charcoal" charset="0"/>
                <a:ea typeface="ＤＦＰ太丸ゴシック体" pitchFamily="-84" charset="-128"/>
              </a:defRPr>
            </a:lvl4pPr>
            <a:lvl5pPr marL="2057400" indent="-228600">
              <a:defRPr kumimoji="1" sz="2400">
                <a:solidFill>
                  <a:schemeClr val="tx1"/>
                </a:solidFill>
                <a:latin typeface="Charcoal" charset="0"/>
                <a:ea typeface="ＤＦＰ太丸ゴシック体" pitchFamily="-84" charset="-128"/>
              </a:defRPr>
            </a:lvl5pPr>
            <a:lvl6pPr marL="25146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6pPr>
            <a:lvl7pPr marL="29718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7pPr>
            <a:lvl8pPr marL="34290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8pPr>
            <a:lvl9pPr marL="3886200" indent="-228600" eaLnBrk="0" fontAlgn="base" hangingPunct="0">
              <a:spcBef>
                <a:spcPct val="0"/>
              </a:spcBef>
              <a:spcAft>
                <a:spcPct val="0"/>
              </a:spcAft>
              <a:defRPr kumimoji="1" sz="2400">
                <a:solidFill>
                  <a:schemeClr val="tx1"/>
                </a:solidFill>
                <a:latin typeface="Charcoal" charset="0"/>
                <a:ea typeface="ＤＦＰ太丸ゴシック体" pitchFamily="-84" charset="-128"/>
              </a:defRPr>
            </a:lvl9pPr>
          </a:lstStyle>
          <a:p>
            <a:pPr algn="ctr"/>
            <a:r>
              <a:rPr lang="en-US" altLang="ja-JP" sz="1800" dirty="0" err="1">
                <a:solidFill>
                  <a:srgbClr val="FF0000"/>
                </a:solidFill>
              </a:rPr>
              <a:t>C1</a:t>
            </a:r>
            <a:r>
              <a:rPr lang="en-US" altLang="ja-JP" sz="1800" dirty="0">
                <a:solidFill>
                  <a:srgbClr val="FF0000"/>
                </a:solidFill>
              </a:rPr>
              <a:t>: RF Phase</a:t>
            </a:r>
            <a:endParaRPr lang="ja-JP" altLang="en-US" sz="1800" dirty="0">
              <a:solidFill>
                <a:srgbClr val="FF0000"/>
              </a:solidFill>
            </a:endParaRPr>
          </a:p>
        </p:txBody>
      </p:sp>
      <p:cxnSp>
        <p:nvCxnSpPr>
          <p:cNvPr id="9" name="直線矢印コネクタ 8"/>
          <p:cNvCxnSpPr/>
          <p:nvPr/>
        </p:nvCxnSpPr>
        <p:spPr>
          <a:xfrm>
            <a:off x="8557231" y="2298447"/>
            <a:ext cx="0" cy="105039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8515480" y="2718605"/>
            <a:ext cx="837808" cy="415498"/>
          </a:xfrm>
          <a:prstGeom prst="rect">
            <a:avLst/>
          </a:prstGeom>
          <a:noFill/>
        </p:spPr>
        <p:txBody>
          <a:bodyPr wrap="none" rtlCol="0">
            <a:spAutoFit/>
          </a:bodyPr>
          <a:lstStyle/>
          <a:p>
            <a:r>
              <a:rPr lang="en-US" altLang="ja-JP" dirty="0" err="1">
                <a:solidFill>
                  <a:srgbClr val="FF0000"/>
                </a:solidFill>
              </a:rPr>
              <a:t>7deg</a:t>
            </a:r>
            <a:endParaRPr lang="ja-JP" altLang="en-US" dirty="0">
              <a:solidFill>
                <a:srgbClr val="FF0000"/>
              </a:solidFill>
            </a:endParaRPr>
          </a:p>
        </p:txBody>
      </p:sp>
      <p:cxnSp>
        <p:nvCxnSpPr>
          <p:cNvPr id="11" name="直線矢印コネクタ 10"/>
          <p:cNvCxnSpPr/>
          <p:nvPr/>
        </p:nvCxnSpPr>
        <p:spPr>
          <a:xfrm>
            <a:off x="4766105" y="2329959"/>
            <a:ext cx="0" cy="105039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757755" y="2634574"/>
            <a:ext cx="574684" cy="415498"/>
          </a:xfrm>
          <a:prstGeom prst="rect">
            <a:avLst/>
          </a:prstGeom>
          <a:noFill/>
        </p:spPr>
        <p:txBody>
          <a:bodyPr wrap="none" rtlCol="0">
            <a:spAutoFit/>
          </a:bodyPr>
          <a:lstStyle/>
          <a:p>
            <a:r>
              <a:rPr lang="en-US" altLang="ja-JP" dirty="0">
                <a:solidFill>
                  <a:srgbClr val="FF0000"/>
                </a:solidFill>
              </a:rPr>
              <a:t>5%</a:t>
            </a:r>
            <a:endParaRPr lang="ja-JP" altLang="en-US" dirty="0">
              <a:solidFill>
                <a:srgbClr val="FF0000"/>
              </a:solidFill>
            </a:endParaRPr>
          </a:p>
        </p:txBody>
      </p:sp>
      <p:sp>
        <p:nvSpPr>
          <p:cNvPr id="16" name="テキスト ボックス 15">
            <a:extLst>
              <a:ext uri="{FF2B5EF4-FFF2-40B4-BE49-F238E27FC236}">
                <a16:creationId xmlns:a16="http://schemas.microsoft.com/office/drawing/2014/main" id="{6AF7697D-A36B-9F41-BBA4-687C04D8F834}"/>
              </a:ext>
            </a:extLst>
          </p:cNvPr>
          <p:cNvSpPr txBox="1"/>
          <p:nvPr/>
        </p:nvSpPr>
        <p:spPr>
          <a:xfrm>
            <a:off x="4179378" y="4298282"/>
            <a:ext cx="3774779" cy="415498"/>
          </a:xfrm>
          <a:prstGeom prst="rect">
            <a:avLst/>
          </a:prstGeom>
          <a:noFill/>
        </p:spPr>
        <p:txBody>
          <a:bodyPr wrap="none" rtlCol="0">
            <a:spAutoFit/>
          </a:bodyPr>
          <a:lstStyle/>
          <a:p>
            <a:r>
              <a:rPr lang="en" altLang="ja-JP" dirty="0"/>
              <a:t>RF voltage / phase variation</a:t>
            </a:r>
            <a:endParaRPr kumimoji="1" lang="ja-JP" altLang="en-US"/>
          </a:p>
        </p:txBody>
      </p:sp>
      <p:sp>
        <p:nvSpPr>
          <p:cNvPr id="17" name="テキスト ボックス 16">
            <a:extLst>
              <a:ext uri="{FF2B5EF4-FFF2-40B4-BE49-F238E27FC236}">
                <a16:creationId xmlns:a16="http://schemas.microsoft.com/office/drawing/2014/main" id="{5F4DC1BF-A1C3-0241-85F2-7C1AEE8D2B1E}"/>
              </a:ext>
            </a:extLst>
          </p:cNvPr>
          <p:cNvSpPr txBox="1"/>
          <p:nvPr/>
        </p:nvSpPr>
        <p:spPr>
          <a:xfrm>
            <a:off x="1842696" y="5181784"/>
            <a:ext cx="9200430" cy="1384995"/>
          </a:xfrm>
          <a:prstGeom prst="rect">
            <a:avLst/>
          </a:prstGeom>
          <a:noFill/>
        </p:spPr>
        <p:txBody>
          <a:bodyPr wrap="none" rtlCol="0">
            <a:spAutoFit/>
          </a:bodyPr>
          <a:lstStyle/>
          <a:p>
            <a:r>
              <a:rPr lang="en-US" altLang="ja-JP" sz="2000" dirty="0"/>
              <a:t>K</a:t>
            </a:r>
            <a:r>
              <a:rPr kumimoji="1" lang="en-US" altLang="ja-JP" sz="2000" dirty="0"/>
              <a:t>lystron output power is stabilized by</a:t>
            </a:r>
          </a:p>
          <a:p>
            <a:r>
              <a:rPr kumimoji="1" lang="en-US" altLang="ja-JP" sz="2000" dirty="0"/>
              <a:t>Induced Voltage Regulator (IVR) at the sudden change of AC line voltage.</a:t>
            </a:r>
          </a:p>
          <a:p>
            <a:r>
              <a:rPr kumimoji="1" lang="en-US" altLang="ja-JP" sz="2000" dirty="0"/>
              <a:t>In Phase 2, IVR stabilization had been </a:t>
            </a:r>
            <a:r>
              <a:rPr lang="en-US" altLang="ja-JP" sz="2000" dirty="0"/>
              <a:t>done once an hour.</a:t>
            </a:r>
            <a:endParaRPr kumimoji="1" lang="en-US" altLang="ja-JP" sz="2000" dirty="0"/>
          </a:p>
          <a:p>
            <a:r>
              <a:rPr kumimoji="1" lang="en-US" altLang="ja-JP" sz="2400" dirty="0">
                <a:solidFill>
                  <a:srgbClr val="0432FF"/>
                </a:solidFill>
              </a:rPr>
              <a:t>It is planed to establish the IVR feedback in Phase 3.</a:t>
            </a:r>
            <a:endParaRPr kumimoji="1" lang="ja-JP" altLang="en-US" sz="2400">
              <a:solidFill>
                <a:srgbClr val="0432FF"/>
              </a:solidFill>
            </a:endParaRPr>
          </a:p>
        </p:txBody>
      </p:sp>
      <p:sp>
        <p:nvSpPr>
          <p:cNvPr id="19" name="テキスト ボックス 18">
            <a:extLst>
              <a:ext uri="{FF2B5EF4-FFF2-40B4-BE49-F238E27FC236}">
                <a16:creationId xmlns:a16="http://schemas.microsoft.com/office/drawing/2014/main" id="{CF894262-8D55-EF46-863C-AEA529BC8BE3}"/>
              </a:ext>
            </a:extLst>
          </p:cNvPr>
          <p:cNvSpPr txBox="1"/>
          <p:nvPr/>
        </p:nvSpPr>
        <p:spPr>
          <a:xfrm>
            <a:off x="1842696" y="4780492"/>
            <a:ext cx="7994296" cy="400110"/>
          </a:xfrm>
          <a:prstGeom prst="rect">
            <a:avLst/>
          </a:prstGeom>
          <a:noFill/>
        </p:spPr>
        <p:txBody>
          <a:bodyPr wrap="none" rtlCol="0">
            <a:spAutoFit/>
          </a:bodyPr>
          <a:lstStyle/>
          <a:p>
            <a:r>
              <a:rPr lang="en" altLang="ja-JP" sz="2000" dirty="0">
                <a:solidFill>
                  <a:srgbClr val="FF0000"/>
                </a:solidFill>
              </a:rPr>
              <a:t>Sometimes the AC line voltage for klystron power supply drops.</a:t>
            </a:r>
            <a:endParaRPr kumimoji="1" lang="ja-JP" altLang="en-US" sz="2000">
              <a:solidFill>
                <a:srgbClr val="FF0000"/>
              </a:solidFill>
            </a:endParaRPr>
          </a:p>
        </p:txBody>
      </p:sp>
      <p:cxnSp>
        <p:nvCxnSpPr>
          <p:cNvPr id="13" name="直線矢印コネクタ 12">
            <a:extLst>
              <a:ext uri="{FF2B5EF4-FFF2-40B4-BE49-F238E27FC236}">
                <a16:creationId xmlns:a16="http://schemas.microsoft.com/office/drawing/2014/main" id="{92C6CB97-FD4C-A141-B5CB-F7390BCC20D6}"/>
              </a:ext>
            </a:extLst>
          </p:cNvPr>
          <p:cNvCxnSpPr/>
          <p:nvPr/>
        </p:nvCxnSpPr>
        <p:spPr>
          <a:xfrm flipH="1" flipV="1">
            <a:off x="3766444" y="3380355"/>
            <a:ext cx="230178" cy="1400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99DC1BFE-E314-6D4D-A761-F29C1A329E0A}"/>
              </a:ext>
            </a:extLst>
          </p:cNvPr>
          <p:cNvCxnSpPr>
            <a:cxnSpLocks/>
          </p:cNvCxnSpPr>
          <p:nvPr/>
        </p:nvCxnSpPr>
        <p:spPr>
          <a:xfrm flipV="1">
            <a:off x="6308620" y="3229739"/>
            <a:ext cx="522814" cy="1550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32A75BE5-CDEA-AC4D-8D29-CCEFB397F23A}"/>
              </a:ext>
            </a:extLst>
          </p:cNvPr>
          <p:cNvSpPr txBox="1"/>
          <p:nvPr/>
        </p:nvSpPr>
        <p:spPr>
          <a:xfrm>
            <a:off x="412567" y="315869"/>
            <a:ext cx="4674302" cy="523220"/>
          </a:xfrm>
          <a:prstGeom prst="rect">
            <a:avLst/>
          </a:prstGeom>
          <a:noFill/>
        </p:spPr>
        <p:txBody>
          <a:bodyPr wrap="none" rtlCol="0">
            <a:spAutoFit/>
          </a:bodyPr>
          <a:lstStyle/>
          <a:p>
            <a:r>
              <a:rPr kumimoji="1" lang="en-US" altLang="ja-JP" sz="2800" dirty="0"/>
              <a:t>Beam energy stabilization</a:t>
            </a:r>
            <a:endParaRPr kumimoji="1" lang="ja-JP" altLang="en-US" sz="2800" dirty="0"/>
          </a:p>
        </p:txBody>
      </p:sp>
    </p:spTree>
    <p:extLst>
      <p:ext uri="{BB962C8B-B14F-4D97-AF65-F5344CB8AC3E}">
        <p14:creationId xmlns:p14="http://schemas.microsoft.com/office/powerpoint/2010/main" val="3371384599"/>
      </p:ext>
    </p:extLst>
  </p:cSld>
  <p:clrMapOvr>
    <a:masterClrMapping/>
  </p:clrMapOvr>
  <mc:AlternateContent xmlns:mc="http://schemas.openxmlformats.org/markup-compatibility/2006" xmlns:p14="http://schemas.microsoft.com/office/powerpoint/2010/main">
    <mc:Choice Requires="p14">
      <p:transition spd="slow" p14:dur="2000" advTm="53925"/>
    </mc:Choice>
    <mc:Fallback xmlns="">
      <p:transition spd="slow" advTm="53925"/>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Injector Linac Overview</a:t>
            </a:r>
          </a:p>
        </p:txBody>
      </p:sp>
      <p:sp>
        <p:nvSpPr>
          <p:cNvPr id="3" name="Content Placeholder 2"/>
          <p:cNvSpPr>
            <a:spLocks noGrp="1"/>
          </p:cNvSpPr>
          <p:nvPr>
            <p:ph idx="1"/>
          </p:nvPr>
        </p:nvSpPr>
        <p:spPr/>
        <p:txBody>
          <a:bodyPr/>
          <a:lstStyle/>
          <a:p>
            <a:r>
              <a:rPr lang="en-US" dirty="0"/>
              <a:t>Injector linac configuration</a:t>
            </a:r>
          </a:p>
          <a:p>
            <a:endParaRPr lang="en-US" dirty="0"/>
          </a:p>
          <a:p>
            <a:endParaRPr lang="en-US" dirty="0"/>
          </a:p>
          <a:p>
            <a:endParaRPr lang="en-US" dirty="0"/>
          </a:p>
          <a:p>
            <a:endParaRPr lang="en-US" dirty="0"/>
          </a:p>
          <a:p>
            <a:pPr lvl="1"/>
            <a:r>
              <a:rPr lang="en-US" dirty="0"/>
              <a:t>Major upgrade items</a:t>
            </a:r>
          </a:p>
          <a:p>
            <a:pPr lvl="2"/>
            <a:r>
              <a:rPr lang="en-US" dirty="0"/>
              <a:t>Photo-cathode RF-gun for low-emittance e-</a:t>
            </a:r>
          </a:p>
          <a:p>
            <a:pPr lvl="2"/>
            <a:r>
              <a:rPr lang="en-US" dirty="0"/>
              <a:t>Flux concentrator, LAS structure, solenoids, quads for e+</a:t>
            </a:r>
          </a:p>
          <a:p>
            <a:pPr lvl="2"/>
            <a:r>
              <a:rPr lang="en-US" dirty="0"/>
              <a:t>Pulsed magnets for adequate beam optics for each beam</a:t>
            </a:r>
          </a:p>
          <a:p>
            <a:pPr lvl="2"/>
            <a:r>
              <a:rPr lang="en-US" dirty="0"/>
              <a:t>High-precision beam position monitor</a:t>
            </a:r>
          </a:p>
          <a:p>
            <a:pPr lvl="2"/>
            <a:r>
              <a:rPr lang="en-US" dirty="0"/>
              <a:t>High-precision beamline alignment for low emittance </a:t>
            </a:r>
          </a:p>
        </p:txBody>
      </p:sp>
      <p:sp>
        <p:nvSpPr>
          <p:cNvPr id="4" name="Slide Number Placeholder 3"/>
          <p:cNvSpPr>
            <a:spLocks noGrp="1"/>
          </p:cNvSpPr>
          <p:nvPr>
            <p:ph type="sldNum" sz="quarter" idx="10"/>
          </p:nvPr>
        </p:nvSpPr>
        <p:spPr/>
        <p:txBody>
          <a:bodyPr/>
          <a:lstStyle/>
          <a:p>
            <a:pPr>
              <a:defRPr/>
            </a:pPr>
            <a:fld id="{4D221721-5FDC-D445-9F85-7F3CCA7B1AE5}" type="slidenum">
              <a:rPr lang="en-US" altLang="ja-JP" smtClean="0"/>
              <a:pPr>
                <a:defRPr/>
              </a:pPr>
              <a:t>38</a:t>
            </a:fld>
            <a:endParaRPr lang="en-US" altLang="ja-JP"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32224"/>
            <a:ext cx="10688638" cy="2592857"/>
          </a:xfrm>
          <a:prstGeom prst="rect">
            <a:avLst/>
          </a:prstGeom>
        </p:spPr>
      </p:pic>
    </p:spTree>
    <p:extLst>
      <p:ext uri="{BB962C8B-B14F-4D97-AF65-F5344CB8AC3E}">
        <p14:creationId xmlns:p14="http://schemas.microsoft.com/office/powerpoint/2010/main" val="61175902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08148" y="402657"/>
            <a:ext cx="9665847" cy="587947"/>
          </a:xfrm>
          <a:noFill/>
        </p:spPr>
        <p:txBody>
          <a:bodyPr/>
          <a:lstStyle/>
          <a:p>
            <a:r>
              <a:rPr lang="en-US" altLang="ja-JP" dirty="0"/>
              <a:t>Required injector beam parameters</a:t>
            </a:r>
            <a:endParaRPr kumimoji="1" lang="ja-JP" altLang="en-US" dirty="0"/>
          </a:p>
        </p:txBody>
      </p:sp>
      <p:graphicFrame>
        <p:nvGraphicFramePr>
          <p:cNvPr id="8" name="コンテンツ プレースホルダー 4"/>
          <p:cNvGraphicFramePr>
            <a:graphicFrameLocks/>
          </p:cNvGraphicFramePr>
          <p:nvPr>
            <p:extLst>
              <p:ext uri="{D42A27DB-BD31-4B8C-83A1-F6EECF244321}">
                <p14:modId xmlns:p14="http://schemas.microsoft.com/office/powerpoint/2010/main" val="2257460030"/>
              </p:ext>
            </p:extLst>
          </p:nvPr>
        </p:nvGraphicFramePr>
        <p:xfrm>
          <a:off x="152400" y="1182517"/>
          <a:ext cx="10409239" cy="5835332"/>
        </p:xfrm>
        <a:graphic>
          <a:graphicData uri="http://schemas.openxmlformats.org/drawingml/2006/table">
            <a:tbl>
              <a:tblPr firstRow="1" bandRow="1">
                <a:tableStyleId>{5C22544A-7EE6-4342-B048-85BDC9FD1C3A}</a:tableStyleId>
              </a:tblPr>
              <a:tblGrid>
                <a:gridCol w="1883208">
                  <a:extLst>
                    <a:ext uri="{9D8B030D-6E8A-4147-A177-3AD203B41FA5}">
                      <a16:colId xmlns:a16="http://schemas.microsoft.com/office/drawing/2014/main" val="20000"/>
                    </a:ext>
                  </a:extLst>
                </a:gridCol>
                <a:gridCol w="1113992">
                  <a:extLst>
                    <a:ext uri="{9D8B030D-6E8A-4147-A177-3AD203B41FA5}">
                      <a16:colId xmlns:a16="http://schemas.microsoft.com/office/drawing/2014/main" val="20001"/>
                    </a:ext>
                  </a:extLst>
                </a:gridCol>
                <a:gridCol w="9398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943684">
                  <a:extLst>
                    <a:ext uri="{9D8B030D-6E8A-4147-A177-3AD203B41FA5}">
                      <a16:colId xmlns:a16="http://schemas.microsoft.com/office/drawing/2014/main" val="20004"/>
                    </a:ext>
                  </a:extLst>
                </a:gridCol>
                <a:gridCol w="1113716">
                  <a:extLst>
                    <a:ext uri="{9D8B030D-6E8A-4147-A177-3AD203B41FA5}">
                      <a16:colId xmlns:a16="http://schemas.microsoft.com/office/drawing/2014/main" val="20005"/>
                    </a:ext>
                  </a:extLst>
                </a:gridCol>
                <a:gridCol w="939800">
                  <a:extLst>
                    <a:ext uri="{9D8B030D-6E8A-4147-A177-3AD203B41FA5}">
                      <a16:colId xmlns:a16="http://schemas.microsoft.com/office/drawing/2014/main" val="20006"/>
                    </a:ext>
                  </a:extLst>
                </a:gridCol>
                <a:gridCol w="1244600">
                  <a:extLst>
                    <a:ext uri="{9D8B030D-6E8A-4147-A177-3AD203B41FA5}">
                      <a16:colId xmlns:a16="http://schemas.microsoft.com/office/drawing/2014/main" val="20007"/>
                    </a:ext>
                  </a:extLst>
                </a:gridCol>
                <a:gridCol w="1087439">
                  <a:extLst>
                    <a:ext uri="{9D8B030D-6E8A-4147-A177-3AD203B41FA5}">
                      <a16:colId xmlns:a16="http://schemas.microsoft.com/office/drawing/2014/main" val="20008"/>
                    </a:ext>
                  </a:extLst>
                </a:gridCol>
              </a:tblGrid>
              <a:tr h="698497">
                <a:tc>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Stage</a:t>
                      </a:r>
                      <a:r>
                        <a:rPr kumimoji="1" lang="en-US" altLang="ja-JP" sz="2000" baseline="0" dirty="0">
                          <a:solidFill>
                            <a:schemeClr val="tx1"/>
                          </a:solidFill>
                          <a:latin typeface="Arial" panose="020B0604020202020204" pitchFamily="34" charset="0"/>
                          <a:cs typeface="Arial" panose="020B0604020202020204" pitchFamily="34" charset="0"/>
                        </a:rPr>
                        <a:t> </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bg1">
                        <a:lumMod val="85000"/>
                      </a:schemeClr>
                    </a:solidFill>
                  </a:tcPr>
                </a:tc>
                <a:tc gridSpan="2">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KEKB (final)</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1">
                        <a:lumMod val="60000"/>
                        <a:lumOff val="40000"/>
                      </a:schemeClr>
                    </a:solidFill>
                  </a:tcPr>
                </a:tc>
                <a:tc hMerge="1">
                  <a:txBody>
                    <a:bodyPr/>
                    <a:lstStyle/>
                    <a:p>
                      <a:pPr algn="ctr"/>
                      <a:endParaRPr kumimoji="1" lang="ja-JP" altLang="en-US" sz="1600" dirty="0">
                        <a:solidFill>
                          <a:schemeClr val="bg1"/>
                        </a:solidFill>
                      </a:endParaRPr>
                    </a:p>
                  </a:txBody>
                  <a:tcPr marL="91449" marR="91449" marT="45728" marB="45728"/>
                </a:tc>
                <a:tc gridSpan="2">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Phase-I</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hMerge="1">
                  <a:txBody>
                    <a:bodyPr/>
                    <a:lstStyle/>
                    <a:p>
                      <a:pPr algn="ctr"/>
                      <a:endParaRPr kumimoji="1" lang="ja-JP" altLang="en-US" sz="1600" dirty="0">
                        <a:solidFill>
                          <a:schemeClr val="bg1"/>
                        </a:solidFill>
                      </a:endParaRPr>
                    </a:p>
                  </a:txBody>
                  <a:tcPr marL="91449" marR="91449" marT="45728" marB="45728">
                    <a:solidFill>
                      <a:srgbClr val="33CCFF"/>
                    </a:solidFill>
                  </a:tcPr>
                </a:tc>
                <a:tc gridSpan="2">
                  <a:txBody>
                    <a:bodyPr/>
                    <a:lstStyle/>
                    <a:p>
                      <a:pPr marL="0" marR="0" indent="0" algn="ctr" defTabSz="497754"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latin typeface="Arial" panose="020B0604020202020204" pitchFamily="34" charset="0"/>
                          <a:cs typeface="Arial" panose="020B0604020202020204" pitchFamily="34" charset="0"/>
                        </a:rPr>
                        <a:t>Phase-II</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hMerge="1">
                  <a:txBody>
                    <a:bodyPr/>
                    <a:lstStyle/>
                    <a:p>
                      <a:pPr algn="ct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gridSpan="2">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SuperKEKB (final)</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60000"/>
                        <a:lumOff val="40000"/>
                      </a:schemeClr>
                    </a:solidFill>
                  </a:tcPr>
                </a:tc>
                <a:tc hMerge="1">
                  <a:txBody>
                    <a:bodyPr/>
                    <a:lstStyle/>
                    <a:p>
                      <a:pPr algn="ctr"/>
                      <a:endParaRPr kumimoji="1" lang="ja-JP" altLang="en-US" sz="1600" dirty="0">
                        <a:solidFill>
                          <a:schemeClr val="bg1"/>
                        </a:solidFill>
                      </a:endParaRPr>
                    </a:p>
                  </a:txBody>
                  <a:tcPr marL="91449" marR="91449" marT="45728" marB="45728"/>
                </a:tc>
                <a:extLst>
                  <a:ext uri="{0D108BD9-81ED-4DB2-BD59-A6C34878D82A}">
                    <a16:rowId xmlns:a16="http://schemas.microsoft.com/office/drawing/2014/main" val="10000"/>
                  </a:ext>
                </a:extLst>
              </a:tr>
              <a:tr h="456527">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Beam</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D9D9D9"/>
                    </a:solidFill>
                  </a:tcPr>
                </a:tc>
                <a:tc>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47FFD1"/>
                    </a:solidFill>
                  </a:tcPr>
                </a:tc>
                <a:tc>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1">
                        <a:lumMod val="60000"/>
                        <a:lumOff val="40000"/>
                      </a:schemeClr>
                    </a:solidFill>
                  </a:tcPr>
                </a:tc>
                <a:tc>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A5A5E9"/>
                    </a:solidFill>
                  </a:tcPr>
                </a:tc>
                <a:tc>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marL="0" marR="0" indent="0" algn="ctr" defTabSz="497754"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marL="0" marR="0" indent="0" algn="ctr" defTabSz="497754" rtl="0" eaLnBrk="1" fontAlgn="auto" latinLnBrk="0" hangingPunct="1">
                        <a:lnSpc>
                          <a:spcPct val="100000"/>
                        </a:lnSpc>
                        <a:spcBef>
                          <a:spcPts val="0"/>
                        </a:spcBef>
                        <a:spcAft>
                          <a:spcPts val="0"/>
                        </a:spcAft>
                        <a:buClrTx/>
                        <a:buSzTx/>
                        <a:buFontTx/>
                        <a:buNone/>
                        <a:tabLst/>
                        <a:defRPr/>
                      </a:pP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8585E0"/>
                    </a:solidFill>
                  </a:tcPr>
                </a:tc>
                <a:tc>
                  <a:txBody>
                    <a:bodyPr/>
                    <a:lstStyle/>
                    <a:p>
                      <a:pPr algn="ctr"/>
                      <a:r>
                        <a:rPr kumimoji="1" lang="en-US" altLang="ja-JP" sz="2000" dirty="0">
                          <a:solidFill>
                            <a:schemeClr val="tx1"/>
                          </a:solidFill>
                          <a:latin typeface="Arial" panose="020B0604020202020204" pitchFamily="34" charset="0"/>
                          <a:cs typeface="Arial" panose="020B0604020202020204" pitchFamily="34" charset="0"/>
                        </a:rPr>
                        <a:t>e–</a:t>
                      </a:r>
                      <a:endParaRPr kumimoji="1" lang="ja-JP" altLang="en-US" sz="20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60000"/>
                        <a:lumOff val="40000"/>
                      </a:schemeClr>
                    </a:solidFill>
                  </a:tcPr>
                </a:tc>
                <a:extLst>
                  <a:ext uri="{0D108BD9-81ED-4DB2-BD59-A6C34878D82A}">
                    <a16:rowId xmlns:a16="http://schemas.microsoft.com/office/drawing/2014/main" val="10001"/>
                  </a:ext>
                </a:extLst>
              </a:tr>
              <a:tr h="431800">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Energy </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bg1">
                        <a:lumMod val="95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3.5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8.0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4.0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7.0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4.0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7.0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4.0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7.0 GeV</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20000"/>
                        <a:lumOff val="80000"/>
                      </a:schemeClr>
                    </a:solidFill>
                  </a:tcPr>
                </a:tc>
                <a:extLst>
                  <a:ext uri="{0D108BD9-81ED-4DB2-BD59-A6C34878D82A}">
                    <a16:rowId xmlns:a16="http://schemas.microsoft.com/office/drawing/2014/main" val="10002"/>
                  </a:ext>
                </a:extLst>
              </a:tr>
              <a:tr h="419100">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Stored current</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D9D9D9"/>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1.6 A</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47FFD1"/>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1.1 A</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47FFD1"/>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 A</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A5A5E9"/>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a:t>
                      </a:r>
                      <a:r>
                        <a:rPr kumimoji="1" lang="en-US" altLang="ja-JP" sz="1600" baseline="0" dirty="0">
                          <a:solidFill>
                            <a:schemeClr val="tx1"/>
                          </a:solidFill>
                          <a:latin typeface="Arial" panose="020B0604020202020204" pitchFamily="34" charset="0"/>
                          <a:cs typeface="Arial" panose="020B0604020202020204" pitchFamily="34" charset="0"/>
                        </a:rPr>
                        <a:t> A</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A5A5E9"/>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A5A5E9"/>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A5A5E9"/>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3.6 A</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8585E0"/>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2.6 A</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rgbClr val="8585E0"/>
                    </a:solidFill>
                  </a:tcPr>
                </a:tc>
                <a:extLst>
                  <a:ext uri="{0D108BD9-81ED-4DB2-BD59-A6C34878D82A}">
                    <a16:rowId xmlns:a16="http://schemas.microsoft.com/office/drawing/2014/main" val="10003"/>
                  </a:ext>
                </a:extLst>
              </a:tr>
              <a:tr h="381000">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Life time (min.)</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bg1">
                        <a:lumMod val="95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150</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tc>
                <a:tc>
                  <a:txBody>
                    <a:bodyPr/>
                    <a:lstStyle/>
                    <a:p>
                      <a:pPr marL="0" marR="0" indent="0" algn="ctr" defTabSz="497678"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200</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100</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100</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6</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6</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20000"/>
                        <a:lumOff val="80000"/>
                      </a:schemeClr>
                    </a:solidFill>
                  </a:tcPr>
                </a:tc>
                <a:extLst>
                  <a:ext uri="{0D108BD9-81ED-4DB2-BD59-A6C34878D82A}">
                    <a16:rowId xmlns:a16="http://schemas.microsoft.com/office/drawing/2014/main" val="10004"/>
                  </a:ext>
                </a:extLst>
              </a:tr>
              <a:tr h="6199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Arial" panose="020B0604020202020204" pitchFamily="34" charset="0"/>
                          <a:cs typeface="Arial" panose="020B0604020202020204" pitchFamily="34" charset="0"/>
                        </a:rPr>
                        <a:t> </a:t>
                      </a:r>
                    </a:p>
                    <a:p>
                      <a:pPr algn="ctr"/>
                      <a:r>
                        <a:rPr kumimoji="1" lang="en-US" altLang="ja-JP" sz="1600" dirty="0">
                          <a:solidFill>
                            <a:schemeClr val="tx1"/>
                          </a:solidFill>
                          <a:latin typeface="Arial" panose="020B0604020202020204" pitchFamily="34" charset="0"/>
                          <a:cs typeface="Arial" panose="020B0604020202020204" pitchFamily="34" charset="0"/>
                        </a:rPr>
                        <a:t>Bunch charge (nC)</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bg1">
                        <a:lumMod val="85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primary e- 10</a:t>
                      </a:r>
                    </a:p>
                    <a:p>
                      <a:pPr algn="ctr"/>
                      <a:r>
                        <a:rPr kumimoji="1" lang="en-US" altLang="ja-JP" sz="1200" dirty="0">
                          <a:solidFill>
                            <a:schemeClr val="tx1"/>
                          </a:solidFill>
                          <a:latin typeface="Arial" panose="020B0604020202020204" pitchFamily="34" charset="0"/>
                          <a:cs typeface="Arial" panose="020B0604020202020204" pitchFamily="34" charset="0"/>
                        </a:rPr>
                        <a:t>→ </a:t>
                      </a:r>
                      <a:r>
                        <a:rPr kumimoji="1" lang="en-US" altLang="ja-JP" sz="1600" dirty="0">
                          <a:solidFill>
                            <a:schemeClr val="tx1"/>
                          </a:solidFill>
                          <a:latin typeface="Arial" panose="020B0604020202020204" pitchFamily="34" charset="0"/>
                          <a:cs typeface="Arial" panose="020B0604020202020204" pitchFamily="34" charset="0"/>
                        </a:rPr>
                        <a:t>1</a:t>
                      </a:r>
                    </a:p>
                  </a:txBody>
                  <a:tcPr marL="80173" marR="80173" marT="50428" marB="50428" anchor="ct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Arial" panose="020B0604020202020204" pitchFamily="34" charset="0"/>
                          <a:cs typeface="Arial" panose="020B0604020202020204" pitchFamily="34" charset="0"/>
                        </a:rPr>
                        <a:t> </a:t>
                      </a:r>
                    </a:p>
                    <a:p>
                      <a:pPr algn="ctr"/>
                      <a:r>
                        <a:rPr kumimoji="1" lang="en-US" altLang="ja-JP" sz="1600" dirty="0">
                          <a:solidFill>
                            <a:schemeClr val="tx1"/>
                          </a:solidFill>
                          <a:latin typeface="Arial" panose="020B0604020202020204" pitchFamily="34" charset="0"/>
                          <a:cs typeface="Arial" panose="020B0604020202020204" pitchFamily="34" charset="0"/>
                        </a:rPr>
                        <a:t>1</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1">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primary e- 8 </a:t>
                      </a:r>
                    </a:p>
                    <a:p>
                      <a:pPr algn="ctr"/>
                      <a:r>
                        <a:rPr kumimoji="1" lang="en-US" altLang="ja-JP" sz="1200" dirty="0">
                          <a:solidFill>
                            <a:schemeClr val="tx1"/>
                          </a:solidFill>
                          <a:latin typeface="Arial" panose="020B0604020202020204" pitchFamily="34" charset="0"/>
                          <a:cs typeface="Arial" panose="020B0604020202020204" pitchFamily="34" charset="0"/>
                        </a:rPr>
                        <a:t>→ </a:t>
                      </a:r>
                      <a:r>
                        <a:rPr kumimoji="1" lang="en-US" altLang="ja-JP" sz="1600" dirty="0">
                          <a:solidFill>
                            <a:schemeClr val="tx1"/>
                          </a:solidFill>
                          <a:latin typeface="Arial" panose="020B0604020202020204" pitchFamily="34" charset="0"/>
                          <a:cs typeface="Arial" panose="020B0604020202020204" pitchFamily="34" charset="0"/>
                        </a:rPr>
                        <a:t>0.4</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0.5</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1</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Arial" panose="020B0604020202020204" pitchFamily="34" charset="0"/>
                          <a:cs typeface="Arial" panose="020B0604020202020204" pitchFamily="34" charset="0"/>
                        </a:rPr>
                        <a:t>primary e- 10 </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Arial" panose="020B0604020202020204" pitchFamily="34" charset="0"/>
                          <a:cs typeface="Arial" panose="020B0604020202020204" pitchFamily="34" charset="0"/>
                        </a:rPr>
                        <a:t>→</a:t>
                      </a:r>
                      <a:r>
                        <a:rPr kumimoji="1" lang="en-US" altLang="ja-JP" sz="1200" baseline="0" dirty="0">
                          <a:solidFill>
                            <a:schemeClr val="tx1"/>
                          </a:solidFill>
                          <a:latin typeface="Arial" panose="020B0604020202020204" pitchFamily="34" charset="0"/>
                          <a:cs typeface="Arial" panose="020B0604020202020204" pitchFamily="34" charset="0"/>
                        </a:rPr>
                        <a:t> </a:t>
                      </a:r>
                      <a:r>
                        <a:rPr kumimoji="1" lang="en-US" altLang="ja-JP" sz="1600" u="heavy" dirty="0">
                          <a:solidFill>
                            <a:schemeClr val="tx1"/>
                          </a:solidFill>
                          <a:uFill>
                            <a:solidFill>
                              <a:srgbClr val="FF0000"/>
                            </a:solidFill>
                          </a:uFill>
                          <a:latin typeface="Arial" panose="020B0604020202020204" pitchFamily="34" charset="0"/>
                          <a:cs typeface="Arial" panose="020B0604020202020204" pitchFamily="34" charset="0"/>
                        </a:rPr>
                        <a:t>4</a:t>
                      </a:r>
                      <a:endParaRPr kumimoji="1" lang="ja-JP" altLang="en-US" sz="1600" u="heavy" dirty="0">
                        <a:solidFill>
                          <a:schemeClr val="tx1"/>
                        </a:solidFill>
                        <a:uFill>
                          <a:solidFill>
                            <a:srgbClr val="FF0000"/>
                          </a:solidFill>
                        </a:uFill>
                        <a:latin typeface="Arial" panose="020B0604020202020204" pitchFamily="34" charset="0"/>
                        <a:cs typeface="Arial" panose="020B0604020202020204" pitchFamily="34" charset="0"/>
                      </a:endParaRPr>
                    </a:p>
                  </a:txBody>
                  <a:tcPr marL="80173" marR="80173" marT="50428" marB="50428" anchor="ctr">
                    <a:solidFill>
                      <a:schemeClr val="accent2">
                        <a:lumMod val="60000"/>
                        <a:lumOff val="40000"/>
                      </a:schemeClr>
                    </a:solidFill>
                  </a:tcPr>
                </a:tc>
                <a:tc>
                  <a:txBody>
                    <a:bodyPr/>
                    <a:lstStyle/>
                    <a:p>
                      <a:pPr algn="ctr"/>
                      <a:r>
                        <a:rPr kumimoji="1" lang="en-US" altLang="ja-JP" sz="1200" dirty="0">
                          <a:solidFill>
                            <a:schemeClr val="tx1"/>
                          </a:solidFill>
                          <a:latin typeface="Arial" panose="020B0604020202020204" pitchFamily="34" charset="0"/>
                          <a:cs typeface="Arial" panose="020B0604020202020204" pitchFamily="34" charset="0"/>
                        </a:rPr>
                        <a:t> </a:t>
                      </a:r>
                      <a:r>
                        <a:rPr kumimoji="1" lang="en-US" altLang="ja-JP" sz="1600" u="heavy" dirty="0">
                          <a:solidFill>
                            <a:schemeClr val="tx1"/>
                          </a:solidFill>
                          <a:uFill>
                            <a:solidFill>
                              <a:srgbClr val="FF0000"/>
                            </a:solidFill>
                          </a:uFill>
                          <a:latin typeface="Arial" panose="020B0604020202020204" pitchFamily="34" charset="0"/>
                          <a:cs typeface="Arial" panose="020B0604020202020204" pitchFamily="34" charset="0"/>
                        </a:rPr>
                        <a:t>4</a:t>
                      </a:r>
                      <a:endParaRPr kumimoji="1" lang="ja-JP" altLang="en-US" sz="1600" u="heavy" dirty="0">
                        <a:solidFill>
                          <a:schemeClr val="tx1"/>
                        </a:solidFill>
                        <a:uFill>
                          <a:solidFill>
                            <a:srgbClr val="FF0000"/>
                          </a:solidFill>
                        </a:uFill>
                        <a:latin typeface="Arial" panose="020B0604020202020204" pitchFamily="34" charset="0"/>
                        <a:cs typeface="Arial" panose="020B0604020202020204" pitchFamily="34" charset="0"/>
                      </a:endParaRPr>
                    </a:p>
                  </a:txBody>
                  <a:tcPr marL="80173" marR="80173" marT="50428" marB="50428" anchor="ctr">
                    <a:solidFill>
                      <a:schemeClr val="accent2">
                        <a:lumMod val="60000"/>
                        <a:lumOff val="40000"/>
                      </a:schemeClr>
                    </a:solidFill>
                  </a:tcPr>
                </a:tc>
                <a:extLst>
                  <a:ext uri="{0D108BD9-81ED-4DB2-BD59-A6C34878D82A}">
                    <a16:rowId xmlns:a16="http://schemas.microsoft.com/office/drawing/2014/main" val="10005"/>
                  </a:ext>
                </a:extLst>
              </a:tr>
              <a:tr h="607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Norm. Emittance </a:t>
                      </a:r>
                      <a:br>
                        <a:rPr kumimoji="1" lang="en-US" altLang="ja-JP" sz="1600" dirty="0">
                          <a:solidFill>
                            <a:schemeClr val="tx1"/>
                          </a:solidFill>
                          <a:latin typeface="Arial" panose="020B0604020202020204" pitchFamily="34" charset="0"/>
                          <a:cs typeface="Arial" panose="020B0604020202020204" pitchFamily="34" charset="0"/>
                        </a:rPr>
                      </a:br>
                      <a:r>
                        <a:rPr kumimoji="1" lang="en-US" altLang="ja-JP" sz="1600" b="0" i="0" u="none" strike="noStrike" cap="none" normalizeH="0" baseline="0" dirty="0">
                          <a:ln>
                            <a:noFill/>
                          </a:ln>
                          <a:solidFill>
                            <a:srgbClr val="000000"/>
                          </a:solidFill>
                          <a:effectLst/>
                          <a:latin typeface="Arial" pitchFamily="34" charset="0"/>
                          <a:ea typeface="Verdana" pitchFamily="34" charset="0"/>
                          <a:cs typeface="Arial" pitchFamily="34" charset="0"/>
                        </a:rPr>
                        <a:t>(</a:t>
                      </a:r>
                      <a:r>
                        <a:rPr kumimoji="1" lang="en-US" altLang="ja-JP" sz="1600" b="0" i="0" u="none" strike="noStrike" cap="none" normalizeH="0" baseline="0" dirty="0" err="1">
                          <a:ln>
                            <a:noFill/>
                          </a:ln>
                          <a:solidFill>
                            <a:srgbClr val="000000"/>
                          </a:solidFill>
                          <a:effectLst/>
                          <a:latin typeface="Symbol" panose="05050102010706020507" pitchFamily="18" charset="2"/>
                          <a:ea typeface="Verdana" pitchFamily="34" charset="0"/>
                          <a:cs typeface="Arial" panose="020B0604020202020204" pitchFamily="34" charset="0"/>
                        </a:rPr>
                        <a:t>g</a:t>
                      </a:r>
                      <a:r>
                        <a:rPr kumimoji="1" lang="en-US" altLang="ja-JP" sz="1600" b="0" i="0" u="none" strike="noStrike" cap="none" normalizeH="0" baseline="0" dirty="0" err="1">
                          <a:ln>
                            <a:noFill/>
                          </a:ln>
                          <a:solidFill>
                            <a:srgbClr val="000000"/>
                          </a:solidFill>
                          <a:effectLst/>
                          <a:latin typeface="Symbol" panose="05050102010706020507" pitchFamily="18" charset="2"/>
                          <a:ea typeface="Verdana" pitchFamily="34" charset="0"/>
                          <a:cs typeface="Arial" panose="020B0604020202020204" pitchFamily="34" charset="0"/>
                          <a:sym typeface="Symbol" panose="05050102010706020507" pitchFamily="18" charset="2"/>
                        </a:rPr>
                        <a:t></a:t>
                      </a:r>
                      <a:r>
                        <a:rPr kumimoji="1" lang="en-US" altLang="ja-JP" sz="1600" b="0" i="0" u="none" strike="noStrike" cap="none" normalizeH="0" baseline="0" dirty="0" err="1">
                          <a:ln>
                            <a:noFill/>
                          </a:ln>
                          <a:solidFill>
                            <a:srgbClr val="000000"/>
                          </a:solidFill>
                          <a:effectLst/>
                          <a:latin typeface="Symbol" panose="05050102010706020507" pitchFamily="18" charset="2"/>
                          <a:ea typeface="Verdana" pitchFamily="34" charset="0"/>
                          <a:cs typeface="Arial" panose="020B0604020202020204" pitchFamily="34" charset="0"/>
                        </a:rPr>
                        <a:t>e</a:t>
                      </a:r>
                      <a:r>
                        <a:rPr kumimoji="1" lang="en-US" altLang="ja-JP" sz="1600" b="0" i="0" u="none" strike="noStrike" cap="none" normalizeH="0" baseline="0" dirty="0">
                          <a:ln>
                            <a:noFill/>
                          </a:ln>
                          <a:solidFill>
                            <a:srgbClr val="000000"/>
                          </a:solidFill>
                          <a:effectLst/>
                          <a:latin typeface="Arial" pitchFamily="34" charset="0"/>
                          <a:ea typeface="Verdana" pitchFamily="34" charset="0"/>
                          <a:cs typeface="Arial" pitchFamily="34" charset="0"/>
                        </a:rPr>
                        <a:t>) </a:t>
                      </a:r>
                      <a:r>
                        <a:rPr kumimoji="1" lang="en-US" altLang="ja-JP" sz="1600" dirty="0">
                          <a:solidFill>
                            <a:schemeClr val="tx1"/>
                          </a:solidFill>
                          <a:latin typeface="Arial" panose="020B0604020202020204" pitchFamily="34" charset="0"/>
                          <a:cs typeface="Arial" panose="020B0604020202020204" pitchFamily="34" charset="0"/>
                        </a:rPr>
                        <a:t>(</a:t>
                      </a:r>
                      <a:r>
                        <a:rPr kumimoji="1" lang="en-US" altLang="ja-JP" sz="1600" dirty="0">
                          <a:solidFill>
                            <a:schemeClr val="tx1"/>
                          </a:solidFill>
                          <a:latin typeface="Symbol" panose="05050102010706020507" pitchFamily="18" charset="2"/>
                          <a:cs typeface="Arial" panose="020B0604020202020204" pitchFamily="34" charset="0"/>
                        </a:rPr>
                        <a:t>m</a:t>
                      </a:r>
                      <a:r>
                        <a:rPr kumimoji="1" lang="en-US" altLang="ja-JP" sz="1600" dirty="0">
                          <a:solidFill>
                            <a:schemeClr val="tx1"/>
                          </a:solidFill>
                          <a:latin typeface="Arial" panose="020B0604020202020204" pitchFamily="34" charset="0"/>
                          <a:cs typeface="Arial" panose="020B0604020202020204" pitchFamily="34" charset="0"/>
                        </a:rPr>
                        <a:t>rad)</a:t>
                      </a:r>
                    </a:p>
                  </a:txBody>
                  <a:tcPr marL="80173" marR="80173" marT="50428" marB="50428"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1400</a:t>
                      </a:r>
                    </a:p>
                  </a:txBody>
                  <a:tcPr marL="80173" marR="80173" marT="50428" marB="50428" anchor="ct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310</a:t>
                      </a:r>
                    </a:p>
                  </a:txBody>
                  <a:tcPr marL="80173" marR="80173" marT="50428" marB="5042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1000</a:t>
                      </a:r>
                    </a:p>
                  </a:txBody>
                  <a:tcPr marL="80173" marR="80173" marT="50428" marB="50428"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130</a:t>
                      </a:r>
                    </a:p>
                  </a:txBody>
                  <a:tcPr marL="80173" marR="80173" marT="50428" marB="50428"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200/40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(Hor./Ver.)</a:t>
                      </a:r>
                    </a:p>
                  </a:txBody>
                  <a:tcPr marL="80173" marR="80173" marT="50428" marB="50428"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150</a:t>
                      </a:r>
                    </a:p>
                  </a:txBody>
                  <a:tcPr marL="80173" marR="80173" marT="50428" marB="50428"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u="heavy" dirty="0">
                          <a:solidFill>
                            <a:schemeClr val="tx1"/>
                          </a:solidFill>
                          <a:uFill>
                            <a:solidFill>
                              <a:srgbClr val="FF0000"/>
                            </a:solidFill>
                          </a:uFill>
                          <a:latin typeface="Arial" panose="020B0604020202020204" pitchFamily="34" charset="0"/>
                          <a:cs typeface="Arial" panose="020B0604020202020204" pitchFamily="34" charset="0"/>
                        </a:rPr>
                        <a:t>100/15 </a:t>
                      </a:r>
                      <a:br>
                        <a:rPr kumimoji="1" lang="en-US" altLang="ja-JP" sz="1600" u="heavy" dirty="0">
                          <a:solidFill>
                            <a:schemeClr val="tx1"/>
                          </a:solidFill>
                          <a:uFill>
                            <a:solidFill>
                              <a:srgbClr val="FF0000"/>
                            </a:solidFill>
                          </a:uFill>
                          <a:latin typeface="Arial" panose="020B0604020202020204" pitchFamily="34" charset="0"/>
                          <a:cs typeface="Arial" panose="020B0604020202020204" pitchFamily="34" charset="0"/>
                        </a:rPr>
                      </a:br>
                      <a:r>
                        <a:rPr kumimoji="1" lang="en-US" altLang="ja-JP" sz="1600" dirty="0">
                          <a:solidFill>
                            <a:schemeClr val="tx1"/>
                          </a:solidFill>
                          <a:latin typeface="Arial" panose="020B0604020202020204" pitchFamily="34" charset="0"/>
                          <a:cs typeface="Arial" panose="020B0604020202020204" pitchFamily="34" charset="0"/>
                        </a:rPr>
                        <a:t>(Hor./Ver.)</a:t>
                      </a:r>
                    </a:p>
                  </a:txBody>
                  <a:tcPr marL="80173" marR="80173" marT="50428" marB="50428"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u="heavy" dirty="0">
                          <a:solidFill>
                            <a:schemeClr val="tx1"/>
                          </a:solidFill>
                          <a:uFill>
                            <a:solidFill>
                              <a:srgbClr val="FF0000"/>
                            </a:solidFill>
                          </a:uFill>
                          <a:latin typeface="Arial" panose="020B0604020202020204" pitchFamily="34" charset="0"/>
                          <a:cs typeface="Arial" panose="020B0604020202020204" pitchFamily="34" charset="0"/>
                        </a:rPr>
                        <a:t>40/20</a:t>
                      </a:r>
                      <a:r>
                        <a:rPr kumimoji="1" lang="en-US" altLang="ja-JP" sz="1600" dirty="0">
                          <a:solidFill>
                            <a:schemeClr val="tx1"/>
                          </a:solidFill>
                          <a:latin typeface="Arial" panose="020B0604020202020204" pitchFamily="34" charset="0"/>
                          <a:cs typeface="Arial" panose="020B0604020202020204" pitchFamily="34" charset="0"/>
                        </a:rPr>
                        <a:t> </a:t>
                      </a:r>
                      <a:br>
                        <a:rPr kumimoji="1" lang="en-US" altLang="ja-JP" sz="1600" dirty="0">
                          <a:solidFill>
                            <a:schemeClr val="tx1"/>
                          </a:solidFill>
                          <a:latin typeface="Arial" panose="020B0604020202020204" pitchFamily="34" charset="0"/>
                          <a:cs typeface="Arial" panose="020B0604020202020204" pitchFamily="34" charset="0"/>
                        </a:rPr>
                      </a:br>
                      <a:r>
                        <a:rPr kumimoji="1" lang="en-US" altLang="ja-JP" sz="1600" dirty="0">
                          <a:solidFill>
                            <a:schemeClr val="tx1"/>
                          </a:solidFill>
                          <a:latin typeface="Arial" panose="020B0604020202020204" pitchFamily="34" charset="0"/>
                          <a:cs typeface="Arial" panose="020B0604020202020204" pitchFamily="34" charset="0"/>
                        </a:rPr>
                        <a:t>(Hor./Ver.)</a:t>
                      </a:r>
                    </a:p>
                  </a:txBody>
                  <a:tcPr marL="80173" marR="80173" marT="50428" marB="50428" anchor="ctr">
                    <a:solidFill>
                      <a:schemeClr val="accent2">
                        <a:lumMod val="20000"/>
                        <a:lumOff val="80000"/>
                      </a:schemeClr>
                    </a:solidFill>
                  </a:tcPr>
                </a:tc>
                <a:extLst>
                  <a:ext uri="{0D108BD9-81ED-4DB2-BD59-A6C34878D82A}">
                    <a16:rowId xmlns:a16="http://schemas.microsoft.com/office/drawing/2014/main" val="10006"/>
                  </a:ext>
                </a:extLst>
              </a:tr>
              <a:tr h="435748">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Energy spread </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bg1">
                        <a:lumMod val="85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0.125</a:t>
                      </a:r>
                      <a:r>
                        <a:rPr kumimoji="1" lang="en-US" altLang="ja-JP" sz="1600" baseline="0" dirty="0">
                          <a:solidFill>
                            <a:schemeClr val="tx1"/>
                          </a:solidFill>
                          <a:latin typeface="Arial" panose="020B0604020202020204" pitchFamily="34" charset="0"/>
                          <a:cs typeface="Arial" panose="020B0604020202020204" pitchFamily="34" charset="0"/>
                        </a:rPr>
                        <a:t>%</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1">
                        <a:lumMod val="60000"/>
                        <a:lumOff val="4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0.125%</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1">
                        <a:lumMod val="60000"/>
                        <a:lumOff val="4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0.5%</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0.5%</a:t>
                      </a:r>
                    </a:p>
                  </a:txBody>
                  <a:tcPr marL="80173" marR="80173" marT="50428" marB="50428"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0.16%</a:t>
                      </a:r>
                    </a:p>
                  </a:txBody>
                  <a:tcPr marL="80173" marR="80173" marT="50428" marB="50428" anchor="c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0.1%</a:t>
                      </a:r>
                    </a:p>
                  </a:txBody>
                  <a:tcPr marL="80173" marR="80173" marT="50428" marB="50428" anchor="ctr">
                    <a:solidFill>
                      <a:schemeClr val="accent6">
                        <a:lumMod val="40000"/>
                        <a:lumOff val="60000"/>
                      </a:schemeClr>
                    </a:solidFill>
                  </a:tcPr>
                </a:tc>
                <a:tc>
                  <a:txBody>
                    <a:bodyPr/>
                    <a:lstStyle/>
                    <a:p>
                      <a:pPr algn="ctr"/>
                      <a:r>
                        <a:rPr kumimoji="1" lang="en-US" altLang="ja-JP" sz="1600" u="heavy" dirty="0">
                          <a:solidFill>
                            <a:schemeClr val="tx1"/>
                          </a:solidFill>
                          <a:uFill>
                            <a:solidFill>
                              <a:srgbClr val="FF0000"/>
                            </a:solidFill>
                          </a:uFill>
                          <a:latin typeface="Arial" panose="020B0604020202020204" pitchFamily="34" charset="0"/>
                          <a:cs typeface="Arial" panose="020B0604020202020204" pitchFamily="34" charset="0"/>
                        </a:rPr>
                        <a:t>0.16%</a:t>
                      </a:r>
                      <a:endParaRPr kumimoji="1" lang="ja-JP" altLang="en-US" sz="1600" u="heavy" dirty="0">
                        <a:solidFill>
                          <a:schemeClr val="tx1"/>
                        </a:solidFill>
                        <a:uFill>
                          <a:solidFill>
                            <a:srgbClr val="FF0000"/>
                          </a:solidFill>
                        </a:uFill>
                        <a:latin typeface="Arial" panose="020B0604020202020204" pitchFamily="34" charset="0"/>
                        <a:cs typeface="Arial" panose="020B0604020202020204" pitchFamily="34" charset="0"/>
                      </a:endParaRPr>
                    </a:p>
                  </a:txBody>
                  <a:tcPr marL="80173" marR="80173" marT="50428" marB="50428" anchor="ctr">
                    <a:solidFill>
                      <a:schemeClr val="accent2">
                        <a:lumMod val="60000"/>
                        <a:lumOff val="40000"/>
                      </a:schemeClr>
                    </a:solidFill>
                  </a:tcPr>
                </a:tc>
                <a:tc>
                  <a:txBody>
                    <a:bodyPr/>
                    <a:lstStyle/>
                    <a:p>
                      <a:pPr algn="ctr"/>
                      <a:r>
                        <a:rPr kumimoji="1" lang="en-US" altLang="ja-JP" sz="1600" u="heavy" dirty="0">
                          <a:solidFill>
                            <a:schemeClr val="tx1"/>
                          </a:solidFill>
                          <a:uFill>
                            <a:solidFill>
                              <a:srgbClr val="FF0000"/>
                            </a:solidFill>
                          </a:uFill>
                          <a:latin typeface="Arial" panose="020B0604020202020204" pitchFamily="34" charset="0"/>
                          <a:cs typeface="Arial" panose="020B0604020202020204" pitchFamily="34" charset="0"/>
                        </a:rPr>
                        <a:t>0.07%</a:t>
                      </a:r>
                      <a:endParaRPr kumimoji="1" lang="ja-JP" altLang="en-US" sz="1600" u="heavy" dirty="0">
                        <a:solidFill>
                          <a:schemeClr val="tx1"/>
                        </a:solidFill>
                        <a:uFill>
                          <a:solidFill>
                            <a:srgbClr val="FF0000"/>
                          </a:solidFill>
                        </a:uFill>
                        <a:latin typeface="Arial" panose="020B0604020202020204" pitchFamily="34" charset="0"/>
                        <a:cs typeface="Arial" panose="020B0604020202020204" pitchFamily="34" charset="0"/>
                      </a:endParaRPr>
                    </a:p>
                  </a:txBody>
                  <a:tcPr marL="80173" marR="80173" marT="50428" marB="50428" anchor="ctr">
                    <a:solidFill>
                      <a:schemeClr val="accent2">
                        <a:lumMod val="60000"/>
                        <a:lumOff val="40000"/>
                      </a:schemeClr>
                    </a:solidFill>
                  </a:tcPr>
                </a:tc>
                <a:extLst>
                  <a:ext uri="{0D108BD9-81ED-4DB2-BD59-A6C34878D82A}">
                    <a16:rowId xmlns:a16="http://schemas.microsoft.com/office/drawing/2014/main" val="10007"/>
                  </a:ext>
                </a:extLst>
              </a:tr>
              <a:tr h="406400">
                <a:tc>
                  <a:txBody>
                    <a:bodyPr/>
                    <a:lstStyle/>
                    <a:p>
                      <a:pPr algn="ctr"/>
                      <a:r>
                        <a:rPr kumimoji="1" lang="en-US" altLang="ja-JP" sz="1600" baseline="0" dirty="0">
                          <a:solidFill>
                            <a:schemeClr val="tx1"/>
                          </a:solidFill>
                          <a:latin typeface="Arial" panose="020B0604020202020204" pitchFamily="34" charset="0"/>
                          <a:cs typeface="Arial" panose="020B0604020202020204" pitchFamily="34" charset="0"/>
                        </a:rPr>
                        <a:t>Bunch / Pulse</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bg1">
                        <a:lumMod val="95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20000"/>
                        <a:lumOff val="80000"/>
                      </a:schemeClr>
                    </a:solidFill>
                  </a:tcPr>
                </a:tc>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20000"/>
                        <a:lumOff val="80000"/>
                      </a:schemeClr>
                    </a:solidFill>
                  </a:tcPr>
                </a:tc>
                <a:extLst>
                  <a:ext uri="{0D108BD9-81ED-4DB2-BD59-A6C34878D82A}">
                    <a16:rowId xmlns:a16="http://schemas.microsoft.com/office/drawing/2014/main" val="10008"/>
                  </a:ext>
                </a:extLst>
              </a:tr>
              <a:tr h="495300">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Repetition rate</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bg1">
                        <a:lumMod val="85000"/>
                      </a:schemeClr>
                    </a:solidFill>
                  </a:tcPr>
                </a:tc>
                <a:tc gridSpan="2">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50 Hz</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1">
                        <a:lumMod val="60000"/>
                        <a:lumOff val="40000"/>
                      </a:schemeClr>
                    </a:solidFill>
                  </a:tcPr>
                </a:tc>
                <a:tc hMerge="1">
                  <a:txBody>
                    <a:bodyPr/>
                    <a:lstStyle/>
                    <a:p>
                      <a:pPr algn="ctr"/>
                      <a:endParaRPr kumimoji="1" lang="ja-JP" altLang="en-US" sz="1600" dirty="0">
                        <a:solidFill>
                          <a:schemeClr val="tx1"/>
                        </a:solidFill>
                        <a:latin typeface="Arial" panose="020B0604020202020204" pitchFamily="34" charset="0"/>
                        <a:cs typeface="Arial" panose="020B0604020202020204" pitchFamily="34" charset="0"/>
                      </a:endParaRPr>
                    </a:p>
                  </a:txBody>
                  <a:tcPr marL="91449" marR="91449" marT="45728" marB="45728"/>
                </a:tc>
                <a:tc gridSpan="2">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25 Hz</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hMerge="1">
                  <a:txBody>
                    <a:bodyPr/>
                    <a:lstStyle/>
                    <a:p>
                      <a:pPr algn="ctr"/>
                      <a:endParaRPr kumimoji="1" lang="ja-JP" altLang="en-US" sz="1600" dirty="0">
                        <a:solidFill>
                          <a:schemeClr val="tx1"/>
                        </a:solidFill>
                        <a:latin typeface="Arial" panose="020B0604020202020204" pitchFamily="34" charset="0"/>
                        <a:cs typeface="Arial" panose="020B0604020202020204" pitchFamily="34" charset="0"/>
                      </a:endParaRPr>
                    </a:p>
                  </a:txBody>
                  <a:tcPr marL="91449" marR="91449" marT="45728" marB="45728"/>
                </a:tc>
                <a:tc gridSpan="2">
                  <a:txBody>
                    <a:bodyPr/>
                    <a:lstStyle/>
                    <a:p>
                      <a:pPr marL="0" marR="0" indent="0" algn="ctr" defTabSz="497754"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Arial" panose="020B0604020202020204" pitchFamily="34" charset="0"/>
                          <a:cs typeface="Arial" panose="020B0604020202020204" pitchFamily="34" charset="0"/>
                        </a:rPr>
                        <a:t>25 Hz</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hMerge="1">
                  <a:txBody>
                    <a:bodyPr/>
                    <a:lstStyle/>
                    <a:p>
                      <a:pPr algn="ct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40000"/>
                        <a:lumOff val="60000"/>
                      </a:schemeClr>
                    </a:solidFill>
                  </a:tcPr>
                </a:tc>
                <a:tc gridSpan="2">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50 Hz</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60000"/>
                        <a:lumOff val="40000"/>
                      </a:schemeClr>
                    </a:solidFill>
                  </a:tcPr>
                </a:tc>
                <a:tc hMerge="1">
                  <a:txBody>
                    <a:bodyPr/>
                    <a:lstStyle/>
                    <a:p>
                      <a:pPr algn="ctr"/>
                      <a:endParaRPr kumimoji="1" lang="ja-JP" altLang="en-US" sz="1600" dirty="0">
                        <a:solidFill>
                          <a:schemeClr val="tx1"/>
                        </a:solidFill>
                        <a:latin typeface="Arial" panose="020B0604020202020204" pitchFamily="34" charset="0"/>
                        <a:cs typeface="Arial" panose="020B0604020202020204" pitchFamily="34" charset="0"/>
                      </a:endParaRPr>
                    </a:p>
                  </a:txBody>
                  <a:tcPr marL="91449" marR="91449" marT="45728" marB="45728"/>
                </a:tc>
                <a:extLst>
                  <a:ext uri="{0D108BD9-81ED-4DB2-BD59-A6C34878D82A}">
                    <a16:rowId xmlns:a16="http://schemas.microsoft.com/office/drawing/2014/main" val="10009"/>
                  </a:ext>
                </a:extLst>
              </a:tr>
              <a:tr h="871049">
                <a:tc>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Simultaneous top-up injection (PPM)</a:t>
                      </a:r>
                    </a:p>
                  </a:txBody>
                  <a:tcPr marL="80173" marR="80173" marT="50428" marB="50428" anchor="ctr">
                    <a:solidFill>
                      <a:schemeClr val="bg1">
                        <a:lumMod val="95000"/>
                      </a:schemeClr>
                    </a:solidFill>
                  </a:tcPr>
                </a:tc>
                <a:tc gridSpan="2">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3 rings</a:t>
                      </a:r>
                    </a:p>
                    <a:p>
                      <a:pPr algn="ctr"/>
                      <a:r>
                        <a:rPr kumimoji="1" lang="en-US" altLang="ja-JP" sz="1600" dirty="0">
                          <a:solidFill>
                            <a:schemeClr val="tx1"/>
                          </a:solidFill>
                          <a:latin typeface="Arial" panose="020B0604020202020204" pitchFamily="34" charset="0"/>
                          <a:cs typeface="Arial" panose="020B0604020202020204" pitchFamily="34" charset="0"/>
                        </a:rPr>
                        <a:t> (LER,</a:t>
                      </a:r>
                      <a:r>
                        <a:rPr kumimoji="1" lang="en-US" altLang="ja-JP" sz="1600" baseline="0" dirty="0">
                          <a:solidFill>
                            <a:schemeClr val="tx1"/>
                          </a:solidFill>
                          <a:latin typeface="Arial" panose="020B0604020202020204" pitchFamily="34" charset="0"/>
                          <a:cs typeface="Arial" panose="020B0604020202020204" pitchFamily="34" charset="0"/>
                        </a:rPr>
                        <a:t> HER</a:t>
                      </a:r>
                      <a:r>
                        <a:rPr kumimoji="1" lang="en-US" altLang="ja-JP" sz="1600" dirty="0">
                          <a:solidFill>
                            <a:schemeClr val="tx1"/>
                          </a:solidFill>
                          <a:latin typeface="Arial" panose="020B0604020202020204" pitchFamily="34" charset="0"/>
                          <a:cs typeface="Arial" panose="020B0604020202020204" pitchFamily="34" charset="0"/>
                        </a:rPr>
                        <a:t>, PF)</a:t>
                      </a:r>
                    </a:p>
                  </a:txBody>
                  <a:tcPr marL="80173" marR="80173" marT="50428" marB="50428" anchor="ctr"/>
                </a:tc>
                <a:tc hMerge="1">
                  <a:txBody>
                    <a:bodyPr/>
                    <a:lstStyle/>
                    <a:p>
                      <a:endParaRPr kumimoji="1" lang="ja-JP" altLang="en-US"/>
                    </a:p>
                  </a:txBody>
                  <a:tcPr/>
                </a:tc>
                <a:tc gridSpan="2">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No</a:t>
                      </a:r>
                      <a:r>
                        <a:rPr kumimoji="1" lang="en-US" altLang="ja-JP" sz="1600" baseline="0" dirty="0">
                          <a:solidFill>
                            <a:schemeClr val="tx1"/>
                          </a:solidFill>
                          <a:latin typeface="Arial" panose="020B0604020202020204" pitchFamily="34" charset="0"/>
                          <a:cs typeface="Arial" panose="020B0604020202020204" pitchFamily="34" charset="0"/>
                        </a:rPr>
                        <a:t> top-up</a:t>
                      </a:r>
                      <a:endParaRPr kumimoji="1" lang="en-US" altLang="ja-JP"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hMerge="1">
                  <a:txBody>
                    <a:bodyPr/>
                    <a:lstStyle/>
                    <a:p>
                      <a:endParaRPr kumimoji="1" lang="ja-JP" altLang="en-US" dirty="0"/>
                    </a:p>
                  </a:txBody>
                  <a:tcPr/>
                </a:tc>
                <a:tc gridSpan="2">
                  <a:txBody>
                    <a:bodyPr/>
                    <a:lstStyle/>
                    <a:p>
                      <a:pPr algn="ctr"/>
                      <a:r>
                        <a:rPr kumimoji="1" lang="en-US" altLang="ja-JP" sz="1600" dirty="0">
                          <a:solidFill>
                            <a:schemeClr val="tx1"/>
                          </a:solidFill>
                          <a:latin typeface="Arial" panose="020B0604020202020204" pitchFamily="34" charset="0"/>
                          <a:cs typeface="Arial" panose="020B0604020202020204" pitchFamily="34" charset="0"/>
                        </a:rPr>
                        <a:t>Eventually</a:t>
                      </a:r>
                    </a:p>
                  </a:txBody>
                  <a:tcPr marL="80173" marR="80173" marT="50428" marB="50428" anchor="ctr">
                    <a:solidFill>
                      <a:schemeClr val="accent6">
                        <a:lumMod val="20000"/>
                        <a:lumOff val="80000"/>
                      </a:schemeClr>
                    </a:solidFill>
                  </a:tcPr>
                </a:tc>
                <a:tc hMerge="1">
                  <a:txBody>
                    <a:bodyPr/>
                    <a:lstStyle/>
                    <a:p>
                      <a:pPr algn="ctr"/>
                      <a:endParaRPr kumimoji="1" lang="en-US" altLang="ja-JP"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6">
                        <a:lumMod val="20000"/>
                        <a:lumOff val="80000"/>
                      </a:schemeClr>
                    </a:solidFill>
                  </a:tcPr>
                </a:tc>
                <a:tc gridSpan="2">
                  <a:txBody>
                    <a:bodyPr/>
                    <a:lstStyle/>
                    <a:p>
                      <a:pPr algn="ctr"/>
                      <a:r>
                        <a:rPr kumimoji="1" lang="pt-BR" altLang="ja-JP" sz="1600" u="heavy" dirty="0">
                          <a:solidFill>
                            <a:schemeClr val="tx1"/>
                          </a:solidFill>
                          <a:uFill>
                            <a:solidFill>
                              <a:srgbClr val="FF0000"/>
                            </a:solidFill>
                          </a:uFill>
                          <a:latin typeface="Arial" panose="020B0604020202020204" pitchFamily="34" charset="0"/>
                          <a:cs typeface="Arial" panose="020B0604020202020204" pitchFamily="34" charset="0"/>
                        </a:rPr>
                        <a:t>4+1 </a:t>
                      </a:r>
                      <a:r>
                        <a:rPr kumimoji="1" lang="pt-BR" altLang="ja-JP" sz="1600" u="heavy" dirty="0" err="1">
                          <a:solidFill>
                            <a:schemeClr val="tx1"/>
                          </a:solidFill>
                          <a:uFill>
                            <a:solidFill>
                              <a:srgbClr val="FF0000"/>
                            </a:solidFill>
                          </a:uFill>
                          <a:latin typeface="Arial" panose="020B0604020202020204" pitchFamily="34" charset="0"/>
                          <a:cs typeface="Arial" panose="020B0604020202020204" pitchFamily="34" charset="0"/>
                        </a:rPr>
                        <a:t>rings</a:t>
                      </a:r>
                      <a:r>
                        <a:rPr kumimoji="1" lang="pt-BR" altLang="ja-JP" sz="1600" dirty="0">
                          <a:solidFill>
                            <a:schemeClr val="tx1"/>
                          </a:solidFill>
                          <a:latin typeface="Arial" panose="020B0604020202020204" pitchFamily="34" charset="0"/>
                          <a:cs typeface="Arial" panose="020B0604020202020204" pitchFamily="34" charset="0"/>
                        </a:rPr>
                        <a:t> </a:t>
                      </a:r>
                      <a:r>
                        <a:rPr kumimoji="1" lang="pt-BR" altLang="ja-JP" sz="1600" baseline="0" dirty="0">
                          <a:solidFill>
                            <a:schemeClr val="tx1"/>
                          </a:solidFill>
                          <a:latin typeface="Arial" panose="020B0604020202020204" pitchFamily="34" charset="0"/>
                          <a:cs typeface="Arial" panose="020B0604020202020204" pitchFamily="34" charset="0"/>
                        </a:rPr>
                        <a:t> </a:t>
                      </a:r>
                      <a:r>
                        <a:rPr kumimoji="1" lang="pt-BR" altLang="ja-JP" sz="1600" dirty="0">
                          <a:solidFill>
                            <a:schemeClr val="tx1"/>
                          </a:solidFill>
                          <a:latin typeface="Arial" panose="020B0604020202020204" pitchFamily="34" charset="0"/>
                          <a:cs typeface="Arial" panose="020B0604020202020204" pitchFamily="34" charset="0"/>
                        </a:rPr>
                        <a:t>(LER,</a:t>
                      </a:r>
                      <a:r>
                        <a:rPr kumimoji="1" lang="pt-BR" altLang="ja-JP" sz="1600" baseline="0" dirty="0">
                          <a:solidFill>
                            <a:schemeClr val="tx1"/>
                          </a:solidFill>
                          <a:latin typeface="Arial" panose="020B0604020202020204" pitchFamily="34" charset="0"/>
                          <a:cs typeface="Arial" panose="020B0604020202020204" pitchFamily="34" charset="0"/>
                        </a:rPr>
                        <a:t> HER</a:t>
                      </a:r>
                      <a:r>
                        <a:rPr kumimoji="1" lang="pt-BR" altLang="ja-JP" sz="1600" dirty="0">
                          <a:solidFill>
                            <a:schemeClr val="tx1"/>
                          </a:solidFill>
                          <a:latin typeface="Arial" panose="020B0604020202020204" pitchFamily="34" charset="0"/>
                          <a:cs typeface="Arial" panose="020B0604020202020204" pitchFamily="34" charset="0"/>
                        </a:rPr>
                        <a:t>, DR,</a:t>
                      </a:r>
                      <a:r>
                        <a:rPr kumimoji="1" lang="pt-BR" altLang="ja-JP" sz="1600" baseline="0" dirty="0">
                          <a:solidFill>
                            <a:schemeClr val="tx1"/>
                          </a:solidFill>
                          <a:latin typeface="Arial" panose="020B0604020202020204" pitchFamily="34" charset="0"/>
                          <a:cs typeface="Arial" panose="020B0604020202020204" pitchFamily="34" charset="0"/>
                        </a:rPr>
                        <a:t> </a:t>
                      </a:r>
                      <a:r>
                        <a:rPr kumimoji="1" lang="pt-BR" altLang="ja-JP" sz="1600" dirty="0">
                          <a:solidFill>
                            <a:schemeClr val="tx1"/>
                          </a:solidFill>
                          <a:latin typeface="Arial" panose="020B0604020202020204" pitchFamily="34" charset="0"/>
                          <a:cs typeface="Arial" panose="020B0604020202020204" pitchFamily="34" charset="0"/>
                        </a:rPr>
                        <a:t>PF, PF-AR)</a:t>
                      </a:r>
                      <a:endParaRPr kumimoji="1" lang="ja-JP" altLang="en-US" sz="1600" dirty="0">
                        <a:solidFill>
                          <a:schemeClr val="tx1"/>
                        </a:solidFill>
                        <a:latin typeface="Arial" panose="020B0604020202020204" pitchFamily="34" charset="0"/>
                        <a:cs typeface="Arial" panose="020B0604020202020204" pitchFamily="34" charset="0"/>
                      </a:endParaRPr>
                    </a:p>
                  </a:txBody>
                  <a:tcPr marL="80173" marR="80173" marT="50428" marB="50428" anchor="ctr">
                    <a:solidFill>
                      <a:schemeClr val="accent2">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10"/>
                  </a:ext>
                </a:extLst>
              </a:tr>
            </a:tbl>
          </a:graphicData>
        </a:graphic>
      </p:graphicFrame>
      <p:sp>
        <p:nvSpPr>
          <p:cNvPr id="7"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39</a:t>
            </a:fld>
            <a:endParaRPr lang="en-US" altLang="ja-JP" dirty="0"/>
          </a:p>
        </p:txBody>
      </p:sp>
      <p:sp>
        <p:nvSpPr>
          <p:cNvPr id="5" name="Text Box 16"/>
          <p:cNvSpPr txBox="1">
            <a:spLocks noChangeArrowheads="1"/>
          </p:cNvSpPr>
          <p:nvPr/>
        </p:nvSpPr>
        <p:spPr bwMode="auto">
          <a:xfrm>
            <a:off x="5462811" y="-5483"/>
            <a:ext cx="3668638"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lgn="r">
              <a:spcBef>
                <a:spcPct val="50000"/>
              </a:spcBef>
              <a:defRPr/>
            </a:pPr>
            <a:r>
              <a:rPr lang="en-US" altLang="ja-JP" sz="1300" i="1" dirty="0">
                <a:solidFill>
                  <a:srgbClr val="000090"/>
                </a:solidFill>
                <a:latin typeface="Arial Rounded MT Bold"/>
              </a:rPr>
              <a:t>Linac Beam Property Requirements</a:t>
            </a:r>
          </a:p>
        </p:txBody>
      </p:sp>
      <p:sp>
        <p:nvSpPr>
          <p:cNvPr id="2" name="正方形/長方形 1"/>
          <p:cNvSpPr/>
          <p:nvPr/>
        </p:nvSpPr>
        <p:spPr>
          <a:xfrm>
            <a:off x="2032000" y="1182517"/>
            <a:ext cx="4127500" cy="5835332"/>
          </a:xfrm>
          <a:prstGeom prst="rect">
            <a:avLst/>
          </a:prstGeom>
          <a:solidFill>
            <a:schemeClr val="bg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5199519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正方形/長方形 150"/>
          <p:cNvSpPr/>
          <p:nvPr/>
        </p:nvSpPr>
        <p:spPr>
          <a:xfrm>
            <a:off x="3219142" y="3636189"/>
            <a:ext cx="1877400" cy="531072"/>
          </a:xfrm>
          <a:prstGeom prst="rect">
            <a:avLst/>
          </a:prstGeom>
          <a:solidFill>
            <a:schemeClr val="accent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kumimoji="1" lang="ja-JP" altLang="en-US"/>
          </a:p>
        </p:txBody>
      </p:sp>
      <p:sp>
        <p:nvSpPr>
          <p:cNvPr id="83" name="正方形/長方形 82"/>
          <p:cNvSpPr/>
          <p:nvPr/>
        </p:nvSpPr>
        <p:spPr>
          <a:xfrm>
            <a:off x="5279308" y="3600695"/>
            <a:ext cx="4443472" cy="44356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rtlCol="0" anchor="ctr"/>
          <a:lstStyle/>
          <a:p>
            <a:pPr algn="ctr"/>
            <a:endParaRPr kumimoji="1" lang="ja-JP" altLang="en-US"/>
          </a:p>
        </p:txBody>
      </p:sp>
      <p:sp>
        <p:nvSpPr>
          <p:cNvPr id="3" name="Rectangle 141"/>
          <p:cNvSpPr>
            <a:spLocks noChangeArrowheads="1"/>
          </p:cNvSpPr>
          <p:nvPr/>
        </p:nvSpPr>
        <p:spPr bwMode="auto">
          <a:xfrm>
            <a:off x="7306672" y="3779013"/>
            <a:ext cx="46391" cy="119045"/>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 name="Rectangle 115"/>
          <p:cNvSpPr>
            <a:spLocks noChangeArrowheads="1"/>
          </p:cNvSpPr>
          <p:nvPr/>
        </p:nvSpPr>
        <p:spPr bwMode="auto">
          <a:xfrm>
            <a:off x="3508123" y="3782512"/>
            <a:ext cx="87217" cy="119045"/>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 name="Rectangle 108"/>
          <p:cNvSpPr>
            <a:spLocks noChangeArrowheads="1"/>
          </p:cNvSpPr>
          <p:nvPr/>
        </p:nvSpPr>
        <p:spPr bwMode="auto">
          <a:xfrm>
            <a:off x="1992024"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 name="Line 87"/>
          <p:cNvSpPr>
            <a:spLocks noChangeShapeType="1"/>
          </p:cNvSpPr>
          <p:nvPr/>
        </p:nvSpPr>
        <p:spPr bwMode="auto">
          <a:xfrm>
            <a:off x="964005" y="2250686"/>
            <a:ext cx="1961439" cy="1750"/>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lIns="104069" tIns="52033" rIns="104069" bIns="52033"/>
          <a:lstStyle/>
          <a:p>
            <a:pPr defTabSz="1040682">
              <a:defRPr/>
            </a:pPr>
            <a:endParaRPr lang="ja-JP" altLang="en-US">
              <a:solidFill>
                <a:prstClr val="black"/>
              </a:solidFill>
              <a:latin typeface="Arial"/>
              <a:ea typeface="ＭＳ Ｐゴシック" pitchFamily="-112" charset="-128"/>
              <a:cs typeface="Arial"/>
            </a:endParaRPr>
          </a:p>
        </p:txBody>
      </p:sp>
      <p:sp>
        <p:nvSpPr>
          <p:cNvPr id="8" name="AutoShape 88"/>
          <p:cNvSpPr>
            <a:spLocks/>
          </p:cNvSpPr>
          <p:nvPr/>
        </p:nvSpPr>
        <p:spPr bwMode="auto">
          <a:xfrm flipH="1">
            <a:off x="162336" y="2250686"/>
            <a:ext cx="1683089" cy="1587848"/>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9" name="AutoShape 89"/>
          <p:cNvSpPr>
            <a:spLocks noChangeArrowheads="1"/>
          </p:cNvSpPr>
          <p:nvPr/>
        </p:nvSpPr>
        <p:spPr bwMode="auto">
          <a:xfrm rot="16200000" flipH="1">
            <a:off x="213668" y="2203066"/>
            <a:ext cx="1587848" cy="1683089"/>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0" name="Line 90"/>
          <p:cNvSpPr>
            <a:spLocks noChangeShapeType="1"/>
          </p:cNvSpPr>
          <p:nvPr/>
        </p:nvSpPr>
        <p:spPr bwMode="auto">
          <a:xfrm>
            <a:off x="162357" y="2982461"/>
            <a:ext cx="1855" cy="68275"/>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lIns="104069" tIns="52033" rIns="104069" bIns="52033"/>
          <a:lstStyle/>
          <a:p>
            <a:pPr defTabSz="1040682">
              <a:defRPr/>
            </a:pPr>
            <a:endParaRPr lang="ja-JP" altLang="en-US">
              <a:solidFill>
                <a:prstClr val="black"/>
              </a:solidFill>
              <a:latin typeface="Arial"/>
              <a:ea typeface="ＭＳ Ｐゴシック" pitchFamily="-112" charset="-128"/>
              <a:cs typeface="Arial"/>
            </a:endParaRPr>
          </a:p>
        </p:txBody>
      </p:sp>
      <p:sp>
        <p:nvSpPr>
          <p:cNvPr id="11" name="AutoShape 92"/>
          <p:cNvSpPr>
            <a:spLocks noChangeArrowheads="1"/>
          </p:cNvSpPr>
          <p:nvPr/>
        </p:nvSpPr>
        <p:spPr bwMode="auto">
          <a:xfrm>
            <a:off x="963984" y="2082622"/>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2" name="Rectangle 93"/>
          <p:cNvSpPr>
            <a:spLocks noChangeArrowheads="1"/>
          </p:cNvSpPr>
          <p:nvPr/>
        </p:nvSpPr>
        <p:spPr bwMode="auto">
          <a:xfrm>
            <a:off x="1053056"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3" name="Rectangle 94"/>
          <p:cNvSpPr>
            <a:spLocks noChangeArrowheads="1"/>
          </p:cNvSpPr>
          <p:nvPr/>
        </p:nvSpPr>
        <p:spPr bwMode="auto">
          <a:xfrm>
            <a:off x="1186664"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4" name="Rectangle 95"/>
          <p:cNvSpPr>
            <a:spLocks noChangeArrowheads="1"/>
          </p:cNvSpPr>
          <p:nvPr/>
        </p:nvSpPr>
        <p:spPr bwMode="auto">
          <a:xfrm>
            <a:off x="1320272"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5" name="Rectangle 96"/>
          <p:cNvSpPr>
            <a:spLocks noChangeArrowheads="1"/>
          </p:cNvSpPr>
          <p:nvPr/>
        </p:nvSpPr>
        <p:spPr bwMode="auto">
          <a:xfrm>
            <a:off x="1455756" y="219116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6" name="Rectangle 97"/>
          <p:cNvSpPr>
            <a:spLocks noChangeArrowheads="1"/>
          </p:cNvSpPr>
          <p:nvPr/>
        </p:nvSpPr>
        <p:spPr bwMode="auto">
          <a:xfrm>
            <a:off x="1589364" y="219291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7" name="Rectangle 98"/>
          <p:cNvSpPr>
            <a:spLocks noChangeArrowheads="1"/>
          </p:cNvSpPr>
          <p:nvPr/>
        </p:nvSpPr>
        <p:spPr bwMode="auto">
          <a:xfrm>
            <a:off x="1722951" y="219116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8" name="Rectangle 99"/>
          <p:cNvSpPr>
            <a:spLocks noChangeArrowheads="1"/>
          </p:cNvSpPr>
          <p:nvPr/>
        </p:nvSpPr>
        <p:spPr bwMode="auto">
          <a:xfrm>
            <a:off x="1856559"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9" name="Rectangle 100"/>
          <p:cNvSpPr>
            <a:spLocks noChangeArrowheads="1"/>
          </p:cNvSpPr>
          <p:nvPr/>
        </p:nvSpPr>
        <p:spPr bwMode="auto">
          <a:xfrm>
            <a:off x="1990167"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0" name="AutoShape 101"/>
          <p:cNvSpPr>
            <a:spLocks noChangeArrowheads="1"/>
          </p:cNvSpPr>
          <p:nvPr/>
        </p:nvSpPr>
        <p:spPr bwMode="auto">
          <a:xfrm>
            <a:off x="965860" y="3670472"/>
            <a:ext cx="1334225"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1" name="Rectangle 102"/>
          <p:cNvSpPr>
            <a:spLocks noChangeArrowheads="1"/>
          </p:cNvSpPr>
          <p:nvPr/>
        </p:nvSpPr>
        <p:spPr bwMode="auto">
          <a:xfrm>
            <a:off x="1054932" y="377901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2" name="Rectangle 103"/>
          <p:cNvSpPr>
            <a:spLocks noChangeArrowheads="1"/>
          </p:cNvSpPr>
          <p:nvPr/>
        </p:nvSpPr>
        <p:spPr bwMode="auto">
          <a:xfrm>
            <a:off x="1188519"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3" name="Rectangle 104"/>
          <p:cNvSpPr>
            <a:spLocks noChangeArrowheads="1"/>
          </p:cNvSpPr>
          <p:nvPr/>
        </p:nvSpPr>
        <p:spPr bwMode="auto">
          <a:xfrm>
            <a:off x="1322127"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4" name="Rectangle 105"/>
          <p:cNvSpPr>
            <a:spLocks noChangeArrowheads="1"/>
          </p:cNvSpPr>
          <p:nvPr/>
        </p:nvSpPr>
        <p:spPr bwMode="auto">
          <a:xfrm>
            <a:off x="1455735"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5" name="Rectangle 106"/>
          <p:cNvSpPr>
            <a:spLocks noChangeArrowheads="1"/>
          </p:cNvSpPr>
          <p:nvPr/>
        </p:nvSpPr>
        <p:spPr bwMode="auto">
          <a:xfrm>
            <a:off x="1591200" y="3780762"/>
            <a:ext cx="87216"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6" name="Rectangle 107"/>
          <p:cNvSpPr>
            <a:spLocks noChangeArrowheads="1"/>
          </p:cNvSpPr>
          <p:nvPr/>
        </p:nvSpPr>
        <p:spPr bwMode="auto">
          <a:xfrm>
            <a:off x="1724808" y="3779013"/>
            <a:ext cx="87216"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7" name="Rectangle 108"/>
          <p:cNvSpPr>
            <a:spLocks noChangeArrowheads="1"/>
          </p:cNvSpPr>
          <p:nvPr/>
        </p:nvSpPr>
        <p:spPr bwMode="auto">
          <a:xfrm>
            <a:off x="1858416"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8" name="AutoShape 110"/>
          <p:cNvSpPr>
            <a:spLocks noChangeArrowheads="1"/>
          </p:cNvSpPr>
          <p:nvPr/>
        </p:nvSpPr>
        <p:spPr bwMode="auto">
          <a:xfrm>
            <a:off x="2478208" y="3672221"/>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29" name="Rectangle 111"/>
          <p:cNvSpPr>
            <a:spLocks noChangeArrowheads="1"/>
          </p:cNvSpPr>
          <p:nvPr/>
        </p:nvSpPr>
        <p:spPr bwMode="auto">
          <a:xfrm>
            <a:off x="2567280"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0" name="Rectangle 112"/>
          <p:cNvSpPr>
            <a:spLocks noChangeArrowheads="1"/>
          </p:cNvSpPr>
          <p:nvPr/>
        </p:nvSpPr>
        <p:spPr bwMode="auto">
          <a:xfrm>
            <a:off x="2700888"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1" name="Rectangle 113"/>
          <p:cNvSpPr>
            <a:spLocks noChangeArrowheads="1"/>
          </p:cNvSpPr>
          <p:nvPr/>
        </p:nvSpPr>
        <p:spPr bwMode="auto">
          <a:xfrm>
            <a:off x="2834496"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2" name="Rectangle 114"/>
          <p:cNvSpPr>
            <a:spLocks noChangeArrowheads="1"/>
          </p:cNvSpPr>
          <p:nvPr/>
        </p:nvSpPr>
        <p:spPr bwMode="auto">
          <a:xfrm>
            <a:off x="2969980"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3" name="Rectangle 115"/>
          <p:cNvSpPr>
            <a:spLocks noChangeArrowheads="1"/>
          </p:cNvSpPr>
          <p:nvPr/>
        </p:nvSpPr>
        <p:spPr bwMode="auto">
          <a:xfrm>
            <a:off x="3103588" y="3782512"/>
            <a:ext cx="87217" cy="119045"/>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4" name="Rectangle 116"/>
          <p:cNvSpPr>
            <a:spLocks noChangeArrowheads="1"/>
          </p:cNvSpPr>
          <p:nvPr/>
        </p:nvSpPr>
        <p:spPr bwMode="auto">
          <a:xfrm>
            <a:off x="3237175" y="3780762"/>
            <a:ext cx="89072" cy="119045"/>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5" name="Rectangle 117"/>
          <p:cNvSpPr>
            <a:spLocks noChangeArrowheads="1"/>
          </p:cNvSpPr>
          <p:nvPr/>
        </p:nvSpPr>
        <p:spPr bwMode="auto">
          <a:xfrm>
            <a:off x="3370783" y="3782512"/>
            <a:ext cx="89072" cy="119045"/>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6" name="AutoShape 119"/>
          <p:cNvSpPr>
            <a:spLocks noChangeArrowheads="1"/>
          </p:cNvSpPr>
          <p:nvPr/>
        </p:nvSpPr>
        <p:spPr bwMode="auto">
          <a:xfrm>
            <a:off x="3903360" y="3672221"/>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7" name="Rectangle 120"/>
          <p:cNvSpPr>
            <a:spLocks noChangeArrowheads="1"/>
          </p:cNvSpPr>
          <p:nvPr/>
        </p:nvSpPr>
        <p:spPr bwMode="auto">
          <a:xfrm>
            <a:off x="3992432" y="3780762"/>
            <a:ext cx="89072" cy="119045"/>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8" name="Rectangle 121"/>
          <p:cNvSpPr>
            <a:spLocks noChangeArrowheads="1"/>
          </p:cNvSpPr>
          <p:nvPr/>
        </p:nvSpPr>
        <p:spPr bwMode="auto">
          <a:xfrm>
            <a:off x="4126040"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39" name="Rectangle 122"/>
          <p:cNvSpPr>
            <a:spLocks noChangeArrowheads="1"/>
          </p:cNvSpPr>
          <p:nvPr/>
        </p:nvSpPr>
        <p:spPr bwMode="auto">
          <a:xfrm>
            <a:off x="4259648"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0" name="Rectangle 123"/>
          <p:cNvSpPr>
            <a:spLocks noChangeArrowheads="1"/>
          </p:cNvSpPr>
          <p:nvPr/>
        </p:nvSpPr>
        <p:spPr bwMode="auto">
          <a:xfrm>
            <a:off x="4395131"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1" name="Rectangle 124"/>
          <p:cNvSpPr>
            <a:spLocks noChangeArrowheads="1"/>
          </p:cNvSpPr>
          <p:nvPr/>
        </p:nvSpPr>
        <p:spPr bwMode="auto">
          <a:xfrm>
            <a:off x="4528739" y="3782512"/>
            <a:ext cx="87217" cy="119045"/>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2" name="Rectangle 125"/>
          <p:cNvSpPr>
            <a:spLocks noChangeArrowheads="1"/>
          </p:cNvSpPr>
          <p:nvPr/>
        </p:nvSpPr>
        <p:spPr bwMode="auto">
          <a:xfrm>
            <a:off x="4662327"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3" name="Rectangle 126"/>
          <p:cNvSpPr>
            <a:spLocks noChangeArrowheads="1"/>
          </p:cNvSpPr>
          <p:nvPr/>
        </p:nvSpPr>
        <p:spPr bwMode="auto">
          <a:xfrm>
            <a:off x="4795935"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4" name="Rectangle 127"/>
          <p:cNvSpPr>
            <a:spLocks noChangeArrowheads="1"/>
          </p:cNvSpPr>
          <p:nvPr/>
        </p:nvSpPr>
        <p:spPr bwMode="auto">
          <a:xfrm>
            <a:off x="4929543"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5" name="AutoShape 128"/>
          <p:cNvSpPr>
            <a:spLocks noChangeArrowheads="1"/>
          </p:cNvSpPr>
          <p:nvPr/>
        </p:nvSpPr>
        <p:spPr bwMode="auto">
          <a:xfrm>
            <a:off x="5328512" y="3672221"/>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6" name="Rectangle 130"/>
          <p:cNvSpPr>
            <a:spLocks noChangeArrowheads="1"/>
          </p:cNvSpPr>
          <p:nvPr/>
        </p:nvSpPr>
        <p:spPr bwMode="auto">
          <a:xfrm>
            <a:off x="5551192"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7" name="Rectangle 131"/>
          <p:cNvSpPr>
            <a:spLocks noChangeArrowheads="1"/>
          </p:cNvSpPr>
          <p:nvPr/>
        </p:nvSpPr>
        <p:spPr bwMode="auto">
          <a:xfrm>
            <a:off x="5684800"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8" name="Rectangle 132"/>
          <p:cNvSpPr>
            <a:spLocks noChangeArrowheads="1"/>
          </p:cNvSpPr>
          <p:nvPr/>
        </p:nvSpPr>
        <p:spPr bwMode="auto">
          <a:xfrm>
            <a:off x="5820283"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49" name="Rectangle 133"/>
          <p:cNvSpPr>
            <a:spLocks noChangeArrowheads="1"/>
          </p:cNvSpPr>
          <p:nvPr/>
        </p:nvSpPr>
        <p:spPr bwMode="auto">
          <a:xfrm>
            <a:off x="5953891" y="378251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0" name="Rectangle 134"/>
          <p:cNvSpPr>
            <a:spLocks noChangeArrowheads="1"/>
          </p:cNvSpPr>
          <p:nvPr/>
        </p:nvSpPr>
        <p:spPr bwMode="auto">
          <a:xfrm>
            <a:off x="6087479"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1" name="Rectangle 135"/>
          <p:cNvSpPr>
            <a:spLocks noChangeArrowheads="1"/>
          </p:cNvSpPr>
          <p:nvPr/>
        </p:nvSpPr>
        <p:spPr bwMode="auto">
          <a:xfrm>
            <a:off x="6221087"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2" name="Rectangle 136"/>
          <p:cNvSpPr>
            <a:spLocks noChangeArrowheads="1"/>
          </p:cNvSpPr>
          <p:nvPr/>
        </p:nvSpPr>
        <p:spPr bwMode="auto">
          <a:xfrm>
            <a:off x="6354695"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3" name="AutoShape 137"/>
          <p:cNvSpPr>
            <a:spLocks noChangeArrowheads="1"/>
          </p:cNvSpPr>
          <p:nvPr/>
        </p:nvSpPr>
        <p:spPr bwMode="auto">
          <a:xfrm>
            <a:off x="6753663" y="3670472"/>
            <a:ext cx="1247008"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4" name="Rectangle 138"/>
          <p:cNvSpPr>
            <a:spLocks noChangeArrowheads="1"/>
          </p:cNvSpPr>
          <p:nvPr/>
        </p:nvSpPr>
        <p:spPr bwMode="auto">
          <a:xfrm>
            <a:off x="6842735"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5" name="Rectangle 139"/>
          <p:cNvSpPr>
            <a:spLocks noChangeArrowheads="1"/>
          </p:cNvSpPr>
          <p:nvPr/>
        </p:nvSpPr>
        <p:spPr bwMode="auto">
          <a:xfrm>
            <a:off x="6976343"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6" name="Rectangle 140"/>
          <p:cNvSpPr>
            <a:spLocks noChangeArrowheads="1"/>
          </p:cNvSpPr>
          <p:nvPr/>
        </p:nvSpPr>
        <p:spPr bwMode="auto">
          <a:xfrm>
            <a:off x="7109951"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7" name="Rectangle 141"/>
          <p:cNvSpPr>
            <a:spLocks noChangeArrowheads="1"/>
          </p:cNvSpPr>
          <p:nvPr/>
        </p:nvSpPr>
        <p:spPr bwMode="auto">
          <a:xfrm>
            <a:off x="7230569" y="3779013"/>
            <a:ext cx="46392" cy="119045"/>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8" name="Rectangle 142"/>
          <p:cNvSpPr>
            <a:spLocks noChangeArrowheads="1"/>
          </p:cNvSpPr>
          <p:nvPr/>
        </p:nvSpPr>
        <p:spPr bwMode="auto">
          <a:xfrm>
            <a:off x="7379043"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59" name="Rectangle 143"/>
          <p:cNvSpPr>
            <a:spLocks noChangeArrowheads="1"/>
          </p:cNvSpPr>
          <p:nvPr/>
        </p:nvSpPr>
        <p:spPr bwMode="auto">
          <a:xfrm>
            <a:off x="7512630"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0" name="Rectangle 144"/>
          <p:cNvSpPr>
            <a:spLocks noChangeArrowheads="1"/>
          </p:cNvSpPr>
          <p:nvPr/>
        </p:nvSpPr>
        <p:spPr bwMode="auto">
          <a:xfrm>
            <a:off x="7646238"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1" name="Rectangle 145"/>
          <p:cNvSpPr>
            <a:spLocks noChangeArrowheads="1"/>
          </p:cNvSpPr>
          <p:nvPr/>
        </p:nvSpPr>
        <p:spPr bwMode="auto">
          <a:xfrm>
            <a:off x="7779846"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2" name="AutoShape 146"/>
          <p:cNvSpPr>
            <a:spLocks noChangeArrowheads="1"/>
          </p:cNvSpPr>
          <p:nvPr/>
        </p:nvSpPr>
        <p:spPr bwMode="auto">
          <a:xfrm>
            <a:off x="8178815" y="3672221"/>
            <a:ext cx="1118966"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3" name="Rectangle 147"/>
          <p:cNvSpPr>
            <a:spLocks noChangeArrowheads="1"/>
          </p:cNvSpPr>
          <p:nvPr/>
        </p:nvSpPr>
        <p:spPr bwMode="auto">
          <a:xfrm>
            <a:off x="8267887"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4" name="Rectangle 148"/>
          <p:cNvSpPr>
            <a:spLocks noChangeArrowheads="1"/>
          </p:cNvSpPr>
          <p:nvPr/>
        </p:nvSpPr>
        <p:spPr bwMode="auto">
          <a:xfrm>
            <a:off x="8401495"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5" name="Rectangle 149"/>
          <p:cNvSpPr>
            <a:spLocks noChangeArrowheads="1"/>
          </p:cNvSpPr>
          <p:nvPr/>
        </p:nvSpPr>
        <p:spPr bwMode="auto">
          <a:xfrm>
            <a:off x="8535103"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6" name="Rectangle 150"/>
          <p:cNvSpPr>
            <a:spLocks noChangeArrowheads="1"/>
          </p:cNvSpPr>
          <p:nvPr/>
        </p:nvSpPr>
        <p:spPr bwMode="auto">
          <a:xfrm>
            <a:off x="8670587" y="378076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7" name="Rectangle 151"/>
          <p:cNvSpPr>
            <a:spLocks noChangeArrowheads="1"/>
          </p:cNvSpPr>
          <p:nvPr/>
        </p:nvSpPr>
        <p:spPr bwMode="auto">
          <a:xfrm>
            <a:off x="8804194" y="3782512"/>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8" name="Rectangle 152"/>
          <p:cNvSpPr>
            <a:spLocks noChangeArrowheads="1"/>
          </p:cNvSpPr>
          <p:nvPr/>
        </p:nvSpPr>
        <p:spPr bwMode="auto">
          <a:xfrm>
            <a:off x="8937782" y="378076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69" name="Rectangle 153"/>
          <p:cNvSpPr>
            <a:spLocks noChangeArrowheads="1"/>
          </p:cNvSpPr>
          <p:nvPr/>
        </p:nvSpPr>
        <p:spPr bwMode="auto">
          <a:xfrm>
            <a:off x="9071390" y="3782512"/>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0" name="Rectangle 154"/>
          <p:cNvSpPr>
            <a:spLocks noChangeArrowheads="1"/>
          </p:cNvSpPr>
          <p:nvPr/>
        </p:nvSpPr>
        <p:spPr bwMode="auto">
          <a:xfrm>
            <a:off x="9204998" y="3782512"/>
            <a:ext cx="89072" cy="119045"/>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1" name="AutoShape 155"/>
          <p:cNvSpPr>
            <a:spLocks noChangeArrowheads="1"/>
          </p:cNvSpPr>
          <p:nvPr/>
        </p:nvSpPr>
        <p:spPr bwMode="auto">
          <a:xfrm>
            <a:off x="2433693" y="2084372"/>
            <a:ext cx="669895" cy="336127"/>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2" name="Rectangle 156"/>
          <p:cNvSpPr>
            <a:spLocks noChangeArrowheads="1"/>
          </p:cNvSpPr>
          <p:nvPr/>
        </p:nvSpPr>
        <p:spPr bwMode="auto">
          <a:xfrm>
            <a:off x="2522744"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3" name="Rectangle 157"/>
          <p:cNvSpPr>
            <a:spLocks noChangeArrowheads="1"/>
          </p:cNvSpPr>
          <p:nvPr/>
        </p:nvSpPr>
        <p:spPr bwMode="auto">
          <a:xfrm>
            <a:off x="2656352" y="21929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4" name="Rectangle 158"/>
          <p:cNvSpPr>
            <a:spLocks noChangeArrowheads="1"/>
          </p:cNvSpPr>
          <p:nvPr/>
        </p:nvSpPr>
        <p:spPr bwMode="auto">
          <a:xfrm>
            <a:off x="2791836" y="2192913"/>
            <a:ext cx="87217"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5" name="Rectangle 168"/>
          <p:cNvSpPr>
            <a:spLocks noChangeArrowheads="1"/>
          </p:cNvSpPr>
          <p:nvPr/>
        </p:nvSpPr>
        <p:spPr bwMode="auto">
          <a:xfrm>
            <a:off x="2125632" y="3779013"/>
            <a:ext cx="89072" cy="119045"/>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7" name="Line 176"/>
          <p:cNvSpPr>
            <a:spLocks noChangeShapeType="1"/>
          </p:cNvSpPr>
          <p:nvPr/>
        </p:nvSpPr>
        <p:spPr bwMode="auto">
          <a:xfrm>
            <a:off x="745036" y="2250686"/>
            <a:ext cx="2208243" cy="1750"/>
          </a:xfrm>
          <a:prstGeom prst="line">
            <a:avLst/>
          </a:prstGeom>
          <a:noFill/>
          <a:ln w="57023">
            <a:solidFill>
              <a:srgbClr val="0000FF"/>
            </a:solidFill>
            <a:miter lim="800000"/>
            <a:headEnd type="triangle" w="med" len="med"/>
            <a:tailEn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78" name="AutoShape 177"/>
          <p:cNvSpPr>
            <a:spLocks/>
          </p:cNvSpPr>
          <p:nvPr/>
        </p:nvSpPr>
        <p:spPr bwMode="auto">
          <a:xfrm>
            <a:off x="175327" y="2343470"/>
            <a:ext cx="1219173" cy="1379520"/>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57023">
            <a:solidFill>
              <a:srgbClr val="0000FF"/>
            </a:solidFill>
            <a:round/>
            <a:headEnd type="triangle" w="med" len="med"/>
            <a:tailEnd/>
          </a:ln>
          <a:effectLst>
            <a:outerShdw blurRad="63500" dist="20160" dir="5400000" algn="ctr" rotWithShape="0">
              <a:srgbClr val="000000">
                <a:alpha val="38034"/>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79" name="Line 179"/>
          <p:cNvSpPr>
            <a:spLocks noChangeShapeType="1"/>
          </p:cNvSpPr>
          <p:nvPr/>
        </p:nvSpPr>
        <p:spPr bwMode="auto">
          <a:xfrm flipV="1">
            <a:off x="3179671" y="3838553"/>
            <a:ext cx="2035665" cy="5253"/>
          </a:xfrm>
          <a:prstGeom prst="line">
            <a:avLst/>
          </a:prstGeom>
          <a:noFill/>
          <a:ln w="57240">
            <a:solidFill>
              <a:srgbClr val="FF66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80" name="Line 178"/>
          <p:cNvSpPr>
            <a:spLocks noChangeShapeType="1"/>
          </p:cNvSpPr>
          <p:nvPr/>
        </p:nvSpPr>
        <p:spPr bwMode="auto">
          <a:xfrm>
            <a:off x="1021511" y="3838534"/>
            <a:ext cx="2104326" cy="1751"/>
          </a:xfrm>
          <a:prstGeom prst="line">
            <a:avLst/>
          </a:prstGeom>
          <a:noFill/>
          <a:ln w="57023">
            <a:solidFill>
              <a:srgbClr val="0000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81" name="Line 180"/>
          <p:cNvSpPr>
            <a:spLocks noChangeShapeType="1"/>
          </p:cNvSpPr>
          <p:nvPr/>
        </p:nvSpPr>
        <p:spPr bwMode="auto">
          <a:xfrm>
            <a:off x="5413872" y="3838534"/>
            <a:ext cx="4169682" cy="1751"/>
          </a:xfrm>
          <a:prstGeom prst="line">
            <a:avLst/>
          </a:prstGeom>
          <a:noFill/>
          <a:ln w="57240">
            <a:solidFill>
              <a:srgbClr val="FF66FF"/>
            </a:solidFill>
            <a:miter lim="800000"/>
            <a:headEnd type="none" w="med" len="me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95" name="Line 178"/>
          <p:cNvSpPr>
            <a:spLocks noChangeShapeType="1"/>
          </p:cNvSpPr>
          <p:nvPr/>
        </p:nvSpPr>
        <p:spPr bwMode="auto">
          <a:xfrm>
            <a:off x="5540046" y="3910311"/>
            <a:ext cx="4037961" cy="0"/>
          </a:xfrm>
          <a:prstGeom prst="line">
            <a:avLst/>
          </a:prstGeom>
          <a:noFill/>
          <a:ln w="57023">
            <a:solidFill>
              <a:srgbClr val="0000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107" name="Rectangle 159"/>
          <p:cNvSpPr>
            <a:spLocks noChangeArrowheads="1"/>
          </p:cNvSpPr>
          <p:nvPr/>
        </p:nvSpPr>
        <p:spPr bwMode="auto">
          <a:xfrm>
            <a:off x="2925443" y="2192913"/>
            <a:ext cx="63093" cy="119045"/>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lIns="104069" tIns="52033" rIns="104069" bIns="52033" anchor="ctr"/>
          <a:lstStyle/>
          <a:p>
            <a:pPr defTabSz="1040682">
              <a:defRPr/>
            </a:pPr>
            <a:endParaRPr lang="ja-JP" altLang="en-US">
              <a:solidFill>
                <a:prstClr val="black"/>
              </a:solidFill>
              <a:latin typeface="Calibri"/>
              <a:ea typeface="ＭＳ Ｐゴシック"/>
              <a:cs typeface="Arial" charset="0"/>
            </a:endParaRPr>
          </a:p>
        </p:txBody>
      </p:sp>
      <p:sp>
        <p:nvSpPr>
          <p:cNvPr id="108" name="テキスト ボックス 107"/>
          <p:cNvSpPr txBox="1"/>
          <p:nvPr/>
        </p:nvSpPr>
        <p:spPr>
          <a:xfrm>
            <a:off x="2579335" y="1637387"/>
            <a:ext cx="36599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A</a:t>
            </a:r>
            <a:endParaRPr lang="ja-JP" altLang="en-US" dirty="0">
              <a:solidFill>
                <a:prstClr val="black"/>
              </a:solidFill>
              <a:latin typeface="Calibri"/>
              <a:ea typeface="ＭＳ Ｐゴシック"/>
            </a:endParaRPr>
          </a:p>
        </p:txBody>
      </p:sp>
      <p:sp>
        <p:nvSpPr>
          <p:cNvPr id="109" name="テキスト ボックス 108"/>
          <p:cNvSpPr txBox="1"/>
          <p:nvPr/>
        </p:nvSpPr>
        <p:spPr>
          <a:xfrm>
            <a:off x="1327311" y="1663425"/>
            <a:ext cx="356658"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B</a:t>
            </a:r>
            <a:endParaRPr lang="ja-JP" altLang="en-US" dirty="0">
              <a:solidFill>
                <a:prstClr val="black"/>
              </a:solidFill>
              <a:latin typeface="Calibri"/>
              <a:ea typeface="ＭＳ Ｐゴシック"/>
            </a:endParaRPr>
          </a:p>
        </p:txBody>
      </p:sp>
      <p:sp>
        <p:nvSpPr>
          <p:cNvPr id="110" name="テキスト ボックス 109"/>
          <p:cNvSpPr txBox="1"/>
          <p:nvPr/>
        </p:nvSpPr>
        <p:spPr>
          <a:xfrm>
            <a:off x="1415131" y="3306181"/>
            <a:ext cx="353765"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C</a:t>
            </a:r>
            <a:endParaRPr lang="ja-JP" altLang="en-US" dirty="0">
              <a:solidFill>
                <a:prstClr val="black"/>
              </a:solidFill>
              <a:latin typeface="Calibri"/>
              <a:ea typeface="ＭＳ Ｐゴシック"/>
            </a:endParaRPr>
          </a:p>
        </p:txBody>
      </p:sp>
      <p:sp>
        <p:nvSpPr>
          <p:cNvPr id="111" name="テキスト ボックス 110"/>
          <p:cNvSpPr txBox="1"/>
          <p:nvPr/>
        </p:nvSpPr>
        <p:spPr>
          <a:xfrm>
            <a:off x="2827737"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1</a:t>
            </a:r>
            <a:endParaRPr lang="ja-JP" altLang="en-US" dirty="0">
              <a:solidFill>
                <a:prstClr val="black"/>
              </a:solidFill>
              <a:latin typeface="Calibri"/>
              <a:ea typeface="ＭＳ Ｐゴシック"/>
            </a:endParaRPr>
          </a:p>
        </p:txBody>
      </p:sp>
      <p:sp>
        <p:nvSpPr>
          <p:cNvPr id="112" name="テキスト ボックス 111"/>
          <p:cNvSpPr txBox="1"/>
          <p:nvPr/>
        </p:nvSpPr>
        <p:spPr>
          <a:xfrm>
            <a:off x="4390886"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2</a:t>
            </a:r>
            <a:endParaRPr lang="ja-JP" altLang="en-US" dirty="0">
              <a:solidFill>
                <a:prstClr val="black"/>
              </a:solidFill>
              <a:latin typeface="Calibri"/>
              <a:ea typeface="ＭＳ Ｐゴシック"/>
            </a:endParaRPr>
          </a:p>
        </p:txBody>
      </p:sp>
      <p:sp>
        <p:nvSpPr>
          <p:cNvPr id="113" name="テキスト ボックス 112"/>
          <p:cNvSpPr txBox="1"/>
          <p:nvPr/>
        </p:nvSpPr>
        <p:spPr>
          <a:xfrm>
            <a:off x="5758329"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3</a:t>
            </a:r>
            <a:endParaRPr lang="ja-JP" altLang="en-US" dirty="0">
              <a:solidFill>
                <a:prstClr val="black"/>
              </a:solidFill>
              <a:latin typeface="Calibri"/>
              <a:ea typeface="ＭＳ Ｐゴシック"/>
            </a:endParaRPr>
          </a:p>
        </p:txBody>
      </p:sp>
      <p:sp>
        <p:nvSpPr>
          <p:cNvPr id="114" name="テキスト ボックス 113"/>
          <p:cNvSpPr txBox="1"/>
          <p:nvPr/>
        </p:nvSpPr>
        <p:spPr>
          <a:xfrm>
            <a:off x="7218608"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4</a:t>
            </a:r>
            <a:endParaRPr lang="ja-JP" altLang="en-US" dirty="0">
              <a:solidFill>
                <a:prstClr val="black"/>
              </a:solidFill>
              <a:latin typeface="Calibri"/>
              <a:ea typeface="ＭＳ Ｐゴシック"/>
            </a:endParaRPr>
          </a:p>
        </p:txBody>
      </p:sp>
      <p:sp>
        <p:nvSpPr>
          <p:cNvPr id="115" name="テキスト ボックス 114"/>
          <p:cNvSpPr txBox="1"/>
          <p:nvPr/>
        </p:nvSpPr>
        <p:spPr>
          <a:xfrm>
            <a:off x="8573510" y="3306181"/>
            <a:ext cx="346664" cy="428248"/>
          </a:xfrm>
          <a:prstGeom prst="rect">
            <a:avLst/>
          </a:prstGeom>
          <a:noFill/>
        </p:spPr>
        <p:txBody>
          <a:bodyPr wrap="none" lIns="104069" tIns="52033" rIns="104069" bIns="52033" rtlCol="0">
            <a:spAutoFit/>
          </a:bodyPr>
          <a:lstStyle/>
          <a:p>
            <a:pPr defTabSz="1040682"/>
            <a:r>
              <a:rPr lang="en-US" altLang="ja-JP" dirty="0">
                <a:solidFill>
                  <a:prstClr val="black"/>
                </a:solidFill>
                <a:latin typeface="Calibri"/>
                <a:ea typeface="ＭＳ Ｐゴシック"/>
              </a:rPr>
              <a:t>5</a:t>
            </a:r>
            <a:endParaRPr lang="ja-JP" altLang="en-US" dirty="0">
              <a:solidFill>
                <a:prstClr val="black"/>
              </a:solidFill>
              <a:latin typeface="Calibri"/>
              <a:ea typeface="ＭＳ Ｐゴシック"/>
            </a:endParaRPr>
          </a:p>
        </p:txBody>
      </p:sp>
      <p:sp>
        <p:nvSpPr>
          <p:cNvPr id="116" name="テキスト ボックス 115"/>
          <p:cNvSpPr txBox="1"/>
          <p:nvPr/>
        </p:nvSpPr>
        <p:spPr>
          <a:xfrm>
            <a:off x="431943" y="2745190"/>
            <a:ext cx="1326462" cy="382081"/>
          </a:xfrm>
          <a:prstGeom prst="rect">
            <a:avLst/>
          </a:prstGeom>
          <a:noFill/>
        </p:spPr>
        <p:txBody>
          <a:bodyPr wrap="none" lIns="104069" tIns="52033" rIns="104069" bIns="52033" rtlCol="0">
            <a:spAutoFit/>
          </a:bodyPr>
          <a:lstStyle/>
          <a:p>
            <a:pPr defTabSz="1040682"/>
            <a:r>
              <a:rPr lang="en-US" altLang="ja-JP" sz="1800" b="1" dirty="0">
                <a:solidFill>
                  <a:srgbClr val="0000FF"/>
                </a:solidFill>
                <a:latin typeface="Arial" panose="020B0604020202020204" pitchFamily="34" charset="0"/>
                <a:ea typeface="ＭＳ Ｐゴシック"/>
                <a:cs typeface="Arial" panose="020B0604020202020204" pitchFamily="34" charset="0"/>
              </a:rPr>
              <a:t>1.5 GeV e-</a:t>
            </a:r>
            <a:endParaRPr lang="ja-JP" altLang="en-US" sz="1800" b="1" dirty="0">
              <a:solidFill>
                <a:srgbClr val="0000FF"/>
              </a:solidFill>
              <a:latin typeface="Arial" panose="020B0604020202020204" pitchFamily="34" charset="0"/>
              <a:ea typeface="ＭＳ Ｐゴシック"/>
              <a:cs typeface="Arial" panose="020B0604020202020204" pitchFamily="34" charset="0"/>
            </a:endParaRPr>
          </a:p>
        </p:txBody>
      </p:sp>
      <p:grpSp>
        <p:nvGrpSpPr>
          <p:cNvPr id="5" name="グループ化 255"/>
          <p:cNvGrpSpPr/>
          <p:nvPr/>
        </p:nvGrpSpPr>
        <p:grpSpPr>
          <a:xfrm>
            <a:off x="4640466" y="2672907"/>
            <a:ext cx="1004946" cy="1181379"/>
            <a:chOff x="3969859" y="1595040"/>
            <a:chExt cx="859719" cy="1445566"/>
          </a:xfrm>
        </p:grpSpPr>
        <p:sp>
          <p:nvSpPr>
            <p:cNvPr id="76" name="Line 169"/>
            <p:cNvSpPr>
              <a:spLocks noChangeShapeType="1"/>
            </p:cNvSpPr>
            <p:nvPr/>
          </p:nvSpPr>
          <p:spPr bwMode="auto">
            <a:xfrm flipV="1">
              <a:off x="4434652" y="2686050"/>
              <a:ext cx="232598" cy="345032"/>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defTabSz="1040682">
                <a:defRPr/>
              </a:pPr>
              <a:endParaRPr lang="ja-JP" altLang="en-US">
                <a:solidFill>
                  <a:prstClr val="black"/>
                </a:solidFill>
                <a:latin typeface="Arial"/>
                <a:ea typeface="ＭＳ Ｐゴシック" pitchFamily="-112" charset="-128"/>
                <a:cs typeface="Arial"/>
              </a:endParaRPr>
            </a:p>
          </p:txBody>
        </p:sp>
        <p:sp>
          <p:nvSpPr>
            <p:cNvPr id="88" name="テキスト ボックス 212"/>
            <p:cNvSpPr txBox="1">
              <a:spLocks noChangeArrowheads="1"/>
            </p:cNvSpPr>
            <p:nvPr/>
          </p:nvSpPr>
          <p:spPr bwMode="auto">
            <a:xfrm>
              <a:off x="3969859" y="1595040"/>
              <a:ext cx="816227" cy="364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1040682">
                <a:lnSpc>
                  <a:spcPct val="80000"/>
                </a:lnSpc>
              </a:pPr>
              <a:r>
                <a:rPr lang="en-US" altLang="ja-JP" sz="1600" b="1" dirty="0">
                  <a:solidFill>
                    <a:srgbClr val="FF0000"/>
                  </a:solidFill>
                  <a:cs typeface="Arial" charset="0"/>
                </a:rPr>
                <a:t>1.1 GeV </a:t>
              </a:r>
            </a:p>
          </p:txBody>
        </p:sp>
        <p:sp>
          <p:nvSpPr>
            <p:cNvPr id="90" name="Line 1"/>
            <p:cNvSpPr>
              <a:spLocks noChangeShapeType="1"/>
            </p:cNvSpPr>
            <p:nvPr/>
          </p:nvSpPr>
          <p:spPr bwMode="auto">
            <a:xfrm flipH="1" flipV="1">
              <a:off x="4381500" y="2705099"/>
              <a:ext cx="284927" cy="335507"/>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defTabSz="1040682">
                <a:defRPr/>
              </a:pPr>
              <a:endParaRPr lang="ja-JP" altLang="en-US">
                <a:solidFill>
                  <a:prstClr val="black"/>
                </a:solidFill>
                <a:latin typeface="Arial"/>
                <a:ea typeface="ＭＳ Ｐゴシック" pitchFamily="-112" charset="-128"/>
                <a:cs typeface="Arial"/>
              </a:endParaRPr>
            </a:p>
          </p:txBody>
        </p:sp>
        <p:sp>
          <p:nvSpPr>
            <p:cNvPr id="341" name="円/楕円 340"/>
            <p:cNvSpPr/>
            <p:nvPr/>
          </p:nvSpPr>
          <p:spPr>
            <a:xfrm>
              <a:off x="4198513" y="1893195"/>
              <a:ext cx="631065" cy="846652"/>
            </a:xfrm>
            <a:prstGeom prst="ellipse">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40682"/>
              <a:endParaRPr lang="ja-JP" altLang="en-US">
                <a:solidFill>
                  <a:prstClr val="white"/>
                </a:solidFill>
                <a:latin typeface="Calibri"/>
                <a:ea typeface="ＭＳ Ｐゴシック"/>
              </a:endParaRPr>
            </a:p>
          </p:txBody>
        </p:sp>
        <p:sp>
          <p:nvSpPr>
            <p:cNvPr id="342" name="テキスト ボックス 341"/>
            <p:cNvSpPr txBox="1"/>
            <p:nvPr/>
          </p:nvSpPr>
          <p:spPr>
            <a:xfrm>
              <a:off x="4275790" y="2150772"/>
              <a:ext cx="424814" cy="508414"/>
            </a:xfrm>
            <a:prstGeom prst="rect">
              <a:avLst/>
            </a:prstGeom>
            <a:noFill/>
          </p:spPr>
          <p:txBody>
            <a:bodyPr wrap="none" rtlCol="0">
              <a:spAutoFit/>
            </a:bodyPr>
            <a:lstStyle/>
            <a:p>
              <a:pPr defTabSz="1040682"/>
              <a:r>
                <a:rPr lang="en-US" altLang="ja-JP" dirty="0">
                  <a:solidFill>
                    <a:prstClr val="black"/>
                  </a:solidFill>
                  <a:latin typeface="Calibri"/>
                  <a:ea typeface="ＭＳ Ｐゴシック"/>
                </a:rPr>
                <a:t>DR</a:t>
              </a:r>
              <a:endParaRPr lang="ja-JP" altLang="en-US" dirty="0">
                <a:solidFill>
                  <a:prstClr val="black"/>
                </a:solidFill>
                <a:latin typeface="Calibri"/>
                <a:ea typeface="ＭＳ Ｐゴシック"/>
              </a:endParaRPr>
            </a:p>
          </p:txBody>
        </p:sp>
      </p:grpSp>
      <p:sp>
        <p:nvSpPr>
          <p:cNvPr id="393" name="Line 178"/>
          <p:cNvSpPr>
            <a:spLocks noChangeShapeType="1"/>
          </p:cNvSpPr>
          <p:nvPr/>
        </p:nvSpPr>
        <p:spPr bwMode="auto">
          <a:xfrm>
            <a:off x="3219141" y="3893742"/>
            <a:ext cx="1974634" cy="0"/>
          </a:xfrm>
          <a:prstGeom prst="line">
            <a:avLst/>
          </a:prstGeom>
          <a:noFill/>
          <a:ln w="57023">
            <a:solidFill>
              <a:srgbClr val="0000FF"/>
            </a:solidFill>
            <a:miter lim="800000"/>
            <a:headEnd/>
            <a:tailEnd type="triangle" w="med" len="med"/>
          </a:ln>
          <a:extLst>
            <a:ext uri="{909E8E84-426E-40dd-AFC4-6F175D3DCCD1}">
              <a14:hiddenFill xmlns:a14="http://schemas.microsoft.com/office/drawing/2010/main" xmlns="">
                <a:noFill/>
              </a14:hiddenFill>
            </a:ext>
          </a:extLst>
        </p:spPr>
        <p:txBody>
          <a:bodyPr lIns="104069" tIns="52033" rIns="104069" bIns="52033"/>
          <a:lstStyle/>
          <a:p>
            <a:pPr defTabSz="1040682"/>
            <a:endParaRPr lang="ja-JP" altLang="en-US">
              <a:solidFill>
                <a:prstClr val="black"/>
              </a:solidFill>
              <a:latin typeface="Calibri"/>
              <a:ea typeface="ＭＳ Ｐゴシック"/>
            </a:endParaRPr>
          </a:p>
        </p:txBody>
      </p:sp>
      <p:sp>
        <p:nvSpPr>
          <p:cNvPr id="1044" name="フリーフォーム 1043"/>
          <p:cNvSpPr/>
          <p:nvPr/>
        </p:nvSpPr>
        <p:spPr>
          <a:xfrm>
            <a:off x="5148612" y="3881381"/>
            <a:ext cx="436578" cy="71012"/>
          </a:xfrm>
          <a:custGeom>
            <a:avLst/>
            <a:gdLst>
              <a:gd name="connsiteX0" fmla="*/ 0 w 231819"/>
              <a:gd name="connsiteY0" fmla="*/ 0 h 77273"/>
              <a:gd name="connsiteX1" fmla="*/ 64394 w 231819"/>
              <a:gd name="connsiteY1" fmla="*/ 77273 h 77273"/>
              <a:gd name="connsiteX2" fmla="*/ 167425 w 231819"/>
              <a:gd name="connsiteY2" fmla="*/ 77273 h 77273"/>
              <a:gd name="connsiteX3" fmla="*/ 231819 w 231819"/>
              <a:gd name="connsiteY3" fmla="*/ 0 h 77273"/>
              <a:gd name="connsiteX4" fmla="*/ 231819 w 231819"/>
              <a:gd name="connsiteY4" fmla="*/ 0 h 7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19" h="77273">
                <a:moveTo>
                  <a:pt x="0" y="0"/>
                </a:moveTo>
                <a:cubicBezTo>
                  <a:pt x="18245" y="32197"/>
                  <a:pt x="36490" y="64394"/>
                  <a:pt x="64394" y="77273"/>
                </a:cubicBezTo>
                <a:cubicBezTo>
                  <a:pt x="92298" y="90152"/>
                  <a:pt x="139521" y="90152"/>
                  <a:pt x="167425" y="77273"/>
                </a:cubicBezTo>
                <a:cubicBezTo>
                  <a:pt x="195329" y="64394"/>
                  <a:pt x="231819" y="0"/>
                  <a:pt x="231819" y="0"/>
                </a:cubicBezTo>
                <a:lnTo>
                  <a:pt x="231819" y="0"/>
                </a:lnTo>
              </a:path>
            </a:pathLst>
          </a:custGeom>
          <a:ln>
            <a:solidFill>
              <a:srgbClr val="00FFFF"/>
            </a:solidFill>
          </a:ln>
        </p:spPr>
        <p:style>
          <a:lnRef idx="3">
            <a:schemeClr val="accent1"/>
          </a:lnRef>
          <a:fillRef idx="0">
            <a:schemeClr val="accent1"/>
          </a:fillRef>
          <a:effectRef idx="2">
            <a:schemeClr val="accent1"/>
          </a:effectRef>
          <a:fontRef idx="minor">
            <a:schemeClr val="tx1"/>
          </a:fontRef>
        </p:style>
        <p:txBody>
          <a:bodyPr lIns="104069" tIns="52033" rIns="104069" bIns="52033" rtlCol="0" anchor="ctr"/>
          <a:lstStyle/>
          <a:p>
            <a:pPr algn="ctr" defTabSz="1040682"/>
            <a:endParaRPr lang="ja-JP" altLang="en-US">
              <a:solidFill>
                <a:prstClr val="black"/>
              </a:solidFill>
              <a:latin typeface="Calibri"/>
              <a:ea typeface="ＭＳ Ｐゴシック"/>
            </a:endParaRPr>
          </a:p>
        </p:txBody>
      </p:sp>
      <p:pic>
        <p:nvPicPr>
          <p:cNvPr id="1028"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r="-1703"/>
          <a:stretch/>
        </p:blipFill>
        <p:spPr bwMode="auto">
          <a:xfrm>
            <a:off x="349996" y="4465055"/>
            <a:ext cx="9112592" cy="26350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283" name="直線コネクタ 282"/>
          <p:cNvCxnSpPr>
            <a:cxnSpLocks/>
          </p:cNvCxnSpPr>
          <p:nvPr/>
        </p:nvCxnSpPr>
        <p:spPr>
          <a:xfrm>
            <a:off x="8354590" y="4671799"/>
            <a:ext cx="287981" cy="1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a:off x="8627060" y="4671799"/>
            <a:ext cx="71257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5" name="直線コネクタ 294"/>
          <p:cNvCxnSpPr/>
          <p:nvPr/>
        </p:nvCxnSpPr>
        <p:spPr>
          <a:xfrm>
            <a:off x="7073363" y="5261342"/>
            <a:ext cx="2169166" cy="47453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08" name="正方形/長方形 307"/>
          <p:cNvSpPr/>
          <p:nvPr/>
        </p:nvSpPr>
        <p:spPr>
          <a:xfrm>
            <a:off x="7660466" y="5578592"/>
            <a:ext cx="1585754" cy="428248"/>
          </a:xfrm>
          <a:prstGeom prst="rect">
            <a:avLst/>
          </a:prstGeom>
        </p:spPr>
        <p:txBody>
          <a:bodyPr wrap="none" lIns="104069" tIns="52033" rIns="104069" bIns="52033">
            <a:spAutoFit/>
          </a:bodyPr>
          <a:lstStyle/>
          <a:p>
            <a:pPr defTabSz="1040682"/>
            <a:r>
              <a:rPr lang="en-US" altLang="ja-JP" dirty="0">
                <a:solidFill>
                  <a:srgbClr val="00B050"/>
                </a:solidFill>
                <a:latin typeface="Calibri"/>
                <a:ea typeface="ＭＳ Ｐゴシック"/>
              </a:rPr>
              <a:t>deceleration</a:t>
            </a:r>
            <a:endParaRPr lang="ja-JP" altLang="en-US" dirty="0">
              <a:solidFill>
                <a:srgbClr val="00B050"/>
              </a:solidFill>
              <a:latin typeface="Calibri"/>
              <a:ea typeface="ＭＳ Ｐゴシック"/>
            </a:endParaRPr>
          </a:p>
        </p:txBody>
      </p:sp>
      <p:cxnSp>
        <p:nvCxnSpPr>
          <p:cNvPr id="310" name="直線コネクタ 309"/>
          <p:cNvCxnSpPr/>
          <p:nvPr/>
        </p:nvCxnSpPr>
        <p:spPr>
          <a:xfrm flipV="1">
            <a:off x="5148610" y="4463683"/>
            <a:ext cx="0" cy="1945748"/>
          </a:xfrm>
          <a:prstGeom prst="line">
            <a:avLst/>
          </a:prstGeom>
          <a:ln>
            <a:solidFill>
              <a:srgbClr val="0000FF"/>
            </a:solidFill>
          </a:ln>
        </p:spPr>
        <p:style>
          <a:lnRef idx="2">
            <a:schemeClr val="accent6"/>
          </a:lnRef>
          <a:fillRef idx="0">
            <a:schemeClr val="accent6"/>
          </a:fillRef>
          <a:effectRef idx="1">
            <a:schemeClr val="accent6"/>
          </a:effectRef>
          <a:fontRef idx="minor">
            <a:schemeClr val="tx1"/>
          </a:fontRef>
        </p:style>
      </p:cxnSp>
      <p:cxnSp>
        <p:nvCxnSpPr>
          <p:cNvPr id="314" name="直線コネクタ 313"/>
          <p:cNvCxnSpPr/>
          <p:nvPr/>
        </p:nvCxnSpPr>
        <p:spPr>
          <a:xfrm flipV="1">
            <a:off x="3597660" y="6111181"/>
            <a:ext cx="1024067" cy="2107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p:cNvCxnSpPr/>
          <p:nvPr/>
        </p:nvCxnSpPr>
        <p:spPr>
          <a:xfrm flipH="1">
            <a:off x="4576544" y="6114989"/>
            <a:ext cx="324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p:cNvCxnSpPr/>
          <p:nvPr/>
        </p:nvCxnSpPr>
        <p:spPr>
          <a:xfrm flipH="1">
            <a:off x="5408698" y="5649672"/>
            <a:ext cx="1756166" cy="4329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p:cNvCxnSpPr/>
          <p:nvPr/>
        </p:nvCxnSpPr>
        <p:spPr>
          <a:xfrm flipH="1">
            <a:off x="4896786" y="6080060"/>
            <a:ext cx="238974" cy="327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p:cNvCxnSpPr/>
          <p:nvPr/>
        </p:nvCxnSpPr>
        <p:spPr>
          <a:xfrm flipV="1">
            <a:off x="3070009" y="6324219"/>
            <a:ext cx="543052" cy="487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p:cNvCxnSpPr/>
          <p:nvPr/>
        </p:nvCxnSpPr>
        <p:spPr>
          <a:xfrm flipH="1">
            <a:off x="7141975" y="5649942"/>
            <a:ext cx="228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0" name="直線コネクタ 359"/>
          <p:cNvCxnSpPr/>
          <p:nvPr/>
        </p:nvCxnSpPr>
        <p:spPr>
          <a:xfrm flipH="1">
            <a:off x="7371668" y="5338121"/>
            <a:ext cx="1096709" cy="3078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3" name="直線コネクタ 362"/>
          <p:cNvCxnSpPr/>
          <p:nvPr/>
        </p:nvCxnSpPr>
        <p:spPr>
          <a:xfrm flipH="1">
            <a:off x="8445529" y="5343318"/>
            <a:ext cx="8104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7" name="直線コネクタ 366"/>
          <p:cNvCxnSpPr/>
          <p:nvPr/>
        </p:nvCxnSpPr>
        <p:spPr>
          <a:xfrm flipH="1">
            <a:off x="5100938" y="6084217"/>
            <a:ext cx="3248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9" name="直線矢印コネクタ 1038"/>
          <p:cNvCxnSpPr/>
          <p:nvPr/>
        </p:nvCxnSpPr>
        <p:spPr>
          <a:xfrm>
            <a:off x="3025939" y="6111197"/>
            <a:ext cx="0" cy="596507"/>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74" name="正方形/長方形 373"/>
          <p:cNvSpPr/>
          <p:nvPr/>
        </p:nvSpPr>
        <p:spPr>
          <a:xfrm>
            <a:off x="2119942" y="5766702"/>
            <a:ext cx="1650844" cy="382081"/>
          </a:xfrm>
          <a:prstGeom prst="rect">
            <a:avLst/>
          </a:prstGeom>
        </p:spPr>
        <p:txBody>
          <a:bodyPr wrap="none" lIns="104069" tIns="52033" rIns="104069" bIns="52033">
            <a:spAutoFit/>
          </a:bodyPr>
          <a:lstStyle/>
          <a:p>
            <a:pPr defTabSz="1040682"/>
            <a:r>
              <a:rPr lang="en-US" altLang="ja-JP" sz="1800" b="1" dirty="0">
                <a:solidFill>
                  <a:srgbClr val="FF0000"/>
                </a:solidFill>
                <a:latin typeface="Calibri"/>
                <a:ea typeface="ＭＳ Ｐゴシック"/>
                <a:cs typeface="Arial" charset="0"/>
              </a:rPr>
              <a:t>positron target</a:t>
            </a:r>
            <a:endParaRPr lang="ja-JP" altLang="en-US" sz="1800" dirty="0">
              <a:solidFill>
                <a:prstClr val="black"/>
              </a:solidFill>
              <a:latin typeface="Calibri"/>
              <a:ea typeface="ＭＳ Ｐゴシック"/>
            </a:endParaRPr>
          </a:p>
        </p:txBody>
      </p:sp>
      <p:sp>
        <p:nvSpPr>
          <p:cNvPr id="380" name="テキスト ボックス 379"/>
          <p:cNvSpPr txBox="1"/>
          <p:nvPr/>
        </p:nvSpPr>
        <p:spPr>
          <a:xfrm>
            <a:off x="8174581"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5</a:t>
            </a:r>
            <a:endParaRPr lang="ja-JP" altLang="en-US" sz="1400" dirty="0">
              <a:solidFill>
                <a:srgbClr val="0000FF"/>
              </a:solidFill>
              <a:latin typeface="Calibri"/>
              <a:ea typeface="ＭＳ Ｐゴシック"/>
            </a:endParaRPr>
          </a:p>
        </p:txBody>
      </p:sp>
      <p:sp>
        <p:nvSpPr>
          <p:cNvPr id="381" name="テキスト ボックス 380"/>
          <p:cNvSpPr txBox="1"/>
          <p:nvPr/>
        </p:nvSpPr>
        <p:spPr>
          <a:xfrm>
            <a:off x="6922544"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4</a:t>
            </a:r>
            <a:endParaRPr lang="ja-JP" altLang="en-US" sz="1400" dirty="0">
              <a:solidFill>
                <a:srgbClr val="0000FF"/>
              </a:solidFill>
              <a:latin typeface="Calibri"/>
              <a:ea typeface="ＭＳ Ｐゴシック"/>
            </a:endParaRPr>
          </a:p>
        </p:txBody>
      </p:sp>
      <p:sp>
        <p:nvSpPr>
          <p:cNvPr id="382" name="テキスト ボックス 381"/>
          <p:cNvSpPr txBox="1"/>
          <p:nvPr/>
        </p:nvSpPr>
        <p:spPr>
          <a:xfrm>
            <a:off x="5700627"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3</a:t>
            </a:r>
            <a:endParaRPr lang="ja-JP" altLang="en-US" sz="1400" dirty="0">
              <a:solidFill>
                <a:srgbClr val="0000FF"/>
              </a:solidFill>
              <a:latin typeface="Calibri"/>
              <a:ea typeface="ＭＳ Ｐゴシック"/>
            </a:endParaRPr>
          </a:p>
        </p:txBody>
      </p:sp>
      <p:sp>
        <p:nvSpPr>
          <p:cNvPr id="383" name="テキスト ボックス 382"/>
          <p:cNvSpPr txBox="1"/>
          <p:nvPr/>
        </p:nvSpPr>
        <p:spPr>
          <a:xfrm>
            <a:off x="4300567"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2</a:t>
            </a:r>
            <a:endParaRPr lang="ja-JP" altLang="en-US" sz="1400" dirty="0">
              <a:solidFill>
                <a:srgbClr val="0000FF"/>
              </a:solidFill>
              <a:latin typeface="Calibri"/>
              <a:ea typeface="ＭＳ Ｐゴシック"/>
            </a:endParaRPr>
          </a:p>
        </p:txBody>
      </p:sp>
      <p:sp>
        <p:nvSpPr>
          <p:cNvPr id="384" name="テキスト ボックス 383"/>
          <p:cNvSpPr txBox="1"/>
          <p:nvPr/>
        </p:nvSpPr>
        <p:spPr>
          <a:xfrm>
            <a:off x="2973267"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1</a:t>
            </a:r>
            <a:endParaRPr lang="ja-JP" altLang="en-US" sz="1400" dirty="0">
              <a:solidFill>
                <a:srgbClr val="0000FF"/>
              </a:solidFill>
              <a:latin typeface="Calibri"/>
              <a:ea typeface="ＭＳ Ｐゴシック"/>
            </a:endParaRPr>
          </a:p>
        </p:txBody>
      </p:sp>
      <p:sp>
        <p:nvSpPr>
          <p:cNvPr id="385" name="テキスト ボックス 384"/>
          <p:cNvSpPr txBox="1"/>
          <p:nvPr/>
        </p:nvSpPr>
        <p:spPr>
          <a:xfrm>
            <a:off x="1480372" y="6685208"/>
            <a:ext cx="466687" cy="320526"/>
          </a:xfrm>
          <a:prstGeom prst="rect">
            <a:avLst/>
          </a:prstGeom>
          <a:solidFill>
            <a:schemeClr val="bg1"/>
          </a:solidFill>
          <a:ln w="19050">
            <a:solidFill>
              <a:srgbClr val="0000FF"/>
            </a:solidFill>
          </a:ln>
        </p:spPr>
        <p:txBody>
          <a:bodyPr wrap="square" lIns="104069" tIns="52033" rIns="104069" bIns="52033" rtlCol="0">
            <a:spAutoFit/>
          </a:bodyPr>
          <a:lstStyle/>
          <a:p>
            <a:pPr algn="ctr" defTabSz="1040682"/>
            <a:r>
              <a:rPr lang="en-US" altLang="ja-JP" sz="1400" dirty="0">
                <a:solidFill>
                  <a:srgbClr val="0000FF"/>
                </a:solidFill>
                <a:latin typeface="Calibri"/>
                <a:ea typeface="ＭＳ Ｐゴシック"/>
              </a:rPr>
              <a:t>C</a:t>
            </a:r>
            <a:endParaRPr lang="ja-JP" altLang="en-US" sz="1400" dirty="0">
              <a:solidFill>
                <a:srgbClr val="0000FF"/>
              </a:solidFill>
              <a:latin typeface="Calibri"/>
              <a:ea typeface="ＭＳ Ｐゴシック"/>
            </a:endParaRPr>
          </a:p>
        </p:txBody>
      </p:sp>
      <p:sp>
        <p:nvSpPr>
          <p:cNvPr id="325" name="円/楕円 324"/>
          <p:cNvSpPr/>
          <p:nvPr/>
        </p:nvSpPr>
        <p:spPr>
          <a:xfrm>
            <a:off x="2958742" y="6756056"/>
            <a:ext cx="170399" cy="1607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04069" tIns="52033" rIns="104069" bIns="52033" rtlCol="0" anchor="ctr"/>
          <a:lstStyle/>
          <a:p>
            <a:pPr algn="ctr" defTabSz="1040682"/>
            <a:endParaRPr lang="ja-JP" altLang="en-US">
              <a:solidFill>
                <a:prstClr val="white"/>
              </a:solidFill>
              <a:latin typeface="Calibri"/>
              <a:ea typeface="ＭＳ Ｐゴシック"/>
            </a:endParaRPr>
          </a:p>
        </p:txBody>
      </p:sp>
      <p:sp>
        <p:nvSpPr>
          <p:cNvPr id="1048" name="正方形/長方形 1047"/>
          <p:cNvSpPr/>
          <p:nvPr/>
        </p:nvSpPr>
        <p:spPr>
          <a:xfrm>
            <a:off x="3588418" y="5108237"/>
            <a:ext cx="453827" cy="428248"/>
          </a:xfrm>
          <a:prstGeom prst="rect">
            <a:avLst/>
          </a:prstGeom>
        </p:spPr>
        <p:txBody>
          <a:bodyPr wrap="none" lIns="104069" tIns="52033" rIns="104069" bIns="52033">
            <a:spAutoFit/>
          </a:bodyPr>
          <a:lstStyle/>
          <a:p>
            <a:pPr defTabSz="1040682"/>
            <a:r>
              <a:rPr lang="en-US" altLang="ja-JP" b="1" dirty="0">
                <a:solidFill>
                  <a:srgbClr val="0000FF"/>
                </a:solidFill>
                <a:latin typeface="Arial" panose="020B0604020202020204" pitchFamily="34" charset="0"/>
                <a:ea typeface="ＭＳ Ｐゴシック"/>
                <a:cs typeface="Arial" panose="020B0604020202020204" pitchFamily="34" charset="0"/>
              </a:rPr>
              <a:t>e-</a:t>
            </a:r>
            <a:endParaRPr lang="ja-JP" altLang="en-US" b="1" dirty="0">
              <a:solidFill>
                <a:srgbClr val="0000FF"/>
              </a:solidFill>
              <a:latin typeface="Arial" panose="020B0604020202020204" pitchFamily="34" charset="0"/>
              <a:ea typeface="ＭＳ Ｐゴシック"/>
              <a:cs typeface="Arial" panose="020B0604020202020204" pitchFamily="34" charset="0"/>
            </a:endParaRPr>
          </a:p>
        </p:txBody>
      </p:sp>
      <p:sp>
        <p:nvSpPr>
          <p:cNvPr id="399" name="正方形/長方形 398"/>
          <p:cNvSpPr/>
          <p:nvPr/>
        </p:nvSpPr>
        <p:spPr>
          <a:xfrm>
            <a:off x="3851251" y="5855601"/>
            <a:ext cx="517947" cy="428248"/>
          </a:xfrm>
          <a:prstGeom prst="rect">
            <a:avLst/>
          </a:prstGeom>
        </p:spPr>
        <p:txBody>
          <a:bodyPr wrap="none" lIns="104069" tIns="52033" rIns="104069" bIns="52033">
            <a:spAutoFit/>
          </a:bodyPr>
          <a:lstStyle/>
          <a:p>
            <a:pPr defTabSz="1040682"/>
            <a:r>
              <a:rPr lang="en-US" altLang="ja-JP" b="1" dirty="0">
                <a:solidFill>
                  <a:srgbClr val="FF0000"/>
                </a:solidFill>
                <a:latin typeface="Arial" panose="020B0604020202020204" pitchFamily="34" charset="0"/>
                <a:ea typeface="ＭＳ Ｐゴシック"/>
                <a:cs typeface="Arial" panose="020B0604020202020204" pitchFamily="34" charset="0"/>
              </a:rPr>
              <a:t>e+</a:t>
            </a:r>
            <a:endParaRPr lang="ja-JP" altLang="en-US" b="1" dirty="0">
              <a:solidFill>
                <a:srgbClr val="FF0000"/>
              </a:solidFill>
              <a:latin typeface="Arial" panose="020B0604020202020204" pitchFamily="34" charset="0"/>
              <a:ea typeface="ＭＳ Ｐゴシック"/>
              <a:cs typeface="Arial" panose="020B0604020202020204" pitchFamily="34" charset="0"/>
            </a:endParaRPr>
          </a:p>
        </p:txBody>
      </p:sp>
      <p:sp>
        <p:nvSpPr>
          <p:cNvPr id="400" name="テキスト ボックス 212"/>
          <p:cNvSpPr txBox="1">
            <a:spLocks noChangeArrowheads="1"/>
          </p:cNvSpPr>
          <p:nvPr/>
        </p:nvSpPr>
        <p:spPr bwMode="auto">
          <a:xfrm>
            <a:off x="4616701" y="5692217"/>
            <a:ext cx="979612" cy="31026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104069" tIns="52033" rIns="104069" bIns="52033">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1040682">
              <a:lnSpc>
                <a:spcPct val="80000"/>
              </a:lnSpc>
            </a:pPr>
            <a:r>
              <a:rPr lang="en-US" altLang="ja-JP" sz="1600" b="1" dirty="0">
                <a:solidFill>
                  <a:srgbClr val="FF0000"/>
                </a:solidFill>
                <a:cs typeface="Arial" charset="0"/>
              </a:rPr>
              <a:t>1.1 GeV </a:t>
            </a:r>
          </a:p>
        </p:txBody>
      </p:sp>
      <p:pic>
        <p:nvPicPr>
          <p:cNvPr id="1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0768" y="6807464"/>
            <a:ext cx="158090" cy="1143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2" name="テキスト ボックス 141"/>
          <p:cNvSpPr txBox="1"/>
          <p:nvPr/>
        </p:nvSpPr>
        <p:spPr>
          <a:xfrm>
            <a:off x="4591609" y="4818763"/>
            <a:ext cx="1082705" cy="351304"/>
          </a:xfrm>
          <a:prstGeom prst="rect">
            <a:avLst/>
          </a:prstGeom>
          <a:noFill/>
          <a:ln>
            <a:noFill/>
          </a:ln>
        </p:spPr>
        <p:txBody>
          <a:bodyPr wrap="none" lIns="104069" tIns="52033" rIns="104069" bIns="52033" rtlCol="0">
            <a:spAutoFit/>
          </a:bodyPr>
          <a:lstStyle/>
          <a:p>
            <a:pPr defTabSz="1040682"/>
            <a:r>
              <a:rPr lang="en-US" altLang="ja-JP" sz="1600" b="1" dirty="0">
                <a:solidFill>
                  <a:srgbClr val="0000FF"/>
                </a:solidFill>
                <a:latin typeface="Calibri"/>
                <a:ea typeface="ＭＳ Ｐゴシック"/>
              </a:rPr>
              <a:t>4.219 GeV</a:t>
            </a:r>
          </a:p>
        </p:txBody>
      </p:sp>
      <p:cxnSp>
        <p:nvCxnSpPr>
          <p:cNvPr id="143" name="直線コネクタ 142"/>
          <p:cNvCxnSpPr/>
          <p:nvPr/>
        </p:nvCxnSpPr>
        <p:spPr>
          <a:xfrm>
            <a:off x="3010904" y="5344243"/>
            <a:ext cx="1" cy="340862"/>
          </a:xfrm>
          <a:prstGeom prst="line">
            <a:avLst/>
          </a:prstGeom>
          <a:ln w="28575">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144" name="直線矢印コネクタ 143"/>
          <p:cNvCxnSpPr/>
          <p:nvPr/>
        </p:nvCxnSpPr>
        <p:spPr>
          <a:xfrm>
            <a:off x="1084355" y="5397762"/>
            <a:ext cx="1911910" cy="0"/>
          </a:xfrm>
          <a:prstGeom prst="straightConnector1">
            <a:avLst/>
          </a:prstGeom>
          <a:ln w="28575">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146" name="テキスト ボックス 145"/>
          <p:cNvSpPr txBox="1"/>
          <p:nvPr/>
        </p:nvSpPr>
        <p:spPr>
          <a:xfrm>
            <a:off x="282434" y="6488320"/>
            <a:ext cx="874716" cy="351304"/>
          </a:xfrm>
          <a:prstGeom prst="rect">
            <a:avLst/>
          </a:prstGeom>
          <a:noFill/>
          <a:ln>
            <a:noFill/>
          </a:ln>
        </p:spPr>
        <p:txBody>
          <a:bodyPr wrap="none" lIns="104069" tIns="52033" rIns="104069" bIns="52033" rtlCol="0">
            <a:spAutoFit/>
          </a:bodyPr>
          <a:lstStyle/>
          <a:p>
            <a:pPr defTabSz="1040682"/>
            <a:r>
              <a:rPr lang="en-US" altLang="ja-JP" sz="1600" b="1" dirty="0">
                <a:solidFill>
                  <a:srgbClr val="0000FF"/>
                </a:solidFill>
                <a:latin typeface="Calibri"/>
                <a:ea typeface="ＭＳ Ｐゴシック"/>
              </a:rPr>
              <a:t>1.5 GeV</a:t>
            </a:r>
          </a:p>
        </p:txBody>
      </p:sp>
      <p:sp>
        <p:nvSpPr>
          <p:cNvPr id="257" name="テキスト ボックス 256"/>
          <p:cNvSpPr txBox="1"/>
          <p:nvPr/>
        </p:nvSpPr>
        <p:spPr>
          <a:xfrm>
            <a:off x="1190180" y="5046201"/>
            <a:ext cx="1599072" cy="351304"/>
          </a:xfrm>
          <a:prstGeom prst="rect">
            <a:avLst/>
          </a:prstGeom>
          <a:noFill/>
        </p:spPr>
        <p:txBody>
          <a:bodyPr wrap="none" lIns="104069" tIns="52033" rIns="104069" bIns="52033" rtlCol="0">
            <a:spAutoFit/>
          </a:bodyPr>
          <a:lstStyle/>
          <a:p>
            <a:pPr defTabSz="1040682"/>
            <a:r>
              <a:rPr lang="en-US" altLang="ja-JP" sz="1600" dirty="0">
                <a:solidFill>
                  <a:srgbClr val="0000FF"/>
                </a:solidFill>
                <a:latin typeface="Calibri"/>
                <a:ea typeface="ＭＳ Ｐゴシック"/>
              </a:rPr>
              <a:t>the same energy</a:t>
            </a:r>
            <a:endParaRPr lang="ja-JP" altLang="en-US" sz="1600" dirty="0">
              <a:solidFill>
                <a:srgbClr val="0000FF"/>
              </a:solidFill>
              <a:latin typeface="Calibri"/>
              <a:ea typeface="ＭＳ Ｐゴシック"/>
            </a:endParaRPr>
          </a:p>
        </p:txBody>
      </p:sp>
      <p:cxnSp>
        <p:nvCxnSpPr>
          <p:cNvPr id="154" name="直線コネクタ 153"/>
          <p:cNvCxnSpPr/>
          <p:nvPr/>
        </p:nvCxnSpPr>
        <p:spPr>
          <a:xfrm>
            <a:off x="5441426" y="5253780"/>
            <a:ext cx="163193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6" name="直線矢印コネクタ 265"/>
          <p:cNvCxnSpPr/>
          <p:nvPr/>
        </p:nvCxnSpPr>
        <p:spPr>
          <a:xfrm flipV="1">
            <a:off x="613024" y="6017608"/>
            <a:ext cx="408684" cy="444874"/>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67" name="テキスト ボックス 266"/>
          <p:cNvSpPr txBox="1"/>
          <p:nvPr/>
        </p:nvSpPr>
        <p:spPr>
          <a:xfrm>
            <a:off x="9200485" y="4131191"/>
            <a:ext cx="1364333" cy="351304"/>
          </a:xfrm>
          <a:prstGeom prst="rect">
            <a:avLst/>
          </a:prstGeom>
          <a:solidFill>
            <a:srgbClr val="0000FF">
              <a:alpha val="39000"/>
            </a:srgbClr>
          </a:solidFill>
        </p:spPr>
        <p:style>
          <a:lnRef idx="1">
            <a:schemeClr val="accent5"/>
          </a:lnRef>
          <a:fillRef idx="2">
            <a:schemeClr val="accent5"/>
          </a:fillRef>
          <a:effectRef idx="1">
            <a:schemeClr val="accent5"/>
          </a:effectRef>
          <a:fontRef idx="minor">
            <a:schemeClr val="dk1"/>
          </a:fontRef>
        </p:style>
        <p:txBody>
          <a:bodyPr wrap="none" lIns="104069" tIns="52033" rIns="104069" bIns="52033" rtlCol="0">
            <a:spAutoFit/>
          </a:bodyPr>
          <a:lstStyle/>
          <a:p>
            <a:pPr defTabSz="1040682"/>
            <a:r>
              <a:rPr lang="en-US" altLang="ja-JP" sz="1600" dirty="0">
                <a:solidFill>
                  <a:prstClr val="black"/>
                </a:solidFill>
                <a:latin typeface="Calibri"/>
                <a:ea typeface="ＭＳ Ｐゴシック"/>
              </a:rPr>
              <a:t>HER: 7 GeV e-  </a:t>
            </a:r>
          </a:p>
        </p:txBody>
      </p:sp>
      <p:sp>
        <p:nvSpPr>
          <p:cNvPr id="286" name="テキスト ボックス 285"/>
          <p:cNvSpPr txBox="1"/>
          <p:nvPr/>
        </p:nvSpPr>
        <p:spPr>
          <a:xfrm>
            <a:off x="9047881" y="4666091"/>
            <a:ext cx="1672109" cy="351304"/>
          </a:xfrm>
          <a:prstGeom prst="rect">
            <a:avLst/>
          </a:prstGeom>
          <a:solidFill>
            <a:srgbClr val="FFC000"/>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none" lIns="104069" tIns="52033" rIns="104069" bIns="52033" rtlCol="0">
            <a:spAutoFit/>
          </a:bodyPr>
          <a:lstStyle/>
          <a:p>
            <a:pPr defTabSz="1040682"/>
            <a:r>
              <a:rPr lang="en-US" altLang="ja-JP" sz="1600" dirty="0">
                <a:solidFill>
                  <a:prstClr val="black"/>
                </a:solidFill>
                <a:latin typeface="Calibri"/>
                <a:ea typeface="ＭＳ Ｐゴシック"/>
              </a:rPr>
              <a:t>PF-AR: 6.5 GeV e-</a:t>
            </a:r>
          </a:p>
        </p:txBody>
      </p:sp>
      <p:sp>
        <p:nvSpPr>
          <p:cNvPr id="379" name="テキスト ボックス 378"/>
          <p:cNvSpPr txBox="1"/>
          <p:nvPr/>
        </p:nvSpPr>
        <p:spPr>
          <a:xfrm>
            <a:off x="9224834" y="5797765"/>
            <a:ext cx="1377157" cy="351304"/>
          </a:xfrm>
          <a:prstGeom prst="rect">
            <a:avLst/>
          </a:prstGeom>
        </p:spPr>
        <p:style>
          <a:lnRef idx="1">
            <a:schemeClr val="accent5"/>
          </a:lnRef>
          <a:fillRef idx="2">
            <a:schemeClr val="accent5"/>
          </a:fillRef>
          <a:effectRef idx="1">
            <a:schemeClr val="accent5"/>
          </a:effectRef>
          <a:fontRef idx="minor">
            <a:schemeClr val="dk1"/>
          </a:fontRef>
        </p:style>
        <p:txBody>
          <a:bodyPr wrap="none" lIns="104069" tIns="52033" rIns="104069" bIns="52033" rtlCol="0">
            <a:spAutoFit/>
          </a:bodyPr>
          <a:lstStyle/>
          <a:p>
            <a:pPr defTabSz="1040682"/>
            <a:r>
              <a:rPr lang="en-US" altLang="ja-JP" sz="1600" dirty="0">
                <a:solidFill>
                  <a:prstClr val="black"/>
                </a:solidFill>
                <a:latin typeface="Calibri"/>
                <a:ea typeface="ＭＳ Ｐゴシック"/>
              </a:rPr>
              <a:t>PF: 2.5 GeV e-</a:t>
            </a:r>
          </a:p>
        </p:txBody>
      </p:sp>
      <p:sp>
        <p:nvSpPr>
          <p:cNvPr id="392" name="テキスト ボックス 391"/>
          <p:cNvSpPr txBox="1"/>
          <p:nvPr/>
        </p:nvSpPr>
        <p:spPr>
          <a:xfrm>
            <a:off x="9191127" y="5257319"/>
            <a:ext cx="1572678" cy="351304"/>
          </a:xfrm>
          <a:prstGeom prst="rect">
            <a:avLst/>
          </a:prstGeom>
          <a:solidFill>
            <a:srgbClr val="FF0000"/>
          </a:solidFill>
        </p:spPr>
        <p:style>
          <a:lnRef idx="1">
            <a:schemeClr val="accent2"/>
          </a:lnRef>
          <a:fillRef idx="2">
            <a:schemeClr val="accent2"/>
          </a:fillRef>
          <a:effectRef idx="1">
            <a:schemeClr val="accent2"/>
          </a:effectRef>
          <a:fontRef idx="minor">
            <a:schemeClr val="dk1"/>
          </a:fontRef>
        </p:style>
        <p:txBody>
          <a:bodyPr wrap="square" lIns="104069" tIns="52033" rIns="104069" bIns="52033" rtlCol="0">
            <a:spAutoFit/>
          </a:bodyPr>
          <a:lstStyle/>
          <a:p>
            <a:pPr defTabSz="1040682"/>
            <a:r>
              <a:rPr lang="en-US" altLang="ja-JP" sz="1600" dirty="0">
                <a:solidFill>
                  <a:prstClr val="black"/>
                </a:solidFill>
                <a:latin typeface="Calibri"/>
                <a:ea typeface="ＭＳ Ｐゴシック"/>
              </a:rPr>
              <a:t>LER: 4 GeV e+</a:t>
            </a:r>
          </a:p>
        </p:txBody>
      </p:sp>
      <p:sp>
        <p:nvSpPr>
          <p:cNvPr id="148" name="タイトル 1"/>
          <p:cNvSpPr>
            <a:spLocks noGrp="1"/>
          </p:cNvSpPr>
          <p:nvPr>
            <p:ph type="title"/>
          </p:nvPr>
        </p:nvSpPr>
        <p:spPr>
          <a:xfrm>
            <a:off x="125664" y="5849"/>
            <a:ext cx="10358438" cy="1313903"/>
          </a:xfrm>
          <a:noFill/>
        </p:spPr>
        <p:txBody>
          <a:bodyPr/>
          <a:lstStyle/>
          <a:p>
            <a:r>
              <a:rPr lang="en-US" altLang="ja-JP" dirty="0"/>
              <a:t>Injector Linac Operation in Phase II - III</a:t>
            </a:r>
            <a:endParaRPr kumimoji="1" lang="ja-JP" altLang="en-US" dirty="0"/>
          </a:p>
        </p:txBody>
      </p:sp>
      <p:cxnSp>
        <p:nvCxnSpPr>
          <p:cNvPr id="147" name="直線コネクタ 146">
            <a:extLst>
              <a:ext uri="{FF2B5EF4-FFF2-40B4-BE49-F238E27FC236}">
                <a16:creationId xmlns:a16="http://schemas.microsoft.com/office/drawing/2014/main" id="{537F1854-A250-4374-A1F3-7610CD30EE0E}"/>
              </a:ext>
            </a:extLst>
          </p:cNvPr>
          <p:cNvCxnSpPr>
            <a:cxnSpLocks/>
          </p:cNvCxnSpPr>
          <p:nvPr/>
        </p:nvCxnSpPr>
        <p:spPr>
          <a:xfrm flipV="1">
            <a:off x="1048747" y="5545470"/>
            <a:ext cx="1939789" cy="43015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3E3C0DB9-2C25-4325-81C8-0FB661AABF44}"/>
              </a:ext>
            </a:extLst>
          </p:cNvPr>
          <p:cNvCxnSpPr>
            <a:cxnSpLocks/>
          </p:cNvCxnSpPr>
          <p:nvPr/>
        </p:nvCxnSpPr>
        <p:spPr>
          <a:xfrm>
            <a:off x="3041841" y="5544771"/>
            <a:ext cx="394535"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18D638D5-4ED5-45E8-8401-B93A4E5A28BC}"/>
              </a:ext>
            </a:extLst>
          </p:cNvPr>
          <p:cNvCxnSpPr>
            <a:cxnSpLocks/>
          </p:cNvCxnSpPr>
          <p:nvPr/>
        </p:nvCxnSpPr>
        <p:spPr>
          <a:xfrm flipV="1">
            <a:off x="3412202" y="5340054"/>
            <a:ext cx="1177269" cy="21235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5BE975C8-761E-49A0-A839-99EFD5EF80E8}"/>
              </a:ext>
            </a:extLst>
          </p:cNvPr>
          <p:cNvCxnSpPr>
            <a:cxnSpLocks/>
          </p:cNvCxnSpPr>
          <p:nvPr/>
        </p:nvCxnSpPr>
        <p:spPr>
          <a:xfrm flipV="1">
            <a:off x="4548148" y="5239396"/>
            <a:ext cx="615558" cy="11561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740137D9-2E95-4294-88F0-9ED6F5DF29D6}"/>
              </a:ext>
            </a:extLst>
          </p:cNvPr>
          <p:cNvCxnSpPr>
            <a:cxnSpLocks/>
          </p:cNvCxnSpPr>
          <p:nvPr/>
        </p:nvCxnSpPr>
        <p:spPr>
          <a:xfrm>
            <a:off x="5146923" y="5236171"/>
            <a:ext cx="294504" cy="162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A3009FE0-25C6-4BD7-9BD9-83963F1D3AF0}"/>
              </a:ext>
            </a:extLst>
          </p:cNvPr>
          <p:cNvCxnSpPr>
            <a:cxnSpLocks/>
          </p:cNvCxnSpPr>
          <p:nvPr/>
        </p:nvCxnSpPr>
        <p:spPr>
          <a:xfrm flipV="1">
            <a:off x="5463826" y="4857890"/>
            <a:ext cx="1646126" cy="37306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4F53B30D-14C1-46C7-8081-75E4ACB1392E}"/>
              </a:ext>
            </a:extLst>
          </p:cNvPr>
          <p:cNvCxnSpPr>
            <a:cxnSpLocks/>
          </p:cNvCxnSpPr>
          <p:nvPr/>
        </p:nvCxnSpPr>
        <p:spPr>
          <a:xfrm flipV="1">
            <a:off x="7073363" y="4847391"/>
            <a:ext cx="235322" cy="890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C8801BEC-7E44-44EF-8537-4A86C2A24532}"/>
              </a:ext>
            </a:extLst>
          </p:cNvPr>
          <p:cNvCxnSpPr>
            <a:cxnSpLocks/>
          </p:cNvCxnSpPr>
          <p:nvPr/>
        </p:nvCxnSpPr>
        <p:spPr>
          <a:xfrm flipV="1">
            <a:off x="7302783" y="4685804"/>
            <a:ext cx="617238" cy="16093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8EC0E601-9BF3-4DF4-A6DF-C63FE73246FD}"/>
              </a:ext>
            </a:extLst>
          </p:cNvPr>
          <p:cNvCxnSpPr>
            <a:cxnSpLocks/>
          </p:cNvCxnSpPr>
          <p:nvPr/>
        </p:nvCxnSpPr>
        <p:spPr>
          <a:xfrm flipV="1">
            <a:off x="7920021" y="4665090"/>
            <a:ext cx="435714" cy="1859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29801BE-8469-4ADE-9AFD-5DCCF7EC7312}"/>
              </a:ext>
            </a:extLst>
          </p:cNvPr>
          <p:cNvCxnSpPr>
            <a:cxnSpLocks/>
          </p:cNvCxnSpPr>
          <p:nvPr/>
        </p:nvCxnSpPr>
        <p:spPr>
          <a:xfrm flipV="1">
            <a:off x="8354589" y="4600119"/>
            <a:ext cx="227120" cy="7287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26E32361-915C-45C0-B55B-9FC0178CE999}"/>
              </a:ext>
            </a:extLst>
          </p:cNvPr>
          <p:cNvCxnSpPr>
            <a:cxnSpLocks/>
          </p:cNvCxnSpPr>
          <p:nvPr/>
        </p:nvCxnSpPr>
        <p:spPr>
          <a:xfrm flipV="1">
            <a:off x="8581709" y="4598056"/>
            <a:ext cx="712361" cy="595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45" name="テキスト ボックス 144"/>
          <p:cNvSpPr txBox="1"/>
          <p:nvPr/>
        </p:nvSpPr>
        <p:spPr>
          <a:xfrm>
            <a:off x="6003307" y="1875614"/>
            <a:ext cx="4685331" cy="1582410"/>
          </a:xfrm>
          <a:prstGeom prst="rect">
            <a:avLst/>
          </a:prstGeom>
          <a:noFill/>
        </p:spPr>
        <p:txBody>
          <a:bodyPr wrap="square" lIns="104069" tIns="52033" rIns="104069" bIns="52033" rtlCol="0">
            <a:spAutoFit/>
          </a:bodyPr>
          <a:lstStyle/>
          <a:p>
            <a:pPr marL="325211" indent="-325211" defTabSz="1040682">
              <a:buClr>
                <a:srgbClr val="FF0000"/>
              </a:buClr>
              <a:buFont typeface="Wingdings" panose="05000000000000000000" pitchFamily="2" charset="2"/>
              <a:buChar char="l"/>
            </a:pPr>
            <a:r>
              <a:rPr lang="en-US" altLang="ja-JP" sz="1600" dirty="0">
                <a:solidFill>
                  <a:prstClr val="black"/>
                </a:solidFill>
                <a:latin typeface="Arial" panose="020B0604020202020204" pitchFamily="34" charset="0"/>
                <a:ea typeface="ＭＳ Ｐゴシック"/>
                <a:cs typeface="Arial" panose="020B0604020202020204" pitchFamily="34" charset="0"/>
              </a:rPr>
              <a:t>beam injection with pulse-to-pulse variable charge and energy</a:t>
            </a:r>
          </a:p>
          <a:p>
            <a:pPr marL="325211" indent="-325211" defTabSz="1040682">
              <a:buClr>
                <a:srgbClr val="FF0000"/>
              </a:buClr>
              <a:buFont typeface="Wingdings" panose="05000000000000000000" pitchFamily="2" charset="2"/>
              <a:buChar char="l"/>
            </a:pPr>
            <a:r>
              <a:rPr lang="en-US" altLang="ja-JP" sz="1600" dirty="0">
                <a:solidFill>
                  <a:prstClr val="black"/>
                </a:solidFill>
                <a:latin typeface="Arial" panose="020B0604020202020204" pitchFamily="34" charset="0"/>
                <a:ea typeface="ＭＳ Ｐゴシック"/>
                <a:cs typeface="Arial" panose="020B0604020202020204" pitchFamily="34" charset="0"/>
              </a:rPr>
              <a:t>device parameter change at 50 Hz (20 ms)</a:t>
            </a:r>
            <a:endParaRPr lang="en-US" altLang="ja-JP" sz="1600" dirty="0">
              <a:solidFill>
                <a:prstClr val="black"/>
              </a:solidFill>
              <a:latin typeface="Calibri"/>
              <a:ea typeface="ＭＳ Ｐゴシック"/>
            </a:endParaRPr>
          </a:p>
          <a:p>
            <a:pPr marL="325211" indent="-325211" defTabSz="1040682">
              <a:buClr>
                <a:srgbClr val="FF0000"/>
              </a:buClr>
              <a:buFont typeface="Wingdings" panose="05000000000000000000" pitchFamily="2" charset="2"/>
              <a:buChar char="l"/>
            </a:pPr>
            <a:r>
              <a:rPr lang="en-US" altLang="ja-JP" sz="1600" b="1" u="sng" dirty="0">
                <a:solidFill>
                  <a:srgbClr val="FF0000"/>
                </a:solidFill>
                <a:latin typeface="Calibri"/>
                <a:ea typeface="ＭＳ Ｐゴシック"/>
              </a:rPr>
              <a:t>Pulsed magnet commissioning at 3-5 sectors (2017 autumn), and many more installation (2018-2019)</a:t>
            </a:r>
            <a:endParaRPr lang="ja-JP" altLang="en-US" sz="1600" b="1" u="sng" dirty="0">
              <a:solidFill>
                <a:srgbClr val="FF0000"/>
              </a:solidFill>
              <a:latin typeface="Calibri"/>
              <a:ea typeface="ＭＳ Ｐゴシック"/>
            </a:endParaRPr>
          </a:p>
        </p:txBody>
      </p:sp>
      <p:sp>
        <p:nvSpPr>
          <p:cNvPr id="82" name="テキスト ボックス 81">
            <a:extLst>
              <a:ext uri="{FF2B5EF4-FFF2-40B4-BE49-F238E27FC236}">
                <a16:creationId xmlns:a16="http://schemas.microsoft.com/office/drawing/2014/main" id="{56CC48B0-E051-42A8-978F-8FCF6435D345}"/>
              </a:ext>
            </a:extLst>
          </p:cNvPr>
          <p:cNvSpPr txBox="1"/>
          <p:nvPr/>
        </p:nvSpPr>
        <p:spPr>
          <a:xfrm>
            <a:off x="3342268" y="3986991"/>
            <a:ext cx="1917880" cy="428472"/>
          </a:xfrm>
          <a:prstGeom prst="rect">
            <a:avLst/>
          </a:prstGeom>
          <a:noFill/>
        </p:spPr>
        <p:txBody>
          <a:bodyPr wrap="square" lIns="104287" tIns="52144" rIns="104287" bIns="52144" rtlCol="0">
            <a:spAutoFit/>
          </a:bodyPr>
          <a:lstStyle/>
          <a:p>
            <a:r>
              <a:rPr kumimoji="1" lang="en-US" altLang="ja-JP" dirty="0">
                <a:solidFill>
                  <a:srgbClr val="7030A0"/>
                </a:solidFill>
              </a:rPr>
              <a:t>DC</a:t>
            </a:r>
            <a:r>
              <a:rPr lang="en-US" altLang="ja-JP" dirty="0">
                <a:solidFill>
                  <a:srgbClr val="7030A0"/>
                </a:solidFill>
              </a:rPr>
              <a:t> magnets</a:t>
            </a:r>
            <a:endParaRPr kumimoji="1" lang="ja-JP" altLang="en-US" dirty="0">
              <a:solidFill>
                <a:srgbClr val="7030A0"/>
              </a:solidFill>
            </a:endParaRPr>
          </a:p>
        </p:txBody>
      </p:sp>
      <p:sp>
        <p:nvSpPr>
          <p:cNvPr id="164" name="テキスト ボックス 163">
            <a:extLst>
              <a:ext uri="{FF2B5EF4-FFF2-40B4-BE49-F238E27FC236}">
                <a16:creationId xmlns:a16="http://schemas.microsoft.com/office/drawing/2014/main" id="{B97CE284-EFCB-41BF-A1FE-758F0253B8B5}"/>
              </a:ext>
            </a:extLst>
          </p:cNvPr>
          <p:cNvSpPr txBox="1"/>
          <p:nvPr/>
        </p:nvSpPr>
        <p:spPr>
          <a:xfrm>
            <a:off x="6288283" y="3986991"/>
            <a:ext cx="2418259" cy="428472"/>
          </a:xfrm>
          <a:prstGeom prst="rect">
            <a:avLst/>
          </a:prstGeom>
          <a:noFill/>
        </p:spPr>
        <p:txBody>
          <a:bodyPr wrap="square" lIns="104287" tIns="52144" rIns="104287" bIns="52144" rtlCol="0">
            <a:spAutoFit/>
          </a:bodyPr>
          <a:lstStyle/>
          <a:p>
            <a:r>
              <a:rPr kumimoji="1" lang="en-US" altLang="ja-JP" dirty="0">
                <a:solidFill>
                  <a:srgbClr val="00B050"/>
                </a:solidFill>
              </a:rPr>
              <a:t>pulsed magnets</a:t>
            </a:r>
            <a:endParaRPr kumimoji="1" lang="ja-JP" altLang="en-US" dirty="0">
              <a:solidFill>
                <a:srgbClr val="00B050"/>
              </a:solidFill>
            </a:endParaRPr>
          </a:p>
        </p:txBody>
      </p:sp>
      <p:sp>
        <p:nvSpPr>
          <p:cNvPr id="162" name="テキスト ボックス 202">
            <a:extLst>
              <a:ext uri="{FF2B5EF4-FFF2-40B4-BE49-F238E27FC236}">
                <a16:creationId xmlns:a16="http://schemas.microsoft.com/office/drawing/2014/main" id="{C63F499E-8FA2-4B06-860F-7729BECD7E0C}"/>
              </a:ext>
            </a:extLst>
          </p:cNvPr>
          <p:cNvSpPr txBox="1">
            <a:spLocks noChangeArrowheads="1"/>
          </p:cNvSpPr>
          <p:nvPr/>
        </p:nvSpPr>
        <p:spPr bwMode="auto">
          <a:xfrm>
            <a:off x="2973223" y="1167352"/>
            <a:ext cx="2885936" cy="851891"/>
          </a:xfrm>
          <a:prstGeom prst="rect">
            <a:avLst/>
          </a:prstGeom>
          <a:noFill/>
          <a:ln w="25400">
            <a:solidFill>
              <a:srgbClr val="0000FF"/>
            </a:solidFill>
          </a:ln>
          <a:extLst/>
        </p:spPr>
        <p:txBody>
          <a:bodyPr wrap="none" lIns="36000" tIns="36000" rIns="36000" bIns="3600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1040682">
              <a:lnSpc>
                <a:spcPct val="90000"/>
              </a:lnSpc>
            </a:pPr>
            <a:r>
              <a:rPr lang="en-US" altLang="ja-JP" sz="1400" b="1" dirty="0">
                <a:solidFill>
                  <a:srgbClr val="0000FF"/>
                </a:solidFill>
                <a:cs typeface="Arial" charset="0"/>
              </a:rPr>
              <a:t>10 nC x 2 bunches x 50 Hz (LER)</a:t>
            </a:r>
          </a:p>
          <a:p>
            <a:pPr defTabSz="1040682">
              <a:lnSpc>
                <a:spcPct val="90000"/>
              </a:lnSpc>
            </a:pPr>
            <a:r>
              <a:rPr lang="en-US" altLang="ja-JP" sz="1400" b="1" dirty="0">
                <a:solidFill>
                  <a:srgbClr val="0000FF"/>
                </a:solidFill>
                <a:cs typeface="Arial" charset="0"/>
              </a:rPr>
              <a:t>  4 nC x 2 bunches x 50 Hz (HER)</a:t>
            </a:r>
          </a:p>
          <a:p>
            <a:pPr defTabSz="1040682">
              <a:lnSpc>
                <a:spcPct val="90000"/>
              </a:lnSpc>
            </a:pPr>
            <a:r>
              <a:rPr lang="en-US" altLang="ja-JP" sz="1400" b="1" dirty="0">
                <a:solidFill>
                  <a:srgbClr val="0000FF"/>
                </a:solidFill>
                <a:cs typeface="Arial" charset="0"/>
              </a:rPr>
              <a:t>0.3 nC x 1 bunch x 25 Hz (PF-AR)</a:t>
            </a:r>
          </a:p>
          <a:p>
            <a:pPr defTabSz="1040682">
              <a:lnSpc>
                <a:spcPct val="90000"/>
              </a:lnSpc>
            </a:pPr>
            <a:r>
              <a:rPr lang="en-US" altLang="ja-JP" sz="1400" b="1" dirty="0">
                <a:solidFill>
                  <a:srgbClr val="0000FF"/>
                </a:solidFill>
                <a:cs typeface="Arial" charset="0"/>
              </a:rPr>
              <a:t>0.3 nC x 1 bunch x 25 Hz (PF)  </a:t>
            </a:r>
            <a:endParaRPr lang="ja-JP" altLang="en-US" sz="1400" b="1" dirty="0">
              <a:solidFill>
                <a:srgbClr val="0000FF"/>
              </a:solidFill>
              <a:cs typeface="Arial" charset="0"/>
            </a:endParaRPr>
          </a:p>
        </p:txBody>
      </p:sp>
      <p:sp>
        <p:nvSpPr>
          <p:cNvPr id="157" name="テキスト ボックス 156"/>
          <p:cNvSpPr txBox="1"/>
          <p:nvPr/>
        </p:nvSpPr>
        <p:spPr>
          <a:xfrm>
            <a:off x="5105901" y="5276351"/>
            <a:ext cx="2733397" cy="351304"/>
          </a:xfrm>
          <a:prstGeom prst="rect">
            <a:avLst/>
          </a:prstGeom>
          <a:noFill/>
        </p:spPr>
        <p:txBody>
          <a:bodyPr wrap="none" lIns="104069" tIns="52033" rIns="104069" bIns="52033" rtlCol="0">
            <a:spAutoFit/>
          </a:bodyPr>
          <a:lstStyle/>
          <a:p>
            <a:pPr defTabSz="1040682"/>
            <a:r>
              <a:rPr lang="en-US" altLang="ja-JP" sz="1600" dirty="0">
                <a:solidFill>
                  <a:srgbClr val="0000FF"/>
                </a:solidFill>
                <a:latin typeface="Calibri"/>
                <a:ea typeface="ＭＳ Ｐゴシック"/>
              </a:rPr>
              <a:t>variable energy pulse-to-pulse</a:t>
            </a:r>
            <a:endParaRPr lang="ja-JP" altLang="en-US" sz="1600" dirty="0">
              <a:solidFill>
                <a:srgbClr val="0000FF"/>
              </a:solidFill>
              <a:latin typeface="Calibri"/>
              <a:ea typeface="ＭＳ Ｐゴシック"/>
            </a:endParaRPr>
          </a:p>
        </p:txBody>
      </p:sp>
      <p:sp>
        <p:nvSpPr>
          <p:cNvPr id="159" name="テキスト ボックス 158"/>
          <p:cNvSpPr txBox="1"/>
          <p:nvPr/>
        </p:nvSpPr>
        <p:spPr>
          <a:xfrm>
            <a:off x="3258174" y="1993843"/>
            <a:ext cx="2451469" cy="351304"/>
          </a:xfrm>
          <a:prstGeom prst="rect">
            <a:avLst/>
          </a:prstGeom>
          <a:noFill/>
        </p:spPr>
        <p:txBody>
          <a:bodyPr wrap="none" lIns="104069" tIns="52033" rIns="104069" bIns="52033" rtlCol="0">
            <a:spAutoFit/>
          </a:bodyPr>
          <a:lstStyle/>
          <a:p>
            <a:pPr defTabSz="1040682"/>
            <a:r>
              <a:rPr lang="en-US" altLang="ja-JP" sz="1600" dirty="0">
                <a:solidFill>
                  <a:srgbClr val="0000FF"/>
                </a:solidFill>
                <a:latin typeface="Calibri"/>
                <a:ea typeface="ＭＳ Ｐゴシック"/>
              </a:rPr>
              <a:t>beam bunches from e- gun</a:t>
            </a:r>
            <a:endParaRPr lang="ja-JP" altLang="en-US" sz="1600" dirty="0">
              <a:solidFill>
                <a:srgbClr val="0000FF"/>
              </a:solidFill>
              <a:latin typeface="Calibri"/>
              <a:ea typeface="ＭＳ Ｐゴシック"/>
            </a:endParaRPr>
          </a:p>
        </p:txBody>
      </p:sp>
      <p:sp>
        <p:nvSpPr>
          <p:cNvPr id="161"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a:t>
            </a:fld>
            <a:endParaRPr lang="en-US" altLang="ja-JP" dirty="0"/>
          </a:p>
        </p:txBody>
      </p:sp>
    </p:spTree>
    <p:extLst>
      <p:ext uri="{BB962C8B-B14F-4D97-AF65-F5344CB8AC3E}">
        <p14:creationId xmlns:p14="http://schemas.microsoft.com/office/powerpoint/2010/main" val="1939406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2576326" y="1935879"/>
            <a:ext cx="5171041" cy="307777"/>
          </a:xfrm>
          <a:prstGeom prst="rect">
            <a:avLst/>
          </a:prstGeom>
        </p:spPr>
        <p:txBody>
          <a:bodyPr vert="horz" wrap="square" lIns="0" tIns="0" rIns="0" bIns="0" rtlCol="0">
            <a:spAutoFit/>
          </a:bodyPr>
          <a:lstStyle/>
          <a:p>
            <a:pPr marL="12700">
              <a:lnSpc>
                <a:spcPct val="100000"/>
              </a:lnSpc>
            </a:pPr>
            <a:r>
              <a:rPr sz="2000" dirty="0">
                <a:latin typeface="Calibri"/>
                <a:cs typeface="Calibri"/>
              </a:rPr>
              <a:t>Emittance</a:t>
            </a:r>
            <a:r>
              <a:rPr lang="ja-JP" altLang="en-US" sz="2000" dirty="0">
                <a:latin typeface="Calibri"/>
                <a:cs typeface="Calibri"/>
              </a:rPr>
              <a:t> </a:t>
            </a:r>
            <a:r>
              <a:rPr sz="2000" dirty="0">
                <a:latin typeface="Calibri"/>
                <a:cs typeface="Calibri"/>
              </a:rPr>
              <a:t>improvement</a:t>
            </a:r>
            <a:r>
              <a:rPr lang="ja-JP" altLang="en-US" sz="2000" dirty="0">
                <a:latin typeface="Calibri"/>
                <a:cs typeface="Calibri"/>
              </a:rPr>
              <a:t> </a:t>
            </a:r>
            <a:r>
              <a:rPr sz="2000" dirty="0">
                <a:latin typeface="Calibri"/>
                <a:cs typeface="Calibri"/>
              </a:rPr>
              <a:t>by</a:t>
            </a:r>
            <a:r>
              <a:rPr lang="ja-JP" altLang="en-US" sz="2000" dirty="0">
                <a:latin typeface="Calibri"/>
                <a:cs typeface="Calibri"/>
              </a:rPr>
              <a:t> </a:t>
            </a:r>
            <a:r>
              <a:rPr sz="2000" dirty="0">
                <a:latin typeface="Calibri"/>
                <a:cs typeface="Calibri"/>
              </a:rPr>
              <a:t>dispersion</a:t>
            </a:r>
            <a:r>
              <a:rPr lang="ja-JP" altLang="en-US" sz="2000" dirty="0">
                <a:latin typeface="Calibri"/>
                <a:cs typeface="Calibri"/>
              </a:rPr>
              <a:t> </a:t>
            </a:r>
            <a:r>
              <a:rPr sz="2000" dirty="0">
                <a:latin typeface="Calibri"/>
                <a:cs typeface="Calibri"/>
              </a:rPr>
              <a:t>correction</a:t>
            </a:r>
          </a:p>
        </p:txBody>
      </p:sp>
      <p:sp>
        <p:nvSpPr>
          <p:cNvPr id="3" name="object 3"/>
          <p:cNvSpPr/>
          <p:nvPr/>
        </p:nvSpPr>
        <p:spPr>
          <a:xfrm>
            <a:off x="2138112" y="2383725"/>
            <a:ext cx="930495" cy="475379"/>
          </a:xfrm>
          <a:custGeom>
            <a:avLst/>
            <a:gdLst/>
            <a:ahLst/>
            <a:cxnLst/>
            <a:rect l="l" t="t" r="r" b="b"/>
            <a:pathLst>
              <a:path w="930910" h="474980">
                <a:moveTo>
                  <a:pt x="0" y="0"/>
                </a:moveTo>
                <a:lnTo>
                  <a:pt x="930913" y="0"/>
                </a:lnTo>
                <a:lnTo>
                  <a:pt x="930913" y="474880"/>
                </a:lnTo>
                <a:lnTo>
                  <a:pt x="0" y="474880"/>
                </a:lnTo>
                <a:lnTo>
                  <a:pt x="0" y="0"/>
                </a:lnTo>
                <a:close/>
              </a:path>
            </a:pathLst>
          </a:custGeom>
          <a:solidFill>
            <a:srgbClr val="C0504D"/>
          </a:solidFill>
        </p:spPr>
        <p:txBody>
          <a:bodyPr wrap="square" lIns="0" tIns="0" rIns="0" bIns="0" rtlCol="0"/>
          <a:lstStyle/>
          <a:p>
            <a:endParaRPr/>
          </a:p>
        </p:txBody>
      </p:sp>
      <p:sp>
        <p:nvSpPr>
          <p:cNvPr id="4" name="object 4"/>
          <p:cNvSpPr/>
          <p:nvPr/>
        </p:nvSpPr>
        <p:spPr>
          <a:xfrm>
            <a:off x="3068611" y="2383725"/>
            <a:ext cx="3498561" cy="475379"/>
          </a:xfrm>
          <a:custGeom>
            <a:avLst/>
            <a:gdLst/>
            <a:ahLst/>
            <a:cxnLst/>
            <a:rect l="l" t="t" r="r" b="b"/>
            <a:pathLst>
              <a:path w="3500120" h="474980">
                <a:moveTo>
                  <a:pt x="0" y="0"/>
                </a:moveTo>
                <a:lnTo>
                  <a:pt x="3499524" y="0"/>
                </a:lnTo>
                <a:lnTo>
                  <a:pt x="3499524" y="474880"/>
                </a:lnTo>
                <a:lnTo>
                  <a:pt x="0" y="474880"/>
                </a:lnTo>
                <a:lnTo>
                  <a:pt x="0" y="0"/>
                </a:lnTo>
                <a:close/>
              </a:path>
            </a:pathLst>
          </a:custGeom>
          <a:solidFill>
            <a:srgbClr val="C0504D"/>
          </a:solidFill>
        </p:spPr>
        <p:txBody>
          <a:bodyPr wrap="square" lIns="0" tIns="0" rIns="0" bIns="0" rtlCol="0"/>
          <a:lstStyle/>
          <a:p>
            <a:endParaRPr/>
          </a:p>
        </p:txBody>
      </p:sp>
      <p:sp>
        <p:nvSpPr>
          <p:cNvPr id="5" name="object 5"/>
          <p:cNvSpPr/>
          <p:nvPr/>
        </p:nvSpPr>
        <p:spPr>
          <a:xfrm>
            <a:off x="6566576" y="2383725"/>
            <a:ext cx="1176766" cy="475379"/>
          </a:xfrm>
          <a:custGeom>
            <a:avLst/>
            <a:gdLst/>
            <a:ahLst/>
            <a:cxnLst/>
            <a:rect l="l" t="t" r="r" b="b"/>
            <a:pathLst>
              <a:path w="1177290" h="474980">
                <a:moveTo>
                  <a:pt x="0" y="0"/>
                </a:moveTo>
                <a:lnTo>
                  <a:pt x="1177234" y="0"/>
                </a:lnTo>
                <a:lnTo>
                  <a:pt x="1177234" y="474880"/>
                </a:lnTo>
                <a:lnTo>
                  <a:pt x="0" y="474880"/>
                </a:lnTo>
                <a:lnTo>
                  <a:pt x="0" y="0"/>
                </a:lnTo>
                <a:close/>
              </a:path>
            </a:pathLst>
          </a:custGeom>
          <a:solidFill>
            <a:srgbClr val="C0504D"/>
          </a:solidFill>
        </p:spPr>
        <p:txBody>
          <a:bodyPr wrap="square" lIns="0" tIns="0" rIns="0" bIns="0" rtlCol="0"/>
          <a:lstStyle/>
          <a:p>
            <a:endParaRPr/>
          </a:p>
        </p:txBody>
      </p:sp>
      <p:sp>
        <p:nvSpPr>
          <p:cNvPr id="6" name="object 6"/>
          <p:cNvSpPr/>
          <p:nvPr/>
        </p:nvSpPr>
        <p:spPr>
          <a:xfrm>
            <a:off x="7743288" y="2383725"/>
            <a:ext cx="868928" cy="475379"/>
          </a:xfrm>
          <a:custGeom>
            <a:avLst/>
            <a:gdLst/>
            <a:ahLst/>
            <a:cxnLst/>
            <a:rect l="l" t="t" r="r" b="b"/>
            <a:pathLst>
              <a:path w="869315" h="474980">
                <a:moveTo>
                  <a:pt x="0" y="0"/>
                </a:moveTo>
                <a:lnTo>
                  <a:pt x="868775" y="0"/>
                </a:lnTo>
                <a:lnTo>
                  <a:pt x="868775" y="474880"/>
                </a:lnTo>
                <a:lnTo>
                  <a:pt x="0" y="474880"/>
                </a:lnTo>
                <a:lnTo>
                  <a:pt x="0" y="0"/>
                </a:lnTo>
                <a:close/>
              </a:path>
            </a:pathLst>
          </a:custGeom>
          <a:solidFill>
            <a:srgbClr val="C0504D"/>
          </a:solidFill>
        </p:spPr>
        <p:txBody>
          <a:bodyPr wrap="square" lIns="0" tIns="0" rIns="0" bIns="0" rtlCol="0"/>
          <a:lstStyle/>
          <a:p>
            <a:endParaRPr/>
          </a:p>
        </p:txBody>
      </p:sp>
      <p:sp>
        <p:nvSpPr>
          <p:cNvPr id="7" name="object 7"/>
          <p:cNvSpPr/>
          <p:nvPr/>
        </p:nvSpPr>
        <p:spPr>
          <a:xfrm>
            <a:off x="2138112" y="2859005"/>
            <a:ext cx="930495" cy="442967"/>
          </a:xfrm>
          <a:custGeom>
            <a:avLst/>
            <a:gdLst/>
            <a:ahLst/>
            <a:cxnLst/>
            <a:rect l="l" t="t" r="r" b="b"/>
            <a:pathLst>
              <a:path w="930910" h="442595">
                <a:moveTo>
                  <a:pt x="0" y="0"/>
                </a:moveTo>
                <a:lnTo>
                  <a:pt x="930913" y="0"/>
                </a:lnTo>
                <a:lnTo>
                  <a:pt x="930913" y="442354"/>
                </a:lnTo>
                <a:lnTo>
                  <a:pt x="0" y="442354"/>
                </a:lnTo>
                <a:lnTo>
                  <a:pt x="0" y="0"/>
                </a:lnTo>
                <a:close/>
              </a:path>
            </a:pathLst>
          </a:custGeom>
          <a:solidFill>
            <a:srgbClr val="E8D0D0"/>
          </a:solidFill>
        </p:spPr>
        <p:txBody>
          <a:bodyPr wrap="square" lIns="0" tIns="0" rIns="0" bIns="0" rtlCol="0"/>
          <a:lstStyle/>
          <a:p>
            <a:endParaRPr/>
          </a:p>
        </p:txBody>
      </p:sp>
      <p:sp>
        <p:nvSpPr>
          <p:cNvPr id="8" name="object 8"/>
          <p:cNvSpPr/>
          <p:nvPr/>
        </p:nvSpPr>
        <p:spPr>
          <a:xfrm>
            <a:off x="3068611" y="2859005"/>
            <a:ext cx="960962" cy="442967"/>
          </a:xfrm>
          <a:custGeom>
            <a:avLst/>
            <a:gdLst/>
            <a:ahLst/>
            <a:cxnLst/>
            <a:rect l="l" t="t" r="r" b="b"/>
            <a:pathLst>
              <a:path w="961389" h="442595">
                <a:moveTo>
                  <a:pt x="0" y="0"/>
                </a:moveTo>
                <a:lnTo>
                  <a:pt x="961151" y="0"/>
                </a:lnTo>
                <a:lnTo>
                  <a:pt x="961151" y="442354"/>
                </a:lnTo>
                <a:lnTo>
                  <a:pt x="0" y="442354"/>
                </a:lnTo>
                <a:lnTo>
                  <a:pt x="0" y="0"/>
                </a:lnTo>
                <a:close/>
              </a:path>
            </a:pathLst>
          </a:custGeom>
          <a:solidFill>
            <a:srgbClr val="E8D0D0"/>
          </a:solidFill>
        </p:spPr>
        <p:txBody>
          <a:bodyPr wrap="square" lIns="0" tIns="0" rIns="0" bIns="0" rtlCol="0"/>
          <a:lstStyle/>
          <a:p>
            <a:endParaRPr/>
          </a:p>
        </p:txBody>
      </p:sp>
      <p:sp>
        <p:nvSpPr>
          <p:cNvPr id="9" name="object 9"/>
          <p:cNvSpPr/>
          <p:nvPr/>
        </p:nvSpPr>
        <p:spPr>
          <a:xfrm>
            <a:off x="4029334" y="2859005"/>
            <a:ext cx="1247854" cy="442967"/>
          </a:xfrm>
          <a:custGeom>
            <a:avLst/>
            <a:gdLst/>
            <a:ahLst/>
            <a:cxnLst/>
            <a:rect l="l" t="t" r="r" b="b"/>
            <a:pathLst>
              <a:path w="1248410" h="442595">
                <a:moveTo>
                  <a:pt x="0" y="0"/>
                </a:moveTo>
                <a:lnTo>
                  <a:pt x="1247942" y="0"/>
                </a:lnTo>
                <a:lnTo>
                  <a:pt x="1247942" y="442354"/>
                </a:lnTo>
                <a:lnTo>
                  <a:pt x="0" y="442354"/>
                </a:lnTo>
                <a:lnTo>
                  <a:pt x="0" y="0"/>
                </a:lnTo>
                <a:close/>
              </a:path>
            </a:pathLst>
          </a:custGeom>
          <a:solidFill>
            <a:srgbClr val="E8D0D0"/>
          </a:solidFill>
        </p:spPr>
        <p:txBody>
          <a:bodyPr wrap="square" lIns="0" tIns="0" rIns="0" bIns="0" rtlCol="0"/>
          <a:lstStyle/>
          <a:p>
            <a:endParaRPr/>
          </a:p>
        </p:txBody>
      </p:sp>
      <p:sp>
        <p:nvSpPr>
          <p:cNvPr id="10" name="object 10"/>
          <p:cNvSpPr/>
          <p:nvPr/>
        </p:nvSpPr>
        <p:spPr>
          <a:xfrm>
            <a:off x="5276722" y="2859005"/>
            <a:ext cx="1290380" cy="442967"/>
          </a:xfrm>
          <a:custGeom>
            <a:avLst/>
            <a:gdLst/>
            <a:ahLst/>
            <a:cxnLst/>
            <a:rect l="l" t="t" r="r" b="b"/>
            <a:pathLst>
              <a:path w="1290954" h="442595">
                <a:moveTo>
                  <a:pt x="0" y="0"/>
                </a:moveTo>
                <a:lnTo>
                  <a:pt x="1290430" y="0"/>
                </a:lnTo>
                <a:lnTo>
                  <a:pt x="1290430" y="442354"/>
                </a:lnTo>
                <a:lnTo>
                  <a:pt x="0" y="442354"/>
                </a:lnTo>
                <a:lnTo>
                  <a:pt x="0" y="0"/>
                </a:lnTo>
                <a:close/>
              </a:path>
            </a:pathLst>
          </a:custGeom>
          <a:solidFill>
            <a:srgbClr val="E8D0D0"/>
          </a:solidFill>
        </p:spPr>
        <p:txBody>
          <a:bodyPr wrap="square" lIns="0" tIns="0" rIns="0" bIns="0" rtlCol="0"/>
          <a:lstStyle/>
          <a:p>
            <a:endParaRPr/>
          </a:p>
        </p:txBody>
      </p:sp>
      <p:sp>
        <p:nvSpPr>
          <p:cNvPr id="11" name="object 11"/>
          <p:cNvSpPr/>
          <p:nvPr/>
        </p:nvSpPr>
        <p:spPr>
          <a:xfrm>
            <a:off x="6566576" y="2859005"/>
            <a:ext cx="1176766" cy="442967"/>
          </a:xfrm>
          <a:custGeom>
            <a:avLst/>
            <a:gdLst/>
            <a:ahLst/>
            <a:cxnLst/>
            <a:rect l="l" t="t" r="r" b="b"/>
            <a:pathLst>
              <a:path w="1177290" h="442595">
                <a:moveTo>
                  <a:pt x="0" y="0"/>
                </a:moveTo>
                <a:lnTo>
                  <a:pt x="1177234" y="0"/>
                </a:lnTo>
                <a:lnTo>
                  <a:pt x="1177234" y="442354"/>
                </a:lnTo>
                <a:lnTo>
                  <a:pt x="0" y="442354"/>
                </a:lnTo>
                <a:lnTo>
                  <a:pt x="0" y="0"/>
                </a:lnTo>
                <a:close/>
              </a:path>
            </a:pathLst>
          </a:custGeom>
          <a:solidFill>
            <a:srgbClr val="E8D0D0"/>
          </a:solidFill>
        </p:spPr>
        <p:txBody>
          <a:bodyPr wrap="square" lIns="0" tIns="0" rIns="0" bIns="0" rtlCol="0"/>
          <a:lstStyle/>
          <a:p>
            <a:endParaRPr/>
          </a:p>
        </p:txBody>
      </p:sp>
      <p:sp>
        <p:nvSpPr>
          <p:cNvPr id="12" name="object 12"/>
          <p:cNvSpPr/>
          <p:nvPr/>
        </p:nvSpPr>
        <p:spPr>
          <a:xfrm>
            <a:off x="7743288" y="2859005"/>
            <a:ext cx="868928" cy="442967"/>
          </a:xfrm>
          <a:custGeom>
            <a:avLst/>
            <a:gdLst/>
            <a:ahLst/>
            <a:cxnLst/>
            <a:rect l="l" t="t" r="r" b="b"/>
            <a:pathLst>
              <a:path w="869315" h="442595">
                <a:moveTo>
                  <a:pt x="0" y="0"/>
                </a:moveTo>
                <a:lnTo>
                  <a:pt x="868775" y="0"/>
                </a:lnTo>
                <a:lnTo>
                  <a:pt x="868775" y="442354"/>
                </a:lnTo>
                <a:lnTo>
                  <a:pt x="0" y="442354"/>
                </a:lnTo>
                <a:lnTo>
                  <a:pt x="0" y="0"/>
                </a:lnTo>
                <a:close/>
              </a:path>
            </a:pathLst>
          </a:custGeom>
          <a:solidFill>
            <a:srgbClr val="E8D0D0"/>
          </a:solidFill>
        </p:spPr>
        <p:txBody>
          <a:bodyPr wrap="square" lIns="0" tIns="0" rIns="0" bIns="0" rtlCol="0"/>
          <a:lstStyle/>
          <a:p>
            <a:endParaRPr/>
          </a:p>
        </p:txBody>
      </p:sp>
      <p:sp>
        <p:nvSpPr>
          <p:cNvPr id="13" name="object 13"/>
          <p:cNvSpPr/>
          <p:nvPr/>
        </p:nvSpPr>
        <p:spPr>
          <a:xfrm>
            <a:off x="2138112" y="3301731"/>
            <a:ext cx="930495" cy="521138"/>
          </a:xfrm>
          <a:custGeom>
            <a:avLst/>
            <a:gdLst/>
            <a:ahLst/>
            <a:cxnLst/>
            <a:rect l="l" t="t" r="r" b="b"/>
            <a:pathLst>
              <a:path w="930910" h="520700">
                <a:moveTo>
                  <a:pt x="0" y="0"/>
                </a:moveTo>
                <a:lnTo>
                  <a:pt x="930913" y="0"/>
                </a:lnTo>
                <a:lnTo>
                  <a:pt x="930913" y="520418"/>
                </a:lnTo>
                <a:lnTo>
                  <a:pt x="0" y="520418"/>
                </a:lnTo>
                <a:lnTo>
                  <a:pt x="0" y="0"/>
                </a:lnTo>
                <a:close/>
              </a:path>
            </a:pathLst>
          </a:custGeom>
          <a:solidFill>
            <a:srgbClr val="F4E9E9"/>
          </a:solidFill>
        </p:spPr>
        <p:txBody>
          <a:bodyPr wrap="square" lIns="0" tIns="0" rIns="0" bIns="0" rtlCol="0"/>
          <a:lstStyle/>
          <a:p>
            <a:endParaRPr/>
          </a:p>
        </p:txBody>
      </p:sp>
      <p:sp>
        <p:nvSpPr>
          <p:cNvPr id="14" name="object 14"/>
          <p:cNvSpPr/>
          <p:nvPr/>
        </p:nvSpPr>
        <p:spPr>
          <a:xfrm>
            <a:off x="3068611" y="3301731"/>
            <a:ext cx="960962" cy="260569"/>
          </a:xfrm>
          <a:custGeom>
            <a:avLst/>
            <a:gdLst/>
            <a:ahLst/>
            <a:cxnLst/>
            <a:rect l="l" t="t" r="r" b="b"/>
            <a:pathLst>
              <a:path w="961389" h="260350">
                <a:moveTo>
                  <a:pt x="0" y="0"/>
                </a:moveTo>
                <a:lnTo>
                  <a:pt x="961151" y="0"/>
                </a:lnTo>
                <a:lnTo>
                  <a:pt x="961151" y="260209"/>
                </a:lnTo>
                <a:lnTo>
                  <a:pt x="0" y="260209"/>
                </a:lnTo>
                <a:lnTo>
                  <a:pt x="0" y="0"/>
                </a:lnTo>
                <a:close/>
              </a:path>
            </a:pathLst>
          </a:custGeom>
          <a:solidFill>
            <a:srgbClr val="F4E9E9"/>
          </a:solidFill>
        </p:spPr>
        <p:txBody>
          <a:bodyPr wrap="square" lIns="0" tIns="0" rIns="0" bIns="0" rtlCol="0"/>
          <a:lstStyle/>
          <a:p>
            <a:endParaRPr/>
          </a:p>
        </p:txBody>
      </p:sp>
      <p:sp>
        <p:nvSpPr>
          <p:cNvPr id="15" name="object 15"/>
          <p:cNvSpPr/>
          <p:nvPr/>
        </p:nvSpPr>
        <p:spPr>
          <a:xfrm>
            <a:off x="4029334" y="3301731"/>
            <a:ext cx="1247854" cy="260569"/>
          </a:xfrm>
          <a:custGeom>
            <a:avLst/>
            <a:gdLst/>
            <a:ahLst/>
            <a:cxnLst/>
            <a:rect l="l" t="t" r="r" b="b"/>
            <a:pathLst>
              <a:path w="1248410" h="260350">
                <a:moveTo>
                  <a:pt x="0" y="0"/>
                </a:moveTo>
                <a:lnTo>
                  <a:pt x="1247942" y="0"/>
                </a:lnTo>
                <a:lnTo>
                  <a:pt x="1247942" y="260209"/>
                </a:lnTo>
                <a:lnTo>
                  <a:pt x="0" y="260209"/>
                </a:lnTo>
                <a:lnTo>
                  <a:pt x="0" y="0"/>
                </a:lnTo>
                <a:close/>
              </a:path>
            </a:pathLst>
          </a:custGeom>
          <a:solidFill>
            <a:srgbClr val="F4E9E9"/>
          </a:solidFill>
        </p:spPr>
        <p:txBody>
          <a:bodyPr wrap="square" lIns="0" tIns="0" rIns="0" bIns="0" rtlCol="0"/>
          <a:lstStyle/>
          <a:p>
            <a:endParaRPr/>
          </a:p>
        </p:txBody>
      </p:sp>
      <p:sp>
        <p:nvSpPr>
          <p:cNvPr id="16" name="object 16"/>
          <p:cNvSpPr/>
          <p:nvPr/>
        </p:nvSpPr>
        <p:spPr>
          <a:xfrm>
            <a:off x="5276722" y="3301731"/>
            <a:ext cx="1290380" cy="260569"/>
          </a:xfrm>
          <a:custGeom>
            <a:avLst/>
            <a:gdLst/>
            <a:ahLst/>
            <a:cxnLst/>
            <a:rect l="l" t="t" r="r" b="b"/>
            <a:pathLst>
              <a:path w="1290954" h="260350">
                <a:moveTo>
                  <a:pt x="0" y="0"/>
                </a:moveTo>
                <a:lnTo>
                  <a:pt x="1290430" y="0"/>
                </a:lnTo>
                <a:lnTo>
                  <a:pt x="1290430" y="260209"/>
                </a:lnTo>
                <a:lnTo>
                  <a:pt x="0" y="260209"/>
                </a:lnTo>
                <a:lnTo>
                  <a:pt x="0" y="0"/>
                </a:lnTo>
                <a:close/>
              </a:path>
            </a:pathLst>
          </a:custGeom>
          <a:solidFill>
            <a:srgbClr val="F4E9E9"/>
          </a:solidFill>
        </p:spPr>
        <p:txBody>
          <a:bodyPr wrap="square" lIns="0" tIns="0" rIns="0" bIns="0" rtlCol="0"/>
          <a:lstStyle/>
          <a:p>
            <a:endParaRPr/>
          </a:p>
        </p:txBody>
      </p:sp>
      <p:sp>
        <p:nvSpPr>
          <p:cNvPr id="17" name="object 17"/>
          <p:cNvSpPr/>
          <p:nvPr/>
        </p:nvSpPr>
        <p:spPr>
          <a:xfrm>
            <a:off x="6566576" y="3301731"/>
            <a:ext cx="1176766" cy="260569"/>
          </a:xfrm>
          <a:custGeom>
            <a:avLst/>
            <a:gdLst/>
            <a:ahLst/>
            <a:cxnLst/>
            <a:rect l="l" t="t" r="r" b="b"/>
            <a:pathLst>
              <a:path w="1177290" h="260350">
                <a:moveTo>
                  <a:pt x="0" y="0"/>
                </a:moveTo>
                <a:lnTo>
                  <a:pt x="1177234" y="0"/>
                </a:lnTo>
                <a:lnTo>
                  <a:pt x="1177234" y="260209"/>
                </a:lnTo>
                <a:lnTo>
                  <a:pt x="0" y="260209"/>
                </a:lnTo>
                <a:lnTo>
                  <a:pt x="0" y="0"/>
                </a:lnTo>
                <a:close/>
              </a:path>
            </a:pathLst>
          </a:custGeom>
          <a:solidFill>
            <a:srgbClr val="F4E9E9"/>
          </a:solidFill>
        </p:spPr>
        <p:txBody>
          <a:bodyPr wrap="square" lIns="0" tIns="0" rIns="0" bIns="0" rtlCol="0"/>
          <a:lstStyle/>
          <a:p>
            <a:endParaRPr/>
          </a:p>
        </p:txBody>
      </p:sp>
      <p:sp>
        <p:nvSpPr>
          <p:cNvPr id="18" name="object 18"/>
          <p:cNvSpPr/>
          <p:nvPr/>
        </p:nvSpPr>
        <p:spPr>
          <a:xfrm>
            <a:off x="7743288" y="3301731"/>
            <a:ext cx="868928" cy="260569"/>
          </a:xfrm>
          <a:custGeom>
            <a:avLst/>
            <a:gdLst/>
            <a:ahLst/>
            <a:cxnLst/>
            <a:rect l="l" t="t" r="r" b="b"/>
            <a:pathLst>
              <a:path w="869315" h="260350">
                <a:moveTo>
                  <a:pt x="0" y="0"/>
                </a:moveTo>
                <a:lnTo>
                  <a:pt x="868775" y="0"/>
                </a:lnTo>
                <a:lnTo>
                  <a:pt x="868775" y="260209"/>
                </a:lnTo>
                <a:lnTo>
                  <a:pt x="0" y="260209"/>
                </a:lnTo>
                <a:lnTo>
                  <a:pt x="0" y="0"/>
                </a:lnTo>
                <a:close/>
              </a:path>
            </a:pathLst>
          </a:custGeom>
          <a:solidFill>
            <a:srgbClr val="F4E9E9"/>
          </a:solidFill>
        </p:spPr>
        <p:txBody>
          <a:bodyPr wrap="square" lIns="0" tIns="0" rIns="0" bIns="0" rtlCol="0"/>
          <a:lstStyle/>
          <a:p>
            <a:endParaRPr/>
          </a:p>
        </p:txBody>
      </p:sp>
      <p:sp>
        <p:nvSpPr>
          <p:cNvPr id="19" name="object 19"/>
          <p:cNvSpPr/>
          <p:nvPr/>
        </p:nvSpPr>
        <p:spPr>
          <a:xfrm>
            <a:off x="3068611" y="3562159"/>
            <a:ext cx="960962" cy="260569"/>
          </a:xfrm>
          <a:custGeom>
            <a:avLst/>
            <a:gdLst/>
            <a:ahLst/>
            <a:cxnLst/>
            <a:rect l="l" t="t" r="r" b="b"/>
            <a:pathLst>
              <a:path w="961389" h="260350">
                <a:moveTo>
                  <a:pt x="0" y="0"/>
                </a:moveTo>
                <a:lnTo>
                  <a:pt x="961151" y="0"/>
                </a:lnTo>
                <a:lnTo>
                  <a:pt x="961151" y="260209"/>
                </a:lnTo>
                <a:lnTo>
                  <a:pt x="0" y="260209"/>
                </a:lnTo>
                <a:lnTo>
                  <a:pt x="0" y="0"/>
                </a:lnTo>
                <a:close/>
              </a:path>
            </a:pathLst>
          </a:custGeom>
          <a:solidFill>
            <a:srgbClr val="E8D0D0"/>
          </a:solidFill>
        </p:spPr>
        <p:txBody>
          <a:bodyPr wrap="square" lIns="0" tIns="0" rIns="0" bIns="0" rtlCol="0"/>
          <a:lstStyle/>
          <a:p>
            <a:endParaRPr/>
          </a:p>
        </p:txBody>
      </p:sp>
      <p:sp>
        <p:nvSpPr>
          <p:cNvPr id="20" name="object 20"/>
          <p:cNvSpPr/>
          <p:nvPr/>
        </p:nvSpPr>
        <p:spPr>
          <a:xfrm>
            <a:off x="4029334" y="3562159"/>
            <a:ext cx="1247854" cy="260569"/>
          </a:xfrm>
          <a:custGeom>
            <a:avLst/>
            <a:gdLst/>
            <a:ahLst/>
            <a:cxnLst/>
            <a:rect l="l" t="t" r="r" b="b"/>
            <a:pathLst>
              <a:path w="1248410" h="260350">
                <a:moveTo>
                  <a:pt x="0" y="0"/>
                </a:moveTo>
                <a:lnTo>
                  <a:pt x="1247942" y="0"/>
                </a:lnTo>
                <a:lnTo>
                  <a:pt x="1247942" y="260209"/>
                </a:lnTo>
                <a:lnTo>
                  <a:pt x="0" y="260209"/>
                </a:lnTo>
                <a:lnTo>
                  <a:pt x="0" y="0"/>
                </a:lnTo>
                <a:close/>
              </a:path>
            </a:pathLst>
          </a:custGeom>
          <a:solidFill>
            <a:srgbClr val="E8D0D0"/>
          </a:solidFill>
        </p:spPr>
        <p:txBody>
          <a:bodyPr wrap="square" lIns="0" tIns="0" rIns="0" bIns="0" rtlCol="0"/>
          <a:lstStyle/>
          <a:p>
            <a:endParaRPr/>
          </a:p>
        </p:txBody>
      </p:sp>
      <p:sp>
        <p:nvSpPr>
          <p:cNvPr id="21" name="object 21"/>
          <p:cNvSpPr/>
          <p:nvPr/>
        </p:nvSpPr>
        <p:spPr>
          <a:xfrm>
            <a:off x="5276722" y="3562159"/>
            <a:ext cx="1290380" cy="260569"/>
          </a:xfrm>
          <a:custGeom>
            <a:avLst/>
            <a:gdLst/>
            <a:ahLst/>
            <a:cxnLst/>
            <a:rect l="l" t="t" r="r" b="b"/>
            <a:pathLst>
              <a:path w="1290954" h="260350">
                <a:moveTo>
                  <a:pt x="0" y="0"/>
                </a:moveTo>
                <a:lnTo>
                  <a:pt x="1290430" y="0"/>
                </a:lnTo>
                <a:lnTo>
                  <a:pt x="1290430" y="260209"/>
                </a:lnTo>
                <a:lnTo>
                  <a:pt x="0" y="260209"/>
                </a:lnTo>
                <a:lnTo>
                  <a:pt x="0" y="0"/>
                </a:lnTo>
                <a:close/>
              </a:path>
            </a:pathLst>
          </a:custGeom>
          <a:solidFill>
            <a:srgbClr val="E8D0D0"/>
          </a:solidFill>
        </p:spPr>
        <p:txBody>
          <a:bodyPr wrap="square" lIns="0" tIns="0" rIns="0" bIns="0" rtlCol="0"/>
          <a:lstStyle/>
          <a:p>
            <a:endParaRPr/>
          </a:p>
        </p:txBody>
      </p:sp>
      <p:sp>
        <p:nvSpPr>
          <p:cNvPr id="22" name="object 22"/>
          <p:cNvSpPr/>
          <p:nvPr/>
        </p:nvSpPr>
        <p:spPr>
          <a:xfrm>
            <a:off x="6566576" y="3562159"/>
            <a:ext cx="1176766" cy="260569"/>
          </a:xfrm>
          <a:custGeom>
            <a:avLst/>
            <a:gdLst/>
            <a:ahLst/>
            <a:cxnLst/>
            <a:rect l="l" t="t" r="r" b="b"/>
            <a:pathLst>
              <a:path w="1177290" h="260350">
                <a:moveTo>
                  <a:pt x="0" y="0"/>
                </a:moveTo>
                <a:lnTo>
                  <a:pt x="1177234" y="0"/>
                </a:lnTo>
                <a:lnTo>
                  <a:pt x="1177234" y="260209"/>
                </a:lnTo>
                <a:lnTo>
                  <a:pt x="0" y="260209"/>
                </a:lnTo>
                <a:lnTo>
                  <a:pt x="0" y="0"/>
                </a:lnTo>
                <a:close/>
              </a:path>
            </a:pathLst>
          </a:custGeom>
          <a:solidFill>
            <a:srgbClr val="E8D0D0"/>
          </a:solidFill>
        </p:spPr>
        <p:txBody>
          <a:bodyPr wrap="square" lIns="0" tIns="0" rIns="0" bIns="0" rtlCol="0"/>
          <a:lstStyle/>
          <a:p>
            <a:endParaRPr/>
          </a:p>
        </p:txBody>
      </p:sp>
      <p:sp>
        <p:nvSpPr>
          <p:cNvPr id="23" name="object 23"/>
          <p:cNvSpPr/>
          <p:nvPr/>
        </p:nvSpPr>
        <p:spPr>
          <a:xfrm>
            <a:off x="7743288" y="3562159"/>
            <a:ext cx="868928" cy="260569"/>
          </a:xfrm>
          <a:custGeom>
            <a:avLst/>
            <a:gdLst/>
            <a:ahLst/>
            <a:cxnLst/>
            <a:rect l="l" t="t" r="r" b="b"/>
            <a:pathLst>
              <a:path w="869315" h="260350">
                <a:moveTo>
                  <a:pt x="0" y="0"/>
                </a:moveTo>
                <a:lnTo>
                  <a:pt x="868775" y="0"/>
                </a:lnTo>
                <a:lnTo>
                  <a:pt x="868775" y="260209"/>
                </a:lnTo>
                <a:lnTo>
                  <a:pt x="0" y="260209"/>
                </a:lnTo>
                <a:lnTo>
                  <a:pt x="0" y="0"/>
                </a:lnTo>
                <a:close/>
              </a:path>
            </a:pathLst>
          </a:custGeom>
          <a:solidFill>
            <a:srgbClr val="E8D0D0"/>
          </a:solidFill>
        </p:spPr>
        <p:txBody>
          <a:bodyPr wrap="square" lIns="0" tIns="0" rIns="0" bIns="0" rtlCol="0"/>
          <a:lstStyle/>
          <a:p>
            <a:endParaRPr/>
          </a:p>
        </p:txBody>
      </p:sp>
      <p:sp>
        <p:nvSpPr>
          <p:cNvPr id="24" name="object 24"/>
          <p:cNvSpPr/>
          <p:nvPr/>
        </p:nvSpPr>
        <p:spPr>
          <a:xfrm>
            <a:off x="2138112" y="3822586"/>
            <a:ext cx="930495" cy="241503"/>
          </a:xfrm>
          <a:custGeom>
            <a:avLst/>
            <a:gdLst/>
            <a:ahLst/>
            <a:cxnLst/>
            <a:rect l="l" t="t" r="r" b="b"/>
            <a:pathLst>
              <a:path w="930910" h="241300">
                <a:moveTo>
                  <a:pt x="0" y="0"/>
                </a:moveTo>
                <a:lnTo>
                  <a:pt x="930913" y="0"/>
                </a:lnTo>
                <a:lnTo>
                  <a:pt x="930913" y="240692"/>
                </a:lnTo>
                <a:lnTo>
                  <a:pt x="0" y="240692"/>
                </a:lnTo>
                <a:lnTo>
                  <a:pt x="0" y="0"/>
                </a:lnTo>
                <a:close/>
              </a:path>
            </a:pathLst>
          </a:custGeom>
          <a:solidFill>
            <a:srgbClr val="F4E9E9"/>
          </a:solidFill>
        </p:spPr>
        <p:txBody>
          <a:bodyPr wrap="square" lIns="0" tIns="0" rIns="0" bIns="0" rtlCol="0"/>
          <a:lstStyle/>
          <a:p>
            <a:endParaRPr/>
          </a:p>
        </p:txBody>
      </p:sp>
      <p:sp>
        <p:nvSpPr>
          <p:cNvPr id="25" name="object 25"/>
          <p:cNvSpPr/>
          <p:nvPr/>
        </p:nvSpPr>
        <p:spPr>
          <a:xfrm>
            <a:off x="3068611" y="3822586"/>
            <a:ext cx="3498561" cy="241503"/>
          </a:xfrm>
          <a:custGeom>
            <a:avLst/>
            <a:gdLst/>
            <a:ahLst/>
            <a:cxnLst/>
            <a:rect l="l" t="t" r="r" b="b"/>
            <a:pathLst>
              <a:path w="3500120" h="241300">
                <a:moveTo>
                  <a:pt x="0" y="0"/>
                </a:moveTo>
                <a:lnTo>
                  <a:pt x="3499524" y="0"/>
                </a:lnTo>
                <a:lnTo>
                  <a:pt x="3499524" y="240692"/>
                </a:lnTo>
                <a:lnTo>
                  <a:pt x="0" y="240692"/>
                </a:lnTo>
                <a:lnTo>
                  <a:pt x="0" y="0"/>
                </a:lnTo>
                <a:close/>
              </a:path>
            </a:pathLst>
          </a:custGeom>
          <a:solidFill>
            <a:srgbClr val="F4E9E9"/>
          </a:solidFill>
        </p:spPr>
        <p:txBody>
          <a:bodyPr wrap="square" lIns="0" tIns="0" rIns="0" bIns="0" rtlCol="0"/>
          <a:lstStyle/>
          <a:p>
            <a:endParaRPr/>
          </a:p>
        </p:txBody>
      </p:sp>
      <p:sp>
        <p:nvSpPr>
          <p:cNvPr id="26" name="object 26"/>
          <p:cNvSpPr/>
          <p:nvPr/>
        </p:nvSpPr>
        <p:spPr>
          <a:xfrm>
            <a:off x="6566576" y="3822586"/>
            <a:ext cx="1176766" cy="241503"/>
          </a:xfrm>
          <a:custGeom>
            <a:avLst/>
            <a:gdLst/>
            <a:ahLst/>
            <a:cxnLst/>
            <a:rect l="l" t="t" r="r" b="b"/>
            <a:pathLst>
              <a:path w="1177290" h="241300">
                <a:moveTo>
                  <a:pt x="0" y="0"/>
                </a:moveTo>
                <a:lnTo>
                  <a:pt x="1177234" y="0"/>
                </a:lnTo>
                <a:lnTo>
                  <a:pt x="1177234" y="240692"/>
                </a:lnTo>
                <a:lnTo>
                  <a:pt x="0" y="240692"/>
                </a:lnTo>
                <a:lnTo>
                  <a:pt x="0" y="0"/>
                </a:lnTo>
                <a:close/>
              </a:path>
            </a:pathLst>
          </a:custGeom>
          <a:solidFill>
            <a:srgbClr val="F4E9E9"/>
          </a:solidFill>
        </p:spPr>
        <p:txBody>
          <a:bodyPr wrap="square" lIns="0" tIns="0" rIns="0" bIns="0" rtlCol="0"/>
          <a:lstStyle/>
          <a:p>
            <a:endParaRPr/>
          </a:p>
        </p:txBody>
      </p:sp>
      <p:sp>
        <p:nvSpPr>
          <p:cNvPr id="27" name="object 27"/>
          <p:cNvSpPr/>
          <p:nvPr/>
        </p:nvSpPr>
        <p:spPr>
          <a:xfrm>
            <a:off x="7743288" y="3822586"/>
            <a:ext cx="868928" cy="241503"/>
          </a:xfrm>
          <a:custGeom>
            <a:avLst/>
            <a:gdLst/>
            <a:ahLst/>
            <a:cxnLst/>
            <a:rect l="l" t="t" r="r" b="b"/>
            <a:pathLst>
              <a:path w="869315" h="241300">
                <a:moveTo>
                  <a:pt x="0" y="0"/>
                </a:moveTo>
                <a:lnTo>
                  <a:pt x="868775" y="0"/>
                </a:lnTo>
                <a:lnTo>
                  <a:pt x="868775" y="240692"/>
                </a:lnTo>
                <a:lnTo>
                  <a:pt x="0" y="240692"/>
                </a:lnTo>
                <a:lnTo>
                  <a:pt x="0" y="0"/>
                </a:lnTo>
                <a:close/>
              </a:path>
            </a:pathLst>
          </a:custGeom>
          <a:solidFill>
            <a:srgbClr val="F4E9E9"/>
          </a:solidFill>
        </p:spPr>
        <p:txBody>
          <a:bodyPr wrap="square" lIns="0" tIns="0" rIns="0" bIns="0" rtlCol="0"/>
          <a:lstStyle/>
          <a:p>
            <a:endParaRPr/>
          </a:p>
        </p:txBody>
      </p:sp>
      <p:sp>
        <p:nvSpPr>
          <p:cNvPr id="28" name="object 28"/>
          <p:cNvSpPr/>
          <p:nvPr/>
        </p:nvSpPr>
        <p:spPr>
          <a:xfrm>
            <a:off x="2138112" y="4063482"/>
            <a:ext cx="930495" cy="241503"/>
          </a:xfrm>
          <a:custGeom>
            <a:avLst/>
            <a:gdLst/>
            <a:ahLst/>
            <a:cxnLst/>
            <a:rect l="l" t="t" r="r" b="b"/>
            <a:pathLst>
              <a:path w="930910" h="241300">
                <a:moveTo>
                  <a:pt x="0" y="0"/>
                </a:moveTo>
                <a:lnTo>
                  <a:pt x="930913" y="0"/>
                </a:lnTo>
                <a:lnTo>
                  <a:pt x="930913" y="240692"/>
                </a:lnTo>
                <a:lnTo>
                  <a:pt x="0" y="240692"/>
                </a:lnTo>
                <a:lnTo>
                  <a:pt x="0" y="0"/>
                </a:lnTo>
                <a:close/>
              </a:path>
            </a:pathLst>
          </a:custGeom>
          <a:solidFill>
            <a:srgbClr val="E8D0D0"/>
          </a:solidFill>
        </p:spPr>
        <p:txBody>
          <a:bodyPr wrap="square" lIns="0" tIns="0" rIns="0" bIns="0" rtlCol="0"/>
          <a:lstStyle/>
          <a:p>
            <a:endParaRPr/>
          </a:p>
        </p:txBody>
      </p:sp>
      <p:sp>
        <p:nvSpPr>
          <p:cNvPr id="29" name="object 29"/>
          <p:cNvSpPr/>
          <p:nvPr/>
        </p:nvSpPr>
        <p:spPr>
          <a:xfrm>
            <a:off x="3068611" y="4063482"/>
            <a:ext cx="960962" cy="241503"/>
          </a:xfrm>
          <a:custGeom>
            <a:avLst/>
            <a:gdLst/>
            <a:ahLst/>
            <a:cxnLst/>
            <a:rect l="l" t="t" r="r" b="b"/>
            <a:pathLst>
              <a:path w="961389" h="241300">
                <a:moveTo>
                  <a:pt x="0" y="0"/>
                </a:moveTo>
                <a:lnTo>
                  <a:pt x="961151" y="0"/>
                </a:lnTo>
                <a:lnTo>
                  <a:pt x="961151" y="240692"/>
                </a:lnTo>
                <a:lnTo>
                  <a:pt x="0" y="240692"/>
                </a:lnTo>
                <a:lnTo>
                  <a:pt x="0" y="0"/>
                </a:lnTo>
                <a:close/>
              </a:path>
            </a:pathLst>
          </a:custGeom>
          <a:solidFill>
            <a:srgbClr val="E8D0D0"/>
          </a:solidFill>
        </p:spPr>
        <p:txBody>
          <a:bodyPr wrap="square" lIns="0" tIns="0" rIns="0" bIns="0" rtlCol="0"/>
          <a:lstStyle/>
          <a:p>
            <a:endParaRPr/>
          </a:p>
        </p:txBody>
      </p:sp>
      <p:sp>
        <p:nvSpPr>
          <p:cNvPr id="30" name="object 30"/>
          <p:cNvSpPr/>
          <p:nvPr/>
        </p:nvSpPr>
        <p:spPr>
          <a:xfrm>
            <a:off x="4029334" y="4063482"/>
            <a:ext cx="960962" cy="241503"/>
          </a:xfrm>
          <a:custGeom>
            <a:avLst/>
            <a:gdLst/>
            <a:ahLst/>
            <a:cxnLst/>
            <a:rect l="l" t="t" r="r" b="b"/>
            <a:pathLst>
              <a:path w="961389" h="241300">
                <a:moveTo>
                  <a:pt x="0" y="0"/>
                </a:moveTo>
                <a:lnTo>
                  <a:pt x="961152" y="0"/>
                </a:lnTo>
                <a:lnTo>
                  <a:pt x="961152" y="240692"/>
                </a:lnTo>
                <a:lnTo>
                  <a:pt x="0" y="240692"/>
                </a:lnTo>
                <a:lnTo>
                  <a:pt x="0" y="0"/>
                </a:lnTo>
                <a:close/>
              </a:path>
            </a:pathLst>
          </a:custGeom>
          <a:solidFill>
            <a:srgbClr val="E8D0D0"/>
          </a:solidFill>
        </p:spPr>
        <p:txBody>
          <a:bodyPr wrap="square" lIns="0" tIns="0" rIns="0" bIns="0" rtlCol="0"/>
          <a:lstStyle/>
          <a:p>
            <a:endParaRPr/>
          </a:p>
        </p:txBody>
      </p:sp>
      <p:sp>
        <p:nvSpPr>
          <p:cNvPr id="31" name="object 31"/>
          <p:cNvSpPr/>
          <p:nvPr/>
        </p:nvSpPr>
        <p:spPr>
          <a:xfrm>
            <a:off x="4990059" y="4063482"/>
            <a:ext cx="1576638" cy="241503"/>
          </a:xfrm>
          <a:custGeom>
            <a:avLst/>
            <a:gdLst/>
            <a:ahLst/>
            <a:cxnLst/>
            <a:rect l="l" t="t" r="r" b="b"/>
            <a:pathLst>
              <a:path w="1577340" h="241300">
                <a:moveTo>
                  <a:pt x="0" y="0"/>
                </a:moveTo>
                <a:lnTo>
                  <a:pt x="1577220" y="0"/>
                </a:lnTo>
                <a:lnTo>
                  <a:pt x="1577220" y="240692"/>
                </a:lnTo>
                <a:lnTo>
                  <a:pt x="0" y="240692"/>
                </a:lnTo>
                <a:lnTo>
                  <a:pt x="0" y="0"/>
                </a:lnTo>
                <a:close/>
              </a:path>
            </a:pathLst>
          </a:custGeom>
          <a:solidFill>
            <a:srgbClr val="E8D0D0"/>
          </a:solidFill>
        </p:spPr>
        <p:txBody>
          <a:bodyPr wrap="square" lIns="0" tIns="0" rIns="0" bIns="0" rtlCol="0"/>
          <a:lstStyle/>
          <a:p>
            <a:endParaRPr/>
          </a:p>
        </p:txBody>
      </p:sp>
      <p:sp>
        <p:nvSpPr>
          <p:cNvPr id="32" name="object 32"/>
          <p:cNvSpPr/>
          <p:nvPr/>
        </p:nvSpPr>
        <p:spPr>
          <a:xfrm>
            <a:off x="6566576" y="4063482"/>
            <a:ext cx="1176766" cy="241503"/>
          </a:xfrm>
          <a:custGeom>
            <a:avLst/>
            <a:gdLst/>
            <a:ahLst/>
            <a:cxnLst/>
            <a:rect l="l" t="t" r="r" b="b"/>
            <a:pathLst>
              <a:path w="1177290" h="241300">
                <a:moveTo>
                  <a:pt x="0" y="0"/>
                </a:moveTo>
                <a:lnTo>
                  <a:pt x="1177234" y="0"/>
                </a:lnTo>
                <a:lnTo>
                  <a:pt x="1177234" y="240692"/>
                </a:lnTo>
                <a:lnTo>
                  <a:pt x="0" y="240692"/>
                </a:lnTo>
                <a:lnTo>
                  <a:pt x="0" y="0"/>
                </a:lnTo>
                <a:close/>
              </a:path>
            </a:pathLst>
          </a:custGeom>
          <a:solidFill>
            <a:srgbClr val="E8D0D0"/>
          </a:solidFill>
        </p:spPr>
        <p:txBody>
          <a:bodyPr wrap="square" lIns="0" tIns="0" rIns="0" bIns="0" rtlCol="0"/>
          <a:lstStyle/>
          <a:p>
            <a:endParaRPr/>
          </a:p>
        </p:txBody>
      </p:sp>
      <p:sp>
        <p:nvSpPr>
          <p:cNvPr id="33" name="object 33"/>
          <p:cNvSpPr/>
          <p:nvPr/>
        </p:nvSpPr>
        <p:spPr>
          <a:xfrm>
            <a:off x="7743288" y="4063482"/>
            <a:ext cx="868928" cy="241503"/>
          </a:xfrm>
          <a:custGeom>
            <a:avLst/>
            <a:gdLst/>
            <a:ahLst/>
            <a:cxnLst/>
            <a:rect l="l" t="t" r="r" b="b"/>
            <a:pathLst>
              <a:path w="869315" h="241300">
                <a:moveTo>
                  <a:pt x="0" y="0"/>
                </a:moveTo>
                <a:lnTo>
                  <a:pt x="868775" y="0"/>
                </a:lnTo>
                <a:lnTo>
                  <a:pt x="868775" y="240692"/>
                </a:lnTo>
                <a:lnTo>
                  <a:pt x="0" y="240692"/>
                </a:lnTo>
                <a:lnTo>
                  <a:pt x="0" y="0"/>
                </a:lnTo>
                <a:close/>
              </a:path>
            </a:pathLst>
          </a:custGeom>
          <a:solidFill>
            <a:srgbClr val="E8D0D0"/>
          </a:solidFill>
        </p:spPr>
        <p:txBody>
          <a:bodyPr wrap="square" lIns="0" tIns="0" rIns="0" bIns="0" rtlCol="0"/>
          <a:lstStyle/>
          <a:p>
            <a:endParaRPr/>
          </a:p>
        </p:txBody>
      </p:sp>
      <p:sp>
        <p:nvSpPr>
          <p:cNvPr id="34" name="object 34"/>
          <p:cNvSpPr/>
          <p:nvPr/>
        </p:nvSpPr>
        <p:spPr>
          <a:xfrm>
            <a:off x="2138112" y="4304377"/>
            <a:ext cx="930495" cy="241503"/>
          </a:xfrm>
          <a:custGeom>
            <a:avLst/>
            <a:gdLst/>
            <a:ahLst/>
            <a:cxnLst/>
            <a:rect l="l" t="t" r="r" b="b"/>
            <a:pathLst>
              <a:path w="930910" h="241300">
                <a:moveTo>
                  <a:pt x="0" y="0"/>
                </a:moveTo>
                <a:lnTo>
                  <a:pt x="930913" y="0"/>
                </a:lnTo>
                <a:lnTo>
                  <a:pt x="930913" y="240692"/>
                </a:lnTo>
                <a:lnTo>
                  <a:pt x="0" y="240692"/>
                </a:lnTo>
                <a:lnTo>
                  <a:pt x="0" y="0"/>
                </a:lnTo>
                <a:close/>
              </a:path>
            </a:pathLst>
          </a:custGeom>
          <a:solidFill>
            <a:srgbClr val="F4E9E9"/>
          </a:solidFill>
        </p:spPr>
        <p:txBody>
          <a:bodyPr wrap="square" lIns="0" tIns="0" rIns="0" bIns="0" rtlCol="0"/>
          <a:lstStyle/>
          <a:p>
            <a:endParaRPr/>
          </a:p>
        </p:txBody>
      </p:sp>
      <p:sp>
        <p:nvSpPr>
          <p:cNvPr id="35" name="object 35"/>
          <p:cNvSpPr/>
          <p:nvPr/>
        </p:nvSpPr>
        <p:spPr>
          <a:xfrm>
            <a:off x="3068611" y="4304377"/>
            <a:ext cx="960962" cy="241503"/>
          </a:xfrm>
          <a:custGeom>
            <a:avLst/>
            <a:gdLst/>
            <a:ahLst/>
            <a:cxnLst/>
            <a:rect l="l" t="t" r="r" b="b"/>
            <a:pathLst>
              <a:path w="961389" h="241300">
                <a:moveTo>
                  <a:pt x="0" y="0"/>
                </a:moveTo>
                <a:lnTo>
                  <a:pt x="961151" y="0"/>
                </a:lnTo>
                <a:lnTo>
                  <a:pt x="961151" y="240692"/>
                </a:lnTo>
                <a:lnTo>
                  <a:pt x="0" y="240692"/>
                </a:lnTo>
                <a:lnTo>
                  <a:pt x="0" y="0"/>
                </a:lnTo>
                <a:close/>
              </a:path>
            </a:pathLst>
          </a:custGeom>
          <a:solidFill>
            <a:srgbClr val="F4E9E9"/>
          </a:solidFill>
        </p:spPr>
        <p:txBody>
          <a:bodyPr wrap="square" lIns="0" tIns="0" rIns="0" bIns="0" rtlCol="0"/>
          <a:lstStyle/>
          <a:p>
            <a:endParaRPr/>
          </a:p>
        </p:txBody>
      </p:sp>
      <p:sp>
        <p:nvSpPr>
          <p:cNvPr id="36" name="object 36"/>
          <p:cNvSpPr/>
          <p:nvPr/>
        </p:nvSpPr>
        <p:spPr>
          <a:xfrm>
            <a:off x="4029334" y="4304377"/>
            <a:ext cx="960962" cy="241503"/>
          </a:xfrm>
          <a:custGeom>
            <a:avLst/>
            <a:gdLst/>
            <a:ahLst/>
            <a:cxnLst/>
            <a:rect l="l" t="t" r="r" b="b"/>
            <a:pathLst>
              <a:path w="961389" h="241300">
                <a:moveTo>
                  <a:pt x="0" y="0"/>
                </a:moveTo>
                <a:lnTo>
                  <a:pt x="961152" y="0"/>
                </a:lnTo>
                <a:lnTo>
                  <a:pt x="961152" y="240692"/>
                </a:lnTo>
                <a:lnTo>
                  <a:pt x="0" y="240692"/>
                </a:lnTo>
                <a:lnTo>
                  <a:pt x="0" y="0"/>
                </a:lnTo>
                <a:close/>
              </a:path>
            </a:pathLst>
          </a:custGeom>
          <a:solidFill>
            <a:srgbClr val="F4E9E9"/>
          </a:solidFill>
        </p:spPr>
        <p:txBody>
          <a:bodyPr wrap="square" lIns="0" tIns="0" rIns="0" bIns="0" rtlCol="0"/>
          <a:lstStyle/>
          <a:p>
            <a:endParaRPr/>
          </a:p>
        </p:txBody>
      </p:sp>
      <p:sp>
        <p:nvSpPr>
          <p:cNvPr id="37" name="object 37"/>
          <p:cNvSpPr/>
          <p:nvPr/>
        </p:nvSpPr>
        <p:spPr>
          <a:xfrm>
            <a:off x="4990059" y="4304377"/>
            <a:ext cx="1576638" cy="241503"/>
          </a:xfrm>
          <a:custGeom>
            <a:avLst/>
            <a:gdLst/>
            <a:ahLst/>
            <a:cxnLst/>
            <a:rect l="l" t="t" r="r" b="b"/>
            <a:pathLst>
              <a:path w="1577340" h="241300">
                <a:moveTo>
                  <a:pt x="0" y="0"/>
                </a:moveTo>
                <a:lnTo>
                  <a:pt x="1577220" y="0"/>
                </a:lnTo>
                <a:lnTo>
                  <a:pt x="1577220" y="240692"/>
                </a:lnTo>
                <a:lnTo>
                  <a:pt x="0" y="240692"/>
                </a:lnTo>
                <a:lnTo>
                  <a:pt x="0" y="0"/>
                </a:lnTo>
                <a:close/>
              </a:path>
            </a:pathLst>
          </a:custGeom>
          <a:solidFill>
            <a:srgbClr val="F4E9E9"/>
          </a:solidFill>
        </p:spPr>
        <p:txBody>
          <a:bodyPr wrap="square" lIns="0" tIns="0" rIns="0" bIns="0" rtlCol="0"/>
          <a:lstStyle/>
          <a:p>
            <a:endParaRPr/>
          </a:p>
        </p:txBody>
      </p:sp>
      <p:sp>
        <p:nvSpPr>
          <p:cNvPr id="38" name="object 38"/>
          <p:cNvSpPr/>
          <p:nvPr/>
        </p:nvSpPr>
        <p:spPr>
          <a:xfrm>
            <a:off x="6566576" y="4304377"/>
            <a:ext cx="1176766" cy="241503"/>
          </a:xfrm>
          <a:custGeom>
            <a:avLst/>
            <a:gdLst/>
            <a:ahLst/>
            <a:cxnLst/>
            <a:rect l="l" t="t" r="r" b="b"/>
            <a:pathLst>
              <a:path w="1177290" h="241300">
                <a:moveTo>
                  <a:pt x="0" y="0"/>
                </a:moveTo>
                <a:lnTo>
                  <a:pt x="1177234" y="0"/>
                </a:lnTo>
                <a:lnTo>
                  <a:pt x="1177234" y="240692"/>
                </a:lnTo>
                <a:lnTo>
                  <a:pt x="0" y="240692"/>
                </a:lnTo>
                <a:lnTo>
                  <a:pt x="0" y="0"/>
                </a:lnTo>
                <a:close/>
              </a:path>
            </a:pathLst>
          </a:custGeom>
          <a:solidFill>
            <a:srgbClr val="F4E9E9"/>
          </a:solidFill>
        </p:spPr>
        <p:txBody>
          <a:bodyPr wrap="square" lIns="0" tIns="0" rIns="0" bIns="0" rtlCol="0"/>
          <a:lstStyle/>
          <a:p>
            <a:endParaRPr/>
          </a:p>
        </p:txBody>
      </p:sp>
      <p:sp>
        <p:nvSpPr>
          <p:cNvPr id="39" name="object 39"/>
          <p:cNvSpPr/>
          <p:nvPr/>
        </p:nvSpPr>
        <p:spPr>
          <a:xfrm>
            <a:off x="7743288" y="4304377"/>
            <a:ext cx="868928" cy="241503"/>
          </a:xfrm>
          <a:custGeom>
            <a:avLst/>
            <a:gdLst/>
            <a:ahLst/>
            <a:cxnLst/>
            <a:rect l="l" t="t" r="r" b="b"/>
            <a:pathLst>
              <a:path w="869315" h="241300">
                <a:moveTo>
                  <a:pt x="0" y="0"/>
                </a:moveTo>
                <a:lnTo>
                  <a:pt x="868775" y="0"/>
                </a:lnTo>
                <a:lnTo>
                  <a:pt x="868775" y="240692"/>
                </a:lnTo>
                <a:lnTo>
                  <a:pt x="0" y="240692"/>
                </a:lnTo>
                <a:lnTo>
                  <a:pt x="0" y="0"/>
                </a:lnTo>
                <a:close/>
              </a:path>
            </a:pathLst>
          </a:custGeom>
          <a:solidFill>
            <a:srgbClr val="F4E9E9"/>
          </a:solidFill>
        </p:spPr>
        <p:txBody>
          <a:bodyPr wrap="square" lIns="0" tIns="0" rIns="0" bIns="0" rtlCol="0"/>
          <a:lstStyle/>
          <a:p>
            <a:endParaRPr/>
          </a:p>
        </p:txBody>
      </p:sp>
      <p:sp>
        <p:nvSpPr>
          <p:cNvPr id="40" name="object 40"/>
          <p:cNvSpPr/>
          <p:nvPr/>
        </p:nvSpPr>
        <p:spPr>
          <a:xfrm>
            <a:off x="4029336" y="2842728"/>
            <a:ext cx="0" cy="985713"/>
          </a:xfrm>
          <a:custGeom>
            <a:avLst/>
            <a:gdLst/>
            <a:ahLst/>
            <a:cxnLst/>
            <a:rect l="l" t="t" r="r" b="b"/>
            <a:pathLst>
              <a:path h="984885">
                <a:moveTo>
                  <a:pt x="0" y="0"/>
                </a:moveTo>
                <a:lnTo>
                  <a:pt x="0" y="984456"/>
                </a:lnTo>
              </a:path>
            </a:pathLst>
          </a:custGeom>
          <a:ln w="10847">
            <a:solidFill>
              <a:srgbClr val="FFFFFF"/>
            </a:solidFill>
          </a:ln>
        </p:spPr>
        <p:txBody>
          <a:bodyPr wrap="square" lIns="0" tIns="0" rIns="0" bIns="0" rtlCol="0"/>
          <a:lstStyle/>
          <a:p>
            <a:endParaRPr/>
          </a:p>
        </p:txBody>
      </p:sp>
      <p:sp>
        <p:nvSpPr>
          <p:cNvPr id="41" name="object 41"/>
          <p:cNvSpPr/>
          <p:nvPr/>
        </p:nvSpPr>
        <p:spPr>
          <a:xfrm>
            <a:off x="5276721" y="2842728"/>
            <a:ext cx="0" cy="985713"/>
          </a:xfrm>
          <a:custGeom>
            <a:avLst/>
            <a:gdLst/>
            <a:ahLst/>
            <a:cxnLst/>
            <a:rect l="l" t="t" r="r" b="b"/>
            <a:pathLst>
              <a:path h="984885">
                <a:moveTo>
                  <a:pt x="0" y="0"/>
                </a:moveTo>
                <a:lnTo>
                  <a:pt x="0" y="984456"/>
                </a:lnTo>
              </a:path>
            </a:pathLst>
          </a:custGeom>
          <a:ln w="10847">
            <a:solidFill>
              <a:srgbClr val="FFFFFF"/>
            </a:solidFill>
          </a:ln>
        </p:spPr>
        <p:txBody>
          <a:bodyPr wrap="square" lIns="0" tIns="0" rIns="0" bIns="0" rtlCol="0"/>
          <a:lstStyle/>
          <a:p>
            <a:endParaRPr/>
          </a:p>
        </p:txBody>
      </p:sp>
      <p:sp>
        <p:nvSpPr>
          <p:cNvPr id="42" name="object 42"/>
          <p:cNvSpPr/>
          <p:nvPr/>
        </p:nvSpPr>
        <p:spPr>
          <a:xfrm>
            <a:off x="2132690" y="2859005"/>
            <a:ext cx="6484906" cy="0"/>
          </a:xfrm>
          <a:custGeom>
            <a:avLst/>
            <a:gdLst/>
            <a:ahLst/>
            <a:cxnLst/>
            <a:rect l="l" t="t" r="r" b="b"/>
            <a:pathLst>
              <a:path w="6487795">
                <a:moveTo>
                  <a:pt x="0" y="0"/>
                </a:moveTo>
                <a:lnTo>
                  <a:pt x="6487296" y="0"/>
                </a:lnTo>
              </a:path>
            </a:pathLst>
          </a:custGeom>
          <a:ln w="32526">
            <a:solidFill>
              <a:srgbClr val="FFFFFF"/>
            </a:solidFill>
          </a:ln>
        </p:spPr>
        <p:txBody>
          <a:bodyPr wrap="square" lIns="0" tIns="0" rIns="0" bIns="0" rtlCol="0"/>
          <a:lstStyle/>
          <a:p>
            <a:endParaRPr/>
          </a:p>
        </p:txBody>
      </p:sp>
      <p:sp>
        <p:nvSpPr>
          <p:cNvPr id="43" name="object 43"/>
          <p:cNvSpPr/>
          <p:nvPr/>
        </p:nvSpPr>
        <p:spPr>
          <a:xfrm>
            <a:off x="2132690" y="3301731"/>
            <a:ext cx="6484906" cy="0"/>
          </a:xfrm>
          <a:custGeom>
            <a:avLst/>
            <a:gdLst/>
            <a:ahLst/>
            <a:cxnLst/>
            <a:rect l="l" t="t" r="r" b="b"/>
            <a:pathLst>
              <a:path w="6487795">
                <a:moveTo>
                  <a:pt x="0" y="0"/>
                </a:moveTo>
                <a:lnTo>
                  <a:pt x="6487296" y="0"/>
                </a:lnTo>
              </a:path>
            </a:pathLst>
          </a:custGeom>
          <a:ln w="10842">
            <a:solidFill>
              <a:srgbClr val="FFFFFF"/>
            </a:solidFill>
          </a:ln>
        </p:spPr>
        <p:txBody>
          <a:bodyPr wrap="square" lIns="0" tIns="0" rIns="0" bIns="0" rtlCol="0"/>
          <a:lstStyle/>
          <a:p>
            <a:endParaRPr/>
          </a:p>
        </p:txBody>
      </p:sp>
      <p:sp>
        <p:nvSpPr>
          <p:cNvPr id="44" name="object 44"/>
          <p:cNvSpPr/>
          <p:nvPr/>
        </p:nvSpPr>
        <p:spPr>
          <a:xfrm>
            <a:off x="3063191" y="3562159"/>
            <a:ext cx="5554410" cy="0"/>
          </a:xfrm>
          <a:custGeom>
            <a:avLst/>
            <a:gdLst/>
            <a:ahLst/>
            <a:cxnLst/>
            <a:rect l="l" t="t" r="r" b="b"/>
            <a:pathLst>
              <a:path w="5556884">
                <a:moveTo>
                  <a:pt x="0" y="0"/>
                </a:moveTo>
                <a:lnTo>
                  <a:pt x="5556381" y="0"/>
                </a:lnTo>
              </a:path>
            </a:pathLst>
          </a:custGeom>
          <a:ln w="10842">
            <a:solidFill>
              <a:srgbClr val="FFFFFF"/>
            </a:solidFill>
          </a:ln>
        </p:spPr>
        <p:txBody>
          <a:bodyPr wrap="square" lIns="0" tIns="0" rIns="0" bIns="0" rtlCol="0"/>
          <a:lstStyle/>
          <a:p>
            <a:endParaRPr/>
          </a:p>
        </p:txBody>
      </p:sp>
      <p:sp>
        <p:nvSpPr>
          <p:cNvPr id="45" name="object 45"/>
          <p:cNvSpPr/>
          <p:nvPr/>
        </p:nvSpPr>
        <p:spPr>
          <a:xfrm>
            <a:off x="2132690" y="3822587"/>
            <a:ext cx="6484906" cy="0"/>
          </a:xfrm>
          <a:custGeom>
            <a:avLst/>
            <a:gdLst/>
            <a:ahLst/>
            <a:cxnLst/>
            <a:rect l="l" t="t" r="r" b="b"/>
            <a:pathLst>
              <a:path w="6487795">
                <a:moveTo>
                  <a:pt x="0" y="0"/>
                </a:moveTo>
                <a:lnTo>
                  <a:pt x="6487296" y="0"/>
                </a:lnTo>
              </a:path>
            </a:pathLst>
          </a:custGeom>
          <a:ln w="10842">
            <a:solidFill>
              <a:srgbClr val="FFFFFF"/>
            </a:solidFill>
          </a:ln>
        </p:spPr>
        <p:txBody>
          <a:bodyPr wrap="square" lIns="0" tIns="0" rIns="0" bIns="0" rtlCol="0"/>
          <a:lstStyle/>
          <a:p>
            <a:endParaRPr/>
          </a:p>
        </p:txBody>
      </p:sp>
      <p:sp>
        <p:nvSpPr>
          <p:cNvPr id="46" name="object 46"/>
          <p:cNvSpPr/>
          <p:nvPr/>
        </p:nvSpPr>
        <p:spPr>
          <a:xfrm>
            <a:off x="2138111" y="2378300"/>
            <a:ext cx="0" cy="2172889"/>
          </a:xfrm>
          <a:custGeom>
            <a:avLst/>
            <a:gdLst/>
            <a:ahLst/>
            <a:cxnLst/>
            <a:rect l="l" t="t" r="r" b="b"/>
            <a:pathLst>
              <a:path h="2171065">
                <a:moveTo>
                  <a:pt x="0" y="0"/>
                </a:moveTo>
                <a:lnTo>
                  <a:pt x="0" y="2170575"/>
                </a:lnTo>
              </a:path>
            </a:pathLst>
          </a:custGeom>
          <a:ln w="10847">
            <a:solidFill>
              <a:srgbClr val="FFFFFF"/>
            </a:solidFill>
          </a:ln>
        </p:spPr>
        <p:txBody>
          <a:bodyPr wrap="square" lIns="0" tIns="0" rIns="0" bIns="0" rtlCol="0"/>
          <a:lstStyle/>
          <a:p>
            <a:endParaRPr/>
          </a:p>
        </p:txBody>
      </p:sp>
      <p:sp>
        <p:nvSpPr>
          <p:cNvPr id="47" name="object 47"/>
          <p:cNvSpPr/>
          <p:nvPr/>
        </p:nvSpPr>
        <p:spPr>
          <a:xfrm>
            <a:off x="8611675" y="2378300"/>
            <a:ext cx="0" cy="2172889"/>
          </a:xfrm>
          <a:custGeom>
            <a:avLst/>
            <a:gdLst/>
            <a:ahLst/>
            <a:cxnLst/>
            <a:rect l="l" t="t" r="r" b="b"/>
            <a:pathLst>
              <a:path h="2171065">
                <a:moveTo>
                  <a:pt x="0" y="0"/>
                </a:moveTo>
                <a:lnTo>
                  <a:pt x="0" y="2170575"/>
                </a:lnTo>
              </a:path>
            </a:pathLst>
          </a:custGeom>
          <a:ln w="10847">
            <a:solidFill>
              <a:srgbClr val="FFFFFF"/>
            </a:solidFill>
          </a:ln>
        </p:spPr>
        <p:txBody>
          <a:bodyPr wrap="square" lIns="0" tIns="0" rIns="0" bIns="0" rtlCol="0"/>
          <a:lstStyle/>
          <a:p>
            <a:endParaRPr/>
          </a:p>
        </p:txBody>
      </p:sp>
      <p:sp>
        <p:nvSpPr>
          <p:cNvPr id="48" name="object 48"/>
          <p:cNvSpPr/>
          <p:nvPr/>
        </p:nvSpPr>
        <p:spPr>
          <a:xfrm>
            <a:off x="2132690" y="2383724"/>
            <a:ext cx="6484906" cy="0"/>
          </a:xfrm>
          <a:custGeom>
            <a:avLst/>
            <a:gdLst/>
            <a:ahLst/>
            <a:cxnLst/>
            <a:rect l="l" t="t" r="r" b="b"/>
            <a:pathLst>
              <a:path w="6487795">
                <a:moveTo>
                  <a:pt x="0" y="0"/>
                </a:moveTo>
                <a:lnTo>
                  <a:pt x="6487296" y="0"/>
                </a:lnTo>
              </a:path>
            </a:pathLst>
          </a:custGeom>
          <a:ln w="10842">
            <a:solidFill>
              <a:srgbClr val="FFFFFF"/>
            </a:solidFill>
          </a:ln>
        </p:spPr>
        <p:txBody>
          <a:bodyPr wrap="square" lIns="0" tIns="0" rIns="0" bIns="0" rtlCol="0"/>
          <a:lstStyle/>
          <a:p>
            <a:endParaRPr/>
          </a:p>
        </p:txBody>
      </p:sp>
      <p:sp>
        <p:nvSpPr>
          <p:cNvPr id="49" name="object 49"/>
          <p:cNvSpPr/>
          <p:nvPr/>
        </p:nvSpPr>
        <p:spPr>
          <a:xfrm>
            <a:off x="2132690" y="4545273"/>
            <a:ext cx="6484906" cy="0"/>
          </a:xfrm>
          <a:custGeom>
            <a:avLst/>
            <a:gdLst/>
            <a:ahLst/>
            <a:cxnLst/>
            <a:rect l="l" t="t" r="r" b="b"/>
            <a:pathLst>
              <a:path w="6487795">
                <a:moveTo>
                  <a:pt x="0" y="0"/>
                </a:moveTo>
                <a:lnTo>
                  <a:pt x="6487296" y="0"/>
                </a:lnTo>
              </a:path>
            </a:pathLst>
          </a:custGeom>
          <a:ln w="10842">
            <a:solidFill>
              <a:srgbClr val="FFFFFF"/>
            </a:solidFill>
          </a:ln>
        </p:spPr>
        <p:txBody>
          <a:bodyPr wrap="square" lIns="0" tIns="0" rIns="0" bIns="0" rtlCol="0"/>
          <a:lstStyle/>
          <a:p>
            <a:endParaRPr/>
          </a:p>
        </p:txBody>
      </p:sp>
      <p:sp>
        <p:nvSpPr>
          <p:cNvPr id="50" name="object 50"/>
          <p:cNvSpPr txBox="1"/>
          <p:nvPr/>
        </p:nvSpPr>
        <p:spPr>
          <a:xfrm>
            <a:off x="2346697" y="2430806"/>
            <a:ext cx="514121" cy="414430"/>
          </a:xfrm>
          <a:prstGeom prst="rect">
            <a:avLst/>
          </a:prstGeom>
        </p:spPr>
        <p:txBody>
          <a:bodyPr vert="horz" wrap="square" lIns="0" tIns="0" rIns="0" bIns="0" rtlCol="0">
            <a:spAutoFit/>
          </a:bodyPr>
          <a:lstStyle/>
          <a:p>
            <a:pPr marL="41910" algn="ctr">
              <a:lnSpc>
                <a:spcPts val="1795"/>
              </a:lnSpc>
            </a:pPr>
            <a:r>
              <a:rPr sz="1500" b="1" dirty="0">
                <a:solidFill>
                  <a:srgbClr val="FFFFFF"/>
                </a:solidFill>
                <a:latin typeface="Calibri"/>
                <a:cs typeface="Calibri"/>
              </a:rPr>
              <a:t>e+</a:t>
            </a:r>
            <a:r>
              <a:rPr lang="ja-JP" altLang="en-US" sz="1500" b="1" dirty="0">
                <a:solidFill>
                  <a:srgbClr val="FFFFFF"/>
                </a:solidFill>
                <a:latin typeface="Calibri"/>
                <a:cs typeface="Calibri"/>
              </a:rPr>
              <a:t> </a:t>
            </a:r>
            <a:endParaRPr sz="1500" dirty="0">
              <a:latin typeface="Calibri"/>
              <a:cs typeface="Calibri"/>
            </a:endParaRPr>
          </a:p>
          <a:p>
            <a:pPr algn="ctr">
              <a:lnSpc>
                <a:spcPts val="1435"/>
              </a:lnSpc>
            </a:pPr>
            <a:r>
              <a:rPr sz="1200" b="1" dirty="0">
                <a:solidFill>
                  <a:srgbClr val="FFFFFF"/>
                </a:solidFill>
                <a:latin typeface="Calibri"/>
                <a:cs typeface="Calibri"/>
              </a:rPr>
              <a:t>0.7</a:t>
            </a:r>
            <a:r>
              <a:rPr lang="ja-JP" altLang="en-US" sz="1200" b="1" dirty="0">
                <a:solidFill>
                  <a:srgbClr val="FFFFFF"/>
                </a:solidFill>
                <a:latin typeface="Calibri"/>
                <a:cs typeface="Calibri"/>
              </a:rPr>
              <a:t> </a:t>
            </a:r>
            <a:r>
              <a:rPr sz="1200" b="1" dirty="0">
                <a:solidFill>
                  <a:srgbClr val="FFFFFF"/>
                </a:solidFill>
                <a:latin typeface="Calibri"/>
                <a:cs typeface="Calibri"/>
              </a:rPr>
              <a:t>[nC]</a:t>
            </a:r>
            <a:endParaRPr sz="1200" dirty="0">
              <a:latin typeface="Calibri"/>
              <a:cs typeface="Calibri"/>
            </a:endParaRPr>
          </a:p>
        </p:txBody>
      </p:sp>
      <p:sp>
        <p:nvSpPr>
          <p:cNvPr id="51" name="object 51"/>
          <p:cNvSpPr txBox="1"/>
          <p:nvPr/>
        </p:nvSpPr>
        <p:spPr>
          <a:xfrm>
            <a:off x="3250896" y="2420876"/>
            <a:ext cx="3167874" cy="355263"/>
          </a:xfrm>
          <a:prstGeom prst="rect">
            <a:avLst/>
          </a:prstGeom>
        </p:spPr>
        <p:txBody>
          <a:bodyPr vert="horz" wrap="square" lIns="0" tIns="0" rIns="0" bIns="0" rtlCol="0">
            <a:spAutoFit/>
          </a:bodyPr>
          <a:lstStyle/>
          <a:p>
            <a:pPr marL="1432560" marR="5080" indent="-1420495">
              <a:lnSpc>
                <a:spcPts val="1390"/>
              </a:lnSpc>
            </a:pPr>
            <a:r>
              <a:rPr sz="1200" b="1" dirty="0">
                <a:solidFill>
                  <a:srgbClr val="FFFFFF"/>
                </a:solidFill>
                <a:latin typeface="Calibri"/>
                <a:cs typeface="Calibri"/>
              </a:rPr>
              <a:t>Horizontal</a:t>
            </a:r>
            <a:r>
              <a:rPr lang="ja-JP" altLang="en-US" sz="1200" b="1" dirty="0">
                <a:solidFill>
                  <a:srgbClr val="FFFFFF"/>
                </a:solidFill>
                <a:latin typeface="Calibri"/>
                <a:cs typeface="Calibri"/>
              </a:rPr>
              <a:t> </a:t>
            </a:r>
            <a:r>
              <a:rPr sz="1200" b="1" dirty="0">
                <a:solidFill>
                  <a:srgbClr val="FFFFFF"/>
                </a:solidFill>
                <a:latin typeface="Calibri"/>
                <a:cs typeface="Calibri"/>
              </a:rPr>
              <a:t>Dispersion</a:t>
            </a:r>
            <a:r>
              <a:rPr lang="ja-JP" altLang="en-US" sz="1200" b="1" dirty="0">
                <a:solidFill>
                  <a:srgbClr val="FFFFFF"/>
                </a:solidFill>
                <a:latin typeface="Calibri"/>
                <a:cs typeface="Calibri"/>
              </a:rPr>
              <a:t> </a:t>
            </a:r>
            <a:r>
              <a:rPr sz="1200" b="1" dirty="0">
                <a:solidFill>
                  <a:srgbClr val="FFFFFF"/>
                </a:solidFill>
                <a:latin typeface="Calibri"/>
                <a:cs typeface="Calibri"/>
              </a:rPr>
              <a:t>at</a:t>
            </a:r>
            <a:r>
              <a:rPr lang="ja-JP" altLang="en-US" sz="1200" b="1" dirty="0">
                <a:solidFill>
                  <a:srgbClr val="FFFFFF"/>
                </a:solidFill>
                <a:latin typeface="Calibri"/>
                <a:cs typeface="Calibri"/>
              </a:rPr>
              <a:t> </a:t>
            </a:r>
            <a:r>
              <a:rPr sz="1200" b="1" dirty="0">
                <a:solidFill>
                  <a:srgbClr val="FFFFFF"/>
                </a:solidFill>
                <a:latin typeface="Calibri"/>
                <a:cs typeface="Calibri"/>
              </a:rPr>
              <a:t>Straight</a:t>
            </a:r>
            <a:r>
              <a:rPr lang="ja-JP" altLang="en-US" sz="1200" b="1" dirty="0">
                <a:solidFill>
                  <a:srgbClr val="FFFFFF"/>
                </a:solidFill>
                <a:latin typeface="Calibri"/>
                <a:cs typeface="Calibri"/>
              </a:rPr>
              <a:t> </a:t>
            </a:r>
            <a:r>
              <a:rPr sz="1200" b="1" dirty="0">
                <a:solidFill>
                  <a:srgbClr val="FFFFFF"/>
                </a:solidFill>
                <a:latin typeface="Calibri"/>
                <a:cs typeface="Calibri"/>
              </a:rPr>
              <a:t>section</a:t>
            </a:r>
            <a:r>
              <a:rPr lang="ja-JP" altLang="en-US" sz="1200" b="1" dirty="0">
                <a:solidFill>
                  <a:srgbClr val="FFFFFF"/>
                </a:solidFill>
                <a:latin typeface="Calibri"/>
                <a:cs typeface="Calibri"/>
              </a:rPr>
              <a:t> </a:t>
            </a:r>
            <a:r>
              <a:rPr sz="1200" b="1" dirty="0">
                <a:solidFill>
                  <a:srgbClr val="FFFFFF"/>
                </a:solidFill>
                <a:latin typeface="Calibri"/>
                <a:cs typeface="Calibri"/>
              </a:rPr>
              <a:t>after</a:t>
            </a:r>
            <a:r>
              <a:rPr lang="ja-JP" altLang="en-US" sz="1200" b="1" dirty="0">
                <a:solidFill>
                  <a:srgbClr val="FFFFFF"/>
                </a:solidFill>
                <a:latin typeface="Calibri"/>
                <a:cs typeface="Calibri"/>
              </a:rPr>
              <a:t> </a:t>
            </a:r>
            <a:r>
              <a:rPr sz="1200" b="1" dirty="0">
                <a:solidFill>
                  <a:srgbClr val="FFFFFF"/>
                </a:solidFill>
                <a:latin typeface="Calibri"/>
                <a:cs typeface="Calibri"/>
              </a:rPr>
              <a:t>the</a:t>
            </a:r>
            <a:r>
              <a:rPr lang="ja-JP" altLang="en-US" sz="1200" b="1" dirty="0">
                <a:solidFill>
                  <a:srgbClr val="FFFFFF"/>
                </a:solidFill>
                <a:latin typeface="Calibri"/>
                <a:cs typeface="Calibri"/>
              </a:rPr>
              <a:t> </a:t>
            </a:r>
            <a:r>
              <a:rPr sz="1200" b="1" dirty="0">
                <a:solidFill>
                  <a:srgbClr val="FFFFFF"/>
                </a:solidFill>
                <a:latin typeface="Calibri"/>
                <a:cs typeface="Calibri"/>
              </a:rPr>
              <a:t> Arcs</a:t>
            </a:r>
            <a:endParaRPr sz="1200" dirty="0">
              <a:latin typeface="Calibri"/>
              <a:cs typeface="Calibri"/>
            </a:endParaRPr>
          </a:p>
        </p:txBody>
      </p:sp>
      <p:sp>
        <p:nvSpPr>
          <p:cNvPr id="52" name="object 52"/>
          <p:cNvSpPr txBox="1"/>
          <p:nvPr/>
        </p:nvSpPr>
        <p:spPr>
          <a:xfrm>
            <a:off x="7789145" y="2420876"/>
            <a:ext cx="684860" cy="357576"/>
          </a:xfrm>
          <a:prstGeom prst="rect">
            <a:avLst/>
          </a:prstGeom>
        </p:spPr>
        <p:txBody>
          <a:bodyPr vert="horz" wrap="square" lIns="0" tIns="0" rIns="0" bIns="0" rtlCol="0">
            <a:spAutoFit/>
          </a:bodyPr>
          <a:lstStyle/>
          <a:p>
            <a:pPr marL="12700" marR="5080">
              <a:lnSpc>
                <a:spcPts val="1390"/>
              </a:lnSpc>
            </a:pPr>
            <a:r>
              <a:rPr sz="1200" b="1" dirty="0">
                <a:solidFill>
                  <a:srgbClr val="FFFFFF"/>
                </a:solidFill>
                <a:latin typeface="Calibri"/>
                <a:cs typeface="Calibri"/>
              </a:rPr>
              <a:t>DR</a:t>
            </a:r>
            <a:r>
              <a:rPr lang="ja-JP" altLang="en-US" sz="1200" b="1" dirty="0">
                <a:solidFill>
                  <a:srgbClr val="FFFFFF"/>
                </a:solidFill>
                <a:latin typeface="Calibri"/>
                <a:cs typeface="Calibri"/>
              </a:rPr>
              <a:t> </a:t>
            </a:r>
            <a:r>
              <a:rPr sz="1200" b="1" dirty="0">
                <a:solidFill>
                  <a:srgbClr val="FFFFFF"/>
                </a:solidFill>
                <a:latin typeface="Calibri"/>
                <a:cs typeface="Calibri"/>
              </a:rPr>
              <a:t>design</a:t>
            </a:r>
            <a:r>
              <a:rPr lang="ja-JP" altLang="en-US" sz="1200" b="1" dirty="0">
                <a:solidFill>
                  <a:srgbClr val="FFFFFF"/>
                </a:solidFill>
                <a:latin typeface="Calibri"/>
                <a:cs typeface="Calibri"/>
              </a:rPr>
              <a:t> </a:t>
            </a:r>
            <a:r>
              <a:rPr sz="1200" b="1" dirty="0">
                <a:solidFill>
                  <a:srgbClr val="FFFFFF"/>
                </a:solidFill>
                <a:latin typeface="Calibri"/>
                <a:cs typeface="Calibri"/>
              </a:rPr>
              <a:t> emittance</a:t>
            </a:r>
            <a:endParaRPr sz="1200" dirty="0">
              <a:latin typeface="Calibri"/>
              <a:cs typeface="Calibri"/>
            </a:endParaRPr>
          </a:p>
        </p:txBody>
      </p:sp>
      <p:sp>
        <p:nvSpPr>
          <p:cNvPr id="53" name="object 53"/>
          <p:cNvSpPr txBox="1"/>
          <p:nvPr/>
        </p:nvSpPr>
        <p:spPr>
          <a:xfrm>
            <a:off x="3210632" y="2896763"/>
            <a:ext cx="676609" cy="355263"/>
          </a:xfrm>
          <a:prstGeom prst="rect">
            <a:avLst/>
          </a:prstGeom>
        </p:spPr>
        <p:txBody>
          <a:bodyPr vert="horz" wrap="square" lIns="0" tIns="0" rIns="0" bIns="0" rtlCol="0">
            <a:spAutoFit/>
          </a:bodyPr>
          <a:lstStyle/>
          <a:p>
            <a:pPr marL="12700" marR="5080" indent="121920">
              <a:lnSpc>
                <a:spcPts val="1390"/>
              </a:lnSpc>
            </a:pPr>
            <a:r>
              <a:rPr sz="1200" dirty="0">
                <a:latin typeface="Calibri"/>
                <a:cs typeface="Calibri"/>
              </a:rPr>
              <a:t>Before</a:t>
            </a:r>
            <a:r>
              <a:rPr lang="ja-JP" altLang="en-US" sz="1200" dirty="0">
                <a:latin typeface="Calibri"/>
                <a:cs typeface="Calibri"/>
              </a:rPr>
              <a:t> </a:t>
            </a:r>
            <a:r>
              <a:rPr sz="1200" dirty="0">
                <a:latin typeface="Calibri"/>
                <a:cs typeface="Calibri"/>
              </a:rPr>
              <a:t> Correction</a:t>
            </a:r>
          </a:p>
        </p:txBody>
      </p:sp>
      <p:sp>
        <p:nvSpPr>
          <p:cNvPr id="54" name="object 54"/>
          <p:cNvSpPr txBox="1"/>
          <p:nvPr/>
        </p:nvSpPr>
        <p:spPr>
          <a:xfrm>
            <a:off x="4141335" y="2896763"/>
            <a:ext cx="1135386" cy="357576"/>
          </a:xfrm>
          <a:prstGeom prst="rect">
            <a:avLst/>
          </a:prstGeom>
        </p:spPr>
        <p:txBody>
          <a:bodyPr vert="horz" wrap="square" lIns="0" tIns="0" rIns="0" bIns="0" rtlCol="0">
            <a:spAutoFit/>
          </a:bodyPr>
          <a:lstStyle/>
          <a:p>
            <a:pPr marL="251460" marR="5080" indent="-239395">
              <a:lnSpc>
                <a:spcPts val="1390"/>
              </a:lnSpc>
            </a:pPr>
            <a:r>
              <a:rPr sz="1200" dirty="0">
                <a:latin typeface="Calibri"/>
                <a:cs typeface="Calibri"/>
              </a:rPr>
              <a:t>After</a:t>
            </a:r>
            <a:r>
              <a:rPr lang="ja-JP" altLang="en-US" sz="1200" dirty="0">
                <a:latin typeface="Calibri"/>
                <a:cs typeface="Calibri"/>
              </a:rPr>
              <a:t> </a:t>
            </a:r>
            <a:r>
              <a:rPr sz="1200" dirty="0">
                <a:latin typeface="Calibri"/>
                <a:cs typeface="Calibri"/>
              </a:rPr>
              <a:t>Correction in</a:t>
            </a:r>
            <a:r>
              <a:rPr lang="ja-JP" altLang="en-US" sz="1200" dirty="0">
                <a:latin typeface="Calibri"/>
                <a:cs typeface="Calibri"/>
              </a:rPr>
              <a:t> </a:t>
            </a:r>
            <a:r>
              <a:rPr sz="1200" dirty="0">
                <a:latin typeface="Calibri"/>
                <a:cs typeface="Calibri"/>
              </a:rPr>
              <a:t>2</a:t>
            </a:r>
            <a:r>
              <a:rPr sz="1200" baseline="27777" dirty="0">
                <a:latin typeface="Calibri"/>
                <a:cs typeface="Calibri"/>
              </a:rPr>
              <a:t>nd </a:t>
            </a:r>
            <a:r>
              <a:rPr sz="1200" dirty="0">
                <a:latin typeface="Calibri"/>
                <a:cs typeface="Calibri"/>
              </a:rPr>
              <a:t>arc</a:t>
            </a:r>
          </a:p>
        </p:txBody>
      </p:sp>
      <p:sp>
        <p:nvSpPr>
          <p:cNvPr id="55" name="object 55"/>
          <p:cNvSpPr txBox="1"/>
          <p:nvPr/>
        </p:nvSpPr>
        <p:spPr>
          <a:xfrm>
            <a:off x="5409956" y="2896763"/>
            <a:ext cx="1156620" cy="357576"/>
          </a:xfrm>
          <a:prstGeom prst="rect">
            <a:avLst/>
          </a:prstGeom>
        </p:spPr>
        <p:txBody>
          <a:bodyPr vert="horz" wrap="square" lIns="0" tIns="0" rIns="0" bIns="0" rtlCol="0">
            <a:spAutoFit/>
          </a:bodyPr>
          <a:lstStyle/>
          <a:p>
            <a:pPr marL="268605" marR="5080" indent="-256540">
              <a:lnSpc>
                <a:spcPts val="1390"/>
              </a:lnSpc>
            </a:pPr>
            <a:r>
              <a:rPr sz="1200" dirty="0">
                <a:latin typeface="Calibri"/>
                <a:cs typeface="Calibri"/>
              </a:rPr>
              <a:t>After</a:t>
            </a:r>
            <a:r>
              <a:rPr lang="ja-JP" altLang="en-US" sz="1200" dirty="0">
                <a:latin typeface="Calibri"/>
                <a:cs typeface="Calibri"/>
              </a:rPr>
              <a:t> </a:t>
            </a:r>
            <a:r>
              <a:rPr sz="1200" dirty="0">
                <a:latin typeface="Calibri"/>
                <a:cs typeface="Calibri"/>
              </a:rPr>
              <a:t>Correction in</a:t>
            </a:r>
            <a:r>
              <a:rPr lang="ja-JP" altLang="en-US" sz="1200" dirty="0">
                <a:latin typeface="Calibri"/>
                <a:cs typeface="Calibri"/>
              </a:rPr>
              <a:t> </a:t>
            </a:r>
            <a:r>
              <a:rPr sz="1200" dirty="0">
                <a:latin typeface="Calibri"/>
                <a:cs typeface="Calibri"/>
              </a:rPr>
              <a:t>1</a:t>
            </a:r>
            <a:r>
              <a:rPr sz="1200" baseline="27777" dirty="0">
                <a:latin typeface="Calibri"/>
                <a:cs typeface="Calibri"/>
              </a:rPr>
              <a:t>st </a:t>
            </a:r>
            <a:r>
              <a:rPr sz="1200" dirty="0">
                <a:latin typeface="Calibri"/>
                <a:cs typeface="Calibri"/>
              </a:rPr>
              <a:t>arc</a:t>
            </a:r>
          </a:p>
        </p:txBody>
      </p:sp>
      <p:sp>
        <p:nvSpPr>
          <p:cNvPr id="56" name="object 56"/>
          <p:cNvSpPr txBox="1"/>
          <p:nvPr/>
        </p:nvSpPr>
        <p:spPr>
          <a:xfrm>
            <a:off x="6665143" y="2905915"/>
            <a:ext cx="1014278" cy="357576"/>
          </a:xfrm>
          <a:prstGeom prst="rect">
            <a:avLst/>
          </a:prstGeom>
        </p:spPr>
        <p:txBody>
          <a:bodyPr vert="horz" wrap="square" lIns="0" tIns="0" rIns="0" bIns="0" rtlCol="0">
            <a:spAutoFit/>
          </a:bodyPr>
          <a:lstStyle/>
          <a:p>
            <a:pPr marL="175260" marR="5080" indent="-163195">
              <a:lnSpc>
                <a:spcPts val="1390"/>
              </a:lnSpc>
            </a:pPr>
            <a:r>
              <a:rPr sz="1200" dirty="0">
                <a:latin typeface="Calibri"/>
                <a:cs typeface="Calibri"/>
              </a:rPr>
              <a:t>Fudge</a:t>
            </a:r>
            <a:r>
              <a:rPr lang="ja-JP" altLang="en-US" sz="1200" dirty="0">
                <a:latin typeface="Calibri"/>
                <a:cs typeface="Calibri"/>
              </a:rPr>
              <a:t> </a:t>
            </a:r>
            <a:r>
              <a:rPr sz="1200" dirty="0">
                <a:latin typeface="Calibri"/>
                <a:cs typeface="Calibri"/>
              </a:rPr>
              <a:t>Factor</a:t>
            </a:r>
            <a:r>
              <a:rPr lang="ja-JP" altLang="en-US" sz="1200" dirty="0">
                <a:latin typeface="Calibri"/>
                <a:cs typeface="Calibri"/>
              </a:rPr>
              <a:t> </a:t>
            </a:r>
            <a:r>
              <a:rPr sz="1200" dirty="0">
                <a:latin typeface="Calibri"/>
                <a:cs typeface="Calibri"/>
              </a:rPr>
              <a:t>of</a:t>
            </a:r>
            <a:r>
              <a:rPr lang="ja-JP" altLang="en-US" sz="1200" dirty="0">
                <a:latin typeface="Calibri"/>
                <a:cs typeface="Calibri"/>
              </a:rPr>
              <a:t> </a:t>
            </a:r>
            <a:r>
              <a:rPr sz="1200" dirty="0">
                <a:latin typeface="Calibri"/>
                <a:cs typeface="Calibri"/>
              </a:rPr>
              <a:t> Quads [%]</a:t>
            </a:r>
          </a:p>
        </p:txBody>
      </p:sp>
      <p:sp>
        <p:nvSpPr>
          <p:cNvPr id="57" name="object 57"/>
          <p:cNvSpPr txBox="1"/>
          <p:nvPr/>
        </p:nvSpPr>
        <p:spPr>
          <a:xfrm>
            <a:off x="2198282" y="3467196"/>
            <a:ext cx="811169" cy="184666"/>
          </a:xfrm>
          <a:prstGeom prst="rect">
            <a:avLst/>
          </a:prstGeom>
        </p:spPr>
        <p:txBody>
          <a:bodyPr vert="horz" wrap="square" lIns="0" tIns="0" rIns="0" bIns="0" rtlCol="0">
            <a:spAutoFit/>
          </a:bodyPr>
          <a:lstStyle/>
          <a:p>
            <a:pPr marL="12700">
              <a:lnSpc>
                <a:spcPct val="100000"/>
              </a:lnSpc>
            </a:pPr>
            <a:r>
              <a:rPr sz="1200" dirty="0">
                <a:latin typeface="Calibri"/>
                <a:cs typeface="Calibri"/>
              </a:rPr>
              <a:t>&lt;</a:t>
            </a:r>
            <a:r>
              <a:rPr sz="1200" dirty="0">
                <a:latin typeface="Symbol"/>
                <a:cs typeface="Symbol"/>
              </a:rPr>
              <a:t>!</a:t>
            </a:r>
            <a:r>
              <a:rPr sz="1200" dirty="0">
                <a:latin typeface="Calibri"/>
                <a:cs typeface="Calibri"/>
              </a:rPr>
              <a:t>x</a:t>
            </a:r>
            <a:r>
              <a:rPr sz="1200" baseline="27777" dirty="0">
                <a:latin typeface="Calibri"/>
                <a:cs typeface="Calibri"/>
              </a:rPr>
              <a:t>2</a:t>
            </a:r>
            <a:r>
              <a:rPr sz="1200" dirty="0">
                <a:latin typeface="Calibri"/>
                <a:cs typeface="Calibri"/>
              </a:rPr>
              <a:t>&gt;</a:t>
            </a:r>
            <a:r>
              <a:rPr sz="1200" baseline="27777" dirty="0">
                <a:latin typeface="Calibri"/>
                <a:cs typeface="Calibri"/>
              </a:rPr>
              <a:t>1/2   </a:t>
            </a:r>
            <a:r>
              <a:rPr sz="1200" dirty="0">
                <a:latin typeface="Calibri"/>
                <a:cs typeface="Calibri"/>
              </a:rPr>
              <a:t>[m]</a:t>
            </a:r>
            <a:endParaRPr sz="1200">
              <a:latin typeface="Calibri"/>
              <a:cs typeface="Calibri"/>
            </a:endParaRPr>
          </a:p>
        </p:txBody>
      </p:sp>
      <p:sp>
        <p:nvSpPr>
          <p:cNvPr id="58" name="object 58"/>
          <p:cNvSpPr txBox="1"/>
          <p:nvPr/>
        </p:nvSpPr>
        <p:spPr>
          <a:xfrm>
            <a:off x="3362790" y="3348245"/>
            <a:ext cx="372579" cy="184666"/>
          </a:xfrm>
          <a:prstGeom prst="rect">
            <a:avLst/>
          </a:prstGeom>
        </p:spPr>
        <p:txBody>
          <a:bodyPr vert="horz" wrap="square" lIns="0" tIns="0" rIns="0" bIns="0" rtlCol="0">
            <a:spAutoFit/>
          </a:bodyPr>
          <a:lstStyle/>
          <a:p>
            <a:pPr marL="12700">
              <a:lnSpc>
                <a:spcPct val="100000"/>
              </a:lnSpc>
            </a:pPr>
            <a:r>
              <a:rPr sz="1200" dirty="0">
                <a:latin typeface="Calibri"/>
                <a:cs typeface="Calibri"/>
              </a:rPr>
              <a:t>0.079</a:t>
            </a:r>
            <a:endParaRPr sz="1200">
              <a:latin typeface="Calibri"/>
              <a:cs typeface="Calibri"/>
            </a:endParaRPr>
          </a:p>
        </p:txBody>
      </p:sp>
      <p:sp>
        <p:nvSpPr>
          <p:cNvPr id="59" name="object 59"/>
          <p:cNvSpPr txBox="1"/>
          <p:nvPr/>
        </p:nvSpPr>
        <p:spPr>
          <a:xfrm>
            <a:off x="4466844" y="3348245"/>
            <a:ext cx="372579" cy="184666"/>
          </a:xfrm>
          <a:prstGeom prst="rect">
            <a:avLst/>
          </a:prstGeom>
        </p:spPr>
        <p:txBody>
          <a:bodyPr vert="horz" wrap="square" lIns="0" tIns="0" rIns="0" bIns="0" rtlCol="0">
            <a:spAutoFit/>
          </a:bodyPr>
          <a:lstStyle/>
          <a:p>
            <a:pPr marL="12700">
              <a:lnSpc>
                <a:spcPct val="100000"/>
              </a:lnSpc>
            </a:pPr>
            <a:r>
              <a:rPr sz="1200" dirty="0">
                <a:latin typeface="Calibri"/>
                <a:cs typeface="Calibri"/>
              </a:rPr>
              <a:t>0.019</a:t>
            </a:r>
            <a:endParaRPr sz="1200">
              <a:latin typeface="Calibri"/>
              <a:cs typeface="Calibri"/>
            </a:endParaRPr>
          </a:p>
        </p:txBody>
      </p:sp>
      <p:sp>
        <p:nvSpPr>
          <p:cNvPr id="60" name="object 60"/>
          <p:cNvSpPr txBox="1"/>
          <p:nvPr/>
        </p:nvSpPr>
        <p:spPr>
          <a:xfrm>
            <a:off x="7006021" y="3348245"/>
            <a:ext cx="298317" cy="369332"/>
          </a:xfrm>
          <a:prstGeom prst="rect">
            <a:avLst/>
          </a:prstGeom>
        </p:spPr>
        <p:txBody>
          <a:bodyPr vert="horz" wrap="square" lIns="0" tIns="0" rIns="0" bIns="0" rtlCol="0">
            <a:spAutoFit/>
          </a:bodyPr>
          <a:lstStyle/>
          <a:p>
            <a:pPr marL="12700">
              <a:lnSpc>
                <a:spcPct val="100000"/>
              </a:lnSpc>
            </a:pPr>
            <a:r>
              <a:rPr sz="1200" dirty="0">
                <a:latin typeface="Calibri"/>
                <a:cs typeface="Calibri"/>
              </a:rPr>
              <a:t>G 4.5</a:t>
            </a:r>
            <a:endParaRPr sz="1200">
              <a:latin typeface="Calibri"/>
              <a:cs typeface="Calibri"/>
            </a:endParaRPr>
          </a:p>
        </p:txBody>
      </p:sp>
      <p:sp>
        <p:nvSpPr>
          <p:cNvPr id="61" name="object 61"/>
          <p:cNvSpPr txBox="1"/>
          <p:nvPr/>
        </p:nvSpPr>
        <p:spPr>
          <a:xfrm>
            <a:off x="3401418" y="3598392"/>
            <a:ext cx="295144" cy="184666"/>
          </a:xfrm>
          <a:prstGeom prst="rect">
            <a:avLst/>
          </a:prstGeom>
        </p:spPr>
        <p:txBody>
          <a:bodyPr vert="horz" wrap="square" lIns="0" tIns="0" rIns="0" bIns="0" rtlCol="0">
            <a:spAutoFit/>
          </a:bodyPr>
          <a:lstStyle/>
          <a:p>
            <a:pPr marL="12700">
              <a:lnSpc>
                <a:spcPct val="100000"/>
              </a:lnSpc>
            </a:pPr>
            <a:r>
              <a:rPr sz="1200" dirty="0">
                <a:latin typeface="Calibri"/>
                <a:cs typeface="Calibri"/>
              </a:rPr>
              <a:t>1.05</a:t>
            </a:r>
            <a:endParaRPr sz="1200">
              <a:latin typeface="Calibri"/>
              <a:cs typeface="Calibri"/>
            </a:endParaRPr>
          </a:p>
        </p:txBody>
      </p:sp>
      <p:sp>
        <p:nvSpPr>
          <p:cNvPr id="62" name="object 62"/>
          <p:cNvSpPr txBox="1"/>
          <p:nvPr/>
        </p:nvSpPr>
        <p:spPr>
          <a:xfrm>
            <a:off x="5774094" y="3598392"/>
            <a:ext cx="295144" cy="184666"/>
          </a:xfrm>
          <a:prstGeom prst="rect">
            <a:avLst/>
          </a:prstGeom>
        </p:spPr>
        <p:txBody>
          <a:bodyPr vert="horz" wrap="square" lIns="0" tIns="0" rIns="0" bIns="0" rtlCol="0">
            <a:spAutoFit/>
          </a:bodyPr>
          <a:lstStyle/>
          <a:p>
            <a:pPr marL="12700">
              <a:lnSpc>
                <a:spcPct val="100000"/>
              </a:lnSpc>
            </a:pPr>
            <a:r>
              <a:rPr sz="1200" dirty="0">
                <a:latin typeface="Calibri"/>
                <a:cs typeface="Calibri"/>
              </a:rPr>
              <a:t>0.09</a:t>
            </a:r>
            <a:endParaRPr sz="1200">
              <a:latin typeface="Calibri"/>
              <a:cs typeface="Calibri"/>
            </a:endParaRPr>
          </a:p>
        </p:txBody>
      </p:sp>
      <p:sp>
        <p:nvSpPr>
          <p:cNvPr id="63" name="object 63"/>
          <p:cNvSpPr txBox="1"/>
          <p:nvPr/>
        </p:nvSpPr>
        <p:spPr>
          <a:xfrm>
            <a:off x="7006021" y="3607543"/>
            <a:ext cx="298317" cy="369332"/>
          </a:xfrm>
          <a:prstGeom prst="rect">
            <a:avLst/>
          </a:prstGeom>
        </p:spPr>
        <p:txBody>
          <a:bodyPr vert="horz" wrap="square" lIns="0" tIns="0" rIns="0" bIns="0" rtlCol="0">
            <a:spAutoFit/>
          </a:bodyPr>
          <a:lstStyle/>
          <a:p>
            <a:pPr marL="12700">
              <a:lnSpc>
                <a:spcPct val="100000"/>
              </a:lnSpc>
            </a:pPr>
            <a:r>
              <a:rPr sz="1200" dirty="0">
                <a:latin typeface="Calibri"/>
                <a:cs typeface="Calibri"/>
              </a:rPr>
              <a:t>G 8.2</a:t>
            </a:r>
            <a:endParaRPr sz="1200">
              <a:latin typeface="Calibri"/>
              <a:cs typeface="Calibri"/>
            </a:endParaRPr>
          </a:p>
        </p:txBody>
      </p:sp>
      <p:sp>
        <p:nvSpPr>
          <p:cNvPr id="64" name="object 64"/>
          <p:cNvSpPr txBox="1"/>
          <p:nvPr/>
        </p:nvSpPr>
        <p:spPr>
          <a:xfrm>
            <a:off x="3821242" y="3860740"/>
            <a:ext cx="2238374" cy="184666"/>
          </a:xfrm>
          <a:prstGeom prst="rect">
            <a:avLst/>
          </a:prstGeom>
        </p:spPr>
        <p:txBody>
          <a:bodyPr vert="horz" wrap="square" lIns="0" tIns="0" rIns="0" bIns="0" rtlCol="0">
            <a:spAutoFit/>
          </a:bodyPr>
          <a:lstStyle/>
          <a:p>
            <a:pPr marL="12700">
              <a:lnSpc>
                <a:spcPct val="100000"/>
              </a:lnSpc>
            </a:pPr>
            <a:r>
              <a:rPr sz="1200" dirty="0">
                <a:latin typeface="Calibri"/>
                <a:cs typeface="Calibri"/>
              </a:rPr>
              <a:t>Measured</a:t>
            </a:r>
            <a:r>
              <a:rPr lang="ja-JP" altLang="en-US" sz="1200" dirty="0">
                <a:latin typeface="Calibri"/>
                <a:cs typeface="Calibri"/>
              </a:rPr>
              <a:t> </a:t>
            </a:r>
            <a:r>
              <a:rPr sz="1200" dirty="0">
                <a:latin typeface="Calibri"/>
                <a:cs typeface="Calibri"/>
              </a:rPr>
              <a:t>Emittance</a:t>
            </a:r>
            <a:r>
              <a:rPr lang="ja-JP" altLang="en-US" sz="1200" dirty="0">
                <a:latin typeface="Calibri"/>
                <a:cs typeface="Calibri"/>
              </a:rPr>
              <a:t> </a:t>
            </a:r>
            <a:r>
              <a:rPr sz="1200" dirty="0">
                <a:latin typeface="Calibri"/>
                <a:cs typeface="Calibri"/>
              </a:rPr>
              <a:t>in</a:t>
            </a:r>
            <a:r>
              <a:rPr lang="ja-JP" altLang="en-US" sz="1200" dirty="0">
                <a:latin typeface="Calibri"/>
                <a:cs typeface="Calibri"/>
              </a:rPr>
              <a:t> </a:t>
            </a:r>
            <a:r>
              <a:rPr sz="1200" dirty="0">
                <a:latin typeface="Calibri"/>
                <a:cs typeface="Calibri"/>
              </a:rPr>
              <a:t>Sector</a:t>
            </a:r>
            <a:r>
              <a:rPr lang="ja-JP" altLang="en-US" sz="1200" dirty="0">
                <a:latin typeface="Calibri"/>
                <a:cs typeface="Calibri"/>
              </a:rPr>
              <a:t> </a:t>
            </a:r>
            <a:r>
              <a:rPr sz="1200" dirty="0">
                <a:latin typeface="Calibri"/>
                <a:cs typeface="Calibri"/>
              </a:rPr>
              <a:t>3</a:t>
            </a:r>
          </a:p>
        </p:txBody>
      </p:sp>
      <p:sp>
        <p:nvSpPr>
          <p:cNvPr id="65" name="object 65"/>
          <p:cNvSpPr txBox="1"/>
          <p:nvPr/>
        </p:nvSpPr>
        <p:spPr>
          <a:xfrm>
            <a:off x="2183970" y="4095538"/>
            <a:ext cx="825481" cy="184666"/>
          </a:xfrm>
          <a:prstGeom prst="rect">
            <a:avLst/>
          </a:prstGeom>
        </p:spPr>
        <p:txBody>
          <a:bodyPr vert="horz" wrap="square" lIns="0" tIns="0" rIns="0" bIns="0" rtlCol="0">
            <a:spAutoFit/>
          </a:bodyPr>
          <a:lstStyle/>
          <a:p>
            <a:pPr marL="12700">
              <a:lnSpc>
                <a:spcPct val="100000"/>
              </a:lnSpc>
            </a:pPr>
            <a:r>
              <a:rPr lang="en-US" altLang="ja-JP" sz="1200" dirty="0" err="1">
                <a:latin typeface="Calibri"/>
                <a:cs typeface="Calibri"/>
              </a:rPr>
              <a:t>γ</a:t>
            </a:r>
            <a:r>
              <a:rPr lang="en-US" altLang="ja-JP" sz="1200" dirty="0">
                <a:latin typeface="Calibri"/>
                <a:cs typeface="Calibri"/>
              </a:rPr>
              <a:t>β</a:t>
            </a:r>
            <a:r>
              <a:rPr lang="en-US" altLang="ja-JP" sz="1200" dirty="0" err="1">
                <a:latin typeface="Calibri"/>
                <a:cs typeface="Calibri"/>
              </a:rPr>
              <a:t>ε</a:t>
            </a:r>
            <a:r>
              <a:rPr sz="1200" dirty="0" err="1">
                <a:latin typeface="Calibri"/>
                <a:cs typeface="Calibri"/>
              </a:rPr>
              <a:t>x</a:t>
            </a:r>
            <a:r>
              <a:rPr sz="1200" dirty="0">
                <a:latin typeface="Calibri"/>
                <a:cs typeface="Calibri"/>
              </a:rPr>
              <a:t> [</a:t>
            </a:r>
            <a:r>
              <a:rPr lang="en-US" altLang="ja-JP" sz="1200" dirty="0" err="1">
                <a:latin typeface="Symbol"/>
                <a:cs typeface="Symbol"/>
              </a:rPr>
              <a:t>μ</a:t>
            </a:r>
            <a:r>
              <a:rPr sz="1200" dirty="0" err="1">
                <a:latin typeface="Calibri"/>
                <a:cs typeface="Calibri"/>
              </a:rPr>
              <a:t>m</a:t>
            </a:r>
            <a:r>
              <a:rPr sz="1200" dirty="0">
                <a:latin typeface="Calibri"/>
                <a:cs typeface="Calibri"/>
              </a:rPr>
              <a:t>]</a:t>
            </a:r>
          </a:p>
        </p:txBody>
      </p:sp>
      <p:sp>
        <p:nvSpPr>
          <p:cNvPr id="66" name="object 66"/>
          <p:cNvSpPr txBox="1"/>
          <p:nvPr/>
        </p:nvSpPr>
        <p:spPr>
          <a:xfrm>
            <a:off x="3152027" y="4089634"/>
            <a:ext cx="1754993" cy="428350"/>
          </a:xfrm>
          <a:prstGeom prst="rect">
            <a:avLst/>
          </a:prstGeom>
        </p:spPr>
        <p:txBody>
          <a:bodyPr vert="horz" wrap="square" lIns="0" tIns="0" rIns="0" bIns="0" rtlCol="0">
            <a:spAutoFit/>
          </a:bodyPr>
          <a:lstStyle/>
          <a:p>
            <a:pPr marL="69850">
              <a:lnSpc>
                <a:spcPct val="100000"/>
              </a:lnSpc>
              <a:tabLst>
                <a:tab pos="1031240" algn="l"/>
              </a:tabLst>
            </a:pPr>
            <a:r>
              <a:rPr sz="1200" dirty="0">
                <a:latin typeface="Calibri"/>
                <a:cs typeface="Calibri"/>
              </a:rPr>
              <a:t>293</a:t>
            </a:r>
            <a:r>
              <a:rPr sz="1200" dirty="0">
                <a:latin typeface="ＭＳ Ｐゴシック"/>
                <a:cs typeface="ＭＳ Ｐゴシック"/>
              </a:rPr>
              <a:t>+</a:t>
            </a:r>
            <a:r>
              <a:rPr sz="1200" dirty="0">
                <a:latin typeface="Calibri"/>
                <a:cs typeface="Calibri"/>
              </a:rPr>
              <a:t>44.5	192</a:t>
            </a:r>
            <a:r>
              <a:rPr sz="1200" dirty="0">
                <a:latin typeface="ＭＳ Ｐゴシック"/>
                <a:cs typeface="ＭＳ Ｐゴシック"/>
              </a:rPr>
              <a:t>+</a:t>
            </a:r>
            <a:r>
              <a:rPr sz="1200" dirty="0">
                <a:latin typeface="Calibri"/>
                <a:cs typeface="Calibri"/>
              </a:rPr>
              <a:t>22.4</a:t>
            </a:r>
            <a:endParaRPr sz="1200">
              <a:latin typeface="Calibri"/>
              <a:cs typeface="Calibri"/>
            </a:endParaRPr>
          </a:p>
          <a:p>
            <a:pPr marL="12700">
              <a:lnSpc>
                <a:spcPct val="100000"/>
              </a:lnSpc>
              <a:spcBef>
                <a:spcPts val="430"/>
              </a:spcBef>
              <a:tabLst>
                <a:tab pos="973455" algn="l"/>
              </a:tabLst>
            </a:pPr>
            <a:r>
              <a:rPr sz="1200" dirty="0">
                <a:latin typeface="Calibri"/>
                <a:cs typeface="Calibri"/>
              </a:rPr>
              <a:t>1.84</a:t>
            </a:r>
            <a:r>
              <a:rPr sz="1200" dirty="0">
                <a:latin typeface="ＭＳ Ｐゴシック"/>
                <a:cs typeface="ＭＳ Ｐゴシック"/>
              </a:rPr>
              <a:t>+</a:t>
            </a:r>
            <a:r>
              <a:rPr sz="1200" dirty="0">
                <a:latin typeface="Calibri"/>
                <a:cs typeface="Calibri"/>
              </a:rPr>
              <a:t>0.163	2.01</a:t>
            </a:r>
            <a:r>
              <a:rPr sz="1200" dirty="0">
                <a:latin typeface="ＭＳ Ｐゴシック"/>
                <a:cs typeface="ＭＳ Ｐゴシック"/>
              </a:rPr>
              <a:t>+</a:t>
            </a:r>
            <a:r>
              <a:rPr sz="1200" dirty="0">
                <a:latin typeface="Calibri"/>
                <a:cs typeface="Calibri"/>
              </a:rPr>
              <a:t>0.363</a:t>
            </a:r>
            <a:endParaRPr sz="1200">
              <a:latin typeface="Calibri"/>
              <a:cs typeface="Calibri"/>
            </a:endParaRPr>
          </a:p>
        </p:txBody>
      </p:sp>
      <p:sp>
        <p:nvSpPr>
          <p:cNvPr id="67" name="object 67"/>
          <p:cNvSpPr txBox="1"/>
          <p:nvPr/>
        </p:nvSpPr>
        <p:spPr>
          <a:xfrm>
            <a:off x="5477604" y="4089634"/>
            <a:ext cx="601712" cy="190025"/>
          </a:xfrm>
          <a:prstGeom prst="rect">
            <a:avLst/>
          </a:prstGeom>
        </p:spPr>
        <p:txBody>
          <a:bodyPr vert="horz" wrap="square" lIns="0" tIns="0" rIns="0" bIns="0" rtlCol="0">
            <a:spAutoFit/>
          </a:bodyPr>
          <a:lstStyle/>
          <a:p>
            <a:pPr marL="12700">
              <a:lnSpc>
                <a:spcPct val="100000"/>
              </a:lnSpc>
            </a:pPr>
            <a:r>
              <a:rPr sz="1200" dirty="0">
                <a:latin typeface="Calibri"/>
                <a:cs typeface="Calibri"/>
              </a:rPr>
              <a:t>126</a:t>
            </a:r>
            <a:r>
              <a:rPr sz="1200" dirty="0">
                <a:latin typeface="ＭＳ Ｐゴシック"/>
                <a:cs typeface="ＭＳ Ｐゴシック"/>
              </a:rPr>
              <a:t>+</a:t>
            </a:r>
            <a:r>
              <a:rPr sz="1200" dirty="0">
                <a:latin typeface="Calibri"/>
                <a:cs typeface="Calibri"/>
              </a:rPr>
              <a:t>8.2</a:t>
            </a:r>
            <a:endParaRPr sz="1200">
              <a:latin typeface="Calibri"/>
              <a:cs typeface="Calibri"/>
            </a:endParaRPr>
          </a:p>
        </p:txBody>
      </p:sp>
      <p:sp>
        <p:nvSpPr>
          <p:cNvPr id="68" name="object 68"/>
          <p:cNvSpPr txBox="1"/>
          <p:nvPr/>
        </p:nvSpPr>
        <p:spPr>
          <a:xfrm>
            <a:off x="8029927" y="4101734"/>
            <a:ext cx="295144" cy="184666"/>
          </a:xfrm>
          <a:prstGeom prst="rect">
            <a:avLst/>
          </a:prstGeom>
        </p:spPr>
        <p:txBody>
          <a:bodyPr vert="horz" wrap="square" lIns="0" tIns="0" rIns="0" bIns="0" rtlCol="0">
            <a:spAutoFit/>
          </a:bodyPr>
          <a:lstStyle/>
          <a:p>
            <a:pPr marL="12700">
              <a:lnSpc>
                <a:spcPct val="100000"/>
              </a:lnSpc>
            </a:pPr>
            <a:r>
              <a:rPr sz="1200" dirty="0">
                <a:solidFill>
                  <a:srgbClr val="0B3EFF"/>
                </a:solidFill>
                <a:latin typeface="Calibri"/>
                <a:cs typeface="Calibri"/>
              </a:rPr>
              <a:t>64.3</a:t>
            </a:r>
            <a:endParaRPr sz="1200">
              <a:latin typeface="Calibri"/>
              <a:cs typeface="Calibri"/>
            </a:endParaRPr>
          </a:p>
        </p:txBody>
      </p:sp>
      <p:sp>
        <p:nvSpPr>
          <p:cNvPr id="69" name="object 69"/>
          <p:cNvSpPr txBox="1"/>
          <p:nvPr/>
        </p:nvSpPr>
        <p:spPr>
          <a:xfrm>
            <a:off x="2183969" y="4333481"/>
            <a:ext cx="825481" cy="184666"/>
          </a:xfrm>
          <a:prstGeom prst="rect">
            <a:avLst/>
          </a:prstGeom>
        </p:spPr>
        <p:txBody>
          <a:bodyPr vert="horz" wrap="square" lIns="0" tIns="0" rIns="0" bIns="0" rtlCol="0">
            <a:spAutoFit/>
          </a:bodyPr>
          <a:lstStyle/>
          <a:p>
            <a:pPr marL="12700">
              <a:lnSpc>
                <a:spcPct val="100000"/>
              </a:lnSpc>
            </a:pPr>
            <a:r>
              <a:rPr lang="en-US" altLang="ja-JP" sz="1200" dirty="0" err="1">
                <a:latin typeface="Calibri"/>
                <a:cs typeface="Calibri"/>
              </a:rPr>
              <a:t>γ</a:t>
            </a:r>
            <a:r>
              <a:rPr lang="en-US" altLang="ja-JP" sz="1200" dirty="0">
                <a:latin typeface="Calibri"/>
                <a:cs typeface="Calibri"/>
              </a:rPr>
              <a:t>β</a:t>
            </a:r>
            <a:r>
              <a:rPr lang="en-US" altLang="ja-JP" sz="1200" dirty="0" err="1">
                <a:latin typeface="Calibri"/>
                <a:cs typeface="Calibri"/>
              </a:rPr>
              <a:t>ε</a:t>
            </a:r>
            <a:r>
              <a:rPr sz="1200" dirty="0" err="1">
                <a:latin typeface="Calibri"/>
                <a:cs typeface="Calibri"/>
              </a:rPr>
              <a:t>y</a:t>
            </a:r>
            <a:r>
              <a:rPr sz="1200" dirty="0">
                <a:latin typeface="Calibri"/>
                <a:cs typeface="Calibri"/>
              </a:rPr>
              <a:t> [</a:t>
            </a:r>
            <a:r>
              <a:rPr lang="en-US" altLang="ja-JP" sz="1200" dirty="0" err="1">
                <a:latin typeface="Calibri"/>
                <a:cs typeface="Calibri"/>
              </a:rPr>
              <a:t>μ</a:t>
            </a:r>
            <a:r>
              <a:rPr sz="1200" dirty="0" err="1">
                <a:latin typeface="Calibri"/>
                <a:cs typeface="Calibri"/>
              </a:rPr>
              <a:t>m</a:t>
            </a:r>
            <a:r>
              <a:rPr sz="1200" dirty="0">
                <a:latin typeface="Calibri"/>
                <a:cs typeface="Calibri"/>
              </a:rPr>
              <a:t>]</a:t>
            </a:r>
          </a:p>
        </p:txBody>
      </p:sp>
      <p:sp>
        <p:nvSpPr>
          <p:cNvPr id="70" name="object 70"/>
          <p:cNvSpPr txBox="1"/>
          <p:nvPr/>
        </p:nvSpPr>
        <p:spPr>
          <a:xfrm>
            <a:off x="5497257" y="4327578"/>
            <a:ext cx="562359" cy="190025"/>
          </a:xfrm>
          <a:prstGeom prst="rect">
            <a:avLst/>
          </a:prstGeom>
        </p:spPr>
        <p:txBody>
          <a:bodyPr vert="horz" wrap="square" lIns="0" tIns="0" rIns="0" bIns="0" rtlCol="0">
            <a:spAutoFit/>
          </a:bodyPr>
          <a:lstStyle/>
          <a:p>
            <a:pPr marL="12700">
              <a:lnSpc>
                <a:spcPct val="100000"/>
              </a:lnSpc>
            </a:pPr>
            <a:r>
              <a:rPr sz="1200" dirty="0">
                <a:latin typeface="Calibri"/>
                <a:cs typeface="Calibri"/>
              </a:rPr>
              <a:t>1.5</a:t>
            </a:r>
            <a:r>
              <a:rPr sz="1200" dirty="0">
                <a:latin typeface="ＭＳ Ｐゴシック"/>
                <a:cs typeface="ＭＳ Ｐゴシック"/>
              </a:rPr>
              <a:t>+</a:t>
            </a:r>
            <a:r>
              <a:rPr sz="1200" dirty="0">
                <a:latin typeface="Calibri"/>
                <a:cs typeface="Calibri"/>
              </a:rPr>
              <a:t>0.1</a:t>
            </a:r>
            <a:endParaRPr sz="1200">
              <a:latin typeface="Calibri"/>
              <a:cs typeface="Calibri"/>
            </a:endParaRPr>
          </a:p>
        </p:txBody>
      </p:sp>
      <p:sp>
        <p:nvSpPr>
          <p:cNvPr id="71" name="object 71"/>
          <p:cNvSpPr/>
          <p:nvPr/>
        </p:nvSpPr>
        <p:spPr>
          <a:xfrm>
            <a:off x="3905124" y="3371950"/>
            <a:ext cx="500964" cy="101215"/>
          </a:xfrm>
          <a:prstGeom prst="rect">
            <a:avLst/>
          </a:prstGeom>
          <a:blipFill>
            <a:blip r:embed="rId3" cstate="print"/>
            <a:stretch>
              <a:fillRect/>
            </a:stretch>
          </a:blipFill>
        </p:spPr>
        <p:txBody>
          <a:bodyPr wrap="square" lIns="0" tIns="0" rIns="0" bIns="0" rtlCol="0"/>
          <a:lstStyle/>
          <a:p>
            <a:endParaRPr/>
          </a:p>
        </p:txBody>
      </p:sp>
      <p:sp>
        <p:nvSpPr>
          <p:cNvPr id="72" name="object 72"/>
          <p:cNvSpPr/>
          <p:nvPr/>
        </p:nvSpPr>
        <p:spPr>
          <a:xfrm>
            <a:off x="3905123" y="3371950"/>
            <a:ext cx="501427" cy="101685"/>
          </a:xfrm>
          <a:custGeom>
            <a:avLst/>
            <a:gdLst/>
            <a:ahLst/>
            <a:cxnLst/>
            <a:rect l="l" t="t" r="r" b="b"/>
            <a:pathLst>
              <a:path w="501650" h="101600">
                <a:moveTo>
                  <a:pt x="3162" y="25281"/>
                </a:moveTo>
                <a:lnTo>
                  <a:pt x="0" y="25281"/>
                </a:lnTo>
                <a:lnTo>
                  <a:pt x="0" y="75848"/>
                </a:lnTo>
                <a:lnTo>
                  <a:pt x="3162" y="75848"/>
                </a:lnTo>
                <a:lnTo>
                  <a:pt x="3162" y="25281"/>
                </a:lnTo>
              </a:path>
              <a:path w="501650" h="101600">
                <a:moveTo>
                  <a:pt x="12647" y="25281"/>
                </a:moveTo>
                <a:lnTo>
                  <a:pt x="6324" y="25281"/>
                </a:lnTo>
                <a:lnTo>
                  <a:pt x="6324" y="75848"/>
                </a:lnTo>
                <a:lnTo>
                  <a:pt x="12647" y="75848"/>
                </a:lnTo>
                <a:lnTo>
                  <a:pt x="12647" y="25281"/>
                </a:lnTo>
              </a:path>
              <a:path w="501650" h="101600">
                <a:moveTo>
                  <a:pt x="450594" y="0"/>
                </a:moveTo>
                <a:lnTo>
                  <a:pt x="450594" y="25281"/>
                </a:lnTo>
                <a:lnTo>
                  <a:pt x="15810" y="25281"/>
                </a:lnTo>
                <a:lnTo>
                  <a:pt x="15810" y="75848"/>
                </a:lnTo>
                <a:lnTo>
                  <a:pt x="450594" y="75848"/>
                </a:lnTo>
                <a:lnTo>
                  <a:pt x="450594" y="101130"/>
                </a:lnTo>
                <a:lnTo>
                  <a:pt x="501187" y="50565"/>
                </a:lnTo>
                <a:lnTo>
                  <a:pt x="450594" y="0"/>
                </a:lnTo>
              </a:path>
            </a:pathLst>
          </a:custGeom>
        </p:spPr>
        <p:txBody>
          <a:bodyPr wrap="square" lIns="0" tIns="0" rIns="0" bIns="0" rtlCol="0"/>
          <a:lstStyle/>
          <a:p>
            <a:endParaRPr/>
          </a:p>
        </p:txBody>
      </p:sp>
      <p:sp>
        <p:nvSpPr>
          <p:cNvPr id="73" name="object 73"/>
          <p:cNvSpPr/>
          <p:nvPr/>
        </p:nvSpPr>
        <p:spPr>
          <a:xfrm>
            <a:off x="3906702" y="3386403"/>
            <a:ext cx="0" cy="72451"/>
          </a:xfrm>
          <a:custGeom>
            <a:avLst/>
            <a:gdLst/>
            <a:ahLst/>
            <a:cxnLst/>
            <a:rect l="l" t="t" r="r" b="b"/>
            <a:pathLst>
              <a:path h="72389">
                <a:moveTo>
                  <a:pt x="0" y="0"/>
                </a:moveTo>
                <a:lnTo>
                  <a:pt x="0" y="72249"/>
                </a:lnTo>
              </a:path>
            </a:pathLst>
          </a:custGeom>
          <a:ln w="26127">
            <a:solidFill>
              <a:srgbClr val="95B3D7"/>
            </a:solidFill>
          </a:ln>
        </p:spPr>
        <p:txBody>
          <a:bodyPr wrap="square" lIns="0" tIns="0" rIns="0" bIns="0" rtlCol="0"/>
          <a:lstStyle/>
          <a:p>
            <a:endParaRPr/>
          </a:p>
        </p:txBody>
      </p:sp>
      <p:sp>
        <p:nvSpPr>
          <p:cNvPr id="74" name="object 74"/>
          <p:cNvSpPr/>
          <p:nvPr/>
        </p:nvSpPr>
        <p:spPr>
          <a:xfrm>
            <a:off x="3914604" y="3386403"/>
            <a:ext cx="0" cy="72451"/>
          </a:xfrm>
          <a:custGeom>
            <a:avLst/>
            <a:gdLst/>
            <a:ahLst/>
            <a:cxnLst/>
            <a:rect l="l" t="t" r="r" b="b"/>
            <a:pathLst>
              <a:path h="72389">
                <a:moveTo>
                  <a:pt x="0" y="0"/>
                </a:moveTo>
                <a:lnTo>
                  <a:pt x="0" y="72249"/>
                </a:lnTo>
              </a:path>
            </a:pathLst>
          </a:custGeom>
          <a:ln w="29289">
            <a:solidFill>
              <a:srgbClr val="95B3D7"/>
            </a:solidFill>
          </a:ln>
        </p:spPr>
        <p:txBody>
          <a:bodyPr wrap="square" lIns="0" tIns="0" rIns="0" bIns="0" rtlCol="0"/>
          <a:lstStyle/>
          <a:p>
            <a:endParaRPr/>
          </a:p>
        </p:txBody>
      </p:sp>
      <p:sp>
        <p:nvSpPr>
          <p:cNvPr id="75" name="object 75"/>
          <p:cNvSpPr/>
          <p:nvPr/>
        </p:nvSpPr>
        <p:spPr>
          <a:xfrm>
            <a:off x="3920925" y="3371950"/>
            <a:ext cx="485559" cy="101685"/>
          </a:xfrm>
          <a:custGeom>
            <a:avLst/>
            <a:gdLst/>
            <a:ahLst/>
            <a:cxnLst/>
            <a:rect l="l" t="t" r="r" b="b"/>
            <a:pathLst>
              <a:path w="485775" h="101600">
                <a:moveTo>
                  <a:pt x="0" y="25282"/>
                </a:moveTo>
                <a:lnTo>
                  <a:pt x="434784" y="25282"/>
                </a:lnTo>
                <a:lnTo>
                  <a:pt x="434784" y="0"/>
                </a:lnTo>
                <a:lnTo>
                  <a:pt x="485377" y="50565"/>
                </a:lnTo>
                <a:lnTo>
                  <a:pt x="434784" y="101130"/>
                </a:lnTo>
                <a:lnTo>
                  <a:pt x="434784" y="75848"/>
                </a:lnTo>
                <a:lnTo>
                  <a:pt x="0" y="75848"/>
                </a:lnTo>
                <a:lnTo>
                  <a:pt x="0" y="25282"/>
                </a:lnTo>
                <a:close/>
              </a:path>
            </a:pathLst>
          </a:custGeom>
          <a:ln w="21684">
            <a:solidFill>
              <a:srgbClr val="95B3D7"/>
            </a:solidFill>
          </a:ln>
        </p:spPr>
        <p:txBody>
          <a:bodyPr wrap="square" lIns="0" tIns="0" rIns="0" bIns="0" rtlCol="0"/>
          <a:lstStyle/>
          <a:p>
            <a:endParaRPr/>
          </a:p>
        </p:txBody>
      </p:sp>
      <p:sp>
        <p:nvSpPr>
          <p:cNvPr id="76" name="object 76"/>
          <p:cNvSpPr/>
          <p:nvPr/>
        </p:nvSpPr>
        <p:spPr>
          <a:xfrm>
            <a:off x="3911346" y="3618019"/>
            <a:ext cx="1541900" cy="113723"/>
          </a:xfrm>
          <a:prstGeom prst="rect">
            <a:avLst/>
          </a:prstGeom>
          <a:blipFill>
            <a:blip r:embed="rId4" cstate="print"/>
            <a:stretch>
              <a:fillRect/>
            </a:stretch>
          </a:blipFill>
        </p:spPr>
        <p:txBody>
          <a:bodyPr wrap="square" lIns="0" tIns="0" rIns="0" bIns="0" rtlCol="0"/>
          <a:lstStyle/>
          <a:p>
            <a:endParaRPr/>
          </a:p>
        </p:txBody>
      </p:sp>
      <p:sp>
        <p:nvSpPr>
          <p:cNvPr id="77" name="object 77"/>
          <p:cNvSpPr/>
          <p:nvPr/>
        </p:nvSpPr>
        <p:spPr>
          <a:xfrm>
            <a:off x="3911345" y="3618019"/>
            <a:ext cx="1542363" cy="113760"/>
          </a:xfrm>
          <a:custGeom>
            <a:avLst/>
            <a:gdLst/>
            <a:ahLst/>
            <a:cxnLst/>
            <a:rect l="l" t="t" r="r" b="b"/>
            <a:pathLst>
              <a:path w="1543050" h="113664">
                <a:moveTo>
                  <a:pt x="3553" y="28407"/>
                </a:moveTo>
                <a:lnTo>
                  <a:pt x="0" y="28407"/>
                </a:lnTo>
                <a:lnTo>
                  <a:pt x="0" y="85220"/>
                </a:lnTo>
                <a:lnTo>
                  <a:pt x="3553" y="85220"/>
                </a:lnTo>
                <a:lnTo>
                  <a:pt x="3553" y="28407"/>
                </a:lnTo>
              </a:path>
              <a:path w="1543050" h="113664">
                <a:moveTo>
                  <a:pt x="14211" y="28407"/>
                </a:moveTo>
                <a:lnTo>
                  <a:pt x="7105" y="28407"/>
                </a:lnTo>
                <a:lnTo>
                  <a:pt x="7105" y="85220"/>
                </a:lnTo>
                <a:lnTo>
                  <a:pt x="14211" y="85220"/>
                </a:lnTo>
                <a:lnTo>
                  <a:pt x="14211" y="28407"/>
                </a:lnTo>
              </a:path>
              <a:path w="1543050" h="113664">
                <a:moveTo>
                  <a:pt x="1485745" y="0"/>
                </a:moveTo>
                <a:lnTo>
                  <a:pt x="1485745" y="28407"/>
                </a:lnTo>
                <a:lnTo>
                  <a:pt x="17764" y="28407"/>
                </a:lnTo>
                <a:lnTo>
                  <a:pt x="17764" y="85220"/>
                </a:lnTo>
                <a:lnTo>
                  <a:pt x="1485745" y="85220"/>
                </a:lnTo>
                <a:lnTo>
                  <a:pt x="1485745" y="113628"/>
                </a:lnTo>
                <a:lnTo>
                  <a:pt x="1542587" y="56814"/>
                </a:lnTo>
                <a:lnTo>
                  <a:pt x="1485745" y="0"/>
                </a:lnTo>
              </a:path>
            </a:pathLst>
          </a:custGeom>
        </p:spPr>
        <p:txBody>
          <a:bodyPr wrap="square" lIns="0" tIns="0" rIns="0" bIns="0" rtlCol="0"/>
          <a:lstStyle/>
          <a:p>
            <a:endParaRPr/>
          </a:p>
        </p:txBody>
      </p:sp>
      <p:sp>
        <p:nvSpPr>
          <p:cNvPr id="78" name="object 78"/>
          <p:cNvSpPr/>
          <p:nvPr/>
        </p:nvSpPr>
        <p:spPr>
          <a:xfrm>
            <a:off x="3913121" y="3635599"/>
            <a:ext cx="0" cy="78806"/>
          </a:xfrm>
          <a:custGeom>
            <a:avLst/>
            <a:gdLst/>
            <a:ahLst/>
            <a:cxnLst/>
            <a:rect l="l" t="t" r="r" b="b"/>
            <a:pathLst>
              <a:path h="78739">
                <a:moveTo>
                  <a:pt x="0" y="0"/>
                </a:moveTo>
                <a:lnTo>
                  <a:pt x="0" y="78497"/>
                </a:lnTo>
              </a:path>
            </a:pathLst>
          </a:custGeom>
          <a:ln w="26518">
            <a:solidFill>
              <a:srgbClr val="FF0000"/>
            </a:solidFill>
          </a:ln>
        </p:spPr>
        <p:txBody>
          <a:bodyPr wrap="square" lIns="0" tIns="0" rIns="0" bIns="0" rtlCol="0"/>
          <a:lstStyle/>
          <a:p>
            <a:endParaRPr/>
          </a:p>
        </p:txBody>
      </p:sp>
      <p:sp>
        <p:nvSpPr>
          <p:cNvPr id="79" name="object 79"/>
          <p:cNvSpPr/>
          <p:nvPr/>
        </p:nvSpPr>
        <p:spPr>
          <a:xfrm>
            <a:off x="3921999" y="3635599"/>
            <a:ext cx="0" cy="78806"/>
          </a:xfrm>
          <a:custGeom>
            <a:avLst/>
            <a:gdLst/>
            <a:ahLst/>
            <a:cxnLst/>
            <a:rect l="l" t="t" r="r" b="b"/>
            <a:pathLst>
              <a:path h="78739">
                <a:moveTo>
                  <a:pt x="0" y="0"/>
                </a:moveTo>
                <a:lnTo>
                  <a:pt x="0" y="78497"/>
                </a:lnTo>
              </a:path>
            </a:pathLst>
          </a:custGeom>
          <a:ln w="30071">
            <a:solidFill>
              <a:srgbClr val="FF0000"/>
            </a:solidFill>
          </a:ln>
        </p:spPr>
        <p:txBody>
          <a:bodyPr wrap="square" lIns="0" tIns="0" rIns="0" bIns="0" rtlCol="0"/>
          <a:lstStyle/>
          <a:p>
            <a:endParaRPr/>
          </a:p>
        </p:txBody>
      </p:sp>
      <p:sp>
        <p:nvSpPr>
          <p:cNvPr id="80" name="object 80"/>
          <p:cNvSpPr/>
          <p:nvPr/>
        </p:nvSpPr>
        <p:spPr>
          <a:xfrm>
            <a:off x="3929101" y="3618019"/>
            <a:ext cx="1524591" cy="113760"/>
          </a:xfrm>
          <a:custGeom>
            <a:avLst/>
            <a:gdLst/>
            <a:ahLst/>
            <a:cxnLst/>
            <a:rect l="l" t="t" r="r" b="b"/>
            <a:pathLst>
              <a:path w="1525270" h="113664">
                <a:moveTo>
                  <a:pt x="0" y="28407"/>
                </a:moveTo>
                <a:lnTo>
                  <a:pt x="1467980" y="28407"/>
                </a:lnTo>
                <a:lnTo>
                  <a:pt x="1467980" y="0"/>
                </a:lnTo>
                <a:lnTo>
                  <a:pt x="1524823" y="56814"/>
                </a:lnTo>
                <a:lnTo>
                  <a:pt x="1467980" y="113627"/>
                </a:lnTo>
                <a:lnTo>
                  <a:pt x="1467980" y="85220"/>
                </a:lnTo>
                <a:lnTo>
                  <a:pt x="0" y="85220"/>
                </a:lnTo>
                <a:lnTo>
                  <a:pt x="0" y="28407"/>
                </a:lnTo>
                <a:close/>
              </a:path>
            </a:pathLst>
          </a:custGeom>
          <a:ln w="21684">
            <a:solidFill>
              <a:srgbClr val="FF0000"/>
            </a:solidFill>
          </a:ln>
        </p:spPr>
        <p:txBody>
          <a:bodyPr wrap="square" lIns="0" tIns="0" rIns="0" bIns="0" rtlCol="0"/>
          <a:lstStyle/>
          <a:p>
            <a:endParaRPr/>
          </a:p>
        </p:txBody>
      </p:sp>
      <p:sp>
        <p:nvSpPr>
          <p:cNvPr id="81" name="object 81"/>
          <p:cNvSpPr/>
          <p:nvPr/>
        </p:nvSpPr>
        <p:spPr>
          <a:xfrm>
            <a:off x="4870799" y="4107290"/>
            <a:ext cx="292776" cy="91149"/>
          </a:xfrm>
          <a:prstGeom prst="rect">
            <a:avLst/>
          </a:prstGeom>
          <a:blipFill>
            <a:blip r:embed="rId5" cstate="print"/>
            <a:stretch>
              <a:fillRect/>
            </a:stretch>
          </a:blipFill>
        </p:spPr>
        <p:txBody>
          <a:bodyPr wrap="square" lIns="0" tIns="0" rIns="0" bIns="0" rtlCol="0"/>
          <a:lstStyle/>
          <a:p>
            <a:endParaRPr/>
          </a:p>
        </p:txBody>
      </p:sp>
      <p:sp>
        <p:nvSpPr>
          <p:cNvPr id="82" name="object 82"/>
          <p:cNvSpPr/>
          <p:nvPr/>
        </p:nvSpPr>
        <p:spPr>
          <a:xfrm>
            <a:off x="4872222" y="4119226"/>
            <a:ext cx="0" cy="67367"/>
          </a:xfrm>
          <a:custGeom>
            <a:avLst/>
            <a:gdLst/>
            <a:ahLst/>
            <a:cxnLst/>
            <a:rect l="l" t="t" r="r" b="b"/>
            <a:pathLst>
              <a:path h="67310">
                <a:moveTo>
                  <a:pt x="0" y="0"/>
                </a:moveTo>
                <a:lnTo>
                  <a:pt x="0" y="67220"/>
                </a:lnTo>
              </a:path>
            </a:pathLst>
          </a:custGeom>
          <a:ln w="25813">
            <a:solidFill>
              <a:srgbClr val="FF0000"/>
            </a:solidFill>
          </a:ln>
        </p:spPr>
        <p:txBody>
          <a:bodyPr wrap="square" lIns="0" tIns="0" rIns="0" bIns="0" rtlCol="0"/>
          <a:lstStyle/>
          <a:p>
            <a:endParaRPr/>
          </a:p>
        </p:txBody>
      </p:sp>
      <p:sp>
        <p:nvSpPr>
          <p:cNvPr id="83" name="object 83"/>
          <p:cNvSpPr/>
          <p:nvPr/>
        </p:nvSpPr>
        <p:spPr>
          <a:xfrm>
            <a:off x="4879338" y="4119226"/>
            <a:ext cx="0" cy="67367"/>
          </a:xfrm>
          <a:custGeom>
            <a:avLst/>
            <a:gdLst/>
            <a:ahLst/>
            <a:cxnLst/>
            <a:rect l="l" t="t" r="r" b="b"/>
            <a:pathLst>
              <a:path h="67310">
                <a:moveTo>
                  <a:pt x="0" y="0"/>
                </a:moveTo>
                <a:lnTo>
                  <a:pt x="0" y="67220"/>
                </a:lnTo>
              </a:path>
            </a:pathLst>
          </a:custGeom>
          <a:ln w="28660">
            <a:solidFill>
              <a:srgbClr val="FF0000"/>
            </a:solidFill>
          </a:ln>
        </p:spPr>
        <p:txBody>
          <a:bodyPr wrap="square" lIns="0" tIns="0" rIns="0" bIns="0" rtlCol="0"/>
          <a:lstStyle/>
          <a:p>
            <a:endParaRPr/>
          </a:p>
        </p:txBody>
      </p:sp>
      <p:sp>
        <p:nvSpPr>
          <p:cNvPr id="84" name="object 84"/>
          <p:cNvSpPr/>
          <p:nvPr/>
        </p:nvSpPr>
        <p:spPr>
          <a:xfrm>
            <a:off x="4885031" y="4107291"/>
            <a:ext cx="278641" cy="91517"/>
          </a:xfrm>
          <a:custGeom>
            <a:avLst/>
            <a:gdLst/>
            <a:ahLst/>
            <a:cxnLst/>
            <a:rect l="l" t="t" r="r" b="b"/>
            <a:pathLst>
              <a:path w="278764" h="91439">
                <a:moveTo>
                  <a:pt x="0" y="22768"/>
                </a:moveTo>
                <a:lnTo>
                  <a:pt x="233108" y="22768"/>
                </a:lnTo>
                <a:lnTo>
                  <a:pt x="233108" y="0"/>
                </a:lnTo>
                <a:lnTo>
                  <a:pt x="278669" y="45536"/>
                </a:lnTo>
                <a:lnTo>
                  <a:pt x="233108" y="91073"/>
                </a:lnTo>
                <a:lnTo>
                  <a:pt x="233108" y="68304"/>
                </a:lnTo>
                <a:lnTo>
                  <a:pt x="0" y="68304"/>
                </a:lnTo>
                <a:lnTo>
                  <a:pt x="0" y="22768"/>
                </a:lnTo>
                <a:close/>
              </a:path>
            </a:pathLst>
          </a:custGeom>
          <a:ln w="21685">
            <a:solidFill>
              <a:srgbClr val="FF0000"/>
            </a:solidFill>
          </a:ln>
        </p:spPr>
        <p:txBody>
          <a:bodyPr wrap="square" lIns="0" tIns="0" rIns="0" bIns="0" rtlCol="0"/>
          <a:lstStyle/>
          <a:p>
            <a:endParaRPr/>
          </a:p>
        </p:txBody>
      </p:sp>
      <p:sp>
        <p:nvSpPr>
          <p:cNvPr id="85" name="object 85"/>
          <p:cNvSpPr/>
          <p:nvPr/>
        </p:nvSpPr>
        <p:spPr>
          <a:xfrm>
            <a:off x="3911346" y="4107290"/>
            <a:ext cx="250328" cy="104278"/>
          </a:xfrm>
          <a:prstGeom prst="rect">
            <a:avLst/>
          </a:prstGeom>
          <a:blipFill>
            <a:blip r:embed="rId6" cstate="print"/>
            <a:stretch>
              <a:fillRect/>
            </a:stretch>
          </a:blipFill>
        </p:spPr>
        <p:txBody>
          <a:bodyPr wrap="square" lIns="0" tIns="0" rIns="0" bIns="0" rtlCol="0"/>
          <a:lstStyle/>
          <a:p>
            <a:endParaRPr/>
          </a:p>
        </p:txBody>
      </p:sp>
      <p:sp>
        <p:nvSpPr>
          <p:cNvPr id="86" name="object 86"/>
          <p:cNvSpPr/>
          <p:nvPr/>
        </p:nvSpPr>
        <p:spPr>
          <a:xfrm>
            <a:off x="3911346" y="4107291"/>
            <a:ext cx="250713" cy="104863"/>
          </a:xfrm>
          <a:custGeom>
            <a:avLst/>
            <a:gdLst/>
            <a:ahLst/>
            <a:cxnLst/>
            <a:rect l="l" t="t" r="r" b="b"/>
            <a:pathLst>
              <a:path w="250825" h="104775">
                <a:moveTo>
                  <a:pt x="3257" y="26047"/>
                </a:moveTo>
                <a:lnTo>
                  <a:pt x="0" y="26047"/>
                </a:lnTo>
                <a:lnTo>
                  <a:pt x="0" y="78143"/>
                </a:lnTo>
                <a:lnTo>
                  <a:pt x="3257" y="78143"/>
                </a:lnTo>
                <a:lnTo>
                  <a:pt x="3257" y="26047"/>
                </a:lnTo>
              </a:path>
              <a:path w="250825" h="104775">
                <a:moveTo>
                  <a:pt x="13031" y="26047"/>
                </a:moveTo>
                <a:lnTo>
                  <a:pt x="6516" y="26047"/>
                </a:lnTo>
                <a:lnTo>
                  <a:pt x="6516" y="78143"/>
                </a:lnTo>
                <a:lnTo>
                  <a:pt x="13031" y="78143"/>
                </a:lnTo>
                <a:lnTo>
                  <a:pt x="13031" y="26047"/>
                </a:lnTo>
              </a:path>
              <a:path w="250825" h="104775">
                <a:moveTo>
                  <a:pt x="198316" y="0"/>
                </a:moveTo>
                <a:lnTo>
                  <a:pt x="198316" y="26047"/>
                </a:lnTo>
                <a:lnTo>
                  <a:pt x="16289" y="26047"/>
                </a:lnTo>
                <a:lnTo>
                  <a:pt x="16289" y="78143"/>
                </a:lnTo>
                <a:lnTo>
                  <a:pt x="198316" y="78143"/>
                </a:lnTo>
                <a:lnTo>
                  <a:pt x="198316" y="104190"/>
                </a:lnTo>
                <a:lnTo>
                  <a:pt x="250440" y="52095"/>
                </a:lnTo>
                <a:lnTo>
                  <a:pt x="198316" y="0"/>
                </a:lnTo>
              </a:path>
            </a:pathLst>
          </a:custGeom>
        </p:spPr>
        <p:txBody>
          <a:bodyPr wrap="square" lIns="0" tIns="0" rIns="0" bIns="0" rtlCol="0"/>
          <a:lstStyle/>
          <a:p>
            <a:endParaRPr/>
          </a:p>
        </p:txBody>
      </p:sp>
      <p:sp>
        <p:nvSpPr>
          <p:cNvPr id="87" name="object 87"/>
          <p:cNvSpPr/>
          <p:nvPr/>
        </p:nvSpPr>
        <p:spPr>
          <a:xfrm>
            <a:off x="3912974" y="4122510"/>
            <a:ext cx="0" cy="74357"/>
          </a:xfrm>
          <a:custGeom>
            <a:avLst/>
            <a:gdLst/>
            <a:ahLst/>
            <a:cxnLst/>
            <a:rect l="l" t="t" r="r" b="b"/>
            <a:pathLst>
              <a:path h="74295">
                <a:moveTo>
                  <a:pt x="0" y="0"/>
                </a:moveTo>
                <a:lnTo>
                  <a:pt x="0" y="73779"/>
                </a:lnTo>
              </a:path>
            </a:pathLst>
          </a:custGeom>
          <a:ln w="26223">
            <a:solidFill>
              <a:srgbClr val="95B3D7"/>
            </a:solidFill>
          </a:ln>
        </p:spPr>
        <p:txBody>
          <a:bodyPr wrap="square" lIns="0" tIns="0" rIns="0" bIns="0" rtlCol="0"/>
          <a:lstStyle/>
          <a:p>
            <a:endParaRPr/>
          </a:p>
        </p:txBody>
      </p:sp>
      <p:sp>
        <p:nvSpPr>
          <p:cNvPr id="88" name="object 88"/>
          <p:cNvSpPr/>
          <p:nvPr/>
        </p:nvSpPr>
        <p:spPr>
          <a:xfrm>
            <a:off x="3921114" y="4122510"/>
            <a:ext cx="0" cy="74357"/>
          </a:xfrm>
          <a:custGeom>
            <a:avLst/>
            <a:gdLst/>
            <a:ahLst/>
            <a:cxnLst/>
            <a:rect l="l" t="t" r="r" b="b"/>
            <a:pathLst>
              <a:path h="74295">
                <a:moveTo>
                  <a:pt x="0" y="0"/>
                </a:moveTo>
                <a:lnTo>
                  <a:pt x="0" y="73779"/>
                </a:lnTo>
              </a:path>
            </a:pathLst>
          </a:custGeom>
          <a:ln w="29481">
            <a:solidFill>
              <a:srgbClr val="95B3D7"/>
            </a:solidFill>
          </a:ln>
        </p:spPr>
        <p:txBody>
          <a:bodyPr wrap="square" lIns="0" tIns="0" rIns="0" bIns="0" rtlCol="0"/>
          <a:lstStyle/>
          <a:p>
            <a:endParaRPr/>
          </a:p>
        </p:txBody>
      </p:sp>
      <p:sp>
        <p:nvSpPr>
          <p:cNvPr id="89" name="object 89"/>
          <p:cNvSpPr/>
          <p:nvPr/>
        </p:nvSpPr>
        <p:spPr>
          <a:xfrm>
            <a:off x="3927626" y="4107291"/>
            <a:ext cx="234211" cy="104863"/>
          </a:xfrm>
          <a:custGeom>
            <a:avLst/>
            <a:gdLst/>
            <a:ahLst/>
            <a:cxnLst/>
            <a:rect l="l" t="t" r="r" b="b"/>
            <a:pathLst>
              <a:path w="234314" h="104775">
                <a:moveTo>
                  <a:pt x="0" y="26047"/>
                </a:moveTo>
                <a:lnTo>
                  <a:pt x="182028" y="26047"/>
                </a:lnTo>
                <a:lnTo>
                  <a:pt x="182028" y="0"/>
                </a:lnTo>
                <a:lnTo>
                  <a:pt x="234151" y="52095"/>
                </a:lnTo>
                <a:lnTo>
                  <a:pt x="182028" y="104190"/>
                </a:lnTo>
                <a:lnTo>
                  <a:pt x="182028" y="78142"/>
                </a:lnTo>
                <a:lnTo>
                  <a:pt x="0" y="78142"/>
                </a:lnTo>
                <a:lnTo>
                  <a:pt x="0" y="26047"/>
                </a:lnTo>
                <a:close/>
              </a:path>
            </a:pathLst>
          </a:custGeom>
          <a:ln w="21686">
            <a:solidFill>
              <a:srgbClr val="95B3D7"/>
            </a:solidFill>
          </a:ln>
        </p:spPr>
        <p:txBody>
          <a:bodyPr wrap="square" lIns="0" tIns="0" rIns="0" bIns="0" rtlCol="0"/>
          <a:lstStyle/>
          <a:p>
            <a:endParaRPr/>
          </a:p>
        </p:txBody>
      </p:sp>
      <p:sp>
        <p:nvSpPr>
          <p:cNvPr id="90" name="object 90"/>
          <p:cNvSpPr/>
          <p:nvPr/>
        </p:nvSpPr>
        <p:spPr>
          <a:xfrm>
            <a:off x="3220510" y="3237729"/>
            <a:ext cx="653759" cy="605664"/>
          </a:xfrm>
          <a:custGeom>
            <a:avLst/>
            <a:gdLst/>
            <a:ahLst/>
            <a:cxnLst/>
            <a:rect l="l" t="t" r="r" b="b"/>
            <a:pathLst>
              <a:path w="654050" h="605154">
                <a:moveTo>
                  <a:pt x="0" y="0"/>
                </a:moveTo>
                <a:lnTo>
                  <a:pt x="653733" y="0"/>
                </a:lnTo>
                <a:lnTo>
                  <a:pt x="653733" y="604985"/>
                </a:lnTo>
                <a:lnTo>
                  <a:pt x="0" y="604985"/>
                </a:lnTo>
                <a:lnTo>
                  <a:pt x="0" y="0"/>
                </a:lnTo>
                <a:close/>
              </a:path>
            </a:pathLst>
          </a:custGeom>
          <a:ln w="21689">
            <a:solidFill>
              <a:srgbClr val="FF0000"/>
            </a:solidFill>
          </a:ln>
        </p:spPr>
        <p:txBody>
          <a:bodyPr wrap="square" lIns="0" tIns="0" rIns="0" bIns="0" rtlCol="0"/>
          <a:lstStyle/>
          <a:p>
            <a:endParaRPr/>
          </a:p>
        </p:txBody>
      </p:sp>
      <p:sp>
        <p:nvSpPr>
          <p:cNvPr id="91" name="object 91"/>
          <p:cNvSpPr/>
          <p:nvPr/>
        </p:nvSpPr>
        <p:spPr>
          <a:xfrm>
            <a:off x="6853565" y="3254004"/>
            <a:ext cx="653759" cy="605664"/>
          </a:xfrm>
          <a:custGeom>
            <a:avLst/>
            <a:gdLst/>
            <a:ahLst/>
            <a:cxnLst/>
            <a:rect l="l" t="t" r="r" b="b"/>
            <a:pathLst>
              <a:path w="654050" h="605154">
                <a:moveTo>
                  <a:pt x="0" y="0"/>
                </a:moveTo>
                <a:lnTo>
                  <a:pt x="653733" y="0"/>
                </a:lnTo>
                <a:lnTo>
                  <a:pt x="653733" y="604985"/>
                </a:lnTo>
                <a:lnTo>
                  <a:pt x="0" y="604985"/>
                </a:lnTo>
                <a:lnTo>
                  <a:pt x="0" y="0"/>
                </a:lnTo>
                <a:close/>
              </a:path>
            </a:pathLst>
          </a:custGeom>
          <a:ln w="21689">
            <a:solidFill>
              <a:srgbClr val="FF0000"/>
            </a:solidFill>
          </a:ln>
        </p:spPr>
        <p:txBody>
          <a:bodyPr wrap="square" lIns="0" tIns="0" rIns="0" bIns="0" rtlCol="0"/>
          <a:lstStyle/>
          <a:p>
            <a:endParaRPr/>
          </a:p>
        </p:txBody>
      </p:sp>
      <p:sp>
        <p:nvSpPr>
          <p:cNvPr id="92" name="object 92"/>
          <p:cNvSpPr/>
          <p:nvPr/>
        </p:nvSpPr>
        <p:spPr>
          <a:xfrm>
            <a:off x="2136743" y="3765387"/>
            <a:ext cx="6473481" cy="0"/>
          </a:xfrm>
          <a:custGeom>
            <a:avLst/>
            <a:gdLst/>
            <a:ahLst/>
            <a:cxnLst/>
            <a:rect l="l" t="t" r="r" b="b"/>
            <a:pathLst>
              <a:path w="6476365">
                <a:moveTo>
                  <a:pt x="0" y="0"/>
                </a:moveTo>
                <a:lnTo>
                  <a:pt x="6476205" y="0"/>
                </a:lnTo>
              </a:path>
            </a:pathLst>
          </a:custGeom>
          <a:ln w="12700">
            <a:solidFill>
              <a:srgbClr val="4A7EBB"/>
            </a:solidFill>
          </a:ln>
        </p:spPr>
        <p:txBody>
          <a:bodyPr wrap="square" lIns="0" tIns="0" rIns="0" bIns="0" rtlCol="0"/>
          <a:lstStyle/>
          <a:p>
            <a:endParaRPr/>
          </a:p>
        </p:txBody>
      </p:sp>
      <p:sp>
        <p:nvSpPr>
          <p:cNvPr id="93" name="object 93"/>
          <p:cNvSpPr txBox="1"/>
          <p:nvPr/>
        </p:nvSpPr>
        <p:spPr>
          <a:xfrm>
            <a:off x="2202119" y="4863194"/>
            <a:ext cx="5987288" cy="1034642"/>
          </a:xfrm>
          <a:prstGeom prst="rect">
            <a:avLst/>
          </a:prstGeom>
        </p:spPr>
        <p:txBody>
          <a:bodyPr vert="horz" wrap="square" lIns="0" tIns="0" rIns="0" bIns="0" rtlCol="0">
            <a:spAutoFit/>
          </a:bodyPr>
          <a:lstStyle/>
          <a:p>
            <a:pPr marL="256540" marR="5080" indent="-243840">
              <a:lnSpc>
                <a:spcPts val="1989"/>
              </a:lnSpc>
              <a:buClr>
                <a:srgbClr val="009B45"/>
              </a:buClr>
              <a:buFont typeface="Arial"/>
              <a:buChar char="•"/>
              <a:tabLst>
                <a:tab pos="257175" algn="l"/>
              </a:tabLst>
            </a:pPr>
            <a:r>
              <a:rPr sz="1700" dirty="0">
                <a:solidFill>
                  <a:srgbClr val="009B45"/>
                </a:solidFill>
                <a:latin typeface="Calibri"/>
                <a:cs typeface="Calibri"/>
              </a:rPr>
              <a:t>Thought</a:t>
            </a:r>
            <a:r>
              <a:rPr lang="ja-JP" altLang="en-US" sz="1700" dirty="0">
                <a:solidFill>
                  <a:srgbClr val="009B45"/>
                </a:solidFill>
                <a:latin typeface="Calibri"/>
                <a:cs typeface="Calibri"/>
              </a:rPr>
              <a:t> </a:t>
            </a:r>
            <a:r>
              <a:rPr sz="1700" dirty="0">
                <a:solidFill>
                  <a:srgbClr val="009B45"/>
                </a:solidFill>
                <a:latin typeface="Calibri"/>
                <a:cs typeface="Calibri"/>
              </a:rPr>
              <a:t>the</a:t>
            </a:r>
            <a:r>
              <a:rPr lang="ja-JP" altLang="en-US" sz="1700" dirty="0">
                <a:solidFill>
                  <a:srgbClr val="009B45"/>
                </a:solidFill>
                <a:latin typeface="Calibri"/>
                <a:cs typeface="Calibri"/>
              </a:rPr>
              <a:t> </a:t>
            </a:r>
            <a:r>
              <a:rPr sz="1700" dirty="0">
                <a:solidFill>
                  <a:srgbClr val="009B45"/>
                </a:solidFill>
                <a:latin typeface="Calibri"/>
                <a:cs typeface="Calibri"/>
              </a:rPr>
              <a:t>horizontal</a:t>
            </a:r>
            <a:r>
              <a:rPr lang="ja-JP" altLang="en-US" sz="1700" dirty="0">
                <a:solidFill>
                  <a:srgbClr val="009B45"/>
                </a:solidFill>
                <a:latin typeface="Calibri"/>
                <a:cs typeface="Calibri"/>
              </a:rPr>
              <a:t> </a:t>
            </a:r>
            <a:r>
              <a:rPr sz="1700" dirty="0">
                <a:solidFill>
                  <a:srgbClr val="009B45"/>
                </a:solidFill>
                <a:latin typeface="Calibri"/>
                <a:cs typeface="Calibri"/>
              </a:rPr>
              <a:t>emittance</a:t>
            </a:r>
            <a:r>
              <a:rPr lang="ja-JP" altLang="en-US" sz="1700" dirty="0">
                <a:solidFill>
                  <a:srgbClr val="009B45"/>
                </a:solidFill>
                <a:latin typeface="Calibri"/>
                <a:cs typeface="Calibri"/>
              </a:rPr>
              <a:t> </a:t>
            </a:r>
            <a:r>
              <a:rPr sz="1700" dirty="0">
                <a:solidFill>
                  <a:srgbClr val="009B45"/>
                </a:solidFill>
                <a:latin typeface="Calibri"/>
                <a:cs typeface="Calibri"/>
              </a:rPr>
              <a:t>became</a:t>
            </a:r>
            <a:r>
              <a:rPr lang="ja-JP" altLang="en-US" sz="1700" dirty="0">
                <a:solidFill>
                  <a:srgbClr val="009B45"/>
                </a:solidFill>
                <a:latin typeface="Calibri"/>
                <a:cs typeface="Calibri"/>
              </a:rPr>
              <a:t> </a:t>
            </a:r>
            <a:r>
              <a:rPr sz="1700" dirty="0">
                <a:solidFill>
                  <a:srgbClr val="009B45"/>
                </a:solidFill>
                <a:latin typeface="Calibri"/>
                <a:cs typeface="Calibri"/>
              </a:rPr>
              <a:t>less</a:t>
            </a:r>
            <a:r>
              <a:rPr lang="ja-JP" altLang="en-US" sz="1700" dirty="0">
                <a:solidFill>
                  <a:srgbClr val="009B45"/>
                </a:solidFill>
                <a:latin typeface="Calibri"/>
                <a:cs typeface="Calibri"/>
              </a:rPr>
              <a:t> </a:t>
            </a:r>
            <a:r>
              <a:rPr sz="1700" dirty="0">
                <a:solidFill>
                  <a:srgbClr val="009B45"/>
                </a:solidFill>
                <a:latin typeface="Calibri"/>
                <a:cs typeface="Calibri"/>
              </a:rPr>
              <a:t>than</a:t>
            </a:r>
            <a:r>
              <a:rPr lang="ja-JP" altLang="en-US" sz="1700" dirty="0">
                <a:solidFill>
                  <a:srgbClr val="009B45"/>
                </a:solidFill>
                <a:latin typeface="Calibri"/>
                <a:cs typeface="Calibri"/>
              </a:rPr>
              <a:t> </a:t>
            </a:r>
            <a:r>
              <a:rPr sz="1700" dirty="0">
                <a:solidFill>
                  <a:srgbClr val="009B45"/>
                </a:solidFill>
                <a:latin typeface="Calibri"/>
                <a:cs typeface="Calibri"/>
              </a:rPr>
              <a:t>half,</a:t>
            </a:r>
            <a:r>
              <a:rPr lang="ja-JP" altLang="en-US" sz="1700" dirty="0">
                <a:solidFill>
                  <a:srgbClr val="009B45"/>
                </a:solidFill>
                <a:latin typeface="Calibri"/>
                <a:cs typeface="Calibri"/>
              </a:rPr>
              <a:t> </a:t>
            </a:r>
            <a:r>
              <a:rPr sz="1700" dirty="0">
                <a:solidFill>
                  <a:srgbClr val="009B45"/>
                </a:solidFill>
                <a:latin typeface="Calibri"/>
                <a:cs typeface="Calibri"/>
              </a:rPr>
              <a:t>it</a:t>
            </a:r>
            <a:r>
              <a:rPr lang="ja-JP" altLang="en-US" sz="1700" dirty="0">
                <a:solidFill>
                  <a:srgbClr val="009B45"/>
                </a:solidFill>
                <a:latin typeface="Calibri"/>
                <a:cs typeface="Calibri"/>
              </a:rPr>
              <a:t> </a:t>
            </a:r>
            <a:r>
              <a:rPr sz="1700" dirty="0">
                <a:solidFill>
                  <a:srgbClr val="009B45"/>
                </a:solidFill>
                <a:latin typeface="Calibri"/>
                <a:cs typeface="Calibri"/>
              </a:rPr>
              <a:t>is</a:t>
            </a:r>
            <a:r>
              <a:rPr lang="ja-JP" altLang="en-US" sz="1700" dirty="0">
                <a:solidFill>
                  <a:srgbClr val="009B45"/>
                </a:solidFill>
                <a:latin typeface="Calibri"/>
                <a:cs typeface="Calibri"/>
              </a:rPr>
              <a:t> </a:t>
            </a:r>
            <a:r>
              <a:rPr sz="1700" dirty="0">
                <a:solidFill>
                  <a:srgbClr val="009B45"/>
                </a:solidFill>
                <a:latin typeface="Calibri"/>
                <a:cs typeface="Calibri"/>
              </a:rPr>
              <a:t>still</a:t>
            </a:r>
            <a:r>
              <a:rPr lang="ja-JP" altLang="en-US" sz="1700" dirty="0">
                <a:solidFill>
                  <a:srgbClr val="009B45"/>
                </a:solidFill>
                <a:latin typeface="Calibri"/>
                <a:cs typeface="Calibri"/>
              </a:rPr>
              <a:t> </a:t>
            </a:r>
            <a:r>
              <a:rPr sz="1700" dirty="0">
                <a:solidFill>
                  <a:srgbClr val="009B45"/>
                </a:solidFill>
                <a:latin typeface="Calibri"/>
                <a:cs typeface="Calibri"/>
              </a:rPr>
              <a:t> twice</a:t>
            </a:r>
            <a:r>
              <a:rPr lang="ja-JP" altLang="en-US" sz="1700" dirty="0">
                <a:solidFill>
                  <a:srgbClr val="009B45"/>
                </a:solidFill>
                <a:latin typeface="Calibri"/>
                <a:cs typeface="Calibri"/>
              </a:rPr>
              <a:t> </a:t>
            </a:r>
            <a:r>
              <a:rPr sz="1700" dirty="0">
                <a:solidFill>
                  <a:srgbClr val="009B45"/>
                </a:solidFill>
                <a:latin typeface="Calibri"/>
                <a:cs typeface="Calibri"/>
              </a:rPr>
              <a:t>as</a:t>
            </a:r>
            <a:r>
              <a:rPr lang="ja-JP" altLang="en-US" sz="1700" dirty="0">
                <a:solidFill>
                  <a:srgbClr val="009B45"/>
                </a:solidFill>
                <a:latin typeface="Calibri"/>
                <a:cs typeface="Calibri"/>
              </a:rPr>
              <a:t> </a:t>
            </a:r>
            <a:r>
              <a:rPr sz="1700" dirty="0">
                <a:solidFill>
                  <a:srgbClr val="009B45"/>
                </a:solidFill>
                <a:latin typeface="Calibri"/>
                <a:cs typeface="Calibri"/>
              </a:rPr>
              <a:t>large</a:t>
            </a:r>
            <a:r>
              <a:rPr lang="ja-JP" altLang="en-US" sz="1700" dirty="0">
                <a:solidFill>
                  <a:srgbClr val="009B45"/>
                </a:solidFill>
                <a:latin typeface="Calibri"/>
                <a:cs typeface="Calibri"/>
              </a:rPr>
              <a:t> </a:t>
            </a:r>
            <a:r>
              <a:rPr sz="1700" dirty="0">
                <a:solidFill>
                  <a:srgbClr val="009B45"/>
                </a:solidFill>
                <a:latin typeface="Calibri"/>
                <a:cs typeface="Calibri"/>
              </a:rPr>
              <a:t>as</a:t>
            </a:r>
            <a:r>
              <a:rPr lang="ja-JP" altLang="en-US" sz="1700" dirty="0">
                <a:solidFill>
                  <a:srgbClr val="009B45"/>
                </a:solidFill>
                <a:latin typeface="Calibri"/>
                <a:cs typeface="Calibri"/>
              </a:rPr>
              <a:t> </a:t>
            </a:r>
            <a:r>
              <a:rPr sz="1700" dirty="0">
                <a:solidFill>
                  <a:srgbClr val="009B45"/>
                </a:solidFill>
                <a:latin typeface="Calibri"/>
                <a:cs typeface="Calibri"/>
              </a:rPr>
              <a:t>that</a:t>
            </a:r>
            <a:r>
              <a:rPr lang="ja-JP" altLang="en-US" sz="1700" dirty="0">
                <a:solidFill>
                  <a:srgbClr val="009B45"/>
                </a:solidFill>
                <a:latin typeface="Calibri"/>
                <a:cs typeface="Calibri"/>
              </a:rPr>
              <a:t> </a:t>
            </a:r>
            <a:r>
              <a:rPr sz="1700" dirty="0">
                <a:solidFill>
                  <a:srgbClr val="009B45"/>
                </a:solidFill>
                <a:latin typeface="Calibri"/>
                <a:cs typeface="Calibri"/>
              </a:rPr>
              <a:t>of</a:t>
            </a:r>
            <a:r>
              <a:rPr lang="ja-JP" altLang="en-US" sz="1700" dirty="0">
                <a:solidFill>
                  <a:srgbClr val="009B45"/>
                </a:solidFill>
                <a:latin typeface="Calibri"/>
                <a:cs typeface="Calibri"/>
              </a:rPr>
              <a:t> </a:t>
            </a:r>
            <a:r>
              <a:rPr sz="1700" dirty="0">
                <a:solidFill>
                  <a:srgbClr val="009B45"/>
                </a:solidFill>
                <a:latin typeface="Calibri"/>
                <a:cs typeface="Calibri"/>
              </a:rPr>
              <a:t>DR</a:t>
            </a:r>
            <a:r>
              <a:rPr lang="ja-JP" altLang="en-US" sz="1700" dirty="0">
                <a:solidFill>
                  <a:srgbClr val="009B45"/>
                </a:solidFill>
                <a:latin typeface="Calibri"/>
                <a:cs typeface="Calibri"/>
              </a:rPr>
              <a:t> </a:t>
            </a:r>
            <a:r>
              <a:rPr sz="1700" dirty="0">
                <a:solidFill>
                  <a:srgbClr val="009B45"/>
                </a:solidFill>
                <a:latin typeface="Calibri"/>
                <a:cs typeface="Calibri"/>
              </a:rPr>
              <a:t>design.</a:t>
            </a:r>
            <a:endParaRPr sz="1700" dirty="0">
              <a:latin typeface="Calibri"/>
              <a:cs typeface="Calibri"/>
            </a:endParaRPr>
          </a:p>
          <a:p>
            <a:pPr marL="256540" indent="-243840">
              <a:lnSpc>
                <a:spcPct val="100000"/>
              </a:lnSpc>
              <a:spcBef>
                <a:spcPts val="10"/>
              </a:spcBef>
              <a:buClr>
                <a:srgbClr val="009B45"/>
              </a:buClr>
              <a:buFont typeface="Arial"/>
              <a:buChar char="•"/>
              <a:tabLst>
                <a:tab pos="257175" algn="l"/>
              </a:tabLst>
            </a:pPr>
            <a:r>
              <a:rPr sz="1700" dirty="0">
                <a:solidFill>
                  <a:srgbClr val="009B45"/>
                </a:solidFill>
                <a:latin typeface="Calibri"/>
                <a:cs typeface="Calibri"/>
              </a:rPr>
              <a:t>Ms.</a:t>
            </a:r>
            <a:r>
              <a:rPr lang="ja-JP" altLang="en-US" sz="1700" dirty="0">
                <a:solidFill>
                  <a:srgbClr val="009B45"/>
                </a:solidFill>
                <a:latin typeface="Calibri"/>
                <a:cs typeface="Calibri"/>
              </a:rPr>
              <a:t> </a:t>
            </a:r>
            <a:r>
              <a:rPr sz="1700" dirty="0">
                <a:solidFill>
                  <a:srgbClr val="009B45"/>
                </a:solidFill>
                <a:latin typeface="Calibri"/>
                <a:cs typeface="Calibri"/>
              </a:rPr>
              <a:t>Iida</a:t>
            </a:r>
            <a:r>
              <a:rPr lang="ja-JP" altLang="en-US" sz="1700" dirty="0">
                <a:solidFill>
                  <a:srgbClr val="009B45"/>
                </a:solidFill>
                <a:latin typeface="Calibri"/>
                <a:cs typeface="Calibri"/>
              </a:rPr>
              <a:t> </a:t>
            </a:r>
            <a:r>
              <a:rPr sz="1700" dirty="0">
                <a:solidFill>
                  <a:srgbClr val="009B45"/>
                </a:solidFill>
                <a:latin typeface="Calibri"/>
                <a:cs typeface="Calibri"/>
              </a:rPr>
              <a:t>will</a:t>
            </a:r>
            <a:r>
              <a:rPr lang="ja-JP" altLang="en-US" sz="1700" dirty="0">
                <a:solidFill>
                  <a:srgbClr val="009B45"/>
                </a:solidFill>
                <a:latin typeface="Calibri"/>
                <a:cs typeface="Calibri"/>
              </a:rPr>
              <a:t> </a:t>
            </a:r>
            <a:r>
              <a:rPr sz="1700" dirty="0">
                <a:solidFill>
                  <a:srgbClr val="009B45"/>
                </a:solidFill>
                <a:latin typeface="Calibri"/>
                <a:cs typeface="Calibri"/>
              </a:rPr>
              <a:t>talk</a:t>
            </a:r>
            <a:r>
              <a:rPr lang="ja-JP" altLang="en-US" sz="1700" dirty="0">
                <a:solidFill>
                  <a:srgbClr val="009B45"/>
                </a:solidFill>
                <a:latin typeface="Calibri"/>
                <a:cs typeface="Calibri"/>
              </a:rPr>
              <a:t> </a:t>
            </a:r>
            <a:r>
              <a:rPr sz="1700" dirty="0">
                <a:solidFill>
                  <a:srgbClr val="009B45"/>
                </a:solidFill>
                <a:latin typeface="Calibri"/>
                <a:cs typeface="Calibri"/>
              </a:rPr>
              <a:t>this</a:t>
            </a:r>
            <a:r>
              <a:rPr lang="ja-JP" altLang="en-US" sz="1700" dirty="0">
                <a:solidFill>
                  <a:srgbClr val="009B45"/>
                </a:solidFill>
                <a:latin typeface="Calibri"/>
                <a:cs typeface="Calibri"/>
              </a:rPr>
              <a:t> </a:t>
            </a:r>
            <a:r>
              <a:rPr sz="1700" dirty="0">
                <a:solidFill>
                  <a:srgbClr val="009B45"/>
                </a:solidFill>
                <a:latin typeface="Calibri"/>
                <a:cs typeface="Calibri"/>
              </a:rPr>
              <a:t>issue</a:t>
            </a:r>
            <a:r>
              <a:rPr lang="ja-JP" altLang="en-US" sz="1700" dirty="0">
                <a:solidFill>
                  <a:srgbClr val="009B45"/>
                </a:solidFill>
                <a:latin typeface="Calibri"/>
                <a:cs typeface="Calibri"/>
              </a:rPr>
              <a:t> </a:t>
            </a:r>
            <a:r>
              <a:rPr sz="1700" dirty="0">
                <a:solidFill>
                  <a:srgbClr val="009B45"/>
                </a:solidFill>
                <a:latin typeface="Calibri"/>
                <a:cs typeface="Calibri"/>
              </a:rPr>
              <a:t>at</a:t>
            </a:r>
            <a:r>
              <a:rPr lang="ja-JP" altLang="en-US" sz="1700" dirty="0">
                <a:solidFill>
                  <a:srgbClr val="009B45"/>
                </a:solidFill>
                <a:latin typeface="Calibri"/>
                <a:cs typeface="Calibri"/>
              </a:rPr>
              <a:t> </a:t>
            </a:r>
            <a:r>
              <a:rPr sz="1700" dirty="0">
                <a:solidFill>
                  <a:srgbClr val="009B45"/>
                </a:solidFill>
                <a:latin typeface="Calibri"/>
                <a:cs typeface="Calibri"/>
              </a:rPr>
              <a:t>the</a:t>
            </a:r>
            <a:r>
              <a:rPr lang="ja-JP" altLang="en-US" sz="1700" dirty="0">
                <a:solidFill>
                  <a:srgbClr val="009B45"/>
                </a:solidFill>
                <a:latin typeface="Calibri"/>
                <a:cs typeface="Calibri"/>
              </a:rPr>
              <a:t> </a:t>
            </a:r>
            <a:r>
              <a:rPr sz="1700" dirty="0">
                <a:solidFill>
                  <a:srgbClr val="009B45"/>
                </a:solidFill>
                <a:latin typeface="Calibri"/>
                <a:cs typeface="Calibri"/>
              </a:rPr>
              <a:t>end</a:t>
            </a:r>
            <a:r>
              <a:rPr lang="ja-JP" altLang="en-US" sz="1700" dirty="0">
                <a:solidFill>
                  <a:srgbClr val="009B45"/>
                </a:solidFill>
                <a:latin typeface="Calibri"/>
                <a:cs typeface="Calibri"/>
              </a:rPr>
              <a:t> </a:t>
            </a:r>
            <a:r>
              <a:rPr sz="1700" dirty="0">
                <a:solidFill>
                  <a:srgbClr val="009B45"/>
                </a:solidFill>
                <a:latin typeface="Calibri"/>
                <a:cs typeface="Calibri"/>
              </a:rPr>
              <a:t>of</a:t>
            </a:r>
            <a:r>
              <a:rPr lang="ja-JP" altLang="en-US" sz="1700" dirty="0">
                <a:solidFill>
                  <a:srgbClr val="009B45"/>
                </a:solidFill>
                <a:latin typeface="Calibri"/>
                <a:cs typeface="Calibri"/>
              </a:rPr>
              <a:t> </a:t>
            </a:r>
            <a:r>
              <a:rPr sz="1700" dirty="0">
                <a:solidFill>
                  <a:srgbClr val="009B45"/>
                </a:solidFill>
                <a:latin typeface="Calibri"/>
                <a:cs typeface="Calibri"/>
              </a:rPr>
              <a:t>this</a:t>
            </a:r>
            <a:r>
              <a:rPr lang="ja-JP" altLang="en-US" sz="1700" dirty="0">
                <a:solidFill>
                  <a:srgbClr val="009B45"/>
                </a:solidFill>
                <a:latin typeface="Calibri"/>
                <a:cs typeface="Calibri"/>
              </a:rPr>
              <a:t> </a:t>
            </a:r>
            <a:r>
              <a:rPr sz="1700" dirty="0">
                <a:solidFill>
                  <a:srgbClr val="009B45"/>
                </a:solidFill>
                <a:latin typeface="Calibri"/>
                <a:cs typeface="Calibri"/>
              </a:rPr>
              <a:t>session</a:t>
            </a:r>
            <a:r>
              <a:rPr lang="ja-JP" altLang="en-US" sz="1700" dirty="0">
                <a:solidFill>
                  <a:srgbClr val="009B45"/>
                </a:solidFill>
                <a:latin typeface="Calibri"/>
                <a:cs typeface="Calibri"/>
              </a:rPr>
              <a:t> </a:t>
            </a:r>
            <a:r>
              <a:rPr sz="1700" dirty="0">
                <a:solidFill>
                  <a:srgbClr val="009B45"/>
                </a:solidFill>
                <a:latin typeface="Calibri"/>
                <a:cs typeface="Calibri"/>
              </a:rPr>
              <a:t>(TUPAB07).</a:t>
            </a:r>
            <a:endParaRPr sz="1700" dirty="0">
              <a:latin typeface="Calibri"/>
              <a:cs typeface="Calibri"/>
            </a:endParaRPr>
          </a:p>
        </p:txBody>
      </p:sp>
      <p:sp>
        <p:nvSpPr>
          <p:cNvPr id="94" name="object 94"/>
          <p:cNvSpPr/>
          <p:nvPr/>
        </p:nvSpPr>
        <p:spPr>
          <a:xfrm>
            <a:off x="4571542" y="4179015"/>
            <a:ext cx="847347" cy="639982"/>
          </a:xfrm>
          <a:custGeom>
            <a:avLst/>
            <a:gdLst/>
            <a:ahLst/>
            <a:cxnLst/>
            <a:rect l="l" t="t" r="r" b="b"/>
            <a:pathLst>
              <a:path w="847725" h="639445">
                <a:moveTo>
                  <a:pt x="778575" y="35549"/>
                </a:moveTo>
                <a:lnTo>
                  <a:pt x="0" y="618978"/>
                </a:lnTo>
                <a:lnTo>
                  <a:pt x="15245" y="639301"/>
                </a:lnTo>
                <a:lnTo>
                  <a:pt x="793820" y="55871"/>
                </a:lnTo>
                <a:lnTo>
                  <a:pt x="778575" y="35549"/>
                </a:lnTo>
                <a:close/>
              </a:path>
              <a:path w="847725" h="639445">
                <a:moveTo>
                  <a:pt x="833219" y="27931"/>
                </a:moveTo>
                <a:lnTo>
                  <a:pt x="788742" y="27931"/>
                </a:lnTo>
                <a:lnTo>
                  <a:pt x="803987" y="48252"/>
                </a:lnTo>
                <a:lnTo>
                  <a:pt x="793820" y="55871"/>
                </a:lnTo>
                <a:lnTo>
                  <a:pt x="809066" y="76193"/>
                </a:lnTo>
                <a:lnTo>
                  <a:pt x="833219" y="27931"/>
                </a:lnTo>
                <a:close/>
              </a:path>
              <a:path w="847725" h="639445">
                <a:moveTo>
                  <a:pt x="788742" y="27931"/>
                </a:moveTo>
                <a:lnTo>
                  <a:pt x="778575" y="35549"/>
                </a:lnTo>
                <a:lnTo>
                  <a:pt x="793820" y="55871"/>
                </a:lnTo>
                <a:lnTo>
                  <a:pt x="803987" y="48252"/>
                </a:lnTo>
                <a:lnTo>
                  <a:pt x="788742" y="27931"/>
                </a:lnTo>
                <a:close/>
              </a:path>
              <a:path w="847725" h="639445">
                <a:moveTo>
                  <a:pt x="847197" y="0"/>
                </a:moveTo>
                <a:lnTo>
                  <a:pt x="763329" y="15227"/>
                </a:lnTo>
                <a:lnTo>
                  <a:pt x="778575" y="35549"/>
                </a:lnTo>
                <a:lnTo>
                  <a:pt x="788742" y="27931"/>
                </a:lnTo>
                <a:lnTo>
                  <a:pt x="833219" y="27931"/>
                </a:lnTo>
                <a:lnTo>
                  <a:pt x="847197" y="0"/>
                </a:lnTo>
                <a:close/>
              </a:path>
            </a:pathLst>
          </a:custGeom>
          <a:solidFill>
            <a:srgbClr val="008F00"/>
          </a:solidFill>
        </p:spPr>
        <p:txBody>
          <a:bodyPr wrap="square" lIns="0" tIns="0" rIns="0" bIns="0" rtlCol="0"/>
          <a:lstStyle/>
          <a:p>
            <a:endParaRPr/>
          </a:p>
        </p:txBody>
      </p:sp>
      <p:sp>
        <p:nvSpPr>
          <p:cNvPr id="95" name="object 95"/>
          <p:cNvSpPr txBox="1"/>
          <p:nvPr/>
        </p:nvSpPr>
        <p:spPr>
          <a:xfrm>
            <a:off x="1609254" y="907126"/>
            <a:ext cx="7469352" cy="892552"/>
          </a:xfrm>
          <a:prstGeom prst="rect">
            <a:avLst/>
          </a:prstGeom>
        </p:spPr>
        <p:txBody>
          <a:bodyPr vert="horz" wrap="square" lIns="0" tIns="0" rIns="0" bIns="0" rtlCol="0">
            <a:spAutoFit/>
          </a:bodyPr>
          <a:lstStyle/>
          <a:p>
            <a:pPr marL="12700">
              <a:lnSpc>
                <a:spcPct val="100000"/>
              </a:lnSpc>
            </a:pPr>
            <a:r>
              <a:rPr sz="2900" dirty="0">
                <a:latin typeface="Calibri"/>
                <a:cs typeface="Calibri"/>
              </a:rPr>
              <a:t>A</a:t>
            </a:r>
            <a:r>
              <a:rPr lang="ja-JP" altLang="en-US" sz="2900" dirty="0">
                <a:latin typeface="Calibri"/>
                <a:cs typeface="Calibri"/>
              </a:rPr>
              <a:t>  </a:t>
            </a:r>
            <a:r>
              <a:rPr sz="2900" dirty="0">
                <a:latin typeface="Calibri"/>
                <a:cs typeface="Calibri"/>
              </a:rPr>
              <a:t>Residual</a:t>
            </a:r>
            <a:r>
              <a:rPr lang="ja-JP" altLang="en-US" sz="2900" dirty="0">
                <a:latin typeface="Calibri"/>
                <a:cs typeface="Calibri"/>
              </a:rPr>
              <a:t> </a:t>
            </a:r>
            <a:r>
              <a:rPr sz="2900" dirty="0">
                <a:latin typeface="Calibri"/>
                <a:cs typeface="Calibri"/>
              </a:rPr>
              <a:t>dispersion</a:t>
            </a:r>
            <a:r>
              <a:rPr lang="ja-JP" altLang="en-US" sz="2900" dirty="0">
                <a:latin typeface="Calibri"/>
                <a:cs typeface="Calibri"/>
              </a:rPr>
              <a:t> </a:t>
            </a:r>
            <a:r>
              <a:rPr sz="2900" dirty="0">
                <a:latin typeface="Calibri"/>
                <a:cs typeface="Calibri"/>
              </a:rPr>
              <a:t>in</a:t>
            </a:r>
            <a:r>
              <a:rPr lang="ja-JP" altLang="en-US" sz="2900" dirty="0">
                <a:latin typeface="Calibri"/>
                <a:cs typeface="Calibri"/>
              </a:rPr>
              <a:t> </a:t>
            </a:r>
            <a:r>
              <a:rPr sz="2900" dirty="0">
                <a:latin typeface="Calibri"/>
                <a:cs typeface="Calibri"/>
              </a:rPr>
              <a:t>the</a:t>
            </a:r>
            <a:r>
              <a:rPr lang="ja-JP" altLang="en-US" sz="2900" dirty="0">
                <a:latin typeface="Calibri"/>
                <a:cs typeface="Calibri"/>
              </a:rPr>
              <a:t> </a:t>
            </a:r>
            <a:r>
              <a:rPr sz="2900" dirty="0">
                <a:latin typeface="Calibri"/>
                <a:cs typeface="Calibri"/>
              </a:rPr>
              <a:t>DR</a:t>
            </a:r>
            <a:r>
              <a:rPr lang="ja-JP" altLang="en-US" sz="2900" dirty="0">
                <a:latin typeface="Calibri"/>
                <a:cs typeface="Calibri"/>
              </a:rPr>
              <a:t> </a:t>
            </a:r>
            <a:r>
              <a:rPr sz="2900" dirty="0">
                <a:latin typeface="Calibri"/>
                <a:cs typeface="Calibri"/>
              </a:rPr>
              <a:t>extraction</a:t>
            </a:r>
            <a:r>
              <a:rPr lang="ja-JP" altLang="en-US" sz="2900" dirty="0">
                <a:latin typeface="Calibri"/>
                <a:cs typeface="Calibri"/>
              </a:rPr>
              <a:t> </a:t>
            </a:r>
            <a:r>
              <a:rPr sz="2900" dirty="0">
                <a:latin typeface="Calibri"/>
                <a:cs typeface="Calibri"/>
              </a:rPr>
              <a:t>line</a:t>
            </a:r>
            <a:r>
              <a:rPr lang="ja-JP" altLang="en-US" sz="2900" dirty="0">
                <a:latin typeface="Calibri"/>
                <a:cs typeface="Calibri"/>
              </a:rPr>
              <a:t> </a:t>
            </a:r>
            <a:r>
              <a:rPr sz="2900" dirty="0">
                <a:latin typeface="Calibri"/>
                <a:cs typeface="Calibri"/>
              </a:rPr>
              <a:t>(2)</a:t>
            </a:r>
          </a:p>
        </p:txBody>
      </p:sp>
      <p:sp>
        <p:nvSpPr>
          <p:cNvPr id="98" name="object 98"/>
          <p:cNvSpPr txBox="1"/>
          <p:nvPr/>
        </p:nvSpPr>
        <p:spPr>
          <a:xfrm>
            <a:off x="185618" y="2120406"/>
            <a:ext cx="1828620" cy="609996"/>
          </a:xfrm>
          <a:prstGeom prst="rect">
            <a:avLst/>
          </a:prstGeom>
        </p:spPr>
        <p:txBody>
          <a:bodyPr vert="horz" wrap="square" lIns="0" tIns="0" rIns="0" bIns="0" rtlCol="0">
            <a:spAutoFit/>
          </a:bodyPr>
          <a:lstStyle/>
          <a:p>
            <a:pPr marL="12700" marR="5080">
              <a:lnSpc>
                <a:spcPts val="1580"/>
              </a:lnSpc>
            </a:pPr>
            <a:r>
              <a:rPr sz="1400" dirty="0">
                <a:latin typeface="Calibri"/>
                <a:cs typeface="Calibri"/>
              </a:rPr>
              <a:t>Emittance</a:t>
            </a:r>
            <a:r>
              <a:rPr lang="ja-JP" altLang="en-US" sz="1400" dirty="0">
                <a:latin typeface="Calibri"/>
                <a:cs typeface="Calibri"/>
              </a:rPr>
              <a:t> </a:t>
            </a:r>
            <a:r>
              <a:rPr sz="1400" dirty="0">
                <a:latin typeface="Calibri"/>
                <a:cs typeface="Calibri"/>
              </a:rPr>
              <a:t>was</a:t>
            </a:r>
            <a:r>
              <a:rPr lang="ja-JP" altLang="en-US" sz="1400" dirty="0">
                <a:latin typeface="Calibri"/>
                <a:cs typeface="Calibri"/>
              </a:rPr>
              <a:t> </a:t>
            </a:r>
            <a:r>
              <a:rPr sz="1400" dirty="0">
                <a:latin typeface="Calibri"/>
                <a:cs typeface="Calibri"/>
              </a:rPr>
              <a:t>measured</a:t>
            </a:r>
            <a:r>
              <a:rPr lang="ja-JP" altLang="en-US" sz="1400" dirty="0">
                <a:latin typeface="Calibri"/>
                <a:cs typeface="Calibri"/>
              </a:rPr>
              <a:t> </a:t>
            </a:r>
            <a:r>
              <a:rPr sz="1400" dirty="0">
                <a:latin typeface="Calibri"/>
                <a:cs typeface="Calibri"/>
              </a:rPr>
              <a:t> by</a:t>
            </a:r>
            <a:r>
              <a:rPr lang="ja-JP" altLang="en-US" sz="1400" dirty="0">
                <a:latin typeface="Calibri"/>
                <a:cs typeface="Calibri"/>
              </a:rPr>
              <a:t> </a:t>
            </a:r>
            <a:r>
              <a:rPr sz="1400" dirty="0">
                <a:latin typeface="Calibri"/>
                <a:cs typeface="Calibri"/>
              </a:rPr>
              <a:t>wire</a:t>
            </a:r>
            <a:r>
              <a:rPr lang="ja-JP" altLang="en-US" sz="1400" dirty="0">
                <a:latin typeface="Calibri"/>
                <a:cs typeface="Calibri"/>
              </a:rPr>
              <a:t> </a:t>
            </a:r>
            <a:r>
              <a:rPr sz="1400" dirty="0">
                <a:latin typeface="Calibri"/>
                <a:cs typeface="Calibri"/>
              </a:rPr>
              <a:t>scanner.</a:t>
            </a:r>
          </a:p>
        </p:txBody>
      </p:sp>
      <p:sp>
        <p:nvSpPr>
          <p:cNvPr id="99" name="object 99"/>
          <p:cNvSpPr txBox="1"/>
          <p:nvPr/>
        </p:nvSpPr>
        <p:spPr>
          <a:xfrm>
            <a:off x="185617" y="2728203"/>
            <a:ext cx="1800058" cy="1055350"/>
          </a:xfrm>
          <a:prstGeom prst="rect">
            <a:avLst/>
          </a:prstGeom>
        </p:spPr>
        <p:txBody>
          <a:bodyPr vert="horz" wrap="square" lIns="0" tIns="0" rIns="0" bIns="0" rtlCol="0">
            <a:spAutoFit/>
          </a:bodyPr>
          <a:lstStyle/>
          <a:p>
            <a:pPr marL="12700" marR="5080">
              <a:lnSpc>
                <a:spcPct val="97900"/>
              </a:lnSpc>
            </a:pPr>
            <a:r>
              <a:rPr sz="1400" dirty="0">
                <a:latin typeface="Calibri"/>
                <a:cs typeface="Calibri"/>
              </a:rPr>
              <a:t>First,</a:t>
            </a:r>
            <a:r>
              <a:rPr lang="ja-JP" altLang="en-US" sz="1400" dirty="0">
                <a:latin typeface="Calibri"/>
                <a:cs typeface="Calibri"/>
              </a:rPr>
              <a:t> </a:t>
            </a:r>
            <a:r>
              <a:rPr sz="1400" dirty="0">
                <a:latin typeface="Calibri"/>
                <a:cs typeface="Calibri"/>
              </a:rPr>
              <a:t>we</a:t>
            </a:r>
            <a:r>
              <a:rPr lang="ja-JP" altLang="en-US" sz="1400" dirty="0">
                <a:latin typeface="Calibri"/>
                <a:cs typeface="Calibri"/>
              </a:rPr>
              <a:t> </a:t>
            </a:r>
            <a:r>
              <a:rPr sz="1400" dirty="0">
                <a:latin typeface="Calibri"/>
                <a:cs typeface="Calibri"/>
              </a:rPr>
              <a:t>corrected</a:t>
            </a:r>
            <a:r>
              <a:rPr lang="ja-JP" altLang="en-US" sz="1400" dirty="0">
                <a:latin typeface="Calibri"/>
                <a:cs typeface="Calibri"/>
              </a:rPr>
              <a:t> </a:t>
            </a:r>
            <a:r>
              <a:rPr sz="1400" dirty="0">
                <a:latin typeface="Calibri"/>
                <a:cs typeface="Calibri"/>
              </a:rPr>
              <a:t>2</a:t>
            </a:r>
            <a:r>
              <a:rPr sz="1350" baseline="24691" dirty="0">
                <a:latin typeface="Calibri"/>
                <a:cs typeface="Calibri"/>
              </a:rPr>
              <a:t>nd </a:t>
            </a:r>
            <a:r>
              <a:rPr sz="1400" dirty="0">
                <a:latin typeface="Calibri"/>
                <a:cs typeface="Calibri"/>
              </a:rPr>
              <a:t>ARC</a:t>
            </a:r>
            <a:r>
              <a:rPr lang="ja-JP" altLang="en-US" sz="1400" dirty="0">
                <a:latin typeface="Calibri"/>
                <a:cs typeface="Calibri"/>
              </a:rPr>
              <a:t> </a:t>
            </a:r>
            <a:r>
              <a:rPr sz="1400" dirty="0">
                <a:latin typeface="Calibri"/>
                <a:cs typeface="Calibri"/>
              </a:rPr>
              <a:t>dispersion.</a:t>
            </a:r>
            <a:r>
              <a:rPr lang="ja-JP" altLang="en-US" sz="1400" dirty="0">
                <a:latin typeface="Calibri"/>
                <a:cs typeface="Calibri"/>
              </a:rPr>
              <a:t> </a:t>
            </a:r>
            <a:r>
              <a:rPr sz="1400" dirty="0">
                <a:latin typeface="Calibri"/>
                <a:cs typeface="Calibri"/>
              </a:rPr>
              <a:t> By</a:t>
            </a:r>
            <a:r>
              <a:rPr lang="ja-JP" altLang="en-US" sz="1400" dirty="0">
                <a:latin typeface="Calibri"/>
                <a:cs typeface="Calibri"/>
              </a:rPr>
              <a:t> </a:t>
            </a:r>
            <a:r>
              <a:rPr sz="1400" dirty="0">
                <a:latin typeface="Calibri"/>
                <a:cs typeface="Calibri"/>
              </a:rPr>
              <a:t>the</a:t>
            </a:r>
            <a:r>
              <a:rPr lang="ja-JP" altLang="en-US" sz="1400" dirty="0">
                <a:latin typeface="Calibri"/>
                <a:cs typeface="Calibri"/>
              </a:rPr>
              <a:t> </a:t>
            </a:r>
            <a:r>
              <a:rPr sz="1400" dirty="0">
                <a:latin typeface="Calibri"/>
                <a:cs typeface="Calibri"/>
              </a:rPr>
              <a:t>correction,</a:t>
            </a:r>
            <a:r>
              <a:rPr lang="ja-JP" altLang="en-US" sz="1400" dirty="0">
                <a:latin typeface="Calibri"/>
                <a:cs typeface="Calibri"/>
              </a:rPr>
              <a:t> </a:t>
            </a:r>
            <a:r>
              <a:rPr sz="1400" dirty="0">
                <a:latin typeface="Calibri"/>
                <a:cs typeface="Calibri"/>
              </a:rPr>
              <a:t> emittance</a:t>
            </a:r>
            <a:r>
              <a:rPr lang="ja-JP" altLang="en-US" sz="1400" dirty="0">
                <a:latin typeface="Calibri"/>
                <a:cs typeface="Calibri"/>
              </a:rPr>
              <a:t> </a:t>
            </a:r>
            <a:r>
              <a:rPr sz="1400" dirty="0">
                <a:latin typeface="Calibri"/>
                <a:cs typeface="Calibri"/>
              </a:rPr>
              <a:t>was</a:t>
            </a:r>
            <a:r>
              <a:rPr lang="ja-JP" altLang="en-US" sz="1400" dirty="0">
                <a:latin typeface="Calibri"/>
                <a:cs typeface="Calibri"/>
              </a:rPr>
              <a:t> </a:t>
            </a:r>
            <a:r>
              <a:rPr sz="1400" dirty="0">
                <a:latin typeface="Calibri"/>
                <a:cs typeface="Calibri"/>
              </a:rPr>
              <a:t>improved</a:t>
            </a:r>
            <a:r>
              <a:rPr lang="ja-JP" altLang="en-US" sz="1400" dirty="0">
                <a:latin typeface="Calibri"/>
                <a:cs typeface="Calibri"/>
              </a:rPr>
              <a:t> </a:t>
            </a:r>
            <a:r>
              <a:rPr sz="1400" dirty="0">
                <a:latin typeface="Calibri"/>
                <a:cs typeface="Calibri"/>
              </a:rPr>
              <a:t> from</a:t>
            </a:r>
            <a:r>
              <a:rPr lang="ja-JP" altLang="en-US" sz="1400" dirty="0">
                <a:latin typeface="Calibri"/>
                <a:cs typeface="Calibri"/>
              </a:rPr>
              <a:t> </a:t>
            </a:r>
            <a:r>
              <a:rPr sz="1400" dirty="0">
                <a:latin typeface="Calibri"/>
                <a:cs typeface="Calibri"/>
              </a:rPr>
              <a:t>about</a:t>
            </a:r>
            <a:r>
              <a:rPr lang="ja-JP" altLang="en-US" sz="1400" dirty="0">
                <a:latin typeface="Calibri"/>
                <a:cs typeface="Calibri"/>
              </a:rPr>
              <a:t> </a:t>
            </a:r>
            <a:r>
              <a:rPr sz="1400" dirty="0">
                <a:latin typeface="Calibri"/>
                <a:cs typeface="Calibri"/>
              </a:rPr>
              <a:t>300</a:t>
            </a:r>
            <a:r>
              <a:rPr lang="ja-JP" altLang="en-US" sz="1400" dirty="0">
                <a:latin typeface="Calibri"/>
                <a:cs typeface="Calibri"/>
              </a:rPr>
              <a:t> </a:t>
            </a:r>
            <a:r>
              <a:rPr sz="1400" dirty="0">
                <a:latin typeface="Calibri"/>
                <a:cs typeface="Calibri"/>
              </a:rPr>
              <a:t>to</a:t>
            </a:r>
            <a:r>
              <a:rPr lang="ja-JP" altLang="en-US" sz="1400" dirty="0">
                <a:latin typeface="Calibri"/>
                <a:cs typeface="Calibri"/>
              </a:rPr>
              <a:t> </a:t>
            </a:r>
            <a:r>
              <a:rPr sz="1400" dirty="0">
                <a:latin typeface="Calibri"/>
                <a:cs typeface="Calibri"/>
              </a:rPr>
              <a:t>200.</a:t>
            </a:r>
          </a:p>
        </p:txBody>
      </p:sp>
      <p:sp>
        <p:nvSpPr>
          <p:cNvPr id="100" name="object 100"/>
          <p:cNvSpPr txBox="1"/>
          <p:nvPr/>
        </p:nvSpPr>
        <p:spPr>
          <a:xfrm>
            <a:off x="185618" y="3975147"/>
            <a:ext cx="1516339" cy="633512"/>
          </a:xfrm>
          <a:prstGeom prst="rect">
            <a:avLst/>
          </a:prstGeom>
        </p:spPr>
        <p:txBody>
          <a:bodyPr vert="horz" wrap="square" lIns="0" tIns="0" rIns="0" bIns="0" rtlCol="0">
            <a:spAutoFit/>
          </a:bodyPr>
          <a:lstStyle/>
          <a:p>
            <a:pPr marL="12700" marR="5080">
              <a:lnSpc>
                <a:spcPct val="97900"/>
              </a:lnSpc>
            </a:pPr>
            <a:r>
              <a:rPr sz="1400" dirty="0">
                <a:latin typeface="Calibri"/>
                <a:cs typeface="Calibri"/>
              </a:rPr>
              <a:t>Then,</a:t>
            </a:r>
            <a:r>
              <a:rPr lang="ja-JP" altLang="en-US" sz="1400" dirty="0">
                <a:latin typeface="Calibri"/>
                <a:cs typeface="Calibri"/>
              </a:rPr>
              <a:t> </a:t>
            </a:r>
            <a:r>
              <a:rPr sz="1400" dirty="0">
                <a:latin typeface="Calibri"/>
                <a:cs typeface="Calibri"/>
              </a:rPr>
              <a:t>we</a:t>
            </a:r>
            <a:r>
              <a:rPr lang="ja-JP" altLang="en-US" sz="1400" dirty="0">
                <a:latin typeface="Calibri"/>
                <a:cs typeface="Calibri"/>
              </a:rPr>
              <a:t> </a:t>
            </a:r>
            <a:r>
              <a:rPr sz="1400" dirty="0">
                <a:latin typeface="Calibri"/>
                <a:cs typeface="Calibri"/>
              </a:rPr>
              <a:t>corrected</a:t>
            </a:r>
            <a:r>
              <a:rPr lang="ja-JP" altLang="en-US" sz="1400" dirty="0">
                <a:latin typeface="Calibri"/>
                <a:cs typeface="Calibri"/>
              </a:rPr>
              <a:t> </a:t>
            </a:r>
            <a:r>
              <a:rPr sz="1400" dirty="0">
                <a:latin typeface="Calibri"/>
                <a:cs typeface="Calibri"/>
              </a:rPr>
              <a:t>1 ARC</a:t>
            </a:r>
            <a:r>
              <a:rPr lang="ja-JP" altLang="en-US" sz="1400" dirty="0">
                <a:latin typeface="Calibri"/>
                <a:cs typeface="Calibri"/>
              </a:rPr>
              <a:t> </a:t>
            </a:r>
            <a:r>
              <a:rPr sz="1400" dirty="0">
                <a:latin typeface="Calibri"/>
                <a:cs typeface="Calibri"/>
              </a:rPr>
              <a:t>dispersion.</a:t>
            </a:r>
            <a:r>
              <a:rPr lang="ja-JP" altLang="en-US" sz="1400" dirty="0">
                <a:latin typeface="Calibri"/>
                <a:cs typeface="Calibri"/>
              </a:rPr>
              <a:t> </a:t>
            </a:r>
            <a:r>
              <a:rPr sz="1400" dirty="0">
                <a:latin typeface="Calibri"/>
                <a:cs typeface="Calibri"/>
              </a:rPr>
              <a:t> By</a:t>
            </a:r>
            <a:r>
              <a:rPr lang="ja-JP" altLang="en-US" sz="1400" dirty="0">
                <a:latin typeface="Calibri"/>
                <a:cs typeface="Calibri"/>
              </a:rPr>
              <a:t> </a:t>
            </a:r>
            <a:r>
              <a:rPr sz="1400" dirty="0">
                <a:latin typeface="Calibri"/>
                <a:cs typeface="Calibri"/>
              </a:rPr>
              <a:t>the</a:t>
            </a:r>
            <a:r>
              <a:rPr lang="ja-JP" altLang="en-US" sz="1400" dirty="0">
                <a:latin typeface="Calibri"/>
                <a:cs typeface="Calibri"/>
              </a:rPr>
              <a:t> </a:t>
            </a:r>
            <a:r>
              <a:rPr sz="1400" dirty="0">
                <a:latin typeface="Calibri"/>
                <a:cs typeface="Calibri"/>
              </a:rPr>
              <a:t>correction,</a:t>
            </a:r>
            <a:r>
              <a:rPr lang="ja-JP" altLang="en-US" sz="1400" dirty="0">
                <a:latin typeface="Calibri"/>
                <a:cs typeface="Calibri"/>
              </a:rPr>
              <a:t> </a:t>
            </a:r>
            <a:endParaRPr sz="1400" dirty="0">
              <a:latin typeface="Calibri"/>
              <a:cs typeface="Calibri"/>
            </a:endParaRPr>
          </a:p>
        </p:txBody>
      </p:sp>
      <p:sp>
        <p:nvSpPr>
          <p:cNvPr id="101" name="object 101"/>
          <p:cNvSpPr txBox="1"/>
          <p:nvPr/>
        </p:nvSpPr>
        <p:spPr>
          <a:xfrm>
            <a:off x="1674861" y="3972832"/>
            <a:ext cx="105998" cy="139817"/>
          </a:xfrm>
          <a:prstGeom prst="rect">
            <a:avLst/>
          </a:prstGeom>
        </p:spPr>
        <p:txBody>
          <a:bodyPr vert="horz" wrap="square" lIns="0" tIns="0" rIns="0" bIns="0" rtlCol="0">
            <a:spAutoFit/>
          </a:bodyPr>
          <a:lstStyle/>
          <a:p>
            <a:pPr marL="12700">
              <a:lnSpc>
                <a:spcPct val="100000"/>
              </a:lnSpc>
            </a:pPr>
            <a:r>
              <a:rPr sz="900" dirty="0">
                <a:latin typeface="Calibri"/>
                <a:cs typeface="Calibri"/>
              </a:rPr>
              <a:t>st</a:t>
            </a:r>
            <a:endParaRPr sz="900">
              <a:latin typeface="Calibri"/>
              <a:cs typeface="Calibri"/>
            </a:endParaRPr>
          </a:p>
        </p:txBody>
      </p:sp>
      <p:sp>
        <p:nvSpPr>
          <p:cNvPr id="102" name="object 102"/>
          <p:cNvSpPr txBox="1"/>
          <p:nvPr/>
        </p:nvSpPr>
        <p:spPr>
          <a:xfrm>
            <a:off x="185617" y="4597462"/>
            <a:ext cx="1800058" cy="609996"/>
          </a:xfrm>
          <a:prstGeom prst="rect">
            <a:avLst/>
          </a:prstGeom>
        </p:spPr>
        <p:txBody>
          <a:bodyPr vert="horz" wrap="square" lIns="0" tIns="0" rIns="0" bIns="0" rtlCol="0">
            <a:spAutoFit/>
          </a:bodyPr>
          <a:lstStyle/>
          <a:p>
            <a:pPr marL="12700" marR="5080">
              <a:lnSpc>
                <a:spcPts val="1580"/>
              </a:lnSpc>
            </a:pPr>
            <a:r>
              <a:rPr sz="1400" dirty="0">
                <a:latin typeface="Calibri"/>
                <a:cs typeface="Calibri"/>
              </a:rPr>
              <a:t>emittance</a:t>
            </a:r>
            <a:r>
              <a:rPr lang="ja-JP" altLang="en-US" sz="1400" dirty="0">
                <a:latin typeface="Calibri"/>
                <a:cs typeface="Calibri"/>
              </a:rPr>
              <a:t> </a:t>
            </a:r>
            <a:r>
              <a:rPr sz="1400" dirty="0">
                <a:latin typeface="Calibri"/>
                <a:cs typeface="Calibri"/>
              </a:rPr>
              <a:t>was</a:t>
            </a:r>
            <a:r>
              <a:rPr lang="ja-JP" altLang="en-US" sz="1400" dirty="0">
                <a:latin typeface="Calibri"/>
                <a:cs typeface="Calibri"/>
              </a:rPr>
              <a:t> </a:t>
            </a:r>
            <a:r>
              <a:rPr sz="1400" dirty="0">
                <a:latin typeface="Calibri"/>
                <a:cs typeface="Calibri"/>
              </a:rPr>
              <a:t>improved</a:t>
            </a:r>
            <a:r>
              <a:rPr lang="ja-JP" altLang="en-US" sz="1400" dirty="0">
                <a:latin typeface="Calibri"/>
                <a:cs typeface="Calibri"/>
              </a:rPr>
              <a:t> </a:t>
            </a:r>
            <a:r>
              <a:rPr sz="1400" dirty="0">
                <a:latin typeface="Calibri"/>
                <a:cs typeface="Calibri"/>
              </a:rPr>
              <a:t> to</a:t>
            </a:r>
            <a:r>
              <a:rPr lang="ja-JP" altLang="en-US" sz="1400" dirty="0">
                <a:latin typeface="Calibri"/>
                <a:cs typeface="Calibri"/>
              </a:rPr>
              <a:t> </a:t>
            </a:r>
            <a:r>
              <a:rPr sz="1400" dirty="0">
                <a:latin typeface="Calibri"/>
                <a:cs typeface="Calibri"/>
              </a:rPr>
              <a:t>about</a:t>
            </a:r>
            <a:r>
              <a:rPr lang="ja-JP" altLang="en-US" sz="1400" dirty="0">
                <a:latin typeface="Calibri"/>
                <a:cs typeface="Calibri"/>
              </a:rPr>
              <a:t> </a:t>
            </a:r>
            <a:r>
              <a:rPr sz="1400" dirty="0">
                <a:latin typeface="Calibri"/>
                <a:cs typeface="Calibri"/>
              </a:rPr>
              <a:t>130.</a:t>
            </a:r>
          </a:p>
        </p:txBody>
      </p:sp>
      <p:sp>
        <p:nvSpPr>
          <p:cNvPr id="103"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40</a:t>
            </a:fld>
            <a:endParaRPr lang="en-US" altLang="ja-JP" dirty="0"/>
          </a:p>
        </p:txBody>
      </p:sp>
      <p:sp>
        <p:nvSpPr>
          <p:cNvPr id="104" name="object 23"/>
          <p:cNvSpPr txBox="1"/>
          <p:nvPr/>
        </p:nvSpPr>
        <p:spPr>
          <a:xfrm>
            <a:off x="8569975" y="1745484"/>
            <a:ext cx="1730807" cy="402291"/>
          </a:xfrm>
          <a:prstGeom prst="rect">
            <a:avLst/>
          </a:prstGeom>
          <a:ln w="12702">
            <a:solidFill>
              <a:srgbClr val="0432FF"/>
            </a:solidFill>
          </a:ln>
        </p:spPr>
        <p:txBody>
          <a:bodyPr vert="horz" wrap="none" lIns="36000" tIns="46800" rIns="36000" bIns="46800" rtlCol="0">
            <a:spAutoFit/>
          </a:bodyPr>
          <a:lstStyle/>
          <a:p>
            <a:pPr marL="80645">
              <a:lnSpc>
                <a:spcPct val="100000"/>
              </a:lnSpc>
            </a:pPr>
            <a:r>
              <a:rPr sz="2000" dirty="0">
                <a:solidFill>
                  <a:srgbClr val="0432FF"/>
                </a:solidFill>
                <a:latin typeface="Calibri"/>
                <a:cs typeface="Calibri"/>
              </a:rPr>
              <a:t>Y.</a:t>
            </a:r>
            <a:r>
              <a:rPr lang="ja-JP" altLang="en-US" sz="2000" dirty="0">
                <a:solidFill>
                  <a:srgbClr val="0432FF"/>
                </a:solidFill>
                <a:latin typeface="Calibri"/>
                <a:cs typeface="Calibri"/>
              </a:rPr>
              <a:t> </a:t>
            </a:r>
            <a:r>
              <a:rPr sz="2000" dirty="0">
                <a:solidFill>
                  <a:srgbClr val="0432FF"/>
                </a:solidFill>
                <a:latin typeface="Calibri"/>
                <a:cs typeface="Calibri"/>
              </a:rPr>
              <a:t>Seimiya</a:t>
            </a:r>
            <a:r>
              <a:rPr lang="en-US" sz="2000" dirty="0">
                <a:solidFill>
                  <a:srgbClr val="0432FF"/>
                </a:solidFill>
                <a:latin typeface="Calibri"/>
                <a:cs typeface="Calibri"/>
              </a:rPr>
              <a:t> et al.</a:t>
            </a:r>
            <a:endParaRPr sz="2000" dirty="0">
              <a:latin typeface="Calibri"/>
              <a:cs typeface="Calibri"/>
            </a:endParaRPr>
          </a:p>
        </p:txBody>
      </p:sp>
    </p:spTree>
    <p:extLst>
      <p:ext uri="{BB962C8B-B14F-4D97-AF65-F5344CB8AC3E}">
        <p14:creationId xmlns:p14="http://schemas.microsoft.com/office/powerpoint/2010/main" val="177395104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100" y="442868"/>
            <a:ext cx="10358438" cy="600164"/>
          </a:xfrm>
          <a:prstGeom prst="rect">
            <a:avLst/>
          </a:prstGeom>
        </p:spPr>
        <p:txBody>
          <a:bodyPr vert="horz" wrap="square" lIns="0" tIns="0" rIns="0" bIns="0" rtlCol="0">
            <a:spAutoFit/>
          </a:bodyPr>
          <a:lstStyle/>
          <a:p>
            <a:pPr marL="953769">
              <a:lnSpc>
                <a:spcPct val="100000"/>
              </a:lnSpc>
            </a:pPr>
            <a:r>
              <a:rPr dirty="0">
                <a:latin typeface="Calibri"/>
                <a:cs typeface="Calibri"/>
              </a:rPr>
              <a:t>A)</a:t>
            </a:r>
            <a:r>
              <a:rPr lang="ja-JP" altLang="en-US" dirty="0">
                <a:latin typeface="Calibri"/>
                <a:cs typeface="Calibri"/>
              </a:rPr>
              <a:t> </a:t>
            </a:r>
            <a:r>
              <a:rPr dirty="0">
                <a:latin typeface="Calibri"/>
                <a:cs typeface="Calibri"/>
              </a:rPr>
              <a:t>Residual</a:t>
            </a:r>
            <a:r>
              <a:rPr lang="ja-JP" altLang="en-US" dirty="0">
                <a:latin typeface="Calibri"/>
                <a:cs typeface="Calibri"/>
              </a:rPr>
              <a:t> </a:t>
            </a:r>
            <a:r>
              <a:rPr dirty="0">
                <a:latin typeface="Calibri"/>
                <a:cs typeface="Calibri"/>
              </a:rPr>
              <a:t>dispersion</a:t>
            </a:r>
            <a:r>
              <a:rPr lang="ja-JP" altLang="en-US" dirty="0">
                <a:latin typeface="Calibri"/>
                <a:cs typeface="Calibri"/>
              </a:rPr>
              <a:t> </a:t>
            </a:r>
            <a:r>
              <a:rPr dirty="0">
                <a:latin typeface="Calibri"/>
                <a:cs typeface="Calibri"/>
              </a:rPr>
              <a:t>in</a:t>
            </a:r>
            <a:r>
              <a:rPr lang="ja-JP" altLang="en-US" dirty="0">
                <a:latin typeface="Calibri"/>
                <a:cs typeface="Calibri"/>
              </a:rPr>
              <a:t> </a:t>
            </a:r>
            <a:r>
              <a:rPr dirty="0">
                <a:latin typeface="Calibri"/>
                <a:cs typeface="Calibri"/>
              </a:rPr>
              <a:t>BT</a:t>
            </a:r>
          </a:p>
        </p:txBody>
      </p:sp>
      <p:sp>
        <p:nvSpPr>
          <p:cNvPr id="3" name="object 3"/>
          <p:cNvSpPr txBox="1"/>
          <p:nvPr/>
        </p:nvSpPr>
        <p:spPr>
          <a:xfrm>
            <a:off x="9532145" y="1711893"/>
            <a:ext cx="991427" cy="704680"/>
          </a:xfrm>
          <a:prstGeom prst="rect">
            <a:avLst/>
          </a:prstGeom>
          <a:ln w="12702">
            <a:solidFill>
              <a:srgbClr val="0432FF"/>
            </a:solidFill>
          </a:ln>
        </p:spPr>
        <p:txBody>
          <a:bodyPr vert="horz" wrap="square" lIns="0" tIns="0" rIns="0" bIns="0" rtlCol="0">
            <a:spAutoFit/>
          </a:bodyPr>
          <a:lstStyle/>
          <a:p>
            <a:pPr marL="80645">
              <a:lnSpc>
                <a:spcPct val="100000"/>
              </a:lnSpc>
            </a:pPr>
            <a:r>
              <a:rPr sz="1500" dirty="0">
                <a:solidFill>
                  <a:srgbClr val="0432FF"/>
                </a:solidFill>
                <a:latin typeface="Calibri"/>
                <a:cs typeface="Calibri"/>
              </a:rPr>
              <a:t>Y.</a:t>
            </a:r>
            <a:r>
              <a:rPr lang="ja-JP" altLang="en-US" sz="1500" dirty="0">
                <a:solidFill>
                  <a:srgbClr val="0432FF"/>
                </a:solidFill>
                <a:latin typeface="Calibri"/>
                <a:cs typeface="Calibri"/>
              </a:rPr>
              <a:t> </a:t>
            </a:r>
            <a:r>
              <a:rPr sz="1500" dirty="0">
                <a:solidFill>
                  <a:srgbClr val="0432FF"/>
                </a:solidFill>
                <a:latin typeface="Calibri"/>
                <a:cs typeface="Calibri"/>
              </a:rPr>
              <a:t>Seimiya,</a:t>
            </a:r>
            <a:endParaRPr sz="1500" dirty="0">
              <a:latin typeface="Calibri"/>
              <a:cs typeface="Calibri"/>
            </a:endParaRPr>
          </a:p>
          <a:p>
            <a:pPr marL="80645" marR="65405" indent="267335">
              <a:lnSpc>
                <a:spcPct val="100000"/>
              </a:lnSpc>
              <a:spcBef>
                <a:spcPts val="95"/>
              </a:spcBef>
            </a:pPr>
            <a:r>
              <a:rPr sz="1500" dirty="0">
                <a:solidFill>
                  <a:srgbClr val="0432FF"/>
                </a:solidFill>
                <a:latin typeface="Calibri"/>
                <a:cs typeface="Calibri"/>
              </a:rPr>
              <a:t>N.</a:t>
            </a:r>
            <a:r>
              <a:rPr lang="ja-JP" altLang="en-US" sz="1500" dirty="0">
                <a:solidFill>
                  <a:srgbClr val="0432FF"/>
                </a:solidFill>
                <a:latin typeface="Calibri"/>
                <a:cs typeface="Calibri"/>
              </a:rPr>
              <a:t> </a:t>
            </a:r>
            <a:r>
              <a:rPr sz="1500" dirty="0">
                <a:solidFill>
                  <a:srgbClr val="0432FF"/>
                </a:solidFill>
                <a:latin typeface="Calibri"/>
                <a:cs typeface="Calibri"/>
              </a:rPr>
              <a:t>Iida, M.</a:t>
            </a:r>
            <a:r>
              <a:rPr lang="ja-JP" altLang="en-US" sz="1500" dirty="0">
                <a:solidFill>
                  <a:srgbClr val="0432FF"/>
                </a:solidFill>
                <a:latin typeface="Calibri"/>
                <a:cs typeface="Calibri"/>
              </a:rPr>
              <a:t> </a:t>
            </a:r>
            <a:r>
              <a:rPr sz="1500" dirty="0">
                <a:solidFill>
                  <a:srgbClr val="0432FF"/>
                </a:solidFill>
                <a:latin typeface="Calibri"/>
                <a:cs typeface="Calibri"/>
              </a:rPr>
              <a:t>Kikuchi</a:t>
            </a:r>
            <a:endParaRPr sz="1500" dirty="0">
              <a:latin typeface="Calibri"/>
              <a:cs typeface="Calibri"/>
            </a:endParaRPr>
          </a:p>
        </p:txBody>
      </p:sp>
      <p:sp>
        <p:nvSpPr>
          <p:cNvPr id="4" name="object 4"/>
          <p:cNvSpPr/>
          <p:nvPr/>
        </p:nvSpPr>
        <p:spPr>
          <a:xfrm>
            <a:off x="1796150" y="4568104"/>
            <a:ext cx="1344331" cy="442967"/>
          </a:xfrm>
          <a:custGeom>
            <a:avLst/>
            <a:gdLst/>
            <a:ahLst/>
            <a:cxnLst/>
            <a:rect l="l" t="t" r="r" b="b"/>
            <a:pathLst>
              <a:path w="1344930" h="442595">
                <a:moveTo>
                  <a:pt x="0" y="0"/>
                </a:moveTo>
                <a:lnTo>
                  <a:pt x="1344557" y="0"/>
                </a:lnTo>
                <a:lnTo>
                  <a:pt x="1344557" y="442354"/>
                </a:lnTo>
                <a:lnTo>
                  <a:pt x="0" y="442354"/>
                </a:lnTo>
                <a:lnTo>
                  <a:pt x="0" y="0"/>
                </a:lnTo>
                <a:close/>
              </a:path>
            </a:pathLst>
          </a:custGeom>
          <a:solidFill>
            <a:srgbClr val="C0504D"/>
          </a:solidFill>
        </p:spPr>
        <p:txBody>
          <a:bodyPr wrap="square" lIns="0" tIns="0" rIns="0" bIns="0" rtlCol="0"/>
          <a:lstStyle/>
          <a:p>
            <a:endParaRPr/>
          </a:p>
        </p:txBody>
      </p:sp>
      <p:sp>
        <p:nvSpPr>
          <p:cNvPr id="5" name="object 5"/>
          <p:cNvSpPr/>
          <p:nvPr/>
        </p:nvSpPr>
        <p:spPr>
          <a:xfrm>
            <a:off x="3140109" y="4568104"/>
            <a:ext cx="1730874" cy="442967"/>
          </a:xfrm>
          <a:custGeom>
            <a:avLst/>
            <a:gdLst/>
            <a:ahLst/>
            <a:cxnLst/>
            <a:rect l="l" t="t" r="r" b="b"/>
            <a:pathLst>
              <a:path w="1731645" h="442595">
                <a:moveTo>
                  <a:pt x="0" y="0"/>
                </a:moveTo>
                <a:lnTo>
                  <a:pt x="1731502" y="0"/>
                </a:lnTo>
                <a:lnTo>
                  <a:pt x="1731502" y="442354"/>
                </a:lnTo>
                <a:lnTo>
                  <a:pt x="0" y="442354"/>
                </a:lnTo>
                <a:lnTo>
                  <a:pt x="0" y="0"/>
                </a:lnTo>
                <a:close/>
              </a:path>
            </a:pathLst>
          </a:custGeom>
          <a:solidFill>
            <a:srgbClr val="C0504D"/>
          </a:solidFill>
        </p:spPr>
        <p:txBody>
          <a:bodyPr wrap="square" lIns="0" tIns="0" rIns="0" bIns="0" rtlCol="0"/>
          <a:lstStyle/>
          <a:p>
            <a:endParaRPr/>
          </a:p>
        </p:txBody>
      </p:sp>
      <p:sp>
        <p:nvSpPr>
          <p:cNvPr id="6" name="object 6"/>
          <p:cNvSpPr/>
          <p:nvPr/>
        </p:nvSpPr>
        <p:spPr>
          <a:xfrm>
            <a:off x="4870841" y="4568104"/>
            <a:ext cx="1730874" cy="442967"/>
          </a:xfrm>
          <a:custGeom>
            <a:avLst/>
            <a:gdLst/>
            <a:ahLst/>
            <a:cxnLst/>
            <a:rect l="l" t="t" r="r" b="b"/>
            <a:pathLst>
              <a:path w="1731645" h="442595">
                <a:moveTo>
                  <a:pt x="0" y="0"/>
                </a:moveTo>
                <a:lnTo>
                  <a:pt x="1731502" y="0"/>
                </a:lnTo>
                <a:lnTo>
                  <a:pt x="1731502" y="442354"/>
                </a:lnTo>
                <a:lnTo>
                  <a:pt x="0" y="442354"/>
                </a:lnTo>
                <a:lnTo>
                  <a:pt x="0" y="0"/>
                </a:lnTo>
                <a:close/>
              </a:path>
            </a:pathLst>
          </a:custGeom>
          <a:solidFill>
            <a:srgbClr val="C0504D"/>
          </a:solidFill>
        </p:spPr>
        <p:txBody>
          <a:bodyPr wrap="square" lIns="0" tIns="0" rIns="0" bIns="0" rtlCol="0"/>
          <a:lstStyle/>
          <a:p>
            <a:endParaRPr/>
          </a:p>
        </p:txBody>
      </p:sp>
      <p:sp>
        <p:nvSpPr>
          <p:cNvPr id="7" name="object 7"/>
          <p:cNvSpPr/>
          <p:nvPr/>
        </p:nvSpPr>
        <p:spPr>
          <a:xfrm>
            <a:off x="6601573" y="4568104"/>
            <a:ext cx="1167245" cy="442967"/>
          </a:xfrm>
          <a:custGeom>
            <a:avLst/>
            <a:gdLst/>
            <a:ahLst/>
            <a:cxnLst/>
            <a:rect l="l" t="t" r="r" b="b"/>
            <a:pathLst>
              <a:path w="1167765" h="442595">
                <a:moveTo>
                  <a:pt x="0" y="0"/>
                </a:moveTo>
                <a:lnTo>
                  <a:pt x="1167597" y="0"/>
                </a:lnTo>
                <a:lnTo>
                  <a:pt x="1167597" y="442354"/>
                </a:lnTo>
                <a:lnTo>
                  <a:pt x="0" y="442354"/>
                </a:lnTo>
                <a:lnTo>
                  <a:pt x="0" y="0"/>
                </a:lnTo>
                <a:close/>
              </a:path>
            </a:pathLst>
          </a:custGeom>
          <a:solidFill>
            <a:srgbClr val="C0504D"/>
          </a:solidFill>
        </p:spPr>
        <p:txBody>
          <a:bodyPr wrap="square" lIns="0" tIns="0" rIns="0" bIns="0" rtlCol="0"/>
          <a:lstStyle/>
          <a:p>
            <a:endParaRPr/>
          </a:p>
        </p:txBody>
      </p:sp>
      <p:sp>
        <p:nvSpPr>
          <p:cNvPr id="8" name="object 8"/>
          <p:cNvSpPr/>
          <p:nvPr/>
        </p:nvSpPr>
        <p:spPr>
          <a:xfrm>
            <a:off x="1796150" y="5010831"/>
            <a:ext cx="1344331" cy="234512"/>
          </a:xfrm>
          <a:custGeom>
            <a:avLst/>
            <a:gdLst/>
            <a:ahLst/>
            <a:cxnLst/>
            <a:rect l="l" t="t" r="r" b="b"/>
            <a:pathLst>
              <a:path w="1344930" h="234314">
                <a:moveTo>
                  <a:pt x="0" y="0"/>
                </a:moveTo>
                <a:lnTo>
                  <a:pt x="1344557" y="0"/>
                </a:lnTo>
                <a:lnTo>
                  <a:pt x="1344557" y="234187"/>
                </a:lnTo>
                <a:lnTo>
                  <a:pt x="0" y="234187"/>
                </a:lnTo>
                <a:lnTo>
                  <a:pt x="0" y="0"/>
                </a:lnTo>
                <a:close/>
              </a:path>
            </a:pathLst>
          </a:custGeom>
          <a:solidFill>
            <a:srgbClr val="E8D0D0"/>
          </a:solidFill>
        </p:spPr>
        <p:txBody>
          <a:bodyPr wrap="square" lIns="0" tIns="0" rIns="0" bIns="0" rtlCol="0"/>
          <a:lstStyle/>
          <a:p>
            <a:endParaRPr/>
          </a:p>
        </p:txBody>
      </p:sp>
      <p:sp>
        <p:nvSpPr>
          <p:cNvPr id="9" name="object 9"/>
          <p:cNvSpPr/>
          <p:nvPr/>
        </p:nvSpPr>
        <p:spPr>
          <a:xfrm>
            <a:off x="3140109" y="5010831"/>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10" name="object 10"/>
          <p:cNvSpPr/>
          <p:nvPr/>
        </p:nvSpPr>
        <p:spPr>
          <a:xfrm>
            <a:off x="4005476" y="5010831"/>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11" name="object 11"/>
          <p:cNvSpPr/>
          <p:nvPr/>
        </p:nvSpPr>
        <p:spPr>
          <a:xfrm>
            <a:off x="4870841" y="5010831"/>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12" name="object 12"/>
          <p:cNvSpPr/>
          <p:nvPr/>
        </p:nvSpPr>
        <p:spPr>
          <a:xfrm>
            <a:off x="5736207" y="5010831"/>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13" name="object 13"/>
          <p:cNvSpPr/>
          <p:nvPr/>
        </p:nvSpPr>
        <p:spPr>
          <a:xfrm>
            <a:off x="6601573" y="5010831"/>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E8D0D0"/>
          </a:solidFill>
        </p:spPr>
        <p:txBody>
          <a:bodyPr wrap="square" lIns="0" tIns="0" rIns="0" bIns="0" rtlCol="0"/>
          <a:lstStyle/>
          <a:p>
            <a:endParaRPr/>
          </a:p>
        </p:txBody>
      </p:sp>
      <p:sp>
        <p:nvSpPr>
          <p:cNvPr id="14" name="object 14"/>
          <p:cNvSpPr/>
          <p:nvPr/>
        </p:nvSpPr>
        <p:spPr>
          <a:xfrm>
            <a:off x="1796150" y="5245215"/>
            <a:ext cx="1344331" cy="234512"/>
          </a:xfrm>
          <a:custGeom>
            <a:avLst/>
            <a:gdLst/>
            <a:ahLst/>
            <a:cxnLst/>
            <a:rect l="l" t="t" r="r" b="b"/>
            <a:pathLst>
              <a:path w="1344930" h="234314">
                <a:moveTo>
                  <a:pt x="0" y="0"/>
                </a:moveTo>
                <a:lnTo>
                  <a:pt x="1344557" y="0"/>
                </a:lnTo>
                <a:lnTo>
                  <a:pt x="1344557" y="234188"/>
                </a:lnTo>
                <a:lnTo>
                  <a:pt x="0" y="234188"/>
                </a:lnTo>
                <a:lnTo>
                  <a:pt x="0" y="0"/>
                </a:lnTo>
                <a:close/>
              </a:path>
            </a:pathLst>
          </a:custGeom>
          <a:solidFill>
            <a:srgbClr val="F4E9E9"/>
          </a:solidFill>
        </p:spPr>
        <p:txBody>
          <a:bodyPr wrap="square" lIns="0" tIns="0" rIns="0" bIns="0" rtlCol="0"/>
          <a:lstStyle/>
          <a:p>
            <a:endParaRPr/>
          </a:p>
        </p:txBody>
      </p:sp>
      <p:sp>
        <p:nvSpPr>
          <p:cNvPr id="15" name="object 15"/>
          <p:cNvSpPr/>
          <p:nvPr/>
        </p:nvSpPr>
        <p:spPr>
          <a:xfrm>
            <a:off x="3140109" y="5245215"/>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16" name="object 16"/>
          <p:cNvSpPr/>
          <p:nvPr/>
        </p:nvSpPr>
        <p:spPr>
          <a:xfrm>
            <a:off x="4005476" y="5245215"/>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17" name="object 17"/>
          <p:cNvSpPr/>
          <p:nvPr/>
        </p:nvSpPr>
        <p:spPr>
          <a:xfrm>
            <a:off x="4870841" y="5245215"/>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18" name="object 18"/>
          <p:cNvSpPr/>
          <p:nvPr/>
        </p:nvSpPr>
        <p:spPr>
          <a:xfrm>
            <a:off x="5736207" y="5245215"/>
            <a:ext cx="865754" cy="234512"/>
          </a:xfrm>
          <a:custGeom>
            <a:avLst/>
            <a:gdLst/>
            <a:ahLst/>
            <a:cxnLst/>
            <a:rect l="l" t="t" r="r" b="b"/>
            <a:pathLst>
              <a:path w="866140"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19" name="object 19"/>
          <p:cNvSpPr/>
          <p:nvPr/>
        </p:nvSpPr>
        <p:spPr>
          <a:xfrm>
            <a:off x="6601573" y="5245215"/>
            <a:ext cx="1167245" cy="234512"/>
          </a:xfrm>
          <a:custGeom>
            <a:avLst/>
            <a:gdLst/>
            <a:ahLst/>
            <a:cxnLst/>
            <a:rect l="l" t="t" r="r" b="b"/>
            <a:pathLst>
              <a:path w="1167765" h="234314">
                <a:moveTo>
                  <a:pt x="0" y="0"/>
                </a:moveTo>
                <a:lnTo>
                  <a:pt x="1167597" y="0"/>
                </a:lnTo>
                <a:lnTo>
                  <a:pt x="1167597" y="234188"/>
                </a:lnTo>
                <a:lnTo>
                  <a:pt x="0" y="234188"/>
                </a:lnTo>
                <a:lnTo>
                  <a:pt x="0" y="0"/>
                </a:lnTo>
                <a:close/>
              </a:path>
            </a:pathLst>
          </a:custGeom>
          <a:solidFill>
            <a:srgbClr val="F4E9E9"/>
          </a:solidFill>
        </p:spPr>
        <p:txBody>
          <a:bodyPr wrap="square" lIns="0" tIns="0" rIns="0" bIns="0" rtlCol="0"/>
          <a:lstStyle/>
          <a:p>
            <a:endParaRPr/>
          </a:p>
        </p:txBody>
      </p:sp>
      <p:sp>
        <p:nvSpPr>
          <p:cNvPr id="20" name="object 20"/>
          <p:cNvSpPr/>
          <p:nvPr/>
        </p:nvSpPr>
        <p:spPr>
          <a:xfrm>
            <a:off x="1796150" y="5479600"/>
            <a:ext cx="1344331" cy="234512"/>
          </a:xfrm>
          <a:custGeom>
            <a:avLst/>
            <a:gdLst/>
            <a:ahLst/>
            <a:cxnLst/>
            <a:rect l="l" t="t" r="r" b="b"/>
            <a:pathLst>
              <a:path w="1344930" h="234314">
                <a:moveTo>
                  <a:pt x="0" y="0"/>
                </a:moveTo>
                <a:lnTo>
                  <a:pt x="1344557" y="0"/>
                </a:lnTo>
                <a:lnTo>
                  <a:pt x="1344557" y="234187"/>
                </a:lnTo>
                <a:lnTo>
                  <a:pt x="0" y="234187"/>
                </a:lnTo>
                <a:lnTo>
                  <a:pt x="0" y="0"/>
                </a:lnTo>
                <a:close/>
              </a:path>
            </a:pathLst>
          </a:custGeom>
          <a:solidFill>
            <a:srgbClr val="E8D0D0"/>
          </a:solidFill>
        </p:spPr>
        <p:txBody>
          <a:bodyPr wrap="square" lIns="0" tIns="0" rIns="0" bIns="0" rtlCol="0"/>
          <a:lstStyle/>
          <a:p>
            <a:endParaRPr/>
          </a:p>
        </p:txBody>
      </p:sp>
      <p:sp>
        <p:nvSpPr>
          <p:cNvPr id="21" name="object 21"/>
          <p:cNvSpPr/>
          <p:nvPr/>
        </p:nvSpPr>
        <p:spPr>
          <a:xfrm>
            <a:off x="3140109" y="5479600"/>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22" name="object 22"/>
          <p:cNvSpPr/>
          <p:nvPr/>
        </p:nvSpPr>
        <p:spPr>
          <a:xfrm>
            <a:off x="4005476" y="5479600"/>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23" name="object 23"/>
          <p:cNvSpPr/>
          <p:nvPr/>
        </p:nvSpPr>
        <p:spPr>
          <a:xfrm>
            <a:off x="4870841" y="5479600"/>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24" name="object 24"/>
          <p:cNvSpPr/>
          <p:nvPr/>
        </p:nvSpPr>
        <p:spPr>
          <a:xfrm>
            <a:off x="5736207" y="5479600"/>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25" name="object 25"/>
          <p:cNvSpPr/>
          <p:nvPr/>
        </p:nvSpPr>
        <p:spPr>
          <a:xfrm>
            <a:off x="6601573" y="5479600"/>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E8D0D0"/>
          </a:solidFill>
        </p:spPr>
        <p:txBody>
          <a:bodyPr wrap="square" lIns="0" tIns="0" rIns="0" bIns="0" rtlCol="0"/>
          <a:lstStyle/>
          <a:p>
            <a:endParaRPr/>
          </a:p>
        </p:txBody>
      </p:sp>
      <p:sp>
        <p:nvSpPr>
          <p:cNvPr id="26" name="object 26"/>
          <p:cNvSpPr/>
          <p:nvPr/>
        </p:nvSpPr>
        <p:spPr>
          <a:xfrm>
            <a:off x="1796150" y="5713985"/>
            <a:ext cx="1344331" cy="234512"/>
          </a:xfrm>
          <a:custGeom>
            <a:avLst/>
            <a:gdLst/>
            <a:ahLst/>
            <a:cxnLst/>
            <a:rect l="l" t="t" r="r" b="b"/>
            <a:pathLst>
              <a:path w="1344930" h="234314">
                <a:moveTo>
                  <a:pt x="0" y="0"/>
                </a:moveTo>
                <a:lnTo>
                  <a:pt x="1344557" y="0"/>
                </a:lnTo>
                <a:lnTo>
                  <a:pt x="1344557" y="234187"/>
                </a:lnTo>
                <a:lnTo>
                  <a:pt x="0" y="234187"/>
                </a:lnTo>
                <a:lnTo>
                  <a:pt x="0" y="0"/>
                </a:lnTo>
                <a:close/>
              </a:path>
            </a:pathLst>
          </a:custGeom>
          <a:solidFill>
            <a:srgbClr val="F4E9E9"/>
          </a:solidFill>
        </p:spPr>
        <p:txBody>
          <a:bodyPr wrap="square" lIns="0" tIns="0" rIns="0" bIns="0" rtlCol="0"/>
          <a:lstStyle/>
          <a:p>
            <a:endParaRPr/>
          </a:p>
        </p:txBody>
      </p:sp>
      <p:sp>
        <p:nvSpPr>
          <p:cNvPr id="27" name="object 27"/>
          <p:cNvSpPr/>
          <p:nvPr/>
        </p:nvSpPr>
        <p:spPr>
          <a:xfrm>
            <a:off x="3140109" y="5713985"/>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F4E9E9"/>
          </a:solidFill>
        </p:spPr>
        <p:txBody>
          <a:bodyPr wrap="square" lIns="0" tIns="0" rIns="0" bIns="0" rtlCol="0"/>
          <a:lstStyle/>
          <a:p>
            <a:endParaRPr/>
          </a:p>
        </p:txBody>
      </p:sp>
      <p:sp>
        <p:nvSpPr>
          <p:cNvPr id="28" name="object 28"/>
          <p:cNvSpPr/>
          <p:nvPr/>
        </p:nvSpPr>
        <p:spPr>
          <a:xfrm>
            <a:off x="4005476" y="5713985"/>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F4E9E9"/>
          </a:solidFill>
        </p:spPr>
        <p:txBody>
          <a:bodyPr wrap="square" lIns="0" tIns="0" rIns="0" bIns="0" rtlCol="0"/>
          <a:lstStyle/>
          <a:p>
            <a:endParaRPr/>
          </a:p>
        </p:txBody>
      </p:sp>
      <p:sp>
        <p:nvSpPr>
          <p:cNvPr id="29" name="object 29"/>
          <p:cNvSpPr/>
          <p:nvPr/>
        </p:nvSpPr>
        <p:spPr>
          <a:xfrm>
            <a:off x="4870841" y="5713985"/>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F4E9E9"/>
          </a:solidFill>
        </p:spPr>
        <p:txBody>
          <a:bodyPr wrap="square" lIns="0" tIns="0" rIns="0" bIns="0" rtlCol="0"/>
          <a:lstStyle/>
          <a:p>
            <a:endParaRPr/>
          </a:p>
        </p:txBody>
      </p:sp>
      <p:sp>
        <p:nvSpPr>
          <p:cNvPr id="30" name="object 30"/>
          <p:cNvSpPr/>
          <p:nvPr/>
        </p:nvSpPr>
        <p:spPr>
          <a:xfrm>
            <a:off x="5736207" y="5713985"/>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F4E9E9"/>
          </a:solidFill>
        </p:spPr>
        <p:txBody>
          <a:bodyPr wrap="square" lIns="0" tIns="0" rIns="0" bIns="0" rtlCol="0"/>
          <a:lstStyle/>
          <a:p>
            <a:endParaRPr/>
          </a:p>
        </p:txBody>
      </p:sp>
      <p:sp>
        <p:nvSpPr>
          <p:cNvPr id="31" name="object 31"/>
          <p:cNvSpPr/>
          <p:nvPr/>
        </p:nvSpPr>
        <p:spPr>
          <a:xfrm>
            <a:off x="6601573" y="5713985"/>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F4E9E9"/>
          </a:solidFill>
        </p:spPr>
        <p:txBody>
          <a:bodyPr wrap="square" lIns="0" tIns="0" rIns="0" bIns="0" rtlCol="0"/>
          <a:lstStyle/>
          <a:p>
            <a:endParaRPr/>
          </a:p>
        </p:txBody>
      </p:sp>
      <p:sp>
        <p:nvSpPr>
          <p:cNvPr id="32" name="object 32"/>
          <p:cNvSpPr/>
          <p:nvPr/>
        </p:nvSpPr>
        <p:spPr>
          <a:xfrm>
            <a:off x="1796150" y="5948370"/>
            <a:ext cx="1344331" cy="234512"/>
          </a:xfrm>
          <a:custGeom>
            <a:avLst/>
            <a:gdLst/>
            <a:ahLst/>
            <a:cxnLst/>
            <a:rect l="l" t="t" r="r" b="b"/>
            <a:pathLst>
              <a:path w="1344930" h="234314">
                <a:moveTo>
                  <a:pt x="0" y="0"/>
                </a:moveTo>
                <a:lnTo>
                  <a:pt x="1344557" y="0"/>
                </a:lnTo>
                <a:lnTo>
                  <a:pt x="1344557" y="234187"/>
                </a:lnTo>
                <a:lnTo>
                  <a:pt x="0" y="234187"/>
                </a:lnTo>
                <a:lnTo>
                  <a:pt x="0" y="0"/>
                </a:lnTo>
                <a:close/>
              </a:path>
            </a:pathLst>
          </a:custGeom>
          <a:solidFill>
            <a:srgbClr val="E8D0D0"/>
          </a:solidFill>
        </p:spPr>
        <p:txBody>
          <a:bodyPr wrap="square" lIns="0" tIns="0" rIns="0" bIns="0" rtlCol="0"/>
          <a:lstStyle/>
          <a:p>
            <a:endParaRPr/>
          </a:p>
        </p:txBody>
      </p:sp>
      <p:sp>
        <p:nvSpPr>
          <p:cNvPr id="33" name="object 33"/>
          <p:cNvSpPr/>
          <p:nvPr/>
        </p:nvSpPr>
        <p:spPr>
          <a:xfrm>
            <a:off x="3140109" y="5948370"/>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34" name="object 34"/>
          <p:cNvSpPr/>
          <p:nvPr/>
        </p:nvSpPr>
        <p:spPr>
          <a:xfrm>
            <a:off x="4005476" y="5948370"/>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35" name="object 35"/>
          <p:cNvSpPr/>
          <p:nvPr/>
        </p:nvSpPr>
        <p:spPr>
          <a:xfrm>
            <a:off x="4870841" y="5948370"/>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36" name="object 36"/>
          <p:cNvSpPr/>
          <p:nvPr/>
        </p:nvSpPr>
        <p:spPr>
          <a:xfrm>
            <a:off x="5736207" y="5948370"/>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E8D0D0"/>
          </a:solidFill>
        </p:spPr>
        <p:txBody>
          <a:bodyPr wrap="square" lIns="0" tIns="0" rIns="0" bIns="0" rtlCol="0"/>
          <a:lstStyle/>
          <a:p>
            <a:endParaRPr/>
          </a:p>
        </p:txBody>
      </p:sp>
      <p:sp>
        <p:nvSpPr>
          <p:cNvPr id="37" name="object 37"/>
          <p:cNvSpPr/>
          <p:nvPr/>
        </p:nvSpPr>
        <p:spPr>
          <a:xfrm>
            <a:off x="6601573" y="5948370"/>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E8D0D0"/>
          </a:solidFill>
        </p:spPr>
        <p:txBody>
          <a:bodyPr wrap="square" lIns="0" tIns="0" rIns="0" bIns="0" rtlCol="0"/>
          <a:lstStyle/>
          <a:p>
            <a:endParaRPr/>
          </a:p>
        </p:txBody>
      </p:sp>
      <p:sp>
        <p:nvSpPr>
          <p:cNvPr id="38" name="object 38"/>
          <p:cNvSpPr/>
          <p:nvPr/>
        </p:nvSpPr>
        <p:spPr>
          <a:xfrm>
            <a:off x="1796150" y="6182755"/>
            <a:ext cx="1344331" cy="234512"/>
          </a:xfrm>
          <a:custGeom>
            <a:avLst/>
            <a:gdLst/>
            <a:ahLst/>
            <a:cxnLst/>
            <a:rect l="l" t="t" r="r" b="b"/>
            <a:pathLst>
              <a:path w="1344930" h="234314">
                <a:moveTo>
                  <a:pt x="0" y="0"/>
                </a:moveTo>
                <a:lnTo>
                  <a:pt x="1344557" y="0"/>
                </a:lnTo>
                <a:lnTo>
                  <a:pt x="1344557" y="234188"/>
                </a:lnTo>
                <a:lnTo>
                  <a:pt x="0" y="234188"/>
                </a:lnTo>
                <a:lnTo>
                  <a:pt x="0" y="0"/>
                </a:lnTo>
                <a:close/>
              </a:path>
            </a:pathLst>
          </a:custGeom>
          <a:solidFill>
            <a:srgbClr val="F4E9E9"/>
          </a:solidFill>
        </p:spPr>
        <p:txBody>
          <a:bodyPr wrap="square" lIns="0" tIns="0" rIns="0" bIns="0" rtlCol="0"/>
          <a:lstStyle/>
          <a:p>
            <a:endParaRPr/>
          </a:p>
        </p:txBody>
      </p:sp>
      <p:sp>
        <p:nvSpPr>
          <p:cNvPr id="39" name="object 39"/>
          <p:cNvSpPr/>
          <p:nvPr/>
        </p:nvSpPr>
        <p:spPr>
          <a:xfrm>
            <a:off x="3140109" y="6182755"/>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40" name="object 40"/>
          <p:cNvSpPr/>
          <p:nvPr/>
        </p:nvSpPr>
        <p:spPr>
          <a:xfrm>
            <a:off x="4005476" y="6182755"/>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41" name="object 41"/>
          <p:cNvSpPr/>
          <p:nvPr/>
        </p:nvSpPr>
        <p:spPr>
          <a:xfrm>
            <a:off x="4870841" y="6182755"/>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42" name="object 42"/>
          <p:cNvSpPr/>
          <p:nvPr/>
        </p:nvSpPr>
        <p:spPr>
          <a:xfrm>
            <a:off x="5736207" y="6182755"/>
            <a:ext cx="865754" cy="234512"/>
          </a:xfrm>
          <a:custGeom>
            <a:avLst/>
            <a:gdLst/>
            <a:ahLst/>
            <a:cxnLst/>
            <a:rect l="l" t="t" r="r" b="b"/>
            <a:pathLst>
              <a:path w="866140" h="234314">
                <a:moveTo>
                  <a:pt x="0" y="0"/>
                </a:moveTo>
                <a:lnTo>
                  <a:pt x="865751" y="0"/>
                </a:lnTo>
                <a:lnTo>
                  <a:pt x="865751" y="234188"/>
                </a:lnTo>
                <a:lnTo>
                  <a:pt x="0" y="234188"/>
                </a:lnTo>
                <a:lnTo>
                  <a:pt x="0" y="0"/>
                </a:lnTo>
                <a:close/>
              </a:path>
            </a:pathLst>
          </a:custGeom>
          <a:solidFill>
            <a:srgbClr val="F4E9E9"/>
          </a:solidFill>
        </p:spPr>
        <p:txBody>
          <a:bodyPr wrap="square" lIns="0" tIns="0" rIns="0" bIns="0" rtlCol="0"/>
          <a:lstStyle/>
          <a:p>
            <a:endParaRPr/>
          </a:p>
        </p:txBody>
      </p:sp>
      <p:sp>
        <p:nvSpPr>
          <p:cNvPr id="43" name="object 43"/>
          <p:cNvSpPr/>
          <p:nvPr/>
        </p:nvSpPr>
        <p:spPr>
          <a:xfrm>
            <a:off x="6601573" y="6182755"/>
            <a:ext cx="1167245" cy="234512"/>
          </a:xfrm>
          <a:custGeom>
            <a:avLst/>
            <a:gdLst/>
            <a:ahLst/>
            <a:cxnLst/>
            <a:rect l="l" t="t" r="r" b="b"/>
            <a:pathLst>
              <a:path w="1167765" h="234314">
                <a:moveTo>
                  <a:pt x="0" y="0"/>
                </a:moveTo>
                <a:lnTo>
                  <a:pt x="1167597" y="0"/>
                </a:lnTo>
                <a:lnTo>
                  <a:pt x="1167597" y="234188"/>
                </a:lnTo>
                <a:lnTo>
                  <a:pt x="0" y="234188"/>
                </a:lnTo>
                <a:lnTo>
                  <a:pt x="0" y="0"/>
                </a:lnTo>
                <a:close/>
              </a:path>
            </a:pathLst>
          </a:custGeom>
          <a:solidFill>
            <a:srgbClr val="F4E9E9"/>
          </a:solidFill>
        </p:spPr>
        <p:txBody>
          <a:bodyPr wrap="square" lIns="0" tIns="0" rIns="0" bIns="0" rtlCol="0"/>
          <a:lstStyle/>
          <a:p>
            <a:endParaRPr/>
          </a:p>
        </p:txBody>
      </p:sp>
      <p:sp>
        <p:nvSpPr>
          <p:cNvPr id="44" name="object 44"/>
          <p:cNvSpPr/>
          <p:nvPr/>
        </p:nvSpPr>
        <p:spPr>
          <a:xfrm>
            <a:off x="1796150" y="6417139"/>
            <a:ext cx="1344331" cy="234512"/>
          </a:xfrm>
          <a:custGeom>
            <a:avLst/>
            <a:gdLst/>
            <a:ahLst/>
            <a:cxnLst/>
            <a:rect l="l" t="t" r="r" b="b"/>
            <a:pathLst>
              <a:path w="1344930" h="234315">
                <a:moveTo>
                  <a:pt x="0" y="0"/>
                </a:moveTo>
                <a:lnTo>
                  <a:pt x="1344557" y="0"/>
                </a:lnTo>
                <a:lnTo>
                  <a:pt x="1344557" y="234188"/>
                </a:lnTo>
                <a:lnTo>
                  <a:pt x="0" y="234188"/>
                </a:lnTo>
                <a:lnTo>
                  <a:pt x="0" y="0"/>
                </a:lnTo>
                <a:close/>
              </a:path>
            </a:pathLst>
          </a:custGeom>
          <a:solidFill>
            <a:srgbClr val="E8D0D0"/>
          </a:solidFill>
        </p:spPr>
        <p:txBody>
          <a:bodyPr wrap="square" lIns="0" tIns="0" rIns="0" bIns="0" rtlCol="0"/>
          <a:lstStyle/>
          <a:p>
            <a:endParaRPr/>
          </a:p>
        </p:txBody>
      </p:sp>
      <p:sp>
        <p:nvSpPr>
          <p:cNvPr id="45" name="object 45"/>
          <p:cNvSpPr/>
          <p:nvPr/>
        </p:nvSpPr>
        <p:spPr>
          <a:xfrm>
            <a:off x="3140109" y="6417139"/>
            <a:ext cx="865754" cy="234512"/>
          </a:xfrm>
          <a:custGeom>
            <a:avLst/>
            <a:gdLst/>
            <a:ahLst/>
            <a:cxnLst/>
            <a:rect l="l" t="t" r="r" b="b"/>
            <a:pathLst>
              <a:path w="866139" h="234315">
                <a:moveTo>
                  <a:pt x="0" y="0"/>
                </a:moveTo>
                <a:lnTo>
                  <a:pt x="865751" y="0"/>
                </a:lnTo>
                <a:lnTo>
                  <a:pt x="865751" y="234188"/>
                </a:lnTo>
                <a:lnTo>
                  <a:pt x="0" y="234188"/>
                </a:lnTo>
                <a:lnTo>
                  <a:pt x="0" y="0"/>
                </a:lnTo>
                <a:close/>
              </a:path>
            </a:pathLst>
          </a:custGeom>
          <a:solidFill>
            <a:srgbClr val="E8D0D0"/>
          </a:solidFill>
        </p:spPr>
        <p:txBody>
          <a:bodyPr wrap="square" lIns="0" tIns="0" rIns="0" bIns="0" rtlCol="0"/>
          <a:lstStyle/>
          <a:p>
            <a:endParaRPr/>
          </a:p>
        </p:txBody>
      </p:sp>
      <p:sp>
        <p:nvSpPr>
          <p:cNvPr id="46" name="object 46"/>
          <p:cNvSpPr/>
          <p:nvPr/>
        </p:nvSpPr>
        <p:spPr>
          <a:xfrm>
            <a:off x="4005476" y="6417139"/>
            <a:ext cx="865754" cy="234512"/>
          </a:xfrm>
          <a:custGeom>
            <a:avLst/>
            <a:gdLst/>
            <a:ahLst/>
            <a:cxnLst/>
            <a:rect l="l" t="t" r="r" b="b"/>
            <a:pathLst>
              <a:path w="866139" h="234315">
                <a:moveTo>
                  <a:pt x="0" y="0"/>
                </a:moveTo>
                <a:lnTo>
                  <a:pt x="865751" y="0"/>
                </a:lnTo>
                <a:lnTo>
                  <a:pt x="865751" y="234188"/>
                </a:lnTo>
                <a:lnTo>
                  <a:pt x="0" y="234188"/>
                </a:lnTo>
                <a:lnTo>
                  <a:pt x="0" y="0"/>
                </a:lnTo>
                <a:close/>
              </a:path>
            </a:pathLst>
          </a:custGeom>
          <a:solidFill>
            <a:srgbClr val="E8D0D0"/>
          </a:solidFill>
        </p:spPr>
        <p:txBody>
          <a:bodyPr wrap="square" lIns="0" tIns="0" rIns="0" bIns="0" rtlCol="0"/>
          <a:lstStyle/>
          <a:p>
            <a:endParaRPr/>
          </a:p>
        </p:txBody>
      </p:sp>
      <p:sp>
        <p:nvSpPr>
          <p:cNvPr id="47" name="object 47"/>
          <p:cNvSpPr/>
          <p:nvPr/>
        </p:nvSpPr>
        <p:spPr>
          <a:xfrm>
            <a:off x="4870841" y="6417139"/>
            <a:ext cx="865754" cy="234512"/>
          </a:xfrm>
          <a:custGeom>
            <a:avLst/>
            <a:gdLst/>
            <a:ahLst/>
            <a:cxnLst/>
            <a:rect l="l" t="t" r="r" b="b"/>
            <a:pathLst>
              <a:path w="866139" h="234315">
                <a:moveTo>
                  <a:pt x="0" y="0"/>
                </a:moveTo>
                <a:lnTo>
                  <a:pt x="865751" y="0"/>
                </a:lnTo>
                <a:lnTo>
                  <a:pt x="865751" y="234188"/>
                </a:lnTo>
                <a:lnTo>
                  <a:pt x="0" y="234188"/>
                </a:lnTo>
                <a:lnTo>
                  <a:pt x="0" y="0"/>
                </a:lnTo>
                <a:close/>
              </a:path>
            </a:pathLst>
          </a:custGeom>
          <a:solidFill>
            <a:srgbClr val="E8D0D0"/>
          </a:solidFill>
        </p:spPr>
        <p:txBody>
          <a:bodyPr wrap="square" lIns="0" tIns="0" rIns="0" bIns="0" rtlCol="0"/>
          <a:lstStyle/>
          <a:p>
            <a:endParaRPr/>
          </a:p>
        </p:txBody>
      </p:sp>
      <p:sp>
        <p:nvSpPr>
          <p:cNvPr id="48" name="object 48"/>
          <p:cNvSpPr/>
          <p:nvPr/>
        </p:nvSpPr>
        <p:spPr>
          <a:xfrm>
            <a:off x="5736207" y="6417139"/>
            <a:ext cx="865754" cy="234512"/>
          </a:xfrm>
          <a:custGeom>
            <a:avLst/>
            <a:gdLst/>
            <a:ahLst/>
            <a:cxnLst/>
            <a:rect l="l" t="t" r="r" b="b"/>
            <a:pathLst>
              <a:path w="866140" h="234315">
                <a:moveTo>
                  <a:pt x="0" y="0"/>
                </a:moveTo>
                <a:lnTo>
                  <a:pt x="865751" y="0"/>
                </a:lnTo>
                <a:lnTo>
                  <a:pt x="865751" y="234188"/>
                </a:lnTo>
                <a:lnTo>
                  <a:pt x="0" y="234188"/>
                </a:lnTo>
                <a:lnTo>
                  <a:pt x="0" y="0"/>
                </a:lnTo>
                <a:close/>
              </a:path>
            </a:pathLst>
          </a:custGeom>
          <a:solidFill>
            <a:srgbClr val="E8D0D0"/>
          </a:solidFill>
        </p:spPr>
        <p:txBody>
          <a:bodyPr wrap="square" lIns="0" tIns="0" rIns="0" bIns="0" rtlCol="0"/>
          <a:lstStyle/>
          <a:p>
            <a:endParaRPr/>
          </a:p>
        </p:txBody>
      </p:sp>
      <p:sp>
        <p:nvSpPr>
          <p:cNvPr id="49" name="object 49"/>
          <p:cNvSpPr/>
          <p:nvPr/>
        </p:nvSpPr>
        <p:spPr>
          <a:xfrm>
            <a:off x="6601573" y="6417139"/>
            <a:ext cx="1167245" cy="234512"/>
          </a:xfrm>
          <a:custGeom>
            <a:avLst/>
            <a:gdLst/>
            <a:ahLst/>
            <a:cxnLst/>
            <a:rect l="l" t="t" r="r" b="b"/>
            <a:pathLst>
              <a:path w="1167765" h="234315">
                <a:moveTo>
                  <a:pt x="0" y="0"/>
                </a:moveTo>
                <a:lnTo>
                  <a:pt x="1167597" y="0"/>
                </a:lnTo>
                <a:lnTo>
                  <a:pt x="1167597" y="234188"/>
                </a:lnTo>
                <a:lnTo>
                  <a:pt x="0" y="234188"/>
                </a:lnTo>
                <a:lnTo>
                  <a:pt x="0" y="0"/>
                </a:lnTo>
                <a:close/>
              </a:path>
            </a:pathLst>
          </a:custGeom>
          <a:solidFill>
            <a:srgbClr val="E8D0D0"/>
          </a:solidFill>
        </p:spPr>
        <p:txBody>
          <a:bodyPr wrap="square" lIns="0" tIns="0" rIns="0" bIns="0" rtlCol="0"/>
          <a:lstStyle/>
          <a:p>
            <a:endParaRPr/>
          </a:p>
        </p:txBody>
      </p:sp>
      <p:sp>
        <p:nvSpPr>
          <p:cNvPr id="50" name="object 50"/>
          <p:cNvSpPr/>
          <p:nvPr/>
        </p:nvSpPr>
        <p:spPr>
          <a:xfrm>
            <a:off x="4005475" y="4994554"/>
            <a:ext cx="0" cy="1662556"/>
          </a:xfrm>
          <a:custGeom>
            <a:avLst/>
            <a:gdLst/>
            <a:ahLst/>
            <a:cxnLst/>
            <a:rect l="l" t="t" r="r" b="b"/>
            <a:pathLst>
              <a:path h="1661159">
                <a:moveTo>
                  <a:pt x="0" y="0"/>
                </a:moveTo>
                <a:lnTo>
                  <a:pt x="0" y="1660999"/>
                </a:lnTo>
              </a:path>
            </a:pathLst>
          </a:custGeom>
          <a:ln w="10847">
            <a:solidFill>
              <a:srgbClr val="FFFFFF"/>
            </a:solidFill>
          </a:ln>
        </p:spPr>
        <p:txBody>
          <a:bodyPr wrap="square" lIns="0" tIns="0" rIns="0" bIns="0" rtlCol="0"/>
          <a:lstStyle/>
          <a:p>
            <a:endParaRPr/>
          </a:p>
        </p:txBody>
      </p:sp>
      <p:sp>
        <p:nvSpPr>
          <p:cNvPr id="51" name="object 51"/>
          <p:cNvSpPr/>
          <p:nvPr/>
        </p:nvSpPr>
        <p:spPr>
          <a:xfrm>
            <a:off x="5736207" y="4994554"/>
            <a:ext cx="0" cy="1662556"/>
          </a:xfrm>
          <a:custGeom>
            <a:avLst/>
            <a:gdLst/>
            <a:ahLst/>
            <a:cxnLst/>
            <a:rect l="l" t="t" r="r" b="b"/>
            <a:pathLst>
              <a:path h="1661159">
                <a:moveTo>
                  <a:pt x="0" y="0"/>
                </a:moveTo>
                <a:lnTo>
                  <a:pt x="0" y="1660999"/>
                </a:lnTo>
              </a:path>
            </a:pathLst>
          </a:custGeom>
          <a:ln w="10847">
            <a:solidFill>
              <a:srgbClr val="FFFFFF"/>
            </a:solidFill>
          </a:ln>
        </p:spPr>
        <p:txBody>
          <a:bodyPr wrap="square" lIns="0" tIns="0" rIns="0" bIns="0" rtlCol="0"/>
          <a:lstStyle/>
          <a:p>
            <a:endParaRPr/>
          </a:p>
        </p:txBody>
      </p:sp>
      <p:sp>
        <p:nvSpPr>
          <p:cNvPr id="52" name="object 52"/>
          <p:cNvSpPr/>
          <p:nvPr/>
        </p:nvSpPr>
        <p:spPr>
          <a:xfrm>
            <a:off x="1790729" y="5010830"/>
            <a:ext cx="5983479" cy="0"/>
          </a:xfrm>
          <a:custGeom>
            <a:avLst/>
            <a:gdLst/>
            <a:ahLst/>
            <a:cxnLst/>
            <a:rect l="l" t="t" r="r" b="b"/>
            <a:pathLst>
              <a:path w="5986145">
                <a:moveTo>
                  <a:pt x="0" y="0"/>
                </a:moveTo>
                <a:lnTo>
                  <a:pt x="5986008" y="0"/>
                </a:lnTo>
              </a:path>
            </a:pathLst>
          </a:custGeom>
          <a:ln w="32526">
            <a:solidFill>
              <a:srgbClr val="FFFFFF"/>
            </a:solidFill>
          </a:ln>
        </p:spPr>
        <p:txBody>
          <a:bodyPr wrap="square" lIns="0" tIns="0" rIns="0" bIns="0" rtlCol="0"/>
          <a:lstStyle/>
          <a:p>
            <a:endParaRPr/>
          </a:p>
        </p:txBody>
      </p:sp>
      <p:sp>
        <p:nvSpPr>
          <p:cNvPr id="53" name="object 53"/>
          <p:cNvSpPr/>
          <p:nvPr/>
        </p:nvSpPr>
        <p:spPr>
          <a:xfrm>
            <a:off x="1790729" y="5245215"/>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54" name="object 54"/>
          <p:cNvSpPr/>
          <p:nvPr/>
        </p:nvSpPr>
        <p:spPr>
          <a:xfrm>
            <a:off x="1790729" y="5479600"/>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55" name="object 55"/>
          <p:cNvSpPr/>
          <p:nvPr/>
        </p:nvSpPr>
        <p:spPr>
          <a:xfrm>
            <a:off x="1790729" y="5713985"/>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56" name="object 56"/>
          <p:cNvSpPr/>
          <p:nvPr/>
        </p:nvSpPr>
        <p:spPr>
          <a:xfrm>
            <a:off x="1790729" y="5948369"/>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57" name="object 57"/>
          <p:cNvSpPr/>
          <p:nvPr/>
        </p:nvSpPr>
        <p:spPr>
          <a:xfrm>
            <a:off x="1790729" y="6182754"/>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58" name="object 58"/>
          <p:cNvSpPr/>
          <p:nvPr/>
        </p:nvSpPr>
        <p:spPr>
          <a:xfrm>
            <a:off x="1790729" y="6417139"/>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59" name="object 59"/>
          <p:cNvSpPr/>
          <p:nvPr/>
        </p:nvSpPr>
        <p:spPr>
          <a:xfrm>
            <a:off x="1796150" y="4562678"/>
            <a:ext cx="0" cy="2094719"/>
          </a:xfrm>
          <a:custGeom>
            <a:avLst/>
            <a:gdLst/>
            <a:ahLst/>
            <a:cxnLst/>
            <a:rect l="l" t="t" r="r" b="b"/>
            <a:pathLst>
              <a:path h="2092959">
                <a:moveTo>
                  <a:pt x="0" y="0"/>
                </a:moveTo>
                <a:lnTo>
                  <a:pt x="0" y="2092513"/>
                </a:lnTo>
              </a:path>
            </a:pathLst>
          </a:custGeom>
          <a:ln w="10847">
            <a:solidFill>
              <a:srgbClr val="FFFFFF"/>
            </a:solidFill>
          </a:ln>
        </p:spPr>
        <p:txBody>
          <a:bodyPr wrap="square" lIns="0" tIns="0" rIns="0" bIns="0" rtlCol="0"/>
          <a:lstStyle/>
          <a:p>
            <a:endParaRPr/>
          </a:p>
        </p:txBody>
      </p:sp>
      <p:sp>
        <p:nvSpPr>
          <p:cNvPr id="60" name="object 60"/>
          <p:cNvSpPr/>
          <p:nvPr/>
        </p:nvSpPr>
        <p:spPr>
          <a:xfrm>
            <a:off x="7768650" y="4562678"/>
            <a:ext cx="0" cy="2094719"/>
          </a:xfrm>
          <a:custGeom>
            <a:avLst/>
            <a:gdLst/>
            <a:ahLst/>
            <a:cxnLst/>
            <a:rect l="l" t="t" r="r" b="b"/>
            <a:pathLst>
              <a:path h="2092959">
                <a:moveTo>
                  <a:pt x="0" y="0"/>
                </a:moveTo>
                <a:lnTo>
                  <a:pt x="0" y="2092513"/>
                </a:lnTo>
              </a:path>
            </a:pathLst>
          </a:custGeom>
          <a:ln w="10847">
            <a:solidFill>
              <a:srgbClr val="FFFFFF"/>
            </a:solidFill>
          </a:ln>
        </p:spPr>
        <p:txBody>
          <a:bodyPr wrap="square" lIns="0" tIns="0" rIns="0" bIns="0" rtlCol="0"/>
          <a:lstStyle/>
          <a:p>
            <a:endParaRPr/>
          </a:p>
        </p:txBody>
      </p:sp>
      <p:sp>
        <p:nvSpPr>
          <p:cNvPr id="61" name="object 61"/>
          <p:cNvSpPr/>
          <p:nvPr/>
        </p:nvSpPr>
        <p:spPr>
          <a:xfrm>
            <a:off x="1790729" y="4568104"/>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62" name="object 62"/>
          <p:cNvSpPr/>
          <p:nvPr/>
        </p:nvSpPr>
        <p:spPr>
          <a:xfrm>
            <a:off x="1790729" y="6651524"/>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63" name="object 63"/>
          <p:cNvSpPr txBox="1"/>
          <p:nvPr/>
        </p:nvSpPr>
        <p:spPr>
          <a:xfrm>
            <a:off x="2357848" y="4688222"/>
            <a:ext cx="219612" cy="230832"/>
          </a:xfrm>
          <a:prstGeom prst="rect">
            <a:avLst/>
          </a:prstGeom>
        </p:spPr>
        <p:txBody>
          <a:bodyPr vert="horz" wrap="square" lIns="0" tIns="0" rIns="0" bIns="0" rtlCol="0">
            <a:spAutoFit/>
          </a:bodyPr>
          <a:lstStyle/>
          <a:p>
            <a:pPr marL="12700">
              <a:lnSpc>
                <a:spcPct val="100000"/>
              </a:lnSpc>
            </a:pPr>
            <a:r>
              <a:rPr sz="1500" b="1" dirty="0">
                <a:solidFill>
                  <a:srgbClr val="FFFFFF"/>
                </a:solidFill>
                <a:latin typeface="Calibri"/>
                <a:cs typeface="Calibri"/>
              </a:rPr>
              <a:t>e+</a:t>
            </a:r>
            <a:endParaRPr sz="1500">
              <a:latin typeface="Calibri"/>
              <a:cs typeface="Calibri"/>
            </a:endParaRPr>
          </a:p>
        </p:txBody>
      </p:sp>
      <p:sp>
        <p:nvSpPr>
          <p:cNvPr id="64" name="object 64"/>
          <p:cNvSpPr txBox="1"/>
          <p:nvPr/>
        </p:nvSpPr>
        <p:spPr>
          <a:xfrm>
            <a:off x="3598363" y="4693522"/>
            <a:ext cx="2547120" cy="190660"/>
          </a:xfrm>
          <a:prstGeom prst="rect">
            <a:avLst/>
          </a:prstGeom>
        </p:spPr>
        <p:txBody>
          <a:bodyPr vert="horz" wrap="square" lIns="0" tIns="0" rIns="0" bIns="0" rtlCol="0">
            <a:spAutoFit/>
          </a:bodyPr>
          <a:lstStyle/>
          <a:p>
            <a:pPr marL="12700">
              <a:lnSpc>
                <a:spcPct val="100000"/>
              </a:lnSpc>
              <a:tabLst>
                <a:tab pos="1742439" algn="l"/>
              </a:tabLst>
            </a:pPr>
            <a:r>
              <a:rPr sz="1200" b="1" dirty="0">
                <a:solidFill>
                  <a:srgbClr val="FFFFFF"/>
                </a:solidFill>
                <a:latin typeface="Calibri"/>
                <a:cs typeface="Calibri"/>
              </a:rPr>
              <a:t>&lt;</a:t>
            </a:r>
            <a:r>
              <a:rPr sz="1150" b="1" dirty="0">
                <a:solidFill>
                  <a:srgbClr val="FFFFFF"/>
                </a:solidFill>
                <a:latin typeface="Times New Roman"/>
                <a:cs typeface="Times New Roman"/>
              </a:rPr>
              <a:t>!</a:t>
            </a:r>
            <a:r>
              <a:rPr sz="1200" b="1" dirty="0">
                <a:solidFill>
                  <a:srgbClr val="FFFFFF"/>
                </a:solidFill>
                <a:latin typeface="Calibri"/>
                <a:cs typeface="Calibri"/>
              </a:rPr>
              <a:t>x</a:t>
            </a:r>
            <a:r>
              <a:rPr sz="1200" b="1" baseline="27777" dirty="0">
                <a:solidFill>
                  <a:srgbClr val="FFFFFF"/>
                </a:solidFill>
                <a:latin typeface="Calibri"/>
                <a:cs typeface="Calibri"/>
              </a:rPr>
              <a:t>2</a:t>
            </a:r>
            <a:r>
              <a:rPr sz="1200" b="1" dirty="0">
                <a:solidFill>
                  <a:srgbClr val="FFFFFF"/>
                </a:solidFill>
                <a:latin typeface="Calibri"/>
                <a:cs typeface="Calibri"/>
              </a:rPr>
              <a:t>&gt;</a:t>
            </a:r>
            <a:r>
              <a:rPr sz="1200" b="1" baseline="27777" dirty="0">
                <a:solidFill>
                  <a:srgbClr val="FFFFFF"/>
                </a:solidFill>
                <a:latin typeface="Calibri"/>
                <a:cs typeface="Calibri"/>
              </a:rPr>
              <a:t>1/2</a:t>
            </a:r>
            <a:r>
              <a:rPr lang="ja-JP" altLang="en-US" sz="1200" b="1" baseline="27777" dirty="0">
                <a:solidFill>
                  <a:srgbClr val="FFFFFF"/>
                </a:solidFill>
                <a:latin typeface="Calibri"/>
                <a:cs typeface="Calibri"/>
              </a:rPr>
              <a:t> </a:t>
            </a:r>
            <a:r>
              <a:rPr sz="1200" b="1" baseline="27777" dirty="0">
                <a:solidFill>
                  <a:srgbClr val="FFFFFF"/>
                </a:solidFill>
                <a:latin typeface="Calibri"/>
                <a:cs typeface="Calibri"/>
              </a:rPr>
              <a:t> </a:t>
            </a:r>
            <a:r>
              <a:rPr sz="1200" b="1" dirty="0">
                <a:solidFill>
                  <a:srgbClr val="FFFFFF"/>
                </a:solidFill>
                <a:latin typeface="Calibri"/>
                <a:cs typeface="Calibri"/>
              </a:rPr>
              <a:t>[m]	&lt;</a:t>
            </a:r>
            <a:r>
              <a:rPr sz="1150" b="1" dirty="0">
                <a:solidFill>
                  <a:srgbClr val="FFFFFF"/>
                </a:solidFill>
                <a:latin typeface="Times New Roman"/>
                <a:cs typeface="Times New Roman"/>
              </a:rPr>
              <a:t>!</a:t>
            </a:r>
            <a:r>
              <a:rPr sz="1200" b="1" dirty="0">
                <a:solidFill>
                  <a:srgbClr val="FFFFFF"/>
                </a:solidFill>
                <a:latin typeface="Calibri"/>
                <a:cs typeface="Calibri"/>
              </a:rPr>
              <a:t>y</a:t>
            </a:r>
            <a:r>
              <a:rPr sz="1200" b="1" baseline="27777" dirty="0">
                <a:solidFill>
                  <a:srgbClr val="FFFFFF"/>
                </a:solidFill>
                <a:latin typeface="Calibri"/>
                <a:cs typeface="Calibri"/>
              </a:rPr>
              <a:t>2</a:t>
            </a:r>
            <a:r>
              <a:rPr sz="1200" b="1" dirty="0">
                <a:solidFill>
                  <a:srgbClr val="FFFFFF"/>
                </a:solidFill>
                <a:latin typeface="Calibri"/>
                <a:cs typeface="Calibri"/>
              </a:rPr>
              <a:t>&gt;</a:t>
            </a:r>
            <a:r>
              <a:rPr sz="1200" b="1" baseline="27777" dirty="0">
                <a:solidFill>
                  <a:srgbClr val="FFFFFF"/>
                </a:solidFill>
                <a:latin typeface="Calibri"/>
                <a:cs typeface="Calibri"/>
              </a:rPr>
              <a:t>1/2</a:t>
            </a:r>
            <a:r>
              <a:rPr lang="ja-JP" altLang="en-US" sz="1200" b="1" baseline="27777" dirty="0">
                <a:solidFill>
                  <a:srgbClr val="FFFFFF"/>
                </a:solidFill>
                <a:latin typeface="Calibri"/>
                <a:cs typeface="Calibri"/>
              </a:rPr>
              <a:t> </a:t>
            </a:r>
            <a:r>
              <a:rPr sz="1200" b="1" baseline="27777" dirty="0">
                <a:solidFill>
                  <a:srgbClr val="FFFFFF"/>
                </a:solidFill>
                <a:latin typeface="Calibri"/>
                <a:cs typeface="Calibri"/>
              </a:rPr>
              <a:t> </a:t>
            </a:r>
            <a:r>
              <a:rPr sz="1200" b="1" dirty="0">
                <a:solidFill>
                  <a:srgbClr val="FFFFFF"/>
                </a:solidFill>
                <a:latin typeface="Calibri"/>
                <a:cs typeface="Calibri"/>
              </a:rPr>
              <a:t>[m]</a:t>
            </a:r>
            <a:endParaRPr sz="1200" dirty="0">
              <a:latin typeface="Calibri"/>
              <a:cs typeface="Calibri"/>
            </a:endParaRPr>
          </a:p>
        </p:txBody>
      </p:sp>
      <p:sp>
        <p:nvSpPr>
          <p:cNvPr id="65" name="object 65"/>
          <p:cNvSpPr txBox="1"/>
          <p:nvPr/>
        </p:nvSpPr>
        <p:spPr>
          <a:xfrm>
            <a:off x="6690144" y="4614230"/>
            <a:ext cx="1025068" cy="357576"/>
          </a:xfrm>
          <a:prstGeom prst="rect">
            <a:avLst/>
          </a:prstGeom>
        </p:spPr>
        <p:txBody>
          <a:bodyPr vert="horz" wrap="square" lIns="0" tIns="0" rIns="0" bIns="0" rtlCol="0">
            <a:spAutoFit/>
          </a:bodyPr>
          <a:lstStyle/>
          <a:p>
            <a:pPr marL="118110" marR="5080" indent="-106045">
              <a:lnSpc>
                <a:spcPts val="1390"/>
              </a:lnSpc>
            </a:pPr>
            <a:r>
              <a:rPr sz="1200" b="1" dirty="0">
                <a:solidFill>
                  <a:srgbClr val="FFFFFF"/>
                </a:solidFill>
                <a:latin typeface="Calibri"/>
                <a:cs typeface="Calibri"/>
              </a:rPr>
              <a:t>Fudge</a:t>
            </a:r>
            <a:r>
              <a:rPr lang="ja-JP" altLang="en-US" sz="1200" b="1" dirty="0">
                <a:solidFill>
                  <a:srgbClr val="FFFFFF"/>
                </a:solidFill>
                <a:latin typeface="Calibri"/>
                <a:cs typeface="Calibri"/>
              </a:rPr>
              <a:t> </a:t>
            </a:r>
            <a:r>
              <a:rPr sz="1200" b="1" dirty="0">
                <a:solidFill>
                  <a:srgbClr val="FFFFFF"/>
                </a:solidFill>
                <a:latin typeface="Calibri"/>
                <a:cs typeface="Calibri"/>
              </a:rPr>
              <a:t>Factor</a:t>
            </a:r>
            <a:r>
              <a:rPr lang="ja-JP" altLang="en-US" sz="1200" b="1" dirty="0">
                <a:solidFill>
                  <a:srgbClr val="FFFFFF"/>
                </a:solidFill>
                <a:latin typeface="Calibri"/>
                <a:cs typeface="Calibri"/>
              </a:rPr>
              <a:t> </a:t>
            </a:r>
            <a:r>
              <a:rPr sz="1200" b="1" dirty="0">
                <a:solidFill>
                  <a:srgbClr val="FFFFFF"/>
                </a:solidFill>
                <a:latin typeface="Calibri"/>
                <a:cs typeface="Calibri"/>
              </a:rPr>
              <a:t>of</a:t>
            </a:r>
            <a:r>
              <a:rPr lang="ja-JP" altLang="en-US" sz="1200" b="1" dirty="0">
                <a:solidFill>
                  <a:srgbClr val="FFFFFF"/>
                </a:solidFill>
                <a:latin typeface="Calibri"/>
                <a:cs typeface="Calibri"/>
              </a:rPr>
              <a:t> </a:t>
            </a:r>
            <a:r>
              <a:rPr sz="1200" b="1" dirty="0">
                <a:solidFill>
                  <a:srgbClr val="FFFFFF"/>
                </a:solidFill>
                <a:latin typeface="Calibri"/>
                <a:cs typeface="Calibri"/>
              </a:rPr>
              <a:t> Quadrupole</a:t>
            </a:r>
            <a:endParaRPr sz="1200" dirty="0">
              <a:latin typeface="Calibri"/>
              <a:cs typeface="Calibri"/>
            </a:endParaRPr>
          </a:p>
        </p:txBody>
      </p:sp>
      <p:sp>
        <p:nvSpPr>
          <p:cNvPr id="66" name="object 66"/>
          <p:cNvSpPr txBox="1"/>
          <p:nvPr/>
        </p:nvSpPr>
        <p:spPr>
          <a:xfrm>
            <a:off x="2177093" y="5064176"/>
            <a:ext cx="581401"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Correction</a:t>
            </a:r>
            <a:endParaRPr sz="1000">
              <a:latin typeface="Calibri"/>
              <a:cs typeface="Calibri"/>
            </a:endParaRPr>
          </a:p>
        </p:txBody>
      </p:sp>
      <p:sp>
        <p:nvSpPr>
          <p:cNvPr id="67" name="object 67"/>
          <p:cNvSpPr txBox="1"/>
          <p:nvPr/>
        </p:nvSpPr>
        <p:spPr>
          <a:xfrm>
            <a:off x="3386012" y="5064177"/>
            <a:ext cx="2133285" cy="1570943"/>
          </a:xfrm>
          <a:prstGeom prst="rect">
            <a:avLst/>
          </a:prstGeom>
        </p:spPr>
        <p:txBody>
          <a:bodyPr vert="horz" wrap="square" lIns="0" tIns="0" rIns="0" bIns="0" rtlCol="0">
            <a:spAutoFit/>
          </a:bodyPr>
          <a:lstStyle/>
          <a:p>
            <a:pPr algn="ctr">
              <a:lnSpc>
                <a:spcPct val="100000"/>
              </a:lnSpc>
              <a:tabLst>
                <a:tab pos="906144" algn="l"/>
                <a:tab pos="1731010" algn="l"/>
              </a:tabLst>
            </a:pPr>
            <a:r>
              <a:rPr sz="1000" dirty="0">
                <a:latin typeface="Calibri"/>
                <a:cs typeface="Calibri"/>
              </a:rPr>
              <a:t>Before</a:t>
            </a:r>
            <a:r>
              <a:rPr lang="ja-JP" altLang="en-US" sz="1000" dirty="0">
                <a:latin typeface="Calibri"/>
                <a:cs typeface="Calibri"/>
              </a:rPr>
              <a:t> </a:t>
            </a:r>
            <a:r>
              <a:rPr sz="1000" dirty="0">
                <a:latin typeface="Calibri"/>
                <a:cs typeface="Calibri"/>
              </a:rPr>
              <a:t>	After	Before</a:t>
            </a:r>
            <a:r>
              <a:rPr lang="ja-JP" altLang="en-US" sz="1000" dirty="0">
                <a:latin typeface="Calibri"/>
                <a:cs typeface="Calibri"/>
              </a:rPr>
              <a:t> </a:t>
            </a:r>
            <a:endParaRPr sz="1000" dirty="0">
              <a:latin typeface="Calibri"/>
              <a:cs typeface="Calibri"/>
            </a:endParaRPr>
          </a:p>
          <a:p>
            <a:pPr marR="20320" algn="ctr">
              <a:lnSpc>
                <a:spcPct val="100000"/>
              </a:lnSpc>
              <a:spcBef>
                <a:spcPts val="645"/>
              </a:spcBef>
              <a:tabLst>
                <a:tab pos="865505" algn="l"/>
                <a:tab pos="1731010" algn="l"/>
              </a:tabLst>
            </a:pPr>
            <a:r>
              <a:rPr sz="1000" dirty="0">
                <a:latin typeface="Calibri"/>
                <a:cs typeface="Calibri"/>
              </a:rPr>
              <a:t>0.27	</a:t>
            </a:r>
            <a:r>
              <a:rPr sz="1000" dirty="0">
                <a:solidFill>
                  <a:srgbClr val="00B050"/>
                </a:solidFill>
                <a:latin typeface="Calibri"/>
                <a:cs typeface="Calibri"/>
              </a:rPr>
              <a:t>0.02	</a:t>
            </a:r>
            <a:r>
              <a:rPr sz="1000" dirty="0">
                <a:latin typeface="Calibri"/>
                <a:cs typeface="Calibri"/>
              </a:rPr>
              <a:t>0.01</a:t>
            </a:r>
          </a:p>
          <a:p>
            <a:pPr marR="20320" algn="ctr">
              <a:lnSpc>
                <a:spcPct val="100000"/>
              </a:lnSpc>
              <a:spcBef>
                <a:spcPts val="625"/>
              </a:spcBef>
              <a:tabLst>
                <a:tab pos="865505" algn="l"/>
                <a:tab pos="1731010" algn="l"/>
              </a:tabLst>
            </a:pPr>
            <a:r>
              <a:rPr sz="1000" dirty="0">
                <a:latin typeface="Calibri"/>
                <a:cs typeface="Calibri"/>
              </a:rPr>
              <a:t>0.037	</a:t>
            </a:r>
            <a:r>
              <a:rPr sz="1000" dirty="0">
                <a:solidFill>
                  <a:srgbClr val="00B050"/>
                </a:solidFill>
                <a:latin typeface="Calibri"/>
                <a:cs typeface="Calibri"/>
              </a:rPr>
              <a:t>0.047	</a:t>
            </a:r>
            <a:r>
              <a:rPr sz="1000" dirty="0">
                <a:latin typeface="Calibri"/>
                <a:cs typeface="Calibri"/>
              </a:rPr>
              <a:t>0.126</a:t>
            </a:r>
          </a:p>
          <a:p>
            <a:pPr marR="20955" algn="ctr">
              <a:lnSpc>
                <a:spcPct val="100000"/>
              </a:lnSpc>
              <a:spcBef>
                <a:spcPts val="645"/>
              </a:spcBef>
              <a:tabLst>
                <a:tab pos="865505" algn="l"/>
                <a:tab pos="1731010" algn="l"/>
              </a:tabLst>
            </a:pP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endParaRPr sz="1000" dirty="0">
              <a:latin typeface="Calibri"/>
              <a:cs typeface="Calibri"/>
            </a:endParaRPr>
          </a:p>
          <a:p>
            <a:pPr marR="20955" algn="ctr">
              <a:lnSpc>
                <a:spcPct val="100000"/>
              </a:lnSpc>
              <a:spcBef>
                <a:spcPts val="645"/>
              </a:spcBef>
              <a:tabLst>
                <a:tab pos="865505" algn="l"/>
                <a:tab pos="1731010" algn="l"/>
              </a:tabLst>
            </a:pP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endParaRPr sz="1000" dirty="0">
              <a:latin typeface="Calibri"/>
              <a:cs typeface="Calibri"/>
            </a:endParaRPr>
          </a:p>
          <a:p>
            <a:pPr marR="20955" algn="ctr">
              <a:lnSpc>
                <a:spcPct val="100000"/>
              </a:lnSpc>
              <a:spcBef>
                <a:spcPts val="645"/>
              </a:spcBef>
              <a:tabLst>
                <a:tab pos="865505" algn="l"/>
                <a:tab pos="1731010" algn="l"/>
              </a:tabLst>
            </a:pP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endParaRPr sz="1000" dirty="0">
              <a:latin typeface="Calibri"/>
              <a:cs typeface="Calibri"/>
            </a:endParaRPr>
          </a:p>
          <a:p>
            <a:pPr marR="20955" algn="ctr">
              <a:lnSpc>
                <a:spcPct val="100000"/>
              </a:lnSpc>
              <a:spcBef>
                <a:spcPts val="645"/>
              </a:spcBef>
              <a:tabLst>
                <a:tab pos="865505" algn="l"/>
                <a:tab pos="1731010" algn="l"/>
              </a:tabLst>
            </a:pP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r>
              <a:rPr sz="1000" dirty="0">
                <a:latin typeface="Calibri"/>
                <a:cs typeface="Calibri"/>
              </a:rPr>
              <a:t>	</a:t>
            </a:r>
            <a:r>
              <a:rPr lang="en-US" altLang="ja-JP" sz="1000" dirty="0">
                <a:latin typeface="Calibri"/>
                <a:cs typeface="Calibri"/>
              </a:rPr>
              <a:t>-</a:t>
            </a:r>
            <a:endParaRPr sz="1000" dirty="0">
              <a:latin typeface="Calibri"/>
              <a:cs typeface="Calibri"/>
            </a:endParaRPr>
          </a:p>
        </p:txBody>
      </p:sp>
      <p:sp>
        <p:nvSpPr>
          <p:cNvPr id="68" name="object 68"/>
          <p:cNvSpPr txBox="1"/>
          <p:nvPr/>
        </p:nvSpPr>
        <p:spPr>
          <a:xfrm>
            <a:off x="6022717" y="5064176"/>
            <a:ext cx="292605"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After</a:t>
            </a:r>
            <a:endParaRPr sz="1000">
              <a:latin typeface="Calibri"/>
              <a:cs typeface="Calibri"/>
            </a:endParaRPr>
          </a:p>
        </p:txBody>
      </p:sp>
      <p:sp>
        <p:nvSpPr>
          <p:cNvPr id="69" name="object 69"/>
          <p:cNvSpPr txBox="1"/>
          <p:nvPr/>
        </p:nvSpPr>
        <p:spPr>
          <a:xfrm>
            <a:off x="7086351" y="5064176"/>
            <a:ext cx="197397"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a:t>
            </a:r>
            <a:endParaRPr sz="1000">
              <a:latin typeface="Calibri"/>
              <a:cs typeface="Calibri"/>
            </a:endParaRPr>
          </a:p>
        </p:txBody>
      </p:sp>
      <p:sp>
        <p:nvSpPr>
          <p:cNvPr id="70" name="object 70"/>
          <p:cNvSpPr txBox="1"/>
          <p:nvPr/>
        </p:nvSpPr>
        <p:spPr>
          <a:xfrm>
            <a:off x="1861526" y="5289138"/>
            <a:ext cx="630274"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BTp 0</a:t>
            </a:r>
            <a:r>
              <a:rPr sz="1050" baseline="23809" dirty="0">
                <a:latin typeface="Calibri"/>
                <a:cs typeface="Calibri"/>
              </a:rPr>
              <a:t>th </a:t>
            </a:r>
            <a:r>
              <a:rPr sz="1000" dirty="0">
                <a:latin typeface="Calibri"/>
                <a:cs typeface="Calibri"/>
              </a:rPr>
              <a:t>ARC</a:t>
            </a:r>
            <a:endParaRPr sz="1000">
              <a:latin typeface="Calibri"/>
              <a:cs typeface="Calibri"/>
            </a:endParaRPr>
          </a:p>
        </p:txBody>
      </p:sp>
      <p:sp>
        <p:nvSpPr>
          <p:cNvPr id="71" name="object 71"/>
          <p:cNvSpPr txBox="1"/>
          <p:nvPr/>
        </p:nvSpPr>
        <p:spPr>
          <a:xfrm>
            <a:off x="6040310" y="5299069"/>
            <a:ext cx="257695" cy="152528"/>
          </a:xfrm>
          <a:prstGeom prst="rect">
            <a:avLst/>
          </a:prstGeom>
        </p:spPr>
        <p:txBody>
          <a:bodyPr vert="horz" wrap="square" lIns="0" tIns="0" rIns="0" bIns="0" rtlCol="0">
            <a:spAutoFit/>
          </a:bodyPr>
          <a:lstStyle/>
          <a:p>
            <a:pPr marL="12700">
              <a:lnSpc>
                <a:spcPct val="100000"/>
              </a:lnSpc>
            </a:pPr>
            <a:r>
              <a:rPr sz="1000" dirty="0">
                <a:solidFill>
                  <a:srgbClr val="00B050"/>
                </a:solidFill>
                <a:latin typeface="Calibri"/>
                <a:cs typeface="Calibri"/>
              </a:rPr>
              <a:t>0.03</a:t>
            </a:r>
            <a:endParaRPr sz="1000">
              <a:latin typeface="Calibri"/>
              <a:cs typeface="Calibri"/>
            </a:endParaRPr>
          </a:p>
        </p:txBody>
      </p:sp>
      <p:sp>
        <p:nvSpPr>
          <p:cNvPr id="72" name="object 72"/>
          <p:cNvSpPr txBox="1"/>
          <p:nvPr/>
        </p:nvSpPr>
        <p:spPr>
          <a:xfrm>
            <a:off x="6905406" y="5288985"/>
            <a:ext cx="557916" cy="15388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r>
              <a:rPr sz="1000" dirty="0">
                <a:latin typeface="Calibri"/>
                <a:cs typeface="Calibri"/>
              </a:rPr>
              <a:t>26</a:t>
            </a:r>
            <a:r>
              <a:rPr sz="1000" dirty="0">
                <a:latin typeface="ＭＳ Ｐゴシック"/>
                <a:cs typeface="ＭＳ Ｐゴシック"/>
              </a:rPr>
              <a:t>-</a:t>
            </a:r>
            <a:r>
              <a:rPr sz="1000" dirty="0">
                <a:latin typeface="Calibri"/>
                <a:cs typeface="Calibri"/>
              </a:rPr>
              <a:t>12.9</a:t>
            </a:r>
          </a:p>
        </p:txBody>
      </p:sp>
      <p:sp>
        <p:nvSpPr>
          <p:cNvPr id="73" name="object 73"/>
          <p:cNvSpPr txBox="1"/>
          <p:nvPr/>
        </p:nvSpPr>
        <p:spPr>
          <a:xfrm>
            <a:off x="1861526" y="5524033"/>
            <a:ext cx="616945" cy="159519"/>
          </a:xfrm>
          <a:prstGeom prst="rect">
            <a:avLst/>
          </a:prstGeom>
        </p:spPr>
        <p:txBody>
          <a:bodyPr vert="horz" wrap="square" lIns="0" tIns="0" rIns="0" bIns="0" rtlCol="0">
            <a:spAutoFit/>
          </a:bodyPr>
          <a:lstStyle/>
          <a:p>
            <a:pPr marL="12700">
              <a:lnSpc>
                <a:spcPct val="100000"/>
              </a:lnSpc>
            </a:pPr>
            <a:r>
              <a:rPr sz="1000" dirty="0">
                <a:latin typeface="Calibri"/>
                <a:cs typeface="Calibri"/>
              </a:rPr>
              <a:t>BTp 1</a:t>
            </a:r>
            <a:r>
              <a:rPr sz="1050" baseline="23809" dirty="0">
                <a:latin typeface="Calibri"/>
                <a:cs typeface="Calibri"/>
              </a:rPr>
              <a:t>st </a:t>
            </a:r>
            <a:r>
              <a:rPr sz="1000" dirty="0">
                <a:latin typeface="Calibri"/>
                <a:cs typeface="Calibri"/>
              </a:rPr>
              <a:t>ARC</a:t>
            </a:r>
            <a:endParaRPr sz="1000">
              <a:latin typeface="Calibri"/>
              <a:cs typeface="Calibri"/>
            </a:endParaRPr>
          </a:p>
        </p:txBody>
      </p:sp>
      <p:sp>
        <p:nvSpPr>
          <p:cNvPr id="74" name="object 74"/>
          <p:cNvSpPr txBox="1"/>
          <p:nvPr/>
        </p:nvSpPr>
        <p:spPr>
          <a:xfrm>
            <a:off x="6007103" y="5530912"/>
            <a:ext cx="323706" cy="152528"/>
          </a:xfrm>
          <a:prstGeom prst="rect">
            <a:avLst/>
          </a:prstGeom>
        </p:spPr>
        <p:txBody>
          <a:bodyPr vert="horz" wrap="square" lIns="0" tIns="0" rIns="0" bIns="0" rtlCol="0">
            <a:spAutoFit/>
          </a:bodyPr>
          <a:lstStyle/>
          <a:p>
            <a:pPr marL="12700">
              <a:lnSpc>
                <a:spcPct val="100000"/>
              </a:lnSpc>
            </a:pPr>
            <a:r>
              <a:rPr sz="1000" dirty="0">
                <a:solidFill>
                  <a:srgbClr val="00B050"/>
                </a:solidFill>
                <a:latin typeface="Calibri"/>
                <a:cs typeface="Calibri"/>
              </a:rPr>
              <a:t>0.102</a:t>
            </a:r>
            <a:endParaRPr sz="1000">
              <a:latin typeface="Calibri"/>
              <a:cs typeface="Calibri"/>
            </a:endParaRPr>
          </a:p>
        </p:txBody>
      </p:sp>
      <p:sp>
        <p:nvSpPr>
          <p:cNvPr id="75" name="object 75"/>
          <p:cNvSpPr txBox="1"/>
          <p:nvPr/>
        </p:nvSpPr>
        <p:spPr>
          <a:xfrm>
            <a:off x="7089739" y="5530912"/>
            <a:ext cx="189146"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2.5</a:t>
            </a:r>
            <a:endParaRPr sz="1000">
              <a:latin typeface="Calibri"/>
              <a:cs typeface="Calibri"/>
            </a:endParaRPr>
          </a:p>
        </p:txBody>
      </p:sp>
      <p:sp>
        <p:nvSpPr>
          <p:cNvPr id="76" name="object 76"/>
          <p:cNvSpPr txBox="1"/>
          <p:nvPr/>
        </p:nvSpPr>
        <p:spPr>
          <a:xfrm>
            <a:off x="1861526" y="5765805"/>
            <a:ext cx="411297"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Slope</a:t>
            </a:r>
            <a:r>
              <a:rPr lang="ja-JP" altLang="en-US" sz="1000" dirty="0">
                <a:latin typeface="Calibri"/>
                <a:cs typeface="Calibri"/>
              </a:rPr>
              <a:t> </a:t>
            </a:r>
            <a:r>
              <a:rPr sz="1000" dirty="0">
                <a:latin typeface="Calibri"/>
                <a:cs typeface="Calibri"/>
              </a:rPr>
              <a:t>1</a:t>
            </a:r>
          </a:p>
        </p:txBody>
      </p:sp>
      <p:sp>
        <p:nvSpPr>
          <p:cNvPr id="77" name="object 77"/>
          <p:cNvSpPr txBox="1"/>
          <p:nvPr/>
        </p:nvSpPr>
        <p:spPr>
          <a:xfrm>
            <a:off x="6136543" y="5765805"/>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78" name="object 78"/>
          <p:cNvSpPr txBox="1"/>
          <p:nvPr/>
        </p:nvSpPr>
        <p:spPr>
          <a:xfrm>
            <a:off x="7152764" y="5765805"/>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79" name="object 79"/>
          <p:cNvSpPr txBox="1"/>
          <p:nvPr/>
        </p:nvSpPr>
        <p:spPr>
          <a:xfrm>
            <a:off x="1861526" y="5990768"/>
            <a:ext cx="851156"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BTp 2</a:t>
            </a:r>
            <a:r>
              <a:rPr sz="1050" baseline="23809" dirty="0">
                <a:latin typeface="Calibri"/>
                <a:cs typeface="Calibri"/>
              </a:rPr>
              <a:t>nd</a:t>
            </a:r>
            <a:r>
              <a:rPr sz="1000" dirty="0">
                <a:latin typeface="Calibri"/>
                <a:cs typeface="Calibri"/>
              </a:rPr>
              <a:t>,</a:t>
            </a:r>
            <a:r>
              <a:rPr lang="ja-JP" altLang="en-US" sz="1000" dirty="0">
                <a:latin typeface="Calibri"/>
                <a:cs typeface="Calibri"/>
              </a:rPr>
              <a:t> </a:t>
            </a:r>
            <a:r>
              <a:rPr sz="1000" dirty="0">
                <a:latin typeface="Calibri"/>
                <a:cs typeface="Calibri"/>
              </a:rPr>
              <a:t>3</a:t>
            </a:r>
            <a:r>
              <a:rPr sz="1050" baseline="23809" dirty="0">
                <a:latin typeface="Calibri"/>
                <a:cs typeface="Calibri"/>
              </a:rPr>
              <a:t>rd </a:t>
            </a:r>
            <a:r>
              <a:rPr sz="1000" dirty="0">
                <a:latin typeface="Calibri"/>
                <a:cs typeface="Calibri"/>
              </a:rPr>
              <a:t>ARC</a:t>
            </a:r>
          </a:p>
        </p:txBody>
      </p:sp>
      <p:sp>
        <p:nvSpPr>
          <p:cNvPr id="80" name="object 80"/>
          <p:cNvSpPr txBox="1"/>
          <p:nvPr/>
        </p:nvSpPr>
        <p:spPr>
          <a:xfrm>
            <a:off x="6136543" y="6000698"/>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81" name="object 81"/>
          <p:cNvSpPr txBox="1"/>
          <p:nvPr/>
        </p:nvSpPr>
        <p:spPr>
          <a:xfrm>
            <a:off x="7152764" y="6000698"/>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82" name="object 82"/>
          <p:cNvSpPr txBox="1"/>
          <p:nvPr/>
        </p:nvSpPr>
        <p:spPr>
          <a:xfrm>
            <a:off x="1861526" y="6235592"/>
            <a:ext cx="411297"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Slope</a:t>
            </a:r>
            <a:r>
              <a:rPr lang="ja-JP" altLang="en-US" sz="1000" dirty="0">
                <a:latin typeface="Calibri"/>
                <a:cs typeface="Calibri"/>
              </a:rPr>
              <a:t> </a:t>
            </a:r>
            <a:r>
              <a:rPr sz="1000" dirty="0">
                <a:latin typeface="Calibri"/>
                <a:cs typeface="Calibri"/>
              </a:rPr>
              <a:t>2</a:t>
            </a:r>
          </a:p>
        </p:txBody>
      </p:sp>
      <p:sp>
        <p:nvSpPr>
          <p:cNvPr id="83" name="object 83"/>
          <p:cNvSpPr txBox="1"/>
          <p:nvPr/>
        </p:nvSpPr>
        <p:spPr>
          <a:xfrm>
            <a:off x="6136543" y="6235592"/>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84" name="object 84"/>
          <p:cNvSpPr txBox="1"/>
          <p:nvPr/>
        </p:nvSpPr>
        <p:spPr>
          <a:xfrm>
            <a:off x="7152764" y="6235592"/>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85" name="object 85"/>
          <p:cNvSpPr txBox="1"/>
          <p:nvPr/>
        </p:nvSpPr>
        <p:spPr>
          <a:xfrm>
            <a:off x="1861526" y="6460554"/>
            <a:ext cx="630274"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BTp 4</a:t>
            </a:r>
            <a:r>
              <a:rPr sz="1050" baseline="23809" dirty="0">
                <a:latin typeface="Calibri"/>
                <a:cs typeface="Calibri"/>
              </a:rPr>
              <a:t>th </a:t>
            </a:r>
            <a:r>
              <a:rPr sz="1000" dirty="0">
                <a:latin typeface="Calibri"/>
                <a:cs typeface="Calibri"/>
              </a:rPr>
              <a:t>ARC</a:t>
            </a:r>
            <a:endParaRPr sz="1000">
              <a:latin typeface="Calibri"/>
              <a:cs typeface="Calibri"/>
            </a:endParaRPr>
          </a:p>
        </p:txBody>
      </p:sp>
      <p:sp>
        <p:nvSpPr>
          <p:cNvPr id="86" name="object 86"/>
          <p:cNvSpPr txBox="1"/>
          <p:nvPr/>
        </p:nvSpPr>
        <p:spPr>
          <a:xfrm>
            <a:off x="6136543" y="6470485"/>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87" name="object 87"/>
          <p:cNvSpPr txBox="1"/>
          <p:nvPr/>
        </p:nvSpPr>
        <p:spPr>
          <a:xfrm>
            <a:off x="7152764" y="6470485"/>
            <a:ext cx="64740" cy="152528"/>
          </a:xfrm>
          <a:prstGeom prst="rect">
            <a:avLst/>
          </a:prstGeom>
        </p:spPr>
        <p:txBody>
          <a:bodyPr vert="horz" wrap="square" lIns="0" tIns="0" rIns="0" bIns="0" rtlCol="0">
            <a:spAutoFit/>
          </a:bodyPr>
          <a:lstStyle/>
          <a:p>
            <a:pPr marL="12700">
              <a:lnSpc>
                <a:spcPct val="100000"/>
              </a:lnSpc>
            </a:pPr>
            <a:r>
              <a:rPr lang="en-US" altLang="ja-JP" sz="1000" dirty="0">
                <a:latin typeface="Calibri"/>
                <a:cs typeface="Calibri"/>
              </a:rPr>
              <a:t>-</a:t>
            </a:r>
            <a:endParaRPr sz="1000" dirty="0">
              <a:latin typeface="Calibri"/>
              <a:cs typeface="Calibri"/>
            </a:endParaRPr>
          </a:p>
        </p:txBody>
      </p:sp>
      <p:sp>
        <p:nvSpPr>
          <p:cNvPr id="88" name="object 88"/>
          <p:cNvSpPr/>
          <p:nvPr/>
        </p:nvSpPr>
        <p:spPr>
          <a:xfrm>
            <a:off x="1796150" y="2389071"/>
            <a:ext cx="1344331" cy="442967"/>
          </a:xfrm>
          <a:custGeom>
            <a:avLst/>
            <a:gdLst/>
            <a:ahLst/>
            <a:cxnLst/>
            <a:rect l="l" t="t" r="r" b="b"/>
            <a:pathLst>
              <a:path w="1344930" h="442594">
                <a:moveTo>
                  <a:pt x="0" y="0"/>
                </a:moveTo>
                <a:lnTo>
                  <a:pt x="1344556" y="0"/>
                </a:lnTo>
                <a:lnTo>
                  <a:pt x="1344556" y="442354"/>
                </a:lnTo>
                <a:lnTo>
                  <a:pt x="0" y="442354"/>
                </a:lnTo>
                <a:lnTo>
                  <a:pt x="0" y="0"/>
                </a:lnTo>
                <a:close/>
              </a:path>
            </a:pathLst>
          </a:custGeom>
          <a:solidFill>
            <a:srgbClr val="4F81BD"/>
          </a:solidFill>
        </p:spPr>
        <p:txBody>
          <a:bodyPr wrap="square" lIns="0" tIns="0" rIns="0" bIns="0" rtlCol="0"/>
          <a:lstStyle/>
          <a:p>
            <a:endParaRPr/>
          </a:p>
        </p:txBody>
      </p:sp>
      <p:sp>
        <p:nvSpPr>
          <p:cNvPr id="89" name="object 89"/>
          <p:cNvSpPr/>
          <p:nvPr/>
        </p:nvSpPr>
        <p:spPr>
          <a:xfrm>
            <a:off x="3140108" y="2389071"/>
            <a:ext cx="1730874" cy="442967"/>
          </a:xfrm>
          <a:custGeom>
            <a:avLst/>
            <a:gdLst/>
            <a:ahLst/>
            <a:cxnLst/>
            <a:rect l="l" t="t" r="r" b="b"/>
            <a:pathLst>
              <a:path w="1731645" h="442594">
                <a:moveTo>
                  <a:pt x="0" y="0"/>
                </a:moveTo>
                <a:lnTo>
                  <a:pt x="1731502" y="0"/>
                </a:lnTo>
                <a:lnTo>
                  <a:pt x="1731502" y="442354"/>
                </a:lnTo>
                <a:lnTo>
                  <a:pt x="0" y="442354"/>
                </a:lnTo>
                <a:lnTo>
                  <a:pt x="0" y="0"/>
                </a:lnTo>
                <a:close/>
              </a:path>
            </a:pathLst>
          </a:custGeom>
          <a:solidFill>
            <a:srgbClr val="4F81BD"/>
          </a:solidFill>
        </p:spPr>
        <p:txBody>
          <a:bodyPr wrap="square" lIns="0" tIns="0" rIns="0" bIns="0" rtlCol="0"/>
          <a:lstStyle/>
          <a:p>
            <a:endParaRPr/>
          </a:p>
        </p:txBody>
      </p:sp>
      <p:sp>
        <p:nvSpPr>
          <p:cNvPr id="90" name="object 90"/>
          <p:cNvSpPr/>
          <p:nvPr/>
        </p:nvSpPr>
        <p:spPr>
          <a:xfrm>
            <a:off x="4870840" y="2389071"/>
            <a:ext cx="1730874" cy="442967"/>
          </a:xfrm>
          <a:custGeom>
            <a:avLst/>
            <a:gdLst/>
            <a:ahLst/>
            <a:cxnLst/>
            <a:rect l="l" t="t" r="r" b="b"/>
            <a:pathLst>
              <a:path w="1731645" h="442594">
                <a:moveTo>
                  <a:pt x="0" y="0"/>
                </a:moveTo>
                <a:lnTo>
                  <a:pt x="1731504" y="0"/>
                </a:lnTo>
                <a:lnTo>
                  <a:pt x="1731504" y="442354"/>
                </a:lnTo>
                <a:lnTo>
                  <a:pt x="0" y="442354"/>
                </a:lnTo>
                <a:lnTo>
                  <a:pt x="0" y="0"/>
                </a:lnTo>
                <a:close/>
              </a:path>
            </a:pathLst>
          </a:custGeom>
          <a:solidFill>
            <a:srgbClr val="4F81BD"/>
          </a:solidFill>
        </p:spPr>
        <p:txBody>
          <a:bodyPr wrap="square" lIns="0" tIns="0" rIns="0" bIns="0" rtlCol="0"/>
          <a:lstStyle/>
          <a:p>
            <a:endParaRPr/>
          </a:p>
        </p:txBody>
      </p:sp>
      <p:sp>
        <p:nvSpPr>
          <p:cNvPr id="91" name="object 91"/>
          <p:cNvSpPr/>
          <p:nvPr/>
        </p:nvSpPr>
        <p:spPr>
          <a:xfrm>
            <a:off x="6601573" y="2389071"/>
            <a:ext cx="1167245" cy="442967"/>
          </a:xfrm>
          <a:custGeom>
            <a:avLst/>
            <a:gdLst/>
            <a:ahLst/>
            <a:cxnLst/>
            <a:rect l="l" t="t" r="r" b="b"/>
            <a:pathLst>
              <a:path w="1167765" h="442594">
                <a:moveTo>
                  <a:pt x="0" y="0"/>
                </a:moveTo>
                <a:lnTo>
                  <a:pt x="1167597" y="0"/>
                </a:lnTo>
                <a:lnTo>
                  <a:pt x="1167597" y="442354"/>
                </a:lnTo>
                <a:lnTo>
                  <a:pt x="0" y="442354"/>
                </a:lnTo>
                <a:lnTo>
                  <a:pt x="0" y="0"/>
                </a:lnTo>
                <a:close/>
              </a:path>
            </a:pathLst>
          </a:custGeom>
          <a:solidFill>
            <a:srgbClr val="4F81BD"/>
          </a:solidFill>
        </p:spPr>
        <p:txBody>
          <a:bodyPr wrap="square" lIns="0" tIns="0" rIns="0" bIns="0" rtlCol="0"/>
          <a:lstStyle/>
          <a:p>
            <a:endParaRPr/>
          </a:p>
        </p:txBody>
      </p:sp>
      <p:sp>
        <p:nvSpPr>
          <p:cNvPr id="92" name="object 92"/>
          <p:cNvSpPr/>
          <p:nvPr/>
        </p:nvSpPr>
        <p:spPr>
          <a:xfrm>
            <a:off x="1796150" y="2831798"/>
            <a:ext cx="1344331" cy="234512"/>
          </a:xfrm>
          <a:custGeom>
            <a:avLst/>
            <a:gdLst/>
            <a:ahLst/>
            <a:cxnLst/>
            <a:rect l="l" t="t" r="r" b="b"/>
            <a:pathLst>
              <a:path w="1344930" h="234314">
                <a:moveTo>
                  <a:pt x="0" y="0"/>
                </a:moveTo>
                <a:lnTo>
                  <a:pt x="1344556" y="0"/>
                </a:lnTo>
                <a:lnTo>
                  <a:pt x="1344556" y="234187"/>
                </a:lnTo>
                <a:lnTo>
                  <a:pt x="0" y="234187"/>
                </a:lnTo>
                <a:lnTo>
                  <a:pt x="0" y="0"/>
                </a:lnTo>
                <a:close/>
              </a:path>
            </a:pathLst>
          </a:custGeom>
          <a:solidFill>
            <a:srgbClr val="D0D8E8"/>
          </a:solidFill>
        </p:spPr>
        <p:txBody>
          <a:bodyPr wrap="square" lIns="0" tIns="0" rIns="0" bIns="0" rtlCol="0"/>
          <a:lstStyle/>
          <a:p>
            <a:endParaRPr/>
          </a:p>
        </p:txBody>
      </p:sp>
      <p:sp>
        <p:nvSpPr>
          <p:cNvPr id="93" name="object 93"/>
          <p:cNvSpPr/>
          <p:nvPr/>
        </p:nvSpPr>
        <p:spPr>
          <a:xfrm>
            <a:off x="3140108" y="2831798"/>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94" name="object 94"/>
          <p:cNvSpPr/>
          <p:nvPr/>
        </p:nvSpPr>
        <p:spPr>
          <a:xfrm>
            <a:off x="4005474" y="2831798"/>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95" name="object 95"/>
          <p:cNvSpPr/>
          <p:nvPr/>
        </p:nvSpPr>
        <p:spPr>
          <a:xfrm>
            <a:off x="4870840" y="2831798"/>
            <a:ext cx="865754" cy="234512"/>
          </a:xfrm>
          <a:custGeom>
            <a:avLst/>
            <a:gdLst/>
            <a:ahLst/>
            <a:cxnLst/>
            <a:rect l="l" t="t" r="r" b="b"/>
            <a:pathLst>
              <a:path w="866139" h="234314">
                <a:moveTo>
                  <a:pt x="0" y="0"/>
                </a:moveTo>
                <a:lnTo>
                  <a:pt x="865752" y="0"/>
                </a:lnTo>
                <a:lnTo>
                  <a:pt x="865752" y="234187"/>
                </a:lnTo>
                <a:lnTo>
                  <a:pt x="0" y="234187"/>
                </a:lnTo>
                <a:lnTo>
                  <a:pt x="0" y="0"/>
                </a:lnTo>
                <a:close/>
              </a:path>
            </a:pathLst>
          </a:custGeom>
          <a:solidFill>
            <a:srgbClr val="D0D8E8"/>
          </a:solidFill>
        </p:spPr>
        <p:txBody>
          <a:bodyPr wrap="square" lIns="0" tIns="0" rIns="0" bIns="0" rtlCol="0"/>
          <a:lstStyle/>
          <a:p>
            <a:endParaRPr/>
          </a:p>
        </p:txBody>
      </p:sp>
      <p:sp>
        <p:nvSpPr>
          <p:cNvPr id="96" name="object 96"/>
          <p:cNvSpPr/>
          <p:nvPr/>
        </p:nvSpPr>
        <p:spPr>
          <a:xfrm>
            <a:off x="5736207" y="2831798"/>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97" name="object 97"/>
          <p:cNvSpPr/>
          <p:nvPr/>
        </p:nvSpPr>
        <p:spPr>
          <a:xfrm>
            <a:off x="6601573" y="2831798"/>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D0D8E8"/>
          </a:solidFill>
        </p:spPr>
        <p:txBody>
          <a:bodyPr wrap="square" lIns="0" tIns="0" rIns="0" bIns="0" rtlCol="0"/>
          <a:lstStyle/>
          <a:p>
            <a:endParaRPr/>
          </a:p>
        </p:txBody>
      </p:sp>
      <p:sp>
        <p:nvSpPr>
          <p:cNvPr id="98" name="object 98"/>
          <p:cNvSpPr/>
          <p:nvPr/>
        </p:nvSpPr>
        <p:spPr>
          <a:xfrm>
            <a:off x="1796150" y="3066183"/>
            <a:ext cx="1344331" cy="234512"/>
          </a:xfrm>
          <a:custGeom>
            <a:avLst/>
            <a:gdLst/>
            <a:ahLst/>
            <a:cxnLst/>
            <a:rect l="l" t="t" r="r" b="b"/>
            <a:pathLst>
              <a:path w="1344930" h="234314">
                <a:moveTo>
                  <a:pt x="0" y="0"/>
                </a:moveTo>
                <a:lnTo>
                  <a:pt x="1344556" y="0"/>
                </a:lnTo>
                <a:lnTo>
                  <a:pt x="1344556" y="234187"/>
                </a:lnTo>
                <a:lnTo>
                  <a:pt x="0" y="234187"/>
                </a:lnTo>
                <a:lnTo>
                  <a:pt x="0" y="0"/>
                </a:lnTo>
                <a:close/>
              </a:path>
            </a:pathLst>
          </a:custGeom>
          <a:solidFill>
            <a:srgbClr val="E9EDF4"/>
          </a:solidFill>
        </p:spPr>
        <p:txBody>
          <a:bodyPr wrap="square" lIns="0" tIns="0" rIns="0" bIns="0" rtlCol="0"/>
          <a:lstStyle/>
          <a:p>
            <a:endParaRPr/>
          </a:p>
        </p:txBody>
      </p:sp>
      <p:sp>
        <p:nvSpPr>
          <p:cNvPr id="99" name="object 99"/>
          <p:cNvSpPr/>
          <p:nvPr/>
        </p:nvSpPr>
        <p:spPr>
          <a:xfrm>
            <a:off x="3140108" y="3066183"/>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00" name="object 100"/>
          <p:cNvSpPr/>
          <p:nvPr/>
        </p:nvSpPr>
        <p:spPr>
          <a:xfrm>
            <a:off x="4005474" y="3066183"/>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01" name="object 101"/>
          <p:cNvSpPr/>
          <p:nvPr/>
        </p:nvSpPr>
        <p:spPr>
          <a:xfrm>
            <a:off x="4870840" y="3066183"/>
            <a:ext cx="865754" cy="234512"/>
          </a:xfrm>
          <a:custGeom>
            <a:avLst/>
            <a:gdLst/>
            <a:ahLst/>
            <a:cxnLst/>
            <a:rect l="l" t="t" r="r" b="b"/>
            <a:pathLst>
              <a:path w="866139" h="234314">
                <a:moveTo>
                  <a:pt x="0" y="0"/>
                </a:moveTo>
                <a:lnTo>
                  <a:pt x="865752" y="0"/>
                </a:lnTo>
                <a:lnTo>
                  <a:pt x="865752" y="234187"/>
                </a:lnTo>
                <a:lnTo>
                  <a:pt x="0" y="234187"/>
                </a:lnTo>
                <a:lnTo>
                  <a:pt x="0" y="0"/>
                </a:lnTo>
                <a:close/>
              </a:path>
            </a:pathLst>
          </a:custGeom>
          <a:solidFill>
            <a:srgbClr val="E9EDF4"/>
          </a:solidFill>
        </p:spPr>
        <p:txBody>
          <a:bodyPr wrap="square" lIns="0" tIns="0" rIns="0" bIns="0" rtlCol="0"/>
          <a:lstStyle/>
          <a:p>
            <a:endParaRPr/>
          </a:p>
        </p:txBody>
      </p:sp>
      <p:sp>
        <p:nvSpPr>
          <p:cNvPr id="102" name="object 102"/>
          <p:cNvSpPr/>
          <p:nvPr/>
        </p:nvSpPr>
        <p:spPr>
          <a:xfrm>
            <a:off x="5736207" y="3066183"/>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03" name="object 103"/>
          <p:cNvSpPr/>
          <p:nvPr/>
        </p:nvSpPr>
        <p:spPr>
          <a:xfrm>
            <a:off x="6601573" y="3066183"/>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E9EDF4"/>
          </a:solidFill>
        </p:spPr>
        <p:txBody>
          <a:bodyPr wrap="square" lIns="0" tIns="0" rIns="0" bIns="0" rtlCol="0"/>
          <a:lstStyle/>
          <a:p>
            <a:endParaRPr/>
          </a:p>
        </p:txBody>
      </p:sp>
      <p:sp>
        <p:nvSpPr>
          <p:cNvPr id="104" name="object 104"/>
          <p:cNvSpPr/>
          <p:nvPr/>
        </p:nvSpPr>
        <p:spPr>
          <a:xfrm>
            <a:off x="1796150" y="3300568"/>
            <a:ext cx="1344331" cy="234512"/>
          </a:xfrm>
          <a:custGeom>
            <a:avLst/>
            <a:gdLst/>
            <a:ahLst/>
            <a:cxnLst/>
            <a:rect l="l" t="t" r="r" b="b"/>
            <a:pathLst>
              <a:path w="1344930" h="234314">
                <a:moveTo>
                  <a:pt x="0" y="0"/>
                </a:moveTo>
                <a:lnTo>
                  <a:pt x="1344556" y="0"/>
                </a:lnTo>
                <a:lnTo>
                  <a:pt x="1344556" y="234187"/>
                </a:lnTo>
                <a:lnTo>
                  <a:pt x="0" y="234187"/>
                </a:lnTo>
                <a:lnTo>
                  <a:pt x="0" y="0"/>
                </a:lnTo>
                <a:close/>
              </a:path>
            </a:pathLst>
          </a:custGeom>
          <a:solidFill>
            <a:srgbClr val="D0D8E8"/>
          </a:solidFill>
        </p:spPr>
        <p:txBody>
          <a:bodyPr wrap="square" lIns="0" tIns="0" rIns="0" bIns="0" rtlCol="0"/>
          <a:lstStyle/>
          <a:p>
            <a:endParaRPr/>
          </a:p>
        </p:txBody>
      </p:sp>
      <p:sp>
        <p:nvSpPr>
          <p:cNvPr id="105" name="object 105"/>
          <p:cNvSpPr/>
          <p:nvPr/>
        </p:nvSpPr>
        <p:spPr>
          <a:xfrm>
            <a:off x="3140108" y="3300568"/>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106" name="object 106"/>
          <p:cNvSpPr/>
          <p:nvPr/>
        </p:nvSpPr>
        <p:spPr>
          <a:xfrm>
            <a:off x="4005474" y="3300568"/>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107" name="object 107"/>
          <p:cNvSpPr/>
          <p:nvPr/>
        </p:nvSpPr>
        <p:spPr>
          <a:xfrm>
            <a:off x="4870840" y="3300568"/>
            <a:ext cx="865754" cy="234512"/>
          </a:xfrm>
          <a:custGeom>
            <a:avLst/>
            <a:gdLst/>
            <a:ahLst/>
            <a:cxnLst/>
            <a:rect l="l" t="t" r="r" b="b"/>
            <a:pathLst>
              <a:path w="866139" h="234314">
                <a:moveTo>
                  <a:pt x="0" y="0"/>
                </a:moveTo>
                <a:lnTo>
                  <a:pt x="865752" y="0"/>
                </a:lnTo>
                <a:lnTo>
                  <a:pt x="865752" y="234187"/>
                </a:lnTo>
                <a:lnTo>
                  <a:pt x="0" y="234187"/>
                </a:lnTo>
                <a:lnTo>
                  <a:pt x="0" y="0"/>
                </a:lnTo>
                <a:close/>
              </a:path>
            </a:pathLst>
          </a:custGeom>
          <a:solidFill>
            <a:srgbClr val="D0D8E8"/>
          </a:solidFill>
        </p:spPr>
        <p:txBody>
          <a:bodyPr wrap="square" lIns="0" tIns="0" rIns="0" bIns="0" rtlCol="0"/>
          <a:lstStyle/>
          <a:p>
            <a:endParaRPr/>
          </a:p>
        </p:txBody>
      </p:sp>
      <p:sp>
        <p:nvSpPr>
          <p:cNvPr id="108" name="object 108"/>
          <p:cNvSpPr/>
          <p:nvPr/>
        </p:nvSpPr>
        <p:spPr>
          <a:xfrm>
            <a:off x="5736207" y="3300568"/>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109" name="object 109"/>
          <p:cNvSpPr/>
          <p:nvPr/>
        </p:nvSpPr>
        <p:spPr>
          <a:xfrm>
            <a:off x="6601573" y="3300568"/>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D0D8E8"/>
          </a:solidFill>
        </p:spPr>
        <p:txBody>
          <a:bodyPr wrap="square" lIns="0" tIns="0" rIns="0" bIns="0" rtlCol="0"/>
          <a:lstStyle/>
          <a:p>
            <a:endParaRPr/>
          </a:p>
        </p:txBody>
      </p:sp>
      <p:sp>
        <p:nvSpPr>
          <p:cNvPr id="110" name="object 110"/>
          <p:cNvSpPr/>
          <p:nvPr/>
        </p:nvSpPr>
        <p:spPr>
          <a:xfrm>
            <a:off x="1796150" y="3534953"/>
            <a:ext cx="1344331" cy="234512"/>
          </a:xfrm>
          <a:custGeom>
            <a:avLst/>
            <a:gdLst/>
            <a:ahLst/>
            <a:cxnLst/>
            <a:rect l="l" t="t" r="r" b="b"/>
            <a:pathLst>
              <a:path w="1344930" h="234314">
                <a:moveTo>
                  <a:pt x="0" y="0"/>
                </a:moveTo>
                <a:lnTo>
                  <a:pt x="1344556" y="0"/>
                </a:lnTo>
                <a:lnTo>
                  <a:pt x="1344556" y="234187"/>
                </a:lnTo>
                <a:lnTo>
                  <a:pt x="0" y="234187"/>
                </a:lnTo>
                <a:lnTo>
                  <a:pt x="0" y="0"/>
                </a:lnTo>
                <a:close/>
              </a:path>
            </a:pathLst>
          </a:custGeom>
          <a:solidFill>
            <a:srgbClr val="E9EDF4"/>
          </a:solidFill>
        </p:spPr>
        <p:txBody>
          <a:bodyPr wrap="square" lIns="0" tIns="0" rIns="0" bIns="0" rtlCol="0"/>
          <a:lstStyle/>
          <a:p>
            <a:endParaRPr/>
          </a:p>
        </p:txBody>
      </p:sp>
      <p:sp>
        <p:nvSpPr>
          <p:cNvPr id="111" name="object 111"/>
          <p:cNvSpPr/>
          <p:nvPr/>
        </p:nvSpPr>
        <p:spPr>
          <a:xfrm>
            <a:off x="3140108" y="3534953"/>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12" name="object 112"/>
          <p:cNvSpPr/>
          <p:nvPr/>
        </p:nvSpPr>
        <p:spPr>
          <a:xfrm>
            <a:off x="4005474" y="3534953"/>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13" name="object 113"/>
          <p:cNvSpPr/>
          <p:nvPr/>
        </p:nvSpPr>
        <p:spPr>
          <a:xfrm>
            <a:off x="4870840" y="3534953"/>
            <a:ext cx="865754" cy="234512"/>
          </a:xfrm>
          <a:custGeom>
            <a:avLst/>
            <a:gdLst/>
            <a:ahLst/>
            <a:cxnLst/>
            <a:rect l="l" t="t" r="r" b="b"/>
            <a:pathLst>
              <a:path w="866139" h="234314">
                <a:moveTo>
                  <a:pt x="0" y="0"/>
                </a:moveTo>
                <a:lnTo>
                  <a:pt x="865752" y="0"/>
                </a:lnTo>
                <a:lnTo>
                  <a:pt x="865752" y="234187"/>
                </a:lnTo>
                <a:lnTo>
                  <a:pt x="0" y="234187"/>
                </a:lnTo>
                <a:lnTo>
                  <a:pt x="0" y="0"/>
                </a:lnTo>
                <a:close/>
              </a:path>
            </a:pathLst>
          </a:custGeom>
          <a:solidFill>
            <a:srgbClr val="E9EDF4"/>
          </a:solidFill>
        </p:spPr>
        <p:txBody>
          <a:bodyPr wrap="square" lIns="0" tIns="0" rIns="0" bIns="0" rtlCol="0"/>
          <a:lstStyle/>
          <a:p>
            <a:endParaRPr/>
          </a:p>
        </p:txBody>
      </p:sp>
      <p:sp>
        <p:nvSpPr>
          <p:cNvPr id="114" name="object 114"/>
          <p:cNvSpPr/>
          <p:nvPr/>
        </p:nvSpPr>
        <p:spPr>
          <a:xfrm>
            <a:off x="5736207" y="3534953"/>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15" name="object 115"/>
          <p:cNvSpPr/>
          <p:nvPr/>
        </p:nvSpPr>
        <p:spPr>
          <a:xfrm>
            <a:off x="6601573" y="3534953"/>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E9EDF4"/>
          </a:solidFill>
        </p:spPr>
        <p:txBody>
          <a:bodyPr wrap="square" lIns="0" tIns="0" rIns="0" bIns="0" rtlCol="0"/>
          <a:lstStyle/>
          <a:p>
            <a:endParaRPr/>
          </a:p>
        </p:txBody>
      </p:sp>
      <p:sp>
        <p:nvSpPr>
          <p:cNvPr id="116" name="object 116"/>
          <p:cNvSpPr/>
          <p:nvPr/>
        </p:nvSpPr>
        <p:spPr>
          <a:xfrm>
            <a:off x="1796150" y="3769337"/>
            <a:ext cx="1344331" cy="234512"/>
          </a:xfrm>
          <a:custGeom>
            <a:avLst/>
            <a:gdLst/>
            <a:ahLst/>
            <a:cxnLst/>
            <a:rect l="l" t="t" r="r" b="b"/>
            <a:pathLst>
              <a:path w="1344930" h="234314">
                <a:moveTo>
                  <a:pt x="0" y="0"/>
                </a:moveTo>
                <a:lnTo>
                  <a:pt x="1344556" y="0"/>
                </a:lnTo>
                <a:lnTo>
                  <a:pt x="1344556" y="234187"/>
                </a:lnTo>
                <a:lnTo>
                  <a:pt x="0" y="234187"/>
                </a:lnTo>
                <a:lnTo>
                  <a:pt x="0" y="0"/>
                </a:lnTo>
                <a:close/>
              </a:path>
            </a:pathLst>
          </a:custGeom>
          <a:solidFill>
            <a:srgbClr val="D0D8E8"/>
          </a:solidFill>
        </p:spPr>
        <p:txBody>
          <a:bodyPr wrap="square" lIns="0" tIns="0" rIns="0" bIns="0" rtlCol="0"/>
          <a:lstStyle/>
          <a:p>
            <a:endParaRPr/>
          </a:p>
        </p:txBody>
      </p:sp>
      <p:sp>
        <p:nvSpPr>
          <p:cNvPr id="117" name="object 117"/>
          <p:cNvSpPr/>
          <p:nvPr/>
        </p:nvSpPr>
        <p:spPr>
          <a:xfrm>
            <a:off x="3140108" y="3769337"/>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118" name="object 118"/>
          <p:cNvSpPr/>
          <p:nvPr/>
        </p:nvSpPr>
        <p:spPr>
          <a:xfrm>
            <a:off x="4005474" y="3769337"/>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119" name="object 119"/>
          <p:cNvSpPr/>
          <p:nvPr/>
        </p:nvSpPr>
        <p:spPr>
          <a:xfrm>
            <a:off x="4870840" y="3769337"/>
            <a:ext cx="865754" cy="234512"/>
          </a:xfrm>
          <a:custGeom>
            <a:avLst/>
            <a:gdLst/>
            <a:ahLst/>
            <a:cxnLst/>
            <a:rect l="l" t="t" r="r" b="b"/>
            <a:pathLst>
              <a:path w="866139" h="234314">
                <a:moveTo>
                  <a:pt x="0" y="0"/>
                </a:moveTo>
                <a:lnTo>
                  <a:pt x="865752" y="0"/>
                </a:lnTo>
                <a:lnTo>
                  <a:pt x="865752" y="234187"/>
                </a:lnTo>
                <a:lnTo>
                  <a:pt x="0" y="234187"/>
                </a:lnTo>
                <a:lnTo>
                  <a:pt x="0" y="0"/>
                </a:lnTo>
                <a:close/>
              </a:path>
            </a:pathLst>
          </a:custGeom>
          <a:solidFill>
            <a:srgbClr val="D0D8E8"/>
          </a:solidFill>
        </p:spPr>
        <p:txBody>
          <a:bodyPr wrap="square" lIns="0" tIns="0" rIns="0" bIns="0" rtlCol="0"/>
          <a:lstStyle/>
          <a:p>
            <a:endParaRPr/>
          </a:p>
        </p:txBody>
      </p:sp>
      <p:sp>
        <p:nvSpPr>
          <p:cNvPr id="120" name="object 120"/>
          <p:cNvSpPr/>
          <p:nvPr/>
        </p:nvSpPr>
        <p:spPr>
          <a:xfrm>
            <a:off x="5736207" y="3769337"/>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D0D8E8"/>
          </a:solidFill>
        </p:spPr>
        <p:txBody>
          <a:bodyPr wrap="square" lIns="0" tIns="0" rIns="0" bIns="0" rtlCol="0"/>
          <a:lstStyle/>
          <a:p>
            <a:endParaRPr/>
          </a:p>
        </p:txBody>
      </p:sp>
      <p:sp>
        <p:nvSpPr>
          <p:cNvPr id="121" name="object 121"/>
          <p:cNvSpPr/>
          <p:nvPr/>
        </p:nvSpPr>
        <p:spPr>
          <a:xfrm>
            <a:off x="6601573" y="3769337"/>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D0D8E8"/>
          </a:solidFill>
        </p:spPr>
        <p:txBody>
          <a:bodyPr wrap="square" lIns="0" tIns="0" rIns="0" bIns="0" rtlCol="0"/>
          <a:lstStyle/>
          <a:p>
            <a:endParaRPr/>
          </a:p>
        </p:txBody>
      </p:sp>
      <p:sp>
        <p:nvSpPr>
          <p:cNvPr id="122" name="object 122"/>
          <p:cNvSpPr/>
          <p:nvPr/>
        </p:nvSpPr>
        <p:spPr>
          <a:xfrm>
            <a:off x="1796150" y="4003722"/>
            <a:ext cx="1344331" cy="234512"/>
          </a:xfrm>
          <a:custGeom>
            <a:avLst/>
            <a:gdLst/>
            <a:ahLst/>
            <a:cxnLst/>
            <a:rect l="l" t="t" r="r" b="b"/>
            <a:pathLst>
              <a:path w="1344930" h="234314">
                <a:moveTo>
                  <a:pt x="0" y="0"/>
                </a:moveTo>
                <a:lnTo>
                  <a:pt x="1344556" y="0"/>
                </a:lnTo>
                <a:lnTo>
                  <a:pt x="1344556" y="234187"/>
                </a:lnTo>
                <a:lnTo>
                  <a:pt x="0" y="234187"/>
                </a:lnTo>
                <a:lnTo>
                  <a:pt x="0" y="0"/>
                </a:lnTo>
                <a:close/>
              </a:path>
            </a:pathLst>
          </a:custGeom>
          <a:solidFill>
            <a:srgbClr val="E9EDF4"/>
          </a:solidFill>
        </p:spPr>
        <p:txBody>
          <a:bodyPr wrap="square" lIns="0" tIns="0" rIns="0" bIns="0" rtlCol="0"/>
          <a:lstStyle/>
          <a:p>
            <a:endParaRPr/>
          </a:p>
        </p:txBody>
      </p:sp>
      <p:sp>
        <p:nvSpPr>
          <p:cNvPr id="123" name="object 123"/>
          <p:cNvSpPr/>
          <p:nvPr/>
        </p:nvSpPr>
        <p:spPr>
          <a:xfrm>
            <a:off x="3140108" y="4003722"/>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24" name="object 124"/>
          <p:cNvSpPr/>
          <p:nvPr/>
        </p:nvSpPr>
        <p:spPr>
          <a:xfrm>
            <a:off x="4005474" y="4003722"/>
            <a:ext cx="865754" cy="234512"/>
          </a:xfrm>
          <a:custGeom>
            <a:avLst/>
            <a:gdLst/>
            <a:ahLst/>
            <a:cxnLst/>
            <a:rect l="l" t="t" r="r" b="b"/>
            <a:pathLst>
              <a:path w="866139"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25" name="object 125"/>
          <p:cNvSpPr/>
          <p:nvPr/>
        </p:nvSpPr>
        <p:spPr>
          <a:xfrm>
            <a:off x="4870840" y="4003722"/>
            <a:ext cx="865754" cy="234512"/>
          </a:xfrm>
          <a:custGeom>
            <a:avLst/>
            <a:gdLst/>
            <a:ahLst/>
            <a:cxnLst/>
            <a:rect l="l" t="t" r="r" b="b"/>
            <a:pathLst>
              <a:path w="866139" h="234314">
                <a:moveTo>
                  <a:pt x="0" y="0"/>
                </a:moveTo>
                <a:lnTo>
                  <a:pt x="865752" y="0"/>
                </a:lnTo>
                <a:lnTo>
                  <a:pt x="865752" y="234187"/>
                </a:lnTo>
                <a:lnTo>
                  <a:pt x="0" y="234187"/>
                </a:lnTo>
                <a:lnTo>
                  <a:pt x="0" y="0"/>
                </a:lnTo>
                <a:close/>
              </a:path>
            </a:pathLst>
          </a:custGeom>
          <a:solidFill>
            <a:srgbClr val="E9EDF4"/>
          </a:solidFill>
        </p:spPr>
        <p:txBody>
          <a:bodyPr wrap="square" lIns="0" tIns="0" rIns="0" bIns="0" rtlCol="0"/>
          <a:lstStyle/>
          <a:p>
            <a:endParaRPr/>
          </a:p>
        </p:txBody>
      </p:sp>
      <p:sp>
        <p:nvSpPr>
          <p:cNvPr id="126" name="object 126"/>
          <p:cNvSpPr/>
          <p:nvPr/>
        </p:nvSpPr>
        <p:spPr>
          <a:xfrm>
            <a:off x="5736207" y="4003722"/>
            <a:ext cx="865754" cy="234512"/>
          </a:xfrm>
          <a:custGeom>
            <a:avLst/>
            <a:gdLst/>
            <a:ahLst/>
            <a:cxnLst/>
            <a:rect l="l" t="t" r="r" b="b"/>
            <a:pathLst>
              <a:path w="866140" h="234314">
                <a:moveTo>
                  <a:pt x="0" y="0"/>
                </a:moveTo>
                <a:lnTo>
                  <a:pt x="865751" y="0"/>
                </a:lnTo>
                <a:lnTo>
                  <a:pt x="865751" y="234187"/>
                </a:lnTo>
                <a:lnTo>
                  <a:pt x="0" y="234187"/>
                </a:lnTo>
                <a:lnTo>
                  <a:pt x="0" y="0"/>
                </a:lnTo>
                <a:close/>
              </a:path>
            </a:pathLst>
          </a:custGeom>
          <a:solidFill>
            <a:srgbClr val="E9EDF4"/>
          </a:solidFill>
        </p:spPr>
        <p:txBody>
          <a:bodyPr wrap="square" lIns="0" tIns="0" rIns="0" bIns="0" rtlCol="0"/>
          <a:lstStyle/>
          <a:p>
            <a:endParaRPr/>
          </a:p>
        </p:txBody>
      </p:sp>
      <p:sp>
        <p:nvSpPr>
          <p:cNvPr id="127" name="object 127"/>
          <p:cNvSpPr/>
          <p:nvPr/>
        </p:nvSpPr>
        <p:spPr>
          <a:xfrm>
            <a:off x="6601573" y="4003722"/>
            <a:ext cx="1167245" cy="234512"/>
          </a:xfrm>
          <a:custGeom>
            <a:avLst/>
            <a:gdLst/>
            <a:ahLst/>
            <a:cxnLst/>
            <a:rect l="l" t="t" r="r" b="b"/>
            <a:pathLst>
              <a:path w="1167765" h="234314">
                <a:moveTo>
                  <a:pt x="0" y="0"/>
                </a:moveTo>
                <a:lnTo>
                  <a:pt x="1167597" y="0"/>
                </a:lnTo>
                <a:lnTo>
                  <a:pt x="1167597" y="234187"/>
                </a:lnTo>
                <a:lnTo>
                  <a:pt x="0" y="234187"/>
                </a:lnTo>
                <a:lnTo>
                  <a:pt x="0" y="0"/>
                </a:lnTo>
                <a:close/>
              </a:path>
            </a:pathLst>
          </a:custGeom>
          <a:solidFill>
            <a:srgbClr val="E9EDF4"/>
          </a:solidFill>
        </p:spPr>
        <p:txBody>
          <a:bodyPr wrap="square" lIns="0" tIns="0" rIns="0" bIns="0" rtlCol="0"/>
          <a:lstStyle/>
          <a:p>
            <a:endParaRPr/>
          </a:p>
        </p:txBody>
      </p:sp>
      <p:sp>
        <p:nvSpPr>
          <p:cNvPr id="128" name="object 128"/>
          <p:cNvSpPr/>
          <p:nvPr/>
        </p:nvSpPr>
        <p:spPr>
          <a:xfrm>
            <a:off x="1796150" y="4238107"/>
            <a:ext cx="1344331" cy="234512"/>
          </a:xfrm>
          <a:custGeom>
            <a:avLst/>
            <a:gdLst/>
            <a:ahLst/>
            <a:cxnLst/>
            <a:rect l="l" t="t" r="r" b="b"/>
            <a:pathLst>
              <a:path w="1344930" h="234314">
                <a:moveTo>
                  <a:pt x="0" y="0"/>
                </a:moveTo>
                <a:lnTo>
                  <a:pt x="1344556" y="0"/>
                </a:lnTo>
                <a:lnTo>
                  <a:pt x="1344556" y="234188"/>
                </a:lnTo>
                <a:lnTo>
                  <a:pt x="0" y="234188"/>
                </a:lnTo>
                <a:lnTo>
                  <a:pt x="0" y="0"/>
                </a:lnTo>
                <a:close/>
              </a:path>
            </a:pathLst>
          </a:custGeom>
          <a:solidFill>
            <a:srgbClr val="D0D8E8"/>
          </a:solidFill>
        </p:spPr>
        <p:txBody>
          <a:bodyPr wrap="square" lIns="0" tIns="0" rIns="0" bIns="0" rtlCol="0"/>
          <a:lstStyle/>
          <a:p>
            <a:endParaRPr/>
          </a:p>
        </p:txBody>
      </p:sp>
      <p:sp>
        <p:nvSpPr>
          <p:cNvPr id="129" name="object 129"/>
          <p:cNvSpPr/>
          <p:nvPr/>
        </p:nvSpPr>
        <p:spPr>
          <a:xfrm>
            <a:off x="3140108" y="4238107"/>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D0D8E8"/>
          </a:solidFill>
        </p:spPr>
        <p:txBody>
          <a:bodyPr wrap="square" lIns="0" tIns="0" rIns="0" bIns="0" rtlCol="0"/>
          <a:lstStyle/>
          <a:p>
            <a:endParaRPr/>
          </a:p>
        </p:txBody>
      </p:sp>
      <p:sp>
        <p:nvSpPr>
          <p:cNvPr id="130" name="object 130"/>
          <p:cNvSpPr/>
          <p:nvPr/>
        </p:nvSpPr>
        <p:spPr>
          <a:xfrm>
            <a:off x="4005474" y="4238107"/>
            <a:ext cx="865754" cy="234512"/>
          </a:xfrm>
          <a:custGeom>
            <a:avLst/>
            <a:gdLst/>
            <a:ahLst/>
            <a:cxnLst/>
            <a:rect l="l" t="t" r="r" b="b"/>
            <a:pathLst>
              <a:path w="866139" h="234314">
                <a:moveTo>
                  <a:pt x="0" y="0"/>
                </a:moveTo>
                <a:lnTo>
                  <a:pt x="865751" y="0"/>
                </a:lnTo>
                <a:lnTo>
                  <a:pt x="865751" y="234188"/>
                </a:lnTo>
                <a:lnTo>
                  <a:pt x="0" y="234188"/>
                </a:lnTo>
                <a:lnTo>
                  <a:pt x="0" y="0"/>
                </a:lnTo>
                <a:close/>
              </a:path>
            </a:pathLst>
          </a:custGeom>
          <a:solidFill>
            <a:srgbClr val="D0D8E8"/>
          </a:solidFill>
        </p:spPr>
        <p:txBody>
          <a:bodyPr wrap="square" lIns="0" tIns="0" rIns="0" bIns="0" rtlCol="0"/>
          <a:lstStyle/>
          <a:p>
            <a:endParaRPr/>
          </a:p>
        </p:txBody>
      </p:sp>
      <p:sp>
        <p:nvSpPr>
          <p:cNvPr id="131" name="object 131"/>
          <p:cNvSpPr/>
          <p:nvPr/>
        </p:nvSpPr>
        <p:spPr>
          <a:xfrm>
            <a:off x="4870840" y="4238107"/>
            <a:ext cx="865754" cy="234512"/>
          </a:xfrm>
          <a:custGeom>
            <a:avLst/>
            <a:gdLst/>
            <a:ahLst/>
            <a:cxnLst/>
            <a:rect l="l" t="t" r="r" b="b"/>
            <a:pathLst>
              <a:path w="866139" h="234314">
                <a:moveTo>
                  <a:pt x="0" y="0"/>
                </a:moveTo>
                <a:lnTo>
                  <a:pt x="865752" y="0"/>
                </a:lnTo>
                <a:lnTo>
                  <a:pt x="865752" y="234188"/>
                </a:lnTo>
                <a:lnTo>
                  <a:pt x="0" y="234188"/>
                </a:lnTo>
                <a:lnTo>
                  <a:pt x="0" y="0"/>
                </a:lnTo>
                <a:close/>
              </a:path>
            </a:pathLst>
          </a:custGeom>
          <a:solidFill>
            <a:srgbClr val="D0D8E8"/>
          </a:solidFill>
        </p:spPr>
        <p:txBody>
          <a:bodyPr wrap="square" lIns="0" tIns="0" rIns="0" bIns="0" rtlCol="0"/>
          <a:lstStyle/>
          <a:p>
            <a:endParaRPr/>
          </a:p>
        </p:txBody>
      </p:sp>
      <p:sp>
        <p:nvSpPr>
          <p:cNvPr id="132" name="object 132"/>
          <p:cNvSpPr/>
          <p:nvPr/>
        </p:nvSpPr>
        <p:spPr>
          <a:xfrm>
            <a:off x="5736207" y="4238107"/>
            <a:ext cx="865754" cy="234512"/>
          </a:xfrm>
          <a:custGeom>
            <a:avLst/>
            <a:gdLst/>
            <a:ahLst/>
            <a:cxnLst/>
            <a:rect l="l" t="t" r="r" b="b"/>
            <a:pathLst>
              <a:path w="866140" h="234314">
                <a:moveTo>
                  <a:pt x="0" y="0"/>
                </a:moveTo>
                <a:lnTo>
                  <a:pt x="865751" y="0"/>
                </a:lnTo>
                <a:lnTo>
                  <a:pt x="865751" y="234188"/>
                </a:lnTo>
                <a:lnTo>
                  <a:pt x="0" y="234188"/>
                </a:lnTo>
                <a:lnTo>
                  <a:pt x="0" y="0"/>
                </a:lnTo>
                <a:close/>
              </a:path>
            </a:pathLst>
          </a:custGeom>
          <a:solidFill>
            <a:srgbClr val="D0D8E8"/>
          </a:solidFill>
        </p:spPr>
        <p:txBody>
          <a:bodyPr wrap="square" lIns="0" tIns="0" rIns="0" bIns="0" rtlCol="0"/>
          <a:lstStyle/>
          <a:p>
            <a:endParaRPr/>
          </a:p>
        </p:txBody>
      </p:sp>
      <p:sp>
        <p:nvSpPr>
          <p:cNvPr id="133" name="object 133"/>
          <p:cNvSpPr/>
          <p:nvPr/>
        </p:nvSpPr>
        <p:spPr>
          <a:xfrm>
            <a:off x="6601573" y="4238107"/>
            <a:ext cx="1167245" cy="234512"/>
          </a:xfrm>
          <a:custGeom>
            <a:avLst/>
            <a:gdLst/>
            <a:ahLst/>
            <a:cxnLst/>
            <a:rect l="l" t="t" r="r" b="b"/>
            <a:pathLst>
              <a:path w="1167765" h="234314">
                <a:moveTo>
                  <a:pt x="0" y="0"/>
                </a:moveTo>
                <a:lnTo>
                  <a:pt x="1167597" y="0"/>
                </a:lnTo>
                <a:lnTo>
                  <a:pt x="1167597" y="234188"/>
                </a:lnTo>
                <a:lnTo>
                  <a:pt x="0" y="234188"/>
                </a:lnTo>
                <a:lnTo>
                  <a:pt x="0" y="0"/>
                </a:lnTo>
                <a:close/>
              </a:path>
            </a:pathLst>
          </a:custGeom>
          <a:solidFill>
            <a:srgbClr val="D0D8E8"/>
          </a:solidFill>
        </p:spPr>
        <p:txBody>
          <a:bodyPr wrap="square" lIns="0" tIns="0" rIns="0" bIns="0" rtlCol="0"/>
          <a:lstStyle/>
          <a:p>
            <a:endParaRPr/>
          </a:p>
        </p:txBody>
      </p:sp>
      <p:sp>
        <p:nvSpPr>
          <p:cNvPr id="134" name="object 134"/>
          <p:cNvSpPr/>
          <p:nvPr/>
        </p:nvSpPr>
        <p:spPr>
          <a:xfrm>
            <a:off x="4005473" y="2815521"/>
            <a:ext cx="0" cy="1662556"/>
          </a:xfrm>
          <a:custGeom>
            <a:avLst/>
            <a:gdLst/>
            <a:ahLst/>
            <a:cxnLst/>
            <a:rect l="l" t="t" r="r" b="b"/>
            <a:pathLst>
              <a:path h="1661160">
                <a:moveTo>
                  <a:pt x="0" y="0"/>
                </a:moveTo>
                <a:lnTo>
                  <a:pt x="0" y="1660999"/>
                </a:lnTo>
              </a:path>
            </a:pathLst>
          </a:custGeom>
          <a:ln w="10847">
            <a:solidFill>
              <a:srgbClr val="FFFFFF"/>
            </a:solidFill>
          </a:ln>
        </p:spPr>
        <p:txBody>
          <a:bodyPr wrap="square" lIns="0" tIns="0" rIns="0" bIns="0" rtlCol="0"/>
          <a:lstStyle/>
          <a:p>
            <a:endParaRPr/>
          </a:p>
        </p:txBody>
      </p:sp>
      <p:sp>
        <p:nvSpPr>
          <p:cNvPr id="135" name="object 135"/>
          <p:cNvSpPr/>
          <p:nvPr/>
        </p:nvSpPr>
        <p:spPr>
          <a:xfrm>
            <a:off x="5736206" y="2815521"/>
            <a:ext cx="0" cy="1662556"/>
          </a:xfrm>
          <a:custGeom>
            <a:avLst/>
            <a:gdLst/>
            <a:ahLst/>
            <a:cxnLst/>
            <a:rect l="l" t="t" r="r" b="b"/>
            <a:pathLst>
              <a:path h="1661160">
                <a:moveTo>
                  <a:pt x="0" y="0"/>
                </a:moveTo>
                <a:lnTo>
                  <a:pt x="0" y="1660999"/>
                </a:lnTo>
              </a:path>
            </a:pathLst>
          </a:custGeom>
          <a:ln w="10847">
            <a:solidFill>
              <a:srgbClr val="FFFFFF"/>
            </a:solidFill>
          </a:ln>
        </p:spPr>
        <p:txBody>
          <a:bodyPr wrap="square" lIns="0" tIns="0" rIns="0" bIns="0" rtlCol="0"/>
          <a:lstStyle/>
          <a:p>
            <a:endParaRPr/>
          </a:p>
        </p:txBody>
      </p:sp>
      <p:sp>
        <p:nvSpPr>
          <p:cNvPr id="136" name="object 136"/>
          <p:cNvSpPr/>
          <p:nvPr/>
        </p:nvSpPr>
        <p:spPr>
          <a:xfrm>
            <a:off x="1790729" y="2831798"/>
            <a:ext cx="5983479" cy="0"/>
          </a:xfrm>
          <a:custGeom>
            <a:avLst/>
            <a:gdLst/>
            <a:ahLst/>
            <a:cxnLst/>
            <a:rect l="l" t="t" r="r" b="b"/>
            <a:pathLst>
              <a:path w="5986145">
                <a:moveTo>
                  <a:pt x="0" y="0"/>
                </a:moveTo>
                <a:lnTo>
                  <a:pt x="5986008" y="0"/>
                </a:lnTo>
              </a:path>
            </a:pathLst>
          </a:custGeom>
          <a:ln w="32526">
            <a:solidFill>
              <a:srgbClr val="FFFFFF"/>
            </a:solidFill>
          </a:ln>
        </p:spPr>
        <p:txBody>
          <a:bodyPr wrap="square" lIns="0" tIns="0" rIns="0" bIns="0" rtlCol="0"/>
          <a:lstStyle/>
          <a:p>
            <a:endParaRPr/>
          </a:p>
        </p:txBody>
      </p:sp>
      <p:sp>
        <p:nvSpPr>
          <p:cNvPr id="137" name="object 137"/>
          <p:cNvSpPr/>
          <p:nvPr/>
        </p:nvSpPr>
        <p:spPr>
          <a:xfrm>
            <a:off x="1790729" y="3066182"/>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38" name="object 138"/>
          <p:cNvSpPr/>
          <p:nvPr/>
        </p:nvSpPr>
        <p:spPr>
          <a:xfrm>
            <a:off x="1790729" y="3300567"/>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39" name="object 139"/>
          <p:cNvSpPr/>
          <p:nvPr/>
        </p:nvSpPr>
        <p:spPr>
          <a:xfrm>
            <a:off x="1790729" y="3534952"/>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40" name="object 140"/>
          <p:cNvSpPr/>
          <p:nvPr/>
        </p:nvSpPr>
        <p:spPr>
          <a:xfrm>
            <a:off x="1790729" y="3769337"/>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41" name="object 141"/>
          <p:cNvSpPr/>
          <p:nvPr/>
        </p:nvSpPr>
        <p:spPr>
          <a:xfrm>
            <a:off x="1790729" y="4003722"/>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42" name="object 142"/>
          <p:cNvSpPr/>
          <p:nvPr/>
        </p:nvSpPr>
        <p:spPr>
          <a:xfrm>
            <a:off x="1790729" y="4238106"/>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43" name="object 143"/>
          <p:cNvSpPr/>
          <p:nvPr/>
        </p:nvSpPr>
        <p:spPr>
          <a:xfrm>
            <a:off x="1796150" y="2383645"/>
            <a:ext cx="0" cy="2094719"/>
          </a:xfrm>
          <a:custGeom>
            <a:avLst/>
            <a:gdLst/>
            <a:ahLst/>
            <a:cxnLst/>
            <a:rect l="l" t="t" r="r" b="b"/>
            <a:pathLst>
              <a:path h="2092960">
                <a:moveTo>
                  <a:pt x="0" y="0"/>
                </a:moveTo>
                <a:lnTo>
                  <a:pt x="0" y="2092513"/>
                </a:lnTo>
              </a:path>
            </a:pathLst>
          </a:custGeom>
          <a:ln w="10847">
            <a:solidFill>
              <a:srgbClr val="FFFFFF"/>
            </a:solidFill>
          </a:ln>
        </p:spPr>
        <p:txBody>
          <a:bodyPr wrap="square" lIns="0" tIns="0" rIns="0" bIns="0" rtlCol="0"/>
          <a:lstStyle/>
          <a:p>
            <a:endParaRPr/>
          </a:p>
        </p:txBody>
      </p:sp>
      <p:sp>
        <p:nvSpPr>
          <p:cNvPr id="144" name="object 144"/>
          <p:cNvSpPr/>
          <p:nvPr/>
        </p:nvSpPr>
        <p:spPr>
          <a:xfrm>
            <a:off x="7768650" y="2383645"/>
            <a:ext cx="0" cy="2094719"/>
          </a:xfrm>
          <a:custGeom>
            <a:avLst/>
            <a:gdLst/>
            <a:ahLst/>
            <a:cxnLst/>
            <a:rect l="l" t="t" r="r" b="b"/>
            <a:pathLst>
              <a:path h="2092960">
                <a:moveTo>
                  <a:pt x="0" y="0"/>
                </a:moveTo>
                <a:lnTo>
                  <a:pt x="0" y="2092513"/>
                </a:lnTo>
              </a:path>
            </a:pathLst>
          </a:custGeom>
          <a:ln w="10847">
            <a:solidFill>
              <a:srgbClr val="FFFFFF"/>
            </a:solidFill>
          </a:ln>
        </p:spPr>
        <p:txBody>
          <a:bodyPr wrap="square" lIns="0" tIns="0" rIns="0" bIns="0" rtlCol="0"/>
          <a:lstStyle/>
          <a:p>
            <a:endParaRPr/>
          </a:p>
        </p:txBody>
      </p:sp>
      <p:sp>
        <p:nvSpPr>
          <p:cNvPr id="145" name="object 145"/>
          <p:cNvSpPr/>
          <p:nvPr/>
        </p:nvSpPr>
        <p:spPr>
          <a:xfrm>
            <a:off x="1790729" y="2389071"/>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46" name="object 146"/>
          <p:cNvSpPr/>
          <p:nvPr/>
        </p:nvSpPr>
        <p:spPr>
          <a:xfrm>
            <a:off x="1790729" y="4472491"/>
            <a:ext cx="5983479" cy="0"/>
          </a:xfrm>
          <a:custGeom>
            <a:avLst/>
            <a:gdLst/>
            <a:ahLst/>
            <a:cxnLst/>
            <a:rect l="l" t="t" r="r" b="b"/>
            <a:pathLst>
              <a:path w="5986145">
                <a:moveTo>
                  <a:pt x="0" y="0"/>
                </a:moveTo>
                <a:lnTo>
                  <a:pt x="5986008" y="0"/>
                </a:lnTo>
              </a:path>
            </a:pathLst>
          </a:custGeom>
          <a:ln w="10842">
            <a:solidFill>
              <a:srgbClr val="FFFFFF"/>
            </a:solidFill>
          </a:ln>
        </p:spPr>
        <p:txBody>
          <a:bodyPr wrap="square" lIns="0" tIns="0" rIns="0" bIns="0" rtlCol="0"/>
          <a:lstStyle/>
          <a:p>
            <a:endParaRPr/>
          </a:p>
        </p:txBody>
      </p:sp>
      <p:sp>
        <p:nvSpPr>
          <p:cNvPr id="147" name="object 147"/>
          <p:cNvSpPr txBox="1"/>
          <p:nvPr/>
        </p:nvSpPr>
        <p:spPr>
          <a:xfrm>
            <a:off x="2376822" y="2510120"/>
            <a:ext cx="181529" cy="230832"/>
          </a:xfrm>
          <a:prstGeom prst="rect">
            <a:avLst/>
          </a:prstGeom>
        </p:spPr>
        <p:txBody>
          <a:bodyPr vert="horz" wrap="square" lIns="0" tIns="0" rIns="0" bIns="0" rtlCol="0">
            <a:spAutoFit/>
          </a:bodyPr>
          <a:lstStyle/>
          <a:p>
            <a:pPr marL="12700">
              <a:lnSpc>
                <a:spcPct val="100000"/>
              </a:lnSpc>
            </a:pPr>
            <a:r>
              <a:rPr sz="1500" b="1" dirty="0">
                <a:solidFill>
                  <a:srgbClr val="FFFFFF"/>
                </a:solidFill>
                <a:latin typeface="Calibri"/>
                <a:cs typeface="Calibri"/>
              </a:rPr>
              <a:t>e;</a:t>
            </a:r>
            <a:endParaRPr sz="1500">
              <a:latin typeface="Calibri"/>
              <a:cs typeface="Calibri"/>
            </a:endParaRPr>
          </a:p>
        </p:txBody>
      </p:sp>
      <p:sp>
        <p:nvSpPr>
          <p:cNvPr id="148" name="object 148"/>
          <p:cNvSpPr txBox="1"/>
          <p:nvPr/>
        </p:nvSpPr>
        <p:spPr>
          <a:xfrm>
            <a:off x="3597685" y="2511182"/>
            <a:ext cx="2548390" cy="184666"/>
          </a:xfrm>
          <a:prstGeom prst="rect">
            <a:avLst/>
          </a:prstGeom>
        </p:spPr>
        <p:txBody>
          <a:bodyPr vert="horz" wrap="square" lIns="0" tIns="0" rIns="0" bIns="0" rtlCol="0">
            <a:spAutoFit/>
          </a:bodyPr>
          <a:lstStyle/>
          <a:p>
            <a:pPr marL="12700">
              <a:lnSpc>
                <a:spcPct val="100000"/>
              </a:lnSpc>
              <a:tabLst>
                <a:tab pos="1742439" algn="l"/>
              </a:tabLst>
            </a:pPr>
            <a:r>
              <a:rPr sz="1150" b="1" dirty="0">
                <a:solidFill>
                  <a:srgbClr val="FFFFFF"/>
                </a:solidFill>
                <a:latin typeface="Times New Roman"/>
                <a:cs typeface="Times New Roman"/>
              </a:rPr>
              <a:t>&lt;!</a:t>
            </a:r>
            <a:r>
              <a:rPr sz="1200" b="1" dirty="0">
                <a:solidFill>
                  <a:srgbClr val="FFFFFF"/>
                </a:solidFill>
                <a:latin typeface="Calibri"/>
                <a:cs typeface="Calibri"/>
              </a:rPr>
              <a:t>x</a:t>
            </a:r>
            <a:r>
              <a:rPr sz="1200" b="1" baseline="27777" dirty="0">
                <a:solidFill>
                  <a:srgbClr val="FFFFFF"/>
                </a:solidFill>
                <a:latin typeface="Calibri"/>
                <a:cs typeface="Calibri"/>
              </a:rPr>
              <a:t>2</a:t>
            </a:r>
            <a:r>
              <a:rPr sz="1150" b="1" dirty="0">
                <a:solidFill>
                  <a:srgbClr val="FFFFFF"/>
                </a:solidFill>
                <a:latin typeface="Times New Roman"/>
                <a:cs typeface="Times New Roman"/>
              </a:rPr>
              <a:t>&gt;</a:t>
            </a:r>
            <a:r>
              <a:rPr sz="1125" b="1" baseline="29629" dirty="0">
                <a:solidFill>
                  <a:srgbClr val="FFFFFF"/>
                </a:solidFill>
                <a:latin typeface="Times New Roman"/>
                <a:cs typeface="Times New Roman"/>
              </a:rPr>
              <a:t>1/2  </a:t>
            </a:r>
            <a:r>
              <a:rPr sz="1200" b="1" dirty="0">
                <a:solidFill>
                  <a:srgbClr val="FFFFFF"/>
                </a:solidFill>
                <a:latin typeface="Calibri"/>
                <a:cs typeface="Calibri"/>
              </a:rPr>
              <a:t>[m]	</a:t>
            </a:r>
            <a:r>
              <a:rPr sz="1150" b="1" dirty="0">
                <a:solidFill>
                  <a:srgbClr val="FFFFFF"/>
                </a:solidFill>
                <a:latin typeface="Times New Roman"/>
                <a:cs typeface="Times New Roman"/>
              </a:rPr>
              <a:t>&lt;!</a:t>
            </a:r>
            <a:r>
              <a:rPr sz="1200" b="1" dirty="0">
                <a:solidFill>
                  <a:srgbClr val="FFFFFF"/>
                </a:solidFill>
                <a:latin typeface="Calibri"/>
                <a:cs typeface="Calibri"/>
              </a:rPr>
              <a:t>y</a:t>
            </a:r>
            <a:r>
              <a:rPr sz="1200" b="1" baseline="27777" dirty="0">
                <a:solidFill>
                  <a:srgbClr val="FFFFFF"/>
                </a:solidFill>
                <a:latin typeface="Calibri"/>
                <a:cs typeface="Calibri"/>
              </a:rPr>
              <a:t>2</a:t>
            </a:r>
            <a:r>
              <a:rPr sz="1150" b="1" dirty="0">
                <a:solidFill>
                  <a:srgbClr val="FFFFFF"/>
                </a:solidFill>
                <a:latin typeface="Times New Roman"/>
                <a:cs typeface="Times New Roman"/>
              </a:rPr>
              <a:t>&gt;</a:t>
            </a:r>
            <a:r>
              <a:rPr sz="1125" b="1" baseline="29629" dirty="0">
                <a:solidFill>
                  <a:srgbClr val="FFFFFF"/>
                </a:solidFill>
                <a:latin typeface="Times New Roman"/>
                <a:cs typeface="Times New Roman"/>
              </a:rPr>
              <a:t>1/2  </a:t>
            </a:r>
            <a:r>
              <a:rPr sz="1200" b="1" dirty="0">
                <a:solidFill>
                  <a:srgbClr val="FFFFFF"/>
                </a:solidFill>
                <a:latin typeface="Calibri"/>
                <a:cs typeface="Calibri"/>
              </a:rPr>
              <a:t>[m]</a:t>
            </a:r>
            <a:endParaRPr sz="1200">
              <a:latin typeface="Calibri"/>
              <a:cs typeface="Calibri"/>
            </a:endParaRPr>
          </a:p>
        </p:txBody>
      </p:sp>
      <p:sp>
        <p:nvSpPr>
          <p:cNvPr id="149" name="object 149"/>
          <p:cNvSpPr txBox="1"/>
          <p:nvPr/>
        </p:nvSpPr>
        <p:spPr>
          <a:xfrm>
            <a:off x="6690144" y="2436129"/>
            <a:ext cx="1025068" cy="357576"/>
          </a:xfrm>
          <a:prstGeom prst="rect">
            <a:avLst/>
          </a:prstGeom>
        </p:spPr>
        <p:txBody>
          <a:bodyPr vert="horz" wrap="square" lIns="0" tIns="0" rIns="0" bIns="0" rtlCol="0">
            <a:spAutoFit/>
          </a:bodyPr>
          <a:lstStyle/>
          <a:p>
            <a:pPr marL="118110" marR="5080" indent="-106045">
              <a:lnSpc>
                <a:spcPts val="1390"/>
              </a:lnSpc>
            </a:pPr>
            <a:r>
              <a:rPr sz="1200" b="1" dirty="0">
                <a:solidFill>
                  <a:srgbClr val="FFFFFF"/>
                </a:solidFill>
                <a:latin typeface="Calibri"/>
                <a:cs typeface="Calibri"/>
              </a:rPr>
              <a:t>Fudge</a:t>
            </a:r>
            <a:r>
              <a:rPr lang="ja-JP" altLang="en-US" sz="1200" b="1" dirty="0">
                <a:solidFill>
                  <a:srgbClr val="FFFFFF"/>
                </a:solidFill>
                <a:latin typeface="Calibri"/>
                <a:cs typeface="Calibri"/>
              </a:rPr>
              <a:t> </a:t>
            </a:r>
            <a:r>
              <a:rPr sz="1200" b="1" dirty="0">
                <a:solidFill>
                  <a:srgbClr val="FFFFFF"/>
                </a:solidFill>
                <a:latin typeface="Calibri"/>
                <a:cs typeface="Calibri"/>
              </a:rPr>
              <a:t>Factor</a:t>
            </a:r>
            <a:r>
              <a:rPr lang="ja-JP" altLang="en-US" sz="1200" b="1" dirty="0">
                <a:solidFill>
                  <a:srgbClr val="FFFFFF"/>
                </a:solidFill>
                <a:latin typeface="Calibri"/>
                <a:cs typeface="Calibri"/>
              </a:rPr>
              <a:t> </a:t>
            </a:r>
            <a:r>
              <a:rPr sz="1200" b="1" dirty="0">
                <a:solidFill>
                  <a:srgbClr val="FFFFFF"/>
                </a:solidFill>
                <a:latin typeface="Calibri"/>
                <a:cs typeface="Calibri"/>
              </a:rPr>
              <a:t>of</a:t>
            </a:r>
            <a:r>
              <a:rPr lang="ja-JP" altLang="en-US" sz="1200" b="1" dirty="0">
                <a:solidFill>
                  <a:srgbClr val="FFFFFF"/>
                </a:solidFill>
                <a:latin typeface="Calibri"/>
                <a:cs typeface="Calibri"/>
              </a:rPr>
              <a:t> </a:t>
            </a:r>
            <a:r>
              <a:rPr sz="1200" b="1" dirty="0">
                <a:solidFill>
                  <a:srgbClr val="FFFFFF"/>
                </a:solidFill>
                <a:latin typeface="Calibri"/>
                <a:cs typeface="Calibri"/>
              </a:rPr>
              <a:t> Quadrupole</a:t>
            </a:r>
            <a:endParaRPr sz="1200" dirty="0">
              <a:latin typeface="Calibri"/>
              <a:cs typeface="Calibri"/>
            </a:endParaRPr>
          </a:p>
        </p:txBody>
      </p:sp>
      <p:sp>
        <p:nvSpPr>
          <p:cNvPr id="150" name="object 150"/>
          <p:cNvSpPr txBox="1"/>
          <p:nvPr/>
        </p:nvSpPr>
        <p:spPr>
          <a:xfrm>
            <a:off x="2177092" y="2886075"/>
            <a:ext cx="581401"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Correction</a:t>
            </a:r>
            <a:endParaRPr sz="1000">
              <a:latin typeface="Calibri"/>
              <a:cs typeface="Calibri"/>
            </a:endParaRPr>
          </a:p>
        </p:txBody>
      </p:sp>
      <p:sp>
        <p:nvSpPr>
          <p:cNvPr id="151" name="object 151"/>
          <p:cNvSpPr txBox="1"/>
          <p:nvPr/>
        </p:nvSpPr>
        <p:spPr>
          <a:xfrm>
            <a:off x="3386012" y="2886076"/>
            <a:ext cx="2133285" cy="1570302"/>
          </a:xfrm>
          <a:prstGeom prst="rect">
            <a:avLst/>
          </a:prstGeom>
        </p:spPr>
        <p:txBody>
          <a:bodyPr vert="horz" wrap="square" lIns="0" tIns="0" rIns="0" bIns="0" rtlCol="0">
            <a:spAutoFit/>
          </a:bodyPr>
          <a:lstStyle/>
          <a:p>
            <a:pPr algn="ctr">
              <a:lnSpc>
                <a:spcPct val="100000"/>
              </a:lnSpc>
              <a:tabLst>
                <a:tab pos="906144" algn="l"/>
                <a:tab pos="1731010" algn="l"/>
              </a:tabLst>
            </a:pPr>
            <a:r>
              <a:rPr sz="1000" dirty="0">
                <a:latin typeface="Calibri"/>
                <a:cs typeface="Calibri"/>
              </a:rPr>
              <a:t>Before</a:t>
            </a:r>
            <a:r>
              <a:rPr lang="ja-JP" altLang="en-US" sz="1000" dirty="0">
                <a:latin typeface="Calibri"/>
                <a:cs typeface="Calibri"/>
              </a:rPr>
              <a:t> </a:t>
            </a:r>
            <a:r>
              <a:rPr sz="1000" dirty="0">
                <a:latin typeface="Calibri"/>
                <a:cs typeface="Calibri"/>
              </a:rPr>
              <a:t>	After	Before</a:t>
            </a:r>
            <a:r>
              <a:rPr lang="ja-JP" altLang="en-US" sz="1000" dirty="0">
                <a:latin typeface="Calibri"/>
                <a:cs typeface="Calibri"/>
              </a:rPr>
              <a:t> </a:t>
            </a:r>
            <a:endParaRPr sz="1000" dirty="0">
              <a:latin typeface="Calibri"/>
              <a:cs typeface="Calibri"/>
            </a:endParaRPr>
          </a:p>
          <a:p>
            <a:pPr marR="20320" algn="ctr">
              <a:lnSpc>
                <a:spcPct val="100000"/>
              </a:lnSpc>
              <a:spcBef>
                <a:spcPts val="645"/>
              </a:spcBef>
              <a:tabLst>
                <a:tab pos="865505" algn="l"/>
                <a:tab pos="1731010" algn="l"/>
              </a:tabLst>
            </a:pPr>
            <a:r>
              <a:rPr sz="1000" dirty="0">
                <a:latin typeface="Calibri"/>
                <a:cs typeface="Calibri"/>
              </a:rPr>
              <a:t>0.13	0.11	0.05</a:t>
            </a:r>
          </a:p>
          <a:p>
            <a:pPr marR="20320" algn="ctr">
              <a:lnSpc>
                <a:spcPct val="100000"/>
              </a:lnSpc>
              <a:spcBef>
                <a:spcPts val="645"/>
              </a:spcBef>
              <a:tabLst>
                <a:tab pos="865505" algn="l"/>
                <a:tab pos="1731010" algn="l"/>
              </a:tabLst>
            </a:pPr>
            <a:r>
              <a:rPr sz="1000" dirty="0">
                <a:latin typeface="Calibri"/>
                <a:cs typeface="Calibri"/>
              </a:rPr>
              <a:t>0.11	</a:t>
            </a:r>
            <a:r>
              <a:rPr sz="1000" dirty="0">
                <a:solidFill>
                  <a:srgbClr val="00B050"/>
                </a:solidFill>
                <a:latin typeface="Calibri"/>
                <a:cs typeface="Calibri"/>
              </a:rPr>
              <a:t>0.02	</a:t>
            </a:r>
            <a:r>
              <a:rPr sz="1000" dirty="0">
                <a:latin typeface="Calibri"/>
                <a:cs typeface="Calibri"/>
              </a:rPr>
              <a:t>0.01</a:t>
            </a:r>
          </a:p>
          <a:p>
            <a:pPr marR="20320" algn="ctr">
              <a:lnSpc>
                <a:spcPct val="100000"/>
              </a:lnSpc>
              <a:spcBef>
                <a:spcPts val="620"/>
              </a:spcBef>
              <a:tabLst>
                <a:tab pos="865505" algn="l"/>
                <a:tab pos="1731010" algn="l"/>
              </a:tabLst>
            </a:pPr>
            <a:r>
              <a:rPr sz="1000" dirty="0">
                <a:latin typeface="Calibri"/>
                <a:cs typeface="Calibri"/>
              </a:rPr>
              <a:t>0.102	</a:t>
            </a:r>
            <a:r>
              <a:rPr sz="1000" dirty="0">
                <a:solidFill>
                  <a:srgbClr val="FF9300"/>
                </a:solidFill>
                <a:latin typeface="Calibri"/>
                <a:cs typeface="Calibri"/>
              </a:rPr>
              <a:t>0.038	</a:t>
            </a:r>
            <a:r>
              <a:rPr sz="1000" dirty="0">
                <a:latin typeface="Calibri"/>
                <a:cs typeface="Calibri"/>
              </a:rPr>
              <a:t>0.029</a:t>
            </a:r>
          </a:p>
          <a:p>
            <a:pPr marR="20320" algn="ctr">
              <a:lnSpc>
                <a:spcPct val="100000"/>
              </a:lnSpc>
              <a:spcBef>
                <a:spcPts val="645"/>
              </a:spcBef>
              <a:tabLst>
                <a:tab pos="865505" algn="l"/>
                <a:tab pos="1731010" algn="l"/>
              </a:tabLst>
            </a:pPr>
            <a:r>
              <a:rPr sz="1000" dirty="0">
                <a:latin typeface="Calibri"/>
                <a:cs typeface="Calibri"/>
              </a:rPr>
              <a:t>0.066	</a:t>
            </a:r>
            <a:r>
              <a:rPr sz="1000" dirty="0">
                <a:solidFill>
                  <a:srgbClr val="00B050"/>
                </a:solidFill>
                <a:latin typeface="Calibri"/>
                <a:cs typeface="Calibri"/>
              </a:rPr>
              <a:t>0.029	</a:t>
            </a:r>
            <a:r>
              <a:rPr sz="1000" dirty="0">
                <a:latin typeface="Calibri"/>
                <a:cs typeface="Calibri"/>
              </a:rPr>
              <a:t>0.037</a:t>
            </a:r>
          </a:p>
          <a:p>
            <a:pPr marR="20320" algn="ctr">
              <a:lnSpc>
                <a:spcPct val="100000"/>
              </a:lnSpc>
              <a:spcBef>
                <a:spcPts val="645"/>
              </a:spcBef>
              <a:tabLst>
                <a:tab pos="865505" algn="l"/>
                <a:tab pos="1731010" algn="l"/>
              </a:tabLst>
            </a:pPr>
            <a:r>
              <a:rPr sz="1000" dirty="0">
                <a:latin typeface="Calibri"/>
                <a:cs typeface="Calibri"/>
              </a:rPr>
              <a:t>0.104	0.091	0.192</a:t>
            </a:r>
          </a:p>
          <a:p>
            <a:pPr marR="20955" algn="ctr">
              <a:lnSpc>
                <a:spcPct val="100000"/>
              </a:lnSpc>
              <a:spcBef>
                <a:spcPts val="645"/>
              </a:spcBef>
              <a:tabLst>
                <a:tab pos="865505" algn="l"/>
                <a:tab pos="1731010" algn="l"/>
              </a:tabLst>
            </a:pPr>
            <a:r>
              <a:rPr lang="en-US" sz="1000" dirty="0">
                <a:latin typeface="Calibri"/>
                <a:cs typeface="Calibri"/>
              </a:rPr>
              <a:t>-</a:t>
            </a:r>
            <a:r>
              <a:rPr sz="1000" dirty="0">
                <a:latin typeface="Calibri"/>
                <a:cs typeface="Calibri"/>
              </a:rPr>
              <a:t>	</a:t>
            </a:r>
            <a:r>
              <a:rPr lang="en-US" sz="1000" dirty="0">
                <a:latin typeface="Calibri"/>
                <a:cs typeface="Calibri"/>
              </a:rPr>
              <a:t>-</a:t>
            </a:r>
            <a:r>
              <a:rPr sz="1000" dirty="0">
                <a:latin typeface="Calibri"/>
                <a:cs typeface="Calibri"/>
              </a:rPr>
              <a:t>	</a:t>
            </a:r>
            <a:r>
              <a:rPr lang="en-US" sz="1000" dirty="0">
                <a:latin typeface="Calibri"/>
                <a:cs typeface="Calibri"/>
              </a:rPr>
              <a:t>-</a:t>
            </a:r>
            <a:endParaRPr sz="1000" dirty="0">
              <a:latin typeface="Calibri"/>
              <a:cs typeface="Calibri"/>
            </a:endParaRPr>
          </a:p>
        </p:txBody>
      </p:sp>
      <p:sp>
        <p:nvSpPr>
          <p:cNvPr id="152" name="object 152"/>
          <p:cNvSpPr txBox="1"/>
          <p:nvPr/>
        </p:nvSpPr>
        <p:spPr>
          <a:xfrm>
            <a:off x="6022716" y="2886075"/>
            <a:ext cx="292605"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After</a:t>
            </a:r>
            <a:endParaRPr sz="1000">
              <a:latin typeface="Calibri"/>
              <a:cs typeface="Calibri"/>
            </a:endParaRPr>
          </a:p>
        </p:txBody>
      </p:sp>
      <p:sp>
        <p:nvSpPr>
          <p:cNvPr id="153" name="object 153"/>
          <p:cNvSpPr txBox="1"/>
          <p:nvPr/>
        </p:nvSpPr>
        <p:spPr>
          <a:xfrm>
            <a:off x="7086349" y="2886075"/>
            <a:ext cx="197397"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a:t>
            </a:r>
            <a:endParaRPr sz="1000">
              <a:latin typeface="Calibri"/>
              <a:cs typeface="Calibri"/>
            </a:endParaRPr>
          </a:p>
        </p:txBody>
      </p:sp>
      <p:sp>
        <p:nvSpPr>
          <p:cNvPr id="154" name="object 154"/>
          <p:cNvSpPr txBox="1"/>
          <p:nvPr/>
        </p:nvSpPr>
        <p:spPr>
          <a:xfrm>
            <a:off x="1861526" y="3120968"/>
            <a:ext cx="411297"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Slope</a:t>
            </a:r>
            <a:r>
              <a:rPr lang="ja-JP" altLang="en-US" sz="1000" dirty="0">
                <a:latin typeface="Calibri"/>
                <a:cs typeface="Calibri"/>
              </a:rPr>
              <a:t> </a:t>
            </a:r>
            <a:r>
              <a:rPr sz="1000" dirty="0">
                <a:latin typeface="Calibri"/>
                <a:cs typeface="Calibri"/>
              </a:rPr>
              <a:t>1</a:t>
            </a:r>
          </a:p>
        </p:txBody>
      </p:sp>
      <p:sp>
        <p:nvSpPr>
          <p:cNvPr id="155" name="object 155"/>
          <p:cNvSpPr txBox="1"/>
          <p:nvPr/>
        </p:nvSpPr>
        <p:spPr>
          <a:xfrm>
            <a:off x="6040309" y="3120968"/>
            <a:ext cx="257695" cy="152528"/>
          </a:xfrm>
          <a:prstGeom prst="rect">
            <a:avLst/>
          </a:prstGeom>
        </p:spPr>
        <p:txBody>
          <a:bodyPr vert="horz" wrap="square" lIns="0" tIns="0" rIns="0" bIns="0" rtlCol="0">
            <a:spAutoFit/>
          </a:bodyPr>
          <a:lstStyle/>
          <a:p>
            <a:pPr marL="12700">
              <a:lnSpc>
                <a:spcPct val="100000"/>
              </a:lnSpc>
            </a:pPr>
            <a:r>
              <a:rPr sz="1000" dirty="0">
                <a:solidFill>
                  <a:srgbClr val="00B050"/>
                </a:solidFill>
                <a:latin typeface="Calibri"/>
                <a:cs typeface="Calibri"/>
              </a:rPr>
              <a:t>0.01</a:t>
            </a:r>
            <a:endParaRPr sz="1000">
              <a:latin typeface="Calibri"/>
              <a:cs typeface="Calibri"/>
            </a:endParaRPr>
          </a:p>
        </p:txBody>
      </p:sp>
      <p:sp>
        <p:nvSpPr>
          <p:cNvPr id="156" name="object 156"/>
          <p:cNvSpPr txBox="1"/>
          <p:nvPr/>
        </p:nvSpPr>
        <p:spPr>
          <a:xfrm>
            <a:off x="6942003" y="3110884"/>
            <a:ext cx="484289"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1.0</a:t>
            </a:r>
            <a:r>
              <a:rPr sz="1000" dirty="0">
                <a:latin typeface="ＭＳ Ｐゴシック"/>
                <a:cs typeface="ＭＳ Ｐゴシック"/>
              </a:rPr>
              <a:t>-</a:t>
            </a:r>
            <a:r>
              <a:rPr sz="1000" dirty="0">
                <a:latin typeface="Calibri"/>
                <a:cs typeface="Calibri"/>
              </a:rPr>
              <a:t>5.9</a:t>
            </a:r>
            <a:endParaRPr sz="1000">
              <a:latin typeface="Calibri"/>
              <a:cs typeface="Calibri"/>
            </a:endParaRPr>
          </a:p>
        </p:txBody>
      </p:sp>
      <p:sp>
        <p:nvSpPr>
          <p:cNvPr id="157" name="object 157"/>
          <p:cNvSpPr txBox="1"/>
          <p:nvPr/>
        </p:nvSpPr>
        <p:spPr>
          <a:xfrm>
            <a:off x="1861526" y="3345930"/>
            <a:ext cx="615676"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Bte 0</a:t>
            </a:r>
            <a:r>
              <a:rPr sz="1050" baseline="23809" dirty="0">
                <a:latin typeface="Calibri"/>
                <a:cs typeface="Calibri"/>
              </a:rPr>
              <a:t>th </a:t>
            </a:r>
            <a:r>
              <a:rPr sz="1000" dirty="0">
                <a:latin typeface="Calibri"/>
                <a:cs typeface="Calibri"/>
              </a:rPr>
              <a:t>ARC</a:t>
            </a:r>
            <a:endParaRPr sz="1000">
              <a:latin typeface="Calibri"/>
              <a:cs typeface="Calibri"/>
            </a:endParaRPr>
          </a:p>
        </p:txBody>
      </p:sp>
      <p:sp>
        <p:nvSpPr>
          <p:cNvPr id="158" name="object 158"/>
          <p:cNvSpPr txBox="1"/>
          <p:nvPr/>
        </p:nvSpPr>
        <p:spPr>
          <a:xfrm>
            <a:off x="6040309" y="3355862"/>
            <a:ext cx="257695" cy="152528"/>
          </a:xfrm>
          <a:prstGeom prst="rect">
            <a:avLst/>
          </a:prstGeom>
        </p:spPr>
        <p:txBody>
          <a:bodyPr vert="horz" wrap="square" lIns="0" tIns="0" rIns="0" bIns="0" rtlCol="0">
            <a:spAutoFit/>
          </a:bodyPr>
          <a:lstStyle/>
          <a:p>
            <a:pPr marL="12700">
              <a:lnSpc>
                <a:spcPct val="100000"/>
              </a:lnSpc>
            </a:pPr>
            <a:r>
              <a:rPr sz="1000" dirty="0">
                <a:solidFill>
                  <a:srgbClr val="00B050"/>
                </a:solidFill>
                <a:latin typeface="Calibri"/>
                <a:cs typeface="Calibri"/>
              </a:rPr>
              <a:t>0.02</a:t>
            </a:r>
            <a:endParaRPr sz="1000">
              <a:latin typeface="Calibri"/>
              <a:cs typeface="Calibri"/>
            </a:endParaRPr>
          </a:p>
        </p:txBody>
      </p:sp>
      <p:sp>
        <p:nvSpPr>
          <p:cNvPr id="159" name="object 159"/>
          <p:cNvSpPr txBox="1"/>
          <p:nvPr/>
        </p:nvSpPr>
        <p:spPr>
          <a:xfrm>
            <a:off x="6991474" y="3345777"/>
            <a:ext cx="385273"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0</a:t>
            </a:r>
            <a:r>
              <a:rPr sz="1000" dirty="0">
                <a:latin typeface="ＭＳ Ｐゴシック"/>
                <a:cs typeface="ＭＳ Ｐゴシック"/>
              </a:rPr>
              <a:t>-</a:t>
            </a:r>
            <a:r>
              <a:rPr sz="1000" dirty="0">
                <a:latin typeface="Calibri"/>
                <a:cs typeface="Calibri"/>
              </a:rPr>
              <a:t>6.7</a:t>
            </a:r>
            <a:endParaRPr sz="1000">
              <a:latin typeface="Calibri"/>
              <a:cs typeface="Calibri"/>
            </a:endParaRPr>
          </a:p>
        </p:txBody>
      </p:sp>
      <p:sp>
        <p:nvSpPr>
          <p:cNvPr id="160" name="object 160"/>
          <p:cNvSpPr txBox="1"/>
          <p:nvPr/>
        </p:nvSpPr>
        <p:spPr>
          <a:xfrm>
            <a:off x="1861526" y="3580825"/>
            <a:ext cx="602347" cy="159519"/>
          </a:xfrm>
          <a:prstGeom prst="rect">
            <a:avLst/>
          </a:prstGeom>
        </p:spPr>
        <p:txBody>
          <a:bodyPr vert="horz" wrap="square" lIns="0" tIns="0" rIns="0" bIns="0" rtlCol="0">
            <a:spAutoFit/>
          </a:bodyPr>
          <a:lstStyle/>
          <a:p>
            <a:pPr marL="12700">
              <a:lnSpc>
                <a:spcPct val="100000"/>
              </a:lnSpc>
            </a:pPr>
            <a:r>
              <a:rPr sz="1000" dirty="0">
                <a:latin typeface="Calibri"/>
                <a:cs typeface="Calibri"/>
              </a:rPr>
              <a:t>Bte 1</a:t>
            </a:r>
            <a:r>
              <a:rPr sz="1050" baseline="23809" dirty="0">
                <a:latin typeface="Calibri"/>
                <a:cs typeface="Calibri"/>
              </a:rPr>
              <a:t>st </a:t>
            </a:r>
            <a:r>
              <a:rPr sz="1000" dirty="0">
                <a:latin typeface="Calibri"/>
                <a:cs typeface="Calibri"/>
              </a:rPr>
              <a:t>ARC</a:t>
            </a:r>
            <a:endParaRPr sz="1000">
              <a:latin typeface="Calibri"/>
              <a:cs typeface="Calibri"/>
            </a:endParaRPr>
          </a:p>
        </p:txBody>
      </p:sp>
      <p:sp>
        <p:nvSpPr>
          <p:cNvPr id="161" name="object 161"/>
          <p:cNvSpPr txBox="1"/>
          <p:nvPr/>
        </p:nvSpPr>
        <p:spPr>
          <a:xfrm>
            <a:off x="6007102" y="3587704"/>
            <a:ext cx="323706"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0.036</a:t>
            </a:r>
            <a:endParaRPr sz="1000">
              <a:latin typeface="Calibri"/>
              <a:cs typeface="Calibri"/>
            </a:endParaRPr>
          </a:p>
        </p:txBody>
      </p:sp>
      <p:sp>
        <p:nvSpPr>
          <p:cNvPr id="162" name="object 162"/>
          <p:cNvSpPr txBox="1"/>
          <p:nvPr/>
        </p:nvSpPr>
        <p:spPr>
          <a:xfrm>
            <a:off x="7056530" y="3587704"/>
            <a:ext cx="257695"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2.37</a:t>
            </a:r>
            <a:endParaRPr sz="1000">
              <a:latin typeface="Calibri"/>
              <a:cs typeface="Calibri"/>
            </a:endParaRPr>
          </a:p>
        </p:txBody>
      </p:sp>
      <p:sp>
        <p:nvSpPr>
          <p:cNvPr id="163" name="object 163"/>
          <p:cNvSpPr txBox="1"/>
          <p:nvPr/>
        </p:nvSpPr>
        <p:spPr>
          <a:xfrm>
            <a:off x="1861526" y="3815717"/>
            <a:ext cx="836557" cy="159519"/>
          </a:xfrm>
          <a:prstGeom prst="rect">
            <a:avLst/>
          </a:prstGeom>
        </p:spPr>
        <p:txBody>
          <a:bodyPr vert="horz" wrap="square" lIns="0" tIns="0" rIns="0" bIns="0" rtlCol="0">
            <a:spAutoFit/>
          </a:bodyPr>
          <a:lstStyle/>
          <a:p>
            <a:pPr marL="12700">
              <a:lnSpc>
                <a:spcPct val="100000"/>
              </a:lnSpc>
            </a:pPr>
            <a:r>
              <a:rPr sz="1000" dirty="0">
                <a:latin typeface="Calibri"/>
                <a:cs typeface="Calibri"/>
              </a:rPr>
              <a:t>Bte 2</a:t>
            </a:r>
            <a:r>
              <a:rPr sz="1050" baseline="23809" dirty="0">
                <a:latin typeface="Calibri"/>
                <a:cs typeface="Calibri"/>
              </a:rPr>
              <a:t>nd</a:t>
            </a:r>
            <a:r>
              <a:rPr sz="1000" dirty="0">
                <a:latin typeface="Calibri"/>
                <a:cs typeface="Calibri"/>
              </a:rPr>
              <a:t>,</a:t>
            </a:r>
            <a:r>
              <a:rPr lang="ja-JP" altLang="en-US" sz="1000" dirty="0">
                <a:latin typeface="Calibri"/>
                <a:cs typeface="Calibri"/>
              </a:rPr>
              <a:t> </a:t>
            </a:r>
            <a:r>
              <a:rPr sz="1000" dirty="0">
                <a:latin typeface="Calibri"/>
                <a:cs typeface="Calibri"/>
              </a:rPr>
              <a:t>3</a:t>
            </a:r>
            <a:r>
              <a:rPr sz="1050" baseline="23809" dirty="0">
                <a:latin typeface="Calibri"/>
                <a:cs typeface="Calibri"/>
              </a:rPr>
              <a:t>rd </a:t>
            </a:r>
            <a:r>
              <a:rPr sz="1000" dirty="0">
                <a:latin typeface="Calibri"/>
                <a:cs typeface="Calibri"/>
              </a:rPr>
              <a:t>ARC</a:t>
            </a:r>
          </a:p>
        </p:txBody>
      </p:sp>
      <p:sp>
        <p:nvSpPr>
          <p:cNvPr id="164" name="object 164"/>
          <p:cNvSpPr txBox="1"/>
          <p:nvPr/>
        </p:nvSpPr>
        <p:spPr>
          <a:xfrm>
            <a:off x="6007102" y="3822598"/>
            <a:ext cx="323706"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0.034</a:t>
            </a:r>
            <a:endParaRPr sz="1000">
              <a:latin typeface="Calibri"/>
              <a:cs typeface="Calibri"/>
            </a:endParaRPr>
          </a:p>
        </p:txBody>
      </p:sp>
      <p:sp>
        <p:nvSpPr>
          <p:cNvPr id="165" name="object 165"/>
          <p:cNvSpPr txBox="1"/>
          <p:nvPr/>
        </p:nvSpPr>
        <p:spPr>
          <a:xfrm>
            <a:off x="7056530" y="3822598"/>
            <a:ext cx="257695"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2.52</a:t>
            </a:r>
            <a:endParaRPr sz="1000">
              <a:latin typeface="Calibri"/>
              <a:cs typeface="Calibri"/>
            </a:endParaRPr>
          </a:p>
        </p:txBody>
      </p:sp>
      <p:sp>
        <p:nvSpPr>
          <p:cNvPr id="166" name="object 166"/>
          <p:cNvSpPr txBox="1"/>
          <p:nvPr/>
        </p:nvSpPr>
        <p:spPr>
          <a:xfrm>
            <a:off x="1861526" y="4057490"/>
            <a:ext cx="411297" cy="153888"/>
          </a:xfrm>
          <a:prstGeom prst="rect">
            <a:avLst/>
          </a:prstGeom>
        </p:spPr>
        <p:txBody>
          <a:bodyPr vert="horz" wrap="square" lIns="0" tIns="0" rIns="0" bIns="0" rtlCol="0">
            <a:spAutoFit/>
          </a:bodyPr>
          <a:lstStyle/>
          <a:p>
            <a:pPr marL="12700">
              <a:lnSpc>
                <a:spcPct val="100000"/>
              </a:lnSpc>
            </a:pPr>
            <a:r>
              <a:rPr sz="1000" dirty="0">
                <a:latin typeface="Calibri"/>
                <a:cs typeface="Calibri"/>
              </a:rPr>
              <a:t>Slope</a:t>
            </a:r>
            <a:r>
              <a:rPr lang="ja-JP" altLang="en-US" sz="1000" dirty="0">
                <a:latin typeface="Calibri"/>
                <a:cs typeface="Calibri"/>
              </a:rPr>
              <a:t> </a:t>
            </a:r>
            <a:r>
              <a:rPr sz="1000" dirty="0">
                <a:latin typeface="Calibri"/>
                <a:cs typeface="Calibri"/>
              </a:rPr>
              <a:t>2</a:t>
            </a:r>
          </a:p>
        </p:txBody>
      </p:sp>
      <p:sp>
        <p:nvSpPr>
          <p:cNvPr id="167" name="object 167"/>
          <p:cNvSpPr txBox="1"/>
          <p:nvPr/>
        </p:nvSpPr>
        <p:spPr>
          <a:xfrm>
            <a:off x="6007102" y="4057490"/>
            <a:ext cx="323706" cy="152528"/>
          </a:xfrm>
          <a:prstGeom prst="rect">
            <a:avLst/>
          </a:prstGeom>
        </p:spPr>
        <p:txBody>
          <a:bodyPr vert="horz" wrap="square" lIns="0" tIns="0" rIns="0" bIns="0" rtlCol="0">
            <a:spAutoFit/>
          </a:bodyPr>
          <a:lstStyle/>
          <a:p>
            <a:pPr marL="12700">
              <a:lnSpc>
                <a:spcPct val="100000"/>
              </a:lnSpc>
            </a:pPr>
            <a:r>
              <a:rPr sz="1000" dirty="0">
                <a:solidFill>
                  <a:srgbClr val="FF0000"/>
                </a:solidFill>
                <a:latin typeface="Calibri"/>
                <a:cs typeface="Calibri"/>
              </a:rPr>
              <a:t>0.116</a:t>
            </a:r>
            <a:endParaRPr sz="1000">
              <a:latin typeface="Calibri"/>
              <a:cs typeface="Calibri"/>
            </a:endParaRPr>
          </a:p>
        </p:txBody>
      </p:sp>
      <p:sp>
        <p:nvSpPr>
          <p:cNvPr id="168" name="object 168"/>
          <p:cNvSpPr txBox="1"/>
          <p:nvPr/>
        </p:nvSpPr>
        <p:spPr>
          <a:xfrm>
            <a:off x="7056530" y="4057490"/>
            <a:ext cx="257695" cy="152528"/>
          </a:xfrm>
          <a:prstGeom prst="rect">
            <a:avLst/>
          </a:prstGeom>
        </p:spPr>
        <p:txBody>
          <a:bodyPr vert="horz" wrap="square" lIns="0" tIns="0" rIns="0" bIns="0" rtlCol="0">
            <a:spAutoFit/>
          </a:bodyPr>
          <a:lstStyle/>
          <a:p>
            <a:pPr marL="12700">
              <a:lnSpc>
                <a:spcPct val="100000"/>
              </a:lnSpc>
            </a:pPr>
            <a:r>
              <a:rPr sz="1000" dirty="0">
                <a:latin typeface="Calibri"/>
                <a:cs typeface="Calibri"/>
              </a:rPr>
              <a:t>3.55</a:t>
            </a:r>
            <a:endParaRPr sz="1000">
              <a:latin typeface="Calibri"/>
              <a:cs typeface="Calibri"/>
            </a:endParaRPr>
          </a:p>
        </p:txBody>
      </p:sp>
      <p:sp>
        <p:nvSpPr>
          <p:cNvPr id="169" name="object 169"/>
          <p:cNvSpPr/>
          <p:nvPr/>
        </p:nvSpPr>
        <p:spPr>
          <a:xfrm>
            <a:off x="7776354" y="5033877"/>
            <a:ext cx="1168514" cy="432797"/>
          </a:xfrm>
          <a:custGeom>
            <a:avLst/>
            <a:gdLst/>
            <a:ahLst/>
            <a:cxnLst/>
            <a:rect l="l" t="t" r="r" b="b"/>
            <a:pathLst>
              <a:path w="1169034" h="432435">
                <a:moveTo>
                  <a:pt x="62790" y="55026"/>
                </a:moveTo>
                <a:lnTo>
                  <a:pt x="78291" y="16751"/>
                </a:lnTo>
                <a:lnTo>
                  <a:pt x="115932" y="32"/>
                </a:lnTo>
                <a:lnTo>
                  <a:pt x="247165" y="0"/>
                </a:lnTo>
                <a:lnTo>
                  <a:pt x="523729" y="0"/>
                </a:lnTo>
                <a:lnTo>
                  <a:pt x="1113986" y="0"/>
                </a:lnTo>
                <a:lnTo>
                  <a:pt x="1128328" y="1885"/>
                </a:lnTo>
                <a:lnTo>
                  <a:pt x="1160911" y="26230"/>
                </a:lnTo>
                <a:lnTo>
                  <a:pt x="1169043" y="192589"/>
                </a:lnTo>
                <a:lnTo>
                  <a:pt x="1169043" y="275127"/>
                </a:lnTo>
                <a:lnTo>
                  <a:pt x="1167156" y="289459"/>
                </a:lnTo>
                <a:lnTo>
                  <a:pt x="1142798" y="322025"/>
                </a:lnTo>
                <a:lnTo>
                  <a:pt x="523729" y="330152"/>
                </a:lnTo>
                <a:lnTo>
                  <a:pt x="0" y="432249"/>
                </a:lnTo>
                <a:lnTo>
                  <a:pt x="247165" y="330152"/>
                </a:lnTo>
                <a:lnTo>
                  <a:pt x="117846" y="330152"/>
                </a:lnTo>
                <a:lnTo>
                  <a:pt x="103505" y="328267"/>
                </a:lnTo>
                <a:lnTo>
                  <a:pt x="70922" y="303922"/>
                </a:lnTo>
                <a:lnTo>
                  <a:pt x="62790" y="275127"/>
                </a:lnTo>
                <a:lnTo>
                  <a:pt x="62790" y="192589"/>
                </a:lnTo>
                <a:lnTo>
                  <a:pt x="62790" y="55026"/>
                </a:lnTo>
                <a:close/>
              </a:path>
            </a:pathLst>
          </a:custGeom>
          <a:ln w="21685">
            <a:solidFill>
              <a:srgbClr val="FF40FF"/>
            </a:solidFill>
          </a:ln>
        </p:spPr>
        <p:txBody>
          <a:bodyPr wrap="square" lIns="0" tIns="0" rIns="0" bIns="0" rtlCol="0"/>
          <a:lstStyle/>
          <a:p>
            <a:endParaRPr/>
          </a:p>
        </p:txBody>
      </p:sp>
      <p:sp>
        <p:nvSpPr>
          <p:cNvPr id="170" name="object 170"/>
          <p:cNvSpPr/>
          <p:nvPr/>
        </p:nvSpPr>
        <p:spPr>
          <a:xfrm>
            <a:off x="7786748" y="3030787"/>
            <a:ext cx="1168514" cy="432797"/>
          </a:xfrm>
          <a:custGeom>
            <a:avLst/>
            <a:gdLst/>
            <a:ahLst/>
            <a:cxnLst/>
            <a:rect l="l" t="t" r="r" b="b"/>
            <a:pathLst>
              <a:path w="1169034" h="432435">
                <a:moveTo>
                  <a:pt x="62790" y="55026"/>
                </a:moveTo>
                <a:lnTo>
                  <a:pt x="78291" y="16751"/>
                </a:lnTo>
                <a:lnTo>
                  <a:pt x="115932" y="32"/>
                </a:lnTo>
                <a:lnTo>
                  <a:pt x="247165" y="0"/>
                </a:lnTo>
                <a:lnTo>
                  <a:pt x="523729" y="0"/>
                </a:lnTo>
                <a:lnTo>
                  <a:pt x="1113986" y="0"/>
                </a:lnTo>
                <a:lnTo>
                  <a:pt x="1128328" y="1885"/>
                </a:lnTo>
                <a:lnTo>
                  <a:pt x="1160911" y="26230"/>
                </a:lnTo>
                <a:lnTo>
                  <a:pt x="1169043" y="192589"/>
                </a:lnTo>
                <a:lnTo>
                  <a:pt x="1169043" y="275127"/>
                </a:lnTo>
                <a:lnTo>
                  <a:pt x="1167156" y="289459"/>
                </a:lnTo>
                <a:lnTo>
                  <a:pt x="1142798" y="322025"/>
                </a:lnTo>
                <a:lnTo>
                  <a:pt x="523729" y="330152"/>
                </a:lnTo>
                <a:lnTo>
                  <a:pt x="0" y="432249"/>
                </a:lnTo>
                <a:lnTo>
                  <a:pt x="247165" y="330152"/>
                </a:lnTo>
                <a:lnTo>
                  <a:pt x="117846" y="330152"/>
                </a:lnTo>
                <a:lnTo>
                  <a:pt x="103505" y="328267"/>
                </a:lnTo>
                <a:lnTo>
                  <a:pt x="70922" y="303922"/>
                </a:lnTo>
                <a:lnTo>
                  <a:pt x="62790" y="275127"/>
                </a:lnTo>
                <a:lnTo>
                  <a:pt x="62790" y="192589"/>
                </a:lnTo>
                <a:lnTo>
                  <a:pt x="62790" y="55026"/>
                </a:lnTo>
                <a:close/>
              </a:path>
            </a:pathLst>
          </a:custGeom>
          <a:ln w="21685">
            <a:solidFill>
              <a:srgbClr val="00B0F0"/>
            </a:solidFill>
          </a:ln>
        </p:spPr>
        <p:txBody>
          <a:bodyPr wrap="square" lIns="0" tIns="0" rIns="0" bIns="0" rtlCol="0"/>
          <a:lstStyle/>
          <a:p>
            <a:endParaRPr/>
          </a:p>
        </p:txBody>
      </p:sp>
      <p:sp>
        <p:nvSpPr>
          <p:cNvPr id="171" name="object 171"/>
          <p:cNvSpPr/>
          <p:nvPr/>
        </p:nvSpPr>
        <p:spPr>
          <a:xfrm>
            <a:off x="3786094" y="3387759"/>
            <a:ext cx="436051" cy="76264"/>
          </a:xfrm>
          <a:custGeom>
            <a:avLst/>
            <a:gdLst/>
            <a:ahLst/>
            <a:cxnLst/>
            <a:rect l="l" t="t" r="r" b="b"/>
            <a:pathLst>
              <a:path w="436245" h="76200">
                <a:moveTo>
                  <a:pt x="359928" y="50799"/>
                </a:moveTo>
                <a:lnTo>
                  <a:pt x="359928" y="76200"/>
                </a:lnTo>
                <a:lnTo>
                  <a:pt x="410755" y="50800"/>
                </a:lnTo>
                <a:lnTo>
                  <a:pt x="359928" y="50799"/>
                </a:lnTo>
                <a:close/>
              </a:path>
              <a:path w="436245" h="76200">
                <a:moveTo>
                  <a:pt x="359928" y="25399"/>
                </a:moveTo>
                <a:lnTo>
                  <a:pt x="359928" y="50799"/>
                </a:lnTo>
                <a:lnTo>
                  <a:pt x="372634" y="50800"/>
                </a:lnTo>
                <a:lnTo>
                  <a:pt x="372634" y="25400"/>
                </a:lnTo>
                <a:lnTo>
                  <a:pt x="359928" y="25399"/>
                </a:lnTo>
                <a:close/>
              </a:path>
              <a:path w="436245" h="76200">
                <a:moveTo>
                  <a:pt x="359928" y="0"/>
                </a:moveTo>
                <a:lnTo>
                  <a:pt x="359928" y="25399"/>
                </a:lnTo>
                <a:lnTo>
                  <a:pt x="372634" y="25400"/>
                </a:lnTo>
                <a:lnTo>
                  <a:pt x="372634" y="50800"/>
                </a:lnTo>
                <a:lnTo>
                  <a:pt x="410757" y="50798"/>
                </a:lnTo>
                <a:lnTo>
                  <a:pt x="436168" y="38100"/>
                </a:lnTo>
                <a:lnTo>
                  <a:pt x="359928" y="0"/>
                </a:lnTo>
                <a:close/>
              </a:path>
              <a:path w="436245" h="76200">
                <a:moveTo>
                  <a:pt x="0" y="25398"/>
                </a:moveTo>
                <a:lnTo>
                  <a:pt x="0" y="50798"/>
                </a:lnTo>
                <a:lnTo>
                  <a:pt x="359928" y="50799"/>
                </a:lnTo>
                <a:lnTo>
                  <a:pt x="359928" y="25399"/>
                </a:lnTo>
                <a:lnTo>
                  <a:pt x="0" y="25398"/>
                </a:lnTo>
                <a:close/>
              </a:path>
            </a:pathLst>
          </a:custGeom>
          <a:solidFill>
            <a:srgbClr val="4A7EBB"/>
          </a:solidFill>
        </p:spPr>
        <p:txBody>
          <a:bodyPr wrap="square" lIns="0" tIns="0" rIns="0" bIns="0" rtlCol="0"/>
          <a:lstStyle/>
          <a:p>
            <a:endParaRPr/>
          </a:p>
        </p:txBody>
      </p:sp>
      <p:sp>
        <p:nvSpPr>
          <p:cNvPr id="172" name="object 172"/>
          <p:cNvSpPr/>
          <p:nvPr/>
        </p:nvSpPr>
        <p:spPr>
          <a:xfrm>
            <a:off x="5545211" y="3154037"/>
            <a:ext cx="436051" cy="76264"/>
          </a:xfrm>
          <a:custGeom>
            <a:avLst/>
            <a:gdLst/>
            <a:ahLst/>
            <a:cxnLst/>
            <a:rect l="l" t="t" r="r" b="b"/>
            <a:pathLst>
              <a:path w="436245" h="76200">
                <a:moveTo>
                  <a:pt x="359927" y="50799"/>
                </a:moveTo>
                <a:lnTo>
                  <a:pt x="359926" y="76200"/>
                </a:lnTo>
                <a:lnTo>
                  <a:pt x="410754" y="50800"/>
                </a:lnTo>
                <a:lnTo>
                  <a:pt x="359927" y="50799"/>
                </a:lnTo>
                <a:close/>
              </a:path>
              <a:path w="436245" h="76200">
                <a:moveTo>
                  <a:pt x="359927" y="25399"/>
                </a:moveTo>
                <a:lnTo>
                  <a:pt x="359927" y="50799"/>
                </a:lnTo>
                <a:lnTo>
                  <a:pt x="372634" y="50800"/>
                </a:lnTo>
                <a:lnTo>
                  <a:pt x="372634" y="25400"/>
                </a:lnTo>
                <a:lnTo>
                  <a:pt x="359927" y="25399"/>
                </a:lnTo>
                <a:close/>
              </a:path>
              <a:path w="436245" h="76200">
                <a:moveTo>
                  <a:pt x="359928" y="0"/>
                </a:moveTo>
                <a:lnTo>
                  <a:pt x="359927" y="25399"/>
                </a:lnTo>
                <a:lnTo>
                  <a:pt x="372634" y="25400"/>
                </a:lnTo>
                <a:lnTo>
                  <a:pt x="372634" y="50800"/>
                </a:lnTo>
                <a:lnTo>
                  <a:pt x="410757" y="50798"/>
                </a:lnTo>
                <a:lnTo>
                  <a:pt x="436168" y="38100"/>
                </a:lnTo>
                <a:lnTo>
                  <a:pt x="359928" y="0"/>
                </a:lnTo>
                <a:close/>
              </a:path>
              <a:path w="436245" h="76200">
                <a:moveTo>
                  <a:pt x="0" y="25398"/>
                </a:moveTo>
                <a:lnTo>
                  <a:pt x="0" y="50798"/>
                </a:lnTo>
                <a:lnTo>
                  <a:pt x="359927" y="50799"/>
                </a:lnTo>
                <a:lnTo>
                  <a:pt x="359927" y="25399"/>
                </a:lnTo>
                <a:lnTo>
                  <a:pt x="0" y="25398"/>
                </a:lnTo>
                <a:close/>
              </a:path>
            </a:pathLst>
          </a:custGeom>
          <a:solidFill>
            <a:srgbClr val="4A7EBB"/>
          </a:solidFill>
        </p:spPr>
        <p:txBody>
          <a:bodyPr wrap="square" lIns="0" tIns="0" rIns="0" bIns="0" rtlCol="0"/>
          <a:lstStyle/>
          <a:p>
            <a:endParaRPr/>
          </a:p>
        </p:txBody>
      </p:sp>
      <p:sp>
        <p:nvSpPr>
          <p:cNvPr id="173" name="object 173"/>
          <p:cNvSpPr/>
          <p:nvPr/>
        </p:nvSpPr>
        <p:spPr>
          <a:xfrm>
            <a:off x="3786094" y="3639491"/>
            <a:ext cx="436051" cy="76264"/>
          </a:xfrm>
          <a:custGeom>
            <a:avLst/>
            <a:gdLst/>
            <a:ahLst/>
            <a:cxnLst/>
            <a:rect l="l" t="t" r="r" b="b"/>
            <a:pathLst>
              <a:path w="436245" h="76200">
                <a:moveTo>
                  <a:pt x="359928" y="50799"/>
                </a:moveTo>
                <a:lnTo>
                  <a:pt x="359928" y="76200"/>
                </a:lnTo>
                <a:lnTo>
                  <a:pt x="410755" y="50800"/>
                </a:lnTo>
                <a:lnTo>
                  <a:pt x="359928" y="50799"/>
                </a:lnTo>
                <a:close/>
              </a:path>
              <a:path w="436245" h="76200">
                <a:moveTo>
                  <a:pt x="359928" y="25399"/>
                </a:moveTo>
                <a:lnTo>
                  <a:pt x="359928" y="50799"/>
                </a:lnTo>
                <a:lnTo>
                  <a:pt x="372634" y="50800"/>
                </a:lnTo>
                <a:lnTo>
                  <a:pt x="372634" y="25400"/>
                </a:lnTo>
                <a:lnTo>
                  <a:pt x="359928" y="25399"/>
                </a:lnTo>
                <a:close/>
              </a:path>
              <a:path w="436245" h="76200">
                <a:moveTo>
                  <a:pt x="359928" y="0"/>
                </a:moveTo>
                <a:lnTo>
                  <a:pt x="359928" y="25399"/>
                </a:lnTo>
                <a:lnTo>
                  <a:pt x="372634" y="25400"/>
                </a:lnTo>
                <a:lnTo>
                  <a:pt x="372634" y="50800"/>
                </a:lnTo>
                <a:lnTo>
                  <a:pt x="410757" y="50798"/>
                </a:lnTo>
                <a:lnTo>
                  <a:pt x="436168" y="38100"/>
                </a:lnTo>
                <a:lnTo>
                  <a:pt x="359928" y="0"/>
                </a:lnTo>
                <a:close/>
              </a:path>
              <a:path w="436245" h="76200">
                <a:moveTo>
                  <a:pt x="0" y="25398"/>
                </a:moveTo>
                <a:lnTo>
                  <a:pt x="0" y="50798"/>
                </a:lnTo>
                <a:lnTo>
                  <a:pt x="359928" y="50799"/>
                </a:lnTo>
                <a:lnTo>
                  <a:pt x="359928" y="25399"/>
                </a:lnTo>
                <a:lnTo>
                  <a:pt x="0" y="25398"/>
                </a:lnTo>
                <a:close/>
              </a:path>
            </a:pathLst>
          </a:custGeom>
          <a:solidFill>
            <a:srgbClr val="4A7EBB"/>
          </a:solidFill>
        </p:spPr>
        <p:txBody>
          <a:bodyPr wrap="square" lIns="0" tIns="0" rIns="0" bIns="0" rtlCol="0"/>
          <a:lstStyle/>
          <a:p>
            <a:endParaRPr/>
          </a:p>
        </p:txBody>
      </p:sp>
      <p:sp>
        <p:nvSpPr>
          <p:cNvPr id="174" name="object 174"/>
          <p:cNvSpPr/>
          <p:nvPr/>
        </p:nvSpPr>
        <p:spPr>
          <a:xfrm>
            <a:off x="3786094" y="3850877"/>
            <a:ext cx="436051" cy="76264"/>
          </a:xfrm>
          <a:custGeom>
            <a:avLst/>
            <a:gdLst/>
            <a:ahLst/>
            <a:cxnLst/>
            <a:rect l="l" t="t" r="r" b="b"/>
            <a:pathLst>
              <a:path w="436245" h="76200">
                <a:moveTo>
                  <a:pt x="359928" y="0"/>
                </a:moveTo>
                <a:lnTo>
                  <a:pt x="359928" y="76200"/>
                </a:lnTo>
                <a:lnTo>
                  <a:pt x="410755" y="50800"/>
                </a:lnTo>
                <a:lnTo>
                  <a:pt x="372634" y="50800"/>
                </a:lnTo>
                <a:lnTo>
                  <a:pt x="372634" y="25400"/>
                </a:lnTo>
                <a:lnTo>
                  <a:pt x="410755" y="25400"/>
                </a:lnTo>
                <a:lnTo>
                  <a:pt x="359928" y="0"/>
                </a:lnTo>
                <a:close/>
              </a:path>
              <a:path w="436245" h="76200">
                <a:moveTo>
                  <a:pt x="359928" y="25400"/>
                </a:moveTo>
                <a:lnTo>
                  <a:pt x="0" y="25400"/>
                </a:lnTo>
                <a:lnTo>
                  <a:pt x="0" y="50800"/>
                </a:lnTo>
                <a:lnTo>
                  <a:pt x="359928" y="50800"/>
                </a:lnTo>
                <a:lnTo>
                  <a:pt x="359928" y="25400"/>
                </a:lnTo>
                <a:close/>
              </a:path>
              <a:path w="436245" h="76200">
                <a:moveTo>
                  <a:pt x="410755" y="25400"/>
                </a:moveTo>
                <a:lnTo>
                  <a:pt x="372634" y="25400"/>
                </a:lnTo>
                <a:lnTo>
                  <a:pt x="372634" y="50800"/>
                </a:lnTo>
                <a:lnTo>
                  <a:pt x="410755" y="50800"/>
                </a:lnTo>
                <a:lnTo>
                  <a:pt x="436168" y="38100"/>
                </a:lnTo>
                <a:lnTo>
                  <a:pt x="410755" y="25400"/>
                </a:lnTo>
                <a:close/>
              </a:path>
            </a:pathLst>
          </a:custGeom>
          <a:solidFill>
            <a:srgbClr val="4A7EBB"/>
          </a:solidFill>
        </p:spPr>
        <p:txBody>
          <a:bodyPr wrap="square" lIns="0" tIns="0" rIns="0" bIns="0" rtlCol="0"/>
          <a:lstStyle/>
          <a:p>
            <a:endParaRPr/>
          </a:p>
        </p:txBody>
      </p:sp>
      <p:sp>
        <p:nvSpPr>
          <p:cNvPr id="175" name="object 175"/>
          <p:cNvSpPr/>
          <p:nvPr/>
        </p:nvSpPr>
        <p:spPr>
          <a:xfrm>
            <a:off x="5545211" y="4082557"/>
            <a:ext cx="436051" cy="76264"/>
          </a:xfrm>
          <a:custGeom>
            <a:avLst/>
            <a:gdLst/>
            <a:ahLst/>
            <a:cxnLst/>
            <a:rect l="l" t="t" r="r" b="b"/>
            <a:pathLst>
              <a:path w="436245" h="76200">
                <a:moveTo>
                  <a:pt x="359927" y="50799"/>
                </a:moveTo>
                <a:lnTo>
                  <a:pt x="359926" y="76200"/>
                </a:lnTo>
                <a:lnTo>
                  <a:pt x="410754" y="50800"/>
                </a:lnTo>
                <a:lnTo>
                  <a:pt x="359927" y="50799"/>
                </a:lnTo>
                <a:close/>
              </a:path>
              <a:path w="436245" h="76200">
                <a:moveTo>
                  <a:pt x="359927" y="25399"/>
                </a:moveTo>
                <a:lnTo>
                  <a:pt x="359927" y="50799"/>
                </a:lnTo>
                <a:lnTo>
                  <a:pt x="372634" y="50800"/>
                </a:lnTo>
                <a:lnTo>
                  <a:pt x="372634" y="25400"/>
                </a:lnTo>
                <a:lnTo>
                  <a:pt x="359927" y="25399"/>
                </a:lnTo>
                <a:close/>
              </a:path>
              <a:path w="436245" h="76200">
                <a:moveTo>
                  <a:pt x="359928" y="0"/>
                </a:moveTo>
                <a:lnTo>
                  <a:pt x="359927" y="25399"/>
                </a:lnTo>
                <a:lnTo>
                  <a:pt x="372634" y="25400"/>
                </a:lnTo>
                <a:lnTo>
                  <a:pt x="372634" y="50800"/>
                </a:lnTo>
                <a:lnTo>
                  <a:pt x="410757" y="50798"/>
                </a:lnTo>
                <a:lnTo>
                  <a:pt x="436168" y="38100"/>
                </a:lnTo>
                <a:lnTo>
                  <a:pt x="359928" y="0"/>
                </a:lnTo>
                <a:close/>
              </a:path>
              <a:path w="436245" h="76200">
                <a:moveTo>
                  <a:pt x="0" y="25398"/>
                </a:moveTo>
                <a:lnTo>
                  <a:pt x="0" y="50798"/>
                </a:lnTo>
                <a:lnTo>
                  <a:pt x="359927" y="50799"/>
                </a:lnTo>
                <a:lnTo>
                  <a:pt x="359927" y="25399"/>
                </a:lnTo>
                <a:lnTo>
                  <a:pt x="0" y="25398"/>
                </a:lnTo>
                <a:close/>
              </a:path>
            </a:pathLst>
          </a:custGeom>
          <a:solidFill>
            <a:srgbClr val="4A7EBB"/>
          </a:solidFill>
        </p:spPr>
        <p:txBody>
          <a:bodyPr wrap="square" lIns="0" tIns="0" rIns="0" bIns="0" rtlCol="0"/>
          <a:lstStyle/>
          <a:p>
            <a:endParaRPr/>
          </a:p>
        </p:txBody>
      </p:sp>
      <p:sp>
        <p:nvSpPr>
          <p:cNvPr id="176" name="object 176"/>
          <p:cNvSpPr/>
          <p:nvPr/>
        </p:nvSpPr>
        <p:spPr>
          <a:xfrm>
            <a:off x="3776710" y="5325692"/>
            <a:ext cx="436051" cy="76264"/>
          </a:xfrm>
          <a:custGeom>
            <a:avLst/>
            <a:gdLst/>
            <a:ahLst/>
            <a:cxnLst/>
            <a:rect l="l" t="t" r="r" b="b"/>
            <a:pathLst>
              <a:path w="436245" h="76200">
                <a:moveTo>
                  <a:pt x="359926" y="50799"/>
                </a:moveTo>
                <a:lnTo>
                  <a:pt x="359926" y="76200"/>
                </a:lnTo>
                <a:lnTo>
                  <a:pt x="410754" y="50800"/>
                </a:lnTo>
                <a:lnTo>
                  <a:pt x="359926" y="50799"/>
                </a:lnTo>
                <a:close/>
              </a:path>
              <a:path w="436245" h="76200">
                <a:moveTo>
                  <a:pt x="359926" y="25399"/>
                </a:moveTo>
                <a:lnTo>
                  <a:pt x="359926" y="50799"/>
                </a:lnTo>
                <a:lnTo>
                  <a:pt x="372634" y="50800"/>
                </a:lnTo>
                <a:lnTo>
                  <a:pt x="372634" y="25400"/>
                </a:lnTo>
                <a:lnTo>
                  <a:pt x="359926" y="25399"/>
                </a:lnTo>
                <a:close/>
              </a:path>
              <a:path w="436245" h="76200">
                <a:moveTo>
                  <a:pt x="359926" y="0"/>
                </a:moveTo>
                <a:lnTo>
                  <a:pt x="359926" y="25399"/>
                </a:lnTo>
                <a:lnTo>
                  <a:pt x="372634" y="25400"/>
                </a:lnTo>
                <a:lnTo>
                  <a:pt x="372634" y="50800"/>
                </a:lnTo>
                <a:lnTo>
                  <a:pt x="410757" y="50798"/>
                </a:lnTo>
                <a:lnTo>
                  <a:pt x="436168" y="38100"/>
                </a:lnTo>
                <a:lnTo>
                  <a:pt x="359926" y="0"/>
                </a:lnTo>
                <a:close/>
              </a:path>
              <a:path w="436245" h="76200">
                <a:moveTo>
                  <a:pt x="0" y="25398"/>
                </a:moveTo>
                <a:lnTo>
                  <a:pt x="0" y="50798"/>
                </a:lnTo>
                <a:lnTo>
                  <a:pt x="359926" y="50799"/>
                </a:lnTo>
                <a:lnTo>
                  <a:pt x="359926" y="25399"/>
                </a:lnTo>
                <a:lnTo>
                  <a:pt x="0" y="25398"/>
                </a:lnTo>
                <a:close/>
              </a:path>
            </a:pathLst>
          </a:custGeom>
          <a:solidFill>
            <a:srgbClr val="4A7EBB"/>
          </a:solidFill>
        </p:spPr>
        <p:txBody>
          <a:bodyPr wrap="square" lIns="0" tIns="0" rIns="0" bIns="0" rtlCol="0"/>
          <a:lstStyle/>
          <a:p>
            <a:endParaRPr/>
          </a:p>
        </p:txBody>
      </p:sp>
      <p:sp>
        <p:nvSpPr>
          <p:cNvPr id="177" name="object 177"/>
          <p:cNvSpPr/>
          <p:nvPr/>
        </p:nvSpPr>
        <p:spPr>
          <a:xfrm>
            <a:off x="3776710" y="5560680"/>
            <a:ext cx="436051" cy="76264"/>
          </a:xfrm>
          <a:custGeom>
            <a:avLst/>
            <a:gdLst/>
            <a:ahLst/>
            <a:cxnLst/>
            <a:rect l="l" t="t" r="r" b="b"/>
            <a:pathLst>
              <a:path w="436245" h="76200">
                <a:moveTo>
                  <a:pt x="359926" y="50799"/>
                </a:moveTo>
                <a:lnTo>
                  <a:pt x="359926" y="76200"/>
                </a:lnTo>
                <a:lnTo>
                  <a:pt x="410754" y="50800"/>
                </a:lnTo>
                <a:lnTo>
                  <a:pt x="359926" y="50799"/>
                </a:lnTo>
                <a:close/>
              </a:path>
              <a:path w="436245" h="76200">
                <a:moveTo>
                  <a:pt x="359926" y="25399"/>
                </a:moveTo>
                <a:lnTo>
                  <a:pt x="359926" y="50799"/>
                </a:lnTo>
                <a:lnTo>
                  <a:pt x="372634" y="50800"/>
                </a:lnTo>
                <a:lnTo>
                  <a:pt x="372634" y="25400"/>
                </a:lnTo>
                <a:lnTo>
                  <a:pt x="359926" y="25399"/>
                </a:lnTo>
                <a:close/>
              </a:path>
              <a:path w="436245" h="76200">
                <a:moveTo>
                  <a:pt x="359926" y="0"/>
                </a:moveTo>
                <a:lnTo>
                  <a:pt x="359926" y="25399"/>
                </a:lnTo>
                <a:lnTo>
                  <a:pt x="372634" y="25400"/>
                </a:lnTo>
                <a:lnTo>
                  <a:pt x="372634" y="50800"/>
                </a:lnTo>
                <a:lnTo>
                  <a:pt x="410757" y="50798"/>
                </a:lnTo>
                <a:lnTo>
                  <a:pt x="436168" y="38100"/>
                </a:lnTo>
                <a:lnTo>
                  <a:pt x="359926" y="0"/>
                </a:lnTo>
                <a:close/>
              </a:path>
              <a:path w="436245" h="76200">
                <a:moveTo>
                  <a:pt x="0" y="25398"/>
                </a:moveTo>
                <a:lnTo>
                  <a:pt x="0" y="50798"/>
                </a:lnTo>
                <a:lnTo>
                  <a:pt x="359926" y="50799"/>
                </a:lnTo>
                <a:lnTo>
                  <a:pt x="359926" y="25399"/>
                </a:lnTo>
                <a:lnTo>
                  <a:pt x="0" y="25398"/>
                </a:lnTo>
                <a:close/>
              </a:path>
            </a:pathLst>
          </a:custGeom>
          <a:solidFill>
            <a:srgbClr val="4A7EBB"/>
          </a:solidFill>
        </p:spPr>
        <p:txBody>
          <a:bodyPr wrap="square" lIns="0" tIns="0" rIns="0" bIns="0" rtlCol="0"/>
          <a:lstStyle/>
          <a:p>
            <a:endParaRPr/>
          </a:p>
        </p:txBody>
      </p:sp>
      <p:sp>
        <p:nvSpPr>
          <p:cNvPr id="178" name="object 178"/>
          <p:cNvSpPr/>
          <p:nvPr/>
        </p:nvSpPr>
        <p:spPr>
          <a:xfrm>
            <a:off x="7787493" y="4017698"/>
            <a:ext cx="1318942" cy="427079"/>
          </a:xfrm>
          <a:custGeom>
            <a:avLst/>
            <a:gdLst/>
            <a:ahLst/>
            <a:cxnLst/>
            <a:rect l="l" t="t" r="r" b="b"/>
            <a:pathLst>
              <a:path w="1319529" h="426720">
                <a:moveTo>
                  <a:pt x="70856" y="54320"/>
                </a:moveTo>
                <a:lnTo>
                  <a:pt x="86530" y="16157"/>
                </a:lnTo>
                <a:lnTo>
                  <a:pt x="124456" y="5"/>
                </a:lnTo>
                <a:lnTo>
                  <a:pt x="278918" y="0"/>
                </a:lnTo>
                <a:lnTo>
                  <a:pt x="591010" y="0"/>
                </a:lnTo>
                <a:lnTo>
                  <a:pt x="1264875" y="0"/>
                </a:lnTo>
                <a:lnTo>
                  <a:pt x="1279207" y="1908"/>
                </a:lnTo>
                <a:lnTo>
                  <a:pt x="1311566" y="26501"/>
                </a:lnTo>
                <a:lnTo>
                  <a:pt x="1319224" y="190116"/>
                </a:lnTo>
                <a:lnTo>
                  <a:pt x="1319224" y="271594"/>
                </a:lnTo>
                <a:lnTo>
                  <a:pt x="1317314" y="285918"/>
                </a:lnTo>
                <a:lnTo>
                  <a:pt x="1292708" y="318259"/>
                </a:lnTo>
                <a:lnTo>
                  <a:pt x="591010" y="325914"/>
                </a:lnTo>
                <a:lnTo>
                  <a:pt x="0" y="426700"/>
                </a:lnTo>
                <a:lnTo>
                  <a:pt x="278918" y="325914"/>
                </a:lnTo>
                <a:lnTo>
                  <a:pt x="125206" y="325914"/>
                </a:lnTo>
                <a:lnTo>
                  <a:pt x="110873" y="324005"/>
                </a:lnTo>
                <a:lnTo>
                  <a:pt x="78515" y="299412"/>
                </a:lnTo>
                <a:lnTo>
                  <a:pt x="70856" y="271594"/>
                </a:lnTo>
                <a:lnTo>
                  <a:pt x="70856" y="190116"/>
                </a:lnTo>
                <a:lnTo>
                  <a:pt x="70856" y="54320"/>
                </a:lnTo>
                <a:close/>
              </a:path>
            </a:pathLst>
          </a:custGeom>
          <a:ln w="21685">
            <a:solidFill>
              <a:srgbClr val="00B0F0"/>
            </a:solidFill>
          </a:ln>
        </p:spPr>
        <p:txBody>
          <a:bodyPr wrap="square" lIns="0" tIns="0" rIns="0" bIns="0" rtlCol="0"/>
          <a:lstStyle/>
          <a:p>
            <a:endParaRPr/>
          </a:p>
        </p:txBody>
      </p:sp>
      <p:sp>
        <p:nvSpPr>
          <p:cNvPr id="179" name="object 179"/>
          <p:cNvSpPr txBox="1"/>
          <p:nvPr/>
        </p:nvSpPr>
        <p:spPr>
          <a:xfrm>
            <a:off x="295503" y="4268000"/>
            <a:ext cx="2402580"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correction</a:t>
            </a:r>
            <a:r>
              <a:rPr lang="ja-JP" altLang="en-US" sz="1400" dirty="0">
                <a:latin typeface="Calibri"/>
                <a:cs typeface="Calibri"/>
              </a:rPr>
              <a:t> </a:t>
            </a:r>
            <a:r>
              <a:rPr sz="1400" dirty="0">
                <a:latin typeface="Calibri"/>
                <a:cs typeface="Calibri"/>
              </a:rPr>
              <a:t>for</a:t>
            </a:r>
            <a:r>
              <a:rPr lang="ja-JP" altLang="en-US" sz="1400" dirty="0">
                <a:latin typeface="Calibri"/>
                <a:cs typeface="Calibri"/>
              </a:rPr>
              <a:t> </a:t>
            </a:r>
            <a:r>
              <a:rPr sz="1400" dirty="0">
                <a:latin typeface="Calibri"/>
                <a:cs typeface="Calibri"/>
              </a:rPr>
              <a:t>e</a:t>
            </a:r>
            <a:r>
              <a:rPr lang="en-US" sz="1400" dirty="0">
                <a:latin typeface="Calibri"/>
                <a:cs typeface="Calibri"/>
              </a:rPr>
              <a:t>-</a:t>
            </a:r>
            <a:r>
              <a:rPr sz="1400" dirty="0">
                <a:latin typeface="Calibri"/>
                <a:cs typeface="Calibri"/>
              </a:rPr>
              <a:t> and</a:t>
            </a:r>
            <a:r>
              <a:rPr lang="ja-JP" altLang="en-US" sz="1400" dirty="0">
                <a:latin typeface="Calibri"/>
                <a:cs typeface="Calibri"/>
              </a:rPr>
              <a:t> </a:t>
            </a:r>
            <a:r>
              <a:rPr sz="1400" dirty="0">
                <a:latin typeface="Calibri"/>
                <a:cs typeface="Calibri"/>
              </a:rPr>
              <a:t>  </a:t>
            </a:r>
            <a:r>
              <a:rPr sz="1500" baseline="5555" dirty="0">
                <a:latin typeface="Calibri"/>
                <a:cs typeface="Calibri"/>
              </a:rPr>
              <a:t>Bte 4</a:t>
            </a:r>
            <a:r>
              <a:rPr sz="1050" baseline="35714" dirty="0">
                <a:latin typeface="Calibri"/>
                <a:cs typeface="Calibri"/>
              </a:rPr>
              <a:t>th </a:t>
            </a:r>
            <a:r>
              <a:rPr sz="1500" baseline="5555" dirty="0">
                <a:latin typeface="Calibri"/>
                <a:cs typeface="Calibri"/>
              </a:rPr>
              <a:t>ARC</a:t>
            </a:r>
          </a:p>
        </p:txBody>
      </p:sp>
      <p:sp>
        <p:nvSpPr>
          <p:cNvPr id="180" name="object 180"/>
          <p:cNvSpPr txBox="1"/>
          <p:nvPr/>
        </p:nvSpPr>
        <p:spPr>
          <a:xfrm>
            <a:off x="6136543" y="4292384"/>
            <a:ext cx="64740" cy="152528"/>
          </a:xfrm>
          <a:prstGeom prst="rect">
            <a:avLst/>
          </a:prstGeom>
        </p:spPr>
        <p:txBody>
          <a:bodyPr vert="horz" wrap="square" lIns="0" tIns="0" rIns="0" bIns="0" rtlCol="0">
            <a:spAutoFit/>
          </a:bodyPr>
          <a:lstStyle/>
          <a:p>
            <a:pPr marL="12700">
              <a:lnSpc>
                <a:spcPct val="100000"/>
              </a:lnSpc>
            </a:pPr>
            <a:r>
              <a:rPr lang="en-US" sz="1000" dirty="0">
                <a:latin typeface="Calibri"/>
                <a:cs typeface="Calibri"/>
              </a:rPr>
              <a:t>-</a:t>
            </a:r>
            <a:endParaRPr sz="1000" dirty="0">
              <a:latin typeface="Calibri"/>
              <a:cs typeface="Calibri"/>
            </a:endParaRPr>
          </a:p>
        </p:txBody>
      </p:sp>
      <p:sp>
        <p:nvSpPr>
          <p:cNvPr id="181" name="object 181"/>
          <p:cNvSpPr txBox="1"/>
          <p:nvPr/>
        </p:nvSpPr>
        <p:spPr>
          <a:xfrm>
            <a:off x="7152764" y="4292384"/>
            <a:ext cx="64740" cy="152528"/>
          </a:xfrm>
          <a:prstGeom prst="rect">
            <a:avLst/>
          </a:prstGeom>
        </p:spPr>
        <p:txBody>
          <a:bodyPr vert="horz" wrap="square" lIns="0" tIns="0" rIns="0" bIns="0" rtlCol="0">
            <a:spAutoFit/>
          </a:bodyPr>
          <a:lstStyle/>
          <a:p>
            <a:pPr marL="12700">
              <a:lnSpc>
                <a:spcPct val="100000"/>
              </a:lnSpc>
            </a:pPr>
            <a:r>
              <a:rPr lang="en-US" sz="1000" dirty="0">
                <a:latin typeface="Calibri"/>
                <a:cs typeface="Calibri"/>
              </a:rPr>
              <a:t>-</a:t>
            </a:r>
            <a:endParaRPr sz="1000" dirty="0">
              <a:latin typeface="Calibri"/>
              <a:cs typeface="Calibri"/>
            </a:endParaRPr>
          </a:p>
        </p:txBody>
      </p:sp>
      <p:sp>
        <p:nvSpPr>
          <p:cNvPr id="182" name="object 182"/>
          <p:cNvSpPr txBox="1"/>
          <p:nvPr/>
        </p:nvSpPr>
        <p:spPr>
          <a:xfrm>
            <a:off x="7885289" y="5113006"/>
            <a:ext cx="1155582"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BT</a:t>
            </a:r>
            <a:r>
              <a:rPr lang="en-US" altLang="ja-JP" sz="1400" dirty="0">
                <a:latin typeface="Calibri"/>
                <a:cs typeface="Calibri"/>
              </a:rPr>
              <a:t>-</a:t>
            </a:r>
            <a:r>
              <a:rPr sz="1400" dirty="0">
                <a:latin typeface="Calibri"/>
                <a:cs typeface="Calibri"/>
              </a:rPr>
              <a:t>WS</a:t>
            </a:r>
            <a:r>
              <a:rPr lang="ja-JP" altLang="en-US" sz="1400" dirty="0">
                <a:latin typeface="Calibri"/>
                <a:cs typeface="Calibri"/>
              </a:rPr>
              <a:t> </a:t>
            </a:r>
            <a:r>
              <a:rPr sz="1400" dirty="0">
                <a:latin typeface="Calibri"/>
                <a:cs typeface="Calibri"/>
              </a:rPr>
              <a:t>placed</a:t>
            </a:r>
          </a:p>
        </p:txBody>
      </p:sp>
      <p:sp>
        <p:nvSpPr>
          <p:cNvPr id="183" name="object 183"/>
          <p:cNvSpPr txBox="1"/>
          <p:nvPr/>
        </p:nvSpPr>
        <p:spPr>
          <a:xfrm>
            <a:off x="7895682" y="3111838"/>
            <a:ext cx="1210753"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BT</a:t>
            </a:r>
            <a:r>
              <a:rPr lang="en-US" altLang="ja-JP" sz="1400" dirty="0">
                <a:latin typeface="Calibri"/>
                <a:cs typeface="Calibri"/>
              </a:rPr>
              <a:t>-</a:t>
            </a:r>
            <a:r>
              <a:rPr sz="1400" dirty="0">
                <a:latin typeface="Calibri"/>
                <a:cs typeface="Calibri"/>
              </a:rPr>
              <a:t>WS</a:t>
            </a:r>
            <a:r>
              <a:rPr lang="ja-JP" altLang="en-US" sz="1400" dirty="0">
                <a:latin typeface="Calibri"/>
                <a:cs typeface="Calibri"/>
              </a:rPr>
              <a:t> </a:t>
            </a:r>
            <a:r>
              <a:rPr sz="1400" dirty="0">
                <a:latin typeface="Calibri"/>
                <a:cs typeface="Calibri"/>
              </a:rPr>
              <a:t>placed</a:t>
            </a:r>
          </a:p>
        </p:txBody>
      </p:sp>
      <p:sp>
        <p:nvSpPr>
          <p:cNvPr id="184" name="object 184"/>
          <p:cNvSpPr txBox="1"/>
          <p:nvPr/>
        </p:nvSpPr>
        <p:spPr>
          <a:xfrm>
            <a:off x="1960776" y="1779584"/>
            <a:ext cx="6806073" cy="781197"/>
          </a:xfrm>
          <a:prstGeom prst="rect">
            <a:avLst/>
          </a:prstGeom>
        </p:spPr>
        <p:txBody>
          <a:bodyPr vert="horz" wrap="square" lIns="0" tIns="0" rIns="0" bIns="0" rtlCol="0">
            <a:spAutoFit/>
          </a:bodyPr>
          <a:lstStyle/>
          <a:p>
            <a:pPr marL="256540" indent="-243840">
              <a:lnSpc>
                <a:spcPts val="2030"/>
              </a:lnSpc>
              <a:buFont typeface="Arial"/>
              <a:buChar char="•"/>
              <a:tabLst>
                <a:tab pos="257175" algn="l"/>
              </a:tabLst>
            </a:pPr>
            <a:r>
              <a:rPr sz="1700" dirty="0">
                <a:latin typeface="Calibri"/>
                <a:cs typeface="Calibri"/>
              </a:rPr>
              <a:t>Until</a:t>
            </a:r>
            <a:r>
              <a:rPr lang="ja-JP" altLang="en-US" sz="1700" dirty="0">
                <a:latin typeface="Calibri"/>
                <a:cs typeface="Calibri"/>
              </a:rPr>
              <a:t> </a:t>
            </a:r>
            <a:r>
              <a:rPr sz="1700" dirty="0">
                <a:latin typeface="Calibri"/>
                <a:cs typeface="Calibri"/>
              </a:rPr>
              <a:t>BT</a:t>
            </a:r>
            <a:r>
              <a:rPr lang="en-US" altLang="ja-JP" sz="1700" dirty="0">
                <a:latin typeface="Calibri"/>
                <a:cs typeface="Calibri"/>
              </a:rPr>
              <a:t>-</a:t>
            </a:r>
            <a:r>
              <a:rPr sz="1700" dirty="0">
                <a:latin typeface="Calibri"/>
                <a:cs typeface="Calibri"/>
              </a:rPr>
              <a:t>Wire</a:t>
            </a:r>
            <a:r>
              <a:rPr lang="ja-JP" altLang="en-US" sz="1700" dirty="0">
                <a:latin typeface="Calibri"/>
                <a:cs typeface="Calibri"/>
              </a:rPr>
              <a:t> </a:t>
            </a:r>
            <a:r>
              <a:rPr sz="1700" dirty="0">
                <a:latin typeface="Calibri"/>
                <a:cs typeface="Calibri"/>
              </a:rPr>
              <a:t>Scanner</a:t>
            </a:r>
            <a:r>
              <a:rPr lang="ja-JP" altLang="en-US" sz="1700" dirty="0">
                <a:latin typeface="Calibri"/>
                <a:cs typeface="Calibri"/>
              </a:rPr>
              <a:t> </a:t>
            </a:r>
            <a:r>
              <a:rPr sz="1700" dirty="0">
                <a:latin typeface="Calibri"/>
                <a:cs typeface="Calibri"/>
              </a:rPr>
              <a:t>(WS)</a:t>
            </a:r>
            <a:r>
              <a:rPr lang="ja-JP" altLang="en-US" sz="1700" dirty="0">
                <a:latin typeface="Calibri"/>
                <a:cs typeface="Calibri"/>
              </a:rPr>
              <a:t> </a:t>
            </a:r>
            <a:r>
              <a:rPr sz="1700" dirty="0">
                <a:latin typeface="Calibri"/>
                <a:cs typeface="Calibri"/>
              </a:rPr>
              <a:t>position,</a:t>
            </a:r>
            <a:r>
              <a:rPr lang="ja-JP" altLang="en-US" sz="1700" dirty="0">
                <a:latin typeface="Calibri"/>
                <a:cs typeface="Calibri"/>
              </a:rPr>
              <a:t> </a:t>
            </a:r>
            <a:r>
              <a:rPr sz="1700" dirty="0">
                <a:latin typeface="Calibri"/>
                <a:cs typeface="Calibri"/>
              </a:rPr>
              <a:t>dispersion</a:t>
            </a:r>
            <a:r>
              <a:rPr lang="ja-JP" altLang="en-US" sz="1700" dirty="0">
                <a:latin typeface="Calibri"/>
                <a:cs typeface="Calibri"/>
              </a:rPr>
              <a:t> </a:t>
            </a:r>
            <a:r>
              <a:rPr sz="1700" dirty="0">
                <a:latin typeface="Calibri"/>
                <a:cs typeface="Calibri"/>
              </a:rPr>
              <a:t>correction</a:t>
            </a:r>
            <a:r>
              <a:rPr lang="ja-JP" altLang="en-US" sz="1700" dirty="0">
                <a:latin typeface="Calibri"/>
                <a:cs typeface="Calibri"/>
              </a:rPr>
              <a:t> </a:t>
            </a:r>
            <a:r>
              <a:rPr sz="1700" dirty="0">
                <a:latin typeface="Calibri"/>
                <a:cs typeface="Calibri"/>
              </a:rPr>
              <a:t>was</a:t>
            </a:r>
            <a:r>
              <a:rPr lang="ja-JP" altLang="en-US" sz="1700" dirty="0">
                <a:latin typeface="Calibri"/>
                <a:cs typeface="Calibri"/>
              </a:rPr>
              <a:t> </a:t>
            </a:r>
            <a:r>
              <a:rPr sz="1700" dirty="0">
                <a:latin typeface="Calibri"/>
                <a:cs typeface="Calibri"/>
              </a:rPr>
              <a:t>done.</a:t>
            </a:r>
          </a:p>
          <a:p>
            <a:pPr marL="256540" indent="-243840">
              <a:lnSpc>
                <a:spcPts val="2030"/>
              </a:lnSpc>
              <a:buFont typeface="Arial"/>
              <a:buChar char="•"/>
              <a:tabLst>
                <a:tab pos="257175" algn="l"/>
              </a:tabLst>
            </a:pPr>
            <a:r>
              <a:rPr sz="1700" dirty="0">
                <a:latin typeface="Calibri"/>
                <a:cs typeface="Calibri"/>
              </a:rPr>
              <a:t>In</a:t>
            </a:r>
            <a:r>
              <a:rPr lang="ja-JP" altLang="en-US" sz="1700" dirty="0">
                <a:latin typeface="Calibri"/>
                <a:cs typeface="Calibri"/>
              </a:rPr>
              <a:t> </a:t>
            </a:r>
            <a:r>
              <a:rPr sz="1700" dirty="0">
                <a:latin typeface="Calibri"/>
                <a:cs typeface="Calibri"/>
              </a:rPr>
              <a:t>some</a:t>
            </a:r>
            <a:r>
              <a:rPr lang="ja-JP" altLang="en-US" sz="1700" dirty="0">
                <a:latin typeface="Calibri"/>
                <a:cs typeface="Calibri"/>
              </a:rPr>
              <a:t> </a:t>
            </a:r>
            <a:r>
              <a:rPr sz="1700" dirty="0">
                <a:latin typeface="Calibri"/>
                <a:cs typeface="Calibri"/>
              </a:rPr>
              <a:t>ARC,</a:t>
            </a:r>
            <a:r>
              <a:rPr lang="ja-JP" altLang="en-US" sz="1700" dirty="0">
                <a:latin typeface="Calibri"/>
                <a:cs typeface="Calibri"/>
              </a:rPr>
              <a:t> </a:t>
            </a:r>
            <a:r>
              <a:rPr sz="1700" dirty="0">
                <a:latin typeface="Calibri"/>
                <a:cs typeface="Calibri"/>
              </a:rPr>
              <a:t>dispersion</a:t>
            </a:r>
            <a:r>
              <a:rPr lang="ja-JP" altLang="en-US" sz="1700" dirty="0">
                <a:latin typeface="Calibri"/>
                <a:cs typeface="Calibri"/>
              </a:rPr>
              <a:t> </a:t>
            </a:r>
            <a:r>
              <a:rPr sz="1700" dirty="0">
                <a:latin typeface="Calibri"/>
                <a:cs typeface="Calibri"/>
              </a:rPr>
              <a:t>correction</a:t>
            </a:r>
            <a:r>
              <a:rPr lang="ja-JP" altLang="en-US" sz="1700" dirty="0">
                <a:latin typeface="Calibri"/>
                <a:cs typeface="Calibri"/>
              </a:rPr>
              <a:t> </a:t>
            </a:r>
            <a:r>
              <a:rPr sz="1700" dirty="0">
                <a:latin typeface="Calibri"/>
                <a:cs typeface="Calibri"/>
              </a:rPr>
              <a:t>is</a:t>
            </a:r>
            <a:r>
              <a:rPr lang="ja-JP" altLang="en-US" sz="1700" dirty="0">
                <a:latin typeface="Calibri"/>
                <a:cs typeface="Calibri"/>
              </a:rPr>
              <a:t> </a:t>
            </a:r>
            <a:r>
              <a:rPr sz="1700" dirty="0">
                <a:latin typeface="Calibri"/>
                <a:cs typeface="Calibri"/>
              </a:rPr>
              <a:t>not</a:t>
            </a:r>
            <a:r>
              <a:rPr lang="ja-JP" altLang="en-US" sz="1700" dirty="0">
                <a:latin typeface="Calibri"/>
                <a:cs typeface="Calibri"/>
              </a:rPr>
              <a:t> </a:t>
            </a:r>
            <a:r>
              <a:rPr sz="1700" dirty="0">
                <a:latin typeface="Calibri"/>
                <a:cs typeface="Calibri"/>
              </a:rPr>
              <a:t>finished.</a:t>
            </a:r>
            <a:r>
              <a:rPr lang="ja-JP" altLang="en-US" sz="1700" dirty="0">
                <a:latin typeface="Calibri"/>
                <a:cs typeface="Calibri"/>
              </a:rPr>
              <a:t> </a:t>
            </a:r>
            <a:r>
              <a:rPr sz="1700" dirty="0">
                <a:latin typeface="Calibri"/>
                <a:cs typeface="Calibri"/>
              </a:rPr>
              <a:t>→ Continue</a:t>
            </a:r>
            <a:r>
              <a:rPr lang="ja-JP" altLang="en-US" sz="1700" dirty="0">
                <a:latin typeface="Calibri"/>
                <a:cs typeface="Calibri"/>
              </a:rPr>
              <a:t> </a:t>
            </a:r>
            <a:r>
              <a:rPr sz="1700" dirty="0">
                <a:latin typeface="Calibri"/>
                <a:cs typeface="Calibri"/>
              </a:rPr>
              <a:t>to</a:t>
            </a:r>
            <a:r>
              <a:rPr lang="ja-JP" altLang="en-US" sz="1700" dirty="0">
                <a:latin typeface="Calibri"/>
                <a:cs typeface="Calibri"/>
              </a:rPr>
              <a:t> </a:t>
            </a:r>
            <a:r>
              <a:rPr sz="1700" dirty="0">
                <a:latin typeface="Calibri"/>
                <a:cs typeface="Calibri"/>
              </a:rPr>
              <a:t>Phase</a:t>
            </a:r>
            <a:r>
              <a:rPr lang="en-US" altLang="ja-JP" sz="1700" dirty="0">
                <a:latin typeface="Calibri"/>
                <a:cs typeface="Calibri"/>
              </a:rPr>
              <a:t>-</a:t>
            </a:r>
            <a:r>
              <a:rPr sz="1700" dirty="0">
                <a:latin typeface="Calibri"/>
                <a:cs typeface="Calibri"/>
              </a:rPr>
              <a:t>III</a:t>
            </a:r>
          </a:p>
        </p:txBody>
      </p:sp>
      <p:sp>
        <p:nvSpPr>
          <p:cNvPr id="185" name="object 185"/>
          <p:cNvSpPr txBox="1"/>
          <p:nvPr/>
        </p:nvSpPr>
        <p:spPr>
          <a:xfrm>
            <a:off x="7904492" y="4097169"/>
            <a:ext cx="1404608"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Inj.</a:t>
            </a:r>
            <a:r>
              <a:rPr lang="ja-JP" altLang="en-US" sz="1400" dirty="0">
                <a:latin typeface="Calibri"/>
                <a:cs typeface="Calibri"/>
              </a:rPr>
              <a:t> </a:t>
            </a:r>
            <a:r>
              <a:rPr sz="1400" dirty="0">
                <a:latin typeface="Calibri"/>
                <a:cs typeface="Calibri"/>
              </a:rPr>
              <a:t>point</a:t>
            </a:r>
            <a:r>
              <a:rPr lang="ja-JP" altLang="en-US" sz="1400" dirty="0">
                <a:latin typeface="Calibri"/>
                <a:cs typeface="Calibri"/>
              </a:rPr>
              <a:t> </a:t>
            </a:r>
            <a:r>
              <a:rPr sz="1400" dirty="0">
                <a:latin typeface="Calibri"/>
                <a:cs typeface="Calibri"/>
              </a:rPr>
              <a:t>to</a:t>
            </a:r>
            <a:r>
              <a:rPr lang="ja-JP" altLang="en-US" sz="1400" dirty="0">
                <a:latin typeface="Calibri"/>
                <a:cs typeface="Calibri"/>
              </a:rPr>
              <a:t> </a:t>
            </a:r>
            <a:r>
              <a:rPr sz="1400" dirty="0">
                <a:latin typeface="Calibri"/>
                <a:cs typeface="Calibri"/>
              </a:rPr>
              <a:t>MR</a:t>
            </a:r>
          </a:p>
        </p:txBody>
      </p:sp>
      <p:sp>
        <p:nvSpPr>
          <p:cNvPr id="186" name="object 186"/>
          <p:cNvSpPr txBox="1"/>
          <p:nvPr/>
        </p:nvSpPr>
        <p:spPr>
          <a:xfrm>
            <a:off x="7914882" y="6263068"/>
            <a:ext cx="1394217"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Inj.</a:t>
            </a:r>
            <a:r>
              <a:rPr lang="ja-JP" altLang="en-US" sz="1400" dirty="0">
                <a:latin typeface="Calibri"/>
                <a:cs typeface="Calibri"/>
              </a:rPr>
              <a:t> </a:t>
            </a:r>
            <a:r>
              <a:rPr sz="1400" dirty="0">
                <a:latin typeface="Calibri"/>
                <a:cs typeface="Calibri"/>
              </a:rPr>
              <a:t>point</a:t>
            </a:r>
            <a:r>
              <a:rPr lang="ja-JP" altLang="en-US" sz="1400" dirty="0">
                <a:latin typeface="Calibri"/>
                <a:cs typeface="Calibri"/>
              </a:rPr>
              <a:t> </a:t>
            </a:r>
            <a:r>
              <a:rPr sz="1400" dirty="0">
                <a:latin typeface="Calibri"/>
                <a:cs typeface="Calibri"/>
              </a:rPr>
              <a:t>to</a:t>
            </a:r>
            <a:r>
              <a:rPr lang="ja-JP" altLang="en-US" sz="1400" dirty="0">
                <a:latin typeface="Calibri"/>
                <a:cs typeface="Calibri"/>
              </a:rPr>
              <a:t> </a:t>
            </a:r>
            <a:r>
              <a:rPr sz="1400" dirty="0">
                <a:latin typeface="Calibri"/>
                <a:cs typeface="Calibri"/>
              </a:rPr>
              <a:t>MR</a:t>
            </a:r>
          </a:p>
        </p:txBody>
      </p:sp>
      <p:sp>
        <p:nvSpPr>
          <p:cNvPr id="187" name="object 187"/>
          <p:cNvSpPr/>
          <p:nvPr/>
        </p:nvSpPr>
        <p:spPr>
          <a:xfrm>
            <a:off x="7798476" y="6184249"/>
            <a:ext cx="1308152" cy="432797"/>
          </a:xfrm>
          <a:custGeom>
            <a:avLst/>
            <a:gdLst/>
            <a:ahLst/>
            <a:cxnLst/>
            <a:rect l="l" t="t" r="r" b="b"/>
            <a:pathLst>
              <a:path w="1308734" h="432434">
                <a:moveTo>
                  <a:pt x="70266" y="55026"/>
                </a:moveTo>
                <a:lnTo>
                  <a:pt x="85767" y="16751"/>
                </a:lnTo>
                <a:lnTo>
                  <a:pt x="123408" y="32"/>
                </a:lnTo>
                <a:lnTo>
                  <a:pt x="276595" y="0"/>
                </a:lnTo>
                <a:lnTo>
                  <a:pt x="586087" y="0"/>
                </a:lnTo>
                <a:lnTo>
                  <a:pt x="1253181" y="0"/>
                </a:lnTo>
                <a:lnTo>
                  <a:pt x="1267522" y="1885"/>
                </a:lnTo>
                <a:lnTo>
                  <a:pt x="1300106" y="26230"/>
                </a:lnTo>
                <a:lnTo>
                  <a:pt x="1308237" y="192589"/>
                </a:lnTo>
                <a:lnTo>
                  <a:pt x="1308237" y="275127"/>
                </a:lnTo>
                <a:lnTo>
                  <a:pt x="1306351" y="289459"/>
                </a:lnTo>
                <a:lnTo>
                  <a:pt x="1281993" y="322025"/>
                </a:lnTo>
                <a:lnTo>
                  <a:pt x="586087" y="330152"/>
                </a:lnTo>
                <a:lnTo>
                  <a:pt x="0" y="432249"/>
                </a:lnTo>
                <a:lnTo>
                  <a:pt x="276595" y="330152"/>
                </a:lnTo>
                <a:lnTo>
                  <a:pt x="125322" y="330152"/>
                </a:lnTo>
                <a:lnTo>
                  <a:pt x="110981" y="328267"/>
                </a:lnTo>
                <a:lnTo>
                  <a:pt x="78398" y="303922"/>
                </a:lnTo>
                <a:lnTo>
                  <a:pt x="70266" y="275127"/>
                </a:lnTo>
                <a:lnTo>
                  <a:pt x="70266" y="192589"/>
                </a:lnTo>
                <a:lnTo>
                  <a:pt x="70266" y="55026"/>
                </a:lnTo>
                <a:close/>
              </a:path>
            </a:pathLst>
          </a:custGeom>
          <a:ln w="21685">
            <a:solidFill>
              <a:srgbClr val="FF40FF"/>
            </a:solidFill>
          </a:ln>
        </p:spPr>
        <p:txBody>
          <a:bodyPr wrap="square" lIns="0" tIns="0" rIns="0" bIns="0" rtlCol="0"/>
          <a:lstStyle/>
          <a:p>
            <a:endParaRPr/>
          </a:p>
        </p:txBody>
      </p:sp>
      <p:sp>
        <p:nvSpPr>
          <p:cNvPr id="189" name="object 189"/>
          <p:cNvSpPr txBox="1"/>
          <p:nvPr/>
        </p:nvSpPr>
        <p:spPr>
          <a:xfrm>
            <a:off x="295502" y="2617647"/>
            <a:ext cx="1500647" cy="822133"/>
          </a:xfrm>
          <a:prstGeom prst="rect">
            <a:avLst/>
          </a:prstGeom>
        </p:spPr>
        <p:txBody>
          <a:bodyPr vert="horz" wrap="square" lIns="0" tIns="0" rIns="0" bIns="0" rtlCol="0">
            <a:spAutoFit/>
          </a:bodyPr>
          <a:lstStyle/>
          <a:p>
            <a:pPr marL="12700" marR="5080">
              <a:lnSpc>
                <a:spcPct val="95200"/>
              </a:lnSpc>
            </a:pPr>
            <a:r>
              <a:rPr sz="1400" dirty="0">
                <a:latin typeface="Calibri"/>
                <a:cs typeface="Calibri"/>
              </a:rPr>
              <a:t>As</a:t>
            </a:r>
            <a:r>
              <a:rPr lang="ja-JP" altLang="en-US" sz="1400" dirty="0">
                <a:latin typeface="Calibri"/>
                <a:cs typeface="Calibri"/>
              </a:rPr>
              <a:t> </a:t>
            </a:r>
            <a:r>
              <a:rPr sz="1400" dirty="0">
                <a:latin typeface="Calibri"/>
                <a:cs typeface="Calibri"/>
              </a:rPr>
              <a:t>a</a:t>
            </a:r>
            <a:r>
              <a:rPr lang="ja-JP" altLang="en-US" sz="1400" dirty="0">
                <a:latin typeface="Calibri"/>
                <a:cs typeface="Calibri"/>
              </a:rPr>
              <a:t> </a:t>
            </a:r>
            <a:r>
              <a:rPr sz="1400" dirty="0">
                <a:latin typeface="Calibri"/>
                <a:cs typeface="Calibri"/>
              </a:rPr>
              <a:t>same</a:t>
            </a:r>
            <a:r>
              <a:rPr lang="ja-JP" altLang="en-US" sz="1400" dirty="0">
                <a:latin typeface="Calibri"/>
                <a:cs typeface="Calibri"/>
              </a:rPr>
              <a:t> </a:t>
            </a:r>
            <a:r>
              <a:rPr sz="1400" dirty="0">
                <a:latin typeface="Calibri"/>
                <a:cs typeface="Calibri"/>
              </a:rPr>
              <a:t>manner,</a:t>
            </a:r>
            <a:r>
              <a:rPr lang="ja-JP" altLang="en-US" sz="1400" dirty="0">
                <a:latin typeface="Calibri"/>
                <a:cs typeface="Calibri"/>
              </a:rPr>
              <a:t> </a:t>
            </a:r>
            <a:r>
              <a:rPr sz="1400" dirty="0">
                <a:latin typeface="Calibri"/>
                <a:cs typeface="Calibri"/>
              </a:rPr>
              <a:t> we</a:t>
            </a:r>
            <a:r>
              <a:rPr lang="ja-JP" altLang="en-US" sz="1400" dirty="0">
                <a:latin typeface="Calibri"/>
                <a:cs typeface="Calibri"/>
              </a:rPr>
              <a:t> </a:t>
            </a:r>
            <a:r>
              <a:rPr sz="1400" dirty="0">
                <a:latin typeface="Calibri"/>
                <a:cs typeface="Calibri"/>
              </a:rPr>
              <a:t>corrected</a:t>
            </a:r>
            <a:r>
              <a:rPr lang="ja-JP" altLang="en-US" sz="1400" dirty="0">
                <a:latin typeface="Calibri"/>
                <a:cs typeface="Calibri"/>
              </a:rPr>
              <a:t> </a:t>
            </a:r>
            <a:r>
              <a:rPr sz="1400" dirty="0">
                <a:latin typeface="Calibri"/>
                <a:cs typeface="Calibri"/>
              </a:rPr>
              <a:t> dispersion</a:t>
            </a:r>
            <a:r>
              <a:rPr lang="ja-JP" altLang="en-US" sz="1400" dirty="0">
                <a:latin typeface="Calibri"/>
                <a:cs typeface="Calibri"/>
              </a:rPr>
              <a:t> </a:t>
            </a:r>
            <a:r>
              <a:rPr sz="1400" dirty="0">
                <a:latin typeface="Calibri"/>
                <a:cs typeface="Calibri"/>
              </a:rPr>
              <a:t>in</a:t>
            </a:r>
            <a:r>
              <a:rPr lang="ja-JP" altLang="en-US" sz="1400" dirty="0">
                <a:latin typeface="Calibri"/>
                <a:cs typeface="Calibri"/>
              </a:rPr>
              <a:t> </a:t>
            </a:r>
            <a:r>
              <a:rPr sz="1400" dirty="0">
                <a:latin typeface="Calibri"/>
                <a:cs typeface="Calibri"/>
              </a:rPr>
              <a:t>each</a:t>
            </a:r>
            <a:r>
              <a:rPr lang="ja-JP" altLang="en-US" sz="1400" dirty="0">
                <a:latin typeface="Calibri"/>
                <a:cs typeface="Calibri"/>
              </a:rPr>
              <a:t> </a:t>
            </a:r>
            <a:r>
              <a:rPr sz="1400" dirty="0">
                <a:latin typeface="Calibri"/>
                <a:cs typeface="Calibri"/>
              </a:rPr>
              <a:t> ARC</a:t>
            </a:r>
            <a:r>
              <a:rPr lang="ja-JP" altLang="en-US" sz="1400" dirty="0">
                <a:latin typeface="Calibri"/>
                <a:cs typeface="Calibri"/>
              </a:rPr>
              <a:t> </a:t>
            </a:r>
            <a:r>
              <a:rPr sz="1400" dirty="0">
                <a:latin typeface="Calibri"/>
                <a:cs typeface="Calibri"/>
              </a:rPr>
              <a:t>of</a:t>
            </a:r>
            <a:r>
              <a:rPr lang="ja-JP" altLang="en-US" sz="1400" dirty="0">
                <a:latin typeface="Calibri"/>
                <a:cs typeface="Calibri"/>
              </a:rPr>
              <a:t> </a:t>
            </a:r>
            <a:r>
              <a:rPr sz="1400" dirty="0">
                <a:latin typeface="Calibri"/>
                <a:cs typeface="Calibri"/>
              </a:rPr>
              <a:t>BT.</a:t>
            </a:r>
          </a:p>
        </p:txBody>
      </p:sp>
      <p:sp>
        <p:nvSpPr>
          <p:cNvPr id="190" name="object 190"/>
          <p:cNvSpPr txBox="1"/>
          <p:nvPr/>
        </p:nvSpPr>
        <p:spPr>
          <a:xfrm>
            <a:off x="295503" y="3645686"/>
            <a:ext cx="1495226" cy="633512"/>
          </a:xfrm>
          <a:prstGeom prst="rect">
            <a:avLst/>
          </a:prstGeom>
        </p:spPr>
        <p:txBody>
          <a:bodyPr vert="horz" wrap="square" lIns="0" tIns="0" rIns="0" bIns="0" rtlCol="0">
            <a:spAutoFit/>
          </a:bodyPr>
          <a:lstStyle/>
          <a:p>
            <a:pPr marL="12700" marR="5080">
              <a:lnSpc>
                <a:spcPct val="97900"/>
              </a:lnSpc>
            </a:pPr>
            <a:r>
              <a:rPr sz="1400" dirty="0">
                <a:latin typeface="Calibri"/>
                <a:cs typeface="Calibri"/>
              </a:rPr>
              <a:t>This</a:t>
            </a:r>
            <a:r>
              <a:rPr lang="ja-JP" altLang="en-US" sz="1400" dirty="0">
                <a:latin typeface="Calibri"/>
                <a:cs typeface="Calibri"/>
              </a:rPr>
              <a:t> </a:t>
            </a:r>
            <a:r>
              <a:rPr sz="1400" dirty="0">
                <a:latin typeface="Calibri"/>
                <a:cs typeface="Calibri"/>
              </a:rPr>
              <a:t>table</a:t>
            </a:r>
            <a:r>
              <a:rPr lang="ja-JP" altLang="en-US" sz="1400" dirty="0">
                <a:latin typeface="Calibri"/>
                <a:cs typeface="Calibri"/>
              </a:rPr>
              <a:t> </a:t>
            </a:r>
            <a:r>
              <a:rPr sz="1400" dirty="0">
                <a:latin typeface="Calibri"/>
                <a:cs typeface="Calibri"/>
              </a:rPr>
              <a:t>shows</a:t>
            </a:r>
            <a:r>
              <a:rPr lang="ja-JP" altLang="en-US" sz="1400" dirty="0">
                <a:latin typeface="Calibri"/>
                <a:cs typeface="Calibri"/>
              </a:rPr>
              <a:t> </a:t>
            </a:r>
            <a:r>
              <a:rPr sz="1400" dirty="0">
                <a:latin typeface="Calibri"/>
                <a:cs typeface="Calibri"/>
              </a:rPr>
              <a:t> residual</a:t>
            </a:r>
            <a:r>
              <a:rPr lang="ja-JP" altLang="en-US" sz="1400" dirty="0">
                <a:latin typeface="Calibri"/>
                <a:cs typeface="Calibri"/>
              </a:rPr>
              <a:t> </a:t>
            </a:r>
            <a:r>
              <a:rPr sz="1400" dirty="0">
                <a:latin typeface="Calibri"/>
                <a:cs typeface="Calibri"/>
              </a:rPr>
              <a:t>dispersion</a:t>
            </a:r>
            <a:r>
              <a:rPr lang="ja-JP" altLang="en-US" sz="1400" dirty="0">
                <a:latin typeface="Calibri"/>
                <a:cs typeface="Calibri"/>
              </a:rPr>
              <a:t> </a:t>
            </a:r>
            <a:r>
              <a:rPr sz="1400" dirty="0">
                <a:latin typeface="Calibri"/>
                <a:cs typeface="Calibri"/>
              </a:rPr>
              <a:t> before</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after</a:t>
            </a:r>
            <a:r>
              <a:rPr lang="ja-JP" altLang="en-US" sz="1400" dirty="0">
                <a:latin typeface="Calibri"/>
                <a:cs typeface="Calibri"/>
              </a:rPr>
              <a:t> </a:t>
            </a:r>
            <a:endParaRPr sz="1400" dirty="0">
              <a:latin typeface="Calibri"/>
              <a:cs typeface="Calibri"/>
            </a:endParaRPr>
          </a:p>
        </p:txBody>
      </p:sp>
      <p:sp>
        <p:nvSpPr>
          <p:cNvPr id="191" name="object 191"/>
          <p:cNvSpPr txBox="1"/>
          <p:nvPr/>
        </p:nvSpPr>
        <p:spPr>
          <a:xfrm>
            <a:off x="295502" y="4472388"/>
            <a:ext cx="987198" cy="215444"/>
          </a:xfrm>
          <a:prstGeom prst="rect">
            <a:avLst/>
          </a:prstGeom>
        </p:spPr>
        <p:txBody>
          <a:bodyPr vert="horz" wrap="square" lIns="0" tIns="0" rIns="0" bIns="0" rtlCol="0">
            <a:spAutoFit/>
          </a:bodyPr>
          <a:lstStyle/>
          <a:p>
            <a:pPr marL="12700">
              <a:lnSpc>
                <a:spcPct val="100000"/>
              </a:lnSpc>
            </a:pPr>
            <a:r>
              <a:rPr sz="1400" dirty="0">
                <a:latin typeface="Calibri"/>
                <a:cs typeface="Calibri"/>
              </a:rPr>
              <a:t>e+</a:t>
            </a:r>
            <a:r>
              <a:rPr lang="ja-JP" altLang="en-US" sz="1400" dirty="0">
                <a:latin typeface="Calibri"/>
                <a:cs typeface="Calibri"/>
              </a:rPr>
              <a:t> </a:t>
            </a:r>
            <a:r>
              <a:rPr sz="1400" dirty="0">
                <a:latin typeface="Calibri"/>
                <a:cs typeface="Calibri"/>
              </a:rPr>
              <a:t>beam.</a:t>
            </a:r>
          </a:p>
        </p:txBody>
      </p:sp>
      <p:sp>
        <p:nvSpPr>
          <p:cNvPr id="192" name="object 192"/>
          <p:cNvSpPr txBox="1"/>
          <p:nvPr/>
        </p:nvSpPr>
        <p:spPr>
          <a:xfrm>
            <a:off x="295503" y="4890315"/>
            <a:ext cx="1367816" cy="822133"/>
          </a:xfrm>
          <a:prstGeom prst="rect">
            <a:avLst/>
          </a:prstGeom>
        </p:spPr>
        <p:txBody>
          <a:bodyPr vert="horz" wrap="square" lIns="0" tIns="0" rIns="0" bIns="0" rtlCol="0">
            <a:spAutoFit/>
          </a:bodyPr>
          <a:lstStyle/>
          <a:p>
            <a:pPr marL="12700" marR="5080">
              <a:lnSpc>
                <a:spcPct val="95200"/>
              </a:lnSpc>
            </a:pPr>
            <a:r>
              <a:rPr sz="1400" dirty="0">
                <a:latin typeface="Calibri"/>
                <a:cs typeface="Calibri"/>
              </a:rPr>
              <a:t>These</a:t>
            </a:r>
            <a:r>
              <a:rPr lang="ja-JP" altLang="en-US" sz="1400" dirty="0">
                <a:latin typeface="Calibri"/>
                <a:cs typeface="Calibri"/>
              </a:rPr>
              <a:t> </a:t>
            </a:r>
            <a:r>
              <a:rPr sz="1400" dirty="0">
                <a:latin typeface="Calibri"/>
                <a:cs typeface="Calibri"/>
              </a:rPr>
              <a:t>ARC</a:t>
            </a:r>
            <a:r>
              <a:rPr lang="ja-JP" altLang="en-US" sz="1400" dirty="0">
                <a:latin typeface="Calibri"/>
                <a:cs typeface="Calibri"/>
              </a:rPr>
              <a:t> </a:t>
            </a:r>
            <a:r>
              <a:rPr sz="1400" dirty="0">
                <a:latin typeface="Calibri"/>
                <a:cs typeface="Calibri"/>
              </a:rPr>
              <a:t>names</a:t>
            </a:r>
            <a:r>
              <a:rPr lang="ja-JP" altLang="en-US" sz="1400" dirty="0">
                <a:latin typeface="Calibri"/>
                <a:cs typeface="Calibri"/>
              </a:rPr>
              <a:t> </a:t>
            </a:r>
            <a:r>
              <a:rPr sz="1400" dirty="0">
                <a:latin typeface="Calibri"/>
                <a:cs typeface="Calibri"/>
              </a:rPr>
              <a:t> are</a:t>
            </a:r>
            <a:r>
              <a:rPr lang="ja-JP" altLang="en-US" sz="1400" dirty="0">
                <a:latin typeface="Calibri"/>
                <a:cs typeface="Calibri"/>
              </a:rPr>
              <a:t> </a:t>
            </a:r>
            <a:r>
              <a:rPr sz="1400" dirty="0">
                <a:latin typeface="Calibri"/>
                <a:cs typeface="Calibri"/>
              </a:rPr>
              <a:t>listed</a:t>
            </a:r>
            <a:r>
              <a:rPr lang="ja-JP" altLang="en-US" sz="1400" dirty="0">
                <a:latin typeface="Calibri"/>
                <a:cs typeface="Calibri"/>
              </a:rPr>
              <a:t> </a:t>
            </a:r>
            <a:r>
              <a:rPr sz="1400" dirty="0">
                <a:latin typeface="Calibri"/>
                <a:cs typeface="Calibri"/>
              </a:rPr>
              <a:t>from</a:t>
            </a:r>
            <a:r>
              <a:rPr lang="ja-JP" altLang="en-US" sz="1400" dirty="0">
                <a:latin typeface="Calibri"/>
                <a:cs typeface="Calibri"/>
              </a:rPr>
              <a:t> </a:t>
            </a:r>
            <a:r>
              <a:rPr sz="1400" dirty="0">
                <a:latin typeface="Calibri"/>
                <a:cs typeface="Calibri"/>
              </a:rPr>
              <a:t>the</a:t>
            </a:r>
            <a:r>
              <a:rPr lang="ja-JP" altLang="en-US" sz="1400" dirty="0">
                <a:latin typeface="Calibri"/>
                <a:cs typeface="Calibri"/>
              </a:rPr>
              <a:t> </a:t>
            </a:r>
            <a:r>
              <a:rPr sz="1400" dirty="0">
                <a:latin typeface="Calibri"/>
                <a:cs typeface="Calibri"/>
              </a:rPr>
              <a:t> upstream</a:t>
            </a:r>
            <a:r>
              <a:rPr lang="ja-JP" altLang="en-US" sz="1400" dirty="0">
                <a:latin typeface="Calibri"/>
                <a:cs typeface="Calibri"/>
              </a:rPr>
              <a:t> </a:t>
            </a:r>
            <a:r>
              <a:rPr sz="1400" dirty="0">
                <a:latin typeface="Calibri"/>
                <a:cs typeface="Calibri"/>
              </a:rPr>
              <a:t>of</a:t>
            </a:r>
            <a:r>
              <a:rPr lang="ja-JP" altLang="en-US" sz="1400" dirty="0">
                <a:latin typeface="Calibri"/>
                <a:cs typeface="Calibri"/>
              </a:rPr>
              <a:t> </a:t>
            </a:r>
            <a:r>
              <a:rPr sz="1400" dirty="0">
                <a:latin typeface="Calibri"/>
                <a:cs typeface="Calibri"/>
              </a:rPr>
              <a:t>the</a:t>
            </a:r>
            <a:r>
              <a:rPr lang="ja-JP" altLang="en-US" sz="1400" dirty="0">
                <a:latin typeface="Calibri"/>
                <a:cs typeface="Calibri"/>
              </a:rPr>
              <a:t> </a:t>
            </a:r>
            <a:r>
              <a:rPr sz="1400" dirty="0">
                <a:latin typeface="Calibri"/>
                <a:cs typeface="Calibri"/>
              </a:rPr>
              <a:t> beam</a:t>
            </a:r>
            <a:r>
              <a:rPr lang="ja-JP" altLang="en-US" sz="1400" dirty="0">
                <a:latin typeface="Calibri"/>
                <a:cs typeface="Calibri"/>
              </a:rPr>
              <a:t> </a:t>
            </a:r>
            <a:r>
              <a:rPr sz="1400" dirty="0">
                <a:latin typeface="Calibri"/>
                <a:cs typeface="Calibri"/>
              </a:rPr>
              <a:t>line.</a:t>
            </a:r>
          </a:p>
        </p:txBody>
      </p:sp>
      <p:sp>
        <p:nvSpPr>
          <p:cNvPr id="193"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41</a:t>
            </a:fld>
            <a:endParaRPr lang="en-US" altLang="ja-JP" dirty="0"/>
          </a:p>
        </p:txBody>
      </p:sp>
    </p:spTree>
    <p:extLst>
      <p:ext uri="{BB962C8B-B14F-4D97-AF65-F5344CB8AC3E}">
        <p14:creationId xmlns:p14="http://schemas.microsoft.com/office/powerpoint/2010/main" val="382984399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1430716" y="3479864"/>
            <a:ext cx="7814638" cy="3230544"/>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65100" y="450563"/>
            <a:ext cx="10358438" cy="584775"/>
          </a:xfrm>
          <a:prstGeom prst="rect">
            <a:avLst/>
          </a:prstGeom>
        </p:spPr>
        <p:txBody>
          <a:bodyPr vert="horz" wrap="square" lIns="0" tIns="0" rIns="0" bIns="0" rtlCol="0">
            <a:spAutoFit/>
          </a:bodyPr>
          <a:lstStyle/>
          <a:p>
            <a:pPr marL="451484">
              <a:lnSpc>
                <a:spcPct val="100000"/>
              </a:lnSpc>
            </a:pPr>
            <a:r>
              <a:rPr sz="3800" dirty="0">
                <a:latin typeface="Calibri"/>
                <a:cs typeface="Calibri"/>
              </a:rPr>
              <a:t>B)</a:t>
            </a:r>
            <a:r>
              <a:rPr lang="ja-JP" altLang="en-US" sz="3800" dirty="0">
                <a:latin typeface="Calibri"/>
                <a:cs typeface="Calibri"/>
              </a:rPr>
              <a:t> </a:t>
            </a:r>
            <a:r>
              <a:rPr sz="3800" dirty="0">
                <a:latin typeface="Calibri"/>
                <a:cs typeface="Calibri"/>
              </a:rPr>
              <a:t>Beam</a:t>
            </a:r>
            <a:r>
              <a:rPr lang="ja-JP" altLang="en-US" sz="3800" dirty="0">
                <a:latin typeface="Calibri"/>
                <a:cs typeface="Calibri"/>
              </a:rPr>
              <a:t> </a:t>
            </a:r>
            <a:r>
              <a:rPr sz="3800" dirty="0">
                <a:latin typeface="Calibri"/>
                <a:cs typeface="Calibri"/>
              </a:rPr>
              <a:t>Phase</a:t>
            </a:r>
            <a:r>
              <a:rPr lang="ja-JP" altLang="en-US" sz="3800" dirty="0">
                <a:latin typeface="Calibri"/>
                <a:cs typeface="Calibri"/>
              </a:rPr>
              <a:t> </a:t>
            </a:r>
            <a:r>
              <a:rPr sz="3800" dirty="0">
                <a:latin typeface="Calibri"/>
                <a:cs typeface="Calibri"/>
              </a:rPr>
              <a:t>Space</a:t>
            </a:r>
            <a:r>
              <a:rPr lang="ja-JP" altLang="en-US" sz="3800" dirty="0">
                <a:latin typeface="Calibri"/>
                <a:cs typeface="Calibri"/>
              </a:rPr>
              <a:t> </a:t>
            </a:r>
            <a:r>
              <a:rPr sz="3800" dirty="0">
                <a:latin typeface="Calibri"/>
                <a:cs typeface="Calibri"/>
              </a:rPr>
              <a:t>Jitter</a:t>
            </a:r>
            <a:r>
              <a:rPr lang="ja-JP" altLang="en-US" sz="3800" dirty="0">
                <a:latin typeface="Calibri"/>
                <a:cs typeface="Calibri"/>
              </a:rPr>
              <a:t> </a:t>
            </a:r>
            <a:r>
              <a:rPr sz="3800" dirty="0">
                <a:latin typeface="Calibri"/>
                <a:cs typeface="Calibri"/>
              </a:rPr>
              <a:t>(2)</a:t>
            </a:r>
          </a:p>
        </p:txBody>
      </p:sp>
      <p:sp>
        <p:nvSpPr>
          <p:cNvPr id="4" name="object 4"/>
          <p:cNvSpPr txBox="1"/>
          <p:nvPr/>
        </p:nvSpPr>
        <p:spPr>
          <a:xfrm>
            <a:off x="1377208" y="1752130"/>
            <a:ext cx="7690869" cy="1826782"/>
          </a:xfrm>
          <a:prstGeom prst="rect">
            <a:avLst/>
          </a:prstGeom>
        </p:spPr>
        <p:txBody>
          <a:bodyPr vert="horz" wrap="square" lIns="0" tIns="0" rIns="0" bIns="0" rtlCol="0">
            <a:spAutoFit/>
          </a:bodyPr>
          <a:lstStyle/>
          <a:p>
            <a:pPr marL="256540" indent="-243840">
              <a:lnSpc>
                <a:spcPts val="2014"/>
              </a:lnSpc>
              <a:buFont typeface="Arial"/>
              <a:buChar char="•"/>
              <a:tabLst>
                <a:tab pos="257175" algn="l"/>
              </a:tabLst>
            </a:pPr>
            <a:r>
              <a:rPr sz="1700" dirty="0">
                <a:latin typeface="Calibri"/>
                <a:cs typeface="Calibri"/>
              </a:rPr>
              <a:t>First,</a:t>
            </a:r>
            <a:r>
              <a:rPr lang="ja-JP" altLang="en-US" sz="1700" dirty="0">
                <a:latin typeface="Calibri"/>
                <a:cs typeface="Calibri"/>
              </a:rPr>
              <a:t> </a:t>
            </a:r>
            <a:r>
              <a:rPr sz="1700" dirty="0">
                <a:latin typeface="Calibri"/>
                <a:cs typeface="Calibri"/>
              </a:rPr>
              <a:t>we</a:t>
            </a:r>
            <a:r>
              <a:rPr lang="ja-JP" altLang="en-US" sz="1700" dirty="0">
                <a:latin typeface="Calibri"/>
                <a:cs typeface="Calibri"/>
              </a:rPr>
              <a:t> </a:t>
            </a:r>
            <a:r>
              <a:rPr sz="1700" dirty="0">
                <a:latin typeface="Calibri"/>
                <a:cs typeface="Calibri"/>
              </a:rPr>
              <a:t>suspected</a:t>
            </a:r>
            <a:r>
              <a:rPr lang="ja-JP" altLang="en-US" sz="1700" dirty="0">
                <a:latin typeface="Calibri"/>
                <a:cs typeface="Calibri"/>
              </a:rPr>
              <a:t> </a:t>
            </a:r>
            <a:r>
              <a:rPr sz="1700" dirty="0">
                <a:latin typeface="Calibri"/>
                <a:cs typeface="Calibri"/>
              </a:rPr>
              <a:t>that</a:t>
            </a:r>
            <a:r>
              <a:rPr lang="ja-JP" altLang="en-US" sz="1700" dirty="0">
                <a:latin typeface="Calibri"/>
                <a:cs typeface="Calibri"/>
              </a:rPr>
              <a:t> </a:t>
            </a:r>
            <a:r>
              <a:rPr sz="1700" dirty="0">
                <a:latin typeface="Calibri"/>
                <a:cs typeface="Calibri"/>
              </a:rPr>
              <a:t>components</a:t>
            </a:r>
            <a:r>
              <a:rPr lang="ja-JP" altLang="en-US" sz="1700" dirty="0">
                <a:latin typeface="Calibri"/>
                <a:cs typeface="Calibri"/>
              </a:rPr>
              <a:t> </a:t>
            </a:r>
            <a:r>
              <a:rPr sz="1700" dirty="0">
                <a:latin typeface="Calibri"/>
                <a:cs typeface="Calibri"/>
              </a:rPr>
              <a:t>around</a:t>
            </a:r>
            <a:r>
              <a:rPr lang="ja-JP" altLang="en-US" sz="1700" dirty="0">
                <a:latin typeface="Calibri"/>
                <a:cs typeface="Calibri"/>
              </a:rPr>
              <a:t> </a:t>
            </a:r>
            <a:r>
              <a:rPr sz="1700" dirty="0">
                <a:latin typeface="Calibri"/>
                <a:cs typeface="Calibri"/>
              </a:rPr>
              <a:t>the</a:t>
            </a:r>
            <a:r>
              <a:rPr lang="ja-JP" altLang="en-US" sz="1700" dirty="0">
                <a:latin typeface="Calibri"/>
                <a:cs typeface="Calibri"/>
              </a:rPr>
              <a:t> </a:t>
            </a:r>
            <a:r>
              <a:rPr sz="1700" dirty="0">
                <a:latin typeface="Calibri"/>
                <a:cs typeface="Calibri"/>
              </a:rPr>
              <a:t>target</a:t>
            </a:r>
            <a:r>
              <a:rPr lang="ja-JP" altLang="en-US" sz="1700" dirty="0">
                <a:latin typeface="Calibri"/>
                <a:cs typeface="Calibri"/>
              </a:rPr>
              <a:t> </a:t>
            </a:r>
            <a:r>
              <a:rPr sz="1700" dirty="0">
                <a:latin typeface="Calibri"/>
                <a:cs typeface="Calibri"/>
              </a:rPr>
              <a:t>made</a:t>
            </a:r>
            <a:r>
              <a:rPr lang="ja-JP" altLang="en-US" sz="1700" dirty="0">
                <a:latin typeface="Calibri"/>
                <a:cs typeface="Calibri"/>
              </a:rPr>
              <a:t> </a:t>
            </a:r>
            <a:r>
              <a:rPr sz="1700" dirty="0">
                <a:latin typeface="Calibri"/>
                <a:cs typeface="Calibri"/>
              </a:rPr>
              <a:t>beam</a:t>
            </a:r>
            <a:r>
              <a:rPr lang="ja-JP" altLang="en-US" sz="1700" dirty="0">
                <a:latin typeface="Calibri"/>
                <a:cs typeface="Calibri"/>
              </a:rPr>
              <a:t> </a:t>
            </a:r>
            <a:r>
              <a:rPr sz="1700" dirty="0">
                <a:latin typeface="Calibri"/>
                <a:cs typeface="Calibri"/>
              </a:rPr>
              <a:t>jitter.</a:t>
            </a:r>
          </a:p>
          <a:p>
            <a:pPr marL="256540" indent="-243840">
              <a:lnSpc>
                <a:spcPts val="2014"/>
              </a:lnSpc>
              <a:buFont typeface="Arial"/>
              <a:buChar char="•"/>
              <a:tabLst>
                <a:tab pos="257175" algn="l"/>
              </a:tabLst>
            </a:pPr>
            <a:r>
              <a:rPr sz="1700" dirty="0">
                <a:latin typeface="Calibri"/>
                <a:cs typeface="Calibri"/>
              </a:rPr>
              <a:t>They</a:t>
            </a:r>
            <a:r>
              <a:rPr lang="ja-JP" altLang="en-US" sz="1700" dirty="0">
                <a:latin typeface="Calibri"/>
                <a:cs typeface="Calibri"/>
              </a:rPr>
              <a:t> </a:t>
            </a:r>
            <a:r>
              <a:rPr sz="1700" dirty="0">
                <a:latin typeface="Calibri"/>
                <a:cs typeface="Calibri"/>
              </a:rPr>
              <a:t>are</a:t>
            </a:r>
            <a:r>
              <a:rPr lang="ja-JP" altLang="en-US" sz="1700" dirty="0">
                <a:latin typeface="Calibri"/>
                <a:cs typeface="Calibri"/>
              </a:rPr>
              <a:t> </a:t>
            </a:r>
            <a:r>
              <a:rPr sz="1700" dirty="0">
                <a:latin typeface="Calibri"/>
                <a:cs typeface="Calibri"/>
              </a:rPr>
              <a:t>flux concentrator,</a:t>
            </a:r>
            <a:r>
              <a:rPr lang="ja-JP" altLang="en-US" sz="1700" dirty="0">
                <a:latin typeface="Calibri"/>
                <a:cs typeface="Calibri"/>
              </a:rPr>
              <a:t> </a:t>
            </a:r>
            <a:r>
              <a:rPr sz="1700" dirty="0">
                <a:latin typeface="Calibri"/>
                <a:cs typeface="Calibri"/>
              </a:rPr>
              <a:t> solenoid,</a:t>
            </a:r>
            <a:r>
              <a:rPr lang="ja-JP" altLang="en-US" sz="1700" dirty="0">
                <a:latin typeface="Calibri"/>
                <a:cs typeface="Calibri"/>
              </a:rPr>
              <a:t> </a:t>
            </a:r>
            <a:r>
              <a:rPr sz="1700" dirty="0">
                <a:latin typeface="Calibri"/>
                <a:cs typeface="Calibri"/>
              </a:rPr>
              <a:t>bridge</a:t>
            </a:r>
            <a:r>
              <a:rPr lang="ja-JP" altLang="en-US" sz="1700" dirty="0">
                <a:latin typeface="Calibri"/>
                <a:cs typeface="Calibri"/>
              </a:rPr>
              <a:t> </a:t>
            </a:r>
            <a:r>
              <a:rPr sz="1700" dirty="0">
                <a:latin typeface="Calibri"/>
                <a:cs typeface="Calibri"/>
              </a:rPr>
              <a:t>coil,</a:t>
            </a:r>
            <a:r>
              <a:rPr lang="ja-JP" altLang="en-US" sz="1700" dirty="0">
                <a:latin typeface="Calibri"/>
                <a:cs typeface="Calibri"/>
              </a:rPr>
              <a:t> </a:t>
            </a:r>
            <a:r>
              <a:rPr sz="1700" dirty="0">
                <a:latin typeface="Calibri"/>
                <a:cs typeface="Calibri"/>
              </a:rPr>
              <a:t>pulsed</a:t>
            </a:r>
            <a:r>
              <a:rPr lang="ja-JP" altLang="en-US" sz="1700" dirty="0">
                <a:latin typeface="Calibri"/>
                <a:cs typeface="Calibri"/>
              </a:rPr>
              <a:t> </a:t>
            </a:r>
            <a:r>
              <a:rPr sz="1700" dirty="0">
                <a:latin typeface="Calibri"/>
                <a:cs typeface="Calibri"/>
              </a:rPr>
              <a:t>magnet,</a:t>
            </a:r>
            <a:r>
              <a:rPr lang="ja-JP" altLang="en-US" sz="1700" dirty="0">
                <a:latin typeface="Calibri"/>
                <a:cs typeface="Calibri"/>
              </a:rPr>
              <a:t> </a:t>
            </a:r>
            <a:r>
              <a:rPr sz="1700" dirty="0">
                <a:latin typeface="Calibri"/>
                <a:cs typeface="Calibri"/>
              </a:rPr>
              <a:t>chicane,</a:t>
            </a:r>
            <a:r>
              <a:rPr lang="ja-JP" altLang="en-US" sz="1700" dirty="0">
                <a:latin typeface="Calibri"/>
                <a:cs typeface="Calibri"/>
              </a:rPr>
              <a:t> </a:t>
            </a:r>
            <a:r>
              <a:rPr sz="1700" dirty="0">
                <a:latin typeface="Calibri"/>
                <a:cs typeface="Calibri"/>
              </a:rPr>
              <a:t>and</a:t>
            </a:r>
            <a:r>
              <a:rPr lang="ja-JP" altLang="en-US" sz="1700" dirty="0">
                <a:latin typeface="Calibri"/>
                <a:cs typeface="Calibri"/>
              </a:rPr>
              <a:t> </a:t>
            </a:r>
            <a:r>
              <a:rPr sz="1700" dirty="0">
                <a:latin typeface="Calibri"/>
                <a:cs typeface="Calibri"/>
              </a:rPr>
              <a:t>so</a:t>
            </a:r>
            <a:r>
              <a:rPr lang="ja-JP" altLang="en-US" sz="1700" dirty="0">
                <a:latin typeface="Calibri"/>
                <a:cs typeface="Calibri"/>
              </a:rPr>
              <a:t> </a:t>
            </a:r>
            <a:r>
              <a:rPr sz="1700" dirty="0">
                <a:latin typeface="Calibri"/>
                <a:cs typeface="Calibri"/>
              </a:rPr>
              <a:t>on.</a:t>
            </a:r>
          </a:p>
          <a:p>
            <a:pPr marL="256540" marR="185420" indent="-243840">
              <a:lnSpc>
                <a:spcPts val="1989"/>
              </a:lnSpc>
              <a:spcBef>
                <a:spcPts val="180"/>
              </a:spcBef>
              <a:buFont typeface="Arial"/>
              <a:buChar char="•"/>
              <a:tabLst>
                <a:tab pos="257175" algn="l"/>
              </a:tabLst>
            </a:pPr>
            <a:r>
              <a:rPr sz="1700" dirty="0">
                <a:latin typeface="Calibri"/>
                <a:cs typeface="Calibri"/>
              </a:rPr>
              <a:t>We</a:t>
            </a:r>
            <a:r>
              <a:rPr lang="ja-JP" altLang="en-US" sz="1700" dirty="0">
                <a:latin typeface="Calibri"/>
                <a:cs typeface="Calibri"/>
              </a:rPr>
              <a:t> </a:t>
            </a:r>
            <a:r>
              <a:rPr sz="1700" dirty="0">
                <a:latin typeface="Calibri"/>
                <a:cs typeface="Calibri"/>
              </a:rPr>
              <a:t>check</a:t>
            </a:r>
            <a:r>
              <a:rPr lang="ja-JP" altLang="en-US" sz="1700" dirty="0">
                <a:latin typeface="Calibri"/>
                <a:cs typeface="Calibri"/>
              </a:rPr>
              <a:t> </a:t>
            </a:r>
            <a:r>
              <a:rPr sz="1700" dirty="0">
                <a:latin typeface="Calibri"/>
                <a:cs typeface="Calibri"/>
              </a:rPr>
              <a:t>whether</a:t>
            </a:r>
            <a:r>
              <a:rPr lang="ja-JP" altLang="en-US" sz="1700" dirty="0">
                <a:latin typeface="Calibri"/>
                <a:cs typeface="Calibri"/>
              </a:rPr>
              <a:t> </a:t>
            </a:r>
            <a:r>
              <a:rPr sz="1700" dirty="0">
                <a:latin typeface="Calibri"/>
                <a:cs typeface="Calibri"/>
              </a:rPr>
              <a:t>these</a:t>
            </a:r>
            <a:r>
              <a:rPr lang="ja-JP" altLang="en-US" sz="1700" dirty="0">
                <a:latin typeface="Calibri"/>
                <a:cs typeface="Calibri"/>
              </a:rPr>
              <a:t> </a:t>
            </a:r>
            <a:r>
              <a:rPr sz="1700" dirty="0">
                <a:latin typeface="Calibri"/>
                <a:cs typeface="Calibri"/>
              </a:rPr>
              <a:t>components</a:t>
            </a:r>
            <a:r>
              <a:rPr lang="ja-JP" altLang="en-US" sz="1700" dirty="0">
                <a:latin typeface="Calibri"/>
                <a:cs typeface="Calibri"/>
              </a:rPr>
              <a:t> </a:t>
            </a:r>
            <a:r>
              <a:rPr sz="1700" dirty="0">
                <a:latin typeface="Calibri"/>
                <a:cs typeface="Calibri"/>
              </a:rPr>
              <a:t>are</a:t>
            </a:r>
            <a:r>
              <a:rPr lang="ja-JP" altLang="en-US" sz="1700" dirty="0">
                <a:latin typeface="Calibri"/>
                <a:cs typeface="Calibri"/>
              </a:rPr>
              <a:t> </a:t>
            </a:r>
            <a:r>
              <a:rPr sz="1700" dirty="0">
                <a:latin typeface="Calibri"/>
                <a:cs typeface="Calibri"/>
              </a:rPr>
              <a:t>sources</a:t>
            </a:r>
            <a:r>
              <a:rPr lang="ja-JP" altLang="en-US" sz="1700" dirty="0">
                <a:latin typeface="Calibri"/>
                <a:cs typeface="Calibri"/>
              </a:rPr>
              <a:t> </a:t>
            </a:r>
            <a:r>
              <a:rPr sz="1700" dirty="0">
                <a:latin typeface="Calibri"/>
                <a:cs typeface="Calibri"/>
              </a:rPr>
              <a:t>of</a:t>
            </a:r>
            <a:r>
              <a:rPr lang="ja-JP" altLang="en-US" sz="1700" dirty="0">
                <a:latin typeface="Calibri"/>
                <a:cs typeface="Calibri"/>
              </a:rPr>
              <a:t> </a:t>
            </a:r>
            <a:r>
              <a:rPr sz="1700" dirty="0">
                <a:latin typeface="Calibri"/>
                <a:cs typeface="Calibri"/>
              </a:rPr>
              <a:t>jitter</a:t>
            </a:r>
            <a:r>
              <a:rPr lang="ja-JP" altLang="en-US" sz="1700" dirty="0">
                <a:latin typeface="Calibri"/>
                <a:cs typeface="Calibri"/>
              </a:rPr>
              <a:t> </a:t>
            </a:r>
            <a:r>
              <a:rPr sz="1700" dirty="0">
                <a:latin typeface="Calibri"/>
                <a:cs typeface="Calibri"/>
              </a:rPr>
              <a:t>or</a:t>
            </a:r>
            <a:r>
              <a:rPr lang="ja-JP" altLang="en-US" sz="1700" dirty="0">
                <a:latin typeface="Calibri"/>
                <a:cs typeface="Calibri"/>
              </a:rPr>
              <a:t> </a:t>
            </a:r>
            <a:r>
              <a:rPr sz="1700" dirty="0">
                <a:latin typeface="Calibri"/>
                <a:cs typeface="Calibri"/>
              </a:rPr>
              <a:t>not</a:t>
            </a:r>
            <a:r>
              <a:rPr lang="ja-JP" altLang="en-US" sz="1700" dirty="0">
                <a:latin typeface="Calibri"/>
                <a:cs typeface="Calibri"/>
              </a:rPr>
              <a:t> </a:t>
            </a:r>
            <a:r>
              <a:rPr sz="1700" dirty="0">
                <a:latin typeface="Calibri"/>
                <a:cs typeface="Calibri"/>
              </a:rPr>
              <a:t>by</a:t>
            </a:r>
            <a:r>
              <a:rPr lang="ja-JP" altLang="en-US" sz="1700" dirty="0">
                <a:latin typeface="Calibri"/>
                <a:cs typeface="Calibri"/>
              </a:rPr>
              <a:t> </a:t>
            </a:r>
            <a:r>
              <a:rPr sz="1700" dirty="0">
                <a:latin typeface="Calibri"/>
                <a:cs typeface="Calibri"/>
              </a:rPr>
              <a:t>turn</a:t>
            </a:r>
            <a:r>
              <a:rPr lang="ja-JP" altLang="en-US" sz="1700" dirty="0">
                <a:latin typeface="Calibri"/>
                <a:cs typeface="Calibri"/>
              </a:rPr>
              <a:t> </a:t>
            </a:r>
            <a:r>
              <a:rPr sz="1700" dirty="0">
                <a:latin typeface="Calibri"/>
                <a:cs typeface="Calibri"/>
              </a:rPr>
              <a:t>off</a:t>
            </a:r>
            <a:r>
              <a:rPr lang="ja-JP" altLang="en-US" sz="1700" dirty="0">
                <a:latin typeface="Calibri"/>
                <a:cs typeface="Calibri"/>
              </a:rPr>
              <a:t> </a:t>
            </a:r>
            <a:r>
              <a:rPr sz="1700" dirty="0">
                <a:latin typeface="Calibri"/>
                <a:cs typeface="Calibri"/>
              </a:rPr>
              <a:t>these</a:t>
            </a:r>
            <a:r>
              <a:rPr lang="ja-JP" altLang="en-US" sz="1700" dirty="0">
                <a:latin typeface="Calibri"/>
                <a:cs typeface="Calibri"/>
              </a:rPr>
              <a:t> </a:t>
            </a:r>
            <a:r>
              <a:rPr sz="1700" dirty="0">
                <a:latin typeface="Calibri"/>
                <a:cs typeface="Calibri"/>
              </a:rPr>
              <a:t> components.</a:t>
            </a:r>
          </a:p>
          <a:p>
            <a:pPr marL="256540" indent="-243840">
              <a:lnSpc>
                <a:spcPts val="1935"/>
              </a:lnSpc>
              <a:buFont typeface="Arial"/>
              <a:buChar char="•"/>
              <a:tabLst>
                <a:tab pos="257175" algn="l"/>
              </a:tabLst>
            </a:pPr>
            <a:r>
              <a:rPr sz="1700" dirty="0">
                <a:latin typeface="Calibri"/>
                <a:cs typeface="Calibri"/>
              </a:rPr>
              <a:t>There</a:t>
            </a:r>
            <a:r>
              <a:rPr lang="ja-JP" altLang="en-US" sz="1700" dirty="0">
                <a:latin typeface="Calibri"/>
                <a:cs typeface="Calibri"/>
              </a:rPr>
              <a:t> </a:t>
            </a:r>
            <a:r>
              <a:rPr sz="1700" dirty="0">
                <a:latin typeface="Calibri"/>
                <a:cs typeface="Calibri"/>
              </a:rPr>
              <a:t>is</a:t>
            </a:r>
            <a:r>
              <a:rPr lang="ja-JP" altLang="en-US" sz="1700" dirty="0">
                <a:latin typeface="Calibri"/>
                <a:cs typeface="Calibri"/>
              </a:rPr>
              <a:t> </a:t>
            </a:r>
            <a:r>
              <a:rPr sz="1700" dirty="0">
                <a:latin typeface="Calibri"/>
                <a:cs typeface="Calibri"/>
              </a:rPr>
              <a:t>not</a:t>
            </a:r>
            <a:r>
              <a:rPr lang="ja-JP" altLang="en-US" sz="1700" dirty="0">
                <a:latin typeface="Calibri"/>
                <a:cs typeface="Calibri"/>
              </a:rPr>
              <a:t> </a:t>
            </a:r>
            <a:r>
              <a:rPr sz="1700" dirty="0">
                <a:latin typeface="Calibri"/>
                <a:cs typeface="Calibri"/>
              </a:rPr>
              <a:t>remarkable</a:t>
            </a:r>
            <a:r>
              <a:rPr lang="ja-JP" altLang="en-US" sz="1700" dirty="0">
                <a:latin typeface="Calibri"/>
                <a:cs typeface="Calibri"/>
              </a:rPr>
              <a:t> </a:t>
            </a:r>
            <a:r>
              <a:rPr sz="1700" dirty="0">
                <a:latin typeface="Calibri"/>
                <a:cs typeface="Calibri"/>
              </a:rPr>
              <a:t>differences.</a:t>
            </a:r>
          </a:p>
          <a:p>
            <a:pPr marL="256540" indent="-243840">
              <a:lnSpc>
                <a:spcPct val="100000"/>
              </a:lnSpc>
              <a:spcBef>
                <a:spcPts val="70"/>
              </a:spcBef>
              <a:buFont typeface="Arial"/>
              <a:buChar char="•"/>
              <a:tabLst>
                <a:tab pos="257175" algn="l"/>
              </a:tabLst>
            </a:pPr>
            <a:r>
              <a:rPr sz="1700" dirty="0">
                <a:latin typeface="Calibri"/>
                <a:cs typeface="Calibri"/>
              </a:rPr>
              <a:t>The</a:t>
            </a:r>
            <a:r>
              <a:rPr lang="ja-JP" altLang="en-US" sz="1700" dirty="0">
                <a:latin typeface="Calibri"/>
                <a:cs typeface="Calibri"/>
              </a:rPr>
              <a:t> </a:t>
            </a:r>
            <a:r>
              <a:rPr sz="1700" dirty="0">
                <a:latin typeface="Calibri"/>
                <a:cs typeface="Calibri"/>
              </a:rPr>
              <a:t>components</a:t>
            </a:r>
            <a:r>
              <a:rPr lang="ja-JP" altLang="en-US" sz="1700" dirty="0">
                <a:latin typeface="Calibri"/>
                <a:cs typeface="Calibri"/>
              </a:rPr>
              <a:t> </a:t>
            </a:r>
            <a:r>
              <a:rPr sz="1700" dirty="0">
                <a:latin typeface="Calibri"/>
                <a:cs typeface="Calibri"/>
              </a:rPr>
              <a:t>are</a:t>
            </a:r>
            <a:r>
              <a:rPr lang="ja-JP" altLang="en-US" sz="1700" dirty="0">
                <a:latin typeface="Calibri"/>
                <a:cs typeface="Calibri"/>
              </a:rPr>
              <a:t> </a:t>
            </a:r>
            <a:r>
              <a:rPr sz="1700" dirty="0">
                <a:latin typeface="Calibri"/>
                <a:cs typeface="Calibri"/>
              </a:rPr>
              <a:t>not</a:t>
            </a:r>
            <a:r>
              <a:rPr lang="ja-JP" altLang="en-US" sz="1700" dirty="0">
                <a:latin typeface="Calibri"/>
                <a:cs typeface="Calibri"/>
              </a:rPr>
              <a:t> </a:t>
            </a:r>
            <a:r>
              <a:rPr sz="1700" dirty="0">
                <a:latin typeface="Calibri"/>
                <a:cs typeface="Calibri"/>
              </a:rPr>
              <a:t>the</a:t>
            </a:r>
            <a:r>
              <a:rPr lang="ja-JP" altLang="en-US" sz="1700" dirty="0">
                <a:latin typeface="Calibri"/>
                <a:cs typeface="Calibri"/>
              </a:rPr>
              <a:t> </a:t>
            </a:r>
            <a:r>
              <a:rPr sz="1700" dirty="0">
                <a:latin typeface="Calibri"/>
                <a:cs typeface="Calibri"/>
              </a:rPr>
              <a:t>beam</a:t>
            </a:r>
            <a:r>
              <a:rPr lang="ja-JP" altLang="en-US" sz="1700" dirty="0">
                <a:latin typeface="Calibri"/>
                <a:cs typeface="Calibri"/>
              </a:rPr>
              <a:t> </a:t>
            </a:r>
            <a:r>
              <a:rPr sz="1700" dirty="0">
                <a:latin typeface="Calibri"/>
                <a:cs typeface="Calibri"/>
              </a:rPr>
              <a:t>jitter</a:t>
            </a:r>
            <a:r>
              <a:rPr lang="ja-JP" altLang="en-US" sz="1700" dirty="0">
                <a:latin typeface="Calibri"/>
                <a:cs typeface="Calibri"/>
              </a:rPr>
              <a:t> </a:t>
            </a:r>
            <a:r>
              <a:rPr sz="1700" dirty="0">
                <a:latin typeface="Calibri"/>
                <a:cs typeface="Calibri"/>
              </a:rPr>
              <a:t>source.</a:t>
            </a:r>
          </a:p>
        </p:txBody>
      </p:sp>
      <p:sp>
        <p:nvSpPr>
          <p:cNvPr id="6"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42</a:t>
            </a:fld>
            <a:endParaRPr lang="en-US" altLang="ja-JP" dirty="0"/>
          </a:p>
        </p:txBody>
      </p:sp>
    </p:spTree>
    <p:extLst>
      <p:ext uri="{BB962C8B-B14F-4D97-AF65-F5344CB8AC3E}">
        <p14:creationId xmlns:p14="http://schemas.microsoft.com/office/powerpoint/2010/main" val="318861746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1279894" y="1100826"/>
            <a:ext cx="8124380" cy="830997"/>
          </a:xfrm>
          <a:prstGeom prst="rect">
            <a:avLst/>
          </a:prstGeom>
        </p:spPr>
        <p:txBody>
          <a:bodyPr vert="horz" wrap="square" lIns="0" tIns="0" rIns="0" bIns="0" rtlCol="0">
            <a:spAutoFit/>
          </a:bodyPr>
          <a:lstStyle/>
          <a:p>
            <a:pPr marL="12700">
              <a:lnSpc>
                <a:spcPct val="100000"/>
              </a:lnSpc>
            </a:pPr>
            <a:r>
              <a:rPr sz="2700" dirty="0">
                <a:latin typeface="Calibri"/>
                <a:cs typeface="Calibri"/>
              </a:rPr>
              <a:t>D)</a:t>
            </a:r>
            <a:r>
              <a:rPr lang="ja-JP" altLang="en-US" sz="2700" dirty="0">
                <a:latin typeface="Calibri"/>
                <a:cs typeface="Calibri"/>
              </a:rPr>
              <a:t> </a:t>
            </a:r>
            <a:r>
              <a:rPr sz="2700" dirty="0">
                <a:latin typeface="Calibri"/>
                <a:cs typeface="Calibri"/>
              </a:rPr>
              <a:t>Emittance</a:t>
            </a:r>
            <a:r>
              <a:rPr lang="ja-JP" altLang="en-US" sz="2700" dirty="0">
                <a:latin typeface="Calibri"/>
                <a:cs typeface="Calibri"/>
              </a:rPr>
              <a:t> </a:t>
            </a:r>
            <a:r>
              <a:rPr sz="2700" dirty="0">
                <a:latin typeface="Calibri"/>
                <a:cs typeface="Calibri"/>
              </a:rPr>
              <a:t>growth</a:t>
            </a:r>
            <a:r>
              <a:rPr lang="ja-JP" altLang="en-US" sz="2700" dirty="0">
                <a:latin typeface="Calibri"/>
                <a:cs typeface="Calibri"/>
              </a:rPr>
              <a:t> </a:t>
            </a:r>
            <a:r>
              <a:rPr sz="2700" dirty="0">
                <a:latin typeface="Calibri"/>
                <a:cs typeface="Calibri"/>
              </a:rPr>
              <a:t>induced</a:t>
            </a:r>
            <a:r>
              <a:rPr lang="ja-JP" altLang="en-US" sz="2700" dirty="0">
                <a:latin typeface="Calibri"/>
                <a:cs typeface="Calibri"/>
              </a:rPr>
              <a:t> </a:t>
            </a:r>
            <a:r>
              <a:rPr sz="2700" dirty="0">
                <a:latin typeface="Calibri"/>
                <a:cs typeface="Calibri"/>
              </a:rPr>
              <a:t>by</a:t>
            </a:r>
            <a:r>
              <a:rPr lang="ja-JP" altLang="en-US" sz="2700" dirty="0">
                <a:latin typeface="Calibri"/>
                <a:cs typeface="Calibri"/>
              </a:rPr>
              <a:t> </a:t>
            </a:r>
            <a:r>
              <a:rPr sz="2700" dirty="0">
                <a:latin typeface="Calibri"/>
                <a:cs typeface="Calibri"/>
              </a:rPr>
              <a:t>radiation</a:t>
            </a:r>
            <a:r>
              <a:rPr lang="ja-JP" altLang="en-US" sz="2700" dirty="0">
                <a:latin typeface="Calibri"/>
                <a:cs typeface="Calibri"/>
              </a:rPr>
              <a:t> </a:t>
            </a:r>
            <a:r>
              <a:rPr sz="2700" dirty="0">
                <a:latin typeface="Calibri"/>
                <a:cs typeface="Calibri"/>
              </a:rPr>
              <a:t>excitation</a:t>
            </a:r>
            <a:r>
              <a:rPr lang="ja-JP" altLang="en-US" sz="2700" dirty="0">
                <a:latin typeface="Calibri"/>
                <a:cs typeface="Calibri"/>
              </a:rPr>
              <a:t> </a:t>
            </a:r>
            <a:r>
              <a:rPr sz="2700" dirty="0">
                <a:latin typeface="Calibri"/>
                <a:cs typeface="Calibri"/>
              </a:rPr>
              <a:t>in</a:t>
            </a:r>
            <a:r>
              <a:rPr lang="ja-JP" altLang="en-US" sz="2700" dirty="0">
                <a:latin typeface="Calibri"/>
                <a:cs typeface="Calibri"/>
              </a:rPr>
              <a:t> </a:t>
            </a:r>
            <a:r>
              <a:rPr sz="2700" dirty="0">
                <a:latin typeface="Calibri"/>
                <a:cs typeface="Calibri"/>
              </a:rPr>
              <a:t>BT</a:t>
            </a:r>
          </a:p>
        </p:txBody>
      </p:sp>
      <p:sp>
        <p:nvSpPr>
          <p:cNvPr id="4" name="object 4"/>
          <p:cNvSpPr/>
          <p:nvPr/>
        </p:nvSpPr>
        <p:spPr>
          <a:xfrm>
            <a:off x="1707960" y="2366409"/>
            <a:ext cx="2412941" cy="555202"/>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63551" y="1954919"/>
            <a:ext cx="5529656" cy="1479110"/>
          </a:xfrm>
          <a:prstGeom prst="rect">
            <a:avLst/>
          </a:prstGeom>
        </p:spPr>
        <p:txBody>
          <a:bodyPr vert="horz" wrap="square" lIns="0" tIns="0" rIns="0" bIns="0" rtlCol="0">
            <a:spAutoFit/>
          </a:bodyPr>
          <a:lstStyle/>
          <a:p>
            <a:pPr marL="43180">
              <a:lnSpc>
                <a:spcPct val="100000"/>
              </a:lnSpc>
            </a:pPr>
            <a:r>
              <a:rPr sz="1500" dirty="0">
                <a:latin typeface="Calibri"/>
                <a:cs typeface="Calibri"/>
              </a:rPr>
              <a:t>Theoretical</a:t>
            </a:r>
            <a:r>
              <a:rPr lang="ja-JP" altLang="en-US" sz="1500" dirty="0">
                <a:latin typeface="Calibri"/>
                <a:cs typeface="Calibri"/>
              </a:rPr>
              <a:t> </a:t>
            </a:r>
            <a:r>
              <a:rPr sz="1500" dirty="0">
                <a:latin typeface="Calibri"/>
                <a:cs typeface="Calibri"/>
              </a:rPr>
              <a:t>emittance</a:t>
            </a:r>
            <a:r>
              <a:rPr lang="ja-JP" altLang="en-US" sz="1500" dirty="0">
                <a:latin typeface="Calibri"/>
                <a:cs typeface="Calibri"/>
              </a:rPr>
              <a:t> </a:t>
            </a:r>
            <a:r>
              <a:rPr sz="1500" dirty="0">
                <a:latin typeface="Calibri"/>
                <a:cs typeface="Calibri"/>
              </a:rPr>
              <a:t>growth</a:t>
            </a:r>
            <a:r>
              <a:rPr lang="ja-JP" altLang="en-US" sz="1500" dirty="0">
                <a:latin typeface="Calibri"/>
                <a:cs typeface="Calibri"/>
              </a:rPr>
              <a:t> </a:t>
            </a:r>
            <a:r>
              <a:rPr sz="1500" dirty="0">
                <a:latin typeface="Calibri"/>
                <a:cs typeface="Calibri"/>
              </a:rPr>
              <a:t>induced</a:t>
            </a:r>
            <a:r>
              <a:rPr lang="ja-JP" altLang="en-US" sz="1500" dirty="0">
                <a:latin typeface="Calibri"/>
                <a:cs typeface="Calibri"/>
              </a:rPr>
              <a:t> </a:t>
            </a:r>
            <a:r>
              <a:rPr sz="1500" dirty="0">
                <a:latin typeface="Calibri"/>
                <a:cs typeface="Calibri"/>
              </a:rPr>
              <a:t>by</a:t>
            </a:r>
            <a:r>
              <a:rPr lang="ja-JP" altLang="en-US" sz="1500" dirty="0">
                <a:latin typeface="Calibri"/>
                <a:cs typeface="Calibri"/>
              </a:rPr>
              <a:t> </a:t>
            </a:r>
            <a:r>
              <a:rPr sz="1500" dirty="0">
                <a:latin typeface="Calibri"/>
                <a:cs typeface="Calibri"/>
              </a:rPr>
              <a:t>radiation</a:t>
            </a:r>
            <a:r>
              <a:rPr lang="ja-JP" altLang="en-US" sz="1500" dirty="0">
                <a:latin typeface="Calibri"/>
                <a:cs typeface="Calibri"/>
              </a:rPr>
              <a:t> </a:t>
            </a:r>
            <a:r>
              <a:rPr sz="1500" dirty="0">
                <a:latin typeface="Calibri"/>
                <a:cs typeface="Calibri"/>
              </a:rPr>
              <a:t>excitation:</a:t>
            </a:r>
          </a:p>
          <a:p>
            <a:pPr>
              <a:lnSpc>
                <a:spcPct val="100000"/>
              </a:lnSpc>
              <a:spcBef>
                <a:spcPts val="49"/>
              </a:spcBef>
            </a:pPr>
            <a:endParaRPr sz="2100" dirty="0">
              <a:latin typeface="Times New Roman"/>
              <a:cs typeface="Times New Roman"/>
            </a:endParaRPr>
          </a:p>
          <a:p>
            <a:pPr marL="3458210">
              <a:lnSpc>
                <a:spcPct val="100000"/>
              </a:lnSpc>
            </a:pPr>
            <a:r>
              <a:rPr sz="1700" dirty="0">
                <a:latin typeface="Cambria Math"/>
                <a:cs typeface="Cambria Math"/>
              </a:rPr>
              <a:t>∝  </a:t>
            </a:r>
            <a:r>
              <a:rPr sz="1700" dirty="0">
                <a:latin typeface="Symbol"/>
                <a:cs typeface="Symbol"/>
              </a:rPr>
              <a:t>!</a:t>
            </a:r>
            <a:r>
              <a:rPr sz="1650" baseline="25252" dirty="0">
                <a:latin typeface="Calibri"/>
                <a:cs typeface="Calibri"/>
              </a:rPr>
              <a:t>5</a:t>
            </a:r>
            <a:r>
              <a:rPr sz="1700" dirty="0">
                <a:latin typeface="Calibri"/>
                <a:cs typeface="Calibri"/>
              </a:rPr>
              <a:t>,</a:t>
            </a:r>
            <a:r>
              <a:rPr lang="ja-JP" altLang="en-US" sz="1700" dirty="0">
                <a:latin typeface="Calibri"/>
                <a:cs typeface="Calibri"/>
              </a:rPr>
              <a:t> </a:t>
            </a:r>
            <a:r>
              <a:rPr sz="1700" dirty="0">
                <a:latin typeface="Calibri"/>
                <a:cs typeface="Calibri"/>
              </a:rPr>
              <a:t>1/</a:t>
            </a:r>
            <a:r>
              <a:rPr sz="1700" dirty="0">
                <a:latin typeface="Symbol"/>
                <a:cs typeface="Symbol"/>
              </a:rPr>
              <a:t>$</a:t>
            </a:r>
            <a:r>
              <a:rPr sz="1650" baseline="25252" dirty="0">
                <a:latin typeface="Calibri"/>
                <a:cs typeface="Calibri"/>
              </a:rPr>
              <a:t>3</a:t>
            </a:r>
          </a:p>
          <a:p>
            <a:pPr marL="12700" marR="5080">
              <a:lnSpc>
                <a:spcPct val="105300"/>
              </a:lnSpc>
              <a:spcBef>
                <a:spcPts val="1350"/>
              </a:spcBef>
            </a:pPr>
            <a:r>
              <a:rPr sz="1500" dirty="0">
                <a:latin typeface="Calibri"/>
                <a:cs typeface="Calibri"/>
              </a:rPr>
              <a:t>Particle</a:t>
            </a:r>
            <a:r>
              <a:rPr lang="ja-JP" altLang="en-US" sz="1500" dirty="0">
                <a:latin typeface="Calibri"/>
                <a:cs typeface="Calibri"/>
              </a:rPr>
              <a:t> </a:t>
            </a:r>
            <a:r>
              <a:rPr sz="1500" dirty="0">
                <a:latin typeface="Calibri"/>
                <a:cs typeface="Calibri"/>
              </a:rPr>
              <a:t>tracking</a:t>
            </a:r>
            <a:r>
              <a:rPr lang="ja-JP" altLang="en-US" sz="1500" dirty="0">
                <a:latin typeface="Calibri"/>
                <a:cs typeface="Calibri"/>
              </a:rPr>
              <a:t>  </a:t>
            </a:r>
            <a:r>
              <a:rPr sz="1500" dirty="0">
                <a:latin typeface="Calibri"/>
                <a:cs typeface="Calibri"/>
              </a:rPr>
              <a:t>simulation</a:t>
            </a:r>
            <a:r>
              <a:rPr lang="ja-JP" altLang="en-US" sz="1500" dirty="0">
                <a:latin typeface="Calibri"/>
                <a:cs typeface="Calibri"/>
              </a:rPr>
              <a:t> </a:t>
            </a:r>
            <a:r>
              <a:rPr sz="1500" dirty="0">
                <a:latin typeface="Calibri"/>
                <a:cs typeface="Calibri"/>
              </a:rPr>
              <a:t>was</a:t>
            </a:r>
            <a:r>
              <a:rPr lang="ja-JP" altLang="en-US" sz="1500" dirty="0">
                <a:latin typeface="Calibri"/>
                <a:cs typeface="Calibri"/>
              </a:rPr>
              <a:t> </a:t>
            </a:r>
            <a:r>
              <a:rPr sz="1500" dirty="0">
                <a:latin typeface="Calibri"/>
                <a:cs typeface="Calibri"/>
              </a:rPr>
              <a:t>performed</a:t>
            </a:r>
            <a:r>
              <a:rPr lang="ja-JP" altLang="en-US" sz="1500" dirty="0">
                <a:latin typeface="Calibri"/>
                <a:cs typeface="Calibri"/>
              </a:rPr>
              <a:t> </a:t>
            </a:r>
            <a:r>
              <a:rPr sz="1500" dirty="0">
                <a:latin typeface="Calibri"/>
                <a:cs typeface="Calibri"/>
              </a:rPr>
              <a:t>from</a:t>
            </a:r>
            <a:r>
              <a:rPr lang="ja-JP" altLang="en-US" sz="1500" dirty="0">
                <a:latin typeface="Calibri"/>
                <a:cs typeface="Calibri"/>
              </a:rPr>
              <a:t> </a:t>
            </a:r>
            <a:r>
              <a:rPr sz="1500" dirty="0">
                <a:latin typeface="Calibri"/>
                <a:cs typeface="Calibri"/>
              </a:rPr>
              <a:t>the</a:t>
            </a:r>
            <a:r>
              <a:rPr lang="ja-JP" altLang="en-US" sz="1500" dirty="0">
                <a:latin typeface="Calibri"/>
                <a:cs typeface="Calibri"/>
              </a:rPr>
              <a:t> </a:t>
            </a:r>
            <a:r>
              <a:rPr sz="1500" dirty="0">
                <a:latin typeface="Calibri"/>
                <a:cs typeface="Calibri"/>
              </a:rPr>
              <a:t>end</a:t>
            </a:r>
            <a:r>
              <a:rPr lang="ja-JP" altLang="en-US" sz="1500" dirty="0">
                <a:latin typeface="Calibri"/>
                <a:cs typeface="Calibri"/>
              </a:rPr>
              <a:t> </a:t>
            </a:r>
            <a:r>
              <a:rPr sz="1500" dirty="0">
                <a:latin typeface="Calibri"/>
                <a:cs typeface="Calibri"/>
              </a:rPr>
              <a:t>of</a:t>
            </a:r>
            <a:r>
              <a:rPr lang="ja-JP" altLang="en-US" sz="1500" dirty="0">
                <a:latin typeface="Calibri"/>
                <a:cs typeface="Calibri"/>
              </a:rPr>
              <a:t> </a:t>
            </a:r>
            <a:r>
              <a:rPr sz="1500" dirty="0">
                <a:latin typeface="Calibri"/>
                <a:cs typeface="Calibri"/>
              </a:rPr>
              <a:t>LINAC</a:t>
            </a:r>
            <a:r>
              <a:rPr lang="ja-JP" altLang="en-US" sz="1500" dirty="0">
                <a:latin typeface="Calibri"/>
                <a:cs typeface="Calibri"/>
              </a:rPr>
              <a:t> </a:t>
            </a:r>
            <a:r>
              <a:rPr sz="1500" dirty="0">
                <a:latin typeface="Calibri"/>
                <a:cs typeface="Calibri"/>
              </a:rPr>
              <a:t>to</a:t>
            </a:r>
            <a:r>
              <a:rPr lang="ja-JP" altLang="en-US" sz="1500" dirty="0">
                <a:latin typeface="Calibri"/>
                <a:cs typeface="Calibri"/>
              </a:rPr>
              <a:t> </a:t>
            </a:r>
            <a:r>
              <a:rPr sz="1500" dirty="0">
                <a:latin typeface="Calibri"/>
                <a:cs typeface="Calibri"/>
              </a:rPr>
              <a:t> the</a:t>
            </a:r>
            <a:r>
              <a:rPr lang="ja-JP" altLang="en-US" sz="1500" dirty="0">
                <a:latin typeface="Calibri"/>
                <a:cs typeface="Calibri"/>
              </a:rPr>
              <a:t> </a:t>
            </a:r>
            <a:r>
              <a:rPr sz="1500" dirty="0">
                <a:latin typeface="Calibri"/>
                <a:cs typeface="Calibri"/>
              </a:rPr>
              <a:t>end</a:t>
            </a:r>
            <a:r>
              <a:rPr lang="ja-JP" altLang="en-US" sz="1500" dirty="0">
                <a:latin typeface="Calibri"/>
                <a:cs typeface="Calibri"/>
              </a:rPr>
              <a:t> </a:t>
            </a:r>
            <a:r>
              <a:rPr sz="1500" dirty="0">
                <a:latin typeface="Calibri"/>
                <a:cs typeface="Calibri"/>
              </a:rPr>
              <a:t>of</a:t>
            </a:r>
            <a:r>
              <a:rPr lang="ja-JP" altLang="en-US" sz="1500" dirty="0">
                <a:latin typeface="Calibri"/>
                <a:cs typeface="Calibri"/>
              </a:rPr>
              <a:t> </a:t>
            </a:r>
            <a:r>
              <a:rPr sz="1500" dirty="0">
                <a:latin typeface="Calibri"/>
                <a:cs typeface="Calibri"/>
              </a:rPr>
              <a:t>BT.</a:t>
            </a:r>
          </a:p>
        </p:txBody>
      </p:sp>
      <p:sp>
        <p:nvSpPr>
          <p:cNvPr id="6" name="object 6"/>
          <p:cNvSpPr txBox="1"/>
          <p:nvPr/>
        </p:nvSpPr>
        <p:spPr>
          <a:xfrm>
            <a:off x="831351" y="4983754"/>
            <a:ext cx="8867634" cy="1464717"/>
          </a:xfrm>
          <a:prstGeom prst="rect">
            <a:avLst/>
          </a:prstGeom>
        </p:spPr>
        <p:txBody>
          <a:bodyPr vert="horz" wrap="square" lIns="0" tIns="0" rIns="0" bIns="0" rtlCol="0">
            <a:spAutoFit/>
          </a:bodyPr>
          <a:lstStyle/>
          <a:p>
            <a:pPr marL="305435" indent="-292735">
              <a:lnSpc>
                <a:spcPts val="1645"/>
              </a:lnSpc>
              <a:buFont typeface="Arial"/>
              <a:buChar char="•"/>
              <a:tabLst>
                <a:tab pos="306070" algn="l"/>
              </a:tabLst>
            </a:pPr>
            <a:r>
              <a:rPr sz="1400" dirty="0">
                <a:latin typeface="Calibri"/>
                <a:cs typeface="Calibri"/>
              </a:rPr>
              <a:t>Initial</a:t>
            </a:r>
            <a:r>
              <a:rPr lang="ja-JP" altLang="en-US" sz="1400" dirty="0">
                <a:latin typeface="Calibri"/>
                <a:cs typeface="Calibri"/>
              </a:rPr>
              <a:t> </a:t>
            </a:r>
            <a:r>
              <a:rPr sz="1400" dirty="0">
                <a:latin typeface="Calibri"/>
                <a:cs typeface="Calibri"/>
              </a:rPr>
              <a:t>horizontal</a:t>
            </a:r>
            <a:r>
              <a:rPr lang="ja-JP" altLang="en-US" sz="1400" dirty="0">
                <a:latin typeface="Calibri"/>
                <a:cs typeface="Calibri"/>
              </a:rPr>
              <a:t> </a:t>
            </a:r>
            <a:r>
              <a:rPr sz="1400" dirty="0">
                <a:latin typeface="Calibri"/>
                <a:cs typeface="Calibri"/>
              </a:rPr>
              <a:t>emittance</a:t>
            </a:r>
            <a:r>
              <a:rPr lang="ja-JP" altLang="en-US" sz="1400" dirty="0">
                <a:latin typeface="Calibri"/>
                <a:cs typeface="Calibri"/>
              </a:rPr>
              <a:t> </a:t>
            </a:r>
            <a:r>
              <a:rPr sz="1400" dirty="0">
                <a:latin typeface="Calibri"/>
                <a:cs typeface="Calibri"/>
              </a:rPr>
              <a:t>of</a:t>
            </a:r>
            <a:r>
              <a:rPr lang="ja-JP" altLang="en-US" sz="1400" dirty="0">
                <a:latin typeface="Calibri"/>
                <a:cs typeface="Calibri"/>
              </a:rPr>
              <a:t> </a:t>
            </a:r>
            <a:r>
              <a:rPr sz="1400" dirty="0">
                <a:latin typeface="Calibri"/>
                <a:cs typeface="Calibri"/>
              </a:rPr>
              <a:t>e8 and</a:t>
            </a:r>
            <a:r>
              <a:rPr lang="ja-JP" altLang="en-US" sz="1400" dirty="0">
                <a:latin typeface="Calibri"/>
                <a:cs typeface="Calibri"/>
              </a:rPr>
              <a:t> </a:t>
            </a:r>
            <a:r>
              <a:rPr sz="1400" dirty="0">
                <a:latin typeface="Calibri"/>
                <a:cs typeface="Calibri"/>
              </a:rPr>
              <a:t>e+</a:t>
            </a:r>
            <a:r>
              <a:rPr lang="ja-JP" altLang="en-US" sz="1400" dirty="0">
                <a:latin typeface="Calibri"/>
                <a:cs typeface="Calibri"/>
              </a:rPr>
              <a:t> </a:t>
            </a:r>
            <a:r>
              <a:rPr sz="1400" dirty="0">
                <a:latin typeface="Calibri"/>
                <a:cs typeface="Calibri"/>
              </a:rPr>
              <a:t>beam</a:t>
            </a:r>
            <a:r>
              <a:rPr lang="ja-JP" altLang="en-US" sz="1400" dirty="0">
                <a:latin typeface="Calibri"/>
                <a:cs typeface="Calibri"/>
              </a:rPr>
              <a:t> </a:t>
            </a:r>
            <a:r>
              <a:rPr sz="1400" dirty="0">
                <a:latin typeface="Calibri"/>
                <a:cs typeface="Calibri"/>
              </a:rPr>
              <a:t>have</a:t>
            </a:r>
            <a:r>
              <a:rPr lang="ja-JP" altLang="en-US" sz="1400" dirty="0">
                <a:latin typeface="Calibri"/>
                <a:cs typeface="Calibri"/>
              </a:rPr>
              <a:t> </a:t>
            </a:r>
            <a:r>
              <a:rPr sz="1400" dirty="0">
                <a:latin typeface="Calibri"/>
                <a:cs typeface="Calibri"/>
              </a:rPr>
              <a:t>20</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64</a:t>
            </a:r>
            <a:r>
              <a:rPr lang="ja-JP" altLang="en-US" sz="1400" dirty="0">
                <a:latin typeface="Calibri"/>
                <a:cs typeface="Calibri"/>
              </a:rPr>
              <a:t> </a:t>
            </a:r>
            <a:r>
              <a:rPr sz="1400" dirty="0">
                <a:latin typeface="Symbol"/>
                <a:cs typeface="Symbol"/>
              </a:rPr>
              <a:t>µ</a:t>
            </a:r>
            <a:r>
              <a:rPr sz="1400" dirty="0">
                <a:latin typeface="Calibri"/>
                <a:cs typeface="Calibri"/>
              </a:rPr>
              <a:t>m,</a:t>
            </a:r>
            <a:r>
              <a:rPr lang="ja-JP" altLang="en-US" sz="1400" dirty="0">
                <a:latin typeface="Calibri"/>
                <a:cs typeface="Calibri"/>
              </a:rPr>
              <a:t> </a:t>
            </a:r>
            <a:r>
              <a:rPr sz="1400" dirty="0">
                <a:latin typeface="Calibri"/>
                <a:cs typeface="Calibri"/>
              </a:rPr>
              <a:t>respectively.</a:t>
            </a:r>
          </a:p>
          <a:p>
            <a:pPr marL="305435" indent="-292735">
              <a:lnSpc>
                <a:spcPts val="1600"/>
              </a:lnSpc>
              <a:buFont typeface="Arial"/>
              <a:buChar char="•"/>
              <a:tabLst>
                <a:tab pos="306070" algn="l"/>
              </a:tabLst>
            </a:pPr>
            <a:r>
              <a:rPr sz="1400" dirty="0">
                <a:latin typeface="Calibri"/>
                <a:cs typeface="Calibri"/>
              </a:rPr>
              <a:t>These</a:t>
            </a:r>
            <a:r>
              <a:rPr lang="ja-JP" altLang="en-US" sz="1400" dirty="0">
                <a:latin typeface="Calibri"/>
                <a:cs typeface="Calibri"/>
              </a:rPr>
              <a:t> </a:t>
            </a:r>
            <a:r>
              <a:rPr sz="1400" dirty="0">
                <a:latin typeface="Calibri"/>
                <a:cs typeface="Calibri"/>
              </a:rPr>
              <a:t>emittances</a:t>
            </a:r>
            <a:r>
              <a:rPr lang="ja-JP" altLang="en-US" sz="1400" dirty="0">
                <a:latin typeface="Calibri"/>
                <a:cs typeface="Calibri"/>
              </a:rPr>
              <a:t> </a:t>
            </a:r>
            <a:r>
              <a:rPr sz="1400" dirty="0">
                <a:latin typeface="Calibri"/>
                <a:cs typeface="Calibri"/>
              </a:rPr>
              <a:t>are</a:t>
            </a:r>
            <a:r>
              <a:rPr lang="ja-JP" altLang="en-US" sz="1400" dirty="0">
                <a:latin typeface="Calibri"/>
                <a:cs typeface="Calibri"/>
              </a:rPr>
              <a:t> </a:t>
            </a:r>
            <a:r>
              <a:rPr sz="1400" dirty="0">
                <a:latin typeface="Calibri"/>
                <a:cs typeface="Calibri"/>
              </a:rPr>
              <a:t>increased</a:t>
            </a:r>
            <a:r>
              <a:rPr lang="ja-JP" altLang="en-US" sz="1400" dirty="0">
                <a:latin typeface="Calibri"/>
                <a:cs typeface="Calibri"/>
              </a:rPr>
              <a:t> </a:t>
            </a:r>
            <a:r>
              <a:rPr sz="1400" dirty="0">
                <a:latin typeface="Calibri"/>
                <a:cs typeface="Calibri"/>
              </a:rPr>
              <a:t>by</a:t>
            </a:r>
            <a:r>
              <a:rPr lang="ja-JP" altLang="en-US" sz="1400" dirty="0">
                <a:latin typeface="Calibri"/>
                <a:cs typeface="Calibri"/>
              </a:rPr>
              <a:t> </a:t>
            </a:r>
            <a:r>
              <a:rPr sz="1400" dirty="0">
                <a:latin typeface="Calibri"/>
                <a:cs typeface="Calibri"/>
              </a:rPr>
              <a:t>radiation</a:t>
            </a:r>
            <a:r>
              <a:rPr lang="ja-JP" altLang="en-US" sz="1400" dirty="0">
                <a:latin typeface="Calibri"/>
                <a:cs typeface="Calibri"/>
              </a:rPr>
              <a:t> </a:t>
            </a:r>
            <a:r>
              <a:rPr sz="1400" dirty="0">
                <a:latin typeface="Calibri"/>
                <a:cs typeface="Calibri"/>
              </a:rPr>
              <a:t>excitation</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reach</a:t>
            </a:r>
            <a:r>
              <a:rPr lang="ja-JP" altLang="en-US" sz="1400" dirty="0">
                <a:latin typeface="Calibri"/>
                <a:cs typeface="Calibri"/>
              </a:rPr>
              <a:t> </a:t>
            </a:r>
            <a:r>
              <a:rPr sz="1400" dirty="0">
                <a:latin typeface="Calibri"/>
                <a:cs typeface="Calibri"/>
              </a:rPr>
              <a:t>68</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74</a:t>
            </a:r>
            <a:r>
              <a:rPr lang="ja-JP" altLang="en-US" sz="1400" dirty="0">
                <a:latin typeface="Calibri"/>
                <a:cs typeface="Calibri"/>
              </a:rPr>
              <a:t> </a:t>
            </a:r>
            <a:r>
              <a:rPr sz="1400" dirty="0">
                <a:latin typeface="Symbol"/>
                <a:cs typeface="Symbol"/>
              </a:rPr>
              <a:t>µ</a:t>
            </a:r>
            <a:r>
              <a:rPr sz="1400" dirty="0">
                <a:latin typeface="Calibri"/>
                <a:cs typeface="Calibri"/>
              </a:rPr>
              <a:t>m.</a:t>
            </a:r>
          </a:p>
          <a:p>
            <a:pPr marL="256540" indent="-243840">
              <a:lnSpc>
                <a:spcPts val="2000"/>
              </a:lnSpc>
              <a:buClr>
                <a:srgbClr val="FF0000"/>
              </a:buClr>
              <a:buFont typeface="Arial"/>
              <a:buChar char="•"/>
              <a:tabLst>
                <a:tab pos="257175" algn="l"/>
              </a:tabLst>
            </a:pPr>
            <a:r>
              <a:rPr sz="1700" dirty="0">
                <a:solidFill>
                  <a:srgbClr val="FF0000"/>
                </a:solidFill>
                <a:latin typeface="Calibri"/>
                <a:cs typeface="Calibri"/>
              </a:rPr>
              <a:t>Even</a:t>
            </a:r>
            <a:r>
              <a:rPr lang="ja-JP" altLang="en-US" sz="1700" dirty="0">
                <a:solidFill>
                  <a:srgbClr val="FF0000"/>
                </a:solidFill>
                <a:latin typeface="Calibri"/>
                <a:cs typeface="Calibri"/>
              </a:rPr>
              <a:t> </a:t>
            </a:r>
            <a:r>
              <a:rPr sz="1700" dirty="0">
                <a:solidFill>
                  <a:srgbClr val="FF0000"/>
                </a:solidFill>
                <a:latin typeface="Calibri"/>
                <a:cs typeface="Calibri"/>
              </a:rPr>
              <a:t>if</a:t>
            </a:r>
            <a:r>
              <a:rPr lang="ja-JP" altLang="en-US" sz="1700" dirty="0">
                <a:solidFill>
                  <a:srgbClr val="FF0000"/>
                </a:solidFill>
                <a:latin typeface="Calibri"/>
                <a:cs typeface="Calibri"/>
              </a:rPr>
              <a:t> </a:t>
            </a:r>
            <a:r>
              <a:rPr sz="1700" dirty="0">
                <a:solidFill>
                  <a:srgbClr val="FF0000"/>
                </a:solidFill>
                <a:latin typeface="Calibri"/>
                <a:cs typeface="Calibri"/>
              </a:rPr>
              <a:t>the</a:t>
            </a:r>
            <a:r>
              <a:rPr lang="ja-JP" altLang="en-US" sz="1700" dirty="0">
                <a:solidFill>
                  <a:srgbClr val="FF0000"/>
                </a:solidFill>
                <a:latin typeface="Calibri"/>
                <a:cs typeface="Calibri"/>
              </a:rPr>
              <a:t> </a:t>
            </a:r>
            <a:r>
              <a:rPr sz="1700" dirty="0">
                <a:solidFill>
                  <a:srgbClr val="FF0000"/>
                </a:solidFill>
                <a:latin typeface="Calibri"/>
                <a:cs typeface="Calibri"/>
              </a:rPr>
              <a:t>emittance</a:t>
            </a:r>
            <a:r>
              <a:rPr lang="ja-JP" altLang="en-US" sz="1700" dirty="0">
                <a:solidFill>
                  <a:srgbClr val="FF0000"/>
                </a:solidFill>
                <a:latin typeface="Calibri"/>
                <a:cs typeface="Calibri"/>
              </a:rPr>
              <a:t> </a:t>
            </a:r>
            <a:r>
              <a:rPr sz="1700" dirty="0">
                <a:solidFill>
                  <a:srgbClr val="FF0000"/>
                </a:solidFill>
                <a:latin typeface="Calibri"/>
                <a:cs typeface="Calibri"/>
              </a:rPr>
              <a:t>preservation</a:t>
            </a:r>
            <a:r>
              <a:rPr lang="ja-JP" altLang="en-US" sz="1700" dirty="0">
                <a:solidFill>
                  <a:srgbClr val="FF0000"/>
                </a:solidFill>
                <a:latin typeface="Calibri"/>
                <a:cs typeface="Calibri"/>
              </a:rPr>
              <a:t> </a:t>
            </a:r>
            <a:r>
              <a:rPr sz="1700" dirty="0">
                <a:solidFill>
                  <a:srgbClr val="FF0000"/>
                </a:solidFill>
                <a:latin typeface="Calibri"/>
                <a:cs typeface="Calibri"/>
              </a:rPr>
              <a:t>is</a:t>
            </a:r>
            <a:r>
              <a:rPr lang="ja-JP" altLang="en-US" sz="1700" dirty="0">
                <a:solidFill>
                  <a:srgbClr val="FF0000"/>
                </a:solidFill>
                <a:latin typeface="Calibri"/>
                <a:cs typeface="Calibri"/>
              </a:rPr>
              <a:t> </a:t>
            </a:r>
            <a:r>
              <a:rPr sz="1700" dirty="0">
                <a:solidFill>
                  <a:srgbClr val="FF0000"/>
                </a:solidFill>
                <a:latin typeface="Calibri"/>
                <a:cs typeface="Calibri"/>
              </a:rPr>
              <a:t>perfect</a:t>
            </a:r>
            <a:r>
              <a:rPr lang="ja-JP" altLang="en-US" sz="1700" dirty="0">
                <a:solidFill>
                  <a:srgbClr val="FF0000"/>
                </a:solidFill>
                <a:latin typeface="Calibri"/>
                <a:cs typeface="Calibri"/>
              </a:rPr>
              <a:t> </a:t>
            </a:r>
            <a:r>
              <a:rPr sz="1700" dirty="0">
                <a:solidFill>
                  <a:srgbClr val="FF0000"/>
                </a:solidFill>
                <a:latin typeface="Calibri"/>
                <a:cs typeface="Calibri"/>
              </a:rPr>
              <a:t>in</a:t>
            </a:r>
            <a:r>
              <a:rPr lang="ja-JP" altLang="en-US" sz="1700" dirty="0">
                <a:solidFill>
                  <a:srgbClr val="FF0000"/>
                </a:solidFill>
                <a:latin typeface="Calibri"/>
                <a:cs typeface="Calibri"/>
              </a:rPr>
              <a:t> </a:t>
            </a:r>
            <a:r>
              <a:rPr sz="1700" dirty="0">
                <a:solidFill>
                  <a:srgbClr val="FF0000"/>
                </a:solidFill>
                <a:latin typeface="Calibri"/>
                <a:cs typeface="Calibri"/>
              </a:rPr>
              <a:t>the</a:t>
            </a:r>
            <a:r>
              <a:rPr lang="ja-JP" altLang="en-US" sz="1700" dirty="0">
                <a:solidFill>
                  <a:srgbClr val="FF0000"/>
                </a:solidFill>
                <a:latin typeface="Calibri"/>
                <a:cs typeface="Calibri"/>
              </a:rPr>
              <a:t> </a:t>
            </a:r>
            <a:r>
              <a:rPr sz="1700" dirty="0">
                <a:solidFill>
                  <a:srgbClr val="FF0000"/>
                </a:solidFill>
                <a:latin typeface="Calibri"/>
                <a:cs typeface="Calibri"/>
              </a:rPr>
              <a:t>LINAC,</a:t>
            </a:r>
            <a:r>
              <a:rPr lang="ja-JP" altLang="en-US" sz="1700" dirty="0">
                <a:solidFill>
                  <a:srgbClr val="FF0000"/>
                </a:solidFill>
                <a:latin typeface="Calibri"/>
                <a:cs typeface="Calibri"/>
              </a:rPr>
              <a:t> </a:t>
            </a:r>
            <a:r>
              <a:rPr sz="1700" dirty="0">
                <a:solidFill>
                  <a:srgbClr val="FF0000"/>
                </a:solidFill>
                <a:latin typeface="Calibri"/>
                <a:cs typeface="Calibri"/>
              </a:rPr>
              <a:t>emittance</a:t>
            </a:r>
            <a:r>
              <a:rPr lang="ja-JP" altLang="en-US" sz="1700" dirty="0">
                <a:solidFill>
                  <a:srgbClr val="FF0000"/>
                </a:solidFill>
                <a:latin typeface="Calibri"/>
                <a:cs typeface="Calibri"/>
              </a:rPr>
              <a:t> </a:t>
            </a:r>
            <a:r>
              <a:rPr sz="1700" dirty="0">
                <a:solidFill>
                  <a:srgbClr val="FF0000"/>
                </a:solidFill>
                <a:latin typeface="Calibri"/>
                <a:cs typeface="Calibri"/>
              </a:rPr>
              <a:t>growth</a:t>
            </a:r>
            <a:r>
              <a:rPr lang="ja-JP" altLang="en-US" sz="1700" dirty="0">
                <a:solidFill>
                  <a:srgbClr val="FF0000"/>
                </a:solidFill>
                <a:latin typeface="Calibri"/>
                <a:cs typeface="Calibri"/>
              </a:rPr>
              <a:t> </a:t>
            </a:r>
            <a:r>
              <a:rPr sz="1700" dirty="0">
                <a:solidFill>
                  <a:srgbClr val="FF0000"/>
                </a:solidFill>
                <a:latin typeface="Calibri"/>
                <a:cs typeface="Calibri"/>
              </a:rPr>
              <a:t>by</a:t>
            </a:r>
            <a:r>
              <a:rPr lang="ja-JP" altLang="en-US" sz="1700" dirty="0">
                <a:solidFill>
                  <a:srgbClr val="FF0000"/>
                </a:solidFill>
                <a:latin typeface="Calibri"/>
                <a:cs typeface="Calibri"/>
              </a:rPr>
              <a:t> </a:t>
            </a:r>
            <a:r>
              <a:rPr sz="1700" dirty="0">
                <a:solidFill>
                  <a:srgbClr val="FF0000"/>
                </a:solidFill>
                <a:latin typeface="Calibri"/>
                <a:cs typeface="Calibri"/>
              </a:rPr>
              <a:t>radiation</a:t>
            </a:r>
            <a:r>
              <a:rPr lang="ja-JP" altLang="en-US" sz="1700" dirty="0">
                <a:solidFill>
                  <a:srgbClr val="FF0000"/>
                </a:solidFill>
                <a:latin typeface="Calibri"/>
                <a:cs typeface="Calibri"/>
              </a:rPr>
              <a:t> </a:t>
            </a:r>
            <a:endParaRPr sz="1700" dirty="0">
              <a:latin typeface="Calibri"/>
              <a:cs typeface="Calibri"/>
            </a:endParaRPr>
          </a:p>
          <a:p>
            <a:pPr marL="256540">
              <a:lnSpc>
                <a:spcPts val="2030"/>
              </a:lnSpc>
              <a:spcBef>
                <a:spcPts val="45"/>
              </a:spcBef>
            </a:pPr>
            <a:r>
              <a:rPr sz="1700" dirty="0">
                <a:solidFill>
                  <a:srgbClr val="FF0000"/>
                </a:solidFill>
                <a:latin typeface="Calibri"/>
                <a:cs typeface="Calibri"/>
              </a:rPr>
              <a:t>excitation</a:t>
            </a:r>
            <a:r>
              <a:rPr lang="ja-JP" altLang="en-US" sz="1700" dirty="0">
                <a:solidFill>
                  <a:srgbClr val="FF0000"/>
                </a:solidFill>
                <a:latin typeface="Calibri"/>
                <a:cs typeface="Calibri"/>
              </a:rPr>
              <a:t> </a:t>
            </a:r>
            <a:r>
              <a:rPr sz="1700" dirty="0">
                <a:solidFill>
                  <a:srgbClr val="FF0000"/>
                </a:solidFill>
                <a:latin typeface="Calibri"/>
                <a:cs typeface="Calibri"/>
              </a:rPr>
              <a:t>is</a:t>
            </a:r>
            <a:r>
              <a:rPr lang="ja-JP" altLang="en-US" sz="1700" dirty="0">
                <a:solidFill>
                  <a:srgbClr val="FF0000"/>
                </a:solidFill>
                <a:latin typeface="Calibri"/>
                <a:cs typeface="Calibri"/>
              </a:rPr>
              <a:t> </a:t>
            </a:r>
            <a:r>
              <a:rPr sz="1700" dirty="0">
                <a:solidFill>
                  <a:srgbClr val="FF0000"/>
                </a:solidFill>
                <a:latin typeface="Calibri"/>
                <a:cs typeface="Calibri"/>
              </a:rPr>
              <a:t>larger</a:t>
            </a:r>
            <a:r>
              <a:rPr lang="ja-JP" altLang="en-US" sz="1700" dirty="0">
                <a:solidFill>
                  <a:srgbClr val="FF0000"/>
                </a:solidFill>
                <a:latin typeface="Calibri"/>
                <a:cs typeface="Calibri"/>
              </a:rPr>
              <a:t> </a:t>
            </a:r>
            <a:r>
              <a:rPr sz="1700" dirty="0">
                <a:solidFill>
                  <a:srgbClr val="FF0000"/>
                </a:solidFill>
                <a:latin typeface="Calibri"/>
                <a:cs typeface="Calibri"/>
              </a:rPr>
              <a:t>than</a:t>
            </a:r>
            <a:r>
              <a:rPr lang="ja-JP" altLang="en-US" sz="1700" dirty="0">
                <a:solidFill>
                  <a:srgbClr val="FF0000"/>
                </a:solidFill>
                <a:latin typeface="Calibri"/>
                <a:cs typeface="Calibri"/>
              </a:rPr>
              <a:t> </a:t>
            </a:r>
            <a:r>
              <a:rPr sz="1700" dirty="0">
                <a:solidFill>
                  <a:srgbClr val="FF0000"/>
                </a:solidFill>
                <a:latin typeface="Calibri"/>
                <a:cs typeface="Calibri"/>
              </a:rPr>
              <a:t>Phase8III</a:t>
            </a:r>
            <a:r>
              <a:rPr lang="ja-JP" altLang="en-US" sz="1700" dirty="0">
                <a:solidFill>
                  <a:srgbClr val="FF0000"/>
                </a:solidFill>
                <a:latin typeface="Calibri"/>
                <a:cs typeface="Calibri"/>
              </a:rPr>
              <a:t> </a:t>
            </a:r>
            <a:r>
              <a:rPr sz="1700" dirty="0">
                <a:solidFill>
                  <a:srgbClr val="FF0000"/>
                </a:solidFill>
                <a:latin typeface="Calibri"/>
                <a:cs typeface="Calibri"/>
              </a:rPr>
              <a:t>final</a:t>
            </a:r>
            <a:r>
              <a:rPr lang="ja-JP" altLang="en-US" sz="1700" dirty="0">
                <a:solidFill>
                  <a:srgbClr val="FF0000"/>
                </a:solidFill>
                <a:latin typeface="Calibri"/>
                <a:cs typeface="Calibri"/>
              </a:rPr>
              <a:t> </a:t>
            </a:r>
            <a:r>
              <a:rPr sz="1700" dirty="0">
                <a:solidFill>
                  <a:srgbClr val="FF0000"/>
                </a:solidFill>
                <a:latin typeface="Calibri"/>
                <a:cs typeface="Calibri"/>
              </a:rPr>
              <a:t>requirement</a:t>
            </a:r>
            <a:r>
              <a:rPr lang="ja-JP" altLang="en-US" sz="1700" dirty="0">
                <a:solidFill>
                  <a:srgbClr val="FF0000"/>
                </a:solidFill>
                <a:latin typeface="Calibri"/>
                <a:cs typeface="Calibri"/>
              </a:rPr>
              <a:t> </a:t>
            </a:r>
            <a:r>
              <a:rPr sz="1700" dirty="0">
                <a:solidFill>
                  <a:srgbClr val="FF0000"/>
                </a:solidFill>
                <a:latin typeface="Calibri"/>
                <a:cs typeface="Calibri"/>
              </a:rPr>
              <a:t>for</a:t>
            </a:r>
            <a:r>
              <a:rPr lang="ja-JP" altLang="en-US" sz="1700" dirty="0">
                <a:solidFill>
                  <a:srgbClr val="FF0000"/>
                </a:solidFill>
                <a:latin typeface="Calibri"/>
                <a:cs typeface="Calibri"/>
              </a:rPr>
              <a:t> </a:t>
            </a:r>
            <a:r>
              <a:rPr sz="1700" dirty="0">
                <a:solidFill>
                  <a:srgbClr val="FF0000"/>
                </a:solidFill>
                <a:latin typeface="Calibri"/>
                <a:cs typeface="Calibri"/>
              </a:rPr>
              <a:t>the</a:t>
            </a:r>
            <a:r>
              <a:rPr lang="ja-JP" altLang="en-US" sz="1700" dirty="0">
                <a:solidFill>
                  <a:srgbClr val="FF0000"/>
                </a:solidFill>
                <a:latin typeface="Calibri"/>
                <a:cs typeface="Calibri"/>
              </a:rPr>
              <a:t> </a:t>
            </a:r>
            <a:r>
              <a:rPr sz="1700" dirty="0">
                <a:solidFill>
                  <a:srgbClr val="FF0000"/>
                </a:solidFill>
                <a:latin typeface="Calibri"/>
                <a:cs typeface="Calibri"/>
              </a:rPr>
              <a:t>e8 beam.</a:t>
            </a:r>
            <a:endParaRPr sz="1700" dirty="0">
              <a:latin typeface="Calibri"/>
              <a:cs typeface="Calibri"/>
            </a:endParaRPr>
          </a:p>
          <a:p>
            <a:pPr marL="256540" indent="-243840">
              <a:lnSpc>
                <a:spcPts val="2030"/>
              </a:lnSpc>
              <a:buClr>
                <a:srgbClr val="FF0000"/>
              </a:buClr>
              <a:buFont typeface="Arial"/>
              <a:buChar char="•"/>
              <a:tabLst>
                <a:tab pos="257175" algn="l"/>
              </a:tabLst>
            </a:pPr>
            <a:r>
              <a:rPr sz="1700" dirty="0">
                <a:latin typeface="Calibri"/>
                <a:cs typeface="Calibri"/>
              </a:rPr>
              <a:t>We</a:t>
            </a:r>
            <a:r>
              <a:rPr lang="ja-JP" altLang="en-US" sz="1700" dirty="0">
                <a:latin typeface="Calibri"/>
                <a:cs typeface="Calibri"/>
              </a:rPr>
              <a:t> </a:t>
            </a:r>
            <a:r>
              <a:rPr sz="1700" dirty="0">
                <a:latin typeface="Calibri"/>
                <a:cs typeface="Calibri"/>
              </a:rPr>
              <a:t>seek</a:t>
            </a:r>
            <a:r>
              <a:rPr lang="ja-JP" altLang="en-US" sz="1700" dirty="0">
                <a:latin typeface="Calibri"/>
                <a:cs typeface="Calibri"/>
              </a:rPr>
              <a:t> </a:t>
            </a:r>
            <a:r>
              <a:rPr sz="1700" dirty="0">
                <a:latin typeface="Calibri"/>
                <a:cs typeface="Calibri"/>
              </a:rPr>
              <a:t>a</a:t>
            </a:r>
            <a:r>
              <a:rPr lang="ja-JP" altLang="en-US" sz="1700" dirty="0">
                <a:latin typeface="Calibri"/>
                <a:cs typeface="Calibri"/>
              </a:rPr>
              <a:t> </a:t>
            </a:r>
            <a:r>
              <a:rPr sz="1700" dirty="0">
                <a:latin typeface="Calibri"/>
                <a:cs typeface="Calibri"/>
              </a:rPr>
              <a:t>solution</a:t>
            </a:r>
            <a:r>
              <a:rPr lang="ja-JP" altLang="en-US" sz="1700" dirty="0">
                <a:latin typeface="Calibri"/>
                <a:cs typeface="Calibri"/>
              </a:rPr>
              <a:t> </a:t>
            </a:r>
            <a:r>
              <a:rPr sz="1700" dirty="0">
                <a:latin typeface="Calibri"/>
                <a:cs typeface="Calibri"/>
              </a:rPr>
              <a:t>of</a:t>
            </a:r>
            <a:r>
              <a:rPr lang="ja-JP" altLang="en-US" sz="1700" dirty="0">
                <a:latin typeface="Calibri"/>
                <a:cs typeface="Calibri"/>
              </a:rPr>
              <a:t> </a:t>
            </a:r>
            <a:r>
              <a:rPr sz="1700" dirty="0">
                <a:latin typeface="Calibri"/>
                <a:cs typeface="Calibri"/>
              </a:rPr>
              <a:t>this</a:t>
            </a:r>
            <a:r>
              <a:rPr lang="ja-JP" altLang="en-US" sz="1700" dirty="0">
                <a:latin typeface="Calibri"/>
                <a:cs typeface="Calibri"/>
              </a:rPr>
              <a:t> </a:t>
            </a:r>
            <a:r>
              <a:rPr sz="1700" dirty="0">
                <a:latin typeface="Calibri"/>
                <a:cs typeface="Calibri"/>
              </a:rPr>
              <a:t>problem</a:t>
            </a:r>
            <a:r>
              <a:rPr lang="ja-JP" altLang="en-US" sz="1700" dirty="0">
                <a:latin typeface="Calibri"/>
                <a:cs typeface="Calibri"/>
              </a:rPr>
              <a:t> </a:t>
            </a:r>
            <a:r>
              <a:rPr sz="1700" dirty="0">
                <a:latin typeface="Calibri"/>
                <a:cs typeface="Calibri"/>
              </a:rPr>
              <a:t>now.</a:t>
            </a:r>
            <a:r>
              <a:rPr lang="ja-JP" altLang="en-US" sz="1700" dirty="0">
                <a:latin typeface="Calibri"/>
                <a:cs typeface="Calibri"/>
              </a:rPr>
              <a:t> </a:t>
            </a:r>
            <a:r>
              <a:rPr sz="1700" dirty="0">
                <a:latin typeface="Calibri"/>
                <a:cs typeface="Calibri"/>
              </a:rPr>
              <a:t>One</a:t>
            </a:r>
            <a:r>
              <a:rPr lang="ja-JP" altLang="en-US" sz="1700" dirty="0">
                <a:latin typeface="Calibri"/>
                <a:cs typeface="Calibri"/>
              </a:rPr>
              <a:t> </a:t>
            </a:r>
            <a:r>
              <a:rPr sz="1700" dirty="0">
                <a:latin typeface="Calibri"/>
                <a:cs typeface="Calibri"/>
              </a:rPr>
              <a:t>possible</a:t>
            </a:r>
            <a:r>
              <a:rPr lang="ja-JP" altLang="en-US" sz="1700" dirty="0">
                <a:latin typeface="Calibri"/>
                <a:cs typeface="Calibri"/>
              </a:rPr>
              <a:t> </a:t>
            </a:r>
            <a:r>
              <a:rPr sz="1700" dirty="0">
                <a:latin typeface="Calibri"/>
                <a:cs typeface="Calibri"/>
              </a:rPr>
              <a:t>way</a:t>
            </a:r>
            <a:r>
              <a:rPr lang="ja-JP" altLang="en-US" sz="1700" dirty="0">
                <a:latin typeface="Calibri"/>
                <a:cs typeface="Calibri"/>
              </a:rPr>
              <a:t> </a:t>
            </a:r>
            <a:r>
              <a:rPr sz="1700" dirty="0">
                <a:latin typeface="Calibri"/>
                <a:cs typeface="Calibri"/>
              </a:rPr>
              <a:t>is</a:t>
            </a:r>
            <a:r>
              <a:rPr lang="ja-JP" altLang="en-US" sz="1700" dirty="0">
                <a:latin typeface="Calibri"/>
                <a:cs typeface="Calibri"/>
              </a:rPr>
              <a:t> </a:t>
            </a:r>
            <a:r>
              <a:rPr sz="1700" dirty="0">
                <a:latin typeface="Calibri"/>
                <a:cs typeface="Calibri"/>
              </a:rPr>
              <a:t>that</a:t>
            </a:r>
            <a:r>
              <a:rPr lang="ja-JP" altLang="en-US" sz="1700" dirty="0">
                <a:latin typeface="Calibri"/>
                <a:cs typeface="Calibri"/>
              </a:rPr>
              <a:t> </a:t>
            </a:r>
            <a:r>
              <a:rPr sz="1700" dirty="0">
                <a:latin typeface="Calibri"/>
                <a:cs typeface="Calibri"/>
              </a:rPr>
              <a:t>other</a:t>
            </a:r>
            <a:r>
              <a:rPr lang="ja-JP" altLang="en-US" sz="1700" dirty="0">
                <a:latin typeface="Calibri"/>
                <a:cs typeface="Calibri"/>
              </a:rPr>
              <a:t> </a:t>
            </a:r>
            <a:r>
              <a:rPr sz="1700" dirty="0">
                <a:latin typeface="Calibri"/>
                <a:cs typeface="Calibri"/>
              </a:rPr>
              <a:t>tunnel</a:t>
            </a:r>
            <a:r>
              <a:rPr lang="ja-JP" altLang="en-US" sz="1700" dirty="0">
                <a:latin typeface="Calibri"/>
                <a:cs typeface="Calibri"/>
              </a:rPr>
              <a:t> </a:t>
            </a:r>
            <a:r>
              <a:rPr sz="1700" dirty="0">
                <a:latin typeface="Calibri"/>
                <a:cs typeface="Calibri"/>
              </a:rPr>
              <a:t>(AR</a:t>
            </a:r>
            <a:r>
              <a:rPr lang="ja-JP" altLang="en-US" sz="1700" dirty="0">
                <a:latin typeface="Calibri"/>
                <a:cs typeface="Calibri"/>
              </a:rPr>
              <a:t> </a:t>
            </a:r>
            <a:r>
              <a:rPr sz="1700" dirty="0">
                <a:latin typeface="Calibri"/>
                <a:cs typeface="Calibri"/>
              </a:rPr>
              <a:t>line)</a:t>
            </a:r>
            <a:r>
              <a:rPr lang="ja-JP" altLang="en-US" sz="1700" dirty="0">
                <a:latin typeface="Calibri"/>
                <a:cs typeface="Calibri"/>
              </a:rPr>
              <a:t> </a:t>
            </a:r>
            <a:r>
              <a:rPr sz="1700" dirty="0">
                <a:latin typeface="Calibri"/>
                <a:cs typeface="Calibri"/>
              </a:rPr>
              <a:t>is</a:t>
            </a:r>
            <a:r>
              <a:rPr lang="ja-JP" altLang="en-US" sz="1700" dirty="0">
                <a:latin typeface="Calibri"/>
                <a:cs typeface="Calibri"/>
              </a:rPr>
              <a:t> </a:t>
            </a:r>
            <a:r>
              <a:rPr sz="1700" dirty="0">
                <a:latin typeface="Calibri"/>
                <a:cs typeface="Calibri"/>
              </a:rPr>
              <a:t>used</a:t>
            </a:r>
            <a:r>
              <a:rPr lang="ja-JP" altLang="en-US" sz="1700" dirty="0">
                <a:latin typeface="Calibri"/>
                <a:cs typeface="Calibri"/>
              </a:rPr>
              <a:t> </a:t>
            </a:r>
            <a:r>
              <a:rPr sz="1700" dirty="0">
                <a:latin typeface="Calibri"/>
                <a:cs typeface="Calibri"/>
              </a:rPr>
              <a:t>as</a:t>
            </a:r>
            <a:r>
              <a:rPr lang="ja-JP" altLang="en-US" sz="1700" dirty="0">
                <a:latin typeface="Calibri"/>
                <a:cs typeface="Calibri"/>
              </a:rPr>
              <a:t> </a:t>
            </a:r>
            <a:endParaRPr sz="1700" dirty="0">
              <a:latin typeface="Calibri"/>
              <a:cs typeface="Calibri"/>
            </a:endParaRPr>
          </a:p>
        </p:txBody>
      </p:sp>
      <p:sp>
        <p:nvSpPr>
          <p:cNvPr id="7" name="object 7"/>
          <p:cNvSpPr txBox="1"/>
          <p:nvPr/>
        </p:nvSpPr>
        <p:spPr>
          <a:xfrm>
            <a:off x="1075320" y="6184906"/>
            <a:ext cx="5732766" cy="523220"/>
          </a:xfrm>
          <a:prstGeom prst="rect">
            <a:avLst/>
          </a:prstGeom>
        </p:spPr>
        <p:txBody>
          <a:bodyPr vert="horz" wrap="square" lIns="0" tIns="0" rIns="0" bIns="0" rtlCol="0">
            <a:spAutoFit/>
          </a:bodyPr>
          <a:lstStyle/>
          <a:p>
            <a:pPr marL="12700">
              <a:lnSpc>
                <a:spcPct val="100000"/>
              </a:lnSpc>
            </a:pPr>
            <a:r>
              <a:rPr sz="1700" dirty="0">
                <a:latin typeface="Calibri"/>
                <a:cs typeface="Calibri"/>
              </a:rPr>
              <a:t>e8 beam</a:t>
            </a:r>
            <a:r>
              <a:rPr lang="ja-JP" altLang="en-US" sz="1700" dirty="0">
                <a:latin typeface="Calibri"/>
                <a:cs typeface="Calibri"/>
              </a:rPr>
              <a:t> </a:t>
            </a:r>
            <a:r>
              <a:rPr sz="1700" dirty="0">
                <a:latin typeface="Calibri"/>
                <a:cs typeface="Calibri"/>
              </a:rPr>
              <a:t>line,</a:t>
            </a:r>
            <a:r>
              <a:rPr lang="ja-JP" altLang="en-US" sz="1700" dirty="0">
                <a:latin typeface="Calibri"/>
                <a:cs typeface="Calibri"/>
              </a:rPr>
              <a:t> </a:t>
            </a:r>
            <a:r>
              <a:rPr sz="1700" dirty="0">
                <a:latin typeface="Calibri"/>
                <a:cs typeface="Calibri"/>
              </a:rPr>
              <a:t>which</a:t>
            </a:r>
            <a:r>
              <a:rPr lang="ja-JP" altLang="en-US" sz="1700" dirty="0">
                <a:latin typeface="Calibri"/>
                <a:cs typeface="Calibri"/>
              </a:rPr>
              <a:t> </a:t>
            </a:r>
            <a:r>
              <a:rPr sz="1700" dirty="0">
                <a:latin typeface="Calibri"/>
                <a:cs typeface="Calibri"/>
              </a:rPr>
              <a:t>has</a:t>
            </a:r>
            <a:r>
              <a:rPr lang="ja-JP" altLang="en-US" sz="1700" dirty="0">
                <a:latin typeface="Calibri"/>
                <a:cs typeface="Calibri"/>
              </a:rPr>
              <a:t> </a:t>
            </a:r>
            <a:r>
              <a:rPr sz="1700" dirty="0">
                <a:latin typeface="Calibri"/>
                <a:cs typeface="Calibri"/>
              </a:rPr>
              <a:t>smaller</a:t>
            </a:r>
            <a:r>
              <a:rPr lang="ja-JP" altLang="en-US" sz="1700" dirty="0">
                <a:latin typeface="Calibri"/>
                <a:cs typeface="Calibri"/>
              </a:rPr>
              <a:t> </a:t>
            </a:r>
            <a:r>
              <a:rPr sz="1700" dirty="0">
                <a:latin typeface="Cambria"/>
                <a:cs typeface="Cambria"/>
              </a:rPr>
              <a:t>ρ </a:t>
            </a:r>
            <a:r>
              <a:rPr sz="1700" dirty="0">
                <a:latin typeface="Calibri"/>
                <a:cs typeface="Calibri"/>
              </a:rPr>
              <a:t>than</a:t>
            </a:r>
            <a:r>
              <a:rPr lang="ja-JP" altLang="en-US" sz="1700" dirty="0">
                <a:latin typeface="Calibri"/>
                <a:cs typeface="Calibri"/>
              </a:rPr>
              <a:t> </a:t>
            </a:r>
            <a:r>
              <a:rPr sz="1700" dirty="0">
                <a:latin typeface="Calibri"/>
                <a:cs typeface="Calibri"/>
              </a:rPr>
              <a:t>that</a:t>
            </a:r>
            <a:r>
              <a:rPr lang="ja-JP" altLang="en-US" sz="1700" dirty="0">
                <a:latin typeface="Calibri"/>
                <a:cs typeface="Calibri"/>
              </a:rPr>
              <a:t> </a:t>
            </a:r>
            <a:r>
              <a:rPr sz="1700" dirty="0">
                <a:latin typeface="Calibri"/>
                <a:cs typeface="Calibri"/>
              </a:rPr>
              <a:t>of</a:t>
            </a:r>
            <a:r>
              <a:rPr lang="ja-JP" altLang="en-US" sz="1700" dirty="0">
                <a:latin typeface="Calibri"/>
                <a:cs typeface="Calibri"/>
              </a:rPr>
              <a:t> </a:t>
            </a:r>
            <a:r>
              <a:rPr sz="1700" dirty="0">
                <a:latin typeface="Calibri"/>
                <a:cs typeface="Calibri"/>
              </a:rPr>
              <a:t>current</a:t>
            </a:r>
            <a:r>
              <a:rPr lang="ja-JP" altLang="en-US" sz="1700" dirty="0">
                <a:latin typeface="Calibri"/>
                <a:cs typeface="Calibri"/>
              </a:rPr>
              <a:t> </a:t>
            </a:r>
            <a:r>
              <a:rPr sz="1700" dirty="0">
                <a:latin typeface="Calibri"/>
                <a:cs typeface="Calibri"/>
              </a:rPr>
              <a:t>beam</a:t>
            </a:r>
            <a:r>
              <a:rPr lang="ja-JP" altLang="en-US" sz="1700" dirty="0">
                <a:latin typeface="Calibri"/>
                <a:cs typeface="Calibri"/>
              </a:rPr>
              <a:t> </a:t>
            </a:r>
            <a:r>
              <a:rPr sz="1700" dirty="0">
                <a:latin typeface="Calibri"/>
                <a:cs typeface="Calibri"/>
              </a:rPr>
              <a:t>line</a:t>
            </a:r>
            <a:r>
              <a:rPr sz="1700" dirty="0">
                <a:latin typeface="Symbol"/>
                <a:cs typeface="Symbol"/>
              </a:rPr>
              <a:t>.</a:t>
            </a:r>
          </a:p>
        </p:txBody>
      </p:sp>
      <p:sp>
        <p:nvSpPr>
          <p:cNvPr id="8" name="object 8"/>
          <p:cNvSpPr/>
          <p:nvPr/>
        </p:nvSpPr>
        <p:spPr>
          <a:xfrm>
            <a:off x="6594775" y="1884420"/>
            <a:ext cx="3951495" cy="2861427"/>
          </a:xfrm>
          <a:prstGeom prst="rect">
            <a:avLst/>
          </a:prstGeom>
          <a:blipFill>
            <a:blip r:embed="rId4" cstate="print"/>
            <a:stretch>
              <a:fillRect/>
            </a:stretch>
          </a:blipFill>
        </p:spPr>
        <p:txBody>
          <a:bodyPr wrap="square" lIns="0" tIns="0" rIns="0" bIns="0" rtlCol="0"/>
          <a:lstStyle/>
          <a:p>
            <a:endParaRPr/>
          </a:p>
        </p:txBody>
      </p:sp>
      <p:graphicFrame>
        <p:nvGraphicFramePr>
          <p:cNvPr id="3" name="object 3"/>
          <p:cNvGraphicFramePr>
            <a:graphicFrameLocks noGrp="1"/>
          </p:cNvGraphicFramePr>
          <p:nvPr>
            <p:extLst>
              <p:ext uri="{D42A27DB-BD31-4B8C-83A1-F6EECF244321}">
                <p14:modId xmlns:p14="http://schemas.microsoft.com/office/powerpoint/2010/main" val="2723438854"/>
              </p:ext>
            </p:extLst>
          </p:nvPr>
        </p:nvGraphicFramePr>
        <p:xfrm>
          <a:off x="140970" y="3411285"/>
          <a:ext cx="6271418" cy="1491196"/>
        </p:xfrm>
        <a:graphic>
          <a:graphicData uri="http://schemas.openxmlformats.org/drawingml/2006/table">
            <a:tbl>
              <a:tblPr firstRow="1" bandRow="1">
                <a:tableStyleId>{2D5ABB26-0587-4C30-8999-92F81FD0307C}</a:tableStyleId>
              </a:tblPr>
              <a:tblGrid>
                <a:gridCol w="753209">
                  <a:extLst>
                    <a:ext uri="{9D8B030D-6E8A-4147-A177-3AD203B41FA5}">
                      <a16:colId xmlns:a16="http://schemas.microsoft.com/office/drawing/2014/main" val="20000"/>
                    </a:ext>
                  </a:extLst>
                </a:gridCol>
                <a:gridCol w="2169242">
                  <a:extLst>
                    <a:ext uri="{9D8B030D-6E8A-4147-A177-3AD203B41FA5}">
                      <a16:colId xmlns:a16="http://schemas.microsoft.com/office/drawing/2014/main" val="20001"/>
                    </a:ext>
                  </a:extLst>
                </a:gridCol>
                <a:gridCol w="826445">
                  <a:extLst>
                    <a:ext uri="{9D8B030D-6E8A-4147-A177-3AD203B41FA5}">
                      <a16:colId xmlns:a16="http://schemas.microsoft.com/office/drawing/2014/main" val="20002"/>
                    </a:ext>
                  </a:extLst>
                </a:gridCol>
                <a:gridCol w="1069061">
                  <a:extLst>
                    <a:ext uri="{9D8B030D-6E8A-4147-A177-3AD203B41FA5}">
                      <a16:colId xmlns:a16="http://schemas.microsoft.com/office/drawing/2014/main" val="20003"/>
                    </a:ext>
                  </a:extLst>
                </a:gridCol>
                <a:gridCol w="1453461">
                  <a:extLst>
                    <a:ext uri="{9D8B030D-6E8A-4147-A177-3AD203B41FA5}">
                      <a16:colId xmlns:a16="http://schemas.microsoft.com/office/drawing/2014/main" val="20004"/>
                    </a:ext>
                  </a:extLst>
                </a:gridCol>
              </a:tblGrid>
              <a:tr h="358669">
                <a:tc>
                  <a:txBody>
                    <a:bodyPr/>
                    <a:lstStyle/>
                    <a:p>
                      <a:pPr marL="78105">
                        <a:lnSpc>
                          <a:spcPct val="100000"/>
                        </a:lnSpc>
                      </a:pPr>
                      <a:r>
                        <a:rPr sz="1700" dirty="0">
                          <a:solidFill>
                            <a:srgbClr val="0432FF"/>
                          </a:solidFill>
                          <a:latin typeface="Calibri"/>
                          <a:cs typeface="Calibri"/>
                        </a:rPr>
                        <a:t>N</a:t>
                      </a:r>
                      <a:r>
                        <a:rPr sz="1700" spc="-5" dirty="0">
                          <a:solidFill>
                            <a:srgbClr val="0432FF"/>
                          </a:solidFill>
                          <a:latin typeface="Calibri"/>
                          <a:cs typeface="Calibri"/>
                        </a:rPr>
                        <a:t>.</a:t>
                      </a:r>
                      <a:r>
                        <a:rPr lang="ja-JP" altLang="en-US" sz="1700" spc="-5" dirty="0">
                          <a:solidFill>
                            <a:srgbClr val="0432FF"/>
                          </a:solidFill>
                          <a:latin typeface="Calibri"/>
                          <a:cs typeface="Calibri"/>
                        </a:rPr>
                        <a:t> </a:t>
                      </a:r>
                      <a:r>
                        <a:rPr sz="1700" spc="-5" dirty="0">
                          <a:solidFill>
                            <a:srgbClr val="0432FF"/>
                          </a:solidFill>
                          <a:latin typeface="Calibri"/>
                          <a:cs typeface="Calibri"/>
                        </a:rPr>
                        <a:t>I</a:t>
                      </a:r>
                      <a:r>
                        <a:rPr sz="1700" spc="5" dirty="0">
                          <a:solidFill>
                            <a:srgbClr val="0432FF"/>
                          </a:solidFill>
                          <a:latin typeface="Calibri"/>
                          <a:cs typeface="Calibri"/>
                        </a:rPr>
                        <a:t>i</a:t>
                      </a:r>
                      <a:r>
                        <a:rPr sz="1700" dirty="0">
                          <a:solidFill>
                            <a:srgbClr val="0432FF"/>
                          </a:solidFill>
                          <a:latin typeface="Calibri"/>
                          <a:cs typeface="Calibri"/>
                        </a:rPr>
                        <a:t>da</a:t>
                      </a:r>
                      <a:endParaRPr sz="1700" dirty="0">
                        <a:latin typeface="Calibri"/>
                        <a:cs typeface="Calibri"/>
                      </a:endParaRPr>
                    </a:p>
                  </a:txBody>
                  <a:tcPr marL="0" marR="0" marT="0" marB="0">
                    <a:lnL w="12701">
                      <a:solidFill>
                        <a:srgbClr val="0432FF"/>
                      </a:solidFill>
                      <a:prstDash val="solid"/>
                    </a:lnL>
                    <a:lnR w="12701">
                      <a:solidFill>
                        <a:srgbClr val="0432FF"/>
                      </a:solidFill>
                      <a:prstDash val="solid"/>
                    </a:lnR>
                    <a:lnT w="12701">
                      <a:solidFill>
                        <a:srgbClr val="0432FF"/>
                      </a:solidFill>
                      <a:prstDash val="solid"/>
                    </a:lnT>
                    <a:lnB w="12701">
                      <a:solidFill>
                        <a:srgbClr val="0432FF"/>
                      </a:solidFill>
                      <a:prstDash val="solid"/>
                    </a:lnB>
                  </a:tcPr>
                </a:tc>
                <a:tc rowSpan="2" gridSpan="2">
                  <a:txBody>
                    <a:bodyPr/>
                    <a:lstStyle/>
                    <a:p>
                      <a:pPr marL="2120265" marR="94615">
                        <a:lnSpc>
                          <a:spcPts val="1989"/>
                        </a:lnSpc>
                      </a:pPr>
                      <a:r>
                        <a:rPr sz="1700" b="1" spc="5" dirty="0">
                          <a:solidFill>
                            <a:srgbClr val="FFFFFF"/>
                          </a:solidFill>
                          <a:latin typeface="Calibri"/>
                          <a:cs typeface="Calibri"/>
                        </a:rPr>
                        <a:t>In</a:t>
                      </a:r>
                      <a:r>
                        <a:rPr sz="1700" b="1" spc="-5" dirty="0">
                          <a:solidFill>
                            <a:srgbClr val="FFFFFF"/>
                          </a:solidFill>
                          <a:latin typeface="Calibri"/>
                          <a:cs typeface="Calibri"/>
                        </a:rPr>
                        <a:t>iti</a:t>
                      </a:r>
                      <a:r>
                        <a:rPr sz="1700" b="1" dirty="0">
                          <a:solidFill>
                            <a:srgbClr val="FFFFFF"/>
                          </a:solidFill>
                          <a:latin typeface="Calibri"/>
                          <a:cs typeface="Calibri"/>
                        </a:rPr>
                        <a:t>al </a:t>
                      </a:r>
                      <a:r>
                        <a:rPr sz="1700" b="1" spc="5" dirty="0">
                          <a:solidFill>
                            <a:srgbClr val="FFFFFF"/>
                          </a:solidFill>
                          <a:latin typeface="Calibri"/>
                          <a:cs typeface="Calibri"/>
                        </a:rPr>
                        <a:t>p</a:t>
                      </a:r>
                      <a:r>
                        <a:rPr sz="1700" b="1" dirty="0">
                          <a:solidFill>
                            <a:srgbClr val="FFFFFF"/>
                          </a:solidFill>
                          <a:latin typeface="Calibri"/>
                          <a:cs typeface="Calibri"/>
                        </a:rPr>
                        <a:t>ar</a:t>
                      </a:r>
                      <a:r>
                        <a:rPr sz="1700" b="1" spc="-5" dirty="0">
                          <a:solidFill>
                            <a:srgbClr val="FFFFFF"/>
                          </a:solidFill>
                          <a:latin typeface="Calibri"/>
                          <a:cs typeface="Calibri"/>
                        </a:rPr>
                        <a:t>ti</a:t>
                      </a:r>
                      <a:r>
                        <a:rPr sz="1700" b="1" dirty="0">
                          <a:solidFill>
                            <a:srgbClr val="FFFFFF"/>
                          </a:solidFill>
                          <a:latin typeface="Calibri"/>
                          <a:cs typeface="Calibri"/>
                        </a:rPr>
                        <a:t>c</a:t>
                      </a:r>
                      <a:r>
                        <a:rPr sz="1700" b="1" spc="-5" dirty="0">
                          <a:solidFill>
                            <a:srgbClr val="FFFFFF"/>
                          </a:solidFill>
                          <a:latin typeface="Calibri"/>
                          <a:cs typeface="Calibri"/>
                        </a:rPr>
                        <a:t>l</a:t>
                      </a:r>
                      <a:r>
                        <a:rPr sz="1700" b="1" spc="5" dirty="0">
                          <a:solidFill>
                            <a:srgbClr val="FFFFFF"/>
                          </a:solidFill>
                          <a:latin typeface="Calibri"/>
                          <a:cs typeface="Calibri"/>
                        </a:rPr>
                        <a:t>e</a:t>
                      </a:r>
                      <a:r>
                        <a:rPr sz="1700" b="1" dirty="0">
                          <a:solidFill>
                            <a:srgbClr val="FFFFFF"/>
                          </a:solidFill>
                          <a:latin typeface="Calibri"/>
                          <a:cs typeface="Calibri"/>
                        </a:rPr>
                        <a:t>s</a:t>
                      </a:r>
                      <a:endParaRPr sz="1700">
                        <a:latin typeface="Calibri"/>
                        <a:cs typeface="Calibri"/>
                      </a:endParaRPr>
                    </a:p>
                  </a:txBody>
                  <a:tcPr marL="0" marR="0" marT="0" marB="0">
                    <a:lnL w="12701" cap="flat" cmpd="sng" algn="ctr">
                      <a:solidFill>
                        <a:srgbClr val="0432FF"/>
                      </a:solidFill>
                      <a:prstDash val="solid"/>
                      <a:round/>
                      <a:headEnd type="none" w="med" len="med"/>
                      <a:tailEnd type="none" w="med" len="med"/>
                    </a:lnL>
                    <a:lnT w="10842">
                      <a:solidFill>
                        <a:srgbClr val="FFFFFF"/>
                      </a:solidFill>
                      <a:prstDash val="solid"/>
                    </a:lnT>
                    <a:lnB w="32526">
                      <a:solidFill>
                        <a:srgbClr val="FFFFFF"/>
                      </a:solidFill>
                      <a:prstDash val="solid"/>
                    </a:lnB>
                    <a:solidFill>
                      <a:srgbClr val="4F81BD"/>
                    </a:solidFill>
                  </a:tcPr>
                </a:tc>
                <a:tc rowSpan="2" hMerge="1">
                  <a:txBody>
                    <a:bodyPr/>
                    <a:lstStyle/>
                    <a:p>
                      <a:endParaRPr/>
                    </a:p>
                  </a:txBody>
                  <a:tcPr marL="0" marR="0" marT="0" marB="0"/>
                </a:tc>
                <a:tc rowSpan="2">
                  <a:txBody>
                    <a:bodyPr/>
                    <a:lstStyle/>
                    <a:p>
                      <a:pPr marL="102235" marR="93980">
                        <a:lnSpc>
                          <a:spcPts val="1989"/>
                        </a:lnSpc>
                      </a:pPr>
                      <a:r>
                        <a:rPr sz="1700" b="1" spc="5" dirty="0">
                          <a:solidFill>
                            <a:srgbClr val="FFFFFF"/>
                          </a:solidFill>
                          <a:latin typeface="Calibri"/>
                          <a:cs typeface="Calibri"/>
                        </a:rPr>
                        <a:t>W</a:t>
                      </a:r>
                      <a:r>
                        <a:rPr sz="1700" b="1" spc="-5" dirty="0">
                          <a:solidFill>
                            <a:srgbClr val="FFFFFF"/>
                          </a:solidFill>
                          <a:latin typeface="Calibri"/>
                          <a:cs typeface="Calibri"/>
                        </a:rPr>
                        <a:t>it</a:t>
                      </a:r>
                      <a:r>
                        <a:rPr sz="1700" b="1" dirty="0">
                          <a:solidFill>
                            <a:srgbClr val="FFFFFF"/>
                          </a:solidFill>
                          <a:latin typeface="Calibri"/>
                          <a:cs typeface="Calibri"/>
                        </a:rPr>
                        <a:t>h Ra</a:t>
                      </a:r>
                      <a:r>
                        <a:rPr sz="1700" b="1" spc="5" dirty="0">
                          <a:solidFill>
                            <a:srgbClr val="FFFFFF"/>
                          </a:solidFill>
                          <a:latin typeface="Calibri"/>
                          <a:cs typeface="Calibri"/>
                        </a:rPr>
                        <a:t>d</a:t>
                      </a:r>
                      <a:r>
                        <a:rPr sz="1700" b="1" spc="-5" dirty="0">
                          <a:solidFill>
                            <a:srgbClr val="FFFFFF"/>
                          </a:solidFill>
                          <a:latin typeface="Calibri"/>
                          <a:cs typeface="Calibri"/>
                        </a:rPr>
                        <a:t>i</a:t>
                      </a:r>
                      <a:r>
                        <a:rPr sz="1700" b="1" spc="-15" dirty="0">
                          <a:solidFill>
                            <a:srgbClr val="FFFFFF"/>
                          </a:solidFill>
                          <a:latin typeface="Calibri"/>
                          <a:cs typeface="Calibri"/>
                        </a:rPr>
                        <a:t>a</a:t>
                      </a:r>
                      <a:r>
                        <a:rPr sz="1700" b="1" spc="-5" dirty="0">
                          <a:solidFill>
                            <a:srgbClr val="FFFFFF"/>
                          </a:solidFill>
                          <a:latin typeface="Calibri"/>
                          <a:cs typeface="Calibri"/>
                        </a:rPr>
                        <a:t>ti</a:t>
                      </a:r>
                      <a:r>
                        <a:rPr sz="1700" b="1" dirty="0">
                          <a:solidFill>
                            <a:srgbClr val="FFFFFF"/>
                          </a:solidFill>
                          <a:latin typeface="Calibri"/>
                          <a:cs typeface="Calibri"/>
                        </a:rPr>
                        <a:t>on</a:t>
                      </a:r>
                      <a:endParaRPr sz="1700">
                        <a:latin typeface="Calibri"/>
                        <a:cs typeface="Calibri"/>
                      </a:endParaRPr>
                    </a:p>
                  </a:txBody>
                  <a:tcPr marL="0" marR="0" marT="0" marB="0">
                    <a:lnT w="10842">
                      <a:solidFill>
                        <a:srgbClr val="FFFFFF"/>
                      </a:solidFill>
                      <a:prstDash val="solid"/>
                    </a:lnT>
                    <a:lnB w="32526">
                      <a:solidFill>
                        <a:srgbClr val="FFFFFF"/>
                      </a:solidFill>
                      <a:prstDash val="solid"/>
                    </a:lnB>
                    <a:solidFill>
                      <a:srgbClr val="4F81BD"/>
                    </a:solidFill>
                  </a:tcPr>
                </a:tc>
                <a:tc rowSpan="2">
                  <a:txBody>
                    <a:bodyPr/>
                    <a:lstStyle/>
                    <a:p>
                      <a:pPr marL="151130" marR="113664" indent="-48895">
                        <a:lnSpc>
                          <a:spcPts val="1989"/>
                        </a:lnSpc>
                      </a:pPr>
                      <a:r>
                        <a:rPr sz="1700" b="1" dirty="0">
                          <a:solidFill>
                            <a:srgbClr val="FFFFFF"/>
                          </a:solidFill>
                          <a:latin typeface="Calibri"/>
                          <a:cs typeface="Calibri"/>
                        </a:rPr>
                        <a:t>P</a:t>
                      </a:r>
                      <a:r>
                        <a:rPr sz="1700" b="1" spc="5" dirty="0">
                          <a:solidFill>
                            <a:srgbClr val="FFFFFF"/>
                          </a:solidFill>
                          <a:latin typeface="Calibri"/>
                          <a:cs typeface="Calibri"/>
                        </a:rPr>
                        <a:t>h</a:t>
                      </a:r>
                      <a:r>
                        <a:rPr sz="1700" b="1" dirty="0">
                          <a:solidFill>
                            <a:srgbClr val="FFFFFF"/>
                          </a:solidFill>
                          <a:latin typeface="Calibri"/>
                          <a:cs typeface="Calibri"/>
                        </a:rPr>
                        <a:t>a</a:t>
                      </a:r>
                      <a:r>
                        <a:rPr sz="1700" b="1" spc="5" dirty="0">
                          <a:solidFill>
                            <a:srgbClr val="FFFFFF"/>
                          </a:solidFill>
                          <a:latin typeface="Calibri"/>
                          <a:cs typeface="Calibri"/>
                        </a:rPr>
                        <a:t>s</a:t>
                      </a:r>
                      <a:r>
                        <a:rPr sz="1700" b="1" spc="10" dirty="0">
                          <a:solidFill>
                            <a:srgbClr val="FFFFFF"/>
                          </a:solidFill>
                          <a:latin typeface="Calibri"/>
                          <a:cs typeface="Calibri"/>
                        </a:rPr>
                        <a:t>e</a:t>
                      </a:r>
                      <a:r>
                        <a:rPr sz="1700" b="1" dirty="0">
                          <a:solidFill>
                            <a:srgbClr val="FFFFFF"/>
                          </a:solidFill>
                          <a:latin typeface="Calibri"/>
                          <a:cs typeface="Calibri"/>
                        </a:rPr>
                        <a:t>2</a:t>
                      </a:r>
                      <a:r>
                        <a:rPr sz="1700" b="1" spc="5" dirty="0">
                          <a:solidFill>
                            <a:srgbClr val="FFFFFF"/>
                          </a:solidFill>
                          <a:latin typeface="Calibri"/>
                          <a:cs typeface="Calibri"/>
                        </a:rPr>
                        <a:t>III</a:t>
                      </a:r>
                      <a:r>
                        <a:rPr sz="1700" b="1" dirty="0">
                          <a:solidFill>
                            <a:srgbClr val="FFFFFF"/>
                          </a:solidFill>
                          <a:latin typeface="Calibri"/>
                          <a:cs typeface="Calibri"/>
                        </a:rPr>
                        <a:t>3</a:t>
                      </a:r>
                      <a:r>
                        <a:rPr sz="1700" b="1" spc="5" dirty="0">
                          <a:solidFill>
                            <a:srgbClr val="FFFFFF"/>
                          </a:solidFill>
                          <a:latin typeface="Calibri"/>
                          <a:cs typeface="Calibri"/>
                        </a:rPr>
                        <a:t>f</a:t>
                      </a:r>
                      <a:r>
                        <a:rPr sz="1700" b="1" spc="-5" dirty="0">
                          <a:solidFill>
                            <a:srgbClr val="FFFFFF"/>
                          </a:solidFill>
                          <a:latin typeface="Calibri"/>
                          <a:cs typeface="Calibri"/>
                        </a:rPr>
                        <a:t>i</a:t>
                      </a:r>
                      <a:r>
                        <a:rPr sz="1700" b="1" spc="5" dirty="0">
                          <a:solidFill>
                            <a:srgbClr val="FFFFFF"/>
                          </a:solidFill>
                          <a:latin typeface="Calibri"/>
                          <a:cs typeface="Calibri"/>
                        </a:rPr>
                        <a:t>n</a:t>
                      </a:r>
                      <a:r>
                        <a:rPr sz="1700" b="1" dirty="0">
                          <a:solidFill>
                            <a:srgbClr val="FFFFFF"/>
                          </a:solidFill>
                          <a:latin typeface="Calibri"/>
                          <a:cs typeface="Calibri"/>
                        </a:rPr>
                        <a:t>al </a:t>
                      </a:r>
                      <a:r>
                        <a:rPr sz="1700" b="1" spc="-15" dirty="0">
                          <a:solidFill>
                            <a:srgbClr val="FFFFFF"/>
                          </a:solidFill>
                          <a:latin typeface="Calibri"/>
                          <a:cs typeface="Calibri"/>
                        </a:rPr>
                        <a:t>r</a:t>
                      </a:r>
                      <a:r>
                        <a:rPr sz="1700" b="1" spc="5" dirty="0">
                          <a:solidFill>
                            <a:srgbClr val="FFFFFF"/>
                          </a:solidFill>
                          <a:latin typeface="Calibri"/>
                          <a:cs typeface="Calibri"/>
                        </a:rPr>
                        <a:t>equ</a:t>
                      </a:r>
                      <a:r>
                        <a:rPr sz="1700" b="1" spc="-5" dirty="0">
                          <a:solidFill>
                            <a:srgbClr val="FFFFFF"/>
                          </a:solidFill>
                          <a:latin typeface="Calibri"/>
                          <a:cs typeface="Calibri"/>
                        </a:rPr>
                        <a:t>i</a:t>
                      </a:r>
                      <a:r>
                        <a:rPr sz="1700" b="1" spc="-15" dirty="0">
                          <a:solidFill>
                            <a:srgbClr val="FFFFFF"/>
                          </a:solidFill>
                          <a:latin typeface="Calibri"/>
                          <a:cs typeface="Calibri"/>
                        </a:rPr>
                        <a:t>r</a:t>
                      </a:r>
                      <a:r>
                        <a:rPr sz="1700" b="1" spc="5" dirty="0">
                          <a:solidFill>
                            <a:srgbClr val="FFFFFF"/>
                          </a:solidFill>
                          <a:latin typeface="Calibri"/>
                          <a:cs typeface="Calibri"/>
                        </a:rPr>
                        <a:t>eme</a:t>
                      </a:r>
                      <a:r>
                        <a:rPr sz="1700" b="1" spc="-10" dirty="0">
                          <a:solidFill>
                            <a:srgbClr val="FFFFFF"/>
                          </a:solidFill>
                          <a:latin typeface="Calibri"/>
                          <a:cs typeface="Calibri"/>
                        </a:rPr>
                        <a:t>n</a:t>
                      </a:r>
                      <a:r>
                        <a:rPr sz="1700" b="1" dirty="0">
                          <a:solidFill>
                            <a:srgbClr val="FFFFFF"/>
                          </a:solidFill>
                          <a:latin typeface="Calibri"/>
                          <a:cs typeface="Calibri"/>
                        </a:rPr>
                        <a:t>t</a:t>
                      </a:r>
                      <a:endParaRPr sz="1700">
                        <a:latin typeface="Calibri"/>
                        <a:cs typeface="Calibri"/>
                      </a:endParaRPr>
                    </a:p>
                  </a:txBody>
                  <a:tcPr marL="0" marR="0" marT="0" marB="0">
                    <a:lnR w="10847">
                      <a:solidFill>
                        <a:srgbClr val="FFFFFF"/>
                      </a:solidFill>
                      <a:prstDash val="solid"/>
                    </a:lnR>
                    <a:lnT w="10842">
                      <a:solidFill>
                        <a:srgbClr val="FFFFFF"/>
                      </a:solidFill>
                      <a:prstDash val="solid"/>
                    </a:lnT>
                    <a:lnB w="32526">
                      <a:solidFill>
                        <a:srgbClr val="FFFFFF"/>
                      </a:solidFill>
                      <a:prstDash val="solid"/>
                    </a:lnB>
                    <a:solidFill>
                      <a:srgbClr val="4F81BD"/>
                    </a:solidFill>
                  </a:tcPr>
                </a:tc>
                <a:extLst>
                  <a:ext uri="{0D108BD9-81ED-4DB2-BD59-A6C34878D82A}">
                    <a16:rowId xmlns:a16="http://schemas.microsoft.com/office/drawing/2014/main" val="10000"/>
                  </a:ext>
                </a:extLst>
              </a:tr>
              <a:tr h="399777">
                <a:tc rowSpan="3">
                  <a:txBody>
                    <a:bodyPr/>
                    <a:lstStyle/>
                    <a:p>
                      <a:endParaRPr sz="1700">
                        <a:latin typeface="Calibri"/>
                        <a:cs typeface="Calibri"/>
                      </a:endParaRPr>
                    </a:p>
                  </a:txBody>
                  <a:tcPr marL="0" marR="0" marT="0" marB="0">
                    <a:lnR w="10847">
                      <a:solidFill>
                        <a:srgbClr val="FFFFFF"/>
                      </a:solidFill>
                      <a:prstDash val="solid"/>
                    </a:lnR>
                    <a:lnT w="12701">
                      <a:solidFill>
                        <a:srgbClr val="0432FF"/>
                      </a:solidFill>
                      <a:prstDash val="solid"/>
                    </a:lnT>
                  </a:tcPr>
                </a:tc>
                <a:tc gridSpan="2" vMerge="1">
                  <a:txBody>
                    <a:bodyPr/>
                    <a:lstStyle/>
                    <a:p>
                      <a:endParaRPr/>
                    </a:p>
                  </a:txBody>
                  <a:tcPr marL="0" marR="0" marT="0" marB="0">
                    <a:lnL w="10847">
                      <a:solidFill>
                        <a:srgbClr val="FFFFFF"/>
                      </a:solidFill>
                      <a:prstDash val="solid"/>
                    </a:lnL>
                    <a:lnT w="10842">
                      <a:solidFill>
                        <a:srgbClr val="FFFFFF"/>
                      </a:solidFill>
                      <a:prstDash val="solid"/>
                    </a:lnT>
                    <a:lnB w="32526">
                      <a:solidFill>
                        <a:srgbClr val="FFFFFF"/>
                      </a:solidFill>
                      <a:prstDash val="solid"/>
                    </a:lnB>
                    <a:solidFill>
                      <a:srgbClr val="4F81BD"/>
                    </a:solidFill>
                  </a:tcPr>
                </a:tc>
                <a:tc hMerge="1" vMerge="1">
                  <a:txBody>
                    <a:bodyPr/>
                    <a:lstStyle/>
                    <a:p>
                      <a:endParaRPr/>
                    </a:p>
                  </a:txBody>
                  <a:tcPr marL="0" marR="0" marT="0" marB="0"/>
                </a:tc>
                <a:tc vMerge="1">
                  <a:txBody>
                    <a:bodyPr/>
                    <a:lstStyle/>
                    <a:p>
                      <a:endParaRPr/>
                    </a:p>
                  </a:txBody>
                  <a:tcPr marL="0" marR="0" marT="0" marB="0">
                    <a:lnT w="10842">
                      <a:solidFill>
                        <a:srgbClr val="FFFFFF"/>
                      </a:solidFill>
                      <a:prstDash val="solid"/>
                    </a:lnT>
                    <a:lnB w="32526">
                      <a:solidFill>
                        <a:srgbClr val="FFFFFF"/>
                      </a:solidFill>
                      <a:prstDash val="solid"/>
                    </a:lnB>
                    <a:solidFill>
                      <a:srgbClr val="4F81BD"/>
                    </a:solidFill>
                  </a:tcPr>
                </a:tc>
                <a:tc vMerge="1">
                  <a:txBody>
                    <a:bodyPr/>
                    <a:lstStyle/>
                    <a:p>
                      <a:endParaRPr/>
                    </a:p>
                  </a:txBody>
                  <a:tcPr marL="0" marR="0" marT="0" marB="0">
                    <a:lnR w="10847">
                      <a:solidFill>
                        <a:srgbClr val="FFFFFF"/>
                      </a:solidFill>
                      <a:prstDash val="solid"/>
                    </a:lnR>
                    <a:lnT w="10842">
                      <a:solidFill>
                        <a:srgbClr val="FFFFFF"/>
                      </a:solidFill>
                      <a:prstDash val="solid"/>
                    </a:lnT>
                    <a:lnB w="32526">
                      <a:solidFill>
                        <a:srgbClr val="FFFFFF"/>
                      </a:solidFill>
                      <a:prstDash val="solid"/>
                    </a:lnB>
                    <a:solidFill>
                      <a:srgbClr val="4F81BD"/>
                    </a:solidFill>
                  </a:tcPr>
                </a:tc>
                <a:extLst>
                  <a:ext uri="{0D108BD9-81ED-4DB2-BD59-A6C34878D82A}">
                    <a16:rowId xmlns:a16="http://schemas.microsoft.com/office/drawing/2014/main" val="10001"/>
                  </a:ext>
                </a:extLst>
              </a:tr>
              <a:tr h="390640">
                <a:tc vMerge="1">
                  <a:txBody>
                    <a:bodyPr/>
                    <a:lstStyle/>
                    <a:p>
                      <a:endParaRPr/>
                    </a:p>
                  </a:txBody>
                  <a:tcPr marL="0" marR="0" marT="0" marB="0">
                    <a:lnR w="10847">
                      <a:solidFill>
                        <a:srgbClr val="FFFFFF"/>
                      </a:solidFill>
                      <a:prstDash val="solid"/>
                    </a:lnR>
                    <a:lnT w="12701">
                      <a:solidFill>
                        <a:srgbClr val="0432FF"/>
                      </a:solidFill>
                      <a:prstDash val="solid"/>
                    </a:lnT>
                  </a:tcPr>
                </a:tc>
                <a:tc>
                  <a:txBody>
                    <a:bodyPr/>
                    <a:lstStyle/>
                    <a:p>
                      <a:pPr marL="72390">
                        <a:lnSpc>
                          <a:spcPct val="100000"/>
                        </a:lnSpc>
                      </a:pPr>
                      <a:r>
                        <a:rPr sz="1700" spc="5" dirty="0">
                          <a:solidFill>
                            <a:srgbClr val="0B3EFF"/>
                          </a:solidFill>
                          <a:latin typeface="Calibri"/>
                          <a:cs typeface="Calibri"/>
                        </a:rPr>
                        <a:t>e</a:t>
                      </a:r>
                      <a:r>
                        <a:rPr sz="2000" dirty="0">
                          <a:solidFill>
                            <a:srgbClr val="0B3EFF"/>
                          </a:solidFill>
                          <a:latin typeface="Calibri"/>
                          <a:cs typeface="Calibri"/>
                        </a:rPr>
                        <a:t>8</a:t>
                      </a:r>
                      <a:r>
                        <a:rPr sz="2000" spc="20" dirty="0">
                          <a:solidFill>
                            <a:srgbClr val="0B3EFF"/>
                          </a:solidFill>
                          <a:latin typeface="Calibri"/>
                          <a:cs typeface="Calibri"/>
                        </a:rPr>
                        <a:t> </a:t>
                      </a:r>
                      <a:r>
                        <a:rPr sz="1700" spc="5" dirty="0">
                          <a:solidFill>
                            <a:srgbClr val="0B3EFF"/>
                          </a:solidFill>
                          <a:latin typeface="Calibri"/>
                          <a:cs typeface="Calibri"/>
                        </a:rPr>
                        <a:t>(</a:t>
                      </a:r>
                      <a:r>
                        <a:rPr sz="1700" dirty="0">
                          <a:solidFill>
                            <a:srgbClr val="0B3EFF"/>
                          </a:solidFill>
                          <a:latin typeface="Calibri"/>
                          <a:cs typeface="Calibri"/>
                        </a:rPr>
                        <a:t>7</a:t>
                      </a:r>
                      <a:r>
                        <a:rPr lang="ja-JP" altLang="en-US" sz="1700" spc="-5" dirty="0">
                          <a:solidFill>
                            <a:srgbClr val="0B3EFF"/>
                          </a:solidFill>
                          <a:latin typeface="Calibri"/>
                          <a:cs typeface="Calibri"/>
                        </a:rPr>
                        <a:t> </a:t>
                      </a:r>
                      <a:r>
                        <a:rPr sz="1700" spc="5" dirty="0">
                          <a:solidFill>
                            <a:srgbClr val="0B3EFF"/>
                          </a:solidFill>
                          <a:latin typeface="Calibri"/>
                          <a:cs typeface="Calibri"/>
                        </a:rPr>
                        <a:t>GeV</a:t>
                      </a:r>
                      <a:r>
                        <a:rPr sz="1700" dirty="0">
                          <a:solidFill>
                            <a:srgbClr val="0B3EFF"/>
                          </a:solidFill>
                          <a:latin typeface="Calibri"/>
                          <a:cs typeface="Calibri"/>
                        </a:rPr>
                        <a:t>)</a:t>
                      </a:r>
                      <a:r>
                        <a:rPr sz="1700" spc="-30" dirty="0">
                          <a:solidFill>
                            <a:srgbClr val="0B3EFF"/>
                          </a:solidFill>
                          <a:latin typeface="Calibri"/>
                          <a:cs typeface="Calibri"/>
                        </a:rPr>
                        <a:t> </a:t>
                      </a:r>
                      <a:r>
                        <a:rPr sz="1700" spc="5" dirty="0">
                          <a:latin typeface="Symbol"/>
                          <a:cs typeface="Symbol"/>
                        </a:rPr>
                        <a:t>!"</a:t>
                      </a:r>
                      <a:r>
                        <a:rPr lang="ja-JP" altLang="en-US" sz="1700" dirty="0">
                          <a:latin typeface="Symbol"/>
                          <a:cs typeface="Symbol"/>
                        </a:rPr>
                        <a:t> </a:t>
                      </a:r>
                      <a:r>
                        <a:rPr sz="1700" baseline="-15151" dirty="0">
                          <a:latin typeface="Calibri"/>
                          <a:cs typeface="Calibri"/>
                        </a:rPr>
                        <a:t>x </a:t>
                      </a:r>
                      <a:r>
                        <a:rPr sz="1700" spc="-150" baseline="-15151" dirty="0">
                          <a:latin typeface="Calibri"/>
                          <a:cs typeface="Calibri"/>
                        </a:rPr>
                        <a:t> </a:t>
                      </a:r>
                      <a:r>
                        <a:rPr sz="1700" dirty="0">
                          <a:latin typeface="Calibri"/>
                          <a:cs typeface="Calibri"/>
                        </a:rPr>
                        <a:t>[</a:t>
                      </a:r>
                      <a:r>
                        <a:rPr sz="1700" dirty="0">
                          <a:latin typeface="Symbol"/>
                          <a:cs typeface="Symbol"/>
                        </a:rPr>
                        <a:t>µ</a:t>
                      </a:r>
                      <a:r>
                        <a:rPr sz="1700" spc="5" dirty="0">
                          <a:latin typeface="Calibri"/>
                          <a:cs typeface="Calibri"/>
                        </a:rPr>
                        <a:t>m]</a:t>
                      </a:r>
                      <a:endParaRPr sz="1700" dirty="0">
                        <a:latin typeface="Calibri"/>
                        <a:cs typeface="Calibri"/>
                      </a:endParaRPr>
                    </a:p>
                  </a:txBody>
                  <a:tcPr marL="0" marR="0" marT="0" marB="0">
                    <a:lnL w="10847">
                      <a:solidFill>
                        <a:srgbClr val="FFFFFF"/>
                      </a:solidFill>
                      <a:prstDash val="solid"/>
                    </a:lnL>
                    <a:lnT w="32526">
                      <a:solidFill>
                        <a:srgbClr val="FFFFFF"/>
                      </a:solidFill>
                      <a:prstDash val="solid"/>
                    </a:lnT>
                    <a:solidFill>
                      <a:srgbClr val="D0D8E8"/>
                    </a:solidFill>
                  </a:tcPr>
                </a:tc>
                <a:tc>
                  <a:txBody>
                    <a:bodyPr/>
                    <a:lstStyle/>
                    <a:p>
                      <a:pPr marL="254635">
                        <a:lnSpc>
                          <a:spcPct val="100000"/>
                        </a:lnSpc>
                      </a:pPr>
                      <a:r>
                        <a:rPr sz="1700" dirty="0">
                          <a:latin typeface="Calibri"/>
                          <a:cs typeface="Calibri"/>
                        </a:rPr>
                        <a:t>20</a:t>
                      </a:r>
                      <a:endParaRPr sz="1700">
                        <a:latin typeface="Calibri"/>
                        <a:cs typeface="Calibri"/>
                      </a:endParaRPr>
                    </a:p>
                  </a:txBody>
                  <a:tcPr marL="0" marR="0" marT="0" marB="0">
                    <a:lnT w="32526">
                      <a:solidFill>
                        <a:srgbClr val="FFFFFF"/>
                      </a:solidFill>
                      <a:prstDash val="solid"/>
                    </a:lnT>
                    <a:solidFill>
                      <a:srgbClr val="D0D8E8"/>
                    </a:solidFill>
                  </a:tcPr>
                </a:tc>
                <a:tc>
                  <a:txBody>
                    <a:bodyPr/>
                    <a:lstStyle/>
                    <a:p>
                      <a:pPr marL="48895" algn="ctr">
                        <a:lnSpc>
                          <a:spcPct val="100000"/>
                        </a:lnSpc>
                      </a:pPr>
                      <a:r>
                        <a:rPr sz="1700" dirty="0">
                          <a:solidFill>
                            <a:srgbClr val="FF0000"/>
                          </a:solidFill>
                          <a:latin typeface="Calibri"/>
                          <a:cs typeface="Calibri"/>
                        </a:rPr>
                        <a:t>68</a:t>
                      </a:r>
                      <a:endParaRPr sz="1700">
                        <a:latin typeface="Calibri"/>
                        <a:cs typeface="Calibri"/>
                      </a:endParaRPr>
                    </a:p>
                  </a:txBody>
                  <a:tcPr marL="0" marR="0" marT="0" marB="0">
                    <a:lnT w="32526">
                      <a:solidFill>
                        <a:srgbClr val="FFFFFF"/>
                      </a:solidFill>
                      <a:prstDash val="solid"/>
                    </a:lnT>
                    <a:solidFill>
                      <a:srgbClr val="D0D8E8"/>
                    </a:solidFill>
                  </a:tcPr>
                </a:tc>
                <a:tc>
                  <a:txBody>
                    <a:bodyPr/>
                    <a:lstStyle/>
                    <a:p>
                      <a:pPr marL="29845" algn="ctr">
                        <a:lnSpc>
                          <a:spcPct val="100000"/>
                        </a:lnSpc>
                      </a:pPr>
                      <a:r>
                        <a:rPr sz="1700" dirty="0">
                          <a:solidFill>
                            <a:srgbClr val="FF0000"/>
                          </a:solidFill>
                          <a:latin typeface="Calibri"/>
                          <a:cs typeface="Calibri"/>
                        </a:rPr>
                        <a:t>40</a:t>
                      </a:r>
                      <a:endParaRPr sz="1700">
                        <a:latin typeface="Calibri"/>
                        <a:cs typeface="Calibri"/>
                      </a:endParaRPr>
                    </a:p>
                  </a:txBody>
                  <a:tcPr marL="0" marR="0" marT="0" marB="0">
                    <a:lnR w="10847">
                      <a:solidFill>
                        <a:srgbClr val="FFFFFF"/>
                      </a:solidFill>
                      <a:prstDash val="solid"/>
                    </a:lnR>
                    <a:lnT w="32526">
                      <a:solidFill>
                        <a:srgbClr val="FFFFFF"/>
                      </a:solidFill>
                      <a:prstDash val="solid"/>
                    </a:lnT>
                    <a:solidFill>
                      <a:srgbClr val="D0D8E8"/>
                    </a:solidFill>
                  </a:tcPr>
                </a:tc>
                <a:extLst>
                  <a:ext uri="{0D108BD9-81ED-4DB2-BD59-A6C34878D82A}">
                    <a16:rowId xmlns:a16="http://schemas.microsoft.com/office/drawing/2014/main" val="10002"/>
                  </a:ext>
                </a:extLst>
              </a:tr>
              <a:tr h="338556">
                <a:tc vMerge="1">
                  <a:txBody>
                    <a:bodyPr/>
                    <a:lstStyle/>
                    <a:p>
                      <a:endParaRPr/>
                    </a:p>
                  </a:txBody>
                  <a:tcPr marL="0" marR="0" marT="0" marB="0">
                    <a:lnR w="10847">
                      <a:solidFill>
                        <a:srgbClr val="FFFFFF"/>
                      </a:solidFill>
                      <a:prstDash val="solid"/>
                    </a:lnR>
                    <a:lnT w="12701">
                      <a:solidFill>
                        <a:srgbClr val="0432FF"/>
                      </a:solidFill>
                      <a:prstDash val="solid"/>
                    </a:lnT>
                  </a:tcPr>
                </a:tc>
                <a:tc>
                  <a:txBody>
                    <a:bodyPr/>
                    <a:lstStyle/>
                    <a:p>
                      <a:pPr marL="72390">
                        <a:lnSpc>
                          <a:spcPct val="100000"/>
                        </a:lnSpc>
                      </a:pPr>
                      <a:r>
                        <a:rPr sz="1700" spc="5" dirty="0">
                          <a:solidFill>
                            <a:srgbClr val="FF0000"/>
                          </a:solidFill>
                          <a:latin typeface="Calibri"/>
                          <a:cs typeface="Calibri"/>
                        </a:rPr>
                        <a:t>e+</a:t>
                      </a:r>
                      <a:r>
                        <a:rPr lang="ja-JP" altLang="en-US" sz="1700" spc="-5" dirty="0">
                          <a:solidFill>
                            <a:srgbClr val="FF0000"/>
                          </a:solidFill>
                          <a:latin typeface="Calibri"/>
                          <a:cs typeface="Calibri"/>
                        </a:rPr>
                        <a:t> </a:t>
                      </a:r>
                      <a:r>
                        <a:rPr sz="1700" spc="5" dirty="0">
                          <a:solidFill>
                            <a:srgbClr val="FF0000"/>
                          </a:solidFill>
                          <a:latin typeface="Calibri"/>
                          <a:cs typeface="Calibri"/>
                        </a:rPr>
                        <a:t>(</a:t>
                      </a:r>
                      <a:r>
                        <a:rPr sz="1700" dirty="0">
                          <a:solidFill>
                            <a:srgbClr val="FF0000"/>
                          </a:solidFill>
                          <a:latin typeface="Calibri"/>
                          <a:cs typeface="Calibri"/>
                        </a:rPr>
                        <a:t>4</a:t>
                      </a:r>
                      <a:r>
                        <a:rPr lang="ja-JP" altLang="en-US" sz="1700" dirty="0">
                          <a:solidFill>
                            <a:srgbClr val="FF0000"/>
                          </a:solidFill>
                          <a:latin typeface="Calibri"/>
                          <a:cs typeface="Calibri"/>
                        </a:rPr>
                        <a:t> </a:t>
                      </a:r>
                      <a:r>
                        <a:rPr sz="1700" spc="5" dirty="0">
                          <a:solidFill>
                            <a:srgbClr val="FF0000"/>
                          </a:solidFill>
                          <a:latin typeface="Calibri"/>
                          <a:cs typeface="Calibri"/>
                        </a:rPr>
                        <a:t>GeV)</a:t>
                      </a:r>
                      <a:r>
                        <a:rPr lang="ja-JP" altLang="en-US" sz="1700" spc="-5" dirty="0">
                          <a:solidFill>
                            <a:srgbClr val="FF0000"/>
                          </a:solidFill>
                          <a:latin typeface="Calibri"/>
                          <a:cs typeface="Calibri"/>
                        </a:rPr>
                        <a:t> </a:t>
                      </a:r>
                      <a:r>
                        <a:rPr sz="1700" spc="5" dirty="0">
                          <a:latin typeface="Symbol"/>
                          <a:cs typeface="Symbol"/>
                        </a:rPr>
                        <a:t>!"</a:t>
                      </a:r>
                      <a:r>
                        <a:rPr lang="ja-JP" altLang="en-US" sz="1700" dirty="0">
                          <a:latin typeface="Symbol"/>
                          <a:cs typeface="Symbol"/>
                        </a:rPr>
                        <a:t> </a:t>
                      </a:r>
                      <a:r>
                        <a:rPr sz="1700" baseline="-15151" dirty="0">
                          <a:latin typeface="Calibri"/>
                          <a:cs typeface="Calibri"/>
                        </a:rPr>
                        <a:t>x </a:t>
                      </a:r>
                      <a:r>
                        <a:rPr sz="1700" spc="-89" baseline="-15151" dirty="0">
                          <a:latin typeface="Calibri"/>
                          <a:cs typeface="Calibri"/>
                        </a:rPr>
                        <a:t> </a:t>
                      </a:r>
                      <a:r>
                        <a:rPr sz="1700" spc="-5" dirty="0">
                          <a:latin typeface="Symbol"/>
                          <a:cs typeface="Symbol"/>
                        </a:rPr>
                        <a:t>[</a:t>
                      </a:r>
                      <a:r>
                        <a:rPr sz="1700" dirty="0">
                          <a:latin typeface="Symbol"/>
                          <a:cs typeface="Symbol"/>
                        </a:rPr>
                        <a:t>µ</a:t>
                      </a:r>
                      <a:r>
                        <a:rPr sz="1700" spc="5" dirty="0">
                          <a:latin typeface="Calibri"/>
                          <a:cs typeface="Calibri"/>
                        </a:rPr>
                        <a:t>m</a:t>
                      </a:r>
                      <a:r>
                        <a:rPr sz="1700" dirty="0">
                          <a:latin typeface="Symbol"/>
                          <a:cs typeface="Symbol"/>
                        </a:rPr>
                        <a:t>]</a:t>
                      </a:r>
                    </a:p>
                  </a:txBody>
                  <a:tcPr marL="0" marR="0" marT="0" marB="0">
                    <a:lnL w="10847">
                      <a:solidFill>
                        <a:srgbClr val="FFFFFF"/>
                      </a:solidFill>
                      <a:prstDash val="solid"/>
                    </a:lnL>
                    <a:lnB w="10842">
                      <a:solidFill>
                        <a:srgbClr val="FFFFFF"/>
                      </a:solidFill>
                      <a:prstDash val="solid"/>
                    </a:lnB>
                    <a:solidFill>
                      <a:srgbClr val="F2DCDB"/>
                    </a:solidFill>
                  </a:tcPr>
                </a:tc>
                <a:tc>
                  <a:txBody>
                    <a:bodyPr/>
                    <a:lstStyle/>
                    <a:p>
                      <a:pPr marL="254635">
                        <a:lnSpc>
                          <a:spcPct val="100000"/>
                        </a:lnSpc>
                      </a:pPr>
                      <a:r>
                        <a:rPr sz="1700" dirty="0">
                          <a:latin typeface="Calibri"/>
                          <a:cs typeface="Calibri"/>
                        </a:rPr>
                        <a:t>64</a:t>
                      </a:r>
                      <a:endParaRPr sz="1700">
                        <a:latin typeface="Calibri"/>
                        <a:cs typeface="Calibri"/>
                      </a:endParaRPr>
                    </a:p>
                  </a:txBody>
                  <a:tcPr marL="0" marR="0" marT="0" marB="0">
                    <a:lnB w="10842">
                      <a:solidFill>
                        <a:srgbClr val="FFFFFF"/>
                      </a:solidFill>
                      <a:prstDash val="solid"/>
                    </a:lnB>
                    <a:solidFill>
                      <a:srgbClr val="F2DCDB"/>
                    </a:solidFill>
                  </a:tcPr>
                </a:tc>
                <a:tc>
                  <a:txBody>
                    <a:bodyPr/>
                    <a:lstStyle/>
                    <a:p>
                      <a:pPr marL="48895" algn="ctr">
                        <a:lnSpc>
                          <a:spcPct val="100000"/>
                        </a:lnSpc>
                      </a:pPr>
                      <a:r>
                        <a:rPr sz="1700" dirty="0">
                          <a:latin typeface="Calibri"/>
                          <a:cs typeface="Calibri"/>
                        </a:rPr>
                        <a:t>74</a:t>
                      </a:r>
                      <a:endParaRPr sz="1700">
                        <a:latin typeface="Calibri"/>
                        <a:cs typeface="Calibri"/>
                      </a:endParaRPr>
                    </a:p>
                  </a:txBody>
                  <a:tcPr marL="0" marR="0" marT="0" marB="0">
                    <a:lnB w="10842">
                      <a:solidFill>
                        <a:srgbClr val="FFFFFF"/>
                      </a:solidFill>
                      <a:prstDash val="solid"/>
                    </a:lnB>
                    <a:solidFill>
                      <a:srgbClr val="F2DCDB"/>
                    </a:solidFill>
                  </a:tcPr>
                </a:tc>
                <a:tc>
                  <a:txBody>
                    <a:bodyPr/>
                    <a:lstStyle/>
                    <a:p>
                      <a:pPr marL="29845" algn="ctr">
                        <a:lnSpc>
                          <a:spcPct val="100000"/>
                        </a:lnSpc>
                      </a:pPr>
                      <a:r>
                        <a:rPr sz="1700" dirty="0">
                          <a:latin typeface="Calibri"/>
                          <a:cs typeface="Calibri"/>
                        </a:rPr>
                        <a:t>100</a:t>
                      </a:r>
                      <a:endParaRPr sz="1700">
                        <a:latin typeface="Calibri"/>
                        <a:cs typeface="Calibri"/>
                      </a:endParaRPr>
                    </a:p>
                  </a:txBody>
                  <a:tcPr marL="0" marR="0" marT="0" marB="0">
                    <a:lnR w="10847">
                      <a:solidFill>
                        <a:srgbClr val="FFFFFF"/>
                      </a:solidFill>
                      <a:prstDash val="solid"/>
                    </a:lnR>
                    <a:lnB w="10842">
                      <a:solidFill>
                        <a:srgbClr val="FFFFFF"/>
                      </a:solidFill>
                      <a:prstDash val="solid"/>
                    </a:lnB>
                    <a:solidFill>
                      <a:srgbClr val="F2DCDB"/>
                    </a:solidFill>
                  </a:tcPr>
                </a:tc>
                <a:extLst>
                  <a:ext uri="{0D108BD9-81ED-4DB2-BD59-A6C34878D82A}">
                    <a16:rowId xmlns:a16="http://schemas.microsoft.com/office/drawing/2014/main" val="10003"/>
                  </a:ext>
                </a:extLst>
              </a:tr>
            </a:tbl>
          </a:graphicData>
        </a:graphic>
      </p:graphicFrame>
      <p:sp>
        <p:nvSpPr>
          <p:cNvPr id="10"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43</a:t>
            </a:fld>
            <a:endParaRPr lang="en-US" altLang="ja-JP" dirty="0"/>
          </a:p>
        </p:txBody>
      </p:sp>
    </p:spTree>
    <p:extLst>
      <p:ext uri="{BB962C8B-B14F-4D97-AF65-F5344CB8AC3E}">
        <p14:creationId xmlns:p14="http://schemas.microsoft.com/office/powerpoint/2010/main" val="271364739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100" y="442868"/>
            <a:ext cx="10358438" cy="600164"/>
          </a:xfrm>
          <a:prstGeom prst="rect">
            <a:avLst/>
          </a:prstGeom>
        </p:spPr>
        <p:txBody>
          <a:bodyPr vert="horz" wrap="square" lIns="0" tIns="0" rIns="0" bIns="0" rtlCol="0">
            <a:spAutoFit/>
          </a:bodyPr>
          <a:lstStyle/>
          <a:p>
            <a:pPr marL="856615">
              <a:lnSpc>
                <a:spcPct val="100000"/>
              </a:lnSpc>
            </a:pPr>
            <a:r>
              <a:rPr dirty="0">
                <a:latin typeface="Calibri"/>
                <a:cs typeface="Calibri"/>
              </a:rPr>
              <a:t>Emittance</a:t>
            </a:r>
            <a:r>
              <a:rPr lang="ja-JP" altLang="en-US" dirty="0">
                <a:latin typeface="Calibri"/>
                <a:cs typeface="Calibri"/>
              </a:rPr>
              <a:t> </a:t>
            </a:r>
            <a:r>
              <a:rPr dirty="0">
                <a:latin typeface="Calibri"/>
                <a:cs typeface="Calibri"/>
              </a:rPr>
              <a:t>measurement</a:t>
            </a:r>
            <a:r>
              <a:rPr lang="ja-JP" altLang="en-US" dirty="0">
                <a:latin typeface="Calibri"/>
                <a:cs typeface="Calibri"/>
              </a:rPr>
              <a:t> </a:t>
            </a:r>
            <a:r>
              <a:rPr dirty="0">
                <a:latin typeface="Calibri"/>
                <a:cs typeface="Calibri"/>
              </a:rPr>
              <a:t>(e.)</a:t>
            </a:r>
          </a:p>
        </p:txBody>
      </p:sp>
      <p:sp>
        <p:nvSpPr>
          <p:cNvPr id="3" name="object 3"/>
          <p:cNvSpPr txBox="1"/>
          <p:nvPr/>
        </p:nvSpPr>
        <p:spPr>
          <a:xfrm>
            <a:off x="9253269" y="3623413"/>
            <a:ext cx="842269" cy="307777"/>
          </a:xfrm>
          <a:prstGeom prst="rect">
            <a:avLst/>
          </a:prstGeom>
          <a:ln w="12701">
            <a:solidFill>
              <a:srgbClr val="0432FF"/>
            </a:solidFill>
          </a:ln>
        </p:spPr>
        <p:txBody>
          <a:bodyPr vert="horz" wrap="square" lIns="0" tIns="0" rIns="0" bIns="0" rtlCol="0">
            <a:spAutoFit/>
          </a:bodyPr>
          <a:lstStyle/>
          <a:p>
            <a:pPr marL="79375">
              <a:lnSpc>
                <a:spcPct val="100000"/>
              </a:lnSpc>
            </a:pPr>
            <a:r>
              <a:rPr sz="2000" dirty="0">
                <a:solidFill>
                  <a:srgbClr val="0432FF"/>
                </a:solidFill>
                <a:latin typeface="Calibri"/>
                <a:cs typeface="Calibri"/>
              </a:rPr>
              <a:t>N.</a:t>
            </a:r>
            <a:r>
              <a:rPr lang="ja-JP" altLang="en-US" sz="2000" dirty="0">
                <a:solidFill>
                  <a:srgbClr val="0432FF"/>
                </a:solidFill>
                <a:latin typeface="Calibri"/>
                <a:cs typeface="Calibri"/>
              </a:rPr>
              <a:t> </a:t>
            </a:r>
            <a:r>
              <a:rPr sz="2000" dirty="0">
                <a:solidFill>
                  <a:srgbClr val="0432FF"/>
                </a:solidFill>
                <a:latin typeface="Calibri"/>
                <a:cs typeface="Calibri"/>
              </a:rPr>
              <a:t>Iida</a:t>
            </a:r>
            <a:endParaRPr sz="2000" dirty="0">
              <a:latin typeface="Calibri"/>
              <a:cs typeface="Calibri"/>
            </a:endParaRPr>
          </a:p>
        </p:txBody>
      </p:sp>
      <p:sp>
        <p:nvSpPr>
          <p:cNvPr id="4" name="object 4"/>
          <p:cNvSpPr txBox="1"/>
          <p:nvPr/>
        </p:nvSpPr>
        <p:spPr>
          <a:xfrm>
            <a:off x="755086" y="1496259"/>
            <a:ext cx="8720380" cy="1990545"/>
          </a:xfrm>
          <a:prstGeom prst="rect">
            <a:avLst/>
          </a:prstGeom>
        </p:spPr>
        <p:txBody>
          <a:bodyPr vert="horz" wrap="square" lIns="0" tIns="0" rIns="0" bIns="0" rtlCol="0">
            <a:spAutoFit/>
          </a:bodyPr>
          <a:lstStyle/>
          <a:p>
            <a:pPr marL="256540" indent="-243840">
              <a:lnSpc>
                <a:spcPts val="1645"/>
              </a:lnSpc>
              <a:buFont typeface="Arial"/>
              <a:buChar char="•"/>
              <a:tabLst>
                <a:tab pos="257175" algn="l"/>
              </a:tabLst>
            </a:pPr>
            <a:r>
              <a:rPr sz="1400" dirty="0">
                <a:latin typeface="Calibri"/>
                <a:cs typeface="Calibri"/>
              </a:rPr>
              <a:t>Left</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right</a:t>
            </a:r>
            <a:r>
              <a:rPr lang="ja-JP" altLang="en-US" sz="1400" dirty="0">
                <a:latin typeface="Calibri"/>
                <a:cs typeface="Calibri"/>
              </a:rPr>
              <a:t> </a:t>
            </a:r>
            <a:r>
              <a:rPr sz="1400" dirty="0">
                <a:latin typeface="Calibri"/>
                <a:cs typeface="Calibri"/>
              </a:rPr>
              <a:t>figure</a:t>
            </a:r>
            <a:r>
              <a:rPr lang="ja-JP" altLang="en-US" sz="1400" dirty="0">
                <a:latin typeface="Calibri"/>
                <a:cs typeface="Calibri"/>
              </a:rPr>
              <a:t> </a:t>
            </a:r>
            <a:r>
              <a:rPr sz="1400" dirty="0">
                <a:latin typeface="Calibri"/>
                <a:cs typeface="Calibri"/>
              </a:rPr>
              <a:t>show</a:t>
            </a:r>
            <a:r>
              <a:rPr lang="ja-JP" altLang="en-US" sz="1400" dirty="0">
                <a:latin typeface="Calibri"/>
                <a:cs typeface="Calibri"/>
              </a:rPr>
              <a:t> </a:t>
            </a:r>
            <a:r>
              <a:rPr sz="1400" dirty="0">
                <a:latin typeface="Calibri"/>
                <a:cs typeface="Calibri"/>
              </a:rPr>
              <a:t>horizontal</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vertical</a:t>
            </a:r>
            <a:r>
              <a:rPr lang="ja-JP" altLang="en-US" sz="1400" dirty="0">
                <a:latin typeface="Calibri"/>
                <a:cs typeface="Calibri"/>
              </a:rPr>
              <a:t> </a:t>
            </a:r>
            <a:r>
              <a:rPr sz="1400" dirty="0">
                <a:latin typeface="Calibri"/>
                <a:cs typeface="Calibri"/>
              </a:rPr>
              <a:t>emittance</a:t>
            </a:r>
            <a:r>
              <a:rPr lang="ja-JP" altLang="en-US" sz="1400" dirty="0">
                <a:latin typeface="Calibri"/>
                <a:cs typeface="Calibri"/>
              </a:rPr>
              <a:t> </a:t>
            </a:r>
            <a:r>
              <a:rPr sz="1400" dirty="0">
                <a:latin typeface="Calibri"/>
                <a:cs typeface="Calibri"/>
              </a:rPr>
              <a:t>measured</a:t>
            </a:r>
            <a:r>
              <a:rPr lang="ja-JP" altLang="en-US" sz="1400" dirty="0">
                <a:latin typeface="Calibri"/>
                <a:cs typeface="Calibri"/>
              </a:rPr>
              <a:t> </a:t>
            </a:r>
            <a:r>
              <a:rPr sz="1400" dirty="0">
                <a:latin typeface="Calibri"/>
                <a:cs typeface="Calibri"/>
              </a:rPr>
              <a:t>at</a:t>
            </a:r>
            <a:r>
              <a:rPr lang="ja-JP" altLang="en-US" sz="1400" dirty="0">
                <a:latin typeface="Calibri"/>
                <a:cs typeface="Calibri"/>
              </a:rPr>
              <a:t> </a:t>
            </a:r>
            <a:r>
              <a:rPr sz="1400" dirty="0">
                <a:latin typeface="Calibri"/>
                <a:cs typeface="Calibri"/>
              </a:rPr>
              <a:t>each</a:t>
            </a:r>
            <a:r>
              <a:rPr lang="ja-JP" altLang="en-US" sz="1400" dirty="0">
                <a:latin typeface="Calibri"/>
                <a:cs typeface="Calibri"/>
              </a:rPr>
              <a:t> </a:t>
            </a:r>
            <a:r>
              <a:rPr sz="1400" dirty="0">
                <a:latin typeface="Calibri"/>
                <a:cs typeface="Calibri"/>
              </a:rPr>
              <a:t>sector,</a:t>
            </a:r>
            <a:r>
              <a:rPr lang="ja-JP" altLang="en-US" sz="1400" dirty="0">
                <a:latin typeface="Calibri"/>
                <a:cs typeface="Calibri"/>
              </a:rPr>
              <a:t> </a:t>
            </a:r>
            <a:r>
              <a:rPr sz="1400" dirty="0">
                <a:latin typeface="Calibri"/>
                <a:cs typeface="Calibri"/>
              </a:rPr>
              <a:t>respectively.</a:t>
            </a:r>
          </a:p>
          <a:p>
            <a:pPr marL="256540" indent="-243840">
              <a:lnSpc>
                <a:spcPts val="1600"/>
              </a:lnSpc>
              <a:buFont typeface="Arial"/>
              <a:buChar char="•"/>
              <a:tabLst>
                <a:tab pos="257175" algn="l"/>
              </a:tabLst>
            </a:pPr>
            <a:r>
              <a:rPr sz="1400" dirty="0">
                <a:latin typeface="Calibri"/>
                <a:cs typeface="Calibri"/>
              </a:rPr>
              <a:t>Green</a:t>
            </a:r>
            <a:r>
              <a:rPr lang="ja-JP" altLang="en-US" sz="1400" dirty="0">
                <a:latin typeface="Calibri"/>
                <a:cs typeface="Calibri"/>
              </a:rPr>
              <a:t> </a:t>
            </a:r>
            <a:r>
              <a:rPr sz="1400" dirty="0">
                <a:latin typeface="Calibri"/>
                <a:cs typeface="Calibri"/>
              </a:rPr>
              <a:t>and</a:t>
            </a:r>
            <a:r>
              <a:rPr lang="ja-JP" altLang="en-US" sz="1400" dirty="0">
                <a:latin typeface="Calibri"/>
                <a:cs typeface="Calibri"/>
              </a:rPr>
              <a:t> </a:t>
            </a:r>
            <a:r>
              <a:rPr sz="1400" dirty="0">
                <a:latin typeface="Calibri"/>
                <a:cs typeface="Calibri"/>
              </a:rPr>
              <a:t>blue</a:t>
            </a:r>
            <a:r>
              <a:rPr lang="ja-JP" altLang="en-US" sz="1400" dirty="0">
                <a:latin typeface="Calibri"/>
                <a:cs typeface="Calibri"/>
              </a:rPr>
              <a:t> </a:t>
            </a:r>
            <a:r>
              <a:rPr sz="1400" dirty="0">
                <a:latin typeface="Calibri"/>
                <a:cs typeface="Calibri"/>
              </a:rPr>
              <a:t>plot</a:t>
            </a:r>
            <a:r>
              <a:rPr lang="ja-JP" altLang="en-US" sz="1400" dirty="0">
                <a:latin typeface="Calibri"/>
                <a:cs typeface="Calibri"/>
              </a:rPr>
              <a:t> </a:t>
            </a:r>
            <a:r>
              <a:rPr sz="1400" dirty="0">
                <a:latin typeface="Calibri"/>
                <a:cs typeface="Calibri"/>
              </a:rPr>
              <a:t>show</a:t>
            </a:r>
            <a:r>
              <a:rPr lang="ja-JP" altLang="en-US" sz="1400" dirty="0">
                <a:latin typeface="Calibri"/>
                <a:cs typeface="Calibri"/>
              </a:rPr>
              <a:t> </a:t>
            </a:r>
            <a:r>
              <a:rPr sz="1400" dirty="0">
                <a:latin typeface="Calibri"/>
                <a:cs typeface="Calibri"/>
              </a:rPr>
              <a:t>emittance</a:t>
            </a:r>
            <a:r>
              <a:rPr lang="ja-JP" altLang="en-US" sz="1400" dirty="0">
                <a:latin typeface="Calibri"/>
                <a:cs typeface="Calibri"/>
              </a:rPr>
              <a:t> </a:t>
            </a:r>
            <a:r>
              <a:rPr sz="1400" dirty="0">
                <a:latin typeface="Calibri"/>
                <a:cs typeface="Calibri"/>
              </a:rPr>
              <a:t>of</a:t>
            </a:r>
            <a:r>
              <a:rPr lang="ja-JP" altLang="en-US" sz="1400" dirty="0">
                <a:latin typeface="Calibri"/>
                <a:cs typeface="Calibri"/>
              </a:rPr>
              <a:t>  </a:t>
            </a:r>
            <a:r>
              <a:rPr sz="1400" dirty="0">
                <a:latin typeface="Calibri"/>
                <a:cs typeface="Calibri"/>
              </a:rPr>
              <a:t>beam</a:t>
            </a:r>
            <a:r>
              <a:rPr lang="ja-JP" altLang="en-US" sz="1400" dirty="0">
                <a:latin typeface="Calibri"/>
                <a:cs typeface="Calibri"/>
              </a:rPr>
              <a:t> </a:t>
            </a:r>
            <a:r>
              <a:rPr sz="1400" dirty="0">
                <a:latin typeface="Calibri"/>
                <a:cs typeface="Calibri"/>
              </a:rPr>
              <a:t>generated</a:t>
            </a:r>
            <a:r>
              <a:rPr lang="ja-JP" altLang="en-US" sz="1400" dirty="0">
                <a:latin typeface="Calibri"/>
                <a:cs typeface="Calibri"/>
              </a:rPr>
              <a:t> </a:t>
            </a:r>
            <a:r>
              <a:rPr sz="1400" dirty="0">
                <a:latin typeface="Calibri"/>
                <a:cs typeface="Calibri"/>
              </a:rPr>
              <a:t>by</a:t>
            </a:r>
            <a:r>
              <a:rPr lang="ja-JP" altLang="en-US" sz="1400" dirty="0">
                <a:latin typeface="Calibri"/>
                <a:cs typeface="Calibri"/>
              </a:rPr>
              <a:t> </a:t>
            </a:r>
            <a:r>
              <a:rPr sz="1400" dirty="0">
                <a:latin typeface="Calibri"/>
                <a:cs typeface="Calibri"/>
              </a:rPr>
              <a:t>RF</a:t>
            </a:r>
            <a:r>
              <a:rPr lang="ja-JP" altLang="en-US" sz="1400" dirty="0">
                <a:latin typeface="Calibri"/>
                <a:cs typeface="Calibri"/>
              </a:rPr>
              <a:t> </a:t>
            </a:r>
            <a:r>
              <a:rPr sz="1400" dirty="0">
                <a:latin typeface="Calibri"/>
                <a:cs typeface="Calibri"/>
              </a:rPr>
              <a:t>gun.</a:t>
            </a:r>
          </a:p>
          <a:p>
            <a:pPr marL="256540" indent="-243840">
              <a:lnSpc>
                <a:spcPts val="2000"/>
              </a:lnSpc>
              <a:buClr>
                <a:srgbClr val="0B3EFF"/>
              </a:buClr>
              <a:buFont typeface="Arial"/>
              <a:buChar char="•"/>
              <a:tabLst>
                <a:tab pos="257175" algn="l"/>
              </a:tabLst>
            </a:pPr>
            <a:r>
              <a:rPr sz="1700" dirty="0">
                <a:solidFill>
                  <a:srgbClr val="0B3EFF"/>
                </a:solidFill>
                <a:latin typeface="Calibri"/>
                <a:cs typeface="Calibri"/>
              </a:rPr>
              <a:t>Manual</a:t>
            </a:r>
            <a:r>
              <a:rPr lang="ja-JP" altLang="en-US" sz="1700" dirty="0">
                <a:solidFill>
                  <a:srgbClr val="0B3EFF"/>
                </a:solidFill>
                <a:latin typeface="Calibri"/>
                <a:cs typeface="Calibri"/>
              </a:rPr>
              <a:t> </a:t>
            </a:r>
            <a:r>
              <a:rPr sz="1700" dirty="0">
                <a:solidFill>
                  <a:srgbClr val="0B3EFF"/>
                </a:solidFill>
                <a:latin typeface="Calibri"/>
                <a:cs typeface="Calibri"/>
              </a:rPr>
              <a:t>orbit</a:t>
            </a:r>
            <a:r>
              <a:rPr lang="ja-JP" altLang="en-US" sz="1700" dirty="0">
                <a:solidFill>
                  <a:srgbClr val="0B3EFF"/>
                </a:solidFill>
                <a:latin typeface="Calibri"/>
                <a:cs typeface="Calibri"/>
              </a:rPr>
              <a:t> </a:t>
            </a:r>
            <a:r>
              <a:rPr sz="1700" dirty="0">
                <a:solidFill>
                  <a:srgbClr val="0B3EFF"/>
                </a:solidFill>
                <a:latin typeface="Calibri"/>
                <a:cs typeface="Calibri"/>
              </a:rPr>
              <a:t>correction</a:t>
            </a:r>
            <a:r>
              <a:rPr lang="ja-JP" altLang="en-US" sz="1700" dirty="0">
                <a:solidFill>
                  <a:srgbClr val="0B3EFF"/>
                </a:solidFill>
                <a:latin typeface="Calibri"/>
                <a:cs typeface="Calibri"/>
              </a:rPr>
              <a:t> </a:t>
            </a:r>
            <a:r>
              <a:rPr sz="1700" dirty="0">
                <a:solidFill>
                  <a:srgbClr val="0B3EFF"/>
                </a:solidFill>
                <a:latin typeface="Calibri"/>
                <a:cs typeface="Calibri"/>
              </a:rPr>
              <a:t>was</a:t>
            </a:r>
            <a:r>
              <a:rPr lang="ja-JP" altLang="en-US" sz="1700" dirty="0">
                <a:solidFill>
                  <a:srgbClr val="0B3EFF"/>
                </a:solidFill>
                <a:latin typeface="Calibri"/>
                <a:cs typeface="Calibri"/>
              </a:rPr>
              <a:t> </a:t>
            </a:r>
            <a:r>
              <a:rPr sz="1700" dirty="0">
                <a:solidFill>
                  <a:srgbClr val="0B3EFF"/>
                </a:solidFill>
                <a:latin typeface="Calibri"/>
                <a:cs typeface="Calibri"/>
              </a:rPr>
              <a:t>done</a:t>
            </a:r>
            <a:r>
              <a:rPr lang="ja-JP" altLang="en-US" sz="1700" dirty="0">
                <a:solidFill>
                  <a:srgbClr val="0B3EFF"/>
                </a:solidFill>
                <a:latin typeface="Calibri"/>
                <a:cs typeface="Calibri"/>
              </a:rPr>
              <a:t> </a:t>
            </a:r>
            <a:r>
              <a:rPr sz="1700" dirty="0">
                <a:solidFill>
                  <a:srgbClr val="0B3EFF"/>
                </a:solidFill>
                <a:latin typeface="Calibri"/>
                <a:cs typeface="Calibri"/>
              </a:rPr>
              <a:t>so</a:t>
            </a:r>
            <a:r>
              <a:rPr lang="ja-JP" altLang="en-US" sz="1700" dirty="0">
                <a:solidFill>
                  <a:srgbClr val="0B3EFF"/>
                </a:solidFill>
                <a:latin typeface="Calibri"/>
                <a:cs typeface="Calibri"/>
              </a:rPr>
              <a:t> </a:t>
            </a:r>
            <a:r>
              <a:rPr sz="1700" dirty="0">
                <a:solidFill>
                  <a:srgbClr val="0B3EFF"/>
                </a:solidFill>
                <a:latin typeface="Calibri"/>
                <a:cs typeface="Calibri"/>
              </a:rPr>
              <a:t>as</a:t>
            </a:r>
            <a:r>
              <a:rPr lang="ja-JP" altLang="en-US" sz="1700" dirty="0">
                <a:solidFill>
                  <a:srgbClr val="0B3EFF"/>
                </a:solidFill>
                <a:latin typeface="Calibri"/>
                <a:cs typeface="Calibri"/>
              </a:rPr>
              <a:t> </a:t>
            </a:r>
            <a:r>
              <a:rPr sz="1700" dirty="0">
                <a:solidFill>
                  <a:srgbClr val="0B3EFF"/>
                </a:solidFill>
                <a:latin typeface="Calibri"/>
                <a:cs typeface="Calibri"/>
              </a:rPr>
              <a:t>to</a:t>
            </a:r>
            <a:r>
              <a:rPr lang="ja-JP" altLang="en-US" sz="1700" dirty="0">
                <a:solidFill>
                  <a:srgbClr val="0B3EFF"/>
                </a:solidFill>
                <a:latin typeface="Calibri"/>
                <a:cs typeface="Calibri"/>
              </a:rPr>
              <a:t> </a:t>
            </a:r>
            <a:r>
              <a:rPr sz="1700" dirty="0">
                <a:solidFill>
                  <a:srgbClr val="0B3EFF"/>
                </a:solidFill>
                <a:latin typeface="Calibri"/>
                <a:cs typeface="Calibri"/>
              </a:rPr>
              <a:t>reduce</a:t>
            </a:r>
            <a:r>
              <a:rPr lang="ja-JP" altLang="en-US" sz="1700" dirty="0">
                <a:solidFill>
                  <a:srgbClr val="0B3EFF"/>
                </a:solidFill>
                <a:latin typeface="Calibri"/>
                <a:cs typeface="Calibri"/>
              </a:rPr>
              <a:t> </a:t>
            </a:r>
            <a:r>
              <a:rPr sz="1700" dirty="0">
                <a:solidFill>
                  <a:srgbClr val="0B3EFF"/>
                </a:solidFill>
                <a:latin typeface="Calibri"/>
                <a:cs typeface="Calibri"/>
              </a:rPr>
              <a:t>the</a:t>
            </a:r>
            <a:r>
              <a:rPr lang="ja-JP" altLang="en-US" sz="1700" dirty="0">
                <a:solidFill>
                  <a:srgbClr val="0B3EFF"/>
                </a:solidFill>
                <a:latin typeface="Calibri"/>
                <a:cs typeface="Calibri"/>
              </a:rPr>
              <a:t> </a:t>
            </a:r>
            <a:r>
              <a:rPr sz="1700" dirty="0">
                <a:solidFill>
                  <a:srgbClr val="0B3EFF"/>
                </a:solidFill>
                <a:latin typeface="Calibri"/>
                <a:cs typeface="Calibri"/>
              </a:rPr>
              <a:t>orbit</a:t>
            </a:r>
            <a:r>
              <a:rPr lang="ja-JP" altLang="en-US" sz="1700" dirty="0">
                <a:solidFill>
                  <a:srgbClr val="0B3EFF"/>
                </a:solidFill>
                <a:latin typeface="Calibri"/>
                <a:cs typeface="Calibri"/>
              </a:rPr>
              <a:t> </a:t>
            </a:r>
            <a:r>
              <a:rPr sz="1700" dirty="0">
                <a:solidFill>
                  <a:srgbClr val="0B3EFF"/>
                </a:solidFill>
                <a:latin typeface="Calibri"/>
                <a:cs typeface="Calibri"/>
              </a:rPr>
              <a:t>distortion.</a:t>
            </a:r>
            <a:r>
              <a:rPr lang="ja-JP" altLang="en-US" sz="1700" dirty="0">
                <a:solidFill>
                  <a:srgbClr val="0B3EFF"/>
                </a:solidFill>
                <a:latin typeface="Calibri"/>
                <a:cs typeface="Calibri"/>
              </a:rPr>
              <a:t> </a:t>
            </a:r>
            <a:r>
              <a:rPr sz="1700" dirty="0">
                <a:solidFill>
                  <a:srgbClr val="0B3EFF"/>
                </a:solidFill>
                <a:latin typeface="Calibri"/>
                <a:cs typeface="Calibri"/>
              </a:rPr>
              <a:t>By</a:t>
            </a:r>
            <a:r>
              <a:rPr lang="ja-JP" altLang="en-US" sz="1700" dirty="0">
                <a:solidFill>
                  <a:srgbClr val="0B3EFF"/>
                </a:solidFill>
                <a:latin typeface="Calibri"/>
                <a:cs typeface="Calibri"/>
              </a:rPr>
              <a:t> </a:t>
            </a:r>
            <a:r>
              <a:rPr sz="1700" dirty="0">
                <a:solidFill>
                  <a:srgbClr val="0B3EFF"/>
                </a:solidFill>
                <a:latin typeface="Calibri"/>
                <a:cs typeface="Calibri"/>
              </a:rPr>
              <a:t>this</a:t>
            </a:r>
            <a:r>
              <a:rPr lang="ja-JP" altLang="en-US" sz="1700" dirty="0">
                <a:solidFill>
                  <a:srgbClr val="0B3EFF"/>
                </a:solidFill>
                <a:latin typeface="Calibri"/>
                <a:cs typeface="Calibri"/>
              </a:rPr>
              <a:t> </a:t>
            </a:r>
            <a:r>
              <a:rPr sz="1700" dirty="0">
                <a:solidFill>
                  <a:srgbClr val="0B3EFF"/>
                </a:solidFill>
                <a:latin typeface="Calibri"/>
                <a:cs typeface="Calibri"/>
              </a:rPr>
              <a:t>correction,</a:t>
            </a:r>
            <a:r>
              <a:rPr lang="ja-JP" altLang="en-US" sz="1700" dirty="0">
                <a:solidFill>
                  <a:srgbClr val="0B3EFF"/>
                </a:solidFill>
                <a:latin typeface="Calibri"/>
                <a:cs typeface="Calibri"/>
              </a:rPr>
              <a:t> </a:t>
            </a:r>
            <a:endParaRPr sz="1700" dirty="0">
              <a:latin typeface="Calibri"/>
              <a:cs typeface="Calibri"/>
            </a:endParaRPr>
          </a:p>
          <a:p>
            <a:pPr marL="256540">
              <a:lnSpc>
                <a:spcPts val="2014"/>
              </a:lnSpc>
              <a:spcBef>
                <a:spcPts val="70"/>
              </a:spcBef>
            </a:pPr>
            <a:r>
              <a:rPr sz="1700" dirty="0">
                <a:solidFill>
                  <a:srgbClr val="0B3EFF"/>
                </a:solidFill>
                <a:latin typeface="Calibri"/>
                <a:cs typeface="Calibri"/>
              </a:rPr>
              <a:t>emittance</a:t>
            </a:r>
            <a:r>
              <a:rPr lang="ja-JP" altLang="en-US" sz="1700" dirty="0">
                <a:solidFill>
                  <a:srgbClr val="0B3EFF"/>
                </a:solidFill>
                <a:latin typeface="Calibri"/>
                <a:cs typeface="Calibri"/>
              </a:rPr>
              <a:t> </a:t>
            </a:r>
            <a:r>
              <a:rPr sz="1700" dirty="0">
                <a:solidFill>
                  <a:srgbClr val="0B3EFF"/>
                </a:solidFill>
                <a:latin typeface="Calibri"/>
                <a:cs typeface="Calibri"/>
              </a:rPr>
              <a:t>was</a:t>
            </a:r>
            <a:r>
              <a:rPr lang="ja-JP" altLang="en-US" sz="1700" dirty="0">
                <a:solidFill>
                  <a:srgbClr val="0B3EFF"/>
                </a:solidFill>
                <a:latin typeface="Calibri"/>
                <a:cs typeface="Calibri"/>
              </a:rPr>
              <a:t> </a:t>
            </a:r>
            <a:r>
              <a:rPr sz="1700" dirty="0">
                <a:solidFill>
                  <a:srgbClr val="0B3EFF"/>
                </a:solidFill>
                <a:latin typeface="Calibri"/>
                <a:cs typeface="Calibri"/>
              </a:rPr>
              <a:t>reduced.</a:t>
            </a:r>
            <a:endParaRPr sz="1700" dirty="0">
              <a:latin typeface="Calibri"/>
              <a:cs typeface="Calibri"/>
            </a:endParaRPr>
          </a:p>
          <a:p>
            <a:pPr marL="256540" indent="-243840">
              <a:lnSpc>
                <a:spcPts val="1989"/>
              </a:lnSpc>
              <a:buClr>
                <a:srgbClr val="0B3EFF"/>
              </a:buClr>
              <a:buFont typeface="Arial"/>
              <a:buChar char="•"/>
              <a:tabLst>
                <a:tab pos="257175" algn="l"/>
              </a:tabLst>
            </a:pPr>
            <a:r>
              <a:rPr sz="1700" dirty="0">
                <a:solidFill>
                  <a:srgbClr val="0B3EFF"/>
                </a:solidFill>
                <a:latin typeface="Calibri"/>
                <a:cs typeface="Calibri"/>
              </a:rPr>
              <a:t>In</a:t>
            </a:r>
            <a:r>
              <a:rPr lang="ja-JP" altLang="en-US" sz="1700" dirty="0">
                <a:solidFill>
                  <a:srgbClr val="0B3EFF"/>
                </a:solidFill>
                <a:latin typeface="Calibri"/>
                <a:cs typeface="Calibri"/>
              </a:rPr>
              <a:t> </a:t>
            </a:r>
            <a:r>
              <a:rPr sz="1700" dirty="0">
                <a:solidFill>
                  <a:srgbClr val="0B3EFF"/>
                </a:solidFill>
                <a:latin typeface="Calibri"/>
                <a:cs typeface="Calibri"/>
              </a:rPr>
              <a:t>Phase.II,</a:t>
            </a:r>
            <a:r>
              <a:rPr lang="ja-JP" altLang="en-US" sz="1700" dirty="0">
                <a:solidFill>
                  <a:srgbClr val="0B3EFF"/>
                </a:solidFill>
                <a:latin typeface="Calibri"/>
                <a:cs typeface="Calibri"/>
              </a:rPr>
              <a:t> </a:t>
            </a:r>
            <a:r>
              <a:rPr sz="1700" dirty="0">
                <a:solidFill>
                  <a:srgbClr val="0B3EFF"/>
                </a:solidFill>
                <a:latin typeface="Calibri"/>
                <a:cs typeface="Calibri"/>
              </a:rPr>
              <a:t>the</a:t>
            </a:r>
            <a:r>
              <a:rPr lang="ja-JP" altLang="en-US" sz="1700" dirty="0">
                <a:solidFill>
                  <a:srgbClr val="0B3EFF"/>
                </a:solidFill>
                <a:latin typeface="Calibri"/>
                <a:cs typeface="Calibri"/>
              </a:rPr>
              <a:t> </a:t>
            </a:r>
            <a:r>
              <a:rPr sz="1700" dirty="0">
                <a:solidFill>
                  <a:srgbClr val="0B3EFF"/>
                </a:solidFill>
                <a:latin typeface="Calibri"/>
                <a:cs typeface="Calibri"/>
              </a:rPr>
              <a:t>requirement</a:t>
            </a:r>
            <a:r>
              <a:rPr lang="ja-JP" altLang="en-US" sz="1700" dirty="0">
                <a:solidFill>
                  <a:srgbClr val="0B3EFF"/>
                </a:solidFill>
                <a:latin typeface="Calibri"/>
                <a:cs typeface="Calibri"/>
              </a:rPr>
              <a:t> </a:t>
            </a:r>
            <a:r>
              <a:rPr sz="1700" dirty="0">
                <a:solidFill>
                  <a:srgbClr val="0B3EFF"/>
                </a:solidFill>
                <a:latin typeface="Calibri"/>
                <a:cs typeface="Calibri"/>
              </a:rPr>
              <a:t>of</a:t>
            </a:r>
            <a:r>
              <a:rPr lang="ja-JP" altLang="en-US" sz="1700" dirty="0">
                <a:solidFill>
                  <a:srgbClr val="0B3EFF"/>
                </a:solidFill>
                <a:latin typeface="Calibri"/>
                <a:cs typeface="Calibri"/>
              </a:rPr>
              <a:t> </a:t>
            </a:r>
            <a:r>
              <a:rPr sz="1700" dirty="0">
                <a:solidFill>
                  <a:srgbClr val="0B3EFF"/>
                </a:solidFill>
                <a:latin typeface="Calibri"/>
                <a:cs typeface="Calibri"/>
              </a:rPr>
              <a:t>e. emittance</a:t>
            </a:r>
            <a:r>
              <a:rPr lang="ja-JP" altLang="en-US" sz="1700" dirty="0">
                <a:solidFill>
                  <a:srgbClr val="0B3EFF"/>
                </a:solidFill>
                <a:latin typeface="Calibri"/>
                <a:cs typeface="Calibri"/>
              </a:rPr>
              <a:t> </a:t>
            </a:r>
            <a:r>
              <a:rPr sz="1700" dirty="0">
                <a:solidFill>
                  <a:srgbClr val="0B3EFF"/>
                </a:solidFill>
                <a:latin typeface="Calibri"/>
                <a:cs typeface="Calibri"/>
              </a:rPr>
              <a:t>at</a:t>
            </a:r>
            <a:r>
              <a:rPr lang="ja-JP" altLang="en-US" sz="1700" dirty="0">
                <a:solidFill>
                  <a:srgbClr val="0B3EFF"/>
                </a:solidFill>
                <a:latin typeface="Calibri"/>
                <a:cs typeface="Calibri"/>
              </a:rPr>
              <a:t> </a:t>
            </a:r>
            <a:r>
              <a:rPr sz="1700" dirty="0">
                <a:solidFill>
                  <a:srgbClr val="0B3EFF"/>
                </a:solidFill>
                <a:latin typeface="Calibri"/>
                <a:cs typeface="Calibri"/>
              </a:rPr>
              <a:t>the</a:t>
            </a:r>
            <a:r>
              <a:rPr lang="ja-JP" altLang="en-US" sz="1700" dirty="0">
                <a:solidFill>
                  <a:srgbClr val="0B3EFF"/>
                </a:solidFill>
                <a:latin typeface="Calibri"/>
                <a:cs typeface="Calibri"/>
              </a:rPr>
              <a:t> </a:t>
            </a:r>
            <a:r>
              <a:rPr sz="1700" dirty="0">
                <a:solidFill>
                  <a:srgbClr val="0B3EFF"/>
                </a:solidFill>
                <a:latin typeface="Calibri"/>
                <a:cs typeface="Calibri"/>
              </a:rPr>
              <a:t>end</a:t>
            </a:r>
            <a:r>
              <a:rPr lang="ja-JP" altLang="en-US" sz="1700" dirty="0">
                <a:solidFill>
                  <a:srgbClr val="0B3EFF"/>
                </a:solidFill>
                <a:latin typeface="Calibri"/>
                <a:cs typeface="Calibri"/>
              </a:rPr>
              <a:t> </a:t>
            </a:r>
            <a:r>
              <a:rPr sz="1700" dirty="0">
                <a:solidFill>
                  <a:srgbClr val="0B3EFF"/>
                </a:solidFill>
                <a:latin typeface="Calibri"/>
                <a:cs typeface="Calibri"/>
              </a:rPr>
              <a:t>of</a:t>
            </a:r>
            <a:r>
              <a:rPr lang="ja-JP" altLang="en-US" sz="1700" dirty="0">
                <a:solidFill>
                  <a:srgbClr val="0B3EFF"/>
                </a:solidFill>
                <a:latin typeface="Calibri"/>
                <a:cs typeface="Calibri"/>
              </a:rPr>
              <a:t> </a:t>
            </a:r>
            <a:r>
              <a:rPr sz="1700" dirty="0">
                <a:solidFill>
                  <a:srgbClr val="0B3EFF"/>
                </a:solidFill>
                <a:latin typeface="Calibri"/>
                <a:cs typeface="Calibri"/>
              </a:rPr>
              <a:t>LINAC</a:t>
            </a:r>
            <a:r>
              <a:rPr lang="ja-JP" altLang="en-US" sz="1700" dirty="0">
                <a:solidFill>
                  <a:srgbClr val="0B3EFF"/>
                </a:solidFill>
                <a:latin typeface="Calibri"/>
                <a:cs typeface="Calibri"/>
              </a:rPr>
              <a:t> </a:t>
            </a:r>
            <a:r>
              <a:rPr sz="1700" dirty="0">
                <a:solidFill>
                  <a:srgbClr val="0B3EFF"/>
                </a:solidFill>
                <a:latin typeface="Calibri"/>
                <a:cs typeface="Calibri"/>
              </a:rPr>
              <a:t>was</a:t>
            </a:r>
            <a:r>
              <a:rPr lang="ja-JP" altLang="en-US" sz="1700" dirty="0">
                <a:solidFill>
                  <a:srgbClr val="0B3EFF"/>
                </a:solidFill>
                <a:latin typeface="Calibri"/>
                <a:cs typeface="Calibri"/>
              </a:rPr>
              <a:t> </a:t>
            </a:r>
            <a:r>
              <a:rPr sz="1700" dirty="0">
                <a:solidFill>
                  <a:srgbClr val="0B3EFF"/>
                </a:solidFill>
                <a:latin typeface="Calibri"/>
                <a:cs typeface="Calibri"/>
              </a:rPr>
              <a:t>satisfied.</a:t>
            </a:r>
            <a:endParaRPr sz="1700" dirty="0">
              <a:latin typeface="Calibri"/>
              <a:cs typeface="Calibri"/>
            </a:endParaRPr>
          </a:p>
          <a:p>
            <a:pPr marL="256540" indent="-243840">
              <a:lnSpc>
                <a:spcPts val="2014"/>
              </a:lnSpc>
              <a:buClr>
                <a:srgbClr val="0B3EFF"/>
              </a:buClr>
              <a:buFont typeface="Arial"/>
              <a:buChar char="•"/>
              <a:tabLst>
                <a:tab pos="257175" algn="l"/>
              </a:tabLst>
            </a:pPr>
            <a:r>
              <a:rPr sz="1700" dirty="0">
                <a:solidFill>
                  <a:srgbClr val="0B3EFF"/>
                </a:solidFill>
                <a:latin typeface="Calibri"/>
                <a:cs typeface="Calibri"/>
              </a:rPr>
              <a:t>However,</a:t>
            </a:r>
            <a:r>
              <a:rPr lang="ja-JP" altLang="en-US" sz="1700" dirty="0">
                <a:solidFill>
                  <a:srgbClr val="0B3EFF"/>
                </a:solidFill>
                <a:latin typeface="Calibri"/>
                <a:cs typeface="Calibri"/>
              </a:rPr>
              <a:t> </a:t>
            </a:r>
            <a:r>
              <a:rPr sz="1700" dirty="0">
                <a:solidFill>
                  <a:srgbClr val="0B3EFF"/>
                </a:solidFill>
                <a:latin typeface="Calibri"/>
                <a:cs typeface="Calibri"/>
              </a:rPr>
              <a:t>emittance</a:t>
            </a:r>
            <a:r>
              <a:rPr lang="ja-JP" altLang="en-US" sz="1700" dirty="0">
                <a:solidFill>
                  <a:srgbClr val="0B3EFF"/>
                </a:solidFill>
                <a:latin typeface="Calibri"/>
                <a:cs typeface="Calibri"/>
              </a:rPr>
              <a:t> </a:t>
            </a:r>
            <a:r>
              <a:rPr sz="1700" dirty="0">
                <a:solidFill>
                  <a:srgbClr val="0B3EFF"/>
                </a:solidFill>
                <a:latin typeface="Calibri"/>
                <a:cs typeface="Calibri"/>
              </a:rPr>
              <a:t>was</a:t>
            </a:r>
            <a:r>
              <a:rPr lang="ja-JP" altLang="en-US" sz="1700" dirty="0">
                <a:solidFill>
                  <a:srgbClr val="0B3EFF"/>
                </a:solidFill>
                <a:latin typeface="Calibri"/>
                <a:cs typeface="Calibri"/>
              </a:rPr>
              <a:t> </a:t>
            </a:r>
            <a:r>
              <a:rPr sz="1700" dirty="0">
                <a:solidFill>
                  <a:srgbClr val="0B3EFF"/>
                </a:solidFill>
                <a:latin typeface="Calibri"/>
                <a:cs typeface="Calibri"/>
              </a:rPr>
              <a:t>increased</a:t>
            </a:r>
            <a:r>
              <a:rPr lang="ja-JP" altLang="en-US" sz="1700" dirty="0">
                <a:solidFill>
                  <a:srgbClr val="0B3EFF"/>
                </a:solidFill>
                <a:latin typeface="Calibri"/>
                <a:cs typeface="Calibri"/>
              </a:rPr>
              <a:t> </a:t>
            </a:r>
            <a:r>
              <a:rPr sz="1700" dirty="0">
                <a:solidFill>
                  <a:srgbClr val="0B3EFF"/>
                </a:solidFill>
                <a:latin typeface="Calibri"/>
                <a:cs typeface="Calibri"/>
              </a:rPr>
              <a:t>in</a:t>
            </a:r>
            <a:r>
              <a:rPr lang="ja-JP" altLang="en-US" sz="1700" dirty="0">
                <a:solidFill>
                  <a:srgbClr val="0B3EFF"/>
                </a:solidFill>
                <a:latin typeface="Calibri"/>
                <a:cs typeface="Calibri"/>
              </a:rPr>
              <a:t> </a:t>
            </a:r>
            <a:r>
              <a:rPr sz="1700" dirty="0">
                <a:solidFill>
                  <a:srgbClr val="0B3EFF"/>
                </a:solidFill>
                <a:latin typeface="Calibri"/>
                <a:cs typeface="Calibri"/>
              </a:rPr>
              <a:t>BT</a:t>
            </a:r>
            <a:r>
              <a:rPr lang="ja-JP" altLang="en-US" sz="1700" dirty="0">
                <a:solidFill>
                  <a:srgbClr val="0B3EFF"/>
                </a:solidFill>
                <a:latin typeface="Calibri"/>
                <a:cs typeface="Calibri"/>
              </a:rPr>
              <a:t> </a:t>
            </a:r>
            <a:r>
              <a:rPr sz="1700" dirty="0">
                <a:solidFill>
                  <a:srgbClr val="0B3EFF"/>
                </a:solidFill>
                <a:latin typeface="Calibri"/>
                <a:cs typeface="Calibri"/>
              </a:rPr>
              <a:t>though</a:t>
            </a:r>
            <a:r>
              <a:rPr lang="ja-JP" altLang="en-US" sz="1700" dirty="0">
                <a:solidFill>
                  <a:srgbClr val="0B3EFF"/>
                </a:solidFill>
                <a:latin typeface="Calibri"/>
                <a:cs typeface="Calibri"/>
              </a:rPr>
              <a:t> </a:t>
            </a:r>
            <a:r>
              <a:rPr sz="1700" dirty="0">
                <a:solidFill>
                  <a:srgbClr val="0B3EFF"/>
                </a:solidFill>
                <a:latin typeface="Calibri"/>
                <a:cs typeface="Calibri"/>
              </a:rPr>
              <a:t>dispersion</a:t>
            </a:r>
            <a:r>
              <a:rPr lang="ja-JP" altLang="en-US" sz="1700" dirty="0">
                <a:solidFill>
                  <a:srgbClr val="0B3EFF"/>
                </a:solidFill>
                <a:latin typeface="Calibri"/>
                <a:cs typeface="Calibri"/>
              </a:rPr>
              <a:t> </a:t>
            </a:r>
            <a:r>
              <a:rPr sz="1700" dirty="0">
                <a:solidFill>
                  <a:srgbClr val="0B3EFF"/>
                </a:solidFill>
                <a:latin typeface="Calibri"/>
                <a:cs typeface="Calibri"/>
              </a:rPr>
              <a:t>correction</a:t>
            </a:r>
            <a:r>
              <a:rPr lang="ja-JP" altLang="en-US" sz="1700" dirty="0">
                <a:solidFill>
                  <a:srgbClr val="0B3EFF"/>
                </a:solidFill>
                <a:latin typeface="Calibri"/>
                <a:cs typeface="Calibri"/>
              </a:rPr>
              <a:t> </a:t>
            </a:r>
            <a:r>
              <a:rPr sz="1700" dirty="0">
                <a:solidFill>
                  <a:srgbClr val="0B3EFF"/>
                </a:solidFill>
                <a:latin typeface="Calibri"/>
                <a:cs typeface="Calibri"/>
              </a:rPr>
              <a:t>was</a:t>
            </a:r>
            <a:r>
              <a:rPr lang="ja-JP" altLang="en-US" sz="1700" dirty="0">
                <a:solidFill>
                  <a:srgbClr val="0B3EFF"/>
                </a:solidFill>
                <a:latin typeface="Calibri"/>
                <a:cs typeface="Calibri"/>
              </a:rPr>
              <a:t> </a:t>
            </a:r>
            <a:r>
              <a:rPr sz="1700" dirty="0">
                <a:solidFill>
                  <a:srgbClr val="0B3EFF"/>
                </a:solidFill>
                <a:latin typeface="Calibri"/>
                <a:cs typeface="Calibri"/>
              </a:rPr>
              <a:t>done.</a:t>
            </a:r>
            <a:endParaRPr sz="1700" dirty="0">
              <a:latin typeface="Calibri"/>
              <a:cs typeface="Calibri"/>
            </a:endParaRPr>
          </a:p>
          <a:p>
            <a:pPr marL="256540" indent="-243840">
              <a:lnSpc>
                <a:spcPct val="100000"/>
              </a:lnSpc>
              <a:spcBef>
                <a:spcPts val="70"/>
              </a:spcBef>
              <a:buClr>
                <a:srgbClr val="0B3EFF"/>
              </a:buClr>
              <a:buFont typeface="Arial"/>
              <a:buChar char="•"/>
              <a:tabLst>
                <a:tab pos="257175" algn="l"/>
              </a:tabLst>
            </a:pPr>
            <a:r>
              <a:rPr sz="1700" dirty="0">
                <a:solidFill>
                  <a:srgbClr val="0B3EFF"/>
                </a:solidFill>
                <a:latin typeface="Calibri"/>
                <a:cs typeface="Calibri"/>
              </a:rPr>
              <a:t>This</a:t>
            </a:r>
            <a:r>
              <a:rPr lang="ja-JP" altLang="en-US" sz="1700" dirty="0">
                <a:solidFill>
                  <a:srgbClr val="0B3EFF"/>
                </a:solidFill>
                <a:latin typeface="Calibri"/>
                <a:cs typeface="Calibri"/>
              </a:rPr>
              <a:t> </a:t>
            </a:r>
            <a:r>
              <a:rPr sz="1700" dirty="0">
                <a:solidFill>
                  <a:srgbClr val="0B3EFF"/>
                </a:solidFill>
                <a:latin typeface="Calibri"/>
                <a:cs typeface="Calibri"/>
              </a:rPr>
              <a:t>growth</a:t>
            </a:r>
            <a:r>
              <a:rPr lang="ja-JP" altLang="en-US" sz="1700" dirty="0">
                <a:solidFill>
                  <a:srgbClr val="0B3EFF"/>
                </a:solidFill>
                <a:latin typeface="Calibri"/>
                <a:cs typeface="Calibri"/>
              </a:rPr>
              <a:t> </a:t>
            </a:r>
            <a:r>
              <a:rPr sz="1700" dirty="0">
                <a:solidFill>
                  <a:srgbClr val="0B3EFF"/>
                </a:solidFill>
                <a:latin typeface="Calibri"/>
                <a:cs typeface="Calibri"/>
              </a:rPr>
              <a:t>is</a:t>
            </a:r>
            <a:r>
              <a:rPr lang="ja-JP" altLang="en-US" sz="1700" dirty="0">
                <a:solidFill>
                  <a:srgbClr val="0B3EFF"/>
                </a:solidFill>
                <a:latin typeface="Calibri"/>
                <a:cs typeface="Calibri"/>
              </a:rPr>
              <a:t> </a:t>
            </a:r>
            <a:r>
              <a:rPr sz="1700" dirty="0">
                <a:solidFill>
                  <a:srgbClr val="0B3EFF"/>
                </a:solidFill>
                <a:latin typeface="Calibri"/>
                <a:cs typeface="Calibri"/>
              </a:rPr>
              <a:t>not</a:t>
            </a:r>
            <a:r>
              <a:rPr lang="ja-JP" altLang="en-US" sz="1700" dirty="0">
                <a:solidFill>
                  <a:srgbClr val="0B3EFF"/>
                </a:solidFill>
                <a:latin typeface="Calibri"/>
                <a:cs typeface="Calibri"/>
              </a:rPr>
              <a:t> </a:t>
            </a:r>
            <a:r>
              <a:rPr sz="1700" dirty="0">
                <a:solidFill>
                  <a:srgbClr val="0B3EFF"/>
                </a:solidFill>
                <a:latin typeface="Calibri"/>
                <a:cs typeface="Calibri"/>
              </a:rPr>
              <a:t>caused</a:t>
            </a:r>
            <a:r>
              <a:rPr lang="ja-JP" altLang="en-US" sz="1700" dirty="0">
                <a:solidFill>
                  <a:srgbClr val="0B3EFF"/>
                </a:solidFill>
                <a:latin typeface="Calibri"/>
                <a:cs typeface="Calibri"/>
              </a:rPr>
              <a:t> </a:t>
            </a:r>
            <a:r>
              <a:rPr sz="1700" dirty="0">
                <a:solidFill>
                  <a:srgbClr val="0B3EFF"/>
                </a:solidFill>
                <a:latin typeface="Calibri"/>
                <a:cs typeface="Calibri"/>
              </a:rPr>
              <a:t>by</a:t>
            </a:r>
            <a:r>
              <a:rPr lang="ja-JP" altLang="en-US" sz="1700" dirty="0">
                <a:solidFill>
                  <a:srgbClr val="0B3EFF"/>
                </a:solidFill>
                <a:latin typeface="Calibri"/>
                <a:cs typeface="Calibri"/>
              </a:rPr>
              <a:t> </a:t>
            </a:r>
            <a:r>
              <a:rPr sz="1700" dirty="0">
                <a:solidFill>
                  <a:srgbClr val="0B3EFF"/>
                </a:solidFill>
                <a:latin typeface="Calibri"/>
                <a:cs typeface="Calibri"/>
              </a:rPr>
              <a:t>radiation</a:t>
            </a:r>
            <a:r>
              <a:rPr lang="ja-JP" altLang="en-US" sz="1700" dirty="0">
                <a:solidFill>
                  <a:srgbClr val="0B3EFF"/>
                </a:solidFill>
                <a:latin typeface="Calibri"/>
                <a:cs typeface="Calibri"/>
              </a:rPr>
              <a:t> </a:t>
            </a:r>
            <a:r>
              <a:rPr sz="1700" dirty="0">
                <a:solidFill>
                  <a:srgbClr val="0B3EFF"/>
                </a:solidFill>
                <a:latin typeface="Calibri"/>
                <a:cs typeface="Calibri"/>
              </a:rPr>
              <a:t>excitation</a:t>
            </a:r>
            <a:r>
              <a:rPr lang="ja-JP" altLang="en-US" sz="1700" dirty="0">
                <a:solidFill>
                  <a:srgbClr val="0B3EFF"/>
                </a:solidFill>
                <a:latin typeface="Calibri"/>
                <a:cs typeface="Calibri"/>
              </a:rPr>
              <a:t> </a:t>
            </a:r>
            <a:r>
              <a:rPr sz="1700" dirty="0">
                <a:solidFill>
                  <a:srgbClr val="0B3EFF"/>
                </a:solidFill>
                <a:latin typeface="Calibri"/>
                <a:cs typeface="Calibri"/>
              </a:rPr>
              <a:t>because</a:t>
            </a:r>
            <a:r>
              <a:rPr lang="ja-JP" altLang="en-US" sz="1700" dirty="0">
                <a:solidFill>
                  <a:srgbClr val="0B3EFF"/>
                </a:solidFill>
                <a:latin typeface="Calibri"/>
                <a:cs typeface="Calibri"/>
              </a:rPr>
              <a:t> </a:t>
            </a:r>
            <a:r>
              <a:rPr sz="1700" dirty="0">
                <a:solidFill>
                  <a:srgbClr val="0B3EFF"/>
                </a:solidFill>
                <a:latin typeface="Calibri"/>
                <a:cs typeface="Calibri"/>
              </a:rPr>
              <a:t>BT.WS</a:t>
            </a:r>
            <a:r>
              <a:rPr lang="ja-JP" altLang="en-US" sz="1700" dirty="0">
                <a:solidFill>
                  <a:srgbClr val="0B3EFF"/>
                </a:solidFill>
                <a:latin typeface="Calibri"/>
                <a:cs typeface="Calibri"/>
              </a:rPr>
              <a:t> </a:t>
            </a:r>
            <a:r>
              <a:rPr sz="1700" dirty="0">
                <a:solidFill>
                  <a:srgbClr val="0B3EFF"/>
                </a:solidFill>
                <a:latin typeface="Calibri"/>
                <a:cs typeface="Calibri"/>
              </a:rPr>
              <a:t>is</a:t>
            </a:r>
            <a:r>
              <a:rPr lang="ja-JP" altLang="en-US" sz="1700" dirty="0">
                <a:solidFill>
                  <a:srgbClr val="0B3EFF"/>
                </a:solidFill>
                <a:latin typeface="Calibri"/>
                <a:cs typeface="Calibri"/>
              </a:rPr>
              <a:t> </a:t>
            </a:r>
            <a:r>
              <a:rPr sz="1700" dirty="0">
                <a:solidFill>
                  <a:srgbClr val="0B3EFF"/>
                </a:solidFill>
                <a:latin typeface="Calibri"/>
                <a:cs typeface="Calibri"/>
              </a:rPr>
              <a:t>placed</a:t>
            </a:r>
            <a:r>
              <a:rPr lang="ja-JP" altLang="en-US" sz="1700" dirty="0">
                <a:solidFill>
                  <a:srgbClr val="0B3EFF"/>
                </a:solidFill>
                <a:latin typeface="Calibri"/>
                <a:cs typeface="Calibri"/>
              </a:rPr>
              <a:t> </a:t>
            </a:r>
            <a:r>
              <a:rPr sz="1700" dirty="0">
                <a:solidFill>
                  <a:srgbClr val="0B3EFF"/>
                </a:solidFill>
                <a:latin typeface="Calibri"/>
                <a:cs typeface="Calibri"/>
              </a:rPr>
              <a:t>around</a:t>
            </a:r>
            <a:r>
              <a:rPr lang="ja-JP" altLang="en-US" sz="1700" dirty="0">
                <a:solidFill>
                  <a:srgbClr val="0B3EFF"/>
                </a:solidFill>
                <a:latin typeface="Calibri"/>
                <a:cs typeface="Calibri"/>
              </a:rPr>
              <a:t> </a:t>
            </a:r>
            <a:r>
              <a:rPr sz="1700" dirty="0">
                <a:solidFill>
                  <a:srgbClr val="0B3EFF"/>
                </a:solidFill>
                <a:latin typeface="Calibri"/>
                <a:cs typeface="Calibri"/>
              </a:rPr>
              <a:t>the</a:t>
            </a:r>
            <a:r>
              <a:rPr lang="ja-JP" altLang="en-US" sz="1700" dirty="0">
                <a:solidFill>
                  <a:srgbClr val="0B3EFF"/>
                </a:solidFill>
                <a:latin typeface="Calibri"/>
                <a:cs typeface="Calibri"/>
              </a:rPr>
              <a:t> </a:t>
            </a:r>
            <a:r>
              <a:rPr sz="1700" dirty="0">
                <a:solidFill>
                  <a:srgbClr val="0B3EFF"/>
                </a:solidFill>
                <a:latin typeface="Calibri"/>
                <a:cs typeface="Calibri"/>
              </a:rPr>
              <a:t>start</a:t>
            </a:r>
            <a:r>
              <a:rPr lang="ja-JP" altLang="en-US" sz="1700" dirty="0">
                <a:solidFill>
                  <a:srgbClr val="0B3EFF"/>
                </a:solidFill>
                <a:latin typeface="Calibri"/>
                <a:cs typeface="Calibri"/>
              </a:rPr>
              <a:t> </a:t>
            </a:r>
            <a:r>
              <a:rPr sz="1700" dirty="0">
                <a:solidFill>
                  <a:srgbClr val="0B3EFF"/>
                </a:solidFill>
                <a:latin typeface="Calibri"/>
                <a:cs typeface="Calibri"/>
              </a:rPr>
              <a:t>of</a:t>
            </a:r>
            <a:r>
              <a:rPr lang="ja-JP" altLang="en-US" sz="1700" dirty="0">
                <a:solidFill>
                  <a:srgbClr val="0B3EFF"/>
                </a:solidFill>
                <a:latin typeface="Calibri"/>
                <a:cs typeface="Calibri"/>
              </a:rPr>
              <a:t> </a:t>
            </a:r>
            <a:r>
              <a:rPr sz="1700" dirty="0">
                <a:solidFill>
                  <a:srgbClr val="0B3EFF"/>
                </a:solidFill>
                <a:latin typeface="Calibri"/>
                <a:cs typeface="Calibri"/>
              </a:rPr>
              <a:t>BT.</a:t>
            </a:r>
            <a:endParaRPr sz="1700" dirty="0">
              <a:latin typeface="Calibri"/>
              <a:cs typeface="Calibri"/>
            </a:endParaRPr>
          </a:p>
        </p:txBody>
      </p:sp>
      <p:sp>
        <p:nvSpPr>
          <p:cNvPr id="5" name="object 5"/>
          <p:cNvSpPr/>
          <p:nvPr/>
        </p:nvSpPr>
        <p:spPr>
          <a:xfrm>
            <a:off x="1366736" y="3586633"/>
            <a:ext cx="7887758" cy="310242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118231" y="6225891"/>
            <a:ext cx="872101" cy="462033"/>
          </a:xfrm>
          <a:custGeom>
            <a:avLst/>
            <a:gdLst/>
            <a:ahLst/>
            <a:cxnLst/>
            <a:rect l="l" t="t" r="r" b="b"/>
            <a:pathLst>
              <a:path w="872489" h="461645">
                <a:moveTo>
                  <a:pt x="0" y="0"/>
                </a:moveTo>
                <a:lnTo>
                  <a:pt x="872396" y="0"/>
                </a:lnTo>
                <a:lnTo>
                  <a:pt x="872396" y="461607"/>
                </a:lnTo>
                <a:lnTo>
                  <a:pt x="0" y="461607"/>
                </a:lnTo>
                <a:lnTo>
                  <a:pt x="0" y="0"/>
                </a:lnTo>
                <a:close/>
              </a:path>
            </a:pathLst>
          </a:custGeom>
          <a:solidFill>
            <a:srgbClr val="EBEBEB"/>
          </a:solidFill>
        </p:spPr>
        <p:txBody>
          <a:bodyPr wrap="square" lIns="0" tIns="0" rIns="0" bIns="0" rtlCol="0"/>
          <a:lstStyle/>
          <a:p>
            <a:endParaRPr/>
          </a:p>
        </p:txBody>
      </p:sp>
      <p:sp>
        <p:nvSpPr>
          <p:cNvPr id="7" name="object 7"/>
          <p:cNvSpPr/>
          <p:nvPr/>
        </p:nvSpPr>
        <p:spPr>
          <a:xfrm>
            <a:off x="3920616" y="6206168"/>
            <a:ext cx="799744" cy="462033"/>
          </a:xfrm>
          <a:custGeom>
            <a:avLst/>
            <a:gdLst/>
            <a:ahLst/>
            <a:cxnLst/>
            <a:rect l="l" t="t" r="r" b="b"/>
            <a:pathLst>
              <a:path w="800100" h="461645">
                <a:moveTo>
                  <a:pt x="0" y="0"/>
                </a:moveTo>
                <a:lnTo>
                  <a:pt x="799510" y="0"/>
                </a:lnTo>
                <a:lnTo>
                  <a:pt x="799510" y="461607"/>
                </a:lnTo>
                <a:lnTo>
                  <a:pt x="0" y="461607"/>
                </a:lnTo>
                <a:lnTo>
                  <a:pt x="0" y="0"/>
                </a:lnTo>
                <a:close/>
              </a:path>
            </a:pathLst>
          </a:custGeom>
          <a:solidFill>
            <a:srgbClr val="EBEBEB"/>
          </a:solidFill>
        </p:spPr>
        <p:txBody>
          <a:bodyPr wrap="square" lIns="0" tIns="0" rIns="0" bIns="0" rtlCol="0"/>
          <a:lstStyle/>
          <a:p>
            <a:endParaRPr/>
          </a:p>
        </p:txBody>
      </p:sp>
      <p:sp>
        <p:nvSpPr>
          <p:cNvPr id="8" name="object 8"/>
          <p:cNvSpPr/>
          <p:nvPr/>
        </p:nvSpPr>
        <p:spPr>
          <a:xfrm>
            <a:off x="6431013" y="6245066"/>
            <a:ext cx="872101" cy="462033"/>
          </a:xfrm>
          <a:custGeom>
            <a:avLst/>
            <a:gdLst/>
            <a:ahLst/>
            <a:cxnLst/>
            <a:rect l="l" t="t" r="r" b="b"/>
            <a:pathLst>
              <a:path w="872490" h="461645">
                <a:moveTo>
                  <a:pt x="0" y="0"/>
                </a:moveTo>
                <a:lnTo>
                  <a:pt x="872396" y="0"/>
                </a:lnTo>
                <a:lnTo>
                  <a:pt x="872396" y="461607"/>
                </a:lnTo>
                <a:lnTo>
                  <a:pt x="0" y="461607"/>
                </a:lnTo>
                <a:lnTo>
                  <a:pt x="0" y="0"/>
                </a:lnTo>
                <a:close/>
              </a:path>
            </a:pathLst>
          </a:custGeom>
          <a:solidFill>
            <a:srgbClr val="EBEBEB"/>
          </a:solidFill>
        </p:spPr>
        <p:txBody>
          <a:bodyPr wrap="square" lIns="0" tIns="0" rIns="0" bIns="0" rtlCol="0"/>
          <a:lstStyle/>
          <a:p>
            <a:endParaRPr/>
          </a:p>
        </p:txBody>
      </p:sp>
      <p:sp>
        <p:nvSpPr>
          <p:cNvPr id="9" name="object 9"/>
          <p:cNvSpPr/>
          <p:nvPr/>
        </p:nvSpPr>
        <p:spPr>
          <a:xfrm>
            <a:off x="8239347" y="6225344"/>
            <a:ext cx="799744" cy="462033"/>
          </a:xfrm>
          <a:custGeom>
            <a:avLst/>
            <a:gdLst/>
            <a:ahLst/>
            <a:cxnLst/>
            <a:rect l="l" t="t" r="r" b="b"/>
            <a:pathLst>
              <a:path w="800100" h="461645">
                <a:moveTo>
                  <a:pt x="0" y="0"/>
                </a:moveTo>
                <a:lnTo>
                  <a:pt x="799510" y="0"/>
                </a:lnTo>
                <a:lnTo>
                  <a:pt x="799510" y="461607"/>
                </a:lnTo>
                <a:lnTo>
                  <a:pt x="0" y="461607"/>
                </a:lnTo>
                <a:lnTo>
                  <a:pt x="0" y="0"/>
                </a:lnTo>
                <a:close/>
              </a:path>
            </a:pathLst>
          </a:custGeom>
          <a:solidFill>
            <a:srgbClr val="EBEBEB"/>
          </a:solidFill>
        </p:spPr>
        <p:txBody>
          <a:bodyPr wrap="square" lIns="0" tIns="0" rIns="0" bIns="0" rtlCol="0"/>
          <a:lstStyle/>
          <a:p>
            <a:endParaRPr/>
          </a:p>
        </p:txBody>
      </p:sp>
      <p:sp>
        <p:nvSpPr>
          <p:cNvPr id="10" name="object 10"/>
          <p:cNvSpPr/>
          <p:nvPr/>
        </p:nvSpPr>
        <p:spPr>
          <a:xfrm>
            <a:off x="1134816" y="5106792"/>
            <a:ext cx="3779106" cy="32411"/>
          </a:xfrm>
          <a:custGeom>
            <a:avLst/>
            <a:gdLst/>
            <a:ahLst/>
            <a:cxnLst/>
            <a:rect l="l" t="t" r="r" b="b"/>
            <a:pathLst>
              <a:path w="3780790" h="32385">
                <a:moveTo>
                  <a:pt x="0" y="31939"/>
                </a:moveTo>
                <a:lnTo>
                  <a:pt x="3780552" y="0"/>
                </a:lnTo>
              </a:path>
            </a:pathLst>
          </a:custGeom>
          <a:ln w="13552">
            <a:solidFill>
              <a:srgbClr val="0432FF"/>
            </a:solidFill>
          </a:ln>
        </p:spPr>
        <p:txBody>
          <a:bodyPr wrap="square" lIns="0" tIns="0" rIns="0" bIns="0" rtlCol="0"/>
          <a:lstStyle/>
          <a:p>
            <a:endParaRPr/>
          </a:p>
        </p:txBody>
      </p:sp>
      <p:sp>
        <p:nvSpPr>
          <p:cNvPr id="11" name="object 11"/>
          <p:cNvSpPr/>
          <p:nvPr/>
        </p:nvSpPr>
        <p:spPr>
          <a:xfrm>
            <a:off x="1134815" y="5880311"/>
            <a:ext cx="3759429" cy="0"/>
          </a:xfrm>
          <a:custGeom>
            <a:avLst/>
            <a:gdLst/>
            <a:ahLst/>
            <a:cxnLst/>
            <a:rect l="l" t="t" r="r" b="b"/>
            <a:pathLst>
              <a:path w="3761104">
                <a:moveTo>
                  <a:pt x="0" y="0"/>
                </a:moveTo>
                <a:lnTo>
                  <a:pt x="3760837" y="0"/>
                </a:lnTo>
              </a:path>
            </a:pathLst>
          </a:custGeom>
          <a:ln w="13552">
            <a:solidFill>
              <a:srgbClr val="E46C0A"/>
            </a:solidFill>
          </a:ln>
        </p:spPr>
        <p:txBody>
          <a:bodyPr wrap="square" lIns="0" tIns="0" rIns="0" bIns="0" rtlCol="0"/>
          <a:lstStyle/>
          <a:p>
            <a:endParaRPr/>
          </a:p>
        </p:txBody>
      </p:sp>
      <p:sp>
        <p:nvSpPr>
          <p:cNvPr id="12" name="object 12"/>
          <p:cNvSpPr txBox="1"/>
          <p:nvPr/>
        </p:nvSpPr>
        <p:spPr>
          <a:xfrm>
            <a:off x="3344080" y="3771854"/>
            <a:ext cx="316724" cy="369332"/>
          </a:xfrm>
          <a:prstGeom prst="rect">
            <a:avLst/>
          </a:prstGeom>
          <a:ln w="12704">
            <a:solidFill>
              <a:srgbClr val="000000"/>
            </a:solidFill>
          </a:ln>
        </p:spPr>
        <p:txBody>
          <a:bodyPr vert="horz" wrap="square" lIns="0" tIns="0" rIns="0" bIns="0" rtlCol="0">
            <a:spAutoFit/>
          </a:bodyPr>
          <a:lstStyle/>
          <a:p>
            <a:pPr marL="71120">
              <a:lnSpc>
                <a:spcPct val="100000"/>
              </a:lnSpc>
            </a:pPr>
            <a:r>
              <a:rPr sz="2400" dirty="0">
                <a:latin typeface="Calibri"/>
                <a:cs typeface="Calibri"/>
              </a:rPr>
              <a:t>X</a:t>
            </a:r>
            <a:endParaRPr sz="2400">
              <a:latin typeface="Calibri"/>
              <a:cs typeface="Calibri"/>
            </a:endParaRPr>
          </a:p>
        </p:txBody>
      </p:sp>
      <p:sp>
        <p:nvSpPr>
          <p:cNvPr id="13" name="object 13"/>
          <p:cNvSpPr txBox="1"/>
          <p:nvPr/>
        </p:nvSpPr>
        <p:spPr>
          <a:xfrm>
            <a:off x="7628102" y="3771854"/>
            <a:ext cx="307203" cy="369332"/>
          </a:xfrm>
          <a:prstGeom prst="rect">
            <a:avLst/>
          </a:prstGeom>
          <a:ln w="12704">
            <a:solidFill>
              <a:srgbClr val="000000"/>
            </a:solidFill>
          </a:ln>
        </p:spPr>
        <p:txBody>
          <a:bodyPr vert="horz" wrap="square" lIns="0" tIns="0" rIns="0" bIns="0" rtlCol="0">
            <a:spAutoFit/>
          </a:bodyPr>
          <a:lstStyle/>
          <a:p>
            <a:pPr marL="71120">
              <a:lnSpc>
                <a:spcPct val="100000"/>
              </a:lnSpc>
            </a:pPr>
            <a:r>
              <a:rPr sz="2400" dirty="0">
                <a:latin typeface="Calibri"/>
                <a:cs typeface="Calibri"/>
              </a:rPr>
              <a:t>Y</a:t>
            </a:r>
            <a:endParaRPr sz="2400">
              <a:latin typeface="Calibri"/>
              <a:cs typeface="Calibri"/>
            </a:endParaRPr>
          </a:p>
        </p:txBody>
      </p:sp>
      <p:sp>
        <p:nvSpPr>
          <p:cNvPr id="14" name="object 14"/>
          <p:cNvSpPr/>
          <p:nvPr/>
        </p:nvSpPr>
        <p:spPr>
          <a:xfrm>
            <a:off x="4978826" y="3706784"/>
            <a:ext cx="981907" cy="500165"/>
          </a:xfrm>
          <a:custGeom>
            <a:avLst/>
            <a:gdLst/>
            <a:ahLst/>
            <a:cxnLst/>
            <a:rect l="l" t="t" r="r" b="b"/>
            <a:pathLst>
              <a:path w="982345" h="499745">
                <a:moveTo>
                  <a:pt x="0" y="0"/>
                </a:moveTo>
                <a:lnTo>
                  <a:pt x="982070" y="0"/>
                </a:lnTo>
                <a:lnTo>
                  <a:pt x="982070" y="499224"/>
                </a:lnTo>
                <a:lnTo>
                  <a:pt x="0" y="499224"/>
                </a:lnTo>
                <a:lnTo>
                  <a:pt x="0" y="0"/>
                </a:lnTo>
                <a:close/>
              </a:path>
            </a:pathLst>
          </a:custGeom>
          <a:solidFill>
            <a:srgbClr val="FFFFFF"/>
          </a:solidFill>
        </p:spPr>
        <p:txBody>
          <a:bodyPr wrap="square" lIns="0" tIns="0" rIns="0" bIns="0" rtlCol="0"/>
          <a:lstStyle/>
          <a:p>
            <a:endParaRPr/>
          </a:p>
        </p:txBody>
      </p:sp>
      <p:sp>
        <p:nvSpPr>
          <p:cNvPr id="15" name="object 15"/>
          <p:cNvSpPr txBox="1"/>
          <p:nvPr/>
        </p:nvSpPr>
        <p:spPr>
          <a:xfrm>
            <a:off x="4978826" y="3706784"/>
            <a:ext cx="981907" cy="415498"/>
          </a:xfrm>
          <a:prstGeom prst="rect">
            <a:avLst/>
          </a:prstGeom>
          <a:solidFill>
            <a:srgbClr val="FFFFFF"/>
          </a:solidFill>
          <a:ln w="12701">
            <a:solidFill>
              <a:srgbClr val="00B050"/>
            </a:solidFill>
          </a:ln>
        </p:spPr>
        <p:txBody>
          <a:bodyPr vert="horz" wrap="square" lIns="0" tIns="0" rIns="0" bIns="0" rtlCol="0">
            <a:spAutoFit/>
          </a:bodyPr>
          <a:lstStyle/>
          <a:p>
            <a:pPr marL="71120">
              <a:lnSpc>
                <a:spcPct val="100000"/>
              </a:lnSpc>
            </a:pPr>
            <a:r>
              <a:rPr sz="2700" dirty="0">
                <a:solidFill>
                  <a:srgbClr val="008F00"/>
                </a:solidFill>
                <a:latin typeface="Calibri"/>
                <a:cs typeface="Calibri"/>
              </a:rPr>
              <a:t>1.2nC</a:t>
            </a:r>
            <a:endParaRPr sz="2700">
              <a:latin typeface="Calibri"/>
              <a:cs typeface="Calibri"/>
            </a:endParaRPr>
          </a:p>
        </p:txBody>
      </p:sp>
      <p:sp>
        <p:nvSpPr>
          <p:cNvPr id="16" name="object 16"/>
          <p:cNvSpPr txBox="1"/>
          <p:nvPr/>
        </p:nvSpPr>
        <p:spPr>
          <a:xfrm>
            <a:off x="229031" y="5700271"/>
            <a:ext cx="10300826" cy="559127"/>
          </a:xfrm>
          <a:prstGeom prst="rect">
            <a:avLst/>
          </a:prstGeom>
        </p:spPr>
        <p:txBody>
          <a:bodyPr vert="horz" wrap="square" lIns="0" tIns="0" rIns="0" bIns="0" rtlCol="0">
            <a:spAutoFit/>
          </a:bodyPr>
          <a:lstStyle/>
          <a:p>
            <a:pPr marL="12700">
              <a:lnSpc>
                <a:spcPts val="2160"/>
              </a:lnSpc>
            </a:pPr>
            <a:r>
              <a:rPr sz="2000" dirty="0">
                <a:solidFill>
                  <a:srgbClr val="E46C0A"/>
                </a:solidFill>
                <a:latin typeface="Calibri"/>
                <a:cs typeface="Calibri"/>
              </a:rPr>
              <a:t>Phase.III</a:t>
            </a:r>
            <a:endParaRPr sz="2000">
              <a:latin typeface="Calibri"/>
              <a:cs typeface="Calibri"/>
            </a:endParaRPr>
          </a:p>
          <a:p>
            <a:pPr marL="6015990">
              <a:lnSpc>
                <a:spcPts val="2160"/>
              </a:lnSpc>
              <a:tabLst>
                <a:tab pos="9317990" algn="l"/>
              </a:tabLst>
            </a:pPr>
            <a:r>
              <a:rPr sz="2000" u="heavy" dirty="0">
                <a:solidFill>
                  <a:srgbClr val="E46C0A"/>
                </a:solidFill>
                <a:latin typeface="Times New Roman"/>
                <a:cs typeface="Times New Roman"/>
              </a:rPr>
              <a:t> 	</a:t>
            </a:r>
            <a:r>
              <a:rPr sz="2000" dirty="0">
                <a:solidFill>
                  <a:srgbClr val="E46C0A"/>
                </a:solidFill>
                <a:latin typeface="Calibri"/>
                <a:cs typeface="Calibri"/>
              </a:rPr>
              <a:t>Phase.III</a:t>
            </a:r>
            <a:endParaRPr sz="2000">
              <a:latin typeface="Calibri"/>
              <a:cs typeface="Calibri"/>
            </a:endParaRPr>
          </a:p>
        </p:txBody>
      </p:sp>
      <p:sp>
        <p:nvSpPr>
          <p:cNvPr id="17" name="object 17"/>
          <p:cNvSpPr txBox="1"/>
          <p:nvPr/>
        </p:nvSpPr>
        <p:spPr>
          <a:xfrm>
            <a:off x="253350" y="4968136"/>
            <a:ext cx="863215" cy="307777"/>
          </a:xfrm>
          <a:prstGeom prst="rect">
            <a:avLst/>
          </a:prstGeom>
        </p:spPr>
        <p:txBody>
          <a:bodyPr vert="horz" wrap="square" lIns="0" tIns="0" rIns="0" bIns="0" rtlCol="0">
            <a:spAutoFit/>
          </a:bodyPr>
          <a:lstStyle/>
          <a:p>
            <a:pPr marL="12700">
              <a:lnSpc>
                <a:spcPct val="100000"/>
              </a:lnSpc>
            </a:pPr>
            <a:r>
              <a:rPr sz="2000" dirty="0">
                <a:solidFill>
                  <a:srgbClr val="0432FF"/>
                </a:solidFill>
                <a:latin typeface="Calibri"/>
                <a:cs typeface="Calibri"/>
              </a:rPr>
              <a:t>Phase.II</a:t>
            </a:r>
            <a:endParaRPr sz="2000">
              <a:latin typeface="Calibri"/>
              <a:cs typeface="Calibri"/>
            </a:endParaRPr>
          </a:p>
        </p:txBody>
      </p:sp>
      <p:sp>
        <p:nvSpPr>
          <p:cNvPr id="18" name="object 18"/>
          <p:cNvSpPr txBox="1"/>
          <p:nvPr/>
        </p:nvSpPr>
        <p:spPr>
          <a:xfrm>
            <a:off x="6254143" y="5370643"/>
            <a:ext cx="4198020" cy="307777"/>
          </a:xfrm>
          <a:prstGeom prst="rect">
            <a:avLst/>
          </a:prstGeom>
        </p:spPr>
        <p:txBody>
          <a:bodyPr vert="horz" wrap="square" lIns="0" tIns="0" rIns="0" bIns="0" rtlCol="0">
            <a:spAutoFit/>
          </a:bodyPr>
          <a:lstStyle/>
          <a:p>
            <a:pPr marL="12700">
              <a:lnSpc>
                <a:spcPct val="100000"/>
              </a:lnSpc>
              <a:tabLst>
                <a:tab pos="3314700" algn="l"/>
              </a:tabLst>
            </a:pPr>
            <a:r>
              <a:rPr sz="2000" u="heavy" dirty="0">
                <a:solidFill>
                  <a:srgbClr val="0432FF"/>
                </a:solidFill>
                <a:latin typeface="Times New Roman"/>
                <a:cs typeface="Times New Roman"/>
              </a:rPr>
              <a:t> 	</a:t>
            </a:r>
            <a:r>
              <a:rPr sz="2000" dirty="0">
                <a:solidFill>
                  <a:srgbClr val="0432FF"/>
                </a:solidFill>
                <a:latin typeface="Calibri"/>
                <a:cs typeface="Calibri"/>
              </a:rPr>
              <a:t>Phase.II</a:t>
            </a:r>
            <a:endParaRPr sz="2000">
              <a:latin typeface="Calibri"/>
              <a:cs typeface="Calibri"/>
            </a:endParaRPr>
          </a:p>
        </p:txBody>
      </p:sp>
      <p:sp>
        <p:nvSpPr>
          <p:cNvPr id="19" name="object 19"/>
          <p:cNvSpPr/>
          <p:nvPr/>
        </p:nvSpPr>
        <p:spPr>
          <a:xfrm>
            <a:off x="3819283" y="5084460"/>
            <a:ext cx="386924" cy="387420"/>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3862063" y="5106287"/>
            <a:ext cx="303395" cy="303150"/>
          </a:xfrm>
          <a:custGeom>
            <a:avLst/>
            <a:gdLst/>
            <a:ahLst/>
            <a:cxnLst/>
            <a:rect l="l" t="t" r="r" b="b"/>
            <a:pathLst>
              <a:path w="303529" h="302895">
                <a:moveTo>
                  <a:pt x="0" y="150971"/>
                </a:moveTo>
                <a:lnTo>
                  <a:pt x="6141" y="108140"/>
                </a:lnTo>
                <a:lnTo>
                  <a:pt x="23399" y="70065"/>
                </a:lnTo>
                <a:lnTo>
                  <a:pt x="50018" y="38499"/>
                </a:lnTo>
                <a:lnTo>
                  <a:pt x="84245" y="15194"/>
                </a:lnTo>
                <a:lnTo>
                  <a:pt x="124328" y="1902"/>
                </a:lnTo>
                <a:lnTo>
                  <a:pt x="138687" y="0"/>
                </a:lnTo>
                <a:lnTo>
                  <a:pt x="154838" y="557"/>
                </a:lnTo>
                <a:lnTo>
                  <a:pt x="199534" y="9567"/>
                </a:lnTo>
                <a:lnTo>
                  <a:pt x="237699" y="28378"/>
                </a:lnTo>
                <a:lnTo>
                  <a:pt x="268179" y="55437"/>
                </a:lnTo>
                <a:lnTo>
                  <a:pt x="289818" y="89195"/>
                </a:lnTo>
                <a:lnTo>
                  <a:pt x="301463" y="128101"/>
                </a:lnTo>
                <a:lnTo>
                  <a:pt x="302924" y="141945"/>
                </a:lnTo>
                <a:lnTo>
                  <a:pt x="302305" y="157674"/>
                </a:lnTo>
                <a:lnTo>
                  <a:pt x="292940" y="201413"/>
                </a:lnTo>
                <a:lnTo>
                  <a:pt x="273567" y="238955"/>
                </a:lnTo>
                <a:lnTo>
                  <a:pt x="245793" y="268979"/>
                </a:lnTo>
                <a:lnTo>
                  <a:pt x="211226" y="290164"/>
                </a:lnTo>
                <a:lnTo>
                  <a:pt x="171473" y="301188"/>
                </a:lnTo>
                <a:lnTo>
                  <a:pt x="157348" y="302376"/>
                </a:lnTo>
                <a:lnTo>
                  <a:pt x="141974" y="301717"/>
                </a:lnTo>
                <a:lnTo>
                  <a:pt x="99027" y="292089"/>
                </a:lnTo>
                <a:lnTo>
                  <a:pt x="61982" y="272278"/>
                </a:lnTo>
                <a:lnTo>
                  <a:pt x="32313" y="243939"/>
                </a:lnTo>
                <a:lnTo>
                  <a:pt x="11489" y="208731"/>
                </a:lnTo>
                <a:lnTo>
                  <a:pt x="983" y="168309"/>
                </a:lnTo>
                <a:lnTo>
                  <a:pt x="0" y="150971"/>
                </a:lnTo>
                <a:close/>
              </a:path>
            </a:pathLst>
          </a:custGeom>
          <a:ln w="12703">
            <a:solidFill>
              <a:srgbClr val="4A7EBB"/>
            </a:solidFill>
          </a:ln>
        </p:spPr>
        <p:txBody>
          <a:bodyPr wrap="square" lIns="0" tIns="0" rIns="0" bIns="0" rtlCol="0"/>
          <a:lstStyle/>
          <a:p>
            <a:endParaRPr/>
          </a:p>
        </p:txBody>
      </p:sp>
      <p:sp>
        <p:nvSpPr>
          <p:cNvPr id="21" name="object 21"/>
          <p:cNvSpPr/>
          <p:nvPr/>
        </p:nvSpPr>
        <p:spPr>
          <a:xfrm>
            <a:off x="3828423" y="5722027"/>
            <a:ext cx="386924" cy="387420"/>
          </a:xfrm>
          <a:prstGeom prst="rect">
            <a:avLst/>
          </a:prstGeom>
          <a:blipFill>
            <a:blip r:embed="rId5" cstate="print"/>
            <a:stretch>
              <a:fillRect/>
            </a:stretch>
          </a:blipFill>
        </p:spPr>
        <p:txBody>
          <a:bodyPr wrap="square" lIns="0" tIns="0" rIns="0" bIns="0" rtlCol="0"/>
          <a:lstStyle/>
          <a:p>
            <a:endParaRPr/>
          </a:p>
        </p:txBody>
      </p:sp>
      <p:sp>
        <p:nvSpPr>
          <p:cNvPr id="22" name="object 22"/>
          <p:cNvSpPr/>
          <p:nvPr/>
        </p:nvSpPr>
        <p:spPr>
          <a:xfrm>
            <a:off x="3870751" y="5744233"/>
            <a:ext cx="303395" cy="303150"/>
          </a:xfrm>
          <a:custGeom>
            <a:avLst/>
            <a:gdLst/>
            <a:ahLst/>
            <a:cxnLst/>
            <a:rect l="l" t="t" r="r" b="b"/>
            <a:pathLst>
              <a:path w="303529" h="302895">
                <a:moveTo>
                  <a:pt x="0" y="150971"/>
                </a:moveTo>
                <a:lnTo>
                  <a:pt x="6141" y="108140"/>
                </a:lnTo>
                <a:lnTo>
                  <a:pt x="23399" y="70065"/>
                </a:lnTo>
                <a:lnTo>
                  <a:pt x="50018" y="38499"/>
                </a:lnTo>
                <a:lnTo>
                  <a:pt x="84245" y="15194"/>
                </a:lnTo>
                <a:lnTo>
                  <a:pt x="124328" y="1902"/>
                </a:lnTo>
                <a:lnTo>
                  <a:pt x="138687" y="0"/>
                </a:lnTo>
                <a:lnTo>
                  <a:pt x="154838" y="557"/>
                </a:lnTo>
                <a:lnTo>
                  <a:pt x="199534" y="9567"/>
                </a:lnTo>
                <a:lnTo>
                  <a:pt x="237699" y="28378"/>
                </a:lnTo>
                <a:lnTo>
                  <a:pt x="268179" y="55437"/>
                </a:lnTo>
                <a:lnTo>
                  <a:pt x="289818" y="89195"/>
                </a:lnTo>
                <a:lnTo>
                  <a:pt x="301463" y="128101"/>
                </a:lnTo>
                <a:lnTo>
                  <a:pt x="302924" y="141945"/>
                </a:lnTo>
                <a:lnTo>
                  <a:pt x="302305" y="157674"/>
                </a:lnTo>
                <a:lnTo>
                  <a:pt x="292940" y="201413"/>
                </a:lnTo>
                <a:lnTo>
                  <a:pt x="273567" y="238955"/>
                </a:lnTo>
                <a:lnTo>
                  <a:pt x="245793" y="268979"/>
                </a:lnTo>
                <a:lnTo>
                  <a:pt x="211226" y="290164"/>
                </a:lnTo>
                <a:lnTo>
                  <a:pt x="171473" y="301188"/>
                </a:lnTo>
                <a:lnTo>
                  <a:pt x="157348" y="302376"/>
                </a:lnTo>
                <a:lnTo>
                  <a:pt x="141974" y="301717"/>
                </a:lnTo>
                <a:lnTo>
                  <a:pt x="99027" y="292089"/>
                </a:lnTo>
                <a:lnTo>
                  <a:pt x="61982" y="272278"/>
                </a:lnTo>
                <a:lnTo>
                  <a:pt x="32313" y="243939"/>
                </a:lnTo>
                <a:lnTo>
                  <a:pt x="11489" y="208731"/>
                </a:lnTo>
                <a:lnTo>
                  <a:pt x="983" y="168309"/>
                </a:lnTo>
                <a:lnTo>
                  <a:pt x="0" y="150971"/>
                </a:lnTo>
                <a:close/>
              </a:path>
            </a:pathLst>
          </a:custGeom>
          <a:ln w="12703">
            <a:solidFill>
              <a:srgbClr val="4A7EBB"/>
            </a:solidFill>
          </a:ln>
        </p:spPr>
        <p:txBody>
          <a:bodyPr wrap="square" lIns="0" tIns="0" rIns="0" bIns="0" rtlCol="0"/>
          <a:lstStyle/>
          <a:p>
            <a:endParaRPr/>
          </a:p>
        </p:txBody>
      </p:sp>
      <p:sp>
        <p:nvSpPr>
          <p:cNvPr id="23" name="object 23"/>
          <p:cNvSpPr/>
          <p:nvPr/>
        </p:nvSpPr>
        <p:spPr>
          <a:xfrm>
            <a:off x="4114808" y="5276644"/>
            <a:ext cx="341223" cy="570455"/>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4165118" y="5299699"/>
            <a:ext cx="239710" cy="484304"/>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4165118" y="5299699"/>
            <a:ext cx="239922" cy="484912"/>
          </a:xfrm>
          <a:custGeom>
            <a:avLst/>
            <a:gdLst/>
            <a:ahLst/>
            <a:cxnLst/>
            <a:rect l="l" t="t" r="r" b="b"/>
            <a:pathLst>
              <a:path w="240029" h="484504">
                <a:moveTo>
                  <a:pt x="0" y="364054"/>
                </a:moveTo>
                <a:lnTo>
                  <a:pt x="59954" y="364054"/>
                </a:lnTo>
                <a:lnTo>
                  <a:pt x="59954" y="0"/>
                </a:lnTo>
                <a:lnTo>
                  <a:pt x="179863" y="0"/>
                </a:lnTo>
                <a:lnTo>
                  <a:pt x="179863" y="364054"/>
                </a:lnTo>
                <a:lnTo>
                  <a:pt x="239817" y="364054"/>
                </a:lnTo>
                <a:lnTo>
                  <a:pt x="119908" y="483898"/>
                </a:lnTo>
                <a:lnTo>
                  <a:pt x="0" y="364054"/>
                </a:lnTo>
                <a:close/>
              </a:path>
            </a:pathLst>
          </a:custGeom>
          <a:ln w="12705">
            <a:solidFill>
              <a:srgbClr val="4A7EBB"/>
            </a:solidFill>
          </a:ln>
        </p:spPr>
        <p:txBody>
          <a:bodyPr wrap="square" lIns="0" tIns="0" rIns="0" bIns="0" rtlCol="0"/>
          <a:lstStyle/>
          <a:p>
            <a:endParaRPr/>
          </a:p>
        </p:txBody>
      </p:sp>
      <p:sp>
        <p:nvSpPr>
          <p:cNvPr id="26" name="object 26"/>
          <p:cNvSpPr txBox="1"/>
          <p:nvPr/>
        </p:nvSpPr>
        <p:spPr>
          <a:xfrm>
            <a:off x="4461604" y="5283080"/>
            <a:ext cx="1266896" cy="490019"/>
          </a:xfrm>
          <a:prstGeom prst="rect">
            <a:avLst/>
          </a:prstGeom>
        </p:spPr>
        <p:txBody>
          <a:bodyPr vert="horz" wrap="square" lIns="0" tIns="0" rIns="0" bIns="0" rtlCol="0">
            <a:spAutoFit/>
          </a:bodyPr>
          <a:lstStyle/>
          <a:p>
            <a:pPr marL="12700" marR="5080">
              <a:lnSpc>
                <a:spcPct val="106700"/>
              </a:lnSpc>
            </a:pPr>
            <a:r>
              <a:rPr sz="1500" dirty="0">
                <a:latin typeface="Calibri"/>
                <a:cs typeface="Calibri"/>
              </a:rPr>
              <a:t>reduced</a:t>
            </a:r>
            <a:r>
              <a:rPr lang="ja-JP" altLang="en-US" sz="1500" dirty="0">
                <a:latin typeface="Calibri"/>
                <a:cs typeface="Calibri"/>
              </a:rPr>
              <a:t> </a:t>
            </a:r>
            <a:r>
              <a:rPr sz="1500" dirty="0">
                <a:latin typeface="Calibri"/>
                <a:cs typeface="Calibri"/>
              </a:rPr>
              <a:t>by</a:t>
            </a:r>
            <a:r>
              <a:rPr lang="ja-JP" altLang="en-US" sz="1500" dirty="0">
                <a:latin typeface="Calibri"/>
                <a:cs typeface="Calibri"/>
              </a:rPr>
              <a:t> </a:t>
            </a:r>
            <a:r>
              <a:rPr sz="1500" dirty="0">
                <a:latin typeface="Calibri"/>
                <a:cs typeface="Calibri"/>
              </a:rPr>
              <a:t> orbit</a:t>
            </a:r>
            <a:r>
              <a:rPr lang="ja-JP" altLang="en-US" sz="1500" dirty="0">
                <a:latin typeface="Calibri"/>
                <a:cs typeface="Calibri"/>
              </a:rPr>
              <a:t> </a:t>
            </a:r>
            <a:r>
              <a:rPr sz="1500" dirty="0">
                <a:latin typeface="Calibri"/>
                <a:cs typeface="Calibri"/>
              </a:rPr>
              <a:t>correction</a:t>
            </a:r>
          </a:p>
        </p:txBody>
      </p:sp>
      <p:sp>
        <p:nvSpPr>
          <p:cNvPr id="27" name="object 27"/>
          <p:cNvSpPr txBox="1"/>
          <p:nvPr/>
        </p:nvSpPr>
        <p:spPr>
          <a:xfrm>
            <a:off x="3985993" y="6259261"/>
            <a:ext cx="408123"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5</a:t>
            </a:r>
            <a:r>
              <a:rPr lang="ja-JP" altLang="en-US" sz="1500" dirty="0">
                <a:latin typeface="Calibri"/>
                <a:cs typeface="Calibri"/>
              </a:rPr>
              <a:t>  </a:t>
            </a:r>
            <a:r>
              <a:rPr sz="1500" dirty="0">
                <a:latin typeface="Calibri"/>
                <a:cs typeface="Calibri"/>
              </a:rPr>
              <a:t>BT</a:t>
            </a:r>
          </a:p>
        </p:txBody>
      </p:sp>
      <p:sp>
        <p:nvSpPr>
          <p:cNvPr id="28" name="object 28"/>
          <p:cNvSpPr txBox="1"/>
          <p:nvPr/>
        </p:nvSpPr>
        <p:spPr>
          <a:xfrm>
            <a:off x="2273062" y="6280614"/>
            <a:ext cx="367501"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B</a:t>
            </a:r>
            <a:r>
              <a:rPr lang="ja-JP" altLang="en-US" sz="1500" dirty="0">
                <a:latin typeface="Calibri"/>
                <a:cs typeface="Calibri"/>
              </a:rPr>
              <a:t>   </a:t>
            </a:r>
            <a:r>
              <a:rPr sz="1500" dirty="0">
                <a:latin typeface="Calibri"/>
                <a:cs typeface="Calibri"/>
              </a:rPr>
              <a:t>C</a:t>
            </a:r>
          </a:p>
        </p:txBody>
      </p:sp>
      <p:sp>
        <p:nvSpPr>
          <p:cNvPr id="29" name="object 29"/>
          <p:cNvSpPr txBox="1"/>
          <p:nvPr/>
        </p:nvSpPr>
        <p:spPr>
          <a:xfrm>
            <a:off x="8304724" y="6280614"/>
            <a:ext cx="408123"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5</a:t>
            </a:r>
            <a:r>
              <a:rPr lang="ja-JP" altLang="en-US" sz="1500" dirty="0">
                <a:latin typeface="Calibri"/>
                <a:cs typeface="Calibri"/>
              </a:rPr>
              <a:t>  </a:t>
            </a:r>
            <a:r>
              <a:rPr sz="1500" dirty="0">
                <a:latin typeface="Calibri"/>
                <a:cs typeface="Calibri"/>
              </a:rPr>
              <a:t>BT</a:t>
            </a:r>
          </a:p>
        </p:txBody>
      </p:sp>
      <p:sp>
        <p:nvSpPr>
          <p:cNvPr id="30" name="object 30"/>
          <p:cNvSpPr txBox="1"/>
          <p:nvPr/>
        </p:nvSpPr>
        <p:spPr>
          <a:xfrm>
            <a:off x="6585846" y="6298918"/>
            <a:ext cx="367501"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B</a:t>
            </a:r>
            <a:r>
              <a:rPr lang="ja-JP" altLang="en-US" sz="1500" dirty="0">
                <a:latin typeface="Calibri"/>
                <a:cs typeface="Calibri"/>
              </a:rPr>
              <a:t>   </a:t>
            </a:r>
            <a:r>
              <a:rPr sz="1500" dirty="0">
                <a:latin typeface="Calibri"/>
                <a:cs typeface="Calibri"/>
              </a:rPr>
              <a:t>C</a:t>
            </a:r>
          </a:p>
        </p:txBody>
      </p:sp>
      <p:sp>
        <p:nvSpPr>
          <p:cNvPr id="32"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44</a:t>
            </a:fld>
            <a:endParaRPr lang="en-US" altLang="ja-JP" dirty="0"/>
          </a:p>
        </p:txBody>
      </p:sp>
    </p:spTree>
    <p:extLst>
      <p:ext uri="{BB962C8B-B14F-4D97-AF65-F5344CB8AC3E}">
        <p14:creationId xmlns:p14="http://schemas.microsoft.com/office/powerpoint/2010/main" val="279876246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100" y="442868"/>
            <a:ext cx="10358438" cy="600164"/>
          </a:xfrm>
          <a:prstGeom prst="rect">
            <a:avLst/>
          </a:prstGeom>
        </p:spPr>
        <p:txBody>
          <a:bodyPr vert="horz" wrap="square" lIns="0" tIns="0" rIns="0" bIns="0" rtlCol="0">
            <a:spAutoFit/>
          </a:bodyPr>
          <a:lstStyle/>
          <a:p>
            <a:pPr marL="815340">
              <a:lnSpc>
                <a:spcPct val="100000"/>
              </a:lnSpc>
            </a:pPr>
            <a:r>
              <a:rPr dirty="0"/>
              <a:t>Emittance</a:t>
            </a:r>
            <a:r>
              <a:rPr lang="ja-JP" altLang="en-US" dirty="0"/>
              <a:t> </a:t>
            </a:r>
            <a:r>
              <a:rPr dirty="0"/>
              <a:t>measurement</a:t>
            </a:r>
            <a:r>
              <a:rPr lang="ja-JP" altLang="en-US" dirty="0"/>
              <a:t> </a:t>
            </a:r>
            <a:r>
              <a:rPr dirty="0"/>
              <a:t>(e+)</a:t>
            </a:r>
          </a:p>
        </p:txBody>
      </p:sp>
      <p:sp>
        <p:nvSpPr>
          <p:cNvPr id="3" name="object 3"/>
          <p:cNvSpPr txBox="1"/>
          <p:nvPr/>
        </p:nvSpPr>
        <p:spPr>
          <a:xfrm>
            <a:off x="494842" y="1864624"/>
            <a:ext cx="9533453" cy="1243289"/>
          </a:xfrm>
          <a:prstGeom prst="rect">
            <a:avLst/>
          </a:prstGeom>
        </p:spPr>
        <p:txBody>
          <a:bodyPr vert="horz" wrap="square" lIns="0" tIns="0" rIns="0" bIns="0" rtlCol="0">
            <a:spAutoFit/>
          </a:bodyPr>
          <a:lstStyle/>
          <a:p>
            <a:pPr marL="256540" indent="-243840">
              <a:lnSpc>
                <a:spcPct val="100000"/>
              </a:lnSpc>
              <a:buFont typeface="Arial"/>
              <a:buChar char="•"/>
              <a:tabLst>
                <a:tab pos="257175" algn="l"/>
              </a:tabLst>
            </a:pPr>
            <a:r>
              <a:rPr sz="2000" dirty="0">
                <a:latin typeface="Calibri"/>
                <a:cs typeface="Calibri"/>
              </a:rPr>
              <a:t>In</a:t>
            </a:r>
            <a:r>
              <a:rPr lang="ja-JP" altLang="en-US" sz="2000" dirty="0">
                <a:latin typeface="Calibri"/>
                <a:cs typeface="Calibri"/>
              </a:rPr>
              <a:t> </a:t>
            </a:r>
            <a:r>
              <a:rPr sz="2000" dirty="0">
                <a:latin typeface="Calibri"/>
                <a:cs typeface="Calibri"/>
              </a:rPr>
              <a:t>Phase3II,</a:t>
            </a:r>
            <a:r>
              <a:rPr lang="ja-JP" altLang="en-US" sz="2000" dirty="0">
                <a:latin typeface="Calibri"/>
                <a:cs typeface="Calibri"/>
              </a:rPr>
              <a:t> </a:t>
            </a:r>
            <a:r>
              <a:rPr sz="2000" dirty="0">
                <a:latin typeface="Calibri"/>
                <a:cs typeface="Calibri"/>
              </a:rPr>
              <a:t>the</a:t>
            </a:r>
            <a:r>
              <a:rPr lang="ja-JP" altLang="en-US" sz="2000" dirty="0">
                <a:latin typeface="Calibri"/>
                <a:cs typeface="Calibri"/>
              </a:rPr>
              <a:t> </a:t>
            </a:r>
            <a:r>
              <a:rPr sz="2000" dirty="0">
                <a:latin typeface="Calibri"/>
                <a:cs typeface="Calibri"/>
              </a:rPr>
              <a:t>requirement</a:t>
            </a:r>
            <a:r>
              <a:rPr lang="ja-JP" altLang="en-US" sz="2000" dirty="0">
                <a:latin typeface="Calibri"/>
                <a:cs typeface="Calibri"/>
              </a:rPr>
              <a:t> </a:t>
            </a:r>
            <a:r>
              <a:rPr sz="2000" dirty="0">
                <a:latin typeface="Calibri"/>
                <a:cs typeface="Calibri"/>
              </a:rPr>
              <a:t>of</a:t>
            </a:r>
            <a:r>
              <a:rPr lang="ja-JP" altLang="en-US" sz="2000" dirty="0">
                <a:latin typeface="Calibri"/>
                <a:cs typeface="Calibri"/>
              </a:rPr>
              <a:t> </a:t>
            </a:r>
            <a:r>
              <a:rPr sz="2000" dirty="0">
                <a:latin typeface="Calibri"/>
                <a:cs typeface="Calibri"/>
              </a:rPr>
              <a:t>e+</a:t>
            </a:r>
            <a:r>
              <a:rPr lang="ja-JP" altLang="en-US" sz="2000" dirty="0">
                <a:latin typeface="Calibri"/>
                <a:cs typeface="Calibri"/>
              </a:rPr>
              <a:t> </a:t>
            </a:r>
            <a:r>
              <a:rPr sz="2000" dirty="0">
                <a:latin typeface="Calibri"/>
                <a:cs typeface="Calibri"/>
              </a:rPr>
              <a:t>emittance</a:t>
            </a:r>
            <a:r>
              <a:rPr lang="ja-JP" altLang="en-US" sz="2000" dirty="0">
                <a:latin typeface="Calibri"/>
                <a:cs typeface="Calibri"/>
              </a:rPr>
              <a:t> </a:t>
            </a:r>
            <a:r>
              <a:rPr sz="2000" dirty="0">
                <a:latin typeface="Calibri"/>
                <a:cs typeface="Calibri"/>
              </a:rPr>
              <a:t>at</a:t>
            </a:r>
            <a:r>
              <a:rPr lang="ja-JP" altLang="en-US" sz="2000" dirty="0">
                <a:latin typeface="Calibri"/>
                <a:cs typeface="Calibri"/>
              </a:rPr>
              <a:t> </a:t>
            </a:r>
            <a:r>
              <a:rPr sz="2000" dirty="0">
                <a:latin typeface="Calibri"/>
                <a:cs typeface="Calibri"/>
              </a:rPr>
              <a:t>the</a:t>
            </a:r>
            <a:r>
              <a:rPr lang="ja-JP" altLang="en-US" sz="2000" dirty="0">
                <a:latin typeface="Calibri"/>
                <a:cs typeface="Calibri"/>
              </a:rPr>
              <a:t> </a:t>
            </a:r>
            <a:r>
              <a:rPr sz="2000" dirty="0">
                <a:latin typeface="Calibri"/>
                <a:cs typeface="Calibri"/>
              </a:rPr>
              <a:t>end</a:t>
            </a:r>
            <a:r>
              <a:rPr lang="ja-JP" altLang="en-US" sz="2000" dirty="0">
                <a:latin typeface="Calibri"/>
                <a:cs typeface="Calibri"/>
              </a:rPr>
              <a:t> </a:t>
            </a:r>
            <a:r>
              <a:rPr sz="2000" dirty="0">
                <a:latin typeface="Calibri"/>
                <a:cs typeface="Calibri"/>
              </a:rPr>
              <a:t>of</a:t>
            </a:r>
            <a:r>
              <a:rPr lang="ja-JP" altLang="en-US" sz="2000" dirty="0">
                <a:latin typeface="Calibri"/>
                <a:cs typeface="Calibri"/>
              </a:rPr>
              <a:t> </a:t>
            </a:r>
            <a:r>
              <a:rPr sz="2000" dirty="0">
                <a:latin typeface="Calibri"/>
                <a:cs typeface="Calibri"/>
              </a:rPr>
              <a:t>LINAC</a:t>
            </a:r>
            <a:r>
              <a:rPr lang="ja-JP" altLang="en-US" sz="2000" dirty="0">
                <a:latin typeface="Calibri"/>
                <a:cs typeface="Calibri"/>
              </a:rPr>
              <a:t> </a:t>
            </a:r>
            <a:r>
              <a:rPr sz="2000" dirty="0">
                <a:latin typeface="Calibri"/>
                <a:cs typeface="Calibri"/>
              </a:rPr>
              <a:t>was</a:t>
            </a:r>
            <a:r>
              <a:rPr lang="ja-JP" altLang="en-US" sz="2000" dirty="0">
                <a:latin typeface="Calibri"/>
                <a:cs typeface="Calibri"/>
              </a:rPr>
              <a:t> </a:t>
            </a:r>
            <a:r>
              <a:rPr sz="2000" dirty="0">
                <a:latin typeface="Calibri"/>
                <a:cs typeface="Calibri"/>
              </a:rPr>
              <a:t>also</a:t>
            </a:r>
            <a:r>
              <a:rPr lang="ja-JP" altLang="en-US" sz="2000" dirty="0">
                <a:latin typeface="Calibri"/>
                <a:cs typeface="Calibri"/>
              </a:rPr>
              <a:t> </a:t>
            </a:r>
            <a:r>
              <a:rPr sz="2000" dirty="0">
                <a:latin typeface="Calibri"/>
                <a:cs typeface="Calibri"/>
              </a:rPr>
              <a:t>satisfied.</a:t>
            </a:r>
          </a:p>
          <a:p>
            <a:pPr marL="256540" indent="-243840">
              <a:lnSpc>
                <a:spcPct val="100000"/>
              </a:lnSpc>
              <a:buFont typeface="Arial"/>
              <a:buChar char="•"/>
              <a:tabLst>
                <a:tab pos="257175" algn="l"/>
              </a:tabLst>
            </a:pPr>
            <a:r>
              <a:rPr sz="2000" dirty="0">
                <a:latin typeface="Calibri"/>
                <a:cs typeface="Calibri"/>
              </a:rPr>
              <a:t>However,</a:t>
            </a:r>
            <a:r>
              <a:rPr lang="ja-JP" altLang="en-US" sz="2000" dirty="0">
                <a:latin typeface="Calibri"/>
                <a:cs typeface="Calibri"/>
              </a:rPr>
              <a:t> </a:t>
            </a:r>
            <a:r>
              <a:rPr sz="2000" dirty="0">
                <a:latin typeface="Calibri"/>
                <a:cs typeface="Calibri"/>
              </a:rPr>
              <a:t>e+</a:t>
            </a:r>
            <a:r>
              <a:rPr lang="ja-JP" altLang="en-US" sz="2000" dirty="0">
                <a:latin typeface="Calibri"/>
                <a:cs typeface="Calibri"/>
              </a:rPr>
              <a:t> </a:t>
            </a:r>
            <a:r>
              <a:rPr sz="2000" dirty="0">
                <a:latin typeface="Calibri"/>
                <a:cs typeface="Calibri"/>
              </a:rPr>
              <a:t>emittance</a:t>
            </a:r>
            <a:r>
              <a:rPr lang="ja-JP" altLang="en-US" sz="2000" dirty="0">
                <a:latin typeface="Calibri"/>
                <a:cs typeface="Calibri"/>
              </a:rPr>
              <a:t> </a:t>
            </a:r>
            <a:r>
              <a:rPr sz="2000" dirty="0">
                <a:latin typeface="Calibri"/>
                <a:cs typeface="Calibri"/>
              </a:rPr>
              <a:t>was</a:t>
            </a:r>
            <a:r>
              <a:rPr lang="ja-JP" altLang="en-US" sz="2000" dirty="0">
                <a:latin typeface="Calibri"/>
                <a:cs typeface="Calibri"/>
              </a:rPr>
              <a:t> </a:t>
            </a:r>
            <a:r>
              <a:rPr sz="2000" dirty="0">
                <a:latin typeface="Calibri"/>
                <a:cs typeface="Calibri"/>
              </a:rPr>
              <a:t>also</a:t>
            </a:r>
            <a:r>
              <a:rPr lang="ja-JP" altLang="en-US" sz="2000" dirty="0">
                <a:latin typeface="Calibri"/>
                <a:cs typeface="Calibri"/>
              </a:rPr>
              <a:t> </a:t>
            </a:r>
            <a:r>
              <a:rPr sz="2000" dirty="0">
                <a:latin typeface="Calibri"/>
                <a:cs typeface="Calibri"/>
              </a:rPr>
              <a:t>increased</a:t>
            </a:r>
            <a:r>
              <a:rPr lang="ja-JP" altLang="en-US" sz="2000" dirty="0">
                <a:latin typeface="Calibri"/>
                <a:cs typeface="Calibri"/>
              </a:rPr>
              <a:t> </a:t>
            </a:r>
            <a:r>
              <a:rPr sz="2000" dirty="0">
                <a:latin typeface="Calibri"/>
                <a:cs typeface="Calibri"/>
              </a:rPr>
              <a:t>in</a:t>
            </a:r>
            <a:r>
              <a:rPr lang="ja-JP" altLang="en-US" sz="2000" dirty="0">
                <a:latin typeface="Calibri"/>
                <a:cs typeface="Calibri"/>
              </a:rPr>
              <a:t> </a:t>
            </a:r>
            <a:r>
              <a:rPr sz="2000" dirty="0">
                <a:latin typeface="Calibri"/>
                <a:cs typeface="Calibri"/>
              </a:rPr>
              <a:t>BT</a:t>
            </a:r>
            <a:r>
              <a:rPr lang="ja-JP" altLang="en-US" sz="2000" dirty="0">
                <a:latin typeface="Calibri"/>
                <a:cs typeface="Calibri"/>
              </a:rPr>
              <a:t> </a:t>
            </a:r>
            <a:r>
              <a:rPr sz="2000" dirty="0">
                <a:latin typeface="Calibri"/>
                <a:cs typeface="Calibri"/>
              </a:rPr>
              <a:t>though</a:t>
            </a:r>
            <a:r>
              <a:rPr lang="ja-JP" altLang="en-US" sz="2000" dirty="0">
                <a:latin typeface="Calibri"/>
                <a:cs typeface="Calibri"/>
              </a:rPr>
              <a:t> </a:t>
            </a:r>
            <a:r>
              <a:rPr sz="2000" dirty="0">
                <a:latin typeface="Calibri"/>
                <a:cs typeface="Calibri"/>
              </a:rPr>
              <a:t>dispersion</a:t>
            </a:r>
            <a:r>
              <a:rPr lang="ja-JP" altLang="en-US" sz="2000" dirty="0">
                <a:latin typeface="Calibri"/>
                <a:cs typeface="Calibri"/>
              </a:rPr>
              <a:t> </a:t>
            </a:r>
            <a:r>
              <a:rPr sz="2000" dirty="0">
                <a:latin typeface="Calibri"/>
                <a:cs typeface="Calibri"/>
              </a:rPr>
              <a:t>correction</a:t>
            </a:r>
            <a:r>
              <a:rPr lang="ja-JP" altLang="en-US" sz="2000" dirty="0">
                <a:latin typeface="Calibri"/>
                <a:cs typeface="Calibri"/>
              </a:rPr>
              <a:t> </a:t>
            </a:r>
            <a:r>
              <a:rPr sz="2000" dirty="0">
                <a:latin typeface="Calibri"/>
                <a:cs typeface="Calibri"/>
              </a:rPr>
              <a:t>was</a:t>
            </a:r>
            <a:r>
              <a:rPr lang="ja-JP" altLang="en-US" sz="2000" dirty="0">
                <a:latin typeface="Calibri"/>
                <a:cs typeface="Calibri"/>
              </a:rPr>
              <a:t> </a:t>
            </a:r>
            <a:r>
              <a:rPr sz="2000" dirty="0">
                <a:latin typeface="Calibri"/>
                <a:cs typeface="Calibri"/>
              </a:rPr>
              <a:t>done.</a:t>
            </a:r>
          </a:p>
          <a:p>
            <a:pPr marL="256540" indent="-243840">
              <a:lnSpc>
                <a:spcPct val="100000"/>
              </a:lnSpc>
              <a:spcBef>
                <a:spcPts val="95"/>
              </a:spcBef>
              <a:buFont typeface="Arial"/>
              <a:buChar char="•"/>
              <a:tabLst>
                <a:tab pos="257175" algn="l"/>
              </a:tabLst>
            </a:pPr>
            <a:r>
              <a:rPr sz="2000" dirty="0">
                <a:latin typeface="Calibri"/>
                <a:cs typeface="Calibri"/>
              </a:rPr>
              <a:t>Investigations</a:t>
            </a:r>
            <a:r>
              <a:rPr lang="ja-JP" altLang="en-US" sz="2000" dirty="0">
                <a:latin typeface="Calibri"/>
                <a:cs typeface="Calibri"/>
              </a:rPr>
              <a:t> </a:t>
            </a:r>
            <a:r>
              <a:rPr sz="2000" dirty="0">
                <a:latin typeface="Calibri"/>
                <a:cs typeface="Calibri"/>
              </a:rPr>
              <a:t>for</a:t>
            </a:r>
            <a:r>
              <a:rPr lang="ja-JP" altLang="en-US" sz="2000" dirty="0">
                <a:latin typeface="Calibri"/>
                <a:cs typeface="Calibri"/>
              </a:rPr>
              <a:t> </a:t>
            </a:r>
            <a:r>
              <a:rPr sz="2000" dirty="0">
                <a:latin typeface="Calibri"/>
                <a:cs typeface="Calibri"/>
              </a:rPr>
              <a:t>this</a:t>
            </a:r>
            <a:r>
              <a:rPr lang="ja-JP" altLang="en-US" sz="2000" dirty="0">
                <a:latin typeface="Calibri"/>
                <a:cs typeface="Calibri"/>
              </a:rPr>
              <a:t> </a:t>
            </a:r>
            <a:r>
              <a:rPr sz="2000" dirty="0">
                <a:latin typeface="Calibri"/>
                <a:cs typeface="Calibri"/>
              </a:rPr>
              <a:t>emittance</a:t>
            </a:r>
            <a:r>
              <a:rPr lang="ja-JP" altLang="en-US" sz="2000" dirty="0">
                <a:latin typeface="Calibri"/>
                <a:cs typeface="Calibri"/>
              </a:rPr>
              <a:t> </a:t>
            </a:r>
            <a:r>
              <a:rPr sz="2000" dirty="0">
                <a:latin typeface="Calibri"/>
                <a:cs typeface="Calibri"/>
              </a:rPr>
              <a:t>growth</a:t>
            </a:r>
            <a:r>
              <a:rPr lang="ja-JP" altLang="en-US" sz="2000" dirty="0">
                <a:latin typeface="Calibri"/>
                <a:cs typeface="Calibri"/>
              </a:rPr>
              <a:t> </a:t>
            </a:r>
            <a:r>
              <a:rPr sz="2000" dirty="0">
                <a:latin typeface="Calibri"/>
                <a:cs typeface="Calibri"/>
              </a:rPr>
              <a:t>source</a:t>
            </a:r>
            <a:r>
              <a:rPr lang="ja-JP" altLang="en-US" sz="2000" dirty="0">
                <a:latin typeface="Calibri"/>
                <a:cs typeface="Calibri"/>
              </a:rPr>
              <a:t> </a:t>
            </a:r>
            <a:r>
              <a:rPr sz="2000" dirty="0">
                <a:latin typeface="Calibri"/>
                <a:cs typeface="Calibri"/>
              </a:rPr>
              <a:t>in</a:t>
            </a:r>
            <a:r>
              <a:rPr lang="ja-JP" altLang="en-US" sz="2000" dirty="0">
                <a:latin typeface="Calibri"/>
                <a:cs typeface="Calibri"/>
              </a:rPr>
              <a:t> </a:t>
            </a:r>
            <a:r>
              <a:rPr sz="2000" dirty="0">
                <a:latin typeface="Calibri"/>
                <a:cs typeface="Calibri"/>
              </a:rPr>
              <a:t>BT</a:t>
            </a:r>
            <a:r>
              <a:rPr lang="ja-JP" altLang="en-US" sz="2000" dirty="0">
                <a:latin typeface="Calibri"/>
                <a:cs typeface="Calibri"/>
              </a:rPr>
              <a:t> </a:t>
            </a:r>
            <a:r>
              <a:rPr sz="2000" dirty="0">
                <a:latin typeface="Calibri"/>
                <a:cs typeface="Calibri"/>
              </a:rPr>
              <a:t>are</a:t>
            </a:r>
            <a:r>
              <a:rPr lang="ja-JP" altLang="en-US" sz="2000" dirty="0">
                <a:latin typeface="Calibri"/>
                <a:cs typeface="Calibri"/>
              </a:rPr>
              <a:t> </a:t>
            </a:r>
            <a:r>
              <a:rPr sz="2000" dirty="0">
                <a:latin typeface="Calibri"/>
                <a:cs typeface="Calibri"/>
              </a:rPr>
              <a:t>under</a:t>
            </a:r>
            <a:r>
              <a:rPr lang="ja-JP" altLang="en-US" sz="2000" dirty="0">
                <a:latin typeface="Calibri"/>
                <a:cs typeface="Calibri"/>
              </a:rPr>
              <a:t> </a:t>
            </a:r>
            <a:r>
              <a:rPr sz="2000" dirty="0">
                <a:latin typeface="Calibri"/>
                <a:cs typeface="Calibri"/>
              </a:rPr>
              <a:t>going.</a:t>
            </a:r>
          </a:p>
        </p:txBody>
      </p:sp>
      <p:sp>
        <p:nvSpPr>
          <p:cNvPr id="4" name="object 4"/>
          <p:cNvSpPr/>
          <p:nvPr/>
        </p:nvSpPr>
        <p:spPr>
          <a:xfrm>
            <a:off x="1583048" y="3769668"/>
            <a:ext cx="7540441" cy="29193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85932" y="6270199"/>
            <a:ext cx="835922" cy="442967"/>
          </a:xfrm>
          <a:custGeom>
            <a:avLst/>
            <a:gdLst/>
            <a:ahLst/>
            <a:cxnLst/>
            <a:rect l="l" t="t" r="r" b="b"/>
            <a:pathLst>
              <a:path w="836294" h="442595">
                <a:moveTo>
                  <a:pt x="0" y="0"/>
                </a:moveTo>
                <a:lnTo>
                  <a:pt x="836061" y="0"/>
                </a:lnTo>
                <a:lnTo>
                  <a:pt x="836061" y="442380"/>
                </a:lnTo>
                <a:lnTo>
                  <a:pt x="0" y="442380"/>
                </a:lnTo>
                <a:lnTo>
                  <a:pt x="0" y="0"/>
                </a:lnTo>
                <a:close/>
              </a:path>
            </a:pathLst>
          </a:custGeom>
          <a:solidFill>
            <a:srgbClr val="EBEBEB"/>
          </a:solidFill>
        </p:spPr>
        <p:txBody>
          <a:bodyPr wrap="square" lIns="0" tIns="0" rIns="0" bIns="0" rtlCol="0"/>
          <a:lstStyle/>
          <a:p>
            <a:endParaRPr/>
          </a:p>
        </p:txBody>
      </p:sp>
      <p:sp>
        <p:nvSpPr>
          <p:cNvPr id="6" name="object 6"/>
          <p:cNvSpPr/>
          <p:nvPr/>
        </p:nvSpPr>
        <p:spPr>
          <a:xfrm>
            <a:off x="4000931" y="6270199"/>
            <a:ext cx="591556" cy="315860"/>
          </a:xfrm>
          <a:custGeom>
            <a:avLst/>
            <a:gdLst/>
            <a:ahLst/>
            <a:cxnLst/>
            <a:rect l="l" t="t" r="r" b="b"/>
            <a:pathLst>
              <a:path w="591820" h="315595">
                <a:moveTo>
                  <a:pt x="0" y="0"/>
                </a:moveTo>
                <a:lnTo>
                  <a:pt x="591289" y="0"/>
                </a:lnTo>
                <a:lnTo>
                  <a:pt x="591289" y="315300"/>
                </a:lnTo>
                <a:lnTo>
                  <a:pt x="0" y="315300"/>
                </a:lnTo>
                <a:lnTo>
                  <a:pt x="0" y="0"/>
                </a:lnTo>
                <a:close/>
              </a:path>
            </a:pathLst>
          </a:custGeom>
          <a:solidFill>
            <a:srgbClr val="EBEBEB"/>
          </a:solidFill>
        </p:spPr>
        <p:txBody>
          <a:bodyPr wrap="square" lIns="0" tIns="0" rIns="0" bIns="0" rtlCol="0"/>
          <a:lstStyle/>
          <a:p>
            <a:endParaRPr/>
          </a:p>
        </p:txBody>
      </p:sp>
      <p:sp>
        <p:nvSpPr>
          <p:cNvPr id="7" name="object 7"/>
          <p:cNvSpPr/>
          <p:nvPr/>
        </p:nvSpPr>
        <p:spPr>
          <a:xfrm>
            <a:off x="6408056" y="6269676"/>
            <a:ext cx="854963" cy="442967"/>
          </a:xfrm>
          <a:custGeom>
            <a:avLst/>
            <a:gdLst/>
            <a:ahLst/>
            <a:cxnLst/>
            <a:rect l="l" t="t" r="r" b="b"/>
            <a:pathLst>
              <a:path w="855345" h="442595">
                <a:moveTo>
                  <a:pt x="0" y="0"/>
                </a:moveTo>
                <a:lnTo>
                  <a:pt x="854956" y="0"/>
                </a:lnTo>
                <a:lnTo>
                  <a:pt x="854956" y="442380"/>
                </a:lnTo>
                <a:lnTo>
                  <a:pt x="0" y="442380"/>
                </a:lnTo>
                <a:lnTo>
                  <a:pt x="0" y="0"/>
                </a:lnTo>
                <a:close/>
              </a:path>
            </a:pathLst>
          </a:custGeom>
          <a:solidFill>
            <a:srgbClr val="EBEBEB"/>
          </a:solidFill>
        </p:spPr>
        <p:txBody>
          <a:bodyPr wrap="square" lIns="0" tIns="0" rIns="0" bIns="0" rtlCol="0"/>
          <a:lstStyle/>
          <a:p>
            <a:endParaRPr/>
          </a:p>
        </p:txBody>
      </p:sp>
      <p:sp>
        <p:nvSpPr>
          <p:cNvPr id="8" name="object 8"/>
          <p:cNvSpPr/>
          <p:nvPr/>
        </p:nvSpPr>
        <p:spPr>
          <a:xfrm>
            <a:off x="8126325" y="6269676"/>
            <a:ext cx="591556" cy="315860"/>
          </a:xfrm>
          <a:custGeom>
            <a:avLst/>
            <a:gdLst/>
            <a:ahLst/>
            <a:cxnLst/>
            <a:rect l="l" t="t" r="r" b="b"/>
            <a:pathLst>
              <a:path w="591820" h="315595">
                <a:moveTo>
                  <a:pt x="0" y="0"/>
                </a:moveTo>
                <a:lnTo>
                  <a:pt x="591289" y="0"/>
                </a:lnTo>
                <a:lnTo>
                  <a:pt x="591289" y="315300"/>
                </a:lnTo>
                <a:lnTo>
                  <a:pt x="0" y="315300"/>
                </a:lnTo>
                <a:lnTo>
                  <a:pt x="0" y="0"/>
                </a:lnTo>
                <a:close/>
              </a:path>
            </a:pathLst>
          </a:custGeom>
          <a:solidFill>
            <a:srgbClr val="EBEBEB"/>
          </a:solidFill>
        </p:spPr>
        <p:txBody>
          <a:bodyPr wrap="square" lIns="0" tIns="0" rIns="0" bIns="0" rtlCol="0"/>
          <a:lstStyle/>
          <a:p>
            <a:endParaRPr/>
          </a:p>
        </p:txBody>
      </p:sp>
      <p:sp>
        <p:nvSpPr>
          <p:cNvPr id="9" name="object 9"/>
          <p:cNvSpPr/>
          <p:nvPr/>
        </p:nvSpPr>
        <p:spPr>
          <a:xfrm>
            <a:off x="1282902" y="5148340"/>
            <a:ext cx="3709922" cy="33048"/>
          </a:xfrm>
          <a:custGeom>
            <a:avLst/>
            <a:gdLst/>
            <a:ahLst/>
            <a:cxnLst/>
            <a:rect l="l" t="t" r="r" b="b"/>
            <a:pathLst>
              <a:path w="3711575" h="33020">
                <a:moveTo>
                  <a:pt x="0" y="0"/>
                </a:moveTo>
                <a:lnTo>
                  <a:pt x="3711059" y="32763"/>
                </a:lnTo>
              </a:path>
            </a:pathLst>
          </a:custGeom>
          <a:ln w="13552">
            <a:solidFill>
              <a:srgbClr val="0432FF"/>
            </a:solidFill>
          </a:ln>
        </p:spPr>
        <p:txBody>
          <a:bodyPr wrap="square" lIns="0" tIns="0" rIns="0" bIns="0" rtlCol="0"/>
          <a:lstStyle/>
          <a:p>
            <a:endParaRPr/>
          </a:p>
        </p:txBody>
      </p:sp>
      <p:sp>
        <p:nvSpPr>
          <p:cNvPr id="10" name="object 10"/>
          <p:cNvSpPr txBox="1"/>
          <p:nvPr/>
        </p:nvSpPr>
        <p:spPr>
          <a:xfrm>
            <a:off x="5083805" y="3253637"/>
            <a:ext cx="974926" cy="415498"/>
          </a:xfrm>
          <a:prstGeom prst="rect">
            <a:avLst/>
          </a:prstGeom>
          <a:ln w="12701">
            <a:solidFill>
              <a:srgbClr val="00B050"/>
            </a:solidFill>
          </a:ln>
        </p:spPr>
        <p:txBody>
          <a:bodyPr vert="horz" wrap="square" lIns="0" tIns="0" rIns="0" bIns="0" rtlCol="0">
            <a:spAutoFit/>
          </a:bodyPr>
          <a:lstStyle/>
          <a:p>
            <a:pPr marL="71120">
              <a:lnSpc>
                <a:spcPct val="100000"/>
              </a:lnSpc>
            </a:pPr>
            <a:r>
              <a:rPr sz="2700" dirty="0">
                <a:solidFill>
                  <a:srgbClr val="008F00"/>
                </a:solidFill>
                <a:latin typeface="Calibri"/>
                <a:cs typeface="Calibri"/>
              </a:rPr>
              <a:t>0.7nC</a:t>
            </a:r>
            <a:endParaRPr sz="2700">
              <a:latin typeface="Calibri"/>
              <a:cs typeface="Calibri"/>
            </a:endParaRPr>
          </a:p>
        </p:txBody>
      </p:sp>
      <p:sp>
        <p:nvSpPr>
          <p:cNvPr id="11" name="object 11"/>
          <p:cNvSpPr/>
          <p:nvPr/>
        </p:nvSpPr>
        <p:spPr>
          <a:xfrm>
            <a:off x="6325471" y="4101286"/>
            <a:ext cx="3163431" cy="0"/>
          </a:xfrm>
          <a:custGeom>
            <a:avLst/>
            <a:gdLst/>
            <a:ahLst/>
            <a:cxnLst/>
            <a:rect l="l" t="t" r="r" b="b"/>
            <a:pathLst>
              <a:path w="3164840">
                <a:moveTo>
                  <a:pt x="0" y="0"/>
                </a:moveTo>
                <a:lnTo>
                  <a:pt x="3164549" y="0"/>
                </a:lnTo>
              </a:path>
            </a:pathLst>
          </a:custGeom>
          <a:ln w="13552">
            <a:solidFill>
              <a:srgbClr val="0432FF"/>
            </a:solidFill>
          </a:ln>
        </p:spPr>
        <p:txBody>
          <a:bodyPr wrap="square" lIns="0" tIns="0" rIns="0" bIns="0" rtlCol="0"/>
          <a:lstStyle/>
          <a:p>
            <a:endParaRPr/>
          </a:p>
        </p:txBody>
      </p:sp>
      <p:sp>
        <p:nvSpPr>
          <p:cNvPr id="12" name="object 12"/>
          <p:cNvSpPr txBox="1"/>
          <p:nvPr/>
        </p:nvSpPr>
        <p:spPr>
          <a:xfrm>
            <a:off x="7530342" y="3306230"/>
            <a:ext cx="307203" cy="369332"/>
          </a:xfrm>
          <a:prstGeom prst="rect">
            <a:avLst/>
          </a:prstGeom>
          <a:ln w="12704">
            <a:solidFill>
              <a:srgbClr val="000000"/>
            </a:solidFill>
          </a:ln>
        </p:spPr>
        <p:txBody>
          <a:bodyPr vert="horz" wrap="square" lIns="0" tIns="0" rIns="0" bIns="0" rtlCol="0">
            <a:spAutoFit/>
          </a:bodyPr>
          <a:lstStyle/>
          <a:p>
            <a:pPr marL="71120">
              <a:lnSpc>
                <a:spcPct val="100000"/>
              </a:lnSpc>
            </a:pPr>
            <a:r>
              <a:rPr sz="2400" dirty="0">
                <a:latin typeface="Calibri"/>
                <a:cs typeface="Calibri"/>
              </a:rPr>
              <a:t>Y</a:t>
            </a:r>
            <a:endParaRPr sz="2400">
              <a:latin typeface="Calibri"/>
              <a:cs typeface="Calibri"/>
            </a:endParaRPr>
          </a:p>
        </p:txBody>
      </p:sp>
      <p:sp>
        <p:nvSpPr>
          <p:cNvPr id="17" name="object 17"/>
          <p:cNvSpPr txBox="1"/>
          <p:nvPr/>
        </p:nvSpPr>
        <p:spPr>
          <a:xfrm>
            <a:off x="2440764" y="6323321"/>
            <a:ext cx="367501"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B</a:t>
            </a:r>
            <a:r>
              <a:rPr lang="ja-JP" altLang="en-US" sz="1500" dirty="0">
                <a:latin typeface="Calibri"/>
                <a:cs typeface="Calibri"/>
              </a:rPr>
              <a:t>   </a:t>
            </a:r>
            <a:r>
              <a:rPr sz="1500" dirty="0">
                <a:latin typeface="Calibri"/>
                <a:cs typeface="Calibri"/>
              </a:rPr>
              <a:t>C</a:t>
            </a:r>
          </a:p>
        </p:txBody>
      </p:sp>
      <p:sp>
        <p:nvSpPr>
          <p:cNvPr id="18" name="object 18"/>
          <p:cNvSpPr txBox="1"/>
          <p:nvPr/>
        </p:nvSpPr>
        <p:spPr>
          <a:xfrm>
            <a:off x="4066307" y="6323321"/>
            <a:ext cx="452553"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5</a:t>
            </a:r>
            <a:r>
              <a:rPr lang="ja-JP" altLang="en-US" sz="1500" dirty="0">
                <a:latin typeface="Calibri"/>
                <a:cs typeface="Calibri"/>
              </a:rPr>
              <a:t>   </a:t>
            </a:r>
            <a:r>
              <a:rPr sz="1500" dirty="0">
                <a:latin typeface="Calibri"/>
                <a:cs typeface="Calibri"/>
              </a:rPr>
              <a:t>BT</a:t>
            </a:r>
          </a:p>
        </p:txBody>
      </p:sp>
      <p:sp>
        <p:nvSpPr>
          <p:cNvPr id="19" name="object 19"/>
          <p:cNvSpPr txBox="1"/>
          <p:nvPr/>
        </p:nvSpPr>
        <p:spPr>
          <a:xfrm>
            <a:off x="6562887" y="6323321"/>
            <a:ext cx="367501"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B</a:t>
            </a:r>
            <a:r>
              <a:rPr lang="ja-JP" altLang="en-US" sz="1500" dirty="0">
                <a:latin typeface="Calibri"/>
                <a:cs typeface="Calibri"/>
              </a:rPr>
              <a:t>   </a:t>
            </a:r>
            <a:r>
              <a:rPr sz="1500" dirty="0">
                <a:latin typeface="Calibri"/>
                <a:cs typeface="Calibri"/>
              </a:rPr>
              <a:t>C</a:t>
            </a:r>
          </a:p>
        </p:txBody>
      </p:sp>
      <p:sp>
        <p:nvSpPr>
          <p:cNvPr id="20" name="object 20"/>
          <p:cNvSpPr txBox="1"/>
          <p:nvPr/>
        </p:nvSpPr>
        <p:spPr>
          <a:xfrm>
            <a:off x="8191700" y="6323321"/>
            <a:ext cx="452553" cy="461665"/>
          </a:xfrm>
          <a:prstGeom prst="rect">
            <a:avLst/>
          </a:prstGeom>
        </p:spPr>
        <p:txBody>
          <a:bodyPr vert="horz" wrap="square" lIns="0" tIns="0" rIns="0" bIns="0" rtlCol="0">
            <a:spAutoFit/>
          </a:bodyPr>
          <a:lstStyle/>
          <a:p>
            <a:pPr marL="12700">
              <a:lnSpc>
                <a:spcPct val="100000"/>
              </a:lnSpc>
            </a:pPr>
            <a:r>
              <a:rPr sz="1500" dirty="0">
                <a:latin typeface="Calibri"/>
                <a:cs typeface="Calibri"/>
              </a:rPr>
              <a:t>5</a:t>
            </a:r>
            <a:r>
              <a:rPr lang="ja-JP" altLang="en-US" sz="1500" dirty="0">
                <a:latin typeface="Calibri"/>
                <a:cs typeface="Calibri"/>
              </a:rPr>
              <a:t>   </a:t>
            </a:r>
            <a:r>
              <a:rPr sz="1500" dirty="0">
                <a:latin typeface="Calibri"/>
                <a:cs typeface="Calibri"/>
              </a:rPr>
              <a:t>BT</a:t>
            </a:r>
          </a:p>
        </p:txBody>
      </p:sp>
      <p:sp>
        <p:nvSpPr>
          <p:cNvPr id="13" name="object 13"/>
          <p:cNvSpPr txBox="1"/>
          <p:nvPr/>
        </p:nvSpPr>
        <p:spPr>
          <a:xfrm>
            <a:off x="3359739" y="3344953"/>
            <a:ext cx="316724" cy="369332"/>
          </a:xfrm>
          <a:prstGeom prst="rect">
            <a:avLst/>
          </a:prstGeom>
          <a:ln w="12704">
            <a:solidFill>
              <a:srgbClr val="000000"/>
            </a:solidFill>
          </a:ln>
        </p:spPr>
        <p:txBody>
          <a:bodyPr vert="horz" wrap="square" lIns="0" tIns="0" rIns="0" bIns="0" rtlCol="0">
            <a:spAutoFit/>
          </a:bodyPr>
          <a:lstStyle/>
          <a:p>
            <a:pPr marL="71120">
              <a:lnSpc>
                <a:spcPct val="100000"/>
              </a:lnSpc>
            </a:pPr>
            <a:r>
              <a:rPr sz="2400" dirty="0">
                <a:latin typeface="Calibri"/>
                <a:cs typeface="Calibri"/>
              </a:rPr>
              <a:t>X</a:t>
            </a:r>
            <a:endParaRPr sz="2400">
              <a:latin typeface="Calibri"/>
              <a:cs typeface="Calibri"/>
            </a:endParaRPr>
          </a:p>
        </p:txBody>
      </p:sp>
      <p:sp>
        <p:nvSpPr>
          <p:cNvPr id="14" name="object 14"/>
          <p:cNvSpPr txBox="1"/>
          <p:nvPr/>
        </p:nvSpPr>
        <p:spPr>
          <a:xfrm>
            <a:off x="344805" y="5019996"/>
            <a:ext cx="10167535" cy="853225"/>
          </a:xfrm>
          <a:prstGeom prst="rect">
            <a:avLst/>
          </a:prstGeom>
        </p:spPr>
        <p:txBody>
          <a:bodyPr vert="horz" wrap="square" lIns="0" tIns="0" rIns="0" bIns="0" rtlCol="0">
            <a:spAutoFit/>
          </a:bodyPr>
          <a:lstStyle/>
          <a:p>
            <a:pPr marL="12700">
              <a:lnSpc>
                <a:spcPts val="2170"/>
              </a:lnSpc>
            </a:pPr>
            <a:r>
              <a:rPr sz="2000" dirty="0">
                <a:solidFill>
                  <a:srgbClr val="0432FF"/>
                </a:solidFill>
                <a:latin typeface="Calibri"/>
                <a:cs typeface="Calibri"/>
              </a:rPr>
              <a:t>Phase3II</a:t>
            </a:r>
            <a:endParaRPr sz="2000">
              <a:latin typeface="Calibri"/>
              <a:cs typeface="Calibri"/>
            </a:endParaRPr>
          </a:p>
          <a:p>
            <a:pPr marL="12700" indent="5964555">
              <a:lnSpc>
                <a:spcPts val="2125"/>
              </a:lnSpc>
              <a:tabLst>
                <a:tab pos="9142095" algn="l"/>
              </a:tabLst>
            </a:pPr>
            <a:r>
              <a:rPr sz="2000" u="heavy" dirty="0">
                <a:solidFill>
                  <a:srgbClr val="E46C0A"/>
                </a:solidFill>
                <a:latin typeface="Times New Roman"/>
                <a:cs typeface="Times New Roman"/>
              </a:rPr>
              <a:t> 	</a:t>
            </a:r>
            <a:r>
              <a:rPr sz="2000" dirty="0">
                <a:solidFill>
                  <a:srgbClr val="E46C0A"/>
                </a:solidFill>
                <a:latin typeface="Times New Roman"/>
                <a:cs typeface="Times New Roman"/>
              </a:rPr>
              <a:t> </a:t>
            </a:r>
            <a:r>
              <a:rPr sz="2000" dirty="0">
                <a:solidFill>
                  <a:srgbClr val="E46C0A"/>
                </a:solidFill>
                <a:latin typeface="Calibri"/>
                <a:cs typeface="Calibri"/>
              </a:rPr>
              <a:t>Phase3III</a:t>
            </a:r>
            <a:endParaRPr sz="2000">
              <a:latin typeface="Calibri"/>
              <a:cs typeface="Calibri"/>
            </a:endParaRPr>
          </a:p>
          <a:p>
            <a:pPr marL="12700">
              <a:lnSpc>
                <a:spcPts val="2350"/>
              </a:lnSpc>
              <a:tabLst>
                <a:tab pos="1045210" algn="l"/>
                <a:tab pos="4649470" algn="l"/>
              </a:tabLst>
            </a:pPr>
            <a:r>
              <a:rPr sz="2000" dirty="0">
                <a:solidFill>
                  <a:srgbClr val="E46C0A"/>
                </a:solidFill>
                <a:latin typeface="Calibri"/>
                <a:cs typeface="Calibri"/>
              </a:rPr>
              <a:t>Phase3III	</a:t>
            </a:r>
            <a:r>
              <a:rPr sz="2000" u="heavy" dirty="0">
                <a:solidFill>
                  <a:srgbClr val="E46C0A"/>
                </a:solidFill>
                <a:latin typeface="Times New Roman"/>
                <a:cs typeface="Times New Roman"/>
              </a:rPr>
              <a:t> 	</a:t>
            </a:r>
            <a:endParaRPr sz="2000">
              <a:latin typeface="Times New Roman"/>
              <a:cs typeface="Times New Roman"/>
            </a:endParaRPr>
          </a:p>
        </p:txBody>
      </p:sp>
      <p:sp>
        <p:nvSpPr>
          <p:cNvPr id="15" name="object 15"/>
          <p:cNvSpPr txBox="1"/>
          <p:nvPr/>
        </p:nvSpPr>
        <p:spPr>
          <a:xfrm>
            <a:off x="6312777" y="3964334"/>
            <a:ext cx="4134548" cy="923330"/>
          </a:xfrm>
          <a:prstGeom prst="rect">
            <a:avLst/>
          </a:prstGeom>
        </p:spPr>
        <p:txBody>
          <a:bodyPr vert="horz" wrap="square" lIns="0" tIns="0" rIns="0" bIns="0" rtlCol="0">
            <a:spAutoFit/>
          </a:bodyPr>
          <a:lstStyle/>
          <a:p>
            <a:pPr marL="12700">
              <a:lnSpc>
                <a:spcPct val="100000"/>
              </a:lnSpc>
              <a:tabLst>
                <a:tab pos="3284854" algn="l"/>
              </a:tabLst>
            </a:pPr>
            <a:r>
              <a:rPr sz="2000" dirty="0">
                <a:solidFill>
                  <a:srgbClr val="0432FF"/>
                </a:solidFill>
                <a:latin typeface="Times New Roman"/>
                <a:cs typeface="Times New Roman"/>
              </a:rPr>
              <a:t> 	</a:t>
            </a:r>
            <a:r>
              <a:rPr sz="2000" dirty="0">
                <a:solidFill>
                  <a:srgbClr val="0432FF"/>
                </a:solidFill>
                <a:latin typeface="Calibri"/>
                <a:cs typeface="Calibri"/>
              </a:rPr>
              <a:t>Phase3II</a:t>
            </a:r>
            <a:endParaRPr sz="2000">
              <a:latin typeface="Calibri"/>
              <a:cs typeface="Calibri"/>
            </a:endParaRPr>
          </a:p>
        </p:txBody>
      </p:sp>
      <p:sp>
        <p:nvSpPr>
          <p:cNvPr id="16" name="object 16"/>
          <p:cNvSpPr txBox="1"/>
          <p:nvPr/>
        </p:nvSpPr>
        <p:spPr>
          <a:xfrm>
            <a:off x="9211066" y="3227619"/>
            <a:ext cx="842269" cy="307777"/>
          </a:xfrm>
          <a:prstGeom prst="rect">
            <a:avLst/>
          </a:prstGeom>
          <a:ln w="12701">
            <a:solidFill>
              <a:srgbClr val="0432FF"/>
            </a:solidFill>
          </a:ln>
        </p:spPr>
        <p:txBody>
          <a:bodyPr vert="horz" wrap="square" lIns="0" tIns="0" rIns="0" bIns="0" rtlCol="0">
            <a:spAutoFit/>
          </a:bodyPr>
          <a:lstStyle/>
          <a:p>
            <a:pPr marL="79375">
              <a:lnSpc>
                <a:spcPct val="100000"/>
              </a:lnSpc>
            </a:pPr>
            <a:r>
              <a:rPr sz="2000" dirty="0">
                <a:solidFill>
                  <a:srgbClr val="0432FF"/>
                </a:solidFill>
                <a:latin typeface="Calibri"/>
                <a:cs typeface="Calibri"/>
              </a:rPr>
              <a:t>N.</a:t>
            </a:r>
            <a:r>
              <a:rPr lang="ja-JP" altLang="en-US" sz="2000" dirty="0">
                <a:solidFill>
                  <a:srgbClr val="0432FF"/>
                </a:solidFill>
                <a:latin typeface="Calibri"/>
                <a:cs typeface="Calibri"/>
              </a:rPr>
              <a:t> </a:t>
            </a:r>
            <a:r>
              <a:rPr sz="2000" dirty="0">
                <a:solidFill>
                  <a:srgbClr val="0432FF"/>
                </a:solidFill>
                <a:latin typeface="Calibri"/>
                <a:cs typeface="Calibri"/>
              </a:rPr>
              <a:t>Iida</a:t>
            </a:r>
            <a:endParaRPr sz="2000" dirty="0">
              <a:latin typeface="Calibri"/>
              <a:cs typeface="Calibri"/>
            </a:endParaRPr>
          </a:p>
        </p:txBody>
      </p:sp>
      <p:sp>
        <p:nvSpPr>
          <p:cNvPr id="22"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45</a:t>
            </a:fld>
            <a:endParaRPr lang="en-US" altLang="ja-JP" dirty="0"/>
          </a:p>
        </p:txBody>
      </p:sp>
    </p:spTree>
    <p:extLst>
      <p:ext uri="{BB962C8B-B14F-4D97-AF65-F5344CB8AC3E}">
        <p14:creationId xmlns:p14="http://schemas.microsoft.com/office/powerpoint/2010/main" val="299293947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427199" y="215901"/>
            <a:ext cx="9837126" cy="1177725"/>
          </a:xfrm>
        </p:spPr>
        <p:txBody>
          <a:bodyPr>
            <a:normAutofit/>
          </a:bodyPr>
          <a:lstStyle/>
          <a:p>
            <a:r>
              <a:rPr lang="en-US" altLang="ja-JP" sz="3600" b="0" dirty="0">
                <a:cs typeface=""/>
              </a:rPr>
              <a:t>Klystron Modulator </a:t>
            </a:r>
            <a:r>
              <a:rPr lang="en-US" altLang="ja-JP" sz="3600" dirty="0">
                <a:cs typeface=""/>
              </a:rPr>
              <a:t>Installation</a:t>
            </a:r>
            <a:br>
              <a:rPr lang="en-US" altLang="ja-JP" sz="3600" dirty="0">
                <a:cs typeface=""/>
              </a:rPr>
            </a:br>
            <a:r>
              <a:rPr lang="en-US" altLang="ja-JP" sz="2800" dirty="0">
                <a:cs typeface=""/>
              </a:rPr>
              <a:t>and Temporary Gun Removal</a:t>
            </a:r>
            <a:endParaRPr lang="ja-JP" altLang="en-US" sz="2800" dirty="0">
              <a:cs typeface=""/>
            </a:endParaRPr>
          </a:p>
        </p:txBody>
      </p:sp>
      <p:pic>
        <p:nvPicPr>
          <p:cNvPr id="5" name="図 4" descr="1.png"/>
          <p:cNvPicPr>
            <a:picLocks noChangeAspect="1"/>
          </p:cNvPicPr>
          <p:nvPr/>
        </p:nvPicPr>
        <p:blipFill>
          <a:blip r:embed="rId2"/>
          <a:stretch>
            <a:fillRect/>
          </a:stretch>
        </p:blipFill>
        <p:spPr>
          <a:xfrm>
            <a:off x="0" y="1299583"/>
            <a:ext cx="10688638" cy="3350528"/>
          </a:xfrm>
          <a:prstGeom prst="rect">
            <a:avLst/>
          </a:prstGeom>
        </p:spPr>
      </p:pic>
      <p:pic>
        <p:nvPicPr>
          <p:cNvPr id="6" name="図 5" descr="IMG_3339 のコピー.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457507" y="4994671"/>
            <a:ext cx="2140308" cy="1392624"/>
          </a:xfrm>
          <a:prstGeom prst="rect">
            <a:avLst/>
          </a:prstGeom>
        </p:spPr>
      </p:pic>
      <p:sp>
        <p:nvSpPr>
          <p:cNvPr id="7" name="テキスト ボックス 6"/>
          <p:cNvSpPr txBox="1"/>
          <p:nvPr/>
        </p:nvSpPr>
        <p:spPr>
          <a:xfrm>
            <a:off x="3756019" y="6862750"/>
            <a:ext cx="1701952" cy="408299"/>
          </a:xfrm>
          <a:prstGeom prst="rect">
            <a:avLst/>
          </a:prstGeom>
          <a:noFill/>
        </p:spPr>
        <p:txBody>
          <a:bodyPr wrap="none" lIns="99551" tIns="49775" rIns="99551" bIns="49775" rtlCol="0">
            <a:spAutoFit/>
          </a:bodyPr>
          <a:lstStyle/>
          <a:p>
            <a:r>
              <a:rPr lang="en-US" altLang="ja-JP" sz="2000" dirty="0">
                <a:solidFill>
                  <a:srgbClr val="000000"/>
                </a:solidFill>
                <a:cs typeface="ＭＳ Ｐゴシック"/>
              </a:rPr>
              <a:t>KL_DS</a:t>
            </a:r>
            <a:r>
              <a:rPr lang="ja-JP" altLang="en-US" sz="2000" dirty="0">
                <a:solidFill>
                  <a:srgbClr val="000000"/>
                </a:solidFill>
                <a:cs typeface="ＭＳ Ｐゴシック"/>
              </a:rPr>
              <a:t>/</a:t>
            </a:r>
            <a:r>
              <a:rPr lang="en-US" altLang="ja-JP" sz="2000" dirty="0">
                <a:solidFill>
                  <a:srgbClr val="000000"/>
                </a:solidFill>
                <a:cs typeface="ＭＳ Ｐゴシック"/>
              </a:rPr>
              <a:t>BCS</a:t>
            </a:r>
            <a:endParaRPr kumimoji="1" lang="ja-JP" altLang="en-US" sz="2000" dirty="0"/>
          </a:p>
        </p:txBody>
      </p:sp>
      <p:pic>
        <p:nvPicPr>
          <p:cNvPr id="8" name="図 7" descr="IMG_3337 のコピー.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231848" y="4986970"/>
            <a:ext cx="2214213" cy="1440712"/>
          </a:xfrm>
          <a:prstGeom prst="rect">
            <a:avLst/>
          </a:prstGeom>
        </p:spPr>
      </p:pic>
      <p:sp>
        <p:nvSpPr>
          <p:cNvPr id="9" name="正方形/長方形 8"/>
          <p:cNvSpPr/>
          <p:nvPr/>
        </p:nvSpPr>
        <p:spPr>
          <a:xfrm>
            <a:off x="5618600" y="6869718"/>
            <a:ext cx="1714281" cy="408299"/>
          </a:xfrm>
          <a:prstGeom prst="rect">
            <a:avLst/>
          </a:prstGeom>
        </p:spPr>
        <p:txBody>
          <a:bodyPr wrap="none" lIns="99551" tIns="49775" rIns="99551" bIns="49775">
            <a:spAutoFit/>
          </a:bodyPr>
          <a:lstStyle/>
          <a:p>
            <a:r>
              <a:rPr lang="en-US" altLang="ja-JP" sz="2000" dirty="0">
                <a:solidFill>
                  <a:srgbClr val="000000"/>
                </a:solidFill>
                <a:cs typeface="ＭＳ Ｐゴシック"/>
              </a:rPr>
              <a:t>KL_DN</a:t>
            </a:r>
            <a:r>
              <a:rPr lang="ja-JP" altLang="en-US" sz="2000" dirty="0">
                <a:solidFill>
                  <a:srgbClr val="000000"/>
                </a:solidFill>
                <a:cs typeface="ＭＳ Ｐゴシック"/>
              </a:rPr>
              <a:t>/</a:t>
            </a:r>
            <a:r>
              <a:rPr lang="en-US" altLang="ja-JP" sz="2000" dirty="0">
                <a:solidFill>
                  <a:srgbClr val="000000"/>
                </a:solidFill>
                <a:cs typeface="ＭＳ Ｐゴシック"/>
              </a:rPr>
              <a:t>ECS</a:t>
            </a:r>
            <a:endParaRPr lang="ja-JP" altLang="en-US" sz="2000" b="1" dirty="0"/>
          </a:p>
        </p:txBody>
      </p:sp>
      <p:pic>
        <p:nvPicPr>
          <p:cNvPr id="10" name="図 9" descr="IMG_3338 のコピー.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098231" y="5019665"/>
            <a:ext cx="2242011" cy="1458798"/>
          </a:xfrm>
          <a:prstGeom prst="rect">
            <a:avLst/>
          </a:prstGeom>
        </p:spPr>
      </p:pic>
      <p:sp>
        <p:nvSpPr>
          <p:cNvPr id="11" name="正方形/長方形 10"/>
          <p:cNvSpPr/>
          <p:nvPr/>
        </p:nvSpPr>
        <p:spPr>
          <a:xfrm>
            <a:off x="7811783" y="6862750"/>
            <a:ext cx="983312" cy="408299"/>
          </a:xfrm>
          <a:prstGeom prst="rect">
            <a:avLst/>
          </a:prstGeom>
        </p:spPr>
        <p:txBody>
          <a:bodyPr wrap="none" lIns="99551" tIns="49775" rIns="99551" bIns="49775">
            <a:spAutoFit/>
          </a:bodyPr>
          <a:lstStyle/>
          <a:p>
            <a:r>
              <a:rPr lang="en-US" altLang="ja-JP" sz="2000" dirty="0"/>
              <a:t>KL_32</a:t>
            </a:r>
            <a:endParaRPr lang="ja-JP" altLang="en-US" sz="2000" dirty="0"/>
          </a:p>
        </p:txBody>
      </p:sp>
      <p:graphicFrame>
        <p:nvGraphicFramePr>
          <p:cNvPr id="13" name="表 12"/>
          <p:cNvGraphicFramePr>
            <a:graphicFrameLocks noGrp="1"/>
          </p:cNvGraphicFramePr>
          <p:nvPr>
            <p:extLst>
              <p:ext uri="{D42A27DB-BD31-4B8C-83A1-F6EECF244321}">
                <p14:modId xmlns:p14="http://schemas.microsoft.com/office/powerpoint/2010/main" val="528082983"/>
              </p:ext>
            </p:extLst>
          </p:nvPr>
        </p:nvGraphicFramePr>
        <p:xfrm>
          <a:off x="113011" y="4725714"/>
          <a:ext cx="3465196" cy="2520950"/>
        </p:xfrm>
        <a:graphic>
          <a:graphicData uri="http://schemas.openxmlformats.org/drawingml/2006/table">
            <a:tbl>
              <a:tblPr firstRow="1" bandRow="1">
                <a:tableStyleId>{5C22544A-7EE6-4342-B048-85BDC9FD1C3A}</a:tableStyleId>
              </a:tblPr>
              <a:tblGrid>
                <a:gridCol w="1992202">
                  <a:extLst>
                    <a:ext uri="{9D8B030D-6E8A-4147-A177-3AD203B41FA5}">
                      <a16:colId xmlns:a16="http://schemas.microsoft.com/office/drawing/2014/main" val="20000"/>
                    </a:ext>
                  </a:extLst>
                </a:gridCol>
                <a:gridCol w="791670">
                  <a:extLst>
                    <a:ext uri="{9D8B030D-6E8A-4147-A177-3AD203B41FA5}">
                      <a16:colId xmlns:a16="http://schemas.microsoft.com/office/drawing/2014/main" val="20001"/>
                    </a:ext>
                  </a:extLst>
                </a:gridCol>
                <a:gridCol w="681324">
                  <a:extLst>
                    <a:ext uri="{9D8B030D-6E8A-4147-A177-3AD203B41FA5}">
                      <a16:colId xmlns:a16="http://schemas.microsoft.com/office/drawing/2014/main" val="20002"/>
                    </a:ext>
                  </a:extLst>
                </a:gridCol>
              </a:tblGrid>
              <a:tr h="302514">
                <a:tc>
                  <a:txBody>
                    <a:bodyPr/>
                    <a:lstStyle/>
                    <a:p>
                      <a:pPr algn="ctr"/>
                      <a:endParaRPr kumimoji="1" lang="ja-JP" altLang="en-US" sz="1300" b="1" dirty="0"/>
                    </a:p>
                  </a:txBody>
                  <a:tcPr marL="98664" marR="98664" marT="50419" marB="50419" anchor="ctr"/>
                </a:tc>
                <a:tc>
                  <a:txBody>
                    <a:bodyPr/>
                    <a:lstStyle/>
                    <a:p>
                      <a:pPr algn="ctr"/>
                      <a:r>
                        <a:rPr kumimoji="1" lang="en-US" altLang="ja-JP" sz="1300" b="1" dirty="0"/>
                        <a:t>ECS</a:t>
                      </a:r>
                      <a:endParaRPr kumimoji="1" lang="ja-JP" altLang="en-US" sz="1300" b="1" dirty="0"/>
                    </a:p>
                  </a:txBody>
                  <a:tcPr marL="98664" marR="98664" marT="50419" marB="50419" anchor="ctr"/>
                </a:tc>
                <a:tc>
                  <a:txBody>
                    <a:bodyPr/>
                    <a:lstStyle/>
                    <a:p>
                      <a:pPr algn="ctr"/>
                      <a:r>
                        <a:rPr kumimoji="1" lang="en-US" altLang="ja-JP" sz="1300" b="1" dirty="0"/>
                        <a:t>BCS</a:t>
                      </a:r>
                      <a:endParaRPr kumimoji="1" lang="ja-JP" altLang="en-US" sz="1300" b="1" dirty="0"/>
                    </a:p>
                  </a:txBody>
                  <a:tcPr marL="98664" marR="98664" marT="50419" marB="50419" anchor="ctr"/>
                </a:tc>
                <a:extLst>
                  <a:ext uri="{0D108BD9-81ED-4DB2-BD59-A6C34878D82A}">
                    <a16:rowId xmlns:a16="http://schemas.microsoft.com/office/drawing/2014/main" val="10000"/>
                  </a:ext>
                </a:extLst>
              </a:tr>
              <a:tr h="302514">
                <a:tc>
                  <a:txBody>
                    <a:bodyPr/>
                    <a:lstStyle/>
                    <a:p>
                      <a:pPr algn="ctr"/>
                      <a:r>
                        <a:rPr kumimoji="1" lang="en-US" altLang="ja-JP" sz="1300" b="1" dirty="0">
                          <a:solidFill>
                            <a:srgbClr val="0000FF"/>
                          </a:solidFill>
                        </a:rPr>
                        <a:t>Voltage required [MV]</a:t>
                      </a:r>
                      <a:endParaRPr kumimoji="1" lang="ja-JP" altLang="en-US" sz="1300" b="1" dirty="0">
                        <a:solidFill>
                          <a:srgbClr val="0000FF"/>
                        </a:solidFill>
                      </a:endParaRPr>
                    </a:p>
                  </a:txBody>
                  <a:tcPr marL="98664" marR="98664" marT="50419" marB="50419" anchor="ctr"/>
                </a:tc>
                <a:tc>
                  <a:txBody>
                    <a:bodyPr/>
                    <a:lstStyle/>
                    <a:p>
                      <a:pPr algn="ctr"/>
                      <a:r>
                        <a:rPr kumimoji="1" lang="en-US" altLang="ja-JP" sz="1300" b="1" dirty="0">
                          <a:solidFill>
                            <a:srgbClr val="0000FF"/>
                          </a:solidFill>
                        </a:rPr>
                        <a:t>41</a:t>
                      </a:r>
                      <a:endParaRPr kumimoji="1" lang="ja-JP" altLang="en-US" sz="1300" b="1" dirty="0">
                        <a:solidFill>
                          <a:srgbClr val="0000FF"/>
                        </a:solidFill>
                      </a:endParaRPr>
                    </a:p>
                  </a:txBody>
                  <a:tcPr marL="98664" marR="98664" marT="50419" marB="50419" anchor="ctr"/>
                </a:tc>
                <a:tc>
                  <a:txBody>
                    <a:bodyPr/>
                    <a:lstStyle/>
                    <a:p>
                      <a:pPr algn="ctr"/>
                      <a:r>
                        <a:rPr kumimoji="1" lang="en-US" altLang="ja-JP" sz="1300" b="1" dirty="0">
                          <a:solidFill>
                            <a:srgbClr val="0000FF"/>
                          </a:solidFill>
                        </a:rPr>
                        <a:t>21.5</a:t>
                      </a:r>
                      <a:endParaRPr kumimoji="1" lang="ja-JP" altLang="en-US" sz="1300" b="1" dirty="0">
                        <a:solidFill>
                          <a:srgbClr val="0000FF"/>
                        </a:solidFill>
                      </a:endParaRPr>
                    </a:p>
                  </a:txBody>
                  <a:tcPr marL="98664" marR="98664" marT="50419" marB="50419" anchor="ctr"/>
                </a:tc>
                <a:extLst>
                  <a:ext uri="{0D108BD9-81ED-4DB2-BD59-A6C34878D82A}">
                    <a16:rowId xmlns:a16="http://schemas.microsoft.com/office/drawing/2014/main" val="10001"/>
                  </a:ext>
                </a:extLst>
              </a:tr>
              <a:tr h="504190">
                <a:tc>
                  <a:txBody>
                    <a:bodyPr/>
                    <a:lstStyle/>
                    <a:p>
                      <a:pPr algn="ctr"/>
                      <a:r>
                        <a:rPr kumimoji="1" lang="en-US" altLang="ja-JP" sz="1300" b="1" dirty="0">
                          <a:solidFill>
                            <a:srgbClr val="0000FF"/>
                          </a:solidFill>
                        </a:rPr>
                        <a:t># 2m accelerator structure</a:t>
                      </a:r>
                      <a:endParaRPr kumimoji="1" lang="ja-JP" altLang="en-US" sz="1300" b="1" dirty="0">
                        <a:solidFill>
                          <a:srgbClr val="0000FF"/>
                        </a:solidFill>
                      </a:endParaRPr>
                    </a:p>
                  </a:txBody>
                  <a:tcPr marL="98664" marR="98664" marT="50419" marB="50419" anchor="ctr"/>
                </a:tc>
                <a:tc>
                  <a:txBody>
                    <a:bodyPr/>
                    <a:lstStyle/>
                    <a:p>
                      <a:pPr algn="ctr"/>
                      <a:r>
                        <a:rPr kumimoji="1" lang="en-US" altLang="ja-JP" sz="1300" b="1" dirty="0">
                          <a:solidFill>
                            <a:srgbClr val="0000FF"/>
                          </a:solidFill>
                        </a:rPr>
                        <a:t>2</a:t>
                      </a:r>
                      <a:endParaRPr kumimoji="1" lang="ja-JP" altLang="en-US" sz="1300" b="1" dirty="0">
                        <a:solidFill>
                          <a:srgbClr val="0000FF"/>
                        </a:solidFill>
                      </a:endParaRPr>
                    </a:p>
                  </a:txBody>
                  <a:tcPr marL="98664" marR="98664" marT="50419" marB="50419" anchor="ctr"/>
                </a:tc>
                <a:tc>
                  <a:txBody>
                    <a:bodyPr/>
                    <a:lstStyle/>
                    <a:p>
                      <a:pPr algn="ctr"/>
                      <a:r>
                        <a:rPr kumimoji="1" lang="en-US" altLang="ja-JP" sz="1300" b="1" dirty="0">
                          <a:solidFill>
                            <a:srgbClr val="0000FF"/>
                          </a:solidFill>
                        </a:rPr>
                        <a:t>1</a:t>
                      </a:r>
                      <a:endParaRPr kumimoji="1" lang="ja-JP" altLang="en-US" sz="1300" b="1" dirty="0">
                        <a:solidFill>
                          <a:srgbClr val="0000FF"/>
                        </a:solidFill>
                      </a:endParaRPr>
                    </a:p>
                  </a:txBody>
                  <a:tcPr marL="98664" marR="98664" marT="50419" marB="50419" anchor="ctr"/>
                </a:tc>
                <a:extLst>
                  <a:ext uri="{0D108BD9-81ED-4DB2-BD59-A6C34878D82A}">
                    <a16:rowId xmlns:a16="http://schemas.microsoft.com/office/drawing/2014/main" val="10002"/>
                  </a:ext>
                </a:extLst>
              </a:tr>
              <a:tr h="504190">
                <a:tc>
                  <a:txBody>
                    <a:bodyPr/>
                    <a:lstStyle/>
                    <a:p>
                      <a:pPr algn="ctr"/>
                      <a:r>
                        <a:rPr kumimoji="1" lang="en-US" altLang="ja-JP" sz="1300" b="1" dirty="0">
                          <a:solidFill>
                            <a:srgbClr val="0000FF"/>
                          </a:solidFill>
                        </a:rPr>
                        <a:t>Accelerator</a:t>
                      </a:r>
                      <a:r>
                        <a:rPr kumimoji="1" lang="en-US" altLang="ja-JP" sz="1300" b="1" baseline="0" dirty="0">
                          <a:solidFill>
                            <a:srgbClr val="0000FF"/>
                          </a:solidFill>
                        </a:rPr>
                        <a:t> field [MV/m]</a:t>
                      </a:r>
                      <a:endParaRPr kumimoji="1" lang="ja-JP" altLang="en-US" sz="1300" b="1" dirty="0">
                        <a:solidFill>
                          <a:srgbClr val="0000FF"/>
                        </a:solidFill>
                      </a:endParaRPr>
                    </a:p>
                  </a:txBody>
                  <a:tcPr marL="98664" marR="98664" marT="50419" marB="50419" anchor="ctr"/>
                </a:tc>
                <a:tc>
                  <a:txBody>
                    <a:bodyPr/>
                    <a:lstStyle/>
                    <a:p>
                      <a:pPr algn="ctr"/>
                      <a:r>
                        <a:rPr kumimoji="1" lang="en-US" altLang="ja-JP" sz="1300" b="1" dirty="0">
                          <a:solidFill>
                            <a:srgbClr val="0000FF"/>
                          </a:solidFill>
                        </a:rPr>
                        <a:t>10.2</a:t>
                      </a:r>
                      <a:endParaRPr kumimoji="1" lang="ja-JP" altLang="en-US" sz="1300" b="1" dirty="0">
                        <a:solidFill>
                          <a:srgbClr val="0000FF"/>
                        </a:solidFill>
                      </a:endParaRPr>
                    </a:p>
                  </a:txBody>
                  <a:tcPr marL="98664" marR="98664" marT="50419" marB="50419" anchor="ctr"/>
                </a:tc>
                <a:tc>
                  <a:txBody>
                    <a:bodyPr/>
                    <a:lstStyle/>
                    <a:p>
                      <a:pPr algn="ctr"/>
                      <a:r>
                        <a:rPr kumimoji="1" lang="en-US" altLang="ja-JP" sz="1300" b="1" dirty="0">
                          <a:solidFill>
                            <a:srgbClr val="0000FF"/>
                          </a:solidFill>
                        </a:rPr>
                        <a:t>10.75</a:t>
                      </a:r>
                      <a:endParaRPr kumimoji="1" lang="ja-JP" altLang="en-US" sz="1300" b="1" dirty="0">
                        <a:solidFill>
                          <a:srgbClr val="0000FF"/>
                        </a:solidFill>
                      </a:endParaRPr>
                    </a:p>
                  </a:txBody>
                  <a:tcPr marL="98664" marR="98664" marT="50419" marB="50419" anchor="ctr"/>
                </a:tc>
                <a:extLst>
                  <a:ext uri="{0D108BD9-81ED-4DB2-BD59-A6C34878D82A}">
                    <a16:rowId xmlns:a16="http://schemas.microsoft.com/office/drawing/2014/main" val="10003"/>
                  </a:ext>
                </a:extLst>
              </a:tr>
              <a:tr h="302514">
                <a:tc>
                  <a:txBody>
                    <a:bodyPr/>
                    <a:lstStyle/>
                    <a:p>
                      <a:pPr algn="ctr"/>
                      <a:r>
                        <a:rPr kumimoji="1" lang="en-US" altLang="ja-JP" sz="1300" b="1" dirty="0">
                          <a:solidFill>
                            <a:srgbClr val="FF0000"/>
                          </a:solidFill>
                        </a:rPr>
                        <a:t>Operation</a:t>
                      </a:r>
                      <a:r>
                        <a:rPr kumimoji="1" lang="en-US" altLang="ja-JP" sz="1300" b="1" baseline="0" dirty="0">
                          <a:solidFill>
                            <a:srgbClr val="FF0000"/>
                          </a:solidFill>
                        </a:rPr>
                        <a:t> p</a:t>
                      </a:r>
                      <a:r>
                        <a:rPr kumimoji="1" lang="en-US" altLang="ja-JP" sz="1300" b="1" dirty="0">
                          <a:solidFill>
                            <a:srgbClr val="FF0000"/>
                          </a:solidFill>
                        </a:rPr>
                        <a:t>ower [MW]</a:t>
                      </a:r>
                      <a:endParaRPr kumimoji="1" lang="ja-JP" altLang="en-US" sz="1300" b="1" dirty="0">
                        <a:solidFill>
                          <a:srgbClr val="FF0000"/>
                        </a:solidFill>
                      </a:endParaRPr>
                    </a:p>
                  </a:txBody>
                  <a:tcPr marL="98664" marR="98664" marT="50419" marB="50419" anchor="ctr"/>
                </a:tc>
                <a:tc>
                  <a:txBody>
                    <a:bodyPr/>
                    <a:lstStyle/>
                    <a:p>
                      <a:pPr algn="ctr"/>
                      <a:r>
                        <a:rPr kumimoji="1" lang="en-US" altLang="ja-JP" sz="1300" b="1" dirty="0">
                          <a:solidFill>
                            <a:srgbClr val="FF0000"/>
                          </a:solidFill>
                        </a:rPr>
                        <a:t>29.0</a:t>
                      </a:r>
                      <a:endParaRPr kumimoji="1" lang="ja-JP" altLang="en-US" sz="1300" b="1" dirty="0">
                        <a:solidFill>
                          <a:srgbClr val="FF0000"/>
                        </a:solidFill>
                      </a:endParaRPr>
                    </a:p>
                  </a:txBody>
                  <a:tcPr marL="98664" marR="98664" marT="50419" marB="50419" anchor="ctr"/>
                </a:tc>
                <a:tc>
                  <a:txBody>
                    <a:bodyPr/>
                    <a:lstStyle/>
                    <a:p>
                      <a:pPr algn="ctr"/>
                      <a:r>
                        <a:rPr kumimoji="1" lang="en-US" altLang="ja-JP" sz="1300" b="1" dirty="0">
                          <a:solidFill>
                            <a:srgbClr val="FF0000"/>
                          </a:solidFill>
                        </a:rPr>
                        <a:t>19.0</a:t>
                      </a:r>
                    </a:p>
                  </a:txBody>
                  <a:tcPr marL="98664" marR="98664" marT="50419" marB="50419" anchor="ctr"/>
                </a:tc>
                <a:extLst>
                  <a:ext uri="{0D108BD9-81ED-4DB2-BD59-A6C34878D82A}">
                    <a16:rowId xmlns:a16="http://schemas.microsoft.com/office/drawing/2014/main" val="10004"/>
                  </a:ext>
                </a:extLst>
              </a:tr>
              <a:tr h="302514">
                <a:tc>
                  <a:txBody>
                    <a:bodyPr/>
                    <a:lstStyle/>
                    <a:p>
                      <a:pPr algn="ctr"/>
                      <a:r>
                        <a:rPr kumimoji="1" lang="en-US" altLang="ja-JP" sz="1300" b="1" dirty="0">
                          <a:solidFill>
                            <a:srgbClr val="FF0000"/>
                          </a:solidFill>
                        </a:rPr>
                        <a:t>Pulse width [µ</a:t>
                      </a:r>
                      <a:r>
                        <a:rPr kumimoji="1" lang="en-US" altLang="ja-JP" sz="1300" b="1" dirty="0" err="1">
                          <a:solidFill>
                            <a:srgbClr val="FF0000"/>
                          </a:solidFill>
                        </a:rPr>
                        <a:t>s</a:t>
                      </a:r>
                      <a:r>
                        <a:rPr kumimoji="1" lang="en-US" altLang="ja-JP" sz="1300" b="1" dirty="0">
                          <a:solidFill>
                            <a:srgbClr val="FF0000"/>
                          </a:solidFill>
                        </a:rPr>
                        <a:t>]</a:t>
                      </a:r>
                      <a:endParaRPr kumimoji="1" lang="ja-JP" altLang="en-US" sz="1300" b="1" dirty="0">
                        <a:solidFill>
                          <a:srgbClr val="FF0000"/>
                        </a:solidFill>
                      </a:endParaRPr>
                    </a:p>
                  </a:txBody>
                  <a:tcPr marL="98664" marR="98664" marT="50419" marB="50419" anchor="ctr"/>
                </a:tc>
                <a:tc>
                  <a:txBody>
                    <a:bodyPr/>
                    <a:lstStyle/>
                    <a:p>
                      <a:pPr algn="ctr"/>
                      <a:r>
                        <a:rPr kumimoji="1" lang="en-US" altLang="ja-JP" sz="1300" b="1" dirty="0">
                          <a:solidFill>
                            <a:srgbClr val="FF0000"/>
                          </a:solidFill>
                        </a:rPr>
                        <a:t>0.8</a:t>
                      </a:r>
                      <a:endParaRPr kumimoji="1" lang="ja-JP" altLang="en-US" sz="1300" b="1" dirty="0">
                        <a:solidFill>
                          <a:srgbClr val="FF0000"/>
                        </a:solidFill>
                      </a:endParaRPr>
                    </a:p>
                  </a:txBody>
                  <a:tcPr marL="98664" marR="98664" marT="50419" marB="50419" anchor="ctr"/>
                </a:tc>
                <a:tc>
                  <a:txBody>
                    <a:bodyPr/>
                    <a:lstStyle/>
                    <a:p>
                      <a:pPr algn="ctr"/>
                      <a:r>
                        <a:rPr kumimoji="1" lang="en-US" altLang="ja-JP" sz="1300" b="1" dirty="0">
                          <a:solidFill>
                            <a:srgbClr val="FF0000"/>
                          </a:solidFill>
                        </a:rPr>
                        <a:t>0.8</a:t>
                      </a:r>
                      <a:endParaRPr kumimoji="1" lang="ja-JP" altLang="en-US" sz="1300" b="1" dirty="0">
                        <a:solidFill>
                          <a:srgbClr val="FF0000"/>
                        </a:solidFill>
                      </a:endParaRPr>
                    </a:p>
                  </a:txBody>
                  <a:tcPr marL="98664" marR="98664" marT="50419" marB="50419" anchor="ctr"/>
                </a:tc>
                <a:extLst>
                  <a:ext uri="{0D108BD9-81ED-4DB2-BD59-A6C34878D82A}">
                    <a16:rowId xmlns:a16="http://schemas.microsoft.com/office/drawing/2014/main" val="10005"/>
                  </a:ext>
                </a:extLst>
              </a:tr>
              <a:tr h="302514">
                <a:tc>
                  <a:txBody>
                    <a:bodyPr/>
                    <a:lstStyle/>
                    <a:p>
                      <a:pPr algn="ctr"/>
                      <a:r>
                        <a:rPr kumimoji="1" lang="en-US" altLang="ja-JP" sz="1300" b="1" dirty="0">
                          <a:solidFill>
                            <a:srgbClr val="FF0000"/>
                          </a:solidFill>
                        </a:rPr>
                        <a:t>Rep. rate [Hz]</a:t>
                      </a:r>
                      <a:endParaRPr kumimoji="1" lang="ja-JP" altLang="en-US" sz="1300" b="1" dirty="0">
                        <a:solidFill>
                          <a:srgbClr val="FF0000"/>
                        </a:solidFill>
                      </a:endParaRPr>
                    </a:p>
                  </a:txBody>
                  <a:tcPr marL="98664" marR="98664" marT="50419" marB="50419" anchor="ctr"/>
                </a:tc>
                <a:tc>
                  <a:txBody>
                    <a:bodyPr/>
                    <a:lstStyle/>
                    <a:p>
                      <a:pPr algn="ctr"/>
                      <a:r>
                        <a:rPr kumimoji="1" lang="en-US" altLang="ja-JP" sz="1300" b="1" dirty="0">
                          <a:solidFill>
                            <a:srgbClr val="FF0000"/>
                          </a:solidFill>
                        </a:rPr>
                        <a:t>50</a:t>
                      </a:r>
                      <a:endParaRPr kumimoji="1" lang="ja-JP" altLang="en-US" sz="1300" b="1" dirty="0">
                        <a:solidFill>
                          <a:srgbClr val="FF0000"/>
                        </a:solidFill>
                      </a:endParaRPr>
                    </a:p>
                  </a:txBody>
                  <a:tcPr marL="98664" marR="98664" marT="50419" marB="50419" anchor="ctr"/>
                </a:tc>
                <a:tc>
                  <a:txBody>
                    <a:bodyPr/>
                    <a:lstStyle/>
                    <a:p>
                      <a:pPr algn="ctr"/>
                      <a:r>
                        <a:rPr kumimoji="1" lang="en-US" altLang="ja-JP" sz="1300" b="1" dirty="0">
                          <a:solidFill>
                            <a:srgbClr val="FF0000"/>
                          </a:solidFill>
                        </a:rPr>
                        <a:t>50</a:t>
                      </a:r>
                      <a:endParaRPr kumimoji="1" lang="ja-JP" altLang="en-US" sz="1300" b="1" dirty="0">
                        <a:solidFill>
                          <a:srgbClr val="FF0000"/>
                        </a:solidFill>
                      </a:endParaRPr>
                    </a:p>
                  </a:txBody>
                  <a:tcPr marL="98664" marR="98664" marT="50419" marB="50419" anchor="ctr"/>
                </a:tc>
                <a:extLst>
                  <a:ext uri="{0D108BD9-81ED-4DB2-BD59-A6C34878D82A}">
                    <a16:rowId xmlns:a16="http://schemas.microsoft.com/office/drawing/2014/main" val="10006"/>
                  </a:ext>
                </a:extLst>
              </a:tr>
            </a:tbl>
          </a:graphicData>
        </a:graphic>
      </p:graphicFrame>
      <p:cxnSp>
        <p:nvCxnSpPr>
          <p:cNvPr id="15" name="直線コネクタ 14"/>
          <p:cNvCxnSpPr/>
          <p:nvPr/>
        </p:nvCxnSpPr>
        <p:spPr>
          <a:xfrm rot="5400000" flipH="1" flipV="1">
            <a:off x="4354976" y="4054431"/>
            <a:ext cx="889448" cy="202128"/>
          </a:xfrm>
          <a:prstGeom prst="line">
            <a:avLst/>
          </a:prstGeom>
          <a:ln w="38100" cmpd="sng">
            <a:solidFill>
              <a:srgbClr val="008000"/>
            </a:solidFill>
            <a:headEnd type="triangle"/>
            <a:tailEnd type="ova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16200000" flipV="1">
            <a:off x="5212103" y="3743253"/>
            <a:ext cx="868838" cy="845095"/>
          </a:xfrm>
          <a:prstGeom prst="line">
            <a:avLst/>
          </a:prstGeom>
          <a:ln w="38100" cmpd="sng">
            <a:solidFill>
              <a:srgbClr val="008000"/>
            </a:solidFill>
            <a:headEnd type="triangle"/>
            <a:tailEnd type="ova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rot="10800000">
            <a:off x="5431472" y="3710772"/>
            <a:ext cx="2058365" cy="818943"/>
          </a:xfrm>
          <a:prstGeom prst="line">
            <a:avLst/>
          </a:prstGeom>
          <a:ln w="38100" cmpd="sng">
            <a:solidFill>
              <a:srgbClr val="008000"/>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4" name="スライド番号プレースホルダ 3"/>
          <p:cNvSpPr txBox="1">
            <a:spLocks/>
          </p:cNvSpPr>
          <p:nvPr/>
        </p:nvSpPr>
        <p:spPr bwMode="auto">
          <a:xfrm>
            <a:off x="5399308" y="6345"/>
            <a:ext cx="4025862" cy="252413"/>
          </a:xfrm>
          <a:prstGeom prst="rect">
            <a:avLst/>
          </a:prstGeom>
          <a:noFill/>
          <a:ln w="9525">
            <a:noFill/>
            <a:miter lim="800000"/>
            <a:headEnd/>
            <a:tailEnd/>
          </a:ln>
          <a:effectLst/>
        </p:spPr>
        <p:txBody>
          <a:bodyPr vert="horz" wrap="square" lIns="99501" tIns="49749" rIns="99501" bIns="49749" numCol="1" anchor="t" anchorCtr="0" compatLnSpc="1">
            <a:prstTxWarp prst="textNoShape">
              <a:avLst/>
            </a:prstTxWarp>
          </a:bodyPr>
          <a:lstStyle/>
          <a:p>
            <a:pPr algn="r">
              <a:defRPr/>
            </a:pPr>
            <a:r>
              <a:rPr lang="en-US" altLang="ja-JP" sz="1300" i="1" dirty="0">
                <a:solidFill>
                  <a:srgbClr val="000090"/>
                </a:solidFill>
                <a:latin typeface="Arial Rounded MT Bold"/>
                <a:ea typeface="ヒラギノ丸ゴ Pro W4"/>
                <a:cs typeface="ヒラギノ丸ゴ Pro W4"/>
              </a:rPr>
              <a:t>Other Improvements</a:t>
            </a:r>
          </a:p>
        </p:txBody>
      </p:sp>
      <p:sp>
        <p:nvSpPr>
          <p:cNvPr id="16"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46</a:t>
            </a:fld>
            <a:endParaRPr lang="en-US" altLang="ja-JP" dirty="0"/>
          </a:p>
        </p:txBody>
      </p:sp>
    </p:spTree>
    <p:extLst>
      <p:ext uri="{BB962C8B-B14F-4D97-AF65-F5344CB8AC3E}">
        <p14:creationId xmlns:p14="http://schemas.microsoft.com/office/powerpoint/2010/main" val="410004380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3600" dirty="0"/>
              <a:t>Examples of Other Recent Improvements</a:t>
            </a:r>
            <a:endParaRPr kumimoji="1" lang="ja-JP" altLang="en-US" sz="3600" dirty="0"/>
          </a:p>
        </p:txBody>
      </p:sp>
      <p:sp>
        <p:nvSpPr>
          <p:cNvPr id="3" name="コンテンツ プレースホルダー 2"/>
          <p:cNvSpPr>
            <a:spLocks noGrp="1"/>
          </p:cNvSpPr>
          <p:nvPr>
            <p:ph idx="1"/>
          </p:nvPr>
        </p:nvSpPr>
        <p:spPr>
          <a:xfrm>
            <a:off x="163513" y="1074738"/>
            <a:ext cx="10525125" cy="6159500"/>
          </a:xfrm>
        </p:spPr>
        <p:txBody>
          <a:bodyPr/>
          <a:lstStyle/>
          <a:p>
            <a:r>
              <a:rPr lang="en-US" altLang="ja-JP" sz="2400" dirty="0"/>
              <a:t>Energy and bunch compressors on the beam transport of DR</a:t>
            </a:r>
          </a:p>
          <a:p>
            <a:r>
              <a:rPr lang="en-US" altLang="ja-JP" sz="2400" dirty="0"/>
              <a:t>Beam lines and power supply rearrangement for DR BT</a:t>
            </a:r>
          </a:p>
          <a:p>
            <a:r>
              <a:rPr lang="en-US" altLang="ja-JP" sz="2400" dirty="0"/>
              <a:t>Thermionic gun and </a:t>
            </a:r>
            <a:r>
              <a:rPr lang="en-US" altLang="ja-JP" sz="2400" dirty="0" err="1"/>
              <a:t>bunchers</a:t>
            </a:r>
            <a:endParaRPr lang="en-US" altLang="ja-JP" sz="2400" dirty="0"/>
          </a:p>
          <a:p>
            <a:r>
              <a:rPr lang="en-US" altLang="ja-JP" sz="2400" dirty="0"/>
              <a:t>Beam position monitors</a:t>
            </a:r>
          </a:p>
          <a:p>
            <a:r>
              <a:rPr lang="en-US" altLang="ja-JP" sz="2400" dirty="0"/>
              <a:t>Wire scanners and streak cameras</a:t>
            </a:r>
          </a:p>
          <a:p>
            <a:r>
              <a:rPr lang="en-US" altLang="ja-JP" sz="2400" dirty="0"/>
              <a:t>LLRF system to co-op with event timing controls</a:t>
            </a:r>
          </a:p>
          <a:p>
            <a:r>
              <a:rPr lang="en-US" altLang="ja-JP" sz="2400" dirty="0"/>
              <a:t>LLRF monitors</a:t>
            </a:r>
          </a:p>
          <a:p>
            <a:r>
              <a:rPr lang="en-US" altLang="ja-JP" sz="2400" dirty="0"/>
              <a:t>Independent RF amplifiers</a:t>
            </a:r>
            <a:endParaRPr kumimoji="1" lang="en-US" altLang="ja-JP" sz="2400" dirty="0"/>
          </a:p>
          <a:p>
            <a:r>
              <a:rPr kumimoji="1" lang="en-US" altLang="ja-JP" sz="2400" dirty="0"/>
              <a:t>Alignment </a:t>
            </a:r>
          </a:p>
          <a:p>
            <a:r>
              <a:rPr lang="en-US" altLang="ja-JP" sz="2400" dirty="0"/>
              <a:t>Direct beam transport to PF-AR</a:t>
            </a:r>
          </a:p>
          <a:p>
            <a:r>
              <a:rPr lang="en-US" altLang="ja-JP" sz="2400" dirty="0"/>
              <a:t>Safety system and radiation control licenses</a:t>
            </a:r>
          </a:p>
          <a:p>
            <a:r>
              <a:rPr kumimoji="1" lang="en-US" altLang="ja-JP" sz="2400" dirty="0"/>
              <a:t>Rejuvenation of old components</a:t>
            </a:r>
          </a:p>
          <a:p>
            <a:r>
              <a:rPr lang="en-US" altLang="ja-JP" sz="2400" dirty="0"/>
              <a:t>Operation software</a:t>
            </a:r>
            <a:endParaRPr kumimoji="1" lang="en-US" altLang="ja-JP" sz="2400" dirty="0"/>
          </a:p>
          <a:p>
            <a:r>
              <a:rPr lang="en-US" altLang="ja-JP" sz="2400" dirty="0"/>
              <a:t>Operation manuals</a:t>
            </a:r>
            <a:endParaRPr kumimoji="1" lang="en-US" altLang="ja-JP" sz="2400" dirty="0"/>
          </a:p>
          <a:p>
            <a:endParaRPr kumimoji="1" lang="ja-JP" altLang="en-US" sz="2400" dirty="0"/>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47</a:t>
            </a:fld>
            <a:endParaRPr lang="en-US" altLang="ja-JP" dirty="0"/>
          </a:p>
        </p:txBody>
      </p:sp>
      <p:sp>
        <p:nvSpPr>
          <p:cNvPr id="5" name="スライド番号プレースホルダ 3"/>
          <p:cNvSpPr txBox="1">
            <a:spLocks/>
          </p:cNvSpPr>
          <p:nvPr/>
        </p:nvSpPr>
        <p:spPr bwMode="auto">
          <a:xfrm>
            <a:off x="5399308" y="6345"/>
            <a:ext cx="4025862" cy="252413"/>
          </a:xfrm>
          <a:prstGeom prst="rect">
            <a:avLst/>
          </a:prstGeom>
          <a:noFill/>
          <a:ln w="9525">
            <a:noFill/>
            <a:miter lim="800000"/>
            <a:headEnd/>
            <a:tailEnd/>
          </a:ln>
          <a:effectLst/>
        </p:spPr>
        <p:txBody>
          <a:bodyPr vert="horz" wrap="square" lIns="99501" tIns="49749" rIns="99501" bIns="49749" numCol="1" anchor="t" anchorCtr="0" compatLnSpc="1">
            <a:prstTxWarp prst="textNoShape">
              <a:avLst/>
            </a:prstTxWarp>
          </a:bodyPr>
          <a:lstStyle/>
          <a:p>
            <a:pPr algn="r">
              <a:defRPr/>
            </a:pPr>
            <a:r>
              <a:rPr lang="en-US" altLang="ja-JP" sz="1300" i="1" dirty="0">
                <a:solidFill>
                  <a:srgbClr val="000090"/>
                </a:solidFill>
                <a:latin typeface="Arial Rounded MT Bold"/>
                <a:ea typeface="ヒラギノ丸ゴ Pro W4"/>
                <a:cs typeface="ヒラギノ丸ゴ Pro W4"/>
              </a:rPr>
              <a:t>Other Improvements</a:t>
            </a:r>
          </a:p>
        </p:txBody>
      </p:sp>
    </p:spTree>
    <p:extLst>
      <p:ext uri="{BB962C8B-B14F-4D97-AF65-F5344CB8AC3E}">
        <p14:creationId xmlns:p14="http://schemas.microsoft.com/office/powerpoint/2010/main" val="50974910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08148" y="325041"/>
            <a:ext cx="9665847" cy="587947"/>
          </a:xfrm>
          <a:noFill/>
        </p:spPr>
        <p:txBody>
          <a:bodyPr/>
          <a:lstStyle/>
          <a:p>
            <a:r>
              <a:rPr lang="en-US" altLang="ja-JP" dirty="0"/>
              <a:t>Required injector beam parameters</a:t>
            </a:r>
            <a:endParaRPr kumimoji="1" lang="ja-JP" altLang="en-US" dirty="0"/>
          </a:p>
        </p:txBody>
      </p:sp>
      <p:sp>
        <p:nvSpPr>
          <p:cNvPr id="7"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5</a:t>
            </a:fld>
            <a:endParaRPr lang="en-US" altLang="ja-JP" dirty="0"/>
          </a:p>
        </p:txBody>
      </p:sp>
      <p:sp>
        <p:nvSpPr>
          <p:cNvPr id="5" name="Text Box 16"/>
          <p:cNvSpPr txBox="1">
            <a:spLocks noChangeArrowheads="1"/>
          </p:cNvSpPr>
          <p:nvPr/>
        </p:nvSpPr>
        <p:spPr bwMode="auto">
          <a:xfrm>
            <a:off x="6500217" y="-5483"/>
            <a:ext cx="3668638" cy="300565"/>
          </a:xfrm>
          <a:prstGeom prst="rect">
            <a:avLst/>
          </a:prstGeom>
          <a:noFill/>
          <a:ln w="9525">
            <a:noFill/>
            <a:miter lim="800000"/>
            <a:headEnd/>
            <a:tailEnd/>
          </a:ln>
          <a:effectLst/>
        </p:spPr>
        <p:txBody>
          <a:bodyPr wrap="square" lIns="99538" tIns="49769" rIns="99538" bIns="49769">
            <a:prstTxWarp prst="textNoShape">
              <a:avLst/>
            </a:prstTxWarp>
            <a:spAutoFit/>
          </a:bodyPr>
          <a:lstStyle/>
          <a:p>
            <a:pPr algn="r">
              <a:spcBef>
                <a:spcPct val="50000"/>
              </a:spcBef>
              <a:defRPr/>
            </a:pPr>
            <a:r>
              <a:rPr lang="en-US" altLang="ja-JP" sz="1300" i="1" dirty="0">
                <a:solidFill>
                  <a:srgbClr val="000090"/>
                </a:solidFill>
                <a:latin typeface="Arial Rounded MT Bold"/>
              </a:rPr>
              <a:t>Linac Beam Property Requirements</a:t>
            </a:r>
          </a:p>
        </p:txBody>
      </p:sp>
      <p:sp>
        <p:nvSpPr>
          <p:cNvPr id="6" name="コンテンツ プレースホルダ 2"/>
          <p:cNvSpPr txBox="1">
            <a:spLocks/>
          </p:cNvSpPr>
          <p:nvPr/>
        </p:nvSpPr>
        <p:spPr>
          <a:xfrm>
            <a:off x="177799" y="6805761"/>
            <a:ext cx="10510839" cy="648072"/>
          </a:xfrm>
          <a:prstGeom prst="rect">
            <a:avLst/>
          </a:prstGeom>
        </p:spPr>
        <p:txBody>
          <a:bodyPr/>
          <a:lstStyle>
            <a:lvl1pPr marL="373063" indent="-373063" algn="l" rtl="0" fontAlgn="base">
              <a:spcBef>
                <a:spcPct val="20000"/>
              </a:spcBef>
              <a:spcAft>
                <a:spcPct val="0"/>
              </a:spcAft>
              <a:buClr>
                <a:srgbClr val="FF0000"/>
              </a:buClr>
              <a:buFont typeface="Wingdings" charset="2"/>
              <a:buChar char="u"/>
              <a:defRPr kumimoji="1" sz="3500" b="1">
                <a:solidFill>
                  <a:srgbClr val="000060"/>
                </a:solidFill>
                <a:latin typeface="+mn-lt"/>
                <a:ea typeface="+mn-ea"/>
                <a:cs typeface="+mn-cs"/>
              </a:defRPr>
            </a:lvl1pPr>
            <a:lvl2pPr marL="541338" indent="-269875" algn="l" rtl="0" fontAlgn="base">
              <a:spcBef>
                <a:spcPct val="20000"/>
              </a:spcBef>
              <a:spcAft>
                <a:spcPct val="0"/>
              </a:spcAft>
              <a:buClr>
                <a:srgbClr val="FF3F00"/>
              </a:buClr>
              <a:buFont typeface="Wingdings" charset="2"/>
              <a:buChar char="v"/>
              <a:tabLst/>
              <a:defRPr kumimoji="1" sz="3000" b="1">
                <a:solidFill>
                  <a:srgbClr val="600000"/>
                </a:solidFill>
                <a:latin typeface="+mn-lt"/>
                <a:ea typeface="+mn-ea"/>
                <a:cs typeface="+mn-cs"/>
              </a:defRPr>
            </a:lvl2pPr>
            <a:lvl3pPr marL="719138" indent="-269875" algn="l" rtl="0" fontAlgn="base">
              <a:spcBef>
                <a:spcPct val="20000"/>
              </a:spcBef>
              <a:spcAft>
                <a:spcPct val="0"/>
              </a:spcAft>
              <a:buClr>
                <a:srgbClr val="FF7F00"/>
              </a:buClr>
              <a:buFont typeface="Wingdings" charset="2"/>
              <a:buChar char="³"/>
              <a:defRPr kumimoji="1" sz="2600" b="1">
                <a:solidFill>
                  <a:srgbClr val="004000"/>
                </a:solidFill>
                <a:latin typeface="+mn-lt"/>
                <a:ea typeface="+mn-ea"/>
                <a:cs typeface="+mn-cs"/>
              </a:defRPr>
            </a:lvl3pPr>
            <a:lvl4pPr marL="804863" indent="-177800" algn="l" rtl="0" fontAlgn="base">
              <a:spcBef>
                <a:spcPct val="20000"/>
              </a:spcBef>
              <a:spcAft>
                <a:spcPct val="0"/>
              </a:spcAft>
              <a:buClr>
                <a:srgbClr val="FFBF00"/>
              </a:buClr>
              <a:buFont typeface="Wingdings" charset="2"/>
              <a:buChar char="w"/>
              <a:defRPr kumimoji="1" sz="2200" b="1">
                <a:solidFill>
                  <a:srgbClr val="400040"/>
                </a:solidFill>
                <a:latin typeface="+mn-lt"/>
                <a:ea typeface="+mn-ea"/>
                <a:cs typeface="+mn-cs"/>
              </a:defRPr>
            </a:lvl4pPr>
            <a:lvl5pPr marL="982663" indent="-177800" algn="l" rtl="0" fontAlgn="base">
              <a:spcBef>
                <a:spcPct val="20000"/>
              </a:spcBef>
              <a:spcAft>
                <a:spcPct val="0"/>
              </a:spcAft>
              <a:buChar char="»"/>
              <a:defRPr kumimoji="1" b="1">
                <a:solidFill>
                  <a:schemeClr val="tx1"/>
                </a:solidFill>
                <a:latin typeface="+mn-lt"/>
                <a:ea typeface="+mn-ea"/>
                <a:cs typeface="+mn-cs"/>
              </a:defRPr>
            </a:lvl5pPr>
            <a:lvl6pPr marL="1327343" algn="l" rtl="0" fontAlgn="base">
              <a:spcBef>
                <a:spcPct val="20000"/>
              </a:spcBef>
              <a:spcAft>
                <a:spcPct val="0"/>
              </a:spcAft>
              <a:buChar char="»"/>
              <a:defRPr kumimoji="1" b="1">
                <a:solidFill>
                  <a:schemeClr val="tx1"/>
                </a:solidFill>
                <a:latin typeface="+mn-lt"/>
                <a:ea typeface="+mn-ea"/>
                <a:cs typeface="+mn-cs"/>
              </a:defRPr>
            </a:lvl6pPr>
            <a:lvl7pPr marL="1825097" algn="l" rtl="0" fontAlgn="base">
              <a:spcBef>
                <a:spcPct val="20000"/>
              </a:spcBef>
              <a:spcAft>
                <a:spcPct val="0"/>
              </a:spcAft>
              <a:buChar char="»"/>
              <a:defRPr kumimoji="1" b="1">
                <a:solidFill>
                  <a:schemeClr val="tx1"/>
                </a:solidFill>
                <a:latin typeface="+mn-lt"/>
                <a:ea typeface="+mn-ea"/>
                <a:cs typeface="+mn-cs"/>
              </a:defRPr>
            </a:lvl7pPr>
            <a:lvl8pPr marL="2322850" algn="l" rtl="0" fontAlgn="base">
              <a:spcBef>
                <a:spcPct val="20000"/>
              </a:spcBef>
              <a:spcAft>
                <a:spcPct val="0"/>
              </a:spcAft>
              <a:buChar char="»"/>
              <a:defRPr kumimoji="1" b="1">
                <a:solidFill>
                  <a:schemeClr val="tx1"/>
                </a:solidFill>
                <a:latin typeface="+mn-lt"/>
                <a:ea typeface="+mn-ea"/>
                <a:cs typeface="+mn-cs"/>
              </a:defRPr>
            </a:lvl8pPr>
            <a:lvl9pPr marL="2820604" algn="l" rtl="0" fontAlgn="base">
              <a:spcBef>
                <a:spcPct val="20000"/>
              </a:spcBef>
              <a:spcAft>
                <a:spcPct val="0"/>
              </a:spcAft>
              <a:buChar char="»"/>
              <a:defRPr kumimoji="1" b="1">
                <a:solidFill>
                  <a:schemeClr val="tx1"/>
                </a:solidFill>
                <a:latin typeface="+mn-lt"/>
                <a:ea typeface="+mn-ea"/>
                <a:cs typeface="+mn-cs"/>
              </a:defRPr>
            </a:lvl9pPr>
          </a:lstStyle>
          <a:p>
            <a:pPr marL="0" indent="0">
              <a:buNone/>
            </a:pPr>
            <a:endParaRPr lang="en-US" altLang="ja-JP" sz="2000" dirty="0"/>
          </a:p>
        </p:txBody>
      </p:sp>
      <p:graphicFrame>
        <p:nvGraphicFramePr>
          <p:cNvPr id="3" name="Table 2">
            <a:extLst>
              <a:ext uri="{FF2B5EF4-FFF2-40B4-BE49-F238E27FC236}">
                <a16:creationId xmlns:a16="http://schemas.microsoft.com/office/drawing/2014/main" id="{3AE460F3-7058-A04D-913A-2F3C21C5927E}"/>
              </a:ext>
            </a:extLst>
          </p:cNvPr>
          <p:cNvGraphicFramePr>
            <a:graphicFrameLocks noGrp="1"/>
          </p:cNvGraphicFramePr>
          <p:nvPr>
            <p:extLst>
              <p:ext uri="{D42A27DB-BD31-4B8C-83A1-F6EECF244321}">
                <p14:modId xmlns:p14="http://schemas.microsoft.com/office/powerpoint/2010/main" val="3588337498"/>
              </p:ext>
            </p:extLst>
          </p:nvPr>
        </p:nvGraphicFramePr>
        <p:xfrm>
          <a:off x="5" y="1131176"/>
          <a:ext cx="10688634" cy="5820765"/>
        </p:xfrm>
        <a:graphic>
          <a:graphicData uri="http://schemas.openxmlformats.org/drawingml/2006/table">
            <a:tbl>
              <a:tblPr>
                <a:tableStyleId>{5C22544A-7EE6-4342-B048-85BDC9FD1C3A}</a:tableStyleId>
              </a:tblPr>
              <a:tblGrid>
                <a:gridCol w="971694">
                  <a:extLst>
                    <a:ext uri="{9D8B030D-6E8A-4147-A177-3AD203B41FA5}">
                      <a16:colId xmlns:a16="http://schemas.microsoft.com/office/drawing/2014/main" val="2083789657"/>
                    </a:ext>
                  </a:extLst>
                </a:gridCol>
                <a:gridCol w="971694">
                  <a:extLst>
                    <a:ext uri="{9D8B030D-6E8A-4147-A177-3AD203B41FA5}">
                      <a16:colId xmlns:a16="http://schemas.microsoft.com/office/drawing/2014/main" val="2273197862"/>
                    </a:ext>
                  </a:extLst>
                </a:gridCol>
                <a:gridCol w="971694">
                  <a:extLst>
                    <a:ext uri="{9D8B030D-6E8A-4147-A177-3AD203B41FA5}">
                      <a16:colId xmlns:a16="http://schemas.microsoft.com/office/drawing/2014/main" val="4279904738"/>
                    </a:ext>
                  </a:extLst>
                </a:gridCol>
                <a:gridCol w="971694">
                  <a:extLst>
                    <a:ext uri="{9D8B030D-6E8A-4147-A177-3AD203B41FA5}">
                      <a16:colId xmlns:a16="http://schemas.microsoft.com/office/drawing/2014/main" val="1622328942"/>
                    </a:ext>
                  </a:extLst>
                </a:gridCol>
                <a:gridCol w="971694">
                  <a:extLst>
                    <a:ext uri="{9D8B030D-6E8A-4147-A177-3AD203B41FA5}">
                      <a16:colId xmlns:a16="http://schemas.microsoft.com/office/drawing/2014/main" val="2790676348"/>
                    </a:ext>
                  </a:extLst>
                </a:gridCol>
                <a:gridCol w="971694">
                  <a:extLst>
                    <a:ext uri="{9D8B030D-6E8A-4147-A177-3AD203B41FA5}">
                      <a16:colId xmlns:a16="http://schemas.microsoft.com/office/drawing/2014/main" val="202859985"/>
                    </a:ext>
                  </a:extLst>
                </a:gridCol>
                <a:gridCol w="971694">
                  <a:extLst>
                    <a:ext uri="{9D8B030D-6E8A-4147-A177-3AD203B41FA5}">
                      <a16:colId xmlns:a16="http://schemas.microsoft.com/office/drawing/2014/main" val="887946445"/>
                    </a:ext>
                  </a:extLst>
                </a:gridCol>
                <a:gridCol w="971694">
                  <a:extLst>
                    <a:ext uri="{9D8B030D-6E8A-4147-A177-3AD203B41FA5}">
                      <a16:colId xmlns:a16="http://schemas.microsoft.com/office/drawing/2014/main" val="299827537"/>
                    </a:ext>
                  </a:extLst>
                </a:gridCol>
                <a:gridCol w="971694">
                  <a:extLst>
                    <a:ext uri="{9D8B030D-6E8A-4147-A177-3AD203B41FA5}">
                      <a16:colId xmlns:a16="http://schemas.microsoft.com/office/drawing/2014/main" val="2550757958"/>
                    </a:ext>
                  </a:extLst>
                </a:gridCol>
                <a:gridCol w="971694">
                  <a:extLst>
                    <a:ext uri="{9D8B030D-6E8A-4147-A177-3AD203B41FA5}">
                      <a16:colId xmlns:a16="http://schemas.microsoft.com/office/drawing/2014/main" val="961633109"/>
                    </a:ext>
                  </a:extLst>
                </a:gridCol>
                <a:gridCol w="971694">
                  <a:extLst>
                    <a:ext uri="{9D8B030D-6E8A-4147-A177-3AD203B41FA5}">
                      <a16:colId xmlns:a16="http://schemas.microsoft.com/office/drawing/2014/main" val="3738311663"/>
                    </a:ext>
                  </a:extLst>
                </a:gridCol>
              </a:tblGrid>
              <a:tr h="455308">
                <a:tc>
                  <a:txBody>
                    <a:bodyPr/>
                    <a:lstStyle/>
                    <a:p>
                      <a:pPr algn="ctr" rtl="0" fontAlgn="ctr"/>
                      <a:r>
                        <a:rPr lang="en-US" sz="1500" u="none" strike="noStrike" dirty="0">
                          <a:effectLst/>
                        </a:rPr>
                        <a:t>Stage </a:t>
                      </a:r>
                      <a:endParaRPr lang="en-US" sz="1500" b="1" i="0" u="none" strike="noStrike" dirty="0">
                        <a:solidFill>
                          <a:srgbClr val="000000"/>
                        </a:solidFill>
                        <a:effectLst/>
                        <a:latin typeface="Arial" panose="020B0604020202020204" pitchFamily="34" charset="0"/>
                      </a:endParaRPr>
                    </a:p>
                  </a:txBody>
                  <a:tcPr marL="7347" marR="7347" marT="7347" marB="0" anchor="ctr"/>
                </a:tc>
                <a:tc gridSpan="2">
                  <a:txBody>
                    <a:bodyPr/>
                    <a:lstStyle/>
                    <a:p>
                      <a:pPr algn="ctr" rtl="0" fontAlgn="ctr"/>
                      <a:r>
                        <a:rPr lang="en-US" sz="1500" u="none" strike="noStrike" dirty="0">
                          <a:effectLst/>
                        </a:rPr>
                        <a:t>KEKB (final)</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hMerge="1">
                  <a:txBody>
                    <a:bodyPr/>
                    <a:lstStyle/>
                    <a:p>
                      <a:endParaRPr lang="en-US"/>
                    </a:p>
                  </a:txBody>
                  <a:tcPr/>
                </a:tc>
                <a:tc gridSpan="2">
                  <a:txBody>
                    <a:bodyPr/>
                    <a:lstStyle/>
                    <a:p>
                      <a:pPr algn="ctr" rtl="0" fontAlgn="ctr"/>
                      <a:r>
                        <a:rPr lang="en-US" sz="1500" u="none" strike="noStrike" dirty="0">
                          <a:effectLst/>
                        </a:rPr>
                        <a:t>Phase-I</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hMerge="1">
                  <a:txBody>
                    <a:bodyPr/>
                    <a:lstStyle/>
                    <a:p>
                      <a:endParaRPr lang="en-US"/>
                    </a:p>
                  </a:txBody>
                  <a:tcPr/>
                </a:tc>
                <a:tc gridSpan="2">
                  <a:txBody>
                    <a:bodyPr/>
                    <a:lstStyle/>
                    <a:p>
                      <a:pPr algn="ctr" rtl="0" fontAlgn="ctr"/>
                      <a:r>
                        <a:rPr lang="en-US" sz="1500" u="none" strike="noStrike" dirty="0">
                          <a:effectLst/>
                        </a:rPr>
                        <a:t>Phase-II</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hMerge="1">
                  <a:txBody>
                    <a:bodyPr/>
                    <a:lstStyle/>
                    <a:p>
                      <a:endParaRPr lang="en-US"/>
                    </a:p>
                  </a:txBody>
                  <a:tcPr/>
                </a:tc>
                <a:tc gridSpan="2">
                  <a:txBody>
                    <a:bodyPr/>
                    <a:lstStyle/>
                    <a:p>
                      <a:pPr algn="ctr" rtl="0" fontAlgn="ctr"/>
                      <a:r>
                        <a:rPr lang="en-US" sz="1500" u="none" strike="noStrike" dirty="0">
                          <a:effectLst/>
                        </a:rPr>
                        <a:t>Phase-III (2019)</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hMerge="1">
                  <a:txBody>
                    <a:bodyPr/>
                    <a:lstStyle/>
                    <a:p>
                      <a:endParaRPr lang="en-US"/>
                    </a:p>
                  </a:txBody>
                  <a:tcPr/>
                </a:tc>
                <a:tc gridSpan="2">
                  <a:txBody>
                    <a:bodyPr/>
                    <a:lstStyle/>
                    <a:p>
                      <a:pPr algn="ctr" rtl="0" fontAlgn="ctr"/>
                      <a:r>
                        <a:rPr lang="en-US" sz="1500" u="none" strike="noStrike" dirty="0">
                          <a:effectLst/>
                        </a:rPr>
                        <a:t>Phase-III (final)</a:t>
                      </a:r>
                      <a:endParaRPr lang="en-US" sz="1500" b="1"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hMerge="1">
                  <a:txBody>
                    <a:bodyPr/>
                    <a:lstStyle/>
                    <a:p>
                      <a:endParaRPr lang="en-US"/>
                    </a:p>
                  </a:txBody>
                  <a:tcPr/>
                </a:tc>
                <a:extLst>
                  <a:ext uri="{0D108BD9-81ED-4DB2-BD59-A6C34878D82A}">
                    <a16:rowId xmlns:a16="http://schemas.microsoft.com/office/drawing/2014/main" val="2248298598"/>
                  </a:ext>
                </a:extLst>
              </a:tr>
              <a:tr h="254972">
                <a:tc>
                  <a:txBody>
                    <a:bodyPr/>
                    <a:lstStyle/>
                    <a:p>
                      <a:pPr algn="ctr" rtl="0" fontAlgn="ctr"/>
                      <a:r>
                        <a:rPr lang="en-US" sz="1200" u="none" strike="noStrike">
                          <a:effectLst/>
                        </a:rPr>
                        <a:t>Beam</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500" u="none" strike="noStrike" dirty="0">
                          <a:effectLst/>
                        </a:rPr>
                        <a:t>e+</a:t>
                      </a:r>
                      <a:endParaRPr lang="en-US" sz="15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500" u="none" strike="noStrike">
                          <a:effectLst/>
                        </a:rPr>
                        <a:t>e–</a:t>
                      </a:r>
                      <a:endParaRPr lang="en-US" sz="1500" b="0" i="0" u="none" strike="noStrike">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506873519"/>
                  </a:ext>
                </a:extLst>
              </a:tr>
              <a:tr h="200336">
                <a:tc>
                  <a:txBody>
                    <a:bodyPr/>
                    <a:lstStyle/>
                    <a:p>
                      <a:pPr algn="ctr" rtl="0" fontAlgn="ctr"/>
                      <a:r>
                        <a:rPr lang="en-US" sz="1200" u="none" strike="noStrike">
                          <a:effectLst/>
                        </a:rPr>
                        <a:t>Energy </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a:effectLst/>
                        </a:rPr>
                        <a:t>3.5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8.0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4.0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dirty="0">
                          <a:effectLst/>
                        </a:rPr>
                        <a:t>7.0 GeV</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4.0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7.0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4.0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7.0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dirty="0">
                          <a:effectLst/>
                        </a:rPr>
                        <a:t>4.0 GeV</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a:effectLst/>
                        </a:rPr>
                        <a:t>7.0 GeV</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13885438"/>
                  </a:ext>
                </a:extLst>
              </a:tr>
              <a:tr h="391565">
                <a:tc>
                  <a:txBody>
                    <a:bodyPr/>
                    <a:lstStyle/>
                    <a:p>
                      <a:pPr algn="ctr" rtl="0" fontAlgn="ctr"/>
                      <a:r>
                        <a:rPr lang="en-US" sz="1200" u="none" strike="noStrike">
                          <a:effectLst/>
                        </a:rPr>
                        <a:t>Stored current</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a:effectLst/>
                        </a:rPr>
                        <a:t>1.6 A</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effectLst/>
                        </a:rPr>
                        <a:t>1.1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effectLst/>
                        </a:rPr>
                        <a:t>1.0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dirty="0">
                          <a:effectLst/>
                        </a:rPr>
                        <a:t>1.0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dirty="0">
                          <a:effectLst/>
                        </a:rPr>
                        <a:t>–</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b="0" i="0" u="none" strike="noStrike" dirty="0">
                          <a:solidFill>
                            <a:srgbClr val="000000"/>
                          </a:solidFill>
                          <a:effectLst/>
                          <a:latin typeface="Arial" panose="020B0604020202020204" pitchFamily="34" charset="0"/>
                        </a:rPr>
                        <a:t>1.8 A</a:t>
                      </a:r>
                    </a:p>
                  </a:txBody>
                  <a:tcPr marL="7347" marR="7347" marT="7347" marB="0" anchor="ctr">
                    <a:solidFill>
                      <a:srgbClr val="C5D8F7"/>
                    </a:solidFill>
                  </a:tcPr>
                </a:tc>
                <a:tc>
                  <a:txBody>
                    <a:bodyPr/>
                    <a:lstStyle/>
                    <a:p>
                      <a:pPr algn="ctr" rtl="0" fontAlgn="ctr"/>
                      <a:r>
                        <a:rPr lang="en-US" sz="1200" u="none" strike="noStrike" dirty="0">
                          <a:effectLst/>
                        </a:rPr>
                        <a:t>1.3 A</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3.6 A</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a:effectLst/>
                        </a:rPr>
                        <a:t>2.6 A</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2515665282"/>
                  </a:ext>
                </a:extLst>
              </a:tr>
              <a:tr h="391565">
                <a:tc>
                  <a:txBody>
                    <a:bodyPr/>
                    <a:lstStyle/>
                    <a:p>
                      <a:pPr algn="ctr" rtl="0" fontAlgn="ctr"/>
                      <a:r>
                        <a:rPr lang="en-US" sz="1200" u="none" strike="noStrike">
                          <a:effectLst/>
                        </a:rPr>
                        <a:t>Life time (min.)</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dirty="0">
                          <a:effectLst/>
                        </a:rPr>
                        <a:t>150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200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100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100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dirty="0">
                          <a:effectLst/>
                        </a:rPr>
                        <a:t>6</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1257962382"/>
                  </a:ext>
                </a:extLst>
              </a:tr>
              <a:tr h="309609">
                <a:tc>
                  <a:txBody>
                    <a:bodyPr/>
                    <a:lstStyle/>
                    <a:p>
                      <a:pPr algn="ctr" rtl="0" fontAlgn="ctr"/>
                      <a:r>
                        <a:rPr lang="en-US" sz="900" u="none" strike="noStrike">
                          <a:effectLst/>
                        </a:rPr>
                        <a:t> </a:t>
                      </a:r>
                      <a:endParaRPr lang="en-US" sz="9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900" u="none" strike="noStrike">
                          <a:effectLst/>
                        </a:rPr>
                        <a:t>primary e- 10</a:t>
                      </a:r>
                      <a:endParaRPr lang="en-US" sz="9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900" u="none" strike="noStrike" dirty="0">
                          <a:effectLst/>
                        </a:rPr>
                        <a:t>primary e- 8 </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rowSpan="2">
                  <a:txBody>
                    <a:bodyPr/>
                    <a:lstStyle/>
                    <a:p>
                      <a:pPr algn="ctr" rtl="0" fontAlgn="ctr"/>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rowSpan="2">
                  <a:txBody>
                    <a:bodyPr/>
                    <a:lstStyle/>
                    <a:p>
                      <a:pPr algn="ctr" rtl="0" fontAlgn="ctr"/>
                      <a:r>
                        <a:rPr lang="en-US" sz="1200" u="none" strike="noStrike" dirty="0">
                          <a:effectLst/>
                        </a:rPr>
                        <a:t>0.5</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rowSpan="2">
                  <a:txBody>
                    <a:bodyPr/>
                    <a:lstStyle/>
                    <a:p>
                      <a:pPr algn="ctr" rtl="0" fontAlgn="ctr"/>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rowSpan="2">
                  <a:txBody>
                    <a:bodyPr/>
                    <a:lstStyle/>
                    <a:p>
                      <a:pPr algn="ctr" rtl="0" fontAlgn="ctr"/>
                      <a:r>
                        <a:rPr lang="en-US" altLang="ja-JP" sz="1200" u="none" strike="noStrike" dirty="0">
                          <a:effectLst/>
                        </a:rPr>
                        <a:t>→ </a:t>
                      </a: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rowSpan="2">
                  <a:txBody>
                    <a:bodyPr/>
                    <a:lstStyle/>
                    <a:p>
                      <a:pPr algn="ctr" rtl="0" fontAlgn="ctr"/>
                      <a:r>
                        <a:rPr lang="en-US" altLang="ja-JP" sz="1200" u="none" strike="noStrike" dirty="0">
                          <a:effectLst/>
                        </a:rPr>
                        <a:t>→ </a:t>
                      </a: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900" u="none" strike="noStrike" dirty="0">
                          <a:effectLst/>
                        </a:rPr>
                        <a:t>primary e- 10 </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rowSpan="2">
                  <a:txBody>
                    <a:bodyPr/>
                    <a:lstStyle/>
                    <a:p>
                      <a:pPr algn="ctr" rtl="0" fontAlgn="ctr"/>
                      <a:r>
                        <a:rPr lang="en-US" sz="1200" u="none" strike="noStrike" dirty="0">
                          <a:solidFill>
                            <a:srgbClr val="FF0000"/>
                          </a:solidFill>
                          <a:effectLst/>
                        </a:rPr>
                        <a:t>4</a:t>
                      </a:r>
                      <a:endParaRPr lang="en-US" sz="1200" b="0" i="0" u="none" strike="noStrike" dirty="0">
                        <a:solidFill>
                          <a:srgbClr val="FF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2031857460"/>
                  </a:ext>
                </a:extLst>
              </a:tr>
              <a:tr h="582793">
                <a:tc>
                  <a:txBody>
                    <a:bodyPr/>
                    <a:lstStyle/>
                    <a:p>
                      <a:pPr algn="ctr" rtl="0" fontAlgn="ctr"/>
                      <a:r>
                        <a:rPr lang="en-US" sz="1200" u="none" strike="noStrike">
                          <a:effectLst/>
                        </a:rPr>
                        <a:t>Bunch charge (nC)</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dirty="0">
                          <a:solidFill>
                            <a:srgbClr val="008000"/>
                          </a:solidFill>
                          <a:effectLst/>
                        </a:rPr>
                        <a:t>→ 1</a:t>
                      </a:r>
                      <a:endParaRPr lang="en-US" sz="1200" b="0" i="0" u="none" strike="noStrike" dirty="0">
                        <a:solidFill>
                          <a:srgbClr val="008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solidFill>
                            <a:srgbClr val="008000"/>
                          </a:solidFill>
                          <a:effectLst/>
                        </a:rPr>
                        <a:t>1</a:t>
                      </a:r>
                      <a:endParaRPr lang="en-US" sz="1200" b="0" i="0" u="none" strike="noStrike" dirty="0">
                        <a:solidFill>
                          <a:srgbClr val="008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900" u="none" strike="noStrike" dirty="0">
                          <a:effectLst/>
                        </a:rPr>
                        <a:t>→ 0.4</a:t>
                      </a:r>
                      <a:endParaRPr lang="en-US" sz="9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1200" u="none" strike="noStrike" dirty="0">
                          <a:solidFill>
                            <a:srgbClr val="FF0000"/>
                          </a:solidFill>
                          <a:effectLst/>
                        </a:rPr>
                        <a:t>→ 4</a:t>
                      </a:r>
                      <a:endParaRPr lang="en-US" sz="1200" b="0" i="0" u="none" strike="noStrike" dirty="0">
                        <a:solidFill>
                          <a:srgbClr val="FF0000"/>
                        </a:solidFill>
                        <a:effectLst/>
                        <a:latin typeface="Arial" panose="020B0604020202020204" pitchFamily="34" charset="0"/>
                      </a:endParaRPr>
                    </a:p>
                  </a:txBody>
                  <a:tcPr marL="7347" marR="7347" marT="7347" marB="0" anchor="ctr">
                    <a:solidFill>
                      <a:srgbClr val="BEBDF7"/>
                    </a:solidFill>
                  </a:tcPr>
                </a:tc>
                <a:tc vMerge="1">
                  <a:txBody>
                    <a:bodyPr/>
                    <a:lstStyle/>
                    <a:p>
                      <a:endParaRPr lang="en-US"/>
                    </a:p>
                  </a:txBody>
                  <a:tcPr/>
                </a:tc>
                <a:extLst>
                  <a:ext uri="{0D108BD9-81ED-4DB2-BD59-A6C34878D82A}">
                    <a16:rowId xmlns:a16="http://schemas.microsoft.com/office/drawing/2014/main" val="1311661490"/>
                  </a:ext>
                </a:extLst>
              </a:tr>
              <a:tr h="573688">
                <a:tc>
                  <a:txBody>
                    <a:bodyPr/>
                    <a:lstStyle/>
                    <a:p>
                      <a:pPr algn="ctr" rtl="0" fontAlgn="ctr"/>
                      <a:r>
                        <a:rPr lang="en-US" sz="1200" u="none" strike="noStrike">
                          <a:effectLst/>
                        </a:rPr>
                        <a:t>Norm. Emittance</a:t>
                      </a:r>
                      <a:endParaRPr lang="en-US" sz="1200" b="0" i="0" u="none" strike="noStrike">
                        <a:solidFill>
                          <a:srgbClr val="000000"/>
                        </a:solidFill>
                        <a:effectLst/>
                        <a:latin typeface="Arial" panose="020B0604020202020204" pitchFamily="34" charset="0"/>
                      </a:endParaRPr>
                    </a:p>
                  </a:txBody>
                  <a:tcPr marL="7347" marR="7347" marT="7347" marB="0" anchor="ctr"/>
                </a:tc>
                <a:tc rowSpan="2">
                  <a:txBody>
                    <a:bodyPr/>
                    <a:lstStyle/>
                    <a:p>
                      <a:pPr algn="ctr" rtl="0" fontAlgn="ctr"/>
                      <a:r>
                        <a:rPr lang="en-US" sz="1200" u="none" strike="noStrike" dirty="0">
                          <a:solidFill>
                            <a:srgbClr val="008000"/>
                          </a:solidFill>
                          <a:effectLst/>
                        </a:rPr>
                        <a:t>1400</a:t>
                      </a:r>
                      <a:endParaRPr lang="en-US" sz="1200" b="0" i="0" u="none" strike="noStrike" dirty="0">
                        <a:solidFill>
                          <a:srgbClr val="008000"/>
                        </a:solidFill>
                        <a:effectLst/>
                        <a:latin typeface="Arial" panose="020B0604020202020204" pitchFamily="34" charset="0"/>
                      </a:endParaRPr>
                    </a:p>
                  </a:txBody>
                  <a:tcPr marL="7347" marR="7347" marT="7347" marB="0" anchor="ctr">
                    <a:solidFill>
                      <a:srgbClr val="C8FEE7"/>
                    </a:solidFill>
                  </a:tcPr>
                </a:tc>
                <a:tc rowSpan="2">
                  <a:txBody>
                    <a:bodyPr/>
                    <a:lstStyle/>
                    <a:p>
                      <a:pPr algn="ctr" rtl="0" fontAlgn="ctr"/>
                      <a:r>
                        <a:rPr lang="en-US" sz="1200" u="none" strike="noStrike" dirty="0">
                          <a:solidFill>
                            <a:srgbClr val="008000"/>
                          </a:solidFill>
                          <a:effectLst/>
                        </a:rPr>
                        <a:t>310</a:t>
                      </a:r>
                      <a:endParaRPr lang="en-US" sz="1200" b="0" i="0" u="none" strike="noStrike" dirty="0">
                        <a:solidFill>
                          <a:srgbClr val="008000"/>
                        </a:solidFill>
                        <a:effectLst/>
                        <a:latin typeface="Arial" panose="020B0604020202020204" pitchFamily="34" charset="0"/>
                      </a:endParaRPr>
                    </a:p>
                  </a:txBody>
                  <a:tcPr marL="7347" marR="7347" marT="7347" marB="0" anchor="ctr">
                    <a:solidFill>
                      <a:srgbClr val="C8FEE7"/>
                    </a:solidFill>
                  </a:tcPr>
                </a:tc>
                <a:tc rowSpan="2">
                  <a:txBody>
                    <a:bodyPr/>
                    <a:lstStyle/>
                    <a:p>
                      <a:pPr algn="ctr" rtl="0" fontAlgn="ctr"/>
                      <a:r>
                        <a:rPr lang="en-US" sz="1200" u="none" strike="noStrike">
                          <a:effectLst/>
                        </a:rPr>
                        <a:t>1000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rowSpan="2">
                  <a:txBody>
                    <a:bodyPr/>
                    <a:lstStyle/>
                    <a:p>
                      <a:pPr algn="ctr" rtl="0" fontAlgn="ctr"/>
                      <a:r>
                        <a:rPr lang="en-US" sz="1200" u="none" strike="noStrike" dirty="0">
                          <a:effectLst/>
                        </a:rPr>
                        <a:t>130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200/40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rowSpan="2">
                  <a:txBody>
                    <a:bodyPr/>
                    <a:lstStyle/>
                    <a:p>
                      <a:pPr algn="ctr" rtl="0" fontAlgn="ctr"/>
                      <a:r>
                        <a:rPr lang="en-US" sz="1200" u="none" strike="noStrike" dirty="0">
                          <a:effectLst/>
                        </a:rPr>
                        <a:t>150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rowSpan="2">
                  <a:txBody>
                    <a:bodyPr/>
                    <a:lstStyle/>
                    <a:p>
                      <a:pPr algn="ctr" rtl="0" fontAlgn="ctr"/>
                      <a:r>
                        <a:rPr lang="en-US" altLang="ja-JP" sz="1200" u="sng" strike="noStrike" dirty="0">
                          <a:solidFill>
                            <a:schemeClr val="tx1"/>
                          </a:solidFill>
                          <a:effectLst/>
                        </a:rPr>
                        <a:t>100</a:t>
                      </a:r>
                      <a:endParaRPr lang="en-US" sz="1200" b="0" i="0" u="none" strike="noStrike" dirty="0">
                        <a:solidFill>
                          <a:schemeClr val="tx1"/>
                        </a:solidFill>
                        <a:effectLst/>
                        <a:latin typeface="Arial" panose="020B0604020202020204" pitchFamily="34" charset="0"/>
                      </a:endParaRPr>
                    </a:p>
                  </a:txBody>
                  <a:tcPr marL="7347" marR="7347" marT="7347" marB="0" anchor="ctr">
                    <a:solidFill>
                      <a:srgbClr val="C5D8F7"/>
                    </a:solidFill>
                  </a:tcPr>
                </a:tc>
                <a:tc rowSpan="2">
                  <a:txBody>
                    <a:bodyPr/>
                    <a:lstStyle/>
                    <a:p>
                      <a:pPr algn="ctr" rtl="0" fontAlgn="ctr"/>
                      <a:r>
                        <a:rPr lang="en-US" altLang="ja-JP" sz="1200" u="sng" strike="noStrike" dirty="0">
                          <a:solidFill>
                            <a:schemeClr val="tx1"/>
                          </a:solidFill>
                          <a:effectLst/>
                        </a:rPr>
                        <a:t>40</a:t>
                      </a:r>
                      <a:endParaRPr lang="en-US" sz="1200" b="0" i="0" u="none" strike="noStrike" dirty="0">
                        <a:solidFill>
                          <a:schemeClr val="tx1"/>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sng" strike="noStrike" dirty="0">
                          <a:solidFill>
                            <a:srgbClr val="FF0000"/>
                          </a:solidFill>
                          <a:effectLst/>
                        </a:rPr>
                        <a:t>100 / 15</a:t>
                      </a:r>
                      <a:endParaRPr lang="en-US" sz="1200" b="0" i="0" u="sng" strike="noStrike" dirty="0">
                        <a:solidFill>
                          <a:srgbClr val="FF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sng" strike="noStrike" dirty="0">
                          <a:solidFill>
                            <a:srgbClr val="FF0000"/>
                          </a:solidFill>
                          <a:effectLst/>
                        </a:rPr>
                        <a:t>40 / 20</a:t>
                      </a:r>
                      <a:endParaRPr lang="en-US" sz="1200" b="0" i="0" u="sng" strike="noStrike" dirty="0">
                        <a:solidFill>
                          <a:srgbClr val="FF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1297509686"/>
                  </a:ext>
                </a:extLst>
              </a:tr>
              <a:tr h="409776">
                <a:tc>
                  <a:txBody>
                    <a:bodyPr/>
                    <a:lstStyle/>
                    <a:p>
                      <a:pPr algn="ctr" rtl="0" fontAlgn="ctr"/>
                      <a:r>
                        <a:rPr lang="en-US" sz="1200" u="none" strike="noStrike" dirty="0">
                          <a:effectLst/>
                        </a:rPr>
                        <a:t>(</a:t>
                      </a:r>
                      <a:r>
                        <a:rPr lang="en-US" sz="1200" u="none" strike="noStrike" dirty="0" err="1">
                          <a:effectLst/>
                          <a:latin typeface="Symbol" charset="2"/>
                          <a:cs typeface="Symbol" charset="2"/>
                        </a:rPr>
                        <a:t>gbe</a:t>
                      </a:r>
                      <a:r>
                        <a:rPr lang="en-US" sz="1200" u="none" strike="noStrike" dirty="0">
                          <a:effectLst/>
                        </a:rPr>
                        <a:t>) (mrad)</a:t>
                      </a:r>
                      <a:endParaRPr lang="en-US" sz="1200" b="0" i="0" u="none" strike="noStrike" dirty="0">
                        <a:solidFill>
                          <a:srgbClr val="000000"/>
                        </a:solidFill>
                        <a:effectLst/>
                        <a:latin typeface="Arial" panose="020B0604020202020204" pitchFamily="34" charset="0"/>
                      </a:endParaRPr>
                    </a:p>
                  </a:txBody>
                  <a:tcPr marL="7347" marR="7347" marT="7347"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1200" u="none" strike="noStrike" dirty="0">
                          <a:effectLst/>
                        </a:rPr>
                        <a:t>(Hor./Ver.)</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vMerge="1">
                  <a:txBody>
                    <a:bodyPr/>
                    <a:lstStyle/>
                    <a:p>
                      <a:endParaRPr lang="en-US"/>
                    </a:p>
                  </a:txBody>
                  <a:tcPr/>
                </a:tc>
                <a:tc vMerge="1">
                  <a:txBody>
                    <a:bodyPr/>
                    <a:lstStyle/>
                    <a:p>
                      <a:pPr algn="ctr" rtl="0" fontAlgn="ct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vMerge="1">
                  <a:txBody>
                    <a:bodyPr/>
                    <a:lstStyle/>
                    <a:p>
                      <a:endParaRPr lang="en-US"/>
                    </a:p>
                  </a:txBody>
                  <a:tcPr/>
                </a:tc>
                <a:tc>
                  <a:txBody>
                    <a:bodyPr/>
                    <a:lstStyle/>
                    <a:p>
                      <a:pPr algn="ctr" rtl="0" fontAlgn="ctr"/>
                      <a:r>
                        <a:rPr lang="en-US" sz="1200" u="none" strike="noStrike">
                          <a:effectLst/>
                        </a:rPr>
                        <a:t>(Hor./Ver.)</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dirty="0">
                          <a:effectLst/>
                        </a:rPr>
                        <a:t>(Hor./Ver.)</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348307294"/>
                  </a:ext>
                </a:extLst>
              </a:tr>
              <a:tr h="391565">
                <a:tc>
                  <a:txBody>
                    <a:bodyPr/>
                    <a:lstStyle/>
                    <a:p>
                      <a:pPr algn="ctr" rtl="0" fontAlgn="ctr"/>
                      <a:r>
                        <a:rPr lang="en-US" sz="1200" u="none" strike="noStrike">
                          <a:effectLst/>
                        </a:rPr>
                        <a:t>Energy spread </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dirty="0">
                          <a:solidFill>
                            <a:srgbClr val="008000"/>
                          </a:solidFill>
                          <a:effectLst/>
                        </a:rPr>
                        <a:t>0.13%</a:t>
                      </a:r>
                      <a:endParaRPr lang="en-US" sz="1200" b="0" i="0" u="none" strike="noStrike" dirty="0">
                        <a:solidFill>
                          <a:srgbClr val="008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solidFill>
                            <a:srgbClr val="008000"/>
                          </a:solidFill>
                          <a:effectLst/>
                        </a:rPr>
                        <a:t>0.13%</a:t>
                      </a:r>
                      <a:endParaRPr lang="en-US" sz="1200" b="0" i="0" u="none" strike="noStrike" dirty="0">
                        <a:solidFill>
                          <a:srgbClr val="008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0.50%</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dirty="0">
                          <a:effectLst/>
                        </a:rPr>
                        <a:t>0.50%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0.16%</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dirty="0">
                          <a:effectLst/>
                        </a:rPr>
                        <a:t>0.10%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0.16%</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dirty="0">
                          <a:effectLst/>
                        </a:rPr>
                        <a:t>0.10%</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sng" strike="noStrike">
                          <a:solidFill>
                            <a:srgbClr val="FF0000"/>
                          </a:solidFill>
                          <a:effectLst/>
                        </a:rPr>
                        <a:t>0.16%</a:t>
                      </a:r>
                      <a:endParaRPr lang="en-US" sz="1200" b="0" i="0" u="sng" strike="noStrike">
                        <a:solidFill>
                          <a:srgbClr val="FF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sng" strike="noStrike" dirty="0">
                          <a:solidFill>
                            <a:srgbClr val="FF0000"/>
                          </a:solidFill>
                          <a:effectLst/>
                        </a:rPr>
                        <a:t>0.07%</a:t>
                      </a:r>
                      <a:endParaRPr lang="en-US" sz="1200" b="0" i="0" u="sng" strike="noStrike" dirty="0">
                        <a:solidFill>
                          <a:srgbClr val="FF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888177087"/>
                  </a:ext>
                </a:extLst>
              </a:tr>
              <a:tr h="391565">
                <a:tc>
                  <a:txBody>
                    <a:bodyPr/>
                    <a:lstStyle/>
                    <a:p>
                      <a:pPr algn="ctr" rtl="0" fontAlgn="ctr"/>
                      <a:r>
                        <a:rPr lang="en-US" sz="1200" u="none" strike="noStrike">
                          <a:effectLst/>
                        </a:rPr>
                        <a:t>Bunch / Pulse</a:t>
                      </a:r>
                      <a:endParaRPr lang="en-US" sz="1200" b="0" i="0" u="none" strike="noStrike">
                        <a:solidFill>
                          <a:srgbClr val="000000"/>
                        </a:solidFill>
                        <a:effectLst/>
                        <a:latin typeface="Arial" panose="020B0604020202020204" pitchFamily="34" charset="0"/>
                      </a:endParaRPr>
                    </a:p>
                  </a:txBody>
                  <a:tcPr marL="7347" marR="7347" marT="7347" marB="0" anchor="ct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D3F6ED"/>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EF0F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a:txBody>
                    <a:bodyPr/>
                    <a:lstStyle/>
                    <a:p>
                      <a:pPr algn="ctr" rtl="0" fontAlgn="ctr"/>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7347" marR="7347" marT="7347" marB="0" anchor="ctr">
                    <a:solidFill>
                      <a:srgbClr val="BEBDF7"/>
                    </a:solidFill>
                  </a:tcPr>
                </a:tc>
                <a:tc>
                  <a:txBody>
                    <a:bodyPr/>
                    <a:lstStyle/>
                    <a:p>
                      <a:pPr algn="ctr" rtl="0" fontAlgn="ctr"/>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extLst>
                  <a:ext uri="{0D108BD9-81ED-4DB2-BD59-A6C34878D82A}">
                    <a16:rowId xmlns:a16="http://schemas.microsoft.com/office/drawing/2014/main" val="4108647646"/>
                  </a:ext>
                </a:extLst>
              </a:tr>
              <a:tr h="391565">
                <a:tc>
                  <a:txBody>
                    <a:bodyPr/>
                    <a:lstStyle/>
                    <a:p>
                      <a:pPr algn="ctr" rtl="0" fontAlgn="ctr"/>
                      <a:r>
                        <a:rPr lang="en-US" sz="1200" u="none" strike="noStrike">
                          <a:effectLst/>
                        </a:rPr>
                        <a:t>Repetition rate</a:t>
                      </a:r>
                      <a:endParaRPr lang="en-US" sz="1200" b="0" i="0" u="none" strike="noStrike">
                        <a:solidFill>
                          <a:srgbClr val="000000"/>
                        </a:solidFill>
                        <a:effectLst/>
                        <a:latin typeface="Arial" panose="020B0604020202020204" pitchFamily="34" charset="0"/>
                      </a:endParaRPr>
                    </a:p>
                  </a:txBody>
                  <a:tcPr marL="7347" marR="7347" marT="7347" marB="0" anchor="ctr"/>
                </a:tc>
                <a:tc gridSpan="2">
                  <a:txBody>
                    <a:bodyPr/>
                    <a:lstStyle/>
                    <a:p>
                      <a:pPr algn="ctr" rtl="0" fontAlgn="ctr"/>
                      <a:r>
                        <a:rPr lang="en-US" sz="1200" u="none" strike="noStrike" dirty="0">
                          <a:effectLst/>
                        </a:rPr>
                        <a:t>50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hMerge="1">
                  <a:txBody>
                    <a:bodyPr/>
                    <a:lstStyle/>
                    <a:p>
                      <a:endParaRPr lang="en-US"/>
                    </a:p>
                  </a:txBody>
                  <a:tcPr/>
                </a:tc>
                <a:tc gridSpan="2">
                  <a:txBody>
                    <a:bodyPr/>
                    <a:lstStyle/>
                    <a:p>
                      <a:pPr algn="ctr" rtl="0" fontAlgn="ctr"/>
                      <a:r>
                        <a:rPr lang="en-US" sz="1200" u="none" strike="noStrike" dirty="0">
                          <a:effectLst/>
                        </a:rPr>
                        <a:t>25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hMerge="1">
                  <a:txBody>
                    <a:bodyPr/>
                    <a:lstStyle/>
                    <a:p>
                      <a:endParaRPr lang="en-US"/>
                    </a:p>
                  </a:txBody>
                  <a:tcPr/>
                </a:tc>
                <a:tc gridSpan="2">
                  <a:txBody>
                    <a:bodyPr/>
                    <a:lstStyle/>
                    <a:p>
                      <a:pPr algn="ctr" rtl="0" fontAlgn="ctr"/>
                      <a:r>
                        <a:rPr lang="en-US" sz="1200" u="none" strike="noStrike" dirty="0">
                          <a:effectLst/>
                        </a:rPr>
                        <a:t>25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hMerge="1">
                  <a:txBody>
                    <a:bodyPr/>
                    <a:lstStyle/>
                    <a:p>
                      <a:endParaRPr lang="en-US"/>
                    </a:p>
                  </a:txBody>
                  <a:tcPr/>
                </a:tc>
                <a:tc gridSpan="2">
                  <a:txBody>
                    <a:bodyPr/>
                    <a:lstStyle/>
                    <a:p>
                      <a:pPr algn="ctr" rtl="0" fontAlgn="ctr"/>
                      <a:r>
                        <a:rPr lang="en-US" sz="1200" u="none" strike="noStrike">
                          <a:effectLst/>
                        </a:rPr>
                        <a:t>50 Hz</a:t>
                      </a:r>
                      <a:endParaRPr lang="en-US" sz="1200" b="0" i="0" u="none" strike="noStrike">
                        <a:solidFill>
                          <a:srgbClr val="000000"/>
                        </a:solidFill>
                        <a:effectLst/>
                        <a:latin typeface="Arial" panose="020B0604020202020204" pitchFamily="34" charset="0"/>
                      </a:endParaRPr>
                    </a:p>
                  </a:txBody>
                  <a:tcPr marL="7347" marR="7347" marT="7347" marB="0" anchor="ctr">
                    <a:solidFill>
                      <a:srgbClr val="C5D8F7"/>
                    </a:solidFill>
                  </a:tcPr>
                </a:tc>
                <a:tc hMerge="1">
                  <a:txBody>
                    <a:bodyPr/>
                    <a:lstStyle/>
                    <a:p>
                      <a:endParaRPr lang="en-US"/>
                    </a:p>
                  </a:txBody>
                  <a:tcPr/>
                </a:tc>
                <a:tc gridSpan="2">
                  <a:txBody>
                    <a:bodyPr/>
                    <a:lstStyle/>
                    <a:p>
                      <a:pPr algn="ctr" rtl="0" fontAlgn="ctr"/>
                      <a:r>
                        <a:rPr lang="en-US" sz="1200" u="none" strike="noStrike" dirty="0">
                          <a:effectLst/>
                        </a:rPr>
                        <a:t>50 Hz</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BEBDF7"/>
                    </a:solidFill>
                  </a:tcPr>
                </a:tc>
                <a:tc hMerge="1">
                  <a:txBody>
                    <a:bodyPr/>
                    <a:lstStyle/>
                    <a:p>
                      <a:endParaRPr lang="en-US"/>
                    </a:p>
                  </a:txBody>
                  <a:tcPr/>
                </a:tc>
                <a:extLst>
                  <a:ext uri="{0D108BD9-81ED-4DB2-BD59-A6C34878D82A}">
                    <a16:rowId xmlns:a16="http://schemas.microsoft.com/office/drawing/2014/main" val="420013787"/>
                  </a:ext>
                </a:extLst>
              </a:tr>
              <a:tr h="719387">
                <a:tc rowSpan="2">
                  <a:txBody>
                    <a:bodyPr/>
                    <a:lstStyle/>
                    <a:p>
                      <a:pPr algn="ctr" rtl="0" fontAlgn="ctr"/>
                      <a:r>
                        <a:rPr lang="en-US" sz="1200" u="none" strike="noStrike">
                          <a:effectLst/>
                        </a:rPr>
                        <a:t>Simultaneous top-up injection (PPM)</a:t>
                      </a:r>
                      <a:endParaRPr lang="en-US" sz="1200" b="0" i="0" u="none" strike="noStrike">
                        <a:solidFill>
                          <a:srgbClr val="000000"/>
                        </a:solidFill>
                        <a:effectLst/>
                        <a:latin typeface="Arial" panose="020B0604020202020204" pitchFamily="34" charset="0"/>
                      </a:endParaRPr>
                    </a:p>
                  </a:txBody>
                  <a:tcPr marL="7347" marR="7347" marT="7347" marB="0" anchor="ctr"/>
                </a:tc>
                <a:tc gridSpan="2">
                  <a:txBody>
                    <a:bodyPr/>
                    <a:lstStyle/>
                    <a:p>
                      <a:pPr algn="ctr" rtl="0" fontAlgn="ctr"/>
                      <a:r>
                        <a:rPr lang="en-US" sz="1200" u="none" strike="noStrike" dirty="0">
                          <a:effectLst/>
                        </a:rPr>
                        <a:t>3 rings</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hMerge="1">
                  <a:txBody>
                    <a:bodyPr/>
                    <a:lstStyle/>
                    <a:p>
                      <a:endParaRPr lang="en-US"/>
                    </a:p>
                  </a:txBody>
                  <a:tcPr/>
                </a:tc>
                <a:tc rowSpan="2" gridSpan="2">
                  <a:txBody>
                    <a:bodyPr/>
                    <a:lstStyle/>
                    <a:p>
                      <a:pPr algn="ctr" rtl="0" fontAlgn="ctr"/>
                      <a:r>
                        <a:rPr lang="en-US" sz="1200" u="none" strike="noStrike" dirty="0">
                          <a:effectLst/>
                        </a:rPr>
                        <a:t>No top-up</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D3F6ED"/>
                    </a:solidFill>
                  </a:tcPr>
                </a:tc>
                <a:tc rowSpan="2" hMerge="1">
                  <a:txBody>
                    <a:bodyPr/>
                    <a:lstStyle/>
                    <a:p>
                      <a:endParaRPr lang="en-US"/>
                    </a:p>
                  </a:txBody>
                  <a:tcPr/>
                </a:tc>
                <a:tc rowSpan="2" gridSpan="2">
                  <a:txBody>
                    <a:bodyPr/>
                    <a:lstStyle/>
                    <a:p>
                      <a:pPr algn="ctr" rtl="0" fontAlgn="ctr"/>
                      <a:r>
                        <a:rPr lang="en-US" sz="1200" u="none" strike="noStrike" dirty="0">
                          <a:effectLst/>
                        </a:rPr>
                        <a:t>Partially</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EF0F7"/>
                    </a:solidFill>
                  </a:tcPr>
                </a:tc>
                <a:tc rowSpan="2" hMerge="1">
                  <a:txBody>
                    <a:bodyPr/>
                    <a:lstStyle/>
                    <a:p>
                      <a:endParaRPr lang="en-US"/>
                    </a:p>
                  </a:txBody>
                  <a:tcPr/>
                </a:tc>
                <a:tc rowSpan="2" gridSpan="2">
                  <a:txBody>
                    <a:bodyPr/>
                    <a:lstStyle/>
                    <a:p>
                      <a:pPr algn="ctr" rtl="0" fontAlgn="ctr"/>
                      <a:r>
                        <a:rPr lang="en-US" sz="1200" u="none" strike="noStrike" dirty="0">
                          <a:effectLst/>
                        </a:rPr>
                        <a:t>4+1 rings</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5D8F7"/>
                    </a:solidFill>
                  </a:tcPr>
                </a:tc>
                <a:tc rowSpan="2" hMerge="1">
                  <a:txBody>
                    <a:bodyPr/>
                    <a:lstStyle/>
                    <a:p>
                      <a:endParaRPr lang="en-US"/>
                    </a:p>
                  </a:txBody>
                  <a:tcPr/>
                </a:tc>
                <a:tc rowSpan="2" gridSpan="2">
                  <a:txBody>
                    <a:bodyPr/>
                    <a:lstStyle/>
                    <a:p>
                      <a:pPr algn="ctr" rtl="0" fontAlgn="ctr"/>
                      <a:r>
                        <a:rPr lang="en-US" sz="1200" u="sng" strike="noStrike" dirty="0">
                          <a:effectLst/>
                        </a:rPr>
                        <a:t>4+1 rings  (LER, HER, DR, PF, PF-AR)</a:t>
                      </a:r>
                      <a:endParaRPr lang="en-US" sz="1200" b="0" i="0" u="sng" strike="noStrike" dirty="0">
                        <a:solidFill>
                          <a:srgbClr val="000000"/>
                        </a:solidFill>
                        <a:effectLst/>
                        <a:latin typeface="Arial" panose="020B0604020202020204" pitchFamily="34" charset="0"/>
                      </a:endParaRPr>
                    </a:p>
                  </a:txBody>
                  <a:tcPr marL="7347" marR="7347" marT="7347" marB="0" anchor="ctr">
                    <a:solidFill>
                      <a:srgbClr val="BEBDF7"/>
                    </a:solidFill>
                  </a:tcPr>
                </a:tc>
                <a:tc rowSpan="2" hMerge="1">
                  <a:txBody>
                    <a:bodyPr/>
                    <a:lstStyle/>
                    <a:p>
                      <a:endParaRPr lang="en-US"/>
                    </a:p>
                  </a:txBody>
                  <a:tcPr/>
                </a:tc>
                <a:extLst>
                  <a:ext uri="{0D108BD9-81ED-4DB2-BD59-A6C34878D82A}">
                    <a16:rowId xmlns:a16="http://schemas.microsoft.com/office/drawing/2014/main" val="3889638710"/>
                  </a:ext>
                </a:extLst>
              </a:tr>
              <a:tr h="357071">
                <a:tc vMerge="1">
                  <a:txBody>
                    <a:bodyPr/>
                    <a:lstStyle/>
                    <a:p>
                      <a:endParaRPr lang="en-US"/>
                    </a:p>
                  </a:txBody>
                  <a:tcPr/>
                </a:tc>
                <a:tc gridSpan="2">
                  <a:txBody>
                    <a:bodyPr/>
                    <a:lstStyle/>
                    <a:p>
                      <a:pPr algn="ctr" rtl="0" fontAlgn="ctr"/>
                      <a:r>
                        <a:rPr lang="en-US" sz="1200" u="none" strike="noStrike" dirty="0">
                          <a:effectLst/>
                        </a:rPr>
                        <a:t> (LER, HER, PF)</a:t>
                      </a:r>
                      <a:endParaRPr lang="en-US" sz="1200" b="0" i="0" u="none" strike="noStrike" dirty="0">
                        <a:solidFill>
                          <a:srgbClr val="000000"/>
                        </a:solidFill>
                        <a:effectLst/>
                        <a:latin typeface="Arial" panose="020B0604020202020204" pitchFamily="34" charset="0"/>
                      </a:endParaRPr>
                    </a:p>
                  </a:txBody>
                  <a:tcPr marL="7347" marR="7347" marT="7347" marB="0" anchor="ctr">
                    <a:solidFill>
                      <a:srgbClr val="C8FEE7"/>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83277827"/>
                  </a:ext>
                </a:extLst>
              </a:tr>
            </a:tbl>
          </a:graphicData>
        </a:graphic>
      </p:graphicFrame>
    </p:spTree>
    <p:extLst>
      <p:ext uri="{BB962C8B-B14F-4D97-AF65-F5344CB8AC3E}">
        <p14:creationId xmlns:p14="http://schemas.microsoft.com/office/powerpoint/2010/main" val="1558833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コンテンツ プレースホルダ 2">
            <a:extLst>
              <a:ext uri="{FF2B5EF4-FFF2-40B4-BE49-F238E27FC236}">
                <a16:creationId xmlns:a16="http://schemas.microsoft.com/office/drawing/2014/main" id="{C63DA686-2B3F-7E41-B53D-799631E44AF4}"/>
              </a:ext>
            </a:extLst>
          </p:cNvPr>
          <p:cNvSpPr>
            <a:spLocks noGrp="1"/>
          </p:cNvSpPr>
          <p:nvPr>
            <p:ph idx="1"/>
          </p:nvPr>
        </p:nvSpPr>
        <p:spPr>
          <a:xfrm>
            <a:off x="114299" y="885825"/>
            <a:ext cx="10510839" cy="6369050"/>
          </a:xfrm>
          <a:effectLst/>
        </p:spPr>
        <p:txBody>
          <a:bodyPr/>
          <a:lstStyle/>
          <a:p>
            <a:pPr marL="138113" lvl="1" indent="0">
              <a:buNone/>
              <a:tabLst>
                <a:tab pos="3556000" algn="l"/>
                <a:tab pos="7018338" algn="l"/>
              </a:tabLst>
            </a:pPr>
            <a:r>
              <a:rPr lang="en-US" altLang="ja-JP" sz="1800" dirty="0"/>
              <a:t>Low emittance electron 	High efficiency 	Beam control </a:t>
            </a:r>
          </a:p>
          <a:p>
            <a:pPr marL="271463" lvl="1" indent="0">
              <a:buNone/>
            </a:pPr>
            <a:r>
              <a:rPr lang="en-US" altLang="ja-JP" sz="1800" dirty="0"/>
              <a:t>from RF gun			positron capture		with ~70 pulsed magnets</a:t>
            </a:r>
          </a:p>
          <a:p>
            <a:pPr lvl="1"/>
            <a:endParaRPr lang="en-US" altLang="ja-JP" sz="1800" dirty="0"/>
          </a:p>
          <a:p>
            <a:pPr lvl="1"/>
            <a:endParaRPr lang="en-US" altLang="ja-JP" sz="1800" dirty="0"/>
          </a:p>
          <a:p>
            <a:pPr lvl="1"/>
            <a:endParaRPr lang="en-US" altLang="ja-JP" sz="1800" dirty="0"/>
          </a:p>
          <a:p>
            <a:pPr lvl="1"/>
            <a:endParaRPr lang="en-US" altLang="ja-JP" sz="1800" dirty="0"/>
          </a:p>
          <a:p>
            <a:pPr lvl="1"/>
            <a:endParaRPr lang="en-US" altLang="ja-JP" sz="1800" dirty="0"/>
          </a:p>
          <a:p>
            <a:pPr lvl="1"/>
            <a:endParaRPr lang="en-US" altLang="ja-JP" sz="1800" dirty="0"/>
          </a:p>
          <a:p>
            <a:pPr lvl="1"/>
            <a:endParaRPr lang="en-US" altLang="ja-JP" sz="1800" dirty="0"/>
          </a:p>
          <a:p>
            <a:pPr lvl="1"/>
            <a:endParaRPr lang="en-US" altLang="ja-JP" sz="1800" dirty="0"/>
          </a:p>
          <a:p>
            <a:pPr marL="271463" lvl="1" indent="0">
              <a:buNone/>
            </a:pPr>
            <a:endParaRPr lang="en-US" altLang="ja-JP" sz="1800" dirty="0"/>
          </a:p>
          <a:p>
            <a:pPr marL="271463" lvl="1" indent="0">
              <a:buNone/>
            </a:pPr>
            <a:r>
              <a:rPr lang="en-US" altLang="ja-JP" sz="1800" dirty="0"/>
              <a:t>Injection beam for SuperKEKB 		Emittance optimization</a:t>
            </a:r>
          </a:p>
          <a:p>
            <a:pPr marL="271463" lvl="1" indent="0">
              <a:buNone/>
            </a:pPr>
            <a:endParaRPr lang="en-US" altLang="ja-JP" sz="1800" dirty="0">
              <a:solidFill>
                <a:srgbClr val="FF6600"/>
              </a:solidFill>
              <a:sym typeface="Wingdings"/>
            </a:endParaRPr>
          </a:p>
          <a:p>
            <a:pPr lvl="1"/>
            <a:endParaRPr lang="en-US" altLang="ja-JP" sz="1800" dirty="0">
              <a:solidFill>
                <a:srgbClr val="FF6600"/>
              </a:solidFill>
              <a:sym typeface="Wingdings"/>
            </a:endParaRPr>
          </a:p>
          <a:p>
            <a:pPr lvl="1"/>
            <a:endParaRPr lang="en-US" altLang="ja-JP" sz="1800" dirty="0">
              <a:solidFill>
                <a:srgbClr val="FF6600"/>
              </a:solidFill>
              <a:sym typeface="Wingdings"/>
            </a:endParaRPr>
          </a:p>
          <a:p>
            <a:pPr lvl="1"/>
            <a:endParaRPr lang="en-US" altLang="ja-JP" sz="1800" dirty="0">
              <a:solidFill>
                <a:srgbClr val="FF6600"/>
              </a:solidFill>
              <a:sym typeface="Wingdings"/>
            </a:endParaRPr>
          </a:p>
          <a:p>
            <a:pPr lvl="1"/>
            <a:endParaRPr lang="en-US" altLang="ja-JP" sz="1800" dirty="0">
              <a:solidFill>
                <a:srgbClr val="FF6600"/>
              </a:solidFill>
              <a:sym typeface="Wingdings"/>
            </a:endParaRPr>
          </a:p>
          <a:p>
            <a:pPr lvl="1"/>
            <a:endParaRPr lang="en-US" altLang="ja-JP" sz="1800" dirty="0">
              <a:solidFill>
                <a:srgbClr val="FF6600"/>
              </a:solidFill>
              <a:sym typeface="Wingdings"/>
            </a:endParaRPr>
          </a:p>
          <a:p>
            <a:pPr lvl="1"/>
            <a:endParaRPr lang="en-US" altLang="ja-JP" sz="1800" dirty="0">
              <a:solidFill>
                <a:srgbClr val="FF6600"/>
              </a:solidFill>
              <a:sym typeface="Wingdings"/>
            </a:endParaRPr>
          </a:p>
          <a:p>
            <a:pPr marL="449263" lvl="2" indent="0">
              <a:buNone/>
            </a:pPr>
            <a:endParaRPr lang="en-US" altLang="ja-JP" sz="1600" dirty="0"/>
          </a:p>
        </p:txBody>
      </p:sp>
      <p:sp>
        <p:nvSpPr>
          <p:cNvPr id="22" name="object 22"/>
          <p:cNvSpPr/>
          <p:nvPr/>
        </p:nvSpPr>
        <p:spPr>
          <a:xfrm>
            <a:off x="9346404" y="8575863"/>
            <a:ext cx="88860" cy="0"/>
          </a:xfrm>
          <a:custGeom>
            <a:avLst/>
            <a:gdLst/>
            <a:ahLst/>
            <a:cxnLst/>
            <a:rect l="l" t="t" r="r" b="b"/>
            <a:pathLst>
              <a:path w="88900">
                <a:moveTo>
                  <a:pt x="0" y="0"/>
                </a:moveTo>
                <a:lnTo>
                  <a:pt x="88900" y="0"/>
                </a:lnTo>
              </a:path>
            </a:pathLst>
          </a:custGeom>
          <a:ln w="26656">
            <a:solidFill>
              <a:srgbClr val="FF0000"/>
            </a:solidFill>
          </a:ln>
        </p:spPr>
        <p:txBody>
          <a:bodyPr wrap="square" lIns="0" tIns="0" rIns="0" bIns="0" rtlCol="0"/>
          <a:lstStyle/>
          <a:p>
            <a:endParaRPr/>
          </a:p>
        </p:txBody>
      </p:sp>
      <p:sp>
        <p:nvSpPr>
          <p:cNvPr id="23" name="object 23"/>
          <p:cNvSpPr/>
          <p:nvPr/>
        </p:nvSpPr>
        <p:spPr>
          <a:xfrm>
            <a:off x="10156296" y="8575863"/>
            <a:ext cx="76166" cy="0"/>
          </a:xfrm>
          <a:custGeom>
            <a:avLst/>
            <a:gdLst/>
            <a:ahLst/>
            <a:cxnLst/>
            <a:rect l="l" t="t" r="r" b="b"/>
            <a:pathLst>
              <a:path w="76200">
                <a:moveTo>
                  <a:pt x="0" y="0"/>
                </a:moveTo>
                <a:lnTo>
                  <a:pt x="76200" y="0"/>
                </a:lnTo>
              </a:path>
            </a:pathLst>
          </a:custGeom>
          <a:ln w="26656">
            <a:solidFill>
              <a:srgbClr val="FF0000"/>
            </a:solidFill>
          </a:ln>
        </p:spPr>
        <p:txBody>
          <a:bodyPr wrap="square" lIns="0" tIns="0" rIns="0" bIns="0" rtlCol="0"/>
          <a:lstStyle/>
          <a:p>
            <a:endParaRPr/>
          </a:p>
        </p:txBody>
      </p:sp>
      <p:graphicFrame>
        <p:nvGraphicFramePr>
          <p:cNvPr id="24" name="object 24"/>
          <p:cNvGraphicFramePr>
            <a:graphicFrameLocks noGrp="1"/>
          </p:cNvGraphicFramePr>
          <p:nvPr>
            <p:extLst>
              <p:ext uri="{D42A27DB-BD31-4B8C-83A1-F6EECF244321}">
                <p14:modId xmlns:p14="http://schemas.microsoft.com/office/powerpoint/2010/main" val="2359423554"/>
              </p:ext>
            </p:extLst>
          </p:nvPr>
        </p:nvGraphicFramePr>
        <p:xfrm>
          <a:off x="323058" y="5035015"/>
          <a:ext cx="4351969" cy="1911489"/>
        </p:xfrm>
        <a:graphic>
          <a:graphicData uri="http://schemas.openxmlformats.org/drawingml/2006/table">
            <a:tbl>
              <a:tblPr firstRow="1" bandRow="1">
                <a:tableStyleId>{2D5ABB26-0587-4C30-8999-92F81FD0307C}</a:tableStyleId>
              </a:tblPr>
              <a:tblGrid>
                <a:gridCol w="1190187">
                  <a:extLst>
                    <a:ext uri="{9D8B030D-6E8A-4147-A177-3AD203B41FA5}">
                      <a16:colId xmlns:a16="http://schemas.microsoft.com/office/drawing/2014/main" val="20000"/>
                    </a:ext>
                  </a:extLst>
                </a:gridCol>
                <a:gridCol w="796078">
                  <a:extLst>
                    <a:ext uri="{9D8B030D-6E8A-4147-A177-3AD203B41FA5}">
                      <a16:colId xmlns:a16="http://schemas.microsoft.com/office/drawing/2014/main" val="20001"/>
                    </a:ext>
                  </a:extLst>
                </a:gridCol>
                <a:gridCol w="784288">
                  <a:extLst>
                    <a:ext uri="{9D8B030D-6E8A-4147-A177-3AD203B41FA5}">
                      <a16:colId xmlns:a16="http://schemas.microsoft.com/office/drawing/2014/main" val="20002"/>
                    </a:ext>
                  </a:extLst>
                </a:gridCol>
                <a:gridCol w="822565">
                  <a:extLst>
                    <a:ext uri="{9D8B030D-6E8A-4147-A177-3AD203B41FA5}">
                      <a16:colId xmlns:a16="http://schemas.microsoft.com/office/drawing/2014/main" val="20003"/>
                    </a:ext>
                  </a:extLst>
                </a:gridCol>
                <a:gridCol w="758851">
                  <a:extLst>
                    <a:ext uri="{9D8B030D-6E8A-4147-A177-3AD203B41FA5}">
                      <a16:colId xmlns:a16="http://schemas.microsoft.com/office/drawing/2014/main" val="20004"/>
                    </a:ext>
                  </a:extLst>
                </a:gridCol>
              </a:tblGrid>
              <a:tr h="480178">
                <a:tc>
                  <a:txBody>
                    <a:bodyPr/>
                    <a:lstStyle/>
                    <a:p>
                      <a:pPr marL="323850">
                        <a:lnSpc>
                          <a:spcPct val="100000"/>
                        </a:lnSpc>
                      </a:pPr>
                      <a:endParaRPr sz="1500" dirty="0">
                        <a:latin typeface="Arial"/>
                        <a:cs typeface="Arial"/>
                      </a:endParaRPr>
                    </a:p>
                  </a:txBody>
                  <a:tcPr marL="0" marR="0" marT="0" marB="0">
                    <a:lnL w="10847">
                      <a:solidFill>
                        <a:srgbClr val="FFFFFF"/>
                      </a:solidFill>
                      <a:prstDash val="solid"/>
                    </a:lnL>
                    <a:lnT w="10842">
                      <a:solidFill>
                        <a:srgbClr val="FFFFFF"/>
                      </a:solidFill>
                      <a:prstDash val="solid"/>
                    </a:lnT>
                    <a:lnB w="32526">
                      <a:solidFill>
                        <a:srgbClr val="FFFFFF"/>
                      </a:solidFill>
                      <a:prstDash val="solid"/>
                    </a:lnB>
                    <a:solidFill>
                      <a:srgbClr val="F2F2F2"/>
                    </a:solidFill>
                  </a:tcPr>
                </a:tc>
                <a:tc gridSpan="2">
                  <a:txBody>
                    <a:bodyPr/>
                    <a:lstStyle/>
                    <a:p>
                      <a:pPr marL="53975" algn="ctr">
                        <a:lnSpc>
                          <a:spcPct val="100000"/>
                        </a:lnSpc>
                      </a:pPr>
                      <a:r>
                        <a:rPr lang="en-US" sz="1200" b="1" spc="-10" dirty="0">
                          <a:latin typeface="Arial"/>
                          <a:cs typeface="Arial"/>
                        </a:rPr>
                        <a:t>KEKB</a:t>
                      </a:r>
                      <a:br>
                        <a:rPr lang="en-US" sz="1200" b="1" spc="-10" dirty="0">
                          <a:latin typeface="Arial"/>
                          <a:cs typeface="Arial"/>
                        </a:rPr>
                      </a:br>
                      <a:r>
                        <a:rPr sz="1200" b="1" spc="-10" dirty="0">
                          <a:latin typeface="Arial"/>
                          <a:cs typeface="Arial"/>
                        </a:rPr>
                        <a:t>(</a:t>
                      </a:r>
                      <a:r>
                        <a:rPr sz="1200" b="1" dirty="0">
                          <a:latin typeface="Arial"/>
                          <a:cs typeface="Arial"/>
                        </a:rPr>
                        <a:t>−</a:t>
                      </a:r>
                      <a:r>
                        <a:rPr sz="1200" b="1" spc="-25" dirty="0">
                          <a:latin typeface="Arial"/>
                          <a:cs typeface="Arial"/>
                        </a:rPr>
                        <a:t> 201</a:t>
                      </a:r>
                      <a:r>
                        <a:rPr lang="en-US" sz="1200" b="1" spc="-20" dirty="0">
                          <a:latin typeface="Arial"/>
                          <a:cs typeface="Arial"/>
                        </a:rPr>
                        <a:t>0</a:t>
                      </a:r>
                      <a:r>
                        <a:rPr sz="1400" b="1" dirty="0">
                          <a:latin typeface="Arial"/>
                          <a:cs typeface="Arial"/>
                        </a:rPr>
                        <a:t>)</a:t>
                      </a:r>
                      <a:endParaRPr sz="1400" dirty="0">
                        <a:latin typeface="Arial"/>
                        <a:cs typeface="Arial"/>
                      </a:endParaRPr>
                    </a:p>
                  </a:txBody>
                  <a:tcPr marL="0" marR="0" marT="0" marB="0">
                    <a:lnT w="10842">
                      <a:solidFill>
                        <a:srgbClr val="FFFFFF"/>
                      </a:solidFill>
                      <a:prstDash val="solid"/>
                    </a:lnT>
                    <a:lnB w="32526">
                      <a:solidFill>
                        <a:srgbClr val="FFFFFF"/>
                      </a:solidFill>
                      <a:prstDash val="solid"/>
                    </a:lnB>
                    <a:solidFill>
                      <a:srgbClr val="FCD5B5"/>
                    </a:solidFill>
                  </a:tcPr>
                </a:tc>
                <a:tc hMerge="1">
                  <a:txBody>
                    <a:bodyPr/>
                    <a:lstStyle/>
                    <a:p>
                      <a:endParaRPr/>
                    </a:p>
                  </a:txBody>
                  <a:tcPr marL="0" marR="0" marT="0" marB="0"/>
                </a:tc>
                <a:tc gridSpan="2">
                  <a:txBody>
                    <a:bodyPr/>
                    <a:lstStyle/>
                    <a:p>
                      <a:pPr marL="5080" algn="ctr">
                        <a:lnSpc>
                          <a:spcPts val="1739"/>
                        </a:lnSpc>
                      </a:pPr>
                      <a:r>
                        <a:rPr lang="en-US" sz="1200" b="1" spc="20" dirty="0">
                          <a:latin typeface="Arial"/>
                          <a:cs typeface="Arial"/>
                        </a:rPr>
                        <a:t>SuperKEKB</a:t>
                      </a:r>
                      <a:br>
                        <a:rPr lang="en-US" sz="1200" b="1" spc="20" dirty="0">
                          <a:latin typeface="Arial"/>
                          <a:cs typeface="Arial"/>
                        </a:rPr>
                      </a:br>
                      <a:r>
                        <a:rPr sz="1200" b="1" spc="20" dirty="0">
                          <a:latin typeface="Arial"/>
                          <a:cs typeface="Arial"/>
                        </a:rPr>
                        <a:t>Ph</a:t>
                      </a:r>
                      <a:r>
                        <a:rPr sz="1200" b="1" spc="15" dirty="0">
                          <a:latin typeface="Arial"/>
                          <a:cs typeface="Arial"/>
                        </a:rPr>
                        <a:t>as</a:t>
                      </a:r>
                      <a:r>
                        <a:rPr sz="1200" b="1" spc="20" dirty="0">
                          <a:latin typeface="Arial"/>
                          <a:cs typeface="Arial"/>
                        </a:rPr>
                        <a:t>e</a:t>
                      </a:r>
                      <a:r>
                        <a:rPr lang="ja-JP" altLang="en-US" sz="1200" b="1" spc="10">
                          <a:latin typeface="Arial"/>
                          <a:cs typeface="Arial"/>
                        </a:rPr>
                        <a:t> </a:t>
                      </a:r>
                      <a:r>
                        <a:rPr sz="1200" b="1" spc="10" dirty="0">
                          <a:latin typeface="Arial"/>
                          <a:cs typeface="Arial"/>
                        </a:rPr>
                        <a:t>III</a:t>
                      </a:r>
                      <a:endParaRPr sz="1200" dirty="0">
                        <a:latin typeface="Arial"/>
                        <a:cs typeface="Arial"/>
                      </a:endParaRPr>
                    </a:p>
                  </a:txBody>
                  <a:tcPr marL="0" marR="0" marT="0" marB="0">
                    <a:lnR w="10847">
                      <a:solidFill>
                        <a:srgbClr val="FFFFFF"/>
                      </a:solidFill>
                      <a:prstDash val="solid"/>
                    </a:lnR>
                    <a:lnT w="10842">
                      <a:solidFill>
                        <a:srgbClr val="FFFFFF"/>
                      </a:solidFill>
                      <a:prstDash val="solid"/>
                    </a:lnT>
                    <a:lnB w="32526">
                      <a:solidFill>
                        <a:srgbClr val="FFFFFF"/>
                      </a:solidFill>
                      <a:prstDash val="solid"/>
                    </a:lnB>
                    <a:solidFill>
                      <a:srgbClr val="D99694"/>
                    </a:solidFill>
                  </a:tcPr>
                </a:tc>
                <a:tc hMerge="1">
                  <a:txBody>
                    <a:bodyPr/>
                    <a:lstStyle/>
                    <a:p>
                      <a:endParaRPr/>
                    </a:p>
                  </a:txBody>
                  <a:tcPr marL="0" marR="0" marT="0" marB="0"/>
                </a:tc>
                <a:extLst>
                  <a:ext uri="{0D108BD9-81ED-4DB2-BD59-A6C34878D82A}">
                    <a16:rowId xmlns:a16="http://schemas.microsoft.com/office/drawing/2014/main" val="10000"/>
                  </a:ext>
                </a:extLst>
              </a:tr>
              <a:tr h="295006">
                <a:tc>
                  <a:txBody>
                    <a:bodyPr/>
                    <a:lstStyle/>
                    <a:p>
                      <a:pPr marL="391795">
                        <a:lnSpc>
                          <a:spcPct val="100000"/>
                        </a:lnSpc>
                      </a:pPr>
                      <a:r>
                        <a:rPr sz="1200" dirty="0">
                          <a:latin typeface="Arial"/>
                          <a:cs typeface="Arial"/>
                        </a:rPr>
                        <a:t>B</a:t>
                      </a:r>
                      <a:r>
                        <a:rPr sz="1200" spc="-10" dirty="0">
                          <a:latin typeface="Arial"/>
                          <a:cs typeface="Arial"/>
                        </a:rPr>
                        <a:t>ea</a:t>
                      </a:r>
                      <a:r>
                        <a:rPr sz="1200" dirty="0">
                          <a:latin typeface="Arial"/>
                          <a:cs typeface="Arial"/>
                        </a:rPr>
                        <a:t>m</a:t>
                      </a:r>
                      <a:endParaRPr sz="1200">
                        <a:latin typeface="Arial"/>
                        <a:cs typeface="Arial"/>
                      </a:endParaRPr>
                    </a:p>
                  </a:txBody>
                  <a:tcPr marL="0" marR="0" marT="0" marB="0">
                    <a:lnL w="10847">
                      <a:solidFill>
                        <a:srgbClr val="FFFFFF"/>
                      </a:solidFill>
                      <a:prstDash val="solid"/>
                    </a:lnL>
                    <a:lnT w="32526">
                      <a:solidFill>
                        <a:srgbClr val="FFFFFF"/>
                      </a:solidFill>
                      <a:prstDash val="solid"/>
                    </a:lnT>
                    <a:lnB w="10842">
                      <a:solidFill>
                        <a:srgbClr val="FFFFFF"/>
                      </a:solidFill>
                      <a:prstDash val="solid"/>
                    </a:lnB>
                    <a:solidFill>
                      <a:srgbClr val="F2F2F2"/>
                    </a:solidFill>
                  </a:tcPr>
                </a:tc>
                <a:tc>
                  <a:txBody>
                    <a:bodyPr/>
                    <a:lstStyle/>
                    <a:p>
                      <a:pPr marL="5080" algn="ctr">
                        <a:lnSpc>
                          <a:spcPct val="100000"/>
                        </a:lnSpc>
                      </a:pPr>
                      <a:r>
                        <a:rPr sz="1500" spc="15" dirty="0">
                          <a:latin typeface="Arial"/>
                          <a:cs typeface="Arial"/>
                        </a:rPr>
                        <a:t>e+</a:t>
                      </a:r>
                      <a:endParaRPr sz="1500" dirty="0">
                        <a:latin typeface="Arial"/>
                        <a:cs typeface="Arial"/>
                      </a:endParaRPr>
                    </a:p>
                  </a:txBody>
                  <a:tcPr marL="0" marR="0" marT="0" marB="0">
                    <a:lnR w="10847">
                      <a:solidFill>
                        <a:srgbClr val="FFFFFF"/>
                      </a:solidFill>
                      <a:prstDash val="solid"/>
                    </a:lnR>
                    <a:lnT w="32526">
                      <a:solidFill>
                        <a:srgbClr val="FFFFFF"/>
                      </a:solidFill>
                      <a:prstDash val="solid"/>
                    </a:lnT>
                    <a:lnB w="10842">
                      <a:solidFill>
                        <a:srgbClr val="FFFFFF"/>
                      </a:solidFill>
                      <a:prstDash val="solid"/>
                    </a:lnB>
                    <a:solidFill>
                      <a:srgbClr val="FCD5B5"/>
                    </a:solidFill>
                  </a:tcPr>
                </a:tc>
                <a:tc>
                  <a:txBody>
                    <a:bodyPr/>
                    <a:lstStyle/>
                    <a:p>
                      <a:pPr algn="ctr">
                        <a:lnSpc>
                          <a:spcPct val="100000"/>
                        </a:lnSpc>
                      </a:pPr>
                      <a:r>
                        <a:rPr sz="1500" spc="20" dirty="0">
                          <a:latin typeface="Arial"/>
                          <a:cs typeface="Arial"/>
                        </a:rPr>
                        <a:t>e</a:t>
                      </a:r>
                      <a:r>
                        <a:rPr sz="1500" dirty="0">
                          <a:latin typeface="Arial"/>
                          <a:cs typeface="Arial"/>
                        </a:rPr>
                        <a:t>–</a:t>
                      </a:r>
                    </a:p>
                  </a:txBody>
                  <a:tcPr marL="0" marR="0" marT="0" marB="0">
                    <a:lnL w="10847">
                      <a:solidFill>
                        <a:srgbClr val="FFFFFF"/>
                      </a:solidFill>
                      <a:prstDash val="solid"/>
                    </a:lnL>
                    <a:lnT w="32526">
                      <a:solidFill>
                        <a:srgbClr val="FFFFFF"/>
                      </a:solidFill>
                      <a:prstDash val="solid"/>
                    </a:lnT>
                    <a:lnB w="10842">
                      <a:solidFill>
                        <a:srgbClr val="FFFFFF"/>
                      </a:solidFill>
                      <a:prstDash val="solid"/>
                    </a:lnB>
                    <a:solidFill>
                      <a:srgbClr val="FCD5B5"/>
                    </a:solidFill>
                  </a:tcPr>
                </a:tc>
                <a:tc>
                  <a:txBody>
                    <a:bodyPr/>
                    <a:lstStyle/>
                    <a:p>
                      <a:pPr marL="5080" algn="ctr">
                        <a:lnSpc>
                          <a:spcPct val="100000"/>
                        </a:lnSpc>
                      </a:pPr>
                      <a:r>
                        <a:rPr sz="1500" spc="15" dirty="0">
                          <a:latin typeface="Arial"/>
                          <a:cs typeface="Arial"/>
                        </a:rPr>
                        <a:t>e+</a:t>
                      </a:r>
                      <a:endParaRPr sz="1500">
                        <a:latin typeface="Arial"/>
                        <a:cs typeface="Arial"/>
                      </a:endParaRPr>
                    </a:p>
                  </a:txBody>
                  <a:tcPr marL="0" marR="0" marT="0" marB="0">
                    <a:lnR w="10847">
                      <a:solidFill>
                        <a:srgbClr val="FFFFFF"/>
                      </a:solidFill>
                      <a:prstDash val="solid"/>
                    </a:lnR>
                    <a:lnT w="32526">
                      <a:solidFill>
                        <a:srgbClr val="FFFFFF"/>
                      </a:solidFill>
                      <a:prstDash val="solid"/>
                    </a:lnT>
                    <a:lnB w="10842">
                      <a:solidFill>
                        <a:srgbClr val="FFFFFF"/>
                      </a:solidFill>
                      <a:prstDash val="solid"/>
                    </a:lnB>
                    <a:solidFill>
                      <a:srgbClr val="D99694"/>
                    </a:solidFill>
                  </a:tcPr>
                </a:tc>
                <a:tc>
                  <a:txBody>
                    <a:bodyPr/>
                    <a:lstStyle/>
                    <a:p>
                      <a:pPr algn="ctr">
                        <a:lnSpc>
                          <a:spcPct val="100000"/>
                        </a:lnSpc>
                      </a:pPr>
                      <a:r>
                        <a:rPr sz="1500" spc="20" dirty="0">
                          <a:latin typeface="Arial"/>
                          <a:cs typeface="Arial"/>
                        </a:rPr>
                        <a:t>e</a:t>
                      </a:r>
                      <a:r>
                        <a:rPr sz="1500" dirty="0">
                          <a:latin typeface="Arial"/>
                          <a:cs typeface="Arial"/>
                        </a:rPr>
                        <a:t>–</a:t>
                      </a:r>
                      <a:endParaRPr sz="1500">
                        <a:latin typeface="Arial"/>
                        <a:cs typeface="Arial"/>
                      </a:endParaRPr>
                    </a:p>
                  </a:txBody>
                  <a:tcPr marL="0" marR="0" marT="0" marB="0">
                    <a:lnL w="10847">
                      <a:solidFill>
                        <a:srgbClr val="FFFFFF"/>
                      </a:solidFill>
                      <a:prstDash val="solid"/>
                    </a:lnL>
                    <a:lnR w="10847">
                      <a:solidFill>
                        <a:srgbClr val="FFFFFF"/>
                      </a:solidFill>
                      <a:prstDash val="solid"/>
                    </a:lnR>
                    <a:lnT w="32526">
                      <a:solidFill>
                        <a:srgbClr val="FFFFFF"/>
                      </a:solidFill>
                      <a:prstDash val="solid"/>
                    </a:lnT>
                    <a:lnB w="10842">
                      <a:solidFill>
                        <a:srgbClr val="FFFFFF"/>
                      </a:solidFill>
                      <a:prstDash val="solid"/>
                    </a:lnB>
                    <a:solidFill>
                      <a:srgbClr val="D99694"/>
                    </a:solidFill>
                  </a:tcPr>
                </a:tc>
                <a:extLst>
                  <a:ext uri="{0D108BD9-81ED-4DB2-BD59-A6C34878D82A}">
                    <a16:rowId xmlns:a16="http://schemas.microsoft.com/office/drawing/2014/main" val="10001"/>
                  </a:ext>
                </a:extLst>
              </a:tr>
              <a:tr h="426860">
                <a:tc>
                  <a:txBody>
                    <a:bodyPr/>
                    <a:lstStyle/>
                    <a:p>
                      <a:pPr marL="190500" marR="187960" indent="184150">
                        <a:lnSpc>
                          <a:spcPts val="1390"/>
                        </a:lnSpc>
                      </a:pPr>
                      <a:r>
                        <a:rPr sz="1200" dirty="0">
                          <a:latin typeface="Arial"/>
                          <a:cs typeface="Arial"/>
                        </a:rPr>
                        <a:t>B</a:t>
                      </a:r>
                      <a:r>
                        <a:rPr sz="1200" spc="-10" dirty="0">
                          <a:latin typeface="Arial"/>
                          <a:cs typeface="Arial"/>
                        </a:rPr>
                        <a:t>un</a:t>
                      </a:r>
                      <a:r>
                        <a:rPr sz="1200" spc="-5" dirty="0">
                          <a:latin typeface="Arial"/>
                          <a:cs typeface="Arial"/>
                        </a:rPr>
                        <a:t>c</a:t>
                      </a:r>
                      <a:r>
                        <a:rPr sz="1200" spc="-10" dirty="0">
                          <a:latin typeface="Arial"/>
                          <a:cs typeface="Arial"/>
                        </a:rPr>
                        <a:t>h</a:t>
                      </a:r>
                      <a:r>
                        <a:rPr sz="1200" dirty="0">
                          <a:latin typeface="Arial"/>
                          <a:cs typeface="Arial"/>
                        </a:rPr>
                        <a:t> </a:t>
                      </a:r>
                      <a:r>
                        <a:rPr sz="1200" spc="-5" dirty="0">
                          <a:latin typeface="Arial"/>
                          <a:cs typeface="Arial"/>
                        </a:rPr>
                        <a:t>c</a:t>
                      </a:r>
                      <a:r>
                        <a:rPr sz="1200" spc="-10" dirty="0">
                          <a:latin typeface="Arial"/>
                          <a:cs typeface="Arial"/>
                        </a:rPr>
                        <a:t>ha</a:t>
                      </a:r>
                      <a:r>
                        <a:rPr sz="1200" spc="-5" dirty="0">
                          <a:latin typeface="Arial"/>
                          <a:cs typeface="Arial"/>
                        </a:rPr>
                        <a:t>r</a:t>
                      </a:r>
                      <a:r>
                        <a:rPr sz="1200" spc="-10" dirty="0">
                          <a:latin typeface="Arial"/>
                          <a:cs typeface="Arial"/>
                        </a:rPr>
                        <a:t>ge</a:t>
                      </a:r>
                      <a:r>
                        <a:rPr lang="en-US" sz="1200" spc="-5" baseline="0" dirty="0">
                          <a:latin typeface="Arial"/>
                          <a:cs typeface="Arial"/>
                        </a:rPr>
                        <a:t> </a:t>
                      </a:r>
                      <a:r>
                        <a:rPr sz="1200" spc="-5" dirty="0">
                          <a:latin typeface="Arial"/>
                          <a:cs typeface="Arial"/>
                        </a:rPr>
                        <a:t>(</a:t>
                      </a:r>
                      <a:r>
                        <a:rPr sz="1200" spc="-10" dirty="0">
                          <a:latin typeface="Arial"/>
                          <a:cs typeface="Arial"/>
                        </a:rPr>
                        <a:t>n</a:t>
                      </a:r>
                      <a:r>
                        <a:rPr sz="1200" spc="-5" dirty="0">
                          <a:latin typeface="Arial"/>
                          <a:cs typeface="Arial"/>
                        </a:rPr>
                        <a:t>C)</a:t>
                      </a:r>
                      <a:endParaRPr sz="1200" dirty="0">
                        <a:latin typeface="Arial"/>
                        <a:cs typeface="Arial"/>
                      </a:endParaRPr>
                    </a:p>
                  </a:txBody>
                  <a:tcPr marL="0" marR="0" marT="0" marB="0">
                    <a:lnL w="10847">
                      <a:solidFill>
                        <a:srgbClr val="FFFFFF"/>
                      </a:solidFill>
                      <a:prstDash val="solid"/>
                    </a:lnL>
                    <a:lnT w="10842">
                      <a:solidFill>
                        <a:srgbClr val="FFFFFF"/>
                      </a:solidFill>
                      <a:prstDash val="solid"/>
                    </a:lnT>
                    <a:lnB w="10842">
                      <a:solidFill>
                        <a:srgbClr val="FFFFFF"/>
                      </a:solidFill>
                      <a:prstDash val="solid"/>
                    </a:lnB>
                    <a:solidFill>
                      <a:srgbClr val="F2F2F2"/>
                    </a:solidFill>
                  </a:tcPr>
                </a:tc>
                <a:tc>
                  <a:txBody>
                    <a:bodyPr/>
                    <a:lstStyle/>
                    <a:p>
                      <a:pPr marL="5715" algn="ctr">
                        <a:lnSpc>
                          <a:spcPct val="100000"/>
                        </a:lnSpc>
                      </a:pPr>
                      <a:r>
                        <a:rPr sz="1200" spc="-10" dirty="0">
                          <a:latin typeface="Arial"/>
                          <a:cs typeface="Arial"/>
                        </a:rPr>
                        <a:t>1</a:t>
                      </a:r>
                      <a:r>
                        <a:rPr lang="en-US" sz="1200" spc="-5" dirty="0">
                          <a:latin typeface="Arial"/>
                          <a:cs typeface="Arial"/>
                        </a:rPr>
                        <a:t>.0</a:t>
                      </a:r>
                      <a:endParaRPr sz="1200" dirty="0">
                        <a:latin typeface="Arial"/>
                        <a:cs typeface="Arial"/>
                      </a:endParaRPr>
                    </a:p>
                  </a:txBody>
                  <a:tcPr marL="0" marR="0" marT="0" marB="0">
                    <a:lnR w="10847">
                      <a:solidFill>
                        <a:srgbClr val="FFFFFF"/>
                      </a:solidFill>
                      <a:prstDash val="solid"/>
                    </a:lnR>
                    <a:lnT w="10842">
                      <a:solidFill>
                        <a:srgbClr val="FFFFFF"/>
                      </a:solidFill>
                      <a:prstDash val="solid"/>
                    </a:lnT>
                    <a:lnB w="10842">
                      <a:solidFill>
                        <a:srgbClr val="FFFFFF"/>
                      </a:solidFill>
                      <a:prstDash val="solid"/>
                    </a:lnB>
                    <a:solidFill>
                      <a:srgbClr val="FCD5B5"/>
                    </a:solidFill>
                  </a:tcPr>
                </a:tc>
                <a:tc>
                  <a:txBody>
                    <a:bodyPr/>
                    <a:lstStyle/>
                    <a:p>
                      <a:pPr algn="ctr">
                        <a:lnSpc>
                          <a:spcPct val="100000"/>
                        </a:lnSpc>
                      </a:pPr>
                      <a:r>
                        <a:rPr sz="1200" dirty="0">
                          <a:latin typeface="Arial"/>
                          <a:cs typeface="Arial"/>
                        </a:rPr>
                        <a:t>1</a:t>
                      </a:r>
                      <a:r>
                        <a:rPr lang="en-US" sz="1200" dirty="0">
                          <a:latin typeface="Arial"/>
                          <a:cs typeface="Arial"/>
                        </a:rPr>
                        <a:t>.0</a:t>
                      </a:r>
                      <a:endParaRPr sz="1200" dirty="0">
                        <a:latin typeface="Arial"/>
                        <a:cs typeface="Arial"/>
                      </a:endParaRPr>
                    </a:p>
                  </a:txBody>
                  <a:tcPr marL="0" marR="0" marT="0" marB="0">
                    <a:lnL w="10847">
                      <a:solidFill>
                        <a:srgbClr val="FFFFFF"/>
                      </a:solidFill>
                      <a:prstDash val="solid"/>
                    </a:lnL>
                    <a:lnT w="10842">
                      <a:solidFill>
                        <a:srgbClr val="FFFFFF"/>
                      </a:solidFill>
                      <a:prstDash val="solid"/>
                    </a:lnT>
                    <a:lnB w="10842">
                      <a:solidFill>
                        <a:srgbClr val="FFFFFF"/>
                      </a:solidFill>
                      <a:prstDash val="solid"/>
                    </a:lnB>
                    <a:solidFill>
                      <a:srgbClr val="FCD5B5"/>
                    </a:solidFill>
                  </a:tcPr>
                </a:tc>
                <a:tc>
                  <a:txBody>
                    <a:bodyPr/>
                    <a:lstStyle/>
                    <a:p>
                      <a:pPr marL="5715" algn="ctr">
                        <a:lnSpc>
                          <a:spcPct val="100000"/>
                        </a:lnSpc>
                      </a:pPr>
                      <a:r>
                        <a:rPr sz="1200" dirty="0">
                          <a:latin typeface="Arial"/>
                          <a:cs typeface="Arial"/>
                        </a:rPr>
                        <a:t>4</a:t>
                      </a:r>
                      <a:r>
                        <a:rPr lang="en-US" sz="1200" dirty="0">
                          <a:latin typeface="Arial"/>
                          <a:cs typeface="Arial"/>
                        </a:rPr>
                        <a:t>.0</a:t>
                      </a:r>
                      <a:endParaRPr sz="1200" dirty="0">
                        <a:latin typeface="Arial"/>
                        <a:cs typeface="Arial"/>
                      </a:endParaRPr>
                    </a:p>
                  </a:txBody>
                  <a:tcPr marL="0" marR="0" marT="0" marB="0">
                    <a:lnR w="10847">
                      <a:solidFill>
                        <a:srgbClr val="FFFFFF"/>
                      </a:solidFill>
                      <a:prstDash val="solid"/>
                    </a:lnR>
                    <a:lnT w="10842">
                      <a:solidFill>
                        <a:srgbClr val="FFFFFF"/>
                      </a:solidFill>
                      <a:prstDash val="solid"/>
                    </a:lnT>
                    <a:lnB w="10842">
                      <a:solidFill>
                        <a:srgbClr val="FFFFFF"/>
                      </a:solidFill>
                      <a:prstDash val="solid"/>
                    </a:lnB>
                    <a:solidFill>
                      <a:srgbClr val="D99694"/>
                    </a:solidFill>
                  </a:tcPr>
                </a:tc>
                <a:tc>
                  <a:txBody>
                    <a:bodyPr/>
                    <a:lstStyle/>
                    <a:p>
                      <a:pPr marL="33020" algn="ctr">
                        <a:lnSpc>
                          <a:spcPct val="100000"/>
                        </a:lnSpc>
                      </a:pPr>
                      <a:r>
                        <a:rPr sz="1200" dirty="0">
                          <a:latin typeface="Arial"/>
                          <a:cs typeface="Arial"/>
                        </a:rPr>
                        <a:t>4</a:t>
                      </a:r>
                      <a:r>
                        <a:rPr lang="en-US" sz="1200" dirty="0">
                          <a:latin typeface="Arial"/>
                          <a:cs typeface="Arial"/>
                        </a:rPr>
                        <a:t>.0</a:t>
                      </a:r>
                      <a:endParaRPr sz="1200" dirty="0">
                        <a:latin typeface="Arial"/>
                        <a:cs typeface="Arial"/>
                      </a:endParaRPr>
                    </a:p>
                  </a:txBody>
                  <a:tcPr marL="0" marR="0" marT="0" marB="0">
                    <a:lnL w="10847">
                      <a:solidFill>
                        <a:srgbClr val="FFFFFF"/>
                      </a:solidFill>
                      <a:prstDash val="solid"/>
                    </a:lnL>
                    <a:lnR w="10847">
                      <a:solidFill>
                        <a:srgbClr val="FFFFFF"/>
                      </a:solidFill>
                      <a:prstDash val="solid"/>
                    </a:lnR>
                    <a:lnT w="10842">
                      <a:solidFill>
                        <a:srgbClr val="FFFFFF"/>
                      </a:solidFill>
                      <a:prstDash val="solid"/>
                    </a:lnT>
                    <a:lnB w="10842">
                      <a:solidFill>
                        <a:srgbClr val="FFFFFF"/>
                      </a:solidFill>
                      <a:prstDash val="solid"/>
                    </a:lnB>
                    <a:solidFill>
                      <a:srgbClr val="D99694"/>
                    </a:solidFill>
                  </a:tcPr>
                </a:tc>
                <a:extLst>
                  <a:ext uri="{0D108BD9-81ED-4DB2-BD59-A6C34878D82A}">
                    <a16:rowId xmlns:a16="http://schemas.microsoft.com/office/drawing/2014/main" val="10002"/>
                  </a:ext>
                </a:extLst>
              </a:tr>
              <a:tr h="465012">
                <a:tc>
                  <a:txBody>
                    <a:bodyPr/>
                    <a:lstStyle/>
                    <a:p>
                      <a:pPr marL="6350" marR="144780" indent="0" algn="ctr">
                        <a:lnSpc>
                          <a:spcPts val="1390"/>
                        </a:lnSpc>
                        <a:tabLst/>
                      </a:pPr>
                      <a:r>
                        <a:rPr sz="1200" spc="-5" dirty="0">
                          <a:latin typeface="Arial"/>
                          <a:cs typeface="Arial"/>
                        </a:rPr>
                        <a:t>N</a:t>
                      </a:r>
                      <a:r>
                        <a:rPr sz="1200" spc="-10" dirty="0">
                          <a:latin typeface="Arial"/>
                          <a:cs typeface="Arial"/>
                        </a:rPr>
                        <a:t>orm</a:t>
                      </a:r>
                      <a:r>
                        <a:rPr lang="en-US" sz="1200" spc="-5" dirty="0">
                          <a:latin typeface="Arial"/>
                          <a:cs typeface="Arial"/>
                        </a:rPr>
                        <a:t>alized</a:t>
                      </a:r>
                      <a:r>
                        <a:rPr lang="en-US" sz="1200" spc="-5" baseline="0" dirty="0">
                          <a:latin typeface="Arial"/>
                          <a:cs typeface="Arial"/>
                        </a:rPr>
                        <a:t> </a:t>
                      </a:r>
                      <a:r>
                        <a:rPr sz="1200" dirty="0">
                          <a:latin typeface="Arial"/>
                          <a:cs typeface="Arial"/>
                        </a:rPr>
                        <a:t>E</a:t>
                      </a:r>
                      <a:r>
                        <a:rPr sz="1200" spc="-10" dirty="0">
                          <a:latin typeface="Arial"/>
                          <a:cs typeface="Arial"/>
                        </a:rPr>
                        <a:t>m</a:t>
                      </a:r>
                      <a:r>
                        <a:rPr sz="1200" dirty="0">
                          <a:latin typeface="Arial"/>
                          <a:cs typeface="Arial"/>
                        </a:rPr>
                        <a:t>i</a:t>
                      </a:r>
                      <a:r>
                        <a:rPr sz="1200" spc="-5" dirty="0">
                          <a:latin typeface="Arial"/>
                          <a:cs typeface="Arial"/>
                        </a:rPr>
                        <a:t>t</a:t>
                      </a:r>
                      <a:r>
                        <a:rPr lang="en-US" sz="1200" spc="-5" dirty="0">
                          <a:latin typeface="Arial"/>
                          <a:cs typeface="Arial"/>
                        </a:rPr>
                        <a:t>tance (</a:t>
                      </a:r>
                      <a:r>
                        <a:rPr lang="en-US" altLang="ja-JP" sz="1200" spc="0" dirty="0" err="1">
                          <a:latin typeface="Arial"/>
                          <a:cs typeface="Arial"/>
                        </a:rPr>
                        <a:t>μ</a:t>
                      </a:r>
                      <a:r>
                        <a:rPr sz="1200" spc="-10" dirty="0" err="1">
                          <a:latin typeface="Arial"/>
                          <a:cs typeface="Arial"/>
                        </a:rPr>
                        <a:t>m</a:t>
                      </a:r>
                      <a:r>
                        <a:rPr lang="en-US" sz="1200" spc="-10" dirty="0">
                          <a:latin typeface="Arial"/>
                          <a:cs typeface="Arial"/>
                        </a:rPr>
                        <a:t>)</a:t>
                      </a:r>
                      <a:r>
                        <a:rPr lang="ja-JP" altLang="en-US" sz="1200" spc="-10">
                          <a:latin typeface="Arial"/>
                          <a:cs typeface="Arial"/>
                        </a:rPr>
                        <a:t> </a:t>
                      </a:r>
                      <a:endParaRPr sz="1200" dirty="0">
                        <a:latin typeface="Arial"/>
                        <a:cs typeface="Arial"/>
                      </a:endParaRPr>
                    </a:p>
                  </a:txBody>
                  <a:tcPr marL="0" marR="0" marT="0" marB="0">
                    <a:lnL w="10847">
                      <a:solidFill>
                        <a:srgbClr val="FFFFFF"/>
                      </a:solidFill>
                      <a:prstDash val="solid"/>
                    </a:lnL>
                    <a:lnT w="10842">
                      <a:solidFill>
                        <a:srgbClr val="FFFFFF"/>
                      </a:solidFill>
                      <a:prstDash val="solid"/>
                    </a:lnT>
                    <a:lnB w="10842">
                      <a:solidFill>
                        <a:srgbClr val="FFFFFF"/>
                      </a:solidFill>
                      <a:prstDash val="solid"/>
                    </a:lnB>
                    <a:solidFill>
                      <a:srgbClr val="F2F2F2"/>
                    </a:solidFill>
                  </a:tcPr>
                </a:tc>
                <a:tc>
                  <a:txBody>
                    <a:bodyPr/>
                    <a:lstStyle/>
                    <a:p>
                      <a:pPr marL="6350" indent="0" algn="ctr">
                        <a:lnSpc>
                          <a:spcPts val="1420"/>
                        </a:lnSpc>
                        <a:tabLst/>
                      </a:pPr>
                      <a:r>
                        <a:rPr lang="en-US" sz="1200" spc="-10" dirty="0">
                          <a:latin typeface="Arial"/>
                          <a:cs typeface="Arial"/>
                        </a:rPr>
                        <a:t>1400</a:t>
                      </a:r>
                      <a:endParaRPr sz="1200" dirty="0">
                        <a:latin typeface="Arial"/>
                        <a:cs typeface="Arial"/>
                      </a:endParaRPr>
                    </a:p>
                  </a:txBody>
                  <a:tcPr marL="0" marR="0" marT="0" marB="0">
                    <a:lnR w="10847">
                      <a:solidFill>
                        <a:srgbClr val="FFFFFF"/>
                      </a:solidFill>
                      <a:prstDash val="solid"/>
                    </a:lnR>
                    <a:lnT w="10842">
                      <a:solidFill>
                        <a:srgbClr val="FFFFFF"/>
                      </a:solidFill>
                      <a:prstDash val="solid"/>
                    </a:lnT>
                    <a:lnB w="10842">
                      <a:solidFill>
                        <a:srgbClr val="FFFFFF"/>
                      </a:solidFill>
                      <a:prstDash val="solid"/>
                    </a:lnB>
                    <a:solidFill>
                      <a:srgbClr val="FDEADA"/>
                    </a:solidFill>
                  </a:tcPr>
                </a:tc>
                <a:tc>
                  <a:txBody>
                    <a:bodyPr/>
                    <a:lstStyle/>
                    <a:p>
                      <a:pPr algn="ctr">
                        <a:lnSpc>
                          <a:spcPct val="100000"/>
                        </a:lnSpc>
                      </a:pPr>
                      <a:r>
                        <a:rPr lang="en-US" sz="1200" spc="-10" dirty="0">
                          <a:latin typeface="Arial"/>
                          <a:cs typeface="Arial"/>
                        </a:rPr>
                        <a:t>310</a:t>
                      </a:r>
                      <a:endParaRPr sz="1200" dirty="0">
                        <a:latin typeface="Arial"/>
                        <a:cs typeface="Arial"/>
                      </a:endParaRPr>
                    </a:p>
                  </a:txBody>
                  <a:tcPr marL="0" marR="0" marT="0" marB="0">
                    <a:lnL w="10847">
                      <a:solidFill>
                        <a:srgbClr val="FFFFFF"/>
                      </a:solidFill>
                      <a:prstDash val="solid"/>
                    </a:lnL>
                    <a:lnT w="10842">
                      <a:solidFill>
                        <a:srgbClr val="FFFFFF"/>
                      </a:solidFill>
                      <a:prstDash val="solid"/>
                    </a:lnT>
                    <a:lnB w="10842">
                      <a:solidFill>
                        <a:srgbClr val="FFFFFF"/>
                      </a:solidFill>
                      <a:prstDash val="solid"/>
                    </a:lnB>
                    <a:solidFill>
                      <a:srgbClr val="FDEADA"/>
                    </a:solidFill>
                  </a:tcPr>
                </a:tc>
                <a:tc>
                  <a:txBody>
                    <a:bodyPr/>
                    <a:lstStyle/>
                    <a:p>
                      <a:pPr marL="179705">
                        <a:lnSpc>
                          <a:spcPts val="1420"/>
                        </a:lnSpc>
                      </a:pPr>
                      <a:r>
                        <a:rPr sz="1200" u="heavy" spc="-10" dirty="0">
                          <a:latin typeface="Arial"/>
                          <a:cs typeface="Arial"/>
                        </a:rPr>
                        <a:t>100</a:t>
                      </a:r>
                      <a:r>
                        <a:rPr sz="1200" u="heavy" spc="-5" dirty="0">
                          <a:latin typeface="Arial"/>
                          <a:cs typeface="Arial"/>
                        </a:rPr>
                        <a:t>/</a:t>
                      </a:r>
                      <a:r>
                        <a:rPr sz="1200" u="heavy" spc="-10" dirty="0">
                          <a:latin typeface="Arial"/>
                          <a:cs typeface="Arial"/>
                        </a:rPr>
                        <a:t>1</a:t>
                      </a:r>
                      <a:r>
                        <a:rPr sz="1200" spc="-10" dirty="0">
                          <a:latin typeface="Arial"/>
                          <a:cs typeface="Arial"/>
                        </a:rPr>
                        <a:t>5</a:t>
                      </a:r>
                      <a:endParaRPr sz="1200" dirty="0">
                        <a:latin typeface="Arial"/>
                        <a:cs typeface="Arial"/>
                      </a:endParaRPr>
                    </a:p>
                    <a:p>
                      <a:pPr marL="118110">
                        <a:lnSpc>
                          <a:spcPts val="1180"/>
                        </a:lnSpc>
                      </a:pPr>
                      <a:r>
                        <a:rPr sz="1000" spc="5" dirty="0">
                          <a:latin typeface="Arial"/>
                          <a:cs typeface="Arial"/>
                        </a:rPr>
                        <a:t>(</a:t>
                      </a:r>
                      <a:r>
                        <a:rPr sz="1000" spc="10" dirty="0">
                          <a:latin typeface="Arial"/>
                          <a:cs typeface="Arial"/>
                        </a:rPr>
                        <a:t>H</a:t>
                      </a:r>
                      <a:r>
                        <a:rPr sz="1000" spc="5" dirty="0">
                          <a:latin typeface="Arial"/>
                          <a:cs typeface="Arial"/>
                        </a:rPr>
                        <a:t>o</a:t>
                      </a:r>
                      <a:r>
                        <a:rPr sz="1000" spc="-50" dirty="0">
                          <a:latin typeface="Arial"/>
                          <a:cs typeface="Arial"/>
                        </a:rPr>
                        <a:t>r</a:t>
                      </a:r>
                      <a:r>
                        <a:rPr sz="1000" spc="10" dirty="0">
                          <a:latin typeface="Arial"/>
                          <a:cs typeface="Arial"/>
                        </a:rPr>
                        <a:t>./</a:t>
                      </a:r>
                      <a:r>
                        <a:rPr sz="1000" spc="-45" dirty="0">
                          <a:latin typeface="Arial"/>
                          <a:cs typeface="Arial"/>
                        </a:rPr>
                        <a:t>V</a:t>
                      </a:r>
                      <a:r>
                        <a:rPr sz="1000" spc="5" dirty="0">
                          <a:latin typeface="Arial"/>
                          <a:cs typeface="Arial"/>
                        </a:rPr>
                        <a:t>e</a:t>
                      </a:r>
                      <a:r>
                        <a:rPr sz="1000" spc="-50" dirty="0">
                          <a:latin typeface="Arial"/>
                          <a:cs typeface="Arial"/>
                        </a:rPr>
                        <a:t>r</a:t>
                      </a:r>
                      <a:r>
                        <a:rPr sz="1000" spc="10" dirty="0">
                          <a:latin typeface="Arial"/>
                          <a:cs typeface="Arial"/>
                        </a:rPr>
                        <a:t>.</a:t>
                      </a:r>
                      <a:r>
                        <a:rPr sz="1000" dirty="0">
                          <a:latin typeface="Arial"/>
                          <a:cs typeface="Arial"/>
                        </a:rPr>
                        <a:t>)</a:t>
                      </a:r>
                    </a:p>
                  </a:txBody>
                  <a:tcPr marL="0" marR="0" marT="0" marB="0">
                    <a:lnR w="10847">
                      <a:solidFill>
                        <a:srgbClr val="FFFFFF"/>
                      </a:solidFill>
                      <a:prstDash val="solid"/>
                    </a:lnR>
                    <a:lnT w="10842">
                      <a:solidFill>
                        <a:srgbClr val="FFFFFF"/>
                      </a:solidFill>
                      <a:prstDash val="solid"/>
                    </a:lnT>
                    <a:lnB w="10842">
                      <a:solidFill>
                        <a:srgbClr val="FFFFFF"/>
                      </a:solidFill>
                      <a:prstDash val="solid"/>
                    </a:lnB>
                    <a:solidFill>
                      <a:srgbClr val="F2DCDB"/>
                    </a:solidFill>
                  </a:tcPr>
                </a:tc>
                <a:tc>
                  <a:txBody>
                    <a:bodyPr/>
                    <a:lstStyle/>
                    <a:p>
                      <a:pPr algn="ctr">
                        <a:lnSpc>
                          <a:spcPts val="1420"/>
                        </a:lnSpc>
                      </a:pPr>
                      <a:r>
                        <a:rPr sz="1200" u="heavy" spc="-10" dirty="0">
                          <a:latin typeface="Arial"/>
                          <a:cs typeface="Arial"/>
                        </a:rPr>
                        <a:t>40</a:t>
                      </a:r>
                      <a:r>
                        <a:rPr sz="1200" u="heavy" spc="-5" dirty="0">
                          <a:latin typeface="Arial"/>
                          <a:cs typeface="Arial"/>
                        </a:rPr>
                        <a:t>/</a:t>
                      </a:r>
                      <a:r>
                        <a:rPr sz="1200" u="heavy" spc="-10" dirty="0">
                          <a:latin typeface="Arial"/>
                          <a:cs typeface="Arial"/>
                        </a:rPr>
                        <a:t>20</a:t>
                      </a:r>
                      <a:endParaRPr sz="1200" dirty="0">
                        <a:latin typeface="Arial"/>
                        <a:cs typeface="Arial"/>
                      </a:endParaRPr>
                    </a:p>
                    <a:p>
                      <a:pPr algn="ctr">
                        <a:lnSpc>
                          <a:spcPts val="1180"/>
                        </a:lnSpc>
                      </a:pPr>
                      <a:r>
                        <a:rPr sz="1000" spc="5" dirty="0">
                          <a:latin typeface="Arial"/>
                          <a:cs typeface="Arial"/>
                        </a:rPr>
                        <a:t>(</a:t>
                      </a:r>
                      <a:r>
                        <a:rPr sz="1000" spc="10" dirty="0">
                          <a:latin typeface="Arial"/>
                          <a:cs typeface="Arial"/>
                        </a:rPr>
                        <a:t>H</a:t>
                      </a:r>
                      <a:r>
                        <a:rPr sz="1000" spc="5" dirty="0">
                          <a:latin typeface="Arial"/>
                          <a:cs typeface="Arial"/>
                        </a:rPr>
                        <a:t>o</a:t>
                      </a:r>
                      <a:r>
                        <a:rPr sz="1000" spc="-50" dirty="0">
                          <a:latin typeface="Arial"/>
                          <a:cs typeface="Arial"/>
                        </a:rPr>
                        <a:t>r</a:t>
                      </a:r>
                      <a:r>
                        <a:rPr sz="1000" spc="10" dirty="0">
                          <a:latin typeface="Arial"/>
                          <a:cs typeface="Arial"/>
                        </a:rPr>
                        <a:t>./</a:t>
                      </a:r>
                      <a:r>
                        <a:rPr sz="1000" spc="-45" dirty="0">
                          <a:latin typeface="Arial"/>
                          <a:cs typeface="Arial"/>
                        </a:rPr>
                        <a:t>V</a:t>
                      </a:r>
                      <a:r>
                        <a:rPr sz="1000" spc="5" dirty="0">
                          <a:latin typeface="Arial"/>
                          <a:cs typeface="Arial"/>
                        </a:rPr>
                        <a:t>e</a:t>
                      </a:r>
                      <a:r>
                        <a:rPr sz="1000" spc="-50" dirty="0">
                          <a:latin typeface="Arial"/>
                          <a:cs typeface="Arial"/>
                        </a:rPr>
                        <a:t>r</a:t>
                      </a:r>
                      <a:r>
                        <a:rPr sz="1000" spc="10" dirty="0">
                          <a:latin typeface="Arial"/>
                          <a:cs typeface="Arial"/>
                        </a:rPr>
                        <a:t>.</a:t>
                      </a:r>
                      <a:r>
                        <a:rPr sz="1000" dirty="0">
                          <a:latin typeface="Arial"/>
                          <a:cs typeface="Arial"/>
                        </a:rPr>
                        <a:t>)</a:t>
                      </a:r>
                    </a:p>
                  </a:txBody>
                  <a:tcPr marL="0" marR="0" marT="0" marB="0">
                    <a:lnL w="10847">
                      <a:solidFill>
                        <a:srgbClr val="FFFFFF"/>
                      </a:solidFill>
                      <a:prstDash val="solid"/>
                    </a:lnL>
                    <a:lnR w="10847">
                      <a:solidFill>
                        <a:srgbClr val="FFFFFF"/>
                      </a:solidFill>
                      <a:prstDash val="solid"/>
                    </a:lnR>
                    <a:lnT w="10842">
                      <a:solidFill>
                        <a:srgbClr val="FFFFFF"/>
                      </a:solidFill>
                      <a:prstDash val="solid"/>
                    </a:lnT>
                    <a:lnB w="10842">
                      <a:solidFill>
                        <a:srgbClr val="FFFFFF"/>
                      </a:solidFill>
                      <a:prstDash val="solid"/>
                    </a:lnB>
                    <a:solidFill>
                      <a:srgbClr val="F2DCDB"/>
                    </a:solidFill>
                  </a:tcPr>
                </a:tc>
                <a:extLst>
                  <a:ext uri="{0D108BD9-81ED-4DB2-BD59-A6C34878D82A}">
                    <a16:rowId xmlns:a16="http://schemas.microsoft.com/office/drawing/2014/main" val="10003"/>
                  </a:ext>
                </a:extLst>
              </a:tr>
              <a:tr h="244433">
                <a:tc>
                  <a:txBody>
                    <a:bodyPr/>
                    <a:lstStyle/>
                    <a:p>
                      <a:pPr marL="97155">
                        <a:lnSpc>
                          <a:spcPct val="100000"/>
                        </a:lnSpc>
                      </a:pPr>
                      <a:r>
                        <a:rPr sz="1200" dirty="0">
                          <a:latin typeface="Arial"/>
                          <a:cs typeface="Arial"/>
                        </a:rPr>
                        <a:t>E</a:t>
                      </a:r>
                      <a:r>
                        <a:rPr sz="1200" spc="-10" dirty="0">
                          <a:latin typeface="Arial"/>
                          <a:cs typeface="Arial"/>
                        </a:rPr>
                        <a:t>ne</a:t>
                      </a:r>
                      <a:r>
                        <a:rPr sz="1200" spc="-5" dirty="0">
                          <a:latin typeface="Arial"/>
                          <a:cs typeface="Arial"/>
                        </a:rPr>
                        <a:t>r</a:t>
                      </a:r>
                      <a:r>
                        <a:rPr sz="1200" spc="-10" dirty="0">
                          <a:latin typeface="Arial"/>
                          <a:cs typeface="Arial"/>
                        </a:rPr>
                        <a:t>g</a:t>
                      </a:r>
                      <a:r>
                        <a:rPr sz="1200" spc="-5" dirty="0">
                          <a:latin typeface="Arial"/>
                          <a:cs typeface="Arial"/>
                        </a:rPr>
                        <a:t>y</a:t>
                      </a:r>
                      <a:r>
                        <a:rPr lang="en-US" sz="1200" spc="-5" baseline="0" dirty="0">
                          <a:latin typeface="Arial"/>
                          <a:cs typeface="Arial"/>
                        </a:rPr>
                        <a:t> </a:t>
                      </a:r>
                      <a:r>
                        <a:rPr sz="1200" spc="-5" dirty="0">
                          <a:latin typeface="Arial"/>
                          <a:cs typeface="Arial"/>
                        </a:rPr>
                        <a:t>s</a:t>
                      </a:r>
                      <a:r>
                        <a:rPr sz="1200" spc="-10" dirty="0">
                          <a:latin typeface="Arial"/>
                          <a:cs typeface="Arial"/>
                        </a:rPr>
                        <a:t>p</a:t>
                      </a:r>
                      <a:r>
                        <a:rPr sz="1200" spc="-5" dirty="0">
                          <a:latin typeface="Arial"/>
                          <a:cs typeface="Arial"/>
                        </a:rPr>
                        <a:t>r</a:t>
                      </a:r>
                      <a:r>
                        <a:rPr sz="1200" spc="-10" dirty="0">
                          <a:latin typeface="Arial"/>
                          <a:cs typeface="Arial"/>
                        </a:rPr>
                        <a:t>ead</a:t>
                      </a:r>
                      <a:endParaRPr sz="1200" dirty="0">
                        <a:latin typeface="Arial"/>
                        <a:cs typeface="Arial"/>
                      </a:endParaRPr>
                    </a:p>
                  </a:txBody>
                  <a:tcPr marL="0" marR="0" marT="0" marB="0">
                    <a:lnL w="10847">
                      <a:solidFill>
                        <a:srgbClr val="FFFFFF"/>
                      </a:solidFill>
                      <a:prstDash val="solid"/>
                    </a:lnL>
                    <a:lnT w="10842">
                      <a:solidFill>
                        <a:srgbClr val="FFFFFF"/>
                      </a:solidFill>
                      <a:prstDash val="solid"/>
                    </a:lnT>
                    <a:lnB w="10842">
                      <a:solidFill>
                        <a:srgbClr val="FFFFFF"/>
                      </a:solidFill>
                      <a:prstDash val="solid"/>
                    </a:lnB>
                    <a:solidFill>
                      <a:srgbClr val="F2F2F2"/>
                    </a:solidFill>
                  </a:tcPr>
                </a:tc>
                <a:tc>
                  <a:txBody>
                    <a:bodyPr/>
                    <a:lstStyle/>
                    <a:p>
                      <a:pPr marL="6350" indent="0" algn="ctr">
                        <a:lnSpc>
                          <a:spcPct val="100000"/>
                        </a:lnSpc>
                        <a:tabLst/>
                      </a:pPr>
                      <a:r>
                        <a:rPr sz="1200" spc="-10" dirty="0">
                          <a:latin typeface="Arial"/>
                          <a:cs typeface="Arial"/>
                        </a:rPr>
                        <a:t>0</a:t>
                      </a:r>
                      <a:r>
                        <a:rPr sz="1200" spc="-5" dirty="0">
                          <a:latin typeface="Arial"/>
                          <a:cs typeface="Arial"/>
                        </a:rPr>
                        <a:t>.</a:t>
                      </a:r>
                      <a:r>
                        <a:rPr sz="1200" spc="-10" dirty="0">
                          <a:latin typeface="Arial"/>
                          <a:cs typeface="Arial"/>
                        </a:rPr>
                        <a:t>1</a:t>
                      </a:r>
                      <a:r>
                        <a:rPr lang="en-US" sz="1200" spc="-10" dirty="0">
                          <a:latin typeface="Arial"/>
                          <a:cs typeface="Arial"/>
                        </a:rPr>
                        <a:t>25</a:t>
                      </a:r>
                      <a:r>
                        <a:rPr sz="1200" spc="-10" dirty="0">
                          <a:latin typeface="Arial"/>
                          <a:cs typeface="Arial"/>
                        </a:rPr>
                        <a:t>%</a:t>
                      </a:r>
                      <a:endParaRPr sz="1200" dirty="0">
                        <a:latin typeface="Arial"/>
                        <a:cs typeface="Arial"/>
                      </a:endParaRPr>
                    </a:p>
                  </a:txBody>
                  <a:tcPr marL="0" marR="0" marT="0" marB="0">
                    <a:lnR w="10847">
                      <a:solidFill>
                        <a:srgbClr val="FFFFFF"/>
                      </a:solidFill>
                      <a:prstDash val="solid"/>
                    </a:lnR>
                    <a:lnT w="10842">
                      <a:solidFill>
                        <a:srgbClr val="FFFFFF"/>
                      </a:solidFill>
                      <a:prstDash val="solid"/>
                    </a:lnT>
                    <a:lnB w="10842">
                      <a:solidFill>
                        <a:srgbClr val="FFFFFF"/>
                      </a:solidFill>
                      <a:prstDash val="solid"/>
                    </a:lnB>
                    <a:solidFill>
                      <a:srgbClr val="FCD5B5"/>
                    </a:solidFill>
                  </a:tcPr>
                </a:tc>
                <a:tc>
                  <a:txBody>
                    <a:bodyPr/>
                    <a:lstStyle/>
                    <a:p>
                      <a:pPr marL="6350" indent="0" algn="ctr">
                        <a:lnSpc>
                          <a:spcPct val="100000"/>
                        </a:lnSpc>
                        <a:tabLst/>
                      </a:pPr>
                      <a:r>
                        <a:rPr sz="1200" spc="-10" dirty="0">
                          <a:latin typeface="Arial"/>
                          <a:cs typeface="Arial"/>
                        </a:rPr>
                        <a:t>0</a:t>
                      </a:r>
                      <a:r>
                        <a:rPr sz="1200" spc="-5" dirty="0">
                          <a:latin typeface="Arial"/>
                          <a:cs typeface="Arial"/>
                        </a:rPr>
                        <a:t>.</a:t>
                      </a:r>
                      <a:r>
                        <a:rPr sz="1200" spc="-10" dirty="0">
                          <a:latin typeface="Arial"/>
                          <a:cs typeface="Arial"/>
                        </a:rPr>
                        <a:t>1</a:t>
                      </a:r>
                      <a:r>
                        <a:rPr lang="en-US" sz="1200" spc="-10" dirty="0">
                          <a:latin typeface="Arial"/>
                          <a:cs typeface="Arial"/>
                        </a:rPr>
                        <a:t>25</a:t>
                      </a:r>
                      <a:r>
                        <a:rPr sz="1200" spc="-10" dirty="0">
                          <a:latin typeface="Arial"/>
                          <a:cs typeface="Arial"/>
                        </a:rPr>
                        <a:t>%</a:t>
                      </a:r>
                      <a:endParaRPr sz="1200" dirty="0">
                        <a:latin typeface="Arial"/>
                        <a:cs typeface="Arial"/>
                      </a:endParaRPr>
                    </a:p>
                  </a:txBody>
                  <a:tcPr marL="0" marR="0" marT="0" marB="0">
                    <a:lnL w="10847">
                      <a:solidFill>
                        <a:srgbClr val="FFFFFF"/>
                      </a:solidFill>
                      <a:prstDash val="solid"/>
                    </a:lnL>
                    <a:lnT w="10842">
                      <a:solidFill>
                        <a:srgbClr val="FFFFFF"/>
                      </a:solidFill>
                      <a:prstDash val="solid"/>
                    </a:lnT>
                    <a:lnB w="10842">
                      <a:solidFill>
                        <a:srgbClr val="FFFFFF"/>
                      </a:solidFill>
                      <a:prstDash val="solid"/>
                    </a:lnB>
                    <a:solidFill>
                      <a:srgbClr val="FCD5B5"/>
                    </a:solidFill>
                  </a:tcPr>
                </a:tc>
                <a:tc>
                  <a:txBody>
                    <a:bodyPr/>
                    <a:lstStyle/>
                    <a:p>
                      <a:pPr marL="196215">
                        <a:lnSpc>
                          <a:spcPct val="100000"/>
                        </a:lnSpc>
                      </a:pPr>
                      <a:r>
                        <a:rPr sz="1200" spc="-10" dirty="0">
                          <a:latin typeface="Arial"/>
                          <a:cs typeface="Arial"/>
                        </a:rPr>
                        <a:t>0</a:t>
                      </a:r>
                      <a:r>
                        <a:rPr sz="1200" spc="-5" dirty="0">
                          <a:latin typeface="Arial"/>
                          <a:cs typeface="Arial"/>
                        </a:rPr>
                        <a:t>.</a:t>
                      </a:r>
                      <a:r>
                        <a:rPr sz="1200" spc="-10" dirty="0">
                          <a:latin typeface="Arial"/>
                          <a:cs typeface="Arial"/>
                        </a:rPr>
                        <a:t>16%</a:t>
                      </a:r>
                      <a:endParaRPr sz="1200" dirty="0">
                        <a:latin typeface="Arial"/>
                        <a:cs typeface="Arial"/>
                      </a:endParaRPr>
                    </a:p>
                  </a:txBody>
                  <a:tcPr marL="0" marR="0" marT="0" marB="0">
                    <a:lnR w="10847">
                      <a:solidFill>
                        <a:srgbClr val="FFFFFF"/>
                      </a:solidFill>
                      <a:prstDash val="solid"/>
                    </a:lnR>
                    <a:lnT w="10842">
                      <a:solidFill>
                        <a:srgbClr val="FFFFFF"/>
                      </a:solidFill>
                      <a:prstDash val="solid"/>
                    </a:lnT>
                    <a:lnB w="10842">
                      <a:solidFill>
                        <a:srgbClr val="FFFFFF"/>
                      </a:solidFill>
                      <a:prstDash val="solid"/>
                    </a:lnB>
                    <a:solidFill>
                      <a:srgbClr val="D99694"/>
                    </a:solidFill>
                  </a:tcPr>
                </a:tc>
                <a:tc>
                  <a:txBody>
                    <a:bodyPr/>
                    <a:lstStyle/>
                    <a:p>
                      <a:pPr marL="158750">
                        <a:lnSpc>
                          <a:spcPct val="100000"/>
                        </a:lnSpc>
                      </a:pPr>
                      <a:r>
                        <a:rPr sz="1200" spc="-10" dirty="0">
                          <a:latin typeface="Arial"/>
                          <a:cs typeface="Arial"/>
                        </a:rPr>
                        <a:t>0</a:t>
                      </a:r>
                      <a:r>
                        <a:rPr sz="1200" spc="-5" dirty="0">
                          <a:latin typeface="Arial"/>
                          <a:cs typeface="Arial"/>
                        </a:rPr>
                        <a:t>.</a:t>
                      </a:r>
                      <a:r>
                        <a:rPr sz="1200" spc="-10" dirty="0">
                          <a:latin typeface="Arial"/>
                          <a:cs typeface="Arial"/>
                        </a:rPr>
                        <a:t>07%</a:t>
                      </a:r>
                      <a:endParaRPr sz="1200" dirty="0">
                        <a:latin typeface="Arial"/>
                        <a:cs typeface="Arial"/>
                      </a:endParaRPr>
                    </a:p>
                  </a:txBody>
                  <a:tcPr marL="0" marR="0" marT="0" marB="0">
                    <a:lnL w="10847">
                      <a:solidFill>
                        <a:srgbClr val="FFFFFF"/>
                      </a:solidFill>
                      <a:prstDash val="solid"/>
                    </a:lnL>
                    <a:lnR w="10847">
                      <a:solidFill>
                        <a:srgbClr val="FFFFFF"/>
                      </a:solidFill>
                      <a:prstDash val="solid"/>
                    </a:lnR>
                    <a:lnT w="10842">
                      <a:solidFill>
                        <a:srgbClr val="FFFFFF"/>
                      </a:solidFill>
                      <a:prstDash val="solid"/>
                    </a:lnT>
                    <a:lnB w="10842">
                      <a:solidFill>
                        <a:srgbClr val="FFFFFF"/>
                      </a:solidFill>
                      <a:prstDash val="solid"/>
                    </a:lnB>
                    <a:solidFill>
                      <a:srgbClr val="D99694"/>
                    </a:solidFill>
                  </a:tcPr>
                </a:tc>
                <a:extLst>
                  <a:ext uri="{0D108BD9-81ED-4DB2-BD59-A6C34878D82A}">
                    <a16:rowId xmlns:a16="http://schemas.microsoft.com/office/drawing/2014/main" val="10004"/>
                  </a:ext>
                </a:extLst>
              </a:tr>
            </a:tbl>
          </a:graphicData>
        </a:graphic>
      </p:graphicFrame>
      <p:sp>
        <p:nvSpPr>
          <p:cNvPr id="39" name="スライド番号プレースホルダ 3"/>
          <p:cNvSpPr>
            <a:spLocks noGrp="1"/>
          </p:cNvSpPr>
          <p:nvPr>
            <p:ph type="sldNum" sz="quarter" idx="10"/>
          </p:nvPr>
        </p:nvSpPr>
        <p:spPr>
          <a:xfrm>
            <a:off x="9886950" y="7254875"/>
            <a:ext cx="623888" cy="252413"/>
          </a:xfrm>
        </p:spPr>
        <p:txBody>
          <a:bodyPr/>
          <a:lstStyle/>
          <a:p>
            <a:pPr>
              <a:defRPr/>
            </a:pPr>
            <a:fld id="{4D221721-5FDC-D445-9F85-7F3CCA7B1AE5}" type="slidenum">
              <a:rPr lang="en-US" altLang="ja-JP" smtClean="0"/>
              <a:pPr>
                <a:defRPr/>
              </a:pPr>
              <a:t>6</a:t>
            </a:fld>
            <a:endParaRPr lang="en-US" altLang="ja-JP" dirty="0"/>
          </a:p>
        </p:txBody>
      </p:sp>
      <p:sp>
        <p:nvSpPr>
          <p:cNvPr id="43" name="タイトル 1">
            <a:extLst>
              <a:ext uri="{FF2B5EF4-FFF2-40B4-BE49-F238E27FC236}">
                <a16:creationId xmlns:a16="http://schemas.microsoft.com/office/drawing/2014/main" id="{04B02935-7426-B547-A050-EADD2C27D59A}"/>
              </a:ext>
            </a:extLst>
          </p:cNvPr>
          <p:cNvSpPr>
            <a:spLocks noGrp="1"/>
          </p:cNvSpPr>
          <p:nvPr>
            <p:ph type="title"/>
          </p:nvPr>
        </p:nvSpPr>
        <p:spPr>
          <a:xfrm>
            <a:off x="165100" y="309563"/>
            <a:ext cx="10358438" cy="576262"/>
          </a:xfrm>
          <a:effectLst/>
        </p:spPr>
        <p:txBody>
          <a:bodyPr/>
          <a:lstStyle/>
          <a:p>
            <a:r>
              <a:rPr lang="en-US" altLang="ja-JP" sz="3000" dirty="0"/>
              <a:t>Beam Commissioning Activities</a:t>
            </a:r>
            <a:endParaRPr lang="ja-JP" altLang="en-US" sz="3000" dirty="0"/>
          </a:p>
        </p:txBody>
      </p:sp>
      <p:pic>
        <p:nvPicPr>
          <p:cNvPr id="45" name="Picture 44">
            <a:extLst>
              <a:ext uri="{FF2B5EF4-FFF2-40B4-BE49-F238E27FC236}">
                <a16:creationId xmlns:a16="http://schemas.microsoft.com/office/drawing/2014/main" id="{9EB79BF6-AE1E-104C-8B02-074414A614DD}"/>
              </a:ext>
            </a:extLst>
          </p:cNvPr>
          <p:cNvPicPr>
            <a:picLocks noChangeAspect="1"/>
          </p:cNvPicPr>
          <p:nvPr/>
        </p:nvPicPr>
        <p:blipFill>
          <a:blip r:embed="rId3"/>
          <a:stretch>
            <a:fillRect/>
          </a:stretch>
        </p:blipFill>
        <p:spPr>
          <a:xfrm>
            <a:off x="4895125" y="4939032"/>
            <a:ext cx="5735638" cy="2007473"/>
          </a:xfrm>
          <a:prstGeom prst="rect">
            <a:avLst/>
          </a:prstGeom>
        </p:spPr>
      </p:pic>
      <p:pic>
        <p:nvPicPr>
          <p:cNvPr id="47" name="Picture 46">
            <a:extLst>
              <a:ext uri="{FF2B5EF4-FFF2-40B4-BE49-F238E27FC236}">
                <a16:creationId xmlns:a16="http://schemas.microsoft.com/office/drawing/2014/main" id="{7504F331-DE8C-8940-872F-165CA966C13D}"/>
              </a:ext>
            </a:extLst>
          </p:cNvPr>
          <p:cNvPicPr>
            <a:picLocks noChangeAspect="1"/>
          </p:cNvPicPr>
          <p:nvPr/>
        </p:nvPicPr>
        <p:blipFill>
          <a:blip r:embed="rId4"/>
          <a:stretch>
            <a:fillRect/>
          </a:stretch>
        </p:blipFill>
        <p:spPr>
          <a:xfrm>
            <a:off x="7138793" y="1590952"/>
            <a:ext cx="3231885" cy="2423914"/>
          </a:xfrm>
          <a:prstGeom prst="rect">
            <a:avLst/>
          </a:prstGeom>
        </p:spPr>
      </p:pic>
      <p:pic>
        <p:nvPicPr>
          <p:cNvPr id="49" name="Picture 48">
            <a:extLst>
              <a:ext uri="{FF2B5EF4-FFF2-40B4-BE49-F238E27FC236}">
                <a16:creationId xmlns:a16="http://schemas.microsoft.com/office/drawing/2014/main" id="{8B853560-20D7-0B44-9C9B-88DF51DEDEC0}"/>
              </a:ext>
            </a:extLst>
          </p:cNvPr>
          <p:cNvPicPr>
            <a:picLocks noChangeAspect="1"/>
          </p:cNvPicPr>
          <p:nvPr/>
        </p:nvPicPr>
        <p:blipFill>
          <a:blip r:embed="rId5"/>
          <a:stretch>
            <a:fillRect/>
          </a:stretch>
        </p:blipFill>
        <p:spPr>
          <a:xfrm>
            <a:off x="3631633" y="1822836"/>
            <a:ext cx="3490196" cy="1868930"/>
          </a:xfrm>
          <a:prstGeom prst="rect">
            <a:avLst/>
          </a:prstGeom>
        </p:spPr>
      </p:pic>
      <p:pic>
        <p:nvPicPr>
          <p:cNvPr id="51" name="Picture 50">
            <a:extLst>
              <a:ext uri="{FF2B5EF4-FFF2-40B4-BE49-F238E27FC236}">
                <a16:creationId xmlns:a16="http://schemas.microsoft.com/office/drawing/2014/main" id="{681552E4-AA42-D341-9C7F-0C8DC9A4D6A0}"/>
              </a:ext>
            </a:extLst>
          </p:cNvPr>
          <p:cNvPicPr>
            <a:picLocks noChangeAspect="1"/>
          </p:cNvPicPr>
          <p:nvPr/>
        </p:nvPicPr>
        <p:blipFill>
          <a:blip r:embed="rId6">
            <a:extLst/>
          </a:blip>
          <a:stretch>
            <a:fillRect/>
          </a:stretch>
        </p:blipFill>
        <p:spPr>
          <a:xfrm>
            <a:off x="276524" y="1558775"/>
            <a:ext cx="3321086" cy="2490815"/>
          </a:xfrm>
          <a:prstGeom prst="rect">
            <a:avLst/>
          </a:prstGeom>
        </p:spPr>
      </p:pic>
    </p:spTree>
    <p:extLst>
      <p:ext uri="{BB962C8B-B14F-4D97-AF65-F5344CB8AC3E}">
        <p14:creationId xmlns:p14="http://schemas.microsoft.com/office/powerpoint/2010/main" val="1719064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Injector FY2019 Plan</a:t>
            </a:r>
            <a:endParaRPr kumimoji="1" lang="ja-JP" altLang="en-US" dirty="0"/>
          </a:p>
        </p:txBody>
      </p:sp>
      <p:sp>
        <p:nvSpPr>
          <p:cNvPr id="3" name="コンテンツ プレースホルダー 2"/>
          <p:cNvSpPr>
            <a:spLocks noGrp="1"/>
          </p:cNvSpPr>
          <p:nvPr>
            <p:ph idx="1"/>
          </p:nvPr>
        </p:nvSpPr>
        <p:spPr/>
        <p:txBody>
          <a:bodyPr/>
          <a:lstStyle/>
          <a:p>
            <a:r>
              <a:rPr lang="en-US" altLang="ja-JP" dirty="0"/>
              <a:t>Realize stable and sufficient beams for the first year of Phase 3 commissioning </a:t>
            </a:r>
          </a:p>
          <a:p>
            <a:r>
              <a:rPr lang="en-US" altLang="ja-JP" dirty="0"/>
              <a:t>Perform 3-year program to recover degradation of accelerating structures</a:t>
            </a:r>
            <a:endParaRPr kumimoji="1" lang="en-US" altLang="ja-JP" dirty="0"/>
          </a:p>
          <a:p>
            <a:r>
              <a:rPr kumimoji="1" lang="en-US" altLang="ja-JP" dirty="0"/>
              <a:t>Postpone remaining upgrades until later years, </a:t>
            </a:r>
            <a:r>
              <a:rPr lang="en-US" altLang="ja-JP" dirty="0"/>
              <a:t>limit backup devices, in order to support longer operation hours even under limited resources in FY2019</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7</a:t>
            </a:fld>
            <a:endParaRPr lang="en-US" altLang="ja-JP" dirty="0"/>
          </a:p>
        </p:txBody>
      </p:sp>
    </p:spTree>
    <p:extLst>
      <p:ext uri="{BB962C8B-B14F-4D97-AF65-F5344CB8AC3E}">
        <p14:creationId xmlns:p14="http://schemas.microsoft.com/office/powerpoint/2010/main" val="10494474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163517" y="2209800"/>
            <a:ext cx="10525125" cy="5049841"/>
          </a:xfrm>
        </p:spPr>
        <p:txBody>
          <a:bodyPr/>
          <a:lstStyle/>
          <a:p>
            <a:pPr marL="0" indent="0" algn="ctr">
              <a:buNone/>
            </a:pPr>
            <a:r>
              <a:rPr lang="en-US" altLang="ja-JP" dirty="0">
                <a:solidFill>
                  <a:srgbClr val="BFBFC0"/>
                </a:solidFill>
              </a:rPr>
              <a:t>Overview</a:t>
            </a:r>
          </a:p>
          <a:p>
            <a:pPr marL="0" indent="0" algn="ctr">
              <a:buNone/>
            </a:pPr>
            <a:r>
              <a:rPr kumimoji="1" lang="en-US" altLang="ja-JP" dirty="0">
                <a:solidFill>
                  <a:srgbClr val="000090"/>
                </a:solidFill>
              </a:rPr>
              <a:t>Beam Quality Management</a:t>
            </a:r>
          </a:p>
          <a:p>
            <a:pPr marL="0" indent="0" algn="ctr">
              <a:buNone/>
            </a:pPr>
            <a:r>
              <a:rPr lang="en-US" altLang="ja-JP" dirty="0">
                <a:solidFill>
                  <a:schemeClr val="bg1">
                    <a:lumMod val="75000"/>
                  </a:schemeClr>
                </a:solidFill>
              </a:rPr>
              <a:t>Accelerating Structure</a:t>
            </a:r>
          </a:p>
          <a:p>
            <a:pPr marL="0" indent="0" algn="ctr">
              <a:buNone/>
            </a:pPr>
            <a:r>
              <a:rPr lang="en-US" altLang="ja-JP" dirty="0">
                <a:solidFill>
                  <a:schemeClr val="bg1">
                    <a:lumMod val="75000"/>
                  </a:schemeClr>
                </a:solidFill>
              </a:rPr>
              <a:t>Summary</a:t>
            </a:r>
            <a:endParaRPr lang="ja-JP" altLang="en-US" dirty="0">
              <a:solidFill>
                <a:schemeClr val="bg1">
                  <a:lumMod val="75000"/>
                </a:schemeClr>
              </a:solidFill>
            </a:endParaRPr>
          </a:p>
          <a:p>
            <a:pPr marL="0" indent="0" algn="ctr">
              <a:buNone/>
            </a:pPr>
            <a:endParaRPr kumimoji="1" lang="ja-JP" altLang="en-US" dirty="0">
              <a:solidFill>
                <a:srgbClr val="A5A5E9"/>
              </a:solidFill>
            </a:endParaRPr>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8</a:t>
            </a:fld>
            <a:endParaRPr lang="en-US" altLang="ja-JP" dirty="0"/>
          </a:p>
        </p:txBody>
      </p:sp>
    </p:spTree>
    <p:extLst>
      <p:ext uri="{BB962C8B-B14F-4D97-AF65-F5344CB8AC3E}">
        <p14:creationId xmlns:p14="http://schemas.microsoft.com/office/powerpoint/2010/main" val="9872808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Injector Operation in Autum</a:t>
            </a:r>
            <a:r>
              <a:rPr lang="en-US" altLang="ja-JP" dirty="0"/>
              <a:t>n 2018</a:t>
            </a:r>
            <a:endParaRPr kumimoji="1" lang="ja-JP" altLang="en-US" dirty="0"/>
          </a:p>
        </p:txBody>
      </p:sp>
      <p:sp>
        <p:nvSpPr>
          <p:cNvPr id="3" name="コンテンツ プレースホルダー 2"/>
          <p:cNvSpPr>
            <a:spLocks noGrp="1"/>
          </p:cNvSpPr>
          <p:nvPr>
            <p:ph idx="1"/>
          </p:nvPr>
        </p:nvSpPr>
        <p:spPr/>
        <p:txBody>
          <a:bodyPr/>
          <a:lstStyle/>
          <a:p>
            <a:r>
              <a:rPr lang="en-US" altLang="ja-JP" sz="2800" dirty="0"/>
              <a:t>Top-up injections to l</a:t>
            </a:r>
            <a:r>
              <a:rPr kumimoji="1" lang="en-US" altLang="ja-JP" sz="2800" dirty="0"/>
              <a:t>ight sources, PF/PF-AR</a:t>
            </a:r>
          </a:p>
          <a:p>
            <a:pPr lvl="1"/>
            <a:r>
              <a:rPr lang="en-US" altLang="ja-JP" sz="2400" dirty="0"/>
              <a:t>With pulsed magnets at </a:t>
            </a:r>
            <a:r>
              <a:rPr lang="en-US" altLang="ja-JP" sz="2400" dirty="0" err="1"/>
              <a:t>beamline</a:t>
            </a:r>
            <a:r>
              <a:rPr lang="en-US" altLang="ja-JP" sz="2400" dirty="0"/>
              <a:t> merger of guns</a:t>
            </a:r>
            <a:endParaRPr kumimoji="1" lang="en-US" altLang="ja-JP" sz="2400" dirty="0"/>
          </a:p>
          <a:p>
            <a:r>
              <a:rPr kumimoji="1" lang="en-US" altLang="ja-JP" sz="2800" dirty="0"/>
              <a:t>No positron damping ring operation</a:t>
            </a:r>
          </a:p>
          <a:p>
            <a:pPr lvl="1"/>
            <a:r>
              <a:rPr lang="en-US" altLang="ja-JP" sz="2400" dirty="0"/>
              <a:t>Opportunity to study beam behavior at target hole</a:t>
            </a:r>
            <a:endParaRPr kumimoji="1" lang="en-US" altLang="ja-JP" sz="2400" dirty="0"/>
          </a:p>
          <a:p>
            <a:r>
              <a:rPr lang="en-US" altLang="ja-JP" sz="2800" dirty="0"/>
              <a:t>25 Hz mostly, followed by 3-day 50-Hz hardware checks</a:t>
            </a:r>
          </a:p>
          <a:p>
            <a:pPr lvl="1"/>
            <a:r>
              <a:rPr lang="en-US" altLang="ja-JP" sz="2400" dirty="0"/>
              <a:t>First intense 50-Hz operation since 2011 earthquake in 2019</a:t>
            </a:r>
          </a:p>
          <a:p>
            <a:r>
              <a:rPr lang="en-US" altLang="ja-JP" sz="2800" dirty="0"/>
              <a:t>Emittance brow-up studies and knowledge acquisition</a:t>
            </a:r>
          </a:p>
          <a:p>
            <a:pPr lvl="1"/>
            <a:r>
              <a:rPr lang="en-US" altLang="ja-JP" sz="2400" dirty="0"/>
              <a:t>Beam studies are planned, partially with simultaneous injection</a:t>
            </a:r>
          </a:p>
          <a:p>
            <a:r>
              <a:rPr kumimoji="1" lang="en-US" altLang="ja-JP" sz="2800" dirty="0"/>
              <a:t>Emittance preservation</a:t>
            </a:r>
          </a:p>
          <a:p>
            <a:pPr lvl="1"/>
            <a:r>
              <a:rPr lang="en-US" altLang="ja-JP" sz="2300" dirty="0"/>
              <a:t>Beam orbit, optics controls and mover application</a:t>
            </a:r>
            <a:endParaRPr kumimoji="1" lang="en-US" altLang="ja-JP" sz="2300" dirty="0"/>
          </a:p>
          <a:p>
            <a:r>
              <a:rPr lang="en-US" altLang="ja-JP" sz="2800" dirty="0"/>
              <a:t>Gradual beam current and gradient improvements</a:t>
            </a:r>
          </a:p>
          <a:p>
            <a:pPr lvl="1"/>
            <a:r>
              <a:rPr kumimoji="1" lang="en-US" altLang="ja-JP" sz="2300" dirty="0"/>
              <a:t>For later injection improvement</a:t>
            </a:r>
            <a:endParaRPr kumimoji="1" lang="ja-JP" altLang="en-US" sz="2300" dirty="0"/>
          </a:p>
        </p:txBody>
      </p:sp>
      <p:sp>
        <p:nvSpPr>
          <p:cNvPr id="4" name="スライド番号プレースホルダー 3"/>
          <p:cNvSpPr>
            <a:spLocks noGrp="1"/>
          </p:cNvSpPr>
          <p:nvPr>
            <p:ph type="sldNum" sz="quarter" idx="10"/>
          </p:nvPr>
        </p:nvSpPr>
        <p:spPr/>
        <p:txBody>
          <a:bodyPr/>
          <a:lstStyle/>
          <a:p>
            <a:pPr>
              <a:defRPr/>
            </a:pPr>
            <a:fld id="{4D221721-5FDC-D445-9F85-7F3CCA7B1AE5}" type="slidenum">
              <a:rPr lang="en-US" altLang="ja-JP" smtClean="0"/>
              <a:pPr>
                <a:defRPr/>
              </a:pPr>
              <a:t>9</a:t>
            </a:fld>
            <a:endParaRPr lang="en-US" altLang="ja-JP" dirty="0"/>
          </a:p>
        </p:txBody>
      </p:sp>
    </p:spTree>
    <p:extLst>
      <p:ext uri="{BB962C8B-B14F-4D97-AF65-F5344CB8AC3E}">
        <p14:creationId xmlns:p14="http://schemas.microsoft.com/office/powerpoint/2010/main" val="2859613161"/>
      </p:ext>
    </p:extLst>
  </p:cSld>
  <p:clrMapOvr>
    <a:masterClrMapping/>
  </p:clrMapOvr>
  <p:transition>
    <p:fade/>
  </p:transition>
</p:sld>
</file>

<file path=ppt/theme/theme1.xml><?xml version="1.0" encoding="utf-8"?>
<a:theme xmlns:a="http://schemas.openxmlformats.org/drawingml/2006/main" name="linac-furukawa-jun2016">
  <a:themeElements>
    <a:clrScheme name="java-jca-caj-furukaw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ava-jca-caj-furukawa">
      <a:majorFont>
        <a:latin typeface="Arial Rounded MT Bold"/>
        <a:ea typeface="ヒラギノ丸ゴ Pro W4"/>
        <a:cs typeface="ヒラギノ丸ゴ Pro W4"/>
      </a:majorFont>
      <a:minorFont>
        <a:latin typeface="Arial Rounded MT Bold"/>
        <a:ea typeface="ヒラギノ丸ゴ Pro W4"/>
        <a:cs typeface="ヒラギノ丸ゴ Pro W4"/>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java-jca-caj-furukaw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va-jca-caj-furukaw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va-jca-caj-furukaw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va-jca-caj-furukaw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va-jca-caj-furukaw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va-jca-caj-furukaw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va-jca-caj-furukaw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linac-furukawa-jun2016.potx</Template>
  <TotalTime>14036</TotalTime>
  <Words>4011</Words>
  <Application>Microsoft Macintosh PowerPoint</Application>
  <PresentationFormat>Custom</PresentationFormat>
  <Paragraphs>1046</Paragraphs>
  <Slides>47</Slides>
  <Notes>18</Notes>
  <HiddenSlides>13</HiddenSlides>
  <MMClips>0</MMClips>
  <ScaleCrop>false</ScaleCrop>
  <HeadingPairs>
    <vt:vector size="8" baseType="variant">
      <vt:variant>
        <vt:lpstr>Fonts Used</vt:lpstr>
      </vt:variant>
      <vt:variant>
        <vt:i4>23</vt:i4>
      </vt:variant>
      <vt:variant>
        <vt:lpstr>Theme</vt:lpstr>
      </vt:variant>
      <vt:variant>
        <vt:i4>1</vt:i4>
      </vt:variant>
      <vt:variant>
        <vt:lpstr>Slide Titles</vt:lpstr>
      </vt:variant>
      <vt:variant>
        <vt:i4>47</vt:i4>
      </vt:variant>
      <vt:variant>
        <vt:lpstr>Custom Shows</vt:lpstr>
      </vt:variant>
      <vt:variant>
        <vt:i4>1</vt:i4>
      </vt:variant>
    </vt:vector>
  </HeadingPairs>
  <TitlesOfParts>
    <vt:vector size="72" baseType="lpstr">
      <vt:lpstr>Charcoal</vt:lpstr>
      <vt:lpstr>DFPMaruGothic-SB</vt:lpstr>
      <vt:lpstr>ＤＦＰ太丸ゴシック体</vt:lpstr>
      <vt:lpstr>Hiragino Maru Gothic Pro W4</vt:lpstr>
      <vt:lpstr>メイリオ</vt:lpstr>
      <vt:lpstr>ＭＳ ゴシック</vt:lpstr>
      <vt:lpstr>ＭＳ Ｐゴシック</vt:lpstr>
      <vt:lpstr>ヒラギノ丸ゴ Pro W4</vt:lpstr>
      <vt:lpstr>ヒラギノ角ゴ ProN W3</vt:lpstr>
      <vt:lpstr>ヒラギノ角ゴ ProN W6</vt:lpstr>
      <vt:lpstr>Arial</vt:lpstr>
      <vt:lpstr>Arial Rounded MT Bold</vt:lpstr>
      <vt:lpstr>Calibri</vt:lpstr>
      <vt:lpstr>Cambria</vt:lpstr>
      <vt:lpstr>Cambria Math</vt:lpstr>
      <vt:lpstr>Gill Sans</vt:lpstr>
      <vt:lpstr>Helvetica</vt:lpstr>
      <vt:lpstr>Helvetica Neue</vt:lpstr>
      <vt:lpstr>Symbol</vt:lpstr>
      <vt:lpstr>Times</vt:lpstr>
      <vt:lpstr>Times New Roman</vt:lpstr>
      <vt:lpstr>Verdana</vt:lpstr>
      <vt:lpstr>Wingdings</vt:lpstr>
      <vt:lpstr>linac-furukawa-jun2016</vt:lpstr>
      <vt:lpstr>Electron/Positron Injector  Phase-2 Status and Phase-3 Plan</vt:lpstr>
      <vt:lpstr>PowerPoint Presentation</vt:lpstr>
      <vt:lpstr>Mission of Electron/positron Injector in SuperKEKB</vt:lpstr>
      <vt:lpstr>Injector Linac Operation in Phase II - III</vt:lpstr>
      <vt:lpstr>Required injector beam parameters</vt:lpstr>
      <vt:lpstr>Beam Commissioning Activities</vt:lpstr>
      <vt:lpstr>Injector FY2019 Plan</vt:lpstr>
      <vt:lpstr>PowerPoint Presentation</vt:lpstr>
      <vt:lpstr>Injector Operation in Autumn 2018</vt:lpstr>
      <vt:lpstr>Injection Beam at KEKB and SuperKEKB</vt:lpstr>
      <vt:lpstr>Beam Quality</vt:lpstr>
      <vt:lpstr>PowerPoint Presentation</vt:lpstr>
      <vt:lpstr>Residual Dispersion Function in Linac</vt:lpstr>
      <vt:lpstr>Energy Stabilizer (Energy FB)</vt:lpstr>
      <vt:lpstr>Energy jitter</vt:lpstr>
      <vt:lpstr>Emittance Growth at Target Hole (?)</vt:lpstr>
      <vt:lpstr>Target Hole Study</vt:lpstr>
      <vt:lpstr>Jitter Emittance after Target</vt:lpstr>
      <vt:lpstr>Simulation for Minimizing Emittance Growth  Induced by Wakefield in Acceleration Structure</vt:lpstr>
      <vt:lpstr>PowerPoint Presentation</vt:lpstr>
      <vt:lpstr>Injector Linac Beam Acceleration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Linac Schedule Overview</vt:lpstr>
      <vt:lpstr>For Phase 3</vt:lpstr>
      <vt:lpstr>Summary</vt:lpstr>
      <vt:lpstr>Thank you</vt:lpstr>
      <vt:lpstr>PowerPoint Presentation</vt:lpstr>
      <vt:lpstr>Lifetime and injection rate</vt:lpstr>
      <vt:lpstr>Nondestructive Energy Spread Monitor：  eight electrode BPM in Jarc</vt:lpstr>
      <vt:lpstr>Other voltage fluctuation of klystron power supply</vt:lpstr>
      <vt:lpstr>Injector Linac Overview</vt:lpstr>
      <vt:lpstr>Required injector beam parameters</vt:lpstr>
      <vt:lpstr>PowerPoint Presentation</vt:lpstr>
      <vt:lpstr>A) Residual dispersion in BT</vt:lpstr>
      <vt:lpstr>B) Beam Phase Space Jitter (2)</vt:lpstr>
      <vt:lpstr>PowerPoint Presentation</vt:lpstr>
      <vt:lpstr>Emittance measurement (e.)</vt:lpstr>
      <vt:lpstr>Emittance measurement (e+)</vt:lpstr>
      <vt:lpstr>Klystron Modulator Installation and Temporary Gun Removal</vt:lpstr>
      <vt:lpstr>Examples of Other Recent Improvements</vt:lpstr>
      <vt:lpstr>B-Suishin-i</vt:lpstr>
    </vt:vector>
  </TitlesOfParts>
  <Manager/>
  <Company>kek</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Linac progress</dc:title>
  <dc:subject/>
  <dc:creator>k.furukawa</dc:creator>
  <cp:keywords/>
  <dc:description>a4_x000d_based on _x000d_b2gm-linac-furukawa-nov2014.pptx_x000d_linac-furukawa-oct2014.pptx_x000d_linac14-rfgun-yoshida.pptx_x000d_etc_x000d_</dc:description>
  <cp:lastModifiedBy>Furukawa Kazuro</cp:lastModifiedBy>
  <cp:revision>648</cp:revision>
  <dcterms:created xsi:type="dcterms:W3CDTF">2015-01-07T03:09:39Z</dcterms:created>
  <dcterms:modified xsi:type="dcterms:W3CDTF">2019-02-11T00:29:11Z</dcterms:modified>
  <cp:category/>
</cp:coreProperties>
</file>