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1" r:id="rId2"/>
    <p:sldId id="997" r:id="rId3"/>
    <p:sldId id="1098" r:id="rId4"/>
    <p:sldId id="854" r:id="rId5"/>
    <p:sldId id="841" r:id="rId6"/>
    <p:sldId id="791" r:id="rId7"/>
    <p:sldId id="739" r:id="rId8"/>
    <p:sldId id="870" r:id="rId9"/>
    <p:sldId id="1020" r:id="rId10"/>
    <p:sldId id="1017" r:id="rId11"/>
    <p:sldId id="1047" r:id="rId12"/>
    <p:sldId id="1014" r:id="rId13"/>
    <p:sldId id="350" r:id="rId14"/>
    <p:sldId id="1050" r:id="rId15"/>
    <p:sldId id="519" r:id="rId16"/>
    <p:sldId id="926" r:id="rId17"/>
    <p:sldId id="1018" r:id="rId18"/>
    <p:sldId id="1021" r:id="rId19"/>
    <p:sldId id="500" r:id="rId20"/>
    <p:sldId id="760" r:id="rId21"/>
    <p:sldId id="837" r:id="rId22"/>
    <p:sldId id="928" r:id="rId23"/>
    <p:sldId id="697" r:id="rId24"/>
    <p:sldId id="692" r:id="rId25"/>
    <p:sldId id="693" r:id="rId26"/>
    <p:sldId id="1097" r:id="rId27"/>
    <p:sldId id="688" r:id="rId28"/>
    <p:sldId id="718" r:id="rId29"/>
    <p:sldId id="682" r:id="rId30"/>
    <p:sldId id="927" r:id="rId31"/>
    <p:sldId id="1049" r:id="rId32"/>
    <p:sldId id="740" r:id="rId33"/>
    <p:sldId id="1038" r:id="rId34"/>
    <p:sldId id="1048" r:id="rId35"/>
    <p:sldId id="694" r:id="rId36"/>
    <p:sldId id="1046" r:id="rId37"/>
    <p:sldId id="835" r:id="rId38"/>
    <p:sldId id="520" r:id="rId39"/>
    <p:sldId id="1037" r:id="rId40"/>
    <p:sldId id="336" r:id="rId41"/>
  </p:sldIdLst>
  <p:sldSz cx="10691813" cy="7559675"/>
  <p:notesSz cx="7099300" cy="10234613"/>
  <p:custDataLst>
    <p:tags r:id="rId44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737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521437" algn="l" rtl="0" fontAlgn="base">
      <a:spcBef>
        <a:spcPct val="0"/>
      </a:spcBef>
      <a:spcAft>
        <a:spcPct val="0"/>
      </a:spcAft>
      <a:defRPr kumimoji="1" sz="2737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1042873" algn="l" rtl="0" fontAlgn="base">
      <a:spcBef>
        <a:spcPct val="0"/>
      </a:spcBef>
      <a:spcAft>
        <a:spcPct val="0"/>
      </a:spcAft>
      <a:defRPr kumimoji="1" sz="2737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564310" algn="l" rtl="0" fontAlgn="base">
      <a:spcBef>
        <a:spcPct val="0"/>
      </a:spcBef>
      <a:spcAft>
        <a:spcPct val="0"/>
      </a:spcAft>
      <a:defRPr kumimoji="1" sz="2737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2085746" algn="l" rtl="0" fontAlgn="base">
      <a:spcBef>
        <a:spcPct val="0"/>
      </a:spcBef>
      <a:spcAft>
        <a:spcPct val="0"/>
      </a:spcAft>
      <a:defRPr kumimoji="1" sz="2737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607183" algn="l" defTabSz="1042873" rtl="0" eaLnBrk="1" latinLnBrk="0" hangingPunct="1">
      <a:defRPr kumimoji="1" sz="2737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3128620" algn="l" defTabSz="1042873" rtl="0" eaLnBrk="1" latinLnBrk="0" hangingPunct="1">
      <a:defRPr kumimoji="1" sz="2737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650056" algn="l" defTabSz="1042873" rtl="0" eaLnBrk="1" latinLnBrk="0" hangingPunct="1">
      <a:defRPr kumimoji="1" sz="2737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4171493" algn="l" defTabSz="1042873" rtl="0" eaLnBrk="1" latinLnBrk="0" hangingPunct="1">
      <a:defRPr kumimoji="1" sz="2737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F835DDA3-155F-4BB5-BD65-994F91B5CB6E}">
          <p14:sldIdLst>
            <p14:sldId id="261"/>
            <p14:sldId id="997"/>
            <p14:sldId id="1098"/>
            <p14:sldId id="854"/>
            <p14:sldId id="841"/>
            <p14:sldId id="791"/>
            <p14:sldId id="739"/>
            <p14:sldId id="870"/>
            <p14:sldId id="1020"/>
            <p14:sldId id="1017"/>
            <p14:sldId id="1047"/>
            <p14:sldId id="1014"/>
            <p14:sldId id="350"/>
            <p14:sldId id="1050"/>
            <p14:sldId id="519"/>
            <p14:sldId id="926"/>
            <p14:sldId id="1018"/>
            <p14:sldId id="1021"/>
            <p14:sldId id="500"/>
            <p14:sldId id="760"/>
            <p14:sldId id="837"/>
            <p14:sldId id="928"/>
            <p14:sldId id="697"/>
            <p14:sldId id="692"/>
            <p14:sldId id="693"/>
            <p14:sldId id="1097"/>
            <p14:sldId id="688"/>
            <p14:sldId id="718"/>
            <p14:sldId id="682"/>
            <p14:sldId id="927"/>
            <p14:sldId id="1049"/>
            <p14:sldId id="740"/>
            <p14:sldId id="1038"/>
            <p14:sldId id="1048"/>
            <p14:sldId id="694"/>
            <p14:sldId id="1046"/>
            <p14:sldId id="835"/>
            <p14:sldId id="520"/>
            <p14:sldId id="1037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62FE"/>
    <a:srgbClr val="AF118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6" autoAdjust="0"/>
    <p:restoredTop sz="88551" autoAdjust="0"/>
  </p:normalViewPr>
  <p:slideViewPr>
    <p:cSldViewPr>
      <p:cViewPr varScale="1">
        <p:scale>
          <a:sx n="150" d="100"/>
          <a:sy n="150" d="100"/>
        </p:scale>
        <p:origin x="496" y="84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860" cy="5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1" tIns="47321" rIns="94641" bIns="4732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ja-JP"/>
              <a:t>Load Map of KEK Linac Control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441" y="0"/>
            <a:ext cx="3076860" cy="5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1" tIns="47321" rIns="94641" bIns="4732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02655255-38EE-4AA5-B7C7-334CFC982FF9}" type="datetime1">
              <a:rPr lang="ja-JP" altLang="en-US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964"/>
            <a:ext cx="3076860" cy="5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1" tIns="47321" rIns="94641" bIns="4732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441" y="9722964"/>
            <a:ext cx="3076860" cy="5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1" tIns="47321" rIns="94641" bIns="4732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BACD7356-8745-4523-95E4-D259BBB6C6C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4335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860" cy="5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1" tIns="47321" rIns="94641" bIns="4732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ja-JP"/>
              <a:t>Load Map of KEK Linac Control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441" y="0"/>
            <a:ext cx="3076860" cy="5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1" tIns="47321" rIns="94641" bIns="4732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28EB30D5-444D-4BCF-8E1E-AA9C492C98C2}" type="datetime1">
              <a:rPr lang="ja-JP" altLang="en-US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8200" y="768350"/>
            <a:ext cx="5424488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236" y="4861482"/>
            <a:ext cx="5204829" cy="460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1" tIns="47321" rIns="94641" bIns="473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964"/>
            <a:ext cx="3076860" cy="5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1" tIns="47321" rIns="94641" bIns="4732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441" y="9722964"/>
            <a:ext cx="3076860" cy="5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1" tIns="47321" rIns="94641" bIns="4732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CB4E4073-CB51-48C4-A671-B2E7135D59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5246553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kumimoji="1" sz="1369" kern="1200">
        <a:solidFill>
          <a:schemeClr val="tx1"/>
        </a:solidFill>
        <a:latin typeface="Times New Roman" charset="0"/>
        <a:ea typeface="ＭＳ Ｐ明朝" charset="-128"/>
        <a:cs typeface="+mn-cs"/>
      </a:defRPr>
    </a:lvl1pPr>
    <a:lvl2pPr marL="521437" algn="l" rtl="0" eaLnBrk="0" fontAlgn="base" hangingPunct="0">
      <a:spcBef>
        <a:spcPct val="30000"/>
      </a:spcBef>
      <a:spcAft>
        <a:spcPct val="0"/>
      </a:spcAft>
      <a:defRPr kumimoji="1" sz="1369" kern="1200">
        <a:solidFill>
          <a:schemeClr val="tx1"/>
        </a:solidFill>
        <a:latin typeface="Times New Roman" charset="0"/>
        <a:ea typeface="ＭＳ Ｐ明朝" charset="-128"/>
        <a:cs typeface="+mn-cs"/>
      </a:defRPr>
    </a:lvl2pPr>
    <a:lvl3pPr marL="1042873" algn="l" rtl="0" eaLnBrk="0" fontAlgn="base" hangingPunct="0">
      <a:spcBef>
        <a:spcPct val="30000"/>
      </a:spcBef>
      <a:spcAft>
        <a:spcPct val="0"/>
      </a:spcAft>
      <a:defRPr kumimoji="1" sz="1369" kern="1200">
        <a:solidFill>
          <a:schemeClr val="tx1"/>
        </a:solidFill>
        <a:latin typeface="Times New Roman" charset="0"/>
        <a:ea typeface="ＭＳ Ｐ明朝" charset="-128"/>
        <a:cs typeface="+mn-cs"/>
      </a:defRPr>
    </a:lvl3pPr>
    <a:lvl4pPr marL="1564310" algn="l" rtl="0" eaLnBrk="0" fontAlgn="base" hangingPunct="0">
      <a:spcBef>
        <a:spcPct val="30000"/>
      </a:spcBef>
      <a:spcAft>
        <a:spcPct val="0"/>
      </a:spcAft>
      <a:defRPr kumimoji="1" sz="1369" kern="1200">
        <a:solidFill>
          <a:schemeClr val="tx1"/>
        </a:solidFill>
        <a:latin typeface="Times New Roman" charset="0"/>
        <a:ea typeface="ＭＳ Ｐ明朝" charset="-128"/>
        <a:cs typeface="+mn-cs"/>
      </a:defRPr>
    </a:lvl4pPr>
    <a:lvl5pPr marL="2085746" algn="l" rtl="0" eaLnBrk="0" fontAlgn="base" hangingPunct="0">
      <a:spcBef>
        <a:spcPct val="30000"/>
      </a:spcBef>
      <a:spcAft>
        <a:spcPct val="0"/>
      </a:spcAft>
      <a:defRPr kumimoji="1" sz="1369" kern="1200">
        <a:solidFill>
          <a:schemeClr val="tx1"/>
        </a:solidFill>
        <a:latin typeface="Times New Roman" charset="0"/>
        <a:ea typeface="ＭＳ Ｐ明朝" charset="-128"/>
        <a:cs typeface="+mn-cs"/>
      </a:defRPr>
    </a:lvl5pPr>
    <a:lvl6pPr marL="260718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8200" y="768350"/>
            <a:ext cx="5424488" cy="3836988"/>
          </a:xfrm>
          <a:ln/>
        </p:spPr>
      </p:sp>
      <p:sp>
        <p:nvSpPr>
          <p:cNvPr id="1536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15364" name="ヘッダー プレースホルダ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69028" indent="-295780"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83119" indent="-236624"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56367" indent="-236624"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129615" indent="-236624"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602862" indent="-236624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3076110" indent="-236624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549358" indent="-236624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4022606" indent="-236624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/>
              <a:t>Load Map of KEK Linac Control</a:t>
            </a:r>
          </a:p>
        </p:txBody>
      </p:sp>
      <p:sp>
        <p:nvSpPr>
          <p:cNvPr id="15365" name="日付プレースホルダ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69028" indent="-295780"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83119" indent="-236624"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56367" indent="-236624"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129615" indent="-236624"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602862" indent="-236624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3076110" indent="-236624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549358" indent="-236624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4022606" indent="-236624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92025154-F791-4D8C-B57E-D71EDB99618C}" type="datetime1">
              <a:rPr lang="ja-JP" altLang="en-US" sz="1200"/>
              <a:pPr eaLnBrk="1" hangingPunct="1"/>
              <a:t>2020/2/10</a:t>
            </a:fld>
            <a:endParaRPr lang="en-US" altLang="ja-JP" sz="1200"/>
          </a:p>
        </p:txBody>
      </p:sp>
      <p:sp>
        <p:nvSpPr>
          <p:cNvPr id="15366" name="スライド番号プレースホルダ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69028" indent="-295780"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83119" indent="-236624"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56367" indent="-236624"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129615" indent="-236624" eaLnBrk="0" hangingPunct="0"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602862" indent="-236624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3076110" indent="-236624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549358" indent="-236624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4022606" indent="-236624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F3B909A8-D79F-4D7D-BA13-4F688DF1B190}" type="slidenum">
              <a:rPr lang="en-US" altLang="ja-JP" sz="1200"/>
              <a:pPr eaLnBrk="1" hangingPunct="1"/>
              <a:t>1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236840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39788" y="768350"/>
            <a:ext cx="5424487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  <a:p>
            <a:r>
              <a:rPr kumimoji="1" lang="en-US" altLang="ja-JP" dirty="0"/>
              <a:t>RF</a:t>
            </a:r>
            <a:r>
              <a:rPr kumimoji="1" lang="ja-JP" altLang="en-US" dirty="0"/>
              <a:t>電子銃で</a:t>
            </a:r>
            <a:r>
              <a:rPr kumimoji="1" lang="en-US" altLang="ja-JP" dirty="0"/>
              <a:t>HER</a:t>
            </a:r>
            <a:r>
              <a:rPr kumimoji="1" lang="ja-JP" altLang="en-US" dirty="0"/>
              <a:t>入射を，それ以外のリングには熱電子銃が使用されている．</a:t>
            </a:r>
            <a:endParaRPr kumimoji="1" lang="en-US" altLang="ja-JP" dirty="0"/>
          </a:p>
          <a:p>
            <a:r>
              <a:rPr kumimoji="1" lang="ja-JP" altLang="en-US" dirty="0"/>
              <a:t>下図は，入射器全景と各ビームモードのエネルギー変化（場所ごとの）を示している．</a:t>
            </a:r>
            <a:endParaRPr kumimoji="1" lang="en-US" altLang="ja-JP" dirty="0"/>
          </a:p>
          <a:p>
            <a:r>
              <a:rPr kumimoji="1" lang="en-US" altLang="ja-JP" dirty="0"/>
              <a:t>PF</a:t>
            </a:r>
            <a:r>
              <a:rPr kumimoji="1" lang="ja-JP" altLang="en-US" dirty="0"/>
              <a:t>などの低エネルギービームも前半はなるべく加速し，共通オプティクス部分を確保している．（上流部は</a:t>
            </a:r>
            <a:r>
              <a:rPr kumimoji="1" lang="en-US" altLang="ja-JP" dirty="0"/>
              <a:t>DC</a:t>
            </a:r>
            <a:r>
              <a:rPr kumimoji="1" lang="ja-JP" altLang="en-US" dirty="0"/>
              <a:t>電磁石が主であるため．）</a:t>
            </a:r>
            <a:endParaRPr kumimoji="1" lang="en-US" altLang="ja-JP" dirty="0"/>
          </a:p>
          <a:p>
            <a:r>
              <a:rPr kumimoji="1" lang="en-US" altLang="ja-JP" dirty="0"/>
              <a:t>J</a:t>
            </a:r>
            <a:r>
              <a:rPr kumimoji="1" lang="ja-JP" altLang="en-US" dirty="0"/>
              <a:t>アーク部のエネルギーは，被災により</a:t>
            </a:r>
            <a:r>
              <a:rPr kumimoji="1" lang="en-US" altLang="ja-JP" dirty="0"/>
              <a:t>1.5 GeV</a:t>
            </a:r>
            <a:r>
              <a:rPr kumimoji="1" lang="ja-JP" altLang="en-US" dirty="0"/>
              <a:t>から</a:t>
            </a:r>
            <a:r>
              <a:rPr kumimoji="1" lang="en-US" altLang="ja-JP" dirty="0"/>
              <a:t>1.35 GeV</a:t>
            </a:r>
            <a:r>
              <a:rPr kumimoji="1" lang="ja-JP" altLang="en-US" dirty="0"/>
              <a:t>に変更になっている．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299B5-282C-4131-B175-18562ED377B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4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65961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入射部では</a:t>
            </a:r>
            <a:r>
              <a:rPr kumimoji="1" lang="en-US" altLang="ja-JP" dirty="0"/>
              <a:t>24</a:t>
            </a:r>
            <a:r>
              <a:rPr kumimoji="1" lang="ja-JP" altLang="en-US" dirty="0"/>
              <a:t>度垂直偏向パルスベンドを用いて，熱電子銃，</a:t>
            </a:r>
            <a:r>
              <a:rPr kumimoji="1" lang="en-US" altLang="ja-JP" dirty="0"/>
              <a:t>RF</a:t>
            </a:r>
            <a:r>
              <a:rPr kumimoji="1" lang="ja-JP" altLang="en-US" dirty="0"/>
              <a:t>電子銃を切り替えて運転している．</a:t>
            </a:r>
            <a:endParaRPr kumimoji="1" lang="en-US" altLang="ja-JP" dirty="0"/>
          </a:p>
          <a:p>
            <a:r>
              <a:rPr kumimoji="1" lang="ja-JP" altLang="en-US" dirty="0"/>
              <a:t>熱電子銃は，陽電子生成用</a:t>
            </a:r>
            <a:r>
              <a:rPr kumimoji="1" lang="en-US" altLang="ja-JP" dirty="0"/>
              <a:t>10 </a:t>
            </a:r>
            <a:r>
              <a:rPr kumimoji="1" lang="en-US" altLang="ja-JP" dirty="0" err="1"/>
              <a:t>nC</a:t>
            </a:r>
            <a:r>
              <a:rPr kumimoji="1" lang="ja-JP" altLang="en-US" dirty="0"/>
              <a:t>電子ビーム，</a:t>
            </a:r>
            <a:r>
              <a:rPr kumimoji="1" lang="en-US" altLang="ja-JP" dirty="0"/>
              <a:t>PF,PF-AR</a:t>
            </a:r>
            <a:r>
              <a:rPr kumimoji="1" lang="ja-JP" altLang="en-US" dirty="0"/>
              <a:t>入射用</a:t>
            </a:r>
            <a:r>
              <a:rPr kumimoji="1" lang="en-US" altLang="ja-JP" dirty="0"/>
              <a:t> 0.3 </a:t>
            </a:r>
            <a:r>
              <a:rPr kumimoji="1" lang="en-US" altLang="ja-JP" dirty="0" err="1"/>
              <a:t>nC</a:t>
            </a:r>
            <a:r>
              <a:rPr kumimoji="1" lang="ja-JP" altLang="en-US" dirty="0"/>
              <a:t>ビームを生成している．</a:t>
            </a:r>
            <a:endParaRPr kumimoji="1" lang="en-US" altLang="ja-JP" dirty="0"/>
          </a:p>
          <a:p>
            <a:r>
              <a:rPr kumimoji="1" lang="en-US" altLang="ja-JP" dirty="0"/>
              <a:t>RF</a:t>
            </a:r>
            <a:r>
              <a:rPr kumimoji="1" lang="ja-JP" altLang="en-US" dirty="0"/>
              <a:t>電子銃は，</a:t>
            </a:r>
            <a:r>
              <a:rPr kumimoji="1" lang="en-US" altLang="ja-JP" dirty="0"/>
              <a:t>HER</a:t>
            </a:r>
            <a:r>
              <a:rPr kumimoji="1" lang="ja-JP" altLang="en-US" dirty="0"/>
              <a:t>入射用低エミッタンス電子ビームを生成している．（レーザー両打ち，</a:t>
            </a:r>
            <a:r>
              <a:rPr kumimoji="1" lang="en-US" altLang="ja-JP" dirty="0" err="1"/>
              <a:t>IrCe</a:t>
            </a:r>
            <a:r>
              <a:rPr kumimoji="1" lang="ja-JP" altLang="en-US" dirty="0"/>
              <a:t>カソード）電子銃からは，最大</a:t>
            </a:r>
            <a:r>
              <a:rPr kumimoji="1" lang="en-US" altLang="ja-JP" dirty="0"/>
              <a:t>2</a:t>
            </a:r>
            <a:r>
              <a:rPr kumimoji="1" lang="ja-JP" altLang="en-US" dirty="0"/>
              <a:t>～</a:t>
            </a:r>
            <a:r>
              <a:rPr kumimoji="1" lang="en-US" altLang="ja-JP" dirty="0"/>
              <a:t>3 </a:t>
            </a:r>
            <a:r>
              <a:rPr kumimoji="1" lang="en-US" altLang="ja-JP" dirty="0" err="1"/>
              <a:t>nC</a:t>
            </a:r>
            <a:r>
              <a:rPr kumimoji="1" lang="ja-JP" altLang="en-US" dirty="0"/>
              <a:t>出る．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AD526-1BB7-47E1-BF03-1CE506046D5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618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 </a:t>
            </a:r>
            <a:r>
              <a:rPr kumimoji="1" lang="en-US" altLang="ja-JP" dirty="0" err="1"/>
              <a:t>nC</a:t>
            </a:r>
            <a:r>
              <a:rPr kumimoji="1" lang="ja-JP" altLang="en-US" dirty="0"/>
              <a:t>でのエミッタンス測定の典型的な例（</a:t>
            </a:r>
            <a:r>
              <a:rPr kumimoji="1" lang="en-US" altLang="ja-JP" dirty="0"/>
              <a:t>4</a:t>
            </a:r>
            <a:r>
              <a:rPr kumimoji="1" lang="ja-JP" altLang="en-US" dirty="0"/>
              <a:t>台のワイヤースキャナで測定）</a:t>
            </a:r>
            <a:endParaRPr kumimoji="1" lang="en-US" altLang="ja-JP" dirty="0"/>
          </a:p>
          <a:p>
            <a:r>
              <a:rPr kumimoji="1" lang="en-US" altLang="ja-JP" dirty="0"/>
              <a:t>Phase3</a:t>
            </a:r>
            <a:r>
              <a:rPr kumimoji="1" lang="ja-JP" altLang="en-US" dirty="0"/>
              <a:t>の最終目標は，</a:t>
            </a:r>
            <a:r>
              <a:rPr kumimoji="1" lang="en-US" altLang="ja-JP" dirty="0"/>
              <a:t>4 </a:t>
            </a:r>
            <a:r>
              <a:rPr kumimoji="1" lang="en-US" altLang="ja-JP" dirty="0" err="1"/>
              <a:t>nC</a:t>
            </a:r>
            <a:r>
              <a:rPr kumimoji="1" lang="ja-JP" altLang="en-US" dirty="0"/>
              <a:t>で中央下にある値．</a:t>
            </a:r>
            <a:endParaRPr kumimoji="1" lang="en-US" altLang="ja-JP" dirty="0"/>
          </a:p>
          <a:p>
            <a:r>
              <a:rPr kumimoji="1" lang="en-US" altLang="ja-JP" dirty="0"/>
              <a:t>1nC</a:t>
            </a:r>
            <a:r>
              <a:rPr kumimoji="1" lang="ja-JP" altLang="en-US" dirty="0"/>
              <a:t>であるが，陽電子は，概ね最終目標エミッタンスを満たしている．</a:t>
            </a:r>
            <a:endParaRPr kumimoji="1" lang="en-US" altLang="ja-JP" dirty="0"/>
          </a:p>
          <a:p>
            <a:r>
              <a:rPr kumimoji="1" lang="ja-JP" altLang="en-US" dirty="0"/>
              <a:t>電子も</a:t>
            </a:r>
            <a:r>
              <a:rPr kumimoji="1" lang="en-US" altLang="ja-JP" dirty="0"/>
              <a:t>1nC</a:t>
            </a:r>
            <a:r>
              <a:rPr kumimoji="1" lang="ja-JP" altLang="en-US" dirty="0"/>
              <a:t>であるが，入射器内（</a:t>
            </a:r>
            <a:r>
              <a:rPr kumimoji="1" lang="en-US" altLang="ja-JP" dirty="0"/>
              <a:t>5</a:t>
            </a:r>
            <a:r>
              <a:rPr kumimoji="1" lang="ja-JP" altLang="en-US" dirty="0"/>
              <a:t>セクタ）では水平方向は</a:t>
            </a:r>
            <a:r>
              <a:rPr kumimoji="1" lang="en-US" altLang="ja-JP" dirty="0"/>
              <a:t>50 um</a:t>
            </a:r>
            <a:r>
              <a:rPr kumimoji="1" lang="ja-JP" altLang="en-US" dirty="0"/>
              <a:t>程度の場合もある．</a:t>
            </a:r>
            <a:r>
              <a:rPr kumimoji="1" lang="en-US" altLang="ja-JP" dirty="0"/>
              <a:t>C</a:t>
            </a:r>
            <a:r>
              <a:rPr kumimoji="1" lang="ja-JP" altLang="en-US" dirty="0"/>
              <a:t>～</a:t>
            </a:r>
            <a:r>
              <a:rPr kumimoji="1" lang="en-US" altLang="ja-JP" dirty="0"/>
              <a:t>5</a:t>
            </a:r>
            <a:r>
              <a:rPr kumimoji="1" lang="ja-JP" altLang="en-US" dirty="0"/>
              <a:t>セクタでのエミッタンス増大は，アライメントの改善と加速管架台ムーバーの導入で改善を図る予定である．</a:t>
            </a:r>
            <a:endParaRPr kumimoji="1" lang="en-US" altLang="ja-JP" dirty="0"/>
          </a:p>
          <a:p>
            <a:r>
              <a:rPr kumimoji="1" lang="en-US" altLang="ja-JP" dirty="0"/>
              <a:t>Phase2</a:t>
            </a:r>
            <a:r>
              <a:rPr kumimoji="1" lang="ja-JP" altLang="en-US" dirty="0"/>
              <a:t>の時には，</a:t>
            </a:r>
            <a:r>
              <a:rPr kumimoji="1" lang="en-US" altLang="ja-JP" dirty="0"/>
              <a:t>BT</a:t>
            </a:r>
            <a:r>
              <a:rPr kumimoji="1" lang="ja-JP" altLang="en-US" dirty="0"/>
              <a:t>でエミッタンス増大が見られる（入射器</a:t>
            </a:r>
            <a:r>
              <a:rPr kumimoji="1" lang="en-US" altLang="ja-JP" dirty="0"/>
              <a:t>5</a:t>
            </a:r>
            <a:r>
              <a:rPr kumimoji="1" lang="ja-JP" altLang="en-US" dirty="0"/>
              <a:t>セクタの</a:t>
            </a:r>
            <a:r>
              <a:rPr kumimoji="1" lang="en-US" altLang="ja-JP" dirty="0"/>
              <a:t>2</a:t>
            </a:r>
            <a:r>
              <a:rPr kumimoji="1" lang="ja-JP" altLang="en-US" dirty="0"/>
              <a:t>～</a:t>
            </a:r>
            <a:r>
              <a:rPr kumimoji="1" lang="en-US" altLang="ja-JP" dirty="0"/>
              <a:t>3</a:t>
            </a:r>
            <a:r>
              <a:rPr kumimoji="1" lang="ja-JP" altLang="en-US" dirty="0"/>
              <a:t>倍のエミッタンスになる．</a:t>
            </a:r>
            <a:r>
              <a:rPr kumimoji="1" lang="en-US" altLang="ja-JP" dirty="0"/>
              <a:t>100 um </a:t>
            </a:r>
            <a:r>
              <a:rPr kumimoji="1" lang="ja-JP" altLang="en-US" dirty="0"/>
              <a:t>が</a:t>
            </a:r>
            <a:r>
              <a:rPr kumimoji="1" lang="en-US" altLang="ja-JP" dirty="0"/>
              <a:t>300 um</a:t>
            </a:r>
            <a:r>
              <a:rPr kumimoji="1" lang="ja-JP" altLang="en-US" dirty="0"/>
              <a:t>以上になる）問題があったが，</a:t>
            </a:r>
            <a:r>
              <a:rPr kumimoji="1" lang="en-US" altLang="ja-JP" dirty="0"/>
              <a:t>BT</a:t>
            </a:r>
            <a:r>
              <a:rPr kumimoji="1" lang="ja-JP" altLang="en-US" dirty="0"/>
              <a:t>ワイヤスキャナのワイヤ径を</a:t>
            </a:r>
            <a:r>
              <a:rPr kumimoji="1" lang="en-US" altLang="ja-JP" dirty="0"/>
              <a:t>200 um</a:t>
            </a:r>
            <a:r>
              <a:rPr kumimoji="1" lang="ja-JP" altLang="en-US" dirty="0"/>
              <a:t>から</a:t>
            </a:r>
            <a:r>
              <a:rPr kumimoji="1" lang="en-US" altLang="ja-JP" dirty="0"/>
              <a:t>60 um</a:t>
            </a:r>
            <a:r>
              <a:rPr kumimoji="1" lang="ja-JP" altLang="en-US" dirty="0"/>
              <a:t>に変更し，データ収集系を</a:t>
            </a:r>
            <a:r>
              <a:rPr kumimoji="1" lang="en-US" altLang="ja-JP" dirty="0"/>
              <a:t>CAMAC</a:t>
            </a:r>
            <a:r>
              <a:rPr kumimoji="1" lang="ja-JP" altLang="en-US" dirty="0"/>
              <a:t>から入射器と同じ</a:t>
            </a:r>
            <a:r>
              <a:rPr kumimoji="1" lang="en-US" altLang="ja-JP" dirty="0"/>
              <a:t>VME</a:t>
            </a:r>
            <a:r>
              <a:rPr kumimoji="1" lang="ja-JP" altLang="en-US" dirty="0"/>
              <a:t>ベースのものに変更したところ，そのような増大が見られなくなった．（詳しい原因は不明ですが，測定系に問題があったと思われます．）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AD526-1BB7-47E1-BF03-1CE506046D57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4977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200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しねきゃぷしょん" pitchFamily="2" charset="-128"/>
                <a:ea typeface="しねきゃぷしょん" pitchFamily="2" charset="-128"/>
              </a:defRPr>
            </a:lvl1pPr>
          </a:lstStyle>
          <a:p>
            <a:pPr>
              <a:defRPr/>
            </a:pPr>
            <a:fld id="{51744AF1-EB47-4446-A226-1B0E675D0A81}" type="datetime1">
              <a:rPr lang="ja-JP" altLang="en-US"/>
              <a:pPr>
                <a:defRPr/>
              </a:pPr>
              <a:t>2020/2/10</a:t>
            </a:fld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A0714-A54E-40E3-8541-A646C11E93F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1947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1DAA4-BE45-4030-80F5-306A6E686C32}" type="datetime1">
              <a:rPr lang="ja-JP" altLang="en-US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50859-EA60-47CA-B718-9B57CE5DE4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3134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617917" y="671971"/>
            <a:ext cx="2272010" cy="604774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801886" y="671971"/>
            <a:ext cx="6637834" cy="604774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5CE8C-906F-41F6-8DA7-7162F9BF8239}" type="datetime1">
              <a:rPr lang="ja-JP" altLang="en-US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0924E-A7AC-4E42-B972-1D2A366ADB1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90895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378292" y="1160447"/>
            <a:ext cx="9345851" cy="5476908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981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DD5F2-6F25-4F3F-B7ED-C0F1E7AF03A2}" type="datetime1">
              <a:rPr lang="ja-JP" altLang="en-US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E922F-1159-461F-A129-E7CD0E09212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5766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4E618-B9F8-489A-A86B-7E739FFEF562}" type="datetime1">
              <a:rPr lang="ja-JP" altLang="en-US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183BB-A107-42C2-BC55-54017C275CF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21072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801886" y="1763924"/>
            <a:ext cx="4454922" cy="4955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435005" y="1763924"/>
            <a:ext cx="4454922" cy="4955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63207-CBA3-4FEB-AB4B-CDEAD744A6CF}" type="datetime1">
              <a:rPr lang="ja-JP" altLang="en-US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46A1D-4F0D-4E8B-961A-B9AE55E92CE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6761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4191D-EBFA-420B-AF6C-683E6D4A5969}" type="datetime1">
              <a:rPr lang="ja-JP" altLang="en-US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6EED6-B2F7-4AE4-A28F-88FE1B7773A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311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343B9-8080-4CF8-9230-BA4BAEE7A77D}" type="datetime1">
              <a:rPr lang="ja-JP" altLang="en-US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8B2A1-7864-4BF3-A5BC-285656C04F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4641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8EB5D-EC75-48FD-92D1-9AA3B70F933A}" type="datetime1">
              <a:rPr lang="ja-JP" altLang="en-US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7E6F6-5B6B-41CC-A2B4-E49DFB441E3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060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34591" y="1581933"/>
            <a:ext cx="3517533" cy="517102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955AA-F1F7-446D-8505-39162584A973}" type="datetime1">
              <a:rPr lang="ja-JP" altLang="en-US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FF0B3-9777-4E21-AC75-84D499928D7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1147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70CF7-107F-4C07-B7B1-412C715D7B3B}" type="datetime1">
              <a:rPr lang="ja-JP" altLang="en-US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894-937B-4F58-B788-978C7D9258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9571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886" y="671971"/>
            <a:ext cx="9088041" cy="8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886" y="1763924"/>
            <a:ext cx="9088041" cy="49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7139693"/>
            <a:ext cx="2227461" cy="25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2C84CFE2-B667-4D3F-BB42-9E1FC39928D0}" type="datetime1">
              <a:rPr lang="ja-JP" altLang="en-US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54922" y="7139693"/>
            <a:ext cx="2227461" cy="25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85BD9B7B-2DAC-4CAE-87E8-B082B4AD782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39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4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ctrTitle"/>
          </p:nvPr>
        </p:nvSpPr>
        <p:spPr>
          <a:xfrm>
            <a:off x="773906" y="827509"/>
            <a:ext cx="9144000" cy="2089150"/>
          </a:xfrm>
        </p:spPr>
        <p:txBody>
          <a:bodyPr/>
          <a:lstStyle/>
          <a:p>
            <a:r>
              <a:rPr lang="en-US" altLang="ja-JP" sz="6000" b="1" dirty="0">
                <a:ea typeface="ＭＳ ゴシック" pitchFamily="49" charset="-128"/>
              </a:rPr>
              <a:t>Injector challenges</a:t>
            </a:r>
            <a:endParaRPr lang="ja-JP" altLang="en-US" sz="6000" b="1" dirty="0">
              <a:ea typeface="ＭＳ ゴシック" pitchFamily="49" charset="-128"/>
            </a:endParaRPr>
          </a:p>
        </p:txBody>
      </p:sp>
      <p:sp>
        <p:nvSpPr>
          <p:cNvPr id="5123" name="サブタイトル 2"/>
          <p:cNvSpPr>
            <a:spLocks noGrp="1"/>
          </p:cNvSpPr>
          <p:nvPr>
            <p:ph type="subTitle" idx="1"/>
          </p:nvPr>
        </p:nvSpPr>
        <p:spPr>
          <a:xfrm>
            <a:off x="953418" y="4067869"/>
            <a:ext cx="8784976" cy="1512168"/>
          </a:xfrm>
        </p:spPr>
        <p:txBody>
          <a:bodyPr/>
          <a:lstStyle/>
          <a:p>
            <a:pPr>
              <a:defRPr/>
            </a:pPr>
            <a:r>
              <a:rPr lang="en-US" altLang="ja-JP" sz="3600" dirty="0">
                <a:latin typeface="+mj-lt"/>
              </a:rPr>
              <a:t>2020.2.10</a:t>
            </a:r>
          </a:p>
          <a:p>
            <a:pPr>
              <a:defRPr/>
            </a:pPr>
            <a:r>
              <a:rPr lang="en-US" altLang="ja-JP" sz="3600" dirty="0">
                <a:latin typeface="+mj-lt"/>
              </a:rPr>
              <a:t>M. Satoh (KEK, Acc. Lab.)</a:t>
            </a:r>
          </a:p>
          <a:p>
            <a:pPr>
              <a:defRPr/>
            </a:pPr>
            <a:r>
              <a:rPr lang="en-US" altLang="ja-JP" sz="3600" dirty="0">
                <a:latin typeface="+mj-lt"/>
              </a:rPr>
              <a:t>for Injector Linac Group</a:t>
            </a:r>
          </a:p>
        </p:txBody>
      </p:sp>
      <p:sp>
        <p:nvSpPr>
          <p:cNvPr id="3076" name="スライド番号プレースホルダ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91139B24-4B1B-49BE-B15F-FC03B7DA4F4F}" type="slidenum">
              <a:rPr lang="en-US" altLang="ja-JP" sz="1400"/>
              <a:pPr eaLnBrk="1" hangingPunct="1"/>
              <a:t>1</a:t>
            </a:fld>
            <a:endParaRPr lang="en-US" altLang="ja-JP" sz="1400"/>
          </a:p>
        </p:txBody>
      </p:sp>
      <p:sp>
        <p:nvSpPr>
          <p:cNvPr id="5" name="テキスト ボックス 3">
            <a:extLst>
              <a:ext uri="{FF2B5EF4-FFF2-40B4-BE49-F238E27FC236}">
                <a16:creationId xmlns:a16="http://schemas.microsoft.com/office/drawing/2014/main" id="{BF005D13-9AF2-4F40-A6DA-D9526B3AB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86" y="7033578"/>
            <a:ext cx="8942388" cy="369332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/>
              <a:t>14th annual Belle PAC Review meeting, Feb. 10-12, 2020</a:t>
            </a:r>
            <a:endParaRPr lang="ja-JP" altLang="en-US" sz="180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コンテンツ プレースホルダー 14">
            <a:extLst>
              <a:ext uri="{FF2B5EF4-FFF2-40B4-BE49-F238E27FC236}">
                <a16:creationId xmlns:a16="http://schemas.microsoft.com/office/drawing/2014/main" id="{9318BA8D-890A-4514-8308-35819DF7567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3215390"/>
              </p:ext>
            </p:extLst>
          </p:nvPr>
        </p:nvGraphicFramePr>
        <p:xfrm>
          <a:off x="382" y="35422"/>
          <a:ext cx="10725800" cy="7532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2" name="Graph" r:id="rId3" imgW="4132440" imgH="2901600" progId="Origin95.Graph">
                  <p:embed/>
                </p:oleObj>
              </mc:Choice>
              <mc:Fallback>
                <p:oleObj name="Graph" r:id="rId3" imgW="4132440" imgH="2901600" progId="Origin95.Graph">
                  <p:embed/>
                  <p:pic>
                    <p:nvPicPr>
                      <p:cNvPr id="14" name="オブジェクト 13">
                        <a:extLst>
                          <a:ext uri="{FF2B5EF4-FFF2-40B4-BE49-F238E27FC236}">
                            <a16:creationId xmlns:a16="http://schemas.microsoft.com/office/drawing/2014/main" id="{F2FB89C9-331B-4741-B33D-74E745EB35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2" y="35422"/>
                        <a:ext cx="10725800" cy="753237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D43D78-E890-4614-99E3-C143593F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670DF44-A822-4CB7-AE50-4E023D3E00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EE922F-1159-461F-A129-E7CD0E09212C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B6E12EC-85BD-4A48-9ECD-C58AB200743E}"/>
              </a:ext>
            </a:extLst>
          </p:cNvPr>
          <p:cNvSpPr txBox="1"/>
          <p:nvPr/>
        </p:nvSpPr>
        <p:spPr>
          <a:xfrm>
            <a:off x="7722170" y="251445"/>
            <a:ext cx="136815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/>
              <a:t>Ir</a:t>
            </a:r>
            <a:r>
              <a:rPr lang="en-US" altLang="ja-JP" sz="2400" dirty="0"/>
              <a:t>7</a:t>
            </a:r>
            <a:r>
              <a:rPr lang="en-US" altLang="ja-JP" sz="3600" dirty="0"/>
              <a:t>Ce</a:t>
            </a:r>
            <a:r>
              <a:rPr lang="en-US" altLang="ja-JP" sz="2400" dirty="0"/>
              <a:t>2</a:t>
            </a:r>
            <a:endParaRPr lang="ja-JP" altLang="en-US" sz="3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4377D0-EE31-49FA-B34F-812998947A5C}"/>
              </a:ext>
            </a:extLst>
          </p:cNvPr>
          <p:cNvSpPr txBox="1"/>
          <p:nvPr/>
        </p:nvSpPr>
        <p:spPr>
          <a:xfrm>
            <a:off x="8109089" y="6926123"/>
            <a:ext cx="140277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/>
              <a:t>2019</a:t>
            </a:r>
            <a:endParaRPr lang="ja-JP" altLang="en-US" sz="1764" dirty="0"/>
          </a:p>
        </p:txBody>
      </p:sp>
    </p:spTree>
    <p:extLst>
      <p:ext uri="{BB962C8B-B14F-4D97-AF65-F5344CB8AC3E}">
        <p14:creationId xmlns:p14="http://schemas.microsoft.com/office/powerpoint/2010/main" val="2443800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BA5B27-3202-44AF-B166-7CDACF5A2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429"/>
            <a:ext cx="10674498" cy="576064"/>
          </a:xfrm>
        </p:spPr>
        <p:txBody>
          <a:bodyPr/>
          <a:lstStyle/>
          <a:p>
            <a:r>
              <a:rPr kumimoji="1" lang="en-US" altLang="ja-JP" dirty="0" err="1"/>
              <a:t>Qe</a:t>
            </a:r>
            <a:r>
              <a:rPr kumimoji="1" lang="en-US" altLang="ja-JP" dirty="0"/>
              <a:t> of photocathode (</a:t>
            </a:r>
            <a:r>
              <a:rPr lang="en-US" altLang="ja-JP" dirty="0"/>
              <a:t>Ir</a:t>
            </a:r>
            <a:r>
              <a:rPr lang="en-US" altLang="ja-JP" sz="3200" dirty="0"/>
              <a:t>7</a:t>
            </a:r>
            <a:r>
              <a:rPr lang="en-US" altLang="ja-JP" dirty="0"/>
              <a:t>Ce</a:t>
            </a:r>
            <a:r>
              <a:rPr lang="en-US" altLang="ja-JP" sz="3200" dirty="0"/>
              <a:t>2,</a:t>
            </a:r>
            <a:r>
              <a:rPr lang="en-US" altLang="ja-JP" sz="4000" dirty="0"/>
              <a:t> </a:t>
            </a:r>
            <a:r>
              <a:rPr lang="en-US" altLang="ja-JP" dirty="0"/>
              <a:t>Ir</a:t>
            </a:r>
            <a:r>
              <a:rPr lang="en-US" altLang="ja-JP" sz="3200" dirty="0"/>
              <a:t>2</a:t>
            </a:r>
            <a:r>
              <a:rPr lang="en-US" altLang="ja-JP" dirty="0"/>
              <a:t>Ce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5FF2B1D-B1A6-434D-B843-30FD4691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FBD2EF-06DF-46ED-9A34-519E12FA84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EE922F-1159-461F-A129-E7CD0E09212C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E8F76BE-E70E-4501-9E7C-E9D5F83118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8" y="820857"/>
            <a:ext cx="9361040" cy="653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F5C4209-A914-472F-8A46-3E66DD9EAF8F}"/>
              </a:ext>
            </a:extLst>
          </p:cNvPr>
          <p:cNvSpPr txBox="1"/>
          <p:nvPr/>
        </p:nvSpPr>
        <p:spPr>
          <a:xfrm>
            <a:off x="116201" y="6926123"/>
            <a:ext cx="213336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/>
              <a:t>M. Yoshida</a:t>
            </a:r>
            <a:endParaRPr lang="ja-JP" altLang="en-US" sz="1764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5440280F-41EE-4542-8FF3-465C8E267467}"/>
              </a:ext>
            </a:extLst>
          </p:cNvPr>
          <p:cNvCxnSpPr/>
          <p:nvPr/>
        </p:nvCxnSpPr>
        <p:spPr>
          <a:xfrm flipV="1">
            <a:off x="3545706" y="4859957"/>
            <a:ext cx="0" cy="4320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9">
            <a:extLst>
              <a:ext uri="{FF2B5EF4-FFF2-40B4-BE49-F238E27FC236}">
                <a16:creationId xmlns:a16="http://schemas.microsoft.com/office/drawing/2014/main" id="{0D6717C5-1CB9-44C3-9F80-8779571ADE7F}"/>
              </a:ext>
            </a:extLst>
          </p:cNvPr>
          <p:cNvSpPr/>
          <p:nvPr/>
        </p:nvSpPr>
        <p:spPr>
          <a:xfrm>
            <a:off x="3257674" y="4499917"/>
            <a:ext cx="504056" cy="1296144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7814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58CD5AFC-3D35-446C-BC3A-C2CB758E4E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247285"/>
              </p:ext>
            </p:extLst>
          </p:nvPr>
        </p:nvGraphicFramePr>
        <p:xfrm>
          <a:off x="-9555" y="17283"/>
          <a:ext cx="10714402" cy="7524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" name="Graph" r:id="rId3" imgW="4132440" imgH="2901600" progId="Origin95.Graph">
                  <p:embed/>
                </p:oleObj>
              </mc:Choice>
              <mc:Fallback>
                <p:oleObj name="Graph" r:id="rId3" imgW="4132440" imgH="290160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555" y="17283"/>
                        <a:ext cx="10714402" cy="752436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A46743-BD08-4006-B886-0A5A7A1D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5908258-059F-4CD6-9BBA-CDD0CC3B89D1}"/>
              </a:ext>
            </a:extLst>
          </p:cNvPr>
          <p:cNvSpPr txBox="1"/>
          <p:nvPr/>
        </p:nvSpPr>
        <p:spPr>
          <a:xfrm>
            <a:off x="2012144" y="204235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b="1" u="sng" dirty="0">
                <a:solidFill>
                  <a:srgbClr val="FF0000"/>
                </a:solidFill>
              </a:rPr>
              <a:t>discharge</a:t>
            </a:r>
            <a:endParaRPr kumimoji="1" lang="ja-JP" altLang="en-US" sz="1800" b="1" u="sng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B35EB90-7263-4011-A7FB-47B0447A5CBB}"/>
              </a:ext>
            </a:extLst>
          </p:cNvPr>
          <p:cNvSpPr txBox="1"/>
          <p:nvPr/>
        </p:nvSpPr>
        <p:spPr>
          <a:xfrm>
            <a:off x="9234338" y="359480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b="1" u="sng" dirty="0">
                <a:solidFill>
                  <a:srgbClr val="FF0000"/>
                </a:solidFill>
              </a:rPr>
              <a:t>discharge</a:t>
            </a:r>
            <a:endParaRPr kumimoji="1" lang="ja-JP" altLang="en-US" sz="1800" b="1" u="sng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0BA216E-175D-4D24-8589-0EF87DDF1C4B}"/>
              </a:ext>
            </a:extLst>
          </p:cNvPr>
          <p:cNvSpPr txBox="1"/>
          <p:nvPr/>
        </p:nvSpPr>
        <p:spPr>
          <a:xfrm>
            <a:off x="1817514" y="4336156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0B050"/>
                </a:solidFill>
              </a:rPr>
              <a:t>VSWR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C539D0A-22D8-4346-AAD6-CABC0BEA98A5}"/>
              </a:ext>
            </a:extLst>
          </p:cNvPr>
          <p:cNvSpPr txBox="1"/>
          <p:nvPr/>
        </p:nvSpPr>
        <p:spPr>
          <a:xfrm>
            <a:off x="2825626" y="3491805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0B050"/>
                </a:solidFill>
              </a:rPr>
              <a:t>VSWR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3C0A761-ED6C-463C-AFE3-7EEF7A83966E}"/>
              </a:ext>
            </a:extLst>
          </p:cNvPr>
          <p:cNvCxnSpPr/>
          <p:nvPr/>
        </p:nvCxnSpPr>
        <p:spPr>
          <a:xfrm>
            <a:off x="3113658" y="3851845"/>
            <a:ext cx="0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E4AD83-F05A-4DEB-B903-ABB6C2AED333}"/>
              </a:ext>
            </a:extLst>
          </p:cNvPr>
          <p:cNvSpPr txBox="1"/>
          <p:nvPr/>
        </p:nvSpPr>
        <p:spPr>
          <a:xfrm>
            <a:off x="4553818" y="4139877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0B050"/>
                </a:solidFill>
              </a:rPr>
              <a:t>VSWR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C5F48E39-78F3-4992-AA26-1D0052C16ABA}"/>
              </a:ext>
            </a:extLst>
          </p:cNvPr>
          <p:cNvCxnSpPr/>
          <p:nvPr/>
        </p:nvCxnSpPr>
        <p:spPr>
          <a:xfrm>
            <a:off x="4697834" y="4447654"/>
            <a:ext cx="0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C81D0BF1-C2DA-431C-BACB-DF548DCC920B}"/>
              </a:ext>
            </a:extLst>
          </p:cNvPr>
          <p:cNvCxnSpPr/>
          <p:nvPr/>
        </p:nvCxnSpPr>
        <p:spPr>
          <a:xfrm>
            <a:off x="5129882" y="4447654"/>
            <a:ext cx="0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31058AC-A3D4-451F-88C6-CC829F9CBAA0}"/>
              </a:ext>
            </a:extLst>
          </p:cNvPr>
          <p:cNvSpPr txBox="1"/>
          <p:nvPr/>
        </p:nvSpPr>
        <p:spPr>
          <a:xfrm>
            <a:off x="6930082" y="4264148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0B050"/>
                </a:solidFill>
              </a:rPr>
              <a:t>VSWR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D261D65-1F01-4979-A5B4-CED1BB567DDB}"/>
              </a:ext>
            </a:extLst>
          </p:cNvPr>
          <p:cNvCxnSpPr/>
          <p:nvPr/>
        </p:nvCxnSpPr>
        <p:spPr>
          <a:xfrm>
            <a:off x="7290122" y="4571925"/>
            <a:ext cx="0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2CA2F8D1-FC68-4996-841C-F0F9A163C6D0}"/>
              </a:ext>
            </a:extLst>
          </p:cNvPr>
          <p:cNvCxnSpPr>
            <a:cxnSpLocks/>
          </p:cNvCxnSpPr>
          <p:nvPr/>
        </p:nvCxnSpPr>
        <p:spPr>
          <a:xfrm>
            <a:off x="8298234" y="4931965"/>
            <a:ext cx="216024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3346405-1D88-4DDE-BB43-5D6C0D475040}"/>
              </a:ext>
            </a:extLst>
          </p:cNvPr>
          <p:cNvSpPr txBox="1"/>
          <p:nvPr/>
        </p:nvSpPr>
        <p:spPr>
          <a:xfrm>
            <a:off x="7794178" y="4696196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0B050"/>
                </a:solidFill>
              </a:rPr>
              <a:t>VSWR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C5C5845-D939-465D-8206-F18BF57BACF7}"/>
              </a:ext>
            </a:extLst>
          </p:cNvPr>
          <p:cNvSpPr txBox="1"/>
          <p:nvPr/>
        </p:nvSpPr>
        <p:spPr>
          <a:xfrm>
            <a:off x="7722170" y="251445"/>
            <a:ext cx="14027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/>
              <a:t>Ir</a:t>
            </a:r>
            <a:r>
              <a:rPr lang="en-US" altLang="ja-JP" sz="2400" dirty="0"/>
              <a:t>2</a:t>
            </a:r>
            <a:r>
              <a:rPr lang="en-US" altLang="ja-JP" sz="3600" dirty="0"/>
              <a:t>Ce</a:t>
            </a:r>
            <a:endParaRPr lang="ja-JP" altLang="en-US" sz="2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E7E9087-362B-4B6D-AEDE-0A542A772D4C}"/>
              </a:ext>
            </a:extLst>
          </p:cNvPr>
          <p:cNvSpPr txBox="1"/>
          <p:nvPr/>
        </p:nvSpPr>
        <p:spPr>
          <a:xfrm>
            <a:off x="8109089" y="6926123"/>
            <a:ext cx="140277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/>
              <a:t>2019</a:t>
            </a:r>
            <a:endParaRPr lang="ja-JP" altLang="en-US" sz="1764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FA60B9B3-C43C-40D3-AAF4-91EDD0781981}"/>
              </a:ext>
            </a:extLst>
          </p:cNvPr>
          <p:cNvCxnSpPr>
            <a:cxnSpLocks/>
          </p:cNvCxnSpPr>
          <p:nvPr/>
        </p:nvCxnSpPr>
        <p:spPr>
          <a:xfrm flipH="1">
            <a:off x="9090321" y="3931681"/>
            <a:ext cx="411219" cy="1361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2D743A6A-82A8-42B1-A522-9721C6D0EADD}"/>
              </a:ext>
            </a:extLst>
          </p:cNvPr>
          <p:cNvCxnSpPr>
            <a:cxnSpLocks/>
          </p:cNvCxnSpPr>
          <p:nvPr/>
        </p:nvCxnSpPr>
        <p:spPr>
          <a:xfrm>
            <a:off x="2465586" y="2411685"/>
            <a:ext cx="1" cy="566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638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A82E604-C821-4572-8956-8720872E2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86" y="487256"/>
            <a:ext cx="9088041" cy="839964"/>
          </a:xfr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32E3DEE-D2E4-452A-9B28-A4C1947F7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2" y="-108595"/>
            <a:ext cx="10585176" cy="745267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7CE47AC-FF95-4B1E-82A1-50F1F8E10126}"/>
              </a:ext>
            </a:extLst>
          </p:cNvPr>
          <p:cNvSpPr txBox="1"/>
          <p:nvPr/>
        </p:nvSpPr>
        <p:spPr>
          <a:xfrm>
            <a:off x="9517504" y="4471412"/>
            <a:ext cx="122413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Laser</a:t>
            </a:r>
          </a:p>
          <a:p>
            <a:r>
              <a:rPr lang="en-US" altLang="ja-JP" sz="2000" dirty="0">
                <a:solidFill>
                  <a:schemeClr val="bg1"/>
                </a:solidFill>
              </a:rPr>
              <a:t>cleaning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2581814-9081-4435-80C8-F7F1B0782F07}"/>
              </a:ext>
            </a:extLst>
          </p:cNvPr>
          <p:cNvSpPr txBox="1"/>
          <p:nvPr/>
        </p:nvSpPr>
        <p:spPr>
          <a:xfrm>
            <a:off x="51883" y="7190343"/>
            <a:ext cx="35658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/>
              <a:t>M. Yoshida, B2GM, Feb. 6</a:t>
            </a:r>
            <a:r>
              <a:rPr lang="en-US" altLang="ja-JP" sz="1800" baseline="30000" dirty="0"/>
              <a:t>th</a:t>
            </a:r>
            <a:r>
              <a:rPr lang="en-US" altLang="ja-JP" sz="1800" dirty="0"/>
              <a:t>, 2020</a:t>
            </a:r>
            <a:endParaRPr lang="ja-JP" altLang="en-US" sz="12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10B7997-2501-45FA-AF43-67553A4CE1B0}"/>
              </a:ext>
            </a:extLst>
          </p:cNvPr>
          <p:cNvSpPr txBox="1"/>
          <p:nvPr/>
        </p:nvSpPr>
        <p:spPr>
          <a:xfrm>
            <a:off x="7794178" y="5580037"/>
            <a:ext cx="122413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Thermal</a:t>
            </a:r>
          </a:p>
          <a:p>
            <a:r>
              <a:rPr lang="en-US" altLang="ja-JP" sz="2000" dirty="0">
                <a:solidFill>
                  <a:schemeClr val="bg1"/>
                </a:solidFill>
              </a:rPr>
              <a:t>cleaning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94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7EA321-5A99-468A-B5FF-02BEF6025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3486917-732B-43B3-AD42-CE74E7647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887" y="51907"/>
            <a:ext cx="9361040" cy="7455859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CC6A48-CD65-4D63-B22A-55D4AD94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A322A51-8D23-4EFA-93AD-70DF4CE75F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EE922F-1159-461F-A129-E7CD0E09212C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8B74AE-0F04-4A71-8DC5-D6537401B790}"/>
              </a:ext>
            </a:extLst>
          </p:cNvPr>
          <p:cNvSpPr txBox="1"/>
          <p:nvPr/>
        </p:nvSpPr>
        <p:spPr>
          <a:xfrm>
            <a:off x="51883" y="7190343"/>
            <a:ext cx="35658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/>
              <a:t>M. Yoshida, B2GM, Feb. 6</a:t>
            </a:r>
            <a:r>
              <a:rPr lang="en-US" altLang="ja-JP" sz="1800" baseline="30000" dirty="0"/>
              <a:t>th</a:t>
            </a:r>
            <a:r>
              <a:rPr lang="en-US" altLang="ja-JP" sz="1800" dirty="0"/>
              <a:t>, 2020</a:t>
            </a:r>
            <a:endParaRPr lang="ja-JP" altLang="en-US" sz="1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2B85F4A-4865-42CF-ABE0-F48634D91329}"/>
              </a:ext>
            </a:extLst>
          </p:cNvPr>
          <p:cNvSpPr txBox="1"/>
          <p:nvPr/>
        </p:nvSpPr>
        <p:spPr>
          <a:xfrm>
            <a:off x="3689722" y="5589565"/>
            <a:ext cx="244827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000FF"/>
                </a:solidFill>
              </a:rPr>
              <a:t>Before laser </a:t>
            </a:r>
            <a:r>
              <a:rPr lang="en-US" altLang="ja-JP" sz="2000" dirty="0">
                <a:solidFill>
                  <a:srgbClr val="0000FF"/>
                </a:solidFill>
              </a:rPr>
              <a:t>cleaning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D2A3B9B-8296-4809-AA67-4288346537BE}"/>
              </a:ext>
            </a:extLst>
          </p:cNvPr>
          <p:cNvSpPr txBox="1"/>
          <p:nvPr/>
        </p:nvSpPr>
        <p:spPr>
          <a:xfrm>
            <a:off x="6786066" y="3350695"/>
            <a:ext cx="309147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u="sng" dirty="0">
                <a:solidFill>
                  <a:schemeClr val="bg1"/>
                </a:solidFill>
              </a:rPr>
              <a:t>Laser cleaning </a:t>
            </a:r>
            <a:r>
              <a:rPr kumimoji="1" lang="ja-JP" altLang="en-US" sz="2000" b="1" u="sng" dirty="0">
                <a:solidFill>
                  <a:schemeClr val="bg1"/>
                </a:solidFill>
              </a:rPr>
              <a:t>～ </a:t>
            </a:r>
            <a:r>
              <a:rPr kumimoji="1" lang="en-US" altLang="ja-JP" sz="2000" b="1" u="sng" dirty="0">
                <a:solidFill>
                  <a:schemeClr val="bg1"/>
                </a:solidFill>
              </a:rPr>
              <a:t>30 min.</a:t>
            </a:r>
            <a:endParaRPr kumimoji="1" lang="ja-JP" altLang="en-US" sz="20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73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1410" y="67688"/>
            <a:ext cx="9088041" cy="839964"/>
          </a:xfrm>
        </p:spPr>
        <p:txBody>
          <a:bodyPr/>
          <a:lstStyle/>
          <a:p>
            <a:r>
              <a:rPr lang="en-US" altLang="ja-JP" dirty="0">
                <a:solidFill>
                  <a:schemeClr val="tx2">
                    <a:lumMod val="75000"/>
                  </a:schemeClr>
                </a:solidFill>
              </a:rPr>
              <a:t>e+ source setup 1</a:t>
            </a:r>
            <a:endParaRPr kumimoji="1" lang="ja-JP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7" name="コンテンツ プレースホルダー 7">
            <a:extLst>
              <a:ext uri="{FF2B5EF4-FFF2-40B4-BE49-F238E27FC236}">
                <a16:creationId xmlns:a16="http://schemas.microsoft.com/office/drawing/2014/main" id="{4968816D-A592-48B6-B76C-99210B608D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57"/>
          <a:stretch/>
        </p:blipFill>
        <p:spPr>
          <a:xfrm>
            <a:off x="377825" y="2877118"/>
            <a:ext cx="9345613" cy="4143079"/>
          </a:xfrm>
        </p:spPr>
      </p:pic>
      <p:pic>
        <p:nvPicPr>
          <p:cNvPr id="8" name="コンテンツ プレースホルダ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370" y="1387382"/>
            <a:ext cx="9345613" cy="1024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角丸四角形 8"/>
          <p:cNvSpPr/>
          <p:nvPr/>
        </p:nvSpPr>
        <p:spPr>
          <a:xfrm>
            <a:off x="2825626" y="1913681"/>
            <a:ext cx="216024" cy="1440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3521" y="941335"/>
            <a:ext cx="3027880" cy="3385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rgbClr val="FF0000"/>
                </a:solidFill>
              </a:rPr>
              <a:t>Positron target and capture section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/>
          <p:cNvCxnSpPr>
            <a:stCxn id="10" idx="2"/>
            <a:endCxn id="9" idx="0"/>
          </p:cNvCxnSpPr>
          <p:nvPr/>
        </p:nvCxnSpPr>
        <p:spPr>
          <a:xfrm>
            <a:off x="2227461" y="1279889"/>
            <a:ext cx="706177" cy="6337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/>
          <p:cNvCxnSpPr>
            <a:stCxn id="9" idx="2"/>
          </p:cNvCxnSpPr>
          <p:nvPr/>
        </p:nvCxnSpPr>
        <p:spPr>
          <a:xfrm flipH="1">
            <a:off x="395592" y="2057697"/>
            <a:ext cx="2538046" cy="8194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/>
          <p:cNvCxnSpPr>
            <a:stCxn id="9" idx="2"/>
          </p:cNvCxnSpPr>
          <p:nvPr/>
        </p:nvCxnSpPr>
        <p:spPr>
          <a:xfrm>
            <a:off x="2933638" y="2057697"/>
            <a:ext cx="6789800" cy="8194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7276E3B-C6AF-411D-81A5-D5835814646B}"/>
              </a:ext>
            </a:extLst>
          </p:cNvPr>
          <p:cNvSpPr txBox="1"/>
          <p:nvPr/>
        </p:nvSpPr>
        <p:spPr>
          <a:xfrm>
            <a:off x="6786066" y="7139693"/>
            <a:ext cx="3888432" cy="3638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64" dirty="0"/>
              <a:t>Y. Enomoto, SuperKEKB review, 2019</a:t>
            </a:r>
            <a:endParaRPr lang="ja-JP" altLang="en-US" sz="1764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A77BE1-C445-49A5-9411-241A66716CDF}"/>
              </a:ext>
            </a:extLst>
          </p:cNvPr>
          <p:cNvSpPr txBox="1"/>
          <p:nvPr/>
        </p:nvSpPr>
        <p:spPr>
          <a:xfrm>
            <a:off x="2540078" y="6618340"/>
            <a:ext cx="388843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</a:rPr>
              <a:t>W target +</a:t>
            </a:r>
            <a:r>
              <a:rPr lang="ja-JP" altLang="en-US" sz="2000" dirty="0">
                <a:solidFill>
                  <a:schemeClr val="bg1"/>
                </a:solidFill>
              </a:rPr>
              <a:t> </a:t>
            </a:r>
            <a:r>
              <a:rPr lang="en-US" altLang="ja-JP" sz="2000" dirty="0">
                <a:solidFill>
                  <a:schemeClr val="bg1"/>
                </a:solidFill>
              </a:rPr>
              <a:t>flux concentrator (FC)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5F3D4E7-CAC0-4A1E-BF0F-0469F0E470A3}"/>
              </a:ext>
            </a:extLst>
          </p:cNvPr>
          <p:cNvSpPr txBox="1"/>
          <p:nvPr/>
        </p:nvSpPr>
        <p:spPr>
          <a:xfrm>
            <a:off x="4697835" y="2871660"/>
            <a:ext cx="4642560" cy="70788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DC solenoid</a:t>
            </a:r>
          </a:p>
          <a:p>
            <a:pPr algn="ctr"/>
            <a:r>
              <a:rPr lang="en-US" altLang="ja-JP" sz="2000" dirty="0"/>
              <a:t>Large aperture S-band acc. Structures (x10)</a:t>
            </a:r>
          </a:p>
        </p:txBody>
      </p:sp>
    </p:spTree>
    <p:extLst>
      <p:ext uri="{BB962C8B-B14F-4D97-AF65-F5344CB8AC3E}">
        <p14:creationId xmlns:p14="http://schemas.microsoft.com/office/powerpoint/2010/main" val="320473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F41E41-1E3A-429E-BF13-C30FD2E2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419"/>
            <a:ext cx="10602490" cy="1191138"/>
          </a:xfrm>
        </p:spPr>
        <p:txBody>
          <a:bodyPr/>
          <a:lstStyle/>
          <a:p>
            <a:r>
              <a:rPr kumimoji="1" lang="en-US" altLang="ja-JP" dirty="0"/>
              <a:t>Pulse to pulse </a:t>
            </a:r>
            <a:br>
              <a:rPr kumimoji="1" lang="en-US" altLang="ja-JP" dirty="0"/>
            </a:br>
            <a:r>
              <a:rPr kumimoji="1" lang="en-US" altLang="ja-JP" dirty="0"/>
              <a:t>e-/e+ beam switching</a:t>
            </a:r>
            <a:endParaRPr kumimoji="1" lang="ja-JP" altLang="en-US" dirty="0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3D5E577-6C18-4F61-9F63-F09373837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1969" y="2915741"/>
            <a:ext cx="5122530" cy="364992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B9F85D-5307-46BC-877E-55497B781E79}"/>
              </a:ext>
            </a:extLst>
          </p:cNvPr>
          <p:cNvSpPr txBox="1"/>
          <p:nvPr/>
        </p:nvSpPr>
        <p:spPr>
          <a:xfrm>
            <a:off x="377354" y="1191670"/>
            <a:ext cx="9683809" cy="148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7979" indent="-377979">
              <a:buFont typeface="Arial" panose="020B0604020202020204" pitchFamily="34" charset="0"/>
              <a:buChar char="•"/>
            </a:pPr>
            <a:r>
              <a:rPr lang="en-US" altLang="ja-JP" sz="3017" dirty="0"/>
              <a:t>Pulsed steering magnet control e- beam orbit</a:t>
            </a:r>
            <a:r>
              <a:rPr lang="ja-JP" altLang="en-US" sz="3017" dirty="0"/>
              <a:t>．</a:t>
            </a:r>
            <a:endParaRPr lang="en-US" altLang="ja-JP" sz="3017" dirty="0"/>
          </a:p>
          <a:p>
            <a:pPr marL="377979" indent="-377979">
              <a:buFont typeface="Arial" panose="020B0604020202020204" pitchFamily="34" charset="0"/>
              <a:buChar char="•"/>
            </a:pPr>
            <a:r>
              <a:rPr lang="en-US" altLang="ja-JP" sz="3017" dirty="0"/>
              <a:t>Low emittance e- beam goes through a hole at center of beam line.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95D9CF-16DC-4CB3-B770-9C8BABF67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4" y="2888280"/>
            <a:ext cx="5534655" cy="4066577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9A60268-1105-4619-B81A-DE16705296F7}"/>
              </a:ext>
            </a:extLst>
          </p:cNvPr>
          <p:cNvSpPr txBox="1"/>
          <p:nvPr/>
        </p:nvSpPr>
        <p:spPr>
          <a:xfrm>
            <a:off x="5993978" y="6523232"/>
            <a:ext cx="4323227" cy="1020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17" dirty="0"/>
              <a:t>hole (</a:t>
            </a:r>
            <a:r>
              <a:rPr lang="en-US" altLang="ja-JP" sz="3017" dirty="0">
                <a:latin typeface="Symbol" panose="05050102010706020507" pitchFamily="18" charset="2"/>
              </a:rPr>
              <a:t>F</a:t>
            </a:r>
            <a:r>
              <a:rPr lang="en-US" altLang="ja-JP" sz="3017" dirty="0"/>
              <a:t>2 mm)</a:t>
            </a:r>
          </a:p>
          <a:p>
            <a:r>
              <a:rPr lang="en-US" altLang="ja-JP" sz="3017" dirty="0"/>
              <a:t>for low emittance e- beam</a:t>
            </a:r>
            <a:endParaRPr lang="ja-JP" altLang="en-US" sz="3017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471DBA-A863-413D-A5C7-60319A1730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CABF51-6907-454B-97A8-FA6D96D6D5F6}"/>
              </a:ext>
            </a:extLst>
          </p:cNvPr>
          <p:cNvSpPr txBox="1"/>
          <p:nvPr/>
        </p:nvSpPr>
        <p:spPr>
          <a:xfrm>
            <a:off x="6706977" y="2331653"/>
            <a:ext cx="3031417" cy="55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17" dirty="0"/>
              <a:t>W target (</a:t>
            </a:r>
            <a:r>
              <a:rPr lang="en-US" altLang="ja-JP" sz="3017" dirty="0">
                <a:latin typeface="Symbol" panose="05050102010706020507" pitchFamily="18" charset="2"/>
              </a:rPr>
              <a:t>F4</a:t>
            </a:r>
            <a:r>
              <a:rPr lang="en-US" altLang="ja-JP" sz="3017" dirty="0"/>
              <a:t> mm)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255FFD1-BD25-420D-BB84-FC9FCCA4FBD1}"/>
              </a:ext>
            </a:extLst>
          </p:cNvPr>
          <p:cNvCxnSpPr>
            <a:cxnSpLocks/>
          </p:cNvCxnSpPr>
          <p:nvPr/>
        </p:nvCxnSpPr>
        <p:spPr>
          <a:xfrm flipH="1">
            <a:off x="8204124" y="2771725"/>
            <a:ext cx="166118" cy="196553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CAE9CE6C-2F86-448B-B773-FD60DD06E384}"/>
              </a:ext>
            </a:extLst>
          </p:cNvPr>
          <p:cNvCxnSpPr>
            <a:cxnSpLocks/>
          </p:cNvCxnSpPr>
          <p:nvPr/>
        </p:nvCxnSpPr>
        <p:spPr>
          <a:xfrm flipV="1">
            <a:off x="6706977" y="4867048"/>
            <a:ext cx="1303225" cy="1726079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246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C92CD8-5A56-4511-903B-B81DE71E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138AA5-6A62-4258-98F3-75346D834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D689708-A45D-483E-86E0-965D271B20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EE922F-1159-461F-A129-E7CD0E09212C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graphicFrame>
        <p:nvGraphicFramePr>
          <p:cNvPr id="10" name="コンテンツ プレースホルダー 9">
            <a:extLst>
              <a:ext uri="{FF2B5EF4-FFF2-40B4-BE49-F238E27FC236}">
                <a16:creationId xmlns:a16="http://schemas.microsoft.com/office/drawing/2014/main" id="{64363376-E04B-485C-801E-90A796FFB49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7088232"/>
              </p:ext>
            </p:extLst>
          </p:nvPr>
        </p:nvGraphicFramePr>
        <p:xfrm>
          <a:off x="-25013" y="35421"/>
          <a:ext cx="10699511" cy="7513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" name="Graph" r:id="rId3" imgW="4132440" imgH="2901600" progId="Origin95.Graph">
                  <p:embed/>
                </p:oleObj>
              </mc:Choice>
              <mc:Fallback>
                <p:oleObj name="Graph" r:id="rId3" imgW="4132440" imgH="2901600" progId="Origin95.Graph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A7577151-78F3-49C1-885D-CF24F6CE65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5013" y="35421"/>
                        <a:ext cx="10699511" cy="751390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7271BE6-4426-4BCB-A45C-F416F9B4C551}"/>
              </a:ext>
            </a:extLst>
          </p:cNvPr>
          <p:cNvSpPr txBox="1"/>
          <p:nvPr/>
        </p:nvSpPr>
        <p:spPr>
          <a:xfrm>
            <a:off x="9262290" y="1547589"/>
            <a:ext cx="1340200" cy="63530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64" dirty="0"/>
              <a:t>Primary</a:t>
            </a:r>
          </a:p>
          <a:p>
            <a:pPr algn="ctr"/>
            <a:r>
              <a:rPr lang="en-US" altLang="ja-JP" sz="1764" dirty="0"/>
              <a:t>e- beam</a:t>
            </a:r>
            <a:endParaRPr lang="ja-JP" altLang="en-US" sz="1764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CC6A21-E821-4CAA-893F-F7B93D07E4E0}"/>
              </a:ext>
            </a:extLst>
          </p:cNvPr>
          <p:cNvSpPr txBox="1"/>
          <p:nvPr/>
        </p:nvSpPr>
        <p:spPr>
          <a:xfrm>
            <a:off x="9262290" y="5648267"/>
            <a:ext cx="1340200" cy="3638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64" dirty="0"/>
              <a:t>e+ beam</a:t>
            </a:r>
            <a:endParaRPr lang="ja-JP" altLang="en-US" sz="1764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34EA4BA-C9DB-4CB2-80C8-20278E1AFB84}"/>
              </a:ext>
            </a:extLst>
          </p:cNvPr>
          <p:cNvSpPr txBox="1"/>
          <p:nvPr/>
        </p:nvSpPr>
        <p:spPr>
          <a:xfrm>
            <a:off x="6570042" y="179437"/>
            <a:ext cx="396044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e+ beam history in 2019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D0A001-57FD-4395-A6C8-A423BC58C1A9}"/>
              </a:ext>
            </a:extLst>
          </p:cNvPr>
          <p:cNvSpPr txBox="1"/>
          <p:nvPr/>
        </p:nvSpPr>
        <p:spPr>
          <a:xfrm>
            <a:off x="8109089" y="6926123"/>
            <a:ext cx="140277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/>
              <a:t>2019</a:t>
            </a:r>
            <a:endParaRPr lang="ja-JP" altLang="en-US" sz="1764" dirty="0"/>
          </a:p>
        </p:txBody>
      </p:sp>
    </p:spTree>
    <p:extLst>
      <p:ext uri="{BB962C8B-B14F-4D97-AF65-F5344CB8AC3E}">
        <p14:creationId xmlns:p14="http://schemas.microsoft.com/office/powerpoint/2010/main" val="1310760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2BAE3B-4E1F-48AA-B0CB-416E8CE6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86" y="-36586"/>
            <a:ext cx="9088041" cy="648071"/>
          </a:xfrm>
        </p:spPr>
        <p:txBody>
          <a:bodyPr/>
          <a:lstStyle/>
          <a:p>
            <a:r>
              <a:rPr lang="en-US" altLang="ja-JP" dirty="0"/>
              <a:t>LER injection beam status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9C3521-5EA3-44BB-B15D-4F14E052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81B15B5-E5FF-48AA-906F-CF28E87FA7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EE922F-1159-461F-A129-E7CD0E09212C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1987E477-EC35-452E-AE42-D6F70919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4694" y="323453"/>
            <a:ext cx="10873208" cy="6912768"/>
          </a:xfrm>
        </p:spPr>
        <p:txBody>
          <a:bodyPr/>
          <a:lstStyle/>
          <a:p>
            <a:r>
              <a:rPr lang="en-US" altLang="ja-JP" sz="2800" dirty="0"/>
              <a:t>Bunch charge</a:t>
            </a:r>
          </a:p>
          <a:p>
            <a:pPr lvl="1"/>
            <a:r>
              <a:rPr lang="en-US" altLang="ja-JP" sz="2000" dirty="0"/>
              <a:t>Stable and enough bunch charge in this stage</a:t>
            </a:r>
          </a:p>
          <a:p>
            <a:pPr lvl="1"/>
            <a:r>
              <a:rPr lang="en-US" altLang="ja-JP" sz="2000" dirty="0"/>
              <a:t>Primary e-: 11 </a:t>
            </a:r>
            <a:r>
              <a:rPr lang="en-US" altLang="ja-JP" sz="2000" dirty="0" err="1"/>
              <a:t>nC</a:t>
            </a:r>
            <a:r>
              <a:rPr lang="en-US" altLang="ja-JP" sz="2000" dirty="0"/>
              <a:t> (from gun), 9 </a:t>
            </a:r>
            <a:r>
              <a:rPr lang="en-US" altLang="ja-JP" sz="2000" dirty="0" err="1"/>
              <a:t>nC</a:t>
            </a:r>
            <a:r>
              <a:rPr lang="en-US" altLang="ja-JP" sz="2000" dirty="0"/>
              <a:t> (on W target), e+ : 1.2 </a:t>
            </a:r>
            <a:r>
              <a:rPr lang="en-US" altLang="ja-JP" sz="2000" dirty="0" err="1"/>
              <a:t>nC</a:t>
            </a:r>
            <a:r>
              <a:rPr lang="en-US" altLang="ja-JP" sz="2000" dirty="0"/>
              <a:t> (linac end), 0.8 </a:t>
            </a:r>
            <a:r>
              <a:rPr lang="en-US" altLang="ja-JP" sz="2000" dirty="0" err="1"/>
              <a:t>nC</a:t>
            </a:r>
            <a:r>
              <a:rPr lang="en-US" altLang="ja-JP" sz="2000" dirty="0"/>
              <a:t> (BT)</a:t>
            </a:r>
          </a:p>
          <a:p>
            <a:r>
              <a:rPr kumimoji="1" lang="en-US" altLang="ja-JP" sz="2800" dirty="0"/>
              <a:t>Flux concentrator (FC)</a:t>
            </a:r>
          </a:p>
          <a:p>
            <a:pPr lvl="1"/>
            <a:r>
              <a:rPr lang="en-US" altLang="ja-JP" sz="2400" dirty="0"/>
              <a:t>Previous FC was damaged by large discharge during </a:t>
            </a:r>
            <a:r>
              <a:rPr lang="en-US" altLang="ja-JP" sz="2400" dirty="0" err="1"/>
              <a:t>PhaseII</a:t>
            </a:r>
            <a:r>
              <a:rPr lang="en-US" altLang="ja-JP" sz="2400" dirty="0"/>
              <a:t>. It was removed in Sept. 2018. </a:t>
            </a:r>
          </a:p>
          <a:p>
            <a:pPr lvl="1"/>
            <a:r>
              <a:rPr lang="en-US" altLang="ja-JP" sz="2400" dirty="0"/>
              <a:t>Current FC was installed in Jan. 2019.</a:t>
            </a:r>
          </a:p>
          <a:p>
            <a:pPr lvl="1"/>
            <a:r>
              <a:rPr lang="en-US" altLang="ja-JP" sz="2400" dirty="0"/>
              <a:t>2 </a:t>
            </a:r>
            <a:r>
              <a:rPr lang="ja-JP" altLang="en-US" sz="2400" dirty="0"/>
              <a:t>～ </a:t>
            </a:r>
            <a:r>
              <a:rPr lang="en-US" altLang="ja-JP" sz="2400" dirty="0"/>
              <a:t>3 kA operation current (design 12 kA) for stable operation. </a:t>
            </a:r>
            <a:r>
              <a:rPr kumimoji="1" lang="en-US" altLang="ja-JP" sz="2400" dirty="0"/>
              <a:t>no significant fault.</a:t>
            </a:r>
          </a:p>
          <a:p>
            <a:pPr lvl="1"/>
            <a:endParaRPr lang="en-US" altLang="ja-JP" sz="2400" dirty="0"/>
          </a:p>
          <a:p>
            <a:pPr lvl="1"/>
            <a:endParaRPr lang="en-US" altLang="ja-JP" sz="2400" dirty="0"/>
          </a:p>
          <a:p>
            <a:pPr lvl="1"/>
            <a:endParaRPr lang="en-US" altLang="ja-JP" sz="2400" dirty="0"/>
          </a:p>
          <a:p>
            <a:pPr lvl="1"/>
            <a:endParaRPr lang="en-US" altLang="ja-JP" sz="2400" dirty="0"/>
          </a:p>
          <a:p>
            <a:pPr lvl="1"/>
            <a:r>
              <a:rPr lang="en-US" altLang="ja-JP" sz="2400" dirty="0"/>
              <a:t>New FC made of Cu-alloy </a:t>
            </a:r>
            <a:r>
              <a:rPr lang="en-US" altLang="ja-JP" sz="2000" dirty="0"/>
              <a:t>(NC50: </a:t>
            </a:r>
            <a:r>
              <a:rPr lang="en-US" altLang="ja-JP" sz="2000" kern="100" dirty="0"/>
              <a:t>Cu-Si-Ni</a:t>
            </a:r>
            <a:r>
              <a:rPr lang="en-US" altLang="ja-JP" sz="2000" dirty="0"/>
              <a:t>) </a:t>
            </a:r>
            <a:r>
              <a:rPr lang="en-US" altLang="ja-JP" sz="2400" dirty="0"/>
              <a:t>has been tested w/o fault (</a:t>
            </a:r>
            <a:r>
              <a:rPr lang="ja-JP" altLang="en-US" sz="2400" dirty="0"/>
              <a:t>～ </a:t>
            </a:r>
            <a:r>
              <a:rPr lang="en-US" altLang="ja-JP" sz="2400" dirty="0"/>
              <a:t>12 </a:t>
            </a:r>
            <a:r>
              <a:rPr lang="en-US" altLang="ja-JP" sz="2400"/>
              <a:t>kA).</a:t>
            </a:r>
            <a:endParaRPr lang="en-US" altLang="ja-JP" sz="2400" dirty="0"/>
          </a:p>
          <a:p>
            <a:pPr lvl="1"/>
            <a:r>
              <a:rPr lang="en-US" altLang="ja-JP" sz="2400" dirty="0"/>
              <a:t>New FC will be installed in summer shutdown of 2020 for aiming at design operation current.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AAF2748-7F65-4A93-A98C-31F060A70947}"/>
              </a:ext>
            </a:extLst>
          </p:cNvPr>
          <p:cNvSpPr txBox="1"/>
          <p:nvPr/>
        </p:nvSpPr>
        <p:spPr>
          <a:xfrm>
            <a:off x="2539926" y="4154393"/>
            <a:ext cx="5758308" cy="1569660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00FF"/>
                </a:solidFill>
              </a:rPr>
              <a:t>Requirements for material of the FC head 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00FF"/>
                </a:solidFill>
              </a:rPr>
              <a:t>Good </a:t>
            </a:r>
            <a:r>
              <a:rPr lang="en-US" altLang="ja-JP" sz="2400" dirty="0">
                <a:solidFill>
                  <a:srgbClr val="0000FF"/>
                </a:solidFill>
              </a:rPr>
              <a:t>brazing characteristic</a:t>
            </a:r>
            <a:endParaRPr kumimoji="1" lang="en-US" altLang="ja-JP" sz="2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rgbClr val="0000FF"/>
                </a:solidFill>
              </a:rPr>
              <a:t>High yield strength even after brazing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00FF"/>
                </a:solidFill>
              </a:rPr>
              <a:t>High electric and thermal conductivity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18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C7109A-2DD6-40BA-99B8-A45915C3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394" y="57492"/>
            <a:ext cx="9088041" cy="839964"/>
          </a:xfrm>
        </p:spPr>
        <p:txBody>
          <a:bodyPr/>
          <a:lstStyle/>
          <a:p>
            <a:r>
              <a:rPr lang="en-US" altLang="ja-JP" dirty="0">
                <a:solidFill>
                  <a:schemeClr val="tx2"/>
                </a:solidFill>
              </a:rPr>
              <a:t>After large discharge…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B45EB1-1279-46A3-971C-B778B5E97D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C5EB76F-2458-4D3D-99D3-16C3C463C4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C9C24C-2CBB-482A-A184-D476F2F601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271BE61-2BCD-4DF2-A651-354F805F13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0" y="1043533"/>
            <a:ext cx="3567584" cy="2675689"/>
          </a:xfrm>
          <a:prstGeom prst="rect">
            <a:avLst/>
          </a:prstGeom>
        </p:spPr>
      </p:pic>
      <p:sp>
        <p:nvSpPr>
          <p:cNvPr id="8" name="四角形: 角を丸くする 8">
            <a:extLst>
              <a:ext uri="{FF2B5EF4-FFF2-40B4-BE49-F238E27FC236}">
                <a16:creationId xmlns:a16="http://schemas.microsoft.com/office/drawing/2014/main" id="{AC3CC16A-6D7E-43A9-915F-64F70B2F7082}"/>
              </a:ext>
            </a:extLst>
          </p:cNvPr>
          <p:cNvSpPr/>
          <p:nvPr/>
        </p:nvSpPr>
        <p:spPr>
          <a:xfrm>
            <a:off x="1745506" y="2771725"/>
            <a:ext cx="648072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53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A07F1FD-7224-40A9-A1F0-197498D78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568" y="2119530"/>
            <a:ext cx="6768935" cy="50767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4DDB35B-97EA-4952-AFDC-2F8F50E03F9F}"/>
              </a:ext>
            </a:extLst>
          </p:cNvPr>
          <p:cNvSpPr txBox="1"/>
          <p:nvPr/>
        </p:nvSpPr>
        <p:spPr>
          <a:xfrm>
            <a:off x="5777954" y="1547589"/>
            <a:ext cx="350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After large discharge</a:t>
            </a:r>
            <a:endParaRPr kumimoji="1"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C465324-9FA9-4E3E-A6EE-844DBD6C0A4F}"/>
              </a:ext>
            </a:extLst>
          </p:cNvPr>
          <p:cNvSpPr txBox="1"/>
          <p:nvPr/>
        </p:nvSpPr>
        <p:spPr>
          <a:xfrm>
            <a:off x="81118" y="4629412"/>
            <a:ext cx="36086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Slit gap got narrow.</a:t>
            </a:r>
          </a:p>
          <a:p>
            <a:r>
              <a:rPr lang="en-US" altLang="ja-JP" sz="2800" dirty="0"/>
              <a:t>Not possible to apply high voltage </a:t>
            </a:r>
            <a:r>
              <a:rPr kumimoji="1" lang="en-US" altLang="ja-JP" sz="2800" dirty="0"/>
              <a:t>unless the gap will be expanded.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406A35C-612B-459B-9951-F3045B3D8C12}"/>
              </a:ext>
            </a:extLst>
          </p:cNvPr>
          <p:cNvCxnSpPr>
            <a:cxnSpLocks/>
            <a:stCxn id="8" idx="2"/>
            <a:endCxn id="9" idx="1"/>
          </p:cNvCxnSpPr>
          <p:nvPr/>
        </p:nvCxnSpPr>
        <p:spPr>
          <a:xfrm>
            <a:off x="2069542" y="3419797"/>
            <a:ext cx="1733026" cy="12380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0B6975F-5816-4F1C-A932-A822EBA928BF}"/>
              </a:ext>
            </a:extLst>
          </p:cNvPr>
          <p:cNvSpPr txBox="1"/>
          <p:nvPr/>
        </p:nvSpPr>
        <p:spPr>
          <a:xfrm>
            <a:off x="11333" y="7112048"/>
            <a:ext cx="3888432" cy="3638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64" dirty="0"/>
              <a:t>Y. Enomoto, SuperKEKB review, 2019</a:t>
            </a:r>
            <a:endParaRPr lang="ja-JP" altLang="en-US" sz="1764" dirty="0"/>
          </a:p>
        </p:txBody>
      </p:sp>
    </p:spTree>
    <p:extLst>
      <p:ext uri="{BB962C8B-B14F-4D97-AF65-F5344CB8AC3E}">
        <p14:creationId xmlns:p14="http://schemas.microsoft.com/office/powerpoint/2010/main" val="1623578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1ACB95-1C14-4432-82AD-4B8560392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86" y="-12455"/>
            <a:ext cx="9088041" cy="839964"/>
          </a:xfrm>
        </p:spPr>
        <p:txBody>
          <a:bodyPr/>
          <a:lstStyle/>
          <a:p>
            <a:r>
              <a:rPr kumimoji="1" lang="en-US" altLang="ja-JP" sz="6600" b="1" dirty="0"/>
              <a:t>Contents</a:t>
            </a:r>
            <a:endParaRPr kumimoji="1" lang="ja-JP" altLang="en-US" sz="4800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F54384-211E-428F-9B79-F8147347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338" y="683493"/>
            <a:ext cx="10225136" cy="6552728"/>
          </a:xfrm>
        </p:spPr>
        <p:txBody>
          <a:bodyPr/>
          <a:lstStyle/>
          <a:p>
            <a:r>
              <a:rPr kumimoji="1" lang="en-US" altLang="ja-JP" sz="4000" dirty="0"/>
              <a:t>Injector operation status</a:t>
            </a:r>
          </a:p>
          <a:p>
            <a:r>
              <a:rPr lang="en-US" altLang="ja-JP" sz="4000" dirty="0"/>
              <a:t>e- and e+ beam sources</a:t>
            </a:r>
          </a:p>
          <a:p>
            <a:r>
              <a:rPr lang="en-US" altLang="ja-JP" sz="4000" dirty="0"/>
              <a:t>Accelerating structures</a:t>
            </a:r>
          </a:p>
          <a:p>
            <a:r>
              <a:rPr lang="en-US" altLang="ja-JP" sz="4000" dirty="0"/>
              <a:t>Beam controls</a:t>
            </a:r>
          </a:p>
          <a:p>
            <a:pPr lvl="1"/>
            <a:r>
              <a:rPr lang="en-US" altLang="ja-JP" sz="3600" dirty="0"/>
              <a:t>Energy and orbit feedback loops</a:t>
            </a:r>
          </a:p>
          <a:p>
            <a:pPr lvl="1"/>
            <a:r>
              <a:rPr lang="en-US" altLang="ja-JP" sz="3600" dirty="0"/>
              <a:t>Dispersion correction</a:t>
            </a:r>
          </a:p>
          <a:p>
            <a:pPr lvl="1"/>
            <a:r>
              <a:rPr lang="en-US" altLang="ja-JP" sz="3600" dirty="0"/>
              <a:t>Emittance</a:t>
            </a:r>
          </a:p>
          <a:p>
            <a:r>
              <a:rPr lang="en-US" altLang="ja-JP" sz="4000" dirty="0"/>
              <a:t>Summary and plan</a:t>
            </a:r>
          </a:p>
          <a:p>
            <a:pPr lvl="1"/>
            <a:endParaRPr lang="en-US" altLang="ja-JP" b="1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E30670-2A48-4EDA-B8CC-C433A52F2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7A59D2C-6645-4399-B2C3-6485F4E65B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EE922F-1159-461F-A129-E7CD0E09212C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27531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8862" y="324905"/>
            <a:ext cx="10354089" cy="714075"/>
          </a:xfrm>
        </p:spPr>
        <p:txBody>
          <a:bodyPr/>
          <a:lstStyle/>
          <a:p>
            <a:r>
              <a:rPr lang="en-US" altLang="ja-JP" dirty="0"/>
              <a:t>Accelerating structures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1556" y="1044682"/>
            <a:ext cx="10396934" cy="6080746"/>
          </a:xfrm>
        </p:spPr>
        <p:txBody>
          <a:bodyPr/>
          <a:lstStyle/>
          <a:p>
            <a:r>
              <a:rPr lang="en-US" altLang="ja-JP" sz="2799" dirty="0"/>
              <a:t>Approx. 230 accelerating structures employed</a:t>
            </a:r>
          </a:p>
          <a:p>
            <a:r>
              <a:rPr lang="en-US" altLang="ja-JP" sz="2799" dirty="0"/>
              <a:t>Many aged (40 years-old) structures are degraded</a:t>
            </a:r>
          </a:p>
          <a:p>
            <a:pPr lvl="1"/>
            <a:r>
              <a:rPr lang="en-US" altLang="ja-JP" sz="2399" dirty="0"/>
              <a:t>Risk of 7 GeV / 4 GeV acceleration for Y(4S)</a:t>
            </a:r>
          </a:p>
          <a:p>
            <a:pPr lvl="1"/>
            <a:r>
              <a:rPr lang="en-US" altLang="ja-JP" sz="2399" dirty="0"/>
              <a:t>Cannot reach Y(6S)</a:t>
            </a:r>
          </a:p>
          <a:p>
            <a:r>
              <a:rPr lang="en-US" altLang="ja-JP" sz="2799" dirty="0"/>
              <a:t>As a 4-5 year plan, structures are being fabricated since the last year</a:t>
            </a:r>
          </a:p>
          <a:p>
            <a:r>
              <a:rPr lang="en-US" altLang="ja-JP" sz="2799" dirty="0"/>
              <a:t>First tests will be performed at the assembly room</a:t>
            </a:r>
          </a:p>
          <a:p>
            <a:r>
              <a:rPr lang="en-US" altLang="ja-JP" sz="2799" dirty="0"/>
              <a:t>Possibly, a couple of structures would be installed during summer </a:t>
            </a:r>
            <a:endParaRPr lang="ja-JP" altLang="en-US" sz="2799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94C399-BAED-DB43-BA12-ACD286B06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121" y="5012304"/>
            <a:ext cx="6652369" cy="218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25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D56674A-FFF8-4D55-B8F3-B768D3617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10" y="3923853"/>
            <a:ext cx="7920880" cy="387067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F4DC8E-FEC0-499F-AE57-2163BE5A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756" y="-109561"/>
            <a:ext cx="8567632" cy="644606"/>
          </a:xfrm>
        </p:spPr>
        <p:txBody>
          <a:bodyPr/>
          <a:lstStyle/>
          <a:p>
            <a:r>
              <a:rPr lang="en-US" altLang="ja-JP" sz="3968" dirty="0"/>
              <a:t>Feedback loops</a:t>
            </a:r>
            <a:endParaRPr lang="ja-JP" altLang="en-US" sz="3968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E52FA3-7E3A-4CDF-9C4C-43D5F2B91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3127"/>
            <a:ext cx="10592765" cy="1772319"/>
          </a:xfrm>
        </p:spPr>
        <p:txBody>
          <a:bodyPr/>
          <a:lstStyle/>
          <a:p>
            <a:r>
              <a:rPr lang="en-US" altLang="ja-JP" sz="3005" dirty="0"/>
              <a:t>Energy feedback (J-ARC, LTR, ECS, BT) work fine.</a:t>
            </a:r>
          </a:p>
          <a:p>
            <a:pPr lvl="1"/>
            <a:r>
              <a:rPr lang="en-US" altLang="ja-JP" sz="2686" dirty="0"/>
              <a:t>Energy stability at BT line </a:t>
            </a:r>
            <a:r>
              <a:rPr lang="en-US" altLang="ja-JP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ja-JP" sz="2646" dirty="0"/>
              <a:t>0.025%</a:t>
            </a:r>
          </a:p>
          <a:p>
            <a:r>
              <a:rPr lang="en-US" altLang="ja-JP" sz="3005" dirty="0"/>
              <a:t>Orbit feedback at some locations.</a:t>
            </a:r>
          </a:p>
          <a:p>
            <a:pPr lvl="1"/>
            <a:r>
              <a:rPr lang="en-US" altLang="ja-JP" sz="2605" dirty="0"/>
              <a:t>Large drift (</a:t>
            </a:r>
            <a:r>
              <a:rPr lang="ja-JP" altLang="en-US" sz="2605" dirty="0"/>
              <a:t>～ </a:t>
            </a:r>
            <a:r>
              <a:rPr lang="en-US" altLang="ja-JP" sz="2605" dirty="0"/>
              <a:t>1 mm) can be corrected</a:t>
            </a:r>
          </a:p>
          <a:p>
            <a:pPr marL="457200" lvl="1" indent="0">
              <a:buNone/>
            </a:pPr>
            <a:r>
              <a:rPr lang="en-US" altLang="ja-JP" sz="2605" dirty="0"/>
              <a:t>    within ~ 0.1 mm w/ feedback.</a:t>
            </a:r>
          </a:p>
          <a:p>
            <a:pPr marL="457200" lvl="1" indent="0">
              <a:buNone/>
            </a:pPr>
            <a:endParaRPr lang="en-US" altLang="ja-JP" sz="2605" dirty="0"/>
          </a:p>
          <a:p>
            <a:pPr lvl="1"/>
            <a:endParaRPr lang="en-US" altLang="ja-JP" sz="2605" dirty="0"/>
          </a:p>
          <a:p>
            <a:pPr lvl="1"/>
            <a:endParaRPr lang="en-US" altLang="ja-JP" sz="2605" dirty="0"/>
          </a:p>
          <a:p>
            <a:pPr lvl="1"/>
            <a:endParaRPr lang="en-US" altLang="ja-JP" sz="2605" dirty="0"/>
          </a:p>
          <a:p>
            <a:pPr lvl="1"/>
            <a:endParaRPr lang="en-US" altLang="ja-JP" sz="2605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1606972-5A34-42A6-9A59-68889B3B95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  <p:graphicFrame>
        <p:nvGraphicFramePr>
          <p:cNvPr id="41" name="オブジェクト 40">
            <a:extLst>
              <a:ext uri="{FF2B5EF4-FFF2-40B4-BE49-F238E27FC236}">
                <a16:creationId xmlns:a16="http://schemas.microsoft.com/office/drawing/2014/main" id="{574DE0E7-99FF-4AE4-AA30-7DE008A7BD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326826"/>
              </p:ext>
            </p:extLst>
          </p:nvPr>
        </p:nvGraphicFramePr>
        <p:xfrm>
          <a:off x="6282010" y="971525"/>
          <a:ext cx="4392488" cy="308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4" name="Graph" r:id="rId4" imgW="4132440" imgH="2901600" progId="Origin95.Graph">
                  <p:embed/>
                </p:oleObj>
              </mc:Choice>
              <mc:Fallback>
                <p:oleObj name="Graph" r:id="rId4" imgW="4132440" imgH="2901600" progId="Origin95.Graph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57281707-B78B-440D-A4F6-2109E4975B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82010" y="971525"/>
                        <a:ext cx="4392488" cy="308469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図 7">
            <a:extLst>
              <a:ext uri="{FF2B5EF4-FFF2-40B4-BE49-F238E27FC236}">
                <a16:creationId xmlns:a16="http://schemas.microsoft.com/office/drawing/2014/main" id="{ED25F599-FA36-4133-B438-68C8F1D55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348" y="3995861"/>
            <a:ext cx="2448272" cy="3600400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FC1D027-AEAF-4499-9366-F94ED0149AFB}"/>
              </a:ext>
            </a:extLst>
          </p:cNvPr>
          <p:cNvSpPr txBox="1"/>
          <p:nvPr/>
        </p:nvSpPr>
        <p:spPr>
          <a:xfrm>
            <a:off x="7137722" y="945333"/>
            <a:ext cx="2240632" cy="44044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62" dirty="0">
                <a:solidFill>
                  <a:schemeClr val="bg1"/>
                </a:solidFill>
                <a:cs typeface="Times New Roman" panose="02020603050405020304" pitchFamily="18" charset="0"/>
              </a:rPr>
              <a:t>Energy @ BT</a:t>
            </a:r>
            <a:endParaRPr lang="ja-JP" altLang="en-US" sz="2262" dirty="0">
              <a:solidFill>
                <a:schemeClr val="bg1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E3DBF62-21E3-44A7-B126-90EEB6AA1F1F}"/>
              </a:ext>
            </a:extLst>
          </p:cNvPr>
          <p:cNvSpPr txBox="1"/>
          <p:nvPr/>
        </p:nvSpPr>
        <p:spPr>
          <a:xfrm>
            <a:off x="8802290" y="5724053"/>
            <a:ext cx="144016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FF"/>
                </a:solidFill>
                <a:cs typeface="Times New Roman" panose="02020603050405020304" pitchFamily="18" charset="0"/>
              </a:rPr>
              <a:t>Orbit FB</a:t>
            </a:r>
            <a:endParaRPr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84A5A22-93EB-4831-8513-0CC61A7BEBD6}"/>
              </a:ext>
            </a:extLst>
          </p:cNvPr>
          <p:cNvSpPr txBox="1"/>
          <p:nvPr/>
        </p:nvSpPr>
        <p:spPr>
          <a:xfrm>
            <a:off x="5305710" y="4211885"/>
            <a:ext cx="1552364" cy="44044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62" dirty="0">
                <a:solidFill>
                  <a:schemeClr val="bg1"/>
                </a:solidFill>
                <a:cs typeface="Times New Roman" panose="02020603050405020304" pitchFamily="18" charset="0"/>
              </a:rPr>
              <a:t>Energy FB</a:t>
            </a:r>
            <a:endParaRPr lang="ja-JP" altLang="en-US" sz="2262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10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3EF491-E910-4597-884F-38FE1B1E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51" y="-76395"/>
            <a:ext cx="10001311" cy="839964"/>
          </a:xfrm>
        </p:spPr>
        <p:txBody>
          <a:bodyPr/>
          <a:lstStyle/>
          <a:p>
            <a:r>
              <a:rPr kumimoji="1" lang="en-US" altLang="ja-JP" dirty="0"/>
              <a:t>Dispersion measurement and correction</a:t>
            </a:r>
            <a:endParaRPr kumimoji="1" lang="ja-JP" altLang="en-US" dirty="0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7A05D6EE-C314-40A6-B26C-CA80B7366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02" y="1561313"/>
            <a:ext cx="3462747" cy="253602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B9D0DF-296C-4175-B7AC-B183BEF39861}"/>
              </a:ext>
            </a:extLst>
          </p:cNvPr>
          <p:cNvSpPr txBox="1"/>
          <p:nvPr/>
        </p:nvSpPr>
        <p:spPr>
          <a:xfrm>
            <a:off x="2958816" y="1709054"/>
            <a:ext cx="904415" cy="397673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984" dirty="0">
                <a:solidFill>
                  <a:schemeClr val="bg1"/>
                </a:solidFill>
              </a:rPr>
              <a:t>Design</a:t>
            </a:r>
            <a:endParaRPr lang="ja-JP" altLang="en-US" sz="1984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1AC2C3-632B-4422-BFBC-F89ECA78A29D}"/>
              </a:ext>
            </a:extLst>
          </p:cNvPr>
          <p:cNvSpPr txBox="1"/>
          <p:nvPr/>
        </p:nvSpPr>
        <p:spPr>
          <a:xfrm>
            <a:off x="1139006" y="1709054"/>
            <a:ext cx="893193" cy="3976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984" dirty="0">
                <a:solidFill>
                  <a:schemeClr val="bg1"/>
                </a:solidFill>
              </a:rPr>
              <a:t>J-ARC</a:t>
            </a:r>
            <a:endParaRPr lang="ja-JP" altLang="en-US" sz="1984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F1288DB-9730-4E51-942D-C4AC6B5E618C}"/>
              </a:ext>
            </a:extLst>
          </p:cNvPr>
          <p:cNvSpPr txBox="1"/>
          <p:nvPr/>
        </p:nvSpPr>
        <p:spPr>
          <a:xfrm>
            <a:off x="2468294" y="2944413"/>
            <a:ext cx="957313" cy="3976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984" dirty="0">
                <a:solidFill>
                  <a:schemeClr val="bg1"/>
                </a:solidFill>
              </a:rPr>
              <a:t>chicane</a:t>
            </a:r>
            <a:endParaRPr lang="ja-JP" altLang="en-US" sz="1984" dirty="0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BCE0BA9-45B3-4160-A520-FEA68F93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08" y="4364884"/>
            <a:ext cx="3659166" cy="266934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7E8CB2-3056-4ED3-918B-079FE0B00986}"/>
              </a:ext>
            </a:extLst>
          </p:cNvPr>
          <p:cNvSpPr txBox="1"/>
          <p:nvPr/>
        </p:nvSpPr>
        <p:spPr>
          <a:xfrm>
            <a:off x="2442567" y="4166472"/>
            <a:ext cx="1967205" cy="397673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984" dirty="0">
                <a:solidFill>
                  <a:schemeClr val="bg1"/>
                </a:solidFill>
              </a:rPr>
              <a:t>Before correction</a:t>
            </a:r>
            <a:endParaRPr lang="ja-JP" altLang="en-US" sz="1984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E4C6825-46E1-464D-922A-EE5D3262E515}"/>
              </a:ext>
            </a:extLst>
          </p:cNvPr>
          <p:cNvSpPr txBox="1"/>
          <p:nvPr/>
        </p:nvSpPr>
        <p:spPr>
          <a:xfrm>
            <a:off x="981704" y="4420105"/>
            <a:ext cx="1165558" cy="363818"/>
          </a:xfrm>
          <a:prstGeom prst="rect">
            <a:avLst/>
          </a:prstGeom>
          <a:solidFill>
            <a:schemeClr val="tx1"/>
          </a:solidFill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64" dirty="0">
                <a:solidFill>
                  <a:srgbClr val="0000FF"/>
                </a:solidFill>
              </a:rPr>
              <a:t>Measured</a:t>
            </a:r>
            <a:endParaRPr lang="ja-JP" altLang="en-US" sz="1764" dirty="0">
              <a:solidFill>
                <a:srgbClr val="0000FF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575089D-5F54-4E0A-B1BF-BD56FF2C9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443" y="4364883"/>
            <a:ext cx="3661866" cy="266934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FDD26F4-445C-40FC-B7C3-C3EED33B46B4}"/>
              </a:ext>
            </a:extLst>
          </p:cNvPr>
          <p:cNvSpPr txBox="1"/>
          <p:nvPr/>
        </p:nvSpPr>
        <p:spPr>
          <a:xfrm>
            <a:off x="7954704" y="4161323"/>
            <a:ext cx="1813317" cy="397673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984" dirty="0">
                <a:solidFill>
                  <a:schemeClr val="bg1"/>
                </a:solidFill>
              </a:rPr>
              <a:t>After correction</a:t>
            </a:r>
            <a:endParaRPr lang="ja-JP" altLang="en-US" sz="1984" dirty="0">
              <a:solidFill>
                <a:schemeClr val="bg1"/>
              </a:solidFill>
            </a:endParaRPr>
          </a:p>
        </p:txBody>
      </p:sp>
      <p:sp>
        <p:nvSpPr>
          <p:cNvPr id="13" name="右矢印 15">
            <a:extLst>
              <a:ext uri="{FF2B5EF4-FFF2-40B4-BE49-F238E27FC236}">
                <a16:creationId xmlns:a16="http://schemas.microsoft.com/office/drawing/2014/main" id="{ED8D6081-A896-4D31-B773-EA116615EE1F}"/>
              </a:ext>
            </a:extLst>
          </p:cNvPr>
          <p:cNvSpPr/>
          <p:nvPr/>
        </p:nvSpPr>
        <p:spPr>
          <a:xfrm>
            <a:off x="4234649" y="5129221"/>
            <a:ext cx="1825636" cy="705467"/>
          </a:xfrm>
          <a:prstGeom prst="rightArrow">
            <a:avLst/>
          </a:prstGeom>
          <a:solidFill>
            <a:schemeClr val="tx1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88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A070D14-E67C-4602-B55E-4B3F3DF4DAEF}"/>
              </a:ext>
            </a:extLst>
          </p:cNvPr>
          <p:cNvSpPr txBox="1"/>
          <p:nvPr/>
        </p:nvSpPr>
        <p:spPr>
          <a:xfrm>
            <a:off x="4234649" y="5922975"/>
            <a:ext cx="1821332" cy="703013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984" dirty="0">
                <a:solidFill>
                  <a:schemeClr val="bg1"/>
                </a:solidFill>
              </a:rPr>
              <a:t>Disp. correction</a:t>
            </a:r>
          </a:p>
          <a:p>
            <a:r>
              <a:rPr lang="en-US" altLang="ja-JP" sz="1984" dirty="0">
                <a:solidFill>
                  <a:schemeClr val="bg1"/>
                </a:solidFill>
              </a:rPr>
              <a:t>w/ quads</a:t>
            </a:r>
            <a:endParaRPr lang="ja-JP" altLang="en-US" sz="1984" dirty="0">
              <a:solidFill>
                <a:schemeClr val="bg1"/>
              </a:solidFill>
            </a:endParaRP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E6366B8B-02F4-4304-9BC8-B1D30FBE1FB0}"/>
              </a:ext>
            </a:extLst>
          </p:cNvPr>
          <p:cNvSpPr txBox="1">
            <a:spLocks/>
          </p:cNvSpPr>
          <p:nvPr/>
        </p:nvSpPr>
        <p:spPr bwMode="auto">
          <a:xfrm>
            <a:off x="4013663" y="1338373"/>
            <a:ext cx="6412274" cy="22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646" kern="0" dirty="0"/>
              <a:t>Horizontal dispersion leakage from J-ARC causes the beam position jitter.</a:t>
            </a:r>
          </a:p>
          <a:p>
            <a:r>
              <a:rPr lang="en-US" altLang="ja-JP" sz="2646" kern="0" dirty="0"/>
              <a:t>Applying fudge factors to quads in J-ARC, dispersion is well corrected.</a:t>
            </a:r>
          </a:p>
          <a:p>
            <a:endParaRPr lang="en-US" altLang="ja-JP" sz="2646" kern="0" dirty="0"/>
          </a:p>
        </p:txBody>
      </p:sp>
      <p:sp>
        <p:nvSpPr>
          <p:cNvPr id="16" name="正方形/長方形 18">
            <a:extLst>
              <a:ext uri="{FF2B5EF4-FFF2-40B4-BE49-F238E27FC236}">
                <a16:creationId xmlns:a16="http://schemas.microsoft.com/office/drawing/2014/main" id="{3BAE95D0-FB95-429A-A83C-2DD25B9EA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354" y="7149944"/>
            <a:ext cx="1294778" cy="3976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9pPr>
          </a:lstStyle>
          <a:p>
            <a:r>
              <a:rPr lang="en-US" altLang="ja-JP" sz="1984" dirty="0">
                <a:latin typeface="+mj-lt"/>
              </a:rPr>
              <a:t>Y. Seimiya</a:t>
            </a:r>
            <a:endParaRPr lang="ja-JP" altLang="en-US" sz="1984" dirty="0">
              <a:latin typeface="+mj-lt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73E67F2-5446-4DCD-B732-30731F672F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94962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BBE8D7F8-DFAD-2E45-9544-1556C626C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244" y="3342473"/>
            <a:ext cx="4349912" cy="34905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DDC5935-1550-AC43-9C50-BCBBDDE8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02" y="225516"/>
            <a:ext cx="9215080" cy="1095891"/>
          </a:xfrm>
        </p:spPr>
        <p:txBody>
          <a:bodyPr>
            <a:normAutofit/>
          </a:bodyPr>
          <a:lstStyle/>
          <a:p>
            <a:r>
              <a:rPr lang="en-US" altLang="ja-JP" sz="4098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Residual Dispersion in the BT line</a:t>
            </a:r>
            <a:endParaRPr lang="ja-JP" altLang="en-US" sz="4098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887E53-F9ED-EB4A-A3D9-66240B4F9FEB}"/>
              </a:ext>
            </a:extLst>
          </p:cNvPr>
          <p:cNvSpPr txBox="1"/>
          <p:nvPr/>
        </p:nvSpPr>
        <p:spPr>
          <a:xfrm>
            <a:off x="5491041" y="2896430"/>
            <a:ext cx="1419513" cy="474311"/>
          </a:xfrm>
          <a:prstGeom prst="rect">
            <a:avLst/>
          </a:prstGeom>
          <a:noFill/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2399" dirty="0">
                <a:solidFill>
                  <a:srgbClr val="FF0000"/>
                </a:solidFill>
              </a:rPr>
              <a:t>BT for e+</a:t>
            </a:r>
            <a:endParaRPr lang="ja-JP" altLang="en-US" sz="2399">
              <a:solidFill>
                <a:srgbClr val="FF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1D2060E-F07A-4747-B698-07835354B3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245" y="3334075"/>
            <a:ext cx="4200611" cy="340360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590952E-CAAE-4F46-9EF2-2FD18AE9FEBE}"/>
              </a:ext>
            </a:extLst>
          </p:cNvPr>
          <p:cNvSpPr txBox="1"/>
          <p:nvPr/>
        </p:nvSpPr>
        <p:spPr>
          <a:xfrm>
            <a:off x="799652" y="2896431"/>
            <a:ext cx="1349010" cy="474311"/>
          </a:xfrm>
          <a:prstGeom prst="rect">
            <a:avLst/>
          </a:prstGeom>
          <a:noFill/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2399" dirty="0">
                <a:solidFill>
                  <a:srgbClr val="0000FF"/>
                </a:solidFill>
              </a:rPr>
              <a:t>BT for e-</a:t>
            </a:r>
            <a:endParaRPr lang="ja-JP" altLang="en-US" sz="2399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9FE1C5-FDC0-F548-A4E8-127733DC59CC}"/>
              </a:ext>
            </a:extLst>
          </p:cNvPr>
          <p:cNvSpPr txBox="1"/>
          <p:nvPr/>
        </p:nvSpPr>
        <p:spPr>
          <a:xfrm>
            <a:off x="507261" y="1116535"/>
            <a:ext cx="9556171" cy="1368300"/>
          </a:xfrm>
          <a:prstGeom prst="rect">
            <a:avLst/>
          </a:prstGeom>
          <a:noFill/>
        </p:spPr>
        <p:txBody>
          <a:bodyPr wrap="square" lIns="104243" tIns="52122" rIns="104243" bIns="52122" rtlCol="0">
            <a:spAutoFit/>
          </a:bodyPr>
          <a:lstStyle/>
          <a:p>
            <a:pPr marL="390921" indent="-390921">
              <a:buFont typeface="Arial" panose="020B0604020202020204" pitchFamily="34" charset="0"/>
              <a:buChar char="•"/>
            </a:pPr>
            <a:r>
              <a:rPr lang="en-US" altLang="ja-JP" sz="2736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The dispersion functions have been corrected for each BT ARC one by one.</a:t>
            </a:r>
          </a:p>
          <a:p>
            <a:pPr marL="390921" indent="-390921">
              <a:buFont typeface="Arial" panose="020B0604020202020204" pitchFamily="34" charset="0"/>
              <a:buChar char="•"/>
            </a:pPr>
            <a:r>
              <a:rPr lang="en-US" altLang="ja-JP" sz="2736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Non-negligible residual dispersion is still observed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548FC19-9FA4-974F-BEF8-FD55A93CAC46}"/>
              </a:ext>
            </a:extLst>
          </p:cNvPr>
          <p:cNvSpPr/>
          <p:nvPr/>
        </p:nvSpPr>
        <p:spPr>
          <a:xfrm flipH="1">
            <a:off x="5005204" y="3408844"/>
            <a:ext cx="96317" cy="2785029"/>
          </a:xfrm>
          <a:prstGeom prst="rect">
            <a:avLst/>
          </a:prstGeom>
          <a:noFill/>
          <a:ln w="127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1499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910DA72-615C-8248-A750-DC372A8C49F3}"/>
              </a:ext>
            </a:extLst>
          </p:cNvPr>
          <p:cNvSpPr txBox="1"/>
          <p:nvPr/>
        </p:nvSpPr>
        <p:spPr>
          <a:xfrm>
            <a:off x="4116453" y="2563394"/>
            <a:ext cx="1549828" cy="659027"/>
          </a:xfrm>
          <a:prstGeom prst="rect">
            <a:avLst/>
          </a:prstGeom>
          <a:noFill/>
        </p:spPr>
        <p:txBody>
          <a:bodyPr wrap="square" lIns="104243" tIns="52122" rIns="104243" bIns="52122" rtlCol="0">
            <a:spAutoFit/>
          </a:bodyPr>
          <a:lstStyle/>
          <a:p>
            <a:r>
              <a:rPr lang="en-US" altLang="ja-JP" sz="1799" dirty="0">
                <a:solidFill>
                  <a:srgbClr val="7030A0"/>
                </a:solidFill>
              </a:rPr>
              <a:t>Straight line </a:t>
            </a:r>
          </a:p>
          <a:p>
            <a:r>
              <a:rPr lang="en-US" altLang="ja-JP" sz="1799" dirty="0">
                <a:solidFill>
                  <a:srgbClr val="7030A0"/>
                </a:solidFill>
              </a:rPr>
              <a:t>(BT2)</a:t>
            </a:r>
            <a:endParaRPr lang="ja-JP" altLang="en-US" sz="1799">
              <a:solidFill>
                <a:srgbClr val="7030A0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6C3CD114-8622-354A-8BAC-A09E6CDC3F06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878755" y="3139261"/>
            <a:ext cx="174605" cy="269580"/>
          </a:xfrm>
          <a:prstGeom prst="straightConnector1">
            <a:avLst/>
          </a:prstGeom>
          <a:ln>
            <a:solidFill>
              <a:srgbClr val="008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E83DC2E-DD1C-004F-8F25-528BD4D572E5}"/>
              </a:ext>
            </a:extLst>
          </p:cNvPr>
          <p:cNvSpPr/>
          <p:nvPr/>
        </p:nvSpPr>
        <p:spPr>
          <a:xfrm flipH="1">
            <a:off x="9265570" y="3431409"/>
            <a:ext cx="96317" cy="2785029"/>
          </a:xfrm>
          <a:prstGeom prst="rect">
            <a:avLst/>
          </a:prstGeom>
          <a:noFill/>
          <a:ln w="127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1499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CA40899-B2C2-724F-855D-9ACE2CDCEA4E}"/>
              </a:ext>
            </a:extLst>
          </p:cNvPr>
          <p:cNvSpPr txBox="1"/>
          <p:nvPr/>
        </p:nvSpPr>
        <p:spPr>
          <a:xfrm>
            <a:off x="8766728" y="2570551"/>
            <a:ext cx="1558501" cy="659027"/>
          </a:xfrm>
          <a:prstGeom prst="rect">
            <a:avLst/>
          </a:prstGeom>
          <a:noFill/>
        </p:spPr>
        <p:txBody>
          <a:bodyPr wrap="square" lIns="104243" tIns="52122" rIns="104243" bIns="52122" rtlCol="0">
            <a:spAutoFit/>
          </a:bodyPr>
          <a:lstStyle/>
          <a:p>
            <a:r>
              <a:rPr lang="en-US" altLang="ja-JP" sz="1799" dirty="0">
                <a:solidFill>
                  <a:srgbClr val="7030A0"/>
                </a:solidFill>
              </a:rPr>
              <a:t>Straight line</a:t>
            </a:r>
          </a:p>
          <a:p>
            <a:r>
              <a:rPr lang="en-US" altLang="ja-JP" sz="1799" dirty="0">
                <a:solidFill>
                  <a:srgbClr val="7030A0"/>
                </a:solidFill>
              </a:rPr>
              <a:t> (BT2)</a:t>
            </a:r>
            <a:endParaRPr lang="ja-JP" altLang="en-US" sz="1799">
              <a:solidFill>
                <a:srgbClr val="7030A0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74BB8E8B-63CC-BB43-B04F-8C6FF5720F55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9313726" y="3158798"/>
            <a:ext cx="0" cy="272611"/>
          </a:xfrm>
          <a:prstGeom prst="straightConnector1">
            <a:avLst/>
          </a:prstGeom>
          <a:ln>
            <a:solidFill>
              <a:srgbClr val="008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スライド番号プレースホルダー 19">
            <a:extLst>
              <a:ext uri="{FF2B5EF4-FFF2-40B4-BE49-F238E27FC236}">
                <a16:creationId xmlns:a16="http://schemas.microsoft.com/office/drawing/2014/main" id="{AF6A8637-C2F9-6248-88F3-396FECE22D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67691" y="6284120"/>
            <a:ext cx="2492969" cy="402483"/>
          </a:xfrm>
          <a:prstGeom prst="rect">
            <a:avLst/>
          </a:prstGeom>
        </p:spPr>
        <p:txBody>
          <a:bodyPr vert="horz" wrap="square" lIns="104243" tIns="52122" rIns="104243" bIns="52122" numCol="1" anchor="t" anchorCtr="0" compatLnSpc="1">
            <a:prstTxWarp prst="textNoShape">
              <a:avLst/>
            </a:prstTxWarp>
          </a:bodyPr>
          <a:lstStyle/>
          <a:p>
            <a:fld id="{C16C45A6-2B3A-CD47-8EB7-2C14EFF30B3B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8D17EC6-9AC1-B54C-9228-8541BFA8E516}"/>
              </a:ext>
            </a:extLst>
          </p:cNvPr>
          <p:cNvSpPr/>
          <p:nvPr/>
        </p:nvSpPr>
        <p:spPr>
          <a:xfrm flipH="1">
            <a:off x="2302123" y="3431242"/>
            <a:ext cx="932950" cy="2739470"/>
          </a:xfrm>
          <a:prstGeom prst="rect">
            <a:avLst/>
          </a:prstGeom>
          <a:noFill/>
          <a:ln w="15875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1499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DD37CF2-2CC8-4A49-A3F2-0C7AD894CEFC}"/>
              </a:ext>
            </a:extLst>
          </p:cNvPr>
          <p:cNvSpPr txBox="1"/>
          <p:nvPr/>
        </p:nvSpPr>
        <p:spPr>
          <a:xfrm>
            <a:off x="7087457" y="2595977"/>
            <a:ext cx="1558501" cy="659027"/>
          </a:xfrm>
          <a:prstGeom prst="rect">
            <a:avLst/>
          </a:prstGeom>
          <a:noFill/>
        </p:spPr>
        <p:txBody>
          <a:bodyPr wrap="square" lIns="104243" tIns="52122" rIns="104243" bIns="52122" rtlCol="0">
            <a:spAutoFit/>
          </a:bodyPr>
          <a:lstStyle/>
          <a:p>
            <a:r>
              <a:rPr lang="en-US" altLang="ja-JP" sz="1799" dirty="0">
                <a:solidFill>
                  <a:srgbClr val="7030A0"/>
                </a:solidFill>
              </a:rPr>
              <a:t>Straight line</a:t>
            </a:r>
          </a:p>
          <a:p>
            <a:r>
              <a:rPr lang="en-US" altLang="ja-JP" sz="1799" dirty="0">
                <a:solidFill>
                  <a:srgbClr val="7030A0"/>
                </a:solidFill>
              </a:rPr>
              <a:t> (BT1)</a:t>
            </a:r>
            <a:endParaRPr lang="ja-JP" altLang="en-US" sz="1799">
              <a:solidFill>
                <a:srgbClr val="7030A0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DC0A891-E859-0D40-B20D-A20724BF5289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7382478" y="3249852"/>
            <a:ext cx="128133" cy="192590"/>
          </a:xfrm>
          <a:prstGeom prst="straightConnector1">
            <a:avLst/>
          </a:prstGeom>
          <a:ln>
            <a:solidFill>
              <a:srgbClr val="008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7983BF5-7845-6E45-AF45-C2331250047E}"/>
              </a:ext>
            </a:extLst>
          </p:cNvPr>
          <p:cNvSpPr txBox="1"/>
          <p:nvPr/>
        </p:nvSpPr>
        <p:spPr>
          <a:xfrm>
            <a:off x="2634615" y="2555701"/>
            <a:ext cx="1549828" cy="659027"/>
          </a:xfrm>
          <a:prstGeom prst="rect">
            <a:avLst/>
          </a:prstGeom>
          <a:noFill/>
        </p:spPr>
        <p:txBody>
          <a:bodyPr wrap="square" lIns="104243" tIns="52122" rIns="104243" bIns="52122" rtlCol="0">
            <a:spAutoFit/>
          </a:bodyPr>
          <a:lstStyle/>
          <a:p>
            <a:r>
              <a:rPr lang="en-US" altLang="ja-JP" sz="1799" dirty="0">
                <a:solidFill>
                  <a:srgbClr val="7030A0"/>
                </a:solidFill>
              </a:rPr>
              <a:t>Straight line </a:t>
            </a:r>
          </a:p>
          <a:p>
            <a:r>
              <a:rPr lang="en-US" altLang="ja-JP" sz="1799" dirty="0">
                <a:solidFill>
                  <a:srgbClr val="7030A0"/>
                </a:solidFill>
              </a:rPr>
              <a:t>(BT1)</a:t>
            </a:r>
            <a:endParaRPr lang="ja-JP" altLang="en-US" sz="1799" dirty="0">
              <a:solidFill>
                <a:srgbClr val="7030A0"/>
              </a:solidFill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FDACBFD0-84DD-CA4B-8301-C8A230B46E5D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2768600" y="3268162"/>
            <a:ext cx="266678" cy="163078"/>
          </a:xfrm>
          <a:prstGeom prst="straightConnector1">
            <a:avLst/>
          </a:prstGeom>
          <a:ln>
            <a:solidFill>
              <a:srgbClr val="008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4868FBB-9A14-AC41-83E1-8FCB9801D2DB}"/>
              </a:ext>
            </a:extLst>
          </p:cNvPr>
          <p:cNvSpPr/>
          <p:nvPr/>
        </p:nvSpPr>
        <p:spPr>
          <a:xfrm flipH="1">
            <a:off x="6963459" y="3442439"/>
            <a:ext cx="838041" cy="2739470"/>
          </a:xfrm>
          <a:prstGeom prst="rect">
            <a:avLst/>
          </a:prstGeom>
          <a:noFill/>
          <a:ln w="15875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1499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D63A8D3-D848-C246-8E0C-B4FCB8B4753C}"/>
              </a:ext>
            </a:extLst>
          </p:cNvPr>
          <p:cNvSpPr txBox="1"/>
          <p:nvPr/>
        </p:nvSpPr>
        <p:spPr>
          <a:xfrm>
            <a:off x="9227884" y="7072538"/>
            <a:ext cx="1329996" cy="413039"/>
          </a:xfrm>
          <a:prstGeom prst="rect">
            <a:avLst/>
          </a:prstGeom>
          <a:noFill/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2000" dirty="0">
                <a:solidFill>
                  <a:srgbClr val="0432FF"/>
                </a:solidFill>
              </a:rPr>
              <a:t>Y. </a:t>
            </a:r>
            <a:r>
              <a:rPr lang="en-US" altLang="ja-JP" sz="2000" dirty="0" err="1">
                <a:solidFill>
                  <a:srgbClr val="0432FF"/>
                </a:solidFill>
              </a:rPr>
              <a:t>Seimiya</a:t>
            </a:r>
            <a:endParaRPr lang="ja-JP" altLang="en-US" sz="20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11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24292AE7-E340-2249-BA41-D4B95E37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37" y="1"/>
            <a:ext cx="9215080" cy="109883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altLang="ja-JP" sz="3399" dirty="0">
                <a:solidFill>
                  <a:schemeClr val="bg1"/>
                </a:solidFill>
              </a:rPr>
              <a:t> Vertical emittance vs. </a:t>
            </a:r>
            <a:r>
              <a:rPr lang="en-US" altLang="ja-JP" sz="3399" dirty="0">
                <a:solidFill>
                  <a:srgbClr val="0000FF"/>
                </a:solidFill>
              </a:rPr>
              <a:t>HER</a:t>
            </a:r>
            <a:r>
              <a:rPr lang="en-US" altLang="ja-JP" sz="3399" dirty="0"/>
              <a:t> </a:t>
            </a:r>
            <a:r>
              <a:rPr lang="en-US" altLang="ja-JP" sz="3399" dirty="0">
                <a:solidFill>
                  <a:schemeClr val="bg1"/>
                </a:solidFill>
              </a:rPr>
              <a:t>Injection efficiency</a:t>
            </a:r>
            <a:endParaRPr lang="ja-JP" altLang="en-US" sz="3399" dirty="0">
              <a:solidFill>
                <a:schemeClr val="bg1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384F90A-8CDC-1A4B-89AF-291765313A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772" y="1034729"/>
            <a:ext cx="4124414" cy="238506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70065E86-9CA8-074A-9283-06F3758A12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52" y="3442430"/>
            <a:ext cx="9213315" cy="4117245"/>
          </a:xfrm>
          <a:prstGeom prst="rect">
            <a:avLst/>
          </a:prstGeom>
          <a:ln>
            <a:solidFill>
              <a:srgbClr val="0432FF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7CA9AC7-6AB9-D54B-A026-2B9256A72483}"/>
              </a:ext>
            </a:extLst>
          </p:cNvPr>
          <p:cNvSpPr txBox="1"/>
          <p:nvPr/>
        </p:nvSpPr>
        <p:spPr>
          <a:xfrm>
            <a:off x="1344165" y="3442430"/>
            <a:ext cx="1798304" cy="526098"/>
          </a:xfrm>
          <a:prstGeom prst="rect">
            <a:avLst/>
          </a:prstGeom>
          <a:noFill/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2736" b="1" dirty="0"/>
              <a:t>Y. Ohnishi</a:t>
            </a:r>
            <a:endParaRPr lang="ja-JP" altLang="en-US" sz="2736" b="1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E189848-199D-FC40-82D4-416326C32CF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9512" y="7006700"/>
            <a:ext cx="2403934" cy="402483"/>
          </a:xfrm>
          <a:prstGeom prst="rect">
            <a:avLst/>
          </a:prstGeom>
        </p:spPr>
        <p:txBody>
          <a:bodyPr vert="horz" wrap="square" lIns="104243" tIns="52122" rIns="104243" bIns="52122" numCol="1" anchor="t" anchorCtr="0" compatLnSpc="1">
            <a:prstTxWarp prst="textNoShape">
              <a:avLst/>
            </a:prstTxWarp>
          </a:bodyPr>
          <a:lstStyle/>
          <a:p>
            <a:fld id="{FD8266FF-D4DA-6A40-82D3-23736F345ADA}" type="slidenum">
              <a:rPr lang="en-US" altLang="ja-JP"/>
              <a:t>24</a:t>
            </a:fld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5C25CE0B-DCAF-4E4A-BBFD-1A2BDD9003DB}"/>
              </a:ext>
            </a:extLst>
          </p:cNvPr>
          <p:cNvSpPr/>
          <p:nvPr/>
        </p:nvSpPr>
        <p:spPr>
          <a:xfrm>
            <a:off x="1462077" y="4127178"/>
            <a:ext cx="3060865" cy="299663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2736"/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43E4202A-0D6B-9A48-A94E-5460B86238E0}"/>
              </a:ext>
            </a:extLst>
          </p:cNvPr>
          <p:cNvSpPr/>
          <p:nvPr/>
        </p:nvSpPr>
        <p:spPr>
          <a:xfrm>
            <a:off x="1462076" y="7248996"/>
            <a:ext cx="3060865" cy="299663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2736"/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B5C6D974-0164-5B47-A0CD-5E4DFF1DBC5E}"/>
              </a:ext>
            </a:extLst>
          </p:cNvPr>
          <p:cNvSpPr/>
          <p:nvPr/>
        </p:nvSpPr>
        <p:spPr>
          <a:xfrm>
            <a:off x="5869288" y="4120052"/>
            <a:ext cx="3331580" cy="3067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2736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67D7831B-9625-D647-B68D-4F28B023C18A}"/>
              </a:ext>
            </a:extLst>
          </p:cNvPr>
          <p:cNvSpPr/>
          <p:nvPr/>
        </p:nvSpPr>
        <p:spPr>
          <a:xfrm>
            <a:off x="6371008" y="7241871"/>
            <a:ext cx="2674647" cy="3178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2736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DBFAA14-D7FD-A24F-8F4A-99701B65A9E3}"/>
              </a:ext>
            </a:extLst>
          </p:cNvPr>
          <p:cNvSpPr txBox="1"/>
          <p:nvPr/>
        </p:nvSpPr>
        <p:spPr>
          <a:xfrm>
            <a:off x="161330" y="-36587"/>
            <a:ext cx="3182332" cy="351251"/>
          </a:xfrm>
          <a:prstGeom prst="rect">
            <a:avLst/>
          </a:prstGeom>
          <a:solidFill>
            <a:schemeClr val="bg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599" dirty="0"/>
              <a:t>Injection efficiency and background</a:t>
            </a:r>
            <a:endParaRPr lang="ja-JP" altLang="en-US" sz="1599" dirty="0"/>
          </a:p>
        </p:txBody>
      </p:sp>
    </p:spTree>
    <p:extLst>
      <p:ext uri="{BB962C8B-B14F-4D97-AF65-F5344CB8AC3E}">
        <p14:creationId xmlns:p14="http://schemas.microsoft.com/office/powerpoint/2010/main" val="1049699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1C4FB84-0C76-604E-A7E7-7F8B1292474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9512" y="7006700"/>
            <a:ext cx="2403934" cy="402483"/>
          </a:xfrm>
          <a:prstGeom prst="rect">
            <a:avLst/>
          </a:prstGeom>
        </p:spPr>
        <p:txBody>
          <a:bodyPr vert="horz" wrap="square" lIns="104243" tIns="52122" rIns="104243" bIns="52122" numCol="1" anchor="t" anchorCtr="0" compatLnSpc="1">
            <a:prstTxWarp prst="textNoShape">
              <a:avLst/>
            </a:prstTxWarp>
          </a:bodyPr>
          <a:lstStyle/>
          <a:p>
            <a:fld id="{FD8266FF-D4DA-6A40-82D3-23736F345ADA}" type="slidenum">
              <a:rPr lang="en-US" altLang="ja-JP"/>
              <a:t>25</a:t>
            </a:fld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89545F2-2A7E-2845-B52A-B2A80D91E4EA}"/>
              </a:ext>
            </a:extLst>
          </p:cNvPr>
          <p:cNvGrpSpPr/>
          <p:nvPr/>
        </p:nvGrpSpPr>
        <p:grpSpPr>
          <a:xfrm>
            <a:off x="2303426" y="285531"/>
            <a:ext cx="6448057" cy="3023379"/>
            <a:chOff x="1179951" y="2624849"/>
            <a:chExt cx="4956309" cy="2463315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6E4760DA-F61E-6B4F-AFCB-7C97B11FB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9951" y="2624849"/>
              <a:ext cx="4956309" cy="2463315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EFBDBF1-3B89-654A-9284-295197B04037}"/>
                </a:ext>
              </a:extLst>
            </p:cNvPr>
            <p:cNvSpPr txBox="1"/>
            <p:nvPr/>
          </p:nvSpPr>
          <p:spPr>
            <a:xfrm>
              <a:off x="1673661" y="4666522"/>
              <a:ext cx="1732935" cy="216185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100" b="1" dirty="0">
                  <a:solidFill>
                    <a:schemeClr val="bg1"/>
                  </a:solidFill>
                </a:rPr>
                <a:t> DR</a:t>
              </a:r>
              <a:r>
                <a:rPr lang="ja-JP" altLang="en-US" sz="1100" b="1" dirty="0">
                  <a:solidFill>
                    <a:schemeClr val="bg1"/>
                  </a:solidFill>
                </a:rPr>
                <a:t>     </a:t>
              </a:r>
              <a:r>
                <a:rPr lang="en-US" altLang="ja-JP" sz="1100" b="1" dirty="0">
                  <a:solidFill>
                    <a:schemeClr val="bg1"/>
                  </a:solidFill>
                </a:rPr>
                <a:t> 3  </a:t>
              </a:r>
              <a:r>
                <a:rPr lang="ja-JP" altLang="en-US" sz="11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100" b="1" dirty="0">
                  <a:solidFill>
                    <a:schemeClr val="bg1"/>
                  </a:solidFill>
                </a:rPr>
                <a:t>   5  </a:t>
              </a:r>
              <a:r>
                <a:rPr lang="ja-JP" altLang="en-US" sz="1100" b="1" dirty="0">
                  <a:solidFill>
                    <a:schemeClr val="bg1"/>
                  </a:solidFill>
                </a:rPr>
                <a:t>   </a:t>
              </a:r>
              <a:r>
                <a:rPr lang="en-US" altLang="ja-JP" sz="1100" b="1" dirty="0">
                  <a:solidFill>
                    <a:schemeClr val="bg1"/>
                  </a:solidFill>
                </a:rPr>
                <a:t> BT1 </a:t>
              </a:r>
              <a:r>
                <a:rPr lang="ja-JP" altLang="en-US" sz="11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100" b="1" dirty="0">
                  <a:solidFill>
                    <a:schemeClr val="bg1"/>
                  </a:solidFill>
                </a:rPr>
                <a:t>BT2</a:t>
              </a:r>
              <a:r>
                <a:rPr lang="ja-JP" altLang="en-US" sz="1100" b="1" dirty="0">
                  <a:solidFill>
                    <a:schemeClr val="bg1"/>
                  </a:solidFill>
                </a:rPr>
                <a:t>      　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B26CABF-27B4-E945-B9B8-C042F89A7381}"/>
                </a:ext>
              </a:extLst>
            </p:cNvPr>
            <p:cNvSpPr txBox="1"/>
            <p:nvPr/>
          </p:nvSpPr>
          <p:spPr>
            <a:xfrm>
              <a:off x="4347909" y="4666522"/>
              <a:ext cx="1732935" cy="216185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100" b="1" dirty="0">
                  <a:solidFill>
                    <a:schemeClr val="bg1"/>
                  </a:solidFill>
                </a:rPr>
                <a:t> DR</a:t>
              </a:r>
              <a:r>
                <a:rPr lang="ja-JP" altLang="en-US" sz="1100" b="1" dirty="0">
                  <a:solidFill>
                    <a:schemeClr val="bg1"/>
                  </a:solidFill>
                </a:rPr>
                <a:t>     </a:t>
              </a:r>
              <a:r>
                <a:rPr lang="en-US" altLang="ja-JP" sz="1100" b="1" dirty="0">
                  <a:solidFill>
                    <a:schemeClr val="bg1"/>
                  </a:solidFill>
                </a:rPr>
                <a:t> 3  </a:t>
              </a:r>
              <a:r>
                <a:rPr lang="ja-JP" altLang="en-US" sz="11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100" b="1" dirty="0">
                  <a:solidFill>
                    <a:schemeClr val="bg1"/>
                  </a:solidFill>
                </a:rPr>
                <a:t>   5  </a:t>
              </a:r>
              <a:r>
                <a:rPr lang="ja-JP" altLang="en-US" sz="1100" b="1" dirty="0">
                  <a:solidFill>
                    <a:schemeClr val="bg1"/>
                  </a:solidFill>
                </a:rPr>
                <a:t>   </a:t>
              </a:r>
              <a:r>
                <a:rPr lang="en-US" altLang="ja-JP" sz="1100" b="1" dirty="0">
                  <a:solidFill>
                    <a:schemeClr val="bg1"/>
                  </a:solidFill>
                </a:rPr>
                <a:t> BT1 </a:t>
              </a:r>
              <a:r>
                <a:rPr lang="ja-JP" altLang="en-US" sz="11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100" b="1" dirty="0">
                  <a:solidFill>
                    <a:schemeClr val="bg1"/>
                  </a:solidFill>
                </a:rPr>
                <a:t>BT2</a:t>
              </a:r>
              <a:r>
                <a:rPr lang="ja-JP" altLang="en-US" sz="1100" b="1" dirty="0">
                  <a:solidFill>
                    <a:schemeClr val="bg1"/>
                  </a:solidFill>
                </a:rPr>
                <a:t>      　</a:t>
              </a:r>
            </a:p>
          </p:txBody>
        </p:sp>
        <p:sp>
          <p:nvSpPr>
            <p:cNvPr id="16" name="下矢印 15">
              <a:extLst>
                <a:ext uri="{FF2B5EF4-FFF2-40B4-BE49-F238E27FC236}">
                  <a16:creationId xmlns:a16="http://schemas.microsoft.com/office/drawing/2014/main" id="{604829CB-8C48-C148-98CF-DF6503CA723E}"/>
                </a:ext>
              </a:extLst>
            </p:cNvPr>
            <p:cNvSpPr/>
            <p:nvPr/>
          </p:nvSpPr>
          <p:spPr>
            <a:xfrm>
              <a:off x="2777377" y="3574395"/>
              <a:ext cx="111760" cy="598408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736"/>
            </a:p>
          </p:txBody>
        </p:sp>
        <p:sp>
          <p:nvSpPr>
            <p:cNvPr id="17" name="下矢印 16">
              <a:extLst>
                <a:ext uri="{FF2B5EF4-FFF2-40B4-BE49-F238E27FC236}">
                  <a16:creationId xmlns:a16="http://schemas.microsoft.com/office/drawing/2014/main" id="{5B30D1EF-A778-D84A-8560-D9926BE9C325}"/>
                </a:ext>
              </a:extLst>
            </p:cNvPr>
            <p:cNvSpPr/>
            <p:nvPr/>
          </p:nvSpPr>
          <p:spPr>
            <a:xfrm>
              <a:off x="5953510" y="3747963"/>
              <a:ext cx="101600" cy="428840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736"/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2F3FB760-3834-AE42-8CB9-F6E419681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66" y="3076528"/>
            <a:ext cx="9215080" cy="448314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1B339C1-0C08-974C-8F76-3ABAE1D0B609}"/>
              </a:ext>
            </a:extLst>
          </p:cNvPr>
          <p:cNvSpPr txBox="1"/>
          <p:nvPr/>
        </p:nvSpPr>
        <p:spPr>
          <a:xfrm>
            <a:off x="1597211" y="3105347"/>
            <a:ext cx="1798304" cy="526098"/>
          </a:xfrm>
          <a:prstGeom prst="rect">
            <a:avLst/>
          </a:prstGeom>
          <a:noFill/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2736" b="1"/>
              <a:t>Y. Ohnishi</a:t>
            </a:r>
            <a:endParaRPr lang="ja-JP" altLang="en-US" sz="2736" b="1"/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CA5A0A49-AB67-E64D-BA93-8F6723FF9E36}"/>
              </a:ext>
            </a:extLst>
          </p:cNvPr>
          <p:cNvSpPr txBox="1">
            <a:spLocks/>
          </p:cNvSpPr>
          <p:nvPr/>
        </p:nvSpPr>
        <p:spPr>
          <a:xfrm>
            <a:off x="412761" y="285530"/>
            <a:ext cx="1476761" cy="649226"/>
          </a:xfrm>
          <a:prstGeom prst="rect">
            <a:avLst/>
          </a:prstGeom>
          <a:solidFill>
            <a:schemeClr val="tx1"/>
          </a:solidFill>
        </p:spPr>
        <p:txBody>
          <a:bodyPr lIns="104243" tIns="52122" rIns="104243" bIns="52122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599" dirty="0"/>
              <a:t>・</a:t>
            </a:r>
            <a:r>
              <a:rPr lang="en-US" altLang="ja-JP" sz="3599" dirty="0">
                <a:solidFill>
                  <a:srgbClr val="FF0000"/>
                </a:solidFill>
              </a:rPr>
              <a:t>LER</a:t>
            </a:r>
            <a:r>
              <a:rPr lang="ja-JP" altLang="en-US" sz="3599" dirty="0"/>
              <a:t>　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C6032A3-786F-BE4F-8DEA-89B58E1C7FDD}"/>
              </a:ext>
            </a:extLst>
          </p:cNvPr>
          <p:cNvSpPr txBox="1"/>
          <p:nvPr/>
        </p:nvSpPr>
        <p:spPr>
          <a:xfrm>
            <a:off x="6974753" y="7077311"/>
            <a:ext cx="1505205" cy="382017"/>
          </a:xfrm>
          <a:prstGeom prst="rect">
            <a:avLst/>
          </a:prstGeom>
          <a:noFill/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799">
                <a:solidFill>
                  <a:srgbClr val="C00000"/>
                </a:solidFill>
              </a:rPr>
              <a:t>(28/Jun/2019)</a:t>
            </a:r>
            <a:endParaRPr lang="ja-JP" altLang="en-US" sz="1799">
              <a:solidFill>
                <a:srgbClr val="C0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E7282E6-1BD6-544A-9405-E7D6BDE29825}"/>
              </a:ext>
            </a:extLst>
          </p:cNvPr>
          <p:cNvSpPr txBox="1"/>
          <p:nvPr/>
        </p:nvSpPr>
        <p:spPr>
          <a:xfrm>
            <a:off x="2551139" y="7111238"/>
            <a:ext cx="1466749" cy="382017"/>
          </a:xfrm>
          <a:prstGeom prst="rect">
            <a:avLst/>
          </a:prstGeom>
          <a:noFill/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799">
                <a:solidFill>
                  <a:srgbClr val="0432FF"/>
                </a:solidFill>
              </a:rPr>
              <a:t>(6/Nov/2019)</a:t>
            </a:r>
            <a:endParaRPr lang="ja-JP" altLang="en-US" sz="1799">
              <a:solidFill>
                <a:srgbClr val="0432FF"/>
              </a:solidFill>
            </a:endParaRPr>
          </a:p>
        </p:txBody>
      </p:sp>
      <p:sp>
        <p:nvSpPr>
          <p:cNvPr id="2" name="円/楕円 1">
            <a:extLst>
              <a:ext uri="{FF2B5EF4-FFF2-40B4-BE49-F238E27FC236}">
                <a16:creationId xmlns:a16="http://schemas.microsoft.com/office/drawing/2014/main" id="{2897326D-75C1-7543-A48D-A81A020A83D0}"/>
              </a:ext>
            </a:extLst>
          </p:cNvPr>
          <p:cNvSpPr/>
          <p:nvPr/>
        </p:nvSpPr>
        <p:spPr>
          <a:xfrm>
            <a:off x="4609570" y="2040506"/>
            <a:ext cx="404265" cy="381389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2736"/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D8488E2D-E331-684C-9F7F-CED1F6A0037A}"/>
              </a:ext>
            </a:extLst>
          </p:cNvPr>
          <p:cNvSpPr/>
          <p:nvPr/>
        </p:nvSpPr>
        <p:spPr>
          <a:xfrm>
            <a:off x="4597948" y="1173639"/>
            <a:ext cx="404265" cy="3813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2736"/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68E0E144-D071-0A4F-819E-8630FBB0E452}"/>
              </a:ext>
            </a:extLst>
          </p:cNvPr>
          <p:cNvSpPr/>
          <p:nvPr/>
        </p:nvSpPr>
        <p:spPr>
          <a:xfrm>
            <a:off x="8122393" y="2076415"/>
            <a:ext cx="404265" cy="381389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2736"/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49E6DB90-AE4E-4D42-8491-353C6F783BD9}"/>
              </a:ext>
            </a:extLst>
          </p:cNvPr>
          <p:cNvSpPr/>
          <p:nvPr/>
        </p:nvSpPr>
        <p:spPr>
          <a:xfrm>
            <a:off x="8110771" y="1427488"/>
            <a:ext cx="404265" cy="3813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2736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1EFB31B8-BDED-4F4B-8BB9-CB8FE039F1B6}"/>
              </a:ext>
            </a:extLst>
          </p:cNvPr>
          <p:cNvCxnSpPr>
            <a:stCxn id="2" idx="3"/>
          </p:cNvCxnSpPr>
          <p:nvPr/>
        </p:nvCxnSpPr>
        <p:spPr>
          <a:xfrm flipH="1">
            <a:off x="3624905" y="2366041"/>
            <a:ext cx="1043864" cy="1369112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3311E85C-C9BC-5448-87ED-1F88F826107C}"/>
              </a:ext>
            </a:extLst>
          </p:cNvPr>
          <p:cNvCxnSpPr>
            <a:cxnSpLocks/>
          </p:cNvCxnSpPr>
          <p:nvPr/>
        </p:nvCxnSpPr>
        <p:spPr>
          <a:xfrm flipH="1">
            <a:off x="4473443" y="2457800"/>
            <a:ext cx="3720058" cy="132876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C52608B1-D9F3-C24A-92B0-AA1282D2985F}"/>
              </a:ext>
            </a:extLst>
          </p:cNvPr>
          <p:cNvCxnSpPr>
            <a:cxnSpLocks/>
          </p:cNvCxnSpPr>
          <p:nvPr/>
        </p:nvCxnSpPr>
        <p:spPr>
          <a:xfrm>
            <a:off x="8403849" y="1895924"/>
            <a:ext cx="462199" cy="18906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円/楕円 31">
            <a:extLst>
              <a:ext uri="{FF2B5EF4-FFF2-40B4-BE49-F238E27FC236}">
                <a16:creationId xmlns:a16="http://schemas.microsoft.com/office/drawing/2014/main" id="{7E5087CC-3396-B643-871F-3BDE53CDB58F}"/>
              </a:ext>
            </a:extLst>
          </p:cNvPr>
          <p:cNvSpPr/>
          <p:nvPr/>
        </p:nvSpPr>
        <p:spPr>
          <a:xfrm>
            <a:off x="5200242" y="3512467"/>
            <a:ext cx="1098575" cy="274094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2736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C4743E7-1AF4-2A44-9F5E-EE963AD2F34C}"/>
              </a:ext>
            </a:extLst>
          </p:cNvPr>
          <p:cNvSpPr txBox="1"/>
          <p:nvPr/>
        </p:nvSpPr>
        <p:spPr>
          <a:xfrm>
            <a:off x="1618842" y="1445274"/>
            <a:ext cx="918752" cy="946934"/>
          </a:xfrm>
          <a:prstGeom prst="rect">
            <a:avLst/>
          </a:prstGeom>
          <a:solidFill>
            <a:schemeClr val="bg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2736" dirty="0" err="1">
                <a:latin typeface="Symbol" pitchFamily="2" charset="2"/>
              </a:rPr>
              <a:t>ge</a:t>
            </a:r>
            <a:r>
              <a:rPr lang="en-US" altLang="ja-JP" sz="2736" dirty="0" err="1"/>
              <a:t>x</a:t>
            </a:r>
            <a:endParaRPr lang="en-US" altLang="ja-JP" sz="2736" dirty="0"/>
          </a:p>
          <a:p>
            <a:r>
              <a:rPr lang="en-US" altLang="ja-JP" sz="2736" dirty="0"/>
              <a:t>[</a:t>
            </a:r>
            <a:r>
              <a:rPr lang="en-US" altLang="ja-JP" sz="2736" dirty="0">
                <a:latin typeface="Symbol" pitchFamily="2" charset="2"/>
              </a:rPr>
              <a:t>m</a:t>
            </a:r>
            <a:r>
              <a:rPr lang="en-US" altLang="ja-JP" sz="2736" dirty="0"/>
              <a:t>m]</a:t>
            </a:r>
            <a:endParaRPr lang="ja-JP" altLang="en-US" sz="2736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F2C2020-7300-2545-9CC6-F834386E9CCA}"/>
              </a:ext>
            </a:extLst>
          </p:cNvPr>
          <p:cNvSpPr txBox="1"/>
          <p:nvPr/>
        </p:nvSpPr>
        <p:spPr>
          <a:xfrm>
            <a:off x="5273898" y="1448540"/>
            <a:ext cx="918752" cy="946934"/>
          </a:xfrm>
          <a:prstGeom prst="rect">
            <a:avLst/>
          </a:prstGeom>
          <a:solidFill>
            <a:schemeClr val="bg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2736" dirty="0" err="1">
                <a:latin typeface="Symbol" pitchFamily="2" charset="2"/>
              </a:rPr>
              <a:t>ge</a:t>
            </a:r>
            <a:r>
              <a:rPr lang="en-US" altLang="ja-JP" sz="2736" dirty="0" err="1"/>
              <a:t>y</a:t>
            </a:r>
            <a:endParaRPr lang="en-US" altLang="ja-JP" sz="2736" dirty="0"/>
          </a:p>
          <a:p>
            <a:r>
              <a:rPr lang="en-US" altLang="ja-JP" sz="2736" dirty="0"/>
              <a:t>[</a:t>
            </a:r>
            <a:r>
              <a:rPr lang="en-US" altLang="ja-JP" sz="2736" dirty="0">
                <a:latin typeface="Symbol" pitchFamily="2" charset="2"/>
              </a:rPr>
              <a:t>m</a:t>
            </a:r>
            <a:r>
              <a:rPr lang="en-US" altLang="ja-JP" sz="2736" dirty="0"/>
              <a:t>m]</a:t>
            </a:r>
            <a:endParaRPr lang="ja-JP" altLang="en-US" sz="2736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25AB98AA-AB4F-1747-B7E9-6086FF6F2C20}"/>
              </a:ext>
            </a:extLst>
          </p:cNvPr>
          <p:cNvCxnSpPr>
            <a:cxnSpLocks/>
          </p:cNvCxnSpPr>
          <p:nvPr/>
        </p:nvCxnSpPr>
        <p:spPr>
          <a:xfrm>
            <a:off x="4979354" y="1565604"/>
            <a:ext cx="2791709" cy="22209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BA53153-3D92-E648-8C89-E0220F61D364}"/>
              </a:ext>
            </a:extLst>
          </p:cNvPr>
          <p:cNvSpPr txBox="1"/>
          <p:nvPr/>
        </p:nvSpPr>
        <p:spPr>
          <a:xfrm>
            <a:off x="3152495" y="5587952"/>
            <a:ext cx="6438780" cy="526098"/>
          </a:xfrm>
          <a:prstGeom prst="rect">
            <a:avLst/>
          </a:prstGeom>
          <a:noFill/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2736" dirty="0">
                <a:solidFill>
                  <a:srgbClr val="0432FF"/>
                </a:solidFill>
              </a:rPr>
              <a:t>Reducing emittance is in time for </a:t>
            </a:r>
            <a:r>
              <a:rPr lang="en-US" altLang="ja-JP" sz="2736" dirty="0">
                <a:solidFill>
                  <a:srgbClr val="0432FF"/>
                </a:solidFill>
                <a:latin typeface="Symbol" pitchFamily="2" charset="2"/>
              </a:rPr>
              <a:t>b</a:t>
            </a:r>
            <a:r>
              <a:rPr lang="en-US" altLang="ja-JP" sz="2736" dirty="0">
                <a:solidFill>
                  <a:srgbClr val="0432FF"/>
                </a:solidFill>
              </a:rPr>
              <a:t>y*=1mm</a:t>
            </a:r>
            <a:endParaRPr lang="ja-JP" altLang="en-US" sz="2736" dirty="0">
              <a:solidFill>
                <a:srgbClr val="0432FF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01B19D0-1F91-4BE5-BE1C-A2567547BA77}"/>
              </a:ext>
            </a:extLst>
          </p:cNvPr>
          <p:cNvSpPr txBox="1"/>
          <p:nvPr/>
        </p:nvSpPr>
        <p:spPr>
          <a:xfrm>
            <a:off x="161330" y="-34429"/>
            <a:ext cx="3182332" cy="351251"/>
          </a:xfrm>
          <a:prstGeom prst="rect">
            <a:avLst/>
          </a:prstGeom>
          <a:solidFill>
            <a:schemeClr val="bg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599" dirty="0"/>
              <a:t>Injection efficiency and background</a:t>
            </a:r>
            <a:endParaRPr lang="ja-JP" altLang="en-US" sz="1599" dirty="0"/>
          </a:p>
        </p:txBody>
      </p:sp>
      <p:sp>
        <p:nvSpPr>
          <p:cNvPr id="29" name="タイトル 3">
            <a:extLst>
              <a:ext uri="{FF2B5EF4-FFF2-40B4-BE49-F238E27FC236}">
                <a16:creationId xmlns:a16="http://schemas.microsoft.com/office/drawing/2014/main" id="{5A8EBC8A-B737-484E-AEA2-E39FC7CD9529}"/>
              </a:ext>
            </a:extLst>
          </p:cNvPr>
          <p:cNvSpPr txBox="1">
            <a:spLocks/>
          </p:cNvSpPr>
          <p:nvPr/>
        </p:nvSpPr>
        <p:spPr>
          <a:xfrm>
            <a:off x="161330" y="3034257"/>
            <a:ext cx="6160851" cy="52096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ja-JP" sz="1800" b="1" kern="0" dirty="0">
                <a:solidFill>
                  <a:schemeClr val="bg1"/>
                </a:solidFill>
              </a:rPr>
              <a:t>e+ horizontal emittance has been improved after ECS bend alignment.</a:t>
            </a:r>
            <a:endParaRPr lang="ja-JP" altLang="en-US" sz="1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8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948877B-B9DD-40E9-AF6B-BAA5A81AB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A8EB5D-EC75-48FD-92D1-9AA3B70F933A}" type="datetime1">
              <a:rPr lang="ja-JP" altLang="en-US" smtClean="0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EDCBF5C-94C6-4105-A9A1-B29D3A4432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7E6F6-5B6B-41CC-A2B4-E49DFB441E33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BDA593-40CF-4F47-987F-400C0EB33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33" y="-1"/>
            <a:ext cx="10127546" cy="755967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8D3E77-F113-44E9-BCF5-D42C11085735}"/>
              </a:ext>
            </a:extLst>
          </p:cNvPr>
          <p:cNvSpPr txBox="1"/>
          <p:nvPr/>
        </p:nvSpPr>
        <p:spPr>
          <a:xfrm>
            <a:off x="35983" y="7334651"/>
            <a:ext cx="2573619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/>
              <a:t>N. Iida, SuperKEKB workshop, 2019</a:t>
            </a:r>
            <a:endParaRPr lang="ja-JP" altLang="en-US" sz="11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1C2E7F-DF34-4429-ACBF-21CDDC26DB13}"/>
              </a:ext>
            </a:extLst>
          </p:cNvPr>
          <p:cNvSpPr/>
          <p:nvPr/>
        </p:nvSpPr>
        <p:spPr>
          <a:xfrm>
            <a:off x="2321570" y="2339677"/>
            <a:ext cx="187220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3F520F3-AB6B-4F38-B9FD-0501E73A082A}"/>
              </a:ext>
            </a:extLst>
          </p:cNvPr>
          <p:cNvSpPr/>
          <p:nvPr/>
        </p:nvSpPr>
        <p:spPr>
          <a:xfrm>
            <a:off x="4498578" y="2339677"/>
            <a:ext cx="1872208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8790642-65F9-4ECA-BEC3-31504EC36416}"/>
              </a:ext>
            </a:extLst>
          </p:cNvPr>
          <p:cNvSpPr/>
          <p:nvPr/>
        </p:nvSpPr>
        <p:spPr>
          <a:xfrm>
            <a:off x="6642377" y="2325827"/>
            <a:ext cx="1655857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0A38E58-FBC9-4A28-BADA-131A3A937D4D}"/>
              </a:ext>
            </a:extLst>
          </p:cNvPr>
          <p:cNvSpPr/>
          <p:nvPr/>
        </p:nvSpPr>
        <p:spPr>
          <a:xfrm>
            <a:off x="7794178" y="3131765"/>
            <a:ext cx="187220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8311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B1983840-FE6D-8545-9D85-B2B963EBC47D}"/>
              </a:ext>
            </a:extLst>
          </p:cNvPr>
          <p:cNvSpPr txBox="1">
            <a:spLocks/>
          </p:cNvSpPr>
          <p:nvPr/>
        </p:nvSpPr>
        <p:spPr>
          <a:xfrm>
            <a:off x="89322" y="-60375"/>
            <a:ext cx="12286774" cy="1461187"/>
          </a:xfrm>
          <a:prstGeom prst="rect">
            <a:avLst/>
          </a:prstGeom>
        </p:spPr>
        <p:txBody>
          <a:bodyPr lIns="104243" tIns="52122" rIns="104243" bIns="52122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398" dirty="0">
                <a:solidFill>
                  <a:schemeClr val="tx2">
                    <a:lumMod val="75000"/>
                  </a:schemeClr>
                </a:solidFill>
              </a:rPr>
              <a:t>Measured emittance</a:t>
            </a:r>
            <a:endParaRPr lang="ja-JP" altLang="en-US" sz="4398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4D929B8-2092-7049-B46B-E2638761C703}"/>
              </a:ext>
            </a:extLst>
          </p:cNvPr>
          <p:cNvGrpSpPr/>
          <p:nvPr/>
        </p:nvGrpSpPr>
        <p:grpSpPr>
          <a:xfrm>
            <a:off x="667791" y="479532"/>
            <a:ext cx="6232366" cy="3444321"/>
            <a:chOff x="492480" y="2447035"/>
            <a:chExt cx="4956309" cy="2903401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25F3841-F1E8-464F-8385-0B2585F3B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480" y="2887121"/>
              <a:ext cx="4956309" cy="2463315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FF759A4-29A3-7A45-9CA0-E83079B294CD}"/>
                </a:ext>
              </a:extLst>
            </p:cNvPr>
            <p:cNvSpPr txBox="1"/>
            <p:nvPr/>
          </p:nvSpPr>
          <p:spPr>
            <a:xfrm>
              <a:off x="933687" y="4924346"/>
              <a:ext cx="1732935" cy="233497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b="1" dirty="0">
                  <a:solidFill>
                    <a:schemeClr val="bg1"/>
                  </a:solidFill>
                </a:rPr>
                <a:t> DR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    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 3  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   5  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  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 BT1 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BT2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     　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304A83E-24CB-C44D-BD80-08EDD791379D}"/>
                </a:ext>
              </a:extLst>
            </p:cNvPr>
            <p:cNvSpPr txBox="1"/>
            <p:nvPr/>
          </p:nvSpPr>
          <p:spPr>
            <a:xfrm>
              <a:off x="3640120" y="4927199"/>
              <a:ext cx="1732935" cy="233497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b="1" dirty="0">
                  <a:solidFill>
                    <a:schemeClr val="bg1"/>
                  </a:solidFill>
                </a:rPr>
                <a:t> DR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    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 3  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   5  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  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 BT1 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BT2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     　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814D5EF-8863-554A-8EDC-E6CCFAD8CAC3}"/>
                </a:ext>
              </a:extLst>
            </p:cNvPr>
            <p:cNvSpPr txBox="1"/>
            <p:nvPr/>
          </p:nvSpPr>
          <p:spPr>
            <a:xfrm>
              <a:off x="1381612" y="2447035"/>
              <a:ext cx="3835517" cy="432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736" dirty="0"/>
                <a:t>e+ beam (Phase3.2(6.Nov.2019))</a:t>
              </a:r>
              <a:endParaRPr lang="ja-JP" altLang="en-US" sz="2736" dirty="0"/>
            </a:p>
          </p:txBody>
        </p:sp>
        <p:sp>
          <p:nvSpPr>
            <p:cNvPr id="9" name="下矢印 8">
              <a:extLst>
                <a:ext uri="{FF2B5EF4-FFF2-40B4-BE49-F238E27FC236}">
                  <a16:creationId xmlns:a16="http://schemas.microsoft.com/office/drawing/2014/main" id="{BE65FB04-42AF-AD4A-AE46-428CD6AD72B4}"/>
                </a:ext>
              </a:extLst>
            </p:cNvPr>
            <p:cNvSpPr/>
            <p:nvPr/>
          </p:nvSpPr>
          <p:spPr>
            <a:xfrm>
              <a:off x="2071400" y="3924493"/>
              <a:ext cx="111760" cy="598408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736"/>
            </a:p>
          </p:txBody>
        </p:sp>
        <p:sp>
          <p:nvSpPr>
            <p:cNvPr id="10" name="下矢印 9">
              <a:extLst>
                <a:ext uri="{FF2B5EF4-FFF2-40B4-BE49-F238E27FC236}">
                  <a16:creationId xmlns:a16="http://schemas.microsoft.com/office/drawing/2014/main" id="{7DBFFCB7-7EFA-3C4D-BCEB-9E5AA8480E83}"/>
                </a:ext>
              </a:extLst>
            </p:cNvPr>
            <p:cNvSpPr/>
            <p:nvPr/>
          </p:nvSpPr>
          <p:spPr>
            <a:xfrm>
              <a:off x="5142200" y="4015688"/>
              <a:ext cx="101600" cy="428840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736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AF160EA-F49C-934D-BBE1-2E93A62D7C9E}"/>
              </a:ext>
            </a:extLst>
          </p:cNvPr>
          <p:cNvSpPr txBox="1"/>
          <p:nvPr/>
        </p:nvSpPr>
        <p:spPr>
          <a:xfrm>
            <a:off x="7290122" y="2411685"/>
            <a:ext cx="3269052" cy="1797905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2400" b="1" u="sng" dirty="0">
                <a:solidFill>
                  <a:schemeClr val="bg1"/>
                </a:solidFill>
              </a:rPr>
              <a:t>Emittances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b="1" dirty="0">
                <a:solidFill>
                  <a:schemeClr val="bg1"/>
                </a:solidFill>
              </a:rPr>
              <a:t>DR </a:t>
            </a:r>
            <a:r>
              <a:rPr lang="ja-JP" altLang="en-US" sz="2400" b="1" dirty="0">
                <a:solidFill>
                  <a:schemeClr val="bg1"/>
                </a:solidFill>
              </a:rPr>
              <a:t>→</a:t>
            </a:r>
            <a:r>
              <a:rPr lang="en-US" altLang="ja-JP" sz="2400" b="1" dirty="0">
                <a:solidFill>
                  <a:schemeClr val="bg1"/>
                </a:solidFill>
              </a:rPr>
              <a:t> Sector3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b="1" dirty="0">
                <a:solidFill>
                  <a:schemeClr val="bg1"/>
                </a:solidFill>
              </a:rPr>
              <a:t>BT1 </a:t>
            </a:r>
            <a:r>
              <a:rPr lang="ja-JP" altLang="en-US" sz="2400" b="1" dirty="0">
                <a:solidFill>
                  <a:schemeClr val="bg1"/>
                </a:solidFill>
              </a:rPr>
              <a:t>→</a:t>
            </a:r>
            <a:r>
              <a:rPr lang="en-US" altLang="ja-JP" sz="2400" b="1" dirty="0">
                <a:solidFill>
                  <a:schemeClr val="bg1"/>
                </a:solidFill>
              </a:rPr>
              <a:t> BT2</a:t>
            </a:r>
          </a:p>
          <a:p>
            <a:endParaRPr lang="en-US" altLang="ja-JP" sz="1799" dirty="0">
              <a:solidFill>
                <a:srgbClr val="0000FF"/>
              </a:solidFill>
            </a:endParaRPr>
          </a:p>
          <a:p>
            <a:r>
              <a:rPr lang="en-US" altLang="ja-JP" sz="2000" dirty="0">
                <a:solidFill>
                  <a:srgbClr val="0000FF"/>
                </a:solidFill>
              </a:rPr>
              <a:t>Beam study will be continued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graphicFrame>
        <p:nvGraphicFramePr>
          <p:cNvPr id="18" name="表 17">
            <a:extLst>
              <a:ext uri="{FF2B5EF4-FFF2-40B4-BE49-F238E27FC236}">
                <a16:creationId xmlns:a16="http://schemas.microsoft.com/office/drawing/2014/main" id="{C2BA645D-37D4-FE49-BD55-20D7E7393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339833"/>
              </p:ext>
            </p:extLst>
          </p:nvPr>
        </p:nvGraphicFramePr>
        <p:xfrm>
          <a:off x="6936919" y="499138"/>
          <a:ext cx="3737579" cy="1696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575">
                  <a:extLst>
                    <a:ext uri="{9D8B030D-6E8A-4147-A177-3AD203B41FA5}">
                      <a16:colId xmlns:a16="http://schemas.microsoft.com/office/drawing/2014/main" val="1076500168"/>
                    </a:ext>
                  </a:extLst>
                </a:gridCol>
                <a:gridCol w="1298502">
                  <a:extLst>
                    <a:ext uri="{9D8B030D-6E8A-4147-A177-3AD203B41FA5}">
                      <a16:colId xmlns:a16="http://schemas.microsoft.com/office/drawing/2014/main" val="4281860889"/>
                    </a:ext>
                  </a:extLst>
                </a:gridCol>
                <a:gridCol w="1298502">
                  <a:extLst>
                    <a:ext uri="{9D8B030D-6E8A-4147-A177-3AD203B41FA5}">
                      <a16:colId xmlns:a16="http://schemas.microsoft.com/office/drawing/2014/main" val="672919569"/>
                    </a:ext>
                  </a:extLst>
                </a:gridCol>
              </a:tblGrid>
              <a:tr h="571175"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</a:rPr>
                        <a:t>Phase3.3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106841" marR="106841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chemeClr val="bg1"/>
                          </a:solidFill>
                        </a:rPr>
                        <a:t>e+</a:t>
                      </a:r>
                      <a:endParaRPr kumimoji="1" lang="ja-JP" alt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106841" marR="106841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chemeClr val="bg1"/>
                          </a:solidFill>
                        </a:rPr>
                        <a:t>e-</a:t>
                      </a:r>
                      <a:endParaRPr kumimoji="1" lang="ja-JP" alt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106841" marR="106841" marT="50398" marB="50398"/>
                </a:tc>
                <a:extLst>
                  <a:ext uri="{0D108BD9-81ED-4DB2-BD59-A6C34878D82A}">
                    <a16:rowId xmlns:a16="http://schemas.microsoft.com/office/drawing/2014/main" val="3729869475"/>
                  </a:ext>
                </a:extLst>
              </a:tr>
              <a:tr h="335986">
                <a:tc>
                  <a:txBody>
                    <a:bodyPr/>
                    <a:lstStyle/>
                    <a:p>
                      <a:r>
                        <a:rPr kumimoji="1" lang="en-US" altLang="ja-JP" sz="1800" b="1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ge</a:t>
                      </a:r>
                      <a:r>
                        <a:rPr kumimoji="1" lang="en-US" altLang="ja-JP" sz="1600" b="1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kumimoji="1" lang="en-US" altLang="ja-JP" sz="1800" b="1">
                          <a:solidFill>
                            <a:schemeClr val="bg1"/>
                          </a:solidFill>
                        </a:rPr>
                        <a:t>  [</a:t>
                      </a:r>
                      <a:r>
                        <a:rPr kumimoji="1" lang="en-US" altLang="ja-JP" sz="1800" b="1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kumimoji="1" lang="en-US" altLang="ja-JP" sz="1800" b="1">
                          <a:solidFill>
                            <a:schemeClr val="bg1"/>
                          </a:solidFill>
                        </a:rPr>
                        <a:t>m]</a:t>
                      </a:r>
                      <a:endParaRPr kumimoji="1" lang="ja-JP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106841" marR="106841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bg1"/>
                          </a:solidFill>
                        </a:rPr>
                        <a:t>150</a:t>
                      </a:r>
                      <a:endParaRPr kumimoji="1" lang="ja-JP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106841" marR="106841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bg1"/>
                          </a:solidFill>
                        </a:rPr>
                        <a:t>100</a:t>
                      </a:r>
                      <a:endParaRPr kumimoji="1" lang="ja-JP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106841" marR="106841" marT="50398" marB="50398"/>
                </a:tc>
                <a:extLst>
                  <a:ext uri="{0D108BD9-81ED-4DB2-BD59-A6C34878D82A}">
                    <a16:rowId xmlns:a16="http://schemas.microsoft.com/office/drawing/2014/main" val="3545595555"/>
                  </a:ext>
                </a:extLst>
              </a:tr>
              <a:tr h="335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ge</a:t>
                      </a:r>
                      <a:r>
                        <a:rPr kumimoji="1" lang="en-US" altLang="ja-JP" sz="1600" b="1" baseline="0">
                          <a:solidFill>
                            <a:schemeClr val="bg1"/>
                          </a:solidFill>
                        </a:rPr>
                        <a:t>y  </a:t>
                      </a:r>
                      <a:r>
                        <a:rPr kumimoji="1" lang="en-US" altLang="ja-JP" sz="1800" b="1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kumimoji="1" lang="en-US" altLang="ja-JP" sz="1800" b="1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kumimoji="1" lang="en-US" altLang="ja-JP" sz="1800" b="1">
                          <a:solidFill>
                            <a:schemeClr val="bg1"/>
                          </a:solidFill>
                        </a:rPr>
                        <a:t>m]</a:t>
                      </a:r>
                      <a:endParaRPr kumimoji="1" lang="ja-JP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106841" marR="106841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</a:rPr>
                        <a:t>30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106841" marR="106841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bg1"/>
                          </a:solidFill>
                        </a:rPr>
                        <a:t>40</a:t>
                      </a:r>
                      <a:endParaRPr kumimoji="1" lang="ja-JP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106841" marR="106841" marT="50398" marB="50398"/>
                </a:tc>
                <a:extLst>
                  <a:ext uri="{0D108BD9-81ED-4DB2-BD59-A6C34878D82A}">
                    <a16:rowId xmlns:a16="http://schemas.microsoft.com/office/drawing/2014/main" val="3481382873"/>
                  </a:ext>
                </a:extLst>
              </a:tr>
              <a:tr h="335986">
                <a:tc>
                  <a:txBody>
                    <a:bodyPr/>
                    <a:lstStyle/>
                    <a:p>
                      <a:r>
                        <a:rPr kumimoji="1" lang="en-US" altLang="ja-JP" sz="1800" b="1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s</a:t>
                      </a:r>
                      <a:r>
                        <a:rPr kumimoji="1" lang="en-US" altLang="ja-JP" sz="1600" b="1" baseline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d</a:t>
                      </a:r>
                      <a:r>
                        <a:rPr kumimoji="1" lang="en-US" altLang="ja-JP" sz="1600" b="1" baseline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kumimoji="1" lang="en-US" altLang="ja-JP" sz="1800" b="1">
                          <a:solidFill>
                            <a:schemeClr val="bg1"/>
                          </a:solidFill>
                        </a:rPr>
                        <a:t>[%]</a:t>
                      </a:r>
                      <a:endParaRPr kumimoji="1" lang="ja-JP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106841" marR="106841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bg1"/>
                          </a:solidFill>
                        </a:rPr>
                        <a:t>0.16(1</a:t>
                      </a:r>
                      <a:r>
                        <a:rPr kumimoji="1" lang="en-US" altLang="ja-JP" sz="1800" b="1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s</a:t>
                      </a:r>
                      <a:r>
                        <a:rPr kumimoji="1" lang="en-US" altLang="ja-JP" sz="1800" b="1">
                          <a:solidFill>
                            <a:schemeClr val="bg1"/>
                          </a:solidFill>
                        </a:rPr>
                        <a:t>)</a:t>
                      </a:r>
                      <a:endParaRPr kumimoji="1" lang="ja-JP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106841" marR="106841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</a:rPr>
                        <a:t>0.1(1</a:t>
                      </a:r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s</a:t>
                      </a:r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106841" marR="106841" marT="50398" marB="50398"/>
                </a:tc>
                <a:extLst>
                  <a:ext uri="{0D108BD9-81ED-4DB2-BD59-A6C34878D82A}">
                    <a16:rowId xmlns:a16="http://schemas.microsoft.com/office/drawing/2014/main" val="843598368"/>
                  </a:ext>
                </a:extLst>
              </a:tr>
            </a:tbl>
          </a:graphicData>
        </a:graphic>
      </p:graphicFrame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A7F4EB6-E694-8349-802A-5EE4F251FCF4}"/>
              </a:ext>
            </a:extLst>
          </p:cNvPr>
          <p:cNvGrpSpPr/>
          <p:nvPr/>
        </p:nvGrpSpPr>
        <p:grpSpPr>
          <a:xfrm>
            <a:off x="667794" y="3901458"/>
            <a:ext cx="6448661" cy="3579737"/>
            <a:chOff x="6027562" y="2004994"/>
            <a:chExt cx="5905009" cy="3474564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5E636D60-4B5F-854B-BB46-4507065CE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7562" y="2503049"/>
              <a:ext cx="5905009" cy="2976509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3223423-EB8E-D349-B7C0-B6B5B19F70B9}"/>
                </a:ext>
              </a:extLst>
            </p:cNvPr>
            <p:cNvSpPr txBox="1"/>
            <p:nvPr/>
          </p:nvSpPr>
          <p:spPr>
            <a:xfrm>
              <a:off x="6882543" y="2004994"/>
              <a:ext cx="4328670" cy="498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736" dirty="0"/>
                <a:t>e- beam (Phase3.2(4.Dec.2019))</a:t>
              </a:r>
              <a:endParaRPr lang="ja-JP" altLang="en-US" sz="2736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426ABDB0-7B87-9B47-A2D7-CC22D829256C}"/>
                </a:ext>
              </a:extLst>
            </p:cNvPr>
            <p:cNvSpPr txBox="1"/>
            <p:nvPr/>
          </p:nvSpPr>
          <p:spPr>
            <a:xfrm>
              <a:off x="6668153" y="4951152"/>
              <a:ext cx="1933679" cy="268861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b="1" dirty="0">
                  <a:solidFill>
                    <a:schemeClr val="bg1"/>
                  </a:solidFill>
                </a:rPr>
                <a:t>B     C  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 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３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 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　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 5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　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 BT1 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BT2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     　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EF8DCAE-E36D-5D48-A36C-5091FA5EF8ED}"/>
                </a:ext>
              </a:extLst>
            </p:cNvPr>
            <p:cNvSpPr txBox="1"/>
            <p:nvPr/>
          </p:nvSpPr>
          <p:spPr>
            <a:xfrm>
              <a:off x="9755401" y="4968031"/>
              <a:ext cx="1933679" cy="268861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b="1" dirty="0">
                  <a:solidFill>
                    <a:schemeClr val="bg1"/>
                  </a:solidFill>
                </a:rPr>
                <a:t>B     C  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 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３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 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　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 5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　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 BT1 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altLang="ja-JP" sz="1200" b="1" dirty="0">
                  <a:solidFill>
                    <a:schemeClr val="bg1"/>
                  </a:solidFill>
                </a:rPr>
                <a:t>BT2</a:t>
              </a:r>
              <a:r>
                <a:rPr lang="ja-JP" altLang="en-US" sz="1200" b="1" dirty="0">
                  <a:solidFill>
                    <a:schemeClr val="bg1"/>
                  </a:solidFill>
                </a:rPr>
                <a:t>      　</a:t>
              </a: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21B3A3-0DE0-4C43-A11D-595652A1A79A}"/>
              </a:ext>
            </a:extLst>
          </p:cNvPr>
          <p:cNvSpPr txBox="1"/>
          <p:nvPr/>
        </p:nvSpPr>
        <p:spPr>
          <a:xfrm>
            <a:off x="7226155" y="5219997"/>
            <a:ext cx="3401077" cy="1797905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lIns="104243" tIns="52122" rIns="104243" bIns="52122" rtlCol="0">
            <a:spAutoFit/>
          </a:bodyPr>
          <a:lstStyle/>
          <a:p>
            <a:r>
              <a:rPr lang="en-US" altLang="ja-JP" sz="2400" b="1" u="sng" dirty="0">
                <a:solidFill>
                  <a:schemeClr val="bg1"/>
                </a:solidFill>
              </a:rPr>
              <a:t>Emittances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b="1" dirty="0">
                <a:solidFill>
                  <a:schemeClr val="bg1"/>
                </a:solidFill>
              </a:rPr>
              <a:t>C</a:t>
            </a:r>
            <a:r>
              <a:rPr lang="ja-JP" altLang="en-US" sz="2400" b="1" dirty="0">
                <a:solidFill>
                  <a:schemeClr val="bg1"/>
                </a:solidFill>
              </a:rPr>
              <a:t>→</a:t>
            </a:r>
            <a:r>
              <a:rPr lang="en-US" altLang="ja-JP" sz="2400" b="1" dirty="0">
                <a:solidFill>
                  <a:schemeClr val="bg1"/>
                </a:solidFill>
              </a:rPr>
              <a:t>Sector3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b="1" dirty="0">
                <a:solidFill>
                  <a:schemeClr val="bg1"/>
                </a:solidFill>
              </a:rPr>
              <a:t>BT1</a:t>
            </a:r>
            <a:r>
              <a:rPr lang="ja-JP" altLang="en-US" sz="2400" b="1" dirty="0">
                <a:solidFill>
                  <a:schemeClr val="bg1"/>
                </a:solidFill>
              </a:rPr>
              <a:t>→</a:t>
            </a:r>
            <a:r>
              <a:rPr lang="en-US" altLang="ja-JP" sz="2400" b="1" dirty="0">
                <a:solidFill>
                  <a:schemeClr val="bg1"/>
                </a:solidFill>
              </a:rPr>
              <a:t>BT2</a:t>
            </a:r>
          </a:p>
          <a:p>
            <a:endParaRPr lang="en-US" altLang="ja-JP" sz="1799" dirty="0">
              <a:solidFill>
                <a:schemeClr val="bg1"/>
              </a:solidFill>
            </a:endParaRPr>
          </a:p>
          <a:p>
            <a:r>
              <a:rPr lang="en-US" altLang="ja-JP" sz="2000" dirty="0">
                <a:solidFill>
                  <a:srgbClr val="0000FF"/>
                </a:solidFill>
              </a:rPr>
              <a:t>Beam study will be continued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CA5170F-853F-EA4F-8507-156481F52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9999" y="7193778"/>
            <a:ext cx="2403934" cy="402483"/>
          </a:xfrm>
        </p:spPr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</a:rPr>
              <a:t> N. Iida, 31. Jan., 2020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1F128363-843E-6E48-A099-4445DBBB31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9512" y="7006700"/>
            <a:ext cx="2403934" cy="402483"/>
          </a:xfrm>
          <a:prstGeom prst="rect">
            <a:avLst/>
          </a:prstGeom>
        </p:spPr>
        <p:txBody>
          <a:bodyPr vert="horz" wrap="square" lIns="104243" tIns="52122" rIns="104243" bIns="52122" numCol="1" anchor="t" anchorCtr="0" compatLnSpc="1">
            <a:prstTxWarp prst="textNoShape">
              <a:avLst/>
            </a:prstTxWarp>
          </a:bodyPr>
          <a:lstStyle/>
          <a:p>
            <a:fld id="{FD8266FF-D4DA-6A40-82D3-23736F345ADA}" type="slidenum">
              <a:rPr lang="en-US" altLang="ja-JP"/>
              <a:t>27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34A547C-677B-764A-A989-9BA8053084D4}"/>
              </a:ext>
            </a:extLst>
          </p:cNvPr>
          <p:cNvSpPr txBox="1"/>
          <p:nvPr/>
        </p:nvSpPr>
        <p:spPr>
          <a:xfrm>
            <a:off x="34666" y="2123653"/>
            <a:ext cx="918752" cy="946934"/>
          </a:xfrm>
          <a:prstGeom prst="rect">
            <a:avLst/>
          </a:prstGeom>
          <a:solidFill>
            <a:schemeClr val="bg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2736" dirty="0" err="1">
                <a:latin typeface="Symbol" pitchFamily="2" charset="2"/>
              </a:rPr>
              <a:t>ge</a:t>
            </a:r>
            <a:r>
              <a:rPr lang="en-US" altLang="ja-JP" sz="2736" dirty="0" err="1"/>
              <a:t>x</a:t>
            </a:r>
            <a:endParaRPr lang="en-US" altLang="ja-JP" sz="2736" dirty="0"/>
          </a:p>
          <a:p>
            <a:r>
              <a:rPr lang="en-US" altLang="ja-JP" sz="2736" dirty="0"/>
              <a:t>[</a:t>
            </a:r>
            <a:r>
              <a:rPr lang="en-US" altLang="ja-JP" sz="2736" dirty="0">
                <a:latin typeface="Symbol" pitchFamily="2" charset="2"/>
              </a:rPr>
              <a:t>m</a:t>
            </a:r>
            <a:r>
              <a:rPr lang="en-US" altLang="ja-JP" sz="2736" dirty="0"/>
              <a:t>m]</a:t>
            </a:r>
            <a:endParaRPr lang="ja-JP" altLang="en-US" sz="2736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5270231-A1B8-6E45-A635-9259960CFB47}"/>
              </a:ext>
            </a:extLst>
          </p:cNvPr>
          <p:cNvSpPr txBox="1"/>
          <p:nvPr/>
        </p:nvSpPr>
        <p:spPr>
          <a:xfrm>
            <a:off x="3419042" y="2135878"/>
            <a:ext cx="918752" cy="946934"/>
          </a:xfrm>
          <a:prstGeom prst="rect">
            <a:avLst/>
          </a:prstGeom>
          <a:solidFill>
            <a:schemeClr val="bg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2736" dirty="0" err="1">
                <a:latin typeface="Symbol" pitchFamily="2" charset="2"/>
              </a:rPr>
              <a:t>ge</a:t>
            </a:r>
            <a:r>
              <a:rPr lang="en-US" altLang="ja-JP" sz="2736" dirty="0" err="1"/>
              <a:t>y</a:t>
            </a:r>
            <a:endParaRPr lang="en-US" altLang="ja-JP" sz="2736" dirty="0"/>
          </a:p>
          <a:p>
            <a:r>
              <a:rPr lang="en-US" altLang="ja-JP" sz="2736" dirty="0"/>
              <a:t>[</a:t>
            </a:r>
            <a:r>
              <a:rPr lang="en-US" altLang="ja-JP" sz="2736" dirty="0">
                <a:latin typeface="Symbol" pitchFamily="2" charset="2"/>
              </a:rPr>
              <a:t>m</a:t>
            </a:r>
            <a:r>
              <a:rPr lang="en-US" altLang="ja-JP" sz="2736" dirty="0"/>
              <a:t>m]</a:t>
            </a:r>
            <a:endParaRPr lang="ja-JP" altLang="en-US" sz="2736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AE32131-C42F-8148-8F8A-B105D827ED07}"/>
              </a:ext>
            </a:extLst>
          </p:cNvPr>
          <p:cNvSpPr txBox="1"/>
          <p:nvPr/>
        </p:nvSpPr>
        <p:spPr>
          <a:xfrm>
            <a:off x="17314" y="5650110"/>
            <a:ext cx="918752" cy="946934"/>
          </a:xfrm>
          <a:prstGeom prst="rect">
            <a:avLst/>
          </a:prstGeom>
          <a:solidFill>
            <a:schemeClr val="bg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2736" dirty="0" err="1">
                <a:latin typeface="Symbol" pitchFamily="2" charset="2"/>
              </a:rPr>
              <a:t>ge</a:t>
            </a:r>
            <a:r>
              <a:rPr lang="en-US" altLang="ja-JP" sz="2736" dirty="0" err="1"/>
              <a:t>x</a:t>
            </a:r>
            <a:endParaRPr lang="en-US" altLang="ja-JP" sz="2736" dirty="0"/>
          </a:p>
          <a:p>
            <a:r>
              <a:rPr lang="en-US" altLang="ja-JP" sz="2736" dirty="0"/>
              <a:t>[</a:t>
            </a:r>
            <a:r>
              <a:rPr lang="en-US" altLang="ja-JP" sz="2736" dirty="0">
                <a:latin typeface="Symbol" pitchFamily="2" charset="2"/>
              </a:rPr>
              <a:t>m</a:t>
            </a:r>
            <a:r>
              <a:rPr lang="en-US" altLang="ja-JP" sz="2736" dirty="0"/>
              <a:t>m]</a:t>
            </a:r>
            <a:endParaRPr lang="ja-JP" altLang="en-US" sz="2736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05344E2-17E1-4844-A15B-D1F7BECE4CCF}"/>
              </a:ext>
            </a:extLst>
          </p:cNvPr>
          <p:cNvSpPr txBox="1"/>
          <p:nvPr/>
        </p:nvSpPr>
        <p:spPr>
          <a:xfrm>
            <a:off x="3419042" y="5619330"/>
            <a:ext cx="918752" cy="946934"/>
          </a:xfrm>
          <a:prstGeom prst="rect">
            <a:avLst/>
          </a:prstGeom>
          <a:solidFill>
            <a:schemeClr val="bg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2736" dirty="0" err="1">
                <a:latin typeface="Symbol" pitchFamily="2" charset="2"/>
              </a:rPr>
              <a:t>ge</a:t>
            </a:r>
            <a:r>
              <a:rPr lang="en-US" altLang="ja-JP" sz="2736" dirty="0" err="1"/>
              <a:t>y</a:t>
            </a:r>
            <a:endParaRPr lang="en-US" altLang="ja-JP" sz="2736" dirty="0"/>
          </a:p>
          <a:p>
            <a:r>
              <a:rPr lang="en-US" altLang="ja-JP" sz="2736" dirty="0"/>
              <a:t>[</a:t>
            </a:r>
            <a:r>
              <a:rPr lang="en-US" altLang="ja-JP" sz="2736" dirty="0">
                <a:latin typeface="Symbol" pitchFamily="2" charset="2"/>
              </a:rPr>
              <a:t>m</a:t>
            </a:r>
            <a:r>
              <a:rPr lang="en-US" altLang="ja-JP" sz="2736" dirty="0"/>
              <a:t>m]</a:t>
            </a:r>
            <a:endParaRPr lang="ja-JP" altLang="en-US" sz="2736"/>
          </a:p>
        </p:txBody>
      </p:sp>
    </p:spTree>
    <p:extLst>
      <p:ext uri="{BB962C8B-B14F-4D97-AF65-F5344CB8AC3E}">
        <p14:creationId xmlns:p14="http://schemas.microsoft.com/office/powerpoint/2010/main" val="1099527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13097AFB-3762-854C-95C4-71BA5E084C93}"/>
              </a:ext>
            </a:extLst>
          </p:cNvPr>
          <p:cNvSpPr/>
          <p:nvPr/>
        </p:nvSpPr>
        <p:spPr>
          <a:xfrm>
            <a:off x="5313847" y="1315458"/>
            <a:ext cx="5186408" cy="59158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2736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6342D4E-6C85-C141-BA04-77634324B387}"/>
              </a:ext>
            </a:extLst>
          </p:cNvPr>
          <p:cNvSpPr/>
          <p:nvPr/>
        </p:nvSpPr>
        <p:spPr>
          <a:xfrm>
            <a:off x="67312" y="1326788"/>
            <a:ext cx="5016320" cy="59158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2736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CDF44A4-A28B-1841-9243-005E3792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94" y="524866"/>
            <a:ext cx="10684151" cy="883078"/>
          </a:xfrm>
        </p:spPr>
        <p:txBody>
          <a:bodyPr>
            <a:normAutofit/>
          </a:bodyPr>
          <a:lstStyle/>
          <a:p>
            <a:r>
              <a:rPr lang="en-US" altLang="ja-JP" sz="3199" dirty="0"/>
              <a:t>Fast beam position monitor(BPM) in LINAC</a:t>
            </a:r>
            <a:endParaRPr lang="ja-JP" altLang="en-US" sz="3199" dirty="0"/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34E1D6F1-2CED-E249-AF15-F2B395A53D6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2869" y="1326784"/>
            <a:ext cx="3515088" cy="804870"/>
          </a:xfrm>
        </p:spPr>
        <p:txBody>
          <a:bodyPr>
            <a:noAutofit/>
          </a:bodyPr>
          <a:lstStyle/>
          <a:p>
            <a:pPr marL="586381" indent="-586381">
              <a:buFont typeface="+mj-lt"/>
              <a:buAutoNum type="alphaLcPeriod"/>
            </a:pPr>
            <a:r>
              <a:rPr lang="en-US" altLang="ja-JP" sz="1999" dirty="0">
                <a:solidFill>
                  <a:schemeClr val="bg1"/>
                </a:solidFill>
              </a:rPr>
              <a:t>1. Jun., 2019 19:56</a:t>
            </a:r>
          </a:p>
          <a:p>
            <a:pPr marL="457200" lvl="1" indent="0">
              <a:buNone/>
            </a:pPr>
            <a:r>
              <a:rPr lang="en-US" altLang="ja-JP" sz="1799" dirty="0">
                <a:solidFill>
                  <a:schemeClr val="bg1"/>
                </a:solidFill>
              </a:rPr>
              <a:t>LER D6V2 LM abort</a:t>
            </a:r>
            <a:endParaRPr lang="ja-JP" altLang="en-US" sz="1799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D3A254A-819A-AF43-AEE6-11A0BC9075B9}"/>
              </a:ext>
            </a:extLst>
          </p:cNvPr>
          <p:cNvSpPr txBox="1"/>
          <p:nvPr/>
        </p:nvSpPr>
        <p:spPr>
          <a:xfrm>
            <a:off x="6064310" y="46022"/>
            <a:ext cx="4610188" cy="320706"/>
          </a:xfrm>
          <a:prstGeom prst="rect">
            <a:avLst/>
          </a:prstGeom>
          <a:solidFill>
            <a:schemeClr val="tx1"/>
          </a:solidFill>
          <a:ln>
            <a:solidFill>
              <a:srgbClr val="0432FF"/>
            </a:solidFill>
          </a:ln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</a:rPr>
              <a:t>Y. Seimiya, F. Miyahara, T. Miura, Y. Enomoto, H. Kaji et al.</a:t>
            </a:r>
            <a:endParaRPr lang="ja-JP" altLang="en-US" sz="1400" dirty="0">
              <a:solidFill>
                <a:srgbClr val="0432FF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0A602C2-22BE-004A-93C8-B3405A951BE2}"/>
              </a:ext>
            </a:extLst>
          </p:cNvPr>
          <p:cNvGrpSpPr/>
          <p:nvPr/>
        </p:nvGrpSpPr>
        <p:grpSpPr>
          <a:xfrm>
            <a:off x="141669" y="2001394"/>
            <a:ext cx="4941964" cy="4086918"/>
            <a:chOff x="4480104" y="1589629"/>
            <a:chExt cx="4572932" cy="4008568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D8741BD9-B81E-8A4D-B26E-03BC8991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0104" y="2037920"/>
              <a:ext cx="4572932" cy="3560277"/>
            </a:xfrm>
            <a:prstGeom prst="rect">
              <a:avLst/>
            </a:prstGeom>
          </p:spPr>
        </p:pic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C08DC11B-EC49-E943-A42F-7319C2B68DE1}"/>
                </a:ext>
              </a:extLst>
            </p:cNvPr>
            <p:cNvSpPr/>
            <p:nvPr/>
          </p:nvSpPr>
          <p:spPr>
            <a:xfrm>
              <a:off x="7909560" y="2037921"/>
              <a:ext cx="404290" cy="4042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99"/>
            </a:p>
          </p:txBody>
        </p:sp>
        <p:sp>
          <p:nvSpPr>
            <p:cNvPr id="7" name="円/楕円 6">
              <a:extLst>
                <a:ext uri="{FF2B5EF4-FFF2-40B4-BE49-F238E27FC236}">
                  <a16:creationId xmlns:a16="http://schemas.microsoft.com/office/drawing/2014/main" id="{DF9064D4-0EBE-6F42-A055-E649E3758041}"/>
                </a:ext>
              </a:extLst>
            </p:cNvPr>
            <p:cNvSpPr/>
            <p:nvPr/>
          </p:nvSpPr>
          <p:spPr>
            <a:xfrm>
              <a:off x="7888902" y="3227271"/>
              <a:ext cx="404290" cy="4042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99"/>
            </a:p>
          </p:txBody>
        </p:sp>
        <p:sp>
          <p:nvSpPr>
            <p:cNvPr id="9" name="円/楕円 8">
              <a:extLst>
                <a:ext uri="{FF2B5EF4-FFF2-40B4-BE49-F238E27FC236}">
                  <a16:creationId xmlns:a16="http://schemas.microsoft.com/office/drawing/2014/main" id="{859C3274-94A6-5E44-A24D-77E7EC0411F2}"/>
                </a:ext>
              </a:extLst>
            </p:cNvPr>
            <p:cNvSpPr/>
            <p:nvPr/>
          </p:nvSpPr>
          <p:spPr>
            <a:xfrm>
              <a:off x="5557182" y="3905451"/>
              <a:ext cx="404290" cy="4042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99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05B2FA90-4B70-3048-BB10-6CAEE7548101}"/>
                </a:ext>
              </a:extLst>
            </p:cNvPr>
            <p:cNvSpPr txBox="1"/>
            <p:nvPr/>
          </p:nvSpPr>
          <p:spPr>
            <a:xfrm>
              <a:off x="4754969" y="1589629"/>
              <a:ext cx="1719730" cy="331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99" dirty="0">
                  <a:solidFill>
                    <a:srgbClr val="0432FF"/>
                  </a:solidFill>
                </a:rPr>
                <a:t>No energy deviation</a:t>
              </a:r>
              <a:endParaRPr lang="ja-JP" altLang="en-US" sz="1599" dirty="0">
                <a:solidFill>
                  <a:srgbClr val="0432FF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F7DEFCF-2C15-924E-840E-1ADF088BC05C}"/>
                </a:ext>
              </a:extLst>
            </p:cNvPr>
            <p:cNvSpPr txBox="1"/>
            <p:nvPr/>
          </p:nvSpPr>
          <p:spPr>
            <a:xfrm>
              <a:off x="7420008" y="1728214"/>
              <a:ext cx="1328777" cy="331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99" dirty="0">
                  <a:solidFill>
                    <a:srgbClr val="FF0000"/>
                  </a:solidFill>
                </a:rPr>
                <a:t>Orbit deviation</a:t>
              </a:r>
              <a:endParaRPr lang="ja-JP" altLang="en-US" sz="1599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6C406BE-C137-DA4E-86C0-6A0FDEB15179}"/>
              </a:ext>
            </a:extLst>
          </p:cNvPr>
          <p:cNvGrpSpPr/>
          <p:nvPr/>
        </p:nvGrpSpPr>
        <p:grpSpPr>
          <a:xfrm>
            <a:off x="5392457" y="2315277"/>
            <a:ext cx="5107802" cy="3848763"/>
            <a:chOff x="4982002" y="579559"/>
            <a:chExt cx="6903355" cy="5513728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8479902A-F350-3349-88E9-94C3AB25C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2002" y="773784"/>
              <a:ext cx="6903355" cy="5319503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C72C8BA0-A3EE-1048-B948-191702DCC5B8}"/>
                </a:ext>
              </a:extLst>
            </p:cNvPr>
            <p:cNvSpPr txBox="1"/>
            <p:nvPr/>
          </p:nvSpPr>
          <p:spPr>
            <a:xfrm>
              <a:off x="5854434" y="579559"/>
              <a:ext cx="1928627" cy="44073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399" b="1" u="sng" dirty="0"/>
                <a:t>Dispersive point</a:t>
              </a:r>
              <a:endParaRPr lang="ja-JP" altLang="en-US" sz="1399" b="1" u="sng" dirty="0"/>
            </a:p>
          </p:txBody>
        </p:sp>
        <p:sp>
          <p:nvSpPr>
            <p:cNvPr id="22" name="円/楕円 21">
              <a:extLst>
                <a:ext uri="{FF2B5EF4-FFF2-40B4-BE49-F238E27FC236}">
                  <a16:creationId xmlns:a16="http://schemas.microsoft.com/office/drawing/2014/main" id="{22CF6040-1A62-7347-85B7-5054339264D8}"/>
                </a:ext>
              </a:extLst>
            </p:cNvPr>
            <p:cNvSpPr/>
            <p:nvPr/>
          </p:nvSpPr>
          <p:spPr>
            <a:xfrm>
              <a:off x="6759553" y="1777961"/>
              <a:ext cx="695825" cy="6958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99"/>
            </a:p>
          </p:txBody>
        </p:sp>
        <p:sp>
          <p:nvSpPr>
            <p:cNvPr id="23" name="円/楕円 22">
              <a:extLst>
                <a:ext uri="{FF2B5EF4-FFF2-40B4-BE49-F238E27FC236}">
                  <a16:creationId xmlns:a16="http://schemas.microsoft.com/office/drawing/2014/main" id="{9003D30B-5353-EE41-B8FA-536E3156F410}"/>
                </a:ext>
              </a:extLst>
            </p:cNvPr>
            <p:cNvSpPr/>
            <p:nvPr/>
          </p:nvSpPr>
          <p:spPr>
            <a:xfrm>
              <a:off x="10282392" y="775828"/>
              <a:ext cx="695825" cy="6958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99"/>
            </a:p>
          </p:txBody>
        </p:sp>
        <p:sp>
          <p:nvSpPr>
            <p:cNvPr id="24" name="円/楕円 23">
              <a:extLst>
                <a:ext uri="{FF2B5EF4-FFF2-40B4-BE49-F238E27FC236}">
                  <a16:creationId xmlns:a16="http://schemas.microsoft.com/office/drawing/2014/main" id="{FD8A27A1-109D-7846-A970-C0225DA72C5B}"/>
                </a:ext>
              </a:extLst>
            </p:cNvPr>
            <p:cNvSpPr/>
            <p:nvPr/>
          </p:nvSpPr>
          <p:spPr>
            <a:xfrm>
              <a:off x="10294884" y="2583074"/>
              <a:ext cx="695825" cy="6958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99"/>
            </a:p>
          </p:txBody>
        </p:sp>
        <p:sp>
          <p:nvSpPr>
            <p:cNvPr id="25" name="円/楕円 24">
              <a:extLst>
                <a:ext uri="{FF2B5EF4-FFF2-40B4-BE49-F238E27FC236}">
                  <a16:creationId xmlns:a16="http://schemas.microsoft.com/office/drawing/2014/main" id="{AF788880-7827-7C4B-9C4F-67053B1896C0}"/>
                </a:ext>
              </a:extLst>
            </p:cNvPr>
            <p:cNvSpPr/>
            <p:nvPr/>
          </p:nvSpPr>
          <p:spPr>
            <a:xfrm>
              <a:off x="6943790" y="5397462"/>
              <a:ext cx="695825" cy="6958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99"/>
            </a:p>
          </p:txBody>
        </p:sp>
        <p:sp>
          <p:nvSpPr>
            <p:cNvPr id="26" name="円/楕円 25">
              <a:extLst>
                <a:ext uri="{FF2B5EF4-FFF2-40B4-BE49-F238E27FC236}">
                  <a16:creationId xmlns:a16="http://schemas.microsoft.com/office/drawing/2014/main" id="{1110A8D9-3D09-A240-B01F-EC9059BC15FD}"/>
                </a:ext>
              </a:extLst>
            </p:cNvPr>
            <p:cNvSpPr/>
            <p:nvPr/>
          </p:nvSpPr>
          <p:spPr>
            <a:xfrm>
              <a:off x="10294884" y="5397461"/>
              <a:ext cx="695825" cy="6958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99"/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D744857-E9E7-E342-9932-4820057AF9B3}"/>
              </a:ext>
            </a:extLst>
          </p:cNvPr>
          <p:cNvSpPr txBox="1"/>
          <p:nvPr/>
        </p:nvSpPr>
        <p:spPr>
          <a:xfrm>
            <a:off x="8442461" y="2311903"/>
            <a:ext cx="1510985" cy="320615"/>
          </a:xfrm>
          <a:prstGeom prst="rect">
            <a:avLst/>
          </a:prstGeom>
          <a:noFill/>
        </p:spPr>
        <p:txBody>
          <a:bodyPr wrap="square" lIns="104243" tIns="52122" rIns="104243" bIns="52122" rtlCol="0">
            <a:spAutoFit/>
          </a:bodyPr>
          <a:lstStyle/>
          <a:p>
            <a:r>
              <a:rPr lang="en-US" altLang="ja-JP" sz="1399" b="1" u="sng" dirty="0">
                <a:solidFill>
                  <a:schemeClr val="bg1"/>
                </a:solidFill>
              </a:rPr>
              <a:t>Straight line</a:t>
            </a:r>
            <a:endParaRPr lang="ja-JP" altLang="en-US" sz="1399" b="1" u="sng" dirty="0">
              <a:solidFill>
                <a:schemeClr val="bg1"/>
              </a:solidFill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AE17EF6B-2B19-D747-8077-5C477B9CA7AA}"/>
              </a:ext>
            </a:extLst>
          </p:cNvPr>
          <p:cNvCxnSpPr>
            <a:cxnSpLocks/>
          </p:cNvCxnSpPr>
          <p:nvPr/>
        </p:nvCxnSpPr>
        <p:spPr>
          <a:xfrm flipH="1">
            <a:off x="6979423" y="2149740"/>
            <a:ext cx="267455" cy="9412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2B38B80-DADA-774A-BA1E-7F2CA56328F8}"/>
              </a:ext>
            </a:extLst>
          </p:cNvPr>
          <p:cNvSpPr txBox="1"/>
          <p:nvPr/>
        </p:nvSpPr>
        <p:spPr>
          <a:xfrm>
            <a:off x="419414" y="6118867"/>
            <a:ext cx="4542337" cy="658771"/>
          </a:xfrm>
          <a:prstGeom prst="rect">
            <a:avLst/>
          </a:prstGeom>
          <a:noFill/>
        </p:spPr>
        <p:txBody>
          <a:bodyPr wrap="square" lIns="104243" tIns="52122" rIns="104243" bIns="52122" rtlCol="0">
            <a:spAutoFit/>
          </a:bodyPr>
          <a:lstStyle/>
          <a:p>
            <a:r>
              <a:rPr lang="en-US" altLang="ja-JP" sz="1799" dirty="0">
                <a:solidFill>
                  <a:schemeClr val="bg1"/>
                </a:solidFill>
              </a:rPr>
              <a:t>One station for the power supplies (PS) was set to 0 [A] due to a trigger missing of the PS.</a:t>
            </a:r>
            <a:endParaRPr lang="ja-JP" altLang="en-US" sz="1799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0A18AFE-4AEA-2841-9F70-F500D40D001A}"/>
              </a:ext>
            </a:extLst>
          </p:cNvPr>
          <p:cNvSpPr txBox="1"/>
          <p:nvPr/>
        </p:nvSpPr>
        <p:spPr>
          <a:xfrm>
            <a:off x="5806558" y="6156101"/>
            <a:ext cx="4636697" cy="935874"/>
          </a:xfrm>
          <a:prstGeom prst="rect">
            <a:avLst/>
          </a:prstGeom>
          <a:noFill/>
        </p:spPr>
        <p:txBody>
          <a:bodyPr wrap="square" lIns="104243" tIns="52122" rIns="104243" bIns="52122" rtlCol="0">
            <a:spAutoFit/>
          </a:bodyPr>
          <a:lstStyle/>
          <a:p>
            <a:r>
              <a:rPr lang="en-US" altLang="ja-JP" sz="1799" dirty="0">
                <a:solidFill>
                  <a:schemeClr val="bg1"/>
                </a:solidFill>
              </a:rPr>
              <a:t>The klystron 51 was down at the time.</a:t>
            </a:r>
          </a:p>
          <a:p>
            <a:r>
              <a:rPr lang="en-US" altLang="ja-JP" sz="1799" dirty="0">
                <a:solidFill>
                  <a:schemeClr val="bg1"/>
                </a:solidFill>
              </a:rPr>
              <a:t>The estimation was -46.5 MeV which is consistent with the beam position. 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C0F7F26-5196-EB47-B4D3-075E487FCF68}"/>
              </a:ext>
            </a:extLst>
          </p:cNvPr>
          <p:cNvSpPr txBox="1"/>
          <p:nvPr/>
        </p:nvSpPr>
        <p:spPr>
          <a:xfrm>
            <a:off x="5392456" y="1886788"/>
            <a:ext cx="3599781" cy="351380"/>
          </a:xfrm>
          <a:prstGeom prst="rect">
            <a:avLst/>
          </a:prstGeom>
          <a:noFill/>
        </p:spPr>
        <p:txBody>
          <a:bodyPr wrap="square" lIns="104243" tIns="52122" rIns="104243" bIns="52122" rtlCol="0">
            <a:spAutoFit/>
          </a:bodyPr>
          <a:lstStyle/>
          <a:p>
            <a:r>
              <a:rPr lang="en-US" altLang="ja-JP" sz="1599" dirty="0">
                <a:solidFill>
                  <a:srgbClr val="FF0000"/>
                </a:solidFill>
              </a:rPr>
              <a:t>Beam energy was 50 MeV lower. </a:t>
            </a:r>
            <a:endParaRPr lang="ja-JP" altLang="en-US" sz="1599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6E5CAAD-1EB3-624F-B8C7-830926CFA700}"/>
              </a:ext>
            </a:extLst>
          </p:cNvPr>
          <p:cNvSpPr txBox="1"/>
          <p:nvPr/>
        </p:nvSpPr>
        <p:spPr>
          <a:xfrm>
            <a:off x="468495" y="315090"/>
            <a:ext cx="7707504" cy="526098"/>
          </a:xfrm>
          <a:prstGeom prst="rect">
            <a:avLst/>
          </a:prstGeom>
          <a:noFill/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2736" dirty="0"/>
              <a:t>Injection beam just before abort can be monitored by,</a:t>
            </a:r>
            <a:endParaRPr lang="ja-JP" altLang="en-US" sz="2736" dirty="0"/>
          </a:p>
        </p:txBody>
      </p:sp>
      <p:sp>
        <p:nvSpPr>
          <p:cNvPr id="33" name="コンテンツ プレースホルダー 10">
            <a:extLst>
              <a:ext uri="{FF2B5EF4-FFF2-40B4-BE49-F238E27FC236}">
                <a16:creationId xmlns:a16="http://schemas.microsoft.com/office/drawing/2014/main" id="{37026055-D9EE-354D-BF7F-638FBA86A5F3}"/>
              </a:ext>
            </a:extLst>
          </p:cNvPr>
          <p:cNvSpPr txBox="1">
            <a:spLocks/>
          </p:cNvSpPr>
          <p:nvPr/>
        </p:nvSpPr>
        <p:spPr>
          <a:xfrm>
            <a:off x="5601281" y="1259557"/>
            <a:ext cx="3515088" cy="804870"/>
          </a:xfrm>
          <a:prstGeom prst="rect">
            <a:avLst/>
          </a:prstGeom>
        </p:spPr>
        <p:txBody>
          <a:bodyPr vert="horz" lIns="104243" tIns="52122" rIns="104243" bIns="5212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6381" indent="-586381">
              <a:buFont typeface="+mj-lt"/>
              <a:buAutoNum type="alphaLcPeriod" startAt="2"/>
            </a:pPr>
            <a:r>
              <a:rPr lang="en-US" altLang="ja-JP" sz="1999" dirty="0">
                <a:solidFill>
                  <a:schemeClr val="bg1"/>
                </a:solidFill>
              </a:rPr>
              <a:t>1. Jun., 2019 21:19</a:t>
            </a:r>
          </a:p>
          <a:p>
            <a:pPr marL="457200" lvl="1" indent="0">
              <a:buNone/>
            </a:pPr>
            <a:r>
              <a:rPr lang="en-US" altLang="ja-JP" sz="1799" dirty="0">
                <a:solidFill>
                  <a:schemeClr val="bg1"/>
                </a:solidFill>
              </a:rPr>
              <a:t>LER D6V2 LM abort</a:t>
            </a:r>
            <a:endParaRPr lang="ja-JP" altLang="en-US" sz="1799" dirty="0">
              <a:solidFill>
                <a:schemeClr val="bg1"/>
              </a:solidFill>
            </a:endParaRPr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1F1A4D1E-4A9F-9740-B32A-01CE483FE9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6469" y="7182803"/>
            <a:ext cx="2403934" cy="402483"/>
          </a:xfrm>
          <a:prstGeom prst="rect">
            <a:avLst/>
          </a:prstGeom>
        </p:spPr>
        <p:txBody>
          <a:bodyPr vert="horz" wrap="square" lIns="104243" tIns="52122" rIns="104243" bIns="52122" numCol="1" anchor="t" anchorCtr="0" compatLnSpc="1">
            <a:prstTxWarp prst="textNoShape">
              <a:avLst/>
            </a:prstTxWarp>
          </a:bodyPr>
          <a:lstStyle/>
          <a:p>
            <a:fld id="{797378D6-7354-B046-8500-5E0096BAB3F0}" type="slidenum">
              <a:rPr lang="en-US" altLang="ja-JP" smtClean="0"/>
              <a:t>28</a:t>
            </a:fld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74C4199-BA6F-134F-94CA-11A4C3B04D47}"/>
              </a:ext>
            </a:extLst>
          </p:cNvPr>
          <p:cNvSpPr txBox="1"/>
          <p:nvPr/>
        </p:nvSpPr>
        <p:spPr>
          <a:xfrm>
            <a:off x="935851" y="2335258"/>
            <a:ext cx="1452850" cy="320577"/>
          </a:xfrm>
          <a:prstGeom prst="rect">
            <a:avLst/>
          </a:prstGeom>
          <a:solidFill>
            <a:schemeClr val="bg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399" b="1" u="sng" dirty="0"/>
              <a:t>Dispersive point</a:t>
            </a:r>
            <a:endParaRPr lang="ja-JP" altLang="en-US" sz="1399" b="1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32B7D4E-ACA4-2842-A75F-B519AF7D0FF8}"/>
              </a:ext>
            </a:extLst>
          </p:cNvPr>
          <p:cNvSpPr txBox="1"/>
          <p:nvPr/>
        </p:nvSpPr>
        <p:spPr>
          <a:xfrm>
            <a:off x="2914749" y="2369548"/>
            <a:ext cx="1161103" cy="320577"/>
          </a:xfrm>
          <a:prstGeom prst="rect">
            <a:avLst/>
          </a:prstGeom>
          <a:noFill/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399" b="1" u="sng" dirty="0">
                <a:solidFill>
                  <a:schemeClr val="bg1"/>
                </a:solidFill>
              </a:rPr>
              <a:t>Straight line</a:t>
            </a:r>
            <a:endParaRPr lang="ja-JP" altLang="en-US" sz="1399" b="1" u="sng" dirty="0">
              <a:solidFill>
                <a:schemeClr val="bg1"/>
              </a:solidFill>
            </a:endParaRPr>
          </a:p>
        </p:txBody>
      </p:sp>
      <p:sp>
        <p:nvSpPr>
          <p:cNvPr id="14" name="日付プレースホルダー 13">
            <a:extLst>
              <a:ext uri="{FF2B5EF4-FFF2-40B4-BE49-F238E27FC236}">
                <a16:creationId xmlns:a16="http://schemas.microsoft.com/office/drawing/2014/main" id="{7B6FA4F3-9585-8F47-8AE2-444824FB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73010"/>
            <a:ext cx="2033538" cy="251989"/>
          </a:xfrm>
        </p:spPr>
        <p:txBody>
          <a:bodyPr/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N. Iida, 31. Jan., 2020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DEA0FB1-8923-7342-8D06-93CA3236E738}"/>
              </a:ext>
            </a:extLst>
          </p:cNvPr>
          <p:cNvSpPr txBox="1"/>
          <p:nvPr/>
        </p:nvSpPr>
        <p:spPr>
          <a:xfrm>
            <a:off x="-61775" y="-36587"/>
            <a:ext cx="4410390" cy="351355"/>
          </a:xfrm>
          <a:prstGeom prst="rect">
            <a:avLst/>
          </a:prstGeom>
          <a:noFill/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599" b="1" u="sng" dirty="0"/>
              <a:t>Beam abort caused by abnormal injection beam</a:t>
            </a:r>
            <a:endParaRPr lang="ja-JP" altLang="en-US" sz="1599" b="1" u="sng" dirty="0"/>
          </a:p>
        </p:txBody>
      </p:sp>
    </p:spTree>
    <p:extLst>
      <p:ext uri="{BB962C8B-B14F-4D97-AF65-F5344CB8AC3E}">
        <p14:creationId xmlns:p14="http://schemas.microsoft.com/office/powerpoint/2010/main" val="736037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6123" y="82356"/>
            <a:ext cx="10079567" cy="522462"/>
          </a:xfrm>
        </p:spPr>
        <p:txBody>
          <a:bodyPr/>
          <a:lstStyle/>
          <a:p>
            <a:r>
              <a:rPr lang="en-US" altLang="ja-JP" dirty="0"/>
              <a:t>Summary and plan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5894" y="684193"/>
            <a:ext cx="10010668" cy="6455500"/>
          </a:xfrm>
        </p:spPr>
        <p:txBody>
          <a:bodyPr/>
          <a:lstStyle/>
          <a:p>
            <a:r>
              <a:rPr lang="en-GB" altLang="ja-JP" sz="2800" dirty="0">
                <a:solidFill>
                  <a:srgbClr val="FFFF00"/>
                </a:solidFill>
              </a:rPr>
              <a:t>Stable simultaneous top up injection to 4 storage rings</a:t>
            </a:r>
            <a:r>
              <a:rPr lang="ja-JP" altLang="en-US" sz="2800" dirty="0">
                <a:solidFill>
                  <a:srgbClr val="FFFF00"/>
                </a:solidFill>
              </a:rPr>
              <a:t> </a:t>
            </a:r>
            <a:r>
              <a:rPr lang="en-US" altLang="ja-JP" sz="2800" dirty="0"/>
              <a:t>(</a:t>
            </a:r>
            <a:r>
              <a:rPr lang="en-GB" altLang="ja-JP" sz="2800" dirty="0"/>
              <a:t>HER, LER, PF, and PF-AR) w/ thermionic gun, rf gun, pulsed magnets.</a:t>
            </a:r>
          </a:p>
          <a:p>
            <a:r>
              <a:rPr lang="en-US" altLang="ja-JP" sz="2800" dirty="0">
                <a:solidFill>
                  <a:srgbClr val="FFFF00"/>
                </a:solidFill>
              </a:rPr>
              <a:t>HER injection has been done w/ only rf gun from </a:t>
            </a:r>
            <a:r>
              <a:rPr lang="en-US" altLang="ja-JP" sz="2800" dirty="0" err="1">
                <a:solidFill>
                  <a:srgbClr val="FFFF00"/>
                </a:solidFill>
              </a:rPr>
              <a:t>PhaseIII</a:t>
            </a:r>
            <a:r>
              <a:rPr lang="en-US" altLang="ja-JP" sz="2800" dirty="0">
                <a:solidFill>
                  <a:srgbClr val="FFFF00"/>
                </a:solidFill>
              </a:rPr>
              <a:t> day 1.</a:t>
            </a:r>
          </a:p>
          <a:p>
            <a:pPr lvl="1"/>
            <a:r>
              <a:rPr lang="en-US" altLang="ja-JP" sz="2400" dirty="0"/>
              <a:t>Laser system has no significant fault.</a:t>
            </a:r>
          </a:p>
          <a:p>
            <a:pPr lvl="1"/>
            <a:r>
              <a:rPr lang="en-US" altLang="ja-JP" sz="2400" dirty="0"/>
              <a:t>Photocathode: Ir</a:t>
            </a:r>
            <a:r>
              <a:rPr lang="en-US" altLang="ja-JP" sz="1800" dirty="0"/>
              <a:t>7</a:t>
            </a:r>
            <a:r>
              <a:rPr lang="en-US" altLang="ja-JP" sz="2400" dirty="0"/>
              <a:t>Ce</a:t>
            </a:r>
            <a:r>
              <a:rPr lang="en-US" altLang="ja-JP" sz="1800" dirty="0"/>
              <a:t>2</a:t>
            </a:r>
            <a:r>
              <a:rPr lang="en-US" altLang="ja-JP" sz="2400" dirty="0"/>
              <a:t> =&gt; Ir</a:t>
            </a:r>
            <a:r>
              <a:rPr lang="en-US" altLang="ja-JP" sz="1800" dirty="0"/>
              <a:t>2</a:t>
            </a:r>
            <a:r>
              <a:rPr lang="en-US" altLang="ja-JP" sz="2400" dirty="0"/>
              <a:t>Ce (summer of 2019) for higher </a:t>
            </a:r>
            <a:r>
              <a:rPr lang="en-US" altLang="ja-JP" sz="2400" dirty="0" err="1"/>
              <a:t>Qe</a:t>
            </a:r>
            <a:r>
              <a:rPr lang="en-US" altLang="ja-JP" sz="2400" dirty="0"/>
              <a:t>, however, bunch charge gradually decreased. </a:t>
            </a:r>
          </a:p>
          <a:p>
            <a:pPr marL="457200" lvl="1" indent="0">
              <a:buNone/>
            </a:pPr>
            <a:r>
              <a:rPr lang="en-US" altLang="ja-JP" sz="2400" dirty="0"/>
              <a:t>	In this winter shutdown: back to Ir</a:t>
            </a:r>
            <a:r>
              <a:rPr lang="en-US" altLang="ja-JP" sz="1800" dirty="0"/>
              <a:t>7</a:t>
            </a:r>
            <a:r>
              <a:rPr lang="en-US" altLang="ja-JP" sz="2400" dirty="0"/>
              <a:t>Ce</a:t>
            </a:r>
            <a:r>
              <a:rPr lang="en-US" altLang="ja-JP" sz="1800" dirty="0"/>
              <a:t>2</a:t>
            </a:r>
            <a:r>
              <a:rPr lang="en-US" altLang="ja-JP" sz="2400" dirty="0"/>
              <a:t> photocathode</a:t>
            </a:r>
          </a:p>
          <a:p>
            <a:pPr lvl="1"/>
            <a:r>
              <a:rPr lang="en-US" altLang="ja-JP" sz="2400" dirty="0"/>
              <a:t>Laser cleaning can cure degradation of </a:t>
            </a:r>
            <a:r>
              <a:rPr lang="en-US" altLang="ja-JP" sz="2400" dirty="0" err="1"/>
              <a:t>Qe</a:t>
            </a:r>
            <a:endParaRPr lang="en-US" altLang="ja-JP" sz="2400" dirty="0"/>
          </a:p>
          <a:p>
            <a:r>
              <a:rPr lang="en-US" altLang="ja-JP" dirty="0"/>
              <a:t>Flux concentrator for e+ beam has no significant fault.</a:t>
            </a:r>
            <a:endParaRPr lang="en-US" altLang="ja-JP" sz="3000" dirty="0"/>
          </a:p>
          <a:p>
            <a:pPr lvl="1"/>
            <a:r>
              <a:rPr lang="en-US" altLang="ja-JP" sz="2400" dirty="0">
                <a:solidFill>
                  <a:srgbClr val="FFFF00"/>
                </a:solidFill>
              </a:rPr>
              <a:t>New flux concentrator will be installed for higher e+ bunch charge for higher e+ bunch charge.</a:t>
            </a:r>
          </a:p>
          <a:p>
            <a:endParaRPr lang="en-US" altLang="ja-JP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07302B-C4DA-4463-9C9D-C9EA86FFB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50197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74A82B-D83A-4F71-B290-A448ACCE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6587"/>
            <a:ext cx="10746506" cy="839964"/>
          </a:xfrm>
        </p:spPr>
        <p:txBody>
          <a:bodyPr/>
          <a:lstStyle/>
          <a:p>
            <a:r>
              <a:rPr lang="en-US" altLang="ja-JP" sz="4000" dirty="0"/>
              <a:t>Linac Beam Parameters for KEKB/SuperKEKB</a:t>
            </a:r>
            <a:endParaRPr kumimoji="1" lang="ja-JP" altLang="en-US" sz="4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E687DE-C482-43AA-963A-86E6B1725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50F22AE-2817-447E-BEA3-025686AB7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274DC59-53E4-4F73-9CBB-A790352A3A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EE922F-1159-461F-A129-E7CD0E09212C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715A0325-F03B-4A6A-831E-2719509F7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513686"/>
              </p:ext>
            </p:extLst>
          </p:nvPr>
        </p:nvGraphicFramePr>
        <p:xfrm>
          <a:off x="86314" y="871042"/>
          <a:ext cx="10602328" cy="5851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3848">
                  <a:extLst>
                    <a:ext uri="{9D8B030D-6E8A-4147-A177-3AD203B41FA5}">
                      <a16:colId xmlns:a16="http://schemas.microsoft.com/office/drawing/2014/main" val="2083789657"/>
                    </a:ext>
                  </a:extLst>
                </a:gridCol>
                <a:gridCol w="963848">
                  <a:extLst>
                    <a:ext uri="{9D8B030D-6E8A-4147-A177-3AD203B41FA5}">
                      <a16:colId xmlns:a16="http://schemas.microsoft.com/office/drawing/2014/main" val="2273197862"/>
                    </a:ext>
                  </a:extLst>
                </a:gridCol>
                <a:gridCol w="963848">
                  <a:extLst>
                    <a:ext uri="{9D8B030D-6E8A-4147-A177-3AD203B41FA5}">
                      <a16:colId xmlns:a16="http://schemas.microsoft.com/office/drawing/2014/main" val="4279904738"/>
                    </a:ext>
                  </a:extLst>
                </a:gridCol>
                <a:gridCol w="963848">
                  <a:extLst>
                    <a:ext uri="{9D8B030D-6E8A-4147-A177-3AD203B41FA5}">
                      <a16:colId xmlns:a16="http://schemas.microsoft.com/office/drawing/2014/main" val="1622328942"/>
                    </a:ext>
                  </a:extLst>
                </a:gridCol>
                <a:gridCol w="963848">
                  <a:extLst>
                    <a:ext uri="{9D8B030D-6E8A-4147-A177-3AD203B41FA5}">
                      <a16:colId xmlns:a16="http://schemas.microsoft.com/office/drawing/2014/main" val="2790676348"/>
                    </a:ext>
                  </a:extLst>
                </a:gridCol>
                <a:gridCol w="963848">
                  <a:extLst>
                    <a:ext uri="{9D8B030D-6E8A-4147-A177-3AD203B41FA5}">
                      <a16:colId xmlns:a16="http://schemas.microsoft.com/office/drawing/2014/main" val="202859985"/>
                    </a:ext>
                  </a:extLst>
                </a:gridCol>
                <a:gridCol w="963848">
                  <a:extLst>
                    <a:ext uri="{9D8B030D-6E8A-4147-A177-3AD203B41FA5}">
                      <a16:colId xmlns:a16="http://schemas.microsoft.com/office/drawing/2014/main" val="887946445"/>
                    </a:ext>
                  </a:extLst>
                </a:gridCol>
                <a:gridCol w="963848">
                  <a:extLst>
                    <a:ext uri="{9D8B030D-6E8A-4147-A177-3AD203B41FA5}">
                      <a16:colId xmlns:a16="http://schemas.microsoft.com/office/drawing/2014/main" val="299827537"/>
                    </a:ext>
                  </a:extLst>
                </a:gridCol>
                <a:gridCol w="963848">
                  <a:extLst>
                    <a:ext uri="{9D8B030D-6E8A-4147-A177-3AD203B41FA5}">
                      <a16:colId xmlns:a16="http://schemas.microsoft.com/office/drawing/2014/main" val="2550757958"/>
                    </a:ext>
                  </a:extLst>
                </a:gridCol>
                <a:gridCol w="963848">
                  <a:extLst>
                    <a:ext uri="{9D8B030D-6E8A-4147-A177-3AD203B41FA5}">
                      <a16:colId xmlns:a16="http://schemas.microsoft.com/office/drawing/2014/main" val="961633109"/>
                    </a:ext>
                  </a:extLst>
                </a:gridCol>
                <a:gridCol w="963848">
                  <a:extLst>
                    <a:ext uri="{9D8B030D-6E8A-4147-A177-3AD203B41FA5}">
                      <a16:colId xmlns:a16="http://schemas.microsoft.com/office/drawing/2014/main" val="3738311663"/>
                    </a:ext>
                  </a:extLst>
                </a:gridCol>
              </a:tblGrid>
              <a:tr h="4642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Stage 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KEKB (final)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Phase-I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Phase-II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Phase-III (interim)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Phase-III (final)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298598"/>
                  </a:ext>
                </a:extLst>
              </a:tr>
              <a:tr h="2599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Beam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solidFill>
                            <a:schemeClr val="bg1"/>
                          </a:solidFill>
                          <a:effectLst/>
                        </a:rPr>
                        <a:t>e+</a:t>
                      </a:r>
                      <a:endParaRPr lang="en-US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e–</a:t>
                      </a:r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solidFill>
                            <a:schemeClr val="bg1"/>
                          </a:solidFill>
                          <a:effectLst/>
                        </a:rPr>
                        <a:t>e+</a:t>
                      </a:r>
                      <a:endParaRPr lang="en-US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e–</a:t>
                      </a:r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solidFill>
                            <a:schemeClr val="bg1"/>
                          </a:solidFill>
                          <a:effectLst/>
                        </a:rPr>
                        <a:t>e+</a:t>
                      </a:r>
                      <a:endParaRPr lang="en-US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solidFill>
                            <a:schemeClr val="bg1"/>
                          </a:solidFill>
                          <a:effectLst/>
                        </a:rPr>
                        <a:t>e–</a:t>
                      </a:r>
                      <a:endParaRPr lang="en-US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e+</a:t>
                      </a:r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e–</a:t>
                      </a:r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e+</a:t>
                      </a:r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solidFill>
                            <a:schemeClr val="bg1"/>
                          </a:solidFill>
                          <a:effectLst/>
                        </a:rPr>
                        <a:t>e–</a:t>
                      </a:r>
                      <a:endParaRPr lang="en-US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873519"/>
                  </a:ext>
                </a:extLst>
              </a:tr>
              <a:tr h="2042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Energy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3.5 GeV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8.0 GeV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4.0 GeV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7.0 GeV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4.0 GeV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7.0 GeV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4.0 GeV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7.0 GeV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4.0 GeV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7.0 GeV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5438"/>
                  </a:ext>
                </a:extLst>
              </a:tr>
              <a:tr h="3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Stored current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1.6 A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1.1 A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1.0 A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1.0 A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1.8 A</a:t>
                      </a: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1.3 A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3.6 A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2.6 A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665282"/>
                  </a:ext>
                </a:extLst>
              </a:tr>
              <a:tr h="3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Life time (min.)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200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962382"/>
                  </a:ext>
                </a:extLst>
              </a:tr>
              <a:tr h="315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primary e- 10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primary e- 8 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0.5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primary e- 10 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857460"/>
                  </a:ext>
                </a:extLst>
              </a:tr>
              <a:tr h="5942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Bunch charge (nC)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→ 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→ 0.4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→ 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661490"/>
                  </a:ext>
                </a:extLst>
              </a:tr>
              <a:tr h="5013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Norm. Emittance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1000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200/40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150/30</a:t>
                      </a: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100/40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sng" strike="noStrike" dirty="0">
                          <a:solidFill>
                            <a:schemeClr val="bg1"/>
                          </a:solidFill>
                          <a:effectLst/>
                        </a:rPr>
                        <a:t>100/15</a:t>
                      </a:r>
                      <a:endParaRPr lang="en-US" sz="1600" b="1" i="0" u="sng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sng" strike="noStrike" dirty="0">
                          <a:solidFill>
                            <a:schemeClr val="bg1"/>
                          </a:solidFill>
                          <a:effectLst/>
                        </a:rPr>
                        <a:t>40/20</a:t>
                      </a:r>
                      <a:endParaRPr lang="en-US" sz="1600" b="1" i="0" u="sng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509686"/>
                  </a:ext>
                </a:extLst>
              </a:tr>
              <a:tr h="4177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en-US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gbe</a:t>
                      </a: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 (</a:t>
                      </a:r>
                      <a:r>
                        <a:rPr lang="en-US" sz="1200" u="none" strike="noStrike" dirty="0" err="1">
                          <a:solidFill>
                            <a:schemeClr val="bg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mrad</a:t>
                      </a: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(Hor./Ver.)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(Hor./Ver.)</a:t>
                      </a:r>
                      <a:endParaRPr lang="en-US" altLang="ja-JP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(Hor./Ver.)</a:t>
                      </a:r>
                      <a:endParaRPr lang="en-US" altLang="ja-JP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(Hor./Ver.)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(Hor./Ver.)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07294"/>
                  </a:ext>
                </a:extLst>
              </a:tr>
              <a:tr h="3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Energy spread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0.13%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0.13%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0.50%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0.50%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0.16%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0.10%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0.16%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0.10%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sng" strike="noStrike" dirty="0">
                          <a:solidFill>
                            <a:schemeClr val="bg1"/>
                          </a:solidFill>
                          <a:effectLst/>
                        </a:rPr>
                        <a:t>0.16%</a:t>
                      </a:r>
                      <a:endParaRPr lang="en-US" sz="1200" b="0" i="0" u="sng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sng" strike="noStrike">
                          <a:solidFill>
                            <a:schemeClr val="bg1"/>
                          </a:solidFill>
                          <a:effectLst/>
                        </a:rPr>
                        <a:t>0.07%</a:t>
                      </a:r>
                      <a:endParaRPr lang="en-US" sz="1200" b="0" i="0" u="sng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77087"/>
                  </a:ext>
                </a:extLst>
              </a:tr>
              <a:tr h="3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Bunch / Pulse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647646"/>
                  </a:ext>
                </a:extLst>
              </a:tr>
              <a:tr h="3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Repetition rate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50 Hz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25 Hz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25 Hz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50 Hz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50 Hz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13787"/>
                  </a:ext>
                </a:extLst>
              </a:tr>
              <a:tr h="1097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Simultaneous top-up injection (PPM)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 rings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(LER, HER, PF)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No top-up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Partially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4+1 rings  (LER, HER, DR, PF, PF-AR)</a:t>
                      </a:r>
                      <a:endParaRPr lang="en-US" altLang="ja-JP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4+1 rings  (LER, HER, DR, PF, PF-AR)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638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336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6123" y="23104"/>
            <a:ext cx="10079567" cy="522462"/>
          </a:xfrm>
        </p:spPr>
        <p:txBody>
          <a:bodyPr/>
          <a:lstStyle/>
          <a:p>
            <a:r>
              <a:rPr lang="en-US" altLang="ja-JP" dirty="0"/>
              <a:t>Summary and plan (cont’d)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5251" y="859396"/>
            <a:ext cx="10001311" cy="6448833"/>
          </a:xfrm>
        </p:spPr>
        <p:txBody>
          <a:bodyPr/>
          <a:lstStyle/>
          <a:p>
            <a:r>
              <a:rPr lang="en-US" altLang="ja-JP" b="1" u="sng" dirty="0">
                <a:solidFill>
                  <a:srgbClr val="FFFF00"/>
                </a:solidFill>
              </a:rPr>
              <a:t>Smaller emittance, higher injection efficiency, smaller background.</a:t>
            </a:r>
          </a:p>
          <a:p>
            <a:endParaRPr lang="en-US" altLang="ja-JP" sz="3000" dirty="0"/>
          </a:p>
          <a:p>
            <a:r>
              <a:rPr lang="en-US" altLang="ja-JP" sz="3000" dirty="0"/>
              <a:t>Emittance growth (need more beam study)</a:t>
            </a:r>
          </a:p>
          <a:p>
            <a:pPr lvl="1"/>
            <a:r>
              <a:rPr lang="en-US" altLang="ja-JP" sz="2400" dirty="0" err="1"/>
              <a:t>btwn</a:t>
            </a:r>
            <a:r>
              <a:rPr lang="en-US" altLang="ja-JP" sz="2400" dirty="0"/>
              <a:t> BT1 - BT2 (e-, e+)</a:t>
            </a:r>
          </a:p>
          <a:p>
            <a:pPr lvl="1"/>
            <a:r>
              <a:rPr lang="en-US" altLang="ja-JP" sz="2400" dirty="0"/>
              <a:t>DR – Sector3 (RTL) (e+), SectorC-Sector3 (e-)</a:t>
            </a:r>
          </a:p>
          <a:p>
            <a:pPr lvl="1"/>
            <a:r>
              <a:rPr lang="en-US" altLang="ja-JP" sz="2400" dirty="0"/>
              <a:t>Steering magnets and BPMs will be installed in e+ capture section (solenoid section) at Sector1.</a:t>
            </a:r>
          </a:p>
          <a:p>
            <a:pPr lvl="1"/>
            <a:r>
              <a:rPr lang="en-US" altLang="ja-JP" sz="2400" dirty="0"/>
              <a:t>Movable girder and precise orbit control will help for emittance preservation.</a:t>
            </a:r>
          </a:p>
          <a:p>
            <a:endParaRPr lang="en-US" altLang="ja-JP" sz="2400" dirty="0"/>
          </a:p>
          <a:p>
            <a:r>
              <a:rPr lang="en-US" altLang="ja-JP" sz="2400" dirty="0"/>
              <a:t>Single shot beam w/ bad quality (energy, orbit) could cause abort.</a:t>
            </a:r>
          </a:p>
          <a:p>
            <a:pPr lvl="1"/>
            <a:r>
              <a:rPr lang="en-US" altLang="ja-JP" sz="2400" dirty="0"/>
              <a:t>Install collimator at ECS (end of linac) in this summer shutdown.</a:t>
            </a:r>
          </a:p>
          <a:p>
            <a:pPr lvl="1"/>
            <a:r>
              <a:rPr lang="en-US" altLang="ja-JP" sz="2400" dirty="0"/>
              <a:t>Reduce failure rate of PS control software</a:t>
            </a:r>
          </a:p>
          <a:p>
            <a:pPr lvl="1"/>
            <a:endParaRPr lang="en-US" altLang="ja-JP" sz="2400" dirty="0"/>
          </a:p>
          <a:p>
            <a:endParaRPr lang="en-US" altLang="ja-JP" sz="2800" dirty="0"/>
          </a:p>
          <a:p>
            <a:pPr lvl="1"/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2CD4E4-C84B-42F3-8218-2BDEF88171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30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13465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D010C9-C32E-4A14-855B-415F97C5B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Backup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718EAC-77A6-441D-BD94-FFD96F1FD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13C401-9D64-49E6-A5CC-5E00B4125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6C4ADA4-9B9F-4F4C-9DBA-9410614CF9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EE922F-1159-461F-A129-E7CD0E09212C}" type="slidenum">
              <a:rPr lang="en-US" altLang="ja-JP" smtClean="0"/>
              <a:pPr>
                <a:defRPr/>
              </a:pPr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57172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8862" y="107429"/>
            <a:ext cx="10354089" cy="714075"/>
          </a:xfrm>
        </p:spPr>
        <p:txBody>
          <a:bodyPr/>
          <a:lstStyle/>
          <a:p>
            <a:r>
              <a:rPr kumimoji="1" lang="en-US" altLang="ja-JP" dirty="0"/>
              <a:t>Fire recovery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7276" y="821500"/>
            <a:ext cx="10618215" cy="6156914"/>
          </a:xfrm>
        </p:spPr>
        <p:txBody>
          <a:bodyPr/>
          <a:lstStyle/>
          <a:p>
            <a:r>
              <a:rPr lang="en-US" altLang="ja-JP" sz="3199" dirty="0"/>
              <a:t>Fire at acc. structure assembly room on Apr.</a:t>
            </a:r>
            <a:r>
              <a:rPr lang="ja-JP" altLang="en-US" sz="3199" dirty="0"/>
              <a:t> </a:t>
            </a:r>
            <a:r>
              <a:rPr lang="en-US" altLang="ja-JP" sz="3199" dirty="0"/>
              <a:t>3, 2019</a:t>
            </a:r>
          </a:p>
          <a:p>
            <a:pPr lvl="1"/>
            <a:r>
              <a:rPr lang="en-US" altLang="ja-JP" sz="2699" dirty="0"/>
              <a:t>Southern part of the injector was much damaged as well as the assembly room</a:t>
            </a:r>
          </a:p>
          <a:p>
            <a:r>
              <a:rPr lang="en-US" altLang="ja-JP" sz="3199" dirty="0"/>
              <a:t>Interim injector recovery by Apr. 26, 2019</a:t>
            </a:r>
          </a:p>
          <a:p>
            <a:r>
              <a:rPr lang="en-US" altLang="ja-JP" sz="3199" dirty="0"/>
              <a:t>Full injector recovery during summer shutdown</a:t>
            </a:r>
          </a:p>
          <a:p>
            <a:r>
              <a:rPr lang="en-US" altLang="ja-JP" sz="3199" dirty="0"/>
              <a:t>The assembly room </a:t>
            </a:r>
            <a:br>
              <a:rPr lang="en-US" altLang="ja-JP" sz="3199" dirty="0"/>
            </a:br>
            <a:r>
              <a:rPr lang="en-US" altLang="ja-JP" sz="3199" dirty="0"/>
              <a:t>cleaned up</a:t>
            </a:r>
          </a:p>
          <a:p>
            <a:pPr lvl="1"/>
            <a:r>
              <a:rPr lang="en-US" altLang="ja-JP" sz="2699" dirty="0"/>
              <a:t>Restoration in April</a:t>
            </a:r>
          </a:p>
          <a:p>
            <a:pPr lvl="1"/>
            <a:r>
              <a:rPr lang="en-US" altLang="ja-JP" sz="2699" dirty="0"/>
              <a:t>S-band structure tests and </a:t>
            </a:r>
            <a:br>
              <a:rPr lang="en-US" altLang="ja-JP" sz="2699" dirty="0"/>
            </a:br>
            <a:r>
              <a:rPr lang="en-US" altLang="ja-JP" sz="2699" dirty="0"/>
              <a:t>RF conditioning soon</a:t>
            </a:r>
          </a:p>
          <a:p>
            <a:endParaRPr lang="ja-JP" altLang="en-US" sz="3199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32</a:t>
            </a:fld>
            <a:endParaRPr lang="en-US" altLang="ja-JP" dirty="0"/>
          </a:p>
        </p:txBody>
      </p:sp>
      <p:pic>
        <p:nvPicPr>
          <p:cNvPr id="5" name="図 4" descr="DSC0580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52" y="3654681"/>
            <a:ext cx="4763329" cy="3572498"/>
          </a:xfrm>
          <a:prstGeom prst="rect">
            <a:avLst/>
          </a:prstGeom>
        </p:spPr>
      </p:pic>
      <p:sp>
        <p:nvSpPr>
          <p:cNvPr id="6" name="テキスト ボックス 12"/>
          <p:cNvSpPr txBox="1">
            <a:spLocks noChangeArrowheads="1"/>
          </p:cNvSpPr>
          <p:nvPr/>
        </p:nvSpPr>
        <p:spPr bwMode="auto">
          <a:xfrm>
            <a:off x="2050239" y="6634845"/>
            <a:ext cx="3874413" cy="592716"/>
          </a:xfrm>
          <a:prstGeom prst="rect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</p:spPr>
        <p:txBody>
          <a:bodyPr wrap="square" lIns="99509" tIns="49754" rIns="99509" bIns="49754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1599" dirty="0">
                <a:solidFill>
                  <a:srgbClr val="0000FF"/>
                </a:solidFill>
                <a:latin typeface="Arial Rounded MT Bold"/>
                <a:cs typeface="Arial Rounded MT Bold"/>
              </a:rPr>
              <a:t>Scaffold to clean up walls and ceiling</a:t>
            </a:r>
          </a:p>
          <a:p>
            <a:pPr algn="r"/>
            <a:r>
              <a:rPr lang="en-US" altLang="ja-JP" sz="1599" dirty="0">
                <a:solidFill>
                  <a:srgbClr val="0000FF"/>
                </a:solidFill>
                <a:latin typeface="Arial Rounded MT Bold"/>
                <a:cs typeface="Arial Rounded MT Bold"/>
              </a:rPr>
              <a:t>at acc. structure assembly room</a:t>
            </a:r>
            <a:endParaRPr lang="ja-JP" altLang="en-US" sz="1599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06771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A939DF-03AA-46EE-ACB3-1D06CBB28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53" y="81083"/>
            <a:ext cx="6361702" cy="131265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ja-JP" sz="3968" dirty="0">
                <a:solidFill>
                  <a:schemeClr val="tx2">
                    <a:lumMod val="75000"/>
                  </a:schemeClr>
                </a:solidFill>
              </a:rPr>
              <a:t>Beam emittance example</a:t>
            </a:r>
            <a:br>
              <a:rPr lang="en-US" altLang="ja-JP" sz="3968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altLang="ja-JP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altLang="ja-JP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ja-JP" sz="3200" dirty="0">
                <a:solidFill>
                  <a:schemeClr val="tx2">
                    <a:lumMod val="75000"/>
                  </a:schemeClr>
                </a:solidFill>
              </a:rPr>
              <a:t>1 </a:t>
            </a:r>
            <a:r>
              <a:rPr lang="en-US" altLang="ja-JP" sz="3200" dirty="0" err="1">
                <a:solidFill>
                  <a:schemeClr val="tx2">
                    <a:lumMod val="75000"/>
                  </a:schemeClr>
                </a:solidFill>
              </a:rPr>
              <a:t>nC</a:t>
            </a:r>
            <a:r>
              <a:rPr lang="en-US" altLang="ja-JP" sz="3200" dirty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en-US" altLang="ja-JP" sz="3600" dirty="0">
                <a:solidFill>
                  <a:schemeClr val="tx2">
                    <a:lumMod val="75000"/>
                  </a:schemeClr>
                </a:solidFill>
              </a:rPr>
              <a:t>w/ multiple wire scanners</a:t>
            </a:r>
            <a:endParaRPr lang="ja-JP" altLang="en-US" sz="3968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ectangle 141">
            <a:extLst>
              <a:ext uri="{FF2B5EF4-FFF2-40B4-BE49-F238E27FC236}">
                <a16:creationId xmlns:a16="http://schemas.microsoft.com/office/drawing/2014/main" id="{5F9F3011-B6F6-425D-868B-73DE5D84C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411" y="4396733"/>
            <a:ext cx="37415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08B539CE-0FA3-4F13-87EC-FE2F7A499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9881" y="4399725"/>
            <a:ext cx="70341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3" name="Rectangle 108">
            <a:extLst>
              <a:ext uri="{FF2B5EF4-FFF2-40B4-BE49-F238E27FC236}">
                <a16:creationId xmlns:a16="http://schemas.microsoft.com/office/drawing/2014/main" id="{BBC85104-5DD3-4689-9813-593ECD0D6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146" y="4396733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4" name="Line 87">
            <a:extLst>
              <a:ext uri="{FF2B5EF4-FFF2-40B4-BE49-F238E27FC236}">
                <a16:creationId xmlns:a16="http://schemas.microsoft.com/office/drawing/2014/main" id="{FDDDE2EF-4514-4B29-8900-F7553BA0C4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8050" y="3090206"/>
            <a:ext cx="1581900" cy="1496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86024" tIns="43010" rIns="86024" bIns="43010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5" name="AutoShape 88">
            <a:extLst>
              <a:ext uri="{FF2B5EF4-FFF2-40B4-BE49-F238E27FC236}">
                <a16:creationId xmlns:a16="http://schemas.microsoft.com/office/drawing/2014/main" id="{14F46667-1D97-4A40-85A0-C4F850F62365}"/>
              </a:ext>
            </a:extLst>
          </p:cNvPr>
          <p:cNvSpPr>
            <a:spLocks/>
          </p:cNvSpPr>
          <p:nvPr/>
        </p:nvSpPr>
        <p:spPr bwMode="auto">
          <a:xfrm flipH="1">
            <a:off x="821504" y="3090204"/>
            <a:ext cx="1357411" cy="1357411"/>
          </a:xfrm>
          <a:custGeom>
            <a:avLst/>
            <a:gdLst>
              <a:gd name="T0" fmla="*/ 719931 w 1439862"/>
              <a:gd name="T1" fmla="*/ 0 h 1439863"/>
              <a:gd name="T2" fmla="*/ 719931 w 1439862"/>
              <a:gd name="T3" fmla="*/ 719932 h 1439863"/>
              <a:gd name="T4" fmla="*/ 1439402 w 1439862"/>
              <a:gd name="T5" fmla="*/ 694206 h 1439863"/>
              <a:gd name="T6" fmla="*/ 719931 w 1439862"/>
              <a:gd name="T7" fmla="*/ 0 h 1439863"/>
              <a:gd name="T8" fmla="*/ 1439402 w 1439862"/>
              <a:gd name="T9" fmla="*/ 694206 h 1439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2" h="1439863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  <a:lnTo>
                  <a:pt x="719931" y="719932"/>
                </a:lnTo>
                <a:close/>
              </a:path>
              <a:path w="1439862" h="1439863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</a:path>
            </a:pathLst>
          </a:custGeom>
          <a:solidFill>
            <a:schemeClr val="tx1"/>
          </a:solidFill>
          <a:ln w="2556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6" name="AutoShape 89">
            <a:extLst>
              <a:ext uri="{FF2B5EF4-FFF2-40B4-BE49-F238E27FC236}">
                <a16:creationId xmlns:a16="http://schemas.microsoft.com/office/drawing/2014/main" id="{62E763F1-C17C-4752-B6FA-A85483BE2EC6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824497" y="3090205"/>
            <a:ext cx="1357411" cy="1357411"/>
          </a:xfrm>
          <a:custGeom>
            <a:avLst/>
            <a:gdLst>
              <a:gd name="T0" fmla="*/ 719931 w 1439863"/>
              <a:gd name="T1" fmla="*/ 0 h 1439862"/>
              <a:gd name="T2" fmla="*/ 719932 w 1439863"/>
              <a:gd name="T3" fmla="*/ 719931 h 1439862"/>
              <a:gd name="T4" fmla="*/ 1439403 w 1439863"/>
              <a:gd name="T5" fmla="*/ 694206 h 1439862"/>
              <a:gd name="T6" fmla="*/ 719931 w 1439863"/>
              <a:gd name="T7" fmla="*/ 0 h 1439862"/>
              <a:gd name="T8" fmla="*/ 1439403 w 1439863"/>
              <a:gd name="T9" fmla="*/ 694206 h 1439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3" h="1439862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  <a:lnTo>
                  <a:pt x="719932" y="719931"/>
                </a:lnTo>
                <a:close/>
              </a:path>
              <a:path w="1439863" h="1439862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</a:path>
            </a:pathLst>
          </a:custGeom>
          <a:solidFill>
            <a:schemeClr val="tx1"/>
          </a:solidFill>
          <a:ln w="25560">
            <a:solidFill>
              <a:srgbClr val="0000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7" name="Line 90">
            <a:extLst>
              <a:ext uri="{FF2B5EF4-FFF2-40B4-BE49-F238E27FC236}">
                <a16:creationId xmlns:a16="http://schemas.microsoft.com/office/drawing/2014/main" id="{0386CD4D-5617-4FF7-A3B0-3E3216EDF2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1521" y="3715781"/>
            <a:ext cx="1496" cy="58366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86024" tIns="43010" rIns="86024" bIns="43010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" name="AutoShape 92">
            <a:extLst>
              <a:ext uri="{FF2B5EF4-FFF2-40B4-BE49-F238E27FC236}">
                <a16:creationId xmlns:a16="http://schemas.microsoft.com/office/drawing/2014/main" id="{3EDBC23C-EEDB-40A2-9D42-D4E9EC707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034" y="2946531"/>
            <a:ext cx="1005711" cy="28734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9" name="Rectangle 93">
            <a:extLst>
              <a:ext uri="{FF2B5EF4-FFF2-40B4-BE49-F238E27FC236}">
                <a16:creationId xmlns:a16="http://schemas.microsoft.com/office/drawing/2014/main" id="{1E268CAB-9C9C-4F84-B283-90ED93CA9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69" y="3039319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0" name="Rectangle 94">
            <a:extLst>
              <a:ext uri="{FF2B5EF4-FFF2-40B4-BE49-F238E27FC236}">
                <a16:creationId xmlns:a16="http://schemas.microsoft.com/office/drawing/2014/main" id="{79F0B265-B29C-452E-B68F-5DF6AFA5E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624" y="3039319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1" name="Rectangle 95">
            <a:extLst>
              <a:ext uri="{FF2B5EF4-FFF2-40B4-BE49-F238E27FC236}">
                <a16:creationId xmlns:a16="http://schemas.microsoft.com/office/drawing/2014/main" id="{DA2672E3-377C-4D31-9359-DC5101EF6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379" y="3039319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2" name="Rectangle 96">
            <a:extLst>
              <a:ext uri="{FF2B5EF4-FFF2-40B4-BE49-F238E27FC236}">
                <a16:creationId xmlns:a16="http://schemas.microsoft.com/office/drawing/2014/main" id="{8496C7B9-9E89-45CB-B1C1-888F4F6DB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647" y="3039319"/>
            <a:ext cx="70341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3" name="Rectangle 97">
            <a:extLst>
              <a:ext uri="{FF2B5EF4-FFF2-40B4-BE49-F238E27FC236}">
                <a16:creationId xmlns:a16="http://schemas.microsoft.com/office/drawing/2014/main" id="{12C1A073-202B-4945-91D9-C7FFA75ED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2402" y="3040816"/>
            <a:ext cx="70341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4" name="Rectangle 98">
            <a:extLst>
              <a:ext uri="{FF2B5EF4-FFF2-40B4-BE49-F238E27FC236}">
                <a16:creationId xmlns:a16="http://schemas.microsoft.com/office/drawing/2014/main" id="{A795A503-57DE-4D48-8740-D506547AF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0140" y="3039319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5" name="Rectangle 99">
            <a:extLst>
              <a:ext uri="{FF2B5EF4-FFF2-40B4-BE49-F238E27FC236}">
                <a16:creationId xmlns:a16="http://schemas.microsoft.com/office/drawing/2014/main" id="{0ECB80D1-E63F-401F-89A4-A876FBE31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7895" y="3040816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6" name="Rectangle 100">
            <a:extLst>
              <a:ext uri="{FF2B5EF4-FFF2-40B4-BE49-F238E27FC236}">
                <a16:creationId xmlns:a16="http://schemas.microsoft.com/office/drawing/2014/main" id="{075CA359-5EAF-4869-AACE-F43D3C0B8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649" y="3040816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7" name="AutoShape 101">
            <a:extLst>
              <a:ext uri="{FF2B5EF4-FFF2-40B4-BE49-F238E27FC236}">
                <a16:creationId xmlns:a16="http://schemas.microsoft.com/office/drawing/2014/main" id="{719F40A9-DD43-4053-B42A-5EA073744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547" y="4303944"/>
            <a:ext cx="1076052" cy="28734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8" name="Rectangle 102">
            <a:extLst>
              <a:ext uri="{FF2B5EF4-FFF2-40B4-BE49-F238E27FC236}">
                <a16:creationId xmlns:a16="http://schemas.microsoft.com/office/drawing/2014/main" id="{1C1717FC-BEFE-459E-876E-67AABFE3F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382" y="4396733"/>
            <a:ext cx="70341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9" name="Rectangle 103">
            <a:extLst>
              <a:ext uri="{FF2B5EF4-FFF2-40B4-BE49-F238E27FC236}">
                <a16:creationId xmlns:a16="http://schemas.microsoft.com/office/drawing/2014/main" id="{30F5CC9C-4DA2-40D3-9AD7-19DA99827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21" y="4396733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0" name="Rectangle 104">
            <a:extLst>
              <a:ext uri="{FF2B5EF4-FFF2-40B4-BE49-F238E27FC236}">
                <a16:creationId xmlns:a16="http://schemas.microsoft.com/office/drawing/2014/main" id="{C5AD5955-8513-46C0-A95A-5C895B257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875" y="4396733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1" name="Rectangle 105">
            <a:extLst>
              <a:ext uri="{FF2B5EF4-FFF2-40B4-BE49-F238E27FC236}">
                <a16:creationId xmlns:a16="http://schemas.microsoft.com/office/drawing/2014/main" id="{DABB822E-DD19-4616-8031-13E4867E4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630" y="4396733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2" name="Rectangle 106">
            <a:extLst>
              <a:ext uri="{FF2B5EF4-FFF2-40B4-BE49-F238E27FC236}">
                <a16:creationId xmlns:a16="http://schemas.microsoft.com/office/drawing/2014/main" id="{B284ED0B-79DA-4A62-91DA-A89ABD22C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881" y="4398228"/>
            <a:ext cx="70340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3" name="Rectangle 107">
            <a:extLst>
              <a:ext uri="{FF2B5EF4-FFF2-40B4-BE49-F238E27FC236}">
                <a16:creationId xmlns:a16="http://schemas.microsoft.com/office/drawing/2014/main" id="{E54AC5DF-048A-45A8-93D6-9CFB7C913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1637" y="4396733"/>
            <a:ext cx="70340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4" name="Rectangle 108">
            <a:extLst>
              <a:ext uri="{FF2B5EF4-FFF2-40B4-BE49-F238E27FC236}">
                <a16:creationId xmlns:a16="http://schemas.microsoft.com/office/drawing/2014/main" id="{3893F570-DE67-4DCF-8EEC-58F8E891B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392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5" name="AutoShape 110">
            <a:extLst>
              <a:ext uri="{FF2B5EF4-FFF2-40B4-BE49-F238E27FC236}">
                <a16:creationId xmlns:a16="http://schemas.microsoft.com/office/drawing/2014/main" id="{A05C6795-4F63-4060-9540-908F879B4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55" y="4305440"/>
            <a:ext cx="1005711" cy="28734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6" name="Rectangle 111">
            <a:extLst>
              <a:ext uri="{FF2B5EF4-FFF2-40B4-BE49-F238E27FC236}">
                <a16:creationId xmlns:a16="http://schemas.microsoft.com/office/drawing/2014/main" id="{7C467451-88B7-4459-9356-2CA52E18A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1091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7" name="Rectangle 112">
            <a:extLst>
              <a:ext uri="{FF2B5EF4-FFF2-40B4-BE49-F238E27FC236}">
                <a16:creationId xmlns:a16="http://schemas.microsoft.com/office/drawing/2014/main" id="{88E7FCEA-83D7-4A0D-94A4-91A13FFF7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845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8" name="Rectangle 113">
            <a:extLst>
              <a:ext uri="{FF2B5EF4-FFF2-40B4-BE49-F238E27FC236}">
                <a16:creationId xmlns:a16="http://schemas.microsoft.com/office/drawing/2014/main" id="{F61FAD50-945B-4416-B2CE-BA37DFC04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6601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9" name="Rectangle 114">
            <a:extLst>
              <a:ext uri="{FF2B5EF4-FFF2-40B4-BE49-F238E27FC236}">
                <a16:creationId xmlns:a16="http://schemas.microsoft.com/office/drawing/2014/main" id="{FAA04024-2517-40B8-A8BC-986B1CD4D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5868" y="4398228"/>
            <a:ext cx="70341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0" name="Rectangle 115">
            <a:extLst>
              <a:ext uri="{FF2B5EF4-FFF2-40B4-BE49-F238E27FC236}">
                <a16:creationId xmlns:a16="http://schemas.microsoft.com/office/drawing/2014/main" id="{2D0D8236-0626-4EC6-846B-7E7169D6F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623" y="4399725"/>
            <a:ext cx="70341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FF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1" name="Rectangle 116">
            <a:extLst>
              <a:ext uri="{FF2B5EF4-FFF2-40B4-BE49-F238E27FC236}">
                <a16:creationId xmlns:a16="http://schemas.microsoft.com/office/drawing/2014/main" id="{34E5C9C2-8A4C-47FE-8E22-6C325D295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362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2" name="Rectangle 117">
            <a:extLst>
              <a:ext uri="{FF2B5EF4-FFF2-40B4-BE49-F238E27FC236}">
                <a16:creationId xmlns:a16="http://schemas.microsoft.com/office/drawing/2014/main" id="{CB978577-8F5D-4E4F-9A1E-A7C8D27C2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116" y="4399725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3" name="AutoShape 119">
            <a:extLst>
              <a:ext uri="{FF2B5EF4-FFF2-40B4-BE49-F238E27FC236}">
                <a16:creationId xmlns:a16="http://schemas.microsoft.com/office/drawing/2014/main" id="{A46B02F2-0793-41BB-89FE-EB9EB6E6C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640" y="4305440"/>
            <a:ext cx="1005711" cy="28734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4" name="Rectangle 120">
            <a:extLst>
              <a:ext uri="{FF2B5EF4-FFF2-40B4-BE49-F238E27FC236}">
                <a16:creationId xmlns:a16="http://schemas.microsoft.com/office/drawing/2014/main" id="{2A41A97C-80D2-4D4C-848B-B514A17D3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0475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5" name="Rectangle 121">
            <a:extLst>
              <a:ext uri="{FF2B5EF4-FFF2-40B4-BE49-F238E27FC236}">
                <a16:creationId xmlns:a16="http://schemas.microsoft.com/office/drawing/2014/main" id="{F5593E15-0DA9-4927-8FCB-83C9B6E36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231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6" name="Rectangle 122">
            <a:extLst>
              <a:ext uri="{FF2B5EF4-FFF2-40B4-BE49-F238E27FC236}">
                <a16:creationId xmlns:a16="http://schemas.microsoft.com/office/drawing/2014/main" id="{CDECD723-2465-45CE-858F-92BB7DDF3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986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7" name="Rectangle 123">
            <a:extLst>
              <a:ext uri="{FF2B5EF4-FFF2-40B4-BE49-F238E27FC236}">
                <a16:creationId xmlns:a16="http://schemas.microsoft.com/office/drawing/2014/main" id="{B0B276E3-A152-4674-BAF7-CC51A52AD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253" y="4398228"/>
            <a:ext cx="70341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8" name="Rectangle 124">
            <a:extLst>
              <a:ext uri="{FF2B5EF4-FFF2-40B4-BE49-F238E27FC236}">
                <a16:creationId xmlns:a16="http://schemas.microsoft.com/office/drawing/2014/main" id="{DBAE5346-5AA2-436A-8E0E-B5A9C91F4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008" y="4399725"/>
            <a:ext cx="70341" cy="101768"/>
          </a:xfrm>
          <a:prstGeom prst="rect">
            <a:avLst/>
          </a:prstGeom>
          <a:solidFill>
            <a:schemeClr val="bg1">
              <a:alpha val="29999"/>
            </a:scheme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9" name="Rectangle 125">
            <a:extLst>
              <a:ext uri="{FF2B5EF4-FFF2-40B4-BE49-F238E27FC236}">
                <a16:creationId xmlns:a16="http://schemas.microsoft.com/office/drawing/2014/main" id="{A7270D82-EC3F-4B3E-B69A-C7389E0FB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746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0" name="Rectangle 126">
            <a:extLst>
              <a:ext uri="{FF2B5EF4-FFF2-40B4-BE49-F238E27FC236}">
                <a16:creationId xmlns:a16="http://schemas.microsoft.com/office/drawing/2014/main" id="{AFFE02B9-8063-4D2D-905E-B998FBC35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501" y="4399725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1" name="Rectangle 127">
            <a:extLst>
              <a:ext uri="{FF2B5EF4-FFF2-40B4-BE49-F238E27FC236}">
                <a16:creationId xmlns:a16="http://schemas.microsoft.com/office/drawing/2014/main" id="{78BAC2F3-B1AD-48C1-B420-F74E523CB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255" y="4399725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2" name="AutoShape 128">
            <a:extLst>
              <a:ext uri="{FF2B5EF4-FFF2-40B4-BE49-F238E27FC236}">
                <a16:creationId xmlns:a16="http://schemas.microsoft.com/office/drawing/2014/main" id="{C125B766-7458-4936-968C-88CB90454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8025" y="4305440"/>
            <a:ext cx="1005711" cy="28734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3" name="Rectangle 130">
            <a:extLst>
              <a:ext uri="{FF2B5EF4-FFF2-40B4-BE49-F238E27FC236}">
                <a16:creationId xmlns:a16="http://schemas.microsoft.com/office/drawing/2014/main" id="{C5201254-2DFA-47A5-9A17-B38828760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616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4" name="Rectangle 131">
            <a:extLst>
              <a:ext uri="{FF2B5EF4-FFF2-40B4-BE49-F238E27FC236}">
                <a16:creationId xmlns:a16="http://schemas.microsoft.com/office/drawing/2014/main" id="{B62BC2DC-F62E-4D7B-AFAF-96F0860CE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370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5" name="Rectangle 132">
            <a:extLst>
              <a:ext uri="{FF2B5EF4-FFF2-40B4-BE49-F238E27FC236}">
                <a16:creationId xmlns:a16="http://schemas.microsoft.com/office/drawing/2014/main" id="{18EB9B2E-FAF7-424F-876B-0C91C4D22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638" y="4398228"/>
            <a:ext cx="70341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6" name="Rectangle 133">
            <a:extLst>
              <a:ext uri="{FF2B5EF4-FFF2-40B4-BE49-F238E27FC236}">
                <a16:creationId xmlns:a16="http://schemas.microsoft.com/office/drawing/2014/main" id="{352BAF04-B67B-413E-89A6-0380993A9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393" y="4399725"/>
            <a:ext cx="70341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7" name="Rectangle 134">
            <a:extLst>
              <a:ext uri="{FF2B5EF4-FFF2-40B4-BE49-F238E27FC236}">
                <a16:creationId xmlns:a16="http://schemas.microsoft.com/office/drawing/2014/main" id="{5EEF2BAA-A36C-4DA1-AF74-2810C2A87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131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8" name="Rectangle 135">
            <a:extLst>
              <a:ext uri="{FF2B5EF4-FFF2-40B4-BE49-F238E27FC236}">
                <a16:creationId xmlns:a16="http://schemas.microsoft.com/office/drawing/2014/main" id="{6554E240-5BDE-442E-A95C-78E28D43E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886" y="4399725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9" name="Rectangle 136">
            <a:extLst>
              <a:ext uri="{FF2B5EF4-FFF2-40B4-BE49-F238E27FC236}">
                <a16:creationId xmlns:a16="http://schemas.microsoft.com/office/drawing/2014/main" id="{B7850D7C-9584-4C1E-AF06-8749BB742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640" y="4399725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0" name="AutoShape 137">
            <a:extLst>
              <a:ext uri="{FF2B5EF4-FFF2-40B4-BE49-F238E27FC236}">
                <a16:creationId xmlns:a16="http://schemas.microsoft.com/office/drawing/2014/main" id="{E5A13C03-2505-4680-AB8C-8566F5370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409" y="4303944"/>
            <a:ext cx="1005711" cy="28734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1" name="Rectangle 138">
            <a:extLst>
              <a:ext uri="{FF2B5EF4-FFF2-40B4-BE49-F238E27FC236}">
                <a16:creationId xmlns:a16="http://schemas.microsoft.com/office/drawing/2014/main" id="{C2F4E860-6582-4AE9-862A-6563A7A05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246" y="4396733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2" name="Rectangle 139">
            <a:extLst>
              <a:ext uri="{FF2B5EF4-FFF2-40B4-BE49-F238E27FC236}">
                <a16:creationId xmlns:a16="http://schemas.microsoft.com/office/drawing/2014/main" id="{87236CD6-32F2-4FDC-B7F2-1291F9FC4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7001" y="4396733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3" name="Rectangle 140">
            <a:extLst>
              <a:ext uri="{FF2B5EF4-FFF2-40B4-BE49-F238E27FC236}">
                <a16:creationId xmlns:a16="http://schemas.microsoft.com/office/drawing/2014/main" id="{C383F63A-98EC-4A6C-8FE1-2EA0BEC93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755" y="4396733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4" name="Rectangle 141">
            <a:extLst>
              <a:ext uri="{FF2B5EF4-FFF2-40B4-BE49-F238E27FC236}">
                <a16:creationId xmlns:a16="http://schemas.microsoft.com/office/drawing/2014/main" id="{6BA2B4F3-8DEB-4CA8-8151-6C11E4E29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2033" y="4396733"/>
            <a:ext cx="37416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5" name="Rectangle 142">
            <a:extLst>
              <a:ext uri="{FF2B5EF4-FFF2-40B4-BE49-F238E27FC236}">
                <a16:creationId xmlns:a16="http://schemas.microsoft.com/office/drawing/2014/main" id="{7A7303B4-5AA6-4F10-93F2-6861AE08A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777" y="4398228"/>
            <a:ext cx="70341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6" name="Rectangle 143">
            <a:extLst>
              <a:ext uri="{FF2B5EF4-FFF2-40B4-BE49-F238E27FC236}">
                <a16:creationId xmlns:a16="http://schemas.microsoft.com/office/drawing/2014/main" id="{AC20AC19-634C-4E96-B296-8036243D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516" y="4396733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7" name="Rectangle 144">
            <a:extLst>
              <a:ext uri="{FF2B5EF4-FFF2-40B4-BE49-F238E27FC236}">
                <a16:creationId xmlns:a16="http://schemas.microsoft.com/office/drawing/2014/main" id="{2F280373-D8FA-491F-8F4A-5028CF4C0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270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8" name="Rectangle 145">
            <a:extLst>
              <a:ext uri="{FF2B5EF4-FFF2-40B4-BE49-F238E27FC236}">
                <a16:creationId xmlns:a16="http://schemas.microsoft.com/office/drawing/2014/main" id="{8F5E6599-7ED9-4454-96E2-999F13F6E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025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9" name="AutoShape 146">
            <a:extLst>
              <a:ext uri="{FF2B5EF4-FFF2-40B4-BE49-F238E27FC236}">
                <a16:creationId xmlns:a16="http://schemas.microsoft.com/office/drawing/2014/main" id="{C4B66635-ADF8-4485-B149-A017EA8FC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794" y="4305440"/>
            <a:ext cx="902446" cy="28734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0" name="Rectangle 147">
            <a:extLst>
              <a:ext uri="{FF2B5EF4-FFF2-40B4-BE49-F238E27FC236}">
                <a16:creationId xmlns:a16="http://schemas.microsoft.com/office/drawing/2014/main" id="{EF4F358E-93C4-45A1-A328-0B70C4991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631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1" name="Rectangle 148">
            <a:extLst>
              <a:ext uri="{FF2B5EF4-FFF2-40B4-BE49-F238E27FC236}">
                <a16:creationId xmlns:a16="http://schemas.microsoft.com/office/drawing/2014/main" id="{8DAA51F6-0685-47B5-9BF7-4C67F6DC2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385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2" name="Rectangle 149">
            <a:extLst>
              <a:ext uri="{FF2B5EF4-FFF2-40B4-BE49-F238E27FC236}">
                <a16:creationId xmlns:a16="http://schemas.microsoft.com/office/drawing/2014/main" id="{5EFD14C5-380F-426A-A187-2BF2AAD9F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4140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3" name="Rectangle 150">
            <a:extLst>
              <a:ext uri="{FF2B5EF4-FFF2-40B4-BE49-F238E27FC236}">
                <a16:creationId xmlns:a16="http://schemas.microsoft.com/office/drawing/2014/main" id="{6572E4E5-DEBE-4693-A20C-944040DA3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408" y="4398228"/>
            <a:ext cx="70341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4" name="Rectangle 151">
            <a:extLst>
              <a:ext uri="{FF2B5EF4-FFF2-40B4-BE49-F238E27FC236}">
                <a16:creationId xmlns:a16="http://schemas.microsoft.com/office/drawing/2014/main" id="{42DDA4B3-A746-4D36-9634-D7F024E01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162" y="4399725"/>
            <a:ext cx="70341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5" name="Rectangle 152">
            <a:extLst>
              <a:ext uri="{FF2B5EF4-FFF2-40B4-BE49-F238E27FC236}">
                <a16:creationId xmlns:a16="http://schemas.microsoft.com/office/drawing/2014/main" id="{50771053-B250-4F0C-8918-36C44A597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8901" y="4398228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6" name="Rectangle 153">
            <a:extLst>
              <a:ext uri="{FF2B5EF4-FFF2-40B4-BE49-F238E27FC236}">
                <a16:creationId xmlns:a16="http://schemas.microsoft.com/office/drawing/2014/main" id="{93B61888-057B-4391-8F98-60C38B076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6655" y="4399725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7" name="Rectangle 154">
            <a:extLst>
              <a:ext uri="{FF2B5EF4-FFF2-40B4-BE49-F238E27FC236}">
                <a16:creationId xmlns:a16="http://schemas.microsoft.com/office/drawing/2014/main" id="{97421206-D9F3-4904-BF3E-EAE93E217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4410" y="4399725"/>
            <a:ext cx="71837" cy="101768"/>
          </a:xfrm>
          <a:prstGeom prst="rect">
            <a:avLst/>
          </a:prstGeom>
          <a:solidFill>
            <a:schemeClr val="bg1">
              <a:alpha val="29999"/>
            </a:scheme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8" name="AutoShape 155">
            <a:extLst>
              <a:ext uri="{FF2B5EF4-FFF2-40B4-BE49-F238E27FC236}">
                <a16:creationId xmlns:a16="http://schemas.microsoft.com/office/drawing/2014/main" id="{EE284811-4689-4933-AA68-34487B667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354" y="2948027"/>
            <a:ext cx="540270" cy="28734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9" name="Rectangle 156">
            <a:extLst>
              <a:ext uri="{FF2B5EF4-FFF2-40B4-BE49-F238E27FC236}">
                <a16:creationId xmlns:a16="http://schemas.microsoft.com/office/drawing/2014/main" id="{D7B99FCA-F620-4DCC-BA7E-75FAE804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5173" y="3040816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80" name="Rectangle 157">
            <a:extLst>
              <a:ext uri="{FF2B5EF4-FFF2-40B4-BE49-F238E27FC236}">
                <a16:creationId xmlns:a16="http://schemas.microsoft.com/office/drawing/2014/main" id="{9861303F-74B0-4CC5-ADF9-FE467381F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927" y="3040816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81" name="Rectangle 158">
            <a:extLst>
              <a:ext uri="{FF2B5EF4-FFF2-40B4-BE49-F238E27FC236}">
                <a16:creationId xmlns:a16="http://schemas.microsoft.com/office/drawing/2014/main" id="{E33CDAA6-1F7F-428C-BF08-98B205FDA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195" y="3040816"/>
            <a:ext cx="70341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82" name="Rectangle 168">
            <a:extLst>
              <a:ext uri="{FF2B5EF4-FFF2-40B4-BE49-F238E27FC236}">
                <a16:creationId xmlns:a16="http://schemas.microsoft.com/office/drawing/2014/main" id="{75845423-5337-4A46-A999-C296AD588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4901" y="4396733"/>
            <a:ext cx="71837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83" name="Line 176">
            <a:extLst>
              <a:ext uri="{FF2B5EF4-FFF2-40B4-BE49-F238E27FC236}">
                <a16:creationId xmlns:a16="http://schemas.microsoft.com/office/drawing/2014/main" id="{E3F2A5F6-6F9E-4DF3-85B9-49B356EB55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451" y="3090206"/>
            <a:ext cx="1780948" cy="1496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024" tIns="43010" rIns="86024" bIns="43010"/>
          <a:lstStyle/>
          <a:p>
            <a:pPr defTabSz="860182"/>
            <a:endParaRPr lang="ja-JP" altLang="en-US" sz="22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4" name="AutoShape 177">
            <a:extLst>
              <a:ext uri="{FF2B5EF4-FFF2-40B4-BE49-F238E27FC236}">
                <a16:creationId xmlns:a16="http://schemas.microsoft.com/office/drawing/2014/main" id="{C977B6D9-45E4-4FCA-A4CC-5038828D4CB7}"/>
              </a:ext>
            </a:extLst>
          </p:cNvPr>
          <p:cNvSpPr>
            <a:spLocks/>
          </p:cNvSpPr>
          <p:nvPr/>
        </p:nvSpPr>
        <p:spPr bwMode="auto">
          <a:xfrm>
            <a:off x="831980" y="3169523"/>
            <a:ext cx="983264" cy="1179317"/>
          </a:xfrm>
          <a:custGeom>
            <a:avLst/>
            <a:gdLst>
              <a:gd name="T0" fmla="*/ 175447 w 1042988"/>
              <a:gd name="T1" fmla="*/ 1093403 h 1250950"/>
              <a:gd name="T2" fmla="*/ 521494 w 1042988"/>
              <a:gd name="T3" fmla="*/ 625475 h 1250950"/>
              <a:gd name="T4" fmla="*/ 71582 w 1042988"/>
              <a:gd name="T5" fmla="*/ 309201 h 1250950"/>
              <a:gd name="T6" fmla="*/ 0 w 1042988"/>
              <a:gd name="T7" fmla="*/ 309201 h 1250950"/>
              <a:gd name="T8" fmla="*/ 175447 w 1042988"/>
              <a:gd name="T9" fmla="*/ 1093403 h 1250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042988" h="1250950" stroke="0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  <a:lnTo>
                  <a:pt x="521494" y="625475"/>
                </a:lnTo>
                <a:close/>
              </a:path>
              <a:path w="1042988" h="1250950" fill="none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</a:path>
            </a:pathLst>
          </a:custGeom>
          <a:solidFill>
            <a:schemeClr val="tx1"/>
          </a:solidFill>
          <a:ln w="57023">
            <a:solidFill>
              <a:srgbClr val="0000FF"/>
            </a:solidFill>
            <a:round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85" name="Line 179">
            <a:extLst>
              <a:ext uri="{FF2B5EF4-FFF2-40B4-BE49-F238E27FC236}">
                <a16:creationId xmlns:a16="http://schemas.microsoft.com/office/drawing/2014/main" id="{01ECF4A3-AC81-478A-A2D1-B6896E335F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54985" y="4447633"/>
            <a:ext cx="1641765" cy="4490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024" tIns="43010" rIns="86024" bIns="43010"/>
          <a:lstStyle/>
          <a:p>
            <a:pPr defTabSz="860182"/>
            <a:endParaRPr lang="ja-JP" altLang="en-US" sz="22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6" name="Line 178">
            <a:extLst>
              <a:ext uri="{FF2B5EF4-FFF2-40B4-BE49-F238E27FC236}">
                <a16:creationId xmlns:a16="http://schemas.microsoft.com/office/drawing/2014/main" id="{549B8620-623B-45FC-AE17-9F9B25D78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4430" y="4447615"/>
            <a:ext cx="1697138" cy="1497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024" tIns="43010" rIns="86024" bIns="43010"/>
          <a:lstStyle/>
          <a:p>
            <a:pPr defTabSz="860182"/>
            <a:endParaRPr lang="ja-JP" altLang="en-US" sz="22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7" name="Line 180">
            <a:extLst>
              <a:ext uri="{FF2B5EF4-FFF2-40B4-BE49-F238E27FC236}">
                <a16:creationId xmlns:a16="http://schemas.microsoft.com/office/drawing/2014/main" id="{4F82B0BD-D599-45E6-A78E-D5D210473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6867" y="4447615"/>
            <a:ext cx="5229461" cy="1878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024" tIns="43010" rIns="86024" bIns="43010"/>
          <a:lstStyle/>
          <a:p>
            <a:pPr defTabSz="860182"/>
            <a:endParaRPr lang="ja-JP" altLang="en-US" sz="22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8" name="Line 178">
            <a:extLst>
              <a:ext uri="{FF2B5EF4-FFF2-40B4-BE49-F238E27FC236}">
                <a16:creationId xmlns:a16="http://schemas.microsoft.com/office/drawing/2014/main" id="{0B7B11D7-9F2A-45D0-AF10-6F4D4EF82F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8626" y="4513295"/>
            <a:ext cx="4948092" cy="2738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024" tIns="43010" rIns="86024" bIns="43010"/>
          <a:lstStyle/>
          <a:p>
            <a:pPr defTabSz="860182"/>
            <a:endParaRPr lang="ja-JP" altLang="en-US" sz="22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9" name="Rectangle 159">
            <a:extLst>
              <a:ext uri="{FF2B5EF4-FFF2-40B4-BE49-F238E27FC236}">
                <a16:creationId xmlns:a16="http://schemas.microsoft.com/office/drawing/2014/main" id="{79555102-A5C8-4853-B58F-EF3FBFEAC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951" y="3040816"/>
            <a:ext cx="50884" cy="101768"/>
          </a:xfrm>
          <a:prstGeom prst="rect">
            <a:avLst/>
          </a:prstGeom>
          <a:solidFill>
            <a:schemeClr val="bg1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52661EE4-8084-4165-913D-D42495356A5A}"/>
              </a:ext>
            </a:extLst>
          </p:cNvPr>
          <p:cNvSpPr txBox="1"/>
          <p:nvPr/>
        </p:nvSpPr>
        <p:spPr>
          <a:xfrm>
            <a:off x="2770813" y="2565912"/>
            <a:ext cx="342044" cy="434969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/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A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DE63ADDD-2EE6-4E33-A41B-C062E7CB9A4A}"/>
              </a:ext>
            </a:extLst>
          </p:cNvPr>
          <p:cNvSpPr txBox="1"/>
          <p:nvPr/>
        </p:nvSpPr>
        <p:spPr>
          <a:xfrm>
            <a:off x="1761055" y="2588171"/>
            <a:ext cx="330822" cy="434969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/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B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CF2372F1-6611-4FEB-8725-7604847B0C07}"/>
              </a:ext>
            </a:extLst>
          </p:cNvPr>
          <p:cNvSpPr txBox="1"/>
          <p:nvPr/>
        </p:nvSpPr>
        <p:spPr>
          <a:xfrm>
            <a:off x="1831882" y="3992521"/>
            <a:ext cx="327616" cy="434969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/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C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8C8D18B9-F950-43FF-974A-D494898C47AB}"/>
              </a:ext>
            </a:extLst>
          </p:cNvPr>
          <p:cNvSpPr txBox="1"/>
          <p:nvPr/>
        </p:nvSpPr>
        <p:spPr>
          <a:xfrm>
            <a:off x="2971150" y="3992521"/>
            <a:ext cx="321204" cy="434969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/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1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37FD2EB4-BCAD-44F5-AD45-E74C520F19CB}"/>
              </a:ext>
            </a:extLst>
          </p:cNvPr>
          <p:cNvSpPr txBox="1"/>
          <p:nvPr/>
        </p:nvSpPr>
        <p:spPr>
          <a:xfrm>
            <a:off x="4231829" y="3992521"/>
            <a:ext cx="321204" cy="434969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/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448C2FA-A5E9-45D7-AA7C-5C824B78F9F5}"/>
              </a:ext>
            </a:extLst>
          </p:cNvPr>
          <p:cNvSpPr txBox="1"/>
          <p:nvPr/>
        </p:nvSpPr>
        <p:spPr>
          <a:xfrm>
            <a:off x="5334672" y="3992521"/>
            <a:ext cx="321204" cy="434969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/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3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DBF9D6B1-5B61-4621-A9F0-B581B6A4CA8E}"/>
              </a:ext>
            </a:extLst>
          </p:cNvPr>
          <p:cNvSpPr txBox="1"/>
          <p:nvPr/>
        </p:nvSpPr>
        <p:spPr>
          <a:xfrm>
            <a:off x="6512388" y="3992521"/>
            <a:ext cx="321204" cy="434969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/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4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B74B7688-D502-4B0F-AAD5-96FFC6EB5EBA}"/>
              </a:ext>
            </a:extLst>
          </p:cNvPr>
          <p:cNvSpPr txBox="1"/>
          <p:nvPr/>
        </p:nvSpPr>
        <p:spPr>
          <a:xfrm>
            <a:off x="7605116" y="3992521"/>
            <a:ext cx="321204" cy="434969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/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5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542F98C8-5415-45E3-B843-BF561401B3E8}"/>
              </a:ext>
            </a:extLst>
          </p:cNvPr>
          <p:cNvSpPr txBox="1"/>
          <p:nvPr/>
        </p:nvSpPr>
        <p:spPr>
          <a:xfrm>
            <a:off x="1506778" y="3501604"/>
            <a:ext cx="2042830" cy="551154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/>
            <a:r>
              <a:rPr lang="en-US" altLang="ja-JP" sz="3017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1.5 GeV e-</a:t>
            </a:r>
            <a:endParaRPr lang="ja-JP" altLang="en-US" sz="3017" b="1" dirty="0">
              <a:solidFill>
                <a:srgbClr val="0000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99" name="グループ化 255">
            <a:extLst>
              <a:ext uri="{FF2B5EF4-FFF2-40B4-BE49-F238E27FC236}">
                <a16:creationId xmlns:a16="http://schemas.microsoft.com/office/drawing/2014/main" id="{948E911C-9647-4F81-B9F2-A62FF7F5718D}"/>
              </a:ext>
            </a:extLst>
          </p:cNvPr>
          <p:cNvGrpSpPr/>
          <p:nvPr/>
        </p:nvGrpSpPr>
        <p:grpSpPr>
          <a:xfrm>
            <a:off x="4433118" y="3451150"/>
            <a:ext cx="851515" cy="1009932"/>
            <a:chOff x="3969859" y="1595040"/>
            <a:chExt cx="903236" cy="1445566"/>
          </a:xfrm>
          <a:solidFill>
            <a:schemeClr val="tx1"/>
          </a:solidFill>
        </p:grpSpPr>
        <p:sp>
          <p:nvSpPr>
            <p:cNvPr id="100" name="Line 169">
              <a:extLst>
                <a:ext uri="{FF2B5EF4-FFF2-40B4-BE49-F238E27FC236}">
                  <a16:creationId xmlns:a16="http://schemas.microsoft.com/office/drawing/2014/main" id="{3E34AA9D-B8E6-46B9-8C03-A168E626A1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34652" y="2686050"/>
              <a:ext cx="232598" cy="345032"/>
            </a:xfrm>
            <a:prstGeom prst="line">
              <a:avLst/>
            </a:prstGeom>
            <a:grp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 defTabSz="860182">
                <a:defRPr/>
              </a:pPr>
              <a:endParaRPr lang="ja-JP" altLang="en-US" sz="2262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101" name="テキスト ボックス 212">
              <a:extLst>
                <a:ext uri="{FF2B5EF4-FFF2-40B4-BE49-F238E27FC236}">
                  <a16:creationId xmlns:a16="http://schemas.microsoft.com/office/drawing/2014/main" id="{83BCBF6B-8C2B-4E29-BF42-F31F311C6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9859" y="1595040"/>
              <a:ext cx="903236" cy="3646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860182">
                <a:lnSpc>
                  <a:spcPct val="80000"/>
                </a:lnSpc>
              </a:pPr>
              <a:r>
                <a:rPr lang="en-US" altLang="ja-JP" sz="1319" b="1" dirty="0">
                  <a:solidFill>
                    <a:srgbClr val="FF0000"/>
                  </a:solidFill>
                  <a:cs typeface="Arial" charset="0"/>
                </a:rPr>
                <a:t>1.1 GeV </a:t>
              </a:r>
            </a:p>
          </p:txBody>
        </p:sp>
        <p:sp>
          <p:nvSpPr>
            <p:cNvPr id="102" name="Line 1">
              <a:extLst>
                <a:ext uri="{FF2B5EF4-FFF2-40B4-BE49-F238E27FC236}">
                  <a16:creationId xmlns:a16="http://schemas.microsoft.com/office/drawing/2014/main" id="{5B8C9730-3EBF-49C2-8400-AD2D1E5501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81500" y="2705099"/>
              <a:ext cx="284927" cy="335507"/>
            </a:xfrm>
            <a:prstGeom prst="line">
              <a:avLst/>
            </a:prstGeom>
            <a:grp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 defTabSz="860182">
                <a:defRPr/>
              </a:pPr>
              <a:endParaRPr lang="ja-JP" altLang="en-US" sz="2262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103" name="円/楕円 340">
              <a:extLst>
                <a:ext uri="{FF2B5EF4-FFF2-40B4-BE49-F238E27FC236}">
                  <a16:creationId xmlns:a16="http://schemas.microsoft.com/office/drawing/2014/main" id="{F35AF809-4B49-4A0F-B206-DF548D18AF1E}"/>
                </a:ext>
              </a:extLst>
            </p:cNvPr>
            <p:cNvSpPr/>
            <p:nvPr/>
          </p:nvSpPr>
          <p:spPr>
            <a:xfrm>
              <a:off x="4198513" y="1893195"/>
              <a:ext cx="631065" cy="846652"/>
            </a:xfrm>
            <a:prstGeom prst="ellipse">
              <a:avLst/>
            </a:prstGeom>
            <a:grpFill/>
            <a:ln w="38100"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0182"/>
              <a:endParaRPr lang="ja-JP" altLang="en-US" sz="2262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32F0E81C-6E2E-4153-A29B-45F79FE792D6}"/>
                </a:ext>
              </a:extLst>
            </p:cNvPr>
            <p:cNvSpPr txBox="1"/>
            <p:nvPr/>
          </p:nvSpPr>
          <p:spPr>
            <a:xfrm>
              <a:off x="4275790" y="2150772"/>
              <a:ext cx="551260" cy="63042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860182"/>
              <a:r>
                <a:rPr lang="en-US" altLang="ja-JP" sz="2262" dirty="0">
                  <a:solidFill>
                    <a:prstClr val="black"/>
                  </a:solidFill>
                  <a:latin typeface="Calibri"/>
                  <a:ea typeface="ＭＳ Ｐゴシック"/>
                </a:rPr>
                <a:t>DR</a:t>
              </a:r>
              <a:endParaRPr lang="ja-JP" altLang="en-US" sz="2262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105" name="Line 178">
            <a:extLst>
              <a:ext uri="{FF2B5EF4-FFF2-40B4-BE49-F238E27FC236}">
                <a16:creationId xmlns:a16="http://schemas.microsoft.com/office/drawing/2014/main" id="{26F81872-D7D2-4241-A7A6-E1BD728AB3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6818" y="4494811"/>
            <a:ext cx="1592542" cy="0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024" tIns="43010" rIns="86024" bIns="43010"/>
          <a:lstStyle/>
          <a:p>
            <a:pPr defTabSz="860182"/>
            <a:endParaRPr lang="ja-JP" altLang="en-US" sz="22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6" name="フリーフォーム 1043">
            <a:extLst>
              <a:ext uri="{FF2B5EF4-FFF2-40B4-BE49-F238E27FC236}">
                <a16:creationId xmlns:a16="http://schemas.microsoft.com/office/drawing/2014/main" id="{94AA9330-8D27-4665-8DCE-1CCF7C9E0635}"/>
              </a:ext>
            </a:extLst>
          </p:cNvPr>
          <p:cNvSpPr/>
          <p:nvPr/>
        </p:nvSpPr>
        <p:spPr>
          <a:xfrm>
            <a:off x="4842937" y="4484243"/>
            <a:ext cx="352100" cy="60707"/>
          </a:xfrm>
          <a:custGeom>
            <a:avLst/>
            <a:gdLst>
              <a:gd name="connsiteX0" fmla="*/ 0 w 231819"/>
              <a:gd name="connsiteY0" fmla="*/ 0 h 77273"/>
              <a:gd name="connsiteX1" fmla="*/ 64394 w 231819"/>
              <a:gd name="connsiteY1" fmla="*/ 77273 h 77273"/>
              <a:gd name="connsiteX2" fmla="*/ 167425 w 231819"/>
              <a:gd name="connsiteY2" fmla="*/ 77273 h 77273"/>
              <a:gd name="connsiteX3" fmla="*/ 231819 w 231819"/>
              <a:gd name="connsiteY3" fmla="*/ 0 h 77273"/>
              <a:gd name="connsiteX4" fmla="*/ 231819 w 231819"/>
              <a:gd name="connsiteY4" fmla="*/ 0 h 7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819" h="77273">
                <a:moveTo>
                  <a:pt x="0" y="0"/>
                </a:moveTo>
                <a:cubicBezTo>
                  <a:pt x="18245" y="32197"/>
                  <a:pt x="36490" y="64394"/>
                  <a:pt x="64394" y="77273"/>
                </a:cubicBezTo>
                <a:cubicBezTo>
                  <a:pt x="92298" y="90152"/>
                  <a:pt x="139521" y="90152"/>
                  <a:pt x="167425" y="77273"/>
                </a:cubicBezTo>
                <a:cubicBezTo>
                  <a:pt x="195329" y="64394"/>
                  <a:pt x="231819" y="0"/>
                  <a:pt x="231819" y="0"/>
                </a:cubicBezTo>
                <a:lnTo>
                  <a:pt x="231819" y="0"/>
                </a:lnTo>
              </a:path>
            </a:pathLst>
          </a:custGeom>
          <a:solidFill>
            <a:schemeClr val="bg1"/>
          </a:solidFill>
          <a:ln>
            <a:solidFill>
              <a:srgbClr val="00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86024" tIns="43010" rIns="86024" bIns="43010" rtlCol="0" anchor="ctr"/>
          <a:lstStyle/>
          <a:p>
            <a:pPr algn="ctr" defTabSz="860182"/>
            <a:endParaRPr lang="ja-JP" altLang="en-US" sz="22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3C07A1C5-090A-4E8D-8AD8-1B847B3FB710}"/>
              </a:ext>
            </a:extLst>
          </p:cNvPr>
          <p:cNvSpPr txBox="1"/>
          <p:nvPr/>
        </p:nvSpPr>
        <p:spPr>
          <a:xfrm>
            <a:off x="7286793" y="2200096"/>
            <a:ext cx="2743329" cy="44044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62" dirty="0">
                <a:solidFill>
                  <a:srgbClr val="FF0000"/>
                </a:solidFill>
                <a:cs typeface="Times New Roman" panose="02020603050405020304" pitchFamily="18" charset="0"/>
              </a:rPr>
              <a:t>e+:</a:t>
            </a:r>
            <a:r>
              <a:rPr lang="ja-JP" altLang="en-US" sz="2262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262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1696" dirty="0">
                <a:solidFill>
                  <a:srgbClr val="FF0000"/>
                </a:solidFill>
              </a:rPr>
              <a:t>x</a:t>
            </a:r>
            <a:r>
              <a:rPr lang="en-US" altLang="ja-JP" sz="2262" dirty="0">
                <a:solidFill>
                  <a:srgbClr val="FF0000"/>
                </a:solidFill>
              </a:rPr>
              <a:t>/</a:t>
            </a:r>
            <a:r>
              <a:rPr lang="en-US" altLang="ja-JP" sz="2262" dirty="0" err="1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1696" dirty="0" err="1">
                <a:solidFill>
                  <a:srgbClr val="FF0000"/>
                </a:solidFill>
              </a:rPr>
              <a:t>y</a:t>
            </a:r>
            <a:r>
              <a:rPr lang="en-US" altLang="ja-JP" sz="2262" dirty="0">
                <a:solidFill>
                  <a:srgbClr val="FF0000"/>
                </a:solidFill>
              </a:rPr>
              <a:t> </a:t>
            </a:r>
            <a:r>
              <a:rPr lang="ja-JP" altLang="en-US" sz="2262" dirty="0">
                <a:solidFill>
                  <a:srgbClr val="FF0000"/>
                </a:solidFill>
              </a:rPr>
              <a:t>～</a:t>
            </a:r>
            <a:r>
              <a:rPr lang="en-US" altLang="ja-JP" sz="2262" dirty="0">
                <a:solidFill>
                  <a:srgbClr val="FF0000"/>
                </a:solidFill>
              </a:rPr>
              <a:t>100/6 </a:t>
            </a:r>
            <a:r>
              <a:rPr lang="en-US" altLang="ja-JP" sz="2262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262" dirty="0">
                <a:solidFill>
                  <a:srgbClr val="FF0000"/>
                </a:solidFill>
              </a:rPr>
              <a:t>m</a:t>
            </a:r>
            <a:endParaRPr lang="ja-JP" altLang="en-US" sz="2262" dirty="0">
              <a:solidFill>
                <a:srgbClr val="FF0000"/>
              </a:solidFill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3F27FAF8-4436-45AD-BE5C-240D46C96AD0}"/>
              </a:ext>
            </a:extLst>
          </p:cNvPr>
          <p:cNvSpPr txBox="1"/>
          <p:nvPr/>
        </p:nvSpPr>
        <p:spPr>
          <a:xfrm>
            <a:off x="1630194" y="5376411"/>
            <a:ext cx="2288830" cy="44044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62" dirty="0">
                <a:solidFill>
                  <a:srgbClr val="0000FF"/>
                </a:solidFill>
                <a:cs typeface="Times New Roman" panose="02020603050405020304" pitchFamily="18" charset="0"/>
              </a:rPr>
              <a:t>e-:</a:t>
            </a:r>
            <a:r>
              <a:rPr lang="ja-JP" altLang="en-US" sz="2262" dirty="0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262" dirty="0" err="1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1696" dirty="0" err="1">
                <a:solidFill>
                  <a:srgbClr val="0000FF"/>
                </a:solidFill>
              </a:rPr>
              <a:t>x,y</a:t>
            </a:r>
            <a:r>
              <a:rPr lang="en-US" altLang="ja-JP" sz="2262" dirty="0">
                <a:solidFill>
                  <a:srgbClr val="0000FF"/>
                </a:solidFill>
              </a:rPr>
              <a:t> </a:t>
            </a:r>
            <a:r>
              <a:rPr lang="ja-JP" altLang="en-US" sz="2262" dirty="0">
                <a:solidFill>
                  <a:srgbClr val="0000FF"/>
                </a:solidFill>
              </a:rPr>
              <a:t>～</a:t>
            </a:r>
            <a:r>
              <a:rPr lang="en-US" altLang="ja-JP" sz="2262" dirty="0">
                <a:solidFill>
                  <a:srgbClr val="0000FF"/>
                </a:solidFill>
              </a:rPr>
              <a:t>20 </a:t>
            </a:r>
            <a:r>
              <a:rPr lang="en-US" altLang="ja-JP" sz="2262" dirty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262" dirty="0">
                <a:solidFill>
                  <a:srgbClr val="0000FF"/>
                </a:solidFill>
              </a:rPr>
              <a:t>m</a:t>
            </a:r>
            <a:endParaRPr lang="ja-JP" altLang="en-US" sz="2262" dirty="0">
              <a:solidFill>
                <a:srgbClr val="0000FF"/>
              </a:solidFill>
            </a:endParaRPr>
          </a:p>
        </p:txBody>
      </p:sp>
      <p:cxnSp>
        <p:nvCxnSpPr>
          <p:cNvPr id="110" name="直線矢印コネクタ 109">
            <a:extLst>
              <a:ext uri="{FF2B5EF4-FFF2-40B4-BE49-F238E27FC236}">
                <a16:creationId xmlns:a16="http://schemas.microsoft.com/office/drawing/2014/main" id="{03A3A897-5C9F-4519-B6D7-4981552DC0B9}"/>
              </a:ext>
            </a:extLst>
          </p:cNvPr>
          <p:cNvCxnSpPr>
            <a:cxnSpLocks/>
          </p:cNvCxnSpPr>
          <p:nvPr/>
        </p:nvCxnSpPr>
        <p:spPr>
          <a:xfrm flipV="1">
            <a:off x="1360295" y="3194441"/>
            <a:ext cx="19907" cy="3323431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矢印コネクタ 110">
            <a:extLst>
              <a:ext uri="{FF2B5EF4-FFF2-40B4-BE49-F238E27FC236}">
                <a16:creationId xmlns:a16="http://schemas.microsoft.com/office/drawing/2014/main" id="{C36BDCF6-B3BB-48BD-96DD-9FB4D3BDBC6C}"/>
              </a:ext>
            </a:extLst>
          </p:cNvPr>
          <p:cNvCxnSpPr>
            <a:cxnSpLocks/>
          </p:cNvCxnSpPr>
          <p:nvPr/>
        </p:nvCxnSpPr>
        <p:spPr>
          <a:xfrm flipV="1">
            <a:off x="1719460" y="4627537"/>
            <a:ext cx="0" cy="699703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6F1A0ABA-2C9F-42DD-ADAE-90BB85DD753F}"/>
              </a:ext>
            </a:extLst>
          </p:cNvPr>
          <p:cNvSpPr txBox="1"/>
          <p:nvPr/>
        </p:nvSpPr>
        <p:spPr>
          <a:xfrm>
            <a:off x="5419809" y="5555645"/>
            <a:ext cx="2962036" cy="44044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62" dirty="0">
                <a:solidFill>
                  <a:srgbClr val="0000FF"/>
                </a:solidFill>
                <a:cs typeface="Times New Roman" panose="02020603050405020304" pitchFamily="18" charset="0"/>
              </a:rPr>
              <a:t>e-:</a:t>
            </a:r>
            <a:r>
              <a:rPr lang="ja-JP" altLang="en-US" sz="2262" dirty="0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262" dirty="0" err="1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1696" dirty="0" err="1">
                <a:solidFill>
                  <a:srgbClr val="0000FF"/>
                </a:solidFill>
              </a:rPr>
              <a:t>x,y</a:t>
            </a:r>
            <a:r>
              <a:rPr lang="en-US" altLang="ja-JP" sz="1696" dirty="0">
                <a:solidFill>
                  <a:srgbClr val="0000FF"/>
                </a:solidFill>
              </a:rPr>
              <a:t> </a:t>
            </a:r>
            <a:r>
              <a:rPr lang="ja-JP" altLang="en-US" sz="2262" dirty="0">
                <a:solidFill>
                  <a:srgbClr val="0000FF"/>
                </a:solidFill>
              </a:rPr>
              <a:t>～ </a:t>
            </a:r>
            <a:r>
              <a:rPr lang="en-US" altLang="ja-JP" sz="2262" dirty="0">
                <a:solidFill>
                  <a:srgbClr val="0000FF"/>
                </a:solidFill>
              </a:rPr>
              <a:t>50</a:t>
            </a:r>
            <a:r>
              <a:rPr lang="ja-JP" altLang="en-US" sz="2262" dirty="0">
                <a:solidFill>
                  <a:srgbClr val="0000FF"/>
                </a:solidFill>
              </a:rPr>
              <a:t>～</a:t>
            </a:r>
            <a:r>
              <a:rPr lang="en-US" altLang="ja-JP" sz="2262" dirty="0">
                <a:solidFill>
                  <a:srgbClr val="0000FF"/>
                </a:solidFill>
              </a:rPr>
              <a:t>80 </a:t>
            </a:r>
            <a:r>
              <a:rPr lang="en-US" altLang="ja-JP" sz="2262" dirty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262" dirty="0">
                <a:solidFill>
                  <a:srgbClr val="0000FF"/>
                </a:solidFill>
              </a:rPr>
              <a:t>m</a:t>
            </a:r>
            <a:endParaRPr lang="ja-JP" altLang="en-US" sz="2262" dirty="0">
              <a:solidFill>
                <a:srgbClr val="0000FF"/>
              </a:solidFill>
            </a:endParaRPr>
          </a:p>
        </p:txBody>
      </p:sp>
      <p:cxnSp>
        <p:nvCxnSpPr>
          <p:cNvPr id="115" name="直線矢印コネクタ 114">
            <a:extLst>
              <a:ext uri="{FF2B5EF4-FFF2-40B4-BE49-F238E27FC236}">
                <a16:creationId xmlns:a16="http://schemas.microsoft.com/office/drawing/2014/main" id="{DAFA20EB-BBF6-4A94-B018-0BBF5EA70AD0}"/>
              </a:ext>
            </a:extLst>
          </p:cNvPr>
          <p:cNvCxnSpPr>
            <a:cxnSpLocks/>
          </p:cNvCxnSpPr>
          <p:nvPr/>
        </p:nvCxnSpPr>
        <p:spPr>
          <a:xfrm>
            <a:off x="6395504" y="2961401"/>
            <a:ext cx="1596822" cy="126528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E2F0F7D2-7AC6-46F6-91BC-0472721853D3}"/>
              </a:ext>
            </a:extLst>
          </p:cNvPr>
          <p:cNvSpPr txBox="1"/>
          <p:nvPr/>
        </p:nvSpPr>
        <p:spPr>
          <a:xfrm>
            <a:off x="4083088" y="2490707"/>
            <a:ext cx="2720136" cy="44044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262" dirty="0">
                <a:solidFill>
                  <a:srgbClr val="FF0000"/>
                </a:solidFill>
                <a:cs typeface="Times New Roman" panose="02020603050405020304" pitchFamily="18" charset="0"/>
              </a:rPr>
              <a:t>e+:</a:t>
            </a:r>
            <a:r>
              <a:rPr lang="ja-JP" altLang="en-US" sz="2262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262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1696" dirty="0">
                <a:solidFill>
                  <a:srgbClr val="FF0000"/>
                </a:solidFill>
              </a:rPr>
              <a:t>x</a:t>
            </a:r>
            <a:r>
              <a:rPr lang="en-US" altLang="ja-JP" sz="2262" dirty="0">
                <a:solidFill>
                  <a:srgbClr val="FF0000"/>
                </a:solidFill>
              </a:rPr>
              <a:t>/</a:t>
            </a:r>
            <a:r>
              <a:rPr lang="en-US" altLang="ja-JP" sz="2262" dirty="0" err="1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1696" dirty="0" err="1">
                <a:solidFill>
                  <a:srgbClr val="FF0000"/>
                </a:solidFill>
              </a:rPr>
              <a:t>y</a:t>
            </a:r>
            <a:r>
              <a:rPr lang="en-US" altLang="ja-JP" sz="2262" dirty="0">
                <a:solidFill>
                  <a:srgbClr val="FF0000"/>
                </a:solidFill>
              </a:rPr>
              <a:t> </a:t>
            </a:r>
            <a:r>
              <a:rPr lang="ja-JP" altLang="en-US" sz="2262" dirty="0">
                <a:solidFill>
                  <a:srgbClr val="FF0000"/>
                </a:solidFill>
              </a:rPr>
              <a:t>～</a:t>
            </a:r>
            <a:r>
              <a:rPr lang="en-US" altLang="ja-JP" sz="2262" dirty="0">
                <a:solidFill>
                  <a:srgbClr val="FF0000"/>
                </a:solidFill>
              </a:rPr>
              <a:t>100/2 </a:t>
            </a:r>
            <a:r>
              <a:rPr lang="en-US" altLang="ja-JP" sz="2262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262" dirty="0">
                <a:solidFill>
                  <a:srgbClr val="FF0000"/>
                </a:solidFill>
              </a:rPr>
              <a:t>m</a:t>
            </a:r>
            <a:endParaRPr lang="ja-JP" altLang="en-US" sz="2262" dirty="0">
              <a:solidFill>
                <a:srgbClr val="FF0000"/>
              </a:solidFill>
            </a:endParaRPr>
          </a:p>
        </p:txBody>
      </p:sp>
      <p:cxnSp>
        <p:nvCxnSpPr>
          <p:cNvPr id="118" name="直線矢印コネクタ 117">
            <a:extLst>
              <a:ext uri="{FF2B5EF4-FFF2-40B4-BE49-F238E27FC236}">
                <a16:creationId xmlns:a16="http://schemas.microsoft.com/office/drawing/2014/main" id="{6282F3B9-BA23-4EB9-B495-E7CA46B45F01}"/>
              </a:ext>
            </a:extLst>
          </p:cNvPr>
          <p:cNvCxnSpPr>
            <a:cxnSpLocks/>
            <a:stCxn id="117" idx="2"/>
          </p:cNvCxnSpPr>
          <p:nvPr/>
        </p:nvCxnSpPr>
        <p:spPr>
          <a:xfrm flipH="1">
            <a:off x="5398743" y="2931149"/>
            <a:ext cx="44413" cy="127928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矢印コネクタ 122">
            <a:extLst>
              <a:ext uri="{FF2B5EF4-FFF2-40B4-BE49-F238E27FC236}">
                <a16:creationId xmlns:a16="http://schemas.microsoft.com/office/drawing/2014/main" id="{F77EF7FD-2843-4A0C-98B6-3DEC7B7FF473}"/>
              </a:ext>
            </a:extLst>
          </p:cNvPr>
          <p:cNvCxnSpPr>
            <a:cxnSpLocks/>
          </p:cNvCxnSpPr>
          <p:nvPr/>
        </p:nvCxnSpPr>
        <p:spPr>
          <a:xfrm flipV="1">
            <a:off x="7885923" y="4612862"/>
            <a:ext cx="0" cy="876243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E6F88C4D-58CA-4F11-B2F9-934139B030F4}"/>
              </a:ext>
            </a:extLst>
          </p:cNvPr>
          <p:cNvSpPr txBox="1"/>
          <p:nvPr/>
        </p:nvSpPr>
        <p:spPr>
          <a:xfrm>
            <a:off x="6498069" y="501910"/>
            <a:ext cx="3434967" cy="84760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62" dirty="0">
                <a:solidFill>
                  <a:srgbClr val="0000FF"/>
                </a:solidFill>
                <a:cs typeface="Times New Roman" panose="02020603050405020304" pitchFamily="18" charset="0"/>
              </a:rPr>
              <a:t>e-:</a:t>
            </a:r>
            <a:r>
              <a:rPr lang="ja-JP" altLang="en-US" sz="2262" dirty="0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262" dirty="0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1696" dirty="0">
                <a:solidFill>
                  <a:srgbClr val="0000FF"/>
                </a:solidFill>
              </a:rPr>
              <a:t>x/</a:t>
            </a:r>
            <a:r>
              <a:rPr lang="en-US" altLang="ja-JP" sz="2260" dirty="0" err="1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1698" dirty="0" err="1">
                <a:solidFill>
                  <a:srgbClr val="0000FF"/>
                </a:solidFill>
              </a:rPr>
              <a:t>y</a:t>
            </a:r>
            <a:r>
              <a:rPr lang="en-US" altLang="ja-JP" sz="1698" dirty="0">
                <a:solidFill>
                  <a:srgbClr val="0000FF"/>
                </a:solidFill>
              </a:rPr>
              <a:t>    </a:t>
            </a:r>
            <a:r>
              <a:rPr lang="en-US" altLang="ja-JP" sz="2262" dirty="0">
                <a:solidFill>
                  <a:srgbClr val="0000FF"/>
                </a:solidFill>
              </a:rPr>
              <a:t>40/20 </a:t>
            </a:r>
            <a:r>
              <a:rPr lang="en-US" altLang="ja-JP" sz="2262" dirty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262" dirty="0">
                <a:solidFill>
                  <a:srgbClr val="0000FF"/>
                </a:solidFill>
              </a:rPr>
              <a:t>m</a:t>
            </a:r>
          </a:p>
          <a:p>
            <a:pPr algn="ctr"/>
            <a:r>
              <a:rPr lang="en-US" altLang="ja-JP" sz="2262" dirty="0">
                <a:solidFill>
                  <a:srgbClr val="FF0000"/>
                </a:solidFill>
                <a:cs typeface="Times New Roman" panose="02020603050405020304" pitchFamily="18" charset="0"/>
              </a:rPr>
              <a:t>e+:</a:t>
            </a:r>
            <a:r>
              <a:rPr lang="ja-JP" altLang="en-US" sz="2262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260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1698" dirty="0">
                <a:solidFill>
                  <a:srgbClr val="FF0000"/>
                </a:solidFill>
              </a:rPr>
              <a:t>x</a:t>
            </a:r>
            <a:r>
              <a:rPr lang="en-US" altLang="ja-JP" sz="2260" dirty="0">
                <a:solidFill>
                  <a:srgbClr val="FF0000"/>
                </a:solidFill>
              </a:rPr>
              <a:t>/</a:t>
            </a:r>
            <a:r>
              <a:rPr lang="en-US" altLang="ja-JP" sz="2260" dirty="0" err="1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1698" dirty="0" err="1">
                <a:solidFill>
                  <a:srgbClr val="FF0000"/>
                </a:solidFill>
              </a:rPr>
              <a:t>y</a:t>
            </a:r>
            <a:r>
              <a:rPr lang="en-US" altLang="ja-JP" sz="2646" dirty="0">
                <a:solidFill>
                  <a:srgbClr val="FF0000"/>
                </a:solidFill>
              </a:rPr>
              <a:t> </a:t>
            </a:r>
            <a:r>
              <a:rPr lang="en-US" altLang="ja-JP" sz="2262" dirty="0">
                <a:solidFill>
                  <a:srgbClr val="FF0000"/>
                </a:solidFill>
              </a:rPr>
              <a:t>100/15 </a:t>
            </a:r>
            <a:r>
              <a:rPr lang="en-US" altLang="ja-JP" sz="2262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262" dirty="0">
                <a:solidFill>
                  <a:srgbClr val="FF0000"/>
                </a:solidFill>
              </a:rPr>
              <a:t>m</a:t>
            </a:r>
            <a:endParaRPr lang="ja-JP" altLang="en-US" sz="2262" dirty="0">
              <a:solidFill>
                <a:srgbClr val="FF0000"/>
              </a:solidFill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0357865E-772E-4A99-AA23-8096689E847D}"/>
              </a:ext>
            </a:extLst>
          </p:cNvPr>
          <p:cNvSpPr txBox="1"/>
          <p:nvPr/>
        </p:nvSpPr>
        <p:spPr>
          <a:xfrm>
            <a:off x="8709308" y="3535661"/>
            <a:ext cx="1468836" cy="78854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62" dirty="0">
                <a:solidFill>
                  <a:schemeClr val="bg1"/>
                </a:solidFill>
                <a:cs typeface="Times New Roman" panose="02020603050405020304" pitchFamily="18" charset="0"/>
              </a:rPr>
              <a:t>BT</a:t>
            </a:r>
          </a:p>
          <a:p>
            <a:pPr algn="ctr"/>
            <a:r>
              <a:rPr lang="en-US" altLang="ja-JP" sz="2262" dirty="0">
                <a:solidFill>
                  <a:schemeClr val="bg1"/>
                </a:solidFill>
                <a:cs typeface="Times New Roman" panose="02020603050405020304" pitchFamily="18" charset="0"/>
              </a:rPr>
              <a:t>#1 straight</a:t>
            </a:r>
            <a:endParaRPr lang="ja-JP" altLang="en-US" sz="2262" dirty="0">
              <a:solidFill>
                <a:schemeClr val="bg1"/>
              </a:solidFill>
            </a:endParaRPr>
          </a:p>
        </p:txBody>
      </p:sp>
      <p:cxnSp>
        <p:nvCxnSpPr>
          <p:cNvPr id="127" name="直線矢印コネクタ 126">
            <a:extLst>
              <a:ext uri="{FF2B5EF4-FFF2-40B4-BE49-F238E27FC236}">
                <a16:creationId xmlns:a16="http://schemas.microsoft.com/office/drawing/2014/main" id="{9479ACFE-72B8-4A75-B3B8-3FB26B8E190F}"/>
              </a:ext>
            </a:extLst>
          </p:cNvPr>
          <p:cNvCxnSpPr>
            <a:cxnSpLocks/>
          </p:cNvCxnSpPr>
          <p:nvPr/>
        </p:nvCxnSpPr>
        <p:spPr>
          <a:xfrm>
            <a:off x="8570364" y="2684480"/>
            <a:ext cx="1" cy="172238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B203C065-4D81-4951-B88E-8556E90EEBFB}"/>
              </a:ext>
            </a:extLst>
          </p:cNvPr>
          <p:cNvSpPr txBox="1"/>
          <p:nvPr/>
        </p:nvSpPr>
        <p:spPr>
          <a:xfrm>
            <a:off x="6883162" y="26130"/>
            <a:ext cx="2778041" cy="44044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62" dirty="0">
                <a:solidFill>
                  <a:schemeClr val="bg1"/>
                </a:solidFill>
                <a:cs typeface="Times New Roman" panose="02020603050405020304" pitchFamily="18" charset="0"/>
              </a:rPr>
              <a:t>Final target (4 </a:t>
            </a:r>
            <a:r>
              <a:rPr lang="en-US" altLang="ja-JP" sz="2262" dirty="0" err="1">
                <a:solidFill>
                  <a:schemeClr val="bg1"/>
                </a:solidFill>
                <a:cs typeface="Times New Roman" panose="02020603050405020304" pitchFamily="18" charset="0"/>
              </a:rPr>
              <a:t>nC</a:t>
            </a:r>
            <a:r>
              <a:rPr lang="en-US" altLang="ja-JP" sz="2262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  <a:endParaRPr lang="ja-JP" altLang="en-US" sz="2262" dirty="0">
              <a:solidFill>
                <a:schemeClr val="bg1"/>
              </a:solidFill>
            </a:endParaRPr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81396BDF-11F0-41E2-A656-10F6B9ECBB0E}"/>
              </a:ext>
            </a:extLst>
          </p:cNvPr>
          <p:cNvSpPr txBox="1"/>
          <p:nvPr/>
        </p:nvSpPr>
        <p:spPr>
          <a:xfrm>
            <a:off x="7506201" y="6233468"/>
            <a:ext cx="2717520" cy="44044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62" dirty="0">
                <a:solidFill>
                  <a:srgbClr val="0000FF"/>
                </a:solidFill>
                <a:cs typeface="Times New Roman" panose="02020603050405020304" pitchFamily="18" charset="0"/>
              </a:rPr>
              <a:t>e-:</a:t>
            </a:r>
            <a:r>
              <a:rPr lang="ja-JP" altLang="en-US" sz="2262" dirty="0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262" dirty="0" err="1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1696" dirty="0" err="1">
                <a:solidFill>
                  <a:srgbClr val="0000FF"/>
                </a:solidFill>
              </a:rPr>
              <a:t>x,y</a:t>
            </a:r>
            <a:r>
              <a:rPr lang="en-US" altLang="ja-JP" sz="1696" dirty="0">
                <a:solidFill>
                  <a:srgbClr val="0000FF"/>
                </a:solidFill>
              </a:rPr>
              <a:t> </a:t>
            </a:r>
            <a:r>
              <a:rPr lang="ja-JP" altLang="en-US" sz="2262" dirty="0">
                <a:solidFill>
                  <a:srgbClr val="0000FF"/>
                </a:solidFill>
              </a:rPr>
              <a:t>～ </a:t>
            </a:r>
            <a:r>
              <a:rPr lang="en-US" altLang="ja-JP" sz="2262" dirty="0">
                <a:solidFill>
                  <a:srgbClr val="0000FF"/>
                </a:solidFill>
              </a:rPr>
              <a:t>50</a:t>
            </a:r>
            <a:r>
              <a:rPr lang="ja-JP" altLang="en-US" sz="2262" dirty="0">
                <a:solidFill>
                  <a:srgbClr val="0000FF"/>
                </a:solidFill>
              </a:rPr>
              <a:t>～</a:t>
            </a:r>
            <a:r>
              <a:rPr lang="en-US" altLang="ja-JP" sz="2262" dirty="0">
                <a:solidFill>
                  <a:srgbClr val="0000FF"/>
                </a:solidFill>
              </a:rPr>
              <a:t>80 </a:t>
            </a:r>
            <a:r>
              <a:rPr lang="en-US" altLang="ja-JP" sz="2262" dirty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262" dirty="0">
                <a:solidFill>
                  <a:srgbClr val="0000FF"/>
                </a:solidFill>
              </a:rPr>
              <a:t>m</a:t>
            </a:r>
            <a:endParaRPr lang="ja-JP" altLang="en-US" sz="2262" dirty="0">
              <a:solidFill>
                <a:srgbClr val="0000FF"/>
              </a:solidFill>
            </a:endParaRPr>
          </a:p>
        </p:txBody>
      </p:sp>
      <p:cxnSp>
        <p:nvCxnSpPr>
          <p:cNvPr id="140" name="直線矢印コネクタ 139">
            <a:extLst>
              <a:ext uri="{FF2B5EF4-FFF2-40B4-BE49-F238E27FC236}">
                <a16:creationId xmlns:a16="http://schemas.microsoft.com/office/drawing/2014/main" id="{0C688695-86C7-4D1E-A5B5-5D897D24199D}"/>
              </a:ext>
            </a:extLst>
          </p:cNvPr>
          <p:cNvCxnSpPr>
            <a:cxnSpLocks/>
          </p:cNvCxnSpPr>
          <p:nvPr/>
        </p:nvCxnSpPr>
        <p:spPr>
          <a:xfrm flipH="1" flipV="1">
            <a:off x="8652446" y="4538009"/>
            <a:ext cx="26072" cy="1606968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9D50D6E1-516B-4824-AE5F-D1D334465DC0}"/>
              </a:ext>
            </a:extLst>
          </p:cNvPr>
          <p:cNvSpPr txBox="1"/>
          <p:nvPr/>
        </p:nvSpPr>
        <p:spPr>
          <a:xfrm>
            <a:off x="606280" y="6579755"/>
            <a:ext cx="2556109" cy="44044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62" dirty="0">
                <a:solidFill>
                  <a:srgbClr val="0000FF"/>
                </a:solidFill>
                <a:cs typeface="Times New Roman" panose="02020603050405020304" pitchFamily="18" charset="0"/>
              </a:rPr>
              <a:t>e-:</a:t>
            </a:r>
            <a:r>
              <a:rPr lang="ja-JP" altLang="en-US" sz="2262" dirty="0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262" dirty="0" err="1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1696" dirty="0" err="1">
                <a:solidFill>
                  <a:srgbClr val="0000FF"/>
                </a:solidFill>
              </a:rPr>
              <a:t>x,y</a:t>
            </a:r>
            <a:r>
              <a:rPr lang="en-US" altLang="ja-JP" sz="2262" dirty="0">
                <a:solidFill>
                  <a:srgbClr val="0000FF"/>
                </a:solidFill>
              </a:rPr>
              <a:t> </a:t>
            </a:r>
            <a:r>
              <a:rPr lang="ja-JP" altLang="en-US" sz="2262" dirty="0">
                <a:solidFill>
                  <a:srgbClr val="0000FF"/>
                </a:solidFill>
              </a:rPr>
              <a:t>～</a:t>
            </a:r>
            <a:r>
              <a:rPr lang="en-US" altLang="ja-JP" sz="2262" dirty="0">
                <a:solidFill>
                  <a:srgbClr val="0000FF"/>
                </a:solidFill>
              </a:rPr>
              <a:t>10~20 </a:t>
            </a:r>
            <a:r>
              <a:rPr lang="en-US" altLang="ja-JP" sz="2262" dirty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262" dirty="0">
                <a:solidFill>
                  <a:srgbClr val="0000FF"/>
                </a:solidFill>
              </a:rPr>
              <a:t>m</a:t>
            </a:r>
            <a:endParaRPr lang="ja-JP" altLang="en-US" sz="2262" dirty="0">
              <a:solidFill>
                <a:srgbClr val="0000FF"/>
              </a:solidFill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2068D111-27A2-41E4-A930-6C43F515E095}"/>
              </a:ext>
            </a:extLst>
          </p:cNvPr>
          <p:cNvSpPr txBox="1"/>
          <p:nvPr/>
        </p:nvSpPr>
        <p:spPr>
          <a:xfrm>
            <a:off x="2108503" y="1739800"/>
            <a:ext cx="2949371" cy="44044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62" dirty="0">
                <a:solidFill>
                  <a:schemeClr val="bg1"/>
                </a:solidFill>
                <a:cs typeface="Times New Roman" panose="02020603050405020304" pitchFamily="18" charset="0"/>
              </a:rPr>
              <a:t>e- emittance growth</a:t>
            </a:r>
            <a:endParaRPr lang="ja-JP" altLang="en-US" sz="2262" dirty="0">
              <a:solidFill>
                <a:schemeClr val="bg1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1AC76E8-B4D0-4B35-B34C-987B7FD36A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33</a:t>
            </a:fld>
            <a:endParaRPr lang="en-US" altLang="ja-JP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43EB3BF-C8B0-40EA-950F-7D8B15C4E6AB}"/>
              </a:ext>
            </a:extLst>
          </p:cNvPr>
          <p:cNvSpPr txBox="1"/>
          <p:nvPr/>
        </p:nvSpPr>
        <p:spPr>
          <a:xfrm>
            <a:off x="3545706" y="4767017"/>
            <a:ext cx="3973091" cy="44044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262" dirty="0">
                <a:solidFill>
                  <a:srgbClr val="FF0000"/>
                </a:solidFill>
                <a:cs typeface="Times New Roman" panose="02020603050405020304" pitchFamily="18" charset="0"/>
              </a:rPr>
              <a:t>e+:</a:t>
            </a:r>
            <a:r>
              <a:rPr lang="ja-JP" altLang="en-US" sz="2262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262" dirty="0" err="1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1696" dirty="0" err="1">
                <a:solidFill>
                  <a:srgbClr val="FF0000"/>
                </a:solidFill>
              </a:rPr>
              <a:t>x</a:t>
            </a:r>
            <a:r>
              <a:rPr lang="en-US" altLang="ja-JP" sz="2262" dirty="0" err="1">
                <a:solidFill>
                  <a:srgbClr val="FF0000"/>
                </a:solidFill>
              </a:rPr>
              <a:t>,</a:t>
            </a:r>
            <a:r>
              <a:rPr lang="en-US" altLang="ja-JP" sz="1800" dirty="0" err="1">
                <a:solidFill>
                  <a:srgbClr val="FF0000"/>
                </a:solidFill>
              </a:rPr>
              <a:t>y</a:t>
            </a:r>
            <a:r>
              <a:rPr lang="en-US" altLang="ja-JP" sz="2262" dirty="0">
                <a:solidFill>
                  <a:srgbClr val="FF0000"/>
                </a:solidFill>
              </a:rPr>
              <a:t> </a:t>
            </a:r>
            <a:r>
              <a:rPr lang="ja-JP" altLang="en-US" sz="2262" dirty="0">
                <a:solidFill>
                  <a:srgbClr val="FF0000"/>
                </a:solidFill>
              </a:rPr>
              <a:t>～ </a:t>
            </a:r>
            <a:r>
              <a:rPr lang="en-US" altLang="ja-JP" sz="2262" dirty="0">
                <a:solidFill>
                  <a:srgbClr val="FF0000"/>
                </a:solidFill>
              </a:rPr>
              <a:t>2500 </a:t>
            </a:r>
            <a:r>
              <a:rPr lang="en-US" altLang="ja-JP" sz="2262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262" dirty="0">
                <a:solidFill>
                  <a:srgbClr val="FF0000"/>
                </a:solidFill>
              </a:rPr>
              <a:t>m (before DR)</a:t>
            </a:r>
            <a:endParaRPr lang="ja-JP" altLang="en-US" sz="2262" dirty="0">
              <a:solidFill>
                <a:srgbClr val="FF0000"/>
              </a:solidFill>
            </a:endParaRPr>
          </a:p>
        </p:txBody>
      </p:sp>
      <p:cxnSp>
        <p:nvCxnSpPr>
          <p:cNvPr id="121" name="直線矢印コネクタ 120">
            <a:extLst>
              <a:ext uri="{FF2B5EF4-FFF2-40B4-BE49-F238E27FC236}">
                <a16:creationId xmlns:a16="http://schemas.microsoft.com/office/drawing/2014/main" id="{A9A82CA4-574E-4E3D-8A29-9C819FBFBC54}"/>
              </a:ext>
            </a:extLst>
          </p:cNvPr>
          <p:cNvCxnSpPr>
            <a:cxnSpLocks/>
          </p:cNvCxnSpPr>
          <p:nvPr/>
        </p:nvCxnSpPr>
        <p:spPr>
          <a:xfrm flipH="1" flipV="1">
            <a:off x="5077118" y="4303944"/>
            <a:ext cx="69464" cy="46307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矢印コネクタ 125">
            <a:extLst>
              <a:ext uri="{FF2B5EF4-FFF2-40B4-BE49-F238E27FC236}">
                <a16:creationId xmlns:a16="http://schemas.microsoft.com/office/drawing/2014/main" id="{8CDFBCDD-3A5C-46CA-9B90-15FD649F7FFA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3726038" y="2177359"/>
            <a:ext cx="23418" cy="1826756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楕円 4">
            <a:extLst>
              <a:ext uri="{FF2B5EF4-FFF2-40B4-BE49-F238E27FC236}">
                <a16:creationId xmlns:a16="http://schemas.microsoft.com/office/drawing/2014/main" id="{D1F71FBA-EE68-4B55-BD72-CD1408CDC6E0}"/>
              </a:ext>
            </a:extLst>
          </p:cNvPr>
          <p:cNvSpPr/>
          <p:nvPr/>
        </p:nvSpPr>
        <p:spPr>
          <a:xfrm>
            <a:off x="3204713" y="4004115"/>
            <a:ext cx="1042649" cy="7629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105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A257BA-DCBF-413C-B81A-7B5E963A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108469D3-0A93-41AF-B135-671A0DA96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22" y="467469"/>
            <a:ext cx="10513168" cy="6679797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0575572-86BF-4FE5-BF65-48A4857D2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5785BB8-FA8A-431B-A4EE-F3E1C59BF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EE922F-1159-461F-A129-E7CD0E09212C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D5B213-6C68-48A2-9067-D2C01459D43D}"/>
              </a:ext>
            </a:extLst>
          </p:cNvPr>
          <p:cNvSpPr txBox="1"/>
          <p:nvPr/>
        </p:nvSpPr>
        <p:spPr>
          <a:xfrm>
            <a:off x="665386" y="992297"/>
            <a:ext cx="1800200" cy="513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PF injector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2F12921-70F2-427C-AB46-7500B4F2B5ED}"/>
              </a:ext>
            </a:extLst>
          </p:cNvPr>
          <p:cNvSpPr txBox="1"/>
          <p:nvPr/>
        </p:nvSpPr>
        <p:spPr>
          <a:xfrm>
            <a:off x="1565486" y="2195661"/>
            <a:ext cx="1296144" cy="513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Tristan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B34299-137B-4BE9-83CB-77AC54AC511A}"/>
              </a:ext>
            </a:extLst>
          </p:cNvPr>
          <p:cNvSpPr txBox="1"/>
          <p:nvPr/>
        </p:nvSpPr>
        <p:spPr>
          <a:xfrm>
            <a:off x="4337794" y="971525"/>
            <a:ext cx="1296144" cy="513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KEKB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461A5AB-158A-49D7-8E5E-556399267BB0}"/>
              </a:ext>
            </a:extLst>
          </p:cNvPr>
          <p:cNvSpPr txBox="1"/>
          <p:nvPr/>
        </p:nvSpPr>
        <p:spPr>
          <a:xfrm>
            <a:off x="8370242" y="2339677"/>
            <a:ext cx="2088232" cy="513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E62FE"/>
                </a:solidFill>
              </a:rPr>
              <a:t>SuperKEKB</a:t>
            </a:r>
            <a:endParaRPr kumimoji="1" lang="ja-JP" altLang="en-US" b="1" dirty="0">
              <a:solidFill>
                <a:srgbClr val="FE62FE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EEA808D-D2A2-495D-9A36-37135A1E57AF}"/>
              </a:ext>
            </a:extLst>
          </p:cNvPr>
          <p:cNvCxnSpPr/>
          <p:nvPr/>
        </p:nvCxnSpPr>
        <p:spPr>
          <a:xfrm>
            <a:off x="9378354" y="2853216"/>
            <a:ext cx="0" cy="326425"/>
          </a:xfrm>
          <a:prstGeom prst="straightConnector1">
            <a:avLst/>
          </a:prstGeom>
          <a:ln w="38100">
            <a:solidFill>
              <a:srgbClr val="FE62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021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40DCB8-1D6B-0F4A-942D-C5E30DED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14" y="127803"/>
            <a:ext cx="9848000" cy="71788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altLang="ja-JP" sz="3199" dirty="0">
                <a:solidFill>
                  <a:schemeClr val="bg1"/>
                </a:solidFill>
              </a:rPr>
              <a:t>e+ vertical emittance was improved</a:t>
            </a:r>
            <a:endParaRPr lang="ja-JP" altLang="en-US" sz="3199" dirty="0">
              <a:solidFill>
                <a:schemeClr val="bg1"/>
              </a:solidFill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C0900CF-4C86-664B-A46E-750E6F8BEAD9}"/>
              </a:ext>
            </a:extLst>
          </p:cNvPr>
          <p:cNvGrpSpPr/>
          <p:nvPr/>
        </p:nvGrpSpPr>
        <p:grpSpPr>
          <a:xfrm>
            <a:off x="2729568" y="754885"/>
            <a:ext cx="4914873" cy="2326687"/>
            <a:chOff x="1480669" y="2200977"/>
            <a:chExt cx="6028224" cy="3024915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9363FD1E-B241-1140-BFE4-C2B683870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0669" y="2200977"/>
              <a:ext cx="6028224" cy="3024915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FC6E2482-50B2-7342-90A1-D31A62C3B7B1}"/>
                </a:ext>
              </a:extLst>
            </p:cNvPr>
            <p:cNvSpPr txBox="1"/>
            <p:nvPr/>
          </p:nvSpPr>
          <p:spPr>
            <a:xfrm>
              <a:off x="2054656" y="4615579"/>
              <a:ext cx="2105890" cy="319976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00" b="1" dirty="0">
                  <a:solidFill>
                    <a:schemeClr val="bg1"/>
                  </a:solidFill>
                </a:rPr>
                <a:t> DR</a:t>
              </a:r>
              <a:r>
                <a:rPr lang="ja-JP" altLang="en-US" sz="1000" b="1" dirty="0">
                  <a:solidFill>
                    <a:schemeClr val="bg1"/>
                  </a:solidFill>
                </a:rPr>
                <a:t>     </a:t>
              </a:r>
              <a:r>
                <a:rPr lang="en-US" altLang="ja-JP" sz="1000" b="1" dirty="0">
                  <a:solidFill>
                    <a:schemeClr val="bg1"/>
                  </a:solidFill>
                </a:rPr>
                <a:t> 3  </a:t>
              </a:r>
              <a:r>
                <a:rPr lang="ja-JP" altLang="en-US" sz="10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000" b="1" dirty="0">
                  <a:solidFill>
                    <a:schemeClr val="bg1"/>
                  </a:solidFill>
                </a:rPr>
                <a:t>   5  </a:t>
              </a:r>
              <a:r>
                <a:rPr lang="ja-JP" altLang="en-US" sz="1000" b="1" dirty="0">
                  <a:solidFill>
                    <a:schemeClr val="bg1"/>
                  </a:solidFill>
                </a:rPr>
                <a:t>   </a:t>
              </a:r>
              <a:r>
                <a:rPr lang="en-US" altLang="ja-JP" sz="1000" b="1" dirty="0">
                  <a:solidFill>
                    <a:schemeClr val="bg1"/>
                  </a:solidFill>
                </a:rPr>
                <a:t> BT1 </a:t>
              </a:r>
              <a:r>
                <a:rPr lang="ja-JP" altLang="en-US" sz="10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000" b="1" dirty="0">
                  <a:solidFill>
                    <a:schemeClr val="bg1"/>
                  </a:solidFill>
                </a:rPr>
                <a:t>BT2</a:t>
              </a:r>
              <a:r>
                <a:rPr lang="ja-JP" altLang="en-US" sz="1000" b="1" dirty="0">
                  <a:solidFill>
                    <a:schemeClr val="bg1"/>
                  </a:solidFill>
                </a:rPr>
                <a:t>      　</a:t>
              </a: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BE53EA0-9381-7D4D-A597-215F53B4BDF9}"/>
                </a:ext>
              </a:extLst>
            </p:cNvPr>
            <p:cNvSpPr txBox="1"/>
            <p:nvPr/>
          </p:nvSpPr>
          <p:spPr>
            <a:xfrm>
              <a:off x="5255056" y="4615579"/>
              <a:ext cx="2105890" cy="319976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00" b="1" dirty="0">
                  <a:solidFill>
                    <a:schemeClr val="bg1"/>
                  </a:solidFill>
                </a:rPr>
                <a:t> DR</a:t>
              </a:r>
              <a:r>
                <a:rPr lang="ja-JP" altLang="en-US" sz="1000" b="1" dirty="0">
                  <a:solidFill>
                    <a:schemeClr val="bg1"/>
                  </a:solidFill>
                </a:rPr>
                <a:t>     </a:t>
              </a:r>
              <a:r>
                <a:rPr lang="en-US" altLang="ja-JP" sz="1000" b="1" dirty="0">
                  <a:solidFill>
                    <a:schemeClr val="bg1"/>
                  </a:solidFill>
                </a:rPr>
                <a:t> 3  </a:t>
              </a:r>
              <a:r>
                <a:rPr lang="ja-JP" altLang="en-US" sz="10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000" b="1" dirty="0">
                  <a:solidFill>
                    <a:schemeClr val="bg1"/>
                  </a:solidFill>
                </a:rPr>
                <a:t>   5  </a:t>
              </a:r>
              <a:r>
                <a:rPr lang="ja-JP" altLang="en-US" sz="1000" b="1" dirty="0">
                  <a:solidFill>
                    <a:schemeClr val="bg1"/>
                  </a:solidFill>
                </a:rPr>
                <a:t>   </a:t>
              </a:r>
              <a:r>
                <a:rPr lang="en-US" altLang="ja-JP" sz="1000" b="1" dirty="0">
                  <a:solidFill>
                    <a:schemeClr val="bg1"/>
                  </a:solidFill>
                </a:rPr>
                <a:t> BT1 </a:t>
              </a:r>
              <a:r>
                <a:rPr lang="ja-JP" altLang="en-US" sz="1000" b="1" dirty="0">
                  <a:solidFill>
                    <a:schemeClr val="bg1"/>
                  </a:solidFill>
                </a:rPr>
                <a:t>  </a:t>
              </a:r>
              <a:r>
                <a:rPr lang="en-US" altLang="ja-JP" sz="1000" b="1" dirty="0">
                  <a:solidFill>
                    <a:schemeClr val="bg1"/>
                  </a:solidFill>
                </a:rPr>
                <a:t>BT2</a:t>
              </a:r>
              <a:r>
                <a:rPr lang="ja-JP" altLang="en-US" sz="1000" b="1" dirty="0">
                  <a:solidFill>
                    <a:schemeClr val="bg1"/>
                  </a:solidFill>
                </a:rPr>
                <a:t>      　</a:t>
              </a:r>
            </a:p>
          </p:txBody>
        </p:sp>
        <p:sp>
          <p:nvSpPr>
            <p:cNvPr id="14" name="下矢印 13">
              <a:extLst>
                <a:ext uri="{FF2B5EF4-FFF2-40B4-BE49-F238E27FC236}">
                  <a16:creationId xmlns:a16="http://schemas.microsoft.com/office/drawing/2014/main" id="{3144F563-0293-7042-A886-8E45DFED0307}"/>
                </a:ext>
              </a:extLst>
            </p:cNvPr>
            <p:cNvSpPr/>
            <p:nvPr/>
          </p:nvSpPr>
          <p:spPr>
            <a:xfrm>
              <a:off x="7152224" y="3183783"/>
              <a:ext cx="134178" cy="714769"/>
            </a:xfrm>
            <a:prstGeom prst="downArrow">
              <a:avLst/>
            </a:prstGeom>
            <a:solidFill>
              <a:srgbClr val="FFFF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99"/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08746525-BB9F-A848-A9CA-C4C2AA875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74" y="3168630"/>
            <a:ext cx="3930402" cy="4391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76DE14F-48D6-9740-8FD3-FBA0C070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0152" y="3168630"/>
            <a:ext cx="3988584" cy="4391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D509EE8-8D4C-8548-BC7B-09227B2CA0A2}"/>
              </a:ext>
            </a:extLst>
          </p:cNvPr>
          <p:cNvSpPr txBox="1"/>
          <p:nvPr/>
        </p:nvSpPr>
        <p:spPr>
          <a:xfrm>
            <a:off x="2412025" y="3015903"/>
            <a:ext cx="1543982" cy="335870"/>
          </a:xfrm>
          <a:prstGeom prst="rect">
            <a:avLst/>
          </a:prstGeom>
          <a:solidFill>
            <a:schemeClr val="bg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499"/>
              <a:t>6.Nov.2019  3:17</a:t>
            </a:r>
            <a:endParaRPr lang="ja-JP" altLang="en-US" sz="1499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83E667A-F5AD-D748-9734-31A3A19D804B}"/>
              </a:ext>
            </a:extLst>
          </p:cNvPr>
          <p:cNvSpPr txBox="1"/>
          <p:nvPr/>
        </p:nvSpPr>
        <p:spPr>
          <a:xfrm>
            <a:off x="6901347" y="3015903"/>
            <a:ext cx="1592051" cy="335870"/>
          </a:xfrm>
          <a:prstGeom prst="rect">
            <a:avLst/>
          </a:prstGeom>
          <a:solidFill>
            <a:schemeClr val="bg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499"/>
              <a:t>6.Nov.2019 18:50</a:t>
            </a:r>
            <a:endParaRPr lang="ja-JP" altLang="en-US" sz="1499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6F7ECE6-8037-574F-9E89-0A9952631932}"/>
              </a:ext>
            </a:extLst>
          </p:cNvPr>
          <p:cNvSpPr txBox="1"/>
          <p:nvPr/>
        </p:nvSpPr>
        <p:spPr>
          <a:xfrm>
            <a:off x="6045312" y="5046544"/>
            <a:ext cx="3569071" cy="382017"/>
          </a:xfrm>
          <a:prstGeom prst="rect">
            <a:avLst/>
          </a:prstGeom>
          <a:noFill/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799" dirty="0">
                <a:solidFill>
                  <a:srgbClr val="0432FF"/>
                </a:solidFill>
              </a:rPr>
              <a:t>BG due to injection became smaller.</a:t>
            </a:r>
            <a:endParaRPr lang="ja-JP" altLang="en-US" sz="1799" dirty="0">
              <a:solidFill>
                <a:srgbClr val="0432FF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1D4610AD-23CC-3B49-9EC4-F9A7A50DEBCF}"/>
              </a:ext>
            </a:extLst>
          </p:cNvPr>
          <p:cNvCxnSpPr/>
          <p:nvPr/>
        </p:nvCxnSpPr>
        <p:spPr>
          <a:xfrm>
            <a:off x="9152909" y="4667279"/>
            <a:ext cx="0" cy="2300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EF2926B3-A13B-494A-A1F9-21DA297EDCED}"/>
              </a:ext>
            </a:extLst>
          </p:cNvPr>
          <p:cNvCxnSpPr>
            <a:cxnSpLocks/>
          </p:cNvCxnSpPr>
          <p:nvPr/>
        </p:nvCxnSpPr>
        <p:spPr>
          <a:xfrm flipV="1">
            <a:off x="9152909" y="4971600"/>
            <a:ext cx="0" cy="2300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59005559-451F-FE4B-821C-9D6D3F70D40B}"/>
              </a:ext>
            </a:extLst>
          </p:cNvPr>
          <p:cNvCxnSpPr/>
          <p:nvPr/>
        </p:nvCxnSpPr>
        <p:spPr>
          <a:xfrm>
            <a:off x="4574401" y="4675497"/>
            <a:ext cx="0" cy="2300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8244FCBB-C2A0-7449-9431-66AEE725B553}"/>
              </a:ext>
            </a:extLst>
          </p:cNvPr>
          <p:cNvCxnSpPr>
            <a:cxnSpLocks/>
          </p:cNvCxnSpPr>
          <p:nvPr/>
        </p:nvCxnSpPr>
        <p:spPr>
          <a:xfrm flipV="1">
            <a:off x="4574401" y="5004467"/>
            <a:ext cx="0" cy="2300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右矢印 19">
            <a:extLst>
              <a:ext uri="{FF2B5EF4-FFF2-40B4-BE49-F238E27FC236}">
                <a16:creationId xmlns:a16="http://schemas.microsoft.com/office/drawing/2014/main" id="{6243FAFC-B78E-F54F-9E07-2E03F3CDB52B}"/>
              </a:ext>
            </a:extLst>
          </p:cNvPr>
          <p:cNvSpPr/>
          <p:nvPr/>
        </p:nvSpPr>
        <p:spPr>
          <a:xfrm>
            <a:off x="5023376" y="5201677"/>
            <a:ext cx="626776" cy="40263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1499"/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7FBF86E5-637E-544A-B269-2DFCD6CD2A22}"/>
              </a:ext>
            </a:extLst>
          </p:cNvPr>
          <p:cNvSpPr/>
          <p:nvPr/>
        </p:nvSpPr>
        <p:spPr>
          <a:xfrm>
            <a:off x="1550714" y="5980543"/>
            <a:ext cx="8241675" cy="520777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1499"/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0655B1E0-E324-9E4B-9040-62535A7855D3}"/>
              </a:ext>
            </a:extLst>
          </p:cNvPr>
          <p:cNvSpPr/>
          <p:nvPr/>
        </p:nvSpPr>
        <p:spPr>
          <a:xfrm>
            <a:off x="1507911" y="6787974"/>
            <a:ext cx="8284475" cy="520777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3" tIns="52122" rIns="104243" bIns="52122" rtlCol="0" anchor="ctr"/>
          <a:lstStyle/>
          <a:p>
            <a:pPr algn="ctr"/>
            <a:endParaRPr lang="ja-JP" altLang="en-US" sz="1499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239ACA-9983-6748-8E14-C9818D0AFC70}"/>
              </a:ext>
            </a:extLst>
          </p:cNvPr>
          <p:cNvSpPr txBox="1"/>
          <p:nvPr/>
        </p:nvSpPr>
        <p:spPr>
          <a:xfrm>
            <a:off x="1728684" y="5553480"/>
            <a:ext cx="3838197" cy="382017"/>
          </a:xfrm>
          <a:prstGeom prst="rect">
            <a:avLst/>
          </a:prstGeom>
          <a:solidFill>
            <a:schemeClr val="tx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799" dirty="0">
                <a:solidFill>
                  <a:schemeClr val="bg1"/>
                </a:solidFill>
              </a:rPr>
              <a:t>Signals from Loss monitors in the LER</a:t>
            </a:r>
            <a:endParaRPr lang="ja-JP" altLang="en-US" sz="1799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41EB7BC-A3F0-E54A-9114-69E5DAE9AA72}"/>
              </a:ext>
            </a:extLst>
          </p:cNvPr>
          <p:cNvSpPr txBox="1"/>
          <p:nvPr/>
        </p:nvSpPr>
        <p:spPr>
          <a:xfrm>
            <a:off x="1736842" y="5063507"/>
            <a:ext cx="2674009" cy="382017"/>
          </a:xfrm>
          <a:prstGeom prst="rect">
            <a:avLst/>
          </a:prstGeom>
          <a:noFill/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799" dirty="0">
                <a:solidFill>
                  <a:schemeClr val="bg1"/>
                </a:solidFill>
              </a:rPr>
              <a:t>BGs from Vertex detectors</a:t>
            </a:r>
            <a:endParaRPr lang="ja-JP" altLang="en-US" sz="1799" dirty="0">
              <a:solidFill>
                <a:schemeClr val="bg1"/>
              </a:solidFill>
            </a:endParaRPr>
          </a:p>
        </p:txBody>
      </p:sp>
      <p:sp>
        <p:nvSpPr>
          <p:cNvPr id="25" name="スライド番号プレースホルダー 24">
            <a:extLst>
              <a:ext uri="{FF2B5EF4-FFF2-40B4-BE49-F238E27FC236}">
                <a16:creationId xmlns:a16="http://schemas.microsoft.com/office/drawing/2014/main" id="{3B8BEABB-8744-9541-A5F6-6F37835508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9512" y="7006700"/>
            <a:ext cx="2403934" cy="402483"/>
          </a:xfrm>
          <a:prstGeom prst="rect">
            <a:avLst/>
          </a:prstGeom>
        </p:spPr>
        <p:txBody>
          <a:bodyPr vert="horz" wrap="square" lIns="104243" tIns="52122" rIns="104243" bIns="52122" numCol="1" anchor="t" anchorCtr="0" compatLnSpc="1">
            <a:prstTxWarp prst="textNoShape">
              <a:avLst/>
            </a:prstTxWarp>
          </a:bodyPr>
          <a:lstStyle/>
          <a:p>
            <a:fld id="{FD8266FF-D4DA-6A40-82D3-23736F345ADA}" type="slidenum">
              <a:rPr lang="en-US" altLang="ja-JP"/>
              <a:t>35</a:t>
            </a:fld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1675797-DB10-F248-A414-5FAB5CB25044}"/>
              </a:ext>
            </a:extLst>
          </p:cNvPr>
          <p:cNvSpPr txBox="1"/>
          <p:nvPr/>
        </p:nvSpPr>
        <p:spPr>
          <a:xfrm>
            <a:off x="2277940" y="1621766"/>
            <a:ext cx="676801" cy="658771"/>
          </a:xfrm>
          <a:prstGeom prst="rect">
            <a:avLst/>
          </a:prstGeom>
          <a:solidFill>
            <a:schemeClr val="bg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799" dirty="0" err="1">
                <a:latin typeface="Symbol" pitchFamily="2" charset="2"/>
              </a:rPr>
              <a:t>ge</a:t>
            </a:r>
            <a:r>
              <a:rPr lang="en-US" altLang="ja-JP" sz="1799" dirty="0" err="1"/>
              <a:t>x</a:t>
            </a:r>
            <a:endParaRPr lang="en-US" altLang="ja-JP" sz="1799" dirty="0"/>
          </a:p>
          <a:p>
            <a:r>
              <a:rPr lang="en-US" altLang="ja-JP" sz="1799" dirty="0"/>
              <a:t>[</a:t>
            </a:r>
            <a:r>
              <a:rPr lang="en-US" altLang="ja-JP" sz="1799" dirty="0">
                <a:latin typeface="Symbol" pitchFamily="2" charset="2"/>
              </a:rPr>
              <a:t>m</a:t>
            </a:r>
            <a:r>
              <a:rPr lang="en-US" altLang="ja-JP" sz="1799" dirty="0"/>
              <a:t>m]</a:t>
            </a:r>
            <a:endParaRPr lang="ja-JP" altLang="en-US" sz="1799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AE60BE8-CC8C-044C-9FC5-2B8361207725}"/>
              </a:ext>
            </a:extLst>
          </p:cNvPr>
          <p:cNvSpPr txBox="1"/>
          <p:nvPr/>
        </p:nvSpPr>
        <p:spPr>
          <a:xfrm>
            <a:off x="4957814" y="1628144"/>
            <a:ext cx="676801" cy="658771"/>
          </a:xfrm>
          <a:prstGeom prst="rect">
            <a:avLst/>
          </a:prstGeom>
          <a:solidFill>
            <a:schemeClr val="bg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799" dirty="0" err="1">
                <a:latin typeface="Symbol" pitchFamily="2" charset="2"/>
              </a:rPr>
              <a:t>ge</a:t>
            </a:r>
            <a:r>
              <a:rPr lang="en-US" altLang="ja-JP" sz="1799" dirty="0" err="1"/>
              <a:t>y</a:t>
            </a:r>
            <a:endParaRPr lang="en-US" altLang="ja-JP" sz="1799" dirty="0"/>
          </a:p>
          <a:p>
            <a:r>
              <a:rPr lang="en-US" altLang="ja-JP" sz="1799" dirty="0"/>
              <a:t>[</a:t>
            </a:r>
            <a:r>
              <a:rPr lang="en-US" altLang="ja-JP" sz="1799" dirty="0">
                <a:latin typeface="Symbol" pitchFamily="2" charset="2"/>
              </a:rPr>
              <a:t>m</a:t>
            </a:r>
            <a:r>
              <a:rPr lang="en-US" altLang="ja-JP" sz="1799" dirty="0"/>
              <a:t>m]</a:t>
            </a:r>
            <a:endParaRPr lang="ja-JP" altLang="en-US" sz="1799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6F74425-2BBA-0246-955E-03614A7D5091}"/>
              </a:ext>
            </a:extLst>
          </p:cNvPr>
          <p:cNvSpPr txBox="1"/>
          <p:nvPr/>
        </p:nvSpPr>
        <p:spPr>
          <a:xfrm>
            <a:off x="208898" y="365977"/>
            <a:ext cx="984449" cy="597370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3199" dirty="0">
                <a:solidFill>
                  <a:srgbClr val="FF0000"/>
                </a:solidFill>
              </a:rPr>
              <a:t>LER</a:t>
            </a:r>
            <a:endParaRPr lang="ja-JP" altLang="en-US" sz="3199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2C8AFF0-F166-45B2-93A7-5CCE99F3C5A1}"/>
              </a:ext>
            </a:extLst>
          </p:cNvPr>
          <p:cNvSpPr txBox="1"/>
          <p:nvPr/>
        </p:nvSpPr>
        <p:spPr>
          <a:xfrm>
            <a:off x="161330" y="-34429"/>
            <a:ext cx="3182332" cy="351251"/>
          </a:xfrm>
          <a:prstGeom prst="rect">
            <a:avLst/>
          </a:prstGeom>
          <a:solidFill>
            <a:schemeClr val="bg1"/>
          </a:solidFill>
        </p:spPr>
        <p:txBody>
          <a:bodyPr wrap="none" lIns="104243" tIns="52122" rIns="104243" bIns="52122" rtlCol="0">
            <a:spAutoFit/>
          </a:bodyPr>
          <a:lstStyle/>
          <a:p>
            <a:r>
              <a:rPr lang="en-US" altLang="ja-JP" sz="1599" dirty="0"/>
              <a:t>Injection efficiency and background</a:t>
            </a:r>
            <a:endParaRPr lang="ja-JP" altLang="en-US" sz="1599" dirty="0"/>
          </a:p>
        </p:txBody>
      </p:sp>
    </p:spTree>
    <p:extLst>
      <p:ext uri="{BB962C8B-B14F-4D97-AF65-F5344CB8AC3E}">
        <p14:creationId xmlns:p14="http://schemas.microsoft.com/office/powerpoint/2010/main" val="13208089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8CCBC-ACE9-419D-A04E-33FCCBD4E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90" y="-155771"/>
            <a:ext cx="8567632" cy="839964"/>
          </a:xfrm>
        </p:spPr>
        <p:txBody>
          <a:bodyPr/>
          <a:lstStyle/>
          <a:p>
            <a:r>
              <a:rPr kumimoji="1" lang="en-US" altLang="ja-JP" dirty="0"/>
              <a:t>Monitors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705165-44CE-4525-91B0-724D90B1D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250" y="432962"/>
            <a:ext cx="9604434" cy="4458133"/>
          </a:xfrm>
        </p:spPr>
        <p:txBody>
          <a:bodyPr/>
          <a:lstStyle/>
          <a:p>
            <a:r>
              <a:rPr lang="en-US" altLang="ja-JP" sz="2400" dirty="0"/>
              <a:t>Beam position monitor (x 103)</a:t>
            </a:r>
          </a:p>
          <a:p>
            <a:pPr lvl="1"/>
            <a:r>
              <a:rPr lang="en-US" altLang="ja-JP" sz="2000" dirty="0"/>
              <a:t>Four strip line electrodes (x 97) </a:t>
            </a:r>
          </a:p>
          <a:p>
            <a:pPr lvl="2"/>
            <a:r>
              <a:rPr lang="en-US" altLang="ja-JP" sz="1800" b="1" u="sng" dirty="0">
                <a:solidFill>
                  <a:srgbClr val="FFFF00"/>
                </a:solidFill>
              </a:rPr>
              <a:t>Measurement precision ~ 10 </a:t>
            </a:r>
            <a:r>
              <a:rPr lang="en-US" altLang="ja-JP" sz="1800" b="1" u="sng" dirty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1800" b="1" u="sng" dirty="0">
                <a:solidFill>
                  <a:srgbClr val="FFFF00"/>
                </a:solidFill>
              </a:rPr>
              <a:t>m</a:t>
            </a:r>
          </a:p>
          <a:p>
            <a:pPr lvl="1"/>
            <a:r>
              <a:rPr lang="en-US" altLang="ja-JP" sz="2000" dirty="0"/>
              <a:t>Eight strip line electrodes (x 6) (</a:t>
            </a:r>
            <a:r>
              <a:rPr lang="en-US" altLang="ja-JP" sz="2000" dirty="0">
                <a:solidFill>
                  <a:srgbClr val="FFFF00"/>
                </a:solidFill>
              </a:rPr>
              <a:t>J-ARC</a:t>
            </a:r>
            <a:r>
              <a:rPr lang="en-US" altLang="ja-JP" sz="2000" dirty="0"/>
              <a:t>, LTR x2, PF BT, HER BT, LER BT)</a:t>
            </a:r>
            <a:endParaRPr lang="en-US" altLang="ja-JP" sz="1600" dirty="0"/>
          </a:p>
          <a:p>
            <a:r>
              <a:rPr lang="en-US" altLang="ja-JP" sz="2400" dirty="0"/>
              <a:t>Profile monitor (x 104)</a:t>
            </a:r>
          </a:p>
          <a:p>
            <a:pPr lvl="1"/>
            <a:r>
              <a:rPr lang="pt-BR" altLang="ja-JP" sz="1800" dirty="0"/>
              <a:t>Al</a:t>
            </a:r>
            <a:r>
              <a:rPr lang="pt-BR" altLang="ja-JP" sz="1400" dirty="0"/>
              <a:t>2</a:t>
            </a:r>
            <a:r>
              <a:rPr lang="pt-BR" altLang="ja-JP" sz="1800" dirty="0"/>
              <a:t>O</a:t>
            </a:r>
            <a:r>
              <a:rPr lang="pt-BR" altLang="ja-JP" sz="1400" dirty="0"/>
              <a:t>3</a:t>
            </a:r>
            <a:r>
              <a:rPr lang="pt-BR" altLang="ja-JP" sz="1800" dirty="0"/>
              <a:t>/CrO</a:t>
            </a:r>
            <a:r>
              <a:rPr lang="pt-BR" altLang="ja-JP" sz="1400" dirty="0"/>
              <a:t>3</a:t>
            </a:r>
            <a:r>
              <a:rPr lang="pt-BR" altLang="ja-JP" sz="1800" dirty="0"/>
              <a:t> (AF995R, Demarquest Co.). (t: 1 mm, 0.1 mm), YAG:Ce (t: 0.1 mm)</a:t>
            </a:r>
            <a:endParaRPr lang="en-US" altLang="ja-JP" sz="1800" dirty="0"/>
          </a:p>
          <a:p>
            <a:r>
              <a:rPr lang="en-US" altLang="ja-JP" sz="2400" dirty="0"/>
              <a:t>Wire scanner (WS) (x 6)</a:t>
            </a:r>
          </a:p>
          <a:p>
            <a:pPr lvl="1"/>
            <a:r>
              <a:rPr lang="en-US" altLang="ja-JP" sz="2000" dirty="0" err="1"/>
              <a:t>SectorA</a:t>
            </a:r>
            <a:r>
              <a:rPr lang="en-US" altLang="ja-JP" sz="2000" dirty="0"/>
              <a:t>, B, C, 2, 3, 5 </a:t>
            </a:r>
          </a:p>
          <a:p>
            <a:r>
              <a:rPr lang="en-US" altLang="ja-JP" sz="2400" dirty="0"/>
              <a:t>Streak camera (ST) (x 2)</a:t>
            </a:r>
          </a:p>
          <a:p>
            <a:pPr lvl="1"/>
            <a:r>
              <a:rPr lang="en-US" altLang="ja-JP" sz="2000" dirty="0" err="1"/>
              <a:t>SectorA</a:t>
            </a:r>
            <a:r>
              <a:rPr lang="en-US" altLang="ja-JP" sz="2000" dirty="0"/>
              <a:t>, </a:t>
            </a:r>
            <a:r>
              <a:rPr lang="en-US" altLang="ja-JP" sz="2000" strike="sngStrike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</a:t>
            </a:r>
            <a:r>
              <a:rPr lang="en-US" altLang="ja-JP" sz="2000" dirty="0"/>
              <a:t>, 3</a:t>
            </a:r>
          </a:p>
          <a:p>
            <a:r>
              <a:rPr lang="en-US" altLang="ja-JP" sz="1984" dirty="0"/>
              <a:t>RF monitors for klystron, SLED, acc. structure</a:t>
            </a:r>
          </a:p>
          <a:p>
            <a:pPr lvl="1"/>
            <a:endParaRPr lang="ja-JP" altLang="en-US" sz="1764" dirty="0"/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A43C1C3B-35B4-43AE-BDF9-7F4FFD0DA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21503" y="4759584"/>
            <a:ext cx="9145564" cy="251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037CE1-DD56-405F-A985-1A0A853F4DCE}"/>
              </a:ext>
            </a:extLst>
          </p:cNvPr>
          <p:cNvSpPr txBox="1"/>
          <p:nvPr/>
        </p:nvSpPr>
        <p:spPr>
          <a:xfrm>
            <a:off x="3282144" y="5618794"/>
            <a:ext cx="555628" cy="363818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chemeClr val="tx2">
                    <a:lumMod val="50000"/>
                  </a:schemeClr>
                </a:solidFill>
              </a:rPr>
              <a:t>WS</a:t>
            </a:r>
            <a:endParaRPr lang="ja-JP" altLang="en-US" sz="1764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2224121-5099-468A-89D3-F2A5CEF0C2AB}"/>
              </a:ext>
            </a:extLst>
          </p:cNvPr>
          <p:cNvSpPr txBox="1"/>
          <p:nvPr/>
        </p:nvSpPr>
        <p:spPr>
          <a:xfrm>
            <a:off x="1615258" y="5539418"/>
            <a:ext cx="555628" cy="363818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chemeClr val="tx2">
                    <a:lumMod val="50000"/>
                  </a:schemeClr>
                </a:solidFill>
              </a:rPr>
              <a:t>WS</a:t>
            </a:r>
            <a:endParaRPr lang="ja-JP" altLang="en-US" sz="1764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FFDEA4F-6022-4AC6-BCFE-33B44A90F918}"/>
              </a:ext>
            </a:extLst>
          </p:cNvPr>
          <p:cNvSpPr txBox="1"/>
          <p:nvPr/>
        </p:nvSpPr>
        <p:spPr>
          <a:xfrm>
            <a:off x="1613447" y="6350359"/>
            <a:ext cx="555628" cy="363818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chemeClr val="tx2">
                    <a:lumMod val="50000"/>
                  </a:schemeClr>
                </a:solidFill>
              </a:rPr>
              <a:t>WS</a:t>
            </a:r>
            <a:endParaRPr lang="ja-JP" altLang="en-US" sz="1764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270A6A-3834-4F80-AD10-66F81E061FBA}"/>
              </a:ext>
            </a:extLst>
          </p:cNvPr>
          <p:cNvSpPr txBox="1"/>
          <p:nvPr/>
        </p:nvSpPr>
        <p:spPr>
          <a:xfrm>
            <a:off x="4591839" y="6349125"/>
            <a:ext cx="555628" cy="363818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chemeClr val="tx2">
                    <a:lumMod val="50000"/>
                  </a:schemeClr>
                </a:solidFill>
              </a:rPr>
              <a:t>WS</a:t>
            </a:r>
            <a:endParaRPr lang="ja-JP" altLang="en-US" sz="1764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056D6B5-70AE-4CAE-A8BB-F001044F3310}"/>
              </a:ext>
            </a:extLst>
          </p:cNvPr>
          <p:cNvSpPr txBox="1"/>
          <p:nvPr/>
        </p:nvSpPr>
        <p:spPr>
          <a:xfrm>
            <a:off x="6139661" y="6370777"/>
            <a:ext cx="555628" cy="363818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chemeClr val="tx2">
                    <a:lumMod val="50000"/>
                  </a:schemeClr>
                </a:solidFill>
              </a:rPr>
              <a:t>WS</a:t>
            </a:r>
            <a:endParaRPr lang="ja-JP" altLang="en-US" sz="1764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F8D6D53-68D2-4941-9E72-47620D52D6A5}"/>
              </a:ext>
            </a:extLst>
          </p:cNvPr>
          <p:cNvSpPr txBox="1"/>
          <p:nvPr/>
        </p:nvSpPr>
        <p:spPr>
          <a:xfrm>
            <a:off x="3597503" y="4958395"/>
            <a:ext cx="480538" cy="36381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rgbClr val="C00000"/>
                </a:solidFill>
              </a:rPr>
              <a:t>ST</a:t>
            </a:r>
            <a:endParaRPr lang="ja-JP" altLang="en-US" sz="1764" b="1" dirty="0">
              <a:solidFill>
                <a:srgbClr val="C0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63D7FAC-2EFA-43A1-9016-6BB5D07E896F}"/>
              </a:ext>
            </a:extLst>
          </p:cNvPr>
          <p:cNvSpPr txBox="1"/>
          <p:nvPr/>
        </p:nvSpPr>
        <p:spPr>
          <a:xfrm>
            <a:off x="1650992" y="7160435"/>
            <a:ext cx="480538" cy="363818"/>
          </a:xfrm>
          <a:prstGeom prst="rect">
            <a:avLst/>
          </a:prstGeom>
          <a:solidFill>
            <a:schemeClr val="tx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strike="sngStrike" dirty="0">
                <a:solidFill>
                  <a:srgbClr val="C00000"/>
                </a:solidFill>
              </a:rPr>
              <a:t>ST</a:t>
            </a:r>
            <a:endParaRPr lang="ja-JP" altLang="en-US" sz="1764" b="1" strike="sngStrike" dirty="0">
              <a:solidFill>
                <a:srgbClr val="C0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C8F6F4-FC5B-4CAA-B341-12074BFA7A39}"/>
              </a:ext>
            </a:extLst>
          </p:cNvPr>
          <p:cNvSpPr txBox="1"/>
          <p:nvPr/>
        </p:nvSpPr>
        <p:spPr>
          <a:xfrm>
            <a:off x="6214752" y="7088427"/>
            <a:ext cx="480538" cy="363818"/>
          </a:xfrm>
          <a:prstGeom prst="rect">
            <a:avLst/>
          </a:prstGeom>
          <a:solidFill>
            <a:schemeClr val="tx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rgbClr val="C00000"/>
                </a:solidFill>
              </a:rPr>
              <a:t>ST</a:t>
            </a:r>
            <a:endParaRPr lang="ja-JP" altLang="en-US" sz="1764" b="1" dirty="0">
              <a:solidFill>
                <a:srgbClr val="C0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094E469-49ED-4F0C-9580-9D3CA3FB73B7}"/>
              </a:ext>
            </a:extLst>
          </p:cNvPr>
          <p:cNvSpPr txBox="1"/>
          <p:nvPr/>
        </p:nvSpPr>
        <p:spPr>
          <a:xfrm>
            <a:off x="9235305" y="6396544"/>
            <a:ext cx="555628" cy="363818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chemeClr val="tx2">
                    <a:lumMod val="50000"/>
                  </a:schemeClr>
                </a:solidFill>
              </a:rPr>
              <a:t>WS</a:t>
            </a:r>
            <a:endParaRPr lang="ja-JP" altLang="en-US" sz="1764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C44CF43-7263-4707-B4F4-4C53FA743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491" y="2020604"/>
            <a:ext cx="1643999" cy="1759233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46376544-C608-4AB3-B182-058EAB8DB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830" y="87497"/>
            <a:ext cx="1825636" cy="146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A4D9463-B907-456E-B605-AE7F47AFF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314" y="3146549"/>
            <a:ext cx="1681725" cy="1497880"/>
          </a:xfrm>
          <a:prstGeom prst="rect">
            <a:avLst/>
          </a:prstGeom>
        </p:spPr>
      </p:pic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17B675C8-B9D3-43BA-BC07-4E13038A1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36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96843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3DD54DD-C354-4D80-BAAA-73ECCEC0B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61" y="3000817"/>
            <a:ext cx="5033843" cy="297284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E618F83-BC98-43DA-B639-A67BA16F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90" y="-222978"/>
            <a:ext cx="8567632" cy="839964"/>
          </a:xfrm>
        </p:spPr>
        <p:txBody>
          <a:bodyPr/>
          <a:lstStyle/>
          <a:p>
            <a:r>
              <a:rPr kumimoji="1" lang="en-US" altLang="ja-JP" dirty="0"/>
              <a:t>Pulsed magnet system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A953A9-BFE1-495E-B6C0-0B70FB15F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23" y="389494"/>
            <a:ext cx="10079567" cy="6270663"/>
          </a:xfrm>
        </p:spPr>
        <p:txBody>
          <a:bodyPr/>
          <a:lstStyle/>
          <a:p>
            <a:r>
              <a:rPr lang="en-US" altLang="ja-JP" sz="2205" dirty="0"/>
              <a:t>Pulsed quads (x 28) (w/ ceramic duct) and steering (x 36) were installed at Sector3 to Sector5 in 2017 (on movable girder).</a:t>
            </a:r>
          </a:p>
          <a:p>
            <a:r>
              <a:rPr lang="en-US" altLang="ja-JP" sz="2205" dirty="0"/>
              <a:t>Pulsed bend, additional quad and steering were installed in 2018 summer and winter shutdown.</a:t>
            </a:r>
          </a:p>
          <a:p>
            <a:r>
              <a:rPr lang="en-US" altLang="ja-JP" sz="2205" dirty="0"/>
              <a:t>PXIe based control system (Windows 8.1, LabVIEW, EPICS) have worked fine w/o any serious trouble.</a:t>
            </a:r>
          </a:p>
          <a:p>
            <a:r>
              <a:rPr lang="en-US" altLang="ja-JP" sz="2205" dirty="0"/>
              <a:t>Power supply stability: 0.01% (24 hours)</a:t>
            </a:r>
          </a:p>
          <a:p>
            <a:endParaRPr lang="en-US" altLang="ja-JP" sz="2205" dirty="0"/>
          </a:p>
        </p:txBody>
      </p:sp>
      <p:pic>
        <p:nvPicPr>
          <p:cNvPr id="4" name="コンテンツ プレースホルダー 8">
            <a:extLst>
              <a:ext uri="{FF2B5EF4-FFF2-40B4-BE49-F238E27FC236}">
                <a16:creationId xmlns:a16="http://schemas.microsoft.com/office/drawing/2014/main" id="{678205F6-6E6D-46E7-A555-6E1AF6D5E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47" y="3360491"/>
            <a:ext cx="6508790" cy="362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18">
            <a:extLst>
              <a:ext uri="{FF2B5EF4-FFF2-40B4-BE49-F238E27FC236}">
                <a16:creationId xmlns:a16="http://schemas.microsoft.com/office/drawing/2014/main" id="{1F7B7892-1A8D-4228-907F-FDA84A770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6546" y="3303585"/>
            <a:ext cx="1670650" cy="3976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9pPr>
          </a:lstStyle>
          <a:p>
            <a:r>
              <a:rPr lang="en-US" altLang="ja-JP" sz="1984" dirty="0">
                <a:latin typeface="+mj-lt"/>
              </a:rPr>
              <a:t>Pulsed magnet</a:t>
            </a:r>
            <a:endParaRPr lang="ja-JP" altLang="en-US" sz="1984" dirty="0">
              <a:latin typeface="+mj-lt"/>
            </a:endParaRPr>
          </a:p>
        </p:txBody>
      </p:sp>
      <p:sp>
        <p:nvSpPr>
          <p:cNvPr id="6" name="正方形/長方形 18">
            <a:extLst>
              <a:ext uri="{FF2B5EF4-FFF2-40B4-BE49-F238E27FC236}">
                <a16:creationId xmlns:a16="http://schemas.microsoft.com/office/drawing/2014/main" id="{31C50484-B7BB-453B-9763-9ACE91D06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5289" y="3859213"/>
            <a:ext cx="721672" cy="3976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9pPr>
          </a:lstStyle>
          <a:p>
            <a:r>
              <a:rPr lang="en-US" altLang="ja-JP" sz="1984" dirty="0">
                <a:latin typeface="+mj-lt"/>
              </a:rPr>
              <a:t>BPM</a:t>
            </a:r>
            <a:endParaRPr lang="ja-JP" altLang="en-US" sz="1984" dirty="0">
              <a:latin typeface="+mj-lt"/>
            </a:endParaRPr>
          </a:p>
        </p:txBody>
      </p:sp>
      <p:sp>
        <p:nvSpPr>
          <p:cNvPr id="7" name="正方形/長方形 18">
            <a:extLst>
              <a:ext uri="{FF2B5EF4-FFF2-40B4-BE49-F238E27FC236}">
                <a16:creationId xmlns:a16="http://schemas.microsoft.com/office/drawing/2014/main" id="{BACCFAF8-7CA0-4BB7-A2E1-12AEAD91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6667" y="6773637"/>
            <a:ext cx="3651962" cy="703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9pPr>
          </a:lstStyle>
          <a:p>
            <a:r>
              <a:rPr lang="en-US" altLang="ja-JP" sz="1984" dirty="0">
                <a:latin typeface="+mj-lt"/>
              </a:rPr>
              <a:t>Movable girder for pulsed magnet</a:t>
            </a:r>
          </a:p>
          <a:p>
            <a:r>
              <a:rPr lang="en-US" altLang="ja-JP" sz="1984" dirty="0">
                <a:latin typeface="+mj-lt"/>
              </a:rPr>
              <a:t>(remote controllable, 10 </a:t>
            </a:r>
            <a:r>
              <a:rPr lang="en-US" altLang="ja-JP" sz="1984" dirty="0">
                <a:latin typeface="Symbol" panose="05050102010706020507" pitchFamily="18" charset="2"/>
              </a:rPr>
              <a:t>m</a:t>
            </a:r>
            <a:r>
              <a:rPr lang="en-US" altLang="ja-JP" sz="1984" dirty="0">
                <a:latin typeface="+mj-lt"/>
              </a:rPr>
              <a:t>m step)</a:t>
            </a:r>
            <a:endParaRPr lang="ja-JP" altLang="en-US" sz="1984" dirty="0">
              <a:latin typeface="+mj-lt"/>
            </a:endParaRP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CB3EC990-45CA-4E4F-9547-FB9B1A74B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54694" y="6984232"/>
            <a:ext cx="2227461" cy="251989"/>
          </a:xfrm>
        </p:spPr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37</a:t>
            </a:fld>
            <a:endParaRPr lang="en-US" altLang="ja-JP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B00ED22-E706-4CAC-BE31-9128E7CED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57" y="5957745"/>
            <a:ext cx="4404779" cy="11591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3EF50AC-53A9-40F0-ACF4-6C505BCD6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3775" y="6421112"/>
            <a:ext cx="1421914" cy="10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28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10">
            <a:extLst>
              <a:ext uri="{FF2B5EF4-FFF2-40B4-BE49-F238E27FC236}">
                <a16:creationId xmlns:a16="http://schemas.microsoft.com/office/drawing/2014/main" id="{1707F477-7A91-423A-BAF9-CE17390F6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863" y="2552500"/>
            <a:ext cx="9345613" cy="50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01886" y="-12455"/>
            <a:ext cx="9088041" cy="839964"/>
          </a:xfrm>
        </p:spPr>
        <p:txBody>
          <a:bodyPr/>
          <a:lstStyle/>
          <a:p>
            <a:r>
              <a:rPr lang="en-US" altLang="ja-JP" dirty="0">
                <a:solidFill>
                  <a:schemeClr val="tx2">
                    <a:lumMod val="75000"/>
                  </a:schemeClr>
                </a:solidFill>
              </a:rPr>
              <a:t>e+ source setup 2</a:t>
            </a:r>
            <a:endParaRPr kumimoji="1" lang="ja-JP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38</a:t>
            </a:fld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82F2E681-EEA3-4949-A368-3CCCA28BCE34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432377" y="2555701"/>
            <a:ext cx="2078251" cy="29523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8E412B3F-0AA4-4704-9416-81EA80E18BD5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833740" y="2555701"/>
            <a:ext cx="714609" cy="26174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A57E8374-AC12-4148-AA01-FC2F72D83924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893377" y="2102167"/>
            <a:ext cx="1145400" cy="327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E622B0F-D987-4B37-9FDC-51C6A48513FE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857685" y="2555701"/>
            <a:ext cx="881536" cy="1336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56BC4CCA-C94C-4BEE-89EC-BE274693BB0C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2583910" y="2148914"/>
            <a:ext cx="457740" cy="17389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2F77FDF-31A2-4D6F-ABCD-C40A461792CA}"/>
              </a:ext>
            </a:extLst>
          </p:cNvPr>
          <p:cNvSpPr txBox="1"/>
          <p:nvPr/>
        </p:nvSpPr>
        <p:spPr>
          <a:xfrm>
            <a:off x="1107063" y="2217147"/>
            <a:ext cx="65062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target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AE7701C-1CE3-4CE5-AC6A-6BC3BD8C913E}"/>
              </a:ext>
            </a:extLst>
          </p:cNvPr>
          <p:cNvSpPr txBox="1"/>
          <p:nvPr/>
        </p:nvSpPr>
        <p:spPr>
          <a:xfrm>
            <a:off x="1817514" y="1810360"/>
            <a:ext cx="153279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BC (bridge coil)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D639681-31AF-4713-B16E-60E8FF903291}"/>
              </a:ext>
            </a:extLst>
          </p:cNvPr>
          <p:cNvSpPr txBox="1"/>
          <p:nvPr/>
        </p:nvSpPr>
        <p:spPr>
          <a:xfrm>
            <a:off x="3336318" y="2217147"/>
            <a:ext cx="242406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FC(flux concentrator)</a:t>
            </a:r>
            <a:r>
              <a:rPr lang="ja-JP" altLang="en-US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>
                <a:solidFill>
                  <a:schemeClr val="tx1"/>
                </a:solidFill>
              </a:rPr>
              <a:t>head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D79EF83-5C36-4BF0-BEF4-69FF502FDB39}"/>
              </a:ext>
            </a:extLst>
          </p:cNvPr>
          <p:cNvSpPr txBox="1"/>
          <p:nvPr/>
        </p:nvSpPr>
        <p:spPr>
          <a:xfrm>
            <a:off x="5774905" y="1763613"/>
            <a:ext cx="252774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LAS (large aperture S-band)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5FF751B-0636-4804-8F4C-67E22CAB4A73}"/>
              </a:ext>
            </a:extLst>
          </p:cNvPr>
          <p:cNvSpPr txBox="1"/>
          <p:nvPr/>
        </p:nvSpPr>
        <p:spPr>
          <a:xfrm>
            <a:off x="8298234" y="2217147"/>
            <a:ext cx="88197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solenoid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C21AF0D-21EA-4DF3-AA2C-7AF79AC09DC2}"/>
              </a:ext>
            </a:extLst>
          </p:cNvPr>
          <p:cNvSpPr txBox="1"/>
          <p:nvPr/>
        </p:nvSpPr>
        <p:spPr>
          <a:xfrm>
            <a:off x="81224" y="1039709"/>
            <a:ext cx="5624722" cy="5135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FC head + BC + target = FC assembly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323BDE-A6BB-4A63-A873-35BA384D7E0A}"/>
              </a:ext>
            </a:extLst>
          </p:cNvPr>
          <p:cNvSpPr txBox="1"/>
          <p:nvPr/>
        </p:nvSpPr>
        <p:spPr>
          <a:xfrm>
            <a:off x="6786066" y="7139693"/>
            <a:ext cx="3888432" cy="3638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64" dirty="0"/>
              <a:t>Y. Enomoto, SuperKEKB review, 2019</a:t>
            </a:r>
            <a:endParaRPr lang="ja-JP" altLang="en-US" sz="1764" dirty="0"/>
          </a:p>
        </p:txBody>
      </p:sp>
      <p:pic>
        <p:nvPicPr>
          <p:cNvPr id="22" name="コンテンツ プレースホルダー 6">
            <a:extLst>
              <a:ext uri="{FF2B5EF4-FFF2-40B4-BE49-F238E27FC236}">
                <a16:creationId xmlns:a16="http://schemas.microsoft.com/office/drawing/2014/main" id="{D15BD879-1353-491E-9F22-286AC694F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4268" y="4283893"/>
            <a:ext cx="3982238" cy="284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2263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>
            <a:extLst>
              <a:ext uri="{FF2B5EF4-FFF2-40B4-BE49-F238E27FC236}">
                <a16:creationId xmlns:a16="http://schemas.microsoft.com/office/drawing/2014/main" id="{89882F8A-C165-41F9-8743-21AB9E28F7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08595"/>
            <a:ext cx="10674498" cy="671971"/>
          </a:xfrm>
        </p:spPr>
        <p:txBody>
          <a:bodyPr/>
          <a:lstStyle/>
          <a:p>
            <a:pPr eaLnBrk="1" hangingPunct="1"/>
            <a:r>
              <a:rPr lang="en-US" altLang="ja-JP" dirty="0"/>
              <a:t>Movable girder for accelerating structure</a:t>
            </a:r>
            <a:endParaRPr lang="ja-JP" altLang="en-US" dirty="0"/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E0B68455-3153-4AB9-A564-25C257CFB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30" y="491368"/>
            <a:ext cx="10079567" cy="2328677"/>
          </a:xfrm>
        </p:spPr>
        <p:txBody>
          <a:bodyPr/>
          <a:lstStyle/>
          <a:p>
            <a:r>
              <a:rPr lang="en-US" altLang="ja-JP" sz="2800" dirty="0"/>
              <a:t>Six movable girders have been installed in Sector3 (in summer shutdown of 2019).</a:t>
            </a:r>
          </a:p>
          <a:p>
            <a:pPr lvl="1"/>
            <a:r>
              <a:rPr lang="en-US" altLang="ja-JP" sz="2400" dirty="0"/>
              <a:t>Four 2-m-long accelerating structures are mounted on one girder.</a:t>
            </a:r>
          </a:p>
          <a:p>
            <a:r>
              <a:rPr lang="en-US" altLang="ja-JP" sz="2800" dirty="0"/>
              <a:t>It could help to suppress emittance growth due to misalignment.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692B4D4-9B0E-4DC1-A457-6F23BC809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6" y="2543033"/>
            <a:ext cx="9583754" cy="541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09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テキスト ボックス 111"/>
          <p:cNvSpPr txBox="1"/>
          <p:nvPr/>
        </p:nvSpPr>
        <p:spPr>
          <a:xfrm>
            <a:off x="4497283" y="3059757"/>
            <a:ext cx="398701" cy="565859"/>
          </a:xfrm>
          <a:prstGeom prst="rect">
            <a:avLst/>
          </a:prstGeom>
          <a:noFill/>
        </p:spPr>
        <p:txBody>
          <a:bodyPr wrap="none" lIns="100585" tIns="50291" rIns="100585" bIns="50291" rtlCol="0">
            <a:spAutoFit/>
          </a:bodyPr>
          <a:lstStyle/>
          <a:p>
            <a:pPr defTabSz="1005826"/>
            <a:r>
              <a:rPr lang="en-US" altLang="ja-JP" sz="3017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endParaRPr lang="ja-JP" altLang="en-US" sz="3017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3023207" y="3059757"/>
            <a:ext cx="398701" cy="565859"/>
          </a:xfrm>
          <a:prstGeom prst="rect">
            <a:avLst/>
          </a:prstGeom>
          <a:noFill/>
        </p:spPr>
        <p:txBody>
          <a:bodyPr wrap="none" lIns="100585" tIns="50291" rIns="100585" bIns="50291" rtlCol="0">
            <a:spAutoFit/>
          </a:bodyPr>
          <a:lstStyle/>
          <a:p>
            <a:pPr defTabSz="1005826"/>
            <a:r>
              <a:rPr lang="en-US" altLang="ja-JP" sz="3017" dirty="0">
                <a:solidFill>
                  <a:prstClr val="black"/>
                </a:solidFill>
                <a:latin typeface="Calibri"/>
                <a:ea typeface="ＭＳ Ｐゴシック"/>
              </a:rPr>
              <a:t>1</a:t>
            </a:r>
            <a:endParaRPr lang="ja-JP" altLang="en-US" sz="3017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1691094" y="3059757"/>
            <a:ext cx="409922" cy="565859"/>
          </a:xfrm>
          <a:prstGeom prst="rect">
            <a:avLst/>
          </a:prstGeom>
          <a:noFill/>
        </p:spPr>
        <p:txBody>
          <a:bodyPr wrap="none" lIns="100585" tIns="50291" rIns="100585" bIns="50291" rtlCol="0">
            <a:spAutoFit/>
          </a:bodyPr>
          <a:lstStyle/>
          <a:p>
            <a:pPr defTabSz="1005826"/>
            <a:r>
              <a:rPr lang="en-US" altLang="ja-JP" sz="3017" dirty="0">
                <a:solidFill>
                  <a:prstClr val="black"/>
                </a:solidFill>
                <a:latin typeface="Calibri"/>
                <a:ea typeface="ＭＳ Ｐゴシック"/>
              </a:rPr>
              <a:t>C</a:t>
            </a:r>
            <a:endParaRPr lang="ja-JP" altLang="en-US" sz="3017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5883309" y="3069962"/>
            <a:ext cx="398701" cy="565859"/>
          </a:xfrm>
          <a:prstGeom prst="rect">
            <a:avLst/>
          </a:prstGeom>
          <a:noFill/>
        </p:spPr>
        <p:txBody>
          <a:bodyPr wrap="none" lIns="100585" tIns="50291" rIns="100585" bIns="50291" rtlCol="0">
            <a:spAutoFit/>
          </a:bodyPr>
          <a:lstStyle/>
          <a:p>
            <a:pPr defTabSz="1005826"/>
            <a:r>
              <a:rPr lang="en-US" altLang="ja-JP" sz="3017" dirty="0">
                <a:solidFill>
                  <a:prstClr val="black"/>
                </a:solidFill>
                <a:latin typeface="Calibri"/>
                <a:ea typeface="ＭＳ Ｐゴシック"/>
              </a:rPr>
              <a:t>3</a:t>
            </a:r>
            <a:endParaRPr lang="ja-JP" altLang="en-US" sz="3017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7163873" y="3059757"/>
            <a:ext cx="398701" cy="565859"/>
          </a:xfrm>
          <a:prstGeom prst="rect">
            <a:avLst/>
          </a:prstGeom>
          <a:noFill/>
        </p:spPr>
        <p:txBody>
          <a:bodyPr wrap="none" lIns="100585" tIns="50291" rIns="100585" bIns="50291" rtlCol="0">
            <a:spAutoFit/>
          </a:bodyPr>
          <a:lstStyle/>
          <a:p>
            <a:pPr defTabSz="1005826"/>
            <a:r>
              <a:rPr lang="en-US" altLang="ja-JP" sz="3017" dirty="0">
                <a:solidFill>
                  <a:prstClr val="black"/>
                </a:solidFill>
                <a:latin typeface="Calibri"/>
                <a:ea typeface="ＭＳ Ｐゴシック"/>
              </a:rPr>
              <a:t>4</a:t>
            </a:r>
            <a:endParaRPr lang="ja-JP" altLang="en-US" sz="3017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8441568" y="3059757"/>
            <a:ext cx="398701" cy="565859"/>
          </a:xfrm>
          <a:prstGeom prst="rect">
            <a:avLst/>
          </a:prstGeom>
          <a:noFill/>
        </p:spPr>
        <p:txBody>
          <a:bodyPr wrap="none" lIns="100585" tIns="50291" rIns="100585" bIns="50291" rtlCol="0">
            <a:spAutoFit/>
          </a:bodyPr>
          <a:lstStyle/>
          <a:p>
            <a:pPr defTabSz="1005826"/>
            <a:r>
              <a:rPr lang="en-US" altLang="ja-JP" sz="3017" dirty="0">
                <a:solidFill>
                  <a:prstClr val="black"/>
                </a:solidFill>
                <a:latin typeface="Calibri"/>
                <a:ea typeface="ＭＳ Ｐゴシック"/>
              </a:rPr>
              <a:t>5</a:t>
            </a:r>
            <a:endParaRPr lang="ja-JP" altLang="en-US" sz="3017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Rectangle 141"/>
          <p:cNvSpPr>
            <a:spLocks noChangeArrowheads="1"/>
          </p:cNvSpPr>
          <p:nvPr/>
        </p:nvSpPr>
        <p:spPr bwMode="auto">
          <a:xfrm>
            <a:off x="7246918" y="3698051"/>
            <a:ext cx="43748" cy="11899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" name="Rectangle 115"/>
          <p:cNvSpPr>
            <a:spLocks noChangeArrowheads="1"/>
          </p:cNvSpPr>
          <p:nvPr/>
        </p:nvSpPr>
        <p:spPr bwMode="auto">
          <a:xfrm>
            <a:off x="3664821" y="3701548"/>
            <a:ext cx="82247" cy="11899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" name="Rectangle 108"/>
          <p:cNvSpPr>
            <a:spLocks noChangeArrowheads="1"/>
          </p:cNvSpPr>
          <p:nvPr/>
        </p:nvSpPr>
        <p:spPr bwMode="auto">
          <a:xfrm>
            <a:off x="2235114" y="3698051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" name="Line 87"/>
          <p:cNvSpPr>
            <a:spLocks noChangeShapeType="1"/>
          </p:cNvSpPr>
          <p:nvPr/>
        </p:nvSpPr>
        <p:spPr bwMode="auto">
          <a:xfrm>
            <a:off x="1265675" y="2170366"/>
            <a:ext cx="1849670" cy="1749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0585" tIns="50291" rIns="100585" bIns="50291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8" name="AutoShape 88"/>
          <p:cNvSpPr>
            <a:spLocks/>
          </p:cNvSpPr>
          <p:nvPr/>
        </p:nvSpPr>
        <p:spPr bwMode="auto">
          <a:xfrm flipH="1">
            <a:off x="509688" y="2170365"/>
            <a:ext cx="1587181" cy="1587181"/>
          </a:xfrm>
          <a:custGeom>
            <a:avLst/>
            <a:gdLst>
              <a:gd name="T0" fmla="*/ 719931 w 1439862"/>
              <a:gd name="T1" fmla="*/ 0 h 1439863"/>
              <a:gd name="T2" fmla="*/ 719931 w 1439862"/>
              <a:gd name="T3" fmla="*/ 719932 h 1439863"/>
              <a:gd name="T4" fmla="*/ 1439402 w 1439862"/>
              <a:gd name="T5" fmla="*/ 694206 h 1439863"/>
              <a:gd name="T6" fmla="*/ 719931 w 1439862"/>
              <a:gd name="T7" fmla="*/ 0 h 1439863"/>
              <a:gd name="T8" fmla="*/ 1439402 w 1439862"/>
              <a:gd name="T9" fmla="*/ 694206 h 1439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2" h="1439863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  <a:lnTo>
                  <a:pt x="719931" y="719932"/>
                </a:lnTo>
                <a:close/>
              </a:path>
              <a:path w="1439862" h="1439863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9" name="AutoShape 89"/>
          <p:cNvSpPr>
            <a:spLocks noChangeArrowheads="1"/>
          </p:cNvSpPr>
          <p:nvPr/>
        </p:nvSpPr>
        <p:spPr bwMode="auto">
          <a:xfrm rot="16200000" flipH="1">
            <a:off x="513188" y="2170366"/>
            <a:ext cx="1587181" cy="1587181"/>
          </a:xfrm>
          <a:custGeom>
            <a:avLst/>
            <a:gdLst>
              <a:gd name="T0" fmla="*/ 719931 w 1439863"/>
              <a:gd name="T1" fmla="*/ 0 h 1439862"/>
              <a:gd name="T2" fmla="*/ 719932 w 1439863"/>
              <a:gd name="T3" fmla="*/ 719931 h 1439862"/>
              <a:gd name="T4" fmla="*/ 1439403 w 1439863"/>
              <a:gd name="T5" fmla="*/ 694206 h 1439862"/>
              <a:gd name="T6" fmla="*/ 719931 w 1439863"/>
              <a:gd name="T7" fmla="*/ 0 h 1439862"/>
              <a:gd name="T8" fmla="*/ 1439403 w 1439863"/>
              <a:gd name="T9" fmla="*/ 694206 h 1439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3" h="1439862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  <a:lnTo>
                  <a:pt x="719932" y="719931"/>
                </a:lnTo>
                <a:close/>
              </a:path>
              <a:path w="1439863" h="1439862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0" name="Line 90"/>
          <p:cNvSpPr>
            <a:spLocks noChangeShapeType="1"/>
          </p:cNvSpPr>
          <p:nvPr/>
        </p:nvSpPr>
        <p:spPr bwMode="auto">
          <a:xfrm>
            <a:off x="509708" y="2901833"/>
            <a:ext cx="1749" cy="68247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0585" tIns="50291" rIns="100585" bIns="50291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1" name="AutoShape 92"/>
          <p:cNvSpPr>
            <a:spLocks noChangeArrowheads="1"/>
          </p:cNvSpPr>
          <p:nvPr/>
        </p:nvSpPr>
        <p:spPr bwMode="auto">
          <a:xfrm>
            <a:off x="1265656" y="2002372"/>
            <a:ext cx="1175949" cy="335986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2" name="Rectangle 93"/>
          <p:cNvSpPr>
            <a:spLocks noChangeArrowheads="1"/>
          </p:cNvSpPr>
          <p:nvPr/>
        </p:nvSpPr>
        <p:spPr bwMode="auto">
          <a:xfrm>
            <a:off x="1349652" y="2110867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1475647" y="2110867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1601641" y="2110867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5" name="Rectangle 96"/>
          <p:cNvSpPr>
            <a:spLocks noChangeArrowheads="1"/>
          </p:cNvSpPr>
          <p:nvPr/>
        </p:nvSpPr>
        <p:spPr bwMode="auto">
          <a:xfrm>
            <a:off x="1729405" y="2110867"/>
            <a:ext cx="82247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6" name="Rectangle 97"/>
          <p:cNvSpPr>
            <a:spLocks noChangeArrowheads="1"/>
          </p:cNvSpPr>
          <p:nvPr/>
        </p:nvSpPr>
        <p:spPr bwMode="auto">
          <a:xfrm>
            <a:off x="1855399" y="2112617"/>
            <a:ext cx="82247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7" name="Rectangle 98"/>
          <p:cNvSpPr>
            <a:spLocks noChangeArrowheads="1"/>
          </p:cNvSpPr>
          <p:nvPr/>
        </p:nvSpPr>
        <p:spPr bwMode="auto">
          <a:xfrm>
            <a:off x="1981375" y="2110867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8" name="Rectangle 99"/>
          <p:cNvSpPr>
            <a:spLocks noChangeArrowheads="1"/>
          </p:cNvSpPr>
          <p:nvPr/>
        </p:nvSpPr>
        <p:spPr bwMode="auto">
          <a:xfrm>
            <a:off x="2107369" y="2112617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9" name="Rectangle 100"/>
          <p:cNvSpPr>
            <a:spLocks noChangeArrowheads="1"/>
          </p:cNvSpPr>
          <p:nvPr/>
        </p:nvSpPr>
        <p:spPr bwMode="auto">
          <a:xfrm>
            <a:off x="2233364" y="2112617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0" name="AutoShape 101"/>
          <p:cNvSpPr>
            <a:spLocks noChangeArrowheads="1"/>
          </p:cNvSpPr>
          <p:nvPr/>
        </p:nvSpPr>
        <p:spPr bwMode="auto">
          <a:xfrm>
            <a:off x="1267425" y="3589555"/>
            <a:ext cx="1258196" cy="335986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1" name="Rectangle 102"/>
          <p:cNvSpPr>
            <a:spLocks noChangeArrowheads="1"/>
          </p:cNvSpPr>
          <p:nvPr/>
        </p:nvSpPr>
        <p:spPr bwMode="auto">
          <a:xfrm>
            <a:off x="1351421" y="3698051"/>
            <a:ext cx="82247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2" name="Rectangle 103"/>
          <p:cNvSpPr>
            <a:spLocks noChangeArrowheads="1"/>
          </p:cNvSpPr>
          <p:nvPr/>
        </p:nvSpPr>
        <p:spPr bwMode="auto">
          <a:xfrm>
            <a:off x="1477396" y="3698051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3" name="Rectangle 104"/>
          <p:cNvSpPr>
            <a:spLocks noChangeArrowheads="1"/>
          </p:cNvSpPr>
          <p:nvPr/>
        </p:nvSpPr>
        <p:spPr bwMode="auto">
          <a:xfrm>
            <a:off x="1603391" y="3698051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4" name="Rectangle 105"/>
          <p:cNvSpPr>
            <a:spLocks noChangeArrowheads="1"/>
          </p:cNvSpPr>
          <p:nvPr/>
        </p:nvSpPr>
        <p:spPr bwMode="auto">
          <a:xfrm>
            <a:off x="1729385" y="3698051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5" name="Rectangle 106"/>
          <p:cNvSpPr>
            <a:spLocks noChangeArrowheads="1"/>
          </p:cNvSpPr>
          <p:nvPr/>
        </p:nvSpPr>
        <p:spPr bwMode="auto">
          <a:xfrm>
            <a:off x="1857130" y="3699799"/>
            <a:ext cx="8224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6" name="Rectangle 107"/>
          <p:cNvSpPr>
            <a:spLocks noChangeArrowheads="1"/>
          </p:cNvSpPr>
          <p:nvPr/>
        </p:nvSpPr>
        <p:spPr bwMode="auto">
          <a:xfrm>
            <a:off x="1983125" y="3698051"/>
            <a:ext cx="8224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7" name="Rectangle 108"/>
          <p:cNvSpPr>
            <a:spLocks noChangeArrowheads="1"/>
          </p:cNvSpPr>
          <p:nvPr/>
        </p:nvSpPr>
        <p:spPr bwMode="auto">
          <a:xfrm>
            <a:off x="2109120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8" name="AutoShape 110"/>
          <p:cNvSpPr>
            <a:spLocks noChangeArrowheads="1"/>
          </p:cNvSpPr>
          <p:nvPr/>
        </p:nvSpPr>
        <p:spPr bwMode="auto">
          <a:xfrm>
            <a:off x="2693595" y="3591303"/>
            <a:ext cx="1175949" cy="335986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9" name="Rectangle 111"/>
          <p:cNvSpPr>
            <a:spLocks noChangeArrowheads="1"/>
          </p:cNvSpPr>
          <p:nvPr/>
        </p:nvSpPr>
        <p:spPr bwMode="auto">
          <a:xfrm>
            <a:off x="2777591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0" name="Rectangle 112"/>
          <p:cNvSpPr>
            <a:spLocks noChangeArrowheads="1"/>
          </p:cNvSpPr>
          <p:nvPr/>
        </p:nvSpPr>
        <p:spPr bwMode="auto">
          <a:xfrm>
            <a:off x="2903586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1" name="Rectangle 113"/>
          <p:cNvSpPr>
            <a:spLocks noChangeArrowheads="1"/>
          </p:cNvSpPr>
          <p:nvPr/>
        </p:nvSpPr>
        <p:spPr bwMode="auto">
          <a:xfrm>
            <a:off x="3029580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2" name="Rectangle 114"/>
          <p:cNvSpPr>
            <a:spLocks noChangeArrowheads="1"/>
          </p:cNvSpPr>
          <p:nvPr/>
        </p:nvSpPr>
        <p:spPr bwMode="auto">
          <a:xfrm>
            <a:off x="3157343" y="3699799"/>
            <a:ext cx="82247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3" name="Rectangle 115"/>
          <p:cNvSpPr>
            <a:spLocks noChangeArrowheads="1"/>
          </p:cNvSpPr>
          <p:nvPr/>
        </p:nvSpPr>
        <p:spPr bwMode="auto">
          <a:xfrm>
            <a:off x="3283338" y="3701548"/>
            <a:ext cx="82247" cy="118995"/>
          </a:xfrm>
          <a:prstGeom prst="rect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4" name="Rectangle 116"/>
          <p:cNvSpPr>
            <a:spLocks noChangeArrowheads="1"/>
          </p:cNvSpPr>
          <p:nvPr/>
        </p:nvSpPr>
        <p:spPr bwMode="auto">
          <a:xfrm>
            <a:off x="3409313" y="3699799"/>
            <a:ext cx="83996" cy="11899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5" name="Rectangle 117"/>
          <p:cNvSpPr>
            <a:spLocks noChangeArrowheads="1"/>
          </p:cNvSpPr>
          <p:nvPr/>
        </p:nvSpPr>
        <p:spPr bwMode="auto">
          <a:xfrm>
            <a:off x="3535308" y="3701548"/>
            <a:ext cx="83996" cy="11899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6" name="AutoShape 119"/>
          <p:cNvSpPr>
            <a:spLocks noChangeArrowheads="1"/>
          </p:cNvSpPr>
          <p:nvPr/>
        </p:nvSpPr>
        <p:spPr bwMode="auto">
          <a:xfrm>
            <a:off x="4037537" y="3591303"/>
            <a:ext cx="1175949" cy="335986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7" name="Rectangle 120"/>
          <p:cNvSpPr>
            <a:spLocks noChangeArrowheads="1"/>
          </p:cNvSpPr>
          <p:nvPr/>
        </p:nvSpPr>
        <p:spPr bwMode="auto">
          <a:xfrm>
            <a:off x="4121533" y="3699799"/>
            <a:ext cx="83996" cy="118995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8" name="Rectangle 121"/>
          <p:cNvSpPr>
            <a:spLocks noChangeArrowheads="1"/>
          </p:cNvSpPr>
          <p:nvPr/>
        </p:nvSpPr>
        <p:spPr bwMode="auto">
          <a:xfrm>
            <a:off x="4247528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9" name="Rectangle 122"/>
          <p:cNvSpPr>
            <a:spLocks noChangeArrowheads="1"/>
          </p:cNvSpPr>
          <p:nvPr/>
        </p:nvSpPr>
        <p:spPr bwMode="auto">
          <a:xfrm>
            <a:off x="4373522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0" name="Rectangle 123"/>
          <p:cNvSpPr>
            <a:spLocks noChangeArrowheads="1"/>
          </p:cNvSpPr>
          <p:nvPr/>
        </p:nvSpPr>
        <p:spPr bwMode="auto">
          <a:xfrm>
            <a:off x="4501285" y="3699799"/>
            <a:ext cx="82247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1" name="Rectangle 124"/>
          <p:cNvSpPr>
            <a:spLocks noChangeArrowheads="1"/>
          </p:cNvSpPr>
          <p:nvPr/>
        </p:nvSpPr>
        <p:spPr bwMode="auto">
          <a:xfrm>
            <a:off x="4627280" y="3701548"/>
            <a:ext cx="82247" cy="118995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2" name="Rectangle 125"/>
          <p:cNvSpPr>
            <a:spLocks noChangeArrowheads="1"/>
          </p:cNvSpPr>
          <p:nvPr/>
        </p:nvSpPr>
        <p:spPr bwMode="auto">
          <a:xfrm>
            <a:off x="4753255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3" name="Rectangle 126"/>
          <p:cNvSpPr>
            <a:spLocks noChangeArrowheads="1"/>
          </p:cNvSpPr>
          <p:nvPr/>
        </p:nvSpPr>
        <p:spPr bwMode="auto">
          <a:xfrm>
            <a:off x="4879250" y="3701548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4" name="Rectangle 127"/>
          <p:cNvSpPr>
            <a:spLocks noChangeArrowheads="1"/>
          </p:cNvSpPr>
          <p:nvPr/>
        </p:nvSpPr>
        <p:spPr bwMode="auto">
          <a:xfrm>
            <a:off x="5005245" y="3701548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5" name="AutoShape 128"/>
          <p:cNvSpPr>
            <a:spLocks noChangeArrowheads="1"/>
          </p:cNvSpPr>
          <p:nvPr/>
        </p:nvSpPr>
        <p:spPr bwMode="auto">
          <a:xfrm>
            <a:off x="5381479" y="3591303"/>
            <a:ext cx="1175949" cy="335986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6" name="Rectangle 130"/>
          <p:cNvSpPr>
            <a:spLocks noChangeArrowheads="1"/>
          </p:cNvSpPr>
          <p:nvPr/>
        </p:nvSpPr>
        <p:spPr bwMode="auto">
          <a:xfrm>
            <a:off x="5591470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7" name="Rectangle 131"/>
          <p:cNvSpPr>
            <a:spLocks noChangeArrowheads="1"/>
          </p:cNvSpPr>
          <p:nvPr/>
        </p:nvSpPr>
        <p:spPr bwMode="auto">
          <a:xfrm>
            <a:off x="5717465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8" name="Rectangle 132"/>
          <p:cNvSpPr>
            <a:spLocks noChangeArrowheads="1"/>
          </p:cNvSpPr>
          <p:nvPr/>
        </p:nvSpPr>
        <p:spPr bwMode="auto">
          <a:xfrm>
            <a:off x="5845228" y="3699799"/>
            <a:ext cx="82247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9" name="Rectangle 133"/>
          <p:cNvSpPr>
            <a:spLocks noChangeArrowheads="1"/>
          </p:cNvSpPr>
          <p:nvPr/>
        </p:nvSpPr>
        <p:spPr bwMode="auto">
          <a:xfrm>
            <a:off x="5971222" y="3701548"/>
            <a:ext cx="82247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0" name="Rectangle 134"/>
          <p:cNvSpPr>
            <a:spLocks noChangeArrowheads="1"/>
          </p:cNvSpPr>
          <p:nvPr/>
        </p:nvSpPr>
        <p:spPr bwMode="auto">
          <a:xfrm>
            <a:off x="6097198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1" name="Rectangle 135"/>
          <p:cNvSpPr>
            <a:spLocks noChangeArrowheads="1"/>
          </p:cNvSpPr>
          <p:nvPr/>
        </p:nvSpPr>
        <p:spPr bwMode="auto">
          <a:xfrm>
            <a:off x="6223192" y="3701548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2" name="Rectangle 136"/>
          <p:cNvSpPr>
            <a:spLocks noChangeArrowheads="1"/>
          </p:cNvSpPr>
          <p:nvPr/>
        </p:nvSpPr>
        <p:spPr bwMode="auto">
          <a:xfrm>
            <a:off x="6349187" y="3701548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3" name="AutoShape 137"/>
          <p:cNvSpPr>
            <a:spLocks noChangeArrowheads="1"/>
          </p:cNvSpPr>
          <p:nvPr/>
        </p:nvSpPr>
        <p:spPr bwMode="auto">
          <a:xfrm>
            <a:off x="6725421" y="3589555"/>
            <a:ext cx="1175949" cy="335986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4" name="Rectangle 138"/>
          <p:cNvSpPr>
            <a:spLocks noChangeArrowheads="1"/>
          </p:cNvSpPr>
          <p:nvPr/>
        </p:nvSpPr>
        <p:spPr bwMode="auto">
          <a:xfrm>
            <a:off x="6809418" y="3698051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5" name="Rectangle 139"/>
          <p:cNvSpPr>
            <a:spLocks noChangeArrowheads="1"/>
          </p:cNvSpPr>
          <p:nvPr/>
        </p:nvSpPr>
        <p:spPr bwMode="auto">
          <a:xfrm>
            <a:off x="6935412" y="3698051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6" name="Rectangle 140"/>
          <p:cNvSpPr>
            <a:spLocks noChangeArrowheads="1"/>
          </p:cNvSpPr>
          <p:nvPr/>
        </p:nvSpPr>
        <p:spPr bwMode="auto">
          <a:xfrm>
            <a:off x="7061407" y="3698051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7" name="Rectangle 141"/>
          <p:cNvSpPr>
            <a:spLocks noChangeArrowheads="1"/>
          </p:cNvSpPr>
          <p:nvPr/>
        </p:nvSpPr>
        <p:spPr bwMode="auto">
          <a:xfrm>
            <a:off x="7175151" y="3698051"/>
            <a:ext cx="43749" cy="11899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8" name="Rectangle 142"/>
          <p:cNvSpPr>
            <a:spLocks noChangeArrowheads="1"/>
          </p:cNvSpPr>
          <p:nvPr/>
        </p:nvSpPr>
        <p:spPr bwMode="auto">
          <a:xfrm>
            <a:off x="7315164" y="3699799"/>
            <a:ext cx="82247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9" name="Rectangle 143"/>
          <p:cNvSpPr>
            <a:spLocks noChangeArrowheads="1"/>
          </p:cNvSpPr>
          <p:nvPr/>
        </p:nvSpPr>
        <p:spPr bwMode="auto">
          <a:xfrm>
            <a:off x="7441140" y="3698051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0" name="Rectangle 144"/>
          <p:cNvSpPr>
            <a:spLocks noChangeArrowheads="1"/>
          </p:cNvSpPr>
          <p:nvPr/>
        </p:nvSpPr>
        <p:spPr bwMode="auto">
          <a:xfrm>
            <a:off x="7567134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1" name="Rectangle 145"/>
          <p:cNvSpPr>
            <a:spLocks noChangeArrowheads="1"/>
          </p:cNvSpPr>
          <p:nvPr/>
        </p:nvSpPr>
        <p:spPr bwMode="auto">
          <a:xfrm>
            <a:off x="7693129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2" name="AutoShape 146"/>
          <p:cNvSpPr>
            <a:spLocks noChangeArrowheads="1"/>
          </p:cNvSpPr>
          <p:nvPr/>
        </p:nvSpPr>
        <p:spPr bwMode="auto">
          <a:xfrm>
            <a:off x="8069363" y="3591303"/>
            <a:ext cx="1055204" cy="335986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3" name="Rectangle 147"/>
          <p:cNvSpPr>
            <a:spLocks noChangeArrowheads="1"/>
          </p:cNvSpPr>
          <p:nvPr/>
        </p:nvSpPr>
        <p:spPr bwMode="auto">
          <a:xfrm>
            <a:off x="8153360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4" name="Rectangle 148"/>
          <p:cNvSpPr>
            <a:spLocks noChangeArrowheads="1"/>
          </p:cNvSpPr>
          <p:nvPr/>
        </p:nvSpPr>
        <p:spPr bwMode="auto">
          <a:xfrm>
            <a:off x="8279354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5" name="Rectangle 149"/>
          <p:cNvSpPr>
            <a:spLocks noChangeArrowheads="1"/>
          </p:cNvSpPr>
          <p:nvPr/>
        </p:nvSpPr>
        <p:spPr bwMode="auto">
          <a:xfrm>
            <a:off x="8405349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6" name="Rectangle 150"/>
          <p:cNvSpPr>
            <a:spLocks noChangeArrowheads="1"/>
          </p:cNvSpPr>
          <p:nvPr/>
        </p:nvSpPr>
        <p:spPr bwMode="auto">
          <a:xfrm>
            <a:off x="8533112" y="3699799"/>
            <a:ext cx="82247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7" name="Rectangle 151"/>
          <p:cNvSpPr>
            <a:spLocks noChangeArrowheads="1"/>
          </p:cNvSpPr>
          <p:nvPr/>
        </p:nvSpPr>
        <p:spPr bwMode="auto">
          <a:xfrm>
            <a:off x="8659107" y="3701548"/>
            <a:ext cx="82247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8" name="Rectangle 152"/>
          <p:cNvSpPr>
            <a:spLocks noChangeArrowheads="1"/>
          </p:cNvSpPr>
          <p:nvPr/>
        </p:nvSpPr>
        <p:spPr bwMode="auto">
          <a:xfrm>
            <a:off x="8785082" y="3699799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9" name="Rectangle 153"/>
          <p:cNvSpPr>
            <a:spLocks noChangeArrowheads="1"/>
          </p:cNvSpPr>
          <p:nvPr/>
        </p:nvSpPr>
        <p:spPr bwMode="auto">
          <a:xfrm>
            <a:off x="8911077" y="3701548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0" name="Rectangle 154"/>
          <p:cNvSpPr>
            <a:spLocks noChangeArrowheads="1"/>
          </p:cNvSpPr>
          <p:nvPr/>
        </p:nvSpPr>
        <p:spPr bwMode="auto">
          <a:xfrm>
            <a:off x="9037071" y="3701548"/>
            <a:ext cx="83996" cy="118995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1" name="AutoShape 155"/>
          <p:cNvSpPr>
            <a:spLocks noChangeArrowheads="1"/>
          </p:cNvSpPr>
          <p:nvPr/>
        </p:nvSpPr>
        <p:spPr bwMode="auto">
          <a:xfrm>
            <a:off x="2651616" y="2004121"/>
            <a:ext cx="631722" cy="335986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2" name="Rectangle 156"/>
          <p:cNvSpPr>
            <a:spLocks noChangeArrowheads="1"/>
          </p:cNvSpPr>
          <p:nvPr/>
        </p:nvSpPr>
        <p:spPr bwMode="auto">
          <a:xfrm>
            <a:off x="2735593" y="2112617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3" name="Rectangle 157"/>
          <p:cNvSpPr>
            <a:spLocks noChangeArrowheads="1"/>
          </p:cNvSpPr>
          <p:nvPr/>
        </p:nvSpPr>
        <p:spPr bwMode="auto">
          <a:xfrm>
            <a:off x="2861587" y="2112617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4" name="Rectangle 158"/>
          <p:cNvSpPr>
            <a:spLocks noChangeArrowheads="1"/>
          </p:cNvSpPr>
          <p:nvPr/>
        </p:nvSpPr>
        <p:spPr bwMode="auto">
          <a:xfrm>
            <a:off x="2989350" y="2112617"/>
            <a:ext cx="82247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5" name="Rectangle 168"/>
          <p:cNvSpPr>
            <a:spLocks noChangeArrowheads="1"/>
          </p:cNvSpPr>
          <p:nvPr/>
        </p:nvSpPr>
        <p:spPr bwMode="auto">
          <a:xfrm>
            <a:off x="2361109" y="3698051"/>
            <a:ext cx="83996" cy="1189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7" name="Line 176"/>
          <p:cNvSpPr>
            <a:spLocks noChangeShapeType="1"/>
          </p:cNvSpPr>
          <p:nvPr/>
        </p:nvSpPr>
        <p:spPr bwMode="auto">
          <a:xfrm>
            <a:off x="1059184" y="2170366"/>
            <a:ext cx="2082410" cy="1749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585" tIns="50291" rIns="100585" bIns="50291"/>
          <a:lstStyle/>
          <a:p>
            <a:pPr defTabSz="1005826"/>
            <a:endParaRPr lang="ja-JP" altLang="en-US" sz="3017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8" name="AutoShape 177"/>
          <p:cNvSpPr>
            <a:spLocks/>
          </p:cNvSpPr>
          <p:nvPr/>
        </p:nvSpPr>
        <p:spPr bwMode="auto">
          <a:xfrm>
            <a:off x="521938" y="2263110"/>
            <a:ext cx="1149701" cy="1378941"/>
          </a:xfrm>
          <a:custGeom>
            <a:avLst/>
            <a:gdLst>
              <a:gd name="T0" fmla="*/ 175447 w 1042988"/>
              <a:gd name="T1" fmla="*/ 1093403 h 1250950"/>
              <a:gd name="T2" fmla="*/ 521494 w 1042988"/>
              <a:gd name="T3" fmla="*/ 625475 h 1250950"/>
              <a:gd name="T4" fmla="*/ 71582 w 1042988"/>
              <a:gd name="T5" fmla="*/ 309201 h 1250950"/>
              <a:gd name="T6" fmla="*/ 0 w 1042988"/>
              <a:gd name="T7" fmla="*/ 309201 h 1250950"/>
              <a:gd name="T8" fmla="*/ 175447 w 1042988"/>
              <a:gd name="T9" fmla="*/ 1093403 h 1250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042988" h="1250950" stroke="0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  <a:lnTo>
                  <a:pt x="521494" y="625475"/>
                </a:lnTo>
                <a:close/>
              </a:path>
              <a:path w="1042988" h="1250950" fill="none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</a:path>
            </a:pathLst>
          </a:custGeom>
          <a:noFill/>
          <a:ln w="57023">
            <a:solidFill>
              <a:srgbClr val="0000FF"/>
            </a:solidFill>
            <a:round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9" name="Line 179"/>
          <p:cNvSpPr>
            <a:spLocks noChangeShapeType="1"/>
          </p:cNvSpPr>
          <p:nvPr/>
        </p:nvSpPr>
        <p:spPr bwMode="auto">
          <a:xfrm flipV="1">
            <a:off x="3355085" y="3757565"/>
            <a:ext cx="1919667" cy="5250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585" tIns="50291" rIns="100585" bIns="50291"/>
          <a:lstStyle/>
          <a:p>
            <a:pPr defTabSz="1005826"/>
            <a:endParaRPr lang="ja-JP" altLang="en-US" sz="3017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0" name="Line 178"/>
          <p:cNvSpPr>
            <a:spLocks noChangeShapeType="1"/>
          </p:cNvSpPr>
          <p:nvPr/>
        </p:nvSpPr>
        <p:spPr bwMode="auto">
          <a:xfrm>
            <a:off x="1319904" y="3757546"/>
            <a:ext cx="1984415" cy="1750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585" tIns="50291" rIns="100585" bIns="50291"/>
          <a:lstStyle/>
          <a:p>
            <a:pPr defTabSz="1005826"/>
            <a:endParaRPr lang="ja-JP" altLang="en-US" sz="3017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1" name="Line 180"/>
          <p:cNvSpPr>
            <a:spLocks noChangeShapeType="1"/>
          </p:cNvSpPr>
          <p:nvPr/>
        </p:nvSpPr>
        <p:spPr bwMode="auto">
          <a:xfrm>
            <a:off x="5461976" y="3757546"/>
            <a:ext cx="3932080" cy="1750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585" tIns="50291" rIns="100585" bIns="50291"/>
          <a:lstStyle/>
          <a:p>
            <a:pPr defTabSz="1005826"/>
            <a:endParaRPr lang="ja-JP" altLang="en-US" sz="3017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5" name="Line 178"/>
          <p:cNvSpPr>
            <a:spLocks noChangeShapeType="1"/>
          </p:cNvSpPr>
          <p:nvPr/>
        </p:nvSpPr>
        <p:spPr bwMode="auto">
          <a:xfrm>
            <a:off x="5580959" y="3829293"/>
            <a:ext cx="3807866" cy="0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585" tIns="50291" rIns="100585" bIns="50291"/>
          <a:lstStyle/>
          <a:p>
            <a:pPr defTabSz="1005826"/>
            <a:endParaRPr lang="ja-JP" altLang="en-US" sz="3017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0" name="テキスト ボックス 215"/>
          <p:cNvSpPr txBox="1">
            <a:spLocks noChangeArrowheads="1"/>
          </p:cNvSpPr>
          <p:nvPr/>
        </p:nvSpPr>
        <p:spPr bwMode="auto">
          <a:xfrm>
            <a:off x="3348066" y="1991414"/>
            <a:ext cx="3001121" cy="427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005826">
              <a:lnSpc>
                <a:spcPct val="90000"/>
              </a:lnSpc>
            </a:pPr>
            <a:r>
              <a:rPr lang="en-US" altLang="ja-JP" sz="1543" b="1" dirty="0">
                <a:solidFill>
                  <a:srgbClr val="00B050"/>
                </a:solidFill>
                <a:cs typeface="Arial" charset="0"/>
              </a:rPr>
              <a:t>Low emittance RF e- gun</a:t>
            </a:r>
          </a:p>
          <a:p>
            <a:pPr algn="ctr" defTabSz="1005826">
              <a:lnSpc>
                <a:spcPct val="90000"/>
              </a:lnSpc>
            </a:pPr>
            <a:r>
              <a:rPr lang="en-US" altLang="ja-JP" sz="1543" b="1" dirty="0">
                <a:cs typeface="Arial" charset="0"/>
              </a:rPr>
              <a:t>Thermionic DC e- gun</a:t>
            </a:r>
            <a:endParaRPr lang="ja-JP" altLang="en-US" sz="1543" b="1" dirty="0">
              <a:cs typeface="Arial" charset="0"/>
            </a:endParaRPr>
          </a:p>
        </p:txBody>
      </p:sp>
      <p:sp>
        <p:nvSpPr>
          <p:cNvPr id="107" name="Rectangle 159"/>
          <p:cNvSpPr>
            <a:spLocks noChangeArrowheads="1"/>
          </p:cNvSpPr>
          <p:nvPr/>
        </p:nvSpPr>
        <p:spPr bwMode="auto">
          <a:xfrm>
            <a:off x="3115345" y="2112617"/>
            <a:ext cx="59497" cy="11899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0585" tIns="50291" rIns="100585" bIns="50291" anchor="ctr"/>
          <a:lstStyle/>
          <a:p>
            <a:pPr defTabSz="1005826">
              <a:defRPr/>
            </a:pPr>
            <a:endParaRPr lang="ja-JP" altLang="en-US" sz="3017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2177554" y="1557324"/>
            <a:ext cx="1425649" cy="565859"/>
          </a:xfrm>
          <a:prstGeom prst="rect">
            <a:avLst/>
          </a:prstGeom>
          <a:noFill/>
        </p:spPr>
        <p:txBody>
          <a:bodyPr wrap="none" lIns="100585" tIns="50291" rIns="100585" bIns="50291" rtlCol="0">
            <a:spAutoFit/>
          </a:bodyPr>
          <a:lstStyle/>
          <a:p>
            <a:pPr defTabSz="1005826"/>
            <a:r>
              <a:rPr lang="en-US" altLang="ja-JP" sz="3017" dirty="0" err="1">
                <a:solidFill>
                  <a:prstClr val="black"/>
                </a:solidFill>
                <a:latin typeface="Calibri"/>
                <a:ea typeface="ＭＳ Ｐゴシック"/>
              </a:rPr>
              <a:t>SectorA</a:t>
            </a:r>
            <a:endParaRPr lang="ja-JP" altLang="en-US" sz="3017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1608278" y="1583351"/>
            <a:ext cx="413128" cy="565859"/>
          </a:xfrm>
          <a:prstGeom prst="rect">
            <a:avLst/>
          </a:prstGeom>
          <a:noFill/>
        </p:spPr>
        <p:txBody>
          <a:bodyPr wrap="none" lIns="100585" tIns="50291" rIns="100585" bIns="50291" rtlCol="0">
            <a:spAutoFit/>
          </a:bodyPr>
          <a:lstStyle/>
          <a:p>
            <a:pPr defTabSz="1005826"/>
            <a:r>
              <a:rPr lang="en-US" altLang="ja-JP" sz="3017" dirty="0">
                <a:solidFill>
                  <a:prstClr val="black"/>
                </a:solidFill>
                <a:latin typeface="Calibri"/>
                <a:ea typeface="ＭＳ Ｐゴシック"/>
              </a:rPr>
              <a:t>B</a:t>
            </a:r>
            <a:endParaRPr lang="ja-JP" altLang="en-US" sz="3017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6" name="テキスト ボックス 115"/>
          <p:cNvSpPr txBox="1"/>
          <p:nvPr/>
        </p:nvSpPr>
        <p:spPr>
          <a:xfrm>
            <a:off x="683882" y="2801621"/>
            <a:ext cx="3312641" cy="373049"/>
          </a:xfrm>
          <a:prstGeom prst="rect">
            <a:avLst/>
          </a:prstGeom>
          <a:noFill/>
        </p:spPr>
        <p:txBody>
          <a:bodyPr wrap="square" lIns="100585" tIns="50291" rIns="100585" bIns="50291" rtlCol="0">
            <a:spAutoFit/>
          </a:bodyPr>
          <a:lstStyle/>
          <a:p>
            <a:pPr defTabSz="1005826"/>
            <a:r>
              <a:rPr lang="en-US" altLang="ja-JP" sz="1764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1.5 GeV</a:t>
            </a:r>
            <a:endParaRPr lang="ja-JP" altLang="en-US" sz="1323" b="1" dirty="0">
              <a:solidFill>
                <a:srgbClr val="0000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18" name="正方形/長方形 117"/>
          <p:cNvSpPr/>
          <p:nvPr/>
        </p:nvSpPr>
        <p:spPr>
          <a:xfrm>
            <a:off x="2811459" y="3941092"/>
            <a:ext cx="1093635" cy="373049"/>
          </a:xfrm>
          <a:prstGeom prst="rect">
            <a:avLst/>
          </a:prstGeom>
        </p:spPr>
        <p:txBody>
          <a:bodyPr wrap="none" lIns="100585" tIns="50291" rIns="100585" bIns="50291">
            <a:spAutoFit/>
          </a:bodyPr>
          <a:lstStyle/>
          <a:p>
            <a:pPr defTabSz="1005826"/>
            <a:r>
              <a:rPr lang="en-US" altLang="ja-JP" sz="1764" b="1" dirty="0">
                <a:solidFill>
                  <a:srgbClr val="FF0000"/>
                </a:solidFill>
                <a:latin typeface="Calibri"/>
                <a:ea typeface="ＭＳ Ｐゴシック"/>
                <a:cs typeface="Arial" charset="0"/>
              </a:rPr>
              <a:t>e+ target </a:t>
            </a:r>
            <a:endParaRPr lang="ja-JP" altLang="en-US" sz="1764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4946842" y="3942345"/>
            <a:ext cx="1061190" cy="339002"/>
          </a:xfrm>
          <a:prstGeom prst="rect">
            <a:avLst/>
          </a:prstGeom>
          <a:noFill/>
        </p:spPr>
        <p:txBody>
          <a:bodyPr wrap="none" lIns="100585" tIns="50291" rIns="100585" bIns="50291" rtlCol="0">
            <a:spAutoFit/>
          </a:bodyPr>
          <a:lstStyle/>
          <a:p>
            <a:pPr defTabSz="1005826"/>
            <a:r>
              <a:rPr lang="en-US" altLang="ja-JP" sz="1543" b="1" dirty="0">
                <a:solidFill>
                  <a:srgbClr val="0000FF"/>
                </a:solidFill>
                <a:latin typeface="Calibri"/>
                <a:ea typeface="ＭＳ Ｐゴシック"/>
              </a:rPr>
              <a:t>e-:Chicane</a:t>
            </a:r>
            <a:endParaRPr lang="ja-JP" altLang="en-US" sz="1543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grpSp>
        <p:nvGrpSpPr>
          <p:cNvPr id="5" name="グループ化 255"/>
          <p:cNvGrpSpPr/>
          <p:nvPr/>
        </p:nvGrpSpPr>
        <p:grpSpPr>
          <a:xfrm>
            <a:off x="4732643" y="2592409"/>
            <a:ext cx="1230545" cy="1180883"/>
            <a:chOff x="3969859" y="1595040"/>
            <a:chExt cx="1116328" cy="1445566"/>
          </a:xfrm>
        </p:grpSpPr>
        <p:sp>
          <p:nvSpPr>
            <p:cNvPr id="76" name="Line 169"/>
            <p:cNvSpPr>
              <a:spLocks noChangeShapeType="1"/>
            </p:cNvSpPr>
            <p:nvPr/>
          </p:nvSpPr>
          <p:spPr bwMode="auto">
            <a:xfrm flipV="1">
              <a:off x="4434652" y="2686050"/>
              <a:ext cx="232598" cy="345032"/>
            </a:xfrm>
            <a:prstGeom prst="line">
              <a:avLst/>
            </a:prstGeom>
            <a:no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 defTabSz="1005826">
                <a:defRPr/>
              </a:pPr>
              <a:endParaRPr lang="ja-JP" altLang="en-US" sz="3017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88" name="テキスト ボックス 212"/>
            <p:cNvSpPr txBox="1">
              <a:spLocks noChangeArrowheads="1"/>
            </p:cNvSpPr>
            <p:nvPr/>
          </p:nvSpPr>
          <p:spPr bwMode="auto">
            <a:xfrm>
              <a:off x="3969859" y="1595040"/>
              <a:ext cx="875729" cy="3455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1005826">
                <a:lnSpc>
                  <a:spcPct val="80000"/>
                </a:lnSpc>
              </a:pPr>
              <a:r>
                <a:rPr lang="en-US" altLang="ja-JP" sz="1543" b="1" dirty="0">
                  <a:solidFill>
                    <a:srgbClr val="FF0000"/>
                  </a:solidFill>
                  <a:cs typeface="Arial" charset="0"/>
                </a:rPr>
                <a:t>1.1 GeV </a:t>
              </a:r>
            </a:p>
          </p:txBody>
        </p:sp>
        <p:sp>
          <p:nvSpPr>
            <p:cNvPr id="90" name="Line 1"/>
            <p:cNvSpPr>
              <a:spLocks noChangeShapeType="1"/>
            </p:cNvSpPr>
            <p:nvPr/>
          </p:nvSpPr>
          <p:spPr bwMode="auto">
            <a:xfrm flipH="1" flipV="1">
              <a:off x="4381500" y="2705099"/>
              <a:ext cx="284927" cy="335507"/>
            </a:xfrm>
            <a:prstGeom prst="line">
              <a:avLst/>
            </a:prstGeom>
            <a:no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 defTabSz="1005826">
                <a:defRPr/>
              </a:pPr>
              <a:endParaRPr lang="ja-JP" altLang="en-US" sz="3017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341" name="円/楕円 340"/>
            <p:cNvSpPr/>
            <p:nvPr/>
          </p:nvSpPr>
          <p:spPr>
            <a:xfrm>
              <a:off x="4198513" y="1893195"/>
              <a:ext cx="631065" cy="846652"/>
            </a:xfrm>
            <a:prstGeom prst="ellipse">
              <a:avLst/>
            </a:prstGeom>
            <a:noFill/>
            <a:ln w="38100"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26"/>
              <a:endParaRPr lang="ja-JP" altLang="en-US" sz="3017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2" name="テキスト ボックス 341"/>
            <p:cNvSpPr txBox="1"/>
            <p:nvPr/>
          </p:nvSpPr>
          <p:spPr>
            <a:xfrm>
              <a:off x="4163923" y="2069717"/>
              <a:ext cx="922264" cy="681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05826"/>
              <a:r>
                <a:rPr lang="en-US" altLang="ja-JP" sz="3017" dirty="0" err="1">
                  <a:solidFill>
                    <a:prstClr val="black"/>
                  </a:solidFill>
                  <a:latin typeface="Calibri"/>
                  <a:ea typeface="ＭＳ Ｐゴシック"/>
                </a:rPr>
                <a:t>e+DR</a:t>
              </a:r>
              <a:endParaRPr lang="ja-JP" altLang="en-US" sz="3017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393" name="Line 178"/>
          <p:cNvSpPr>
            <a:spLocks noChangeShapeType="1"/>
          </p:cNvSpPr>
          <p:nvPr/>
        </p:nvSpPr>
        <p:spPr bwMode="auto">
          <a:xfrm>
            <a:off x="3392307" y="3812731"/>
            <a:ext cx="1862113" cy="0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585" tIns="50291" rIns="100585" bIns="50291"/>
          <a:lstStyle/>
          <a:p>
            <a:pPr defTabSz="1005826"/>
            <a:endParaRPr lang="ja-JP" altLang="en-US" sz="3017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44" name="フリーフォーム 1043"/>
          <p:cNvSpPr/>
          <p:nvPr/>
        </p:nvSpPr>
        <p:spPr>
          <a:xfrm>
            <a:off x="5211831" y="3800376"/>
            <a:ext cx="411700" cy="70982"/>
          </a:xfrm>
          <a:custGeom>
            <a:avLst/>
            <a:gdLst>
              <a:gd name="connsiteX0" fmla="*/ 0 w 231819"/>
              <a:gd name="connsiteY0" fmla="*/ 0 h 77273"/>
              <a:gd name="connsiteX1" fmla="*/ 64394 w 231819"/>
              <a:gd name="connsiteY1" fmla="*/ 77273 h 77273"/>
              <a:gd name="connsiteX2" fmla="*/ 167425 w 231819"/>
              <a:gd name="connsiteY2" fmla="*/ 77273 h 77273"/>
              <a:gd name="connsiteX3" fmla="*/ 231819 w 231819"/>
              <a:gd name="connsiteY3" fmla="*/ 0 h 77273"/>
              <a:gd name="connsiteX4" fmla="*/ 231819 w 231819"/>
              <a:gd name="connsiteY4" fmla="*/ 0 h 7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819" h="77273">
                <a:moveTo>
                  <a:pt x="0" y="0"/>
                </a:moveTo>
                <a:cubicBezTo>
                  <a:pt x="18245" y="32197"/>
                  <a:pt x="36490" y="64394"/>
                  <a:pt x="64394" y="77273"/>
                </a:cubicBezTo>
                <a:cubicBezTo>
                  <a:pt x="92298" y="90152"/>
                  <a:pt x="139521" y="90152"/>
                  <a:pt x="167425" y="77273"/>
                </a:cubicBezTo>
                <a:cubicBezTo>
                  <a:pt x="195329" y="64394"/>
                  <a:pt x="231819" y="0"/>
                  <a:pt x="231819" y="0"/>
                </a:cubicBezTo>
                <a:lnTo>
                  <a:pt x="231819" y="0"/>
                </a:lnTo>
              </a:path>
            </a:pathLst>
          </a:custGeom>
          <a:ln>
            <a:solidFill>
              <a:srgbClr val="00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100585" tIns="50291" rIns="100585" bIns="50291" rtlCol="0" anchor="ctr"/>
          <a:lstStyle/>
          <a:p>
            <a:pPr algn="ctr" defTabSz="1005826"/>
            <a:endParaRPr lang="ja-JP" altLang="en-US" sz="3017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703"/>
          <a:stretch/>
        </p:blipFill>
        <p:spPr bwMode="auto">
          <a:xfrm>
            <a:off x="686654" y="4797134"/>
            <a:ext cx="8593329" cy="263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5" name="直線コネクタ 284"/>
          <p:cNvCxnSpPr/>
          <p:nvPr/>
        </p:nvCxnSpPr>
        <p:spPr>
          <a:xfrm>
            <a:off x="8229606" y="5017117"/>
            <a:ext cx="67197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直線コネクタ 294"/>
          <p:cNvCxnSpPr/>
          <p:nvPr/>
        </p:nvCxnSpPr>
        <p:spPr>
          <a:xfrm>
            <a:off x="7026904" y="5593087"/>
            <a:ext cx="2045560" cy="47433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正方形/長方形 307"/>
          <p:cNvSpPr/>
          <p:nvPr/>
        </p:nvSpPr>
        <p:spPr>
          <a:xfrm>
            <a:off x="7177098" y="5292005"/>
            <a:ext cx="1553184" cy="470896"/>
          </a:xfrm>
          <a:prstGeom prst="rect">
            <a:avLst/>
          </a:prstGeom>
        </p:spPr>
        <p:txBody>
          <a:bodyPr wrap="none" lIns="100585" tIns="50291" rIns="100585" bIns="50291">
            <a:spAutoFit/>
          </a:bodyPr>
          <a:lstStyle/>
          <a:p>
            <a:pPr defTabSz="1005826"/>
            <a:r>
              <a:rPr lang="en-US" altLang="ja-JP" sz="2400" dirty="0">
                <a:solidFill>
                  <a:srgbClr val="00B050"/>
                </a:solidFill>
                <a:latin typeface="Calibri"/>
                <a:ea typeface="ＭＳ Ｐゴシック"/>
              </a:rPr>
              <a:t>Decelerate</a:t>
            </a:r>
            <a:endParaRPr lang="ja-JP" altLang="en-US" sz="2400" dirty="0">
              <a:solidFill>
                <a:srgbClr val="00B050"/>
              </a:solidFill>
              <a:latin typeface="Calibri"/>
              <a:ea typeface="ＭＳ Ｐゴシック"/>
            </a:endParaRPr>
          </a:p>
        </p:txBody>
      </p:sp>
      <p:cxnSp>
        <p:nvCxnSpPr>
          <p:cNvPr id="310" name="直線コネクタ 309"/>
          <p:cNvCxnSpPr/>
          <p:nvPr/>
        </p:nvCxnSpPr>
        <p:spPr>
          <a:xfrm flipV="1">
            <a:off x="5211828" y="4795762"/>
            <a:ext cx="0" cy="194493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4" name="直線コネクタ 313"/>
          <p:cNvCxnSpPr/>
          <p:nvPr/>
        </p:nvCxnSpPr>
        <p:spPr>
          <a:xfrm flipV="1">
            <a:off x="3749256" y="6442568"/>
            <a:ext cx="965713" cy="2106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直線コネクタ 326"/>
          <p:cNvCxnSpPr/>
          <p:nvPr/>
        </p:nvCxnSpPr>
        <p:spPr>
          <a:xfrm flipH="1">
            <a:off x="4672361" y="6446375"/>
            <a:ext cx="3063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直線コネクタ 334"/>
          <p:cNvCxnSpPr/>
          <p:nvPr/>
        </p:nvCxnSpPr>
        <p:spPr>
          <a:xfrm flipH="1">
            <a:off x="5457096" y="5981254"/>
            <a:ext cx="1656095" cy="4327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直線コネクタ 335"/>
          <p:cNvCxnSpPr/>
          <p:nvPr/>
        </p:nvCxnSpPr>
        <p:spPr>
          <a:xfrm flipH="1">
            <a:off x="4974355" y="6411461"/>
            <a:ext cx="225356" cy="327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直線コネクタ 347"/>
          <p:cNvCxnSpPr/>
          <p:nvPr/>
        </p:nvCxnSpPr>
        <p:spPr>
          <a:xfrm flipV="1">
            <a:off x="3251673" y="6655518"/>
            <a:ext cx="512107" cy="487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直線コネクタ 357"/>
          <p:cNvCxnSpPr/>
          <p:nvPr/>
        </p:nvCxnSpPr>
        <p:spPr>
          <a:xfrm flipH="1">
            <a:off x="7091606" y="5981523"/>
            <a:ext cx="2153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直線コネクタ 359"/>
          <p:cNvCxnSpPr/>
          <p:nvPr/>
        </p:nvCxnSpPr>
        <p:spPr>
          <a:xfrm flipH="1">
            <a:off x="7308210" y="5669833"/>
            <a:ext cx="1034215" cy="3077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直線コネクタ 362"/>
          <p:cNvCxnSpPr/>
          <p:nvPr/>
        </p:nvCxnSpPr>
        <p:spPr>
          <a:xfrm flipH="1">
            <a:off x="8320880" y="5675028"/>
            <a:ext cx="7642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直線コネクタ 366"/>
          <p:cNvCxnSpPr/>
          <p:nvPr/>
        </p:nvCxnSpPr>
        <p:spPr>
          <a:xfrm flipH="1">
            <a:off x="5166874" y="6415616"/>
            <a:ext cx="3063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直線矢印コネクタ 1038"/>
          <p:cNvCxnSpPr/>
          <p:nvPr/>
        </p:nvCxnSpPr>
        <p:spPr>
          <a:xfrm>
            <a:off x="3210114" y="6442585"/>
            <a:ext cx="0" cy="596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4" name="正方形/長方形 373"/>
          <p:cNvSpPr/>
          <p:nvPr/>
        </p:nvSpPr>
        <p:spPr>
          <a:xfrm>
            <a:off x="2667128" y="6098234"/>
            <a:ext cx="1093635" cy="373049"/>
          </a:xfrm>
          <a:prstGeom prst="rect">
            <a:avLst/>
          </a:prstGeom>
        </p:spPr>
        <p:txBody>
          <a:bodyPr wrap="none" lIns="100585" tIns="50291" rIns="100585" bIns="50291">
            <a:spAutoFit/>
          </a:bodyPr>
          <a:lstStyle/>
          <a:p>
            <a:pPr defTabSz="1005826"/>
            <a:r>
              <a:rPr lang="en-US" altLang="ja-JP" sz="1764" b="1" dirty="0">
                <a:solidFill>
                  <a:srgbClr val="FF0000"/>
                </a:solidFill>
                <a:latin typeface="Calibri"/>
                <a:ea typeface="ＭＳ Ｐゴシック"/>
                <a:cs typeface="Arial" charset="0"/>
              </a:rPr>
              <a:t>e+ target </a:t>
            </a:r>
            <a:endParaRPr lang="ja-JP" altLang="en-US" sz="1764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80" name="テキスト ボックス 379"/>
          <p:cNvSpPr txBox="1"/>
          <p:nvPr/>
        </p:nvSpPr>
        <p:spPr>
          <a:xfrm>
            <a:off x="8065370" y="7016355"/>
            <a:ext cx="440094" cy="305146"/>
          </a:xfrm>
          <a:prstGeom prst="rect">
            <a:avLst/>
          </a:prstGeom>
          <a:solidFill>
            <a:schemeClr val="tx1"/>
          </a:solidFill>
          <a:ln w="19050">
            <a:solidFill>
              <a:srgbClr val="0000FF"/>
            </a:solidFill>
          </a:ln>
        </p:spPr>
        <p:txBody>
          <a:bodyPr wrap="square" lIns="100585" tIns="50291" rIns="100585" bIns="50291" rtlCol="0">
            <a:spAutoFit/>
          </a:bodyPr>
          <a:lstStyle/>
          <a:p>
            <a:pPr algn="ctr" defTabSz="1005826"/>
            <a:r>
              <a:rPr lang="en-US" altLang="ja-JP" sz="1323" dirty="0">
                <a:solidFill>
                  <a:srgbClr val="0000FF"/>
                </a:solidFill>
                <a:latin typeface="Calibri"/>
                <a:ea typeface="ＭＳ Ｐゴシック"/>
              </a:rPr>
              <a:t>5</a:t>
            </a:r>
            <a:endParaRPr lang="ja-JP" altLang="en-US" sz="1323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1" name="テキスト ボックス 380"/>
          <p:cNvSpPr txBox="1"/>
          <p:nvPr/>
        </p:nvSpPr>
        <p:spPr>
          <a:xfrm>
            <a:off x="6884678" y="7016355"/>
            <a:ext cx="440094" cy="305146"/>
          </a:xfrm>
          <a:prstGeom prst="rect">
            <a:avLst/>
          </a:prstGeom>
          <a:solidFill>
            <a:schemeClr val="tx1"/>
          </a:solidFill>
          <a:ln w="19050">
            <a:solidFill>
              <a:srgbClr val="0000FF"/>
            </a:solidFill>
          </a:ln>
        </p:spPr>
        <p:txBody>
          <a:bodyPr wrap="square" lIns="100585" tIns="50291" rIns="100585" bIns="50291" rtlCol="0">
            <a:spAutoFit/>
          </a:bodyPr>
          <a:lstStyle/>
          <a:p>
            <a:pPr algn="ctr" defTabSz="1005826"/>
            <a:r>
              <a:rPr lang="en-US" altLang="ja-JP" sz="1323" dirty="0">
                <a:solidFill>
                  <a:srgbClr val="0000FF"/>
                </a:solidFill>
                <a:latin typeface="Calibri"/>
                <a:ea typeface="ＭＳ Ｐゴシック"/>
              </a:rPr>
              <a:t>4</a:t>
            </a:r>
            <a:endParaRPr lang="ja-JP" altLang="en-US" sz="1323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2" name="テキスト ボックス 381"/>
          <p:cNvSpPr txBox="1"/>
          <p:nvPr/>
        </p:nvSpPr>
        <p:spPr>
          <a:xfrm>
            <a:off x="5732390" y="7016355"/>
            <a:ext cx="440094" cy="305146"/>
          </a:xfrm>
          <a:prstGeom prst="rect">
            <a:avLst/>
          </a:prstGeom>
          <a:solidFill>
            <a:schemeClr val="tx1"/>
          </a:solidFill>
          <a:ln w="19050">
            <a:solidFill>
              <a:srgbClr val="0000FF"/>
            </a:solidFill>
          </a:ln>
        </p:spPr>
        <p:txBody>
          <a:bodyPr wrap="square" lIns="100585" tIns="50291" rIns="100585" bIns="50291" rtlCol="0">
            <a:spAutoFit/>
          </a:bodyPr>
          <a:lstStyle/>
          <a:p>
            <a:pPr algn="ctr" defTabSz="1005826"/>
            <a:r>
              <a:rPr lang="en-US" altLang="ja-JP" sz="1323" dirty="0">
                <a:solidFill>
                  <a:srgbClr val="0000FF"/>
                </a:solidFill>
                <a:latin typeface="Calibri"/>
                <a:ea typeface="ＭＳ Ｐゴシック"/>
              </a:rPr>
              <a:t>3</a:t>
            </a:r>
            <a:endParaRPr lang="ja-JP" altLang="en-US" sz="1323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3" name="テキスト ボックス 382"/>
          <p:cNvSpPr txBox="1"/>
          <p:nvPr/>
        </p:nvSpPr>
        <p:spPr>
          <a:xfrm>
            <a:off x="4412109" y="7016355"/>
            <a:ext cx="440094" cy="305146"/>
          </a:xfrm>
          <a:prstGeom prst="rect">
            <a:avLst/>
          </a:prstGeom>
          <a:solidFill>
            <a:schemeClr val="tx1"/>
          </a:solidFill>
          <a:ln w="19050">
            <a:solidFill>
              <a:srgbClr val="0000FF"/>
            </a:solidFill>
          </a:ln>
        </p:spPr>
        <p:txBody>
          <a:bodyPr wrap="square" lIns="100585" tIns="50291" rIns="100585" bIns="50291" rtlCol="0">
            <a:spAutoFit/>
          </a:bodyPr>
          <a:lstStyle/>
          <a:p>
            <a:pPr algn="ctr" defTabSz="1005826"/>
            <a:r>
              <a:rPr lang="en-US" altLang="ja-JP" sz="1323" dirty="0">
                <a:solidFill>
                  <a:srgbClr val="0000FF"/>
                </a:solidFill>
                <a:latin typeface="Calibri"/>
                <a:ea typeface="ＭＳ Ｐゴシック"/>
              </a:rPr>
              <a:t>2</a:t>
            </a:r>
            <a:endParaRPr lang="ja-JP" altLang="en-US" sz="1323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4" name="テキスト ボックス 383"/>
          <p:cNvSpPr txBox="1"/>
          <p:nvPr/>
        </p:nvSpPr>
        <p:spPr>
          <a:xfrm>
            <a:off x="3160443" y="7016355"/>
            <a:ext cx="440094" cy="305146"/>
          </a:xfrm>
          <a:prstGeom prst="rect">
            <a:avLst/>
          </a:prstGeom>
          <a:solidFill>
            <a:schemeClr val="tx1"/>
          </a:solidFill>
          <a:ln w="19050">
            <a:solidFill>
              <a:srgbClr val="0000FF"/>
            </a:solidFill>
          </a:ln>
        </p:spPr>
        <p:txBody>
          <a:bodyPr wrap="square" lIns="100585" tIns="50291" rIns="100585" bIns="50291" rtlCol="0">
            <a:spAutoFit/>
          </a:bodyPr>
          <a:lstStyle/>
          <a:p>
            <a:pPr algn="ctr" defTabSz="1005826"/>
            <a:r>
              <a:rPr lang="en-US" altLang="ja-JP" sz="1323" dirty="0">
                <a:solidFill>
                  <a:srgbClr val="0000FF"/>
                </a:solidFill>
                <a:latin typeface="Calibri"/>
                <a:ea typeface="ＭＳ Ｐゴシック"/>
              </a:rPr>
              <a:t>1</a:t>
            </a:r>
            <a:endParaRPr lang="ja-JP" altLang="en-US" sz="1323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5" name="テキスト ボックス 384"/>
          <p:cNvSpPr txBox="1"/>
          <p:nvPr/>
        </p:nvSpPr>
        <p:spPr>
          <a:xfrm>
            <a:off x="1752618" y="7016355"/>
            <a:ext cx="440094" cy="305146"/>
          </a:xfrm>
          <a:prstGeom prst="rect">
            <a:avLst/>
          </a:prstGeom>
          <a:solidFill>
            <a:schemeClr val="tx1"/>
          </a:solidFill>
          <a:ln w="19050">
            <a:solidFill>
              <a:srgbClr val="0000FF"/>
            </a:solidFill>
          </a:ln>
        </p:spPr>
        <p:txBody>
          <a:bodyPr wrap="square" lIns="100585" tIns="50291" rIns="100585" bIns="50291" rtlCol="0">
            <a:spAutoFit/>
          </a:bodyPr>
          <a:lstStyle/>
          <a:p>
            <a:pPr algn="ctr" defTabSz="1005826"/>
            <a:r>
              <a:rPr lang="en-US" altLang="ja-JP" sz="1323" dirty="0">
                <a:solidFill>
                  <a:srgbClr val="0000FF"/>
                </a:solidFill>
                <a:latin typeface="Calibri"/>
                <a:ea typeface="ＭＳ Ｐゴシック"/>
              </a:rPr>
              <a:t>C</a:t>
            </a:r>
            <a:endParaRPr lang="ja-JP" altLang="en-US" sz="1323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25" name="円/楕円 324"/>
          <p:cNvSpPr/>
          <p:nvPr/>
        </p:nvSpPr>
        <p:spPr>
          <a:xfrm>
            <a:off x="3146746" y="7087173"/>
            <a:ext cx="160689" cy="1606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5" tIns="50291" rIns="100585" bIns="50291" rtlCol="0" anchor="ctr"/>
          <a:lstStyle/>
          <a:p>
            <a:pPr algn="ctr" defTabSz="1005826"/>
            <a:endParaRPr lang="ja-JP" altLang="en-US" sz="3017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048" name="正方形/長方形 1047"/>
          <p:cNvSpPr/>
          <p:nvPr/>
        </p:nvSpPr>
        <p:spPr>
          <a:xfrm>
            <a:off x="3548921" y="5376573"/>
            <a:ext cx="546177" cy="565859"/>
          </a:xfrm>
          <a:prstGeom prst="rect">
            <a:avLst/>
          </a:prstGeom>
        </p:spPr>
        <p:txBody>
          <a:bodyPr wrap="none" lIns="100585" tIns="50291" rIns="100585" bIns="50291">
            <a:spAutoFit/>
          </a:bodyPr>
          <a:lstStyle/>
          <a:p>
            <a:pPr defTabSz="1005826"/>
            <a:r>
              <a:rPr lang="en-US" altLang="ja-JP" sz="3017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e-</a:t>
            </a:r>
            <a:endParaRPr lang="ja-JP" altLang="en-US" sz="3017" b="1" dirty="0">
              <a:solidFill>
                <a:srgbClr val="0000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99" name="正方形/長方形 398"/>
          <p:cNvSpPr/>
          <p:nvPr/>
        </p:nvSpPr>
        <p:spPr>
          <a:xfrm>
            <a:off x="3844681" y="6098234"/>
            <a:ext cx="643961" cy="565859"/>
          </a:xfrm>
          <a:prstGeom prst="rect">
            <a:avLst/>
          </a:prstGeom>
        </p:spPr>
        <p:txBody>
          <a:bodyPr wrap="none" lIns="100585" tIns="50291" rIns="100585" bIns="50291">
            <a:spAutoFit/>
          </a:bodyPr>
          <a:lstStyle/>
          <a:p>
            <a:pPr defTabSz="1005826"/>
            <a:r>
              <a:rPr lang="en-US" altLang="ja-JP" sz="3017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e+</a:t>
            </a:r>
            <a:endParaRPr lang="ja-JP" altLang="en-US" sz="3017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400" name="テキスト ボックス 212"/>
          <p:cNvSpPr txBox="1">
            <a:spLocks noChangeArrowheads="1"/>
          </p:cNvSpPr>
          <p:nvPr/>
        </p:nvSpPr>
        <p:spPr bwMode="auto">
          <a:xfrm>
            <a:off x="4710229" y="6023781"/>
            <a:ext cx="983797" cy="2914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585" tIns="50291" rIns="100585" bIns="5029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005826">
              <a:lnSpc>
                <a:spcPct val="80000"/>
              </a:lnSpc>
            </a:pPr>
            <a:r>
              <a:rPr lang="en-US" altLang="ja-JP" sz="1543" b="1" dirty="0">
                <a:solidFill>
                  <a:srgbClr val="FF0000"/>
                </a:solidFill>
                <a:cs typeface="Arial" charset="0"/>
              </a:rPr>
              <a:t>1.1 GeV </a:t>
            </a:r>
          </a:p>
        </p:txBody>
      </p:sp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0445" y="7138560"/>
            <a:ext cx="149081" cy="11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テキスト ボックス 141"/>
          <p:cNvSpPr txBox="1"/>
          <p:nvPr/>
        </p:nvSpPr>
        <p:spPr>
          <a:xfrm>
            <a:off x="4686568" y="5150692"/>
            <a:ext cx="1047918" cy="339002"/>
          </a:xfrm>
          <a:prstGeom prst="rect">
            <a:avLst/>
          </a:prstGeom>
          <a:noFill/>
          <a:ln>
            <a:noFill/>
          </a:ln>
        </p:spPr>
        <p:txBody>
          <a:bodyPr wrap="none" lIns="100585" tIns="50291" rIns="100585" bIns="50291" rtlCol="0">
            <a:spAutoFit/>
          </a:bodyPr>
          <a:lstStyle/>
          <a:p>
            <a:pPr defTabSz="1005826"/>
            <a:r>
              <a:rPr lang="en-US" altLang="ja-JP" sz="1543" b="1" dirty="0">
                <a:solidFill>
                  <a:srgbClr val="0000FF"/>
                </a:solidFill>
                <a:latin typeface="Calibri"/>
                <a:ea typeface="ＭＳ Ｐゴシック"/>
              </a:rPr>
              <a:t>4.219 GeV</a:t>
            </a:r>
          </a:p>
        </p:txBody>
      </p:sp>
      <p:cxnSp>
        <p:nvCxnSpPr>
          <p:cNvPr id="143" name="直線コネクタ 142"/>
          <p:cNvCxnSpPr/>
          <p:nvPr/>
        </p:nvCxnSpPr>
        <p:spPr>
          <a:xfrm>
            <a:off x="3195935" y="5675953"/>
            <a:ext cx="1" cy="34071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4" name="直線矢印コネクタ 143"/>
          <p:cNvCxnSpPr/>
          <p:nvPr/>
        </p:nvCxnSpPr>
        <p:spPr>
          <a:xfrm>
            <a:off x="1379166" y="5729449"/>
            <a:ext cx="180296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6" name="テキスト ボックス 145"/>
          <p:cNvSpPr txBox="1"/>
          <p:nvPr/>
        </p:nvSpPr>
        <p:spPr>
          <a:xfrm>
            <a:off x="622942" y="6819549"/>
            <a:ext cx="845939" cy="339002"/>
          </a:xfrm>
          <a:prstGeom prst="rect">
            <a:avLst/>
          </a:prstGeom>
          <a:noFill/>
          <a:ln>
            <a:noFill/>
          </a:ln>
        </p:spPr>
        <p:txBody>
          <a:bodyPr wrap="none" lIns="100585" tIns="50291" rIns="100585" bIns="50291" rtlCol="0">
            <a:spAutoFit/>
          </a:bodyPr>
          <a:lstStyle/>
          <a:p>
            <a:pPr defTabSz="1005826"/>
            <a:r>
              <a:rPr lang="en-US" altLang="ja-JP" sz="1543" b="1" dirty="0">
                <a:solidFill>
                  <a:srgbClr val="0000FF"/>
                </a:solidFill>
                <a:latin typeface="Calibri"/>
                <a:ea typeface="ＭＳ Ｐゴシック"/>
              </a:rPr>
              <a:t>1.5 GeV</a:t>
            </a:r>
          </a:p>
        </p:txBody>
      </p:sp>
      <p:sp>
        <p:nvSpPr>
          <p:cNvPr id="257" name="テキスト ボックス 256"/>
          <p:cNvSpPr txBox="1"/>
          <p:nvPr/>
        </p:nvSpPr>
        <p:spPr>
          <a:xfrm>
            <a:off x="1478963" y="5378035"/>
            <a:ext cx="1224761" cy="339002"/>
          </a:xfrm>
          <a:prstGeom prst="rect">
            <a:avLst/>
          </a:prstGeom>
          <a:noFill/>
        </p:spPr>
        <p:txBody>
          <a:bodyPr wrap="none" lIns="100585" tIns="50291" rIns="100585" bIns="50291" rtlCol="0">
            <a:spAutoFit/>
          </a:bodyPr>
          <a:lstStyle/>
          <a:p>
            <a:pPr defTabSz="1005826"/>
            <a:r>
              <a:rPr lang="en-US" altLang="ja-JP" sz="1543" dirty="0">
                <a:solidFill>
                  <a:srgbClr val="0000FF"/>
                </a:solidFill>
                <a:latin typeface="Calibri"/>
                <a:ea typeface="ＭＳ Ｐゴシック"/>
              </a:rPr>
              <a:t>same energy</a:t>
            </a:r>
            <a:endParaRPr lang="ja-JP" altLang="en-US" sz="1543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cxnSp>
        <p:nvCxnSpPr>
          <p:cNvPr id="154" name="直線コネクタ 153"/>
          <p:cNvCxnSpPr/>
          <p:nvPr/>
        </p:nvCxnSpPr>
        <p:spPr>
          <a:xfrm>
            <a:off x="5487959" y="5585528"/>
            <a:ext cx="153894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線矢印コネクタ 265"/>
          <p:cNvCxnSpPr/>
          <p:nvPr/>
        </p:nvCxnSpPr>
        <p:spPr>
          <a:xfrm flipV="1">
            <a:off x="934694" y="6349035"/>
            <a:ext cx="385396" cy="4446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テキスト ボックス 266"/>
          <p:cNvSpPr txBox="1"/>
          <p:nvPr/>
        </p:nvSpPr>
        <p:spPr>
          <a:xfrm>
            <a:off x="8943623" y="4552043"/>
            <a:ext cx="1402181" cy="339002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100585" tIns="50291" rIns="100585" bIns="50291" rtlCol="0">
            <a:spAutoFit/>
          </a:bodyPr>
          <a:lstStyle/>
          <a:p>
            <a:pPr defTabSz="1005826"/>
            <a:r>
              <a:rPr lang="en-US" altLang="ja-JP" sz="1543" dirty="0">
                <a:solidFill>
                  <a:schemeClr val="tx1"/>
                </a:solidFill>
                <a:latin typeface="Calibri"/>
                <a:ea typeface="ＭＳ Ｐゴシック"/>
              </a:rPr>
              <a:t>HER: 7 GeV e-  </a:t>
            </a:r>
          </a:p>
        </p:txBody>
      </p:sp>
      <p:sp>
        <p:nvSpPr>
          <p:cNvPr id="286" name="テキスト ボックス 285"/>
          <p:cNvSpPr txBox="1"/>
          <p:nvPr/>
        </p:nvSpPr>
        <p:spPr>
          <a:xfrm>
            <a:off x="8917803" y="5017414"/>
            <a:ext cx="1402938" cy="50872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0585" tIns="50291" rIns="100585" bIns="50291" rtlCol="0">
            <a:spAutoFit/>
          </a:bodyPr>
          <a:lstStyle/>
          <a:p>
            <a:pPr defTabSz="1005826"/>
            <a:r>
              <a:rPr lang="en-US" altLang="ja-JP" sz="1323" dirty="0">
                <a:solidFill>
                  <a:schemeClr val="tx1"/>
                </a:solidFill>
                <a:latin typeface="Calibri"/>
                <a:ea typeface="ＭＳ Ｐゴシック"/>
              </a:rPr>
              <a:t>PF-AR: 6.5 GeV e-</a:t>
            </a:r>
          </a:p>
          <a:p>
            <a:pPr defTabSz="1005826"/>
            <a:r>
              <a:rPr lang="en-US" altLang="ja-JP" sz="1323" dirty="0">
                <a:solidFill>
                  <a:schemeClr val="tx1"/>
                </a:solidFill>
                <a:latin typeface="Calibri"/>
                <a:ea typeface="ＭＳ Ｐゴシック"/>
              </a:rPr>
              <a:t>or 5 GeV</a:t>
            </a:r>
          </a:p>
        </p:txBody>
      </p:sp>
      <p:sp>
        <p:nvSpPr>
          <p:cNvPr id="379" name="テキスト ボックス 378"/>
          <p:cNvSpPr txBox="1"/>
          <p:nvPr/>
        </p:nvSpPr>
        <p:spPr>
          <a:xfrm>
            <a:off x="9017955" y="6098178"/>
            <a:ext cx="1330046" cy="33900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100585" tIns="50291" rIns="100585" bIns="50291" rtlCol="0">
            <a:spAutoFit/>
          </a:bodyPr>
          <a:lstStyle/>
          <a:p>
            <a:pPr defTabSz="1005826"/>
            <a:r>
              <a:rPr lang="en-US" altLang="ja-JP" sz="1543" dirty="0">
                <a:solidFill>
                  <a:schemeClr val="tx1"/>
                </a:solidFill>
                <a:latin typeface="Calibri"/>
                <a:ea typeface="ＭＳ Ｐゴシック"/>
              </a:rPr>
              <a:t>PF: 2.5 GeV e-</a:t>
            </a:r>
          </a:p>
        </p:txBody>
      </p:sp>
      <p:sp>
        <p:nvSpPr>
          <p:cNvPr id="392" name="テキスト ボックス 391"/>
          <p:cNvSpPr txBox="1"/>
          <p:nvPr/>
        </p:nvSpPr>
        <p:spPr>
          <a:xfrm>
            <a:off x="8973511" y="5684849"/>
            <a:ext cx="1483062" cy="33900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0585" tIns="50291" rIns="100585" bIns="50291" rtlCol="0">
            <a:spAutoFit/>
          </a:bodyPr>
          <a:lstStyle/>
          <a:p>
            <a:pPr defTabSz="1005826"/>
            <a:r>
              <a:rPr lang="en-US" altLang="ja-JP" sz="1543" dirty="0">
                <a:solidFill>
                  <a:schemeClr val="tx1"/>
                </a:solidFill>
                <a:latin typeface="Calibri"/>
                <a:ea typeface="ＭＳ Ｐゴシック"/>
              </a:rPr>
              <a:t>LER: 4 GeV e+</a:t>
            </a:r>
          </a:p>
        </p:txBody>
      </p:sp>
      <p:sp>
        <p:nvSpPr>
          <p:cNvPr id="149" name="タイトル 1">
            <a:extLst>
              <a:ext uri="{FF2B5EF4-FFF2-40B4-BE49-F238E27FC236}">
                <a16:creationId xmlns:a16="http://schemas.microsoft.com/office/drawing/2014/main" id="{3D953AAC-C179-41E7-8272-C84A72E00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179" y="-109562"/>
            <a:ext cx="9071610" cy="61958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Injector overview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2253DFD6-BEAE-4CDC-8CC8-F7D39922E29B}"/>
              </a:ext>
            </a:extLst>
          </p:cNvPr>
          <p:cNvSpPr txBox="1"/>
          <p:nvPr/>
        </p:nvSpPr>
        <p:spPr>
          <a:xfrm>
            <a:off x="825418" y="604818"/>
            <a:ext cx="8890054" cy="104208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14982" indent="-314982" algn="ctr">
              <a:buFont typeface="Arial" panose="020B0604020202020204" pitchFamily="34" charset="0"/>
              <a:buChar char="•"/>
            </a:pPr>
            <a:r>
              <a:rPr lang="en-US" altLang="ja-JP" sz="3086" dirty="0">
                <a:solidFill>
                  <a:schemeClr val="bg1"/>
                </a:solidFill>
              </a:rPr>
              <a:t>Photocathode RF gun for </a:t>
            </a:r>
            <a:r>
              <a:rPr lang="en-US" altLang="ja-JP" sz="3086" dirty="0">
                <a:solidFill>
                  <a:srgbClr val="0000FF"/>
                </a:solidFill>
              </a:rPr>
              <a:t>HER</a:t>
            </a:r>
            <a:r>
              <a:rPr lang="en-US" altLang="ja-JP" sz="3086" dirty="0">
                <a:solidFill>
                  <a:schemeClr val="bg1"/>
                </a:solidFill>
              </a:rPr>
              <a:t> injection</a:t>
            </a:r>
          </a:p>
          <a:p>
            <a:pPr marL="314982" indent="-314982" algn="ctr">
              <a:buFont typeface="Arial" panose="020B0604020202020204" pitchFamily="34" charset="0"/>
              <a:buChar char="•"/>
            </a:pPr>
            <a:r>
              <a:rPr lang="en-US" altLang="ja-JP" sz="3086" dirty="0">
                <a:solidFill>
                  <a:schemeClr val="bg1"/>
                </a:solidFill>
              </a:rPr>
              <a:t>Thermionic gun for </a:t>
            </a:r>
            <a:r>
              <a:rPr lang="en-US" altLang="ja-JP" sz="3086" dirty="0">
                <a:solidFill>
                  <a:srgbClr val="FF0000"/>
                </a:solidFill>
              </a:rPr>
              <a:t>LER</a:t>
            </a:r>
            <a:r>
              <a:rPr lang="en-US" altLang="ja-JP" sz="3086" dirty="0">
                <a:solidFill>
                  <a:schemeClr val="bg1"/>
                </a:solidFill>
              </a:rPr>
              <a:t>,</a:t>
            </a:r>
            <a:r>
              <a:rPr lang="en-US" altLang="ja-JP" sz="3086" dirty="0">
                <a:solidFill>
                  <a:srgbClr val="FF0000"/>
                </a:solidFill>
              </a:rPr>
              <a:t> </a:t>
            </a:r>
            <a:r>
              <a:rPr lang="en-US" altLang="ja-JP" sz="3086" dirty="0">
                <a:solidFill>
                  <a:schemeClr val="tx2">
                    <a:lumMod val="75000"/>
                  </a:schemeClr>
                </a:solidFill>
              </a:rPr>
              <a:t>PF</a:t>
            </a:r>
            <a:r>
              <a:rPr lang="en-US" altLang="ja-JP" sz="3086" dirty="0">
                <a:solidFill>
                  <a:schemeClr val="bg1"/>
                </a:solidFill>
              </a:rPr>
              <a:t>,</a:t>
            </a:r>
            <a:r>
              <a:rPr lang="en-US" altLang="ja-JP" sz="3086" dirty="0">
                <a:solidFill>
                  <a:srgbClr val="FF0000"/>
                </a:solidFill>
              </a:rPr>
              <a:t> </a:t>
            </a:r>
            <a:r>
              <a:rPr lang="en-US" altLang="ja-JP" sz="3086" dirty="0">
                <a:solidFill>
                  <a:schemeClr val="bg2"/>
                </a:solidFill>
              </a:rPr>
              <a:t>PF-AR</a:t>
            </a:r>
            <a:endParaRPr lang="ja-JP" altLang="en-US" sz="3086" dirty="0">
              <a:solidFill>
                <a:schemeClr val="bg2"/>
              </a:solidFill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204DC4BD-2B86-4C9E-B2BD-5288BE40F216}"/>
              </a:ext>
            </a:extLst>
          </p:cNvPr>
          <p:cNvSpPr txBox="1"/>
          <p:nvPr/>
        </p:nvSpPr>
        <p:spPr>
          <a:xfrm>
            <a:off x="5919769" y="4053169"/>
            <a:ext cx="3712413" cy="431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5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Pulsed quads, steering magnets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C6D3F84-42EE-4B3A-ABC9-8A4014445D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52175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807DAE3C-E691-48D5-8955-EAC20E9EC7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" y="0"/>
          <a:ext cx="10764678" cy="755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Graph" r:id="rId3" imgW="4132440" imgH="2901600" progId="Origin95.Graph">
                  <p:embed/>
                </p:oleObj>
              </mc:Choice>
              <mc:Fallback>
                <p:oleObj name="Graph" r:id="rId3" imgW="4132440" imgH="2901600" progId="Origin95.Graph">
                  <p:embed/>
                  <p:pic>
                    <p:nvPicPr>
                      <p:cNvPr id="4" name="オブジェクト 3">
                        <a:extLst>
                          <a:ext uri="{FF2B5EF4-FFF2-40B4-BE49-F238E27FC236}">
                            <a16:creationId xmlns:a16="http://schemas.microsoft.com/office/drawing/2014/main" id="{807DAE3C-E691-48D5-8955-EAC20E9EC7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" y="0"/>
                        <a:ext cx="10764678" cy="75596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BB901A-8207-47CF-9012-B337D9170C8C}"/>
              </a:ext>
            </a:extLst>
          </p:cNvPr>
          <p:cNvSpPr txBox="1"/>
          <p:nvPr/>
        </p:nvSpPr>
        <p:spPr>
          <a:xfrm>
            <a:off x="8109089" y="6926123"/>
            <a:ext cx="140277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/>
              <a:t>2020</a:t>
            </a:r>
            <a:endParaRPr lang="ja-JP" altLang="en-US" sz="1764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B0B6A52-F4EB-47FD-9FE4-4C4F9242830F}"/>
              </a:ext>
            </a:extLst>
          </p:cNvPr>
          <p:cNvSpPr txBox="1"/>
          <p:nvPr/>
        </p:nvSpPr>
        <p:spPr>
          <a:xfrm>
            <a:off x="7759558" y="251445"/>
            <a:ext cx="14027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/>
              <a:t>Ir</a:t>
            </a:r>
            <a:r>
              <a:rPr lang="en-US" altLang="ja-JP" sz="2400" dirty="0"/>
              <a:t>2</a:t>
            </a:r>
            <a:r>
              <a:rPr lang="en-US" altLang="ja-JP" sz="3600" dirty="0"/>
              <a:t>Ce</a:t>
            </a:r>
            <a:endParaRPr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109127-ACDB-49AB-819C-9535A6872199}"/>
              </a:ext>
            </a:extLst>
          </p:cNvPr>
          <p:cNvSpPr txBox="1"/>
          <p:nvPr/>
        </p:nvSpPr>
        <p:spPr>
          <a:xfrm>
            <a:off x="4553818" y="1816457"/>
            <a:ext cx="140277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accent1"/>
                </a:solidFill>
              </a:rPr>
              <a:t>One day</a:t>
            </a:r>
            <a:endParaRPr lang="ja-JP" altLang="en-US" sz="1764" dirty="0">
              <a:solidFill>
                <a:schemeClr val="accent1"/>
              </a:solidFill>
            </a:endParaRP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120FFE89-905D-4A68-9140-9E2146A13707}"/>
              </a:ext>
            </a:extLst>
          </p:cNvPr>
          <p:cNvCxnSpPr/>
          <p:nvPr/>
        </p:nvCxnSpPr>
        <p:spPr>
          <a:xfrm>
            <a:off x="4409802" y="2267669"/>
            <a:ext cx="1800200" cy="0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82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-linac2.kek.jp/cont/linacpicture_web/home/01_Asec/01_AT/20190201/115.JPG">
            <a:extLst>
              <a:ext uri="{FF2B5EF4-FFF2-40B4-BE49-F238E27FC236}">
                <a16:creationId xmlns:a16="http://schemas.microsoft.com/office/drawing/2014/main" id="{B1A0E779-ACBA-46FA-A7CD-31072FD9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" y="0"/>
            <a:ext cx="10079567" cy="75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83B2CFBB-5BCD-4518-8C81-A84E4EFA1EAB}"/>
              </a:ext>
            </a:extLst>
          </p:cNvPr>
          <p:cNvSpPr txBox="1">
            <a:spLocks/>
          </p:cNvSpPr>
          <p:nvPr/>
        </p:nvSpPr>
        <p:spPr>
          <a:xfrm>
            <a:off x="345250" y="49189"/>
            <a:ext cx="5000656" cy="1106900"/>
          </a:xfrm>
          <a:prstGeom prst="rect">
            <a:avLst/>
          </a:prstGeom>
          <a:solidFill>
            <a:schemeClr val="bg1"/>
          </a:solidFill>
        </p:spPr>
        <p:txBody>
          <a:bodyPr vert="horz" lIns="100796" tIns="50398" rIns="100796" bIns="5039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307" dirty="0">
                <a:solidFill>
                  <a:schemeClr val="tx2"/>
                </a:solidFill>
              </a:rPr>
              <a:t>Pulse to pulse switching:</a:t>
            </a:r>
            <a:br>
              <a:rPr lang="en-US" altLang="ja-JP" sz="3307" dirty="0">
                <a:solidFill>
                  <a:schemeClr val="tx2"/>
                </a:solidFill>
              </a:rPr>
            </a:br>
            <a:r>
              <a:rPr lang="en-US" altLang="ja-JP" sz="3307" dirty="0">
                <a:solidFill>
                  <a:schemeClr val="tx2"/>
                </a:solidFill>
              </a:rPr>
              <a:t>rf e- gun/thermionic e- gun</a:t>
            </a:r>
            <a:endParaRPr lang="ja-JP" altLang="en-US" sz="3307" dirty="0">
              <a:solidFill>
                <a:schemeClr val="tx2"/>
              </a:solidFill>
            </a:endParaRP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4DF83D39-A5A6-40B8-9103-30D2D8F3D402}"/>
              </a:ext>
            </a:extLst>
          </p:cNvPr>
          <p:cNvSpPr txBox="1">
            <a:spLocks/>
          </p:cNvSpPr>
          <p:nvPr/>
        </p:nvSpPr>
        <p:spPr>
          <a:xfrm>
            <a:off x="8285779" y="6719711"/>
            <a:ext cx="2099910" cy="251989"/>
          </a:xfrm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endParaRPr lang="en-US" altLang="ja-JP" sz="2646" dirty="0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5001E781-F235-4E98-B4B6-7D3C1C43EACC}"/>
              </a:ext>
            </a:extLst>
          </p:cNvPr>
          <p:cNvCxnSpPr>
            <a:cxnSpLocks/>
          </p:cNvCxnSpPr>
          <p:nvPr/>
        </p:nvCxnSpPr>
        <p:spPr>
          <a:xfrm flipH="1" flipV="1">
            <a:off x="4763169" y="2360803"/>
            <a:ext cx="2926722" cy="5211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51208C26-80A6-43FE-8AA3-18E6DE3387F0}"/>
              </a:ext>
            </a:extLst>
          </p:cNvPr>
          <p:cNvCxnSpPr>
            <a:cxnSpLocks/>
          </p:cNvCxnSpPr>
          <p:nvPr/>
        </p:nvCxnSpPr>
        <p:spPr>
          <a:xfrm flipH="1">
            <a:off x="2010320" y="2379920"/>
            <a:ext cx="2743972" cy="16870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AF591B0-1421-481E-8518-5E8DC0220D16}"/>
              </a:ext>
            </a:extLst>
          </p:cNvPr>
          <p:cNvSpPr txBox="1"/>
          <p:nvPr/>
        </p:nvSpPr>
        <p:spPr>
          <a:xfrm>
            <a:off x="5567629" y="-30186"/>
            <a:ext cx="5124184" cy="24336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2205" b="1" u="sng" dirty="0">
                <a:solidFill>
                  <a:schemeClr val="bg1">
                    <a:lumMod val="90000"/>
                    <a:lumOff val="10000"/>
                  </a:schemeClr>
                </a:solidFill>
              </a:rPr>
              <a:t>Thermionic DC e- gun </a:t>
            </a:r>
            <a:r>
              <a:rPr lang="en-US" altLang="ja-JP" sz="1984" dirty="0">
                <a:solidFill>
                  <a:schemeClr val="bg1">
                    <a:lumMod val="90000"/>
                    <a:lumOff val="10000"/>
                  </a:schemeClr>
                </a:solidFill>
              </a:rPr>
              <a:t>(GU_AT) </a:t>
            </a:r>
          </a:p>
          <a:p>
            <a:r>
              <a:rPr lang="en-US" altLang="ja-JP" sz="1984" dirty="0">
                <a:solidFill>
                  <a:schemeClr val="bg1">
                    <a:lumMod val="90000"/>
                    <a:lumOff val="10000"/>
                  </a:schemeClr>
                </a:solidFill>
              </a:rPr>
              <a:t>w/ 2 subharmonic </a:t>
            </a:r>
            <a:r>
              <a:rPr lang="en-US" altLang="ja-JP" sz="1984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bunchers</a:t>
            </a:r>
            <a:r>
              <a:rPr lang="en-US" altLang="ja-JP" sz="1984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and 2 </a:t>
            </a:r>
            <a:r>
              <a:rPr lang="en-US" altLang="ja-JP" sz="1984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bunchers</a:t>
            </a:r>
            <a:endParaRPr lang="en-US" altLang="ja-JP" sz="1984" dirty="0">
              <a:solidFill>
                <a:schemeClr val="bg1">
                  <a:lumMod val="90000"/>
                  <a:lumOff val="10000"/>
                </a:schemeClr>
              </a:solidFill>
            </a:endParaRPr>
          </a:p>
          <a:p>
            <a:r>
              <a:rPr lang="ja-JP" altLang="en-US" sz="2205" dirty="0">
                <a:solidFill>
                  <a:srgbClr val="FF0000"/>
                </a:solidFill>
              </a:rPr>
              <a:t>・</a:t>
            </a:r>
            <a:r>
              <a:rPr lang="en-US" altLang="ja-JP" sz="2205" dirty="0">
                <a:solidFill>
                  <a:srgbClr val="FF0000"/>
                </a:solidFill>
              </a:rPr>
              <a:t>e+ production e-: 10 </a:t>
            </a:r>
            <a:r>
              <a:rPr lang="en-US" altLang="ja-JP" sz="2205" dirty="0" err="1">
                <a:solidFill>
                  <a:srgbClr val="FF0000"/>
                </a:solidFill>
              </a:rPr>
              <a:t>nC</a:t>
            </a:r>
            <a:r>
              <a:rPr lang="ja-JP" altLang="en-US" sz="2205" dirty="0">
                <a:solidFill>
                  <a:srgbClr val="FF0000"/>
                </a:solidFill>
              </a:rPr>
              <a:t> </a:t>
            </a:r>
            <a:r>
              <a:rPr lang="en-US" altLang="ja-JP" sz="2205" dirty="0">
                <a:solidFill>
                  <a:srgbClr val="FF0000"/>
                </a:solidFill>
              </a:rPr>
              <a:t>(for</a:t>
            </a:r>
            <a:r>
              <a:rPr lang="ja-JP" altLang="en-US" sz="2205" dirty="0">
                <a:solidFill>
                  <a:srgbClr val="FF0000"/>
                </a:solidFill>
              </a:rPr>
              <a:t> </a:t>
            </a:r>
            <a:r>
              <a:rPr lang="en-US" altLang="ja-JP" sz="2205" dirty="0">
                <a:solidFill>
                  <a:srgbClr val="FF0000"/>
                </a:solidFill>
              </a:rPr>
              <a:t>LER injection)</a:t>
            </a:r>
          </a:p>
          <a:p>
            <a:r>
              <a:rPr lang="ja-JP" altLang="en-US" sz="2205" dirty="0">
                <a:solidFill>
                  <a:schemeClr val="tx2">
                    <a:lumMod val="50000"/>
                  </a:schemeClr>
                </a:solidFill>
              </a:rPr>
              <a:t>・</a:t>
            </a:r>
            <a:r>
              <a:rPr lang="en-US" altLang="ja-JP" sz="2205" dirty="0">
                <a:solidFill>
                  <a:schemeClr val="tx2">
                    <a:lumMod val="50000"/>
                  </a:schemeClr>
                </a:solidFill>
              </a:rPr>
              <a:t>e- study/HER injection: 1 </a:t>
            </a:r>
            <a:r>
              <a:rPr lang="en-US" altLang="ja-JP" sz="2205" dirty="0" err="1">
                <a:solidFill>
                  <a:schemeClr val="tx2">
                    <a:lumMod val="50000"/>
                  </a:schemeClr>
                </a:solidFill>
              </a:rPr>
              <a:t>nC</a:t>
            </a:r>
            <a:endParaRPr lang="en-US" altLang="ja-JP" sz="2205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ja-JP" altLang="en-US" sz="2205" dirty="0">
                <a:solidFill>
                  <a:schemeClr val="accent2">
                    <a:lumMod val="75000"/>
                  </a:schemeClr>
                </a:solidFill>
              </a:rPr>
              <a:t>・</a:t>
            </a:r>
            <a:r>
              <a:rPr lang="en-US" altLang="ja-JP" sz="2205" dirty="0">
                <a:solidFill>
                  <a:schemeClr val="accent2">
                    <a:lumMod val="75000"/>
                  </a:schemeClr>
                </a:solidFill>
              </a:rPr>
              <a:t>PF injection: 0.3 nC</a:t>
            </a:r>
          </a:p>
          <a:p>
            <a:r>
              <a:rPr lang="ja-JP" altLang="en-US" sz="2205" dirty="0">
                <a:solidFill>
                  <a:srgbClr val="FFC000"/>
                </a:solidFill>
              </a:rPr>
              <a:t>・</a:t>
            </a:r>
            <a:r>
              <a:rPr lang="en-US" altLang="ja-JP" sz="2205" dirty="0">
                <a:solidFill>
                  <a:srgbClr val="FFC000"/>
                </a:solidFill>
              </a:rPr>
              <a:t>PF-AR injection: 0.3 nC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324CCAC-9EA7-4E85-8495-E9D6928D9416}"/>
              </a:ext>
            </a:extLst>
          </p:cNvPr>
          <p:cNvCxnSpPr>
            <a:cxnSpLocks/>
          </p:cNvCxnSpPr>
          <p:nvPr/>
        </p:nvCxnSpPr>
        <p:spPr>
          <a:xfrm flipH="1">
            <a:off x="306123" y="3922020"/>
            <a:ext cx="6944795" cy="920435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438BA4B-12F0-4508-B9B4-6302E52CB0A6}"/>
              </a:ext>
            </a:extLst>
          </p:cNvPr>
          <p:cNvSpPr txBox="1"/>
          <p:nvPr/>
        </p:nvSpPr>
        <p:spPr>
          <a:xfrm>
            <a:off x="4489994" y="4435253"/>
            <a:ext cx="3473072" cy="77098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5" b="1" u="sng" dirty="0">
                <a:solidFill>
                  <a:srgbClr val="0000FF"/>
                </a:solidFill>
              </a:rPr>
              <a:t>RF</a:t>
            </a:r>
            <a:r>
              <a:rPr lang="ja-JP" altLang="en-US" sz="2205" b="1" u="sng" dirty="0">
                <a:solidFill>
                  <a:srgbClr val="0000FF"/>
                </a:solidFill>
              </a:rPr>
              <a:t> </a:t>
            </a:r>
            <a:r>
              <a:rPr lang="en-US" altLang="ja-JP" sz="2205" b="1" u="sng" dirty="0">
                <a:solidFill>
                  <a:srgbClr val="0000FF"/>
                </a:solidFill>
              </a:rPr>
              <a:t>e-</a:t>
            </a:r>
            <a:r>
              <a:rPr lang="ja-JP" altLang="en-US" sz="2205" b="1" u="sng" dirty="0">
                <a:solidFill>
                  <a:srgbClr val="0000FF"/>
                </a:solidFill>
              </a:rPr>
              <a:t> </a:t>
            </a:r>
            <a:r>
              <a:rPr lang="en-US" altLang="ja-JP" sz="2205" b="1" u="sng" dirty="0">
                <a:solidFill>
                  <a:srgbClr val="0000FF"/>
                </a:solidFill>
              </a:rPr>
              <a:t>gun</a:t>
            </a:r>
          </a:p>
          <a:p>
            <a:pPr algn="ctr"/>
            <a:r>
              <a:rPr lang="ja-JP" altLang="en-US" sz="2205" dirty="0">
                <a:solidFill>
                  <a:srgbClr val="0000FF"/>
                </a:solidFill>
              </a:rPr>
              <a:t>（</a:t>
            </a:r>
            <a:r>
              <a:rPr lang="en-US" altLang="ja-JP" sz="2205" dirty="0">
                <a:solidFill>
                  <a:srgbClr val="0000FF"/>
                </a:solidFill>
              </a:rPr>
              <a:t>GR_A1 for HER injection</a:t>
            </a:r>
            <a:r>
              <a:rPr lang="ja-JP" altLang="en-US" sz="2205" dirty="0">
                <a:solidFill>
                  <a:srgbClr val="0000FF"/>
                </a:solidFill>
              </a:rPr>
              <a:t>）</a:t>
            </a:r>
            <a:endParaRPr lang="en-US" altLang="ja-JP" sz="2205" dirty="0">
              <a:solidFill>
                <a:srgbClr val="0000FF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8B15FC4-BB40-480F-A8F6-47F731A446AF}"/>
              </a:ext>
            </a:extLst>
          </p:cNvPr>
          <p:cNvCxnSpPr>
            <a:cxnSpLocks/>
          </p:cNvCxnSpPr>
          <p:nvPr/>
        </p:nvCxnSpPr>
        <p:spPr>
          <a:xfrm flipV="1">
            <a:off x="1416819" y="4970469"/>
            <a:ext cx="0" cy="120471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0CD46CF0-960D-440F-B1FD-651DE07FD298}"/>
              </a:ext>
            </a:extLst>
          </p:cNvPr>
          <p:cNvCxnSpPr>
            <a:cxnSpLocks/>
          </p:cNvCxnSpPr>
          <p:nvPr/>
        </p:nvCxnSpPr>
        <p:spPr>
          <a:xfrm flipV="1">
            <a:off x="4129164" y="3511525"/>
            <a:ext cx="14527" cy="265964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022D27D0-0C59-46C3-9E0B-2B5571D94F1D}"/>
              </a:ext>
            </a:extLst>
          </p:cNvPr>
          <p:cNvCxnSpPr>
            <a:cxnSpLocks/>
          </p:cNvCxnSpPr>
          <p:nvPr/>
        </p:nvCxnSpPr>
        <p:spPr>
          <a:xfrm flipH="1">
            <a:off x="306123" y="4058032"/>
            <a:ext cx="1706013" cy="1628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A6822399-26B5-4DDE-B929-FDE22888BA09}"/>
              </a:ext>
            </a:extLst>
          </p:cNvPr>
          <p:cNvCxnSpPr>
            <a:cxnSpLocks/>
          </p:cNvCxnSpPr>
          <p:nvPr/>
        </p:nvCxnSpPr>
        <p:spPr>
          <a:xfrm flipH="1" flipV="1">
            <a:off x="4823252" y="2458147"/>
            <a:ext cx="2839584" cy="501765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E65F81B-60F9-4712-81DE-7BB317B7E558}"/>
              </a:ext>
            </a:extLst>
          </p:cNvPr>
          <p:cNvCxnSpPr>
            <a:cxnSpLocks/>
          </p:cNvCxnSpPr>
          <p:nvPr/>
        </p:nvCxnSpPr>
        <p:spPr>
          <a:xfrm flipH="1">
            <a:off x="2173467" y="2498570"/>
            <a:ext cx="2589701" cy="161768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8160C71C-8DB0-4E5C-8373-427079FE2B09}"/>
              </a:ext>
            </a:extLst>
          </p:cNvPr>
          <p:cNvCxnSpPr>
            <a:cxnSpLocks/>
          </p:cNvCxnSpPr>
          <p:nvPr/>
        </p:nvCxnSpPr>
        <p:spPr>
          <a:xfrm flipH="1">
            <a:off x="306123" y="4139104"/>
            <a:ext cx="1822670" cy="17750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ECB0E1F-47C3-452E-8EE7-D3695A9F84AE}"/>
              </a:ext>
            </a:extLst>
          </p:cNvPr>
          <p:cNvCxnSpPr>
            <a:cxnSpLocks/>
          </p:cNvCxnSpPr>
          <p:nvPr/>
        </p:nvCxnSpPr>
        <p:spPr>
          <a:xfrm flipH="1" flipV="1">
            <a:off x="4866580" y="2589293"/>
            <a:ext cx="2823310" cy="43621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5E911E37-E1DC-4E71-8945-A60DC99B4CBA}"/>
              </a:ext>
            </a:extLst>
          </p:cNvPr>
          <p:cNvCxnSpPr>
            <a:cxnSpLocks/>
          </p:cNvCxnSpPr>
          <p:nvPr/>
        </p:nvCxnSpPr>
        <p:spPr>
          <a:xfrm flipH="1">
            <a:off x="2205167" y="2598707"/>
            <a:ext cx="2641956" cy="162037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857A03C0-8518-4226-8B83-549AAAC9B243}"/>
              </a:ext>
            </a:extLst>
          </p:cNvPr>
          <p:cNvCxnSpPr>
            <a:cxnSpLocks/>
          </p:cNvCxnSpPr>
          <p:nvPr/>
        </p:nvCxnSpPr>
        <p:spPr>
          <a:xfrm flipH="1">
            <a:off x="345251" y="4220917"/>
            <a:ext cx="1872393" cy="21433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8FF73AC-3844-4A5F-98CE-7413BB15C6C9}"/>
              </a:ext>
            </a:extLst>
          </p:cNvPr>
          <p:cNvCxnSpPr>
            <a:cxnSpLocks/>
          </p:cNvCxnSpPr>
          <p:nvPr/>
        </p:nvCxnSpPr>
        <p:spPr>
          <a:xfrm flipH="1" flipV="1">
            <a:off x="4918988" y="2682189"/>
            <a:ext cx="2701944" cy="41846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CA594B17-65C5-4C4C-9539-2658937C2B36}"/>
              </a:ext>
            </a:extLst>
          </p:cNvPr>
          <p:cNvCxnSpPr>
            <a:cxnSpLocks/>
          </p:cNvCxnSpPr>
          <p:nvPr/>
        </p:nvCxnSpPr>
        <p:spPr>
          <a:xfrm flipH="1">
            <a:off x="2251498" y="2666610"/>
            <a:ext cx="2648197" cy="169453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E74F6FFF-5227-4F32-8064-D125AF80DA47}"/>
              </a:ext>
            </a:extLst>
          </p:cNvPr>
          <p:cNvCxnSpPr>
            <a:cxnSpLocks/>
          </p:cNvCxnSpPr>
          <p:nvPr/>
        </p:nvCxnSpPr>
        <p:spPr>
          <a:xfrm flipH="1">
            <a:off x="424626" y="4368040"/>
            <a:ext cx="1825636" cy="22647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46B694F-5721-400E-90F0-B0FB838E2D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F1D09CE-A1A2-4775-A8D0-8CE1896B64E0}"/>
              </a:ext>
            </a:extLst>
          </p:cNvPr>
          <p:cNvSpPr txBox="1"/>
          <p:nvPr/>
        </p:nvSpPr>
        <p:spPr>
          <a:xfrm>
            <a:off x="424625" y="5785683"/>
            <a:ext cx="7729589" cy="120186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u="sng" dirty="0"/>
              <a:t>Pulsed bend rep. up to 25 Hz </a:t>
            </a:r>
            <a:r>
              <a:rPr lang="en-US" altLang="ja-JP" sz="2205" dirty="0"/>
              <a:t>(</a:t>
            </a:r>
            <a:r>
              <a:rPr lang="en-US" altLang="ja-JP" sz="2205" dirty="0">
                <a:solidFill>
                  <a:srgbClr val="FF0000"/>
                </a:solidFill>
              </a:rPr>
              <a:t>LER</a:t>
            </a:r>
            <a:r>
              <a:rPr lang="en-US" altLang="ja-JP" sz="2205" dirty="0"/>
              <a:t> + </a:t>
            </a:r>
            <a:r>
              <a:rPr lang="en-US" altLang="ja-JP" sz="2205" dirty="0">
                <a:solidFill>
                  <a:schemeClr val="tx2">
                    <a:lumMod val="50000"/>
                  </a:schemeClr>
                </a:solidFill>
              </a:rPr>
              <a:t>PF</a:t>
            </a:r>
            <a:r>
              <a:rPr lang="en-US" altLang="ja-JP" sz="2205" dirty="0"/>
              <a:t> + </a:t>
            </a:r>
            <a:r>
              <a:rPr lang="en-US" altLang="ja-JP" sz="2205" dirty="0">
                <a:solidFill>
                  <a:srgbClr val="FFC000"/>
                </a:solidFill>
              </a:rPr>
              <a:t>PF-AR</a:t>
            </a:r>
            <a:r>
              <a:rPr lang="en-US" altLang="ja-JP" sz="2205" dirty="0"/>
              <a:t>)</a:t>
            </a:r>
          </a:p>
          <a:p>
            <a:pPr algn="ctr"/>
            <a:r>
              <a:rPr lang="en-US" altLang="ja-JP" sz="2205" dirty="0"/>
              <a:t>(magnet coil and chamber heating issue)</a:t>
            </a:r>
          </a:p>
          <a:p>
            <a:pPr algn="ctr"/>
            <a:r>
              <a:rPr lang="en-US" altLang="ja-JP" sz="2205" dirty="0"/>
              <a:t>It will be replaced by new one in summer shutdown 2020.</a:t>
            </a: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729FE04A-4791-4E4E-9C44-7DD083DB5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77" y="4284672"/>
            <a:ext cx="2591509" cy="2591509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2FBF7A3-051E-42B8-A46F-B1DDC8946ACD}"/>
              </a:ext>
            </a:extLst>
          </p:cNvPr>
          <p:cNvSpPr/>
          <p:nvPr/>
        </p:nvSpPr>
        <p:spPr>
          <a:xfrm>
            <a:off x="737395" y="5868069"/>
            <a:ext cx="4536504" cy="407764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918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5488E406-2A6A-4BC2-92FB-C06BACA2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92" y="1700458"/>
            <a:ext cx="4937414" cy="303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DC54E69-4948-4A65-9753-06BE571B5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58" y="4514944"/>
            <a:ext cx="5049936" cy="308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53B5D59-DA07-43F6-AAA9-D846E6AD7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32" y="1755503"/>
            <a:ext cx="5001648" cy="305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5AFC295-6776-4E0E-B942-465278149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5" y="4617986"/>
            <a:ext cx="4925823" cy="287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D7799D4-D9DC-48DA-B35A-9CD14EF7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603"/>
            <a:ext cx="10691813" cy="873130"/>
          </a:xfrm>
        </p:spPr>
        <p:txBody>
          <a:bodyPr/>
          <a:lstStyle/>
          <a:p>
            <a:r>
              <a:rPr lang="en-US" altLang="ja-JP" sz="4000" dirty="0"/>
              <a:t>Simultaneous beam operation </a:t>
            </a:r>
            <a:r>
              <a:rPr lang="en-US" altLang="ja-JP" sz="2400" dirty="0"/>
              <a:t>(w/ thermionic and rf e- gun)</a:t>
            </a:r>
            <a:endParaRPr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D7330A-A9B2-4627-B95E-160574C2899E}"/>
              </a:ext>
            </a:extLst>
          </p:cNvPr>
          <p:cNvSpPr txBox="1"/>
          <p:nvPr/>
        </p:nvSpPr>
        <p:spPr>
          <a:xfrm>
            <a:off x="9056990" y="2149608"/>
            <a:ext cx="1111257" cy="3638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dirty="0"/>
              <a:t>Hor. orbit</a:t>
            </a:r>
            <a:endParaRPr lang="ja-JP" altLang="en-US" sz="1764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74E46DC-B5F9-4B30-880A-B910D6FD8027}"/>
              </a:ext>
            </a:extLst>
          </p:cNvPr>
          <p:cNvSpPr txBox="1"/>
          <p:nvPr/>
        </p:nvSpPr>
        <p:spPr>
          <a:xfrm>
            <a:off x="9056990" y="2705236"/>
            <a:ext cx="1111257" cy="3638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dirty="0"/>
              <a:t>Ver. orbit</a:t>
            </a:r>
            <a:endParaRPr lang="ja-JP" altLang="en-US" sz="1764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E7BB71F-2595-4C44-BD0D-F2376A1AD8C1}"/>
              </a:ext>
            </a:extLst>
          </p:cNvPr>
          <p:cNvSpPr txBox="1"/>
          <p:nvPr/>
        </p:nvSpPr>
        <p:spPr>
          <a:xfrm>
            <a:off x="8917803" y="3237180"/>
            <a:ext cx="1508134" cy="3638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dirty="0"/>
              <a:t>Bunch charge</a:t>
            </a:r>
            <a:endParaRPr lang="ja-JP" altLang="en-US" sz="1764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58BDF7-5255-4425-AC3E-426395F22393}"/>
              </a:ext>
            </a:extLst>
          </p:cNvPr>
          <p:cNvSpPr txBox="1"/>
          <p:nvPr/>
        </p:nvSpPr>
        <p:spPr>
          <a:xfrm>
            <a:off x="9033131" y="4975118"/>
            <a:ext cx="1111257" cy="3638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dirty="0"/>
              <a:t>Hor. orbit</a:t>
            </a:r>
            <a:endParaRPr lang="ja-JP" altLang="en-US" sz="1764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7FC4B8B-BF38-4F3A-AFCE-1009FA7D790E}"/>
              </a:ext>
            </a:extLst>
          </p:cNvPr>
          <p:cNvSpPr txBox="1"/>
          <p:nvPr/>
        </p:nvSpPr>
        <p:spPr>
          <a:xfrm>
            <a:off x="9033131" y="5530747"/>
            <a:ext cx="1111257" cy="3638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dirty="0"/>
              <a:t>Ver. orbit</a:t>
            </a:r>
            <a:endParaRPr lang="ja-JP" altLang="en-US" sz="1764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B404362-0851-4DC2-9DC2-6B3F06DEB19D}"/>
              </a:ext>
            </a:extLst>
          </p:cNvPr>
          <p:cNvSpPr txBox="1"/>
          <p:nvPr/>
        </p:nvSpPr>
        <p:spPr>
          <a:xfrm>
            <a:off x="8893944" y="6221442"/>
            <a:ext cx="1508134" cy="3638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dirty="0"/>
              <a:t>Bunch charge</a:t>
            </a:r>
            <a:endParaRPr lang="ja-JP" altLang="en-US" sz="1764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6462917-B4AC-43C8-A8FE-3B4261B4AC83}"/>
              </a:ext>
            </a:extLst>
          </p:cNvPr>
          <p:cNvSpPr txBox="1"/>
          <p:nvPr/>
        </p:nvSpPr>
        <p:spPr>
          <a:xfrm>
            <a:off x="1932760" y="3975244"/>
            <a:ext cx="1508134" cy="3638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64" dirty="0">
                <a:solidFill>
                  <a:schemeClr val="bg1"/>
                </a:solidFill>
              </a:rPr>
              <a:t>rf gun</a:t>
            </a:r>
            <a:endParaRPr lang="ja-JP" altLang="en-US" sz="1764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13CABBE-196B-46CC-97F5-5DDEC71A60C8}"/>
              </a:ext>
            </a:extLst>
          </p:cNvPr>
          <p:cNvSpPr txBox="1"/>
          <p:nvPr/>
        </p:nvSpPr>
        <p:spPr>
          <a:xfrm>
            <a:off x="1774009" y="6912137"/>
            <a:ext cx="1825636" cy="3638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64" dirty="0">
                <a:solidFill>
                  <a:schemeClr val="bg1"/>
                </a:solidFill>
              </a:rPr>
              <a:t>Thermionic gun</a:t>
            </a:r>
            <a:endParaRPr lang="ja-JP" altLang="en-US" sz="1764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09AA063-45CE-4415-A670-8106E2529A6D}"/>
              </a:ext>
            </a:extLst>
          </p:cNvPr>
          <p:cNvSpPr txBox="1"/>
          <p:nvPr/>
        </p:nvSpPr>
        <p:spPr>
          <a:xfrm>
            <a:off x="6910522" y="6842518"/>
            <a:ext cx="1825636" cy="3638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64" dirty="0">
                <a:solidFill>
                  <a:schemeClr val="bg1"/>
                </a:solidFill>
              </a:rPr>
              <a:t>Thermionic gun</a:t>
            </a:r>
            <a:endParaRPr lang="ja-JP" altLang="en-US" sz="1764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EB1216A-F4DF-4C75-B297-6D22D3C0A6FA}"/>
              </a:ext>
            </a:extLst>
          </p:cNvPr>
          <p:cNvSpPr txBox="1"/>
          <p:nvPr/>
        </p:nvSpPr>
        <p:spPr>
          <a:xfrm>
            <a:off x="5901535" y="4003033"/>
            <a:ext cx="3333770" cy="363818"/>
          </a:xfrm>
          <a:prstGeom prst="rect">
            <a:avLst/>
          </a:prstGeom>
          <a:solidFill>
            <a:srgbClr val="FF3399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64" dirty="0">
                <a:solidFill>
                  <a:schemeClr val="bg1"/>
                </a:solidFill>
              </a:rPr>
              <a:t>Thermionic gun and damping ring</a:t>
            </a:r>
            <a:endParaRPr lang="ja-JP" altLang="en-US" sz="1764" dirty="0">
              <a:solidFill>
                <a:schemeClr val="bg1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AA68F2-9FDB-4204-AC0F-8522C6170A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  <p:sp>
        <p:nvSpPr>
          <p:cNvPr id="20" name="コンテンツ プレースホルダー 2">
            <a:extLst>
              <a:ext uri="{FF2B5EF4-FFF2-40B4-BE49-F238E27FC236}">
                <a16:creationId xmlns:a16="http://schemas.microsoft.com/office/drawing/2014/main" id="{D7545289-85FD-4ADA-A6FC-3D578B1B4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0" y="507203"/>
            <a:ext cx="10441160" cy="6336703"/>
          </a:xfrm>
        </p:spPr>
        <p:txBody>
          <a:bodyPr/>
          <a:lstStyle/>
          <a:p>
            <a:r>
              <a:rPr lang="en-GB" altLang="ja-JP" sz="2800" dirty="0">
                <a:solidFill>
                  <a:srgbClr val="FFFF00"/>
                </a:solidFill>
              </a:rPr>
              <a:t>Stable simultaneous top up injection to 4 storage rings</a:t>
            </a:r>
            <a:r>
              <a:rPr lang="ja-JP" altLang="en-US" sz="2800" dirty="0">
                <a:solidFill>
                  <a:srgbClr val="FFFF00"/>
                </a:solidFill>
              </a:rPr>
              <a:t> </a:t>
            </a:r>
            <a:r>
              <a:rPr lang="en-US" altLang="ja-JP" sz="2800" dirty="0"/>
              <a:t>(</a:t>
            </a:r>
            <a:r>
              <a:rPr lang="en-GB" altLang="ja-JP" sz="2800" dirty="0"/>
              <a:t>HER, LER, PF, and PF-AR) w/ thermionic gun, rf gun, pulsed magnets.</a:t>
            </a:r>
          </a:p>
        </p:txBody>
      </p:sp>
    </p:spTree>
    <p:extLst>
      <p:ext uri="{BB962C8B-B14F-4D97-AF65-F5344CB8AC3E}">
        <p14:creationId xmlns:p14="http://schemas.microsoft.com/office/powerpoint/2010/main" val="3579334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8862" y="324908"/>
            <a:ext cx="10354089" cy="714075"/>
          </a:xfrm>
        </p:spPr>
        <p:txBody>
          <a:bodyPr/>
          <a:lstStyle/>
          <a:p>
            <a:r>
              <a:rPr lang="en-US" altLang="ja-JP" sz="3599" dirty="0"/>
              <a:t>Simultaneous Top-up Injections</a:t>
            </a:r>
            <a:endParaRPr lang="ja-JP" altLang="en-US" sz="3599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1559" y="1044682"/>
            <a:ext cx="10396934" cy="6080746"/>
          </a:xfrm>
        </p:spPr>
        <p:txBody>
          <a:bodyPr/>
          <a:lstStyle/>
          <a:p>
            <a:r>
              <a:rPr lang="en-US" altLang="ja-JP" sz="3199" dirty="0"/>
              <a:t>SuperKEKB integrated luminosity improvement</a:t>
            </a:r>
            <a:endParaRPr lang="ja-JP" altLang="en-US" sz="3199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  <p:pic>
        <p:nvPicPr>
          <p:cNvPr id="5" name="図 4" descr="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2" y="1764462"/>
            <a:ext cx="3686012" cy="5422533"/>
          </a:xfrm>
          <a:prstGeom prst="rect">
            <a:avLst/>
          </a:prstGeom>
        </p:spPr>
      </p:pic>
      <p:pic>
        <p:nvPicPr>
          <p:cNvPr id="6" name="図 5" descr="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95" y="1805258"/>
            <a:ext cx="3639233" cy="53575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EBF904-16B0-584F-9B72-5598A5B7C009}"/>
              </a:ext>
            </a:extLst>
          </p:cNvPr>
          <p:cNvSpPr txBox="1">
            <a:spLocks/>
          </p:cNvSpPr>
          <p:nvPr/>
        </p:nvSpPr>
        <p:spPr bwMode="auto">
          <a:xfrm>
            <a:off x="4122284" y="2497034"/>
            <a:ext cx="2716635" cy="41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496" tIns="49748" rIns="99496" bIns="4974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r>
              <a:rPr lang="en-US" altLang="ja-JP" sz="1999" dirty="0">
                <a:solidFill>
                  <a:schemeClr val="tx1"/>
                </a:solidFill>
              </a:rPr>
              <a:t>17.5 /</a:t>
            </a:r>
            <a:r>
              <a:rPr lang="en-US" altLang="ja-JP" sz="1999" dirty="0" err="1">
                <a:solidFill>
                  <a:schemeClr val="tx1"/>
                </a:solidFill>
              </a:rPr>
              <a:t>pb</a:t>
            </a:r>
            <a:r>
              <a:rPr lang="en-US" altLang="ja-JP" sz="1999" dirty="0">
                <a:solidFill>
                  <a:schemeClr val="tx1"/>
                </a:solidFill>
              </a:rPr>
              <a:t> in 5.15 </a:t>
            </a:r>
            <a:r>
              <a:rPr lang="en-US" altLang="ja-JP" sz="1999" dirty="0" err="1">
                <a:solidFill>
                  <a:schemeClr val="tx1"/>
                </a:solidFill>
              </a:rPr>
              <a:t>hr</a:t>
            </a:r>
            <a:endParaRPr lang="en-US" altLang="ja-JP" sz="1999" dirty="0">
              <a:solidFill>
                <a:schemeClr val="tx1"/>
              </a:solidFill>
            </a:endParaRPr>
          </a:p>
          <a:p>
            <a:r>
              <a:rPr lang="en-US" sz="1999" dirty="0">
                <a:solidFill>
                  <a:schemeClr val="tx1"/>
                </a:solidFill>
              </a:rPr>
              <a:t>(5 fills)</a:t>
            </a:r>
          </a:p>
          <a:p>
            <a:r>
              <a:rPr lang="en-US" sz="1999" dirty="0">
                <a:solidFill>
                  <a:schemeClr val="tx1"/>
                </a:solidFill>
              </a:rPr>
              <a:t>on May. 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EBF904-16B0-584F-9B72-5598A5B7C009}"/>
              </a:ext>
            </a:extLst>
          </p:cNvPr>
          <p:cNvSpPr txBox="1">
            <a:spLocks/>
          </p:cNvSpPr>
          <p:nvPr/>
        </p:nvSpPr>
        <p:spPr bwMode="auto">
          <a:xfrm>
            <a:off x="4122284" y="4499618"/>
            <a:ext cx="2716635" cy="41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496" tIns="49748" rIns="99496" bIns="4974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r>
              <a:rPr lang="en-US" altLang="ja-JP" sz="1999" dirty="0">
                <a:solidFill>
                  <a:schemeClr val="tx1"/>
                </a:solidFill>
              </a:rPr>
              <a:t>41.6 /</a:t>
            </a:r>
            <a:r>
              <a:rPr lang="en-US" altLang="ja-JP" sz="1999" dirty="0" err="1">
                <a:solidFill>
                  <a:schemeClr val="tx1"/>
                </a:solidFill>
              </a:rPr>
              <a:t>pb</a:t>
            </a:r>
            <a:r>
              <a:rPr lang="en-US" altLang="ja-JP" sz="1999" dirty="0">
                <a:solidFill>
                  <a:schemeClr val="tx1"/>
                </a:solidFill>
              </a:rPr>
              <a:t> in 5.15 </a:t>
            </a:r>
            <a:r>
              <a:rPr lang="en-US" altLang="ja-JP" sz="1999" dirty="0" err="1">
                <a:solidFill>
                  <a:schemeClr val="tx1"/>
                </a:solidFill>
              </a:rPr>
              <a:t>hr</a:t>
            </a:r>
            <a:endParaRPr lang="en-US" altLang="ja-JP" sz="1999" dirty="0">
              <a:solidFill>
                <a:schemeClr val="tx1"/>
              </a:solidFill>
            </a:endParaRPr>
          </a:p>
          <a:p>
            <a:r>
              <a:rPr lang="en-US" sz="1999" dirty="0">
                <a:solidFill>
                  <a:schemeClr val="tx1"/>
                </a:solidFill>
              </a:rPr>
              <a:t>(top-up)</a:t>
            </a:r>
          </a:p>
          <a:p>
            <a:r>
              <a:rPr lang="en-US" sz="1999" dirty="0">
                <a:solidFill>
                  <a:schemeClr val="tx1"/>
                </a:solidFill>
              </a:rPr>
              <a:t>on May. 16</a:t>
            </a:r>
          </a:p>
        </p:txBody>
      </p:sp>
      <p:sp>
        <p:nvSpPr>
          <p:cNvPr id="9" name="V 字形矢印 8"/>
          <p:cNvSpPr/>
          <p:nvPr/>
        </p:nvSpPr>
        <p:spPr>
          <a:xfrm>
            <a:off x="4698106" y="3419948"/>
            <a:ext cx="1439555" cy="503844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736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EBF904-16B0-584F-9B72-5598A5B7C009}"/>
              </a:ext>
            </a:extLst>
          </p:cNvPr>
          <p:cNvSpPr txBox="1">
            <a:spLocks/>
          </p:cNvSpPr>
          <p:nvPr/>
        </p:nvSpPr>
        <p:spPr bwMode="auto">
          <a:xfrm>
            <a:off x="4018809" y="6023945"/>
            <a:ext cx="2789157" cy="9242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9496" tIns="49748" rIns="99496" bIns="4974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r>
              <a:rPr lang="en-US" altLang="ja-JP" sz="2799" dirty="0">
                <a:solidFill>
                  <a:srgbClr val="FF0000"/>
                </a:solidFill>
              </a:rPr>
              <a:t>237% improvement</a:t>
            </a:r>
            <a:endParaRPr lang="en-US" sz="2799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52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851588-3B5F-4E6D-A38E-F82A7A74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90" y="113362"/>
            <a:ext cx="8567632" cy="839964"/>
          </a:xfrm>
        </p:spPr>
        <p:txBody>
          <a:bodyPr/>
          <a:lstStyle/>
          <a:p>
            <a:r>
              <a:rPr kumimoji="1" lang="en-US" altLang="ja-JP" dirty="0"/>
              <a:t>RF e- gun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EAD1B1-998C-4354-85C7-533FFE71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090" y="1205315"/>
            <a:ext cx="8567632" cy="4955787"/>
          </a:xfr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41BF60-B641-4E18-AC70-2E3AE1E1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23" y="4710"/>
            <a:ext cx="10079567" cy="755025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622EBA-D6BC-428F-A92A-076415215816}"/>
              </a:ext>
            </a:extLst>
          </p:cNvPr>
          <p:cNvSpPr txBox="1"/>
          <p:nvPr/>
        </p:nvSpPr>
        <p:spPr>
          <a:xfrm>
            <a:off x="506462" y="7121169"/>
            <a:ext cx="4680693" cy="3638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dirty="0"/>
              <a:t>M. Yoshida, SuperKEKB review, Mar. 14th, 2018</a:t>
            </a:r>
            <a:endParaRPr lang="ja-JP" altLang="en-US" sz="1764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87C0DEA-2617-4C31-8A4F-EA215F5A89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BAEA8395-D906-4BA2-BC9F-662193F4A556}"/>
              </a:ext>
            </a:extLst>
          </p:cNvPr>
          <p:cNvSpPr txBox="1">
            <a:spLocks/>
          </p:cNvSpPr>
          <p:nvPr/>
        </p:nvSpPr>
        <p:spPr>
          <a:xfrm>
            <a:off x="345250" y="49189"/>
            <a:ext cx="3413146" cy="1062821"/>
          </a:xfrm>
          <a:prstGeom prst="rect">
            <a:avLst/>
          </a:prstGeom>
          <a:solidFill>
            <a:schemeClr val="bg1"/>
          </a:solidFill>
        </p:spPr>
        <p:txBody>
          <a:bodyPr vert="horz" lIns="100796" tIns="50398" rIns="100796" bIns="5039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307" dirty="0">
                <a:solidFill>
                  <a:schemeClr val="tx2"/>
                </a:solidFill>
              </a:rPr>
              <a:t>Low emittance</a:t>
            </a:r>
          </a:p>
          <a:p>
            <a:r>
              <a:rPr lang="en-US" altLang="ja-JP" sz="3307" dirty="0">
                <a:solidFill>
                  <a:schemeClr val="tx2"/>
                </a:solidFill>
              </a:rPr>
              <a:t>rf gun</a:t>
            </a:r>
            <a:endParaRPr lang="ja-JP" altLang="en-US" sz="3307" dirty="0">
              <a:solidFill>
                <a:schemeClr val="tx2"/>
              </a:solidFill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3FC83058-E30C-4E90-8B3F-8781BDDC9D53}"/>
              </a:ext>
            </a:extLst>
          </p:cNvPr>
          <p:cNvSpPr txBox="1">
            <a:spLocks/>
          </p:cNvSpPr>
          <p:nvPr/>
        </p:nvSpPr>
        <p:spPr>
          <a:xfrm>
            <a:off x="377354" y="3106921"/>
            <a:ext cx="2535188" cy="620218"/>
          </a:xfrm>
          <a:prstGeom prst="rect">
            <a:avLst/>
          </a:prstGeom>
          <a:solidFill>
            <a:schemeClr val="bg1"/>
          </a:solidFill>
        </p:spPr>
        <p:txBody>
          <a:bodyPr vert="horz" lIns="100796" tIns="50398" rIns="100796" bIns="5039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CN" sz="2000" b="1" spc="-10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Photocathode</a:t>
            </a:r>
          </a:p>
          <a:p>
            <a:r>
              <a:rPr kumimoji="0" lang="en-US" altLang="zh-CN" sz="2000" b="1" spc="-10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(</a:t>
            </a:r>
            <a:r>
              <a:rPr kumimoji="0" lang="en-US" altLang="ja-JP" sz="2000" b="1" spc="-10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metal composite: </a:t>
            </a:r>
            <a:r>
              <a:rPr kumimoji="0" lang="en-US" altLang="ja-JP" sz="2000" b="1" spc="-100" dirty="0" err="1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I</a:t>
            </a:r>
            <a:r>
              <a:rPr kumimoji="0" lang="en-US" altLang="zh-CN" sz="2000" b="1" spc="-100" dirty="0" err="1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rCe</a:t>
            </a:r>
            <a:r>
              <a:rPr kumimoji="0" lang="en-US" altLang="zh-CN" sz="2000" b="1" spc="-10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)</a:t>
            </a:r>
            <a:endParaRPr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0B10C5BF-92B3-4EA3-893E-63BBCEC8F3D1}"/>
              </a:ext>
            </a:extLst>
          </p:cNvPr>
          <p:cNvSpPr txBox="1">
            <a:spLocks/>
          </p:cNvSpPr>
          <p:nvPr/>
        </p:nvSpPr>
        <p:spPr>
          <a:xfrm>
            <a:off x="4841850" y="181782"/>
            <a:ext cx="4176464" cy="346272"/>
          </a:xfrm>
          <a:prstGeom prst="rect">
            <a:avLst/>
          </a:prstGeom>
          <a:solidFill>
            <a:schemeClr val="bg1"/>
          </a:solidFill>
        </p:spPr>
        <p:txBody>
          <a:bodyPr vert="horz" lIns="100796" tIns="50398" rIns="100796" bIns="5039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CN" sz="2000" b="1" spc="-10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QTW RF gun or operation (0 deg. Line)</a:t>
            </a:r>
            <a:endParaRPr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1AFD1539-7C6A-4E20-B725-468F128163B3}"/>
              </a:ext>
            </a:extLst>
          </p:cNvPr>
          <p:cNvSpPr txBox="1">
            <a:spLocks/>
          </p:cNvSpPr>
          <p:nvPr/>
        </p:nvSpPr>
        <p:spPr>
          <a:xfrm>
            <a:off x="4919086" y="3700909"/>
            <a:ext cx="2647800" cy="562296"/>
          </a:xfrm>
          <a:prstGeom prst="rect">
            <a:avLst/>
          </a:prstGeom>
          <a:solidFill>
            <a:schemeClr val="bg1"/>
          </a:solidFill>
        </p:spPr>
        <p:txBody>
          <a:bodyPr vert="horz" lIns="100796" tIns="50398" rIns="100796" bIns="5039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CN" sz="2000" b="1" spc="-10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CDS RF gun</a:t>
            </a:r>
          </a:p>
          <a:p>
            <a:r>
              <a:rPr kumimoji="0" lang="en-US" altLang="zh-CN" sz="2000" b="1" spc="-10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for backup (90 deg. Line)</a:t>
            </a:r>
            <a:endParaRPr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1C6D6F24-6D75-44AE-8282-A1A7013ECC5C}"/>
              </a:ext>
            </a:extLst>
          </p:cNvPr>
          <p:cNvSpPr txBox="1">
            <a:spLocks/>
          </p:cNvSpPr>
          <p:nvPr/>
        </p:nvSpPr>
        <p:spPr bwMode="auto">
          <a:xfrm>
            <a:off x="5129882" y="5684788"/>
            <a:ext cx="5456147" cy="14363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kern="0" dirty="0" err="1">
                <a:solidFill>
                  <a:schemeClr val="bg1"/>
                </a:solidFill>
              </a:rPr>
              <a:t>Yb</a:t>
            </a:r>
            <a:r>
              <a:rPr lang="en-US" altLang="ja-JP" sz="2400" kern="0" dirty="0">
                <a:solidFill>
                  <a:schemeClr val="bg1"/>
                </a:solidFill>
              </a:rPr>
              <a:t>-doped-fiber and Nd/</a:t>
            </a:r>
            <a:r>
              <a:rPr lang="en-US" altLang="ja-JP" sz="2400" kern="0" dirty="0" err="1">
                <a:solidFill>
                  <a:schemeClr val="bg1"/>
                </a:solidFill>
              </a:rPr>
              <a:t>Yb:YAG</a:t>
            </a:r>
            <a:r>
              <a:rPr lang="en-US" altLang="ja-JP" sz="2400" kern="0" dirty="0">
                <a:solidFill>
                  <a:schemeClr val="bg1"/>
                </a:solidFill>
              </a:rPr>
              <a:t> laser</a:t>
            </a:r>
          </a:p>
          <a:p>
            <a:r>
              <a:rPr lang="en-US" altLang="ja-JP" sz="2400" kern="0" dirty="0" err="1">
                <a:solidFill>
                  <a:schemeClr val="bg1"/>
                </a:solidFill>
              </a:rPr>
              <a:t>IrCe</a:t>
            </a:r>
            <a:r>
              <a:rPr lang="en-US" altLang="ja-JP" sz="2400" kern="0" dirty="0">
                <a:solidFill>
                  <a:schemeClr val="bg1"/>
                </a:solidFill>
              </a:rPr>
              <a:t> cathode</a:t>
            </a:r>
          </a:p>
          <a:p>
            <a:r>
              <a:rPr lang="en-US" altLang="ja-JP" sz="2400" kern="0" dirty="0">
                <a:solidFill>
                  <a:schemeClr val="bg1"/>
                </a:solidFill>
              </a:rPr>
              <a:t>QTWSC or cut disk cavities</a:t>
            </a:r>
          </a:p>
        </p:txBody>
      </p:sp>
    </p:spTree>
    <p:extLst>
      <p:ext uri="{BB962C8B-B14F-4D97-AF65-F5344CB8AC3E}">
        <p14:creationId xmlns:p14="http://schemas.microsoft.com/office/powerpoint/2010/main" val="1032093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2BAE3B-4E1F-48AA-B0CB-416E8CE6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86" y="-108595"/>
            <a:ext cx="9088041" cy="839964"/>
          </a:xfrm>
        </p:spPr>
        <p:txBody>
          <a:bodyPr/>
          <a:lstStyle/>
          <a:p>
            <a:r>
              <a:rPr lang="en-US" altLang="ja-JP" dirty="0"/>
              <a:t>HER injection beam (rf e- gun) status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9C3521-5EA3-44BB-B15D-4F14E052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/>
              <a:pPr>
                <a:defRPr/>
              </a:pPr>
              <a:t>2020/2/10</a:t>
            </a:fld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81B15B5-E5FF-48AA-906F-CF28E87FA7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EE922F-1159-461F-A129-E7CD0E09212C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1987E477-EC35-452E-AE42-D6F70919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30" y="683493"/>
            <a:ext cx="10441160" cy="6336704"/>
          </a:xfrm>
        </p:spPr>
        <p:txBody>
          <a:bodyPr/>
          <a:lstStyle/>
          <a:p>
            <a:r>
              <a:rPr lang="en-US" altLang="ja-JP" dirty="0"/>
              <a:t>HER injection has been done w/ only rf gun from </a:t>
            </a:r>
            <a:r>
              <a:rPr lang="en-US" altLang="ja-JP" dirty="0" err="1"/>
              <a:t>PhaseIII</a:t>
            </a:r>
            <a:r>
              <a:rPr lang="en-US" altLang="ja-JP" dirty="0"/>
              <a:t> day 1. (Mar. 11</a:t>
            </a:r>
            <a:r>
              <a:rPr lang="en-US" altLang="ja-JP" baseline="30000" dirty="0"/>
              <a:t>th</a:t>
            </a:r>
            <a:r>
              <a:rPr lang="en-US" altLang="ja-JP" dirty="0"/>
              <a:t> , 2019)</a:t>
            </a:r>
          </a:p>
          <a:p>
            <a:r>
              <a:rPr lang="en-US" altLang="ja-JP" dirty="0"/>
              <a:t>Laser system has no significant fault.</a:t>
            </a:r>
          </a:p>
          <a:p>
            <a:r>
              <a:rPr lang="en-US" altLang="ja-JP" dirty="0"/>
              <a:t>In summer shutdown of 2019, photocathode (Ir</a:t>
            </a:r>
            <a:r>
              <a:rPr lang="en-US" altLang="ja-JP" sz="2000" dirty="0"/>
              <a:t>7</a:t>
            </a:r>
            <a:r>
              <a:rPr lang="en-US" altLang="ja-JP" dirty="0"/>
              <a:t>Ce</a:t>
            </a:r>
            <a:r>
              <a:rPr lang="en-US" altLang="ja-JP" sz="2000" dirty="0"/>
              <a:t>2</a:t>
            </a:r>
            <a:r>
              <a:rPr lang="en-US" altLang="ja-JP" dirty="0"/>
              <a:t>) was replaced by new one (Ir</a:t>
            </a:r>
            <a:r>
              <a:rPr lang="en-US" altLang="ja-JP" sz="2000" dirty="0"/>
              <a:t>2</a:t>
            </a:r>
            <a:r>
              <a:rPr lang="en-US" altLang="ja-JP" dirty="0"/>
              <a:t>Ce) for aiming at better quantum efficiency (</a:t>
            </a:r>
            <a:r>
              <a:rPr lang="en-US" altLang="ja-JP" dirty="0" err="1"/>
              <a:t>Qe</a:t>
            </a:r>
            <a:r>
              <a:rPr lang="en-US" altLang="ja-JP" dirty="0"/>
              <a:t>).</a:t>
            </a:r>
          </a:p>
          <a:p>
            <a:pPr lvl="1"/>
            <a:r>
              <a:rPr lang="en-US" altLang="ja-JP" dirty="0"/>
              <a:t>Discharge, frequent VSWR, gradual decrease of bunch charge</a:t>
            </a:r>
          </a:p>
          <a:p>
            <a:r>
              <a:rPr lang="en-US" altLang="ja-JP" dirty="0"/>
              <a:t>In this winter shutdown, </a:t>
            </a:r>
          </a:p>
          <a:p>
            <a:pPr lvl="1"/>
            <a:r>
              <a:rPr lang="en-US" altLang="ja-JP" dirty="0"/>
              <a:t>Even after applying thermal cleaning of cathode, bunch charge is not stable.</a:t>
            </a:r>
          </a:p>
          <a:p>
            <a:pPr lvl="1"/>
            <a:r>
              <a:rPr lang="en-US" altLang="ja-JP" dirty="0"/>
              <a:t>Finally, photocathode was replaced by previous one (Ir</a:t>
            </a:r>
            <a:r>
              <a:rPr lang="en-US" altLang="ja-JP" sz="1600" dirty="0"/>
              <a:t>7</a:t>
            </a:r>
            <a:r>
              <a:rPr lang="en-US" altLang="ja-JP" dirty="0"/>
              <a:t>Ce</a:t>
            </a:r>
            <a:r>
              <a:rPr lang="en-US" altLang="ja-JP" sz="1600" dirty="0"/>
              <a:t>2</a:t>
            </a:r>
            <a:r>
              <a:rPr lang="en-US" altLang="ja-JP" dirty="0"/>
              <a:t>) toward next run. Now, under rf conditioning.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69140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スライド 1 - &amp;quot;LCG&amp;#x0D;&amp;#x0A;2014.1.14 (火) ～&amp;quot;&quot;/&gt;&lt;property id=&quot;20307&quot; value=&quot;261&quot;/&gt;&lt;/object&gt;&lt;object type=&quot;3&quot; unique_id=&quot;10042&quot;&gt;&lt;property id=&quot;20148&quot; value=&quot;5&quot;/&gt;&lt;property id=&quot;20300&quot; value=&quot;スライド 4 - &amp;quot;トラブル (1)&amp;quot;&quot;/&gt;&lt;property id=&quot;20307&quot; value=&quot;357&quot;/&gt;&lt;/object&gt;&lt;object type=&quot;3&quot; unique_id=&quot;10094&quot;&gt;&lt;property id=&quot;20148&quot; value=&quot;5&quot;/&gt;&lt;property id=&quot;20300&quot; value=&quot;スライド 5 - &amp;quot;モジュレータ点検&amp;quot;&quot;/&gt;&lt;property id=&quot;20307&quot; value=&quot;397&quot;/&gt;&lt;/object&gt;&lt;object type=&quot;3&quot; unique_id=&quot;10180&quot;&gt;&lt;property id=&quot;20148&quot; value=&quot;5&quot;/&gt;&lt;property id=&quot;20300&quot; value=&quot;スライド 2 - &amp;quot;予定&amp;quot;&quot;/&gt;&lt;property id=&quot;20307&quot; value=&quot;402&quot;/&gt;&lt;/object&gt;&lt;object type=&quot;3&quot; unique_id=&quot;10213&quot;&gt;&lt;property id=&quot;20148&quot; value=&quot;5&quot;/&gt;&lt;property id=&quot;20300&quot; value=&quot;スライド 3 - &amp;quot;PF-AR入射率&amp;quot;&quot;/&gt;&lt;property id=&quot;20307&quot; value=&quot;40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標準デザイン">
  <a:themeElements>
    <a:clrScheme name="">
      <a:dk1>
        <a:srgbClr val="CC6600"/>
      </a:dk1>
      <a:lt1>
        <a:srgbClr val="FFFFFF"/>
      </a:lt1>
      <a:dk2>
        <a:srgbClr val="292929"/>
      </a:dk2>
      <a:lt2>
        <a:srgbClr val="66FF33"/>
      </a:lt2>
      <a:accent1>
        <a:srgbClr val="00CC99"/>
      </a:accent1>
      <a:accent2>
        <a:srgbClr val="3333CC"/>
      </a:accent2>
      <a:accent3>
        <a:srgbClr val="ACACAC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71091</TotalTime>
  <Words>2974</Words>
  <Application>Microsoft Office PowerPoint</Application>
  <PresentationFormat>ユーザー設定</PresentationFormat>
  <Paragraphs>593</Paragraphs>
  <Slides>40</Slides>
  <Notes>5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50" baseType="lpstr">
      <vt:lpstr>Hiragino Maru Gothic Pro W4</vt:lpstr>
      <vt:lpstr>しねきゃぷしょん</vt:lpstr>
      <vt:lpstr>Arial</vt:lpstr>
      <vt:lpstr>Arial Rounded MT Bold</vt:lpstr>
      <vt:lpstr>Calibri</vt:lpstr>
      <vt:lpstr>Segoe UI Light</vt:lpstr>
      <vt:lpstr>Symbol</vt:lpstr>
      <vt:lpstr>Times New Roman</vt:lpstr>
      <vt:lpstr>標準デザイン</vt:lpstr>
      <vt:lpstr>Graph</vt:lpstr>
      <vt:lpstr>Injector challenges</vt:lpstr>
      <vt:lpstr>Contents</vt:lpstr>
      <vt:lpstr>Linac Beam Parameters for KEKB/SuperKEKB</vt:lpstr>
      <vt:lpstr>Injector overview</vt:lpstr>
      <vt:lpstr>PowerPoint プレゼンテーション</vt:lpstr>
      <vt:lpstr>Simultaneous beam operation (w/ thermionic and rf e- gun)</vt:lpstr>
      <vt:lpstr>Simultaneous Top-up Injections</vt:lpstr>
      <vt:lpstr>RF e- gun</vt:lpstr>
      <vt:lpstr>HER injection beam (rf e- gun) status</vt:lpstr>
      <vt:lpstr>PowerPoint プレゼンテーション</vt:lpstr>
      <vt:lpstr>Qe of photocathode (Ir7Ce2, Ir2Ce)</vt:lpstr>
      <vt:lpstr>PowerPoint プレゼンテーション</vt:lpstr>
      <vt:lpstr>PowerPoint プレゼンテーション</vt:lpstr>
      <vt:lpstr>PowerPoint プレゼンテーション</vt:lpstr>
      <vt:lpstr>e+ source setup 1</vt:lpstr>
      <vt:lpstr>Pulse to pulse  e-/e+ beam switching</vt:lpstr>
      <vt:lpstr>PowerPoint プレゼンテーション</vt:lpstr>
      <vt:lpstr>LER injection beam status</vt:lpstr>
      <vt:lpstr>After large discharge…</vt:lpstr>
      <vt:lpstr>Accelerating structures</vt:lpstr>
      <vt:lpstr>Feedback loops</vt:lpstr>
      <vt:lpstr>Dispersion measurement and correction</vt:lpstr>
      <vt:lpstr>Residual Dispersion in the BT line</vt:lpstr>
      <vt:lpstr> Vertical emittance vs. HER Injection efficiency</vt:lpstr>
      <vt:lpstr>PowerPoint プレゼンテーション</vt:lpstr>
      <vt:lpstr>PowerPoint プレゼンテーション</vt:lpstr>
      <vt:lpstr>PowerPoint プレゼンテーション</vt:lpstr>
      <vt:lpstr>Fast beam position monitor(BPM) in LINAC</vt:lpstr>
      <vt:lpstr>Summary and plan</vt:lpstr>
      <vt:lpstr>Summary and plan (cont’d)</vt:lpstr>
      <vt:lpstr>Backup</vt:lpstr>
      <vt:lpstr>Fire recovery</vt:lpstr>
      <vt:lpstr>Beam emittance example (~1 nC) w/ multiple wire scanners</vt:lpstr>
      <vt:lpstr>PowerPoint プレゼンテーション</vt:lpstr>
      <vt:lpstr>e+ vertical emittance was improved</vt:lpstr>
      <vt:lpstr>Monitors</vt:lpstr>
      <vt:lpstr>Pulsed magnet system</vt:lpstr>
      <vt:lpstr>e+ source setup 2</vt:lpstr>
      <vt:lpstr>Movable girder for accelerating structure</vt:lpstr>
      <vt:lpstr>PowerPoint プレゼンテーション</vt:lpstr>
    </vt:vector>
  </TitlesOfParts>
  <Company>noir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Load Map of Linac Control</dc:title>
  <dc:creator>noir</dc:creator>
  <cp:lastModifiedBy>masanori</cp:lastModifiedBy>
  <cp:revision>2914</cp:revision>
  <cp:lastPrinted>2019-03-18T03:17:34Z</cp:lastPrinted>
  <dcterms:created xsi:type="dcterms:W3CDTF">2007-10-19T01:52:09Z</dcterms:created>
  <dcterms:modified xsi:type="dcterms:W3CDTF">2020-02-09T22:11:56Z</dcterms:modified>
</cp:coreProperties>
</file>