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2"/>
  </p:notesMasterIdLst>
  <p:sldIdLst>
    <p:sldId id="322" r:id="rId2"/>
    <p:sldId id="333" r:id="rId3"/>
    <p:sldId id="315" r:id="rId4"/>
    <p:sldId id="334" r:id="rId5"/>
    <p:sldId id="314" r:id="rId6"/>
    <p:sldId id="323" r:id="rId7"/>
    <p:sldId id="316" r:id="rId8"/>
    <p:sldId id="305" r:id="rId9"/>
    <p:sldId id="335" r:id="rId10"/>
    <p:sldId id="336" r:id="rId11"/>
    <p:sldId id="337" r:id="rId12"/>
    <p:sldId id="338" r:id="rId13"/>
    <p:sldId id="339" r:id="rId14"/>
    <p:sldId id="340" r:id="rId15"/>
    <p:sldId id="341" r:id="rId16"/>
    <p:sldId id="321" r:id="rId17"/>
    <p:sldId id="313" r:id="rId18"/>
    <p:sldId id="342" r:id="rId19"/>
    <p:sldId id="343" r:id="rId20"/>
    <p:sldId id="344" r:id="rId21"/>
    <p:sldId id="345" r:id="rId22"/>
    <p:sldId id="346" r:id="rId23"/>
    <p:sldId id="347" r:id="rId24"/>
    <p:sldId id="348" r:id="rId25"/>
    <p:sldId id="349" r:id="rId26"/>
    <p:sldId id="311" r:id="rId27"/>
    <p:sldId id="317" r:id="rId28"/>
    <p:sldId id="329" r:id="rId29"/>
    <p:sldId id="324" r:id="rId30"/>
    <p:sldId id="318" r:id="rId31"/>
    <p:sldId id="319" r:id="rId32"/>
    <p:sldId id="320" r:id="rId33"/>
    <p:sldId id="325" r:id="rId34"/>
    <p:sldId id="327" r:id="rId35"/>
    <p:sldId id="326" r:id="rId36"/>
    <p:sldId id="330" r:id="rId37"/>
    <p:sldId id="328" r:id="rId38"/>
    <p:sldId id="299" r:id="rId39"/>
    <p:sldId id="291" r:id="rId40"/>
    <p:sldId id="295" r:id="rId41"/>
  </p:sldIdLst>
  <p:sldSz cx="10688638" cy="7562850"/>
  <p:notesSz cx="9144000" cy="6858000"/>
  <p:defaultTextStyle>
    <a:defPPr>
      <a:defRPr lang="ja-JP"/>
    </a:defPPr>
    <a:lvl1pPr marL="0" algn="l" defTabSz="521437" rtl="0" eaLnBrk="1" latinLnBrk="0" hangingPunct="1">
      <a:defRPr kumimoji="1" sz="2100" kern="1200">
        <a:solidFill>
          <a:schemeClr val="tx1"/>
        </a:solidFill>
        <a:latin typeface="+mn-lt"/>
        <a:ea typeface="+mn-ea"/>
        <a:cs typeface="+mn-cs"/>
      </a:defRPr>
    </a:lvl1pPr>
    <a:lvl2pPr marL="521437" algn="l" defTabSz="521437" rtl="0" eaLnBrk="1" latinLnBrk="0" hangingPunct="1">
      <a:defRPr kumimoji="1" sz="2100" kern="1200">
        <a:solidFill>
          <a:schemeClr val="tx1"/>
        </a:solidFill>
        <a:latin typeface="+mn-lt"/>
        <a:ea typeface="+mn-ea"/>
        <a:cs typeface="+mn-cs"/>
      </a:defRPr>
    </a:lvl2pPr>
    <a:lvl3pPr marL="1042873" algn="l" defTabSz="521437" rtl="0" eaLnBrk="1" latinLnBrk="0" hangingPunct="1">
      <a:defRPr kumimoji="1" sz="2100" kern="1200">
        <a:solidFill>
          <a:schemeClr val="tx1"/>
        </a:solidFill>
        <a:latin typeface="+mn-lt"/>
        <a:ea typeface="+mn-ea"/>
        <a:cs typeface="+mn-cs"/>
      </a:defRPr>
    </a:lvl3pPr>
    <a:lvl4pPr marL="1564310" algn="l" defTabSz="521437" rtl="0" eaLnBrk="1" latinLnBrk="0" hangingPunct="1">
      <a:defRPr kumimoji="1" sz="2100" kern="1200">
        <a:solidFill>
          <a:schemeClr val="tx1"/>
        </a:solidFill>
        <a:latin typeface="+mn-lt"/>
        <a:ea typeface="+mn-ea"/>
        <a:cs typeface="+mn-cs"/>
      </a:defRPr>
    </a:lvl4pPr>
    <a:lvl5pPr marL="2085746" algn="l" defTabSz="521437" rtl="0" eaLnBrk="1" latinLnBrk="0" hangingPunct="1">
      <a:defRPr kumimoji="1" sz="2100" kern="1200">
        <a:solidFill>
          <a:schemeClr val="tx1"/>
        </a:solidFill>
        <a:latin typeface="+mn-lt"/>
        <a:ea typeface="+mn-ea"/>
        <a:cs typeface="+mn-cs"/>
      </a:defRPr>
    </a:lvl5pPr>
    <a:lvl6pPr marL="2607183" algn="l" defTabSz="521437" rtl="0" eaLnBrk="1" latinLnBrk="0" hangingPunct="1">
      <a:defRPr kumimoji="1" sz="2100" kern="1200">
        <a:solidFill>
          <a:schemeClr val="tx1"/>
        </a:solidFill>
        <a:latin typeface="+mn-lt"/>
        <a:ea typeface="+mn-ea"/>
        <a:cs typeface="+mn-cs"/>
      </a:defRPr>
    </a:lvl6pPr>
    <a:lvl7pPr marL="3128620" algn="l" defTabSz="521437" rtl="0" eaLnBrk="1" latinLnBrk="0" hangingPunct="1">
      <a:defRPr kumimoji="1" sz="2100" kern="1200">
        <a:solidFill>
          <a:schemeClr val="tx1"/>
        </a:solidFill>
        <a:latin typeface="+mn-lt"/>
        <a:ea typeface="+mn-ea"/>
        <a:cs typeface="+mn-cs"/>
      </a:defRPr>
    </a:lvl7pPr>
    <a:lvl8pPr marL="3650056" algn="l" defTabSz="521437" rtl="0" eaLnBrk="1" latinLnBrk="0" hangingPunct="1">
      <a:defRPr kumimoji="1" sz="2100" kern="1200">
        <a:solidFill>
          <a:schemeClr val="tx1"/>
        </a:solidFill>
        <a:latin typeface="+mn-lt"/>
        <a:ea typeface="+mn-ea"/>
        <a:cs typeface="+mn-cs"/>
      </a:defRPr>
    </a:lvl8pPr>
    <a:lvl9pPr marL="4171493" algn="l" defTabSz="521437" rtl="0" eaLnBrk="1" latinLnBrk="0" hangingPunct="1">
      <a:defRPr kumimoji="1" sz="2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8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52" autoAdjust="0"/>
    <p:restoredTop sz="99869" autoAdjust="0"/>
  </p:normalViewPr>
  <p:slideViewPr>
    <p:cSldViewPr snapToGrid="0" snapToObjects="1">
      <p:cViewPr>
        <p:scale>
          <a:sx n="100" d="100"/>
          <a:sy n="100" d="100"/>
        </p:scale>
        <p:origin x="-1128" y="-176"/>
      </p:cViewPr>
      <p:guideLst>
        <p:guide orient="horz" pos="2382"/>
        <p:guide pos="3366"/>
      </p:guideLst>
    </p:cSldViewPr>
  </p:slideViewPr>
  <p:outlineViewPr>
    <p:cViewPr>
      <p:scale>
        <a:sx n="33" d="100"/>
        <a:sy n="33" d="100"/>
      </p:scale>
      <p:origin x="0" y="360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furukawa:Documents:m2014:linac:rep:LinacHistory82-13.xlsx" TargetMode="External"/><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0" i="0" u="none" strike="noStrike" baseline="0">
                <a:solidFill>
                  <a:srgbClr val="000000"/>
                </a:solidFill>
                <a:latin typeface="Times"/>
                <a:ea typeface="Times"/>
                <a:cs typeface="Times"/>
              </a:defRPr>
            </a:pPr>
            <a:r>
              <a:rPr lang="en-US" altLang="ja-JP" sz="1800" b="0" i="0" u="none" strike="noStrike" baseline="0">
                <a:solidFill>
                  <a:srgbClr val="000000"/>
                </a:solidFill>
                <a:latin typeface="Times"/>
                <a:ea typeface="Times"/>
                <a:cs typeface="Times"/>
              </a:rPr>
              <a:t>KEK </a:t>
            </a:r>
            <a:r>
              <a:rPr lang="ja-JP" altLang="en-US" sz="1800" b="0" i="0" u="none" strike="noStrike" baseline="0">
                <a:solidFill>
                  <a:srgbClr val="000000"/>
                </a:solidFill>
                <a:latin typeface="ＭＳ Ｐゴシック"/>
                <a:ea typeface="ＭＳ Ｐゴシック"/>
                <a:cs typeface="ＭＳ Ｐゴシック"/>
              </a:rPr>
              <a:t>電子・陽電子入射器の運転時間と故障率の履歴</a:t>
            </a:r>
          </a:p>
        </c:rich>
      </c:tx>
      <c:layout>
        <c:manualLayout>
          <c:xMode val="edge"/>
          <c:yMode val="edge"/>
          <c:x val="0.212500300800896"/>
          <c:y val="0.063050586937917"/>
        </c:manualLayout>
      </c:layout>
      <c:overlay val="0"/>
      <c:spPr>
        <a:solidFill>
          <a:srgbClr val="FFFFFF"/>
        </a:solidFill>
        <a:ln w="25400">
          <a:noFill/>
        </a:ln>
      </c:spPr>
    </c:title>
    <c:autoTitleDeleted val="0"/>
    <c:plotArea>
      <c:layout>
        <c:manualLayout>
          <c:layoutTarget val="inner"/>
          <c:xMode val="edge"/>
          <c:yMode val="edge"/>
          <c:x val="0.338886227256718"/>
          <c:y val="0.155387928281594"/>
          <c:w val="0.558333333333333"/>
          <c:h val="0.608108108108108"/>
        </c:manualLayout>
      </c:layout>
      <c:lineChart>
        <c:grouping val="standard"/>
        <c:varyColors val="0"/>
        <c:ser>
          <c:idx val="1"/>
          <c:order val="0"/>
          <c:tx>
            <c:v>年間運転時間</c:v>
          </c:tx>
          <c:spPr>
            <a:ln w="12700">
              <a:solidFill>
                <a:srgbClr val="FF00FF"/>
              </a:solidFill>
              <a:prstDash val="solid"/>
            </a:ln>
          </c:spPr>
          <c:marker>
            <c:symbol val="square"/>
            <c:size val="5"/>
            <c:spPr>
              <a:solidFill>
                <a:srgbClr val="FF00FF"/>
              </a:solidFill>
              <a:ln>
                <a:solidFill>
                  <a:srgbClr val="FF00FF"/>
                </a:solidFill>
                <a:prstDash val="solid"/>
              </a:ln>
            </c:spPr>
          </c:marker>
          <c:cat>
            <c:numRef>
              <c:f>'82-11'!$B$2:$B$33</c:f>
              <c:numCache>
                <c:formatCode>General</c:formatCode>
                <c:ptCount val="32"/>
                <c:pt idx="0">
                  <c:v>1982.0</c:v>
                </c:pt>
                <c:pt idx="1">
                  <c:v>1983.0</c:v>
                </c:pt>
                <c:pt idx="2">
                  <c:v>1984.0</c:v>
                </c:pt>
                <c:pt idx="3">
                  <c:v>1985.0</c:v>
                </c:pt>
                <c:pt idx="4">
                  <c:v>1986.0</c:v>
                </c:pt>
                <c:pt idx="5">
                  <c:v>1987.0</c:v>
                </c:pt>
                <c:pt idx="6">
                  <c:v>1988.0</c:v>
                </c:pt>
                <c:pt idx="7">
                  <c:v>1989.0</c:v>
                </c:pt>
                <c:pt idx="8">
                  <c:v>1990.0</c:v>
                </c:pt>
                <c:pt idx="9">
                  <c:v>1991.0</c:v>
                </c:pt>
                <c:pt idx="10">
                  <c:v>1992.0</c:v>
                </c:pt>
                <c:pt idx="11">
                  <c:v>1993.0</c:v>
                </c:pt>
                <c:pt idx="12">
                  <c:v>1994.0</c:v>
                </c:pt>
                <c:pt idx="13">
                  <c:v>1995.0</c:v>
                </c:pt>
                <c:pt idx="14">
                  <c:v>1996.0</c:v>
                </c:pt>
                <c:pt idx="15">
                  <c:v>1997.0</c:v>
                </c:pt>
                <c:pt idx="16">
                  <c:v>1998.0</c:v>
                </c:pt>
                <c:pt idx="17">
                  <c:v>1999.0</c:v>
                </c:pt>
                <c:pt idx="18">
                  <c:v>2000.0</c:v>
                </c:pt>
                <c:pt idx="19">
                  <c:v>2001.0</c:v>
                </c:pt>
                <c:pt idx="20">
                  <c:v>2002.0</c:v>
                </c:pt>
                <c:pt idx="21">
                  <c:v>2003.0</c:v>
                </c:pt>
                <c:pt idx="22">
                  <c:v>2004.0</c:v>
                </c:pt>
                <c:pt idx="23">
                  <c:v>2005.0</c:v>
                </c:pt>
                <c:pt idx="24">
                  <c:v>2006.0</c:v>
                </c:pt>
                <c:pt idx="25">
                  <c:v>2007.0</c:v>
                </c:pt>
                <c:pt idx="26">
                  <c:v>2008.0</c:v>
                </c:pt>
                <c:pt idx="27">
                  <c:v>2009.0</c:v>
                </c:pt>
                <c:pt idx="28">
                  <c:v>2010.0</c:v>
                </c:pt>
                <c:pt idx="29">
                  <c:v>2011.0</c:v>
                </c:pt>
                <c:pt idx="30">
                  <c:v>2012.0</c:v>
                </c:pt>
                <c:pt idx="31">
                  <c:v>2013.0</c:v>
                </c:pt>
              </c:numCache>
            </c:numRef>
          </c:cat>
          <c:val>
            <c:numRef>
              <c:f>'82-11'!$C$2:$C$33</c:f>
              <c:numCache>
                <c:formatCode>General</c:formatCode>
                <c:ptCount val="32"/>
                <c:pt idx="0">
                  <c:v>2100.0</c:v>
                </c:pt>
                <c:pt idx="1">
                  <c:v>2100.0</c:v>
                </c:pt>
                <c:pt idx="2">
                  <c:v>2800.0</c:v>
                </c:pt>
                <c:pt idx="3">
                  <c:v>2824.0</c:v>
                </c:pt>
                <c:pt idx="4">
                  <c:v>3443.0</c:v>
                </c:pt>
                <c:pt idx="5">
                  <c:v>4487.0</c:v>
                </c:pt>
                <c:pt idx="6">
                  <c:v>5110.0</c:v>
                </c:pt>
                <c:pt idx="7">
                  <c:v>4542.0</c:v>
                </c:pt>
                <c:pt idx="8">
                  <c:v>5303.0</c:v>
                </c:pt>
                <c:pt idx="9">
                  <c:v>5234.0</c:v>
                </c:pt>
                <c:pt idx="10">
                  <c:v>5117.0</c:v>
                </c:pt>
                <c:pt idx="11">
                  <c:v>5299.0</c:v>
                </c:pt>
                <c:pt idx="12">
                  <c:v>5070.0</c:v>
                </c:pt>
                <c:pt idx="13">
                  <c:v>4563.0</c:v>
                </c:pt>
                <c:pt idx="14">
                  <c:v>4123.0</c:v>
                </c:pt>
                <c:pt idx="15">
                  <c:v>3828.0</c:v>
                </c:pt>
                <c:pt idx="16">
                  <c:v>5906.0</c:v>
                </c:pt>
                <c:pt idx="17">
                  <c:v>7297.0</c:v>
                </c:pt>
                <c:pt idx="18">
                  <c:v>7203.0</c:v>
                </c:pt>
                <c:pt idx="19">
                  <c:v>7239.0</c:v>
                </c:pt>
                <c:pt idx="20">
                  <c:v>7086.0</c:v>
                </c:pt>
                <c:pt idx="21">
                  <c:v>6815.0</c:v>
                </c:pt>
                <c:pt idx="22">
                  <c:v>7117.0</c:v>
                </c:pt>
                <c:pt idx="23">
                  <c:v>6988.0</c:v>
                </c:pt>
                <c:pt idx="24">
                  <c:v>6927.0</c:v>
                </c:pt>
                <c:pt idx="25">
                  <c:v>6322.0</c:v>
                </c:pt>
                <c:pt idx="26">
                  <c:v>6556.0</c:v>
                </c:pt>
                <c:pt idx="27">
                  <c:v>6362.0</c:v>
                </c:pt>
                <c:pt idx="28">
                  <c:v>5847.0</c:v>
                </c:pt>
                <c:pt idx="29">
                  <c:v>5492.0</c:v>
                </c:pt>
                <c:pt idx="30">
                  <c:v>5331.0</c:v>
                </c:pt>
                <c:pt idx="31">
                  <c:v>5315.0</c:v>
                </c:pt>
              </c:numCache>
            </c:numRef>
          </c:val>
          <c:smooth val="0"/>
        </c:ser>
        <c:ser>
          <c:idx val="2"/>
          <c:order val="2"/>
          <c:tx>
            <c:v>総積算運転時間</c:v>
          </c:tx>
          <c:spPr>
            <a:ln w="12700">
              <a:solidFill>
                <a:srgbClr val="008080"/>
              </a:solidFill>
              <a:prstDash val="solid"/>
            </a:ln>
          </c:spPr>
          <c:marker>
            <c:symbol val="triangle"/>
            <c:size val="5"/>
            <c:spPr>
              <a:solidFill>
                <a:srgbClr val="008080"/>
              </a:solidFill>
              <a:ln>
                <a:solidFill>
                  <a:srgbClr val="008080"/>
                </a:solidFill>
                <a:prstDash val="solid"/>
              </a:ln>
            </c:spPr>
          </c:marker>
          <c:cat>
            <c:numRef>
              <c:f>'82-11'!$B$2:$B$33</c:f>
              <c:numCache>
                <c:formatCode>General</c:formatCode>
                <c:ptCount val="32"/>
                <c:pt idx="0">
                  <c:v>1982.0</c:v>
                </c:pt>
                <c:pt idx="1">
                  <c:v>1983.0</c:v>
                </c:pt>
                <c:pt idx="2">
                  <c:v>1984.0</c:v>
                </c:pt>
                <c:pt idx="3">
                  <c:v>1985.0</c:v>
                </c:pt>
                <c:pt idx="4">
                  <c:v>1986.0</c:v>
                </c:pt>
                <c:pt idx="5">
                  <c:v>1987.0</c:v>
                </c:pt>
                <c:pt idx="6">
                  <c:v>1988.0</c:v>
                </c:pt>
                <c:pt idx="7">
                  <c:v>1989.0</c:v>
                </c:pt>
                <c:pt idx="8">
                  <c:v>1990.0</c:v>
                </c:pt>
                <c:pt idx="9">
                  <c:v>1991.0</c:v>
                </c:pt>
                <c:pt idx="10">
                  <c:v>1992.0</c:v>
                </c:pt>
                <c:pt idx="11">
                  <c:v>1993.0</c:v>
                </c:pt>
                <c:pt idx="12">
                  <c:v>1994.0</c:v>
                </c:pt>
                <c:pt idx="13">
                  <c:v>1995.0</c:v>
                </c:pt>
                <c:pt idx="14">
                  <c:v>1996.0</c:v>
                </c:pt>
                <c:pt idx="15">
                  <c:v>1997.0</c:v>
                </c:pt>
                <c:pt idx="16">
                  <c:v>1998.0</c:v>
                </c:pt>
                <c:pt idx="17">
                  <c:v>1999.0</c:v>
                </c:pt>
                <c:pt idx="18">
                  <c:v>2000.0</c:v>
                </c:pt>
                <c:pt idx="19">
                  <c:v>2001.0</c:v>
                </c:pt>
                <c:pt idx="20">
                  <c:v>2002.0</c:v>
                </c:pt>
                <c:pt idx="21">
                  <c:v>2003.0</c:v>
                </c:pt>
                <c:pt idx="22">
                  <c:v>2004.0</c:v>
                </c:pt>
                <c:pt idx="23">
                  <c:v>2005.0</c:v>
                </c:pt>
                <c:pt idx="24">
                  <c:v>2006.0</c:v>
                </c:pt>
                <c:pt idx="25">
                  <c:v>2007.0</c:v>
                </c:pt>
                <c:pt idx="26">
                  <c:v>2008.0</c:v>
                </c:pt>
                <c:pt idx="27">
                  <c:v>2009.0</c:v>
                </c:pt>
                <c:pt idx="28">
                  <c:v>2010.0</c:v>
                </c:pt>
                <c:pt idx="29">
                  <c:v>2011.0</c:v>
                </c:pt>
                <c:pt idx="30">
                  <c:v>2012.0</c:v>
                </c:pt>
                <c:pt idx="31">
                  <c:v>2013.0</c:v>
                </c:pt>
              </c:numCache>
            </c:numRef>
          </c:cat>
          <c:val>
            <c:numRef>
              <c:f>'82-11'!$G$2:$G$33</c:f>
              <c:numCache>
                <c:formatCode>General</c:formatCode>
                <c:ptCount val="32"/>
                <c:pt idx="0">
                  <c:v>210.0</c:v>
                </c:pt>
                <c:pt idx="1">
                  <c:v>420.0</c:v>
                </c:pt>
                <c:pt idx="2">
                  <c:v>700.0</c:v>
                </c:pt>
                <c:pt idx="3">
                  <c:v>982.4</c:v>
                </c:pt>
                <c:pt idx="4">
                  <c:v>1326.7</c:v>
                </c:pt>
                <c:pt idx="5">
                  <c:v>1775.4</c:v>
                </c:pt>
                <c:pt idx="6">
                  <c:v>2286.4</c:v>
                </c:pt>
                <c:pt idx="7">
                  <c:v>2740.6</c:v>
                </c:pt>
                <c:pt idx="8">
                  <c:v>3270.9</c:v>
                </c:pt>
                <c:pt idx="9">
                  <c:v>3794.3</c:v>
                </c:pt>
                <c:pt idx="10">
                  <c:v>4306.0</c:v>
                </c:pt>
                <c:pt idx="11">
                  <c:v>4835.9</c:v>
                </c:pt>
                <c:pt idx="12">
                  <c:v>5342.9</c:v>
                </c:pt>
                <c:pt idx="13">
                  <c:v>5799.2</c:v>
                </c:pt>
                <c:pt idx="14">
                  <c:v>6211.5</c:v>
                </c:pt>
                <c:pt idx="15">
                  <c:v>6594.3</c:v>
                </c:pt>
                <c:pt idx="16">
                  <c:v>7184.9</c:v>
                </c:pt>
                <c:pt idx="17">
                  <c:v>7914.6</c:v>
                </c:pt>
                <c:pt idx="18">
                  <c:v>8634.9</c:v>
                </c:pt>
                <c:pt idx="19">
                  <c:v>9358.799999999999</c:v>
                </c:pt>
                <c:pt idx="20">
                  <c:v>10067.4</c:v>
                </c:pt>
                <c:pt idx="21">
                  <c:v>10748.9</c:v>
                </c:pt>
                <c:pt idx="22">
                  <c:v>11460.6</c:v>
                </c:pt>
                <c:pt idx="23">
                  <c:v>12159.4</c:v>
                </c:pt>
                <c:pt idx="24">
                  <c:v>12852.1</c:v>
                </c:pt>
                <c:pt idx="25">
                  <c:v>13484.3</c:v>
                </c:pt>
                <c:pt idx="26">
                  <c:v>14139.9</c:v>
                </c:pt>
                <c:pt idx="27">
                  <c:v>14776.1</c:v>
                </c:pt>
                <c:pt idx="28">
                  <c:v>15360.8</c:v>
                </c:pt>
                <c:pt idx="29">
                  <c:v>15910.0</c:v>
                </c:pt>
                <c:pt idx="30">
                  <c:v>16443.1</c:v>
                </c:pt>
                <c:pt idx="31">
                  <c:v>16974.6</c:v>
                </c:pt>
              </c:numCache>
            </c:numRef>
          </c:val>
          <c:smooth val="0"/>
        </c:ser>
        <c:dLbls>
          <c:showLegendKey val="0"/>
          <c:showVal val="0"/>
          <c:showCatName val="0"/>
          <c:showSerName val="0"/>
          <c:showPercent val="0"/>
          <c:showBubbleSize val="0"/>
        </c:dLbls>
        <c:marker val="1"/>
        <c:smooth val="0"/>
        <c:axId val="-2143659880"/>
        <c:axId val="-2146274808"/>
      </c:lineChart>
      <c:lineChart>
        <c:grouping val="standard"/>
        <c:varyColors val="0"/>
        <c:ser>
          <c:idx val="0"/>
          <c:order val="1"/>
          <c:tx>
            <c:v>故障率</c:v>
          </c:tx>
          <c:spPr>
            <a:ln w="12700">
              <a:solidFill>
                <a:srgbClr val="000080"/>
              </a:solidFill>
              <a:prstDash val="solid"/>
            </a:ln>
          </c:spPr>
          <c:marker>
            <c:symbol val="diamond"/>
            <c:size val="5"/>
            <c:spPr>
              <a:solidFill>
                <a:srgbClr val="000080"/>
              </a:solidFill>
              <a:ln>
                <a:solidFill>
                  <a:srgbClr val="000080"/>
                </a:solidFill>
                <a:prstDash val="solid"/>
              </a:ln>
            </c:spPr>
          </c:marker>
          <c:cat>
            <c:numRef>
              <c:f>'82-11'!$B$2:$B$33</c:f>
              <c:numCache>
                <c:formatCode>General</c:formatCode>
                <c:ptCount val="32"/>
                <c:pt idx="0">
                  <c:v>1982.0</c:v>
                </c:pt>
                <c:pt idx="1">
                  <c:v>1983.0</c:v>
                </c:pt>
                <c:pt idx="2">
                  <c:v>1984.0</c:v>
                </c:pt>
                <c:pt idx="3">
                  <c:v>1985.0</c:v>
                </c:pt>
                <c:pt idx="4">
                  <c:v>1986.0</c:v>
                </c:pt>
                <c:pt idx="5">
                  <c:v>1987.0</c:v>
                </c:pt>
                <c:pt idx="6">
                  <c:v>1988.0</c:v>
                </c:pt>
                <c:pt idx="7">
                  <c:v>1989.0</c:v>
                </c:pt>
                <c:pt idx="8">
                  <c:v>1990.0</c:v>
                </c:pt>
                <c:pt idx="9">
                  <c:v>1991.0</c:v>
                </c:pt>
                <c:pt idx="10">
                  <c:v>1992.0</c:v>
                </c:pt>
                <c:pt idx="11">
                  <c:v>1993.0</c:v>
                </c:pt>
                <c:pt idx="12">
                  <c:v>1994.0</c:v>
                </c:pt>
                <c:pt idx="13">
                  <c:v>1995.0</c:v>
                </c:pt>
                <c:pt idx="14">
                  <c:v>1996.0</c:v>
                </c:pt>
                <c:pt idx="15">
                  <c:v>1997.0</c:v>
                </c:pt>
                <c:pt idx="16">
                  <c:v>1998.0</c:v>
                </c:pt>
                <c:pt idx="17">
                  <c:v>1999.0</c:v>
                </c:pt>
                <c:pt idx="18">
                  <c:v>2000.0</c:v>
                </c:pt>
                <c:pt idx="19">
                  <c:v>2001.0</c:v>
                </c:pt>
                <c:pt idx="20">
                  <c:v>2002.0</c:v>
                </c:pt>
                <c:pt idx="21">
                  <c:v>2003.0</c:v>
                </c:pt>
                <c:pt idx="22">
                  <c:v>2004.0</c:v>
                </c:pt>
                <c:pt idx="23">
                  <c:v>2005.0</c:v>
                </c:pt>
                <c:pt idx="24">
                  <c:v>2006.0</c:v>
                </c:pt>
                <c:pt idx="25">
                  <c:v>2007.0</c:v>
                </c:pt>
                <c:pt idx="26">
                  <c:v>2008.0</c:v>
                </c:pt>
                <c:pt idx="27">
                  <c:v>2009.0</c:v>
                </c:pt>
                <c:pt idx="28">
                  <c:v>2010.0</c:v>
                </c:pt>
                <c:pt idx="29">
                  <c:v>2011.0</c:v>
                </c:pt>
                <c:pt idx="30">
                  <c:v>2012.0</c:v>
                </c:pt>
                <c:pt idx="31">
                  <c:v>2013.0</c:v>
                </c:pt>
              </c:numCache>
            </c:numRef>
          </c:cat>
          <c:val>
            <c:numRef>
              <c:f>'82-11'!$D$2:$D$33</c:f>
              <c:numCache>
                <c:formatCode>0.00_ </c:formatCode>
                <c:ptCount val="32"/>
                <c:pt idx="3">
                  <c:v>0.74</c:v>
                </c:pt>
                <c:pt idx="4">
                  <c:v>0.37</c:v>
                </c:pt>
                <c:pt idx="5">
                  <c:v>3.9</c:v>
                </c:pt>
                <c:pt idx="6">
                  <c:v>4.6</c:v>
                </c:pt>
                <c:pt idx="7">
                  <c:v>1.3</c:v>
                </c:pt>
                <c:pt idx="8">
                  <c:v>1.7</c:v>
                </c:pt>
                <c:pt idx="9">
                  <c:v>2.0</c:v>
                </c:pt>
                <c:pt idx="10">
                  <c:v>1.4</c:v>
                </c:pt>
                <c:pt idx="11">
                  <c:v>0.9</c:v>
                </c:pt>
                <c:pt idx="12">
                  <c:v>0.8</c:v>
                </c:pt>
                <c:pt idx="13">
                  <c:v>0.7</c:v>
                </c:pt>
                <c:pt idx="14">
                  <c:v>0.6</c:v>
                </c:pt>
                <c:pt idx="15">
                  <c:v>2.9</c:v>
                </c:pt>
                <c:pt idx="16">
                  <c:v>7.1</c:v>
                </c:pt>
                <c:pt idx="17">
                  <c:v>7.4</c:v>
                </c:pt>
                <c:pt idx="18">
                  <c:v>6.5</c:v>
                </c:pt>
                <c:pt idx="19">
                  <c:v>4.3</c:v>
                </c:pt>
                <c:pt idx="20">
                  <c:v>2.9</c:v>
                </c:pt>
                <c:pt idx="21">
                  <c:v>3.7</c:v>
                </c:pt>
                <c:pt idx="22">
                  <c:v>1.8</c:v>
                </c:pt>
                <c:pt idx="23">
                  <c:v>1.2</c:v>
                </c:pt>
                <c:pt idx="24">
                  <c:v>1.37</c:v>
                </c:pt>
                <c:pt idx="25">
                  <c:v>1.9</c:v>
                </c:pt>
                <c:pt idx="26">
                  <c:v>1.78</c:v>
                </c:pt>
                <c:pt idx="27">
                  <c:v>1.7</c:v>
                </c:pt>
                <c:pt idx="28">
                  <c:v>1.52</c:v>
                </c:pt>
                <c:pt idx="29">
                  <c:v>1.06</c:v>
                </c:pt>
                <c:pt idx="30">
                  <c:v>1.29</c:v>
                </c:pt>
                <c:pt idx="31">
                  <c:v>0.43</c:v>
                </c:pt>
              </c:numCache>
            </c:numRef>
          </c:val>
          <c:smooth val="0"/>
        </c:ser>
        <c:dLbls>
          <c:showLegendKey val="0"/>
          <c:showVal val="0"/>
          <c:showCatName val="0"/>
          <c:showSerName val="0"/>
          <c:showPercent val="0"/>
          <c:showBubbleSize val="0"/>
        </c:dLbls>
        <c:marker val="1"/>
        <c:smooth val="0"/>
        <c:axId val="-2143589192"/>
        <c:axId val="2131880616"/>
      </c:lineChart>
      <c:catAx>
        <c:axId val="-2143659880"/>
        <c:scaling>
          <c:orientation val="minMax"/>
        </c:scaling>
        <c:delete val="0"/>
        <c:axPos val="b"/>
        <c:title>
          <c:tx>
            <c:rich>
              <a:bodyPr/>
              <a:lstStyle/>
              <a:p>
                <a:pPr>
                  <a:defRPr sz="1800" b="0" i="0" u="none" strike="noStrike" baseline="0">
                    <a:solidFill>
                      <a:srgbClr val="000000"/>
                    </a:solidFill>
                    <a:latin typeface="ＭＳ Ｐゴシック"/>
                    <a:ea typeface="ＭＳ Ｐゴシック"/>
                    <a:cs typeface="ＭＳ Ｐゴシック"/>
                  </a:defRPr>
                </a:pPr>
                <a:r>
                  <a:rPr lang="ja-JP" altLang="en-US"/>
                  <a:t>年度</a:t>
                </a:r>
              </a:p>
            </c:rich>
          </c:tx>
          <c:layout>
            <c:manualLayout>
              <c:xMode val="edge"/>
              <c:yMode val="edge"/>
              <c:x val="0.590274286664348"/>
              <c:y val="0.880612314413083"/>
            </c:manualLayout>
          </c:layout>
          <c:overlay val="0"/>
          <c:spPr>
            <a:noFill/>
            <a:ln w="25400">
              <a:noFill/>
            </a:ln>
          </c:spPr>
        </c:title>
        <c:numFmt formatCode="General" sourceLinked="1"/>
        <c:majorTickMark val="in"/>
        <c:minorTickMark val="none"/>
        <c:tickLblPos val="nextTo"/>
        <c:spPr>
          <a:ln w="3175">
            <a:solidFill>
              <a:srgbClr val="000000"/>
            </a:solidFill>
            <a:prstDash val="solid"/>
          </a:ln>
        </c:spPr>
        <c:txPr>
          <a:bodyPr rot="-5400000" vert="horz"/>
          <a:lstStyle/>
          <a:p>
            <a:pPr>
              <a:defRPr sz="1800" b="0" i="0" u="none" strike="noStrike" baseline="0">
                <a:solidFill>
                  <a:srgbClr val="000000"/>
                </a:solidFill>
                <a:latin typeface="Times"/>
                <a:ea typeface="Times"/>
                <a:cs typeface="Times"/>
              </a:defRPr>
            </a:pPr>
            <a:endParaRPr lang="ja-JP"/>
          </a:p>
        </c:txPr>
        <c:crossAx val="-2146274808"/>
        <c:crosses val="autoZero"/>
        <c:auto val="0"/>
        <c:lblAlgn val="ctr"/>
        <c:lblOffset val="100"/>
        <c:tickLblSkip val="1"/>
        <c:tickMarkSkip val="1"/>
        <c:noMultiLvlLbl val="0"/>
      </c:catAx>
      <c:valAx>
        <c:axId val="-2146274808"/>
        <c:scaling>
          <c:orientation val="minMax"/>
        </c:scaling>
        <c:delete val="0"/>
        <c:axPos val="l"/>
        <c:title>
          <c:tx>
            <c:rich>
              <a:bodyPr/>
              <a:lstStyle/>
              <a:p>
                <a:pPr>
                  <a:defRPr sz="1800" b="0" i="0" u="none" strike="noStrike" baseline="0">
                    <a:solidFill>
                      <a:srgbClr val="000000"/>
                    </a:solidFill>
                    <a:latin typeface="Times"/>
                    <a:ea typeface="Times"/>
                    <a:cs typeface="Times"/>
                  </a:defRPr>
                </a:pPr>
                <a:r>
                  <a:rPr lang="ja-JP" altLang="en-US" sz="1800" b="1" i="0" u="none" strike="noStrike" baseline="0">
                    <a:solidFill>
                      <a:srgbClr val="FF00FF"/>
                    </a:solidFill>
                    <a:latin typeface="ＭＳ Ｐゴシック"/>
                    <a:ea typeface="ＭＳ Ｐゴシック"/>
                    <a:cs typeface="ＭＳ Ｐゴシック"/>
                  </a:rPr>
                  <a:t>年間の運転時間</a:t>
                </a:r>
                <a:r>
                  <a:rPr lang="ja-JP" altLang="en-US" sz="1800" b="1" i="0" u="none" strike="noStrike" baseline="0">
                    <a:solidFill>
                      <a:srgbClr val="FF00FF"/>
                    </a:solidFill>
                    <a:latin typeface="Times"/>
                    <a:ea typeface="Times"/>
                    <a:cs typeface="Times"/>
                  </a:rPr>
                  <a:t> </a:t>
                </a:r>
                <a:r>
                  <a:rPr lang="en-US" altLang="ja-JP" sz="1800" b="1" i="0" u="none" strike="noStrike" baseline="0">
                    <a:solidFill>
                      <a:srgbClr val="FF00FF"/>
                    </a:solidFill>
                    <a:latin typeface="Times"/>
                    <a:ea typeface="Times"/>
                    <a:cs typeface="Times"/>
                  </a:rPr>
                  <a:t>[</a:t>
                </a:r>
                <a:r>
                  <a:rPr lang="ja-JP" altLang="en-US" sz="1800" b="1" i="0" u="none" strike="noStrike" baseline="0">
                    <a:solidFill>
                      <a:srgbClr val="FF00FF"/>
                    </a:solidFill>
                    <a:latin typeface="ＭＳ Ｐゴシック"/>
                    <a:ea typeface="ＭＳ Ｐゴシック"/>
                    <a:cs typeface="ＭＳ Ｐゴシック"/>
                  </a:rPr>
                  <a:t>時間</a:t>
                </a:r>
                <a:r>
                  <a:rPr lang="en-US" altLang="ja-JP" sz="1200" b="0" i="0" u="none" strike="noStrike" baseline="0">
                    <a:solidFill>
                      <a:srgbClr val="FF00FF"/>
                    </a:solidFill>
                    <a:latin typeface="ＭＳ Ｐゴシック"/>
                    <a:ea typeface="ＭＳ Ｐゴシック"/>
                    <a:cs typeface="ＭＳ Ｐゴシック"/>
                  </a:rPr>
                  <a:t>]</a:t>
                </a:r>
              </a:p>
            </c:rich>
          </c:tx>
          <c:layout>
            <c:manualLayout>
              <c:xMode val="edge"/>
              <c:yMode val="edge"/>
              <c:x val="0.220832266857429"/>
              <c:y val="0.299549631061512"/>
            </c:manualLayout>
          </c:layout>
          <c:overlay val="0"/>
          <c:spPr>
            <a:noFill/>
            <a:ln w="25400">
              <a:noFill/>
            </a:ln>
          </c:spPr>
        </c:title>
        <c:numFmt formatCode="General" sourceLinked="0"/>
        <c:majorTickMark val="in"/>
        <c:minorTickMark val="none"/>
        <c:tickLblPos val="nextTo"/>
        <c:spPr>
          <a:ln w="3175">
            <a:solidFill>
              <a:srgbClr val="000000"/>
            </a:solidFill>
            <a:prstDash val="solid"/>
          </a:ln>
        </c:spPr>
        <c:txPr>
          <a:bodyPr rot="0" vert="horz"/>
          <a:lstStyle/>
          <a:p>
            <a:pPr>
              <a:defRPr sz="1800" b="1" i="0" u="none" strike="noStrike" baseline="0">
                <a:solidFill>
                  <a:schemeClr val="tx1"/>
                </a:solidFill>
                <a:latin typeface="Times"/>
                <a:ea typeface="Times"/>
                <a:cs typeface="Times"/>
              </a:defRPr>
            </a:pPr>
            <a:endParaRPr lang="ja-JP"/>
          </a:p>
        </c:txPr>
        <c:crossAx val="-2143659880"/>
        <c:crosses val="autoZero"/>
        <c:crossBetween val="between"/>
      </c:valAx>
      <c:catAx>
        <c:axId val="-2143589192"/>
        <c:scaling>
          <c:orientation val="minMax"/>
        </c:scaling>
        <c:delete val="1"/>
        <c:axPos val="b"/>
        <c:numFmt formatCode="General" sourceLinked="1"/>
        <c:majorTickMark val="out"/>
        <c:minorTickMark val="none"/>
        <c:tickLblPos val="nextTo"/>
        <c:crossAx val="2131880616"/>
        <c:crosses val="autoZero"/>
        <c:auto val="1"/>
        <c:lblAlgn val="ctr"/>
        <c:lblOffset val="100"/>
        <c:noMultiLvlLbl val="0"/>
      </c:catAx>
      <c:valAx>
        <c:axId val="2131880616"/>
        <c:scaling>
          <c:orientation val="minMax"/>
        </c:scaling>
        <c:delete val="0"/>
        <c:axPos val="r"/>
        <c:title>
          <c:tx>
            <c:rich>
              <a:bodyPr rot="5400000" vert="horz"/>
              <a:lstStyle/>
              <a:p>
                <a:pPr algn="ctr">
                  <a:defRPr sz="1800" b="0" i="0" u="none" strike="noStrike" baseline="0">
                    <a:solidFill>
                      <a:srgbClr val="000000"/>
                    </a:solidFill>
                    <a:latin typeface="Times"/>
                    <a:ea typeface="Times"/>
                    <a:cs typeface="Times"/>
                  </a:defRPr>
                </a:pPr>
                <a:r>
                  <a:rPr lang="ja-JP" altLang="en-US" sz="1800" b="1" i="0" u="none" strike="noStrike" baseline="0">
                    <a:solidFill>
                      <a:srgbClr val="000080"/>
                    </a:solidFill>
                    <a:latin typeface="ＭＳ Ｐゴシック"/>
                    <a:ea typeface="ＭＳ Ｐゴシック"/>
                    <a:cs typeface="ＭＳ Ｐゴシック"/>
                  </a:rPr>
                  <a:t>故障率</a:t>
                </a:r>
                <a:r>
                  <a:rPr lang="ja-JP" altLang="en-US" sz="1800" b="1" i="0" u="none" strike="noStrike" baseline="0">
                    <a:solidFill>
                      <a:srgbClr val="000080"/>
                    </a:solidFill>
                    <a:latin typeface="Times"/>
                    <a:ea typeface="Times"/>
                    <a:cs typeface="Times"/>
                  </a:rPr>
                  <a:t> </a:t>
                </a:r>
                <a:r>
                  <a:rPr lang="en-US" altLang="ja-JP" sz="1800" b="1" i="0" u="none" strike="noStrike" baseline="0">
                    <a:solidFill>
                      <a:srgbClr val="000080"/>
                    </a:solidFill>
                    <a:latin typeface="Times"/>
                    <a:ea typeface="Times"/>
                    <a:cs typeface="Times"/>
                  </a:rPr>
                  <a:t>[%]</a:t>
                </a:r>
              </a:p>
            </c:rich>
          </c:tx>
          <c:layout>
            <c:manualLayout>
              <c:xMode val="edge"/>
              <c:yMode val="edge"/>
              <c:x val="0.95"/>
              <c:y val="0.400900915285365"/>
            </c:manualLayout>
          </c:layout>
          <c:overlay val="0"/>
          <c:spPr>
            <a:noFill/>
            <a:ln w="25400">
              <a:noFill/>
            </a:ln>
          </c:spPr>
        </c:title>
        <c:numFmt formatCode="0_ " sourceLinked="0"/>
        <c:majorTickMark val="in"/>
        <c:minorTickMark val="none"/>
        <c:tickLblPos val="nextTo"/>
        <c:spPr>
          <a:ln w="3175">
            <a:solidFill>
              <a:srgbClr val="000000"/>
            </a:solidFill>
            <a:prstDash val="solid"/>
          </a:ln>
        </c:spPr>
        <c:txPr>
          <a:bodyPr rot="0" vert="horz"/>
          <a:lstStyle/>
          <a:p>
            <a:pPr>
              <a:defRPr sz="1800" b="1" i="0" u="none" strike="noStrike" baseline="0">
                <a:solidFill>
                  <a:srgbClr val="000080"/>
                </a:solidFill>
                <a:latin typeface="Times"/>
                <a:ea typeface="Times"/>
                <a:cs typeface="Times"/>
              </a:defRPr>
            </a:pPr>
            <a:endParaRPr lang="ja-JP"/>
          </a:p>
        </c:txPr>
        <c:crossAx val="-2143589192"/>
        <c:crosses val="max"/>
        <c:crossBetween val="between"/>
      </c:valAx>
      <c:spPr>
        <a:solidFill>
          <a:srgbClr val="C0C0C0"/>
        </a:solidFill>
        <a:ln w="12700">
          <a:solidFill>
            <a:srgbClr val="808080"/>
          </a:solidFill>
          <a:prstDash val="solid"/>
        </a:ln>
      </c:spPr>
    </c:plotArea>
    <c:legend>
      <c:legendPos val="r"/>
      <c:legendEntry>
        <c:idx val="0"/>
        <c:txPr>
          <a:bodyPr/>
          <a:lstStyle/>
          <a:p>
            <a:pPr>
              <a:defRPr sz="1285" b="0" i="0" u="none" strike="noStrike" baseline="0">
                <a:solidFill>
                  <a:srgbClr val="FF00FF"/>
                </a:solidFill>
                <a:latin typeface="ＭＳ ゴシック"/>
                <a:ea typeface="ＭＳ ゴシック"/>
                <a:cs typeface="ＭＳ ゴシック"/>
              </a:defRPr>
            </a:pPr>
            <a:endParaRPr lang="ja-JP"/>
          </a:p>
        </c:txPr>
      </c:legendEntry>
      <c:legendEntry>
        <c:idx val="1"/>
        <c:txPr>
          <a:bodyPr/>
          <a:lstStyle/>
          <a:p>
            <a:pPr>
              <a:defRPr sz="1285" b="0" i="0" u="none" strike="noStrike" baseline="0">
                <a:solidFill>
                  <a:srgbClr val="008080"/>
                </a:solidFill>
                <a:latin typeface="ＭＳ ゴシック"/>
                <a:ea typeface="ＭＳ ゴシック"/>
                <a:cs typeface="ＭＳ ゴシック"/>
              </a:defRPr>
            </a:pPr>
            <a:endParaRPr lang="ja-JP"/>
          </a:p>
        </c:txPr>
      </c:legendEntry>
      <c:legendEntry>
        <c:idx val="2"/>
        <c:txPr>
          <a:bodyPr/>
          <a:lstStyle/>
          <a:p>
            <a:pPr>
              <a:defRPr sz="1285" b="0" i="0" u="none" strike="noStrike" baseline="0">
                <a:solidFill>
                  <a:srgbClr val="000080"/>
                </a:solidFill>
                <a:latin typeface="ＭＳ ゴシック"/>
                <a:ea typeface="ＭＳ ゴシック"/>
                <a:cs typeface="ＭＳ ゴシック"/>
              </a:defRPr>
            </a:pPr>
            <a:endParaRPr lang="ja-JP"/>
          </a:p>
        </c:txPr>
      </c:legendEntry>
      <c:layout>
        <c:manualLayout>
          <c:xMode val="edge"/>
          <c:yMode val="edge"/>
          <c:x val="0.372222185761507"/>
          <c:y val="0.225225273173439"/>
          <c:w val="0.248611065535218"/>
          <c:h val="0.14639633885854"/>
        </c:manualLayout>
      </c:layout>
      <c:overlay val="0"/>
      <c:spPr>
        <a:solidFill>
          <a:srgbClr val="FFFFFF"/>
        </a:solidFill>
        <a:ln w="3175">
          <a:solidFill>
            <a:srgbClr val="000000"/>
          </a:solidFill>
          <a:prstDash val="solid"/>
        </a:ln>
      </c:spPr>
      <c:txPr>
        <a:bodyPr/>
        <a:lstStyle/>
        <a:p>
          <a:pPr>
            <a:defRPr sz="1285" b="0" i="0" u="none" strike="noStrike" baseline="0">
              <a:solidFill>
                <a:srgbClr val="000000"/>
              </a:solidFill>
              <a:latin typeface="ＭＳ ゴシック"/>
              <a:ea typeface="ＭＳ ゴシック"/>
              <a:cs typeface="ＭＳ ゴシック"/>
            </a:defRPr>
          </a:pPr>
          <a:endParaRPr lang="ja-JP"/>
        </a:p>
      </c:txPr>
    </c:legend>
    <c:plotVisOnly val="1"/>
    <c:dispBlanksAs val="gap"/>
    <c:showDLblsOverMax val="0"/>
  </c:chart>
  <c:spPr>
    <a:noFill/>
    <a:ln w="9525">
      <a:noFill/>
    </a:ln>
  </c:spPr>
  <c:txPr>
    <a:bodyPr/>
    <a:lstStyle/>
    <a:p>
      <a:pPr>
        <a:defRPr sz="1800" b="0" i="0" u="none" strike="noStrike" baseline="0">
          <a:solidFill>
            <a:srgbClr val="000000"/>
          </a:solidFill>
          <a:latin typeface="Times"/>
          <a:ea typeface="Times"/>
          <a:cs typeface="Times"/>
        </a:defRPr>
      </a:pPr>
      <a:endParaRPr lang="ja-JP"/>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0.62509</cdr:x>
      <cdr:y>0.7392</cdr:y>
    </cdr:from>
    <cdr:to>
      <cdr:x>0.83632</cdr:x>
      <cdr:y>0.74074</cdr:y>
    </cdr:to>
    <cdr:sp macro="" textlink="">
      <cdr:nvSpPr>
        <cdr:cNvPr id="1025" name="Line 1"/>
        <cdr:cNvSpPr>
          <a:spLocks xmlns:a="http://schemas.openxmlformats.org/drawingml/2006/main" noChangeShapeType="1"/>
        </cdr:cNvSpPr>
      </cdr:nvSpPr>
      <cdr:spPr bwMode="auto">
        <a:xfrm xmlns:a="http://schemas.openxmlformats.org/drawingml/2006/main" flipV="1">
          <a:off x="5703837" y="4166658"/>
          <a:ext cx="1927445" cy="8680"/>
        </a:xfrm>
        <a:prstGeom xmlns:a="http://schemas.openxmlformats.org/drawingml/2006/main" prst="line">
          <a:avLst/>
        </a:prstGeom>
        <a:ln xmlns:a="http://schemas.openxmlformats.org/drawingml/2006/main">
          <a:headEnd/>
          <a:tailEnd/>
        </a:ln>
        <a:ex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ja-JP" altLang="en-US"/>
        </a:p>
      </cdr:txBody>
    </cdr:sp>
  </cdr:relSizeAnchor>
  <cdr:relSizeAnchor xmlns:cdr="http://schemas.openxmlformats.org/drawingml/2006/chartDrawing">
    <cdr:from>
      <cdr:x>0.71804</cdr:x>
      <cdr:y>0.70249</cdr:y>
    </cdr:from>
    <cdr:to>
      <cdr:x>0.77926</cdr:x>
      <cdr:y>0.74824</cdr:y>
    </cdr:to>
    <cdr:sp macro="" textlink="">
      <cdr:nvSpPr>
        <cdr:cNvPr id="1026" name="Text Box 2"/>
        <cdr:cNvSpPr txBox="1">
          <a:spLocks xmlns:a="http://schemas.openxmlformats.org/drawingml/2006/main" noChangeArrowheads="1"/>
        </cdr:cNvSpPr>
      </cdr:nvSpPr>
      <cdr:spPr bwMode="auto">
        <a:xfrm xmlns:a="http://schemas.openxmlformats.org/drawingml/2006/main">
          <a:off x="6564545" y="3959734"/>
          <a:ext cx="559634" cy="257880"/>
        </a:xfrm>
        <a:prstGeom xmlns:a="http://schemas.openxmlformats.org/drawingml/2006/main" prst="rect">
          <a:avLst/>
        </a:prstGeom>
        <a:solidFill xmlns:a="http://schemas.openxmlformats.org/drawingml/2006/main">
          <a:srgbClr val="93CDDD"/>
        </a:solidFill>
        <a:ln xmlns:a="http://schemas.openxmlformats.org/drawingml/2006/main">
          <a:noFill/>
        </a:ln>
        <a:extLst xmlns:a="http://schemas.openxmlformats.org/drawingml/2006/mai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altLang="ja-JP" sz="1400" b="0" i="0" u="none" strike="noStrike" baseline="0">
              <a:solidFill>
                <a:srgbClr val="000000"/>
              </a:solidFill>
              <a:latin typeface="Times"/>
              <a:ea typeface="Times"/>
              <a:cs typeface="Times"/>
            </a:rPr>
            <a:t>KEKB</a:t>
          </a:r>
        </a:p>
      </cdr:txBody>
    </cdr:sp>
  </cdr:relSizeAnchor>
  <cdr:relSizeAnchor xmlns:cdr="http://schemas.openxmlformats.org/drawingml/2006/chartDrawing">
    <cdr:from>
      <cdr:x>0.41974</cdr:x>
      <cdr:y>0.74074</cdr:y>
    </cdr:from>
    <cdr:to>
      <cdr:x>0.60893</cdr:x>
      <cdr:y>0.74129</cdr:y>
    </cdr:to>
    <cdr:sp macro="" textlink="">
      <cdr:nvSpPr>
        <cdr:cNvPr id="1027" name="Line 3"/>
        <cdr:cNvSpPr>
          <a:spLocks xmlns:a="http://schemas.openxmlformats.org/drawingml/2006/main" noChangeShapeType="1"/>
        </cdr:cNvSpPr>
      </cdr:nvSpPr>
      <cdr:spPr bwMode="auto">
        <a:xfrm xmlns:a="http://schemas.openxmlformats.org/drawingml/2006/main" flipV="1">
          <a:off x="3830044" y="4175338"/>
          <a:ext cx="1726333" cy="3100"/>
        </a:xfrm>
        <a:prstGeom xmlns:a="http://schemas.openxmlformats.org/drawingml/2006/main" prst="line">
          <a:avLst/>
        </a:prstGeom>
        <a:ln xmlns:a="http://schemas.openxmlformats.org/drawingml/2006/main">
          <a:headEnd/>
          <a:tailEnd/>
        </a:ln>
        <a:ex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ja-JP" altLang="en-US"/>
        </a:p>
      </cdr:txBody>
    </cdr:sp>
  </cdr:relSizeAnchor>
  <cdr:relSizeAnchor xmlns:cdr="http://schemas.openxmlformats.org/drawingml/2006/chartDrawing">
    <cdr:from>
      <cdr:x>0.47514</cdr:x>
      <cdr:y>0.70525</cdr:y>
    </cdr:from>
    <cdr:to>
      <cdr:x>0.56613</cdr:x>
      <cdr:y>0.74691</cdr:y>
    </cdr:to>
    <cdr:sp macro="" textlink="">
      <cdr:nvSpPr>
        <cdr:cNvPr id="1028" name="Text Box 4"/>
        <cdr:cNvSpPr txBox="1">
          <a:spLocks xmlns:a="http://schemas.openxmlformats.org/drawingml/2006/main" noChangeArrowheads="1"/>
        </cdr:cNvSpPr>
      </cdr:nvSpPr>
      <cdr:spPr bwMode="auto">
        <a:xfrm xmlns:a="http://schemas.openxmlformats.org/drawingml/2006/main">
          <a:off x="4343810" y="3975273"/>
          <a:ext cx="831876" cy="234863"/>
        </a:xfrm>
        <a:prstGeom xmlns:a="http://schemas.openxmlformats.org/drawingml/2006/main" prst="rect">
          <a:avLst/>
        </a:prstGeom>
        <a:solidFill xmlns:a="http://schemas.openxmlformats.org/drawingml/2006/main">
          <a:schemeClr val="accent5">
            <a:lumMod val="60000"/>
            <a:lumOff val="40000"/>
          </a:schemeClr>
        </a:solidFill>
        <a:ln xmlns:a="http://schemas.openxmlformats.org/drawingml/2006/main">
          <a:noFill/>
        </a:ln>
        <a:extLst xmlns:a="http://schemas.openxmlformats.org/drawingml/2006/mai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altLang="ja-JP" sz="1400" b="0" i="0" u="none" strike="noStrike" baseline="0">
              <a:solidFill>
                <a:srgbClr val="000000"/>
              </a:solidFill>
              <a:latin typeface="Times"/>
              <a:ea typeface="Times"/>
              <a:cs typeface="Times"/>
            </a:rPr>
            <a:t>TRISTAN</a:t>
          </a:r>
        </a:p>
      </cdr:txBody>
    </cdr:sp>
  </cdr:relSizeAnchor>
  <cdr:relSizeAnchor xmlns:cdr="http://schemas.openxmlformats.org/drawingml/2006/chartDrawing">
    <cdr:from>
      <cdr:x>0.34603</cdr:x>
      <cdr:y>0.75045</cdr:y>
    </cdr:from>
    <cdr:to>
      <cdr:x>0.88953</cdr:x>
      <cdr:y>0.75045</cdr:y>
    </cdr:to>
    <cdr:sp macro="" textlink="">
      <cdr:nvSpPr>
        <cdr:cNvPr id="1029" name="Line 5"/>
        <cdr:cNvSpPr>
          <a:spLocks xmlns:a="http://schemas.openxmlformats.org/drawingml/2006/main" noChangeShapeType="1"/>
        </cdr:cNvSpPr>
      </cdr:nvSpPr>
      <cdr:spPr bwMode="auto">
        <a:xfrm xmlns:a="http://schemas.openxmlformats.org/drawingml/2006/main" flipV="1">
          <a:off x="3157476" y="4230071"/>
          <a:ext cx="4959363" cy="0"/>
        </a:xfrm>
        <a:prstGeom xmlns:a="http://schemas.openxmlformats.org/drawingml/2006/main" prst="line">
          <a:avLst/>
        </a:prstGeom>
        <a:ln xmlns:a="http://schemas.openxmlformats.org/drawingml/2006/main">
          <a:headEnd/>
          <a:tailEnd/>
        </a:ln>
        <a:extLst xmlns:a="http://schemas.openxmlformats.org/drawingml/2006/mai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ja-JP" altLang="en-US"/>
        </a:p>
      </cdr:txBody>
    </cdr:sp>
  </cdr:relSizeAnchor>
  <cdr:relSizeAnchor xmlns:cdr="http://schemas.openxmlformats.org/drawingml/2006/chartDrawing">
    <cdr:from>
      <cdr:x>0.36423</cdr:x>
      <cdr:y>0.71011</cdr:y>
    </cdr:from>
    <cdr:to>
      <cdr:x>0.39391</cdr:x>
      <cdr:y>0.75463</cdr:y>
    </cdr:to>
    <cdr:sp macro="" textlink="">
      <cdr:nvSpPr>
        <cdr:cNvPr id="1030" name="Text Box 6"/>
        <cdr:cNvSpPr txBox="1">
          <a:spLocks xmlns:a="http://schemas.openxmlformats.org/drawingml/2006/main" noChangeArrowheads="1"/>
        </cdr:cNvSpPr>
      </cdr:nvSpPr>
      <cdr:spPr bwMode="auto">
        <a:xfrm xmlns:a="http://schemas.openxmlformats.org/drawingml/2006/main">
          <a:off x="3329865" y="4002700"/>
          <a:ext cx="271367" cy="250930"/>
        </a:xfrm>
        <a:prstGeom xmlns:a="http://schemas.openxmlformats.org/drawingml/2006/main" prst="rect">
          <a:avLst/>
        </a:prstGeom>
        <a:solidFill xmlns:a="http://schemas.openxmlformats.org/drawingml/2006/main">
          <a:schemeClr val="accent6">
            <a:lumMod val="60000"/>
            <a:lumOff val="40000"/>
          </a:schemeClr>
        </a:solidFill>
        <a:ln xmlns:a="http://schemas.openxmlformats.org/drawingml/2006/main">
          <a:noFill/>
        </a:ln>
        <a:extLst xmlns:a="http://schemas.openxmlformats.org/drawingml/2006/mai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altLang="ja-JP" sz="1400" b="0" i="0" u="none" strike="noStrike" baseline="0">
              <a:solidFill>
                <a:srgbClr val="000000"/>
              </a:solidFill>
              <a:latin typeface="Times"/>
              <a:ea typeface="Times"/>
              <a:cs typeface="Times"/>
            </a:rPr>
            <a:t>PF</a:t>
          </a:r>
        </a:p>
      </cdr:txBody>
    </cdr:sp>
  </cdr:relSizeAnchor>
  <cdr:relSizeAnchor xmlns:cdr="http://schemas.openxmlformats.org/drawingml/2006/chartDrawing">
    <cdr:from>
      <cdr:x>0.1869</cdr:x>
      <cdr:y>0.26314</cdr:y>
    </cdr:from>
    <cdr:to>
      <cdr:x>0.22315</cdr:x>
      <cdr:y>0.76689</cdr:y>
    </cdr:to>
    <cdr:sp macro="" textlink="">
      <cdr:nvSpPr>
        <cdr:cNvPr id="1085" name="Text Box 61"/>
        <cdr:cNvSpPr txBox="1">
          <a:spLocks xmlns:a="http://schemas.openxmlformats.org/drawingml/2006/main" noChangeArrowheads="1"/>
        </cdr:cNvSpPr>
      </cdr:nvSpPr>
      <cdr:spPr bwMode="auto">
        <a:xfrm xmlns:a="http://schemas.openxmlformats.org/drawingml/2006/main">
          <a:off x="1708733" y="1483220"/>
          <a:ext cx="331407" cy="283949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vert="vert270" wrap="square" lIns="0" tIns="22860" rIns="36576" bIns="0" anchor="b" upright="1"/>
        <a:lstStyle xmlns:a="http://schemas.openxmlformats.org/drawingml/2006/main"/>
        <a:p xmlns:a="http://schemas.openxmlformats.org/drawingml/2006/main">
          <a:pPr algn="r" rtl="0">
            <a:defRPr sz="1000"/>
          </a:pPr>
          <a:r>
            <a:rPr lang="ja-JP" altLang="en-US" sz="1800" b="1" i="0" u="none" strike="noStrike" baseline="0">
              <a:solidFill>
                <a:srgbClr val="008080"/>
              </a:solidFill>
              <a:latin typeface="ＭＳ Ｐゴシック"/>
              <a:ea typeface="ＭＳ Ｐゴシック"/>
              <a:cs typeface="ＭＳ Ｐゴシック"/>
            </a:rPr>
            <a:t>総積算運転時間</a:t>
          </a:r>
          <a:r>
            <a:rPr lang="it-IT" altLang="ja-JP" sz="1800" b="1" i="0" u="none" strike="noStrike" baseline="0">
              <a:solidFill>
                <a:srgbClr val="008080"/>
              </a:solidFill>
              <a:latin typeface="ＭＳ Ｐゴシック"/>
              <a:ea typeface="ＭＳ Ｐゴシック"/>
              <a:cs typeface="ＭＳ Ｐゴシック"/>
            </a:rPr>
            <a:t>/</a:t>
          </a:r>
          <a:r>
            <a:rPr lang="en-US" altLang="ja-JP" sz="1800" b="1" i="0" u="none" strike="noStrike" baseline="0">
              <a:solidFill>
                <a:srgbClr val="008080"/>
              </a:solidFill>
              <a:latin typeface="ＭＳ Ｐゴシック"/>
              <a:ea typeface="ＭＳ Ｐゴシック"/>
              <a:cs typeface="ＭＳ Ｐゴシック"/>
            </a:rPr>
            <a:t>10</a:t>
          </a:r>
          <a:r>
            <a:rPr lang="ja-JP" altLang="en-US" sz="1800" b="1" i="0" u="none" strike="noStrike" baseline="0">
              <a:solidFill>
                <a:srgbClr val="008080"/>
              </a:solidFill>
              <a:latin typeface="Times"/>
              <a:ea typeface="Times"/>
              <a:cs typeface="Times"/>
            </a:rPr>
            <a:t> </a:t>
          </a:r>
          <a:r>
            <a:rPr lang="en-US" altLang="ja-JP" sz="1800" b="1" i="0" u="none" strike="noStrike" baseline="0">
              <a:solidFill>
                <a:srgbClr val="008080"/>
              </a:solidFill>
              <a:latin typeface="Times"/>
              <a:ea typeface="Times"/>
              <a:cs typeface="Times"/>
            </a:rPr>
            <a:t>[</a:t>
          </a:r>
          <a:r>
            <a:rPr lang="ja-JP" altLang="en-US" sz="1800" b="1" i="0" u="none" strike="noStrike" baseline="0">
              <a:solidFill>
                <a:srgbClr val="008080"/>
              </a:solidFill>
              <a:latin typeface="ＭＳ Ｐゴシック"/>
              <a:ea typeface="ＭＳ Ｐゴシック"/>
              <a:cs typeface="ＭＳ Ｐゴシック"/>
            </a:rPr>
            <a:t>時間</a:t>
          </a:r>
          <a:r>
            <a:rPr lang="en-US" altLang="ja-JP" sz="1800" b="1" i="0" u="none" strike="noStrike" baseline="0">
              <a:solidFill>
                <a:srgbClr val="008080"/>
              </a:solidFill>
              <a:latin typeface="Times"/>
              <a:ea typeface="Times"/>
              <a:cs typeface="Times"/>
            </a:rPr>
            <a:t>]</a:t>
          </a:r>
        </a:p>
      </cdr:txBody>
    </cdr:sp>
  </cdr:relSizeAnchor>
  <cdr:relSizeAnchor xmlns:cdr="http://schemas.openxmlformats.org/drawingml/2006/chartDrawing">
    <cdr:from>
      <cdr:x>0.6611</cdr:x>
      <cdr:y>0.88414</cdr:y>
    </cdr:from>
    <cdr:to>
      <cdr:x>0.81596</cdr:x>
      <cdr:y>0.9442</cdr:y>
    </cdr:to>
    <cdr:sp macro="" textlink="">
      <cdr:nvSpPr>
        <cdr:cNvPr id="9" name="正方形/長方形 8"/>
        <cdr:cNvSpPr/>
      </cdr:nvSpPr>
      <cdr:spPr>
        <a:xfrm xmlns:a="http://schemas.openxmlformats.org/drawingml/2006/main">
          <a:off x="6032453" y="4983643"/>
          <a:ext cx="1413077" cy="338540"/>
        </a:xfrm>
        <a:prstGeom xmlns:a="http://schemas.openxmlformats.org/drawingml/2006/main" prst="rect">
          <a:avLst/>
        </a:prstGeom>
        <a:ln xmlns:a="http://schemas.openxmlformats.org/drawingml/2006/main">
          <a:solidFill>
            <a:srgbClr val="FF00FF"/>
          </a:solidFill>
        </a:ln>
      </cdr:spPr>
      <cdr:style>
        <a:lnRef xmlns:a="http://schemas.openxmlformats.org/drawingml/2006/main" idx="2">
          <a:schemeClr val="accent1"/>
        </a:lnRef>
        <a:fillRef xmlns:a="http://schemas.openxmlformats.org/drawingml/2006/main" idx="1">
          <a:schemeClr val="lt1"/>
        </a:fillRef>
        <a:effectRef xmlns:a="http://schemas.openxmlformats.org/drawingml/2006/main" idx="0">
          <a:schemeClr val="accent1"/>
        </a:effectRef>
        <a:fontRef xmlns:a="http://schemas.openxmlformats.org/drawingml/2006/main" idx="minor">
          <a:schemeClr val="dk1"/>
        </a:fontRef>
      </cdr:style>
      <cdr:txBody>
        <a:bodyPr xmlns:a="http://schemas.openxmlformats.org/drawingml/2006/main" wrap="none" lIns="91440" tIns="45720" rIns="91440" bIns="45720">
          <a:sp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ja-JP" altLang="en-US" sz="1600" b="0" i="0" cap="none" spc="0">
              <a:ln w="12700">
                <a:noFill/>
                <a:prstDash val="solid"/>
              </a:ln>
              <a:solidFill>
                <a:srgbClr val="FF00FF"/>
              </a:solidFill>
              <a:effectLst>
                <a:outerShdw blurRad="41275" dist="20320" dir="1800000" algn="tl" rotWithShape="0">
                  <a:srgbClr val="000000">
                    <a:alpha val="40000"/>
                  </a:srgbClr>
                </a:outerShdw>
              </a:effectLst>
              <a:latin typeface="Courier"/>
              <a:ea typeface="+mn-ea"/>
              <a:cs typeface="Courier"/>
            </a:rPr>
            <a:t>東日本大震災</a:t>
          </a:r>
        </a:p>
      </cdr:txBody>
    </cdr:sp>
  </cdr:relSizeAnchor>
  <cdr:relSizeAnchor xmlns:cdr="http://schemas.openxmlformats.org/drawingml/2006/chartDrawing">
    <cdr:from>
      <cdr:x>0.81703</cdr:x>
      <cdr:y>0.87476</cdr:y>
    </cdr:from>
    <cdr:to>
      <cdr:x>0.85699</cdr:x>
      <cdr:y>0.92414</cdr:y>
    </cdr:to>
    <cdr:sp macro="" textlink="">
      <cdr:nvSpPr>
        <cdr:cNvPr id="10" name="屈折矢印 9"/>
        <cdr:cNvSpPr/>
      </cdr:nvSpPr>
      <cdr:spPr bwMode="auto">
        <a:xfrm xmlns:a="http://schemas.openxmlformats.org/drawingml/2006/main">
          <a:off x="7455293" y="4930770"/>
          <a:ext cx="364630" cy="278341"/>
        </a:xfrm>
        <a:prstGeom xmlns:a="http://schemas.openxmlformats.org/drawingml/2006/main" prst="bentUpArrow">
          <a:avLst/>
        </a:prstGeom>
        <a:solidFill xmlns:a="http://schemas.openxmlformats.org/drawingml/2006/main">
          <a:srgbClr val="FF00FF"/>
        </a:solidFill>
        <a:ln xmlns:a="http://schemas.openxmlformats.org/drawingml/2006/main" w="9525"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xmlns:a="http://schemas.openxmlformats.org/drawingml/2006/main"/>
        <a:extLst xmlns:a="http://schemas.openxmlformats.org/drawingml/2006/main"/>
      </cdr:spPr>
      <cdr:txBody>
        <a:bodyPr xmlns:a="http://schemas.openxmlformats.org/drawingml/2006/main" wrap="square" lIns="18288" tIns="0" rIns="0" bIns="0"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ja-JP"/>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atin typeface="Arial Rounded MT Bold"/>
                <a:ea typeface="ヒラギノ丸ゴ Pro W4"/>
              </a:defRPr>
            </a:lvl1pPr>
          </a:lstStyle>
          <a:p>
            <a:endParaRPr lang="ja-JP" altLang="en-US" dirty="0"/>
          </a:p>
        </p:txBody>
      </p:sp>
      <p:sp>
        <p:nvSpPr>
          <p:cNvPr id="3" name="日付プレースホルダ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atin typeface="Arial Rounded MT Bold"/>
                <a:ea typeface="ヒラギノ丸ゴ Pro W4"/>
              </a:defRPr>
            </a:lvl1pPr>
          </a:lstStyle>
          <a:p>
            <a:fld id="{9E33E2F4-2526-4743-B798-BF53C297C4F0}" type="datetimeFigureOut">
              <a:rPr lang="ja-JP" altLang="en-US" smtClean="0"/>
              <a:pPr/>
              <a:t>10/3/14</a:t>
            </a:fld>
            <a:endParaRPr lang="ja-JP" altLang="en-US" dirty="0"/>
          </a:p>
        </p:txBody>
      </p:sp>
      <p:sp>
        <p:nvSpPr>
          <p:cNvPr id="4" name="スライド イメージ プレースホルダ 3"/>
          <p:cNvSpPr>
            <a:spLocks noGrp="1" noRot="1" noChangeAspect="1"/>
          </p:cNvSpPr>
          <p:nvPr>
            <p:ph type="sldImg" idx="2"/>
          </p:nvPr>
        </p:nvSpPr>
        <p:spPr>
          <a:xfrm>
            <a:off x="2754313" y="514350"/>
            <a:ext cx="3635375" cy="2571750"/>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6" name="フッター プレースホルダ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atin typeface="Arial Rounded MT Bold"/>
                <a:ea typeface="ヒラギノ丸ゴ Pro W4"/>
              </a:defRPr>
            </a:lvl1pPr>
          </a:lstStyle>
          <a:p>
            <a:endParaRPr lang="ja-JP" altLang="en-US" dirty="0"/>
          </a:p>
        </p:txBody>
      </p:sp>
      <p:sp>
        <p:nvSpPr>
          <p:cNvPr id="7" name="スライド番号プレースホルダ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atin typeface="Arial Rounded MT Bold"/>
                <a:ea typeface="ヒラギノ丸ゴ Pro W4"/>
              </a:defRPr>
            </a:lvl1pPr>
          </a:lstStyle>
          <a:p>
            <a:fld id="{2B267216-430B-D547-8DE6-8FEE06FF842D}" type="slidenum">
              <a:rPr lang="ja-JP" altLang="en-US" smtClean="0"/>
              <a:pPr/>
              <a:t>‹#›</a:t>
            </a:fld>
            <a:endParaRPr lang="ja-JP" altLang="en-US" dirty="0"/>
          </a:p>
        </p:txBody>
      </p:sp>
    </p:spTree>
    <p:extLst>
      <p:ext uri="{BB962C8B-B14F-4D97-AF65-F5344CB8AC3E}">
        <p14:creationId xmlns:p14="http://schemas.microsoft.com/office/powerpoint/2010/main" val="429741972"/>
      </p:ext>
    </p:extLst>
  </p:cSld>
  <p:clrMap bg1="lt1" tx1="dk1" bg2="lt2" tx2="dk2" accent1="accent1" accent2="accent2" accent3="accent3" accent4="accent4" accent5="accent5" accent6="accent6" hlink="hlink" folHlink="folHlink"/>
  <p:notesStyle>
    <a:lvl1pPr marL="0" algn="l" defTabSz="521437" rtl="0" eaLnBrk="1" latinLnBrk="0" hangingPunct="1">
      <a:defRPr kumimoji="1" sz="1400" kern="1200">
        <a:solidFill>
          <a:schemeClr val="tx1"/>
        </a:solidFill>
        <a:latin typeface="Arial Rounded MT Bold"/>
        <a:ea typeface="ヒラギノ丸ゴ Pro W4"/>
        <a:cs typeface="+mn-cs"/>
      </a:defRPr>
    </a:lvl1pPr>
    <a:lvl2pPr marL="521437" algn="l" defTabSz="521437" rtl="0" eaLnBrk="1" latinLnBrk="0" hangingPunct="1">
      <a:defRPr kumimoji="1" sz="1400" kern="1200">
        <a:solidFill>
          <a:schemeClr val="tx1"/>
        </a:solidFill>
        <a:latin typeface="Arial Rounded MT Bold"/>
        <a:ea typeface="ヒラギノ丸ゴ Pro W4"/>
        <a:cs typeface="+mn-cs"/>
      </a:defRPr>
    </a:lvl2pPr>
    <a:lvl3pPr marL="1042873" algn="l" defTabSz="521437" rtl="0" eaLnBrk="1" latinLnBrk="0" hangingPunct="1">
      <a:defRPr kumimoji="1" sz="1400" kern="1200">
        <a:solidFill>
          <a:schemeClr val="tx1"/>
        </a:solidFill>
        <a:latin typeface="Arial Rounded MT Bold"/>
        <a:ea typeface="ヒラギノ丸ゴ Pro W4"/>
        <a:cs typeface="+mn-cs"/>
      </a:defRPr>
    </a:lvl3pPr>
    <a:lvl4pPr marL="1564310" algn="l" defTabSz="521437" rtl="0" eaLnBrk="1" latinLnBrk="0" hangingPunct="1">
      <a:defRPr kumimoji="1" sz="1400" kern="1200">
        <a:solidFill>
          <a:schemeClr val="tx1"/>
        </a:solidFill>
        <a:latin typeface="Arial Rounded MT Bold"/>
        <a:ea typeface="ヒラギノ丸ゴ Pro W4"/>
        <a:cs typeface="+mn-cs"/>
      </a:defRPr>
    </a:lvl4pPr>
    <a:lvl5pPr marL="2085746" algn="l" defTabSz="521437" rtl="0" eaLnBrk="1" latinLnBrk="0" hangingPunct="1">
      <a:defRPr kumimoji="1" sz="1400" kern="1200">
        <a:solidFill>
          <a:schemeClr val="tx1"/>
        </a:solidFill>
        <a:latin typeface="Arial Rounded MT Bold"/>
        <a:ea typeface="ヒラギノ丸ゴ Pro W4"/>
        <a:cs typeface="+mn-cs"/>
      </a:defRPr>
    </a:lvl5pPr>
    <a:lvl6pPr marL="2607183" algn="l" defTabSz="521437" rtl="0" eaLnBrk="1" latinLnBrk="0" hangingPunct="1">
      <a:defRPr kumimoji="1" sz="1400" kern="1200">
        <a:solidFill>
          <a:schemeClr val="tx1"/>
        </a:solidFill>
        <a:latin typeface="+mn-lt"/>
        <a:ea typeface="+mn-ea"/>
        <a:cs typeface="+mn-cs"/>
      </a:defRPr>
    </a:lvl6pPr>
    <a:lvl7pPr marL="3128620" algn="l" defTabSz="521437" rtl="0" eaLnBrk="1" latinLnBrk="0" hangingPunct="1">
      <a:defRPr kumimoji="1" sz="1400" kern="1200">
        <a:solidFill>
          <a:schemeClr val="tx1"/>
        </a:solidFill>
        <a:latin typeface="+mn-lt"/>
        <a:ea typeface="+mn-ea"/>
        <a:cs typeface="+mn-cs"/>
      </a:defRPr>
    </a:lvl7pPr>
    <a:lvl8pPr marL="3650056" algn="l" defTabSz="521437" rtl="0" eaLnBrk="1" latinLnBrk="0" hangingPunct="1">
      <a:defRPr kumimoji="1" sz="1400" kern="1200">
        <a:solidFill>
          <a:schemeClr val="tx1"/>
        </a:solidFill>
        <a:latin typeface="+mn-lt"/>
        <a:ea typeface="+mn-ea"/>
        <a:cs typeface="+mn-cs"/>
      </a:defRPr>
    </a:lvl8pPr>
    <a:lvl9pPr marL="4171493" algn="l" defTabSz="521437" rtl="0" eaLnBrk="1" latinLnBrk="0" hangingPunct="1">
      <a:defRPr kumimoji="1"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62500" lnSpcReduction="20000"/>
          </a:bodyPr>
          <a:lstStyle/>
          <a:p>
            <a:r>
              <a:rPr lang="en-US" altLang="ja-JP" sz="2700" dirty="0" smtClean="0"/>
              <a:t>Higher Injection Beam Current</a:t>
            </a:r>
          </a:p>
          <a:p>
            <a:pPr lvl="1"/>
            <a:r>
              <a:rPr lang="en-US" altLang="ja-JP" sz="2300" dirty="0" smtClean="0"/>
              <a:t>To Meet the larger stored beam current and shorter beam lifetime in the ring</a:t>
            </a:r>
          </a:p>
          <a:p>
            <a:pPr lvl="1"/>
            <a:r>
              <a:rPr lang="en-US" altLang="ja-JP" sz="2300" dirty="0" smtClean="0"/>
              <a:t>4~8-times larger bunch current for electron and positron</a:t>
            </a:r>
          </a:p>
          <a:p>
            <a:pPr lvl="1"/>
            <a:r>
              <a:rPr lang="en-US" altLang="ja-JP" sz="2300" dirty="0" smtClean="0"/>
              <a:t>Reconstruction of positron generator, etc</a:t>
            </a:r>
          </a:p>
          <a:p>
            <a:r>
              <a:rPr lang="en-US" altLang="ja-JP" sz="2700" dirty="0" smtClean="0"/>
              <a:t>Lower-</a:t>
            </a:r>
            <a:r>
              <a:rPr lang="en-US" altLang="ja-JP" sz="2700" dirty="0" err="1" smtClean="0"/>
              <a:t>emittance</a:t>
            </a:r>
            <a:r>
              <a:rPr lang="en-US" altLang="ja-JP" sz="2700" dirty="0" smtClean="0"/>
              <a:t> Injection Beam </a:t>
            </a:r>
          </a:p>
          <a:p>
            <a:pPr lvl="1"/>
            <a:r>
              <a:rPr lang="en-US" altLang="ja-JP" sz="2300" dirty="0" smtClean="0"/>
              <a:t>To meet </a:t>
            </a:r>
            <a:r>
              <a:rPr lang="en-US" altLang="ja-JP" sz="2300" dirty="0" err="1" smtClean="0"/>
              <a:t>nano</a:t>
            </a:r>
            <a:r>
              <a:rPr lang="en-US" altLang="ja-JP" sz="2300" dirty="0" smtClean="0"/>
              <a:t>-beam scheme in the ring</a:t>
            </a:r>
          </a:p>
          <a:p>
            <a:pPr lvl="1"/>
            <a:r>
              <a:rPr lang="en-US" altLang="ja-JP" sz="2300" dirty="0" smtClean="0"/>
              <a:t>Positron with a damping ring</a:t>
            </a:r>
          </a:p>
          <a:p>
            <a:pPr lvl="1"/>
            <a:r>
              <a:rPr lang="en-US" altLang="ja-JP" sz="2300" dirty="0" smtClean="0"/>
              <a:t>Electron with a photo-cathode RF gun</a:t>
            </a:r>
          </a:p>
          <a:p>
            <a:pPr lvl="1"/>
            <a:r>
              <a:rPr lang="en-US" altLang="ja-JP" sz="2300" dirty="0" err="1" smtClean="0"/>
              <a:t>Emittance</a:t>
            </a:r>
            <a:r>
              <a:rPr lang="en-US" altLang="ja-JP" sz="2300" dirty="0" smtClean="0"/>
              <a:t> preservation by alignment and beam instrumentation</a:t>
            </a:r>
          </a:p>
          <a:p>
            <a:r>
              <a:rPr lang="en-US" altLang="ja-JP" sz="2700" dirty="0" smtClean="0"/>
              <a:t>Quasi-simultaneous injections into 4 storage rings</a:t>
            </a:r>
          </a:p>
          <a:p>
            <a:pPr lvl="1"/>
            <a:r>
              <a:rPr lang="en-US" altLang="ja-JP" sz="2300" dirty="0" smtClean="0"/>
              <a:t>SuperKEKB </a:t>
            </a:r>
            <a:r>
              <a:rPr lang="en-US" altLang="ja-JP" sz="2300" dirty="0" err="1" smtClean="0"/>
              <a:t>e</a:t>
            </a:r>
            <a:r>
              <a:rPr lang="en-US" altLang="ja-JP" sz="2300" baseline="30000" dirty="0" smtClean="0"/>
              <a:t>–</a:t>
            </a:r>
            <a:r>
              <a:rPr lang="en-US" altLang="ja-JP" sz="2300" dirty="0" smtClean="0"/>
              <a:t>/</a:t>
            </a:r>
            <a:r>
              <a:rPr lang="en-US" altLang="ja-JP" sz="2300" dirty="0" err="1" smtClean="0"/>
              <a:t>e</a:t>
            </a:r>
            <a:r>
              <a:rPr lang="en-US" altLang="ja-JP" sz="2300" baseline="30000" dirty="0" smtClean="0"/>
              <a:t>+</a:t>
            </a:r>
            <a:r>
              <a:rPr lang="en-US" altLang="ja-JP" sz="2300" dirty="0" smtClean="0"/>
              <a:t> rings, and light sources of PF and PF-AR</a:t>
            </a:r>
          </a:p>
          <a:p>
            <a:pPr lvl="1"/>
            <a:r>
              <a:rPr lang="en-US" altLang="ja-JP" sz="2400" dirty="0" smtClean="0"/>
              <a:t>Improvements to beam instrumentation, low-level RF, controls, timing, etc </a:t>
            </a:r>
          </a:p>
          <a:p>
            <a:endParaRPr lang="ja-JP" altLang="en-US" dirty="0"/>
          </a:p>
        </p:txBody>
      </p:sp>
      <p:sp>
        <p:nvSpPr>
          <p:cNvPr id="4" name="スライド番号プレースホルダ 3"/>
          <p:cNvSpPr>
            <a:spLocks noGrp="1"/>
          </p:cNvSpPr>
          <p:nvPr>
            <p:ph type="sldNum" sz="quarter" idx="10"/>
          </p:nvPr>
        </p:nvSpPr>
        <p:spPr/>
        <p:txBody>
          <a:bodyPr/>
          <a:lstStyle/>
          <a:p>
            <a:pPr>
              <a:defRPr/>
            </a:pPr>
            <a:fld id="{92887408-D3CD-0349-87E9-C35D7B81E6B5}" type="slidenum">
              <a:rPr lang="en-US" altLang="ja-JP" smtClean="0"/>
              <a:pPr>
                <a:defRPr/>
              </a:pPr>
              <a:t>2</a:t>
            </a:fld>
            <a:endParaRPr lang="en-US" altLang="ja-JP"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639A71-ABF0-204D-B2AA-1AC9569CB93B}" type="slidenum">
              <a:rPr lang="en-US" altLang="ja-JP"/>
              <a:pPr/>
              <a:t>9</a:t>
            </a:fld>
            <a:endParaRPr lang="en-US" altLang="ja-JP"/>
          </a:p>
        </p:txBody>
      </p:sp>
      <p:sp>
        <p:nvSpPr>
          <p:cNvPr id="29698"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9699" name="Rectangle 1027"/>
          <p:cNvSpPr>
            <a:spLocks noGrp="1" noChangeArrowheads="1"/>
          </p:cNvSpPr>
          <p:nvPr>
            <p:ph type="body" idx="1"/>
          </p:nvPr>
        </p:nvSpPr>
        <p:spPr/>
        <p:txBody>
          <a:bodyPr/>
          <a:lstStyle/>
          <a:p>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755900" y="514350"/>
            <a:ext cx="3632200" cy="2571750"/>
          </a:xfrm>
        </p:spPr>
      </p:sp>
      <p:sp>
        <p:nvSpPr>
          <p:cNvPr id="3" name="ノート プレースホルダー 2"/>
          <p:cNvSpPr>
            <a:spLocks noGrp="1"/>
          </p:cNvSpPr>
          <p:nvPr>
            <p:ph type="body" idx="1"/>
          </p:nvPr>
        </p:nvSpPr>
        <p:spPr/>
        <p:txBody>
          <a:bodyPr/>
          <a:lstStyle/>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3AC299B5-282C-4131-B175-18562ED377B0}" type="slidenum">
              <a:rPr lang="ja-JP" altLang="en-US" smtClean="0">
                <a:solidFill>
                  <a:prstClr val="black"/>
                </a:solidFill>
                <a:latin typeface="Calibri"/>
                <a:ea typeface="ＭＳ Ｐゴシック"/>
              </a:rPr>
              <a:pPr/>
              <a:t>39</a:t>
            </a:fld>
            <a:endParaRPr lang="ja-JP" altLang="en-US">
              <a:solidFill>
                <a:prstClr val="black"/>
              </a:solidFill>
              <a:latin typeface="Calibri"/>
              <a:ea typeface="ＭＳ Ｐゴシック"/>
            </a:endParaRPr>
          </a:p>
        </p:txBody>
      </p:sp>
    </p:spTree>
    <p:extLst>
      <p:ext uri="{BB962C8B-B14F-4D97-AF65-F5344CB8AC3E}">
        <p14:creationId xmlns:p14="http://schemas.microsoft.com/office/powerpoint/2010/main" val="3600101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01648" y="2349386"/>
            <a:ext cx="9085342" cy="1621111"/>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603296" y="4285615"/>
            <a:ext cx="7482047" cy="1932728"/>
          </a:xfrm>
        </p:spPr>
        <p:txBody>
          <a:bodyPr/>
          <a:lstStyle>
            <a:lvl1pPr marL="0" indent="0" algn="ctr">
              <a:buNone/>
              <a:defRPr/>
            </a:lvl1pPr>
            <a:lvl2pPr marL="497754" indent="0" algn="ctr">
              <a:buNone/>
              <a:defRPr/>
            </a:lvl2pPr>
            <a:lvl3pPr marL="995507" indent="0" algn="ctr">
              <a:buNone/>
              <a:defRPr/>
            </a:lvl3pPr>
            <a:lvl4pPr marL="1493261" indent="0" algn="ctr">
              <a:buNone/>
              <a:defRPr/>
            </a:lvl4pPr>
            <a:lvl5pPr marL="1991015" indent="0" algn="ctr">
              <a:buNone/>
              <a:defRPr/>
            </a:lvl5pPr>
            <a:lvl6pPr marL="2488768" indent="0" algn="ctr">
              <a:buNone/>
              <a:defRPr/>
            </a:lvl6pPr>
            <a:lvl7pPr marL="2986522" indent="0" algn="ctr">
              <a:buNone/>
              <a:defRPr/>
            </a:lvl7pPr>
            <a:lvl8pPr marL="3484275" indent="0" algn="ctr">
              <a:buNone/>
              <a:defRPr/>
            </a:lvl8pPr>
            <a:lvl9pPr marL="3982029" indent="0" algn="ctr">
              <a:buNone/>
              <a:defRPr/>
            </a:lvl9pPr>
          </a:lstStyle>
          <a:p>
            <a:r>
              <a:rPr lang="ja-JP" altLang="en-US" smtClean="0"/>
              <a:t>マスタ サブタイトルの書式設定</a:t>
            </a:r>
            <a:endParaRPr lang="ja-JP" altLang="en-US"/>
          </a:p>
        </p:txBody>
      </p:sp>
      <p:sp>
        <p:nvSpPr>
          <p:cNvPr id="4" name="Rectangle 21"/>
          <p:cNvSpPr>
            <a:spLocks noGrp="1" noChangeArrowheads="1"/>
          </p:cNvSpPr>
          <p:nvPr>
            <p:ph type="sldNum" sz="quarter" idx="10"/>
          </p:nvPr>
        </p:nvSpPr>
        <p:spPr>
          <a:ln/>
        </p:spPr>
        <p:txBody>
          <a:bodyPr/>
          <a:lstStyle>
            <a:lvl1pPr>
              <a:defRPr/>
            </a:lvl1pPr>
          </a:lstStyle>
          <a:p>
            <a:pPr>
              <a:defRPr/>
            </a:pPr>
            <a:fld id="{3E853FE9-5C6C-6548-957D-1A4EE3A3B61B}" type="slidenum">
              <a:rPr lang="en-US" altLang="ja-JP"/>
              <a:pPr>
                <a:defRPr/>
              </a:pPr>
              <a:t>‹#›</a:t>
            </a:fld>
            <a:endParaRPr lang="en-US" altLang="ja-JP" dirty="0"/>
          </a:p>
        </p:txBody>
      </p:sp>
    </p:spTree>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1"/>
          <p:cNvSpPr>
            <a:spLocks noGrp="1" noChangeArrowheads="1"/>
          </p:cNvSpPr>
          <p:nvPr>
            <p:ph type="sldNum" sz="quarter" idx="10"/>
          </p:nvPr>
        </p:nvSpPr>
        <p:spPr>
          <a:ln/>
        </p:spPr>
        <p:txBody>
          <a:bodyPr/>
          <a:lstStyle>
            <a:lvl1pPr>
              <a:defRPr/>
            </a:lvl1pPr>
          </a:lstStyle>
          <a:p>
            <a:pPr>
              <a:defRPr/>
            </a:pPr>
            <a:fld id="{74B4E322-4B46-D54A-9D81-82D8D5854806}" type="slidenum">
              <a:rPr lang="en-US" altLang="ja-JP"/>
              <a:pPr>
                <a:defRPr/>
              </a:pPr>
              <a:t>‹#›</a:t>
            </a:fld>
            <a:endParaRPr lang="en-US" altLang="ja-JP" dirty="0"/>
          </a:p>
        </p:txBody>
      </p:sp>
    </p:spTree>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934258" y="462174"/>
            <a:ext cx="2589939" cy="6680518"/>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164441" y="462174"/>
            <a:ext cx="7605377" cy="6680518"/>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1"/>
          <p:cNvSpPr>
            <a:spLocks noGrp="1" noChangeArrowheads="1"/>
          </p:cNvSpPr>
          <p:nvPr>
            <p:ph type="sldNum" sz="quarter" idx="10"/>
          </p:nvPr>
        </p:nvSpPr>
        <p:spPr>
          <a:ln/>
        </p:spPr>
        <p:txBody>
          <a:bodyPr/>
          <a:lstStyle>
            <a:lvl1pPr>
              <a:defRPr/>
            </a:lvl1pPr>
          </a:lstStyle>
          <a:p>
            <a:pPr>
              <a:defRPr/>
            </a:pPr>
            <a:fld id="{FAE0852C-B4CE-6044-A8A3-AE7569FA2C55}" type="slidenum">
              <a:rPr lang="en-US" altLang="ja-JP"/>
              <a:pPr>
                <a:defRPr/>
              </a:pPr>
              <a:t>‹#›</a:t>
            </a:fld>
            <a:endParaRPr lang="en-US" altLang="ja-JP" dirty="0"/>
          </a:p>
        </p:txBody>
      </p:sp>
    </p:spTree>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1"/>
          <p:cNvSpPr>
            <a:spLocks noGrp="1" noChangeArrowheads="1"/>
          </p:cNvSpPr>
          <p:nvPr>
            <p:ph type="sldNum" sz="quarter" idx="10"/>
          </p:nvPr>
        </p:nvSpPr>
        <p:spPr>
          <a:ln/>
        </p:spPr>
        <p:txBody>
          <a:bodyPr/>
          <a:lstStyle>
            <a:lvl1pPr>
              <a:defRPr/>
            </a:lvl1pPr>
          </a:lstStyle>
          <a:p>
            <a:pPr>
              <a:defRPr/>
            </a:pPr>
            <a:fld id="{4D221721-5FDC-D445-9F85-7F3CCA7B1AE5}" type="slidenum">
              <a:rPr lang="en-US" altLang="ja-JP"/>
              <a:pPr>
                <a:defRPr/>
              </a:pPr>
              <a:t>‹#›</a:t>
            </a:fld>
            <a:endParaRPr lang="en-US" altLang="ja-JP" dirty="0"/>
          </a:p>
        </p:txBody>
      </p:sp>
    </p:spTree>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844472" y="4859832"/>
            <a:ext cx="9085342" cy="1502066"/>
          </a:xfrm>
        </p:spPr>
        <p:txBody>
          <a:bodyPr anchor="t"/>
          <a:lstStyle>
            <a:lvl1pPr algn="l">
              <a:defRPr sz="44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844472" y="3205459"/>
            <a:ext cx="9085342" cy="1654373"/>
          </a:xfrm>
        </p:spPr>
        <p:txBody>
          <a:bodyPr anchor="b"/>
          <a:lstStyle>
            <a:lvl1pPr marL="0" indent="0">
              <a:buNone/>
              <a:defRPr sz="2200"/>
            </a:lvl1pPr>
            <a:lvl2pPr marL="497754" indent="0">
              <a:buNone/>
              <a:defRPr sz="2000"/>
            </a:lvl2pPr>
            <a:lvl3pPr marL="995507" indent="0">
              <a:buNone/>
              <a:defRPr sz="1700"/>
            </a:lvl3pPr>
            <a:lvl4pPr marL="1493261" indent="0">
              <a:buNone/>
              <a:defRPr sz="1500"/>
            </a:lvl4pPr>
            <a:lvl5pPr marL="1991015" indent="0">
              <a:buNone/>
              <a:defRPr sz="1500"/>
            </a:lvl5pPr>
            <a:lvl6pPr marL="2488768" indent="0">
              <a:buNone/>
              <a:defRPr sz="1500"/>
            </a:lvl6pPr>
            <a:lvl7pPr marL="2986522" indent="0">
              <a:buNone/>
              <a:defRPr sz="1500"/>
            </a:lvl7pPr>
            <a:lvl8pPr marL="3484275" indent="0">
              <a:buNone/>
              <a:defRPr sz="1500"/>
            </a:lvl8pPr>
            <a:lvl9pPr marL="3982029" indent="0">
              <a:buNone/>
              <a:defRPr sz="1500"/>
            </a:lvl9pPr>
          </a:lstStyle>
          <a:p>
            <a:pPr lvl="0"/>
            <a:r>
              <a:rPr lang="ja-JP" altLang="en-US" smtClean="0"/>
              <a:t>マスタ テキストの書式設定</a:t>
            </a:r>
          </a:p>
        </p:txBody>
      </p:sp>
      <p:sp>
        <p:nvSpPr>
          <p:cNvPr id="4" name="Rectangle 21"/>
          <p:cNvSpPr>
            <a:spLocks noGrp="1" noChangeArrowheads="1"/>
          </p:cNvSpPr>
          <p:nvPr>
            <p:ph type="sldNum" sz="quarter" idx="10"/>
          </p:nvPr>
        </p:nvSpPr>
        <p:spPr>
          <a:ln/>
        </p:spPr>
        <p:txBody>
          <a:bodyPr/>
          <a:lstStyle>
            <a:lvl1pPr>
              <a:defRPr/>
            </a:lvl1pPr>
          </a:lstStyle>
          <a:p>
            <a:pPr>
              <a:defRPr/>
            </a:pPr>
            <a:fld id="{564B4DE4-18C0-CA4C-B6F1-505553AAF7C8}" type="slidenum">
              <a:rPr lang="en-US" altLang="ja-JP"/>
              <a:pPr>
                <a:defRPr/>
              </a:pPr>
              <a:t>‹#›</a:t>
            </a:fld>
            <a:endParaRPr lang="en-US" altLang="ja-JP" dirty="0"/>
          </a:p>
        </p:txBody>
      </p:sp>
    </p:spTree>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178144" y="1260475"/>
            <a:ext cx="5039419" cy="5882217"/>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382004" y="1260475"/>
            <a:ext cx="5039419" cy="5882217"/>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21"/>
          <p:cNvSpPr>
            <a:spLocks noGrp="1" noChangeArrowheads="1"/>
          </p:cNvSpPr>
          <p:nvPr>
            <p:ph type="sldNum" sz="quarter" idx="10"/>
          </p:nvPr>
        </p:nvSpPr>
        <p:spPr>
          <a:ln/>
        </p:spPr>
        <p:txBody>
          <a:bodyPr/>
          <a:lstStyle>
            <a:lvl1pPr>
              <a:defRPr/>
            </a:lvl1pPr>
          </a:lstStyle>
          <a:p>
            <a:pPr>
              <a:defRPr/>
            </a:pPr>
            <a:fld id="{2A440019-2845-704D-8DB1-1F79568350AC}" type="slidenum">
              <a:rPr lang="en-US" altLang="ja-JP"/>
              <a:pPr>
                <a:defRPr/>
              </a:pPr>
              <a:t>‹#›</a:t>
            </a:fld>
            <a:endParaRPr lang="en-US" altLang="ja-JP" dirty="0"/>
          </a:p>
        </p:txBody>
      </p:sp>
    </p:spTree>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34432" y="302865"/>
            <a:ext cx="9619774" cy="1260475"/>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534432" y="1692889"/>
            <a:ext cx="4722529" cy="705515"/>
          </a:xfrm>
        </p:spPr>
        <p:txBody>
          <a:bodyPr anchor="b"/>
          <a:lstStyle>
            <a:lvl1pPr marL="0" indent="0">
              <a:buNone/>
              <a:defRPr sz="2600" b="1"/>
            </a:lvl1pPr>
            <a:lvl2pPr marL="497754" indent="0">
              <a:buNone/>
              <a:defRPr sz="2200" b="1"/>
            </a:lvl2pPr>
            <a:lvl3pPr marL="995507" indent="0">
              <a:buNone/>
              <a:defRPr sz="2000" b="1"/>
            </a:lvl3pPr>
            <a:lvl4pPr marL="1493261" indent="0">
              <a:buNone/>
              <a:defRPr sz="1700" b="1"/>
            </a:lvl4pPr>
            <a:lvl5pPr marL="1991015" indent="0">
              <a:buNone/>
              <a:defRPr sz="1700" b="1"/>
            </a:lvl5pPr>
            <a:lvl6pPr marL="2488768" indent="0">
              <a:buNone/>
              <a:defRPr sz="1700" b="1"/>
            </a:lvl6pPr>
            <a:lvl7pPr marL="2986522" indent="0">
              <a:buNone/>
              <a:defRPr sz="1700" b="1"/>
            </a:lvl7pPr>
            <a:lvl8pPr marL="3484275" indent="0">
              <a:buNone/>
              <a:defRPr sz="1700" b="1"/>
            </a:lvl8pPr>
            <a:lvl9pPr marL="3982029" indent="0">
              <a:buNone/>
              <a:defRPr sz="17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534432" y="2398404"/>
            <a:ext cx="4722529" cy="4357393"/>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429966" y="1692889"/>
            <a:ext cx="4724241" cy="705515"/>
          </a:xfrm>
        </p:spPr>
        <p:txBody>
          <a:bodyPr anchor="b"/>
          <a:lstStyle>
            <a:lvl1pPr marL="0" indent="0">
              <a:buNone/>
              <a:defRPr sz="2600" b="1"/>
            </a:lvl1pPr>
            <a:lvl2pPr marL="497754" indent="0">
              <a:buNone/>
              <a:defRPr sz="2200" b="1"/>
            </a:lvl2pPr>
            <a:lvl3pPr marL="995507" indent="0">
              <a:buNone/>
              <a:defRPr sz="2000" b="1"/>
            </a:lvl3pPr>
            <a:lvl4pPr marL="1493261" indent="0">
              <a:buNone/>
              <a:defRPr sz="1700" b="1"/>
            </a:lvl4pPr>
            <a:lvl5pPr marL="1991015" indent="0">
              <a:buNone/>
              <a:defRPr sz="1700" b="1"/>
            </a:lvl5pPr>
            <a:lvl6pPr marL="2488768" indent="0">
              <a:buNone/>
              <a:defRPr sz="1700" b="1"/>
            </a:lvl6pPr>
            <a:lvl7pPr marL="2986522" indent="0">
              <a:buNone/>
              <a:defRPr sz="1700" b="1"/>
            </a:lvl7pPr>
            <a:lvl8pPr marL="3484275" indent="0">
              <a:buNone/>
              <a:defRPr sz="1700" b="1"/>
            </a:lvl8pPr>
            <a:lvl9pPr marL="3982029" indent="0">
              <a:buNone/>
              <a:defRPr sz="17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429966" y="2398404"/>
            <a:ext cx="4724241" cy="4357393"/>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21"/>
          <p:cNvSpPr>
            <a:spLocks noGrp="1" noChangeArrowheads="1"/>
          </p:cNvSpPr>
          <p:nvPr>
            <p:ph type="sldNum" sz="quarter" idx="10"/>
          </p:nvPr>
        </p:nvSpPr>
        <p:spPr>
          <a:ln/>
        </p:spPr>
        <p:txBody>
          <a:bodyPr/>
          <a:lstStyle>
            <a:lvl1pPr>
              <a:defRPr/>
            </a:lvl1pPr>
          </a:lstStyle>
          <a:p>
            <a:pPr>
              <a:defRPr/>
            </a:pPr>
            <a:fld id="{93622B60-6276-D242-83CB-B0C8473716D1}" type="slidenum">
              <a:rPr lang="en-US" altLang="ja-JP"/>
              <a:pPr>
                <a:defRPr/>
              </a:pPr>
              <a:t>‹#›</a:t>
            </a:fld>
            <a:endParaRPr lang="en-US" altLang="ja-JP" dirty="0"/>
          </a:p>
        </p:txBody>
      </p:sp>
    </p:spTree>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21"/>
          <p:cNvSpPr>
            <a:spLocks noGrp="1" noChangeArrowheads="1"/>
          </p:cNvSpPr>
          <p:nvPr>
            <p:ph type="sldNum" sz="quarter" idx="10"/>
          </p:nvPr>
        </p:nvSpPr>
        <p:spPr>
          <a:ln/>
        </p:spPr>
        <p:txBody>
          <a:bodyPr/>
          <a:lstStyle>
            <a:lvl1pPr>
              <a:defRPr/>
            </a:lvl1pPr>
          </a:lstStyle>
          <a:p>
            <a:pPr>
              <a:defRPr/>
            </a:pPr>
            <a:fld id="{A3F83661-B5AA-2C4C-AEB0-47E793563D5E}" type="slidenum">
              <a:rPr lang="en-US" altLang="ja-JP"/>
              <a:pPr>
                <a:defRPr/>
              </a:pPr>
              <a:t>‹#›</a:t>
            </a:fld>
            <a:endParaRPr lang="en-US" altLang="ja-JP" dirty="0"/>
          </a:p>
        </p:txBody>
      </p:sp>
    </p:spTree>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21"/>
          <p:cNvSpPr>
            <a:spLocks noGrp="1" noChangeArrowheads="1"/>
          </p:cNvSpPr>
          <p:nvPr>
            <p:ph type="sldNum" sz="quarter" idx="10"/>
          </p:nvPr>
        </p:nvSpPr>
        <p:spPr>
          <a:ln/>
        </p:spPr>
        <p:txBody>
          <a:bodyPr/>
          <a:lstStyle>
            <a:lvl1pPr>
              <a:defRPr/>
            </a:lvl1pPr>
          </a:lstStyle>
          <a:p>
            <a:pPr>
              <a:defRPr/>
            </a:pPr>
            <a:fld id="{F6213FF4-2407-AE4D-838C-76990F38DDA4}" type="slidenum">
              <a:rPr lang="en-US" altLang="ja-JP"/>
              <a:pPr>
                <a:defRPr/>
              </a:pPr>
              <a:t>‹#›</a:t>
            </a:fld>
            <a:endParaRPr lang="en-US" altLang="ja-JP" dirty="0"/>
          </a:p>
        </p:txBody>
      </p:sp>
    </p:spTree>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4432" y="301113"/>
            <a:ext cx="3516631" cy="1281483"/>
          </a:xfrm>
        </p:spPr>
        <p:txBody>
          <a:bodyPr anchor="b"/>
          <a:lstStyle>
            <a:lvl1pPr algn="l">
              <a:defRPr sz="22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179531" y="301114"/>
            <a:ext cx="5974675" cy="6454683"/>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534432" y="1582597"/>
            <a:ext cx="3516631" cy="5173200"/>
          </a:xfrm>
        </p:spPr>
        <p:txBody>
          <a:bodyPr/>
          <a:lstStyle>
            <a:lvl1pPr marL="0" indent="0">
              <a:buNone/>
              <a:defRPr sz="1500"/>
            </a:lvl1pPr>
            <a:lvl2pPr marL="497754" indent="0">
              <a:buNone/>
              <a:defRPr sz="1300"/>
            </a:lvl2pPr>
            <a:lvl3pPr marL="995507" indent="0">
              <a:buNone/>
              <a:defRPr sz="1100"/>
            </a:lvl3pPr>
            <a:lvl4pPr marL="1493261" indent="0">
              <a:buNone/>
              <a:defRPr sz="1000"/>
            </a:lvl4pPr>
            <a:lvl5pPr marL="1991015" indent="0">
              <a:buNone/>
              <a:defRPr sz="1000"/>
            </a:lvl5pPr>
            <a:lvl6pPr marL="2488768" indent="0">
              <a:buNone/>
              <a:defRPr sz="1000"/>
            </a:lvl6pPr>
            <a:lvl7pPr marL="2986522" indent="0">
              <a:buNone/>
              <a:defRPr sz="1000"/>
            </a:lvl7pPr>
            <a:lvl8pPr marL="3484275" indent="0">
              <a:buNone/>
              <a:defRPr sz="1000"/>
            </a:lvl8pPr>
            <a:lvl9pPr marL="3982029" indent="0">
              <a:buNone/>
              <a:defRPr sz="1000"/>
            </a:lvl9pPr>
          </a:lstStyle>
          <a:p>
            <a:pPr lvl="0"/>
            <a:r>
              <a:rPr lang="ja-JP" altLang="en-US" smtClean="0"/>
              <a:t>マスタ テキストの書式設定</a:t>
            </a:r>
          </a:p>
        </p:txBody>
      </p:sp>
      <p:sp>
        <p:nvSpPr>
          <p:cNvPr id="5" name="Rectangle 21"/>
          <p:cNvSpPr>
            <a:spLocks noGrp="1" noChangeArrowheads="1"/>
          </p:cNvSpPr>
          <p:nvPr>
            <p:ph type="sldNum" sz="quarter" idx="10"/>
          </p:nvPr>
        </p:nvSpPr>
        <p:spPr>
          <a:ln/>
        </p:spPr>
        <p:txBody>
          <a:bodyPr/>
          <a:lstStyle>
            <a:lvl1pPr>
              <a:defRPr/>
            </a:lvl1pPr>
          </a:lstStyle>
          <a:p>
            <a:pPr>
              <a:defRPr/>
            </a:pPr>
            <a:fld id="{636C998A-891B-BF4D-9808-29A40A5F591C}" type="slidenum">
              <a:rPr lang="en-US" altLang="ja-JP"/>
              <a:pPr>
                <a:defRPr/>
              </a:pPr>
              <a:t>‹#›</a:t>
            </a:fld>
            <a:endParaRPr lang="en-US" altLang="ja-JP" dirty="0"/>
          </a:p>
        </p:txBody>
      </p:sp>
    </p:spTree>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2094905" y="5293995"/>
            <a:ext cx="6413183" cy="624986"/>
          </a:xfrm>
        </p:spPr>
        <p:txBody>
          <a:bodyPr anchor="b"/>
          <a:lstStyle>
            <a:lvl1pPr algn="l">
              <a:defRPr sz="22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2094905" y="675755"/>
            <a:ext cx="6413183" cy="4537710"/>
          </a:xfrm>
        </p:spPr>
        <p:txBody>
          <a:bodyPr/>
          <a:lstStyle>
            <a:lvl1pPr marL="0" indent="0">
              <a:buNone/>
              <a:defRPr sz="3500"/>
            </a:lvl1pPr>
            <a:lvl2pPr marL="497754" indent="0">
              <a:buNone/>
              <a:defRPr sz="3000"/>
            </a:lvl2pPr>
            <a:lvl3pPr marL="995507" indent="0">
              <a:buNone/>
              <a:defRPr sz="2600"/>
            </a:lvl3pPr>
            <a:lvl4pPr marL="1493261" indent="0">
              <a:buNone/>
              <a:defRPr sz="2200"/>
            </a:lvl4pPr>
            <a:lvl5pPr marL="1991015" indent="0">
              <a:buNone/>
              <a:defRPr sz="2200"/>
            </a:lvl5pPr>
            <a:lvl6pPr marL="2488768" indent="0">
              <a:buNone/>
              <a:defRPr sz="2200"/>
            </a:lvl6pPr>
            <a:lvl7pPr marL="2986522" indent="0">
              <a:buNone/>
              <a:defRPr sz="2200"/>
            </a:lvl7pPr>
            <a:lvl8pPr marL="3484275" indent="0">
              <a:buNone/>
              <a:defRPr sz="2200"/>
            </a:lvl8pPr>
            <a:lvl9pPr marL="3982029" indent="0">
              <a:buNone/>
              <a:defRPr sz="2200"/>
            </a:lvl9pPr>
          </a:lstStyle>
          <a:p>
            <a:pPr lvl="0"/>
            <a:endParaRPr lang="ja-JP" altLang="en-US" noProof="0" smtClean="0"/>
          </a:p>
        </p:txBody>
      </p:sp>
      <p:sp>
        <p:nvSpPr>
          <p:cNvPr id="4" name="テキスト プレースホルダ 3"/>
          <p:cNvSpPr>
            <a:spLocks noGrp="1"/>
          </p:cNvSpPr>
          <p:nvPr>
            <p:ph type="body" sz="half" idx="2"/>
          </p:nvPr>
        </p:nvSpPr>
        <p:spPr>
          <a:xfrm>
            <a:off x="2094905" y="5918981"/>
            <a:ext cx="6413183" cy="887584"/>
          </a:xfrm>
        </p:spPr>
        <p:txBody>
          <a:bodyPr/>
          <a:lstStyle>
            <a:lvl1pPr marL="0" indent="0">
              <a:buNone/>
              <a:defRPr sz="1500"/>
            </a:lvl1pPr>
            <a:lvl2pPr marL="497754" indent="0">
              <a:buNone/>
              <a:defRPr sz="1300"/>
            </a:lvl2pPr>
            <a:lvl3pPr marL="995507" indent="0">
              <a:buNone/>
              <a:defRPr sz="1100"/>
            </a:lvl3pPr>
            <a:lvl4pPr marL="1493261" indent="0">
              <a:buNone/>
              <a:defRPr sz="1000"/>
            </a:lvl4pPr>
            <a:lvl5pPr marL="1991015" indent="0">
              <a:buNone/>
              <a:defRPr sz="1000"/>
            </a:lvl5pPr>
            <a:lvl6pPr marL="2488768" indent="0">
              <a:buNone/>
              <a:defRPr sz="1000"/>
            </a:lvl6pPr>
            <a:lvl7pPr marL="2986522" indent="0">
              <a:buNone/>
              <a:defRPr sz="1000"/>
            </a:lvl7pPr>
            <a:lvl8pPr marL="3484275" indent="0">
              <a:buNone/>
              <a:defRPr sz="1000"/>
            </a:lvl8pPr>
            <a:lvl9pPr marL="3982029" indent="0">
              <a:buNone/>
              <a:defRPr sz="1000"/>
            </a:lvl9pPr>
          </a:lstStyle>
          <a:p>
            <a:pPr lvl="0"/>
            <a:r>
              <a:rPr lang="ja-JP" altLang="en-US" smtClean="0"/>
              <a:t>マスタ テキストの書式設定</a:t>
            </a:r>
          </a:p>
        </p:txBody>
      </p:sp>
      <p:sp>
        <p:nvSpPr>
          <p:cNvPr id="5" name="Rectangle 21"/>
          <p:cNvSpPr>
            <a:spLocks noGrp="1" noChangeArrowheads="1"/>
          </p:cNvSpPr>
          <p:nvPr>
            <p:ph type="sldNum" sz="quarter" idx="10"/>
          </p:nvPr>
        </p:nvSpPr>
        <p:spPr>
          <a:ln/>
        </p:spPr>
        <p:txBody>
          <a:bodyPr/>
          <a:lstStyle>
            <a:lvl1pPr>
              <a:defRPr/>
            </a:lvl1pPr>
          </a:lstStyle>
          <a:p>
            <a:pPr>
              <a:defRPr/>
            </a:pPr>
            <a:fld id="{3CA32A45-E3B9-EF40-9F67-1D5373393C6B}" type="slidenum">
              <a:rPr lang="en-US" altLang="ja-JP"/>
              <a:pPr>
                <a:defRPr/>
              </a:pPr>
              <a:t>‹#›</a:t>
            </a:fld>
            <a:endParaRPr lang="en-US" altLang="ja-JP" dirty="0"/>
          </a:p>
        </p:txBody>
      </p:sp>
    </p:spTree>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ChangeArrowheads="1"/>
          </p:cNvSpPr>
          <p:nvPr/>
        </p:nvSpPr>
        <p:spPr bwMode="auto">
          <a:xfrm>
            <a:off x="95249" y="293688"/>
            <a:ext cx="10493375" cy="6965950"/>
          </a:xfrm>
          <a:prstGeom prst="rect">
            <a:avLst/>
          </a:prstGeom>
          <a:solidFill>
            <a:srgbClr val="FFFCEB"/>
          </a:solidFill>
          <a:ln w="9525">
            <a:noFill/>
            <a:miter lim="800000"/>
            <a:headEnd/>
            <a:tailEnd/>
          </a:ln>
          <a:effectLst/>
        </p:spPr>
        <p:txBody>
          <a:bodyPr wrap="none" lIns="99551" tIns="49775" rIns="99551" bIns="49775" anchor="ctr">
            <a:prstTxWarp prst="textNoShape">
              <a:avLst/>
            </a:prstTxWarp>
          </a:bodyPr>
          <a:lstStyle/>
          <a:p>
            <a:pPr>
              <a:defRPr/>
            </a:pPr>
            <a:endParaRPr lang="ja-JP" altLang="en-US" dirty="0">
              <a:latin typeface="+mn-lt"/>
              <a:ea typeface="ヒラギノ丸ゴ Pro W4"/>
              <a:cs typeface="ヒラギノ丸ゴ Pro W4"/>
            </a:endParaRPr>
          </a:p>
        </p:txBody>
      </p:sp>
      <p:sp>
        <p:nvSpPr>
          <p:cNvPr id="1027" name="Rectangle 3"/>
          <p:cNvSpPr>
            <a:spLocks noGrp="1" noChangeArrowheads="1"/>
          </p:cNvSpPr>
          <p:nvPr>
            <p:ph type="title"/>
          </p:nvPr>
        </p:nvSpPr>
        <p:spPr bwMode="auto">
          <a:xfrm>
            <a:off x="165100" y="385763"/>
            <a:ext cx="10358438" cy="714375"/>
          </a:xfrm>
          <a:prstGeom prst="rect">
            <a:avLst/>
          </a:prstGeom>
          <a:noFill/>
          <a:ln w="9525">
            <a:noFill/>
            <a:miter lim="800000"/>
            <a:headEnd/>
            <a:tailEnd/>
          </a:ln>
        </p:spPr>
        <p:txBody>
          <a:bodyPr vert="horz" wrap="square" lIns="99538" tIns="49769" rIns="99538" bIns="49769" numCol="1" anchor="ctr" anchorCtr="0" compatLnSpc="1">
            <a:prstTxWarp prst="textNoShape">
              <a:avLst/>
            </a:prstTxWarp>
          </a:bodyPr>
          <a:lstStyle/>
          <a:p>
            <a:pPr lvl="0"/>
            <a:r>
              <a:rPr lang="ja-JP" altLang="en-US" dirty="0"/>
              <a:t>マスタ</a:t>
            </a:r>
            <a:r>
              <a:rPr lang="en-US" altLang="ja-JP" dirty="0"/>
              <a:t> </a:t>
            </a:r>
            <a:r>
              <a:rPr lang="ja-JP" altLang="en-US" dirty="0"/>
              <a:t>タイトルの書式設定</a:t>
            </a:r>
          </a:p>
        </p:txBody>
      </p:sp>
      <p:sp>
        <p:nvSpPr>
          <p:cNvPr id="1028" name="Rectangle 4"/>
          <p:cNvSpPr>
            <a:spLocks noGrp="1" noChangeArrowheads="1"/>
          </p:cNvSpPr>
          <p:nvPr>
            <p:ph type="body" idx="1"/>
          </p:nvPr>
        </p:nvSpPr>
        <p:spPr bwMode="auto">
          <a:xfrm>
            <a:off x="163513" y="1100138"/>
            <a:ext cx="10525125" cy="6159500"/>
          </a:xfrm>
          <a:prstGeom prst="rect">
            <a:avLst/>
          </a:prstGeom>
          <a:noFill/>
          <a:ln w="9525">
            <a:noFill/>
            <a:miter lim="800000"/>
            <a:headEnd/>
            <a:tailEnd/>
          </a:ln>
        </p:spPr>
        <p:txBody>
          <a:bodyPr vert="horz" wrap="square" lIns="99538" tIns="49769" rIns="99538" bIns="49769" numCol="1" anchor="t" anchorCtr="0" compatLnSpc="1">
            <a:prstTxWarp prst="textNoShape">
              <a:avLst/>
            </a:prstTxWarp>
          </a:bodyPr>
          <a:lstStyle/>
          <a:p>
            <a:pPr lvl="0"/>
            <a:r>
              <a:rPr lang="ja-JP" altLang="en-US" dirty="0"/>
              <a:t>マスタ</a:t>
            </a:r>
            <a:r>
              <a:rPr lang="en-US" altLang="ja-JP" dirty="0"/>
              <a:t> </a:t>
            </a:r>
            <a:r>
              <a:rPr lang="ja-JP" altLang="en-US" dirty="0"/>
              <a:t>テキストの書式設定</a:t>
            </a:r>
            <a:endParaRPr lang="en-US" altLang="ja-JP" dirty="0"/>
          </a:p>
          <a:p>
            <a:pPr lvl="1"/>
            <a:r>
              <a:rPr lang="ja-JP" altLang="en-US" dirty="0"/>
              <a:t>第</a:t>
            </a:r>
            <a:r>
              <a:rPr lang="en-US" altLang="ja-JP" dirty="0"/>
              <a:t> 2 </a:t>
            </a:r>
            <a:r>
              <a:rPr lang="ja-JP" altLang="en-US" dirty="0"/>
              <a:t>レベル</a:t>
            </a:r>
            <a:endParaRPr lang="en-US" altLang="ja-JP" dirty="0"/>
          </a:p>
          <a:p>
            <a:pPr lvl="2"/>
            <a:r>
              <a:rPr lang="ja-JP" altLang="en-US" dirty="0"/>
              <a:t>第</a:t>
            </a:r>
            <a:r>
              <a:rPr lang="en-US" altLang="ja-JP" dirty="0"/>
              <a:t> 3 </a:t>
            </a:r>
            <a:r>
              <a:rPr lang="ja-JP" altLang="en-US" dirty="0"/>
              <a:t>レベル</a:t>
            </a:r>
            <a:endParaRPr lang="en-US" altLang="ja-JP" dirty="0"/>
          </a:p>
          <a:p>
            <a:pPr lvl="3"/>
            <a:r>
              <a:rPr lang="ja-JP" altLang="en-US" dirty="0"/>
              <a:t>第</a:t>
            </a:r>
            <a:r>
              <a:rPr lang="en-US" altLang="ja-JP" dirty="0"/>
              <a:t> 4 </a:t>
            </a:r>
            <a:r>
              <a:rPr lang="ja-JP" altLang="en-US" dirty="0"/>
              <a:t>レベル</a:t>
            </a:r>
            <a:endParaRPr lang="en-US" altLang="ja-JP" dirty="0"/>
          </a:p>
          <a:p>
            <a:pPr lvl="4"/>
            <a:r>
              <a:rPr lang="ja-JP" altLang="en-US" dirty="0"/>
              <a:t>第</a:t>
            </a:r>
            <a:r>
              <a:rPr lang="en-US" altLang="ja-JP" dirty="0"/>
              <a:t> 5 </a:t>
            </a:r>
            <a:r>
              <a:rPr lang="ja-JP" altLang="en-US" dirty="0"/>
              <a:t>レベル</a:t>
            </a:r>
          </a:p>
        </p:txBody>
      </p:sp>
      <p:sp>
        <p:nvSpPr>
          <p:cNvPr id="114694" name="Line 6"/>
          <p:cNvSpPr>
            <a:spLocks noChangeShapeType="1"/>
          </p:cNvSpPr>
          <p:nvPr/>
        </p:nvSpPr>
        <p:spPr bwMode="auto">
          <a:xfrm>
            <a:off x="103188" y="293688"/>
            <a:ext cx="10485437" cy="0"/>
          </a:xfrm>
          <a:prstGeom prst="line">
            <a:avLst/>
          </a:prstGeom>
          <a:noFill/>
          <a:ln w="38100">
            <a:solidFill>
              <a:srgbClr val="0000FF"/>
            </a:solidFill>
            <a:round/>
            <a:headEnd/>
            <a:tailEnd/>
          </a:ln>
          <a:effectLst/>
        </p:spPr>
        <p:txBody>
          <a:bodyPr wrap="none" lIns="99551" tIns="49775" rIns="99551" bIns="49775" anchor="ctr">
            <a:prstTxWarp prst="textNoShape">
              <a:avLst/>
            </a:prstTxWarp>
          </a:bodyPr>
          <a:lstStyle/>
          <a:p>
            <a:pPr>
              <a:defRPr/>
            </a:pPr>
            <a:endParaRPr lang="ja-JP" altLang="en-US" dirty="0">
              <a:latin typeface="Times" pitchFamily="-112" charset="0"/>
              <a:ea typeface="ヒラギノ丸ゴ Pro W4"/>
              <a:cs typeface="ヒラギノ丸ゴ Pro W4"/>
            </a:endParaRPr>
          </a:p>
        </p:txBody>
      </p:sp>
      <p:sp>
        <p:nvSpPr>
          <p:cNvPr id="114695" name="Line 7"/>
          <p:cNvSpPr>
            <a:spLocks noChangeShapeType="1"/>
          </p:cNvSpPr>
          <p:nvPr/>
        </p:nvSpPr>
        <p:spPr bwMode="auto">
          <a:xfrm>
            <a:off x="68263" y="7254875"/>
            <a:ext cx="10510837" cy="0"/>
          </a:xfrm>
          <a:prstGeom prst="line">
            <a:avLst/>
          </a:prstGeom>
          <a:noFill/>
          <a:ln w="38100">
            <a:solidFill>
              <a:srgbClr val="0000FF"/>
            </a:solidFill>
            <a:round/>
            <a:headEnd/>
            <a:tailEnd/>
          </a:ln>
          <a:effectLst/>
        </p:spPr>
        <p:txBody>
          <a:bodyPr wrap="none" lIns="99551" tIns="49775" rIns="99551" bIns="49775" anchor="ctr">
            <a:prstTxWarp prst="textNoShape">
              <a:avLst/>
            </a:prstTxWarp>
          </a:bodyPr>
          <a:lstStyle/>
          <a:p>
            <a:pPr>
              <a:defRPr/>
            </a:pPr>
            <a:endParaRPr lang="ja-JP" altLang="en-US" dirty="0">
              <a:latin typeface="Times" pitchFamily="-112" charset="0"/>
              <a:ea typeface="ヒラギノ丸ゴ Pro W4"/>
              <a:cs typeface="ヒラギノ丸ゴ Pro W4"/>
            </a:endParaRPr>
          </a:p>
        </p:txBody>
      </p:sp>
      <p:sp>
        <p:nvSpPr>
          <p:cNvPr id="114704" name="Text Box 16"/>
          <p:cNvSpPr txBox="1">
            <a:spLocks noChangeArrowheads="1"/>
          </p:cNvSpPr>
          <p:nvPr userDrawn="1"/>
        </p:nvSpPr>
        <p:spPr bwMode="auto">
          <a:xfrm>
            <a:off x="7173913" y="7240588"/>
            <a:ext cx="2938462" cy="303212"/>
          </a:xfrm>
          <a:prstGeom prst="rect">
            <a:avLst/>
          </a:prstGeom>
          <a:noFill/>
          <a:ln w="9525">
            <a:noFill/>
            <a:miter lim="800000"/>
            <a:headEnd/>
            <a:tailEnd/>
          </a:ln>
          <a:effectLst/>
        </p:spPr>
        <p:txBody>
          <a:bodyPr lIns="99538" tIns="49769" rIns="99538" bIns="49769">
            <a:prstTxWarp prst="textNoShape">
              <a:avLst/>
            </a:prstTxWarp>
            <a:spAutoFit/>
          </a:bodyPr>
          <a:lstStyle/>
          <a:p>
            <a:pPr algn="r">
              <a:spcBef>
                <a:spcPct val="50000"/>
              </a:spcBef>
              <a:defRPr/>
            </a:pPr>
            <a:r>
              <a:rPr lang="en-US" altLang="ja-JP" sz="1300" i="1" dirty="0" smtClean="0">
                <a:solidFill>
                  <a:srgbClr val="000060"/>
                </a:solidFill>
                <a:latin typeface="Arial Rounded MT Bold" pitchFamily="-112" charset="0"/>
                <a:ea typeface="ヒラギノ丸ゴ Pro W4"/>
                <a:cs typeface="ヒラギノ丸ゴ Pro W4"/>
              </a:rPr>
              <a:t>K.Furukawa, </a:t>
            </a:r>
            <a:r>
              <a:rPr lang="en-US" altLang="ja-JP" sz="1300" i="1" dirty="0">
                <a:solidFill>
                  <a:srgbClr val="000060"/>
                </a:solidFill>
                <a:latin typeface="Arial Rounded MT Bold" pitchFamily="-112" charset="0"/>
                <a:ea typeface="ヒラギノ丸ゴ Pro W4"/>
                <a:cs typeface="ヒラギノ丸ゴ Pro W4"/>
              </a:rPr>
              <a:t>KEK,</a:t>
            </a:r>
            <a:r>
              <a:rPr lang="en-US" altLang="ja-JP" sz="1300" i="1" dirty="0" smtClean="0">
                <a:solidFill>
                  <a:srgbClr val="000060"/>
                </a:solidFill>
                <a:latin typeface="Arial Rounded MT Bold" pitchFamily="-112" charset="0"/>
                <a:ea typeface="ヒラギノ丸ゴ Pro W4"/>
                <a:cs typeface="ヒラギノ丸ゴ Pro W4"/>
              </a:rPr>
              <a:t> Oct.2014.</a:t>
            </a:r>
            <a:endParaRPr lang="en-US" altLang="ja-JP" sz="1300" i="1" dirty="0">
              <a:solidFill>
                <a:srgbClr val="000060"/>
              </a:solidFill>
              <a:latin typeface="Arial Rounded MT Bold" pitchFamily="-112" charset="0"/>
              <a:ea typeface="ヒラギノ丸ゴ Pro W4"/>
              <a:cs typeface="ヒラギノ丸ゴ Pro W4"/>
            </a:endParaRPr>
          </a:p>
        </p:txBody>
      </p:sp>
      <p:sp>
        <p:nvSpPr>
          <p:cNvPr id="114709" name="Rectangle 21"/>
          <p:cNvSpPr>
            <a:spLocks noGrp="1" noChangeArrowheads="1"/>
          </p:cNvSpPr>
          <p:nvPr>
            <p:ph type="sldNum" sz="quarter" idx="4"/>
          </p:nvPr>
        </p:nvSpPr>
        <p:spPr bwMode="auto">
          <a:xfrm>
            <a:off x="9886950" y="7254875"/>
            <a:ext cx="623888" cy="252413"/>
          </a:xfrm>
          <a:prstGeom prst="rect">
            <a:avLst/>
          </a:prstGeom>
          <a:noFill/>
          <a:ln w="9525">
            <a:noFill/>
            <a:miter lim="800000"/>
            <a:headEnd/>
            <a:tailEnd/>
          </a:ln>
          <a:effectLst/>
        </p:spPr>
        <p:txBody>
          <a:bodyPr vert="horz" wrap="square" lIns="99538" tIns="49769" rIns="99538" bIns="49769" numCol="1" anchor="t" anchorCtr="0" compatLnSpc="1">
            <a:prstTxWarp prst="textNoShape">
              <a:avLst/>
            </a:prstTxWarp>
          </a:bodyPr>
          <a:lstStyle>
            <a:lvl1pPr algn="r">
              <a:defRPr sz="1100">
                <a:latin typeface="Arial Rounded MT Bold"/>
                <a:ea typeface="ヒラギノ丸ゴ Pro W4"/>
                <a:cs typeface="ヒラギノ丸ゴ Pro W4"/>
              </a:defRPr>
            </a:lvl1pPr>
          </a:lstStyle>
          <a:p>
            <a:pPr>
              <a:defRPr/>
            </a:pPr>
            <a:fld id="{39DCC287-FB41-514C-BF81-F04C64726B38}" type="slidenum">
              <a:rPr lang="en-US" altLang="ja-JP" smtClean="0"/>
              <a:pPr>
                <a:defRPr/>
              </a:pPr>
              <a:t>‹#›</a:t>
            </a:fld>
            <a:endParaRPr lang="en-US" altLang="ja-JP" dirty="0"/>
          </a:p>
        </p:txBody>
      </p:sp>
      <p:pic>
        <p:nvPicPr>
          <p:cNvPr id="1033" name="図 11" descr="keklogo-a.gif"/>
          <p:cNvPicPr>
            <a:picLocks noChangeAspect="1"/>
          </p:cNvPicPr>
          <p:nvPr userDrawn="1"/>
        </p:nvPicPr>
        <p:blipFill>
          <a:blip r:embed="rId13" cstate="screen">
            <a:alphaModFix amt="70000"/>
            <a:extLst>
              <a:ext uri="{28A0092B-C50C-407E-A947-70E740481C1C}">
                <a14:useLocalDpi xmlns:a14="http://schemas.microsoft.com/office/drawing/2010/main"/>
              </a:ext>
            </a:extLst>
          </a:blip>
          <a:srcRect/>
          <a:stretch>
            <a:fillRect/>
          </a:stretch>
        </p:blipFill>
        <p:spPr bwMode="auto">
          <a:xfrm>
            <a:off x="177799" y="107950"/>
            <a:ext cx="681037" cy="396875"/>
          </a:xfrm>
          <a:prstGeom prst="rect">
            <a:avLst/>
          </a:prstGeom>
          <a:solidFill>
            <a:schemeClr val="bg1">
              <a:alpha val="70195"/>
            </a:schemeClr>
          </a:solidFill>
          <a:ln w="9525">
            <a:noFill/>
            <a:miter lim="800000"/>
            <a:headEnd/>
            <a:tailEnd/>
          </a:ln>
        </p:spPr>
      </p:pic>
      <p:pic>
        <p:nvPicPr>
          <p:cNvPr id="1034" name="図 12" descr="SuperKEKBlogo25.png"/>
          <p:cNvPicPr>
            <a:picLocks noChangeAspect="1"/>
          </p:cNvPicPr>
          <p:nvPr userDrawn="1"/>
        </p:nvPicPr>
        <p:blipFill>
          <a:blip r:embed="rId14">
            <a:alphaModFix amt="75000"/>
          </a:blip>
          <a:srcRect/>
          <a:stretch>
            <a:fillRect/>
          </a:stretch>
        </p:blipFill>
        <p:spPr bwMode="auto">
          <a:xfrm>
            <a:off x="9688513" y="123825"/>
            <a:ext cx="790575" cy="365125"/>
          </a:xfrm>
          <a:prstGeom prst="rect">
            <a:avLst/>
          </a:prstGeom>
          <a:noFill/>
          <a:ln w="9525">
            <a:noFill/>
            <a:miter lim="800000"/>
            <a:headEnd/>
            <a:tailEnd/>
          </a:ln>
        </p:spPr>
      </p:pic>
      <p:sp>
        <p:nvSpPr>
          <p:cNvPr id="14" name="Text Box 16"/>
          <p:cNvSpPr txBox="1">
            <a:spLocks noChangeArrowheads="1"/>
          </p:cNvSpPr>
          <p:nvPr userDrawn="1"/>
        </p:nvSpPr>
        <p:spPr bwMode="auto">
          <a:xfrm>
            <a:off x="163512" y="7250113"/>
            <a:ext cx="6173787" cy="300565"/>
          </a:xfrm>
          <a:prstGeom prst="rect">
            <a:avLst/>
          </a:prstGeom>
          <a:noFill/>
          <a:ln w="9525">
            <a:noFill/>
            <a:miter lim="800000"/>
            <a:headEnd/>
            <a:tailEnd/>
          </a:ln>
          <a:effectLst/>
        </p:spPr>
        <p:txBody>
          <a:bodyPr wrap="square" lIns="99538" tIns="49769" rIns="99538" bIns="49769">
            <a:prstTxWarp prst="textNoShape">
              <a:avLst/>
            </a:prstTxWarp>
            <a:spAutoFit/>
          </a:bodyPr>
          <a:lstStyle/>
          <a:p>
            <a:pPr>
              <a:spcBef>
                <a:spcPct val="50000"/>
              </a:spcBef>
              <a:defRPr/>
            </a:pPr>
            <a:r>
              <a:rPr lang="en-US" altLang="ja-JP" sz="1300" i="1" baseline="0" dirty="0" smtClean="0">
                <a:solidFill>
                  <a:srgbClr val="000090"/>
                </a:solidFill>
                <a:latin typeface="Arial Rounded MT Bold"/>
                <a:ea typeface="ヒラギノ丸ゴ Pro W4"/>
                <a:cs typeface="ヒラギノ丸ゴ Pro W4"/>
              </a:rPr>
              <a:t>Injector Linac Progress towards SuperKEKB</a:t>
            </a:r>
            <a:endParaRPr lang="en-US" altLang="ja-JP" sz="1300" i="1" dirty="0">
              <a:solidFill>
                <a:srgbClr val="000090"/>
              </a:solidFill>
              <a:latin typeface="Arial Rounded MT Bold"/>
              <a:ea typeface="ヒラギノ丸ゴ Pro W4"/>
              <a:cs typeface="ヒラギノ丸ゴ Pro W4"/>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p:fade/>
  </p:transition>
  <p:hf hdr="0" ftr="0" dt="0"/>
  <p:txStyles>
    <p:titleStyle>
      <a:lvl1pPr algn="ctr" rtl="0" fontAlgn="base">
        <a:spcBef>
          <a:spcPct val="0"/>
        </a:spcBef>
        <a:spcAft>
          <a:spcPct val="0"/>
        </a:spcAft>
        <a:defRPr kumimoji="1" sz="3900" b="1">
          <a:solidFill>
            <a:srgbClr val="4040C0"/>
          </a:solidFill>
          <a:latin typeface="+mj-lt"/>
          <a:ea typeface="+mj-ea"/>
          <a:cs typeface="+mj-cs"/>
        </a:defRPr>
      </a:lvl1pPr>
      <a:lvl2pPr algn="ctr" rtl="0" fontAlgn="base">
        <a:spcBef>
          <a:spcPct val="0"/>
        </a:spcBef>
        <a:spcAft>
          <a:spcPct val="0"/>
        </a:spcAft>
        <a:defRPr kumimoji="1" sz="3900" b="1">
          <a:solidFill>
            <a:srgbClr val="4040C0"/>
          </a:solidFill>
          <a:latin typeface="Arial Rounded MT Bold" charset="0"/>
          <a:ea typeface="ヒラギノ丸ゴ Pro W4" pitchFamily="-112" charset="-128"/>
          <a:cs typeface="ヒラギノ丸ゴ Pro W4" pitchFamily="-112" charset="-128"/>
        </a:defRPr>
      </a:lvl2pPr>
      <a:lvl3pPr algn="ctr" rtl="0" fontAlgn="base">
        <a:spcBef>
          <a:spcPct val="0"/>
        </a:spcBef>
        <a:spcAft>
          <a:spcPct val="0"/>
        </a:spcAft>
        <a:defRPr kumimoji="1" sz="3900" b="1">
          <a:solidFill>
            <a:srgbClr val="4040C0"/>
          </a:solidFill>
          <a:latin typeface="Arial Rounded MT Bold" charset="0"/>
          <a:ea typeface="ヒラギノ丸ゴ Pro W4" pitchFamily="-112" charset="-128"/>
          <a:cs typeface="ヒラギノ丸ゴ Pro W4" pitchFamily="-112" charset="-128"/>
        </a:defRPr>
      </a:lvl3pPr>
      <a:lvl4pPr algn="ctr" rtl="0" fontAlgn="base">
        <a:spcBef>
          <a:spcPct val="0"/>
        </a:spcBef>
        <a:spcAft>
          <a:spcPct val="0"/>
        </a:spcAft>
        <a:defRPr kumimoji="1" sz="3900" b="1">
          <a:solidFill>
            <a:srgbClr val="4040C0"/>
          </a:solidFill>
          <a:latin typeface="Arial Rounded MT Bold" charset="0"/>
          <a:ea typeface="ヒラギノ丸ゴ Pro W4" pitchFamily="-112" charset="-128"/>
          <a:cs typeface="ヒラギノ丸ゴ Pro W4" pitchFamily="-112" charset="-128"/>
        </a:defRPr>
      </a:lvl4pPr>
      <a:lvl5pPr algn="ctr" rtl="0" fontAlgn="base">
        <a:spcBef>
          <a:spcPct val="0"/>
        </a:spcBef>
        <a:spcAft>
          <a:spcPct val="0"/>
        </a:spcAft>
        <a:defRPr kumimoji="1" sz="3900" b="1">
          <a:solidFill>
            <a:srgbClr val="4040C0"/>
          </a:solidFill>
          <a:latin typeface="Arial Rounded MT Bold" charset="0"/>
          <a:ea typeface="ヒラギノ丸ゴ Pro W4" pitchFamily="-112" charset="-128"/>
          <a:cs typeface="ヒラギノ丸ゴ Pro W4" pitchFamily="-112" charset="-128"/>
        </a:defRPr>
      </a:lvl5pPr>
      <a:lvl6pPr marL="497754" algn="ctr" rtl="0" fontAlgn="base">
        <a:spcBef>
          <a:spcPct val="0"/>
        </a:spcBef>
        <a:spcAft>
          <a:spcPct val="0"/>
        </a:spcAft>
        <a:defRPr kumimoji="1" sz="3900" b="1">
          <a:solidFill>
            <a:srgbClr val="4040C0"/>
          </a:solidFill>
          <a:latin typeface="Arial Rounded MT Bold" pitchFamily="-112" charset="0"/>
          <a:ea typeface="ヒラギノ丸ゴ Pro W4" pitchFamily="-112" charset="-128"/>
          <a:cs typeface="ヒラギノ丸ゴ Pro W4" pitchFamily="-112" charset="-128"/>
        </a:defRPr>
      </a:lvl6pPr>
      <a:lvl7pPr marL="995507" algn="ctr" rtl="0" fontAlgn="base">
        <a:spcBef>
          <a:spcPct val="0"/>
        </a:spcBef>
        <a:spcAft>
          <a:spcPct val="0"/>
        </a:spcAft>
        <a:defRPr kumimoji="1" sz="3900" b="1">
          <a:solidFill>
            <a:srgbClr val="4040C0"/>
          </a:solidFill>
          <a:latin typeface="Arial Rounded MT Bold" pitchFamily="-112" charset="0"/>
          <a:ea typeface="ヒラギノ丸ゴ Pro W4" pitchFamily="-112" charset="-128"/>
          <a:cs typeface="ヒラギノ丸ゴ Pro W4" pitchFamily="-112" charset="-128"/>
        </a:defRPr>
      </a:lvl7pPr>
      <a:lvl8pPr marL="1493261" algn="ctr" rtl="0" fontAlgn="base">
        <a:spcBef>
          <a:spcPct val="0"/>
        </a:spcBef>
        <a:spcAft>
          <a:spcPct val="0"/>
        </a:spcAft>
        <a:defRPr kumimoji="1" sz="3900" b="1">
          <a:solidFill>
            <a:srgbClr val="4040C0"/>
          </a:solidFill>
          <a:latin typeface="Arial Rounded MT Bold" pitchFamily="-112" charset="0"/>
          <a:ea typeface="ヒラギノ丸ゴ Pro W4" pitchFamily="-112" charset="-128"/>
          <a:cs typeface="ヒラギノ丸ゴ Pro W4" pitchFamily="-112" charset="-128"/>
        </a:defRPr>
      </a:lvl8pPr>
      <a:lvl9pPr marL="1991015" algn="ctr" rtl="0" fontAlgn="base">
        <a:spcBef>
          <a:spcPct val="0"/>
        </a:spcBef>
        <a:spcAft>
          <a:spcPct val="0"/>
        </a:spcAft>
        <a:defRPr kumimoji="1" sz="3900" b="1">
          <a:solidFill>
            <a:srgbClr val="4040C0"/>
          </a:solidFill>
          <a:latin typeface="Arial Rounded MT Bold" pitchFamily="-112" charset="0"/>
          <a:ea typeface="ヒラギノ丸ゴ Pro W4" pitchFamily="-112" charset="-128"/>
          <a:cs typeface="ヒラギノ丸ゴ Pro W4" pitchFamily="-112" charset="-128"/>
        </a:defRPr>
      </a:lvl9pPr>
    </p:titleStyle>
    <p:bodyStyle>
      <a:lvl1pPr marL="373063" indent="-373063" algn="l" rtl="0" fontAlgn="base">
        <a:spcBef>
          <a:spcPct val="20000"/>
        </a:spcBef>
        <a:spcAft>
          <a:spcPct val="0"/>
        </a:spcAft>
        <a:buClr>
          <a:srgbClr val="FF0000"/>
        </a:buClr>
        <a:buFont typeface="Wingdings" charset="2"/>
        <a:buChar char="u"/>
        <a:defRPr kumimoji="1" sz="3500" b="1">
          <a:solidFill>
            <a:srgbClr val="000060"/>
          </a:solidFill>
          <a:latin typeface="+mn-lt"/>
          <a:ea typeface="+mn-ea"/>
          <a:cs typeface="+mn-cs"/>
        </a:defRPr>
      </a:lvl1pPr>
      <a:lvl2pPr marL="541338" indent="-269875" algn="l" rtl="0" fontAlgn="base">
        <a:spcBef>
          <a:spcPct val="20000"/>
        </a:spcBef>
        <a:spcAft>
          <a:spcPct val="0"/>
        </a:spcAft>
        <a:buClr>
          <a:srgbClr val="FF3F00"/>
        </a:buClr>
        <a:buFont typeface="Wingdings" charset="2"/>
        <a:buChar char="v"/>
        <a:tabLst/>
        <a:defRPr kumimoji="1" sz="3000" b="1">
          <a:solidFill>
            <a:srgbClr val="600000"/>
          </a:solidFill>
          <a:latin typeface="+mn-lt"/>
          <a:ea typeface="+mn-ea"/>
          <a:cs typeface="+mn-cs"/>
        </a:defRPr>
      </a:lvl2pPr>
      <a:lvl3pPr marL="719138" indent="-269875" algn="l" rtl="0" fontAlgn="base">
        <a:spcBef>
          <a:spcPct val="20000"/>
        </a:spcBef>
        <a:spcAft>
          <a:spcPct val="0"/>
        </a:spcAft>
        <a:buClr>
          <a:srgbClr val="FF7F00"/>
        </a:buClr>
        <a:buFont typeface="Wingdings" charset="2"/>
        <a:buChar char="³"/>
        <a:defRPr kumimoji="1" sz="2600" b="1">
          <a:solidFill>
            <a:srgbClr val="004000"/>
          </a:solidFill>
          <a:latin typeface="+mn-lt"/>
          <a:ea typeface="+mn-ea"/>
          <a:cs typeface="+mn-cs"/>
        </a:defRPr>
      </a:lvl3pPr>
      <a:lvl4pPr marL="804863" indent="-177800" algn="l" rtl="0" fontAlgn="base">
        <a:spcBef>
          <a:spcPct val="20000"/>
        </a:spcBef>
        <a:spcAft>
          <a:spcPct val="0"/>
        </a:spcAft>
        <a:buClr>
          <a:srgbClr val="FFBF00"/>
        </a:buClr>
        <a:buFont typeface="Wingdings" charset="2"/>
        <a:buChar char="w"/>
        <a:defRPr kumimoji="1" sz="2200" b="1">
          <a:solidFill>
            <a:srgbClr val="400040"/>
          </a:solidFill>
          <a:latin typeface="+mn-lt"/>
          <a:ea typeface="+mn-ea"/>
          <a:cs typeface="+mn-cs"/>
        </a:defRPr>
      </a:lvl4pPr>
      <a:lvl5pPr marL="982663" indent="-177800" algn="l" rtl="0" fontAlgn="base">
        <a:spcBef>
          <a:spcPct val="20000"/>
        </a:spcBef>
        <a:spcAft>
          <a:spcPct val="0"/>
        </a:spcAft>
        <a:buChar char="»"/>
        <a:defRPr kumimoji="1" b="1">
          <a:solidFill>
            <a:schemeClr val="tx1"/>
          </a:solidFill>
          <a:latin typeface="+mn-lt"/>
          <a:ea typeface="+mn-ea"/>
          <a:cs typeface="+mn-cs"/>
        </a:defRPr>
      </a:lvl5pPr>
      <a:lvl6pPr marL="1327343" algn="l" rtl="0" fontAlgn="base">
        <a:spcBef>
          <a:spcPct val="20000"/>
        </a:spcBef>
        <a:spcAft>
          <a:spcPct val="0"/>
        </a:spcAft>
        <a:buChar char="»"/>
        <a:defRPr kumimoji="1" b="1">
          <a:solidFill>
            <a:schemeClr val="tx1"/>
          </a:solidFill>
          <a:latin typeface="+mn-lt"/>
          <a:ea typeface="+mn-ea"/>
          <a:cs typeface="+mn-cs"/>
        </a:defRPr>
      </a:lvl6pPr>
      <a:lvl7pPr marL="1825097" algn="l" rtl="0" fontAlgn="base">
        <a:spcBef>
          <a:spcPct val="20000"/>
        </a:spcBef>
        <a:spcAft>
          <a:spcPct val="0"/>
        </a:spcAft>
        <a:buChar char="»"/>
        <a:defRPr kumimoji="1" b="1">
          <a:solidFill>
            <a:schemeClr val="tx1"/>
          </a:solidFill>
          <a:latin typeface="+mn-lt"/>
          <a:ea typeface="+mn-ea"/>
          <a:cs typeface="+mn-cs"/>
        </a:defRPr>
      </a:lvl7pPr>
      <a:lvl8pPr marL="2322850" algn="l" rtl="0" fontAlgn="base">
        <a:spcBef>
          <a:spcPct val="20000"/>
        </a:spcBef>
        <a:spcAft>
          <a:spcPct val="0"/>
        </a:spcAft>
        <a:buChar char="»"/>
        <a:defRPr kumimoji="1" b="1">
          <a:solidFill>
            <a:schemeClr val="tx1"/>
          </a:solidFill>
          <a:latin typeface="+mn-lt"/>
          <a:ea typeface="+mn-ea"/>
          <a:cs typeface="+mn-cs"/>
        </a:defRPr>
      </a:lvl8pPr>
      <a:lvl9pPr marL="2820604" algn="l" rtl="0" fontAlgn="base">
        <a:spcBef>
          <a:spcPct val="20000"/>
        </a:spcBef>
        <a:spcAft>
          <a:spcPct val="0"/>
        </a:spcAft>
        <a:buChar char="»"/>
        <a:defRPr kumimoji="1" b="1">
          <a:solidFill>
            <a:schemeClr val="tx1"/>
          </a:solidFill>
          <a:latin typeface="+mn-lt"/>
          <a:ea typeface="+mn-ea"/>
          <a:cs typeface="+mn-cs"/>
        </a:defRPr>
      </a:lvl9pPr>
    </p:bodyStyle>
    <p:otherStyle>
      <a:defPPr>
        <a:defRPr lang="ja-JP"/>
      </a:defPPr>
      <a:lvl1pPr marL="0" algn="l" defTabSz="497754" rtl="0" eaLnBrk="1" latinLnBrk="0" hangingPunct="1">
        <a:defRPr kumimoji="1" sz="2000" kern="1200">
          <a:solidFill>
            <a:schemeClr val="tx1"/>
          </a:solidFill>
          <a:latin typeface="+mn-lt"/>
          <a:ea typeface="+mn-ea"/>
          <a:cs typeface="+mn-cs"/>
        </a:defRPr>
      </a:lvl1pPr>
      <a:lvl2pPr marL="497754" algn="l" defTabSz="497754" rtl="0" eaLnBrk="1" latinLnBrk="0" hangingPunct="1">
        <a:defRPr kumimoji="1" sz="2000" kern="1200">
          <a:solidFill>
            <a:schemeClr val="tx1"/>
          </a:solidFill>
          <a:latin typeface="+mn-lt"/>
          <a:ea typeface="+mn-ea"/>
          <a:cs typeface="+mn-cs"/>
        </a:defRPr>
      </a:lvl2pPr>
      <a:lvl3pPr marL="995507" algn="l" defTabSz="497754" rtl="0" eaLnBrk="1" latinLnBrk="0" hangingPunct="1">
        <a:defRPr kumimoji="1" sz="2000" kern="1200">
          <a:solidFill>
            <a:schemeClr val="tx1"/>
          </a:solidFill>
          <a:latin typeface="+mn-lt"/>
          <a:ea typeface="+mn-ea"/>
          <a:cs typeface="+mn-cs"/>
        </a:defRPr>
      </a:lvl3pPr>
      <a:lvl4pPr marL="1493261" algn="l" defTabSz="497754" rtl="0" eaLnBrk="1" latinLnBrk="0" hangingPunct="1">
        <a:defRPr kumimoji="1" sz="2000" kern="1200">
          <a:solidFill>
            <a:schemeClr val="tx1"/>
          </a:solidFill>
          <a:latin typeface="+mn-lt"/>
          <a:ea typeface="+mn-ea"/>
          <a:cs typeface="+mn-cs"/>
        </a:defRPr>
      </a:lvl4pPr>
      <a:lvl5pPr marL="1991015" algn="l" defTabSz="497754" rtl="0" eaLnBrk="1" latinLnBrk="0" hangingPunct="1">
        <a:defRPr kumimoji="1" sz="2000" kern="1200">
          <a:solidFill>
            <a:schemeClr val="tx1"/>
          </a:solidFill>
          <a:latin typeface="+mn-lt"/>
          <a:ea typeface="+mn-ea"/>
          <a:cs typeface="+mn-cs"/>
        </a:defRPr>
      </a:lvl5pPr>
      <a:lvl6pPr marL="2488768" algn="l" defTabSz="497754" rtl="0" eaLnBrk="1" latinLnBrk="0" hangingPunct="1">
        <a:defRPr kumimoji="1" sz="2000" kern="1200">
          <a:solidFill>
            <a:schemeClr val="tx1"/>
          </a:solidFill>
          <a:latin typeface="+mn-lt"/>
          <a:ea typeface="+mn-ea"/>
          <a:cs typeface="+mn-cs"/>
        </a:defRPr>
      </a:lvl6pPr>
      <a:lvl7pPr marL="2986522" algn="l" defTabSz="497754" rtl="0" eaLnBrk="1" latinLnBrk="0" hangingPunct="1">
        <a:defRPr kumimoji="1" sz="2000" kern="1200">
          <a:solidFill>
            <a:schemeClr val="tx1"/>
          </a:solidFill>
          <a:latin typeface="+mn-lt"/>
          <a:ea typeface="+mn-ea"/>
          <a:cs typeface="+mn-cs"/>
        </a:defRPr>
      </a:lvl7pPr>
      <a:lvl8pPr marL="3484275" algn="l" defTabSz="497754" rtl="0" eaLnBrk="1" latinLnBrk="0" hangingPunct="1">
        <a:defRPr kumimoji="1" sz="2000" kern="1200">
          <a:solidFill>
            <a:schemeClr val="tx1"/>
          </a:solidFill>
          <a:latin typeface="+mn-lt"/>
          <a:ea typeface="+mn-ea"/>
          <a:cs typeface="+mn-cs"/>
        </a:defRPr>
      </a:lvl8pPr>
      <a:lvl9pPr marL="3982029" algn="l" defTabSz="497754" rtl="0" eaLnBrk="1" latinLnBrk="0" hangingPunct="1">
        <a:defRPr kumimoji="1"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 Id="rId3"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2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png"/><Relationship Id="rId5"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eg"/><Relationship Id="rId3"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 Id="rId3" Type="http://schemas.openxmlformats.org/officeDocument/2006/relationships/image" Target="../media/image46.png"/></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a:xfrm>
            <a:off x="801648" y="2031886"/>
            <a:ext cx="9085342" cy="1621111"/>
          </a:xfrm>
        </p:spPr>
        <p:txBody>
          <a:bodyPr/>
          <a:lstStyle/>
          <a:p>
            <a:r>
              <a:rPr lang="ja-JP" altLang="en-US" dirty="0" smtClean="0"/>
              <a:t>入射器の現状</a:t>
            </a:r>
            <a:r>
              <a:rPr lang="en-US" altLang="ja-JP" dirty="0" smtClean="0"/>
              <a:t/>
            </a:r>
            <a:br>
              <a:rPr lang="en-US" altLang="ja-JP" dirty="0" smtClean="0"/>
            </a:br>
            <a:r>
              <a:rPr lang="en-US" altLang="ja-JP" sz="3200" dirty="0"/>
              <a:t/>
            </a:r>
            <a:br>
              <a:rPr lang="en-US" altLang="ja-JP" sz="3200" dirty="0"/>
            </a:br>
            <a:r>
              <a:rPr lang="ja-JP" altLang="en-US" sz="3200" dirty="0" smtClean="0"/>
              <a:t>新規陽電子生成装置からの陽電子</a:t>
            </a:r>
            <a:endParaRPr lang="ja-JP" altLang="en-US" sz="2000" dirty="0"/>
          </a:p>
        </p:txBody>
      </p:sp>
      <p:sp>
        <p:nvSpPr>
          <p:cNvPr id="6" name="サブタイトル 5"/>
          <p:cNvSpPr>
            <a:spLocks noGrp="1"/>
          </p:cNvSpPr>
          <p:nvPr>
            <p:ph type="subTitle" idx="1"/>
          </p:nvPr>
        </p:nvSpPr>
        <p:spPr/>
        <p:txBody>
          <a:bodyPr/>
          <a:lstStyle/>
          <a:p>
            <a:pPr>
              <a:lnSpc>
                <a:spcPct val="120000"/>
              </a:lnSpc>
            </a:pPr>
            <a:r>
              <a:rPr lang="en-US" altLang="ja-JP" sz="2000" dirty="0" smtClean="0"/>
              <a:t>K. Furukawa</a:t>
            </a:r>
          </a:p>
          <a:p>
            <a:pPr>
              <a:lnSpc>
                <a:spcPct val="120000"/>
              </a:lnSpc>
            </a:pPr>
            <a:r>
              <a:rPr lang="en-US" altLang="ja-JP" sz="1600" dirty="0" smtClean="0"/>
              <a:t>for injector linac</a:t>
            </a:r>
            <a:endParaRPr lang="ja-JP" altLang="en-US" sz="1600" dirty="0"/>
          </a:p>
        </p:txBody>
      </p:sp>
      <p:sp>
        <p:nvSpPr>
          <p:cNvPr id="4" name="スライド番号プレースホルダ 3"/>
          <p:cNvSpPr>
            <a:spLocks noGrp="1"/>
          </p:cNvSpPr>
          <p:nvPr>
            <p:ph type="sldNum" sz="quarter" idx="10"/>
          </p:nvPr>
        </p:nvSpPr>
        <p:spPr/>
        <p:txBody>
          <a:bodyPr/>
          <a:lstStyle/>
          <a:p>
            <a:pPr>
              <a:defRPr/>
            </a:pPr>
            <a:fld id="{4D221721-5FDC-D445-9F85-7F3CCA7B1AE5}" type="slidenum">
              <a:rPr lang="en-US" altLang="ja-JP" smtClean="0"/>
              <a:pPr>
                <a:defRPr/>
              </a:pPr>
              <a:t>1</a:t>
            </a:fld>
            <a:endParaRPr lang="en-US" altLang="ja-JP"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コンテンツ プレースホルダー 5" descr="CIMG5117_trimm.jpg"/>
          <p:cNvPicPr>
            <a:picLocks noChangeAspect="1"/>
          </p:cNvPicPr>
          <p:nvPr/>
        </p:nvPicPr>
        <p:blipFill rotWithShape="1">
          <a:blip r:embed="rId2" cstate="screen">
            <a:extLst>
              <a:ext uri="{28A0092B-C50C-407E-A947-70E740481C1C}">
                <a14:useLocalDpi xmlns:a14="http://schemas.microsoft.com/office/drawing/2010/main"/>
              </a:ext>
            </a:extLst>
          </a:blip>
          <a:srcRect l="-300" r="-154" b="-413"/>
          <a:stretch/>
        </p:blipFill>
        <p:spPr>
          <a:xfrm>
            <a:off x="6412548" y="1192263"/>
            <a:ext cx="4187269" cy="2949367"/>
          </a:xfrm>
          <a:prstGeom prst="rect">
            <a:avLst/>
          </a:prstGeom>
        </p:spPr>
      </p:pic>
      <p:sp>
        <p:nvSpPr>
          <p:cNvPr id="2" name="タイトル 1"/>
          <p:cNvSpPr>
            <a:spLocks noGrp="1"/>
          </p:cNvSpPr>
          <p:nvPr>
            <p:ph type="title"/>
          </p:nvPr>
        </p:nvSpPr>
        <p:spPr/>
        <p:txBody>
          <a:bodyPr/>
          <a:lstStyle/>
          <a:p>
            <a:r>
              <a:rPr lang="ja-JP" altLang="en-US" dirty="0"/>
              <a:t>陽電子生成標的</a:t>
            </a:r>
            <a:endParaRPr kumimoji="1" lang="ja-JP" altLang="en-US" dirty="0"/>
          </a:p>
        </p:txBody>
      </p:sp>
      <p:sp>
        <p:nvSpPr>
          <p:cNvPr id="3" name="コンテンツ プレースホルダー 2"/>
          <p:cNvSpPr>
            <a:spLocks noGrp="1"/>
          </p:cNvSpPr>
          <p:nvPr>
            <p:ph idx="1"/>
          </p:nvPr>
        </p:nvSpPr>
        <p:spPr>
          <a:xfrm>
            <a:off x="447444" y="1125947"/>
            <a:ext cx="6092082" cy="2123512"/>
          </a:xfrm>
        </p:spPr>
        <p:txBody>
          <a:bodyPr>
            <a:noAutofit/>
          </a:bodyPr>
          <a:lstStyle/>
          <a:p>
            <a:r>
              <a:rPr lang="ja-JP" altLang="en-US" sz="2800" dirty="0" smtClean="0">
                <a:solidFill>
                  <a:srgbClr val="FF6600"/>
                </a:solidFill>
              </a:rPr>
              <a:t>標的材料</a:t>
            </a:r>
            <a:r>
              <a:rPr lang="en-US" altLang="ja-JP" sz="2800" dirty="0" smtClean="0">
                <a:solidFill>
                  <a:srgbClr val="FF6600"/>
                </a:solidFill>
              </a:rPr>
              <a:t/>
            </a:r>
            <a:br>
              <a:rPr lang="en-US" altLang="ja-JP" sz="2800" dirty="0" smtClean="0">
                <a:solidFill>
                  <a:srgbClr val="FF6600"/>
                </a:solidFill>
              </a:rPr>
            </a:br>
            <a:r>
              <a:rPr lang="ja-JP" altLang="en-US" sz="2800" dirty="0" smtClean="0">
                <a:solidFill>
                  <a:srgbClr val="FF6600"/>
                </a:solidFill>
              </a:rPr>
              <a:t>タングステン</a:t>
            </a:r>
            <a:r>
              <a:rPr lang="en-US" altLang="ja-JP" sz="2800" dirty="0" smtClean="0"/>
              <a:t> 14 mm</a:t>
            </a:r>
            <a:r>
              <a:rPr lang="ja-JP" altLang="en-US" sz="2800" dirty="0" smtClean="0"/>
              <a:t>長</a:t>
            </a:r>
            <a:r>
              <a:rPr lang="en-US" altLang="ja-JP" sz="2800" dirty="0" smtClean="0"/>
              <a:t> (= </a:t>
            </a:r>
            <a:r>
              <a:rPr lang="en-US" altLang="ja-JP" sz="2800" dirty="0" smtClean="0">
                <a:solidFill>
                  <a:srgbClr val="0000FF"/>
                </a:solidFill>
              </a:rPr>
              <a:t>4.0 X</a:t>
            </a:r>
            <a:r>
              <a:rPr lang="en-US" altLang="ja-JP" sz="2800" baseline="-25000" dirty="0" smtClean="0">
                <a:solidFill>
                  <a:srgbClr val="0000FF"/>
                </a:solidFill>
              </a:rPr>
              <a:t>0</a:t>
            </a:r>
            <a:r>
              <a:rPr lang="en-US" altLang="ja-JP" sz="2800" dirty="0" smtClean="0"/>
              <a:t>)</a:t>
            </a:r>
          </a:p>
          <a:p>
            <a:r>
              <a:rPr lang="ja-JP" altLang="en-US" sz="2800" dirty="0" smtClean="0"/>
              <a:t>タングステンと銅の胴体は</a:t>
            </a:r>
            <a:r>
              <a:rPr lang="en-US" altLang="ja-JP" sz="2800" dirty="0" smtClean="0"/>
              <a:t>HIP</a:t>
            </a:r>
            <a:r>
              <a:rPr lang="ja-JP" altLang="en-US" sz="2800" dirty="0" smtClean="0"/>
              <a:t>加工で</a:t>
            </a:r>
            <a:r>
              <a:rPr lang="ja-JP" altLang="en-US" sz="2800" dirty="0" smtClean="0"/>
              <a:t>接合</a:t>
            </a:r>
            <a:endParaRPr lang="en-US" altLang="ja-JP" sz="2800" dirty="0" smtClean="0"/>
          </a:p>
        </p:txBody>
      </p:sp>
      <p:sp>
        <p:nvSpPr>
          <p:cNvPr id="5" name="スライド番号プレースホルダー 4"/>
          <p:cNvSpPr>
            <a:spLocks noGrp="1"/>
          </p:cNvSpPr>
          <p:nvPr>
            <p:ph type="sldNum" sz="quarter" idx="4294967295"/>
          </p:nvPr>
        </p:nvSpPr>
        <p:spPr>
          <a:xfrm>
            <a:off x="10060484" y="0"/>
            <a:ext cx="628154" cy="402652"/>
          </a:xfrm>
          <a:prstGeom prst="rect">
            <a:avLst/>
          </a:prstGeom>
        </p:spPr>
        <p:txBody>
          <a:bodyPr lIns="104287" tIns="52144" rIns="104287" bIns="52144"/>
          <a:lstStyle/>
          <a:p>
            <a:fld id="{06F59C70-3E41-F24E-B7F7-A4C9A2C082CD}" type="slidenum">
              <a:rPr kumimoji="1" lang="ja-JP" altLang="en-US" smtClean="0"/>
              <a:t>10</a:t>
            </a:fld>
            <a:endParaRPr kumimoji="1" lang="ja-JP" altLang="en-US"/>
          </a:p>
        </p:txBody>
      </p:sp>
      <p:grpSp>
        <p:nvGrpSpPr>
          <p:cNvPr id="7" name="図形グループ 6"/>
          <p:cNvGrpSpPr/>
          <p:nvPr/>
        </p:nvGrpSpPr>
        <p:grpSpPr>
          <a:xfrm>
            <a:off x="6824628" y="4203649"/>
            <a:ext cx="3027100" cy="2590604"/>
            <a:chOff x="1243953" y="2909609"/>
            <a:chExt cx="3397133" cy="3555529"/>
          </a:xfrm>
        </p:grpSpPr>
        <p:pic>
          <p:nvPicPr>
            <p:cNvPr id="10" name="Picture 1" descr="C:\Users\Lei Zang\AppData\Roaming\Tencent\Users\374074925\QQ\WinTemp\RichOle\_PNV7AW]0]]~ENC{M1COHDU.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124551" y="2909609"/>
              <a:ext cx="2516535" cy="355552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 descr="C:\Users\Lei Zang\AppData\Roaming\Tencent\Users\374074925\QQ\WinTemp\RichOle\_PNV7AW]0]]~ENC{M1COHDU.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243953" y="2909609"/>
              <a:ext cx="896278" cy="3555529"/>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正方形/長方形 14"/>
          <p:cNvSpPr/>
          <p:nvPr/>
        </p:nvSpPr>
        <p:spPr>
          <a:xfrm>
            <a:off x="7246308" y="6737276"/>
            <a:ext cx="2095742" cy="428472"/>
          </a:xfrm>
          <a:prstGeom prst="rect">
            <a:avLst/>
          </a:prstGeom>
        </p:spPr>
        <p:txBody>
          <a:bodyPr wrap="none" lIns="104287" tIns="52144" rIns="104287" bIns="52144">
            <a:spAutoFit/>
          </a:bodyPr>
          <a:lstStyle/>
          <a:p>
            <a:r>
              <a:rPr lang="ja-JP" altLang="en-US" dirty="0" smtClean="0"/>
              <a:t>標的内の熱分布</a:t>
            </a:r>
            <a:endParaRPr lang="en-US" altLang="ja-JP" dirty="0"/>
          </a:p>
        </p:txBody>
      </p:sp>
      <p:pic>
        <p:nvPicPr>
          <p:cNvPr id="9" name="図 8" descr="target+FC_drawing.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4038" y="3135823"/>
            <a:ext cx="6083004" cy="3996800"/>
          </a:xfrm>
          <a:prstGeom prst="rect">
            <a:avLst/>
          </a:prstGeom>
        </p:spPr>
      </p:pic>
      <p:sp>
        <p:nvSpPr>
          <p:cNvPr id="12" name="円/楕円 11"/>
          <p:cNvSpPr/>
          <p:nvPr/>
        </p:nvSpPr>
        <p:spPr>
          <a:xfrm>
            <a:off x="2932216" y="4662090"/>
            <a:ext cx="989710" cy="890510"/>
          </a:xfrm>
          <a:prstGeom prst="ellipse">
            <a:avLst/>
          </a:prstGeom>
          <a:noFill/>
          <a:ln w="28575" cmpd="sng">
            <a:solidFill>
              <a:srgbClr val="FF0000"/>
            </a:solidFill>
            <a:prstDash val="sysDot"/>
          </a:ln>
        </p:spPr>
        <p:style>
          <a:lnRef idx="1">
            <a:schemeClr val="accent1"/>
          </a:lnRef>
          <a:fillRef idx="3">
            <a:schemeClr val="accent1"/>
          </a:fillRef>
          <a:effectRef idx="2">
            <a:schemeClr val="accent1"/>
          </a:effectRef>
          <a:fontRef idx="minor">
            <a:schemeClr val="lt1"/>
          </a:fontRef>
        </p:style>
        <p:txBody>
          <a:bodyPr lIns="104287" tIns="52144" rIns="104287" bIns="52144" rtlCol="0" anchor="ctr"/>
          <a:lstStyle/>
          <a:p>
            <a:pPr algn="ctr"/>
            <a:endParaRPr kumimoji="1" lang="ja-JP" altLang="en-US"/>
          </a:p>
        </p:txBody>
      </p:sp>
      <p:cxnSp>
        <p:nvCxnSpPr>
          <p:cNvPr id="17" name="直線コネクタ 16"/>
          <p:cNvCxnSpPr/>
          <p:nvPr/>
        </p:nvCxnSpPr>
        <p:spPr>
          <a:xfrm flipV="1">
            <a:off x="8679066" y="1831604"/>
            <a:ext cx="697878" cy="191541"/>
          </a:xfrm>
          <a:prstGeom prst="line">
            <a:avLst/>
          </a:prstGeom>
          <a:ln>
            <a:solidFill>
              <a:srgbClr val="FFFF00"/>
            </a:solidFill>
          </a:ln>
          <a:effectLst/>
        </p:spPr>
        <p:style>
          <a:lnRef idx="2">
            <a:schemeClr val="accent1"/>
          </a:lnRef>
          <a:fillRef idx="0">
            <a:schemeClr val="accent1"/>
          </a:fillRef>
          <a:effectRef idx="1">
            <a:schemeClr val="accent1"/>
          </a:effectRef>
          <a:fontRef idx="minor">
            <a:schemeClr val="tx1"/>
          </a:fontRef>
        </p:style>
      </p:cxnSp>
      <p:sp>
        <p:nvSpPr>
          <p:cNvPr id="18" name="テキスト ボックス 17"/>
          <p:cNvSpPr txBox="1"/>
          <p:nvPr/>
        </p:nvSpPr>
        <p:spPr>
          <a:xfrm>
            <a:off x="9334044" y="1571683"/>
            <a:ext cx="749220" cy="428472"/>
          </a:xfrm>
          <a:prstGeom prst="rect">
            <a:avLst/>
          </a:prstGeom>
          <a:noFill/>
        </p:spPr>
        <p:txBody>
          <a:bodyPr wrap="none" lIns="104287" tIns="52144" rIns="104287" bIns="52144" rtlCol="0">
            <a:spAutoFit/>
          </a:bodyPr>
          <a:lstStyle/>
          <a:p>
            <a:r>
              <a:rPr kumimoji="1" lang="ja-JP" altLang="en-US" dirty="0" smtClean="0">
                <a:solidFill>
                  <a:srgbClr val="FFFF00"/>
                </a:solidFill>
              </a:rPr>
              <a:t>標的</a:t>
            </a:r>
            <a:endParaRPr kumimoji="1" lang="ja-JP" altLang="en-US" dirty="0">
              <a:solidFill>
                <a:srgbClr val="FFFF00"/>
              </a:solidFill>
            </a:endParaRPr>
          </a:p>
        </p:txBody>
      </p:sp>
      <p:sp>
        <p:nvSpPr>
          <p:cNvPr id="20" name="テキスト ボックス 19"/>
          <p:cNvSpPr txBox="1"/>
          <p:nvPr/>
        </p:nvSpPr>
        <p:spPr>
          <a:xfrm>
            <a:off x="6762082" y="2805139"/>
            <a:ext cx="1787966" cy="428472"/>
          </a:xfrm>
          <a:prstGeom prst="rect">
            <a:avLst/>
          </a:prstGeom>
          <a:noFill/>
        </p:spPr>
        <p:txBody>
          <a:bodyPr wrap="none" lIns="104287" tIns="52144" rIns="104287" bIns="52144" rtlCol="0">
            <a:spAutoFit/>
          </a:bodyPr>
          <a:lstStyle/>
          <a:p>
            <a:r>
              <a:rPr kumimoji="1" lang="ja-JP" altLang="en-US" dirty="0" smtClean="0">
                <a:solidFill>
                  <a:srgbClr val="00FFFF"/>
                </a:solidFill>
              </a:rPr>
              <a:t>ビーム通過孔</a:t>
            </a:r>
            <a:endParaRPr kumimoji="1" lang="ja-JP" altLang="en-US" dirty="0">
              <a:solidFill>
                <a:srgbClr val="00FFFF"/>
              </a:solidFill>
            </a:endParaRPr>
          </a:p>
        </p:txBody>
      </p:sp>
      <p:cxnSp>
        <p:nvCxnSpPr>
          <p:cNvPr id="21" name="直線コネクタ 20"/>
          <p:cNvCxnSpPr>
            <a:stCxn id="20" idx="0"/>
          </p:cNvCxnSpPr>
          <p:nvPr/>
        </p:nvCxnSpPr>
        <p:spPr>
          <a:xfrm flipV="1">
            <a:off x="7656065" y="2051975"/>
            <a:ext cx="556580" cy="753164"/>
          </a:xfrm>
          <a:prstGeom prst="line">
            <a:avLst/>
          </a:prstGeom>
          <a:ln>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23" name="テキスト ボックス 22"/>
          <p:cNvSpPr txBox="1"/>
          <p:nvPr/>
        </p:nvSpPr>
        <p:spPr>
          <a:xfrm>
            <a:off x="4878199" y="6405096"/>
            <a:ext cx="896442" cy="215444"/>
          </a:xfrm>
          <a:prstGeom prst="rect">
            <a:avLst/>
          </a:prstGeom>
          <a:solidFill>
            <a:schemeClr val="bg1"/>
          </a:solidFill>
        </p:spPr>
        <p:txBody>
          <a:bodyPr wrap="none" lIns="41058" tIns="0" rIns="41058" bIns="0" rtlCol="0">
            <a:spAutoFit/>
          </a:bodyPr>
          <a:lstStyle/>
          <a:p>
            <a:r>
              <a:rPr lang="en-US" altLang="ja-JP" sz="1400" dirty="0"/>
              <a:t> tungsten</a:t>
            </a:r>
            <a:endParaRPr lang="ja-JP" altLang="en-US" sz="1400" dirty="0"/>
          </a:p>
        </p:txBody>
      </p:sp>
      <p:sp>
        <p:nvSpPr>
          <p:cNvPr id="24" name="テキスト ボックス 23"/>
          <p:cNvSpPr txBox="1"/>
          <p:nvPr/>
        </p:nvSpPr>
        <p:spPr>
          <a:xfrm>
            <a:off x="4728573" y="6809605"/>
            <a:ext cx="993424" cy="215444"/>
          </a:xfrm>
          <a:prstGeom prst="rect">
            <a:avLst/>
          </a:prstGeom>
          <a:solidFill>
            <a:schemeClr val="bg1"/>
          </a:solidFill>
        </p:spPr>
        <p:txBody>
          <a:bodyPr wrap="none" lIns="41058" tIns="0" rIns="41058" bIns="0" rtlCol="0">
            <a:spAutoFit/>
          </a:bodyPr>
          <a:lstStyle/>
          <a:p>
            <a:r>
              <a:rPr lang="en-US" altLang="ja-JP" sz="1400" dirty="0"/>
              <a:t>beam hole</a:t>
            </a:r>
            <a:endParaRPr lang="ja-JP" altLang="en-US" sz="1400" dirty="0"/>
          </a:p>
        </p:txBody>
      </p:sp>
      <p:sp>
        <p:nvSpPr>
          <p:cNvPr id="11" name="テキスト ボックス 10"/>
          <p:cNvSpPr txBox="1"/>
          <p:nvPr/>
        </p:nvSpPr>
        <p:spPr>
          <a:xfrm>
            <a:off x="4032438" y="3394626"/>
            <a:ext cx="1916206" cy="633143"/>
          </a:xfrm>
          <a:prstGeom prst="rect">
            <a:avLst/>
          </a:prstGeom>
          <a:noFill/>
        </p:spPr>
        <p:txBody>
          <a:bodyPr wrap="none" lIns="104287" tIns="52144" rIns="104287" bIns="52144" rtlCol="0">
            <a:spAutoFit/>
          </a:bodyPr>
          <a:lstStyle/>
          <a:p>
            <a:pPr>
              <a:lnSpc>
                <a:spcPct val="80000"/>
              </a:lnSpc>
            </a:pPr>
            <a:r>
              <a:rPr kumimoji="1" lang="en-US" altLang="ja-JP" dirty="0" smtClean="0">
                <a:solidFill>
                  <a:srgbClr val="FF00FF"/>
                </a:solidFill>
              </a:rPr>
              <a:t>flux </a:t>
            </a:r>
          </a:p>
          <a:p>
            <a:pPr>
              <a:lnSpc>
                <a:spcPct val="80000"/>
              </a:lnSpc>
            </a:pPr>
            <a:r>
              <a:rPr lang="en-US" altLang="ja-JP" dirty="0" smtClean="0">
                <a:solidFill>
                  <a:srgbClr val="FF00FF"/>
                </a:solidFill>
              </a:rPr>
              <a:t>concentrator</a:t>
            </a:r>
            <a:endParaRPr kumimoji="1" lang="ja-JP" altLang="en-US" dirty="0">
              <a:solidFill>
                <a:srgbClr val="FF00FF"/>
              </a:solidFill>
            </a:endParaRPr>
          </a:p>
        </p:txBody>
      </p:sp>
      <p:sp>
        <p:nvSpPr>
          <p:cNvPr id="13" name="正方形/長方形 12"/>
          <p:cNvSpPr/>
          <p:nvPr/>
        </p:nvSpPr>
        <p:spPr>
          <a:xfrm>
            <a:off x="3388013" y="5029362"/>
            <a:ext cx="293195" cy="63024"/>
          </a:xfrm>
          <a:prstGeom prst="rect">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lIns="104287" tIns="52144" rIns="104287" bIns="52144" rtlCol="0" anchor="ctr"/>
          <a:lstStyle/>
          <a:p>
            <a:pPr algn="ctr"/>
            <a:endParaRPr kumimoji="1" lang="ja-JP" altLang="en-US"/>
          </a:p>
        </p:txBody>
      </p:sp>
      <p:sp>
        <p:nvSpPr>
          <p:cNvPr id="22" name="テキスト ボックス 21"/>
          <p:cNvSpPr txBox="1"/>
          <p:nvPr/>
        </p:nvSpPr>
        <p:spPr>
          <a:xfrm>
            <a:off x="651319" y="4160592"/>
            <a:ext cx="1020497" cy="633143"/>
          </a:xfrm>
          <a:prstGeom prst="rect">
            <a:avLst/>
          </a:prstGeom>
          <a:solidFill>
            <a:schemeClr val="bg1"/>
          </a:solidFill>
        </p:spPr>
        <p:txBody>
          <a:bodyPr wrap="none" lIns="104287" tIns="52144" rIns="104287" bIns="52144" rtlCol="0">
            <a:spAutoFit/>
          </a:bodyPr>
          <a:lstStyle/>
          <a:p>
            <a:pPr>
              <a:lnSpc>
                <a:spcPct val="80000"/>
              </a:lnSpc>
            </a:pPr>
            <a:r>
              <a:rPr kumimoji="1" lang="en-US" altLang="ja-JP" dirty="0" smtClean="0"/>
              <a:t>return</a:t>
            </a:r>
          </a:p>
          <a:p>
            <a:pPr>
              <a:lnSpc>
                <a:spcPct val="80000"/>
              </a:lnSpc>
            </a:pPr>
            <a:r>
              <a:rPr lang="en-US" altLang="ja-JP" dirty="0" smtClean="0"/>
              <a:t>yoke</a:t>
            </a:r>
            <a:endParaRPr kumimoji="1" lang="ja-JP" altLang="en-US" dirty="0"/>
          </a:p>
        </p:txBody>
      </p:sp>
      <p:sp>
        <p:nvSpPr>
          <p:cNvPr id="26" name="テキスト ボックス 25"/>
          <p:cNvSpPr txBox="1"/>
          <p:nvPr/>
        </p:nvSpPr>
        <p:spPr>
          <a:xfrm>
            <a:off x="9306153" y="397228"/>
            <a:ext cx="1259776" cy="351528"/>
          </a:xfrm>
          <a:prstGeom prst="rect">
            <a:avLst/>
          </a:prstGeom>
          <a:noFill/>
        </p:spPr>
        <p:txBody>
          <a:bodyPr wrap="none" lIns="104287" tIns="52144" rIns="104287" bIns="52144" rtlCol="0">
            <a:spAutoFit/>
          </a:bodyPr>
          <a:lstStyle/>
          <a:p>
            <a:r>
              <a:rPr kumimoji="1" lang="en-US" altLang="ja-JP" sz="1600" dirty="0" smtClean="0"/>
              <a:t>T.Kamitani</a:t>
            </a:r>
            <a:endParaRPr kumimoji="1" lang="ja-JP" altLang="en-US" dirty="0"/>
          </a:p>
        </p:txBody>
      </p:sp>
    </p:spTree>
    <p:extLst>
      <p:ext uri="{BB962C8B-B14F-4D97-AF65-F5344CB8AC3E}">
        <p14:creationId xmlns:p14="http://schemas.microsoft.com/office/powerpoint/2010/main" val="276325327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標的破壊防止用</a:t>
            </a:r>
            <a:r>
              <a:rPr kumimoji="1" lang="en-US" altLang="ja-JP" dirty="0" smtClean="0"/>
              <a:t> </a:t>
            </a:r>
            <a:r>
              <a:rPr kumimoji="1" lang="en-US" altLang="ja-JP" dirty="0" smtClean="0"/>
              <a:t>B</a:t>
            </a:r>
            <a:r>
              <a:rPr lang="en-US" altLang="ja-JP" dirty="0" smtClean="0"/>
              <a:t>eam </a:t>
            </a:r>
            <a:r>
              <a:rPr lang="en-US" altLang="ja-JP" dirty="0"/>
              <a:t>spoiler</a:t>
            </a:r>
            <a:endParaRPr kumimoji="1" lang="ja-JP" altLang="en-US" dirty="0"/>
          </a:p>
        </p:txBody>
      </p:sp>
      <p:sp>
        <p:nvSpPr>
          <p:cNvPr id="7" name="正方形/長方形 6"/>
          <p:cNvSpPr/>
          <p:nvPr/>
        </p:nvSpPr>
        <p:spPr>
          <a:xfrm rot="18900000">
            <a:off x="7420121" y="1721342"/>
            <a:ext cx="166097" cy="1762788"/>
          </a:xfrm>
          <a:prstGeom prst="rect">
            <a:avLst/>
          </a:prstGeom>
          <a:solidFill>
            <a:srgbClr val="8000FF"/>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104287" tIns="52144" rIns="104287" bIns="52144" rtlCol="0" anchor="ctr"/>
          <a:lstStyle/>
          <a:p>
            <a:pPr algn="ctr"/>
            <a:endParaRPr kumimoji="1" lang="ja-JP" altLang="en-US"/>
          </a:p>
        </p:txBody>
      </p:sp>
      <p:sp>
        <p:nvSpPr>
          <p:cNvPr id="8" name="正方形/長方形 7"/>
          <p:cNvSpPr/>
          <p:nvPr/>
        </p:nvSpPr>
        <p:spPr>
          <a:xfrm>
            <a:off x="8914714" y="1721342"/>
            <a:ext cx="531102" cy="1762788"/>
          </a:xfrm>
          <a:prstGeom prst="rect">
            <a:avLst/>
          </a:prstGeom>
          <a:solidFill>
            <a:srgbClr val="FFCC66"/>
          </a:solid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lIns="104287" tIns="52144" rIns="104287" bIns="52144" rtlCol="0" anchor="ctr"/>
          <a:lstStyle/>
          <a:p>
            <a:pPr algn="ctr"/>
            <a:endParaRPr kumimoji="1" lang="ja-JP" altLang="en-US"/>
          </a:p>
        </p:txBody>
      </p:sp>
      <p:sp>
        <p:nvSpPr>
          <p:cNvPr id="9" name="正方形/長方形 8"/>
          <p:cNvSpPr/>
          <p:nvPr/>
        </p:nvSpPr>
        <p:spPr>
          <a:xfrm>
            <a:off x="8919765" y="2512641"/>
            <a:ext cx="527008" cy="174680"/>
          </a:xfrm>
          <a:prstGeom prst="rect">
            <a:avLst/>
          </a:prstGeom>
          <a:solidFill>
            <a:schemeClr val="bg1"/>
          </a:solidFill>
          <a:ln w="19050" cmpd="sng">
            <a:noFill/>
          </a:ln>
          <a:effectLst/>
        </p:spPr>
        <p:style>
          <a:lnRef idx="1">
            <a:schemeClr val="accent1"/>
          </a:lnRef>
          <a:fillRef idx="3">
            <a:schemeClr val="accent1"/>
          </a:fillRef>
          <a:effectRef idx="2">
            <a:schemeClr val="accent1"/>
          </a:effectRef>
          <a:fontRef idx="minor">
            <a:schemeClr val="lt1"/>
          </a:fontRef>
        </p:style>
        <p:txBody>
          <a:bodyPr lIns="104287" tIns="52144" rIns="104287" bIns="52144" rtlCol="0" anchor="ctr"/>
          <a:lstStyle/>
          <a:p>
            <a:pPr algn="ctr"/>
            <a:endParaRPr kumimoji="1" lang="ja-JP" altLang="en-US"/>
          </a:p>
        </p:txBody>
      </p:sp>
      <p:sp>
        <p:nvSpPr>
          <p:cNvPr id="10" name="正方形/長方形 9"/>
          <p:cNvSpPr/>
          <p:nvPr/>
        </p:nvSpPr>
        <p:spPr>
          <a:xfrm>
            <a:off x="8919765" y="2007120"/>
            <a:ext cx="527008" cy="351077"/>
          </a:xfrm>
          <a:prstGeom prst="rect">
            <a:avLst/>
          </a:prstGeom>
          <a:solidFill>
            <a:srgbClr val="800000"/>
          </a:solidFill>
          <a:ln w="19050" cmpd="sng">
            <a:noFill/>
          </a:ln>
          <a:effectLst/>
        </p:spPr>
        <p:style>
          <a:lnRef idx="1">
            <a:schemeClr val="accent1"/>
          </a:lnRef>
          <a:fillRef idx="3">
            <a:schemeClr val="accent1"/>
          </a:fillRef>
          <a:effectRef idx="2">
            <a:schemeClr val="accent1"/>
          </a:effectRef>
          <a:fontRef idx="minor">
            <a:schemeClr val="lt1"/>
          </a:fontRef>
        </p:style>
        <p:txBody>
          <a:bodyPr lIns="104287" tIns="52144" rIns="104287" bIns="52144" rtlCol="0" anchor="ctr"/>
          <a:lstStyle/>
          <a:p>
            <a:pPr algn="ctr"/>
            <a:endParaRPr kumimoji="1" lang="ja-JP" altLang="en-US"/>
          </a:p>
        </p:txBody>
      </p:sp>
      <p:cxnSp>
        <p:nvCxnSpPr>
          <p:cNvPr id="11" name="直線コネクタ 10"/>
          <p:cNvCxnSpPr/>
          <p:nvPr/>
        </p:nvCxnSpPr>
        <p:spPr>
          <a:xfrm flipV="1">
            <a:off x="5526310" y="2196191"/>
            <a:ext cx="1428855" cy="3131"/>
          </a:xfrm>
          <a:prstGeom prst="line">
            <a:avLst/>
          </a:prstGeom>
          <a:ln>
            <a:solidFill>
              <a:srgbClr val="0000FF"/>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12" name="直線コネクタ 11"/>
          <p:cNvCxnSpPr/>
          <p:nvPr/>
        </p:nvCxnSpPr>
        <p:spPr>
          <a:xfrm>
            <a:off x="6929194" y="2192321"/>
            <a:ext cx="1973066" cy="1535"/>
          </a:xfrm>
          <a:prstGeom prst="line">
            <a:avLst/>
          </a:prstGeom>
          <a:ln>
            <a:solidFill>
              <a:srgbClr val="0000FF"/>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13" name="直線コネクタ 12"/>
          <p:cNvCxnSpPr/>
          <p:nvPr/>
        </p:nvCxnSpPr>
        <p:spPr>
          <a:xfrm>
            <a:off x="6917935" y="2203194"/>
            <a:ext cx="1994222" cy="107374"/>
          </a:xfrm>
          <a:prstGeom prst="line">
            <a:avLst/>
          </a:prstGeom>
          <a:ln>
            <a:solidFill>
              <a:srgbClr val="0000FF"/>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14" name="直線コネクタ 13"/>
          <p:cNvCxnSpPr/>
          <p:nvPr/>
        </p:nvCxnSpPr>
        <p:spPr>
          <a:xfrm flipV="1">
            <a:off x="6947625" y="2077146"/>
            <a:ext cx="1959584" cy="107375"/>
          </a:xfrm>
          <a:prstGeom prst="line">
            <a:avLst/>
          </a:prstGeom>
          <a:ln>
            <a:solidFill>
              <a:srgbClr val="0000FF"/>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15" name="直線コネクタ 14"/>
          <p:cNvCxnSpPr>
            <a:stCxn id="10" idx="1"/>
          </p:cNvCxnSpPr>
          <p:nvPr/>
        </p:nvCxnSpPr>
        <p:spPr>
          <a:xfrm flipV="1">
            <a:off x="8919764" y="2175184"/>
            <a:ext cx="1491956" cy="7475"/>
          </a:xfrm>
          <a:prstGeom prst="line">
            <a:avLst/>
          </a:prstGeom>
          <a:ln>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16" name="直線コネクタ 15"/>
          <p:cNvCxnSpPr/>
          <p:nvPr/>
        </p:nvCxnSpPr>
        <p:spPr>
          <a:xfrm>
            <a:off x="8917288" y="2308234"/>
            <a:ext cx="1494247" cy="39681"/>
          </a:xfrm>
          <a:prstGeom prst="line">
            <a:avLst/>
          </a:prstGeom>
          <a:ln>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17" name="直線コネクタ 16"/>
          <p:cNvCxnSpPr/>
          <p:nvPr/>
        </p:nvCxnSpPr>
        <p:spPr>
          <a:xfrm flipV="1">
            <a:off x="8913585" y="2021125"/>
            <a:ext cx="1503082" cy="45150"/>
          </a:xfrm>
          <a:prstGeom prst="line">
            <a:avLst/>
          </a:prstGeom>
          <a:ln>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18" name="テキスト ボックス 17"/>
          <p:cNvSpPr txBox="1"/>
          <p:nvPr/>
        </p:nvSpPr>
        <p:spPr>
          <a:xfrm>
            <a:off x="5676900" y="1619484"/>
            <a:ext cx="2717800" cy="374611"/>
          </a:xfrm>
          <a:prstGeom prst="rect">
            <a:avLst/>
          </a:prstGeom>
          <a:noFill/>
        </p:spPr>
        <p:txBody>
          <a:bodyPr wrap="square" lIns="104287" tIns="52144" rIns="104287" bIns="52144" rtlCol="0">
            <a:spAutoFit/>
          </a:bodyPr>
          <a:lstStyle/>
          <a:p>
            <a:pPr>
              <a:lnSpc>
                <a:spcPct val="80000"/>
              </a:lnSpc>
            </a:pPr>
            <a:r>
              <a:rPr lang="en-US" altLang="ja-JP" dirty="0" smtClean="0">
                <a:solidFill>
                  <a:srgbClr val="00FFFF"/>
                </a:solidFill>
              </a:rPr>
              <a:t>screen</a:t>
            </a:r>
            <a:r>
              <a:rPr lang="en-US" altLang="ja-JP" dirty="0" smtClean="0"/>
              <a:t> &amp;</a:t>
            </a:r>
            <a:r>
              <a:rPr lang="en-US" altLang="ja-JP" dirty="0"/>
              <a:t> </a:t>
            </a:r>
            <a:r>
              <a:rPr kumimoji="1" lang="en-US" altLang="ja-JP" dirty="0" err="1" smtClean="0">
                <a:solidFill>
                  <a:srgbClr val="8000FF"/>
                </a:solidFill>
              </a:rPr>
              <a:t>scatterer</a:t>
            </a:r>
            <a:endParaRPr kumimoji="1" lang="ja-JP" altLang="en-US" dirty="0">
              <a:solidFill>
                <a:srgbClr val="8000FF"/>
              </a:solidFill>
            </a:endParaRPr>
          </a:p>
        </p:txBody>
      </p:sp>
      <p:sp>
        <p:nvSpPr>
          <p:cNvPr id="19" name="テキスト ボックス 18"/>
          <p:cNvSpPr txBox="1"/>
          <p:nvPr/>
        </p:nvSpPr>
        <p:spPr>
          <a:xfrm>
            <a:off x="8698378" y="1321396"/>
            <a:ext cx="1018524" cy="428472"/>
          </a:xfrm>
          <a:prstGeom prst="rect">
            <a:avLst/>
          </a:prstGeom>
          <a:noFill/>
        </p:spPr>
        <p:txBody>
          <a:bodyPr wrap="none" lIns="104287" tIns="52144" rIns="104287" bIns="52144" rtlCol="0">
            <a:spAutoFit/>
          </a:bodyPr>
          <a:lstStyle/>
          <a:p>
            <a:r>
              <a:rPr kumimoji="1" lang="en-US" altLang="ja-JP" dirty="0" smtClean="0">
                <a:solidFill>
                  <a:srgbClr val="800000"/>
                </a:solidFill>
              </a:rPr>
              <a:t>target</a:t>
            </a:r>
            <a:endParaRPr kumimoji="1" lang="ja-JP" altLang="en-US" dirty="0">
              <a:solidFill>
                <a:srgbClr val="800000"/>
              </a:solidFill>
            </a:endParaRPr>
          </a:p>
        </p:txBody>
      </p:sp>
      <p:sp>
        <p:nvSpPr>
          <p:cNvPr id="20" name="テキスト ボックス 19"/>
          <p:cNvSpPr txBox="1"/>
          <p:nvPr/>
        </p:nvSpPr>
        <p:spPr>
          <a:xfrm>
            <a:off x="8274420" y="2537331"/>
            <a:ext cx="768944" cy="428472"/>
          </a:xfrm>
          <a:prstGeom prst="rect">
            <a:avLst/>
          </a:prstGeom>
          <a:noFill/>
        </p:spPr>
        <p:txBody>
          <a:bodyPr wrap="none" lIns="104287" tIns="52144" rIns="104287" bIns="52144" rtlCol="0">
            <a:spAutoFit/>
          </a:bodyPr>
          <a:lstStyle/>
          <a:p>
            <a:r>
              <a:rPr kumimoji="1" lang="en-US" altLang="ja-JP" dirty="0" smtClean="0">
                <a:solidFill>
                  <a:srgbClr val="008000"/>
                </a:solidFill>
              </a:rPr>
              <a:t>hole</a:t>
            </a:r>
            <a:endParaRPr kumimoji="1" lang="ja-JP" altLang="en-US" dirty="0">
              <a:solidFill>
                <a:srgbClr val="008000"/>
              </a:solidFill>
            </a:endParaRPr>
          </a:p>
        </p:txBody>
      </p:sp>
      <p:sp>
        <p:nvSpPr>
          <p:cNvPr id="21" name="テキスト ボックス 20"/>
          <p:cNvSpPr txBox="1"/>
          <p:nvPr/>
        </p:nvSpPr>
        <p:spPr>
          <a:xfrm>
            <a:off x="5575776" y="2566253"/>
            <a:ext cx="1332932" cy="633143"/>
          </a:xfrm>
          <a:prstGeom prst="rect">
            <a:avLst/>
          </a:prstGeom>
          <a:noFill/>
        </p:spPr>
        <p:txBody>
          <a:bodyPr wrap="none" lIns="104287" tIns="52144" rIns="104287" bIns="52144" rtlCol="0">
            <a:spAutoFit/>
          </a:bodyPr>
          <a:lstStyle/>
          <a:p>
            <a:pPr>
              <a:lnSpc>
                <a:spcPct val="80000"/>
              </a:lnSpc>
            </a:pPr>
            <a:r>
              <a:rPr kumimoji="1" lang="en-US" altLang="ja-JP" dirty="0" smtClean="0">
                <a:solidFill>
                  <a:srgbClr val="0000FF"/>
                </a:solidFill>
              </a:rPr>
              <a:t>injection </a:t>
            </a:r>
          </a:p>
          <a:p>
            <a:pPr>
              <a:lnSpc>
                <a:spcPct val="80000"/>
              </a:lnSpc>
            </a:pPr>
            <a:r>
              <a:rPr kumimoji="1" lang="en-US" altLang="ja-JP" dirty="0" smtClean="0">
                <a:solidFill>
                  <a:srgbClr val="0000FF"/>
                </a:solidFill>
              </a:rPr>
              <a:t>e- beam</a:t>
            </a:r>
            <a:endParaRPr kumimoji="1" lang="ja-JP" altLang="en-US" dirty="0">
              <a:solidFill>
                <a:srgbClr val="0000FF"/>
              </a:solidFill>
            </a:endParaRPr>
          </a:p>
        </p:txBody>
      </p:sp>
      <p:sp>
        <p:nvSpPr>
          <p:cNvPr id="22" name="テキスト ボックス 21"/>
          <p:cNvSpPr txBox="1"/>
          <p:nvPr/>
        </p:nvSpPr>
        <p:spPr>
          <a:xfrm>
            <a:off x="5411572" y="2088426"/>
            <a:ext cx="1549112" cy="428472"/>
          </a:xfrm>
          <a:prstGeom prst="rect">
            <a:avLst/>
          </a:prstGeom>
          <a:noFill/>
        </p:spPr>
        <p:txBody>
          <a:bodyPr wrap="none" lIns="104287" tIns="52144" rIns="104287" bIns="52144" rtlCol="0">
            <a:spAutoFit/>
          </a:bodyPr>
          <a:lstStyle/>
          <a:p>
            <a:r>
              <a:rPr kumimoji="1" lang="en-US" altLang="ja-JP" dirty="0" smtClean="0">
                <a:solidFill>
                  <a:srgbClr val="0000FF"/>
                </a:solidFill>
              </a:rPr>
              <a:t>primary e-</a:t>
            </a:r>
            <a:endParaRPr kumimoji="1" lang="ja-JP" altLang="en-US" dirty="0">
              <a:solidFill>
                <a:srgbClr val="0000FF"/>
              </a:solidFill>
            </a:endParaRPr>
          </a:p>
        </p:txBody>
      </p:sp>
      <p:sp>
        <p:nvSpPr>
          <p:cNvPr id="23" name="テキスト ボックス 22"/>
          <p:cNvSpPr txBox="1"/>
          <p:nvPr/>
        </p:nvSpPr>
        <p:spPr>
          <a:xfrm>
            <a:off x="9817436" y="1555209"/>
            <a:ext cx="527649" cy="428472"/>
          </a:xfrm>
          <a:prstGeom prst="rect">
            <a:avLst/>
          </a:prstGeom>
          <a:noFill/>
        </p:spPr>
        <p:txBody>
          <a:bodyPr wrap="none" lIns="104287" tIns="52144" rIns="104287" bIns="52144" rtlCol="0">
            <a:spAutoFit/>
          </a:bodyPr>
          <a:lstStyle/>
          <a:p>
            <a:r>
              <a:rPr kumimoji="1" lang="en-US" altLang="ja-JP" dirty="0" smtClean="0">
                <a:solidFill>
                  <a:srgbClr val="FF0000"/>
                </a:solidFill>
              </a:rPr>
              <a:t>e</a:t>
            </a:r>
            <a:r>
              <a:rPr lang="en-US" altLang="ja-JP" dirty="0">
                <a:solidFill>
                  <a:srgbClr val="FF0000"/>
                </a:solidFill>
              </a:rPr>
              <a:t>+</a:t>
            </a:r>
            <a:endParaRPr kumimoji="1" lang="ja-JP" altLang="en-US" dirty="0">
              <a:solidFill>
                <a:srgbClr val="FF0000"/>
              </a:solidFill>
            </a:endParaRPr>
          </a:p>
        </p:txBody>
      </p:sp>
      <p:cxnSp>
        <p:nvCxnSpPr>
          <p:cNvPr id="24" name="直線コネクタ 23"/>
          <p:cNvCxnSpPr/>
          <p:nvPr/>
        </p:nvCxnSpPr>
        <p:spPr>
          <a:xfrm>
            <a:off x="6783166" y="2039019"/>
            <a:ext cx="1321244" cy="1246479"/>
          </a:xfrm>
          <a:prstGeom prst="line">
            <a:avLst/>
          </a:prstGeom>
          <a:ln w="38100" cmpd="sng">
            <a:solidFill>
              <a:srgbClr val="00FFFF"/>
            </a:solidFill>
          </a:ln>
          <a:effectLst/>
        </p:spPr>
        <p:style>
          <a:lnRef idx="2">
            <a:schemeClr val="accent1"/>
          </a:lnRef>
          <a:fillRef idx="0">
            <a:schemeClr val="accent1"/>
          </a:fillRef>
          <a:effectRef idx="1">
            <a:schemeClr val="accent1"/>
          </a:effectRef>
          <a:fontRef idx="minor">
            <a:schemeClr val="tx1"/>
          </a:fontRef>
        </p:style>
      </p:cxnSp>
      <p:sp>
        <p:nvSpPr>
          <p:cNvPr id="25" name="正方形/長方形 24"/>
          <p:cNvSpPr/>
          <p:nvPr/>
        </p:nvSpPr>
        <p:spPr>
          <a:xfrm>
            <a:off x="7245513" y="2526646"/>
            <a:ext cx="496880" cy="174680"/>
          </a:xfrm>
          <a:prstGeom prst="rect">
            <a:avLst/>
          </a:prstGeom>
          <a:solidFill>
            <a:schemeClr val="bg1"/>
          </a:solidFill>
          <a:ln w="19050" cmpd="sng">
            <a:noFill/>
          </a:ln>
          <a:effectLst/>
        </p:spPr>
        <p:style>
          <a:lnRef idx="1">
            <a:schemeClr val="accent1"/>
          </a:lnRef>
          <a:fillRef idx="3">
            <a:schemeClr val="accent1"/>
          </a:fillRef>
          <a:effectRef idx="2">
            <a:schemeClr val="accent1"/>
          </a:effectRef>
          <a:fontRef idx="minor">
            <a:schemeClr val="lt1"/>
          </a:fontRef>
        </p:style>
        <p:txBody>
          <a:bodyPr lIns="104287" tIns="52144" rIns="104287" bIns="52144" rtlCol="0" anchor="ctr"/>
          <a:lstStyle/>
          <a:p>
            <a:pPr algn="ctr"/>
            <a:endParaRPr kumimoji="1" lang="ja-JP" altLang="en-US"/>
          </a:p>
        </p:txBody>
      </p:sp>
      <p:cxnSp>
        <p:nvCxnSpPr>
          <p:cNvPr id="26" name="直線コネクタ 25"/>
          <p:cNvCxnSpPr/>
          <p:nvPr/>
        </p:nvCxnSpPr>
        <p:spPr>
          <a:xfrm flipV="1">
            <a:off x="5556001" y="2590673"/>
            <a:ext cx="4875328" cy="28807"/>
          </a:xfrm>
          <a:prstGeom prst="line">
            <a:avLst/>
          </a:prstGeom>
          <a:ln>
            <a:solidFill>
              <a:srgbClr val="0000FF"/>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27" name="テキスト ボックス 26"/>
          <p:cNvSpPr txBox="1"/>
          <p:nvPr/>
        </p:nvSpPr>
        <p:spPr>
          <a:xfrm>
            <a:off x="6872615" y="2523482"/>
            <a:ext cx="768944" cy="428472"/>
          </a:xfrm>
          <a:prstGeom prst="rect">
            <a:avLst/>
          </a:prstGeom>
          <a:noFill/>
        </p:spPr>
        <p:txBody>
          <a:bodyPr wrap="none" lIns="104287" tIns="52144" rIns="104287" bIns="52144" rtlCol="0">
            <a:spAutoFit/>
          </a:bodyPr>
          <a:lstStyle/>
          <a:p>
            <a:r>
              <a:rPr kumimoji="1" lang="en-US" altLang="ja-JP" dirty="0" smtClean="0">
                <a:solidFill>
                  <a:srgbClr val="008000"/>
                </a:solidFill>
              </a:rPr>
              <a:t>hole</a:t>
            </a:r>
            <a:endParaRPr kumimoji="1" lang="ja-JP" altLang="en-US" dirty="0">
              <a:solidFill>
                <a:srgbClr val="008000"/>
              </a:solidFill>
            </a:endParaRPr>
          </a:p>
        </p:txBody>
      </p:sp>
      <p:sp>
        <p:nvSpPr>
          <p:cNvPr id="28" name="下矢印 27"/>
          <p:cNvSpPr/>
          <p:nvPr/>
        </p:nvSpPr>
        <p:spPr>
          <a:xfrm>
            <a:off x="6862400" y="2302274"/>
            <a:ext cx="141380" cy="1000322"/>
          </a:xfrm>
          <a:prstGeom prst="downArrow">
            <a:avLst/>
          </a:prstGeom>
          <a:solidFill>
            <a:schemeClr val="accent6">
              <a:lumMod val="50000"/>
              <a:alpha val="53000"/>
            </a:schemeClr>
          </a:solidFill>
          <a:ln>
            <a:noFill/>
          </a:ln>
        </p:spPr>
        <p:style>
          <a:lnRef idx="1">
            <a:schemeClr val="accent1"/>
          </a:lnRef>
          <a:fillRef idx="3">
            <a:schemeClr val="accent1"/>
          </a:fillRef>
          <a:effectRef idx="2">
            <a:schemeClr val="accent1"/>
          </a:effectRef>
          <a:fontRef idx="minor">
            <a:schemeClr val="lt1"/>
          </a:fontRef>
        </p:style>
        <p:txBody>
          <a:bodyPr lIns="104287" tIns="52144" rIns="104287" bIns="52144" rtlCol="0" anchor="ctr"/>
          <a:lstStyle/>
          <a:p>
            <a:pPr algn="ctr"/>
            <a:endParaRPr kumimoji="1" lang="ja-JP" altLang="en-US"/>
          </a:p>
        </p:txBody>
      </p:sp>
      <p:sp>
        <p:nvSpPr>
          <p:cNvPr id="29" name="テキスト ボックス 28"/>
          <p:cNvSpPr txBox="1"/>
          <p:nvPr/>
        </p:nvSpPr>
        <p:spPr>
          <a:xfrm>
            <a:off x="6352916" y="3274887"/>
            <a:ext cx="1365938" cy="633143"/>
          </a:xfrm>
          <a:prstGeom prst="rect">
            <a:avLst/>
          </a:prstGeom>
          <a:noFill/>
        </p:spPr>
        <p:txBody>
          <a:bodyPr wrap="none" lIns="104287" tIns="52144" rIns="104287" bIns="52144" rtlCol="0">
            <a:spAutoFit/>
          </a:bodyPr>
          <a:lstStyle/>
          <a:p>
            <a:pPr>
              <a:lnSpc>
                <a:spcPct val="80000"/>
              </a:lnSpc>
            </a:pPr>
            <a:r>
              <a:rPr kumimoji="1" lang="en-US" altLang="ja-JP" dirty="0" smtClean="0">
                <a:solidFill>
                  <a:schemeClr val="accent3">
                    <a:lumMod val="75000"/>
                  </a:schemeClr>
                </a:solidFill>
              </a:rPr>
              <a:t>spot size</a:t>
            </a:r>
          </a:p>
          <a:p>
            <a:pPr>
              <a:lnSpc>
                <a:spcPct val="80000"/>
              </a:lnSpc>
            </a:pPr>
            <a:r>
              <a:rPr kumimoji="1" lang="en-US" altLang="ja-JP" dirty="0" smtClean="0">
                <a:solidFill>
                  <a:schemeClr val="accent3">
                    <a:lumMod val="75000"/>
                  </a:schemeClr>
                </a:solidFill>
              </a:rPr>
              <a:t>camera</a:t>
            </a:r>
            <a:endParaRPr kumimoji="1" lang="ja-JP" altLang="en-US" dirty="0">
              <a:solidFill>
                <a:schemeClr val="accent3">
                  <a:lumMod val="75000"/>
                </a:schemeClr>
              </a:solidFill>
            </a:endParaRPr>
          </a:p>
        </p:txBody>
      </p:sp>
      <p:sp>
        <p:nvSpPr>
          <p:cNvPr id="30" name="コンテンツ プレースホルダー 2"/>
          <p:cNvSpPr txBox="1">
            <a:spLocks/>
          </p:cNvSpPr>
          <p:nvPr/>
        </p:nvSpPr>
        <p:spPr>
          <a:xfrm>
            <a:off x="155466" y="1192260"/>
            <a:ext cx="5300193" cy="3093786"/>
          </a:xfrm>
          <a:prstGeom prst="rect">
            <a:avLst/>
          </a:prstGeom>
        </p:spPr>
        <p:txBody>
          <a:bodyPr vert="horz" lIns="104287" tIns="52144" rIns="104287" bIns="52144" rtlCol="0">
            <a:normAutofit/>
          </a:bodyPr>
          <a:lstStyle>
            <a:lvl1pPr marL="342900" indent="-342900" algn="l" defTabSz="457200" rtl="0" eaLnBrk="1" latinLnBrk="0" hangingPunct="1">
              <a:spcBef>
                <a:spcPct val="20000"/>
              </a:spcBef>
              <a:buClr>
                <a:srgbClr val="0000FF"/>
              </a:buClr>
              <a:buSzPct val="90000"/>
              <a:buFont typeface="Wingdings" charset="2"/>
              <a:buChar char="n"/>
              <a:defRPr kumimoji="1" sz="2400" kern="1200">
                <a:solidFill>
                  <a:schemeClr val="tx1"/>
                </a:solidFill>
                <a:latin typeface="Arial"/>
                <a:ea typeface="+mn-ea"/>
                <a:cs typeface="Arial"/>
              </a:defRPr>
            </a:lvl1pPr>
            <a:lvl2pPr marL="623888" indent="-271463" algn="l" defTabSz="457200" rtl="0" eaLnBrk="1" latinLnBrk="0" hangingPunct="1">
              <a:spcBef>
                <a:spcPct val="20000"/>
              </a:spcBef>
              <a:buClr>
                <a:srgbClr val="008000"/>
              </a:buClr>
              <a:buSzPct val="80000"/>
              <a:buFont typeface="Wingdings" charset="2"/>
              <a:buChar char="u"/>
              <a:defRPr kumimoji="1" sz="2000" kern="1200">
                <a:solidFill>
                  <a:schemeClr val="tx1"/>
                </a:solidFill>
                <a:latin typeface="Arial"/>
                <a:ea typeface="+mn-ea"/>
                <a:cs typeface="Arial"/>
              </a:defRPr>
            </a:lvl2pPr>
            <a:lvl3pPr marL="989013" indent="-228600" algn="l" defTabSz="457200" rtl="0" eaLnBrk="1" latinLnBrk="0" hangingPunct="1">
              <a:spcBef>
                <a:spcPct val="20000"/>
              </a:spcBef>
              <a:buClr>
                <a:srgbClr val="FF6600"/>
              </a:buClr>
              <a:buFont typeface="Wingdings" charset="2"/>
              <a:buChar char="l"/>
              <a:defRPr kumimoji="1"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kumimoji="1"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kumimoji="1"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r>
              <a:rPr lang="en-US" altLang="ja-JP" sz="2300" dirty="0">
                <a:solidFill>
                  <a:srgbClr val="0000FF"/>
                </a:solidFill>
              </a:rPr>
              <a:t>target</a:t>
            </a:r>
            <a:r>
              <a:rPr lang="ja-JP" altLang="en-US" sz="2300" dirty="0">
                <a:solidFill>
                  <a:srgbClr val="0000FF"/>
                </a:solidFill>
              </a:rPr>
              <a:t>上での</a:t>
            </a:r>
            <a:r>
              <a:rPr lang="en-US" altLang="ja-JP" sz="2300" dirty="0">
                <a:solidFill>
                  <a:srgbClr val="0000FF"/>
                </a:solidFill>
              </a:rPr>
              <a:t>beam spot size</a:t>
            </a:r>
            <a:r>
              <a:rPr lang="ja-JP" altLang="en-US" sz="2300" dirty="0">
                <a:solidFill>
                  <a:srgbClr val="0000FF"/>
                </a:solidFill>
              </a:rPr>
              <a:t>を</a:t>
            </a:r>
            <a:r>
              <a:rPr lang="en-US" altLang="ja-JP" sz="2300" dirty="0"/>
              <a:t> </a:t>
            </a:r>
            <a:r>
              <a:rPr lang="en-US" altLang="ja-JP" sz="2300" dirty="0" err="1">
                <a:latin typeface="Symbol" charset="2"/>
                <a:cs typeface="Symbol" charset="2"/>
              </a:rPr>
              <a:t>s</a:t>
            </a:r>
            <a:r>
              <a:rPr lang="en-US" altLang="ja-JP" sz="2300" baseline="-25000" dirty="0" err="1"/>
              <a:t>x</a:t>
            </a:r>
            <a:r>
              <a:rPr lang="en-US" altLang="ja-JP" sz="2300" baseline="-25000" dirty="0"/>
              <a:t> ,</a:t>
            </a:r>
            <a:r>
              <a:rPr lang="en-US" altLang="ja-JP" sz="2300" dirty="0" err="1">
                <a:latin typeface="Symbol" charset="2"/>
                <a:cs typeface="Symbol" charset="2"/>
              </a:rPr>
              <a:t>s</a:t>
            </a:r>
            <a:r>
              <a:rPr lang="en-US" altLang="ja-JP" sz="2300" baseline="-25000" dirty="0" err="1"/>
              <a:t>y</a:t>
            </a:r>
            <a:r>
              <a:rPr lang="en-US" altLang="ja-JP" sz="2300" dirty="0"/>
              <a:t>&gt; 0.7 mm </a:t>
            </a:r>
            <a:r>
              <a:rPr lang="ja-JP" altLang="en-US" sz="2300" dirty="0"/>
              <a:t>に拡げて</a:t>
            </a:r>
            <a:r>
              <a:rPr lang="en-US" altLang="ja-JP" sz="2300" dirty="0"/>
              <a:t>peak energy</a:t>
            </a:r>
            <a:r>
              <a:rPr lang="ja-JP" altLang="en-US" sz="2300" dirty="0"/>
              <a:t>密度を下げ、</a:t>
            </a:r>
            <a:r>
              <a:rPr lang="ja-JP" altLang="en-US" sz="2300" dirty="0">
                <a:solidFill>
                  <a:srgbClr val="FF0000"/>
                </a:solidFill>
              </a:rPr>
              <a:t>破壊を防ぐ</a:t>
            </a:r>
            <a:endParaRPr lang="en-US" altLang="ja-JP" sz="2300" dirty="0">
              <a:solidFill>
                <a:srgbClr val="FF0000"/>
              </a:solidFill>
            </a:endParaRPr>
          </a:p>
          <a:p>
            <a:r>
              <a:rPr lang="ja-JP" altLang="en-US" sz="2300" dirty="0">
                <a:solidFill>
                  <a:srgbClr val="00FFFF"/>
                </a:solidFill>
              </a:rPr>
              <a:t>スクリーン兼用</a:t>
            </a:r>
            <a:r>
              <a:rPr lang="en-US" altLang="ja-JP" sz="2300" dirty="0">
                <a:solidFill>
                  <a:srgbClr val="00FFFF"/>
                </a:solidFill>
              </a:rPr>
              <a:t> Al</a:t>
            </a:r>
            <a:r>
              <a:rPr lang="en-US" altLang="ja-JP" sz="2300" baseline="-25000" dirty="0">
                <a:solidFill>
                  <a:srgbClr val="00FFFF"/>
                </a:solidFill>
              </a:rPr>
              <a:t>2</a:t>
            </a:r>
            <a:r>
              <a:rPr lang="en-US" altLang="ja-JP" sz="2300" dirty="0">
                <a:solidFill>
                  <a:srgbClr val="00FFFF"/>
                </a:solidFill>
              </a:rPr>
              <a:t>O</a:t>
            </a:r>
            <a:r>
              <a:rPr lang="en-US" altLang="ja-JP" sz="2300" baseline="-25000" dirty="0">
                <a:solidFill>
                  <a:srgbClr val="00FFFF"/>
                </a:solidFill>
              </a:rPr>
              <a:t>3</a:t>
            </a:r>
            <a:r>
              <a:rPr lang="en-US" altLang="ja-JP" sz="2300" dirty="0">
                <a:solidFill>
                  <a:srgbClr val="00FFFF"/>
                </a:solidFill>
              </a:rPr>
              <a:t> </a:t>
            </a:r>
            <a:r>
              <a:rPr lang="ja-JP" altLang="en-US" sz="2300" dirty="0">
                <a:solidFill>
                  <a:srgbClr val="00FFFF"/>
                </a:solidFill>
              </a:rPr>
              <a:t>板</a:t>
            </a:r>
            <a:r>
              <a:rPr lang="en-US" altLang="ja-JP" sz="2300" dirty="0">
                <a:solidFill>
                  <a:srgbClr val="00FFFF"/>
                </a:solidFill>
              </a:rPr>
              <a:t/>
            </a:r>
            <a:br>
              <a:rPr lang="en-US" altLang="ja-JP" sz="2300" dirty="0">
                <a:solidFill>
                  <a:srgbClr val="00FFFF"/>
                </a:solidFill>
              </a:rPr>
            </a:br>
            <a:r>
              <a:rPr lang="en-US" altLang="ja-JP" sz="2300" dirty="0">
                <a:solidFill>
                  <a:srgbClr val="00FFFF"/>
                </a:solidFill>
              </a:rPr>
              <a:t>(0.14 mm thick)</a:t>
            </a:r>
            <a:br>
              <a:rPr lang="en-US" altLang="ja-JP" sz="2300" dirty="0">
                <a:solidFill>
                  <a:srgbClr val="00FFFF"/>
                </a:solidFill>
              </a:rPr>
            </a:br>
            <a:r>
              <a:rPr lang="en-US" altLang="ja-JP" sz="2300" dirty="0"/>
              <a:t>+ </a:t>
            </a:r>
            <a:r>
              <a:rPr lang="en-US" altLang="ja-JP" sz="2300" dirty="0">
                <a:solidFill>
                  <a:srgbClr val="8000FF"/>
                </a:solidFill>
              </a:rPr>
              <a:t>Al </a:t>
            </a:r>
            <a:r>
              <a:rPr lang="ja-JP" altLang="en-US" sz="2300" dirty="0">
                <a:solidFill>
                  <a:srgbClr val="8000FF"/>
                </a:solidFill>
              </a:rPr>
              <a:t>散乱板</a:t>
            </a:r>
            <a:r>
              <a:rPr lang="en-US" altLang="ja-JP" sz="2300" dirty="0">
                <a:solidFill>
                  <a:srgbClr val="8000FF"/>
                </a:solidFill>
              </a:rPr>
              <a:t> (0.25 mm thick)</a:t>
            </a:r>
            <a:br>
              <a:rPr lang="en-US" altLang="ja-JP" sz="2300" dirty="0">
                <a:solidFill>
                  <a:srgbClr val="8000FF"/>
                </a:solidFill>
              </a:rPr>
            </a:br>
            <a:r>
              <a:rPr lang="en-US" altLang="ja-JP" sz="2300" dirty="0">
                <a:solidFill>
                  <a:srgbClr val="000000"/>
                </a:solidFill>
              </a:rPr>
              <a:t>[</a:t>
            </a:r>
            <a:r>
              <a:rPr lang="ja-JP" altLang="en-US" sz="2300" dirty="0">
                <a:solidFill>
                  <a:srgbClr val="000000"/>
                </a:solidFill>
              </a:rPr>
              <a:t>総物質量</a:t>
            </a:r>
            <a:r>
              <a:rPr lang="en-US" altLang="ja-JP" sz="2300" dirty="0">
                <a:solidFill>
                  <a:srgbClr val="000000"/>
                </a:solidFill>
              </a:rPr>
              <a:t> = </a:t>
            </a:r>
            <a:r>
              <a:rPr lang="en-US" altLang="ja-JP" sz="2300" dirty="0">
                <a:solidFill>
                  <a:srgbClr val="FF0000"/>
                </a:solidFill>
              </a:rPr>
              <a:t>0.05 X</a:t>
            </a:r>
            <a:r>
              <a:rPr lang="en-US" altLang="ja-JP" sz="2300" baseline="-25000" dirty="0">
                <a:solidFill>
                  <a:srgbClr val="FF0000"/>
                </a:solidFill>
              </a:rPr>
              <a:t>0</a:t>
            </a:r>
            <a:r>
              <a:rPr lang="en-US" altLang="ja-JP" sz="2300" dirty="0">
                <a:solidFill>
                  <a:srgbClr val="000000"/>
                </a:solidFill>
              </a:rPr>
              <a:t>]</a:t>
            </a:r>
          </a:p>
          <a:p>
            <a:r>
              <a:rPr lang="en-US" altLang="ja-JP" sz="2300" dirty="0">
                <a:solidFill>
                  <a:srgbClr val="008000"/>
                </a:solidFill>
              </a:rPr>
              <a:t>spoiler</a:t>
            </a:r>
            <a:r>
              <a:rPr lang="ja-JP" altLang="en-US" sz="2300" dirty="0">
                <a:solidFill>
                  <a:srgbClr val="008000"/>
                </a:solidFill>
              </a:rPr>
              <a:t>上にも</a:t>
            </a:r>
            <a:r>
              <a:rPr lang="en-US" altLang="ja-JP" sz="2300" dirty="0">
                <a:solidFill>
                  <a:srgbClr val="008000"/>
                </a:solidFill>
              </a:rPr>
              <a:t> beam hole </a:t>
            </a:r>
            <a:r>
              <a:rPr lang="ja-JP" altLang="en-US" sz="2300" dirty="0">
                <a:solidFill>
                  <a:srgbClr val="008000"/>
                </a:solidFill>
              </a:rPr>
              <a:t>有り</a:t>
            </a:r>
            <a:endParaRPr lang="en-US" altLang="ja-JP" sz="2300" dirty="0">
              <a:solidFill>
                <a:srgbClr val="000000"/>
              </a:solidFill>
            </a:endParaRPr>
          </a:p>
        </p:txBody>
      </p:sp>
      <p:cxnSp>
        <p:nvCxnSpPr>
          <p:cNvPr id="32" name="直線矢印コネクタ 31"/>
          <p:cNvCxnSpPr/>
          <p:nvPr/>
        </p:nvCxnSpPr>
        <p:spPr>
          <a:xfrm flipV="1">
            <a:off x="6921636" y="1383023"/>
            <a:ext cx="1948450" cy="8753"/>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3" name="テキスト ボックス 32"/>
          <p:cNvSpPr txBox="1"/>
          <p:nvPr/>
        </p:nvSpPr>
        <p:spPr>
          <a:xfrm>
            <a:off x="7172151" y="997876"/>
            <a:ext cx="1801585" cy="428472"/>
          </a:xfrm>
          <a:prstGeom prst="rect">
            <a:avLst/>
          </a:prstGeom>
          <a:noFill/>
        </p:spPr>
        <p:txBody>
          <a:bodyPr wrap="none" lIns="104287" tIns="52144" rIns="104287" bIns="52144" rtlCol="0">
            <a:spAutoFit/>
          </a:bodyPr>
          <a:lstStyle/>
          <a:p>
            <a:r>
              <a:rPr kumimoji="1" lang="en-US" altLang="ja-JP" dirty="0" smtClean="0"/>
              <a:t>3m distance</a:t>
            </a:r>
            <a:endParaRPr kumimoji="1" lang="ja-JP" altLang="en-US" dirty="0"/>
          </a:p>
        </p:txBody>
      </p:sp>
      <p:pic>
        <p:nvPicPr>
          <p:cNvPr id="31" name="コンテンツ プレースホルダー 30" descr="IMG_1845_trimm.jpg"/>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2092392" y="4419751"/>
            <a:ext cx="3367756" cy="2582671"/>
          </a:xfrm>
        </p:spPr>
      </p:pic>
      <p:pic>
        <p:nvPicPr>
          <p:cNvPr id="34" name="図 33" descr="IMG_1847_trimm.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98555" y="4427036"/>
            <a:ext cx="3038951" cy="2559707"/>
          </a:xfrm>
          <a:prstGeom prst="rect">
            <a:avLst/>
          </a:prstGeom>
        </p:spPr>
      </p:pic>
      <p:sp>
        <p:nvSpPr>
          <p:cNvPr id="35" name="テキスト ボックス 34"/>
          <p:cNvSpPr txBox="1"/>
          <p:nvPr/>
        </p:nvSpPr>
        <p:spPr>
          <a:xfrm>
            <a:off x="4563409" y="4577422"/>
            <a:ext cx="915932" cy="428472"/>
          </a:xfrm>
          <a:prstGeom prst="rect">
            <a:avLst/>
          </a:prstGeom>
          <a:noFill/>
        </p:spPr>
        <p:txBody>
          <a:bodyPr wrap="none" lIns="104287" tIns="52144" rIns="104287" bIns="52144" rtlCol="0">
            <a:spAutoFit/>
          </a:bodyPr>
          <a:lstStyle/>
          <a:p>
            <a:r>
              <a:rPr kumimoji="1" lang="en-US" altLang="ja-JP" dirty="0" smtClean="0">
                <a:solidFill>
                  <a:srgbClr val="FFFF00"/>
                </a:solidFill>
              </a:rPr>
              <a:t>Front</a:t>
            </a:r>
            <a:endParaRPr kumimoji="1" lang="ja-JP" altLang="en-US" dirty="0">
              <a:solidFill>
                <a:srgbClr val="FFFF00"/>
              </a:solidFill>
            </a:endParaRPr>
          </a:p>
        </p:txBody>
      </p:sp>
      <p:sp>
        <p:nvSpPr>
          <p:cNvPr id="36" name="テキスト ボックス 35"/>
          <p:cNvSpPr txBox="1"/>
          <p:nvPr/>
        </p:nvSpPr>
        <p:spPr>
          <a:xfrm>
            <a:off x="8228875" y="4548102"/>
            <a:ext cx="838988" cy="428472"/>
          </a:xfrm>
          <a:prstGeom prst="rect">
            <a:avLst/>
          </a:prstGeom>
          <a:noFill/>
        </p:spPr>
        <p:txBody>
          <a:bodyPr wrap="none" lIns="104287" tIns="52144" rIns="104287" bIns="52144" rtlCol="0">
            <a:spAutoFit/>
          </a:bodyPr>
          <a:lstStyle/>
          <a:p>
            <a:r>
              <a:rPr kumimoji="1" lang="en-US" altLang="ja-JP" dirty="0" smtClean="0">
                <a:solidFill>
                  <a:srgbClr val="FFFF00"/>
                </a:solidFill>
              </a:rPr>
              <a:t>Rear</a:t>
            </a:r>
            <a:endParaRPr kumimoji="1" lang="ja-JP" altLang="en-US" dirty="0">
              <a:solidFill>
                <a:srgbClr val="FFFF00"/>
              </a:solidFill>
            </a:endParaRPr>
          </a:p>
        </p:txBody>
      </p:sp>
      <p:sp>
        <p:nvSpPr>
          <p:cNvPr id="37" name="テキスト ボックス 36"/>
          <p:cNvSpPr txBox="1"/>
          <p:nvPr/>
        </p:nvSpPr>
        <p:spPr>
          <a:xfrm>
            <a:off x="9306153" y="397228"/>
            <a:ext cx="1259776" cy="351528"/>
          </a:xfrm>
          <a:prstGeom prst="rect">
            <a:avLst/>
          </a:prstGeom>
          <a:noFill/>
        </p:spPr>
        <p:txBody>
          <a:bodyPr wrap="none" lIns="104287" tIns="52144" rIns="104287" bIns="52144" rtlCol="0">
            <a:spAutoFit/>
          </a:bodyPr>
          <a:lstStyle/>
          <a:p>
            <a:r>
              <a:rPr kumimoji="1" lang="en-US" altLang="ja-JP" sz="1600" dirty="0" smtClean="0"/>
              <a:t>T.Kamitani</a:t>
            </a:r>
            <a:endParaRPr kumimoji="1" lang="ja-JP" altLang="en-US" dirty="0"/>
          </a:p>
        </p:txBody>
      </p:sp>
    </p:spTree>
    <p:extLst>
      <p:ext uri="{BB962C8B-B14F-4D97-AF65-F5344CB8AC3E}">
        <p14:creationId xmlns:p14="http://schemas.microsoft.com/office/powerpoint/2010/main" val="80533723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図 29" descr="capture-section-layout-fromVWX.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025608"/>
            <a:ext cx="10688638" cy="768169"/>
          </a:xfrm>
          <a:prstGeom prst="rect">
            <a:avLst/>
          </a:prstGeom>
        </p:spPr>
      </p:pic>
      <p:sp>
        <p:nvSpPr>
          <p:cNvPr id="2" name="タイトル 1"/>
          <p:cNvSpPr>
            <a:spLocks noGrp="1"/>
          </p:cNvSpPr>
          <p:nvPr>
            <p:ph type="title"/>
          </p:nvPr>
        </p:nvSpPr>
        <p:spPr/>
        <p:txBody>
          <a:bodyPr/>
          <a:lstStyle/>
          <a:p>
            <a:r>
              <a:rPr kumimoji="1" lang="ja-JP" altLang="en-US" dirty="0" smtClean="0"/>
              <a:t>陽電子捕獲部</a:t>
            </a:r>
            <a:r>
              <a:rPr kumimoji="1" lang="en-US" altLang="ja-JP" dirty="0" smtClean="0"/>
              <a:t> (e+ capture section)</a:t>
            </a:r>
            <a:endParaRPr kumimoji="1" lang="ja-JP" altLang="en-US" dirty="0"/>
          </a:p>
        </p:txBody>
      </p:sp>
      <p:sp>
        <p:nvSpPr>
          <p:cNvPr id="5" name="角丸四角形 4"/>
          <p:cNvSpPr/>
          <p:nvPr/>
        </p:nvSpPr>
        <p:spPr>
          <a:xfrm>
            <a:off x="2364485" y="1439828"/>
            <a:ext cx="672038" cy="804307"/>
          </a:xfrm>
          <a:prstGeom prst="roundRect">
            <a:avLst/>
          </a:prstGeom>
          <a:solidFill>
            <a:srgbClr val="FF6600"/>
          </a:solidFill>
        </p:spPr>
        <p:style>
          <a:lnRef idx="1">
            <a:schemeClr val="accent1"/>
          </a:lnRef>
          <a:fillRef idx="3">
            <a:schemeClr val="accent1"/>
          </a:fillRef>
          <a:effectRef idx="2">
            <a:schemeClr val="accent1"/>
          </a:effectRef>
          <a:fontRef idx="minor">
            <a:schemeClr val="lt1"/>
          </a:fontRef>
        </p:style>
        <p:txBody>
          <a:bodyPr lIns="104287" tIns="52144" rIns="104287" bIns="52144" rtlCol="0" anchor="ctr"/>
          <a:lstStyle/>
          <a:p>
            <a:pPr algn="ctr"/>
            <a:r>
              <a:rPr kumimoji="1" lang="en-US" altLang="ja-JP" sz="1600" dirty="0" smtClean="0"/>
              <a:t>KLY</a:t>
            </a:r>
          </a:p>
          <a:p>
            <a:pPr algn="ctr"/>
            <a:r>
              <a:rPr lang="en-US" altLang="ja-JP" sz="1600" dirty="0" smtClean="0"/>
              <a:t>1-5</a:t>
            </a:r>
            <a:endParaRPr kumimoji="1" lang="ja-JP" altLang="en-US" sz="1600" dirty="0"/>
          </a:p>
        </p:txBody>
      </p:sp>
      <p:sp>
        <p:nvSpPr>
          <p:cNvPr id="7" name="円柱 6"/>
          <p:cNvSpPr/>
          <p:nvPr/>
        </p:nvSpPr>
        <p:spPr>
          <a:xfrm rot="10800000">
            <a:off x="1351417" y="1543916"/>
            <a:ext cx="310942" cy="406885"/>
          </a:xfrm>
          <a:prstGeom prst="can">
            <a:avLst/>
          </a:prstGeom>
        </p:spPr>
        <p:style>
          <a:lnRef idx="1">
            <a:schemeClr val="accent1"/>
          </a:lnRef>
          <a:fillRef idx="3">
            <a:schemeClr val="accent1"/>
          </a:fillRef>
          <a:effectRef idx="2">
            <a:schemeClr val="accent1"/>
          </a:effectRef>
          <a:fontRef idx="minor">
            <a:schemeClr val="lt1"/>
          </a:fontRef>
        </p:style>
        <p:txBody>
          <a:bodyPr lIns="104287" tIns="52144" rIns="104287" bIns="52144" rtlCol="0" anchor="ctr"/>
          <a:lstStyle/>
          <a:p>
            <a:pPr algn="ctr"/>
            <a:endParaRPr kumimoji="1" lang="ja-JP" altLang="en-US"/>
          </a:p>
        </p:txBody>
      </p:sp>
      <p:sp>
        <p:nvSpPr>
          <p:cNvPr id="9" name="円柱 8"/>
          <p:cNvSpPr/>
          <p:nvPr/>
        </p:nvSpPr>
        <p:spPr>
          <a:xfrm rot="10800000">
            <a:off x="1343996" y="2021204"/>
            <a:ext cx="310942" cy="406885"/>
          </a:xfrm>
          <a:prstGeom prst="can">
            <a:avLst/>
          </a:prstGeom>
        </p:spPr>
        <p:style>
          <a:lnRef idx="1">
            <a:schemeClr val="accent1"/>
          </a:lnRef>
          <a:fillRef idx="3">
            <a:schemeClr val="accent1"/>
          </a:fillRef>
          <a:effectRef idx="2">
            <a:schemeClr val="accent1"/>
          </a:effectRef>
          <a:fontRef idx="minor">
            <a:schemeClr val="lt1"/>
          </a:fontRef>
        </p:style>
        <p:txBody>
          <a:bodyPr lIns="104287" tIns="52144" rIns="104287" bIns="52144" rtlCol="0" anchor="ctr"/>
          <a:lstStyle/>
          <a:p>
            <a:pPr algn="ctr"/>
            <a:endParaRPr kumimoji="1" lang="ja-JP" altLang="en-US"/>
          </a:p>
        </p:txBody>
      </p:sp>
      <p:cxnSp>
        <p:nvCxnSpPr>
          <p:cNvPr id="22" name="直線コネクタ 21"/>
          <p:cNvCxnSpPr>
            <a:stCxn id="5" idx="0"/>
          </p:cNvCxnSpPr>
          <p:nvPr/>
        </p:nvCxnSpPr>
        <p:spPr>
          <a:xfrm flipV="1">
            <a:off x="2700504" y="1227054"/>
            <a:ext cx="0" cy="212775"/>
          </a:xfrm>
          <a:prstGeom prst="line">
            <a:avLst/>
          </a:prstGeom>
          <a:ln w="57150" cmpd="sng">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5" name="直線コネクタ 24"/>
          <p:cNvCxnSpPr/>
          <p:nvPr/>
        </p:nvCxnSpPr>
        <p:spPr>
          <a:xfrm flipH="1">
            <a:off x="1199758" y="1260043"/>
            <a:ext cx="1500747" cy="0"/>
          </a:xfrm>
          <a:prstGeom prst="line">
            <a:avLst/>
          </a:prstGeom>
          <a:ln w="57150" cmpd="sng">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直線コネクタ 27"/>
          <p:cNvCxnSpPr/>
          <p:nvPr/>
        </p:nvCxnSpPr>
        <p:spPr>
          <a:xfrm>
            <a:off x="1210992" y="1227053"/>
            <a:ext cx="0" cy="723749"/>
          </a:xfrm>
          <a:prstGeom prst="line">
            <a:avLst/>
          </a:prstGeom>
          <a:ln w="57150" cmpd="sng">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直線コネクタ 30"/>
          <p:cNvCxnSpPr/>
          <p:nvPr/>
        </p:nvCxnSpPr>
        <p:spPr>
          <a:xfrm>
            <a:off x="1199758" y="1946655"/>
            <a:ext cx="288474" cy="0"/>
          </a:xfrm>
          <a:prstGeom prst="line">
            <a:avLst/>
          </a:prstGeom>
          <a:ln w="57150" cmpd="sng">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直線コネクタ 32"/>
          <p:cNvCxnSpPr/>
          <p:nvPr/>
        </p:nvCxnSpPr>
        <p:spPr>
          <a:xfrm>
            <a:off x="1199758" y="2021204"/>
            <a:ext cx="288474" cy="0"/>
          </a:xfrm>
          <a:prstGeom prst="line">
            <a:avLst/>
          </a:prstGeom>
          <a:ln w="57150" cmpd="sng">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ひし形 33"/>
          <p:cNvSpPr/>
          <p:nvPr/>
        </p:nvSpPr>
        <p:spPr>
          <a:xfrm>
            <a:off x="1290551" y="1946656"/>
            <a:ext cx="121725" cy="74549"/>
          </a:xfrm>
          <a:prstGeom prst="diamond">
            <a:avLst/>
          </a:prstGeom>
          <a:solidFill>
            <a:schemeClr val="accent6">
              <a:lumMod val="50000"/>
            </a:schemeClr>
          </a:solid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lIns="104287" tIns="52144" rIns="104287" bIns="52144" rtlCol="0" anchor="ctr"/>
          <a:lstStyle/>
          <a:p>
            <a:pPr algn="ctr"/>
            <a:endParaRPr kumimoji="1" lang="ja-JP" altLang="en-US"/>
          </a:p>
        </p:txBody>
      </p:sp>
      <p:cxnSp>
        <p:nvCxnSpPr>
          <p:cNvPr id="43" name="直線コネクタ 42"/>
          <p:cNvCxnSpPr/>
          <p:nvPr/>
        </p:nvCxnSpPr>
        <p:spPr>
          <a:xfrm>
            <a:off x="1214673" y="1663585"/>
            <a:ext cx="0" cy="1300451"/>
          </a:xfrm>
          <a:prstGeom prst="line">
            <a:avLst/>
          </a:prstGeom>
          <a:ln w="57150" cmpd="sng">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grpSp>
        <p:nvGrpSpPr>
          <p:cNvPr id="17" name="図形グループ 16"/>
          <p:cNvGrpSpPr/>
          <p:nvPr/>
        </p:nvGrpSpPr>
        <p:grpSpPr>
          <a:xfrm>
            <a:off x="3538137" y="2953425"/>
            <a:ext cx="1598349" cy="450833"/>
            <a:chOff x="3026833" y="3594100"/>
            <a:chExt cx="1367368" cy="408816"/>
          </a:xfrm>
        </p:grpSpPr>
        <p:cxnSp>
          <p:nvCxnSpPr>
            <p:cNvPr id="53" name="直線コネクタ 52"/>
            <p:cNvCxnSpPr/>
            <p:nvPr/>
          </p:nvCxnSpPr>
          <p:spPr>
            <a:xfrm flipH="1">
              <a:off x="3049753" y="3594100"/>
              <a:ext cx="2480" cy="408816"/>
            </a:xfrm>
            <a:prstGeom prst="line">
              <a:avLst/>
            </a:prstGeom>
            <a:ln w="57150" cmpd="sng">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4" name="直線コネクタ 53"/>
            <p:cNvCxnSpPr/>
            <p:nvPr/>
          </p:nvCxnSpPr>
          <p:spPr>
            <a:xfrm flipH="1" flipV="1">
              <a:off x="3026833" y="3619500"/>
              <a:ext cx="1367368" cy="1"/>
            </a:xfrm>
            <a:prstGeom prst="line">
              <a:avLst/>
            </a:prstGeom>
            <a:ln w="57150" cmpd="sng">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5" name="直線コネクタ 54"/>
            <p:cNvCxnSpPr/>
            <p:nvPr/>
          </p:nvCxnSpPr>
          <p:spPr>
            <a:xfrm flipH="1">
              <a:off x="4362086" y="3598333"/>
              <a:ext cx="2481" cy="404583"/>
            </a:xfrm>
            <a:prstGeom prst="line">
              <a:avLst/>
            </a:prstGeom>
            <a:ln w="57150" cmpd="sng">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grpSp>
      <p:cxnSp>
        <p:nvCxnSpPr>
          <p:cNvPr id="61" name="直線コネクタ 60"/>
          <p:cNvCxnSpPr/>
          <p:nvPr/>
        </p:nvCxnSpPr>
        <p:spPr>
          <a:xfrm flipH="1">
            <a:off x="4334107" y="2682122"/>
            <a:ext cx="4009" cy="303192"/>
          </a:xfrm>
          <a:prstGeom prst="line">
            <a:avLst/>
          </a:prstGeom>
          <a:ln w="57150" cmpd="sng">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2" name="直線コネクタ 61"/>
          <p:cNvCxnSpPr/>
          <p:nvPr/>
        </p:nvCxnSpPr>
        <p:spPr>
          <a:xfrm flipH="1">
            <a:off x="4309973" y="2710107"/>
            <a:ext cx="3114013" cy="0"/>
          </a:xfrm>
          <a:prstGeom prst="line">
            <a:avLst/>
          </a:prstGeom>
          <a:ln w="57150" cmpd="sng">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3" name="直線コネクタ 62"/>
          <p:cNvCxnSpPr/>
          <p:nvPr/>
        </p:nvCxnSpPr>
        <p:spPr>
          <a:xfrm flipH="1">
            <a:off x="7412826" y="2700309"/>
            <a:ext cx="533" cy="285004"/>
          </a:xfrm>
          <a:prstGeom prst="line">
            <a:avLst/>
          </a:prstGeom>
          <a:ln w="57150" cmpd="sng">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68" name="角丸四角形 67"/>
          <p:cNvSpPr/>
          <p:nvPr/>
        </p:nvSpPr>
        <p:spPr>
          <a:xfrm>
            <a:off x="7006820" y="1394369"/>
            <a:ext cx="672038" cy="804307"/>
          </a:xfrm>
          <a:prstGeom prst="roundRect">
            <a:avLst/>
          </a:prstGeom>
          <a:solidFill>
            <a:srgbClr val="FF6600"/>
          </a:solidFill>
        </p:spPr>
        <p:style>
          <a:lnRef idx="1">
            <a:schemeClr val="accent1"/>
          </a:lnRef>
          <a:fillRef idx="3">
            <a:schemeClr val="accent1"/>
          </a:fillRef>
          <a:effectRef idx="2">
            <a:schemeClr val="accent1"/>
          </a:effectRef>
          <a:fontRef idx="minor">
            <a:schemeClr val="lt1"/>
          </a:fontRef>
        </p:style>
        <p:txBody>
          <a:bodyPr lIns="104287" tIns="52144" rIns="104287" bIns="52144" rtlCol="0" anchor="ctr"/>
          <a:lstStyle/>
          <a:p>
            <a:pPr algn="ctr"/>
            <a:r>
              <a:rPr kumimoji="1" lang="en-US" altLang="ja-JP" sz="1600" dirty="0" smtClean="0"/>
              <a:t>KLY</a:t>
            </a:r>
          </a:p>
          <a:p>
            <a:pPr algn="ctr"/>
            <a:r>
              <a:rPr lang="en-US" altLang="ja-JP" sz="1600" dirty="0" smtClean="0"/>
              <a:t>1-6</a:t>
            </a:r>
            <a:endParaRPr kumimoji="1" lang="ja-JP" altLang="en-US" sz="1600" dirty="0"/>
          </a:p>
        </p:txBody>
      </p:sp>
      <p:sp>
        <p:nvSpPr>
          <p:cNvPr id="69" name="円柱 68"/>
          <p:cNvSpPr/>
          <p:nvPr/>
        </p:nvSpPr>
        <p:spPr>
          <a:xfrm rot="10800000">
            <a:off x="5993752" y="1498456"/>
            <a:ext cx="310942" cy="406885"/>
          </a:xfrm>
          <a:prstGeom prst="can">
            <a:avLst/>
          </a:prstGeom>
        </p:spPr>
        <p:style>
          <a:lnRef idx="1">
            <a:schemeClr val="accent1"/>
          </a:lnRef>
          <a:fillRef idx="3">
            <a:schemeClr val="accent1"/>
          </a:fillRef>
          <a:effectRef idx="2">
            <a:schemeClr val="accent1"/>
          </a:effectRef>
          <a:fontRef idx="minor">
            <a:schemeClr val="lt1"/>
          </a:fontRef>
        </p:style>
        <p:txBody>
          <a:bodyPr lIns="104287" tIns="52144" rIns="104287" bIns="52144" rtlCol="0" anchor="ctr"/>
          <a:lstStyle/>
          <a:p>
            <a:pPr algn="ctr"/>
            <a:endParaRPr kumimoji="1" lang="ja-JP" altLang="en-US"/>
          </a:p>
        </p:txBody>
      </p:sp>
      <p:sp>
        <p:nvSpPr>
          <p:cNvPr id="70" name="円柱 69"/>
          <p:cNvSpPr/>
          <p:nvPr/>
        </p:nvSpPr>
        <p:spPr>
          <a:xfrm rot="10800000">
            <a:off x="5986332" y="1975745"/>
            <a:ext cx="310942" cy="406885"/>
          </a:xfrm>
          <a:prstGeom prst="can">
            <a:avLst/>
          </a:prstGeom>
        </p:spPr>
        <p:style>
          <a:lnRef idx="1">
            <a:schemeClr val="accent1"/>
          </a:lnRef>
          <a:fillRef idx="3">
            <a:schemeClr val="accent1"/>
          </a:fillRef>
          <a:effectRef idx="2">
            <a:schemeClr val="accent1"/>
          </a:effectRef>
          <a:fontRef idx="minor">
            <a:schemeClr val="lt1"/>
          </a:fontRef>
        </p:style>
        <p:txBody>
          <a:bodyPr lIns="104287" tIns="52144" rIns="104287" bIns="52144" rtlCol="0" anchor="ctr"/>
          <a:lstStyle/>
          <a:p>
            <a:pPr algn="ctr"/>
            <a:endParaRPr kumimoji="1" lang="ja-JP" altLang="en-US"/>
          </a:p>
        </p:txBody>
      </p:sp>
      <p:cxnSp>
        <p:nvCxnSpPr>
          <p:cNvPr id="71" name="直線コネクタ 70"/>
          <p:cNvCxnSpPr>
            <a:stCxn id="68" idx="0"/>
          </p:cNvCxnSpPr>
          <p:nvPr/>
        </p:nvCxnSpPr>
        <p:spPr>
          <a:xfrm flipV="1">
            <a:off x="7342839" y="1181594"/>
            <a:ext cx="0" cy="212775"/>
          </a:xfrm>
          <a:prstGeom prst="line">
            <a:avLst/>
          </a:prstGeom>
          <a:ln w="57150" cmpd="sng">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2" name="直線コネクタ 71"/>
          <p:cNvCxnSpPr/>
          <p:nvPr/>
        </p:nvCxnSpPr>
        <p:spPr>
          <a:xfrm flipH="1">
            <a:off x="5842094" y="1214583"/>
            <a:ext cx="1500747" cy="0"/>
          </a:xfrm>
          <a:prstGeom prst="line">
            <a:avLst/>
          </a:prstGeom>
          <a:ln w="57150" cmpd="sng">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3" name="直線コネクタ 72"/>
          <p:cNvCxnSpPr/>
          <p:nvPr/>
        </p:nvCxnSpPr>
        <p:spPr>
          <a:xfrm>
            <a:off x="5853328" y="1181593"/>
            <a:ext cx="0" cy="723749"/>
          </a:xfrm>
          <a:prstGeom prst="line">
            <a:avLst/>
          </a:prstGeom>
          <a:ln w="57150" cmpd="sng">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4" name="直線コネクタ 73"/>
          <p:cNvCxnSpPr/>
          <p:nvPr/>
        </p:nvCxnSpPr>
        <p:spPr>
          <a:xfrm>
            <a:off x="5842093" y="1901196"/>
            <a:ext cx="288474" cy="0"/>
          </a:xfrm>
          <a:prstGeom prst="line">
            <a:avLst/>
          </a:prstGeom>
          <a:ln w="57150" cmpd="sng">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5" name="直線コネクタ 74"/>
          <p:cNvCxnSpPr/>
          <p:nvPr/>
        </p:nvCxnSpPr>
        <p:spPr>
          <a:xfrm>
            <a:off x="5842093" y="1975744"/>
            <a:ext cx="288474" cy="0"/>
          </a:xfrm>
          <a:prstGeom prst="line">
            <a:avLst/>
          </a:prstGeom>
          <a:ln w="57150" cmpd="sng">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76" name="ひし形 75"/>
          <p:cNvSpPr/>
          <p:nvPr/>
        </p:nvSpPr>
        <p:spPr>
          <a:xfrm>
            <a:off x="5932887" y="1901196"/>
            <a:ext cx="121725" cy="74549"/>
          </a:xfrm>
          <a:prstGeom prst="diamond">
            <a:avLst/>
          </a:prstGeom>
          <a:solidFill>
            <a:schemeClr val="accent6">
              <a:lumMod val="50000"/>
            </a:schemeClr>
          </a:solid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lIns="104287" tIns="52144" rIns="104287" bIns="52144" rtlCol="0" anchor="ctr"/>
          <a:lstStyle/>
          <a:p>
            <a:pPr algn="ctr"/>
            <a:endParaRPr kumimoji="1" lang="ja-JP" altLang="en-US"/>
          </a:p>
        </p:txBody>
      </p:sp>
      <p:cxnSp>
        <p:nvCxnSpPr>
          <p:cNvPr id="77" name="直線コネクタ 76"/>
          <p:cNvCxnSpPr/>
          <p:nvPr/>
        </p:nvCxnSpPr>
        <p:spPr>
          <a:xfrm flipH="1">
            <a:off x="5860277" y="1972805"/>
            <a:ext cx="1001" cy="731990"/>
          </a:xfrm>
          <a:prstGeom prst="line">
            <a:avLst/>
          </a:prstGeom>
          <a:ln w="57150" cmpd="sng">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79" name="正方形/長方形 78"/>
          <p:cNvSpPr/>
          <p:nvPr/>
        </p:nvSpPr>
        <p:spPr>
          <a:xfrm>
            <a:off x="204771" y="3371065"/>
            <a:ext cx="119450" cy="177074"/>
          </a:xfrm>
          <a:prstGeom prst="rect">
            <a:avLst/>
          </a:prstGeom>
          <a:solidFill>
            <a:srgbClr val="00FFFF"/>
          </a:solidFill>
          <a:ln>
            <a:solidFill>
              <a:srgbClr val="00FFFF"/>
            </a:solidFill>
          </a:ln>
        </p:spPr>
        <p:style>
          <a:lnRef idx="1">
            <a:schemeClr val="accent1"/>
          </a:lnRef>
          <a:fillRef idx="3">
            <a:schemeClr val="accent1"/>
          </a:fillRef>
          <a:effectRef idx="2">
            <a:schemeClr val="accent1"/>
          </a:effectRef>
          <a:fontRef idx="minor">
            <a:schemeClr val="lt1"/>
          </a:fontRef>
        </p:style>
        <p:txBody>
          <a:bodyPr lIns="104287" tIns="52144" rIns="104287" bIns="52144" rtlCol="0" anchor="ctr"/>
          <a:lstStyle/>
          <a:p>
            <a:pPr algn="ctr"/>
            <a:endParaRPr kumimoji="1" lang="ja-JP" altLang="en-US"/>
          </a:p>
        </p:txBody>
      </p:sp>
      <p:sp>
        <p:nvSpPr>
          <p:cNvPr id="80" name="テキスト ボックス 79"/>
          <p:cNvSpPr txBox="1"/>
          <p:nvPr/>
        </p:nvSpPr>
        <p:spPr>
          <a:xfrm>
            <a:off x="1190553" y="1214399"/>
            <a:ext cx="931868" cy="428472"/>
          </a:xfrm>
          <a:prstGeom prst="rect">
            <a:avLst/>
          </a:prstGeom>
          <a:noFill/>
        </p:spPr>
        <p:txBody>
          <a:bodyPr wrap="none" lIns="104287" tIns="52144" rIns="104287" bIns="52144" rtlCol="0">
            <a:spAutoFit/>
          </a:bodyPr>
          <a:lstStyle/>
          <a:p>
            <a:r>
              <a:rPr lang="en-US" altLang="ja-JP" dirty="0">
                <a:solidFill>
                  <a:schemeClr val="tx2">
                    <a:lumMod val="60000"/>
                    <a:lumOff val="40000"/>
                  </a:schemeClr>
                </a:solidFill>
              </a:rPr>
              <a:t>SLED</a:t>
            </a:r>
            <a:endParaRPr lang="ja-JP" altLang="en-US" dirty="0">
              <a:solidFill>
                <a:schemeClr val="tx2">
                  <a:lumMod val="60000"/>
                  <a:lumOff val="40000"/>
                </a:schemeClr>
              </a:solidFill>
            </a:endParaRPr>
          </a:p>
        </p:txBody>
      </p:sp>
      <p:sp>
        <p:nvSpPr>
          <p:cNvPr id="81" name="テキスト ボックス 80"/>
          <p:cNvSpPr txBox="1"/>
          <p:nvPr/>
        </p:nvSpPr>
        <p:spPr>
          <a:xfrm>
            <a:off x="5842526" y="1164934"/>
            <a:ext cx="931868" cy="428472"/>
          </a:xfrm>
          <a:prstGeom prst="rect">
            <a:avLst/>
          </a:prstGeom>
          <a:noFill/>
        </p:spPr>
        <p:txBody>
          <a:bodyPr wrap="none" lIns="104287" tIns="52144" rIns="104287" bIns="52144" rtlCol="0">
            <a:spAutoFit/>
          </a:bodyPr>
          <a:lstStyle/>
          <a:p>
            <a:r>
              <a:rPr lang="en-US" altLang="ja-JP" dirty="0">
                <a:solidFill>
                  <a:schemeClr val="tx2">
                    <a:lumMod val="60000"/>
                    <a:lumOff val="40000"/>
                  </a:schemeClr>
                </a:solidFill>
              </a:rPr>
              <a:t>SLED</a:t>
            </a:r>
            <a:endParaRPr lang="ja-JP" altLang="en-US" dirty="0">
              <a:solidFill>
                <a:schemeClr val="tx2">
                  <a:lumMod val="60000"/>
                  <a:lumOff val="40000"/>
                </a:schemeClr>
              </a:solidFill>
            </a:endParaRPr>
          </a:p>
        </p:txBody>
      </p:sp>
      <p:sp>
        <p:nvSpPr>
          <p:cNvPr id="10" name="角丸四角形 9"/>
          <p:cNvSpPr/>
          <p:nvPr/>
        </p:nvSpPr>
        <p:spPr>
          <a:xfrm>
            <a:off x="4830523" y="3273254"/>
            <a:ext cx="4489164" cy="352461"/>
          </a:xfrm>
          <a:prstGeom prst="roundRect">
            <a:avLst/>
          </a:prstGeom>
          <a:noFill/>
          <a:ln w="38100" cmpd="sng">
            <a:solidFill>
              <a:srgbClr val="FF00FF"/>
            </a:solidFill>
            <a:prstDash val="sysDot"/>
          </a:ln>
          <a:effectLst/>
        </p:spPr>
        <p:style>
          <a:lnRef idx="1">
            <a:schemeClr val="accent1"/>
          </a:lnRef>
          <a:fillRef idx="3">
            <a:schemeClr val="accent1"/>
          </a:fillRef>
          <a:effectRef idx="2">
            <a:schemeClr val="accent1"/>
          </a:effectRef>
          <a:fontRef idx="minor">
            <a:schemeClr val="lt1"/>
          </a:fontRef>
        </p:style>
        <p:txBody>
          <a:bodyPr lIns="104287" tIns="52144" rIns="104287" bIns="52144" rtlCol="0" anchor="ctr"/>
          <a:lstStyle/>
          <a:p>
            <a:pPr algn="ctr"/>
            <a:endParaRPr kumimoji="1" lang="ja-JP" altLang="en-US"/>
          </a:p>
        </p:txBody>
      </p:sp>
      <p:cxnSp>
        <p:nvCxnSpPr>
          <p:cNvPr id="65" name="直線コネクタ 64"/>
          <p:cNvCxnSpPr/>
          <p:nvPr/>
        </p:nvCxnSpPr>
        <p:spPr>
          <a:xfrm flipH="1">
            <a:off x="260778" y="2709465"/>
            <a:ext cx="57351" cy="594673"/>
          </a:xfrm>
          <a:prstGeom prst="line">
            <a:avLst/>
          </a:prstGeom>
          <a:ln w="12700" cmpd="sng">
            <a:solidFill>
              <a:srgbClr val="00FFFF"/>
            </a:solidFill>
          </a:ln>
          <a:effectLst/>
        </p:spPr>
        <p:style>
          <a:lnRef idx="2">
            <a:schemeClr val="accent1"/>
          </a:lnRef>
          <a:fillRef idx="0">
            <a:schemeClr val="accent1"/>
          </a:fillRef>
          <a:effectRef idx="1">
            <a:schemeClr val="accent1"/>
          </a:effectRef>
          <a:fontRef idx="minor">
            <a:schemeClr val="tx1"/>
          </a:fontRef>
        </p:style>
      </p:cxnSp>
      <p:grpSp>
        <p:nvGrpSpPr>
          <p:cNvPr id="84" name="図形グループ 83"/>
          <p:cNvGrpSpPr/>
          <p:nvPr/>
        </p:nvGrpSpPr>
        <p:grpSpPr>
          <a:xfrm>
            <a:off x="6601224" y="2953668"/>
            <a:ext cx="1598349" cy="450833"/>
            <a:chOff x="3026833" y="3594100"/>
            <a:chExt cx="1367368" cy="408816"/>
          </a:xfrm>
        </p:grpSpPr>
        <p:cxnSp>
          <p:nvCxnSpPr>
            <p:cNvPr id="85" name="直線コネクタ 84"/>
            <p:cNvCxnSpPr/>
            <p:nvPr/>
          </p:nvCxnSpPr>
          <p:spPr>
            <a:xfrm flipH="1">
              <a:off x="3049753" y="3594100"/>
              <a:ext cx="2480" cy="408816"/>
            </a:xfrm>
            <a:prstGeom prst="line">
              <a:avLst/>
            </a:prstGeom>
            <a:ln w="57150" cmpd="sng">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6" name="直線コネクタ 85"/>
            <p:cNvCxnSpPr/>
            <p:nvPr/>
          </p:nvCxnSpPr>
          <p:spPr>
            <a:xfrm flipH="1" flipV="1">
              <a:off x="3026833" y="3619500"/>
              <a:ext cx="1367368" cy="1"/>
            </a:xfrm>
            <a:prstGeom prst="line">
              <a:avLst/>
            </a:prstGeom>
            <a:ln w="57150" cmpd="sng">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7" name="直線コネクタ 86"/>
            <p:cNvCxnSpPr/>
            <p:nvPr/>
          </p:nvCxnSpPr>
          <p:spPr>
            <a:xfrm flipH="1">
              <a:off x="4362086" y="3598333"/>
              <a:ext cx="2481" cy="404583"/>
            </a:xfrm>
            <a:prstGeom prst="line">
              <a:avLst/>
            </a:prstGeom>
            <a:ln w="57150" cmpd="sng">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88" name="図形グループ 87"/>
          <p:cNvGrpSpPr/>
          <p:nvPr/>
        </p:nvGrpSpPr>
        <p:grpSpPr>
          <a:xfrm>
            <a:off x="467512" y="2957796"/>
            <a:ext cx="1598349" cy="450833"/>
            <a:chOff x="3026833" y="3594100"/>
            <a:chExt cx="1367368" cy="408816"/>
          </a:xfrm>
        </p:grpSpPr>
        <p:cxnSp>
          <p:nvCxnSpPr>
            <p:cNvPr id="89" name="直線コネクタ 88"/>
            <p:cNvCxnSpPr/>
            <p:nvPr/>
          </p:nvCxnSpPr>
          <p:spPr>
            <a:xfrm flipH="1">
              <a:off x="3049753" y="3594100"/>
              <a:ext cx="2480" cy="408816"/>
            </a:xfrm>
            <a:prstGeom prst="line">
              <a:avLst/>
            </a:prstGeom>
            <a:ln w="57150" cmpd="sng">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90" name="直線コネクタ 89"/>
            <p:cNvCxnSpPr/>
            <p:nvPr/>
          </p:nvCxnSpPr>
          <p:spPr>
            <a:xfrm flipH="1" flipV="1">
              <a:off x="3026833" y="3619500"/>
              <a:ext cx="1367368" cy="1"/>
            </a:xfrm>
            <a:prstGeom prst="line">
              <a:avLst/>
            </a:prstGeom>
            <a:ln w="57150" cmpd="sng">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91" name="直線コネクタ 90"/>
            <p:cNvCxnSpPr/>
            <p:nvPr/>
          </p:nvCxnSpPr>
          <p:spPr>
            <a:xfrm flipH="1">
              <a:off x="4362086" y="3598333"/>
              <a:ext cx="2481" cy="404583"/>
            </a:xfrm>
            <a:prstGeom prst="line">
              <a:avLst/>
            </a:prstGeom>
            <a:ln w="57150" cmpd="sng">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grpSp>
      <p:sp>
        <p:nvSpPr>
          <p:cNvPr id="39" name="正方形/長方形 38"/>
          <p:cNvSpPr/>
          <p:nvPr/>
        </p:nvSpPr>
        <p:spPr>
          <a:xfrm>
            <a:off x="5077104" y="3425573"/>
            <a:ext cx="1237110" cy="70026"/>
          </a:xfrm>
          <a:prstGeom prst="rect">
            <a:avLst/>
          </a:prstGeom>
          <a:gradFill>
            <a:gsLst>
              <a:gs pos="0">
                <a:schemeClr val="accent5">
                  <a:lumMod val="50000"/>
                </a:schemeClr>
              </a:gs>
              <a:gs pos="100000">
                <a:schemeClr val="accent5">
                  <a:lumMod val="60000"/>
                  <a:lumOff val="40000"/>
                </a:schemeClr>
              </a:gs>
            </a:gsLst>
          </a:gradFill>
          <a:ln>
            <a:solidFill>
              <a:srgbClr val="800000"/>
            </a:solidFill>
          </a:ln>
        </p:spPr>
        <p:style>
          <a:lnRef idx="1">
            <a:schemeClr val="accent1"/>
          </a:lnRef>
          <a:fillRef idx="3">
            <a:schemeClr val="accent1"/>
          </a:fillRef>
          <a:effectRef idx="2">
            <a:schemeClr val="accent1"/>
          </a:effectRef>
          <a:fontRef idx="minor">
            <a:schemeClr val="lt1"/>
          </a:fontRef>
        </p:style>
        <p:txBody>
          <a:bodyPr lIns="104287" tIns="52144" rIns="104287" bIns="52144" rtlCol="0" anchor="ctr"/>
          <a:lstStyle/>
          <a:p>
            <a:pPr algn="ctr"/>
            <a:endParaRPr kumimoji="1" lang="ja-JP" altLang="en-US"/>
          </a:p>
        </p:txBody>
      </p:sp>
      <p:sp>
        <p:nvSpPr>
          <p:cNvPr id="92" name="正方形/長方形 91"/>
          <p:cNvSpPr/>
          <p:nvPr/>
        </p:nvSpPr>
        <p:spPr>
          <a:xfrm>
            <a:off x="3548035" y="3425573"/>
            <a:ext cx="1237110" cy="70026"/>
          </a:xfrm>
          <a:prstGeom prst="rect">
            <a:avLst/>
          </a:prstGeom>
          <a:gradFill>
            <a:gsLst>
              <a:gs pos="0">
                <a:schemeClr val="accent5">
                  <a:lumMod val="50000"/>
                </a:schemeClr>
              </a:gs>
              <a:gs pos="100000">
                <a:schemeClr val="accent5">
                  <a:lumMod val="60000"/>
                  <a:lumOff val="40000"/>
                </a:schemeClr>
              </a:gs>
            </a:gsLst>
          </a:gradFill>
          <a:ln>
            <a:solidFill>
              <a:srgbClr val="800000"/>
            </a:solidFill>
          </a:ln>
        </p:spPr>
        <p:style>
          <a:lnRef idx="1">
            <a:schemeClr val="accent1"/>
          </a:lnRef>
          <a:fillRef idx="3">
            <a:schemeClr val="accent1"/>
          </a:fillRef>
          <a:effectRef idx="2">
            <a:schemeClr val="accent1"/>
          </a:effectRef>
          <a:fontRef idx="minor">
            <a:schemeClr val="lt1"/>
          </a:fontRef>
        </p:style>
        <p:txBody>
          <a:bodyPr lIns="104287" tIns="52144" rIns="104287" bIns="52144" rtlCol="0" anchor="ctr"/>
          <a:lstStyle/>
          <a:p>
            <a:pPr algn="ctr"/>
            <a:endParaRPr kumimoji="1" lang="ja-JP" altLang="en-US"/>
          </a:p>
        </p:txBody>
      </p:sp>
      <p:sp>
        <p:nvSpPr>
          <p:cNvPr id="93" name="正方形/長方形 92"/>
          <p:cNvSpPr/>
          <p:nvPr/>
        </p:nvSpPr>
        <p:spPr>
          <a:xfrm>
            <a:off x="6606173" y="3425574"/>
            <a:ext cx="1237110" cy="70026"/>
          </a:xfrm>
          <a:prstGeom prst="rect">
            <a:avLst/>
          </a:prstGeom>
          <a:gradFill>
            <a:gsLst>
              <a:gs pos="0">
                <a:schemeClr val="accent5">
                  <a:lumMod val="50000"/>
                </a:schemeClr>
              </a:gs>
              <a:gs pos="100000">
                <a:schemeClr val="accent5">
                  <a:lumMod val="60000"/>
                  <a:lumOff val="40000"/>
                </a:schemeClr>
              </a:gs>
            </a:gsLst>
          </a:gradFill>
          <a:ln>
            <a:solidFill>
              <a:srgbClr val="800000"/>
            </a:solidFill>
          </a:ln>
        </p:spPr>
        <p:style>
          <a:lnRef idx="1">
            <a:schemeClr val="accent1"/>
          </a:lnRef>
          <a:fillRef idx="3">
            <a:schemeClr val="accent1"/>
          </a:fillRef>
          <a:effectRef idx="2">
            <a:schemeClr val="accent1"/>
          </a:effectRef>
          <a:fontRef idx="minor">
            <a:schemeClr val="lt1"/>
          </a:fontRef>
        </p:style>
        <p:txBody>
          <a:bodyPr lIns="104287" tIns="52144" rIns="104287" bIns="52144" rtlCol="0" anchor="ctr"/>
          <a:lstStyle/>
          <a:p>
            <a:pPr algn="ctr"/>
            <a:endParaRPr kumimoji="1" lang="ja-JP" altLang="en-US"/>
          </a:p>
        </p:txBody>
      </p:sp>
      <p:sp>
        <p:nvSpPr>
          <p:cNvPr id="94" name="正方形/長方形 93"/>
          <p:cNvSpPr/>
          <p:nvPr/>
        </p:nvSpPr>
        <p:spPr>
          <a:xfrm>
            <a:off x="8135242" y="3425574"/>
            <a:ext cx="1237110" cy="70026"/>
          </a:xfrm>
          <a:prstGeom prst="rect">
            <a:avLst/>
          </a:prstGeom>
          <a:gradFill>
            <a:gsLst>
              <a:gs pos="0">
                <a:schemeClr val="accent5">
                  <a:lumMod val="50000"/>
                </a:schemeClr>
              </a:gs>
              <a:gs pos="100000">
                <a:schemeClr val="accent5">
                  <a:lumMod val="60000"/>
                  <a:lumOff val="40000"/>
                </a:schemeClr>
              </a:gs>
            </a:gsLst>
          </a:gradFill>
          <a:ln>
            <a:solidFill>
              <a:srgbClr val="800000"/>
            </a:solidFill>
          </a:ln>
        </p:spPr>
        <p:style>
          <a:lnRef idx="1">
            <a:schemeClr val="accent1"/>
          </a:lnRef>
          <a:fillRef idx="3">
            <a:schemeClr val="accent1"/>
          </a:fillRef>
          <a:effectRef idx="2">
            <a:schemeClr val="accent1"/>
          </a:effectRef>
          <a:fontRef idx="minor">
            <a:schemeClr val="lt1"/>
          </a:fontRef>
        </p:style>
        <p:txBody>
          <a:bodyPr lIns="104287" tIns="52144" rIns="104287" bIns="52144" rtlCol="0" anchor="ctr"/>
          <a:lstStyle/>
          <a:p>
            <a:pPr algn="ctr"/>
            <a:endParaRPr kumimoji="1" lang="ja-JP" altLang="en-US"/>
          </a:p>
        </p:txBody>
      </p:sp>
      <p:sp>
        <p:nvSpPr>
          <p:cNvPr id="95" name="正方形/長方形 94"/>
          <p:cNvSpPr/>
          <p:nvPr/>
        </p:nvSpPr>
        <p:spPr>
          <a:xfrm>
            <a:off x="2009069" y="3425574"/>
            <a:ext cx="1237110" cy="70026"/>
          </a:xfrm>
          <a:prstGeom prst="rect">
            <a:avLst/>
          </a:prstGeom>
          <a:gradFill>
            <a:gsLst>
              <a:gs pos="0">
                <a:schemeClr val="accent5">
                  <a:lumMod val="50000"/>
                </a:schemeClr>
              </a:gs>
              <a:gs pos="100000">
                <a:schemeClr val="accent5">
                  <a:lumMod val="60000"/>
                  <a:lumOff val="40000"/>
                </a:schemeClr>
              </a:gs>
            </a:gsLst>
          </a:gradFill>
          <a:ln>
            <a:solidFill>
              <a:srgbClr val="800000"/>
            </a:solidFill>
          </a:ln>
        </p:spPr>
        <p:style>
          <a:lnRef idx="1">
            <a:schemeClr val="accent1"/>
          </a:lnRef>
          <a:fillRef idx="3">
            <a:schemeClr val="accent1"/>
          </a:fillRef>
          <a:effectRef idx="2">
            <a:schemeClr val="accent1"/>
          </a:effectRef>
          <a:fontRef idx="minor">
            <a:schemeClr val="lt1"/>
          </a:fontRef>
        </p:style>
        <p:txBody>
          <a:bodyPr lIns="104287" tIns="52144" rIns="104287" bIns="52144" rtlCol="0" anchor="ctr"/>
          <a:lstStyle/>
          <a:p>
            <a:pPr algn="ctr"/>
            <a:endParaRPr kumimoji="1" lang="ja-JP" altLang="en-US"/>
          </a:p>
        </p:txBody>
      </p:sp>
      <p:sp>
        <p:nvSpPr>
          <p:cNvPr id="96" name="正方形/長方形 95"/>
          <p:cNvSpPr/>
          <p:nvPr/>
        </p:nvSpPr>
        <p:spPr>
          <a:xfrm>
            <a:off x="450309" y="3425574"/>
            <a:ext cx="1237110" cy="70026"/>
          </a:xfrm>
          <a:prstGeom prst="rect">
            <a:avLst/>
          </a:prstGeom>
          <a:gradFill>
            <a:gsLst>
              <a:gs pos="0">
                <a:schemeClr val="accent5">
                  <a:lumMod val="50000"/>
                </a:schemeClr>
              </a:gs>
              <a:gs pos="100000">
                <a:schemeClr val="accent5">
                  <a:lumMod val="60000"/>
                  <a:lumOff val="40000"/>
                </a:schemeClr>
              </a:gs>
            </a:gsLst>
          </a:gradFill>
          <a:ln>
            <a:solidFill>
              <a:srgbClr val="800000"/>
            </a:solidFill>
          </a:ln>
        </p:spPr>
        <p:style>
          <a:lnRef idx="1">
            <a:schemeClr val="accent1"/>
          </a:lnRef>
          <a:fillRef idx="3">
            <a:schemeClr val="accent1"/>
          </a:fillRef>
          <a:effectRef idx="2">
            <a:schemeClr val="accent1"/>
          </a:effectRef>
          <a:fontRef idx="minor">
            <a:schemeClr val="lt1"/>
          </a:fontRef>
        </p:style>
        <p:txBody>
          <a:bodyPr lIns="104287" tIns="52144" rIns="104287" bIns="52144" rtlCol="0" anchor="ctr"/>
          <a:lstStyle/>
          <a:p>
            <a:pPr algn="ctr"/>
            <a:endParaRPr kumimoji="1" lang="ja-JP" altLang="en-US"/>
          </a:p>
        </p:txBody>
      </p:sp>
      <p:sp>
        <p:nvSpPr>
          <p:cNvPr id="100" name="テキスト ボックス 99"/>
          <p:cNvSpPr txBox="1"/>
          <p:nvPr/>
        </p:nvSpPr>
        <p:spPr>
          <a:xfrm>
            <a:off x="8266122" y="2404499"/>
            <a:ext cx="1605683" cy="428472"/>
          </a:xfrm>
          <a:prstGeom prst="rect">
            <a:avLst/>
          </a:prstGeom>
          <a:noFill/>
        </p:spPr>
        <p:txBody>
          <a:bodyPr wrap="square" lIns="104287" tIns="52144" rIns="104287" bIns="52144" rtlCol="0">
            <a:spAutoFit/>
          </a:bodyPr>
          <a:lstStyle/>
          <a:p>
            <a:r>
              <a:rPr kumimoji="1" lang="en-US" altLang="ja-JP" b="1" dirty="0" smtClean="0">
                <a:solidFill>
                  <a:schemeClr val="accent5">
                    <a:lumMod val="75000"/>
                  </a:schemeClr>
                </a:solidFill>
                <a:latin typeface="Arial"/>
                <a:cs typeface="Arial"/>
              </a:rPr>
              <a:t>LAS</a:t>
            </a:r>
            <a:r>
              <a:rPr kumimoji="1" lang="ja-JP" altLang="en-US" b="1" dirty="0" smtClean="0">
                <a:solidFill>
                  <a:schemeClr val="accent5">
                    <a:lumMod val="75000"/>
                  </a:schemeClr>
                </a:solidFill>
                <a:latin typeface="Arial"/>
                <a:cs typeface="Arial"/>
              </a:rPr>
              <a:t>加速管</a:t>
            </a:r>
            <a:endParaRPr kumimoji="1" lang="ja-JP" altLang="en-US" b="1" dirty="0">
              <a:solidFill>
                <a:schemeClr val="accent5">
                  <a:lumMod val="75000"/>
                </a:schemeClr>
              </a:solidFill>
              <a:latin typeface="Arial"/>
              <a:cs typeface="Arial"/>
            </a:endParaRPr>
          </a:p>
        </p:txBody>
      </p:sp>
      <p:cxnSp>
        <p:nvCxnSpPr>
          <p:cNvPr id="105" name="直線コネクタ 104"/>
          <p:cNvCxnSpPr>
            <a:endCxn id="94" idx="0"/>
          </p:cNvCxnSpPr>
          <p:nvPr/>
        </p:nvCxnSpPr>
        <p:spPr>
          <a:xfrm flipH="1">
            <a:off x="8753797" y="2796642"/>
            <a:ext cx="189396" cy="628933"/>
          </a:xfrm>
          <a:prstGeom prst="line">
            <a:avLst/>
          </a:prstGeom>
          <a:ln w="12700" cmpd="sng">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98" name="図 8" descr="IMG_0297.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85605" y="4779351"/>
            <a:ext cx="3484383" cy="2465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ボックス 3"/>
          <p:cNvSpPr txBox="1"/>
          <p:nvPr/>
        </p:nvSpPr>
        <p:spPr>
          <a:xfrm>
            <a:off x="7201348" y="6529957"/>
            <a:ext cx="915932" cy="557738"/>
          </a:xfrm>
          <a:prstGeom prst="rect">
            <a:avLst/>
          </a:prstGeom>
          <a:noFill/>
        </p:spPr>
        <p:txBody>
          <a:bodyPr wrap="none" lIns="104287" tIns="52144" rIns="104287" bIns="52144" rtlCol="0">
            <a:spAutoFit/>
          </a:bodyPr>
          <a:lstStyle/>
          <a:p>
            <a:pPr>
              <a:lnSpc>
                <a:spcPct val="80000"/>
              </a:lnSpc>
            </a:pPr>
            <a:r>
              <a:rPr lang="en-US" altLang="ja-JP" sz="1800" b="1" dirty="0">
                <a:solidFill>
                  <a:srgbClr val="FFFF00"/>
                </a:solidFill>
              </a:rPr>
              <a:t>LAS </a:t>
            </a:r>
          </a:p>
          <a:p>
            <a:pPr>
              <a:lnSpc>
                <a:spcPct val="80000"/>
              </a:lnSpc>
            </a:pPr>
            <a:r>
              <a:rPr lang="ja-JP" altLang="en-US" sz="1800" b="1" dirty="0">
                <a:solidFill>
                  <a:srgbClr val="FFFF00"/>
                </a:solidFill>
              </a:rPr>
              <a:t>加速管</a:t>
            </a:r>
            <a:endParaRPr lang="en-US" altLang="ja-JP" sz="1800" b="1" dirty="0">
              <a:solidFill>
                <a:srgbClr val="FFFF00"/>
              </a:solidFill>
            </a:endParaRPr>
          </a:p>
        </p:txBody>
      </p:sp>
      <p:sp>
        <p:nvSpPr>
          <p:cNvPr id="99" name="テキスト ボックス 98"/>
          <p:cNvSpPr txBox="1"/>
          <p:nvPr/>
        </p:nvSpPr>
        <p:spPr>
          <a:xfrm>
            <a:off x="8472376" y="5125739"/>
            <a:ext cx="1559989" cy="336139"/>
          </a:xfrm>
          <a:prstGeom prst="rect">
            <a:avLst/>
          </a:prstGeom>
          <a:noFill/>
        </p:spPr>
        <p:txBody>
          <a:bodyPr wrap="none" lIns="104287" tIns="52144" rIns="104287" bIns="52144" rtlCol="0">
            <a:spAutoFit/>
          </a:bodyPr>
          <a:lstStyle/>
          <a:p>
            <a:pPr>
              <a:lnSpc>
                <a:spcPct val="80000"/>
              </a:lnSpc>
            </a:pPr>
            <a:r>
              <a:rPr lang="en-US" altLang="ja-JP" sz="1800" b="1" dirty="0">
                <a:solidFill>
                  <a:srgbClr val="FFFF00"/>
                </a:solidFill>
              </a:rPr>
              <a:t>DC solenoid</a:t>
            </a:r>
            <a:endParaRPr lang="ja-JP" altLang="en-US" sz="1800" b="1" dirty="0">
              <a:solidFill>
                <a:srgbClr val="FFFF00"/>
              </a:solidFill>
            </a:endParaRPr>
          </a:p>
        </p:txBody>
      </p:sp>
      <p:cxnSp>
        <p:nvCxnSpPr>
          <p:cNvPr id="12" name="直線矢印コネクタ 11"/>
          <p:cNvCxnSpPr/>
          <p:nvPr/>
        </p:nvCxnSpPr>
        <p:spPr>
          <a:xfrm flipH="1" flipV="1">
            <a:off x="7456354" y="6040229"/>
            <a:ext cx="27321" cy="532686"/>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101" name="直線矢印コネクタ 100"/>
          <p:cNvCxnSpPr/>
          <p:nvPr/>
        </p:nvCxnSpPr>
        <p:spPr>
          <a:xfrm flipH="1">
            <a:off x="8326658" y="5413036"/>
            <a:ext cx="322761" cy="219613"/>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pic>
        <p:nvPicPr>
          <p:cNvPr id="66" name="図 65" descr="LAS-1.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2137" y="4886942"/>
            <a:ext cx="4794697" cy="2322426"/>
          </a:xfrm>
          <a:prstGeom prst="rect">
            <a:avLst/>
          </a:prstGeom>
        </p:spPr>
      </p:pic>
      <p:sp>
        <p:nvSpPr>
          <p:cNvPr id="78" name="テキスト ボックス 77"/>
          <p:cNvSpPr txBox="1"/>
          <p:nvPr/>
        </p:nvSpPr>
        <p:spPr>
          <a:xfrm>
            <a:off x="465735" y="6154637"/>
            <a:ext cx="3343530" cy="1028636"/>
          </a:xfrm>
          <a:prstGeom prst="rect">
            <a:avLst/>
          </a:prstGeom>
          <a:noFill/>
        </p:spPr>
        <p:txBody>
          <a:bodyPr wrap="square" lIns="104287" tIns="52144" rIns="104287" bIns="52144" rtlCol="0">
            <a:spAutoFit/>
          </a:bodyPr>
          <a:lstStyle/>
          <a:p>
            <a:r>
              <a:rPr kumimoji="1" lang="en-US" altLang="ja-JP" b="1" dirty="0" smtClean="0">
                <a:solidFill>
                  <a:srgbClr val="FFFF00"/>
                </a:solidFill>
                <a:latin typeface="Arial"/>
                <a:cs typeface="Arial"/>
              </a:rPr>
              <a:t>LAS : Large Aperture </a:t>
            </a:r>
            <a:br>
              <a:rPr kumimoji="1" lang="en-US" altLang="ja-JP" b="1" dirty="0" smtClean="0">
                <a:solidFill>
                  <a:srgbClr val="FFFF00"/>
                </a:solidFill>
                <a:latin typeface="Arial"/>
                <a:cs typeface="Arial"/>
              </a:rPr>
            </a:br>
            <a:r>
              <a:rPr kumimoji="1" lang="en-US" altLang="ja-JP" b="1" dirty="0" smtClean="0">
                <a:solidFill>
                  <a:srgbClr val="FFFF00"/>
                </a:solidFill>
                <a:latin typeface="Arial"/>
                <a:cs typeface="Arial"/>
              </a:rPr>
              <a:t>          S-band </a:t>
            </a:r>
            <a:r>
              <a:rPr kumimoji="1" lang="ja-JP" altLang="en-US" b="1" dirty="0" smtClean="0">
                <a:solidFill>
                  <a:srgbClr val="FFFF00"/>
                </a:solidFill>
                <a:latin typeface="Arial"/>
                <a:cs typeface="Arial"/>
              </a:rPr>
              <a:t>加速管</a:t>
            </a:r>
            <a:endParaRPr kumimoji="1" lang="en-US" altLang="ja-JP" b="1" dirty="0" smtClean="0">
              <a:solidFill>
                <a:srgbClr val="FFFF00"/>
              </a:solidFill>
              <a:latin typeface="Arial"/>
              <a:cs typeface="Arial"/>
            </a:endParaRPr>
          </a:p>
          <a:p>
            <a:r>
              <a:rPr lang="ja-JP" altLang="en-US" sz="1800" b="1" dirty="0">
                <a:solidFill>
                  <a:srgbClr val="00FFFF"/>
                </a:solidFill>
                <a:cs typeface="Arial"/>
              </a:rPr>
              <a:t>開口直径</a:t>
            </a:r>
            <a:r>
              <a:rPr lang="en-US" altLang="ja-JP" sz="1800" b="1" dirty="0">
                <a:solidFill>
                  <a:srgbClr val="00FFFF"/>
                </a:solidFill>
                <a:cs typeface="Arial"/>
              </a:rPr>
              <a:t>30mm</a:t>
            </a:r>
            <a:r>
              <a:rPr lang="ja-JP" altLang="en-US" sz="1800" b="1" dirty="0">
                <a:solidFill>
                  <a:srgbClr val="00FFFF"/>
                </a:solidFill>
                <a:cs typeface="Arial"/>
              </a:rPr>
              <a:t>：通常の</a:t>
            </a:r>
            <a:r>
              <a:rPr lang="en-US" altLang="ja-JP" sz="1800" b="1" dirty="0">
                <a:solidFill>
                  <a:srgbClr val="00FFFF"/>
                </a:solidFill>
                <a:cs typeface="Arial"/>
              </a:rPr>
              <a:t> 1.5</a:t>
            </a:r>
            <a:r>
              <a:rPr lang="ja-JP" altLang="en-US" sz="1800" b="1" dirty="0">
                <a:solidFill>
                  <a:srgbClr val="00FFFF"/>
                </a:solidFill>
                <a:cs typeface="Arial"/>
              </a:rPr>
              <a:t>倍</a:t>
            </a:r>
            <a:endParaRPr lang="ja-JP" altLang="en-US" sz="1800" b="1" dirty="0">
              <a:solidFill>
                <a:srgbClr val="00FFFF"/>
              </a:solidFill>
              <a:cs typeface="Arial"/>
            </a:endParaRPr>
          </a:p>
        </p:txBody>
      </p:sp>
      <p:sp>
        <p:nvSpPr>
          <p:cNvPr id="97" name="テキスト ボックス 96"/>
          <p:cNvSpPr txBox="1"/>
          <p:nvPr/>
        </p:nvSpPr>
        <p:spPr>
          <a:xfrm>
            <a:off x="209635" y="3935115"/>
            <a:ext cx="4198882" cy="899370"/>
          </a:xfrm>
          <a:prstGeom prst="rect">
            <a:avLst/>
          </a:prstGeom>
          <a:noFill/>
        </p:spPr>
        <p:txBody>
          <a:bodyPr wrap="none" lIns="104287" tIns="52144" rIns="104287" bIns="52144" rtlCol="0">
            <a:spAutoFit/>
          </a:bodyPr>
          <a:lstStyle/>
          <a:p>
            <a:pPr>
              <a:lnSpc>
                <a:spcPct val="90000"/>
              </a:lnSpc>
            </a:pPr>
            <a:r>
              <a:rPr lang="en-US" altLang="ja-JP" b="1" dirty="0" smtClean="0">
                <a:solidFill>
                  <a:srgbClr val="0000FF"/>
                </a:solidFill>
                <a:latin typeface="Arial"/>
                <a:cs typeface="Arial"/>
              </a:rPr>
              <a:t>  LAS 10 MV/m [SLED off]</a:t>
            </a:r>
          </a:p>
          <a:p>
            <a:pPr>
              <a:lnSpc>
                <a:spcPct val="90000"/>
              </a:lnSpc>
            </a:pPr>
            <a:r>
              <a:rPr lang="ja-JP" altLang="en-US" sz="1800" b="1" dirty="0">
                <a:solidFill>
                  <a:srgbClr val="0000FF"/>
                </a:solidFill>
                <a:latin typeface="Arial"/>
                <a:cs typeface="Arial"/>
              </a:rPr>
              <a:t>　　減速位相</a:t>
            </a:r>
            <a:r>
              <a:rPr lang="en-US" altLang="ja-JP" sz="1800" b="1" dirty="0">
                <a:solidFill>
                  <a:srgbClr val="0000FF"/>
                </a:solidFill>
                <a:latin typeface="Arial"/>
                <a:cs typeface="Arial"/>
              </a:rPr>
              <a:t>capture &amp; </a:t>
            </a:r>
            <a:endParaRPr lang="en-US" altLang="ja-JP" sz="1800" b="1" dirty="0">
              <a:solidFill>
                <a:srgbClr val="0000FF"/>
              </a:solidFill>
              <a:latin typeface="Arial"/>
              <a:cs typeface="Arial"/>
            </a:endParaRPr>
          </a:p>
          <a:p>
            <a:pPr>
              <a:lnSpc>
                <a:spcPct val="90000"/>
              </a:lnSpc>
            </a:pPr>
            <a:r>
              <a:rPr lang="ja-JP" altLang="en-US" sz="1800" b="1" dirty="0">
                <a:solidFill>
                  <a:srgbClr val="0000FF"/>
                </a:solidFill>
                <a:latin typeface="Arial"/>
                <a:cs typeface="Arial"/>
              </a:rPr>
              <a:t>　　</a:t>
            </a:r>
            <a:r>
              <a:rPr lang="en-US" altLang="ja-JP" sz="1800" b="1" dirty="0">
                <a:solidFill>
                  <a:srgbClr val="0000FF"/>
                </a:solidFill>
                <a:latin typeface="Arial"/>
                <a:cs typeface="Arial"/>
              </a:rPr>
              <a:t>RF</a:t>
            </a:r>
            <a:r>
              <a:rPr lang="ja-JP" altLang="en-US" sz="1800" b="1" dirty="0">
                <a:solidFill>
                  <a:srgbClr val="0000FF"/>
                </a:solidFill>
                <a:latin typeface="Arial"/>
                <a:cs typeface="Arial"/>
              </a:rPr>
              <a:t>位相スリップ</a:t>
            </a:r>
            <a:r>
              <a:rPr lang="en-US" altLang="ja-JP" sz="1800" b="1" dirty="0">
                <a:solidFill>
                  <a:srgbClr val="0000FF"/>
                </a:solidFill>
                <a:latin typeface="Arial"/>
                <a:cs typeface="Arial"/>
              </a:rPr>
              <a:t> &amp;</a:t>
            </a:r>
            <a:r>
              <a:rPr lang="ja-JP" altLang="en-US" sz="1800" b="1" dirty="0">
                <a:solidFill>
                  <a:srgbClr val="0000FF"/>
                </a:solidFill>
                <a:latin typeface="Arial"/>
                <a:cs typeface="Arial"/>
              </a:rPr>
              <a:t>加速位相に乗る</a:t>
            </a:r>
            <a:endParaRPr lang="ja-JP" altLang="en-US" sz="1800" b="1" dirty="0">
              <a:solidFill>
                <a:srgbClr val="0000FF"/>
              </a:solidFill>
              <a:latin typeface="Arial"/>
              <a:cs typeface="Arial"/>
            </a:endParaRPr>
          </a:p>
        </p:txBody>
      </p:sp>
      <p:sp>
        <p:nvSpPr>
          <p:cNvPr id="102" name="テキスト ボックス 101"/>
          <p:cNvSpPr txBox="1"/>
          <p:nvPr/>
        </p:nvSpPr>
        <p:spPr>
          <a:xfrm>
            <a:off x="5395935" y="3954001"/>
            <a:ext cx="3292885" cy="692390"/>
          </a:xfrm>
          <a:prstGeom prst="rect">
            <a:avLst/>
          </a:prstGeom>
          <a:noFill/>
        </p:spPr>
        <p:txBody>
          <a:bodyPr wrap="none" lIns="104287" tIns="52144" rIns="104287" bIns="52144" rtlCol="0">
            <a:spAutoFit/>
          </a:bodyPr>
          <a:lstStyle/>
          <a:p>
            <a:pPr>
              <a:lnSpc>
                <a:spcPct val="90000"/>
              </a:lnSpc>
            </a:pPr>
            <a:r>
              <a:rPr lang="en-US" altLang="ja-JP" b="1" dirty="0" smtClean="0">
                <a:solidFill>
                  <a:srgbClr val="FF0000"/>
                </a:solidFill>
                <a:latin typeface="Arial"/>
                <a:cs typeface="Arial"/>
              </a:rPr>
              <a:t>LAS</a:t>
            </a:r>
            <a:r>
              <a:rPr lang="en-US" altLang="ja-JP" b="1" dirty="0">
                <a:solidFill>
                  <a:srgbClr val="FF0000"/>
                </a:solidFill>
                <a:latin typeface="Arial"/>
                <a:cs typeface="Arial"/>
              </a:rPr>
              <a:t> </a:t>
            </a:r>
            <a:r>
              <a:rPr lang="en-US" altLang="ja-JP" b="1" dirty="0" smtClean="0">
                <a:solidFill>
                  <a:srgbClr val="FF0000"/>
                </a:solidFill>
                <a:latin typeface="Arial"/>
                <a:cs typeface="Arial"/>
              </a:rPr>
              <a:t>12 MV/m [SLED on]</a:t>
            </a:r>
          </a:p>
          <a:p>
            <a:pPr>
              <a:lnSpc>
                <a:spcPct val="90000"/>
              </a:lnSpc>
            </a:pPr>
            <a:r>
              <a:rPr lang="ja-JP" altLang="en-US" b="1" dirty="0" smtClean="0">
                <a:solidFill>
                  <a:srgbClr val="FF0000"/>
                </a:solidFill>
                <a:latin typeface="Arial"/>
                <a:cs typeface="Arial"/>
              </a:rPr>
              <a:t>加速位相</a:t>
            </a:r>
            <a:endParaRPr lang="en-US" altLang="ja-JP" b="1" dirty="0" smtClean="0">
              <a:solidFill>
                <a:srgbClr val="FF0000"/>
              </a:solidFill>
              <a:latin typeface="Arial"/>
              <a:cs typeface="Arial"/>
            </a:endParaRPr>
          </a:p>
        </p:txBody>
      </p:sp>
      <p:cxnSp>
        <p:nvCxnSpPr>
          <p:cNvPr id="103" name="直線矢印コネクタ 102"/>
          <p:cNvCxnSpPr/>
          <p:nvPr/>
        </p:nvCxnSpPr>
        <p:spPr>
          <a:xfrm flipV="1">
            <a:off x="3587086" y="4275090"/>
            <a:ext cx="5824705" cy="0"/>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04" name="直線矢印コネクタ 103"/>
          <p:cNvCxnSpPr/>
          <p:nvPr/>
        </p:nvCxnSpPr>
        <p:spPr>
          <a:xfrm>
            <a:off x="477263" y="4269433"/>
            <a:ext cx="3109823" cy="0"/>
          </a:xfrm>
          <a:prstGeom prst="straightConnector1">
            <a:avLst/>
          </a:prstGeom>
          <a:ln>
            <a:solidFill>
              <a:srgbClr val="0000FF"/>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06" name="テキスト ボックス 105"/>
          <p:cNvSpPr txBox="1"/>
          <p:nvPr/>
        </p:nvSpPr>
        <p:spPr>
          <a:xfrm>
            <a:off x="4863043" y="3549917"/>
            <a:ext cx="2919567" cy="428472"/>
          </a:xfrm>
          <a:prstGeom prst="rect">
            <a:avLst/>
          </a:prstGeom>
          <a:noFill/>
        </p:spPr>
        <p:txBody>
          <a:bodyPr wrap="none" lIns="104287" tIns="52144" rIns="104287" bIns="52144" rtlCol="0">
            <a:spAutoFit/>
          </a:bodyPr>
          <a:lstStyle/>
          <a:p>
            <a:r>
              <a:rPr lang="en-US" altLang="ja-JP" b="1" dirty="0" smtClean="0">
                <a:solidFill>
                  <a:srgbClr val="FF00FF"/>
                </a:solidFill>
                <a:latin typeface="Arial"/>
                <a:cs typeface="Arial"/>
              </a:rPr>
              <a:t>Solenoids: FC_16_21</a:t>
            </a:r>
          </a:p>
        </p:txBody>
      </p:sp>
      <p:sp>
        <p:nvSpPr>
          <p:cNvPr id="107" name="テキスト ボックス 106"/>
          <p:cNvSpPr txBox="1"/>
          <p:nvPr/>
        </p:nvSpPr>
        <p:spPr>
          <a:xfrm>
            <a:off x="363872" y="3583323"/>
            <a:ext cx="2904708" cy="428472"/>
          </a:xfrm>
          <a:prstGeom prst="rect">
            <a:avLst/>
          </a:prstGeom>
          <a:noFill/>
        </p:spPr>
        <p:txBody>
          <a:bodyPr wrap="none" lIns="104287" tIns="52144" rIns="104287" bIns="52144" rtlCol="0">
            <a:spAutoFit/>
          </a:bodyPr>
          <a:lstStyle/>
          <a:p>
            <a:r>
              <a:rPr lang="en-US" altLang="ja-JP" b="1" dirty="0" smtClean="0">
                <a:solidFill>
                  <a:srgbClr val="00FF00"/>
                </a:solidFill>
                <a:latin typeface="Arial"/>
                <a:cs typeface="Arial"/>
              </a:rPr>
              <a:t>Solenoids: FC_15_11</a:t>
            </a:r>
          </a:p>
        </p:txBody>
      </p:sp>
      <p:sp>
        <p:nvSpPr>
          <p:cNvPr id="108" name="角丸四角形 107"/>
          <p:cNvSpPr/>
          <p:nvPr/>
        </p:nvSpPr>
        <p:spPr>
          <a:xfrm>
            <a:off x="409930" y="3274097"/>
            <a:ext cx="4390328" cy="352461"/>
          </a:xfrm>
          <a:prstGeom prst="roundRect">
            <a:avLst/>
          </a:prstGeom>
          <a:noFill/>
          <a:ln w="38100" cmpd="sng">
            <a:solidFill>
              <a:srgbClr val="00FF00"/>
            </a:solidFill>
            <a:prstDash val="sysDot"/>
          </a:ln>
          <a:effectLst/>
        </p:spPr>
        <p:style>
          <a:lnRef idx="1">
            <a:schemeClr val="accent1"/>
          </a:lnRef>
          <a:fillRef idx="3">
            <a:schemeClr val="accent1"/>
          </a:fillRef>
          <a:effectRef idx="2">
            <a:schemeClr val="accent1"/>
          </a:effectRef>
          <a:fontRef idx="minor">
            <a:schemeClr val="lt1"/>
          </a:fontRef>
        </p:style>
        <p:txBody>
          <a:bodyPr lIns="104287" tIns="52144" rIns="104287" bIns="52144" rtlCol="0" anchor="ctr"/>
          <a:lstStyle/>
          <a:p>
            <a:pPr algn="ctr"/>
            <a:endParaRPr kumimoji="1" lang="ja-JP" altLang="en-US"/>
          </a:p>
        </p:txBody>
      </p:sp>
      <p:sp>
        <p:nvSpPr>
          <p:cNvPr id="109" name="テキスト ボックス 108"/>
          <p:cNvSpPr txBox="1"/>
          <p:nvPr/>
        </p:nvSpPr>
        <p:spPr>
          <a:xfrm>
            <a:off x="-37833" y="1599501"/>
            <a:ext cx="1185237" cy="1090192"/>
          </a:xfrm>
          <a:prstGeom prst="rect">
            <a:avLst/>
          </a:prstGeom>
          <a:noFill/>
        </p:spPr>
        <p:txBody>
          <a:bodyPr wrap="none" lIns="104287" tIns="52144" rIns="104287" bIns="52144" rtlCol="0">
            <a:spAutoFit/>
          </a:bodyPr>
          <a:lstStyle/>
          <a:p>
            <a:r>
              <a:rPr lang="en-US" altLang="ja-JP" sz="1600" b="1" dirty="0">
                <a:solidFill>
                  <a:srgbClr val="00FFFF"/>
                </a:solidFill>
                <a:latin typeface="Arial"/>
                <a:cs typeface="Arial"/>
              </a:rPr>
              <a:t>FC: </a:t>
            </a:r>
          </a:p>
          <a:p>
            <a:r>
              <a:rPr lang="en-US" altLang="ja-JP" sz="1600" b="1" dirty="0">
                <a:solidFill>
                  <a:srgbClr val="00FFFF"/>
                </a:solidFill>
                <a:latin typeface="Arial"/>
                <a:cs typeface="Arial"/>
              </a:rPr>
              <a:t> </a:t>
            </a:r>
            <a:r>
              <a:rPr lang="en-US" altLang="ja-JP" sz="1600" b="1" dirty="0">
                <a:solidFill>
                  <a:srgbClr val="00FFFF"/>
                </a:solidFill>
                <a:latin typeface="Arial"/>
                <a:cs typeface="Arial"/>
              </a:rPr>
              <a:t> FL_15_T</a:t>
            </a:r>
            <a:endParaRPr lang="en-US" altLang="ja-JP" sz="1600" b="1" dirty="0">
              <a:solidFill>
                <a:srgbClr val="00FFFF"/>
              </a:solidFill>
              <a:latin typeface="Arial"/>
              <a:cs typeface="Arial"/>
            </a:endParaRPr>
          </a:p>
          <a:p>
            <a:r>
              <a:rPr lang="en-US" altLang="ja-JP" sz="1600" b="1" dirty="0">
                <a:solidFill>
                  <a:srgbClr val="00FFFF"/>
                </a:solidFill>
                <a:latin typeface="Arial"/>
                <a:cs typeface="Arial"/>
              </a:rPr>
              <a:t>BC: </a:t>
            </a:r>
          </a:p>
          <a:p>
            <a:r>
              <a:rPr lang="en-US" altLang="ja-JP" sz="1600" b="1" dirty="0">
                <a:solidFill>
                  <a:srgbClr val="00FFFF"/>
                </a:solidFill>
                <a:latin typeface="Arial"/>
                <a:cs typeface="Arial"/>
              </a:rPr>
              <a:t> </a:t>
            </a:r>
            <a:r>
              <a:rPr lang="en-US" altLang="ja-JP" sz="1600" b="1" dirty="0">
                <a:solidFill>
                  <a:srgbClr val="00FFFF"/>
                </a:solidFill>
                <a:latin typeface="Arial"/>
                <a:cs typeface="Arial"/>
              </a:rPr>
              <a:t> FC_15_T</a:t>
            </a:r>
            <a:endParaRPr lang="en-US" altLang="ja-JP" sz="1600" b="1" dirty="0">
              <a:solidFill>
                <a:srgbClr val="00FFFF"/>
              </a:solidFill>
              <a:latin typeface="Arial"/>
              <a:cs typeface="Arial"/>
            </a:endParaRPr>
          </a:p>
        </p:txBody>
      </p:sp>
      <p:sp>
        <p:nvSpPr>
          <p:cNvPr id="82" name="テキスト ボックス 81"/>
          <p:cNvSpPr txBox="1"/>
          <p:nvPr/>
        </p:nvSpPr>
        <p:spPr>
          <a:xfrm>
            <a:off x="9306153" y="397228"/>
            <a:ext cx="1259776" cy="351528"/>
          </a:xfrm>
          <a:prstGeom prst="rect">
            <a:avLst/>
          </a:prstGeom>
          <a:noFill/>
        </p:spPr>
        <p:txBody>
          <a:bodyPr wrap="none" lIns="104287" tIns="52144" rIns="104287" bIns="52144" rtlCol="0">
            <a:spAutoFit/>
          </a:bodyPr>
          <a:lstStyle/>
          <a:p>
            <a:r>
              <a:rPr kumimoji="1" lang="en-US" altLang="ja-JP" sz="1600" dirty="0" smtClean="0"/>
              <a:t>T.Kamitani</a:t>
            </a:r>
            <a:endParaRPr kumimoji="1" lang="ja-JP" altLang="en-US" dirty="0"/>
          </a:p>
        </p:txBody>
      </p:sp>
    </p:spTree>
    <p:extLst>
      <p:ext uri="{BB962C8B-B14F-4D97-AF65-F5344CB8AC3E}">
        <p14:creationId xmlns:p14="http://schemas.microsoft.com/office/powerpoint/2010/main" val="188293638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陽電子捕獲部</a:t>
            </a:r>
            <a:r>
              <a:rPr kumimoji="1" lang="en-US" altLang="ja-JP" dirty="0" smtClean="0"/>
              <a:t>@</a:t>
            </a:r>
            <a:r>
              <a:rPr kumimoji="1" lang="en-US" altLang="ja-JP" dirty="0" err="1" smtClean="0"/>
              <a:t>Linac</a:t>
            </a:r>
            <a:r>
              <a:rPr kumimoji="1" lang="ja-JP" altLang="en-US" dirty="0" smtClean="0"/>
              <a:t>トンネル</a:t>
            </a:r>
            <a:endParaRPr kumimoji="1" lang="ja-JP" altLang="en-US" dirty="0"/>
          </a:p>
        </p:txBody>
      </p:sp>
      <p:pic>
        <p:nvPicPr>
          <p:cNvPr id="6" name="コンテンツ プレースホルダー 5" descr="IMG_1985.jpg"/>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l="-436" r="-617"/>
          <a:stretch/>
        </p:blipFill>
        <p:spPr>
          <a:xfrm>
            <a:off x="1218114" y="1192261"/>
            <a:ext cx="8311094" cy="5819397"/>
          </a:xfrm>
        </p:spPr>
      </p:pic>
      <p:cxnSp>
        <p:nvCxnSpPr>
          <p:cNvPr id="7" name="直線矢印コネクタ 6"/>
          <p:cNvCxnSpPr/>
          <p:nvPr/>
        </p:nvCxnSpPr>
        <p:spPr>
          <a:xfrm>
            <a:off x="4466420" y="2478054"/>
            <a:ext cx="1306935" cy="993615"/>
          </a:xfrm>
          <a:prstGeom prst="straightConnector1">
            <a:avLst/>
          </a:prstGeom>
          <a:ln w="38100" cmpd="sng">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10" name="テキスト ボックス 9"/>
          <p:cNvSpPr txBox="1"/>
          <p:nvPr/>
        </p:nvSpPr>
        <p:spPr>
          <a:xfrm>
            <a:off x="2867644" y="1484437"/>
            <a:ext cx="2457752" cy="1074803"/>
          </a:xfrm>
          <a:prstGeom prst="rect">
            <a:avLst/>
          </a:prstGeom>
          <a:solidFill>
            <a:schemeClr val="bg1">
              <a:lumMod val="65000"/>
            </a:schemeClr>
          </a:solidFill>
        </p:spPr>
        <p:txBody>
          <a:bodyPr wrap="none" lIns="104287" tIns="52144" rIns="104287" bIns="52144" rtlCol="0">
            <a:spAutoFit/>
          </a:bodyPr>
          <a:lstStyle/>
          <a:p>
            <a:r>
              <a:rPr kumimoji="1" lang="ja-JP" altLang="en-US" dirty="0" smtClean="0">
                <a:solidFill>
                  <a:srgbClr val="FFFF66"/>
                </a:solidFill>
              </a:rPr>
              <a:t>この中に</a:t>
            </a:r>
            <a:r>
              <a:rPr kumimoji="1" lang="en-US" altLang="ja-JP" dirty="0" smtClean="0">
                <a:solidFill>
                  <a:srgbClr val="FFFF66"/>
                </a:solidFill>
              </a:rPr>
              <a:t>FC</a:t>
            </a:r>
            <a:r>
              <a:rPr kumimoji="1" lang="ja-JP" altLang="en-US" dirty="0" smtClean="0">
                <a:solidFill>
                  <a:srgbClr val="FFFF66"/>
                </a:solidFill>
              </a:rPr>
              <a:t>、標的</a:t>
            </a:r>
            <a:endParaRPr kumimoji="1" lang="en-US" altLang="ja-JP" dirty="0" smtClean="0">
              <a:solidFill>
                <a:srgbClr val="FFFF66"/>
              </a:solidFill>
            </a:endParaRPr>
          </a:p>
          <a:p>
            <a:r>
              <a:rPr lang="ja-JP" altLang="en-US" dirty="0" smtClean="0">
                <a:solidFill>
                  <a:srgbClr val="FFFF66"/>
                </a:solidFill>
              </a:rPr>
              <a:t>ブリッジコイルが</a:t>
            </a:r>
            <a:endParaRPr lang="en-US" altLang="ja-JP" dirty="0" smtClean="0">
              <a:solidFill>
                <a:srgbClr val="FFFF66"/>
              </a:solidFill>
            </a:endParaRPr>
          </a:p>
          <a:p>
            <a:r>
              <a:rPr kumimoji="1" lang="ja-JP" altLang="en-US" dirty="0" smtClean="0">
                <a:solidFill>
                  <a:srgbClr val="FFFF66"/>
                </a:solidFill>
              </a:rPr>
              <a:t>収められている。</a:t>
            </a:r>
            <a:endParaRPr kumimoji="1" lang="ja-JP" altLang="en-US" dirty="0">
              <a:solidFill>
                <a:srgbClr val="FFFF66"/>
              </a:solidFill>
            </a:endParaRPr>
          </a:p>
        </p:txBody>
      </p:sp>
      <p:cxnSp>
        <p:nvCxnSpPr>
          <p:cNvPr id="12" name="直線矢印コネクタ 11"/>
          <p:cNvCxnSpPr/>
          <p:nvPr/>
        </p:nvCxnSpPr>
        <p:spPr>
          <a:xfrm flipV="1">
            <a:off x="1484578" y="4704709"/>
            <a:ext cx="3908117" cy="2226656"/>
          </a:xfrm>
          <a:prstGeom prst="straightConnector1">
            <a:avLst/>
          </a:prstGeom>
          <a:ln w="38100" cmpd="sng">
            <a:solidFill>
              <a:srgbClr val="00FFFF"/>
            </a:solidFill>
            <a:tailEnd type="arrow"/>
          </a:ln>
        </p:spPr>
        <p:style>
          <a:lnRef idx="2">
            <a:schemeClr val="accent1"/>
          </a:lnRef>
          <a:fillRef idx="0">
            <a:schemeClr val="accent1"/>
          </a:fillRef>
          <a:effectRef idx="1">
            <a:schemeClr val="accent1"/>
          </a:effectRef>
          <a:fontRef idx="minor">
            <a:schemeClr val="tx1"/>
          </a:fontRef>
        </p:style>
      </p:cxnSp>
      <p:sp>
        <p:nvSpPr>
          <p:cNvPr id="13" name="テキスト ボックス 12"/>
          <p:cNvSpPr txBox="1"/>
          <p:nvPr/>
        </p:nvSpPr>
        <p:spPr>
          <a:xfrm rot="19947456">
            <a:off x="2895740" y="5019064"/>
            <a:ext cx="1886454" cy="520805"/>
          </a:xfrm>
          <a:prstGeom prst="rect">
            <a:avLst/>
          </a:prstGeom>
          <a:noFill/>
        </p:spPr>
        <p:txBody>
          <a:bodyPr wrap="none" lIns="104287" tIns="52144" rIns="104287" bIns="52144" rtlCol="0">
            <a:spAutoFit/>
          </a:bodyPr>
          <a:lstStyle/>
          <a:p>
            <a:r>
              <a:rPr lang="ja-JP" altLang="en-US" sz="2700" dirty="0">
                <a:solidFill>
                  <a:srgbClr val="00FFFF"/>
                </a:solidFill>
              </a:rPr>
              <a:t>電子ビーム</a:t>
            </a:r>
            <a:endParaRPr lang="ja-JP" altLang="en-US" sz="2700" dirty="0">
              <a:solidFill>
                <a:srgbClr val="00FFFF"/>
              </a:solidFill>
            </a:endParaRPr>
          </a:p>
        </p:txBody>
      </p:sp>
      <p:sp>
        <p:nvSpPr>
          <p:cNvPr id="14" name="テキスト ボックス 13"/>
          <p:cNvSpPr txBox="1"/>
          <p:nvPr/>
        </p:nvSpPr>
        <p:spPr>
          <a:xfrm>
            <a:off x="6648874" y="5961702"/>
            <a:ext cx="3826985" cy="1213302"/>
          </a:xfrm>
          <a:prstGeom prst="rect">
            <a:avLst/>
          </a:prstGeom>
          <a:solidFill>
            <a:schemeClr val="bg2">
              <a:lumMod val="50000"/>
            </a:schemeClr>
          </a:solidFill>
        </p:spPr>
        <p:txBody>
          <a:bodyPr wrap="none" lIns="104287" tIns="52144" rIns="104287" bIns="52144" rtlCol="0">
            <a:spAutoFit/>
          </a:bodyPr>
          <a:lstStyle/>
          <a:p>
            <a:r>
              <a:rPr kumimoji="1" lang="en-US" altLang="ja-JP" sz="1800" dirty="0" smtClean="0">
                <a:solidFill>
                  <a:srgbClr val="FFFF66"/>
                </a:solidFill>
              </a:rPr>
              <a:t>2014</a:t>
            </a:r>
            <a:r>
              <a:rPr kumimoji="1" lang="ja-JP" altLang="en-US" sz="1800" dirty="0" smtClean="0">
                <a:solidFill>
                  <a:srgbClr val="FFFF66"/>
                </a:solidFill>
              </a:rPr>
              <a:t>年</a:t>
            </a:r>
            <a:r>
              <a:rPr kumimoji="1" lang="en-US" altLang="ja-JP" sz="1800" dirty="0" smtClean="0">
                <a:solidFill>
                  <a:srgbClr val="FFFF66"/>
                </a:solidFill>
              </a:rPr>
              <a:t>4</a:t>
            </a:r>
            <a:r>
              <a:rPr kumimoji="1" lang="ja-JP" altLang="en-US" sz="1800" dirty="0" smtClean="0">
                <a:solidFill>
                  <a:srgbClr val="FFFF66"/>
                </a:solidFill>
              </a:rPr>
              <a:t>月に陽電子</a:t>
            </a:r>
            <a:r>
              <a:rPr lang="ja-JP" altLang="en-US" sz="1800" dirty="0" smtClean="0">
                <a:solidFill>
                  <a:srgbClr val="FFFF66"/>
                </a:solidFill>
              </a:rPr>
              <a:t>捕獲</a:t>
            </a:r>
            <a:r>
              <a:rPr kumimoji="1" lang="ja-JP" altLang="en-US" sz="1800" dirty="0" smtClean="0">
                <a:solidFill>
                  <a:srgbClr val="FFFF66"/>
                </a:solidFill>
              </a:rPr>
              <a:t>部</a:t>
            </a:r>
            <a:endParaRPr kumimoji="1" lang="en-US" altLang="ja-JP" sz="1800" dirty="0" smtClean="0">
              <a:solidFill>
                <a:srgbClr val="FFFF66"/>
              </a:solidFill>
            </a:endParaRPr>
          </a:p>
          <a:p>
            <a:r>
              <a:rPr lang="ja-JP" altLang="en-US" sz="1800" dirty="0" smtClean="0">
                <a:solidFill>
                  <a:srgbClr val="FFFF66"/>
                </a:solidFill>
              </a:rPr>
              <a:t>をビームラインの設置し、</a:t>
            </a:r>
            <a:endParaRPr kumimoji="1" lang="en-US" altLang="ja-JP" sz="1800" dirty="0" smtClean="0">
              <a:solidFill>
                <a:srgbClr val="FFFF66"/>
              </a:solidFill>
            </a:endParaRPr>
          </a:p>
          <a:p>
            <a:r>
              <a:rPr lang="en-US" altLang="ja-JP" sz="1800" dirty="0" smtClean="0">
                <a:solidFill>
                  <a:srgbClr val="FFFF66"/>
                </a:solidFill>
              </a:rPr>
              <a:t>5</a:t>
            </a:r>
            <a:r>
              <a:rPr lang="ja-JP" altLang="en-US" sz="1800" dirty="0" smtClean="0">
                <a:solidFill>
                  <a:srgbClr val="FFFF66"/>
                </a:solidFill>
              </a:rPr>
              <a:t>月より陽電子のコミッショニング</a:t>
            </a:r>
            <a:endParaRPr lang="en-US" altLang="ja-JP" sz="1800" dirty="0" smtClean="0">
              <a:solidFill>
                <a:srgbClr val="FFFF66"/>
              </a:solidFill>
            </a:endParaRPr>
          </a:p>
          <a:p>
            <a:r>
              <a:rPr lang="ja-JP" altLang="en-US" sz="1800" dirty="0" smtClean="0">
                <a:solidFill>
                  <a:srgbClr val="FFFF66"/>
                </a:solidFill>
              </a:rPr>
              <a:t>を開始した。</a:t>
            </a:r>
            <a:endParaRPr lang="en-US" altLang="ja-JP" sz="1800" dirty="0" smtClean="0">
              <a:solidFill>
                <a:srgbClr val="FFFF66"/>
              </a:solidFill>
            </a:endParaRPr>
          </a:p>
        </p:txBody>
      </p:sp>
      <p:sp>
        <p:nvSpPr>
          <p:cNvPr id="15" name="テキスト ボックス 14"/>
          <p:cNvSpPr txBox="1"/>
          <p:nvPr/>
        </p:nvSpPr>
        <p:spPr>
          <a:xfrm>
            <a:off x="6991972" y="2191210"/>
            <a:ext cx="1926207" cy="428472"/>
          </a:xfrm>
          <a:prstGeom prst="rect">
            <a:avLst/>
          </a:prstGeom>
          <a:noFill/>
        </p:spPr>
        <p:txBody>
          <a:bodyPr wrap="none" lIns="104287" tIns="52144" rIns="104287" bIns="52144" rtlCol="0">
            <a:spAutoFit/>
          </a:bodyPr>
          <a:lstStyle/>
          <a:p>
            <a:r>
              <a:rPr kumimoji="1" lang="en-US" altLang="ja-JP" dirty="0" smtClean="0">
                <a:solidFill>
                  <a:srgbClr val="FFFF66"/>
                </a:solidFill>
              </a:rPr>
              <a:t>DC</a:t>
            </a:r>
            <a:r>
              <a:rPr kumimoji="1" lang="ja-JP" altLang="en-US" dirty="0" smtClean="0">
                <a:solidFill>
                  <a:srgbClr val="FFFF66"/>
                </a:solidFill>
              </a:rPr>
              <a:t>ソレノイド</a:t>
            </a:r>
            <a:endParaRPr kumimoji="1" lang="ja-JP" altLang="en-US" dirty="0">
              <a:solidFill>
                <a:srgbClr val="FFFF66"/>
              </a:solidFill>
            </a:endParaRPr>
          </a:p>
        </p:txBody>
      </p:sp>
      <p:cxnSp>
        <p:nvCxnSpPr>
          <p:cNvPr id="17" name="直線矢印コネクタ 16"/>
          <p:cNvCxnSpPr/>
          <p:nvPr/>
        </p:nvCxnSpPr>
        <p:spPr>
          <a:xfrm flipV="1">
            <a:off x="6750385" y="2537910"/>
            <a:ext cx="1751039" cy="239425"/>
          </a:xfrm>
          <a:prstGeom prst="straightConnector1">
            <a:avLst/>
          </a:prstGeom>
          <a:ln w="28575" cmpd="sng">
            <a:solidFill>
              <a:srgbClr val="FFFF66"/>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6" name="テキスト ボックス 15"/>
          <p:cNvSpPr txBox="1"/>
          <p:nvPr/>
        </p:nvSpPr>
        <p:spPr>
          <a:xfrm>
            <a:off x="9306153" y="397228"/>
            <a:ext cx="1259776" cy="351528"/>
          </a:xfrm>
          <a:prstGeom prst="rect">
            <a:avLst/>
          </a:prstGeom>
          <a:noFill/>
        </p:spPr>
        <p:txBody>
          <a:bodyPr wrap="none" lIns="104287" tIns="52144" rIns="104287" bIns="52144" rtlCol="0">
            <a:spAutoFit/>
          </a:bodyPr>
          <a:lstStyle/>
          <a:p>
            <a:r>
              <a:rPr kumimoji="1" lang="en-US" altLang="ja-JP" sz="1600" dirty="0" smtClean="0"/>
              <a:t>T.Kamitani</a:t>
            </a:r>
            <a:endParaRPr kumimoji="1" lang="ja-JP" altLang="en-US" dirty="0"/>
          </a:p>
        </p:txBody>
      </p:sp>
    </p:spTree>
    <p:extLst>
      <p:ext uri="{BB962C8B-B14F-4D97-AF65-F5344CB8AC3E}">
        <p14:creationId xmlns:p14="http://schemas.microsoft.com/office/powerpoint/2010/main" val="194441159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電子陽電子セパレータ</a:t>
            </a:r>
            <a:endParaRPr kumimoji="1" lang="ja-JP" altLang="en-US" dirty="0"/>
          </a:p>
        </p:txBody>
      </p:sp>
      <p:pic>
        <p:nvPicPr>
          <p:cNvPr id="6" name="図 159"/>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bwMode="auto">
          <a:xfrm>
            <a:off x="1003039" y="1182803"/>
            <a:ext cx="8927049" cy="2819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テキスト ボックス 8"/>
          <p:cNvSpPr txBox="1"/>
          <p:nvPr/>
        </p:nvSpPr>
        <p:spPr>
          <a:xfrm>
            <a:off x="300912" y="4396948"/>
            <a:ext cx="6468734" cy="2936851"/>
          </a:xfrm>
          <a:prstGeom prst="rect">
            <a:avLst/>
          </a:prstGeom>
          <a:noFill/>
        </p:spPr>
        <p:txBody>
          <a:bodyPr wrap="none" lIns="104287" tIns="52144" rIns="104287" bIns="52144" rtlCol="0">
            <a:spAutoFit/>
          </a:bodyPr>
          <a:lstStyle/>
          <a:p>
            <a:pPr marL="391077" indent="-391077">
              <a:buFont typeface="Wingdings" charset="2"/>
              <a:buChar char="n"/>
            </a:pPr>
            <a:r>
              <a:rPr lang="en-US" altLang="ja-JP" sz="2300" dirty="0">
                <a:solidFill>
                  <a:srgbClr val="FF0000"/>
                </a:solidFill>
                <a:latin typeface="Arial"/>
                <a:cs typeface="Arial"/>
              </a:rPr>
              <a:t>FC</a:t>
            </a:r>
            <a:r>
              <a:rPr lang="ja-JP" altLang="en-US" sz="2300" dirty="0">
                <a:solidFill>
                  <a:srgbClr val="FF0000"/>
                </a:solidFill>
                <a:latin typeface="Arial"/>
                <a:cs typeface="Arial"/>
              </a:rPr>
              <a:t>の広いアクセプタンスのため</a:t>
            </a:r>
            <a:r>
              <a:rPr lang="en-US" altLang="ja-JP" sz="2300" dirty="0">
                <a:solidFill>
                  <a:srgbClr val="FF0000"/>
                </a:solidFill>
                <a:latin typeface="Arial"/>
                <a:cs typeface="Arial"/>
              </a:rPr>
              <a:t/>
            </a:r>
            <a:br>
              <a:rPr lang="en-US" altLang="ja-JP" sz="2300" dirty="0">
                <a:solidFill>
                  <a:srgbClr val="FF0000"/>
                </a:solidFill>
                <a:latin typeface="Arial"/>
                <a:cs typeface="Arial"/>
              </a:rPr>
            </a:br>
            <a:r>
              <a:rPr lang="ja-JP" altLang="en-US" sz="2300" dirty="0">
                <a:solidFill>
                  <a:srgbClr val="FF0000"/>
                </a:solidFill>
                <a:latin typeface="Arial"/>
                <a:cs typeface="Arial"/>
              </a:rPr>
              <a:t>捕獲部の出口まで、陽電子とほぼ等量</a:t>
            </a:r>
            <a:r>
              <a:rPr lang="en-US" altLang="ja-JP" sz="2300" dirty="0">
                <a:solidFill>
                  <a:srgbClr val="FF0000"/>
                </a:solidFill>
                <a:latin typeface="Arial"/>
                <a:cs typeface="Arial"/>
              </a:rPr>
              <a:t/>
            </a:r>
            <a:br>
              <a:rPr lang="en-US" altLang="ja-JP" sz="2300" dirty="0">
                <a:solidFill>
                  <a:srgbClr val="FF0000"/>
                </a:solidFill>
                <a:latin typeface="Arial"/>
                <a:cs typeface="Arial"/>
              </a:rPr>
            </a:br>
            <a:r>
              <a:rPr lang="ja-JP" altLang="en-US" sz="2300" dirty="0">
                <a:solidFill>
                  <a:srgbClr val="FF0000"/>
                </a:solidFill>
                <a:latin typeface="Arial"/>
                <a:cs typeface="Arial"/>
              </a:rPr>
              <a:t>の二次電子がやってくる</a:t>
            </a:r>
            <a:endParaRPr lang="en-US" altLang="ja-JP" sz="2300" dirty="0">
              <a:solidFill>
                <a:srgbClr val="FF0000"/>
              </a:solidFill>
              <a:latin typeface="Arial"/>
              <a:cs typeface="Arial"/>
            </a:endParaRPr>
          </a:p>
          <a:p>
            <a:pPr marL="391077" indent="-391077">
              <a:buFont typeface="Wingdings" charset="2"/>
              <a:buChar char="n"/>
            </a:pPr>
            <a:r>
              <a:rPr lang="ja-JP" altLang="en-US" sz="2300" dirty="0">
                <a:solidFill>
                  <a:srgbClr val="0000FF"/>
                </a:solidFill>
                <a:latin typeface="Arial"/>
                <a:cs typeface="Arial"/>
              </a:rPr>
              <a:t>ビーム位置モニターの信号が電子と陽電子</a:t>
            </a:r>
            <a:r>
              <a:rPr lang="en-US" altLang="ja-JP" sz="2300" dirty="0">
                <a:solidFill>
                  <a:srgbClr val="0000FF"/>
                </a:solidFill>
                <a:latin typeface="Arial"/>
                <a:cs typeface="Arial"/>
              </a:rPr>
              <a:t/>
            </a:r>
            <a:br>
              <a:rPr lang="en-US" altLang="ja-JP" sz="2300" dirty="0">
                <a:solidFill>
                  <a:srgbClr val="0000FF"/>
                </a:solidFill>
                <a:latin typeface="Arial"/>
                <a:cs typeface="Arial"/>
              </a:rPr>
            </a:br>
            <a:r>
              <a:rPr lang="ja-JP" altLang="en-US" sz="2300" dirty="0">
                <a:solidFill>
                  <a:srgbClr val="0000FF"/>
                </a:solidFill>
                <a:latin typeface="Arial"/>
                <a:cs typeface="Arial"/>
              </a:rPr>
              <a:t>で混ざってしまい正しい情報が得られない</a:t>
            </a:r>
            <a:endParaRPr lang="en-US" altLang="ja-JP" sz="2300" dirty="0">
              <a:solidFill>
                <a:srgbClr val="0000FF"/>
              </a:solidFill>
              <a:latin typeface="Arial"/>
              <a:cs typeface="Arial"/>
            </a:endParaRPr>
          </a:p>
          <a:p>
            <a:pPr marL="391077" indent="-391077">
              <a:buFont typeface="Wingdings" charset="2"/>
              <a:buChar char="n"/>
            </a:pPr>
            <a:r>
              <a:rPr lang="ja-JP" altLang="en-US" sz="2300" dirty="0">
                <a:solidFill>
                  <a:srgbClr val="0000FF"/>
                </a:solidFill>
                <a:latin typeface="Arial"/>
                <a:cs typeface="Arial"/>
              </a:rPr>
              <a:t>二次電子はシケイン中のストッパブロックで</a:t>
            </a:r>
            <a:r>
              <a:rPr lang="en-US" altLang="ja-JP" sz="2300" dirty="0">
                <a:solidFill>
                  <a:srgbClr val="0000FF"/>
                </a:solidFill>
                <a:latin typeface="Arial"/>
                <a:cs typeface="Arial"/>
              </a:rPr>
              <a:t/>
            </a:r>
            <a:br>
              <a:rPr lang="en-US" altLang="ja-JP" sz="2300" dirty="0">
                <a:solidFill>
                  <a:srgbClr val="0000FF"/>
                </a:solidFill>
                <a:latin typeface="Arial"/>
                <a:cs typeface="Arial"/>
              </a:rPr>
            </a:br>
            <a:r>
              <a:rPr lang="ja-JP" altLang="en-US" sz="2300" dirty="0">
                <a:solidFill>
                  <a:srgbClr val="0000FF"/>
                </a:solidFill>
                <a:latin typeface="Arial"/>
                <a:cs typeface="Arial"/>
              </a:rPr>
              <a:t>止め、陽電子のみ通す。</a:t>
            </a:r>
            <a:endParaRPr lang="en-US" altLang="ja-JP" sz="2300" dirty="0">
              <a:solidFill>
                <a:srgbClr val="0000FF"/>
              </a:solidFill>
              <a:latin typeface="Arial"/>
              <a:cs typeface="Arial"/>
            </a:endParaRPr>
          </a:p>
          <a:p>
            <a:pPr marL="391077" indent="-391077">
              <a:buFont typeface="Wingdings" charset="2"/>
              <a:buChar char="n"/>
            </a:pPr>
            <a:r>
              <a:rPr lang="ja-JP" altLang="en-US" sz="2300" dirty="0">
                <a:solidFill>
                  <a:srgbClr val="0000FF"/>
                </a:solidFill>
                <a:latin typeface="Arial"/>
                <a:cs typeface="Arial"/>
              </a:rPr>
              <a:t>入射電子ビームは真ん中を通る。</a:t>
            </a:r>
            <a:endParaRPr lang="en-US" altLang="ja-JP" sz="2300" dirty="0">
              <a:solidFill>
                <a:srgbClr val="0000FF"/>
              </a:solidFill>
              <a:latin typeface="Arial"/>
              <a:cs typeface="Arial"/>
            </a:endParaRPr>
          </a:p>
        </p:txBody>
      </p:sp>
      <p:sp>
        <p:nvSpPr>
          <p:cNvPr id="10" name="テキスト ボックス 9"/>
          <p:cNvSpPr txBox="1"/>
          <p:nvPr/>
        </p:nvSpPr>
        <p:spPr>
          <a:xfrm>
            <a:off x="5526747" y="3718735"/>
            <a:ext cx="3652322" cy="428472"/>
          </a:xfrm>
          <a:prstGeom prst="rect">
            <a:avLst/>
          </a:prstGeom>
          <a:noFill/>
        </p:spPr>
        <p:txBody>
          <a:bodyPr wrap="none" lIns="104287" tIns="52144" rIns="104287" bIns="52144" rtlCol="0">
            <a:spAutoFit/>
          </a:bodyPr>
          <a:lstStyle/>
          <a:p>
            <a:r>
              <a:rPr kumimoji="1" lang="ja-JP" altLang="en-US" dirty="0" smtClean="0">
                <a:solidFill>
                  <a:srgbClr val="FF6600"/>
                </a:solidFill>
              </a:rPr>
              <a:t>二次電子ストッパーブロック</a:t>
            </a:r>
            <a:endParaRPr kumimoji="1" lang="ja-JP" altLang="en-US" dirty="0">
              <a:solidFill>
                <a:srgbClr val="FF6600"/>
              </a:solidFill>
            </a:endParaRPr>
          </a:p>
        </p:txBody>
      </p:sp>
      <p:cxnSp>
        <p:nvCxnSpPr>
          <p:cNvPr id="12" name="直線矢印コネクタ 11"/>
          <p:cNvCxnSpPr/>
          <p:nvPr/>
        </p:nvCxnSpPr>
        <p:spPr>
          <a:xfrm flipH="1" flipV="1">
            <a:off x="5135562" y="2999592"/>
            <a:ext cx="511550" cy="80430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直線コネクタ 13"/>
          <p:cNvCxnSpPr/>
          <p:nvPr/>
        </p:nvCxnSpPr>
        <p:spPr>
          <a:xfrm>
            <a:off x="621885" y="2611631"/>
            <a:ext cx="205623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 name="直線コネクタ 15"/>
          <p:cNvCxnSpPr/>
          <p:nvPr/>
        </p:nvCxnSpPr>
        <p:spPr>
          <a:xfrm flipV="1">
            <a:off x="2678116" y="2469695"/>
            <a:ext cx="1283891" cy="14193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 name="直線コネクタ 19"/>
          <p:cNvCxnSpPr/>
          <p:nvPr/>
        </p:nvCxnSpPr>
        <p:spPr>
          <a:xfrm>
            <a:off x="3962006" y="2469696"/>
            <a:ext cx="2146504" cy="946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 name="直線コネクタ 24"/>
          <p:cNvCxnSpPr/>
          <p:nvPr/>
        </p:nvCxnSpPr>
        <p:spPr>
          <a:xfrm>
            <a:off x="6094008" y="2478934"/>
            <a:ext cx="1298966" cy="14005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0" name="直線矢印コネクタ 29"/>
          <p:cNvCxnSpPr/>
          <p:nvPr/>
        </p:nvCxnSpPr>
        <p:spPr>
          <a:xfrm>
            <a:off x="7359702" y="2619011"/>
            <a:ext cx="2708206"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5" name="直線コネクタ 34"/>
          <p:cNvCxnSpPr/>
          <p:nvPr/>
        </p:nvCxnSpPr>
        <p:spPr>
          <a:xfrm>
            <a:off x="619482" y="2647220"/>
            <a:ext cx="2056230" cy="0"/>
          </a:xfrm>
          <a:prstGeom prst="line">
            <a:avLst/>
          </a:prstGeom>
          <a:ln>
            <a:solidFill>
              <a:srgbClr val="66CCFF"/>
            </a:solidFill>
          </a:ln>
        </p:spPr>
        <p:style>
          <a:lnRef idx="2">
            <a:schemeClr val="accent1"/>
          </a:lnRef>
          <a:fillRef idx="0">
            <a:schemeClr val="accent1"/>
          </a:fillRef>
          <a:effectRef idx="1">
            <a:schemeClr val="accent1"/>
          </a:effectRef>
          <a:fontRef idx="minor">
            <a:schemeClr val="tx1"/>
          </a:fontRef>
        </p:style>
      </p:cxnSp>
      <p:cxnSp>
        <p:nvCxnSpPr>
          <p:cNvPr id="36" name="直線コネクタ 35"/>
          <p:cNvCxnSpPr/>
          <p:nvPr/>
        </p:nvCxnSpPr>
        <p:spPr>
          <a:xfrm>
            <a:off x="2648024" y="2640019"/>
            <a:ext cx="1374164" cy="141936"/>
          </a:xfrm>
          <a:prstGeom prst="line">
            <a:avLst/>
          </a:prstGeom>
          <a:ln>
            <a:solidFill>
              <a:srgbClr val="66CCFF"/>
            </a:solidFill>
          </a:ln>
        </p:spPr>
        <p:style>
          <a:lnRef idx="2">
            <a:schemeClr val="accent1"/>
          </a:lnRef>
          <a:fillRef idx="0">
            <a:schemeClr val="accent1"/>
          </a:fillRef>
          <a:effectRef idx="1">
            <a:schemeClr val="accent1"/>
          </a:effectRef>
          <a:fontRef idx="minor">
            <a:schemeClr val="tx1"/>
          </a:fontRef>
        </p:style>
      </p:cxnSp>
      <p:cxnSp>
        <p:nvCxnSpPr>
          <p:cNvPr id="39" name="直線コネクタ 38"/>
          <p:cNvCxnSpPr/>
          <p:nvPr/>
        </p:nvCxnSpPr>
        <p:spPr>
          <a:xfrm flipV="1">
            <a:off x="3985971" y="2774953"/>
            <a:ext cx="996526" cy="5095"/>
          </a:xfrm>
          <a:prstGeom prst="line">
            <a:avLst/>
          </a:prstGeom>
          <a:ln>
            <a:solidFill>
              <a:srgbClr val="66CCFF"/>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44" name="円/楕円 43"/>
          <p:cNvSpPr/>
          <p:nvPr/>
        </p:nvSpPr>
        <p:spPr>
          <a:xfrm>
            <a:off x="4936072" y="2703019"/>
            <a:ext cx="163299" cy="140053"/>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104287" tIns="52144" rIns="104287" bIns="52144" rtlCol="0" anchor="ctr"/>
          <a:lstStyle/>
          <a:p>
            <a:pPr algn="ctr"/>
            <a:endParaRPr kumimoji="1" lang="ja-JP" altLang="en-US"/>
          </a:p>
        </p:txBody>
      </p:sp>
      <p:pic>
        <p:nvPicPr>
          <p:cNvPr id="45" name="図 44" descr="IMG_1977.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79330" y="4341011"/>
            <a:ext cx="3908188" cy="2765276"/>
          </a:xfrm>
          <a:prstGeom prst="rect">
            <a:avLst/>
          </a:prstGeom>
        </p:spPr>
      </p:pic>
      <p:cxnSp>
        <p:nvCxnSpPr>
          <p:cNvPr id="7" name="直線矢印コネクタ 6"/>
          <p:cNvCxnSpPr/>
          <p:nvPr/>
        </p:nvCxnSpPr>
        <p:spPr>
          <a:xfrm flipV="1">
            <a:off x="596369" y="2627660"/>
            <a:ext cx="6090573" cy="11971"/>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23" name="テキスト ボックス 22"/>
          <p:cNvSpPr txBox="1"/>
          <p:nvPr/>
        </p:nvSpPr>
        <p:spPr>
          <a:xfrm>
            <a:off x="5793712" y="2641780"/>
            <a:ext cx="2052654" cy="428472"/>
          </a:xfrm>
          <a:prstGeom prst="rect">
            <a:avLst/>
          </a:prstGeom>
          <a:noFill/>
        </p:spPr>
        <p:txBody>
          <a:bodyPr wrap="none" lIns="104287" tIns="52144" rIns="104287" bIns="52144" rtlCol="0">
            <a:spAutoFit/>
          </a:bodyPr>
          <a:lstStyle/>
          <a:p>
            <a:r>
              <a:rPr kumimoji="1" lang="ja-JP" altLang="en-US" dirty="0" smtClean="0">
                <a:solidFill>
                  <a:srgbClr val="0000FF"/>
                </a:solidFill>
              </a:rPr>
              <a:t>入射電子ビーム</a:t>
            </a:r>
            <a:endParaRPr kumimoji="1" lang="ja-JP" altLang="en-US" dirty="0">
              <a:solidFill>
                <a:srgbClr val="0000FF"/>
              </a:solidFill>
            </a:endParaRPr>
          </a:p>
        </p:txBody>
      </p:sp>
      <p:sp>
        <p:nvSpPr>
          <p:cNvPr id="24" name="テキスト ボックス 23"/>
          <p:cNvSpPr txBox="1"/>
          <p:nvPr/>
        </p:nvSpPr>
        <p:spPr>
          <a:xfrm>
            <a:off x="7202658" y="2235231"/>
            <a:ext cx="1783349" cy="428472"/>
          </a:xfrm>
          <a:prstGeom prst="rect">
            <a:avLst/>
          </a:prstGeom>
          <a:noFill/>
        </p:spPr>
        <p:txBody>
          <a:bodyPr wrap="none" lIns="104287" tIns="52144" rIns="104287" bIns="52144" rtlCol="0">
            <a:spAutoFit/>
          </a:bodyPr>
          <a:lstStyle/>
          <a:p>
            <a:r>
              <a:rPr kumimoji="1" lang="ja-JP" altLang="en-US" dirty="0" smtClean="0">
                <a:solidFill>
                  <a:srgbClr val="FF0000"/>
                </a:solidFill>
              </a:rPr>
              <a:t>陽電子ビーム</a:t>
            </a:r>
            <a:endParaRPr kumimoji="1" lang="ja-JP" altLang="en-US" dirty="0">
              <a:solidFill>
                <a:srgbClr val="FF0000"/>
              </a:solidFill>
            </a:endParaRPr>
          </a:p>
        </p:txBody>
      </p:sp>
      <p:sp>
        <p:nvSpPr>
          <p:cNvPr id="26" name="テキスト ボックス 25"/>
          <p:cNvSpPr txBox="1"/>
          <p:nvPr/>
        </p:nvSpPr>
        <p:spPr>
          <a:xfrm>
            <a:off x="2177936" y="2738016"/>
            <a:ext cx="2052654" cy="428472"/>
          </a:xfrm>
          <a:prstGeom prst="rect">
            <a:avLst/>
          </a:prstGeom>
          <a:noFill/>
        </p:spPr>
        <p:txBody>
          <a:bodyPr wrap="none" lIns="104287" tIns="52144" rIns="104287" bIns="52144" rtlCol="0">
            <a:spAutoFit/>
          </a:bodyPr>
          <a:lstStyle/>
          <a:p>
            <a:r>
              <a:rPr kumimoji="1" lang="ja-JP" altLang="en-US" dirty="0" smtClean="0">
                <a:solidFill>
                  <a:srgbClr val="66CCFF"/>
                </a:solidFill>
              </a:rPr>
              <a:t>二次電子</a:t>
            </a:r>
            <a:r>
              <a:rPr lang="ja-JP" altLang="en-US" dirty="0" smtClean="0">
                <a:solidFill>
                  <a:srgbClr val="66CCFF"/>
                </a:solidFill>
              </a:rPr>
              <a:t>ビーム</a:t>
            </a:r>
            <a:endParaRPr kumimoji="1" lang="ja-JP" altLang="en-US" dirty="0">
              <a:solidFill>
                <a:srgbClr val="66CCFF"/>
              </a:solidFill>
            </a:endParaRPr>
          </a:p>
        </p:txBody>
      </p:sp>
      <p:sp>
        <p:nvSpPr>
          <p:cNvPr id="13" name="テキスト ボックス 12"/>
          <p:cNvSpPr txBox="1"/>
          <p:nvPr/>
        </p:nvSpPr>
        <p:spPr>
          <a:xfrm>
            <a:off x="659813" y="1197128"/>
            <a:ext cx="1275005" cy="751637"/>
          </a:xfrm>
          <a:prstGeom prst="rect">
            <a:avLst/>
          </a:prstGeom>
          <a:noFill/>
        </p:spPr>
        <p:txBody>
          <a:bodyPr wrap="none" lIns="104287" tIns="52144" rIns="104287" bIns="52144" rtlCol="0">
            <a:spAutoFit/>
          </a:bodyPr>
          <a:lstStyle/>
          <a:p>
            <a:r>
              <a:rPr kumimoji="1" lang="en-US" altLang="ja-JP" b="1" dirty="0" smtClean="0">
                <a:solidFill>
                  <a:srgbClr val="FF6600"/>
                </a:solidFill>
              </a:rPr>
              <a:t>bending</a:t>
            </a:r>
          </a:p>
          <a:p>
            <a:r>
              <a:rPr lang="en-US" altLang="ja-JP" b="1" dirty="0" smtClean="0">
                <a:solidFill>
                  <a:srgbClr val="FF6600"/>
                </a:solidFill>
              </a:rPr>
              <a:t>magnet</a:t>
            </a:r>
            <a:endParaRPr kumimoji="1" lang="ja-JP" altLang="en-US" b="1" dirty="0">
              <a:solidFill>
                <a:srgbClr val="FF6600"/>
              </a:solidFill>
            </a:endParaRPr>
          </a:p>
        </p:txBody>
      </p:sp>
      <p:cxnSp>
        <p:nvCxnSpPr>
          <p:cNvPr id="17" name="直線コネクタ 16"/>
          <p:cNvCxnSpPr/>
          <p:nvPr/>
        </p:nvCxnSpPr>
        <p:spPr>
          <a:xfrm>
            <a:off x="1611465" y="1699921"/>
            <a:ext cx="812076" cy="179569"/>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sp>
        <p:nvSpPr>
          <p:cNvPr id="27" name="テキスト ボックス 26"/>
          <p:cNvSpPr txBox="1"/>
          <p:nvPr/>
        </p:nvSpPr>
        <p:spPr>
          <a:xfrm>
            <a:off x="9306153" y="397228"/>
            <a:ext cx="1259776" cy="351528"/>
          </a:xfrm>
          <a:prstGeom prst="rect">
            <a:avLst/>
          </a:prstGeom>
          <a:noFill/>
        </p:spPr>
        <p:txBody>
          <a:bodyPr wrap="none" lIns="104287" tIns="52144" rIns="104287" bIns="52144" rtlCol="0">
            <a:spAutoFit/>
          </a:bodyPr>
          <a:lstStyle/>
          <a:p>
            <a:r>
              <a:rPr kumimoji="1" lang="en-US" altLang="ja-JP" sz="1600" dirty="0" smtClean="0"/>
              <a:t>T.Kamitani</a:t>
            </a:r>
            <a:endParaRPr kumimoji="1" lang="ja-JP" altLang="en-US" dirty="0"/>
          </a:p>
        </p:txBody>
      </p:sp>
    </p:spTree>
    <p:extLst>
      <p:ext uri="{BB962C8B-B14F-4D97-AF65-F5344CB8AC3E}">
        <p14:creationId xmlns:p14="http://schemas.microsoft.com/office/powerpoint/2010/main" val="227944554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Q</a:t>
            </a:r>
            <a:r>
              <a:rPr kumimoji="1" lang="ja-JP" altLang="en-US" dirty="0" smtClean="0"/>
              <a:t>マグネット収束系</a:t>
            </a:r>
            <a:endParaRPr kumimoji="1" lang="ja-JP" altLang="en-US" dirty="0"/>
          </a:p>
        </p:txBody>
      </p:sp>
      <p:pic>
        <p:nvPicPr>
          <p:cNvPr id="6" name="コンテンツ プレースホルダー 5" descr="FODO-small.jpg"/>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l="-259" r="-148"/>
          <a:stretch/>
        </p:blipFill>
        <p:spPr>
          <a:xfrm>
            <a:off x="329906" y="1302789"/>
            <a:ext cx="10011379" cy="5594439"/>
          </a:xfrm>
        </p:spPr>
      </p:pic>
      <p:sp>
        <p:nvSpPr>
          <p:cNvPr id="7" name="テキスト ボックス 6"/>
          <p:cNvSpPr txBox="1"/>
          <p:nvPr/>
        </p:nvSpPr>
        <p:spPr>
          <a:xfrm>
            <a:off x="6560053" y="5387080"/>
            <a:ext cx="3711569" cy="1397968"/>
          </a:xfrm>
          <a:prstGeom prst="rect">
            <a:avLst/>
          </a:prstGeom>
          <a:solidFill>
            <a:schemeClr val="bg2">
              <a:lumMod val="50000"/>
            </a:schemeClr>
          </a:solidFill>
        </p:spPr>
        <p:txBody>
          <a:bodyPr wrap="none" lIns="104287" tIns="52144" rIns="104287" bIns="52144" rtlCol="0">
            <a:spAutoFit/>
          </a:bodyPr>
          <a:lstStyle/>
          <a:p>
            <a:r>
              <a:rPr kumimoji="1" lang="en-US" altLang="ja-JP" dirty="0" smtClean="0">
                <a:solidFill>
                  <a:srgbClr val="FFFF66"/>
                </a:solidFill>
              </a:rPr>
              <a:t>64m</a:t>
            </a:r>
            <a:r>
              <a:rPr kumimoji="1" lang="ja-JP" altLang="en-US" dirty="0" smtClean="0">
                <a:solidFill>
                  <a:srgbClr val="FFFF66"/>
                </a:solidFill>
              </a:rPr>
              <a:t>の領域にわたって、</a:t>
            </a:r>
            <a:endParaRPr kumimoji="1" lang="en-US" altLang="ja-JP" dirty="0" smtClean="0">
              <a:solidFill>
                <a:srgbClr val="FFFF66"/>
              </a:solidFill>
            </a:endParaRPr>
          </a:p>
          <a:p>
            <a:r>
              <a:rPr lang="ja-JP" altLang="en-US" dirty="0" smtClean="0">
                <a:solidFill>
                  <a:srgbClr val="FFFF66"/>
                </a:solidFill>
              </a:rPr>
              <a:t>加速管のレイアウトを変更し</a:t>
            </a:r>
            <a:endParaRPr lang="en-US" altLang="ja-JP" dirty="0" smtClean="0">
              <a:solidFill>
                <a:srgbClr val="FFFF66"/>
              </a:solidFill>
            </a:endParaRPr>
          </a:p>
          <a:p>
            <a:r>
              <a:rPr kumimoji="1" lang="en-US" altLang="ja-JP" dirty="0" smtClean="0">
                <a:solidFill>
                  <a:srgbClr val="FFFF66"/>
                </a:solidFill>
              </a:rPr>
              <a:t>Q</a:t>
            </a:r>
            <a:r>
              <a:rPr kumimoji="1" lang="ja-JP" altLang="en-US" dirty="0" smtClean="0">
                <a:solidFill>
                  <a:srgbClr val="FFFF66"/>
                </a:solidFill>
              </a:rPr>
              <a:t>マグネットを増設して</a:t>
            </a:r>
            <a:endParaRPr kumimoji="1" lang="en-US" altLang="ja-JP" dirty="0" smtClean="0">
              <a:solidFill>
                <a:srgbClr val="FFFF66"/>
              </a:solidFill>
            </a:endParaRPr>
          </a:p>
          <a:p>
            <a:r>
              <a:rPr lang="ja-JP" altLang="en-US" dirty="0" smtClean="0">
                <a:solidFill>
                  <a:srgbClr val="FFFF66"/>
                </a:solidFill>
              </a:rPr>
              <a:t>アクセプタンスを拡張した。</a:t>
            </a:r>
            <a:endParaRPr kumimoji="1" lang="ja-JP" altLang="en-US" dirty="0">
              <a:solidFill>
                <a:srgbClr val="FFFF66"/>
              </a:solidFill>
            </a:endParaRPr>
          </a:p>
        </p:txBody>
      </p:sp>
      <p:sp>
        <p:nvSpPr>
          <p:cNvPr id="8" name="テキスト ボックス 7"/>
          <p:cNvSpPr txBox="1"/>
          <p:nvPr/>
        </p:nvSpPr>
        <p:spPr>
          <a:xfrm>
            <a:off x="9306153" y="397228"/>
            <a:ext cx="1259776" cy="351528"/>
          </a:xfrm>
          <a:prstGeom prst="rect">
            <a:avLst/>
          </a:prstGeom>
          <a:noFill/>
        </p:spPr>
        <p:txBody>
          <a:bodyPr wrap="none" lIns="104287" tIns="52144" rIns="104287" bIns="52144" rtlCol="0">
            <a:spAutoFit/>
          </a:bodyPr>
          <a:lstStyle/>
          <a:p>
            <a:r>
              <a:rPr kumimoji="1" lang="en-US" altLang="ja-JP" sz="1600" dirty="0" smtClean="0"/>
              <a:t>T.Kamitani</a:t>
            </a:r>
            <a:endParaRPr kumimoji="1" lang="ja-JP" altLang="en-US" dirty="0"/>
          </a:p>
        </p:txBody>
      </p:sp>
    </p:spTree>
    <p:extLst>
      <p:ext uri="{BB962C8B-B14F-4D97-AF65-F5344CB8AC3E}">
        <p14:creationId xmlns:p14="http://schemas.microsoft.com/office/powerpoint/2010/main" val="153163738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新陽電子捕獲装置からの初めての陽電子観測</a:t>
            </a:r>
            <a:endParaRPr lang="ja-JP" altLang="en-US" dirty="0"/>
          </a:p>
        </p:txBody>
      </p:sp>
      <p:sp>
        <p:nvSpPr>
          <p:cNvPr id="3" name="コンテンツ プレースホルダ 2"/>
          <p:cNvSpPr>
            <a:spLocks noGrp="1"/>
          </p:cNvSpPr>
          <p:nvPr>
            <p:ph idx="1"/>
          </p:nvPr>
        </p:nvSpPr>
        <p:spPr/>
        <p:txBody>
          <a:bodyPr/>
          <a:lstStyle/>
          <a:p>
            <a:r>
              <a:rPr lang="ja-JP" altLang="en-US" sz="3200" dirty="0" smtClean="0"/>
              <a:t>一次電子を標的に向け軌道・角度等の調整</a:t>
            </a:r>
            <a:endParaRPr lang="en-US" altLang="ja-JP" sz="3200" dirty="0" smtClean="0"/>
          </a:p>
          <a:p>
            <a:r>
              <a:rPr lang="ja-JP" altLang="en-US" sz="3200" dirty="0" smtClean="0"/>
              <a:t>さらに、マイクロ波・収束・タイミングの調整</a:t>
            </a:r>
            <a:endParaRPr lang="en-US" altLang="ja-JP" sz="3200" dirty="0" smtClean="0"/>
          </a:p>
          <a:p>
            <a:r>
              <a:rPr lang="en-US" altLang="ja-JP" sz="3200" dirty="0" smtClean="0"/>
              <a:t>6 </a:t>
            </a:r>
            <a:r>
              <a:rPr lang="ja-JP" altLang="en-US" sz="3200" dirty="0" smtClean="0"/>
              <a:t>月</a:t>
            </a:r>
            <a:r>
              <a:rPr lang="en-US" altLang="ja-JP" sz="3200" dirty="0" smtClean="0"/>
              <a:t> 5 </a:t>
            </a:r>
            <a:r>
              <a:rPr lang="ja-JP" altLang="en-US" sz="3200" dirty="0" smtClean="0"/>
              <a:t>日に初めての陽電子の信号を確認</a:t>
            </a:r>
            <a:endParaRPr lang="en-US" altLang="ja-JP" sz="3200" dirty="0"/>
          </a:p>
          <a:p>
            <a:r>
              <a:rPr lang="en-US" altLang="ja-JP" sz="3200" dirty="0"/>
              <a:t>6 </a:t>
            </a:r>
            <a:r>
              <a:rPr lang="ja-JP" altLang="en-US" sz="3200" dirty="0"/>
              <a:t>月</a:t>
            </a:r>
            <a:r>
              <a:rPr lang="en-US" altLang="ja-JP" sz="3200" dirty="0"/>
              <a:t> </a:t>
            </a:r>
            <a:r>
              <a:rPr lang="en-US" altLang="ja-JP" sz="3200" dirty="0" smtClean="0"/>
              <a:t>6 </a:t>
            </a:r>
            <a:r>
              <a:rPr lang="ja-JP" altLang="en-US" sz="3200" dirty="0"/>
              <a:t>日</a:t>
            </a:r>
            <a:r>
              <a:rPr lang="ja-JP" altLang="en-US" sz="3200" dirty="0" smtClean="0"/>
              <a:t>に予定した</a:t>
            </a:r>
            <a:r>
              <a:rPr lang="en-US" altLang="ja-JP" sz="3200" dirty="0" smtClean="0"/>
              <a:t> SY2 </a:t>
            </a:r>
            <a:r>
              <a:rPr lang="ja-JP" altLang="en-US" sz="3200" dirty="0" smtClean="0"/>
              <a:t>のビームダンプで確認</a:t>
            </a:r>
            <a:endParaRPr lang="en-US" altLang="ja-JP" sz="3200" dirty="0" smtClean="0"/>
          </a:p>
          <a:p>
            <a:r>
              <a:rPr lang="ja-JP" altLang="en-US" sz="3200" dirty="0" smtClean="0"/>
              <a:t>事前シミュレーションと矛盾しない陽電子</a:t>
            </a:r>
            <a:endParaRPr lang="en-US" altLang="ja-JP" sz="3200" dirty="0" smtClean="0"/>
          </a:p>
          <a:p>
            <a:r>
              <a:rPr lang="ja-JP" altLang="en-US" sz="3200" dirty="0" smtClean="0"/>
              <a:t>一次電子を</a:t>
            </a:r>
            <a:r>
              <a:rPr lang="en-US" altLang="ja-JP" sz="3200" dirty="0" smtClean="0"/>
              <a:t> </a:t>
            </a:r>
            <a:r>
              <a:rPr lang="en-US" altLang="ja-JP" sz="3200" dirty="0" smtClean="0"/>
              <a:t>17 </a:t>
            </a:r>
            <a:r>
              <a:rPr lang="ja-JP" altLang="en-US" sz="3200" dirty="0" smtClean="0"/>
              <a:t>倍、</a:t>
            </a:r>
            <a:r>
              <a:rPr lang="en-US" altLang="ja-JP" sz="3200" dirty="0" smtClean="0"/>
              <a:t/>
            </a:r>
            <a:br>
              <a:rPr lang="en-US" altLang="ja-JP" sz="3200" dirty="0" smtClean="0"/>
            </a:br>
            <a:r>
              <a:rPr lang="ja-JP" altLang="en-US" sz="3200" dirty="0" smtClean="0"/>
              <a:t>最終版電源による</a:t>
            </a:r>
            <a:r>
              <a:rPr lang="en-US" altLang="ja-JP" sz="3200" dirty="0" smtClean="0"/>
              <a:t/>
            </a:r>
            <a:br>
              <a:rPr lang="en-US" altLang="ja-JP" sz="3200" dirty="0" smtClean="0"/>
            </a:br>
            <a:r>
              <a:rPr lang="ja-JP" altLang="en-US" sz="3200" dirty="0" smtClean="0"/>
              <a:t>捕獲効率</a:t>
            </a:r>
            <a:r>
              <a:rPr lang="en-US" altLang="ja-JP" sz="3200" dirty="0" smtClean="0"/>
              <a:t> 2.5 </a:t>
            </a:r>
            <a:r>
              <a:rPr lang="ja-JP" altLang="en-US" sz="3200" dirty="0" smtClean="0"/>
              <a:t>倍</a:t>
            </a:r>
            <a:r>
              <a:rPr lang="ja-JP" altLang="en-US" sz="3200" dirty="0" smtClean="0"/>
              <a:t>とし、</a:t>
            </a:r>
            <a:r>
              <a:rPr lang="en-US" altLang="ja-JP" sz="3200" dirty="0" smtClean="0"/>
              <a:t> </a:t>
            </a:r>
            <a:r>
              <a:rPr lang="en-US" altLang="ja-JP" sz="3200" dirty="0" smtClean="0"/>
              <a:t/>
            </a:r>
            <a:br>
              <a:rPr lang="en-US" altLang="ja-JP" sz="3200" dirty="0" smtClean="0"/>
            </a:br>
            <a:r>
              <a:rPr lang="en-US" altLang="ja-JP" sz="3200" dirty="0" smtClean="0"/>
              <a:t>2015-16 </a:t>
            </a:r>
            <a:r>
              <a:rPr lang="ja-JP" altLang="en-US" sz="3200" dirty="0" smtClean="0"/>
              <a:t>年に設計</a:t>
            </a:r>
            <a:r>
              <a:rPr lang="en-US" altLang="ja-JP" sz="3200" dirty="0" smtClean="0"/>
              <a:t/>
            </a:r>
            <a:br>
              <a:rPr lang="en-US" altLang="ja-JP" sz="3200" dirty="0" smtClean="0"/>
            </a:br>
            <a:r>
              <a:rPr lang="ja-JP" altLang="en-US" sz="3200" dirty="0" smtClean="0"/>
              <a:t>値</a:t>
            </a:r>
            <a:r>
              <a:rPr lang="ja-JP" altLang="en-US" sz="3200" dirty="0" smtClean="0"/>
              <a:t>を</a:t>
            </a:r>
            <a:r>
              <a:rPr lang="ja-JP" altLang="en-US" sz="3200" dirty="0" smtClean="0"/>
              <a:t>達成</a:t>
            </a:r>
            <a:r>
              <a:rPr lang="ja-JP" altLang="en-US" sz="3200" dirty="0" smtClean="0"/>
              <a:t>する</a:t>
            </a:r>
            <a:r>
              <a:rPr lang="ja-JP" altLang="en-US" sz="3200" dirty="0" smtClean="0"/>
              <a:t>予定</a:t>
            </a:r>
            <a:endParaRPr lang="ja-JP" altLang="en-US" sz="3200" dirty="0"/>
          </a:p>
        </p:txBody>
      </p:sp>
      <p:sp>
        <p:nvSpPr>
          <p:cNvPr id="4" name="スライド番号プレースホルダ 3"/>
          <p:cNvSpPr>
            <a:spLocks noGrp="1"/>
          </p:cNvSpPr>
          <p:nvPr>
            <p:ph type="sldNum" sz="quarter" idx="10"/>
          </p:nvPr>
        </p:nvSpPr>
        <p:spPr/>
        <p:txBody>
          <a:bodyPr/>
          <a:lstStyle/>
          <a:p>
            <a:pPr>
              <a:defRPr/>
            </a:pPr>
            <a:fld id="{4D221721-5FDC-D445-9F85-7F3CCA7B1AE5}" type="slidenum">
              <a:rPr lang="en-US" altLang="ja-JP" smtClean="0"/>
              <a:pPr>
                <a:defRPr/>
              </a:pPr>
              <a:t>16</a:t>
            </a:fld>
            <a:endParaRPr lang="en-US" altLang="ja-JP" dirty="0"/>
          </a:p>
        </p:txBody>
      </p:sp>
      <p:pic>
        <p:nvPicPr>
          <p:cNvPr id="7" name="図 6" descr="pos-si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592525" y="4327972"/>
            <a:ext cx="5931013" cy="2901503"/>
          </a:xfrm>
          <a:prstGeom prst="rect">
            <a:avLst/>
          </a:prstGeom>
        </p:spPr>
      </p:pic>
      <p:sp>
        <p:nvSpPr>
          <p:cNvPr id="6" name="Text Box 180"/>
          <p:cNvSpPr txBox="1">
            <a:spLocks noChangeAspect="1" noChangeArrowheads="1"/>
          </p:cNvSpPr>
          <p:nvPr/>
        </p:nvSpPr>
        <p:spPr bwMode="auto">
          <a:xfrm>
            <a:off x="5103591" y="6204900"/>
            <a:ext cx="1838155" cy="584771"/>
          </a:xfrm>
          <a:prstGeom prst="rect">
            <a:avLst/>
          </a:prstGeom>
          <a:noFill/>
          <a:ln w="9525">
            <a:noFill/>
            <a:miter lim="800000"/>
            <a:headEnd/>
            <a:tailEnd/>
          </a:ln>
          <a:effectLst/>
        </p:spPr>
        <p:txBody>
          <a:bodyPr wrap="none" lIns="91436" tIns="45718" rIns="91436" bIns="45718">
            <a:spAutoFit/>
          </a:bodyPr>
          <a:lstStyle/>
          <a:p>
            <a:pPr>
              <a:defRPr/>
            </a:pPr>
            <a:r>
              <a:rPr lang="en-US" altLang="ja-JP" sz="1600" dirty="0" smtClean="0">
                <a:solidFill>
                  <a:srgbClr val="000090"/>
                </a:solidFill>
              </a:rPr>
              <a:t>Signal from </a:t>
            </a:r>
            <a:br>
              <a:rPr lang="en-US" altLang="ja-JP" sz="1600" dirty="0" smtClean="0">
                <a:solidFill>
                  <a:srgbClr val="000090"/>
                </a:solidFill>
              </a:rPr>
            </a:br>
            <a:r>
              <a:rPr lang="en-US" altLang="ja-JP" sz="1600" dirty="0" smtClean="0">
                <a:solidFill>
                  <a:srgbClr val="000090"/>
                </a:solidFill>
              </a:rPr>
              <a:t>primary electron</a:t>
            </a:r>
            <a:endParaRPr lang="en-US" altLang="ja-JP" sz="1600" dirty="0">
              <a:solidFill>
                <a:srgbClr val="000090"/>
              </a:solidFill>
            </a:endParaRPr>
          </a:p>
        </p:txBody>
      </p:sp>
      <p:sp>
        <p:nvSpPr>
          <p:cNvPr id="8" name="Text Box 180"/>
          <p:cNvSpPr txBox="1">
            <a:spLocks noChangeAspect="1" noChangeArrowheads="1"/>
          </p:cNvSpPr>
          <p:nvPr/>
        </p:nvSpPr>
        <p:spPr bwMode="auto">
          <a:xfrm>
            <a:off x="7300673" y="6189808"/>
            <a:ext cx="2330979" cy="584771"/>
          </a:xfrm>
          <a:prstGeom prst="rect">
            <a:avLst/>
          </a:prstGeom>
          <a:noFill/>
          <a:ln w="9525">
            <a:noFill/>
            <a:miter lim="800000"/>
            <a:headEnd/>
            <a:tailEnd/>
          </a:ln>
          <a:effectLst/>
        </p:spPr>
        <p:txBody>
          <a:bodyPr wrap="none" lIns="91436" tIns="45718" rIns="91436" bIns="45718">
            <a:spAutoFit/>
          </a:bodyPr>
          <a:lstStyle/>
          <a:p>
            <a:pPr>
              <a:defRPr/>
            </a:pPr>
            <a:r>
              <a:rPr lang="en-US" altLang="ja-JP" sz="1600" dirty="0" smtClean="0">
                <a:solidFill>
                  <a:srgbClr val="000090"/>
                </a:solidFill>
              </a:rPr>
              <a:t>Signal from positron </a:t>
            </a:r>
            <a:br>
              <a:rPr lang="en-US" altLang="ja-JP" sz="1600" dirty="0" smtClean="0">
                <a:solidFill>
                  <a:srgbClr val="000090"/>
                </a:solidFill>
              </a:rPr>
            </a:br>
            <a:r>
              <a:rPr lang="en-US" altLang="ja-JP" sz="1600" dirty="0" smtClean="0">
                <a:solidFill>
                  <a:srgbClr val="000090"/>
                </a:solidFill>
              </a:rPr>
              <a:t>with</a:t>
            </a:r>
            <a:r>
              <a:rPr lang="en-US" altLang="ja-JP" sz="1600" dirty="0">
                <a:solidFill>
                  <a:srgbClr val="000090"/>
                </a:solidFill>
              </a:rPr>
              <a:t> </a:t>
            </a:r>
            <a:r>
              <a:rPr lang="en-US" altLang="ja-JP" sz="1600" dirty="0" smtClean="0">
                <a:solidFill>
                  <a:srgbClr val="000090"/>
                </a:solidFill>
              </a:rPr>
              <a:t>opposite polarity</a:t>
            </a:r>
            <a:endParaRPr lang="en-US" altLang="ja-JP" sz="1600" dirty="0">
              <a:solidFill>
                <a:srgbClr val="000090"/>
              </a:solidFill>
            </a:endParaRPr>
          </a:p>
        </p:txBody>
      </p:sp>
    </p:spTree>
    <p:extLst>
      <p:ext uri="{BB962C8B-B14F-4D97-AF65-F5344CB8AC3E}">
        <p14:creationId xmlns:p14="http://schemas.microsoft.com/office/powerpoint/2010/main" val="411670298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新陽電子捕獲装置からの初めての陽電子観測</a:t>
            </a:r>
            <a:endParaRPr kumimoji="1" lang="ja-JP" altLang="en-US" dirty="0"/>
          </a:p>
        </p:txBody>
      </p:sp>
      <p:sp>
        <p:nvSpPr>
          <p:cNvPr id="3" name="コンテンツ プレースホルダー 2"/>
          <p:cNvSpPr>
            <a:spLocks noGrp="1"/>
          </p:cNvSpPr>
          <p:nvPr>
            <p:ph idx="1"/>
          </p:nvPr>
        </p:nvSpPr>
        <p:spPr/>
        <p:txBody>
          <a:bodyPr/>
          <a:lstStyle/>
          <a:p>
            <a:r>
              <a:rPr lang="en-US" altLang="ja-JP" sz="2800" dirty="0" smtClean="0"/>
              <a:t>Generated positron ~0.1nC was </a:t>
            </a:r>
            <a:br>
              <a:rPr lang="en-US" altLang="ja-JP" sz="2800" dirty="0" smtClean="0"/>
            </a:br>
            <a:r>
              <a:rPr lang="en-US" altLang="ja-JP" sz="2800" dirty="0" smtClean="0"/>
              <a:t>transferred to the entrance of </a:t>
            </a:r>
            <a:br>
              <a:rPr lang="en-US" altLang="ja-JP" sz="2800" dirty="0" smtClean="0"/>
            </a:br>
            <a:r>
              <a:rPr lang="en-US" altLang="ja-JP" sz="2800" dirty="0" smtClean="0"/>
              <a:t>damping ring </a:t>
            </a:r>
          </a:p>
          <a:p>
            <a:r>
              <a:rPr kumimoji="1" lang="en-US" altLang="ja-JP" sz="2800" dirty="0" smtClean="0"/>
              <a:t>With higher magnetic and electric </a:t>
            </a:r>
            <a:br>
              <a:rPr kumimoji="1" lang="en-US" altLang="ja-JP" sz="2800" dirty="0" smtClean="0"/>
            </a:br>
            <a:r>
              <a:rPr kumimoji="1" lang="en-US" altLang="ja-JP" sz="2800" dirty="0" smtClean="0"/>
              <a:t>field, 4-nC positron will be </a:t>
            </a:r>
            <a:br>
              <a:rPr kumimoji="1" lang="en-US" altLang="ja-JP" sz="2800" dirty="0" smtClean="0"/>
            </a:br>
            <a:r>
              <a:rPr kumimoji="1" lang="en-US" altLang="ja-JP" sz="2800" dirty="0" smtClean="0"/>
              <a:t>generated</a:t>
            </a:r>
          </a:p>
          <a:p>
            <a:r>
              <a:rPr lang="en-US" altLang="ja-JP" sz="2800" dirty="0" smtClean="0"/>
              <a:t>Target shield </a:t>
            </a:r>
            <a:br>
              <a:rPr lang="en-US" altLang="ja-JP" sz="2800" dirty="0" smtClean="0"/>
            </a:br>
            <a:r>
              <a:rPr lang="en-US" altLang="ja-JP" sz="2800" dirty="0" smtClean="0"/>
              <a:t>(40cm x 6m long)</a:t>
            </a:r>
            <a:br>
              <a:rPr lang="en-US" altLang="ja-JP" sz="2800" dirty="0" smtClean="0"/>
            </a:br>
            <a:r>
              <a:rPr lang="en-US" altLang="ja-JP" sz="2800" dirty="0" smtClean="0"/>
              <a:t>will be finalized</a:t>
            </a:r>
            <a:endParaRPr kumimoji="1" lang="en-US" altLang="ja-JP" sz="2800" dirty="0" smtClean="0"/>
          </a:p>
          <a:p>
            <a:r>
              <a:rPr kumimoji="1" lang="en-US" altLang="ja-JP" sz="2800" dirty="0" smtClean="0"/>
              <a:t>Alignment will be</a:t>
            </a:r>
            <a:br>
              <a:rPr kumimoji="1" lang="en-US" altLang="ja-JP" sz="2800" dirty="0" smtClean="0"/>
            </a:br>
            <a:r>
              <a:rPr kumimoji="1" lang="en-US" altLang="ja-JP" sz="2800" dirty="0" smtClean="0"/>
              <a:t>improved </a:t>
            </a:r>
            <a:br>
              <a:rPr kumimoji="1" lang="en-US" altLang="ja-JP" sz="2800" dirty="0" smtClean="0"/>
            </a:br>
            <a:r>
              <a:rPr kumimoji="1" lang="en-US" altLang="ja-JP" sz="2800" dirty="0" smtClean="0"/>
              <a:t>3mm</a:t>
            </a:r>
            <a:r>
              <a:rPr lang="en-US" altLang="ja-JP" sz="2800" dirty="0"/>
              <a:t> </a:t>
            </a:r>
            <a:r>
              <a:rPr kumimoji="1" lang="en-US" altLang="ja-JP" sz="2800" dirty="0" smtClean="0">
                <a:sym typeface="Wingdings"/>
              </a:rPr>
              <a:t> 0.1mm</a:t>
            </a:r>
            <a:endParaRPr kumimoji="1" lang="ja-JP" altLang="en-US" sz="2800" dirty="0"/>
          </a:p>
        </p:txBody>
      </p:sp>
      <p:sp>
        <p:nvSpPr>
          <p:cNvPr id="4" name="スライド番号プレースホルダー 3"/>
          <p:cNvSpPr>
            <a:spLocks noGrp="1"/>
          </p:cNvSpPr>
          <p:nvPr>
            <p:ph type="sldNum" sz="quarter" idx="10"/>
          </p:nvPr>
        </p:nvSpPr>
        <p:spPr/>
        <p:txBody>
          <a:bodyPr/>
          <a:lstStyle/>
          <a:p>
            <a:pPr>
              <a:defRPr/>
            </a:pPr>
            <a:fld id="{4D221721-5FDC-D445-9F85-7F3CCA7B1AE5}" type="slidenum">
              <a:rPr lang="en-US" altLang="ja-JP" smtClean="0"/>
              <a:pPr>
                <a:defRPr/>
              </a:pPr>
              <a:t>17</a:t>
            </a:fld>
            <a:endParaRPr lang="en-US" altLang="ja-JP" dirty="0"/>
          </a:p>
        </p:txBody>
      </p:sp>
      <p:pic>
        <p:nvPicPr>
          <p:cNvPr id="6" name="図 5" descr="pos-orbit.png"/>
          <p:cNvPicPr>
            <a:picLocks noChangeAspect="1"/>
          </p:cNvPicPr>
          <p:nvPr/>
        </p:nvPicPr>
        <p:blipFill rotWithShape="1">
          <a:blip r:embed="rId2" cstate="screen">
            <a:extLst>
              <a:ext uri="{28A0092B-C50C-407E-A947-70E740481C1C}">
                <a14:useLocalDpi xmlns:a14="http://schemas.microsoft.com/office/drawing/2010/main"/>
              </a:ext>
            </a:extLst>
          </a:blip>
          <a:srcRect t="-1"/>
          <a:stretch/>
        </p:blipFill>
        <p:spPr>
          <a:xfrm>
            <a:off x="3794003" y="4111109"/>
            <a:ext cx="6729535" cy="3087870"/>
          </a:xfrm>
          <a:prstGeom prst="rect">
            <a:avLst/>
          </a:prstGeom>
        </p:spPr>
      </p:pic>
      <p:sp>
        <p:nvSpPr>
          <p:cNvPr id="7" name="Text Box 180"/>
          <p:cNvSpPr txBox="1">
            <a:spLocks noChangeAspect="1" noChangeArrowheads="1"/>
          </p:cNvSpPr>
          <p:nvPr/>
        </p:nvSpPr>
        <p:spPr bwMode="auto">
          <a:xfrm>
            <a:off x="4278091" y="4887050"/>
            <a:ext cx="1212183" cy="338550"/>
          </a:xfrm>
          <a:prstGeom prst="rect">
            <a:avLst/>
          </a:prstGeom>
          <a:noFill/>
          <a:ln w="9525">
            <a:noFill/>
            <a:miter lim="800000"/>
            <a:headEnd/>
            <a:tailEnd/>
          </a:ln>
          <a:effectLst/>
        </p:spPr>
        <p:txBody>
          <a:bodyPr wrap="none" lIns="91436" tIns="45718" rIns="91436" bIns="45718">
            <a:spAutoFit/>
          </a:bodyPr>
          <a:lstStyle/>
          <a:p>
            <a:pPr>
              <a:defRPr/>
            </a:pPr>
            <a:r>
              <a:rPr lang="en-US" altLang="ja-JP" sz="1600" dirty="0" smtClean="0">
                <a:solidFill>
                  <a:srgbClr val="000090"/>
                </a:solidFill>
              </a:rPr>
              <a:t>Horizontal</a:t>
            </a:r>
            <a:endParaRPr lang="en-US" altLang="ja-JP" sz="1600" dirty="0">
              <a:solidFill>
                <a:srgbClr val="000090"/>
              </a:solidFill>
            </a:endParaRPr>
          </a:p>
        </p:txBody>
      </p:sp>
      <p:cxnSp>
        <p:nvCxnSpPr>
          <p:cNvPr id="11" name="直線矢印コネクタ 10"/>
          <p:cNvCxnSpPr/>
          <p:nvPr/>
        </p:nvCxnSpPr>
        <p:spPr>
          <a:xfrm flipH="1">
            <a:off x="4178300" y="4343400"/>
            <a:ext cx="4417791" cy="0"/>
          </a:xfrm>
          <a:prstGeom prst="straightConnector1">
            <a:avLst/>
          </a:prstGeom>
          <a:ln w="31750">
            <a:solidFill>
              <a:srgbClr val="008000"/>
            </a:solidFill>
            <a:tailEnd type="arrow" w="lg" len="lg"/>
          </a:ln>
        </p:spPr>
        <p:style>
          <a:lnRef idx="2">
            <a:schemeClr val="accent1"/>
          </a:lnRef>
          <a:fillRef idx="0">
            <a:schemeClr val="accent1"/>
          </a:fillRef>
          <a:effectRef idx="1">
            <a:schemeClr val="accent1"/>
          </a:effectRef>
          <a:fontRef idx="minor">
            <a:schemeClr val="tx1"/>
          </a:fontRef>
        </p:style>
      </p:cxnSp>
      <p:sp>
        <p:nvSpPr>
          <p:cNvPr id="13" name="Text Box 180"/>
          <p:cNvSpPr txBox="1">
            <a:spLocks noChangeAspect="1" noChangeArrowheads="1"/>
          </p:cNvSpPr>
          <p:nvPr/>
        </p:nvSpPr>
        <p:spPr bwMode="auto">
          <a:xfrm>
            <a:off x="8596091" y="4155597"/>
            <a:ext cx="783279" cy="338550"/>
          </a:xfrm>
          <a:prstGeom prst="rect">
            <a:avLst/>
          </a:prstGeom>
          <a:noFill/>
          <a:ln w="9525">
            <a:noFill/>
            <a:miter lim="800000"/>
            <a:headEnd/>
            <a:tailEnd/>
          </a:ln>
          <a:effectLst/>
        </p:spPr>
        <p:txBody>
          <a:bodyPr wrap="none" lIns="91436" tIns="45718" rIns="91436" bIns="45718">
            <a:spAutoFit/>
          </a:bodyPr>
          <a:lstStyle/>
          <a:p>
            <a:pPr>
              <a:defRPr/>
            </a:pPr>
            <a:r>
              <a:rPr lang="en-US" altLang="ja-JP" sz="1600" dirty="0" smtClean="0">
                <a:solidFill>
                  <a:srgbClr val="000090"/>
                </a:solidFill>
              </a:rPr>
              <a:t>400 m</a:t>
            </a:r>
            <a:endParaRPr lang="en-US" altLang="ja-JP" sz="1600" dirty="0">
              <a:solidFill>
                <a:srgbClr val="000090"/>
              </a:solidFill>
            </a:endParaRPr>
          </a:p>
        </p:txBody>
      </p:sp>
      <p:sp>
        <p:nvSpPr>
          <p:cNvPr id="15" name="Text Box 180"/>
          <p:cNvSpPr txBox="1">
            <a:spLocks noChangeAspect="1" noChangeArrowheads="1"/>
          </p:cNvSpPr>
          <p:nvPr/>
        </p:nvSpPr>
        <p:spPr bwMode="auto">
          <a:xfrm>
            <a:off x="4278091" y="5674450"/>
            <a:ext cx="957606" cy="338550"/>
          </a:xfrm>
          <a:prstGeom prst="rect">
            <a:avLst/>
          </a:prstGeom>
          <a:noFill/>
          <a:ln w="9525">
            <a:noFill/>
            <a:miter lim="800000"/>
            <a:headEnd/>
            <a:tailEnd/>
          </a:ln>
          <a:effectLst/>
        </p:spPr>
        <p:txBody>
          <a:bodyPr wrap="none" lIns="91436" tIns="45718" rIns="91436" bIns="45718">
            <a:spAutoFit/>
          </a:bodyPr>
          <a:lstStyle/>
          <a:p>
            <a:pPr>
              <a:defRPr/>
            </a:pPr>
            <a:r>
              <a:rPr lang="en-US" altLang="ja-JP" sz="1600" dirty="0" smtClean="0">
                <a:solidFill>
                  <a:srgbClr val="000090"/>
                </a:solidFill>
              </a:rPr>
              <a:t>Vertical</a:t>
            </a:r>
            <a:endParaRPr lang="en-US" altLang="ja-JP" sz="1600" dirty="0">
              <a:solidFill>
                <a:srgbClr val="000090"/>
              </a:solidFill>
            </a:endParaRPr>
          </a:p>
        </p:txBody>
      </p:sp>
      <p:sp>
        <p:nvSpPr>
          <p:cNvPr id="16" name="Text Box 180"/>
          <p:cNvSpPr txBox="1">
            <a:spLocks noChangeAspect="1" noChangeArrowheads="1"/>
          </p:cNvSpPr>
          <p:nvPr/>
        </p:nvSpPr>
        <p:spPr bwMode="auto">
          <a:xfrm>
            <a:off x="4278091" y="6449150"/>
            <a:ext cx="1501425" cy="338550"/>
          </a:xfrm>
          <a:prstGeom prst="rect">
            <a:avLst/>
          </a:prstGeom>
          <a:noFill/>
          <a:ln w="9525">
            <a:noFill/>
            <a:miter lim="800000"/>
            <a:headEnd/>
            <a:tailEnd/>
          </a:ln>
          <a:effectLst/>
        </p:spPr>
        <p:txBody>
          <a:bodyPr wrap="none" lIns="91436" tIns="45718" rIns="91436" bIns="45718">
            <a:spAutoFit/>
          </a:bodyPr>
          <a:lstStyle/>
          <a:p>
            <a:pPr>
              <a:defRPr/>
            </a:pPr>
            <a:r>
              <a:rPr lang="en-US" altLang="ja-JP" sz="1600" dirty="0" smtClean="0">
                <a:solidFill>
                  <a:srgbClr val="000090"/>
                </a:solidFill>
              </a:rPr>
              <a:t>Beam charge</a:t>
            </a:r>
            <a:endParaRPr lang="en-US" altLang="ja-JP" sz="1600" dirty="0">
              <a:solidFill>
                <a:srgbClr val="000090"/>
              </a:solidFill>
            </a:endParaRPr>
          </a:p>
        </p:txBody>
      </p:sp>
      <p:sp>
        <p:nvSpPr>
          <p:cNvPr id="17" name="Text Box 180"/>
          <p:cNvSpPr txBox="1">
            <a:spLocks noChangeAspect="1" noChangeArrowheads="1"/>
          </p:cNvSpPr>
          <p:nvPr/>
        </p:nvSpPr>
        <p:spPr bwMode="auto">
          <a:xfrm>
            <a:off x="5848217" y="6459400"/>
            <a:ext cx="1861699" cy="338550"/>
          </a:xfrm>
          <a:prstGeom prst="rect">
            <a:avLst/>
          </a:prstGeom>
          <a:noFill/>
          <a:ln w="9525">
            <a:noFill/>
            <a:miter lim="800000"/>
            <a:headEnd/>
            <a:tailEnd/>
          </a:ln>
          <a:effectLst/>
        </p:spPr>
        <p:txBody>
          <a:bodyPr wrap="none" lIns="91436" tIns="45718" rIns="91436" bIns="45718">
            <a:spAutoFit/>
          </a:bodyPr>
          <a:lstStyle/>
          <a:p>
            <a:pPr algn="r">
              <a:defRPr/>
            </a:pPr>
            <a:r>
              <a:rPr lang="en-US" altLang="ja-JP" sz="1600" dirty="0" smtClean="0">
                <a:solidFill>
                  <a:srgbClr val="000090"/>
                </a:solidFill>
              </a:rPr>
              <a:t>Primary Electron</a:t>
            </a:r>
            <a:endParaRPr lang="en-US" altLang="ja-JP" sz="1600" dirty="0">
              <a:solidFill>
                <a:srgbClr val="000090"/>
              </a:solidFill>
            </a:endParaRPr>
          </a:p>
        </p:txBody>
      </p:sp>
      <p:sp>
        <p:nvSpPr>
          <p:cNvPr id="18" name="Text Box 180"/>
          <p:cNvSpPr txBox="1">
            <a:spLocks noChangeAspect="1" noChangeArrowheads="1"/>
          </p:cNvSpPr>
          <p:nvPr/>
        </p:nvSpPr>
        <p:spPr bwMode="auto">
          <a:xfrm>
            <a:off x="4278091" y="4457150"/>
            <a:ext cx="1604017" cy="338550"/>
          </a:xfrm>
          <a:prstGeom prst="rect">
            <a:avLst/>
          </a:prstGeom>
          <a:noFill/>
          <a:ln w="9525">
            <a:noFill/>
            <a:miter lim="800000"/>
            <a:headEnd/>
            <a:tailEnd/>
          </a:ln>
          <a:effectLst/>
        </p:spPr>
        <p:txBody>
          <a:bodyPr wrap="none" lIns="91436" tIns="45718" rIns="91436" bIns="45718">
            <a:spAutoFit/>
          </a:bodyPr>
          <a:lstStyle/>
          <a:p>
            <a:pPr>
              <a:defRPr/>
            </a:pPr>
            <a:r>
              <a:rPr lang="en-US" altLang="ja-JP" sz="1600" dirty="0" smtClean="0">
                <a:solidFill>
                  <a:srgbClr val="000090"/>
                </a:solidFill>
              </a:rPr>
              <a:t>Beam position</a:t>
            </a:r>
            <a:endParaRPr lang="en-US" altLang="ja-JP" sz="1600" dirty="0">
              <a:solidFill>
                <a:srgbClr val="000090"/>
              </a:solidFill>
            </a:endParaRPr>
          </a:p>
        </p:txBody>
      </p:sp>
      <p:sp>
        <p:nvSpPr>
          <p:cNvPr id="19" name="Text Box 180"/>
          <p:cNvSpPr txBox="1">
            <a:spLocks noChangeAspect="1" noChangeArrowheads="1"/>
          </p:cNvSpPr>
          <p:nvPr/>
        </p:nvSpPr>
        <p:spPr bwMode="auto">
          <a:xfrm>
            <a:off x="7862316" y="6442525"/>
            <a:ext cx="1006998" cy="338550"/>
          </a:xfrm>
          <a:prstGeom prst="rect">
            <a:avLst/>
          </a:prstGeom>
          <a:noFill/>
          <a:ln w="9525">
            <a:noFill/>
            <a:miter lim="800000"/>
            <a:headEnd/>
            <a:tailEnd/>
          </a:ln>
          <a:effectLst/>
        </p:spPr>
        <p:txBody>
          <a:bodyPr wrap="none" lIns="91436" tIns="45718" rIns="91436" bIns="45718">
            <a:spAutoFit/>
          </a:bodyPr>
          <a:lstStyle/>
          <a:p>
            <a:pPr>
              <a:defRPr/>
            </a:pPr>
            <a:r>
              <a:rPr lang="en-US" altLang="ja-JP" sz="1600" dirty="0" smtClean="0">
                <a:solidFill>
                  <a:srgbClr val="000090"/>
                </a:solidFill>
              </a:rPr>
              <a:t>Positron</a:t>
            </a:r>
            <a:endParaRPr lang="en-US" altLang="ja-JP" sz="1600" dirty="0">
              <a:solidFill>
                <a:srgbClr val="000090"/>
              </a:solidFill>
            </a:endParaRPr>
          </a:p>
        </p:txBody>
      </p:sp>
      <p:sp>
        <p:nvSpPr>
          <p:cNvPr id="20" name="Text Box 180"/>
          <p:cNvSpPr txBox="1">
            <a:spLocks noChangeAspect="1" noChangeArrowheads="1"/>
          </p:cNvSpPr>
          <p:nvPr/>
        </p:nvSpPr>
        <p:spPr bwMode="auto">
          <a:xfrm>
            <a:off x="7308017" y="6724200"/>
            <a:ext cx="1043867" cy="338550"/>
          </a:xfrm>
          <a:prstGeom prst="rect">
            <a:avLst/>
          </a:prstGeom>
          <a:noFill/>
          <a:ln w="9525">
            <a:noFill/>
            <a:miter lim="800000"/>
            <a:headEnd/>
            <a:tailEnd/>
          </a:ln>
          <a:effectLst/>
        </p:spPr>
        <p:txBody>
          <a:bodyPr wrap="none" lIns="91436" tIns="45718" rIns="91436" bIns="45718">
            <a:spAutoFit/>
          </a:bodyPr>
          <a:lstStyle/>
          <a:p>
            <a:pPr>
              <a:defRPr/>
            </a:pPr>
            <a:r>
              <a:rPr lang="en-US" altLang="ja-JP" sz="1600" dirty="0" smtClean="0">
                <a:solidFill>
                  <a:srgbClr val="000090"/>
                </a:solidFill>
              </a:rPr>
              <a:t>W target</a:t>
            </a:r>
            <a:endParaRPr lang="en-US" altLang="ja-JP" sz="1600" dirty="0">
              <a:solidFill>
                <a:srgbClr val="000090"/>
              </a:solidFill>
            </a:endParaRPr>
          </a:p>
        </p:txBody>
      </p:sp>
      <p:sp>
        <p:nvSpPr>
          <p:cNvPr id="21" name="Text Box 180"/>
          <p:cNvSpPr txBox="1">
            <a:spLocks noChangeAspect="1" noChangeArrowheads="1"/>
          </p:cNvSpPr>
          <p:nvPr/>
        </p:nvSpPr>
        <p:spPr bwMode="auto">
          <a:xfrm>
            <a:off x="8924828" y="5716175"/>
            <a:ext cx="939472" cy="338550"/>
          </a:xfrm>
          <a:prstGeom prst="rect">
            <a:avLst/>
          </a:prstGeom>
          <a:noFill/>
          <a:ln w="9525">
            <a:noFill/>
            <a:miter lim="800000"/>
            <a:headEnd/>
            <a:tailEnd/>
          </a:ln>
          <a:effectLst/>
        </p:spPr>
        <p:txBody>
          <a:bodyPr wrap="none" lIns="91436" tIns="45718" rIns="91436" bIns="45718">
            <a:spAutoFit/>
          </a:bodyPr>
          <a:lstStyle/>
          <a:p>
            <a:pPr>
              <a:defRPr/>
            </a:pPr>
            <a:r>
              <a:rPr lang="en-US" altLang="ja-JP" sz="1600" dirty="0" smtClean="0">
                <a:solidFill>
                  <a:srgbClr val="000090"/>
                </a:solidFill>
              </a:rPr>
              <a:t>~0.1 nC</a:t>
            </a:r>
            <a:endParaRPr lang="en-US" altLang="ja-JP" sz="1600" dirty="0">
              <a:solidFill>
                <a:srgbClr val="000090"/>
              </a:solidFill>
            </a:endParaRPr>
          </a:p>
        </p:txBody>
      </p:sp>
      <p:sp>
        <p:nvSpPr>
          <p:cNvPr id="22" name="Text Box 180"/>
          <p:cNvSpPr txBox="1">
            <a:spLocks noChangeAspect="1" noChangeArrowheads="1"/>
          </p:cNvSpPr>
          <p:nvPr/>
        </p:nvSpPr>
        <p:spPr bwMode="auto">
          <a:xfrm>
            <a:off x="6707188" y="1100138"/>
            <a:ext cx="3066099" cy="584771"/>
          </a:xfrm>
          <a:prstGeom prst="rect">
            <a:avLst/>
          </a:prstGeom>
          <a:noFill/>
          <a:ln w="9525">
            <a:noFill/>
            <a:miter lim="800000"/>
            <a:headEnd/>
            <a:tailEnd/>
          </a:ln>
          <a:effectLst/>
        </p:spPr>
        <p:txBody>
          <a:bodyPr wrap="none" lIns="91436" tIns="45718" rIns="91436" bIns="45718">
            <a:spAutoFit/>
          </a:bodyPr>
          <a:lstStyle/>
          <a:p>
            <a:pPr>
              <a:defRPr/>
            </a:pPr>
            <a:r>
              <a:rPr lang="en-US" altLang="ja-JP" sz="1600" dirty="0" smtClean="0">
                <a:solidFill>
                  <a:schemeClr val="bg1"/>
                </a:solidFill>
              </a:rPr>
              <a:t>Flux concentrator and </a:t>
            </a:r>
          </a:p>
          <a:p>
            <a:pPr>
              <a:defRPr/>
            </a:pPr>
            <a:r>
              <a:rPr lang="en-US" altLang="ja-JP" sz="1600" dirty="0" smtClean="0">
                <a:solidFill>
                  <a:schemeClr val="bg1"/>
                </a:solidFill>
              </a:rPr>
              <a:t>	following</a:t>
            </a:r>
            <a:r>
              <a:rPr lang="en-US" altLang="ja-JP" sz="1600" dirty="0">
                <a:solidFill>
                  <a:schemeClr val="bg1"/>
                </a:solidFill>
              </a:rPr>
              <a:t> </a:t>
            </a:r>
            <a:r>
              <a:rPr lang="en-US" altLang="ja-JP" sz="1600" dirty="0" smtClean="0">
                <a:solidFill>
                  <a:schemeClr val="bg1"/>
                </a:solidFill>
              </a:rPr>
              <a:t>solenoid/quad</a:t>
            </a:r>
            <a:endParaRPr lang="en-US" altLang="ja-JP" sz="1600" dirty="0">
              <a:solidFill>
                <a:schemeClr val="bg1"/>
              </a:solidFill>
            </a:endParaRPr>
          </a:p>
        </p:txBody>
      </p:sp>
      <p:pic>
        <p:nvPicPr>
          <p:cNvPr id="23" name="図 22" descr="las.jpe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54788" y="1100138"/>
            <a:ext cx="3956050" cy="2755900"/>
          </a:xfrm>
          <a:prstGeom prst="rect">
            <a:avLst/>
          </a:prstGeom>
        </p:spPr>
      </p:pic>
      <p:sp>
        <p:nvSpPr>
          <p:cNvPr id="24" name="Text Box 180"/>
          <p:cNvSpPr txBox="1">
            <a:spLocks noChangeAspect="1" noChangeArrowheads="1"/>
          </p:cNvSpPr>
          <p:nvPr/>
        </p:nvSpPr>
        <p:spPr bwMode="auto">
          <a:xfrm>
            <a:off x="6707188" y="1100138"/>
            <a:ext cx="3628309" cy="584771"/>
          </a:xfrm>
          <a:prstGeom prst="rect">
            <a:avLst/>
          </a:prstGeom>
          <a:noFill/>
          <a:ln w="9525">
            <a:noFill/>
            <a:miter lim="800000"/>
            <a:headEnd/>
            <a:tailEnd/>
          </a:ln>
          <a:effectLst/>
        </p:spPr>
        <p:txBody>
          <a:bodyPr wrap="none" lIns="91436" tIns="45718" rIns="91436" bIns="45718">
            <a:spAutoFit/>
          </a:bodyPr>
          <a:lstStyle/>
          <a:p>
            <a:pPr>
              <a:defRPr/>
            </a:pPr>
            <a:r>
              <a:rPr lang="en-US" altLang="ja-JP" sz="1600" dirty="0" smtClean="0">
                <a:solidFill>
                  <a:schemeClr val="bg1"/>
                </a:solidFill>
              </a:rPr>
              <a:t>Large aperture S-band structure </a:t>
            </a:r>
            <a:br>
              <a:rPr lang="en-US" altLang="ja-JP" sz="1600" dirty="0" smtClean="0">
                <a:solidFill>
                  <a:schemeClr val="bg1"/>
                </a:solidFill>
              </a:rPr>
            </a:br>
            <a:r>
              <a:rPr lang="en-US" altLang="ja-JP" sz="1600" dirty="0" smtClean="0">
                <a:solidFill>
                  <a:schemeClr val="bg1"/>
                </a:solidFill>
              </a:rPr>
              <a:t>before solenoid &amp; quad installation</a:t>
            </a:r>
            <a:endParaRPr lang="en-US" altLang="ja-JP" sz="1600" dirty="0">
              <a:solidFill>
                <a:schemeClr val="bg1"/>
              </a:solidFill>
            </a:endParaRPr>
          </a:p>
        </p:txBody>
      </p:sp>
    </p:spTree>
    <p:extLst>
      <p:ext uri="{BB962C8B-B14F-4D97-AF65-F5344CB8AC3E}">
        <p14:creationId xmlns:p14="http://schemas.microsoft.com/office/powerpoint/2010/main" val="33837712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コンテンツ プレースホルダー 9" descr="filelist_2014-06-30_14:17:50_415241_zerodataadded_FL15ES.png"/>
          <p:cNvPicPr>
            <a:picLocks noGrp="1" noChangeAspect="1"/>
          </p:cNvPicPr>
          <p:nvPr>
            <p:ph idx="1"/>
          </p:nvPr>
        </p:nvPicPr>
        <p:blipFill>
          <a:blip r:embed="rId2" cstate="screen">
            <a:extLst>
              <a:ext uri="{28A0092B-C50C-407E-A947-70E740481C1C}">
                <a14:useLocalDpi xmlns:a14="http://schemas.microsoft.com/office/drawing/2010/main"/>
              </a:ext>
            </a:extLst>
          </a:blip>
          <a:srcRect l="-7268" r="-7268"/>
          <a:stretch>
            <a:fillRect/>
          </a:stretch>
        </p:blipFill>
        <p:spPr/>
      </p:pic>
      <p:sp>
        <p:nvSpPr>
          <p:cNvPr id="2" name="タイトル 1"/>
          <p:cNvSpPr>
            <a:spLocks noGrp="1"/>
          </p:cNvSpPr>
          <p:nvPr>
            <p:ph type="title"/>
          </p:nvPr>
        </p:nvSpPr>
        <p:spPr/>
        <p:txBody>
          <a:bodyPr/>
          <a:lstStyle/>
          <a:p>
            <a:r>
              <a:rPr kumimoji="1" lang="en-US" altLang="ja-JP" dirty="0" smtClean="0"/>
              <a:t>(1) FC current</a:t>
            </a:r>
            <a:endParaRPr kumimoji="1" lang="ja-JP" altLang="en-US" dirty="0"/>
          </a:p>
        </p:txBody>
      </p:sp>
      <p:sp>
        <p:nvSpPr>
          <p:cNvPr id="7" name="テキスト ボックス 6"/>
          <p:cNvSpPr txBox="1"/>
          <p:nvPr/>
        </p:nvSpPr>
        <p:spPr>
          <a:xfrm>
            <a:off x="5364573" y="3622861"/>
            <a:ext cx="4123912" cy="1767300"/>
          </a:xfrm>
          <a:prstGeom prst="rect">
            <a:avLst/>
          </a:prstGeom>
          <a:solidFill>
            <a:schemeClr val="accent5">
              <a:lumMod val="20000"/>
              <a:lumOff val="80000"/>
            </a:schemeClr>
          </a:solidFill>
        </p:spPr>
        <p:txBody>
          <a:bodyPr wrap="none" lIns="104287" tIns="52144" rIns="104287" bIns="52144" rtlCol="0">
            <a:spAutoFit/>
          </a:bodyPr>
          <a:lstStyle/>
          <a:p>
            <a:r>
              <a:rPr lang="en-US" altLang="ja-JP" sz="1800" dirty="0">
                <a:solidFill>
                  <a:srgbClr val="FF6600"/>
                </a:solidFill>
                <a:latin typeface="ヒラギノ丸ゴ ProN W4"/>
                <a:ea typeface="ヒラギノ丸ゴ ProN W4"/>
                <a:cs typeface="ヒラギノ丸ゴ ProN W4"/>
              </a:rPr>
              <a:t>6kA</a:t>
            </a:r>
            <a:r>
              <a:rPr lang="ja-JP" altLang="en-US" sz="1800" dirty="0">
                <a:solidFill>
                  <a:srgbClr val="FF6600"/>
                </a:solidFill>
                <a:latin typeface="ヒラギノ丸ゴ ProN W4"/>
                <a:ea typeface="ヒラギノ丸ゴ ProN W4"/>
                <a:cs typeface="ヒラギノ丸ゴ ProN W4"/>
              </a:rPr>
              <a:t>より大きな電流値でもまだ</a:t>
            </a:r>
            <a:r>
              <a:rPr lang="en-US" altLang="ja-JP" sz="1800" dirty="0">
                <a:solidFill>
                  <a:srgbClr val="FF6600"/>
                </a:solidFill>
                <a:latin typeface="ヒラギノ丸ゴ ProN W4"/>
                <a:ea typeface="ヒラギノ丸ゴ ProN W4"/>
                <a:cs typeface="ヒラギノ丸ゴ ProN W4"/>
              </a:rPr>
              <a:t/>
            </a:r>
            <a:br>
              <a:rPr lang="en-US" altLang="ja-JP" sz="1800" dirty="0">
                <a:solidFill>
                  <a:srgbClr val="FF6600"/>
                </a:solidFill>
                <a:latin typeface="ヒラギノ丸ゴ ProN W4"/>
                <a:ea typeface="ヒラギノ丸ゴ ProN W4"/>
                <a:cs typeface="ヒラギノ丸ゴ ProN W4"/>
              </a:rPr>
            </a:br>
            <a:r>
              <a:rPr lang="en-US" altLang="ja-JP" sz="1800" dirty="0">
                <a:solidFill>
                  <a:srgbClr val="FF6600"/>
                </a:solidFill>
                <a:latin typeface="ヒラギノ丸ゴ ProN W4"/>
                <a:ea typeface="ヒラギノ丸ゴ ProN W4"/>
                <a:cs typeface="ヒラギノ丸ゴ ProN W4"/>
              </a:rPr>
              <a:t>saturation</a:t>
            </a:r>
            <a:r>
              <a:rPr lang="ja-JP" altLang="en-US" sz="1800" dirty="0">
                <a:solidFill>
                  <a:srgbClr val="FF6600"/>
                </a:solidFill>
                <a:latin typeface="ヒラギノ丸ゴ ProN W4"/>
                <a:ea typeface="ヒラギノ丸ゴ ProN W4"/>
                <a:cs typeface="ヒラギノ丸ゴ ProN W4"/>
              </a:rPr>
              <a:t>せずに順調に伸びていくと</a:t>
            </a:r>
            <a:r>
              <a:rPr lang="en-US" altLang="ja-JP" sz="1800" dirty="0">
                <a:solidFill>
                  <a:srgbClr val="FF6600"/>
                </a:solidFill>
                <a:latin typeface="ヒラギノ丸ゴ ProN W4"/>
                <a:ea typeface="ヒラギノ丸ゴ ProN W4"/>
                <a:cs typeface="ヒラギノ丸ゴ ProN W4"/>
              </a:rPr>
              <a:t/>
            </a:r>
            <a:br>
              <a:rPr lang="en-US" altLang="ja-JP" sz="1800" dirty="0">
                <a:solidFill>
                  <a:srgbClr val="FF6600"/>
                </a:solidFill>
                <a:latin typeface="ヒラギノ丸ゴ ProN W4"/>
                <a:ea typeface="ヒラギノ丸ゴ ProN W4"/>
                <a:cs typeface="ヒラギノ丸ゴ ProN W4"/>
              </a:rPr>
            </a:br>
            <a:r>
              <a:rPr lang="ja-JP" altLang="en-US" sz="1800" dirty="0">
                <a:solidFill>
                  <a:srgbClr val="FF6600"/>
                </a:solidFill>
                <a:latin typeface="ヒラギノ丸ゴ ProN W4"/>
                <a:ea typeface="ヒラギノ丸ゴ ProN W4"/>
                <a:cs typeface="ヒラギノ丸ゴ ProN W4"/>
              </a:rPr>
              <a:t>期待される</a:t>
            </a:r>
            <a:endParaRPr lang="en-US" altLang="ja-JP" sz="1800" dirty="0">
              <a:solidFill>
                <a:srgbClr val="FF6600"/>
              </a:solidFill>
              <a:latin typeface="ヒラギノ丸ゴ ProN W4"/>
              <a:ea typeface="ヒラギノ丸ゴ ProN W4"/>
              <a:cs typeface="ヒラギノ丸ゴ ProN W4"/>
            </a:endParaRPr>
          </a:p>
          <a:p>
            <a:r>
              <a:rPr lang="ja-JP" altLang="en-US" sz="1800" dirty="0">
                <a:solidFill>
                  <a:srgbClr val="FF6600"/>
                </a:solidFill>
                <a:latin typeface="ヒラギノ丸ゴ ProN W4"/>
                <a:ea typeface="ヒラギノ丸ゴ ProN W4"/>
                <a:cs typeface="ヒラギノ丸ゴ ProN W4"/>
              </a:rPr>
              <a:t>新型電源では</a:t>
            </a:r>
            <a:r>
              <a:rPr lang="en-US" altLang="ja-JP" sz="1800" dirty="0">
                <a:solidFill>
                  <a:srgbClr val="FF6600"/>
                </a:solidFill>
                <a:latin typeface="ヒラギノ丸ゴ ProN W4"/>
                <a:ea typeface="ヒラギノ丸ゴ ProN W4"/>
                <a:cs typeface="ヒラギノ丸ゴ ProN W4"/>
              </a:rPr>
              <a:t>12kA</a:t>
            </a:r>
            <a:r>
              <a:rPr lang="ja-JP" altLang="en-US" sz="1800" dirty="0">
                <a:solidFill>
                  <a:srgbClr val="FF6600"/>
                </a:solidFill>
                <a:latin typeface="ヒラギノ丸ゴ ProN W4"/>
                <a:ea typeface="ヒラギノ丸ゴ ProN W4"/>
                <a:cs typeface="ヒラギノ丸ゴ ProN W4"/>
              </a:rPr>
              <a:t>まで上がる予定。</a:t>
            </a:r>
            <a:endParaRPr lang="en-US" altLang="ja-JP" sz="1800" dirty="0">
              <a:solidFill>
                <a:srgbClr val="FF6600"/>
              </a:solidFill>
              <a:latin typeface="ヒラギノ丸ゴ ProN W4"/>
              <a:ea typeface="ヒラギノ丸ゴ ProN W4"/>
              <a:cs typeface="ヒラギノ丸ゴ ProN W4"/>
            </a:endParaRPr>
          </a:p>
          <a:p>
            <a:r>
              <a:rPr lang="en-US" altLang="ja-JP" sz="1800" dirty="0" err="1">
                <a:solidFill>
                  <a:srgbClr val="FF6600"/>
                </a:solidFill>
                <a:latin typeface="ヒラギノ丸ゴ ProN W4"/>
                <a:ea typeface="ヒラギノ丸ゴ ProN W4"/>
                <a:cs typeface="ヒラギノ丸ゴ ProN W4"/>
              </a:rPr>
              <a:t>snubber</a:t>
            </a:r>
            <a:r>
              <a:rPr lang="ja-JP" altLang="en-US" sz="1800" dirty="0">
                <a:solidFill>
                  <a:srgbClr val="FF6600"/>
                </a:solidFill>
                <a:latin typeface="ヒラギノ丸ゴ ProN W4"/>
                <a:ea typeface="ヒラギノ丸ゴ ProN W4"/>
                <a:cs typeface="ヒラギノ丸ゴ ProN W4"/>
              </a:rPr>
              <a:t>回路無しではさらに上がる</a:t>
            </a:r>
            <a:endParaRPr lang="en-US" altLang="ja-JP" sz="1800" dirty="0">
              <a:solidFill>
                <a:srgbClr val="FF6600"/>
              </a:solidFill>
              <a:latin typeface="ヒラギノ丸ゴ ProN W4"/>
              <a:ea typeface="ヒラギノ丸ゴ ProN W4"/>
              <a:cs typeface="ヒラギノ丸ゴ ProN W4"/>
            </a:endParaRPr>
          </a:p>
          <a:p>
            <a:r>
              <a:rPr lang="ja-JP" altLang="en-US" sz="1800" dirty="0">
                <a:solidFill>
                  <a:srgbClr val="FF6600"/>
                </a:solidFill>
                <a:latin typeface="ヒラギノ丸ゴ ProN W4"/>
                <a:ea typeface="ヒラギノ丸ゴ ProN W4"/>
                <a:cs typeface="ヒラギノ丸ゴ ProN W4"/>
              </a:rPr>
              <a:t>可能性あり。</a:t>
            </a:r>
            <a:endParaRPr lang="ja-JP" altLang="en-US" sz="1800" dirty="0">
              <a:solidFill>
                <a:srgbClr val="FF6600"/>
              </a:solidFill>
              <a:latin typeface="ヒラギノ丸ゴ ProN W4"/>
              <a:ea typeface="ヒラギノ丸ゴ ProN W4"/>
              <a:cs typeface="ヒラギノ丸ゴ ProN W4"/>
            </a:endParaRPr>
          </a:p>
        </p:txBody>
      </p:sp>
      <p:sp>
        <p:nvSpPr>
          <p:cNvPr id="8" name="テキスト ボックス 7"/>
          <p:cNvSpPr txBox="1"/>
          <p:nvPr/>
        </p:nvSpPr>
        <p:spPr>
          <a:xfrm>
            <a:off x="2292636" y="5090081"/>
            <a:ext cx="2106895" cy="1213302"/>
          </a:xfrm>
          <a:prstGeom prst="rect">
            <a:avLst/>
          </a:prstGeom>
          <a:solidFill>
            <a:schemeClr val="accent5">
              <a:lumMod val="20000"/>
              <a:lumOff val="80000"/>
            </a:schemeClr>
          </a:solidFill>
        </p:spPr>
        <p:txBody>
          <a:bodyPr wrap="square" lIns="104287" tIns="52144" rIns="104287" bIns="52144" rtlCol="0">
            <a:spAutoFit/>
          </a:bodyPr>
          <a:lstStyle/>
          <a:p>
            <a:r>
              <a:rPr lang="en-US" altLang="ja-JP" sz="1800" dirty="0">
                <a:solidFill>
                  <a:srgbClr val="FF6600"/>
                </a:solidFill>
                <a:latin typeface="ヒラギノ丸ゴ ProN W4"/>
                <a:ea typeface="ヒラギノ丸ゴ ProN W4"/>
                <a:cs typeface="ヒラギノ丸ゴ ProN W4"/>
              </a:rPr>
              <a:t>FC </a:t>
            </a:r>
            <a:r>
              <a:rPr lang="en-US" altLang="ja-JP" sz="1800" dirty="0">
                <a:solidFill>
                  <a:srgbClr val="FF6600"/>
                </a:solidFill>
                <a:latin typeface="ヒラギノ丸ゴ ProN W4"/>
                <a:ea typeface="ヒラギノ丸ゴ ProN W4"/>
                <a:cs typeface="ヒラギノ丸ゴ ProN W4"/>
              </a:rPr>
              <a:t>current</a:t>
            </a:r>
            <a:r>
              <a:rPr lang="ja-JP" altLang="en-US" sz="1800" dirty="0">
                <a:solidFill>
                  <a:srgbClr val="FF6600"/>
                </a:solidFill>
                <a:latin typeface="ヒラギノ丸ゴ ProN W4"/>
                <a:ea typeface="ヒラギノ丸ゴ ProN W4"/>
                <a:cs typeface="ヒラギノ丸ゴ ProN W4"/>
              </a:rPr>
              <a:t>が</a:t>
            </a:r>
            <a:r>
              <a:rPr lang="en-US" altLang="ja-JP" sz="1800" dirty="0">
                <a:solidFill>
                  <a:srgbClr val="FF6600"/>
                </a:solidFill>
                <a:latin typeface="ヒラギノ丸ゴ ProN W4"/>
                <a:ea typeface="ヒラギノ丸ゴ ProN W4"/>
                <a:cs typeface="ヒラギノ丸ゴ ProN W4"/>
              </a:rPr>
              <a:t>zero</a:t>
            </a:r>
            <a:r>
              <a:rPr lang="ja-JP" altLang="en-US" sz="1800" dirty="0">
                <a:solidFill>
                  <a:srgbClr val="FF6600"/>
                </a:solidFill>
                <a:latin typeface="ヒラギノ丸ゴ ProN W4"/>
                <a:ea typeface="ヒラギノ丸ゴ ProN W4"/>
                <a:cs typeface="ヒラギノ丸ゴ ProN W4"/>
              </a:rPr>
              <a:t>でも</a:t>
            </a:r>
          </a:p>
          <a:p>
            <a:r>
              <a:rPr lang="ja-JP" altLang="en-US" sz="1800" dirty="0">
                <a:solidFill>
                  <a:srgbClr val="FF6600"/>
                </a:solidFill>
                <a:latin typeface="ヒラギノ丸ゴ ProN W4"/>
                <a:ea typeface="ヒラギノ丸ゴ ProN W4"/>
                <a:cs typeface="ヒラギノ丸ゴ ProN W4"/>
              </a:rPr>
              <a:t>ある程度の</a:t>
            </a:r>
            <a:r>
              <a:rPr lang="en-US" altLang="ja-JP" sz="1800" dirty="0">
                <a:solidFill>
                  <a:srgbClr val="FF6600"/>
                </a:solidFill>
                <a:latin typeface="ヒラギノ丸ゴ ProN W4"/>
                <a:ea typeface="ヒラギノ丸ゴ ProN W4"/>
                <a:cs typeface="ヒラギノ丸ゴ ProN W4"/>
              </a:rPr>
              <a:t>yield</a:t>
            </a:r>
            <a:r>
              <a:rPr lang="ja-JP" altLang="en-US" sz="1800" dirty="0">
                <a:solidFill>
                  <a:srgbClr val="FF6600"/>
                </a:solidFill>
                <a:latin typeface="ヒラギノ丸ゴ ProN W4"/>
                <a:ea typeface="ヒラギノ丸ゴ ProN W4"/>
                <a:cs typeface="ヒラギノ丸ゴ ProN W4"/>
              </a:rPr>
              <a:t>がある</a:t>
            </a:r>
            <a:endParaRPr lang="en-US" altLang="ja-JP" sz="1800" dirty="0">
              <a:solidFill>
                <a:srgbClr val="FF6600"/>
              </a:solidFill>
              <a:latin typeface="ヒラギノ丸ゴ ProN W4"/>
              <a:ea typeface="ヒラギノ丸ゴ ProN W4"/>
              <a:cs typeface="ヒラギノ丸ゴ ProN W4"/>
            </a:endParaRPr>
          </a:p>
        </p:txBody>
      </p:sp>
      <p:sp>
        <p:nvSpPr>
          <p:cNvPr id="3" name="テキスト ボックス 2"/>
          <p:cNvSpPr txBox="1"/>
          <p:nvPr/>
        </p:nvSpPr>
        <p:spPr>
          <a:xfrm>
            <a:off x="5203549" y="6943908"/>
            <a:ext cx="1249357" cy="382305"/>
          </a:xfrm>
          <a:prstGeom prst="rect">
            <a:avLst/>
          </a:prstGeom>
          <a:noFill/>
        </p:spPr>
        <p:txBody>
          <a:bodyPr wrap="none" lIns="104287" tIns="52144" rIns="104287" bIns="52144" rtlCol="0">
            <a:spAutoFit/>
          </a:bodyPr>
          <a:lstStyle/>
          <a:p>
            <a:r>
              <a:rPr lang="en-US" altLang="ja-JP" sz="1800" dirty="0">
                <a:solidFill>
                  <a:srgbClr val="0000FF"/>
                </a:solidFill>
              </a:rPr>
              <a:t>CT</a:t>
            </a:r>
            <a:r>
              <a:rPr lang="ja-JP" altLang="en-US" sz="1800" dirty="0">
                <a:solidFill>
                  <a:srgbClr val="0000FF"/>
                </a:solidFill>
              </a:rPr>
              <a:t>測定値</a:t>
            </a:r>
            <a:endParaRPr lang="ja-JP" altLang="en-US" sz="1800" dirty="0">
              <a:solidFill>
                <a:srgbClr val="0000FF"/>
              </a:solidFill>
            </a:endParaRPr>
          </a:p>
        </p:txBody>
      </p:sp>
      <p:sp>
        <p:nvSpPr>
          <p:cNvPr id="9" name="テキスト ボックス 8"/>
          <p:cNvSpPr txBox="1"/>
          <p:nvPr/>
        </p:nvSpPr>
        <p:spPr>
          <a:xfrm>
            <a:off x="7996126" y="5884186"/>
            <a:ext cx="2557908" cy="597749"/>
          </a:xfrm>
          <a:prstGeom prst="rect">
            <a:avLst/>
          </a:prstGeom>
          <a:noFill/>
        </p:spPr>
        <p:txBody>
          <a:bodyPr wrap="none" lIns="104287" tIns="52144" rIns="104287" bIns="52144" rtlCol="0">
            <a:spAutoFit/>
          </a:bodyPr>
          <a:lstStyle/>
          <a:p>
            <a:r>
              <a:rPr lang="en-US" altLang="ja-JP" sz="1600" dirty="0" smtClean="0">
                <a:solidFill>
                  <a:srgbClr val="FF0000"/>
                </a:solidFill>
              </a:rPr>
              <a:t>FC</a:t>
            </a:r>
            <a:r>
              <a:rPr lang="ja-JP" altLang="en-US" sz="1600" dirty="0" smtClean="0">
                <a:solidFill>
                  <a:srgbClr val="FF0000"/>
                </a:solidFill>
              </a:rPr>
              <a:t>での実電流値は</a:t>
            </a:r>
            <a:r>
              <a:rPr lang="en-US" altLang="ja-JP" sz="1600" dirty="0" smtClean="0">
                <a:solidFill>
                  <a:srgbClr val="FF0000"/>
                </a:solidFill>
              </a:rPr>
              <a:t>1.07</a:t>
            </a:r>
            <a:r>
              <a:rPr lang="ja-JP" altLang="en-US" sz="1600" dirty="0" smtClean="0">
                <a:solidFill>
                  <a:srgbClr val="FF0000"/>
                </a:solidFill>
              </a:rPr>
              <a:t>倍</a:t>
            </a:r>
            <a:endParaRPr lang="en-US" altLang="ja-JP" sz="1600" dirty="0" smtClean="0">
              <a:solidFill>
                <a:srgbClr val="FF0000"/>
              </a:solidFill>
            </a:endParaRPr>
          </a:p>
          <a:p>
            <a:r>
              <a:rPr kumimoji="1" lang="en-US" altLang="ja-JP" sz="1600" dirty="0" smtClean="0">
                <a:solidFill>
                  <a:srgbClr val="FF0000"/>
                </a:solidFill>
              </a:rPr>
              <a:t>plot</a:t>
            </a:r>
            <a:r>
              <a:rPr kumimoji="1" lang="ja-JP" altLang="en-US" sz="1600" dirty="0" smtClean="0">
                <a:solidFill>
                  <a:srgbClr val="FF0000"/>
                </a:solidFill>
              </a:rPr>
              <a:t>上の</a:t>
            </a:r>
            <a:r>
              <a:rPr kumimoji="1" lang="en-US" altLang="ja-JP" sz="1600" dirty="0" smtClean="0">
                <a:solidFill>
                  <a:srgbClr val="FF0000"/>
                </a:solidFill>
              </a:rPr>
              <a:t>6kA =&gt; 6.42 kA</a:t>
            </a:r>
            <a:endParaRPr kumimoji="1" lang="ja-JP" altLang="en-US" sz="1600" dirty="0">
              <a:solidFill>
                <a:srgbClr val="FF0000"/>
              </a:solidFill>
            </a:endParaRPr>
          </a:p>
        </p:txBody>
      </p:sp>
      <p:sp>
        <p:nvSpPr>
          <p:cNvPr id="11" name="テキスト ボックス 10"/>
          <p:cNvSpPr txBox="1"/>
          <p:nvPr/>
        </p:nvSpPr>
        <p:spPr>
          <a:xfrm>
            <a:off x="9306153" y="397228"/>
            <a:ext cx="1259776" cy="351528"/>
          </a:xfrm>
          <a:prstGeom prst="rect">
            <a:avLst/>
          </a:prstGeom>
          <a:noFill/>
        </p:spPr>
        <p:txBody>
          <a:bodyPr wrap="none" lIns="104287" tIns="52144" rIns="104287" bIns="52144" rtlCol="0">
            <a:spAutoFit/>
          </a:bodyPr>
          <a:lstStyle/>
          <a:p>
            <a:r>
              <a:rPr kumimoji="1" lang="en-US" altLang="ja-JP" sz="1600" dirty="0" smtClean="0"/>
              <a:t>T.Kamitani</a:t>
            </a:r>
            <a:endParaRPr kumimoji="1" lang="ja-JP" altLang="en-US" dirty="0"/>
          </a:p>
        </p:txBody>
      </p:sp>
    </p:spTree>
    <p:extLst>
      <p:ext uri="{BB962C8B-B14F-4D97-AF65-F5344CB8AC3E}">
        <p14:creationId xmlns:p14="http://schemas.microsoft.com/office/powerpoint/2010/main" val="189105984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コンテンツ プレースホルダー 8" descr="filelist_2014-06-28_13:05:02_452845_BC15CU.png"/>
          <p:cNvPicPr>
            <a:picLocks noGrp="1" noChangeAspect="1"/>
          </p:cNvPicPr>
          <p:nvPr>
            <p:ph idx="1"/>
          </p:nvPr>
        </p:nvPicPr>
        <p:blipFill>
          <a:blip r:embed="rId2" cstate="screen">
            <a:extLst>
              <a:ext uri="{28A0092B-C50C-407E-A947-70E740481C1C}">
                <a14:useLocalDpi xmlns:a14="http://schemas.microsoft.com/office/drawing/2010/main"/>
              </a:ext>
            </a:extLst>
          </a:blip>
          <a:srcRect l="-7268" r="-7268"/>
          <a:stretch>
            <a:fillRect/>
          </a:stretch>
        </p:blipFill>
        <p:spPr/>
      </p:pic>
      <p:sp>
        <p:nvSpPr>
          <p:cNvPr id="2" name="タイトル 1"/>
          <p:cNvSpPr>
            <a:spLocks noGrp="1"/>
          </p:cNvSpPr>
          <p:nvPr>
            <p:ph type="title"/>
          </p:nvPr>
        </p:nvSpPr>
        <p:spPr/>
        <p:txBody>
          <a:bodyPr/>
          <a:lstStyle/>
          <a:p>
            <a:r>
              <a:rPr kumimoji="1" lang="en-US" altLang="ja-JP" dirty="0" smtClean="0"/>
              <a:t>(2) Bridge Coil current</a:t>
            </a:r>
            <a:endParaRPr kumimoji="1" lang="ja-JP" altLang="en-US" dirty="0"/>
          </a:p>
        </p:txBody>
      </p:sp>
      <p:sp>
        <p:nvSpPr>
          <p:cNvPr id="7" name="テキスト ボックス 6"/>
          <p:cNvSpPr txBox="1"/>
          <p:nvPr/>
        </p:nvSpPr>
        <p:spPr>
          <a:xfrm>
            <a:off x="5225632" y="3845122"/>
            <a:ext cx="4237354" cy="2044299"/>
          </a:xfrm>
          <a:prstGeom prst="rect">
            <a:avLst/>
          </a:prstGeom>
          <a:solidFill>
            <a:schemeClr val="accent5">
              <a:lumMod val="20000"/>
              <a:lumOff val="80000"/>
            </a:schemeClr>
          </a:solidFill>
        </p:spPr>
        <p:txBody>
          <a:bodyPr wrap="none" lIns="104287" tIns="52144" rIns="104287" bIns="52144" rtlCol="0">
            <a:spAutoFit/>
          </a:bodyPr>
          <a:lstStyle/>
          <a:p>
            <a:r>
              <a:rPr lang="en-US" altLang="ja-JP" sz="1800" dirty="0">
                <a:solidFill>
                  <a:srgbClr val="FF6600"/>
                </a:solidFill>
                <a:latin typeface="ヒラギノ丸ゴ ProN W4"/>
                <a:ea typeface="ヒラギノ丸ゴ ProN W4"/>
                <a:cs typeface="ヒラギノ丸ゴ ProN W4"/>
              </a:rPr>
              <a:t>[1] 650A</a:t>
            </a:r>
            <a:r>
              <a:rPr lang="ja-JP" altLang="en-US" sz="1800" dirty="0">
                <a:solidFill>
                  <a:srgbClr val="FF6600"/>
                </a:solidFill>
                <a:latin typeface="ヒラギノ丸ゴ ProN W4"/>
                <a:ea typeface="ヒラギノ丸ゴ ProN W4"/>
                <a:cs typeface="ヒラギノ丸ゴ ProN W4"/>
              </a:rPr>
              <a:t>以上ではほぼ一定。</a:t>
            </a:r>
            <a:endParaRPr lang="en-US" altLang="ja-JP" sz="1800" dirty="0">
              <a:solidFill>
                <a:srgbClr val="FF6600"/>
              </a:solidFill>
              <a:latin typeface="ヒラギノ丸ゴ ProN W4"/>
              <a:ea typeface="ヒラギノ丸ゴ ProN W4"/>
              <a:cs typeface="ヒラギノ丸ゴ ProN W4"/>
            </a:endParaRPr>
          </a:p>
          <a:p>
            <a:r>
              <a:rPr lang="ja-JP" altLang="en-US" sz="1800" dirty="0">
                <a:solidFill>
                  <a:srgbClr val="FF6600"/>
                </a:solidFill>
                <a:latin typeface="ヒラギノ丸ゴ ProN W4"/>
                <a:ea typeface="ヒラギノ丸ゴ ProN W4"/>
                <a:cs typeface="ヒラギノ丸ゴ ProN W4"/>
              </a:rPr>
              <a:t>電源最大値は</a:t>
            </a:r>
            <a:r>
              <a:rPr lang="en-US" altLang="ja-JP" sz="1800" dirty="0">
                <a:solidFill>
                  <a:srgbClr val="FF6600"/>
                </a:solidFill>
                <a:latin typeface="ヒラギノ丸ゴ ProN W4"/>
                <a:ea typeface="ヒラギノ丸ゴ ProN W4"/>
                <a:cs typeface="ヒラギノ丸ゴ ProN W4"/>
              </a:rPr>
              <a:t>750A</a:t>
            </a:r>
            <a:r>
              <a:rPr lang="ja-JP" altLang="en-US" sz="1800" dirty="0">
                <a:solidFill>
                  <a:srgbClr val="FF6600"/>
                </a:solidFill>
                <a:latin typeface="ヒラギノ丸ゴ ProN W4"/>
                <a:ea typeface="ヒラギノ丸ゴ ProN W4"/>
                <a:cs typeface="ヒラギノ丸ゴ ProN W4"/>
              </a:rPr>
              <a:t>。現在はケーブルの</a:t>
            </a:r>
            <a:endParaRPr lang="en-US" altLang="ja-JP" sz="1800" dirty="0">
              <a:solidFill>
                <a:srgbClr val="FF6600"/>
              </a:solidFill>
              <a:latin typeface="ヒラギノ丸ゴ ProN W4"/>
              <a:ea typeface="ヒラギノ丸ゴ ProN W4"/>
              <a:cs typeface="ヒラギノ丸ゴ ProN W4"/>
            </a:endParaRPr>
          </a:p>
          <a:p>
            <a:r>
              <a:rPr lang="ja-JP" altLang="en-US" sz="1800" dirty="0">
                <a:solidFill>
                  <a:srgbClr val="FF6600"/>
                </a:solidFill>
                <a:latin typeface="ヒラギノ丸ゴ ProN W4"/>
                <a:ea typeface="ヒラギノ丸ゴ ProN W4"/>
                <a:cs typeface="ヒラギノ丸ゴ ProN W4"/>
              </a:rPr>
              <a:t>発熱より</a:t>
            </a:r>
            <a:r>
              <a:rPr lang="en-US" altLang="ja-JP" sz="1800" dirty="0">
                <a:solidFill>
                  <a:srgbClr val="FF6600"/>
                </a:solidFill>
                <a:latin typeface="ヒラギノ丸ゴ ProN W4"/>
                <a:ea typeface="ヒラギノ丸ゴ ProN W4"/>
                <a:cs typeface="ヒラギノ丸ゴ ProN W4"/>
              </a:rPr>
              <a:t>600A</a:t>
            </a:r>
            <a:r>
              <a:rPr lang="ja-JP" altLang="en-US" sz="1800" dirty="0">
                <a:solidFill>
                  <a:srgbClr val="FF6600"/>
                </a:solidFill>
                <a:latin typeface="ヒラギノ丸ゴ ProN W4"/>
                <a:ea typeface="ヒラギノ丸ゴ ProN W4"/>
                <a:cs typeface="ヒラギノ丸ゴ ProN W4"/>
              </a:rPr>
              <a:t>以下で運転している</a:t>
            </a:r>
            <a:endParaRPr lang="en-US" altLang="ja-JP" sz="1800" dirty="0">
              <a:solidFill>
                <a:srgbClr val="FF6600"/>
              </a:solidFill>
              <a:latin typeface="ヒラギノ丸ゴ ProN W4"/>
              <a:ea typeface="ヒラギノ丸ゴ ProN W4"/>
              <a:cs typeface="ヒラギノ丸ゴ ProN W4"/>
            </a:endParaRPr>
          </a:p>
          <a:p>
            <a:r>
              <a:rPr lang="ja-JP" altLang="en-US" sz="1800" dirty="0">
                <a:solidFill>
                  <a:srgbClr val="FF6600"/>
                </a:solidFill>
                <a:latin typeface="ヒラギノ丸ゴ ProN W4"/>
                <a:ea typeface="ヒラギノ丸ゴ ProN W4"/>
                <a:cs typeface="ヒラギノ丸ゴ ProN W4"/>
              </a:rPr>
              <a:t>なお、</a:t>
            </a:r>
            <a:r>
              <a:rPr lang="en-US" altLang="ja-JP" sz="1800" dirty="0">
                <a:solidFill>
                  <a:srgbClr val="FF6600"/>
                </a:solidFill>
                <a:latin typeface="ヒラギノ丸ゴ ProN W4"/>
                <a:ea typeface="ヒラギノ丸ゴ ProN W4"/>
                <a:cs typeface="ヒラギノ丸ゴ ProN W4"/>
              </a:rPr>
              <a:t>FC current</a:t>
            </a:r>
            <a:r>
              <a:rPr lang="ja-JP" altLang="en-US" sz="1800" dirty="0">
                <a:solidFill>
                  <a:srgbClr val="FF6600"/>
                </a:solidFill>
                <a:latin typeface="ヒラギノ丸ゴ ProN W4"/>
                <a:ea typeface="ヒラギノ丸ゴ ProN W4"/>
                <a:cs typeface="ヒラギノ丸ゴ ProN W4"/>
              </a:rPr>
              <a:t>に比べて最大到達値</a:t>
            </a:r>
            <a:endParaRPr lang="en-US" altLang="ja-JP" sz="1800" dirty="0">
              <a:solidFill>
                <a:srgbClr val="FF6600"/>
              </a:solidFill>
              <a:latin typeface="ヒラギノ丸ゴ ProN W4"/>
              <a:ea typeface="ヒラギノ丸ゴ ProN W4"/>
              <a:cs typeface="ヒラギノ丸ゴ ProN W4"/>
            </a:endParaRPr>
          </a:p>
          <a:p>
            <a:r>
              <a:rPr lang="ja-JP" altLang="en-US" sz="1800" dirty="0">
                <a:solidFill>
                  <a:srgbClr val="FF6600"/>
                </a:solidFill>
                <a:latin typeface="ヒラギノ丸ゴ ProN W4"/>
                <a:ea typeface="ヒラギノ丸ゴ ProN W4"/>
                <a:cs typeface="ヒラギノ丸ゴ ProN W4"/>
              </a:rPr>
              <a:t>が低いのは、このデータの方が早い</a:t>
            </a:r>
            <a:endParaRPr lang="en-US" altLang="ja-JP" sz="1800" dirty="0">
              <a:solidFill>
                <a:srgbClr val="FF6600"/>
              </a:solidFill>
              <a:latin typeface="ヒラギノ丸ゴ ProN W4"/>
              <a:ea typeface="ヒラギノ丸ゴ ProN W4"/>
              <a:cs typeface="ヒラギノ丸ゴ ProN W4"/>
            </a:endParaRPr>
          </a:p>
          <a:p>
            <a:r>
              <a:rPr lang="ja-JP" altLang="en-US" sz="1800" dirty="0">
                <a:solidFill>
                  <a:srgbClr val="FF6600"/>
                </a:solidFill>
                <a:latin typeface="ヒラギノ丸ゴ ProN W4"/>
                <a:ea typeface="ヒラギノ丸ゴ ProN W4"/>
                <a:cs typeface="ヒラギノ丸ゴ ProN W4"/>
              </a:rPr>
              <a:t>時期に取られたがその後チューニング</a:t>
            </a:r>
            <a:endParaRPr lang="en-US" altLang="ja-JP" sz="1800" dirty="0">
              <a:solidFill>
                <a:srgbClr val="FF6600"/>
              </a:solidFill>
              <a:latin typeface="ヒラギノ丸ゴ ProN W4"/>
              <a:ea typeface="ヒラギノ丸ゴ ProN W4"/>
              <a:cs typeface="ヒラギノ丸ゴ ProN W4"/>
            </a:endParaRPr>
          </a:p>
          <a:p>
            <a:r>
              <a:rPr lang="ja-JP" altLang="en-US" sz="1800" dirty="0">
                <a:solidFill>
                  <a:srgbClr val="FF6600"/>
                </a:solidFill>
                <a:latin typeface="ヒラギノ丸ゴ ProN W4"/>
                <a:ea typeface="ヒラギノ丸ゴ ProN W4"/>
                <a:cs typeface="ヒラギノ丸ゴ ProN W4"/>
              </a:rPr>
              <a:t>により</a:t>
            </a:r>
            <a:r>
              <a:rPr lang="en-US" altLang="ja-JP" sz="1800" dirty="0">
                <a:solidFill>
                  <a:srgbClr val="FF6600"/>
                </a:solidFill>
                <a:latin typeface="ヒラギノ丸ゴ ProN W4"/>
                <a:ea typeface="ヒラギノ丸ゴ ProN W4"/>
                <a:cs typeface="ヒラギノ丸ゴ ProN W4"/>
              </a:rPr>
              <a:t>yield</a:t>
            </a:r>
            <a:r>
              <a:rPr lang="ja-JP" altLang="en-US" sz="1800" dirty="0">
                <a:solidFill>
                  <a:srgbClr val="FF6600"/>
                </a:solidFill>
                <a:latin typeface="ヒラギノ丸ゴ ProN W4"/>
                <a:ea typeface="ヒラギノ丸ゴ ProN W4"/>
                <a:cs typeface="ヒラギノ丸ゴ ProN W4"/>
              </a:rPr>
              <a:t>が向上したためである。</a:t>
            </a:r>
            <a:endParaRPr lang="ja-JP" altLang="en-US" sz="1800" dirty="0">
              <a:solidFill>
                <a:srgbClr val="FF6600"/>
              </a:solidFill>
              <a:latin typeface="ヒラギノ丸ゴ ProN W4"/>
              <a:ea typeface="ヒラギノ丸ゴ ProN W4"/>
              <a:cs typeface="ヒラギノ丸ゴ ProN W4"/>
            </a:endParaRPr>
          </a:p>
        </p:txBody>
      </p:sp>
      <p:sp>
        <p:nvSpPr>
          <p:cNvPr id="8" name="テキスト ボックス 7"/>
          <p:cNvSpPr txBox="1"/>
          <p:nvPr/>
        </p:nvSpPr>
        <p:spPr>
          <a:xfrm>
            <a:off x="5225633" y="5981334"/>
            <a:ext cx="3907158" cy="382305"/>
          </a:xfrm>
          <a:prstGeom prst="rect">
            <a:avLst/>
          </a:prstGeom>
          <a:solidFill>
            <a:schemeClr val="accent5">
              <a:lumMod val="20000"/>
              <a:lumOff val="80000"/>
            </a:schemeClr>
          </a:solidFill>
        </p:spPr>
        <p:txBody>
          <a:bodyPr wrap="none" lIns="104287" tIns="52144" rIns="104287" bIns="52144" rtlCol="0">
            <a:spAutoFit/>
          </a:bodyPr>
          <a:lstStyle/>
          <a:p>
            <a:r>
              <a:rPr lang="en-US" altLang="ja-JP" sz="1800" dirty="0">
                <a:solidFill>
                  <a:srgbClr val="FF6600"/>
                </a:solidFill>
                <a:latin typeface="ヒラギノ丸ゴ ProN W4"/>
                <a:ea typeface="ヒラギノ丸ゴ ProN W4"/>
                <a:cs typeface="ヒラギノ丸ゴ ProN W4"/>
              </a:rPr>
              <a:t>[2] zero current</a:t>
            </a:r>
            <a:r>
              <a:rPr lang="ja-JP" altLang="en-US" sz="1800" dirty="0">
                <a:solidFill>
                  <a:srgbClr val="FF6600"/>
                </a:solidFill>
                <a:latin typeface="ヒラギノ丸ゴ ProN W4"/>
                <a:ea typeface="ヒラギノ丸ゴ ProN W4"/>
                <a:cs typeface="ヒラギノ丸ゴ ProN W4"/>
              </a:rPr>
              <a:t>では</a:t>
            </a:r>
            <a:r>
              <a:rPr lang="en-US" altLang="ja-JP" sz="1800" dirty="0">
                <a:solidFill>
                  <a:srgbClr val="FF6600"/>
                </a:solidFill>
                <a:latin typeface="ヒラギノ丸ゴ ProN W4"/>
                <a:ea typeface="ヒラギノ丸ゴ ProN W4"/>
                <a:cs typeface="ヒラギノ丸ゴ ProN W4"/>
              </a:rPr>
              <a:t>yield</a:t>
            </a:r>
            <a:r>
              <a:rPr lang="ja-JP" altLang="en-US" sz="1800" dirty="0">
                <a:solidFill>
                  <a:srgbClr val="FF6600"/>
                </a:solidFill>
                <a:latin typeface="ヒラギノ丸ゴ ProN W4"/>
                <a:ea typeface="ヒラギノ丸ゴ ProN W4"/>
                <a:cs typeface="ヒラギノ丸ゴ ProN W4"/>
              </a:rPr>
              <a:t>が低い。</a:t>
            </a:r>
            <a:endParaRPr lang="en-US" altLang="ja-JP" sz="1800" dirty="0">
              <a:solidFill>
                <a:srgbClr val="FF6600"/>
              </a:solidFill>
              <a:latin typeface="ヒラギノ丸ゴ ProN W4"/>
              <a:ea typeface="ヒラギノ丸ゴ ProN W4"/>
              <a:cs typeface="ヒラギノ丸ゴ ProN W4"/>
            </a:endParaRPr>
          </a:p>
        </p:txBody>
      </p:sp>
      <p:sp>
        <p:nvSpPr>
          <p:cNvPr id="10" name="テキスト ボックス 9"/>
          <p:cNvSpPr txBox="1"/>
          <p:nvPr/>
        </p:nvSpPr>
        <p:spPr>
          <a:xfrm>
            <a:off x="9306153" y="397228"/>
            <a:ext cx="1259776" cy="351528"/>
          </a:xfrm>
          <a:prstGeom prst="rect">
            <a:avLst/>
          </a:prstGeom>
          <a:noFill/>
        </p:spPr>
        <p:txBody>
          <a:bodyPr wrap="none" lIns="104287" tIns="52144" rIns="104287" bIns="52144" rtlCol="0">
            <a:spAutoFit/>
          </a:bodyPr>
          <a:lstStyle/>
          <a:p>
            <a:r>
              <a:rPr kumimoji="1" lang="en-US" altLang="ja-JP" sz="1600" dirty="0" smtClean="0"/>
              <a:t>T.Kamitani</a:t>
            </a:r>
            <a:endParaRPr kumimoji="1" lang="ja-JP" altLang="en-US" dirty="0"/>
          </a:p>
        </p:txBody>
      </p:sp>
    </p:spTree>
    <p:extLst>
      <p:ext uri="{BB962C8B-B14F-4D97-AF65-F5344CB8AC3E}">
        <p14:creationId xmlns:p14="http://schemas.microsoft.com/office/powerpoint/2010/main" val="138191969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Screen Shot 2013-12-25 at 6.14.43 AM.png"/>
          <p:cNvPicPr>
            <a:picLocks noChangeAspect="1"/>
          </p:cNvPicPr>
          <p:nvPr/>
        </p:nvPicPr>
        <p:blipFill>
          <a:blip r:embed="rId3"/>
          <a:stretch>
            <a:fillRect/>
          </a:stretch>
        </p:blipFill>
        <p:spPr>
          <a:xfrm>
            <a:off x="4240413" y="2906718"/>
            <a:ext cx="6274665" cy="3888000"/>
          </a:xfrm>
          <a:prstGeom prst="rect">
            <a:avLst/>
          </a:prstGeom>
        </p:spPr>
      </p:pic>
      <p:sp>
        <p:nvSpPr>
          <p:cNvPr id="2" name="タイトル 1"/>
          <p:cNvSpPr>
            <a:spLocks noGrp="1"/>
          </p:cNvSpPr>
          <p:nvPr>
            <p:ph type="title"/>
          </p:nvPr>
        </p:nvSpPr>
        <p:spPr>
          <a:xfrm>
            <a:off x="165100" y="309563"/>
            <a:ext cx="10358438" cy="576262"/>
          </a:xfrm>
          <a:effectLst/>
        </p:spPr>
        <p:txBody>
          <a:bodyPr/>
          <a:lstStyle/>
          <a:p>
            <a:r>
              <a:rPr lang="en-US" altLang="ja-JP" sz="3000" dirty="0" smtClean="0"/>
              <a:t>SuperKEKB </a:t>
            </a:r>
            <a:r>
              <a:rPr lang="ja-JP" altLang="en-US" sz="3000" dirty="0" smtClean="0"/>
              <a:t>電子加速器群における入射器の役割</a:t>
            </a:r>
            <a:endParaRPr lang="ja-JP" altLang="en-US" sz="3000" dirty="0"/>
          </a:p>
        </p:txBody>
      </p:sp>
      <p:sp>
        <p:nvSpPr>
          <p:cNvPr id="3" name="コンテンツ プレースホルダ 2"/>
          <p:cNvSpPr>
            <a:spLocks noGrp="1"/>
          </p:cNvSpPr>
          <p:nvPr>
            <p:ph idx="1"/>
          </p:nvPr>
        </p:nvSpPr>
        <p:spPr>
          <a:xfrm>
            <a:off x="177799" y="885825"/>
            <a:ext cx="10401301" cy="6369050"/>
          </a:xfrm>
          <a:effectLst/>
        </p:spPr>
        <p:txBody>
          <a:bodyPr/>
          <a:lstStyle/>
          <a:p>
            <a:r>
              <a:rPr lang="en-US" altLang="ja-JP" sz="2000" dirty="0" smtClean="0"/>
              <a:t>40 </a:t>
            </a:r>
            <a:r>
              <a:rPr lang="ja-JP" altLang="en-US" sz="2000" dirty="0" smtClean="0"/>
              <a:t>倍の</a:t>
            </a:r>
            <a:r>
              <a:rPr lang="en-US" altLang="ja-JP" sz="2000" dirty="0" smtClean="0"/>
              <a:t> Luminosity </a:t>
            </a:r>
            <a:r>
              <a:rPr lang="ja-JP" altLang="en-US" sz="2000" dirty="0" smtClean="0"/>
              <a:t>による実験成果のために</a:t>
            </a:r>
            <a:endParaRPr lang="en-US" altLang="ja-JP" sz="2000" dirty="0" smtClean="0"/>
          </a:p>
          <a:p>
            <a:pPr lvl="1"/>
            <a:r>
              <a:rPr lang="ja-JP" altLang="en-US" sz="1800" dirty="0" smtClean="0">
                <a:sym typeface="Wingdings"/>
              </a:rPr>
              <a:t>ナノビームによる</a:t>
            </a:r>
            <a:r>
              <a:rPr lang="en-US" altLang="ja-JP" sz="1800" dirty="0" smtClean="0">
                <a:sym typeface="Wingdings"/>
              </a:rPr>
              <a:t> 20 </a:t>
            </a:r>
            <a:r>
              <a:rPr lang="ja-JP" altLang="en-US" sz="1800" dirty="0" smtClean="0">
                <a:sym typeface="Wingdings"/>
              </a:rPr>
              <a:t>倍の衝突率</a:t>
            </a:r>
            <a:endParaRPr lang="en-US" altLang="ja-JP" sz="1800" dirty="0" smtClean="0">
              <a:sym typeface="Wingdings"/>
            </a:endParaRPr>
          </a:p>
          <a:p>
            <a:pPr lvl="2"/>
            <a:r>
              <a:rPr lang="ja-JP" altLang="en-US" sz="1600" dirty="0" smtClean="0">
                <a:sym typeface="Wingdings"/>
              </a:rPr>
              <a:t></a:t>
            </a:r>
            <a:r>
              <a:rPr lang="en-US" altLang="ja-JP" sz="1600" dirty="0" smtClean="0">
                <a:sym typeface="Wingdings"/>
              </a:rPr>
              <a:t> </a:t>
            </a:r>
            <a:r>
              <a:rPr lang="ja-JP" altLang="en-US" sz="1600" dirty="0" smtClean="0">
                <a:sym typeface="Wingdings"/>
              </a:rPr>
              <a:t>低エミッタンスの入射ビーム</a:t>
            </a:r>
            <a:r>
              <a:rPr lang="en-US" altLang="ja-JP" sz="1600" dirty="0" smtClean="0">
                <a:sym typeface="Wingdings"/>
              </a:rPr>
              <a:t>		</a:t>
            </a:r>
            <a:r>
              <a:rPr lang="ja-JP" altLang="en-US" sz="1600" dirty="0" smtClean="0">
                <a:sym typeface="Wingdings"/>
              </a:rPr>
              <a:t></a:t>
            </a:r>
            <a:r>
              <a:rPr lang="en-US" altLang="ja-JP" sz="1600" dirty="0" smtClean="0">
                <a:sym typeface="Wingdings"/>
              </a:rPr>
              <a:t> Linac </a:t>
            </a:r>
            <a:r>
              <a:rPr lang="ja-JP" altLang="en-US" sz="1600" dirty="0" smtClean="0">
                <a:sym typeface="Wingdings"/>
              </a:rPr>
              <a:t>での低エミッタンス・低エネルギー幅のビーム</a:t>
            </a:r>
            <a:endParaRPr lang="en-US" altLang="ja-JP" sz="1600" dirty="0" smtClean="0">
              <a:sym typeface="Wingdings"/>
            </a:endParaRPr>
          </a:p>
          <a:p>
            <a:pPr lvl="2"/>
            <a:r>
              <a:rPr lang="ja-JP" altLang="en-US" sz="1600" dirty="0" smtClean="0">
                <a:sym typeface="Wingdings"/>
              </a:rPr>
              <a:t></a:t>
            </a:r>
            <a:r>
              <a:rPr lang="en-US" altLang="ja-JP" sz="1600" dirty="0" smtClean="0">
                <a:sym typeface="Wingdings"/>
              </a:rPr>
              <a:t> </a:t>
            </a:r>
            <a:r>
              <a:rPr lang="ja-JP" altLang="en-US" sz="1600" dirty="0" smtClean="0">
                <a:sym typeface="Wingdings"/>
              </a:rPr>
              <a:t>リング内の短いビーム寿命</a:t>
            </a:r>
            <a:r>
              <a:rPr lang="en-US" altLang="ja-JP" sz="1600" dirty="0" smtClean="0">
                <a:sym typeface="Wingdings"/>
              </a:rPr>
              <a:t>		</a:t>
            </a:r>
            <a:endParaRPr lang="en-US" altLang="ja-JP" sz="1050" dirty="0" smtClean="0">
              <a:sym typeface="Wingdings"/>
            </a:endParaRPr>
          </a:p>
          <a:p>
            <a:pPr lvl="1"/>
            <a:r>
              <a:rPr lang="en-US" altLang="ja-JP" sz="1800" dirty="0" smtClean="0"/>
              <a:t>2 </a:t>
            </a:r>
            <a:r>
              <a:rPr lang="ja-JP" altLang="en-US" sz="1800" dirty="0" smtClean="0"/>
              <a:t>倍の蓄積電流</a:t>
            </a:r>
            <a:r>
              <a:rPr lang="en-US" altLang="ja-JP" sz="1800" dirty="0" smtClean="0"/>
              <a:t>			</a:t>
            </a:r>
            <a:r>
              <a:rPr lang="ja-JP" altLang="en-US" sz="1600" dirty="0" smtClean="0">
                <a:solidFill>
                  <a:srgbClr val="004000"/>
                </a:solidFill>
                <a:sym typeface="Wingdings"/>
              </a:rPr>
              <a:t></a:t>
            </a:r>
            <a:r>
              <a:rPr lang="en-US" altLang="ja-JP" sz="1600" dirty="0" smtClean="0">
                <a:solidFill>
                  <a:srgbClr val="004000"/>
                </a:solidFill>
                <a:sym typeface="Wingdings"/>
              </a:rPr>
              <a:t> Linac </a:t>
            </a:r>
            <a:r>
              <a:rPr lang="ja-JP" altLang="en-US" sz="1600" dirty="0" smtClean="0">
                <a:solidFill>
                  <a:srgbClr val="004000"/>
                </a:solidFill>
                <a:sym typeface="Wingdings"/>
              </a:rPr>
              <a:t>のビーム電流の増強（特に陽電子）</a:t>
            </a:r>
            <a:endParaRPr lang="en-US" altLang="ja-JP" sz="1800" dirty="0" smtClean="0">
              <a:solidFill>
                <a:srgbClr val="004000"/>
              </a:solidFill>
            </a:endParaRPr>
          </a:p>
          <a:p>
            <a:r>
              <a:rPr lang="en-US" altLang="ja-JP" sz="2000" dirty="0" smtClean="0">
                <a:sym typeface="Wingdings"/>
              </a:rPr>
              <a:t>Linac </a:t>
            </a:r>
            <a:r>
              <a:rPr lang="ja-JP" altLang="en-US" sz="2000" dirty="0" smtClean="0">
                <a:sym typeface="Wingdings"/>
              </a:rPr>
              <a:t>での試練</a:t>
            </a:r>
            <a:endParaRPr lang="en-US" altLang="ja-JP" sz="2000" dirty="0" smtClean="0">
              <a:sym typeface="Wingdings"/>
            </a:endParaRPr>
          </a:p>
          <a:p>
            <a:pPr lvl="1"/>
            <a:r>
              <a:rPr lang="ja-JP" altLang="en-US" sz="1800" dirty="0" smtClean="0">
                <a:sym typeface="Wingdings"/>
              </a:rPr>
              <a:t>震災復旧、アライメント</a:t>
            </a:r>
            <a:endParaRPr lang="en-US" altLang="ja-JP" sz="1800" dirty="0" smtClean="0">
              <a:sym typeface="Wingdings"/>
            </a:endParaRPr>
          </a:p>
          <a:p>
            <a:pPr lvl="1"/>
            <a:r>
              <a:rPr lang="ja-JP" altLang="en-US" sz="1800" dirty="0" smtClean="0">
                <a:sym typeface="Wingdings"/>
              </a:rPr>
              <a:t>低エミッタンス電子</a:t>
            </a:r>
            <a:endParaRPr lang="en-US" altLang="ja-JP" sz="1800" dirty="0" smtClean="0">
              <a:sym typeface="Wingdings"/>
            </a:endParaRPr>
          </a:p>
          <a:p>
            <a:pPr lvl="2"/>
            <a:r>
              <a:rPr lang="ja-JP" altLang="en-US" sz="1600" dirty="0" smtClean="0">
                <a:sym typeface="Wingdings"/>
              </a:rPr>
              <a:t>大電流光陰極</a:t>
            </a:r>
            <a:r>
              <a:rPr lang="en-US" altLang="ja-JP" sz="1600" dirty="0" smtClean="0">
                <a:sym typeface="Wingdings"/>
              </a:rPr>
              <a:t> RF-</a:t>
            </a:r>
            <a:r>
              <a:rPr lang="ja-JP" altLang="en-US" sz="1600" dirty="0" smtClean="0">
                <a:sym typeface="Wingdings"/>
              </a:rPr>
              <a:t>電子銃</a:t>
            </a:r>
            <a:endParaRPr lang="en-US" altLang="ja-JP" sz="1600" dirty="0" smtClean="0">
              <a:sym typeface="Wingdings"/>
            </a:endParaRPr>
          </a:p>
          <a:p>
            <a:pPr lvl="1"/>
            <a:r>
              <a:rPr lang="ja-JP" altLang="en-US" sz="1800" dirty="0" smtClean="0"/>
              <a:t>低エミッタンス陽電子</a:t>
            </a:r>
            <a:endParaRPr lang="en-US" altLang="ja-JP" sz="1800" dirty="0" smtClean="0"/>
          </a:p>
          <a:p>
            <a:pPr lvl="2"/>
            <a:r>
              <a:rPr lang="ja-JP" altLang="en-US" sz="1600" dirty="0" smtClean="0"/>
              <a:t>ダンピングリング</a:t>
            </a:r>
            <a:endParaRPr lang="en-US" altLang="ja-JP" sz="1800" dirty="0" smtClean="0"/>
          </a:p>
          <a:p>
            <a:pPr lvl="1"/>
            <a:r>
              <a:rPr lang="ja-JP" altLang="en-US" sz="1800" dirty="0" smtClean="0"/>
              <a:t>陽電子ビームの電流増強</a:t>
            </a:r>
            <a:endParaRPr lang="en-US" altLang="ja-JP" sz="1800" dirty="0" smtClean="0"/>
          </a:p>
          <a:p>
            <a:pPr lvl="2"/>
            <a:r>
              <a:rPr lang="ja-JP" altLang="en-US" sz="1600" dirty="0" smtClean="0"/>
              <a:t>新しい生成捕獲部</a:t>
            </a:r>
            <a:endParaRPr lang="en-US" altLang="ja-JP" sz="1600" dirty="0" smtClean="0"/>
          </a:p>
          <a:p>
            <a:pPr lvl="1"/>
            <a:r>
              <a:rPr lang="ja-JP" altLang="en-US" sz="1800" dirty="0" smtClean="0"/>
              <a:t>低エミッタンスビーム輸送</a:t>
            </a:r>
            <a:endParaRPr lang="en-US" altLang="ja-JP" sz="1800" dirty="0" smtClean="0"/>
          </a:p>
          <a:p>
            <a:pPr lvl="2"/>
            <a:r>
              <a:rPr lang="ja-JP" altLang="en-US" sz="1400" u="sng" dirty="0" smtClean="0"/>
              <a:t>最適なビーム光学系の開発</a:t>
            </a:r>
            <a:endParaRPr lang="en-US" altLang="ja-JP" sz="1400" dirty="0" smtClean="0"/>
          </a:p>
          <a:p>
            <a:pPr lvl="2"/>
            <a:r>
              <a:rPr lang="ja-JP" altLang="en-US" sz="1400" dirty="0" smtClean="0"/>
              <a:t>アライメント、安定化、高信頼性</a:t>
            </a:r>
            <a:endParaRPr lang="en-US" altLang="ja-JP" sz="1400" dirty="0" smtClean="0"/>
          </a:p>
          <a:p>
            <a:pPr lvl="1"/>
            <a:r>
              <a:rPr lang="en-US" altLang="ja-JP" sz="1800" dirty="0" smtClean="0"/>
              <a:t>4+1 </a:t>
            </a:r>
            <a:r>
              <a:rPr lang="ja-JP" altLang="en-US" sz="1800" dirty="0" smtClean="0"/>
              <a:t>リングの同時入射</a:t>
            </a:r>
            <a:endParaRPr lang="en-US" altLang="ja-JP" sz="1400" dirty="0" smtClean="0"/>
          </a:p>
          <a:p>
            <a:pPr lvl="2"/>
            <a:r>
              <a:rPr lang="ja-JP" altLang="en-US" sz="1400" dirty="0" smtClean="0"/>
              <a:t>レーザ同期</a:t>
            </a:r>
            <a:r>
              <a:rPr lang="en-US" altLang="ja-JP" sz="1400" dirty="0" smtClean="0"/>
              <a:t>, </a:t>
            </a:r>
            <a:r>
              <a:rPr lang="ja-JP" altLang="en-US" sz="1400" dirty="0" smtClean="0"/>
              <a:t>リング周長補正</a:t>
            </a:r>
            <a:endParaRPr lang="en-US" altLang="ja-JP" sz="1400" dirty="0" smtClean="0"/>
          </a:p>
          <a:p>
            <a:r>
              <a:rPr lang="en-US" altLang="ja-JP" sz="2000" dirty="0" smtClean="0"/>
              <a:t>2015 </a:t>
            </a:r>
            <a:r>
              <a:rPr lang="ja-JP" altLang="en-US" sz="2000" dirty="0" smtClean="0"/>
              <a:t>年度</a:t>
            </a:r>
            <a:r>
              <a:rPr lang="ja-JP" altLang="en-US" sz="2000" dirty="0" smtClean="0"/>
              <a:t>前</a:t>
            </a:r>
            <a:r>
              <a:rPr lang="ja-JP" altLang="en-US" sz="2000" dirty="0" smtClean="0"/>
              <a:t>半</a:t>
            </a:r>
            <a:r>
              <a:rPr lang="ja-JP" altLang="en-US" sz="2000" dirty="0" smtClean="0"/>
              <a:t>入射器</a:t>
            </a:r>
            <a:r>
              <a:rPr lang="ja-JP" altLang="en-US" sz="2000" dirty="0" smtClean="0"/>
              <a:t>本格的</a:t>
            </a:r>
            <a:r>
              <a:rPr lang="ja-JP" altLang="en-US" sz="2000" dirty="0" smtClean="0"/>
              <a:t>試運転</a:t>
            </a:r>
            <a:endParaRPr lang="en-US" altLang="ja-JP" sz="2000" dirty="0" smtClean="0"/>
          </a:p>
          <a:p>
            <a:pPr lvl="1"/>
            <a:r>
              <a:rPr lang="ja-JP" altLang="en-US" sz="1800" dirty="0" smtClean="0"/>
              <a:t>多くの機器の設置・調整、３ヶ月の本格的試運転が必要</a:t>
            </a:r>
            <a:endParaRPr lang="en-US" altLang="ja-JP" sz="1800" dirty="0" smtClean="0"/>
          </a:p>
        </p:txBody>
      </p:sp>
      <p:sp>
        <p:nvSpPr>
          <p:cNvPr id="11" name="Text Box 16"/>
          <p:cNvSpPr txBox="1">
            <a:spLocks noChangeArrowheads="1"/>
          </p:cNvSpPr>
          <p:nvPr/>
        </p:nvSpPr>
        <p:spPr bwMode="auto">
          <a:xfrm>
            <a:off x="5942881" y="-5483"/>
            <a:ext cx="3668638" cy="300565"/>
          </a:xfrm>
          <a:prstGeom prst="rect">
            <a:avLst/>
          </a:prstGeom>
          <a:noFill/>
          <a:ln w="9525">
            <a:noFill/>
            <a:miter lim="800000"/>
            <a:headEnd/>
            <a:tailEnd/>
          </a:ln>
          <a:effectLst/>
        </p:spPr>
        <p:txBody>
          <a:bodyPr wrap="square" lIns="99538" tIns="49769" rIns="99538" bIns="49769">
            <a:prstTxWarp prst="textNoShape">
              <a:avLst/>
            </a:prstTxWarp>
            <a:spAutoFit/>
          </a:bodyPr>
          <a:lstStyle/>
          <a:p>
            <a:pPr algn="r">
              <a:spcBef>
                <a:spcPct val="50000"/>
              </a:spcBef>
              <a:defRPr/>
            </a:pPr>
            <a:r>
              <a:rPr lang="en-US" altLang="ja-JP" sz="1300" i="1" dirty="0" smtClean="0">
                <a:solidFill>
                  <a:srgbClr val="000090"/>
                </a:solidFill>
                <a:latin typeface="Arial Rounded MT Bold"/>
              </a:rPr>
              <a:t>Linac </a:t>
            </a:r>
            <a:r>
              <a:rPr lang="en-US" altLang="ja-JP" sz="1300" i="1" dirty="0" smtClean="0">
                <a:solidFill>
                  <a:srgbClr val="000090"/>
                </a:solidFill>
                <a:latin typeface="Arial Rounded MT Bold"/>
              </a:rPr>
              <a:t>Mission</a:t>
            </a:r>
            <a:endParaRPr lang="en-US" altLang="ja-JP" sz="1300" i="1" dirty="0" smtClean="0">
              <a:solidFill>
                <a:srgbClr val="000090"/>
              </a:solidFill>
              <a:latin typeface="Arial Rounded MT Bold"/>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descr="filelist_2014-06-28_13:21:04_226694_DCS1511CU.png"/>
          <p:cNvPicPr>
            <a:picLocks noGrp="1" noChangeAspect="1"/>
          </p:cNvPicPr>
          <p:nvPr>
            <p:ph idx="1"/>
          </p:nvPr>
        </p:nvPicPr>
        <p:blipFill>
          <a:blip r:embed="rId2" cstate="screen">
            <a:extLst>
              <a:ext uri="{28A0092B-C50C-407E-A947-70E740481C1C}">
                <a14:useLocalDpi xmlns:a14="http://schemas.microsoft.com/office/drawing/2010/main"/>
              </a:ext>
            </a:extLst>
          </a:blip>
          <a:srcRect l="-7268" r="-7268"/>
          <a:stretch>
            <a:fillRect/>
          </a:stretch>
        </p:blipFill>
        <p:spPr/>
      </p:pic>
      <p:sp>
        <p:nvSpPr>
          <p:cNvPr id="2" name="タイトル 1"/>
          <p:cNvSpPr>
            <a:spLocks noGrp="1"/>
          </p:cNvSpPr>
          <p:nvPr>
            <p:ph type="title"/>
          </p:nvPr>
        </p:nvSpPr>
        <p:spPr/>
        <p:txBody>
          <a:bodyPr/>
          <a:lstStyle/>
          <a:p>
            <a:r>
              <a:rPr kumimoji="1" lang="en-US" altLang="ja-JP" dirty="0" smtClean="0"/>
              <a:t>(3) DC solenoid 1-5 current</a:t>
            </a:r>
            <a:endParaRPr kumimoji="1" lang="ja-JP" altLang="en-US" dirty="0"/>
          </a:p>
        </p:txBody>
      </p:sp>
      <p:sp>
        <p:nvSpPr>
          <p:cNvPr id="7" name="テキスト ボックス 6"/>
          <p:cNvSpPr txBox="1"/>
          <p:nvPr/>
        </p:nvSpPr>
        <p:spPr>
          <a:xfrm>
            <a:off x="2138780" y="1681044"/>
            <a:ext cx="3852634" cy="1767300"/>
          </a:xfrm>
          <a:prstGeom prst="rect">
            <a:avLst/>
          </a:prstGeom>
          <a:solidFill>
            <a:schemeClr val="accent5">
              <a:lumMod val="20000"/>
              <a:lumOff val="80000"/>
            </a:schemeClr>
          </a:solidFill>
        </p:spPr>
        <p:txBody>
          <a:bodyPr wrap="none" lIns="104287" tIns="52144" rIns="104287" bIns="52144" rtlCol="0">
            <a:spAutoFit/>
          </a:bodyPr>
          <a:lstStyle/>
          <a:p>
            <a:r>
              <a:rPr lang="en-US" altLang="ja-JP" sz="1800" dirty="0">
                <a:solidFill>
                  <a:srgbClr val="FF6600"/>
                </a:solidFill>
                <a:latin typeface="ヒラギノ丸ゴ ProN W4"/>
                <a:ea typeface="ヒラギノ丸ゴ ProN W4"/>
                <a:cs typeface="ヒラギノ丸ゴ ProN W4"/>
              </a:rPr>
              <a:t>Yield</a:t>
            </a:r>
            <a:r>
              <a:rPr lang="ja-JP" altLang="en-US" sz="1800" dirty="0">
                <a:solidFill>
                  <a:srgbClr val="FF6600"/>
                </a:solidFill>
                <a:latin typeface="ヒラギノ丸ゴ ProN W4"/>
                <a:ea typeface="ヒラギノ丸ゴ ProN W4"/>
                <a:cs typeface="ヒラギノ丸ゴ ProN W4"/>
              </a:rPr>
              <a:t>がやや</a:t>
            </a:r>
            <a:r>
              <a:rPr lang="en-US" altLang="ja-JP" sz="1800" dirty="0">
                <a:solidFill>
                  <a:srgbClr val="FF6600"/>
                </a:solidFill>
                <a:latin typeface="ヒラギノ丸ゴ ProN W4"/>
                <a:ea typeface="ヒラギノ丸ゴ ProN W4"/>
                <a:cs typeface="ヒラギノ丸ゴ ProN W4"/>
              </a:rPr>
              <a:t>saturation</a:t>
            </a:r>
            <a:r>
              <a:rPr lang="ja-JP" altLang="en-US" sz="1800" dirty="0">
                <a:solidFill>
                  <a:srgbClr val="FF6600"/>
                </a:solidFill>
                <a:latin typeface="ヒラギノ丸ゴ ProN W4"/>
                <a:ea typeface="ヒラギノ丸ゴ ProN W4"/>
                <a:cs typeface="ヒラギノ丸ゴ ProN W4"/>
              </a:rPr>
              <a:t>の傾向？</a:t>
            </a:r>
            <a:endParaRPr lang="en-US" altLang="ja-JP" sz="1800" dirty="0">
              <a:solidFill>
                <a:srgbClr val="FF6600"/>
              </a:solidFill>
              <a:latin typeface="ヒラギノ丸ゴ ProN W4"/>
              <a:ea typeface="ヒラギノ丸ゴ ProN W4"/>
              <a:cs typeface="ヒラギノ丸ゴ ProN W4"/>
            </a:endParaRPr>
          </a:p>
          <a:p>
            <a:r>
              <a:rPr lang="en-US" altLang="ja-JP" sz="1800" dirty="0">
                <a:solidFill>
                  <a:srgbClr val="FF6600"/>
                </a:solidFill>
                <a:latin typeface="ヒラギノ丸ゴ ProN W4"/>
                <a:ea typeface="ヒラギノ丸ゴ ProN W4"/>
                <a:cs typeface="ヒラギノ丸ゴ ProN W4"/>
              </a:rPr>
              <a:t>FC current</a:t>
            </a:r>
            <a:r>
              <a:rPr lang="ja-JP" altLang="en-US" sz="1800" dirty="0">
                <a:solidFill>
                  <a:srgbClr val="FF6600"/>
                </a:solidFill>
                <a:latin typeface="ヒラギノ丸ゴ ProN W4"/>
                <a:ea typeface="ヒラギノ丸ゴ ProN W4"/>
                <a:cs typeface="ヒラギノ丸ゴ ProN W4"/>
              </a:rPr>
              <a:t>が高くなるとこれも</a:t>
            </a:r>
            <a:r>
              <a:rPr lang="en-US" altLang="ja-JP" sz="1800" dirty="0">
                <a:solidFill>
                  <a:srgbClr val="FF6600"/>
                </a:solidFill>
                <a:latin typeface="ヒラギノ丸ゴ ProN W4"/>
                <a:ea typeface="ヒラギノ丸ゴ ProN W4"/>
                <a:cs typeface="ヒラギノ丸ゴ ProN W4"/>
              </a:rPr>
              <a:t/>
            </a:r>
            <a:br>
              <a:rPr lang="en-US" altLang="ja-JP" sz="1800" dirty="0">
                <a:solidFill>
                  <a:srgbClr val="FF6600"/>
                </a:solidFill>
                <a:latin typeface="ヒラギノ丸ゴ ProN W4"/>
                <a:ea typeface="ヒラギノ丸ゴ ProN W4"/>
                <a:cs typeface="ヒラギノ丸ゴ ProN W4"/>
              </a:rPr>
            </a:br>
            <a:r>
              <a:rPr lang="ja-JP" altLang="en-US" sz="1800" dirty="0">
                <a:solidFill>
                  <a:srgbClr val="FF6600"/>
                </a:solidFill>
                <a:latin typeface="ヒラギノ丸ゴ ProN W4"/>
                <a:ea typeface="ヒラギノ丸ゴ ProN W4"/>
                <a:cs typeface="ヒラギノ丸ゴ ProN W4"/>
              </a:rPr>
              <a:t>もっと向上するかもしれない</a:t>
            </a:r>
            <a:endParaRPr lang="en-US" altLang="ja-JP" sz="1800" dirty="0">
              <a:solidFill>
                <a:srgbClr val="FF6600"/>
              </a:solidFill>
              <a:latin typeface="ヒラギノ丸ゴ ProN W4"/>
              <a:ea typeface="ヒラギノ丸ゴ ProN W4"/>
              <a:cs typeface="ヒラギノ丸ゴ ProN W4"/>
            </a:endParaRPr>
          </a:p>
          <a:p>
            <a:r>
              <a:rPr lang="ja-JP" altLang="en-US" sz="1800" dirty="0">
                <a:solidFill>
                  <a:srgbClr val="FF6600"/>
                </a:solidFill>
                <a:latin typeface="ヒラギノ丸ゴ ProN W4"/>
                <a:ea typeface="ヒラギノ丸ゴ ProN W4"/>
                <a:cs typeface="ヒラギノ丸ゴ ProN W4"/>
              </a:rPr>
              <a:t>本来の電源最大値は</a:t>
            </a:r>
            <a:r>
              <a:rPr lang="en-US" altLang="ja-JP" sz="1800" dirty="0">
                <a:solidFill>
                  <a:srgbClr val="FF6600"/>
                </a:solidFill>
                <a:latin typeface="ヒラギノ丸ゴ ProN W4"/>
                <a:ea typeface="ヒラギノ丸ゴ ProN W4"/>
                <a:cs typeface="ヒラギノ丸ゴ ProN W4"/>
              </a:rPr>
              <a:t>650A</a:t>
            </a:r>
            <a:r>
              <a:rPr lang="ja-JP" altLang="en-US" sz="1800" dirty="0">
                <a:solidFill>
                  <a:srgbClr val="FF6600"/>
                </a:solidFill>
                <a:latin typeface="ヒラギノ丸ゴ ProN W4"/>
                <a:ea typeface="ヒラギノ丸ゴ ProN W4"/>
                <a:cs typeface="ヒラギノ丸ゴ ProN W4"/>
              </a:rPr>
              <a:t>であるが</a:t>
            </a:r>
            <a:endParaRPr lang="en-US" altLang="ja-JP" sz="1800" dirty="0">
              <a:solidFill>
                <a:srgbClr val="FF6600"/>
              </a:solidFill>
              <a:latin typeface="ヒラギノ丸ゴ ProN W4"/>
              <a:ea typeface="ヒラギノ丸ゴ ProN W4"/>
              <a:cs typeface="ヒラギノ丸ゴ ProN W4"/>
            </a:endParaRPr>
          </a:p>
          <a:p>
            <a:r>
              <a:rPr lang="ja-JP" altLang="en-US" sz="1800" dirty="0">
                <a:solidFill>
                  <a:srgbClr val="FF6600"/>
                </a:solidFill>
                <a:latin typeface="ヒラギノ丸ゴ ProN W4"/>
                <a:ea typeface="ヒラギノ丸ゴ ProN W4"/>
                <a:cs typeface="ヒラギノ丸ゴ ProN W4"/>
              </a:rPr>
              <a:t>電力系の制約より</a:t>
            </a:r>
            <a:r>
              <a:rPr lang="en-US" altLang="ja-JP" sz="1800" dirty="0">
                <a:solidFill>
                  <a:srgbClr val="FF6600"/>
                </a:solidFill>
                <a:latin typeface="ヒラギノ丸ゴ ProN W4"/>
                <a:ea typeface="ヒラギノ丸ゴ ProN W4"/>
                <a:cs typeface="ヒラギノ丸ゴ ProN W4"/>
              </a:rPr>
              <a:t>370A</a:t>
            </a:r>
            <a:r>
              <a:rPr lang="ja-JP" altLang="en-US" sz="1800" dirty="0">
                <a:solidFill>
                  <a:srgbClr val="FF6600"/>
                </a:solidFill>
                <a:latin typeface="ヒラギノ丸ゴ ProN W4"/>
                <a:ea typeface="ヒラギノ丸ゴ ProN W4"/>
                <a:cs typeface="ヒラギノ丸ゴ ProN W4"/>
              </a:rPr>
              <a:t>以下で運転</a:t>
            </a:r>
            <a:endParaRPr lang="en-US" altLang="ja-JP" sz="1800" dirty="0">
              <a:solidFill>
                <a:srgbClr val="FF6600"/>
              </a:solidFill>
              <a:latin typeface="ヒラギノ丸ゴ ProN W4"/>
              <a:ea typeface="ヒラギノ丸ゴ ProN W4"/>
              <a:cs typeface="ヒラギノ丸ゴ ProN W4"/>
            </a:endParaRPr>
          </a:p>
          <a:p>
            <a:r>
              <a:rPr lang="ja-JP" altLang="en-US" sz="1800" dirty="0">
                <a:solidFill>
                  <a:srgbClr val="FF6600"/>
                </a:solidFill>
                <a:latin typeface="ヒラギノ丸ゴ ProN W4"/>
                <a:ea typeface="ヒラギノ丸ゴ ProN W4"/>
                <a:cs typeface="ヒラギノ丸ゴ ProN W4"/>
              </a:rPr>
              <a:t>している。</a:t>
            </a:r>
            <a:r>
              <a:rPr lang="en-US" altLang="ja-JP" sz="1800" dirty="0">
                <a:solidFill>
                  <a:srgbClr val="FF6600"/>
                </a:solidFill>
                <a:latin typeface="ヒラギノ丸ゴ ProN W4"/>
                <a:ea typeface="ヒラギノ丸ゴ ProN W4"/>
                <a:cs typeface="ヒラギノ丸ゴ ProN W4"/>
              </a:rPr>
              <a:t>2014</a:t>
            </a:r>
            <a:r>
              <a:rPr lang="ja-JP" altLang="en-US" sz="1800" dirty="0">
                <a:solidFill>
                  <a:srgbClr val="FF6600"/>
                </a:solidFill>
                <a:latin typeface="ヒラギノ丸ゴ ProN W4"/>
                <a:ea typeface="ヒラギノ丸ゴ ProN W4"/>
                <a:cs typeface="ヒラギノ丸ゴ ProN W4"/>
              </a:rPr>
              <a:t>年秋以降改善予定</a:t>
            </a:r>
            <a:endParaRPr lang="ja-JP" altLang="en-US" sz="1800" dirty="0">
              <a:solidFill>
                <a:srgbClr val="FF6600"/>
              </a:solidFill>
              <a:latin typeface="ヒラギノ丸ゴ ProN W4"/>
              <a:ea typeface="ヒラギノ丸ゴ ProN W4"/>
              <a:cs typeface="ヒラギノ丸ゴ ProN W4"/>
            </a:endParaRPr>
          </a:p>
        </p:txBody>
      </p:sp>
      <p:sp>
        <p:nvSpPr>
          <p:cNvPr id="8" name="テキスト ボックス 7"/>
          <p:cNvSpPr txBox="1"/>
          <p:nvPr/>
        </p:nvSpPr>
        <p:spPr>
          <a:xfrm>
            <a:off x="5427682" y="5421823"/>
            <a:ext cx="4070642" cy="936303"/>
          </a:xfrm>
          <a:prstGeom prst="rect">
            <a:avLst/>
          </a:prstGeom>
          <a:solidFill>
            <a:schemeClr val="accent5">
              <a:lumMod val="20000"/>
              <a:lumOff val="80000"/>
            </a:schemeClr>
          </a:solidFill>
        </p:spPr>
        <p:txBody>
          <a:bodyPr wrap="none" lIns="104287" tIns="52144" rIns="104287" bIns="52144" rtlCol="0">
            <a:spAutoFit/>
          </a:bodyPr>
          <a:lstStyle/>
          <a:p>
            <a:r>
              <a:rPr lang="ja-JP" altLang="en-US" sz="1800" dirty="0">
                <a:solidFill>
                  <a:srgbClr val="FF6600"/>
                </a:solidFill>
                <a:latin typeface="ヒラギノ丸ゴ ProN W4"/>
                <a:ea typeface="ヒラギノ丸ゴ ProN W4"/>
                <a:cs typeface="ヒラギノ丸ゴ ProN W4"/>
              </a:rPr>
              <a:t>現在の</a:t>
            </a:r>
            <a:r>
              <a:rPr lang="en-US" altLang="ja-JP" sz="1800" dirty="0">
                <a:solidFill>
                  <a:srgbClr val="FF6600"/>
                </a:solidFill>
                <a:latin typeface="ヒラギノ丸ゴ ProN W4"/>
                <a:ea typeface="ヒラギノ丸ゴ ProN W4"/>
                <a:cs typeface="ヒラギノ丸ゴ ProN W4"/>
              </a:rPr>
              <a:t>BPM</a:t>
            </a:r>
            <a:r>
              <a:rPr lang="ja-JP" altLang="en-US" sz="1800" dirty="0">
                <a:solidFill>
                  <a:srgbClr val="FF6600"/>
                </a:solidFill>
                <a:latin typeface="ヒラギノ丸ゴ ProN W4"/>
                <a:ea typeface="ヒラギノ丸ゴ ProN W4"/>
                <a:cs typeface="ヒラギノ丸ゴ ProN W4"/>
              </a:rPr>
              <a:t>では</a:t>
            </a:r>
            <a:r>
              <a:rPr lang="en-US" altLang="ja-JP" sz="1800" dirty="0">
                <a:solidFill>
                  <a:srgbClr val="FF6600"/>
                </a:solidFill>
                <a:latin typeface="ヒラギノ丸ゴ ProN W4"/>
                <a:ea typeface="ヒラギノ丸ゴ ProN W4"/>
                <a:cs typeface="ヒラギノ丸ゴ ProN W4"/>
              </a:rPr>
              <a:t>0.02nC</a:t>
            </a:r>
            <a:r>
              <a:rPr lang="ja-JP" altLang="en-US" sz="1800" dirty="0">
                <a:solidFill>
                  <a:srgbClr val="FF6600"/>
                </a:solidFill>
                <a:latin typeface="ヒラギノ丸ゴ ProN W4"/>
                <a:ea typeface="ヒラギノ丸ゴ ProN W4"/>
                <a:cs typeface="ヒラギノ丸ゴ ProN W4"/>
              </a:rPr>
              <a:t>以下は</a:t>
            </a:r>
            <a:endParaRPr lang="en-US" altLang="ja-JP" sz="1800" dirty="0">
              <a:solidFill>
                <a:srgbClr val="FF6600"/>
              </a:solidFill>
              <a:latin typeface="ヒラギノ丸ゴ ProN W4"/>
              <a:ea typeface="ヒラギノ丸ゴ ProN W4"/>
              <a:cs typeface="ヒラギノ丸ゴ ProN W4"/>
            </a:endParaRPr>
          </a:p>
          <a:p>
            <a:r>
              <a:rPr lang="en-US" altLang="ja-JP" sz="1800" dirty="0">
                <a:solidFill>
                  <a:srgbClr val="FF6600"/>
                </a:solidFill>
                <a:latin typeface="ヒラギノ丸ゴ ProN W4"/>
                <a:ea typeface="ヒラギノ丸ゴ ProN W4"/>
                <a:cs typeface="ヒラギノ丸ゴ ProN W4"/>
              </a:rPr>
              <a:t>background</a:t>
            </a:r>
            <a:r>
              <a:rPr lang="ja-JP" altLang="en-US" sz="1800" dirty="0">
                <a:solidFill>
                  <a:srgbClr val="FF6600"/>
                </a:solidFill>
                <a:latin typeface="ヒラギノ丸ゴ ProN W4"/>
                <a:ea typeface="ヒラギノ丸ゴ ProN W4"/>
                <a:cs typeface="ヒラギノ丸ゴ ProN W4"/>
              </a:rPr>
              <a:t>に埋もれて測れないので</a:t>
            </a:r>
            <a:endParaRPr lang="en-US" altLang="ja-JP" sz="1800" dirty="0">
              <a:solidFill>
                <a:srgbClr val="FF6600"/>
              </a:solidFill>
              <a:latin typeface="ヒラギノ丸ゴ ProN W4"/>
              <a:ea typeface="ヒラギノ丸ゴ ProN W4"/>
              <a:cs typeface="ヒラギノ丸ゴ ProN W4"/>
            </a:endParaRPr>
          </a:p>
          <a:p>
            <a:r>
              <a:rPr lang="en-US" altLang="ja-JP" sz="1800" dirty="0">
                <a:solidFill>
                  <a:srgbClr val="FF6600"/>
                </a:solidFill>
                <a:latin typeface="ヒラギノ丸ゴ ProN W4"/>
                <a:ea typeface="ヒラギノ丸ゴ ProN W4"/>
                <a:cs typeface="ヒラギノ丸ゴ ProN W4"/>
              </a:rPr>
              <a:t>yield</a:t>
            </a:r>
            <a:r>
              <a:rPr lang="ja-JP" altLang="en-US" sz="1800" dirty="0">
                <a:solidFill>
                  <a:srgbClr val="FF6600"/>
                </a:solidFill>
                <a:latin typeface="ヒラギノ丸ゴ ProN W4"/>
                <a:ea typeface="ヒラギノ丸ゴ ProN W4"/>
                <a:cs typeface="ヒラギノ丸ゴ ProN W4"/>
              </a:rPr>
              <a:t>も</a:t>
            </a:r>
            <a:r>
              <a:rPr lang="en-US" altLang="ja-JP" sz="1800" dirty="0">
                <a:solidFill>
                  <a:srgbClr val="FF6600"/>
                </a:solidFill>
                <a:latin typeface="ヒラギノ丸ゴ ProN W4"/>
                <a:ea typeface="ヒラギノ丸ゴ ProN W4"/>
                <a:cs typeface="ヒラギノ丸ゴ ProN W4"/>
              </a:rPr>
              <a:t>0.06</a:t>
            </a:r>
            <a:r>
              <a:rPr lang="ja-JP" altLang="en-US" sz="1800" dirty="0">
                <a:solidFill>
                  <a:srgbClr val="FF6600"/>
                </a:solidFill>
                <a:latin typeface="ヒラギノ丸ゴ ProN W4"/>
                <a:ea typeface="ヒラギノ丸ゴ ProN W4"/>
                <a:cs typeface="ヒラギノ丸ゴ ProN W4"/>
              </a:rPr>
              <a:t>以下は</a:t>
            </a:r>
            <a:r>
              <a:rPr lang="en-US" altLang="ja-JP" sz="1800" dirty="0">
                <a:solidFill>
                  <a:srgbClr val="FF6600"/>
                </a:solidFill>
                <a:latin typeface="ヒラギノ丸ゴ ProN W4"/>
                <a:ea typeface="ヒラギノ丸ゴ ProN W4"/>
                <a:cs typeface="ヒラギノ丸ゴ ProN W4"/>
              </a:rPr>
              <a:t>fake</a:t>
            </a:r>
            <a:r>
              <a:rPr lang="ja-JP" altLang="en-US" sz="1800" dirty="0">
                <a:solidFill>
                  <a:srgbClr val="FF6600"/>
                </a:solidFill>
                <a:latin typeface="ヒラギノ丸ゴ ProN W4"/>
                <a:ea typeface="ヒラギノ丸ゴ ProN W4"/>
                <a:cs typeface="ヒラギノ丸ゴ ProN W4"/>
              </a:rPr>
              <a:t>のゲタ。</a:t>
            </a:r>
            <a:endParaRPr lang="en-US" altLang="ja-JP" sz="1800" dirty="0">
              <a:solidFill>
                <a:srgbClr val="FF6600"/>
              </a:solidFill>
              <a:latin typeface="ヒラギノ丸ゴ ProN W4"/>
              <a:ea typeface="ヒラギノ丸ゴ ProN W4"/>
              <a:cs typeface="ヒラギノ丸ゴ ProN W4"/>
            </a:endParaRPr>
          </a:p>
        </p:txBody>
      </p:sp>
      <p:sp>
        <p:nvSpPr>
          <p:cNvPr id="9" name="テキスト ボックス 8"/>
          <p:cNvSpPr txBox="1"/>
          <p:nvPr/>
        </p:nvSpPr>
        <p:spPr>
          <a:xfrm>
            <a:off x="9306153" y="397228"/>
            <a:ext cx="1259776" cy="351528"/>
          </a:xfrm>
          <a:prstGeom prst="rect">
            <a:avLst/>
          </a:prstGeom>
          <a:noFill/>
        </p:spPr>
        <p:txBody>
          <a:bodyPr wrap="none" lIns="104287" tIns="52144" rIns="104287" bIns="52144" rtlCol="0">
            <a:spAutoFit/>
          </a:bodyPr>
          <a:lstStyle/>
          <a:p>
            <a:r>
              <a:rPr kumimoji="1" lang="en-US" altLang="ja-JP" sz="1600" dirty="0" smtClean="0"/>
              <a:t>T.Kamitani</a:t>
            </a:r>
            <a:endParaRPr kumimoji="1" lang="ja-JP" altLang="en-US" dirty="0"/>
          </a:p>
        </p:txBody>
      </p:sp>
    </p:spTree>
    <p:extLst>
      <p:ext uri="{BB962C8B-B14F-4D97-AF65-F5344CB8AC3E}">
        <p14:creationId xmlns:p14="http://schemas.microsoft.com/office/powerpoint/2010/main" val="14348240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コンテンツ プレースホルダー 8" descr="filelist_2014-06-28_13:39:44_772320_DCS1621CU.png"/>
          <p:cNvPicPr>
            <a:picLocks noGrp="1" noChangeAspect="1"/>
          </p:cNvPicPr>
          <p:nvPr>
            <p:ph idx="1"/>
          </p:nvPr>
        </p:nvPicPr>
        <p:blipFill>
          <a:blip r:embed="rId2" cstate="screen">
            <a:extLst>
              <a:ext uri="{28A0092B-C50C-407E-A947-70E740481C1C}">
                <a14:useLocalDpi xmlns:a14="http://schemas.microsoft.com/office/drawing/2010/main"/>
              </a:ext>
            </a:extLst>
          </a:blip>
          <a:srcRect l="-7268" r="-7268"/>
          <a:stretch>
            <a:fillRect/>
          </a:stretch>
        </p:blipFill>
        <p:spPr/>
      </p:pic>
      <p:sp>
        <p:nvSpPr>
          <p:cNvPr id="2" name="タイトル 1"/>
          <p:cNvSpPr>
            <a:spLocks noGrp="1"/>
          </p:cNvSpPr>
          <p:nvPr>
            <p:ph type="title"/>
          </p:nvPr>
        </p:nvSpPr>
        <p:spPr/>
        <p:txBody>
          <a:bodyPr/>
          <a:lstStyle/>
          <a:p>
            <a:r>
              <a:rPr kumimoji="1" lang="en-US" altLang="ja-JP" dirty="0" smtClean="0"/>
              <a:t>(4) DC solenoid 1-6 current</a:t>
            </a:r>
            <a:endParaRPr kumimoji="1" lang="ja-JP" altLang="en-US" dirty="0"/>
          </a:p>
        </p:txBody>
      </p:sp>
      <p:sp>
        <p:nvSpPr>
          <p:cNvPr id="7" name="テキスト ボックス 6"/>
          <p:cNvSpPr txBox="1"/>
          <p:nvPr/>
        </p:nvSpPr>
        <p:spPr>
          <a:xfrm>
            <a:off x="5593363" y="4328230"/>
            <a:ext cx="3852634" cy="2044299"/>
          </a:xfrm>
          <a:prstGeom prst="rect">
            <a:avLst/>
          </a:prstGeom>
          <a:solidFill>
            <a:schemeClr val="accent5">
              <a:lumMod val="20000"/>
              <a:lumOff val="80000"/>
            </a:schemeClr>
          </a:solidFill>
        </p:spPr>
        <p:txBody>
          <a:bodyPr wrap="none" lIns="104287" tIns="52144" rIns="104287" bIns="52144" rtlCol="0">
            <a:spAutoFit/>
          </a:bodyPr>
          <a:lstStyle/>
          <a:p>
            <a:r>
              <a:rPr lang="en-US" altLang="ja-JP" sz="1800" dirty="0">
                <a:solidFill>
                  <a:srgbClr val="FF6600"/>
                </a:solidFill>
                <a:latin typeface="ヒラギノ丸ゴ ProN W4"/>
                <a:ea typeface="ヒラギノ丸ゴ ProN W4"/>
                <a:cs typeface="ヒラギノ丸ゴ ProN W4"/>
              </a:rPr>
              <a:t>320A</a:t>
            </a:r>
            <a:r>
              <a:rPr lang="ja-JP" altLang="en-US" sz="1800" dirty="0">
                <a:solidFill>
                  <a:srgbClr val="FF6600"/>
                </a:solidFill>
                <a:latin typeface="ヒラギノ丸ゴ ProN W4"/>
                <a:ea typeface="ヒラギノ丸ゴ ProN W4"/>
                <a:cs typeface="ヒラギノ丸ゴ ProN W4"/>
              </a:rPr>
              <a:t>付近が</a:t>
            </a:r>
            <a:r>
              <a:rPr lang="en-US" altLang="ja-JP" sz="1800" dirty="0">
                <a:solidFill>
                  <a:srgbClr val="FF6600"/>
                </a:solidFill>
                <a:latin typeface="ヒラギノ丸ゴ ProN W4"/>
                <a:ea typeface="ヒラギノ丸ゴ ProN W4"/>
                <a:cs typeface="ヒラギノ丸ゴ ProN W4"/>
              </a:rPr>
              <a:t>optimum</a:t>
            </a:r>
            <a:r>
              <a:rPr lang="ja-JP" altLang="en-US" sz="1800" dirty="0">
                <a:solidFill>
                  <a:srgbClr val="FF6600"/>
                </a:solidFill>
                <a:latin typeface="ヒラギノ丸ゴ ProN W4"/>
                <a:ea typeface="ヒラギノ丸ゴ ProN W4"/>
                <a:cs typeface="ヒラギノ丸ゴ ProN W4"/>
              </a:rPr>
              <a:t>でそれより</a:t>
            </a:r>
            <a:endParaRPr lang="en-US" altLang="ja-JP" sz="1800" dirty="0">
              <a:solidFill>
                <a:srgbClr val="FF6600"/>
              </a:solidFill>
              <a:latin typeface="ヒラギノ丸ゴ ProN W4"/>
              <a:ea typeface="ヒラギノ丸ゴ ProN W4"/>
              <a:cs typeface="ヒラギノ丸ゴ ProN W4"/>
            </a:endParaRPr>
          </a:p>
          <a:p>
            <a:r>
              <a:rPr lang="ja-JP" altLang="en-US" sz="1800" dirty="0">
                <a:solidFill>
                  <a:srgbClr val="FF6600"/>
                </a:solidFill>
                <a:latin typeface="ヒラギノ丸ゴ ProN W4"/>
                <a:ea typeface="ヒラギノ丸ゴ ProN W4"/>
                <a:cs typeface="ヒラギノ丸ゴ ProN W4"/>
              </a:rPr>
              <a:t>上では悪化する</a:t>
            </a:r>
            <a:endParaRPr lang="en-US" altLang="ja-JP" sz="1800" dirty="0">
              <a:solidFill>
                <a:srgbClr val="FF6600"/>
              </a:solidFill>
              <a:latin typeface="ヒラギノ丸ゴ ProN W4"/>
              <a:ea typeface="ヒラギノ丸ゴ ProN W4"/>
              <a:cs typeface="ヒラギノ丸ゴ ProN W4"/>
            </a:endParaRPr>
          </a:p>
          <a:p>
            <a:r>
              <a:rPr lang="en-US" altLang="ja-JP" sz="1800" dirty="0">
                <a:solidFill>
                  <a:srgbClr val="FF6600"/>
                </a:solidFill>
                <a:latin typeface="ヒラギノ丸ゴ ProN W4"/>
                <a:ea typeface="ヒラギノ丸ゴ ProN W4"/>
                <a:cs typeface="ヒラギノ丸ゴ ProN W4"/>
              </a:rPr>
              <a:t>FC current</a:t>
            </a:r>
            <a:r>
              <a:rPr lang="ja-JP" altLang="en-US" sz="1800" dirty="0">
                <a:solidFill>
                  <a:srgbClr val="FF6600"/>
                </a:solidFill>
                <a:latin typeface="ヒラギノ丸ゴ ProN W4"/>
                <a:ea typeface="ヒラギノ丸ゴ ProN W4"/>
                <a:cs typeface="ヒラギノ丸ゴ ProN W4"/>
              </a:rPr>
              <a:t>が高くなるとこれも</a:t>
            </a:r>
            <a:r>
              <a:rPr lang="en-US" altLang="ja-JP" sz="1800" dirty="0">
                <a:solidFill>
                  <a:srgbClr val="FF6600"/>
                </a:solidFill>
                <a:latin typeface="ヒラギノ丸ゴ ProN W4"/>
                <a:ea typeface="ヒラギノ丸ゴ ProN W4"/>
                <a:cs typeface="ヒラギノ丸ゴ ProN W4"/>
              </a:rPr>
              <a:t/>
            </a:r>
            <a:br>
              <a:rPr lang="en-US" altLang="ja-JP" sz="1800" dirty="0">
                <a:solidFill>
                  <a:srgbClr val="FF6600"/>
                </a:solidFill>
                <a:latin typeface="ヒラギノ丸ゴ ProN W4"/>
                <a:ea typeface="ヒラギノ丸ゴ ProN W4"/>
                <a:cs typeface="ヒラギノ丸ゴ ProN W4"/>
              </a:rPr>
            </a:br>
            <a:r>
              <a:rPr lang="ja-JP" altLang="en-US" sz="1800" dirty="0">
                <a:solidFill>
                  <a:srgbClr val="FF6600"/>
                </a:solidFill>
                <a:latin typeface="ヒラギノ丸ゴ ProN W4"/>
                <a:ea typeface="ヒラギノ丸ゴ ProN W4"/>
                <a:cs typeface="ヒラギノ丸ゴ ProN W4"/>
              </a:rPr>
              <a:t>もっと向上するかもしれない</a:t>
            </a:r>
            <a:endParaRPr lang="en-US" altLang="ja-JP" sz="1800" dirty="0">
              <a:solidFill>
                <a:srgbClr val="FF6600"/>
              </a:solidFill>
              <a:latin typeface="ヒラギノ丸ゴ ProN W4"/>
              <a:ea typeface="ヒラギノ丸ゴ ProN W4"/>
              <a:cs typeface="ヒラギノ丸ゴ ProN W4"/>
            </a:endParaRPr>
          </a:p>
          <a:p>
            <a:r>
              <a:rPr lang="ja-JP" altLang="en-US" sz="1800" dirty="0">
                <a:solidFill>
                  <a:srgbClr val="FF6600"/>
                </a:solidFill>
                <a:latin typeface="ヒラギノ丸ゴ ProN W4"/>
                <a:ea typeface="ヒラギノ丸ゴ ProN W4"/>
                <a:cs typeface="ヒラギノ丸ゴ ProN W4"/>
              </a:rPr>
              <a:t>本来の電源最大値は</a:t>
            </a:r>
            <a:r>
              <a:rPr lang="en-US" altLang="ja-JP" sz="1800" dirty="0">
                <a:solidFill>
                  <a:srgbClr val="FF6600"/>
                </a:solidFill>
                <a:latin typeface="ヒラギノ丸ゴ ProN W4"/>
                <a:ea typeface="ヒラギノ丸ゴ ProN W4"/>
                <a:cs typeface="ヒラギノ丸ゴ ProN W4"/>
              </a:rPr>
              <a:t>650A</a:t>
            </a:r>
            <a:r>
              <a:rPr lang="ja-JP" altLang="en-US" sz="1800" dirty="0">
                <a:solidFill>
                  <a:srgbClr val="FF6600"/>
                </a:solidFill>
                <a:latin typeface="ヒラギノ丸ゴ ProN W4"/>
                <a:ea typeface="ヒラギノ丸ゴ ProN W4"/>
                <a:cs typeface="ヒラギノ丸ゴ ProN W4"/>
              </a:rPr>
              <a:t>であるが</a:t>
            </a:r>
            <a:endParaRPr lang="en-US" altLang="ja-JP" sz="1800" dirty="0">
              <a:solidFill>
                <a:srgbClr val="FF6600"/>
              </a:solidFill>
              <a:latin typeface="ヒラギノ丸ゴ ProN W4"/>
              <a:ea typeface="ヒラギノ丸ゴ ProN W4"/>
              <a:cs typeface="ヒラギノ丸ゴ ProN W4"/>
            </a:endParaRPr>
          </a:p>
          <a:p>
            <a:r>
              <a:rPr lang="ja-JP" altLang="en-US" sz="1800" dirty="0">
                <a:solidFill>
                  <a:srgbClr val="FF6600"/>
                </a:solidFill>
                <a:latin typeface="ヒラギノ丸ゴ ProN W4"/>
                <a:ea typeface="ヒラギノ丸ゴ ProN W4"/>
                <a:cs typeface="ヒラギノ丸ゴ ProN W4"/>
              </a:rPr>
              <a:t>電力系の制約より</a:t>
            </a:r>
            <a:r>
              <a:rPr lang="en-US" altLang="ja-JP" sz="1800" dirty="0">
                <a:solidFill>
                  <a:srgbClr val="FF6600"/>
                </a:solidFill>
                <a:latin typeface="ヒラギノ丸ゴ ProN W4"/>
                <a:ea typeface="ヒラギノ丸ゴ ProN W4"/>
                <a:cs typeface="ヒラギノ丸ゴ ProN W4"/>
              </a:rPr>
              <a:t>370A</a:t>
            </a:r>
            <a:r>
              <a:rPr lang="ja-JP" altLang="en-US" sz="1800" dirty="0">
                <a:solidFill>
                  <a:srgbClr val="FF6600"/>
                </a:solidFill>
                <a:latin typeface="ヒラギノ丸ゴ ProN W4"/>
                <a:ea typeface="ヒラギノ丸ゴ ProN W4"/>
                <a:cs typeface="ヒラギノ丸ゴ ProN W4"/>
              </a:rPr>
              <a:t>以下で運転</a:t>
            </a:r>
            <a:endParaRPr lang="en-US" altLang="ja-JP" sz="1800" dirty="0">
              <a:solidFill>
                <a:srgbClr val="FF6600"/>
              </a:solidFill>
              <a:latin typeface="ヒラギノ丸ゴ ProN W4"/>
              <a:ea typeface="ヒラギノ丸ゴ ProN W4"/>
              <a:cs typeface="ヒラギノ丸ゴ ProN W4"/>
            </a:endParaRPr>
          </a:p>
          <a:p>
            <a:r>
              <a:rPr lang="ja-JP" altLang="en-US" sz="1800" dirty="0">
                <a:solidFill>
                  <a:srgbClr val="FF6600"/>
                </a:solidFill>
                <a:latin typeface="ヒラギノ丸ゴ ProN W4"/>
                <a:ea typeface="ヒラギノ丸ゴ ProN W4"/>
                <a:cs typeface="ヒラギノ丸ゴ ProN W4"/>
              </a:rPr>
              <a:t>している。</a:t>
            </a:r>
            <a:r>
              <a:rPr lang="en-US" altLang="ja-JP" sz="1800" dirty="0">
                <a:solidFill>
                  <a:srgbClr val="FF6600"/>
                </a:solidFill>
                <a:latin typeface="ヒラギノ丸ゴ ProN W4"/>
                <a:ea typeface="ヒラギノ丸ゴ ProN W4"/>
                <a:cs typeface="ヒラギノ丸ゴ ProN W4"/>
              </a:rPr>
              <a:t>2014</a:t>
            </a:r>
            <a:r>
              <a:rPr lang="ja-JP" altLang="en-US" sz="1800" dirty="0">
                <a:solidFill>
                  <a:srgbClr val="FF6600"/>
                </a:solidFill>
                <a:latin typeface="ヒラギノ丸ゴ ProN W4"/>
                <a:ea typeface="ヒラギノ丸ゴ ProN W4"/>
                <a:cs typeface="ヒラギノ丸ゴ ProN W4"/>
              </a:rPr>
              <a:t>年秋以降改善予定</a:t>
            </a:r>
            <a:endParaRPr lang="ja-JP" altLang="en-US" sz="1800" dirty="0">
              <a:solidFill>
                <a:srgbClr val="FF6600"/>
              </a:solidFill>
              <a:latin typeface="ヒラギノ丸ゴ ProN W4"/>
              <a:ea typeface="ヒラギノ丸ゴ ProN W4"/>
              <a:cs typeface="ヒラギノ丸ゴ ProN W4"/>
            </a:endParaRPr>
          </a:p>
        </p:txBody>
      </p:sp>
      <p:sp>
        <p:nvSpPr>
          <p:cNvPr id="8" name="テキスト ボックス 7"/>
          <p:cNvSpPr txBox="1"/>
          <p:nvPr/>
        </p:nvSpPr>
        <p:spPr>
          <a:xfrm>
            <a:off x="9306153" y="397228"/>
            <a:ext cx="1259776" cy="351528"/>
          </a:xfrm>
          <a:prstGeom prst="rect">
            <a:avLst/>
          </a:prstGeom>
          <a:noFill/>
        </p:spPr>
        <p:txBody>
          <a:bodyPr wrap="none" lIns="104287" tIns="52144" rIns="104287" bIns="52144" rtlCol="0">
            <a:spAutoFit/>
          </a:bodyPr>
          <a:lstStyle/>
          <a:p>
            <a:r>
              <a:rPr kumimoji="1" lang="en-US" altLang="ja-JP" sz="1600" dirty="0" smtClean="0"/>
              <a:t>T.Kamitani</a:t>
            </a:r>
            <a:endParaRPr kumimoji="1" lang="ja-JP" altLang="en-US" dirty="0"/>
          </a:p>
        </p:txBody>
      </p:sp>
    </p:spTree>
    <p:extLst>
      <p:ext uri="{BB962C8B-B14F-4D97-AF65-F5344CB8AC3E}">
        <p14:creationId xmlns:p14="http://schemas.microsoft.com/office/powerpoint/2010/main" val="295334493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タイトル 1"/>
          <p:cNvSpPr>
            <a:spLocks noGrp="1"/>
          </p:cNvSpPr>
          <p:nvPr>
            <p:ph type="title"/>
          </p:nvPr>
        </p:nvSpPr>
        <p:spPr/>
        <p:txBody>
          <a:bodyPr/>
          <a:lstStyle/>
          <a:p>
            <a:r>
              <a:rPr lang="en-US" altLang="ja-JP" dirty="0" smtClean="0"/>
              <a:t>(5) </a:t>
            </a:r>
            <a:r>
              <a:rPr lang="en-US" altLang="ja-JP" dirty="0"/>
              <a:t>e+ RF phase </a:t>
            </a:r>
            <a:r>
              <a:rPr lang="en-US" altLang="ja-JP" sz="2700" dirty="0"/>
              <a:t>[1-5</a:t>
            </a:r>
            <a:r>
              <a:rPr lang="ja-JP" altLang="en-US" sz="2700" dirty="0"/>
              <a:t>と</a:t>
            </a:r>
            <a:r>
              <a:rPr lang="en-US" altLang="ja-JP" sz="2700" dirty="0"/>
              <a:t>1-6</a:t>
            </a:r>
            <a:r>
              <a:rPr lang="ja-JP" altLang="en-US" sz="2700" dirty="0"/>
              <a:t>の位相関係は固定</a:t>
            </a:r>
            <a:r>
              <a:rPr lang="en-US" altLang="ja-JP" sz="2700" dirty="0"/>
              <a:t>]</a:t>
            </a:r>
            <a:endParaRPr lang="ja-JP" altLang="en-US" sz="2700" dirty="0">
              <a:latin typeface="Arial" charset="0"/>
              <a:ea typeface="ＭＳ Ｐゴシック" charset="0"/>
              <a:cs typeface="Verdana" charset="0"/>
            </a:endParaRPr>
          </a:p>
        </p:txBody>
      </p:sp>
      <p:pic>
        <p:nvPicPr>
          <p:cNvPr id="3" name="コンテンツ プレースホルダー 2" descr="RFphase.png"/>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l="-34" r="-1020"/>
          <a:stretch/>
        </p:blipFill>
        <p:spPr>
          <a:xfrm>
            <a:off x="1256180" y="1325250"/>
            <a:ext cx="8311094" cy="5819193"/>
          </a:xfrm>
        </p:spPr>
      </p:pic>
      <p:sp>
        <p:nvSpPr>
          <p:cNvPr id="2" name="テキスト ボックス 1"/>
          <p:cNvSpPr txBox="1"/>
          <p:nvPr/>
        </p:nvSpPr>
        <p:spPr>
          <a:xfrm>
            <a:off x="2867645" y="1975259"/>
            <a:ext cx="1300653" cy="428472"/>
          </a:xfrm>
          <a:prstGeom prst="rect">
            <a:avLst/>
          </a:prstGeom>
          <a:noFill/>
        </p:spPr>
        <p:txBody>
          <a:bodyPr wrap="none" lIns="104287" tIns="52144" rIns="104287" bIns="52144" rtlCol="0">
            <a:spAutoFit/>
          </a:bodyPr>
          <a:lstStyle/>
          <a:p>
            <a:r>
              <a:rPr kumimoji="1" lang="ja-JP" altLang="en-US" dirty="0" smtClean="0">
                <a:solidFill>
                  <a:srgbClr val="FF0000"/>
                </a:solidFill>
              </a:rPr>
              <a:t>減速捕獲</a:t>
            </a:r>
            <a:endParaRPr kumimoji="1" lang="ja-JP" altLang="en-US" dirty="0">
              <a:solidFill>
                <a:srgbClr val="FF0000"/>
              </a:solidFill>
            </a:endParaRPr>
          </a:p>
        </p:txBody>
      </p:sp>
      <p:sp>
        <p:nvSpPr>
          <p:cNvPr id="7" name="テキスト ボックス 6"/>
          <p:cNvSpPr txBox="1"/>
          <p:nvPr/>
        </p:nvSpPr>
        <p:spPr>
          <a:xfrm>
            <a:off x="5507397" y="1951782"/>
            <a:ext cx="1300653" cy="428472"/>
          </a:xfrm>
          <a:prstGeom prst="rect">
            <a:avLst/>
          </a:prstGeom>
          <a:noFill/>
        </p:spPr>
        <p:txBody>
          <a:bodyPr wrap="none" lIns="104287" tIns="52144" rIns="104287" bIns="52144" rtlCol="0">
            <a:spAutoFit/>
          </a:bodyPr>
          <a:lstStyle/>
          <a:p>
            <a:r>
              <a:rPr kumimoji="1" lang="ja-JP" altLang="en-US" dirty="0" smtClean="0">
                <a:solidFill>
                  <a:srgbClr val="00FFFF"/>
                </a:solidFill>
              </a:rPr>
              <a:t>加速捕獲</a:t>
            </a:r>
            <a:endParaRPr kumimoji="1" lang="ja-JP" altLang="en-US" dirty="0">
              <a:solidFill>
                <a:srgbClr val="00FFFF"/>
              </a:solidFill>
            </a:endParaRPr>
          </a:p>
        </p:txBody>
      </p:sp>
      <p:sp>
        <p:nvSpPr>
          <p:cNvPr id="6" name="テキスト ボックス 5"/>
          <p:cNvSpPr txBox="1"/>
          <p:nvPr/>
        </p:nvSpPr>
        <p:spPr>
          <a:xfrm>
            <a:off x="406039" y="1017559"/>
            <a:ext cx="9435431" cy="751637"/>
          </a:xfrm>
          <a:prstGeom prst="rect">
            <a:avLst/>
          </a:prstGeom>
          <a:solidFill>
            <a:schemeClr val="accent5">
              <a:lumMod val="20000"/>
              <a:lumOff val="80000"/>
            </a:schemeClr>
          </a:solidFill>
        </p:spPr>
        <p:txBody>
          <a:bodyPr wrap="none" lIns="104287" tIns="52144" rIns="104287" bIns="52144" rtlCol="0">
            <a:spAutoFit/>
          </a:bodyPr>
          <a:lstStyle/>
          <a:p>
            <a:r>
              <a:rPr kumimoji="1" lang="en-US" altLang="ja-JP" dirty="0" smtClean="0">
                <a:solidFill>
                  <a:srgbClr val="FF6600"/>
                </a:solidFill>
              </a:rPr>
              <a:t>FC</a:t>
            </a:r>
            <a:r>
              <a:rPr kumimoji="1" lang="ja-JP" altLang="en-US" dirty="0" smtClean="0">
                <a:solidFill>
                  <a:srgbClr val="FF6600"/>
                </a:solidFill>
              </a:rPr>
              <a:t>の広いアクセプタンスのおかげで減速捕獲でもほぼ同じ収量が得られる。</a:t>
            </a:r>
            <a:endParaRPr kumimoji="1" lang="en-US" altLang="ja-JP" dirty="0" smtClean="0">
              <a:solidFill>
                <a:srgbClr val="FF6600"/>
              </a:solidFill>
            </a:endParaRPr>
          </a:p>
          <a:p>
            <a:r>
              <a:rPr lang="ja-JP" altLang="en-US" dirty="0" smtClean="0">
                <a:solidFill>
                  <a:srgbClr val="FF6600"/>
                </a:solidFill>
              </a:rPr>
              <a:t>減速捕獲の方が陽電子のバンチ長、エネルギー広がりが小さい。</a:t>
            </a:r>
            <a:endParaRPr kumimoji="1" lang="ja-JP" altLang="en-US" dirty="0">
              <a:solidFill>
                <a:srgbClr val="FF6600"/>
              </a:solidFill>
            </a:endParaRPr>
          </a:p>
        </p:txBody>
      </p:sp>
      <p:sp>
        <p:nvSpPr>
          <p:cNvPr id="8" name="テキスト ボックス 7"/>
          <p:cNvSpPr txBox="1"/>
          <p:nvPr/>
        </p:nvSpPr>
        <p:spPr>
          <a:xfrm>
            <a:off x="2994532" y="5363129"/>
            <a:ext cx="5047320" cy="1074803"/>
          </a:xfrm>
          <a:prstGeom prst="rect">
            <a:avLst/>
          </a:prstGeom>
          <a:solidFill>
            <a:schemeClr val="accent5">
              <a:lumMod val="20000"/>
              <a:lumOff val="80000"/>
            </a:schemeClr>
          </a:solidFill>
        </p:spPr>
        <p:txBody>
          <a:bodyPr wrap="none" lIns="104287" tIns="52144" rIns="104287" bIns="52144" rtlCol="0">
            <a:spAutoFit/>
          </a:bodyPr>
          <a:lstStyle/>
          <a:p>
            <a:r>
              <a:rPr kumimoji="1" lang="ja-JP" altLang="en-US" dirty="0" smtClean="0">
                <a:solidFill>
                  <a:srgbClr val="FF6600"/>
                </a:solidFill>
              </a:rPr>
              <a:t>シミュレーションに比べて絶対値には</a:t>
            </a:r>
            <a:endParaRPr kumimoji="1" lang="en-US" altLang="ja-JP" dirty="0" smtClean="0">
              <a:solidFill>
                <a:srgbClr val="FF6600"/>
              </a:solidFill>
            </a:endParaRPr>
          </a:p>
          <a:p>
            <a:r>
              <a:rPr lang="ja-JP" altLang="en-US" dirty="0" smtClean="0">
                <a:solidFill>
                  <a:srgbClr val="FF6600"/>
                </a:solidFill>
              </a:rPr>
              <a:t>すこしズレがあるが位相依存性について</a:t>
            </a:r>
            <a:endParaRPr lang="en-US" altLang="ja-JP" dirty="0" smtClean="0">
              <a:solidFill>
                <a:srgbClr val="FF6600"/>
              </a:solidFill>
            </a:endParaRPr>
          </a:p>
          <a:p>
            <a:r>
              <a:rPr kumimoji="1" lang="ja-JP" altLang="en-US" dirty="0" smtClean="0">
                <a:solidFill>
                  <a:srgbClr val="FF6600"/>
                </a:solidFill>
              </a:rPr>
              <a:t>はよく再現されている。</a:t>
            </a:r>
            <a:endParaRPr kumimoji="1" lang="ja-JP" altLang="en-US" dirty="0">
              <a:solidFill>
                <a:srgbClr val="FF6600"/>
              </a:solidFill>
            </a:endParaRPr>
          </a:p>
        </p:txBody>
      </p:sp>
      <p:sp>
        <p:nvSpPr>
          <p:cNvPr id="9" name="テキスト ボックス 8"/>
          <p:cNvSpPr txBox="1"/>
          <p:nvPr/>
        </p:nvSpPr>
        <p:spPr>
          <a:xfrm>
            <a:off x="6674252" y="2490023"/>
            <a:ext cx="1095468" cy="459249"/>
          </a:xfrm>
          <a:prstGeom prst="rect">
            <a:avLst/>
          </a:prstGeom>
          <a:noFill/>
        </p:spPr>
        <p:txBody>
          <a:bodyPr wrap="none" lIns="104287" tIns="52144" rIns="104287" bIns="52144" rtlCol="0">
            <a:spAutoFit/>
          </a:bodyPr>
          <a:lstStyle/>
          <a:p>
            <a:r>
              <a:rPr lang="ja-JP" altLang="en-US" sz="2300" dirty="0">
                <a:solidFill>
                  <a:srgbClr val="0000FF"/>
                </a:solidFill>
              </a:rPr>
              <a:t>測定値</a:t>
            </a:r>
            <a:endParaRPr lang="ja-JP" altLang="en-US" sz="2300" dirty="0">
              <a:solidFill>
                <a:srgbClr val="0000FF"/>
              </a:solidFill>
            </a:endParaRPr>
          </a:p>
        </p:txBody>
      </p:sp>
      <p:sp>
        <p:nvSpPr>
          <p:cNvPr id="11" name="テキスト ボックス 10"/>
          <p:cNvSpPr txBox="1"/>
          <p:nvPr/>
        </p:nvSpPr>
        <p:spPr>
          <a:xfrm>
            <a:off x="5862678" y="3962956"/>
            <a:ext cx="1674140" cy="459249"/>
          </a:xfrm>
          <a:prstGeom prst="rect">
            <a:avLst/>
          </a:prstGeom>
          <a:noFill/>
        </p:spPr>
        <p:txBody>
          <a:bodyPr wrap="none" lIns="104287" tIns="52144" rIns="104287" bIns="52144" rtlCol="0">
            <a:spAutoFit/>
          </a:bodyPr>
          <a:lstStyle/>
          <a:p>
            <a:r>
              <a:rPr lang="en-US" altLang="ja-JP" sz="2300" b="1" dirty="0">
                <a:solidFill>
                  <a:srgbClr val="008000"/>
                </a:solidFill>
              </a:rPr>
              <a:t>simulation</a:t>
            </a:r>
            <a:endParaRPr lang="ja-JP" altLang="en-US" sz="2300" b="1" dirty="0">
              <a:solidFill>
                <a:srgbClr val="008000"/>
              </a:solidFill>
            </a:endParaRPr>
          </a:p>
        </p:txBody>
      </p:sp>
      <p:sp>
        <p:nvSpPr>
          <p:cNvPr id="12" name="テキスト ボックス 11"/>
          <p:cNvSpPr txBox="1"/>
          <p:nvPr/>
        </p:nvSpPr>
        <p:spPr>
          <a:xfrm>
            <a:off x="9306153" y="397228"/>
            <a:ext cx="1259776" cy="351528"/>
          </a:xfrm>
          <a:prstGeom prst="rect">
            <a:avLst/>
          </a:prstGeom>
          <a:noFill/>
        </p:spPr>
        <p:txBody>
          <a:bodyPr wrap="none" lIns="104287" tIns="52144" rIns="104287" bIns="52144" rtlCol="0">
            <a:spAutoFit/>
          </a:bodyPr>
          <a:lstStyle/>
          <a:p>
            <a:r>
              <a:rPr kumimoji="1" lang="en-US" altLang="ja-JP" sz="1600" dirty="0" smtClean="0"/>
              <a:t>T.Kamitani</a:t>
            </a:r>
            <a:endParaRPr kumimoji="1" lang="ja-JP" altLang="en-US" dirty="0"/>
          </a:p>
        </p:txBody>
      </p:sp>
    </p:spTree>
    <p:extLst>
      <p:ext uri="{BB962C8B-B14F-4D97-AF65-F5344CB8AC3E}">
        <p14:creationId xmlns:p14="http://schemas.microsoft.com/office/powerpoint/2010/main" val="351019812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t>
            </a:r>
            <a:r>
              <a:rPr lang="en-US" altLang="ja-JP" dirty="0"/>
              <a:t>6</a:t>
            </a:r>
            <a:r>
              <a:rPr kumimoji="1" lang="en-US" altLang="ja-JP" dirty="0" smtClean="0"/>
              <a:t>) </a:t>
            </a:r>
            <a:r>
              <a:rPr kumimoji="1" lang="en-US" altLang="ja-JP" dirty="0" err="1" smtClean="0"/>
              <a:t>Acc</a:t>
            </a:r>
            <a:r>
              <a:rPr kumimoji="1" lang="en-US" altLang="ja-JP" dirty="0" smtClean="0"/>
              <a:t>-field grad./phase at 1-5</a:t>
            </a:r>
            <a:endParaRPr kumimoji="1" lang="ja-JP" altLang="en-US" dirty="0"/>
          </a:p>
        </p:txBody>
      </p:sp>
      <p:pic>
        <p:nvPicPr>
          <p:cNvPr id="6" name="コンテンツ プレースホルダー 5" descr="filelist_2014-06-28_17:05:41_200472_KL15PH.png"/>
          <p:cNvPicPr>
            <a:picLocks noGrp="1" noChangeAspect="1"/>
          </p:cNvPicPr>
          <p:nvPr>
            <p:ph idx="1"/>
          </p:nvPr>
        </p:nvPicPr>
        <p:blipFill>
          <a:blip r:embed="rId2" cstate="screen">
            <a:extLst>
              <a:ext uri="{28A0092B-C50C-407E-A947-70E740481C1C}">
                <a14:useLocalDpi xmlns:a14="http://schemas.microsoft.com/office/drawing/2010/main"/>
              </a:ext>
            </a:extLst>
          </a:blip>
          <a:srcRect l="-7268" r="-7268"/>
          <a:stretch>
            <a:fillRect/>
          </a:stretch>
        </p:blipFill>
        <p:spPr/>
      </p:pic>
      <p:sp>
        <p:nvSpPr>
          <p:cNvPr id="7" name="テキスト ボックス 6"/>
          <p:cNvSpPr txBox="1"/>
          <p:nvPr/>
        </p:nvSpPr>
        <p:spPr>
          <a:xfrm>
            <a:off x="9306153" y="397228"/>
            <a:ext cx="1259776" cy="351528"/>
          </a:xfrm>
          <a:prstGeom prst="rect">
            <a:avLst/>
          </a:prstGeom>
          <a:noFill/>
        </p:spPr>
        <p:txBody>
          <a:bodyPr wrap="none" lIns="104287" tIns="52144" rIns="104287" bIns="52144" rtlCol="0">
            <a:spAutoFit/>
          </a:bodyPr>
          <a:lstStyle/>
          <a:p>
            <a:r>
              <a:rPr kumimoji="1" lang="en-US" altLang="ja-JP" sz="1600" dirty="0" smtClean="0"/>
              <a:t>T.Kamitani</a:t>
            </a:r>
            <a:endParaRPr kumimoji="1" lang="ja-JP" altLang="en-US" dirty="0"/>
          </a:p>
        </p:txBody>
      </p:sp>
    </p:spTree>
    <p:extLst>
      <p:ext uri="{BB962C8B-B14F-4D97-AF65-F5344CB8AC3E}">
        <p14:creationId xmlns:p14="http://schemas.microsoft.com/office/powerpoint/2010/main" val="186553680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(6-2) </a:t>
            </a:r>
            <a:r>
              <a:rPr lang="en-US" altLang="ja-JP" dirty="0" err="1"/>
              <a:t>Acc</a:t>
            </a:r>
            <a:r>
              <a:rPr lang="en-US" altLang="ja-JP" dirty="0"/>
              <a:t>-field grad. </a:t>
            </a:r>
            <a:r>
              <a:rPr lang="en-US" altLang="ja-JP" sz="2700" dirty="0"/>
              <a:t>[MV/m]</a:t>
            </a:r>
            <a:r>
              <a:rPr lang="en-US" altLang="ja-JP" dirty="0" smtClean="0"/>
              <a:t> </a:t>
            </a:r>
            <a:r>
              <a:rPr lang="en-US" altLang="ja-JP" dirty="0"/>
              <a:t>at </a:t>
            </a:r>
            <a:r>
              <a:rPr lang="en-US" altLang="ja-JP" dirty="0" smtClean="0"/>
              <a:t>1</a:t>
            </a:r>
            <a:r>
              <a:rPr lang="en-US" altLang="ja-JP" dirty="0"/>
              <a:t>-5</a:t>
            </a:r>
            <a:endParaRPr kumimoji="1" lang="ja-JP" altLang="en-US" dirty="0"/>
          </a:p>
        </p:txBody>
      </p:sp>
      <p:pic>
        <p:nvPicPr>
          <p:cNvPr id="9" name="コンテンツ プレースホルダー 8" descr="resultfile_2014-06-28_KL15_PHES_dependence2.png"/>
          <p:cNvPicPr>
            <a:picLocks noGrp="1" noChangeAspect="1"/>
          </p:cNvPicPr>
          <p:nvPr>
            <p:ph idx="1"/>
          </p:nvPr>
        </p:nvPicPr>
        <p:blipFill>
          <a:blip r:embed="rId2" cstate="screen">
            <a:extLst>
              <a:ext uri="{28A0092B-C50C-407E-A947-70E740481C1C}">
                <a14:useLocalDpi xmlns:a14="http://schemas.microsoft.com/office/drawing/2010/main"/>
              </a:ext>
            </a:extLst>
          </a:blip>
          <a:srcRect l="-7268" r="-7268"/>
          <a:stretch>
            <a:fillRect/>
          </a:stretch>
        </p:blipFill>
        <p:spPr/>
      </p:pic>
      <p:sp>
        <p:nvSpPr>
          <p:cNvPr id="6" name="テキスト ボックス 5"/>
          <p:cNvSpPr txBox="1"/>
          <p:nvPr/>
        </p:nvSpPr>
        <p:spPr>
          <a:xfrm>
            <a:off x="5415563" y="5674430"/>
            <a:ext cx="3982437" cy="659304"/>
          </a:xfrm>
          <a:prstGeom prst="rect">
            <a:avLst/>
          </a:prstGeom>
          <a:solidFill>
            <a:schemeClr val="accent5">
              <a:lumMod val="20000"/>
              <a:lumOff val="80000"/>
            </a:schemeClr>
          </a:solidFill>
        </p:spPr>
        <p:txBody>
          <a:bodyPr wrap="square" lIns="104287" tIns="52144" rIns="104287" bIns="52144" rtlCol="0">
            <a:spAutoFit/>
          </a:bodyPr>
          <a:lstStyle/>
          <a:p>
            <a:r>
              <a:rPr lang="en-US" altLang="ja-JP" sz="1800" dirty="0" smtClean="0">
                <a:solidFill>
                  <a:srgbClr val="FF6600"/>
                </a:solidFill>
                <a:latin typeface="ヒラギノ丸ゴ ProN W4"/>
                <a:ea typeface="ヒラギノ丸ゴ ProN W4"/>
                <a:cs typeface="ヒラギノ丸ゴ ProN W4"/>
              </a:rPr>
              <a:t>SLED </a:t>
            </a:r>
            <a:r>
              <a:rPr lang="ja-JP" altLang="en-US" sz="1800" dirty="0" smtClean="0">
                <a:solidFill>
                  <a:srgbClr val="FF6600"/>
                </a:solidFill>
                <a:latin typeface="ヒラギノ丸ゴ ProN W4"/>
                <a:ea typeface="ヒラギノ丸ゴ ProN W4"/>
                <a:cs typeface="ヒラギノ丸ゴ ProN W4"/>
              </a:rPr>
              <a:t>を使用し、</a:t>
            </a:r>
            <a:r>
              <a:rPr lang="en-US" altLang="ja-JP" sz="1800" dirty="0" smtClean="0">
                <a:solidFill>
                  <a:srgbClr val="FF6600"/>
                </a:solidFill>
                <a:latin typeface="ヒラギノ丸ゴ ProN W4"/>
                <a:ea typeface="ヒラギノ丸ゴ ProN W4"/>
                <a:cs typeface="ヒラギノ丸ゴ ProN W4"/>
              </a:rPr>
              <a:t>14MV/m </a:t>
            </a:r>
            <a:r>
              <a:rPr lang="ja-JP" altLang="en-US" sz="1800" dirty="0" smtClean="0">
                <a:solidFill>
                  <a:srgbClr val="FF6600"/>
                </a:solidFill>
                <a:latin typeface="ヒラギノ丸ゴ ProN W4"/>
                <a:ea typeface="ヒラギノ丸ゴ ProN W4"/>
                <a:cs typeface="ヒラギノ丸ゴ ProN W4"/>
              </a:rPr>
              <a:t>程度まで向上する予定</a:t>
            </a:r>
            <a:endParaRPr lang="ja-JP" altLang="en-US" sz="1800" dirty="0">
              <a:solidFill>
                <a:srgbClr val="FF6600"/>
              </a:solidFill>
              <a:latin typeface="ヒラギノ丸ゴ ProN W4"/>
              <a:ea typeface="ヒラギノ丸ゴ ProN W4"/>
              <a:cs typeface="ヒラギノ丸ゴ ProN W4"/>
            </a:endParaRPr>
          </a:p>
        </p:txBody>
      </p:sp>
      <p:sp>
        <p:nvSpPr>
          <p:cNvPr id="7" name="テキスト ボックス 6"/>
          <p:cNvSpPr txBox="1"/>
          <p:nvPr/>
        </p:nvSpPr>
        <p:spPr>
          <a:xfrm>
            <a:off x="9306153" y="397228"/>
            <a:ext cx="1259776" cy="351528"/>
          </a:xfrm>
          <a:prstGeom prst="rect">
            <a:avLst/>
          </a:prstGeom>
          <a:noFill/>
        </p:spPr>
        <p:txBody>
          <a:bodyPr wrap="none" lIns="104287" tIns="52144" rIns="104287" bIns="52144" rtlCol="0">
            <a:spAutoFit/>
          </a:bodyPr>
          <a:lstStyle/>
          <a:p>
            <a:r>
              <a:rPr kumimoji="1" lang="en-US" altLang="ja-JP" sz="1600" dirty="0" smtClean="0"/>
              <a:t>T.Kamitani</a:t>
            </a:r>
            <a:endParaRPr kumimoji="1" lang="ja-JP" altLang="en-US" dirty="0"/>
          </a:p>
        </p:txBody>
      </p:sp>
    </p:spTree>
    <p:extLst>
      <p:ext uri="{BB962C8B-B14F-4D97-AF65-F5344CB8AC3E}">
        <p14:creationId xmlns:p14="http://schemas.microsoft.com/office/powerpoint/2010/main" val="113603570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 11"/>
          <p:cNvGraphicFramePr>
            <a:graphicFrameLocks noGrp="1"/>
          </p:cNvGraphicFramePr>
          <p:nvPr>
            <p:extLst>
              <p:ext uri="{D42A27DB-BD31-4B8C-83A1-F6EECF244321}">
                <p14:modId xmlns:p14="http://schemas.microsoft.com/office/powerpoint/2010/main" val="423725683"/>
              </p:ext>
            </p:extLst>
          </p:nvPr>
        </p:nvGraphicFramePr>
        <p:xfrm>
          <a:off x="918608" y="3515291"/>
          <a:ext cx="9600319" cy="1909765"/>
        </p:xfrm>
        <a:graphic>
          <a:graphicData uri="http://schemas.openxmlformats.org/drawingml/2006/table">
            <a:tbl>
              <a:tblPr firstRow="1" bandRow="1">
                <a:tableStyleId>{3C2FFA5D-87B4-456A-9821-1D502468CF0F}</a:tableStyleId>
              </a:tblPr>
              <a:tblGrid>
                <a:gridCol w="1517621"/>
                <a:gridCol w="1890616"/>
                <a:gridCol w="1700038"/>
                <a:gridCol w="1783617"/>
                <a:gridCol w="2708427"/>
              </a:tblGrid>
              <a:tr h="501192">
                <a:tc>
                  <a:txBody>
                    <a:bodyPr/>
                    <a:lstStyle/>
                    <a:p>
                      <a:endParaRPr kumimoji="1" lang="ja-JP" altLang="en-US" sz="1800" dirty="0">
                        <a:latin typeface="+mn-ea"/>
                        <a:ea typeface="+mn-ea"/>
                      </a:endParaRPr>
                    </a:p>
                  </a:txBody>
                  <a:tcPr marL="106886" marR="106886" marT="50419" marB="50419"/>
                </a:tc>
                <a:tc>
                  <a:txBody>
                    <a:bodyPr/>
                    <a:lstStyle/>
                    <a:p>
                      <a:r>
                        <a:rPr kumimoji="1" lang="ja-JP" altLang="en-US" sz="1800" dirty="0" smtClean="0">
                          <a:solidFill>
                            <a:schemeClr val="tx1"/>
                          </a:solidFill>
                          <a:latin typeface="+mn-lt"/>
                          <a:ea typeface="+mn-ea"/>
                        </a:rPr>
                        <a:t>一次電子</a:t>
                      </a:r>
                      <a:r>
                        <a:rPr kumimoji="1" lang="en-US" altLang="ja-JP" sz="1800" dirty="0" smtClean="0">
                          <a:solidFill>
                            <a:schemeClr val="tx1"/>
                          </a:solidFill>
                          <a:latin typeface="+mn-lt"/>
                          <a:ea typeface="+mn-ea"/>
                        </a:rPr>
                        <a:t> [</a:t>
                      </a:r>
                      <a:r>
                        <a:rPr kumimoji="1" lang="en-US" altLang="ja-JP" sz="1800" dirty="0" err="1" smtClean="0">
                          <a:solidFill>
                            <a:schemeClr val="tx1"/>
                          </a:solidFill>
                          <a:latin typeface="+mn-lt"/>
                          <a:ea typeface="+mn-ea"/>
                        </a:rPr>
                        <a:t>nC</a:t>
                      </a:r>
                      <a:r>
                        <a:rPr kumimoji="1" lang="en-US" altLang="ja-JP" sz="1800" dirty="0" smtClean="0">
                          <a:solidFill>
                            <a:schemeClr val="tx1"/>
                          </a:solidFill>
                          <a:latin typeface="+mn-lt"/>
                          <a:ea typeface="+mn-ea"/>
                        </a:rPr>
                        <a:t>]</a:t>
                      </a:r>
                    </a:p>
                    <a:p>
                      <a:r>
                        <a:rPr kumimoji="1" lang="en-US" altLang="ja-JP" sz="1500" dirty="0" smtClean="0">
                          <a:solidFill>
                            <a:schemeClr val="tx1"/>
                          </a:solidFill>
                          <a:latin typeface="+mn-lt"/>
                          <a:ea typeface="+mn-ea"/>
                        </a:rPr>
                        <a:t>@</a:t>
                      </a:r>
                      <a:r>
                        <a:rPr kumimoji="1" lang="ja-JP" altLang="en-US" sz="1500" dirty="0" smtClean="0">
                          <a:solidFill>
                            <a:schemeClr val="tx1"/>
                          </a:solidFill>
                          <a:latin typeface="+mn-lt"/>
                          <a:ea typeface="+mn-ea"/>
                        </a:rPr>
                        <a:t>標的直前</a:t>
                      </a:r>
                      <a:endParaRPr kumimoji="1" lang="ja-JP" altLang="en-US" sz="1500" dirty="0">
                        <a:solidFill>
                          <a:schemeClr val="tx1"/>
                        </a:solidFill>
                        <a:latin typeface="+mn-lt"/>
                        <a:ea typeface="+mn-ea"/>
                      </a:endParaRPr>
                    </a:p>
                  </a:txBody>
                  <a:tcPr marL="106886" marR="106886" marT="50419" marB="50419"/>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800" dirty="0" smtClean="0">
                          <a:solidFill>
                            <a:schemeClr val="tx1"/>
                          </a:solidFill>
                          <a:latin typeface="+mn-lt"/>
                          <a:ea typeface="+mn-ea"/>
                        </a:rPr>
                        <a:t>陽電子</a:t>
                      </a:r>
                      <a:r>
                        <a:rPr kumimoji="1" lang="en-US" altLang="ja-JP" sz="1800" dirty="0" smtClean="0">
                          <a:solidFill>
                            <a:schemeClr val="tx1"/>
                          </a:solidFill>
                          <a:latin typeface="+mn-lt"/>
                          <a:ea typeface="+mn-ea"/>
                        </a:rPr>
                        <a:t> [</a:t>
                      </a:r>
                      <a:r>
                        <a:rPr kumimoji="1" lang="en-US" altLang="ja-JP" sz="1800" dirty="0" err="1" smtClean="0">
                          <a:solidFill>
                            <a:schemeClr val="tx1"/>
                          </a:solidFill>
                          <a:latin typeface="+mn-lt"/>
                          <a:ea typeface="+mn-ea"/>
                        </a:rPr>
                        <a:t>nC</a:t>
                      </a:r>
                      <a:r>
                        <a:rPr kumimoji="1" lang="en-US" altLang="ja-JP" sz="1800" dirty="0" smtClean="0">
                          <a:solidFill>
                            <a:schemeClr val="tx1"/>
                          </a:solidFill>
                          <a:latin typeface="+mn-lt"/>
                          <a:ea typeface="+mn-ea"/>
                        </a:rPr>
                        <a:t>] </a:t>
                      </a:r>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500" dirty="0" smtClean="0">
                          <a:solidFill>
                            <a:srgbClr val="FF0000"/>
                          </a:solidFill>
                          <a:latin typeface="+mn-lt"/>
                          <a:ea typeface="+mn-ea"/>
                        </a:rPr>
                        <a:t>@DR</a:t>
                      </a:r>
                      <a:r>
                        <a:rPr kumimoji="1" lang="ja-JP" altLang="en-US" sz="1500" dirty="0" smtClean="0">
                          <a:solidFill>
                            <a:srgbClr val="FF0000"/>
                          </a:solidFill>
                          <a:latin typeface="+mn-lt"/>
                          <a:ea typeface="+mn-ea"/>
                        </a:rPr>
                        <a:t>への分岐点</a:t>
                      </a:r>
                    </a:p>
                  </a:txBody>
                  <a:tcPr marL="106886" marR="106886" marT="50419" marB="50419"/>
                </a:tc>
                <a:tc>
                  <a:txBody>
                    <a:bodyPr/>
                    <a:lstStyle/>
                    <a:p>
                      <a:r>
                        <a:rPr kumimoji="1" lang="ja-JP" altLang="en-US" sz="1800" dirty="0" smtClean="0">
                          <a:solidFill>
                            <a:schemeClr val="tx1"/>
                          </a:solidFill>
                          <a:latin typeface="+mn-lt"/>
                          <a:ea typeface="+mn-ea"/>
                        </a:rPr>
                        <a:t>陽電子収量</a:t>
                      </a:r>
                      <a:r>
                        <a:rPr kumimoji="1" lang="en-US" altLang="ja-JP" sz="1800" dirty="0" smtClean="0">
                          <a:solidFill>
                            <a:schemeClr val="tx1"/>
                          </a:solidFill>
                          <a:latin typeface="+mn-lt"/>
                          <a:ea typeface="+mn-ea"/>
                        </a:rPr>
                        <a:t> </a:t>
                      </a:r>
                      <a:br>
                        <a:rPr kumimoji="1" lang="en-US" altLang="ja-JP" sz="1800" dirty="0" smtClean="0">
                          <a:solidFill>
                            <a:schemeClr val="tx1"/>
                          </a:solidFill>
                          <a:latin typeface="+mn-lt"/>
                          <a:ea typeface="+mn-ea"/>
                        </a:rPr>
                      </a:br>
                      <a:r>
                        <a:rPr kumimoji="1" lang="en-US" altLang="ja-JP" sz="1500" dirty="0" smtClean="0">
                          <a:solidFill>
                            <a:srgbClr val="FF0000"/>
                          </a:solidFill>
                          <a:latin typeface="+mn-lt"/>
                          <a:ea typeface="+mn-ea"/>
                        </a:rPr>
                        <a:t>@DR</a:t>
                      </a:r>
                      <a:r>
                        <a:rPr kumimoji="1" lang="ja-JP" altLang="en-US" sz="1500" dirty="0" smtClean="0">
                          <a:solidFill>
                            <a:srgbClr val="FF0000"/>
                          </a:solidFill>
                          <a:latin typeface="+mn-lt"/>
                          <a:ea typeface="+mn-ea"/>
                        </a:rPr>
                        <a:t>への分岐点</a:t>
                      </a:r>
                      <a:endParaRPr kumimoji="1" lang="ja-JP" altLang="en-US" sz="1500" dirty="0">
                        <a:solidFill>
                          <a:srgbClr val="FF0000"/>
                        </a:solidFill>
                        <a:latin typeface="+mn-lt"/>
                        <a:ea typeface="+mn-ea"/>
                      </a:endParaRPr>
                    </a:p>
                  </a:txBody>
                  <a:tcPr marL="106886" marR="106886" marT="50419" marB="50419"/>
                </a:tc>
                <a:tc>
                  <a:txBody>
                    <a:bodyPr/>
                    <a:lstStyle/>
                    <a:p>
                      <a:r>
                        <a:rPr kumimoji="1" lang="ja-JP" altLang="en-US" sz="1500" dirty="0" smtClean="0">
                          <a:solidFill>
                            <a:schemeClr val="tx1"/>
                          </a:solidFill>
                          <a:latin typeface="+mn-lt"/>
                          <a:ea typeface="+mn-ea"/>
                        </a:rPr>
                        <a:t>主なコンポーネント</a:t>
                      </a:r>
                      <a:endParaRPr kumimoji="1" lang="en-US" altLang="ja-JP" sz="1500" dirty="0" smtClean="0">
                        <a:solidFill>
                          <a:schemeClr val="tx1"/>
                        </a:solidFill>
                        <a:latin typeface="+mn-lt"/>
                        <a:ea typeface="+mn-ea"/>
                      </a:endParaRPr>
                    </a:p>
                    <a:p>
                      <a:r>
                        <a:rPr kumimoji="1" lang="ja-JP" altLang="en-US" sz="1500" dirty="0" smtClean="0">
                          <a:solidFill>
                            <a:schemeClr val="tx1"/>
                          </a:solidFill>
                          <a:latin typeface="+mn-lt"/>
                          <a:ea typeface="+mn-ea"/>
                        </a:rPr>
                        <a:t>の達成値と仕様値</a:t>
                      </a:r>
                      <a:endParaRPr kumimoji="1" lang="ja-JP" altLang="en-US" sz="1500" dirty="0">
                        <a:solidFill>
                          <a:schemeClr val="tx1"/>
                        </a:solidFill>
                        <a:latin typeface="+mn-lt"/>
                        <a:ea typeface="+mn-ea"/>
                      </a:endParaRPr>
                    </a:p>
                  </a:txBody>
                  <a:tcPr marL="106886" marR="106886" marT="50419" marB="50419"/>
                </a:tc>
              </a:tr>
              <a:tr h="653004">
                <a:tc>
                  <a:txBody>
                    <a:bodyPr/>
                    <a:lstStyle/>
                    <a:p>
                      <a:r>
                        <a:rPr kumimoji="1" lang="en-US" altLang="ja-JP" sz="1800" b="1" dirty="0" smtClean="0">
                          <a:solidFill>
                            <a:srgbClr val="FF0000"/>
                          </a:solidFill>
                          <a:latin typeface="+mn-lt"/>
                          <a:ea typeface="+mn-ea"/>
                        </a:rPr>
                        <a:t>2014</a:t>
                      </a:r>
                      <a:r>
                        <a:rPr kumimoji="1" lang="ja-JP" altLang="en-US" sz="1800" b="1" dirty="0" smtClean="0">
                          <a:solidFill>
                            <a:srgbClr val="FF0000"/>
                          </a:solidFill>
                          <a:latin typeface="+mn-lt"/>
                          <a:ea typeface="+mn-ea"/>
                        </a:rPr>
                        <a:t>年</a:t>
                      </a:r>
                      <a:r>
                        <a:rPr kumimoji="1" lang="en-US" altLang="ja-JP" sz="1800" b="1" dirty="0" smtClean="0">
                          <a:solidFill>
                            <a:srgbClr val="FF0000"/>
                          </a:solidFill>
                          <a:latin typeface="+mn-lt"/>
                          <a:ea typeface="+mn-ea"/>
                        </a:rPr>
                        <a:t>6</a:t>
                      </a:r>
                      <a:r>
                        <a:rPr kumimoji="1" lang="ja-JP" altLang="en-US" sz="1800" b="1" dirty="0" smtClean="0">
                          <a:solidFill>
                            <a:srgbClr val="FF0000"/>
                          </a:solidFill>
                          <a:latin typeface="+mn-lt"/>
                          <a:ea typeface="+mn-ea"/>
                        </a:rPr>
                        <a:t>月</a:t>
                      </a:r>
                      <a:r>
                        <a:rPr kumimoji="1" lang="en-US" altLang="ja-JP" sz="1800" b="1" dirty="0" smtClean="0">
                          <a:solidFill>
                            <a:srgbClr val="FF0000"/>
                          </a:solidFill>
                          <a:latin typeface="+mn-lt"/>
                          <a:ea typeface="+mn-ea"/>
                        </a:rPr>
                        <a:t/>
                      </a:r>
                      <a:br>
                        <a:rPr kumimoji="1" lang="en-US" altLang="ja-JP" sz="1800" b="1" dirty="0" smtClean="0">
                          <a:solidFill>
                            <a:srgbClr val="FF0000"/>
                          </a:solidFill>
                          <a:latin typeface="+mn-lt"/>
                          <a:ea typeface="+mn-ea"/>
                        </a:rPr>
                      </a:br>
                      <a:r>
                        <a:rPr kumimoji="1" lang="ja-JP" altLang="en-US" sz="1800" b="1" dirty="0" smtClean="0">
                          <a:solidFill>
                            <a:srgbClr val="FF0000"/>
                          </a:solidFill>
                          <a:latin typeface="+mn-lt"/>
                          <a:ea typeface="+mn-ea"/>
                        </a:rPr>
                        <a:t>達成値</a:t>
                      </a:r>
                      <a:endParaRPr kumimoji="1" lang="ja-JP" altLang="en-US" sz="1800" b="1" dirty="0">
                        <a:solidFill>
                          <a:srgbClr val="FF0000"/>
                        </a:solidFill>
                        <a:latin typeface="+mn-lt"/>
                        <a:ea typeface="+mn-ea"/>
                      </a:endParaRPr>
                    </a:p>
                  </a:txBody>
                  <a:tcPr marL="106886" marR="106886" marT="50419" marB="50419"/>
                </a:tc>
                <a:tc>
                  <a:txBody>
                    <a:bodyPr/>
                    <a:lstStyle/>
                    <a:p>
                      <a:pPr algn="ctr"/>
                      <a:r>
                        <a:rPr kumimoji="1" lang="en-US" altLang="ja-JP" sz="2200" b="1" dirty="0" smtClean="0">
                          <a:solidFill>
                            <a:srgbClr val="FF0000"/>
                          </a:solidFill>
                          <a:latin typeface="+mn-lt"/>
                          <a:ea typeface="+mn-ea"/>
                        </a:rPr>
                        <a:t>0.6</a:t>
                      </a:r>
                      <a:endParaRPr kumimoji="1" lang="ja-JP" altLang="en-US" sz="2200" b="1" dirty="0">
                        <a:solidFill>
                          <a:srgbClr val="FF0000"/>
                        </a:solidFill>
                        <a:latin typeface="+mn-lt"/>
                        <a:ea typeface="+mn-ea"/>
                      </a:endParaRPr>
                    </a:p>
                  </a:txBody>
                  <a:tcPr marL="106886" marR="106886" marT="50419" marB="50419"/>
                </a:tc>
                <a:tc>
                  <a:txBody>
                    <a:bodyPr/>
                    <a:lstStyle/>
                    <a:p>
                      <a:pPr algn="ctr"/>
                      <a:r>
                        <a:rPr kumimoji="1" lang="en-US" altLang="ja-JP" sz="2200" b="1" dirty="0" smtClean="0">
                          <a:solidFill>
                            <a:srgbClr val="FF0000"/>
                          </a:solidFill>
                          <a:latin typeface="+mn-lt"/>
                          <a:ea typeface="+mn-ea"/>
                        </a:rPr>
                        <a:t>0.12</a:t>
                      </a:r>
                      <a:endParaRPr kumimoji="1" lang="ja-JP" altLang="en-US" sz="2200" b="1" dirty="0">
                        <a:solidFill>
                          <a:srgbClr val="FF0000"/>
                        </a:solidFill>
                        <a:latin typeface="+mn-lt"/>
                        <a:ea typeface="+mn-ea"/>
                      </a:endParaRPr>
                    </a:p>
                  </a:txBody>
                  <a:tcPr marL="106886" marR="106886" marT="50419" marB="50419"/>
                </a:tc>
                <a:tc>
                  <a:txBody>
                    <a:bodyPr/>
                    <a:lstStyle/>
                    <a:p>
                      <a:pPr algn="ctr"/>
                      <a:r>
                        <a:rPr kumimoji="1" lang="en-US" altLang="ja-JP" sz="2200" b="1" dirty="0" smtClean="0">
                          <a:solidFill>
                            <a:srgbClr val="FF0000"/>
                          </a:solidFill>
                          <a:latin typeface="+mn-lt"/>
                          <a:ea typeface="+mn-ea"/>
                        </a:rPr>
                        <a:t>20 %</a:t>
                      </a:r>
                      <a:endParaRPr kumimoji="1" lang="ja-JP" altLang="en-US" sz="2200" b="1" dirty="0">
                        <a:solidFill>
                          <a:srgbClr val="FF0000"/>
                        </a:solidFill>
                        <a:latin typeface="+mn-lt"/>
                        <a:ea typeface="+mn-ea"/>
                      </a:endParaRPr>
                    </a:p>
                  </a:txBody>
                  <a:tcPr marL="106886" marR="106886" marT="50419" marB="50419"/>
                </a:tc>
                <a:tc>
                  <a:txBody>
                    <a:bodyPr/>
                    <a:lstStyle/>
                    <a:p>
                      <a:r>
                        <a:rPr kumimoji="1" lang="en-US" altLang="ja-JP" sz="1500" b="1" dirty="0" smtClean="0">
                          <a:latin typeface="+mn-lt"/>
                          <a:ea typeface="+mn-ea"/>
                        </a:rPr>
                        <a:t>FC </a:t>
                      </a:r>
                      <a:r>
                        <a:rPr kumimoji="1" lang="en-US" altLang="ja-JP" sz="1500" b="1" dirty="0" smtClean="0">
                          <a:solidFill>
                            <a:srgbClr val="FF0000"/>
                          </a:solidFill>
                          <a:latin typeface="+mn-lt"/>
                          <a:ea typeface="+mn-ea"/>
                        </a:rPr>
                        <a:t>6.4kA</a:t>
                      </a:r>
                      <a:r>
                        <a:rPr kumimoji="1" lang="en-US" altLang="ja-JP" sz="1500" b="1" dirty="0" smtClean="0">
                          <a:latin typeface="+mn-lt"/>
                          <a:ea typeface="+mn-ea"/>
                        </a:rPr>
                        <a:t>, </a:t>
                      </a:r>
                      <a:r>
                        <a:rPr kumimoji="1" lang="ja-JP" altLang="en-US" sz="1500" b="1" dirty="0" smtClean="0">
                          <a:latin typeface="+mn-lt"/>
                          <a:ea typeface="+mn-ea"/>
                        </a:rPr>
                        <a:t>ソレノイド</a:t>
                      </a:r>
                      <a:r>
                        <a:rPr kumimoji="1" lang="en-US" altLang="ja-JP" sz="1500" b="1" dirty="0" smtClean="0">
                          <a:latin typeface="+mn-lt"/>
                          <a:ea typeface="+mn-ea"/>
                        </a:rPr>
                        <a:t> </a:t>
                      </a:r>
                      <a:r>
                        <a:rPr kumimoji="1" lang="en-US" altLang="ja-JP" sz="1500" b="1" dirty="0" smtClean="0">
                          <a:solidFill>
                            <a:srgbClr val="FF0000"/>
                          </a:solidFill>
                          <a:latin typeface="+mn-lt"/>
                          <a:ea typeface="+mn-ea"/>
                        </a:rPr>
                        <a:t>370A</a:t>
                      </a:r>
                    </a:p>
                    <a:p>
                      <a:r>
                        <a:rPr kumimoji="1" lang="en-US" altLang="ja-JP" sz="1500" b="1" dirty="0" err="1" smtClean="0">
                          <a:latin typeface="+mn-lt"/>
                          <a:ea typeface="+mn-ea"/>
                        </a:rPr>
                        <a:t>Acc</a:t>
                      </a:r>
                      <a:r>
                        <a:rPr kumimoji="1" lang="en-US" altLang="ja-JP" sz="1500" b="1" dirty="0" smtClean="0">
                          <a:latin typeface="+mn-lt"/>
                          <a:ea typeface="+mn-ea"/>
                        </a:rPr>
                        <a:t> field  </a:t>
                      </a:r>
                      <a:r>
                        <a:rPr kumimoji="1" lang="en-US" altLang="ja-JP" sz="1500" b="1" dirty="0" smtClean="0">
                          <a:solidFill>
                            <a:srgbClr val="FF0000"/>
                          </a:solidFill>
                          <a:latin typeface="+mn-lt"/>
                          <a:ea typeface="+mn-ea"/>
                        </a:rPr>
                        <a:t>10</a:t>
                      </a:r>
                      <a:r>
                        <a:rPr kumimoji="1" lang="en-US" altLang="ja-JP" sz="1500" b="1" dirty="0" smtClean="0">
                          <a:latin typeface="+mn-lt"/>
                          <a:ea typeface="+mn-ea"/>
                        </a:rPr>
                        <a:t>, 12 MV/m</a:t>
                      </a:r>
                      <a:endParaRPr kumimoji="1" lang="ja-JP" altLang="en-US" sz="1500" b="1" dirty="0">
                        <a:latin typeface="+mn-lt"/>
                        <a:ea typeface="+mn-ea"/>
                      </a:endParaRPr>
                    </a:p>
                  </a:txBody>
                  <a:tcPr marL="106886" marR="106886" marT="50419" marB="50419"/>
                </a:tc>
              </a:tr>
              <a:tr h="653004">
                <a:tc>
                  <a:txBody>
                    <a:bodyPr/>
                    <a:lstStyle/>
                    <a:p>
                      <a:r>
                        <a:rPr kumimoji="1" lang="ja-JP" altLang="en-US" sz="1800" dirty="0" smtClean="0">
                          <a:solidFill>
                            <a:srgbClr val="0000FF"/>
                          </a:solidFill>
                          <a:latin typeface="+mn-ea"/>
                          <a:ea typeface="+mn-ea"/>
                        </a:rPr>
                        <a:t>設計仕様値</a:t>
                      </a:r>
                      <a:endParaRPr kumimoji="1" lang="ja-JP" altLang="en-US" sz="1800" dirty="0">
                        <a:solidFill>
                          <a:srgbClr val="0000FF"/>
                        </a:solidFill>
                        <a:latin typeface="+mn-ea"/>
                        <a:ea typeface="+mn-ea"/>
                      </a:endParaRPr>
                    </a:p>
                  </a:txBody>
                  <a:tcPr marL="106886" marR="106886" marT="50419" marB="50419" anchor="b"/>
                </a:tc>
                <a:tc>
                  <a:txBody>
                    <a:bodyPr/>
                    <a:lstStyle/>
                    <a:p>
                      <a:pPr algn="ctr"/>
                      <a:r>
                        <a:rPr kumimoji="1" lang="en-US" altLang="ja-JP" sz="2200" b="1" dirty="0" smtClean="0">
                          <a:solidFill>
                            <a:srgbClr val="0000FF"/>
                          </a:solidFill>
                          <a:latin typeface="+mn-lt"/>
                          <a:ea typeface="+mn-ea"/>
                        </a:rPr>
                        <a:t>10.0</a:t>
                      </a:r>
                      <a:endParaRPr kumimoji="1" lang="ja-JP" altLang="en-US" sz="2200" b="1" dirty="0">
                        <a:solidFill>
                          <a:srgbClr val="0000FF"/>
                        </a:solidFill>
                        <a:latin typeface="+mn-lt"/>
                        <a:ea typeface="+mn-ea"/>
                      </a:endParaRPr>
                    </a:p>
                  </a:txBody>
                  <a:tcPr marL="106886" marR="106886" marT="50419" marB="50419" anchor="b"/>
                </a:tc>
                <a:tc>
                  <a:txBody>
                    <a:bodyPr/>
                    <a:lstStyle/>
                    <a:p>
                      <a:pPr algn="ctr"/>
                      <a:r>
                        <a:rPr kumimoji="1" lang="en-US" altLang="ja-JP" sz="2200" b="1" dirty="0" smtClean="0">
                          <a:solidFill>
                            <a:srgbClr val="0000FF"/>
                          </a:solidFill>
                          <a:latin typeface="+mn-lt"/>
                          <a:ea typeface="+mn-ea"/>
                        </a:rPr>
                        <a:t>5.0</a:t>
                      </a:r>
                      <a:endParaRPr kumimoji="1" lang="ja-JP" altLang="en-US" sz="2200" b="1" dirty="0">
                        <a:solidFill>
                          <a:srgbClr val="0000FF"/>
                        </a:solidFill>
                        <a:latin typeface="+mn-lt"/>
                        <a:ea typeface="+mn-ea"/>
                      </a:endParaRPr>
                    </a:p>
                  </a:txBody>
                  <a:tcPr marL="106886" marR="106886" marT="50419" marB="50419" anchor="b"/>
                </a:tc>
                <a:tc>
                  <a:txBody>
                    <a:bodyPr/>
                    <a:lstStyle/>
                    <a:p>
                      <a:pPr algn="ctr"/>
                      <a:r>
                        <a:rPr kumimoji="1" lang="en-US" altLang="ja-JP" sz="2200" b="1" dirty="0" smtClean="0">
                          <a:solidFill>
                            <a:srgbClr val="0000FF"/>
                          </a:solidFill>
                          <a:latin typeface="+mn-lt"/>
                          <a:ea typeface="+mn-ea"/>
                        </a:rPr>
                        <a:t>50 %</a:t>
                      </a:r>
                      <a:endParaRPr kumimoji="1" lang="ja-JP" altLang="en-US" sz="2200" b="1" dirty="0">
                        <a:solidFill>
                          <a:srgbClr val="0000FF"/>
                        </a:solidFill>
                        <a:latin typeface="+mn-lt"/>
                        <a:ea typeface="+mn-ea"/>
                      </a:endParaRPr>
                    </a:p>
                  </a:txBody>
                  <a:tcPr marL="106886" marR="106886" marT="50419" marB="50419" anchor="b"/>
                </a:tc>
                <a:tc>
                  <a:txBody>
                    <a:bodyPr/>
                    <a:lstStyle/>
                    <a:p>
                      <a:r>
                        <a:rPr kumimoji="1" lang="en-US" altLang="ja-JP" sz="1500" b="1" dirty="0" smtClean="0">
                          <a:latin typeface="+mn-lt"/>
                          <a:ea typeface="+mn-ea"/>
                        </a:rPr>
                        <a:t>FC </a:t>
                      </a:r>
                      <a:r>
                        <a:rPr kumimoji="1" lang="en-US" altLang="ja-JP" sz="1500" b="1" dirty="0" smtClean="0">
                          <a:solidFill>
                            <a:srgbClr val="0000FF"/>
                          </a:solidFill>
                          <a:latin typeface="+mn-lt"/>
                          <a:ea typeface="+mn-ea"/>
                        </a:rPr>
                        <a:t>12kA</a:t>
                      </a:r>
                      <a:r>
                        <a:rPr kumimoji="1" lang="en-US" altLang="ja-JP" sz="1500" b="1" dirty="0" smtClean="0">
                          <a:latin typeface="+mn-lt"/>
                          <a:ea typeface="+mn-ea"/>
                        </a:rPr>
                        <a:t>, </a:t>
                      </a:r>
                      <a:r>
                        <a:rPr kumimoji="1" lang="ja-JP" altLang="en-US" sz="1500" b="1" dirty="0" smtClean="0">
                          <a:latin typeface="+mn-lt"/>
                          <a:ea typeface="+mn-ea"/>
                        </a:rPr>
                        <a:t>ソレノイド</a:t>
                      </a:r>
                      <a:r>
                        <a:rPr kumimoji="1" lang="en-US" altLang="ja-JP" sz="1500" b="1" dirty="0" smtClean="0">
                          <a:latin typeface="+mn-lt"/>
                          <a:ea typeface="+mn-ea"/>
                        </a:rPr>
                        <a:t> </a:t>
                      </a:r>
                      <a:r>
                        <a:rPr kumimoji="1" lang="en-US" altLang="ja-JP" sz="1500" b="1" dirty="0" smtClean="0">
                          <a:solidFill>
                            <a:srgbClr val="0000FF"/>
                          </a:solidFill>
                          <a:latin typeface="+mn-lt"/>
                          <a:ea typeface="+mn-ea"/>
                        </a:rPr>
                        <a:t>650 A</a:t>
                      </a:r>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500" b="1" dirty="0" err="1" smtClean="0">
                          <a:latin typeface="+mn-lt"/>
                          <a:ea typeface="+mn-ea"/>
                        </a:rPr>
                        <a:t>Acc</a:t>
                      </a:r>
                      <a:r>
                        <a:rPr kumimoji="1" lang="en-US" altLang="ja-JP" sz="1500" b="1" dirty="0" smtClean="0">
                          <a:latin typeface="+mn-lt"/>
                          <a:ea typeface="+mn-ea"/>
                        </a:rPr>
                        <a:t> field  </a:t>
                      </a:r>
                      <a:r>
                        <a:rPr kumimoji="1" lang="en-US" altLang="ja-JP" sz="1500" b="1" dirty="0" smtClean="0">
                          <a:solidFill>
                            <a:srgbClr val="0000FF"/>
                          </a:solidFill>
                          <a:latin typeface="+mn-lt"/>
                          <a:ea typeface="+mn-ea"/>
                        </a:rPr>
                        <a:t>14</a:t>
                      </a:r>
                      <a:r>
                        <a:rPr kumimoji="1" lang="en-US" altLang="ja-JP" sz="1500" b="1" dirty="0" smtClean="0">
                          <a:latin typeface="+mn-lt"/>
                          <a:ea typeface="+mn-ea"/>
                        </a:rPr>
                        <a:t>, 12 MV/m</a:t>
                      </a:r>
                      <a:endParaRPr kumimoji="1" lang="ja-JP" altLang="en-US" sz="1500" b="1" dirty="0" smtClean="0">
                        <a:latin typeface="+mn-lt"/>
                        <a:ea typeface="+mn-ea"/>
                      </a:endParaRPr>
                    </a:p>
                  </a:txBody>
                  <a:tcPr marL="106886" marR="106886" marT="50419" marB="50419"/>
                </a:tc>
              </a:tr>
            </a:tbl>
          </a:graphicData>
        </a:graphic>
      </p:graphicFrame>
      <p:sp>
        <p:nvSpPr>
          <p:cNvPr id="2" name="タイトル 1"/>
          <p:cNvSpPr>
            <a:spLocks noGrp="1"/>
          </p:cNvSpPr>
          <p:nvPr>
            <p:ph type="title"/>
          </p:nvPr>
        </p:nvSpPr>
        <p:spPr/>
        <p:txBody>
          <a:bodyPr/>
          <a:lstStyle/>
          <a:p>
            <a:r>
              <a:rPr kumimoji="1" lang="ja-JP" altLang="en-US" dirty="0" smtClean="0"/>
              <a:t>陽電子生成</a:t>
            </a:r>
            <a:endParaRPr kumimoji="1" lang="ja-JP" altLang="en-US" dirty="0"/>
          </a:p>
        </p:txBody>
      </p:sp>
      <p:sp>
        <p:nvSpPr>
          <p:cNvPr id="3" name="コンテンツ プレースホルダー 2"/>
          <p:cNvSpPr>
            <a:spLocks noGrp="1"/>
          </p:cNvSpPr>
          <p:nvPr>
            <p:ph idx="1"/>
          </p:nvPr>
        </p:nvSpPr>
        <p:spPr>
          <a:xfrm>
            <a:off x="318956" y="1025789"/>
            <a:ext cx="10050454" cy="6264104"/>
          </a:xfrm>
        </p:spPr>
        <p:txBody>
          <a:bodyPr>
            <a:noAutofit/>
          </a:bodyPr>
          <a:lstStyle/>
          <a:p>
            <a:pPr marL="521437" indent="-521437">
              <a:buSzPct val="100000"/>
              <a:buFont typeface="+mj-lt"/>
              <a:buAutoNum type="arabicParenR"/>
            </a:pPr>
            <a:r>
              <a:rPr lang="en-US" altLang="ja-JP" sz="2400" b="1" dirty="0" err="1">
                <a:solidFill>
                  <a:srgbClr val="0000FF"/>
                </a:solidFill>
                <a:latin typeface="+mn-lt"/>
              </a:rPr>
              <a:t>SuperKEKB</a:t>
            </a:r>
            <a:r>
              <a:rPr lang="ja-JP" altLang="en-US" sz="2400" b="1" dirty="0">
                <a:solidFill>
                  <a:srgbClr val="0000FF"/>
                </a:solidFill>
                <a:latin typeface="+mn-lt"/>
              </a:rPr>
              <a:t>陽電子源は</a:t>
            </a:r>
            <a:r>
              <a:rPr lang="en-US" altLang="ja-JP" sz="2400" b="1" dirty="0" smtClean="0">
                <a:solidFill>
                  <a:srgbClr val="0000FF"/>
                </a:solidFill>
                <a:latin typeface="+mn-lt"/>
              </a:rPr>
              <a:t>2014</a:t>
            </a:r>
            <a:r>
              <a:rPr lang="ja-JP" altLang="en-US" sz="2400" b="1" dirty="0" smtClean="0">
                <a:solidFill>
                  <a:srgbClr val="0000FF"/>
                </a:solidFill>
                <a:latin typeface="+mn-lt"/>
              </a:rPr>
              <a:t>年</a:t>
            </a:r>
            <a:r>
              <a:rPr lang="en-US" altLang="ja-JP" sz="2400" b="1" dirty="0" smtClean="0">
                <a:solidFill>
                  <a:srgbClr val="0000FF"/>
                </a:solidFill>
                <a:latin typeface="+mn-lt"/>
              </a:rPr>
              <a:t>4</a:t>
            </a:r>
            <a:r>
              <a:rPr lang="ja-JP" altLang="en-US" sz="2400" b="1" dirty="0" smtClean="0">
                <a:solidFill>
                  <a:srgbClr val="0000FF"/>
                </a:solidFill>
                <a:latin typeface="+mn-lt"/>
              </a:rPr>
              <a:t>月に設置された。</a:t>
            </a:r>
            <a:r>
              <a:rPr kumimoji="1" lang="en-US" altLang="ja-JP" sz="2400" b="1" dirty="0" smtClean="0">
                <a:solidFill>
                  <a:srgbClr val="0000FF"/>
                </a:solidFill>
                <a:latin typeface="+mn-lt"/>
              </a:rPr>
              <a:t/>
            </a:r>
            <a:br>
              <a:rPr kumimoji="1" lang="en-US" altLang="ja-JP" sz="2400" b="1" dirty="0" smtClean="0">
                <a:solidFill>
                  <a:srgbClr val="0000FF"/>
                </a:solidFill>
                <a:latin typeface="+mn-lt"/>
              </a:rPr>
            </a:br>
            <a:r>
              <a:rPr kumimoji="1" lang="en-US" altLang="ja-JP" sz="2800" b="1" dirty="0" smtClean="0">
                <a:solidFill>
                  <a:srgbClr val="0000FF"/>
                </a:solidFill>
                <a:latin typeface="+mn-lt"/>
              </a:rPr>
              <a:t>	</a:t>
            </a:r>
            <a:r>
              <a:rPr lang="ja-JP" altLang="en-US" sz="1800" dirty="0">
                <a:solidFill>
                  <a:srgbClr val="0000FF"/>
                </a:solidFill>
              </a:rPr>
              <a:t>（ビームラインの改造はすでに</a:t>
            </a:r>
            <a:r>
              <a:rPr lang="en-US" altLang="ja-JP" sz="1800" dirty="0">
                <a:solidFill>
                  <a:srgbClr val="0000FF"/>
                </a:solidFill>
              </a:rPr>
              <a:t>2013</a:t>
            </a:r>
            <a:r>
              <a:rPr lang="ja-JP" altLang="en-US" sz="1800" dirty="0">
                <a:solidFill>
                  <a:srgbClr val="0000FF"/>
                </a:solidFill>
              </a:rPr>
              <a:t>年夏より開始していた。）</a:t>
            </a:r>
            <a:r>
              <a:rPr lang="en-US" altLang="ja-JP" sz="1800" dirty="0">
                <a:solidFill>
                  <a:srgbClr val="0000FF"/>
                </a:solidFill>
              </a:rPr>
              <a:t/>
            </a:r>
            <a:br>
              <a:rPr lang="en-US" altLang="ja-JP" sz="1800" dirty="0">
                <a:solidFill>
                  <a:srgbClr val="0000FF"/>
                </a:solidFill>
              </a:rPr>
            </a:br>
            <a:r>
              <a:rPr lang="en-US" altLang="ja-JP" sz="1400" dirty="0"/>
              <a:t>(</a:t>
            </a:r>
            <a:r>
              <a:rPr lang="ja-JP" altLang="en-US" sz="1400" dirty="0"/>
              <a:t>陽電子生成標的、ビームスポイラ、</a:t>
            </a:r>
            <a:r>
              <a:rPr lang="en-US" altLang="ja-JP" sz="1400" dirty="0"/>
              <a:t>F</a:t>
            </a:r>
            <a:r>
              <a:rPr lang="en-US" altLang="ja-JP" sz="1400" dirty="0"/>
              <a:t>lux </a:t>
            </a:r>
            <a:r>
              <a:rPr lang="en-US" altLang="ja-JP" sz="1400" dirty="0"/>
              <a:t>C</a:t>
            </a:r>
            <a:r>
              <a:rPr lang="en-US" altLang="ja-JP" sz="1400" dirty="0"/>
              <a:t>oncentrator, </a:t>
            </a:r>
            <a:r>
              <a:rPr lang="ja-JP" altLang="en-US" sz="1400" dirty="0"/>
              <a:t>ブリッジコイル、</a:t>
            </a:r>
            <a:r>
              <a:rPr lang="en-US" altLang="ja-JP" sz="1400" dirty="0"/>
              <a:t>LAS</a:t>
            </a:r>
            <a:r>
              <a:rPr lang="ja-JP" altLang="en-US" sz="1400" dirty="0"/>
              <a:t>加速管</a:t>
            </a:r>
            <a:r>
              <a:rPr lang="en-US" altLang="ja-JP" sz="1400" dirty="0"/>
              <a:t>[6</a:t>
            </a:r>
            <a:r>
              <a:rPr lang="ja-JP" altLang="en-US" sz="1400" dirty="0"/>
              <a:t>本</a:t>
            </a:r>
            <a:r>
              <a:rPr lang="en-US" altLang="ja-JP" sz="1400" dirty="0"/>
              <a:t>]</a:t>
            </a:r>
            <a:r>
              <a:rPr lang="ja-JP" altLang="en-US" sz="1400" dirty="0"/>
              <a:t>、</a:t>
            </a:r>
            <a:r>
              <a:rPr lang="en-US" altLang="ja-JP" sz="1400" dirty="0"/>
              <a:t/>
            </a:r>
            <a:br>
              <a:rPr lang="en-US" altLang="ja-JP" sz="1400" dirty="0"/>
            </a:br>
            <a:r>
              <a:rPr lang="ja-JP" altLang="en-US" sz="1400" dirty="0"/>
              <a:t>　</a:t>
            </a:r>
            <a:r>
              <a:rPr lang="en-US" altLang="ja-JP" sz="1400" dirty="0"/>
              <a:t>DC</a:t>
            </a:r>
            <a:r>
              <a:rPr lang="ja-JP" altLang="en-US" sz="1400" dirty="0"/>
              <a:t>ソレノイド流用</a:t>
            </a:r>
            <a:r>
              <a:rPr lang="en-US" altLang="ja-JP" sz="1400" dirty="0"/>
              <a:t>[16</a:t>
            </a:r>
            <a:r>
              <a:rPr lang="ja-JP" altLang="en-US" sz="1400" dirty="0"/>
              <a:t>台</a:t>
            </a:r>
            <a:r>
              <a:rPr lang="en-US" altLang="ja-JP" sz="1400" dirty="0"/>
              <a:t>+</a:t>
            </a:r>
            <a:r>
              <a:rPr lang="ja-JP" altLang="en-US" sz="1400" dirty="0"/>
              <a:t>新設</a:t>
            </a:r>
            <a:r>
              <a:rPr lang="en-US" altLang="ja-JP" sz="1400" dirty="0"/>
              <a:t>13</a:t>
            </a:r>
            <a:r>
              <a:rPr lang="ja-JP" altLang="en-US" sz="1400" dirty="0"/>
              <a:t>台</a:t>
            </a:r>
            <a:r>
              <a:rPr lang="en-US" altLang="ja-JP" sz="1400" dirty="0"/>
              <a:t>]</a:t>
            </a:r>
            <a:r>
              <a:rPr lang="ja-JP" altLang="en-US" sz="1400" dirty="0"/>
              <a:t>、電子陽電子セパレータ、</a:t>
            </a:r>
            <a:r>
              <a:rPr lang="en-US" altLang="ja-JP" sz="1400" dirty="0"/>
              <a:t>Q</a:t>
            </a:r>
            <a:r>
              <a:rPr lang="ja-JP" altLang="en-US" sz="1400" dirty="0"/>
              <a:t>マグネット</a:t>
            </a:r>
            <a:r>
              <a:rPr lang="en-US" altLang="ja-JP" sz="1400" dirty="0"/>
              <a:t>[</a:t>
            </a:r>
            <a:r>
              <a:rPr lang="ja-JP" altLang="en-US" sz="1400" dirty="0"/>
              <a:t>新設約</a:t>
            </a:r>
            <a:r>
              <a:rPr lang="en-US" altLang="ja-JP" sz="1400" dirty="0"/>
              <a:t>9</a:t>
            </a:r>
            <a:r>
              <a:rPr lang="en-US" altLang="ja-JP" sz="1400" dirty="0"/>
              <a:t>0</a:t>
            </a:r>
            <a:r>
              <a:rPr lang="ja-JP" altLang="en-US" sz="1400" dirty="0"/>
              <a:t>台</a:t>
            </a:r>
            <a:r>
              <a:rPr lang="en-US" altLang="ja-JP" sz="1400" dirty="0"/>
              <a:t>])</a:t>
            </a:r>
          </a:p>
          <a:p>
            <a:pPr marL="521437" indent="-521437">
              <a:buSzPct val="100000"/>
              <a:buFont typeface="+mj-lt"/>
              <a:buAutoNum type="arabicParenR"/>
            </a:pPr>
            <a:r>
              <a:rPr kumimoji="1" lang="ja-JP" altLang="en-US" sz="2400" b="1" dirty="0" smtClean="0">
                <a:solidFill>
                  <a:srgbClr val="0000FF"/>
                </a:solidFill>
              </a:rPr>
              <a:t>陽電子ビームのコミッショニングを開始し、</a:t>
            </a:r>
            <a:r>
              <a:rPr kumimoji="1" lang="en-US" altLang="ja-JP" sz="2400" b="1" dirty="0" err="1" smtClean="0">
                <a:solidFill>
                  <a:srgbClr val="0000FF"/>
                </a:solidFill>
              </a:rPr>
              <a:t>SuperKEKB</a:t>
            </a:r>
            <a:r>
              <a:rPr kumimoji="1" lang="ja-JP" altLang="en-US" sz="2400" b="1" dirty="0" smtClean="0">
                <a:solidFill>
                  <a:srgbClr val="0000FF"/>
                </a:solidFill>
              </a:rPr>
              <a:t>向けの改造後としては初めての陽電子を観測した。</a:t>
            </a:r>
            <a:r>
              <a:rPr lang="ja-JP" altLang="en-US" sz="2400" b="1" dirty="0" smtClean="0">
                <a:solidFill>
                  <a:srgbClr val="0000FF"/>
                </a:solidFill>
              </a:rPr>
              <a:t>まだ陽電子の電荷量、収量ともに低いが、さらなる性能向上が期待される。</a:t>
            </a:r>
            <a:endParaRPr lang="en-US" altLang="ja-JP" sz="2400" b="1" dirty="0" smtClean="0">
              <a:solidFill>
                <a:srgbClr val="0000FF"/>
              </a:solidFill>
            </a:endParaRPr>
          </a:p>
          <a:p>
            <a:pPr marL="521437" indent="-521437">
              <a:buSzPct val="100000"/>
              <a:buFont typeface="+mj-lt"/>
              <a:buAutoNum type="arabicParenR"/>
            </a:pPr>
            <a:endParaRPr lang="en-US" altLang="ja-JP" sz="2800" b="1" dirty="0">
              <a:solidFill>
                <a:srgbClr val="0000FF"/>
              </a:solidFill>
            </a:endParaRPr>
          </a:p>
          <a:p>
            <a:pPr marL="521437" indent="-521437">
              <a:buSzPct val="100000"/>
              <a:buFont typeface="+mj-lt"/>
              <a:buAutoNum type="arabicParenR"/>
            </a:pPr>
            <a:endParaRPr lang="en-US" altLang="ja-JP" sz="2800" b="1" dirty="0" smtClean="0">
              <a:solidFill>
                <a:srgbClr val="0000FF"/>
              </a:solidFill>
            </a:endParaRPr>
          </a:p>
          <a:p>
            <a:pPr marL="521437" indent="-521437">
              <a:buSzPct val="100000"/>
              <a:buFont typeface="+mj-lt"/>
              <a:buAutoNum type="arabicParenR"/>
            </a:pPr>
            <a:endParaRPr lang="en-US" altLang="ja-JP" sz="2800" b="1" dirty="0">
              <a:solidFill>
                <a:srgbClr val="0000FF"/>
              </a:solidFill>
            </a:endParaRPr>
          </a:p>
          <a:p>
            <a:pPr marL="521437" indent="-521437">
              <a:buSzPct val="100000"/>
              <a:buFont typeface="+mj-lt"/>
              <a:buAutoNum type="arabicParenR"/>
            </a:pPr>
            <a:endParaRPr lang="en-US" altLang="ja-JP" sz="2800" b="1" dirty="0" smtClean="0">
              <a:solidFill>
                <a:srgbClr val="0000FF"/>
              </a:solidFill>
            </a:endParaRPr>
          </a:p>
          <a:p>
            <a:pPr marL="521437" indent="-521437">
              <a:buSzPct val="100000"/>
              <a:buFont typeface="+mj-lt"/>
              <a:buAutoNum type="arabicParenR"/>
            </a:pPr>
            <a:endParaRPr lang="en-US" altLang="ja-JP" sz="2800" b="1" dirty="0" smtClean="0">
              <a:solidFill>
                <a:srgbClr val="0000FF"/>
              </a:solidFill>
            </a:endParaRPr>
          </a:p>
          <a:p>
            <a:pPr marL="506952" indent="-506952">
              <a:buSzPct val="100000"/>
              <a:buFont typeface="+mj-lt"/>
              <a:buAutoNum type="arabicParenR"/>
            </a:pPr>
            <a:r>
              <a:rPr lang="en-US" altLang="ja-JP" sz="1800" dirty="0" smtClean="0">
                <a:solidFill>
                  <a:srgbClr val="008000"/>
                </a:solidFill>
              </a:rPr>
              <a:t>2014</a:t>
            </a:r>
            <a:r>
              <a:rPr lang="ja-JP" altLang="en-US" sz="1800" dirty="0">
                <a:solidFill>
                  <a:srgbClr val="008000"/>
                </a:solidFill>
              </a:rPr>
              <a:t>年</a:t>
            </a:r>
            <a:r>
              <a:rPr lang="en-US" altLang="ja-JP" sz="1800" dirty="0">
                <a:solidFill>
                  <a:srgbClr val="008000"/>
                </a:solidFill>
              </a:rPr>
              <a:t>10</a:t>
            </a:r>
            <a:r>
              <a:rPr lang="ja-JP" altLang="en-US" sz="1800" dirty="0">
                <a:solidFill>
                  <a:srgbClr val="008000"/>
                </a:solidFill>
              </a:rPr>
              <a:t>月</a:t>
            </a:r>
            <a:r>
              <a:rPr lang="en-US" altLang="ja-JP" sz="1800" dirty="0">
                <a:solidFill>
                  <a:srgbClr val="008000"/>
                </a:solidFill>
              </a:rPr>
              <a:t>〜12</a:t>
            </a:r>
            <a:r>
              <a:rPr lang="ja-JP" altLang="en-US" sz="1800" dirty="0">
                <a:solidFill>
                  <a:srgbClr val="008000"/>
                </a:solidFill>
              </a:rPr>
              <a:t>月：</a:t>
            </a:r>
            <a:r>
              <a:rPr lang="en-US" altLang="ja-JP" sz="1800" dirty="0">
                <a:solidFill>
                  <a:srgbClr val="008000"/>
                </a:solidFill>
              </a:rPr>
              <a:t>Linac </a:t>
            </a:r>
            <a:r>
              <a:rPr lang="ja-JP" altLang="en-US" sz="1800" dirty="0">
                <a:solidFill>
                  <a:srgbClr val="008000"/>
                </a:solidFill>
              </a:rPr>
              <a:t>コミッショニング</a:t>
            </a:r>
            <a:r>
              <a:rPr lang="en-US" altLang="ja-JP" sz="1800" dirty="0">
                <a:solidFill>
                  <a:srgbClr val="008000"/>
                </a:solidFill>
              </a:rPr>
              <a:t/>
            </a:r>
            <a:br>
              <a:rPr lang="en-US" altLang="ja-JP" sz="1800" dirty="0">
                <a:solidFill>
                  <a:srgbClr val="008000"/>
                </a:solidFill>
              </a:rPr>
            </a:br>
            <a:r>
              <a:rPr lang="en-US" altLang="ja-JP" sz="1800" dirty="0">
                <a:solidFill>
                  <a:srgbClr val="008000"/>
                </a:solidFill>
              </a:rPr>
              <a:t>2015</a:t>
            </a:r>
            <a:r>
              <a:rPr lang="ja-JP" altLang="en-US" sz="1800" dirty="0">
                <a:solidFill>
                  <a:srgbClr val="008000"/>
                </a:solidFill>
              </a:rPr>
              <a:t>年</a:t>
            </a:r>
            <a:r>
              <a:rPr lang="en-US" altLang="ja-JP" sz="1800" dirty="0">
                <a:solidFill>
                  <a:srgbClr val="008000"/>
                </a:solidFill>
              </a:rPr>
              <a:t>1</a:t>
            </a:r>
            <a:r>
              <a:rPr lang="ja-JP" altLang="en-US" sz="1800" dirty="0">
                <a:solidFill>
                  <a:srgbClr val="008000"/>
                </a:solidFill>
              </a:rPr>
              <a:t>月</a:t>
            </a:r>
            <a:r>
              <a:rPr lang="en-US" altLang="ja-JP" sz="1800" dirty="0">
                <a:solidFill>
                  <a:srgbClr val="008000"/>
                </a:solidFill>
              </a:rPr>
              <a:t>〜</a:t>
            </a:r>
            <a:r>
              <a:rPr lang="en-US" altLang="ja-JP" sz="1800" dirty="0">
                <a:solidFill>
                  <a:srgbClr val="008000"/>
                </a:solidFill>
              </a:rPr>
              <a:t>3</a:t>
            </a:r>
            <a:r>
              <a:rPr lang="ja-JP" altLang="en-US" sz="1800" dirty="0">
                <a:solidFill>
                  <a:srgbClr val="008000"/>
                </a:solidFill>
              </a:rPr>
              <a:t>月　　：改造工事、　　</a:t>
            </a:r>
            <a:r>
              <a:rPr lang="en-US" altLang="ja-JP" sz="1800" dirty="0">
                <a:solidFill>
                  <a:srgbClr val="008000"/>
                </a:solidFill>
              </a:rPr>
              <a:t>4</a:t>
            </a:r>
            <a:r>
              <a:rPr lang="ja-JP" altLang="en-US" sz="1800" dirty="0">
                <a:solidFill>
                  <a:srgbClr val="008000"/>
                </a:solidFill>
              </a:rPr>
              <a:t>月</a:t>
            </a:r>
            <a:r>
              <a:rPr lang="en-US" altLang="ja-JP" sz="1800" dirty="0">
                <a:solidFill>
                  <a:srgbClr val="008000"/>
                </a:solidFill>
              </a:rPr>
              <a:t>〜6</a:t>
            </a:r>
            <a:r>
              <a:rPr lang="ja-JP" altLang="en-US" sz="1800" dirty="0">
                <a:solidFill>
                  <a:srgbClr val="008000"/>
                </a:solidFill>
              </a:rPr>
              <a:t>月：</a:t>
            </a:r>
            <a:r>
              <a:rPr lang="en-US" altLang="ja-JP" sz="1800" dirty="0" err="1">
                <a:solidFill>
                  <a:srgbClr val="008000"/>
                </a:solidFill>
              </a:rPr>
              <a:t>Linac</a:t>
            </a:r>
            <a:r>
              <a:rPr lang="en-US" altLang="ja-JP" sz="1800" dirty="0">
                <a:solidFill>
                  <a:srgbClr val="008000"/>
                </a:solidFill>
              </a:rPr>
              <a:t> </a:t>
            </a:r>
            <a:r>
              <a:rPr lang="ja-JP" altLang="en-US" sz="1800" dirty="0">
                <a:solidFill>
                  <a:srgbClr val="008000"/>
                </a:solidFill>
              </a:rPr>
              <a:t>コミッショニング</a:t>
            </a:r>
            <a:r>
              <a:rPr lang="en-US" altLang="ja-JP" sz="1800" dirty="0">
                <a:solidFill>
                  <a:srgbClr val="008000"/>
                </a:solidFill>
              </a:rPr>
              <a:t/>
            </a:r>
            <a:br>
              <a:rPr lang="en-US" altLang="ja-JP" sz="1800" dirty="0">
                <a:solidFill>
                  <a:srgbClr val="008000"/>
                </a:solidFill>
              </a:rPr>
            </a:br>
            <a:r>
              <a:rPr lang="en-US" altLang="ja-JP" sz="1800" dirty="0">
                <a:solidFill>
                  <a:srgbClr val="008000"/>
                </a:solidFill>
              </a:rPr>
              <a:t>2015</a:t>
            </a:r>
            <a:r>
              <a:rPr lang="ja-JP" altLang="en-US" sz="1800" dirty="0">
                <a:solidFill>
                  <a:srgbClr val="008000"/>
                </a:solidFill>
              </a:rPr>
              <a:t>年</a:t>
            </a:r>
            <a:r>
              <a:rPr lang="en-US" altLang="ja-JP" sz="1800" dirty="0">
                <a:solidFill>
                  <a:srgbClr val="008000"/>
                </a:solidFill>
              </a:rPr>
              <a:t>7</a:t>
            </a:r>
            <a:r>
              <a:rPr lang="ja-JP" altLang="en-US" sz="1800" dirty="0">
                <a:solidFill>
                  <a:srgbClr val="008000"/>
                </a:solidFill>
              </a:rPr>
              <a:t>月</a:t>
            </a:r>
            <a:r>
              <a:rPr lang="en-US" altLang="ja-JP" sz="1800" dirty="0">
                <a:solidFill>
                  <a:srgbClr val="008000"/>
                </a:solidFill>
              </a:rPr>
              <a:t>〜9</a:t>
            </a:r>
            <a:r>
              <a:rPr lang="ja-JP" altLang="en-US" sz="1800" dirty="0">
                <a:solidFill>
                  <a:srgbClr val="008000"/>
                </a:solidFill>
              </a:rPr>
              <a:t>月　　：改造工事、　　</a:t>
            </a:r>
            <a:r>
              <a:rPr lang="en-US" altLang="ja-JP" sz="1800" dirty="0">
                <a:solidFill>
                  <a:srgbClr val="008000"/>
                </a:solidFill>
              </a:rPr>
              <a:t>10</a:t>
            </a:r>
            <a:r>
              <a:rPr lang="ja-JP" altLang="en-US" sz="1800" dirty="0">
                <a:solidFill>
                  <a:srgbClr val="008000"/>
                </a:solidFill>
              </a:rPr>
              <a:t>月</a:t>
            </a:r>
            <a:r>
              <a:rPr lang="en-US" altLang="ja-JP" sz="1800" dirty="0">
                <a:solidFill>
                  <a:srgbClr val="008000"/>
                </a:solidFill>
              </a:rPr>
              <a:t>〜</a:t>
            </a:r>
            <a:r>
              <a:rPr lang="ja-JP" altLang="en-US" sz="1800" dirty="0">
                <a:solidFill>
                  <a:srgbClr val="008000"/>
                </a:solidFill>
              </a:rPr>
              <a:t>　：</a:t>
            </a:r>
            <a:r>
              <a:rPr lang="en-US" altLang="ja-JP" sz="1800" dirty="0">
                <a:solidFill>
                  <a:srgbClr val="FF0000"/>
                </a:solidFill>
              </a:rPr>
              <a:t>LER</a:t>
            </a:r>
            <a:r>
              <a:rPr lang="ja-JP" altLang="en-US" sz="1800" dirty="0">
                <a:solidFill>
                  <a:srgbClr val="FF0000"/>
                </a:solidFill>
              </a:rPr>
              <a:t>入射開始</a:t>
            </a:r>
            <a:endParaRPr lang="en-US" altLang="ja-JP" sz="1800" dirty="0">
              <a:solidFill>
                <a:srgbClr val="FF0000"/>
              </a:solidFill>
            </a:endParaRPr>
          </a:p>
        </p:txBody>
      </p:sp>
      <p:sp>
        <p:nvSpPr>
          <p:cNvPr id="6" name="下矢印 5"/>
          <p:cNvSpPr/>
          <p:nvPr/>
        </p:nvSpPr>
        <p:spPr>
          <a:xfrm>
            <a:off x="3157490" y="4652562"/>
            <a:ext cx="435591" cy="343862"/>
          </a:xfrm>
          <a:prstGeom prst="downArrow">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lIns="104287" tIns="52144" rIns="104287" bIns="52144" rtlCol="0" anchor="ctr"/>
          <a:lstStyle/>
          <a:p>
            <a:pPr algn="ctr"/>
            <a:endParaRPr kumimoji="1" lang="ja-JP" altLang="en-US"/>
          </a:p>
        </p:txBody>
      </p:sp>
      <p:sp>
        <p:nvSpPr>
          <p:cNvPr id="11" name="テキスト ボックス 10"/>
          <p:cNvSpPr txBox="1"/>
          <p:nvPr/>
        </p:nvSpPr>
        <p:spPr>
          <a:xfrm>
            <a:off x="3624599" y="4602997"/>
            <a:ext cx="672276" cy="406083"/>
          </a:xfrm>
          <a:prstGeom prst="rect">
            <a:avLst/>
          </a:prstGeom>
          <a:solidFill>
            <a:srgbClr val="FFFF66"/>
          </a:solidFill>
        </p:spPr>
        <p:txBody>
          <a:bodyPr wrap="none" lIns="104287" tIns="41058" rIns="104287" bIns="41058" rtlCol="0" anchor="ctr" anchorCtr="0">
            <a:spAutoFit/>
          </a:bodyPr>
          <a:lstStyle/>
          <a:p>
            <a:r>
              <a:rPr kumimoji="1" lang="en-US" altLang="ja-JP" b="1" dirty="0" smtClean="0">
                <a:solidFill>
                  <a:srgbClr val="008000"/>
                </a:solidFill>
              </a:rPr>
              <a:t>x17</a:t>
            </a:r>
            <a:endParaRPr kumimoji="1" lang="ja-JP" altLang="en-US" b="1" dirty="0">
              <a:solidFill>
                <a:srgbClr val="008000"/>
              </a:solidFill>
            </a:endParaRPr>
          </a:p>
        </p:txBody>
      </p:sp>
      <p:sp>
        <p:nvSpPr>
          <p:cNvPr id="13" name="下矢印 12"/>
          <p:cNvSpPr/>
          <p:nvPr/>
        </p:nvSpPr>
        <p:spPr>
          <a:xfrm>
            <a:off x="4972475" y="4653028"/>
            <a:ext cx="435591" cy="343862"/>
          </a:xfrm>
          <a:prstGeom prst="downArrow">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lIns="104287" tIns="52144" rIns="104287" bIns="52144" rtlCol="0" anchor="ctr"/>
          <a:lstStyle/>
          <a:p>
            <a:pPr algn="ctr"/>
            <a:endParaRPr kumimoji="1" lang="ja-JP" altLang="en-US"/>
          </a:p>
        </p:txBody>
      </p:sp>
      <p:sp>
        <p:nvSpPr>
          <p:cNvPr id="14" name="下矢印 13"/>
          <p:cNvSpPr/>
          <p:nvPr/>
        </p:nvSpPr>
        <p:spPr>
          <a:xfrm>
            <a:off x="6685951" y="4617580"/>
            <a:ext cx="435591" cy="343862"/>
          </a:xfrm>
          <a:prstGeom prst="downArrow">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lIns="104287" tIns="52144" rIns="104287" bIns="52144" rtlCol="0" anchor="ctr"/>
          <a:lstStyle/>
          <a:p>
            <a:pPr algn="ctr"/>
            <a:endParaRPr kumimoji="1" lang="ja-JP" altLang="en-US"/>
          </a:p>
        </p:txBody>
      </p:sp>
      <p:sp>
        <p:nvSpPr>
          <p:cNvPr id="15" name="テキスト ボックス 14"/>
          <p:cNvSpPr txBox="1"/>
          <p:nvPr/>
        </p:nvSpPr>
        <p:spPr>
          <a:xfrm>
            <a:off x="5426896" y="4603464"/>
            <a:ext cx="685100" cy="406083"/>
          </a:xfrm>
          <a:prstGeom prst="rect">
            <a:avLst/>
          </a:prstGeom>
          <a:solidFill>
            <a:srgbClr val="FFFF66"/>
          </a:solidFill>
        </p:spPr>
        <p:txBody>
          <a:bodyPr wrap="none" lIns="104287" tIns="41058" rIns="104287" bIns="41058" rtlCol="0" anchor="ctr" anchorCtr="0">
            <a:spAutoFit/>
          </a:bodyPr>
          <a:lstStyle/>
          <a:p>
            <a:r>
              <a:rPr kumimoji="1" lang="en-US" altLang="ja-JP" b="1" dirty="0" smtClean="0">
                <a:solidFill>
                  <a:srgbClr val="008000"/>
                </a:solidFill>
              </a:rPr>
              <a:t>x42</a:t>
            </a:r>
            <a:endParaRPr kumimoji="1" lang="ja-JP" altLang="en-US" b="1" dirty="0">
              <a:solidFill>
                <a:srgbClr val="008000"/>
              </a:solidFill>
            </a:endParaRPr>
          </a:p>
        </p:txBody>
      </p:sp>
      <p:sp>
        <p:nvSpPr>
          <p:cNvPr id="16" name="テキスト ボックス 15"/>
          <p:cNvSpPr txBox="1"/>
          <p:nvPr/>
        </p:nvSpPr>
        <p:spPr>
          <a:xfrm>
            <a:off x="7191126" y="4615900"/>
            <a:ext cx="762044" cy="406083"/>
          </a:xfrm>
          <a:prstGeom prst="rect">
            <a:avLst/>
          </a:prstGeom>
          <a:solidFill>
            <a:srgbClr val="FFFF66"/>
          </a:solidFill>
        </p:spPr>
        <p:txBody>
          <a:bodyPr wrap="none" lIns="104287" tIns="41058" rIns="104287" bIns="41058" rtlCol="0" anchor="ctr" anchorCtr="0">
            <a:spAutoFit/>
          </a:bodyPr>
          <a:lstStyle/>
          <a:p>
            <a:r>
              <a:rPr kumimoji="1" lang="en-US" altLang="ja-JP" b="1" dirty="0" smtClean="0">
                <a:solidFill>
                  <a:srgbClr val="008000"/>
                </a:solidFill>
              </a:rPr>
              <a:t>x2.5</a:t>
            </a:r>
            <a:endParaRPr kumimoji="1" lang="ja-JP" altLang="en-US" b="1" dirty="0">
              <a:solidFill>
                <a:srgbClr val="008000"/>
              </a:solidFill>
            </a:endParaRPr>
          </a:p>
        </p:txBody>
      </p:sp>
      <p:cxnSp>
        <p:nvCxnSpPr>
          <p:cNvPr id="9" name="直線コネクタ 8"/>
          <p:cNvCxnSpPr/>
          <p:nvPr/>
        </p:nvCxnSpPr>
        <p:spPr>
          <a:xfrm flipH="1">
            <a:off x="5189676" y="5448321"/>
            <a:ext cx="2829" cy="239069"/>
          </a:xfrm>
          <a:prstGeom prst="line">
            <a:avLst/>
          </a:prstGeom>
          <a:ln w="381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7" name="直線矢印コネクタ 16"/>
          <p:cNvCxnSpPr/>
          <p:nvPr/>
        </p:nvCxnSpPr>
        <p:spPr>
          <a:xfrm>
            <a:off x="5176385" y="5700820"/>
            <a:ext cx="246223" cy="487"/>
          </a:xfrm>
          <a:prstGeom prst="straightConnector1">
            <a:avLst/>
          </a:prstGeom>
          <a:ln w="38100" cmpd="sng">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21" name="テキスト ボックス 20"/>
          <p:cNvSpPr txBox="1"/>
          <p:nvPr/>
        </p:nvSpPr>
        <p:spPr>
          <a:xfrm>
            <a:off x="4256295" y="5461933"/>
            <a:ext cx="1813614" cy="428472"/>
          </a:xfrm>
          <a:prstGeom prst="rect">
            <a:avLst/>
          </a:prstGeom>
          <a:noFill/>
        </p:spPr>
        <p:txBody>
          <a:bodyPr wrap="none" lIns="104287" tIns="52144" rIns="104287" bIns="52144" rtlCol="0">
            <a:spAutoFit/>
          </a:bodyPr>
          <a:lstStyle/>
          <a:p>
            <a:r>
              <a:rPr lang="en-US" altLang="ja-JP" sz="1600" b="1" dirty="0">
                <a:solidFill>
                  <a:srgbClr val="0000FF"/>
                </a:solidFill>
              </a:rPr>
              <a:t>DR</a:t>
            </a:r>
            <a:r>
              <a:rPr lang="ja-JP" altLang="en-US" sz="1600" b="1" dirty="0">
                <a:solidFill>
                  <a:srgbClr val="0000FF"/>
                </a:solidFill>
              </a:rPr>
              <a:t>入射　　</a:t>
            </a:r>
            <a:r>
              <a:rPr lang="en-US" altLang="ja-JP" sz="1600" b="1" dirty="0">
                <a:solidFill>
                  <a:srgbClr val="0000FF"/>
                </a:solidFill>
              </a:rPr>
              <a:t> </a:t>
            </a:r>
            <a:r>
              <a:rPr kumimoji="1" lang="en-US" altLang="ja-JP" b="1" dirty="0" smtClean="0">
                <a:solidFill>
                  <a:srgbClr val="0000FF"/>
                </a:solidFill>
              </a:rPr>
              <a:t>4.0</a:t>
            </a:r>
            <a:endParaRPr kumimoji="1" lang="ja-JP" altLang="en-US" b="1" dirty="0">
              <a:solidFill>
                <a:srgbClr val="0000FF"/>
              </a:solidFill>
            </a:endParaRPr>
          </a:p>
        </p:txBody>
      </p:sp>
      <p:cxnSp>
        <p:nvCxnSpPr>
          <p:cNvPr id="22" name="直線コネクタ 21"/>
          <p:cNvCxnSpPr/>
          <p:nvPr/>
        </p:nvCxnSpPr>
        <p:spPr>
          <a:xfrm flipH="1">
            <a:off x="6865083" y="5436808"/>
            <a:ext cx="2829" cy="239069"/>
          </a:xfrm>
          <a:prstGeom prst="line">
            <a:avLst/>
          </a:prstGeom>
          <a:ln w="381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3" name="直線矢印コネクタ 22"/>
          <p:cNvCxnSpPr/>
          <p:nvPr/>
        </p:nvCxnSpPr>
        <p:spPr>
          <a:xfrm>
            <a:off x="6851792" y="5689307"/>
            <a:ext cx="246223" cy="487"/>
          </a:xfrm>
          <a:prstGeom prst="straightConnector1">
            <a:avLst/>
          </a:prstGeom>
          <a:ln w="38100" cmpd="sng">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24" name="テキスト ボックス 23"/>
          <p:cNvSpPr txBox="1"/>
          <p:nvPr/>
        </p:nvSpPr>
        <p:spPr>
          <a:xfrm>
            <a:off x="5919017" y="5450424"/>
            <a:ext cx="1954678" cy="428472"/>
          </a:xfrm>
          <a:prstGeom prst="rect">
            <a:avLst/>
          </a:prstGeom>
          <a:noFill/>
        </p:spPr>
        <p:txBody>
          <a:bodyPr wrap="none" lIns="104287" tIns="52144" rIns="104287" bIns="52144" rtlCol="0">
            <a:spAutoFit/>
          </a:bodyPr>
          <a:lstStyle/>
          <a:p>
            <a:r>
              <a:rPr lang="en-US" altLang="ja-JP" sz="1600" b="1" dirty="0">
                <a:solidFill>
                  <a:srgbClr val="0000FF"/>
                </a:solidFill>
              </a:rPr>
              <a:t>DR</a:t>
            </a:r>
            <a:r>
              <a:rPr lang="ja-JP" altLang="en-US" sz="1600" b="1" dirty="0">
                <a:solidFill>
                  <a:srgbClr val="0000FF"/>
                </a:solidFill>
              </a:rPr>
              <a:t>入射　　</a:t>
            </a:r>
            <a:r>
              <a:rPr lang="en-US" altLang="ja-JP" sz="1600" b="1" dirty="0">
                <a:solidFill>
                  <a:srgbClr val="0000FF"/>
                </a:solidFill>
              </a:rPr>
              <a:t> </a:t>
            </a:r>
            <a:r>
              <a:rPr kumimoji="1" lang="en-US" altLang="ja-JP" b="1" dirty="0" smtClean="0">
                <a:solidFill>
                  <a:srgbClr val="0000FF"/>
                </a:solidFill>
              </a:rPr>
              <a:t>40%</a:t>
            </a:r>
            <a:endParaRPr kumimoji="1" lang="ja-JP" altLang="en-US" b="1" dirty="0">
              <a:solidFill>
                <a:srgbClr val="0000FF"/>
              </a:solidFill>
            </a:endParaRPr>
          </a:p>
        </p:txBody>
      </p:sp>
      <p:sp>
        <p:nvSpPr>
          <p:cNvPr id="19" name="テキスト ボックス 18"/>
          <p:cNvSpPr txBox="1"/>
          <p:nvPr/>
        </p:nvSpPr>
        <p:spPr>
          <a:xfrm>
            <a:off x="9306153" y="397228"/>
            <a:ext cx="1259776" cy="351528"/>
          </a:xfrm>
          <a:prstGeom prst="rect">
            <a:avLst/>
          </a:prstGeom>
          <a:noFill/>
        </p:spPr>
        <p:txBody>
          <a:bodyPr wrap="none" lIns="104287" tIns="52144" rIns="104287" bIns="52144" rtlCol="0">
            <a:spAutoFit/>
          </a:bodyPr>
          <a:lstStyle/>
          <a:p>
            <a:r>
              <a:rPr kumimoji="1" lang="en-US" altLang="ja-JP" sz="1600" dirty="0" smtClean="0"/>
              <a:t>T.Kamitani</a:t>
            </a:r>
            <a:endParaRPr kumimoji="1" lang="ja-JP" altLang="en-US" dirty="0"/>
          </a:p>
        </p:txBody>
      </p:sp>
    </p:spTree>
    <p:extLst>
      <p:ext uri="{BB962C8B-B14F-4D97-AF65-F5344CB8AC3E}">
        <p14:creationId xmlns:p14="http://schemas.microsoft.com/office/powerpoint/2010/main" val="150755589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コンテンツ プレースホルダ 11"/>
          <p:cNvSpPr>
            <a:spLocks noGrp="1"/>
          </p:cNvSpPr>
          <p:nvPr>
            <p:ph idx="1"/>
          </p:nvPr>
        </p:nvSpPr>
        <p:spPr>
          <a:xfrm>
            <a:off x="5087938" y="6112576"/>
            <a:ext cx="5600700" cy="1020061"/>
          </a:xfrm>
        </p:spPr>
        <p:txBody>
          <a:bodyPr/>
          <a:lstStyle/>
          <a:p>
            <a:r>
              <a:rPr lang="en-US" altLang="ja-JP" sz="2000" dirty="0" smtClean="0"/>
              <a:t>5.6 nC / bunch was confirmed</a:t>
            </a:r>
          </a:p>
          <a:p>
            <a:r>
              <a:rPr lang="en-US" altLang="ja-JP" sz="2000" dirty="0" smtClean="0"/>
              <a:t>Next step: 50-Hz beam generation &amp;</a:t>
            </a:r>
            <a:br>
              <a:rPr lang="en-US" altLang="ja-JP" sz="2000" dirty="0" smtClean="0"/>
            </a:br>
            <a:r>
              <a:rPr lang="en-US" altLang="ja-JP" sz="2000" dirty="0" smtClean="0"/>
              <a:t>	Radiation control</a:t>
            </a:r>
            <a:endParaRPr lang="ja-JP" altLang="en-US" sz="2000" dirty="0"/>
          </a:p>
        </p:txBody>
      </p:sp>
      <p:sp>
        <p:nvSpPr>
          <p:cNvPr id="4" name="スライド番号プレースホルダ 3"/>
          <p:cNvSpPr>
            <a:spLocks noGrp="1"/>
          </p:cNvSpPr>
          <p:nvPr>
            <p:ph type="sldNum" sz="quarter" idx="10"/>
          </p:nvPr>
        </p:nvSpPr>
        <p:spPr/>
        <p:txBody>
          <a:bodyPr/>
          <a:lstStyle/>
          <a:p>
            <a:pPr>
              <a:defRPr/>
            </a:pPr>
            <a:fld id="{4D221721-5FDC-D445-9F85-7F3CCA7B1AE5}" type="slidenum">
              <a:rPr lang="en-US" altLang="ja-JP" smtClean="0"/>
              <a:pPr>
                <a:defRPr/>
              </a:pPr>
              <a:t>26</a:t>
            </a:fld>
            <a:endParaRPr lang="en-US" altLang="ja-JP" dirty="0"/>
          </a:p>
        </p:txBody>
      </p:sp>
      <p:pic>
        <p:nvPicPr>
          <p:cNvPr id="34818"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47917" y="829217"/>
            <a:ext cx="3523488" cy="2642616"/>
          </a:xfrm>
          <a:prstGeom prst="rect">
            <a:avLst/>
          </a:prstGeom>
          <a:noFill/>
          <a:ln w="9525">
            <a:noFill/>
            <a:miter lim="800000"/>
            <a:headEnd/>
            <a:tailEnd/>
          </a:ln>
          <a:effectLst/>
        </p:spPr>
      </p:pic>
      <p:pic>
        <p:nvPicPr>
          <p:cNvPr id="34820"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92672" y="3520761"/>
            <a:ext cx="3523488" cy="2642616"/>
          </a:xfrm>
          <a:prstGeom prst="rect">
            <a:avLst/>
          </a:prstGeom>
          <a:noFill/>
          <a:ln w="9525">
            <a:noFill/>
            <a:miter lim="800000"/>
            <a:headEnd/>
            <a:tailEnd/>
          </a:ln>
          <a:effectLst/>
        </p:spPr>
      </p:pic>
      <p:pic>
        <p:nvPicPr>
          <p:cNvPr id="14" name="図 13" descr="laser-2013.png"/>
          <p:cNvPicPr>
            <a:picLocks noChangeAspect="1"/>
          </p:cNvPicPr>
          <p:nvPr/>
        </p:nvPicPr>
        <p:blipFill>
          <a:blip r:embed="rId4"/>
          <a:stretch>
            <a:fillRect/>
          </a:stretch>
        </p:blipFill>
        <p:spPr>
          <a:xfrm>
            <a:off x="447675" y="740092"/>
            <a:ext cx="4449763" cy="6435726"/>
          </a:xfrm>
          <a:prstGeom prst="rect">
            <a:avLst/>
          </a:prstGeom>
        </p:spPr>
      </p:pic>
      <p:sp>
        <p:nvSpPr>
          <p:cNvPr id="8" name="Text Box 180"/>
          <p:cNvSpPr txBox="1">
            <a:spLocks noChangeAspect="1" noChangeArrowheads="1"/>
          </p:cNvSpPr>
          <p:nvPr/>
        </p:nvSpPr>
        <p:spPr bwMode="auto">
          <a:xfrm>
            <a:off x="5092666" y="3549163"/>
            <a:ext cx="3622056" cy="307773"/>
          </a:xfrm>
          <a:prstGeom prst="rect">
            <a:avLst/>
          </a:prstGeom>
          <a:noFill/>
          <a:ln w="9525">
            <a:noFill/>
            <a:miter lim="800000"/>
            <a:headEnd/>
            <a:tailEnd/>
          </a:ln>
          <a:effectLst/>
        </p:spPr>
        <p:txBody>
          <a:bodyPr wrap="none" lIns="91436" tIns="45718" rIns="91436" bIns="45718">
            <a:spAutoFit/>
          </a:bodyPr>
          <a:lstStyle/>
          <a:p>
            <a:pPr>
              <a:defRPr/>
            </a:pPr>
            <a:r>
              <a:rPr lang="en-US" altLang="ja-JP" sz="1400" dirty="0" smtClean="0">
                <a:solidFill>
                  <a:schemeClr val="bg1"/>
                </a:solidFill>
                <a:latin typeface="+mn-ea"/>
              </a:rPr>
              <a:t>Quasi traveling wave side couple cavity</a:t>
            </a:r>
            <a:endParaRPr lang="en-US" altLang="ja-JP" sz="1400" dirty="0">
              <a:solidFill>
                <a:schemeClr val="bg1"/>
              </a:solidFill>
              <a:latin typeface="+mn-ea"/>
            </a:endParaRPr>
          </a:p>
        </p:txBody>
      </p:sp>
      <p:sp>
        <p:nvSpPr>
          <p:cNvPr id="9" name="Text Box 180"/>
          <p:cNvSpPr txBox="1">
            <a:spLocks noChangeAspect="1" noChangeArrowheads="1"/>
          </p:cNvSpPr>
          <p:nvPr/>
        </p:nvSpPr>
        <p:spPr bwMode="auto">
          <a:xfrm>
            <a:off x="6016307" y="3147801"/>
            <a:ext cx="2813583" cy="307773"/>
          </a:xfrm>
          <a:prstGeom prst="rect">
            <a:avLst/>
          </a:prstGeom>
          <a:noFill/>
          <a:ln w="9525">
            <a:noFill/>
            <a:miter lim="800000"/>
            <a:headEnd/>
            <a:tailEnd/>
          </a:ln>
          <a:effectLst/>
        </p:spPr>
        <p:txBody>
          <a:bodyPr wrap="none" lIns="91436" tIns="45718" rIns="91436" bIns="45718">
            <a:spAutoFit/>
          </a:bodyPr>
          <a:lstStyle/>
          <a:p>
            <a:pPr>
              <a:defRPr/>
            </a:pPr>
            <a:r>
              <a:rPr lang="en-US" altLang="ja-JP" sz="1400" dirty="0" smtClean="0">
                <a:solidFill>
                  <a:schemeClr val="bg1"/>
                </a:solidFill>
                <a:latin typeface="+mn-ea"/>
              </a:rPr>
              <a:t>Cascaded frequency </a:t>
            </a:r>
            <a:r>
              <a:rPr lang="en-US" altLang="ja-JP" sz="1400" dirty="0" err="1" smtClean="0">
                <a:solidFill>
                  <a:schemeClr val="bg1"/>
                </a:solidFill>
                <a:latin typeface="+mn-ea"/>
              </a:rPr>
              <a:t>doublers</a:t>
            </a:r>
            <a:endParaRPr lang="en-US" altLang="ja-JP" sz="1400" dirty="0">
              <a:solidFill>
                <a:schemeClr val="bg1"/>
              </a:solidFill>
              <a:latin typeface="+mn-ea"/>
            </a:endParaRPr>
          </a:p>
        </p:txBody>
      </p:sp>
      <p:sp>
        <p:nvSpPr>
          <p:cNvPr id="10" name="Text Box 180"/>
          <p:cNvSpPr txBox="1">
            <a:spLocks noChangeAspect="1" noChangeArrowheads="1"/>
          </p:cNvSpPr>
          <p:nvPr/>
        </p:nvSpPr>
        <p:spPr bwMode="auto">
          <a:xfrm>
            <a:off x="151036" y="3759084"/>
            <a:ext cx="3377840" cy="307773"/>
          </a:xfrm>
          <a:prstGeom prst="rect">
            <a:avLst/>
          </a:prstGeom>
          <a:noFill/>
          <a:ln w="9525">
            <a:noFill/>
            <a:miter lim="800000"/>
            <a:headEnd/>
            <a:tailEnd/>
          </a:ln>
          <a:effectLst/>
        </p:spPr>
        <p:txBody>
          <a:bodyPr wrap="none" lIns="91436" tIns="45718" rIns="91436" bIns="45718">
            <a:spAutoFit/>
          </a:bodyPr>
          <a:lstStyle/>
          <a:p>
            <a:pPr>
              <a:defRPr/>
            </a:pPr>
            <a:r>
              <a:rPr lang="en-US" altLang="ja-JP" sz="1400" dirty="0" err="1" smtClean="0">
                <a:solidFill>
                  <a:srgbClr val="000090"/>
                </a:solidFill>
              </a:rPr>
              <a:t>Yb</a:t>
            </a:r>
            <a:r>
              <a:rPr lang="en-US" altLang="ja-JP" sz="1400" dirty="0" smtClean="0">
                <a:solidFill>
                  <a:srgbClr val="000090"/>
                </a:solidFill>
              </a:rPr>
              <a:t> fiber and </a:t>
            </a:r>
            <a:r>
              <a:rPr lang="en-US" altLang="ja-JP" sz="1400" dirty="0" err="1" smtClean="0">
                <a:solidFill>
                  <a:srgbClr val="000090"/>
                </a:solidFill>
              </a:rPr>
              <a:t>Yb:YAG</a:t>
            </a:r>
            <a:r>
              <a:rPr lang="en-US" altLang="ja-JP" sz="1400" dirty="0" smtClean="0">
                <a:solidFill>
                  <a:srgbClr val="000090"/>
                </a:solidFill>
              </a:rPr>
              <a:t> think disk laser</a:t>
            </a:r>
            <a:endParaRPr lang="en-US" altLang="ja-JP" sz="1400" dirty="0">
              <a:solidFill>
                <a:srgbClr val="000090"/>
              </a:solidFill>
            </a:endParaRPr>
          </a:p>
        </p:txBody>
      </p:sp>
      <p:sp>
        <p:nvSpPr>
          <p:cNvPr id="11" name="Text Box 180"/>
          <p:cNvSpPr txBox="1">
            <a:spLocks noChangeAspect="1" noChangeArrowheads="1"/>
          </p:cNvSpPr>
          <p:nvPr/>
        </p:nvSpPr>
        <p:spPr bwMode="auto">
          <a:xfrm>
            <a:off x="2955967" y="6893445"/>
            <a:ext cx="1998511" cy="307773"/>
          </a:xfrm>
          <a:prstGeom prst="rect">
            <a:avLst/>
          </a:prstGeom>
          <a:noFill/>
          <a:ln w="9525">
            <a:noFill/>
            <a:miter lim="800000"/>
            <a:headEnd/>
            <a:tailEnd/>
          </a:ln>
          <a:effectLst/>
        </p:spPr>
        <p:txBody>
          <a:bodyPr wrap="none" lIns="91436" tIns="45718" rIns="91436" bIns="45718">
            <a:spAutoFit/>
          </a:bodyPr>
          <a:lstStyle/>
          <a:p>
            <a:pPr>
              <a:defRPr/>
            </a:pPr>
            <a:r>
              <a:rPr lang="en-US" altLang="ja-JP" sz="1400" dirty="0" smtClean="0">
                <a:solidFill>
                  <a:srgbClr val="000090"/>
                </a:solidFill>
              </a:rPr>
              <a:t>Ir5Ce photo cathode</a:t>
            </a:r>
            <a:endParaRPr lang="en-US" altLang="ja-JP" sz="1400" dirty="0">
              <a:solidFill>
                <a:srgbClr val="000090"/>
              </a:solidFill>
            </a:endParaRPr>
          </a:p>
        </p:txBody>
      </p:sp>
      <p:pic>
        <p:nvPicPr>
          <p:cNvPr id="13" name="Picture 175"/>
          <p:cNvPicPr>
            <a:picLocks noChangeAspect="1" noChangeArrowheads="1"/>
          </p:cNvPicPr>
          <p:nvPr/>
        </p:nvPicPr>
        <p:blipFill>
          <a:blip r:embed="rId5"/>
          <a:srcRect/>
          <a:stretch>
            <a:fillRect/>
          </a:stretch>
        </p:blipFill>
        <p:spPr bwMode="auto">
          <a:xfrm>
            <a:off x="8857234" y="4066852"/>
            <a:ext cx="1630510" cy="1509074"/>
          </a:xfrm>
          <a:prstGeom prst="rect">
            <a:avLst/>
          </a:prstGeom>
          <a:noFill/>
          <a:ln w="9525">
            <a:noFill/>
            <a:miter lim="800000"/>
            <a:headEnd/>
            <a:tailEnd/>
          </a:ln>
        </p:spPr>
      </p:pic>
      <p:sp>
        <p:nvSpPr>
          <p:cNvPr id="15" name="Text Box 180"/>
          <p:cNvSpPr txBox="1">
            <a:spLocks noChangeAspect="1" noChangeArrowheads="1"/>
          </p:cNvSpPr>
          <p:nvPr/>
        </p:nvSpPr>
        <p:spPr bwMode="auto">
          <a:xfrm>
            <a:off x="9606538" y="5082858"/>
            <a:ext cx="928451" cy="523216"/>
          </a:xfrm>
          <a:prstGeom prst="rect">
            <a:avLst/>
          </a:prstGeom>
          <a:noFill/>
          <a:ln w="9525">
            <a:noFill/>
            <a:miter lim="800000"/>
            <a:headEnd/>
            <a:tailEnd/>
          </a:ln>
          <a:effectLst/>
        </p:spPr>
        <p:txBody>
          <a:bodyPr wrap="none" lIns="91436" tIns="45718" rIns="91436" bIns="45718">
            <a:spAutoFit/>
          </a:bodyPr>
          <a:lstStyle/>
          <a:p>
            <a:pPr algn="r">
              <a:defRPr/>
            </a:pPr>
            <a:r>
              <a:rPr lang="en-US" altLang="ja-JP" sz="1400" dirty="0" smtClean="0">
                <a:solidFill>
                  <a:schemeClr val="bg1"/>
                </a:solidFill>
                <a:latin typeface="+mn-ea"/>
              </a:rPr>
              <a:t>Ir</a:t>
            </a:r>
            <a:r>
              <a:rPr lang="en-US" altLang="ja-JP" sz="1400" baseline="-25000" dirty="0" smtClean="0">
                <a:solidFill>
                  <a:schemeClr val="bg1"/>
                </a:solidFill>
                <a:latin typeface="+mn-ea"/>
              </a:rPr>
              <a:t>5</a:t>
            </a:r>
            <a:r>
              <a:rPr lang="en-US" altLang="ja-JP" sz="1400" dirty="0" smtClean="0">
                <a:solidFill>
                  <a:schemeClr val="bg1"/>
                </a:solidFill>
                <a:latin typeface="+mn-ea"/>
              </a:rPr>
              <a:t>Ce</a:t>
            </a:r>
            <a:br>
              <a:rPr lang="en-US" altLang="ja-JP" sz="1400" dirty="0" smtClean="0">
                <a:solidFill>
                  <a:schemeClr val="bg1"/>
                </a:solidFill>
                <a:latin typeface="+mn-ea"/>
              </a:rPr>
            </a:br>
            <a:r>
              <a:rPr lang="en-US" altLang="ja-JP" sz="1400" dirty="0" smtClean="0">
                <a:solidFill>
                  <a:schemeClr val="bg1"/>
                </a:solidFill>
                <a:latin typeface="+mn-ea"/>
              </a:rPr>
              <a:t>Cathode</a:t>
            </a:r>
            <a:endParaRPr lang="en-US" altLang="ja-JP" sz="1400" dirty="0">
              <a:solidFill>
                <a:schemeClr val="bg1"/>
              </a:solidFill>
              <a:latin typeface="+mn-ea"/>
            </a:endParaRPr>
          </a:p>
        </p:txBody>
      </p:sp>
      <p:sp>
        <p:nvSpPr>
          <p:cNvPr id="2" name="タイトル 1"/>
          <p:cNvSpPr>
            <a:spLocks noGrp="1"/>
          </p:cNvSpPr>
          <p:nvPr>
            <p:ph type="title"/>
          </p:nvPr>
        </p:nvSpPr>
        <p:spPr>
          <a:xfrm>
            <a:off x="165100" y="182563"/>
            <a:ext cx="10358438" cy="714375"/>
          </a:xfrm>
        </p:spPr>
        <p:txBody>
          <a:bodyPr/>
          <a:lstStyle/>
          <a:p>
            <a:r>
              <a:rPr lang="ja-JP" altLang="en-US" dirty="0"/>
              <a:t>光陰極 </a:t>
            </a:r>
            <a:r>
              <a:rPr lang="en-US" altLang="ja-JP" dirty="0"/>
              <a:t>RF </a:t>
            </a:r>
            <a:r>
              <a:rPr lang="ja-JP" altLang="en-US" dirty="0"/>
              <a:t>電子銃</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光陰極 </a:t>
            </a:r>
            <a:r>
              <a:rPr lang="en-US" altLang="ja-JP" dirty="0" smtClean="0"/>
              <a:t>RF </a:t>
            </a:r>
            <a:r>
              <a:rPr lang="ja-JP" altLang="en-US" dirty="0" smtClean="0"/>
              <a:t>電子銃の改造</a:t>
            </a:r>
            <a:endParaRPr lang="ja-JP" altLang="en-US" dirty="0"/>
          </a:p>
        </p:txBody>
      </p:sp>
      <p:sp>
        <p:nvSpPr>
          <p:cNvPr id="3" name="コンテンツ プレースホルダ 2"/>
          <p:cNvSpPr>
            <a:spLocks noGrp="1"/>
          </p:cNvSpPr>
          <p:nvPr>
            <p:ph idx="1"/>
          </p:nvPr>
        </p:nvSpPr>
        <p:spPr/>
        <p:txBody>
          <a:bodyPr/>
          <a:lstStyle/>
          <a:p>
            <a:r>
              <a:rPr lang="ja-JP" altLang="en-US" dirty="0" smtClean="0"/>
              <a:t>大電流・低エミッタンスビームの生成</a:t>
            </a:r>
            <a:endParaRPr lang="en-US" altLang="ja-JP" dirty="0" smtClean="0"/>
          </a:p>
          <a:p>
            <a:r>
              <a:rPr lang="ja-JP" altLang="en-US" dirty="0" smtClean="0"/>
              <a:t>新しい光陰極</a:t>
            </a:r>
            <a:r>
              <a:rPr lang="en-US" altLang="ja-JP" dirty="0" smtClean="0"/>
              <a:t> Ir5Ce </a:t>
            </a:r>
            <a:r>
              <a:rPr lang="ja-JP" altLang="en-US" dirty="0" smtClean="0"/>
              <a:t>及び新しい</a:t>
            </a:r>
            <a:r>
              <a:rPr lang="ja-JP" altLang="en-US" dirty="0"/>
              <a:t>空胴 </a:t>
            </a:r>
            <a:r>
              <a:rPr lang="en-US" altLang="ja-JP" dirty="0" smtClean="0"/>
              <a:t>QTWSC </a:t>
            </a:r>
            <a:r>
              <a:rPr lang="ja-JP" altLang="en-US" dirty="0" smtClean="0"/>
              <a:t>が成功</a:t>
            </a:r>
            <a:endParaRPr lang="en-US" altLang="ja-JP" dirty="0" smtClean="0"/>
          </a:p>
          <a:p>
            <a:r>
              <a:rPr lang="ja-JP" altLang="en-US" dirty="0" smtClean="0"/>
              <a:t>これまでの</a:t>
            </a:r>
            <a:r>
              <a:rPr lang="en-US" altLang="ja-JP" dirty="0" smtClean="0"/>
              <a:t> 2 ~ 5 Hz </a:t>
            </a:r>
            <a:r>
              <a:rPr lang="ja-JP" altLang="en-US" dirty="0" smtClean="0"/>
              <a:t>では基本性能</a:t>
            </a:r>
            <a:r>
              <a:rPr lang="ja-JP" altLang="en-US" dirty="0" smtClean="0"/>
              <a:t>達成</a:t>
            </a:r>
            <a:r>
              <a:rPr lang="ja-JP" altLang="en-US" dirty="0" smtClean="0"/>
              <a:t>が</a:t>
            </a:r>
            <a:r>
              <a:rPr lang="ja-JP" altLang="en-US" dirty="0" smtClean="0"/>
              <a:t>近い</a:t>
            </a:r>
            <a:endParaRPr lang="en-US" altLang="ja-JP" dirty="0" smtClean="0"/>
          </a:p>
          <a:p>
            <a:r>
              <a:rPr lang="en-US" altLang="ja-JP" dirty="0" smtClean="0"/>
              <a:t>50 Hz </a:t>
            </a:r>
            <a:r>
              <a:rPr lang="ja-JP" altLang="en-US" dirty="0" smtClean="0"/>
              <a:t>での性能および安定度達成が期待される</a:t>
            </a:r>
            <a:endParaRPr lang="en-US" altLang="ja-JP" dirty="0" smtClean="0"/>
          </a:p>
          <a:p>
            <a:r>
              <a:rPr lang="ja-JP" altLang="en-US" dirty="0"/>
              <a:t>レーザーは複数種類の</a:t>
            </a:r>
            <a:r>
              <a:rPr lang="ja-JP" altLang="en-US" dirty="0" smtClean="0"/>
              <a:t>増幅段から構成</a:t>
            </a:r>
            <a:endParaRPr lang="en-US" altLang="ja-JP" dirty="0" smtClean="0"/>
          </a:p>
          <a:p>
            <a:r>
              <a:rPr lang="ja-JP" altLang="en-US" dirty="0"/>
              <a:t>媒体の</a:t>
            </a:r>
            <a:r>
              <a:rPr lang="ja-JP" altLang="en-US" dirty="0" smtClean="0"/>
              <a:t>発熱により再生増幅器の利用は困難、装置</a:t>
            </a:r>
            <a:r>
              <a:rPr lang="ja-JP" altLang="en-US" dirty="0"/>
              <a:t>を取り外し</a:t>
            </a:r>
            <a:r>
              <a:rPr lang="ja-JP" altLang="en-US" dirty="0" smtClean="0"/>
              <a:t>、マルチパス増幅器追加し、これ</a:t>
            </a:r>
            <a:r>
              <a:rPr lang="ja-JP" altLang="en-US" dirty="0"/>
              <a:t>までの </a:t>
            </a:r>
            <a:r>
              <a:rPr lang="en-US" altLang="ja-JP" dirty="0"/>
              <a:t>5 Hz </a:t>
            </a:r>
            <a:r>
              <a:rPr lang="ja-JP" altLang="en-US" dirty="0"/>
              <a:t>の繰り返しから、</a:t>
            </a:r>
            <a:r>
              <a:rPr lang="en-US" altLang="ja-JP" dirty="0"/>
              <a:t>25 Hz </a:t>
            </a:r>
            <a:r>
              <a:rPr lang="ja-JP" altLang="en-US" dirty="0"/>
              <a:t>の繰り返しに向上させて、次項の施設検査に対応</a:t>
            </a:r>
          </a:p>
        </p:txBody>
      </p:sp>
      <p:sp>
        <p:nvSpPr>
          <p:cNvPr id="4" name="スライド番号プレースホルダ 3"/>
          <p:cNvSpPr>
            <a:spLocks noGrp="1"/>
          </p:cNvSpPr>
          <p:nvPr>
            <p:ph type="sldNum" sz="quarter" idx="10"/>
          </p:nvPr>
        </p:nvSpPr>
        <p:spPr/>
        <p:txBody>
          <a:bodyPr/>
          <a:lstStyle/>
          <a:p>
            <a:pPr>
              <a:defRPr/>
            </a:pPr>
            <a:fld id="{4D221721-5FDC-D445-9F85-7F3CCA7B1AE5}" type="slidenum">
              <a:rPr lang="en-US" altLang="ja-JP" smtClean="0"/>
              <a:pPr>
                <a:defRPr/>
              </a:pPr>
              <a:t>27</a:t>
            </a:fld>
            <a:endParaRPr lang="en-US" altLang="ja-JP"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Alignment</a:t>
            </a:r>
            <a:endParaRPr lang="ja-JP" altLang="en-US" dirty="0"/>
          </a:p>
        </p:txBody>
      </p:sp>
      <p:sp>
        <p:nvSpPr>
          <p:cNvPr id="3" name="コンテンツ プレースホルダ 2"/>
          <p:cNvSpPr>
            <a:spLocks noGrp="1"/>
          </p:cNvSpPr>
          <p:nvPr>
            <p:ph idx="1"/>
          </p:nvPr>
        </p:nvSpPr>
        <p:spPr/>
        <p:txBody>
          <a:bodyPr/>
          <a:lstStyle/>
          <a:p>
            <a:r>
              <a:rPr lang="ja-JP" altLang="en-US" dirty="0" smtClean="0"/>
              <a:t>架台の柔構造を改め、中央固定、ジャッキボルト化を進めている</a:t>
            </a:r>
            <a:endParaRPr lang="en-US" altLang="ja-JP" dirty="0" smtClean="0"/>
          </a:p>
          <a:p>
            <a:r>
              <a:rPr lang="en-US" altLang="ja-JP" dirty="0" smtClean="0"/>
              <a:t>Quad </a:t>
            </a:r>
            <a:r>
              <a:rPr lang="ja-JP" altLang="en-US" dirty="0" smtClean="0"/>
              <a:t>や加速管に測定座を取り付け</a:t>
            </a:r>
            <a:endParaRPr lang="en-US" altLang="ja-JP" dirty="0" smtClean="0"/>
          </a:p>
          <a:p>
            <a:r>
              <a:rPr lang="en-US" altLang="ja-JP" dirty="0" smtClean="0"/>
              <a:t>500m </a:t>
            </a:r>
            <a:r>
              <a:rPr lang="ja-JP" altLang="en-US" dirty="0" smtClean="0"/>
              <a:t>直線</a:t>
            </a:r>
            <a:r>
              <a:rPr lang="en-US" altLang="ja-JP" dirty="0" smtClean="0"/>
              <a:t> Laser </a:t>
            </a:r>
            <a:r>
              <a:rPr lang="ja-JP" altLang="en-US" dirty="0" smtClean="0"/>
              <a:t>と位置</a:t>
            </a:r>
            <a:r>
              <a:rPr lang="en-US" altLang="ja-JP" dirty="0" smtClean="0"/>
              <a:t> Sensor </a:t>
            </a:r>
            <a:r>
              <a:rPr lang="ja-JP" altLang="en-US" dirty="0" smtClean="0"/>
              <a:t>による繰り返し計測、ずれ</a:t>
            </a:r>
            <a:r>
              <a:rPr lang="en-US" altLang="ja-JP" dirty="0" smtClean="0"/>
              <a:t> 0.3mm </a:t>
            </a:r>
            <a:r>
              <a:rPr lang="ja-JP" altLang="en-US" dirty="0" smtClean="0"/>
              <a:t>程度を達成しつつある</a:t>
            </a:r>
            <a:endParaRPr lang="en-US" altLang="ja-JP" dirty="0" smtClean="0"/>
          </a:p>
          <a:p>
            <a:r>
              <a:rPr lang="en-US" altLang="ja-JP" dirty="0" smtClean="0"/>
              <a:t>10m Unit </a:t>
            </a:r>
            <a:r>
              <a:rPr lang="ja-JP" altLang="en-US" dirty="0" smtClean="0"/>
              <a:t>内は</a:t>
            </a:r>
            <a:r>
              <a:rPr lang="en-US" altLang="ja-JP" dirty="0" smtClean="0"/>
              <a:t> Laser tracker </a:t>
            </a:r>
            <a:r>
              <a:rPr lang="ja-JP" altLang="en-US" dirty="0" smtClean="0"/>
              <a:t>による計測で、ずれ</a:t>
            </a:r>
            <a:r>
              <a:rPr lang="en-US" altLang="ja-JP" dirty="0" smtClean="0"/>
              <a:t> 0.1mm </a:t>
            </a:r>
            <a:r>
              <a:rPr lang="ja-JP" altLang="en-US" dirty="0" smtClean="0"/>
              <a:t>程度を達成しつつある</a:t>
            </a:r>
            <a:r>
              <a:rPr lang="en-US" altLang="ja-JP" dirty="0" smtClean="0"/>
              <a:t> </a:t>
            </a:r>
          </a:p>
          <a:p>
            <a:r>
              <a:rPr lang="ja-JP" altLang="en-US" dirty="0" smtClean="0"/>
              <a:t>長期的には、部分的な遠隔</a:t>
            </a:r>
            <a:r>
              <a:rPr lang="en-US" altLang="ja-JP" dirty="0" smtClean="0"/>
              <a:t> (</a:t>
            </a:r>
            <a:r>
              <a:rPr lang="ja-JP" altLang="en-US" dirty="0" smtClean="0"/>
              <a:t>運転中</a:t>
            </a:r>
            <a:r>
              <a:rPr lang="en-US" altLang="ja-JP" dirty="0" smtClean="0"/>
              <a:t>) </a:t>
            </a:r>
            <a:r>
              <a:rPr lang="ja-JP" altLang="en-US" dirty="0" smtClean="0"/>
              <a:t>測定、</a:t>
            </a:r>
            <a:r>
              <a:rPr lang="en-US" altLang="ja-JP" dirty="0" smtClean="0"/>
              <a:t>Mover </a:t>
            </a:r>
            <a:r>
              <a:rPr lang="ja-JP" altLang="en-US" dirty="0" smtClean="0"/>
              <a:t>付き架台、を開発中</a:t>
            </a:r>
            <a:endParaRPr lang="en-US" altLang="ja-JP" dirty="0" smtClean="0"/>
          </a:p>
          <a:p>
            <a:endParaRPr lang="ja-JP" altLang="en-US" dirty="0"/>
          </a:p>
        </p:txBody>
      </p:sp>
      <p:sp>
        <p:nvSpPr>
          <p:cNvPr id="4" name="スライド番号プレースホルダ 3"/>
          <p:cNvSpPr>
            <a:spLocks noGrp="1"/>
          </p:cNvSpPr>
          <p:nvPr>
            <p:ph type="sldNum" sz="quarter" idx="10"/>
          </p:nvPr>
        </p:nvSpPr>
        <p:spPr/>
        <p:txBody>
          <a:bodyPr/>
          <a:lstStyle/>
          <a:p>
            <a:pPr>
              <a:defRPr/>
            </a:pPr>
            <a:fld id="{4D221721-5FDC-D445-9F85-7F3CCA7B1AE5}" type="slidenum">
              <a:rPr lang="en-US" altLang="ja-JP" smtClean="0"/>
              <a:pPr>
                <a:defRPr/>
              </a:pPr>
              <a:t>28</a:t>
            </a:fld>
            <a:endParaRPr lang="en-US" altLang="ja-JP"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Instrumentation</a:t>
            </a:r>
            <a:endParaRPr kumimoji="1" lang="ja-JP" altLang="en-US" dirty="0"/>
          </a:p>
        </p:txBody>
      </p:sp>
      <p:sp>
        <p:nvSpPr>
          <p:cNvPr id="3" name="コンテンツ プレースホルダー 2"/>
          <p:cNvSpPr>
            <a:spLocks noGrp="1"/>
          </p:cNvSpPr>
          <p:nvPr>
            <p:ph idx="1"/>
          </p:nvPr>
        </p:nvSpPr>
        <p:spPr/>
        <p:txBody>
          <a:bodyPr/>
          <a:lstStyle/>
          <a:p>
            <a:r>
              <a:rPr lang="en-US" altLang="ja-JP" sz="3200" dirty="0" smtClean="0"/>
              <a:t>RF stability is crucial for the beam</a:t>
            </a:r>
          </a:p>
          <a:p>
            <a:pPr lvl="1"/>
            <a:r>
              <a:rPr lang="en-US" altLang="ja-JP" sz="2800" dirty="0" smtClean="0"/>
              <a:t>LLRF monitor is being developed </a:t>
            </a:r>
          </a:p>
          <a:p>
            <a:pPr lvl="1"/>
            <a:r>
              <a:rPr lang="en-US" altLang="ja-JP" sz="2800" dirty="0" smtClean="0"/>
              <a:t>60 high-power klystrons and 10 middle-power systems</a:t>
            </a:r>
          </a:p>
          <a:p>
            <a:pPr lvl="1"/>
            <a:r>
              <a:rPr lang="en-US" altLang="ja-JP" sz="2800" dirty="0" smtClean="0"/>
              <a:t>50Hz synchronized data acquisition with event (beam-mode) recognition</a:t>
            </a:r>
          </a:p>
          <a:p>
            <a:pPr lvl="1"/>
            <a:r>
              <a:rPr lang="en-US" altLang="ja-JP" sz="2800" dirty="0" smtClean="0"/>
              <a:t>0.1% amplitude and </a:t>
            </a:r>
            <a:br>
              <a:rPr lang="en-US" altLang="ja-JP" sz="2800" dirty="0" smtClean="0"/>
            </a:br>
            <a:r>
              <a:rPr lang="en-US" altLang="ja-JP" sz="2800" dirty="0" smtClean="0"/>
              <a:t>0.1degree phase resolution</a:t>
            </a:r>
          </a:p>
          <a:p>
            <a:r>
              <a:rPr lang="en-US" altLang="ja-JP" sz="3200" dirty="0" smtClean="0"/>
              <a:t>BPM precision improvement</a:t>
            </a:r>
          </a:p>
          <a:p>
            <a:pPr lvl="1"/>
            <a:r>
              <a:rPr lang="en-US" altLang="ja-JP" sz="2800" dirty="0" smtClean="0"/>
              <a:t>100</a:t>
            </a:r>
            <a:r>
              <a:rPr lang="en-US" altLang="ja-JP" sz="2800" b="0" dirty="0" smtClean="0">
                <a:cs typeface="Arial"/>
              </a:rPr>
              <a:t>μ</a:t>
            </a:r>
            <a:r>
              <a:rPr lang="en-US" altLang="ja-JP" sz="2800" dirty="0" smtClean="0"/>
              <a:t>m</a:t>
            </a:r>
            <a:r>
              <a:rPr lang="en-US" altLang="ja-JP" sz="2800" dirty="0"/>
              <a:t> </a:t>
            </a:r>
            <a:r>
              <a:rPr lang="en-US" altLang="ja-JP" sz="2800" dirty="0" smtClean="0">
                <a:sym typeface="Wingdings"/>
              </a:rPr>
              <a:t> 50</a:t>
            </a:r>
            <a:r>
              <a:rPr lang="en-US" altLang="ja-JP" sz="2800" b="0" dirty="0">
                <a:cs typeface="Arial"/>
              </a:rPr>
              <a:t>μ</a:t>
            </a:r>
            <a:r>
              <a:rPr lang="en-US" altLang="ja-JP" sz="2800" dirty="0"/>
              <a:t>m </a:t>
            </a:r>
            <a:r>
              <a:rPr lang="en-US" altLang="ja-JP" sz="2800" dirty="0">
                <a:sym typeface="Wingdings"/>
              </a:rPr>
              <a:t> </a:t>
            </a:r>
            <a:r>
              <a:rPr lang="en-US" altLang="ja-JP" sz="2800" dirty="0" smtClean="0">
                <a:sym typeface="Wingdings"/>
              </a:rPr>
              <a:t>&lt; 10</a:t>
            </a:r>
            <a:r>
              <a:rPr lang="en-US" altLang="ja-JP" sz="2800" b="0" dirty="0" smtClean="0">
                <a:cs typeface="Arial"/>
              </a:rPr>
              <a:t>μ</a:t>
            </a:r>
            <a:r>
              <a:rPr lang="en-US" altLang="ja-JP" sz="2800" dirty="0" smtClean="0"/>
              <a:t>m</a:t>
            </a:r>
          </a:p>
          <a:p>
            <a:pPr lvl="1"/>
            <a:r>
              <a:rPr lang="en-US" altLang="ja-JP" sz="2800" dirty="0" smtClean="0"/>
              <a:t>Event recognition</a:t>
            </a:r>
          </a:p>
          <a:p>
            <a:pPr lvl="1"/>
            <a:r>
              <a:rPr lang="en-US" altLang="ja-JP" sz="2800" dirty="0" smtClean="0"/>
              <a:t>Mass production is underway</a:t>
            </a:r>
          </a:p>
          <a:p>
            <a:r>
              <a:rPr lang="en-US" altLang="ja-JP" sz="3300" dirty="0" smtClean="0"/>
              <a:t>Other beam monitors</a:t>
            </a:r>
          </a:p>
          <a:p>
            <a:pPr lvl="1"/>
            <a:endParaRPr lang="en-US" altLang="ja-JP" sz="2800" dirty="0" smtClean="0"/>
          </a:p>
        </p:txBody>
      </p:sp>
      <p:sp>
        <p:nvSpPr>
          <p:cNvPr id="4" name="スライド番号プレースホルダー 3"/>
          <p:cNvSpPr>
            <a:spLocks noGrp="1"/>
          </p:cNvSpPr>
          <p:nvPr>
            <p:ph type="sldNum" sz="quarter" idx="10"/>
          </p:nvPr>
        </p:nvSpPr>
        <p:spPr/>
        <p:txBody>
          <a:bodyPr/>
          <a:lstStyle/>
          <a:p>
            <a:pPr>
              <a:defRPr/>
            </a:pPr>
            <a:fld id="{4D221721-5FDC-D445-9F85-7F3CCA7B1AE5}" type="slidenum">
              <a:rPr lang="en-US" altLang="ja-JP" smtClean="0"/>
              <a:pPr>
                <a:defRPr/>
              </a:pPr>
              <a:t>29</a:t>
            </a:fld>
            <a:endParaRPr lang="en-US" altLang="ja-JP" dirty="0"/>
          </a:p>
        </p:txBody>
      </p:sp>
      <p:pic>
        <p:nvPicPr>
          <p:cNvPr id="5" name="Picture 2"/>
          <p:cNvPicPr>
            <a:picLocks noChangeAspect="1" noChangeArrowheads="1"/>
          </p:cNvPicPr>
          <p:nvPr/>
        </p:nvPicPr>
        <p:blipFill>
          <a:blip r:embed="rId2" cstate="screen">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6580957" y="3243872"/>
            <a:ext cx="3929881" cy="3201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345175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昨年度運転統計</a:t>
            </a:r>
            <a:endParaRPr lang="ja-JP" altLang="en-US" dirty="0"/>
          </a:p>
        </p:txBody>
      </p:sp>
      <p:sp>
        <p:nvSpPr>
          <p:cNvPr id="3" name="コンテンツ プレースホルダ 2"/>
          <p:cNvSpPr>
            <a:spLocks noGrp="1"/>
          </p:cNvSpPr>
          <p:nvPr>
            <p:ph idx="1"/>
          </p:nvPr>
        </p:nvSpPr>
        <p:spPr/>
        <p:txBody>
          <a:bodyPr/>
          <a:lstStyle/>
          <a:p>
            <a:r>
              <a:rPr lang="en-US" altLang="ja-JP" dirty="0"/>
              <a:t>2013 </a:t>
            </a:r>
            <a:r>
              <a:rPr lang="ja-JP" altLang="en-US" dirty="0"/>
              <a:t>年度の運転</a:t>
            </a:r>
            <a:r>
              <a:rPr lang="ja-JP" altLang="en-US" dirty="0" smtClean="0"/>
              <a:t>統計</a:t>
            </a:r>
            <a:endParaRPr lang="en-US" altLang="ja-JP" dirty="0" smtClean="0"/>
          </a:p>
          <a:p>
            <a:pPr lvl="1"/>
            <a:r>
              <a:rPr lang="ja-JP" altLang="en-US" dirty="0" smtClean="0"/>
              <a:t>総運転</a:t>
            </a:r>
            <a:r>
              <a:rPr lang="ja-JP" altLang="en-US" dirty="0"/>
              <a:t>時間は </a:t>
            </a:r>
            <a:r>
              <a:rPr lang="en-US" altLang="ja-JP" dirty="0"/>
              <a:t>5315 </a:t>
            </a:r>
            <a:r>
              <a:rPr lang="ja-JP" altLang="en-US" dirty="0"/>
              <a:t>時間 </a:t>
            </a:r>
            <a:r>
              <a:rPr lang="en-US" altLang="ja-JP" dirty="0" smtClean="0"/>
              <a:t>(</a:t>
            </a:r>
            <a:r>
              <a:rPr lang="ja-JP" altLang="en-US" dirty="0" smtClean="0"/>
              <a:t>先年度比</a:t>
            </a:r>
            <a:r>
              <a:rPr lang="en-US" altLang="ja-JP" dirty="0" smtClean="0"/>
              <a:t> -</a:t>
            </a:r>
            <a:r>
              <a:rPr lang="en-US" altLang="ja-JP" dirty="0"/>
              <a:t>0.3%</a:t>
            </a:r>
            <a:r>
              <a:rPr lang="en-US" altLang="ja-JP" dirty="0" smtClean="0"/>
              <a:t>)</a:t>
            </a:r>
          </a:p>
          <a:p>
            <a:pPr lvl="1"/>
            <a:r>
              <a:rPr lang="ja-JP" altLang="en-US" dirty="0" smtClean="0"/>
              <a:t>故障率</a:t>
            </a:r>
            <a:r>
              <a:rPr lang="ja-JP" altLang="en-US" dirty="0"/>
              <a:t>は </a:t>
            </a:r>
            <a:r>
              <a:rPr lang="en-US" altLang="ja-JP" dirty="0"/>
              <a:t>0.43% </a:t>
            </a:r>
            <a:r>
              <a:rPr lang="en-US" altLang="ja-JP" dirty="0" smtClean="0"/>
              <a:t>(</a:t>
            </a:r>
            <a:r>
              <a:rPr lang="ja-JP" altLang="en-US" dirty="0" smtClean="0"/>
              <a:t>先年度比</a:t>
            </a:r>
            <a:r>
              <a:rPr lang="en-US" altLang="ja-JP" dirty="0" smtClean="0"/>
              <a:t> -</a:t>
            </a:r>
            <a:r>
              <a:rPr lang="en-US" altLang="ja-JP" dirty="0"/>
              <a:t>0.87 </a:t>
            </a:r>
            <a:r>
              <a:rPr lang="ja-JP" altLang="en-US" dirty="0"/>
              <a:t>ポイント</a:t>
            </a:r>
            <a:r>
              <a:rPr lang="en-US" altLang="ja-JP" dirty="0" smtClean="0"/>
              <a:t>)</a:t>
            </a:r>
          </a:p>
          <a:p>
            <a:pPr lvl="2"/>
            <a:r>
              <a:rPr lang="ja-JP" altLang="en-US" dirty="0" smtClean="0"/>
              <a:t>故障率</a:t>
            </a:r>
            <a:r>
              <a:rPr lang="ja-JP" altLang="en-US" dirty="0"/>
              <a:t>については</a:t>
            </a:r>
            <a:r>
              <a:rPr lang="ja-JP" altLang="en-US" dirty="0" smtClean="0"/>
              <a:t>入射器</a:t>
            </a:r>
            <a:r>
              <a:rPr lang="ja-JP" altLang="en-US" dirty="0"/>
              <a:t>としての故障を表しており、</a:t>
            </a:r>
            <a:r>
              <a:rPr lang="en-US" altLang="ja-JP" dirty="0"/>
              <a:t>PF</a:t>
            </a:r>
            <a:r>
              <a:rPr lang="ja-JP" altLang="en-US" dirty="0"/>
              <a:t>・</a:t>
            </a:r>
            <a:r>
              <a:rPr lang="en-US" altLang="ja-JP" dirty="0"/>
              <a:t>PF-AR </a:t>
            </a:r>
            <a:r>
              <a:rPr lang="ja-JP" altLang="en-US" dirty="0"/>
              <a:t>入射に使用していない機器の故障や予備装置 を使用した時間も含まれているため、全てが実際の入射へ影響したわけではない</a:t>
            </a:r>
            <a:r>
              <a:rPr lang="ja-JP" altLang="en-US" dirty="0" smtClean="0"/>
              <a:t>。</a:t>
            </a:r>
            <a:endParaRPr lang="en-US" altLang="ja-JP" dirty="0" smtClean="0"/>
          </a:p>
          <a:p>
            <a:pPr lvl="1"/>
            <a:r>
              <a:rPr lang="ja-JP" altLang="en-US" dirty="0" smtClean="0"/>
              <a:t>故障率に</a:t>
            </a:r>
            <a:r>
              <a:rPr lang="ja-JP" altLang="en-US" dirty="0"/>
              <a:t>ついてはここ </a:t>
            </a:r>
            <a:r>
              <a:rPr lang="en-US" altLang="ja-JP" dirty="0"/>
              <a:t>20 </a:t>
            </a:r>
            <a:r>
              <a:rPr lang="ja-JP" altLang="en-US" dirty="0"/>
              <a:t>年で最も良い</a:t>
            </a:r>
            <a:r>
              <a:rPr lang="ja-JP" altLang="en-US" dirty="0" smtClean="0"/>
              <a:t>数値</a:t>
            </a:r>
            <a:endParaRPr lang="en-US" altLang="ja-JP" dirty="0" smtClean="0"/>
          </a:p>
          <a:p>
            <a:pPr lvl="2"/>
            <a:r>
              <a:rPr lang="ja-JP" altLang="en-US" dirty="0" smtClean="0"/>
              <a:t>震災</a:t>
            </a:r>
            <a:r>
              <a:rPr lang="ja-JP" altLang="en-US" dirty="0"/>
              <a:t>復旧が適切に進行して安定</a:t>
            </a:r>
            <a:r>
              <a:rPr lang="ja-JP" altLang="en-US" dirty="0" smtClean="0"/>
              <a:t>してきた</a:t>
            </a:r>
            <a:endParaRPr lang="en-US" altLang="ja-JP" dirty="0" smtClean="0"/>
          </a:p>
          <a:p>
            <a:pPr lvl="2"/>
            <a:r>
              <a:rPr lang="en-US" altLang="ja-JP" dirty="0" smtClean="0"/>
              <a:t>SuperKEKB </a:t>
            </a:r>
            <a:r>
              <a:rPr lang="ja-JP" altLang="en-US" dirty="0"/>
              <a:t>の試験運転か</a:t>
            </a:r>
            <a:r>
              <a:rPr lang="ja-JP" altLang="en-US" dirty="0" smtClean="0"/>
              <a:t>゙まだ慎重</a:t>
            </a:r>
            <a:r>
              <a:rPr lang="ja-JP" altLang="en-US" dirty="0"/>
              <a:t>に進められて</a:t>
            </a:r>
            <a:r>
              <a:rPr lang="ja-JP" altLang="en-US" dirty="0" smtClean="0"/>
              <a:t>いる</a:t>
            </a:r>
            <a:endParaRPr lang="ja-JP" altLang="en-US" dirty="0"/>
          </a:p>
        </p:txBody>
      </p:sp>
      <p:sp>
        <p:nvSpPr>
          <p:cNvPr id="4" name="スライド番号プレースホルダ 3"/>
          <p:cNvSpPr>
            <a:spLocks noGrp="1"/>
          </p:cNvSpPr>
          <p:nvPr>
            <p:ph type="sldNum" sz="quarter" idx="10"/>
          </p:nvPr>
        </p:nvSpPr>
        <p:spPr/>
        <p:txBody>
          <a:bodyPr/>
          <a:lstStyle/>
          <a:p>
            <a:pPr>
              <a:defRPr/>
            </a:pPr>
            <a:fld id="{4D221721-5FDC-D445-9F85-7F3CCA7B1AE5}" type="slidenum">
              <a:rPr lang="en-US" altLang="ja-JP" smtClean="0"/>
              <a:pPr>
                <a:defRPr/>
              </a:pPr>
              <a:t>3</a:t>
            </a:fld>
            <a:endParaRPr lang="en-US" altLang="ja-JP"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SuperKEKB </a:t>
            </a:r>
            <a:r>
              <a:rPr lang="ja-JP" altLang="en-US" dirty="0" smtClean="0"/>
              <a:t>に向けた段階的な施設検査</a:t>
            </a:r>
            <a:endParaRPr lang="ja-JP" altLang="en-US" dirty="0"/>
          </a:p>
        </p:txBody>
      </p:sp>
      <p:sp>
        <p:nvSpPr>
          <p:cNvPr id="3" name="コンテンツ プレースホルダ 2"/>
          <p:cNvSpPr>
            <a:spLocks noGrp="1"/>
          </p:cNvSpPr>
          <p:nvPr>
            <p:ph idx="1"/>
          </p:nvPr>
        </p:nvSpPr>
        <p:spPr/>
        <p:txBody>
          <a:bodyPr/>
          <a:lstStyle/>
          <a:p>
            <a:r>
              <a:rPr lang="ja-JP" altLang="en-US" sz="3000" dirty="0"/>
              <a:t>電子銃直後の </a:t>
            </a:r>
            <a:r>
              <a:rPr lang="en-US" altLang="ja-JP" sz="3000" dirty="0"/>
              <a:t>#A2 </a:t>
            </a:r>
            <a:r>
              <a:rPr lang="ja-JP" altLang="en-US" sz="3000" dirty="0" smtClean="0"/>
              <a:t>ビーム</a:t>
            </a:r>
            <a:r>
              <a:rPr lang="ja-JP" altLang="en-US" sz="3000" dirty="0"/>
              <a:t>特性</a:t>
            </a:r>
            <a:r>
              <a:rPr lang="ja-JP" altLang="en-US" sz="3000" dirty="0" smtClean="0"/>
              <a:t>解析部</a:t>
            </a:r>
            <a:endParaRPr lang="en-US" altLang="ja-JP" sz="3000" dirty="0" smtClean="0"/>
          </a:p>
          <a:p>
            <a:pPr lvl="1"/>
            <a:r>
              <a:rPr lang="ja-JP" altLang="en-US" sz="2800" dirty="0" smtClean="0"/>
              <a:t>現在</a:t>
            </a:r>
            <a:r>
              <a:rPr lang="en-US" altLang="ja-JP" sz="2800" dirty="0" smtClean="0"/>
              <a:t> RF </a:t>
            </a:r>
            <a:r>
              <a:rPr lang="ja-JP" altLang="en-US" sz="2800" dirty="0" smtClean="0"/>
              <a:t>電子銃の最大電流で検査</a:t>
            </a:r>
            <a:r>
              <a:rPr lang="en-US" altLang="ja-JP" sz="2800" dirty="0" smtClean="0"/>
              <a:t> (</a:t>
            </a:r>
            <a:r>
              <a:rPr lang="ja-JP" altLang="en-US" sz="2800" dirty="0" smtClean="0"/>
              <a:t>申請値</a:t>
            </a:r>
            <a:r>
              <a:rPr lang="en-US" altLang="ja-JP" sz="2800" dirty="0" smtClean="0"/>
              <a:t> 1250nC 2bunch 50Hz)</a:t>
            </a:r>
          </a:p>
          <a:p>
            <a:r>
              <a:rPr lang="ja-JP" altLang="en-US" sz="3000" dirty="0" smtClean="0"/>
              <a:t>ダンピングリング</a:t>
            </a:r>
            <a:r>
              <a:rPr lang="ja-JP" altLang="en-US" sz="3000" dirty="0"/>
              <a:t>への分岐部</a:t>
            </a:r>
            <a:r>
              <a:rPr lang="ja-JP" altLang="en-US" sz="3000" dirty="0" smtClean="0"/>
              <a:t>の</a:t>
            </a:r>
            <a:r>
              <a:rPr lang="en-US" altLang="ja-JP" sz="3000" dirty="0"/>
              <a:t> </a:t>
            </a:r>
            <a:r>
              <a:rPr lang="en-US" altLang="ja-JP" sz="3000" dirty="0" smtClean="0"/>
              <a:t>#</a:t>
            </a:r>
            <a:r>
              <a:rPr lang="en-US" altLang="ja-JP" sz="3000" dirty="0"/>
              <a:t>28 </a:t>
            </a:r>
            <a:r>
              <a:rPr lang="ja-JP" altLang="en-US" sz="3000" dirty="0" smtClean="0"/>
              <a:t>ビームダンプ</a:t>
            </a:r>
            <a:endParaRPr lang="en-US" altLang="ja-JP" sz="3000" dirty="0" smtClean="0"/>
          </a:p>
          <a:p>
            <a:pPr lvl="1"/>
            <a:r>
              <a:rPr lang="ja-JP" altLang="en-US" sz="2800" dirty="0" smtClean="0"/>
              <a:t>現在の一次電子の電流制限値</a:t>
            </a:r>
            <a:r>
              <a:rPr lang="en-US" altLang="ja-JP" sz="2800" dirty="0" smtClean="0"/>
              <a:t> 0.7nC </a:t>
            </a:r>
            <a:r>
              <a:rPr lang="ja-JP" altLang="en-US" sz="2800" dirty="0" smtClean="0"/>
              <a:t>で、</a:t>
            </a:r>
            <a:r>
              <a:rPr lang="en-US" altLang="ja-JP" sz="2800" dirty="0" smtClean="0"/>
              <a:t>0.1nC </a:t>
            </a:r>
            <a:r>
              <a:rPr lang="ja-JP" altLang="en-US" sz="2800" dirty="0" smtClean="0"/>
              <a:t>の陽電子を導き検査</a:t>
            </a:r>
            <a:endParaRPr lang="en-US" altLang="ja-JP" sz="2800" dirty="0" smtClean="0"/>
          </a:p>
          <a:p>
            <a:pPr lvl="1"/>
            <a:r>
              <a:rPr lang="ja-JP" altLang="en-US" sz="2800" dirty="0" smtClean="0"/>
              <a:t>いずれも予定よりも少ない電流値での検査になったが、放射線管理に対応していただいた</a:t>
            </a:r>
            <a:endParaRPr lang="en-US" altLang="ja-JP" sz="2800" dirty="0" smtClean="0"/>
          </a:p>
          <a:p>
            <a:r>
              <a:rPr lang="ja-JP" altLang="en-US" sz="3000" dirty="0" smtClean="0"/>
              <a:t>さらに</a:t>
            </a:r>
            <a:r>
              <a:rPr lang="ja-JP" altLang="en-US" sz="3000" dirty="0"/>
              <a:t>陽電子生成部の放射線量</a:t>
            </a:r>
            <a:r>
              <a:rPr lang="ja-JP" altLang="en-US" sz="3000" dirty="0" smtClean="0"/>
              <a:t>評価</a:t>
            </a:r>
            <a:endParaRPr lang="en-US" altLang="ja-JP" sz="3000" dirty="0" smtClean="0"/>
          </a:p>
          <a:p>
            <a:pPr lvl="1"/>
            <a:r>
              <a:rPr lang="ja-JP" altLang="en-US" sz="2800" dirty="0" smtClean="0"/>
              <a:t>今後の遮蔽追加の際に計算が容易になり、遮蔽厚さを最適化できる</a:t>
            </a:r>
            <a:endParaRPr lang="en-US" altLang="ja-JP" sz="2800" dirty="0" smtClean="0"/>
          </a:p>
          <a:p>
            <a:r>
              <a:rPr lang="ja-JP" altLang="en-US" sz="3000" dirty="0" smtClean="0"/>
              <a:t>いずれも合格をいただいた</a:t>
            </a:r>
            <a:endParaRPr lang="ja-JP" altLang="en-US" sz="3000" dirty="0"/>
          </a:p>
        </p:txBody>
      </p:sp>
      <p:sp>
        <p:nvSpPr>
          <p:cNvPr id="4" name="スライド番号プレースホルダ 3"/>
          <p:cNvSpPr>
            <a:spLocks noGrp="1"/>
          </p:cNvSpPr>
          <p:nvPr>
            <p:ph type="sldNum" sz="quarter" idx="10"/>
          </p:nvPr>
        </p:nvSpPr>
        <p:spPr/>
        <p:txBody>
          <a:bodyPr/>
          <a:lstStyle/>
          <a:p>
            <a:pPr>
              <a:defRPr/>
            </a:pPr>
            <a:fld id="{4D221721-5FDC-D445-9F85-7F3CCA7B1AE5}" type="slidenum">
              <a:rPr lang="en-US" altLang="ja-JP" smtClean="0"/>
              <a:pPr>
                <a:defRPr/>
              </a:pPr>
              <a:t>30</a:t>
            </a:fld>
            <a:endParaRPr lang="en-US" altLang="ja-JP"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電力節約の試み</a:t>
            </a:r>
            <a:endParaRPr lang="ja-JP" altLang="en-US" dirty="0"/>
          </a:p>
        </p:txBody>
      </p:sp>
      <p:sp>
        <p:nvSpPr>
          <p:cNvPr id="3" name="コンテンツ プレースホルダ 2"/>
          <p:cNvSpPr>
            <a:spLocks noGrp="1"/>
          </p:cNvSpPr>
          <p:nvPr>
            <p:ph idx="1"/>
          </p:nvPr>
        </p:nvSpPr>
        <p:spPr/>
        <p:txBody>
          <a:bodyPr/>
          <a:lstStyle/>
          <a:p>
            <a:r>
              <a:rPr lang="ja-JP" altLang="en-US" sz="2800" dirty="0" smtClean="0"/>
              <a:t>大電力パルス電源</a:t>
            </a:r>
            <a:r>
              <a:rPr lang="ja-JP" altLang="en-US" sz="2800" dirty="0"/>
              <a:t>の繰り返しも</a:t>
            </a:r>
            <a:r>
              <a:rPr lang="en-US" altLang="ja-JP" sz="2800" dirty="0"/>
              <a:t>50 Hz </a:t>
            </a:r>
            <a:r>
              <a:rPr lang="ja-JP" altLang="en-US" sz="2800" dirty="0"/>
              <a:t>として運転して</a:t>
            </a:r>
            <a:r>
              <a:rPr lang="ja-JP" altLang="en-US" sz="2800" dirty="0" smtClean="0"/>
              <a:t>きた</a:t>
            </a:r>
            <a:endParaRPr lang="en-US" altLang="ja-JP" sz="2800" dirty="0" smtClean="0"/>
          </a:p>
          <a:p>
            <a:r>
              <a:rPr lang="ja-JP" altLang="en-US" sz="2800" dirty="0" smtClean="0"/>
              <a:t>電源</a:t>
            </a:r>
            <a:r>
              <a:rPr lang="ja-JP" altLang="en-US" sz="2800" dirty="0"/>
              <a:t>の安定度を考慮し、これまでは電源繰り返しの </a:t>
            </a:r>
            <a:r>
              <a:rPr lang="en-US" altLang="ja-JP" sz="2800" dirty="0"/>
              <a:t>50 Hz </a:t>
            </a:r>
            <a:r>
              <a:rPr lang="ja-JP" altLang="en-US" sz="2800" dirty="0"/>
              <a:t>からの変更を考えることはほとんど</a:t>
            </a:r>
            <a:r>
              <a:rPr lang="ja-JP" altLang="en-US" sz="2800" dirty="0" smtClean="0"/>
              <a:t>なかった</a:t>
            </a:r>
            <a:endParaRPr lang="en-US" altLang="ja-JP" sz="2800" dirty="0" smtClean="0"/>
          </a:p>
          <a:p>
            <a:r>
              <a:rPr lang="ja-JP" altLang="en-US" sz="2800" dirty="0" smtClean="0"/>
              <a:t>ビーム</a:t>
            </a:r>
            <a:r>
              <a:rPr lang="ja-JP" altLang="en-US" sz="2800" dirty="0"/>
              <a:t>はいつも </a:t>
            </a:r>
            <a:r>
              <a:rPr lang="en-US" altLang="ja-JP" sz="2800" dirty="0"/>
              <a:t>50 Hz </a:t>
            </a:r>
            <a:r>
              <a:rPr lang="ja-JP" altLang="en-US" sz="2800" dirty="0"/>
              <a:t>で供給するわけでは</a:t>
            </a:r>
            <a:r>
              <a:rPr lang="ja-JP" altLang="en-US" sz="2800" dirty="0" smtClean="0"/>
              <a:t>なくある</a:t>
            </a:r>
            <a:r>
              <a:rPr lang="ja-JP" altLang="en-US" sz="2800" dirty="0"/>
              <a:t>意味</a:t>
            </a:r>
            <a:r>
              <a:rPr lang="ja-JP" altLang="en-US" sz="2800" dirty="0" smtClean="0"/>
              <a:t>無駄</a:t>
            </a:r>
            <a:endParaRPr lang="en-US" altLang="ja-JP" sz="2800" dirty="0" smtClean="0"/>
          </a:p>
          <a:p>
            <a:r>
              <a:rPr lang="ja-JP" altLang="en-US" sz="2800" dirty="0" smtClean="0"/>
              <a:t>最近</a:t>
            </a:r>
            <a:r>
              <a:rPr lang="ja-JP" altLang="en-US" sz="2800" dirty="0"/>
              <a:t>の電力料金の高騰により、少しでも電力削減を行うことが</a:t>
            </a:r>
            <a:r>
              <a:rPr lang="ja-JP" altLang="en-US" sz="2800" dirty="0" smtClean="0"/>
              <a:t>好ましい</a:t>
            </a:r>
            <a:endParaRPr lang="en-US" altLang="ja-JP" sz="2800" dirty="0" smtClean="0"/>
          </a:p>
          <a:p>
            <a:r>
              <a:rPr lang="en-US" altLang="ja-JP" sz="2800" dirty="0" smtClean="0"/>
              <a:t>3 </a:t>
            </a:r>
            <a:r>
              <a:rPr lang="ja-JP" altLang="en-US" sz="2800" dirty="0"/>
              <a:t>月の停止時にイベント・タイミング制御装置のソフトウェアを</a:t>
            </a:r>
            <a:r>
              <a:rPr lang="ja-JP" altLang="en-US" sz="2800" dirty="0" smtClean="0"/>
              <a:t>変更、</a:t>
            </a:r>
            <a:r>
              <a:rPr lang="en-US" altLang="ja-JP" sz="2800" dirty="0" smtClean="0"/>
              <a:t>50 </a:t>
            </a:r>
            <a:r>
              <a:rPr lang="en-US" altLang="ja-JP" sz="2800" dirty="0"/>
              <a:t>Hz </a:t>
            </a:r>
            <a:r>
              <a:rPr lang="ja-JP" altLang="en-US" sz="2800" dirty="0"/>
              <a:t>未満のパルス電源運転に対応できるように</a:t>
            </a:r>
            <a:r>
              <a:rPr lang="ja-JP" altLang="en-US" sz="2800" dirty="0" smtClean="0"/>
              <a:t>改造</a:t>
            </a:r>
            <a:endParaRPr lang="en-US" altLang="ja-JP" sz="2800" dirty="0" smtClean="0"/>
          </a:p>
          <a:p>
            <a:r>
              <a:rPr lang="ja-JP" altLang="en-US" sz="2800" dirty="0" smtClean="0"/>
              <a:t>各電源</a:t>
            </a:r>
            <a:r>
              <a:rPr lang="ja-JP" altLang="en-US" sz="2800" dirty="0"/>
              <a:t>装置の動作点の変更調整も行ったところ、</a:t>
            </a:r>
            <a:r>
              <a:rPr lang="en-US" altLang="ja-JP" sz="2800" dirty="0"/>
              <a:t>25 Hz </a:t>
            </a:r>
            <a:r>
              <a:rPr lang="ja-JP" altLang="en-US" sz="2800" dirty="0"/>
              <a:t>の運転によって、</a:t>
            </a:r>
            <a:r>
              <a:rPr lang="en-US" altLang="ja-JP" sz="2800" dirty="0"/>
              <a:t>0.7 MW </a:t>
            </a:r>
            <a:r>
              <a:rPr lang="ja-JP" altLang="en-US" sz="2800" dirty="0"/>
              <a:t>の電力使用量削減に</a:t>
            </a:r>
            <a:r>
              <a:rPr lang="ja-JP" altLang="en-US" sz="2800" dirty="0" smtClean="0"/>
              <a:t>成功</a:t>
            </a:r>
            <a:endParaRPr lang="en-US" altLang="ja-JP" sz="2800" dirty="0" smtClean="0"/>
          </a:p>
          <a:p>
            <a:r>
              <a:rPr lang="en-US" altLang="ja-JP" sz="2800" dirty="0" smtClean="0"/>
              <a:t>PF </a:t>
            </a:r>
            <a:r>
              <a:rPr lang="ja-JP" altLang="en-US" sz="2800" dirty="0"/>
              <a:t>や </a:t>
            </a:r>
            <a:r>
              <a:rPr lang="en-US" altLang="ja-JP" sz="2800" dirty="0"/>
              <a:t>PF-AR </a:t>
            </a:r>
            <a:r>
              <a:rPr lang="ja-JP" altLang="en-US" sz="2800" dirty="0"/>
              <a:t>は当面 </a:t>
            </a:r>
            <a:r>
              <a:rPr lang="en-US" altLang="ja-JP" sz="2800" dirty="0"/>
              <a:t>50 Hz </a:t>
            </a:r>
            <a:r>
              <a:rPr lang="ja-JP" altLang="en-US" sz="2800" dirty="0"/>
              <a:t>の入射は行わないため</a:t>
            </a:r>
            <a:r>
              <a:rPr lang="ja-JP" altLang="en-US" sz="2800" dirty="0" smtClean="0"/>
              <a:t>、</a:t>
            </a:r>
            <a:r>
              <a:rPr lang="en-US" altLang="ja-JP" sz="2800" dirty="0" smtClean="0"/>
              <a:t>25 </a:t>
            </a:r>
            <a:r>
              <a:rPr lang="en-US" altLang="ja-JP" sz="2800" dirty="0"/>
              <a:t>Hz </a:t>
            </a:r>
            <a:r>
              <a:rPr lang="ja-JP" altLang="en-US" sz="2800" dirty="0"/>
              <a:t>の運転を</a:t>
            </a:r>
            <a:r>
              <a:rPr lang="ja-JP" altLang="en-US" sz="2800" dirty="0" smtClean="0"/>
              <a:t>継続</a:t>
            </a:r>
            <a:endParaRPr lang="ja-JP" altLang="en-US" sz="2800" dirty="0"/>
          </a:p>
        </p:txBody>
      </p:sp>
      <p:sp>
        <p:nvSpPr>
          <p:cNvPr id="4" name="スライド番号プレースホルダ 3"/>
          <p:cNvSpPr>
            <a:spLocks noGrp="1"/>
          </p:cNvSpPr>
          <p:nvPr>
            <p:ph type="sldNum" sz="quarter" idx="10"/>
          </p:nvPr>
        </p:nvSpPr>
        <p:spPr/>
        <p:txBody>
          <a:bodyPr/>
          <a:lstStyle/>
          <a:p>
            <a:pPr>
              <a:defRPr/>
            </a:pPr>
            <a:fld id="{4D221721-5FDC-D445-9F85-7F3CCA7B1AE5}" type="slidenum">
              <a:rPr lang="en-US" altLang="ja-JP" smtClean="0"/>
              <a:pPr>
                <a:defRPr/>
              </a:pPr>
              <a:t>31</a:t>
            </a:fld>
            <a:endParaRPr lang="en-US" altLang="ja-JP"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5 </a:t>
            </a:r>
            <a:r>
              <a:rPr lang="ja-JP" altLang="en-US" dirty="0"/>
              <a:t>月 </a:t>
            </a:r>
            <a:r>
              <a:rPr lang="en-US" altLang="ja-JP" dirty="0"/>
              <a:t>12 </a:t>
            </a:r>
            <a:r>
              <a:rPr lang="ja-JP" altLang="en-US" dirty="0"/>
              <a:t>日発熱</a:t>
            </a:r>
            <a:r>
              <a:rPr lang="ja-JP" altLang="en-US" dirty="0" smtClean="0"/>
              <a:t>事案 </a:t>
            </a:r>
            <a:r>
              <a:rPr lang="en-US" altLang="ja-JP" dirty="0" smtClean="0"/>
              <a:t>2 </a:t>
            </a:r>
            <a:r>
              <a:rPr lang="ja-JP" altLang="en-US" dirty="0" smtClean="0"/>
              <a:t>件</a:t>
            </a:r>
            <a:endParaRPr lang="ja-JP" altLang="en-US" dirty="0"/>
          </a:p>
        </p:txBody>
      </p:sp>
      <p:sp>
        <p:nvSpPr>
          <p:cNvPr id="3" name="コンテンツ プレースホルダ 2"/>
          <p:cNvSpPr>
            <a:spLocks noGrp="1"/>
          </p:cNvSpPr>
          <p:nvPr>
            <p:ph idx="1"/>
          </p:nvPr>
        </p:nvSpPr>
        <p:spPr/>
        <p:txBody>
          <a:bodyPr/>
          <a:lstStyle/>
          <a:p>
            <a:r>
              <a:rPr lang="ja-JP" altLang="en-US" sz="2800" dirty="0"/>
              <a:t>日中、第 </a:t>
            </a:r>
            <a:r>
              <a:rPr lang="en-US" altLang="ja-JP" sz="2800" dirty="0"/>
              <a:t>2 </a:t>
            </a:r>
            <a:r>
              <a:rPr lang="ja-JP" altLang="en-US" sz="2800" dirty="0"/>
              <a:t>スイッチヤード </a:t>
            </a:r>
            <a:r>
              <a:rPr lang="en-US" altLang="ja-JP" sz="2800" dirty="0"/>
              <a:t>(SY2) </a:t>
            </a:r>
            <a:r>
              <a:rPr lang="ja-JP" altLang="en-US" sz="2800" dirty="0"/>
              <a:t>で異臭とうっすらとした発煙が有り、試験中の </a:t>
            </a:r>
            <a:r>
              <a:rPr lang="en-US" altLang="ja-JP" sz="2800" dirty="0"/>
              <a:t>SY2 </a:t>
            </a:r>
            <a:r>
              <a:rPr lang="ja-JP" altLang="en-US" sz="2800" dirty="0"/>
              <a:t>の電源を停止し調査したところ、偏光電磁石 </a:t>
            </a:r>
            <a:r>
              <a:rPr lang="en-US" altLang="ja-JP" sz="2800" dirty="0"/>
              <a:t>BM_28_4 (BC1E.2) </a:t>
            </a:r>
            <a:r>
              <a:rPr lang="ja-JP" altLang="en-US" sz="2800" dirty="0"/>
              <a:t>のコイルが</a:t>
            </a:r>
            <a:r>
              <a:rPr lang="ja-JP" altLang="en-US" sz="2800" dirty="0" smtClean="0"/>
              <a:t>発熱</a:t>
            </a:r>
            <a:endParaRPr lang="en-US" altLang="ja-JP" sz="2800" dirty="0" smtClean="0"/>
          </a:p>
          <a:p>
            <a:r>
              <a:rPr lang="ja-JP" altLang="en-US" sz="2800" dirty="0" smtClean="0"/>
              <a:t>コイル交換予定、今後</a:t>
            </a:r>
            <a:r>
              <a:rPr lang="ja-JP" altLang="en-US" sz="2800" dirty="0"/>
              <a:t>業者との連絡に注意を払う必要</a:t>
            </a:r>
            <a:endParaRPr lang="en-US" altLang="ja-JP" sz="2800" dirty="0" smtClean="0"/>
          </a:p>
          <a:p>
            <a:r>
              <a:rPr lang="ja-JP" altLang="en-US" sz="2800" dirty="0"/>
              <a:t>準夜、</a:t>
            </a:r>
            <a:r>
              <a:rPr lang="en-US" altLang="ja-JP" sz="2800" dirty="0"/>
              <a:t>A </a:t>
            </a:r>
            <a:r>
              <a:rPr lang="ja-JP" altLang="en-US" sz="2800" dirty="0"/>
              <a:t>セクター部で異臭とうっすらとした発煙が有り、</a:t>
            </a:r>
            <a:r>
              <a:rPr lang="en-US" altLang="ja-JP" sz="2800" dirty="0"/>
              <a:t>A, B </a:t>
            </a:r>
            <a:r>
              <a:rPr lang="ja-JP" altLang="en-US" sz="2800" dirty="0"/>
              <a:t>セクターの電源を</a:t>
            </a:r>
            <a:r>
              <a:rPr lang="ja-JP" altLang="en-US" sz="2800" dirty="0" smtClean="0"/>
              <a:t>停止した</a:t>
            </a:r>
            <a:r>
              <a:rPr lang="ja-JP" altLang="en-US" sz="2800" dirty="0"/>
              <a:t>上で調査したところ、約 </a:t>
            </a:r>
            <a:r>
              <a:rPr lang="en-US" altLang="ja-JP" sz="2800" dirty="0" smtClean="0"/>
              <a:t>30 </a:t>
            </a:r>
            <a:r>
              <a:rPr lang="ja-JP" altLang="en-US" sz="2800" dirty="0" smtClean="0"/>
              <a:t>分後</a:t>
            </a:r>
            <a:r>
              <a:rPr lang="ja-JP" altLang="en-US" sz="2800" dirty="0"/>
              <a:t>に大電力クライストロン </a:t>
            </a:r>
            <a:r>
              <a:rPr lang="en-US" altLang="ja-JP" sz="2800" dirty="0" smtClean="0"/>
              <a:t>KL_A2 </a:t>
            </a:r>
            <a:r>
              <a:rPr lang="ja-JP" altLang="en-US" sz="2800" dirty="0" smtClean="0"/>
              <a:t>の</a:t>
            </a:r>
            <a:r>
              <a:rPr lang="en-US" altLang="ja-JP" sz="2800" dirty="0" smtClean="0"/>
              <a:t/>
            </a:r>
            <a:br>
              <a:rPr lang="en-US" altLang="ja-JP" sz="2800" dirty="0" smtClean="0"/>
            </a:br>
            <a:r>
              <a:rPr lang="ja-JP" altLang="en-US" sz="2800" dirty="0" smtClean="0"/>
              <a:t>パルス</a:t>
            </a:r>
            <a:r>
              <a:rPr lang="ja-JP" altLang="en-US" sz="2800" dirty="0"/>
              <a:t>電源の</a:t>
            </a:r>
            <a:r>
              <a:rPr lang="ja-JP" altLang="en-US" sz="2800" dirty="0" smtClean="0"/>
              <a:t>デスパイカー</a:t>
            </a:r>
            <a:r>
              <a:rPr lang="ja-JP" altLang="en-US" sz="2800" dirty="0"/>
              <a:t>と</a:t>
            </a:r>
            <a:r>
              <a:rPr lang="ja-JP" altLang="en-US" sz="2800" dirty="0" smtClean="0"/>
              <a:t>いう</a:t>
            </a:r>
            <a:r>
              <a:rPr lang="en-US" altLang="ja-JP" sz="2800" dirty="0" smtClean="0"/>
              <a:t/>
            </a:r>
            <a:br>
              <a:rPr lang="en-US" altLang="ja-JP" sz="2800" dirty="0" smtClean="0"/>
            </a:br>
            <a:r>
              <a:rPr lang="ja-JP" altLang="en-US" sz="2800" dirty="0" smtClean="0"/>
              <a:t>素子</a:t>
            </a:r>
            <a:r>
              <a:rPr lang="ja-JP" altLang="en-US" sz="2800" dirty="0"/>
              <a:t>の</a:t>
            </a:r>
            <a:r>
              <a:rPr lang="ja-JP" altLang="en-US" sz="2800" dirty="0" smtClean="0"/>
              <a:t>発熱を発見</a:t>
            </a:r>
            <a:endParaRPr lang="en-US" altLang="ja-JP" sz="2800" dirty="0" smtClean="0"/>
          </a:p>
          <a:p>
            <a:r>
              <a:rPr lang="ja-JP" altLang="en-US" sz="2800" dirty="0"/>
              <a:t>経年変化による</a:t>
            </a:r>
            <a:r>
              <a:rPr lang="ja-JP" altLang="en-US" sz="2800" dirty="0" smtClean="0"/>
              <a:t>障害、同じロット</a:t>
            </a:r>
            <a:r>
              <a:rPr lang="en-US" altLang="ja-JP" sz="2800" dirty="0" smtClean="0"/>
              <a:t/>
            </a:r>
            <a:br>
              <a:rPr lang="en-US" altLang="ja-JP" sz="2800" dirty="0" smtClean="0"/>
            </a:br>
            <a:r>
              <a:rPr lang="ja-JP" altLang="en-US" sz="2800" dirty="0" smtClean="0"/>
              <a:t>は交換済み</a:t>
            </a:r>
            <a:endParaRPr lang="ja-JP" altLang="en-US" sz="2800" dirty="0"/>
          </a:p>
        </p:txBody>
      </p:sp>
      <p:sp>
        <p:nvSpPr>
          <p:cNvPr id="4" name="スライド番号プレースホルダ 3"/>
          <p:cNvSpPr>
            <a:spLocks noGrp="1"/>
          </p:cNvSpPr>
          <p:nvPr>
            <p:ph type="sldNum" sz="quarter" idx="10"/>
          </p:nvPr>
        </p:nvSpPr>
        <p:spPr/>
        <p:txBody>
          <a:bodyPr/>
          <a:lstStyle/>
          <a:p>
            <a:pPr>
              <a:defRPr/>
            </a:pPr>
            <a:fld id="{4D221721-5FDC-D445-9F85-7F3CCA7B1AE5}" type="slidenum">
              <a:rPr lang="en-US" altLang="ja-JP" smtClean="0"/>
              <a:pPr>
                <a:defRPr/>
              </a:pPr>
              <a:t>32</a:t>
            </a:fld>
            <a:endParaRPr lang="en-US" altLang="ja-JP" dirty="0"/>
          </a:p>
        </p:txBody>
      </p:sp>
      <p:pic>
        <p:nvPicPr>
          <p:cNvPr id="5" name="図 4" descr="despiker.jpe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10300" y="4007245"/>
            <a:ext cx="4313238" cy="3234929"/>
          </a:xfrm>
          <a:prstGeom prst="rect">
            <a:avLst/>
          </a:prstGeom>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コンテンツ プレースホルダ 30"/>
          <p:cNvPicPr>
            <a:picLocks noGrp="1"/>
          </p:cNvPicPr>
          <p:nvPr>
            <p:ph idx="1"/>
          </p:nvPr>
        </p:nvPicPr>
        <p:blipFill>
          <a:blip r:embed="rId2">
            <a:extLst>
              <a:ext uri="{28A0092B-C50C-407E-A947-70E740481C1C}">
                <a14:useLocalDpi xmlns:a14="http://schemas.microsoft.com/office/drawing/2010/main"/>
              </a:ext>
            </a:extLst>
          </a:blip>
          <a:stretch>
            <a:fillRect/>
          </a:stretch>
        </p:blipFill>
        <p:spPr>
          <a:xfrm>
            <a:off x="163513" y="1613050"/>
            <a:ext cx="10525125" cy="4861078"/>
          </a:xfrm>
        </p:spPr>
      </p:pic>
      <p:sp>
        <p:nvSpPr>
          <p:cNvPr id="2" name="タイトル 1"/>
          <p:cNvSpPr>
            <a:spLocks noGrp="1"/>
          </p:cNvSpPr>
          <p:nvPr>
            <p:ph type="title"/>
          </p:nvPr>
        </p:nvSpPr>
        <p:spPr>
          <a:xfrm>
            <a:off x="165100" y="265604"/>
            <a:ext cx="10358438" cy="714375"/>
          </a:xfrm>
        </p:spPr>
        <p:txBody>
          <a:bodyPr/>
          <a:lstStyle/>
          <a:p>
            <a:r>
              <a:rPr lang="en-US" altLang="ja-JP" sz="3600" dirty="0" smtClean="0"/>
              <a:t>Linac Schedule Overview</a:t>
            </a:r>
            <a:endParaRPr lang="ja-JP" altLang="en-US" sz="3600" dirty="0"/>
          </a:p>
        </p:txBody>
      </p:sp>
      <p:sp>
        <p:nvSpPr>
          <p:cNvPr id="4" name="スライド番号プレースホルダ 3"/>
          <p:cNvSpPr>
            <a:spLocks noGrp="1"/>
          </p:cNvSpPr>
          <p:nvPr>
            <p:ph type="sldNum" sz="quarter" idx="10"/>
          </p:nvPr>
        </p:nvSpPr>
        <p:spPr/>
        <p:txBody>
          <a:bodyPr/>
          <a:lstStyle/>
          <a:p>
            <a:pPr>
              <a:defRPr/>
            </a:pPr>
            <a:fld id="{4D221721-5FDC-D445-9F85-7F3CCA7B1AE5}" type="slidenum">
              <a:rPr lang="en-US" altLang="ja-JP" smtClean="0"/>
              <a:pPr>
                <a:defRPr/>
              </a:pPr>
              <a:t>33</a:t>
            </a:fld>
            <a:endParaRPr lang="en-US" altLang="ja-JP" dirty="0"/>
          </a:p>
        </p:txBody>
      </p:sp>
      <p:sp>
        <p:nvSpPr>
          <p:cNvPr id="6" name="テキスト ボックス 5"/>
          <p:cNvSpPr txBox="1"/>
          <p:nvPr/>
        </p:nvSpPr>
        <p:spPr>
          <a:xfrm>
            <a:off x="403697" y="837234"/>
            <a:ext cx="1416069" cy="843970"/>
          </a:xfrm>
          <a:prstGeom prst="rect">
            <a:avLst/>
          </a:prstGeom>
          <a:noFill/>
        </p:spPr>
        <p:txBody>
          <a:bodyPr wrap="none" lIns="104287" tIns="52144" rIns="104287" bIns="52144" rtlCol="0">
            <a:spAutoFit/>
          </a:bodyPr>
          <a:lstStyle/>
          <a:p>
            <a:r>
              <a:rPr lang="en-US" altLang="ja-JP" sz="1200" b="1" dirty="0">
                <a:latin typeface="+mn-lt"/>
                <a:cs typeface="Arial"/>
              </a:rPr>
              <a:t>RF-</a:t>
            </a:r>
            <a:r>
              <a:rPr lang="en-US" altLang="ja-JP" sz="1200" b="1" dirty="0" smtClean="0">
                <a:latin typeface="+mn-lt"/>
                <a:cs typeface="Arial"/>
              </a:rPr>
              <a:t>Gun </a:t>
            </a:r>
            <a:r>
              <a:rPr lang="en-US" altLang="ja-JP" sz="1200" b="1" dirty="0" smtClean="0">
                <a:solidFill>
                  <a:srgbClr val="0000FF"/>
                </a:solidFill>
                <a:latin typeface="+mn-lt"/>
                <a:cs typeface="Arial"/>
              </a:rPr>
              <a:t>e- beam</a:t>
            </a:r>
            <a:endParaRPr lang="en-US" altLang="ja-JP" sz="1200" b="1" dirty="0">
              <a:solidFill>
                <a:srgbClr val="0000FF"/>
              </a:solidFill>
              <a:latin typeface="+mn-lt"/>
              <a:cs typeface="Arial"/>
            </a:endParaRPr>
          </a:p>
          <a:p>
            <a:r>
              <a:rPr lang="en-US" altLang="ja-JP" sz="1200" b="1" dirty="0">
                <a:latin typeface="+mn-lt"/>
                <a:cs typeface="Arial"/>
              </a:rPr>
              <a:t>commissioning</a:t>
            </a:r>
          </a:p>
          <a:p>
            <a:r>
              <a:rPr lang="en-US" altLang="ja-JP" sz="1200" b="1" dirty="0">
                <a:latin typeface="+mn-lt"/>
                <a:cs typeface="Arial"/>
              </a:rPr>
              <a:t>at A,B-sector</a:t>
            </a:r>
          </a:p>
          <a:p>
            <a:r>
              <a:rPr lang="en-US" altLang="ja-JP" sz="1200" b="1" dirty="0">
                <a:solidFill>
                  <a:srgbClr val="0000FF"/>
                </a:solidFill>
                <a:latin typeface="+mn-lt"/>
                <a:cs typeface="Arial"/>
              </a:rPr>
              <a:t>Qe- = 5nC</a:t>
            </a:r>
            <a:endParaRPr lang="ja-JP" altLang="en-US" sz="1200" b="1" dirty="0">
              <a:solidFill>
                <a:srgbClr val="0000FF"/>
              </a:solidFill>
              <a:latin typeface="+mn-lt"/>
              <a:cs typeface="Arial"/>
            </a:endParaRPr>
          </a:p>
        </p:txBody>
      </p:sp>
      <p:sp>
        <p:nvSpPr>
          <p:cNvPr id="8" name="テキスト ボックス 7"/>
          <p:cNvSpPr txBox="1"/>
          <p:nvPr/>
        </p:nvSpPr>
        <p:spPr>
          <a:xfrm>
            <a:off x="1916220" y="828933"/>
            <a:ext cx="1097497" cy="659304"/>
          </a:xfrm>
          <a:prstGeom prst="rect">
            <a:avLst/>
          </a:prstGeom>
          <a:noFill/>
        </p:spPr>
        <p:txBody>
          <a:bodyPr wrap="none" lIns="104287" tIns="52144" rIns="104287" bIns="52144" rtlCol="0">
            <a:spAutoFit/>
          </a:bodyPr>
          <a:lstStyle/>
          <a:p>
            <a:r>
              <a:rPr lang="en-US" altLang="ja-JP" sz="1200" b="1" dirty="0" smtClean="0">
                <a:solidFill>
                  <a:srgbClr val="0000FF"/>
                </a:solidFill>
                <a:latin typeface="+mn-lt"/>
                <a:cs typeface="Arial"/>
              </a:rPr>
              <a:t>e-</a:t>
            </a:r>
            <a:r>
              <a:rPr lang="en-US" altLang="ja-JP" sz="1200" b="1" dirty="0" smtClean="0">
                <a:latin typeface="+mn-lt"/>
                <a:cs typeface="Arial"/>
              </a:rPr>
              <a:t> commiss.</a:t>
            </a:r>
            <a:endParaRPr lang="en-US" altLang="ja-JP" sz="1200" b="1" dirty="0">
              <a:latin typeface="+mn-lt"/>
              <a:cs typeface="Arial"/>
            </a:endParaRPr>
          </a:p>
          <a:p>
            <a:r>
              <a:rPr lang="en-US" altLang="ja-JP" sz="1200" b="1" dirty="0">
                <a:latin typeface="+mn-lt"/>
                <a:cs typeface="Arial"/>
              </a:rPr>
              <a:t>at A,</a:t>
            </a:r>
            <a:r>
              <a:rPr lang="en-US" altLang="ja-JP" sz="1200" b="1" dirty="0" smtClean="0">
                <a:latin typeface="+mn-lt"/>
                <a:cs typeface="Arial"/>
              </a:rPr>
              <a:t>B,J,C,1</a:t>
            </a:r>
            <a:endParaRPr lang="en-US" altLang="ja-JP" sz="1200" b="1" dirty="0">
              <a:latin typeface="+mn-lt"/>
              <a:cs typeface="Arial"/>
            </a:endParaRPr>
          </a:p>
          <a:p>
            <a:r>
              <a:rPr lang="en-US" altLang="ja-JP" sz="1200" b="1" dirty="0">
                <a:solidFill>
                  <a:srgbClr val="0000FF"/>
                </a:solidFill>
                <a:latin typeface="+mn-lt"/>
                <a:cs typeface="Arial"/>
              </a:rPr>
              <a:t>Qe- = 5nC</a:t>
            </a:r>
            <a:endParaRPr lang="ja-JP" altLang="en-US" sz="1200" b="1" dirty="0">
              <a:solidFill>
                <a:srgbClr val="0000FF"/>
              </a:solidFill>
              <a:latin typeface="+mn-lt"/>
              <a:cs typeface="Arial"/>
            </a:endParaRPr>
          </a:p>
        </p:txBody>
      </p:sp>
      <p:cxnSp>
        <p:nvCxnSpPr>
          <p:cNvPr id="9" name="直線矢印コネクタ 8"/>
          <p:cNvCxnSpPr/>
          <p:nvPr/>
        </p:nvCxnSpPr>
        <p:spPr>
          <a:xfrm>
            <a:off x="1919271" y="2205560"/>
            <a:ext cx="950400"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0" name="直線矢印コネクタ 9"/>
          <p:cNvCxnSpPr/>
          <p:nvPr/>
        </p:nvCxnSpPr>
        <p:spPr>
          <a:xfrm flipV="1">
            <a:off x="3149660" y="2205560"/>
            <a:ext cx="1871989" cy="32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1" name="テキスト ボックス 10"/>
          <p:cNvSpPr txBox="1"/>
          <p:nvPr/>
        </p:nvSpPr>
        <p:spPr>
          <a:xfrm>
            <a:off x="4004706" y="816555"/>
            <a:ext cx="2916480" cy="843970"/>
          </a:xfrm>
          <a:prstGeom prst="rect">
            <a:avLst/>
          </a:prstGeom>
          <a:noFill/>
        </p:spPr>
        <p:txBody>
          <a:bodyPr wrap="none" lIns="104287" tIns="52144" rIns="104287" bIns="52144" rtlCol="0">
            <a:spAutoFit/>
          </a:bodyPr>
          <a:lstStyle/>
          <a:p>
            <a:r>
              <a:rPr lang="en-US" altLang="ja-JP" sz="1200" b="1" dirty="0" smtClean="0">
                <a:solidFill>
                  <a:srgbClr val="FF0000"/>
                </a:solidFill>
                <a:latin typeface="+mn-lt"/>
                <a:cs typeface="Arial"/>
              </a:rPr>
              <a:t>e+</a:t>
            </a:r>
            <a:r>
              <a:rPr lang="en-US" altLang="ja-JP" sz="1200" b="1" dirty="0" smtClean="0">
                <a:latin typeface="+mn-lt"/>
                <a:cs typeface="Arial"/>
              </a:rPr>
              <a:t> commiss.</a:t>
            </a:r>
            <a:endParaRPr lang="en-US" altLang="ja-JP" sz="1200" b="1" dirty="0">
              <a:latin typeface="+mn-lt"/>
              <a:cs typeface="Arial"/>
            </a:endParaRPr>
          </a:p>
          <a:p>
            <a:r>
              <a:rPr lang="en-US" altLang="ja-JP" sz="1200" b="1" dirty="0">
                <a:latin typeface="+mn-lt"/>
                <a:cs typeface="Arial"/>
              </a:rPr>
              <a:t>at </a:t>
            </a:r>
            <a:r>
              <a:rPr lang="en-US" altLang="ja-JP" sz="1200" b="1" dirty="0" smtClean="0">
                <a:latin typeface="+mn-lt"/>
                <a:cs typeface="Arial"/>
              </a:rPr>
              <a:t>1,2 </a:t>
            </a:r>
            <a:r>
              <a:rPr lang="en-US" altLang="ja-JP" sz="1200" b="1" dirty="0" smtClean="0">
                <a:solidFill>
                  <a:srgbClr val="FF0000"/>
                </a:solidFill>
                <a:latin typeface="+mn-lt"/>
                <a:cs typeface="Arial"/>
              </a:rPr>
              <a:t>Qe+ </a:t>
            </a:r>
            <a:r>
              <a:rPr lang="en-US" altLang="ja-JP" sz="1200" b="1" dirty="0">
                <a:solidFill>
                  <a:srgbClr val="FF0000"/>
                </a:solidFill>
                <a:latin typeface="+mn-lt"/>
                <a:cs typeface="Arial"/>
              </a:rPr>
              <a:t>= </a:t>
            </a:r>
            <a:r>
              <a:rPr lang="en-US" altLang="ja-JP" sz="1200" b="1" dirty="0" smtClean="0">
                <a:solidFill>
                  <a:srgbClr val="FF0000"/>
                </a:solidFill>
                <a:latin typeface="+mn-lt"/>
                <a:cs typeface="Arial"/>
              </a:rPr>
              <a:t>0.5nC</a:t>
            </a:r>
            <a:r>
              <a:rPr lang="en-US" altLang="ja-JP" sz="1100" b="1" dirty="0" smtClean="0">
                <a:solidFill>
                  <a:srgbClr val="008000"/>
                </a:solidFill>
                <a:latin typeface="+mn-lt"/>
                <a:cs typeface="Arial"/>
              </a:rPr>
              <a:t> (FC, DCS, Qe- 50%)</a:t>
            </a:r>
          </a:p>
          <a:p>
            <a:r>
              <a:rPr lang="en-US" altLang="ja-JP" sz="1200" b="1" dirty="0" smtClean="0">
                <a:solidFill>
                  <a:srgbClr val="0000FF"/>
                </a:solidFill>
                <a:latin typeface="+mn-lt"/>
                <a:cs typeface="Arial"/>
              </a:rPr>
              <a:t>e-</a:t>
            </a:r>
            <a:r>
              <a:rPr lang="en-US" altLang="ja-JP" sz="1200" b="1" dirty="0" smtClean="0">
                <a:latin typeface="+mn-lt"/>
                <a:cs typeface="Arial"/>
              </a:rPr>
              <a:t> </a:t>
            </a:r>
            <a:r>
              <a:rPr lang="en-US" altLang="ja-JP" sz="1200" b="1" dirty="0">
                <a:latin typeface="+mn-lt"/>
                <a:cs typeface="Arial"/>
              </a:rPr>
              <a:t>commiss.</a:t>
            </a:r>
          </a:p>
          <a:p>
            <a:r>
              <a:rPr lang="en-US" altLang="ja-JP" sz="1200" b="1" dirty="0">
                <a:latin typeface="+mn-lt"/>
                <a:cs typeface="Arial"/>
              </a:rPr>
              <a:t>at </a:t>
            </a:r>
            <a:r>
              <a:rPr lang="en-US" altLang="ja-JP" sz="1200" b="1" dirty="0" smtClean="0">
                <a:latin typeface="+mn-lt"/>
                <a:cs typeface="Arial"/>
              </a:rPr>
              <a:t>1,2,3,4,5 </a:t>
            </a:r>
            <a:r>
              <a:rPr lang="en-US" altLang="ja-JP" sz="1200" b="1" dirty="0" smtClean="0">
                <a:solidFill>
                  <a:srgbClr val="0000FF"/>
                </a:solidFill>
                <a:latin typeface="+mn-lt"/>
                <a:cs typeface="Arial"/>
              </a:rPr>
              <a:t>Qe- </a:t>
            </a:r>
            <a:r>
              <a:rPr lang="en-US" altLang="ja-JP" sz="1200" b="1" dirty="0">
                <a:solidFill>
                  <a:srgbClr val="0000FF"/>
                </a:solidFill>
                <a:latin typeface="+mn-lt"/>
                <a:cs typeface="Arial"/>
              </a:rPr>
              <a:t>= </a:t>
            </a:r>
            <a:r>
              <a:rPr lang="en-US" altLang="ja-JP" sz="1200" b="1" dirty="0" smtClean="0">
                <a:solidFill>
                  <a:srgbClr val="0000FF"/>
                </a:solidFill>
                <a:latin typeface="+mn-lt"/>
                <a:cs typeface="Arial"/>
              </a:rPr>
              <a:t>5nC</a:t>
            </a:r>
            <a:endParaRPr lang="ja-JP" altLang="en-US" sz="1200" b="1" dirty="0">
              <a:solidFill>
                <a:srgbClr val="0000FF"/>
              </a:solidFill>
              <a:latin typeface="+mn-lt"/>
              <a:cs typeface="Arial"/>
            </a:endParaRPr>
          </a:p>
        </p:txBody>
      </p:sp>
      <p:cxnSp>
        <p:nvCxnSpPr>
          <p:cNvPr id="12" name="直線コネクタ 11"/>
          <p:cNvCxnSpPr/>
          <p:nvPr/>
        </p:nvCxnSpPr>
        <p:spPr>
          <a:xfrm>
            <a:off x="2381133" y="1488237"/>
            <a:ext cx="0" cy="706740"/>
          </a:xfrm>
          <a:prstGeom prst="line">
            <a:avLst/>
          </a:prstGeom>
          <a:ln w="12700" cmpd="sng">
            <a:prstDash val="sysDot"/>
          </a:ln>
        </p:spPr>
        <p:style>
          <a:lnRef idx="2">
            <a:schemeClr val="accent1"/>
          </a:lnRef>
          <a:fillRef idx="0">
            <a:schemeClr val="accent1"/>
          </a:fillRef>
          <a:effectRef idx="1">
            <a:schemeClr val="accent1"/>
          </a:effectRef>
          <a:fontRef idx="minor">
            <a:schemeClr val="tx1"/>
          </a:fontRef>
        </p:style>
      </p:cxnSp>
      <p:cxnSp>
        <p:nvCxnSpPr>
          <p:cNvPr id="13" name="直線コネクタ 12"/>
          <p:cNvCxnSpPr/>
          <p:nvPr/>
        </p:nvCxnSpPr>
        <p:spPr>
          <a:xfrm rot="5400000">
            <a:off x="4331711" y="1894800"/>
            <a:ext cx="471188" cy="109589"/>
          </a:xfrm>
          <a:prstGeom prst="line">
            <a:avLst/>
          </a:prstGeom>
          <a:ln w="12700" cmpd="sng">
            <a:prstDash val="sysDot"/>
          </a:ln>
        </p:spPr>
        <p:style>
          <a:lnRef idx="2">
            <a:schemeClr val="accent1"/>
          </a:lnRef>
          <a:fillRef idx="0">
            <a:schemeClr val="accent1"/>
          </a:fillRef>
          <a:effectRef idx="1">
            <a:schemeClr val="accent1"/>
          </a:effectRef>
          <a:fontRef idx="minor">
            <a:schemeClr val="tx1"/>
          </a:fontRef>
        </p:style>
      </p:cxnSp>
      <p:sp>
        <p:nvSpPr>
          <p:cNvPr id="14" name="テキスト ボックス 13"/>
          <p:cNvSpPr txBox="1"/>
          <p:nvPr/>
        </p:nvSpPr>
        <p:spPr>
          <a:xfrm>
            <a:off x="3932426" y="6397625"/>
            <a:ext cx="2313751" cy="659304"/>
          </a:xfrm>
          <a:prstGeom prst="rect">
            <a:avLst/>
          </a:prstGeom>
          <a:noFill/>
        </p:spPr>
        <p:txBody>
          <a:bodyPr wrap="none" lIns="104287" tIns="52144" rIns="104287" bIns="52144" rtlCol="0">
            <a:spAutoFit/>
          </a:bodyPr>
          <a:lstStyle/>
          <a:p>
            <a:r>
              <a:rPr lang="en-US" altLang="ja-JP" sz="1200" b="1" dirty="0" smtClean="0">
                <a:solidFill>
                  <a:srgbClr val="FF0000"/>
                </a:solidFill>
                <a:latin typeface="+mn-lt"/>
                <a:cs typeface="Arial"/>
              </a:rPr>
              <a:t>non damped e+</a:t>
            </a:r>
            <a:r>
              <a:rPr lang="en-US" altLang="ja-JP" sz="1200" b="1" dirty="0" smtClean="0">
                <a:latin typeface="+mn-lt"/>
                <a:cs typeface="Arial"/>
              </a:rPr>
              <a:t> commiss.</a:t>
            </a:r>
            <a:endParaRPr lang="en-US" altLang="ja-JP" sz="1200" b="1" dirty="0">
              <a:latin typeface="+mn-lt"/>
              <a:cs typeface="Arial"/>
            </a:endParaRPr>
          </a:p>
          <a:p>
            <a:r>
              <a:rPr lang="en-US" altLang="ja-JP" sz="1200" b="1" dirty="0">
                <a:latin typeface="+mn-lt"/>
                <a:cs typeface="Arial"/>
              </a:rPr>
              <a:t>at </a:t>
            </a:r>
            <a:r>
              <a:rPr lang="en-US" altLang="ja-JP" sz="1200" b="1" dirty="0" smtClean="0">
                <a:latin typeface="+mn-lt"/>
                <a:cs typeface="Arial"/>
              </a:rPr>
              <a:t>1,2, </a:t>
            </a:r>
            <a:r>
              <a:rPr lang="en-US" altLang="ja-JP" sz="1200" b="1" dirty="0" smtClean="0">
                <a:solidFill>
                  <a:schemeClr val="bg1">
                    <a:lumMod val="75000"/>
                  </a:schemeClr>
                </a:solidFill>
                <a:latin typeface="+mn-lt"/>
                <a:cs typeface="Arial"/>
              </a:rPr>
              <a:t>3,4,5 </a:t>
            </a:r>
            <a:r>
              <a:rPr lang="en-US" altLang="ja-JP" sz="1200" b="1" dirty="0" smtClean="0">
                <a:latin typeface="+mn-lt"/>
                <a:cs typeface="Arial"/>
              </a:rPr>
              <a:t>sectors</a:t>
            </a:r>
            <a:endParaRPr lang="en-US" altLang="ja-JP" sz="1100" b="1" dirty="0" smtClean="0">
              <a:latin typeface="+mn-lt"/>
              <a:cs typeface="Arial"/>
            </a:endParaRPr>
          </a:p>
          <a:p>
            <a:r>
              <a:rPr lang="en-US" altLang="ja-JP" sz="1200" b="1" dirty="0" smtClean="0">
                <a:solidFill>
                  <a:srgbClr val="0000FF"/>
                </a:solidFill>
                <a:latin typeface="+mn-lt"/>
                <a:cs typeface="Arial"/>
              </a:rPr>
              <a:t>e-</a:t>
            </a:r>
            <a:r>
              <a:rPr lang="en-US" altLang="ja-JP" sz="1200" b="1" dirty="0" smtClean="0">
                <a:latin typeface="+mn-lt"/>
                <a:cs typeface="Arial"/>
              </a:rPr>
              <a:t> </a:t>
            </a:r>
            <a:r>
              <a:rPr lang="en-US" altLang="ja-JP" sz="1200" b="1" dirty="0" err="1" smtClean="0">
                <a:latin typeface="+mn-lt"/>
                <a:cs typeface="Arial"/>
              </a:rPr>
              <a:t>commiss</a:t>
            </a:r>
            <a:r>
              <a:rPr lang="en-US" altLang="ja-JP" sz="1200" b="1" dirty="0" smtClean="0">
                <a:latin typeface="+mn-lt"/>
                <a:cs typeface="Arial"/>
              </a:rPr>
              <a:t>.</a:t>
            </a:r>
            <a:r>
              <a:rPr lang="en-US" altLang="ja-JP" sz="1200" b="1" dirty="0">
                <a:solidFill>
                  <a:srgbClr val="00FF00"/>
                </a:solidFill>
                <a:latin typeface="+mn-lt"/>
                <a:cs typeface="Arial"/>
              </a:rPr>
              <a:t> </a:t>
            </a:r>
            <a:r>
              <a:rPr lang="en-US" altLang="ja-JP" sz="1200" b="1" dirty="0" smtClean="0">
                <a:solidFill>
                  <a:srgbClr val="00FF00"/>
                </a:solidFill>
                <a:latin typeface="+mn-lt"/>
                <a:cs typeface="Arial"/>
              </a:rPr>
              <a:t> </a:t>
            </a:r>
            <a:r>
              <a:rPr lang="en-US" altLang="ja-JP" sz="1200" b="1" dirty="0" smtClean="0">
                <a:latin typeface="+mn-lt"/>
                <a:cs typeface="Arial"/>
              </a:rPr>
              <a:t>at A→5 sectors</a:t>
            </a:r>
            <a:endParaRPr lang="ja-JP" altLang="en-US" sz="1200" b="1" dirty="0">
              <a:solidFill>
                <a:srgbClr val="0000FF"/>
              </a:solidFill>
              <a:latin typeface="+mn-lt"/>
              <a:cs typeface="Arial"/>
            </a:endParaRPr>
          </a:p>
        </p:txBody>
      </p:sp>
      <p:cxnSp>
        <p:nvCxnSpPr>
          <p:cNvPr id="15" name="直線矢印コネクタ 14"/>
          <p:cNvCxnSpPr/>
          <p:nvPr/>
        </p:nvCxnSpPr>
        <p:spPr>
          <a:xfrm>
            <a:off x="2151180" y="6383471"/>
            <a:ext cx="4067987"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6" name="テキスト ボックス 15"/>
          <p:cNvSpPr txBox="1"/>
          <p:nvPr/>
        </p:nvSpPr>
        <p:spPr>
          <a:xfrm>
            <a:off x="7558967" y="6390114"/>
            <a:ext cx="1771510" cy="843970"/>
          </a:xfrm>
          <a:prstGeom prst="rect">
            <a:avLst/>
          </a:prstGeom>
          <a:noFill/>
        </p:spPr>
        <p:txBody>
          <a:bodyPr wrap="none" lIns="104287" tIns="52144" rIns="104287" bIns="52144" rtlCol="0">
            <a:spAutoFit/>
          </a:bodyPr>
          <a:lstStyle/>
          <a:p>
            <a:r>
              <a:rPr lang="en-US" altLang="ja-JP" sz="1200" b="1" dirty="0" smtClean="0">
                <a:solidFill>
                  <a:srgbClr val="FF0000"/>
                </a:solidFill>
                <a:latin typeface="+mn-lt"/>
                <a:cs typeface="Arial"/>
              </a:rPr>
              <a:t>damped e+</a:t>
            </a:r>
            <a:r>
              <a:rPr lang="en-US" altLang="ja-JP" sz="1200" b="1" dirty="0" smtClean="0">
                <a:latin typeface="+mn-lt"/>
                <a:cs typeface="Arial"/>
              </a:rPr>
              <a:t> commiss.</a:t>
            </a:r>
            <a:endParaRPr lang="en-US" altLang="ja-JP" sz="1200" b="1" dirty="0">
              <a:latin typeface="+mn-lt"/>
              <a:cs typeface="Arial"/>
            </a:endParaRPr>
          </a:p>
          <a:p>
            <a:r>
              <a:rPr lang="en-US" altLang="ja-JP" sz="1200" b="1" dirty="0">
                <a:latin typeface="+mn-lt"/>
                <a:cs typeface="Arial"/>
              </a:rPr>
              <a:t>at </a:t>
            </a:r>
            <a:r>
              <a:rPr lang="en-US" altLang="ja-JP" sz="1200" b="1" dirty="0" smtClean="0">
                <a:latin typeface="+mn-lt"/>
                <a:cs typeface="Arial"/>
              </a:rPr>
              <a:t>1→5 </a:t>
            </a:r>
            <a:r>
              <a:rPr lang="en-US" altLang="ja-JP" sz="1200" b="1" dirty="0" smtClean="0">
                <a:solidFill>
                  <a:srgbClr val="FF0000"/>
                </a:solidFill>
                <a:latin typeface="+mn-lt"/>
                <a:cs typeface="Arial"/>
              </a:rPr>
              <a:t>Qe+ </a:t>
            </a:r>
            <a:r>
              <a:rPr lang="en-US" altLang="ja-JP" sz="1200" b="1" dirty="0">
                <a:solidFill>
                  <a:srgbClr val="FF0000"/>
                </a:solidFill>
                <a:latin typeface="+mn-lt"/>
                <a:cs typeface="Arial"/>
              </a:rPr>
              <a:t>= 1</a:t>
            </a:r>
            <a:r>
              <a:rPr lang="en-US" altLang="ja-JP" sz="1200" b="1" dirty="0" smtClean="0">
                <a:solidFill>
                  <a:srgbClr val="FF0000"/>
                </a:solidFill>
                <a:latin typeface="+mn-lt"/>
                <a:cs typeface="Arial"/>
              </a:rPr>
              <a:t>~4nC</a:t>
            </a:r>
            <a:endParaRPr lang="en-US" altLang="ja-JP" sz="1100" b="1" dirty="0" smtClean="0">
              <a:solidFill>
                <a:srgbClr val="008000"/>
              </a:solidFill>
              <a:latin typeface="+mn-lt"/>
              <a:cs typeface="Arial"/>
            </a:endParaRPr>
          </a:p>
          <a:p>
            <a:r>
              <a:rPr lang="en-US" altLang="ja-JP" sz="1200" b="1" dirty="0" smtClean="0">
                <a:solidFill>
                  <a:srgbClr val="0000FF"/>
                </a:solidFill>
                <a:latin typeface="+mn-lt"/>
                <a:cs typeface="Arial"/>
              </a:rPr>
              <a:t>e-</a:t>
            </a:r>
            <a:r>
              <a:rPr lang="en-US" altLang="ja-JP" sz="1200" b="1" dirty="0" smtClean="0">
                <a:latin typeface="+mn-lt"/>
                <a:cs typeface="Arial"/>
              </a:rPr>
              <a:t> </a:t>
            </a:r>
            <a:r>
              <a:rPr lang="en-US" altLang="ja-JP" sz="1200" b="1" dirty="0">
                <a:latin typeface="+mn-lt"/>
                <a:cs typeface="Arial"/>
              </a:rPr>
              <a:t>commiss.</a:t>
            </a:r>
          </a:p>
          <a:p>
            <a:r>
              <a:rPr lang="en-US" altLang="ja-JP" sz="1200" b="1" dirty="0">
                <a:latin typeface="+mn-lt"/>
                <a:cs typeface="Arial"/>
              </a:rPr>
              <a:t>at </a:t>
            </a:r>
            <a:r>
              <a:rPr lang="en-US" altLang="ja-JP" sz="1200" b="1" dirty="0" smtClean="0">
                <a:latin typeface="+mn-lt"/>
                <a:cs typeface="Arial"/>
              </a:rPr>
              <a:t>A→5 </a:t>
            </a:r>
            <a:r>
              <a:rPr lang="en-US" altLang="ja-JP" sz="1200" b="1" dirty="0" smtClean="0">
                <a:solidFill>
                  <a:srgbClr val="0000FF"/>
                </a:solidFill>
                <a:latin typeface="+mn-lt"/>
                <a:cs typeface="Arial"/>
              </a:rPr>
              <a:t>Qe- </a:t>
            </a:r>
            <a:r>
              <a:rPr lang="en-US" altLang="ja-JP" sz="1200" b="1" dirty="0">
                <a:solidFill>
                  <a:srgbClr val="0000FF"/>
                </a:solidFill>
                <a:latin typeface="+mn-lt"/>
                <a:cs typeface="Arial"/>
              </a:rPr>
              <a:t>= 1</a:t>
            </a:r>
            <a:r>
              <a:rPr lang="en-US" altLang="ja-JP" sz="1200" b="1" dirty="0" smtClean="0">
                <a:solidFill>
                  <a:srgbClr val="0000FF"/>
                </a:solidFill>
                <a:latin typeface="+mn-lt"/>
                <a:cs typeface="Arial"/>
              </a:rPr>
              <a:t>~5nC</a:t>
            </a:r>
            <a:endParaRPr lang="ja-JP" altLang="en-US" sz="1200" b="1" dirty="0">
              <a:solidFill>
                <a:srgbClr val="0000FF"/>
              </a:solidFill>
              <a:latin typeface="+mn-lt"/>
              <a:cs typeface="Arial"/>
            </a:endParaRPr>
          </a:p>
        </p:txBody>
      </p:sp>
      <p:cxnSp>
        <p:nvCxnSpPr>
          <p:cNvPr id="17" name="直線矢印コネクタ 16"/>
          <p:cNvCxnSpPr/>
          <p:nvPr/>
        </p:nvCxnSpPr>
        <p:spPr>
          <a:xfrm>
            <a:off x="6374145" y="6383472"/>
            <a:ext cx="3095987"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8" name="テキスト ボックス 17"/>
          <p:cNvSpPr txBox="1"/>
          <p:nvPr/>
        </p:nvSpPr>
        <p:spPr>
          <a:xfrm>
            <a:off x="9497091" y="6381730"/>
            <a:ext cx="920541" cy="474638"/>
          </a:xfrm>
          <a:prstGeom prst="rect">
            <a:avLst/>
          </a:prstGeom>
          <a:noFill/>
        </p:spPr>
        <p:txBody>
          <a:bodyPr wrap="none" lIns="104287" tIns="52144" rIns="104287" bIns="52144" rtlCol="0">
            <a:spAutoFit/>
          </a:bodyPr>
          <a:lstStyle/>
          <a:p>
            <a:r>
              <a:rPr lang="en-US" altLang="ja-JP" sz="1200" b="1" dirty="0" smtClean="0">
                <a:solidFill>
                  <a:srgbClr val="008000"/>
                </a:solidFill>
                <a:latin typeface="+mn-lt"/>
                <a:cs typeface="Arial"/>
              </a:rPr>
              <a:t>PF-AR</a:t>
            </a:r>
            <a:r>
              <a:rPr lang="en-US" altLang="ja-JP" sz="1200" b="1" dirty="0" smtClean="0">
                <a:solidFill>
                  <a:srgbClr val="0000FF"/>
                </a:solidFill>
                <a:latin typeface="+mn-lt"/>
                <a:cs typeface="Arial"/>
              </a:rPr>
              <a:t> e- </a:t>
            </a:r>
          </a:p>
          <a:p>
            <a:r>
              <a:rPr lang="en-US" altLang="ja-JP" sz="1200" b="1" dirty="0" smtClean="0">
                <a:latin typeface="+mn-lt"/>
                <a:cs typeface="Arial"/>
              </a:rPr>
              <a:t>commiss.</a:t>
            </a:r>
            <a:endParaRPr lang="en-US" altLang="ja-JP" sz="1200" b="1" dirty="0">
              <a:latin typeface="+mn-lt"/>
              <a:cs typeface="Arial"/>
            </a:endParaRPr>
          </a:p>
        </p:txBody>
      </p:sp>
      <p:sp>
        <p:nvSpPr>
          <p:cNvPr id="19" name="正方形/長方形 18"/>
          <p:cNvSpPr/>
          <p:nvPr/>
        </p:nvSpPr>
        <p:spPr>
          <a:xfrm>
            <a:off x="543719" y="6550025"/>
            <a:ext cx="152400" cy="152400"/>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696119" y="6473825"/>
            <a:ext cx="941580" cy="289972"/>
          </a:xfrm>
          <a:prstGeom prst="rect">
            <a:avLst/>
          </a:prstGeom>
          <a:noFill/>
        </p:spPr>
        <p:txBody>
          <a:bodyPr wrap="none" lIns="104287" tIns="52144" rIns="104287" bIns="52144" rtlCol="0">
            <a:spAutoFit/>
          </a:bodyPr>
          <a:lstStyle/>
          <a:p>
            <a:r>
              <a:rPr lang="en-US" altLang="ja-JP" sz="1200" b="1" dirty="0" smtClean="0">
                <a:latin typeface="+mn-lt"/>
                <a:cs typeface="Arial"/>
              </a:rPr>
              <a:t>: Electron</a:t>
            </a:r>
            <a:endParaRPr lang="ja-JP" altLang="en-US" sz="1200" b="1" dirty="0">
              <a:solidFill>
                <a:srgbClr val="0000FF"/>
              </a:solidFill>
              <a:latin typeface="+mn-lt"/>
              <a:cs typeface="Arial"/>
            </a:endParaRPr>
          </a:p>
        </p:txBody>
      </p:sp>
      <p:sp>
        <p:nvSpPr>
          <p:cNvPr id="21" name="正方形/長方形 20"/>
          <p:cNvSpPr/>
          <p:nvPr/>
        </p:nvSpPr>
        <p:spPr>
          <a:xfrm>
            <a:off x="543719" y="6778625"/>
            <a:ext cx="152400" cy="152400"/>
          </a:xfrm>
          <a:prstGeom prst="rect">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696119" y="6702425"/>
            <a:ext cx="928756" cy="289972"/>
          </a:xfrm>
          <a:prstGeom prst="rect">
            <a:avLst/>
          </a:prstGeom>
          <a:noFill/>
        </p:spPr>
        <p:txBody>
          <a:bodyPr wrap="none" lIns="104287" tIns="52144" rIns="104287" bIns="52144" rtlCol="0">
            <a:spAutoFit/>
          </a:bodyPr>
          <a:lstStyle/>
          <a:p>
            <a:r>
              <a:rPr lang="en-US" altLang="ja-JP" sz="1200" b="1" dirty="0" smtClean="0">
                <a:latin typeface="+mn-lt"/>
                <a:cs typeface="Arial"/>
              </a:rPr>
              <a:t>: Positron</a:t>
            </a:r>
            <a:endParaRPr lang="ja-JP" altLang="en-US" sz="1200" b="1" dirty="0">
              <a:solidFill>
                <a:srgbClr val="0000FF"/>
              </a:solidFill>
              <a:latin typeface="+mn-lt"/>
              <a:cs typeface="Arial"/>
            </a:endParaRPr>
          </a:p>
        </p:txBody>
      </p:sp>
      <p:sp>
        <p:nvSpPr>
          <p:cNvPr id="23" name="正方形/長方形 22"/>
          <p:cNvSpPr/>
          <p:nvPr/>
        </p:nvSpPr>
        <p:spPr>
          <a:xfrm>
            <a:off x="543719" y="7007225"/>
            <a:ext cx="152400" cy="152400"/>
          </a:xfrm>
          <a:prstGeom prst="rect">
            <a:avLst/>
          </a:prstGeom>
          <a:solidFill>
            <a:srgbClr val="006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696119" y="6931025"/>
            <a:ext cx="1864910" cy="289972"/>
          </a:xfrm>
          <a:prstGeom prst="rect">
            <a:avLst/>
          </a:prstGeom>
          <a:noFill/>
        </p:spPr>
        <p:txBody>
          <a:bodyPr wrap="none" lIns="104287" tIns="52144" rIns="104287" bIns="52144" rtlCol="0">
            <a:spAutoFit/>
          </a:bodyPr>
          <a:lstStyle/>
          <a:p>
            <a:r>
              <a:rPr lang="en-US" altLang="ja-JP" sz="1200" b="1" dirty="0" smtClean="0">
                <a:latin typeface="+mn-lt"/>
                <a:cs typeface="Arial"/>
              </a:rPr>
              <a:t>: Low current electron</a:t>
            </a:r>
            <a:endParaRPr lang="ja-JP" altLang="en-US" sz="1200" b="1" dirty="0">
              <a:solidFill>
                <a:srgbClr val="0000FF"/>
              </a:solidFill>
              <a:latin typeface="+mn-lt"/>
              <a:cs typeface="Arial"/>
            </a:endParaRPr>
          </a:p>
        </p:txBody>
      </p:sp>
      <p:cxnSp>
        <p:nvCxnSpPr>
          <p:cNvPr id="25" name="直線コネクタ 24"/>
          <p:cNvCxnSpPr/>
          <p:nvPr/>
        </p:nvCxnSpPr>
        <p:spPr>
          <a:xfrm>
            <a:off x="3335867" y="6383472"/>
            <a:ext cx="596559" cy="318953"/>
          </a:xfrm>
          <a:prstGeom prst="line">
            <a:avLst/>
          </a:prstGeom>
          <a:ln w="12700" cmpd="sng">
            <a:prstDash val="sysDot"/>
          </a:ln>
        </p:spPr>
        <p:style>
          <a:lnRef idx="2">
            <a:schemeClr val="accent1"/>
          </a:lnRef>
          <a:fillRef idx="0">
            <a:schemeClr val="accent1"/>
          </a:fillRef>
          <a:effectRef idx="1">
            <a:schemeClr val="accent1"/>
          </a:effectRef>
          <a:fontRef idx="minor">
            <a:schemeClr val="tx1"/>
          </a:fontRef>
        </p:style>
      </p:cxnSp>
      <p:cxnSp>
        <p:nvCxnSpPr>
          <p:cNvPr id="33" name="直線コネクタ 32"/>
          <p:cNvCxnSpPr/>
          <p:nvPr/>
        </p:nvCxnSpPr>
        <p:spPr>
          <a:xfrm>
            <a:off x="7315201" y="6397625"/>
            <a:ext cx="323849" cy="304800"/>
          </a:xfrm>
          <a:prstGeom prst="line">
            <a:avLst/>
          </a:prstGeom>
          <a:ln w="12700" cmpd="sng">
            <a:prstDash val="sysDot"/>
          </a:ln>
        </p:spPr>
        <p:style>
          <a:lnRef idx="2">
            <a:schemeClr val="accent1"/>
          </a:lnRef>
          <a:fillRef idx="0">
            <a:schemeClr val="accent1"/>
          </a:fillRef>
          <a:effectRef idx="1">
            <a:schemeClr val="accent1"/>
          </a:effectRef>
          <a:fontRef idx="minor">
            <a:schemeClr val="tx1"/>
          </a:fontRef>
        </p:style>
      </p:cxnSp>
      <p:sp>
        <p:nvSpPr>
          <p:cNvPr id="27" name="テキスト ボックス 26"/>
          <p:cNvSpPr txBox="1"/>
          <p:nvPr/>
        </p:nvSpPr>
        <p:spPr>
          <a:xfrm>
            <a:off x="8062408" y="5004440"/>
            <a:ext cx="547392" cy="289972"/>
          </a:xfrm>
          <a:prstGeom prst="rect">
            <a:avLst/>
          </a:prstGeom>
          <a:noFill/>
        </p:spPr>
        <p:txBody>
          <a:bodyPr wrap="none" lIns="104287" tIns="52144" rIns="104287" bIns="52144" rtlCol="0">
            <a:spAutoFit/>
          </a:bodyPr>
          <a:lstStyle/>
          <a:p>
            <a:r>
              <a:rPr lang="en-US" altLang="ja-JP" sz="1200" b="1" dirty="0" smtClean="0">
                <a:solidFill>
                  <a:schemeClr val="bg1"/>
                </a:solidFill>
                <a:latin typeface="+mn-lt"/>
                <a:cs typeface="Arial"/>
              </a:rPr>
              <a:t>2 nC</a:t>
            </a:r>
            <a:endParaRPr lang="ja-JP" altLang="en-US" sz="1200" b="1" dirty="0">
              <a:solidFill>
                <a:schemeClr val="bg1"/>
              </a:solidFill>
              <a:latin typeface="+mn-lt"/>
              <a:cs typeface="Arial"/>
            </a:endParaRPr>
          </a:p>
        </p:txBody>
      </p:sp>
      <p:sp>
        <p:nvSpPr>
          <p:cNvPr id="28" name="テキスト ボックス 27"/>
          <p:cNvSpPr txBox="1"/>
          <p:nvPr/>
        </p:nvSpPr>
        <p:spPr>
          <a:xfrm>
            <a:off x="9993209" y="5000625"/>
            <a:ext cx="547392" cy="289972"/>
          </a:xfrm>
          <a:prstGeom prst="rect">
            <a:avLst/>
          </a:prstGeom>
          <a:noFill/>
        </p:spPr>
        <p:txBody>
          <a:bodyPr wrap="none" lIns="104287" tIns="52144" rIns="104287" bIns="52144" rtlCol="0">
            <a:spAutoFit/>
          </a:bodyPr>
          <a:lstStyle/>
          <a:p>
            <a:r>
              <a:rPr lang="en-US" altLang="ja-JP" sz="1200" b="1" dirty="0" smtClean="0">
                <a:solidFill>
                  <a:schemeClr val="bg1"/>
                </a:solidFill>
                <a:latin typeface="+mn-lt"/>
                <a:cs typeface="Arial"/>
              </a:rPr>
              <a:t>4 nC</a:t>
            </a:r>
            <a:endParaRPr lang="ja-JP" altLang="en-US" sz="1200" b="1" dirty="0">
              <a:solidFill>
                <a:schemeClr val="bg1"/>
              </a:solidFill>
              <a:latin typeface="+mn-lt"/>
              <a:cs typeface="Arial"/>
            </a:endParaRPr>
          </a:p>
        </p:txBody>
      </p:sp>
      <p:sp>
        <p:nvSpPr>
          <p:cNvPr id="26" name="テキスト ボックス 25"/>
          <p:cNvSpPr txBox="1"/>
          <p:nvPr/>
        </p:nvSpPr>
        <p:spPr>
          <a:xfrm>
            <a:off x="5943205" y="5002323"/>
            <a:ext cx="547392" cy="289972"/>
          </a:xfrm>
          <a:prstGeom prst="rect">
            <a:avLst/>
          </a:prstGeom>
          <a:noFill/>
        </p:spPr>
        <p:txBody>
          <a:bodyPr wrap="none" lIns="104287" tIns="52144" rIns="104287" bIns="52144" rtlCol="0">
            <a:spAutoFit/>
          </a:bodyPr>
          <a:lstStyle/>
          <a:p>
            <a:r>
              <a:rPr lang="en-US" altLang="ja-JP" sz="1200" b="1" dirty="0" smtClean="0">
                <a:solidFill>
                  <a:schemeClr val="bg1"/>
                </a:solidFill>
                <a:latin typeface="+mn-lt"/>
                <a:cs typeface="Arial"/>
              </a:rPr>
              <a:t>1 nC</a:t>
            </a:r>
            <a:endParaRPr lang="ja-JP" altLang="en-US" sz="1200" b="1" dirty="0">
              <a:solidFill>
                <a:schemeClr val="bg1"/>
              </a:solidFill>
              <a:latin typeface="+mn-lt"/>
              <a:cs typeface="Arial"/>
            </a:endParaRPr>
          </a:p>
        </p:txBody>
      </p:sp>
      <p:sp>
        <p:nvSpPr>
          <p:cNvPr id="3" name="正方形/長方形 2"/>
          <p:cNvSpPr/>
          <p:nvPr/>
        </p:nvSpPr>
        <p:spPr>
          <a:xfrm>
            <a:off x="5117919" y="5020006"/>
            <a:ext cx="158418" cy="238970"/>
          </a:xfrm>
          <a:prstGeom prst="rect">
            <a:avLst/>
          </a:prstGeom>
          <a:solidFill>
            <a:srgbClr val="9381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図 5" descr="スクリーンショット（2014-05-14 16.26.46）.png"/>
          <p:cNvPicPr>
            <a:picLocks noChangeAspect="1"/>
          </p:cNvPicPr>
          <p:nvPr/>
        </p:nvPicPr>
        <p:blipFill>
          <a:blip r:embed="rId2"/>
          <a:stretch>
            <a:fillRect/>
          </a:stretch>
        </p:blipFill>
        <p:spPr>
          <a:xfrm>
            <a:off x="0" y="940641"/>
            <a:ext cx="10688638" cy="5681568"/>
          </a:xfrm>
          <a:prstGeom prst="rect">
            <a:avLst/>
          </a:prstGeom>
        </p:spPr>
      </p:pic>
      <p:sp>
        <p:nvSpPr>
          <p:cNvPr id="3" name="テキスト ボックス 2"/>
          <p:cNvSpPr txBox="1"/>
          <p:nvPr/>
        </p:nvSpPr>
        <p:spPr>
          <a:xfrm>
            <a:off x="146809" y="6057879"/>
            <a:ext cx="1166852" cy="428472"/>
          </a:xfrm>
          <a:prstGeom prst="rect">
            <a:avLst/>
          </a:prstGeom>
          <a:noFill/>
          <a:ln w="25400" cap="flat" cmpd="sng" algn="ctr">
            <a:solidFill>
              <a:srgbClr val="FF0000"/>
            </a:solidFill>
            <a:prstDash val="solid"/>
            <a:round/>
            <a:headEnd type="none" w="med" len="med"/>
            <a:tailEnd type="none" w="med" len="med"/>
          </a:ln>
        </p:spPr>
        <p:txBody>
          <a:bodyPr wrap="none" lIns="104287" tIns="52144" rIns="104287" bIns="52144" rtlCol="0">
            <a:spAutoFit/>
          </a:bodyPr>
          <a:lstStyle/>
          <a:p>
            <a:r>
              <a:rPr lang="en-US" altLang="ja-JP" dirty="0" smtClean="0">
                <a:solidFill>
                  <a:srgbClr val="FF0000"/>
                </a:solidFill>
                <a:latin typeface="Osaka"/>
                <a:ea typeface="Osaka"/>
                <a:cs typeface="Osaka"/>
              </a:rPr>
              <a:t>Plan C2</a:t>
            </a:r>
            <a:endParaRPr kumimoji="1" lang="ja-JP" altLang="en-US" dirty="0">
              <a:solidFill>
                <a:srgbClr val="FF0000"/>
              </a:solidFill>
              <a:latin typeface="Osaka"/>
              <a:ea typeface="Osaka"/>
              <a:cs typeface="Osaka"/>
            </a:endParaRPr>
          </a:p>
        </p:txBody>
      </p:sp>
      <p:sp>
        <p:nvSpPr>
          <p:cNvPr id="4" name="角丸四角形吹き出し 3"/>
          <p:cNvSpPr/>
          <p:nvPr/>
        </p:nvSpPr>
        <p:spPr>
          <a:xfrm>
            <a:off x="8144207" y="5952082"/>
            <a:ext cx="2503761" cy="782177"/>
          </a:xfrm>
          <a:prstGeom prst="wedgeRoundRectCallout">
            <a:avLst>
              <a:gd name="adj1" fmla="val 7355"/>
              <a:gd name="adj2" fmla="val -102471"/>
              <a:gd name="adj3" fmla="val 16667"/>
            </a:avLst>
          </a:prstGeom>
          <a:solidFill>
            <a:srgbClr val="FFC7D7"/>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lIns="104287" tIns="52144" rIns="104287" bIns="52144" rtlCol="0" anchor="ctr"/>
          <a:lstStyle/>
          <a:p>
            <a:pPr algn="ctr"/>
            <a:r>
              <a:rPr lang="en-US" altLang="ja-JP" sz="1400" dirty="0" smtClean="0">
                <a:solidFill>
                  <a:schemeClr val="tx1"/>
                </a:solidFill>
              </a:rPr>
              <a:t>Physics Run with full TOP starts in 2017 autumn.</a:t>
            </a:r>
          </a:p>
          <a:p>
            <a:pPr algn="ctr"/>
            <a:r>
              <a:rPr lang="en-US" altLang="ja-JP" sz="1400" dirty="0" smtClean="0">
                <a:solidFill>
                  <a:schemeClr val="tx1"/>
                </a:solidFill>
              </a:rPr>
              <a:t>Belle II roll in only once. </a:t>
            </a:r>
            <a:endParaRPr lang="ja-JP" altLang="en-US" sz="1400" dirty="0">
              <a:solidFill>
                <a:schemeClr val="tx1"/>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図 28" descr="Screen Shot 2014-09-26 at 2.05.29 PM.png"/>
          <p:cNvPicPr>
            <a:picLocks noChangeAspect="1"/>
          </p:cNvPicPr>
          <p:nvPr/>
        </p:nvPicPr>
        <p:blipFill>
          <a:blip r:embed="rId2"/>
          <a:stretch>
            <a:fillRect/>
          </a:stretch>
        </p:blipFill>
        <p:spPr>
          <a:xfrm>
            <a:off x="163511" y="1630343"/>
            <a:ext cx="10526400" cy="4844067"/>
          </a:xfrm>
          <a:prstGeom prst="rect">
            <a:avLst/>
          </a:prstGeom>
        </p:spPr>
      </p:pic>
      <p:sp>
        <p:nvSpPr>
          <p:cNvPr id="2" name="タイトル 1"/>
          <p:cNvSpPr>
            <a:spLocks noGrp="1"/>
          </p:cNvSpPr>
          <p:nvPr>
            <p:ph type="title"/>
          </p:nvPr>
        </p:nvSpPr>
        <p:spPr>
          <a:xfrm>
            <a:off x="165100" y="265604"/>
            <a:ext cx="10358438" cy="714375"/>
          </a:xfrm>
        </p:spPr>
        <p:txBody>
          <a:bodyPr/>
          <a:lstStyle/>
          <a:p>
            <a:r>
              <a:rPr lang="en-US" altLang="ja-JP" sz="3600" dirty="0" smtClean="0"/>
              <a:t>Linac Schedule Overview</a:t>
            </a:r>
            <a:endParaRPr lang="ja-JP" altLang="en-US" sz="3600" dirty="0"/>
          </a:p>
        </p:txBody>
      </p:sp>
      <p:sp>
        <p:nvSpPr>
          <p:cNvPr id="4" name="スライド番号プレースホルダ 3"/>
          <p:cNvSpPr>
            <a:spLocks noGrp="1"/>
          </p:cNvSpPr>
          <p:nvPr>
            <p:ph type="sldNum" sz="quarter" idx="10"/>
          </p:nvPr>
        </p:nvSpPr>
        <p:spPr/>
        <p:txBody>
          <a:bodyPr/>
          <a:lstStyle/>
          <a:p>
            <a:pPr>
              <a:defRPr/>
            </a:pPr>
            <a:fld id="{4D221721-5FDC-D445-9F85-7F3CCA7B1AE5}" type="slidenum">
              <a:rPr lang="en-US" altLang="ja-JP" smtClean="0"/>
              <a:pPr>
                <a:defRPr/>
              </a:pPr>
              <a:t>35</a:t>
            </a:fld>
            <a:endParaRPr lang="en-US" altLang="ja-JP" dirty="0"/>
          </a:p>
        </p:txBody>
      </p:sp>
      <p:sp>
        <p:nvSpPr>
          <p:cNvPr id="6" name="テキスト ボックス 5"/>
          <p:cNvSpPr txBox="1"/>
          <p:nvPr/>
        </p:nvSpPr>
        <p:spPr>
          <a:xfrm>
            <a:off x="403697" y="837234"/>
            <a:ext cx="1416069" cy="843970"/>
          </a:xfrm>
          <a:prstGeom prst="rect">
            <a:avLst/>
          </a:prstGeom>
          <a:noFill/>
        </p:spPr>
        <p:txBody>
          <a:bodyPr wrap="none" lIns="104287" tIns="52144" rIns="104287" bIns="52144" rtlCol="0">
            <a:spAutoFit/>
          </a:bodyPr>
          <a:lstStyle/>
          <a:p>
            <a:r>
              <a:rPr lang="en-US" altLang="ja-JP" sz="1200" b="1" dirty="0">
                <a:latin typeface="+mn-lt"/>
                <a:cs typeface="Arial"/>
              </a:rPr>
              <a:t>RF-</a:t>
            </a:r>
            <a:r>
              <a:rPr lang="en-US" altLang="ja-JP" sz="1200" b="1" dirty="0" smtClean="0">
                <a:latin typeface="+mn-lt"/>
                <a:cs typeface="Arial"/>
              </a:rPr>
              <a:t>Gun </a:t>
            </a:r>
            <a:r>
              <a:rPr lang="en-US" altLang="ja-JP" sz="1200" b="1" dirty="0" smtClean="0">
                <a:solidFill>
                  <a:srgbClr val="0000FF"/>
                </a:solidFill>
                <a:latin typeface="+mn-lt"/>
                <a:cs typeface="Arial"/>
              </a:rPr>
              <a:t>e- beam</a:t>
            </a:r>
            <a:endParaRPr lang="en-US" altLang="ja-JP" sz="1200" b="1" dirty="0">
              <a:solidFill>
                <a:srgbClr val="0000FF"/>
              </a:solidFill>
              <a:latin typeface="+mn-lt"/>
              <a:cs typeface="Arial"/>
            </a:endParaRPr>
          </a:p>
          <a:p>
            <a:r>
              <a:rPr lang="en-US" altLang="ja-JP" sz="1200" b="1" dirty="0">
                <a:latin typeface="+mn-lt"/>
                <a:cs typeface="Arial"/>
              </a:rPr>
              <a:t>commissioning</a:t>
            </a:r>
          </a:p>
          <a:p>
            <a:r>
              <a:rPr lang="en-US" altLang="ja-JP" sz="1200" b="1" dirty="0">
                <a:latin typeface="+mn-lt"/>
                <a:cs typeface="Arial"/>
              </a:rPr>
              <a:t>at A,B-sector</a:t>
            </a:r>
          </a:p>
          <a:p>
            <a:r>
              <a:rPr lang="en-US" altLang="ja-JP" sz="1200" b="1" dirty="0">
                <a:solidFill>
                  <a:srgbClr val="0000FF"/>
                </a:solidFill>
                <a:latin typeface="+mn-lt"/>
                <a:cs typeface="Arial"/>
              </a:rPr>
              <a:t>Qe- = 5nC</a:t>
            </a:r>
            <a:endParaRPr lang="ja-JP" altLang="en-US" sz="1200" b="1" dirty="0">
              <a:solidFill>
                <a:srgbClr val="0000FF"/>
              </a:solidFill>
              <a:latin typeface="+mn-lt"/>
              <a:cs typeface="Arial"/>
            </a:endParaRPr>
          </a:p>
        </p:txBody>
      </p:sp>
      <p:sp>
        <p:nvSpPr>
          <p:cNvPr id="8" name="テキスト ボックス 7"/>
          <p:cNvSpPr txBox="1"/>
          <p:nvPr/>
        </p:nvSpPr>
        <p:spPr>
          <a:xfrm>
            <a:off x="1916220" y="828933"/>
            <a:ext cx="1097497" cy="659304"/>
          </a:xfrm>
          <a:prstGeom prst="rect">
            <a:avLst/>
          </a:prstGeom>
          <a:noFill/>
        </p:spPr>
        <p:txBody>
          <a:bodyPr wrap="none" lIns="104287" tIns="52144" rIns="104287" bIns="52144" rtlCol="0">
            <a:spAutoFit/>
          </a:bodyPr>
          <a:lstStyle/>
          <a:p>
            <a:r>
              <a:rPr lang="en-US" altLang="ja-JP" sz="1200" b="1" dirty="0" smtClean="0">
                <a:solidFill>
                  <a:srgbClr val="0000FF"/>
                </a:solidFill>
                <a:latin typeface="+mn-lt"/>
                <a:cs typeface="Arial"/>
              </a:rPr>
              <a:t>e-</a:t>
            </a:r>
            <a:r>
              <a:rPr lang="en-US" altLang="ja-JP" sz="1200" b="1" dirty="0" smtClean="0">
                <a:latin typeface="+mn-lt"/>
                <a:cs typeface="Arial"/>
              </a:rPr>
              <a:t> commiss.</a:t>
            </a:r>
            <a:endParaRPr lang="en-US" altLang="ja-JP" sz="1200" b="1" dirty="0">
              <a:latin typeface="+mn-lt"/>
              <a:cs typeface="Arial"/>
            </a:endParaRPr>
          </a:p>
          <a:p>
            <a:r>
              <a:rPr lang="en-US" altLang="ja-JP" sz="1200" b="1" dirty="0">
                <a:latin typeface="+mn-lt"/>
                <a:cs typeface="Arial"/>
              </a:rPr>
              <a:t>at A,</a:t>
            </a:r>
            <a:r>
              <a:rPr lang="en-US" altLang="ja-JP" sz="1200" b="1" dirty="0" smtClean="0">
                <a:latin typeface="+mn-lt"/>
                <a:cs typeface="Arial"/>
              </a:rPr>
              <a:t>B,J,C,1</a:t>
            </a:r>
            <a:endParaRPr lang="en-US" altLang="ja-JP" sz="1200" b="1" dirty="0">
              <a:latin typeface="+mn-lt"/>
              <a:cs typeface="Arial"/>
            </a:endParaRPr>
          </a:p>
          <a:p>
            <a:r>
              <a:rPr lang="en-US" altLang="ja-JP" sz="1200" b="1" dirty="0">
                <a:solidFill>
                  <a:srgbClr val="0000FF"/>
                </a:solidFill>
                <a:latin typeface="+mn-lt"/>
                <a:cs typeface="Arial"/>
              </a:rPr>
              <a:t>Qe- = 5nC</a:t>
            </a:r>
            <a:endParaRPr lang="ja-JP" altLang="en-US" sz="1200" b="1" dirty="0">
              <a:solidFill>
                <a:srgbClr val="0000FF"/>
              </a:solidFill>
              <a:latin typeface="+mn-lt"/>
              <a:cs typeface="Arial"/>
            </a:endParaRPr>
          </a:p>
        </p:txBody>
      </p:sp>
      <p:cxnSp>
        <p:nvCxnSpPr>
          <p:cNvPr id="9" name="直線矢印コネクタ 8"/>
          <p:cNvCxnSpPr/>
          <p:nvPr/>
        </p:nvCxnSpPr>
        <p:spPr>
          <a:xfrm>
            <a:off x="1919271" y="2205560"/>
            <a:ext cx="950400"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0" name="直線矢印コネクタ 9"/>
          <p:cNvCxnSpPr/>
          <p:nvPr/>
        </p:nvCxnSpPr>
        <p:spPr>
          <a:xfrm flipV="1">
            <a:off x="3149659" y="2205560"/>
            <a:ext cx="3564000" cy="32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1" name="テキスト ボックス 10"/>
          <p:cNvSpPr txBox="1"/>
          <p:nvPr/>
        </p:nvSpPr>
        <p:spPr>
          <a:xfrm>
            <a:off x="4004706" y="816555"/>
            <a:ext cx="2916480" cy="843970"/>
          </a:xfrm>
          <a:prstGeom prst="rect">
            <a:avLst/>
          </a:prstGeom>
          <a:noFill/>
        </p:spPr>
        <p:txBody>
          <a:bodyPr wrap="none" lIns="104287" tIns="52144" rIns="104287" bIns="52144" rtlCol="0">
            <a:spAutoFit/>
          </a:bodyPr>
          <a:lstStyle/>
          <a:p>
            <a:r>
              <a:rPr lang="en-US" altLang="ja-JP" sz="1200" b="1" dirty="0" smtClean="0">
                <a:solidFill>
                  <a:srgbClr val="FF0000"/>
                </a:solidFill>
                <a:latin typeface="+mn-lt"/>
                <a:cs typeface="Arial"/>
              </a:rPr>
              <a:t>e+</a:t>
            </a:r>
            <a:r>
              <a:rPr lang="en-US" altLang="ja-JP" sz="1200" b="1" dirty="0" smtClean="0">
                <a:latin typeface="+mn-lt"/>
                <a:cs typeface="Arial"/>
              </a:rPr>
              <a:t> commiss.</a:t>
            </a:r>
            <a:endParaRPr lang="en-US" altLang="ja-JP" sz="1200" b="1" dirty="0">
              <a:latin typeface="+mn-lt"/>
              <a:cs typeface="Arial"/>
            </a:endParaRPr>
          </a:p>
          <a:p>
            <a:r>
              <a:rPr lang="en-US" altLang="ja-JP" sz="1200" b="1" dirty="0">
                <a:latin typeface="+mn-lt"/>
                <a:cs typeface="Arial"/>
              </a:rPr>
              <a:t>at </a:t>
            </a:r>
            <a:r>
              <a:rPr lang="en-US" altLang="ja-JP" sz="1200" b="1" dirty="0" smtClean="0">
                <a:latin typeface="+mn-lt"/>
                <a:cs typeface="Arial"/>
              </a:rPr>
              <a:t>1,2 </a:t>
            </a:r>
            <a:r>
              <a:rPr lang="en-US" altLang="ja-JP" sz="1200" b="1" dirty="0" smtClean="0">
                <a:solidFill>
                  <a:srgbClr val="FF0000"/>
                </a:solidFill>
                <a:latin typeface="+mn-lt"/>
                <a:cs typeface="Arial"/>
              </a:rPr>
              <a:t>Qe+ </a:t>
            </a:r>
            <a:r>
              <a:rPr lang="en-US" altLang="ja-JP" sz="1200" b="1" dirty="0">
                <a:solidFill>
                  <a:srgbClr val="FF0000"/>
                </a:solidFill>
                <a:latin typeface="+mn-lt"/>
                <a:cs typeface="Arial"/>
              </a:rPr>
              <a:t>= </a:t>
            </a:r>
            <a:r>
              <a:rPr lang="en-US" altLang="ja-JP" sz="1200" b="1" dirty="0" smtClean="0">
                <a:solidFill>
                  <a:srgbClr val="FF0000"/>
                </a:solidFill>
                <a:latin typeface="+mn-lt"/>
                <a:cs typeface="Arial"/>
              </a:rPr>
              <a:t>0.5nC</a:t>
            </a:r>
            <a:r>
              <a:rPr lang="en-US" altLang="ja-JP" sz="1100" b="1" dirty="0" smtClean="0">
                <a:solidFill>
                  <a:srgbClr val="008000"/>
                </a:solidFill>
                <a:latin typeface="+mn-lt"/>
                <a:cs typeface="Arial"/>
              </a:rPr>
              <a:t> (FC, DCS, Qe- 50%)</a:t>
            </a:r>
          </a:p>
          <a:p>
            <a:r>
              <a:rPr lang="en-US" altLang="ja-JP" sz="1200" b="1" dirty="0" smtClean="0">
                <a:solidFill>
                  <a:srgbClr val="0000FF"/>
                </a:solidFill>
                <a:latin typeface="+mn-lt"/>
                <a:cs typeface="Arial"/>
              </a:rPr>
              <a:t>e-</a:t>
            </a:r>
            <a:r>
              <a:rPr lang="en-US" altLang="ja-JP" sz="1200" b="1" dirty="0" smtClean="0">
                <a:latin typeface="+mn-lt"/>
                <a:cs typeface="Arial"/>
              </a:rPr>
              <a:t> </a:t>
            </a:r>
            <a:r>
              <a:rPr lang="en-US" altLang="ja-JP" sz="1200" b="1" dirty="0">
                <a:latin typeface="+mn-lt"/>
                <a:cs typeface="Arial"/>
              </a:rPr>
              <a:t>commiss.</a:t>
            </a:r>
          </a:p>
          <a:p>
            <a:r>
              <a:rPr lang="en-US" altLang="ja-JP" sz="1200" b="1" dirty="0">
                <a:latin typeface="+mn-lt"/>
                <a:cs typeface="Arial"/>
              </a:rPr>
              <a:t>at </a:t>
            </a:r>
            <a:r>
              <a:rPr lang="en-US" altLang="ja-JP" sz="1200" b="1" dirty="0" smtClean="0">
                <a:latin typeface="+mn-lt"/>
                <a:cs typeface="Arial"/>
              </a:rPr>
              <a:t>1,2,3,4,5 </a:t>
            </a:r>
            <a:r>
              <a:rPr lang="en-US" altLang="ja-JP" sz="1200" b="1" dirty="0" smtClean="0">
                <a:solidFill>
                  <a:srgbClr val="0000FF"/>
                </a:solidFill>
                <a:latin typeface="+mn-lt"/>
                <a:cs typeface="Arial"/>
              </a:rPr>
              <a:t>Qe- </a:t>
            </a:r>
            <a:r>
              <a:rPr lang="en-US" altLang="ja-JP" sz="1200" b="1" dirty="0">
                <a:solidFill>
                  <a:srgbClr val="0000FF"/>
                </a:solidFill>
                <a:latin typeface="+mn-lt"/>
                <a:cs typeface="Arial"/>
              </a:rPr>
              <a:t>= </a:t>
            </a:r>
            <a:r>
              <a:rPr lang="en-US" altLang="ja-JP" sz="1200" b="1" dirty="0" smtClean="0">
                <a:solidFill>
                  <a:srgbClr val="0000FF"/>
                </a:solidFill>
                <a:latin typeface="+mn-lt"/>
                <a:cs typeface="Arial"/>
              </a:rPr>
              <a:t>5nC</a:t>
            </a:r>
            <a:endParaRPr lang="ja-JP" altLang="en-US" sz="1200" b="1" dirty="0">
              <a:solidFill>
                <a:srgbClr val="0000FF"/>
              </a:solidFill>
              <a:latin typeface="+mn-lt"/>
              <a:cs typeface="Arial"/>
            </a:endParaRPr>
          </a:p>
        </p:txBody>
      </p:sp>
      <p:cxnSp>
        <p:nvCxnSpPr>
          <p:cNvPr id="12" name="直線コネクタ 11"/>
          <p:cNvCxnSpPr/>
          <p:nvPr/>
        </p:nvCxnSpPr>
        <p:spPr>
          <a:xfrm>
            <a:off x="2381133" y="1488237"/>
            <a:ext cx="0" cy="706740"/>
          </a:xfrm>
          <a:prstGeom prst="line">
            <a:avLst/>
          </a:prstGeom>
          <a:ln w="12700" cmpd="sng">
            <a:prstDash val="sysDot"/>
          </a:ln>
        </p:spPr>
        <p:style>
          <a:lnRef idx="2">
            <a:schemeClr val="accent1"/>
          </a:lnRef>
          <a:fillRef idx="0">
            <a:schemeClr val="accent1"/>
          </a:fillRef>
          <a:effectRef idx="1">
            <a:schemeClr val="accent1"/>
          </a:effectRef>
          <a:fontRef idx="minor">
            <a:schemeClr val="tx1"/>
          </a:fontRef>
        </p:style>
      </p:cxnSp>
      <p:cxnSp>
        <p:nvCxnSpPr>
          <p:cNvPr id="13" name="直線コネクタ 12"/>
          <p:cNvCxnSpPr/>
          <p:nvPr/>
        </p:nvCxnSpPr>
        <p:spPr>
          <a:xfrm rot="5400000">
            <a:off x="4331711" y="1894800"/>
            <a:ext cx="471188" cy="109589"/>
          </a:xfrm>
          <a:prstGeom prst="line">
            <a:avLst/>
          </a:prstGeom>
          <a:ln w="12700" cmpd="sng">
            <a:prstDash val="sysDot"/>
          </a:ln>
        </p:spPr>
        <p:style>
          <a:lnRef idx="2">
            <a:schemeClr val="accent1"/>
          </a:lnRef>
          <a:fillRef idx="0">
            <a:schemeClr val="accent1"/>
          </a:fillRef>
          <a:effectRef idx="1">
            <a:schemeClr val="accent1"/>
          </a:effectRef>
          <a:fontRef idx="minor">
            <a:schemeClr val="tx1"/>
          </a:fontRef>
        </p:style>
      </p:cxnSp>
      <p:sp>
        <p:nvSpPr>
          <p:cNvPr id="14" name="テキスト ボックス 13"/>
          <p:cNvSpPr txBox="1"/>
          <p:nvPr/>
        </p:nvSpPr>
        <p:spPr>
          <a:xfrm>
            <a:off x="3932426" y="6397625"/>
            <a:ext cx="2313751" cy="659304"/>
          </a:xfrm>
          <a:prstGeom prst="rect">
            <a:avLst/>
          </a:prstGeom>
          <a:noFill/>
        </p:spPr>
        <p:txBody>
          <a:bodyPr wrap="none" lIns="104287" tIns="52144" rIns="104287" bIns="52144" rtlCol="0">
            <a:spAutoFit/>
          </a:bodyPr>
          <a:lstStyle/>
          <a:p>
            <a:r>
              <a:rPr lang="en-US" altLang="ja-JP" sz="1200" b="1" dirty="0" smtClean="0">
                <a:solidFill>
                  <a:srgbClr val="FF0000"/>
                </a:solidFill>
                <a:latin typeface="+mn-lt"/>
                <a:cs typeface="Arial"/>
              </a:rPr>
              <a:t>non damped e+</a:t>
            </a:r>
            <a:r>
              <a:rPr lang="en-US" altLang="ja-JP" sz="1200" b="1" dirty="0" smtClean="0">
                <a:latin typeface="+mn-lt"/>
                <a:cs typeface="Arial"/>
              </a:rPr>
              <a:t> commiss.</a:t>
            </a:r>
            <a:endParaRPr lang="en-US" altLang="ja-JP" sz="1200" b="1" dirty="0">
              <a:latin typeface="+mn-lt"/>
              <a:cs typeface="Arial"/>
            </a:endParaRPr>
          </a:p>
          <a:p>
            <a:r>
              <a:rPr lang="en-US" altLang="ja-JP" sz="1200" b="1" dirty="0">
                <a:latin typeface="+mn-lt"/>
                <a:cs typeface="Arial"/>
              </a:rPr>
              <a:t>at </a:t>
            </a:r>
            <a:r>
              <a:rPr lang="en-US" altLang="ja-JP" sz="1200" b="1" dirty="0" smtClean="0">
                <a:latin typeface="+mn-lt"/>
                <a:cs typeface="Arial"/>
              </a:rPr>
              <a:t>1,2, </a:t>
            </a:r>
            <a:r>
              <a:rPr lang="en-US" altLang="ja-JP" sz="1200" b="1" dirty="0" smtClean="0">
                <a:solidFill>
                  <a:schemeClr val="bg1">
                    <a:lumMod val="75000"/>
                  </a:schemeClr>
                </a:solidFill>
                <a:latin typeface="+mn-lt"/>
                <a:cs typeface="Arial"/>
              </a:rPr>
              <a:t>3,4,5 </a:t>
            </a:r>
            <a:r>
              <a:rPr lang="en-US" altLang="ja-JP" sz="1200" b="1" dirty="0" smtClean="0">
                <a:latin typeface="+mn-lt"/>
                <a:cs typeface="Arial"/>
              </a:rPr>
              <a:t>sectors</a:t>
            </a:r>
            <a:endParaRPr lang="en-US" altLang="ja-JP" sz="1100" b="1" dirty="0" smtClean="0">
              <a:latin typeface="+mn-lt"/>
              <a:cs typeface="Arial"/>
            </a:endParaRPr>
          </a:p>
          <a:p>
            <a:r>
              <a:rPr lang="en-US" altLang="ja-JP" sz="1200" b="1" dirty="0" smtClean="0">
                <a:solidFill>
                  <a:srgbClr val="0000FF"/>
                </a:solidFill>
                <a:latin typeface="+mn-lt"/>
                <a:cs typeface="Arial"/>
              </a:rPr>
              <a:t>e-</a:t>
            </a:r>
            <a:r>
              <a:rPr lang="en-US" altLang="ja-JP" sz="1200" b="1" dirty="0" smtClean="0">
                <a:latin typeface="+mn-lt"/>
                <a:cs typeface="Arial"/>
              </a:rPr>
              <a:t> </a:t>
            </a:r>
            <a:r>
              <a:rPr lang="en-US" altLang="ja-JP" sz="1200" b="1" dirty="0" err="1" smtClean="0">
                <a:latin typeface="+mn-lt"/>
                <a:cs typeface="Arial"/>
              </a:rPr>
              <a:t>commiss</a:t>
            </a:r>
            <a:r>
              <a:rPr lang="en-US" altLang="ja-JP" sz="1200" b="1" dirty="0" smtClean="0">
                <a:latin typeface="+mn-lt"/>
                <a:cs typeface="Arial"/>
              </a:rPr>
              <a:t>.</a:t>
            </a:r>
            <a:r>
              <a:rPr lang="en-US" altLang="ja-JP" sz="1200" b="1" dirty="0">
                <a:solidFill>
                  <a:srgbClr val="00FF00"/>
                </a:solidFill>
                <a:latin typeface="+mn-lt"/>
                <a:cs typeface="Arial"/>
              </a:rPr>
              <a:t> </a:t>
            </a:r>
            <a:r>
              <a:rPr lang="en-US" altLang="ja-JP" sz="1200" b="1" dirty="0" smtClean="0">
                <a:solidFill>
                  <a:srgbClr val="00FF00"/>
                </a:solidFill>
                <a:latin typeface="+mn-lt"/>
                <a:cs typeface="Arial"/>
              </a:rPr>
              <a:t> </a:t>
            </a:r>
            <a:r>
              <a:rPr lang="en-US" altLang="ja-JP" sz="1200" b="1" dirty="0" smtClean="0">
                <a:latin typeface="+mn-lt"/>
                <a:cs typeface="Arial"/>
              </a:rPr>
              <a:t>at A→5 sectors</a:t>
            </a:r>
            <a:endParaRPr lang="ja-JP" altLang="en-US" sz="1200" b="1" dirty="0">
              <a:solidFill>
                <a:srgbClr val="0000FF"/>
              </a:solidFill>
              <a:latin typeface="+mn-lt"/>
              <a:cs typeface="Arial"/>
            </a:endParaRPr>
          </a:p>
        </p:txBody>
      </p:sp>
      <p:cxnSp>
        <p:nvCxnSpPr>
          <p:cNvPr id="15" name="直線矢印コネクタ 14"/>
          <p:cNvCxnSpPr/>
          <p:nvPr/>
        </p:nvCxnSpPr>
        <p:spPr>
          <a:xfrm>
            <a:off x="2151180" y="6383471"/>
            <a:ext cx="4608000"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6" name="テキスト ボックス 15"/>
          <p:cNvSpPr txBox="1"/>
          <p:nvPr/>
        </p:nvSpPr>
        <p:spPr>
          <a:xfrm>
            <a:off x="7558967" y="6390114"/>
            <a:ext cx="1771510" cy="843970"/>
          </a:xfrm>
          <a:prstGeom prst="rect">
            <a:avLst/>
          </a:prstGeom>
          <a:noFill/>
        </p:spPr>
        <p:txBody>
          <a:bodyPr wrap="none" lIns="104287" tIns="52144" rIns="104287" bIns="52144" rtlCol="0">
            <a:spAutoFit/>
          </a:bodyPr>
          <a:lstStyle/>
          <a:p>
            <a:r>
              <a:rPr lang="en-US" altLang="ja-JP" sz="1200" b="1" dirty="0" smtClean="0">
                <a:solidFill>
                  <a:srgbClr val="FF0000"/>
                </a:solidFill>
                <a:latin typeface="+mn-lt"/>
                <a:cs typeface="Arial"/>
              </a:rPr>
              <a:t>damped e+</a:t>
            </a:r>
            <a:r>
              <a:rPr lang="en-US" altLang="ja-JP" sz="1200" b="1" dirty="0" smtClean="0">
                <a:latin typeface="+mn-lt"/>
                <a:cs typeface="Arial"/>
              </a:rPr>
              <a:t> commiss.</a:t>
            </a:r>
            <a:endParaRPr lang="en-US" altLang="ja-JP" sz="1200" b="1" dirty="0">
              <a:latin typeface="+mn-lt"/>
              <a:cs typeface="Arial"/>
            </a:endParaRPr>
          </a:p>
          <a:p>
            <a:r>
              <a:rPr lang="en-US" altLang="ja-JP" sz="1200" b="1" dirty="0">
                <a:latin typeface="+mn-lt"/>
                <a:cs typeface="Arial"/>
              </a:rPr>
              <a:t>at </a:t>
            </a:r>
            <a:r>
              <a:rPr lang="en-US" altLang="ja-JP" sz="1200" b="1" dirty="0" smtClean="0">
                <a:latin typeface="+mn-lt"/>
                <a:cs typeface="Arial"/>
              </a:rPr>
              <a:t>1→5 </a:t>
            </a:r>
            <a:r>
              <a:rPr lang="en-US" altLang="ja-JP" sz="1200" b="1" dirty="0" smtClean="0">
                <a:solidFill>
                  <a:srgbClr val="FF0000"/>
                </a:solidFill>
                <a:latin typeface="+mn-lt"/>
                <a:cs typeface="Arial"/>
              </a:rPr>
              <a:t>Qe+ </a:t>
            </a:r>
            <a:r>
              <a:rPr lang="en-US" altLang="ja-JP" sz="1200" b="1" dirty="0">
                <a:solidFill>
                  <a:srgbClr val="FF0000"/>
                </a:solidFill>
                <a:latin typeface="+mn-lt"/>
                <a:cs typeface="Arial"/>
              </a:rPr>
              <a:t>= 1</a:t>
            </a:r>
            <a:r>
              <a:rPr lang="en-US" altLang="ja-JP" sz="1200" b="1" dirty="0" smtClean="0">
                <a:solidFill>
                  <a:srgbClr val="FF0000"/>
                </a:solidFill>
                <a:latin typeface="+mn-lt"/>
                <a:cs typeface="Arial"/>
              </a:rPr>
              <a:t>~4nC</a:t>
            </a:r>
            <a:endParaRPr lang="en-US" altLang="ja-JP" sz="1100" b="1" dirty="0" smtClean="0">
              <a:solidFill>
                <a:srgbClr val="008000"/>
              </a:solidFill>
              <a:latin typeface="+mn-lt"/>
              <a:cs typeface="Arial"/>
            </a:endParaRPr>
          </a:p>
          <a:p>
            <a:r>
              <a:rPr lang="en-US" altLang="ja-JP" sz="1200" b="1" dirty="0" smtClean="0">
                <a:solidFill>
                  <a:srgbClr val="0000FF"/>
                </a:solidFill>
                <a:latin typeface="+mn-lt"/>
                <a:cs typeface="Arial"/>
              </a:rPr>
              <a:t>e-</a:t>
            </a:r>
            <a:r>
              <a:rPr lang="en-US" altLang="ja-JP" sz="1200" b="1" dirty="0" smtClean="0">
                <a:latin typeface="+mn-lt"/>
                <a:cs typeface="Arial"/>
              </a:rPr>
              <a:t> </a:t>
            </a:r>
            <a:r>
              <a:rPr lang="en-US" altLang="ja-JP" sz="1200" b="1" dirty="0">
                <a:latin typeface="+mn-lt"/>
                <a:cs typeface="Arial"/>
              </a:rPr>
              <a:t>commiss.</a:t>
            </a:r>
          </a:p>
          <a:p>
            <a:r>
              <a:rPr lang="en-US" altLang="ja-JP" sz="1200" b="1" dirty="0">
                <a:latin typeface="+mn-lt"/>
                <a:cs typeface="Arial"/>
              </a:rPr>
              <a:t>at </a:t>
            </a:r>
            <a:r>
              <a:rPr lang="en-US" altLang="ja-JP" sz="1200" b="1" dirty="0" smtClean="0">
                <a:latin typeface="+mn-lt"/>
                <a:cs typeface="Arial"/>
              </a:rPr>
              <a:t>A→5 </a:t>
            </a:r>
            <a:r>
              <a:rPr lang="en-US" altLang="ja-JP" sz="1200" b="1" dirty="0" smtClean="0">
                <a:solidFill>
                  <a:srgbClr val="0000FF"/>
                </a:solidFill>
                <a:latin typeface="+mn-lt"/>
                <a:cs typeface="Arial"/>
              </a:rPr>
              <a:t>Qe- </a:t>
            </a:r>
            <a:r>
              <a:rPr lang="en-US" altLang="ja-JP" sz="1200" b="1" dirty="0">
                <a:solidFill>
                  <a:srgbClr val="0000FF"/>
                </a:solidFill>
                <a:latin typeface="+mn-lt"/>
                <a:cs typeface="Arial"/>
              </a:rPr>
              <a:t>= 1</a:t>
            </a:r>
            <a:r>
              <a:rPr lang="en-US" altLang="ja-JP" sz="1200" b="1" dirty="0" smtClean="0">
                <a:solidFill>
                  <a:srgbClr val="0000FF"/>
                </a:solidFill>
                <a:latin typeface="+mn-lt"/>
                <a:cs typeface="Arial"/>
              </a:rPr>
              <a:t>~5nC</a:t>
            </a:r>
            <a:endParaRPr lang="ja-JP" altLang="en-US" sz="1200" b="1" dirty="0">
              <a:solidFill>
                <a:srgbClr val="0000FF"/>
              </a:solidFill>
              <a:latin typeface="+mn-lt"/>
              <a:cs typeface="Arial"/>
            </a:endParaRPr>
          </a:p>
        </p:txBody>
      </p:sp>
      <p:cxnSp>
        <p:nvCxnSpPr>
          <p:cNvPr id="17" name="直線矢印コネクタ 16"/>
          <p:cNvCxnSpPr/>
          <p:nvPr/>
        </p:nvCxnSpPr>
        <p:spPr>
          <a:xfrm>
            <a:off x="6856745" y="6383472"/>
            <a:ext cx="2664000"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8" name="テキスト ボックス 17"/>
          <p:cNvSpPr txBox="1"/>
          <p:nvPr/>
        </p:nvSpPr>
        <p:spPr>
          <a:xfrm>
            <a:off x="9497091" y="6381730"/>
            <a:ext cx="920541" cy="474638"/>
          </a:xfrm>
          <a:prstGeom prst="rect">
            <a:avLst/>
          </a:prstGeom>
          <a:noFill/>
        </p:spPr>
        <p:txBody>
          <a:bodyPr wrap="none" lIns="104287" tIns="52144" rIns="104287" bIns="52144" rtlCol="0">
            <a:spAutoFit/>
          </a:bodyPr>
          <a:lstStyle/>
          <a:p>
            <a:r>
              <a:rPr lang="en-US" altLang="ja-JP" sz="1200" b="1" dirty="0" smtClean="0">
                <a:solidFill>
                  <a:srgbClr val="008000"/>
                </a:solidFill>
                <a:latin typeface="+mn-lt"/>
                <a:cs typeface="Arial"/>
              </a:rPr>
              <a:t>PF-AR</a:t>
            </a:r>
            <a:r>
              <a:rPr lang="en-US" altLang="ja-JP" sz="1200" b="1" dirty="0" smtClean="0">
                <a:solidFill>
                  <a:srgbClr val="0000FF"/>
                </a:solidFill>
                <a:latin typeface="+mn-lt"/>
                <a:cs typeface="Arial"/>
              </a:rPr>
              <a:t> e- </a:t>
            </a:r>
          </a:p>
          <a:p>
            <a:r>
              <a:rPr lang="en-US" altLang="ja-JP" sz="1200" b="1" dirty="0" smtClean="0">
                <a:latin typeface="+mn-lt"/>
                <a:cs typeface="Arial"/>
              </a:rPr>
              <a:t>commiss.</a:t>
            </a:r>
            <a:endParaRPr lang="en-US" altLang="ja-JP" sz="1200" b="1" dirty="0">
              <a:latin typeface="+mn-lt"/>
              <a:cs typeface="Arial"/>
            </a:endParaRPr>
          </a:p>
        </p:txBody>
      </p:sp>
      <p:sp>
        <p:nvSpPr>
          <p:cNvPr id="19" name="正方形/長方形 18"/>
          <p:cNvSpPr/>
          <p:nvPr/>
        </p:nvSpPr>
        <p:spPr>
          <a:xfrm>
            <a:off x="543719" y="6550025"/>
            <a:ext cx="152400" cy="152400"/>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696119" y="6473825"/>
            <a:ext cx="941580" cy="289972"/>
          </a:xfrm>
          <a:prstGeom prst="rect">
            <a:avLst/>
          </a:prstGeom>
          <a:noFill/>
        </p:spPr>
        <p:txBody>
          <a:bodyPr wrap="none" lIns="104287" tIns="52144" rIns="104287" bIns="52144" rtlCol="0">
            <a:spAutoFit/>
          </a:bodyPr>
          <a:lstStyle/>
          <a:p>
            <a:r>
              <a:rPr lang="en-US" altLang="ja-JP" sz="1200" b="1" dirty="0" smtClean="0">
                <a:latin typeface="+mn-lt"/>
                <a:cs typeface="Arial"/>
              </a:rPr>
              <a:t>: Electron</a:t>
            </a:r>
            <a:endParaRPr lang="ja-JP" altLang="en-US" sz="1200" b="1" dirty="0">
              <a:solidFill>
                <a:srgbClr val="0000FF"/>
              </a:solidFill>
              <a:latin typeface="+mn-lt"/>
              <a:cs typeface="Arial"/>
            </a:endParaRPr>
          </a:p>
        </p:txBody>
      </p:sp>
      <p:sp>
        <p:nvSpPr>
          <p:cNvPr id="21" name="正方形/長方形 20"/>
          <p:cNvSpPr/>
          <p:nvPr/>
        </p:nvSpPr>
        <p:spPr>
          <a:xfrm>
            <a:off x="543719" y="6778625"/>
            <a:ext cx="152400" cy="152400"/>
          </a:xfrm>
          <a:prstGeom prst="rect">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696119" y="6702425"/>
            <a:ext cx="928756" cy="289972"/>
          </a:xfrm>
          <a:prstGeom prst="rect">
            <a:avLst/>
          </a:prstGeom>
          <a:noFill/>
        </p:spPr>
        <p:txBody>
          <a:bodyPr wrap="none" lIns="104287" tIns="52144" rIns="104287" bIns="52144" rtlCol="0">
            <a:spAutoFit/>
          </a:bodyPr>
          <a:lstStyle/>
          <a:p>
            <a:r>
              <a:rPr lang="en-US" altLang="ja-JP" sz="1200" b="1" dirty="0" smtClean="0">
                <a:latin typeface="+mn-lt"/>
                <a:cs typeface="Arial"/>
              </a:rPr>
              <a:t>: Positron</a:t>
            </a:r>
            <a:endParaRPr lang="ja-JP" altLang="en-US" sz="1200" b="1" dirty="0">
              <a:solidFill>
                <a:srgbClr val="0000FF"/>
              </a:solidFill>
              <a:latin typeface="+mn-lt"/>
              <a:cs typeface="Arial"/>
            </a:endParaRPr>
          </a:p>
        </p:txBody>
      </p:sp>
      <p:sp>
        <p:nvSpPr>
          <p:cNvPr id="23" name="正方形/長方形 22"/>
          <p:cNvSpPr/>
          <p:nvPr/>
        </p:nvSpPr>
        <p:spPr>
          <a:xfrm>
            <a:off x="543719" y="7007225"/>
            <a:ext cx="152400" cy="152400"/>
          </a:xfrm>
          <a:prstGeom prst="rect">
            <a:avLst/>
          </a:prstGeom>
          <a:solidFill>
            <a:srgbClr val="006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696119" y="6931025"/>
            <a:ext cx="1864910" cy="289972"/>
          </a:xfrm>
          <a:prstGeom prst="rect">
            <a:avLst/>
          </a:prstGeom>
          <a:noFill/>
        </p:spPr>
        <p:txBody>
          <a:bodyPr wrap="none" lIns="104287" tIns="52144" rIns="104287" bIns="52144" rtlCol="0">
            <a:spAutoFit/>
          </a:bodyPr>
          <a:lstStyle/>
          <a:p>
            <a:r>
              <a:rPr lang="en-US" altLang="ja-JP" sz="1200" b="1" dirty="0" smtClean="0">
                <a:latin typeface="+mn-lt"/>
                <a:cs typeface="Arial"/>
              </a:rPr>
              <a:t>: Low current electron</a:t>
            </a:r>
            <a:endParaRPr lang="ja-JP" altLang="en-US" sz="1200" b="1" dirty="0">
              <a:solidFill>
                <a:srgbClr val="0000FF"/>
              </a:solidFill>
              <a:latin typeface="+mn-lt"/>
              <a:cs typeface="Arial"/>
            </a:endParaRPr>
          </a:p>
        </p:txBody>
      </p:sp>
      <p:cxnSp>
        <p:nvCxnSpPr>
          <p:cNvPr id="25" name="直線コネクタ 24"/>
          <p:cNvCxnSpPr/>
          <p:nvPr/>
        </p:nvCxnSpPr>
        <p:spPr>
          <a:xfrm>
            <a:off x="3335867" y="6383472"/>
            <a:ext cx="596559" cy="318953"/>
          </a:xfrm>
          <a:prstGeom prst="line">
            <a:avLst/>
          </a:prstGeom>
          <a:ln w="12700" cmpd="sng">
            <a:prstDash val="sysDot"/>
          </a:ln>
        </p:spPr>
        <p:style>
          <a:lnRef idx="2">
            <a:schemeClr val="accent1"/>
          </a:lnRef>
          <a:fillRef idx="0">
            <a:schemeClr val="accent1"/>
          </a:fillRef>
          <a:effectRef idx="1">
            <a:schemeClr val="accent1"/>
          </a:effectRef>
          <a:fontRef idx="minor">
            <a:schemeClr val="tx1"/>
          </a:fontRef>
        </p:style>
      </p:cxnSp>
      <p:cxnSp>
        <p:nvCxnSpPr>
          <p:cNvPr id="33" name="直線コネクタ 32"/>
          <p:cNvCxnSpPr/>
          <p:nvPr/>
        </p:nvCxnSpPr>
        <p:spPr>
          <a:xfrm>
            <a:off x="7315201" y="6397625"/>
            <a:ext cx="323849" cy="304800"/>
          </a:xfrm>
          <a:prstGeom prst="line">
            <a:avLst/>
          </a:prstGeom>
          <a:ln w="12700" cmpd="sng">
            <a:prstDash val="sysDot"/>
          </a:ln>
        </p:spPr>
        <p:style>
          <a:lnRef idx="2">
            <a:schemeClr val="accent1"/>
          </a:lnRef>
          <a:fillRef idx="0">
            <a:schemeClr val="accent1"/>
          </a:fillRef>
          <a:effectRef idx="1">
            <a:schemeClr val="accent1"/>
          </a:effectRef>
          <a:fontRef idx="minor">
            <a:schemeClr val="tx1"/>
          </a:fontRef>
        </p:style>
      </p:cxnSp>
      <p:sp>
        <p:nvSpPr>
          <p:cNvPr id="27" name="テキスト ボックス 26"/>
          <p:cNvSpPr txBox="1"/>
          <p:nvPr/>
        </p:nvSpPr>
        <p:spPr>
          <a:xfrm>
            <a:off x="8900608" y="5004440"/>
            <a:ext cx="547392" cy="289972"/>
          </a:xfrm>
          <a:prstGeom prst="rect">
            <a:avLst/>
          </a:prstGeom>
          <a:noFill/>
        </p:spPr>
        <p:txBody>
          <a:bodyPr wrap="none" lIns="104287" tIns="52144" rIns="104287" bIns="52144" rtlCol="0">
            <a:spAutoFit/>
          </a:bodyPr>
          <a:lstStyle/>
          <a:p>
            <a:r>
              <a:rPr lang="en-US" altLang="ja-JP" sz="1200" b="1" dirty="0" smtClean="0">
                <a:solidFill>
                  <a:schemeClr val="bg1"/>
                </a:solidFill>
                <a:latin typeface="+mn-lt"/>
                <a:cs typeface="Arial"/>
              </a:rPr>
              <a:t>2 nC</a:t>
            </a:r>
            <a:endParaRPr lang="ja-JP" altLang="en-US" sz="1200" b="1" dirty="0">
              <a:solidFill>
                <a:schemeClr val="bg1"/>
              </a:solidFill>
              <a:latin typeface="+mn-lt"/>
              <a:cs typeface="Arial"/>
            </a:endParaRPr>
          </a:p>
        </p:txBody>
      </p:sp>
      <p:sp>
        <p:nvSpPr>
          <p:cNvPr id="28" name="テキスト ボックス 27"/>
          <p:cNvSpPr txBox="1"/>
          <p:nvPr/>
        </p:nvSpPr>
        <p:spPr>
          <a:xfrm>
            <a:off x="9993209" y="5000625"/>
            <a:ext cx="547392" cy="289972"/>
          </a:xfrm>
          <a:prstGeom prst="rect">
            <a:avLst/>
          </a:prstGeom>
          <a:noFill/>
        </p:spPr>
        <p:txBody>
          <a:bodyPr wrap="none" lIns="104287" tIns="52144" rIns="104287" bIns="52144" rtlCol="0">
            <a:spAutoFit/>
          </a:bodyPr>
          <a:lstStyle/>
          <a:p>
            <a:r>
              <a:rPr lang="en-US" altLang="ja-JP" sz="1200" b="1" dirty="0" smtClean="0">
                <a:solidFill>
                  <a:schemeClr val="bg1"/>
                </a:solidFill>
                <a:latin typeface="+mn-lt"/>
                <a:cs typeface="Arial"/>
              </a:rPr>
              <a:t>4 nC</a:t>
            </a:r>
            <a:endParaRPr lang="ja-JP" altLang="en-US" sz="1200" b="1" dirty="0">
              <a:solidFill>
                <a:schemeClr val="bg1"/>
              </a:solidFill>
              <a:latin typeface="+mn-lt"/>
              <a:cs typeface="Arial"/>
            </a:endParaRPr>
          </a:p>
        </p:txBody>
      </p:sp>
      <p:sp>
        <p:nvSpPr>
          <p:cNvPr id="26" name="テキスト ボックス 25"/>
          <p:cNvSpPr txBox="1"/>
          <p:nvPr/>
        </p:nvSpPr>
        <p:spPr>
          <a:xfrm>
            <a:off x="6209905" y="5002323"/>
            <a:ext cx="547392" cy="289972"/>
          </a:xfrm>
          <a:prstGeom prst="rect">
            <a:avLst/>
          </a:prstGeom>
          <a:noFill/>
        </p:spPr>
        <p:txBody>
          <a:bodyPr wrap="none" lIns="104287" tIns="52144" rIns="104287" bIns="52144" rtlCol="0">
            <a:spAutoFit/>
          </a:bodyPr>
          <a:lstStyle/>
          <a:p>
            <a:r>
              <a:rPr lang="en-US" altLang="ja-JP" sz="1200" b="1" dirty="0" smtClean="0">
                <a:solidFill>
                  <a:schemeClr val="bg1"/>
                </a:solidFill>
                <a:latin typeface="+mn-lt"/>
                <a:cs typeface="Arial"/>
              </a:rPr>
              <a:t>1 nC</a:t>
            </a:r>
            <a:endParaRPr lang="ja-JP" altLang="en-US" sz="1200" b="1" dirty="0">
              <a:solidFill>
                <a:schemeClr val="bg1"/>
              </a:solidFill>
              <a:latin typeface="+mn-lt"/>
              <a:cs typeface="Aria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Summary</a:t>
            </a:r>
            <a:endParaRPr lang="ja-JP" altLang="en-US" dirty="0"/>
          </a:p>
        </p:txBody>
      </p:sp>
      <p:sp>
        <p:nvSpPr>
          <p:cNvPr id="3" name="コンテンツ プレースホルダ 2"/>
          <p:cNvSpPr>
            <a:spLocks noGrp="1"/>
          </p:cNvSpPr>
          <p:nvPr>
            <p:ph idx="1"/>
          </p:nvPr>
        </p:nvSpPr>
        <p:spPr/>
        <p:txBody>
          <a:bodyPr/>
          <a:lstStyle/>
          <a:p>
            <a:pPr>
              <a:lnSpc>
                <a:spcPct val="120000"/>
              </a:lnSpc>
            </a:pPr>
            <a:r>
              <a:rPr lang="en-US" altLang="ja-JP" sz="3200" dirty="0" smtClean="0"/>
              <a:t>Steady progress towards first MR injection in 2015</a:t>
            </a:r>
          </a:p>
          <a:p>
            <a:pPr>
              <a:lnSpc>
                <a:spcPct val="120000"/>
              </a:lnSpc>
            </a:pPr>
            <a:r>
              <a:rPr lang="en-US" altLang="ja-JP" sz="3200" dirty="0"/>
              <a:t>Will finish earthquake disaster recovery in 2014</a:t>
            </a:r>
          </a:p>
          <a:p>
            <a:pPr>
              <a:lnSpc>
                <a:spcPct val="120000"/>
              </a:lnSpc>
            </a:pPr>
            <a:r>
              <a:rPr lang="en-US" altLang="ja-JP" sz="3200" dirty="0" smtClean="0"/>
              <a:t>Will make staged improvements before 2017</a:t>
            </a:r>
          </a:p>
          <a:p>
            <a:pPr>
              <a:lnSpc>
                <a:spcPct val="120000"/>
              </a:lnSpc>
            </a:pPr>
            <a:r>
              <a:rPr lang="en-US" altLang="ja-JP" sz="3200" dirty="0" smtClean="0"/>
              <a:t>Will balance between final beam quality and stable/staged operation</a:t>
            </a:r>
          </a:p>
          <a:p>
            <a:pPr>
              <a:lnSpc>
                <a:spcPct val="120000"/>
              </a:lnSpc>
            </a:pPr>
            <a:r>
              <a:rPr lang="en-US" altLang="ja-JP" sz="3200" dirty="0" smtClean="0"/>
              <a:t>Will select optimized route depending on available resources</a:t>
            </a:r>
          </a:p>
          <a:p>
            <a:pPr>
              <a:lnSpc>
                <a:spcPct val="120000"/>
              </a:lnSpc>
            </a:pPr>
            <a:endParaRPr lang="en-US" altLang="ja-JP" sz="3200" dirty="0" smtClean="0"/>
          </a:p>
          <a:p>
            <a:pPr>
              <a:lnSpc>
                <a:spcPct val="120000"/>
              </a:lnSpc>
            </a:pPr>
            <a:endParaRPr lang="en-US" altLang="ja-JP" sz="3200" dirty="0" smtClean="0"/>
          </a:p>
          <a:p>
            <a:pPr>
              <a:lnSpc>
                <a:spcPct val="120000"/>
              </a:lnSpc>
            </a:pPr>
            <a:endParaRPr lang="ja-JP" altLang="en-US" sz="3200" dirty="0"/>
          </a:p>
        </p:txBody>
      </p:sp>
      <p:sp>
        <p:nvSpPr>
          <p:cNvPr id="4" name="スライド番号プレースホルダ 3"/>
          <p:cNvSpPr>
            <a:spLocks noGrp="1"/>
          </p:cNvSpPr>
          <p:nvPr>
            <p:ph type="sldNum" sz="quarter" idx="10"/>
          </p:nvPr>
        </p:nvSpPr>
        <p:spPr/>
        <p:txBody>
          <a:bodyPr/>
          <a:lstStyle/>
          <a:p>
            <a:pPr>
              <a:defRPr/>
            </a:pPr>
            <a:fld id="{4D221721-5FDC-D445-9F85-7F3CCA7B1AE5}" type="slidenum">
              <a:rPr lang="en-US" altLang="ja-JP" smtClean="0"/>
              <a:pPr>
                <a:defRPr/>
              </a:pPr>
              <a:t>36</a:t>
            </a:fld>
            <a:endParaRPr lang="en-US" altLang="ja-JP" dirty="0"/>
          </a:p>
        </p:txBody>
      </p:sp>
    </p:spTree>
    <p:extLst>
      <p:ext uri="{BB962C8B-B14F-4D97-AF65-F5344CB8AC3E}">
        <p14:creationId xmlns:p14="http://schemas.microsoft.com/office/powerpoint/2010/main" val="59279173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lang="ja-JP" altLang="en-US"/>
          </a:p>
        </p:txBody>
      </p:sp>
      <p:sp>
        <p:nvSpPr>
          <p:cNvPr id="3" name="コンテンツ プレースホルダ 2"/>
          <p:cNvSpPr>
            <a:spLocks noGrp="1"/>
          </p:cNvSpPr>
          <p:nvPr>
            <p:ph idx="1"/>
          </p:nvPr>
        </p:nvSpPr>
        <p:spPr/>
        <p:txBody>
          <a:bodyPr/>
          <a:lstStyle/>
          <a:p>
            <a:endParaRPr lang="ja-JP" altLang="en-US"/>
          </a:p>
        </p:txBody>
      </p:sp>
      <p:sp>
        <p:nvSpPr>
          <p:cNvPr id="4" name="スライド番号プレースホルダ 3"/>
          <p:cNvSpPr>
            <a:spLocks noGrp="1"/>
          </p:cNvSpPr>
          <p:nvPr>
            <p:ph type="sldNum" sz="quarter" idx="10"/>
          </p:nvPr>
        </p:nvSpPr>
        <p:spPr/>
        <p:txBody>
          <a:bodyPr/>
          <a:lstStyle/>
          <a:p>
            <a:pPr>
              <a:defRPr/>
            </a:pPr>
            <a:fld id="{4D221721-5FDC-D445-9F85-7F3CCA7B1AE5}" type="slidenum">
              <a:rPr lang="en-US" altLang="ja-JP" smtClean="0"/>
              <a:pPr>
                <a:defRPr/>
              </a:pPr>
              <a:t>37</a:t>
            </a:fld>
            <a:endParaRPr lang="en-US" altLang="ja-JP"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Emittance Preservation</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Offset injection may solve the issue</a:t>
            </a:r>
          </a:p>
          <a:p>
            <a:r>
              <a:rPr lang="en-US" altLang="ja-JP" dirty="0" smtClean="0"/>
              <a:t>Orbit have to be maintained precisely</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4D221721-5FDC-D445-9F85-7F3CCA7B1AE5}" type="slidenum">
              <a:rPr lang="en-US" altLang="ja-JP" smtClean="0"/>
              <a:pPr>
                <a:defRPr/>
              </a:pPr>
              <a:t>38</a:t>
            </a:fld>
            <a:endParaRPr lang="en-US" altLang="ja-JP" dirty="0"/>
          </a:p>
        </p:txBody>
      </p:sp>
      <p:pic>
        <p:nvPicPr>
          <p:cNvPr id="6" name="図 5"/>
          <p:cNvPicPr>
            <a:picLocks noChangeAspect="1"/>
          </p:cNvPicPr>
          <p:nvPr/>
        </p:nvPicPr>
        <p:blipFill>
          <a:blip r:embed="rId2"/>
          <a:stretch>
            <a:fillRect/>
          </a:stretch>
        </p:blipFill>
        <p:spPr>
          <a:xfrm>
            <a:off x="760061" y="2998664"/>
            <a:ext cx="4149090" cy="4103370"/>
          </a:xfrm>
          <a:prstGeom prst="rect">
            <a:avLst/>
          </a:prstGeom>
        </p:spPr>
      </p:pic>
      <p:pic>
        <p:nvPicPr>
          <p:cNvPr id="7" name="図 6"/>
          <p:cNvPicPr>
            <a:picLocks noChangeAspect="1"/>
          </p:cNvPicPr>
          <p:nvPr/>
        </p:nvPicPr>
        <p:blipFill>
          <a:blip r:embed="rId3"/>
          <a:stretch>
            <a:fillRect/>
          </a:stretch>
        </p:blipFill>
        <p:spPr>
          <a:xfrm>
            <a:off x="5640928" y="3042642"/>
            <a:ext cx="4308857" cy="3760417"/>
          </a:xfrm>
          <a:prstGeom prst="rect">
            <a:avLst/>
          </a:prstGeom>
        </p:spPr>
      </p:pic>
      <p:sp>
        <p:nvSpPr>
          <p:cNvPr id="5" name="コンテンツ プレースホルダ 2"/>
          <p:cNvSpPr txBox="1">
            <a:spLocks/>
          </p:cNvSpPr>
          <p:nvPr/>
        </p:nvSpPr>
        <p:spPr>
          <a:xfrm>
            <a:off x="3168864" y="6235837"/>
            <a:ext cx="1676787" cy="400905"/>
          </a:xfrm>
          <a:prstGeom prst="rect">
            <a:avLst/>
          </a:prstGeom>
        </p:spPr>
        <p:txBody>
          <a:bodyPr vert="horz" lIns="104281" tIns="52140" rIns="104281" bIns="52140" rtlCol="0">
            <a:normAutofit fontScale="85000" lnSpcReduction="10000"/>
          </a:bodyPr>
          <a:lstStyle/>
          <a:p>
            <a:pPr marL="391053" indent="-391053">
              <a:spcBef>
                <a:spcPct val="20000"/>
              </a:spcBef>
              <a:defRPr/>
            </a:pPr>
            <a:r>
              <a:rPr lang="en-US" altLang="ja-JP" dirty="0">
                <a:cs typeface="Times New Roman"/>
              </a:rPr>
              <a:t> 100 samples</a:t>
            </a:r>
          </a:p>
        </p:txBody>
      </p:sp>
      <p:sp>
        <p:nvSpPr>
          <p:cNvPr id="8" name="Text Box 180"/>
          <p:cNvSpPr txBox="1">
            <a:spLocks noChangeAspect="1" noChangeArrowheads="1"/>
          </p:cNvSpPr>
          <p:nvPr/>
        </p:nvSpPr>
        <p:spPr bwMode="auto">
          <a:xfrm>
            <a:off x="667150" y="2604392"/>
            <a:ext cx="4318101" cy="338550"/>
          </a:xfrm>
          <a:prstGeom prst="rect">
            <a:avLst/>
          </a:prstGeom>
          <a:noFill/>
          <a:ln w="9525">
            <a:noFill/>
            <a:miter lim="800000"/>
            <a:headEnd/>
            <a:tailEnd/>
          </a:ln>
          <a:effectLst/>
        </p:spPr>
        <p:txBody>
          <a:bodyPr wrap="none" lIns="91436" tIns="45718" rIns="91436" bIns="45718">
            <a:spAutoFit/>
          </a:bodyPr>
          <a:lstStyle/>
          <a:p>
            <a:pPr algn="ctr">
              <a:defRPr/>
            </a:pPr>
            <a:r>
              <a:rPr lang="en-US" altLang="ja-JP" sz="1600" dirty="0" smtClean="0">
                <a:solidFill>
                  <a:srgbClr val="008000"/>
                </a:solidFill>
              </a:rPr>
              <a:t>Mis-alignment leads to Emittance blow-up</a:t>
            </a:r>
            <a:endParaRPr lang="en-US" altLang="ja-JP" sz="1600" dirty="0">
              <a:solidFill>
                <a:srgbClr val="008000"/>
              </a:solidFill>
            </a:endParaRPr>
          </a:p>
        </p:txBody>
      </p:sp>
      <p:sp>
        <p:nvSpPr>
          <p:cNvPr id="9" name="Text Box 180"/>
          <p:cNvSpPr txBox="1">
            <a:spLocks noChangeAspect="1" noChangeArrowheads="1"/>
          </p:cNvSpPr>
          <p:nvPr/>
        </p:nvSpPr>
        <p:spPr bwMode="auto">
          <a:xfrm>
            <a:off x="8853297" y="6803059"/>
            <a:ext cx="1670241" cy="338550"/>
          </a:xfrm>
          <a:prstGeom prst="rect">
            <a:avLst/>
          </a:prstGeom>
          <a:noFill/>
          <a:ln w="9525">
            <a:noFill/>
            <a:miter lim="800000"/>
            <a:headEnd/>
            <a:tailEnd/>
          </a:ln>
          <a:effectLst/>
        </p:spPr>
        <p:txBody>
          <a:bodyPr wrap="none" lIns="91436" tIns="45718" rIns="91436" bIns="45718">
            <a:spAutoFit/>
          </a:bodyPr>
          <a:lstStyle/>
          <a:p>
            <a:pPr algn="r">
              <a:defRPr/>
            </a:pPr>
            <a:r>
              <a:rPr lang="en-US" altLang="ja-JP" sz="1600" dirty="0">
                <a:solidFill>
                  <a:srgbClr val="008000"/>
                </a:solidFill>
              </a:rPr>
              <a:t>Sugimoto et al.</a:t>
            </a:r>
          </a:p>
        </p:txBody>
      </p:sp>
      <p:sp>
        <p:nvSpPr>
          <p:cNvPr id="10" name="Text Box 180"/>
          <p:cNvSpPr txBox="1">
            <a:spLocks noChangeAspect="1" noChangeArrowheads="1"/>
          </p:cNvSpPr>
          <p:nvPr/>
        </p:nvSpPr>
        <p:spPr bwMode="auto">
          <a:xfrm>
            <a:off x="5974868" y="2604392"/>
            <a:ext cx="3608672" cy="338550"/>
          </a:xfrm>
          <a:prstGeom prst="rect">
            <a:avLst/>
          </a:prstGeom>
          <a:noFill/>
          <a:ln w="9525">
            <a:noFill/>
            <a:miter lim="800000"/>
            <a:headEnd/>
            <a:tailEnd/>
          </a:ln>
          <a:effectLst/>
        </p:spPr>
        <p:txBody>
          <a:bodyPr wrap="none" lIns="91436" tIns="45718" rIns="91436" bIns="45718">
            <a:spAutoFit/>
          </a:bodyPr>
          <a:lstStyle/>
          <a:p>
            <a:pPr algn="ctr">
              <a:defRPr/>
            </a:pPr>
            <a:r>
              <a:rPr lang="en-US" altLang="ja-JP" sz="1600" dirty="0" smtClean="0">
                <a:solidFill>
                  <a:srgbClr val="008000"/>
                </a:solidFill>
              </a:rPr>
              <a:t>Orbit manipulation compensates it </a:t>
            </a:r>
            <a:endParaRPr lang="en-US" altLang="ja-JP" sz="1600" dirty="0">
              <a:solidFill>
                <a:srgbClr val="008000"/>
              </a:solidFill>
            </a:endParaRPr>
          </a:p>
        </p:txBody>
      </p:sp>
    </p:spTree>
    <p:extLst>
      <p:ext uri="{BB962C8B-B14F-4D97-AF65-F5344CB8AC3E}">
        <p14:creationId xmlns:p14="http://schemas.microsoft.com/office/powerpoint/2010/main" val="424282804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41"/>
          <p:cNvSpPr>
            <a:spLocks noChangeArrowheads="1"/>
          </p:cNvSpPr>
          <p:nvPr/>
        </p:nvSpPr>
        <p:spPr bwMode="auto">
          <a:xfrm>
            <a:off x="7306671" y="3277837"/>
            <a:ext cx="46391" cy="119045"/>
          </a:xfrm>
          <a:prstGeom prst="rect">
            <a:avLst/>
          </a:prstGeom>
          <a:solidFill>
            <a:srgbClr val="00FF00"/>
          </a:solidFill>
          <a:ln w="9360">
            <a:solidFill>
              <a:srgbClr val="00FF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4" name="Rectangle 115"/>
          <p:cNvSpPr>
            <a:spLocks noChangeArrowheads="1"/>
          </p:cNvSpPr>
          <p:nvPr/>
        </p:nvSpPr>
        <p:spPr bwMode="auto">
          <a:xfrm>
            <a:off x="3508122" y="3281336"/>
            <a:ext cx="87217" cy="119045"/>
          </a:xfrm>
          <a:prstGeom prst="rect">
            <a:avLst/>
          </a:prstGeom>
          <a:solidFill>
            <a:srgbClr val="00FFFF"/>
          </a:solidFill>
          <a:ln w="9360">
            <a:solidFill>
              <a:srgbClr val="00FFFF"/>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6" name="Rectangle 108"/>
          <p:cNvSpPr>
            <a:spLocks noChangeArrowheads="1"/>
          </p:cNvSpPr>
          <p:nvPr/>
        </p:nvSpPr>
        <p:spPr bwMode="auto">
          <a:xfrm>
            <a:off x="1992024" y="3277837"/>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7" name="Line 87"/>
          <p:cNvSpPr>
            <a:spLocks noChangeShapeType="1"/>
          </p:cNvSpPr>
          <p:nvPr/>
        </p:nvSpPr>
        <p:spPr bwMode="auto">
          <a:xfrm>
            <a:off x="964004" y="1749510"/>
            <a:ext cx="1961439" cy="1750"/>
          </a:xfrm>
          <a:prstGeom prst="line">
            <a:avLst/>
          </a:prstGeom>
          <a:noFill/>
          <a:ln w="25560">
            <a:solidFill>
              <a:srgbClr val="BBE0E3"/>
            </a:solidFill>
            <a:miter lim="800000"/>
            <a:headEnd/>
            <a:tailEnd/>
          </a:ln>
          <a:effectLst>
            <a:outerShdw blurRad="63500" dist="20160" dir="5400000" algn="ctr" rotWithShape="0">
              <a:srgbClr val="000000">
                <a:alpha val="38034"/>
              </a:srgbClr>
            </a:outerShdw>
          </a:effectLst>
        </p:spPr>
        <p:txBody>
          <a:bodyPr lIns="104082" tIns="52040" rIns="104082" bIns="52040"/>
          <a:lstStyle/>
          <a:p>
            <a:pPr defTabSz="1040811">
              <a:defRPr/>
            </a:pPr>
            <a:endParaRPr lang="ja-JP" altLang="en-US">
              <a:solidFill>
                <a:prstClr val="black"/>
              </a:solidFill>
              <a:latin typeface="Arial"/>
              <a:ea typeface="ＭＳ Ｐゴシック" pitchFamily="-112" charset="-128"/>
              <a:cs typeface="Arial"/>
            </a:endParaRPr>
          </a:p>
        </p:txBody>
      </p:sp>
      <p:sp>
        <p:nvSpPr>
          <p:cNvPr id="8" name="AutoShape 88"/>
          <p:cNvSpPr>
            <a:spLocks/>
          </p:cNvSpPr>
          <p:nvPr/>
        </p:nvSpPr>
        <p:spPr bwMode="auto">
          <a:xfrm flipH="1">
            <a:off x="162336" y="1749509"/>
            <a:ext cx="1683089" cy="1587848"/>
          </a:xfrm>
          <a:custGeom>
            <a:avLst/>
            <a:gdLst>
              <a:gd name="T0" fmla="*/ 719931 w 1439862"/>
              <a:gd name="T1" fmla="*/ 0 h 1439863"/>
              <a:gd name="T2" fmla="*/ 719931 w 1439862"/>
              <a:gd name="T3" fmla="*/ 719932 h 1439863"/>
              <a:gd name="T4" fmla="*/ 1439402 w 1439862"/>
              <a:gd name="T5" fmla="*/ 694206 h 1439863"/>
              <a:gd name="T6" fmla="*/ 719931 w 1439862"/>
              <a:gd name="T7" fmla="*/ 0 h 1439863"/>
              <a:gd name="T8" fmla="*/ 1439402 w 1439862"/>
              <a:gd name="T9" fmla="*/ 694206 h 1439863"/>
            </a:gdLst>
            <a:ahLst/>
            <a:cxnLst>
              <a:cxn ang="0">
                <a:pos x="T0" y="T1"/>
              </a:cxn>
              <a:cxn ang="0">
                <a:pos x="T2" y="T3"/>
              </a:cxn>
              <a:cxn ang="0">
                <a:pos x="T4" y="T5"/>
              </a:cxn>
            </a:cxnLst>
            <a:rect l="T6" t="T7" r="T8" b="T9"/>
            <a:pathLst>
              <a:path w="1439862" h="1439863" stroke="0">
                <a:moveTo>
                  <a:pt x="719931" y="0"/>
                </a:moveTo>
                <a:lnTo>
                  <a:pt x="719931" y="-1"/>
                </a:lnTo>
                <a:cubicBezTo>
                  <a:pt x="1107526" y="-1"/>
                  <a:pt x="1425552" y="306858"/>
                  <a:pt x="1439402" y="694206"/>
                </a:cubicBezTo>
                <a:lnTo>
                  <a:pt x="719931" y="719932"/>
                </a:lnTo>
                <a:close/>
              </a:path>
              <a:path w="1439862" h="1439863" fill="none">
                <a:moveTo>
                  <a:pt x="719931" y="0"/>
                </a:moveTo>
                <a:lnTo>
                  <a:pt x="719931" y="-1"/>
                </a:lnTo>
                <a:cubicBezTo>
                  <a:pt x="1107526" y="-1"/>
                  <a:pt x="1425552" y="306858"/>
                  <a:pt x="1439402" y="694206"/>
                </a:cubicBezTo>
              </a:path>
            </a:pathLst>
          </a:custGeom>
          <a:noFill/>
          <a:ln w="25560">
            <a:solidFill>
              <a:srgbClr val="BBE0E3"/>
            </a:solidFill>
            <a:miter lim="800000"/>
            <a:headEnd/>
            <a:tailEnd type="triangle" w="med" len="med"/>
          </a:ln>
          <a:effectLst>
            <a:outerShdw blurRad="63500" dist="20160" dir="5400000" algn="ctr" rotWithShape="0">
              <a:srgbClr val="000000">
                <a:alpha val="38034"/>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9" name="AutoShape 89"/>
          <p:cNvSpPr>
            <a:spLocks noChangeArrowheads="1"/>
          </p:cNvSpPr>
          <p:nvPr/>
        </p:nvSpPr>
        <p:spPr bwMode="auto">
          <a:xfrm rot="16200000" flipH="1">
            <a:off x="213668" y="1701890"/>
            <a:ext cx="1587848" cy="1683089"/>
          </a:xfrm>
          <a:custGeom>
            <a:avLst/>
            <a:gdLst>
              <a:gd name="T0" fmla="*/ 719931 w 1439863"/>
              <a:gd name="T1" fmla="*/ 0 h 1439862"/>
              <a:gd name="T2" fmla="*/ 719932 w 1439863"/>
              <a:gd name="T3" fmla="*/ 719931 h 1439862"/>
              <a:gd name="T4" fmla="*/ 1439403 w 1439863"/>
              <a:gd name="T5" fmla="*/ 694206 h 1439862"/>
              <a:gd name="T6" fmla="*/ 719931 w 1439863"/>
              <a:gd name="T7" fmla="*/ 0 h 1439862"/>
              <a:gd name="T8" fmla="*/ 1439403 w 1439863"/>
              <a:gd name="T9" fmla="*/ 694206 h 1439862"/>
            </a:gdLst>
            <a:ahLst/>
            <a:cxnLst>
              <a:cxn ang="0">
                <a:pos x="T0" y="T1"/>
              </a:cxn>
              <a:cxn ang="0">
                <a:pos x="T2" y="T3"/>
              </a:cxn>
              <a:cxn ang="0">
                <a:pos x="T4" y="T5"/>
              </a:cxn>
            </a:cxnLst>
            <a:rect l="T6" t="T7" r="T8" b="T9"/>
            <a:pathLst>
              <a:path w="1439863" h="1439862" stroke="0">
                <a:moveTo>
                  <a:pt x="719931" y="0"/>
                </a:moveTo>
                <a:lnTo>
                  <a:pt x="719931" y="-1"/>
                </a:lnTo>
                <a:cubicBezTo>
                  <a:pt x="1107526" y="-1"/>
                  <a:pt x="1425552" y="306857"/>
                  <a:pt x="1439403" y="694204"/>
                </a:cubicBezTo>
                <a:lnTo>
                  <a:pt x="719932" y="719931"/>
                </a:lnTo>
                <a:close/>
              </a:path>
              <a:path w="1439863" h="1439862" fill="none">
                <a:moveTo>
                  <a:pt x="719931" y="0"/>
                </a:moveTo>
                <a:lnTo>
                  <a:pt x="719931" y="-1"/>
                </a:lnTo>
                <a:cubicBezTo>
                  <a:pt x="1107526" y="-1"/>
                  <a:pt x="1425552" y="306857"/>
                  <a:pt x="1439403" y="694204"/>
                </a:cubicBezTo>
              </a:path>
            </a:pathLst>
          </a:custGeom>
          <a:noFill/>
          <a:ln w="25560">
            <a:solidFill>
              <a:srgbClr val="BBE0E3"/>
            </a:solidFill>
            <a:miter lim="800000"/>
            <a:headEnd/>
            <a:tailEnd/>
          </a:ln>
          <a:effectLst>
            <a:outerShdw blurRad="63500" dist="20160" dir="5400000" algn="ctr" rotWithShape="0">
              <a:srgbClr val="000000">
                <a:alpha val="38034"/>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10" name="Line 90"/>
          <p:cNvSpPr>
            <a:spLocks noChangeShapeType="1"/>
          </p:cNvSpPr>
          <p:nvPr/>
        </p:nvSpPr>
        <p:spPr bwMode="auto">
          <a:xfrm>
            <a:off x="162356" y="2481285"/>
            <a:ext cx="1855" cy="68275"/>
          </a:xfrm>
          <a:prstGeom prst="line">
            <a:avLst/>
          </a:prstGeom>
          <a:noFill/>
          <a:ln w="25560">
            <a:solidFill>
              <a:srgbClr val="BBE0E3"/>
            </a:solidFill>
            <a:miter lim="800000"/>
            <a:headEnd/>
            <a:tailEnd/>
          </a:ln>
          <a:effectLst>
            <a:outerShdw blurRad="63500" dist="20160" dir="5400000" algn="ctr" rotWithShape="0">
              <a:srgbClr val="000000">
                <a:alpha val="38034"/>
              </a:srgbClr>
            </a:outerShdw>
          </a:effectLst>
        </p:spPr>
        <p:txBody>
          <a:bodyPr lIns="104082" tIns="52040" rIns="104082" bIns="52040"/>
          <a:lstStyle/>
          <a:p>
            <a:pPr defTabSz="1040811">
              <a:defRPr/>
            </a:pPr>
            <a:endParaRPr lang="ja-JP" altLang="en-US">
              <a:solidFill>
                <a:prstClr val="black"/>
              </a:solidFill>
              <a:latin typeface="Arial"/>
              <a:ea typeface="ＭＳ Ｐゴシック" pitchFamily="-112" charset="-128"/>
              <a:cs typeface="Arial"/>
            </a:endParaRPr>
          </a:p>
        </p:txBody>
      </p:sp>
      <p:sp>
        <p:nvSpPr>
          <p:cNvPr id="11" name="AutoShape 92"/>
          <p:cNvSpPr>
            <a:spLocks noChangeArrowheads="1"/>
          </p:cNvSpPr>
          <p:nvPr/>
        </p:nvSpPr>
        <p:spPr bwMode="auto">
          <a:xfrm>
            <a:off x="963984" y="1581446"/>
            <a:ext cx="1247008" cy="336127"/>
          </a:xfrm>
          <a:prstGeom prst="roundRect">
            <a:avLst>
              <a:gd name="adj" fmla="val 16667"/>
            </a:avLst>
          </a:prstGeom>
          <a:noFill/>
          <a:ln w="38160">
            <a:solidFill>
              <a:srgbClr val="0000FF"/>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12" name="Rectangle 93"/>
          <p:cNvSpPr>
            <a:spLocks noChangeArrowheads="1"/>
          </p:cNvSpPr>
          <p:nvPr/>
        </p:nvSpPr>
        <p:spPr bwMode="auto">
          <a:xfrm>
            <a:off x="1053056" y="1689987"/>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13" name="Rectangle 94"/>
          <p:cNvSpPr>
            <a:spLocks noChangeArrowheads="1"/>
          </p:cNvSpPr>
          <p:nvPr/>
        </p:nvSpPr>
        <p:spPr bwMode="auto">
          <a:xfrm>
            <a:off x="1186664" y="1689987"/>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14" name="Rectangle 95"/>
          <p:cNvSpPr>
            <a:spLocks noChangeArrowheads="1"/>
          </p:cNvSpPr>
          <p:nvPr/>
        </p:nvSpPr>
        <p:spPr bwMode="auto">
          <a:xfrm>
            <a:off x="1320272" y="1689987"/>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15" name="Rectangle 96"/>
          <p:cNvSpPr>
            <a:spLocks noChangeArrowheads="1"/>
          </p:cNvSpPr>
          <p:nvPr/>
        </p:nvSpPr>
        <p:spPr bwMode="auto">
          <a:xfrm>
            <a:off x="1455755" y="1689987"/>
            <a:ext cx="87217"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16" name="Rectangle 97"/>
          <p:cNvSpPr>
            <a:spLocks noChangeArrowheads="1"/>
          </p:cNvSpPr>
          <p:nvPr/>
        </p:nvSpPr>
        <p:spPr bwMode="auto">
          <a:xfrm>
            <a:off x="1589363" y="1691737"/>
            <a:ext cx="87217"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17" name="Rectangle 98"/>
          <p:cNvSpPr>
            <a:spLocks noChangeArrowheads="1"/>
          </p:cNvSpPr>
          <p:nvPr/>
        </p:nvSpPr>
        <p:spPr bwMode="auto">
          <a:xfrm>
            <a:off x="1722951" y="1689987"/>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18" name="Rectangle 99"/>
          <p:cNvSpPr>
            <a:spLocks noChangeArrowheads="1"/>
          </p:cNvSpPr>
          <p:nvPr/>
        </p:nvSpPr>
        <p:spPr bwMode="auto">
          <a:xfrm>
            <a:off x="1856559" y="1691737"/>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19" name="Rectangle 100"/>
          <p:cNvSpPr>
            <a:spLocks noChangeArrowheads="1"/>
          </p:cNvSpPr>
          <p:nvPr/>
        </p:nvSpPr>
        <p:spPr bwMode="auto">
          <a:xfrm>
            <a:off x="1990167" y="1691737"/>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20" name="AutoShape 101"/>
          <p:cNvSpPr>
            <a:spLocks noChangeArrowheads="1"/>
          </p:cNvSpPr>
          <p:nvPr/>
        </p:nvSpPr>
        <p:spPr bwMode="auto">
          <a:xfrm>
            <a:off x="965859" y="3169296"/>
            <a:ext cx="1334225" cy="336127"/>
          </a:xfrm>
          <a:prstGeom prst="roundRect">
            <a:avLst>
              <a:gd name="adj" fmla="val 16667"/>
            </a:avLst>
          </a:prstGeom>
          <a:noFill/>
          <a:ln w="38160">
            <a:solidFill>
              <a:srgbClr val="0000FF"/>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21" name="Rectangle 102"/>
          <p:cNvSpPr>
            <a:spLocks noChangeArrowheads="1"/>
          </p:cNvSpPr>
          <p:nvPr/>
        </p:nvSpPr>
        <p:spPr bwMode="auto">
          <a:xfrm>
            <a:off x="1054931" y="3277837"/>
            <a:ext cx="87217"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22" name="Rectangle 103"/>
          <p:cNvSpPr>
            <a:spLocks noChangeArrowheads="1"/>
          </p:cNvSpPr>
          <p:nvPr/>
        </p:nvSpPr>
        <p:spPr bwMode="auto">
          <a:xfrm>
            <a:off x="1188519" y="3277837"/>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23" name="Rectangle 104"/>
          <p:cNvSpPr>
            <a:spLocks noChangeArrowheads="1"/>
          </p:cNvSpPr>
          <p:nvPr/>
        </p:nvSpPr>
        <p:spPr bwMode="auto">
          <a:xfrm>
            <a:off x="1322127" y="3277837"/>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24" name="Rectangle 105"/>
          <p:cNvSpPr>
            <a:spLocks noChangeArrowheads="1"/>
          </p:cNvSpPr>
          <p:nvPr/>
        </p:nvSpPr>
        <p:spPr bwMode="auto">
          <a:xfrm>
            <a:off x="1455735" y="3277837"/>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25" name="Rectangle 106"/>
          <p:cNvSpPr>
            <a:spLocks noChangeArrowheads="1"/>
          </p:cNvSpPr>
          <p:nvPr/>
        </p:nvSpPr>
        <p:spPr bwMode="auto">
          <a:xfrm>
            <a:off x="1591200" y="3279586"/>
            <a:ext cx="87216"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26" name="Rectangle 107"/>
          <p:cNvSpPr>
            <a:spLocks noChangeArrowheads="1"/>
          </p:cNvSpPr>
          <p:nvPr/>
        </p:nvSpPr>
        <p:spPr bwMode="auto">
          <a:xfrm>
            <a:off x="1724808" y="3277837"/>
            <a:ext cx="87216"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27" name="Rectangle 108"/>
          <p:cNvSpPr>
            <a:spLocks noChangeArrowheads="1"/>
          </p:cNvSpPr>
          <p:nvPr/>
        </p:nvSpPr>
        <p:spPr bwMode="auto">
          <a:xfrm>
            <a:off x="1858416" y="3279586"/>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28" name="AutoShape 110"/>
          <p:cNvSpPr>
            <a:spLocks noChangeArrowheads="1"/>
          </p:cNvSpPr>
          <p:nvPr/>
        </p:nvSpPr>
        <p:spPr bwMode="auto">
          <a:xfrm>
            <a:off x="2478208" y="3171045"/>
            <a:ext cx="1247008" cy="336127"/>
          </a:xfrm>
          <a:prstGeom prst="roundRect">
            <a:avLst>
              <a:gd name="adj" fmla="val 16667"/>
            </a:avLst>
          </a:prstGeom>
          <a:noFill/>
          <a:ln w="38160">
            <a:solidFill>
              <a:srgbClr val="0000FF"/>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29" name="Rectangle 111"/>
          <p:cNvSpPr>
            <a:spLocks noChangeArrowheads="1"/>
          </p:cNvSpPr>
          <p:nvPr/>
        </p:nvSpPr>
        <p:spPr bwMode="auto">
          <a:xfrm>
            <a:off x="2567280" y="3279586"/>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30" name="Rectangle 112"/>
          <p:cNvSpPr>
            <a:spLocks noChangeArrowheads="1"/>
          </p:cNvSpPr>
          <p:nvPr/>
        </p:nvSpPr>
        <p:spPr bwMode="auto">
          <a:xfrm>
            <a:off x="2700888" y="3279586"/>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31" name="Rectangle 113"/>
          <p:cNvSpPr>
            <a:spLocks noChangeArrowheads="1"/>
          </p:cNvSpPr>
          <p:nvPr/>
        </p:nvSpPr>
        <p:spPr bwMode="auto">
          <a:xfrm>
            <a:off x="2834496" y="3279586"/>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32" name="Rectangle 114"/>
          <p:cNvSpPr>
            <a:spLocks noChangeArrowheads="1"/>
          </p:cNvSpPr>
          <p:nvPr/>
        </p:nvSpPr>
        <p:spPr bwMode="auto">
          <a:xfrm>
            <a:off x="2969978" y="3279586"/>
            <a:ext cx="87217"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33" name="Rectangle 115"/>
          <p:cNvSpPr>
            <a:spLocks noChangeArrowheads="1"/>
          </p:cNvSpPr>
          <p:nvPr/>
        </p:nvSpPr>
        <p:spPr bwMode="auto">
          <a:xfrm>
            <a:off x="3103586" y="3281336"/>
            <a:ext cx="87217" cy="119045"/>
          </a:xfrm>
          <a:prstGeom prst="rect">
            <a:avLst/>
          </a:prstGeom>
          <a:solidFill>
            <a:srgbClr val="FF0000"/>
          </a:solidFill>
          <a:ln w="9360">
            <a:solidFill>
              <a:srgbClr val="FF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34" name="Rectangle 116"/>
          <p:cNvSpPr>
            <a:spLocks noChangeArrowheads="1"/>
          </p:cNvSpPr>
          <p:nvPr/>
        </p:nvSpPr>
        <p:spPr bwMode="auto">
          <a:xfrm>
            <a:off x="3237175" y="3279586"/>
            <a:ext cx="89072" cy="119045"/>
          </a:xfrm>
          <a:prstGeom prst="rect">
            <a:avLst/>
          </a:prstGeom>
          <a:solidFill>
            <a:srgbClr val="00FFFF"/>
          </a:solidFill>
          <a:ln w="9360">
            <a:solidFill>
              <a:srgbClr val="00FFFF"/>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35" name="Rectangle 117"/>
          <p:cNvSpPr>
            <a:spLocks noChangeArrowheads="1"/>
          </p:cNvSpPr>
          <p:nvPr/>
        </p:nvSpPr>
        <p:spPr bwMode="auto">
          <a:xfrm>
            <a:off x="3370783" y="3281336"/>
            <a:ext cx="89072" cy="119045"/>
          </a:xfrm>
          <a:prstGeom prst="rect">
            <a:avLst/>
          </a:prstGeom>
          <a:solidFill>
            <a:srgbClr val="00FFFF"/>
          </a:solidFill>
          <a:ln w="9360">
            <a:solidFill>
              <a:srgbClr val="00FFFF"/>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36" name="AutoShape 119"/>
          <p:cNvSpPr>
            <a:spLocks noChangeArrowheads="1"/>
          </p:cNvSpPr>
          <p:nvPr/>
        </p:nvSpPr>
        <p:spPr bwMode="auto">
          <a:xfrm>
            <a:off x="3903360" y="3171045"/>
            <a:ext cx="1247008" cy="336127"/>
          </a:xfrm>
          <a:prstGeom prst="roundRect">
            <a:avLst>
              <a:gd name="adj" fmla="val 16667"/>
            </a:avLst>
          </a:prstGeom>
          <a:noFill/>
          <a:ln w="38160">
            <a:solidFill>
              <a:srgbClr val="0000FF"/>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37" name="Rectangle 120"/>
          <p:cNvSpPr>
            <a:spLocks noChangeArrowheads="1"/>
          </p:cNvSpPr>
          <p:nvPr/>
        </p:nvSpPr>
        <p:spPr bwMode="auto">
          <a:xfrm>
            <a:off x="3992432" y="3279586"/>
            <a:ext cx="89072" cy="119045"/>
          </a:xfrm>
          <a:prstGeom prst="rect">
            <a:avLst/>
          </a:prstGeom>
          <a:solidFill>
            <a:schemeClr val="tx1"/>
          </a:solidFill>
          <a:ln w="9360">
            <a:solidFill>
              <a:schemeClr val="tx1"/>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38" name="Rectangle 121"/>
          <p:cNvSpPr>
            <a:spLocks noChangeArrowheads="1"/>
          </p:cNvSpPr>
          <p:nvPr/>
        </p:nvSpPr>
        <p:spPr bwMode="auto">
          <a:xfrm>
            <a:off x="4126040" y="3279586"/>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39" name="Rectangle 122"/>
          <p:cNvSpPr>
            <a:spLocks noChangeArrowheads="1"/>
          </p:cNvSpPr>
          <p:nvPr/>
        </p:nvSpPr>
        <p:spPr bwMode="auto">
          <a:xfrm>
            <a:off x="4259648" y="3279586"/>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40" name="Rectangle 123"/>
          <p:cNvSpPr>
            <a:spLocks noChangeArrowheads="1"/>
          </p:cNvSpPr>
          <p:nvPr/>
        </p:nvSpPr>
        <p:spPr bwMode="auto">
          <a:xfrm>
            <a:off x="4395130" y="3279586"/>
            <a:ext cx="87217"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41" name="Rectangle 124"/>
          <p:cNvSpPr>
            <a:spLocks noChangeArrowheads="1"/>
          </p:cNvSpPr>
          <p:nvPr/>
        </p:nvSpPr>
        <p:spPr bwMode="auto">
          <a:xfrm>
            <a:off x="4528738" y="3281336"/>
            <a:ext cx="87217" cy="119045"/>
          </a:xfrm>
          <a:prstGeom prst="rect">
            <a:avLst/>
          </a:prstGeom>
          <a:solidFill>
            <a:srgbClr val="7F7F7F">
              <a:alpha val="29999"/>
            </a:srgbClr>
          </a:solidFill>
          <a:ln w="9525">
            <a:noFill/>
            <a:round/>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42" name="Rectangle 125"/>
          <p:cNvSpPr>
            <a:spLocks noChangeArrowheads="1"/>
          </p:cNvSpPr>
          <p:nvPr/>
        </p:nvSpPr>
        <p:spPr bwMode="auto">
          <a:xfrm>
            <a:off x="4662327" y="3279586"/>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43" name="Rectangle 126"/>
          <p:cNvSpPr>
            <a:spLocks noChangeArrowheads="1"/>
          </p:cNvSpPr>
          <p:nvPr/>
        </p:nvSpPr>
        <p:spPr bwMode="auto">
          <a:xfrm>
            <a:off x="4795935" y="3281336"/>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44" name="Rectangle 127"/>
          <p:cNvSpPr>
            <a:spLocks noChangeArrowheads="1"/>
          </p:cNvSpPr>
          <p:nvPr/>
        </p:nvSpPr>
        <p:spPr bwMode="auto">
          <a:xfrm>
            <a:off x="4929543" y="3281336"/>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45" name="AutoShape 128"/>
          <p:cNvSpPr>
            <a:spLocks noChangeArrowheads="1"/>
          </p:cNvSpPr>
          <p:nvPr/>
        </p:nvSpPr>
        <p:spPr bwMode="auto">
          <a:xfrm>
            <a:off x="5328512" y="3171045"/>
            <a:ext cx="1247008" cy="336127"/>
          </a:xfrm>
          <a:prstGeom prst="roundRect">
            <a:avLst>
              <a:gd name="adj" fmla="val 16667"/>
            </a:avLst>
          </a:prstGeom>
          <a:noFill/>
          <a:ln w="38160">
            <a:solidFill>
              <a:srgbClr val="0000FF"/>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46" name="Rectangle 130"/>
          <p:cNvSpPr>
            <a:spLocks noChangeArrowheads="1"/>
          </p:cNvSpPr>
          <p:nvPr/>
        </p:nvSpPr>
        <p:spPr bwMode="auto">
          <a:xfrm>
            <a:off x="5551192" y="3279586"/>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47" name="Rectangle 131"/>
          <p:cNvSpPr>
            <a:spLocks noChangeArrowheads="1"/>
          </p:cNvSpPr>
          <p:nvPr/>
        </p:nvSpPr>
        <p:spPr bwMode="auto">
          <a:xfrm>
            <a:off x="5684800" y="3279586"/>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48" name="Rectangle 132"/>
          <p:cNvSpPr>
            <a:spLocks noChangeArrowheads="1"/>
          </p:cNvSpPr>
          <p:nvPr/>
        </p:nvSpPr>
        <p:spPr bwMode="auto">
          <a:xfrm>
            <a:off x="5820282" y="3279586"/>
            <a:ext cx="87217"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49" name="Rectangle 133"/>
          <p:cNvSpPr>
            <a:spLocks noChangeArrowheads="1"/>
          </p:cNvSpPr>
          <p:nvPr/>
        </p:nvSpPr>
        <p:spPr bwMode="auto">
          <a:xfrm>
            <a:off x="5953890" y="3281336"/>
            <a:ext cx="87217"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50" name="Rectangle 134"/>
          <p:cNvSpPr>
            <a:spLocks noChangeArrowheads="1"/>
          </p:cNvSpPr>
          <p:nvPr/>
        </p:nvSpPr>
        <p:spPr bwMode="auto">
          <a:xfrm>
            <a:off x="6087479" y="3279586"/>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51" name="Rectangle 135"/>
          <p:cNvSpPr>
            <a:spLocks noChangeArrowheads="1"/>
          </p:cNvSpPr>
          <p:nvPr/>
        </p:nvSpPr>
        <p:spPr bwMode="auto">
          <a:xfrm>
            <a:off x="6221087" y="3281336"/>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52" name="Rectangle 136"/>
          <p:cNvSpPr>
            <a:spLocks noChangeArrowheads="1"/>
          </p:cNvSpPr>
          <p:nvPr/>
        </p:nvSpPr>
        <p:spPr bwMode="auto">
          <a:xfrm>
            <a:off x="6354695" y="3281336"/>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53" name="AutoShape 137"/>
          <p:cNvSpPr>
            <a:spLocks noChangeArrowheads="1"/>
          </p:cNvSpPr>
          <p:nvPr/>
        </p:nvSpPr>
        <p:spPr bwMode="auto">
          <a:xfrm>
            <a:off x="6753663" y="3169296"/>
            <a:ext cx="1247008" cy="336127"/>
          </a:xfrm>
          <a:prstGeom prst="roundRect">
            <a:avLst>
              <a:gd name="adj" fmla="val 16667"/>
            </a:avLst>
          </a:prstGeom>
          <a:noFill/>
          <a:ln w="38160">
            <a:solidFill>
              <a:srgbClr val="0000FF"/>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54" name="Rectangle 138"/>
          <p:cNvSpPr>
            <a:spLocks noChangeArrowheads="1"/>
          </p:cNvSpPr>
          <p:nvPr/>
        </p:nvSpPr>
        <p:spPr bwMode="auto">
          <a:xfrm>
            <a:off x="6842735" y="3277837"/>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55" name="Rectangle 139"/>
          <p:cNvSpPr>
            <a:spLocks noChangeArrowheads="1"/>
          </p:cNvSpPr>
          <p:nvPr/>
        </p:nvSpPr>
        <p:spPr bwMode="auto">
          <a:xfrm>
            <a:off x="6976343" y="3277837"/>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56" name="Rectangle 140"/>
          <p:cNvSpPr>
            <a:spLocks noChangeArrowheads="1"/>
          </p:cNvSpPr>
          <p:nvPr/>
        </p:nvSpPr>
        <p:spPr bwMode="auto">
          <a:xfrm>
            <a:off x="7109951" y="3277837"/>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57" name="Rectangle 141"/>
          <p:cNvSpPr>
            <a:spLocks noChangeArrowheads="1"/>
          </p:cNvSpPr>
          <p:nvPr/>
        </p:nvSpPr>
        <p:spPr bwMode="auto">
          <a:xfrm>
            <a:off x="7230569" y="3277837"/>
            <a:ext cx="46392" cy="119045"/>
          </a:xfrm>
          <a:prstGeom prst="rect">
            <a:avLst/>
          </a:prstGeom>
          <a:solidFill>
            <a:srgbClr val="00FF00"/>
          </a:solidFill>
          <a:ln w="9360">
            <a:solidFill>
              <a:srgbClr val="00FF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58" name="Rectangle 142"/>
          <p:cNvSpPr>
            <a:spLocks noChangeArrowheads="1"/>
          </p:cNvSpPr>
          <p:nvPr/>
        </p:nvSpPr>
        <p:spPr bwMode="auto">
          <a:xfrm>
            <a:off x="7379042" y="3279586"/>
            <a:ext cx="87217"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59" name="Rectangle 143"/>
          <p:cNvSpPr>
            <a:spLocks noChangeArrowheads="1"/>
          </p:cNvSpPr>
          <p:nvPr/>
        </p:nvSpPr>
        <p:spPr bwMode="auto">
          <a:xfrm>
            <a:off x="7512630" y="3277837"/>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60" name="Rectangle 144"/>
          <p:cNvSpPr>
            <a:spLocks noChangeArrowheads="1"/>
          </p:cNvSpPr>
          <p:nvPr/>
        </p:nvSpPr>
        <p:spPr bwMode="auto">
          <a:xfrm>
            <a:off x="7646238" y="3279586"/>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61" name="Rectangle 145"/>
          <p:cNvSpPr>
            <a:spLocks noChangeArrowheads="1"/>
          </p:cNvSpPr>
          <p:nvPr/>
        </p:nvSpPr>
        <p:spPr bwMode="auto">
          <a:xfrm>
            <a:off x="7779846" y="3279586"/>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62" name="AutoShape 146"/>
          <p:cNvSpPr>
            <a:spLocks noChangeArrowheads="1"/>
          </p:cNvSpPr>
          <p:nvPr/>
        </p:nvSpPr>
        <p:spPr bwMode="auto">
          <a:xfrm>
            <a:off x="8178815" y="3171045"/>
            <a:ext cx="1118966" cy="336127"/>
          </a:xfrm>
          <a:prstGeom prst="roundRect">
            <a:avLst>
              <a:gd name="adj" fmla="val 16667"/>
            </a:avLst>
          </a:prstGeom>
          <a:noFill/>
          <a:ln w="38160">
            <a:solidFill>
              <a:srgbClr val="0000FF"/>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63" name="Rectangle 147"/>
          <p:cNvSpPr>
            <a:spLocks noChangeArrowheads="1"/>
          </p:cNvSpPr>
          <p:nvPr/>
        </p:nvSpPr>
        <p:spPr bwMode="auto">
          <a:xfrm>
            <a:off x="8267887" y="3279586"/>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64" name="Rectangle 148"/>
          <p:cNvSpPr>
            <a:spLocks noChangeArrowheads="1"/>
          </p:cNvSpPr>
          <p:nvPr/>
        </p:nvSpPr>
        <p:spPr bwMode="auto">
          <a:xfrm>
            <a:off x="8401495" y="3279586"/>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65" name="Rectangle 149"/>
          <p:cNvSpPr>
            <a:spLocks noChangeArrowheads="1"/>
          </p:cNvSpPr>
          <p:nvPr/>
        </p:nvSpPr>
        <p:spPr bwMode="auto">
          <a:xfrm>
            <a:off x="8535103" y="3279586"/>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66" name="Rectangle 150"/>
          <p:cNvSpPr>
            <a:spLocks noChangeArrowheads="1"/>
          </p:cNvSpPr>
          <p:nvPr/>
        </p:nvSpPr>
        <p:spPr bwMode="auto">
          <a:xfrm>
            <a:off x="8670585" y="3279586"/>
            <a:ext cx="87217"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67" name="Rectangle 151"/>
          <p:cNvSpPr>
            <a:spLocks noChangeArrowheads="1"/>
          </p:cNvSpPr>
          <p:nvPr/>
        </p:nvSpPr>
        <p:spPr bwMode="auto">
          <a:xfrm>
            <a:off x="8804193" y="3281336"/>
            <a:ext cx="87217"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68" name="Rectangle 152"/>
          <p:cNvSpPr>
            <a:spLocks noChangeArrowheads="1"/>
          </p:cNvSpPr>
          <p:nvPr/>
        </p:nvSpPr>
        <p:spPr bwMode="auto">
          <a:xfrm>
            <a:off x="8937782" y="3279586"/>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69" name="Rectangle 153"/>
          <p:cNvSpPr>
            <a:spLocks noChangeArrowheads="1"/>
          </p:cNvSpPr>
          <p:nvPr/>
        </p:nvSpPr>
        <p:spPr bwMode="auto">
          <a:xfrm>
            <a:off x="9071390" y="3281336"/>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70" name="Rectangle 154"/>
          <p:cNvSpPr>
            <a:spLocks noChangeArrowheads="1"/>
          </p:cNvSpPr>
          <p:nvPr/>
        </p:nvSpPr>
        <p:spPr bwMode="auto">
          <a:xfrm>
            <a:off x="9204998" y="3281336"/>
            <a:ext cx="89072" cy="119045"/>
          </a:xfrm>
          <a:prstGeom prst="rect">
            <a:avLst/>
          </a:prstGeom>
          <a:solidFill>
            <a:srgbClr val="7F7F7F">
              <a:alpha val="29999"/>
            </a:srgbClr>
          </a:solidFill>
          <a:ln w="9525">
            <a:noFill/>
            <a:round/>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71" name="AutoShape 155"/>
          <p:cNvSpPr>
            <a:spLocks noChangeArrowheads="1"/>
          </p:cNvSpPr>
          <p:nvPr/>
        </p:nvSpPr>
        <p:spPr bwMode="auto">
          <a:xfrm>
            <a:off x="2433691" y="1583196"/>
            <a:ext cx="669895" cy="336127"/>
          </a:xfrm>
          <a:prstGeom prst="roundRect">
            <a:avLst>
              <a:gd name="adj" fmla="val 16667"/>
            </a:avLst>
          </a:prstGeom>
          <a:noFill/>
          <a:ln w="38160">
            <a:solidFill>
              <a:srgbClr val="0000FF"/>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72" name="Rectangle 156"/>
          <p:cNvSpPr>
            <a:spLocks noChangeArrowheads="1"/>
          </p:cNvSpPr>
          <p:nvPr/>
        </p:nvSpPr>
        <p:spPr bwMode="auto">
          <a:xfrm>
            <a:off x="2522744" y="1691737"/>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73" name="Rectangle 157"/>
          <p:cNvSpPr>
            <a:spLocks noChangeArrowheads="1"/>
          </p:cNvSpPr>
          <p:nvPr/>
        </p:nvSpPr>
        <p:spPr bwMode="auto">
          <a:xfrm>
            <a:off x="2656352" y="1691737"/>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74" name="Rectangle 158"/>
          <p:cNvSpPr>
            <a:spLocks noChangeArrowheads="1"/>
          </p:cNvSpPr>
          <p:nvPr/>
        </p:nvSpPr>
        <p:spPr bwMode="auto">
          <a:xfrm>
            <a:off x="2791834" y="1691737"/>
            <a:ext cx="87217"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75" name="Rectangle 168"/>
          <p:cNvSpPr>
            <a:spLocks noChangeArrowheads="1"/>
          </p:cNvSpPr>
          <p:nvPr/>
        </p:nvSpPr>
        <p:spPr bwMode="auto">
          <a:xfrm>
            <a:off x="2125632" y="3277837"/>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77" name="Line 176"/>
          <p:cNvSpPr>
            <a:spLocks noChangeShapeType="1"/>
          </p:cNvSpPr>
          <p:nvPr/>
        </p:nvSpPr>
        <p:spPr bwMode="auto">
          <a:xfrm>
            <a:off x="745035" y="1749510"/>
            <a:ext cx="2208243" cy="1750"/>
          </a:xfrm>
          <a:prstGeom prst="line">
            <a:avLst/>
          </a:prstGeom>
          <a:noFill/>
          <a:ln w="57023">
            <a:solidFill>
              <a:srgbClr val="0000FF"/>
            </a:solidFill>
            <a:miter lim="800000"/>
            <a:headEnd type="triangle" w="med" len="med"/>
            <a:tailEnd/>
          </a:ln>
          <a:extLst>
            <a:ext uri="{909E8E84-426E-40dd-AFC4-6F175D3DCCD1}">
              <a14:hiddenFill xmlns:a14="http://schemas.microsoft.com/office/drawing/2010/main">
                <a:noFill/>
              </a14:hiddenFill>
            </a:ext>
          </a:extLst>
        </p:spPr>
        <p:txBody>
          <a:bodyPr lIns="104082" tIns="52040" rIns="104082" bIns="52040"/>
          <a:lstStyle/>
          <a:p>
            <a:pPr defTabSz="1040811"/>
            <a:endParaRPr lang="ja-JP" altLang="en-US">
              <a:solidFill>
                <a:prstClr val="black"/>
              </a:solidFill>
              <a:latin typeface="Calibri"/>
              <a:ea typeface="ＭＳ Ｐゴシック"/>
            </a:endParaRPr>
          </a:p>
        </p:txBody>
      </p:sp>
      <p:sp>
        <p:nvSpPr>
          <p:cNvPr id="78" name="AutoShape 177"/>
          <p:cNvSpPr>
            <a:spLocks/>
          </p:cNvSpPr>
          <p:nvPr/>
        </p:nvSpPr>
        <p:spPr bwMode="auto">
          <a:xfrm>
            <a:off x="175327" y="1842294"/>
            <a:ext cx="1219173" cy="1379520"/>
          </a:xfrm>
          <a:custGeom>
            <a:avLst/>
            <a:gdLst>
              <a:gd name="T0" fmla="*/ 175447 w 1042988"/>
              <a:gd name="T1" fmla="*/ 1093403 h 1250950"/>
              <a:gd name="T2" fmla="*/ 521494 w 1042988"/>
              <a:gd name="T3" fmla="*/ 625475 h 1250950"/>
              <a:gd name="T4" fmla="*/ 71582 w 1042988"/>
              <a:gd name="T5" fmla="*/ 309201 h 1250950"/>
              <a:gd name="T6" fmla="*/ 0 w 1042988"/>
              <a:gd name="T7" fmla="*/ 309201 h 1250950"/>
              <a:gd name="T8" fmla="*/ 175447 w 1042988"/>
              <a:gd name="T9" fmla="*/ 1093403 h 1250950"/>
            </a:gdLst>
            <a:ahLst/>
            <a:cxnLst>
              <a:cxn ang="0">
                <a:pos x="T0" y="T1"/>
              </a:cxn>
              <a:cxn ang="0">
                <a:pos x="T2" y="T3"/>
              </a:cxn>
              <a:cxn ang="0">
                <a:pos x="T4" y="T5"/>
              </a:cxn>
            </a:cxnLst>
            <a:rect l="T6" t="T7" r="T8" b="T9"/>
            <a:pathLst>
              <a:path w="1042988" h="1250950" stroke="0">
                <a:moveTo>
                  <a:pt x="175447" y="1093403"/>
                </a:moveTo>
                <a:lnTo>
                  <a:pt x="175447" y="1093402"/>
                </a:lnTo>
                <a:cubicBezTo>
                  <a:pt x="63864" y="974696"/>
                  <a:pt x="0" y="804366"/>
                  <a:pt x="0" y="625475"/>
                </a:cubicBezTo>
                <a:cubicBezTo>
                  <a:pt x="0" y="514293"/>
                  <a:pt x="24708" y="405121"/>
                  <a:pt x="71582" y="309201"/>
                </a:cubicBezTo>
                <a:lnTo>
                  <a:pt x="521494" y="625475"/>
                </a:lnTo>
                <a:close/>
              </a:path>
              <a:path w="1042988" h="1250950" fill="none">
                <a:moveTo>
                  <a:pt x="175447" y="1093403"/>
                </a:moveTo>
                <a:lnTo>
                  <a:pt x="175447" y="1093402"/>
                </a:lnTo>
                <a:cubicBezTo>
                  <a:pt x="63864" y="974696"/>
                  <a:pt x="0" y="804366"/>
                  <a:pt x="0" y="625475"/>
                </a:cubicBezTo>
                <a:cubicBezTo>
                  <a:pt x="0" y="514293"/>
                  <a:pt x="24708" y="405121"/>
                  <a:pt x="71582" y="309201"/>
                </a:cubicBezTo>
              </a:path>
            </a:pathLst>
          </a:custGeom>
          <a:noFill/>
          <a:ln w="57023">
            <a:solidFill>
              <a:srgbClr val="0000FF"/>
            </a:solidFill>
            <a:round/>
            <a:headEnd type="triangle" w="med" len="med"/>
            <a:tailEnd/>
          </a:ln>
          <a:effectLst>
            <a:outerShdw blurRad="63500" dist="20160" dir="5400000" algn="ctr" rotWithShape="0">
              <a:srgbClr val="000000">
                <a:alpha val="38034"/>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79" name="Line 179"/>
          <p:cNvSpPr>
            <a:spLocks noChangeShapeType="1"/>
          </p:cNvSpPr>
          <p:nvPr/>
        </p:nvSpPr>
        <p:spPr bwMode="auto">
          <a:xfrm flipV="1">
            <a:off x="3179670" y="3337375"/>
            <a:ext cx="2035665" cy="5253"/>
          </a:xfrm>
          <a:prstGeom prst="line">
            <a:avLst/>
          </a:prstGeom>
          <a:noFill/>
          <a:ln w="57240">
            <a:solidFill>
              <a:srgbClr val="FF66FF"/>
            </a:solidFill>
            <a:miter lim="800000"/>
            <a:headEnd/>
            <a:tailEnd type="triangle" w="med" len="med"/>
          </a:ln>
          <a:extLst>
            <a:ext uri="{909E8E84-426E-40dd-AFC4-6F175D3DCCD1}">
              <a14:hiddenFill xmlns:a14="http://schemas.microsoft.com/office/drawing/2010/main">
                <a:noFill/>
              </a14:hiddenFill>
            </a:ext>
          </a:extLst>
        </p:spPr>
        <p:txBody>
          <a:bodyPr lIns="104082" tIns="52040" rIns="104082" bIns="52040"/>
          <a:lstStyle/>
          <a:p>
            <a:pPr defTabSz="1040811"/>
            <a:endParaRPr lang="ja-JP" altLang="en-US">
              <a:solidFill>
                <a:prstClr val="black"/>
              </a:solidFill>
              <a:latin typeface="Calibri"/>
              <a:ea typeface="ＭＳ Ｐゴシック"/>
            </a:endParaRPr>
          </a:p>
        </p:txBody>
      </p:sp>
      <p:sp>
        <p:nvSpPr>
          <p:cNvPr id="80" name="Line 178"/>
          <p:cNvSpPr>
            <a:spLocks noChangeShapeType="1"/>
          </p:cNvSpPr>
          <p:nvPr/>
        </p:nvSpPr>
        <p:spPr bwMode="auto">
          <a:xfrm>
            <a:off x="1021511" y="3337357"/>
            <a:ext cx="2104326" cy="1751"/>
          </a:xfrm>
          <a:prstGeom prst="line">
            <a:avLst/>
          </a:prstGeom>
          <a:noFill/>
          <a:ln w="57023">
            <a:solidFill>
              <a:srgbClr val="0000FF"/>
            </a:solidFill>
            <a:miter lim="800000"/>
            <a:headEnd/>
            <a:tailEnd type="triangle" w="med" len="med"/>
          </a:ln>
          <a:extLst>
            <a:ext uri="{909E8E84-426E-40dd-AFC4-6F175D3DCCD1}">
              <a14:hiddenFill xmlns:a14="http://schemas.microsoft.com/office/drawing/2010/main">
                <a:noFill/>
              </a14:hiddenFill>
            </a:ext>
          </a:extLst>
        </p:spPr>
        <p:txBody>
          <a:bodyPr lIns="104082" tIns="52040" rIns="104082" bIns="52040"/>
          <a:lstStyle/>
          <a:p>
            <a:pPr defTabSz="1040811"/>
            <a:endParaRPr lang="ja-JP" altLang="en-US">
              <a:solidFill>
                <a:prstClr val="black"/>
              </a:solidFill>
              <a:latin typeface="Calibri"/>
              <a:ea typeface="ＭＳ Ｐゴシック"/>
            </a:endParaRPr>
          </a:p>
        </p:txBody>
      </p:sp>
      <p:sp>
        <p:nvSpPr>
          <p:cNvPr id="81" name="Line 180"/>
          <p:cNvSpPr>
            <a:spLocks noChangeShapeType="1"/>
          </p:cNvSpPr>
          <p:nvPr/>
        </p:nvSpPr>
        <p:spPr bwMode="auto">
          <a:xfrm>
            <a:off x="5413872" y="3337357"/>
            <a:ext cx="4169682" cy="1751"/>
          </a:xfrm>
          <a:prstGeom prst="line">
            <a:avLst/>
          </a:prstGeom>
          <a:noFill/>
          <a:ln w="57240">
            <a:solidFill>
              <a:srgbClr val="FF66FF"/>
            </a:solidFill>
            <a:miter lim="800000"/>
            <a:headEnd type="none" w="med" len="med"/>
            <a:tailEnd type="triangle" w="med" len="med"/>
          </a:ln>
          <a:extLst>
            <a:ext uri="{909E8E84-426E-40dd-AFC4-6F175D3DCCD1}">
              <a14:hiddenFill xmlns:a14="http://schemas.microsoft.com/office/drawing/2010/main">
                <a:noFill/>
              </a14:hiddenFill>
            </a:ext>
          </a:extLst>
        </p:spPr>
        <p:txBody>
          <a:bodyPr lIns="104082" tIns="52040" rIns="104082" bIns="52040"/>
          <a:lstStyle/>
          <a:p>
            <a:pPr defTabSz="1040811"/>
            <a:endParaRPr lang="ja-JP" altLang="en-US">
              <a:solidFill>
                <a:prstClr val="black"/>
              </a:solidFill>
              <a:latin typeface="Calibri"/>
              <a:ea typeface="ＭＳ Ｐゴシック"/>
            </a:endParaRPr>
          </a:p>
        </p:txBody>
      </p:sp>
      <p:sp>
        <p:nvSpPr>
          <p:cNvPr id="95" name="Line 178"/>
          <p:cNvSpPr>
            <a:spLocks noChangeShapeType="1"/>
          </p:cNvSpPr>
          <p:nvPr/>
        </p:nvSpPr>
        <p:spPr bwMode="auto">
          <a:xfrm>
            <a:off x="5540044" y="3409135"/>
            <a:ext cx="4037961" cy="0"/>
          </a:xfrm>
          <a:prstGeom prst="line">
            <a:avLst/>
          </a:prstGeom>
          <a:noFill/>
          <a:ln w="57023">
            <a:solidFill>
              <a:srgbClr val="0000FF"/>
            </a:solidFill>
            <a:miter lim="800000"/>
            <a:headEnd/>
            <a:tailEnd type="triangle" w="med" len="med"/>
          </a:ln>
          <a:extLst>
            <a:ext uri="{909E8E84-426E-40dd-AFC4-6F175D3DCCD1}">
              <a14:hiddenFill xmlns:a14="http://schemas.microsoft.com/office/drawing/2010/main">
                <a:noFill/>
              </a14:hiddenFill>
            </a:ext>
          </a:extLst>
        </p:spPr>
        <p:txBody>
          <a:bodyPr lIns="104082" tIns="52040" rIns="104082" bIns="52040"/>
          <a:lstStyle/>
          <a:p>
            <a:pPr defTabSz="1040811"/>
            <a:endParaRPr lang="ja-JP" altLang="en-US">
              <a:solidFill>
                <a:prstClr val="black"/>
              </a:solidFill>
              <a:latin typeface="Calibri"/>
              <a:ea typeface="ＭＳ Ｐゴシック"/>
            </a:endParaRPr>
          </a:p>
        </p:txBody>
      </p:sp>
      <p:sp>
        <p:nvSpPr>
          <p:cNvPr id="100" name="テキスト ボックス 215"/>
          <p:cNvSpPr txBox="1">
            <a:spLocks noChangeArrowheads="1"/>
          </p:cNvSpPr>
          <p:nvPr/>
        </p:nvSpPr>
        <p:spPr bwMode="auto">
          <a:xfrm>
            <a:off x="2896159" y="2016401"/>
            <a:ext cx="1356842" cy="447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defTabSz="1040811">
              <a:lnSpc>
                <a:spcPct val="90000"/>
              </a:lnSpc>
            </a:pPr>
            <a:r>
              <a:rPr lang="en-US" altLang="ja-JP" sz="1600" b="1" dirty="0">
                <a:solidFill>
                  <a:srgbClr val="00B050"/>
                </a:solidFill>
                <a:cs typeface="Arial" charset="0"/>
              </a:rPr>
              <a:t>low emittance</a:t>
            </a:r>
          </a:p>
          <a:p>
            <a:pPr defTabSz="1040811">
              <a:lnSpc>
                <a:spcPct val="90000"/>
              </a:lnSpc>
            </a:pPr>
            <a:r>
              <a:rPr lang="en-US" altLang="ja-JP" sz="1600" b="1" dirty="0">
                <a:solidFill>
                  <a:srgbClr val="00B050"/>
                </a:solidFill>
                <a:cs typeface="Arial" charset="0"/>
              </a:rPr>
              <a:t>RF gun</a:t>
            </a:r>
            <a:endParaRPr lang="ja-JP" altLang="en-US" sz="1600" b="1" dirty="0">
              <a:solidFill>
                <a:srgbClr val="00B050"/>
              </a:solidFill>
              <a:cs typeface="Arial" charset="0"/>
            </a:endParaRPr>
          </a:p>
        </p:txBody>
      </p:sp>
      <p:sp>
        <p:nvSpPr>
          <p:cNvPr id="107" name="Rectangle 159"/>
          <p:cNvSpPr>
            <a:spLocks noChangeArrowheads="1"/>
          </p:cNvSpPr>
          <p:nvPr/>
        </p:nvSpPr>
        <p:spPr bwMode="auto">
          <a:xfrm>
            <a:off x="2925442" y="1691737"/>
            <a:ext cx="63093" cy="119045"/>
          </a:xfrm>
          <a:prstGeom prst="rect">
            <a:avLst/>
          </a:prstGeom>
          <a:solidFill>
            <a:srgbClr val="00FF00"/>
          </a:solidFill>
          <a:ln w="9360">
            <a:solidFill>
              <a:srgbClr val="00FF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108" name="テキスト ボックス 107"/>
          <p:cNvSpPr txBox="1"/>
          <p:nvPr/>
        </p:nvSpPr>
        <p:spPr>
          <a:xfrm>
            <a:off x="2579336" y="1136211"/>
            <a:ext cx="366020" cy="428262"/>
          </a:xfrm>
          <a:prstGeom prst="rect">
            <a:avLst/>
          </a:prstGeom>
          <a:noFill/>
        </p:spPr>
        <p:txBody>
          <a:bodyPr wrap="none" lIns="104082" tIns="52040" rIns="104082" bIns="52040" rtlCol="0">
            <a:spAutoFit/>
          </a:bodyPr>
          <a:lstStyle/>
          <a:p>
            <a:pPr defTabSz="1040811"/>
            <a:r>
              <a:rPr lang="en-US" altLang="ja-JP" dirty="0">
                <a:solidFill>
                  <a:prstClr val="black"/>
                </a:solidFill>
                <a:latin typeface="Calibri"/>
                <a:ea typeface="ＭＳ Ｐゴシック"/>
              </a:rPr>
              <a:t>A</a:t>
            </a:r>
            <a:endParaRPr lang="ja-JP" altLang="en-US" dirty="0">
              <a:solidFill>
                <a:prstClr val="black"/>
              </a:solidFill>
              <a:latin typeface="Calibri"/>
              <a:ea typeface="ＭＳ Ｐゴシック"/>
            </a:endParaRPr>
          </a:p>
        </p:txBody>
      </p:sp>
      <p:sp>
        <p:nvSpPr>
          <p:cNvPr id="109" name="テキスト ボックス 108"/>
          <p:cNvSpPr txBox="1"/>
          <p:nvPr/>
        </p:nvSpPr>
        <p:spPr>
          <a:xfrm>
            <a:off x="1327311" y="1162248"/>
            <a:ext cx="356684" cy="428262"/>
          </a:xfrm>
          <a:prstGeom prst="rect">
            <a:avLst/>
          </a:prstGeom>
          <a:noFill/>
        </p:spPr>
        <p:txBody>
          <a:bodyPr wrap="none" lIns="104082" tIns="52040" rIns="104082" bIns="52040" rtlCol="0">
            <a:spAutoFit/>
          </a:bodyPr>
          <a:lstStyle/>
          <a:p>
            <a:pPr defTabSz="1040811"/>
            <a:r>
              <a:rPr lang="en-US" altLang="ja-JP" dirty="0">
                <a:solidFill>
                  <a:prstClr val="black"/>
                </a:solidFill>
                <a:latin typeface="Calibri"/>
                <a:ea typeface="ＭＳ Ｐゴシック"/>
              </a:rPr>
              <a:t>B</a:t>
            </a:r>
            <a:endParaRPr lang="ja-JP" altLang="en-US" dirty="0">
              <a:solidFill>
                <a:prstClr val="black"/>
              </a:solidFill>
              <a:latin typeface="Calibri"/>
              <a:ea typeface="ＭＳ Ｐゴシック"/>
            </a:endParaRPr>
          </a:p>
        </p:txBody>
      </p:sp>
      <p:sp>
        <p:nvSpPr>
          <p:cNvPr id="110" name="テキスト ボックス 109"/>
          <p:cNvSpPr txBox="1"/>
          <p:nvPr/>
        </p:nvSpPr>
        <p:spPr>
          <a:xfrm>
            <a:off x="1415130" y="2805004"/>
            <a:ext cx="353791" cy="428262"/>
          </a:xfrm>
          <a:prstGeom prst="rect">
            <a:avLst/>
          </a:prstGeom>
          <a:noFill/>
        </p:spPr>
        <p:txBody>
          <a:bodyPr wrap="none" lIns="104082" tIns="52040" rIns="104082" bIns="52040" rtlCol="0">
            <a:spAutoFit/>
          </a:bodyPr>
          <a:lstStyle/>
          <a:p>
            <a:pPr defTabSz="1040811"/>
            <a:r>
              <a:rPr lang="en-US" altLang="ja-JP" dirty="0">
                <a:solidFill>
                  <a:prstClr val="black"/>
                </a:solidFill>
                <a:latin typeface="Calibri"/>
                <a:ea typeface="ＭＳ Ｐゴシック"/>
              </a:rPr>
              <a:t>C</a:t>
            </a:r>
            <a:endParaRPr lang="ja-JP" altLang="en-US" dirty="0">
              <a:solidFill>
                <a:prstClr val="black"/>
              </a:solidFill>
              <a:latin typeface="Calibri"/>
              <a:ea typeface="ＭＳ Ｐゴシック"/>
            </a:endParaRPr>
          </a:p>
        </p:txBody>
      </p:sp>
      <p:sp>
        <p:nvSpPr>
          <p:cNvPr id="111" name="テキスト ボックス 110"/>
          <p:cNvSpPr txBox="1"/>
          <p:nvPr/>
        </p:nvSpPr>
        <p:spPr>
          <a:xfrm>
            <a:off x="2827737" y="2805004"/>
            <a:ext cx="346690" cy="428262"/>
          </a:xfrm>
          <a:prstGeom prst="rect">
            <a:avLst/>
          </a:prstGeom>
          <a:noFill/>
        </p:spPr>
        <p:txBody>
          <a:bodyPr wrap="none" lIns="104082" tIns="52040" rIns="104082" bIns="52040" rtlCol="0">
            <a:spAutoFit/>
          </a:bodyPr>
          <a:lstStyle/>
          <a:p>
            <a:pPr defTabSz="1040811"/>
            <a:r>
              <a:rPr lang="en-US" altLang="ja-JP" dirty="0">
                <a:solidFill>
                  <a:prstClr val="black"/>
                </a:solidFill>
                <a:latin typeface="Calibri"/>
                <a:ea typeface="ＭＳ Ｐゴシック"/>
              </a:rPr>
              <a:t>1</a:t>
            </a:r>
            <a:endParaRPr lang="ja-JP" altLang="en-US" dirty="0">
              <a:solidFill>
                <a:prstClr val="black"/>
              </a:solidFill>
              <a:latin typeface="Calibri"/>
              <a:ea typeface="ＭＳ Ｐゴシック"/>
            </a:endParaRPr>
          </a:p>
        </p:txBody>
      </p:sp>
      <p:sp>
        <p:nvSpPr>
          <p:cNvPr id="112" name="テキスト ボックス 111"/>
          <p:cNvSpPr txBox="1"/>
          <p:nvPr/>
        </p:nvSpPr>
        <p:spPr>
          <a:xfrm>
            <a:off x="4390886" y="2805004"/>
            <a:ext cx="346690" cy="428262"/>
          </a:xfrm>
          <a:prstGeom prst="rect">
            <a:avLst/>
          </a:prstGeom>
          <a:noFill/>
        </p:spPr>
        <p:txBody>
          <a:bodyPr wrap="none" lIns="104082" tIns="52040" rIns="104082" bIns="52040" rtlCol="0">
            <a:spAutoFit/>
          </a:bodyPr>
          <a:lstStyle/>
          <a:p>
            <a:pPr defTabSz="1040811"/>
            <a:r>
              <a:rPr lang="en-US" altLang="ja-JP" dirty="0">
                <a:solidFill>
                  <a:prstClr val="black"/>
                </a:solidFill>
                <a:latin typeface="Calibri"/>
                <a:ea typeface="ＭＳ Ｐゴシック"/>
              </a:rPr>
              <a:t>2</a:t>
            </a:r>
            <a:endParaRPr lang="ja-JP" altLang="en-US" dirty="0">
              <a:solidFill>
                <a:prstClr val="black"/>
              </a:solidFill>
              <a:latin typeface="Calibri"/>
              <a:ea typeface="ＭＳ Ｐゴシック"/>
            </a:endParaRPr>
          </a:p>
        </p:txBody>
      </p:sp>
      <p:sp>
        <p:nvSpPr>
          <p:cNvPr id="113" name="テキスト ボックス 112"/>
          <p:cNvSpPr txBox="1"/>
          <p:nvPr/>
        </p:nvSpPr>
        <p:spPr>
          <a:xfrm>
            <a:off x="5758329" y="2805004"/>
            <a:ext cx="346690" cy="428262"/>
          </a:xfrm>
          <a:prstGeom prst="rect">
            <a:avLst/>
          </a:prstGeom>
          <a:noFill/>
        </p:spPr>
        <p:txBody>
          <a:bodyPr wrap="none" lIns="104082" tIns="52040" rIns="104082" bIns="52040" rtlCol="0">
            <a:spAutoFit/>
          </a:bodyPr>
          <a:lstStyle/>
          <a:p>
            <a:pPr defTabSz="1040811"/>
            <a:r>
              <a:rPr lang="en-US" altLang="ja-JP" dirty="0">
                <a:solidFill>
                  <a:prstClr val="black"/>
                </a:solidFill>
                <a:latin typeface="Calibri"/>
                <a:ea typeface="ＭＳ Ｐゴシック"/>
              </a:rPr>
              <a:t>3</a:t>
            </a:r>
            <a:endParaRPr lang="ja-JP" altLang="en-US" dirty="0">
              <a:solidFill>
                <a:prstClr val="black"/>
              </a:solidFill>
              <a:latin typeface="Calibri"/>
              <a:ea typeface="ＭＳ Ｐゴシック"/>
            </a:endParaRPr>
          </a:p>
        </p:txBody>
      </p:sp>
      <p:sp>
        <p:nvSpPr>
          <p:cNvPr id="114" name="テキスト ボックス 113"/>
          <p:cNvSpPr txBox="1"/>
          <p:nvPr/>
        </p:nvSpPr>
        <p:spPr>
          <a:xfrm>
            <a:off x="7218609" y="2805004"/>
            <a:ext cx="346690" cy="428262"/>
          </a:xfrm>
          <a:prstGeom prst="rect">
            <a:avLst/>
          </a:prstGeom>
          <a:noFill/>
        </p:spPr>
        <p:txBody>
          <a:bodyPr wrap="none" lIns="104082" tIns="52040" rIns="104082" bIns="52040" rtlCol="0">
            <a:spAutoFit/>
          </a:bodyPr>
          <a:lstStyle/>
          <a:p>
            <a:pPr defTabSz="1040811"/>
            <a:r>
              <a:rPr lang="en-US" altLang="ja-JP" dirty="0">
                <a:solidFill>
                  <a:prstClr val="black"/>
                </a:solidFill>
                <a:latin typeface="Calibri"/>
                <a:ea typeface="ＭＳ Ｐゴシック"/>
              </a:rPr>
              <a:t>4</a:t>
            </a:r>
            <a:endParaRPr lang="ja-JP" altLang="en-US" dirty="0">
              <a:solidFill>
                <a:prstClr val="black"/>
              </a:solidFill>
              <a:latin typeface="Calibri"/>
              <a:ea typeface="ＭＳ Ｐゴシック"/>
            </a:endParaRPr>
          </a:p>
        </p:txBody>
      </p:sp>
      <p:sp>
        <p:nvSpPr>
          <p:cNvPr id="115" name="テキスト ボックス 114"/>
          <p:cNvSpPr txBox="1"/>
          <p:nvPr/>
        </p:nvSpPr>
        <p:spPr>
          <a:xfrm>
            <a:off x="8573510" y="2805004"/>
            <a:ext cx="346690" cy="428262"/>
          </a:xfrm>
          <a:prstGeom prst="rect">
            <a:avLst/>
          </a:prstGeom>
          <a:noFill/>
        </p:spPr>
        <p:txBody>
          <a:bodyPr wrap="none" lIns="104082" tIns="52040" rIns="104082" bIns="52040" rtlCol="0">
            <a:spAutoFit/>
          </a:bodyPr>
          <a:lstStyle/>
          <a:p>
            <a:pPr defTabSz="1040811"/>
            <a:r>
              <a:rPr lang="en-US" altLang="ja-JP" dirty="0">
                <a:solidFill>
                  <a:prstClr val="black"/>
                </a:solidFill>
                <a:latin typeface="Calibri"/>
                <a:ea typeface="ＭＳ Ｐゴシック"/>
              </a:rPr>
              <a:t>5</a:t>
            </a:r>
            <a:endParaRPr lang="ja-JP" altLang="en-US" dirty="0">
              <a:solidFill>
                <a:prstClr val="black"/>
              </a:solidFill>
              <a:latin typeface="Calibri"/>
              <a:ea typeface="ＭＳ Ｐゴシック"/>
            </a:endParaRPr>
          </a:p>
        </p:txBody>
      </p:sp>
      <p:sp>
        <p:nvSpPr>
          <p:cNvPr id="116" name="テキスト ボックス 115"/>
          <p:cNvSpPr txBox="1"/>
          <p:nvPr/>
        </p:nvSpPr>
        <p:spPr>
          <a:xfrm>
            <a:off x="170632" y="2244013"/>
            <a:ext cx="1326488" cy="382095"/>
          </a:xfrm>
          <a:prstGeom prst="rect">
            <a:avLst/>
          </a:prstGeom>
          <a:noFill/>
        </p:spPr>
        <p:txBody>
          <a:bodyPr wrap="none" lIns="104082" tIns="52040" rIns="104082" bIns="52040" rtlCol="0">
            <a:spAutoFit/>
          </a:bodyPr>
          <a:lstStyle/>
          <a:p>
            <a:pPr defTabSz="1040811"/>
            <a:r>
              <a:rPr lang="en-US" altLang="ja-JP" sz="1800" b="1" dirty="0">
                <a:solidFill>
                  <a:srgbClr val="0000FF"/>
                </a:solidFill>
                <a:latin typeface="Arial" panose="020B0604020202020204" pitchFamily="34" charset="0"/>
                <a:ea typeface="ＭＳ Ｐゴシック"/>
                <a:cs typeface="Arial" panose="020B0604020202020204" pitchFamily="34" charset="0"/>
              </a:rPr>
              <a:t>1.5 GeV e-</a:t>
            </a:r>
            <a:endParaRPr lang="ja-JP" altLang="en-US" sz="1800" b="1" dirty="0">
              <a:solidFill>
                <a:srgbClr val="0000FF"/>
              </a:solidFill>
              <a:latin typeface="Arial" panose="020B0604020202020204" pitchFamily="34" charset="0"/>
              <a:ea typeface="ＭＳ Ｐゴシック"/>
              <a:cs typeface="Arial" panose="020B0604020202020204" pitchFamily="34" charset="0"/>
            </a:endParaRPr>
          </a:p>
        </p:txBody>
      </p:sp>
      <p:sp>
        <p:nvSpPr>
          <p:cNvPr id="118" name="正方形/長方形 117"/>
          <p:cNvSpPr/>
          <p:nvPr/>
        </p:nvSpPr>
        <p:spPr>
          <a:xfrm>
            <a:off x="2603195" y="3520980"/>
            <a:ext cx="1075255" cy="382095"/>
          </a:xfrm>
          <a:prstGeom prst="rect">
            <a:avLst/>
          </a:prstGeom>
        </p:spPr>
        <p:txBody>
          <a:bodyPr wrap="none" lIns="104082" tIns="52040" rIns="104082" bIns="52040">
            <a:spAutoFit/>
          </a:bodyPr>
          <a:lstStyle/>
          <a:p>
            <a:pPr defTabSz="1040811"/>
            <a:r>
              <a:rPr lang="en-US" altLang="ja-JP" sz="1800" b="1" dirty="0">
                <a:solidFill>
                  <a:srgbClr val="FF0000"/>
                </a:solidFill>
                <a:latin typeface="Calibri"/>
                <a:ea typeface="ＭＳ Ｐゴシック"/>
                <a:cs typeface="Arial" charset="0"/>
              </a:rPr>
              <a:t>e+ target </a:t>
            </a:r>
            <a:endParaRPr lang="ja-JP" altLang="en-US" sz="1800" dirty="0">
              <a:solidFill>
                <a:prstClr val="black"/>
              </a:solidFill>
              <a:latin typeface="Calibri"/>
              <a:ea typeface="ＭＳ Ｐゴシック"/>
            </a:endParaRPr>
          </a:p>
        </p:txBody>
      </p:sp>
      <p:sp>
        <p:nvSpPr>
          <p:cNvPr id="130" name="テキスト ボックス 129"/>
          <p:cNvSpPr txBox="1"/>
          <p:nvPr/>
        </p:nvSpPr>
        <p:spPr>
          <a:xfrm>
            <a:off x="4867611" y="3522234"/>
            <a:ext cx="1107878" cy="351318"/>
          </a:xfrm>
          <a:prstGeom prst="rect">
            <a:avLst/>
          </a:prstGeom>
          <a:noFill/>
        </p:spPr>
        <p:txBody>
          <a:bodyPr wrap="none" lIns="104082" tIns="52040" rIns="104082" bIns="52040" rtlCol="0">
            <a:spAutoFit/>
          </a:bodyPr>
          <a:lstStyle/>
          <a:p>
            <a:pPr defTabSz="1040811"/>
            <a:r>
              <a:rPr lang="en-US" altLang="ja-JP" sz="1600" b="1" dirty="0">
                <a:solidFill>
                  <a:srgbClr val="0000FF"/>
                </a:solidFill>
                <a:latin typeface="Calibri"/>
                <a:ea typeface="ＭＳ Ｐゴシック"/>
              </a:rPr>
              <a:t>e-:Chicane</a:t>
            </a:r>
            <a:endParaRPr lang="ja-JP" altLang="en-US" sz="1600" b="1" dirty="0">
              <a:solidFill>
                <a:srgbClr val="0000FF"/>
              </a:solidFill>
              <a:latin typeface="Calibri"/>
              <a:ea typeface="ＭＳ Ｐゴシック"/>
            </a:endParaRPr>
          </a:p>
        </p:txBody>
      </p:sp>
      <p:sp>
        <p:nvSpPr>
          <p:cNvPr id="306" name="テキスト ボックス 202"/>
          <p:cNvSpPr txBox="1">
            <a:spLocks noChangeArrowheads="1"/>
          </p:cNvSpPr>
          <p:nvPr/>
        </p:nvSpPr>
        <p:spPr bwMode="auto">
          <a:xfrm>
            <a:off x="3223320" y="1159237"/>
            <a:ext cx="1858281" cy="8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defTabSz="1040811">
              <a:lnSpc>
                <a:spcPct val="90000"/>
              </a:lnSpc>
            </a:pPr>
            <a:r>
              <a:rPr lang="en-US" altLang="ja-JP" sz="1600" b="1" dirty="0">
                <a:solidFill>
                  <a:srgbClr val="0000FF"/>
                </a:solidFill>
                <a:cs typeface="Arial" charset="0"/>
              </a:rPr>
              <a:t>10 nC x 2 (for LER)</a:t>
            </a:r>
          </a:p>
          <a:p>
            <a:pPr defTabSz="1040811">
              <a:lnSpc>
                <a:spcPct val="90000"/>
              </a:lnSpc>
            </a:pPr>
            <a:r>
              <a:rPr lang="en-US" altLang="ja-JP" sz="1600" b="1" dirty="0">
                <a:solidFill>
                  <a:srgbClr val="0000FF"/>
                </a:solidFill>
                <a:cs typeface="Arial" charset="0"/>
              </a:rPr>
              <a:t>  5 nC x 2 (for HER)</a:t>
            </a:r>
          </a:p>
          <a:p>
            <a:pPr defTabSz="1040811">
              <a:lnSpc>
                <a:spcPct val="90000"/>
              </a:lnSpc>
            </a:pPr>
            <a:r>
              <a:rPr lang="en-US" altLang="ja-JP" sz="1600" b="1" dirty="0">
                <a:solidFill>
                  <a:srgbClr val="0000FF"/>
                </a:solidFill>
                <a:cs typeface="Arial" charset="0"/>
              </a:rPr>
              <a:t>0.3 nC x 1  (for AR)</a:t>
            </a:r>
          </a:p>
          <a:p>
            <a:pPr defTabSz="1040811">
              <a:lnSpc>
                <a:spcPct val="90000"/>
              </a:lnSpc>
            </a:pPr>
            <a:r>
              <a:rPr lang="en-US" altLang="ja-JP" sz="1600" b="1" dirty="0">
                <a:solidFill>
                  <a:srgbClr val="0000FF"/>
                </a:solidFill>
                <a:cs typeface="Arial" charset="0"/>
              </a:rPr>
              <a:t>0.3 nC x 1 (for PF)  </a:t>
            </a:r>
            <a:endParaRPr lang="ja-JP" altLang="en-US" sz="1600" b="1" dirty="0">
              <a:solidFill>
                <a:srgbClr val="0000FF"/>
              </a:solidFill>
              <a:cs typeface="Arial" charset="0"/>
            </a:endParaRPr>
          </a:p>
        </p:txBody>
      </p:sp>
      <p:grpSp>
        <p:nvGrpSpPr>
          <p:cNvPr id="5" name="グループ化 255"/>
          <p:cNvGrpSpPr/>
          <p:nvPr/>
        </p:nvGrpSpPr>
        <p:grpSpPr>
          <a:xfrm>
            <a:off x="4640466" y="2171731"/>
            <a:ext cx="1004946" cy="1181379"/>
            <a:chOff x="3969859" y="1595040"/>
            <a:chExt cx="859719" cy="1445566"/>
          </a:xfrm>
        </p:grpSpPr>
        <p:sp>
          <p:nvSpPr>
            <p:cNvPr id="76" name="Line 169"/>
            <p:cNvSpPr>
              <a:spLocks noChangeShapeType="1"/>
            </p:cNvSpPr>
            <p:nvPr/>
          </p:nvSpPr>
          <p:spPr bwMode="auto">
            <a:xfrm flipV="1">
              <a:off x="4434652" y="2686050"/>
              <a:ext cx="232598" cy="345032"/>
            </a:xfrm>
            <a:prstGeom prst="line">
              <a:avLst/>
            </a:prstGeom>
            <a:noFill/>
            <a:ln w="44323">
              <a:solidFill>
                <a:srgbClr val="FF6FCF"/>
              </a:solidFill>
              <a:miter lim="800000"/>
              <a:headEnd/>
              <a:tailEnd/>
            </a:ln>
            <a:effectLst>
              <a:outerShdw blurRad="63500" dist="20160" dir="5400000" algn="ctr" rotWithShape="0">
                <a:srgbClr val="000000">
                  <a:alpha val="38034"/>
                </a:srgbClr>
              </a:outerShdw>
            </a:effectLst>
          </p:spPr>
          <p:txBody>
            <a:bodyPr/>
            <a:lstStyle/>
            <a:p>
              <a:pPr defTabSz="1040811">
                <a:defRPr/>
              </a:pPr>
              <a:endParaRPr lang="ja-JP" altLang="en-US">
                <a:solidFill>
                  <a:prstClr val="black"/>
                </a:solidFill>
                <a:latin typeface="Arial"/>
                <a:ea typeface="ＭＳ Ｐゴシック" pitchFamily="-112" charset="-128"/>
                <a:cs typeface="Arial"/>
              </a:endParaRPr>
            </a:p>
          </p:txBody>
        </p:sp>
        <p:sp>
          <p:nvSpPr>
            <p:cNvPr id="88" name="テキスト ボックス 212"/>
            <p:cNvSpPr txBox="1">
              <a:spLocks noChangeArrowheads="1"/>
            </p:cNvSpPr>
            <p:nvPr/>
          </p:nvSpPr>
          <p:spPr bwMode="auto">
            <a:xfrm>
              <a:off x="3969859" y="1595040"/>
              <a:ext cx="843375" cy="366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defTabSz="1040811">
                <a:lnSpc>
                  <a:spcPct val="80000"/>
                </a:lnSpc>
              </a:pPr>
              <a:r>
                <a:rPr lang="en-US" altLang="ja-JP" sz="1600" b="1" dirty="0">
                  <a:solidFill>
                    <a:srgbClr val="FF0000"/>
                  </a:solidFill>
                  <a:cs typeface="Arial" charset="0"/>
                </a:rPr>
                <a:t>1.1 GeV </a:t>
              </a:r>
            </a:p>
          </p:txBody>
        </p:sp>
        <p:sp>
          <p:nvSpPr>
            <p:cNvPr id="90" name="Line 1"/>
            <p:cNvSpPr>
              <a:spLocks noChangeShapeType="1"/>
            </p:cNvSpPr>
            <p:nvPr/>
          </p:nvSpPr>
          <p:spPr bwMode="auto">
            <a:xfrm flipH="1" flipV="1">
              <a:off x="4381500" y="2705099"/>
              <a:ext cx="284927" cy="335507"/>
            </a:xfrm>
            <a:prstGeom prst="line">
              <a:avLst/>
            </a:prstGeom>
            <a:noFill/>
            <a:ln w="44323">
              <a:solidFill>
                <a:srgbClr val="FF6FCF"/>
              </a:solidFill>
              <a:miter lim="800000"/>
              <a:headEnd/>
              <a:tailEnd/>
            </a:ln>
            <a:effectLst>
              <a:outerShdw blurRad="63500" dist="20160" dir="5400000" algn="ctr" rotWithShape="0">
                <a:srgbClr val="000000">
                  <a:alpha val="38034"/>
                </a:srgbClr>
              </a:outerShdw>
            </a:effectLst>
          </p:spPr>
          <p:txBody>
            <a:bodyPr/>
            <a:lstStyle/>
            <a:p>
              <a:pPr defTabSz="1040811">
                <a:defRPr/>
              </a:pPr>
              <a:endParaRPr lang="ja-JP" altLang="en-US">
                <a:solidFill>
                  <a:prstClr val="black"/>
                </a:solidFill>
                <a:latin typeface="Arial"/>
                <a:ea typeface="ＭＳ Ｐゴシック" pitchFamily="-112" charset="-128"/>
                <a:cs typeface="Arial"/>
              </a:endParaRPr>
            </a:p>
          </p:txBody>
        </p:sp>
        <p:sp>
          <p:nvSpPr>
            <p:cNvPr id="341" name="円/楕円 340"/>
            <p:cNvSpPr/>
            <p:nvPr/>
          </p:nvSpPr>
          <p:spPr>
            <a:xfrm>
              <a:off x="4198513" y="1893195"/>
              <a:ext cx="631065" cy="846652"/>
            </a:xfrm>
            <a:prstGeom prst="ellipse">
              <a:avLst/>
            </a:prstGeom>
            <a:noFill/>
            <a:ln w="381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40811"/>
              <a:endParaRPr lang="ja-JP" altLang="en-US">
                <a:solidFill>
                  <a:prstClr val="white"/>
                </a:solidFill>
                <a:latin typeface="Calibri"/>
                <a:ea typeface="ＭＳ Ｐゴシック"/>
              </a:endParaRPr>
            </a:p>
          </p:txBody>
        </p:sp>
        <p:sp>
          <p:nvSpPr>
            <p:cNvPr id="342" name="テキスト ボックス 341"/>
            <p:cNvSpPr txBox="1"/>
            <p:nvPr/>
          </p:nvSpPr>
          <p:spPr>
            <a:xfrm>
              <a:off x="4275790" y="2150772"/>
              <a:ext cx="424814" cy="508414"/>
            </a:xfrm>
            <a:prstGeom prst="rect">
              <a:avLst/>
            </a:prstGeom>
            <a:noFill/>
          </p:spPr>
          <p:txBody>
            <a:bodyPr wrap="none" rtlCol="0">
              <a:spAutoFit/>
            </a:bodyPr>
            <a:lstStyle/>
            <a:p>
              <a:pPr defTabSz="1040811"/>
              <a:r>
                <a:rPr lang="en-US" altLang="ja-JP" dirty="0">
                  <a:solidFill>
                    <a:prstClr val="black"/>
                  </a:solidFill>
                  <a:latin typeface="Calibri"/>
                  <a:ea typeface="ＭＳ Ｐゴシック"/>
                </a:rPr>
                <a:t>DR</a:t>
              </a:r>
              <a:endParaRPr lang="ja-JP" altLang="en-US" dirty="0">
                <a:solidFill>
                  <a:prstClr val="black"/>
                </a:solidFill>
                <a:latin typeface="Calibri"/>
                <a:ea typeface="ＭＳ Ｐゴシック"/>
              </a:endParaRPr>
            </a:p>
          </p:txBody>
        </p:sp>
      </p:grpSp>
      <p:sp>
        <p:nvSpPr>
          <p:cNvPr id="393" name="Line 178"/>
          <p:cNvSpPr>
            <a:spLocks noChangeShapeType="1"/>
          </p:cNvSpPr>
          <p:nvPr/>
        </p:nvSpPr>
        <p:spPr bwMode="auto">
          <a:xfrm>
            <a:off x="3219141" y="3392566"/>
            <a:ext cx="1974634" cy="0"/>
          </a:xfrm>
          <a:prstGeom prst="line">
            <a:avLst/>
          </a:prstGeom>
          <a:noFill/>
          <a:ln w="57023">
            <a:solidFill>
              <a:srgbClr val="0000FF"/>
            </a:solidFill>
            <a:miter lim="800000"/>
            <a:headEnd/>
            <a:tailEnd type="triangle" w="med" len="med"/>
          </a:ln>
          <a:extLst>
            <a:ext uri="{909E8E84-426E-40dd-AFC4-6F175D3DCCD1}">
              <a14:hiddenFill xmlns:a14="http://schemas.microsoft.com/office/drawing/2010/main">
                <a:noFill/>
              </a14:hiddenFill>
            </a:ext>
          </a:extLst>
        </p:spPr>
        <p:txBody>
          <a:bodyPr lIns="104082" tIns="52040" rIns="104082" bIns="52040"/>
          <a:lstStyle/>
          <a:p>
            <a:pPr defTabSz="1040811"/>
            <a:endParaRPr lang="ja-JP" altLang="en-US">
              <a:solidFill>
                <a:prstClr val="black"/>
              </a:solidFill>
              <a:latin typeface="Calibri"/>
              <a:ea typeface="ＭＳ Ｐゴシック"/>
            </a:endParaRPr>
          </a:p>
        </p:txBody>
      </p:sp>
      <p:sp>
        <p:nvSpPr>
          <p:cNvPr id="1044" name="フリーフォーム 1043"/>
          <p:cNvSpPr/>
          <p:nvPr/>
        </p:nvSpPr>
        <p:spPr>
          <a:xfrm>
            <a:off x="5148612" y="3380205"/>
            <a:ext cx="436578" cy="71012"/>
          </a:xfrm>
          <a:custGeom>
            <a:avLst/>
            <a:gdLst>
              <a:gd name="connsiteX0" fmla="*/ 0 w 231819"/>
              <a:gd name="connsiteY0" fmla="*/ 0 h 77273"/>
              <a:gd name="connsiteX1" fmla="*/ 64394 w 231819"/>
              <a:gd name="connsiteY1" fmla="*/ 77273 h 77273"/>
              <a:gd name="connsiteX2" fmla="*/ 167425 w 231819"/>
              <a:gd name="connsiteY2" fmla="*/ 77273 h 77273"/>
              <a:gd name="connsiteX3" fmla="*/ 231819 w 231819"/>
              <a:gd name="connsiteY3" fmla="*/ 0 h 77273"/>
              <a:gd name="connsiteX4" fmla="*/ 231819 w 231819"/>
              <a:gd name="connsiteY4" fmla="*/ 0 h 77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819" h="77273">
                <a:moveTo>
                  <a:pt x="0" y="0"/>
                </a:moveTo>
                <a:cubicBezTo>
                  <a:pt x="18245" y="32197"/>
                  <a:pt x="36490" y="64394"/>
                  <a:pt x="64394" y="77273"/>
                </a:cubicBezTo>
                <a:cubicBezTo>
                  <a:pt x="92298" y="90152"/>
                  <a:pt x="139521" y="90152"/>
                  <a:pt x="167425" y="77273"/>
                </a:cubicBezTo>
                <a:cubicBezTo>
                  <a:pt x="195329" y="64394"/>
                  <a:pt x="231819" y="0"/>
                  <a:pt x="231819" y="0"/>
                </a:cubicBezTo>
                <a:lnTo>
                  <a:pt x="231819" y="0"/>
                </a:lnTo>
              </a:path>
            </a:pathLst>
          </a:custGeom>
          <a:ln>
            <a:solidFill>
              <a:srgbClr val="00FFFF"/>
            </a:solidFill>
          </a:ln>
        </p:spPr>
        <p:style>
          <a:lnRef idx="3">
            <a:schemeClr val="accent1"/>
          </a:lnRef>
          <a:fillRef idx="0">
            <a:schemeClr val="accent1"/>
          </a:fillRef>
          <a:effectRef idx="2">
            <a:schemeClr val="accent1"/>
          </a:effectRef>
          <a:fontRef idx="minor">
            <a:schemeClr val="tx1"/>
          </a:fontRef>
        </p:style>
        <p:txBody>
          <a:bodyPr lIns="104082" tIns="52040" rIns="104082" bIns="52040" rtlCol="0" anchor="ctr"/>
          <a:lstStyle/>
          <a:p>
            <a:pPr algn="ctr" defTabSz="1040811"/>
            <a:endParaRPr lang="ja-JP" altLang="en-US">
              <a:solidFill>
                <a:prstClr val="black"/>
              </a:solidFill>
              <a:latin typeface="Calibri"/>
              <a:ea typeface="ＭＳ Ｐゴシック"/>
            </a:endParaRPr>
          </a:p>
        </p:txBody>
      </p:sp>
      <p:pic>
        <p:nvPicPr>
          <p:cNvPr id="1028" name="Picture 4"/>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 r="-1703"/>
          <a:stretch/>
        </p:blipFill>
        <p:spPr bwMode="auto">
          <a:xfrm>
            <a:off x="349996" y="3963879"/>
            <a:ext cx="9112592" cy="2635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83" name="直線コネクタ 282"/>
          <p:cNvCxnSpPr/>
          <p:nvPr/>
        </p:nvCxnSpPr>
        <p:spPr>
          <a:xfrm>
            <a:off x="8379227" y="4155803"/>
            <a:ext cx="263343" cy="8768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5" name="直線コネクタ 284"/>
          <p:cNvCxnSpPr/>
          <p:nvPr/>
        </p:nvCxnSpPr>
        <p:spPr>
          <a:xfrm>
            <a:off x="8627060" y="4243470"/>
            <a:ext cx="712576"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5" name="直線コネクタ 294"/>
          <p:cNvCxnSpPr/>
          <p:nvPr/>
        </p:nvCxnSpPr>
        <p:spPr>
          <a:xfrm>
            <a:off x="7073363" y="4760165"/>
            <a:ext cx="2169166" cy="47453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08" name="正方形/長方形 307"/>
          <p:cNvSpPr/>
          <p:nvPr/>
        </p:nvSpPr>
        <p:spPr>
          <a:xfrm>
            <a:off x="7444040" y="4463779"/>
            <a:ext cx="1400633" cy="428262"/>
          </a:xfrm>
          <a:prstGeom prst="rect">
            <a:avLst/>
          </a:prstGeom>
        </p:spPr>
        <p:txBody>
          <a:bodyPr wrap="none" lIns="104082" tIns="52040" rIns="104082" bIns="52040">
            <a:spAutoFit/>
          </a:bodyPr>
          <a:lstStyle/>
          <a:p>
            <a:pPr defTabSz="1040811"/>
            <a:r>
              <a:rPr lang="en-US" altLang="ja-JP" dirty="0">
                <a:solidFill>
                  <a:srgbClr val="00B050"/>
                </a:solidFill>
                <a:latin typeface="Calibri"/>
                <a:ea typeface="ＭＳ Ｐゴシック"/>
              </a:rPr>
              <a:t>Decelerate</a:t>
            </a:r>
            <a:endParaRPr lang="ja-JP" altLang="en-US" dirty="0">
              <a:solidFill>
                <a:srgbClr val="00B050"/>
              </a:solidFill>
              <a:latin typeface="Calibri"/>
              <a:ea typeface="ＭＳ Ｐゴシック"/>
            </a:endParaRPr>
          </a:p>
        </p:txBody>
      </p:sp>
      <p:cxnSp>
        <p:nvCxnSpPr>
          <p:cNvPr id="310" name="直線コネクタ 309"/>
          <p:cNvCxnSpPr/>
          <p:nvPr/>
        </p:nvCxnSpPr>
        <p:spPr>
          <a:xfrm flipV="1">
            <a:off x="5148610" y="3962506"/>
            <a:ext cx="0" cy="1945748"/>
          </a:xfrm>
          <a:prstGeom prst="line">
            <a:avLst/>
          </a:prstGeom>
          <a:ln>
            <a:solidFill>
              <a:srgbClr val="0000FF"/>
            </a:solidFill>
          </a:ln>
        </p:spPr>
        <p:style>
          <a:lnRef idx="2">
            <a:schemeClr val="accent6"/>
          </a:lnRef>
          <a:fillRef idx="0">
            <a:schemeClr val="accent6"/>
          </a:fillRef>
          <a:effectRef idx="1">
            <a:schemeClr val="accent6"/>
          </a:effectRef>
          <a:fontRef idx="minor">
            <a:schemeClr val="tx1"/>
          </a:fontRef>
        </p:style>
      </p:cxnSp>
      <p:cxnSp>
        <p:nvCxnSpPr>
          <p:cNvPr id="314" name="直線コネクタ 313"/>
          <p:cNvCxnSpPr/>
          <p:nvPr/>
        </p:nvCxnSpPr>
        <p:spPr>
          <a:xfrm flipV="1">
            <a:off x="3597659" y="5610004"/>
            <a:ext cx="1024067" cy="21072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7" name="直線コネクタ 326"/>
          <p:cNvCxnSpPr/>
          <p:nvPr/>
        </p:nvCxnSpPr>
        <p:spPr>
          <a:xfrm flipH="1">
            <a:off x="4576544" y="5613813"/>
            <a:ext cx="32483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5" name="直線コネクタ 334"/>
          <p:cNvCxnSpPr/>
          <p:nvPr/>
        </p:nvCxnSpPr>
        <p:spPr>
          <a:xfrm flipH="1">
            <a:off x="5408698" y="5148495"/>
            <a:ext cx="1756166" cy="43294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6" name="直線コネクタ 335"/>
          <p:cNvCxnSpPr/>
          <p:nvPr/>
        </p:nvCxnSpPr>
        <p:spPr>
          <a:xfrm flipH="1">
            <a:off x="4896786" y="5578883"/>
            <a:ext cx="238974" cy="327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8" name="直線コネクタ 347"/>
          <p:cNvCxnSpPr/>
          <p:nvPr/>
        </p:nvCxnSpPr>
        <p:spPr>
          <a:xfrm flipV="1">
            <a:off x="3070009" y="5823043"/>
            <a:ext cx="543052" cy="4878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8" name="直線コネクタ 357"/>
          <p:cNvCxnSpPr/>
          <p:nvPr/>
        </p:nvCxnSpPr>
        <p:spPr>
          <a:xfrm flipH="1">
            <a:off x="7141975" y="5148766"/>
            <a:ext cx="22832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0" name="直線コネクタ 359"/>
          <p:cNvCxnSpPr/>
          <p:nvPr/>
        </p:nvCxnSpPr>
        <p:spPr>
          <a:xfrm flipH="1">
            <a:off x="7371667" y="4836944"/>
            <a:ext cx="1096709" cy="30783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3" name="直線コネクタ 362"/>
          <p:cNvCxnSpPr/>
          <p:nvPr/>
        </p:nvCxnSpPr>
        <p:spPr>
          <a:xfrm flipH="1">
            <a:off x="8445529" y="4842142"/>
            <a:ext cx="81042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7" name="直線コネクタ 366"/>
          <p:cNvCxnSpPr/>
          <p:nvPr/>
        </p:nvCxnSpPr>
        <p:spPr>
          <a:xfrm flipH="1">
            <a:off x="5100938" y="5583041"/>
            <a:ext cx="32483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39" name="直線矢印コネクタ 1038"/>
          <p:cNvCxnSpPr/>
          <p:nvPr/>
        </p:nvCxnSpPr>
        <p:spPr>
          <a:xfrm>
            <a:off x="3025939" y="5610020"/>
            <a:ext cx="0" cy="596507"/>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374" name="正方形/長方形 373"/>
          <p:cNvSpPr/>
          <p:nvPr/>
        </p:nvSpPr>
        <p:spPr>
          <a:xfrm>
            <a:off x="2450142" y="5265525"/>
            <a:ext cx="1075255" cy="382095"/>
          </a:xfrm>
          <a:prstGeom prst="rect">
            <a:avLst/>
          </a:prstGeom>
        </p:spPr>
        <p:txBody>
          <a:bodyPr wrap="none" lIns="104082" tIns="52040" rIns="104082" bIns="52040">
            <a:spAutoFit/>
          </a:bodyPr>
          <a:lstStyle/>
          <a:p>
            <a:pPr defTabSz="1040811"/>
            <a:r>
              <a:rPr lang="en-US" altLang="ja-JP" sz="1800" b="1" dirty="0">
                <a:solidFill>
                  <a:srgbClr val="FF0000"/>
                </a:solidFill>
                <a:latin typeface="Calibri"/>
                <a:ea typeface="ＭＳ Ｐゴシック"/>
                <a:cs typeface="Arial" charset="0"/>
              </a:rPr>
              <a:t>e+ target </a:t>
            </a:r>
            <a:endParaRPr lang="ja-JP" altLang="en-US" sz="1800" dirty="0">
              <a:solidFill>
                <a:prstClr val="black"/>
              </a:solidFill>
              <a:latin typeface="Calibri"/>
              <a:ea typeface="ＭＳ Ｐゴシック"/>
            </a:endParaRPr>
          </a:p>
        </p:txBody>
      </p:sp>
      <p:sp>
        <p:nvSpPr>
          <p:cNvPr id="380" name="テキスト ボックス 379"/>
          <p:cNvSpPr txBox="1"/>
          <p:nvPr/>
        </p:nvSpPr>
        <p:spPr>
          <a:xfrm>
            <a:off x="8174579" y="6184031"/>
            <a:ext cx="466687" cy="320540"/>
          </a:xfrm>
          <a:prstGeom prst="rect">
            <a:avLst/>
          </a:prstGeom>
          <a:solidFill>
            <a:schemeClr val="bg1"/>
          </a:solidFill>
          <a:ln w="19050">
            <a:solidFill>
              <a:srgbClr val="0000FF"/>
            </a:solidFill>
          </a:ln>
        </p:spPr>
        <p:txBody>
          <a:bodyPr wrap="square" lIns="104082" tIns="52040" rIns="104082" bIns="52040" rtlCol="0">
            <a:spAutoFit/>
          </a:bodyPr>
          <a:lstStyle/>
          <a:p>
            <a:pPr algn="ctr" defTabSz="1040811"/>
            <a:r>
              <a:rPr lang="en-US" altLang="ja-JP" sz="1400" dirty="0">
                <a:solidFill>
                  <a:srgbClr val="0000FF"/>
                </a:solidFill>
                <a:latin typeface="Calibri"/>
                <a:ea typeface="ＭＳ Ｐゴシック"/>
              </a:rPr>
              <a:t>5</a:t>
            </a:r>
            <a:endParaRPr lang="ja-JP" altLang="en-US" sz="1400" dirty="0">
              <a:solidFill>
                <a:srgbClr val="0000FF"/>
              </a:solidFill>
              <a:latin typeface="Calibri"/>
              <a:ea typeface="ＭＳ Ｐゴシック"/>
            </a:endParaRPr>
          </a:p>
        </p:txBody>
      </p:sp>
      <p:sp>
        <p:nvSpPr>
          <p:cNvPr id="381" name="テキスト ボックス 380"/>
          <p:cNvSpPr txBox="1"/>
          <p:nvPr/>
        </p:nvSpPr>
        <p:spPr>
          <a:xfrm>
            <a:off x="6922543" y="6184031"/>
            <a:ext cx="466687" cy="320540"/>
          </a:xfrm>
          <a:prstGeom prst="rect">
            <a:avLst/>
          </a:prstGeom>
          <a:solidFill>
            <a:schemeClr val="bg1"/>
          </a:solidFill>
          <a:ln w="19050">
            <a:solidFill>
              <a:srgbClr val="0000FF"/>
            </a:solidFill>
          </a:ln>
        </p:spPr>
        <p:txBody>
          <a:bodyPr wrap="square" lIns="104082" tIns="52040" rIns="104082" bIns="52040" rtlCol="0">
            <a:spAutoFit/>
          </a:bodyPr>
          <a:lstStyle/>
          <a:p>
            <a:pPr algn="ctr" defTabSz="1040811"/>
            <a:r>
              <a:rPr lang="en-US" altLang="ja-JP" sz="1400" dirty="0">
                <a:solidFill>
                  <a:srgbClr val="0000FF"/>
                </a:solidFill>
                <a:latin typeface="Calibri"/>
                <a:ea typeface="ＭＳ Ｐゴシック"/>
              </a:rPr>
              <a:t>4</a:t>
            </a:r>
            <a:endParaRPr lang="ja-JP" altLang="en-US" sz="1400" dirty="0">
              <a:solidFill>
                <a:srgbClr val="0000FF"/>
              </a:solidFill>
              <a:latin typeface="Calibri"/>
              <a:ea typeface="ＭＳ Ｐゴシック"/>
            </a:endParaRPr>
          </a:p>
        </p:txBody>
      </p:sp>
      <p:sp>
        <p:nvSpPr>
          <p:cNvPr id="382" name="テキスト ボックス 381"/>
          <p:cNvSpPr txBox="1"/>
          <p:nvPr/>
        </p:nvSpPr>
        <p:spPr>
          <a:xfrm>
            <a:off x="5700626" y="6184031"/>
            <a:ext cx="466687" cy="320540"/>
          </a:xfrm>
          <a:prstGeom prst="rect">
            <a:avLst/>
          </a:prstGeom>
          <a:solidFill>
            <a:schemeClr val="bg1"/>
          </a:solidFill>
          <a:ln w="19050">
            <a:solidFill>
              <a:srgbClr val="0000FF"/>
            </a:solidFill>
          </a:ln>
        </p:spPr>
        <p:txBody>
          <a:bodyPr wrap="square" lIns="104082" tIns="52040" rIns="104082" bIns="52040" rtlCol="0">
            <a:spAutoFit/>
          </a:bodyPr>
          <a:lstStyle/>
          <a:p>
            <a:pPr algn="ctr" defTabSz="1040811"/>
            <a:r>
              <a:rPr lang="en-US" altLang="ja-JP" sz="1400" dirty="0">
                <a:solidFill>
                  <a:srgbClr val="0000FF"/>
                </a:solidFill>
                <a:latin typeface="Calibri"/>
                <a:ea typeface="ＭＳ Ｐゴシック"/>
              </a:rPr>
              <a:t>3</a:t>
            </a:r>
            <a:endParaRPr lang="ja-JP" altLang="en-US" sz="1400" dirty="0">
              <a:solidFill>
                <a:srgbClr val="0000FF"/>
              </a:solidFill>
              <a:latin typeface="Calibri"/>
              <a:ea typeface="ＭＳ Ｐゴシック"/>
            </a:endParaRPr>
          </a:p>
        </p:txBody>
      </p:sp>
      <p:sp>
        <p:nvSpPr>
          <p:cNvPr id="383" name="テキスト ボックス 382"/>
          <p:cNvSpPr txBox="1"/>
          <p:nvPr/>
        </p:nvSpPr>
        <p:spPr>
          <a:xfrm>
            <a:off x="4300565" y="6184031"/>
            <a:ext cx="466687" cy="320540"/>
          </a:xfrm>
          <a:prstGeom prst="rect">
            <a:avLst/>
          </a:prstGeom>
          <a:solidFill>
            <a:schemeClr val="bg1"/>
          </a:solidFill>
          <a:ln w="19050">
            <a:solidFill>
              <a:srgbClr val="0000FF"/>
            </a:solidFill>
          </a:ln>
        </p:spPr>
        <p:txBody>
          <a:bodyPr wrap="square" lIns="104082" tIns="52040" rIns="104082" bIns="52040" rtlCol="0">
            <a:spAutoFit/>
          </a:bodyPr>
          <a:lstStyle/>
          <a:p>
            <a:pPr algn="ctr" defTabSz="1040811"/>
            <a:r>
              <a:rPr lang="en-US" altLang="ja-JP" sz="1400" dirty="0">
                <a:solidFill>
                  <a:srgbClr val="0000FF"/>
                </a:solidFill>
                <a:latin typeface="Calibri"/>
                <a:ea typeface="ＭＳ Ｐゴシック"/>
              </a:rPr>
              <a:t>2</a:t>
            </a:r>
            <a:endParaRPr lang="ja-JP" altLang="en-US" sz="1400" dirty="0">
              <a:solidFill>
                <a:srgbClr val="0000FF"/>
              </a:solidFill>
              <a:latin typeface="Calibri"/>
              <a:ea typeface="ＭＳ Ｐゴシック"/>
            </a:endParaRPr>
          </a:p>
        </p:txBody>
      </p:sp>
      <p:sp>
        <p:nvSpPr>
          <p:cNvPr id="384" name="テキスト ボックス 383"/>
          <p:cNvSpPr txBox="1"/>
          <p:nvPr/>
        </p:nvSpPr>
        <p:spPr>
          <a:xfrm>
            <a:off x="2973265" y="6184031"/>
            <a:ext cx="466687" cy="320540"/>
          </a:xfrm>
          <a:prstGeom prst="rect">
            <a:avLst/>
          </a:prstGeom>
          <a:solidFill>
            <a:schemeClr val="bg1"/>
          </a:solidFill>
          <a:ln w="19050">
            <a:solidFill>
              <a:srgbClr val="0000FF"/>
            </a:solidFill>
          </a:ln>
        </p:spPr>
        <p:txBody>
          <a:bodyPr wrap="square" lIns="104082" tIns="52040" rIns="104082" bIns="52040" rtlCol="0">
            <a:spAutoFit/>
          </a:bodyPr>
          <a:lstStyle/>
          <a:p>
            <a:pPr algn="ctr" defTabSz="1040811"/>
            <a:r>
              <a:rPr lang="en-US" altLang="ja-JP" sz="1400" dirty="0">
                <a:solidFill>
                  <a:srgbClr val="0000FF"/>
                </a:solidFill>
                <a:latin typeface="Calibri"/>
                <a:ea typeface="ＭＳ Ｐゴシック"/>
              </a:rPr>
              <a:t>1</a:t>
            </a:r>
            <a:endParaRPr lang="ja-JP" altLang="en-US" sz="1400" dirty="0">
              <a:solidFill>
                <a:srgbClr val="0000FF"/>
              </a:solidFill>
              <a:latin typeface="Calibri"/>
              <a:ea typeface="ＭＳ Ｐゴシック"/>
            </a:endParaRPr>
          </a:p>
        </p:txBody>
      </p:sp>
      <p:sp>
        <p:nvSpPr>
          <p:cNvPr id="385" name="テキスト ボックス 384"/>
          <p:cNvSpPr txBox="1"/>
          <p:nvPr/>
        </p:nvSpPr>
        <p:spPr>
          <a:xfrm>
            <a:off x="1480371" y="6184031"/>
            <a:ext cx="466687" cy="320540"/>
          </a:xfrm>
          <a:prstGeom prst="rect">
            <a:avLst/>
          </a:prstGeom>
          <a:solidFill>
            <a:schemeClr val="bg1"/>
          </a:solidFill>
          <a:ln w="19050">
            <a:solidFill>
              <a:srgbClr val="0000FF"/>
            </a:solidFill>
          </a:ln>
        </p:spPr>
        <p:txBody>
          <a:bodyPr wrap="square" lIns="104082" tIns="52040" rIns="104082" bIns="52040" rtlCol="0">
            <a:spAutoFit/>
          </a:bodyPr>
          <a:lstStyle/>
          <a:p>
            <a:pPr algn="ctr" defTabSz="1040811"/>
            <a:r>
              <a:rPr lang="en-US" altLang="ja-JP" sz="1400" dirty="0">
                <a:solidFill>
                  <a:srgbClr val="0000FF"/>
                </a:solidFill>
                <a:latin typeface="Calibri"/>
                <a:ea typeface="ＭＳ Ｐゴシック"/>
              </a:rPr>
              <a:t>C</a:t>
            </a:r>
            <a:endParaRPr lang="ja-JP" altLang="en-US" sz="1400" dirty="0">
              <a:solidFill>
                <a:srgbClr val="0000FF"/>
              </a:solidFill>
              <a:latin typeface="Calibri"/>
              <a:ea typeface="ＭＳ Ｐゴシック"/>
            </a:endParaRPr>
          </a:p>
        </p:txBody>
      </p:sp>
      <p:sp>
        <p:nvSpPr>
          <p:cNvPr id="325" name="円/楕円 324"/>
          <p:cNvSpPr/>
          <p:nvPr/>
        </p:nvSpPr>
        <p:spPr>
          <a:xfrm>
            <a:off x="2958742" y="6254880"/>
            <a:ext cx="170399" cy="16075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104082" tIns="52040" rIns="104082" bIns="52040" rtlCol="0" anchor="ctr"/>
          <a:lstStyle/>
          <a:p>
            <a:pPr algn="ctr" defTabSz="1040811"/>
            <a:endParaRPr lang="ja-JP" altLang="en-US">
              <a:solidFill>
                <a:prstClr val="white"/>
              </a:solidFill>
              <a:latin typeface="Calibri"/>
              <a:ea typeface="ＭＳ Ｐゴシック"/>
            </a:endParaRPr>
          </a:p>
        </p:txBody>
      </p:sp>
      <p:sp>
        <p:nvSpPr>
          <p:cNvPr id="1048" name="正方形/長方形 1047"/>
          <p:cNvSpPr/>
          <p:nvPr/>
        </p:nvSpPr>
        <p:spPr>
          <a:xfrm>
            <a:off x="3385218" y="4543560"/>
            <a:ext cx="453853" cy="428262"/>
          </a:xfrm>
          <a:prstGeom prst="rect">
            <a:avLst/>
          </a:prstGeom>
        </p:spPr>
        <p:txBody>
          <a:bodyPr wrap="none" lIns="104082" tIns="52040" rIns="104082" bIns="52040">
            <a:spAutoFit/>
          </a:bodyPr>
          <a:lstStyle/>
          <a:p>
            <a:pPr defTabSz="1040811"/>
            <a:r>
              <a:rPr lang="en-US" altLang="ja-JP" b="1" dirty="0">
                <a:solidFill>
                  <a:srgbClr val="0000FF"/>
                </a:solidFill>
                <a:latin typeface="Arial" panose="020B0604020202020204" pitchFamily="34" charset="0"/>
                <a:ea typeface="ＭＳ Ｐゴシック"/>
                <a:cs typeface="Arial" panose="020B0604020202020204" pitchFamily="34" charset="0"/>
              </a:rPr>
              <a:t>e-</a:t>
            </a:r>
            <a:endParaRPr lang="ja-JP" altLang="en-US" b="1" dirty="0">
              <a:solidFill>
                <a:srgbClr val="0000FF"/>
              </a:solidFill>
              <a:latin typeface="Arial" panose="020B0604020202020204" pitchFamily="34" charset="0"/>
              <a:ea typeface="ＭＳ Ｐゴシック"/>
              <a:cs typeface="Arial" panose="020B0604020202020204" pitchFamily="34" charset="0"/>
            </a:endParaRPr>
          </a:p>
        </p:txBody>
      </p:sp>
      <p:sp>
        <p:nvSpPr>
          <p:cNvPr id="399" name="正方形/長方形 398"/>
          <p:cNvSpPr/>
          <p:nvPr/>
        </p:nvSpPr>
        <p:spPr>
          <a:xfrm>
            <a:off x="3698851" y="5265524"/>
            <a:ext cx="517973" cy="428262"/>
          </a:xfrm>
          <a:prstGeom prst="rect">
            <a:avLst/>
          </a:prstGeom>
        </p:spPr>
        <p:txBody>
          <a:bodyPr wrap="none" lIns="104082" tIns="52040" rIns="104082" bIns="52040">
            <a:spAutoFit/>
          </a:bodyPr>
          <a:lstStyle/>
          <a:p>
            <a:pPr defTabSz="1040811"/>
            <a:r>
              <a:rPr lang="en-US" altLang="ja-JP" b="1" dirty="0">
                <a:solidFill>
                  <a:srgbClr val="FF0000"/>
                </a:solidFill>
                <a:latin typeface="Arial" panose="020B0604020202020204" pitchFamily="34" charset="0"/>
                <a:ea typeface="ＭＳ Ｐゴシック"/>
                <a:cs typeface="Arial" panose="020B0604020202020204" pitchFamily="34" charset="0"/>
              </a:rPr>
              <a:t>e+</a:t>
            </a:r>
            <a:endParaRPr lang="ja-JP" altLang="en-US" b="1" dirty="0">
              <a:solidFill>
                <a:srgbClr val="FF0000"/>
              </a:solidFill>
              <a:latin typeface="Arial" panose="020B0604020202020204" pitchFamily="34" charset="0"/>
              <a:ea typeface="ＭＳ Ｐゴシック"/>
              <a:cs typeface="Arial" panose="020B0604020202020204" pitchFamily="34" charset="0"/>
            </a:endParaRPr>
          </a:p>
        </p:txBody>
      </p:sp>
      <p:sp>
        <p:nvSpPr>
          <p:cNvPr id="400" name="テキスト ボックス 212"/>
          <p:cNvSpPr txBox="1">
            <a:spLocks noChangeArrowheads="1"/>
          </p:cNvSpPr>
          <p:nvPr/>
        </p:nvSpPr>
        <p:spPr bwMode="auto">
          <a:xfrm>
            <a:off x="4616701" y="5191041"/>
            <a:ext cx="980052" cy="31049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4082" tIns="52040" rIns="104082" bIns="52040">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defTabSz="1040811">
              <a:lnSpc>
                <a:spcPct val="80000"/>
              </a:lnSpc>
            </a:pPr>
            <a:r>
              <a:rPr lang="en-US" altLang="ja-JP" sz="1600" b="1" dirty="0">
                <a:solidFill>
                  <a:srgbClr val="FF0000"/>
                </a:solidFill>
                <a:cs typeface="Arial" charset="0"/>
              </a:rPr>
              <a:t>1.1 GeV </a:t>
            </a:r>
          </a:p>
        </p:txBody>
      </p:sp>
      <p:pic>
        <p:nvPicPr>
          <p:cNvPr id="140"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10768" y="6306288"/>
            <a:ext cx="158090" cy="114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2" name="テキスト ボックス 141"/>
          <p:cNvSpPr txBox="1"/>
          <p:nvPr/>
        </p:nvSpPr>
        <p:spPr>
          <a:xfrm>
            <a:off x="4591609" y="4317586"/>
            <a:ext cx="1082731" cy="351318"/>
          </a:xfrm>
          <a:prstGeom prst="rect">
            <a:avLst/>
          </a:prstGeom>
          <a:solidFill>
            <a:schemeClr val="bg1"/>
          </a:solidFill>
          <a:ln>
            <a:noFill/>
          </a:ln>
        </p:spPr>
        <p:txBody>
          <a:bodyPr wrap="none" lIns="104082" tIns="52040" rIns="104082" bIns="52040" rtlCol="0">
            <a:spAutoFit/>
          </a:bodyPr>
          <a:lstStyle/>
          <a:p>
            <a:pPr defTabSz="1040811"/>
            <a:r>
              <a:rPr lang="en-US" altLang="ja-JP" sz="1600" b="1" dirty="0">
                <a:solidFill>
                  <a:srgbClr val="0000FF"/>
                </a:solidFill>
                <a:latin typeface="Calibri"/>
                <a:ea typeface="ＭＳ Ｐゴシック"/>
              </a:rPr>
              <a:t>4.219 GeV</a:t>
            </a:r>
          </a:p>
        </p:txBody>
      </p:sp>
      <p:cxnSp>
        <p:nvCxnSpPr>
          <p:cNvPr id="143" name="直線コネクタ 142"/>
          <p:cNvCxnSpPr/>
          <p:nvPr/>
        </p:nvCxnSpPr>
        <p:spPr>
          <a:xfrm>
            <a:off x="3010903" y="4843067"/>
            <a:ext cx="1" cy="340862"/>
          </a:xfrm>
          <a:prstGeom prst="line">
            <a:avLst/>
          </a:prstGeom>
          <a:ln w="28575">
            <a:solidFill>
              <a:srgbClr val="0000FF"/>
            </a:solidFill>
          </a:ln>
        </p:spPr>
        <p:style>
          <a:lnRef idx="3">
            <a:schemeClr val="accent1"/>
          </a:lnRef>
          <a:fillRef idx="0">
            <a:schemeClr val="accent1"/>
          </a:fillRef>
          <a:effectRef idx="2">
            <a:schemeClr val="accent1"/>
          </a:effectRef>
          <a:fontRef idx="minor">
            <a:schemeClr val="tx1"/>
          </a:fontRef>
        </p:style>
      </p:cxnSp>
      <p:cxnSp>
        <p:nvCxnSpPr>
          <p:cNvPr id="144" name="直線矢印コネクタ 143"/>
          <p:cNvCxnSpPr/>
          <p:nvPr/>
        </p:nvCxnSpPr>
        <p:spPr>
          <a:xfrm>
            <a:off x="1084355" y="4896586"/>
            <a:ext cx="1911910" cy="0"/>
          </a:xfrm>
          <a:prstGeom prst="straightConnector1">
            <a:avLst/>
          </a:prstGeom>
          <a:ln w="28575">
            <a:solidFill>
              <a:srgbClr val="0000FF"/>
            </a:solidFill>
            <a:tailEnd type="arrow"/>
          </a:ln>
        </p:spPr>
        <p:style>
          <a:lnRef idx="3">
            <a:schemeClr val="accent1"/>
          </a:lnRef>
          <a:fillRef idx="0">
            <a:schemeClr val="accent1"/>
          </a:fillRef>
          <a:effectRef idx="2">
            <a:schemeClr val="accent1"/>
          </a:effectRef>
          <a:fontRef idx="minor">
            <a:schemeClr val="tx1"/>
          </a:fontRef>
        </p:style>
      </p:cxnSp>
      <p:sp>
        <p:nvSpPr>
          <p:cNvPr id="146" name="テキスト ボックス 145"/>
          <p:cNvSpPr txBox="1"/>
          <p:nvPr/>
        </p:nvSpPr>
        <p:spPr>
          <a:xfrm>
            <a:off x="282433" y="5987143"/>
            <a:ext cx="874742" cy="351318"/>
          </a:xfrm>
          <a:prstGeom prst="rect">
            <a:avLst/>
          </a:prstGeom>
          <a:noFill/>
          <a:ln>
            <a:noFill/>
          </a:ln>
        </p:spPr>
        <p:txBody>
          <a:bodyPr wrap="none" lIns="104082" tIns="52040" rIns="104082" bIns="52040" rtlCol="0">
            <a:spAutoFit/>
          </a:bodyPr>
          <a:lstStyle/>
          <a:p>
            <a:pPr defTabSz="1040811"/>
            <a:r>
              <a:rPr lang="en-US" altLang="ja-JP" sz="1600" b="1" dirty="0">
                <a:solidFill>
                  <a:srgbClr val="0000FF"/>
                </a:solidFill>
                <a:latin typeface="Calibri"/>
                <a:ea typeface="ＭＳ Ｐゴシック"/>
              </a:rPr>
              <a:t>1.5 GeV</a:t>
            </a:r>
          </a:p>
        </p:txBody>
      </p:sp>
      <p:sp>
        <p:nvSpPr>
          <p:cNvPr id="257" name="テキスト ボックス 256"/>
          <p:cNvSpPr txBox="1"/>
          <p:nvPr/>
        </p:nvSpPr>
        <p:spPr>
          <a:xfrm>
            <a:off x="1190180" y="4545024"/>
            <a:ext cx="1274591" cy="351318"/>
          </a:xfrm>
          <a:prstGeom prst="rect">
            <a:avLst/>
          </a:prstGeom>
          <a:noFill/>
        </p:spPr>
        <p:txBody>
          <a:bodyPr wrap="none" lIns="104082" tIns="52040" rIns="104082" bIns="52040" rtlCol="0">
            <a:spAutoFit/>
          </a:bodyPr>
          <a:lstStyle/>
          <a:p>
            <a:pPr defTabSz="1040811"/>
            <a:r>
              <a:rPr lang="en-US" altLang="ja-JP" sz="1600" dirty="0">
                <a:solidFill>
                  <a:srgbClr val="0000FF"/>
                </a:solidFill>
                <a:latin typeface="Calibri"/>
                <a:ea typeface="ＭＳ Ｐゴシック"/>
              </a:rPr>
              <a:t>same energy</a:t>
            </a:r>
            <a:endParaRPr lang="ja-JP" altLang="en-US" sz="1600" dirty="0">
              <a:solidFill>
                <a:srgbClr val="0000FF"/>
              </a:solidFill>
              <a:latin typeface="Calibri"/>
              <a:ea typeface="ＭＳ Ｐゴシック"/>
            </a:endParaRPr>
          </a:p>
        </p:txBody>
      </p:sp>
      <p:cxnSp>
        <p:nvCxnSpPr>
          <p:cNvPr id="154" name="直線コネクタ 153"/>
          <p:cNvCxnSpPr/>
          <p:nvPr/>
        </p:nvCxnSpPr>
        <p:spPr>
          <a:xfrm>
            <a:off x="5441426" y="4752604"/>
            <a:ext cx="163193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6" name="直線矢印コネクタ 265"/>
          <p:cNvCxnSpPr/>
          <p:nvPr/>
        </p:nvCxnSpPr>
        <p:spPr>
          <a:xfrm flipV="1">
            <a:off x="613024" y="5516432"/>
            <a:ext cx="408684" cy="444874"/>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45" name="テキスト ボックス 144"/>
          <p:cNvSpPr txBox="1"/>
          <p:nvPr/>
        </p:nvSpPr>
        <p:spPr>
          <a:xfrm>
            <a:off x="5623791" y="1223317"/>
            <a:ext cx="4919916" cy="1213301"/>
          </a:xfrm>
          <a:prstGeom prst="rect">
            <a:avLst/>
          </a:prstGeom>
          <a:noFill/>
        </p:spPr>
        <p:txBody>
          <a:bodyPr wrap="square" lIns="104082" tIns="52040" rIns="104082" bIns="52040" rtlCol="0">
            <a:spAutoFit/>
          </a:bodyPr>
          <a:lstStyle/>
          <a:p>
            <a:pPr marL="325251" indent="-325251" defTabSz="1040811">
              <a:buClr>
                <a:srgbClr val="FF0000"/>
              </a:buClr>
              <a:buFont typeface="Wingdings" panose="05000000000000000000" pitchFamily="2" charset="2"/>
              <a:buChar char="l"/>
            </a:pPr>
            <a:r>
              <a:rPr lang="en-US" altLang="ja-JP" sz="1800" dirty="0">
                <a:solidFill>
                  <a:prstClr val="black"/>
                </a:solidFill>
                <a:latin typeface="Arial" panose="020B0604020202020204" pitchFamily="34" charset="0"/>
                <a:ea typeface="ＭＳ Ｐゴシック"/>
                <a:cs typeface="Arial" panose="020B0604020202020204" pitchFamily="34" charset="0"/>
              </a:rPr>
              <a:t> e-/e+ beams are delivered to 4-rings with different current &amp; energy.</a:t>
            </a:r>
          </a:p>
          <a:p>
            <a:pPr marL="325251" indent="-325251" defTabSz="1040811">
              <a:buClr>
                <a:srgbClr val="FF0000"/>
              </a:buClr>
              <a:buFont typeface="Wingdings" panose="05000000000000000000" pitchFamily="2" charset="2"/>
              <a:buChar char="l"/>
            </a:pPr>
            <a:r>
              <a:rPr lang="en-US" altLang="ja-JP" sz="1800" dirty="0">
                <a:solidFill>
                  <a:prstClr val="black"/>
                </a:solidFill>
                <a:latin typeface="Calibri"/>
                <a:ea typeface="ＭＳ Ｐゴシック"/>
              </a:rPr>
              <a:t>Beam acceleration modes must be switched by </a:t>
            </a:r>
            <a:r>
              <a:rPr lang="en-US" altLang="ja-JP" sz="1800" dirty="0">
                <a:solidFill>
                  <a:srgbClr val="FF0000"/>
                </a:solidFill>
                <a:latin typeface="Calibri"/>
                <a:ea typeface="ＭＳ Ｐゴシック"/>
              </a:rPr>
              <a:t>50 Hz pulse-by-pulse </a:t>
            </a:r>
            <a:r>
              <a:rPr lang="en-US" altLang="ja-JP" sz="1800" dirty="0">
                <a:solidFill>
                  <a:prstClr val="black"/>
                </a:solidFill>
                <a:latin typeface="Calibri"/>
                <a:ea typeface="ＭＳ Ｐゴシック"/>
              </a:rPr>
              <a:t>for top-up injection.</a:t>
            </a:r>
            <a:endParaRPr lang="ja-JP" altLang="en-US" sz="1800" dirty="0">
              <a:solidFill>
                <a:srgbClr val="FF0000"/>
              </a:solidFill>
              <a:latin typeface="Calibri"/>
              <a:ea typeface="ＭＳ Ｐゴシック"/>
            </a:endParaRPr>
          </a:p>
        </p:txBody>
      </p:sp>
      <p:sp>
        <p:nvSpPr>
          <p:cNvPr id="147" name="テキスト ボックス 146"/>
          <p:cNvSpPr txBox="1"/>
          <p:nvPr/>
        </p:nvSpPr>
        <p:spPr>
          <a:xfrm>
            <a:off x="1182869" y="6660507"/>
            <a:ext cx="7707329" cy="428262"/>
          </a:xfrm>
          <a:prstGeom prst="rect">
            <a:avLst/>
          </a:prstGeom>
        </p:spPr>
        <p:style>
          <a:lnRef idx="1">
            <a:schemeClr val="accent5"/>
          </a:lnRef>
          <a:fillRef idx="2">
            <a:schemeClr val="accent5"/>
          </a:fillRef>
          <a:effectRef idx="1">
            <a:schemeClr val="accent5"/>
          </a:effectRef>
          <a:fontRef idx="minor">
            <a:schemeClr val="dk1"/>
          </a:fontRef>
        </p:style>
        <p:txBody>
          <a:bodyPr wrap="none" lIns="104082" tIns="52040" rIns="104082" bIns="52040" rtlCol="0">
            <a:spAutoFit/>
          </a:bodyPr>
          <a:lstStyle/>
          <a:p>
            <a:pPr algn="ctr" defTabSz="1040811"/>
            <a:r>
              <a:rPr lang="en-US" altLang="ja-JP" b="1" dirty="0">
                <a:solidFill>
                  <a:srgbClr val="0000FF"/>
                </a:solidFill>
                <a:latin typeface="Arial" panose="020B0604020202020204" pitchFamily="34" charset="0"/>
                <a:ea typeface="ＭＳ Ｐゴシック"/>
                <a:cs typeface="Arial" panose="020B0604020202020204" pitchFamily="34" charset="0"/>
              </a:rPr>
              <a:t>Beam optics should satisfy the fast beam-mode switching.</a:t>
            </a:r>
            <a:endParaRPr lang="ja-JP" altLang="en-US" b="1" dirty="0">
              <a:solidFill>
                <a:srgbClr val="0000FF"/>
              </a:solidFill>
              <a:latin typeface="Arial" panose="020B0604020202020204" pitchFamily="34" charset="0"/>
              <a:ea typeface="ＭＳ Ｐゴシック"/>
              <a:cs typeface="Arial" panose="020B0604020202020204" pitchFamily="34" charset="0"/>
            </a:endParaRPr>
          </a:p>
        </p:txBody>
      </p:sp>
      <p:sp>
        <p:nvSpPr>
          <p:cNvPr id="267" name="テキスト ボックス 266"/>
          <p:cNvSpPr txBox="1"/>
          <p:nvPr/>
        </p:nvSpPr>
        <p:spPr>
          <a:xfrm>
            <a:off x="9200484" y="3630014"/>
            <a:ext cx="1364359" cy="351318"/>
          </a:xfrm>
          <a:prstGeom prst="rect">
            <a:avLst/>
          </a:prstGeom>
        </p:spPr>
        <p:style>
          <a:lnRef idx="1">
            <a:schemeClr val="accent5"/>
          </a:lnRef>
          <a:fillRef idx="2">
            <a:schemeClr val="accent5"/>
          </a:fillRef>
          <a:effectRef idx="1">
            <a:schemeClr val="accent5"/>
          </a:effectRef>
          <a:fontRef idx="minor">
            <a:schemeClr val="dk1"/>
          </a:fontRef>
        </p:style>
        <p:txBody>
          <a:bodyPr wrap="none" lIns="104082" tIns="52040" rIns="104082" bIns="52040" rtlCol="0">
            <a:spAutoFit/>
          </a:bodyPr>
          <a:lstStyle/>
          <a:p>
            <a:pPr defTabSz="1040811"/>
            <a:r>
              <a:rPr lang="en-US" altLang="ja-JP" sz="1600" dirty="0">
                <a:solidFill>
                  <a:prstClr val="black"/>
                </a:solidFill>
                <a:latin typeface="Calibri"/>
                <a:ea typeface="ＭＳ Ｐゴシック"/>
              </a:rPr>
              <a:t>HER: 7 GeV e-  </a:t>
            </a:r>
            <a:endParaRPr lang="ja-JP" altLang="en-US" sz="1600" dirty="0">
              <a:solidFill>
                <a:prstClr val="black"/>
              </a:solidFill>
              <a:latin typeface="Calibri"/>
              <a:ea typeface="ＭＳ Ｐゴシック"/>
            </a:endParaRPr>
          </a:p>
        </p:txBody>
      </p:sp>
      <p:sp>
        <p:nvSpPr>
          <p:cNvPr id="286" name="テキスト ボックス 285"/>
          <p:cNvSpPr txBox="1"/>
          <p:nvPr/>
        </p:nvSpPr>
        <p:spPr>
          <a:xfrm>
            <a:off x="9247329" y="4164914"/>
            <a:ext cx="1407039" cy="351318"/>
          </a:xfrm>
          <a:prstGeom prst="rect">
            <a:avLst/>
          </a:prstGeom>
        </p:spPr>
        <p:style>
          <a:lnRef idx="1">
            <a:schemeClr val="accent5"/>
          </a:lnRef>
          <a:fillRef idx="2">
            <a:schemeClr val="accent5"/>
          </a:fillRef>
          <a:effectRef idx="1">
            <a:schemeClr val="accent5"/>
          </a:effectRef>
          <a:fontRef idx="minor">
            <a:schemeClr val="dk1"/>
          </a:fontRef>
        </p:style>
        <p:txBody>
          <a:bodyPr wrap="none" lIns="104082" tIns="52040" rIns="104082" bIns="52040" rtlCol="0">
            <a:spAutoFit/>
          </a:bodyPr>
          <a:lstStyle/>
          <a:p>
            <a:pPr defTabSz="1040811"/>
            <a:r>
              <a:rPr lang="en-US" altLang="ja-JP" sz="1600" dirty="0">
                <a:solidFill>
                  <a:prstClr val="black"/>
                </a:solidFill>
                <a:latin typeface="Calibri"/>
                <a:ea typeface="ＭＳ Ｐゴシック"/>
              </a:rPr>
              <a:t>AR: 6.5 GeV e-</a:t>
            </a:r>
            <a:endParaRPr lang="ja-JP" altLang="en-US" sz="1600" dirty="0">
              <a:solidFill>
                <a:prstClr val="black"/>
              </a:solidFill>
              <a:latin typeface="Calibri"/>
              <a:ea typeface="ＭＳ Ｐゴシック"/>
            </a:endParaRPr>
          </a:p>
        </p:txBody>
      </p:sp>
      <p:sp>
        <p:nvSpPr>
          <p:cNvPr id="379" name="テキスト ボックス 378"/>
          <p:cNvSpPr txBox="1"/>
          <p:nvPr/>
        </p:nvSpPr>
        <p:spPr>
          <a:xfrm>
            <a:off x="9224834" y="5296588"/>
            <a:ext cx="1377183" cy="351318"/>
          </a:xfrm>
          <a:prstGeom prst="rect">
            <a:avLst/>
          </a:prstGeom>
        </p:spPr>
        <p:style>
          <a:lnRef idx="1">
            <a:schemeClr val="accent5"/>
          </a:lnRef>
          <a:fillRef idx="2">
            <a:schemeClr val="accent5"/>
          </a:fillRef>
          <a:effectRef idx="1">
            <a:schemeClr val="accent5"/>
          </a:effectRef>
          <a:fontRef idx="minor">
            <a:schemeClr val="dk1"/>
          </a:fontRef>
        </p:style>
        <p:txBody>
          <a:bodyPr wrap="none" lIns="104082" tIns="52040" rIns="104082" bIns="52040" rtlCol="0">
            <a:spAutoFit/>
          </a:bodyPr>
          <a:lstStyle/>
          <a:p>
            <a:pPr defTabSz="1040811"/>
            <a:r>
              <a:rPr lang="en-US" altLang="ja-JP" sz="1600" dirty="0">
                <a:solidFill>
                  <a:prstClr val="black"/>
                </a:solidFill>
                <a:latin typeface="Calibri"/>
                <a:ea typeface="ＭＳ Ｐゴシック"/>
              </a:rPr>
              <a:t>PF: 2.5 GeV e-</a:t>
            </a:r>
            <a:endParaRPr lang="ja-JP" altLang="en-US" sz="1600" dirty="0">
              <a:solidFill>
                <a:prstClr val="black"/>
              </a:solidFill>
              <a:latin typeface="Calibri"/>
              <a:ea typeface="ＭＳ Ｐゴシック"/>
            </a:endParaRPr>
          </a:p>
        </p:txBody>
      </p:sp>
      <p:sp>
        <p:nvSpPr>
          <p:cNvPr id="392" name="テキスト ボックス 391"/>
          <p:cNvSpPr txBox="1"/>
          <p:nvPr/>
        </p:nvSpPr>
        <p:spPr>
          <a:xfrm>
            <a:off x="9191127" y="4756142"/>
            <a:ext cx="1518247" cy="351318"/>
          </a:xfrm>
          <a:prstGeom prst="rect">
            <a:avLst/>
          </a:prstGeom>
        </p:spPr>
        <p:style>
          <a:lnRef idx="1">
            <a:schemeClr val="accent2"/>
          </a:lnRef>
          <a:fillRef idx="2">
            <a:schemeClr val="accent2"/>
          </a:fillRef>
          <a:effectRef idx="1">
            <a:schemeClr val="accent2"/>
          </a:effectRef>
          <a:fontRef idx="minor">
            <a:schemeClr val="dk1"/>
          </a:fontRef>
        </p:style>
        <p:txBody>
          <a:bodyPr wrap="none" lIns="104082" tIns="52040" rIns="104082" bIns="52040" rtlCol="0">
            <a:spAutoFit/>
          </a:bodyPr>
          <a:lstStyle/>
          <a:p>
            <a:pPr defTabSz="1040811"/>
            <a:r>
              <a:rPr lang="en-US" altLang="ja-JP" sz="1600" dirty="0">
                <a:solidFill>
                  <a:prstClr val="black"/>
                </a:solidFill>
                <a:latin typeface="Calibri"/>
                <a:ea typeface="ＭＳ Ｐゴシック"/>
              </a:rPr>
              <a:t>LER: 2.5 GeV e+</a:t>
            </a:r>
            <a:endParaRPr lang="ja-JP" altLang="en-US" sz="1600" dirty="0">
              <a:solidFill>
                <a:prstClr val="black"/>
              </a:solidFill>
              <a:latin typeface="Calibri"/>
              <a:ea typeface="ＭＳ Ｐゴシック"/>
            </a:endParaRPr>
          </a:p>
        </p:txBody>
      </p:sp>
      <p:sp>
        <p:nvSpPr>
          <p:cNvPr id="82" name="テキスト ボックス 81"/>
          <p:cNvSpPr txBox="1"/>
          <p:nvPr/>
        </p:nvSpPr>
        <p:spPr>
          <a:xfrm>
            <a:off x="9492971" y="3896798"/>
            <a:ext cx="817034" cy="351318"/>
          </a:xfrm>
          <a:prstGeom prst="rect">
            <a:avLst/>
          </a:prstGeom>
          <a:noFill/>
        </p:spPr>
        <p:txBody>
          <a:bodyPr wrap="none" lIns="104082" tIns="52040" rIns="104082" bIns="52040" rtlCol="0">
            <a:spAutoFit/>
          </a:bodyPr>
          <a:lstStyle/>
          <a:p>
            <a:pPr defTabSz="1040811"/>
            <a:r>
              <a:rPr lang="en-US" altLang="ja-JP" sz="1600" dirty="0">
                <a:solidFill>
                  <a:prstClr val="black"/>
                </a:solidFill>
                <a:latin typeface="Calibri"/>
                <a:ea typeface="ＭＳ Ｐゴシック"/>
              </a:rPr>
              <a:t>5 nC x2</a:t>
            </a:r>
            <a:endParaRPr lang="ja-JP" altLang="en-US" sz="1600" dirty="0">
              <a:solidFill>
                <a:prstClr val="black"/>
              </a:solidFill>
              <a:latin typeface="Calibri"/>
              <a:ea typeface="ＭＳ Ｐゴシック"/>
            </a:endParaRPr>
          </a:p>
        </p:txBody>
      </p:sp>
      <p:sp>
        <p:nvSpPr>
          <p:cNvPr id="162" name="テキスト ボックス 161"/>
          <p:cNvSpPr txBox="1"/>
          <p:nvPr/>
        </p:nvSpPr>
        <p:spPr>
          <a:xfrm>
            <a:off x="9453715" y="4440871"/>
            <a:ext cx="972825" cy="351318"/>
          </a:xfrm>
          <a:prstGeom prst="rect">
            <a:avLst/>
          </a:prstGeom>
          <a:noFill/>
        </p:spPr>
        <p:txBody>
          <a:bodyPr wrap="none" lIns="104082" tIns="52040" rIns="104082" bIns="52040" rtlCol="0">
            <a:spAutoFit/>
          </a:bodyPr>
          <a:lstStyle/>
          <a:p>
            <a:pPr defTabSz="1040811"/>
            <a:r>
              <a:rPr lang="en-US" altLang="ja-JP" sz="1600" dirty="0">
                <a:solidFill>
                  <a:prstClr val="black"/>
                </a:solidFill>
                <a:latin typeface="Calibri"/>
                <a:ea typeface="ＭＳ Ｐゴシック"/>
              </a:rPr>
              <a:t>0.3 nC x1</a:t>
            </a:r>
            <a:endParaRPr lang="ja-JP" altLang="en-US" sz="1600" dirty="0">
              <a:solidFill>
                <a:prstClr val="black"/>
              </a:solidFill>
              <a:latin typeface="Calibri"/>
              <a:ea typeface="ＭＳ Ｐゴシック"/>
            </a:endParaRPr>
          </a:p>
        </p:txBody>
      </p:sp>
      <p:sp>
        <p:nvSpPr>
          <p:cNvPr id="163" name="テキスト ボックス 162"/>
          <p:cNvSpPr txBox="1"/>
          <p:nvPr/>
        </p:nvSpPr>
        <p:spPr>
          <a:xfrm>
            <a:off x="9468814" y="5617310"/>
            <a:ext cx="972825" cy="351318"/>
          </a:xfrm>
          <a:prstGeom prst="rect">
            <a:avLst/>
          </a:prstGeom>
          <a:noFill/>
        </p:spPr>
        <p:txBody>
          <a:bodyPr wrap="none" lIns="104082" tIns="52040" rIns="104082" bIns="52040" rtlCol="0">
            <a:spAutoFit/>
          </a:bodyPr>
          <a:lstStyle/>
          <a:p>
            <a:pPr defTabSz="1040811"/>
            <a:r>
              <a:rPr lang="en-US" altLang="ja-JP" sz="1600" dirty="0">
                <a:solidFill>
                  <a:prstClr val="black"/>
                </a:solidFill>
                <a:latin typeface="Calibri"/>
                <a:ea typeface="ＭＳ Ｐゴシック"/>
              </a:rPr>
              <a:t>0.3 nC x1</a:t>
            </a:r>
            <a:endParaRPr lang="ja-JP" altLang="en-US" sz="1600" dirty="0">
              <a:solidFill>
                <a:prstClr val="black"/>
              </a:solidFill>
              <a:latin typeface="Calibri"/>
              <a:ea typeface="ＭＳ Ｐゴシック"/>
            </a:endParaRPr>
          </a:p>
        </p:txBody>
      </p:sp>
      <p:sp>
        <p:nvSpPr>
          <p:cNvPr id="164" name="テキスト ボックス 163"/>
          <p:cNvSpPr txBox="1"/>
          <p:nvPr/>
        </p:nvSpPr>
        <p:spPr>
          <a:xfrm>
            <a:off x="9432581" y="5019118"/>
            <a:ext cx="817034" cy="351318"/>
          </a:xfrm>
          <a:prstGeom prst="rect">
            <a:avLst/>
          </a:prstGeom>
          <a:noFill/>
        </p:spPr>
        <p:txBody>
          <a:bodyPr wrap="none" lIns="104082" tIns="52040" rIns="104082" bIns="52040" rtlCol="0">
            <a:spAutoFit/>
          </a:bodyPr>
          <a:lstStyle/>
          <a:p>
            <a:pPr defTabSz="1040811"/>
            <a:r>
              <a:rPr lang="en-US" altLang="ja-JP" sz="1600" dirty="0">
                <a:solidFill>
                  <a:prstClr val="black"/>
                </a:solidFill>
                <a:latin typeface="Calibri"/>
                <a:ea typeface="ＭＳ Ｐゴシック"/>
              </a:rPr>
              <a:t>4 nC x2</a:t>
            </a:r>
            <a:endParaRPr lang="ja-JP" altLang="en-US" sz="1600" dirty="0">
              <a:solidFill>
                <a:prstClr val="black"/>
              </a:solidFill>
              <a:latin typeface="Calibri"/>
              <a:ea typeface="ＭＳ Ｐゴシック"/>
            </a:endParaRPr>
          </a:p>
        </p:txBody>
      </p:sp>
      <p:sp>
        <p:nvSpPr>
          <p:cNvPr id="148" name="タイトル 1"/>
          <p:cNvSpPr>
            <a:spLocks noGrp="1"/>
          </p:cNvSpPr>
          <p:nvPr>
            <p:ph type="title"/>
          </p:nvPr>
        </p:nvSpPr>
        <p:spPr>
          <a:xfrm>
            <a:off x="165100" y="385763"/>
            <a:ext cx="10358438" cy="714375"/>
          </a:xfrm>
        </p:spPr>
        <p:txBody>
          <a:bodyPr/>
          <a:lstStyle/>
          <a:p>
            <a:r>
              <a:rPr kumimoji="1" lang="en-US" altLang="ja-JP" dirty="0" smtClean="0"/>
              <a:t>Energy profiles and beam properties</a:t>
            </a:r>
            <a:endParaRPr kumimoji="1" lang="ja-JP" altLang="en-US" dirty="0"/>
          </a:p>
        </p:txBody>
      </p:sp>
      <p:sp>
        <p:nvSpPr>
          <p:cNvPr id="149" name="スライド番号プレースホルダー 3"/>
          <p:cNvSpPr>
            <a:spLocks noGrp="1"/>
          </p:cNvSpPr>
          <p:nvPr>
            <p:ph type="sldNum" sz="quarter" idx="10"/>
          </p:nvPr>
        </p:nvSpPr>
        <p:spPr>
          <a:xfrm>
            <a:off x="9886950" y="7254875"/>
            <a:ext cx="623888" cy="252413"/>
          </a:xfrm>
        </p:spPr>
        <p:txBody>
          <a:bodyPr/>
          <a:lstStyle/>
          <a:p>
            <a:pPr>
              <a:defRPr/>
            </a:pPr>
            <a:fld id="{4D221721-5FDC-D445-9F85-7F3CCA7B1AE5}" type="slidenum">
              <a:rPr lang="en-US" altLang="ja-JP" smtClean="0"/>
              <a:pPr>
                <a:defRPr/>
              </a:pPr>
              <a:t>39</a:t>
            </a:fld>
            <a:endParaRPr lang="en-US" altLang="ja-JP" dirty="0"/>
          </a:p>
        </p:txBody>
      </p:sp>
    </p:spTree>
    <p:extLst>
      <p:ext uri="{BB962C8B-B14F-4D97-AF65-F5344CB8AC3E}">
        <p14:creationId xmlns:p14="http://schemas.microsoft.com/office/powerpoint/2010/main" val="272399433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運転時間と故障率の推移</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4D221721-5FDC-D445-9F85-7F3CCA7B1AE5}" type="slidenum">
              <a:rPr lang="en-US" altLang="ja-JP" smtClean="0"/>
              <a:pPr>
                <a:defRPr/>
              </a:pPr>
              <a:t>4</a:t>
            </a:fld>
            <a:endParaRPr lang="en-US" altLang="ja-JP"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4233878683"/>
              </p:ext>
            </p:extLst>
          </p:nvPr>
        </p:nvGraphicFramePr>
        <p:xfrm>
          <a:off x="-638175" y="1100138"/>
          <a:ext cx="10525125" cy="6159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7350077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図形グループ 70"/>
          <p:cNvGrpSpPr/>
          <p:nvPr/>
        </p:nvGrpSpPr>
        <p:grpSpPr>
          <a:xfrm>
            <a:off x="4053155" y="568325"/>
            <a:ext cx="6619907" cy="6858000"/>
            <a:chOff x="3659453" y="657225"/>
            <a:chExt cx="6619908" cy="6858000"/>
          </a:xfrm>
        </p:grpSpPr>
        <p:sp>
          <p:nvSpPr>
            <p:cNvPr id="88" name="ドーナツ 87"/>
            <p:cNvSpPr>
              <a:spLocks noChangeAspect="1"/>
            </p:cNvSpPr>
            <p:nvPr/>
          </p:nvSpPr>
          <p:spPr bwMode="auto">
            <a:xfrm rot="16200000">
              <a:off x="6360315" y="3868470"/>
              <a:ext cx="811213" cy="634999"/>
            </a:xfrm>
            <a:prstGeom prst="donut">
              <a:avLst>
                <a:gd name="adj" fmla="val 0"/>
              </a:avLst>
            </a:prstGeom>
            <a:solidFill>
              <a:srgbClr val="FFFFFF"/>
            </a:solidFill>
            <a:ln w="50800" cap="flat" cmpd="sng" algn="ctr">
              <a:solidFill>
                <a:srgbClr val="FF00FF"/>
              </a:solidFill>
              <a:prstDash val="solid"/>
              <a:round/>
              <a:headEnd type="none" w="med" len="med"/>
              <a:tailEnd type="none" w="med" len="med"/>
            </a:ln>
            <a:effectLst>
              <a:outerShdw blurRad="63500" dist="38100" dir="2700000" algn="tl" rotWithShape="0">
                <a:srgbClr val="808080">
                  <a:alpha val="75000"/>
                </a:srgbClr>
              </a:outerShdw>
            </a:effectLst>
          </p:spPr>
          <p:txBody>
            <a:bodyPr lIns="99551" tIns="49775" rIns="99551" bIns="49775">
              <a:prstTxWarp prst="textNoShape">
                <a:avLst/>
              </a:prstTxWarp>
            </a:bodyPr>
            <a:lstStyle/>
            <a:p>
              <a:pPr algn="just" defTabSz="3632502">
                <a:defRPr/>
              </a:pPr>
              <a:endParaRPr lang="ja-JP" altLang="en-US" sz="2800" dirty="0">
                <a:solidFill>
                  <a:srgbClr val="400040"/>
                </a:solidFill>
                <a:latin typeface="Arial Rounded MT Bold"/>
                <a:ea typeface="ヒラギノ丸ゴ Pro W4" pitchFamily="-108" charset="-128"/>
                <a:cs typeface="ヒラギノ丸ゴ Pro W4" pitchFamily="-108" charset="-128"/>
              </a:endParaRPr>
            </a:p>
          </p:txBody>
        </p:sp>
        <p:sp>
          <p:nvSpPr>
            <p:cNvPr id="67" name="アーチ 66"/>
            <p:cNvSpPr>
              <a:spLocks noChangeAspect="1"/>
            </p:cNvSpPr>
            <p:nvPr/>
          </p:nvSpPr>
          <p:spPr bwMode="auto">
            <a:xfrm rot="16200000">
              <a:off x="3747291" y="2524125"/>
              <a:ext cx="812800" cy="787400"/>
            </a:xfrm>
            <a:prstGeom prst="blockArc">
              <a:avLst>
                <a:gd name="adj1" fmla="val 10800000"/>
                <a:gd name="adj2" fmla="val 0"/>
                <a:gd name="adj3" fmla="val 0"/>
              </a:avLst>
            </a:prstGeom>
            <a:solidFill>
              <a:srgbClr val="FFFFFF"/>
            </a:solidFill>
            <a:ln w="50800" cap="flat" cmpd="sng" algn="ctr">
              <a:solidFill>
                <a:srgbClr val="FF00FF"/>
              </a:solidFill>
              <a:prstDash val="solid"/>
              <a:round/>
              <a:headEnd type="none" w="med" len="med"/>
              <a:tailEnd type="none" w="med" len="med"/>
            </a:ln>
            <a:effectLst>
              <a:outerShdw blurRad="63500" dist="38100" dir="2700000" algn="tl" rotWithShape="0">
                <a:srgbClr val="808080">
                  <a:alpha val="75000"/>
                </a:srgbClr>
              </a:outerShdw>
            </a:effectLst>
          </p:spPr>
          <p:txBody>
            <a:bodyPr lIns="99551" tIns="49775" rIns="99551" bIns="49775">
              <a:prstTxWarp prst="textNoShape">
                <a:avLst/>
              </a:prstTxWarp>
            </a:bodyPr>
            <a:lstStyle/>
            <a:p>
              <a:pPr algn="just" defTabSz="3632502">
                <a:defRPr/>
              </a:pPr>
              <a:endParaRPr lang="ja-JP" altLang="en-US" sz="2800" dirty="0">
                <a:solidFill>
                  <a:srgbClr val="400040"/>
                </a:solidFill>
                <a:latin typeface="Arial Rounded MT Bold"/>
                <a:ea typeface="ヒラギノ丸ゴ Pro W4" pitchFamily="-108" charset="-128"/>
                <a:cs typeface="ヒラギノ丸ゴ Pro W4" pitchFamily="-108" charset="-128"/>
              </a:endParaRPr>
            </a:p>
          </p:txBody>
        </p:sp>
        <p:sp>
          <p:nvSpPr>
            <p:cNvPr id="89" name="アーチ 88"/>
            <p:cNvSpPr>
              <a:spLocks noChangeAspect="1"/>
            </p:cNvSpPr>
            <p:nvPr/>
          </p:nvSpPr>
          <p:spPr bwMode="auto">
            <a:xfrm rot="16200000">
              <a:off x="3911596" y="3796507"/>
              <a:ext cx="811213" cy="787400"/>
            </a:xfrm>
            <a:prstGeom prst="blockArc">
              <a:avLst>
                <a:gd name="adj1" fmla="val 10800000"/>
                <a:gd name="adj2" fmla="val 0"/>
                <a:gd name="adj3" fmla="val 0"/>
              </a:avLst>
            </a:prstGeom>
            <a:solidFill>
              <a:srgbClr val="FFFFFF"/>
            </a:solidFill>
            <a:ln w="50800" cap="flat" cmpd="sng" algn="ctr">
              <a:solidFill>
                <a:srgbClr val="FF00FF"/>
              </a:solidFill>
              <a:prstDash val="solid"/>
              <a:round/>
              <a:headEnd type="none" w="med" len="med"/>
              <a:tailEnd type="none" w="med" len="med"/>
            </a:ln>
            <a:effectLst>
              <a:outerShdw blurRad="63500" dist="38100" dir="2700000" algn="tl" rotWithShape="0">
                <a:srgbClr val="808080">
                  <a:alpha val="75000"/>
                </a:srgbClr>
              </a:outerShdw>
            </a:effectLst>
          </p:spPr>
          <p:txBody>
            <a:bodyPr lIns="99551" tIns="49775" rIns="99551" bIns="49775">
              <a:prstTxWarp prst="textNoShape">
                <a:avLst/>
              </a:prstTxWarp>
            </a:bodyPr>
            <a:lstStyle/>
            <a:p>
              <a:pPr algn="just" defTabSz="3632502">
                <a:defRPr/>
              </a:pPr>
              <a:endParaRPr lang="ja-JP" altLang="en-US" sz="2800" dirty="0">
                <a:solidFill>
                  <a:srgbClr val="400040"/>
                </a:solidFill>
                <a:latin typeface="Arial Rounded MT Bold"/>
                <a:ea typeface="ヒラギノ丸ゴ Pro W4" pitchFamily="-108" charset="-128"/>
                <a:cs typeface="ヒラギノ丸ゴ Pro W4" pitchFamily="-108" charset="-128"/>
              </a:endParaRPr>
            </a:p>
          </p:txBody>
        </p:sp>
        <p:sp>
          <p:nvSpPr>
            <p:cNvPr id="60424" name="Rectangle 746"/>
            <p:cNvSpPr>
              <a:spLocks noChangeArrowheads="1"/>
            </p:cNvSpPr>
            <p:nvPr/>
          </p:nvSpPr>
          <p:spPr bwMode="auto">
            <a:xfrm>
              <a:off x="3829841" y="2800350"/>
              <a:ext cx="345931" cy="186675"/>
            </a:xfrm>
            <a:prstGeom prst="rect">
              <a:avLst/>
            </a:prstGeom>
            <a:noFill/>
            <a:ln w="9525">
              <a:noFill/>
              <a:miter lim="800000"/>
              <a:headEnd/>
              <a:tailEnd/>
            </a:ln>
          </p:spPr>
          <p:txBody>
            <a:bodyPr wrap="none" lIns="0" tIns="0" rIns="0" bIns="0">
              <a:prstTxWarp prst="textNoShape">
                <a:avLst/>
              </a:prstTxWarp>
              <a:spAutoFit/>
            </a:bodyPr>
            <a:lstStyle/>
            <a:p>
              <a:r>
                <a:rPr lang="en-US" altLang="ja-JP" sz="1200" b="1" dirty="0">
                  <a:solidFill>
                    <a:srgbClr val="1E1B18"/>
                  </a:solidFill>
                </a:rPr>
                <a:t>ARC</a:t>
              </a:r>
              <a:endParaRPr lang="en-US" altLang="ja-JP" sz="1200" b="1" dirty="0"/>
            </a:p>
          </p:txBody>
        </p:sp>
        <p:sp>
          <p:nvSpPr>
            <p:cNvPr id="53" name="Line 755"/>
            <p:cNvSpPr>
              <a:spLocks noChangeShapeType="1"/>
            </p:cNvSpPr>
            <p:nvPr/>
          </p:nvSpPr>
          <p:spPr bwMode="auto">
            <a:xfrm>
              <a:off x="4152103" y="2511425"/>
              <a:ext cx="1243013" cy="0"/>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a:defRPr/>
              </a:pPr>
              <a:endParaRPr lang="ja-JP" altLang="en-US">
                <a:latin typeface="Times" pitchFamily="-108" charset="0"/>
                <a:ea typeface="Osaka" pitchFamily="-108" charset="-128"/>
                <a:cs typeface="Osaka" pitchFamily="-108" charset="-128"/>
              </a:endParaRPr>
            </a:p>
          </p:txBody>
        </p:sp>
        <p:sp>
          <p:nvSpPr>
            <p:cNvPr id="54" name="Line 756"/>
            <p:cNvSpPr>
              <a:spLocks noChangeShapeType="1"/>
            </p:cNvSpPr>
            <p:nvPr/>
          </p:nvSpPr>
          <p:spPr bwMode="auto">
            <a:xfrm>
              <a:off x="4140991" y="3324225"/>
              <a:ext cx="3846512" cy="0"/>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a:defRPr/>
              </a:pPr>
              <a:endParaRPr lang="ja-JP" altLang="en-US">
                <a:latin typeface="Times" pitchFamily="-108" charset="0"/>
                <a:ea typeface="Osaka" pitchFamily="-108" charset="-128"/>
                <a:cs typeface="Osaka" pitchFamily="-108" charset="-128"/>
              </a:endParaRPr>
            </a:p>
          </p:txBody>
        </p:sp>
        <p:sp>
          <p:nvSpPr>
            <p:cNvPr id="60429" name="Rectangle 762"/>
            <p:cNvSpPr>
              <a:spLocks noChangeArrowheads="1"/>
            </p:cNvSpPr>
            <p:nvPr/>
          </p:nvSpPr>
          <p:spPr bwMode="auto">
            <a:xfrm>
              <a:off x="8338964" y="3032581"/>
              <a:ext cx="1618953" cy="220616"/>
            </a:xfrm>
            <a:prstGeom prst="rect">
              <a:avLst/>
            </a:prstGeom>
            <a:noFill/>
            <a:ln w="9525">
              <a:noFill/>
              <a:miter lim="800000"/>
              <a:headEnd/>
              <a:tailEnd/>
            </a:ln>
          </p:spPr>
          <p:txBody>
            <a:bodyPr wrap="none" lIns="0" tIns="0" rIns="0" bIns="0">
              <a:prstTxWarp prst="textNoShape">
                <a:avLst/>
              </a:prstTxWarp>
              <a:spAutoFit/>
            </a:bodyPr>
            <a:lstStyle/>
            <a:p>
              <a:r>
                <a:rPr lang="en-US" altLang="ja-JP" sz="1400" b="1" dirty="0">
                  <a:solidFill>
                    <a:srgbClr val="1E1B18"/>
                  </a:solidFill>
                </a:rPr>
                <a:t>e</a:t>
              </a:r>
              <a:r>
                <a:rPr lang="en-US" altLang="ja-JP" sz="1400" b="1" baseline="30000" dirty="0">
                  <a:solidFill>
                    <a:srgbClr val="1E1B18"/>
                  </a:solidFill>
                </a:rPr>
                <a:t>–</a:t>
              </a:r>
              <a:r>
                <a:rPr lang="en-US" altLang="ja-JP" sz="1400" b="1" dirty="0">
                  <a:solidFill>
                    <a:srgbClr val="1E1B18"/>
                  </a:solidFill>
                </a:rPr>
                <a:t> (2.5GeV, 0.2nC)</a:t>
              </a:r>
              <a:endParaRPr lang="en-US" altLang="ja-JP" sz="1400" b="1" dirty="0"/>
            </a:p>
          </p:txBody>
        </p:sp>
        <p:sp>
          <p:nvSpPr>
            <p:cNvPr id="60430" name="Rectangle 777"/>
            <p:cNvSpPr>
              <a:spLocks noChangeArrowheads="1"/>
            </p:cNvSpPr>
            <p:nvPr/>
          </p:nvSpPr>
          <p:spPr bwMode="auto">
            <a:xfrm>
              <a:off x="5264941" y="2514600"/>
              <a:ext cx="511977" cy="186675"/>
            </a:xfrm>
            <a:prstGeom prst="rect">
              <a:avLst/>
            </a:prstGeom>
            <a:noFill/>
            <a:ln w="9525">
              <a:noFill/>
              <a:miter lim="800000"/>
              <a:headEnd/>
              <a:tailEnd/>
            </a:ln>
          </p:spPr>
          <p:txBody>
            <a:bodyPr wrap="none" lIns="0" tIns="0" rIns="0" bIns="0">
              <a:prstTxWarp prst="textNoShape">
                <a:avLst/>
              </a:prstTxWarp>
              <a:spAutoFit/>
            </a:bodyPr>
            <a:lstStyle/>
            <a:p>
              <a:r>
                <a:rPr lang="en-US" altLang="ja-JP" sz="1200" b="1" dirty="0">
                  <a:solidFill>
                    <a:srgbClr val="1E1B18"/>
                  </a:solidFill>
                  <a:ea typeface="Helvetica" charset="0"/>
                  <a:cs typeface="Helvetica" charset="0"/>
                </a:rPr>
                <a:t>e</a:t>
              </a:r>
              <a:r>
                <a:rPr lang="en-US" altLang="ja-JP" sz="1200" b="1" baseline="30000" dirty="0">
                  <a:solidFill>
                    <a:srgbClr val="1E1B18"/>
                  </a:solidFill>
                  <a:ea typeface="Helvetica" charset="0"/>
                  <a:cs typeface="Helvetica" charset="0"/>
                </a:rPr>
                <a:t>−</a:t>
              </a:r>
              <a:r>
                <a:rPr lang="en-US" altLang="ja-JP" sz="1200" b="1" dirty="0">
                  <a:solidFill>
                    <a:srgbClr val="1E1B18"/>
                  </a:solidFill>
                  <a:ea typeface="Helvetica" charset="0"/>
                  <a:cs typeface="Helvetica" charset="0"/>
                </a:rPr>
                <a:t> Gun</a:t>
              </a:r>
            </a:p>
          </p:txBody>
        </p:sp>
        <p:sp>
          <p:nvSpPr>
            <p:cNvPr id="60431" name="Rectangle 746"/>
            <p:cNvSpPr>
              <a:spLocks noChangeArrowheads="1"/>
            </p:cNvSpPr>
            <p:nvPr/>
          </p:nvSpPr>
          <p:spPr bwMode="auto">
            <a:xfrm>
              <a:off x="3993353" y="4073525"/>
              <a:ext cx="345931" cy="186675"/>
            </a:xfrm>
            <a:prstGeom prst="rect">
              <a:avLst/>
            </a:prstGeom>
            <a:noFill/>
            <a:ln w="9525">
              <a:noFill/>
              <a:miter lim="800000"/>
              <a:headEnd/>
              <a:tailEnd/>
            </a:ln>
          </p:spPr>
          <p:txBody>
            <a:bodyPr wrap="none" lIns="0" tIns="0" rIns="0" bIns="0">
              <a:prstTxWarp prst="textNoShape">
                <a:avLst/>
              </a:prstTxWarp>
              <a:spAutoFit/>
            </a:bodyPr>
            <a:lstStyle/>
            <a:p>
              <a:r>
                <a:rPr lang="en-US" altLang="ja-JP" sz="1200" b="1" dirty="0">
                  <a:solidFill>
                    <a:srgbClr val="1E1B18"/>
                  </a:solidFill>
                </a:rPr>
                <a:t>ARC</a:t>
              </a:r>
              <a:endParaRPr lang="en-US" altLang="ja-JP" sz="1200" b="1" dirty="0"/>
            </a:p>
          </p:txBody>
        </p:sp>
        <p:sp>
          <p:nvSpPr>
            <p:cNvPr id="60432" name="Rectangle 747"/>
            <p:cNvSpPr>
              <a:spLocks noChangeArrowheads="1"/>
            </p:cNvSpPr>
            <p:nvPr/>
          </p:nvSpPr>
          <p:spPr bwMode="auto">
            <a:xfrm>
              <a:off x="5394322" y="4678363"/>
              <a:ext cx="582613" cy="169862"/>
            </a:xfrm>
            <a:prstGeom prst="rect">
              <a:avLst/>
            </a:prstGeom>
            <a:noFill/>
            <a:ln w="9525">
              <a:noFill/>
              <a:miter lim="800000"/>
              <a:headEnd/>
              <a:tailEnd/>
            </a:ln>
          </p:spPr>
          <p:txBody>
            <a:bodyPr wrap="none" lIns="0" tIns="0" rIns="0" bIns="0">
              <a:prstTxWarp prst="textNoShape">
                <a:avLst/>
              </a:prstTxWarp>
            </a:bodyPr>
            <a:lstStyle/>
            <a:p>
              <a:r>
                <a:rPr lang="en-US" altLang="ja-JP" sz="1200" b="1" dirty="0">
                  <a:solidFill>
                    <a:srgbClr val="1E1B18"/>
                  </a:solidFill>
                  <a:ea typeface="Helvetica" charset="0"/>
                  <a:cs typeface="Helvetica" charset="0"/>
                </a:rPr>
                <a:t>e</a:t>
              </a:r>
              <a:r>
                <a:rPr lang="en-US" altLang="ja-JP" sz="1200" b="1" baseline="30000" dirty="0">
                  <a:solidFill>
                    <a:srgbClr val="1E1B18"/>
                  </a:solidFill>
                  <a:ea typeface="Helvetica" charset="0"/>
                  <a:cs typeface="Helvetica" charset="0"/>
                </a:rPr>
                <a:t>+</a:t>
              </a:r>
              <a:r>
                <a:rPr lang="en-US" altLang="ja-JP" sz="1200" b="1" dirty="0">
                  <a:solidFill>
                    <a:srgbClr val="1E1B18"/>
                  </a:solidFill>
                  <a:ea typeface="Helvetica" charset="0"/>
                  <a:cs typeface="Helvetica" charset="0"/>
                </a:rPr>
                <a:t> Target</a:t>
              </a:r>
              <a:endParaRPr lang="en-US" altLang="ja-JP" sz="1200" dirty="0">
                <a:ea typeface="Helvetica" charset="0"/>
                <a:cs typeface="Helvetica" charset="0"/>
              </a:endParaRPr>
            </a:p>
          </p:txBody>
        </p:sp>
        <p:sp>
          <p:nvSpPr>
            <p:cNvPr id="75" name="Line 755"/>
            <p:cNvSpPr>
              <a:spLocks noChangeShapeType="1"/>
            </p:cNvSpPr>
            <p:nvPr/>
          </p:nvSpPr>
          <p:spPr bwMode="auto">
            <a:xfrm>
              <a:off x="4317203" y="3783013"/>
              <a:ext cx="1243013" cy="0"/>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a:defRPr/>
              </a:pPr>
              <a:endParaRPr lang="ja-JP" altLang="en-US">
                <a:latin typeface="Times" pitchFamily="-108" charset="0"/>
                <a:ea typeface="Osaka" pitchFamily="-108" charset="-128"/>
                <a:cs typeface="Osaka" pitchFamily="-108" charset="-128"/>
              </a:endParaRPr>
            </a:p>
          </p:txBody>
        </p:sp>
        <p:sp>
          <p:nvSpPr>
            <p:cNvPr id="76" name="Line 756"/>
            <p:cNvSpPr>
              <a:spLocks noChangeShapeType="1"/>
            </p:cNvSpPr>
            <p:nvPr/>
          </p:nvSpPr>
          <p:spPr bwMode="auto">
            <a:xfrm>
              <a:off x="4306091" y="4595813"/>
              <a:ext cx="4078287" cy="0"/>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a:defRPr/>
              </a:pPr>
              <a:endParaRPr lang="ja-JP" altLang="en-US">
                <a:latin typeface="Times" pitchFamily="-108" charset="0"/>
                <a:ea typeface="Osaka" pitchFamily="-108" charset="-128"/>
                <a:cs typeface="Osaka" pitchFamily="-108" charset="-128"/>
              </a:endParaRPr>
            </a:p>
          </p:txBody>
        </p:sp>
        <p:sp>
          <p:nvSpPr>
            <p:cNvPr id="60435" name="Line 757"/>
            <p:cNvSpPr>
              <a:spLocks noChangeShapeType="1"/>
            </p:cNvSpPr>
            <p:nvPr/>
          </p:nvSpPr>
          <p:spPr bwMode="auto">
            <a:xfrm>
              <a:off x="5688010" y="4538663"/>
              <a:ext cx="0" cy="114300"/>
            </a:xfrm>
            <a:prstGeom prst="line">
              <a:avLst/>
            </a:prstGeom>
            <a:noFill/>
            <a:ln w="38100">
              <a:solidFill>
                <a:schemeClr val="tx1"/>
              </a:solidFill>
              <a:round/>
              <a:headEnd/>
              <a:tailEnd/>
            </a:ln>
          </p:spPr>
          <p:txBody>
            <a:bodyPr wrap="none" lIns="0" tIns="0" rIns="0" bIns="0">
              <a:prstTxWarp prst="textNoShape">
                <a:avLst/>
              </a:prstTxWarp>
              <a:spAutoFit/>
            </a:bodyPr>
            <a:lstStyle/>
            <a:p>
              <a:endParaRPr lang="ja-JP" altLang="en-US"/>
            </a:p>
          </p:txBody>
        </p:sp>
        <p:sp>
          <p:nvSpPr>
            <p:cNvPr id="60436" name="Rectangle 758"/>
            <p:cNvSpPr>
              <a:spLocks noChangeArrowheads="1"/>
            </p:cNvSpPr>
            <p:nvPr/>
          </p:nvSpPr>
          <p:spPr bwMode="auto">
            <a:xfrm>
              <a:off x="8316119" y="4695825"/>
              <a:ext cx="1286860" cy="220616"/>
            </a:xfrm>
            <a:prstGeom prst="rect">
              <a:avLst/>
            </a:prstGeom>
            <a:noFill/>
            <a:ln w="9525">
              <a:noFill/>
              <a:miter lim="800000"/>
              <a:headEnd/>
              <a:tailEnd/>
            </a:ln>
          </p:spPr>
          <p:txBody>
            <a:bodyPr wrap="none" lIns="0" tIns="0" rIns="0" bIns="0">
              <a:prstTxWarp prst="textNoShape">
                <a:avLst/>
              </a:prstTxWarp>
              <a:spAutoFit/>
            </a:bodyPr>
            <a:lstStyle/>
            <a:p>
              <a:r>
                <a:rPr lang="en-US" altLang="ja-JP" sz="1400" b="1" dirty="0">
                  <a:solidFill>
                    <a:srgbClr val="1E1B18"/>
                  </a:solidFill>
                </a:rPr>
                <a:t>e</a:t>
              </a:r>
              <a:r>
                <a:rPr lang="en-US" altLang="ja-JP" sz="1400" b="1" baseline="30000" dirty="0">
                  <a:solidFill>
                    <a:srgbClr val="1E1B18"/>
                  </a:solidFill>
                </a:rPr>
                <a:t>+</a:t>
              </a:r>
              <a:r>
                <a:rPr lang="en-US" altLang="ja-JP" sz="1400" b="1" dirty="0">
                  <a:solidFill>
                    <a:srgbClr val="1E1B18"/>
                  </a:solidFill>
                </a:rPr>
                <a:t> (4GeV, 4nC)</a:t>
              </a:r>
              <a:endParaRPr lang="en-US" altLang="ja-JP" sz="1400" b="1" dirty="0"/>
            </a:p>
          </p:txBody>
        </p:sp>
        <p:sp>
          <p:nvSpPr>
            <p:cNvPr id="86" name="Line 766"/>
            <p:cNvSpPr>
              <a:spLocks noChangeShapeType="1"/>
            </p:cNvSpPr>
            <p:nvPr/>
          </p:nvSpPr>
          <p:spPr bwMode="auto">
            <a:xfrm flipV="1">
              <a:off x="8368503" y="4486275"/>
              <a:ext cx="106363" cy="115888"/>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a:defRPr/>
              </a:pPr>
              <a:endParaRPr lang="ja-JP" altLang="en-US">
                <a:latin typeface="Times" pitchFamily="-108" charset="0"/>
                <a:ea typeface="Osaka" pitchFamily="-108" charset="-128"/>
                <a:cs typeface="Osaka" pitchFamily="-108" charset="-128"/>
              </a:endParaRPr>
            </a:p>
          </p:txBody>
        </p:sp>
        <p:sp>
          <p:nvSpPr>
            <p:cNvPr id="87" name="Line 767"/>
            <p:cNvSpPr>
              <a:spLocks noChangeShapeType="1"/>
            </p:cNvSpPr>
            <p:nvPr/>
          </p:nvSpPr>
          <p:spPr bwMode="auto">
            <a:xfrm flipH="1" flipV="1">
              <a:off x="8460578" y="4489450"/>
              <a:ext cx="127000" cy="0"/>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a:defRPr/>
              </a:pPr>
              <a:endParaRPr lang="ja-JP" altLang="en-US">
                <a:latin typeface="Times" pitchFamily="-108" charset="0"/>
                <a:ea typeface="Osaka" pitchFamily="-108" charset="-128"/>
                <a:cs typeface="Osaka" pitchFamily="-108" charset="-128"/>
              </a:endParaRPr>
            </a:p>
          </p:txBody>
        </p:sp>
        <p:sp>
          <p:nvSpPr>
            <p:cNvPr id="60439" name="Rectangle 777"/>
            <p:cNvSpPr>
              <a:spLocks noChangeArrowheads="1"/>
            </p:cNvSpPr>
            <p:nvPr/>
          </p:nvSpPr>
          <p:spPr bwMode="auto">
            <a:xfrm>
              <a:off x="5430041" y="3790950"/>
              <a:ext cx="511977" cy="186675"/>
            </a:xfrm>
            <a:prstGeom prst="rect">
              <a:avLst/>
            </a:prstGeom>
            <a:noFill/>
            <a:ln w="9525">
              <a:noFill/>
              <a:miter lim="800000"/>
              <a:headEnd/>
              <a:tailEnd/>
            </a:ln>
          </p:spPr>
          <p:txBody>
            <a:bodyPr wrap="none" lIns="0" tIns="0" rIns="0" bIns="0">
              <a:prstTxWarp prst="textNoShape">
                <a:avLst/>
              </a:prstTxWarp>
              <a:spAutoFit/>
            </a:bodyPr>
            <a:lstStyle/>
            <a:p>
              <a:r>
                <a:rPr lang="en-US" altLang="ja-JP" sz="1200" b="1" dirty="0">
                  <a:solidFill>
                    <a:srgbClr val="1E1B18"/>
                  </a:solidFill>
                  <a:ea typeface="Helvetica" charset="0"/>
                  <a:cs typeface="Helvetica" charset="0"/>
                </a:rPr>
                <a:t>e</a:t>
              </a:r>
              <a:r>
                <a:rPr lang="en-US" altLang="ja-JP" sz="1200" b="1" baseline="30000" dirty="0">
                  <a:solidFill>
                    <a:srgbClr val="1E1B18"/>
                  </a:solidFill>
                  <a:ea typeface="Helvetica" charset="0"/>
                  <a:cs typeface="Helvetica" charset="0"/>
                </a:rPr>
                <a:t>−</a:t>
              </a:r>
              <a:r>
                <a:rPr lang="en-US" altLang="ja-JP" sz="1200" b="1" dirty="0">
                  <a:solidFill>
                    <a:srgbClr val="1E1B18"/>
                  </a:solidFill>
                  <a:ea typeface="Helvetica" charset="0"/>
                  <a:cs typeface="Helvetica" charset="0"/>
                </a:rPr>
                <a:t> Gun</a:t>
              </a:r>
            </a:p>
          </p:txBody>
        </p:sp>
        <p:sp>
          <p:nvSpPr>
            <p:cNvPr id="60453" name="テキスト ボックス 12"/>
            <p:cNvSpPr txBox="1">
              <a:spLocks noChangeArrowheads="1"/>
            </p:cNvSpPr>
            <p:nvPr/>
          </p:nvSpPr>
          <p:spPr bwMode="auto">
            <a:xfrm>
              <a:off x="4314822" y="2763838"/>
              <a:ext cx="1248506" cy="318924"/>
            </a:xfrm>
            <a:prstGeom prst="rect">
              <a:avLst/>
            </a:prstGeom>
            <a:noFill/>
            <a:ln w="12700">
              <a:solidFill>
                <a:srgbClr val="00E6CC"/>
              </a:solidFill>
              <a:round/>
              <a:headEnd/>
              <a:tailEnd/>
            </a:ln>
          </p:spPr>
          <p:txBody>
            <a:bodyPr wrap="none" lIns="36000" tIns="36000" rIns="36000" bIns="36000">
              <a:prstTxWarp prst="textNoShape">
                <a:avLst/>
              </a:prstTxWarp>
              <a:spAutoFit/>
            </a:bodyPr>
            <a:lstStyle/>
            <a:p>
              <a:r>
                <a:rPr lang="en-US" altLang="ja-JP" sz="1600" dirty="0">
                  <a:solidFill>
                    <a:srgbClr val="006000"/>
                  </a:solidFill>
                  <a:latin typeface="Arial Rounded MT Bold" charset="0"/>
                </a:rPr>
                <a:t>PF Injection</a:t>
              </a:r>
              <a:endParaRPr lang="ja-JP" altLang="en-US" sz="1600" dirty="0">
                <a:solidFill>
                  <a:srgbClr val="006000"/>
                </a:solidFill>
                <a:latin typeface="Arial Rounded MT Bold" charset="0"/>
              </a:endParaRPr>
            </a:p>
          </p:txBody>
        </p:sp>
        <p:sp>
          <p:nvSpPr>
            <p:cNvPr id="60454" name="テキスト ボックス 12"/>
            <p:cNvSpPr txBox="1">
              <a:spLocks noChangeArrowheads="1"/>
            </p:cNvSpPr>
            <p:nvPr/>
          </p:nvSpPr>
          <p:spPr bwMode="auto">
            <a:xfrm>
              <a:off x="4479921" y="4045824"/>
              <a:ext cx="2653438" cy="318924"/>
            </a:xfrm>
            <a:prstGeom prst="rect">
              <a:avLst/>
            </a:prstGeom>
            <a:noFill/>
            <a:ln w="12700">
              <a:solidFill>
                <a:srgbClr val="00E6CC"/>
              </a:solidFill>
              <a:round/>
              <a:headEnd/>
              <a:tailEnd/>
            </a:ln>
          </p:spPr>
          <p:txBody>
            <a:bodyPr wrap="none" lIns="36000" tIns="36000" rIns="36000" bIns="36000" anchor="t" anchorCtr="0">
              <a:prstTxWarp prst="textNoShape">
                <a:avLst/>
              </a:prstTxWarp>
              <a:spAutoFit/>
            </a:bodyPr>
            <a:lstStyle/>
            <a:p>
              <a:r>
                <a:rPr lang="en-US" altLang="ja-JP" sz="1600" dirty="0">
                  <a:solidFill>
                    <a:srgbClr val="006000"/>
                  </a:solidFill>
                  <a:latin typeface="Arial Rounded MT Bold" charset="0"/>
                </a:rPr>
                <a:t>SuperKEKB-LER Injection</a:t>
              </a:r>
              <a:endParaRPr lang="ja-JP" altLang="en-US" sz="1600" dirty="0">
                <a:solidFill>
                  <a:srgbClr val="006000"/>
                </a:solidFill>
                <a:latin typeface="Arial Rounded MT Bold" charset="0"/>
              </a:endParaRPr>
            </a:p>
          </p:txBody>
        </p:sp>
        <p:sp>
          <p:nvSpPr>
            <p:cNvPr id="60456" name="Rectangle 758"/>
            <p:cNvSpPr>
              <a:spLocks noChangeArrowheads="1"/>
            </p:cNvSpPr>
            <p:nvPr/>
          </p:nvSpPr>
          <p:spPr bwMode="auto">
            <a:xfrm>
              <a:off x="4252116" y="4406900"/>
              <a:ext cx="1308050" cy="169277"/>
            </a:xfrm>
            <a:prstGeom prst="rect">
              <a:avLst/>
            </a:prstGeom>
            <a:noFill/>
            <a:ln w="9525">
              <a:noFill/>
              <a:miter lim="800000"/>
              <a:headEnd/>
              <a:tailEnd/>
            </a:ln>
          </p:spPr>
          <p:txBody>
            <a:bodyPr wrap="none" lIns="0" tIns="0" rIns="0" bIns="0">
              <a:prstTxWarp prst="textNoShape">
                <a:avLst/>
              </a:prstTxWarp>
              <a:spAutoFit/>
            </a:bodyPr>
            <a:lstStyle/>
            <a:p>
              <a:r>
                <a:rPr lang="en-US" altLang="ja-JP" sz="1100" b="1" dirty="0">
                  <a:solidFill>
                    <a:srgbClr val="1E1B18"/>
                  </a:solidFill>
                  <a:latin typeface="Arial Rounded MT Bold" charset="0"/>
                  <a:ea typeface="Arial Rounded MT Bold" charset="0"/>
                  <a:cs typeface="Arial Rounded MT Bold" charset="0"/>
                </a:rPr>
                <a:t> e</a:t>
              </a:r>
              <a:r>
                <a:rPr lang="en-US" altLang="ja-JP" sz="1100" b="1" baseline="30000" dirty="0">
                  <a:solidFill>
                    <a:srgbClr val="1E1B18"/>
                  </a:solidFill>
                  <a:latin typeface="Arial Rounded MT Bold" charset="0"/>
                  <a:ea typeface="Arial Rounded MT Bold" charset="0"/>
                  <a:cs typeface="Arial Rounded MT Bold" charset="0"/>
                </a:rPr>
                <a:t>–</a:t>
              </a:r>
              <a:r>
                <a:rPr lang="en-US" altLang="ja-JP" sz="1100" b="1" dirty="0">
                  <a:solidFill>
                    <a:srgbClr val="1E1B18"/>
                  </a:solidFill>
                  <a:latin typeface="Arial Rounded MT Bold" charset="0"/>
                  <a:ea typeface="Arial Rounded MT Bold" charset="0"/>
                  <a:cs typeface="Arial Rounded MT Bold" charset="0"/>
                </a:rPr>
                <a:t>  (3.5GeV, 10nC)</a:t>
              </a:r>
              <a:endParaRPr lang="en-US" altLang="ja-JP" sz="1100" b="1" dirty="0">
                <a:latin typeface="Arial Rounded MT Bold" charset="0"/>
                <a:ea typeface="Arial Rounded MT Bold" charset="0"/>
                <a:cs typeface="Arial Rounded MT Bold" charset="0"/>
              </a:endParaRPr>
            </a:p>
          </p:txBody>
        </p:sp>
        <p:sp>
          <p:nvSpPr>
            <p:cNvPr id="51" name="Line 752"/>
            <p:cNvSpPr>
              <a:spLocks noChangeShapeType="1"/>
            </p:cNvSpPr>
            <p:nvPr/>
          </p:nvSpPr>
          <p:spPr bwMode="auto">
            <a:xfrm flipH="1">
              <a:off x="7977978" y="2979738"/>
              <a:ext cx="479425" cy="347662"/>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a:defRPr/>
              </a:pPr>
              <a:endParaRPr lang="ja-JP" altLang="en-US">
                <a:latin typeface="Times" pitchFamily="-108" charset="0"/>
                <a:ea typeface="Osaka" pitchFamily="-108" charset="-128"/>
                <a:cs typeface="Osaka" pitchFamily="-108" charset="-128"/>
              </a:endParaRPr>
            </a:p>
          </p:txBody>
        </p:sp>
        <p:sp>
          <p:nvSpPr>
            <p:cNvPr id="50" name="Line 751"/>
            <p:cNvSpPr>
              <a:spLocks noChangeShapeType="1"/>
            </p:cNvSpPr>
            <p:nvPr/>
          </p:nvSpPr>
          <p:spPr bwMode="auto">
            <a:xfrm flipH="1">
              <a:off x="8444703" y="2986088"/>
              <a:ext cx="865188" cy="0"/>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a:defRPr/>
              </a:pPr>
              <a:endParaRPr lang="ja-JP" altLang="en-US">
                <a:latin typeface="Times" pitchFamily="-108" charset="0"/>
                <a:ea typeface="Osaka" pitchFamily="-108" charset="-128"/>
                <a:cs typeface="Osaka" pitchFamily="-108" charset="-128"/>
              </a:endParaRPr>
            </a:p>
          </p:txBody>
        </p:sp>
        <p:sp>
          <p:nvSpPr>
            <p:cNvPr id="52" name="Line 753"/>
            <p:cNvSpPr>
              <a:spLocks noChangeShapeType="1"/>
            </p:cNvSpPr>
            <p:nvPr/>
          </p:nvSpPr>
          <p:spPr bwMode="auto">
            <a:xfrm flipH="1">
              <a:off x="9297191" y="2813050"/>
              <a:ext cx="269875" cy="176213"/>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a:defRPr/>
              </a:pPr>
              <a:endParaRPr lang="ja-JP" altLang="en-US">
                <a:latin typeface="Times" pitchFamily="-108" charset="0"/>
                <a:ea typeface="Osaka" pitchFamily="-108" charset="-128"/>
                <a:cs typeface="Osaka" pitchFamily="-108" charset="-128"/>
              </a:endParaRPr>
            </a:p>
          </p:txBody>
        </p:sp>
        <p:sp>
          <p:nvSpPr>
            <p:cNvPr id="85" name="Line 765"/>
            <p:cNvSpPr>
              <a:spLocks noChangeShapeType="1"/>
            </p:cNvSpPr>
            <p:nvPr/>
          </p:nvSpPr>
          <p:spPr bwMode="auto">
            <a:xfrm flipH="1" flipV="1">
              <a:off x="8574878" y="4483100"/>
              <a:ext cx="106363" cy="115888"/>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a:defRPr/>
              </a:pPr>
              <a:endParaRPr lang="ja-JP" altLang="en-US">
                <a:latin typeface="Times" pitchFamily="-108" charset="0"/>
                <a:ea typeface="Osaka" pitchFamily="-108" charset="-128"/>
                <a:cs typeface="Osaka" pitchFamily="-108" charset="-128"/>
              </a:endParaRPr>
            </a:p>
          </p:txBody>
        </p:sp>
        <p:sp>
          <p:nvSpPr>
            <p:cNvPr id="112" name="Line 756"/>
            <p:cNvSpPr>
              <a:spLocks noChangeShapeType="1"/>
            </p:cNvSpPr>
            <p:nvPr/>
          </p:nvSpPr>
          <p:spPr bwMode="auto">
            <a:xfrm>
              <a:off x="8668541" y="4595813"/>
              <a:ext cx="544512" cy="0"/>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a:defRPr/>
              </a:pPr>
              <a:endParaRPr lang="ja-JP" altLang="en-US">
                <a:latin typeface="Times" pitchFamily="-108" charset="0"/>
                <a:ea typeface="Osaka" pitchFamily="-108" charset="-128"/>
                <a:cs typeface="Osaka" pitchFamily="-108" charset="-128"/>
              </a:endParaRPr>
            </a:p>
          </p:txBody>
        </p:sp>
        <p:sp>
          <p:nvSpPr>
            <p:cNvPr id="79" name="Line 759"/>
            <p:cNvSpPr>
              <a:spLocks noChangeShapeType="1"/>
            </p:cNvSpPr>
            <p:nvPr/>
          </p:nvSpPr>
          <p:spPr bwMode="auto">
            <a:xfrm flipH="1" flipV="1">
              <a:off x="9209878" y="4595813"/>
              <a:ext cx="541338" cy="174625"/>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a:defRPr/>
              </a:pPr>
              <a:endParaRPr lang="ja-JP" altLang="en-US">
                <a:latin typeface="Times" pitchFamily="-108" charset="0"/>
                <a:ea typeface="Osaka" pitchFamily="-108" charset="-128"/>
                <a:cs typeface="Osaka" pitchFamily="-108" charset="-128"/>
              </a:endParaRPr>
            </a:p>
          </p:txBody>
        </p:sp>
        <p:sp>
          <p:nvSpPr>
            <p:cNvPr id="110" name="アーチ 109"/>
            <p:cNvSpPr>
              <a:spLocks noChangeAspect="1"/>
            </p:cNvSpPr>
            <p:nvPr/>
          </p:nvSpPr>
          <p:spPr bwMode="auto">
            <a:xfrm rot="16200000">
              <a:off x="4075903" y="5070475"/>
              <a:ext cx="812800" cy="787400"/>
            </a:xfrm>
            <a:prstGeom prst="blockArc">
              <a:avLst>
                <a:gd name="adj1" fmla="val 10800000"/>
                <a:gd name="adj2" fmla="val 0"/>
                <a:gd name="adj3" fmla="val 0"/>
              </a:avLst>
            </a:prstGeom>
            <a:solidFill>
              <a:srgbClr val="FFFFFF"/>
            </a:solidFill>
            <a:ln w="50800" cap="flat" cmpd="sng" algn="ctr">
              <a:solidFill>
                <a:srgbClr val="FF00FF"/>
              </a:solidFill>
              <a:prstDash val="solid"/>
              <a:round/>
              <a:headEnd type="none" w="med" len="med"/>
              <a:tailEnd type="none" w="med" len="med"/>
            </a:ln>
            <a:effectLst>
              <a:outerShdw blurRad="63500" dist="38100" dir="2700000" algn="tl" rotWithShape="0">
                <a:srgbClr val="808080">
                  <a:alpha val="75000"/>
                </a:srgbClr>
              </a:outerShdw>
            </a:effectLst>
          </p:spPr>
          <p:txBody>
            <a:bodyPr lIns="99551" tIns="49775" rIns="99551" bIns="49775">
              <a:prstTxWarp prst="textNoShape">
                <a:avLst/>
              </a:prstTxWarp>
            </a:bodyPr>
            <a:lstStyle/>
            <a:p>
              <a:pPr algn="just" defTabSz="3632502">
                <a:defRPr/>
              </a:pPr>
              <a:endParaRPr lang="ja-JP" altLang="en-US" sz="2800" dirty="0">
                <a:solidFill>
                  <a:srgbClr val="400040"/>
                </a:solidFill>
                <a:latin typeface="Arial Rounded MT Bold"/>
                <a:ea typeface="ヒラギノ丸ゴ Pro W4" pitchFamily="-108" charset="-128"/>
                <a:cs typeface="ヒラギノ丸ゴ Pro W4" pitchFamily="-108" charset="-128"/>
              </a:endParaRPr>
            </a:p>
          </p:txBody>
        </p:sp>
        <p:sp>
          <p:nvSpPr>
            <p:cNvPr id="60440" name="Rectangle 746"/>
            <p:cNvSpPr>
              <a:spLocks noChangeArrowheads="1"/>
            </p:cNvSpPr>
            <p:nvPr/>
          </p:nvSpPr>
          <p:spPr bwMode="auto">
            <a:xfrm>
              <a:off x="4158453" y="5346700"/>
              <a:ext cx="345931" cy="186675"/>
            </a:xfrm>
            <a:prstGeom prst="rect">
              <a:avLst/>
            </a:prstGeom>
            <a:noFill/>
            <a:ln w="9525">
              <a:noFill/>
              <a:miter lim="800000"/>
              <a:headEnd/>
              <a:tailEnd/>
            </a:ln>
          </p:spPr>
          <p:txBody>
            <a:bodyPr wrap="none" lIns="0" tIns="0" rIns="0" bIns="0">
              <a:prstTxWarp prst="textNoShape">
                <a:avLst/>
              </a:prstTxWarp>
              <a:spAutoFit/>
            </a:bodyPr>
            <a:lstStyle/>
            <a:p>
              <a:r>
                <a:rPr lang="en-US" altLang="ja-JP" sz="1200" b="1" dirty="0">
                  <a:solidFill>
                    <a:srgbClr val="1E1B18"/>
                  </a:solidFill>
                </a:rPr>
                <a:t>ARC</a:t>
              </a:r>
              <a:endParaRPr lang="en-US" altLang="ja-JP" sz="1200" b="1" dirty="0"/>
            </a:p>
          </p:txBody>
        </p:sp>
        <p:sp>
          <p:nvSpPr>
            <p:cNvPr id="96" name="Line 755"/>
            <p:cNvSpPr>
              <a:spLocks noChangeShapeType="1"/>
            </p:cNvSpPr>
            <p:nvPr/>
          </p:nvSpPr>
          <p:spPr bwMode="auto">
            <a:xfrm>
              <a:off x="4482303" y="5057775"/>
              <a:ext cx="1241425" cy="0"/>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a:defRPr/>
              </a:pPr>
              <a:endParaRPr lang="ja-JP" altLang="en-US">
                <a:latin typeface="Times" pitchFamily="-108" charset="0"/>
                <a:ea typeface="Osaka" pitchFamily="-108" charset="-128"/>
                <a:cs typeface="Osaka" pitchFamily="-108" charset="-128"/>
              </a:endParaRPr>
            </a:p>
          </p:txBody>
        </p:sp>
        <p:sp>
          <p:nvSpPr>
            <p:cNvPr id="97" name="Line 756"/>
            <p:cNvSpPr>
              <a:spLocks noChangeShapeType="1"/>
            </p:cNvSpPr>
            <p:nvPr/>
          </p:nvSpPr>
          <p:spPr bwMode="auto">
            <a:xfrm>
              <a:off x="4469603" y="5868987"/>
              <a:ext cx="4078288" cy="0"/>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a:defRPr/>
              </a:pPr>
              <a:endParaRPr lang="ja-JP" altLang="en-US">
                <a:latin typeface="Times" pitchFamily="-108" charset="0"/>
                <a:ea typeface="Osaka" pitchFamily="-108" charset="-128"/>
                <a:cs typeface="Osaka" pitchFamily="-108" charset="-128"/>
              </a:endParaRPr>
            </a:p>
          </p:txBody>
        </p:sp>
        <p:sp>
          <p:nvSpPr>
            <p:cNvPr id="60445" name="Rectangle 761"/>
            <p:cNvSpPr>
              <a:spLocks noChangeArrowheads="1"/>
            </p:cNvSpPr>
            <p:nvPr/>
          </p:nvSpPr>
          <p:spPr bwMode="auto">
            <a:xfrm>
              <a:off x="8468519" y="6122913"/>
              <a:ext cx="1286860" cy="220616"/>
            </a:xfrm>
            <a:prstGeom prst="rect">
              <a:avLst/>
            </a:prstGeom>
            <a:noFill/>
            <a:ln w="9525">
              <a:noFill/>
              <a:miter lim="800000"/>
              <a:headEnd/>
              <a:tailEnd/>
            </a:ln>
          </p:spPr>
          <p:txBody>
            <a:bodyPr wrap="none" lIns="0" tIns="0" rIns="0" bIns="0">
              <a:prstTxWarp prst="textNoShape">
                <a:avLst/>
              </a:prstTxWarp>
              <a:spAutoFit/>
            </a:bodyPr>
            <a:lstStyle/>
            <a:p>
              <a:r>
                <a:rPr lang="en-US" altLang="ja-JP" sz="1400" b="1" dirty="0">
                  <a:solidFill>
                    <a:srgbClr val="1E1B18"/>
                  </a:solidFill>
                </a:rPr>
                <a:t>e</a:t>
              </a:r>
              <a:r>
                <a:rPr lang="en-US" altLang="ja-JP" sz="1400" b="1" baseline="30000" dirty="0">
                  <a:solidFill>
                    <a:srgbClr val="1E1B18"/>
                  </a:solidFill>
                </a:rPr>
                <a:t>–</a:t>
              </a:r>
              <a:r>
                <a:rPr lang="en-US" altLang="ja-JP" sz="1400" b="1" dirty="0">
                  <a:solidFill>
                    <a:srgbClr val="1E1B18"/>
                  </a:solidFill>
                </a:rPr>
                <a:t> (7GeV, 5nC)</a:t>
              </a:r>
              <a:endParaRPr lang="en-US" altLang="ja-JP" sz="1400" b="1" dirty="0"/>
            </a:p>
          </p:txBody>
        </p:sp>
        <p:sp>
          <p:nvSpPr>
            <p:cNvPr id="104" name="Line 763"/>
            <p:cNvSpPr>
              <a:spLocks noChangeShapeType="1"/>
            </p:cNvSpPr>
            <p:nvPr/>
          </p:nvSpPr>
          <p:spPr bwMode="auto">
            <a:xfrm flipH="1" flipV="1">
              <a:off x="8538366" y="5868987"/>
              <a:ext cx="431800" cy="176213"/>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a:defRPr/>
              </a:pPr>
              <a:endParaRPr lang="ja-JP" altLang="en-US">
                <a:latin typeface="Times" pitchFamily="-108" charset="0"/>
                <a:ea typeface="Osaka" pitchFamily="-108" charset="-128"/>
                <a:cs typeface="Osaka" pitchFamily="-108" charset="-128"/>
              </a:endParaRPr>
            </a:p>
          </p:txBody>
        </p:sp>
        <p:sp>
          <p:nvSpPr>
            <p:cNvPr id="105" name="Line 764"/>
            <p:cNvSpPr>
              <a:spLocks noChangeShapeType="1"/>
            </p:cNvSpPr>
            <p:nvPr/>
          </p:nvSpPr>
          <p:spPr bwMode="auto">
            <a:xfrm flipH="1" flipV="1">
              <a:off x="8963816" y="6045200"/>
              <a:ext cx="431800" cy="0"/>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a:defRPr/>
              </a:pPr>
              <a:endParaRPr lang="ja-JP" altLang="en-US">
                <a:latin typeface="Times" pitchFamily="-108" charset="0"/>
                <a:ea typeface="Osaka" pitchFamily="-108" charset="-128"/>
                <a:cs typeface="Osaka" pitchFamily="-108" charset="-128"/>
              </a:endParaRPr>
            </a:p>
          </p:txBody>
        </p:sp>
        <p:sp>
          <p:nvSpPr>
            <p:cNvPr id="60448" name="Rectangle 777"/>
            <p:cNvSpPr>
              <a:spLocks noChangeArrowheads="1"/>
            </p:cNvSpPr>
            <p:nvPr/>
          </p:nvSpPr>
          <p:spPr bwMode="auto">
            <a:xfrm>
              <a:off x="5593553" y="5063609"/>
              <a:ext cx="511977" cy="186675"/>
            </a:xfrm>
            <a:prstGeom prst="rect">
              <a:avLst/>
            </a:prstGeom>
            <a:noFill/>
            <a:ln w="9525">
              <a:noFill/>
              <a:miter lim="800000"/>
              <a:headEnd/>
              <a:tailEnd/>
            </a:ln>
          </p:spPr>
          <p:txBody>
            <a:bodyPr wrap="none" lIns="0" tIns="0" rIns="0" bIns="0">
              <a:prstTxWarp prst="textNoShape">
                <a:avLst/>
              </a:prstTxWarp>
              <a:spAutoFit/>
            </a:bodyPr>
            <a:lstStyle/>
            <a:p>
              <a:r>
                <a:rPr lang="en-US" altLang="ja-JP" sz="1200" b="1" dirty="0">
                  <a:solidFill>
                    <a:srgbClr val="1E1B18"/>
                  </a:solidFill>
                  <a:ea typeface="Helvetica" charset="0"/>
                  <a:cs typeface="Helvetica" charset="0"/>
                </a:rPr>
                <a:t>e</a:t>
              </a:r>
              <a:r>
                <a:rPr lang="en-US" altLang="ja-JP" sz="1200" b="1" baseline="30000" dirty="0">
                  <a:solidFill>
                    <a:srgbClr val="1E1B18"/>
                  </a:solidFill>
                  <a:ea typeface="Helvetica" charset="0"/>
                  <a:cs typeface="Helvetica" charset="0"/>
                </a:rPr>
                <a:t>−</a:t>
              </a:r>
              <a:r>
                <a:rPr lang="en-US" altLang="ja-JP" sz="1200" b="1" dirty="0">
                  <a:solidFill>
                    <a:srgbClr val="1E1B18"/>
                  </a:solidFill>
                  <a:ea typeface="Helvetica" charset="0"/>
                  <a:cs typeface="Helvetica" charset="0"/>
                </a:rPr>
                <a:t> Gun</a:t>
              </a:r>
            </a:p>
          </p:txBody>
        </p:sp>
        <p:sp>
          <p:nvSpPr>
            <p:cNvPr id="60455" name="テキスト ボックス 12"/>
            <p:cNvSpPr txBox="1">
              <a:spLocks noChangeArrowheads="1"/>
            </p:cNvSpPr>
            <p:nvPr/>
          </p:nvSpPr>
          <p:spPr bwMode="auto">
            <a:xfrm>
              <a:off x="4643435" y="5320266"/>
              <a:ext cx="2685397" cy="318924"/>
            </a:xfrm>
            <a:prstGeom prst="rect">
              <a:avLst/>
            </a:prstGeom>
            <a:noFill/>
            <a:ln w="12700">
              <a:solidFill>
                <a:srgbClr val="00E6CC"/>
              </a:solidFill>
              <a:round/>
              <a:headEnd/>
              <a:tailEnd/>
            </a:ln>
          </p:spPr>
          <p:txBody>
            <a:bodyPr wrap="none" lIns="36000" tIns="36000" rIns="36000" bIns="36000">
              <a:prstTxWarp prst="textNoShape">
                <a:avLst/>
              </a:prstTxWarp>
              <a:spAutoFit/>
            </a:bodyPr>
            <a:lstStyle/>
            <a:p>
              <a:r>
                <a:rPr lang="en-US" altLang="ja-JP" sz="1600" dirty="0">
                  <a:solidFill>
                    <a:srgbClr val="006000"/>
                  </a:solidFill>
                  <a:latin typeface="Arial Rounded MT Bold" charset="0"/>
                </a:rPr>
                <a:t>SuperKEKB-HER Injection</a:t>
              </a:r>
              <a:endParaRPr lang="ja-JP" altLang="en-US" sz="1600" dirty="0">
                <a:solidFill>
                  <a:srgbClr val="006000"/>
                </a:solidFill>
                <a:latin typeface="Arial Rounded MT Bold" charset="0"/>
              </a:endParaRPr>
            </a:p>
          </p:txBody>
        </p:sp>
        <p:sp>
          <p:nvSpPr>
            <p:cNvPr id="101" name="Line 760"/>
            <p:cNvSpPr>
              <a:spLocks noChangeShapeType="1"/>
            </p:cNvSpPr>
            <p:nvPr/>
          </p:nvSpPr>
          <p:spPr bwMode="auto">
            <a:xfrm flipH="1" flipV="1">
              <a:off x="9389266" y="6045200"/>
              <a:ext cx="541337" cy="174625"/>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a:defRPr/>
              </a:pPr>
              <a:endParaRPr lang="ja-JP" altLang="en-US">
                <a:latin typeface="Times" pitchFamily="-108" charset="0"/>
                <a:ea typeface="Osaka" pitchFamily="-108" charset="-128"/>
                <a:cs typeface="Osaka" pitchFamily="-108" charset="-128"/>
              </a:endParaRPr>
            </a:p>
          </p:txBody>
        </p:sp>
        <p:sp>
          <p:nvSpPr>
            <p:cNvPr id="56" name="アーチ 55"/>
            <p:cNvSpPr>
              <a:spLocks noChangeAspect="1"/>
            </p:cNvSpPr>
            <p:nvPr/>
          </p:nvSpPr>
          <p:spPr bwMode="auto">
            <a:xfrm rot="16200000">
              <a:off x="4232680" y="6334124"/>
              <a:ext cx="812800" cy="787400"/>
            </a:xfrm>
            <a:prstGeom prst="blockArc">
              <a:avLst>
                <a:gd name="adj1" fmla="val 10800000"/>
                <a:gd name="adj2" fmla="val 0"/>
                <a:gd name="adj3" fmla="val 0"/>
              </a:avLst>
            </a:prstGeom>
            <a:solidFill>
              <a:srgbClr val="FFFFFF"/>
            </a:solidFill>
            <a:ln w="50800" cap="flat" cmpd="sng" algn="ctr">
              <a:solidFill>
                <a:srgbClr val="FF00FF"/>
              </a:solidFill>
              <a:prstDash val="solid"/>
              <a:round/>
              <a:headEnd type="none" w="med" len="med"/>
              <a:tailEnd type="none" w="med" len="med"/>
            </a:ln>
            <a:effectLst>
              <a:outerShdw blurRad="63500" dist="38100" dir="2700000" algn="tl" rotWithShape="0">
                <a:srgbClr val="808080">
                  <a:alpha val="75000"/>
                </a:srgbClr>
              </a:outerShdw>
            </a:effectLst>
          </p:spPr>
          <p:txBody>
            <a:bodyPr lIns="99551" tIns="49775" rIns="99551" bIns="49775">
              <a:prstTxWarp prst="textNoShape">
                <a:avLst/>
              </a:prstTxWarp>
            </a:bodyPr>
            <a:lstStyle/>
            <a:p>
              <a:pPr algn="just" defTabSz="3632502">
                <a:defRPr/>
              </a:pPr>
              <a:endParaRPr lang="ja-JP" altLang="en-US" sz="2800" dirty="0">
                <a:solidFill>
                  <a:srgbClr val="400040"/>
                </a:solidFill>
                <a:latin typeface="Arial Rounded MT Bold"/>
                <a:ea typeface="ヒラギノ丸ゴ Pro W4" pitchFamily="-108" charset="-128"/>
                <a:cs typeface="ヒラギノ丸ゴ Pro W4" pitchFamily="-108" charset="-128"/>
              </a:endParaRPr>
            </a:p>
          </p:txBody>
        </p:sp>
        <p:sp>
          <p:nvSpPr>
            <p:cNvPr id="57" name="Rectangle 746"/>
            <p:cNvSpPr>
              <a:spLocks noChangeArrowheads="1"/>
            </p:cNvSpPr>
            <p:nvPr/>
          </p:nvSpPr>
          <p:spPr bwMode="auto">
            <a:xfrm>
              <a:off x="4315230" y="6610349"/>
              <a:ext cx="345931" cy="186675"/>
            </a:xfrm>
            <a:prstGeom prst="rect">
              <a:avLst/>
            </a:prstGeom>
            <a:noFill/>
            <a:ln w="9525">
              <a:noFill/>
              <a:miter lim="800000"/>
              <a:headEnd/>
              <a:tailEnd/>
            </a:ln>
          </p:spPr>
          <p:txBody>
            <a:bodyPr wrap="none" lIns="0" tIns="0" rIns="0" bIns="0">
              <a:prstTxWarp prst="textNoShape">
                <a:avLst/>
              </a:prstTxWarp>
              <a:spAutoFit/>
            </a:bodyPr>
            <a:lstStyle/>
            <a:p>
              <a:r>
                <a:rPr lang="en-US" altLang="ja-JP" sz="1200" b="1" dirty="0">
                  <a:solidFill>
                    <a:srgbClr val="1E1B18"/>
                  </a:solidFill>
                </a:rPr>
                <a:t>ARC</a:t>
              </a:r>
              <a:endParaRPr lang="en-US" altLang="ja-JP" sz="1200" b="1" dirty="0"/>
            </a:p>
          </p:txBody>
        </p:sp>
        <p:sp>
          <p:nvSpPr>
            <p:cNvPr id="59" name="Line 755"/>
            <p:cNvSpPr>
              <a:spLocks noChangeShapeType="1"/>
            </p:cNvSpPr>
            <p:nvPr/>
          </p:nvSpPr>
          <p:spPr bwMode="auto">
            <a:xfrm>
              <a:off x="4639080" y="6321424"/>
              <a:ext cx="1241425" cy="0"/>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a:defRPr/>
              </a:pPr>
              <a:endParaRPr lang="ja-JP" altLang="en-US">
                <a:latin typeface="Times" pitchFamily="-108" charset="0"/>
                <a:ea typeface="Osaka" pitchFamily="-108" charset="-128"/>
                <a:cs typeface="Osaka" pitchFamily="-108" charset="-128"/>
              </a:endParaRPr>
            </a:p>
          </p:txBody>
        </p:sp>
        <p:sp>
          <p:nvSpPr>
            <p:cNvPr id="60" name="Line 756"/>
            <p:cNvSpPr>
              <a:spLocks noChangeShapeType="1"/>
            </p:cNvSpPr>
            <p:nvPr/>
          </p:nvSpPr>
          <p:spPr bwMode="auto">
            <a:xfrm>
              <a:off x="4626380" y="7132636"/>
              <a:ext cx="3844800" cy="0"/>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a:defRPr/>
              </a:pPr>
              <a:endParaRPr lang="ja-JP" altLang="en-US">
                <a:latin typeface="Times" pitchFamily="-108" charset="0"/>
                <a:ea typeface="Osaka" pitchFamily="-108" charset="-128"/>
                <a:cs typeface="Osaka" pitchFamily="-108" charset="-128"/>
              </a:endParaRPr>
            </a:p>
          </p:txBody>
        </p:sp>
        <p:sp>
          <p:nvSpPr>
            <p:cNvPr id="62" name="Rectangle 761"/>
            <p:cNvSpPr>
              <a:spLocks noChangeArrowheads="1"/>
            </p:cNvSpPr>
            <p:nvPr/>
          </p:nvSpPr>
          <p:spPr bwMode="auto">
            <a:xfrm>
              <a:off x="8798780" y="6994981"/>
              <a:ext cx="1480581" cy="220616"/>
            </a:xfrm>
            <a:prstGeom prst="rect">
              <a:avLst/>
            </a:prstGeom>
            <a:noFill/>
            <a:ln w="9525">
              <a:noFill/>
              <a:miter lim="800000"/>
              <a:headEnd/>
              <a:tailEnd/>
            </a:ln>
          </p:spPr>
          <p:txBody>
            <a:bodyPr wrap="none" lIns="0" tIns="0" rIns="0" bIns="0">
              <a:prstTxWarp prst="textNoShape">
                <a:avLst/>
              </a:prstTxWarp>
              <a:spAutoFit/>
            </a:bodyPr>
            <a:lstStyle/>
            <a:p>
              <a:r>
                <a:rPr lang="en-US" altLang="ja-JP" sz="1400" b="1" dirty="0">
                  <a:solidFill>
                    <a:srgbClr val="1E1B18"/>
                  </a:solidFill>
                </a:rPr>
                <a:t>e</a:t>
              </a:r>
              <a:r>
                <a:rPr lang="en-US" altLang="ja-JP" sz="1400" b="1" baseline="30000" dirty="0">
                  <a:solidFill>
                    <a:srgbClr val="1E1B18"/>
                  </a:solidFill>
                </a:rPr>
                <a:t>– </a:t>
              </a:r>
              <a:r>
                <a:rPr lang="en-US" altLang="ja-JP" sz="1400" b="1" dirty="0">
                  <a:solidFill>
                    <a:srgbClr val="1E1B18"/>
                  </a:solidFill>
                </a:rPr>
                <a:t> (6.5GeV, 5nC)</a:t>
              </a:r>
              <a:endParaRPr lang="en-US" altLang="ja-JP" sz="1400" b="1" dirty="0"/>
            </a:p>
          </p:txBody>
        </p:sp>
        <p:sp>
          <p:nvSpPr>
            <p:cNvPr id="65" name="Rectangle 777"/>
            <p:cNvSpPr>
              <a:spLocks noChangeArrowheads="1"/>
            </p:cNvSpPr>
            <p:nvPr/>
          </p:nvSpPr>
          <p:spPr bwMode="auto">
            <a:xfrm>
              <a:off x="5750330" y="6332535"/>
              <a:ext cx="511977" cy="186675"/>
            </a:xfrm>
            <a:prstGeom prst="rect">
              <a:avLst/>
            </a:prstGeom>
            <a:noFill/>
            <a:ln w="9525">
              <a:noFill/>
              <a:miter lim="800000"/>
              <a:headEnd/>
              <a:tailEnd/>
            </a:ln>
          </p:spPr>
          <p:txBody>
            <a:bodyPr wrap="none" lIns="0" tIns="0" rIns="0" bIns="0">
              <a:prstTxWarp prst="textNoShape">
                <a:avLst/>
              </a:prstTxWarp>
              <a:spAutoFit/>
            </a:bodyPr>
            <a:lstStyle/>
            <a:p>
              <a:r>
                <a:rPr lang="en-US" altLang="ja-JP" sz="1200" b="1" dirty="0">
                  <a:solidFill>
                    <a:srgbClr val="1E1B18"/>
                  </a:solidFill>
                  <a:ea typeface="Helvetica" charset="0"/>
                  <a:cs typeface="Helvetica" charset="0"/>
                </a:rPr>
                <a:t>e</a:t>
              </a:r>
              <a:r>
                <a:rPr lang="en-US" altLang="ja-JP" sz="1200" b="1" baseline="30000" dirty="0">
                  <a:solidFill>
                    <a:srgbClr val="1E1B18"/>
                  </a:solidFill>
                  <a:ea typeface="Helvetica" charset="0"/>
                  <a:cs typeface="Helvetica" charset="0"/>
                </a:rPr>
                <a:t>−</a:t>
              </a:r>
              <a:r>
                <a:rPr lang="en-US" altLang="ja-JP" sz="1200" b="1" dirty="0">
                  <a:solidFill>
                    <a:srgbClr val="1E1B18"/>
                  </a:solidFill>
                  <a:ea typeface="Helvetica" charset="0"/>
                  <a:cs typeface="Helvetica" charset="0"/>
                </a:rPr>
                <a:t> Gun</a:t>
              </a:r>
            </a:p>
          </p:txBody>
        </p:sp>
        <p:sp>
          <p:nvSpPr>
            <p:cNvPr id="66" name="テキスト ボックス 12"/>
            <p:cNvSpPr txBox="1">
              <a:spLocks noChangeArrowheads="1"/>
            </p:cNvSpPr>
            <p:nvPr/>
          </p:nvSpPr>
          <p:spPr bwMode="auto">
            <a:xfrm>
              <a:off x="4800212" y="6586702"/>
              <a:ext cx="1611987" cy="318924"/>
            </a:xfrm>
            <a:prstGeom prst="rect">
              <a:avLst/>
            </a:prstGeom>
            <a:noFill/>
            <a:ln w="12700">
              <a:solidFill>
                <a:srgbClr val="00E6CC"/>
              </a:solidFill>
              <a:round/>
              <a:headEnd/>
              <a:tailEnd/>
            </a:ln>
          </p:spPr>
          <p:txBody>
            <a:bodyPr wrap="none" lIns="36000" tIns="36000" rIns="36000" bIns="36000">
              <a:prstTxWarp prst="textNoShape">
                <a:avLst/>
              </a:prstTxWarp>
              <a:spAutoFit/>
            </a:bodyPr>
            <a:lstStyle/>
            <a:p>
              <a:r>
                <a:rPr lang="en-US" altLang="ja-JP" sz="1600" dirty="0">
                  <a:solidFill>
                    <a:srgbClr val="006000"/>
                  </a:solidFill>
                  <a:latin typeface="Arial Rounded MT Bold" charset="0"/>
                </a:rPr>
                <a:t>PF-AR Injection</a:t>
              </a:r>
              <a:endParaRPr lang="ja-JP" altLang="en-US" sz="1600" dirty="0">
                <a:solidFill>
                  <a:srgbClr val="006000"/>
                </a:solidFill>
                <a:latin typeface="Arial Rounded MT Bold" charset="0"/>
              </a:endParaRPr>
            </a:p>
          </p:txBody>
        </p:sp>
        <p:sp>
          <p:nvSpPr>
            <p:cNvPr id="70" name="Rectangle 747"/>
            <p:cNvSpPr>
              <a:spLocks noChangeArrowheads="1"/>
            </p:cNvSpPr>
            <p:nvPr/>
          </p:nvSpPr>
          <p:spPr bwMode="auto">
            <a:xfrm>
              <a:off x="5980906" y="3687763"/>
              <a:ext cx="582613" cy="169862"/>
            </a:xfrm>
            <a:prstGeom prst="rect">
              <a:avLst/>
            </a:prstGeom>
            <a:noFill/>
            <a:ln w="9525">
              <a:noFill/>
              <a:miter lim="800000"/>
              <a:headEnd/>
              <a:tailEnd/>
            </a:ln>
          </p:spPr>
          <p:txBody>
            <a:bodyPr wrap="none" lIns="0" tIns="0" rIns="0" bIns="0">
              <a:prstTxWarp prst="textNoShape">
                <a:avLst/>
              </a:prstTxWarp>
            </a:bodyPr>
            <a:lstStyle/>
            <a:p>
              <a:r>
                <a:rPr lang="en-US" altLang="ja-JP" sz="1200" b="1" dirty="0">
                  <a:solidFill>
                    <a:srgbClr val="1E1B18"/>
                  </a:solidFill>
                  <a:ea typeface="Helvetica" charset="0"/>
                  <a:cs typeface="Helvetica" charset="0"/>
                </a:rPr>
                <a:t>Damping ring</a:t>
              </a:r>
              <a:endParaRPr lang="en-US" altLang="ja-JP" sz="1200" dirty="0">
                <a:ea typeface="Helvetica" charset="0"/>
                <a:cs typeface="Helvetica" charset="0"/>
              </a:endParaRPr>
            </a:p>
          </p:txBody>
        </p:sp>
        <p:sp>
          <p:nvSpPr>
            <p:cNvPr id="63" name="Line 752"/>
            <p:cNvSpPr>
              <a:spLocks noChangeShapeType="1"/>
            </p:cNvSpPr>
            <p:nvPr/>
          </p:nvSpPr>
          <p:spPr bwMode="auto">
            <a:xfrm flipH="1">
              <a:off x="8465155" y="6954225"/>
              <a:ext cx="540000" cy="180000"/>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a:defRPr/>
              </a:pPr>
              <a:endParaRPr lang="ja-JP" altLang="en-US">
                <a:latin typeface="Times" pitchFamily="-108" charset="0"/>
                <a:ea typeface="Osaka" pitchFamily="-108" charset="-128"/>
                <a:cs typeface="Osaka" pitchFamily="-108" charset="-128"/>
              </a:endParaRPr>
            </a:p>
          </p:txBody>
        </p:sp>
        <p:sp>
          <p:nvSpPr>
            <p:cNvPr id="64" name="Line 751"/>
            <p:cNvSpPr>
              <a:spLocks noChangeShapeType="1"/>
            </p:cNvSpPr>
            <p:nvPr/>
          </p:nvSpPr>
          <p:spPr bwMode="auto">
            <a:xfrm flipH="1">
              <a:off x="8998230" y="6956425"/>
              <a:ext cx="1080000" cy="0"/>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a:defRPr/>
              </a:pPr>
              <a:endParaRPr lang="ja-JP" altLang="en-US">
                <a:latin typeface="Times" pitchFamily="-108" charset="0"/>
                <a:ea typeface="Osaka" pitchFamily="-108" charset="-128"/>
                <a:cs typeface="Osaka" pitchFamily="-108" charset="-128"/>
              </a:endParaRPr>
            </a:p>
          </p:txBody>
        </p:sp>
        <p:cxnSp>
          <p:nvCxnSpPr>
            <p:cNvPr id="58" name="直線矢印コネクタ 57"/>
            <p:cNvCxnSpPr/>
            <p:nvPr/>
          </p:nvCxnSpPr>
          <p:spPr>
            <a:xfrm rot="5400000">
              <a:off x="4946988" y="2153208"/>
              <a:ext cx="2113677" cy="25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4" name="直線矢印コネクタ 73"/>
            <p:cNvCxnSpPr/>
            <p:nvPr/>
          </p:nvCxnSpPr>
          <p:spPr>
            <a:xfrm rot="16200000" flipH="1">
              <a:off x="4758284" y="2914971"/>
              <a:ext cx="340930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8" name="直線矢印コネクタ 77"/>
            <p:cNvCxnSpPr/>
            <p:nvPr/>
          </p:nvCxnSpPr>
          <p:spPr>
            <a:xfrm rot="16200000" flipH="1">
              <a:off x="4731535" y="3271690"/>
              <a:ext cx="4658668" cy="5359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1" name="直線矢印コネクタ 80"/>
            <p:cNvCxnSpPr>
              <a:endCxn id="63" idx="1"/>
            </p:cNvCxnSpPr>
            <p:nvPr/>
          </p:nvCxnSpPr>
          <p:spPr>
            <a:xfrm rot="16200000" flipH="1">
              <a:off x="4821135" y="3490205"/>
              <a:ext cx="5905504" cy="13825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5" name="正方形/長方形 54"/>
            <p:cNvSpPr/>
            <p:nvPr/>
          </p:nvSpPr>
          <p:spPr>
            <a:xfrm>
              <a:off x="5445917" y="657225"/>
              <a:ext cx="2368800" cy="565146"/>
            </a:xfrm>
            <a:prstGeom prst="rect">
              <a:avLst/>
            </a:prstGeom>
            <a:noFill/>
          </p:spPr>
          <p:style>
            <a:lnRef idx="1">
              <a:schemeClr val="accent1"/>
            </a:lnRef>
            <a:fillRef idx="3">
              <a:schemeClr val="accent1"/>
            </a:fillRef>
            <a:effectRef idx="2">
              <a:schemeClr val="accent1"/>
            </a:effectRef>
            <a:fontRef idx="minor">
              <a:schemeClr val="lt1"/>
            </a:fontRef>
          </p:style>
          <p:txBody>
            <a:bodyPr lIns="36000" tIns="36000" rIns="36000" bIns="36000" anchor="ctr">
              <a:spAutoFit/>
            </a:bodyPr>
            <a:lstStyle/>
            <a:p>
              <a:pPr algn="ctr">
                <a:defRPr/>
              </a:pPr>
              <a:r>
                <a:rPr lang="en-US" altLang="ja-JP" sz="1600" dirty="0">
                  <a:solidFill>
                    <a:srgbClr val="000090"/>
                  </a:solidFill>
                </a:rPr>
                <a:t>Event-based </a:t>
              </a:r>
              <a:br>
                <a:rPr lang="en-US" altLang="ja-JP" sz="1600" dirty="0">
                  <a:solidFill>
                    <a:srgbClr val="000090"/>
                  </a:solidFill>
                </a:rPr>
              </a:br>
              <a:r>
                <a:rPr lang="en-US" altLang="ja-JP" sz="1600" dirty="0">
                  <a:solidFill>
                    <a:srgbClr val="000090"/>
                  </a:solidFill>
                </a:rPr>
                <a:t>Control System</a:t>
              </a:r>
              <a:endParaRPr lang="ja-JP" altLang="en-US" sz="1600" dirty="0">
                <a:solidFill>
                  <a:srgbClr val="000090"/>
                </a:solidFill>
              </a:endParaRPr>
            </a:p>
          </p:txBody>
        </p:sp>
        <p:sp>
          <p:nvSpPr>
            <p:cNvPr id="99" name="円弧 98"/>
            <p:cNvSpPr/>
            <p:nvPr/>
          </p:nvSpPr>
          <p:spPr>
            <a:xfrm rot="5400000">
              <a:off x="6285580" y="952096"/>
              <a:ext cx="742141" cy="1676399"/>
            </a:xfrm>
            <a:prstGeom prst="arc">
              <a:avLst>
                <a:gd name="adj1" fmla="val 15256201"/>
                <a:gd name="adj2" fmla="val 6285731"/>
              </a:avLst>
            </a:prstGeom>
            <a:ln>
              <a:solidFill>
                <a:srgbClr val="FFBF7F"/>
              </a:solidFill>
              <a:headEnd type="triangle" w="lg" len="lg"/>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00" name="Rectangle 747"/>
            <p:cNvSpPr>
              <a:spLocks noChangeArrowheads="1"/>
            </p:cNvSpPr>
            <p:nvPr/>
          </p:nvSpPr>
          <p:spPr bwMode="auto">
            <a:xfrm>
              <a:off x="5278174" y="1435246"/>
              <a:ext cx="582613" cy="364979"/>
            </a:xfrm>
            <a:prstGeom prst="rect">
              <a:avLst/>
            </a:prstGeom>
            <a:noFill/>
            <a:ln w="9525">
              <a:noFill/>
              <a:miter lim="800000"/>
              <a:headEnd/>
              <a:tailEnd/>
            </a:ln>
          </p:spPr>
          <p:txBody>
            <a:bodyPr wrap="none" lIns="0" tIns="0" rIns="0" bIns="0">
              <a:prstTxWarp prst="textNoShape">
                <a:avLst/>
              </a:prstTxWarp>
            </a:bodyPr>
            <a:lstStyle/>
            <a:p>
              <a:r>
                <a:rPr lang="en-US" altLang="ja-JP" sz="1400" b="1" dirty="0">
                  <a:solidFill>
                    <a:srgbClr val="1E1B18"/>
                  </a:solidFill>
                  <a:ea typeface="Helvetica" charset="0"/>
                  <a:cs typeface="Helvetica" charset="0"/>
                </a:rPr>
                <a:t>Every</a:t>
              </a:r>
              <a:br>
                <a:rPr lang="en-US" altLang="ja-JP" sz="1400" b="1" dirty="0">
                  <a:solidFill>
                    <a:srgbClr val="1E1B18"/>
                  </a:solidFill>
                  <a:ea typeface="Helvetica" charset="0"/>
                  <a:cs typeface="Helvetica" charset="0"/>
                </a:rPr>
              </a:br>
              <a:r>
                <a:rPr lang="en-US" altLang="ja-JP" sz="1400" b="1" dirty="0">
                  <a:solidFill>
                    <a:srgbClr val="1E1B18"/>
                  </a:solidFill>
                  <a:ea typeface="Helvetica" charset="0"/>
                  <a:cs typeface="Helvetica" charset="0"/>
                </a:rPr>
                <a:t>20 ms</a:t>
              </a:r>
              <a:endParaRPr lang="en-US" altLang="ja-JP" sz="1400" dirty="0">
                <a:ea typeface="Helvetica" charset="0"/>
                <a:cs typeface="Helvetica" charset="0"/>
              </a:endParaRPr>
            </a:p>
          </p:txBody>
        </p:sp>
        <p:sp>
          <p:nvSpPr>
            <p:cNvPr id="109" name="円弧 108"/>
            <p:cNvSpPr/>
            <p:nvPr/>
          </p:nvSpPr>
          <p:spPr>
            <a:xfrm>
              <a:off x="7706509" y="2616206"/>
              <a:ext cx="1447810" cy="936619"/>
            </a:xfrm>
            <a:prstGeom prst="arc">
              <a:avLst>
                <a:gd name="adj1" fmla="val 9993304"/>
                <a:gd name="adj2" fmla="val 20856439"/>
              </a:avLst>
            </a:prstGeom>
            <a:ln>
              <a:solidFill>
                <a:srgbClr val="0000FF"/>
              </a:solidFill>
              <a:headEnd type="triangle" w="lg" len="lg"/>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ja-JP" altLang="en-US"/>
            </a:p>
          </p:txBody>
        </p:sp>
        <p:sp>
          <p:nvSpPr>
            <p:cNvPr id="111" name="正方形/長方形 110"/>
            <p:cNvSpPr/>
            <p:nvPr/>
          </p:nvSpPr>
          <p:spPr>
            <a:xfrm>
              <a:off x="8099157" y="2454549"/>
              <a:ext cx="456141" cy="323314"/>
            </a:xfrm>
            <a:prstGeom prst="rect">
              <a:avLst/>
            </a:prstGeom>
            <a:solidFill>
              <a:schemeClr val="bg1"/>
            </a:solidFill>
            <a:l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sz="1400" dirty="0">
                  <a:solidFill>
                    <a:srgbClr val="000090"/>
                  </a:solidFill>
                  <a:latin typeface="Arial"/>
                </a:rPr>
                <a:t>F.B</a:t>
              </a:r>
              <a:endParaRPr lang="ja-JP" altLang="en-US" sz="1400" dirty="0">
                <a:solidFill>
                  <a:srgbClr val="000090"/>
                </a:solidFill>
                <a:latin typeface="Arial"/>
              </a:endParaRPr>
            </a:p>
          </p:txBody>
        </p:sp>
        <p:sp>
          <p:nvSpPr>
            <p:cNvPr id="115" name="円弧 114"/>
            <p:cNvSpPr/>
            <p:nvPr/>
          </p:nvSpPr>
          <p:spPr>
            <a:xfrm>
              <a:off x="3659453" y="2274359"/>
              <a:ext cx="838200" cy="533400"/>
            </a:xfrm>
            <a:prstGeom prst="arc">
              <a:avLst>
                <a:gd name="adj1" fmla="val 9061772"/>
                <a:gd name="adj2" fmla="val 20972044"/>
              </a:avLst>
            </a:prstGeom>
            <a:ln>
              <a:solidFill>
                <a:srgbClr val="0000FF"/>
              </a:solidFill>
              <a:headEnd type="none" w="lg" len="lg"/>
              <a:tailEnd type="triangle" w="lg" len="lg"/>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ja-JP" altLang="en-US"/>
            </a:p>
          </p:txBody>
        </p:sp>
        <p:sp>
          <p:nvSpPr>
            <p:cNvPr id="116" name="正方形/長方形 115"/>
            <p:cNvSpPr/>
            <p:nvPr/>
          </p:nvSpPr>
          <p:spPr>
            <a:xfrm>
              <a:off x="3748873" y="2137307"/>
              <a:ext cx="456141" cy="323314"/>
            </a:xfrm>
            <a:prstGeom prst="rect">
              <a:avLst/>
            </a:prstGeom>
            <a:solidFill>
              <a:schemeClr val="bg1"/>
            </a:solidFill>
            <a:l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sz="1400" dirty="0">
                  <a:solidFill>
                    <a:srgbClr val="000090"/>
                  </a:solidFill>
                  <a:latin typeface="Arial"/>
                </a:rPr>
                <a:t>F.B</a:t>
              </a:r>
              <a:endParaRPr lang="ja-JP" altLang="en-US" sz="1400" dirty="0">
                <a:solidFill>
                  <a:srgbClr val="000090"/>
                </a:solidFill>
                <a:latin typeface="Arial"/>
              </a:endParaRPr>
            </a:p>
          </p:txBody>
        </p:sp>
        <p:sp>
          <p:nvSpPr>
            <p:cNvPr id="117" name="円弧 116"/>
            <p:cNvSpPr/>
            <p:nvPr/>
          </p:nvSpPr>
          <p:spPr>
            <a:xfrm>
              <a:off x="8163719" y="4064207"/>
              <a:ext cx="1301399" cy="939800"/>
            </a:xfrm>
            <a:prstGeom prst="arc">
              <a:avLst>
                <a:gd name="adj1" fmla="val 10800000"/>
                <a:gd name="adj2" fmla="val 415262"/>
              </a:avLst>
            </a:prstGeom>
            <a:ln>
              <a:solidFill>
                <a:srgbClr val="0000FF"/>
              </a:solidFill>
              <a:headEnd type="triangle" w="lg" len="lg"/>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ja-JP" altLang="en-US"/>
            </a:p>
          </p:txBody>
        </p:sp>
        <p:sp>
          <p:nvSpPr>
            <p:cNvPr id="119" name="正方形/長方形 118"/>
            <p:cNvSpPr/>
            <p:nvPr/>
          </p:nvSpPr>
          <p:spPr>
            <a:xfrm>
              <a:off x="8593595" y="3899957"/>
              <a:ext cx="456141" cy="323314"/>
            </a:xfrm>
            <a:prstGeom prst="rect">
              <a:avLst/>
            </a:prstGeom>
            <a:solidFill>
              <a:schemeClr val="bg1"/>
            </a:solidFill>
            <a:l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sz="1400" dirty="0">
                  <a:solidFill>
                    <a:srgbClr val="000090"/>
                  </a:solidFill>
                  <a:latin typeface="Arial"/>
                </a:rPr>
                <a:t>F.B</a:t>
              </a:r>
              <a:endParaRPr lang="ja-JP" altLang="en-US" sz="1400" dirty="0">
                <a:solidFill>
                  <a:srgbClr val="000090"/>
                </a:solidFill>
                <a:latin typeface="Arial"/>
              </a:endParaRPr>
            </a:p>
          </p:txBody>
        </p:sp>
        <p:sp>
          <p:nvSpPr>
            <p:cNvPr id="120" name="円弧 119"/>
            <p:cNvSpPr/>
            <p:nvPr/>
          </p:nvSpPr>
          <p:spPr>
            <a:xfrm>
              <a:off x="8282791" y="5443170"/>
              <a:ext cx="1201732" cy="750887"/>
            </a:xfrm>
            <a:prstGeom prst="arc">
              <a:avLst>
                <a:gd name="adj1" fmla="val 10800000"/>
                <a:gd name="adj2" fmla="val 915067"/>
              </a:avLst>
            </a:prstGeom>
            <a:ln>
              <a:solidFill>
                <a:srgbClr val="0000FF"/>
              </a:solidFill>
              <a:headEnd type="triangle" w="lg" len="lg"/>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ja-JP" altLang="en-US"/>
            </a:p>
          </p:txBody>
        </p:sp>
        <p:sp>
          <p:nvSpPr>
            <p:cNvPr id="121" name="正方形/長方形 120"/>
            <p:cNvSpPr/>
            <p:nvPr/>
          </p:nvSpPr>
          <p:spPr>
            <a:xfrm>
              <a:off x="8658496" y="5313892"/>
              <a:ext cx="456141" cy="323314"/>
            </a:xfrm>
            <a:prstGeom prst="rect">
              <a:avLst/>
            </a:prstGeom>
            <a:solidFill>
              <a:schemeClr val="bg1"/>
            </a:solidFill>
            <a:l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sz="1400" dirty="0">
                  <a:solidFill>
                    <a:srgbClr val="000090"/>
                  </a:solidFill>
                  <a:latin typeface="Arial"/>
                </a:rPr>
                <a:t>F.B</a:t>
              </a:r>
              <a:endParaRPr lang="ja-JP" altLang="en-US" sz="1400" dirty="0">
                <a:solidFill>
                  <a:srgbClr val="000090"/>
                </a:solidFill>
                <a:latin typeface="Arial"/>
              </a:endParaRPr>
            </a:p>
          </p:txBody>
        </p:sp>
        <p:sp>
          <p:nvSpPr>
            <p:cNvPr id="123" name="円弧 122"/>
            <p:cNvSpPr/>
            <p:nvPr/>
          </p:nvSpPr>
          <p:spPr>
            <a:xfrm>
              <a:off x="8316109" y="6578606"/>
              <a:ext cx="1447810" cy="936619"/>
            </a:xfrm>
            <a:prstGeom prst="arc">
              <a:avLst>
                <a:gd name="adj1" fmla="val 10712347"/>
                <a:gd name="adj2" fmla="val 20856439"/>
              </a:avLst>
            </a:prstGeom>
            <a:ln>
              <a:solidFill>
                <a:srgbClr val="0000FF"/>
              </a:solidFill>
              <a:headEnd type="triangle" w="lg" len="lg"/>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ja-JP" altLang="en-US"/>
            </a:p>
          </p:txBody>
        </p:sp>
        <p:sp>
          <p:nvSpPr>
            <p:cNvPr id="124" name="正方形/長方形 123"/>
            <p:cNvSpPr/>
            <p:nvPr/>
          </p:nvSpPr>
          <p:spPr>
            <a:xfrm>
              <a:off x="8658018" y="6416949"/>
              <a:ext cx="456141" cy="323314"/>
            </a:xfrm>
            <a:prstGeom prst="rect">
              <a:avLst/>
            </a:prstGeom>
            <a:solidFill>
              <a:schemeClr val="bg1"/>
            </a:solidFill>
            <a:l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sz="1400" dirty="0">
                  <a:solidFill>
                    <a:srgbClr val="000090"/>
                  </a:solidFill>
                  <a:latin typeface="Arial"/>
                </a:rPr>
                <a:t>F.B</a:t>
              </a:r>
              <a:endParaRPr lang="ja-JP" altLang="en-US" sz="1400" dirty="0">
                <a:solidFill>
                  <a:srgbClr val="000090"/>
                </a:solidFill>
                <a:latin typeface="Arial"/>
              </a:endParaRPr>
            </a:p>
          </p:txBody>
        </p:sp>
        <p:sp>
          <p:nvSpPr>
            <p:cNvPr id="125" name="円弧 124"/>
            <p:cNvSpPr/>
            <p:nvPr/>
          </p:nvSpPr>
          <p:spPr>
            <a:xfrm>
              <a:off x="3811853" y="3561292"/>
              <a:ext cx="838200" cy="533400"/>
            </a:xfrm>
            <a:prstGeom prst="arc">
              <a:avLst>
                <a:gd name="adj1" fmla="val 9061772"/>
                <a:gd name="adj2" fmla="val 20972044"/>
              </a:avLst>
            </a:prstGeom>
            <a:ln>
              <a:solidFill>
                <a:srgbClr val="0000FF"/>
              </a:solidFill>
              <a:headEnd type="none" w="lg" len="lg"/>
              <a:tailEnd type="triangle" w="lg" len="lg"/>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ja-JP" altLang="en-US"/>
            </a:p>
          </p:txBody>
        </p:sp>
        <p:sp>
          <p:nvSpPr>
            <p:cNvPr id="126" name="正方形/長方形 125"/>
            <p:cNvSpPr/>
            <p:nvPr/>
          </p:nvSpPr>
          <p:spPr>
            <a:xfrm>
              <a:off x="3901273" y="3424240"/>
              <a:ext cx="456141" cy="323314"/>
            </a:xfrm>
            <a:prstGeom prst="rect">
              <a:avLst/>
            </a:prstGeom>
            <a:solidFill>
              <a:schemeClr val="bg1"/>
            </a:solidFill>
            <a:l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sz="1400" dirty="0">
                  <a:solidFill>
                    <a:srgbClr val="000090"/>
                  </a:solidFill>
                  <a:latin typeface="Arial"/>
                </a:rPr>
                <a:t>F.B</a:t>
              </a:r>
              <a:endParaRPr lang="ja-JP" altLang="en-US" sz="1400" dirty="0">
                <a:solidFill>
                  <a:srgbClr val="000090"/>
                </a:solidFill>
                <a:latin typeface="Arial"/>
              </a:endParaRPr>
            </a:p>
          </p:txBody>
        </p:sp>
        <p:sp>
          <p:nvSpPr>
            <p:cNvPr id="127" name="円弧 126"/>
            <p:cNvSpPr/>
            <p:nvPr/>
          </p:nvSpPr>
          <p:spPr>
            <a:xfrm>
              <a:off x="3964253" y="4839758"/>
              <a:ext cx="838200" cy="533400"/>
            </a:xfrm>
            <a:prstGeom prst="arc">
              <a:avLst>
                <a:gd name="adj1" fmla="val 9061772"/>
                <a:gd name="adj2" fmla="val 20972044"/>
              </a:avLst>
            </a:prstGeom>
            <a:ln>
              <a:solidFill>
                <a:srgbClr val="0000FF"/>
              </a:solidFill>
              <a:headEnd type="none" w="lg" len="lg"/>
              <a:tailEnd type="triangle" w="lg" len="lg"/>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ja-JP" altLang="en-US"/>
            </a:p>
          </p:txBody>
        </p:sp>
        <p:sp>
          <p:nvSpPr>
            <p:cNvPr id="128" name="正方形/長方形 127"/>
            <p:cNvSpPr/>
            <p:nvPr/>
          </p:nvSpPr>
          <p:spPr>
            <a:xfrm>
              <a:off x="4053673" y="4702706"/>
              <a:ext cx="456141" cy="323314"/>
            </a:xfrm>
            <a:prstGeom prst="rect">
              <a:avLst/>
            </a:prstGeom>
            <a:solidFill>
              <a:schemeClr val="bg1"/>
            </a:solidFill>
            <a:l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sz="1400" dirty="0">
                  <a:solidFill>
                    <a:srgbClr val="000090"/>
                  </a:solidFill>
                  <a:latin typeface="Arial"/>
                </a:rPr>
                <a:t>F.B</a:t>
              </a:r>
              <a:endParaRPr lang="ja-JP" altLang="en-US" sz="1400" dirty="0">
                <a:solidFill>
                  <a:srgbClr val="000090"/>
                </a:solidFill>
                <a:latin typeface="Arial"/>
              </a:endParaRPr>
            </a:p>
          </p:txBody>
        </p:sp>
        <p:sp>
          <p:nvSpPr>
            <p:cNvPr id="129" name="円弧 128"/>
            <p:cNvSpPr/>
            <p:nvPr/>
          </p:nvSpPr>
          <p:spPr>
            <a:xfrm>
              <a:off x="4116653" y="6118224"/>
              <a:ext cx="838200" cy="533400"/>
            </a:xfrm>
            <a:prstGeom prst="arc">
              <a:avLst>
                <a:gd name="adj1" fmla="val 9061772"/>
                <a:gd name="adj2" fmla="val 20972044"/>
              </a:avLst>
            </a:prstGeom>
            <a:ln>
              <a:solidFill>
                <a:srgbClr val="0000FF"/>
              </a:solidFill>
              <a:headEnd type="none" w="lg" len="lg"/>
              <a:tailEnd type="triangle" w="lg" len="lg"/>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ja-JP" altLang="en-US"/>
            </a:p>
          </p:txBody>
        </p:sp>
        <p:sp>
          <p:nvSpPr>
            <p:cNvPr id="130" name="正方形/長方形 129"/>
            <p:cNvSpPr/>
            <p:nvPr/>
          </p:nvSpPr>
          <p:spPr>
            <a:xfrm>
              <a:off x="4206073" y="5981172"/>
              <a:ext cx="456141" cy="323314"/>
            </a:xfrm>
            <a:prstGeom prst="rect">
              <a:avLst/>
            </a:prstGeom>
            <a:solidFill>
              <a:schemeClr val="bg1"/>
            </a:solidFill>
            <a:l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sz="1400" dirty="0">
                  <a:solidFill>
                    <a:srgbClr val="000090"/>
                  </a:solidFill>
                  <a:latin typeface="Arial"/>
                </a:rPr>
                <a:t>F.B</a:t>
              </a:r>
              <a:endParaRPr lang="ja-JP" altLang="en-US" sz="1400" dirty="0">
                <a:solidFill>
                  <a:srgbClr val="000090"/>
                </a:solidFill>
                <a:latin typeface="Arial"/>
              </a:endParaRPr>
            </a:p>
          </p:txBody>
        </p:sp>
      </p:grpSp>
      <p:sp>
        <p:nvSpPr>
          <p:cNvPr id="73" name="コンテンツ プレースホルダ 2"/>
          <p:cNvSpPr>
            <a:spLocks noGrp="1"/>
          </p:cNvSpPr>
          <p:nvPr>
            <p:ph idx="1"/>
          </p:nvPr>
        </p:nvSpPr>
        <p:spPr>
          <a:xfrm>
            <a:off x="163515" y="1100138"/>
            <a:ext cx="10525125" cy="6159500"/>
          </a:xfrm>
        </p:spPr>
        <p:txBody>
          <a:bodyPr/>
          <a:lstStyle/>
          <a:p>
            <a:r>
              <a:rPr lang="en-US" altLang="ja-JP" sz="2400" dirty="0" smtClean="0">
                <a:latin typeface="Arial Rounded MT Bold" charset="0"/>
              </a:rPr>
              <a:t>Four PPM virtual accelerators</a:t>
            </a:r>
            <a:br>
              <a:rPr lang="en-US" altLang="ja-JP" sz="2400" dirty="0" smtClean="0">
                <a:latin typeface="Arial Rounded MT Bold" charset="0"/>
              </a:rPr>
            </a:br>
            <a:r>
              <a:rPr lang="en-US" altLang="ja-JP" sz="2400" dirty="0" smtClean="0">
                <a:latin typeface="Arial Rounded MT Bold" charset="0"/>
              </a:rPr>
              <a:t>for SuperKEKB project</a:t>
            </a:r>
            <a:br>
              <a:rPr lang="en-US" altLang="ja-JP" sz="2400" dirty="0" smtClean="0">
                <a:latin typeface="Arial Rounded MT Bold" charset="0"/>
              </a:rPr>
            </a:br>
            <a:r>
              <a:rPr lang="en-US" altLang="ja-JP" sz="2400" dirty="0" smtClean="0">
                <a:latin typeface="Arial Rounded MT Bold" charset="0"/>
              </a:rPr>
              <a:t/>
            </a:r>
            <a:br>
              <a:rPr lang="en-US" altLang="ja-JP" sz="2400" dirty="0" smtClean="0">
                <a:latin typeface="Arial Rounded MT Bold" charset="0"/>
              </a:rPr>
            </a:br>
            <a:r>
              <a:rPr lang="en-US" altLang="ja-JP" sz="2000" dirty="0" smtClean="0">
                <a:latin typeface="Arial Rounded MT Bold" charset="0"/>
              </a:rPr>
              <a:t>maybe with </a:t>
            </a:r>
            <a:br>
              <a:rPr lang="en-US" altLang="ja-JP" sz="2000" dirty="0" smtClean="0">
                <a:latin typeface="Arial Rounded MT Bold" charset="0"/>
              </a:rPr>
            </a:br>
            <a:r>
              <a:rPr lang="en-US" altLang="ja-JP" sz="2000" dirty="0" smtClean="0">
                <a:latin typeface="Arial Rounded MT Bold" charset="0"/>
              </a:rPr>
              <a:t>additional PPM VAs</a:t>
            </a:r>
            <a:br>
              <a:rPr lang="en-US" altLang="ja-JP" sz="2000" dirty="0" smtClean="0">
                <a:latin typeface="Arial Rounded MT Bold" charset="0"/>
              </a:rPr>
            </a:br>
            <a:r>
              <a:rPr lang="en-US" altLang="ja-JP" sz="2000" dirty="0" smtClean="0">
                <a:latin typeface="Arial Rounded MT Bold" charset="0"/>
              </a:rPr>
              <a:t>for stealth beam</a:t>
            </a:r>
            <a:br>
              <a:rPr lang="en-US" altLang="ja-JP" sz="2000" dirty="0" smtClean="0">
                <a:latin typeface="Arial Rounded MT Bold" charset="0"/>
              </a:rPr>
            </a:br>
            <a:r>
              <a:rPr lang="en-US" altLang="ja-JP" sz="2000" dirty="0" smtClean="0">
                <a:latin typeface="Arial Rounded MT Bold" charset="0"/>
              </a:rPr>
              <a:t>measurements</a:t>
            </a:r>
            <a:br>
              <a:rPr lang="en-US" altLang="ja-JP" sz="2000" dirty="0" smtClean="0">
                <a:latin typeface="Arial Rounded MT Bold" charset="0"/>
              </a:rPr>
            </a:br>
            <a:r>
              <a:rPr lang="en-US" altLang="ja-JP" sz="2000" dirty="0" smtClean="0">
                <a:latin typeface="Arial Rounded MT Bold" charset="0"/>
              </a:rPr>
              <a:t/>
            </a:r>
            <a:br>
              <a:rPr lang="en-US" altLang="ja-JP" sz="2000" dirty="0" smtClean="0">
                <a:latin typeface="Arial Rounded MT Bold" charset="0"/>
              </a:rPr>
            </a:br>
            <a:r>
              <a:rPr lang="en-US" altLang="ja-JP" sz="2000" dirty="0" smtClean="0">
                <a:latin typeface="Arial Rounded MT Bold" charset="0"/>
              </a:rPr>
              <a:t>based on </a:t>
            </a:r>
            <a:br>
              <a:rPr lang="en-US" altLang="ja-JP" sz="2000" dirty="0" smtClean="0">
                <a:latin typeface="Arial Rounded MT Bold" charset="0"/>
              </a:rPr>
            </a:br>
            <a:r>
              <a:rPr lang="en-US" altLang="ja-JP" sz="2000" dirty="0" smtClean="0">
                <a:latin typeface="Arial Rounded MT Bold" charset="0"/>
              </a:rPr>
              <a:t>Dual-tier controls with</a:t>
            </a:r>
            <a:br>
              <a:rPr lang="en-US" altLang="ja-JP" sz="2000" dirty="0" smtClean="0">
                <a:latin typeface="Arial Rounded MT Bold" charset="0"/>
              </a:rPr>
            </a:br>
            <a:r>
              <a:rPr lang="en-US" altLang="ja-JP" sz="2000" dirty="0" smtClean="0">
                <a:latin typeface="Arial Rounded MT Bold" charset="0"/>
              </a:rPr>
              <a:t>EPICS and event-system</a:t>
            </a:r>
          </a:p>
        </p:txBody>
      </p:sp>
      <p:sp>
        <p:nvSpPr>
          <p:cNvPr id="77" name="タイトル 1"/>
          <p:cNvSpPr>
            <a:spLocks noGrp="1"/>
          </p:cNvSpPr>
          <p:nvPr>
            <p:ph type="title"/>
          </p:nvPr>
        </p:nvSpPr>
        <p:spPr>
          <a:xfrm>
            <a:off x="0" y="385763"/>
            <a:ext cx="5911055" cy="714375"/>
          </a:xfrm>
        </p:spPr>
        <p:txBody>
          <a:bodyPr/>
          <a:lstStyle/>
          <a:p>
            <a:r>
              <a:rPr kumimoji="1" lang="en-US" altLang="ja-JP" sz="3400" dirty="0" smtClean="0"/>
              <a:t>Pulse-to-pulse modulation</a:t>
            </a:r>
            <a:endParaRPr kumimoji="1" lang="ja-JP" altLang="en-US" sz="3400" dirty="0"/>
          </a:p>
        </p:txBody>
      </p:sp>
      <p:sp>
        <p:nvSpPr>
          <p:cNvPr id="80" name="スライド番号プレースホルダー 3"/>
          <p:cNvSpPr>
            <a:spLocks noGrp="1"/>
          </p:cNvSpPr>
          <p:nvPr>
            <p:ph type="sldNum" sz="quarter" idx="10"/>
          </p:nvPr>
        </p:nvSpPr>
        <p:spPr>
          <a:xfrm>
            <a:off x="9886950" y="7254875"/>
            <a:ext cx="623888" cy="252413"/>
          </a:xfrm>
        </p:spPr>
        <p:txBody>
          <a:bodyPr/>
          <a:lstStyle/>
          <a:p>
            <a:pPr>
              <a:defRPr/>
            </a:pPr>
            <a:fld id="{4D221721-5FDC-D445-9F85-7F3CCA7B1AE5}" type="slidenum">
              <a:rPr lang="en-US" altLang="ja-JP" smtClean="0"/>
              <a:pPr>
                <a:defRPr/>
              </a:pPr>
              <a:t>40</a:t>
            </a:fld>
            <a:endParaRPr lang="en-US" altLang="ja-JP" dirty="0"/>
          </a:p>
        </p:txBody>
      </p:sp>
      <p:pic>
        <p:nvPicPr>
          <p:cNvPr id="3" name="図 2" descr="duallayer.gi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2893" y="5069205"/>
            <a:ext cx="3657600" cy="1798320"/>
          </a:xfrm>
          <a:prstGeom prst="rect">
            <a:avLst/>
          </a:prstGeom>
        </p:spPr>
      </p:pic>
    </p:spTree>
    <p:extLst>
      <p:ext uri="{BB962C8B-B14F-4D97-AF65-F5344CB8AC3E}">
        <p14:creationId xmlns:p14="http://schemas.microsoft.com/office/powerpoint/2010/main" val="256522649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2014 </a:t>
            </a:r>
            <a:r>
              <a:rPr lang="ja-JP" altLang="en-US" dirty="0" smtClean="0"/>
              <a:t>年度前期運転概要</a:t>
            </a:r>
            <a:endParaRPr lang="ja-JP" altLang="en-US" dirty="0"/>
          </a:p>
        </p:txBody>
      </p:sp>
      <p:sp>
        <p:nvSpPr>
          <p:cNvPr id="3" name="コンテンツ プレースホルダ 2"/>
          <p:cNvSpPr>
            <a:spLocks noGrp="1"/>
          </p:cNvSpPr>
          <p:nvPr>
            <p:ph idx="1"/>
          </p:nvPr>
        </p:nvSpPr>
        <p:spPr/>
        <p:txBody>
          <a:bodyPr/>
          <a:lstStyle/>
          <a:p>
            <a:r>
              <a:rPr lang="en-US" altLang="ja-JP" sz="2400" dirty="0" smtClean="0"/>
              <a:t>Apr.11 </a:t>
            </a:r>
            <a:r>
              <a:rPr lang="ja-JP" altLang="en-US" sz="2400" dirty="0" smtClean="0"/>
              <a:t>入射器運転立ち上げ、</a:t>
            </a:r>
            <a:r>
              <a:rPr lang="en-US" altLang="ja-JP" sz="2400" dirty="0" smtClean="0"/>
              <a:t>Apr.18 PF </a:t>
            </a:r>
            <a:r>
              <a:rPr lang="ja-JP" altLang="en-US" sz="2400" dirty="0" smtClean="0"/>
              <a:t>入射</a:t>
            </a:r>
            <a:endParaRPr lang="en-US" altLang="ja-JP" sz="2400" dirty="0" smtClean="0"/>
          </a:p>
          <a:p>
            <a:r>
              <a:rPr lang="en-US" altLang="ja-JP" sz="2400" dirty="0" smtClean="0"/>
              <a:t>Apr.25 </a:t>
            </a:r>
            <a:r>
              <a:rPr lang="ja-JP" altLang="en-US" sz="2400" dirty="0" smtClean="0"/>
              <a:t>運転停止</a:t>
            </a:r>
            <a:endParaRPr lang="en-US" altLang="ja-JP" sz="2400" dirty="0" smtClean="0"/>
          </a:p>
          <a:p>
            <a:r>
              <a:rPr lang="en-US" altLang="ja-JP" sz="2400" dirty="0" smtClean="0"/>
              <a:t>May.7 </a:t>
            </a:r>
            <a:r>
              <a:rPr lang="ja-JP" altLang="en-US" sz="2400" dirty="0" smtClean="0"/>
              <a:t>入射器運転立ち上げ、</a:t>
            </a:r>
            <a:r>
              <a:rPr lang="en-US" altLang="ja-JP" sz="2400" dirty="0" smtClean="0"/>
              <a:t>May.9 PF/PF-AR </a:t>
            </a:r>
            <a:r>
              <a:rPr lang="ja-JP" altLang="en-US" sz="2400" dirty="0" smtClean="0"/>
              <a:t>入射</a:t>
            </a:r>
            <a:endParaRPr lang="en-US" altLang="ja-JP" sz="2400" dirty="0" smtClean="0"/>
          </a:p>
          <a:p>
            <a:pPr lvl="1"/>
            <a:r>
              <a:rPr lang="ja-JP" altLang="en-US" sz="2000" dirty="0" smtClean="0"/>
              <a:t>下流部、入射運転は順調</a:t>
            </a:r>
            <a:endParaRPr lang="en-US" altLang="ja-JP" sz="2000" dirty="0" smtClean="0"/>
          </a:p>
          <a:p>
            <a:pPr lvl="1"/>
            <a:r>
              <a:rPr lang="ja-JP" altLang="en-US" sz="2000" dirty="0" smtClean="0"/>
              <a:t>上流部、主に日中は震災復旧、建設作業、準夜早朝ビーム試験運転</a:t>
            </a:r>
            <a:endParaRPr lang="en-US" altLang="ja-JP" sz="2000" dirty="0" smtClean="0"/>
          </a:p>
          <a:p>
            <a:r>
              <a:rPr lang="en-US" altLang="ja-JP" sz="2400" dirty="0" smtClean="0"/>
              <a:t>May.12 </a:t>
            </a:r>
            <a:r>
              <a:rPr lang="ja-JP" altLang="en-US" sz="2400" dirty="0" smtClean="0"/>
              <a:t>異臭</a:t>
            </a:r>
            <a:r>
              <a:rPr lang="en-US" altLang="ja-JP" sz="2400" dirty="0" smtClean="0"/>
              <a:t> (</a:t>
            </a:r>
            <a:r>
              <a:rPr lang="ja-JP" altLang="en-US" sz="2400" dirty="0" smtClean="0"/>
              <a:t>発煙</a:t>
            </a:r>
            <a:r>
              <a:rPr lang="en-US" altLang="ja-JP" sz="2400" dirty="0" smtClean="0"/>
              <a:t>) </a:t>
            </a:r>
            <a:r>
              <a:rPr lang="ja-JP" altLang="en-US" sz="2400" dirty="0" smtClean="0"/>
              <a:t>事案</a:t>
            </a:r>
            <a:r>
              <a:rPr lang="en-US" altLang="ja-JP" sz="2400" dirty="0" smtClean="0"/>
              <a:t> 2 </a:t>
            </a:r>
            <a:r>
              <a:rPr lang="ja-JP" altLang="en-US" sz="2400" dirty="0" smtClean="0"/>
              <a:t>件</a:t>
            </a:r>
            <a:endParaRPr lang="en-US" altLang="ja-JP" sz="2400" dirty="0" smtClean="0"/>
          </a:p>
          <a:p>
            <a:pPr lvl="1"/>
            <a:r>
              <a:rPr lang="ja-JP" altLang="en-US" sz="2000" dirty="0" smtClean="0"/>
              <a:t>上流部のため入射運転には影響なし（後述）</a:t>
            </a:r>
            <a:endParaRPr lang="en-US" altLang="ja-JP" sz="2000" dirty="0" smtClean="0"/>
          </a:p>
          <a:p>
            <a:r>
              <a:rPr lang="en-US" altLang="ja-JP" sz="2400" dirty="0" smtClean="0"/>
              <a:t>Jun.30 PF/PF-AR </a:t>
            </a:r>
            <a:r>
              <a:rPr lang="ja-JP" altLang="en-US" sz="2400" dirty="0" smtClean="0"/>
              <a:t>入射停止</a:t>
            </a:r>
            <a:endParaRPr lang="en-US" altLang="ja-JP" sz="2400" dirty="0" smtClean="0"/>
          </a:p>
          <a:p>
            <a:r>
              <a:rPr lang="en-US" altLang="ja-JP" sz="2400" dirty="0" smtClean="0"/>
              <a:t>Jun.30 </a:t>
            </a:r>
            <a:r>
              <a:rPr lang="ja-JP" altLang="en-US" sz="2400" dirty="0" smtClean="0"/>
              <a:t>放射線施設検査</a:t>
            </a:r>
            <a:endParaRPr lang="en-US" altLang="ja-JP" sz="2400" dirty="0" smtClean="0"/>
          </a:p>
          <a:p>
            <a:pPr lvl="1"/>
            <a:r>
              <a:rPr lang="ja-JP" altLang="en-US" sz="2000" dirty="0" smtClean="0"/>
              <a:t>電子ビーム特性解析部</a:t>
            </a:r>
            <a:r>
              <a:rPr lang="en-US" altLang="ja-JP" sz="2000" dirty="0" smtClean="0"/>
              <a:t> (#A2)</a:t>
            </a:r>
            <a:r>
              <a:rPr lang="ja-JP" altLang="en-US" sz="2000" dirty="0" smtClean="0"/>
              <a:t>、陽電子ビームダンプ</a:t>
            </a:r>
            <a:r>
              <a:rPr lang="en-US" altLang="ja-JP" sz="2000" dirty="0" smtClean="0"/>
              <a:t> (#28</a:t>
            </a:r>
            <a:r>
              <a:rPr lang="en-US" altLang="ja-JP" sz="2000" dirty="0" smtClean="0"/>
              <a:t>)</a:t>
            </a:r>
          </a:p>
          <a:p>
            <a:r>
              <a:rPr lang="en-US" altLang="ja-JP" sz="2400" dirty="0" smtClean="0"/>
              <a:t>Jul.1 </a:t>
            </a:r>
            <a:r>
              <a:rPr lang="ja-JP" altLang="en-US" sz="2400" dirty="0" smtClean="0"/>
              <a:t>夏季保守期間</a:t>
            </a:r>
            <a:endParaRPr lang="en-US" altLang="ja-JP" sz="2400" dirty="0" smtClean="0"/>
          </a:p>
          <a:p>
            <a:r>
              <a:rPr lang="en-US" altLang="ja-JP" sz="2400" dirty="0" smtClean="0"/>
              <a:t>Sep.24 </a:t>
            </a:r>
            <a:r>
              <a:rPr lang="ja-JP" altLang="en-US" sz="2400" dirty="0" smtClean="0"/>
              <a:t>運転準備開始</a:t>
            </a:r>
            <a:endParaRPr lang="en-US" altLang="ja-JP" sz="2400" dirty="0" smtClean="0"/>
          </a:p>
          <a:p>
            <a:r>
              <a:rPr lang="en-US" altLang="ja-JP" sz="2400" dirty="0" smtClean="0"/>
              <a:t>Oct.</a:t>
            </a:r>
            <a:r>
              <a:rPr lang="en-US" altLang="ja-JP" sz="2400" dirty="0"/>
              <a:t>1</a:t>
            </a:r>
            <a:r>
              <a:rPr lang="en-US" altLang="ja-JP" sz="2400" dirty="0" smtClean="0"/>
              <a:t> </a:t>
            </a:r>
            <a:r>
              <a:rPr lang="ja-JP" altLang="en-US" sz="2400" dirty="0" smtClean="0"/>
              <a:t>コンディショニングと試験運転</a:t>
            </a:r>
            <a:endParaRPr lang="en-US" altLang="ja-JP" sz="2400" dirty="0" smtClean="0"/>
          </a:p>
          <a:p>
            <a:r>
              <a:rPr lang="en-US" altLang="ja-JP" sz="2400" dirty="0" smtClean="0"/>
              <a:t>Oct</a:t>
            </a:r>
            <a:r>
              <a:rPr lang="en-US" altLang="ja-JP" sz="2400" dirty="0" smtClean="0"/>
              <a:t>.</a:t>
            </a:r>
            <a:r>
              <a:rPr lang="en-US" altLang="ja-JP" sz="2400" dirty="0" smtClean="0"/>
              <a:t>14</a:t>
            </a:r>
            <a:r>
              <a:rPr lang="en-US" altLang="ja-JP" sz="2400" dirty="0" smtClean="0"/>
              <a:t> </a:t>
            </a:r>
            <a:r>
              <a:rPr lang="en-US" altLang="ja-JP" sz="2400" dirty="0" smtClean="0"/>
              <a:t>PF </a:t>
            </a:r>
            <a:r>
              <a:rPr lang="ja-JP" altLang="en-US" sz="2400" dirty="0" smtClean="0"/>
              <a:t>入射</a:t>
            </a:r>
            <a:endParaRPr lang="en-US" altLang="ja-JP" sz="2400" dirty="0" smtClean="0"/>
          </a:p>
          <a:p>
            <a:endParaRPr lang="ja-JP" altLang="en-US" sz="2800" dirty="0"/>
          </a:p>
        </p:txBody>
      </p:sp>
      <p:sp>
        <p:nvSpPr>
          <p:cNvPr id="4" name="スライド番号プレースホルダ 3"/>
          <p:cNvSpPr>
            <a:spLocks noGrp="1"/>
          </p:cNvSpPr>
          <p:nvPr>
            <p:ph type="sldNum" sz="quarter" idx="10"/>
          </p:nvPr>
        </p:nvSpPr>
        <p:spPr/>
        <p:txBody>
          <a:bodyPr/>
          <a:lstStyle/>
          <a:p>
            <a:pPr>
              <a:defRPr/>
            </a:pPr>
            <a:fld id="{4D221721-5FDC-D445-9F85-7F3CCA7B1AE5}" type="slidenum">
              <a:rPr lang="en-US" altLang="ja-JP" smtClean="0"/>
              <a:pPr>
                <a:defRPr/>
              </a:pPr>
              <a:t>5</a:t>
            </a:fld>
            <a:endParaRPr lang="en-US" altLang="ja-JP"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200" dirty="0" smtClean="0"/>
              <a:t>フラックスコンセントレータ試験時のケーブル焼損</a:t>
            </a:r>
            <a:endParaRPr lang="ja-JP" altLang="en-US" sz="3200" dirty="0"/>
          </a:p>
        </p:txBody>
      </p:sp>
      <p:sp>
        <p:nvSpPr>
          <p:cNvPr id="3" name="コンテンツ プレースホルダ 2"/>
          <p:cNvSpPr>
            <a:spLocks noGrp="1"/>
          </p:cNvSpPr>
          <p:nvPr>
            <p:ph idx="1"/>
          </p:nvPr>
        </p:nvSpPr>
        <p:spPr/>
        <p:txBody>
          <a:bodyPr/>
          <a:lstStyle/>
          <a:p>
            <a:r>
              <a:rPr lang="ja-JP" altLang="en-US" sz="2800" dirty="0" smtClean="0"/>
              <a:t>昨年末ケーブルを</a:t>
            </a:r>
            <a:r>
              <a:rPr lang="en-US" altLang="ja-JP" sz="2800" dirty="0" smtClean="0"/>
              <a:t> </a:t>
            </a:r>
            <a:r>
              <a:rPr lang="en-US" altLang="ja-JP" sz="2800" dirty="0" smtClean="0"/>
              <a:t>20cm </a:t>
            </a:r>
            <a:r>
              <a:rPr lang="ja-JP" altLang="en-US" sz="2800" dirty="0" smtClean="0"/>
              <a:t>焼損した</a:t>
            </a:r>
            <a:endParaRPr lang="ja-JP" altLang="en-US" sz="2800" dirty="0"/>
          </a:p>
        </p:txBody>
      </p:sp>
      <p:sp>
        <p:nvSpPr>
          <p:cNvPr id="4" name="スライド番号プレースホルダ 3"/>
          <p:cNvSpPr>
            <a:spLocks noGrp="1"/>
          </p:cNvSpPr>
          <p:nvPr>
            <p:ph type="sldNum" sz="quarter" idx="10"/>
          </p:nvPr>
        </p:nvSpPr>
        <p:spPr/>
        <p:txBody>
          <a:bodyPr/>
          <a:lstStyle/>
          <a:p>
            <a:pPr>
              <a:defRPr/>
            </a:pPr>
            <a:fld id="{4D221721-5FDC-D445-9F85-7F3CCA7B1AE5}" type="slidenum">
              <a:rPr lang="en-US" altLang="ja-JP" smtClean="0"/>
              <a:pPr>
                <a:defRPr/>
              </a:pPr>
              <a:t>6</a:t>
            </a:fld>
            <a:endParaRPr lang="en-US" altLang="ja-JP" dirty="0"/>
          </a:p>
        </p:txBody>
      </p:sp>
      <p:pic>
        <p:nvPicPr>
          <p:cNvPr id="5" name="図 4" descr="Macintosh HD:Users:furukawa:Pictures:iPhoto Library:Masters:2013:12:20:20131220-213211:DSC00619.JPG"/>
          <p:cNvPicPr>
            <a:picLocks noChangeAspect="1"/>
          </p:cNvPicPr>
          <p:nvPr/>
        </p:nvPicPr>
        <p:blipFill>
          <a:blip r:embed="rId2" cstate="screen">
            <a:lum bright="20000" contrast="20000"/>
            <a:extLst>
              <a:ext uri="{28A0092B-C50C-407E-A947-70E740481C1C}">
                <a14:useLocalDpi xmlns:a14="http://schemas.microsoft.com/office/drawing/2010/main"/>
              </a:ext>
            </a:extLst>
          </a:blip>
          <a:srcRect/>
          <a:stretch>
            <a:fillRect/>
          </a:stretch>
        </p:blipFill>
        <p:spPr bwMode="auto">
          <a:xfrm>
            <a:off x="1062664" y="4291728"/>
            <a:ext cx="4320000" cy="2915564"/>
          </a:xfrm>
          <a:prstGeom prst="rect">
            <a:avLst/>
          </a:prstGeom>
          <a:noFill/>
          <a:ln>
            <a:noFill/>
          </a:ln>
        </p:spPr>
      </p:pic>
      <p:pic>
        <p:nvPicPr>
          <p:cNvPr id="7" name="図 6" descr="Macintosh HD:Users:furukawa:Pictures:iPhoto Library:Masters:2013:12:23:20131223-112347:IMG_1681.JPG"/>
          <p:cNvPicPr>
            <a:picLocks noChangeAspect="1"/>
          </p:cNvPicPr>
          <p:nvPr/>
        </p:nvPicPr>
        <p:blipFill>
          <a:blip r:embed="rId3" cstate="screen">
            <a:lum bright="20000" contrast="20000"/>
            <a:extLst>
              <a:ext uri="{28A0092B-C50C-407E-A947-70E740481C1C}">
                <a14:useLocalDpi xmlns:a14="http://schemas.microsoft.com/office/drawing/2010/main"/>
              </a:ext>
            </a:extLst>
          </a:blip>
          <a:srcRect/>
          <a:stretch>
            <a:fillRect/>
          </a:stretch>
        </p:blipFill>
        <p:spPr bwMode="auto">
          <a:xfrm>
            <a:off x="6211829" y="4291872"/>
            <a:ext cx="4320000" cy="2918084"/>
          </a:xfrm>
          <a:prstGeom prst="rect">
            <a:avLst/>
          </a:prstGeom>
          <a:noFill/>
          <a:ln>
            <a:noFill/>
          </a:ln>
        </p:spPr>
      </p:pic>
      <p:pic>
        <p:nvPicPr>
          <p:cNvPr id="41986" name="Picture 2"/>
          <p:cNvPicPr>
            <a:picLocks noChangeAspect="1" noChangeArrowheads="1"/>
          </p:cNvPicPr>
          <p:nvPr/>
        </p:nvPicPr>
        <p:blipFill>
          <a:blip r:embed="rId4" cstate="screen">
            <a:lum bright="40000" contrast="50000"/>
            <a:extLst>
              <a:ext uri="{28A0092B-C50C-407E-A947-70E740481C1C}">
                <a14:useLocalDpi xmlns:a14="http://schemas.microsoft.com/office/drawing/2010/main"/>
              </a:ext>
            </a:extLst>
          </a:blip>
          <a:srcRect/>
          <a:stretch>
            <a:fillRect/>
          </a:stretch>
        </p:blipFill>
        <p:spPr bwMode="auto">
          <a:xfrm>
            <a:off x="681673" y="1685706"/>
            <a:ext cx="4320000" cy="2873352"/>
          </a:xfrm>
          <a:prstGeom prst="rect">
            <a:avLst/>
          </a:prstGeom>
          <a:noFill/>
          <a:ln w="9525">
            <a:noFill/>
            <a:miter lim="800000"/>
            <a:headEnd/>
            <a:tailEnd/>
          </a:ln>
          <a:effectLst/>
        </p:spPr>
      </p:pic>
      <p:pic>
        <p:nvPicPr>
          <p:cNvPr id="6" name="図 5" descr="Macintosh HD:Users:furukawa:Pictures:iPhoto Library:Masters:2013:12:23:20131223-112347:IMG_1680.JPG"/>
          <p:cNvPicPr>
            <a:picLocks noChangeAspect="1"/>
          </p:cNvPicPr>
          <p:nvPr/>
        </p:nvPicPr>
        <p:blipFill>
          <a:blip r:embed="rId5" cstate="screen">
            <a:lum bright="20000" contrast="20000"/>
            <a:extLst>
              <a:ext uri="{28A0092B-C50C-407E-A947-70E740481C1C}">
                <a14:useLocalDpi xmlns:a14="http://schemas.microsoft.com/office/drawing/2010/main"/>
              </a:ext>
            </a:extLst>
          </a:blip>
          <a:srcRect/>
          <a:stretch>
            <a:fillRect/>
          </a:stretch>
        </p:blipFill>
        <p:spPr bwMode="auto">
          <a:xfrm>
            <a:off x="5830838" y="1646003"/>
            <a:ext cx="4320000" cy="2913055"/>
          </a:xfrm>
          <a:prstGeom prst="rect">
            <a:avLst/>
          </a:prstGeom>
          <a:noFill/>
          <a:ln>
            <a:noFill/>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陽電子</a:t>
            </a:r>
            <a:r>
              <a:rPr lang="ja-JP" altLang="en-US" dirty="0" smtClean="0"/>
              <a:t>捕獲</a:t>
            </a:r>
            <a:r>
              <a:rPr lang="ja-JP" altLang="en-US" dirty="0" smtClean="0"/>
              <a:t>装置</a:t>
            </a:r>
            <a:endParaRPr lang="ja-JP" altLang="en-US" dirty="0"/>
          </a:p>
        </p:txBody>
      </p:sp>
      <p:sp>
        <p:nvSpPr>
          <p:cNvPr id="3" name="コンテンツ プレースホルダ 2"/>
          <p:cNvSpPr>
            <a:spLocks noGrp="1"/>
          </p:cNvSpPr>
          <p:nvPr>
            <p:ph idx="1"/>
          </p:nvPr>
        </p:nvSpPr>
        <p:spPr/>
        <p:txBody>
          <a:bodyPr/>
          <a:lstStyle/>
          <a:p>
            <a:r>
              <a:rPr lang="en-US" altLang="ja-JP" dirty="0" smtClean="0"/>
              <a:t>SuperKEKB </a:t>
            </a:r>
            <a:r>
              <a:rPr lang="ja-JP" altLang="en-US" dirty="0" smtClean="0"/>
              <a:t>においては</a:t>
            </a:r>
            <a:r>
              <a:rPr lang="en-US" altLang="ja-JP" dirty="0" smtClean="0"/>
              <a:t> KEKB </a:t>
            </a:r>
            <a:r>
              <a:rPr lang="ja-JP" altLang="en-US" dirty="0" smtClean="0"/>
              <a:t>に比べ、</a:t>
            </a:r>
            <a:r>
              <a:rPr lang="en-US" altLang="ja-JP" dirty="0" smtClean="0"/>
              <a:t>4 </a:t>
            </a:r>
            <a:r>
              <a:rPr lang="ja-JP" altLang="en-US" dirty="0" smtClean="0"/>
              <a:t>倍以上の陽電子増倍が必要</a:t>
            </a:r>
            <a:endParaRPr lang="en-US" altLang="ja-JP" dirty="0" smtClean="0"/>
          </a:p>
          <a:p>
            <a:pPr lvl="1"/>
            <a:r>
              <a:rPr lang="ja-JP" altLang="en-US" dirty="0" smtClean="0"/>
              <a:t>昨年末</a:t>
            </a:r>
            <a:r>
              <a:rPr lang="en-US" altLang="ja-JP" dirty="0" smtClean="0"/>
              <a:t> Flux Concentrator (FC) </a:t>
            </a:r>
            <a:r>
              <a:rPr lang="ja-JP" altLang="en-US" dirty="0" smtClean="0"/>
              <a:t>試験時に</a:t>
            </a:r>
            <a:r>
              <a:rPr lang="en-US" altLang="ja-JP" dirty="0" smtClean="0"/>
              <a:t> Cable </a:t>
            </a:r>
            <a:r>
              <a:rPr lang="ja-JP" altLang="en-US" dirty="0" smtClean="0"/>
              <a:t>焼損事故、充分な安全対策を講じた</a:t>
            </a:r>
            <a:endParaRPr lang="en-US" altLang="ja-JP" dirty="0" smtClean="0"/>
          </a:p>
          <a:p>
            <a:pPr lvl="1"/>
            <a:r>
              <a:rPr lang="ja-JP" altLang="en-US" dirty="0" smtClean="0"/>
              <a:t>昨年度末から、</a:t>
            </a:r>
            <a:r>
              <a:rPr lang="en-US" altLang="ja-JP" dirty="0" smtClean="0"/>
              <a:t>100 m </a:t>
            </a:r>
            <a:r>
              <a:rPr lang="ja-JP" altLang="en-US" dirty="0" smtClean="0"/>
              <a:t>近</a:t>
            </a:r>
            <a:r>
              <a:rPr lang="en-US" altLang="ja-JP" dirty="0" smtClean="0"/>
              <a:t/>
            </a:r>
            <a:br>
              <a:rPr lang="en-US" altLang="ja-JP" dirty="0" smtClean="0"/>
            </a:br>
            <a:r>
              <a:rPr lang="ja-JP" altLang="en-US" dirty="0" smtClean="0"/>
              <a:t>くに亘る構成機器の試験が</a:t>
            </a:r>
            <a:r>
              <a:rPr lang="en-US" altLang="ja-JP" dirty="0" smtClean="0"/>
              <a:t/>
            </a:r>
            <a:br>
              <a:rPr lang="en-US" altLang="ja-JP" dirty="0" smtClean="0"/>
            </a:br>
            <a:r>
              <a:rPr lang="ja-JP" altLang="en-US" dirty="0" smtClean="0"/>
              <a:t>段階的</a:t>
            </a:r>
            <a:r>
              <a:rPr lang="ja-JP" altLang="en-US" dirty="0"/>
              <a:t>に</a:t>
            </a:r>
            <a:r>
              <a:rPr lang="ja-JP" altLang="en-US" dirty="0" smtClean="0"/>
              <a:t>行われた</a:t>
            </a:r>
            <a:endParaRPr lang="en-US" altLang="ja-JP" dirty="0" smtClean="0"/>
          </a:p>
          <a:p>
            <a:pPr lvl="1"/>
            <a:r>
              <a:rPr lang="en-US" altLang="ja-JP" dirty="0" smtClean="0"/>
              <a:t>4 </a:t>
            </a:r>
            <a:r>
              <a:rPr lang="ja-JP" altLang="en-US" dirty="0" smtClean="0"/>
              <a:t>月に現場における高圧印</a:t>
            </a:r>
            <a:r>
              <a:rPr lang="en-US" altLang="ja-JP" dirty="0" smtClean="0"/>
              <a:t/>
            </a:r>
            <a:br>
              <a:rPr lang="en-US" altLang="ja-JP" dirty="0" smtClean="0"/>
            </a:br>
            <a:r>
              <a:rPr lang="ja-JP" altLang="en-US" dirty="0" smtClean="0"/>
              <a:t>加試験</a:t>
            </a:r>
            <a:endParaRPr lang="en-US" altLang="ja-JP" dirty="0" smtClean="0"/>
          </a:p>
          <a:p>
            <a:pPr lvl="1"/>
            <a:r>
              <a:rPr lang="en-US" altLang="ja-JP" dirty="0" smtClean="0"/>
              <a:t>5 </a:t>
            </a:r>
            <a:r>
              <a:rPr lang="ja-JP" altLang="en-US" dirty="0" smtClean="0"/>
              <a:t>月から一次電子の調整、</a:t>
            </a:r>
            <a:r>
              <a:rPr lang="en-US" altLang="ja-JP" dirty="0" smtClean="0"/>
              <a:t/>
            </a:r>
            <a:br>
              <a:rPr lang="en-US" altLang="ja-JP" dirty="0" smtClean="0"/>
            </a:br>
            <a:r>
              <a:rPr lang="ja-JP" altLang="en-US" dirty="0" smtClean="0"/>
              <a:t>標的穴を通した標的下流の</a:t>
            </a:r>
            <a:r>
              <a:rPr lang="en-US" altLang="ja-JP" dirty="0" smtClean="0"/>
              <a:t/>
            </a:r>
            <a:br>
              <a:rPr lang="en-US" altLang="ja-JP" dirty="0" smtClean="0"/>
            </a:br>
            <a:r>
              <a:rPr lang="ja-JP" altLang="en-US" dirty="0" smtClean="0"/>
              <a:t>電子の調整及び機器の調整</a:t>
            </a:r>
            <a:endParaRPr lang="en-US" altLang="ja-JP" dirty="0" smtClean="0"/>
          </a:p>
          <a:p>
            <a:pPr lvl="1"/>
            <a:endParaRPr lang="ja-JP" altLang="en-US" dirty="0"/>
          </a:p>
        </p:txBody>
      </p:sp>
      <p:sp>
        <p:nvSpPr>
          <p:cNvPr id="4" name="スライド番号プレースホルダ 3"/>
          <p:cNvSpPr>
            <a:spLocks noGrp="1"/>
          </p:cNvSpPr>
          <p:nvPr>
            <p:ph type="sldNum" sz="quarter" idx="10"/>
          </p:nvPr>
        </p:nvSpPr>
        <p:spPr/>
        <p:txBody>
          <a:bodyPr/>
          <a:lstStyle/>
          <a:p>
            <a:pPr>
              <a:defRPr/>
            </a:pPr>
            <a:fld id="{4D221721-5FDC-D445-9F85-7F3CCA7B1AE5}" type="slidenum">
              <a:rPr lang="en-US" altLang="ja-JP" smtClean="0"/>
              <a:pPr>
                <a:defRPr/>
              </a:pPr>
              <a:t>7</a:t>
            </a:fld>
            <a:endParaRPr lang="en-US" altLang="ja-JP" dirty="0"/>
          </a:p>
        </p:txBody>
      </p:sp>
      <p:pic>
        <p:nvPicPr>
          <p:cNvPr id="5" name="図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07140" y="3330473"/>
            <a:ext cx="5016398" cy="3899002"/>
          </a:xfrm>
          <a:prstGeom prst="rect">
            <a:avLst/>
          </a:prstGeom>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SuperKEKB </a:t>
            </a:r>
            <a:r>
              <a:rPr kumimoji="1" lang="ja-JP" altLang="en-US" dirty="0" smtClean="0"/>
              <a:t>向け陽電子生成</a:t>
            </a:r>
            <a:endParaRPr kumimoji="1" lang="ja-JP" altLang="en-US" dirty="0"/>
          </a:p>
        </p:txBody>
      </p:sp>
      <p:sp>
        <p:nvSpPr>
          <p:cNvPr id="34" name="テキスト ボックス 33"/>
          <p:cNvSpPr txBox="1"/>
          <p:nvPr/>
        </p:nvSpPr>
        <p:spPr>
          <a:xfrm>
            <a:off x="469900" y="5025813"/>
            <a:ext cx="9779000" cy="2536210"/>
          </a:xfrm>
          <a:prstGeom prst="rect">
            <a:avLst/>
          </a:prstGeom>
          <a:noFill/>
        </p:spPr>
        <p:txBody>
          <a:bodyPr wrap="square" lIns="103775" tIns="51881" rIns="103775" bIns="51881" rtlCol="0">
            <a:spAutoFit/>
          </a:bodyPr>
          <a:lstStyle/>
          <a:p>
            <a:pPr defTabSz="518845">
              <a:lnSpc>
                <a:spcPct val="110000"/>
              </a:lnSpc>
              <a:buClr>
                <a:prstClr val="black"/>
              </a:buClr>
            </a:pPr>
            <a:r>
              <a:rPr lang="ja-JP" altLang="en-US" sz="2400" dirty="0" smtClean="0">
                <a:solidFill>
                  <a:prstClr val="black"/>
                </a:solidFill>
                <a:ea typeface="ＭＳ Ｐゴシック"/>
                <a:cs typeface="Arial"/>
              </a:rPr>
              <a:t>標的後の陽電子捕獲は、新規開発の</a:t>
            </a:r>
            <a:r>
              <a:rPr lang="en-US" altLang="ja-JP" sz="2400" dirty="0" smtClean="0">
                <a:solidFill>
                  <a:prstClr val="black"/>
                </a:solidFill>
                <a:ea typeface="ＭＳ Ｐゴシック"/>
                <a:cs typeface="Arial"/>
              </a:rPr>
              <a:t/>
            </a:r>
            <a:br>
              <a:rPr lang="en-US" altLang="ja-JP" sz="2400" dirty="0" smtClean="0">
                <a:solidFill>
                  <a:prstClr val="black"/>
                </a:solidFill>
                <a:ea typeface="ＭＳ Ｐゴシック"/>
                <a:cs typeface="Arial"/>
              </a:rPr>
            </a:br>
            <a:r>
              <a:rPr lang="en-US" altLang="ja-JP" sz="2400" dirty="0" smtClean="0">
                <a:solidFill>
                  <a:prstClr val="black"/>
                </a:solidFill>
                <a:ea typeface="ＭＳ Ｐゴシック"/>
                <a:cs typeface="Arial"/>
              </a:rPr>
              <a:t>	</a:t>
            </a:r>
            <a:r>
              <a:rPr lang="ja-JP" altLang="en-US" sz="2400" dirty="0" smtClean="0">
                <a:solidFill>
                  <a:prstClr val="black"/>
                </a:solidFill>
                <a:ea typeface="ＭＳ Ｐゴシック"/>
                <a:cs typeface="Arial"/>
              </a:rPr>
              <a:t>フラックスコンセントレータ</a:t>
            </a:r>
            <a:r>
              <a:rPr lang="en-US" altLang="ja-JP" sz="2400" dirty="0" smtClean="0">
                <a:solidFill>
                  <a:prstClr val="black"/>
                </a:solidFill>
                <a:ea typeface="ＭＳ Ｐゴシック"/>
                <a:cs typeface="Arial"/>
              </a:rPr>
              <a:t> </a:t>
            </a:r>
            <a:r>
              <a:rPr lang="en-US" altLang="ja-JP" sz="2400" dirty="0">
                <a:solidFill>
                  <a:prstClr val="black"/>
                </a:solidFill>
                <a:ea typeface="ＭＳ Ｐゴシック"/>
                <a:cs typeface="Arial"/>
              </a:rPr>
              <a:t>(FC</a:t>
            </a:r>
            <a:r>
              <a:rPr lang="en-US" altLang="ja-JP" sz="2400" dirty="0" smtClean="0">
                <a:solidFill>
                  <a:prstClr val="black"/>
                </a:solidFill>
                <a:ea typeface="ＭＳ Ｐゴシック"/>
                <a:cs typeface="Arial"/>
              </a:rPr>
              <a:t>) </a:t>
            </a:r>
            <a:r>
              <a:rPr lang="ja-JP" altLang="en-US" sz="2400" dirty="0" smtClean="0">
                <a:solidFill>
                  <a:prstClr val="black"/>
                </a:solidFill>
                <a:ea typeface="ＭＳ Ｐゴシック"/>
                <a:cs typeface="Arial"/>
              </a:rPr>
              <a:t>と</a:t>
            </a:r>
            <a:r>
              <a:rPr lang="ja-JP" altLang="en-US" sz="2400" dirty="0" smtClean="0">
                <a:solidFill>
                  <a:prstClr val="black"/>
                </a:solidFill>
                <a:ea typeface="ＭＳ Ｐゴシック"/>
                <a:cs typeface="Arial"/>
              </a:rPr>
              <a:t>、大口径</a:t>
            </a:r>
            <a:r>
              <a:rPr lang="en-US" altLang="ja-JP" sz="2400" dirty="0" smtClean="0">
                <a:solidFill>
                  <a:prstClr val="black"/>
                </a:solidFill>
                <a:ea typeface="ＭＳ Ｐゴシック"/>
                <a:cs typeface="Arial"/>
              </a:rPr>
              <a:t> </a:t>
            </a:r>
            <a:r>
              <a:rPr lang="en-US" altLang="ja-JP" sz="2400" dirty="0">
                <a:solidFill>
                  <a:prstClr val="black"/>
                </a:solidFill>
                <a:ea typeface="ＭＳ Ｐゴシック"/>
                <a:cs typeface="Arial"/>
              </a:rPr>
              <a:t>S</a:t>
            </a:r>
            <a:r>
              <a:rPr lang="en-US" altLang="ja-JP" sz="2400" dirty="0" smtClean="0">
                <a:solidFill>
                  <a:prstClr val="black"/>
                </a:solidFill>
                <a:ea typeface="ＭＳ Ｐゴシック"/>
                <a:cs typeface="Arial"/>
              </a:rPr>
              <a:t>-</a:t>
            </a:r>
            <a:r>
              <a:rPr lang="en-US" altLang="ja-JP" sz="2400" dirty="0">
                <a:solidFill>
                  <a:prstClr val="black"/>
                </a:solidFill>
                <a:ea typeface="ＭＳ Ｐゴシック"/>
                <a:cs typeface="Arial"/>
              </a:rPr>
              <a:t>band </a:t>
            </a:r>
            <a:r>
              <a:rPr lang="ja-JP" altLang="en-US" sz="2400" dirty="0" smtClean="0">
                <a:solidFill>
                  <a:prstClr val="black"/>
                </a:solidFill>
                <a:ea typeface="ＭＳ Ｐゴシック"/>
                <a:cs typeface="Arial"/>
              </a:rPr>
              <a:t>加速管</a:t>
            </a:r>
            <a:r>
              <a:rPr lang="en-US" altLang="ja-JP" sz="2400" dirty="0" smtClean="0">
                <a:solidFill>
                  <a:prstClr val="black"/>
                </a:solidFill>
                <a:ea typeface="ＭＳ Ｐゴシック"/>
                <a:cs typeface="Arial"/>
              </a:rPr>
              <a:t> </a:t>
            </a:r>
            <a:r>
              <a:rPr lang="en-US" altLang="ja-JP" sz="2400" dirty="0">
                <a:solidFill>
                  <a:prstClr val="black"/>
                </a:solidFill>
                <a:ea typeface="ＭＳ Ｐゴシック"/>
                <a:cs typeface="Arial"/>
              </a:rPr>
              <a:t>(LAS)</a:t>
            </a:r>
          </a:p>
          <a:p>
            <a:pPr defTabSz="518845">
              <a:lnSpc>
                <a:spcPct val="110000"/>
              </a:lnSpc>
              <a:buClr>
                <a:prstClr val="black"/>
              </a:buClr>
            </a:pPr>
            <a:r>
              <a:rPr lang="ja-JP" altLang="en-US" sz="2400" dirty="0" smtClean="0">
                <a:solidFill>
                  <a:prstClr val="black"/>
                </a:solidFill>
                <a:ea typeface="ＭＳ Ｐゴシック"/>
                <a:cs typeface="Arial"/>
              </a:rPr>
              <a:t>減速捕獲による</a:t>
            </a:r>
            <a:r>
              <a:rPr lang="en-US" altLang="ja-JP" sz="2400" dirty="0" smtClean="0">
                <a:solidFill>
                  <a:prstClr val="black"/>
                </a:solidFill>
                <a:ea typeface="ＭＳ Ｐゴシック"/>
                <a:cs typeface="Arial"/>
              </a:rPr>
              <a:t> S</a:t>
            </a:r>
            <a:r>
              <a:rPr lang="en-US" altLang="ja-JP" sz="2400" dirty="0" smtClean="0">
                <a:solidFill>
                  <a:prstClr val="black"/>
                </a:solidFill>
                <a:ea typeface="ＭＳ Ｐゴシック"/>
                <a:cs typeface="Arial"/>
              </a:rPr>
              <a:t>atellite bunch (Beam loss) </a:t>
            </a:r>
            <a:r>
              <a:rPr lang="ja-JP" altLang="en-US" sz="2400" dirty="0" smtClean="0">
                <a:solidFill>
                  <a:prstClr val="black"/>
                </a:solidFill>
                <a:ea typeface="ＭＳ Ｐゴシック"/>
                <a:cs typeface="Arial"/>
              </a:rPr>
              <a:t>削減</a:t>
            </a:r>
            <a:endParaRPr lang="en-US" altLang="ja-JP" sz="2400" dirty="0">
              <a:solidFill>
                <a:prstClr val="black"/>
              </a:solidFill>
              <a:ea typeface="ＭＳ Ｐゴシック"/>
              <a:cs typeface="Arial"/>
            </a:endParaRPr>
          </a:p>
          <a:p>
            <a:pPr defTabSz="518845">
              <a:lnSpc>
                <a:spcPct val="110000"/>
              </a:lnSpc>
              <a:buClr>
                <a:prstClr val="black"/>
              </a:buClr>
            </a:pPr>
            <a:r>
              <a:rPr lang="ja-JP" altLang="en-US" sz="2400" dirty="0" smtClean="0">
                <a:solidFill>
                  <a:prstClr val="black"/>
                </a:solidFill>
                <a:ea typeface="ＭＳ Ｐゴシック"/>
                <a:cs typeface="Arial"/>
              </a:rPr>
              <a:t>標的脇</a:t>
            </a:r>
            <a:r>
              <a:rPr lang="en-US" altLang="ja-JP" sz="2400" dirty="0" smtClean="0">
                <a:solidFill>
                  <a:prstClr val="black"/>
                </a:solidFill>
                <a:ea typeface="ＭＳ Ｐゴシック"/>
                <a:cs typeface="Arial"/>
              </a:rPr>
              <a:t> (3.5mm) </a:t>
            </a:r>
            <a:r>
              <a:rPr lang="ja-JP" altLang="en-US" sz="2400" dirty="0" smtClean="0">
                <a:solidFill>
                  <a:prstClr val="black"/>
                </a:solidFill>
                <a:ea typeface="ＭＳ Ｐゴシック"/>
                <a:cs typeface="Arial"/>
              </a:rPr>
              <a:t>の電子通過用ピンホール</a:t>
            </a:r>
            <a:r>
              <a:rPr lang="en-US" altLang="ja-JP" sz="2400" dirty="0" smtClean="0">
                <a:solidFill>
                  <a:prstClr val="black"/>
                </a:solidFill>
                <a:ea typeface="ＭＳ Ｐゴシック"/>
                <a:cs typeface="Arial"/>
              </a:rPr>
              <a:t> (2mm)</a:t>
            </a:r>
            <a:endParaRPr lang="en-US" altLang="ja-JP" sz="2400" dirty="0">
              <a:solidFill>
                <a:prstClr val="black"/>
              </a:solidFill>
              <a:ea typeface="ＭＳ Ｐゴシック"/>
              <a:cs typeface="Arial"/>
            </a:endParaRPr>
          </a:p>
          <a:p>
            <a:pPr defTabSz="518845">
              <a:lnSpc>
                <a:spcPct val="110000"/>
              </a:lnSpc>
              <a:buClr>
                <a:prstClr val="black"/>
              </a:buClr>
            </a:pPr>
            <a:r>
              <a:rPr lang="ja-JP" altLang="en-US" sz="2400" dirty="0" smtClean="0">
                <a:solidFill>
                  <a:prstClr val="black"/>
                </a:solidFill>
                <a:ea typeface="ＭＳ Ｐゴシック"/>
                <a:cs typeface="Arial"/>
              </a:rPr>
              <a:t>標的保護用ビームスポイラ</a:t>
            </a:r>
            <a:endParaRPr lang="en-US" altLang="ja-JP" sz="2400" dirty="0">
              <a:solidFill>
                <a:prstClr val="black"/>
              </a:solidFill>
              <a:ea typeface="ＭＳ Ｐゴシック"/>
              <a:cs typeface="Arial"/>
            </a:endParaRPr>
          </a:p>
          <a:p>
            <a:pPr defTabSz="518845">
              <a:lnSpc>
                <a:spcPct val="110000"/>
              </a:lnSpc>
              <a:buClr>
                <a:prstClr val="black"/>
              </a:buClr>
            </a:pPr>
            <a:endParaRPr lang="en-US" altLang="ja-JP" sz="2400" dirty="0">
              <a:solidFill>
                <a:prstClr val="black"/>
              </a:solidFill>
              <a:ea typeface="ＭＳ Ｐゴシック"/>
              <a:cs typeface="Arial"/>
            </a:endParaRPr>
          </a:p>
        </p:txBody>
      </p:sp>
      <p:pic>
        <p:nvPicPr>
          <p:cNvPr id="14" name="図 13" descr="target-offset概念図v5.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1359" y="1222055"/>
            <a:ext cx="5808346" cy="3756757"/>
          </a:xfrm>
          <a:prstGeom prst="rect">
            <a:avLst/>
          </a:prstGeom>
        </p:spPr>
      </p:pic>
      <p:sp>
        <p:nvSpPr>
          <p:cNvPr id="3" name="テキスト ボックス 2"/>
          <p:cNvSpPr txBox="1"/>
          <p:nvPr/>
        </p:nvSpPr>
        <p:spPr>
          <a:xfrm>
            <a:off x="3652762" y="3639361"/>
            <a:ext cx="1338091" cy="456666"/>
          </a:xfrm>
          <a:prstGeom prst="rect">
            <a:avLst/>
          </a:prstGeom>
          <a:noFill/>
        </p:spPr>
        <p:txBody>
          <a:bodyPr wrap="none" lIns="103775" tIns="51881" rIns="103775" bIns="51881" rtlCol="0">
            <a:spAutoFit/>
          </a:bodyPr>
          <a:lstStyle/>
          <a:p>
            <a:pPr defTabSz="518845">
              <a:lnSpc>
                <a:spcPct val="80000"/>
              </a:lnSpc>
            </a:pPr>
            <a:r>
              <a:rPr lang="en-US" altLang="ja-JP" sz="1400" b="1" dirty="0">
                <a:solidFill>
                  <a:srgbClr val="FF0000"/>
                </a:solidFill>
                <a:latin typeface="Arial"/>
                <a:ea typeface="ＭＳ Ｐゴシック"/>
                <a:cs typeface="Arial"/>
              </a:rPr>
              <a:t>Flux </a:t>
            </a:r>
          </a:p>
          <a:p>
            <a:pPr defTabSz="518845">
              <a:lnSpc>
                <a:spcPct val="80000"/>
              </a:lnSpc>
            </a:pPr>
            <a:r>
              <a:rPr lang="en-US" altLang="ja-JP" sz="1400" b="1" dirty="0">
                <a:solidFill>
                  <a:srgbClr val="FF0000"/>
                </a:solidFill>
                <a:latin typeface="Arial"/>
                <a:ea typeface="ＭＳ Ｐゴシック"/>
                <a:cs typeface="Arial"/>
              </a:rPr>
              <a:t>Concentrator</a:t>
            </a:r>
            <a:endParaRPr lang="ja-JP" altLang="en-US" sz="1400" b="1" dirty="0">
              <a:solidFill>
                <a:srgbClr val="FF0000"/>
              </a:solidFill>
              <a:latin typeface="Arial"/>
              <a:ea typeface="ＭＳ Ｐゴシック"/>
              <a:cs typeface="Arial"/>
            </a:endParaRPr>
          </a:p>
        </p:txBody>
      </p:sp>
      <p:sp>
        <p:nvSpPr>
          <p:cNvPr id="5" name="テキスト ボックス 4"/>
          <p:cNvSpPr txBox="1"/>
          <p:nvPr/>
        </p:nvSpPr>
        <p:spPr>
          <a:xfrm>
            <a:off x="5371397" y="2692232"/>
            <a:ext cx="472757" cy="381774"/>
          </a:xfrm>
          <a:prstGeom prst="rect">
            <a:avLst/>
          </a:prstGeom>
          <a:noFill/>
        </p:spPr>
        <p:txBody>
          <a:bodyPr wrap="none" lIns="103775" tIns="51881" rIns="103775" bIns="51881" rtlCol="0">
            <a:spAutoFit/>
          </a:bodyPr>
          <a:lstStyle/>
          <a:p>
            <a:pPr defTabSz="518845"/>
            <a:r>
              <a:rPr lang="en-US" altLang="ja-JP" sz="1800" b="1" dirty="0">
                <a:solidFill>
                  <a:srgbClr val="FF0000"/>
                </a:solidFill>
                <a:latin typeface="Arial"/>
                <a:ea typeface="ＭＳ Ｐゴシック"/>
                <a:cs typeface="Arial"/>
              </a:rPr>
              <a:t>e+</a:t>
            </a:r>
            <a:endParaRPr lang="ja-JP" altLang="en-US" sz="1800" b="1" dirty="0">
              <a:solidFill>
                <a:srgbClr val="FF0000"/>
              </a:solidFill>
              <a:latin typeface="Arial"/>
              <a:ea typeface="ＭＳ Ｐゴシック"/>
              <a:cs typeface="Arial"/>
            </a:endParaRPr>
          </a:p>
        </p:txBody>
      </p:sp>
      <p:sp>
        <p:nvSpPr>
          <p:cNvPr id="6" name="テキスト ボックス 5"/>
          <p:cNvSpPr txBox="1"/>
          <p:nvPr/>
        </p:nvSpPr>
        <p:spPr>
          <a:xfrm>
            <a:off x="4204826" y="3095075"/>
            <a:ext cx="1794245" cy="350997"/>
          </a:xfrm>
          <a:prstGeom prst="rect">
            <a:avLst/>
          </a:prstGeom>
          <a:noFill/>
        </p:spPr>
        <p:txBody>
          <a:bodyPr wrap="none" lIns="103775" tIns="51881" rIns="103775" bIns="51881" rtlCol="0">
            <a:spAutoFit/>
          </a:bodyPr>
          <a:lstStyle/>
          <a:p>
            <a:pPr defTabSz="518845"/>
            <a:r>
              <a:rPr lang="en-US" altLang="ja-JP" sz="1600" b="1" dirty="0">
                <a:solidFill>
                  <a:srgbClr val="0000FF"/>
                </a:solidFill>
                <a:latin typeface="Arial"/>
                <a:ea typeface="ＭＳ Ｐゴシック"/>
                <a:cs typeface="Arial"/>
              </a:rPr>
              <a:t>5 nC injection e-</a:t>
            </a:r>
            <a:endParaRPr lang="ja-JP" altLang="en-US" sz="1600" b="1" dirty="0">
              <a:solidFill>
                <a:srgbClr val="0000FF"/>
              </a:solidFill>
              <a:latin typeface="Arial"/>
              <a:ea typeface="ＭＳ Ｐゴシック"/>
              <a:cs typeface="Arial"/>
            </a:endParaRPr>
          </a:p>
        </p:txBody>
      </p:sp>
      <p:sp>
        <p:nvSpPr>
          <p:cNvPr id="8" name="テキスト ボックス 7"/>
          <p:cNvSpPr txBox="1"/>
          <p:nvPr/>
        </p:nvSpPr>
        <p:spPr>
          <a:xfrm>
            <a:off x="66551" y="2206174"/>
            <a:ext cx="1325755" cy="557207"/>
          </a:xfrm>
          <a:prstGeom prst="rect">
            <a:avLst/>
          </a:prstGeom>
          <a:noFill/>
        </p:spPr>
        <p:txBody>
          <a:bodyPr wrap="none" lIns="103775" tIns="51881" rIns="103775" bIns="51881" rtlCol="0">
            <a:spAutoFit/>
          </a:bodyPr>
          <a:lstStyle/>
          <a:p>
            <a:pPr defTabSz="518845">
              <a:lnSpc>
                <a:spcPct val="80000"/>
              </a:lnSpc>
            </a:pPr>
            <a:r>
              <a:rPr lang="en-US" altLang="ja-JP" sz="1800" b="1" dirty="0">
                <a:solidFill>
                  <a:srgbClr val="0000FF"/>
                </a:solidFill>
                <a:latin typeface="Arial"/>
                <a:ea typeface="ＭＳ Ｐゴシック"/>
                <a:cs typeface="Arial"/>
              </a:rPr>
              <a:t>10 nC</a:t>
            </a:r>
          </a:p>
          <a:p>
            <a:pPr defTabSz="518845">
              <a:lnSpc>
                <a:spcPct val="80000"/>
              </a:lnSpc>
            </a:pPr>
            <a:r>
              <a:rPr lang="en-US" altLang="ja-JP" sz="1800" b="1" dirty="0">
                <a:solidFill>
                  <a:srgbClr val="0000FF"/>
                </a:solidFill>
                <a:latin typeface="Arial"/>
                <a:ea typeface="ＭＳ Ｐゴシック"/>
                <a:cs typeface="Arial"/>
              </a:rPr>
              <a:t>primary e-</a:t>
            </a:r>
            <a:endParaRPr lang="ja-JP" altLang="en-US" sz="1800" b="1" dirty="0">
              <a:solidFill>
                <a:srgbClr val="0000FF"/>
              </a:solidFill>
              <a:latin typeface="Arial"/>
              <a:ea typeface="ＭＳ Ｐゴシック"/>
              <a:cs typeface="Arial"/>
            </a:endParaRPr>
          </a:p>
        </p:txBody>
      </p:sp>
      <p:sp>
        <p:nvSpPr>
          <p:cNvPr id="9" name="テキスト ボックス 8"/>
          <p:cNvSpPr txBox="1"/>
          <p:nvPr/>
        </p:nvSpPr>
        <p:spPr>
          <a:xfrm>
            <a:off x="3199342" y="1248004"/>
            <a:ext cx="1295502" cy="276999"/>
          </a:xfrm>
          <a:prstGeom prst="rect">
            <a:avLst/>
          </a:prstGeom>
          <a:noFill/>
        </p:spPr>
        <p:txBody>
          <a:bodyPr wrap="none" lIns="0" tIns="0" rIns="0" bIns="0" rtlCol="0">
            <a:spAutoFit/>
          </a:bodyPr>
          <a:lstStyle/>
          <a:p>
            <a:pPr defTabSz="518845"/>
            <a:r>
              <a:rPr lang="en-US" altLang="ja-JP" sz="1800" b="1" dirty="0">
                <a:solidFill>
                  <a:prstClr val="white">
                    <a:lumMod val="65000"/>
                  </a:prstClr>
                </a:solidFill>
                <a:latin typeface="Arial"/>
                <a:ea typeface="ＭＳ Ｐゴシック"/>
                <a:cs typeface="Arial"/>
              </a:rPr>
              <a:t>bridge coils</a:t>
            </a:r>
            <a:endParaRPr lang="ja-JP" altLang="en-US" sz="1800" b="1" dirty="0">
              <a:solidFill>
                <a:prstClr val="white">
                  <a:lumMod val="65000"/>
                </a:prstClr>
              </a:solidFill>
              <a:latin typeface="Arial"/>
              <a:ea typeface="ＭＳ Ｐゴシック"/>
              <a:cs typeface="Arial"/>
            </a:endParaRPr>
          </a:p>
        </p:txBody>
      </p:sp>
      <p:cxnSp>
        <p:nvCxnSpPr>
          <p:cNvPr id="10" name="直線コネクタ 9"/>
          <p:cNvCxnSpPr/>
          <p:nvPr/>
        </p:nvCxnSpPr>
        <p:spPr>
          <a:xfrm>
            <a:off x="798681" y="2561235"/>
            <a:ext cx="172566" cy="427375"/>
          </a:xfrm>
          <a:prstGeom prst="line">
            <a:avLst/>
          </a:prstGeom>
          <a:ln w="12700" cmpd="sng">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sp>
        <p:nvSpPr>
          <p:cNvPr id="12" name="テキスト ボックス 11"/>
          <p:cNvSpPr txBox="1"/>
          <p:nvPr/>
        </p:nvSpPr>
        <p:spPr>
          <a:xfrm>
            <a:off x="3268507" y="2466018"/>
            <a:ext cx="500137" cy="215444"/>
          </a:xfrm>
          <a:prstGeom prst="rect">
            <a:avLst/>
          </a:prstGeom>
          <a:noFill/>
        </p:spPr>
        <p:txBody>
          <a:bodyPr wrap="none" lIns="0" tIns="0" rIns="0" bIns="0" rtlCol="0">
            <a:spAutoFit/>
          </a:bodyPr>
          <a:lstStyle/>
          <a:p>
            <a:pPr defTabSz="518845"/>
            <a:r>
              <a:rPr lang="en-US" altLang="ja-JP" sz="1400" b="1" dirty="0">
                <a:solidFill>
                  <a:srgbClr val="800000"/>
                </a:solidFill>
                <a:latin typeface="Arial"/>
                <a:ea typeface="ＭＳ Ｐゴシック"/>
                <a:cs typeface="Arial"/>
              </a:rPr>
              <a:t>target</a:t>
            </a:r>
            <a:endParaRPr lang="ja-JP" altLang="en-US" sz="1400" b="1" dirty="0">
              <a:solidFill>
                <a:srgbClr val="800000"/>
              </a:solidFill>
              <a:latin typeface="Arial"/>
              <a:ea typeface="ＭＳ Ｐゴシック"/>
              <a:cs typeface="Arial"/>
            </a:endParaRPr>
          </a:p>
        </p:txBody>
      </p:sp>
      <p:sp>
        <p:nvSpPr>
          <p:cNvPr id="13" name="テキスト ボックス 12"/>
          <p:cNvSpPr txBox="1"/>
          <p:nvPr/>
        </p:nvSpPr>
        <p:spPr>
          <a:xfrm>
            <a:off x="3191645" y="3182806"/>
            <a:ext cx="469004" cy="351891"/>
          </a:xfrm>
          <a:prstGeom prst="rect">
            <a:avLst/>
          </a:prstGeom>
          <a:noFill/>
        </p:spPr>
        <p:txBody>
          <a:bodyPr wrap="none" lIns="0" tIns="0" rIns="0" bIns="0" rtlCol="0">
            <a:spAutoFit/>
          </a:bodyPr>
          <a:lstStyle/>
          <a:p>
            <a:pPr defTabSz="518845">
              <a:lnSpc>
                <a:spcPct val="80000"/>
              </a:lnSpc>
            </a:pPr>
            <a:r>
              <a:rPr lang="en-US" altLang="ja-JP" sz="1400" b="1" dirty="0">
                <a:solidFill>
                  <a:prstClr val="black"/>
                </a:solidFill>
                <a:latin typeface="Arial"/>
                <a:ea typeface="ＭＳ Ｐゴシック"/>
                <a:cs typeface="Arial"/>
              </a:rPr>
              <a:t>beam</a:t>
            </a:r>
          </a:p>
          <a:p>
            <a:pPr defTabSz="518845">
              <a:lnSpc>
                <a:spcPct val="80000"/>
              </a:lnSpc>
            </a:pPr>
            <a:r>
              <a:rPr lang="en-US" altLang="ja-JP" sz="1400" b="1" dirty="0">
                <a:solidFill>
                  <a:prstClr val="black"/>
                </a:solidFill>
                <a:latin typeface="Arial"/>
                <a:ea typeface="ＭＳ Ｐゴシック"/>
                <a:cs typeface="Arial"/>
              </a:rPr>
              <a:t>hole</a:t>
            </a:r>
            <a:endParaRPr lang="ja-JP" altLang="en-US" sz="1400" b="1" dirty="0">
              <a:solidFill>
                <a:prstClr val="black"/>
              </a:solidFill>
              <a:latin typeface="Arial"/>
              <a:ea typeface="ＭＳ Ｐゴシック"/>
              <a:cs typeface="Arial"/>
            </a:endParaRPr>
          </a:p>
        </p:txBody>
      </p:sp>
      <p:sp>
        <p:nvSpPr>
          <p:cNvPr id="15" name="テキスト ボックス 14"/>
          <p:cNvSpPr txBox="1"/>
          <p:nvPr/>
        </p:nvSpPr>
        <p:spPr>
          <a:xfrm>
            <a:off x="134165" y="3864949"/>
            <a:ext cx="1102991" cy="276999"/>
          </a:xfrm>
          <a:prstGeom prst="rect">
            <a:avLst/>
          </a:prstGeom>
          <a:noFill/>
        </p:spPr>
        <p:txBody>
          <a:bodyPr wrap="none" lIns="0" tIns="0" rIns="0" bIns="0" rtlCol="0">
            <a:spAutoFit/>
          </a:bodyPr>
          <a:lstStyle/>
          <a:p>
            <a:pPr defTabSz="518845"/>
            <a:r>
              <a:rPr lang="en-US" altLang="ja-JP" sz="1800" b="1" dirty="0" smtClean="0">
                <a:solidFill>
                  <a:srgbClr val="FF00FF"/>
                </a:solidFill>
                <a:latin typeface="Arial"/>
                <a:ea typeface="ＭＳ Ｐゴシック"/>
                <a:cs typeface="Arial"/>
              </a:rPr>
              <a:t>pulsed </a:t>
            </a:r>
            <a:r>
              <a:rPr lang="en-US" altLang="ja-JP" sz="1800" b="1" dirty="0">
                <a:solidFill>
                  <a:srgbClr val="FF00FF"/>
                </a:solidFill>
                <a:latin typeface="Arial"/>
                <a:ea typeface="ＭＳ Ｐゴシック"/>
                <a:cs typeface="Arial"/>
              </a:rPr>
              <a:t>ST</a:t>
            </a:r>
            <a:endParaRPr lang="ja-JP" altLang="en-US" sz="1800" b="1" dirty="0">
              <a:solidFill>
                <a:srgbClr val="FF00FF"/>
              </a:solidFill>
              <a:latin typeface="Arial"/>
              <a:ea typeface="ＭＳ Ｐゴシック"/>
              <a:cs typeface="Arial"/>
            </a:endParaRPr>
          </a:p>
        </p:txBody>
      </p:sp>
      <p:sp>
        <p:nvSpPr>
          <p:cNvPr id="16" name="テキスト ボックス 15"/>
          <p:cNvSpPr txBox="1"/>
          <p:nvPr/>
        </p:nvSpPr>
        <p:spPr>
          <a:xfrm>
            <a:off x="1683764" y="2156826"/>
            <a:ext cx="769366" cy="276999"/>
          </a:xfrm>
          <a:prstGeom prst="rect">
            <a:avLst/>
          </a:prstGeom>
          <a:noFill/>
        </p:spPr>
        <p:txBody>
          <a:bodyPr wrap="none" lIns="0" tIns="0" rIns="0" bIns="0" rtlCol="0">
            <a:spAutoFit/>
          </a:bodyPr>
          <a:lstStyle/>
          <a:p>
            <a:pPr defTabSz="518845"/>
            <a:r>
              <a:rPr lang="en-US" altLang="ja-JP" sz="1800" b="1" dirty="0">
                <a:solidFill>
                  <a:srgbClr val="008000"/>
                </a:solidFill>
                <a:latin typeface="Arial"/>
                <a:ea typeface="ＭＳ Ｐゴシック"/>
                <a:cs typeface="Arial"/>
              </a:rPr>
              <a:t>DC QM</a:t>
            </a:r>
            <a:endParaRPr lang="ja-JP" altLang="en-US" sz="1800" b="1" dirty="0">
              <a:solidFill>
                <a:srgbClr val="008000"/>
              </a:solidFill>
              <a:latin typeface="Arial"/>
              <a:ea typeface="ＭＳ Ｐゴシック"/>
              <a:cs typeface="Arial"/>
            </a:endParaRPr>
          </a:p>
        </p:txBody>
      </p:sp>
      <p:sp>
        <p:nvSpPr>
          <p:cNvPr id="17" name="テキスト ボックス 16"/>
          <p:cNvSpPr txBox="1"/>
          <p:nvPr/>
        </p:nvSpPr>
        <p:spPr>
          <a:xfrm>
            <a:off x="1665513" y="4189175"/>
            <a:ext cx="1179860" cy="276999"/>
          </a:xfrm>
          <a:prstGeom prst="rect">
            <a:avLst/>
          </a:prstGeom>
          <a:noFill/>
        </p:spPr>
        <p:txBody>
          <a:bodyPr wrap="none" lIns="0" tIns="0" rIns="0" bIns="0" rtlCol="0">
            <a:spAutoFit/>
          </a:bodyPr>
          <a:lstStyle/>
          <a:p>
            <a:pPr defTabSz="518845"/>
            <a:r>
              <a:rPr lang="en-US" altLang="ja-JP" sz="1800" b="1" dirty="0" smtClean="0">
                <a:solidFill>
                  <a:srgbClr val="00FFFF"/>
                </a:solidFill>
                <a:latin typeface="Arial"/>
                <a:ea typeface="ＭＳ Ｐゴシック"/>
                <a:cs typeface="Arial"/>
              </a:rPr>
              <a:t>pulsed </a:t>
            </a:r>
            <a:r>
              <a:rPr lang="en-US" altLang="ja-JP" sz="1800" b="1" dirty="0">
                <a:solidFill>
                  <a:srgbClr val="00FFFF"/>
                </a:solidFill>
                <a:latin typeface="Arial"/>
                <a:ea typeface="ＭＳ Ｐゴシック"/>
                <a:cs typeface="Arial"/>
              </a:rPr>
              <a:t>QM</a:t>
            </a:r>
            <a:endParaRPr lang="ja-JP" altLang="en-US" sz="1800" b="1" dirty="0">
              <a:solidFill>
                <a:srgbClr val="00FFFF"/>
              </a:solidFill>
              <a:latin typeface="Arial"/>
              <a:ea typeface="ＭＳ Ｐゴシック"/>
              <a:cs typeface="Arial"/>
            </a:endParaRPr>
          </a:p>
        </p:txBody>
      </p:sp>
      <p:cxnSp>
        <p:nvCxnSpPr>
          <p:cNvPr id="18" name="直線コネクタ 17"/>
          <p:cNvCxnSpPr/>
          <p:nvPr/>
        </p:nvCxnSpPr>
        <p:spPr>
          <a:xfrm>
            <a:off x="649478" y="3467375"/>
            <a:ext cx="55731" cy="461220"/>
          </a:xfrm>
          <a:prstGeom prst="line">
            <a:avLst/>
          </a:prstGeom>
          <a:ln w="12700" cmpd="sng">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9" name="直線コネクタ 18"/>
          <p:cNvCxnSpPr/>
          <p:nvPr/>
        </p:nvCxnSpPr>
        <p:spPr>
          <a:xfrm flipH="1">
            <a:off x="705207" y="3460025"/>
            <a:ext cx="528472" cy="468569"/>
          </a:xfrm>
          <a:prstGeom prst="line">
            <a:avLst/>
          </a:prstGeom>
          <a:ln w="12700" cmpd="sng">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4" name="直線コネクタ 23"/>
          <p:cNvCxnSpPr/>
          <p:nvPr/>
        </p:nvCxnSpPr>
        <p:spPr>
          <a:xfrm flipH="1">
            <a:off x="2257850" y="3714907"/>
            <a:ext cx="516097" cy="557552"/>
          </a:xfrm>
          <a:prstGeom prst="line">
            <a:avLst/>
          </a:prstGeom>
          <a:ln w="12700" cmpd="sng">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5" name="直線コネクタ 24"/>
          <p:cNvCxnSpPr/>
          <p:nvPr/>
        </p:nvCxnSpPr>
        <p:spPr>
          <a:xfrm>
            <a:off x="1490732" y="3702538"/>
            <a:ext cx="767081" cy="554044"/>
          </a:xfrm>
          <a:prstGeom prst="line">
            <a:avLst/>
          </a:prstGeom>
          <a:ln w="12700" cmpd="sng">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sp>
        <p:nvSpPr>
          <p:cNvPr id="31" name="テキスト ボックス 30"/>
          <p:cNvSpPr txBox="1"/>
          <p:nvPr/>
        </p:nvSpPr>
        <p:spPr>
          <a:xfrm>
            <a:off x="768174" y="1425406"/>
            <a:ext cx="1173508" cy="412552"/>
          </a:xfrm>
          <a:prstGeom prst="rect">
            <a:avLst/>
          </a:prstGeom>
          <a:solidFill>
            <a:schemeClr val="bg2"/>
          </a:solidFill>
        </p:spPr>
        <p:txBody>
          <a:bodyPr wrap="none" lIns="103775" tIns="51881" rIns="103775" bIns="51881" rtlCol="0">
            <a:spAutoFit/>
          </a:bodyPr>
          <a:lstStyle/>
          <a:p>
            <a:pPr defTabSz="518845"/>
            <a:r>
              <a:rPr lang="en-US" altLang="ja-JP" sz="2000" dirty="0">
                <a:solidFill>
                  <a:prstClr val="black"/>
                </a:solidFill>
                <a:latin typeface="Calibri"/>
                <a:ea typeface="ＭＳ Ｐゴシック"/>
              </a:rPr>
              <a:t>side view</a:t>
            </a:r>
            <a:endParaRPr lang="ja-JP" altLang="en-US" sz="2000" dirty="0">
              <a:solidFill>
                <a:prstClr val="black"/>
              </a:solidFill>
              <a:latin typeface="Calibri"/>
              <a:ea typeface="ＭＳ Ｐゴシック"/>
            </a:endParaRPr>
          </a:p>
        </p:txBody>
      </p:sp>
      <p:sp>
        <p:nvSpPr>
          <p:cNvPr id="28" name="テキスト ボックス 27"/>
          <p:cNvSpPr txBox="1"/>
          <p:nvPr/>
        </p:nvSpPr>
        <p:spPr>
          <a:xfrm>
            <a:off x="2648779" y="2292870"/>
            <a:ext cx="589905" cy="215444"/>
          </a:xfrm>
          <a:prstGeom prst="rect">
            <a:avLst/>
          </a:prstGeom>
          <a:noFill/>
        </p:spPr>
        <p:txBody>
          <a:bodyPr wrap="none" lIns="0" tIns="0" rIns="0" bIns="0" rtlCol="0">
            <a:spAutoFit/>
          </a:bodyPr>
          <a:lstStyle/>
          <a:p>
            <a:pPr defTabSz="518845"/>
            <a:r>
              <a:rPr lang="en-US" altLang="ja-JP" sz="1400" b="1" dirty="0">
                <a:solidFill>
                  <a:srgbClr val="800000"/>
                </a:solidFill>
                <a:latin typeface="Arial"/>
                <a:ea typeface="ＭＳ Ｐゴシック"/>
                <a:cs typeface="Arial"/>
              </a:rPr>
              <a:t>spoiler</a:t>
            </a:r>
            <a:endParaRPr lang="ja-JP" altLang="en-US" sz="1400" b="1" dirty="0">
              <a:solidFill>
                <a:srgbClr val="800000"/>
              </a:solidFill>
              <a:latin typeface="Arial"/>
              <a:ea typeface="ＭＳ Ｐゴシック"/>
              <a:cs typeface="Arial"/>
            </a:endParaRPr>
          </a:p>
        </p:txBody>
      </p:sp>
      <p:sp>
        <p:nvSpPr>
          <p:cNvPr id="37" name="テキスト ボックス 36"/>
          <p:cNvSpPr txBox="1"/>
          <p:nvPr/>
        </p:nvSpPr>
        <p:spPr>
          <a:xfrm>
            <a:off x="4764042" y="1390858"/>
            <a:ext cx="949028" cy="276999"/>
          </a:xfrm>
          <a:prstGeom prst="rect">
            <a:avLst/>
          </a:prstGeom>
          <a:noFill/>
        </p:spPr>
        <p:txBody>
          <a:bodyPr wrap="none" lIns="0" tIns="0" rIns="0" bIns="0" rtlCol="0">
            <a:spAutoFit/>
          </a:bodyPr>
          <a:lstStyle/>
          <a:p>
            <a:pPr defTabSz="518845"/>
            <a:r>
              <a:rPr lang="en-US" altLang="ja-JP" sz="1800" b="1" dirty="0">
                <a:solidFill>
                  <a:srgbClr val="66CCFF"/>
                </a:solidFill>
                <a:latin typeface="Arial"/>
                <a:ea typeface="ＭＳ Ｐゴシック"/>
                <a:cs typeface="Arial"/>
              </a:rPr>
              <a:t>solenoid</a:t>
            </a:r>
            <a:endParaRPr lang="ja-JP" altLang="en-US" sz="1800" b="1" dirty="0">
              <a:solidFill>
                <a:srgbClr val="66CCFF"/>
              </a:solidFill>
              <a:latin typeface="Arial"/>
              <a:ea typeface="ＭＳ Ｐゴシック"/>
              <a:cs typeface="Arial"/>
            </a:endParaRPr>
          </a:p>
        </p:txBody>
      </p:sp>
      <p:sp>
        <p:nvSpPr>
          <p:cNvPr id="38" name="テキスト ボックス 37"/>
          <p:cNvSpPr txBox="1"/>
          <p:nvPr/>
        </p:nvSpPr>
        <p:spPr>
          <a:xfrm>
            <a:off x="4891110" y="2216196"/>
            <a:ext cx="798220" cy="369332"/>
          </a:xfrm>
          <a:prstGeom prst="rect">
            <a:avLst/>
          </a:prstGeom>
          <a:noFill/>
        </p:spPr>
        <p:txBody>
          <a:bodyPr wrap="none" lIns="0" tIns="0" rIns="0" bIns="0" rtlCol="0">
            <a:spAutoFit/>
          </a:bodyPr>
          <a:lstStyle/>
          <a:p>
            <a:pPr defTabSz="518845"/>
            <a:r>
              <a:rPr lang="en-US" altLang="ja-JP" sz="1200" b="1" dirty="0">
                <a:solidFill>
                  <a:prstClr val="black"/>
                </a:solidFill>
                <a:latin typeface="Arial"/>
                <a:ea typeface="ＭＳ Ｐゴシック"/>
                <a:cs typeface="Arial"/>
              </a:rPr>
              <a:t>LAS Accel. </a:t>
            </a:r>
          </a:p>
          <a:p>
            <a:pPr defTabSz="518845"/>
            <a:r>
              <a:rPr lang="en-US" altLang="ja-JP" sz="1200" b="1" dirty="0">
                <a:solidFill>
                  <a:prstClr val="black"/>
                </a:solidFill>
                <a:latin typeface="Arial"/>
                <a:ea typeface="ＭＳ Ｐゴシック"/>
                <a:cs typeface="Arial"/>
              </a:rPr>
              <a:t>structure</a:t>
            </a:r>
            <a:endParaRPr lang="ja-JP" altLang="en-US" sz="1200" b="1" dirty="0">
              <a:solidFill>
                <a:prstClr val="black"/>
              </a:solidFill>
              <a:latin typeface="Arial"/>
              <a:ea typeface="ＭＳ Ｐゴシック"/>
              <a:cs typeface="Arial"/>
            </a:endParaRPr>
          </a:p>
        </p:txBody>
      </p:sp>
      <p:sp>
        <p:nvSpPr>
          <p:cNvPr id="4" name="スライド番号プレースホルダー 3"/>
          <p:cNvSpPr>
            <a:spLocks noGrp="1"/>
          </p:cNvSpPr>
          <p:nvPr>
            <p:ph type="sldNum" sz="quarter" idx="4294967295"/>
          </p:nvPr>
        </p:nvSpPr>
        <p:spPr>
          <a:xfrm>
            <a:off x="10060484" y="0"/>
            <a:ext cx="628154" cy="402652"/>
          </a:xfrm>
          <a:prstGeom prst="rect">
            <a:avLst/>
          </a:prstGeom>
        </p:spPr>
        <p:txBody>
          <a:bodyPr/>
          <a:lstStyle/>
          <a:p>
            <a:fld id="{06F59C70-3E41-F24E-B7F7-A4C9A2C082CD}" type="slidenum">
              <a:rPr lang="ja-JP" altLang="en-US" smtClean="0">
                <a:solidFill>
                  <a:prstClr val="white"/>
                </a:solidFill>
                <a:ea typeface="ＭＳ Ｐゴシック"/>
              </a:rPr>
              <a:pPr/>
              <a:t>8</a:t>
            </a:fld>
            <a:endParaRPr lang="ja-JP" altLang="en-US">
              <a:solidFill>
                <a:prstClr val="white"/>
              </a:solidFill>
              <a:ea typeface="ＭＳ Ｐゴシック"/>
            </a:endParaRPr>
          </a:p>
        </p:txBody>
      </p:sp>
      <p:pic>
        <p:nvPicPr>
          <p:cNvPr id="43" name="図 42" descr="KEK-ULFO-0100-0000-2-2.pdf"/>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6375596" y="1096996"/>
            <a:ext cx="4008958" cy="4015242"/>
          </a:xfrm>
          <a:prstGeom prst="rect">
            <a:avLst/>
          </a:prstGeom>
        </p:spPr>
      </p:pic>
      <p:sp>
        <p:nvSpPr>
          <p:cNvPr id="44" name="テキスト ボックス 43"/>
          <p:cNvSpPr txBox="1"/>
          <p:nvPr/>
        </p:nvSpPr>
        <p:spPr>
          <a:xfrm>
            <a:off x="5969764" y="2865087"/>
            <a:ext cx="717107" cy="494443"/>
          </a:xfrm>
          <a:prstGeom prst="rect">
            <a:avLst/>
          </a:prstGeom>
          <a:noFill/>
        </p:spPr>
        <p:txBody>
          <a:bodyPr wrap="none" lIns="0" tIns="0" rIns="0" bIns="0" rtlCol="0">
            <a:spAutoFit/>
          </a:bodyPr>
          <a:lstStyle/>
          <a:p>
            <a:r>
              <a:rPr lang="en-US" altLang="ja-JP" sz="1400" b="1" dirty="0" smtClean="0">
                <a:solidFill>
                  <a:schemeClr val="accent3">
                    <a:lumMod val="75000"/>
                  </a:schemeClr>
                </a:solidFill>
                <a:latin typeface="Arial"/>
                <a:cs typeface="Arial"/>
              </a:rPr>
              <a:t>positron</a:t>
            </a:r>
          </a:p>
          <a:p>
            <a:r>
              <a:rPr lang="en-US" altLang="ja-JP" sz="1400" b="1" dirty="0" smtClean="0">
                <a:solidFill>
                  <a:schemeClr val="accent3">
                    <a:lumMod val="75000"/>
                  </a:schemeClr>
                </a:solidFill>
                <a:latin typeface="Arial"/>
                <a:cs typeface="Arial"/>
              </a:rPr>
              <a:t>production</a:t>
            </a:r>
          </a:p>
          <a:p>
            <a:r>
              <a:rPr lang="en-US" altLang="ja-JP" sz="1400" b="1" dirty="0" smtClean="0">
                <a:solidFill>
                  <a:schemeClr val="accent3">
                    <a:lumMod val="75000"/>
                  </a:schemeClr>
                </a:solidFill>
                <a:latin typeface="Arial"/>
                <a:cs typeface="Arial"/>
              </a:rPr>
              <a:t>Target</a:t>
            </a:r>
            <a:endParaRPr kumimoji="1" lang="ja-JP" altLang="en-US" sz="1400" b="1" dirty="0">
              <a:solidFill>
                <a:schemeClr val="accent3">
                  <a:lumMod val="75000"/>
                </a:schemeClr>
              </a:solidFill>
              <a:latin typeface="Arial"/>
              <a:cs typeface="Arial"/>
            </a:endParaRPr>
          </a:p>
        </p:txBody>
      </p:sp>
      <p:cxnSp>
        <p:nvCxnSpPr>
          <p:cNvPr id="45" name="直線矢印コネクタ 44"/>
          <p:cNvCxnSpPr/>
          <p:nvPr/>
        </p:nvCxnSpPr>
        <p:spPr>
          <a:xfrm>
            <a:off x="6686871" y="3359530"/>
            <a:ext cx="1298032" cy="143536"/>
          </a:xfrm>
          <a:prstGeom prst="straightConnector1">
            <a:avLst/>
          </a:prstGeom>
          <a:ln>
            <a:solidFill>
              <a:schemeClr val="accent3">
                <a:lumMod val="75000"/>
              </a:schemeClr>
            </a:solidFill>
            <a:tailEnd type="none"/>
          </a:ln>
        </p:spPr>
        <p:style>
          <a:lnRef idx="2">
            <a:schemeClr val="accent1"/>
          </a:lnRef>
          <a:fillRef idx="0">
            <a:schemeClr val="accent1"/>
          </a:fillRef>
          <a:effectRef idx="1">
            <a:schemeClr val="accent1"/>
          </a:effectRef>
          <a:fontRef idx="minor">
            <a:schemeClr val="tx1"/>
          </a:fontRef>
        </p:style>
      </p:cxnSp>
      <p:sp>
        <p:nvSpPr>
          <p:cNvPr id="46" name="テキスト ボックス 45"/>
          <p:cNvSpPr txBox="1"/>
          <p:nvPr/>
        </p:nvSpPr>
        <p:spPr>
          <a:xfrm>
            <a:off x="8008823" y="4056343"/>
            <a:ext cx="1004583" cy="339831"/>
          </a:xfrm>
          <a:prstGeom prst="rect">
            <a:avLst/>
          </a:prstGeom>
          <a:noFill/>
        </p:spPr>
        <p:txBody>
          <a:bodyPr wrap="none" rtlCol="0">
            <a:spAutoFit/>
          </a:bodyPr>
          <a:lstStyle/>
          <a:p>
            <a:pPr>
              <a:lnSpc>
                <a:spcPct val="80000"/>
              </a:lnSpc>
            </a:pPr>
            <a:r>
              <a:rPr kumimoji="1" lang="en-US" altLang="ja-JP" sz="1400" b="1" dirty="0" smtClean="0">
                <a:solidFill>
                  <a:srgbClr val="FF6FCF"/>
                </a:solidFill>
                <a:latin typeface="Arial"/>
                <a:cs typeface="Arial"/>
              </a:rPr>
              <a:t>Flux </a:t>
            </a:r>
          </a:p>
          <a:p>
            <a:pPr>
              <a:lnSpc>
                <a:spcPct val="80000"/>
              </a:lnSpc>
            </a:pPr>
            <a:r>
              <a:rPr kumimoji="1" lang="en-US" altLang="ja-JP" sz="1400" b="1" dirty="0" smtClean="0">
                <a:solidFill>
                  <a:srgbClr val="FF6FCF"/>
                </a:solidFill>
                <a:latin typeface="Arial"/>
                <a:cs typeface="Arial"/>
              </a:rPr>
              <a:t>Concentrator</a:t>
            </a:r>
            <a:endParaRPr kumimoji="1" lang="ja-JP" altLang="en-US" sz="1400" b="1" dirty="0">
              <a:solidFill>
                <a:srgbClr val="FF6FCF"/>
              </a:solidFill>
              <a:latin typeface="Arial"/>
              <a:cs typeface="Arial"/>
            </a:endParaRPr>
          </a:p>
        </p:txBody>
      </p:sp>
      <p:cxnSp>
        <p:nvCxnSpPr>
          <p:cNvPr id="47" name="直線矢印コネクタ 46"/>
          <p:cNvCxnSpPr/>
          <p:nvPr/>
        </p:nvCxnSpPr>
        <p:spPr>
          <a:xfrm flipV="1">
            <a:off x="8241719" y="3596512"/>
            <a:ext cx="36894" cy="485747"/>
          </a:xfrm>
          <a:prstGeom prst="straightConnector1">
            <a:avLst/>
          </a:prstGeom>
          <a:ln>
            <a:solidFill>
              <a:srgbClr val="FF6FCF"/>
            </a:solidFill>
            <a:tailEnd type="none"/>
          </a:ln>
        </p:spPr>
        <p:style>
          <a:lnRef idx="2">
            <a:schemeClr val="accent1"/>
          </a:lnRef>
          <a:fillRef idx="0">
            <a:schemeClr val="accent1"/>
          </a:fillRef>
          <a:effectRef idx="1">
            <a:schemeClr val="accent1"/>
          </a:effectRef>
          <a:fontRef idx="minor">
            <a:schemeClr val="tx1"/>
          </a:fontRef>
        </p:style>
      </p:cxnSp>
      <p:sp>
        <p:nvSpPr>
          <p:cNvPr id="48" name="テキスト ボックス 47"/>
          <p:cNvSpPr txBox="1"/>
          <p:nvPr/>
        </p:nvSpPr>
        <p:spPr>
          <a:xfrm>
            <a:off x="6220685" y="4434455"/>
            <a:ext cx="582737" cy="339831"/>
          </a:xfrm>
          <a:prstGeom prst="rect">
            <a:avLst/>
          </a:prstGeom>
          <a:noFill/>
        </p:spPr>
        <p:txBody>
          <a:bodyPr wrap="none" rtlCol="0">
            <a:spAutoFit/>
          </a:bodyPr>
          <a:lstStyle/>
          <a:p>
            <a:pPr>
              <a:lnSpc>
                <a:spcPct val="80000"/>
              </a:lnSpc>
            </a:pPr>
            <a:r>
              <a:rPr kumimoji="1" lang="en-US" altLang="ja-JP" sz="1400" b="1" dirty="0" smtClean="0">
                <a:solidFill>
                  <a:schemeClr val="accent1">
                    <a:lumMod val="75000"/>
                  </a:schemeClr>
                </a:solidFill>
                <a:latin typeface="Arial"/>
                <a:cs typeface="Arial"/>
              </a:rPr>
              <a:t>Bridge</a:t>
            </a:r>
          </a:p>
          <a:p>
            <a:pPr>
              <a:lnSpc>
                <a:spcPct val="80000"/>
              </a:lnSpc>
            </a:pPr>
            <a:r>
              <a:rPr lang="en-US" altLang="ja-JP" sz="1400" b="1" dirty="0" smtClean="0">
                <a:solidFill>
                  <a:schemeClr val="accent1">
                    <a:lumMod val="75000"/>
                  </a:schemeClr>
                </a:solidFill>
                <a:latin typeface="Arial"/>
                <a:cs typeface="Arial"/>
              </a:rPr>
              <a:t>Coils</a:t>
            </a:r>
            <a:endParaRPr kumimoji="1" lang="ja-JP" altLang="en-US" sz="1400" b="1" dirty="0">
              <a:solidFill>
                <a:schemeClr val="accent1">
                  <a:lumMod val="75000"/>
                </a:schemeClr>
              </a:solidFill>
              <a:latin typeface="Arial"/>
              <a:cs typeface="Arial"/>
            </a:endParaRPr>
          </a:p>
        </p:txBody>
      </p:sp>
      <p:cxnSp>
        <p:nvCxnSpPr>
          <p:cNvPr id="49" name="直線矢印コネクタ 48"/>
          <p:cNvCxnSpPr/>
          <p:nvPr/>
        </p:nvCxnSpPr>
        <p:spPr>
          <a:xfrm flipV="1">
            <a:off x="6768802" y="3639554"/>
            <a:ext cx="685856" cy="865502"/>
          </a:xfrm>
          <a:prstGeom prst="straightConnector1">
            <a:avLst/>
          </a:prstGeom>
          <a:ln>
            <a:solidFill>
              <a:schemeClr val="accent1">
                <a:lumMod val="7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50" name="直線矢印コネクタ 49"/>
          <p:cNvCxnSpPr/>
          <p:nvPr/>
        </p:nvCxnSpPr>
        <p:spPr>
          <a:xfrm flipV="1">
            <a:off x="6793398" y="3940841"/>
            <a:ext cx="1060941" cy="551918"/>
          </a:xfrm>
          <a:prstGeom prst="straightConnector1">
            <a:avLst/>
          </a:prstGeom>
          <a:ln>
            <a:solidFill>
              <a:schemeClr val="accent1">
                <a:lumMod val="75000"/>
              </a:schemeClr>
            </a:solidFill>
            <a:tailEnd type="none"/>
          </a:ln>
        </p:spPr>
        <p:style>
          <a:lnRef idx="2">
            <a:schemeClr val="accent1"/>
          </a:lnRef>
          <a:fillRef idx="0">
            <a:schemeClr val="accent1"/>
          </a:fillRef>
          <a:effectRef idx="1">
            <a:schemeClr val="accent1"/>
          </a:effectRef>
          <a:fontRef idx="minor">
            <a:schemeClr val="tx1"/>
          </a:fontRef>
        </p:style>
      </p:cxnSp>
      <p:sp>
        <p:nvSpPr>
          <p:cNvPr id="51" name="テキスト ボックス 50"/>
          <p:cNvSpPr txBox="1"/>
          <p:nvPr/>
        </p:nvSpPr>
        <p:spPr>
          <a:xfrm>
            <a:off x="6011873" y="1936396"/>
            <a:ext cx="519069" cy="329628"/>
          </a:xfrm>
          <a:prstGeom prst="rect">
            <a:avLst/>
          </a:prstGeom>
          <a:noFill/>
        </p:spPr>
        <p:txBody>
          <a:bodyPr wrap="none" lIns="0" tIns="0" rIns="0" bIns="0" rtlCol="0">
            <a:spAutoFit/>
          </a:bodyPr>
          <a:lstStyle/>
          <a:p>
            <a:r>
              <a:rPr lang="en-US" altLang="ja-JP" sz="1400" b="1" dirty="0" smtClean="0">
                <a:solidFill>
                  <a:srgbClr val="0000FF"/>
                </a:solidFill>
                <a:latin typeface="Arial"/>
                <a:cs typeface="Arial"/>
              </a:rPr>
              <a:t>primary </a:t>
            </a:r>
          </a:p>
          <a:p>
            <a:r>
              <a:rPr kumimoji="1" lang="en-US" altLang="ja-JP" sz="1400" b="1" dirty="0" smtClean="0">
                <a:solidFill>
                  <a:srgbClr val="0000FF"/>
                </a:solidFill>
                <a:latin typeface="Arial"/>
                <a:cs typeface="Arial"/>
              </a:rPr>
              <a:t>e- beam</a:t>
            </a:r>
            <a:endParaRPr kumimoji="1" lang="ja-JP" altLang="en-US" sz="1400" b="1" dirty="0">
              <a:solidFill>
                <a:srgbClr val="0000FF"/>
              </a:solidFill>
              <a:latin typeface="Arial"/>
              <a:cs typeface="Arial"/>
            </a:endParaRPr>
          </a:p>
        </p:txBody>
      </p:sp>
      <p:cxnSp>
        <p:nvCxnSpPr>
          <p:cNvPr id="52" name="直線矢印コネクタ 51"/>
          <p:cNvCxnSpPr/>
          <p:nvPr/>
        </p:nvCxnSpPr>
        <p:spPr>
          <a:xfrm>
            <a:off x="6157238" y="2286842"/>
            <a:ext cx="2022995" cy="1149805"/>
          </a:xfrm>
          <a:prstGeom prst="straightConnector1">
            <a:avLst/>
          </a:prstGeom>
          <a:ln w="38100" cmpd="sng">
            <a:solidFill>
              <a:srgbClr val="0000FF"/>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53" name="直線矢印コネクタ 52"/>
          <p:cNvCxnSpPr>
            <a:cxnSpLocks noChangeAspect="1"/>
          </p:cNvCxnSpPr>
          <p:nvPr/>
        </p:nvCxnSpPr>
        <p:spPr>
          <a:xfrm>
            <a:off x="8266077" y="3510198"/>
            <a:ext cx="2150734" cy="1219862"/>
          </a:xfrm>
          <a:prstGeom prst="straightConnector1">
            <a:avLst/>
          </a:prstGeom>
          <a:ln w="38100" cmpd="sng">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sp>
        <p:nvSpPr>
          <p:cNvPr id="54" name="テキスト ボックス 53"/>
          <p:cNvSpPr txBox="1"/>
          <p:nvPr/>
        </p:nvSpPr>
        <p:spPr>
          <a:xfrm>
            <a:off x="9756685" y="4966030"/>
            <a:ext cx="591698" cy="164814"/>
          </a:xfrm>
          <a:prstGeom prst="rect">
            <a:avLst/>
          </a:prstGeom>
          <a:noFill/>
        </p:spPr>
        <p:txBody>
          <a:bodyPr wrap="none" lIns="0" tIns="0" rIns="0" bIns="0" rtlCol="0">
            <a:spAutoFit/>
          </a:bodyPr>
          <a:lstStyle/>
          <a:p>
            <a:r>
              <a:rPr lang="en-US" altLang="ja-JP" sz="1400" b="1" dirty="0" smtClean="0">
                <a:solidFill>
                  <a:srgbClr val="FF0000"/>
                </a:solidFill>
                <a:latin typeface="Arial"/>
                <a:cs typeface="Arial"/>
              </a:rPr>
              <a:t> </a:t>
            </a:r>
            <a:r>
              <a:rPr kumimoji="1" lang="en-US" altLang="ja-JP" sz="1400" b="1" dirty="0" smtClean="0">
                <a:solidFill>
                  <a:srgbClr val="FF0000"/>
                </a:solidFill>
                <a:latin typeface="Arial"/>
                <a:cs typeface="Arial"/>
              </a:rPr>
              <a:t>e+ beam</a:t>
            </a:r>
            <a:endParaRPr kumimoji="1" lang="ja-JP" altLang="en-US" sz="1400" b="1" dirty="0">
              <a:solidFill>
                <a:srgbClr val="FF0000"/>
              </a:solidFill>
              <a:latin typeface="Arial"/>
              <a:cs typeface="Arial"/>
            </a:endParaRPr>
          </a:p>
        </p:txBody>
      </p:sp>
      <p:sp>
        <p:nvSpPr>
          <p:cNvPr id="39" name="スライド番号プレースホルダー 3"/>
          <p:cNvSpPr>
            <a:spLocks noGrp="1"/>
          </p:cNvSpPr>
          <p:nvPr>
            <p:ph type="sldNum" sz="quarter" idx="10"/>
          </p:nvPr>
        </p:nvSpPr>
        <p:spPr>
          <a:xfrm>
            <a:off x="9886950" y="7254875"/>
            <a:ext cx="623888" cy="252413"/>
          </a:xfrm>
        </p:spPr>
        <p:txBody>
          <a:bodyPr/>
          <a:lstStyle/>
          <a:p>
            <a:pPr>
              <a:defRPr/>
            </a:pPr>
            <a:fld id="{4D221721-5FDC-D445-9F85-7F3CCA7B1AE5}" type="slidenum">
              <a:rPr lang="en-US" altLang="ja-JP" smtClean="0"/>
              <a:pPr>
                <a:defRPr/>
              </a:pPr>
              <a:t>8</a:t>
            </a:fld>
            <a:endParaRPr lang="en-US" altLang="ja-JP" dirty="0"/>
          </a:p>
        </p:txBody>
      </p:sp>
    </p:spTree>
    <p:extLst>
      <p:ext uri="{BB962C8B-B14F-4D97-AF65-F5344CB8AC3E}">
        <p14:creationId xmlns:p14="http://schemas.microsoft.com/office/powerpoint/2010/main" val="344001626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152400"/>
            <a:ext cx="10688638" cy="910343"/>
          </a:xfrm>
        </p:spPr>
        <p:txBody>
          <a:bodyPr/>
          <a:lstStyle/>
          <a:p>
            <a:r>
              <a:rPr lang="en-US" altLang="ja-JP" dirty="0" smtClean="0">
                <a:latin typeface="+mn-lt"/>
              </a:rPr>
              <a:t>Flux Concentrator (FC)</a:t>
            </a:r>
            <a:endParaRPr lang="ru-RU" altLang="ja-JP" sz="2700" dirty="0">
              <a:solidFill>
                <a:srgbClr val="FF0000"/>
              </a:solidFill>
              <a:latin typeface="+mn-lt"/>
            </a:endParaRPr>
          </a:p>
        </p:txBody>
      </p:sp>
      <p:sp>
        <p:nvSpPr>
          <p:cNvPr id="3" name="コンテンツ プレースホルダー 2"/>
          <p:cNvSpPr>
            <a:spLocks noGrp="1"/>
          </p:cNvSpPr>
          <p:nvPr>
            <p:ph idx="1"/>
          </p:nvPr>
        </p:nvSpPr>
        <p:spPr>
          <a:xfrm>
            <a:off x="353721" y="1145828"/>
            <a:ext cx="5622654" cy="2948348"/>
          </a:xfrm>
        </p:spPr>
        <p:txBody>
          <a:bodyPr/>
          <a:lstStyle/>
          <a:p>
            <a:r>
              <a:rPr kumimoji="1" lang="ja-JP" altLang="en-US" sz="2400" dirty="0" smtClean="0"/>
              <a:t>外周の一次コイルにパルス電流を流して導体内に誘導電流</a:t>
            </a:r>
            <a:r>
              <a:rPr kumimoji="1" lang="ja-JP" altLang="en-US" sz="2400" dirty="0" smtClean="0"/>
              <a:t>を発生</a:t>
            </a:r>
            <a:r>
              <a:rPr kumimoji="1" lang="ja-JP" altLang="en-US" sz="2400" dirty="0" smtClean="0"/>
              <a:t>させると、磁束</a:t>
            </a:r>
            <a:r>
              <a:rPr kumimoji="1" lang="en-US" altLang="ja-JP" sz="2400" dirty="0" smtClean="0"/>
              <a:t>(</a:t>
            </a:r>
            <a:r>
              <a:rPr kumimoji="1" lang="en-US" altLang="ja-JP" sz="2400" dirty="0" smtClean="0">
                <a:solidFill>
                  <a:srgbClr val="0000FF"/>
                </a:solidFill>
              </a:rPr>
              <a:t>flux</a:t>
            </a:r>
            <a:r>
              <a:rPr kumimoji="1" lang="en-US" altLang="ja-JP" sz="2400" dirty="0" smtClean="0"/>
              <a:t>)</a:t>
            </a:r>
            <a:r>
              <a:rPr kumimoji="1" lang="ja-JP" altLang="en-US" sz="2400" dirty="0" smtClean="0"/>
              <a:t>が開口部内に圧縮</a:t>
            </a:r>
            <a:r>
              <a:rPr kumimoji="1" lang="en-US" altLang="ja-JP" sz="2400" dirty="0" smtClean="0"/>
              <a:t>(</a:t>
            </a:r>
            <a:r>
              <a:rPr kumimoji="1" lang="en-US" altLang="ja-JP" sz="2400" dirty="0" smtClean="0">
                <a:solidFill>
                  <a:srgbClr val="0000FF"/>
                </a:solidFill>
              </a:rPr>
              <a:t>concentrate</a:t>
            </a:r>
            <a:r>
              <a:rPr kumimoji="1" lang="en-US" altLang="ja-JP" sz="2400" dirty="0" smtClean="0"/>
              <a:t>)</a:t>
            </a:r>
            <a:r>
              <a:rPr kumimoji="1" lang="ja-JP" altLang="en-US" sz="2400" dirty="0" smtClean="0"/>
              <a:t>され強い</a:t>
            </a:r>
            <a:r>
              <a:rPr kumimoji="1" lang="ja-JP" altLang="en-US" sz="2400" dirty="0" smtClean="0"/>
              <a:t>ソレノイド磁場ができる。</a:t>
            </a:r>
            <a:endParaRPr kumimoji="1" lang="ja-JP" altLang="en-US" sz="2400" dirty="0"/>
          </a:p>
        </p:txBody>
      </p:sp>
      <p:pic>
        <p:nvPicPr>
          <p:cNvPr id="33" name="コンテンツ プレースホルダー 4" descr="FC2-1.PNG"/>
          <p:cNvPicPr>
            <a:picLocks noChangeAspect="1"/>
          </p:cNvPicPr>
          <p:nvPr/>
        </p:nvPicPr>
        <p:blipFill rotWithShape="1">
          <a:blip r:embed="rId3" cstate="screen">
            <a:extLst>
              <a:ext uri="{28A0092B-C50C-407E-A947-70E740481C1C}">
                <a14:useLocalDpi xmlns:a14="http://schemas.microsoft.com/office/drawing/2010/main"/>
              </a:ext>
            </a:extLst>
          </a:blip>
          <a:srcRect l="86" r="-20"/>
          <a:stretch/>
        </p:blipFill>
        <p:spPr>
          <a:xfrm>
            <a:off x="6454492" y="1111828"/>
            <a:ext cx="4001943" cy="2911471"/>
          </a:xfrm>
          <a:prstGeom prst="rect">
            <a:avLst/>
          </a:prstGeom>
        </p:spPr>
      </p:pic>
      <p:pic>
        <p:nvPicPr>
          <p:cNvPr id="4" name="図 3" descr="FC-aperture.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05163" y="4189425"/>
            <a:ext cx="3992932" cy="2900577"/>
          </a:xfrm>
          <a:prstGeom prst="rect">
            <a:avLst/>
          </a:prstGeom>
        </p:spPr>
      </p:pic>
      <p:graphicFrame>
        <p:nvGraphicFramePr>
          <p:cNvPr id="7" name="表 6"/>
          <p:cNvGraphicFramePr>
            <a:graphicFrameLocks noGrp="1"/>
          </p:cNvGraphicFramePr>
          <p:nvPr>
            <p:extLst>
              <p:ext uri="{D42A27DB-BD31-4B8C-83A1-F6EECF244321}">
                <p14:modId xmlns:p14="http://schemas.microsoft.com/office/powerpoint/2010/main" val="4011112914"/>
              </p:ext>
            </p:extLst>
          </p:nvPr>
        </p:nvGraphicFramePr>
        <p:xfrm>
          <a:off x="1008315" y="3288146"/>
          <a:ext cx="4529343" cy="3843970"/>
        </p:xfrm>
        <a:graphic>
          <a:graphicData uri="http://schemas.openxmlformats.org/drawingml/2006/table">
            <a:tbl>
              <a:tblPr firstRow="1" bandRow="1">
                <a:tableStyleId>{284E427A-3D55-4303-BF80-6455036E1DE7}</a:tableStyleId>
              </a:tblPr>
              <a:tblGrid>
                <a:gridCol w="2496885"/>
                <a:gridCol w="2032458"/>
              </a:tblGrid>
              <a:tr h="342849">
                <a:tc>
                  <a:txBody>
                    <a:bodyPr/>
                    <a:lstStyle/>
                    <a:p>
                      <a:pPr>
                        <a:lnSpc>
                          <a:spcPct val="80000"/>
                        </a:lnSpc>
                      </a:pPr>
                      <a:r>
                        <a:rPr kumimoji="1" lang="en-US" altLang="ja-JP" sz="2000" b="1" dirty="0" smtClean="0"/>
                        <a:t>FC</a:t>
                      </a:r>
                      <a:endParaRPr kumimoji="1" lang="ja-JP" altLang="en-US" sz="2000" b="1" dirty="0"/>
                    </a:p>
                  </a:txBody>
                  <a:tcPr marL="106886" marR="106886" marT="50419" marB="50419"/>
                </a:tc>
                <a:tc>
                  <a:txBody>
                    <a:bodyPr/>
                    <a:lstStyle/>
                    <a:p>
                      <a:pPr>
                        <a:lnSpc>
                          <a:spcPct val="80000"/>
                        </a:lnSpc>
                      </a:pPr>
                      <a:r>
                        <a:rPr kumimoji="1" lang="en-US" altLang="ja-JP" sz="2000" b="1" dirty="0" smtClean="0"/>
                        <a:t>parameters </a:t>
                      </a:r>
                      <a:endParaRPr kumimoji="1" lang="ja-JP" altLang="en-US" sz="2000" b="1" dirty="0"/>
                    </a:p>
                  </a:txBody>
                  <a:tcPr marL="106886" marR="106886" marT="50419" marB="50419"/>
                </a:tc>
              </a:tr>
              <a:tr h="342849">
                <a:tc>
                  <a:txBody>
                    <a:bodyPr/>
                    <a:lstStyle/>
                    <a:p>
                      <a:pPr>
                        <a:lnSpc>
                          <a:spcPct val="80000"/>
                        </a:lnSpc>
                      </a:pPr>
                      <a:r>
                        <a:rPr kumimoji="1" lang="en-US" altLang="ja-JP" sz="2000" b="1" dirty="0" smtClean="0"/>
                        <a:t>length</a:t>
                      </a:r>
                      <a:endParaRPr kumimoji="1" lang="ja-JP" altLang="en-US" sz="2000" b="1" dirty="0"/>
                    </a:p>
                  </a:txBody>
                  <a:tcPr marL="106886" marR="106886" marT="50419" marB="50419"/>
                </a:tc>
                <a:tc>
                  <a:txBody>
                    <a:bodyPr/>
                    <a:lstStyle/>
                    <a:p>
                      <a:pPr>
                        <a:lnSpc>
                          <a:spcPct val="80000"/>
                        </a:lnSpc>
                      </a:pPr>
                      <a:r>
                        <a:rPr kumimoji="1" lang="en-US" altLang="ja-JP" sz="2000" b="1" dirty="0" smtClean="0"/>
                        <a:t>100 mm</a:t>
                      </a:r>
                      <a:endParaRPr kumimoji="1" lang="ja-JP" altLang="en-US" sz="2000" b="1" dirty="0"/>
                    </a:p>
                  </a:txBody>
                  <a:tcPr marL="106886" marR="106886" marT="50419" marB="50419"/>
                </a:tc>
              </a:tr>
              <a:tr h="342849">
                <a:tc>
                  <a:txBody>
                    <a:bodyPr/>
                    <a:lstStyle/>
                    <a:p>
                      <a:pPr>
                        <a:lnSpc>
                          <a:spcPct val="80000"/>
                        </a:lnSpc>
                      </a:pPr>
                      <a:r>
                        <a:rPr kumimoji="1" lang="en-US" altLang="ja-JP" sz="2000" b="1" dirty="0" smtClean="0"/>
                        <a:t>outer diameter</a:t>
                      </a:r>
                      <a:endParaRPr kumimoji="1" lang="ja-JP" altLang="en-US" sz="2000" b="1" dirty="0"/>
                    </a:p>
                  </a:txBody>
                  <a:tcPr marL="106886" marR="106886" marT="50419" marB="50419"/>
                </a:tc>
                <a:tc>
                  <a:txBody>
                    <a:bodyPr/>
                    <a:lstStyle/>
                    <a:p>
                      <a:pPr>
                        <a:lnSpc>
                          <a:spcPct val="80000"/>
                        </a:lnSpc>
                      </a:pPr>
                      <a:r>
                        <a:rPr kumimoji="1" lang="en-US" altLang="ja-JP" sz="2000" b="1" dirty="0" smtClean="0"/>
                        <a:t>100 mm</a:t>
                      </a:r>
                      <a:endParaRPr kumimoji="1" lang="ja-JP" altLang="en-US" sz="2000" b="1" dirty="0"/>
                    </a:p>
                  </a:txBody>
                  <a:tcPr marL="106886" marR="106886" marT="50419" marB="50419"/>
                </a:tc>
              </a:tr>
              <a:tr h="584860">
                <a:tc>
                  <a:txBody>
                    <a:bodyPr/>
                    <a:lstStyle/>
                    <a:p>
                      <a:pPr marL="0" marR="0" indent="0" algn="l" defTabSz="457200" rtl="0" eaLnBrk="1" fontAlgn="auto" latinLnBrk="0" hangingPunct="1">
                        <a:lnSpc>
                          <a:spcPct val="80000"/>
                        </a:lnSpc>
                        <a:spcBef>
                          <a:spcPts val="0"/>
                        </a:spcBef>
                        <a:spcAft>
                          <a:spcPts val="0"/>
                        </a:spcAft>
                        <a:buClrTx/>
                        <a:buSzTx/>
                        <a:buFontTx/>
                        <a:buNone/>
                        <a:tabLst/>
                        <a:defRPr/>
                      </a:pPr>
                      <a:r>
                        <a:rPr kumimoji="1" lang="en-US" altLang="ja-JP" sz="2000" b="1" dirty="0" smtClean="0"/>
                        <a:t>inner diameter</a:t>
                      </a:r>
                      <a:r>
                        <a:rPr kumimoji="1" lang="en-US" altLang="ja-JP" sz="2000" b="1" baseline="0" dirty="0" smtClean="0"/>
                        <a:t> (min.)</a:t>
                      </a:r>
                      <a:endParaRPr kumimoji="1" lang="ja-JP" altLang="en-US" sz="2000" b="1" dirty="0" smtClean="0"/>
                    </a:p>
                  </a:txBody>
                  <a:tcPr marL="106886" marR="106886" marT="50419" marB="50419"/>
                </a:tc>
                <a:tc>
                  <a:txBody>
                    <a:bodyPr/>
                    <a:lstStyle/>
                    <a:p>
                      <a:pPr>
                        <a:lnSpc>
                          <a:spcPct val="80000"/>
                        </a:lnSpc>
                      </a:pPr>
                      <a:r>
                        <a:rPr kumimoji="1" lang="en-US" altLang="ja-JP" sz="2000" b="1" dirty="0" smtClean="0"/>
                        <a:t>7 mm</a:t>
                      </a:r>
                      <a:endParaRPr kumimoji="1" lang="ja-JP" altLang="en-US" sz="2000" b="1" dirty="0"/>
                    </a:p>
                  </a:txBody>
                  <a:tcPr marL="106886" marR="106886" marT="50419" marB="50419"/>
                </a:tc>
              </a:tr>
              <a:tr h="584860">
                <a:tc>
                  <a:txBody>
                    <a:bodyPr/>
                    <a:lstStyle/>
                    <a:p>
                      <a:pPr marL="0" marR="0" indent="0" algn="l" defTabSz="457200" rtl="0" eaLnBrk="1" fontAlgn="auto" latinLnBrk="0" hangingPunct="1">
                        <a:lnSpc>
                          <a:spcPct val="80000"/>
                        </a:lnSpc>
                        <a:spcBef>
                          <a:spcPts val="0"/>
                        </a:spcBef>
                        <a:spcAft>
                          <a:spcPts val="0"/>
                        </a:spcAft>
                        <a:buClrTx/>
                        <a:buSzTx/>
                        <a:buFontTx/>
                        <a:buNone/>
                        <a:tabLst/>
                        <a:defRPr/>
                      </a:pPr>
                      <a:r>
                        <a:rPr kumimoji="1" lang="en-US" altLang="ja-JP" sz="2000" b="1" dirty="0" smtClean="0"/>
                        <a:t>inner diameter (max.)</a:t>
                      </a:r>
                      <a:endParaRPr kumimoji="1" lang="ja-JP" altLang="en-US" sz="2000" b="1" dirty="0" smtClean="0"/>
                    </a:p>
                  </a:txBody>
                  <a:tcPr marL="106886" marR="106886" marT="50419" marB="50419"/>
                </a:tc>
                <a:tc>
                  <a:txBody>
                    <a:bodyPr/>
                    <a:lstStyle/>
                    <a:p>
                      <a:pPr>
                        <a:lnSpc>
                          <a:spcPct val="80000"/>
                        </a:lnSpc>
                      </a:pPr>
                      <a:r>
                        <a:rPr kumimoji="1" lang="en-US" altLang="ja-JP" sz="2000" b="1" dirty="0" smtClean="0"/>
                        <a:t>52 mm</a:t>
                      </a:r>
                      <a:endParaRPr kumimoji="1" lang="ja-JP" altLang="en-US" sz="2000" b="1" dirty="0"/>
                    </a:p>
                  </a:txBody>
                  <a:tcPr marL="106886" marR="106886" marT="50419" marB="50419"/>
                </a:tc>
              </a:tr>
              <a:tr h="342849">
                <a:tc>
                  <a:txBody>
                    <a:bodyPr/>
                    <a:lstStyle/>
                    <a:p>
                      <a:pPr>
                        <a:lnSpc>
                          <a:spcPct val="80000"/>
                        </a:lnSpc>
                      </a:pPr>
                      <a:r>
                        <a:rPr kumimoji="1" lang="en-US" altLang="ja-JP" sz="2000" b="1" dirty="0" smtClean="0"/>
                        <a:t>peak</a:t>
                      </a:r>
                      <a:r>
                        <a:rPr kumimoji="1" lang="en-US" altLang="ja-JP" sz="2000" b="1" baseline="0" dirty="0" smtClean="0"/>
                        <a:t> current</a:t>
                      </a:r>
                      <a:endParaRPr kumimoji="1" lang="ja-JP" altLang="en-US" sz="2000" b="1" dirty="0"/>
                    </a:p>
                  </a:txBody>
                  <a:tcPr marL="106886" marR="106886" marT="50419" marB="50419"/>
                </a:tc>
                <a:tc>
                  <a:txBody>
                    <a:bodyPr/>
                    <a:lstStyle/>
                    <a:p>
                      <a:pPr>
                        <a:lnSpc>
                          <a:spcPct val="80000"/>
                        </a:lnSpc>
                      </a:pPr>
                      <a:r>
                        <a:rPr kumimoji="1" lang="en-US" altLang="ja-JP" sz="2000" b="1" dirty="0" smtClean="0"/>
                        <a:t>12 kA</a:t>
                      </a:r>
                      <a:endParaRPr kumimoji="1" lang="ja-JP" altLang="en-US" sz="2000" b="1" dirty="0"/>
                    </a:p>
                  </a:txBody>
                  <a:tcPr marL="106886" marR="106886" marT="50419" marB="50419"/>
                </a:tc>
              </a:tr>
              <a:tr h="598866">
                <a:tc>
                  <a:txBody>
                    <a:bodyPr/>
                    <a:lstStyle/>
                    <a:p>
                      <a:pPr>
                        <a:lnSpc>
                          <a:spcPct val="80000"/>
                        </a:lnSpc>
                      </a:pPr>
                      <a:r>
                        <a:rPr kumimoji="1" lang="en-US" altLang="ja-JP" sz="2000" b="1" dirty="0" smtClean="0"/>
                        <a:t>pulse width</a:t>
                      </a:r>
                      <a:endParaRPr kumimoji="1" lang="ja-JP" altLang="en-US" sz="2000" b="1" dirty="0"/>
                    </a:p>
                  </a:txBody>
                  <a:tcPr marL="106886" marR="106886" marT="50419" marB="50419"/>
                </a:tc>
                <a:tc>
                  <a:txBody>
                    <a:bodyPr/>
                    <a:lstStyle/>
                    <a:p>
                      <a:pPr>
                        <a:lnSpc>
                          <a:spcPct val="80000"/>
                        </a:lnSpc>
                      </a:pPr>
                      <a:r>
                        <a:rPr kumimoji="1" lang="en-US" altLang="ja-JP" sz="2000" b="1" dirty="0" smtClean="0"/>
                        <a:t>6 </a:t>
                      </a:r>
                      <a:r>
                        <a:rPr kumimoji="1" lang="en-US" altLang="ja-JP" sz="2000" b="1" dirty="0" err="1" smtClean="0">
                          <a:latin typeface="Symbol" charset="2"/>
                          <a:cs typeface="Symbol" charset="2"/>
                        </a:rPr>
                        <a:t>m</a:t>
                      </a:r>
                      <a:r>
                        <a:rPr kumimoji="1" lang="en-US" altLang="ja-JP" sz="2000" b="1" dirty="0" err="1" smtClean="0"/>
                        <a:t>s</a:t>
                      </a:r>
                      <a:r>
                        <a:rPr kumimoji="1" lang="en-US" altLang="ja-JP" sz="2000" b="1" dirty="0" smtClean="0"/>
                        <a:t> (half-sine)</a:t>
                      </a:r>
                      <a:endParaRPr kumimoji="1" lang="ja-JP" altLang="en-US" sz="2000" b="1" dirty="0"/>
                    </a:p>
                  </a:txBody>
                  <a:tcPr marL="106886" marR="106886" marT="50419" marB="50419"/>
                </a:tc>
              </a:tr>
              <a:tr h="342849">
                <a:tc>
                  <a:txBody>
                    <a:bodyPr/>
                    <a:lstStyle/>
                    <a:p>
                      <a:pPr>
                        <a:lnSpc>
                          <a:spcPct val="80000"/>
                        </a:lnSpc>
                      </a:pPr>
                      <a:r>
                        <a:rPr kumimoji="1" lang="en-US" altLang="ja-JP" sz="2000" b="1" dirty="0" smtClean="0"/>
                        <a:t>peak field</a:t>
                      </a:r>
                      <a:endParaRPr kumimoji="1" lang="ja-JP" altLang="en-US" sz="2000" b="1" dirty="0"/>
                    </a:p>
                  </a:txBody>
                  <a:tcPr marL="106886" marR="106886" marT="50419" marB="50419"/>
                </a:tc>
                <a:tc>
                  <a:txBody>
                    <a:bodyPr/>
                    <a:lstStyle/>
                    <a:p>
                      <a:pPr>
                        <a:lnSpc>
                          <a:spcPct val="80000"/>
                        </a:lnSpc>
                      </a:pPr>
                      <a:r>
                        <a:rPr kumimoji="1" lang="en-US" altLang="ja-JP" sz="2000" b="1" dirty="0" smtClean="0"/>
                        <a:t>3.5 T</a:t>
                      </a:r>
                      <a:endParaRPr kumimoji="1" lang="ja-JP" altLang="en-US" sz="2000" b="1" dirty="0"/>
                    </a:p>
                  </a:txBody>
                  <a:tcPr marL="106886" marR="106886" marT="50419" marB="50419"/>
                </a:tc>
              </a:tr>
              <a:tr h="342849">
                <a:tc>
                  <a:txBody>
                    <a:bodyPr/>
                    <a:lstStyle/>
                    <a:p>
                      <a:pPr>
                        <a:lnSpc>
                          <a:spcPct val="80000"/>
                        </a:lnSpc>
                      </a:pPr>
                      <a:r>
                        <a:rPr kumimoji="1" lang="en-US" altLang="ja-JP" sz="2000" b="1" dirty="0" smtClean="0"/>
                        <a:t>inductance</a:t>
                      </a:r>
                      <a:endParaRPr kumimoji="1" lang="ja-JP" altLang="en-US" sz="2000" b="1" dirty="0"/>
                    </a:p>
                  </a:txBody>
                  <a:tcPr marL="106886" marR="106886" marT="50419" marB="50419"/>
                </a:tc>
                <a:tc>
                  <a:txBody>
                    <a:bodyPr/>
                    <a:lstStyle/>
                    <a:p>
                      <a:pPr>
                        <a:lnSpc>
                          <a:spcPct val="80000"/>
                        </a:lnSpc>
                      </a:pPr>
                      <a:r>
                        <a:rPr kumimoji="1" lang="en-US" altLang="ja-JP" sz="2000" b="1" dirty="0" smtClean="0"/>
                        <a:t>1.0 </a:t>
                      </a:r>
                      <a:r>
                        <a:rPr kumimoji="1" lang="en-US" altLang="ja-JP" sz="2000" b="1" dirty="0" err="1" smtClean="0">
                          <a:latin typeface="Symbol" charset="2"/>
                          <a:cs typeface="Symbol" charset="2"/>
                        </a:rPr>
                        <a:t>m</a:t>
                      </a:r>
                      <a:r>
                        <a:rPr kumimoji="1" lang="en-US" altLang="ja-JP" sz="2000" b="1" dirty="0" err="1" smtClean="0"/>
                        <a:t>H</a:t>
                      </a:r>
                      <a:endParaRPr kumimoji="1" lang="ja-JP" altLang="en-US" sz="2000" b="1" dirty="0"/>
                    </a:p>
                  </a:txBody>
                  <a:tcPr marL="106886" marR="106886" marT="50419" marB="50419"/>
                </a:tc>
              </a:tr>
            </a:tbl>
          </a:graphicData>
        </a:graphic>
      </p:graphicFrame>
      <p:sp>
        <p:nvSpPr>
          <p:cNvPr id="9" name="テキスト ボックス 8"/>
          <p:cNvSpPr txBox="1"/>
          <p:nvPr/>
        </p:nvSpPr>
        <p:spPr>
          <a:xfrm>
            <a:off x="9306153" y="397228"/>
            <a:ext cx="1259776" cy="351528"/>
          </a:xfrm>
          <a:prstGeom prst="rect">
            <a:avLst/>
          </a:prstGeom>
          <a:noFill/>
        </p:spPr>
        <p:txBody>
          <a:bodyPr wrap="none" lIns="104287" tIns="52144" rIns="104287" bIns="52144" rtlCol="0">
            <a:spAutoFit/>
          </a:bodyPr>
          <a:lstStyle/>
          <a:p>
            <a:r>
              <a:rPr kumimoji="1" lang="en-US" altLang="ja-JP" sz="1600" dirty="0" smtClean="0"/>
              <a:t>T.Kamitani</a:t>
            </a:r>
            <a:endParaRPr kumimoji="1" lang="ja-JP" altLang="en-US" dirty="0"/>
          </a:p>
        </p:txBody>
      </p:sp>
    </p:spTree>
    <p:extLst>
      <p:ext uri="{BB962C8B-B14F-4D97-AF65-F5344CB8AC3E}">
        <p14:creationId xmlns:p14="http://schemas.microsoft.com/office/powerpoint/2010/main" val="53737354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java-jca-caj-furukawa">
  <a:themeElements>
    <a:clrScheme name="java-jca-caj-furukaw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java-jca-caj-furukawa">
      <a:majorFont>
        <a:latin typeface="Arial Rounded MT Bold"/>
        <a:ea typeface="ヒラギノ丸ゴ Pro W4"/>
        <a:cs typeface="ヒラギノ丸ゴ Pro W4"/>
      </a:majorFont>
      <a:minorFont>
        <a:latin typeface="Arial Rounded MT Bold"/>
        <a:ea typeface="ヒラギノ丸ゴ Pro W4"/>
        <a:cs typeface="ヒラギノ丸ゴ Pro W4"/>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java-jca-caj-furukaw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java-jca-caj-furukaw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java-jca-caj-furukaw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java-jca-caj-furukaw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java-jca-caj-furukaw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java-jca-caj-furukaw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java-jca-caj-furukaw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4517</TotalTime>
  <Words>2694</Words>
  <Application>Microsoft Macintosh PowerPoint</Application>
  <PresentationFormat>ユーザー設定</PresentationFormat>
  <Paragraphs>561</Paragraphs>
  <Slides>40</Slides>
  <Notes>3</Notes>
  <HiddenSlides>1</HiddenSlides>
  <MMClips>0</MMClips>
  <ScaleCrop>false</ScaleCrop>
  <HeadingPairs>
    <vt:vector size="4" baseType="variant">
      <vt:variant>
        <vt:lpstr>テーマ</vt:lpstr>
      </vt:variant>
      <vt:variant>
        <vt:i4>1</vt:i4>
      </vt:variant>
      <vt:variant>
        <vt:lpstr>スライド タイトル</vt:lpstr>
      </vt:variant>
      <vt:variant>
        <vt:i4>40</vt:i4>
      </vt:variant>
    </vt:vector>
  </HeadingPairs>
  <TitlesOfParts>
    <vt:vector size="41" baseType="lpstr">
      <vt:lpstr>java-jca-caj-furukawa</vt:lpstr>
      <vt:lpstr>入射器の現状  新規陽電子生成装置からの陽電子</vt:lpstr>
      <vt:lpstr>SuperKEKB 電子加速器群における入射器の役割</vt:lpstr>
      <vt:lpstr>昨年度運転統計</vt:lpstr>
      <vt:lpstr>運転時間と故障率の推移</vt:lpstr>
      <vt:lpstr>2014 年度前期運転概要</vt:lpstr>
      <vt:lpstr>フラックスコンセントレータ試験時のケーブル焼損</vt:lpstr>
      <vt:lpstr>陽電子捕獲装置</vt:lpstr>
      <vt:lpstr>SuperKEKB 向け陽電子生成</vt:lpstr>
      <vt:lpstr>Flux Concentrator (FC)</vt:lpstr>
      <vt:lpstr>陽電子生成標的</vt:lpstr>
      <vt:lpstr>標的破壊防止用 Beam spoiler</vt:lpstr>
      <vt:lpstr>陽電子捕獲部 (e+ capture section)</vt:lpstr>
      <vt:lpstr>陽電子捕獲部@Linacトンネル</vt:lpstr>
      <vt:lpstr>電子陽電子セパレータ</vt:lpstr>
      <vt:lpstr>Qマグネット収束系</vt:lpstr>
      <vt:lpstr>新陽電子捕獲装置からの初めての陽電子観測</vt:lpstr>
      <vt:lpstr>新陽電子捕獲装置からの初めての陽電子観測</vt:lpstr>
      <vt:lpstr>(1) FC current</vt:lpstr>
      <vt:lpstr>(2) Bridge Coil current</vt:lpstr>
      <vt:lpstr>(3) DC solenoid 1-5 current</vt:lpstr>
      <vt:lpstr>(4) DC solenoid 1-6 current</vt:lpstr>
      <vt:lpstr>(5) e+ RF phase [1-5と1-6の位相関係は固定]</vt:lpstr>
      <vt:lpstr>(6) Acc-field grad./phase at 1-5</vt:lpstr>
      <vt:lpstr>(6-2) Acc-field grad. [MV/m] at 1-5</vt:lpstr>
      <vt:lpstr>陽電子生成</vt:lpstr>
      <vt:lpstr>光陰極 RF 電子銃</vt:lpstr>
      <vt:lpstr>光陰極 RF 電子銃の改造</vt:lpstr>
      <vt:lpstr>Alignment</vt:lpstr>
      <vt:lpstr>Instrumentation</vt:lpstr>
      <vt:lpstr>SuperKEKB に向けた段階的な施設検査</vt:lpstr>
      <vt:lpstr>電力節約の試み</vt:lpstr>
      <vt:lpstr>5 月 12 日発熱事案 2 件</vt:lpstr>
      <vt:lpstr>Linac Schedule Overview</vt:lpstr>
      <vt:lpstr>PowerPoint プレゼンテーション</vt:lpstr>
      <vt:lpstr>Linac Schedule Overview</vt:lpstr>
      <vt:lpstr>Summary</vt:lpstr>
      <vt:lpstr>PowerPoint プレゼンテーション</vt:lpstr>
      <vt:lpstr>Emittance Preservation</vt:lpstr>
      <vt:lpstr>Energy profiles and beam properties</vt:lpstr>
      <vt:lpstr>Pulse-to-pulse modulation</vt:lpstr>
    </vt:vector>
  </TitlesOfParts>
  <Manager/>
  <Company>kek</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Linac progress</dc:title>
  <dc:subject/>
  <dc:creator>k.furukawa</dc:creator>
  <cp:keywords/>
  <dc:description>a4_x000d_based on skb-linac-furukawa-apr2014c_x000d_based on linac-furukawa-sep2014_x000d__x000d_</dc:description>
  <cp:lastModifiedBy>Kazuro Furukawa</cp:lastModifiedBy>
  <cp:revision>215</cp:revision>
  <dcterms:created xsi:type="dcterms:W3CDTF">2014-10-02T13:24:55Z</dcterms:created>
  <dcterms:modified xsi:type="dcterms:W3CDTF">2014-10-03T02:48:07Z</dcterms:modified>
  <cp:category/>
</cp:coreProperties>
</file>