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56" r:id="rId2"/>
    <p:sldId id="290" r:id="rId3"/>
    <p:sldId id="257" r:id="rId4"/>
    <p:sldId id="287" r:id="rId5"/>
    <p:sldId id="308" r:id="rId6"/>
    <p:sldId id="285" r:id="rId7"/>
    <p:sldId id="309" r:id="rId8"/>
    <p:sldId id="292" r:id="rId9"/>
    <p:sldId id="293" r:id="rId10"/>
    <p:sldId id="295" r:id="rId11"/>
    <p:sldId id="294" r:id="rId12"/>
    <p:sldId id="296" r:id="rId13"/>
    <p:sldId id="297" r:id="rId14"/>
    <p:sldId id="312" r:id="rId15"/>
    <p:sldId id="298" r:id="rId16"/>
    <p:sldId id="299" r:id="rId17"/>
    <p:sldId id="306" r:id="rId18"/>
    <p:sldId id="302" r:id="rId19"/>
    <p:sldId id="310" r:id="rId20"/>
    <p:sldId id="303" r:id="rId2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FA00"/>
    <a:srgbClr val="FF40FF"/>
    <a:srgbClr val="FF9300"/>
    <a:srgbClr val="0096FF"/>
    <a:srgbClr val="00FB92"/>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59"/>
    <p:restoredTop sz="94694"/>
  </p:normalViewPr>
  <p:slideViewPr>
    <p:cSldViewPr snapToGrid="0" snapToObjects="1">
      <p:cViewPr varScale="1">
        <p:scale>
          <a:sx n="124" d="100"/>
          <a:sy n="124" d="100"/>
        </p:scale>
        <p:origin x="2280"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75AF1-36A5-EE40-BFF8-DD78579A0CF1}" type="datetimeFigureOut">
              <a:t>2022/11/22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6FDD0-9009-D842-A03C-8D517B4F0AAC}" type="slidenum">
              <a:t>‹#›</a:t>
            </a:fld>
            <a:endParaRPr kumimoji="1" lang="ja-JP" altLang="en-US"/>
          </a:p>
        </p:txBody>
      </p:sp>
    </p:spTree>
    <p:extLst>
      <p:ext uri="{BB962C8B-B14F-4D97-AF65-F5344CB8AC3E}">
        <p14:creationId xmlns:p14="http://schemas.microsoft.com/office/powerpoint/2010/main" val="4458830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09058"/>
            <a:ext cx="7772400" cy="3088342"/>
          </a:xfrm>
        </p:spPr>
        <p:txBody>
          <a:bodyPr/>
          <a:lstStyle>
            <a:lvl1pPr>
              <a:defRPr b="0" i="0">
                <a:latin typeface="Arial" panose="020B0604020202020204" pitchFamily="34" charset="0"/>
                <a:cs typeface="Arial" panose="020B0604020202020204" pitchFamily="34" charset="0"/>
              </a:defRPr>
            </a:lvl1pPr>
          </a:lstStyle>
          <a:p>
            <a:r>
              <a:rPr kumimoji="1" lang="ja-JP" altLang="en-US"/>
              <a:t>マスター タイトルの書式設定</a:t>
            </a:r>
          </a:p>
        </p:txBody>
      </p:sp>
      <p:sp>
        <p:nvSpPr>
          <p:cNvPr id="3" name="サブタイトル 2"/>
          <p:cNvSpPr>
            <a:spLocks noGrp="1"/>
          </p:cNvSpPr>
          <p:nvPr>
            <p:ph type="subTitle" idx="1"/>
          </p:nvPr>
        </p:nvSpPr>
        <p:spPr>
          <a:xfrm>
            <a:off x="1371600" y="4784912"/>
            <a:ext cx="6400800" cy="1171388"/>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a:xfrm>
            <a:off x="7010400" y="6629400"/>
            <a:ext cx="2133600" cy="228600"/>
          </a:xfrm>
          <a:prstGeom prst="rect">
            <a:avLst/>
          </a:prstGeom>
        </p:spPr>
        <p:txBody>
          <a:bodyPr/>
          <a:lstStyle/>
          <a:p>
            <a:fld id="{2DFF0F00-E62A-C945-B38A-C32E99DCFC41}" type="datetime1">
              <a:rPr kumimoji="1" lang="ja-JP" altLang="en-US" smtClean="0"/>
              <a:t>2022/11/22</a:t>
            </a:fld>
            <a:endParaRPr kumimoji="1" lang="ja-JP" altLang="en-US"/>
          </a:p>
        </p:txBody>
      </p:sp>
      <p:sp>
        <p:nvSpPr>
          <p:cNvPr id="5" name="フッター プレースホルダー 4"/>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4206449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7010400" y="6629400"/>
            <a:ext cx="2133600" cy="228600"/>
          </a:xfrm>
          <a:prstGeom prst="rect">
            <a:avLst/>
          </a:prstGeom>
        </p:spPr>
        <p:txBody>
          <a:bodyPr/>
          <a:lstStyle/>
          <a:p>
            <a:fld id="{059DB2E1-3C67-F142-869A-ED8BCD1B9E1E}" type="datetime1">
              <a:rPr kumimoji="1" lang="ja-JP" altLang="en-US" smtClean="0"/>
              <a:t>2022/11/22</a:t>
            </a:fld>
            <a:endParaRPr kumimoji="1" lang="ja-JP" altLang="en-US"/>
          </a:p>
        </p:txBody>
      </p:sp>
      <p:sp>
        <p:nvSpPr>
          <p:cNvPr id="5" name="フッター プレースホルダー 4"/>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243701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7010400" y="6629400"/>
            <a:ext cx="2133600" cy="228600"/>
          </a:xfrm>
          <a:prstGeom prst="rect">
            <a:avLst/>
          </a:prstGeom>
        </p:spPr>
        <p:txBody>
          <a:bodyPr/>
          <a:lstStyle/>
          <a:p>
            <a:fld id="{BCC5410D-7B13-1347-BF40-6D694EA0745C}" type="datetime1">
              <a:rPr kumimoji="1" lang="ja-JP" altLang="en-US" smtClean="0"/>
              <a:t>2022/11/22</a:t>
            </a:fld>
            <a:endParaRPr kumimoji="1" lang="ja-JP" altLang="en-US"/>
          </a:p>
        </p:txBody>
      </p:sp>
      <p:sp>
        <p:nvSpPr>
          <p:cNvPr id="5" name="フッター プレースホルダー 4"/>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806510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p:cNvSpPr>
            <a:spLocks noGrp="1"/>
          </p:cNvSpPr>
          <p:nvPr>
            <p:ph type="dt" sz="half" idx="10"/>
          </p:nvPr>
        </p:nvSpPr>
        <p:spPr>
          <a:xfrm>
            <a:off x="7010400" y="6629400"/>
            <a:ext cx="2133600" cy="228600"/>
          </a:xfrm>
          <a:prstGeom prst="rect">
            <a:avLst/>
          </a:prstGeom>
        </p:spPr>
        <p:txBody>
          <a:bodyPr/>
          <a:lstStyle/>
          <a:p>
            <a:fld id="{8339E6A6-4D7B-0D43-8943-358AC446EFA0}" type="datetime1">
              <a:rPr kumimoji="1" lang="ja-JP" altLang="en-US" smtClean="0"/>
              <a:t>2022/11/22</a:t>
            </a:fld>
            <a:endParaRPr kumimoji="1" lang="ja-JP" altLang="en-US"/>
          </a:p>
        </p:txBody>
      </p:sp>
      <p:sp>
        <p:nvSpPr>
          <p:cNvPr id="5" name="フッター プレースホルダー 4"/>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b="0" i="0">
                <a:solidFill>
                  <a:schemeClr val="bg1"/>
                </a:solidFill>
                <a:latin typeface="Arial" panose="020B0604020202020204" pitchFamily="34" charset="0"/>
                <a:cs typeface="Arial" panose="020B0604020202020204" pitchFamily="34" charset="0"/>
              </a:defRPr>
            </a:lvl1pPr>
          </a:lstStyle>
          <a:p>
            <a:fld id="{A477A2B4-985F-9743-A71F-B8271216F56E}" type="slidenum">
              <a:rPr lang="ja-JP" altLang="en-US" smtClean="0"/>
              <a:pPr/>
              <a:t>‹#›</a:t>
            </a:fld>
            <a:endParaRPr lang="ja-JP" altLang="en-US"/>
          </a:p>
        </p:txBody>
      </p:sp>
    </p:spTree>
    <p:extLst>
      <p:ext uri="{BB962C8B-B14F-4D97-AF65-F5344CB8AC3E}">
        <p14:creationId xmlns:p14="http://schemas.microsoft.com/office/powerpoint/2010/main" val="2212125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7010400" y="6629400"/>
            <a:ext cx="2133600" cy="228600"/>
          </a:xfrm>
          <a:prstGeom prst="rect">
            <a:avLst/>
          </a:prstGeom>
        </p:spPr>
        <p:txBody>
          <a:bodyPr/>
          <a:lstStyle/>
          <a:p>
            <a:fld id="{B54DB1EC-4C86-4241-9DF6-70DCFC0E5F23}" type="datetime1">
              <a:rPr kumimoji="1" lang="ja-JP" altLang="en-US" smtClean="0"/>
              <a:t>2022/11/22</a:t>
            </a:fld>
            <a:endParaRPr kumimoji="1" lang="ja-JP" altLang="en-US"/>
          </a:p>
        </p:txBody>
      </p:sp>
      <p:sp>
        <p:nvSpPr>
          <p:cNvPr id="5" name="フッター プレースホルダー 4"/>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306677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7010400" y="6629400"/>
            <a:ext cx="2133600" cy="228600"/>
          </a:xfrm>
          <a:prstGeom prst="rect">
            <a:avLst/>
          </a:prstGeom>
        </p:spPr>
        <p:txBody>
          <a:bodyPr/>
          <a:lstStyle/>
          <a:p>
            <a:fld id="{7FA799D5-3914-EB43-9199-620117C18287}" type="datetime1">
              <a:rPr kumimoji="1" lang="ja-JP" altLang="en-US" smtClean="0"/>
              <a:t>2022/11/22</a:t>
            </a:fld>
            <a:endParaRPr kumimoji="1" lang="ja-JP" altLang="en-US"/>
          </a:p>
        </p:txBody>
      </p:sp>
      <p:sp>
        <p:nvSpPr>
          <p:cNvPr id="6" name="フッター プレースホルダー 5"/>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247113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7010400" y="6629400"/>
            <a:ext cx="2133600" cy="228600"/>
          </a:xfrm>
          <a:prstGeom prst="rect">
            <a:avLst/>
          </a:prstGeom>
        </p:spPr>
        <p:txBody>
          <a:bodyPr/>
          <a:lstStyle/>
          <a:p>
            <a:fld id="{09328FCC-F2A8-BF45-9130-BEC5FE6594AA}" type="datetime1">
              <a:rPr kumimoji="1" lang="ja-JP" altLang="en-US" smtClean="0"/>
              <a:t>2022/11/22</a:t>
            </a:fld>
            <a:endParaRPr kumimoji="1" lang="ja-JP" altLang="en-US"/>
          </a:p>
        </p:txBody>
      </p:sp>
      <p:sp>
        <p:nvSpPr>
          <p:cNvPr id="8" name="フッター プレースホルダー 7"/>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154272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7010400" y="6629400"/>
            <a:ext cx="2133600" cy="228600"/>
          </a:xfrm>
          <a:prstGeom prst="rect">
            <a:avLst/>
          </a:prstGeom>
        </p:spPr>
        <p:txBody>
          <a:bodyPr/>
          <a:lstStyle/>
          <a:p>
            <a:fld id="{5582118F-8F3B-C540-9FC9-CCDB966D8867}" type="datetime1">
              <a:rPr kumimoji="1" lang="ja-JP" altLang="en-US" smtClean="0"/>
              <a:t>2022/11/22</a:t>
            </a:fld>
            <a:endParaRPr kumimoji="1" lang="ja-JP" altLang="en-US"/>
          </a:p>
        </p:txBody>
      </p:sp>
      <p:sp>
        <p:nvSpPr>
          <p:cNvPr id="4" name="フッター プレースホルダー 3"/>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176013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7010400" y="6629400"/>
            <a:ext cx="2133600" cy="228600"/>
          </a:xfrm>
          <a:prstGeom prst="rect">
            <a:avLst/>
          </a:prstGeom>
        </p:spPr>
        <p:txBody>
          <a:bodyPr/>
          <a:lstStyle/>
          <a:p>
            <a:fld id="{8C34ED09-0AF8-4C4A-8A21-F27A20169525}" type="datetime1">
              <a:rPr kumimoji="1" lang="ja-JP" altLang="en-US" smtClean="0"/>
              <a:t>2022/11/22</a:t>
            </a:fld>
            <a:endParaRPr kumimoji="1" lang="ja-JP" altLang="en-US"/>
          </a:p>
        </p:txBody>
      </p:sp>
      <p:sp>
        <p:nvSpPr>
          <p:cNvPr id="3" name="フッター プレースホルダー 2"/>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31891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7010400" y="6629400"/>
            <a:ext cx="2133600" cy="228600"/>
          </a:xfrm>
          <a:prstGeom prst="rect">
            <a:avLst/>
          </a:prstGeom>
        </p:spPr>
        <p:txBody>
          <a:bodyPr/>
          <a:lstStyle/>
          <a:p>
            <a:fld id="{646230BB-C353-9745-A0B5-AAFD301540B7}" type="datetime1">
              <a:rPr kumimoji="1" lang="ja-JP" altLang="en-US" smtClean="0"/>
              <a:t>2022/11/22</a:t>
            </a:fld>
            <a:endParaRPr kumimoji="1" lang="ja-JP" altLang="en-US"/>
          </a:p>
        </p:txBody>
      </p:sp>
      <p:sp>
        <p:nvSpPr>
          <p:cNvPr id="6" name="フッター プレースホルダー 5"/>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3433487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7010400" y="6629400"/>
            <a:ext cx="2133600" cy="228600"/>
          </a:xfrm>
          <a:prstGeom prst="rect">
            <a:avLst/>
          </a:prstGeom>
        </p:spPr>
        <p:txBody>
          <a:bodyPr/>
          <a:lstStyle/>
          <a:p>
            <a:fld id="{1CC751F2-D366-D042-93FB-1A518A4BA0B9}" type="datetime1">
              <a:rPr kumimoji="1" lang="ja-JP" altLang="en-US" smtClean="0"/>
              <a:t>2022/11/22</a:t>
            </a:fld>
            <a:endParaRPr kumimoji="1" lang="ja-JP" altLang="en-US"/>
          </a:p>
        </p:txBody>
      </p:sp>
      <p:sp>
        <p:nvSpPr>
          <p:cNvPr id="6" name="フッター プレースホルダー 5"/>
          <p:cNvSpPr>
            <a:spLocks noGrp="1"/>
          </p:cNvSpPr>
          <p:nvPr>
            <p:ph type="ftr" sz="quarter" idx="11"/>
          </p:nvPr>
        </p:nvSpPr>
        <p:spPr>
          <a:xfrm>
            <a:off x="0" y="6629400"/>
            <a:ext cx="9144000" cy="228600"/>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77A2B4-985F-9743-A71F-B8271216F56E}" type="slidenum">
              <a:rPr kumimoji="1" lang="ja-JP" altLang="en-US" smtClean="0"/>
              <a:t>‹#›</a:t>
            </a:fld>
            <a:endParaRPr kumimoji="1" lang="ja-JP" altLang="en-US"/>
          </a:p>
        </p:txBody>
      </p:sp>
    </p:spTree>
    <p:extLst>
      <p:ext uri="{BB962C8B-B14F-4D97-AF65-F5344CB8AC3E}">
        <p14:creationId xmlns:p14="http://schemas.microsoft.com/office/powerpoint/2010/main" val="1301261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0" y="0"/>
            <a:ext cx="9144000" cy="821765"/>
          </a:xfrm>
          <a:prstGeom prst="rect">
            <a:avLst/>
          </a:prstGeom>
          <a:solidFill>
            <a:srgbClr val="0000FF"/>
          </a:solidFill>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156882" y="939800"/>
            <a:ext cx="8987118" cy="59182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スライド番号プレースホルダー 5"/>
          <p:cNvSpPr>
            <a:spLocks noGrp="1"/>
          </p:cNvSpPr>
          <p:nvPr>
            <p:ph type="sldNum" sz="quarter" idx="4"/>
          </p:nvPr>
        </p:nvSpPr>
        <p:spPr>
          <a:xfrm>
            <a:off x="8674100" y="0"/>
            <a:ext cx="4699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A477A2B4-985F-9743-A71F-B8271216F56E}" type="slidenum">
              <a:rPr lang="ja-JP" altLang="en-US" smtClean="0"/>
              <a:pPr/>
              <a:t>‹#›</a:t>
            </a:fld>
            <a:endParaRPr lang="ja-JP" altLang="en-US"/>
          </a:p>
        </p:txBody>
      </p:sp>
    </p:spTree>
    <p:extLst>
      <p:ext uri="{BB962C8B-B14F-4D97-AF65-F5344CB8AC3E}">
        <p14:creationId xmlns:p14="http://schemas.microsoft.com/office/powerpoint/2010/main" val="172143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36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chemeClr val="accent2"/>
        </a:buClr>
        <a:buFont typeface="Wingdings" charset="2"/>
        <a:buChar char="l"/>
        <a:defRPr kumimoji="1"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chemeClr val="accent3"/>
        </a:buClr>
        <a:buFont typeface="Wingdings" charset="2"/>
        <a:buChar char="v"/>
        <a:defRPr kumimoji="1"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kumimoji="1"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kumimoji="1"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kumimoji="1"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2.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3200" dirty="0"/>
              <a:t>2022</a:t>
            </a:r>
            <a:r>
              <a:rPr kumimoji="1" lang="ja-JP" altLang="en-US" sz="3200"/>
              <a:t>入射器運転と</a:t>
            </a:r>
            <a:r>
              <a:rPr kumimoji="1" lang="en-US" altLang="ja-JP" sz="3200" dirty="0"/>
              <a:t>LS1</a:t>
            </a:r>
            <a:r>
              <a:rPr kumimoji="1" lang="ja-JP" altLang="en-US" sz="3200"/>
              <a:t>アップグレード</a:t>
            </a:r>
          </a:p>
        </p:txBody>
      </p:sp>
      <p:sp>
        <p:nvSpPr>
          <p:cNvPr id="3" name="サブタイトル 2"/>
          <p:cNvSpPr>
            <a:spLocks noGrp="1"/>
          </p:cNvSpPr>
          <p:nvPr>
            <p:ph type="subTitle" idx="1"/>
          </p:nvPr>
        </p:nvSpPr>
        <p:spPr>
          <a:xfrm>
            <a:off x="1371600" y="4784911"/>
            <a:ext cx="6400800" cy="1468177"/>
          </a:xfrm>
        </p:spPr>
        <p:txBody>
          <a:bodyPr>
            <a:normAutofit/>
          </a:bodyPr>
          <a:lstStyle/>
          <a:p>
            <a:r>
              <a:rPr lang="en-US" altLang="ja-JP" sz="2400" dirty="0"/>
              <a:t>KEK e+/e- injector </a:t>
            </a:r>
            <a:r>
              <a:rPr lang="en-US" altLang="ja-JP" sz="2400" dirty="0" err="1"/>
              <a:t>linac</a:t>
            </a:r>
            <a:r>
              <a:rPr lang="en-US" altLang="ja-JP" sz="2400" dirty="0"/>
              <a:t> group</a:t>
            </a:r>
          </a:p>
          <a:p>
            <a:r>
              <a:rPr lang="ja-JP" altLang="en-US" sz="2400"/>
              <a:t>紙谷　琢哉</a:t>
            </a:r>
            <a:endParaRPr kumimoji="1" lang="ja-JP" altLang="en-US" sz="2400"/>
          </a:p>
        </p:txBody>
      </p:sp>
      <p:sp>
        <p:nvSpPr>
          <p:cNvPr id="4" name="テキスト ボックス 3">
            <a:extLst>
              <a:ext uri="{FF2B5EF4-FFF2-40B4-BE49-F238E27FC236}">
                <a16:creationId xmlns:a16="http://schemas.microsoft.com/office/drawing/2014/main" id="{A4CAF250-4FC2-9E6F-62E6-2170223F312A}"/>
              </a:ext>
            </a:extLst>
          </p:cNvPr>
          <p:cNvSpPr txBox="1"/>
          <p:nvPr/>
        </p:nvSpPr>
        <p:spPr>
          <a:xfrm>
            <a:off x="237067" y="235580"/>
            <a:ext cx="3826689" cy="646331"/>
          </a:xfrm>
          <a:prstGeom prst="rect">
            <a:avLst/>
          </a:prstGeom>
          <a:noFill/>
        </p:spPr>
        <p:txBody>
          <a:bodyPr wrap="none" rtlCol="0">
            <a:spAutoFit/>
          </a:bodyPr>
          <a:lstStyle/>
          <a:p>
            <a:r>
              <a:rPr kumimoji="1" lang="ja-JP" altLang="en-US"/>
              <a:t>第</a:t>
            </a:r>
            <a:r>
              <a:rPr kumimoji="1" lang="en-US" altLang="ja-JP" dirty="0"/>
              <a:t>122</a:t>
            </a:r>
            <a:r>
              <a:rPr kumimoji="1" lang="ja-JP" altLang="en-US"/>
              <a:t>回</a:t>
            </a:r>
            <a:r>
              <a:rPr kumimoji="1" lang="en-US" altLang="ja-JP" dirty="0"/>
              <a:t>B</a:t>
            </a:r>
            <a:r>
              <a:rPr kumimoji="1" lang="ja-JP" altLang="en-US"/>
              <a:t>ファクトリー計画推進委員会</a:t>
            </a:r>
            <a:endParaRPr kumimoji="1" lang="en-US" altLang="ja-JP" dirty="0"/>
          </a:p>
          <a:p>
            <a:r>
              <a:rPr lang="en-US" altLang="ja-JP" dirty="0"/>
              <a:t>2022</a:t>
            </a:r>
            <a:r>
              <a:rPr lang="ja-JP" altLang="en-US"/>
              <a:t>年</a:t>
            </a:r>
            <a:r>
              <a:rPr lang="en-US" altLang="ja-JP" dirty="0"/>
              <a:t>11</a:t>
            </a:r>
            <a:r>
              <a:rPr lang="ja-JP" altLang="en-US"/>
              <a:t>月</a:t>
            </a:r>
            <a:r>
              <a:rPr lang="en-US" altLang="ja-JP" dirty="0"/>
              <a:t>22</a:t>
            </a:r>
            <a:r>
              <a:rPr lang="ja-JP" altLang="en-US"/>
              <a:t>日</a:t>
            </a:r>
            <a:endParaRPr kumimoji="1" lang="ja-JP" altLang="en-US"/>
          </a:p>
        </p:txBody>
      </p:sp>
    </p:spTree>
    <p:extLst>
      <p:ext uri="{BB962C8B-B14F-4D97-AF65-F5344CB8AC3E}">
        <p14:creationId xmlns:p14="http://schemas.microsoft.com/office/powerpoint/2010/main" val="13813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90AA75-FEBA-DD27-C559-1B7FE9D90736}"/>
              </a:ext>
            </a:extLst>
          </p:cNvPr>
          <p:cNvSpPr>
            <a:spLocks noGrp="1"/>
          </p:cNvSpPr>
          <p:nvPr>
            <p:ph type="title"/>
          </p:nvPr>
        </p:nvSpPr>
        <p:spPr/>
        <p:txBody>
          <a:bodyPr>
            <a:normAutofit/>
          </a:bodyPr>
          <a:lstStyle/>
          <a:p>
            <a:r>
              <a:rPr kumimoji="1" lang="en-US" altLang="ja-JP" dirty="0"/>
              <a:t>J-arc</a:t>
            </a:r>
            <a:r>
              <a:rPr kumimoji="1" lang="ja-JP" altLang="en-US"/>
              <a:t>用パルス四極マグネット</a:t>
            </a:r>
          </a:p>
        </p:txBody>
      </p:sp>
      <p:sp>
        <p:nvSpPr>
          <p:cNvPr id="3" name="コンテンツ プレースホルダー 2">
            <a:extLst>
              <a:ext uri="{FF2B5EF4-FFF2-40B4-BE49-F238E27FC236}">
                <a16:creationId xmlns:a16="http://schemas.microsoft.com/office/drawing/2014/main" id="{5D592FE0-2C6E-DF92-3B3A-3C9536CD8630}"/>
              </a:ext>
            </a:extLst>
          </p:cNvPr>
          <p:cNvSpPr>
            <a:spLocks noGrp="1"/>
          </p:cNvSpPr>
          <p:nvPr>
            <p:ph idx="1"/>
          </p:nvPr>
        </p:nvSpPr>
        <p:spPr>
          <a:xfrm>
            <a:off x="150219" y="939800"/>
            <a:ext cx="4729141" cy="5918200"/>
          </a:xfrm>
        </p:spPr>
        <p:txBody>
          <a:bodyPr>
            <a:normAutofit/>
          </a:bodyPr>
          <a:lstStyle/>
          <a:p>
            <a:pPr>
              <a:lnSpc>
                <a:spcPct val="90000"/>
              </a:lnSpc>
            </a:pPr>
            <a:r>
              <a:rPr lang="ja-JP" altLang="en-US" sz="2400"/>
              <a:t>パルス四極の場合、電源設計上インダクタンスの制約があるのでマッチング性能を損わない範囲で</a:t>
            </a:r>
            <a:r>
              <a:rPr lang="ja-JP" altLang="en-US" sz="2400">
                <a:solidFill>
                  <a:srgbClr val="0432FF"/>
                </a:solidFill>
              </a:rPr>
              <a:t>磁場強度</a:t>
            </a:r>
            <a:r>
              <a:rPr lang="ja-JP" altLang="en-US" sz="2400"/>
              <a:t>の仕様値は</a:t>
            </a:r>
            <a:r>
              <a:rPr lang="ja-JP" altLang="en-US" sz="2400">
                <a:solidFill>
                  <a:srgbClr val="00B050"/>
                </a:solidFill>
              </a:rPr>
              <a:t>なるべく低めに設定</a:t>
            </a:r>
            <a:r>
              <a:rPr lang="ja-JP" altLang="en-US" sz="2400"/>
              <a:t>した</a:t>
            </a:r>
            <a:endParaRPr lang="en-US" altLang="ja-JP" sz="2400" dirty="0"/>
          </a:p>
          <a:p>
            <a:pPr>
              <a:lnSpc>
                <a:spcPct val="90000"/>
              </a:lnSpc>
            </a:pPr>
            <a:r>
              <a:rPr kumimoji="1" lang="ja-JP" altLang="en-US" sz="2400">
                <a:solidFill>
                  <a:srgbClr val="0432FF"/>
                </a:solidFill>
              </a:rPr>
              <a:t>磁極開口径は</a:t>
            </a:r>
            <a:r>
              <a:rPr kumimoji="1" lang="ja-JP" altLang="en-US" sz="2400"/>
              <a:t>セラミックダクトの厚みも考慮して十分なビームアパーチャーを確保するように決定した。</a:t>
            </a:r>
            <a:endParaRPr kumimoji="1" lang="en-US" altLang="ja-JP" sz="2400" dirty="0"/>
          </a:p>
          <a:p>
            <a:pPr>
              <a:lnSpc>
                <a:spcPct val="90000"/>
              </a:lnSpc>
            </a:pPr>
            <a:r>
              <a:rPr lang="ja-JP" altLang="en-US" sz="2400">
                <a:solidFill>
                  <a:srgbClr val="0432FF"/>
                </a:solidFill>
              </a:rPr>
              <a:t>電流値とコイル巻き数</a:t>
            </a:r>
            <a:r>
              <a:rPr lang="ja-JP" altLang="en-US" sz="2400"/>
              <a:t>を最適化したがそれでも、</a:t>
            </a:r>
            <a:r>
              <a:rPr lang="ja-JP" altLang="en-US" sz="2400">
                <a:solidFill>
                  <a:srgbClr val="FF0000"/>
                </a:solidFill>
              </a:rPr>
              <a:t>既存のパルス電源より高出力のものが必要となり、その開発を行った。</a:t>
            </a:r>
            <a:endParaRPr kumimoji="1" lang="en-US" altLang="ja-JP" sz="2400" dirty="0"/>
          </a:p>
          <a:p>
            <a:pPr>
              <a:lnSpc>
                <a:spcPct val="90000"/>
              </a:lnSpc>
            </a:pPr>
            <a:r>
              <a:rPr lang="ja-JP" altLang="en-US" sz="2400">
                <a:solidFill>
                  <a:srgbClr val="0432FF"/>
                </a:solidFill>
              </a:rPr>
              <a:t>マグネットとダクト（セラミック）の長さ</a:t>
            </a:r>
            <a:r>
              <a:rPr lang="ja-JP" altLang="en-US" sz="2400"/>
              <a:t>は既存の</a:t>
            </a:r>
            <a:r>
              <a:rPr lang="en-US" altLang="ja-JP" sz="2400" dirty="0"/>
              <a:t>DC</a:t>
            </a:r>
            <a:r>
              <a:rPr lang="ja-JP" altLang="en-US" sz="2400"/>
              <a:t>四極についてのものとほぼ同じとした</a:t>
            </a:r>
            <a:endParaRPr lang="en-US" altLang="ja-JP" sz="2400" dirty="0"/>
          </a:p>
        </p:txBody>
      </p:sp>
      <p:sp>
        <p:nvSpPr>
          <p:cNvPr id="4" name="スライド番号プレースホルダー 3">
            <a:extLst>
              <a:ext uri="{FF2B5EF4-FFF2-40B4-BE49-F238E27FC236}">
                <a16:creationId xmlns:a16="http://schemas.microsoft.com/office/drawing/2014/main" id="{6D20C033-70D9-63A2-D131-D7727435D072}"/>
              </a:ext>
            </a:extLst>
          </p:cNvPr>
          <p:cNvSpPr>
            <a:spLocks noGrp="1"/>
          </p:cNvSpPr>
          <p:nvPr>
            <p:ph type="sldNum" sz="quarter" idx="12"/>
          </p:nvPr>
        </p:nvSpPr>
        <p:spPr/>
        <p:txBody>
          <a:bodyPr/>
          <a:lstStyle/>
          <a:p>
            <a:fld id="{A477A2B4-985F-9743-A71F-B8271216F56E}" type="slidenum">
              <a:rPr kumimoji="1" lang="ja-JP" altLang="en-US" smtClean="0"/>
              <a:t>10</a:t>
            </a:fld>
            <a:endParaRPr kumimoji="1" lang="ja-JP" altLang="en-US"/>
          </a:p>
        </p:txBody>
      </p:sp>
      <p:graphicFrame>
        <p:nvGraphicFramePr>
          <p:cNvPr id="5" name="表 7">
            <a:extLst>
              <a:ext uri="{FF2B5EF4-FFF2-40B4-BE49-F238E27FC236}">
                <a16:creationId xmlns:a16="http://schemas.microsoft.com/office/drawing/2014/main" id="{2BACB479-776D-522A-F765-347E9C4870D0}"/>
              </a:ext>
            </a:extLst>
          </p:cNvPr>
          <p:cNvGraphicFramePr>
            <a:graphicFrameLocks/>
          </p:cNvGraphicFramePr>
          <p:nvPr>
            <p:extLst>
              <p:ext uri="{D42A27DB-BD31-4B8C-83A1-F6EECF244321}">
                <p14:modId xmlns:p14="http://schemas.microsoft.com/office/powerpoint/2010/main" val="61076579"/>
              </p:ext>
            </p:extLst>
          </p:nvPr>
        </p:nvGraphicFramePr>
        <p:xfrm>
          <a:off x="5001486" y="939800"/>
          <a:ext cx="4031480" cy="3535680"/>
        </p:xfrm>
        <a:graphic>
          <a:graphicData uri="http://schemas.openxmlformats.org/drawingml/2006/table">
            <a:tbl>
              <a:tblPr firstRow="1" bandRow="1">
                <a:tableStyleId>{5C22544A-7EE6-4342-B048-85BDC9FD1C3A}</a:tableStyleId>
              </a:tblPr>
              <a:tblGrid>
                <a:gridCol w="1828777">
                  <a:extLst>
                    <a:ext uri="{9D8B030D-6E8A-4147-A177-3AD203B41FA5}">
                      <a16:colId xmlns:a16="http://schemas.microsoft.com/office/drawing/2014/main" val="2285606073"/>
                    </a:ext>
                  </a:extLst>
                </a:gridCol>
                <a:gridCol w="1053355">
                  <a:extLst>
                    <a:ext uri="{9D8B030D-6E8A-4147-A177-3AD203B41FA5}">
                      <a16:colId xmlns:a16="http://schemas.microsoft.com/office/drawing/2014/main" val="229809244"/>
                    </a:ext>
                  </a:extLst>
                </a:gridCol>
                <a:gridCol w="1149348">
                  <a:extLst>
                    <a:ext uri="{9D8B030D-6E8A-4147-A177-3AD203B41FA5}">
                      <a16:colId xmlns:a16="http://schemas.microsoft.com/office/drawing/2014/main" val="590368388"/>
                    </a:ext>
                  </a:extLst>
                </a:gridCol>
              </a:tblGrid>
              <a:tr h="445995">
                <a:tc>
                  <a:txBody>
                    <a:bodyPr/>
                    <a:lstStyle/>
                    <a:p>
                      <a:r>
                        <a:rPr kumimoji="1" lang="en-US" altLang="ja-JP" sz="1400" dirty="0"/>
                        <a:t>parameters</a:t>
                      </a:r>
                      <a:endParaRPr kumimoji="1" lang="ja-JP" altLang="en-US" sz="1400" dirty="0"/>
                    </a:p>
                  </a:txBody>
                  <a:tcPr/>
                </a:tc>
                <a:tc>
                  <a:txBody>
                    <a:bodyPr/>
                    <a:lstStyle/>
                    <a:p>
                      <a:r>
                        <a:rPr kumimoji="1" lang="en-US" altLang="ja-JP" sz="1400" dirty="0"/>
                        <a:t>DC quad</a:t>
                      </a:r>
                      <a:br>
                        <a:rPr kumimoji="1" lang="en-US" altLang="ja-JP" sz="1400" dirty="0"/>
                      </a:br>
                      <a:r>
                        <a:rPr kumimoji="1" lang="en-US" altLang="ja-JP" sz="1400" dirty="0"/>
                        <a:t>R0_01 type</a:t>
                      </a:r>
                      <a:endParaRPr kumimoji="1" lang="ja-JP" altLang="en-US" sz="1400" dirty="0"/>
                    </a:p>
                  </a:txBody>
                  <a:tcPr/>
                </a:tc>
                <a:tc>
                  <a:txBody>
                    <a:bodyPr/>
                    <a:lstStyle/>
                    <a:p>
                      <a:r>
                        <a:rPr kumimoji="1" lang="en-US" altLang="ja-JP" sz="1400" dirty="0"/>
                        <a:t>new pulsed quad R0_01</a:t>
                      </a:r>
                      <a:endParaRPr kumimoji="1" lang="ja-JP" altLang="en-US" sz="1400" dirty="0"/>
                    </a:p>
                  </a:txBody>
                  <a:tcPr/>
                </a:tc>
                <a:extLst>
                  <a:ext uri="{0D108BD9-81ED-4DB2-BD59-A6C34878D82A}">
                    <a16:rowId xmlns:a16="http://schemas.microsoft.com/office/drawing/2014/main" val="1608033410"/>
                  </a:ext>
                </a:extLst>
              </a:tr>
              <a:tr h="319192">
                <a:tc>
                  <a:txBody>
                    <a:bodyPr/>
                    <a:lstStyle/>
                    <a:p>
                      <a:r>
                        <a:rPr kumimoji="1" lang="en-US" altLang="ja-JP" sz="1400" b="0" i="0" dirty="0">
                          <a:latin typeface="Arial" panose="020B0604020202020204" pitchFamily="34" charset="0"/>
                          <a:cs typeface="Arial" panose="020B0604020202020204" pitchFamily="34" charset="0"/>
                        </a:rPr>
                        <a:t>bore diameter [mm]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44</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44</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0834542"/>
                  </a:ext>
                </a:extLst>
              </a:tr>
              <a:tr h="319192">
                <a:tc>
                  <a:txBody>
                    <a:bodyPr/>
                    <a:lstStyle/>
                    <a:p>
                      <a:r>
                        <a:rPr kumimoji="1" lang="en-US" altLang="ja-JP" sz="1400" b="0" i="0" dirty="0">
                          <a:latin typeface="Arial" panose="020B0604020202020204" pitchFamily="34" charset="0"/>
                          <a:cs typeface="Arial" panose="020B0604020202020204" pitchFamily="34" charset="0"/>
                        </a:rPr>
                        <a:t>field gradient [T/m]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26.1</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21</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0415591"/>
                  </a:ext>
                </a:extLst>
              </a:tr>
              <a:tr h="319192">
                <a:tc>
                  <a:txBody>
                    <a:bodyPr/>
                    <a:lstStyle/>
                    <a:p>
                      <a:r>
                        <a:rPr kumimoji="1" lang="en-US" altLang="ja-JP" sz="1400" b="0" i="0" dirty="0">
                          <a:latin typeface="Arial" panose="020B0604020202020204" pitchFamily="34" charset="0"/>
                          <a:cs typeface="Arial" panose="020B0604020202020204" pitchFamily="34" charset="0"/>
                        </a:rPr>
                        <a:t>max. current [A]</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56</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600</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11418632"/>
                  </a:ext>
                </a:extLst>
              </a:tr>
              <a:tr h="319192">
                <a:tc>
                  <a:txBody>
                    <a:bodyPr/>
                    <a:lstStyle/>
                    <a:p>
                      <a:r>
                        <a:rPr kumimoji="1" lang="en-US" altLang="ja-JP" sz="1400" b="0" i="0" dirty="0">
                          <a:latin typeface="Arial" panose="020B0604020202020204" pitchFamily="34" charset="0"/>
                          <a:cs typeface="Arial" panose="020B0604020202020204" pitchFamily="34" charset="0"/>
                        </a:rPr>
                        <a:t>pole length [mm]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300</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300</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57669233"/>
                  </a:ext>
                </a:extLst>
              </a:tr>
              <a:tr h="319192">
                <a:tc>
                  <a:txBody>
                    <a:bodyPr/>
                    <a:lstStyle/>
                    <a:p>
                      <a:r>
                        <a:rPr kumimoji="1" lang="en-US" altLang="ja-JP" sz="1400" b="0" i="0" dirty="0">
                          <a:latin typeface="Arial" panose="020B0604020202020204" pitchFamily="34" charset="0"/>
                          <a:cs typeface="Arial" panose="020B0604020202020204" pitchFamily="34" charset="0"/>
                        </a:rPr>
                        <a:t>effective length [mm]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323</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333</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5660288"/>
                  </a:ext>
                </a:extLst>
              </a:tr>
              <a:tr h="298385">
                <a:tc>
                  <a:txBody>
                    <a:bodyPr/>
                    <a:lstStyle/>
                    <a:p>
                      <a:r>
                        <a:rPr kumimoji="1" lang="en-US" altLang="ja-JP" sz="1400" b="0" i="0" dirty="0">
                          <a:latin typeface="Arial" panose="020B0604020202020204" pitchFamily="34" charset="0"/>
                          <a:cs typeface="Arial" panose="020B0604020202020204" pitchFamily="34" charset="0"/>
                        </a:rPr>
                        <a:t>B’L [T]</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8.43</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7</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9618758"/>
                  </a:ext>
                </a:extLst>
              </a:tr>
              <a:tr h="319192">
                <a:tc>
                  <a:txBody>
                    <a:bodyPr/>
                    <a:lstStyle/>
                    <a:p>
                      <a:r>
                        <a:rPr kumimoji="1" lang="en-US" altLang="ja-JP" sz="1400" b="0" i="0" dirty="0" err="1">
                          <a:latin typeface="Arial" panose="020B0604020202020204" pitchFamily="34" charset="0"/>
                          <a:cs typeface="Arial" panose="020B0604020202020204" pitchFamily="34" charset="0"/>
                        </a:rPr>
                        <a:t>nI</a:t>
                      </a:r>
                      <a:r>
                        <a:rPr kumimoji="1" lang="en-US" altLang="ja-JP" sz="1400" b="0" i="0" dirty="0">
                          <a:latin typeface="Arial" panose="020B0604020202020204" pitchFamily="34" charset="0"/>
                          <a:cs typeface="Arial" panose="020B0604020202020204" pitchFamily="34" charset="0"/>
                        </a:rPr>
                        <a:t> [</a:t>
                      </a:r>
                      <a:r>
                        <a:rPr kumimoji="1" lang="en-US" altLang="ja-JP" sz="1400" b="0" i="0" dirty="0" err="1">
                          <a:latin typeface="Arial" panose="020B0604020202020204" pitchFamily="34" charset="0"/>
                          <a:cs typeface="Arial" panose="020B0604020202020204" pitchFamily="34" charset="0"/>
                        </a:rPr>
                        <a:t>A.turn</a:t>
                      </a:r>
                      <a:r>
                        <a:rPr kumimoji="1" lang="en-US" altLang="ja-JP" sz="1400" b="0" i="0" dirty="0">
                          <a:latin typeface="Arial" panose="020B0604020202020204" pitchFamily="34" charset="0"/>
                          <a:cs typeface="Arial" panose="020B0604020202020204" pitchFamily="34" charset="0"/>
                        </a:rPr>
                        <a:t>]</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5040</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4200</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1578962"/>
                  </a:ext>
                </a:extLst>
              </a:tr>
              <a:tr h="294244">
                <a:tc>
                  <a:txBody>
                    <a:bodyPr/>
                    <a:lstStyle/>
                    <a:p>
                      <a:r>
                        <a:rPr kumimoji="1" lang="en-US" altLang="ja-JP" sz="1400" b="0" i="0" dirty="0">
                          <a:latin typeface="Arial" panose="020B0604020202020204" pitchFamily="34" charset="0"/>
                          <a:cs typeface="Arial" panose="020B0604020202020204" pitchFamily="34" charset="0"/>
                        </a:rPr>
                        <a:t>turn of coil /pole</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90</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7</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4072602"/>
                  </a:ext>
                </a:extLst>
              </a:tr>
              <a:tr h="319192">
                <a:tc>
                  <a:txBody>
                    <a:bodyPr/>
                    <a:lstStyle/>
                    <a:p>
                      <a:r>
                        <a:rPr kumimoji="1" lang="en-US" altLang="ja-JP" sz="1400" b="0" i="0" dirty="0">
                          <a:latin typeface="Arial" panose="020B0604020202020204" pitchFamily="34" charset="0"/>
                          <a:cs typeface="Arial" panose="020B0604020202020204" pitchFamily="34" charset="0"/>
                        </a:rPr>
                        <a:t>inductance</a:t>
                      </a:r>
                      <a:r>
                        <a:rPr kumimoji="1" lang="ja-JP" altLang="en-US" sz="1400" b="0" i="0">
                          <a:latin typeface="Arial" panose="020B0604020202020204" pitchFamily="34" charset="0"/>
                          <a:cs typeface="Arial" panose="020B0604020202020204" pitchFamily="34" charset="0"/>
                        </a:rPr>
                        <a:t> </a:t>
                      </a:r>
                      <a:r>
                        <a:rPr kumimoji="1" lang="en-US" altLang="ja-JP" sz="1400" b="0" i="0" dirty="0">
                          <a:latin typeface="Arial" panose="020B0604020202020204" pitchFamily="34" charset="0"/>
                          <a:cs typeface="Arial" panose="020B0604020202020204" pitchFamily="34" charset="0"/>
                        </a:rPr>
                        <a:t>[</a:t>
                      </a:r>
                      <a:r>
                        <a:rPr kumimoji="1" lang="en-US" altLang="ja-JP" sz="1400" b="0" i="0" dirty="0" err="1">
                          <a:latin typeface="Arial" panose="020B0604020202020204" pitchFamily="34" charset="0"/>
                          <a:cs typeface="Arial" panose="020B0604020202020204" pitchFamily="34" charset="0"/>
                        </a:rPr>
                        <a:t>mH</a:t>
                      </a:r>
                      <a:r>
                        <a:rPr kumimoji="1" lang="en-US" altLang="ja-JP" sz="1400" b="0" i="0" dirty="0">
                          <a:latin typeface="Arial" panose="020B0604020202020204" pitchFamily="34" charset="0"/>
                          <a:cs typeface="Arial" panose="020B0604020202020204" pitchFamily="34" charset="0"/>
                        </a:rPr>
                        <a:t>]</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200</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1.5</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8165273"/>
                  </a:ext>
                </a:extLst>
              </a:tr>
            </a:tbl>
          </a:graphicData>
        </a:graphic>
      </p:graphicFrame>
      <p:pic>
        <p:nvPicPr>
          <p:cNvPr id="6" name="図 5">
            <a:extLst>
              <a:ext uri="{FF2B5EF4-FFF2-40B4-BE49-F238E27FC236}">
                <a16:creationId xmlns:a16="http://schemas.microsoft.com/office/drawing/2014/main" id="{470032F0-1584-9A56-EF4B-8626835058E0}"/>
              </a:ext>
            </a:extLst>
          </p:cNvPr>
          <p:cNvPicPr>
            <a:picLocks noChangeAspect="1"/>
          </p:cNvPicPr>
          <p:nvPr/>
        </p:nvPicPr>
        <p:blipFill rotWithShape="1">
          <a:blip r:embed="rId2"/>
          <a:srcRect l="4734" t="4997" r="16318" b="10210"/>
          <a:stretch/>
        </p:blipFill>
        <p:spPr>
          <a:xfrm>
            <a:off x="5937069" y="4536406"/>
            <a:ext cx="2553787" cy="2321594"/>
          </a:xfrm>
          <a:prstGeom prst="rect">
            <a:avLst/>
          </a:prstGeom>
        </p:spPr>
      </p:pic>
      <p:sp>
        <p:nvSpPr>
          <p:cNvPr id="7" name="テキスト ボックス 6">
            <a:extLst>
              <a:ext uri="{FF2B5EF4-FFF2-40B4-BE49-F238E27FC236}">
                <a16:creationId xmlns:a16="http://schemas.microsoft.com/office/drawing/2014/main" id="{DBF133F1-08A2-FCEA-5A6F-42F63B05CD5D}"/>
              </a:ext>
            </a:extLst>
          </p:cNvPr>
          <p:cNvSpPr txBox="1"/>
          <p:nvPr/>
        </p:nvSpPr>
        <p:spPr>
          <a:xfrm>
            <a:off x="5001486" y="6058294"/>
            <a:ext cx="765200" cy="276999"/>
          </a:xfrm>
          <a:prstGeom prst="rect">
            <a:avLst/>
          </a:prstGeom>
          <a:noFill/>
          <a:ln>
            <a:solidFill>
              <a:schemeClr val="tx1"/>
            </a:solidFill>
          </a:ln>
        </p:spPr>
        <p:txBody>
          <a:bodyPr wrap="none" lIns="36000" tIns="0" rIns="36000" bIns="0" rtlCol="0">
            <a:spAutoFit/>
          </a:bodyPr>
          <a:lstStyle/>
          <a:p>
            <a:r>
              <a:rPr kumimoji="1" lang="ja-JP" altLang="en-US"/>
              <a:t>横山氏</a:t>
            </a:r>
          </a:p>
        </p:txBody>
      </p:sp>
    </p:spTree>
    <p:extLst>
      <p:ext uri="{BB962C8B-B14F-4D97-AF65-F5344CB8AC3E}">
        <p14:creationId xmlns:p14="http://schemas.microsoft.com/office/powerpoint/2010/main" val="1775723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14421-7B1E-441F-16E7-00654BFA870E}"/>
              </a:ext>
            </a:extLst>
          </p:cNvPr>
          <p:cNvSpPr>
            <a:spLocks noGrp="1"/>
          </p:cNvSpPr>
          <p:nvPr>
            <p:ph type="title"/>
          </p:nvPr>
        </p:nvSpPr>
        <p:spPr/>
        <p:txBody>
          <a:bodyPr/>
          <a:lstStyle/>
          <a:p>
            <a:r>
              <a:rPr kumimoji="1" lang="ja-JP" altLang="en-US"/>
              <a:t>新しいパルス電源</a:t>
            </a:r>
          </a:p>
        </p:txBody>
      </p:sp>
      <p:sp>
        <p:nvSpPr>
          <p:cNvPr id="3" name="コンテンツ プレースホルダー 2">
            <a:extLst>
              <a:ext uri="{FF2B5EF4-FFF2-40B4-BE49-F238E27FC236}">
                <a16:creationId xmlns:a16="http://schemas.microsoft.com/office/drawing/2014/main" id="{CC25FA40-DEF7-04E6-CC85-B7C35177A7B7}"/>
              </a:ext>
            </a:extLst>
          </p:cNvPr>
          <p:cNvSpPr>
            <a:spLocks noGrp="1"/>
          </p:cNvSpPr>
          <p:nvPr>
            <p:ph idx="1"/>
          </p:nvPr>
        </p:nvSpPr>
        <p:spPr>
          <a:xfrm>
            <a:off x="78441" y="939800"/>
            <a:ext cx="8987118" cy="5918200"/>
          </a:xfrm>
        </p:spPr>
        <p:txBody>
          <a:bodyPr>
            <a:normAutofit/>
          </a:bodyPr>
          <a:lstStyle/>
          <a:p>
            <a:r>
              <a:rPr lang="en-US" altLang="ja-JP" sz="2400" dirty="0"/>
              <a:t>J-arc </a:t>
            </a:r>
            <a:r>
              <a:rPr lang="ja-JP" altLang="en-US" sz="2400"/>
              <a:t>のパルス四極用</a:t>
            </a:r>
            <a:br>
              <a:rPr lang="en-US" altLang="ja-JP" sz="2400" dirty="0"/>
            </a:br>
            <a:r>
              <a:rPr lang="ja-JP" altLang="en-US" sz="2400"/>
              <a:t>にこれまでよりも</a:t>
            </a:r>
            <a:r>
              <a:rPr lang="ja-JP" altLang="en-US" sz="2400">
                <a:solidFill>
                  <a:srgbClr val="0432FF"/>
                </a:solidFill>
              </a:rPr>
              <a:t>高出力</a:t>
            </a:r>
            <a:br>
              <a:rPr lang="en-US" altLang="ja-JP" sz="2400" dirty="0">
                <a:solidFill>
                  <a:srgbClr val="0432FF"/>
                </a:solidFill>
              </a:rPr>
            </a:br>
            <a:r>
              <a:rPr lang="ja-JP" altLang="en-US" sz="2400">
                <a:solidFill>
                  <a:srgbClr val="0432FF"/>
                </a:solidFill>
              </a:rPr>
              <a:t>のパルス電源を開発</a:t>
            </a:r>
            <a:br>
              <a:rPr lang="en-US" altLang="ja-JP" sz="2400" dirty="0">
                <a:solidFill>
                  <a:srgbClr val="0432FF"/>
                </a:solidFill>
              </a:rPr>
            </a:br>
            <a:r>
              <a:rPr lang="ja-JP" altLang="en-US" sz="2400">
                <a:solidFill>
                  <a:srgbClr val="0432FF"/>
                </a:solidFill>
              </a:rPr>
              <a:t>した。</a:t>
            </a:r>
            <a:endParaRPr kumimoji="1" lang="en-US" altLang="ja-JP" sz="2400" dirty="0">
              <a:solidFill>
                <a:srgbClr val="0432FF"/>
              </a:solidFill>
            </a:endParaRPr>
          </a:p>
        </p:txBody>
      </p:sp>
      <p:sp>
        <p:nvSpPr>
          <p:cNvPr id="4" name="スライド番号プレースホルダー 3">
            <a:extLst>
              <a:ext uri="{FF2B5EF4-FFF2-40B4-BE49-F238E27FC236}">
                <a16:creationId xmlns:a16="http://schemas.microsoft.com/office/drawing/2014/main" id="{F7C70E9B-BFED-948C-18B9-50906C575CB5}"/>
              </a:ext>
            </a:extLst>
          </p:cNvPr>
          <p:cNvSpPr>
            <a:spLocks noGrp="1"/>
          </p:cNvSpPr>
          <p:nvPr>
            <p:ph type="sldNum" sz="quarter" idx="12"/>
          </p:nvPr>
        </p:nvSpPr>
        <p:spPr/>
        <p:txBody>
          <a:bodyPr/>
          <a:lstStyle/>
          <a:p>
            <a:fld id="{A477A2B4-985F-9743-A71F-B8271216F56E}" type="slidenum">
              <a:rPr kumimoji="1" lang="ja-JP" altLang="en-US" smtClean="0"/>
              <a:t>11</a:t>
            </a:fld>
            <a:endParaRPr kumimoji="1" lang="ja-JP" altLang="en-US"/>
          </a:p>
        </p:txBody>
      </p:sp>
      <p:graphicFrame>
        <p:nvGraphicFramePr>
          <p:cNvPr id="5" name="表 7">
            <a:extLst>
              <a:ext uri="{FF2B5EF4-FFF2-40B4-BE49-F238E27FC236}">
                <a16:creationId xmlns:a16="http://schemas.microsoft.com/office/drawing/2014/main" id="{798FD9C8-59D6-ECBD-56DA-DF9A4AD3FFF3}"/>
              </a:ext>
            </a:extLst>
          </p:cNvPr>
          <p:cNvGraphicFramePr>
            <a:graphicFrameLocks noGrp="1"/>
          </p:cNvGraphicFramePr>
          <p:nvPr>
            <p:extLst>
              <p:ext uri="{D42A27DB-BD31-4B8C-83A1-F6EECF244321}">
                <p14:modId xmlns:p14="http://schemas.microsoft.com/office/powerpoint/2010/main" val="423176713"/>
              </p:ext>
            </p:extLst>
          </p:nvPr>
        </p:nvGraphicFramePr>
        <p:xfrm>
          <a:off x="3629137" y="903328"/>
          <a:ext cx="5436422" cy="1889760"/>
        </p:xfrm>
        <a:graphic>
          <a:graphicData uri="http://schemas.openxmlformats.org/drawingml/2006/table">
            <a:tbl>
              <a:tblPr firstRow="1" bandRow="1">
                <a:tableStyleId>{5C22544A-7EE6-4342-B048-85BDC9FD1C3A}</a:tableStyleId>
              </a:tblPr>
              <a:tblGrid>
                <a:gridCol w="2327697">
                  <a:extLst>
                    <a:ext uri="{9D8B030D-6E8A-4147-A177-3AD203B41FA5}">
                      <a16:colId xmlns:a16="http://schemas.microsoft.com/office/drawing/2014/main" val="2116376286"/>
                    </a:ext>
                  </a:extLst>
                </a:gridCol>
                <a:gridCol w="1495462">
                  <a:extLst>
                    <a:ext uri="{9D8B030D-6E8A-4147-A177-3AD203B41FA5}">
                      <a16:colId xmlns:a16="http://schemas.microsoft.com/office/drawing/2014/main" val="3884882765"/>
                    </a:ext>
                  </a:extLst>
                </a:gridCol>
                <a:gridCol w="1613263">
                  <a:extLst>
                    <a:ext uri="{9D8B030D-6E8A-4147-A177-3AD203B41FA5}">
                      <a16:colId xmlns:a16="http://schemas.microsoft.com/office/drawing/2014/main" val="1915837644"/>
                    </a:ext>
                  </a:extLst>
                </a:gridCol>
              </a:tblGrid>
              <a:tr h="318457">
                <a:tc>
                  <a:txBody>
                    <a:bodyPr/>
                    <a:lstStyle/>
                    <a:p>
                      <a:endParaRPr kumimoji="1" lang="ja-JP" altLang="en-US" sz="1600" dirty="0"/>
                    </a:p>
                  </a:txBody>
                  <a:tcPr/>
                </a:tc>
                <a:tc>
                  <a:txBody>
                    <a:bodyPr/>
                    <a:lstStyle/>
                    <a:p>
                      <a:r>
                        <a:rPr kumimoji="1" lang="en-US" altLang="ja-JP" sz="1600" dirty="0"/>
                        <a:t>3-5</a:t>
                      </a:r>
                      <a:r>
                        <a:rPr kumimoji="1" lang="en-US" altLang="ja-JP" sz="1600" baseline="0" dirty="0"/>
                        <a:t> sector type</a:t>
                      </a:r>
                      <a:endParaRPr kumimoji="1" lang="ja-JP" altLang="en-US" sz="1600" dirty="0"/>
                    </a:p>
                  </a:txBody>
                  <a:tcPr/>
                </a:tc>
                <a:tc>
                  <a:txBody>
                    <a:bodyPr/>
                    <a:lstStyle/>
                    <a:p>
                      <a:r>
                        <a:rPr kumimoji="1" lang="en-US" altLang="ja-JP" sz="1600" dirty="0"/>
                        <a:t>New</a:t>
                      </a:r>
                      <a:r>
                        <a:rPr kumimoji="1" lang="en-US" altLang="ja-JP" sz="1600" baseline="0" dirty="0"/>
                        <a:t> pulse driver</a:t>
                      </a:r>
                      <a:endParaRPr kumimoji="1" lang="ja-JP" altLang="en-US" sz="1600" dirty="0"/>
                    </a:p>
                  </a:txBody>
                  <a:tcPr/>
                </a:tc>
                <a:extLst>
                  <a:ext uri="{0D108BD9-81ED-4DB2-BD59-A6C34878D82A}">
                    <a16:rowId xmlns:a16="http://schemas.microsoft.com/office/drawing/2014/main" val="843820644"/>
                  </a:ext>
                </a:extLst>
              </a:tr>
              <a:tr h="318457">
                <a:tc>
                  <a:txBody>
                    <a:bodyPr/>
                    <a:lstStyle/>
                    <a:p>
                      <a:r>
                        <a:rPr kumimoji="1" lang="en-US" altLang="ja-JP" sz="1600" dirty="0"/>
                        <a:t>Max Voltage</a:t>
                      </a:r>
                      <a:r>
                        <a:rPr kumimoji="1" lang="en-US" altLang="ja-JP" sz="1600" baseline="0" dirty="0"/>
                        <a:t> </a:t>
                      </a:r>
                      <a:r>
                        <a:rPr kumimoji="1" lang="en-US" altLang="ja-JP" sz="1600" dirty="0"/>
                        <a:t>[V]</a:t>
                      </a:r>
                      <a:endParaRPr kumimoji="1" lang="ja-JP" altLang="en-US" sz="1600" dirty="0"/>
                    </a:p>
                  </a:txBody>
                  <a:tcPr/>
                </a:tc>
                <a:tc>
                  <a:txBody>
                    <a:bodyPr/>
                    <a:lstStyle/>
                    <a:p>
                      <a:r>
                        <a:rPr kumimoji="1" lang="en-US" altLang="ja-JP" sz="1600" dirty="0"/>
                        <a:t>230</a:t>
                      </a:r>
                      <a:endParaRPr kumimoji="1" lang="ja-JP" altLang="en-US" sz="1600" dirty="0"/>
                    </a:p>
                  </a:txBody>
                  <a:tcPr/>
                </a:tc>
                <a:tc>
                  <a:txBody>
                    <a:bodyPr/>
                    <a:lstStyle/>
                    <a:p>
                      <a:r>
                        <a:rPr kumimoji="1" lang="en-US" altLang="ja-JP" sz="1600" dirty="0">
                          <a:solidFill>
                            <a:srgbClr val="0432FF"/>
                          </a:solidFill>
                        </a:rPr>
                        <a:t>400</a:t>
                      </a:r>
                      <a:endParaRPr kumimoji="1" lang="ja-JP" altLang="en-US" sz="1600" dirty="0">
                        <a:solidFill>
                          <a:srgbClr val="0432FF"/>
                        </a:solidFill>
                      </a:endParaRPr>
                    </a:p>
                  </a:txBody>
                  <a:tcPr/>
                </a:tc>
                <a:extLst>
                  <a:ext uri="{0D108BD9-81ED-4DB2-BD59-A6C34878D82A}">
                    <a16:rowId xmlns:a16="http://schemas.microsoft.com/office/drawing/2014/main" val="794148691"/>
                  </a:ext>
                </a:extLst>
              </a:tr>
              <a:tr h="318457">
                <a:tc>
                  <a:txBody>
                    <a:bodyPr/>
                    <a:lstStyle/>
                    <a:p>
                      <a:r>
                        <a:rPr kumimoji="1" lang="en-US" altLang="ja-JP" sz="1600" dirty="0"/>
                        <a:t>Max Current [A]</a:t>
                      </a:r>
                      <a:endParaRPr kumimoji="1" lang="ja-JP" altLang="en-US" sz="1600" dirty="0"/>
                    </a:p>
                  </a:txBody>
                  <a:tcPr/>
                </a:tc>
                <a:tc>
                  <a:txBody>
                    <a:bodyPr/>
                    <a:lstStyle/>
                    <a:p>
                      <a:r>
                        <a:rPr kumimoji="1" lang="en-US" altLang="ja-JP" sz="1600" dirty="0"/>
                        <a:t>330</a:t>
                      </a:r>
                      <a:endParaRPr kumimoji="1" lang="ja-JP" altLang="en-US" sz="1600" dirty="0"/>
                    </a:p>
                  </a:txBody>
                  <a:tcPr/>
                </a:tc>
                <a:tc>
                  <a:txBody>
                    <a:bodyPr/>
                    <a:lstStyle/>
                    <a:p>
                      <a:r>
                        <a:rPr kumimoji="1" lang="en-US" altLang="ja-JP" sz="1600" dirty="0">
                          <a:solidFill>
                            <a:srgbClr val="0432FF"/>
                          </a:solidFill>
                        </a:rPr>
                        <a:t>600</a:t>
                      </a:r>
                      <a:endParaRPr kumimoji="1" lang="ja-JP" altLang="en-US" sz="1600" dirty="0">
                        <a:solidFill>
                          <a:srgbClr val="0432FF"/>
                        </a:solidFill>
                      </a:endParaRPr>
                    </a:p>
                  </a:txBody>
                  <a:tcPr/>
                </a:tc>
                <a:extLst>
                  <a:ext uri="{0D108BD9-81ED-4DB2-BD59-A6C34878D82A}">
                    <a16:rowId xmlns:a16="http://schemas.microsoft.com/office/drawing/2014/main" val="1116739707"/>
                  </a:ext>
                </a:extLst>
              </a:tr>
              <a:tr h="318457">
                <a:tc>
                  <a:txBody>
                    <a:bodyPr/>
                    <a:lstStyle/>
                    <a:p>
                      <a:r>
                        <a:rPr kumimoji="1" lang="en-US" altLang="ja-JP" sz="1600" dirty="0"/>
                        <a:t>Magnet</a:t>
                      </a:r>
                      <a:r>
                        <a:rPr kumimoji="1" lang="en-US" altLang="ja-JP" sz="1600" baseline="0" dirty="0"/>
                        <a:t> inductance</a:t>
                      </a:r>
                      <a:r>
                        <a:rPr kumimoji="1" lang="ja-JP" altLang="en-US" sz="1600" dirty="0"/>
                        <a:t> </a:t>
                      </a:r>
                      <a:r>
                        <a:rPr kumimoji="1" lang="en-US" altLang="ja-JP" sz="1600" dirty="0"/>
                        <a:t>[</a:t>
                      </a:r>
                      <a:r>
                        <a:rPr kumimoji="1" lang="en-US" altLang="ja-JP" sz="1600" dirty="0" err="1"/>
                        <a:t>mH</a:t>
                      </a:r>
                      <a:r>
                        <a:rPr kumimoji="1" lang="en-US" altLang="ja-JP" sz="1600" dirty="0"/>
                        <a:t>]</a:t>
                      </a:r>
                      <a:endParaRPr kumimoji="1" lang="ja-JP" altLang="en-US" sz="1600" dirty="0"/>
                    </a:p>
                  </a:txBody>
                  <a:tcPr/>
                </a:tc>
                <a:tc>
                  <a:txBody>
                    <a:bodyPr/>
                    <a:lstStyle/>
                    <a:p>
                      <a:r>
                        <a:rPr kumimoji="1" lang="en-US" altLang="ja-JP" sz="1600" dirty="0"/>
                        <a:t>1</a:t>
                      </a:r>
                      <a:endParaRPr kumimoji="1" lang="ja-JP" altLang="en-US" sz="1600" dirty="0"/>
                    </a:p>
                  </a:txBody>
                  <a:tcPr/>
                </a:tc>
                <a:tc>
                  <a:txBody>
                    <a:bodyPr/>
                    <a:lstStyle/>
                    <a:p>
                      <a:r>
                        <a:rPr kumimoji="1" lang="en-US" altLang="ja-JP" sz="1600" dirty="0">
                          <a:solidFill>
                            <a:srgbClr val="0432FF"/>
                          </a:solidFill>
                        </a:rPr>
                        <a:t>1.5</a:t>
                      </a:r>
                      <a:endParaRPr kumimoji="1" lang="ja-JP" altLang="en-US" sz="1600" dirty="0">
                        <a:solidFill>
                          <a:srgbClr val="0432FF"/>
                        </a:solidFill>
                      </a:endParaRPr>
                    </a:p>
                  </a:txBody>
                  <a:tcPr/>
                </a:tc>
                <a:extLst>
                  <a:ext uri="{0D108BD9-81ED-4DB2-BD59-A6C34878D82A}">
                    <a16:rowId xmlns:a16="http://schemas.microsoft.com/office/drawing/2014/main" val="3485379515"/>
                  </a:ext>
                </a:extLst>
              </a:tr>
              <a:tr h="318457">
                <a:tc>
                  <a:txBody>
                    <a:bodyPr/>
                    <a:lstStyle/>
                    <a:p>
                      <a:r>
                        <a:rPr kumimoji="1" lang="en-US" altLang="ja-JP" sz="1600" dirty="0"/>
                        <a:t>Control</a:t>
                      </a:r>
                      <a:r>
                        <a:rPr kumimoji="1" lang="en-US" altLang="ja-JP" sz="1600" baseline="0" dirty="0"/>
                        <a:t> method</a:t>
                      </a:r>
                      <a:endParaRPr kumimoji="1" lang="ja-JP" altLang="en-US" sz="1600" dirty="0"/>
                    </a:p>
                  </a:txBody>
                  <a:tcPr/>
                </a:tc>
                <a:tc>
                  <a:txBody>
                    <a:bodyPr/>
                    <a:lstStyle/>
                    <a:p>
                      <a:r>
                        <a:rPr kumimoji="1" lang="en-US" altLang="ja-JP" sz="1600" dirty="0"/>
                        <a:t>I</a:t>
                      </a:r>
                      <a:r>
                        <a:rPr kumimoji="1" lang="en-US" altLang="ja-JP" sz="1600" baseline="-25000" dirty="0"/>
                        <a:t>D</a:t>
                      </a:r>
                      <a:r>
                        <a:rPr kumimoji="1" lang="en-US" altLang="ja-JP" sz="1600" dirty="0"/>
                        <a:t>-V</a:t>
                      </a:r>
                      <a:r>
                        <a:rPr kumimoji="1" lang="en-US" altLang="ja-JP" sz="1600" baseline="-25000" dirty="0"/>
                        <a:t>GE</a:t>
                      </a:r>
                      <a:r>
                        <a:rPr kumimoji="1" lang="en-US" altLang="ja-JP" sz="1600" baseline="0" dirty="0"/>
                        <a:t> </a:t>
                      </a:r>
                      <a:r>
                        <a:rPr kumimoji="1" lang="en-US" altLang="ja-JP" sz="1400" baseline="0" dirty="0"/>
                        <a:t>analog </a:t>
                      </a:r>
                    </a:p>
                    <a:p>
                      <a:r>
                        <a:rPr kumimoji="1" lang="en-US" altLang="ja-JP" sz="1400" baseline="0" dirty="0"/>
                        <a:t>control</a:t>
                      </a:r>
                      <a:endParaRPr kumimoji="1" lang="ja-JP" altLang="en-US" sz="1400" dirty="0"/>
                    </a:p>
                  </a:txBody>
                  <a:tcPr/>
                </a:tc>
                <a:tc>
                  <a:txBody>
                    <a:bodyPr/>
                    <a:lstStyle/>
                    <a:p>
                      <a:r>
                        <a:rPr kumimoji="1" lang="en-US" altLang="ja-JP" sz="1400" dirty="0">
                          <a:solidFill>
                            <a:srgbClr val="0432FF"/>
                          </a:solidFill>
                        </a:rPr>
                        <a:t>Pulse Width Modulation</a:t>
                      </a:r>
                      <a:endParaRPr kumimoji="1" lang="ja-JP" altLang="en-US" sz="1400" dirty="0">
                        <a:solidFill>
                          <a:srgbClr val="0432FF"/>
                        </a:solidFill>
                      </a:endParaRPr>
                    </a:p>
                  </a:txBody>
                  <a:tcPr/>
                </a:tc>
                <a:extLst>
                  <a:ext uri="{0D108BD9-81ED-4DB2-BD59-A6C34878D82A}">
                    <a16:rowId xmlns:a16="http://schemas.microsoft.com/office/drawing/2014/main" val="2265483532"/>
                  </a:ext>
                </a:extLst>
              </a:tr>
            </a:tbl>
          </a:graphicData>
        </a:graphic>
      </p:graphicFrame>
      <p:pic>
        <p:nvPicPr>
          <p:cNvPr id="6" name="Picture 2">
            <a:extLst>
              <a:ext uri="{FF2B5EF4-FFF2-40B4-BE49-F238E27FC236}">
                <a16:creationId xmlns:a16="http://schemas.microsoft.com/office/drawing/2014/main" id="{C4792375-BECE-9318-22FC-66D5581E46D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462" y="2754638"/>
            <a:ext cx="2448272" cy="198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386C5A73-6E90-044E-87B7-906E41C45C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585" y="4739026"/>
            <a:ext cx="2654027" cy="2024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D:\home\OneDrive\pulseMagnet\LargeMagnet\220201入射器技術打ち合わせ\Screenshot_2022-01-31_1_134131.png">
            <a:extLst>
              <a:ext uri="{FF2B5EF4-FFF2-40B4-BE49-F238E27FC236}">
                <a16:creationId xmlns:a16="http://schemas.microsoft.com/office/drawing/2014/main" id="{B16A99A8-C8C1-1BD9-1B9D-C19BC1E030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8393" y="4615282"/>
            <a:ext cx="3384376" cy="21988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B776F8A-7A7C-24F6-692B-155B5376ED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8393" y="2872734"/>
            <a:ext cx="2376263" cy="166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a:extLst>
              <a:ext uri="{FF2B5EF4-FFF2-40B4-BE49-F238E27FC236}">
                <a16:creationId xmlns:a16="http://schemas.microsoft.com/office/drawing/2014/main" id="{60A329B9-C262-CCA6-199B-9A3DCF6D5B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2690" y="2797930"/>
            <a:ext cx="3160414" cy="1737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a:extLst>
              <a:ext uri="{FF2B5EF4-FFF2-40B4-BE49-F238E27FC236}">
                <a16:creationId xmlns:a16="http://schemas.microsoft.com/office/drawing/2014/main" id="{424AFF53-2851-CAFF-1DB8-D499563B03F9}"/>
              </a:ext>
            </a:extLst>
          </p:cNvPr>
          <p:cNvSpPr txBox="1"/>
          <p:nvPr/>
        </p:nvSpPr>
        <p:spPr>
          <a:xfrm>
            <a:off x="2307250" y="2359604"/>
            <a:ext cx="765200" cy="276999"/>
          </a:xfrm>
          <a:prstGeom prst="rect">
            <a:avLst/>
          </a:prstGeom>
          <a:noFill/>
          <a:ln>
            <a:solidFill>
              <a:schemeClr val="tx1"/>
            </a:solidFill>
          </a:ln>
        </p:spPr>
        <p:txBody>
          <a:bodyPr wrap="none" lIns="36000" tIns="0" rIns="36000" bIns="0" rtlCol="0">
            <a:spAutoFit/>
          </a:bodyPr>
          <a:lstStyle/>
          <a:p>
            <a:r>
              <a:rPr kumimoji="1" lang="ja-JP" altLang="en-US"/>
              <a:t>夏井氏</a:t>
            </a:r>
          </a:p>
        </p:txBody>
      </p:sp>
    </p:spTree>
    <p:extLst>
      <p:ext uri="{BB962C8B-B14F-4D97-AF65-F5344CB8AC3E}">
        <p14:creationId xmlns:p14="http://schemas.microsoft.com/office/powerpoint/2010/main" val="314184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14421-7B1E-441F-16E7-00654BFA870E}"/>
              </a:ext>
            </a:extLst>
          </p:cNvPr>
          <p:cNvSpPr>
            <a:spLocks noGrp="1"/>
          </p:cNvSpPr>
          <p:nvPr>
            <p:ph type="title"/>
          </p:nvPr>
        </p:nvSpPr>
        <p:spPr/>
        <p:txBody>
          <a:bodyPr>
            <a:normAutofit/>
          </a:bodyPr>
          <a:lstStyle/>
          <a:p>
            <a:r>
              <a:rPr kumimoji="1" lang="en-US" altLang="ja-JP" sz="2800" dirty="0"/>
              <a:t>LS1</a:t>
            </a:r>
            <a:r>
              <a:rPr kumimoji="1" lang="ja-JP" altLang="en-US" sz="2800"/>
              <a:t>アップグレード項目</a:t>
            </a:r>
            <a:r>
              <a:rPr kumimoji="1" lang="en-US" altLang="ja-JP" sz="2800" dirty="0"/>
              <a:t>[2] </a:t>
            </a:r>
            <a:r>
              <a:rPr lang="ja-JP" altLang="en-US"/>
              <a:t>パルス四極</a:t>
            </a:r>
            <a:r>
              <a:rPr lang="en-US" altLang="ja-JP" sz="2800" dirty="0"/>
              <a:t>@</a:t>
            </a:r>
            <a:r>
              <a:rPr lang="ja-JP" altLang="en-US" sz="2800"/>
              <a:t>セクター</a:t>
            </a:r>
            <a:r>
              <a:rPr lang="en-US" altLang="ja-JP" sz="2800" dirty="0"/>
              <a:t>1,2</a:t>
            </a:r>
            <a:endParaRPr kumimoji="1" lang="ja-JP" altLang="en-US" sz="2800"/>
          </a:p>
        </p:txBody>
      </p:sp>
      <p:sp>
        <p:nvSpPr>
          <p:cNvPr id="3" name="コンテンツ プレースホルダー 2">
            <a:extLst>
              <a:ext uri="{FF2B5EF4-FFF2-40B4-BE49-F238E27FC236}">
                <a16:creationId xmlns:a16="http://schemas.microsoft.com/office/drawing/2014/main" id="{CC25FA40-DEF7-04E6-CC85-B7C35177A7B7}"/>
              </a:ext>
            </a:extLst>
          </p:cNvPr>
          <p:cNvSpPr>
            <a:spLocks noGrp="1"/>
          </p:cNvSpPr>
          <p:nvPr>
            <p:ph idx="1"/>
          </p:nvPr>
        </p:nvSpPr>
        <p:spPr/>
        <p:txBody>
          <a:bodyPr/>
          <a:lstStyle/>
          <a:p>
            <a:pPr>
              <a:lnSpc>
                <a:spcPct val="90000"/>
              </a:lnSpc>
            </a:pPr>
            <a:r>
              <a:rPr lang="ja-JP" altLang="en-US" sz="2400"/>
              <a:t>セクター</a:t>
            </a:r>
            <a:r>
              <a:rPr kumimoji="1" lang="en-US" altLang="ja-JP" sz="2400" dirty="0"/>
              <a:t>1, 2</a:t>
            </a:r>
            <a:r>
              <a:rPr kumimoji="1" lang="ja-JP" altLang="en-US" sz="2400"/>
              <a:t>での</a:t>
            </a:r>
            <a:r>
              <a:rPr kumimoji="1" lang="en-US" altLang="ja-JP" sz="2400" dirty="0"/>
              <a:t> e+/e- </a:t>
            </a:r>
            <a:r>
              <a:rPr kumimoji="1" lang="ja-JP" altLang="en-US" sz="2400"/>
              <a:t>ビームオプティクス状況</a:t>
            </a:r>
            <a:endParaRPr kumimoji="1" lang="en-US" altLang="ja-JP" sz="2400" dirty="0"/>
          </a:p>
          <a:p>
            <a:pPr lvl="1">
              <a:lnSpc>
                <a:spcPct val="90000"/>
              </a:lnSpc>
            </a:pPr>
            <a:r>
              <a:rPr kumimoji="1" lang="ja-JP" altLang="en-US" sz="2000"/>
              <a:t>この領域</a:t>
            </a:r>
            <a:r>
              <a:rPr kumimoji="1" lang="ja-JP" altLang="en-US" sz="1600"/>
              <a:t>（陽電子生成部出口の</a:t>
            </a:r>
            <a:r>
              <a:rPr kumimoji="1" lang="en-US" altLang="ja-JP" sz="1600" dirty="0"/>
              <a:t> 0.1</a:t>
            </a:r>
            <a:r>
              <a:rPr lang="en-US" altLang="ja-JP" sz="1600" dirty="0"/>
              <a:t> -&gt; </a:t>
            </a:r>
            <a:r>
              <a:rPr kumimoji="1" lang="en-US" altLang="ja-JP" sz="1600" dirty="0"/>
              <a:t>1.1 GeV</a:t>
            </a:r>
            <a:r>
              <a:rPr kumimoji="1" lang="ja-JP" altLang="en-US" sz="1600"/>
              <a:t>まで加速して</a:t>
            </a:r>
            <a:r>
              <a:rPr kumimoji="1" lang="en-US" altLang="ja-JP" sz="1600" dirty="0"/>
              <a:t>DR</a:t>
            </a:r>
            <a:r>
              <a:rPr kumimoji="1" lang="ja-JP" altLang="en-US" sz="1600"/>
              <a:t>への偏向点まで）</a:t>
            </a:r>
            <a:r>
              <a:rPr kumimoji="1" lang="ja-JP" altLang="en-US" sz="2000"/>
              <a:t>では、</a:t>
            </a:r>
            <a:br>
              <a:rPr kumimoji="1" lang="en-US" altLang="ja-JP" sz="2000" dirty="0"/>
            </a:br>
            <a:r>
              <a:rPr kumimoji="1" lang="ja-JP" altLang="en-US" sz="2000"/>
              <a:t>エミッタンスの非常に大きい陽電子ビームをなるべく減らさないで</a:t>
            </a:r>
            <a:br>
              <a:rPr kumimoji="1" lang="en-US" altLang="ja-JP" sz="2000" dirty="0"/>
            </a:br>
            <a:r>
              <a:rPr kumimoji="1" lang="ja-JP" altLang="en-US" sz="2000"/>
              <a:t>運ぶために、短い間隔で</a:t>
            </a:r>
            <a:r>
              <a:rPr lang="ja-JP" altLang="en-US" sz="2000"/>
              <a:t>多数の</a:t>
            </a:r>
            <a:r>
              <a:rPr lang="en-US" altLang="ja-JP" sz="2000" dirty="0"/>
              <a:t>DC</a:t>
            </a:r>
            <a:r>
              <a:rPr lang="ja-JP" altLang="en-US" sz="2000"/>
              <a:t>四極が配置されており、</a:t>
            </a:r>
            <a:br>
              <a:rPr lang="en-US" altLang="ja-JP" sz="2000" dirty="0"/>
            </a:br>
            <a:r>
              <a:rPr kumimoji="1" lang="ja-JP" altLang="en-US" sz="2000">
                <a:solidFill>
                  <a:srgbClr val="FF0000"/>
                </a:solidFill>
              </a:rPr>
              <a:t>収束系の設定は陽電子ビームに最適化されている</a:t>
            </a:r>
            <a:endParaRPr kumimoji="1" lang="en-US" altLang="ja-JP" sz="2000" dirty="0"/>
          </a:p>
          <a:p>
            <a:pPr lvl="1">
              <a:lnSpc>
                <a:spcPct val="90000"/>
              </a:lnSpc>
            </a:pPr>
            <a:r>
              <a:rPr lang="ja-JP" altLang="en-US" sz="2000"/>
              <a:t>エネルギーの高い（</a:t>
            </a:r>
            <a:r>
              <a:rPr lang="en-US" altLang="ja-JP" sz="2000" dirty="0"/>
              <a:t>3 ~ 4 GeV</a:t>
            </a:r>
            <a:r>
              <a:rPr lang="ja-JP" altLang="en-US" sz="2000"/>
              <a:t>）電子ビームがここを通ると</a:t>
            </a:r>
            <a:br>
              <a:rPr lang="en-US" altLang="ja-JP" sz="2000" dirty="0"/>
            </a:br>
            <a:r>
              <a:rPr lang="ja-JP" altLang="en-US" sz="2000"/>
              <a:t>大きなベータ関数値となり、</a:t>
            </a:r>
            <a:r>
              <a:rPr lang="ja-JP" altLang="en-US" sz="2000">
                <a:solidFill>
                  <a:srgbClr val="FF0000"/>
                </a:solidFill>
              </a:rPr>
              <a:t>緩い収束しか受けられない</a:t>
            </a:r>
            <a:endParaRPr lang="en-US" altLang="ja-JP" sz="2000" dirty="0"/>
          </a:p>
          <a:p>
            <a:pPr lvl="1">
              <a:lnSpc>
                <a:spcPct val="90000"/>
              </a:lnSpc>
            </a:pPr>
            <a:r>
              <a:rPr lang="ja-JP" altLang="en-US" sz="2000"/>
              <a:t>このため、</a:t>
            </a:r>
            <a:r>
              <a:rPr lang="ja-JP" altLang="en-US" sz="2000">
                <a:solidFill>
                  <a:srgbClr val="FF0000"/>
                </a:solidFill>
              </a:rPr>
              <a:t>電子ビームのエミッタンス増大が起こりやすい</a:t>
            </a:r>
            <a:r>
              <a:rPr lang="ja-JP" altLang="en-US" sz="2000"/>
              <a:t>領域である</a:t>
            </a:r>
            <a:endParaRPr kumimoji="1" lang="en-US" altLang="ja-JP" sz="2000" dirty="0"/>
          </a:p>
          <a:p>
            <a:pPr marL="0" indent="0">
              <a:lnSpc>
                <a:spcPct val="90000"/>
              </a:lnSpc>
              <a:buNone/>
            </a:pPr>
            <a:endParaRPr lang="en-US" altLang="ja-JP" sz="2400" dirty="0"/>
          </a:p>
          <a:p>
            <a:pPr>
              <a:lnSpc>
                <a:spcPct val="90000"/>
              </a:lnSpc>
            </a:pPr>
            <a:r>
              <a:rPr lang="ja-JP" altLang="en-US" sz="2400"/>
              <a:t>パルス四極導入の動機</a:t>
            </a:r>
            <a:endParaRPr lang="en-US" altLang="ja-JP" sz="2400" dirty="0"/>
          </a:p>
          <a:p>
            <a:pPr lvl="1">
              <a:lnSpc>
                <a:spcPct val="90000"/>
              </a:lnSpc>
            </a:pPr>
            <a:r>
              <a:rPr kumimoji="1" lang="ja-JP" altLang="en-US" sz="2000"/>
              <a:t>ビームオプティクス</a:t>
            </a:r>
            <a:r>
              <a:rPr kumimoji="1" lang="en-US" altLang="ja-JP" sz="2000" dirty="0"/>
              <a:t> </a:t>
            </a:r>
            <a:r>
              <a:rPr kumimoji="1" lang="ja-JP" altLang="en-US" sz="2000"/>
              <a:t>シミュレーションの結果、</a:t>
            </a:r>
            <a:r>
              <a:rPr kumimoji="1" lang="en-US" altLang="ja-JP" sz="2000" dirty="0"/>
              <a:t> </a:t>
            </a:r>
            <a:br>
              <a:rPr kumimoji="1" lang="en-US" altLang="ja-JP" sz="2000" dirty="0"/>
            </a:br>
            <a:r>
              <a:rPr kumimoji="1" lang="ja-JP" altLang="en-US" sz="2000"/>
              <a:t>少なくとも</a:t>
            </a:r>
            <a:r>
              <a:rPr kumimoji="1" lang="ja-JP" altLang="en-US" sz="2000">
                <a:solidFill>
                  <a:srgbClr val="00B050"/>
                </a:solidFill>
              </a:rPr>
              <a:t>４台のパルス四極を用いる</a:t>
            </a:r>
            <a:r>
              <a:rPr kumimoji="1" lang="ja-JP" altLang="en-US" sz="2000"/>
              <a:t>ことにより</a:t>
            </a:r>
            <a:r>
              <a:rPr kumimoji="1" lang="en-US" altLang="ja-JP" sz="2000" dirty="0"/>
              <a:t> </a:t>
            </a:r>
            <a:br>
              <a:rPr kumimoji="1" lang="en-US" altLang="ja-JP" sz="2000" dirty="0"/>
            </a:br>
            <a:r>
              <a:rPr kumimoji="1" lang="ja-JP" altLang="en-US" sz="2000"/>
              <a:t>電子ビームに対する</a:t>
            </a:r>
            <a:r>
              <a:rPr kumimoji="1" lang="en-US" altLang="ja-JP" sz="2000" dirty="0"/>
              <a:t> </a:t>
            </a:r>
            <a:r>
              <a:rPr kumimoji="1" lang="ja-JP" altLang="en-US" sz="2000">
                <a:solidFill>
                  <a:srgbClr val="0432FF"/>
                </a:solidFill>
              </a:rPr>
              <a:t>ベータ関数値を小さくして</a:t>
            </a:r>
            <a:br>
              <a:rPr lang="en-US" altLang="ja-JP" sz="2000" dirty="0">
                <a:solidFill>
                  <a:srgbClr val="0432FF"/>
                </a:solidFill>
              </a:rPr>
            </a:br>
            <a:r>
              <a:rPr lang="ja-JP" altLang="en-US" sz="2000">
                <a:solidFill>
                  <a:srgbClr val="0432FF"/>
                </a:solidFill>
              </a:rPr>
              <a:t>エミッタンス増大を抑制することができる</a:t>
            </a:r>
            <a:r>
              <a:rPr lang="ja-JP" altLang="en-US" sz="2000"/>
              <a:t>ことがわかった</a:t>
            </a:r>
            <a:endParaRPr kumimoji="1" lang="en-US" altLang="ja-JP" sz="2000" dirty="0"/>
          </a:p>
        </p:txBody>
      </p:sp>
      <p:sp>
        <p:nvSpPr>
          <p:cNvPr id="4" name="スライド番号プレースホルダー 3">
            <a:extLst>
              <a:ext uri="{FF2B5EF4-FFF2-40B4-BE49-F238E27FC236}">
                <a16:creationId xmlns:a16="http://schemas.microsoft.com/office/drawing/2014/main" id="{CD806F09-EAF2-2B16-96C6-E105E7D296DC}"/>
              </a:ext>
            </a:extLst>
          </p:cNvPr>
          <p:cNvSpPr>
            <a:spLocks noGrp="1"/>
          </p:cNvSpPr>
          <p:nvPr>
            <p:ph type="sldNum" sz="quarter" idx="12"/>
          </p:nvPr>
        </p:nvSpPr>
        <p:spPr/>
        <p:txBody>
          <a:bodyPr/>
          <a:lstStyle/>
          <a:p>
            <a:fld id="{A477A2B4-985F-9743-A71F-B8271216F56E}" type="slidenum">
              <a:rPr kumimoji="1" lang="ja-JP" altLang="en-US" smtClean="0"/>
              <a:t>12</a:t>
            </a:fld>
            <a:endParaRPr kumimoji="1" lang="ja-JP" altLang="en-US"/>
          </a:p>
        </p:txBody>
      </p:sp>
    </p:spTree>
    <p:extLst>
      <p:ext uri="{BB962C8B-B14F-4D97-AF65-F5344CB8AC3E}">
        <p14:creationId xmlns:p14="http://schemas.microsoft.com/office/powerpoint/2010/main" val="3926739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D18CD0-C177-CD9B-13BC-94840A4E7F92}"/>
              </a:ext>
            </a:extLst>
          </p:cNvPr>
          <p:cNvSpPr>
            <a:spLocks noGrp="1"/>
          </p:cNvSpPr>
          <p:nvPr>
            <p:ph type="title"/>
          </p:nvPr>
        </p:nvSpPr>
        <p:spPr/>
        <p:txBody>
          <a:bodyPr/>
          <a:lstStyle/>
          <a:p>
            <a:r>
              <a:rPr lang="ja-JP" altLang="en-US"/>
              <a:t>セクター</a:t>
            </a:r>
            <a:r>
              <a:rPr kumimoji="1" lang="en-US" altLang="ja-JP" dirty="0"/>
              <a:t>1, 2</a:t>
            </a:r>
            <a:r>
              <a:rPr kumimoji="1" lang="ja-JP" altLang="en-US"/>
              <a:t>におけるマグネット配置</a:t>
            </a:r>
          </a:p>
        </p:txBody>
      </p:sp>
      <p:sp>
        <p:nvSpPr>
          <p:cNvPr id="3" name="コンテンツ プレースホルダー 2">
            <a:extLst>
              <a:ext uri="{FF2B5EF4-FFF2-40B4-BE49-F238E27FC236}">
                <a16:creationId xmlns:a16="http://schemas.microsoft.com/office/drawing/2014/main" id="{2DD8FDBC-5940-4F83-1537-D167B38B8136}"/>
              </a:ext>
            </a:extLst>
          </p:cNvPr>
          <p:cNvSpPr>
            <a:spLocks noGrp="1"/>
          </p:cNvSpPr>
          <p:nvPr>
            <p:ph idx="1"/>
          </p:nvPr>
        </p:nvSpPr>
        <p:spPr/>
        <p:txBody>
          <a:bodyPr>
            <a:normAutofit/>
          </a:bodyPr>
          <a:lstStyle/>
          <a:p>
            <a:pPr>
              <a:lnSpc>
                <a:spcPct val="90000"/>
              </a:lnSpc>
            </a:pPr>
            <a:r>
              <a:rPr kumimoji="1" lang="ja-JP" altLang="en-US" sz="2400"/>
              <a:t>この領域には多数の四極マグネットがあるが加速管の外側から</a:t>
            </a:r>
            <a:br>
              <a:rPr kumimoji="1" lang="en-US" altLang="ja-JP" sz="2400" dirty="0"/>
            </a:br>
            <a:r>
              <a:rPr kumimoji="1" lang="ja-JP" altLang="en-US" sz="2400"/>
              <a:t>巻くタイプのものは</a:t>
            </a:r>
            <a:r>
              <a:rPr lang="ja-JP" altLang="en-US" sz="2400"/>
              <a:t>渦電流の影響が大きいためパルス化できない</a:t>
            </a:r>
            <a:endParaRPr kumimoji="1" lang="en-US" altLang="ja-JP" sz="2400" dirty="0"/>
          </a:p>
          <a:p>
            <a:pPr>
              <a:lnSpc>
                <a:spcPct val="90000"/>
              </a:lnSpc>
            </a:pPr>
            <a:r>
              <a:rPr lang="ja-JP" altLang="en-US" sz="2400"/>
              <a:t>加速管の間に置かれているもののみがパルス化可能である</a:t>
            </a:r>
            <a:endParaRPr lang="en-US" altLang="ja-JP" sz="2400" dirty="0"/>
          </a:p>
          <a:p>
            <a:pPr>
              <a:lnSpc>
                <a:spcPct val="90000"/>
              </a:lnSpc>
            </a:pPr>
            <a:r>
              <a:rPr kumimoji="1" lang="ja-JP" altLang="en-US" sz="2400">
                <a:solidFill>
                  <a:srgbClr val="FF0000"/>
                </a:solidFill>
              </a:rPr>
              <a:t>下図の</a:t>
            </a:r>
            <a:r>
              <a:rPr kumimoji="1" lang="en-US" altLang="ja-JP" sz="2400" dirty="0">
                <a:solidFill>
                  <a:srgbClr val="FF0000"/>
                </a:solidFill>
              </a:rPr>
              <a:t>4</a:t>
            </a:r>
            <a:r>
              <a:rPr kumimoji="1" lang="ja-JP" altLang="en-US" sz="2400">
                <a:solidFill>
                  <a:srgbClr val="FF0000"/>
                </a:solidFill>
              </a:rPr>
              <a:t>箇所について</a:t>
            </a:r>
            <a:r>
              <a:rPr kumimoji="1" lang="en-US" altLang="ja-JP" sz="2400" dirty="0"/>
              <a:t> </a:t>
            </a:r>
            <a:r>
              <a:rPr kumimoji="1" lang="ja-JP" altLang="en-US" sz="2400">
                <a:solidFill>
                  <a:srgbClr val="00B050"/>
                </a:solidFill>
              </a:rPr>
              <a:t>パルス四極に置き換える</a:t>
            </a:r>
            <a:r>
              <a:rPr kumimoji="1" lang="en-US" altLang="ja-JP" sz="2400" dirty="0">
                <a:solidFill>
                  <a:srgbClr val="00B050"/>
                </a:solidFill>
              </a:rPr>
              <a:t> </a:t>
            </a:r>
            <a:endParaRPr kumimoji="1" lang="ja-JP" altLang="en-US" sz="2400">
              <a:solidFill>
                <a:srgbClr val="00B050"/>
              </a:solidFill>
            </a:endParaRPr>
          </a:p>
        </p:txBody>
      </p:sp>
      <p:pic>
        <p:nvPicPr>
          <p:cNvPr id="4" name="図 3">
            <a:extLst>
              <a:ext uri="{FF2B5EF4-FFF2-40B4-BE49-F238E27FC236}">
                <a16:creationId xmlns:a16="http://schemas.microsoft.com/office/drawing/2014/main" id="{9930F5DF-2393-84C5-4069-2BF69BACD73C}"/>
              </a:ext>
            </a:extLst>
          </p:cNvPr>
          <p:cNvPicPr>
            <a:picLocks noChangeAspect="1"/>
          </p:cNvPicPr>
          <p:nvPr/>
        </p:nvPicPr>
        <p:blipFill rotWithShape="1">
          <a:blip r:embed="rId2"/>
          <a:srcRect t="32077"/>
          <a:stretch/>
        </p:blipFill>
        <p:spPr>
          <a:xfrm>
            <a:off x="347383" y="2935548"/>
            <a:ext cx="6812280" cy="1204220"/>
          </a:xfrm>
          <a:prstGeom prst="rect">
            <a:avLst/>
          </a:prstGeom>
        </p:spPr>
      </p:pic>
      <p:pic>
        <p:nvPicPr>
          <p:cNvPr id="5" name="図 4">
            <a:extLst>
              <a:ext uri="{FF2B5EF4-FFF2-40B4-BE49-F238E27FC236}">
                <a16:creationId xmlns:a16="http://schemas.microsoft.com/office/drawing/2014/main" id="{1A5712B9-2380-3FE1-6B0E-CEA08B211320}"/>
              </a:ext>
            </a:extLst>
          </p:cNvPr>
          <p:cNvPicPr>
            <a:picLocks noChangeAspect="1"/>
          </p:cNvPicPr>
          <p:nvPr/>
        </p:nvPicPr>
        <p:blipFill rotWithShape="1">
          <a:blip r:embed="rId3"/>
          <a:srcRect t="31488"/>
          <a:stretch/>
        </p:blipFill>
        <p:spPr>
          <a:xfrm>
            <a:off x="347383" y="4249119"/>
            <a:ext cx="5948680" cy="1204221"/>
          </a:xfrm>
          <a:prstGeom prst="rect">
            <a:avLst/>
          </a:prstGeom>
        </p:spPr>
      </p:pic>
      <p:pic>
        <p:nvPicPr>
          <p:cNvPr id="6" name="図 5">
            <a:extLst>
              <a:ext uri="{FF2B5EF4-FFF2-40B4-BE49-F238E27FC236}">
                <a16:creationId xmlns:a16="http://schemas.microsoft.com/office/drawing/2014/main" id="{75F18468-34EF-C670-3DE9-624BEFBD992E}"/>
              </a:ext>
            </a:extLst>
          </p:cNvPr>
          <p:cNvPicPr>
            <a:picLocks noChangeAspect="1"/>
          </p:cNvPicPr>
          <p:nvPr/>
        </p:nvPicPr>
        <p:blipFill rotWithShape="1">
          <a:blip r:embed="rId4"/>
          <a:srcRect t="30889"/>
          <a:stretch/>
        </p:blipFill>
        <p:spPr>
          <a:xfrm>
            <a:off x="351118" y="5620270"/>
            <a:ext cx="8636000" cy="1204221"/>
          </a:xfrm>
          <a:prstGeom prst="rect">
            <a:avLst/>
          </a:prstGeom>
        </p:spPr>
      </p:pic>
      <p:sp>
        <p:nvSpPr>
          <p:cNvPr id="7" name="円/楕円 6">
            <a:extLst>
              <a:ext uri="{FF2B5EF4-FFF2-40B4-BE49-F238E27FC236}">
                <a16:creationId xmlns:a16="http://schemas.microsoft.com/office/drawing/2014/main" id="{93D77111-44A1-F8EE-5F09-1A04F03AD14B}"/>
              </a:ext>
            </a:extLst>
          </p:cNvPr>
          <p:cNvSpPr/>
          <p:nvPr/>
        </p:nvSpPr>
        <p:spPr>
          <a:xfrm>
            <a:off x="5325035" y="3429000"/>
            <a:ext cx="107576" cy="29583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763F0198-8DDF-F0D6-D8E5-5C6D55BFC45D}"/>
              </a:ext>
            </a:extLst>
          </p:cNvPr>
          <p:cNvCxnSpPr>
            <a:cxnSpLocks/>
          </p:cNvCxnSpPr>
          <p:nvPr/>
        </p:nvCxnSpPr>
        <p:spPr>
          <a:xfrm>
            <a:off x="5378824" y="2935548"/>
            <a:ext cx="0" cy="466556"/>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1" name="円/楕円 10">
            <a:extLst>
              <a:ext uri="{FF2B5EF4-FFF2-40B4-BE49-F238E27FC236}">
                <a16:creationId xmlns:a16="http://schemas.microsoft.com/office/drawing/2014/main" id="{18E184DB-9FC4-F697-92EB-A9717355D280}"/>
              </a:ext>
            </a:extLst>
          </p:cNvPr>
          <p:cNvSpPr/>
          <p:nvPr/>
        </p:nvSpPr>
        <p:spPr>
          <a:xfrm>
            <a:off x="6916276" y="3446924"/>
            <a:ext cx="107576" cy="29583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20120F9D-7AAA-63B2-A4E4-74DDD6EE5168}"/>
              </a:ext>
            </a:extLst>
          </p:cNvPr>
          <p:cNvCxnSpPr>
            <a:cxnSpLocks/>
          </p:cNvCxnSpPr>
          <p:nvPr/>
        </p:nvCxnSpPr>
        <p:spPr>
          <a:xfrm>
            <a:off x="6970065" y="2953472"/>
            <a:ext cx="0" cy="466556"/>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円/楕円 12">
            <a:extLst>
              <a:ext uri="{FF2B5EF4-FFF2-40B4-BE49-F238E27FC236}">
                <a16:creationId xmlns:a16="http://schemas.microsoft.com/office/drawing/2014/main" id="{8A7A8728-744B-EAFD-9B7C-E615BD3002B4}"/>
              </a:ext>
            </a:extLst>
          </p:cNvPr>
          <p:cNvSpPr/>
          <p:nvPr/>
        </p:nvSpPr>
        <p:spPr>
          <a:xfrm>
            <a:off x="1111662" y="4722157"/>
            <a:ext cx="107576" cy="29583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5DC17251-65CC-792C-01FA-7B6C0F0257C5}"/>
              </a:ext>
            </a:extLst>
          </p:cNvPr>
          <p:cNvCxnSpPr>
            <a:cxnSpLocks/>
          </p:cNvCxnSpPr>
          <p:nvPr/>
        </p:nvCxnSpPr>
        <p:spPr>
          <a:xfrm>
            <a:off x="1165451" y="4228705"/>
            <a:ext cx="0" cy="466556"/>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円/楕円 14">
            <a:extLst>
              <a:ext uri="{FF2B5EF4-FFF2-40B4-BE49-F238E27FC236}">
                <a16:creationId xmlns:a16="http://schemas.microsoft.com/office/drawing/2014/main" id="{48C3ACB9-C1A7-67D2-F221-E6F679210AEE}"/>
              </a:ext>
            </a:extLst>
          </p:cNvPr>
          <p:cNvSpPr/>
          <p:nvPr/>
        </p:nvSpPr>
        <p:spPr>
          <a:xfrm>
            <a:off x="4767019" y="4733353"/>
            <a:ext cx="107576" cy="29583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 name="直線矢印コネクタ 15">
            <a:extLst>
              <a:ext uri="{FF2B5EF4-FFF2-40B4-BE49-F238E27FC236}">
                <a16:creationId xmlns:a16="http://schemas.microsoft.com/office/drawing/2014/main" id="{E97D5826-A708-E07E-FAA3-7B3A07C4002E}"/>
              </a:ext>
            </a:extLst>
          </p:cNvPr>
          <p:cNvCxnSpPr>
            <a:cxnSpLocks/>
          </p:cNvCxnSpPr>
          <p:nvPr/>
        </p:nvCxnSpPr>
        <p:spPr>
          <a:xfrm>
            <a:off x="4820808" y="4239901"/>
            <a:ext cx="0" cy="466556"/>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1ED7F2C7-E0CC-FC44-B092-1E70AD782296}"/>
              </a:ext>
            </a:extLst>
          </p:cNvPr>
          <p:cNvSpPr txBox="1"/>
          <p:nvPr/>
        </p:nvSpPr>
        <p:spPr>
          <a:xfrm>
            <a:off x="156882" y="2632847"/>
            <a:ext cx="3394125" cy="276999"/>
          </a:xfrm>
          <a:prstGeom prst="rect">
            <a:avLst/>
          </a:prstGeom>
          <a:solidFill>
            <a:schemeClr val="bg1">
              <a:lumMod val="95000"/>
            </a:schemeClr>
          </a:solidFill>
        </p:spPr>
        <p:txBody>
          <a:bodyPr wrap="none" lIns="36000" tIns="0" rIns="36000" bIns="0" rtlCol="0">
            <a:spAutoFit/>
          </a:bodyPr>
          <a:lstStyle/>
          <a:p>
            <a:r>
              <a:rPr kumimoji="1" lang="en-US" altLang="ja-JP" b="1" dirty="0">
                <a:solidFill>
                  <a:srgbClr val="0432FF"/>
                </a:solidFill>
                <a:latin typeface="Arial" panose="020B0604020202020204" pitchFamily="34" charset="0"/>
                <a:cs typeface="Arial" panose="020B0604020202020204" pitchFamily="34" charset="0"/>
              </a:rPr>
              <a:t>beam line layout in Sector-1, 2</a:t>
            </a:r>
            <a:endParaRPr kumimoji="1" lang="ja-JP" altLang="en-US" b="1">
              <a:solidFill>
                <a:srgbClr val="0432FF"/>
              </a:solidFill>
              <a:latin typeface="Arial" panose="020B0604020202020204" pitchFamily="34" charset="0"/>
              <a:cs typeface="Arial" panose="020B0604020202020204" pitchFamily="34" charset="0"/>
            </a:endParaRPr>
          </a:p>
        </p:txBody>
      </p:sp>
      <p:sp>
        <p:nvSpPr>
          <p:cNvPr id="18" name="スライド番号プレースホルダー 17">
            <a:extLst>
              <a:ext uri="{FF2B5EF4-FFF2-40B4-BE49-F238E27FC236}">
                <a16:creationId xmlns:a16="http://schemas.microsoft.com/office/drawing/2014/main" id="{ED017ED8-4A4C-EA1D-A2FA-32285A900104}"/>
              </a:ext>
            </a:extLst>
          </p:cNvPr>
          <p:cNvSpPr>
            <a:spLocks noGrp="1"/>
          </p:cNvSpPr>
          <p:nvPr>
            <p:ph type="sldNum" sz="quarter" idx="12"/>
          </p:nvPr>
        </p:nvSpPr>
        <p:spPr/>
        <p:txBody>
          <a:bodyPr/>
          <a:lstStyle/>
          <a:p>
            <a:fld id="{A477A2B4-985F-9743-A71F-B8271216F56E}" type="slidenum">
              <a:rPr kumimoji="1" lang="ja-JP" altLang="en-US" smtClean="0"/>
              <a:t>13</a:t>
            </a:fld>
            <a:endParaRPr kumimoji="1" lang="ja-JP" altLang="en-US"/>
          </a:p>
        </p:txBody>
      </p:sp>
      <p:sp>
        <p:nvSpPr>
          <p:cNvPr id="8" name="テキスト ボックス 7">
            <a:extLst>
              <a:ext uri="{FF2B5EF4-FFF2-40B4-BE49-F238E27FC236}">
                <a16:creationId xmlns:a16="http://schemas.microsoft.com/office/drawing/2014/main" id="{69D3DEBB-2045-9B68-AD2B-39118F28AD7E}"/>
              </a:ext>
            </a:extLst>
          </p:cNvPr>
          <p:cNvSpPr txBox="1"/>
          <p:nvPr/>
        </p:nvSpPr>
        <p:spPr>
          <a:xfrm>
            <a:off x="7956552" y="2676473"/>
            <a:ext cx="765200" cy="276999"/>
          </a:xfrm>
          <a:prstGeom prst="rect">
            <a:avLst/>
          </a:prstGeom>
          <a:noFill/>
          <a:ln>
            <a:solidFill>
              <a:schemeClr val="tx1"/>
            </a:solidFill>
          </a:ln>
        </p:spPr>
        <p:txBody>
          <a:bodyPr wrap="none" lIns="36000" tIns="0" rIns="36000" bIns="0" rtlCol="0">
            <a:spAutoFit/>
          </a:bodyPr>
          <a:lstStyle/>
          <a:p>
            <a:r>
              <a:rPr lang="ja-JP" altLang="en-US"/>
              <a:t>清宮氏</a:t>
            </a:r>
            <a:endParaRPr kumimoji="1" lang="ja-JP" altLang="en-US"/>
          </a:p>
        </p:txBody>
      </p:sp>
    </p:spTree>
    <p:extLst>
      <p:ext uri="{BB962C8B-B14F-4D97-AF65-F5344CB8AC3E}">
        <p14:creationId xmlns:p14="http://schemas.microsoft.com/office/powerpoint/2010/main" val="3183772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3738E-7AE5-E986-0F35-22BDAB46BA2F}"/>
              </a:ext>
            </a:extLst>
          </p:cNvPr>
          <p:cNvSpPr>
            <a:spLocks noGrp="1"/>
          </p:cNvSpPr>
          <p:nvPr>
            <p:ph type="title"/>
          </p:nvPr>
        </p:nvSpPr>
        <p:spPr/>
        <p:txBody>
          <a:bodyPr>
            <a:normAutofit/>
          </a:bodyPr>
          <a:lstStyle/>
          <a:p>
            <a:r>
              <a:rPr kumimoji="1" lang="ja-JP" altLang="en-US" sz="3200"/>
              <a:t>低ベータオプティクスによるエミッタンス増大の低減</a:t>
            </a:r>
          </a:p>
        </p:txBody>
      </p:sp>
      <p:sp>
        <p:nvSpPr>
          <p:cNvPr id="3" name="コンテンツ プレースホルダー 2">
            <a:extLst>
              <a:ext uri="{FF2B5EF4-FFF2-40B4-BE49-F238E27FC236}">
                <a16:creationId xmlns:a16="http://schemas.microsoft.com/office/drawing/2014/main" id="{09568421-1C14-63B1-232D-BBB9516FC5C5}"/>
              </a:ext>
            </a:extLst>
          </p:cNvPr>
          <p:cNvSpPr>
            <a:spLocks noGrp="1"/>
          </p:cNvSpPr>
          <p:nvPr>
            <p:ph idx="1"/>
          </p:nvPr>
        </p:nvSpPr>
        <p:spPr/>
        <p:txBody>
          <a:bodyPr>
            <a:normAutofit/>
          </a:bodyPr>
          <a:lstStyle/>
          <a:p>
            <a:pPr>
              <a:lnSpc>
                <a:spcPct val="90000"/>
              </a:lnSpc>
            </a:pPr>
            <a:r>
              <a:rPr kumimoji="1" lang="ja-JP" altLang="en-US" sz="2400"/>
              <a:t>前記の４台のパルス四極のみ、</a:t>
            </a:r>
            <a:r>
              <a:rPr kumimoji="1" lang="ja-JP" altLang="en-US" sz="2400">
                <a:solidFill>
                  <a:srgbClr val="0432FF"/>
                </a:solidFill>
              </a:rPr>
              <a:t>電子ビームに最適化した設定</a:t>
            </a:r>
            <a:r>
              <a:rPr kumimoji="1" lang="ja-JP" altLang="en-US" sz="2400"/>
              <a:t>に</a:t>
            </a:r>
            <a:br>
              <a:rPr lang="en-US" altLang="ja-JP" sz="2400" dirty="0"/>
            </a:br>
            <a:r>
              <a:rPr kumimoji="1" lang="ja-JP" altLang="en-US" sz="2400"/>
              <a:t>変更することで</a:t>
            </a:r>
            <a:r>
              <a:rPr lang="ja-JP" altLang="en-US" sz="2400">
                <a:solidFill>
                  <a:srgbClr val="0432FF"/>
                </a:solidFill>
              </a:rPr>
              <a:t>ベータ関数を小さくすることができる</a:t>
            </a:r>
            <a:endParaRPr kumimoji="1" lang="en-US" altLang="ja-JP" sz="2400" dirty="0"/>
          </a:p>
          <a:p>
            <a:pPr>
              <a:lnSpc>
                <a:spcPct val="90000"/>
              </a:lnSpc>
            </a:pPr>
            <a:r>
              <a:rPr lang="ja-JP" altLang="en-US" sz="2400"/>
              <a:t>これにより</a:t>
            </a:r>
            <a:r>
              <a:rPr lang="ja-JP" altLang="en-US" sz="2400">
                <a:solidFill>
                  <a:srgbClr val="0432FF"/>
                </a:solidFill>
              </a:rPr>
              <a:t>エミッタンス増大を半分以下に減らせる</a:t>
            </a:r>
            <a:r>
              <a:rPr lang="ja-JP" altLang="en-US" sz="2400"/>
              <a:t>ことが</a:t>
            </a:r>
            <a:br>
              <a:rPr lang="en-US" altLang="ja-JP" sz="2400" dirty="0"/>
            </a:br>
            <a:r>
              <a:rPr lang="ja-JP" altLang="en-US" sz="2400"/>
              <a:t>シミュレーションにより示されている</a:t>
            </a:r>
            <a:endParaRPr kumimoji="1" lang="ja-JP" altLang="en-US" sz="2400"/>
          </a:p>
        </p:txBody>
      </p:sp>
      <p:sp>
        <p:nvSpPr>
          <p:cNvPr id="4" name="スライド番号プレースホルダー 3">
            <a:extLst>
              <a:ext uri="{FF2B5EF4-FFF2-40B4-BE49-F238E27FC236}">
                <a16:creationId xmlns:a16="http://schemas.microsoft.com/office/drawing/2014/main" id="{50FB2A24-2EBF-BA93-763A-FB27EA271008}"/>
              </a:ext>
            </a:extLst>
          </p:cNvPr>
          <p:cNvSpPr>
            <a:spLocks noGrp="1"/>
          </p:cNvSpPr>
          <p:nvPr>
            <p:ph type="sldNum" sz="quarter" idx="12"/>
          </p:nvPr>
        </p:nvSpPr>
        <p:spPr/>
        <p:txBody>
          <a:bodyPr/>
          <a:lstStyle/>
          <a:p>
            <a:fld id="{A477A2B4-985F-9743-A71F-B8271216F56E}" type="slidenum">
              <a:rPr lang="ja-JP" altLang="en-US" smtClean="0"/>
              <a:pPr/>
              <a:t>14</a:t>
            </a:fld>
            <a:endParaRPr lang="ja-JP" altLang="en-US"/>
          </a:p>
        </p:txBody>
      </p:sp>
      <p:grpSp>
        <p:nvGrpSpPr>
          <p:cNvPr id="5" name="グループ化 4">
            <a:extLst>
              <a:ext uri="{FF2B5EF4-FFF2-40B4-BE49-F238E27FC236}">
                <a16:creationId xmlns:a16="http://schemas.microsoft.com/office/drawing/2014/main" id="{6EAC0BD9-FFB9-D4F3-8F43-DD47127EB524}"/>
              </a:ext>
            </a:extLst>
          </p:cNvPr>
          <p:cNvGrpSpPr/>
          <p:nvPr/>
        </p:nvGrpSpPr>
        <p:grpSpPr>
          <a:xfrm>
            <a:off x="667873" y="2702859"/>
            <a:ext cx="8166846" cy="4155141"/>
            <a:chOff x="1265365" y="2752770"/>
            <a:chExt cx="9641261" cy="4105230"/>
          </a:xfrm>
        </p:grpSpPr>
        <p:pic>
          <p:nvPicPr>
            <p:cNvPr id="6" name="図 5">
              <a:extLst>
                <a:ext uri="{FF2B5EF4-FFF2-40B4-BE49-F238E27FC236}">
                  <a16:creationId xmlns:a16="http://schemas.microsoft.com/office/drawing/2014/main" id="{9AE8F002-A813-985A-FD50-EDED67F21B39}"/>
                </a:ext>
              </a:extLst>
            </p:cNvPr>
            <p:cNvPicPr>
              <a:picLocks noChangeAspect="1"/>
            </p:cNvPicPr>
            <p:nvPr/>
          </p:nvPicPr>
          <p:blipFill>
            <a:blip r:embed="rId2"/>
            <a:stretch>
              <a:fillRect/>
            </a:stretch>
          </p:blipFill>
          <p:spPr>
            <a:xfrm>
              <a:off x="9560237" y="3994774"/>
              <a:ext cx="1346389" cy="1318797"/>
            </a:xfrm>
            <a:prstGeom prst="rect">
              <a:avLst/>
            </a:prstGeom>
          </p:spPr>
        </p:pic>
        <p:pic>
          <p:nvPicPr>
            <p:cNvPr id="7" name="図 6">
              <a:extLst>
                <a:ext uri="{FF2B5EF4-FFF2-40B4-BE49-F238E27FC236}">
                  <a16:creationId xmlns:a16="http://schemas.microsoft.com/office/drawing/2014/main" id="{D168EA9C-7B39-DFE3-B42C-500D5EE12854}"/>
                </a:ext>
              </a:extLst>
            </p:cNvPr>
            <p:cNvPicPr>
              <a:picLocks noChangeAspect="1"/>
            </p:cNvPicPr>
            <p:nvPr/>
          </p:nvPicPr>
          <p:blipFill>
            <a:blip r:embed="rId3"/>
            <a:stretch>
              <a:fillRect/>
            </a:stretch>
          </p:blipFill>
          <p:spPr>
            <a:xfrm>
              <a:off x="6143960" y="3109276"/>
              <a:ext cx="3445395" cy="3331583"/>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8A76F51F-4D16-E799-79F2-1D63A0C4C458}"/>
                    </a:ext>
                  </a:extLst>
                </p:cNvPr>
                <p:cNvSpPr txBox="1"/>
                <p:nvPr/>
              </p:nvSpPr>
              <p:spPr>
                <a:xfrm>
                  <a:off x="1675140" y="2752770"/>
                  <a:ext cx="3079369" cy="369717"/>
                </a:xfrm>
                <a:prstGeom prst="rect">
                  <a:avLst/>
                </a:prstGeom>
                <a:noFill/>
              </p:spPr>
              <p:txBody>
                <a:bodyPr wrap="none" rtlCol="0">
                  <a:spAutoFit/>
                </a:bodyPr>
                <a:lstStyle/>
                <a:p>
                  <a14:m>
                    <m:oMath xmlns:m="http://schemas.openxmlformats.org/officeDocument/2006/math">
                      <m:r>
                        <m:rPr>
                          <m:sty m:val="p"/>
                        </m:rPr>
                        <a:rPr lang="en-US" altLang="ja-JP" sz="1763" i="1">
                          <a:solidFill>
                            <a:srgbClr val="1400FF"/>
                          </a:solidFill>
                          <a:latin typeface="Cambria Math" panose="02040503050406030204" pitchFamily="18" charset="0"/>
                        </a:rPr>
                        <m:t>Δγε</m:t>
                      </m:r>
                      <m:r>
                        <a:rPr lang="en-US" altLang="ja-JP" sz="1763" i="1">
                          <a:solidFill>
                            <a:srgbClr val="1400FF"/>
                          </a:solidFill>
                          <a:latin typeface="Cambria Math" panose="02040503050406030204" pitchFamily="18" charset="0"/>
                        </a:rPr>
                        <m:t>𝑥</m:t>
                      </m:r>
                    </m:oMath>
                  </a14:m>
                  <a:r>
                    <a:rPr lang="en-US" altLang="ja-JP" sz="1763" dirty="0">
                      <a:solidFill>
                        <a:srgbClr val="1400FF"/>
                      </a:solidFill>
                    </a:rPr>
                    <a:t> ~ 100 um, </a:t>
                  </a:r>
                  <a14:m>
                    <m:oMath xmlns:m="http://schemas.openxmlformats.org/officeDocument/2006/math">
                      <m:acc>
                        <m:accPr>
                          <m:chr m:val="̅"/>
                          <m:ctrlPr>
                            <a:rPr lang="en-US" altLang="ja-JP" sz="1763" i="1">
                              <a:solidFill>
                                <a:srgbClr val="1400FF"/>
                              </a:solidFill>
                              <a:latin typeface="Cambria Math" panose="02040503050406030204" pitchFamily="18" charset="0"/>
                              <a:ea typeface="Cambria Math" panose="02040503050406030204" pitchFamily="18" charset="0"/>
                            </a:rPr>
                          </m:ctrlPr>
                        </m:accPr>
                        <m:e>
                          <m:r>
                            <a:rPr lang="en-US" altLang="ja-JP" sz="1763" i="1">
                              <a:solidFill>
                                <a:srgbClr val="1400FF"/>
                              </a:solidFill>
                              <a:latin typeface="Cambria Math" panose="02040503050406030204" pitchFamily="18" charset="0"/>
                              <a:ea typeface="Cambria Math" panose="02040503050406030204" pitchFamily="18" charset="0"/>
                            </a:rPr>
                            <m:t>𝛽</m:t>
                          </m:r>
                          <m:r>
                            <a:rPr lang="en-US" altLang="ja-JP" sz="1763" i="1">
                              <a:solidFill>
                                <a:srgbClr val="1400FF"/>
                              </a:solidFill>
                              <a:latin typeface="Cambria Math" panose="02040503050406030204" pitchFamily="18" charset="0"/>
                              <a:ea typeface="Cambria Math" panose="02040503050406030204" pitchFamily="18" charset="0"/>
                            </a:rPr>
                            <m:t>𝑥</m:t>
                          </m:r>
                        </m:e>
                      </m:acc>
                      <m:r>
                        <a:rPr lang="en-US" altLang="ja-JP" sz="1763">
                          <a:solidFill>
                            <a:srgbClr val="1400FF"/>
                          </a:solidFill>
                          <a:latin typeface="Cambria Math" panose="02040503050406030204" pitchFamily="18" charset="0"/>
                          <a:ea typeface="Cambria Math" panose="02040503050406030204" pitchFamily="18" charset="0"/>
                        </a:rPr>
                        <m:t>=</m:t>
                      </m:r>
                    </m:oMath>
                  </a14:m>
                  <a:r>
                    <a:rPr lang="en-US" altLang="ja-JP" sz="1763" dirty="0">
                      <a:solidFill>
                        <a:srgbClr val="1400FF"/>
                      </a:solidFill>
                    </a:rPr>
                    <a:t> 45.2 m</a:t>
                  </a:r>
                </a:p>
              </p:txBody>
            </p:sp>
          </mc:Choice>
          <mc:Fallback xmlns="">
            <p:sp>
              <p:nvSpPr>
                <p:cNvPr id="15" name="テキスト ボックス 14">
                  <a:extLst>
                    <a:ext uri="{FF2B5EF4-FFF2-40B4-BE49-F238E27FC236}">
                      <a16:creationId xmlns:a16="http://schemas.microsoft.com/office/drawing/2014/main" id="{0123EA03-CCC4-2B46-AF62-F2FEBA3C3E8C}"/>
                    </a:ext>
                  </a:extLst>
                </p:cNvPr>
                <p:cNvSpPr txBox="1">
                  <a:spLocks noRot="1" noChangeAspect="1" noMove="1" noResize="1" noEditPoints="1" noAdjustHandles="1" noChangeArrowheads="1" noChangeShapeType="1" noTextEdit="1"/>
                </p:cNvSpPr>
                <p:nvPr/>
              </p:nvSpPr>
              <p:spPr>
                <a:xfrm>
                  <a:off x="1675140" y="2752770"/>
                  <a:ext cx="3079369" cy="369717"/>
                </a:xfrm>
                <a:prstGeom prst="rect">
                  <a:avLst/>
                </a:prstGeom>
                <a:blipFill>
                  <a:blip r:embed="rId5"/>
                  <a:stretch>
                    <a:fillRect b="-57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7105B2A1-A478-EBD4-F42B-F56C285E4446}"/>
                    </a:ext>
                  </a:extLst>
                </p:cNvPr>
                <p:cNvSpPr txBox="1"/>
                <p:nvPr/>
              </p:nvSpPr>
              <p:spPr>
                <a:xfrm>
                  <a:off x="6539081" y="2756306"/>
                  <a:ext cx="2925481" cy="369717"/>
                </a:xfrm>
                <a:prstGeom prst="rect">
                  <a:avLst/>
                </a:prstGeom>
                <a:noFill/>
              </p:spPr>
              <p:txBody>
                <a:bodyPr wrap="none" rtlCol="0">
                  <a:spAutoFit/>
                </a:bodyPr>
                <a:lstStyle/>
                <a:p>
                  <a14:m>
                    <m:oMath xmlns:m="http://schemas.openxmlformats.org/officeDocument/2006/math">
                      <m:r>
                        <m:rPr>
                          <m:sty m:val="p"/>
                        </m:rPr>
                        <a:rPr lang="en-US" altLang="ja-JP" sz="1763" i="1">
                          <a:solidFill>
                            <a:srgbClr val="1400FF"/>
                          </a:solidFill>
                          <a:latin typeface="Cambria Math" panose="02040503050406030204" pitchFamily="18" charset="0"/>
                        </a:rPr>
                        <m:t>Δγε</m:t>
                      </m:r>
                      <m:r>
                        <a:rPr lang="en-US" altLang="ja-JP" sz="1763" i="1">
                          <a:solidFill>
                            <a:srgbClr val="1400FF"/>
                          </a:solidFill>
                          <a:latin typeface="Cambria Math" panose="02040503050406030204" pitchFamily="18" charset="0"/>
                        </a:rPr>
                        <m:t>𝑥</m:t>
                      </m:r>
                      <m:r>
                        <a:rPr lang="en-US" altLang="ja-JP" sz="1763" i="1">
                          <a:solidFill>
                            <a:srgbClr val="1400FF"/>
                          </a:solidFill>
                          <a:latin typeface="Cambria Math" panose="02040503050406030204" pitchFamily="18" charset="0"/>
                        </a:rPr>
                        <m:t> </m:t>
                      </m:r>
                    </m:oMath>
                  </a14:m>
                  <a:r>
                    <a:rPr lang="en-US" altLang="ja-JP" sz="1763" dirty="0">
                      <a:solidFill>
                        <a:srgbClr val="1400FF"/>
                      </a:solidFill>
                    </a:rPr>
                    <a:t>~ 40 um, </a:t>
                  </a:r>
                  <a14:m>
                    <m:oMath xmlns:m="http://schemas.openxmlformats.org/officeDocument/2006/math">
                      <m:acc>
                        <m:accPr>
                          <m:chr m:val="̅"/>
                          <m:ctrlPr>
                            <a:rPr lang="en-US" altLang="ja-JP" sz="1763" i="1">
                              <a:solidFill>
                                <a:srgbClr val="1400FF"/>
                              </a:solidFill>
                              <a:latin typeface="Cambria Math" panose="02040503050406030204" pitchFamily="18" charset="0"/>
                              <a:ea typeface="Cambria Math" panose="02040503050406030204" pitchFamily="18" charset="0"/>
                            </a:rPr>
                          </m:ctrlPr>
                        </m:accPr>
                        <m:e>
                          <m:r>
                            <a:rPr lang="en-US" altLang="ja-JP" sz="1763" i="1">
                              <a:solidFill>
                                <a:srgbClr val="1400FF"/>
                              </a:solidFill>
                              <a:latin typeface="Cambria Math" panose="02040503050406030204" pitchFamily="18" charset="0"/>
                              <a:ea typeface="Cambria Math" panose="02040503050406030204" pitchFamily="18" charset="0"/>
                            </a:rPr>
                            <m:t>𝛽</m:t>
                          </m:r>
                          <m:r>
                            <a:rPr lang="en-US" altLang="ja-JP" sz="1763" i="1">
                              <a:solidFill>
                                <a:srgbClr val="1400FF"/>
                              </a:solidFill>
                              <a:latin typeface="Cambria Math" panose="02040503050406030204" pitchFamily="18" charset="0"/>
                              <a:ea typeface="Cambria Math" panose="02040503050406030204" pitchFamily="18" charset="0"/>
                            </a:rPr>
                            <m:t>𝑥</m:t>
                          </m:r>
                        </m:e>
                      </m:acc>
                      <m:r>
                        <a:rPr lang="en-US" altLang="ja-JP" sz="1763">
                          <a:solidFill>
                            <a:srgbClr val="1400FF"/>
                          </a:solidFill>
                          <a:latin typeface="Cambria Math" panose="02040503050406030204" pitchFamily="18" charset="0"/>
                          <a:ea typeface="Cambria Math" panose="02040503050406030204" pitchFamily="18" charset="0"/>
                        </a:rPr>
                        <m:t>=</m:t>
                      </m:r>
                      <m:r>
                        <a:rPr lang="en-US" altLang="ja-JP" sz="1763" i="1">
                          <a:solidFill>
                            <a:srgbClr val="1400FF"/>
                          </a:solidFill>
                          <a:latin typeface="Cambria Math" panose="02040503050406030204" pitchFamily="18" charset="0"/>
                          <a:ea typeface="Cambria Math" panose="02040503050406030204" pitchFamily="18" charset="0"/>
                        </a:rPr>
                        <m:t> </m:t>
                      </m:r>
                    </m:oMath>
                  </a14:m>
                  <a:r>
                    <a:rPr lang="en-US" altLang="ja-JP" sz="1763" dirty="0">
                      <a:solidFill>
                        <a:srgbClr val="1400FF"/>
                      </a:solidFill>
                    </a:rPr>
                    <a:t>16.3 m</a:t>
                  </a:r>
                  <a:endParaRPr lang="ja-JP" altLang="en-US" sz="1763">
                    <a:solidFill>
                      <a:srgbClr val="1400FF"/>
                    </a:solidFill>
                  </a:endParaRPr>
                </a:p>
              </p:txBody>
            </p:sp>
          </mc:Choice>
          <mc:Fallback xmlns="">
            <p:sp>
              <p:nvSpPr>
                <p:cNvPr id="16" name="テキスト ボックス 15">
                  <a:extLst>
                    <a:ext uri="{FF2B5EF4-FFF2-40B4-BE49-F238E27FC236}">
                      <a16:creationId xmlns:a16="http://schemas.microsoft.com/office/drawing/2014/main" id="{0E63EC02-7A72-5A4C-80C4-ECC56FD0C5E9}"/>
                    </a:ext>
                  </a:extLst>
                </p:cNvPr>
                <p:cNvSpPr txBox="1">
                  <a:spLocks noRot="1" noChangeAspect="1" noMove="1" noResize="1" noEditPoints="1" noAdjustHandles="1" noChangeArrowheads="1" noChangeShapeType="1" noTextEdit="1"/>
                </p:cNvSpPr>
                <p:nvPr/>
              </p:nvSpPr>
              <p:spPr>
                <a:xfrm>
                  <a:off x="6539081" y="2756306"/>
                  <a:ext cx="2925481" cy="369717"/>
                </a:xfrm>
                <a:prstGeom prst="rect">
                  <a:avLst/>
                </a:prstGeom>
                <a:blipFill>
                  <a:blip r:embed="rId6"/>
                  <a:stretch>
                    <a:fillRect l="-375" b="-8824"/>
                  </a:stretch>
                </a:blipFill>
              </p:spPr>
              <p:txBody>
                <a:bodyPr/>
                <a:lstStyle/>
                <a:p>
                  <a:r>
                    <a:rPr lang="ja-JP" altLang="en-US">
                      <a:noFill/>
                    </a:rPr>
                    <a:t> </a:t>
                  </a:r>
                </a:p>
              </p:txBody>
            </p:sp>
          </mc:Fallback>
        </mc:AlternateContent>
        <p:cxnSp>
          <p:nvCxnSpPr>
            <p:cNvPr id="10" name="直線矢印コネクタ 9">
              <a:extLst>
                <a:ext uri="{FF2B5EF4-FFF2-40B4-BE49-F238E27FC236}">
                  <a16:creationId xmlns:a16="http://schemas.microsoft.com/office/drawing/2014/main" id="{6DE5B07F-8D98-7344-8D37-6FB417ECFF0D}"/>
                </a:ext>
              </a:extLst>
            </p:cNvPr>
            <p:cNvCxnSpPr>
              <a:cxnSpLocks/>
            </p:cNvCxnSpPr>
            <p:nvPr/>
          </p:nvCxnSpPr>
          <p:spPr>
            <a:xfrm flipH="1" flipV="1">
              <a:off x="4712890" y="3473035"/>
              <a:ext cx="280983" cy="548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A62E8B24-7A18-EABD-2927-AE1ED811A633}"/>
                </a:ext>
              </a:extLst>
            </p:cNvPr>
            <p:cNvCxnSpPr>
              <a:cxnSpLocks/>
            </p:cNvCxnSpPr>
            <p:nvPr/>
          </p:nvCxnSpPr>
          <p:spPr>
            <a:xfrm flipH="1" flipV="1">
              <a:off x="9533397" y="3980741"/>
              <a:ext cx="215586" cy="177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AB32C349-B4CE-6882-31C0-BB4AD8BB7DCB}"/>
                </a:ext>
              </a:extLst>
            </p:cNvPr>
            <p:cNvPicPr>
              <a:picLocks noChangeAspect="1"/>
            </p:cNvPicPr>
            <p:nvPr/>
          </p:nvPicPr>
          <p:blipFill>
            <a:blip r:embed="rId7"/>
            <a:stretch>
              <a:fillRect/>
            </a:stretch>
          </p:blipFill>
          <p:spPr>
            <a:xfrm>
              <a:off x="1274766" y="3123962"/>
              <a:ext cx="3417302" cy="3316895"/>
            </a:xfrm>
            <a:prstGeom prst="rect">
              <a:avLst/>
            </a:prstGeom>
          </p:spPr>
        </p:pic>
        <p:cxnSp>
          <p:nvCxnSpPr>
            <p:cNvPr id="13" name="直線矢印コネクタ 12">
              <a:extLst>
                <a:ext uri="{FF2B5EF4-FFF2-40B4-BE49-F238E27FC236}">
                  <a16:creationId xmlns:a16="http://schemas.microsoft.com/office/drawing/2014/main" id="{E63BC036-5E37-9CA9-BA59-F63C6D86E74E}"/>
                </a:ext>
              </a:extLst>
            </p:cNvPr>
            <p:cNvCxnSpPr>
              <a:cxnSpLocks/>
              <a:stCxn id="16" idx="2"/>
            </p:cNvCxnSpPr>
            <p:nvPr/>
          </p:nvCxnSpPr>
          <p:spPr>
            <a:xfrm flipH="1">
              <a:off x="2294967" y="3648825"/>
              <a:ext cx="58961" cy="603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510DA60A-B6C6-CB6B-6E94-5D1928297FFD}"/>
                </a:ext>
              </a:extLst>
            </p:cNvPr>
            <p:cNvCxnSpPr>
              <a:cxnSpLocks/>
            </p:cNvCxnSpPr>
            <p:nvPr/>
          </p:nvCxnSpPr>
          <p:spPr>
            <a:xfrm flipV="1">
              <a:off x="3869739" y="3661735"/>
              <a:ext cx="0" cy="32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B3E58E58-C7BE-21D0-A8EA-E61575628789}"/>
                </a:ext>
              </a:extLst>
            </p:cNvPr>
            <p:cNvSpPr txBox="1"/>
            <p:nvPr/>
          </p:nvSpPr>
          <p:spPr>
            <a:xfrm>
              <a:off x="2627214" y="4056090"/>
              <a:ext cx="2094435" cy="333986"/>
            </a:xfrm>
            <a:prstGeom prst="rect">
              <a:avLst/>
            </a:prstGeom>
            <a:noFill/>
          </p:spPr>
          <p:txBody>
            <a:bodyPr wrap="square" rtlCol="0">
              <a:spAutoFit/>
            </a:bodyPr>
            <a:lstStyle/>
            <a:p>
              <a:r>
                <a:rPr lang="en-US" altLang="ja-JP" sz="954" dirty="0">
                  <a:solidFill>
                    <a:schemeClr val="accent6">
                      <a:lumMod val="50000"/>
                    </a:schemeClr>
                  </a:solidFill>
                  <a:latin typeface="Hiragino Maru Gothic Pro W4" panose="020F0400000000000000" pitchFamily="34" charset="-128"/>
                  <a:ea typeface="Hiragino Maru Gothic Pro W4" panose="020F0400000000000000" pitchFamily="34" charset="-128"/>
                </a:rPr>
                <a:t>Bunch tail  is kicked back by quad, and temporally emittance is reduced.</a:t>
              </a:r>
            </a:p>
          </p:txBody>
        </p:sp>
        <p:sp>
          <p:nvSpPr>
            <p:cNvPr id="16" name="テキスト ボックス 15">
              <a:extLst>
                <a:ext uri="{FF2B5EF4-FFF2-40B4-BE49-F238E27FC236}">
                  <a16:creationId xmlns:a16="http://schemas.microsoft.com/office/drawing/2014/main" id="{1F5047B9-634B-215A-0A0C-048B8042CECA}"/>
                </a:ext>
              </a:extLst>
            </p:cNvPr>
            <p:cNvSpPr txBox="1"/>
            <p:nvPr/>
          </p:nvSpPr>
          <p:spPr>
            <a:xfrm>
              <a:off x="1558919" y="3314839"/>
              <a:ext cx="1590017" cy="333986"/>
            </a:xfrm>
            <a:prstGeom prst="rect">
              <a:avLst/>
            </a:prstGeom>
            <a:noFill/>
          </p:spPr>
          <p:txBody>
            <a:bodyPr wrap="square" rtlCol="0">
              <a:spAutoFit/>
            </a:bodyPr>
            <a:lstStyle/>
            <a:p>
              <a:pPr marL="171450" indent="-171450">
                <a:buFont typeface="Arial" panose="020B0604020202020204" pitchFamily="34" charset="0"/>
                <a:buChar char="•"/>
              </a:pPr>
              <a:r>
                <a:rPr lang="en-US" altLang="ja-JP" sz="954" dirty="0">
                  <a:solidFill>
                    <a:schemeClr val="accent6">
                      <a:lumMod val="50000"/>
                    </a:schemeClr>
                  </a:solidFill>
                  <a:latin typeface="Hiragino Maru Gothic Pro W4" panose="020F0400000000000000" pitchFamily="34" charset="-128"/>
                  <a:ea typeface="Hiragino Maru Gothic Pro W4" panose="020F0400000000000000" pitchFamily="34" charset="-128"/>
                </a:rPr>
                <a:t>End of LAS cavity</a:t>
              </a:r>
            </a:p>
            <a:p>
              <a:pPr marL="171450" indent="-171450">
                <a:buFont typeface="Arial" panose="020B0604020202020204" pitchFamily="34" charset="0"/>
                <a:buChar char="•"/>
              </a:pPr>
              <a:r>
                <a:rPr lang="en-US" altLang="ja-JP" sz="954" dirty="0">
                  <a:solidFill>
                    <a:schemeClr val="accent6">
                      <a:lumMod val="50000"/>
                    </a:schemeClr>
                  </a:solidFill>
                  <a:latin typeface="Hiragino Maru Gothic Pro W4" panose="020F0400000000000000" pitchFamily="34" charset="-128"/>
                  <a:ea typeface="Hiragino Maru Gothic Pro W4" panose="020F0400000000000000" pitchFamily="34" charset="-128"/>
                </a:rPr>
                <a:t>Start of S-band cavity</a:t>
              </a:r>
            </a:p>
          </p:txBody>
        </p:sp>
        <p:pic>
          <p:nvPicPr>
            <p:cNvPr id="17" name="図 16">
              <a:extLst>
                <a:ext uri="{FF2B5EF4-FFF2-40B4-BE49-F238E27FC236}">
                  <a16:creationId xmlns:a16="http://schemas.microsoft.com/office/drawing/2014/main" id="{95F76AD8-4DB6-7951-3DDB-1705F82F48C4}"/>
                </a:ext>
              </a:extLst>
            </p:cNvPr>
            <p:cNvPicPr>
              <a:picLocks noChangeAspect="1"/>
            </p:cNvPicPr>
            <p:nvPr/>
          </p:nvPicPr>
          <p:blipFill>
            <a:blip r:embed="rId8"/>
            <a:stretch>
              <a:fillRect/>
            </a:stretch>
          </p:blipFill>
          <p:spPr>
            <a:xfrm>
              <a:off x="4692068" y="3994774"/>
              <a:ext cx="1335563" cy="1318797"/>
            </a:xfrm>
            <a:prstGeom prst="rect">
              <a:avLst/>
            </a:prstGeom>
          </p:spPr>
        </p:pic>
        <p:cxnSp>
          <p:nvCxnSpPr>
            <p:cNvPr id="18" name="直線矢印コネクタ 17">
              <a:extLst>
                <a:ext uri="{FF2B5EF4-FFF2-40B4-BE49-F238E27FC236}">
                  <a16:creationId xmlns:a16="http://schemas.microsoft.com/office/drawing/2014/main" id="{84BD1035-22B2-AAAA-579B-6EEE8E671181}"/>
                </a:ext>
              </a:extLst>
            </p:cNvPr>
            <p:cNvCxnSpPr>
              <a:cxnSpLocks/>
            </p:cNvCxnSpPr>
            <p:nvPr/>
          </p:nvCxnSpPr>
          <p:spPr>
            <a:xfrm flipV="1">
              <a:off x="1656902" y="6111836"/>
              <a:ext cx="0" cy="4436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4EDD7CF8-C99F-2992-46B2-6E1431DA48E7}"/>
                </a:ext>
              </a:extLst>
            </p:cNvPr>
            <p:cNvSpPr txBox="1"/>
            <p:nvPr/>
          </p:nvSpPr>
          <p:spPr>
            <a:xfrm>
              <a:off x="1265365" y="6494374"/>
              <a:ext cx="1157689" cy="363626"/>
            </a:xfrm>
            <a:prstGeom prst="rect">
              <a:avLst/>
            </a:prstGeom>
            <a:noFill/>
          </p:spPr>
          <p:txBody>
            <a:bodyPr wrap="none" rtlCol="0">
              <a:spAutoFit/>
            </a:bodyPr>
            <a:lstStyle/>
            <a:p>
              <a:r>
                <a:rPr lang="en-US" altLang="ja-JP" sz="1763" dirty="0">
                  <a:solidFill>
                    <a:srgbClr val="FF0000"/>
                  </a:solidFill>
                </a:rPr>
                <a:t>e+ target</a:t>
              </a:r>
              <a:endParaRPr lang="ja-JP" altLang="en-US" sz="1763">
                <a:solidFill>
                  <a:srgbClr val="FF0000"/>
                </a:solidFill>
              </a:endParaRPr>
            </a:p>
          </p:txBody>
        </p:sp>
        <p:cxnSp>
          <p:nvCxnSpPr>
            <p:cNvPr id="20" name="直線矢印コネクタ 19">
              <a:extLst>
                <a:ext uri="{FF2B5EF4-FFF2-40B4-BE49-F238E27FC236}">
                  <a16:creationId xmlns:a16="http://schemas.microsoft.com/office/drawing/2014/main" id="{76155BE1-044A-9CE1-31DD-5D309F596A4E}"/>
                </a:ext>
              </a:extLst>
            </p:cNvPr>
            <p:cNvCxnSpPr>
              <a:cxnSpLocks/>
            </p:cNvCxnSpPr>
            <p:nvPr/>
          </p:nvCxnSpPr>
          <p:spPr>
            <a:xfrm flipV="1">
              <a:off x="6539080" y="6079518"/>
              <a:ext cx="0" cy="44366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22A63B95-1367-2CF4-D5F8-14BF50B14213}"/>
                </a:ext>
              </a:extLst>
            </p:cNvPr>
            <p:cNvSpPr txBox="1"/>
            <p:nvPr/>
          </p:nvSpPr>
          <p:spPr>
            <a:xfrm>
              <a:off x="6027631" y="6462055"/>
              <a:ext cx="1157689" cy="363626"/>
            </a:xfrm>
            <a:prstGeom prst="rect">
              <a:avLst/>
            </a:prstGeom>
            <a:noFill/>
          </p:spPr>
          <p:txBody>
            <a:bodyPr wrap="none" rtlCol="0">
              <a:spAutoFit/>
            </a:bodyPr>
            <a:lstStyle/>
            <a:p>
              <a:r>
                <a:rPr lang="en-US" altLang="ja-JP" sz="1763" dirty="0">
                  <a:solidFill>
                    <a:srgbClr val="FF0000"/>
                  </a:solidFill>
                </a:rPr>
                <a:t>e+ target</a:t>
              </a:r>
              <a:endParaRPr lang="ja-JP" altLang="en-US" sz="1763">
                <a:solidFill>
                  <a:srgbClr val="FF0000"/>
                </a:solidFill>
              </a:endParaRPr>
            </a:p>
          </p:txBody>
        </p:sp>
      </p:grpSp>
      <p:sp>
        <p:nvSpPr>
          <p:cNvPr id="22" name="角丸四角形 21">
            <a:extLst>
              <a:ext uri="{FF2B5EF4-FFF2-40B4-BE49-F238E27FC236}">
                <a16:creationId xmlns:a16="http://schemas.microsoft.com/office/drawing/2014/main" id="{D2408FA8-65EE-0076-1577-BA95350A4BD9}"/>
              </a:ext>
            </a:extLst>
          </p:cNvPr>
          <p:cNvSpPr/>
          <p:nvPr/>
        </p:nvSpPr>
        <p:spPr>
          <a:xfrm>
            <a:off x="5986988" y="4899048"/>
            <a:ext cx="1665167" cy="667445"/>
          </a:xfrm>
          <a:prstGeom prst="roundRect">
            <a:avLst/>
          </a:prstGeom>
          <a:noFill/>
          <a:ln w="31750">
            <a:solidFill>
              <a:srgbClr val="00FA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0A3DA2F-52BF-40D2-E6DB-B2D68955776C}"/>
              </a:ext>
            </a:extLst>
          </p:cNvPr>
          <p:cNvSpPr txBox="1"/>
          <p:nvPr/>
        </p:nvSpPr>
        <p:spPr>
          <a:xfrm>
            <a:off x="5798531" y="4424839"/>
            <a:ext cx="1652184" cy="491160"/>
          </a:xfrm>
          <a:prstGeom prst="rect">
            <a:avLst/>
          </a:prstGeom>
          <a:noFill/>
        </p:spPr>
        <p:txBody>
          <a:bodyPr wrap="none" rtlCol="0">
            <a:spAutoFit/>
          </a:bodyPr>
          <a:lstStyle/>
          <a:p>
            <a:pPr>
              <a:lnSpc>
                <a:spcPct val="80000"/>
              </a:lnSpc>
            </a:pPr>
            <a:r>
              <a:rPr kumimoji="1" lang="en-US" altLang="ja-JP" sz="1600" dirty="0">
                <a:solidFill>
                  <a:srgbClr val="00FA00"/>
                </a:solidFill>
              </a:rPr>
              <a:t>achieved smaller</a:t>
            </a:r>
          </a:p>
          <a:p>
            <a:pPr>
              <a:lnSpc>
                <a:spcPct val="80000"/>
              </a:lnSpc>
            </a:pPr>
            <a:r>
              <a:rPr lang="en-US" altLang="ja-JP" sz="1600" dirty="0" err="1">
                <a:solidFill>
                  <a:srgbClr val="00FA00"/>
                </a:solidFill>
              </a:rPr>
              <a:t>betatron</a:t>
            </a:r>
            <a:r>
              <a:rPr lang="en-US" altLang="ja-JP" sz="1600" dirty="0">
                <a:solidFill>
                  <a:srgbClr val="00FA00"/>
                </a:solidFill>
              </a:rPr>
              <a:t> function</a:t>
            </a:r>
            <a:endParaRPr kumimoji="1" lang="ja-JP" altLang="en-US" sz="1600">
              <a:solidFill>
                <a:srgbClr val="00FA00"/>
              </a:solidFill>
            </a:endParaRPr>
          </a:p>
        </p:txBody>
      </p:sp>
      <p:sp>
        <p:nvSpPr>
          <p:cNvPr id="25" name="テキスト ボックス 24">
            <a:extLst>
              <a:ext uri="{FF2B5EF4-FFF2-40B4-BE49-F238E27FC236}">
                <a16:creationId xmlns:a16="http://schemas.microsoft.com/office/drawing/2014/main" id="{1E23718A-9920-9FB7-6047-D0BBC5AD964F}"/>
              </a:ext>
            </a:extLst>
          </p:cNvPr>
          <p:cNvSpPr txBox="1"/>
          <p:nvPr/>
        </p:nvSpPr>
        <p:spPr>
          <a:xfrm>
            <a:off x="7694230" y="2364487"/>
            <a:ext cx="765200" cy="276999"/>
          </a:xfrm>
          <a:prstGeom prst="rect">
            <a:avLst/>
          </a:prstGeom>
          <a:noFill/>
          <a:ln>
            <a:solidFill>
              <a:schemeClr val="tx1"/>
            </a:solidFill>
          </a:ln>
        </p:spPr>
        <p:txBody>
          <a:bodyPr wrap="none" lIns="36000" tIns="0" rIns="36000" bIns="0" rtlCol="0">
            <a:spAutoFit/>
          </a:bodyPr>
          <a:lstStyle/>
          <a:p>
            <a:r>
              <a:rPr lang="ja-JP" altLang="en-US"/>
              <a:t>清宮氏</a:t>
            </a:r>
            <a:endParaRPr kumimoji="1" lang="ja-JP" altLang="en-US"/>
          </a:p>
        </p:txBody>
      </p:sp>
    </p:spTree>
    <p:extLst>
      <p:ext uri="{BB962C8B-B14F-4D97-AF65-F5344CB8AC3E}">
        <p14:creationId xmlns:p14="http://schemas.microsoft.com/office/powerpoint/2010/main" val="306325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8D5181-BD23-D241-3C04-6BAA4B1D5B84}"/>
              </a:ext>
            </a:extLst>
          </p:cNvPr>
          <p:cNvSpPr>
            <a:spLocks noGrp="1"/>
          </p:cNvSpPr>
          <p:nvPr>
            <p:ph type="title"/>
          </p:nvPr>
        </p:nvSpPr>
        <p:spPr/>
        <p:txBody>
          <a:bodyPr/>
          <a:lstStyle/>
          <a:p>
            <a:r>
              <a:rPr kumimoji="1" lang="ja-JP" altLang="en-US"/>
              <a:t>セクター</a:t>
            </a:r>
            <a:r>
              <a:rPr kumimoji="1" lang="en-US" altLang="ja-JP" dirty="0"/>
              <a:t>1, 2</a:t>
            </a:r>
            <a:r>
              <a:rPr kumimoji="1" lang="ja-JP" altLang="en-US"/>
              <a:t>用パルス四極マグネット</a:t>
            </a:r>
          </a:p>
        </p:txBody>
      </p:sp>
      <p:sp>
        <p:nvSpPr>
          <p:cNvPr id="3" name="コンテンツ プレースホルダー 2">
            <a:extLst>
              <a:ext uri="{FF2B5EF4-FFF2-40B4-BE49-F238E27FC236}">
                <a16:creationId xmlns:a16="http://schemas.microsoft.com/office/drawing/2014/main" id="{4DE6DE92-238B-3323-C770-594CE9DBD77F}"/>
              </a:ext>
            </a:extLst>
          </p:cNvPr>
          <p:cNvSpPr>
            <a:spLocks noGrp="1"/>
          </p:cNvSpPr>
          <p:nvPr>
            <p:ph idx="1"/>
          </p:nvPr>
        </p:nvSpPr>
        <p:spPr>
          <a:xfrm>
            <a:off x="156882" y="939800"/>
            <a:ext cx="4415118" cy="5918200"/>
          </a:xfrm>
        </p:spPr>
        <p:txBody>
          <a:bodyPr>
            <a:normAutofit/>
          </a:bodyPr>
          <a:lstStyle/>
          <a:p>
            <a:pPr>
              <a:lnSpc>
                <a:spcPct val="90000"/>
              </a:lnSpc>
            </a:pPr>
            <a:r>
              <a:rPr lang="ja-JP" altLang="en-US" sz="2400"/>
              <a:t>インダクタンスの観点から</a:t>
            </a:r>
            <a:br>
              <a:rPr lang="en-US" altLang="ja-JP" sz="2400" dirty="0">
                <a:solidFill>
                  <a:srgbClr val="0432FF"/>
                </a:solidFill>
              </a:rPr>
            </a:br>
            <a:r>
              <a:rPr lang="ja-JP" altLang="en-US" sz="2400">
                <a:solidFill>
                  <a:srgbClr val="0432FF"/>
                </a:solidFill>
              </a:rPr>
              <a:t>磁極開口径</a:t>
            </a:r>
            <a:r>
              <a:rPr lang="en-US" altLang="ja-JP" sz="2400" dirty="0">
                <a:solidFill>
                  <a:srgbClr val="0432FF"/>
                </a:solidFill>
              </a:rPr>
              <a:t> </a:t>
            </a:r>
            <a:r>
              <a:rPr lang="ja-JP" altLang="en-US" sz="2400">
                <a:solidFill>
                  <a:srgbClr val="0432FF"/>
                </a:solidFill>
              </a:rPr>
              <a:t>と</a:t>
            </a:r>
            <a:r>
              <a:rPr lang="en-US" altLang="ja-JP" sz="2400" dirty="0">
                <a:solidFill>
                  <a:srgbClr val="0432FF"/>
                </a:solidFill>
              </a:rPr>
              <a:t> </a:t>
            </a:r>
            <a:r>
              <a:rPr lang="ja-JP" altLang="en-US" sz="2400">
                <a:solidFill>
                  <a:srgbClr val="0432FF"/>
                </a:solidFill>
              </a:rPr>
              <a:t>磁場強度</a:t>
            </a:r>
            <a:r>
              <a:rPr lang="ja-JP" altLang="en-US" sz="2400"/>
              <a:t>の</a:t>
            </a:r>
            <a:br>
              <a:rPr lang="en-US" altLang="ja-JP" sz="2400" dirty="0"/>
            </a:br>
            <a:r>
              <a:rPr lang="ja-JP" altLang="en-US" sz="2400"/>
              <a:t>仕様値はシミュレーションに</a:t>
            </a:r>
            <a:br>
              <a:rPr lang="en-US" altLang="ja-JP" sz="2400" dirty="0"/>
            </a:br>
            <a:r>
              <a:rPr lang="ja-JP" altLang="en-US" sz="2400"/>
              <a:t>基づいて性能を損なわない範囲で</a:t>
            </a:r>
            <a:r>
              <a:rPr lang="en-US" altLang="ja-JP" sz="2400" dirty="0"/>
              <a:t> </a:t>
            </a:r>
            <a:r>
              <a:rPr lang="ja-JP" altLang="en-US" sz="2400">
                <a:solidFill>
                  <a:srgbClr val="00B050"/>
                </a:solidFill>
              </a:rPr>
              <a:t>なるべく小さくした</a:t>
            </a:r>
            <a:endParaRPr kumimoji="1" lang="en-US" altLang="ja-JP" sz="2400" dirty="0"/>
          </a:p>
          <a:p>
            <a:pPr>
              <a:lnSpc>
                <a:spcPct val="90000"/>
              </a:lnSpc>
            </a:pPr>
            <a:r>
              <a:rPr lang="ja-JP" altLang="en-US" sz="2400">
                <a:solidFill>
                  <a:srgbClr val="0432FF"/>
                </a:solidFill>
              </a:rPr>
              <a:t>マグネットとダクト（セラミック）</a:t>
            </a:r>
            <a:r>
              <a:rPr lang="ja-JP" altLang="en-US" sz="2400"/>
              <a:t>は既存のマグネット、ダクト</a:t>
            </a:r>
            <a:r>
              <a:rPr lang="en-US" altLang="ja-JP" sz="2400" dirty="0"/>
              <a:t> </a:t>
            </a:r>
            <a:r>
              <a:rPr lang="ja-JP" altLang="en-US" sz="2400"/>
              <a:t>と</a:t>
            </a:r>
            <a:r>
              <a:rPr lang="ja-JP" altLang="en-US" sz="2400">
                <a:solidFill>
                  <a:srgbClr val="00B050"/>
                </a:solidFill>
              </a:rPr>
              <a:t>置き換えられるように</a:t>
            </a:r>
            <a:r>
              <a:rPr lang="ja-JP" altLang="en-US" sz="2400"/>
              <a:t>設計</a:t>
            </a:r>
            <a:br>
              <a:rPr lang="en-US" altLang="ja-JP" sz="2400" dirty="0"/>
            </a:br>
            <a:r>
              <a:rPr lang="ja-JP" altLang="en-US" sz="2400"/>
              <a:t>した</a:t>
            </a:r>
            <a:endParaRPr lang="en-US" altLang="ja-JP" sz="2400" dirty="0"/>
          </a:p>
          <a:p>
            <a:pPr>
              <a:lnSpc>
                <a:spcPct val="90000"/>
              </a:lnSpc>
            </a:pPr>
            <a:r>
              <a:rPr lang="ja-JP" altLang="en-US" sz="2400">
                <a:solidFill>
                  <a:srgbClr val="0432FF"/>
                </a:solidFill>
              </a:rPr>
              <a:t>電流値とコイル巻き数</a:t>
            </a:r>
            <a:r>
              <a:rPr lang="ja-JP" altLang="en-US" sz="2400"/>
              <a:t>を最適化した結果、このマグネットのパルス電源には</a:t>
            </a:r>
            <a:r>
              <a:rPr lang="ja-JP" altLang="en-US" sz="2400">
                <a:solidFill>
                  <a:srgbClr val="00B050"/>
                </a:solidFill>
              </a:rPr>
              <a:t>既存のものと同じ仕様のものが使えること</a:t>
            </a:r>
            <a:r>
              <a:rPr lang="ja-JP" altLang="en-US" sz="2400"/>
              <a:t>がわかった</a:t>
            </a:r>
            <a:endParaRPr lang="en-US" altLang="ja-JP" sz="2400" dirty="0"/>
          </a:p>
          <a:p>
            <a:endParaRPr lang="en-US" altLang="ja-JP" sz="2400" dirty="0"/>
          </a:p>
          <a:p>
            <a:endParaRPr kumimoji="1" lang="ja-JP" altLang="en-US" sz="2400"/>
          </a:p>
        </p:txBody>
      </p:sp>
      <p:sp>
        <p:nvSpPr>
          <p:cNvPr id="4" name="スライド番号プレースホルダー 3">
            <a:extLst>
              <a:ext uri="{FF2B5EF4-FFF2-40B4-BE49-F238E27FC236}">
                <a16:creationId xmlns:a16="http://schemas.microsoft.com/office/drawing/2014/main" id="{8F61AF8F-7D10-27E1-E812-814EEBE32E6A}"/>
              </a:ext>
            </a:extLst>
          </p:cNvPr>
          <p:cNvSpPr>
            <a:spLocks noGrp="1"/>
          </p:cNvSpPr>
          <p:nvPr>
            <p:ph type="sldNum" sz="quarter" idx="12"/>
          </p:nvPr>
        </p:nvSpPr>
        <p:spPr/>
        <p:txBody>
          <a:bodyPr/>
          <a:lstStyle/>
          <a:p>
            <a:fld id="{A477A2B4-985F-9743-A71F-B8271216F56E}" type="slidenum">
              <a:rPr kumimoji="1" lang="ja-JP" altLang="en-US" smtClean="0"/>
              <a:t>15</a:t>
            </a:fld>
            <a:endParaRPr kumimoji="1" lang="ja-JP" altLang="en-US"/>
          </a:p>
        </p:txBody>
      </p:sp>
      <p:graphicFrame>
        <p:nvGraphicFramePr>
          <p:cNvPr id="5" name="表 7">
            <a:extLst>
              <a:ext uri="{FF2B5EF4-FFF2-40B4-BE49-F238E27FC236}">
                <a16:creationId xmlns:a16="http://schemas.microsoft.com/office/drawing/2014/main" id="{898804A6-75EA-6F0E-87F5-A10566BAE030}"/>
              </a:ext>
            </a:extLst>
          </p:cNvPr>
          <p:cNvGraphicFramePr>
            <a:graphicFrameLocks/>
          </p:cNvGraphicFramePr>
          <p:nvPr>
            <p:extLst>
              <p:ext uri="{D42A27DB-BD31-4B8C-83A1-F6EECF244321}">
                <p14:modId xmlns:p14="http://schemas.microsoft.com/office/powerpoint/2010/main" val="3579808504"/>
              </p:ext>
            </p:extLst>
          </p:nvPr>
        </p:nvGraphicFramePr>
        <p:xfrm>
          <a:off x="4877570" y="1153726"/>
          <a:ext cx="4031480" cy="3802561"/>
        </p:xfrm>
        <a:graphic>
          <a:graphicData uri="http://schemas.openxmlformats.org/drawingml/2006/table">
            <a:tbl>
              <a:tblPr firstRow="1" bandRow="1">
                <a:tableStyleId>{5C22544A-7EE6-4342-B048-85BDC9FD1C3A}</a:tableStyleId>
              </a:tblPr>
              <a:tblGrid>
                <a:gridCol w="1828777">
                  <a:extLst>
                    <a:ext uri="{9D8B030D-6E8A-4147-A177-3AD203B41FA5}">
                      <a16:colId xmlns:a16="http://schemas.microsoft.com/office/drawing/2014/main" val="2285606073"/>
                    </a:ext>
                  </a:extLst>
                </a:gridCol>
                <a:gridCol w="1053355">
                  <a:extLst>
                    <a:ext uri="{9D8B030D-6E8A-4147-A177-3AD203B41FA5}">
                      <a16:colId xmlns:a16="http://schemas.microsoft.com/office/drawing/2014/main" val="229809244"/>
                    </a:ext>
                  </a:extLst>
                </a:gridCol>
                <a:gridCol w="1149348">
                  <a:extLst>
                    <a:ext uri="{9D8B030D-6E8A-4147-A177-3AD203B41FA5}">
                      <a16:colId xmlns:a16="http://schemas.microsoft.com/office/drawing/2014/main" val="590368388"/>
                    </a:ext>
                  </a:extLst>
                </a:gridCol>
              </a:tblGrid>
              <a:tr h="370840">
                <a:tc>
                  <a:txBody>
                    <a:bodyPr/>
                    <a:lstStyle/>
                    <a:p>
                      <a:r>
                        <a:rPr kumimoji="1" lang="en-US" altLang="ja-JP" sz="1400" dirty="0"/>
                        <a:t>parameters</a:t>
                      </a:r>
                      <a:endParaRPr kumimoji="1" lang="ja-JP" altLang="en-US" sz="1400" dirty="0"/>
                    </a:p>
                  </a:txBody>
                  <a:tcPr/>
                </a:tc>
                <a:tc>
                  <a:txBody>
                    <a:bodyPr/>
                    <a:lstStyle/>
                    <a:p>
                      <a:r>
                        <a:rPr kumimoji="1" lang="en-US" altLang="ja-JP" sz="1400" dirty="0"/>
                        <a:t>DC quad</a:t>
                      </a:r>
                      <a:br>
                        <a:rPr kumimoji="1" lang="en-US" altLang="ja-JP" sz="1400" dirty="0"/>
                      </a:br>
                      <a:r>
                        <a:rPr kumimoji="1" lang="en-US" altLang="ja-JP" sz="1400" dirty="0"/>
                        <a:t>17_14 type</a:t>
                      </a:r>
                      <a:endParaRPr kumimoji="1" lang="ja-JP" altLang="en-US" sz="1400" dirty="0"/>
                    </a:p>
                  </a:txBody>
                  <a:tcPr/>
                </a:tc>
                <a:tc>
                  <a:txBody>
                    <a:bodyPr/>
                    <a:lstStyle/>
                    <a:p>
                      <a:r>
                        <a:rPr kumimoji="1" lang="en-US" altLang="ja-JP" sz="1400" dirty="0"/>
                        <a:t>new pulsed quad 17_14</a:t>
                      </a:r>
                      <a:endParaRPr kumimoji="1" lang="ja-JP" altLang="en-US" sz="1400" dirty="0"/>
                    </a:p>
                  </a:txBody>
                  <a:tcPr/>
                </a:tc>
                <a:extLst>
                  <a:ext uri="{0D108BD9-81ED-4DB2-BD59-A6C34878D82A}">
                    <a16:rowId xmlns:a16="http://schemas.microsoft.com/office/drawing/2014/main" val="1608033410"/>
                  </a:ext>
                </a:extLst>
              </a:tr>
              <a:tr h="370840">
                <a:tc>
                  <a:txBody>
                    <a:bodyPr/>
                    <a:lstStyle/>
                    <a:p>
                      <a:r>
                        <a:rPr kumimoji="1" lang="en-US" altLang="ja-JP" sz="1400" b="0" i="0" dirty="0">
                          <a:latin typeface="Arial" panose="020B0604020202020204" pitchFamily="34" charset="0"/>
                          <a:cs typeface="Arial" panose="020B0604020202020204" pitchFamily="34" charset="0"/>
                        </a:rPr>
                        <a:t>bore diameter [mm]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44</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32</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0834542"/>
                  </a:ext>
                </a:extLst>
              </a:tr>
              <a:tr h="370840">
                <a:tc>
                  <a:txBody>
                    <a:bodyPr/>
                    <a:lstStyle/>
                    <a:p>
                      <a:r>
                        <a:rPr kumimoji="1" lang="en-US" altLang="ja-JP" sz="1400" b="0" i="0" dirty="0">
                          <a:latin typeface="Arial" panose="020B0604020202020204" pitchFamily="34" charset="0"/>
                          <a:cs typeface="Arial" panose="020B0604020202020204" pitchFamily="34" charset="0"/>
                        </a:rPr>
                        <a:t>field gradient [T/m]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20.9</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23.6</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80415591"/>
                  </a:ext>
                </a:extLst>
              </a:tr>
              <a:tr h="370840">
                <a:tc>
                  <a:txBody>
                    <a:bodyPr/>
                    <a:lstStyle/>
                    <a:p>
                      <a:r>
                        <a:rPr kumimoji="1" lang="en-US" altLang="ja-JP" sz="1400" b="0" i="0" dirty="0">
                          <a:latin typeface="Arial" panose="020B0604020202020204" pitchFamily="34" charset="0"/>
                          <a:cs typeface="Arial" panose="020B0604020202020204" pitchFamily="34" charset="0"/>
                        </a:rPr>
                        <a:t>max. current [A]</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80</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300</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11418632"/>
                  </a:ext>
                </a:extLst>
              </a:tr>
              <a:tr h="370840">
                <a:tc>
                  <a:txBody>
                    <a:bodyPr/>
                    <a:lstStyle/>
                    <a:p>
                      <a:r>
                        <a:rPr kumimoji="1" lang="en-US" altLang="ja-JP" sz="1400" b="0" i="0" dirty="0">
                          <a:latin typeface="Arial" panose="020B0604020202020204" pitchFamily="34" charset="0"/>
                          <a:cs typeface="Arial" panose="020B0604020202020204" pitchFamily="34" charset="0"/>
                        </a:rPr>
                        <a:t>pole length [mm]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160</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160</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57669233"/>
                  </a:ext>
                </a:extLst>
              </a:tr>
              <a:tr h="370840">
                <a:tc>
                  <a:txBody>
                    <a:bodyPr/>
                    <a:lstStyle/>
                    <a:p>
                      <a:r>
                        <a:rPr kumimoji="1" lang="en-US" altLang="ja-JP" sz="1400" b="0" i="0" dirty="0">
                          <a:latin typeface="Arial" panose="020B0604020202020204" pitchFamily="34" charset="0"/>
                          <a:cs typeface="Arial" panose="020B0604020202020204" pitchFamily="34" charset="0"/>
                        </a:rPr>
                        <a:t>effective length [mm]</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173.8</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168.0</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15660288"/>
                  </a:ext>
                </a:extLst>
              </a:tr>
              <a:tr h="346666">
                <a:tc>
                  <a:txBody>
                    <a:bodyPr/>
                    <a:lstStyle/>
                    <a:p>
                      <a:r>
                        <a:rPr kumimoji="1" lang="en-US" altLang="ja-JP" sz="1400" b="0" i="0" dirty="0">
                          <a:latin typeface="Arial" panose="020B0604020202020204" pitchFamily="34" charset="0"/>
                          <a:cs typeface="Arial" panose="020B0604020202020204" pitchFamily="34" charset="0"/>
                        </a:rPr>
                        <a:t>B’L [T]</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3.63</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3.96</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69618758"/>
                  </a:ext>
                </a:extLst>
              </a:tr>
              <a:tr h="370840">
                <a:tc>
                  <a:txBody>
                    <a:bodyPr/>
                    <a:lstStyle/>
                    <a:p>
                      <a:r>
                        <a:rPr kumimoji="1" lang="en-US" altLang="ja-JP" sz="1400" b="0" i="0" dirty="0" err="1">
                          <a:latin typeface="Arial" panose="020B0604020202020204" pitchFamily="34" charset="0"/>
                          <a:cs typeface="Arial" panose="020B0604020202020204" pitchFamily="34" charset="0"/>
                        </a:rPr>
                        <a:t>nI</a:t>
                      </a:r>
                      <a:r>
                        <a:rPr kumimoji="1" lang="en-US" altLang="ja-JP" sz="1400" b="0" i="0" dirty="0">
                          <a:latin typeface="Arial" panose="020B0604020202020204" pitchFamily="34" charset="0"/>
                          <a:cs typeface="Arial" panose="020B0604020202020204" pitchFamily="34" charset="0"/>
                        </a:rPr>
                        <a:t> [</a:t>
                      </a:r>
                      <a:r>
                        <a:rPr kumimoji="1" lang="en-US" altLang="ja-JP" sz="1400" b="0" i="0" dirty="0" err="1">
                          <a:latin typeface="Arial" panose="020B0604020202020204" pitchFamily="34" charset="0"/>
                          <a:cs typeface="Arial" panose="020B0604020202020204" pitchFamily="34" charset="0"/>
                        </a:rPr>
                        <a:t>A.turn</a:t>
                      </a:r>
                      <a:r>
                        <a:rPr kumimoji="1" lang="en-US" altLang="ja-JP" sz="1400" b="0" i="0" dirty="0">
                          <a:latin typeface="Arial" panose="020B0604020202020204" pitchFamily="34" charset="0"/>
                          <a:cs typeface="Arial" panose="020B0604020202020204" pitchFamily="34" charset="0"/>
                        </a:rPr>
                        <a:t>]</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3760</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2400</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1578962"/>
                  </a:ext>
                </a:extLst>
              </a:tr>
              <a:tr h="341855">
                <a:tc>
                  <a:txBody>
                    <a:bodyPr/>
                    <a:lstStyle/>
                    <a:p>
                      <a:r>
                        <a:rPr kumimoji="1" lang="en-US" altLang="ja-JP" sz="1400" b="0" i="0" dirty="0">
                          <a:latin typeface="Arial" panose="020B0604020202020204" pitchFamily="34" charset="0"/>
                          <a:cs typeface="Arial" panose="020B0604020202020204" pitchFamily="34" charset="0"/>
                        </a:rPr>
                        <a:t>turn of coil /pole</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47</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8</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34072602"/>
                  </a:ext>
                </a:extLst>
              </a:tr>
              <a:tr h="370840">
                <a:tc>
                  <a:txBody>
                    <a:bodyPr/>
                    <a:lstStyle/>
                    <a:p>
                      <a:r>
                        <a:rPr kumimoji="1" lang="en-US" altLang="ja-JP" sz="1400" b="0" i="0" dirty="0">
                          <a:latin typeface="Arial" panose="020B0604020202020204" pitchFamily="34" charset="0"/>
                          <a:cs typeface="Arial" panose="020B0604020202020204" pitchFamily="34" charset="0"/>
                        </a:rPr>
                        <a:t>inductance</a:t>
                      </a:r>
                      <a:r>
                        <a:rPr kumimoji="1" lang="ja-JP" altLang="en-US" sz="1400" b="0" i="0">
                          <a:latin typeface="Arial" panose="020B0604020202020204" pitchFamily="34" charset="0"/>
                          <a:cs typeface="Arial" panose="020B0604020202020204" pitchFamily="34" charset="0"/>
                        </a:rPr>
                        <a:t> </a:t>
                      </a:r>
                      <a:r>
                        <a:rPr kumimoji="1" lang="en-US" altLang="ja-JP" sz="1400" b="0" i="0" dirty="0">
                          <a:latin typeface="Arial" panose="020B0604020202020204" pitchFamily="34" charset="0"/>
                          <a:cs typeface="Arial" panose="020B0604020202020204" pitchFamily="34" charset="0"/>
                        </a:rPr>
                        <a:t>[</a:t>
                      </a:r>
                      <a:r>
                        <a:rPr kumimoji="1" lang="en-US" altLang="ja-JP" sz="1400" b="0" i="0" dirty="0" err="1">
                          <a:latin typeface="Arial" panose="020B0604020202020204" pitchFamily="34" charset="0"/>
                          <a:cs typeface="Arial" panose="020B0604020202020204" pitchFamily="34" charset="0"/>
                        </a:rPr>
                        <a:t>mH</a:t>
                      </a:r>
                      <a:r>
                        <a:rPr kumimoji="1" lang="en-US" altLang="ja-JP" sz="1400" b="0" i="0" dirty="0">
                          <a:latin typeface="Arial" panose="020B0604020202020204" pitchFamily="34" charset="0"/>
                          <a:cs typeface="Arial" panose="020B0604020202020204" pitchFamily="34" charset="0"/>
                        </a:rPr>
                        <a:t>]</a:t>
                      </a:r>
                      <a:endParaRPr kumimoji="1" lang="ja-JP" altLang="en-US" sz="14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latin typeface="Arial" panose="020B0604020202020204" pitchFamily="34" charset="0"/>
                          <a:cs typeface="Arial" panose="020B0604020202020204" pitchFamily="34" charset="0"/>
                        </a:rPr>
                        <a:t>32.3</a:t>
                      </a:r>
                      <a:endParaRPr kumimoji="1" lang="ja-JP" altLang="en-US" sz="1600" b="0" i="0" dirty="0">
                        <a:latin typeface="Arial" panose="020B0604020202020204" pitchFamily="34" charset="0"/>
                        <a:cs typeface="Arial" panose="020B0604020202020204" pitchFamily="34" charset="0"/>
                      </a:endParaRPr>
                    </a:p>
                  </a:txBody>
                  <a:tcPr/>
                </a:tc>
                <a:tc>
                  <a:txBody>
                    <a:bodyPr/>
                    <a:lstStyle/>
                    <a:p>
                      <a:pPr algn="ctr"/>
                      <a:r>
                        <a:rPr kumimoji="1" lang="en-US" altLang="ja-JP" sz="1600" b="0" i="0" dirty="0">
                          <a:solidFill>
                            <a:srgbClr val="0432FF"/>
                          </a:solidFill>
                          <a:latin typeface="Arial" panose="020B0604020202020204" pitchFamily="34" charset="0"/>
                          <a:cs typeface="Arial" panose="020B0604020202020204" pitchFamily="34" charset="0"/>
                        </a:rPr>
                        <a:t>0.94</a:t>
                      </a:r>
                      <a:endParaRPr kumimoji="1" lang="ja-JP" altLang="en-US" sz="1600" b="0" i="0" dirty="0">
                        <a:solidFill>
                          <a:srgbClr val="0432FF"/>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78165273"/>
                  </a:ext>
                </a:extLst>
              </a:tr>
            </a:tbl>
          </a:graphicData>
        </a:graphic>
      </p:graphicFrame>
      <p:sp>
        <p:nvSpPr>
          <p:cNvPr id="7" name="テキスト ボックス 6">
            <a:extLst>
              <a:ext uri="{FF2B5EF4-FFF2-40B4-BE49-F238E27FC236}">
                <a16:creationId xmlns:a16="http://schemas.microsoft.com/office/drawing/2014/main" id="{016F505B-89DF-35B9-3F21-1ACDFF3D7866}"/>
              </a:ext>
            </a:extLst>
          </p:cNvPr>
          <p:cNvSpPr txBox="1"/>
          <p:nvPr/>
        </p:nvSpPr>
        <p:spPr>
          <a:xfrm>
            <a:off x="5554737" y="5288248"/>
            <a:ext cx="765200" cy="276999"/>
          </a:xfrm>
          <a:prstGeom prst="rect">
            <a:avLst/>
          </a:prstGeom>
          <a:noFill/>
          <a:ln>
            <a:solidFill>
              <a:schemeClr val="tx1"/>
            </a:solidFill>
          </a:ln>
        </p:spPr>
        <p:txBody>
          <a:bodyPr wrap="none" lIns="36000" tIns="0" rIns="36000" bIns="0" rtlCol="0">
            <a:spAutoFit/>
          </a:bodyPr>
          <a:lstStyle/>
          <a:p>
            <a:r>
              <a:rPr kumimoji="1" lang="ja-JP" altLang="en-US"/>
              <a:t>横山氏</a:t>
            </a:r>
          </a:p>
        </p:txBody>
      </p:sp>
    </p:spTree>
    <p:extLst>
      <p:ext uri="{BB962C8B-B14F-4D97-AF65-F5344CB8AC3E}">
        <p14:creationId xmlns:p14="http://schemas.microsoft.com/office/powerpoint/2010/main" val="289711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42A71-851A-6117-371F-26E66C593C95}"/>
              </a:ext>
            </a:extLst>
          </p:cNvPr>
          <p:cNvSpPr>
            <a:spLocks noGrp="1"/>
          </p:cNvSpPr>
          <p:nvPr>
            <p:ph type="title"/>
          </p:nvPr>
        </p:nvSpPr>
        <p:spPr/>
        <p:txBody>
          <a:bodyPr/>
          <a:lstStyle/>
          <a:p>
            <a:r>
              <a:rPr kumimoji="1" lang="en-US" altLang="ja-JP" sz="2800" dirty="0"/>
              <a:t>LS1</a:t>
            </a:r>
            <a:r>
              <a:rPr kumimoji="1" lang="ja-JP" altLang="en-US" sz="2800"/>
              <a:t>アップグレード項目</a:t>
            </a:r>
            <a:r>
              <a:rPr kumimoji="1" lang="en-US" altLang="ja-JP" sz="2800" dirty="0"/>
              <a:t>[3] </a:t>
            </a:r>
            <a:r>
              <a:rPr kumimoji="1" lang="en-US" altLang="ja-JP" dirty="0" err="1"/>
              <a:t>Linac</a:t>
            </a:r>
            <a:r>
              <a:rPr kumimoji="1" lang="en-US" altLang="ja-JP" dirty="0"/>
              <a:t> </a:t>
            </a:r>
            <a:r>
              <a:rPr kumimoji="1" lang="ja-JP" altLang="en-US"/>
              <a:t>高速キッカー</a:t>
            </a:r>
          </a:p>
        </p:txBody>
      </p:sp>
      <p:sp>
        <p:nvSpPr>
          <p:cNvPr id="3" name="コンテンツ プレースホルダー 2">
            <a:extLst>
              <a:ext uri="{FF2B5EF4-FFF2-40B4-BE49-F238E27FC236}">
                <a16:creationId xmlns:a16="http://schemas.microsoft.com/office/drawing/2014/main" id="{1141CAFE-C770-52A7-9F92-191A3F07AE43}"/>
              </a:ext>
            </a:extLst>
          </p:cNvPr>
          <p:cNvSpPr>
            <a:spLocks noGrp="1"/>
          </p:cNvSpPr>
          <p:nvPr>
            <p:ph idx="1"/>
          </p:nvPr>
        </p:nvSpPr>
        <p:spPr/>
        <p:txBody>
          <a:bodyPr>
            <a:normAutofit/>
          </a:bodyPr>
          <a:lstStyle/>
          <a:p>
            <a:r>
              <a:rPr kumimoji="1" lang="en-US" altLang="ja-JP" sz="2400" dirty="0" err="1"/>
              <a:t>Linac</a:t>
            </a:r>
            <a:r>
              <a:rPr kumimoji="1" lang="en-US" altLang="ja-JP" sz="2400" dirty="0"/>
              <a:t> </a:t>
            </a:r>
            <a:r>
              <a:rPr kumimoji="1" lang="ja-JP" altLang="en-US" sz="2400"/>
              <a:t>で</a:t>
            </a:r>
            <a:r>
              <a:rPr kumimoji="1" lang="en-US" altLang="ja-JP" sz="2400" dirty="0"/>
              <a:t> </a:t>
            </a:r>
            <a:r>
              <a:rPr kumimoji="1" lang="en-US" altLang="ja-JP" sz="2400" dirty="0">
                <a:solidFill>
                  <a:srgbClr val="0432FF"/>
                </a:solidFill>
              </a:rPr>
              <a:t>1</a:t>
            </a:r>
            <a:r>
              <a:rPr kumimoji="1" lang="en-US" altLang="ja-JP" sz="2400" baseline="30000" dirty="0">
                <a:solidFill>
                  <a:srgbClr val="0432FF"/>
                </a:solidFill>
              </a:rPr>
              <a:t>st</a:t>
            </a:r>
            <a:r>
              <a:rPr kumimoji="1" lang="en-US" altLang="ja-JP" sz="2400" dirty="0">
                <a:solidFill>
                  <a:srgbClr val="0432FF"/>
                </a:solidFill>
              </a:rPr>
              <a:t>/2</a:t>
            </a:r>
            <a:r>
              <a:rPr kumimoji="1" lang="en-US" altLang="ja-JP" sz="2400" baseline="30000" dirty="0">
                <a:solidFill>
                  <a:srgbClr val="0432FF"/>
                </a:solidFill>
              </a:rPr>
              <a:t>nd</a:t>
            </a:r>
            <a:r>
              <a:rPr kumimoji="1" lang="en-US" altLang="ja-JP" sz="2400" dirty="0">
                <a:solidFill>
                  <a:srgbClr val="0432FF"/>
                </a:solidFill>
              </a:rPr>
              <a:t> </a:t>
            </a:r>
            <a:r>
              <a:rPr lang="ja-JP" altLang="en-US" sz="2400">
                <a:solidFill>
                  <a:srgbClr val="0432FF"/>
                </a:solidFill>
              </a:rPr>
              <a:t>バンチ間の</a:t>
            </a:r>
            <a:r>
              <a:rPr kumimoji="1" lang="ja-JP" altLang="en-US" sz="2400">
                <a:solidFill>
                  <a:srgbClr val="0432FF"/>
                </a:solidFill>
              </a:rPr>
              <a:t>軌道差を調整する</a:t>
            </a:r>
            <a:r>
              <a:rPr kumimoji="1" lang="ja-JP" altLang="en-US" sz="2400"/>
              <a:t>ことは重要</a:t>
            </a:r>
            <a:endParaRPr kumimoji="1" lang="en-US" altLang="ja-JP" sz="2400" dirty="0"/>
          </a:p>
          <a:p>
            <a:pPr lvl="1"/>
            <a:r>
              <a:rPr lang="ja-JP" altLang="en-US" sz="2000">
                <a:solidFill>
                  <a:srgbClr val="00B050"/>
                </a:solidFill>
              </a:rPr>
              <a:t>リングへの入射効率</a:t>
            </a:r>
            <a:r>
              <a:rPr lang="en-US" altLang="ja-JP" sz="2000" dirty="0">
                <a:solidFill>
                  <a:srgbClr val="00B050"/>
                </a:solidFill>
              </a:rPr>
              <a:t> </a:t>
            </a:r>
            <a:r>
              <a:rPr lang="ja-JP" altLang="en-US" sz="2000"/>
              <a:t>を両方のバンチともに最適化できる</a:t>
            </a:r>
            <a:endParaRPr lang="en-US" altLang="ja-JP" sz="2000" dirty="0"/>
          </a:p>
          <a:p>
            <a:pPr lvl="1"/>
            <a:r>
              <a:rPr lang="ja-JP" altLang="en-US" sz="2000">
                <a:solidFill>
                  <a:srgbClr val="00B050"/>
                </a:solidFill>
              </a:rPr>
              <a:t>エミッタンス増大の抑制</a:t>
            </a:r>
            <a:r>
              <a:rPr lang="en-US" altLang="ja-JP" sz="2000" dirty="0">
                <a:solidFill>
                  <a:srgbClr val="00B050"/>
                </a:solidFill>
              </a:rPr>
              <a:t> </a:t>
            </a:r>
            <a:r>
              <a:rPr lang="ja-JP" altLang="en-US" sz="2000"/>
              <a:t>を</a:t>
            </a:r>
            <a:r>
              <a:rPr lang="en-US" altLang="ja-JP" sz="2000" dirty="0"/>
              <a:t> </a:t>
            </a:r>
            <a:r>
              <a:rPr lang="en-US" altLang="ja-JP" sz="2000" dirty="0" err="1"/>
              <a:t>Linac</a:t>
            </a:r>
            <a:r>
              <a:rPr lang="en-US" altLang="ja-JP" sz="2000" dirty="0"/>
              <a:t> </a:t>
            </a:r>
            <a:r>
              <a:rPr lang="ja-JP" altLang="en-US" sz="2000"/>
              <a:t>内の軌道オフセットにより行う</a:t>
            </a:r>
            <a:endParaRPr lang="en-US" altLang="ja-JP" sz="2000" dirty="0"/>
          </a:p>
          <a:p>
            <a:pPr lvl="1"/>
            <a:r>
              <a:rPr lang="ja-JP" altLang="en-US" sz="2000">
                <a:solidFill>
                  <a:srgbClr val="00B050"/>
                </a:solidFill>
              </a:rPr>
              <a:t>ビームロスの低減</a:t>
            </a:r>
            <a:r>
              <a:rPr lang="en-US" altLang="ja-JP" sz="2000" dirty="0">
                <a:solidFill>
                  <a:srgbClr val="00B050"/>
                </a:solidFill>
              </a:rPr>
              <a:t> </a:t>
            </a:r>
            <a:r>
              <a:rPr lang="ja-JP" altLang="en-US" sz="2000"/>
              <a:t>を両方のバンチで独立に調整できる</a:t>
            </a:r>
            <a:endParaRPr lang="en-US" altLang="ja-JP" sz="2000" dirty="0"/>
          </a:p>
          <a:p>
            <a:pPr lvl="1"/>
            <a:endParaRPr lang="en-US" altLang="ja-JP" sz="2000" dirty="0"/>
          </a:p>
          <a:p>
            <a:r>
              <a:rPr kumimoji="1" lang="en-US" altLang="ja-JP" sz="2400" dirty="0" err="1"/>
              <a:t>Linac</a:t>
            </a:r>
            <a:r>
              <a:rPr kumimoji="1" lang="en-US" altLang="ja-JP" sz="2400" dirty="0"/>
              <a:t> </a:t>
            </a:r>
            <a:r>
              <a:rPr kumimoji="1" lang="ja-JP" altLang="en-US" sz="2400"/>
              <a:t>高速キッカーへの要求</a:t>
            </a:r>
            <a:r>
              <a:rPr kumimoji="1" lang="ja-JP" altLang="en-US" sz="2000"/>
              <a:t>（</a:t>
            </a:r>
            <a:r>
              <a:rPr kumimoji="1" lang="en-US" altLang="ja-JP" sz="2000" dirty="0"/>
              <a:t>J-arc</a:t>
            </a:r>
            <a:r>
              <a:rPr kumimoji="1" lang="ja-JP" altLang="en-US" sz="2000"/>
              <a:t>用初号機）</a:t>
            </a:r>
            <a:endParaRPr kumimoji="1" lang="en-US" altLang="ja-JP" sz="2000" dirty="0"/>
          </a:p>
          <a:p>
            <a:pPr lvl="1"/>
            <a:r>
              <a:rPr lang="ja-JP" altLang="en-US" sz="2000"/>
              <a:t>パルス磁場の立ち上がり</a:t>
            </a:r>
            <a:r>
              <a:rPr lang="en-US" altLang="ja-JP" sz="2000" dirty="0"/>
              <a:t> </a:t>
            </a:r>
            <a:r>
              <a:rPr lang="en-US" altLang="ja-JP" sz="2000" dirty="0">
                <a:solidFill>
                  <a:srgbClr val="0432FF"/>
                </a:solidFill>
              </a:rPr>
              <a:t>&lt;</a:t>
            </a:r>
            <a:r>
              <a:rPr lang="en-US" altLang="ja-JP" sz="2000" dirty="0"/>
              <a:t> </a:t>
            </a:r>
            <a:r>
              <a:rPr lang="ja-JP" altLang="en-US" sz="2000"/>
              <a:t>バンチ間隔</a:t>
            </a:r>
            <a:r>
              <a:rPr lang="en-US" altLang="ja-JP" sz="2000" dirty="0"/>
              <a:t> (</a:t>
            </a:r>
            <a:r>
              <a:rPr lang="en-US" altLang="ja-JP" sz="2000" dirty="0">
                <a:solidFill>
                  <a:srgbClr val="0432FF"/>
                </a:solidFill>
              </a:rPr>
              <a:t>96 ns</a:t>
            </a:r>
            <a:r>
              <a:rPr lang="en-US" altLang="ja-JP" sz="2000" dirty="0"/>
              <a:t>)</a:t>
            </a:r>
          </a:p>
          <a:p>
            <a:pPr lvl="1"/>
            <a:r>
              <a:rPr lang="ja-JP" altLang="en-US" sz="2000"/>
              <a:t>キック角</a:t>
            </a:r>
            <a:r>
              <a:rPr lang="en-US" altLang="ja-JP" sz="2000" dirty="0"/>
              <a:t> ~ </a:t>
            </a:r>
            <a:r>
              <a:rPr lang="en-US" altLang="ja-JP" sz="2000" dirty="0">
                <a:solidFill>
                  <a:srgbClr val="0432FF"/>
                </a:solidFill>
              </a:rPr>
              <a:t>0.4 </a:t>
            </a:r>
            <a:r>
              <a:rPr lang="en-US" altLang="ja-JP" sz="2000" dirty="0" err="1">
                <a:solidFill>
                  <a:srgbClr val="0432FF"/>
                </a:solidFill>
              </a:rPr>
              <a:t>mrad</a:t>
            </a:r>
            <a:r>
              <a:rPr lang="en-US" altLang="ja-JP" sz="2000" dirty="0">
                <a:solidFill>
                  <a:srgbClr val="0432FF"/>
                </a:solidFill>
              </a:rPr>
              <a:t> </a:t>
            </a:r>
            <a:r>
              <a:rPr lang="en-US" altLang="ja-JP" sz="2000" dirty="0"/>
              <a:t>@1.5 GeV</a:t>
            </a:r>
            <a:br>
              <a:rPr lang="en-US" altLang="ja-JP" sz="2000" dirty="0"/>
            </a:br>
            <a:r>
              <a:rPr lang="en-US" altLang="ja-JP" sz="2000" dirty="0"/>
              <a:t>    BL = </a:t>
            </a:r>
            <a:r>
              <a:rPr lang="en-US" altLang="ja-JP" sz="2000" dirty="0">
                <a:solidFill>
                  <a:srgbClr val="0432FF"/>
                </a:solidFill>
              </a:rPr>
              <a:t>2.0 x 10</a:t>
            </a:r>
            <a:r>
              <a:rPr lang="en-US" altLang="ja-JP" sz="2000" baseline="30000" dirty="0">
                <a:solidFill>
                  <a:srgbClr val="0432FF"/>
                </a:solidFill>
              </a:rPr>
              <a:t>-3</a:t>
            </a:r>
            <a:r>
              <a:rPr lang="en-US" altLang="ja-JP" sz="2000" dirty="0">
                <a:solidFill>
                  <a:srgbClr val="0432FF"/>
                </a:solidFill>
              </a:rPr>
              <a:t> </a:t>
            </a:r>
            <a:r>
              <a:rPr lang="en-US" altLang="ja-JP" sz="2000" dirty="0" err="1">
                <a:solidFill>
                  <a:srgbClr val="0432FF"/>
                </a:solidFill>
              </a:rPr>
              <a:t>T.m</a:t>
            </a:r>
            <a:endParaRPr lang="en-US" altLang="ja-JP" sz="2000" dirty="0">
              <a:solidFill>
                <a:srgbClr val="0432FF"/>
              </a:solidFill>
            </a:endParaRPr>
          </a:p>
          <a:p>
            <a:pPr lvl="1"/>
            <a:endParaRPr kumimoji="1" lang="ja-JP" altLang="en-US" sz="2000"/>
          </a:p>
        </p:txBody>
      </p:sp>
      <p:sp>
        <p:nvSpPr>
          <p:cNvPr id="4" name="スライド番号プレースホルダー 3">
            <a:extLst>
              <a:ext uri="{FF2B5EF4-FFF2-40B4-BE49-F238E27FC236}">
                <a16:creationId xmlns:a16="http://schemas.microsoft.com/office/drawing/2014/main" id="{40B0C7F1-D9A9-B3BF-9CDC-0CDE9227C1EC}"/>
              </a:ext>
            </a:extLst>
          </p:cNvPr>
          <p:cNvSpPr>
            <a:spLocks noGrp="1"/>
          </p:cNvSpPr>
          <p:nvPr>
            <p:ph type="sldNum" sz="quarter" idx="12"/>
          </p:nvPr>
        </p:nvSpPr>
        <p:spPr/>
        <p:txBody>
          <a:bodyPr/>
          <a:lstStyle/>
          <a:p>
            <a:fld id="{A477A2B4-985F-9743-A71F-B8271216F56E}" type="slidenum">
              <a:rPr kumimoji="1" lang="ja-JP" altLang="en-US" smtClean="0"/>
              <a:t>16</a:t>
            </a:fld>
            <a:endParaRPr kumimoji="1" lang="ja-JP" altLang="en-US"/>
          </a:p>
        </p:txBody>
      </p:sp>
    </p:spTree>
    <p:extLst>
      <p:ext uri="{BB962C8B-B14F-4D97-AF65-F5344CB8AC3E}">
        <p14:creationId xmlns:p14="http://schemas.microsoft.com/office/powerpoint/2010/main" val="1683239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42A71-851A-6117-371F-26E66C593C95}"/>
              </a:ext>
            </a:extLst>
          </p:cNvPr>
          <p:cNvSpPr>
            <a:spLocks noGrp="1"/>
          </p:cNvSpPr>
          <p:nvPr>
            <p:ph type="title"/>
          </p:nvPr>
        </p:nvSpPr>
        <p:spPr/>
        <p:txBody>
          <a:bodyPr/>
          <a:lstStyle/>
          <a:p>
            <a:r>
              <a:rPr kumimoji="1" lang="ja-JP" altLang="en-US"/>
              <a:t>セラミックチェンバー</a:t>
            </a:r>
            <a:r>
              <a:rPr kumimoji="1" lang="en-US" altLang="ja-JP" dirty="0"/>
              <a:t> </a:t>
            </a:r>
            <a:r>
              <a:rPr kumimoji="1" lang="ja-JP" altLang="en-US"/>
              <a:t>一体型高速キッカー</a:t>
            </a:r>
          </a:p>
        </p:txBody>
      </p:sp>
      <p:sp>
        <p:nvSpPr>
          <p:cNvPr id="3" name="コンテンツ プレースホルダー 2">
            <a:extLst>
              <a:ext uri="{FF2B5EF4-FFF2-40B4-BE49-F238E27FC236}">
                <a16:creationId xmlns:a16="http://schemas.microsoft.com/office/drawing/2014/main" id="{1141CAFE-C770-52A7-9F92-191A3F07AE43}"/>
              </a:ext>
            </a:extLst>
          </p:cNvPr>
          <p:cNvSpPr>
            <a:spLocks noGrp="1"/>
          </p:cNvSpPr>
          <p:nvPr>
            <p:ph idx="1"/>
          </p:nvPr>
        </p:nvSpPr>
        <p:spPr>
          <a:xfrm>
            <a:off x="180273" y="3785560"/>
            <a:ext cx="8900906" cy="3072439"/>
          </a:xfrm>
        </p:spPr>
        <p:txBody>
          <a:bodyPr>
            <a:normAutofit/>
          </a:bodyPr>
          <a:lstStyle/>
          <a:p>
            <a:r>
              <a:rPr lang="en-US" altLang="ja-JP" sz="2400" dirty="0" err="1">
                <a:solidFill>
                  <a:srgbClr val="0432FF"/>
                </a:solidFill>
              </a:rPr>
              <a:t>CCiPM</a:t>
            </a:r>
            <a:r>
              <a:rPr lang="en-US" altLang="ja-JP" sz="2400" dirty="0">
                <a:solidFill>
                  <a:srgbClr val="0432FF"/>
                </a:solidFill>
              </a:rPr>
              <a:t> : </a:t>
            </a:r>
            <a:r>
              <a:rPr lang="en-US" altLang="ja-JP" sz="2400" dirty="0">
                <a:solidFill>
                  <a:srgbClr val="00B050"/>
                </a:solidFill>
              </a:rPr>
              <a:t>Ceramics Chamber with integrated Pulsed Magnet</a:t>
            </a:r>
            <a:br>
              <a:rPr lang="en-US" altLang="ja-JP" sz="2400" dirty="0">
                <a:solidFill>
                  <a:srgbClr val="00B050"/>
                </a:solidFill>
              </a:rPr>
            </a:br>
            <a:r>
              <a:rPr lang="ja-JP" altLang="en-US" sz="2400">
                <a:solidFill>
                  <a:srgbClr val="00B050"/>
                </a:solidFill>
              </a:rPr>
              <a:t>　</a:t>
            </a:r>
            <a:r>
              <a:rPr lang="ja-JP" altLang="en-US" sz="2000"/>
              <a:t>　（</a:t>
            </a:r>
            <a:r>
              <a:rPr lang="en-US" altLang="ja-JP" sz="2000" dirty="0"/>
              <a:t>SPring-8</a:t>
            </a:r>
            <a:r>
              <a:rPr lang="ja-JP" altLang="en-US" sz="2000"/>
              <a:t>、</a:t>
            </a:r>
            <a:r>
              <a:rPr lang="en-US" altLang="ja-JP" sz="2000" dirty="0"/>
              <a:t> KEK-PF</a:t>
            </a:r>
            <a:r>
              <a:rPr lang="ja-JP" altLang="en-US" sz="2000"/>
              <a:t>で開発されたもの）</a:t>
            </a:r>
            <a:endParaRPr lang="en-US" altLang="ja-JP" sz="2000" dirty="0"/>
          </a:p>
          <a:p>
            <a:r>
              <a:rPr lang="ja-JP" altLang="en-US" sz="2400">
                <a:solidFill>
                  <a:srgbClr val="0432FF"/>
                </a:solidFill>
              </a:rPr>
              <a:t>磁場型キッカー</a:t>
            </a:r>
            <a:endParaRPr lang="en-US" altLang="ja-JP" sz="2400" dirty="0"/>
          </a:p>
          <a:p>
            <a:r>
              <a:rPr lang="ja-JP" altLang="en-US" sz="2400">
                <a:solidFill>
                  <a:srgbClr val="0432FF"/>
                </a:solidFill>
              </a:rPr>
              <a:t>４本の平行するコイルワイヤー</a:t>
            </a:r>
            <a:r>
              <a:rPr lang="ja-JP" altLang="en-US" sz="2400"/>
              <a:t>にパルス電流を流す</a:t>
            </a:r>
            <a:endParaRPr lang="en-US" altLang="ja-JP" sz="2400" dirty="0"/>
          </a:p>
          <a:p>
            <a:r>
              <a:rPr lang="ja-JP" altLang="en-US" sz="2400"/>
              <a:t>上図のような向き</a:t>
            </a:r>
            <a:r>
              <a:rPr lang="ja-JP" altLang="en-US" sz="2000"/>
              <a:t>（平行及び反平行）</a:t>
            </a:r>
            <a:r>
              <a:rPr lang="ja-JP" altLang="en-US" sz="2400"/>
              <a:t>に電流を流すと</a:t>
            </a:r>
            <a:br>
              <a:rPr lang="en-US" altLang="ja-JP" sz="2400" dirty="0"/>
            </a:br>
            <a:r>
              <a:rPr lang="en-US" altLang="ja-JP" sz="2400" dirty="0"/>
              <a:t>    </a:t>
            </a:r>
            <a:r>
              <a:rPr lang="ja-JP" altLang="en-US" sz="2400">
                <a:solidFill>
                  <a:srgbClr val="0432FF"/>
                </a:solidFill>
              </a:rPr>
              <a:t>水平方向の</a:t>
            </a:r>
            <a:r>
              <a:rPr lang="en-US" altLang="ja-JP" sz="2400" dirty="0">
                <a:solidFill>
                  <a:srgbClr val="0432FF"/>
                </a:solidFill>
              </a:rPr>
              <a:t> dipole </a:t>
            </a:r>
            <a:r>
              <a:rPr lang="ja-JP" altLang="en-US" sz="2400">
                <a:solidFill>
                  <a:srgbClr val="0432FF"/>
                </a:solidFill>
              </a:rPr>
              <a:t>磁場</a:t>
            </a:r>
            <a:r>
              <a:rPr lang="ja-JP" altLang="en-US" sz="2400"/>
              <a:t>が発生し、ビームを</a:t>
            </a:r>
            <a:r>
              <a:rPr lang="ja-JP" altLang="en-US" sz="2400">
                <a:solidFill>
                  <a:srgbClr val="0432FF"/>
                </a:solidFill>
              </a:rPr>
              <a:t>垂直方向に蹴る</a:t>
            </a:r>
            <a:br>
              <a:rPr lang="en-US" altLang="ja-JP" sz="2400" dirty="0"/>
            </a:br>
            <a:r>
              <a:rPr lang="ja-JP" altLang="en-US" sz="2400"/>
              <a:t>　　ことができる</a:t>
            </a:r>
            <a:endParaRPr kumimoji="1" lang="ja-JP" altLang="en-US" sz="2400"/>
          </a:p>
        </p:txBody>
      </p:sp>
      <p:pic>
        <p:nvPicPr>
          <p:cNvPr id="5" name="図 4">
            <a:extLst>
              <a:ext uri="{FF2B5EF4-FFF2-40B4-BE49-F238E27FC236}">
                <a16:creationId xmlns:a16="http://schemas.microsoft.com/office/drawing/2014/main" id="{659AF55A-AC02-9FEE-BE0C-363841A52C3C}"/>
              </a:ext>
            </a:extLst>
          </p:cNvPr>
          <p:cNvPicPr>
            <a:picLocks noChangeAspect="1"/>
          </p:cNvPicPr>
          <p:nvPr/>
        </p:nvPicPr>
        <p:blipFill rotWithShape="1">
          <a:blip r:embed="rId2"/>
          <a:srcRect t="15977" r="6385" b="2837"/>
          <a:stretch/>
        </p:blipFill>
        <p:spPr>
          <a:xfrm>
            <a:off x="180274" y="998310"/>
            <a:ext cx="3737122" cy="2430689"/>
          </a:xfrm>
          <a:prstGeom prst="rect">
            <a:avLst/>
          </a:prstGeom>
        </p:spPr>
      </p:pic>
      <p:pic>
        <p:nvPicPr>
          <p:cNvPr id="4" name="図 3" descr="折れ線グラフ&#10;&#10;自動的に生成された説明">
            <a:extLst>
              <a:ext uri="{FF2B5EF4-FFF2-40B4-BE49-F238E27FC236}">
                <a16:creationId xmlns:a16="http://schemas.microsoft.com/office/drawing/2014/main" id="{40F10F8F-DCDB-95EE-E8F0-A7A8BD232FBB}"/>
              </a:ext>
            </a:extLst>
          </p:cNvPr>
          <p:cNvPicPr>
            <a:picLocks noChangeAspect="1"/>
          </p:cNvPicPr>
          <p:nvPr/>
        </p:nvPicPr>
        <p:blipFill>
          <a:blip r:embed="rId3"/>
          <a:stretch>
            <a:fillRect/>
          </a:stretch>
        </p:blipFill>
        <p:spPr>
          <a:xfrm>
            <a:off x="4108509" y="1481753"/>
            <a:ext cx="2641819" cy="1631717"/>
          </a:xfrm>
          <a:prstGeom prst="rect">
            <a:avLst/>
          </a:prstGeom>
        </p:spPr>
      </p:pic>
      <p:pic>
        <p:nvPicPr>
          <p:cNvPr id="10" name="図 9" descr="グラフ&#10;&#10;自動的に生成された説明">
            <a:extLst>
              <a:ext uri="{FF2B5EF4-FFF2-40B4-BE49-F238E27FC236}">
                <a16:creationId xmlns:a16="http://schemas.microsoft.com/office/drawing/2014/main" id="{180FC2FE-031C-2EAD-9059-DBAEE117D0A5}"/>
              </a:ext>
            </a:extLst>
          </p:cNvPr>
          <p:cNvPicPr>
            <a:picLocks noChangeAspect="1"/>
          </p:cNvPicPr>
          <p:nvPr/>
        </p:nvPicPr>
        <p:blipFill rotWithShape="1">
          <a:blip r:embed="rId4"/>
          <a:srcRect l="7235" r="17507"/>
          <a:stretch/>
        </p:blipFill>
        <p:spPr>
          <a:xfrm>
            <a:off x="7095813" y="1426945"/>
            <a:ext cx="1791133" cy="1753435"/>
          </a:xfrm>
          <a:prstGeom prst="rect">
            <a:avLst/>
          </a:prstGeom>
        </p:spPr>
      </p:pic>
      <p:cxnSp>
        <p:nvCxnSpPr>
          <p:cNvPr id="7" name="直線矢印コネクタ 6">
            <a:extLst>
              <a:ext uri="{FF2B5EF4-FFF2-40B4-BE49-F238E27FC236}">
                <a16:creationId xmlns:a16="http://schemas.microsoft.com/office/drawing/2014/main" id="{F4E693A9-291A-F7F4-9846-7CC2792B5AB5}"/>
              </a:ext>
            </a:extLst>
          </p:cNvPr>
          <p:cNvCxnSpPr/>
          <p:nvPr/>
        </p:nvCxnSpPr>
        <p:spPr>
          <a:xfrm flipH="1">
            <a:off x="5225659" y="1976968"/>
            <a:ext cx="411829" cy="188464"/>
          </a:xfrm>
          <a:prstGeom prst="straightConnector1">
            <a:avLst/>
          </a:prstGeom>
          <a:ln w="31750">
            <a:solidFill>
              <a:srgbClr val="0432FF"/>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直線矢印コネクタ 7">
            <a:extLst>
              <a:ext uri="{FF2B5EF4-FFF2-40B4-BE49-F238E27FC236}">
                <a16:creationId xmlns:a16="http://schemas.microsoft.com/office/drawing/2014/main" id="{2F6F53A9-2EB2-EB10-F4F4-4D9AFA7CC5AF}"/>
              </a:ext>
            </a:extLst>
          </p:cNvPr>
          <p:cNvCxnSpPr>
            <a:cxnSpLocks/>
          </p:cNvCxnSpPr>
          <p:nvPr/>
        </p:nvCxnSpPr>
        <p:spPr>
          <a:xfrm>
            <a:off x="8011318" y="2322349"/>
            <a:ext cx="144000" cy="144000"/>
          </a:xfrm>
          <a:prstGeom prst="straightConnector1">
            <a:avLst/>
          </a:prstGeom>
          <a:ln w="22225">
            <a:solidFill>
              <a:srgbClr val="0432FF"/>
            </a:solidFill>
            <a:tailEnd type="triangle" w="med" len="sm"/>
          </a:ln>
        </p:spPr>
        <p:style>
          <a:lnRef idx="2">
            <a:schemeClr val="accent1"/>
          </a:lnRef>
          <a:fillRef idx="0">
            <a:schemeClr val="accent1"/>
          </a:fillRef>
          <a:effectRef idx="1">
            <a:schemeClr val="accent1"/>
          </a:effectRef>
          <a:fontRef idx="minor">
            <a:schemeClr val="tx1"/>
          </a:fontRef>
        </p:style>
      </p:cxnSp>
      <p:grpSp>
        <p:nvGrpSpPr>
          <p:cNvPr id="20" name="グループ化 19">
            <a:extLst>
              <a:ext uri="{FF2B5EF4-FFF2-40B4-BE49-F238E27FC236}">
                <a16:creationId xmlns:a16="http://schemas.microsoft.com/office/drawing/2014/main" id="{2AD3F4FE-E525-6AF7-5D2D-04B60AF52CD8}"/>
              </a:ext>
            </a:extLst>
          </p:cNvPr>
          <p:cNvGrpSpPr/>
          <p:nvPr/>
        </p:nvGrpSpPr>
        <p:grpSpPr>
          <a:xfrm>
            <a:off x="8357578" y="1664538"/>
            <a:ext cx="288000" cy="288000"/>
            <a:chOff x="8068158" y="5011750"/>
            <a:chExt cx="288000" cy="288000"/>
          </a:xfrm>
        </p:grpSpPr>
        <p:sp>
          <p:nvSpPr>
            <p:cNvPr id="13" name="円/楕円 12">
              <a:extLst>
                <a:ext uri="{FF2B5EF4-FFF2-40B4-BE49-F238E27FC236}">
                  <a16:creationId xmlns:a16="http://schemas.microsoft.com/office/drawing/2014/main" id="{12526906-59E5-E2B8-136D-1179270D5EF8}"/>
                </a:ext>
              </a:extLst>
            </p:cNvPr>
            <p:cNvSpPr/>
            <p:nvPr/>
          </p:nvSpPr>
          <p:spPr>
            <a:xfrm>
              <a:off x="8068158" y="5011750"/>
              <a:ext cx="288000" cy="288000"/>
            </a:xfrm>
            <a:prstGeom prst="ellipse">
              <a:avLst/>
            </a:prstGeom>
            <a:solidFill>
              <a:schemeClr val="bg1"/>
            </a:solidFill>
            <a:ln w="38100">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A5B489D8-D77D-A8AA-0E33-AC5484B54F1F}"/>
                </a:ext>
              </a:extLst>
            </p:cNvPr>
            <p:cNvSpPr/>
            <p:nvPr/>
          </p:nvSpPr>
          <p:spPr>
            <a:xfrm>
              <a:off x="8160098" y="5101750"/>
              <a:ext cx="108000" cy="108000"/>
            </a:xfrm>
            <a:prstGeom prst="ellipse">
              <a:avLst/>
            </a:prstGeom>
            <a:solidFill>
              <a:srgbClr val="0432FF"/>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29" name="グループ化 28">
            <a:extLst>
              <a:ext uri="{FF2B5EF4-FFF2-40B4-BE49-F238E27FC236}">
                <a16:creationId xmlns:a16="http://schemas.microsoft.com/office/drawing/2014/main" id="{3838CC26-6642-920B-34A7-519C0BDDA6F3}"/>
              </a:ext>
            </a:extLst>
          </p:cNvPr>
          <p:cNvGrpSpPr/>
          <p:nvPr/>
        </p:nvGrpSpPr>
        <p:grpSpPr>
          <a:xfrm>
            <a:off x="7314868" y="2700530"/>
            <a:ext cx="288000" cy="288000"/>
            <a:chOff x="8068158" y="5760930"/>
            <a:chExt cx="288000" cy="288000"/>
          </a:xfrm>
        </p:grpSpPr>
        <p:sp>
          <p:nvSpPr>
            <p:cNvPr id="14" name="円/楕円 13">
              <a:extLst>
                <a:ext uri="{FF2B5EF4-FFF2-40B4-BE49-F238E27FC236}">
                  <a16:creationId xmlns:a16="http://schemas.microsoft.com/office/drawing/2014/main" id="{0780FD20-547D-70F0-D98C-35E22F493380}"/>
                </a:ext>
              </a:extLst>
            </p:cNvPr>
            <p:cNvSpPr/>
            <p:nvPr/>
          </p:nvSpPr>
          <p:spPr>
            <a:xfrm>
              <a:off x="8068158" y="5760930"/>
              <a:ext cx="288000" cy="288000"/>
            </a:xfrm>
            <a:prstGeom prst="ellipse">
              <a:avLst/>
            </a:prstGeom>
            <a:solidFill>
              <a:schemeClr val="bg1"/>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F66E26CF-BBB4-710D-31BA-6472EBCA632B}"/>
                </a:ext>
              </a:extLst>
            </p:cNvPr>
            <p:cNvCxnSpPr>
              <a:stCxn id="14" idx="7"/>
              <a:endCxn id="14" idx="3"/>
            </p:cNvCxnSpPr>
            <p:nvPr/>
          </p:nvCxnSpPr>
          <p:spPr>
            <a:xfrm flipH="1">
              <a:off x="8110335" y="5803107"/>
              <a:ext cx="203646" cy="203646"/>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a:extLst>
                <a:ext uri="{FF2B5EF4-FFF2-40B4-BE49-F238E27FC236}">
                  <a16:creationId xmlns:a16="http://schemas.microsoft.com/office/drawing/2014/main" id="{DE7024E9-663C-E9CC-9DAD-A64074DD63D5}"/>
                </a:ext>
              </a:extLst>
            </p:cNvPr>
            <p:cNvCxnSpPr>
              <a:stCxn id="14" idx="1"/>
              <a:endCxn id="14" idx="5"/>
            </p:cNvCxnSpPr>
            <p:nvPr/>
          </p:nvCxnSpPr>
          <p:spPr>
            <a:xfrm>
              <a:off x="8110335" y="5803107"/>
              <a:ext cx="203646" cy="203646"/>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5" name="グループ化 24">
            <a:extLst>
              <a:ext uri="{FF2B5EF4-FFF2-40B4-BE49-F238E27FC236}">
                <a16:creationId xmlns:a16="http://schemas.microsoft.com/office/drawing/2014/main" id="{299FFDBE-50A3-89D6-CC46-EA661E2A0B2C}"/>
              </a:ext>
            </a:extLst>
          </p:cNvPr>
          <p:cNvGrpSpPr/>
          <p:nvPr/>
        </p:nvGrpSpPr>
        <p:grpSpPr>
          <a:xfrm>
            <a:off x="7314868" y="1695270"/>
            <a:ext cx="288000" cy="288000"/>
            <a:chOff x="8469870" y="4556877"/>
            <a:chExt cx="288000" cy="288000"/>
          </a:xfrm>
        </p:grpSpPr>
        <p:sp>
          <p:nvSpPr>
            <p:cNvPr id="23" name="円/楕円 22">
              <a:extLst>
                <a:ext uri="{FF2B5EF4-FFF2-40B4-BE49-F238E27FC236}">
                  <a16:creationId xmlns:a16="http://schemas.microsoft.com/office/drawing/2014/main" id="{CC89B88F-05FB-4F6E-9D2B-FB76E0D71C32}"/>
                </a:ext>
              </a:extLst>
            </p:cNvPr>
            <p:cNvSpPr/>
            <p:nvPr/>
          </p:nvSpPr>
          <p:spPr>
            <a:xfrm>
              <a:off x="8469870" y="4556877"/>
              <a:ext cx="288000" cy="288000"/>
            </a:xfrm>
            <a:prstGeom prst="ellipse">
              <a:avLst/>
            </a:prstGeom>
            <a:solidFill>
              <a:schemeClr val="bg1"/>
            </a:solidFill>
            <a:ln w="38100">
              <a:solidFill>
                <a:srgbClr val="00F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FA00"/>
                </a:solidFill>
              </a:endParaRPr>
            </a:p>
          </p:txBody>
        </p:sp>
        <p:sp>
          <p:nvSpPr>
            <p:cNvPr id="24" name="円/楕円 23">
              <a:extLst>
                <a:ext uri="{FF2B5EF4-FFF2-40B4-BE49-F238E27FC236}">
                  <a16:creationId xmlns:a16="http://schemas.microsoft.com/office/drawing/2014/main" id="{0A46CA6B-B2AA-EAB9-CE00-9A027EE89D77}"/>
                </a:ext>
              </a:extLst>
            </p:cNvPr>
            <p:cNvSpPr/>
            <p:nvPr/>
          </p:nvSpPr>
          <p:spPr>
            <a:xfrm>
              <a:off x="8561810" y="4646877"/>
              <a:ext cx="108000" cy="108000"/>
            </a:xfrm>
            <a:prstGeom prst="ellipse">
              <a:avLst/>
            </a:prstGeom>
            <a:solidFill>
              <a:srgbClr val="00FA00"/>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00FA00"/>
                </a:solidFill>
              </a:endParaRPr>
            </a:p>
          </p:txBody>
        </p:sp>
      </p:grpSp>
      <p:grpSp>
        <p:nvGrpSpPr>
          <p:cNvPr id="30" name="グループ化 29">
            <a:extLst>
              <a:ext uri="{FF2B5EF4-FFF2-40B4-BE49-F238E27FC236}">
                <a16:creationId xmlns:a16="http://schemas.microsoft.com/office/drawing/2014/main" id="{4B52D45E-4ACD-2F3C-BE62-B99867FF8652}"/>
              </a:ext>
            </a:extLst>
          </p:cNvPr>
          <p:cNvGrpSpPr/>
          <p:nvPr/>
        </p:nvGrpSpPr>
        <p:grpSpPr>
          <a:xfrm>
            <a:off x="8393090" y="2691706"/>
            <a:ext cx="288000" cy="288000"/>
            <a:chOff x="8290358" y="6360059"/>
            <a:chExt cx="288000" cy="288000"/>
          </a:xfrm>
        </p:grpSpPr>
        <p:sp>
          <p:nvSpPr>
            <p:cNvPr id="26" name="円/楕円 25">
              <a:extLst>
                <a:ext uri="{FF2B5EF4-FFF2-40B4-BE49-F238E27FC236}">
                  <a16:creationId xmlns:a16="http://schemas.microsoft.com/office/drawing/2014/main" id="{A840D1CA-484D-072E-D91E-87330FC5BBCE}"/>
                </a:ext>
              </a:extLst>
            </p:cNvPr>
            <p:cNvSpPr/>
            <p:nvPr/>
          </p:nvSpPr>
          <p:spPr>
            <a:xfrm>
              <a:off x="8290358" y="6360059"/>
              <a:ext cx="288000" cy="288000"/>
            </a:xfrm>
            <a:prstGeom prst="ellipse">
              <a:avLst/>
            </a:prstGeom>
            <a:solidFill>
              <a:schemeClr val="bg1"/>
            </a:solidFill>
            <a:ln w="38100">
              <a:solidFill>
                <a:srgbClr val="FF9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 name="直線コネクタ 26">
              <a:extLst>
                <a:ext uri="{FF2B5EF4-FFF2-40B4-BE49-F238E27FC236}">
                  <a16:creationId xmlns:a16="http://schemas.microsoft.com/office/drawing/2014/main" id="{0F03FE5C-1130-DD1D-570A-62ECD2879722}"/>
                </a:ext>
              </a:extLst>
            </p:cNvPr>
            <p:cNvCxnSpPr>
              <a:stCxn id="26" idx="7"/>
              <a:endCxn id="26" idx="3"/>
            </p:cNvCxnSpPr>
            <p:nvPr/>
          </p:nvCxnSpPr>
          <p:spPr>
            <a:xfrm flipH="1">
              <a:off x="8332535" y="6402236"/>
              <a:ext cx="203646" cy="203646"/>
            </a:xfrm>
            <a:prstGeom prst="line">
              <a:avLst/>
            </a:prstGeom>
            <a:ln w="31750">
              <a:solidFill>
                <a:srgbClr val="FF93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13B5DDC5-39BB-DF18-0180-19C4E5040BCA}"/>
                </a:ext>
              </a:extLst>
            </p:cNvPr>
            <p:cNvCxnSpPr>
              <a:stCxn id="26" idx="1"/>
              <a:endCxn id="26" idx="5"/>
            </p:cNvCxnSpPr>
            <p:nvPr/>
          </p:nvCxnSpPr>
          <p:spPr>
            <a:xfrm>
              <a:off x="8332535" y="6402236"/>
              <a:ext cx="203646" cy="203646"/>
            </a:xfrm>
            <a:prstGeom prst="line">
              <a:avLst/>
            </a:prstGeom>
            <a:ln w="31750">
              <a:solidFill>
                <a:srgbClr val="FF9300"/>
              </a:solidFill>
            </a:ln>
            <a:effectLst/>
          </p:spPr>
          <p:style>
            <a:lnRef idx="2">
              <a:schemeClr val="accent1"/>
            </a:lnRef>
            <a:fillRef idx="0">
              <a:schemeClr val="accent1"/>
            </a:fillRef>
            <a:effectRef idx="1">
              <a:schemeClr val="accent1"/>
            </a:effectRef>
            <a:fontRef idx="minor">
              <a:schemeClr val="tx1"/>
            </a:fontRef>
          </p:style>
        </p:cxnSp>
      </p:grpSp>
      <p:cxnSp>
        <p:nvCxnSpPr>
          <p:cNvPr id="31" name="直線矢印コネクタ 30">
            <a:extLst>
              <a:ext uri="{FF2B5EF4-FFF2-40B4-BE49-F238E27FC236}">
                <a16:creationId xmlns:a16="http://schemas.microsoft.com/office/drawing/2014/main" id="{B2C29F68-5AD1-27D3-661C-290BE04CA8B4}"/>
              </a:ext>
            </a:extLst>
          </p:cNvPr>
          <p:cNvCxnSpPr/>
          <p:nvPr/>
        </p:nvCxnSpPr>
        <p:spPr>
          <a:xfrm flipH="1">
            <a:off x="5528283" y="2003669"/>
            <a:ext cx="411829" cy="188464"/>
          </a:xfrm>
          <a:prstGeom prst="straightConnector1">
            <a:avLst/>
          </a:prstGeom>
          <a:ln w="31750">
            <a:solidFill>
              <a:srgbClr val="00FA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F1E6DA22-D680-470A-2923-08CF2A919810}"/>
              </a:ext>
            </a:extLst>
          </p:cNvPr>
          <p:cNvCxnSpPr/>
          <p:nvPr/>
        </p:nvCxnSpPr>
        <p:spPr>
          <a:xfrm flipH="1">
            <a:off x="5306944" y="2281297"/>
            <a:ext cx="411829" cy="188464"/>
          </a:xfrm>
          <a:prstGeom prst="straightConnector1">
            <a:avLst/>
          </a:prstGeom>
          <a:ln w="31750">
            <a:solidFill>
              <a:srgbClr val="FF93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3A22552A-39F1-3AC5-358B-3D2DD09A995B}"/>
              </a:ext>
            </a:extLst>
          </p:cNvPr>
          <p:cNvCxnSpPr/>
          <p:nvPr/>
        </p:nvCxnSpPr>
        <p:spPr>
          <a:xfrm flipH="1">
            <a:off x="5609568" y="2307998"/>
            <a:ext cx="411829" cy="188464"/>
          </a:xfrm>
          <a:prstGeom prst="straightConnector1">
            <a:avLst/>
          </a:prstGeom>
          <a:ln w="31750">
            <a:solidFill>
              <a:srgbClr val="FF00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A4089F9F-6F73-67AC-B9E5-DF2B6484CA11}"/>
              </a:ext>
            </a:extLst>
          </p:cNvPr>
          <p:cNvCxnSpPr>
            <a:cxnSpLocks/>
          </p:cNvCxnSpPr>
          <p:nvPr/>
        </p:nvCxnSpPr>
        <p:spPr>
          <a:xfrm rot="-5400000">
            <a:off x="8010158" y="2174602"/>
            <a:ext cx="144000" cy="144000"/>
          </a:xfrm>
          <a:prstGeom prst="straightConnector1">
            <a:avLst/>
          </a:prstGeom>
          <a:ln w="22225">
            <a:solidFill>
              <a:srgbClr val="00FA00"/>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B8F7B9EF-327D-3BE9-D697-AFF2B21DB3CA}"/>
              </a:ext>
            </a:extLst>
          </p:cNvPr>
          <p:cNvCxnSpPr>
            <a:cxnSpLocks/>
          </p:cNvCxnSpPr>
          <p:nvPr/>
        </p:nvCxnSpPr>
        <p:spPr>
          <a:xfrm rot="-5400000">
            <a:off x="8050878" y="2173442"/>
            <a:ext cx="144000" cy="144000"/>
          </a:xfrm>
          <a:prstGeom prst="straightConnector1">
            <a:avLst/>
          </a:prstGeom>
          <a:ln w="22225">
            <a:solidFill>
              <a:srgbClr val="FF9300"/>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96D3A1FF-0BCC-EB69-817F-316872CEDF1A}"/>
              </a:ext>
            </a:extLst>
          </p:cNvPr>
          <p:cNvCxnSpPr>
            <a:cxnSpLocks/>
          </p:cNvCxnSpPr>
          <p:nvPr/>
        </p:nvCxnSpPr>
        <p:spPr>
          <a:xfrm>
            <a:off x="8052038" y="2321189"/>
            <a:ext cx="144000" cy="144000"/>
          </a:xfrm>
          <a:prstGeom prst="straightConnector1">
            <a:avLst/>
          </a:prstGeom>
          <a:ln w="22225">
            <a:solidFill>
              <a:srgbClr val="FF0000"/>
            </a:solidFill>
            <a:tailEnd type="triangle" w="med" len="sm"/>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61E6C52B-EDCC-7624-E202-008C44D7A108}"/>
              </a:ext>
            </a:extLst>
          </p:cNvPr>
          <p:cNvCxnSpPr/>
          <p:nvPr/>
        </p:nvCxnSpPr>
        <p:spPr>
          <a:xfrm>
            <a:off x="8010158" y="2317442"/>
            <a:ext cx="547360" cy="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39" name="テキスト ボックス 38">
            <a:extLst>
              <a:ext uri="{FF2B5EF4-FFF2-40B4-BE49-F238E27FC236}">
                <a16:creationId xmlns:a16="http://schemas.microsoft.com/office/drawing/2014/main" id="{DA6E5CE1-3DF1-7B85-705E-3E4F01D7B933}"/>
              </a:ext>
            </a:extLst>
          </p:cNvPr>
          <p:cNvSpPr txBox="1"/>
          <p:nvPr/>
        </p:nvSpPr>
        <p:spPr>
          <a:xfrm>
            <a:off x="8552790" y="2164757"/>
            <a:ext cx="540780" cy="349006"/>
          </a:xfrm>
          <a:prstGeom prst="rect">
            <a:avLst/>
          </a:prstGeom>
          <a:noFill/>
        </p:spPr>
        <p:txBody>
          <a:bodyPr wrap="none" lIns="36000" tIns="0" rIns="36000" bIns="0" rtlCol="0">
            <a:spAutoFit/>
          </a:bodyPr>
          <a:lstStyle/>
          <a:p>
            <a:pPr>
              <a:lnSpc>
                <a:spcPct val="80000"/>
              </a:lnSpc>
            </a:pPr>
            <a:r>
              <a:rPr lang="en-US" altLang="ja-JP" sz="1400" b="1" dirty="0"/>
              <a:t>dipole</a:t>
            </a:r>
          </a:p>
          <a:p>
            <a:pPr>
              <a:lnSpc>
                <a:spcPct val="80000"/>
              </a:lnSpc>
            </a:pPr>
            <a:r>
              <a:rPr kumimoji="1" lang="en-US" altLang="ja-JP" sz="1400" b="1" dirty="0"/>
              <a:t>field</a:t>
            </a:r>
            <a:endParaRPr kumimoji="1" lang="ja-JP" altLang="en-US" sz="1400" b="1"/>
          </a:p>
        </p:txBody>
      </p:sp>
      <p:sp>
        <p:nvSpPr>
          <p:cNvPr id="6" name="スライド番号プレースホルダー 5">
            <a:extLst>
              <a:ext uri="{FF2B5EF4-FFF2-40B4-BE49-F238E27FC236}">
                <a16:creationId xmlns:a16="http://schemas.microsoft.com/office/drawing/2014/main" id="{71F448D4-F713-10AB-88DA-3B8A6AFA1AEB}"/>
              </a:ext>
            </a:extLst>
          </p:cNvPr>
          <p:cNvSpPr>
            <a:spLocks noGrp="1"/>
          </p:cNvSpPr>
          <p:nvPr>
            <p:ph type="sldNum" sz="quarter" idx="12"/>
          </p:nvPr>
        </p:nvSpPr>
        <p:spPr/>
        <p:txBody>
          <a:bodyPr/>
          <a:lstStyle/>
          <a:p>
            <a:fld id="{A477A2B4-985F-9743-A71F-B8271216F56E}" type="slidenum">
              <a:rPr kumimoji="1" lang="ja-JP" altLang="en-US" smtClean="0"/>
              <a:t>17</a:t>
            </a:fld>
            <a:endParaRPr kumimoji="1" lang="ja-JP" altLang="en-US"/>
          </a:p>
        </p:txBody>
      </p:sp>
      <p:sp>
        <p:nvSpPr>
          <p:cNvPr id="9" name="テキスト ボックス 8">
            <a:extLst>
              <a:ext uri="{FF2B5EF4-FFF2-40B4-BE49-F238E27FC236}">
                <a16:creationId xmlns:a16="http://schemas.microsoft.com/office/drawing/2014/main" id="{F6ECC1A2-2C37-F756-0CA1-956BB1EA5CC6}"/>
              </a:ext>
            </a:extLst>
          </p:cNvPr>
          <p:cNvSpPr txBox="1"/>
          <p:nvPr/>
        </p:nvSpPr>
        <p:spPr>
          <a:xfrm>
            <a:off x="4108509" y="3428999"/>
            <a:ext cx="765200" cy="276999"/>
          </a:xfrm>
          <a:prstGeom prst="rect">
            <a:avLst/>
          </a:prstGeom>
          <a:noFill/>
          <a:ln>
            <a:solidFill>
              <a:schemeClr val="tx1"/>
            </a:solidFill>
          </a:ln>
        </p:spPr>
        <p:txBody>
          <a:bodyPr wrap="none" lIns="36000" tIns="0" rIns="36000" bIns="0" rtlCol="0">
            <a:spAutoFit/>
          </a:bodyPr>
          <a:lstStyle/>
          <a:p>
            <a:r>
              <a:rPr kumimoji="1" lang="ja-JP" altLang="en-US"/>
              <a:t>満田氏</a:t>
            </a:r>
          </a:p>
        </p:txBody>
      </p:sp>
    </p:spTree>
    <p:extLst>
      <p:ext uri="{BB962C8B-B14F-4D97-AF65-F5344CB8AC3E}">
        <p14:creationId xmlns:p14="http://schemas.microsoft.com/office/powerpoint/2010/main" val="1745466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2F2038-D3BB-545A-A6AE-D1EF7340CD37}"/>
              </a:ext>
            </a:extLst>
          </p:cNvPr>
          <p:cNvSpPr>
            <a:spLocks noGrp="1"/>
          </p:cNvSpPr>
          <p:nvPr>
            <p:ph type="title"/>
          </p:nvPr>
        </p:nvSpPr>
        <p:spPr/>
        <p:txBody>
          <a:bodyPr/>
          <a:lstStyle/>
          <a:p>
            <a:r>
              <a:rPr kumimoji="1" lang="ja-JP" altLang="en-US"/>
              <a:t>高速キッカー用パルス電源</a:t>
            </a:r>
          </a:p>
        </p:txBody>
      </p:sp>
      <p:sp>
        <p:nvSpPr>
          <p:cNvPr id="3" name="コンテンツ プレースホルダー 2">
            <a:extLst>
              <a:ext uri="{FF2B5EF4-FFF2-40B4-BE49-F238E27FC236}">
                <a16:creationId xmlns:a16="http://schemas.microsoft.com/office/drawing/2014/main" id="{E42D3D85-9053-542D-C9B4-4B73902F1D9A}"/>
              </a:ext>
            </a:extLst>
          </p:cNvPr>
          <p:cNvSpPr>
            <a:spLocks noGrp="1"/>
          </p:cNvSpPr>
          <p:nvPr>
            <p:ph idx="1"/>
          </p:nvPr>
        </p:nvSpPr>
        <p:spPr>
          <a:xfrm>
            <a:off x="156882" y="939800"/>
            <a:ext cx="5832089" cy="5918200"/>
          </a:xfrm>
        </p:spPr>
        <p:txBody>
          <a:bodyPr>
            <a:normAutofit/>
          </a:bodyPr>
          <a:lstStyle/>
          <a:p>
            <a:r>
              <a:rPr kumimoji="1" lang="ja-JP" altLang="en-US" sz="2400"/>
              <a:t>パルス電源の特徴</a:t>
            </a:r>
            <a:endParaRPr kumimoji="1" lang="en-US" altLang="ja-JP" sz="2400" dirty="0"/>
          </a:p>
          <a:p>
            <a:pPr lvl="1"/>
            <a:r>
              <a:rPr kumimoji="1" lang="en-US" altLang="ja-JP" sz="2000" dirty="0" err="1">
                <a:solidFill>
                  <a:srgbClr val="0432FF"/>
                </a:solidFill>
              </a:rPr>
              <a:t>SiC</a:t>
            </a:r>
            <a:r>
              <a:rPr kumimoji="1" lang="en-US" altLang="ja-JP" sz="2000" dirty="0">
                <a:solidFill>
                  <a:srgbClr val="0432FF"/>
                </a:solidFill>
              </a:rPr>
              <a:t> FET </a:t>
            </a:r>
            <a:r>
              <a:rPr kumimoji="1" lang="ja-JP" altLang="en-US" sz="2000">
                <a:solidFill>
                  <a:srgbClr val="0432FF"/>
                </a:solidFill>
              </a:rPr>
              <a:t>高圧スイッチを使用</a:t>
            </a:r>
            <a:r>
              <a:rPr kumimoji="1" lang="en-US" altLang="ja-JP" sz="2000" dirty="0"/>
              <a:t> (</a:t>
            </a:r>
            <a:r>
              <a:rPr kumimoji="1" lang="en-US" altLang="ja-JP" sz="2000" dirty="0" err="1"/>
              <a:t>Nexfi</a:t>
            </a:r>
            <a:r>
              <a:rPr kumimoji="1" lang="en-US" altLang="ja-JP" sz="2000" dirty="0"/>
              <a:t> </a:t>
            </a:r>
            <a:r>
              <a:rPr kumimoji="1" lang="ja-JP" altLang="en-US" sz="2000"/>
              <a:t>社製</a:t>
            </a:r>
            <a:r>
              <a:rPr kumimoji="1" lang="en-US" altLang="ja-JP" sz="2000" dirty="0"/>
              <a:t>)</a:t>
            </a:r>
          </a:p>
          <a:p>
            <a:pPr lvl="1"/>
            <a:r>
              <a:rPr kumimoji="1" lang="ja-JP" altLang="en-US" sz="2000"/>
              <a:t>パルス立ち上がり</a:t>
            </a:r>
            <a:r>
              <a:rPr kumimoji="1" lang="en-US" altLang="ja-JP" sz="2000" dirty="0"/>
              <a:t> </a:t>
            </a:r>
            <a:r>
              <a:rPr kumimoji="1" lang="en-US" altLang="ja-JP" sz="2000" dirty="0">
                <a:solidFill>
                  <a:srgbClr val="0432FF"/>
                </a:solidFill>
              </a:rPr>
              <a:t>&lt; 96 ns</a:t>
            </a:r>
            <a:br>
              <a:rPr kumimoji="1" lang="en-US" altLang="ja-JP" sz="2000" dirty="0">
                <a:solidFill>
                  <a:srgbClr val="0432FF"/>
                </a:solidFill>
              </a:rPr>
            </a:br>
            <a:r>
              <a:rPr kumimoji="1" lang="ja-JP" altLang="en-US" sz="2000">
                <a:solidFill>
                  <a:srgbClr val="0432FF"/>
                </a:solidFill>
              </a:rPr>
              <a:t>　　</a:t>
            </a:r>
            <a:r>
              <a:rPr kumimoji="1" lang="ja-JP" altLang="en-US" sz="1800">
                <a:solidFill>
                  <a:srgbClr val="00B050"/>
                </a:solidFill>
              </a:rPr>
              <a:t>初号機ではまだケーブル配線長さの改善の</a:t>
            </a:r>
            <a:br>
              <a:rPr kumimoji="1" lang="en-US" altLang="ja-JP" sz="1800" dirty="0">
                <a:solidFill>
                  <a:srgbClr val="00B050"/>
                </a:solidFill>
              </a:rPr>
            </a:br>
            <a:r>
              <a:rPr kumimoji="1" lang="ja-JP" altLang="en-US" sz="1800">
                <a:solidFill>
                  <a:srgbClr val="00B050"/>
                </a:solidFill>
              </a:rPr>
              <a:t>　　　余地があり、現時点の達成値は</a:t>
            </a:r>
            <a:r>
              <a:rPr kumimoji="1" lang="en-US" altLang="ja-JP" sz="1800" dirty="0">
                <a:solidFill>
                  <a:srgbClr val="00B050"/>
                </a:solidFill>
              </a:rPr>
              <a:t> 200 ns </a:t>
            </a:r>
            <a:r>
              <a:rPr kumimoji="1" lang="ja-JP" altLang="en-US" sz="1800">
                <a:solidFill>
                  <a:srgbClr val="00B050"/>
                </a:solidFill>
              </a:rPr>
              <a:t>程度</a:t>
            </a:r>
            <a:endParaRPr kumimoji="1" lang="en-US" altLang="ja-JP" sz="1800" dirty="0">
              <a:solidFill>
                <a:srgbClr val="00B050"/>
              </a:solidFill>
            </a:endParaRPr>
          </a:p>
          <a:p>
            <a:pPr lvl="1"/>
            <a:r>
              <a:rPr lang="ja-JP" altLang="en-US" sz="2000"/>
              <a:t>ピーク電流値</a:t>
            </a:r>
            <a:r>
              <a:rPr lang="en-US" altLang="ja-JP" sz="2000" dirty="0"/>
              <a:t> </a:t>
            </a:r>
            <a:r>
              <a:rPr lang="en-US" altLang="ja-JP" sz="2000" dirty="0">
                <a:solidFill>
                  <a:srgbClr val="0432FF"/>
                </a:solidFill>
              </a:rPr>
              <a:t>1000 A</a:t>
            </a:r>
          </a:p>
          <a:p>
            <a:pPr lvl="1"/>
            <a:r>
              <a:rPr kumimoji="1" lang="ja-JP" altLang="en-US" sz="2000"/>
              <a:t>ピーク電圧値</a:t>
            </a:r>
            <a:r>
              <a:rPr kumimoji="1" lang="en-US" altLang="ja-JP" sz="2000" dirty="0"/>
              <a:t>  </a:t>
            </a:r>
            <a:r>
              <a:rPr kumimoji="1" lang="en-US" altLang="ja-JP" sz="2000" dirty="0">
                <a:solidFill>
                  <a:srgbClr val="0432FF"/>
                </a:solidFill>
              </a:rPr>
              <a:t>20 kV</a:t>
            </a:r>
            <a:br>
              <a:rPr kumimoji="1" lang="en-US" altLang="ja-JP" sz="2000" dirty="0">
                <a:solidFill>
                  <a:srgbClr val="0432FF"/>
                </a:solidFill>
              </a:rPr>
            </a:br>
            <a:r>
              <a:rPr kumimoji="1" lang="ja-JP" altLang="en-US" sz="1800">
                <a:solidFill>
                  <a:srgbClr val="00B050"/>
                </a:solidFill>
              </a:rPr>
              <a:t>　　初号機目標は</a:t>
            </a:r>
            <a:r>
              <a:rPr kumimoji="1" lang="en-US" altLang="ja-JP" sz="1800" dirty="0">
                <a:solidFill>
                  <a:srgbClr val="00B050"/>
                </a:solidFill>
              </a:rPr>
              <a:t> 10 kV </a:t>
            </a:r>
            <a:r>
              <a:rPr kumimoji="1" lang="ja-JP" altLang="en-US" sz="1800">
                <a:solidFill>
                  <a:srgbClr val="00B050"/>
                </a:solidFill>
              </a:rPr>
              <a:t>で</a:t>
            </a:r>
            <a:r>
              <a:rPr kumimoji="1" lang="en-US" altLang="ja-JP" sz="1800" dirty="0">
                <a:solidFill>
                  <a:srgbClr val="00B050"/>
                </a:solidFill>
              </a:rPr>
              <a:t> 450 A </a:t>
            </a:r>
            <a:r>
              <a:rPr kumimoji="1" lang="ja-JP" altLang="en-US" sz="1800">
                <a:solidFill>
                  <a:srgbClr val="00B050"/>
                </a:solidFill>
              </a:rPr>
              <a:t>であるが、</a:t>
            </a:r>
            <a:br>
              <a:rPr kumimoji="1" lang="en-US" altLang="ja-JP" sz="1800" dirty="0">
                <a:solidFill>
                  <a:srgbClr val="00B050"/>
                </a:solidFill>
              </a:rPr>
            </a:br>
            <a:r>
              <a:rPr kumimoji="1" lang="ja-JP" altLang="en-US" sz="1800">
                <a:solidFill>
                  <a:srgbClr val="00B050"/>
                </a:solidFill>
              </a:rPr>
              <a:t>　　</a:t>
            </a:r>
            <a:r>
              <a:rPr kumimoji="1" lang="en-US" altLang="ja-JP" sz="1800" dirty="0">
                <a:solidFill>
                  <a:srgbClr val="00B050"/>
                </a:solidFill>
              </a:rPr>
              <a:t>11/16 </a:t>
            </a:r>
            <a:r>
              <a:rPr kumimoji="1" lang="ja-JP" altLang="en-US" sz="1800">
                <a:solidFill>
                  <a:srgbClr val="00B050"/>
                </a:solidFill>
              </a:rPr>
              <a:t>通電試験時は放電もあり、安定な</a:t>
            </a:r>
            <a:br>
              <a:rPr kumimoji="1" lang="en-US" altLang="ja-JP" sz="1800" dirty="0">
                <a:solidFill>
                  <a:srgbClr val="00B050"/>
                </a:solidFill>
              </a:rPr>
            </a:br>
            <a:r>
              <a:rPr kumimoji="1" lang="ja-JP" altLang="en-US" sz="1800">
                <a:solidFill>
                  <a:srgbClr val="00B050"/>
                </a:solidFill>
              </a:rPr>
              <a:t>　　運転は</a:t>
            </a:r>
            <a:r>
              <a:rPr kumimoji="1" lang="en-US" altLang="ja-JP" sz="1800" dirty="0">
                <a:solidFill>
                  <a:srgbClr val="00B050"/>
                </a:solidFill>
              </a:rPr>
              <a:t> 8 kV </a:t>
            </a:r>
            <a:r>
              <a:rPr kumimoji="1" lang="ja-JP" altLang="en-US" sz="1800">
                <a:solidFill>
                  <a:srgbClr val="00B050"/>
                </a:solidFill>
              </a:rPr>
              <a:t>で</a:t>
            </a:r>
            <a:r>
              <a:rPr kumimoji="1" lang="en-US" altLang="ja-JP" sz="1800" dirty="0">
                <a:solidFill>
                  <a:srgbClr val="00B050"/>
                </a:solidFill>
              </a:rPr>
              <a:t> 360 A </a:t>
            </a:r>
            <a:r>
              <a:rPr kumimoji="1" lang="ja-JP" altLang="en-US" sz="1800">
                <a:solidFill>
                  <a:srgbClr val="00B050"/>
                </a:solidFill>
              </a:rPr>
              <a:t>程度、実効的な</a:t>
            </a:r>
            <a:r>
              <a:rPr kumimoji="1" lang="en-US" altLang="ja-JP" sz="1800" dirty="0">
                <a:solidFill>
                  <a:srgbClr val="00B050"/>
                </a:solidFill>
              </a:rPr>
              <a:t>2</a:t>
            </a:r>
            <a:r>
              <a:rPr kumimoji="1" lang="ja-JP" altLang="en-US" sz="1800">
                <a:solidFill>
                  <a:srgbClr val="00B050"/>
                </a:solidFill>
              </a:rPr>
              <a:t>バンチ</a:t>
            </a:r>
            <a:br>
              <a:rPr kumimoji="1" lang="en-US" altLang="ja-JP" sz="1800" dirty="0">
                <a:solidFill>
                  <a:srgbClr val="00B050"/>
                </a:solidFill>
              </a:rPr>
            </a:br>
            <a:r>
              <a:rPr kumimoji="1" lang="ja-JP" altLang="en-US" sz="1800">
                <a:solidFill>
                  <a:srgbClr val="00B050"/>
                </a:solidFill>
              </a:rPr>
              <a:t>　　間のキック量の差としては</a:t>
            </a:r>
            <a:r>
              <a:rPr kumimoji="1" lang="en-US" altLang="ja-JP" sz="1800" dirty="0">
                <a:solidFill>
                  <a:srgbClr val="00B050"/>
                </a:solidFill>
              </a:rPr>
              <a:t> 200 A </a:t>
            </a:r>
            <a:r>
              <a:rPr kumimoji="1" lang="ja-JP" altLang="en-US" sz="1800">
                <a:solidFill>
                  <a:srgbClr val="00B050"/>
                </a:solidFill>
              </a:rPr>
              <a:t>程度であった</a:t>
            </a:r>
            <a:endParaRPr kumimoji="1" lang="en-US" altLang="ja-JP" sz="1800" dirty="0">
              <a:solidFill>
                <a:srgbClr val="00B050"/>
              </a:solidFill>
            </a:endParaRPr>
          </a:p>
          <a:p>
            <a:pPr lvl="1"/>
            <a:r>
              <a:rPr kumimoji="1" lang="ja-JP" altLang="en-US" sz="2000"/>
              <a:t>ビームモードごとにキック量を変えたいので</a:t>
            </a:r>
            <a:br>
              <a:rPr kumimoji="1" lang="en-US" altLang="ja-JP" sz="2000" dirty="0"/>
            </a:br>
            <a:r>
              <a:rPr kumimoji="1" lang="ja-JP" altLang="en-US" sz="2000"/>
              <a:t>パルス電流の振幅は固定にしてキック角の</a:t>
            </a:r>
            <a:r>
              <a:rPr lang="ja-JP" altLang="en-US" sz="2000"/>
              <a:t>調整はパルスタイミングを変えることにより行う。</a:t>
            </a:r>
            <a:br>
              <a:rPr kumimoji="1" lang="en-US" altLang="ja-JP" sz="2000" dirty="0"/>
            </a:br>
            <a:r>
              <a:rPr kumimoji="1" lang="en-US" altLang="ja-JP" sz="2000" dirty="0"/>
              <a:t>    </a:t>
            </a:r>
            <a:r>
              <a:rPr kumimoji="1" lang="ja-JP" altLang="en-US" sz="2000"/>
              <a:t>（パルスの肩でキックする）</a:t>
            </a:r>
            <a:endParaRPr kumimoji="1" lang="en-US" altLang="ja-JP" sz="2000" dirty="0"/>
          </a:p>
          <a:p>
            <a:pPr lvl="1"/>
            <a:r>
              <a:rPr lang="ja-JP" altLang="en-US" sz="2000"/>
              <a:t>スイッチモジュールは</a:t>
            </a:r>
            <a:r>
              <a:rPr lang="ja-JP" altLang="en-US" sz="2000">
                <a:solidFill>
                  <a:srgbClr val="0432FF"/>
                </a:solidFill>
              </a:rPr>
              <a:t>トンネル内にキッカーに</a:t>
            </a:r>
            <a:br>
              <a:rPr kumimoji="1" lang="en-US" altLang="ja-JP" sz="2000" dirty="0">
                <a:solidFill>
                  <a:srgbClr val="0432FF"/>
                </a:solidFill>
              </a:rPr>
            </a:br>
            <a:r>
              <a:rPr kumimoji="1" lang="en-US" altLang="ja-JP" sz="2000" dirty="0">
                <a:solidFill>
                  <a:srgbClr val="0432FF"/>
                </a:solidFill>
              </a:rPr>
              <a:t>    </a:t>
            </a:r>
            <a:r>
              <a:rPr kumimoji="1" lang="ja-JP" altLang="en-US" sz="2000">
                <a:solidFill>
                  <a:srgbClr val="0432FF"/>
                </a:solidFill>
              </a:rPr>
              <a:t>近接して設置する</a:t>
            </a:r>
            <a:br>
              <a:rPr lang="en-US" altLang="ja-JP" sz="2000" dirty="0"/>
            </a:br>
            <a:r>
              <a:rPr lang="en-US" altLang="ja-JP" sz="2000" dirty="0"/>
              <a:t>    (</a:t>
            </a:r>
            <a:r>
              <a:rPr lang="ja-JP" altLang="en-US" sz="2000">
                <a:solidFill>
                  <a:srgbClr val="0432FF"/>
                </a:solidFill>
              </a:rPr>
              <a:t>放射線シールド構造が必要</a:t>
            </a:r>
            <a:r>
              <a:rPr lang="ja-JP" altLang="en-US" sz="2000"/>
              <a:t>となる</a:t>
            </a:r>
            <a:r>
              <a:rPr lang="en-US" altLang="ja-JP" sz="2000" dirty="0"/>
              <a:t>)</a:t>
            </a:r>
            <a:endParaRPr kumimoji="1" lang="en-US" altLang="ja-JP" sz="2000" dirty="0"/>
          </a:p>
        </p:txBody>
      </p:sp>
      <p:pic>
        <p:nvPicPr>
          <p:cNvPr id="4" name="図 3" descr="屋内, テーブル, 机, コンピュータ が含まれている画像&#10;&#10;自動的に生成された説明">
            <a:extLst>
              <a:ext uri="{FF2B5EF4-FFF2-40B4-BE49-F238E27FC236}">
                <a16:creationId xmlns:a16="http://schemas.microsoft.com/office/drawing/2014/main" id="{69F2DFFE-1FAC-F625-1F93-2F372FAF52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72" t="4023" b="8518"/>
          <a:stretch/>
        </p:blipFill>
        <p:spPr>
          <a:xfrm rot="5400000">
            <a:off x="5698689" y="1458611"/>
            <a:ext cx="3350505" cy="2590816"/>
          </a:xfrm>
          <a:prstGeom prst="rect">
            <a:avLst/>
          </a:prstGeom>
        </p:spPr>
      </p:pic>
      <p:sp>
        <p:nvSpPr>
          <p:cNvPr id="5" name="テキスト ボックス 4">
            <a:extLst>
              <a:ext uri="{FF2B5EF4-FFF2-40B4-BE49-F238E27FC236}">
                <a16:creationId xmlns:a16="http://schemas.microsoft.com/office/drawing/2014/main" id="{08F44ECE-AE74-71DF-5934-A5476C841725}"/>
              </a:ext>
            </a:extLst>
          </p:cNvPr>
          <p:cNvSpPr txBox="1"/>
          <p:nvPr/>
        </p:nvSpPr>
        <p:spPr>
          <a:xfrm>
            <a:off x="6355041" y="4429272"/>
            <a:ext cx="2159566" cy="923330"/>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first prototype</a:t>
            </a:r>
          </a:p>
          <a:p>
            <a:r>
              <a:rPr kumimoji="1" lang="en-US" altLang="ja-JP" dirty="0">
                <a:latin typeface="Arial" panose="020B0604020202020204" pitchFamily="34" charset="0"/>
                <a:cs typeface="Arial" panose="020B0604020202020204" pitchFamily="34" charset="0"/>
              </a:rPr>
              <a:t>pulse power supply</a:t>
            </a:r>
          </a:p>
          <a:p>
            <a:r>
              <a:rPr lang="en-US" altLang="ja-JP" dirty="0">
                <a:latin typeface="Arial" panose="020B0604020202020204" pitchFamily="34" charset="0"/>
                <a:cs typeface="Arial" panose="020B0604020202020204" pitchFamily="34" charset="0"/>
              </a:rPr>
              <a:t>at test stand</a:t>
            </a:r>
            <a:endParaRPr kumimoji="1" lang="ja-JP" altLang="en-US">
              <a:latin typeface="Arial" panose="020B0604020202020204" pitchFamily="34" charset="0"/>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E6F7B8E9-2664-6C73-2BD3-330E9CAEEB03}"/>
              </a:ext>
            </a:extLst>
          </p:cNvPr>
          <p:cNvSpPr>
            <a:spLocks noGrp="1"/>
          </p:cNvSpPr>
          <p:nvPr>
            <p:ph type="sldNum" sz="quarter" idx="12"/>
          </p:nvPr>
        </p:nvSpPr>
        <p:spPr/>
        <p:txBody>
          <a:bodyPr/>
          <a:lstStyle/>
          <a:p>
            <a:fld id="{A477A2B4-985F-9743-A71F-B8271216F56E}" type="slidenum">
              <a:rPr kumimoji="1" lang="ja-JP" altLang="en-US" smtClean="0"/>
              <a:t>18</a:t>
            </a:fld>
            <a:endParaRPr kumimoji="1" lang="ja-JP" altLang="en-US"/>
          </a:p>
        </p:txBody>
      </p:sp>
      <p:sp>
        <p:nvSpPr>
          <p:cNvPr id="7" name="テキスト ボックス 6">
            <a:extLst>
              <a:ext uri="{FF2B5EF4-FFF2-40B4-BE49-F238E27FC236}">
                <a16:creationId xmlns:a16="http://schemas.microsoft.com/office/drawing/2014/main" id="{18AEE730-5569-6F3B-2BBE-6FC8B12EFAC5}"/>
              </a:ext>
            </a:extLst>
          </p:cNvPr>
          <p:cNvSpPr txBox="1"/>
          <p:nvPr/>
        </p:nvSpPr>
        <p:spPr>
          <a:xfrm>
            <a:off x="5988971" y="6051661"/>
            <a:ext cx="2457971" cy="276999"/>
          </a:xfrm>
          <a:prstGeom prst="rect">
            <a:avLst/>
          </a:prstGeom>
          <a:noFill/>
          <a:ln>
            <a:solidFill>
              <a:schemeClr val="tx1"/>
            </a:solidFill>
          </a:ln>
        </p:spPr>
        <p:txBody>
          <a:bodyPr wrap="none" lIns="36000" tIns="0" rIns="36000" bIns="0" rtlCol="0">
            <a:spAutoFit/>
          </a:bodyPr>
          <a:lstStyle/>
          <a:p>
            <a:r>
              <a:rPr lang="ja-JP" altLang="en-US"/>
              <a:t>榎本氏、夏井氏、岡安氏</a:t>
            </a:r>
            <a:endParaRPr lang="en-US" altLang="ja-JP" dirty="0"/>
          </a:p>
        </p:txBody>
      </p:sp>
    </p:spTree>
    <p:extLst>
      <p:ext uri="{BB962C8B-B14F-4D97-AF65-F5344CB8AC3E}">
        <p14:creationId xmlns:p14="http://schemas.microsoft.com/office/powerpoint/2010/main" val="1484711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442A71-851A-6117-371F-26E66C593C95}"/>
              </a:ext>
            </a:extLst>
          </p:cNvPr>
          <p:cNvSpPr>
            <a:spLocks noGrp="1"/>
          </p:cNvSpPr>
          <p:nvPr>
            <p:ph type="title"/>
          </p:nvPr>
        </p:nvSpPr>
        <p:spPr/>
        <p:txBody>
          <a:bodyPr/>
          <a:lstStyle/>
          <a:p>
            <a:r>
              <a:rPr kumimoji="1" lang="ja-JP" altLang="en-US"/>
              <a:t>初号機高速キッカー設置（</a:t>
            </a:r>
            <a:r>
              <a:rPr kumimoji="1" lang="en-US" altLang="ja-JP" dirty="0"/>
              <a:t>2022</a:t>
            </a:r>
            <a:r>
              <a:rPr kumimoji="1" lang="ja-JP" altLang="en-US"/>
              <a:t>年夏）</a:t>
            </a:r>
          </a:p>
        </p:txBody>
      </p:sp>
      <p:sp>
        <p:nvSpPr>
          <p:cNvPr id="3" name="コンテンツ プレースホルダー 2">
            <a:extLst>
              <a:ext uri="{FF2B5EF4-FFF2-40B4-BE49-F238E27FC236}">
                <a16:creationId xmlns:a16="http://schemas.microsoft.com/office/drawing/2014/main" id="{1141CAFE-C770-52A7-9F92-191A3F07AE43}"/>
              </a:ext>
            </a:extLst>
          </p:cNvPr>
          <p:cNvSpPr>
            <a:spLocks noGrp="1"/>
          </p:cNvSpPr>
          <p:nvPr>
            <p:ph idx="1"/>
          </p:nvPr>
        </p:nvSpPr>
        <p:spPr/>
        <p:txBody>
          <a:bodyPr>
            <a:normAutofit/>
          </a:bodyPr>
          <a:lstStyle/>
          <a:p>
            <a:pPr>
              <a:lnSpc>
                <a:spcPct val="90000"/>
              </a:lnSpc>
            </a:pPr>
            <a:r>
              <a:rPr lang="ja-JP" altLang="en-US" sz="2400"/>
              <a:t>セラミックチェンバー一体型高速キッカーの初号機は</a:t>
            </a:r>
            <a:r>
              <a:rPr lang="en-US" altLang="ja-JP" sz="2400" dirty="0"/>
              <a:t> 2022 </a:t>
            </a:r>
            <a:r>
              <a:rPr lang="ja-JP" altLang="en-US" sz="2400"/>
              <a:t>年夏に</a:t>
            </a:r>
            <a:r>
              <a:rPr lang="en-US" altLang="ja-JP" sz="2400" dirty="0"/>
              <a:t> </a:t>
            </a:r>
            <a:br>
              <a:rPr lang="en-US" altLang="ja-JP" sz="2400" dirty="0"/>
            </a:br>
            <a:r>
              <a:rPr lang="en-US" altLang="ja-JP" sz="2400" dirty="0" err="1"/>
              <a:t>Linac</a:t>
            </a:r>
            <a:r>
              <a:rPr lang="en-US" altLang="ja-JP" sz="2400" dirty="0"/>
              <a:t> J-arc</a:t>
            </a:r>
            <a:r>
              <a:rPr lang="ja-JP" altLang="en-US" sz="2400"/>
              <a:t>部に設置された。</a:t>
            </a:r>
            <a:endParaRPr lang="en-US" altLang="ja-JP" sz="2400" dirty="0"/>
          </a:p>
          <a:p>
            <a:pPr>
              <a:lnSpc>
                <a:spcPct val="90000"/>
              </a:lnSpc>
            </a:pPr>
            <a:r>
              <a:rPr kumimoji="1" lang="ja-JP" altLang="en-US" sz="2400">
                <a:solidFill>
                  <a:srgbClr val="0432FF"/>
                </a:solidFill>
              </a:rPr>
              <a:t>通電試験スタート（</a:t>
            </a:r>
            <a:r>
              <a:rPr kumimoji="1" lang="en-US" altLang="ja-JP" sz="2400" dirty="0">
                <a:solidFill>
                  <a:srgbClr val="0432FF"/>
                </a:solidFill>
              </a:rPr>
              <a:t>11/16</a:t>
            </a:r>
            <a:r>
              <a:rPr kumimoji="1" lang="ja-JP" altLang="en-US" sz="2400">
                <a:solidFill>
                  <a:srgbClr val="0432FF"/>
                </a:solidFill>
              </a:rPr>
              <a:t>）</a:t>
            </a:r>
            <a:r>
              <a:rPr lang="ja-JP" altLang="en-US" sz="2400">
                <a:solidFill>
                  <a:srgbClr val="0432FF"/>
                </a:solidFill>
              </a:rPr>
              <a:t>。</a:t>
            </a:r>
            <a:r>
              <a:rPr kumimoji="1" lang="ja-JP" altLang="en-US" sz="2400">
                <a:solidFill>
                  <a:srgbClr val="0432FF"/>
                </a:solidFill>
              </a:rPr>
              <a:t>今後、ビームキック試験を行う予定</a:t>
            </a:r>
            <a:r>
              <a:rPr lang="ja-JP" altLang="en-US" sz="2400">
                <a:solidFill>
                  <a:srgbClr val="0432FF"/>
                </a:solidFill>
              </a:rPr>
              <a:t>。</a:t>
            </a:r>
            <a:endParaRPr kumimoji="1" lang="en-US" altLang="ja-JP" sz="2400" dirty="0"/>
          </a:p>
          <a:p>
            <a:pPr>
              <a:lnSpc>
                <a:spcPct val="90000"/>
              </a:lnSpc>
            </a:pPr>
            <a:endParaRPr lang="en-US" altLang="ja-JP" sz="2400" dirty="0"/>
          </a:p>
          <a:p>
            <a:pPr>
              <a:lnSpc>
                <a:spcPct val="90000"/>
              </a:lnSpc>
            </a:pPr>
            <a:endParaRPr kumimoji="1" lang="en-US" altLang="ja-JP" sz="2400" dirty="0"/>
          </a:p>
          <a:p>
            <a:pPr>
              <a:lnSpc>
                <a:spcPct val="90000"/>
              </a:lnSpc>
            </a:pPr>
            <a:endParaRPr lang="en-US" altLang="ja-JP" sz="2400" dirty="0"/>
          </a:p>
          <a:p>
            <a:pPr>
              <a:lnSpc>
                <a:spcPct val="90000"/>
              </a:lnSpc>
            </a:pPr>
            <a:endParaRPr kumimoji="1" lang="en-US" altLang="ja-JP" sz="2400" dirty="0"/>
          </a:p>
          <a:p>
            <a:pPr>
              <a:lnSpc>
                <a:spcPct val="90000"/>
              </a:lnSpc>
            </a:pPr>
            <a:endParaRPr lang="en-US" altLang="ja-JP" sz="2400" dirty="0"/>
          </a:p>
          <a:p>
            <a:pPr>
              <a:lnSpc>
                <a:spcPct val="90000"/>
              </a:lnSpc>
            </a:pPr>
            <a:endParaRPr kumimoji="1" lang="en-US" altLang="ja-JP" sz="2400" dirty="0"/>
          </a:p>
          <a:p>
            <a:pPr>
              <a:lnSpc>
                <a:spcPct val="90000"/>
              </a:lnSpc>
            </a:pPr>
            <a:endParaRPr lang="en-US" altLang="ja-JP" sz="2400" dirty="0"/>
          </a:p>
          <a:p>
            <a:pPr>
              <a:lnSpc>
                <a:spcPct val="90000"/>
              </a:lnSpc>
            </a:pPr>
            <a:endParaRPr kumimoji="1" lang="en-US" altLang="ja-JP" sz="2400" dirty="0"/>
          </a:p>
          <a:p>
            <a:pPr>
              <a:lnSpc>
                <a:spcPct val="90000"/>
              </a:lnSpc>
            </a:pPr>
            <a:endParaRPr lang="en-US" altLang="ja-JP" sz="2400" dirty="0"/>
          </a:p>
          <a:p>
            <a:pPr>
              <a:lnSpc>
                <a:spcPct val="90000"/>
              </a:lnSpc>
            </a:pPr>
            <a:endParaRPr kumimoji="1" lang="en-US" altLang="ja-JP" sz="2400" dirty="0"/>
          </a:p>
          <a:p>
            <a:pPr>
              <a:lnSpc>
                <a:spcPct val="90000"/>
              </a:lnSpc>
            </a:pPr>
            <a:r>
              <a:rPr lang="ja-JP" altLang="en-US" sz="2400">
                <a:solidFill>
                  <a:srgbClr val="0432FF"/>
                </a:solidFill>
              </a:rPr>
              <a:t>第２期製作予定の</a:t>
            </a:r>
            <a:r>
              <a:rPr lang="en-US" altLang="ja-JP" sz="2400" dirty="0">
                <a:solidFill>
                  <a:srgbClr val="0432FF"/>
                </a:solidFill>
              </a:rPr>
              <a:t>2</a:t>
            </a:r>
            <a:r>
              <a:rPr lang="ja-JP" altLang="en-US" sz="2400">
                <a:solidFill>
                  <a:srgbClr val="0432FF"/>
                </a:solidFill>
              </a:rPr>
              <a:t>号機、</a:t>
            </a:r>
            <a:r>
              <a:rPr lang="en-US" altLang="ja-JP" sz="2400" dirty="0">
                <a:solidFill>
                  <a:srgbClr val="0432FF"/>
                </a:solidFill>
              </a:rPr>
              <a:t>3</a:t>
            </a:r>
            <a:r>
              <a:rPr lang="ja-JP" altLang="en-US" sz="2400">
                <a:solidFill>
                  <a:srgbClr val="0432FF"/>
                </a:solidFill>
              </a:rPr>
              <a:t>号機は</a:t>
            </a:r>
            <a:r>
              <a:rPr lang="en-US" altLang="ja-JP" sz="2400" dirty="0">
                <a:solidFill>
                  <a:srgbClr val="0432FF"/>
                </a:solidFill>
              </a:rPr>
              <a:t> </a:t>
            </a:r>
            <a:r>
              <a:rPr lang="en-US" altLang="ja-JP" sz="2400" dirty="0" err="1">
                <a:solidFill>
                  <a:srgbClr val="0432FF"/>
                </a:solidFill>
              </a:rPr>
              <a:t>Linac</a:t>
            </a:r>
            <a:r>
              <a:rPr lang="ja-JP" altLang="en-US" sz="2400">
                <a:solidFill>
                  <a:srgbClr val="0432FF"/>
                </a:solidFill>
              </a:rPr>
              <a:t>終端</a:t>
            </a:r>
            <a:r>
              <a:rPr lang="en-US" altLang="ja-JP" sz="2400" dirty="0">
                <a:solidFill>
                  <a:srgbClr val="0432FF"/>
                </a:solidFill>
              </a:rPr>
              <a:t> </a:t>
            </a:r>
            <a:r>
              <a:rPr lang="ja-JP" altLang="en-US" sz="2400">
                <a:solidFill>
                  <a:srgbClr val="0432FF"/>
                </a:solidFill>
              </a:rPr>
              <a:t>と</a:t>
            </a:r>
            <a:r>
              <a:rPr lang="en-US" altLang="ja-JP" sz="2400" dirty="0">
                <a:solidFill>
                  <a:srgbClr val="0432FF"/>
                </a:solidFill>
              </a:rPr>
              <a:t> SY3</a:t>
            </a:r>
            <a:r>
              <a:rPr lang="ja-JP" altLang="en-US" sz="2400">
                <a:solidFill>
                  <a:srgbClr val="0432FF"/>
                </a:solidFill>
              </a:rPr>
              <a:t>内</a:t>
            </a:r>
            <a:r>
              <a:rPr lang="en-US" altLang="ja-JP" sz="2400" dirty="0">
                <a:solidFill>
                  <a:srgbClr val="0432FF"/>
                </a:solidFill>
              </a:rPr>
              <a:t>HER-BT</a:t>
            </a:r>
            <a:br>
              <a:rPr lang="en-US" altLang="ja-JP" sz="2400" dirty="0"/>
            </a:br>
            <a:r>
              <a:rPr lang="en-US" altLang="ja-JP" sz="2400" dirty="0">
                <a:solidFill>
                  <a:srgbClr val="0432FF"/>
                </a:solidFill>
              </a:rPr>
              <a:t>   </a:t>
            </a:r>
            <a:r>
              <a:rPr lang="ja-JP" altLang="en-US" sz="2400">
                <a:solidFill>
                  <a:srgbClr val="0432FF"/>
                </a:solidFill>
              </a:rPr>
              <a:t>への設置を検討中。</a:t>
            </a:r>
            <a:r>
              <a:rPr lang="en-US" altLang="ja-JP" sz="2400" dirty="0">
                <a:solidFill>
                  <a:srgbClr val="0432FF"/>
                </a:solidFill>
              </a:rPr>
              <a:t> LS1</a:t>
            </a:r>
            <a:r>
              <a:rPr lang="ja-JP" altLang="en-US" sz="2400">
                <a:solidFill>
                  <a:srgbClr val="0432FF"/>
                </a:solidFill>
              </a:rPr>
              <a:t>後の運転に向けて</a:t>
            </a:r>
            <a:r>
              <a:rPr lang="en-US" altLang="ja-JP" sz="2400" dirty="0">
                <a:solidFill>
                  <a:srgbClr val="0432FF"/>
                </a:solidFill>
              </a:rPr>
              <a:t>2023</a:t>
            </a:r>
            <a:r>
              <a:rPr lang="ja-JP" altLang="en-US" sz="2400">
                <a:solidFill>
                  <a:srgbClr val="0432FF"/>
                </a:solidFill>
              </a:rPr>
              <a:t>夏設置予定。</a:t>
            </a:r>
            <a:endParaRPr lang="en-US" altLang="ja-JP" sz="2400" dirty="0"/>
          </a:p>
        </p:txBody>
      </p:sp>
      <p:pic>
        <p:nvPicPr>
          <p:cNvPr id="8" name="図 7">
            <a:extLst>
              <a:ext uri="{FF2B5EF4-FFF2-40B4-BE49-F238E27FC236}">
                <a16:creationId xmlns:a16="http://schemas.microsoft.com/office/drawing/2014/main" id="{4DAA33EF-9165-C86A-47B6-C66BCC66C86B}"/>
              </a:ext>
            </a:extLst>
          </p:cNvPr>
          <p:cNvPicPr>
            <a:picLocks noChangeAspect="1"/>
          </p:cNvPicPr>
          <p:nvPr/>
        </p:nvPicPr>
        <p:blipFill rotWithShape="1">
          <a:blip r:embed="rId2"/>
          <a:srcRect l="20359" t="10934" r="7183" b="23966"/>
          <a:stretch/>
        </p:blipFill>
        <p:spPr>
          <a:xfrm>
            <a:off x="260370" y="2177621"/>
            <a:ext cx="4021754" cy="2177606"/>
          </a:xfrm>
          <a:prstGeom prst="rect">
            <a:avLst/>
          </a:prstGeom>
        </p:spPr>
      </p:pic>
      <p:sp>
        <p:nvSpPr>
          <p:cNvPr id="9" name="四角形吹き出し 8">
            <a:extLst>
              <a:ext uri="{FF2B5EF4-FFF2-40B4-BE49-F238E27FC236}">
                <a16:creationId xmlns:a16="http://schemas.microsoft.com/office/drawing/2014/main" id="{5AC233A8-AEFF-FEDD-B42B-A1637BF5E5F3}"/>
              </a:ext>
            </a:extLst>
          </p:cNvPr>
          <p:cNvSpPr/>
          <p:nvPr/>
        </p:nvSpPr>
        <p:spPr>
          <a:xfrm>
            <a:off x="220286" y="4662502"/>
            <a:ext cx="4021754" cy="930545"/>
          </a:xfrm>
          <a:prstGeom prst="wedgeRectCallout">
            <a:avLst>
              <a:gd name="adj1" fmla="val 35936"/>
              <a:gd name="adj2" fmla="val -22209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スライド番号プレースホルダー 3">
            <a:extLst>
              <a:ext uri="{FF2B5EF4-FFF2-40B4-BE49-F238E27FC236}">
                <a16:creationId xmlns:a16="http://schemas.microsoft.com/office/drawing/2014/main" id="{25F59C88-87E6-180E-CA7F-3446CCA4F982}"/>
              </a:ext>
            </a:extLst>
          </p:cNvPr>
          <p:cNvSpPr>
            <a:spLocks noGrp="1"/>
          </p:cNvSpPr>
          <p:nvPr>
            <p:ph type="sldNum" sz="quarter" idx="12"/>
          </p:nvPr>
        </p:nvSpPr>
        <p:spPr/>
        <p:txBody>
          <a:bodyPr/>
          <a:lstStyle/>
          <a:p>
            <a:fld id="{A477A2B4-985F-9743-A71F-B8271216F56E}" type="slidenum">
              <a:rPr kumimoji="1" lang="ja-JP" altLang="en-US" smtClean="0"/>
              <a:t>19</a:t>
            </a:fld>
            <a:endParaRPr kumimoji="1" lang="ja-JP" altLang="en-US"/>
          </a:p>
        </p:txBody>
      </p:sp>
      <p:sp>
        <p:nvSpPr>
          <p:cNvPr id="5" name="テキスト ボックス 4">
            <a:extLst>
              <a:ext uri="{FF2B5EF4-FFF2-40B4-BE49-F238E27FC236}">
                <a16:creationId xmlns:a16="http://schemas.microsoft.com/office/drawing/2014/main" id="{9E986A0F-8ABC-AEB7-5CF0-5518BA39A1A5}"/>
              </a:ext>
            </a:extLst>
          </p:cNvPr>
          <p:cNvSpPr txBox="1"/>
          <p:nvPr/>
        </p:nvSpPr>
        <p:spPr>
          <a:xfrm>
            <a:off x="3278601" y="5688387"/>
            <a:ext cx="2510871" cy="276999"/>
          </a:xfrm>
          <a:prstGeom prst="rect">
            <a:avLst/>
          </a:prstGeom>
          <a:noFill/>
          <a:ln>
            <a:solidFill>
              <a:schemeClr val="tx1"/>
            </a:solidFill>
          </a:ln>
        </p:spPr>
        <p:txBody>
          <a:bodyPr wrap="none" lIns="36000" tIns="0" rIns="36000" bIns="0" rtlCol="0">
            <a:spAutoFit/>
          </a:bodyPr>
          <a:lstStyle/>
          <a:p>
            <a:r>
              <a:rPr lang="ja-JP" altLang="en-US"/>
              <a:t>岡安氏、夏井氏、満田氏</a:t>
            </a:r>
            <a:r>
              <a:rPr lang="en-US" altLang="ja-JP" dirty="0"/>
              <a:t> </a:t>
            </a:r>
            <a:endParaRPr kumimoji="1" lang="ja-JP" altLang="en-US"/>
          </a:p>
        </p:txBody>
      </p:sp>
      <p:pic>
        <p:nvPicPr>
          <p:cNvPr id="10" name="図 9">
            <a:extLst>
              <a:ext uri="{FF2B5EF4-FFF2-40B4-BE49-F238E27FC236}">
                <a16:creationId xmlns:a16="http://schemas.microsoft.com/office/drawing/2014/main" id="{083E184A-7F1D-8D1D-3B9E-230A21C56B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5549" t="35096" r="3080" b="34559"/>
          <a:stretch/>
        </p:blipFill>
        <p:spPr>
          <a:xfrm>
            <a:off x="282462" y="4693479"/>
            <a:ext cx="3875365" cy="870969"/>
          </a:xfrm>
          <a:prstGeom prst="rect">
            <a:avLst/>
          </a:prstGeom>
        </p:spPr>
      </p:pic>
      <p:cxnSp>
        <p:nvCxnSpPr>
          <p:cNvPr id="11" name="直線矢印コネクタ 10">
            <a:extLst>
              <a:ext uri="{FF2B5EF4-FFF2-40B4-BE49-F238E27FC236}">
                <a16:creationId xmlns:a16="http://schemas.microsoft.com/office/drawing/2014/main" id="{8057D3AE-A079-03FD-DA21-8C448E2D9987}"/>
              </a:ext>
            </a:extLst>
          </p:cNvPr>
          <p:cNvCxnSpPr>
            <a:cxnSpLocks/>
          </p:cNvCxnSpPr>
          <p:nvPr/>
        </p:nvCxnSpPr>
        <p:spPr>
          <a:xfrm flipH="1" flipV="1">
            <a:off x="3722904" y="2834730"/>
            <a:ext cx="403842" cy="221599"/>
          </a:xfrm>
          <a:prstGeom prst="straightConnector1">
            <a:avLst/>
          </a:prstGeom>
          <a:ln>
            <a:solidFill>
              <a:srgbClr val="00FA00"/>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53AE61B0-AA3F-F9B3-20DE-910DC702B8B0}"/>
              </a:ext>
            </a:extLst>
          </p:cNvPr>
          <p:cNvSpPr txBox="1"/>
          <p:nvPr/>
        </p:nvSpPr>
        <p:spPr>
          <a:xfrm>
            <a:off x="1312950" y="4064720"/>
            <a:ext cx="755582" cy="221599"/>
          </a:xfrm>
          <a:prstGeom prst="rect">
            <a:avLst/>
          </a:prstGeom>
          <a:solidFill>
            <a:schemeClr val="bg1"/>
          </a:solidFill>
        </p:spPr>
        <p:txBody>
          <a:bodyPr wrap="none" lIns="36000" tIns="0" rIns="36000" bIns="0" rtlCol="0">
            <a:spAutoFit/>
          </a:bodyPr>
          <a:lstStyle/>
          <a:p>
            <a:pPr>
              <a:lnSpc>
                <a:spcPct val="90000"/>
              </a:lnSpc>
            </a:pPr>
            <a:r>
              <a:rPr kumimoji="1" lang="en-US" altLang="ja-JP" sz="1600" dirty="0">
                <a:solidFill>
                  <a:srgbClr val="00FA00"/>
                </a:solidFill>
              </a:rPr>
              <a:t>e- beam</a:t>
            </a:r>
            <a:endParaRPr kumimoji="1" lang="ja-JP" altLang="en-US" sz="1600">
              <a:solidFill>
                <a:srgbClr val="00FA00"/>
              </a:solidFill>
            </a:endParaRPr>
          </a:p>
        </p:txBody>
      </p:sp>
      <p:cxnSp>
        <p:nvCxnSpPr>
          <p:cNvPr id="14" name="直線矢印コネクタ 13">
            <a:extLst>
              <a:ext uri="{FF2B5EF4-FFF2-40B4-BE49-F238E27FC236}">
                <a16:creationId xmlns:a16="http://schemas.microsoft.com/office/drawing/2014/main" id="{3DA7EE5B-E957-C32F-0934-D5E4FB654AF5}"/>
              </a:ext>
            </a:extLst>
          </p:cNvPr>
          <p:cNvCxnSpPr>
            <a:cxnSpLocks/>
          </p:cNvCxnSpPr>
          <p:nvPr/>
        </p:nvCxnSpPr>
        <p:spPr>
          <a:xfrm>
            <a:off x="220286" y="5200157"/>
            <a:ext cx="4125047" cy="0"/>
          </a:xfrm>
          <a:prstGeom prst="straightConnector1">
            <a:avLst/>
          </a:prstGeom>
          <a:ln>
            <a:solidFill>
              <a:srgbClr val="00FA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5705F5CB-BBEB-A07A-E46B-1144A119C1A4}"/>
              </a:ext>
            </a:extLst>
          </p:cNvPr>
          <p:cNvSpPr txBox="1"/>
          <p:nvPr/>
        </p:nvSpPr>
        <p:spPr>
          <a:xfrm>
            <a:off x="3536003" y="4740950"/>
            <a:ext cx="661787" cy="443198"/>
          </a:xfrm>
          <a:prstGeom prst="rect">
            <a:avLst/>
          </a:prstGeom>
          <a:solidFill>
            <a:schemeClr val="bg1"/>
          </a:solidFill>
        </p:spPr>
        <p:txBody>
          <a:bodyPr wrap="square" lIns="36000" tIns="0" rIns="36000" bIns="0" rtlCol="0">
            <a:spAutoFit/>
          </a:bodyPr>
          <a:lstStyle/>
          <a:p>
            <a:pPr>
              <a:lnSpc>
                <a:spcPct val="90000"/>
              </a:lnSpc>
            </a:pPr>
            <a:r>
              <a:rPr kumimoji="1" lang="en-US" altLang="ja-JP" sz="1600" dirty="0">
                <a:solidFill>
                  <a:srgbClr val="00FA00"/>
                </a:solidFill>
              </a:rPr>
              <a:t>e- beam</a:t>
            </a:r>
            <a:endParaRPr kumimoji="1" lang="ja-JP" altLang="en-US" sz="1600">
              <a:solidFill>
                <a:srgbClr val="00FA00"/>
              </a:solidFill>
            </a:endParaRPr>
          </a:p>
        </p:txBody>
      </p:sp>
      <p:cxnSp>
        <p:nvCxnSpPr>
          <p:cNvPr id="16" name="直線矢印コネクタ 15">
            <a:extLst>
              <a:ext uri="{FF2B5EF4-FFF2-40B4-BE49-F238E27FC236}">
                <a16:creationId xmlns:a16="http://schemas.microsoft.com/office/drawing/2014/main" id="{CC78AC64-DABD-3FB7-D7FB-5A6E0BEA0F12}"/>
              </a:ext>
            </a:extLst>
          </p:cNvPr>
          <p:cNvCxnSpPr>
            <a:cxnSpLocks/>
          </p:cNvCxnSpPr>
          <p:nvPr/>
        </p:nvCxnSpPr>
        <p:spPr>
          <a:xfrm flipH="1" flipV="1">
            <a:off x="1081882" y="4196436"/>
            <a:ext cx="467540" cy="296767"/>
          </a:xfrm>
          <a:prstGeom prst="straightConnector1">
            <a:avLst/>
          </a:prstGeom>
          <a:ln>
            <a:solidFill>
              <a:srgbClr val="00FA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7E1D153F-35E1-5FBE-2FBC-8F8954A940AB}"/>
              </a:ext>
            </a:extLst>
          </p:cNvPr>
          <p:cNvSpPr txBox="1"/>
          <p:nvPr/>
        </p:nvSpPr>
        <p:spPr>
          <a:xfrm>
            <a:off x="3763495" y="3309034"/>
            <a:ext cx="755582" cy="221599"/>
          </a:xfrm>
          <a:prstGeom prst="rect">
            <a:avLst/>
          </a:prstGeom>
          <a:solidFill>
            <a:schemeClr val="bg1"/>
          </a:solidFill>
        </p:spPr>
        <p:txBody>
          <a:bodyPr wrap="none" lIns="36000" tIns="0" rIns="36000" bIns="0" rtlCol="0">
            <a:spAutoFit/>
          </a:bodyPr>
          <a:lstStyle/>
          <a:p>
            <a:pPr>
              <a:lnSpc>
                <a:spcPct val="90000"/>
              </a:lnSpc>
            </a:pPr>
            <a:r>
              <a:rPr kumimoji="1" lang="en-US" altLang="ja-JP" sz="1600" dirty="0">
                <a:solidFill>
                  <a:srgbClr val="00FA00"/>
                </a:solidFill>
              </a:rPr>
              <a:t>e- beam</a:t>
            </a:r>
            <a:endParaRPr kumimoji="1" lang="ja-JP" altLang="en-US" sz="1600">
              <a:solidFill>
                <a:srgbClr val="00FA00"/>
              </a:solidFill>
            </a:endParaRPr>
          </a:p>
        </p:txBody>
      </p:sp>
      <p:cxnSp>
        <p:nvCxnSpPr>
          <p:cNvPr id="21" name="直線矢印コネクタ 20">
            <a:extLst>
              <a:ext uri="{FF2B5EF4-FFF2-40B4-BE49-F238E27FC236}">
                <a16:creationId xmlns:a16="http://schemas.microsoft.com/office/drawing/2014/main" id="{FAECDF30-2A46-8861-D3F9-A99D37F5C076}"/>
              </a:ext>
            </a:extLst>
          </p:cNvPr>
          <p:cNvCxnSpPr>
            <a:cxnSpLocks/>
          </p:cNvCxnSpPr>
          <p:nvPr/>
        </p:nvCxnSpPr>
        <p:spPr>
          <a:xfrm flipH="1" flipV="1">
            <a:off x="2899303" y="2430213"/>
            <a:ext cx="379298" cy="122151"/>
          </a:xfrm>
          <a:prstGeom prst="straightConnector1">
            <a:avLst/>
          </a:prstGeom>
          <a:ln>
            <a:solidFill>
              <a:srgbClr val="00FA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 name="直線矢印コネクタ 6">
            <a:extLst>
              <a:ext uri="{FF2B5EF4-FFF2-40B4-BE49-F238E27FC236}">
                <a16:creationId xmlns:a16="http://schemas.microsoft.com/office/drawing/2014/main" id="{016306E1-8EF0-09B3-BD87-AE205FAD0C0D}"/>
              </a:ext>
            </a:extLst>
          </p:cNvPr>
          <p:cNvCxnSpPr>
            <a:cxnSpLocks/>
          </p:cNvCxnSpPr>
          <p:nvPr/>
        </p:nvCxnSpPr>
        <p:spPr>
          <a:xfrm flipV="1">
            <a:off x="6164491" y="2652378"/>
            <a:ext cx="2229495" cy="1265496"/>
          </a:xfrm>
          <a:prstGeom prst="straightConnector1">
            <a:avLst/>
          </a:prstGeom>
          <a:ln>
            <a:solidFill>
              <a:srgbClr val="00FA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pic>
        <p:nvPicPr>
          <p:cNvPr id="18" name="図 17">
            <a:extLst>
              <a:ext uri="{FF2B5EF4-FFF2-40B4-BE49-F238E27FC236}">
                <a16:creationId xmlns:a16="http://schemas.microsoft.com/office/drawing/2014/main" id="{DF5FF0AB-D075-CA82-AEB7-604D1CEE6CAD}"/>
              </a:ext>
            </a:extLst>
          </p:cNvPr>
          <p:cNvPicPr>
            <a:picLocks noChangeAspect="1"/>
          </p:cNvPicPr>
          <p:nvPr/>
        </p:nvPicPr>
        <p:blipFill>
          <a:blip r:embed="rId5"/>
          <a:stretch>
            <a:fillRect/>
          </a:stretch>
        </p:blipFill>
        <p:spPr>
          <a:xfrm>
            <a:off x="4600862" y="2193757"/>
            <a:ext cx="4267240" cy="3200430"/>
          </a:xfrm>
          <a:prstGeom prst="rect">
            <a:avLst/>
          </a:prstGeom>
        </p:spPr>
      </p:pic>
    </p:spTree>
    <p:extLst>
      <p:ext uri="{BB962C8B-B14F-4D97-AF65-F5344CB8AC3E}">
        <p14:creationId xmlns:p14="http://schemas.microsoft.com/office/powerpoint/2010/main" val="1295028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041261-4085-F852-E3B5-D52F91E2D815}"/>
              </a:ext>
            </a:extLst>
          </p:cNvPr>
          <p:cNvSpPr>
            <a:spLocks noGrp="1"/>
          </p:cNvSpPr>
          <p:nvPr>
            <p:ph type="title"/>
          </p:nvPr>
        </p:nvSpPr>
        <p:spPr/>
        <p:txBody>
          <a:bodyPr/>
          <a:lstStyle/>
          <a:p>
            <a:r>
              <a:rPr kumimoji="1" lang="ja-JP" altLang="en-US"/>
              <a:t>報告内容</a:t>
            </a:r>
          </a:p>
        </p:txBody>
      </p:sp>
      <p:sp>
        <p:nvSpPr>
          <p:cNvPr id="3" name="コンテンツ プレースホルダー 2">
            <a:extLst>
              <a:ext uri="{FF2B5EF4-FFF2-40B4-BE49-F238E27FC236}">
                <a16:creationId xmlns:a16="http://schemas.microsoft.com/office/drawing/2014/main" id="{36705B66-DF3D-A467-3DAB-F58152436C5E}"/>
              </a:ext>
            </a:extLst>
          </p:cNvPr>
          <p:cNvSpPr>
            <a:spLocks noGrp="1"/>
          </p:cNvSpPr>
          <p:nvPr>
            <p:ph idx="1"/>
          </p:nvPr>
        </p:nvSpPr>
        <p:spPr/>
        <p:txBody>
          <a:bodyPr/>
          <a:lstStyle/>
          <a:p>
            <a:r>
              <a:rPr kumimoji="1" lang="ja-JP" altLang="en-US">
                <a:solidFill>
                  <a:srgbClr val="0432FF"/>
                </a:solidFill>
              </a:rPr>
              <a:t>入射器の状況について</a:t>
            </a:r>
            <a:endParaRPr kumimoji="1" lang="en-US" altLang="ja-JP" dirty="0">
              <a:solidFill>
                <a:srgbClr val="0432FF"/>
              </a:solidFill>
            </a:endParaRPr>
          </a:p>
          <a:p>
            <a:pPr lvl="1"/>
            <a:r>
              <a:rPr lang="ja-JP" altLang="en-US"/>
              <a:t>ビーム入射状況（入射電荷量の履歴）</a:t>
            </a:r>
            <a:endParaRPr lang="en-US" altLang="ja-JP" dirty="0"/>
          </a:p>
          <a:p>
            <a:pPr lvl="1"/>
            <a:r>
              <a:rPr kumimoji="1" lang="ja-JP" altLang="en-US"/>
              <a:t>最近の改善項目</a:t>
            </a:r>
            <a:br>
              <a:rPr kumimoji="1" lang="en-US" altLang="ja-JP" dirty="0"/>
            </a:br>
            <a:r>
              <a:rPr kumimoji="1" lang="en-US" altLang="ja-JP" dirty="0"/>
              <a:t>[1] RF-gun </a:t>
            </a:r>
            <a:r>
              <a:rPr kumimoji="1" lang="ja-JP" altLang="en-US"/>
              <a:t>レーザー導入窓の交換と真空ポンプ追加</a:t>
            </a:r>
            <a:br>
              <a:rPr kumimoji="1" lang="en-US" altLang="ja-JP" dirty="0"/>
            </a:br>
            <a:r>
              <a:rPr kumimoji="1" lang="en-US" altLang="ja-JP" dirty="0"/>
              <a:t>[2] RTL </a:t>
            </a:r>
            <a:r>
              <a:rPr kumimoji="1" lang="en-US" altLang="ja-JP" sz="1800" dirty="0"/>
              <a:t>(from DR to </a:t>
            </a:r>
            <a:r>
              <a:rPr kumimoji="1" lang="en-US" altLang="ja-JP" sz="1800" dirty="0" err="1"/>
              <a:t>Linac</a:t>
            </a:r>
            <a:r>
              <a:rPr kumimoji="1" lang="en-US" altLang="ja-JP" sz="1800" dirty="0"/>
              <a:t>)</a:t>
            </a:r>
            <a:r>
              <a:rPr kumimoji="1" lang="en-US" altLang="ja-JP" dirty="0"/>
              <a:t> </a:t>
            </a:r>
            <a:r>
              <a:rPr kumimoji="1" lang="ja-JP" altLang="en-US"/>
              <a:t>への高速キッカーの導入</a:t>
            </a:r>
            <a:br>
              <a:rPr kumimoji="1" lang="en-US" altLang="ja-JP" dirty="0"/>
            </a:br>
            <a:r>
              <a:rPr kumimoji="1" lang="en-US" altLang="ja-JP" sz="2000" dirty="0"/>
              <a:t>         </a:t>
            </a:r>
            <a:r>
              <a:rPr kumimoji="1" lang="ja-JP" altLang="en-US" sz="2000"/>
              <a:t>（</a:t>
            </a:r>
            <a:r>
              <a:rPr kumimoji="1" lang="en-US" altLang="ja-JP" sz="2000" dirty="0"/>
              <a:t>2</a:t>
            </a:r>
            <a:r>
              <a:rPr kumimoji="1" lang="ja-JP" altLang="en-US" sz="2000"/>
              <a:t>バンチ間の</a:t>
            </a:r>
            <a:r>
              <a:rPr kumimoji="1" lang="en-US" altLang="ja-JP" sz="2000" dirty="0"/>
              <a:t> DR </a:t>
            </a:r>
            <a:r>
              <a:rPr kumimoji="1" lang="ja-JP" altLang="en-US" sz="2000"/>
              <a:t>出射角度の違いの補正用</a:t>
            </a:r>
            <a:r>
              <a:rPr lang="ja-JP" altLang="en-US" sz="2000"/>
              <a:t>）</a:t>
            </a:r>
            <a:endParaRPr kumimoji="1" lang="en-US" altLang="ja-JP" sz="2000" dirty="0"/>
          </a:p>
          <a:p>
            <a:endParaRPr kumimoji="1" lang="en-US" altLang="ja-JP" dirty="0"/>
          </a:p>
          <a:p>
            <a:r>
              <a:rPr kumimoji="1" lang="en-US" altLang="ja-JP" dirty="0">
                <a:solidFill>
                  <a:srgbClr val="0432FF"/>
                </a:solidFill>
              </a:rPr>
              <a:t>LS1</a:t>
            </a:r>
            <a:r>
              <a:rPr kumimoji="1" lang="ja-JP" altLang="en-US">
                <a:solidFill>
                  <a:srgbClr val="0432FF"/>
                </a:solidFill>
              </a:rPr>
              <a:t>期間における入射器のアップグレード項目</a:t>
            </a:r>
            <a:endParaRPr lang="en-US" altLang="ja-JP" dirty="0">
              <a:solidFill>
                <a:srgbClr val="0432FF"/>
              </a:solidFill>
            </a:endParaRPr>
          </a:p>
          <a:p>
            <a:pPr lvl="1"/>
            <a:r>
              <a:rPr kumimoji="1" lang="en-US" altLang="ja-JP" dirty="0"/>
              <a:t>[1] J-arc matching section </a:t>
            </a:r>
            <a:r>
              <a:rPr kumimoji="1" lang="ja-JP" altLang="en-US"/>
              <a:t>でのパルス四極への置き換え</a:t>
            </a:r>
            <a:endParaRPr lang="en-US" altLang="ja-JP" dirty="0"/>
          </a:p>
          <a:p>
            <a:pPr lvl="1"/>
            <a:r>
              <a:rPr kumimoji="1" lang="en-US" altLang="ja-JP" dirty="0"/>
              <a:t>[2] </a:t>
            </a:r>
            <a:r>
              <a:rPr kumimoji="1" lang="ja-JP" altLang="en-US"/>
              <a:t>セクター</a:t>
            </a:r>
            <a:r>
              <a:rPr kumimoji="1" lang="en-US" altLang="ja-JP" dirty="0"/>
              <a:t> 1, 2 </a:t>
            </a:r>
            <a:r>
              <a:rPr kumimoji="1" lang="en-US" altLang="ja-JP" sz="2000" dirty="0"/>
              <a:t>(e+/e- compatible optics region)</a:t>
            </a:r>
            <a:r>
              <a:rPr kumimoji="1" lang="en-US" altLang="ja-JP" dirty="0"/>
              <a:t> </a:t>
            </a:r>
            <a:r>
              <a:rPr kumimoji="1" lang="ja-JP" altLang="en-US"/>
              <a:t>での</a:t>
            </a:r>
            <a:br>
              <a:rPr kumimoji="1" lang="en-US" altLang="ja-JP" dirty="0"/>
            </a:br>
            <a:r>
              <a:rPr kumimoji="1" lang="ja-JP" altLang="en-US"/>
              <a:t>　　　パルス四極への置き換え</a:t>
            </a:r>
            <a:endParaRPr lang="en-US" altLang="ja-JP" dirty="0"/>
          </a:p>
          <a:p>
            <a:pPr lvl="1"/>
            <a:r>
              <a:rPr kumimoji="1" lang="en-US" altLang="ja-JP" dirty="0"/>
              <a:t>[3] </a:t>
            </a:r>
            <a:r>
              <a:rPr kumimoji="1" lang="en-US" altLang="ja-JP" dirty="0" err="1"/>
              <a:t>Linac</a:t>
            </a:r>
            <a:r>
              <a:rPr kumimoji="1" lang="en-US" altLang="ja-JP" dirty="0"/>
              <a:t> </a:t>
            </a:r>
            <a:r>
              <a:rPr kumimoji="1" lang="ja-JP" altLang="en-US"/>
              <a:t>への高速キッカーの導入</a:t>
            </a:r>
            <a:r>
              <a:rPr kumimoji="1" lang="en-US" altLang="ja-JP" dirty="0"/>
              <a:t> </a:t>
            </a:r>
            <a:r>
              <a:rPr kumimoji="1" lang="ja-JP" altLang="en-US" sz="2000"/>
              <a:t>（</a:t>
            </a:r>
            <a:r>
              <a:rPr kumimoji="1" lang="en-US" altLang="ja-JP" sz="2000" dirty="0"/>
              <a:t>2</a:t>
            </a:r>
            <a:r>
              <a:rPr kumimoji="1" lang="ja-JP" altLang="en-US" sz="2000"/>
              <a:t>バンチ間の軌道差の補正用）</a:t>
            </a:r>
          </a:p>
        </p:txBody>
      </p:sp>
      <p:sp>
        <p:nvSpPr>
          <p:cNvPr id="4" name="スライド番号プレースホルダー 3">
            <a:extLst>
              <a:ext uri="{FF2B5EF4-FFF2-40B4-BE49-F238E27FC236}">
                <a16:creationId xmlns:a16="http://schemas.microsoft.com/office/drawing/2014/main" id="{A0D6FF4E-F11E-F040-3B89-06E5E383255A}"/>
              </a:ext>
            </a:extLst>
          </p:cNvPr>
          <p:cNvSpPr>
            <a:spLocks noGrp="1"/>
          </p:cNvSpPr>
          <p:nvPr>
            <p:ph type="sldNum" sz="quarter" idx="12"/>
          </p:nvPr>
        </p:nvSpPr>
        <p:spPr/>
        <p:txBody>
          <a:bodyPr/>
          <a:lstStyle/>
          <a:p>
            <a:fld id="{A477A2B4-985F-9743-A71F-B8271216F56E}" type="slidenum">
              <a:rPr kumimoji="1" lang="ja-JP" altLang="en-US" smtClean="0"/>
              <a:t>2</a:t>
            </a:fld>
            <a:endParaRPr kumimoji="1" lang="ja-JP" altLang="en-US"/>
          </a:p>
        </p:txBody>
      </p:sp>
    </p:spTree>
    <p:extLst>
      <p:ext uri="{BB962C8B-B14F-4D97-AF65-F5344CB8AC3E}">
        <p14:creationId xmlns:p14="http://schemas.microsoft.com/office/powerpoint/2010/main" val="2252403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DB3EF4-CB8D-0178-FBB9-453C39012168}"/>
              </a:ext>
            </a:extLst>
          </p:cNvPr>
          <p:cNvSpPr>
            <a:spLocks noGrp="1"/>
          </p:cNvSpPr>
          <p:nvPr>
            <p:ph type="title"/>
          </p:nvPr>
        </p:nvSpPr>
        <p:spPr/>
        <p:txBody>
          <a:bodyPr/>
          <a:lstStyle/>
          <a:p>
            <a:r>
              <a:rPr kumimoji="1" lang="ja-JP" altLang="en-US"/>
              <a:t>まとめ</a:t>
            </a:r>
            <a:r>
              <a:rPr kumimoji="1" lang="en-US" altLang="ja-JP" dirty="0"/>
              <a:t> </a:t>
            </a:r>
            <a:r>
              <a:rPr kumimoji="1" lang="ja-JP" altLang="en-US"/>
              <a:t>と</a:t>
            </a:r>
            <a:r>
              <a:rPr kumimoji="1" lang="en-US" altLang="ja-JP" dirty="0"/>
              <a:t> </a:t>
            </a:r>
            <a:r>
              <a:rPr kumimoji="1" lang="ja-JP" altLang="en-US"/>
              <a:t>スケジュール</a:t>
            </a:r>
          </a:p>
        </p:txBody>
      </p:sp>
      <p:sp>
        <p:nvSpPr>
          <p:cNvPr id="3" name="コンテンツ プレースホルダー 2">
            <a:extLst>
              <a:ext uri="{FF2B5EF4-FFF2-40B4-BE49-F238E27FC236}">
                <a16:creationId xmlns:a16="http://schemas.microsoft.com/office/drawing/2014/main" id="{525E16F7-E42E-559F-DFB1-23CB467AD254}"/>
              </a:ext>
            </a:extLst>
          </p:cNvPr>
          <p:cNvSpPr>
            <a:spLocks noGrp="1"/>
          </p:cNvSpPr>
          <p:nvPr>
            <p:ph idx="1"/>
          </p:nvPr>
        </p:nvSpPr>
        <p:spPr/>
        <p:txBody>
          <a:bodyPr>
            <a:normAutofit/>
          </a:bodyPr>
          <a:lstStyle/>
          <a:p>
            <a:r>
              <a:rPr kumimoji="1" lang="en-US" altLang="ja-JP" sz="2400" dirty="0" err="1"/>
              <a:t>Linac</a:t>
            </a:r>
            <a:r>
              <a:rPr kumimoji="1" lang="en-US" altLang="ja-JP" sz="2400" dirty="0"/>
              <a:t> </a:t>
            </a:r>
            <a:r>
              <a:rPr kumimoji="1" lang="ja-JP" altLang="en-US" sz="2400"/>
              <a:t>入射状況と最近の改善項目</a:t>
            </a:r>
            <a:endParaRPr kumimoji="1" lang="en-US" altLang="ja-JP" sz="2400" dirty="0"/>
          </a:p>
          <a:p>
            <a:pPr lvl="1"/>
            <a:r>
              <a:rPr kumimoji="1" lang="en-US" altLang="ja-JP" sz="2000" dirty="0" err="1"/>
              <a:t>Linac</a:t>
            </a:r>
            <a:r>
              <a:rPr kumimoji="1" lang="en-US" altLang="ja-JP" sz="2000" dirty="0"/>
              <a:t> </a:t>
            </a:r>
            <a:r>
              <a:rPr kumimoji="1" lang="ja-JP" altLang="en-US" sz="2000"/>
              <a:t>は安定して</a:t>
            </a:r>
            <a:r>
              <a:rPr kumimoji="1" lang="en-US" altLang="ja-JP" sz="2000" dirty="0"/>
              <a:t> e-/e+ beam </a:t>
            </a:r>
            <a:r>
              <a:rPr kumimoji="1" lang="ja-JP" altLang="en-US" sz="2000"/>
              <a:t>を</a:t>
            </a:r>
            <a:r>
              <a:rPr kumimoji="1" lang="en-US" altLang="ja-JP" sz="2000" dirty="0"/>
              <a:t> HER, LER, PF &amp; AR </a:t>
            </a:r>
            <a:r>
              <a:rPr kumimoji="1" lang="ja-JP" altLang="en-US" sz="2000"/>
              <a:t>へ供給している</a:t>
            </a:r>
            <a:endParaRPr kumimoji="1" lang="en-US" altLang="ja-JP" sz="2000" dirty="0"/>
          </a:p>
          <a:p>
            <a:pPr lvl="1"/>
            <a:r>
              <a:rPr lang="en-US" altLang="ja-JP" sz="2000" dirty="0"/>
              <a:t>[1] </a:t>
            </a:r>
            <a:r>
              <a:rPr lang="ja-JP" altLang="en-US" sz="2000">
                <a:solidFill>
                  <a:srgbClr val="0432FF"/>
                </a:solidFill>
              </a:rPr>
              <a:t>レーザー導入窓の交換</a:t>
            </a:r>
            <a:r>
              <a:rPr lang="ja-JP" altLang="en-US" sz="2000"/>
              <a:t>により</a:t>
            </a:r>
            <a:r>
              <a:rPr lang="en-US" altLang="ja-JP" sz="2000" dirty="0"/>
              <a:t>RF-gun</a:t>
            </a:r>
            <a:r>
              <a:rPr lang="ja-JP" altLang="en-US" sz="2000"/>
              <a:t>からの電子ビーム強度が回復</a:t>
            </a:r>
            <a:endParaRPr lang="en-US" altLang="ja-JP" sz="2000" dirty="0">
              <a:solidFill>
                <a:srgbClr val="0432FF"/>
              </a:solidFill>
            </a:endParaRPr>
          </a:p>
          <a:p>
            <a:pPr lvl="1"/>
            <a:r>
              <a:rPr kumimoji="1" lang="en-US" altLang="ja-JP" sz="2000" dirty="0"/>
              <a:t>[2] RTL</a:t>
            </a:r>
            <a:r>
              <a:rPr kumimoji="1" lang="ja-JP" altLang="en-US" sz="2000"/>
              <a:t>への</a:t>
            </a:r>
            <a:r>
              <a:rPr kumimoji="1" lang="ja-JP" altLang="en-US" sz="2000">
                <a:solidFill>
                  <a:srgbClr val="0432FF"/>
                </a:solidFill>
              </a:rPr>
              <a:t>ストリップライン高速キッカー導入</a:t>
            </a:r>
            <a:r>
              <a:rPr kumimoji="1" lang="ja-JP" altLang="en-US" sz="2000"/>
              <a:t>により陽電子の</a:t>
            </a:r>
            <a:r>
              <a:rPr kumimoji="1" lang="en-US" altLang="ja-JP" sz="2000" dirty="0"/>
              <a:t>2</a:t>
            </a:r>
            <a:r>
              <a:rPr kumimoji="1" lang="ja-JP" altLang="en-US" sz="2000"/>
              <a:t>バンチ</a:t>
            </a:r>
            <a:r>
              <a:rPr lang="ja-JP" altLang="en-US" sz="2000"/>
              <a:t>の</a:t>
            </a:r>
            <a:br>
              <a:rPr lang="en-US" altLang="ja-JP" sz="2000" dirty="0"/>
            </a:br>
            <a:r>
              <a:rPr lang="ja-JP" altLang="en-US" sz="2000"/>
              <a:t>　　　軌道差が改善</a:t>
            </a:r>
            <a:endParaRPr kumimoji="1" lang="en-US" altLang="ja-JP" sz="2000" dirty="0">
              <a:solidFill>
                <a:srgbClr val="0432FF"/>
              </a:solidFill>
            </a:endParaRPr>
          </a:p>
          <a:p>
            <a:pPr lvl="1"/>
            <a:endParaRPr lang="en-US" altLang="ja-JP" sz="2000" dirty="0"/>
          </a:p>
          <a:p>
            <a:r>
              <a:rPr kumimoji="1" lang="en-US" altLang="ja-JP" sz="2400" dirty="0"/>
              <a:t>LS1 </a:t>
            </a:r>
            <a:r>
              <a:rPr kumimoji="1" lang="ja-JP" altLang="en-US" sz="2400"/>
              <a:t>期間中の</a:t>
            </a:r>
            <a:r>
              <a:rPr kumimoji="1" lang="en-US" altLang="ja-JP" sz="2400" dirty="0"/>
              <a:t> </a:t>
            </a:r>
            <a:r>
              <a:rPr kumimoji="1" lang="en-US" altLang="ja-JP" sz="2400" dirty="0" err="1"/>
              <a:t>Linac</a:t>
            </a:r>
            <a:r>
              <a:rPr kumimoji="1" lang="en-US" altLang="ja-JP" sz="2400" dirty="0"/>
              <a:t> upgrade </a:t>
            </a:r>
            <a:r>
              <a:rPr kumimoji="1" lang="ja-JP" altLang="en-US" sz="2400"/>
              <a:t>項目</a:t>
            </a:r>
            <a:endParaRPr kumimoji="1" lang="en-US" altLang="ja-JP" sz="2400" dirty="0"/>
          </a:p>
          <a:p>
            <a:pPr lvl="1"/>
            <a:r>
              <a:rPr kumimoji="1" lang="en-US" altLang="ja-JP" sz="2000" dirty="0"/>
              <a:t>[1] </a:t>
            </a:r>
            <a:r>
              <a:rPr kumimoji="1" lang="en-US" altLang="ja-JP" sz="2000" dirty="0">
                <a:solidFill>
                  <a:srgbClr val="0432FF"/>
                </a:solidFill>
              </a:rPr>
              <a:t>J-arc</a:t>
            </a:r>
            <a:r>
              <a:rPr kumimoji="1" lang="ja-JP" altLang="en-US" sz="2000">
                <a:solidFill>
                  <a:srgbClr val="0432FF"/>
                </a:solidFill>
              </a:rPr>
              <a:t>マッチング部に８台のパルス四極を導入</a:t>
            </a:r>
            <a:r>
              <a:rPr kumimoji="1" lang="ja-JP" altLang="en-US" sz="2000"/>
              <a:t>して</a:t>
            </a:r>
            <a:br>
              <a:rPr kumimoji="1" lang="en-US" altLang="ja-JP" sz="2000" dirty="0"/>
            </a:br>
            <a:r>
              <a:rPr kumimoji="1" lang="en-US" altLang="ja-JP" sz="2000" dirty="0"/>
              <a:t>        </a:t>
            </a:r>
            <a:r>
              <a:rPr kumimoji="1" lang="ja-JP" altLang="en-US" sz="2000"/>
              <a:t>各ビームモードごとのマッチング調整を可能にする　</a:t>
            </a:r>
            <a:r>
              <a:rPr kumimoji="1" lang="en-US" altLang="ja-JP" sz="2000" dirty="0"/>
              <a:t>(2023</a:t>
            </a:r>
            <a:r>
              <a:rPr kumimoji="1" lang="ja-JP" altLang="en-US" sz="2000"/>
              <a:t>年夏</a:t>
            </a:r>
            <a:r>
              <a:rPr kumimoji="1" lang="en-US" altLang="ja-JP" sz="2000" dirty="0"/>
              <a:t>)</a:t>
            </a:r>
          </a:p>
          <a:p>
            <a:pPr lvl="1"/>
            <a:r>
              <a:rPr lang="en-US" altLang="ja-JP" sz="2000" dirty="0"/>
              <a:t>[2] </a:t>
            </a:r>
            <a:r>
              <a:rPr lang="ja-JP" altLang="en-US" sz="2000">
                <a:solidFill>
                  <a:srgbClr val="0432FF"/>
                </a:solidFill>
              </a:rPr>
              <a:t>セクター</a:t>
            </a:r>
            <a:r>
              <a:rPr lang="en-US" altLang="ja-JP" sz="2000" dirty="0">
                <a:solidFill>
                  <a:srgbClr val="0432FF"/>
                </a:solidFill>
              </a:rPr>
              <a:t>1, 2</a:t>
            </a:r>
            <a:r>
              <a:rPr lang="ja-JP" altLang="en-US" sz="2000">
                <a:solidFill>
                  <a:srgbClr val="0432FF"/>
                </a:solidFill>
              </a:rPr>
              <a:t>部に４台のパルス四極を導入</a:t>
            </a:r>
            <a:r>
              <a:rPr lang="ja-JP" altLang="en-US" sz="2000"/>
              <a:t>して</a:t>
            </a:r>
            <a:br>
              <a:rPr lang="en-US" altLang="ja-JP" sz="2000" dirty="0"/>
            </a:br>
            <a:r>
              <a:rPr lang="en-US" altLang="ja-JP" sz="2000" dirty="0"/>
              <a:t>        </a:t>
            </a:r>
            <a:r>
              <a:rPr lang="ja-JP" altLang="en-US" sz="2000"/>
              <a:t>電子ビームの低ベータオプティクス化を実現する</a:t>
            </a:r>
            <a:r>
              <a:rPr lang="en-US" altLang="ja-JP" sz="2000" dirty="0"/>
              <a:t>  </a:t>
            </a:r>
            <a:r>
              <a:rPr kumimoji="1" lang="en-US" altLang="ja-JP" sz="2000" dirty="0"/>
              <a:t>(2023</a:t>
            </a:r>
            <a:r>
              <a:rPr kumimoji="1" lang="ja-JP" altLang="en-US" sz="2000"/>
              <a:t>年夏</a:t>
            </a:r>
            <a:r>
              <a:rPr kumimoji="1" lang="en-US" altLang="ja-JP" sz="2000" dirty="0"/>
              <a:t>)</a:t>
            </a:r>
            <a:endParaRPr lang="en-US" altLang="ja-JP" sz="2000" dirty="0"/>
          </a:p>
          <a:p>
            <a:pPr lvl="1"/>
            <a:r>
              <a:rPr kumimoji="1" lang="en-US" altLang="ja-JP" sz="2000" dirty="0"/>
              <a:t>[3] </a:t>
            </a:r>
            <a:r>
              <a:rPr kumimoji="1" lang="ja-JP" altLang="en-US" sz="2000">
                <a:solidFill>
                  <a:srgbClr val="0432FF"/>
                </a:solidFill>
              </a:rPr>
              <a:t>セラミックチェンバー一体型高速キッカー</a:t>
            </a:r>
            <a:r>
              <a:rPr lang="ja-JP" altLang="en-US" sz="2000">
                <a:solidFill>
                  <a:srgbClr val="0432FF"/>
                </a:solidFill>
              </a:rPr>
              <a:t>を導入</a:t>
            </a:r>
            <a:r>
              <a:rPr lang="ja-JP" altLang="en-US" sz="2000"/>
              <a:t>して</a:t>
            </a:r>
            <a:br>
              <a:rPr kumimoji="1" lang="en-US" altLang="ja-JP" sz="2000" dirty="0"/>
            </a:br>
            <a:r>
              <a:rPr kumimoji="1" lang="en-US" altLang="ja-JP" sz="2000" dirty="0"/>
              <a:t>        1</a:t>
            </a:r>
            <a:r>
              <a:rPr kumimoji="1" lang="en-US" altLang="ja-JP" sz="2000" baseline="30000" dirty="0"/>
              <a:t>st</a:t>
            </a:r>
            <a:r>
              <a:rPr lang="en-US" altLang="ja-JP" sz="2000" dirty="0"/>
              <a:t>, 2</a:t>
            </a:r>
            <a:r>
              <a:rPr lang="en-US" altLang="ja-JP" sz="2000" baseline="30000" dirty="0"/>
              <a:t>nd</a:t>
            </a:r>
            <a:r>
              <a:rPr lang="en-US" altLang="ja-JP" sz="2000" dirty="0"/>
              <a:t> </a:t>
            </a:r>
            <a:r>
              <a:rPr lang="ja-JP" altLang="en-US" sz="2000"/>
              <a:t>バンチ間の軌道差を調整可能にする</a:t>
            </a:r>
            <a:br>
              <a:rPr kumimoji="1" lang="en-US" altLang="ja-JP" sz="2000" dirty="0"/>
            </a:br>
            <a:r>
              <a:rPr kumimoji="1" lang="en-US" altLang="ja-JP" sz="2000" dirty="0"/>
              <a:t>            </a:t>
            </a:r>
            <a:r>
              <a:rPr lang="ja-JP" altLang="en-US" sz="2000"/>
              <a:t>初号機</a:t>
            </a:r>
            <a:r>
              <a:rPr lang="en-US" altLang="ja-JP" sz="2000" dirty="0"/>
              <a:t> </a:t>
            </a:r>
            <a:r>
              <a:rPr kumimoji="1" lang="en-US" altLang="ja-JP" sz="2000" dirty="0"/>
              <a:t>(2022</a:t>
            </a:r>
            <a:r>
              <a:rPr kumimoji="1" lang="ja-JP" altLang="en-US" sz="2000"/>
              <a:t>年夏に設置済み</a:t>
            </a:r>
            <a:r>
              <a:rPr kumimoji="1" lang="en-US" altLang="ja-JP" sz="2000" dirty="0"/>
              <a:t>), </a:t>
            </a:r>
            <a:br>
              <a:rPr kumimoji="1" lang="en-US" altLang="ja-JP" sz="2000" dirty="0"/>
            </a:br>
            <a:r>
              <a:rPr kumimoji="1" lang="en-US" altLang="ja-JP" sz="2000" dirty="0"/>
              <a:t>                    </a:t>
            </a:r>
            <a:r>
              <a:rPr kumimoji="1" lang="ja-JP" altLang="en-US" sz="2000"/>
              <a:t>通電試験開始、</a:t>
            </a:r>
            <a:r>
              <a:rPr kumimoji="1" lang="en-US" altLang="ja-JP" sz="2000" dirty="0"/>
              <a:t>2022</a:t>
            </a:r>
            <a:r>
              <a:rPr kumimoji="1" lang="ja-JP" altLang="en-US" sz="2000"/>
              <a:t>年内にビームキック試験を予定</a:t>
            </a:r>
            <a:br>
              <a:rPr kumimoji="1" lang="en-US" altLang="ja-JP" sz="2000" dirty="0"/>
            </a:br>
            <a:r>
              <a:rPr kumimoji="1" lang="en-US" altLang="ja-JP" sz="2000" dirty="0"/>
              <a:t>            2</a:t>
            </a:r>
            <a:r>
              <a:rPr kumimoji="1" lang="ja-JP" altLang="en-US" sz="2000"/>
              <a:t>号機、</a:t>
            </a:r>
            <a:r>
              <a:rPr kumimoji="1" lang="en-US" altLang="ja-JP" sz="2000" dirty="0"/>
              <a:t>3</a:t>
            </a:r>
            <a:r>
              <a:rPr kumimoji="1" lang="ja-JP" altLang="en-US" sz="2000"/>
              <a:t>号機</a:t>
            </a:r>
            <a:r>
              <a:rPr kumimoji="1" lang="en-US" altLang="ja-JP" sz="2000" dirty="0"/>
              <a:t> (2023</a:t>
            </a:r>
            <a:r>
              <a:rPr kumimoji="1" lang="ja-JP" altLang="en-US" sz="2000"/>
              <a:t>年夏に設置予定</a:t>
            </a:r>
            <a:r>
              <a:rPr kumimoji="1" lang="en-US" altLang="ja-JP" sz="2000" dirty="0"/>
              <a:t>)</a:t>
            </a:r>
            <a:br>
              <a:rPr kumimoji="1" lang="en-US" altLang="ja-JP" sz="2000" dirty="0"/>
            </a:br>
            <a:endParaRPr kumimoji="1" lang="ja-JP" altLang="en-US" sz="2000"/>
          </a:p>
          <a:p>
            <a:pPr lvl="1"/>
            <a:endParaRPr kumimoji="1" lang="ja-JP" altLang="en-US" sz="2000"/>
          </a:p>
          <a:p>
            <a:pPr lvl="1"/>
            <a:endParaRPr kumimoji="1" lang="ja-JP" altLang="en-US" sz="2000"/>
          </a:p>
        </p:txBody>
      </p:sp>
      <p:sp>
        <p:nvSpPr>
          <p:cNvPr id="4" name="スライド番号プレースホルダー 3">
            <a:extLst>
              <a:ext uri="{FF2B5EF4-FFF2-40B4-BE49-F238E27FC236}">
                <a16:creationId xmlns:a16="http://schemas.microsoft.com/office/drawing/2014/main" id="{9C1DBD8F-B175-C826-B8AB-C9BB4FC68A28}"/>
              </a:ext>
            </a:extLst>
          </p:cNvPr>
          <p:cNvSpPr>
            <a:spLocks noGrp="1"/>
          </p:cNvSpPr>
          <p:nvPr>
            <p:ph type="sldNum" sz="quarter" idx="12"/>
          </p:nvPr>
        </p:nvSpPr>
        <p:spPr/>
        <p:txBody>
          <a:bodyPr/>
          <a:lstStyle/>
          <a:p>
            <a:fld id="{A477A2B4-985F-9743-A71F-B8271216F56E}" type="slidenum">
              <a:rPr kumimoji="1" lang="ja-JP" altLang="en-US" smtClean="0"/>
              <a:t>20</a:t>
            </a:fld>
            <a:endParaRPr kumimoji="1" lang="ja-JP" altLang="en-US"/>
          </a:p>
        </p:txBody>
      </p:sp>
    </p:spTree>
    <p:extLst>
      <p:ext uri="{BB962C8B-B14F-4D97-AF65-F5344CB8AC3E}">
        <p14:creationId xmlns:p14="http://schemas.microsoft.com/office/powerpoint/2010/main" val="352972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2ECEA2-1052-01E3-4CFD-353459421F2D}"/>
              </a:ext>
            </a:extLst>
          </p:cNvPr>
          <p:cNvSpPr>
            <a:spLocks noGrp="1"/>
          </p:cNvSpPr>
          <p:nvPr>
            <p:ph type="title"/>
          </p:nvPr>
        </p:nvSpPr>
        <p:spPr/>
        <p:txBody>
          <a:bodyPr/>
          <a:lstStyle/>
          <a:p>
            <a:r>
              <a:rPr kumimoji="1" lang="en-US" altLang="ja-JP" dirty="0" err="1"/>
              <a:t>Linac</a:t>
            </a:r>
            <a:r>
              <a:rPr kumimoji="1" lang="en-US" altLang="ja-JP" dirty="0"/>
              <a:t> </a:t>
            </a:r>
            <a:r>
              <a:rPr lang="ja-JP" altLang="en-US"/>
              <a:t>レイアウトと入射電荷量の履歴</a:t>
            </a:r>
            <a:endParaRPr kumimoji="1" lang="ja-JP" altLang="en-US"/>
          </a:p>
        </p:txBody>
      </p:sp>
      <p:pic>
        <p:nvPicPr>
          <p:cNvPr id="4" name="図 3">
            <a:extLst>
              <a:ext uri="{FF2B5EF4-FFF2-40B4-BE49-F238E27FC236}">
                <a16:creationId xmlns:a16="http://schemas.microsoft.com/office/drawing/2014/main" id="{52C082CB-9DA1-63C8-E01E-C34D2CBCD81B}"/>
              </a:ext>
            </a:extLst>
          </p:cNvPr>
          <p:cNvPicPr>
            <a:picLocks noChangeAspect="1"/>
          </p:cNvPicPr>
          <p:nvPr/>
        </p:nvPicPr>
        <p:blipFill rotWithShape="1">
          <a:blip r:embed="rId2"/>
          <a:srcRect t="6181" b="26821"/>
          <a:stretch/>
        </p:blipFill>
        <p:spPr>
          <a:xfrm>
            <a:off x="315920" y="4073210"/>
            <a:ext cx="4196813" cy="2781299"/>
          </a:xfrm>
          <a:prstGeom prst="rect">
            <a:avLst/>
          </a:prstGeom>
        </p:spPr>
      </p:pic>
      <p:pic>
        <p:nvPicPr>
          <p:cNvPr id="5" name="図 4">
            <a:extLst>
              <a:ext uri="{FF2B5EF4-FFF2-40B4-BE49-F238E27FC236}">
                <a16:creationId xmlns:a16="http://schemas.microsoft.com/office/drawing/2014/main" id="{0996E67B-D734-F3FD-20F0-ACD9FE3F43D4}"/>
              </a:ext>
            </a:extLst>
          </p:cNvPr>
          <p:cNvPicPr>
            <a:picLocks noChangeAspect="1"/>
          </p:cNvPicPr>
          <p:nvPr/>
        </p:nvPicPr>
        <p:blipFill rotWithShape="1">
          <a:blip r:embed="rId3"/>
          <a:srcRect t="12530" b="27051"/>
          <a:stretch/>
        </p:blipFill>
        <p:spPr>
          <a:xfrm>
            <a:off x="4790305" y="3996267"/>
            <a:ext cx="4196813" cy="2861733"/>
          </a:xfrm>
          <a:prstGeom prst="rect">
            <a:avLst/>
          </a:prstGeom>
        </p:spPr>
      </p:pic>
      <p:pic>
        <p:nvPicPr>
          <p:cNvPr id="6" name="図 243" descr="SKB-DR-layout.png">
            <a:extLst>
              <a:ext uri="{FF2B5EF4-FFF2-40B4-BE49-F238E27FC236}">
                <a16:creationId xmlns:a16="http://schemas.microsoft.com/office/drawing/2014/main" id="{3B6DF1EC-A1B6-D582-0B6D-CBF2BC4DD78D}"/>
              </a:ext>
            </a:extLst>
          </p:cNvPr>
          <p:cNvPicPr>
            <a:picLocks noChangeAspect="1"/>
          </p:cNvPicPr>
          <p:nvPr/>
        </p:nvPicPr>
        <p:blipFill>
          <a:blip r:embed="rId4">
            <a:extLst>
              <a:ext uri="{28A0092B-C50C-407E-A947-70E740481C1C}">
                <a14:useLocalDpi xmlns:a14="http://schemas.microsoft.com/office/drawing/2010/main" val="0"/>
              </a:ext>
            </a:extLst>
          </a:blip>
          <a:srcRect l="65739" r="1974" b="8899"/>
          <a:stretch>
            <a:fillRect/>
          </a:stretch>
        </p:blipFill>
        <p:spPr bwMode="auto">
          <a:xfrm>
            <a:off x="3845301" y="1150750"/>
            <a:ext cx="1068387"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41">
            <a:extLst>
              <a:ext uri="{FF2B5EF4-FFF2-40B4-BE49-F238E27FC236}">
                <a16:creationId xmlns:a16="http://schemas.microsoft.com/office/drawing/2014/main" id="{124313C9-3DAE-3827-1816-7AFA4CE1B2C2}"/>
              </a:ext>
            </a:extLst>
          </p:cNvPr>
          <p:cNvSpPr>
            <a:spLocks noChangeArrowheads="1"/>
          </p:cNvSpPr>
          <p:nvPr/>
        </p:nvSpPr>
        <p:spPr bwMode="auto">
          <a:xfrm>
            <a:off x="6080501" y="3093850"/>
            <a:ext cx="39687"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 name="Rectangle 115">
            <a:extLst>
              <a:ext uri="{FF2B5EF4-FFF2-40B4-BE49-F238E27FC236}">
                <a16:creationId xmlns:a16="http://schemas.microsoft.com/office/drawing/2014/main" id="{573BA42A-F326-1E2C-FA6E-A6027CB28D6D}"/>
              </a:ext>
            </a:extLst>
          </p:cNvPr>
          <p:cNvSpPr>
            <a:spLocks noChangeArrowheads="1"/>
          </p:cNvSpPr>
          <p:nvPr/>
        </p:nvSpPr>
        <p:spPr bwMode="auto">
          <a:xfrm>
            <a:off x="2830888" y="3097025"/>
            <a:ext cx="74613"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9" name="Line 91">
            <a:extLst>
              <a:ext uri="{FF2B5EF4-FFF2-40B4-BE49-F238E27FC236}">
                <a16:creationId xmlns:a16="http://schemas.microsoft.com/office/drawing/2014/main" id="{79387499-5DA0-3E12-88C5-EB70FC3C2F4A}"/>
              </a:ext>
            </a:extLst>
          </p:cNvPr>
          <p:cNvSpPr>
            <a:spLocks noChangeShapeType="1"/>
          </p:cNvSpPr>
          <p:nvPr/>
        </p:nvSpPr>
        <p:spPr bwMode="auto">
          <a:xfrm>
            <a:off x="654426" y="3147825"/>
            <a:ext cx="7920037" cy="1588"/>
          </a:xfrm>
          <a:prstGeom prst="line">
            <a:avLst/>
          </a:pr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0" name="Rectangle 108">
            <a:extLst>
              <a:ext uri="{FF2B5EF4-FFF2-40B4-BE49-F238E27FC236}">
                <a16:creationId xmlns:a16="http://schemas.microsoft.com/office/drawing/2014/main" id="{AE19A766-F266-9FC4-03B9-D8E9D965D4CA}"/>
              </a:ext>
            </a:extLst>
          </p:cNvPr>
          <p:cNvSpPr>
            <a:spLocks noChangeArrowheads="1"/>
          </p:cNvSpPr>
          <p:nvPr/>
        </p:nvSpPr>
        <p:spPr bwMode="auto">
          <a:xfrm>
            <a:off x="1533901"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1" name="Line 87">
            <a:extLst>
              <a:ext uri="{FF2B5EF4-FFF2-40B4-BE49-F238E27FC236}">
                <a16:creationId xmlns:a16="http://schemas.microsoft.com/office/drawing/2014/main" id="{B5F9567E-0D90-F0D5-50D1-D8FE506315DD}"/>
              </a:ext>
            </a:extLst>
          </p:cNvPr>
          <p:cNvSpPr>
            <a:spLocks noChangeShapeType="1"/>
          </p:cNvSpPr>
          <p:nvPr/>
        </p:nvSpPr>
        <p:spPr bwMode="auto">
          <a:xfrm>
            <a:off x="654426" y="1707963"/>
            <a:ext cx="1677987" cy="1587"/>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2" name="AutoShape 88">
            <a:extLst>
              <a:ext uri="{FF2B5EF4-FFF2-40B4-BE49-F238E27FC236}">
                <a16:creationId xmlns:a16="http://schemas.microsoft.com/office/drawing/2014/main" id="{06DD3547-1D5E-5FD0-8826-89EBA557045A}"/>
              </a:ext>
            </a:extLst>
          </p:cNvPr>
          <p:cNvSpPr>
            <a:spLocks/>
          </p:cNvSpPr>
          <p:nvPr/>
        </p:nvSpPr>
        <p:spPr bwMode="auto">
          <a:xfrm flipH="1">
            <a:off x="151762" y="1707963"/>
            <a:ext cx="1256726" cy="1439862"/>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13" name="AutoShape 89">
            <a:extLst>
              <a:ext uri="{FF2B5EF4-FFF2-40B4-BE49-F238E27FC236}">
                <a16:creationId xmlns:a16="http://schemas.microsoft.com/office/drawing/2014/main" id="{8D869F28-237A-4241-8EE8-14BCCB88055E}"/>
              </a:ext>
            </a:extLst>
          </p:cNvPr>
          <p:cNvSpPr>
            <a:spLocks noChangeArrowheads="1"/>
          </p:cNvSpPr>
          <p:nvPr/>
        </p:nvSpPr>
        <p:spPr bwMode="auto">
          <a:xfrm rot="16200000" flipH="1">
            <a:off x="61781" y="1797943"/>
            <a:ext cx="1439862" cy="1259901"/>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14" name="Line 90">
            <a:extLst>
              <a:ext uri="{FF2B5EF4-FFF2-40B4-BE49-F238E27FC236}">
                <a16:creationId xmlns:a16="http://schemas.microsoft.com/office/drawing/2014/main" id="{DFA360C4-89BC-E362-22B9-4981A84CE1DA}"/>
              </a:ext>
            </a:extLst>
          </p:cNvPr>
          <p:cNvSpPr>
            <a:spLocks noChangeShapeType="1"/>
          </p:cNvSpPr>
          <p:nvPr/>
        </p:nvSpPr>
        <p:spPr bwMode="auto">
          <a:xfrm>
            <a:off x="160338" y="2371538"/>
            <a:ext cx="1587" cy="61912"/>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15" name="AutoShape 92">
            <a:extLst>
              <a:ext uri="{FF2B5EF4-FFF2-40B4-BE49-F238E27FC236}">
                <a16:creationId xmlns:a16="http://schemas.microsoft.com/office/drawing/2014/main" id="{E7A3D37E-4B1E-7AE8-C46A-9EDAC74CBC16}"/>
              </a:ext>
            </a:extLst>
          </p:cNvPr>
          <p:cNvSpPr>
            <a:spLocks noChangeArrowheads="1"/>
          </p:cNvSpPr>
          <p:nvPr/>
        </p:nvSpPr>
        <p:spPr bwMode="auto">
          <a:xfrm>
            <a:off x="654426" y="1555563"/>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6" name="Rectangle 93">
            <a:extLst>
              <a:ext uri="{FF2B5EF4-FFF2-40B4-BE49-F238E27FC236}">
                <a16:creationId xmlns:a16="http://schemas.microsoft.com/office/drawing/2014/main" id="{A3B9F762-1EEE-AB32-28A5-7ED2CED2EC6D}"/>
              </a:ext>
            </a:extLst>
          </p:cNvPr>
          <p:cNvSpPr>
            <a:spLocks noChangeArrowheads="1"/>
          </p:cNvSpPr>
          <p:nvPr/>
        </p:nvSpPr>
        <p:spPr bwMode="auto">
          <a:xfrm>
            <a:off x="730626" y="165398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7" name="Rectangle 94">
            <a:extLst>
              <a:ext uri="{FF2B5EF4-FFF2-40B4-BE49-F238E27FC236}">
                <a16:creationId xmlns:a16="http://schemas.microsoft.com/office/drawing/2014/main" id="{EDE14E39-4CB8-3C6E-324E-BB6D60719BAC}"/>
              </a:ext>
            </a:extLst>
          </p:cNvPr>
          <p:cNvSpPr>
            <a:spLocks noChangeArrowheads="1"/>
          </p:cNvSpPr>
          <p:nvPr/>
        </p:nvSpPr>
        <p:spPr bwMode="auto">
          <a:xfrm>
            <a:off x="844926" y="165398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8" name="Rectangle 95">
            <a:extLst>
              <a:ext uri="{FF2B5EF4-FFF2-40B4-BE49-F238E27FC236}">
                <a16:creationId xmlns:a16="http://schemas.microsoft.com/office/drawing/2014/main" id="{64448B7A-C745-2B84-70B5-BDE319FB8295}"/>
              </a:ext>
            </a:extLst>
          </p:cNvPr>
          <p:cNvSpPr>
            <a:spLocks noChangeArrowheads="1"/>
          </p:cNvSpPr>
          <p:nvPr/>
        </p:nvSpPr>
        <p:spPr bwMode="auto">
          <a:xfrm>
            <a:off x="959226" y="165398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9" name="Rectangle 96">
            <a:extLst>
              <a:ext uri="{FF2B5EF4-FFF2-40B4-BE49-F238E27FC236}">
                <a16:creationId xmlns:a16="http://schemas.microsoft.com/office/drawing/2014/main" id="{63E15819-4018-4927-E442-DB76026F11C3}"/>
              </a:ext>
            </a:extLst>
          </p:cNvPr>
          <p:cNvSpPr>
            <a:spLocks noChangeArrowheads="1"/>
          </p:cNvSpPr>
          <p:nvPr/>
        </p:nvSpPr>
        <p:spPr bwMode="auto">
          <a:xfrm>
            <a:off x="1075113" y="1653988"/>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0" name="Rectangle 97">
            <a:extLst>
              <a:ext uri="{FF2B5EF4-FFF2-40B4-BE49-F238E27FC236}">
                <a16:creationId xmlns:a16="http://schemas.microsoft.com/office/drawing/2014/main" id="{8AA8BBA8-5E38-7CED-DB11-9245EB7BD0C8}"/>
              </a:ext>
            </a:extLst>
          </p:cNvPr>
          <p:cNvSpPr>
            <a:spLocks noChangeArrowheads="1"/>
          </p:cNvSpPr>
          <p:nvPr/>
        </p:nvSpPr>
        <p:spPr bwMode="auto">
          <a:xfrm>
            <a:off x="1189413" y="165557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1" name="Rectangle 98">
            <a:extLst>
              <a:ext uri="{FF2B5EF4-FFF2-40B4-BE49-F238E27FC236}">
                <a16:creationId xmlns:a16="http://schemas.microsoft.com/office/drawing/2014/main" id="{A0A2096F-C161-7B88-4B5A-4275447F8F9B}"/>
              </a:ext>
            </a:extLst>
          </p:cNvPr>
          <p:cNvSpPr>
            <a:spLocks noChangeArrowheads="1"/>
          </p:cNvSpPr>
          <p:nvPr/>
        </p:nvSpPr>
        <p:spPr bwMode="auto">
          <a:xfrm>
            <a:off x="1303713" y="165398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2" name="Rectangle 99">
            <a:extLst>
              <a:ext uri="{FF2B5EF4-FFF2-40B4-BE49-F238E27FC236}">
                <a16:creationId xmlns:a16="http://schemas.microsoft.com/office/drawing/2014/main" id="{B956B266-3D4F-A2E9-14FE-27245ACE9D92}"/>
              </a:ext>
            </a:extLst>
          </p:cNvPr>
          <p:cNvSpPr>
            <a:spLocks noChangeArrowheads="1"/>
          </p:cNvSpPr>
          <p:nvPr/>
        </p:nvSpPr>
        <p:spPr bwMode="auto">
          <a:xfrm>
            <a:off x="1418013" y="165557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3" name="Rectangle 100">
            <a:extLst>
              <a:ext uri="{FF2B5EF4-FFF2-40B4-BE49-F238E27FC236}">
                <a16:creationId xmlns:a16="http://schemas.microsoft.com/office/drawing/2014/main" id="{11CCC880-3B15-F850-2879-41CD2B15C81A}"/>
              </a:ext>
            </a:extLst>
          </p:cNvPr>
          <p:cNvSpPr>
            <a:spLocks noChangeArrowheads="1"/>
          </p:cNvSpPr>
          <p:nvPr/>
        </p:nvSpPr>
        <p:spPr bwMode="auto">
          <a:xfrm>
            <a:off x="1532313" y="165557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4" name="AutoShape 101">
            <a:extLst>
              <a:ext uri="{FF2B5EF4-FFF2-40B4-BE49-F238E27FC236}">
                <a16:creationId xmlns:a16="http://schemas.microsoft.com/office/drawing/2014/main" id="{501D9A97-7543-3A3C-CE70-48578DC3F7EC}"/>
              </a:ext>
            </a:extLst>
          </p:cNvPr>
          <p:cNvSpPr>
            <a:spLocks noChangeArrowheads="1"/>
          </p:cNvSpPr>
          <p:nvPr/>
        </p:nvSpPr>
        <p:spPr bwMode="auto">
          <a:xfrm>
            <a:off x="656013" y="2995425"/>
            <a:ext cx="1141413"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5" name="Rectangle 102">
            <a:extLst>
              <a:ext uri="{FF2B5EF4-FFF2-40B4-BE49-F238E27FC236}">
                <a16:creationId xmlns:a16="http://schemas.microsoft.com/office/drawing/2014/main" id="{9810311C-8E07-52FE-69D0-07BC3B2DED7F}"/>
              </a:ext>
            </a:extLst>
          </p:cNvPr>
          <p:cNvSpPr>
            <a:spLocks noChangeArrowheads="1"/>
          </p:cNvSpPr>
          <p:nvPr/>
        </p:nvSpPr>
        <p:spPr bwMode="auto">
          <a:xfrm>
            <a:off x="732213" y="3093850"/>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6" name="Rectangle 103">
            <a:extLst>
              <a:ext uri="{FF2B5EF4-FFF2-40B4-BE49-F238E27FC236}">
                <a16:creationId xmlns:a16="http://schemas.microsoft.com/office/drawing/2014/main" id="{916913EB-57A6-D92B-35FB-B905DEF035CA}"/>
              </a:ext>
            </a:extLst>
          </p:cNvPr>
          <p:cNvSpPr>
            <a:spLocks noChangeArrowheads="1"/>
          </p:cNvSpPr>
          <p:nvPr/>
        </p:nvSpPr>
        <p:spPr bwMode="auto">
          <a:xfrm>
            <a:off x="846513"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7" name="Rectangle 104">
            <a:extLst>
              <a:ext uri="{FF2B5EF4-FFF2-40B4-BE49-F238E27FC236}">
                <a16:creationId xmlns:a16="http://schemas.microsoft.com/office/drawing/2014/main" id="{50C59615-CCD6-8C03-AA77-E6F92F820C20}"/>
              </a:ext>
            </a:extLst>
          </p:cNvPr>
          <p:cNvSpPr>
            <a:spLocks noChangeArrowheads="1"/>
          </p:cNvSpPr>
          <p:nvPr/>
        </p:nvSpPr>
        <p:spPr bwMode="auto">
          <a:xfrm>
            <a:off x="960813"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8" name="Rectangle 105">
            <a:extLst>
              <a:ext uri="{FF2B5EF4-FFF2-40B4-BE49-F238E27FC236}">
                <a16:creationId xmlns:a16="http://schemas.microsoft.com/office/drawing/2014/main" id="{6D35E122-4BFD-78BE-4639-E9A7F75B6FE2}"/>
              </a:ext>
            </a:extLst>
          </p:cNvPr>
          <p:cNvSpPr>
            <a:spLocks noChangeArrowheads="1"/>
          </p:cNvSpPr>
          <p:nvPr/>
        </p:nvSpPr>
        <p:spPr bwMode="auto">
          <a:xfrm>
            <a:off x="1075113"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29" name="Rectangle 106">
            <a:extLst>
              <a:ext uri="{FF2B5EF4-FFF2-40B4-BE49-F238E27FC236}">
                <a16:creationId xmlns:a16="http://schemas.microsoft.com/office/drawing/2014/main" id="{70313022-82DE-3978-4CDF-B7854ABA2C58}"/>
              </a:ext>
            </a:extLst>
          </p:cNvPr>
          <p:cNvSpPr>
            <a:spLocks noChangeArrowheads="1"/>
          </p:cNvSpPr>
          <p:nvPr/>
        </p:nvSpPr>
        <p:spPr bwMode="auto">
          <a:xfrm>
            <a:off x="1191001" y="3095438"/>
            <a:ext cx="74612"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0" name="Rectangle 107">
            <a:extLst>
              <a:ext uri="{FF2B5EF4-FFF2-40B4-BE49-F238E27FC236}">
                <a16:creationId xmlns:a16="http://schemas.microsoft.com/office/drawing/2014/main" id="{E9F1CB89-055A-5BC9-2E0D-1C4C3EC7D005}"/>
              </a:ext>
            </a:extLst>
          </p:cNvPr>
          <p:cNvSpPr>
            <a:spLocks noChangeArrowheads="1"/>
          </p:cNvSpPr>
          <p:nvPr/>
        </p:nvSpPr>
        <p:spPr bwMode="auto">
          <a:xfrm>
            <a:off x="1305301" y="3093850"/>
            <a:ext cx="74612"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1" name="Rectangle 108">
            <a:extLst>
              <a:ext uri="{FF2B5EF4-FFF2-40B4-BE49-F238E27FC236}">
                <a16:creationId xmlns:a16="http://schemas.microsoft.com/office/drawing/2014/main" id="{02459DB5-0A3E-1B65-BF94-4518321270BB}"/>
              </a:ext>
            </a:extLst>
          </p:cNvPr>
          <p:cNvSpPr>
            <a:spLocks noChangeArrowheads="1"/>
          </p:cNvSpPr>
          <p:nvPr/>
        </p:nvSpPr>
        <p:spPr bwMode="auto">
          <a:xfrm>
            <a:off x="1419601"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2" name="AutoShape 110">
            <a:extLst>
              <a:ext uri="{FF2B5EF4-FFF2-40B4-BE49-F238E27FC236}">
                <a16:creationId xmlns:a16="http://schemas.microsoft.com/office/drawing/2014/main" id="{E88BFBD6-00A6-EF22-57F3-8FC3ED9A3BEA}"/>
              </a:ext>
            </a:extLst>
          </p:cNvPr>
          <p:cNvSpPr>
            <a:spLocks noChangeArrowheads="1"/>
          </p:cNvSpPr>
          <p:nvPr/>
        </p:nvSpPr>
        <p:spPr bwMode="auto">
          <a:xfrm>
            <a:off x="1949826" y="2997013"/>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3" name="Rectangle 111">
            <a:extLst>
              <a:ext uri="{FF2B5EF4-FFF2-40B4-BE49-F238E27FC236}">
                <a16:creationId xmlns:a16="http://schemas.microsoft.com/office/drawing/2014/main" id="{F69ED351-722D-6FC7-2B3C-F713A2E2BD31}"/>
              </a:ext>
            </a:extLst>
          </p:cNvPr>
          <p:cNvSpPr>
            <a:spLocks noChangeArrowheads="1"/>
          </p:cNvSpPr>
          <p:nvPr/>
        </p:nvSpPr>
        <p:spPr bwMode="auto">
          <a:xfrm>
            <a:off x="20260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4" name="Rectangle 112">
            <a:extLst>
              <a:ext uri="{FF2B5EF4-FFF2-40B4-BE49-F238E27FC236}">
                <a16:creationId xmlns:a16="http://schemas.microsoft.com/office/drawing/2014/main" id="{9814BE44-3708-349B-BD24-7F33317CD005}"/>
              </a:ext>
            </a:extLst>
          </p:cNvPr>
          <p:cNvSpPr>
            <a:spLocks noChangeArrowheads="1"/>
          </p:cNvSpPr>
          <p:nvPr/>
        </p:nvSpPr>
        <p:spPr bwMode="auto">
          <a:xfrm>
            <a:off x="21403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5" name="Rectangle 113">
            <a:extLst>
              <a:ext uri="{FF2B5EF4-FFF2-40B4-BE49-F238E27FC236}">
                <a16:creationId xmlns:a16="http://schemas.microsoft.com/office/drawing/2014/main" id="{C5505E91-C8CA-90B0-A2B6-9574967556D9}"/>
              </a:ext>
            </a:extLst>
          </p:cNvPr>
          <p:cNvSpPr>
            <a:spLocks noChangeArrowheads="1"/>
          </p:cNvSpPr>
          <p:nvPr/>
        </p:nvSpPr>
        <p:spPr bwMode="auto">
          <a:xfrm>
            <a:off x="22546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7" name="Rectangle 115">
            <a:extLst>
              <a:ext uri="{FF2B5EF4-FFF2-40B4-BE49-F238E27FC236}">
                <a16:creationId xmlns:a16="http://schemas.microsoft.com/office/drawing/2014/main" id="{CE64B512-364F-B918-7B53-3DC36069AB10}"/>
              </a:ext>
            </a:extLst>
          </p:cNvPr>
          <p:cNvSpPr>
            <a:spLocks noChangeArrowheads="1"/>
          </p:cNvSpPr>
          <p:nvPr/>
        </p:nvSpPr>
        <p:spPr bwMode="auto">
          <a:xfrm>
            <a:off x="2484813" y="3097025"/>
            <a:ext cx="74613" cy="107950"/>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8" name="Rectangle 116">
            <a:extLst>
              <a:ext uri="{FF2B5EF4-FFF2-40B4-BE49-F238E27FC236}">
                <a16:creationId xmlns:a16="http://schemas.microsoft.com/office/drawing/2014/main" id="{A883013C-F2BE-98AD-EE5D-3A6CEBE2B7CC}"/>
              </a:ext>
            </a:extLst>
          </p:cNvPr>
          <p:cNvSpPr>
            <a:spLocks noChangeArrowheads="1"/>
          </p:cNvSpPr>
          <p:nvPr/>
        </p:nvSpPr>
        <p:spPr bwMode="auto">
          <a:xfrm>
            <a:off x="2599113" y="3095438"/>
            <a:ext cx="76200"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39" name="Rectangle 117">
            <a:extLst>
              <a:ext uri="{FF2B5EF4-FFF2-40B4-BE49-F238E27FC236}">
                <a16:creationId xmlns:a16="http://schemas.microsoft.com/office/drawing/2014/main" id="{5E9EA747-1252-10A1-B5E3-DDBE2709456A}"/>
              </a:ext>
            </a:extLst>
          </p:cNvPr>
          <p:cNvSpPr>
            <a:spLocks noChangeArrowheads="1"/>
          </p:cNvSpPr>
          <p:nvPr/>
        </p:nvSpPr>
        <p:spPr bwMode="auto">
          <a:xfrm>
            <a:off x="2713413" y="3097025"/>
            <a:ext cx="76200" cy="107950"/>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0" name="AutoShape 119">
            <a:extLst>
              <a:ext uri="{FF2B5EF4-FFF2-40B4-BE49-F238E27FC236}">
                <a16:creationId xmlns:a16="http://schemas.microsoft.com/office/drawing/2014/main" id="{A6F0B7CF-8DA8-D93E-915D-C4DE0F4FF1E8}"/>
              </a:ext>
            </a:extLst>
          </p:cNvPr>
          <p:cNvSpPr>
            <a:spLocks noChangeArrowheads="1"/>
          </p:cNvSpPr>
          <p:nvPr/>
        </p:nvSpPr>
        <p:spPr bwMode="auto">
          <a:xfrm>
            <a:off x="3169026" y="2997013"/>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1" name="Rectangle 120">
            <a:extLst>
              <a:ext uri="{FF2B5EF4-FFF2-40B4-BE49-F238E27FC236}">
                <a16:creationId xmlns:a16="http://schemas.microsoft.com/office/drawing/2014/main" id="{4B4A348F-C1C6-1441-938B-F53AFF01D963}"/>
              </a:ext>
            </a:extLst>
          </p:cNvPr>
          <p:cNvSpPr>
            <a:spLocks noChangeArrowheads="1"/>
          </p:cNvSpPr>
          <p:nvPr/>
        </p:nvSpPr>
        <p:spPr bwMode="auto">
          <a:xfrm>
            <a:off x="3245226" y="3095438"/>
            <a:ext cx="76200" cy="107950"/>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2" name="Rectangle 121">
            <a:extLst>
              <a:ext uri="{FF2B5EF4-FFF2-40B4-BE49-F238E27FC236}">
                <a16:creationId xmlns:a16="http://schemas.microsoft.com/office/drawing/2014/main" id="{AD0F86F1-979F-E061-7C50-1A8923DE9537}"/>
              </a:ext>
            </a:extLst>
          </p:cNvPr>
          <p:cNvSpPr>
            <a:spLocks noChangeArrowheads="1"/>
          </p:cNvSpPr>
          <p:nvPr/>
        </p:nvSpPr>
        <p:spPr bwMode="auto">
          <a:xfrm>
            <a:off x="33595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3" name="Rectangle 122">
            <a:extLst>
              <a:ext uri="{FF2B5EF4-FFF2-40B4-BE49-F238E27FC236}">
                <a16:creationId xmlns:a16="http://schemas.microsoft.com/office/drawing/2014/main" id="{139567F3-C13E-C450-CDCE-4FFE00F5AB01}"/>
              </a:ext>
            </a:extLst>
          </p:cNvPr>
          <p:cNvSpPr>
            <a:spLocks noChangeArrowheads="1"/>
          </p:cNvSpPr>
          <p:nvPr/>
        </p:nvSpPr>
        <p:spPr bwMode="auto">
          <a:xfrm>
            <a:off x="34738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4" name="Rectangle 123">
            <a:extLst>
              <a:ext uri="{FF2B5EF4-FFF2-40B4-BE49-F238E27FC236}">
                <a16:creationId xmlns:a16="http://schemas.microsoft.com/office/drawing/2014/main" id="{357A7835-CDB8-2AEC-D4CD-71FF26D764B3}"/>
              </a:ext>
            </a:extLst>
          </p:cNvPr>
          <p:cNvSpPr>
            <a:spLocks noChangeArrowheads="1"/>
          </p:cNvSpPr>
          <p:nvPr/>
        </p:nvSpPr>
        <p:spPr bwMode="auto">
          <a:xfrm>
            <a:off x="3589713" y="3095438"/>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5" name="Rectangle 124">
            <a:extLst>
              <a:ext uri="{FF2B5EF4-FFF2-40B4-BE49-F238E27FC236}">
                <a16:creationId xmlns:a16="http://schemas.microsoft.com/office/drawing/2014/main" id="{E4972A96-CF0A-44A5-5820-7D6B3B876BFC}"/>
              </a:ext>
            </a:extLst>
          </p:cNvPr>
          <p:cNvSpPr>
            <a:spLocks noChangeArrowheads="1"/>
          </p:cNvSpPr>
          <p:nvPr/>
        </p:nvSpPr>
        <p:spPr bwMode="auto">
          <a:xfrm>
            <a:off x="3704013" y="3097025"/>
            <a:ext cx="74613" cy="107950"/>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6" name="Rectangle 125">
            <a:extLst>
              <a:ext uri="{FF2B5EF4-FFF2-40B4-BE49-F238E27FC236}">
                <a16:creationId xmlns:a16="http://schemas.microsoft.com/office/drawing/2014/main" id="{F9BAA832-0D13-B961-B9FB-3A9AC5A5DAB2}"/>
              </a:ext>
            </a:extLst>
          </p:cNvPr>
          <p:cNvSpPr>
            <a:spLocks noChangeArrowheads="1"/>
          </p:cNvSpPr>
          <p:nvPr/>
        </p:nvSpPr>
        <p:spPr bwMode="auto">
          <a:xfrm>
            <a:off x="3818313"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7" name="Rectangle 126">
            <a:extLst>
              <a:ext uri="{FF2B5EF4-FFF2-40B4-BE49-F238E27FC236}">
                <a16:creationId xmlns:a16="http://schemas.microsoft.com/office/drawing/2014/main" id="{979F9EE8-E35D-B23F-3A3D-2359A262857A}"/>
              </a:ext>
            </a:extLst>
          </p:cNvPr>
          <p:cNvSpPr>
            <a:spLocks noChangeArrowheads="1"/>
          </p:cNvSpPr>
          <p:nvPr/>
        </p:nvSpPr>
        <p:spPr bwMode="auto">
          <a:xfrm>
            <a:off x="3932613" y="309702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8" name="Rectangle 127">
            <a:extLst>
              <a:ext uri="{FF2B5EF4-FFF2-40B4-BE49-F238E27FC236}">
                <a16:creationId xmlns:a16="http://schemas.microsoft.com/office/drawing/2014/main" id="{0B07615A-A6F2-85E1-84E4-B0A86ECDF5FA}"/>
              </a:ext>
            </a:extLst>
          </p:cNvPr>
          <p:cNvSpPr>
            <a:spLocks noChangeArrowheads="1"/>
          </p:cNvSpPr>
          <p:nvPr/>
        </p:nvSpPr>
        <p:spPr bwMode="auto">
          <a:xfrm>
            <a:off x="4046913" y="309702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49" name="AutoShape 128">
            <a:extLst>
              <a:ext uri="{FF2B5EF4-FFF2-40B4-BE49-F238E27FC236}">
                <a16:creationId xmlns:a16="http://schemas.microsoft.com/office/drawing/2014/main" id="{A7AE6324-0E70-89AC-2CED-57AFA6E9F14E}"/>
              </a:ext>
            </a:extLst>
          </p:cNvPr>
          <p:cNvSpPr>
            <a:spLocks noChangeArrowheads="1"/>
          </p:cNvSpPr>
          <p:nvPr/>
        </p:nvSpPr>
        <p:spPr bwMode="auto">
          <a:xfrm>
            <a:off x="4388226" y="2997013"/>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0" name="Rectangle 130">
            <a:extLst>
              <a:ext uri="{FF2B5EF4-FFF2-40B4-BE49-F238E27FC236}">
                <a16:creationId xmlns:a16="http://schemas.microsoft.com/office/drawing/2014/main" id="{9315ACD1-0261-42B6-FA87-CF513C3A987E}"/>
              </a:ext>
            </a:extLst>
          </p:cNvPr>
          <p:cNvSpPr>
            <a:spLocks noChangeArrowheads="1"/>
          </p:cNvSpPr>
          <p:nvPr/>
        </p:nvSpPr>
        <p:spPr bwMode="auto">
          <a:xfrm>
            <a:off x="45787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1" name="Rectangle 131">
            <a:extLst>
              <a:ext uri="{FF2B5EF4-FFF2-40B4-BE49-F238E27FC236}">
                <a16:creationId xmlns:a16="http://schemas.microsoft.com/office/drawing/2014/main" id="{CBA38080-B810-6405-3E69-F1B160070687}"/>
              </a:ext>
            </a:extLst>
          </p:cNvPr>
          <p:cNvSpPr>
            <a:spLocks noChangeArrowheads="1"/>
          </p:cNvSpPr>
          <p:nvPr/>
        </p:nvSpPr>
        <p:spPr bwMode="auto">
          <a:xfrm>
            <a:off x="46930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2" name="Rectangle 132">
            <a:extLst>
              <a:ext uri="{FF2B5EF4-FFF2-40B4-BE49-F238E27FC236}">
                <a16:creationId xmlns:a16="http://schemas.microsoft.com/office/drawing/2014/main" id="{4626EEB5-A0D1-D89D-CC74-1D5C117F24A7}"/>
              </a:ext>
            </a:extLst>
          </p:cNvPr>
          <p:cNvSpPr>
            <a:spLocks noChangeArrowheads="1"/>
          </p:cNvSpPr>
          <p:nvPr/>
        </p:nvSpPr>
        <p:spPr bwMode="auto">
          <a:xfrm>
            <a:off x="4808913" y="3095438"/>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3" name="Rectangle 133">
            <a:extLst>
              <a:ext uri="{FF2B5EF4-FFF2-40B4-BE49-F238E27FC236}">
                <a16:creationId xmlns:a16="http://schemas.microsoft.com/office/drawing/2014/main" id="{02A6E739-D7A7-63BF-C5EC-FED590BB455B}"/>
              </a:ext>
            </a:extLst>
          </p:cNvPr>
          <p:cNvSpPr>
            <a:spLocks noChangeArrowheads="1"/>
          </p:cNvSpPr>
          <p:nvPr/>
        </p:nvSpPr>
        <p:spPr bwMode="auto">
          <a:xfrm>
            <a:off x="4923213" y="309702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4" name="Rectangle 134">
            <a:extLst>
              <a:ext uri="{FF2B5EF4-FFF2-40B4-BE49-F238E27FC236}">
                <a16:creationId xmlns:a16="http://schemas.microsoft.com/office/drawing/2014/main" id="{814BE3B5-F0A2-591E-6220-93F7BE128AC5}"/>
              </a:ext>
            </a:extLst>
          </p:cNvPr>
          <p:cNvSpPr>
            <a:spLocks noChangeArrowheads="1"/>
          </p:cNvSpPr>
          <p:nvPr/>
        </p:nvSpPr>
        <p:spPr bwMode="auto">
          <a:xfrm>
            <a:off x="5037513"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5" name="Rectangle 135">
            <a:extLst>
              <a:ext uri="{FF2B5EF4-FFF2-40B4-BE49-F238E27FC236}">
                <a16:creationId xmlns:a16="http://schemas.microsoft.com/office/drawing/2014/main" id="{3CBE317E-E1E7-0584-BB4D-0A5C988E6F4B}"/>
              </a:ext>
            </a:extLst>
          </p:cNvPr>
          <p:cNvSpPr>
            <a:spLocks noChangeArrowheads="1"/>
          </p:cNvSpPr>
          <p:nvPr/>
        </p:nvSpPr>
        <p:spPr bwMode="auto">
          <a:xfrm>
            <a:off x="5151813" y="309702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6" name="Rectangle 136">
            <a:extLst>
              <a:ext uri="{FF2B5EF4-FFF2-40B4-BE49-F238E27FC236}">
                <a16:creationId xmlns:a16="http://schemas.microsoft.com/office/drawing/2014/main" id="{E48E5979-A488-7EF8-E9F9-407A7D0BB031}"/>
              </a:ext>
            </a:extLst>
          </p:cNvPr>
          <p:cNvSpPr>
            <a:spLocks noChangeArrowheads="1"/>
          </p:cNvSpPr>
          <p:nvPr/>
        </p:nvSpPr>
        <p:spPr bwMode="auto">
          <a:xfrm>
            <a:off x="5266113" y="309702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7" name="AutoShape 137">
            <a:extLst>
              <a:ext uri="{FF2B5EF4-FFF2-40B4-BE49-F238E27FC236}">
                <a16:creationId xmlns:a16="http://schemas.microsoft.com/office/drawing/2014/main" id="{C2E23E79-085F-38B4-34D3-3B268CC50E79}"/>
              </a:ext>
            </a:extLst>
          </p:cNvPr>
          <p:cNvSpPr>
            <a:spLocks noChangeArrowheads="1"/>
          </p:cNvSpPr>
          <p:nvPr/>
        </p:nvSpPr>
        <p:spPr bwMode="auto">
          <a:xfrm>
            <a:off x="5607426" y="2995425"/>
            <a:ext cx="1066800"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8" name="Rectangle 138">
            <a:extLst>
              <a:ext uri="{FF2B5EF4-FFF2-40B4-BE49-F238E27FC236}">
                <a16:creationId xmlns:a16="http://schemas.microsoft.com/office/drawing/2014/main" id="{3FC42FA5-37DB-FE77-1C43-F8C5ECDB7C49}"/>
              </a:ext>
            </a:extLst>
          </p:cNvPr>
          <p:cNvSpPr>
            <a:spLocks noChangeArrowheads="1"/>
          </p:cNvSpPr>
          <p:nvPr/>
        </p:nvSpPr>
        <p:spPr bwMode="auto">
          <a:xfrm>
            <a:off x="5683626"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59" name="Rectangle 139">
            <a:extLst>
              <a:ext uri="{FF2B5EF4-FFF2-40B4-BE49-F238E27FC236}">
                <a16:creationId xmlns:a16="http://schemas.microsoft.com/office/drawing/2014/main" id="{A7B6AF95-48A4-3100-FBBC-A38827EB89A9}"/>
              </a:ext>
            </a:extLst>
          </p:cNvPr>
          <p:cNvSpPr>
            <a:spLocks noChangeArrowheads="1"/>
          </p:cNvSpPr>
          <p:nvPr/>
        </p:nvSpPr>
        <p:spPr bwMode="auto">
          <a:xfrm>
            <a:off x="5797926"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0" name="Rectangle 140">
            <a:extLst>
              <a:ext uri="{FF2B5EF4-FFF2-40B4-BE49-F238E27FC236}">
                <a16:creationId xmlns:a16="http://schemas.microsoft.com/office/drawing/2014/main" id="{61BA1499-2519-06ED-65F1-B77EF098B319}"/>
              </a:ext>
            </a:extLst>
          </p:cNvPr>
          <p:cNvSpPr>
            <a:spLocks noChangeArrowheads="1"/>
          </p:cNvSpPr>
          <p:nvPr/>
        </p:nvSpPr>
        <p:spPr bwMode="auto">
          <a:xfrm>
            <a:off x="5912226"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1" name="Rectangle 141">
            <a:extLst>
              <a:ext uri="{FF2B5EF4-FFF2-40B4-BE49-F238E27FC236}">
                <a16:creationId xmlns:a16="http://schemas.microsoft.com/office/drawing/2014/main" id="{220AFB84-0B4A-2A42-6254-F05D1CBE8220}"/>
              </a:ext>
            </a:extLst>
          </p:cNvPr>
          <p:cNvSpPr>
            <a:spLocks noChangeArrowheads="1"/>
          </p:cNvSpPr>
          <p:nvPr/>
        </p:nvSpPr>
        <p:spPr bwMode="auto">
          <a:xfrm>
            <a:off x="6015413" y="3093850"/>
            <a:ext cx="39688"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2" name="Rectangle 142">
            <a:extLst>
              <a:ext uri="{FF2B5EF4-FFF2-40B4-BE49-F238E27FC236}">
                <a16:creationId xmlns:a16="http://schemas.microsoft.com/office/drawing/2014/main" id="{E1F3A684-19F5-A196-BBF9-43C46319BC47}"/>
              </a:ext>
            </a:extLst>
          </p:cNvPr>
          <p:cNvSpPr>
            <a:spLocks noChangeArrowheads="1"/>
          </p:cNvSpPr>
          <p:nvPr/>
        </p:nvSpPr>
        <p:spPr bwMode="auto">
          <a:xfrm>
            <a:off x="6142413" y="3095438"/>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3" name="Rectangle 143">
            <a:extLst>
              <a:ext uri="{FF2B5EF4-FFF2-40B4-BE49-F238E27FC236}">
                <a16:creationId xmlns:a16="http://schemas.microsoft.com/office/drawing/2014/main" id="{AC88FC02-8363-21E9-A94F-FF5154E48FF1}"/>
              </a:ext>
            </a:extLst>
          </p:cNvPr>
          <p:cNvSpPr>
            <a:spLocks noChangeArrowheads="1"/>
          </p:cNvSpPr>
          <p:nvPr/>
        </p:nvSpPr>
        <p:spPr bwMode="auto">
          <a:xfrm>
            <a:off x="6256713"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4" name="Rectangle 144">
            <a:extLst>
              <a:ext uri="{FF2B5EF4-FFF2-40B4-BE49-F238E27FC236}">
                <a16:creationId xmlns:a16="http://schemas.microsoft.com/office/drawing/2014/main" id="{271C2D7D-5CEA-72C9-6AD8-EABC7FFF7D47}"/>
              </a:ext>
            </a:extLst>
          </p:cNvPr>
          <p:cNvSpPr>
            <a:spLocks noChangeArrowheads="1"/>
          </p:cNvSpPr>
          <p:nvPr/>
        </p:nvSpPr>
        <p:spPr bwMode="auto">
          <a:xfrm>
            <a:off x="6371013"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5" name="Rectangle 145">
            <a:extLst>
              <a:ext uri="{FF2B5EF4-FFF2-40B4-BE49-F238E27FC236}">
                <a16:creationId xmlns:a16="http://schemas.microsoft.com/office/drawing/2014/main" id="{7051C221-BFEF-29CA-B6B0-8DA767226D32}"/>
              </a:ext>
            </a:extLst>
          </p:cNvPr>
          <p:cNvSpPr>
            <a:spLocks noChangeArrowheads="1"/>
          </p:cNvSpPr>
          <p:nvPr/>
        </p:nvSpPr>
        <p:spPr bwMode="auto">
          <a:xfrm>
            <a:off x="6485313"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6" name="AutoShape 146">
            <a:extLst>
              <a:ext uri="{FF2B5EF4-FFF2-40B4-BE49-F238E27FC236}">
                <a16:creationId xmlns:a16="http://schemas.microsoft.com/office/drawing/2014/main" id="{17F1BEFC-084B-7D26-6B01-A7CBE755770D}"/>
              </a:ext>
            </a:extLst>
          </p:cNvPr>
          <p:cNvSpPr>
            <a:spLocks noChangeArrowheads="1"/>
          </p:cNvSpPr>
          <p:nvPr/>
        </p:nvSpPr>
        <p:spPr bwMode="auto">
          <a:xfrm>
            <a:off x="6826626" y="2997013"/>
            <a:ext cx="957262"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7" name="Rectangle 147">
            <a:extLst>
              <a:ext uri="{FF2B5EF4-FFF2-40B4-BE49-F238E27FC236}">
                <a16:creationId xmlns:a16="http://schemas.microsoft.com/office/drawing/2014/main" id="{5D2D00F3-EED9-B5CE-0718-B4DE0E528617}"/>
              </a:ext>
            </a:extLst>
          </p:cNvPr>
          <p:cNvSpPr>
            <a:spLocks noChangeArrowheads="1"/>
          </p:cNvSpPr>
          <p:nvPr/>
        </p:nvSpPr>
        <p:spPr bwMode="auto">
          <a:xfrm>
            <a:off x="69028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8" name="Rectangle 148">
            <a:extLst>
              <a:ext uri="{FF2B5EF4-FFF2-40B4-BE49-F238E27FC236}">
                <a16:creationId xmlns:a16="http://schemas.microsoft.com/office/drawing/2014/main" id="{4FFCAF74-592E-3AAE-095A-75B9397574E2}"/>
              </a:ext>
            </a:extLst>
          </p:cNvPr>
          <p:cNvSpPr>
            <a:spLocks noChangeArrowheads="1"/>
          </p:cNvSpPr>
          <p:nvPr/>
        </p:nvSpPr>
        <p:spPr bwMode="auto">
          <a:xfrm>
            <a:off x="70171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69" name="Rectangle 149">
            <a:extLst>
              <a:ext uri="{FF2B5EF4-FFF2-40B4-BE49-F238E27FC236}">
                <a16:creationId xmlns:a16="http://schemas.microsoft.com/office/drawing/2014/main" id="{ABA16A4E-CAFD-7B3E-DAF0-D6C5C31104DF}"/>
              </a:ext>
            </a:extLst>
          </p:cNvPr>
          <p:cNvSpPr>
            <a:spLocks noChangeArrowheads="1"/>
          </p:cNvSpPr>
          <p:nvPr/>
        </p:nvSpPr>
        <p:spPr bwMode="auto">
          <a:xfrm>
            <a:off x="7131426"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0" name="Rectangle 150">
            <a:extLst>
              <a:ext uri="{FF2B5EF4-FFF2-40B4-BE49-F238E27FC236}">
                <a16:creationId xmlns:a16="http://schemas.microsoft.com/office/drawing/2014/main" id="{A9641CA6-5948-EE49-ECF0-12C07116687F}"/>
              </a:ext>
            </a:extLst>
          </p:cNvPr>
          <p:cNvSpPr>
            <a:spLocks noChangeArrowheads="1"/>
          </p:cNvSpPr>
          <p:nvPr/>
        </p:nvSpPr>
        <p:spPr bwMode="auto">
          <a:xfrm>
            <a:off x="7247313" y="3095438"/>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1" name="Rectangle 151">
            <a:extLst>
              <a:ext uri="{FF2B5EF4-FFF2-40B4-BE49-F238E27FC236}">
                <a16:creationId xmlns:a16="http://schemas.microsoft.com/office/drawing/2014/main" id="{4E8D96D3-A1E0-8FF4-C978-126A2A368D98}"/>
              </a:ext>
            </a:extLst>
          </p:cNvPr>
          <p:cNvSpPr>
            <a:spLocks noChangeArrowheads="1"/>
          </p:cNvSpPr>
          <p:nvPr/>
        </p:nvSpPr>
        <p:spPr bwMode="auto">
          <a:xfrm>
            <a:off x="7361613" y="309702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2" name="Rectangle 152">
            <a:extLst>
              <a:ext uri="{FF2B5EF4-FFF2-40B4-BE49-F238E27FC236}">
                <a16:creationId xmlns:a16="http://schemas.microsoft.com/office/drawing/2014/main" id="{0E5A78DF-44E0-96E9-3F8E-C15AB1C92B9A}"/>
              </a:ext>
            </a:extLst>
          </p:cNvPr>
          <p:cNvSpPr>
            <a:spLocks noChangeArrowheads="1"/>
          </p:cNvSpPr>
          <p:nvPr/>
        </p:nvSpPr>
        <p:spPr bwMode="auto">
          <a:xfrm>
            <a:off x="7475913" y="3095438"/>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3" name="Rectangle 153">
            <a:extLst>
              <a:ext uri="{FF2B5EF4-FFF2-40B4-BE49-F238E27FC236}">
                <a16:creationId xmlns:a16="http://schemas.microsoft.com/office/drawing/2014/main" id="{AD6119B1-00C3-AF2C-9816-C103E105EE5F}"/>
              </a:ext>
            </a:extLst>
          </p:cNvPr>
          <p:cNvSpPr>
            <a:spLocks noChangeArrowheads="1"/>
          </p:cNvSpPr>
          <p:nvPr/>
        </p:nvSpPr>
        <p:spPr bwMode="auto">
          <a:xfrm>
            <a:off x="7590213" y="309702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4" name="Rectangle 154">
            <a:extLst>
              <a:ext uri="{FF2B5EF4-FFF2-40B4-BE49-F238E27FC236}">
                <a16:creationId xmlns:a16="http://schemas.microsoft.com/office/drawing/2014/main" id="{0DF1F95E-20B1-908A-8C7E-EE3ADA2AD861}"/>
              </a:ext>
            </a:extLst>
          </p:cNvPr>
          <p:cNvSpPr>
            <a:spLocks noChangeArrowheads="1"/>
          </p:cNvSpPr>
          <p:nvPr/>
        </p:nvSpPr>
        <p:spPr bwMode="auto">
          <a:xfrm>
            <a:off x="7704513" y="3097025"/>
            <a:ext cx="76200" cy="107950"/>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5" name="AutoShape 155">
            <a:extLst>
              <a:ext uri="{FF2B5EF4-FFF2-40B4-BE49-F238E27FC236}">
                <a16:creationId xmlns:a16="http://schemas.microsoft.com/office/drawing/2014/main" id="{C554E2BF-3CF9-900C-6044-4B84FF1D40B0}"/>
              </a:ext>
            </a:extLst>
          </p:cNvPr>
          <p:cNvSpPr>
            <a:spLocks noChangeArrowheads="1"/>
          </p:cNvSpPr>
          <p:nvPr/>
        </p:nvSpPr>
        <p:spPr bwMode="auto">
          <a:xfrm>
            <a:off x="1911726" y="1557150"/>
            <a:ext cx="573087" cy="304800"/>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6" name="Rectangle 156">
            <a:extLst>
              <a:ext uri="{FF2B5EF4-FFF2-40B4-BE49-F238E27FC236}">
                <a16:creationId xmlns:a16="http://schemas.microsoft.com/office/drawing/2014/main" id="{4ACAACC3-03FB-9239-45AE-8B2D8DE6C4C0}"/>
              </a:ext>
            </a:extLst>
          </p:cNvPr>
          <p:cNvSpPr>
            <a:spLocks noChangeArrowheads="1"/>
          </p:cNvSpPr>
          <p:nvPr/>
        </p:nvSpPr>
        <p:spPr bwMode="auto">
          <a:xfrm>
            <a:off x="1987926" y="165557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7" name="Rectangle 157">
            <a:extLst>
              <a:ext uri="{FF2B5EF4-FFF2-40B4-BE49-F238E27FC236}">
                <a16:creationId xmlns:a16="http://schemas.microsoft.com/office/drawing/2014/main" id="{D3BDFE67-7E7C-2F31-310C-2E8807B2C427}"/>
              </a:ext>
            </a:extLst>
          </p:cNvPr>
          <p:cNvSpPr>
            <a:spLocks noChangeArrowheads="1"/>
          </p:cNvSpPr>
          <p:nvPr/>
        </p:nvSpPr>
        <p:spPr bwMode="auto">
          <a:xfrm>
            <a:off x="2102226" y="1655575"/>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8" name="Rectangle 158">
            <a:extLst>
              <a:ext uri="{FF2B5EF4-FFF2-40B4-BE49-F238E27FC236}">
                <a16:creationId xmlns:a16="http://schemas.microsoft.com/office/drawing/2014/main" id="{3A67FF04-924D-456D-96B7-23DA5546E1CD}"/>
              </a:ext>
            </a:extLst>
          </p:cNvPr>
          <p:cNvSpPr>
            <a:spLocks noChangeArrowheads="1"/>
          </p:cNvSpPr>
          <p:nvPr/>
        </p:nvSpPr>
        <p:spPr bwMode="auto">
          <a:xfrm>
            <a:off x="2218113" y="1655575"/>
            <a:ext cx="74613"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79" name="Rectangle 168">
            <a:extLst>
              <a:ext uri="{FF2B5EF4-FFF2-40B4-BE49-F238E27FC236}">
                <a16:creationId xmlns:a16="http://schemas.microsoft.com/office/drawing/2014/main" id="{5E57EC36-10BD-524C-0371-D4BB32DFB3EA}"/>
              </a:ext>
            </a:extLst>
          </p:cNvPr>
          <p:cNvSpPr>
            <a:spLocks noChangeArrowheads="1"/>
          </p:cNvSpPr>
          <p:nvPr/>
        </p:nvSpPr>
        <p:spPr bwMode="auto">
          <a:xfrm>
            <a:off x="1648201" y="3093850"/>
            <a:ext cx="76200" cy="107950"/>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80" name="Line 169">
            <a:extLst>
              <a:ext uri="{FF2B5EF4-FFF2-40B4-BE49-F238E27FC236}">
                <a16:creationId xmlns:a16="http://schemas.microsoft.com/office/drawing/2014/main" id="{E6E94E1D-F676-16FC-0FA6-44AEB46890DF}"/>
              </a:ext>
            </a:extLst>
          </p:cNvPr>
          <p:cNvSpPr>
            <a:spLocks noChangeShapeType="1"/>
          </p:cNvSpPr>
          <p:nvPr/>
        </p:nvSpPr>
        <p:spPr bwMode="auto">
          <a:xfrm flipV="1">
            <a:off x="4264401" y="2979550"/>
            <a:ext cx="192087" cy="173038"/>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81" name="Line 176">
            <a:extLst>
              <a:ext uri="{FF2B5EF4-FFF2-40B4-BE49-F238E27FC236}">
                <a16:creationId xmlns:a16="http://schemas.microsoft.com/office/drawing/2014/main" id="{9A7CC918-1C27-E388-AE3B-C664C565E406}"/>
              </a:ext>
            </a:extLst>
          </p:cNvPr>
          <p:cNvSpPr>
            <a:spLocks noChangeShapeType="1"/>
          </p:cNvSpPr>
          <p:nvPr/>
        </p:nvSpPr>
        <p:spPr bwMode="auto">
          <a:xfrm>
            <a:off x="467101" y="1707963"/>
            <a:ext cx="1889125" cy="1587"/>
          </a:xfrm>
          <a:prstGeom prst="line">
            <a:avLst/>
          </a:prstGeom>
          <a:noFill/>
          <a:ln w="57023">
            <a:solidFill>
              <a:srgbClr val="4597A0"/>
            </a:solidFill>
            <a:miter lim="800000"/>
            <a:headEnd type="triangle" w="med" len="med"/>
            <a:tailEnd/>
          </a:ln>
          <a:extLst>
            <a:ext uri="{909E8E84-426E-40dd-AFC4-6F175D3DCCD1}">
              <a14:hiddenFill xmlns:a14="http://schemas.microsoft.com/office/drawing/2010/main" xmlns="">
                <a:noFill/>
              </a14:hiddenFill>
            </a:ext>
          </a:extLst>
        </p:spPr>
        <p:txBody>
          <a:bodyPr/>
          <a:lstStyle/>
          <a:p>
            <a:endParaRPr lang="ja-JP" altLang="en-US"/>
          </a:p>
        </p:txBody>
      </p:sp>
      <p:sp>
        <p:nvSpPr>
          <p:cNvPr id="82" name="AutoShape 177">
            <a:extLst>
              <a:ext uri="{FF2B5EF4-FFF2-40B4-BE49-F238E27FC236}">
                <a16:creationId xmlns:a16="http://schemas.microsoft.com/office/drawing/2014/main" id="{08F3AE4D-D25D-E3CE-0420-56D724510393}"/>
              </a:ext>
            </a:extLst>
          </p:cNvPr>
          <p:cNvSpPr>
            <a:spLocks/>
          </p:cNvSpPr>
          <p:nvPr/>
        </p:nvSpPr>
        <p:spPr bwMode="auto">
          <a:xfrm>
            <a:off x="155475" y="1792100"/>
            <a:ext cx="819028" cy="1250950"/>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57023">
            <a:solidFill>
              <a:srgbClr val="31859C"/>
            </a:solidFill>
            <a:round/>
            <a:headEnd type="triangle" w="med" len="med"/>
            <a:tailEnd/>
          </a:ln>
          <a:effectLst>
            <a:outerShdw blurRad="63500" dist="20160" dir="5400000" algn="ctr" rotWithShape="0">
              <a:srgbClr val="000000">
                <a:alpha val="38034"/>
              </a:srgbClr>
            </a:outerShdw>
          </a:effectLst>
        </p:spPr>
        <p:txBody>
          <a:bodyPr wrap="none" anchor="ctr"/>
          <a:lstStyle/>
          <a:p>
            <a:pPr>
              <a:defRPr/>
            </a:pPr>
            <a:endParaRPr lang="ja-JP" altLang="en-US">
              <a:cs typeface="Arial" charset="0"/>
            </a:endParaRPr>
          </a:p>
        </p:txBody>
      </p:sp>
      <p:sp>
        <p:nvSpPr>
          <p:cNvPr id="83" name="Line 179">
            <a:extLst>
              <a:ext uri="{FF2B5EF4-FFF2-40B4-BE49-F238E27FC236}">
                <a16:creationId xmlns:a16="http://schemas.microsoft.com/office/drawing/2014/main" id="{AB7EBD68-E893-522D-FCFC-CFD2413B40EA}"/>
              </a:ext>
            </a:extLst>
          </p:cNvPr>
          <p:cNvSpPr>
            <a:spLocks noChangeShapeType="1"/>
          </p:cNvSpPr>
          <p:nvPr/>
        </p:nvSpPr>
        <p:spPr bwMode="auto">
          <a:xfrm flipV="1">
            <a:off x="2549901" y="3144335"/>
            <a:ext cx="1741487" cy="4763"/>
          </a:xfrm>
          <a:prstGeom prst="line">
            <a:avLst/>
          </a:prstGeom>
          <a:noFill/>
          <a:ln w="57240">
            <a:solidFill>
              <a:srgbClr val="FF66FF"/>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84" name="Line 178">
            <a:extLst>
              <a:ext uri="{FF2B5EF4-FFF2-40B4-BE49-F238E27FC236}">
                <a16:creationId xmlns:a16="http://schemas.microsoft.com/office/drawing/2014/main" id="{2EA5A3CB-E808-8531-BCBA-540EDCBDF7AE}"/>
              </a:ext>
            </a:extLst>
          </p:cNvPr>
          <p:cNvSpPr>
            <a:spLocks noChangeShapeType="1"/>
          </p:cNvSpPr>
          <p:nvPr/>
        </p:nvSpPr>
        <p:spPr bwMode="auto">
          <a:xfrm>
            <a:off x="691500" y="3147825"/>
            <a:ext cx="1764000" cy="1588"/>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85" name="Line 180">
            <a:extLst>
              <a:ext uri="{FF2B5EF4-FFF2-40B4-BE49-F238E27FC236}">
                <a16:creationId xmlns:a16="http://schemas.microsoft.com/office/drawing/2014/main" id="{A949D88D-A0F2-6F29-99BC-7BCCED468E90}"/>
              </a:ext>
            </a:extLst>
          </p:cNvPr>
          <p:cNvSpPr>
            <a:spLocks noChangeShapeType="1"/>
          </p:cNvSpPr>
          <p:nvPr/>
        </p:nvSpPr>
        <p:spPr bwMode="auto">
          <a:xfrm>
            <a:off x="4461251" y="3147825"/>
            <a:ext cx="3567112" cy="1588"/>
          </a:xfrm>
          <a:prstGeom prst="line">
            <a:avLst/>
          </a:prstGeom>
          <a:noFill/>
          <a:ln w="57240">
            <a:solidFill>
              <a:srgbClr val="FF66FF"/>
            </a:solidFill>
            <a:miter lim="800000"/>
            <a:headEnd/>
            <a:tailEnd/>
          </a:ln>
          <a:extLst>
            <a:ext uri="{909E8E84-426E-40dd-AFC4-6F175D3DCCD1}">
              <a14:hiddenFill xmlns:a14="http://schemas.microsoft.com/office/drawing/2010/main" xmlns="">
                <a:noFill/>
              </a14:hiddenFill>
            </a:ext>
          </a:extLst>
        </p:spPr>
        <p:txBody>
          <a:bodyPr/>
          <a:lstStyle/>
          <a:p>
            <a:endParaRPr lang="ja-JP" altLang="en-US"/>
          </a:p>
        </p:txBody>
      </p:sp>
      <p:sp>
        <p:nvSpPr>
          <p:cNvPr id="86" name="テキスト ボックス 199">
            <a:extLst>
              <a:ext uri="{FF2B5EF4-FFF2-40B4-BE49-F238E27FC236}">
                <a16:creationId xmlns:a16="http://schemas.microsoft.com/office/drawing/2014/main" id="{4DDF33F3-CE2B-BD61-B3C5-C58FEB97CB38}"/>
              </a:ext>
            </a:extLst>
          </p:cNvPr>
          <p:cNvSpPr txBox="1">
            <a:spLocks noChangeArrowheads="1"/>
          </p:cNvSpPr>
          <p:nvPr/>
        </p:nvSpPr>
        <p:spPr bwMode="auto">
          <a:xfrm>
            <a:off x="8069414" y="2594233"/>
            <a:ext cx="1098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solidFill>
                  <a:srgbClr val="FF0000"/>
                </a:solidFill>
                <a:cs typeface="Arial" charset="0"/>
              </a:rPr>
              <a:t>4.0 </a:t>
            </a:r>
            <a:r>
              <a:rPr lang="en-US" altLang="ja-JP" sz="1400" b="1" dirty="0" err="1">
                <a:solidFill>
                  <a:srgbClr val="FF0000"/>
                </a:solidFill>
                <a:cs typeface="Arial" charset="0"/>
              </a:rPr>
              <a:t>GeV</a:t>
            </a:r>
            <a:r>
              <a:rPr lang="en-US" altLang="ja-JP" sz="1400" b="1" dirty="0">
                <a:solidFill>
                  <a:srgbClr val="FF0000"/>
                </a:solidFill>
                <a:cs typeface="Arial" charset="0"/>
              </a:rPr>
              <a:t> e+</a:t>
            </a:r>
          </a:p>
          <a:p>
            <a:r>
              <a:rPr lang="en-US" altLang="ja-JP" sz="1400" b="1" dirty="0">
                <a:solidFill>
                  <a:srgbClr val="FF0000"/>
                </a:solidFill>
                <a:cs typeface="Arial" charset="0"/>
              </a:rPr>
              <a:t>4 </a:t>
            </a:r>
            <a:r>
              <a:rPr lang="en-US" altLang="ja-JP" sz="1400" b="1" dirty="0" err="1">
                <a:solidFill>
                  <a:srgbClr val="FF0000"/>
                </a:solidFill>
                <a:cs typeface="Arial" charset="0"/>
              </a:rPr>
              <a:t>nC</a:t>
            </a:r>
            <a:r>
              <a:rPr lang="en-US" altLang="ja-JP" sz="1400" b="1" dirty="0">
                <a:solidFill>
                  <a:srgbClr val="FF0000"/>
                </a:solidFill>
                <a:cs typeface="Arial" charset="0"/>
              </a:rPr>
              <a:t> x 2</a:t>
            </a:r>
            <a:endParaRPr lang="ja-JP" altLang="en-US" sz="1400" b="1" dirty="0">
              <a:solidFill>
                <a:srgbClr val="FF0000"/>
              </a:solidFill>
              <a:cs typeface="Arial" charset="0"/>
            </a:endParaRPr>
          </a:p>
        </p:txBody>
      </p:sp>
      <p:sp>
        <p:nvSpPr>
          <p:cNvPr id="87" name="円/楕円 86">
            <a:extLst>
              <a:ext uri="{FF2B5EF4-FFF2-40B4-BE49-F238E27FC236}">
                <a16:creationId xmlns:a16="http://schemas.microsoft.com/office/drawing/2014/main" id="{1D0E4102-830D-29E5-75DD-35D41649849B}"/>
              </a:ext>
            </a:extLst>
          </p:cNvPr>
          <p:cNvSpPr/>
          <p:nvPr/>
        </p:nvSpPr>
        <p:spPr>
          <a:xfrm>
            <a:off x="1259924" y="3046225"/>
            <a:ext cx="2159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latin typeface="Arial" charset="0"/>
              <a:ea typeface="ＭＳ Ｐゴシック" charset="0"/>
              <a:cs typeface="Arial" charset="0"/>
            </a:endParaRPr>
          </a:p>
        </p:txBody>
      </p:sp>
      <p:sp>
        <p:nvSpPr>
          <p:cNvPr id="88" name="テキスト ボックス 202">
            <a:extLst>
              <a:ext uri="{FF2B5EF4-FFF2-40B4-BE49-F238E27FC236}">
                <a16:creationId xmlns:a16="http://schemas.microsoft.com/office/drawing/2014/main" id="{CA579742-62A6-2E51-0778-062BBB880834}"/>
              </a:ext>
            </a:extLst>
          </p:cNvPr>
          <p:cNvSpPr txBox="1">
            <a:spLocks noChangeArrowheads="1"/>
          </p:cNvSpPr>
          <p:nvPr/>
        </p:nvSpPr>
        <p:spPr bwMode="auto">
          <a:xfrm>
            <a:off x="1179888" y="2369950"/>
            <a:ext cx="1601400" cy="581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0000FF"/>
                </a:solidFill>
                <a:cs typeface="Arial" charset="0"/>
              </a:rPr>
              <a:t>3.0 GeV </a:t>
            </a:r>
            <a:r>
              <a:rPr lang="en-US" altLang="ja-JP" sz="1400" b="1" dirty="0">
                <a:cs typeface="Arial" charset="0"/>
              </a:rPr>
              <a:t>@target</a:t>
            </a:r>
          </a:p>
          <a:p>
            <a:pPr>
              <a:lnSpc>
                <a:spcPct val="90000"/>
              </a:lnSpc>
            </a:pPr>
            <a:r>
              <a:rPr lang="en-US" altLang="ja-JP" sz="1400" b="1" dirty="0">
                <a:solidFill>
                  <a:srgbClr val="0000FF"/>
                </a:solidFill>
                <a:cs typeface="Arial" charset="0"/>
              </a:rPr>
              <a:t>10 </a:t>
            </a:r>
            <a:r>
              <a:rPr lang="en-US" altLang="ja-JP" sz="1400" b="1" dirty="0" err="1">
                <a:solidFill>
                  <a:srgbClr val="0000FF"/>
                </a:solidFill>
                <a:cs typeface="Arial" charset="0"/>
              </a:rPr>
              <a:t>nC</a:t>
            </a:r>
            <a:r>
              <a:rPr lang="en-US" altLang="ja-JP" sz="1400" b="1" dirty="0">
                <a:solidFill>
                  <a:srgbClr val="0000FF"/>
                </a:solidFill>
                <a:cs typeface="Arial" charset="0"/>
              </a:rPr>
              <a:t> x 2 (prim. e-)</a:t>
            </a:r>
          </a:p>
          <a:p>
            <a:pPr>
              <a:lnSpc>
                <a:spcPct val="90000"/>
              </a:lnSpc>
            </a:pPr>
            <a:r>
              <a:rPr lang="en-US" altLang="ja-JP" sz="1400" b="1" dirty="0">
                <a:solidFill>
                  <a:srgbClr val="0000FF"/>
                </a:solidFill>
                <a:cs typeface="Arial" charset="0"/>
              </a:rPr>
              <a:t>4 </a:t>
            </a:r>
            <a:r>
              <a:rPr lang="en-US" altLang="ja-JP" sz="1400" b="1" dirty="0" err="1">
                <a:solidFill>
                  <a:srgbClr val="0000FF"/>
                </a:solidFill>
                <a:cs typeface="Arial" charset="0"/>
              </a:rPr>
              <a:t>nC</a:t>
            </a:r>
            <a:r>
              <a:rPr lang="en-US" altLang="ja-JP" sz="1400" b="1" dirty="0">
                <a:solidFill>
                  <a:srgbClr val="0000FF"/>
                </a:solidFill>
                <a:cs typeface="Arial" charset="0"/>
              </a:rPr>
              <a:t> x 2 (inj. e-)</a:t>
            </a:r>
            <a:endParaRPr lang="ja-JP" altLang="en-US" sz="1400" b="1" dirty="0">
              <a:solidFill>
                <a:srgbClr val="0000FF"/>
              </a:solidFill>
              <a:cs typeface="Arial" charset="0"/>
            </a:endParaRPr>
          </a:p>
        </p:txBody>
      </p:sp>
      <p:sp>
        <p:nvSpPr>
          <p:cNvPr id="89" name="Line 180">
            <a:extLst>
              <a:ext uri="{FF2B5EF4-FFF2-40B4-BE49-F238E27FC236}">
                <a16:creationId xmlns:a16="http://schemas.microsoft.com/office/drawing/2014/main" id="{702A4AEB-E282-B49D-59C2-AF8555F24EF6}"/>
              </a:ext>
            </a:extLst>
          </p:cNvPr>
          <p:cNvSpPr>
            <a:spLocks noChangeShapeType="1"/>
          </p:cNvSpPr>
          <p:nvPr/>
        </p:nvSpPr>
        <p:spPr bwMode="auto">
          <a:xfrm>
            <a:off x="8239501" y="3144650"/>
            <a:ext cx="706437" cy="1588"/>
          </a:xfrm>
          <a:prstGeom prst="line">
            <a:avLst/>
          </a:prstGeom>
          <a:noFill/>
          <a:ln w="57240">
            <a:solidFill>
              <a:srgbClr val="FF66FF"/>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90" name="アーチ 89">
            <a:extLst>
              <a:ext uri="{FF2B5EF4-FFF2-40B4-BE49-F238E27FC236}">
                <a16:creationId xmlns:a16="http://schemas.microsoft.com/office/drawing/2014/main" id="{AFD8A475-6587-E460-FE8C-55592BA2125E}"/>
              </a:ext>
            </a:extLst>
          </p:cNvPr>
          <p:cNvSpPr/>
          <p:nvPr/>
        </p:nvSpPr>
        <p:spPr>
          <a:xfrm>
            <a:off x="7993438" y="3082738"/>
            <a:ext cx="252413" cy="139700"/>
          </a:xfrm>
          <a:prstGeom prst="blockArc">
            <a:avLst/>
          </a:prstGeom>
          <a:solidFill>
            <a:srgbClr val="800000"/>
          </a:solidFill>
          <a:ln w="25400">
            <a:solidFill>
              <a:srgbClr val="8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8000"/>
              </a:solidFill>
              <a:latin typeface="Arial" charset="0"/>
              <a:ea typeface="ＭＳ Ｐゴシック" charset="0"/>
              <a:cs typeface="Arial" charset="0"/>
            </a:endParaRPr>
          </a:p>
        </p:txBody>
      </p:sp>
      <p:sp>
        <p:nvSpPr>
          <p:cNvPr id="91" name="円/楕円 90">
            <a:extLst>
              <a:ext uri="{FF2B5EF4-FFF2-40B4-BE49-F238E27FC236}">
                <a16:creationId xmlns:a16="http://schemas.microsoft.com/office/drawing/2014/main" id="{B1CE829C-4CD0-6672-CE91-9CE8786F1A23}"/>
              </a:ext>
            </a:extLst>
          </p:cNvPr>
          <p:cNvSpPr/>
          <p:nvPr/>
        </p:nvSpPr>
        <p:spPr>
          <a:xfrm>
            <a:off x="8590338" y="3087500"/>
            <a:ext cx="127000" cy="127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92" name="円/楕円 91">
            <a:extLst>
              <a:ext uri="{FF2B5EF4-FFF2-40B4-BE49-F238E27FC236}">
                <a16:creationId xmlns:a16="http://schemas.microsoft.com/office/drawing/2014/main" id="{4C5042B2-14D6-81B6-4B64-F73C007D2790}"/>
              </a:ext>
            </a:extLst>
          </p:cNvPr>
          <p:cNvSpPr/>
          <p:nvPr/>
        </p:nvSpPr>
        <p:spPr>
          <a:xfrm>
            <a:off x="8406188" y="3087500"/>
            <a:ext cx="127000" cy="127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93" name="テキスト ボックス 212">
            <a:extLst>
              <a:ext uri="{FF2B5EF4-FFF2-40B4-BE49-F238E27FC236}">
                <a16:creationId xmlns:a16="http://schemas.microsoft.com/office/drawing/2014/main" id="{339C04D2-7C6E-AA7D-B12E-0247CB2A4A6C}"/>
              </a:ext>
            </a:extLst>
          </p:cNvPr>
          <p:cNvSpPr txBox="1">
            <a:spLocks noChangeArrowheads="1"/>
          </p:cNvSpPr>
          <p:nvPr/>
        </p:nvSpPr>
        <p:spPr bwMode="auto">
          <a:xfrm>
            <a:off x="4837488" y="1379350"/>
            <a:ext cx="1398140"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FF0000"/>
                </a:solidFill>
                <a:cs typeface="Arial" charset="0"/>
              </a:rPr>
              <a:t>1.1 GeV </a:t>
            </a:r>
          </a:p>
          <a:p>
            <a:pPr>
              <a:lnSpc>
                <a:spcPct val="80000"/>
              </a:lnSpc>
            </a:pPr>
            <a:r>
              <a:rPr lang="en-US" altLang="ja-JP" sz="1400" b="1" dirty="0">
                <a:solidFill>
                  <a:srgbClr val="FF0000"/>
                </a:solidFill>
                <a:cs typeface="Arial" charset="0"/>
              </a:rPr>
              <a:t>Damping Ring</a:t>
            </a:r>
          </a:p>
        </p:txBody>
      </p:sp>
      <p:sp>
        <p:nvSpPr>
          <p:cNvPr id="94" name="テキスト ボックス 214">
            <a:extLst>
              <a:ext uri="{FF2B5EF4-FFF2-40B4-BE49-F238E27FC236}">
                <a16:creationId xmlns:a16="http://schemas.microsoft.com/office/drawing/2014/main" id="{BE3A5E6C-437D-A04D-3972-9394E60C8E9C}"/>
              </a:ext>
            </a:extLst>
          </p:cNvPr>
          <p:cNvSpPr txBox="1">
            <a:spLocks noChangeArrowheads="1"/>
          </p:cNvSpPr>
          <p:nvPr/>
        </p:nvSpPr>
        <p:spPr bwMode="auto">
          <a:xfrm>
            <a:off x="7818540" y="2900322"/>
            <a:ext cx="3810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b="1" dirty="0">
                <a:solidFill>
                  <a:srgbClr val="800000"/>
                </a:solidFill>
                <a:cs typeface="Arial" charset="0"/>
              </a:rPr>
              <a:t>ECS</a:t>
            </a:r>
            <a:endParaRPr lang="ja-JP" altLang="en-US" sz="1200" b="1" dirty="0">
              <a:solidFill>
                <a:srgbClr val="800000"/>
              </a:solidFill>
              <a:cs typeface="Arial" charset="0"/>
            </a:endParaRPr>
          </a:p>
        </p:txBody>
      </p:sp>
      <p:sp>
        <p:nvSpPr>
          <p:cNvPr id="95" name="Line 1">
            <a:extLst>
              <a:ext uri="{FF2B5EF4-FFF2-40B4-BE49-F238E27FC236}">
                <a16:creationId xmlns:a16="http://schemas.microsoft.com/office/drawing/2014/main" id="{2C01D4D2-C6C8-177E-6F5C-3756EB20886E}"/>
              </a:ext>
            </a:extLst>
          </p:cNvPr>
          <p:cNvSpPr>
            <a:spLocks noChangeShapeType="1"/>
          </p:cNvSpPr>
          <p:nvPr/>
        </p:nvSpPr>
        <p:spPr bwMode="auto">
          <a:xfrm flipH="1" flipV="1">
            <a:off x="4304088" y="2979550"/>
            <a:ext cx="192088" cy="182563"/>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Arial"/>
              <a:ea typeface="ＭＳ Ｐゴシック" pitchFamily="-112" charset="-128"/>
              <a:cs typeface="Arial"/>
            </a:endParaRPr>
          </a:p>
        </p:txBody>
      </p:sp>
      <p:sp>
        <p:nvSpPr>
          <p:cNvPr id="96" name="円/楕円 95">
            <a:extLst>
              <a:ext uri="{FF2B5EF4-FFF2-40B4-BE49-F238E27FC236}">
                <a16:creationId xmlns:a16="http://schemas.microsoft.com/office/drawing/2014/main" id="{19055B63-3081-C3D7-3C3E-2D362AA97B79}"/>
              </a:ext>
            </a:extLst>
          </p:cNvPr>
          <p:cNvSpPr/>
          <p:nvPr/>
        </p:nvSpPr>
        <p:spPr>
          <a:xfrm>
            <a:off x="1539324" y="3046225"/>
            <a:ext cx="215900" cy="2159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latin typeface="Arial" charset="0"/>
              <a:ea typeface="ＭＳ Ｐゴシック" charset="0"/>
              <a:cs typeface="Arial" charset="0"/>
            </a:endParaRPr>
          </a:p>
        </p:txBody>
      </p:sp>
      <p:cxnSp>
        <p:nvCxnSpPr>
          <p:cNvPr id="97" name="直線コネクタ 96">
            <a:extLst>
              <a:ext uri="{FF2B5EF4-FFF2-40B4-BE49-F238E27FC236}">
                <a16:creationId xmlns:a16="http://schemas.microsoft.com/office/drawing/2014/main" id="{5F52C34C-24D6-7261-C6DD-6FE287A699BA}"/>
              </a:ext>
            </a:extLst>
          </p:cNvPr>
          <p:cNvCxnSpPr/>
          <p:nvPr/>
        </p:nvCxnSpPr>
        <p:spPr>
          <a:xfrm rot="5400000">
            <a:off x="4523163" y="2649350"/>
            <a:ext cx="136525" cy="34925"/>
          </a:xfrm>
          <a:prstGeom prst="line">
            <a:avLst/>
          </a:prstGeom>
          <a:ln w="76200">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98" name="直線コネクタ 97">
            <a:extLst>
              <a:ext uri="{FF2B5EF4-FFF2-40B4-BE49-F238E27FC236}">
                <a16:creationId xmlns:a16="http://schemas.microsoft.com/office/drawing/2014/main" id="{3CFC52C8-227A-CDD4-F4AF-5C1386305019}"/>
              </a:ext>
            </a:extLst>
          </p:cNvPr>
          <p:cNvCxnSpPr/>
          <p:nvPr/>
        </p:nvCxnSpPr>
        <p:spPr>
          <a:xfrm>
            <a:off x="3985001" y="2369950"/>
            <a:ext cx="14287" cy="13970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sp>
        <p:nvSpPr>
          <p:cNvPr id="99" name="テキスト ボックス 233">
            <a:extLst>
              <a:ext uri="{FF2B5EF4-FFF2-40B4-BE49-F238E27FC236}">
                <a16:creationId xmlns:a16="http://schemas.microsoft.com/office/drawing/2014/main" id="{91C1DC03-E342-F374-362E-1E109F92614A}"/>
              </a:ext>
            </a:extLst>
          </p:cNvPr>
          <p:cNvSpPr txBox="1">
            <a:spLocks noChangeArrowheads="1"/>
          </p:cNvSpPr>
          <p:nvPr/>
        </p:nvSpPr>
        <p:spPr bwMode="auto">
          <a:xfrm>
            <a:off x="4669098" y="2398099"/>
            <a:ext cx="1306448" cy="246221"/>
          </a:xfrm>
          <a:prstGeom prst="rect">
            <a:avLst/>
          </a:prstGeom>
          <a:solidFill>
            <a:schemeClr val="bg1"/>
          </a:solidFill>
          <a:ln>
            <a:noFill/>
          </a:ln>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000" b="1" dirty="0">
                <a:solidFill>
                  <a:srgbClr val="800000"/>
                </a:solidFill>
                <a:cs typeface="Arial" charset="0"/>
              </a:rPr>
              <a:t>Energy-spread</a:t>
            </a:r>
          </a:p>
          <a:p>
            <a:pPr>
              <a:lnSpc>
                <a:spcPct val="80000"/>
              </a:lnSpc>
            </a:pPr>
            <a:r>
              <a:rPr lang="en-US" altLang="ja-JP" sz="1000" b="1" dirty="0">
                <a:solidFill>
                  <a:srgbClr val="800000"/>
                </a:solidFill>
                <a:cs typeface="Arial" charset="0"/>
              </a:rPr>
              <a:t>Compression System</a:t>
            </a:r>
            <a:endParaRPr lang="ja-JP" altLang="en-US" sz="1000" b="1" dirty="0">
              <a:solidFill>
                <a:srgbClr val="800000"/>
              </a:solidFill>
              <a:cs typeface="Arial" charset="0"/>
            </a:endParaRPr>
          </a:p>
        </p:txBody>
      </p:sp>
      <p:sp>
        <p:nvSpPr>
          <p:cNvPr id="100" name="テキスト ボックス 99">
            <a:extLst>
              <a:ext uri="{FF2B5EF4-FFF2-40B4-BE49-F238E27FC236}">
                <a16:creationId xmlns:a16="http://schemas.microsoft.com/office/drawing/2014/main" id="{373C1D0A-B8D0-F1E1-1A5A-96154FE500A9}"/>
              </a:ext>
            </a:extLst>
          </p:cNvPr>
          <p:cNvSpPr txBox="1"/>
          <p:nvPr/>
        </p:nvSpPr>
        <p:spPr>
          <a:xfrm>
            <a:off x="3046353" y="2229906"/>
            <a:ext cx="817531" cy="369332"/>
          </a:xfrm>
          <a:prstGeom prst="rect">
            <a:avLst/>
          </a:prstGeom>
          <a:solidFill>
            <a:schemeClr val="accent5">
              <a:lumMod val="75000"/>
            </a:schemeClr>
          </a:solidFill>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fontAlgn="base">
              <a:spcBef>
                <a:spcPct val="0"/>
              </a:spcBef>
              <a:spcAft>
                <a:spcPct val="0"/>
              </a:spcAft>
              <a:defRPr kumimoji="1" sz="2400">
                <a:solidFill>
                  <a:schemeClr val="tx1"/>
                </a:solidFill>
                <a:latin typeface="Arial" charset="0"/>
                <a:ea typeface="ＭＳ Ｐゴシック" charset="0"/>
              </a:defRPr>
            </a:lvl6pPr>
            <a:lvl7pPr marL="914400" fontAlgn="base">
              <a:spcBef>
                <a:spcPct val="0"/>
              </a:spcBef>
              <a:spcAft>
                <a:spcPct val="0"/>
              </a:spcAft>
              <a:defRPr kumimoji="1" sz="2400">
                <a:solidFill>
                  <a:schemeClr val="tx1"/>
                </a:solidFill>
                <a:latin typeface="Arial" charset="0"/>
                <a:ea typeface="ＭＳ Ｐゴシック" charset="0"/>
              </a:defRPr>
            </a:lvl7pPr>
            <a:lvl8pPr marL="1371600" fontAlgn="base">
              <a:spcBef>
                <a:spcPct val="0"/>
              </a:spcBef>
              <a:spcAft>
                <a:spcPct val="0"/>
              </a:spcAft>
              <a:defRPr kumimoji="1" sz="2400">
                <a:solidFill>
                  <a:schemeClr val="tx1"/>
                </a:solidFill>
                <a:latin typeface="Arial" charset="0"/>
                <a:ea typeface="ＭＳ Ｐゴシック" charset="0"/>
              </a:defRPr>
            </a:lvl8pPr>
            <a:lvl9pPr marL="18288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defRPr/>
            </a:pPr>
            <a:r>
              <a:rPr lang="en-US" altLang="ja-JP" sz="1000" b="1" dirty="0">
                <a:solidFill>
                  <a:srgbClr val="FFFF00"/>
                </a:solidFill>
                <a:cs typeface="Arial" charset="0"/>
              </a:rPr>
              <a:t>Bunch</a:t>
            </a:r>
          </a:p>
          <a:p>
            <a:pPr>
              <a:lnSpc>
                <a:spcPct val="80000"/>
              </a:lnSpc>
              <a:defRPr/>
            </a:pPr>
            <a:r>
              <a:rPr lang="en-US" altLang="ja-JP" sz="1000" b="1" dirty="0">
                <a:solidFill>
                  <a:srgbClr val="FFFF00"/>
                </a:solidFill>
                <a:cs typeface="Arial" charset="0"/>
              </a:rPr>
              <a:t>Compression</a:t>
            </a:r>
          </a:p>
          <a:p>
            <a:pPr>
              <a:lnSpc>
                <a:spcPct val="80000"/>
              </a:lnSpc>
              <a:defRPr/>
            </a:pPr>
            <a:r>
              <a:rPr lang="en-US" altLang="ja-JP" sz="1000" b="1" dirty="0">
                <a:solidFill>
                  <a:srgbClr val="FFFF00"/>
                </a:solidFill>
                <a:cs typeface="Arial" charset="0"/>
              </a:rPr>
              <a:t>System</a:t>
            </a:r>
            <a:endParaRPr lang="ja-JP" altLang="en-US" sz="1000" b="1" dirty="0">
              <a:solidFill>
                <a:srgbClr val="FFFF00"/>
              </a:solidFill>
              <a:cs typeface="Arial" charset="0"/>
            </a:endParaRPr>
          </a:p>
        </p:txBody>
      </p:sp>
      <p:sp>
        <p:nvSpPr>
          <p:cNvPr id="101" name="Line 178">
            <a:extLst>
              <a:ext uri="{FF2B5EF4-FFF2-40B4-BE49-F238E27FC236}">
                <a16:creationId xmlns:a16="http://schemas.microsoft.com/office/drawing/2014/main" id="{E41B992D-04C8-7512-4214-DA7B914CEBB9}"/>
              </a:ext>
            </a:extLst>
          </p:cNvPr>
          <p:cNvSpPr>
            <a:spLocks noChangeShapeType="1"/>
          </p:cNvSpPr>
          <p:nvPr/>
        </p:nvSpPr>
        <p:spPr bwMode="auto">
          <a:xfrm>
            <a:off x="2613401" y="3212913"/>
            <a:ext cx="5410200" cy="0"/>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02" name="Line 178">
            <a:extLst>
              <a:ext uri="{FF2B5EF4-FFF2-40B4-BE49-F238E27FC236}">
                <a16:creationId xmlns:a16="http://schemas.microsoft.com/office/drawing/2014/main" id="{17BC523F-D70C-AFE7-5263-824BADE9A8D9}"/>
              </a:ext>
            </a:extLst>
          </p:cNvPr>
          <p:cNvSpPr>
            <a:spLocks noChangeShapeType="1"/>
          </p:cNvSpPr>
          <p:nvPr/>
        </p:nvSpPr>
        <p:spPr bwMode="auto">
          <a:xfrm>
            <a:off x="7947401" y="3212912"/>
            <a:ext cx="575550" cy="669268"/>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03" name="テキスト ボックス 199">
            <a:extLst>
              <a:ext uri="{FF2B5EF4-FFF2-40B4-BE49-F238E27FC236}">
                <a16:creationId xmlns:a16="http://schemas.microsoft.com/office/drawing/2014/main" id="{5E8205D3-3270-EA7D-93CB-276529D351A4}"/>
              </a:ext>
            </a:extLst>
          </p:cNvPr>
          <p:cNvSpPr txBox="1">
            <a:spLocks noChangeArrowheads="1"/>
          </p:cNvSpPr>
          <p:nvPr/>
        </p:nvSpPr>
        <p:spPr bwMode="auto">
          <a:xfrm>
            <a:off x="7257722" y="3452764"/>
            <a:ext cx="10572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b="1" dirty="0">
                <a:solidFill>
                  <a:srgbClr val="0000FF"/>
                </a:solidFill>
                <a:cs typeface="Arial" charset="0"/>
              </a:rPr>
              <a:t>7.0 </a:t>
            </a:r>
            <a:r>
              <a:rPr lang="en-US" altLang="ja-JP" sz="1400" b="1" dirty="0" err="1">
                <a:solidFill>
                  <a:srgbClr val="0000FF"/>
                </a:solidFill>
                <a:cs typeface="Arial" charset="0"/>
              </a:rPr>
              <a:t>GeV</a:t>
            </a:r>
            <a:r>
              <a:rPr lang="en-US" altLang="ja-JP" sz="1400" b="1" dirty="0">
                <a:solidFill>
                  <a:srgbClr val="0000FF"/>
                </a:solidFill>
                <a:cs typeface="Arial" charset="0"/>
              </a:rPr>
              <a:t> e-</a:t>
            </a:r>
          </a:p>
          <a:p>
            <a:r>
              <a:rPr lang="en-US" altLang="ja-JP" sz="1400" b="1" dirty="0">
                <a:solidFill>
                  <a:srgbClr val="0000FF"/>
                </a:solidFill>
                <a:cs typeface="Arial" charset="0"/>
              </a:rPr>
              <a:t>4 </a:t>
            </a:r>
            <a:r>
              <a:rPr lang="en-US" altLang="ja-JP" sz="1400" b="1" dirty="0" err="1">
                <a:solidFill>
                  <a:srgbClr val="0000FF"/>
                </a:solidFill>
                <a:cs typeface="Arial" charset="0"/>
              </a:rPr>
              <a:t>nC</a:t>
            </a:r>
            <a:r>
              <a:rPr lang="en-US" altLang="ja-JP" sz="1400" b="1" dirty="0">
                <a:solidFill>
                  <a:srgbClr val="0000FF"/>
                </a:solidFill>
                <a:cs typeface="Arial" charset="0"/>
              </a:rPr>
              <a:t> x 2</a:t>
            </a:r>
            <a:endParaRPr lang="ja-JP" altLang="en-US" sz="1400" b="1" dirty="0">
              <a:solidFill>
                <a:srgbClr val="0000FF"/>
              </a:solidFill>
              <a:cs typeface="Arial" charset="0"/>
            </a:endParaRPr>
          </a:p>
        </p:txBody>
      </p:sp>
      <p:sp>
        <p:nvSpPr>
          <p:cNvPr id="104" name="円/楕円 103">
            <a:extLst>
              <a:ext uri="{FF2B5EF4-FFF2-40B4-BE49-F238E27FC236}">
                <a16:creationId xmlns:a16="http://schemas.microsoft.com/office/drawing/2014/main" id="{407F6D94-CCB7-92AE-624A-926DEEA9DB05}"/>
              </a:ext>
            </a:extLst>
          </p:cNvPr>
          <p:cNvSpPr/>
          <p:nvPr/>
        </p:nvSpPr>
        <p:spPr>
          <a:xfrm>
            <a:off x="8121171" y="3420132"/>
            <a:ext cx="127000" cy="1270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105" name="円/楕円 104">
            <a:extLst>
              <a:ext uri="{FF2B5EF4-FFF2-40B4-BE49-F238E27FC236}">
                <a16:creationId xmlns:a16="http://schemas.microsoft.com/office/drawing/2014/main" id="{AFC57B7A-E8DE-0C4D-DB63-4BB518D96040}"/>
              </a:ext>
            </a:extLst>
          </p:cNvPr>
          <p:cNvSpPr/>
          <p:nvPr/>
        </p:nvSpPr>
        <p:spPr>
          <a:xfrm>
            <a:off x="8241620" y="3560230"/>
            <a:ext cx="127000" cy="127000"/>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0080"/>
              </a:solidFill>
              <a:latin typeface="Arial" charset="0"/>
              <a:ea typeface="ＭＳ Ｐゴシック" charset="0"/>
              <a:cs typeface="Arial" charset="0"/>
            </a:endParaRPr>
          </a:p>
        </p:txBody>
      </p:sp>
      <p:sp>
        <p:nvSpPr>
          <p:cNvPr id="106" name="アーチ 105">
            <a:extLst>
              <a:ext uri="{FF2B5EF4-FFF2-40B4-BE49-F238E27FC236}">
                <a16:creationId xmlns:a16="http://schemas.microsoft.com/office/drawing/2014/main" id="{D3B8FB33-E5D3-343C-8674-3044151BD93E}"/>
              </a:ext>
            </a:extLst>
          </p:cNvPr>
          <p:cNvSpPr/>
          <p:nvPr/>
        </p:nvSpPr>
        <p:spPr>
          <a:xfrm rot="10800000">
            <a:off x="2405747" y="3075980"/>
            <a:ext cx="250825" cy="231775"/>
          </a:xfrm>
          <a:prstGeom prst="blockArc">
            <a:avLst/>
          </a:prstGeom>
          <a:solidFill>
            <a:schemeClr val="accent5">
              <a:lumMod val="75000"/>
            </a:schemeClr>
          </a:solidFill>
          <a:ln w="1905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latin typeface="Arial" charset="0"/>
              <a:ea typeface="ＭＳ Ｐゴシック" charset="0"/>
              <a:cs typeface="Arial" charset="0"/>
            </a:endParaRPr>
          </a:p>
        </p:txBody>
      </p:sp>
      <p:sp>
        <p:nvSpPr>
          <p:cNvPr id="107" name="テキスト ボックス 215">
            <a:extLst>
              <a:ext uri="{FF2B5EF4-FFF2-40B4-BE49-F238E27FC236}">
                <a16:creationId xmlns:a16="http://schemas.microsoft.com/office/drawing/2014/main" id="{FD198F74-C8E2-8E46-AC7C-437EDE2DCEE1}"/>
              </a:ext>
            </a:extLst>
          </p:cNvPr>
          <p:cNvSpPr txBox="1">
            <a:spLocks noChangeArrowheads="1"/>
          </p:cNvSpPr>
          <p:nvPr/>
        </p:nvSpPr>
        <p:spPr bwMode="auto">
          <a:xfrm>
            <a:off x="2509152" y="1718182"/>
            <a:ext cx="1256754" cy="391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00FF00"/>
                </a:solidFill>
                <a:cs typeface="Arial" charset="0"/>
              </a:rPr>
              <a:t>Photo-cathode</a:t>
            </a:r>
          </a:p>
          <a:p>
            <a:pPr>
              <a:lnSpc>
                <a:spcPct val="90000"/>
              </a:lnSpc>
            </a:pPr>
            <a:r>
              <a:rPr lang="en-US" altLang="ja-JP" sz="1400" b="1" dirty="0">
                <a:solidFill>
                  <a:srgbClr val="00FF00"/>
                </a:solidFill>
                <a:cs typeface="Arial" charset="0"/>
              </a:rPr>
              <a:t>RF gun</a:t>
            </a:r>
            <a:endParaRPr lang="ja-JP" altLang="en-US" sz="1400" b="1" dirty="0">
              <a:solidFill>
                <a:srgbClr val="00FF00"/>
              </a:solidFill>
              <a:cs typeface="Arial" charset="0"/>
            </a:endParaRPr>
          </a:p>
        </p:txBody>
      </p:sp>
      <p:sp>
        <p:nvSpPr>
          <p:cNvPr id="108" name="テキスト ボックス 212">
            <a:extLst>
              <a:ext uri="{FF2B5EF4-FFF2-40B4-BE49-F238E27FC236}">
                <a16:creationId xmlns:a16="http://schemas.microsoft.com/office/drawing/2014/main" id="{548303B7-2F3A-888A-91EA-F32136DAF17E}"/>
              </a:ext>
            </a:extLst>
          </p:cNvPr>
          <p:cNvSpPr txBox="1">
            <a:spLocks noChangeArrowheads="1"/>
          </p:cNvSpPr>
          <p:nvPr/>
        </p:nvSpPr>
        <p:spPr bwMode="auto">
          <a:xfrm>
            <a:off x="2018088" y="3363998"/>
            <a:ext cx="1920593" cy="444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FF0000"/>
                </a:solidFill>
                <a:cs typeface="Arial" charset="0"/>
              </a:rPr>
              <a:t>e+ target &amp; </a:t>
            </a:r>
          </a:p>
          <a:p>
            <a:pPr>
              <a:lnSpc>
                <a:spcPct val="80000"/>
              </a:lnSpc>
            </a:pPr>
            <a:r>
              <a:rPr lang="en-US" altLang="ja-JP" sz="1400" b="1" dirty="0">
                <a:solidFill>
                  <a:srgbClr val="FF0000"/>
                </a:solidFill>
                <a:cs typeface="Arial" charset="0"/>
              </a:rPr>
              <a:t>LAS capture section</a:t>
            </a:r>
            <a:endParaRPr lang="ja-JP" altLang="en-US" sz="1400" b="1" dirty="0">
              <a:solidFill>
                <a:srgbClr val="FF0000"/>
              </a:solidFill>
              <a:cs typeface="Arial" charset="0"/>
            </a:endParaRPr>
          </a:p>
        </p:txBody>
      </p:sp>
      <p:sp>
        <p:nvSpPr>
          <p:cNvPr id="109" name="テキスト ボックス 246">
            <a:extLst>
              <a:ext uri="{FF2B5EF4-FFF2-40B4-BE49-F238E27FC236}">
                <a16:creationId xmlns:a16="http://schemas.microsoft.com/office/drawing/2014/main" id="{0F12A2C4-FA79-69A8-E5CB-EB38775A2ECB}"/>
              </a:ext>
            </a:extLst>
          </p:cNvPr>
          <p:cNvSpPr txBox="1">
            <a:spLocks noChangeArrowheads="1"/>
          </p:cNvSpPr>
          <p:nvPr/>
        </p:nvSpPr>
        <p:spPr bwMode="auto">
          <a:xfrm>
            <a:off x="7524484" y="1181910"/>
            <a:ext cx="1541270" cy="616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00FFFF"/>
                </a:solidFill>
              </a:rPr>
              <a:t>50 Hz (e+ or e-)</a:t>
            </a:r>
          </a:p>
          <a:p>
            <a:pPr>
              <a:lnSpc>
                <a:spcPct val="80000"/>
              </a:lnSpc>
            </a:pPr>
            <a:r>
              <a:rPr lang="en-US" altLang="ja-JP" sz="1400" b="1" dirty="0">
                <a:solidFill>
                  <a:srgbClr val="00FFFF"/>
                </a:solidFill>
              </a:rPr>
              <a:t>pulse-by-pulse</a:t>
            </a:r>
          </a:p>
          <a:p>
            <a:pPr>
              <a:lnSpc>
                <a:spcPct val="80000"/>
              </a:lnSpc>
            </a:pPr>
            <a:r>
              <a:rPr lang="en-US" altLang="ja-JP" sz="1400" b="1" dirty="0">
                <a:solidFill>
                  <a:srgbClr val="00FFFF"/>
                </a:solidFill>
              </a:rPr>
              <a:t>mode switching</a:t>
            </a:r>
            <a:r>
              <a:rPr lang="en-US" altLang="ja-JP" sz="1400" b="1" dirty="0"/>
              <a:t> </a:t>
            </a:r>
            <a:endParaRPr lang="ja-JP" altLang="en-US" sz="1400" b="1" dirty="0"/>
          </a:p>
        </p:txBody>
      </p:sp>
      <p:sp>
        <p:nvSpPr>
          <p:cNvPr id="110" name="テキスト ボックス 212">
            <a:extLst>
              <a:ext uri="{FF2B5EF4-FFF2-40B4-BE49-F238E27FC236}">
                <a16:creationId xmlns:a16="http://schemas.microsoft.com/office/drawing/2014/main" id="{386A26B4-5EFC-158F-4DD6-AF40091F299E}"/>
              </a:ext>
            </a:extLst>
          </p:cNvPr>
          <p:cNvSpPr txBox="1">
            <a:spLocks noChangeArrowheads="1"/>
          </p:cNvSpPr>
          <p:nvPr/>
        </p:nvSpPr>
        <p:spPr bwMode="auto">
          <a:xfrm>
            <a:off x="3084888" y="2598550"/>
            <a:ext cx="79375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en-US" altLang="ja-JP" sz="1400" b="1" dirty="0">
                <a:solidFill>
                  <a:srgbClr val="FF0000"/>
                </a:solidFill>
                <a:cs typeface="Arial" charset="0"/>
              </a:rPr>
              <a:t>S-band</a:t>
            </a:r>
          </a:p>
          <a:p>
            <a:pPr>
              <a:lnSpc>
                <a:spcPct val="80000"/>
              </a:lnSpc>
            </a:pPr>
            <a:r>
              <a:rPr lang="en-US" altLang="ja-JP" sz="1400" b="1" dirty="0" err="1">
                <a:solidFill>
                  <a:srgbClr val="FF0000"/>
                </a:solidFill>
                <a:cs typeface="Arial" charset="0"/>
              </a:rPr>
              <a:t>linac</a:t>
            </a:r>
            <a:endParaRPr lang="ja-JP" altLang="en-US" sz="1400" b="1" dirty="0">
              <a:solidFill>
                <a:srgbClr val="FF0000"/>
              </a:solidFill>
              <a:cs typeface="Arial" charset="0"/>
            </a:endParaRPr>
          </a:p>
        </p:txBody>
      </p:sp>
      <p:sp>
        <p:nvSpPr>
          <p:cNvPr id="111" name="Line 178">
            <a:extLst>
              <a:ext uri="{FF2B5EF4-FFF2-40B4-BE49-F238E27FC236}">
                <a16:creationId xmlns:a16="http://schemas.microsoft.com/office/drawing/2014/main" id="{E59B4F36-0829-F63B-0C7E-C7695932E666}"/>
              </a:ext>
            </a:extLst>
          </p:cNvPr>
          <p:cNvSpPr>
            <a:spLocks noChangeShapeType="1"/>
          </p:cNvSpPr>
          <p:nvPr/>
        </p:nvSpPr>
        <p:spPr bwMode="auto">
          <a:xfrm flipV="1">
            <a:off x="7706630" y="2369950"/>
            <a:ext cx="74083" cy="821796"/>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12" name="テキスト ボックス 199">
            <a:extLst>
              <a:ext uri="{FF2B5EF4-FFF2-40B4-BE49-F238E27FC236}">
                <a16:creationId xmlns:a16="http://schemas.microsoft.com/office/drawing/2014/main" id="{7F2FBF67-61ED-205A-6A3F-B4E159E6758D}"/>
              </a:ext>
            </a:extLst>
          </p:cNvPr>
          <p:cNvSpPr txBox="1">
            <a:spLocks noChangeArrowheads="1"/>
          </p:cNvSpPr>
          <p:nvPr/>
        </p:nvSpPr>
        <p:spPr bwMode="auto">
          <a:xfrm>
            <a:off x="7157047" y="2003735"/>
            <a:ext cx="92886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b="1" dirty="0">
                <a:solidFill>
                  <a:srgbClr val="0000FF"/>
                </a:solidFill>
                <a:cs typeface="Arial" charset="0"/>
              </a:rPr>
              <a:t>2.5 </a:t>
            </a:r>
            <a:r>
              <a:rPr lang="en-US" altLang="ja-JP" sz="1200" b="1" dirty="0" err="1">
                <a:solidFill>
                  <a:srgbClr val="0000FF"/>
                </a:solidFill>
                <a:cs typeface="Arial" charset="0"/>
              </a:rPr>
              <a:t>GeV</a:t>
            </a:r>
            <a:r>
              <a:rPr lang="en-US" altLang="ja-JP" sz="1200" b="1" dirty="0">
                <a:solidFill>
                  <a:srgbClr val="0000FF"/>
                </a:solidFill>
                <a:cs typeface="Arial" charset="0"/>
              </a:rPr>
              <a:t> e-</a:t>
            </a:r>
          </a:p>
          <a:p>
            <a:r>
              <a:rPr lang="en-US" altLang="ja-JP" sz="1200" b="1" dirty="0">
                <a:solidFill>
                  <a:srgbClr val="0000FF"/>
                </a:solidFill>
                <a:cs typeface="Arial" charset="0"/>
              </a:rPr>
              <a:t>0.1 </a:t>
            </a:r>
            <a:r>
              <a:rPr lang="en-US" altLang="ja-JP" sz="1200" b="1" dirty="0" err="1">
                <a:solidFill>
                  <a:srgbClr val="0000FF"/>
                </a:solidFill>
                <a:cs typeface="Arial" charset="0"/>
              </a:rPr>
              <a:t>nC</a:t>
            </a:r>
            <a:r>
              <a:rPr lang="en-US" altLang="ja-JP" sz="1200" b="1" dirty="0">
                <a:solidFill>
                  <a:srgbClr val="0000FF"/>
                </a:solidFill>
                <a:cs typeface="Arial" charset="0"/>
              </a:rPr>
              <a:t> x 1</a:t>
            </a:r>
            <a:endParaRPr lang="ja-JP" altLang="en-US" sz="1200" b="1" dirty="0">
              <a:solidFill>
                <a:srgbClr val="0000FF"/>
              </a:solidFill>
              <a:cs typeface="Arial" charset="0"/>
            </a:endParaRPr>
          </a:p>
        </p:txBody>
      </p:sp>
      <p:sp>
        <p:nvSpPr>
          <p:cNvPr id="113" name="テキスト ボックス 112">
            <a:extLst>
              <a:ext uri="{FF2B5EF4-FFF2-40B4-BE49-F238E27FC236}">
                <a16:creationId xmlns:a16="http://schemas.microsoft.com/office/drawing/2014/main" id="{76EA1BBD-D3B1-A750-1BC2-E6212FAA0BB1}"/>
              </a:ext>
            </a:extLst>
          </p:cNvPr>
          <p:cNvSpPr txBox="1"/>
          <p:nvPr/>
        </p:nvSpPr>
        <p:spPr>
          <a:xfrm>
            <a:off x="7165614" y="1818064"/>
            <a:ext cx="414083" cy="307777"/>
          </a:xfrm>
          <a:prstGeom prst="rect">
            <a:avLst/>
          </a:prstGeom>
          <a:noFill/>
        </p:spPr>
        <p:txBody>
          <a:bodyPr wrap="none" rtlCol="0">
            <a:spAutoFit/>
          </a:bodyPr>
          <a:lstStyle/>
          <a:p>
            <a:r>
              <a:rPr kumimoji="1" lang="en-US" altLang="ja-JP" sz="1400" b="1" dirty="0">
                <a:solidFill>
                  <a:srgbClr val="0000FF"/>
                </a:solidFill>
                <a:latin typeface="Arial"/>
                <a:cs typeface="Arial"/>
              </a:rPr>
              <a:t>PF</a:t>
            </a:r>
            <a:endParaRPr kumimoji="1" lang="ja-JP" altLang="en-US" sz="1400" b="1" dirty="0">
              <a:solidFill>
                <a:srgbClr val="0000FF"/>
              </a:solidFill>
              <a:latin typeface="Arial"/>
              <a:cs typeface="Arial"/>
            </a:endParaRPr>
          </a:p>
        </p:txBody>
      </p:sp>
      <p:sp>
        <p:nvSpPr>
          <p:cNvPr id="114" name="テキスト ボックス 113">
            <a:extLst>
              <a:ext uri="{FF2B5EF4-FFF2-40B4-BE49-F238E27FC236}">
                <a16:creationId xmlns:a16="http://schemas.microsoft.com/office/drawing/2014/main" id="{185C143A-EBD7-C074-EF50-B685A29DF317}"/>
              </a:ext>
            </a:extLst>
          </p:cNvPr>
          <p:cNvSpPr txBox="1"/>
          <p:nvPr/>
        </p:nvSpPr>
        <p:spPr>
          <a:xfrm>
            <a:off x="7235585" y="3243035"/>
            <a:ext cx="672029" cy="369332"/>
          </a:xfrm>
          <a:prstGeom prst="rect">
            <a:avLst/>
          </a:prstGeom>
          <a:noFill/>
        </p:spPr>
        <p:txBody>
          <a:bodyPr wrap="none" rtlCol="0">
            <a:spAutoFit/>
          </a:bodyPr>
          <a:lstStyle/>
          <a:p>
            <a:r>
              <a:rPr kumimoji="1" lang="en-US" altLang="ja-JP" b="1" dirty="0">
                <a:solidFill>
                  <a:srgbClr val="0000FF"/>
                </a:solidFill>
                <a:latin typeface="Arial"/>
                <a:cs typeface="Arial"/>
              </a:rPr>
              <a:t>HER</a:t>
            </a:r>
            <a:endParaRPr kumimoji="1" lang="ja-JP" altLang="en-US" b="1" dirty="0">
              <a:solidFill>
                <a:srgbClr val="0000FF"/>
              </a:solidFill>
              <a:latin typeface="Arial"/>
              <a:cs typeface="Arial"/>
            </a:endParaRPr>
          </a:p>
        </p:txBody>
      </p:sp>
      <p:sp>
        <p:nvSpPr>
          <p:cNvPr id="115" name="テキスト ボックス 114">
            <a:extLst>
              <a:ext uri="{FF2B5EF4-FFF2-40B4-BE49-F238E27FC236}">
                <a16:creationId xmlns:a16="http://schemas.microsoft.com/office/drawing/2014/main" id="{CCC17A8D-9DEA-BFC5-04E5-B9E2B111C8E7}"/>
              </a:ext>
            </a:extLst>
          </p:cNvPr>
          <p:cNvSpPr txBox="1"/>
          <p:nvPr/>
        </p:nvSpPr>
        <p:spPr>
          <a:xfrm>
            <a:off x="8092688" y="2345013"/>
            <a:ext cx="646331" cy="369332"/>
          </a:xfrm>
          <a:prstGeom prst="rect">
            <a:avLst/>
          </a:prstGeom>
          <a:noFill/>
        </p:spPr>
        <p:txBody>
          <a:bodyPr wrap="none" rtlCol="0">
            <a:spAutoFit/>
          </a:bodyPr>
          <a:lstStyle/>
          <a:p>
            <a:r>
              <a:rPr kumimoji="1" lang="en-US" altLang="ja-JP" b="1" dirty="0">
                <a:solidFill>
                  <a:srgbClr val="FF0000"/>
                </a:solidFill>
                <a:latin typeface="Arial"/>
                <a:cs typeface="Arial"/>
              </a:rPr>
              <a:t>LER</a:t>
            </a:r>
            <a:endParaRPr kumimoji="1" lang="ja-JP" altLang="en-US" b="1" dirty="0">
              <a:solidFill>
                <a:srgbClr val="FF0000"/>
              </a:solidFill>
              <a:latin typeface="Arial"/>
              <a:cs typeface="Arial"/>
            </a:endParaRPr>
          </a:p>
        </p:txBody>
      </p:sp>
      <p:sp>
        <p:nvSpPr>
          <p:cNvPr id="117" name="角丸四角形 116">
            <a:extLst>
              <a:ext uri="{FF2B5EF4-FFF2-40B4-BE49-F238E27FC236}">
                <a16:creationId xmlns:a16="http://schemas.microsoft.com/office/drawing/2014/main" id="{0DCF2C91-4242-A478-1C03-E0C08079717A}"/>
              </a:ext>
            </a:extLst>
          </p:cNvPr>
          <p:cNvSpPr/>
          <p:nvPr/>
        </p:nvSpPr>
        <p:spPr>
          <a:xfrm>
            <a:off x="2319714" y="2808930"/>
            <a:ext cx="1971698" cy="602420"/>
          </a:xfrm>
          <a:prstGeom prst="roundRect">
            <a:avLst/>
          </a:prstGeom>
          <a:noFill/>
          <a:ln w="19050" cmpd="sng">
            <a:solidFill>
              <a:srgbClr val="FF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1" name="Rectangle 159">
            <a:extLst>
              <a:ext uri="{FF2B5EF4-FFF2-40B4-BE49-F238E27FC236}">
                <a16:creationId xmlns:a16="http://schemas.microsoft.com/office/drawing/2014/main" id="{4F34D46D-578D-4621-3745-306D83033535}"/>
              </a:ext>
            </a:extLst>
          </p:cNvPr>
          <p:cNvSpPr>
            <a:spLocks noChangeArrowheads="1"/>
          </p:cNvSpPr>
          <p:nvPr/>
        </p:nvSpPr>
        <p:spPr bwMode="auto">
          <a:xfrm>
            <a:off x="2340401" y="1671549"/>
            <a:ext cx="53975" cy="107950"/>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22" name="Rectangle 159">
            <a:extLst>
              <a:ext uri="{FF2B5EF4-FFF2-40B4-BE49-F238E27FC236}">
                <a16:creationId xmlns:a16="http://schemas.microsoft.com/office/drawing/2014/main" id="{9A8E8B7B-CECD-BE55-38BC-9C473BF8E658}"/>
              </a:ext>
            </a:extLst>
          </p:cNvPr>
          <p:cNvSpPr>
            <a:spLocks noChangeArrowheads="1"/>
          </p:cNvSpPr>
          <p:nvPr/>
        </p:nvSpPr>
        <p:spPr bwMode="auto">
          <a:xfrm>
            <a:off x="2341033" y="1544393"/>
            <a:ext cx="53975" cy="107950"/>
          </a:xfrm>
          <a:prstGeom prst="rect">
            <a:avLst/>
          </a:prstGeom>
          <a:solidFill>
            <a:srgbClr val="FF6600"/>
          </a:solidFill>
          <a:ln w="9360">
            <a:solidFill>
              <a:srgbClr val="FF66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cs typeface="Arial" charset="0"/>
            </a:endParaRPr>
          </a:p>
        </p:txBody>
      </p:sp>
      <p:sp>
        <p:nvSpPr>
          <p:cNvPr id="123" name="テキスト ボックス 215">
            <a:extLst>
              <a:ext uri="{FF2B5EF4-FFF2-40B4-BE49-F238E27FC236}">
                <a16:creationId xmlns:a16="http://schemas.microsoft.com/office/drawing/2014/main" id="{CF0E8507-5D45-001D-44FC-C29D1CC8174E}"/>
              </a:ext>
            </a:extLst>
          </p:cNvPr>
          <p:cNvSpPr txBox="1">
            <a:spLocks noChangeArrowheads="1"/>
          </p:cNvSpPr>
          <p:nvPr/>
        </p:nvSpPr>
        <p:spPr bwMode="auto">
          <a:xfrm>
            <a:off x="2530258" y="1303491"/>
            <a:ext cx="1346522" cy="391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FF6600"/>
                </a:solidFill>
                <a:cs typeface="Arial" charset="0"/>
              </a:rPr>
              <a:t>Thermionic gun</a:t>
            </a:r>
          </a:p>
          <a:p>
            <a:pPr>
              <a:lnSpc>
                <a:spcPct val="90000"/>
              </a:lnSpc>
            </a:pPr>
            <a:r>
              <a:rPr lang="en-US" altLang="ja-JP" sz="1400" b="1" dirty="0">
                <a:solidFill>
                  <a:srgbClr val="FF6600"/>
                </a:solidFill>
                <a:cs typeface="Arial" charset="0"/>
              </a:rPr>
              <a:t>+RF bunching</a:t>
            </a:r>
            <a:endParaRPr lang="ja-JP" altLang="en-US" sz="1400" b="1" dirty="0">
              <a:solidFill>
                <a:srgbClr val="FF6600"/>
              </a:solidFill>
              <a:cs typeface="Arial" charset="0"/>
            </a:endParaRPr>
          </a:p>
        </p:txBody>
      </p:sp>
      <p:sp>
        <p:nvSpPr>
          <p:cNvPr id="124" name="Line 178">
            <a:extLst>
              <a:ext uri="{FF2B5EF4-FFF2-40B4-BE49-F238E27FC236}">
                <a16:creationId xmlns:a16="http://schemas.microsoft.com/office/drawing/2014/main" id="{D282748B-8997-D99A-6D4F-68EA3DDD9393}"/>
              </a:ext>
            </a:extLst>
          </p:cNvPr>
          <p:cNvSpPr>
            <a:spLocks noChangeShapeType="1"/>
          </p:cNvSpPr>
          <p:nvPr/>
        </p:nvSpPr>
        <p:spPr bwMode="auto">
          <a:xfrm>
            <a:off x="7955819" y="3227232"/>
            <a:ext cx="942733" cy="174044"/>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25" name="テキスト ボックス 124">
            <a:extLst>
              <a:ext uri="{FF2B5EF4-FFF2-40B4-BE49-F238E27FC236}">
                <a16:creationId xmlns:a16="http://schemas.microsoft.com/office/drawing/2014/main" id="{C1BF285F-98B7-7291-A250-214C062D57CC}"/>
              </a:ext>
            </a:extLst>
          </p:cNvPr>
          <p:cNvSpPr txBox="1"/>
          <p:nvPr/>
        </p:nvSpPr>
        <p:spPr>
          <a:xfrm>
            <a:off x="1922868" y="1829277"/>
            <a:ext cx="351378" cy="369332"/>
          </a:xfrm>
          <a:prstGeom prst="rect">
            <a:avLst/>
          </a:prstGeom>
          <a:noFill/>
        </p:spPr>
        <p:txBody>
          <a:bodyPr wrap="none" rtlCol="0">
            <a:spAutoFit/>
          </a:bodyPr>
          <a:lstStyle/>
          <a:p>
            <a:r>
              <a:rPr lang="en-US" altLang="ja-JP" b="1" dirty="0">
                <a:latin typeface="Arial"/>
                <a:cs typeface="Arial"/>
              </a:rPr>
              <a:t>A</a:t>
            </a:r>
            <a:endParaRPr kumimoji="1" lang="ja-JP" altLang="en-US" b="1" dirty="0">
              <a:latin typeface="Arial"/>
              <a:cs typeface="Arial"/>
            </a:endParaRPr>
          </a:p>
        </p:txBody>
      </p:sp>
      <p:sp>
        <p:nvSpPr>
          <p:cNvPr id="126" name="テキスト ボックス 125">
            <a:extLst>
              <a:ext uri="{FF2B5EF4-FFF2-40B4-BE49-F238E27FC236}">
                <a16:creationId xmlns:a16="http://schemas.microsoft.com/office/drawing/2014/main" id="{BED3993E-9AAC-4BED-5B5E-3B4A5221A86C}"/>
              </a:ext>
            </a:extLst>
          </p:cNvPr>
          <p:cNvSpPr txBox="1"/>
          <p:nvPr/>
        </p:nvSpPr>
        <p:spPr>
          <a:xfrm>
            <a:off x="597147" y="1800702"/>
            <a:ext cx="351378" cy="369332"/>
          </a:xfrm>
          <a:prstGeom prst="rect">
            <a:avLst/>
          </a:prstGeom>
          <a:noFill/>
        </p:spPr>
        <p:txBody>
          <a:bodyPr wrap="none" rtlCol="0">
            <a:spAutoFit/>
          </a:bodyPr>
          <a:lstStyle/>
          <a:p>
            <a:r>
              <a:rPr lang="en-US" altLang="ja-JP" b="1" dirty="0">
                <a:latin typeface="Arial"/>
                <a:cs typeface="Arial"/>
              </a:rPr>
              <a:t>B</a:t>
            </a:r>
            <a:endParaRPr kumimoji="1" lang="ja-JP" altLang="en-US" b="1" dirty="0">
              <a:latin typeface="Arial"/>
              <a:cs typeface="Arial"/>
            </a:endParaRPr>
          </a:p>
        </p:txBody>
      </p:sp>
      <p:sp>
        <p:nvSpPr>
          <p:cNvPr id="127" name="テキスト ボックス 126">
            <a:extLst>
              <a:ext uri="{FF2B5EF4-FFF2-40B4-BE49-F238E27FC236}">
                <a16:creationId xmlns:a16="http://schemas.microsoft.com/office/drawing/2014/main" id="{C08D04A2-E3AC-24B0-4388-9005FF1A604B}"/>
              </a:ext>
            </a:extLst>
          </p:cNvPr>
          <p:cNvSpPr txBox="1"/>
          <p:nvPr/>
        </p:nvSpPr>
        <p:spPr>
          <a:xfrm>
            <a:off x="595052" y="3299512"/>
            <a:ext cx="351378" cy="369332"/>
          </a:xfrm>
          <a:prstGeom prst="rect">
            <a:avLst/>
          </a:prstGeom>
          <a:noFill/>
        </p:spPr>
        <p:txBody>
          <a:bodyPr wrap="none" rtlCol="0">
            <a:spAutoFit/>
          </a:bodyPr>
          <a:lstStyle/>
          <a:p>
            <a:r>
              <a:rPr lang="en-US" altLang="ja-JP" b="1" dirty="0">
                <a:latin typeface="Arial"/>
                <a:cs typeface="Arial"/>
              </a:rPr>
              <a:t>C</a:t>
            </a:r>
            <a:endParaRPr kumimoji="1" lang="ja-JP" altLang="en-US" b="1" dirty="0">
              <a:latin typeface="Arial"/>
              <a:cs typeface="Arial"/>
            </a:endParaRPr>
          </a:p>
        </p:txBody>
      </p:sp>
      <p:sp>
        <p:nvSpPr>
          <p:cNvPr id="128" name="テキスト ボックス 127">
            <a:extLst>
              <a:ext uri="{FF2B5EF4-FFF2-40B4-BE49-F238E27FC236}">
                <a16:creationId xmlns:a16="http://schemas.microsoft.com/office/drawing/2014/main" id="{A60B2A13-F3FD-8F4B-4410-667B705687CF}"/>
              </a:ext>
            </a:extLst>
          </p:cNvPr>
          <p:cNvSpPr txBox="1"/>
          <p:nvPr/>
        </p:nvSpPr>
        <p:spPr>
          <a:xfrm>
            <a:off x="1897017" y="3297292"/>
            <a:ext cx="312906" cy="369332"/>
          </a:xfrm>
          <a:prstGeom prst="rect">
            <a:avLst/>
          </a:prstGeom>
          <a:noFill/>
        </p:spPr>
        <p:txBody>
          <a:bodyPr wrap="none" rtlCol="0">
            <a:spAutoFit/>
          </a:bodyPr>
          <a:lstStyle/>
          <a:p>
            <a:r>
              <a:rPr lang="en-US" altLang="ja-JP" b="1" dirty="0">
                <a:latin typeface="Arial"/>
                <a:cs typeface="Arial"/>
              </a:rPr>
              <a:t>1</a:t>
            </a:r>
            <a:endParaRPr kumimoji="1" lang="ja-JP" altLang="en-US" b="1" dirty="0">
              <a:latin typeface="Arial"/>
              <a:cs typeface="Arial"/>
            </a:endParaRPr>
          </a:p>
        </p:txBody>
      </p:sp>
      <p:sp>
        <p:nvSpPr>
          <p:cNvPr id="129" name="テキスト ボックス 128">
            <a:extLst>
              <a:ext uri="{FF2B5EF4-FFF2-40B4-BE49-F238E27FC236}">
                <a16:creationId xmlns:a16="http://schemas.microsoft.com/office/drawing/2014/main" id="{F58A688E-38C5-679B-129E-40C076808E3C}"/>
              </a:ext>
            </a:extLst>
          </p:cNvPr>
          <p:cNvSpPr txBox="1"/>
          <p:nvPr/>
        </p:nvSpPr>
        <p:spPr>
          <a:xfrm>
            <a:off x="3169026" y="3288935"/>
            <a:ext cx="312906" cy="369332"/>
          </a:xfrm>
          <a:prstGeom prst="rect">
            <a:avLst/>
          </a:prstGeom>
          <a:noFill/>
        </p:spPr>
        <p:txBody>
          <a:bodyPr wrap="none" rtlCol="0">
            <a:spAutoFit/>
          </a:bodyPr>
          <a:lstStyle/>
          <a:p>
            <a:r>
              <a:rPr lang="en-US" altLang="ja-JP" b="1" dirty="0">
                <a:latin typeface="Arial"/>
                <a:cs typeface="Arial"/>
              </a:rPr>
              <a:t>2</a:t>
            </a:r>
            <a:endParaRPr kumimoji="1" lang="ja-JP" altLang="en-US" b="1" dirty="0">
              <a:latin typeface="Arial"/>
              <a:cs typeface="Arial"/>
            </a:endParaRPr>
          </a:p>
        </p:txBody>
      </p:sp>
      <p:sp>
        <p:nvSpPr>
          <p:cNvPr id="130" name="テキスト ボックス 129">
            <a:extLst>
              <a:ext uri="{FF2B5EF4-FFF2-40B4-BE49-F238E27FC236}">
                <a16:creationId xmlns:a16="http://schemas.microsoft.com/office/drawing/2014/main" id="{F5746B3A-D0B0-854C-8947-DE28CDDA7DD3}"/>
              </a:ext>
            </a:extLst>
          </p:cNvPr>
          <p:cNvSpPr txBox="1"/>
          <p:nvPr/>
        </p:nvSpPr>
        <p:spPr>
          <a:xfrm>
            <a:off x="4426954" y="3303015"/>
            <a:ext cx="312906" cy="369332"/>
          </a:xfrm>
          <a:prstGeom prst="rect">
            <a:avLst/>
          </a:prstGeom>
          <a:noFill/>
        </p:spPr>
        <p:txBody>
          <a:bodyPr wrap="none" rtlCol="0">
            <a:spAutoFit/>
          </a:bodyPr>
          <a:lstStyle/>
          <a:p>
            <a:r>
              <a:rPr lang="en-US" altLang="ja-JP" b="1" dirty="0">
                <a:latin typeface="Arial"/>
                <a:cs typeface="Arial"/>
              </a:rPr>
              <a:t>3</a:t>
            </a:r>
            <a:endParaRPr kumimoji="1" lang="ja-JP" altLang="en-US" b="1" dirty="0">
              <a:latin typeface="Arial"/>
              <a:cs typeface="Arial"/>
            </a:endParaRPr>
          </a:p>
        </p:txBody>
      </p:sp>
      <p:sp>
        <p:nvSpPr>
          <p:cNvPr id="131" name="テキスト ボックス 130">
            <a:extLst>
              <a:ext uri="{FF2B5EF4-FFF2-40B4-BE49-F238E27FC236}">
                <a16:creationId xmlns:a16="http://schemas.microsoft.com/office/drawing/2014/main" id="{F1955448-FD5C-A042-AE83-B9FB1D5B5474}"/>
              </a:ext>
            </a:extLst>
          </p:cNvPr>
          <p:cNvSpPr txBox="1"/>
          <p:nvPr/>
        </p:nvSpPr>
        <p:spPr>
          <a:xfrm>
            <a:off x="5641473" y="3302106"/>
            <a:ext cx="312906" cy="369332"/>
          </a:xfrm>
          <a:prstGeom prst="rect">
            <a:avLst/>
          </a:prstGeom>
          <a:noFill/>
        </p:spPr>
        <p:txBody>
          <a:bodyPr wrap="none" rtlCol="0">
            <a:spAutoFit/>
          </a:bodyPr>
          <a:lstStyle/>
          <a:p>
            <a:r>
              <a:rPr lang="en-US" altLang="ja-JP" b="1" dirty="0">
                <a:latin typeface="Arial"/>
                <a:cs typeface="Arial"/>
              </a:rPr>
              <a:t>4</a:t>
            </a:r>
            <a:endParaRPr kumimoji="1" lang="ja-JP" altLang="en-US" b="1" dirty="0">
              <a:latin typeface="Arial"/>
              <a:cs typeface="Arial"/>
            </a:endParaRPr>
          </a:p>
        </p:txBody>
      </p:sp>
      <p:sp>
        <p:nvSpPr>
          <p:cNvPr id="132" name="テキスト ボックス 131">
            <a:extLst>
              <a:ext uri="{FF2B5EF4-FFF2-40B4-BE49-F238E27FC236}">
                <a16:creationId xmlns:a16="http://schemas.microsoft.com/office/drawing/2014/main" id="{53DD9FE0-2D4B-745C-94E6-0FD7E107F8D7}"/>
              </a:ext>
            </a:extLst>
          </p:cNvPr>
          <p:cNvSpPr txBox="1"/>
          <p:nvPr/>
        </p:nvSpPr>
        <p:spPr>
          <a:xfrm>
            <a:off x="6825265" y="3302106"/>
            <a:ext cx="312906" cy="369332"/>
          </a:xfrm>
          <a:prstGeom prst="rect">
            <a:avLst/>
          </a:prstGeom>
          <a:noFill/>
        </p:spPr>
        <p:txBody>
          <a:bodyPr wrap="none" rtlCol="0">
            <a:spAutoFit/>
          </a:bodyPr>
          <a:lstStyle/>
          <a:p>
            <a:r>
              <a:rPr lang="en-US" altLang="ja-JP" b="1" dirty="0">
                <a:latin typeface="Arial"/>
                <a:cs typeface="Arial"/>
              </a:rPr>
              <a:t>5</a:t>
            </a:r>
            <a:endParaRPr kumimoji="1" lang="ja-JP" altLang="en-US" b="1" dirty="0">
              <a:latin typeface="Arial"/>
              <a:cs typeface="Arial"/>
            </a:endParaRPr>
          </a:p>
        </p:txBody>
      </p:sp>
      <p:sp>
        <p:nvSpPr>
          <p:cNvPr id="135" name="テキスト ボックス 202">
            <a:extLst>
              <a:ext uri="{FF2B5EF4-FFF2-40B4-BE49-F238E27FC236}">
                <a16:creationId xmlns:a16="http://schemas.microsoft.com/office/drawing/2014/main" id="{C62ECA87-4C0F-E3BA-F44F-F6C2FF6A00AB}"/>
              </a:ext>
            </a:extLst>
          </p:cNvPr>
          <p:cNvSpPr txBox="1">
            <a:spLocks noChangeArrowheads="1"/>
          </p:cNvSpPr>
          <p:nvPr/>
        </p:nvSpPr>
        <p:spPr bwMode="auto">
          <a:xfrm>
            <a:off x="232044" y="2209535"/>
            <a:ext cx="657231"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90000"/>
              </a:lnSpc>
            </a:pPr>
            <a:r>
              <a:rPr lang="en-US" altLang="ja-JP" sz="1400" b="1" dirty="0">
                <a:solidFill>
                  <a:srgbClr val="0000FF"/>
                </a:solidFill>
                <a:cs typeface="Arial" charset="0"/>
              </a:rPr>
              <a:t>1.5 GeV</a:t>
            </a:r>
          </a:p>
          <a:p>
            <a:pPr>
              <a:lnSpc>
                <a:spcPct val="90000"/>
              </a:lnSpc>
            </a:pPr>
            <a:r>
              <a:rPr lang="en-US" altLang="ja-JP" sz="1400" b="1" dirty="0">
                <a:cs typeface="Arial" charset="0"/>
              </a:rPr>
              <a:t>@J-arc</a:t>
            </a:r>
          </a:p>
        </p:txBody>
      </p:sp>
      <p:sp>
        <p:nvSpPr>
          <p:cNvPr id="116" name="テキスト ボックス 246">
            <a:extLst>
              <a:ext uri="{FF2B5EF4-FFF2-40B4-BE49-F238E27FC236}">
                <a16:creationId xmlns:a16="http://schemas.microsoft.com/office/drawing/2014/main" id="{1C81A23C-5D28-EA71-BD06-FCDFF26F4261}"/>
              </a:ext>
            </a:extLst>
          </p:cNvPr>
          <p:cNvSpPr txBox="1">
            <a:spLocks noChangeArrowheads="1"/>
          </p:cNvSpPr>
          <p:nvPr/>
        </p:nvSpPr>
        <p:spPr bwMode="auto">
          <a:xfrm>
            <a:off x="8338729" y="3227146"/>
            <a:ext cx="877163" cy="560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a:lnSpc>
                <a:spcPct val="80000"/>
              </a:lnSpc>
            </a:pPr>
            <a:r>
              <a:rPr lang="en-US" altLang="ja-JP" sz="1200" b="1" dirty="0">
                <a:solidFill>
                  <a:srgbClr val="0000FF"/>
                </a:solidFill>
              </a:rPr>
              <a:t>          </a:t>
            </a:r>
            <a:r>
              <a:rPr lang="en-US" altLang="ja-JP" sz="1400" b="1" dirty="0">
                <a:solidFill>
                  <a:srgbClr val="0000FF"/>
                </a:solidFill>
              </a:rPr>
              <a:t>AR</a:t>
            </a:r>
          </a:p>
          <a:p>
            <a:pPr algn="r">
              <a:lnSpc>
                <a:spcPct val="80000"/>
              </a:lnSpc>
            </a:pPr>
            <a:r>
              <a:rPr lang="en-US" altLang="ja-JP" sz="1200" b="1" dirty="0">
                <a:solidFill>
                  <a:srgbClr val="0000FF"/>
                </a:solidFill>
              </a:rPr>
              <a:t>6.5 </a:t>
            </a:r>
            <a:r>
              <a:rPr lang="en-US" altLang="ja-JP" sz="1200" b="1" dirty="0" err="1">
                <a:solidFill>
                  <a:srgbClr val="0000FF"/>
                </a:solidFill>
              </a:rPr>
              <a:t>GeV</a:t>
            </a:r>
            <a:r>
              <a:rPr lang="en-US" altLang="ja-JP" sz="1200" b="1" dirty="0">
                <a:solidFill>
                  <a:srgbClr val="0000FF"/>
                </a:solidFill>
              </a:rPr>
              <a:t> </a:t>
            </a:r>
          </a:p>
          <a:p>
            <a:pPr algn="r">
              <a:lnSpc>
                <a:spcPct val="80000"/>
              </a:lnSpc>
            </a:pPr>
            <a:r>
              <a:rPr lang="en-US" altLang="ja-JP" sz="1200" b="1" dirty="0">
                <a:solidFill>
                  <a:srgbClr val="0000FF"/>
                </a:solidFill>
              </a:rPr>
              <a:t>e-</a:t>
            </a:r>
            <a:r>
              <a:rPr lang="en-US" altLang="ja-JP" sz="1200" b="1" dirty="0"/>
              <a:t> </a:t>
            </a:r>
            <a:endParaRPr lang="ja-JP" altLang="en-US" sz="1200" b="1" dirty="0"/>
          </a:p>
        </p:txBody>
      </p:sp>
      <p:pic>
        <p:nvPicPr>
          <p:cNvPr id="140" name="図 139">
            <a:extLst>
              <a:ext uri="{FF2B5EF4-FFF2-40B4-BE49-F238E27FC236}">
                <a16:creationId xmlns:a16="http://schemas.microsoft.com/office/drawing/2014/main" id="{DA1FD2E2-2962-33FA-5D90-31B216FE6965}"/>
              </a:ext>
            </a:extLst>
          </p:cNvPr>
          <p:cNvPicPr>
            <a:picLocks noChangeAspect="1"/>
          </p:cNvPicPr>
          <p:nvPr/>
        </p:nvPicPr>
        <p:blipFill>
          <a:blip r:embed="rId5"/>
          <a:stretch>
            <a:fillRect/>
          </a:stretch>
        </p:blipFill>
        <p:spPr>
          <a:xfrm>
            <a:off x="7668569" y="2746827"/>
            <a:ext cx="160020" cy="160020"/>
          </a:xfrm>
          <a:prstGeom prst="rect">
            <a:avLst/>
          </a:prstGeom>
        </p:spPr>
      </p:pic>
      <p:pic>
        <p:nvPicPr>
          <p:cNvPr id="141" name="図 140">
            <a:extLst>
              <a:ext uri="{FF2B5EF4-FFF2-40B4-BE49-F238E27FC236}">
                <a16:creationId xmlns:a16="http://schemas.microsoft.com/office/drawing/2014/main" id="{340495B1-F822-1D6D-0261-43CE96BAFF79}"/>
              </a:ext>
            </a:extLst>
          </p:cNvPr>
          <p:cNvPicPr>
            <a:picLocks noChangeAspect="1"/>
          </p:cNvPicPr>
          <p:nvPr/>
        </p:nvPicPr>
        <p:blipFill>
          <a:blip r:embed="rId5"/>
          <a:stretch>
            <a:fillRect/>
          </a:stretch>
        </p:blipFill>
        <p:spPr>
          <a:xfrm>
            <a:off x="8532943" y="3290111"/>
            <a:ext cx="160020" cy="160020"/>
          </a:xfrm>
          <a:prstGeom prst="rect">
            <a:avLst/>
          </a:prstGeom>
        </p:spPr>
      </p:pic>
      <p:sp>
        <p:nvSpPr>
          <p:cNvPr id="142" name="テキスト ボックス 141">
            <a:extLst>
              <a:ext uri="{FF2B5EF4-FFF2-40B4-BE49-F238E27FC236}">
                <a16:creationId xmlns:a16="http://schemas.microsoft.com/office/drawing/2014/main" id="{06CAFBB7-3E2E-FF6E-4ED6-83808FEFDC8F}"/>
              </a:ext>
            </a:extLst>
          </p:cNvPr>
          <p:cNvSpPr txBox="1"/>
          <p:nvPr/>
        </p:nvSpPr>
        <p:spPr>
          <a:xfrm>
            <a:off x="2319714" y="4146684"/>
            <a:ext cx="2454518" cy="338554"/>
          </a:xfrm>
          <a:prstGeom prst="rect">
            <a:avLst/>
          </a:prstGeom>
          <a:noFill/>
        </p:spPr>
        <p:txBody>
          <a:bodyPr wrap="none" rtlCol="0">
            <a:spAutoFit/>
          </a:bodyPr>
          <a:lstStyle/>
          <a:p>
            <a:r>
              <a:rPr kumimoji="1" lang="en-US" altLang="ja-JP" sz="1600" dirty="0">
                <a:solidFill>
                  <a:srgbClr val="FF0000"/>
                </a:solidFill>
                <a:latin typeface="Arial" panose="020B0604020202020204" pitchFamily="34" charset="0"/>
                <a:cs typeface="Arial" panose="020B0604020202020204" pitchFamily="34" charset="0"/>
              </a:rPr>
              <a:t>Q(e-) ~ 2.0 </a:t>
            </a:r>
            <a:r>
              <a:rPr kumimoji="1" lang="en-US" altLang="ja-JP" sz="1600" dirty="0" err="1">
                <a:solidFill>
                  <a:srgbClr val="FF0000"/>
                </a:solidFill>
                <a:latin typeface="Arial" panose="020B0604020202020204" pitchFamily="34" charset="0"/>
                <a:cs typeface="Arial" panose="020B0604020202020204" pitchFamily="34" charset="0"/>
              </a:rPr>
              <a:t>nC</a:t>
            </a:r>
            <a:r>
              <a:rPr kumimoji="1" lang="en-US" altLang="ja-JP" sz="1600" dirty="0">
                <a:solidFill>
                  <a:srgbClr val="FF0000"/>
                </a:solidFill>
                <a:latin typeface="Arial" panose="020B0604020202020204" pitchFamily="34" charset="0"/>
                <a:cs typeface="Arial" panose="020B0604020202020204" pitchFamily="34" charset="0"/>
              </a:rPr>
              <a:t> @RF-gun</a:t>
            </a:r>
            <a:endParaRPr kumimoji="1" lang="ja-JP" altLang="en-US" sz="1600">
              <a:solidFill>
                <a:srgbClr val="FF0000"/>
              </a:solidFill>
              <a:latin typeface="Arial" panose="020B0604020202020204" pitchFamily="34" charset="0"/>
              <a:cs typeface="Arial" panose="020B0604020202020204" pitchFamily="34" charset="0"/>
            </a:endParaRPr>
          </a:p>
        </p:txBody>
      </p:sp>
      <p:sp>
        <p:nvSpPr>
          <p:cNvPr id="143" name="テキスト ボックス 142">
            <a:extLst>
              <a:ext uri="{FF2B5EF4-FFF2-40B4-BE49-F238E27FC236}">
                <a16:creationId xmlns:a16="http://schemas.microsoft.com/office/drawing/2014/main" id="{762C7AEE-B0CC-ACF0-B269-3508AE4A690C}"/>
              </a:ext>
            </a:extLst>
          </p:cNvPr>
          <p:cNvSpPr txBox="1"/>
          <p:nvPr/>
        </p:nvSpPr>
        <p:spPr>
          <a:xfrm>
            <a:off x="395155" y="3866387"/>
            <a:ext cx="2350515" cy="338554"/>
          </a:xfrm>
          <a:prstGeom prst="rect">
            <a:avLst/>
          </a:prstGeom>
          <a:noFill/>
        </p:spPr>
        <p:txBody>
          <a:bodyPr wrap="none" rtlCol="0">
            <a:spAutoFit/>
          </a:bodyPr>
          <a:lstStyle/>
          <a:p>
            <a:r>
              <a:rPr kumimoji="1" lang="en-US" altLang="ja-JP" sz="1600" u="sng" dirty="0">
                <a:solidFill>
                  <a:srgbClr val="0432FF"/>
                </a:solidFill>
              </a:rPr>
              <a:t>e-</a:t>
            </a:r>
            <a:r>
              <a:rPr kumimoji="1" lang="en-US" altLang="ja-JP" sz="1600" u="sng" dirty="0"/>
              <a:t> Injection charge history</a:t>
            </a:r>
            <a:endParaRPr kumimoji="1" lang="ja-JP" altLang="en-US" sz="1600" u="sng"/>
          </a:p>
        </p:txBody>
      </p:sp>
      <p:sp>
        <p:nvSpPr>
          <p:cNvPr id="144" name="テキスト ボックス 143">
            <a:extLst>
              <a:ext uri="{FF2B5EF4-FFF2-40B4-BE49-F238E27FC236}">
                <a16:creationId xmlns:a16="http://schemas.microsoft.com/office/drawing/2014/main" id="{7391CDBC-2CD8-F853-748C-22B346A11571}"/>
              </a:ext>
            </a:extLst>
          </p:cNvPr>
          <p:cNvSpPr txBox="1"/>
          <p:nvPr/>
        </p:nvSpPr>
        <p:spPr>
          <a:xfrm>
            <a:off x="4846219" y="3851481"/>
            <a:ext cx="2390591" cy="338554"/>
          </a:xfrm>
          <a:prstGeom prst="rect">
            <a:avLst/>
          </a:prstGeom>
          <a:noFill/>
        </p:spPr>
        <p:txBody>
          <a:bodyPr wrap="none" rtlCol="0">
            <a:spAutoFit/>
          </a:bodyPr>
          <a:lstStyle/>
          <a:p>
            <a:r>
              <a:rPr kumimoji="1" lang="en-US" altLang="ja-JP" sz="1600" u="sng" dirty="0">
                <a:solidFill>
                  <a:srgbClr val="FF0000"/>
                </a:solidFill>
              </a:rPr>
              <a:t>e+ </a:t>
            </a:r>
            <a:r>
              <a:rPr kumimoji="1" lang="en-US" altLang="ja-JP" sz="1600" u="sng" dirty="0"/>
              <a:t>Injection charge history</a:t>
            </a:r>
            <a:endParaRPr kumimoji="1" lang="ja-JP" altLang="en-US" sz="1600" u="sng"/>
          </a:p>
        </p:txBody>
      </p:sp>
      <p:sp>
        <p:nvSpPr>
          <p:cNvPr id="145" name="テキスト ボックス 144">
            <a:extLst>
              <a:ext uri="{FF2B5EF4-FFF2-40B4-BE49-F238E27FC236}">
                <a16:creationId xmlns:a16="http://schemas.microsoft.com/office/drawing/2014/main" id="{9B07CA0F-7E61-A8F1-CA78-68ACE9DABDC8}"/>
              </a:ext>
            </a:extLst>
          </p:cNvPr>
          <p:cNvSpPr txBox="1"/>
          <p:nvPr/>
        </p:nvSpPr>
        <p:spPr>
          <a:xfrm>
            <a:off x="2041658" y="5283376"/>
            <a:ext cx="2601994" cy="338554"/>
          </a:xfrm>
          <a:prstGeom prst="rect">
            <a:avLst/>
          </a:prstGeom>
          <a:noFill/>
        </p:spPr>
        <p:txBody>
          <a:bodyPr wrap="none" rtlCol="0">
            <a:spAutoFit/>
          </a:bodyPr>
          <a:lstStyle/>
          <a:p>
            <a:r>
              <a:rPr kumimoji="1" lang="en-US" altLang="ja-JP" sz="1600" dirty="0">
                <a:solidFill>
                  <a:srgbClr val="00FA00"/>
                </a:solidFill>
                <a:latin typeface="Arial" panose="020B0604020202020204" pitchFamily="34" charset="0"/>
                <a:cs typeface="Arial" panose="020B0604020202020204" pitchFamily="34" charset="0"/>
              </a:rPr>
              <a:t>Q(e-) ~ 1.7 </a:t>
            </a:r>
            <a:r>
              <a:rPr kumimoji="1" lang="en-US" altLang="ja-JP" sz="1600" dirty="0" err="1">
                <a:solidFill>
                  <a:srgbClr val="00FA00"/>
                </a:solidFill>
                <a:latin typeface="Arial" panose="020B0604020202020204" pitchFamily="34" charset="0"/>
                <a:cs typeface="Arial" panose="020B0604020202020204" pitchFamily="34" charset="0"/>
              </a:rPr>
              <a:t>nC</a:t>
            </a:r>
            <a:r>
              <a:rPr kumimoji="1" lang="en-US" altLang="ja-JP" sz="1600" dirty="0">
                <a:solidFill>
                  <a:srgbClr val="00FA00"/>
                </a:solidFill>
                <a:latin typeface="Arial" panose="020B0604020202020204" pitchFamily="34" charset="0"/>
                <a:cs typeface="Arial" panose="020B0604020202020204" pitchFamily="34" charset="0"/>
              </a:rPr>
              <a:t> @</a:t>
            </a:r>
            <a:r>
              <a:rPr kumimoji="1" lang="en-US" altLang="ja-JP" sz="1600" dirty="0" err="1">
                <a:solidFill>
                  <a:srgbClr val="00FA00"/>
                </a:solidFill>
                <a:latin typeface="Arial" panose="020B0604020202020204" pitchFamily="34" charset="0"/>
                <a:cs typeface="Arial" panose="020B0604020202020204" pitchFamily="34" charset="0"/>
              </a:rPr>
              <a:t>linac</a:t>
            </a:r>
            <a:r>
              <a:rPr kumimoji="1" lang="en-US" altLang="ja-JP" sz="1600" dirty="0">
                <a:solidFill>
                  <a:srgbClr val="00FA00"/>
                </a:solidFill>
                <a:latin typeface="Arial" panose="020B0604020202020204" pitchFamily="34" charset="0"/>
                <a:cs typeface="Arial" panose="020B0604020202020204" pitchFamily="34" charset="0"/>
              </a:rPr>
              <a:t>-end</a:t>
            </a:r>
            <a:endParaRPr kumimoji="1" lang="ja-JP" altLang="en-US" sz="1600">
              <a:solidFill>
                <a:srgbClr val="00FA00"/>
              </a:solidFill>
              <a:latin typeface="Arial" panose="020B0604020202020204" pitchFamily="34" charset="0"/>
              <a:cs typeface="Arial" panose="020B0604020202020204" pitchFamily="34" charset="0"/>
            </a:endParaRPr>
          </a:p>
        </p:txBody>
      </p:sp>
      <p:sp>
        <p:nvSpPr>
          <p:cNvPr id="146" name="テキスト ボックス 145">
            <a:extLst>
              <a:ext uri="{FF2B5EF4-FFF2-40B4-BE49-F238E27FC236}">
                <a16:creationId xmlns:a16="http://schemas.microsoft.com/office/drawing/2014/main" id="{8B58F9B8-BB10-F3C6-311A-DC017C550C01}"/>
              </a:ext>
            </a:extLst>
          </p:cNvPr>
          <p:cNvSpPr txBox="1"/>
          <p:nvPr/>
        </p:nvSpPr>
        <p:spPr>
          <a:xfrm>
            <a:off x="2469424" y="6082263"/>
            <a:ext cx="2240577" cy="523220"/>
          </a:xfrm>
          <a:prstGeom prst="rect">
            <a:avLst/>
          </a:prstGeom>
          <a:noFill/>
        </p:spPr>
        <p:txBody>
          <a:bodyPr wrap="square" rtlCol="0">
            <a:spAutoFit/>
          </a:bodyPr>
          <a:lstStyle/>
          <a:p>
            <a:r>
              <a:rPr lang="en-US" altLang="ja-JP" sz="1400" dirty="0">
                <a:solidFill>
                  <a:schemeClr val="accent5"/>
                </a:solidFill>
                <a:latin typeface="Arial" panose="020B0604020202020204" pitchFamily="34" charset="0"/>
                <a:cs typeface="Arial" panose="020B0604020202020204" pitchFamily="34" charset="0"/>
              </a:rPr>
              <a:t>Start charge feedback</a:t>
            </a:r>
          </a:p>
          <a:p>
            <a:r>
              <a:rPr lang="en-US" altLang="ja-JP" sz="1400" dirty="0">
                <a:solidFill>
                  <a:schemeClr val="accent5"/>
                </a:solidFill>
                <a:latin typeface="Arial" panose="020B0604020202020204" pitchFamily="34" charset="0"/>
                <a:cs typeface="Arial" panose="020B0604020202020204" pitchFamily="34" charset="0"/>
              </a:rPr>
              <a:t> (Laser feedback)</a:t>
            </a:r>
            <a:endParaRPr kumimoji="1" lang="ja-JP" altLang="en-US" sz="1400" dirty="0">
              <a:solidFill>
                <a:schemeClr val="accent5"/>
              </a:solidFill>
              <a:latin typeface="Arial" panose="020B0604020202020204" pitchFamily="34" charset="0"/>
              <a:cs typeface="Arial" panose="020B0604020202020204" pitchFamily="34" charset="0"/>
            </a:endParaRPr>
          </a:p>
        </p:txBody>
      </p:sp>
      <p:cxnSp>
        <p:nvCxnSpPr>
          <p:cNvPr id="147" name="直線矢印コネクタ 146">
            <a:extLst>
              <a:ext uri="{FF2B5EF4-FFF2-40B4-BE49-F238E27FC236}">
                <a16:creationId xmlns:a16="http://schemas.microsoft.com/office/drawing/2014/main" id="{F43F123D-7FCD-E3C7-D927-3456E41276F5}"/>
              </a:ext>
            </a:extLst>
          </p:cNvPr>
          <p:cNvCxnSpPr>
            <a:cxnSpLocks/>
          </p:cNvCxnSpPr>
          <p:nvPr/>
        </p:nvCxnSpPr>
        <p:spPr>
          <a:xfrm>
            <a:off x="2479370" y="6077676"/>
            <a:ext cx="2033363" cy="0"/>
          </a:xfrm>
          <a:prstGeom prst="straightConnector1">
            <a:avLst/>
          </a:prstGeom>
          <a:ln w="317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49" name="テキスト ボックス 148">
            <a:extLst>
              <a:ext uri="{FF2B5EF4-FFF2-40B4-BE49-F238E27FC236}">
                <a16:creationId xmlns:a16="http://schemas.microsoft.com/office/drawing/2014/main" id="{EDB01B0D-438D-CAEC-9B30-0E9D2F427E0E}"/>
              </a:ext>
            </a:extLst>
          </p:cNvPr>
          <p:cNvSpPr txBox="1"/>
          <p:nvPr/>
        </p:nvSpPr>
        <p:spPr>
          <a:xfrm>
            <a:off x="6521898" y="4115807"/>
            <a:ext cx="2515240" cy="338554"/>
          </a:xfrm>
          <a:prstGeom prst="rect">
            <a:avLst/>
          </a:prstGeom>
          <a:noFill/>
        </p:spPr>
        <p:txBody>
          <a:bodyPr wrap="none" rtlCol="0">
            <a:spAutoFit/>
          </a:bodyPr>
          <a:lstStyle/>
          <a:p>
            <a:r>
              <a:rPr kumimoji="1" lang="en-US" altLang="ja-JP" sz="1600" dirty="0">
                <a:solidFill>
                  <a:srgbClr val="FF0000"/>
                </a:solidFill>
                <a:latin typeface="Arial" panose="020B0604020202020204" pitchFamily="34" charset="0"/>
                <a:cs typeface="Arial" panose="020B0604020202020204" pitchFamily="34" charset="0"/>
              </a:rPr>
              <a:t>Q(e-) ~ 11.5 </a:t>
            </a:r>
            <a:r>
              <a:rPr kumimoji="1" lang="en-US" altLang="ja-JP" sz="1600" dirty="0" err="1">
                <a:solidFill>
                  <a:srgbClr val="FF0000"/>
                </a:solidFill>
                <a:latin typeface="Arial" panose="020B0604020202020204" pitchFamily="34" charset="0"/>
                <a:cs typeface="Arial" panose="020B0604020202020204" pitchFamily="34" charset="0"/>
              </a:rPr>
              <a:t>nC</a:t>
            </a:r>
            <a:r>
              <a:rPr kumimoji="1" lang="en-US" altLang="ja-JP" sz="1600" dirty="0">
                <a:solidFill>
                  <a:srgbClr val="FF0000"/>
                </a:solidFill>
                <a:latin typeface="Arial" panose="020B0604020202020204" pitchFamily="34" charset="0"/>
                <a:cs typeface="Arial" panose="020B0604020202020204" pitchFamily="34" charset="0"/>
              </a:rPr>
              <a:t> @AT-gun</a:t>
            </a:r>
            <a:endParaRPr kumimoji="1" lang="ja-JP" altLang="en-US" sz="1600">
              <a:solidFill>
                <a:srgbClr val="FF0000"/>
              </a:solidFill>
              <a:latin typeface="Arial" panose="020B0604020202020204" pitchFamily="34" charset="0"/>
              <a:cs typeface="Arial" panose="020B0604020202020204" pitchFamily="34" charset="0"/>
            </a:endParaRPr>
          </a:p>
        </p:txBody>
      </p:sp>
      <p:sp>
        <p:nvSpPr>
          <p:cNvPr id="150" name="テキスト ボックス 149">
            <a:extLst>
              <a:ext uri="{FF2B5EF4-FFF2-40B4-BE49-F238E27FC236}">
                <a16:creationId xmlns:a16="http://schemas.microsoft.com/office/drawing/2014/main" id="{39522028-1B62-7FC8-750D-B0CCF7A372E2}"/>
              </a:ext>
            </a:extLst>
          </p:cNvPr>
          <p:cNvSpPr txBox="1"/>
          <p:nvPr/>
        </p:nvSpPr>
        <p:spPr>
          <a:xfrm>
            <a:off x="6131100" y="5257856"/>
            <a:ext cx="3062057" cy="338554"/>
          </a:xfrm>
          <a:prstGeom prst="rect">
            <a:avLst/>
          </a:prstGeom>
          <a:noFill/>
        </p:spPr>
        <p:txBody>
          <a:bodyPr wrap="none" rtlCol="0">
            <a:spAutoFit/>
          </a:bodyPr>
          <a:lstStyle/>
          <a:p>
            <a:r>
              <a:rPr kumimoji="1" lang="en-US" altLang="ja-JP" sz="1600" dirty="0">
                <a:solidFill>
                  <a:srgbClr val="0432FF"/>
                </a:solidFill>
                <a:latin typeface="Arial" panose="020B0604020202020204" pitchFamily="34" charset="0"/>
                <a:cs typeface="Arial" panose="020B0604020202020204" pitchFamily="34" charset="0"/>
              </a:rPr>
              <a:t>Q(e+) ~ 5 </a:t>
            </a:r>
            <a:r>
              <a:rPr kumimoji="1" lang="en-US" altLang="ja-JP" sz="1600" dirty="0" err="1">
                <a:solidFill>
                  <a:srgbClr val="0432FF"/>
                </a:solidFill>
                <a:latin typeface="Arial" panose="020B0604020202020204" pitchFamily="34" charset="0"/>
                <a:cs typeface="Arial" panose="020B0604020202020204" pitchFamily="34" charset="0"/>
              </a:rPr>
              <a:t>nC</a:t>
            </a:r>
            <a:r>
              <a:rPr kumimoji="1" lang="en-US" altLang="ja-JP" sz="1600" dirty="0">
                <a:solidFill>
                  <a:srgbClr val="0432FF"/>
                </a:solidFill>
                <a:latin typeface="Arial" panose="020B0604020202020204" pitchFamily="34" charset="0"/>
                <a:cs typeface="Arial" panose="020B0604020202020204" pitchFamily="34" charset="0"/>
              </a:rPr>
              <a:t> @e+ capture sec.</a:t>
            </a:r>
            <a:endParaRPr kumimoji="1" lang="ja-JP" altLang="en-US" sz="1600">
              <a:solidFill>
                <a:srgbClr val="0432FF"/>
              </a:solidFill>
              <a:latin typeface="Arial" panose="020B0604020202020204" pitchFamily="34" charset="0"/>
              <a:cs typeface="Arial" panose="020B0604020202020204" pitchFamily="34" charset="0"/>
            </a:endParaRPr>
          </a:p>
        </p:txBody>
      </p:sp>
      <p:sp>
        <p:nvSpPr>
          <p:cNvPr id="151" name="テキスト ボックス 150">
            <a:extLst>
              <a:ext uri="{FF2B5EF4-FFF2-40B4-BE49-F238E27FC236}">
                <a16:creationId xmlns:a16="http://schemas.microsoft.com/office/drawing/2014/main" id="{70EB12C7-DE9B-B464-4DC4-8031D1D634E4}"/>
              </a:ext>
            </a:extLst>
          </p:cNvPr>
          <p:cNvSpPr txBox="1"/>
          <p:nvPr/>
        </p:nvSpPr>
        <p:spPr>
          <a:xfrm>
            <a:off x="5433341" y="6121587"/>
            <a:ext cx="2481770" cy="338554"/>
          </a:xfrm>
          <a:prstGeom prst="rect">
            <a:avLst/>
          </a:prstGeom>
          <a:noFill/>
        </p:spPr>
        <p:txBody>
          <a:bodyPr wrap="none" rtlCol="0">
            <a:spAutoFit/>
          </a:bodyPr>
          <a:lstStyle/>
          <a:p>
            <a:r>
              <a:rPr kumimoji="1" lang="en-US" altLang="ja-JP" sz="1600" dirty="0">
                <a:solidFill>
                  <a:schemeClr val="accent6"/>
                </a:solidFill>
                <a:latin typeface="Arial" panose="020B0604020202020204" pitchFamily="34" charset="0"/>
                <a:cs typeface="Arial" panose="020B0604020202020204" pitchFamily="34" charset="0"/>
              </a:rPr>
              <a:t>Q(e+) ~ 3 </a:t>
            </a:r>
            <a:r>
              <a:rPr kumimoji="1" lang="en-US" altLang="ja-JP" sz="1600" dirty="0" err="1">
                <a:solidFill>
                  <a:schemeClr val="accent6"/>
                </a:solidFill>
                <a:latin typeface="Arial" panose="020B0604020202020204" pitchFamily="34" charset="0"/>
                <a:cs typeface="Arial" panose="020B0604020202020204" pitchFamily="34" charset="0"/>
              </a:rPr>
              <a:t>nC</a:t>
            </a:r>
            <a:r>
              <a:rPr kumimoji="1" lang="en-US" altLang="ja-JP" sz="1600" dirty="0">
                <a:solidFill>
                  <a:schemeClr val="accent6"/>
                </a:solidFill>
                <a:latin typeface="Arial" panose="020B0604020202020204" pitchFamily="34" charset="0"/>
                <a:cs typeface="Arial" panose="020B0604020202020204" pitchFamily="34" charset="0"/>
              </a:rPr>
              <a:t> @</a:t>
            </a:r>
            <a:r>
              <a:rPr kumimoji="1" lang="en-US" altLang="ja-JP" sz="1600" dirty="0" err="1">
                <a:solidFill>
                  <a:schemeClr val="accent6"/>
                </a:solidFill>
                <a:latin typeface="Arial" panose="020B0604020202020204" pitchFamily="34" charset="0"/>
                <a:cs typeface="Arial" panose="020B0604020202020204" pitchFamily="34" charset="0"/>
              </a:rPr>
              <a:t>linac</a:t>
            </a:r>
            <a:r>
              <a:rPr kumimoji="1" lang="en-US" altLang="ja-JP" sz="1600" dirty="0">
                <a:solidFill>
                  <a:schemeClr val="accent6"/>
                </a:solidFill>
                <a:latin typeface="Arial" panose="020B0604020202020204" pitchFamily="34" charset="0"/>
                <a:cs typeface="Arial" panose="020B0604020202020204" pitchFamily="34" charset="0"/>
              </a:rPr>
              <a:t>-end</a:t>
            </a:r>
            <a:endParaRPr kumimoji="1" lang="ja-JP" altLang="en-US" sz="1600">
              <a:solidFill>
                <a:schemeClr val="accent6"/>
              </a:solidFill>
              <a:latin typeface="Arial" panose="020B0604020202020204" pitchFamily="34" charset="0"/>
              <a:cs typeface="Arial" panose="020B0604020202020204" pitchFamily="34" charset="0"/>
            </a:endParaRPr>
          </a:p>
        </p:txBody>
      </p:sp>
      <p:sp>
        <p:nvSpPr>
          <p:cNvPr id="152" name="テキスト ボックス 151">
            <a:extLst>
              <a:ext uri="{FF2B5EF4-FFF2-40B4-BE49-F238E27FC236}">
                <a16:creationId xmlns:a16="http://schemas.microsoft.com/office/drawing/2014/main" id="{D8FA1555-0244-5ECA-DE08-4CA6BB764A12}"/>
              </a:ext>
            </a:extLst>
          </p:cNvPr>
          <p:cNvSpPr txBox="1"/>
          <p:nvPr/>
        </p:nvSpPr>
        <p:spPr>
          <a:xfrm>
            <a:off x="7383" y="822019"/>
            <a:ext cx="8337667" cy="400110"/>
          </a:xfrm>
          <a:prstGeom prst="rect">
            <a:avLst/>
          </a:prstGeom>
          <a:noFill/>
        </p:spPr>
        <p:txBody>
          <a:bodyPr wrap="none" rtlCol="0">
            <a:spAutoFit/>
          </a:bodyPr>
          <a:lstStyle/>
          <a:p>
            <a:pPr marL="285750" indent="-285750">
              <a:buClr>
                <a:schemeClr val="accent2"/>
              </a:buClr>
              <a:buFont typeface="Wingdings" pitchFamily="2" charset="2"/>
              <a:buChar char="l"/>
            </a:pPr>
            <a:r>
              <a:rPr kumimoji="1" lang="en-US" altLang="ja-JP" sz="2000" b="1" dirty="0" err="1">
                <a:solidFill>
                  <a:srgbClr val="0432FF"/>
                </a:solidFill>
                <a:latin typeface="Arial" panose="020B0604020202020204" pitchFamily="34" charset="0"/>
                <a:cs typeface="Arial" panose="020B0604020202020204" pitchFamily="34" charset="0"/>
              </a:rPr>
              <a:t>Linac</a:t>
            </a:r>
            <a:r>
              <a:rPr kumimoji="1" lang="en-US" altLang="ja-JP" sz="2000" b="1" dirty="0">
                <a:solidFill>
                  <a:srgbClr val="0432FF"/>
                </a:solidFill>
                <a:latin typeface="Arial" panose="020B0604020202020204" pitchFamily="34" charset="0"/>
                <a:cs typeface="Arial" panose="020B0604020202020204" pitchFamily="34" charset="0"/>
              </a:rPr>
              <a:t> </a:t>
            </a:r>
            <a:r>
              <a:rPr kumimoji="1" lang="ja-JP" altLang="en-US" sz="2000" b="1">
                <a:solidFill>
                  <a:srgbClr val="0432FF"/>
                </a:solidFill>
                <a:latin typeface="Arial" panose="020B0604020202020204" pitchFamily="34" charset="0"/>
                <a:cs typeface="Arial" panose="020B0604020202020204" pitchFamily="34" charset="0"/>
              </a:rPr>
              <a:t>は</a:t>
            </a:r>
            <a:r>
              <a:rPr kumimoji="1" lang="en-US" altLang="ja-JP" sz="2000" b="1" dirty="0">
                <a:solidFill>
                  <a:srgbClr val="0432FF"/>
                </a:solidFill>
                <a:latin typeface="Arial" panose="020B0604020202020204" pitchFamily="34" charset="0"/>
                <a:cs typeface="Arial" panose="020B0604020202020204" pitchFamily="34" charset="0"/>
              </a:rPr>
              <a:t> e-/e+ </a:t>
            </a:r>
            <a:r>
              <a:rPr kumimoji="1" lang="ja-JP" altLang="en-US" sz="2000" b="1">
                <a:solidFill>
                  <a:srgbClr val="0432FF"/>
                </a:solidFill>
                <a:latin typeface="Arial" panose="020B0604020202020204" pitchFamily="34" charset="0"/>
                <a:cs typeface="Arial" panose="020B0604020202020204" pitchFamily="34" charset="0"/>
              </a:rPr>
              <a:t>ビームを</a:t>
            </a:r>
            <a:r>
              <a:rPr kumimoji="1" lang="en-US" altLang="ja-JP" sz="2000" b="1" dirty="0">
                <a:solidFill>
                  <a:srgbClr val="0432FF"/>
                </a:solidFill>
                <a:latin typeface="Arial" panose="020B0604020202020204" pitchFamily="34" charset="0"/>
                <a:cs typeface="Arial" panose="020B0604020202020204" pitchFamily="34" charset="0"/>
              </a:rPr>
              <a:t> HER, LER, PF &amp; AR </a:t>
            </a:r>
            <a:r>
              <a:rPr kumimoji="1" lang="ja-JP" altLang="en-US" sz="2000" b="1">
                <a:solidFill>
                  <a:srgbClr val="0432FF"/>
                </a:solidFill>
                <a:latin typeface="Arial" panose="020B0604020202020204" pitchFamily="34" charset="0"/>
                <a:cs typeface="Arial" panose="020B0604020202020204" pitchFamily="34" charset="0"/>
              </a:rPr>
              <a:t>へ安定的に入射している</a:t>
            </a:r>
          </a:p>
        </p:txBody>
      </p:sp>
      <p:sp>
        <p:nvSpPr>
          <p:cNvPr id="153" name="テキスト ボックス 152">
            <a:extLst>
              <a:ext uri="{FF2B5EF4-FFF2-40B4-BE49-F238E27FC236}">
                <a16:creationId xmlns:a16="http://schemas.microsoft.com/office/drawing/2014/main" id="{DBF7954D-E64F-0959-32F5-C3C97E589C96}"/>
              </a:ext>
            </a:extLst>
          </p:cNvPr>
          <p:cNvSpPr txBox="1"/>
          <p:nvPr/>
        </p:nvSpPr>
        <p:spPr>
          <a:xfrm>
            <a:off x="6622755" y="4513381"/>
            <a:ext cx="2239716" cy="338554"/>
          </a:xfrm>
          <a:prstGeom prst="rect">
            <a:avLst/>
          </a:prstGeom>
          <a:noFill/>
        </p:spPr>
        <p:txBody>
          <a:bodyPr wrap="none" rtlCol="0">
            <a:spAutoFit/>
          </a:bodyPr>
          <a:lstStyle/>
          <a:p>
            <a:r>
              <a:rPr kumimoji="1" lang="en-US" altLang="ja-JP" sz="1600" dirty="0">
                <a:solidFill>
                  <a:srgbClr val="00FA00"/>
                </a:solidFill>
                <a:latin typeface="Arial" panose="020B0604020202020204" pitchFamily="34" charset="0"/>
                <a:cs typeface="Arial" panose="020B0604020202020204" pitchFamily="34" charset="0"/>
              </a:rPr>
              <a:t>Q(e-) ~ 10 </a:t>
            </a:r>
            <a:r>
              <a:rPr kumimoji="1" lang="en-US" altLang="ja-JP" sz="1600" dirty="0" err="1">
                <a:solidFill>
                  <a:srgbClr val="00FA00"/>
                </a:solidFill>
                <a:latin typeface="Arial" panose="020B0604020202020204" pitchFamily="34" charset="0"/>
                <a:cs typeface="Arial" panose="020B0604020202020204" pitchFamily="34" charset="0"/>
              </a:rPr>
              <a:t>nC</a:t>
            </a:r>
            <a:r>
              <a:rPr kumimoji="1" lang="en-US" altLang="ja-JP" sz="1600" dirty="0">
                <a:solidFill>
                  <a:srgbClr val="00FA00"/>
                </a:solidFill>
                <a:latin typeface="Arial" panose="020B0604020202020204" pitchFamily="34" charset="0"/>
                <a:cs typeface="Arial" panose="020B0604020202020204" pitchFamily="34" charset="0"/>
              </a:rPr>
              <a:t> @target</a:t>
            </a:r>
            <a:endParaRPr kumimoji="1" lang="ja-JP" altLang="en-US" sz="1600">
              <a:solidFill>
                <a:srgbClr val="00FA00"/>
              </a:solidFill>
              <a:latin typeface="Arial" panose="020B0604020202020204" pitchFamily="34" charset="0"/>
              <a:cs typeface="Arial" panose="020B0604020202020204" pitchFamily="34" charset="0"/>
            </a:endParaRPr>
          </a:p>
        </p:txBody>
      </p:sp>
      <p:sp>
        <p:nvSpPr>
          <p:cNvPr id="3" name="スライド番号プレースホルダー 2">
            <a:extLst>
              <a:ext uri="{FF2B5EF4-FFF2-40B4-BE49-F238E27FC236}">
                <a16:creationId xmlns:a16="http://schemas.microsoft.com/office/drawing/2014/main" id="{BD5065B5-6821-4FD5-2977-FC799B14C96C}"/>
              </a:ext>
            </a:extLst>
          </p:cNvPr>
          <p:cNvSpPr>
            <a:spLocks noGrp="1"/>
          </p:cNvSpPr>
          <p:nvPr>
            <p:ph type="sldNum" sz="quarter" idx="12"/>
          </p:nvPr>
        </p:nvSpPr>
        <p:spPr/>
        <p:txBody>
          <a:bodyPr/>
          <a:lstStyle/>
          <a:p>
            <a:fld id="{A477A2B4-985F-9743-A71F-B8271216F56E}" type="slidenum">
              <a:rPr kumimoji="1" lang="ja-JP" altLang="en-US" smtClean="0"/>
              <a:t>3</a:t>
            </a:fld>
            <a:endParaRPr kumimoji="1" lang="ja-JP" altLang="en-US"/>
          </a:p>
        </p:txBody>
      </p:sp>
      <p:sp>
        <p:nvSpPr>
          <p:cNvPr id="118" name="テキスト ボックス 117">
            <a:extLst>
              <a:ext uri="{FF2B5EF4-FFF2-40B4-BE49-F238E27FC236}">
                <a16:creationId xmlns:a16="http://schemas.microsoft.com/office/drawing/2014/main" id="{287207A3-319B-606E-57F7-B167FEC343C5}"/>
              </a:ext>
            </a:extLst>
          </p:cNvPr>
          <p:cNvSpPr txBox="1"/>
          <p:nvPr/>
        </p:nvSpPr>
        <p:spPr>
          <a:xfrm>
            <a:off x="139647" y="6251343"/>
            <a:ext cx="765200" cy="276999"/>
          </a:xfrm>
          <a:prstGeom prst="rect">
            <a:avLst/>
          </a:prstGeom>
          <a:noFill/>
          <a:ln>
            <a:solidFill>
              <a:schemeClr val="tx1"/>
            </a:solidFill>
          </a:ln>
        </p:spPr>
        <p:txBody>
          <a:bodyPr wrap="none" lIns="36000" tIns="0" rIns="36000" bIns="0" rtlCol="0">
            <a:spAutoFit/>
          </a:bodyPr>
          <a:lstStyle/>
          <a:p>
            <a:r>
              <a:rPr kumimoji="1" lang="ja-JP" altLang="en-US"/>
              <a:t>夏井氏</a:t>
            </a:r>
          </a:p>
        </p:txBody>
      </p:sp>
      <p:cxnSp>
        <p:nvCxnSpPr>
          <p:cNvPr id="36" name="直線矢印コネクタ 35">
            <a:extLst>
              <a:ext uri="{FF2B5EF4-FFF2-40B4-BE49-F238E27FC236}">
                <a16:creationId xmlns:a16="http://schemas.microsoft.com/office/drawing/2014/main" id="{A88052BF-C792-FF42-9A75-D9129F296F5E}"/>
              </a:ext>
            </a:extLst>
          </p:cNvPr>
          <p:cNvCxnSpPr>
            <a:cxnSpLocks/>
          </p:cNvCxnSpPr>
          <p:nvPr/>
        </p:nvCxnSpPr>
        <p:spPr>
          <a:xfrm>
            <a:off x="8427185" y="6343873"/>
            <a:ext cx="638569" cy="0"/>
          </a:xfrm>
          <a:prstGeom prst="straightConnector1">
            <a:avLst/>
          </a:prstGeom>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テキスト ボックス 119">
            <a:extLst>
              <a:ext uri="{FF2B5EF4-FFF2-40B4-BE49-F238E27FC236}">
                <a16:creationId xmlns:a16="http://schemas.microsoft.com/office/drawing/2014/main" id="{02A36930-89F0-1259-696F-81CF2DB2AE56}"/>
              </a:ext>
            </a:extLst>
          </p:cNvPr>
          <p:cNvSpPr txBox="1"/>
          <p:nvPr/>
        </p:nvSpPr>
        <p:spPr>
          <a:xfrm>
            <a:off x="7629929" y="6382826"/>
            <a:ext cx="1338508" cy="430887"/>
          </a:xfrm>
          <a:prstGeom prst="rect">
            <a:avLst/>
          </a:prstGeom>
          <a:noFill/>
        </p:spPr>
        <p:txBody>
          <a:bodyPr wrap="none" lIns="0" tIns="0" rIns="0" bIns="0" rtlCol="0">
            <a:spAutoFit/>
          </a:bodyPr>
          <a:lstStyle/>
          <a:p>
            <a:r>
              <a:rPr kumimoji="1" lang="ja-JP" altLang="en-US" sz="1400">
                <a:solidFill>
                  <a:schemeClr val="accent6">
                    <a:lumMod val="75000"/>
                  </a:schemeClr>
                </a:solidFill>
              </a:rPr>
              <a:t>リング側の要請で</a:t>
            </a:r>
            <a:endParaRPr kumimoji="1" lang="en-US" altLang="ja-JP" sz="1400" dirty="0">
              <a:solidFill>
                <a:schemeClr val="accent6">
                  <a:lumMod val="75000"/>
                </a:schemeClr>
              </a:solidFill>
            </a:endParaRPr>
          </a:p>
          <a:p>
            <a:r>
              <a:rPr lang="ja-JP" altLang="en-US" sz="1400">
                <a:solidFill>
                  <a:schemeClr val="accent6">
                    <a:lumMod val="75000"/>
                  </a:schemeClr>
                </a:solidFill>
              </a:rPr>
              <a:t>電荷量を下げた。</a:t>
            </a:r>
            <a:endParaRPr kumimoji="1" lang="ja-JP" altLang="en-US" sz="1400">
              <a:solidFill>
                <a:schemeClr val="accent6">
                  <a:lumMod val="75000"/>
                </a:schemeClr>
              </a:solidFill>
            </a:endParaRPr>
          </a:p>
        </p:txBody>
      </p:sp>
    </p:spTree>
    <p:extLst>
      <p:ext uri="{BB962C8B-B14F-4D97-AF65-F5344CB8AC3E}">
        <p14:creationId xmlns:p14="http://schemas.microsoft.com/office/powerpoint/2010/main" val="360982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78C80B-8EF1-5A8D-1724-E32414C1E63B}"/>
              </a:ext>
            </a:extLst>
          </p:cNvPr>
          <p:cNvSpPr>
            <a:spLocks noGrp="1"/>
          </p:cNvSpPr>
          <p:nvPr>
            <p:ph type="title"/>
          </p:nvPr>
        </p:nvSpPr>
        <p:spPr/>
        <p:txBody>
          <a:bodyPr>
            <a:normAutofit/>
          </a:bodyPr>
          <a:lstStyle/>
          <a:p>
            <a:r>
              <a:rPr kumimoji="1" lang="en-US" altLang="ja-JP" dirty="0"/>
              <a:t>[1] RF-gun </a:t>
            </a:r>
            <a:r>
              <a:rPr kumimoji="1" lang="ja-JP" altLang="en-US"/>
              <a:t>レーザー導入窓の交換</a:t>
            </a:r>
          </a:p>
        </p:txBody>
      </p:sp>
      <p:sp>
        <p:nvSpPr>
          <p:cNvPr id="3" name="コンテンツ プレースホルダー 2">
            <a:extLst>
              <a:ext uri="{FF2B5EF4-FFF2-40B4-BE49-F238E27FC236}">
                <a16:creationId xmlns:a16="http://schemas.microsoft.com/office/drawing/2014/main" id="{E66F93AE-6FE6-0BDE-EF3A-6A3BC490C9F6}"/>
              </a:ext>
            </a:extLst>
          </p:cNvPr>
          <p:cNvSpPr>
            <a:spLocks noGrp="1"/>
          </p:cNvSpPr>
          <p:nvPr>
            <p:ph idx="1"/>
          </p:nvPr>
        </p:nvSpPr>
        <p:spPr/>
        <p:txBody>
          <a:bodyPr>
            <a:normAutofit/>
          </a:bodyPr>
          <a:lstStyle/>
          <a:p>
            <a:pPr>
              <a:lnSpc>
                <a:spcPct val="90000"/>
              </a:lnSpc>
            </a:pPr>
            <a:r>
              <a:rPr lang="ja-JP" altLang="en-US" sz="2400"/>
              <a:t>レーザー光導入用の</a:t>
            </a:r>
            <a:r>
              <a:rPr lang="ja-JP" altLang="en-US" sz="2400">
                <a:solidFill>
                  <a:srgbClr val="FF0000"/>
                </a:solidFill>
              </a:rPr>
              <a:t>石英窓の内側表面への汚れの付着</a:t>
            </a:r>
            <a:r>
              <a:rPr lang="ja-JP" altLang="en-US" sz="2400"/>
              <a:t>によりビーム電荷量が漸減していく現象があり、対策として</a:t>
            </a:r>
            <a:endParaRPr lang="en-US" altLang="ja-JP" sz="2400" dirty="0"/>
          </a:p>
          <a:p>
            <a:pPr>
              <a:lnSpc>
                <a:spcPct val="90000"/>
              </a:lnSpc>
            </a:pPr>
            <a:r>
              <a:rPr lang="ja-JP" altLang="en-US" sz="2400">
                <a:solidFill>
                  <a:srgbClr val="00B050"/>
                </a:solidFill>
              </a:rPr>
              <a:t>新しい窓（石英及び</a:t>
            </a:r>
            <a:r>
              <a:rPr lang="en-US" altLang="ja-JP" sz="2400" dirty="0">
                <a:solidFill>
                  <a:srgbClr val="00B050"/>
                </a:solidFill>
              </a:rPr>
              <a:t>CaF</a:t>
            </a:r>
            <a:r>
              <a:rPr lang="en-US" altLang="ja-JP" sz="2400" baseline="-25000" dirty="0">
                <a:solidFill>
                  <a:srgbClr val="00B050"/>
                </a:solidFill>
              </a:rPr>
              <a:t>2</a:t>
            </a:r>
            <a:r>
              <a:rPr lang="ja-JP" altLang="en-US" sz="2400">
                <a:solidFill>
                  <a:srgbClr val="00B050"/>
                </a:solidFill>
              </a:rPr>
              <a:t>）に交換した</a:t>
            </a:r>
            <a:endParaRPr lang="en-US" altLang="ja-JP" sz="2400" dirty="0"/>
          </a:p>
          <a:p>
            <a:pPr>
              <a:lnSpc>
                <a:spcPct val="90000"/>
              </a:lnSpc>
            </a:pPr>
            <a:r>
              <a:rPr lang="ja-JP" altLang="en-US" sz="2400">
                <a:solidFill>
                  <a:srgbClr val="00B050"/>
                </a:solidFill>
              </a:rPr>
              <a:t>イオンポンプを追加した</a:t>
            </a:r>
            <a:r>
              <a:rPr lang="ja-JP" altLang="en-US" sz="2400"/>
              <a:t>（表面の汚損を低減するため）</a:t>
            </a:r>
            <a:endParaRPr kumimoji="1" lang="ja-JP" altLang="en-US" sz="2400"/>
          </a:p>
        </p:txBody>
      </p:sp>
      <p:pic>
        <p:nvPicPr>
          <p:cNvPr id="4" name="图片 5" descr="图片包含 物体, 发动机, 摩托车, 显示器&#10;&#10;描述已自动生成">
            <a:extLst>
              <a:ext uri="{FF2B5EF4-FFF2-40B4-BE49-F238E27FC236}">
                <a16:creationId xmlns:a16="http://schemas.microsoft.com/office/drawing/2014/main" id="{2731A99A-49B8-344F-C6EB-152A022953CA}"/>
              </a:ext>
            </a:extLst>
          </p:cNvPr>
          <p:cNvPicPr>
            <a:picLocks noChangeAspect="1"/>
          </p:cNvPicPr>
          <p:nvPr/>
        </p:nvPicPr>
        <p:blipFill rotWithShape="1">
          <a:blip r:embed="rId2">
            <a:extLst>
              <a:ext uri="{28A0092B-C50C-407E-A947-70E740481C1C}">
                <a14:useLocalDpi xmlns:a14="http://schemas.microsoft.com/office/drawing/2010/main" val="0"/>
              </a:ext>
            </a:extLst>
          </a:blip>
          <a:srcRect l="7745" r="14960"/>
          <a:stretch/>
        </p:blipFill>
        <p:spPr>
          <a:xfrm rot="5400000">
            <a:off x="130817" y="2773687"/>
            <a:ext cx="3975653" cy="3857625"/>
          </a:xfrm>
          <a:prstGeom prst="rect">
            <a:avLst/>
          </a:prstGeom>
        </p:spPr>
      </p:pic>
      <p:cxnSp>
        <p:nvCxnSpPr>
          <p:cNvPr id="8" name="直接箭头连接符 12">
            <a:extLst>
              <a:ext uri="{FF2B5EF4-FFF2-40B4-BE49-F238E27FC236}">
                <a16:creationId xmlns:a16="http://schemas.microsoft.com/office/drawing/2014/main" id="{1B1923D5-A905-1B52-E53D-72E36C46B50C}"/>
              </a:ext>
            </a:extLst>
          </p:cNvPr>
          <p:cNvCxnSpPr>
            <a:cxnSpLocks/>
          </p:cNvCxnSpPr>
          <p:nvPr/>
        </p:nvCxnSpPr>
        <p:spPr>
          <a:xfrm flipV="1">
            <a:off x="2240598" y="4289703"/>
            <a:ext cx="1598523" cy="1329612"/>
          </a:xfrm>
          <a:prstGeom prst="straightConnector1">
            <a:avLst/>
          </a:prstGeom>
          <a:ln w="38100">
            <a:solidFill>
              <a:srgbClr val="00FA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613B0EFF-2C28-D34F-9051-8C64FE07E84F}"/>
              </a:ext>
            </a:extLst>
          </p:cNvPr>
          <p:cNvSpPr txBox="1"/>
          <p:nvPr/>
        </p:nvSpPr>
        <p:spPr>
          <a:xfrm>
            <a:off x="1590762" y="5619315"/>
            <a:ext cx="2382988" cy="553998"/>
          </a:xfrm>
          <a:prstGeom prst="rect">
            <a:avLst/>
          </a:prstGeom>
          <a:solidFill>
            <a:schemeClr val="bg1"/>
          </a:solidFill>
        </p:spPr>
        <p:txBody>
          <a:bodyPr wrap="square" lIns="36000" tIns="0" rIns="36000" bIns="0" rtlCol="0">
            <a:spAutoFit/>
          </a:bodyPr>
          <a:lstStyle/>
          <a:p>
            <a:r>
              <a:rPr kumimoji="1" lang="en-US" altLang="ja-JP" dirty="0">
                <a:solidFill>
                  <a:srgbClr val="00FA00"/>
                </a:solidFill>
              </a:rPr>
              <a:t>laser photon into RF-gun </a:t>
            </a:r>
          </a:p>
          <a:p>
            <a:r>
              <a:rPr lang="en-US" altLang="ja-JP" dirty="0">
                <a:solidFill>
                  <a:srgbClr val="00FA00"/>
                </a:solidFill>
              </a:rPr>
              <a:t>vacuum chamber</a:t>
            </a:r>
            <a:endParaRPr kumimoji="1" lang="ja-JP" altLang="en-US">
              <a:solidFill>
                <a:srgbClr val="00FA00"/>
              </a:solidFill>
            </a:endParaRPr>
          </a:p>
        </p:txBody>
      </p:sp>
      <p:sp>
        <p:nvSpPr>
          <p:cNvPr id="17" name="テキスト ボックス 16">
            <a:extLst>
              <a:ext uri="{FF2B5EF4-FFF2-40B4-BE49-F238E27FC236}">
                <a16:creationId xmlns:a16="http://schemas.microsoft.com/office/drawing/2014/main" id="{B8443B65-CF6B-4962-78C6-65E7E0AA1C1C}"/>
              </a:ext>
            </a:extLst>
          </p:cNvPr>
          <p:cNvSpPr txBox="1"/>
          <p:nvPr/>
        </p:nvSpPr>
        <p:spPr>
          <a:xfrm>
            <a:off x="2032263" y="4455971"/>
            <a:ext cx="932371" cy="646331"/>
          </a:xfrm>
          <a:prstGeom prst="rect">
            <a:avLst/>
          </a:prstGeom>
          <a:noFill/>
        </p:spPr>
        <p:txBody>
          <a:bodyPr wrap="none" rtlCol="0">
            <a:spAutoFit/>
          </a:bodyPr>
          <a:lstStyle/>
          <a:p>
            <a:r>
              <a:rPr kumimoji="1" lang="en-US" altLang="ja-JP" dirty="0">
                <a:solidFill>
                  <a:srgbClr val="FFFF00"/>
                </a:solidFill>
              </a:rPr>
              <a:t>quartz</a:t>
            </a:r>
          </a:p>
          <a:p>
            <a:r>
              <a:rPr lang="en-US" altLang="ja-JP" dirty="0">
                <a:solidFill>
                  <a:srgbClr val="FFFF00"/>
                </a:solidFill>
              </a:rPr>
              <a:t>window</a:t>
            </a:r>
            <a:endParaRPr kumimoji="1" lang="ja-JP" altLang="en-US">
              <a:solidFill>
                <a:srgbClr val="FFFF00"/>
              </a:solidFill>
            </a:endParaRPr>
          </a:p>
        </p:txBody>
      </p:sp>
      <p:cxnSp>
        <p:nvCxnSpPr>
          <p:cNvPr id="5" name="直接箭头连接符 12">
            <a:extLst>
              <a:ext uri="{FF2B5EF4-FFF2-40B4-BE49-F238E27FC236}">
                <a16:creationId xmlns:a16="http://schemas.microsoft.com/office/drawing/2014/main" id="{5B4751E3-7F2E-77FC-1D00-DDD29134DF69}"/>
              </a:ext>
            </a:extLst>
          </p:cNvPr>
          <p:cNvCxnSpPr>
            <a:cxnSpLocks/>
          </p:cNvCxnSpPr>
          <p:nvPr/>
        </p:nvCxnSpPr>
        <p:spPr>
          <a:xfrm flipH="1" flipV="1">
            <a:off x="1661255" y="3224829"/>
            <a:ext cx="2312495" cy="2024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10DF48D-8E89-92E5-B4B4-B09C005AE73A}"/>
              </a:ext>
            </a:extLst>
          </p:cNvPr>
          <p:cNvSpPr txBox="1"/>
          <p:nvPr/>
        </p:nvSpPr>
        <p:spPr>
          <a:xfrm>
            <a:off x="2912988" y="3009006"/>
            <a:ext cx="856273" cy="276999"/>
          </a:xfrm>
          <a:prstGeom prst="rect">
            <a:avLst/>
          </a:prstGeom>
          <a:solidFill>
            <a:schemeClr val="bg1"/>
          </a:solidFill>
        </p:spPr>
        <p:txBody>
          <a:bodyPr wrap="square" lIns="36000" tIns="0" rIns="36000" bIns="0" rtlCol="0">
            <a:spAutoFit/>
          </a:bodyPr>
          <a:lstStyle/>
          <a:p>
            <a:r>
              <a:rPr kumimoji="1" lang="en-US" altLang="ja-JP" dirty="0">
                <a:solidFill>
                  <a:srgbClr val="00B0F0"/>
                </a:solidFill>
              </a:rPr>
              <a:t>e- beam </a:t>
            </a:r>
            <a:endParaRPr kumimoji="1" lang="ja-JP" altLang="en-US">
              <a:solidFill>
                <a:srgbClr val="00B0F0"/>
              </a:solidFill>
            </a:endParaRPr>
          </a:p>
        </p:txBody>
      </p:sp>
      <p:pic>
        <p:nvPicPr>
          <p:cNvPr id="15" name="図 14">
            <a:extLst>
              <a:ext uri="{FF2B5EF4-FFF2-40B4-BE49-F238E27FC236}">
                <a16:creationId xmlns:a16="http://schemas.microsoft.com/office/drawing/2014/main" id="{C195EBB9-D5CD-5F6E-F941-F775BD9709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55" r="27011" b="19836"/>
          <a:stretch/>
        </p:blipFill>
        <p:spPr>
          <a:xfrm>
            <a:off x="4520587" y="3042736"/>
            <a:ext cx="4458306" cy="3358060"/>
          </a:xfrm>
          <a:prstGeom prst="rect">
            <a:avLst/>
          </a:prstGeom>
        </p:spPr>
      </p:pic>
      <p:sp>
        <p:nvSpPr>
          <p:cNvPr id="18" name="テキスト ボックス 17">
            <a:extLst>
              <a:ext uri="{FF2B5EF4-FFF2-40B4-BE49-F238E27FC236}">
                <a16:creationId xmlns:a16="http://schemas.microsoft.com/office/drawing/2014/main" id="{DEC17358-F063-E54E-B5C3-6E9B2673A6EB}"/>
              </a:ext>
            </a:extLst>
          </p:cNvPr>
          <p:cNvSpPr txBox="1"/>
          <p:nvPr/>
        </p:nvSpPr>
        <p:spPr>
          <a:xfrm>
            <a:off x="5961050" y="4480726"/>
            <a:ext cx="932371" cy="984244"/>
          </a:xfrm>
          <a:prstGeom prst="rect">
            <a:avLst/>
          </a:prstGeom>
          <a:noFill/>
        </p:spPr>
        <p:txBody>
          <a:bodyPr wrap="none" rtlCol="0">
            <a:spAutoFit/>
          </a:bodyPr>
          <a:lstStyle/>
          <a:p>
            <a:pPr>
              <a:lnSpc>
                <a:spcPct val="80000"/>
              </a:lnSpc>
            </a:pPr>
            <a:r>
              <a:rPr kumimoji="1" lang="en-US" altLang="ja-JP" dirty="0">
                <a:solidFill>
                  <a:srgbClr val="FFFF00"/>
                </a:solidFill>
              </a:rPr>
              <a:t>new</a:t>
            </a:r>
          </a:p>
          <a:p>
            <a:pPr>
              <a:lnSpc>
                <a:spcPct val="80000"/>
              </a:lnSpc>
            </a:pPr>
            <a:r>
              <a:rPr kumimoji="1" lang="en-US" altLang="ja-JP" dirty="0">
                <a:solidFill>
                  <a:srgbClr val="FFFF00"/>
                </a:solidFill>
              </a:rPr>
              <a:t>quartz</a:t>
            </a:r>
          </a:p>
          <a:p>
            <a:pPr>
              <a:lnSpc>
                <a:spcPct val="80000"/>
              </a:lnSpc>
            </a:pPr>
            <a:r>
              <a:rPr lang="en-US" altLang="ja-JP" dirty="0">
                <a:solidFill>
                  <a:srgbClr val="FFFF00"/>
                </a:solidFill>
              </a:rPr>
              <a:t>or CaF2</a:t>
            </a:r>
            <a:endParaRPr kumimoji="1" lang="en-US" altLang="ja-JP" dirty="0">
              <a:solidFill>
                <a:srgbClr val="FFFF00"/>
              </a:solidFill>
            </a:endParaRPr>
          </a:p>
          <a:p>
            <a:pPr>
              <a:lnSpc>
                <a:spcPct val="80000"/>
              </a:lnSpc>
            </a:pPr>
            <a:r>
              <a:rPr lang="en-US" altLang="ja-JP" dirty="0">
                <a:solidFill>
                  <a:srgbClr val="FFFF00"/>
                </a:solidFill>
              </a:rPr>
              <a:t>window</a:t>
            </a:r>
            <a:endParaRPr kumimoji="1" lang="ja-JP" altLang="en-US">
              <a:solidFill>
                <a:srgbClr val="FFFF00"/>
              </a:solidFill>
            </a:endParaRPr>
          </a:p>
        </p:txBody>
      </p:sp>
      <p:sp>
        <p:nvSpPr>
          <p:cNvPr id="19" name="テキスト ボックス 18">
            <a:extLst>
              <a:ext uri="{FF2B5EF4-FFF2-40B4-BE49-F238E27FC236}">
                <a16:creationId xmlns:a16="http://schemas.microsoft.com/office/drawing/2014/main" id="{A26DC07C-F240-9BB6-288D-338CA02734B0}"/>
              </a:ext>
            </a:extLst>
          </p:cNvPr>
          <p:cNvSpPr txBox="1"/>
          <p:nvPr/>
        </p:nvSpPr>
        <p:spPr>
          <a:xfrm>
            <a:off x="7606426" y="4721765"/>
            <a:ext cx="776175" cy="541046"/>
          </a:xfrm>
          <a:prstGeom prst="rect">
            <a:avLst/>
          </a:prstGeom>
          <a:noFill/>
        </p:spPr>
        <p:txBody>
          <a:bodyPr wrap="none" rtlCol="0">
            <a:spAutoFit/>
          </a:bodyPr>
          <a:lstStyle/>
          <a:p>
            <a:pPr>
              <a:lnSpc>
                <a:spcPct val="80000"/>
              </a:lnSpc>
            </a:pPr>
            <a:r>
              <a:rPr kumimoji="1" lang="en-US" altLang="ja-JP" dirty="0">
                <a:solidFill>
                  <a:srgbClr val="FFFF00"/>
                </a:solidFill>
              </a:rPr>
              <a:t>added</a:t>
            </a:r>
          </a:p>
          <a:p>
            <a:pPr>
              <a:lnSpc>
                <a:spcPct val="80000"/>
              </a:lnSpc>
            </a:pPr>
            <a:r>
              <a:rPr lang="en-US" altLang="ja-JP" dirty="0">
                <a:solidFill>
                  <a:srgbClr val="FFFF00"/>
                </a:solidFill>
              </a:rPr>
              <a:t>pump</a:t>
            </a:r>
            <a:endParaRPr kumimoji="1" lang="ja-JP" altLang="en-US">
              <a:solidFill>
                <a:srgbClr val="FFFF00"/>
              </a:solidFill>
            </a:endParaRPr>
          </a:p>
        </p:txBody>
      </p:sp>
      <p:sp>
        <p:nvSpPr>
          <p:cNvPr id="20" name="テキスト ボックス 19">
            <a:extLst>
              <a:ext uri="{FF2B5EF4-FFF2-40B4-BE49-F238E27FC236}">
                <a16:creationId xmlns:a16="http://schemas.microsoft.com/office/drawing/2014/main" id="{F9A66F2A-9122-4DD7-14CF-B6F4E2319BDF}"/>
              </a:ext>
            </a:extLst>
          </p:cNvPr>
          <p:cNvSpPr txBox="1"/>
          <p:nvPr/>
        </p:nvSpPr>
        <p:spPr>
          <a:xfrm>
            <a:off x="6893421" y="4284968"/>
            <a:ext cx="791883" cy="391517"/>
          </a:xfrm>
          <a:prstGeom prst="rect">
            <a:avLst/>
          </a:prstGeom>
          <a:noFill/>
        </p:spPr>
        <p:txBody>
          <a:bodyPr wrap="none" rtlCol="0">
            <a:spAutoFit/>
          </a:bodyPr>
          <a:lstStyle/>
          <a:p>
            <a:pPr>
              <a:lnSpc>
                <a:spcPct val="80000"/>
              </a:lnSpc>
            </a:pPr>
            <a:r>
              <a:rPr kumimoji="1" lang="en-US" altLang="ja-JP" sz="1200" dirty="0">
                <a:solidFill>
                  <a:srgbClr val="FFFF00"/>
                </a:solidFill>
              </a:rPr>
              <a:t>extension</a:t>
            </a:r>
          </a:p>
          <a:p>
            <a:pPr>
              <a:lnSpc>
                <a:spcPct val="80000"/>
              </a:lnSpc>
            </a:pPr>
            <a:r>
              <a:rPr lang="en-US" altLang="ja-JP" sz="1200" dirty="0">
                <a:solidFill>
                  <a:srgbClr val="FFFF00"/>
                </a:solidFill>
              </a:rPr>
              <a:t>duct</a:t>
            </a:r>
            <a:endParaRPr kumimoji="1" lang="ja-JP" altLang="en-US" sz="1200">
              <a:solidFill>
                <a:srgbClr val="FFFF00"/>
              </a:solidFill>
            </a:endParaRPr>
          </a:p>
        </p:txBody>
      </p:sp>
      <p:sp>
        <p:nvSpPr>
          <p:cNvPr id="14" name="右矢印 13">
            <a:extLst>
              <a:ext uri="{FF2B5EF4-FFF2-40B4-BE49-F238E27FC236}">
                <a16:creationId xmlns:a16="http://schemas.microsoft.com/office/drawing/2014/main" id="{CC01BA94-9DA2-84A3-748F-45D86B8CE56B}"/>
              </a:ext>
            </a:extLst>
          </p:cNvPr>
          <p:cNvSpPr/>
          <p:nvPr/>
        </p:nvSpPr>
        <p:spPr>
          <a:xfrm>
            <a:off x="3973750" y="4282785"/>
            <a:ext cx="802684" cy="787400"/>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3882D0F3-297D-45B0-44B9-AA9ADF6A4409}"/>
              </a:ext>
            </a:extLst>
          </p:cNvPr>
          <p:cNvSpPr>
            <a:spLocks noGrp="1"/>
          </p:cNvSpPr>
          <p:nvPr>
            <p:ph type="sldNum" sz="quarter" idx="12"/>
          </p:nvPr>
        </p:nvSpPr>
        <p:spPr/>
        <p:txBody>
          <a:bodyPr/>
          <a:lstStyle/>
          <a:p>
            <a:fld id="{A477A2B4-985F-9743-A71F-B8271216F56E}" type="slidenum">
              <a:rPr kumimoji="1" lang="ja-JP" altLang="en-US" smtClean="0"/>
              <a:t>4</a:t>
            </a:fld>
            <a:endParaRPr kumimoji="1" lang="ja-JP" altLang="en-US"/>
          </a:p>
        </p:txBody>
      </p:sp>
      <p:sp>
        <p:nvSpPr>
          <p:cNvPr id="7" name="テキスト ボックス 6">
            <a:extLst>
              <a:ext uri="{FF2B5EF4-FFF2-40B4-BE49-F238E27FC236}">
                <a16:creationId xmlns:a16="http://schemas.microsoft.com/office/drawing/2014/main" id="{F1D06AE0-CACE-727F-BED7-9A969F87E521}"/>
              </a:ext>
            </a:extLst>
          </p:cNvPr>
          <p:cNvSpPr txBox="1"/>
          <p:nvPr/>
        </p:nvSpPr>
        <p:spPr>
          <a:xfrm>
            <a:off x="8037410" y="2500794"/>
            <a:ext cx="534368" cy="276999"/>
          </a:xfrm>
          <a:prstGeom prst="rect">
            <a:avLst/>
          </a:prstGeom>
          <a:noFill/>
          <a:ln>
            <a:solidFill>
              <a:schemeClr val="tx1"/>
            </a:solidFill>
          </a:ln>
        </p:spPr>
        <p:txBody>
          <a:bodyPr wrap="none" lIns="36000" tIns="0" rIns="36000" bIns="0" rtlCol="0">
            <a:spAutoFit/>
          </a:bodyPr>
          <a:lstStyle/>
          <a:p>
            <a:r>
              <a:rPr kumimoji="1" lang="ja-JP" altLang="en-US"/>
              <a:t>周氏</a:t>
            </a:r>
          </a:p>
        </p:txBody>
      </p:sp>
    </p:spTree>
    <p:extLst>
      <p:ext uri="{BB962C8B-B14F-4D97-AF65-F5344CB8AC3E}">
        <p14:creationId xmlns:p14="http://schemas.microsoft.com/office/powerpoint/2010/main" val="186881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3019C3-962F-041E-7A64-47B562626EE3}"/>
              </a:ext>
            </a:extLst>
          </p:cNvPr>
          <p:cNvSpPr>
            <a:spLocks noGrp="1"/>
          </p:cNvSpPr>
          <p:nvPr>
            <p:ph type="title"/>
          </p:nvPr>
        </p:nvSpPr>
        <p:spPr/>
        <p:txBody>
          <a:bodyPr/>
          <a:lstStyle/>
          <a:p>
            <a:r>
              <a:rPr kumimoji="1" lang="ja-JP" altLang="en-US"/>
              <a:t>窓交換後の電子ビーム強度の回復</a:t>
            </a:r>
          </a:p>
        </p:txBody>
      </p:sp>
      <p:sp>
        <p:nvSpPr>
          <p:cNvPr id="3" name="コンテンツ プレースホルダー 2">
            <a:extLst>
              <a:ext uri="{FF2B5EF4-FFF2-40B4-BE49-F238E27FC236}">
                <a16:creationId xmlns:a16="http://schemas.microsoft.com/office/drawing/2014/main" id="{A85B3A9D-6941-1C3B-C2B4-E6C5F778401E}"/>
              </a:ext>
            </a:extLst>
          </p:cNvPr>
          <p:cNvSpPr>
            <a:spLocks noGrp="1"/>
          </p:cNvSpPr>
          <p:nvPr>
            <p:ph idx="1"/>
          </p:nvPr>
        </p:nvSpPr>
        <p:spPr/>
        <p:txBody>
          <a:bodyPr>
            <a:normAutofit/>
          </a:bodyPr>
          <a:lstStyle/>
          <a:p>
            <a:r>
              <a:rPr kumimoji="1" lang="en-US" altLang="ja-JP" sz="2400" dirty="0"/>
              <a:t>RF-gun </a:t>
            </a:r>
            <a:r>
              <a:rPr kumimoji="1" lang="ja-JP" altLang="en-US" sz="2400"/>
              <a:t>は２つのラインのレーザー光を合流させて使用している</a:t>
            </a:r>
            <a:endParaRPr kumimoji="1" lang="en-US" altLang="ja-JP" sz="2400" dirty="0"/>
          </a:p>
          <a:p>
            <a:r>
              <a:rPr kumimoji="1" lang="ja-JP" altLang="en-US" sz="2400">
                <a:solidFill>
                  <a:srgbClr val="FF9300"/>
                </a:solidFill>
              </a:rPr>
              <a:t>窓のレーザー光の当たる領域では汚損により電子ビーム強度が</a:t>
            </a:r>
            <a:r>
              <a:rPr kumimoji="1" lang="en-US" altLang="ja-JP" sz="2400" dirty="0">
                <a:solidFill>
                  <a:srgbClr val="FF9300"/>
                </a:solidFill>
              </a:rPr>
              <a:t>40%</a:t>
            </a:r>
            <a:r>
              <a:rPr kumimoji="1" lang="ja-JP" altLang="en-US" sz="2400">
                <a:solidFill>
                  <a:srgbClr val="FF9300"/>
                </a:solidFill>
              </a:rPr>
              <a:t>減少していており</a:t>
            </a:r>
            <a:r>
              <a:rPr lang="ja-JP" altLang="en-US" sz="2400">
                <a:solidFill>
                  <a:srgbClr val="FF9300"/>
                </a:solidFill>
              </a:rPr>
              <a:t>、</a:t>
            </a:r>
            <a:r>
              <a:rPr kumimoji="1" lang="ja-JP" altLang="en-US" sz="2400"/>
              <a:t>光の入射位置</a:t>
            </a:r>
            <a:r>
              <a:rPr lang="ja-JP" altLang="en-US" sz="2400"/>
              <a:t>を少しずつずらして対応していた</a:t>
            </a:r>
            <a:r>
              <a:rPr kumimoji="1" lang="ja-JP" altLang="en-US" sz="2400"/>
              <a:t>。</a:t>
            </a:r>
            <a:endParaRPr kumimoji="1" lang="en-US" altLang="ja-JP" sz="2400" dirty="0"/>
          </a:p>
          <a:p>
            <a:r>
              <a:rPr lang="ja-JP" altLang="en-US" sz="2400">
                <a:solidFill>
                  <a:srgbClr val="0096FF"/>
                </a:solidFill>
              </a:rPr>
              <a:t>窓の交換後は全領域で電子ビーム強度が回復した。</a:t>
            </a:r>
            <a:endParaRPr kumimoji="1" lang="ja-JP" altLang="en-US" sz="2400"/>
          </a:p>
        </p:txBody>
      </p:sp>
      <p:pic>
        <p:nvPicPr>
          <p:cNvPr id="4" name="Picture 3">
            <a:extLst>
              <a:ext uri="{FF2B5EF4-FFF2-40B4-BE49-F238E27FC236}">
                <a16:creationId xmlns:a16="http://schemas.microsoft.com/office/drawing/2014/main" id="{56B48298-904F-A472-CC11-882C66C053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81"/>
          <a:stretch/>
        </p:blipFill>
        <p:spPr bwMode="auto">
          <a:xfrm>
            <a:off x="0" y="3338172"/>
            <a:ext cx="4393184" cy="262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a:extLst>
              <a:ext uri="{FF2B5EF4-FFF2-40B4-BE49-F238E27FC236}">
                <a16:creationId xmlns:a16="http://schemas.microsoft.com/office/drawing/2014/main" id="{0D714348-6BD9-E0C2-E99B-8BD8043EA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761"/>
          <a:stretch/>
        </p:blipFill>
        <p:spPr bwMode="auto">
          <a:xfrm>
            <a:off x="4431792" y="3338171"/>
            <a:ext cx="4673600" cy="262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a:extLst>
              <a:ext uri="{FF2B5EF4-FFF2-40B4-BE49-F238E27FC236}">
                <a16:creationId xmlns:a16="http://schemas.microsoft.com/office/drawing/2014/main" id="{AE683288-35DA-B7CD-11F1-353D2ABBA69F}"/>
              </a:ext>
            </a:extLst>
          </p:cNvPr>
          <p:cNvSpPr txBox="1"/>
          <p:nvPr/>
        </p:nvSpPr>
        <p:spPr>
          <a:xfrm>
            <a:off x="565001" y="4977205"/>
            <a:ext cx="1375945" cy="369332"/>
          </a:xfrm>
          <a:prstGeom prst="rect">
            <a:avLst/>
          </a:prstGeom>
          <a:solidFill>
            <a:schemeClr val="bg1"/>
          </a:solidFill>
        </p:spPr>
        <p:txBody>
          <a:bodyPr wrap="none" lIns="36000" tIns="0" rIns="36000" bIns="0" rtlCol="0">
            <a:spAutoFit/>
          </a:bodyPr>
          <a:lstStyle/>
          <a:p>
            <a:r>
              <a:rPr lang="en-US" altLang="ja-JP" sz="1200" b="1" dirty="0">
                <a:solidFill>
                  <a:srgbClr val="0096FF"/>
                </a:solidFill>
                <a:latin typeface="Arial" panose="020B0604020202020204" pitchFamily="34" charset="0"/>
                <a:cs typeface="Arial" panose="020B0604020202020204" pitchFamily="34" charset="0"/>
              </a:rPr>
              <a:t>new</a:t>
            </a:r>
            <a:r>
              <a:rPr kumimoji="1" lang="en-US" altLang="ja-JP" sz="1200" b="1" dirty="0">
                <a:solidFill>
                  <a:srgbClr val="0096FF"/>
                </a:solidFill>
                <a:latin typeface="Arial" panose="020B0604020202020204" pitchFamily="34" charset="0"/>
                <a:cs typeface="Arial" panose="020B0604020202020204" pitchFamily="34" charset="0"/>
              </a:rPr>
              <a:t> window</a:t>
            </a:r>
            <a:endParaRPr lang="en-US" altLang="ja-JP" sz="1200" b="1" dirty="0">
              <a:solidFill>
                <a:srgbClr val="FF9300"/>
              </a:solidFill>
              <a:latin typeface="Arial" panose="020B0604020202020204" pitchFamily="34" charset="0"/>
              <a:cs typeface="Arial" panose="020B0604020202020204" pitchFamily="34" charset="0"/>
            </a:endParaRPr>
          </a:p>
          <a:p>
            <a:r>
              <a:rPr lang="en-US" altLang="ja-JP" sz="1200" b="1" dirty="0">
                <a:solidFill>
                  <a:srgbClr val="FF9300"/>
                </a:solidFill>
                <a:latin typeface="Arial" panose="020B0604020202020204" pitchFamily="34" charset="0"/>
                <a:cs typeface="Arial" panose="020B0604020202020204" pitchFamily="34" charset="0"/>
              </a:rPr>
              <a:t>degraded window</a:t>
            </a:r>
          </a:p>
        </p:txBody>
      </p:sp>
      <p:sp>
        <p:nvSpPr>
          <p:cNvPr id="7" name="テキスト ボックス 6">
            <a:extLst>
              <a:ext uri="{FF2B5EF4-FFF2-40B4-BE49-F238E27FC236}">
                <a16:creationId xmlns:a16="http://schemas.microsoft.com/office/drawing/2014/main" id="{D578C611-0F67-1BAD-9B17-1A55C4F052B2}"/>
              </a:ext>
            </a:extLst>
          </p:cNvPr>
          <p:cNvSpPr txBox="1"/>
          <p:nvPr/>
        </p:nvSpPr>
        <p:spPr>
          <a:xfrm>
            <a:off x="7432308" y="5108664"/>
            <a:ext cx="1439466" cy="369332"/>
          </a:xfrm>
          <a:prstGeom prst="rect">
            <a:avLst/>
          </a:prstGeom>
          <a:solidFill>
            <a:schemeClr val="bg1"/>
          </a:solidFill>
        </p:spPr>
        <p:txBody>
          <a:bodyPr wrap="square" lIns="36000" tIns="0" rIns="36000" bIns="0" rtlCol="0">
            <a:spAutoFit/>
          </a:bodyPr>
          <a:lstStyle/>
          <a:p>
            <a:r>
              <a:rPr lang="en-US" altLang="ja-JP" sz="1200" b="1" dirty="0">
                <a:solidFill>
                  <a:srgbClr val="0096FF"/>
                </a:solidFill>
                <a:latin typeface="Arial" panose="020B0604020202020204" pitchFamily="34" charset="0"/>
                <a:cs typeface="Arial" panose="020B0604020202020204" pitchFamily="34" charset="0"/>
              </a:rPr>
              <a:t>new</a:t>
            </a:r>
            <a:r>
              <a:rPr kumimoji="1" lang="en-US" altLang="ja-JP" sz="1200" b="1" dirty="0">
                <a:solidFill>
                  <a:srgbClr val="0096FF"/>
                </a:solidFill>
                <a:latin typeface="Arial" panose="020B0604020202020204" pitchFamily="34" charset="0"/>
                <a:cs typeface="Arial" panose="020B0604020202020204" pitchFamily="34" charset="0"/>
              </a:rPr>
              <a:t> window</a:t>
            </a:r>
            <a:endParaRPr lang="en-US" altLang="ja-JP" sz="1200" b="1" dirty="0">
              <a:solidFill>
                <a:srgbClr val="FF9300"/>
              </a:solidFill>
              <a:latin typeface="Arial" panose="020B0604020202020204" pitchFamily="34" charset="0"/>
              <a:cs typeface="Arial" panose="020B0604020202020204" pitchFamily="34" charset="0"/>
            </a:endParaRPr>
          </a:p>
          <a:p>
            <a:r>
              <a:rPr lang="en-US" altLang="ja-JP" sz="1200" b="1" dirty="0">
                <a:solidFill>
                  <a:srgbClr val="FF9300"/>
                </a:solidFill>
                <a:latin typeface="Arial" panose="020B0604020202020204" pitchFamily="34" charset="0"/>
                <a:cs typeface="Arial" panose="020B0604020202020204" pitchFamily="34" charset="0"/>
              </a:rPr>
              <a:t>degraded window</a:t>
            </a:r>
          </a:p>
        </p:txBody>
      </p:sp>
      <p:sp>
        <p:nvSpPr>
          <p:cNvPr id="8" name="テキスト ボックス 7">
            <a:extLst>
              <a:ext uri="{FF2B5EF4-FFF2-40B4-BE49-F238E27FC236}">
                <a16:creationId xmlns:a16="http://schemas.microsoft.com/office/drawing/2014/main" id="{45718023-2EFE-7C26-BB53-58156B34CDD5}"/>
              </a:ext>
            </a:extLst>
          </p:cNvPr>
          <p:cNvSpPr txBox="1"/>
          <p:nvPr/>
        </p:nvSpPr>
        <p:spPr>
          <a:xfrm>
            <a:off x="348616" y="3031760"/>
            <a:ext cx="2676310" cy="369332"/>
          </a:xfrm>
          <a:prstGeom prst="rect">
            <a:avLst/>
          </a:prstGeom>
          <a:noFill/>
        </p:spPr>
        <p:txBody>
          <a:bodyPr wrap="none" rtlCol="0">
            <a:spAutoFit/>
          </a:bodyPr>
          <a:lstStyle/>
          <a:p>
            <a:r>
              <a:rPr kumimoji="1" lang="en-US" altLang="ja-JP" dirty="0"/>
              <a:t>e- intensity by 1</a:t>
            </a:r>
            <a:r>
              <a:rPr kumimoji="1" lang="en-US" altLang="ja-JP" baseline="30000" dirty="0"/>
              <a:t>st</a:t>
            </a:r>
            <a:r>
              <a:rPr lang="en-US" altLang="ja-JP" dirty="0"/>
              <a:t>-</a:t>
            </a:r>
            <a:r>
              <a:rPr kumimoji="1" lang="en-US" altLang="ja-JP" dirty="0"/>
              <a:t>line laser</a:t>
            </a:r>
            <a:endParaRPr kumimoji="1" lang="ja-JP" altLang="en-US"/>
          </a:p>
        </p:txBody>
      </p:sp>
      <p:sp>
        <p:nvSpPr>
          <p:cNvPr id="9" name="テキスト ボックス 8">
            <a:extLst>
              <a:ext uri="{FF2B5EF4-FFF2-40B4-BE49-F238E27FC236}">
                <a16:creationId xmlns:a16="http://schemas.microsoft.com/office/drawing/2014/main" id="{CE78A053-5515-CAD7-4EFD-19DB2CD91168}"/>
              </a:ext>
            </a:extLst>
          </p:cNvPr>
          <p:cNvSpPr txBox="1"/>
          <p:nvPr/>
        </p:nvSpPr>
        <p:spPr>
          <a:xfrm>
            <a:off x="4393184" y="3019403"/>
            <a:ext cx="2807820" cy="369332"/>
          </a:xfrm>
          <a:prstGeom prst="rect">
            <a:avLst/>
          </a:prstGeom>
          <a:noFill/>
        </p:spPr>
        <p:txBody>
          <a:bodyPr wrap="none" rtlCol="0">
            <a:spAutoFit/>
          </a:bodyPr>
          <a:lstStyle/>
          <a:p>
            <a:r>
              <a:rPr kumimoji="1" lang="en-US" altLang="ja-JP" dirty="0"/>
              <a:t>e- intensity by 2</a:t>
            </a:r>
            <a:r>
              <a:rPr lang="en-US" altLang="ja-JP" baseline="30000" dirty="0"/>
              <a:t>nd</a:t>
            </a:r>
            <a:r>
              <a:rPr kumimoji="1" lang="en-US" altLang="ja-JP" dirty="0"/>
              <a:t>-line laser</a:t>
            </a:r>
            <a:endParaRPr kumimoji="1" lang="ja-JP" altLang="en-US"/>
          </a:p>
        </p:txBody>
      </p:sp>
      <p:sp>
        <p:nvSpPr>
          <p:cNvPr id="10" name="テキスト ボックス 9">
            <a:extLst>
              <a:ext uri="{FF2B5EF4-FFF2-40B4-BE49-F238E27FC236}">
                <a16:creationId xmlns:a16="http://schemas.microsoft.com/office/drawing/2014/main" id="{FAB3E88A-E684-0815-20CC-8CCE78D29CC9}"/>
              </a:ext>
            </a:extLst>
          </p:cNvPr>
          <p:cNvSpPr txBox="1"/>
          <p:nvPr/>
        </p:nvSpPr>
        <p:spPr>
          <a:xfrm>
            <a:off x="960836" y="5820643"/>
            <a:ext cx="2888740" cy="215444"/>
          </a:xfrm>
          <a:prstGeom prst="rect">
            <a:avLst/>
          </a:prstGeom>
          <a:solidFill>
            <a:schemeClr val="bg1"/>
          </a:solidFill>
        </p:spPr>
        <p:txBody>
          <a:bodyPr wrap="none" tIns="0" bIns="0" rtlCol="0">
            <a:spAutoFit/>
          </a:bodyPr>
          <a:lstStyle/>
          <a:p>
            <a:r>
              <a:rPr kumimoji="1" lang="en-US" altLang="ja-JP" sz="1400" dirty="0"/>
              <a:t>1</a:t>
            </a:r>
            <a:r>
              <a:rPr kumimoji="1" lang="en-US" altLang="ja-JP" sz="1400" baseline="30000" dirty="0"/>
              <a:t>st</a:t>
            </a:r>
            <a:r>
              <a:rPr lang="en-US" altLang="ja-JP" sz="1400" dirty="0"/>
              <a:t>-</a:t>
            </a:r>
            <a:r>
              <a:rPr kumimoji="1" lang="en-US" altLang="ja-JP" sz="1400" dirty="0"/>
              <a:t>line </a:t>
            </a:r>
            <a:r>
              <a:rPr kumimoji="1" lang="en-US" altLang="ja-JP" sz="1400" dirty="0">
                <a:latin typeface="Arial" panose="020B0604020202020204" pitchFamily="34" charset="0"/>
                <a:cs typeface="Arial" panose="020B0604020202020204" pitchFamily="34" charset="0"/>
              </a:rPr>
              <a:t>laser incident position [mm]</a:t>
            </a:r>
            <a:endParaRPr kumimoji="1" lang="ja-JP" altLang="en-US" sz="140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6AF44F41-7A24-99B9-B04E-C5419E92BC7C}"/>
              </a:ext>
            </a:extLst>
          </p:cNvPr>
          <p:cNvSpPr txBox="1"/>
          <p:nvPr/>
        </p:nvSpPr>
        <p:spPr>
          <a:xfrm>
            <a:off x="5378109" y="5815496"/>
            <a:ext cx="2932213" cy="215444"/>
          </a:xfrm>
          <a:prstGeom prst="rect">
            <a:avLst/>
          </a:prstGeom>
          <a:solidFill>
            <a:schemeClr val="bg1"/>
          </a:solidFill>
        </p:spPr>
        <p:txBody>
          <a:bodyPr wrap="none" tIns="0" bIns="0" rtlCol="0">
            <a:spAutoFit/>
          </a:bodyPr>
          <a:lstStyle/>
          <a:p>
            <a:r>
              <a:rPr kumimoji="1" lang="en-US" altLang="ja-JP" sz="1400" dirty="0"/>
              <a:t>2</a:t>
            </a:r>
            <a:r>
              <a:rPr lang="en-US" altLang="ja-JP" sz="1400" baseline="30000" dirty="0"/>
              <a:t>nd</a:t>
            </a:r>
            <a:r>
              <a:rPr lang="en-US" altLang="ja-JP" sz="1400" dirty="0"/>
              <a:t>-</a:t>
            </a:r>
            <a:r>
              <a:rPr kumimoji="1" lang="en-US" altLang="ja-JP" sz="1400" dirty="0"/>
              <a:t>line </a:t>
            </a:r>
            <a:r>
              <a:rPr kumimoji="1" lang="en-US" altLang="ja-JP" sz="1400" dirty="0">
                <a:latin typeface="Arial" panose="020B0604020202020204" pitchFamily="34" charset="0"/>
                <a:cs typeface="Arial" panose="020B0604020202020204" pitchFamily="34" charset="0"/>
              </a:rPr>
              <a:t>laser incident position [mm]</a:t>
            </a:r>
            <a:endParaRPr kumimoji="1" lang="ja-JP" altLang="en-US" sz="1400">
              <a:latin typeface="Arial" panose="020B0604020202020204" pitchFamily="34" charset="0"/>
              <a:cs typeface="Arial" panose="020B0604020202020204" pitchFamily="34" charset="0"/>
            </a:endParaRPr>
          </a:p>
        </p:txBody>
      </p:sp>
      <p:sp>
        <p:nvSpPr>
          <p:cNvPr id="12" name="スライド番号プレースホルダー 11">
            <a:extLst>
              <a:ext uri="{FF2B5EF4-FFF2-40B4-BE49-F238E27FC236}">
                <a16:creationId xmlns:a16="http://schemas.microsoft.com/office/drawing/2014/main" id="{65A01501-B7C4-BAF4-5ADD-ECC6739ED81D}"/>
              </a:ext>
            </a:extLst>
          </p:cNvPr>
          <p:cNvSpPr>
            <a:spLocks noGrp="1"/>
          </p:cNvSpPr>
          <p:nvPr>
            <p:ph type="sldNum" sz="quarter" idx="12"/>
          </p:nvPr>
        </p:nvSpPr>
        <p:spPr/>
        <p:txBody>
          <a:bodyPr/>
          <a:lstStyle/>
          <a:p>
            <a:fld id="{A477A2B4-985F-9743-A71F-B8271216F56E}" type="slidenum">
              <a:rPr kumimoji="1" lang="ja-JP" altLang="en-US" smtClean="0"/>
              <a:t>5</a:t>
            </a:fld>
            <a:endParaRPr kumimoji="1" lang="ja-JP" altLang="en-US"/>
          </a:p>
        </p:txBody>
      </p:sp>
      <p:sp>
        <p:nvSpPr>
          <p:cNvPr id="13" name="テキスト ボックス 12">
            <a:extLst>
              <a:ext uri="{FF2B5EF4-FFF2-40B4-BE49-F238E27FC236}">
                <a16:creationId xmlns:a16="http://schemas.microsoft.com/office/drawing/2014/main" id="{754D9F76-9F5E-F389-3A39-7BCC77AF3E7F}"/>
              </a:ext>
            </a:extLst>
          </p:cNvPr>
          <p:cNvSpPr txBox="1"/>
          <p:nvPr/>
        </p:nvSpPr>
        <p:spPr>
          <a:xfrm>
            <a:off x="7872652" y="2842450"/>
            <a:ext cx="765200" cy="276999"/>
          </a:xfrm>
          <a:prstGeom prst="rect">
            <a:avLst/>
          </a:prstGeom>
          <a:noFill/>
          <a:ln>
            <a:solidFill>
              <a:schemeClr val="tx1"/>
            </a:solidFill>
          </a:ln>
        </p:spPr>
        <p:txBody>
          <a:bodyPr wrap="none" lIns="36000" tIns="0" rIns="36000" bIns="0" rtlCol="0">
            <a:spAutoFit/>
          </a:bodyPr>
          <a:lstStyle/>
          <a:p>
            <a:r>
              <a:rPr kumimoji="1" lang="ja-JP" altLang="en-US"/>
              <a:t>吉田氏</a:t>
            </a:r>
          </a:p>
        </p:txBody>
      </p:sp>
      <p:cxnSp>
        <p:nvCxnSpPr>
          <p:cNvPr id="15" name="直線矢印コネクタ 14">
            <a:extLst>
              <a:ext uri="{FF2B5EF4-FFF2-40B4-BE49-F238E27FC236}">
                <a16:creationId xmlns:a16="http://schemas.microsoft.com/office/drawing/2014/main" id="{30C564A3-29A9-398C-A277-E7507F6A3BDB}"/>
              </a:ext>
            </a:extLst>
          </p:cNvPr>
          <p:cNvCxnSpPr/>
          <p:nvPr/>
        </p:nvCxnSpPr>
        <p:spPr>
          <a:xfrm>
            <a:off x="2049294" y="3605719"/>
            <a:ext cx="0" cy="1740818"/>
          </a:xfrm>
          <a:prstGeom prst="straightConnector1">
            <a:avLst/>
          </a:prstGeom>
          <a:ln>
            <a:solidFill>
              <a:schemeClr val="accent6"/>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7" name="直線コネクタ 16">
            <a:extLst>
              <a:ext uri="{FF2B5EF4-FFF2-40B4-BE49-F238E27FC236}">
                <a16:creationId xmlns:a16="http://schemas.microsoft.com/office/drawing/2014/main" id="{0A928661-543D-E3FC-0882-8718144CCF78}"/>
              </a:ext>
            </a:extLst>
          </p:cNvPr>
          <p:cNvCxnSpPr/>
          <p:nvPr/>
        </p:nvCxnSpPr>
        <p:spPr>
          <a:xfrm>
            <a:off x="518809" y="3605719"/>
            <a:ext cx="3553838" cy="0"/>
          </a:xfrm>
          <a:prstGeom prst="line">
            <a:avLst/>
          </a:prstGeom>
          <a:ln w="12700">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179371C9-A491-7AAC-82B1-6C4A9DFC0B2A}"/>
              </a:ext>
            </a:extLst>
          </p:cNvPr>
          <p:cNvCxnSpPr>
            <a:cxnSpLocks/>
          </p:cNvCxnSpPr>
          <p:nvPr/>
        </p:nvCxnSpPr>
        <p:spPr>
          <a:xfrm>
            <a:off x="1940946" y="5346537"/>
            <a:ext cx="1736109" cy="0"/>
          </a:xfrm>
          <a:prstGeom prst="line">
            <a:avLst/>
          </a:prstGeom>
          <a:ln w="12700">
            <a:solidFill>
              <a:schemeClr val="accent6"/>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22E838CA-6635-9CD0-C0BF-2BFAE996E514}"/>
              </a:ext>
            </a:extLst>
          </p:cNvPr>
          <p:cNvCxnSpPr>
            <a:cxnSpLocks/>
          </p:cNvCxnSpPr>
          <p:nvPr/>
        </p:nvCxnSpPr>
        <p:spPr>
          <a:xfrm flipV="1">
            <a:off x="3024926" y="3988340"/>
            <a:ext cx="0" cy="1358197"/>
          </a:xfrm>
          <a:prstGeom prst="straightConnector1">
            <a:avLst/>
          </a:prstGeom>
          <a:ln>
            <a:solidFill>
              <a:srgbClr val="00B0F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030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B5F812-4A1D-1AF0-FDA1-69B7AA74DEBF}"/>
              </a:ext>
            </a:extLst>
          </p:cNvPr>
          <p:cNvSpPr>
            <a:spLocks noGrp="1"/>
          </p:cNvSpPr>
          <p:nvPr>
            <p:ph type="title"/>
          </p:nvPr>
        </p:nvSpPr>
        <p:spPr/>
        <p:txBody>
          <a:bodyPr/>
          <a:lstStyle/>
          <a:p>
            <a:r>
              <a:rPr kumimoji="1" lang="en-US" altLang="ja-JP" dirty="0"/>
              <a:t>[2] RTL 2</a:t>
            </a:r>
            <a:r>
              <a:rPr kumimoji="1" lang="ja-JP" altLang="en-US"/>
              <a:t>バンチ軌道差の低減</a:t>
            </a:r>
          </a:p>
        </p:txBody>
      </p:sp>
      <p:pic>
        <p:nvPicPr>
          <p:cNvPr id="27" name="図 26">
            <a:extLst>
              <a:ext uri="{FF2B5EF4-FFF2-40B4-BE49-F238E27FC236}">
                <a16:creationId xmlns:a16="http://schemas.microsoft.com/office/drawing/2014/main" id="{CCD222FB-F0A8-98F5-6122-F6F2F8C37288}"/>
              </a:ext>
            </a:extLst>
          </p:cNvPr>
          <p:cNvPicPr>
            <a:picLocks noChangeAspect="1"/>
          </p:cNvPicPr>
          <p:nvPr/>
        </p:nvPicPr>
        <p:blipFill>
          <a:blip r:embed="rId2"/>
          <a:stretch>
            <a:fillRect/>
          </a:stretch>
        </p:blipFill>
        <p:spPr>
          <a:xfrm>
            <a:off x="7743" y="3653727"/>
            <a:ext cx="4948770" cy="3005976"/>
          </a:xfrm>
          <a:prstGeom prst="rect">
            <a:avLst/>
          </a:prstGeom>
        </p:spPr>
      </p:pic>
      <p:pic>
        <p:nvPicPr>
          <p:cNvPr id="28" name="図 27">
            <a:extLst>
              <a:ext uri="{FF2B5EF4-FFF2-40B4-BE49-F238E27FC236}">
                <a16:creationId xmlns:a16="http://schemas.microsoft.com/office/drawing/2014/main" id="{1B299B78-AD69-353A-DDA9-56DA0D5027B4}"/>
              </a:ext>
            </a:extLst>
          </p:cNvPr>
          <p:cNvPicPr>
            <a:picLocks noChangeAspect="1"/>
          </p:cNvPicPr>
          <p:nvPr/>
        </p:nvPicPr>
        <p:blipFill>
          <a:blip r:embed="rId3"/>
          <a:stretch>
            <a:fillRect/>
          </a:stretch>
        </p:blipFill>
        <p:spPr>
          <a:xfrm>
            <a:off x="5166490" y="2339333"/>
            <a:ext cx="3509840" cy="4434187"/>
          </a:xfrm>
          <a:prstGeom prst="rect">
            <a:avLst/>
          </a:prstGeom>
        </p:spPr>
      </p:pic>
      <p:sp>
        <p:nvSpPr>
          <p:cNvPr id="29" name="テキスト ボックス 28">
            <a:extLst>
              <a:ext uri="{FF2B5EF4-FFF2-40B4-BE49-F238E27FC236}">
                <a16:creationId xmlns:a16="http://schemas.microsoft.com/office/drawing/2014/main" id="{75E284C5-433B-F88E-8A41-96291F348CA7}"/>
              </a:ext>
            </a:extLst>
          </p:cNvPr>
          <p:cNvSpPr txBox="1"/>
          <p:nvPr/>
        </p:nvSpPr>
        <p:spPr>
          <a:xfrm>
            <a:off x="5259027" y="2617625"/>
            <a:ext cx="1459887" cy="307777"/>
          </a:xfrm>
          <a:prstGeom prst="rect">
            <a:avLst/>
          </a:prstGeom>
          <a:solidFill>
            <a:schemeClr val="bg1"/>
          </a:solidFill>
        </p:spPr>
        <p:txBody>
          <a:bodyPr wrap="none" rtlCol="0">
            <a:spAutoFit/>
          </a:bodyPr>
          <a:lstStyle/>
          <a:p>
            <a:r>
              <a:rPr kumimoji="1" lang="en-US" altLang="ja-JP" sz="1400" dirty="0"/>
              <a:t>Extraction kickers</a:t>
            </a:r>
            <a:endParaRPr kumimoji="1" lang="ja-JP" altLang="en-US" sz="1400"/>
          </a:p>
        </p:txBody>
      </p:sp>
      <p:cxnSp>
        <p:nvCxnSpPr>
          <p:cNvPr id="30" name="直線矢印コネクタ 29">
            <a:extLst>
              <a:ext uri="{FF2B5EF4-FFF2-40B4-BE49-F238E27FC236}">
                <a16:creationId xmlns:a16="http://schemas.microsoft.com/office/drawing/2014/main" id="{99451291-B4D8-1395-1DF5-A9C28539D8F5}"/>
              </a:ext>
            </a:extLst>
          </p:cNvPr>
          <p:cNvCxnSpPr>
            <a:cxnSpLocks/>
          </p:cNvCxnSpPr>
          <p:nvPr/>
        </p:nvCxnSpPr>
        <p:spPr>
          <a:xfrm>
            <a:off x="6146024" y="2847694"/>
            <a:ext cx="328013" cy="645263"/>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6D48BF22-25AC-7285-CEE3-E6FCEA02BC03}"/>
              </a:ext>
            </a:extLst>
          </p:cNvPr>
          <p:cNvSpPr txBox="1"/>
          <p:nvPr/>
        </p:nvSpPr>
        <p:spPr>
          <a:xfrm>
            <a:off x="4925966" y="3429000"/>
            <a:ext cx="1223531" cy="215444"/>
          </a:xfrm>
          <a:prstGeom prst="rect">
            <a:avLst/>
          </a:prstGeom>
          <a:solidFill>
            <a:schemeClr val="bg1"/>
          </a:solidFill>
        </p:spPr>
        <p:txBody>
          <a:bodyPr wrap="none" lIns="36000" tIns="0" rIns="36000" bIns="0" rtlCol="0">
            <a:spAutoFit/>
          </a:bodyPr>
          <a:lstStyle/>
          <a:p>
            <a:r>
              <a:rPr lang="en-US" altLang="ja-JP" sz="1400" dirty="0">
                <a:solidFill>
                  <a:srgbClr val="0432FF"/>
                </a:solidFill>
              </a:rPr>
              <a:t>S</a:t>
            </a:r>
            <a:r>
              <a:rPr kumimoji="1" lang="en-US" altLang="ja-JP" sz="1400" dirty="0">
                <a:solidFill>
                  <a:srgbClr val="0432FF"/>
                </a:solidFill>
              </a:rPr>
              <a:t>trip line kicker</a:t>
            </a:r>
            <a:endParaRPr kumimoji="1" lang="ja-JP" altLang="en-US" sz="1400">
              <a:solidFill>
                <a:srgbClr val="0432FF"/>
              </a:solidFill>
            </a:endParaRPr>
          </a:p>
        </p:txBody>
      </p:sp>
      <p:cxnSp>
        <p:nvCxnSpPr>
          <p:cNvPr id="32" name="直線矢印コネクタ 31">
            <a:extLst>
              <a:ext uri="{FF2B5EF4-FFF2-40B4-BE49-F238E27FC236}">
                <a16:creationId xmlns:a16="http://schemas.microsoft.com/office/drawing/2014/main" id="{090A8CB3-EE94-DC12-50EA-1A5B314A6A4F}"/>
              </a:ext>
            </a:extLst>
          </p:cNvPr>
          <p:cNvCxnSpPr>
            <a:cxnSpLocks/>
          </p:cNvCxnSpPr>
          <p:nvPr/>
        </p:nvCxnSpPr>
        <p:spPr>
          <a:xfrm>
            <a:off x="5988971" y="3625169"/>
            <a:ext cx="314107" cy="273731"/>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068157D8-B073-1141-31D7-990A35D3B92E}"/>
              </a:ext>
            </a:extLst>
          </p:cNvPr>
          <p:cNvSpPr txBox="1"/>
          <p:nvPr/>
        </p:nvSpPr>
        <p:spPr>
          <a:xfrm>
            <a:off x="2706748" y="5907756"/>
            <a:ext cx="1167237" cy="480131"/>
          </a:xfrm>
          <a:prstGeom prst="rect">
            <a:avLst/>
          </a:prstGeom>
          <a:noFill/>
        </p:spPr>
        <p:txBody>
          <a:bodyPr wrap="square" rtlCol="0">
            <a:spAutoFit/>
          </a:bodyPr>
          <a:lstStyle/>
          <a:p>
            <a:pPr>
              <a:lnSpc>
                <a:spcPct val="90000"/>
              </a:lnSpc>
            </a:pPr>
            <a:r>
              <a:rPr lang="en-US" altLang="ja-JP" sz="1400" b="1" dirty="0">
                <a:solidFill>
                  <a:schemeClr val="accent5"/>
                </a:solidFill>
                <a:latin typeface="Arial" panose="020B0604020202020204" pitchFamily="34" charset="0"/>
                <a:cs typeface="Arial" panose="020B0604020202020204" pitchFamily="34" charset="0"/>
              </a:rPr>
              <a:t>Strip line </a:t>
            </a:r>
            <a:br>
              <a:rPr lang="en-US" altLang="ja-JP" sz="1400" b="1" dirty="0">
                <a:solidFill>
                  <a:schemeClr val="accent5"/>
                </a:solidFill>
                <a:latin typeface="Arial" panose="020B0604020202020204" pitchFamily="34" charset="0"/>
                <a:cs typeface="Arial" panose="020B0604020202020204" pitchFamily="34" charset="0"/>
              </a:rPr>
            </a:br>
            <a:r>
              <a:rPr lang="en-US" altLang="ja-JP" sz="1400" b="1" dirty="0">
                <a:solidFill>
                  <a:schemeClr val="accent5"/>
                </a:solidFill>
                <a:latin typeface="Arial" panose="020B0604020202020204" pitchFamily="34" charset="0"/>
                <a:cs typeface="Arial" panose="020B0604020202020204" pitchFamily="34" charset="0"/>
              </a:rPr>
              <a:t>  kicker ON</a:t>
            </a:r>
          </a:p>
        </p:txBody>
      </p:sp>
      <p:cxnSp>
        <p:nvCxnSpPr>
          <p:cNvPr id="38" name="直線矢印コネクタ 37">
            <a:extLst>
              <a:ext uri="{FF2B5EF4-FFF2-40B4-BE49-F238E27FC236}">
                <a16:creationId xmlns:a16="http://schemas.microsoft.com/office/drawing/2014/main" id="{729BC002-D57B-01EC-2C99-5FB24F634184}"/>
              </a:ext>
            </a:extLst>
          </p:cNvPr>
          <p:cNvCxnSpPr>
            <a:cxnSpLocks/>
          </p:cNvCxnSpPr>
          <p:nvPr/>
        </p:nvCxnSpPr>
        <p:spPr>
          <a:xfrm>
            <a:off x="2191768" y="5924109"/>
            <a:ext cx="2087064" cy="0"/>
          </a:xfrm>
          <a:prstGeom prst="straightConnector1">
            <a:avLst/>
          </a:prstGeom>
          <a:ln w="317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30FC447-7285-D8B0-01BD-82DC3873F2C9}"/>
              </a:ext>
            </a:extLst>
          </p:cNvPr>
          <p:cNvCxnSpPr>
            <a:cxnSpLocks/>
          </p:cNvCxnSpPr>
          <p:nvPr/>
        </p:nvCxnSpPr>
        <p:spPr>
          <a:xfrm>
            <a:off x="1458852" y="5486396"/>
            <a:ext cx="2910724"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3" name="角丸四角形 42">
            <a:extLst>
              <a:ext uri="{FF2B5EF4-FFF2-40B4-BE49-F238E27FC236}">
                <a16:creationId xmlns:a16="http://schemas.microsoft.com/office/drawing/2014/main" id="{95C7F571-9D57-5FB7-0F38-4B25C603EED0}"/>
              </a:ext>
            </a:extLst>
          </p:cNvPr>
          <p:cNvSpPr/>
          <p:nvPr/>
        </p:nvSpPr>
        <p:spPr>
          <a:xfrm>
            <a:off x="2191768" y="4069429"/>
            <a:ext cx="2177808" cy="865539"/>
          </a:xfrm>
          <a:prstGeom prst="roundRect">
            <a:avLst/>
          </a:prstGeom>
          <a:noFill/>
          <a:ln w="31750">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174BB40C-4EB7-4064-368C-D30EA7A847FB}"/>
              </a:ext>
            </a:extLst>
          </p:cNvPr>
          <p:cNvSpPr>
            <a:spLocks noGrp="1"/>
          </p:cNvSpPr>
          <p:nvPr>
            <p:ph idx="1"/>
          </p:nvPr>
        </p:nvSpPr>
        <p:spPr/>
        <p:txBody>
          <a:bodyPr>
            <a:normAutofit/>
          </a:bodyPr>
          <a:lstStyle/>
          <a:p>
            <a:pPr>
              <a:lnSpc>
                <a:spcPct val="90000"/>
              </a:lnSpc>
            </a:pPr>
            <a:r>
              <a:rPr kumimoji="1" lang="en-US" altLang="ja-JP" sz="2400" dirty="0"/>
              <a:t>DR </a:t>
            </a:r>
            <a:r>
              <a:rPr kumimoji="1" lang="ja-JP" altLang="en-US" sz="2400"/>
              <a:t>出射キッカーのパルス電流波形の不均一性のため</a:t>
            </a:r>
            <a:r>
              <a:rPr kumimoji="1" lang="en-US" altLang="ja-JP" sz="2400" dirty="0"/>
              <a:t> </a:t>
            </a:r>
            <a:br>
              <a:rPr kumimoji="1" lang="en-US" altLang="ja-JP" sz="2400" dirty="0"/>
            </a:br>
            <a:r>
              <a:rPr kumimoji="1" lang="ja-JP" altLang="en-US" sz="2400">
                <a:solidFill>
                  <a:srgbClr val="FF0000"/>
                </a:solidFill>
              </a:rPr>
              <a:t>陽電子の</a:t>
            </a:r>
            <a:r>
              <a:rPr kumimoji="1" lang="en-US" altLang="ja-JP" sz="2400" dirty="0">
                <a:solidFill>
                  <a:srgbClr val="FF0000"/>
                </a:solidFill>
              </a:rPr>
              <a:t>1</a:t>
            </a:r>
            <a:r>
              <a:rPr kumimoji="1" lang="en-US" altLang="ja-JP" sz="2400" baseline="30000" dirty="0">
                <a:solidFill>
                  <a:srgbClr val="FF0000"/>
                </a:solidFill>
              </a:rPr>
              <a:t>st</a:t>
            </a:r>
            <a:r>
              <a:rPr kumimoji="1" lang="en-US" altLang="ja-JP" sz="2400" dirty="0">
                <a:solidFill>
                  <a:srgbClr val="FF0000"/>
                </a:solidFill>
              </a:rPr>
              <a:t>/2</a:t>
            </a:r>
            <a:r>
              <a:rPr kumimoji="1" lang="en-US" altLang="ja-JP" sz="2400" baseline="30000" dirty="0">
                <a:solidFill>
                  <a:srgbClr val="FF0000"/>
                </a:solidFill>
              </a:rPr>
              <a:t>nd</a:t>
            </a:r>
            <a:r>
              <a:rPr kumimoji="1" lang="en-US" altLang="ja-JP" sz="2400" dirty="0">
                <a:solidFill>
                  <a:srgbClr val="FF0000"/>
                </a:solidFill>
              </a:rPr>
              <a:t> </a:t>
            </a:r>
            <a:r>
              <a:rPr kumimoji="1" lang="ja-JP" altLang="en-US" sz="2400">
                <a:solidFill>
                  <a:srgbClr val="FF0000"/>
                </a:solidFill>
              </a:rPr>
              <a:t>バンチ</a:t>
            </a:r>
            <a:r>
              <a:rPr lang="ja-JP" altLang="en-US" sz="2400">
                <a:solidFill>
                  <a:srgbClr val="FF0000"/>
                </a:solidFill>
              </a:rPr>
              <a:t>間に軌道差と</a:t>
            </a:r>
            <a:r>
              <a:rPr kumimoji="1" lang="ja-JP" altLang="en-US" sz="2400">
                <a:solidFill>
                  <a:srgbClr val="FF0000"/>
                </a:solidFill>
              </a:rPr>
              <a:t>リング入射効率差を生じた</a:t>
            </a:r>
            <a:endParaRPr kumimoji="1" lang="en-US" altLang="ja-JP" sz="2400" dirty="0">
              <a:solidFill>
                <a:srgbClr val="FF0000"/>
              </a:solidFill>
            </a:endParaRPr>
          </a:p>
          <a:p>
            <a:pPr>
              <a:lnSpc>
                <a:spcPct val="90000"/>
              </a:lnSpc>
            </a:pPr>
            <a:r>
              <a:rPr kumimoji="1" lang="ja-JP" altLang="en-US" sz="2400">
                <a:solidFill>
                  <a:srgbClr val="0432FF"/>
                </a:solidFill>
              </a:rPr>
              <a:t>この補正のため高速ストリップラインキッカー</a:t>
            </a:r>
            <a:r>
              <a:rPr lang="ja-JP" altLang="en-US" sz="2400">
                <a:solidFill>
                  <a:srgbClr val="0432FF"/>
                </a:solidFill>
              </a:rPr>
              <a:t>がインストールされた</a:t>
            </a:r>
            <a:endParaRPr kumimoji="1" lang="en-US" altLang="ja-JP" sz="2400" dirty="0"/>
          </a:p>
          <a:p>
            <a:pPr>
              <a:lnSpc>
                <a:spcPct val="90000"/>
              </a:lnSpc>
            </a:pPr>
            <a:r>
              <a:rPr lang="en-US" altLang="ja-JP" sz="2400" dirty="0">
                <a:solidFill>
                  <a:srgbClr val="00B050"/>
                </a:solidFill>
              </a:rPr>
              <a:t>[1] </a:t>
            </a:r>
            <a:r>
              <a:rPr lang="ja-JP" altLang="en-US" sz="2400">
                <a:solidFill>
                  <a:srgbClr val="00B050"/>
                </a:solidFill>
              </a:rPr>
              <a:t>バンチ間の軌道差が小さくなった</a:t>
            </a:r>
            <a:br>
              <a:rPr lang="en-US" altLang="ja-JP" sz="2400" dirty="0">
                <a:solidFill>
                  <a:srgbClr val="00B050"/>
                </a:solidFill>
              </a:rPr>
            </a:br>
            <a:r>
              <a:rPr lang="en-US" altLang="ja-JP" sz="2400" dirty="0">
                <a:solidFill>
                  <a:srgbClr val="00B050"/>
                </a:solidFill>
              </a:rPr>
              <a:t>   </a:t>
            </a:r>
            <a:r>
              <a:rPr lang="en-US" altLang="ja-JP" sz="2400" dirty="0"/>
              <a:t>BPM</a:t>
            </a:r>
            <a:r>
              <a:rPr lang="en-US" altLang="ja-JP" sz="2400" dirty="0">
                <a:solidFill>
                  <a:srgbClr val="FF40FF"/>
                </a:solidFill>
              </a:rPr>
              <a:t>1</a:t>
            </a:r>
            <a:r>
              <a:rPr lang="en-US" altLang="ja-JP" sz="2400" dirty="0"/>
              <a:t> and </a:t>
            </a:r>
            <a:r>
              <a:rPr lang="en-US" altLang="ja-JP" sz="2400" dirty="0">
                <a:solidFill>
                  <a:srgbClr val="00FB92"/>
                </a:solidFill>
              </a:rPr>
              <a:t>2 </a:t>
            </a:r>
            <a:r>
              <a:rPr lang="ja-JP" altLang="en-US" sz="2400"/>
              <a:t>にて測定</a:t>
            </a:r>
            <a:endParaRPr lang="en-US" altLang="ja-JP" sz="2400" dirty="0"/>
          </a:p>
          <a:p>
            <a:pPr>
              <a:lnSpc>
                <a:spcPct val="90000"/>
              </a:lnSpc>
            </a:pPr>
            <a:r>
              <a:rPr lang="en-US" altLang="ja-JP" sz="2400" dirty="0">
                <a:solidFill>
                  <a:srgbClr val="00B050"/>
                </a:solidFill>
              </a:rPr>
              <a:t>[2] LER</a:t>
            </a:r>
            <a:r>
              <a:rPr lang="ja-JP" altLang="en-US" sz="2400">
                <a:solidFill>
                  <a:srgbClr val="00B050"/>
                </a:solidFill>
              </a:rPr>
              <a:t>入射効率がほぼ同じ</a:t>
            </a:r>
            <a:br>
              <a:rPr lang="en-US" altLang="ja-JP" sz="2400" dirty="0">
                <a:solidFill>
                  <a:srgbClr val="00B050"/>
                </a:solidFill>
              </a:rPr>
            </a:br>
            <a:r>
              <a:rPr lang="ja-JP" altLang="en-US" sz="2400">
                <a:solidFill>
                  <a:srgbClr val="00B050"/>
                </a:solidFill>
              </a:rPr>
              <a:t>　になった</a:t>
            </a:r>
            <a:endParaRPr kumimoji="1" lang="ja-JP" altLang="en-US" sz="2400"/>
          </a:p>
        </p:txBody>
      </p:sp>
      <p:sp>
        <p:nvSpPr>
          <p:cNvPr id="44" name="テキスト ボックス 43">
            <a:extLst>
              <a:ext uri="{FF2B5EF4-FFF2-40B4-BE49-F238E27FC236}">
                <a16:creationId xmlns:a16="http://schemas.microsoft.com/office/drawing/2014/main" id="{562D1112-A653-4DFF-631A-E6C6D2700F38}"/>
              </a:ext>
            </a:extLst>
          </p:cNvPr>
          <p:cNvSpPr txBox="1"/>
          <p:nvPr/>
        </p:nvSpPr>
        <p:spPr>
          <a:xfrm>
            <a:off x="3202339" y="4629101"/>
            <a:ext cx="1167237" cy="286232"/>
          </a:xfrm>
          <a:prstGeom prst="rect">
            <a:avLst/>
          </a:prstGeom>
          <a:noFill/>
        </p:spPr>
        <p:txBody>
          <a:bodyPr wrap="square" rtlCol="0">
            <a:spAutoFit/>
          </a:bodyPr>
          <a:lstStyle/>
          <a:p>
            <a:pPr>
              <a:lnSpc>
                <a:spcPct val="90000"/>
              </a:lnSpc>
            </a:pPr>
            <a:r>
              <a:rPr lang="en-US" altLang="ja-JP" sz="1400" b="1" dirty="0">
                <a:solidFill>
                  <a:srgbClr val="00B050"/>
                </a:solidFill>
                <a:latin typeface="Arial" panose="020B0604020202020204" pitchFamily="34" charset="0"/>
                <a:cs typeface="Arial" panose="020B0604020202020204" pitchFamily="34" charset="0"/>
              </a:rPr>
              <a:t>[2] inj. eff.</a:t>
            </a:r>
          </a:p>
        </p:txBody>
      </p:sp>
      <p:sp>
        <p:nvSpPr>
          <p:cNvPr id="45" name="角丸四角形 44">
            <a:extLst>
              <a:ext uri="{FF2B5EF4-FFF2-40B4-BE49-F238E27FC236}">
                <a16:creationId xmlns:a16="http://schemas.microsoft.com/office/drawing/2014/main" id="{1537EA34-0D89-8ADA-E708-6994C586C5A7}"/>
              </a:ext>
            </a:extLst>
          </p:cNvPr>
          <p:cNvSpPr/>
          <p:nvPr/>
        </p:nvSpPr>
        <p:spPr>
          <a:xfrm>
            <a:off x="2191768" y="5011210"/>
            <a:ext cx="2187754" cy="865538"/>
          </a:xfrm>
          <a:prstGeom prst="roundRect">
            <a:avLst/>
          </a:prstGeom>
          <a:noFill/>
          <a:ln w="31750">
            <a:solidFill>
              <a:srgbClr val="00B05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6E23BC37-E2AD-E8AC-2ED7-7B81790FE04A}"/>
              </a:ext>
            </a:extLst>
          </p:cNvPr>
          <p:cNvSpPr txBox="1"/>
          <p:nvPr/>
        </p:nvSpPr>
        <p:spPr>
          <a:xfrm>
            <a:off x="2733655" y="5593257"/>
            <a:ext cx="1167237" cy="286232"/>
          </a:xfrm>
          <a:prstGeom prst="rect">
            <a:avLst/>
          </a:prstGeom>
          <a:noFill/>
        </p:spPr>
        <p:txBody>
          <a:bodyPr wrap="square" rtlCol="0">
            <a:spAutoFit/>
          </a:bodyPr>
          <a:lstStyle/>
          <a:p>
            <a:pPr>
              <a:lnSpc>
                <a:spcPct val="90000"/>
              </a:lnSpc>
            </a:pPr>
            <a:r>
              <a:rPr lang="en-US" altLang="ja-JP" sz="1400" b="1" dirty="0">
                <a:solidFill>
                  <a:srgbClr val="00B050"/>
                </a:solidFill>
                <a:latin typeface="Arial" panose="020B0604020202020204" pitchFamily="34" charset="0"/>
                <a:cs typeface="Arial" panose="020B0604020202020204" pitchFamily="34" charset="0"/>
              </a:rPr>
              <a:t>[1] orbit diff.</a:t>
            </a:r>
          </a:p>
        </p:txBody>
      </p:sp>
      <p:sp>
        <p:nvSpPr>
          <p:cNvPr id="47" name="テキスト ボックス 46">
            <a:extLst>
              <a:ext uri="{FF2B5EF4-FFF2-40B4-BE49-F238E27FC236}">
                <a16:creationId xmlns:a16="http://schemas.microsoft.com/office/drawing/2014/main" id="{480A5089-030C-E897-91DD-FA39673F9369}"/>
              </a:ext>
            </a:extLst>
          </p:cNvPr>
          <p:cNvSpPr txBox="1"/>
          <p:nvPr/>
        </p:nvSpPr>
        <p:spPr>
          <a:xfrm>
            <a:off x="7618276" y="6057334"/>
            <a:ext cx="620683" cy="307777"/>
          </a:xfrm>
          <a:prstGeom prst="rect">
            <a:avLst/>
          </a:prstGeom>
          <a:noFill/>
        </p:spPr>
        <p:txBody>
          <a:bodyPr wrap="none" rtlCol="0">
            <a:spAutoFit/>
          </a:bodyPr>
          <a:lstStyle/>
          <a:p>
            <a:r>
              <a:rPr lang="en-US" altLang="ja-JP" sz="1400" dirty="0">
                <a:solidFill>
                  <a:srgbClr val="FF40FF"/>
                </a:solidFill>
              </a:rPr>
              <a:t>BPM1</a:t>
            </a:r>
            <a:endParaRPr kumimoji="1" lang="ja-JP" altLang="en-US" sz="1400">
              <a:solidFill>
                <a:srgbClr val="FF40FF"/>
              </a:solidFill>
            </a:endParaRPr>
          </a:p>
        </p:txBody>
      </p:sp>
      <p:sp>
        <p:nvSpPr>
          <p:cNvPr id="48" name="テキスト ボックス 47">
            <a:extLst>
              <a:ext uri="{FF2B5EF4-FFF2-40B4-BE49-F238E27FC236}">
                <a16:creationId xmlns:a16="http://schemas.microsoft.com/office/drawing/2014/main" id="{47DEEF3F-5306-410D-EAC2-30F93D3A32A7}"/>
              </a:ext>
            </a:extLst>
          </p:cNvPr>
          <p:cNvSpPr txBox="1"/>
          <p:nvPr/>
        </p:nvSpPr>
        <p:spPr>
          <a:xfrm>
            <a:off x="8207257" y="6188676"/>
            <a:ext cx="630301" cy="307777"/>
          </a:xfrm>
          <a:prstGeom prst="rect">
            <a:avLst/>
          </a:prstGeom>
          <a:noFill/>
        </p:spPr>
        <p:txBody>
          <a:bodyPr wrap="none" rtlCol="0">
            <a:spAutoFit/>
          </a:bodyPr>
          <a:lstStyle/>
          <a:p>
            <a:r>
              <a:rPr lang="en-US" altLang="ja-JP" sz="1400" dirty="0">
                <a:solidFill>
                  <a:srgbClr val="00FB92"/>
                </a:solidFill>
              </a:rPr>
              <a:t>BPM2</a:t>
            </a:r>
            <a:endParaRPr kumimoji="1" lang="ja-JP" altLang="en-US" sz="1400">
              <a:solidFill>
                <a:srgbClr val="00FB92"/>
              </a:solidFill>
            </a:endParaRPr>
          </a:p>
        </p:txBody>
      </p:sp>
      <p:cxnSp>
        <p:nvCxnSpPr>
          <p:cNvPr id="49" name="直線矢印コネクタ 48">
            <a:extLst>
              <a:ext uri="{FF2B5EF4-FFF2-40B4-BE49-F238E27FC236}">
                <a16:creationId xmlns:a16="http://schemas.microsoft.com/office/drawing/2014/main" id="{D956F3CB-6D80-8350-16FE-BFBFB69650B2}"/>
              </a:ext>
            </a:extLst>
          </p:cNvPr>
          <p:cNvCxnSpPr>
            <a:cxnSpLocks/>
          </p:cNvCxnSpPr>
          <p:nvPr/>
        </p:nvCxnSpPr>
        <p:spPr>
          <a:xfrm flipH="1">
            <a:off x="7408299" y="6282137"/>
            <a:ext cx="311750" cy="300715"/>
          </a:xfrm>
          <a:prstGeom prst="straightConnector1">
            <a:avLst/>
          </a:prstGeom>
          <a:ln w="1270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13809861-CBCF-74C7-B208-B18193CB616E}"/>
              </a:ext>
            </a:extLst>
          </p:cNvPr>
          <p:cNvCxnSpPr>
            <a:cxnSpLocks/>
          </p:cNvCxnSpPr>
          <p:nvPr/>
        </p:nvCxnSpPr>
        <p:spPr>
          <a:xfrm flipH="1">
            <a:off x="7833262" y="6387887"/>
            <a:ext cx="487080" cy="200425"/>
          </a:xfrm>
          <a:prstGeom prst="straightConnector1">
            <a:avLst/>
          </a:prstGeom>
          <a:ln w="12700">
            <a:solidFill>
              <a:srgbClr val="00FB92"/>
            </a:solidFill>
            <a:tailEnd type="triangle"/>
          </a:ln>
        </p:spPr>
        <p:style>
          <a:lnRef idx="1">
            <a:schemeClr val="accent1"/>
          </a:lnRef>
          <a:fillRef idx="0">
            <a:schemeClr val="accent1"/>
          </a:fillRef>
          <a:effectRef idx="0">
            <a:schemeClr val="accent1"/>
          </a:effectRef>
          <a:fontRef idx="minor">
            <a:schemeClr val="tx1"/>
          </a:fontRef>
        </p:style>
      </p:cxnSp>
      <p:sp>
        <p:nvSpPr>
          <p:cNvPr id="56" name="円/楕円 55">
            <a:extLst>
              <a:ext uri="{FF2B5EF4-FFF2-40B4-BE49-F238E27FC236}">
                <a16:creationId xmlns:a16="http://schemas.microsoft.com/office/drawing/2014/main" id="{28D7EFE4-9113-153F-2078-901183513DF6}"/>
              </a:ext>
            </a:extLst>
          </p:cNvPr>
          <p:cNvSpPr/>
          <p:nvPr/>
        </p:nvSpPr>
        <p:spPr>
          <a:xfrm>
            <a:off x="4369576" y="5360757"/>
            <a:ext cx="202424" cy="232500"/>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07C444EC-2412-E810-771A-2917479BFBB9}"/>
              </a:ext>
            </a:extLst>
          </p:cNvPr>
          <p:cNvSpPr>
            <a:spLocks noGrp="1"/>
          </p:cNvSpPr>
          <p:nvPr>
            <p:ph type="sldNum" sz="quarter" idx="12"/>
          </p:nvPr>
        </p:nvSpPr>
        <p:spPr/>
        <p:txBody>
          <a:bodyPr/>
          <a:lstStyle/>
          <a:p>
            <a:fld id="{A477A2B4-985F-9743-A71F-B8271216F56E}" type="slidenum">
              <a:rPr kumimoji="1" lang="ja-JP" altLang="en-US" smtClean="0"/>
              <a:t>6</a:t>
            </a:fld>
            <a:endParaRPr kumimoji="1" lang="ja-JP" altLang="en-US"/>
          </a:p>
        </p:txBody>
      </p:sp>
      <p:sp>
        <p:nvSpPr>
          <p:cNvPr id="5" name="テキスト ボックス 4">
            <a:extLst>
              <a:ext uri="{FF2B5EF4-FFF2-40B4-BE49-F238E27FC236}">
                <a16:creationId xmlns:a16="http://schemas.microsoft.com/office/drawing/2014/main" id="{48854ED6-C919-5BE1-7AC8-34B1A8C75684}"/>
              </a:ext>
            </a:extLst>
          </p:cNvPr>
          <p:cNvSpPr txBox="1"/>
          <p:nvPr/>
        </p:nvSpPr>
        <p:spPr>
          <a:xfrm>
            <a:off x="8291500" y="2062334"/>
            <a:ext cx="765200" cy="276999"/>
          </a:xfrm>
          <a:prstGeom prst="rect">
            <a:avLst/>
          </a:prstGeom>
          <a:noFill/>
          <a:ln>
            <a:solidFill>
              <a:schemeClr val="tx1"/>
            </a:solidFill>
          </a:ln>
        </p:spPr>
        <p:txBody>
          <a:bodyPr wrap="none" lIns="36000" tIns="0" rIns="36000" bIns="0" rtlCol="0">
            <a:spAutoFit/>
          </a:bodyPr>
          <a:lstStyle/>
          <a:p>
            <a:r>
              <a:rPr kumimoji="1" lang="ja-JP" altLang="en-US"/>
              <a:t>飯田氏</a:t>
            </a:r>
          </a:p>
        </p:txBody>
      </p:sp>
    </p:spTree>
    <p:extLst>
      <p:ext uri="{BB962C8B-B14F-4D97-AF65-F5344CB8AC3E}">
        <p14:creationId xmlns:p14="http://schemas.microsoft.com/office/powerpoint/2010/main" val="2645729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B5F812-4A1D-1AF0-FDA1-69B7AA74DEBF}"/>
              </a:ext>
            </a:extLst>
          </p:cNvPr>
          <p:cNvSpPr>
            <a:spLocks noGrp="1"/>
          </p:cNvSpPr>
          <p:nvPr>
            <p:ph type="title"/>
          </p:nvPr>
        </p:nvSpPr>
        <p:spPr/>
        <p:txBody>
          <a:bodyPr/>
          <a:lstStyle/>
          <a:p>
            <a:r>
              <a:rPr kumimoji="1" lang="ja-JP" altLang="en-US"/>
              <a:t>高速</a:t>
            </a:r>
            <a:r>
              <a:rPr kumimoji="1" lang="en-US" altLang="ja-JP" dirty="0"/>
              <a:t> </a:t>
            </a:r>
            <a:r>
              <a:rPr kumimoji="1" lang="ja-JP" altLang="en-US"/>
              <a:t>ストリップライン</a:t>
            </a:r>
            <a:r>
              <a:rPr kumimoji="1" lang="en-US" altLang="ja-JP" dirty="0"/>
              <a:t> </a:t>
            </a:r>
            <a:r>
              <a:rPr kumimoji="1" lang="ja-JP" altLang="en-US"/>
              <a:t>キッカー</a:t>
            </a:r>
          </a:p>
        </p:txBody>
      </p:sp>
      <p:sp>
        <p:nvSpPr>
          <p:cNvPr id="3" name="コンテンツ プレースホルダー 2">
            <a:extLst>
              <a:ext uri="{FF2B5EF4-FFF2-40B4-BE49-F238E27FC236}">
                <a16:creationId xmlns:a16="http://schemas.microsoft.com/office/drawing/2014/main" id="{174BB40C-4EB7-4064-368C-D30EA7A847FB}"/>
              </a:ext>
            </a:extLst>
          </p:cNvPr>
          <p:cNvSpPr>
            <a:spLocks noGrp="1"/>
          </p:cNvSpPr>
          <p:nvPr>
            <p:ph idx="1"/>
          </p:nvPr>
        </p:nvSpPr>
        <p:spPr>
          <a:xfrm>
            <a:off x="155022" y="853128"/>
            <a:ext cx="8987118" cy="5918200"/>
          </a:xfrm>
        </p:spPr>
        <p:txBody>
          <a:bodyPr>
            <a:normAutofit/>
          </a:bodyPr>
          <a:lstStyle/>
          <a:p>
            <a:pPr>
              <a:lnSpc>
                <a:spcPct val="90000"/>
              </a:lnSpc>
            </a:pPr>
            <a:r>
              <a:rPr kumimoji="1" lang="en-US" altLang="ja-JP" sz="2400" dirty="0"/>
              <a:t>RTL </a:t>
            </a:r>
            <a:r>
              <a:rPr kumimoji="1" lang="en-US" altLang="ja-JP" sz="1800" dirty="0"/>
              <a:t>(DR to </a:t>
            </a:r>
            <a:r>
              <a:rPr kumimoji="1" lang="en-US" altLang="ja-JP" sz="1800" dirty="0" err="1"/>
              <a:t>Linac</a:t>
            </a:r>
            <a:r>
              <a:rPr kumimoji="1" lang="en-US" altLang="ja-JP" sz="1800" dirty="0"/>
              <a:t>) </a:t>
            </a:r>
            <a:r>
              <a:rPr kumimoji="1" lang="ja-JP" altLang="en-US" sz="2400"/>
              <a:t>において</a:t>
            </a:r>
            <a:r>
              <a:rPr kumimoji="1" lang="en-US" altLang="ja-JP" sz="2400" dirty="0"/>
              <a:t> 2</a:t>
            </a:r>
            <a:r>
              <a:rPr kumimoji="1" lang="en-US" altLang="ja-JP" sz="2400" baseline="30000" dirty="0"/>
              <a:t>nd</a:t>
            </a:r>
            <a:r>
              <a:rPr kumimoji="1" lang="en-US" altLang="ja-JP" sz="2400" dirty="0"/>
              <a:t> </a:t>
            </a:r>
            <a:r>
              <a:rPr lang="ja-JP" altLang="en-US" sz="2400"/>
              <a:t>バンチのみ蹴る</a:t>
            </a:r>
            <a:r>
              <a:rPr kumimoji="1" lang="ja-JP" altLang="en-US" sz="2400"/>
              <a:t>ストリップラインキッカーを導入した。</a:t>
            </a:r>
            <a:r>
              <a:rPr kumimoji="1" lang="en-US" altLang="ja-JP" sz="1800" dirty="0"/>
              <a:t>  (KEK ATF</a:t>
            </a:r>
            <a:r>
              <a:rPr kumimoji="1" lang="ja-JP" altLang="en-US" sz="1800"/>
              <a:t>にて開発されたもの</a:t>
            </a:r>
            <a:r>
              <a:rPr kumimoji="1" lang="en-US" altLang="ja-JP" sz="1800" dirty="0"/>
              <a:t>)</a:t>
            </a:r>
          </a:p>
          <a:p>
            <a:pPr>
              <a:lnSpc>
                <a:spcPct val="90000"/>
              </a:lnSpc>
            </a:pPr>
            <a:r>
              <a:rPr lang="ja-JP" altLang="en-US" sz="2400">
                <a:solidFill>
                  <a:srgbClr val="0432FF"/>
                </a:solidFill>
              </a:rPr>
              <a:t>電場型キッカー</a:t>
            </a:r>
            <a:br>
              <a:rPr lang="en-US" altLang="ja-JP" sz="2400" dirty="0"/>
            </a:br>
            <a:r>
              <a:rPr lang="en-US" altLang="ja-JP" sz="2000" dirty="0"/>
              <a:t>    kick angle </a:t>
            </a:r>
            <a:r>
              <a:rPr lang="en-US" altLang="ja-JP" sz="2000" dirty="0">
                <a:solidFill>
                  <a:srgbClr val="0096FF"/>
                </a:solidFill>
              </a:rPr>
              <a:t>0.14 </a:t>
            </a:r>
            <a:r>
              <a:rPr lang="en-US" altLang="ja-JP" sz="2000" dirty="0" err="1">
                <a:solidFill>
                  <a:srgbClr val="0096FF"/>
                </a:solidFill>
              </a:rPr>
              <a:t>mrad</a:t>
            </a:r>
            <a:r>
              <a:rPr lang="en-US" altLang="ja-JP" sz="2000" dirty="0">
                <a:solidFill>
                  <a:srgbClr val="0096FF"/>
                </a:solidFill>
              </a:rPr>
              <a:t> </a:t>
            </a:r>
            <a:r>
              <a:rPr lang="en-US" altLang="ja-JP" sz="2000" dirty="0"/>
              <a:t>with </a:t>
            </a:r>
            <a:r>
              <a:rPr lang="en-US" altLang="ja-JP" sz="2000" dirty="0">
                <a:solidFill>
                  <a:srgbClr val="0096FF"/>
                </a:solidFill>
              </a:rPr>
              <a:t>+/- 8 kV</a:t>
            </a:r>
            <a:br>
              <a:rPr lang="en-US" altLang="ja-JP" sz="2000" dirty="0"/>
            </a:br>
            <a:r>
              <a:rPr lang="en-US" altLang="ja-JP" sz="2000" dirty="0"/>
              <a:t>    pulse length ~ </a:t>
            </a:r>
            <a:r>
              <a:rPr lang="en-US" altLang="ja-JP" sz="2000" dirty="0">
                <a:solidFill>
                  <a:srgbClr val="0096FF"/>
                </a:solidFill>
              </a:rPr>
              <a:t>20 ns</a:t>
            </a:r>
            <a:endParaRPr kumimoji="1" lang="ja-JP" altLang="en-US" sz="2000">
              <a:solidFill>
                <a:srgbClr val="0096FF"/>
              </a:solidFill>
            </a:endParaRPr>
          </a:p>
        </p:txBody>
      </p:sp>
      <p:pic>
        <p:nvPicPr>
          <p:cNvPr id="4" name="図 3">
            <a:extLst>
              <a:ext uri="{FF2B5EF4-FFF2-40B4-BE49-F238E27FC236}">
                <a16:creationId xmlns:a16="http://schemas.microsoft.com/office/drawing/2014/main" id="{8F007B26-8425-B801-B2B0-6AF9C821C2DA}"/>
              </a:ext>
            </a:extLst>
          </p:cNvPr>
          <p:cNvPicPr>
            <a:picLocks noChangeAspect="1"/>
          </p:cNvPicPr>
          <p:nvPr/>
        </p:nvPicPr>
        <p:blipFill>
          <a:blip r:embed="rId2"/>
          <a:stretch>
            <a:fillRect/>
          </a:stretch>
        </p:blipFill>
        <p:spPr>
          <a:xfrm>
            <a:off x="57492" y="2762780"/>
            <a:ext cx="6022962" cy="4083364"/>
          </a:xfrm>
          <a:prstGeom prst="rect">
            <a:avLst/>
          </a:prstGeom>
        </p:spPr>
      </p:pic>
      <p:pic>
        <p:nvPicPr>
          <p:cNvPr id="5" name="図 4">
            <a:extLst>
              <a:ext uri="{FF2B5EF4-FFF2-40B4-BE49-F238E27FC236}">
                <a16:creationId xmlns:a16="http://schemas.microsoft.com/office/drawing/2014/main" id="{7C854013-098B-CCB0-B908-47D2A21161B1}"/>
              </a:ext>
            </a:extLst>
          </p:cNvPr>
          <p:cNvPicPr>
            <a:picLocks noChangeAspect="1"/>
          </p:cNvPicPr>
          <p:nvPr/>
        </p:nvPicPr>
        <p:blipFill>
          <a:blip r:embed="rId3"/>
          <a:stretch>
            <a:fillRect/>
          </a:stretch>
        </p:blipFill>
        <p:spPr>
          <a:xfrm>
            <a:off x="156882" y="2601869"/>
            <a:ext cx="3768555" cy="2220565"/>
          </a:xfrm>
          <a:prstGeom prst="rect">
            <a:avLst/>
          </a:prstGeom>
        </p:spPr>
      </p:pic>
      <p:pic>
        <p:nvPicPr>
          <p:cNvPr id="6" name="図 5">
            <a:extLst>
              <a:ext uri="{FF2B5EF4-FFF2-40B4-BE49-F238E27FC236}">
                <a16:creationId xmlns:a16="http://schemas.microsoft.com/office/drawing/2014/main" id="{A317A609-EC86-CDD6-AD3B-0E69EE128DE5}"/>
              </a:ext>
            </a:extLst>
          </p:cNvPr>
          <p:cNvPicPr>
            <a:picLocks noChangeAspect="1"/>
          </p:cNvPicPr>
          <p:nvPr/>
        </p:nvPicPr>
        <p:blipFill>
          <a:blip r:embed="rId4"/>
          <a:stretch>
            <a:fillRect/>
          </a:stretch>
        </p:blipFill>
        <p:spPr>
          <a:xfrm>
            <a:off x="6179844" y="2309058"/>
            <a:ext cx="2928901" cy="1788292"/>
          </a:xfrm>
          <a:prstGeom prst="rect">
            <a:avLst/>
          </a:prstGeom>
        </p:spPr>
      </p:pic>
      <p:sp>
        <p:nvSpPr>
          <p:cNvPr id="7" name="テキスト ボックス 6">
            <a:extLst>
              <a:ext uri="{FF2B5EF4-FFF2-40B4-BE49-F238E27FC236}">
                <a16:creationId xmlns:a16="http://schemas.microsoft.com/office/drawing/2014/main" id="{7F6CECFE-ACFC-5977-2F3C-3BF56A450148}"/>
              </a:ext>
            </a:extLst>
          </p:cNvPr>
          <p:cNvSpPr txBox="1"/>
          <p:nvPr/>
        </p:nvSpPr>
        <p:spPr>
          <a:xfrm>
            <a:off x="6366401" y="2065375"/>
            <a:ext cx="262257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a:t>DR Extraction</a:t>
            </a:r>
            <a:r>
              <a:rPr kumimoji="1" lang="en-US" altLang="ja-JP" dirty="0"/>
              <a:t> Kicker </a:t>
            </a:r>
            <a:r>
              <a:rPr lang="en-US" altLang="ja-JP" dirty="0"/>
              <a:t>pulse</a:t>
            </a:r>
            <a:endParaRPr kumimoji="1" lang="ja-JP" altLang="en-US"/>
          </a:p>
        </p:txBody>
      </p:sp>
      <p:sp>
        <p:nvSpPr>
          <p:cNvPr id="8" name="円/楕円 7">
            <a:extLst>
              <a:ext uri="{FF2B5EF4-FFF2-40B4-BE49-F238E27FC236}">
                <a16:creationId xmlns:a16="http://schemas.microsoft.com/office/drawing/2014/main" id="{4960C8D0-8C8B-3AB4-969F-BF24B664AC86}"/>
              </a:ext>
            </a:extLst>
          </p:cNvPr>
          <p:cNvSpPr/>
          <p:nvPr/>
        </p:nvSpPr>
        <p:spPr>
          <a:xfrm>
            <a:off x="8371194" y="2917704"/>
            <a:ext cx="116672" cy="1465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3BF48C10-12AE-1FF5-08D0-C951CDDD3170}"/>
              </a:ext>
            </a:extLst>
          </p:cNvPr>
          <p:cNvSpPr/>
          <p:nvPr/>
        </p:nvSpPr>
        <p:spPr>
          <a:xfrm>
            <a:off x="6827410" y="2923524"/>
            <a:ext cx="116672" cy="14658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58F008C-76A9-66F5-3D2B-C7C1091993C9}"/>
              </a:ext>
            </a:extLst>
          </p:cNvPr>
          <p:cNvGrpSpPr/>
          <p:nvPr/>
        </p:nvGrpSpPr>
        <p:grpSpPr>
          <a:xfrm>
            <a:off x="6179844" y="4411455"/>
            <a:ext cx="2906664" cy="2359873"/>
            <a:chOff x="628432" y="2254250"/>
            <a:chExt cx="3248940" cy="2492418"/>
          </a:xfrm>
        </p:grpSpPr>
        <p:pic>
          <p:nvPicPr>
            <p:cNvPr id="16" name="図 15">
              <a:extLst>
                <a:ext uri="{FF2B5EF4-FFF2-40B4-BE49-F238E27FC236}">
                  <a16:creationId xmlns:a16="http://schemas.microsoft.com/office/drawing/2014/main" id="{82BB2308-B768-4A09-9FDB-4D89DF9ACED3}"/>
                </a:ext>
              </a:extLst>
            </p:cNvPr>
            <p:cNvPicPr>
              <a:picLocks noChangeAspect="1"/>
            </p:cNvPicPr>
            <p:nvPr/>
          </p:nvPicPr>
          <p:blipFill>
            <a:blip r:embed="rId5"/>
            <a:stretch>
              <a:fillRect/>
            </a:stretch>
          </p:blipFill>
          <p:spPr>
            <a:xfrm>
              <a:off x="628432" y="2254250"/>
              <a:ext cx="3248940" cy="2492418"/>
            </a:xfrm>
            <a:prstGeom prst="rect">
              <a:avLst/>
            </a:prstGeom>
          </p:spPr>
        </p:pic>
        <p:cxnSp>
          <p:nvCxnSpPr>
            <p:cNvPr id="17" name="直線矢印コネクタ 16">
              <a:extLst>
                <a:ext uri="{FF2B5EF4-FFF2-40B4-BE49-F238E27FC236}">
                  <a16:creationId xmlns:a16="http://schemas.microsoft.com/office/drawing/2014/main" id="{5235B2CE-9B9E-F73B-F82F-1650F3F5A5F4}"/>
                </a:ext>
              </a:extLst>
            </p:cNvPr>
            <p:cNvCxnSpPr>
              <a:cxnSpLocks/>
            </p:cNvCxnSpPr>
            <p:nvPr/>
          </p:nvCxnSpPr>
          <p:spPr>
            <a:xfrm>
              <a:off x="1551667" y="3448194"/>
              <a:ext cx="508368"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1D303D44-A4C9-4BDC-4C59-92209A41E396}"/>
                </a:ext>
              </a:extLst>
            </p:cNvPr>
            <p:cNvSpPr txBox="1"/>
            <p:nvPr/>
          </p:nvSpPr>
          <p:spPr>
            <a:xfrm>
              <a:off x="2060036" y="3154528"/>
              <a:ext cx="1170080" cy="390076"/>
            </a:xfrm>
            <a:prstGeom prst="rect">
              <a:avLst/>
            </a:prstGeom>
            <a:noFill/>
          </p:spPr>
          <p:txBody>
            <a:bodyPr wrap="none" lIns="36000" rIns="36000" rtlCol="0">
              <a:spAutoFit/>
            </a:bodyPr>
            <a:lstStyle/>
            <a:p>
              <a:r>
                <a:rPr kumimoji="1" lang="ja-JP" altLang="en-US"/>
                <a:t>≒</a:t>
              </a:r>
              <a:r>
                <a:rPr kumimoji="1" lang="en-US" altLang="ja-JP" dirty="0"/>
                <a:t> 20 </a:t>
              </a:r>
              <a:r>
                <a:rPr kumimoji="1" lang="en-US" altLang="ja-JP" dirty="0" err="1"/>
                <a:t>nsec</a:t>
              </a:r>
              <a:endParaRPr kumimoji="1" lang="ja-JP" altLang="en-US"/>
            </a:p>
          </p:txBody>
        </p:sp>
      </p:grpSp>
      <p:sp>
        <p:nvSpPr>
          <p:cNvPr id="19" name="テキスト ボックス 18">
            <a:extLst>
              <a:ext uri="{FF2B5EF4-FFF2-40B4-BE49-F238E27FC236}">
                <a16:creationId xmlns:a16="http://schemas.microsoft.com/office/drawing/2014/main" id="{BAA85DAC-2994-77CD-EDB8-4DE0AF53FD51}"/>
              </a:ext>
            </a:extLst>
          </p:cNvPr>
          <p:cNvSpPr txBox="1"/>
          <p:nvPr/>
        </p:nvSpPr>
        <p:spPr>
          <a:xfrm>
            <a:off x="6366401" y="4133146"/>
            <a:ext cx="223388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Strip Line Kicker </a:t>
            </a:r>
            <a:r>
              <a:rPr lang="en-US" altLang="ja-JP" dirty="0"/>
              <a:t>pulse</a:t>
            </a:r>
            <a:endParaRPr kumimoji="1" lang="ja-JP" altLang="en-US"/>
          </a:p>
        </p:txBody>
      </p:sp>
      <p:pic>
        <p:nvPicPr>
          <p:cNvPr id="21" name="図 20">
            <a:extLst>
              <a:ext uri="{FF2B5EF4-FFF2-40B4-BE49-F238E27FC236}">
                <a16:creationId xmlns:a16="http://schemas.microsoft.com/office/drawing/2014/main" id="{2126C0E7-9EA3-F8EE-4C2B-2147738BBDA1}"/>
              </a:ext>
            </a:extLst>
          </p:cNvPr>
          <p:cNvPicPr>
            <a:picLocks noChangeAspect="1"/>
          </p:cNvPicPr>
          <p:nvPr/>
        </p:nvPicPr>
        <p:blipFill>
          <a:blip r:embed="rId6"/>
          <a:stretch>
            <a:fillRect/>
          </a:stretch>
        </p:blipFill>
        <p:spPr>
          <a:xfrm>
            <a:off x="156882" y="3783841"/>
            <a:ext cx="1139086" cy="1141260"/>
          </a:xfrm>
          <a:prstGeom prst="rect">
            <a:avLst/>
          </a:prstGeom>
        </p:spPr>
      </p:pic>
      <p:sp>
        <p:nvSpPr>
          <p:cNvPr id="10" name="スライド番号プレースホルダー 9">
            <a:extLst>
              <a:ext uri="{FF2B5EF4-FFF2-40B4-BE49-F238E27FC236}">
                <a16:creationId xmlns:a16="http://schemas.microsoft.com/office/drawing/2014/main" id="{A08E9B20-58CE-5B3D-3135-9604089E297F}"/>
              </a:ext>
            </a:extLst>
          </p:cNvPr>
          <p:cNvSpPr>
            <a:spLocks noGrp="1"/>
          </p:cNvSpPr>
          <p:nvPr>
            <p:ph type="sldNum" sz="quarter" idx="12"/>
          </p:nvPr>
        </p:nvSpPr>
        <p:spPr/>
        <p:txBody>
          <a:bodyPr/>
          <a:lstStyle/>
          <a:p>
            <a:fld id="{A477A2B4-985F-9743-A71F-B8271216F56E}" type="slidenum">
              <a:rPr kumimoji="1" lang="ja-JP" altLang="en-US" smtClean="0"/>
              <a:t>7</a:t>
            </a:fld>
            <a:endParaRPr kumimoji="1" lang="ja-JP" altLang="en-US"/>
          </a:p>
        </p:txBody>
      </p:sp>
      <p:sp>
        <p:nvSpPr>
          <p:cNvPr id="11" name="テキスト ボックス 10">
            <a:extLst>
              <a:ext uri="{FF2B5EF4-FFF2-40B4-BE49-F238E27FC236}">
                <a16:creationId xmlns:a16="http://schemas.microsoft.com/office/drawing/2014/main" id="{4628FC8B-7D11-78F7-461A-3918F78DE860}"/>
              </a:ext>
            </a:extLst>
          </p:cNvPr>
          <p:cNvSpPr txBox="1"/>
          <p:nvPr/>
        </p:nvSpPr>
        <p:spPr>
          <a:xfrm>
            <a:off x="6041498" y="1443878"/>
            <a:ext cx="1611586" cy="276999"/>
          </a:xfrm>
          <a:prstGeom prst="rect">
            <a:avLst/>
          </a:prstGeom>
          <a:noFill/>
          <a:ln>
            <a:solidFill>
              <a:schemeClr val="tx1"/>
            </a:solidFill>
          </a:ln>
        </p:spPr>
        <p:txBody>
          <a:bodyPr wrap="none" lIns="36000" tIns="0" rIns="36000" bIns="0" rtlCol="0">
            <a:spAutoFit/>
          </a:bodyPr>
          <a:lstStyle/>
          <a:p>
            <a:r>
              <a:rPr kumimoji="1" lang="ja-JP" altLang="en-US"/>
              <a:t>小玉氏、内藤氏</a:t>
            </a:r>
          </a:p>
        </p:txBody>
      </p:sp>
    </p:spTree>
    <p:extLst>
      <p:ext uri="{BB962C8B-B14F-4D97-AF65-F5344CB8AC3E}">
        <p14:creationId xmlns:p14="http://schemas.microsoft.com/office/powerpoint/2010/main" val="50533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14421-7B1E-441F-16E7-00654BFA870E}"/>
              </a:ext>
            </a:extLst>
          </p:cNvPr>
          <p:cNvSpPr>
            <a:spLocks noGrp="1"/>
          </p:cNvSpPr>
          <p:nvPr>
            <p:ph type="title"/>
          </p:nvPr>
        </p:nvSpPr>
        <p:spPr/>
        <p:txBody>
          <a:bodyPr>
            <a:normAutofit/>
          </a:bodyPr>
          <a:lstStyle/>
          <a:p>
            <a:r>
              <a:rPr kumimoji="1" lang="en-US" altLang="ja-JP" sz="2800" dirty="0"/>
              <a:t>LS1</a:t>
            </a:r>
            <a:r>
              <a:rPr kumimoji="1" lang="ja-JP" altLang="en-US" sz="2800"/>
              <a:t>アップグレード項目</a:t>
            </a:r>
            <a:r>
              <a:rPr kumimoji="1" lang="en-US" altLang="ja-JP" sz="2800" dirty="0"/>
              <a:t>[1]  </a:t>
            </a:r>
            <a:r>
              <a:rPr kumimoji="1" lang="ja-JP" altLang="en-US"/>
              <a:t>パルス四極</a:t>
            </a:r>
            <a:r>
              <a:rPr lang="en-US" altLang="ja-JP" sz="2800" dirty="0"/>
              <a:t>@</a:t>
            </a:r>
            <a:r>
              <a:rPr kumimoji="1" lang="en-US" altLang="ja-JP" sz="2800" dirty="0"/>
              <a:t>J-arc</a:t>
            </a:r>
            <a:endParaRPr kumimoji="1" lang="ja-JP" altLang="en-US" sz="2800"/>
          </a:p>
        </p:txBody>
      </p:sp>
      <p:sp>
        <p:nvSpPr>
          <p:cNvPr id="3" name="コンテンツ プレースホルダー 2">
            <a:extLst>
              <a:ext uri="{FF2B5EF4-FFF2-40B4-BE49-F238E27FC236}">
                <a16:creationId xmlns:a16="http://schemas.microsoft.com/office/drawing/2014/main" id="{CC25FA40-DEF7-04E6-CC85-B7C35177A7B7}"/>
              </a:ext>
            </a:extLst>
          </p:cNvPr>
          <p:cNvSpPr>
            <a:spLocks noGrp="1"/>
          </p:cNvSpPr>
          <p:nvPr>
            <p:ph idx="1"/>
          </p:nvPr>
        </p:nvSpPr>
        <p:spPr>
          <a:xfrm>
            <a:off x="76782" y="939800"/>
            <a:ext cx="9067218" cy="5918200"/>
          </a:xfrm>
        </p:spPr>
        <p:txBody>
          <a:bodyPr>
            <a:normAutofit/>
          </a:bodyPr>
          <a:lstStyle/>
          <a:p>
            <a:pPr>
              <a:lnSpc>
                <a:spcPct val="90000"/>
              </a:lnSpc>
            </a:pPr>
            <a:r>
              <a:rPr kumimoji="1" lang="ja-JP" altLang="en-US" sz="2400"/>
              <a:t>ビームオプティクスの状況</a:t>
            </a:r>
            <a:r>
              <a:rPr kumimoji="1" lang="en-US" altLang="ja-JP" sz="2400" dirty="0"/>
              <a:t> @J-arc</a:t>
            </a:r>
          </a:p>
          <a:p>
            <a:pPr lvl="1">
              <a:lnSpc>
                <a:spcPct val="90000"/>
              </a:lnSpc>
            </a:pPr>
            <a:r>
              <a:rPr kumimoji="1" lang="en-US" altLang="ja-JP" sz="2000" dirty="0"/>
              <a:t>Achromatic </a:t>
            </a:r>
            <a:r>
              <a:rPr kumimoji="1" lang="ja-JP" altLang="en-US" sz="2000"/>
              <a:t>である</a:t>
            </a:r>
            <a:r>
              <a:rPr kumimoji="1" lang="en-US" altLang="ja-JP" sz="2000" dirty="0"/>
              <a:t>180</a:t>
            </a:r>
            <a:r>
              <a:rPr kumimoji="1" lang="ja-JP" altLang="en-US" sz="2000"/>
              <a:t>度</a:t>
            </a:r>
            <a:r>
              <a:rPr kumimoji="1" lang="en-US" altLang="ja-JP" sz="2000" dirty="0"/>
              <a:t> J-arc</a:t>
            </a:r>
            <a:r>
              <a:rPr lang="en-US" altLang="ja-JP" sz="2000" dirty="0"/>
              <a:t> </a:t>
            </a:r>
            <a:r>
              <a:rPr lang="ja-JP" altLang="en-US" sz="2000"/>
              <a:t>では</a:t>
            </a:r>
            <a:br>
              <a:rPr lang="en-US" altLang="ja-JP" sz="2000" dirty="0"/>
            </a:br>
            <a:r>
              <a:rPr lang="ja-JP" altLang="en-US" sz="2000"/>
              <a:t>その前後の直線部の周期的な収束系</a:t>
            </a:r>
            <a:br>
              <a:rPr kumimoji="1" lang="en-US" altLang="ja-JP" sz="2000" dirty="0"/>
            </a:br>
            <a:r>
              <a:rPr kumimoji="1" lang="ja-JP" altLang="en-US" sz="2000"/>
              <a:t>との</a:t>
            </a:r>
            <a:r>
              <a:rPr lang="ja-JP" altLang="en-US" sz="2000"/>
              <a:t>マッチングをうまく取らないと</a:t>
            </a:r>
            <a:br>
              <a:rPr kumimoji="1" lang="en-US" altLang="ja-JP" sz="2000" dirty="0">
                <a:solidFill>
                  <a:srgbClr val="0432FF"/>
                </a:solidFill>
              </a:rPr>
            </a:br>
            <a:r>
              <a:rPr kumimoji="1" lang="ja-JP" altLang="en-US" sz="2000">
                <a:solidFill>
                  <a:srgbClr val="FF0000"/>
                </a:solidFill>
              </a:rPr>
              <a:t>オプティクスのミスマッチが生じ、</a:t>
            </a:r>
            <a:br>
              <a:rPr kumimoji="1" lang="en-US" altLang="ja-JP" sz="2000" dirty="0">
                <a:solidFill>
                  <a:srgbClr val="FF0000"/>
                </a:solidFill>
              </a:rPr>
            </a:br>
            <a:r>
              <a:rPr kumimoji="1" lang="ja-JP" altLang="en-US" sz="2000">
                <a:solidFill>
                  <a:srgbClr val="FF0000"/>
                </a:solidFill>
              </a:rPr>
              <a:t>ビームロスに到ることもある。</a:t>
            </a:r>
            <a:endParaRPr kumimoji="1" lang="en-US" altLang="ja-JP" sz="2000" dirty="0">
              <a:solidFill>
                <a:srgbClr val="FF0000"/>
              </a:solidFill>
            </a:endParaRPr>
          </a:p>
          <a:p>
            <a:pPr lvl="1">
              <a:lnSpc>
                <a:spcPct val="90000"/>
              </a:lnSpc>
            </a:pPr>
            <a:r>
              <a:rPr kumimoji="1" lang="ja-JP" altLang="en-US" sz="2000"/>
              <a:t>このような</a:t>
            </a:r>
            <a:r>
              <a:rPr lang="ja-JP" altLang="en-US" sz="2000"/>
              <a:t>ビームロスは、元々</a:t>
            </a:r>
            <a:r>
              <a:rPr kumimoji="1" lang="ja-JP" altLang="en-US" sz="2000"/>
              <a:t>大きな</a:t>
            </a:r>
            <a:br>
              <a:rPr kumimoji="1" lang="en-US" altLang="ja-JP" sz="2000" dirty="0">
                <a:solidFill>
                  <a:srgbClr val="FF0000"/>
                </a:solidFill>
              </a:rPr>
            </a:br>
            <a:r>
              <a:rPr kumimoji="1" lang="ja-JP" altLang="en-US" sz="2000"/>
              <a:t>エミッタンスを持つ</a:t>
            </a:r>
            <a:r>
              <a:rPr lang="ja-JP" altLang="en-US" sz="2000"/>
              <a:t>陽電子生成用</a:t>
            </a:r>
            <a:br>
              <a:rPr kumimoji="1" lang="en-US" altLang="ja-JP" sz="2000" dirty="0"/>
            </a:br>
            <a:r>
              <a:rPr kumimoji="1" lang="ja-JP" altLang="en-US" sz="2000"/>
              <a:t>の一次電子において問題である</a:t>
            </a:r>
            <a:r>
              <a:rPr kumimoji="1" lang="en-US" altLang="ja-JP" sz="2000" dirty="0"/>
              <a:t> (KBP) </a:t>
            </a:r>
          </a:p>
          <a:p>
            <a:pPr lvl="1">
              <a:lnSpc>
                <a:spcPct val="90000"/>
              </a:lnSpc>
            </a:pPr>
            <a:r>
              <a:rPr kumimoji="1" lang="ja-JP" altLang="en-US" sz="2000"/>
              <a:t>一方、マッチング調整のために四極の</a:t>
            </a:r>
            <a:br>
              <a:rPr kumimoji="1" lang="en-US" altLang="ja-JP" sz="2000" dirty="0"/>
            </a:br>
            <a:r>
              <a:rPr kumimoji="1" lang="ja-JP" altLang="en-US" sz="2000"/>
              <a:t>強さを変えると</a:t>
            </a:r>
            <a:r>
              <a:rPr kumimoji="1" lang="en-US" altLang="ja-JP" sz="2000" dirty="0"/>
              <a:t>HER</a:t>
            </a:r>
            <a:r>
              <a:rPr kumimoji="1" lang="ja-JP" altLang="en-US" sz="2000"/>
              <a:t>入射用の低エミッ</a:t>
            </a:r>
            <a:br>
              <a:rPr kumimoji="1" lang="en-US" altLang="ja-JP" sz="2000" dirty="0"/>
            </a:br>
            <a:r>
              <a:rPr kumimoji="1" lang="ja-JP" altLang="en-US" sz="2000"/>
              <a:t>タンスビーム</a:t>
            </a:r>
            <a:r>
              <a:rPr kumimoji="1" lang="en-US" altLang="ja-JP" sz="2000" dirty="0"/>
              <a:t> (KBE) </a:t>
            </a:r>
            <a:r>
              <a:rPr kumimoji="1" lang="ja-JP" altLang="en-US" sz="2000"/>
              <a:t>や</a:t>
            </a:r>
            <a:r>
              <a:rPr kumimoji="1" lang="en-US" altLang="ja-JP" sz="2000" dirty="0"/>
              <a:t> PF, AR </a:t>
            </a:r>
            <a:r>
              <a:rPr kumimoji="1" lang="ja-JP" altLang="en-US" sz="2000"/>
              <a:t>入射用</a:t>
            </a:r>
            <a:br>
              <a:rPr kumimoji="1" lang="en-US" altLang="ja-JP" sz="2000" dirty="0"/>
            </a:br>
            <a:r>
              <a:rPr kumimoji="1" lang="ja-JP" altLang="en-US" sz="2000"/>
              <a:t>のビームにも影響を与えてしまう。</a:t>
            </a:r>
            <a:br>
              <a:rPr kumimoji="1" lang="en-US" altLang="ja-JP" dirty="0"/>
            </a:br>
            <a:endParaRPr lang="en-US" altLang="ja-JP" sz="2400" dirty="0"/>
          </a:p>
          <a:p>
            <a:pPr>
              <a:lnSpc>
                <a:spcPct val="90000"/>
              </a:lnSpc>
            </a:pPr>
            <a:r>
              <a:rPr kumimoji="1" lang="ja-JP" altLang="en-US" sz="2400"/>
              <a:t>パルス四極導入の動機</a:t>
            </a:r>
            <a:endParaRPr kumimoji="1" lang="en-US" altLang="ja-JP" sz="2400" dirty="0"/>
          </a:p>
          <a:p>
            <a:pPr lvl="1">
              <a:lnSpc>
                <a:spcPct val="90000"/>
              </a:lnSpc>
            </a:pPr>
            <a:r>
              <a:rPr kumimoji="1" lang="ja-JP" altLang="en-US" sz="2000">
                <a:solidFill>
                  <a:srgbClr val="00B050"/>
                </a:solidFill>
              </a:rPr>
              <a:t>マッチングセクションにパルス四極</a:t>
            </a:r>
            <a:br>
              <a:rPr kumimoji="1" lang="en-US" altLang="ja-JP" sz="2000" dirty="0"/>
            </a:br>
            <a:r>
              <a:rPr kumimoji="1" lang="ja-JP" altLang="en-US" sz="2000"/>
              <a:t>を用いると</a:t>
            </a:r>
            <a:r>
              <a:rPr kumimoji="1" lang="ja-JP" altLang="en-US" sz="2000">
                <a:solidFill>
                  <a:srgbClr val="0432FF"/>
                </a:solidFill>
              </a:rPr>
              <a:t>それぞれのビームモード</a:t>
            </a:r>
            <a:br>
              <a:rPr lang="en-US" altLang="ja-JP" sz="2000" dirty="0">
                <a:solidFill>
                  <a:srgbClr val="0432FF"/>
                </a:solidFill>
              </a:rPr>
            </a:br>
            <a:r>
              <a:rPr lang="ja-JP" altLang="en-US" sz="2000">
                <a:solidFill>
                  <a:srgbClr val="0432FF"/>
                </a:solidFill>
              </a:rPr>
              <a:t>ごとに独立のマッチング調整</a:t>
            </a:r>
            <a:r>
              <a:rPr lang="ja-JP" altLang="en-US" sz="2000"/>
              <a:t>が可能</a:t>
            </a:r>
            <a:br>
              <a:rPr lang="en-US" altLang="ja-JP" sz="2000" dirty="0"/>
            </a:br>
            <a:r>
              <a:rPr lang="ja-JP" altLang="en-US" sz="2000"/>
              <a:t>になる</a:t>
            </a:r>
            <a:endParaRPr kumimoji="1" lang="en-US" altLang="ja-JP" sz="2000" dirty="0"/>
          </a:p>
        </p:txBody>
      </p:sp>
      <p:sp>
        <p:nvSpPr>
          <p:cNvPr id="4" name="スライド番号プレースホルダー 3">
            <a:extLst>
              <a:ext uri="{FF2B5EF4-FFF2-40B4-BE49-F238E27FC236}">
                <a16:creationId xmlns:a16="http://schemas.microsoft.com/office/drawing/2014/main" id="{76167CA6-2823-D3ED-58CB-7DAD9E3358DD}"/>
              </a:ext>
            </a:extLst>
          </p:cNvPr>
          <p:cNvSpPr>
            <a:spLocks noGrp="1"/>
          </p:cNvSpPr>
          <p:nvPr>
            <p:ph type="sldNum" sz="quarter" idx="12"/>
          </p:nvPr>
        </p:nvSpPr>
        <p:spPr/>
        <p:txBody>
          <a:bodyPr/>
          <a:lstStyle/>
          <a:p>
            <a:fld id="{A477A2B4-985F-9743-A71F-B8271216F56E}" type="slidenum">
              <a:rPr kumimoji="1" lang="ja-JP" altLang="en-US" smtClean="0"/>
              <a:t>8</a:t>
            </a:fld>
            <a:endParaRPr kumimoji="1" lang="ja-JP" altLang="en-US"/>
          </a:p>
        </p:txBody>
      </p:sp>
      <p:pic>
        <p:nvPicPr>
          <p:cNvPr id="5" name="図 4">
            <a:extLst>
              <a:ext uri="{FF2B5EF4-FFF2-40B4-BE49-F238E27FC236}">
                <a16:creationId xmlns:a16="http://schemas.microsoft.com/office/drawing/2014/main" id="{9EBFA404-63D8-5612-22B9-5341E2BB7605}"/>
              </a:ext>
            </a:extLst>
          </p:cNvPr>
          <p:cNvPicPr>
            <a:picLocks noChangeAspect="1"/>
          </p:cNvPicPr>
          <p:nvPr/>
        </p:nvPicPr>
        <p:blipFill rotWithShape="1">
          <a:blip r:embed="rId2"/>
          <a:srcRect l="20167" t="11821" r="6867" b="4828"/>
          <a:stretch/>
        </p:blipFill>
        <p:spPr>
          <a:xfrm>
            <a:off x="5263375" y="939800"/>
            <a:ext cx="3723743" cy="2563558"/>
          </a:xfrm>
          <a:prstGeom prst="rect">
            <a:avLst/>
          </a:prstGeom>
        </p:spPr>
      </p:pic>
      <p:pic>
        <p:nvPicPr>
          <p:cNvPr id="6" name="図 5" descr="グラフ&#10;&#10;自動的に生成された説明">
            <a:extLst>
              <a:ext uri="{FF2B5EF4-FFF2-40B4-BE49-F238E27FC236}">
                <a16:creationId xmlns:a16="http://schemas.microsoft.com/office/drawing/2014/main" id="{BE8B6559-D4F9-3206-9EF3-85AF9402B2DC}"/>
              </a:ext>
            </a:extLst>
          </p:cNvPr>
          <p:cNvPicPr>
            <a:picLocks noChangeAspect="1"/>
          </p:cNvPicPr>
          <p:nvPr/>
        </p:nvPicPr>
        <p:blipFill>
          <a:blip r:embed="rId3"/>
          <a:stretch>
            <a:fillRect/>
          </a:stretch>
        </p:blipFill>
        <p:spPr>
          <a:xfrm>
            <a:off x="5185307" y="3621393"/>
            <a:ext cx="3801811" cy="3173808"/>
          </a:xfrm>
          <a:prstGeom prst="rect">
            <a:avLst/>
          </a:prstGeom>
        </p:spPr>
      </p:pic>
      <p:sp>
        <p:nvSpPr>
          <p:cNvPr id="7" name="円/楕円 6">
            <a:extLst>
              <a:ext uri="{FF2B5EF4-FFF2-40B4-BE49-F238E27FC236}">
                <a16:creationId xmlns:a16="http://schemas.microsoft.com/office/drawing/2014/main" id="{C0BF947F-61C6-F2F9-D578-F46B1362652C}"/>
              </a:ext>
            </a:extLst>
          </p:cNvPr>
          <p:cNvSpPr/>
          <p:nvPr/>
        </p:nvSpPr>
        <p:spPr>
          <a:xfrm rot="17874611">
            <a:off x="8275247" y="1033063"/>
            <a:ext cx="523512" cy="1137765"/>
          </a:xfrm>
          <a:prstGeom prst="ellipse">
            <a:avLst/>
          </a:prstGeom>
          <a:noFill/>
          <a:ln w="25400">
            <a:solidFill>
              <a:srgbClr val="FF40FF"/>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C6782DE6-DA05-312D-F75D-16025E2AD941}"/>
              </a:ext>
            </a:extLst>
          </p:cNvPr>
          <p:cNvSpPr/>
          <p:nvPr/>
        </p:nvSpPr>
        <p:spPr>
          <a:xfrm rot="18011445">
            <a:off x="6075318" y="2286880"/>
            <a:ext cx="523512" cy="1493427"/>
          </a:xfrm>
          <a:prstGeom prst="ellipse">
            <a:avLst/>
          </a:prstGeom>
          <a:noFill/>
          <a:ln w="25400">
            <a:solidFill>
              <a:srgbClr val="FF40FF"/>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0855264-7A22-6421-E8A5-EC86D244147A}"/>
              </a:ext>
            </a:extLst>
          </p:cNvPr>
          <p:cNvSpPr txBox="1"/>
          <p:nvPr/>
        </p:nvSpPr>
        <p:spPr>
          <a:xfrm>
            <a:off x="8041746" y="1949811"/>
            <a:ext cx="954492" cy="535531"/>
          </a:xfrm>
          <a:prstGeom prst="rect">
            <a:avLst/>
          </a:prstGeom>
          <a:noFill/>
        </p:spPr>
        <p:txBody>
          <a:bodyPr wrap="none" rtlCol="0">
            <a:spAutoFit/>
          </a:bodyPr>
          <a:lstStyle/>
          <a:p>
            <a:pPr>
              <a:lnSpc>
                <a:spcPct val="90000"/>
              </a:lnSpc>
            </a:pPr>
            <a:r>
              <a:rPr kumimoji="1" lang="en-US" altLang="ja-JP" sz="1600" dirty="0">
                <a:solidFill>
                  <a:srgbClr val="FF40FF"/>
                </a:solidFill>
              </a:rPr>
              <a:t>matching</a:t>
            </a:r>
          </a:p>
          <a:p>
            <a:pPr>
              <a:lnSpc>
                <a:spcPct val="90000"/>
              </a:lnSpc>
            </a:pPr>
            <a:r>
              <a:rPr lang="en-US" altLang="ja-JP" sz="1600" dirty="0">
                <a:solidFill>
                  <a:srgbClr val="FF40FF"/>
                </a:solidFill>
              </a:rPr>
              <a:t>section</a:t>
            </a:r>
            <a:endParaRPr kumimoji="1" lang="ja-JP" altLang="en-US" sz="1600">
              <a:solidFill>
                <a:srgbClr val="FF40FF"/>
              </a:solidFill>
            </a:endParaRPr>
          </a:p>
        </p:txBody>
      </p:sp>
      <p:sp>
        <p:nvSpPr>
          <p:cNvPr id="10" name="テキスト ボックス 9">
            <a:extLst>
              <a:ext uri="{FF2B5EF4-FFF2-40B4-BE49-F238E27FC236}">
                <a16:creationId xmlns:a16="http://schemas.microsoft.com/office/drawing/2014/main" id="{7CF79BDA-B377-2687-EBB3-930014CD95B8}"/>
              </a:ext>
            </a:extLst>
          </p:cNvPr>
          <p:cNvSpPr txBox="1"/>
          <p:nvPr/>
        </p:nvSpPr>
        <p:spPr>
          <a:xfrm>
            <a:off x="6455214" y="2346070"/>
            <a:ext cx="954492" cy="535531"/>
          </a:xfrm>
          <a:prstGeom prst="rect">
            <a:avLst/>
          </a:prstGeom>
          <a:noFill/>
        </p:spPr>
        <p:txBody>
          <a:bodyPr wrap="none" rtlCol="0">
            <a:spAutoFit/>
          </a:bodyPr>
          <a:lstStyle/>
          <a:p>
            <a:pPr>
              <a:lnSpc>
                <a:spcPct val="90000"/>
              </a:lnSpc>
            </a:pPr>
            <a:r>
              <a:rPr kumimoji="1" lang="en-US" altLang="ja-JP" sz="1600" dirty="0">
                <a:solidFill>
                  <a:srgbClr val="FF40FF"/>
                </a:solidFill>
              </a:rPr>
              <a:t>matching</a:t>
            </a:r>
          </a:p>
          <a:p>
            <a:pPr>
              <a:lnSpc>
                <a:spcPct val="90000"/>
              </a:lnSpc>
            </a:pPr>
            <a:r>
              <a:rPr lang="en-US" altLang="ja-JP" sz="1600" dirty="0">
                <a:solidFill>
                  <a:srgbClr val="FF40FF"/>
                </a:solidFill>
              </a:rPr>
              <a:t>section</a:t>
            </a:r>
            <a:endParaRPr kumimoji="1" lang="ja-JP" altLang="en-US" sz="1600">
              <a:solidFill>
                <a:srgbClr val="FF40FF"/>
              </a:solidFill>
            </a:endParaRPr>
          </a:p>
        </p:txBody>
      </p:sp>
      <p:sp>
        <p:nvSpPr>
          <p:cNvPr id="11" name="角丸四角形 10">
            <a:extLst>
              <a:ext uri="{FF2B5EF4-FFF2-40B4-BE49-F238E27FC236}">
                <a16:creationId xmlns:a16="http://schemas.microsoft.com/office/drawing/2014/main" id="{B70F88D0-C711-7FCE-DDB6-183F32FC0D15}"/>
              </a:ext>
            </a:extLst>
          </p:cNvPr>
          <p:cNvSpPr/>
          <p:nvPr/>
        </p:nvSpPr>
        <p:spPr>
          <a:xfrm>
            <a:off x="6414760" y="6016892"/>
            <a:ext cx="258266" cy="467670"/>
          </a:xfrm>
          <a:prstGeom prst="roundRect">
            <a:avLst/>
          </a:prstGeom>
          <a:noFill/>
          <a:ln w="25400">
            <a:solidFill>
              <a:srgbClr val="FF40FF"/>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角丸四角形 11">
            <a:extLst>
              <a:ext uri="{FF2B5EF4-FFF2-40B4-BE49-F238E27FC236}">
                <a16:creationId xmlns:a16="http://schemas.microsoft.com/office/drawing/2014/main" id="{74CC74A3-9A6B-300F-27AC-AF2891D8E6BE}"/>
              </a:ext>
            </a:extLst>
          </p:cNvPr>
          <p:cNvSpPr/>
          <p:nvPr/>
        </p:nvSpPr>
        <p:spPr>
          <a:xfrm>
            <a:off x="7666039" y="6016892"/>
            <a:ext cx="326236" cy="467670"/>
          </a:xfrm>
          <a:prstGeom prst="roundRect">
            <a:avLst/>
          </a:prstGeom>
          <a:noFill/>
          <a:ln w="25400">
            <a:solidFill>
              <a:srgbClr val="FF40FF"/>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E766032-394D-37A3-A996-999E11386146}"/>
              </a:ext>
            </a:extLst>
          </p:cNvPr>
          <p:cNvSpPr txBox="1"/>
          <p:nvPr/>
        </p:nvSpPr>
        <p:spPr>
          <a:xfrm>
            <a:off x="5619344" y="4820540"/>
            <a:ext cx="1218923" cy="613694"/>
          </a:xfrm>
          <a:prstGeom prst="rect">
            <a:avLst/>
          </a:prstGeom>
          <a:noFill/>
        </p:spPr>
        <p:txBody>
          <a:bodyPr wrap="none" rtlCol="0">
            <a:spAutoFit/>
          </a:bodyPr>
          <a:lstStyle/>
          <a:p>
            <a:pPr>
              <a:lnSpc>
                <a:spcPct val="80000"/>
              </a:lnSpc>
            </a:pPr>
            <a:r>
              <a:rPr kumimoji="1" lang="en-US" altLang="ja-JP" sz="1400" dirty="0">
                <a:solidFill>
                  <a:srgbClr val="0432FF"/>
                </a:solidFill>
              </a:rPr>
              <a:t>achromatic &amp;</a:t>
            </a:r>
          </a:p>
          <a:p>
            <a:pPr>
              <a:lnSpc>
                <a:spcPct val="80000"/>
              </a:lnSpc>
            </a:pPr>
            <a:r>
              <a:rPr lang="en-US" altLang="ja-JP" sz="1400" dirty="0">
                <a:solidFill>
                  <a:srgbClr val="0432FF"/>
                </a:solidFill>
              </a:rPr>
              <a:t>(isochronous) </a:t>
            </a:r>
          </a:p>
          <a:p>
            <a:pPr>
              <a:lnSpc>
                <a:spcPct val="80000"/>
              </a:lnSpc>
            </a:pPr>
            <a:r>
              <a:rPr kumimoji="1" lang="en-US" altLang="ja-JP" sz="1400" dirty="0">
                <a:solidFill>
                  <a:srgbClr val="0432FF"/>
                </a:solidFill>
              </a:rPr>
              <a:t>optics</a:t>
            </a:r>
            <a:endParaRPr kumimoji="1" lang="ja-JP" altLang="en-US" sz="1400">
              <a:solidFill>
                <a:srgbClr val="0432FF"/>
              </a:solidFill>
            </a:endParaRPr>
          </a:p>
        </p:txBody>
      </p:sp>
      <p:cxnSp>
        <p:nvCxnSpPr>
          <p:cNvPr id="15" name="直線矢印コネクタ 14">
            <a:extLst>
              <a:ext uri="{FF2B5EF4-FFF2-40B4-BE49-F238E27FC236}">
                <a16:creationId xmlns:a16="http://schemas.microsoft.com/office/drawing/2014/main" id="{409028C3-D53B-8863-0CD4-7035EDC92C70}"/>
              </a:ext>
            </a:extLst>
          </p:cNvPr>
          <p:cNvCxnSpPr/>
          <p:nvPr/>
        </p:nvCxnSpPr>
        <p:spPr>
          <a:xfrm>
            <a:off x="6673026" y="5297936"/>
            <a:ext cx="993013" cy="0"/>
          </a:xfrm>
          <a:prstGeom prst="straightConnector1">
            <a:avLst/>
          </a:prstGeom>
          <a:ln w="25400">
            <a:solidFill>
              <a:srgbClr val="0432FF"/>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1DDAE689-F1FD-AB39-A14D-B80A791DC777}"/>
              </a:ext>
            </a:extLst>
          </p:cNvPr>
          <p:cNvSpPr txBox="1"/>
          <p:nvPr/>
        </p:nvSpPr>
        <p:spPr>
          <a:xfrm>
            <a:off x="3052488" y="6473901"/>
            <a:ext cx="1611586" cy="276999"/>
          </a:xfrm>
          <a:prstGeom prst="rect">
            <a:avLst/>
          </a:prstGeom>
          <a:noFill/>
          <a:ln>
            <a:solidFill>
              <a:schemeClr val="tx1"/>
            </a:solidFill>
          </a:ln>
        </p:spPr>
        <p:txBody>
          <a:bodyPr wrap="none" lIns="36000" tIns="0" rIns="36000" bIns="0" rtlCol="0">
            <a:spAutoFit/>
          </a:bodyPr>
          <a:lstStyle/>
          <a:p>
            <a:r>
              <a:rPr lang="ja-JP" altLang="en-US"/>
              <a:t>清宮氏、岡安氏</a:t>
            </a:r>
            <a:endParaRPr kumimoji="1" lang="ja-JP" altLang="en-US"/>
          </a:p>
        </p:txBody>
      </p:sp>
      <p:cxnSp>
        <p:nvCxnSpPr>
          <p:cNvPr id="17" name="直線矢印コネクタ 16">
            <a:extLst>
              <a:ext uri="{FF2B5EF4-FFF2-40B4-BE49-F238E27FC236}">
                <a16:creationId xmlns:a16="http://schemas.microsoft.com/office/drawing/2014/main" id="{9F4AACE7-4CD8-DFF7-F495-8F4C5A569415}"/>
              </a:ext>
            </a:extLst>
          </p:cNvPr>
          <p:cNvCxnSpPr>
            <a:cxnSpLocks/>
          </p:cNvCxnSpPr>
          <p:nvPr/>
        </p:nvCxnSpPr>
        <p:spPr>
          <a:xfrm flipH="1" flipV="1">
            <a:off x="8784404" y="1684962"/>
            <a:ext cx="347014" cy="244301"/>
          </a:xfrm>
          <a:prstGeom prst="straightConnector1">
            <a:avLst/>
          </a:prstGeom>
          <a:ln>
            <a:solidFill>
              <a:srgbClr val="00FA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8" name="直線矢印コネクタ 17">
            <a:extLst>
              <a:ext uri="{FF2B5EF4-FFF2-40B4-BE49-F238E27FC236}">
                <a16:creationId xmlns:a16="http://schemas.microsoft.com/office/drawing/2014/main" id="{8B319D86-45D7-9F2C-45AA-4DC2C013F1D7}"/>
              </a:ext>
            </a:extLst>
          </p:cNvPr>
          <p:cNvCxnSpPr>
            <a:cxnSpLocks/>
          </p:cNvCxnSpPr>
          <p:nvPr/>
        </p:nvCxnSpPr>
        <p:spPr>
          <a:xfrm flipH="1" flipV="1">
            <a:off x="6072027" y="2786782"/>
            <a:ext cx="554795" cy="327223"/>
          </a:xfrm>
          <a:prstGeom prst="straightConnector1">
            <a:avLst/>
          </a:prstGeom>
          <a:ln>
            <a:solidFill>
              <a:srgbClr val="00FA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694C282E-6A77-64EE-E325-B39DD15A76E5}"/>
              </a:ext>
            </a:extLst>
          </p:cNvPr>
          <p:cNvSpPr txBox="1"/>
          <p:nvPr/>
        </p:nvSpPr>
        <p:spPr>
          <a:xfrm>
            <a:off x="8199673" y="947383"/>
            <a:ext cx="867545" cy="313932"/>
          </a:xfrm>
          <a:prstGeom prst="rect">
            <a:avLst/>
          </a:prstGeom>
          <a:noFill/>
        </p:spPr>
        <p:txBody>
          <a:bodyPr wrap="none" rtlCol="0">
            <a:spAutoFit/>
          </a:bodyPr>
          <a:lstStyle/>
          <a:p>
            <a:pPr>
              <a:lnSpc>
                <a:spcPct val="90000"/>
              </a:lnSpc>
            </a:pPr>
            <a:r>
              <a:rPr kumimoji="1" lang="en-US" altLang="ja-JP" sz="1600" dirty="0">
                <a:solidFill>
                  <a:srgbClr val="00FA00"/>
                </a:solidFill>
              </a:rPr>
              <a:t>e- beam</a:t>
            </a:r>
            <a:endParaRPr kumimoji="1" lang="ja-JP" altLang="en-US" sz="1600">
              <a:solidFill>
                <a:srgbClr val="00FA00"/>
              </a:solidFill>
            </a:endParaRPr>
          </a:p>
        </p:txBody>
      </p:sp>
      <p:sp>
        <p:nvSpPr>
          <p:cNvPr id="21" name="テキスト ボックス 20">
            <a:extLst>
              <a:ext uri="{FF2B5EF4-FFF2-40B4-BE49-F238E27FC236}">
                <a16:creationId xmlns:a16="http://schemas.microsoft.com/office/drawing/2014/main" id="{42836D1D-6071-A7AE-26B6-F1AF56413EA4}"/>
              </a:ext>
            </a:extLst>
          </p:cNvPr>
          <p:cNvSpPr txBox="1"/>
          <p:nvPr/>
        </p:nvSpPr>
        <p:spPr>
          <a:xfrm>
            <a:off x="7086212" y="3122700"/>
            <a:ext cx="755582" cy="221599"/>
          </a:xfrm>
          <a:prstGeom prst="rect">
            <a:avLst/>
          </a:prstGeom>
          <a:solidFill>
            <a:schemeClr val="bg1"/>
          </a:solidFill>
        </p:spPr>
        <p:txBody>
          <a:bodyPr wrap="none" lIns="36000" tIns="0" rIns="36000" bIns="0" rtlCol="0">
            <a:spAutoFit/>
          </a:bodyPr>
          <a:lstStyle/>
          <a:p>
            <a:pPr>
              <a:lnSpc>
                <a:spcPct val="90000"/>
              </a:lnSpc>
            </a:pPr>
            <a:r>
              <a:rPr kumimoji="1" lang="en-US" altLang="ja-JP" sz="1600" dirty="0">
                <a:solidFill>
                  <a:srgbClr val="00FA00"/>
                </a:solidFill>
              </a:rPr>
              <a:t>e- beam</a:t>
            </a:r>
            <a:endParaRPr kumimoji="1" lang="ja-JP" altLang="en-US" sz="1600">
              <a:solidFill>
                <a:srgbClr val="00FA00"/>
              </a:solidFill>
            </a:endParaRPr>
          </a:p>
        </p:txBody>
      </p:sp>
      <p:cxnSp>
        <p:nvCxnSpPr>
          <p:cNvPr id="22" name="直線矢印コネクタ 21">
            <a:extLst>
              <a:ext uri="{FF2B5EF4-FFF2-40B4-BE49-F238E27FC236}">
                <a16:creationId xmlns:a16="http://schemas.microsoft.com/office/drawing/2014/main" id="{110A24DF-9C24-2E69-8AE5-BADFB1C27C81}"/>
              </a:ext>
            </a:extLst>
          </p:cNvPr>
          <p:cNvCxnSpPr>
            <a:cxnSpLocks/>
          </p:cNvCxnSpPr>
          <p:nvPr/>
        </p:nvCxnSpPr>
        <p:spPr>
          <a:xfrm flipH="1" flipV="1">
            <a:off x="5421572" y="6249296"/>
            <a:ext cx="993188" cy="0"/>
          </a:xfrm>
          <a:prstGeom prst="straightConnector1">
            <a:avLst/>
          </a:prstGeom>
          <a:ln>
            <a:solidFill>
              <a:srgbClr val="00FA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68C9FAB-CAE3-A697-1F14-792F5BC6AC45}"/>
              </a:ext>
            </a:extLst>
          </p:cNvPr>
          <p:cNvCxnSpPr>
            <a:cxnSpLocks/>
          </p:cNvCxnSpPr>
          <p:nvPr/>
        </p:nvCxnSpPr>
        <p:spPr>
          <a:xfrm flipH="1" flipV="1">
            <a:off x="8074030" y="6229644"/>
            <a:ext cx="993188" cy="0"/>
          </a:xfrm>
          <a:prstGeom prst="straightConnector1">
            <a:avLst/>
          </a:prstGeom>
          <a:ln>
            <a:solidFill>
              <a:srgbClr val="00FA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97DBF8B5-58D8-43F4-A45B-E5AB47A96572}"/>
              </a:ext>
            </a:extLst>
          </p:cNvPr>
          <p:cNvSpPr txBox="1"/>
          <p:nvPr/>
        </p:nvSpPr>
        <p:spPr>
          <a:xfrm>
            <a:off x="8370122" y="5943886"/>
            <a:ext cx="755582" cy="221599"/>
          </a:xfrm>
          <a:prstGeom prst="rect">
            <a:avLst/>
          </a:prstGeom>
          <a:solidFill>
            <a:schemeClr val="bg1"/>
          </a:solidFill>
        </p:spPr>
        <p:txBody>
          <a:bodyPr wrap="none" lIns="36000" tIns="0" rIns="36000" bIns="0" rtlCol="0">
            <a:spAutoFit/>
          </a:bodyPr>
          <a:lstStyle/>
          <a:p>
            <a:pPr>
              <a:lnSpc>
                <a:spcPct val="90000"/>
              </a:lnSpc>
            </a:pPr>
            <a:r>
              <a:rPr kumimoji="1" lang="en-US" altLang="ja-JP" sz="1600" dirty="0">
                <a:solidFill>
                  <a:srgbClr val="00FA00"/>
                </a:solidFill>
              </a:rPr>
              <a:t>e- beam</a:t>
            </a:r>
            <a:endParaRPr kumimoji="1" lang="ja-JP" altLang="en-US" sz="1600">
              <a:solidFill>
                <a:srgbClr val="00FA00"/>
              </a:solidFill>
            </a:endParaRPr>
          </a:p>
        </p:txBody>
      </p:sp>
      <p:cxnSp>
        <p:nvCxnSpPr>
          <p:cNvPr id="29" name="直線矢印コネクタ 28">
            <a:extLst>
              <a:ext uri="{FF2B5EF4-FFF2-40B4-BE49-F238E27FC236}">
                <a16:creationId xmlns:a16="http://schemas.microsoft.com/office/drawing/2014/main" id="{07FFFC90-1ED2-239C-BBE3-A0AEB107B78D}"/>
              </a:ext>
            </a:extLst>
          </p:cNvPr>
          <p:cNvCxnSpPr>
            <a:cxnSpLocks/>
          </p:cNvCxnSpPr>
          <p:nvPr/>
        </p:nvCxnSpPr>
        <p:spPr>
          <a:xfrm flipH="1" flipV="1">
            <a:off x="6796289" y="3206591"/>
            <a:ext cx="467540" cy="296767"/>
          </a:xfrm>
          <a:prstGeom prst="straightConnector1">
            <a:avLst/>
          </a:prstGeom>
          <a:ln>
            <a:solidFill>
              <a:srgbClr val="00FA00"/>
            </a:solidFill>
            <a:headEnd type="triangle" w="lg" len="lg"/>
            <a:tailEnd type="none" w="lg" len="lg"/>
          </a:ln>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CEF52D36-6D97-467E-6510-E143C59C6889}"/>
              </a:ext>
            </a:extLst>
          </p:cNvPr>
          <p:cNvCxnSpPr>
            <a:cxnSpLocks/>
          </p:cNvCxnSpPr>
          <p:nvPr/>
        </p:nvCxnSpPr>
        <p:spPr>
          <a:xfrm flipH="1" flipV="1">
            <a:off x="7663910" y="1107019"/>
            <a:ext cx="379298" cy="122151"/>
          </a:xfrm>
          <a:prstGeom prst="straightConnector1">
            <a:avLst/>
          </a:prstGeom>
          <a:ln>
            <a:solidFill>
              <a:srgbClr val="00FA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4988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14421-7B1E-441F-16E7-00654BFA870E}"/>
              </a:ext>
            </a:extLst>
          </p:cNvPr>
          <p:cNvSpPr>
            <a:spLocks noGrp="1"/>
          </p:cNvSpPr>
          <p:nvPr>
            <p:ph type="title"/>
          </p:nvPr>
        </p:nvSpPr>
        <p:spPr/>
        <p:txBody>
          <a:bodyPr/>
          <a:lstStyle/>
          <a:p>
            <a:r>
              <a:rPr kumimoji="1" lang="ja-JP" altLang="en-US"/>
              <a:t>オプティクスマッチングシミュレーション</a:t>
            </a:r>
          </a:p>
        </p:txBody>
      </p:sp>
      <p:sp>
        <p:nvSpPr>
          <p:cNvPr id="3" name="コンテンツ プレースホルダー 2">
            <a:extLst>
              <a:ext uri="{FF2B5EF4-FFF2-40B4-BE49-F238E27FC236}">
                <a16:creationId xmlns:a16="http://schemas.microsoft.com/office/drawing/2014/main" id="{CC25FA40-DEF7-04E6-CC85-B7C35177A7B7}"/>
              </a:ext>
            </a:extLst>
          </p:cNvPr>
          <p:cNvSpPr>
            <a:spLocks noGrp="1"/>
          </p:cNvSpPr>
          <p:nvPr>
            <p:ph idx="1"/>
          </p:nvPr>
        </p:nvSpPr>
        <p:spPr>
          <a:xfrm>
            <a:off x="156882" y="939800"/>
            <a:ext cx="8987118" cy="1780701"/>
          </a:xfrm>
        </p:spPr>
        <p:txBody>
          <a:bodyPr>
            <a:normAutofit/>
          </a:bodyPr>
          <a:lstStyle/>
          <a:p>
            <a:pPr>
              <a:lnSpc>
                <a:spcPct val="90000"/>
              </a:lnSpc>
            </a:pPr>
            <a:r>
              <a:rPr kumimoji="1" lang="ja-JP" altLang="en-US" sz="2000"/>
              <a:t>パルス四極</a:t>
            </a:r>
            <a:r>
              <a:rPr kumimoji="1" lang="en-US" altLang="ja-JP" sz="2000" dirty="0"/>
              <a:t>: </a:t>
            </a:r>
            <a:r>
              <a:rPr kumimoji="1" lang="ja-JP" altLang="en-US" sz="2000">
                <a:solidFill>
                  <a:srgbClr val="00B050"/>
                </a:solidFill>
              </a:rPr>
              <a:t>入口部</a:t>
            </a:r>
            <a:r>
              <a:rPr kumimoji="1" lang="en-US" altLang="ja-JP" sz="2000" dirty="0">
                <a:solidFill>
                  <a:srgbClr val="00B050"/>
                </a:solidFill>
              </a:rPr>
              <a:t> 4</a:t>
            </a:r>
            <a:r>
              <a:rPr kumimoji="1" lang="ja-JP" altLang="en-US" sz="2000">
                <a:solidFill>
                  <a:srgbClr val="00B050"/>
                </a:solidFill>
              </a:rPr>
              <a:t>台</a:t>
            </a:r>
            <a:r>
              <a:rPr kumimoji="1" lang="en-US" altLang="ja-JP" sz="2000" dirty="0">
                <a:solidFill>
                  <a:srgbClr val="00B050"/>
                </a:solidFill>
              </a:rPr>
              <a:t> and </a:t>
            </a:r>
            <a:r>
              <a:rPr kumimoji="1" lang="ja-JP" altLang="en-US" sz="2000">
                <a:solidFill>
                  <a:srgbClr val="00B050"/>
                </a:solidFill>
              </a:rPr>
              <a:t>出口部</a:t>
            </a:r>
            <a:r>
              <a:rPr kumimoji="1" lang="en-US" altLang="ja-JP" sz="2000" dirty="0">
                <a:solidFill>
                  <a:srgbClr val="00B050"/>
                </a:solidFill>
              </a:rPr>
              <a:t> 4</a:t>
            </a:r>
            <a:r>
              <a:rPr kumimoji="1" lang="ja-JP" altLang="en-US" sz="2000">
                <a:solidFill>
                  <a:srgbClr val="00B050"/>
                </a:solidFill>
              </a:rPr>
              <a:t>台</a:t>
            </a:r>
            <a:endParaRPr kumimoji="1" lang="en-US" altLang="ja-JP" sz="2000" dirty="0"/>
          </a:p>
          <a:p>
            <a:pPr>
              <a:lnSpc>
                <a:spcPct val="90000"/>
              </a:lnSpc>
            </a:pPr>
            <a:r>
              <a:rPr lang="ja-JP" altLang="en-US" sz="2000">
                <a:solidFill>
                  <a:srgbClr val="0432FF"/>
                </a:solidFill>
              </a:rPr>
              <a:t>マッチング調整能力</a:t>
            </a:r>
            <a:r>
              <a:rPr lang="en-US" altLang="ja-JP" sz="2000" dirty="0">
                <a:solidFill>
                  <a:srgbClr val="0432FF"/>
                </a:solidFill>
              </a:rPr>
              <a:t> </a:t>
            </a:r>
            <a:r>
              <a:rPr lang="ja-JP" altLang="en-US" sz="2000"/>
              <a:t>の評価のためシミュレーションを行い</a:t>
            </a:r>
            <a:r>
              <a:rPr lang="en-US" altLang="ja-JP" sz="2000" dirty="0"/>
              <a:t> </a:t>
            </a:r>
            <a:br>
              <a:rPr lang="en-US" altLang="ja-JP" sz="2000" dirty="0"/>
            </a:br>
            <a:r>
              <a:rPr lang="en-US" altLang="ja-JP" sz="2000" dirty="0"/>
              <a:t>    </a:t>
            </a:r>
            <a:r>
              <a:rPr lang="ja-JP" altLang="en-US" sz="2000"/>
              <a:t>初期</a:t>
            </a:r>
            <a:r>
              <a:rPr lang="en-US" altLang="ja-JP" sz="2000" dirty="0"/>
              <a:t>Twiss</a:t>
            </a:r>
            <a:r>
              <a:rPr lang="ja-JP" altLang="en-US" sz="2000"/>
              <a:t>パラメータを乱数で振ってマッチングを試みた</a:t>
            </a:r>
            <a:endParaRPr lang="en-US" altLang="ja-JP" sz="2000" dirty="0"/>
          </a:p>
          <a:p>
            <a:pPr>
              <a:lnSpc>
                <a:spcPct val="90000"/>
              </a:lnSpc>
            </a:pPr>
            <a:r>
              <a:rPr lang="ja-JP" altLang="en-US" sz="2000"/>
              <a:t>マグネットの磁場仕様値内で</a:t>
            </a:r>
            <a:r>
              <a:rPr lang="en-US" altLang="ja-JP" sz="2000" dirty="0"/>
              <a:t>, </a:t>
            </a:r>
            <a:r>
              <a:rPr lang="ja-JP" altLang="en-US" sz="2000"/>
              <a:t>うまく</a:t>
            </a:r>
            <a:r>
              <a:rPr lang="ja-JP" altLang="en-US" sz="2000">
                <a:solidFill>
                  <a:srgbClr val="0432FF"/>
                </a:solidFill>
              </a:rPr>
              <a:t>マッチングが取れて</a:t>
            </a:r>
            <a:br>
              <a:rPr lang="en-US" altLang="ja-JP" sz="2000" dirty="0"/>
            </a:br>
            <a:r>
              <a:rPr lang="ja-JP" altLang="en-US" sz="2000"/>
              <a:t>　　</a:t>
            </a:r>
            <a:r>
              <a:rPr lang="en-US" altLang="ja-JP" sz="2000" dirty="0">
                <a:solidFill>
                  <a:srgbClr val="0432FF"/>
                </a:solidFill>
              </a:rPr>
              <a:t> </a:t>
            </a:r>
            <a:r>
              <a:rPr lang="en-US" altLang="ja-JP" sz="2000" dirty="0" err="1">
                <a:solidFill>
                  <a:srgbClr val="0432FF"/>
                </a:solidFill>
              </a:rPr>
              <a:t>B</a:t>
            </a:r>
            <a:r>
              <a:rPr lang="en-US" altLang="ja-JP" sz="1800" dirty="0" err="1">
                <a:solidFill>
                  <a:srgbClr val="0432FF"/>
                </a:solidFill>
              </a:rPr>
              <a:t>mag</a:t>
            </a:r>
            <a:r>
              <a:rPr lang="en-US" altLang="ja-JP" sz="2000" baseline="-25000" dirty="0" err="1">
                <a:solidFill>
                  <a:srgbClr val="0432FF"/>
                </a:solidFill>
              </a:rPr>
              <a:t>x,y</a:t>
            </a:r>
            <a:r>
              <a:rPr lang="en-US" altLang="ja-JP" sz="2000" dirty="0">
                <a:solidFill>
                  <a:srgbClr val="0432FF"/>
                </a:solidFill>
              </a:rPr>
              <a:t> </a:t>
            </a:r>
            <a:r>
              <a:rPr lang="ja-JP" altLang="en-US" sz="2000">
                <a:solidFill>
                  <a:srgbClr val="0432FF"/>
                </a:solidFill>
              </a:rPr>
              <a:t>値が</a:t>
            </a:r>
            <a:r>
              <a:rPr lang="en-US" altLang="ja-JP" sz="2000" dirty="0">
                <a:solidFill>
                  <a:srgbClr val="0432FF"/>
                </a:solidFill>
              </a:rPr>
              <a:t> 1 </a:t>
            </a:r>
            <a:r>
              <a:rPr lang="ja-JP" altLang="en-US" sz="2000">
                <a:solidFill>
                  <a:srgbClr val="0432FF"/>
                </a:solidFill>
              </a:rPr>
              <a:t>付近になるように調整できる</a:t>
            </a:r>
            <a:r>
              <a:rPr lang="ja-JP" altLang="en-US" sz="2000"/>
              <a:t>ことが確認された</a:t>
            </a:r>
            <a:endParaRPr lang="en-US" altLang="ja-JP" sz="2000" dirty="0"/>
          </a:p>
        </p:txBody>
      </p:sp>
      <p:sp>
        <p:nvSpPr>
          <p:cNvPr id="4" name="スライド番号プレースホルダー 3">
            <a:extLst>
              <a:ext uri="{FF2B5EF4-FFF2-40B4-BE49-F238E27FC236}">
                <a16:creationId xmlns:a16="http://schemas.microsoft.com/office/drawing/2014/main" id="{45954037-FA69-F02F-986D-C890233148B5}"/>
              </a:ext>
            </a:extLst>
          </p:cNvPr>
          <p:cNvSpPr>
            <a:spLocks noGrp="1"/>
          </p:cNvSpPr>
          <p:nvPr>
            <p:ph type="sldNum" sz="quarter" idx="12"/>
          </p:nvPr>
        </p:nvSpPr>
        <p:spPr/>
        <p:txBody>
          <a:bodyPr/>
          <a:lstStyle/>
          <a:p>
            <a:fld id="{A477A2B4-985F-9743-A71F-B8271216F56E}" type="slidenum">
              <a:rPr kumimoji="1" lang="ja-JP" altLang="en-US" smtClean="0"/>
              <a:t>9</a:t>
            </a:fld>
            <a:endParaRPr kumimoji="1" lang="ja-JP" altLang="en-US"/>
          </a:p>
        </p:txBody>
      </p:sp>
      <p:pic>
        <p:nvPicPr>
          <p:cNvPr id="5" name="図 4">
            <a:extLst>
              <a:ext uri="{FF2B5EF4-FFF2-40B4-BE49-F238E27FC236}">
                <a16:creationId xmlns:a16="http://schemas.microsoft.com/office/drawing/2014/main" id="{E0FF9CBE-29CA-7DC4-74EF-C48B5B524EB7}"/>
              </a:ext>
            </a:extLst>
          </p:cNvPr>
          <p:cNvPicPr>
            <a:picLocks noChangeAspect="1"/>
          </p:cNvPicPr>
          <p:nvPr/>
        </p:nvPicPr>
        <p:blipFill rotWithShape="1">
          <a:blip r:embed="rId2"/>
          <a:srcRect l="13609" r="13968"/>
          <a:stretch/>
        </p:blipFill>
        <p:spPr>
          <a:xfrm>
            <a:off x="1992140" y="2854241"/>
            <a:ext cx="1986708" cy="1920240"/>
          </a:xfrm>
          <a:prstGeom prst="rect">
            <a:avLst/>
          </a:prstGeom>
        </p:spPr>
      </p:pic>
      <p:pic>
        <p:nvPicPr>
          <p:cNvPr id="6" name="図 5">
            <a:extLst>
              <a:ext uri="{FF2B5EF4-FFF2-40B4-BE49-F238E27FC236}">
                <a16:creationId xmlns:a16="http://schemas.microsoft.com/office/drawing/2014/main" id="{2D9180D8-D35F-FAF3-AE5E-522C4EC6C07A}"/>
              </a:ext>
            </a:extLst>
          </p:cNvPr>
          <p:cNvPicPr>
            <a:picLocks noChangeAspect="1"/>
          </p:cNvPicPr>
          <p:nvPr/>
        </p:nvPicPr>
        <p:blipFill rotWithShape="1">
          <a:blip r:embed="rId3"/>
          <a:srcRect l="12730" r="13984"/>
          <a:stretch/>
        </p:blipFill>
        <p:spPr>
          <a:xfrm>
            <a:off x="6884119" y="2854241"/>
            <a:ext cx="2010382" cy="1920240"/>
          </a:xfrm>
          <a:prstGeom prst="rect">
            <a:avLst/>
          </a:prstGeom>
        </p:spPr>
      </p:pic>
      <p:pic>
        <p:nvPicPr>
          <p:cNvPr id="7" name="図 6">
            <a:extLst>
              <a:ext uri="{FF2B5EF4-FFF2-40B4-BE49-F238E27FC236}">
                <a16:creationId xmlns:a16="http://schemas.microsoft.com/office/drawing/2014/main" id="{E8CF9A84-5F5C-6D7F-5639-9BB43841B116}"/>
              </a:ext>
            </a:extLst>
          </p:cNvPr>
          <p:cNvPicPr>
            <a:picLocks noChangeAspect="1"/>
          </p:cNvPicPr>
          <p:nvPr/>
        </p:nvPicPr>
        <p:blipFill>
          <a:blip r:embed="rId4"/>
          <a:stretch>
            <a:fillRect/>
          </a:stretch>
        </p:blipFill>
        <p:spPr>
          <a:xfrm>
            <a:off x="4056777" y="2854241"/>
            <a:ext cx="2743200" cy="1920240"/>
          </a:xfrm>
          <a:prstGeom prst="rect">
            <a:avLst/>
          </a:prstGeom>
        </p:spPr>
      </p:pic>
      <p:pic>
        <p:nvPicPr>
          <p:cNvPr id="8" name="図 7">
            <a:extLst>
              <a:ext uri="{FF2B5EF4-FFF2-40B4-BE49-F238E27FC236}">
                <a16:creationId xmlns:a16="http://schemas.microsoft.com/office/drawing/2014/main" id="{C7D1190D-D987-6517-34A1-C63728DC319A}"/>
              </a:ext>
            </a:extLst>
          </p:cNvPr>
          <p:cNvPicPr>
            <a:picLocks noChangeAspect="1"/>
          </p:cNvPicPr>
          <p:nvPr/>
        </p:nvPicPr>
        <p:blipFill rotWithShape="1">
          <a:blip r:embed="rId5"/>
          <a:srcRect l="13789" r="11354"/>
          <a:stretch/>
        </p:blipFill>
        <p:spPr>
          <a:xfrm>
            <a:off x="1992139" y="4929322"/>
            <a:ext cx="2053477" cy="1920240"/>
          </a:xfrm>
          <a:prstGeom prst="rect">
            <a:avLst/>
          </a:prstGeom>
        </p:spPr>
      </p:pic>
      <p:pic>
        <p:nvPicPr>
          <p:cNvPr id="9" name="図 8">
            <a:extLst>
              <a:ext uri="{FF2B5EF4-FFF2-40B4-BE49-F238E27FC236}">
                <a16:creationId xmlns:a16="http://schemas.microsoft.com/office/drawing/2014/main" id="{9B178520-672A-87F1-F566-18DD75C041C1}"/>
              </a:ext>
            </a:extLst>
          </p:cNvPr>
          <p:cNvPicPr>
            <a:picLocks noChangeAspect="1"/>
          </p:cNvPicPr>
          <p:nvPr/>
        </p:nvPicPr>
        <p:blipFill rotWithShape="1">
          <a:blip r:embed="rId6"/>
          <a:srcRect l="12857" r="12286"/>
          <a:stretch/>
        </p:blipFill>
        <p:spPr>
          <a:xfrm>
            <a:off x="4434864" y="4929322"/>
            <a:ext cx="2053477" cy="1920240"/>
          </a:xfrm>
          <a:prstGeom prst="rect">
            <a:avLst/>
          </a:prstGeom>
        </p:spPr>
      </p:pic>
      <p:pic>
        <p:nvPicPr>
          <p:cNvPr id="10" name="図 9">
            <a:extLst>
              <a:ext uri="{FF2B5EF4-FFF2-40B4-BE49-F238E27FC236}">
                <a16:creationId xmlns:a16="http://schemas.microsoft.com/office/drawing/2014/main" id="{70FFCB00-9937-ABED-954F-91D7F4FB158E}"/>
              </a:ext>
            </a:extLst>
          </p:cNvPr>
          <p:cNvPicPr>
            <a:picLocks noChangeAspect="1"/>
          </p:cNvPicPr>
          <p:nvPr/>
        </p:nvPicPr>
        <p:blipFill rotWithShape="1">
          <a:blip r:embed="rId7"/>
          <a:srcRect l="13060" r="12620"/>
          <a:stretch/>
        </p:blipFill>
        <p:spPr>
          <a:xfrm>
            <a:off x="6890650" y="4929322"/>
            <a:ext cx="2038746" cy="1920240"/>
          </a:xfrm>
          <a:prstGeom prst="rect">
            <a:avLst/>
          </a:prstGeom>
        </p:spPr>
      </p:pic>
      <p:cxnSp>
        <p:nvCxnSpPr>
          <p:cNvPr id="12" name="直線コネクタ 11">
            <a:extLst>
              <a:ext uri="{FF2B5EF4-FFF2-40B4-BE49-F238E27FC236}">
                <a16:creationId xmlns:a16="http://schemas.microsoft.com/office/drawing/2014/main" id="{97A206EC-9DD2-F9CE-B26A-11627907E5A1}"/>
              </a:ext>
            </a:extLst>
          </p:cNvPr>
          <p:cNvCxnSpPr/>
          <p:nvPr/>
        </p:nvCxnSpPr>
        <p:spPr>
          <a:xfrm flipH="1">
            <a:off x="241663" y="4839789"/>
            <a:ext cx="8810897" cy="0"/>
          </a:xfrm>
          <a:prstGeom prst="line">
            <a:avLst/>
          </a:prstGeom>
          <a:ln w="19050">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3" name="テキスト ボックス 12">
            <a:extLst>
              <a:ext uri="{FF2B5EF4-FFF2-40B4-BE49-F238E27FC236}">
                <a16:creationId xmlns:a16="http://schemas.microsoft.com/office/drawing/2014/main" id="{53FD6373-4066-59D8-DA6E-C5A797017020}"/>
              </a:ext>
            </a:extLst>
          </p:cNvPr>
          <p:cNvSpPr txBox="1"/>
          <p:nvPr/>
        </p:nvSpPr>
        <p:spPr>
          <a:xfrm>
            <a:off x="535578" y="3422470"/>
            <a:ext cx="1017779" cy="646331"/>
          </a:xfrm>
          <a:prstGeom prst="rect">
            <a:avLst/>
          </a:prstGeom>
          <a:noFill/>
        </p:spPr>
        <p:txBody>
          <a:bodyPr wrap="none" rtlCol="0">
            <a:spAutoFit/>
          </a:bodyPr>
          <a:lstStyle/>
          <a:p>
            <a:r>
              <a:rPr kumimoji="1" lang="en-US" altLang="ja-JP" dirty="0"/>
              <a:t>at J-arc</a:t>
            </a:r>
          </a:p>
          <a:p>
            <a:r>
              <a:rPr lang="en-US" altLang="ja-JP" dirty="0"/>
              <a:t>entrance</a:t>
            </a:r>
            <a:endParaRPr kumimoji="1" lang="ja-JP" altLang="en-US"/>
          </a:p>
        </p:txBody>
      </p:sp>
      <p:sp>
        <p:nvSpPr>
          <p:cNvPr id="14" name="テキスト ボックス 13">
            <a:extLst>
              <a:ext uri="{FF2B5EF4-FFF2-40B4-BE49-F238E27FC236}">
                <a16:creationId xmlns:a16="http://schemas.microsoft.com/office/drawing/2014/main" id="{2787ECD8-2D55-C3A8-4BB6-704F5F359195}"/>
              </a:ext>
            </a:extLst>
          </p:cNvPr>
          <p:cNvSpPr txBox="1"/>
          <p:nvPr/>
        </p:nvSpPr>
        <p:spPr>
          <a:xfrm>
            <a:off x="535578" y="5357950"/>
            <a:ext cx="852413" cy="646331"/>
          </a:xfrm>
          <a:prstGeom prst="rect">
            <a:avLst/>
          </a:prstGeom>
          <a:noFill/>
        </p:spPr>
        <p:txBody>
          <a:bodyPr wrap="none" rtlCol="0">
            <a:spAutoFit/>
          </a:bodyPr>
          <a:lstStyle/>
          <a:p>
            <a:r>
              <a:rPr kumimoji="1" lang="en-US" altLang="ja-JP" dirty="0"/>
              <a:t>at J-arc</a:t>
            </a:r>
          </a:p>
          <a:p>
            <a:r>
              <a:rPr lang="en-US" altLang="ja-JP" dirty="0"/>
              <a:t>exit</a:t>
            </a:r>
            <a:endParaRPr kumimoji="1" lang="ja-JP" altLang="en-US"/>
          </a:p>
        </p:txBody>
      </p:sp>
      <p:sp>
        <p:nvSpPr>
          <p:cNvPr id="15" name="テキスト ボックス 14">
            <a:extLst>
              <a:ext uri="{FF2B5EF4-FFF2-40B4-BE49-F238E27FC236}">
                <a16:creationId xmlns:a16="http://schemas.microsoft.com/office/drawing/2014/main" id="{CA6244B6-34E5-7AC1-81EB-B0A404E8EE07}"/>
              </a:ext>
            </a:extLst>
          </p:cNvPr>
          <p:cNvSpPr txBox="1"/>
          <p:nvPr/>
        </p:nvSpPr>
        <p:spPr>
          <a:xfrm>
            <a:off x="2509414" y="2863878"/>
            <a:ext cx="1463221" cy="441339"/>
          </a:xfrm>
          <a:prstGeom prst="rect">
            <a:avLst/>
          </a:prstGeom>
          <a:noFill/>
        </p:spPr>
        <p:txBody>
          <a:bodyPr wrap="none" rtlCol="0">
            <a:spAutoFit/>
          </a:bodyPr>
          <a:lstStyle/>
          <a:p>
            <a:pPr>
              <a:lnSpc>
                <a:spcPct val="80000"/>
              </a:lnSpc>
            </a:pPr>
            <a:r>
              <a:rPr kumimoji="1" lang="en-US" altLang="ja-JP" sz="1400" dirty="0"/>
              <a:t>initial unmatched</a:t>
            </a:r>
            <a:br>
              <a:rPr kumimoji="1" lang="en-US" altLang="ja-JP" sz="1400" dirty="0"/>
            </a:br>
            <a:r>
              <a:rPr kumimoji="1" lang="en-US" altLang="ja-JP" sz="1400" dirty="0"/>
              <a:t> conditions</a:t>
            </a:r>
            <a:endParaRPr kumimoji="1" lang="ja-JP" altLang="en-US" sz="1400"/>
          </a:p>
        </p:txBody>
      </p:sp>
      <p:sp>
        <p:nvSpPr>
          <p:cNvPr id="16" name="テキスト ボックス 15">
            <a:extLst>
              <a:ext uri="{FF2B5EF4-FFF2-40B4-BE49-F238E27FC236}">
                <a16:creationId xmlns:a16="http://schemas.microsoft.com/office/drawing/2014/main" id="{D59A2A91-29B8-AE32-93DF-CCF34738759F}"/>
              </a:ext>
            </a:extLst>
          </p:cNvPr>
          <p:cNvSpPr txBox="1"/>
          <p:nvPr/>
        </p:nvSpPr>
        <p:spPr>
          <a:xfrm>
            <a:off x="5026191" y="2936993"/>
            <a:ext cx="1253485" cy="268984"/>
          </a:xfrm>
          <a:prstGeom prst="rect">
            <a:avLst/>
          </a:prstGeom>
          <a:noFill/>
        </p:spPr>
        <p:txBody>
          <a:bodyPr wrap="none" rtlCol="0">
            <a:spAutoFit/>
          </a:bodyPr>
          <a:lstStyle/>
          <a:p>
            <a:pPr>
              <a:lnSpc>
                <a:spcPct val="80000"/>
              </a:lnSpc>
            </a:pPr>
            <a:r>
              <a:rPr kumimoji="1" lang="en-US" altLang="ja-JP" sz="1400" dirty="0"/>
              <a:t>after matching</a:t>
            </a:r>
            <a:endParaRPr kumimoji="1" lang="ja-JP" altLang="en-US" sz="1400"/>
          </a:p>
        </p:txBody>
      </p:sp>
      <p:sp>
        <p:nvSpPr>
          <p:cNvPr id="17" name="右矢印 16">
            <a:extLst>
              <a:ext uri="{FF2B5EF4-FFF2-40B4-BE49-F238E27FC236}">
                <a16:creationId xmlns:a16="http://schemas.microsoft.com/office/drawing/2014/main" id="{05DA552D-2928-693A-3CB0-E5F6A3F13FE1}"/>
              </a:ext>
            </a:extLst>
          </p:cNvPr>
          <p:cNvSpPr/>
          <p:nvPr/>
        </p:nvSpPr>
        <p:spPr>
          <a:xfrm>
            <a:off x="3956517" y="3481538"/>
            <a:ext cx="461114" cy="54390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右矢印 17">
            <a:extLst>
              <a:ext uri="{FF2B5EF4-FFF2-40B4-BE49-F238E27FC236}">
                <a16:creationId xmlns:a16="http://schemas.microsoft.com/office/drawing/2014/main" id="{BA6A1D83-A10F-88AA-1FDA-A469EF1DFFB3}"/>
              </a:ext>
            </a:extLst>
          </p:cNvPr>
          <p:cNvSpPr/>
          <p:nvPr/>
        </p:nvSpPr>
        <p:spPr>
          <a:xfrm>
            <a:off x="3986811" y="5588827"/>
            <a:ext cx="461114" cy="543905"/>
          </a:xfrm>
          <a:prstGeom prst="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B706ACF-4992-DBE7-F40B-62E810FA6ED5}"/>
              </a:ext>
            </a:extLst>
          </p:cNvPr>
          <p:cNvSpPr txBox="1"/>
          <p:nvPr/>
        </p:nvSpPr>
        <p:spPr>
          <a:xfrm>
            <a:off x="6562929" y="2497198"/>
            <a:ext cx="2489631" cy="416140"/>
          </a:xfrm>
          <a:prstGeom prst="rect">
            <a:avLst/>
          </a:prstGeom>
          <a:noFill/>
        </p:spPr>
        <p:txBody>
          <a:bodyPr wrap="square" rtlCol="0">
            <a:spAutoFit/>
          </a:bodyPr>
          <a:lstStyle/>
          <a:p>
            <a:pPr>
              <a:lnSpc>
                <a:spcPct val="80000"/>
              </a:lnSpc>
            </a:pPr>
            <a:r>
              <a:rPr kumimoji="1" lang="en-US" altLang="ja-JP" sz="1400" dirty="0">
                <a:solidFill>
                  <a:srgbClr val="0432FF"/>
                </a:solidFill>
              </a:rPr>
              <a:t>field strengths </a:t>
            </a:r>
            <a:r>
              <a:rPr lang="en-US" altLang="ja-JP" sz="1400" dirty="0"/>
              <a:t>after matching</a:t>
            </a:r>
          </a:p>
          <a:p>
            <a:pPr>
              <a:lnSpc>
                <a:spcPct val="80000"/>
              </a:lnSpc>
            </a:pPr>
            <a:r>
              <a:rPr kumimoji="1" lang="en-US" altLang="ja-JP" sz="1200" dirty="0"/>
              <a:t>(</a:t>
            </a:r>
            <a:r>
              <a:rPr kumimoji="1" lang="en-US" altLang="ja-JP" sz="1200" dirty="0">
                <a:solidFill>
                  <a:schemeClr val="accent2"/>
                </a:solidFill>
              </a:rPr>
              <a:t>plot boundary </a:t>
            </a:r>
            <a:r>
              <a:rPr lang="en-US" altLang="ja-JP" sz="1200" dirty="0">
                <a:solidFill>
                  <a:schemeClr val="accent2"/>
                </a:solidFill>
              </a:rPr>
              <a:t>shows</a:t>
            </a:r>
            <a:r>
              <a:rPr kumimoji="1" lang="en-US" altLang="ja-JP" sz="1200" dirty="0"/>
              <a:t> design limit)</a:t>
            </a:r>
            <a:endParaRPr kumimoji="1" lang="ja-JP" altLang="en-US" sz="1200"/>
          </a:p>
        </p:txBody>
      </p:sp>
      <p:sp>
        <p:nvSpPr>
          <p:cNvPr id="20" name="正方形/長方形 19">
            <a:extLst>
              <a:ext uri="{FF2B5EF4-FFF2-40B4-BE49-F238E27FC236}">
                <a16:creationId xmlns:a16="http://schemas.microsoft.com/office/drawing/2014/main" id="{1146A69F-D7F5-A5FC-9FB6-A26147585E43}"/>
              </a:ext>
            </a:extLst>
          </p:cNvPr>
          <p:cNvSpPr/>
          <p:nvPr/>
        </p:nvSpPr>
        <p:spPr>
          <a:xfrm>
            <a:off x="7112726" y="2915959"/>
            <a:ext cx="1685108" cy="1678742"/>
          </a:xfrm>
          <a:prstGeom prst="rect">
            <a:avLst/>
          </a:prstGeom>
          <a:noFill/>
          <a:ln w="19050">
            <a:solidFill>
              <a:schemeClr val="accent2"/>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8E7FE340-6B1F-89AE-EE5A-DF6862FCB796}"/>
              </a:ext>
            </a:extLst>
          </p:cNvPr>
          <p:cNvSpPr/>
          <p:nvPr/>
        </p:nvSpPr>
        <p:spPr>
          <a:xfrm>
            <a:off x="7113186" y="4990020"/>
            <a:ext cx="1685108" cy="1678742"/>
          </a:xfrm>
          <a:prstGeom prst="rect">
            <a:avLst/>
          </a:prstGeom>
          <a:noFill/>
          <a:ln w="19050">
            <a:solidFill>
              <a:schemeClr val="accent2"/>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A6C49FB-3E28-5E35-BB53-D2B9F32EA07C}"/>
              </a:ext>
            </a:extLst>
          </p:cNvPr>
          <p:cNvSpPr txBox="1"/>
          <p:nvPr/>
        </p:nvSpPr>
        <p:spPr>
          <a:xfrm>
            <a:off x="7990529" y="2093288"/>
            <a:ext cx="765200" cy="276999"/>
          </a:xfrm>
          <a:prstGeom prst="rect">
            <a:avLst/>
          </a:prstGeom>
          <a:noFill/>
          <a:ln>
            <a:solidFill>
              <a:schemeClr val="tx1"/>
            </a:solidFill>
          </a:ln>
        </p:spPr>
        <p:txBody>
          <a:bodyPr wrap="none" lIns="36000" tIns="0" rIns="36000" bIns="0" rtlCol="0">
            <a:spAutoFit/>
          </a:bodyPr>
          <a:lstStyle/>
          <a:p>
            <a:r>
              <a:rPr kumimoji="1" lang="ja-JP" altLang="en-US"/>
              <a:t>清宮氏</a:t>
            </a:r>
          </a:p>
        </p:txBody>
      </p:sp>
    </p:spTree>
    <p:extLst>
      <p:ext uri="{BB962C8B-B14F-4D97-AF65-F5344CB8AC3E}">
        <p14:creationId xmlns:p14="http://schemas.microsoft.com/office/powerpoint/2010/main" val="1545089738"/>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ホワイト</Template>
  <TotalTime>9275</TotalTime>
  <Words>2402</Words>
  <Application>Microsoft Macintosh PowerPoint</Application>
  <PresentationFormat>画面に合わせる (4:3)</PresentationFormat>
  <Paragraphs>347</Paragraphs>
  <Slides>20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Hiragino Maru Gothic Pro W4</vt:lpstr>
      <vt:lpstr>游ゴシック</vt:lpstr>
      <vt:lpstr>Arial</vt:lpstr>
      <vt:lpstr>Calibri</vt:lpstr>
      <vt:lpstr>Cambria Math</vt:lpstr>
      <vt:lpstr>Wingdings</vt:lpstr>
      <vt:lpstr>ホワイト</vt:lpstr>
      <vt:lpstr>2022入射器運転とLS1アップグレード</vt:lpstr>
      <vt:lpstr>報告内容</vt:lpstr>
      <vt:lpstr>Linac レイアウトと入射電荷量の履歴</vt:lpstr>
      <vt:lpstr>[1] RF-gun レーザー導入窓の交換</vt:lpstr>
      <vt:lpstr>窓交換後の電子ビーム強度の回復</vt:lpstr>
      <vt:lpstr>[2] RTL 2バンチ軌道差の低減</vt:lpstr>
      <vt:lpstr>高速 ストリップライン キッカー</vt:lpstr>
      <vt:lpstr>LS1アップグレード項目[1]  パルス四極@J-arc</vt:lpstr>
      <vt:lpstr>オプティクスマッチングシミュレーション</vt:lpstr>
      <vt:lpstr>J-arc用パルス四極マグネット</vt:lpstr>
      <vt:lpstr>新しいパルス電源</vt:lpstr>
      <vt:lpstr>LS1アップグレード項目[2] パルス四極@セクター1,2</vt:lpstr>
      <vt:lpstr>セクター1, 2におけるマグネット配置</vt:lpstr>
      <vt:lpstr>低ベータオプティクスによるエミッタンス増大の低減</vt:lpstr>
      <vt:lpstr>セクター1, 2用パルス四極マグネット</vt:lpstr>
      <vt:lpstr>LS1アップグレード項目[3] Linac 高速キッカー</vt:lpstr>
      <vt:lpstr>セラミックチェンバー 一体型高速キッカー</vt:lpstr>
      <vt:lpstr>高速キッカー用パルス電源</vt:lpstr>
      <vt:lpstr>初号機高速キッカー設置（2022年夏）</vt:lpstr>
      <vt:lpstr>まとめ と スケジュール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J-arc入口出口の四極パルス化 について</dc:title>
  <dc:creator>紙谷琢哉</dc:creator>
  <cp:lastModifiedBy>KAMITANI Takuya</cp:lastModifiedBy>
  <cp:revision>803</cp:revision>
  <dcterms:created xsi:type="dcterms:W3CDTF">2022-04-13T07:59:31Z</dcterms:created>
  <dcterms:modified xsi:type="dcterms:W3CDTF">2022-11-22T00:02:31Z</dcterms:modified>
</cp:coreProperties>
</file>