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482" r:id="rId2"/>
    <p:sldId id="492" r:id="rId3"/>
    <p:sldId id="484" r:id="rId4"/>
    <p:sldId id="505" r:id="rId5"/>
    <p:sldId id="479" r:id="rId6"/>
    <p:sldId id="494" r:id="rId7"/>
    <p:sldId id="506" r:id="rId8"/>
    <p:sldId id="507" r:id="rId9"/>
    <p:sldId id="508" r:id="rId10"/>
    <p:sldId id="502" r:id="rId11"/>
    <p:sldId id="503" r:id="rId12"/>
    <p:sldId id="499" r:id="rId13"/>
    <p:sldId id="500" r:id="rId14"/>
    <p:sldId id="501" r:id="rId15"/>
    <p:sldId id="487" r:id="rId16"/>
    <p:sldId id="488" r:id="rId17"/>
    <p:sldId id="493" r:id="rId18"/>
    <p:sldId id="486" r:id="rId19"/>
    <p:sldId id="489" r:id="rId20"/>
  </p:sldIdLst>
  <p:sldSz cx="10688638" cy="7562850"/>
  <p:notesSz cx="9144000" cy="6858000"/>
  <p:custShowLst>
    <p:custShow name="B-Suishin-i" id="0">
      <p:sldLst/>
    </p:custShow>
  </p:custShowLst>
  <p:defaultTextStyle>
    <a:defPPr>
      <a:defRPr lang="ja-JP"/>
    </a:defPPr>
    <a:lvl1pPr marL="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00FFFF"/>
    <a:srgbClr val="FFFCEB"/>
    <a:srgbClr val="00FF00"/>
    <a:srgbClr val="F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1" autoAdjust="0"/>
    <p:restoredTop sz="99573" autoAdjust="0"/>
  </p:normalViewPr>
  <p:slideViewPr>
    <p:cSldViewPr snapToGrid="0" snapToObjects="1">
      <p:cViewPr>
        <p:scale>
          <a:sx n="110" d="100"/>
          <a:sy n="110" d="100"/>
        </p:scale>
        <p:origin x="-2892" y="-1050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9E33E2F4-2526-4743-B798-BF53C297C4F0}" type="datetimeFigureOut">
              <a:rPr lang="ja-JP" altLang="en-US" smtClean="0"/>
              <a:pPr/>
              <a:t>2017/7/10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2B267216-430B-D547-8DE6-8FEE06FF842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74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1pPr>
    <a:lvl2pPr marL="521437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2pPr>
    <a:lvl3pPr marL="1042873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3pPr>
    <a:lvl4pPr marL="156431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4pPr>
    <a:lvl5pPr marL="2085746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5pPr>
    <a:lvl6pPr marL="260718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7216-430B-D547-8DE6-8FEE06FF842D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2700" dirty="0" smtClean="0"/>
              <a:t>Higher Injection Beam Current</a:t>
            </a:r>
          </a:p>
          <a:p>
            <a:pPr lvl="1"/>
            <a:r>
              <a:rPr lang="en-US" altLang="ja-JP" sz="2300" dirty="0" smtClean="0"/>
              <a:t>To Meet the larger stored beam current and shorter beam lifetime in the ring</a:t>
            </a:r>
          </a:p>
          <a:p>
            <a:pPr lvl="1"/>
            <a:r>
              <a:rPr lang="en-US" altLang="ja-JP" sz="2300" dirty="0" smtClean="0"/>
              <a:t>4~8-times larger bunch current for electron and positron</a:t>
            </a:r>
          </a:p>
          <a:p>
            <a:pPr lvl="1"/>
            <a:r>
              <a:rPr lang="en-US" altLang="ja-JP" sz="2300" dirty="0" smtClean="0"/>
              <a:t>Reconstruction of positron generator, etc</a:t>
            </a:r>
          </a:p>
          <a:p>
            <a:r>
              <a:rPr lang="en-US" altLang="ja-JP" sz="2700" dirty="0" smtClean="0"/>
              <a:t>Lower-emittance Injection Beam </a:t>
            </a:r>
          </a:p>
          <a:p>
            <a:pPr lvl="1"/>
            <a:r>
              <a:rPr lang="en-US" altLang="ja-JP" sz="2300" dirty="0" smtClean="0"/>
              <a:t>To meet nano-beam scheme in the ring</a:t>
            </a:r>
          </a:p>
          <a:p>
            <a:pPr lvl="1"/>
            <a:r>
              <a:rPr lang="en-US" altLang="ja-JP" sz="2300" dirty="0" smtClean="0"/>
              <a:t>Positron with a damping ring</a:t>
            </a:r>
          </a:p>
          <a:p>
            <a:pPr lvl="1"/>
            <a:r>
              <a:rPr lang="en-US" altLang="ja-JP" sz="2300" dirty="0" smtClean="0"/>
              <a:t>Electron with a photo-cathode RF gun</a:t>
            </a:r>
          </a:p>
          <a:p>
            <a:pPr lvl="1"/>
            <a:r>
              <a:rPr lang="en-US" altLang="ja-JP" sz="2300" dirty="0" smtClean="0"/>
              <a:t>Emittance preservation by alignment and beam instrumentation</a:t>
            </a:r>
          </a:p>
          <a:p>
            <a:r>
              <a:rPr lang="en-US" altLang="ja-JP" sz="2700" dirty="0" smtClean="0"/>
              <a:t>Quasi-simultaneous injections into 4 storage rings</a:t>
            </a:r>
          </a:p>
          <a:p>
            <a:pPr lvl="1"/>
            <a:r>
              <a:rPr lang="en-US" altLang="ja-JP" sz="2300" dirty="0" smtClean="0"/>
              <a:t>SuperKEKB e</a:t>
            </a:r>
            <a:r>
              <a:rPr lang="en-US" altLang="ja-JP" sz="2300" baseline="30000" dirty="0" smtClean="0"/>
              <a:t>–</a:t>
            </a:r>
            <a:r>
              <a:rPr lang="en-US" altLang="ja-JP" sz="2300" dirty="0" smtClean="0"/>
              <a:t>/e</a:t>
            </a:r>
            <a:r>
              <a:rPr lang="en-US" altLang="ja-JP" sz="2300" baseline="30000" dirty="0" smtClean="0"/>
              <a:t>+</a:t>
            </a:r>
            <a:r>
              <a:rPr lang="en-US" altLang="ja-JP" sz="2300" dirty="0" smtClean="0"/>
              <a:t> rings, and light sources of PF and PF-AR</a:t>
            </a:r>
          </a:p>
          <a:p>
            <a:pPr lvl="1"/>
            <a:r>
              <a:rPr lang="en-US" altLang="ja-JP" sz="2400" dirty="0" smtClean="0"/>
              <a:t>Improvements to beam instrumentation, low-level RF, controls, timing, etc 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87408-D3CD-0349-87E9-C35D7B81E6B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497754" indent="0" algn="ctr">
              <a:buNone/>
              <a:defRPr/>
            </a:lvl2pPr>
            <a:lvl3pPr marL="995507" indent="0" algn="ctr">
              <a:buNone/>
              <a:defRPr/>
            </a:lvl3pPr>
            <a:lvl4pPr marL="1493261" indent="0" algn="ctr">
              <a:buNone/>
              <a:defRPr/>
            </a:lvl4pPr>
            <a:lvl5pPr marL="1991015" indent="0" algn="ctr">
              <a:buNone/>
              <a:defRPr/>
            </a:lvl5pPr>
            <a:lvl6pPr marL="2488768" indent="0" algn="ctr">
              <a:buNone/>
              <a:defRPr/>
            </a:lvl6pPr>
            <a:lvl7pPr marL="2986522" indent="0" algn="ctr">
              <a:buNone/>
              <a:defRPr/>
            </a:lvl7pPr>
            <a:lvl8pPr marL="3484275" indent="0" algn="ctr">
              <a:buNone/>
              <a:defRPr/>
            </a:lvl8pPr>
            <a:lvl9pPr marL="3982029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3FE9-5C6C-6548-957D-1A4EE3A3B61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E322-4B46-D54A-9D81-82D8D58548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34258" y="462174"/>
            <a:ext cx="2589939" cy="668051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4441" y="462174"/>
            <a:ext cx="7605377" cy="668051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0852C-B4CE-6044-A8A3-AE7569FA2C5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1721-5FDC-D445-9F85-7F3CCA7B1A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472" y="4859832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472" y="3205459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754" indent="0">
              <a:buNone/>
              <a:defRPr sz="2000"/>
            </a:lvl2pPr>
            <a:lvl3pPr marL="995507" indent="0">
              <a:buNone/>
              <a:defRPr sz="1700"/>
            </a:lvl3pPr>
            <a:lvl4pPr marL="1493261" indent="0">
              <a:buNone/>
              <a:defRPr sz="1500"/>
            </a:lvl4pPr>
            <a:lvl5pPr marL="1991015" indent="0">
              <a:buNone/>
              <a:defRPr sz="1500"/>
            </a:lvl5pPr>
            <a:lvl6pPr marL="2488768" indent="0">
              <a:buNone/>
              <a:defRPr sz="1500"/>
            </a:lvl6pPr>
            <a:lvl7pPr marL="2986522" indent="0">
              <a:buNone/>
              <a:defRPr sz="1500"/>
            </a:lvl7pPr>
            <a:lvl8pPr marL="3484275" indent="0">
              <a:buNone/>
              <a:defRPr sz="1500"/>
            </a:lvl8pPr>
            <a:lvl9pPr marL="3982029" indent="0">
              <a:buNone/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4DE4-18C0-CA4C-B6F1-505553AAF7C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814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8200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0019-2845-704D-8DB1-1F79568350A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966" y="1692889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966" y="2398404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22B60-6276-D242-83CB-B0C8473716D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3661-B5AA-2C4C-AEB0-47E793563D5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FF4-2407-AE4D-838C-76990F38DD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9531" y="301114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32" y="1582597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998A-891B-BF4D-9808-29A40A5F591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2A45-E3B9-EF40-9F67-1D5373393C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95249" y="293688"/>
            <a:ext cx="10493375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+mn-lt"/>
              <a:ea typeface="ヒラギノ丸ゴ Pro W4"/>
              <a:cs typeface="ヒラギノ丸ゴ Pro W4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385763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513" y="1100138"/>
            <a:ext cx="1052512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103188" y="293688"/>
            <a:ext cx="10485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68263" y="7254875"/>
            <a:ext cx="10510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7288213" y="7240588"/>
            <a:ext cx="29384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July.2017.</a:t>
            </a:r>
            <a:endParaRPr lang="en-US" altLang="ja-JP" sz="1300" i="1" dirty="0">
              <a:solidFill>
                <a:srgbClr val="000060"/>
              </a:solidFill>
              <a:latin typeface="Arial Rounded MT Bold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86950" y="7254875"/>
            <a:ext cx="6238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Rounded MT Bold"/>
                <a:ea typeface="ヒラギノ丸ゴ Pro W4"/>
                <a:cs typeface="ヒラギノ丸ゴ Pro W4"/>
              </a:defRPr>
            </a:lvl1pPr>
          </a:lstStyle>
          <a:p>
            <a:pPr>
              <a:defRPr/>
            </a:pPr>
            <a:fld id="{39DCC287-FB41-514C-BF81-F04C64726B3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33" name="図 11" descr="keklogo-a.gif"/>
          <p:cNvPicPr>
            <a:picLocks noChangeAspect="1"/>
          </p:cNvPicPr>
          <p:nvPr/>
        </p:nvPicPr>
        <p:blipFill>
          <a:blip r:embed="rId1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99" y="107950"/>
            <a:ext cx="681037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4" name="図 12" descr="SuperKEKBlogo25.png"/>
          <p:cNvPicPr>
            <a:picLocks noChangeAspect="1"/>
          </p:cNvPicPr>
          <p:nvPr/>
        </p:nvPicPr>
        <p:blipFill>
          <a:blip r:embed="rId14">
            <a:alphaModFix amt="75000"/>
          </a:blip>
          <a:srcRect/>
          <a:stretch>
            <a:fillRect/>
          </a:stretch>
        </p:blipFill>
        <p:spPr bwMode="auto">
          <a:xfrm>
            <a:off x="9713913" y="123825"/>
            <a:ext cx="790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63512" y="7250113"/>
            <a:ext cx="640238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baseline="0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Injector Linac Progress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 userDrawn="1"/>
        </p:nvSpPr>
        <p:spPr bwMode="auto">
          <a:xfrm rot="1234296">
            <a:off x="317500" y="3636963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5pPr>
            <a:lvl6pPr marL="497754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6pPr>
            <a:lvl7pPr marL="995507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7pPr>
            <a:lvl8pPr marL="1493261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8pPr>
            <a:lvl9pPr marL="1991015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9pPr>
          </a:lstStyle>
          <a:p>
            <a:endParaRPr lang="ja-JP" altLang="en-US" sz="6000" dirty="0">
              <a:solidFill>
                <a:srgbClr val="CCFF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5pPr>
      <a:lvl6pPr marL="497754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6pPr>
      <a:lvl7pPr marL="995507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7pPr>
      <a:lvl8pPr marL="1493261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8pPr>
      <a:lvl9pPr marL="1991015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9pPr>
    </p:titleStyle>
    <p:bodyStyle>
      <a:lvl1pPr marL="373063" indent="-373063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u"/>
        <a:defRPr kumimoji="1" sz="3500" b="1">
          <a:solidFill>
            <a:srgbClr val="000060"/>
          </a:solidFill>
          <a:latin typeface="+mn-lt"/>
          <a:ea typeface="+mn-ea"/>
          <a:cs typeface="+mn-cs"/>
        </a:defRPr>
      </a:lvl1pPr>
      <a:lvl2pPr marL="541338" indent="-269875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buFont typeface="Wingdings" charset="2"/>
        <a:buChar char="v"/>
        <a:tabLst/>
        <a:defRPr kumimoji="1" sz="3000" b="1">
          <a:solidFill>
            <a:srgbClr val="600000"/>
          </a:solidFill>
          <a:latin typeface="+mn-lt"/>
          <a:ea typeface="+mn-ea"/>
          <a:cs typeface="+mn-cs"/>
        </a:defRPr>
      </a:lvl2pPr>
      <a:lvl3pPr marL="719138" indent="-269875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Font typeface="Wingdings" charset="2"/>
        <a:buChar char="³"/>
        <a:defRPr kumimoji="1" sz="2600" b="1">
          <a:solidFill>
            <a:srgbClr val="004000"/>
          </a:solidFill>
          <a:latin typeface="+mn-lt"/>
          <a:ea typeface="+mn-ea"/>
          <a:cs typeface="+mn-cs"/>
        </a:defRPr>
      </a:lvl3pPr>
      <a:lvl4pPr marL="804863" indent="-177800" algn="l" rtl="0" eaLnBrk="1" fontAlgn="base" hangingPunct="1">
        <a:spcBef>
          <a:spcPct val="20000"/>
        </a:spcBef>
        <a:spcAft>
          <a:spcPct val="0"/>
        </a:spcAft>
        <a:buClr>
          <a:srgbClr val="FFBF00"/>
        </a:buClr>
        <a:buFont typeface="Wingdings" charset="2"/>
        <a:buChar char="w"/>
        <a:defRPr kumimoji="1" sz="2200" b="1">
          <a:solidFill>
            <a:srgbClr val="400040"/>
          </a:solidFill>
          <a:latin typeface="+mn-lt"/>
          <a:ea typeface="+mn-ea"/>
          <a:cs typeface="+mn-cs"/>
        </a:defRPr>
      </a:lvl4pPr>
      <a:lvl5pPr marL="982663" indent="-177800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5pPr>
      <a:lvl6pPr marL="1327343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6pPr>
      <a:lvl7pPr marL="1825097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7pPr>
      <a:lvl8pPr marL="2322850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8pPr>
      <a:lvl9pPr marL="2820604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6.wdp"/><Relationship Id="rId4" Type="http://schemas.openxmlformats.org/officeDocument/2006/relationships/image" Target="../media/image31.jpeg"/><Relationship Id="rId9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273197"/>
            <a:ext cx="9085342" cy="1621111"/>
          </a:xfrm>
        </p:spPr>
        <p:txBody>
          <a:bodyPr/>
          <a:lstStyle/>
          <a:p>
            <a:r>
              <a:rPr lang="en-US" altLang="ja-JP" dirty="0" smtClean="0"/>
              <a:t>Progress of KEK </a:t>
            </a:r>
            <a:r>
              <a:rPr lang="en-US" altLang="ja-JP" dirty="0"/>
              <a:t>E</a:t>
            </a:r>
            <a:r>
              <a:rPr lang="en-US" altLang="ja-JP" dirty="0" smtClean="0"/>
              <a:t>lectron/</a:t>
            </a:r>
            <a:r>
              <a:rPr lang="en-US" altLang="ja-JP" dirty="0"/>
              <a:t>P</a:t>
            </a:r>
            <a:r>
              <a:rPr lang="en-US" altLang="ja-JP" dirty="0" smtClean="0"/>
              <a:t>ositron Injector Linac 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9" y="4577715"/>
            <a:ext cx="7482047" cy="1932728"/>
          </a:xfrm>
        </p:spPr>
        <p:txBody>
          <a:bodyPr/>
          <a:lstStyle/>
          <a:p>
            <a:r>
              <a:rPr lang="en-US" altLang="ja-JP" sz="2400" dirty="0" smtClean="0"/>
              <a:t>Mitsuhiro Yoshida</a:t>
            </a:r>
          </a:p>
          <a:p>
            <a:r>
              <a:rPr lang="en-US" altLang="ja-JP" sz="2400" dirty="0" smtClean="0"/>
              <a:t>Injector </a:t>
            </a:r>
            <a:r>
              <a:rPr lang="en-US" altLang="ja-JP" sz="2400" dirty="0"/>
              <a:t>Linac, </a:t>
            </a:r>
            <a:r>
              <a:rPr lang="en-US" altLang="ja-JP" sz="2400" dirty="0" smtClean="0"/>
              <a:t>KEK</a:t>
            </a:r>
            <a:endParaRPr lang="en-US" altLang="ja-JP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6268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42680" y="379760"/>
            <a:ext cx="10562974" cy="840317"/>
          </a:xfrm>
        </p:spPr>
        <p:txBody>
          <a:bodyPr/>
          <a:lstStyle/>
          <a:p>
            <a:r>
              <a:rPr lang="en-US" altLang="ja-JP" sz="3600" dirty="0" smtClean="0"/>
              <a:t>Event timing controls </a:t>
            </a:r>
            <a:br>
              <a:rPr lang="en-US" altLang="ja-JP" sz="3600" dirty="0" smtClean="0"/>
            </a:br>
            <a:r>
              <a:rPr lang="en-US" altLang="ja-JP" sz="3600" dirty="0" smtClean="0"/>
              <a:t>for </a:t>
            </a:r>
            <a:r>
              <a:rPr lang="en-US" altLang="ja-JP" sz="3600" dirty="0"/>
              <a:t>pulsed </a:t>
            </a:r>
            <a:r>
              <a:rPr lang="en-US" altLang="ja-JP" sz="3600" dirty="0" smtClean="0"/>
              <a:t>quad &amp; </a:t>
            </a:r>
            <a:r>
              <a:rPr lang="en-US" altLang="ja-JP" sz="3600" dirty="0"/>
              <a:t>steering </a:t>
            </a:r>
            <a:r>
              <a:rPr lang="en-US" altLang="ja-JP" sz="3600" dirty="0" smtClean="0"/>
              <a:t>magnet controls</a:t>
            </a:r>
            <a:endParaRPr lang="ja-JP" altLang="en-US" sz="36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2451"/>
          <a:stretch/>
        </p:blipFill>
        <p:spPr>
          <a:xfrm>
            <a:off x="153424" y="1557978"/>
            <a:ext cx="8600350" cy="5659200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4453599" y="7142692"/>
            <a:ext cx="2226800" cy="252095"/>
          </a:xfrm>
          <a:prstGeom prst="rect">
            <a:avLst/>
          </a:prstGeom>
        </p:spPr>
        <p:txBody>
          <a:bodyPr lIns="104287" tIns="52144" rIns="104287" bIns="52144"/>
          <a:lstStyle/>
          <a:p>
            <a:pPr>
              <a:defRPr/>
            </a:pPr>
            <a:fld id="{44EE922F-1159-461F-A129-E7CD0E09212C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r="6199" b="5330"/>
          <a:stretch/>
        </p:blipFill>
        <p:spPr>
          <a:xfrm>
            <a:off x="8475294" y="1478570"/>
            <a:ext cx="2156400" cy="5760000"/>
          </a:xfrm>
          <a:prstGeom prst="rect">
            <a:avLst/>
          </a:prstGeom>
        </p:spPr>
      </p:pic>
      <p:sp>
        <p:nvSpPr>
          <p:cNvPr id="8" name="テキスト ボックス 7">
            <a:extLst/>
          </p:cNvPr>
          <p:cNvSpPr txBox="1"/>
          <p:nvPr/>
        </p:nvSpPr>
        <p:spPr>
          <a:xfrm>
            <a:off x="218637" y="1639136"/>
            <a:ext cx="5207946" cy="1721133"/>
          </a:xfrm>
          <a:prstGeom prst="rect">
            <a:avLst/>
          </a:prstGeom>
          <a:solidFill>
            <a:schemeClr val="bg1"/>
          </a:solidFill>
        </p:spPr>
        <p:txBody>
          <a:bodyPr wrap="square" lIns="104287" tIns="52144" rIns="104287" bIns="52144" rtlCol="0">
            <a:spAutoFit/>
          </a:bodyPr>
          <a:lstStyle/>
          <a:p>
            <a:r>
              <a:rPr lang="en-US" altLang="ja-JP" dirty="0" smtClean="0"/>
              <a:t>MRF PXI-EVR-230 was added</a:t>
            </a:r>
          </a:p>
          <a:p>
            <a:r>
              <a:rPr lang="en-US" altLang="ja-JP" dirty="0" smtClean="0"/>
              <a:t>Control </a:t>
            </a:r>
            <a:r>
              <a:rPr lang="en-US" altLang="ja-JP" dirty="0"/>
              <a:t>software is based on:</a:t>
            </a:r>
          </a:p>
          <a:p>
            <a:r>
              <a:rPr lang="en-US" altLang="ja-JP" dirty="0"/>
              <a:t>Windows 8.1 Professional</a:t>
            </a:r>
          </a:p>
          <a:p>
            <a:r>
              <a:rPr lang="en-US" altLang="ja-JP" dirty="0"/>
              <a:t>EPICS base R3.14.12.6 for EVR control</a:t>
            </a:r>
          </a:p>
          <a:p>
            <a:r>
              <a:rPr lang="en-US" altLang="ja-JP" dirty="0"/>
              <a:t>LabView for DAC/ADC control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C01384DF-390A-4E13-ABB3-7FC6D8B139D9}"/>
              </a:ext>
            </a:extLst>
          </p:cNvPr>
          <p:cNvSpPr txBox="1"/>
          <p:nvPr/>
        </p:nvSpPr>
        <p:spPr>
          <a:xfrm>
            <a:off x="4334257" y="4702534"/>
            <a:ext cx="4419517" cy="2367464"/>
          </a:xfrm>
          <a:prstGeom prst="rect">
            <a:avLst/>
          </a:prstGeom>
          <a:solidFill>
            <a:schemeClr val="bg1"/>
          </a:solidFill>
        </p:spPr>
        <p:txBody>
          <a:bodyPr wrap="square" lIns="104287" tIns="52144" rIns="104287" bIns="52144" rtlCol="0">
            <a:spAutoFit/>
          </a:bodyPr>
          <a:lstStyle/>
          <a:p>
            <a:pPr marL="325898" indent="-325898">
              <a:buFont typeface="Arial" panose="020B0604020202020204" pitchFamily="34" charset="0"/>
              <a:buChar char="•"/>
            </a:pPr>
            <a:r>
              <a:rPr lang="en-US" altLang="ja-JP" dirty="0"/>
              <a:t>Device driver for cPCI</a:t>
            </a:r>
            <a:r>
              <a:rPr lang="en-US" altLang="ja-JP" dirty="0" smtClean="0"/>
              <a:t>-EVR</a:t>
            </a:r>
            <a:r>
              <a:rPr lang="en-US" altLang="ja-JP" dirty="0"/>
              <a:t>-300 (Swiss FEL) was modified for our </a:t>
            </a:r>
            <a:r>
              <a:rPr lang="en-US" altLang="ja-JP" dirty="0" smtClean="0"/>
              <a:t>card</a:t>
            </a:r>
            <a:endParaRPr lang="en-US" altLang="ja-JP" dirty="0"/>
          </a:p>
          <a:p>
            <a:pPr marL="325898" indent="-325898">
              <a:buFont typeface="Arial" panose="020B0604020202020204" pitchFamily="34" charset="0"/>
              <a:buChar char="•"/>
            </a:pPr>
            <a:r>
              <a:rPr lang="en-US" altLang="ja-JP" dirty="0"/>
              <a:t>Fundamental functions can already work well.</a:t>
            </a:r>
          </a:p>
          <a:p>
            <a:pPr marL="325898" indent="-325898">
              <a:buFont typeface="Arial" panose="020B0604020202020204" pitchFamily="34" charset="0"/>
              <a:buChar char="•"/>
            </a:pPr>
            <a:r>
              <a:rPr lang="en-US" altLang="ja-JP" dirty="0"/>
              <a:t>Data buffer functionality is now under implementation.</a:t>
            </a:r>
            <a:endParaRPr lang="ja-JP" altLang="en-US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8475294" y="1509596"/>
            <a:ext cx="2156400" cy="3159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400" i="1" dirty="0" smtClean="0">
                <a:solidFill>
                  <a:srgbClr val="000090"/>
                </a:solidFill>
                <a:latin typeface="Arial Rounded MT Bold"/>
              </a:rPr>
              <a:t>Satoh, </a:t>
            </a:r>
            <a:r>
              <a:rPr lang="en-US" altLang="ja-JP" sz="1400" i="1" dirty="0" err="1" smtClean="0">
                <a:solidFill>
                  <a:srgbClr val="000090"/>
                </a:solidFill>
                <a:latin typeface="Arial Rounded MT Bold"/>
              </a:rPr>
              <a:t>Enomoto</a:t>
            </a:r>
            <a:r>
              <a:rPr lang="en-US" altLang="ja-JP" sz="1400" i="1" dirty="0" smtClean="0">
                <a:solidFill>
                  <a:srgbClr val="000090"/>
                </a:solidFill>
                <a:latin typeface="Arial Rounded MT Bold"/>
              </a:rPr>
              <a:t> et al.</a:t>
            </a:r>
          </a:p>
        </p:txBody>
      </p:sp>
      <p:sp>
        <p:nvSpPr>
          <p:cNvPr id="11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521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2E93ADAF-E3A3-469B-B87F-6446DC4342CE}"/>
              </a:ext>
            </a:extLst>
          </p:cNvPr>
          <p:cNvSpPr txBox="1"/>
          <p:nvPr/>
        </p:nvSpPr>
        <p:spPr>
          <a:xfrm>
            <a:off x="5666732" y="4137120"/>
            <a:ext cx="4797795" cy="1213302"/>
          </a:xfrm>
          <a:prstGeom prst="rect">
            <a:avLst/>
          </a:prstGeom>
          <a:solidFill>
            <a:schemeClr val="bg1"/>
          </a:solidFill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en-US" altLang="ja-JP" sz="1800" dirty="0"/>
              <a:t>Remote controller</a:t>
            </a:r>
          </a:p>
          <a:p>
            <a:pPr algn="ctr"/>
            <a:r>
              <a:rPr lang="en-US" altLang="ja-JP" sz="1800" dirty="0"/>
              <a:t>DAC (PXI-6733)</a:t>
            </a:r>
          </a:p>
          <a:p>
            <a:pPr algn="ctr"/>
            <a:r>
              <a:rPr lang="en-US" altLang="ja-JP" sz="1800" dirty="0"/>
              <a:t>ADC (PXIe-6356)</a:t>
            </a:r>
          </a:p>
          <a:p>
            <a:pPr algn="ctr"/>
            <a:r>
              <a:rPr lang="en-US" altLang="ja-JP" sz="1800" dirty="0"/>
              <a:t>PXI-EVR-230</a:t>
            </a:r>
            <a:endParaRPr lang="ja-JP" altLang="en-US" sz="1800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xmlns="" id="{8EC95135-1524-4C81-B7BD-B304754D2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65" t="21" r="938" b="-15"/>
          <a:stretch/>
        </p:blipFill>
        <p:spPr>
          <a:xfrm rot="5400000">
            <a:off x="-1411381" y="1497967"/>
            <a:ext cx="7477200" cy="4586400"/>
          </a:xfr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9FC3A3CB-532A-4C37-BB4A-E1BF87FC1C46}"/>
              </a:ext>
            </a:extLst>
          </p:cNvPr>
          <p:cNvSpPr/>
          <p:nvPr/>
        </p:nvSpPr>
        <p:spPr>
          <a:xfrm>
            <a:off x="334458" y="1749457"/>
            <a:ext cx="1924329" cy="28497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F7D4BC14-65A8-46C3-91E0-AC78597180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417" y="1081526"/>
            <a:ext cx="5863481" cy="311157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D6841337-9875-475C-977B-2C787BEB2887}"/>
              </a:ext>
            </a:extLst>
          </p:cNvPr>
          <p:cNvSpPr txBox="1"/>
          <p:nvPr/>
        </p:nvSpPr>
        <p:spPr>
          <a:xfrm>
            <a:off x="418629" y="3463790"/>
            <a:ext cx="1840157" cy="720860"/>
          </a:xfrm>
          <a:prstGeom prst="rect">
            <a:avLst/>
          </a:prstGeom>
          <a:solidFill>
            <a:schemeClr val="bg1"/>
          </a:solidFill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en-US" altLang="ja-JP" sz="2000" dirty="0"/>
              <a:t>PXI chassis</a:t>
            </a:r>
          </a:p>
          <a:p>
            <a:pPr algn="ctr"/>
            <a:r>
              <a:rPr lang="en-US" altLang="ja-JP" sz="2000" dirty="0"/>
              <a:t>(PXIe-1082)</a:t>
            </a:r>
            <a:endParaRPr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97257BCE-9049-4076-9DF1-C4C30EA01DA5}"/>
              </a:ext>
            </a:extLst>
          </p:cNvPr>
          <p:cNvSpPr txBox="1"/>
          <p:nvPr/>
        </p:nvSpPr>
        <p:spPr>
          <a:xfrm>
            <a:off x="299820" y="1253302"/>
            <a:ext cx="2182656" cy="382305"/>
          </a:xfrm>
          <a:prstGeom prst="rect">
            <a:avLst/>
          </a:prstGeom>
          <a:solidFill>
            <a:schemeClr val="bg1"/>
          </a:solidFill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kumimoji="1" lang="en-US" altLang="ja-JP" sz="1800" dirty="0"/>
              <a:t>Edge switch</a:t>
            </a:r>
            <a:endParaRPr kumimoji="1" lang="ja-JP" altLang="en-US" sz="18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AC42846-5D73-47B4-8A40-CD6F67BF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690" y="104485"/>
            <a:ext cx="6200169" cy="840317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dirty="0"/>
              <a:t>Pulsed magnet rack </a:t>
            </a:r>
            <a:endParaRPr kumimoji="1" lang="ja-JP" altLang="en-US" dirty="0"/>
          </a:p>
        </p:txBody>
      </p:sp>
      <p:sp>
        <p:nvSpPr>
          <p:cNvPr id="13" name="テキスト ボックス 12">
            <a:extLst/>
          </p:cNvPr>
          <p:cNvSpPr txBox="1"/>
          <p:nvPr/>
        </p:nvSpPr>
        <p:spPr>
          <a:xfrm>
            <a:off x="4274668" y="6482948"/>
            <a:ext cx="4023411" cy="720860"/>
          </a:xfrm>
          <a:prstGeom prst="rect">
            <a:avLst/>
          </a:prstGeom>
          <a:solidFill>
            <a:schemeClr val="bg1"/>
          </a:solidFill>
        </p:spPr>
        <p:txBody>
          <a:bodyPr wrap="square" lIns="104287" tIns="52144" rIns="104287" bIns="52144" rtlCol="0">
            <a:spAutoFit/>
          </a:bodyPr>
          <a:lstStyle/>
          <a:p>
            <a:r>
              <a:rPr lang="en-US" altLang="ja-JP" sz="2000" dirty="0"/>
              <a:t>Interlock signal processing</a:t>
            </a:r>
          </a:p>
          <a:p>
            <a:r>
              <a:rPr lang="en-US" altLang="ja-JP" sz="2000" dirty="0"/>
              <a:t>(</a:t>
            </a:r>
            <a:r>
              <a:rPr lang="en-US" altLang="ja-JP" sz="2000" dirty="0" err="1"/>
              <a:t>CompactRIO</a:t>
            </a:r>
            <a:r>
              <a:rPr lang="en-US" altLang="ja-JP" sz="2000" dirty="0"/>
              <a:t> based system)</a:t>
            </a:r>
            <a:endParaRPr lang="ja-JP" altLang="en-US" sz="2000" dirty="0"/>
          </a:p>
        </p:txBody>
      </p:sp>
      <p:sp>
        <p:nvSpPr>
          <p:cNvPr id="14" name="テキスト ボックス 13">
            <a:extLst/>
          </p:cNvPr>
          <p:cNvSpPr txBox="1"/>
          <p:nvPr/>
        </p:nvSpPr>
        <p:spPr>
          <a:xfrm>
            <a:off x="418629" y="4386777"/>
            <a:ext cx="1845969" cy="720860"/>
          </a:xfrm>
          <a:prstGeom prst="rect">
            <a:avLst/>
          </a:prstGeom>
          <a:solidFill>
            <a:schemeClr val="bg1"/>
          </a:solidFill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en-US" altLang="ja-JP" sz="2000" dirty="0"/>
              <a:t>Control</a:t>
            </a:r>
          </a:p>
          <a:p>
            <a:pPr algn="ctr"/>
            <a:r>
              <a:rPr lang="en-US" altLang="ja-JP" sz="2000" dirty="0"/>
              <a:t>PC</a:t>
            </a:r>
            <a:endParaRPr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9F2B1559-18DA-4D5A-9787-E2AE30500AD6}"/>
              </a:ext>
            </a:extLst>
          </p:cNvPr>
          <p:cNvSpPr txBox="1"/>
          <p:nvPr/>
        </p:nvSpPr>
        <p:spPr>
          <a:xfrm>
            <a:off x="2517114" y="2531587"/>
            <a:ext cx="1683437" cy="1028636"/>
          </a:xfrm>
          <a:prstGeom prst="rect">
            <a:avLst/>
          </a:prstGeom>
          <a:solidFill>
            <a:schemeClr val="bg1"/>
          </a:solidFill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en-US" altLang="ja-JP" sz="2000" dirty="0"/>
              <a:t>Pulsed magnet driver</a:t>
            </a:r>
            <a:endParaRPr lang="ja-JP" altLang="en-US" sz="20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xmlns="" id="{1FE503C2-CAC3-47A1-BE7B-2B83B1A91535}"/>
              </a:ext>
            </a:extLst>
          </p:cNvPr>
          <p:cNvSpPr/>
          <p:nvPr/>
        </p:nvSpPr>
        <p:spPr>
          <a:xfrm>
            <a:off x="418629" y="2921908"/>
            <a:ext cx="1840157" cy="50860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658C3BE0-63F4-48AA-A3BD-0A2A2663A296}"/>
              </a:ext>
            </a:extLst>
          </p:cNvPr>
          <p:cNvSpPr/>
          <p:nvPr/>
        </p:nvSpPr>
        <p:spPr>
          <a:xfrm>
            <a:off x="2564445" y="2531587"/>
            <a:ext cx="1720278" cy="112005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xmlns="" id="{3622DC79-21B1-4344-957D-F03977F152EE}"/>
              </a:ext>
            </a:extLst>
          </p:cNvPr>
          <p:cNvSpPr/>
          <p:nvPr/>
        </p:nvSpPr>
        <p:spPr>
          <a:xfrm>
            <a:off x="2601286" y="1875614"/>
            <a:ext cx="1720278" cy="564189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B682131E-7399-4423-91D7-EE67A91337C7}"/>
              </a:ext>
            </a:extLst>
          </p:cNvPr>
          <p:cNvSpPr txBox="1"/>
          <p:nvPr/>
        </p:nvSpPr>
        <p:spPr>
          <a:xfrm>
            <a:off x="2564445" y="1122931"/>
            <a:ext cx="1825683" cy="597749"/>
          </a:xfrm>
          <a:prstGeom prst="rect">
            <a:avLst/>
          </a:prstGeom>
          <a:solidFill>
            <a:schemeClr val="bg1"/>
          </a:solidFill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en-US" altLang="ja-JP" sz="1600" dirty="0"/>
              <a:t>DC 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1600" dirty="0" smtClean="0"/>
              <a:t>Power Supplies</a:t>
            </a:r>
            <a:endParaRPr lang="ja-JP" altLang="en-US" sz="16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xmlns="" id="{6354815D-1C98-4A19-B824-A50BB851404A}"/>
              </a:ext>
            </a:extLst>
          </p:cNvPr>
          <p:cNvSpPr/>
          <p:nvPr/>
        </p:nvSpPr>
        <p:spPr>
          <a:xfrm>
            <a:off x="2451273" y="5062314"/>
            <a:ext cx="1720278" cy="179913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 bwMode="auto">
          <a:xfrm>
            <a:off x="4539597" y="5327164"/>
            <a:ext cx="6149041" cy="133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  <a:normAutofit/>
          </a:bodyPr>
          <a:lstStyle>
            <a:lvl1pPr marL="373063" indent="-373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  <a:defRPr kumimoji="1" sz="3500" b="1">
                <a:solidFill>
                  <a:srgbClr val="000060"/>
                </a:solidFill>
                <a:latin typeface="+mn-lt"/>
                <a:ea typeface="+mn-ea"/>
                <a:cs typeface="+mn-cs"/>
              </a:defRPr>
            </a:lvl1pPr>
            <a:lvl2pPr marL="5413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buFont typeface="Wingdings" charset="2"/>
              <a:buChar char="v"/>
              <a:tabLst/>
              <a:defRPr kumimoji="1" sz="3000" b="1">
                <a:solidFill>
                  <a:srgbClr val="600000"/>
                </a:solidFill>
                <a:latin typeface="+mn-lt"/>
                <a:ea typeface="+mn-ea"/>
                <a:cs typeface="+mn-cs"/>
              </a:defRPr>
            </a:lvl2pPr>
            <a:lvl3pPr marL="7191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Font typeface="Wingdings" charset="2"/>
              <a:buChar char="³"/>
              <a:defRPr kumimoji="1" sz="2600" b="1">
                <a:solidFill>
                  <a:srgbClr val="004000"/>
                </a:solidFill>
                <a:latin typeface="+mn-lt"/>
                <a:ea typeface="+mn-ea"/>
                <a:cs typeface="+mn-cs"/>
              </a:defRPr>
            </a:lvl3pPr>
            <a:lvl4pPr marL="8048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F00"/>
              </a:buClr>
              <a:buFont typeface="Wingdings" charset="2"/>
              <a:buChar char="w"/>
              <a:defRPr kumimoji="1" sz="2200" b="1">
                <a:solidFill>
                  <a:srgbClr val="400040"/>
                </a:solidFill>
                <a:latin typeface="+mn-lt"/>
                <a:ea typeface="+mn-ea"/>
                <a:cs typeface="+mn-cs"/>
              </a:defRPr>
            </a:lvl4pPr>
            <a:lvl5pPr marL="9826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273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50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228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0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9"/>
              </a:lnSpc>
            </a:pPr>
            <a:r>
              <a:rPr lang="en-US" altLang="ja-JP" sz="2000" dirty="0" smtClean="0">
                <a:solidFill>
                  <a:srgbClr val="0432FF"/>
                </a:solidFill>
              </a:rPr>
              <a:t>13 racks are newly installed</a:t>
            </a:r>
            <a:endParaRPr lang="en-US" altLang="ja-JP" sz="2000" dirty="0" smtClean="0"/>
          </a:p>
          <a:p>
            <a:pPr>
              <a:lnSpc>
                <a:spcPts val="2486"/>
              </a:lnSpc>
            </a:pPr>
            <a:r>
              <a:rPr lang="en-US" altLang="ja-JP" sz="2000" dirty="0" smtClean="0">
                <a:solidFill>
                  <a:srgbClr val="0432FF"/>
                </a:solidFill>
              </a:rPr>
              <a:t>Small form-factor (4U) power supplies are tested more than 2 months at 50Hz</a:t>
            </a:r>
          </a:p>
        </p:txBody>
      </p:sp>
    </p:spTree>
    <p:extLst>
      <p:ext uri="{BB962C8B-B14F-4D97-AF65-F5344CB8AC3E}">
        <p14:creationId xmlns:p14="http://schemas.microsoft.com/office/powerpoint/2010/main" val="9177471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60" y="1121919"/>
            <a:ext cx="9866367" cy="64214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516359" y="4234238"/>
            <a:ext cx="2265714" cy="331355"/>
          </a:xfrm>
          <a:prstGeom prst="rect">
            <a:avLst/>
          </a:prstGeom>
          <a:noFill/>
        </p:spPr>
        <p:txBody>
          <a:bodyPr wrap="none" lIns="99551" tIns="49775" rIns="99551" bIns="49775" rtlCol="0">
            <a:spAutoFit/>
          </a:bodyPr>
          <a:lstStyle/>
          <a:p>
            <a:r>
              <a:rPr lang="en-US" altLang="ja-JP" sz="1500" dirty="0" smtClean="0">
                <a:solidFill>
                  <a:srgbClr val="0000FF"/>
                </a:solidFill>
                <a:latin typeface="+mn-ea"/>
              </a:rPr>
              <a:t>φ2 changed at 50 Hz</a:t>
            </a:r>
            <a:endParaRPr lang="ja-JP" altLang="en-US" sz="15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0963" y="1121919"/>
            <a:ext cx="4407676" cy="21780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9551" tIns="49775" rIns="99551" bIns="49775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500" dirty="0" smtClean="0">
                <a:solidFill>
                  <a:srgbClr val="FF0000"/>
                </a:solidFill>
                <a:latin typeface="+mj-ea"/>
              </a:rPr>
              <a:t>  All linac clocks are generated from 571.2 MHz master oscillator</a:t>
            </a:r>
            <a:endParaRPr lang="en-US" altLang="ja-JP" sz="1500" dirty="0">
              <a:solidFill>
                <a:srgbClr val="FF0000"/>
              </a:solidFill>
              <a:latin typeface="+mj-ea"/>
            </a:endParaRPr>
          </a:p>
          <a:p>
            <a:pPr>
              <a:buFont typeface="Arial"/>
              <a:buChar char="•"/>
            </a:pPr>
            <a:r>
              <a:rPr lang="en-US" altLang="ja-JP" sz="1500" dirty="0" smtClean="0">
                <a:solidFill>
                  <a:srgbClr val="FF0000"/>
                </a:solidFill>
                <a:latin typeface="+mj-ea"/>
              </a:rPr>
              <a:t>  Clock is adjusted every minutes to compensate the ring circumferences, and the phase should be adjusted to meet the lengths of beam transports of electron and positron.</a:t>
            </a:r>
            <a:endParaRPr lang="en-US" altLang="ja-JP" sz="1500" dirty="0">
              <a:solidFill>
                <a:srgbClr val="FF0000"/>
              </a:solidFill>
              <a:latin typeface="+mj-ea"/>
            </a:endParaRPr>
          </a:p>
          <a:p>
            <a:pPr>
              <a:buFont typeface="Arial"/>
              <a:buChar char="•"/>
            </a:pPr>
            <a:r>
              <a:rPr lang="en-US" altLang="ja-JP" sz="1500" dirty="0" smtClean="0">
                <a:solidFill>
                  <a:srgbClr val="FF0000"/>
                </a:solidFill>
                <a:latin typeface="+mj-ea"/>
              </a:rPr>
              <a:t>  Stabilities of 0.1%rms in amplitude and 0.02 degree </a:t>
            </a:r>
            <a:r>
              <a:rPr lang="en-US" altLang="ja-JP" sz="1500" dirty="0" err="1" smtClean="0">
                <a:solidFill>
                  <a:srgbClr val="FF0000"/>
                </a:solidFill>
                <a:latin typeface="+mj-ea"/>
              </a:rPr>
              <a:t>rms</a:t>
            </a:r>
            <a:r>
              <a:rPr lang="en-US" altLang="ja-JP" sz="1500" dirty="0" smtClean="0">
                <a:solidFill>
                  <a:srgbClr val="FF0000"/>
                </a:solidFill>
                <a:latin typeface="+mj-ea"/>
              </a:rPr>
              <a:t> in phase</a:t>
            </a:r>
            <a:endParaRPr lang="en-US" altLang="ja-JP" sz="15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0854" y="371082"/>
            <a:ext cx="9626704" cy="592965"/>
          </a:xfrm>
          <a:prstGeom prst="rect">
            <a:avLst/>
          </a:prstGeom>
          <a:noFill/>
        </p:spPr>
        <p:txBody>
          <a:bodyPr wrap="none" lIns="99551" tIns="49775" rIns="99551" bIns="49775" rtlCol="0">
            <a:spAutoFit/>
          </a:bodyPr>
          <a:lstStyle/>
          <a:p>
            <a:pPr algn="ctr"/>
            <a:r>
              <a:rPr lang="en-US" altLang="ja-JP" sz="3200" b="1" dirty="0" smtClean="0"/>
              <a:t>Development of 571.2MHz Master phase shifter</a:t>
            </a:r>
            <a:endParaRPr lang="ja-JP" altLang="en-US" sz="32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89709" y="4811234"/>
            <a:ext cx="1269454" cy="300577"/>
          </a:xfrm>
          <a:prstGeom prst="rect">
            <a:avLst/>
          </a:prstGeom>
          <a:noFill/>
        </p:spPr>
        <p:txBody>
          <a:bodyPr wrap="none" lIns="99551" tIns="49775" rIns="99551" bIns="49775" rtlCol="0">
            <a:spAutoFit/>
          </a:bodyPr>
          <a:lstStyle/>
          <a:p>
            <a:r>
              <a:rPr lang="en-US" altLang="ja-JP" sz="1300" dirty="0"/>
              <a:t>3,4,5</a:t>
            </a:r>
            <a:r>
              <a:rPr lang="ja-JP" altLang="en-US" sz="1300" dirty="0"/>
              <a:t>セクター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33219" y="5345589"/>
            <a:ext cx="1449842" cy="300577"/>
          </a:xfrm>
          <a:prstGeom prst="rect">
            <a:avLst/>
          </a:prstGeom>
          <a:noFill/>
        </p:spPr>
        <p:txBody>
          <a:bodyPr wrap="none" lIns="99551" tIns="49775" rIns="99551" bIns="49775" rtlCol="0">
            <a:spAutoFit/>
          </a:bodyPr>
          <a:lstStyle/>
          <a:p>
            <a:r>
              <a:rPr lang="en-US" altLang="ja-JP" sz="1300" dirty="0" err="1">
                <a:solidFill>
                  <a:srgbClr val="FF0000"/>
                </a:solidFill>
              </a:rPr>
              <a:t>2856MHz</a:t>
            </a:r>
            <a:r>
              <a:rPr lang="ja-JP" altLang="en-US" sz="1300" dirty="0">
                <a:solidFill>
                  <a:srgbClr val="FF0000"/>
                </a:solidFill>
              </a:rPr>
              <a:t>移相器</a:t>
            </a:r>
          </a:p>
        </p:txBody>
      </p:sp>
    </p:spTree>
    <p:extLst>
      <p:ext uri="{BB962C8B-B14F-4D97-AF65-F5344CB8AC3E}">
        <p14:creationId xmlns:p14="http://schemas.microsoft.com/office/powerpoint/2010/main" val="899164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613" y="1472943"/>
            <a:ext cx="8614744" cy="4378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219948" y="5127243"/>
            <a:ext cx="1315526" cy="32750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51" tIns="49775" rIns="99551" bIns="49775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621914" y="5502153"/>
            <a:ext cx="918127" cy="32750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51" tIns="49775" rIns="99551" bIns="497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3933" y="2239999"/>
            <a:ext cx="1496273" cy="423688"/>
          </a:xfrm>
          <a:prstGeom prst="rect">
            <a:avLst/>
          </a:prstGeom>
          <a:noFill/>
        </p:spPr>
        <p:txBody>
          <a:bodyPr wrap="none" lIns="99551" tIns="49775" rIns="99551" bIns="49775" rtlCol="0">
            <a:spAutoFit/>
          </a:bodyPr>
          <a:lstStyle/>
          <a:p>
            <a:r>
              <a:rPr kumimoji="1" lang="en-US" altLang="ja-JP" dirty="0" err="1" smtClean="0"/>
              <a:t>571.2MHz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757905" y="331526"/>
            <a:ext cx="5497368" cy="654520"/>
          </a:xfrm>
          <a:prstGeom prst="rect">
            <a:avLst/>
          </a:prstGeom>
        </p:spPr>
        <p:txBody>
          <a:bodyPr wrap="none" lIns="99551" tIns="49775" rIns="99551" bIns="49775">
            <a:spAutoFit/>
          </a:bodyPr>
          <a:lstStyle/>
          <a:p>
            <a:r>
              <a:rPr lang="en-US" altLang="ja-JP" sz="3600" b="1" dirty="0" smtClean="0"/>
              <a:t>571.2MHz Phase shifter</a:t>
            </a:r>
            <a:endParaRPr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285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427199" y="1"/>
            <a:ext cx="9837126" cy="1177725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"/>
                <a:cs typeface=""/>
              </a:rPr>
              <a:t>KL_DS, KL_DN , </a:t>
            </a:r>
            <a:r>
              <a:rPr lang="en-US" altLang="ja-JP" sz="4000" dirty="0" smtClean="0">
                <a:latin typeface=""/>
                <a:cs typeface=""/>
              </a:rPr>
              <a:t>KL_32 Installation</a:t>
            </a:r>
            <a:endParaRPr lang="ja-JP" altLang="en-US" sz="4000" dirty="0">
              <a:latin typeface=""/>
              <a:cs typeface=""/>
            </a:endParaRPr>
          </a:p>
        </p:txBody>
      </p:sp>
      <p:pic>
        <p:nvPicPr>
          <p:cNvPr id="5" name="図 4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9583"/>
            <a:ext cx="10688638" cy="3350528"/>
          </a:xfrm>
          <a:prstGeom prst="rect">
            <a:avLst/>
          </a:prstGeom>
        </p:spPr>
      </p:pic>
      <p:pic>
        <p:nvPicPr>
          <p:cNvPr id="6" name="図 5" descr="IMG_3339 のコピー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57507" y="4994671"/>
            <a:ext cx="2140308" cy="139262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756019" y="6900850"/>
            <a:ext cx="1565814" cy="423688"/>
          </a:xfrm>
          <a:prstGeom prst="rect">
            <a:avLst/>
          </a:prstGeom>
          <a:noFill/>
        </p:spPr>
        <p:txBody>
          <a:bodyPr wrap="none" lIns="99551" tIns="49775" rIns="99551" bIns="49775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ＭＳ Ｐゴシック"/>
                <a:cs typeface="ＭＳ Ｐゴシック"/>
              </a:rPr>
              <a:t>KL_DS</a:t>
            </a:r>
            <a:r>
              <a:rPr lang="ja-JP" altLang="en-US" dirty="0" smtClean="0">
                <a:solidFill>
                  <a:srgbClr val="000000"/>
                </a:solidFill>
                <a:latin typeface="ＭＳ Ｐゴシック"/>
                <a:cs typeface="ＭＳ Ｐゴシック"/>
              </a:rPr>
              <a:t>/</a:t>
            </a:r>
            <a:r>
              <a:rPr lang="en-US" altLang="ja-JP" dirty="0" smtClean="0">
                <a:solidFill>
                  <a:srgbClr val="000000"/>
                </a:solidFill>
                <a:latin typeface="ＭＳ Ｐゴシック"/>
                <a:cs typeface="ＭＳ Ｐゴシック"/>
              </a:rPr>
              <a:t>BCS</a:t>
            </a:r>
            <a:endParaRPr kumimoji="1" lang="ja-JP" altLang="en-US" dirty="0"/>
          </a:p>
        </p:txBody>
      </p:sp>
      <p:pic>
        <p:nvPicPr>
          <p:cNvPr id="8" name="図 7" descr="IMG_3337 のコピー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31848" y="4986970"/>
            <a:ext cx="2214213" cy="144071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618600" y="6907818"/>
            <a:ext cx="1557398" cy="423688"/>
          </a:xfrm>
          <a:prstGeom prst="rect">
            <a:avLst/>
          </a:prstGeom>
        </p:spPr>
        <p:txBody>
          <a:bodyPr wrap="none" lIns="99551" tIns="49775" rIns="99551" bIns="49775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ＭＳ Ｐゴシック"/>
                <a:cs typeface="ＭＳ Ｐゴシック"/>
              </a:rPr>
              <a:t>KL_DN</a:t>
            </a:r>
            <a:r>
              <a:rPr lang="ja-JP" altLang="en-US" dirty="0" smtClean="0">
                <a:solidFill>
                  <a:srgbClr val="000000"/>
                </a:solidFill>
                <a:latin typeface="ＭＳ Ｐゴシック"/>
                <a:cs typeface="ＭＳ Ｐゴシック"/>
              </a:rPr>
              <a:t>/</a:t>
            </a:r>
            <a:r>
              <a:rPr lang="en-US" altLang="ja-JP" dirty="0" smtClean="0">
                <a:solidFill>
                  <a:srgbClr val="000000"/>
                </a:solidFill>
                <a:latin typeface="ＭＳ Ｐゴシック"/>
                <a:cs typeface="ＭＳ Ｐゴシック"/>
              </a:rPr>
              <a:t>ECS</a:t>
            </a:r>
            <a:endParaRPr lang="ja-JP" altLang="en-US" b="1" dirty="0">
              <a:latin typeface="+mj-ea"/>
            </a:endParaRPr>
          </a:p>
        </p:txBody>
      </p:sp>
      <p:pic>
        <p:nvPicPr>
          <p:cNvPr id="10" name="図 9" descr="IMG_3338 のコピー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98231" y="5019665"/>
            <a:ext cx="2242011" cy="145879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811783" y="6900850"/>
            <a:ext cx="1042892" cy="423688"/>
          </a:xfrm>
          <a:prstGeom prst="rect">
            <a:avLst/>
          </a:prstGeom>
        </p:spPr>
        <p:txBody>
          <a:bodyPr wrap="none" lIns="99551" tIns="49775" rIns="99551" bIns="49775">
            <a:spAutoFit/>
          </a:bodyPr>
          <a:lstStyle/>
          <a:p>
            <a:r>
              <a:rPr lang="en-US" altLang="ja-JP" dirty="0" smtClean="0">
                <a:latin typeface="+mj-ea"/>
              </a:rPr>
              <a:t>KL_32</a:t>
            </a:r>
            <a:endParaRPr lang="ja-JP" altLang="en-US" dirty="0">
              <a:latin typeface="+mj-ea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18297"/>
              </p:ext>
            </p:extLst>
          </p:nvPr>
        </p:nvGraphicFramePr>
        <p:xfrm>
          <a:off x="113011" y="4725714"/>
          <a:ext cx="3465196" cy="2715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02"/>
                <a:gridCol w="791670"/>
                <a:gridCol w="681324"/>
              </a:tblGrid>
              <a:tr h="302514">
                <a:tc>
                  <a:txBody>
                    <a:bodyPr/>
                    <a:lstStyle/>
                    <a:p>
                      <a:pPr algn="ctr"/>
                      <a:endParaRPr kumimoji="1" lang="ja-JP" altLang="en-US" sz="1300" b="1" dirty="0"/>
                    </a:p>
                  </a:txBody>
                  <a:tcPr marL="98664" marR="9866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/>
                        <a:t>ECS</a:t>
                      </a:r>
                      <a:endParaRPr kumimoji="1" lang="ja-JP" altLang="en-US" sz="1300" b="1" dirty="0"/>
                    </a:p>
                  </a:txBody>
                  <a:tcPr marL="98664" marR="9866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/>
                        <a:t>BCS</a:t>
                      </a:r>
                      <a:endParaRPr kumimoji="1" lang="ja-JP" altLang="en-US" sz="1300" b="1" dirty="0"/>
                    </a:p>
                  </a:txBody>
                  <a:tcPr marL="98664" marR="98664" marT="50419" marB="50419" anchor="ctr"/>
                </a:tc>
              </a:tr>
              <a:tr h="3025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0000FF"/>
                          </a:solidFill>
                        </a:rPr>
                        <a:t>Voltage required [MV]</a:t>
                      </a:r>
                      <a:endParaRPr kumimoji="1" lang="ja-JP" alt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L="98664" marR="9866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0000FF"/>
                          </a:solidFill>
                        </a:rPr>
                        <a:t>41</a:t>
                      </a:r>
                      <a:endParaRPr kumimoji="1" lang="ja-JP" alt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L="98664" marR="9866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0000FF"/>
                          </a:solidFill>
                        </a:rPr>
                        <a:t>21.5</a:t>
                      </a:r>
                      <a:endParaRPr kumimoji="1" lang="ja-JP" alt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L="98664" marR="98664" marT="50419" marB="50419" anchor="ctr"/>
                </a:tc>
              </a:tr>
              <a:tr h="5041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0000FF"/>
                          </a:solidFill>
                        </a:rPr>
                        <a:t># 2m accelerator structure</a:t>
                      </a:r>
                      <a:endParaRPr kumimoji="1" lang="ja-JP" alt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L="98664" marR="9866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kumimoji="1" lang="ja-JP" alt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L="98664" marR="9866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kumimoji="1" lang="ja-JP" alt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L="98664" marR="98664" marT="50419" marB="50419" anchor="ctr"/>
                </a:tc>
              </a:tr>
              <a:tr h="5041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0000FF"/>
                          </a:solidFill>
                        </a:rPr>
                        <a:t>Accelerator</a:t>
                      </a:r>
                      <a:r>
                        <a:rPr kumimoji="1" lang="en-US" altLang="ja-JP" sz="1300" b="1" baseline="0" dirty="0" smtClean="0">
                          <a:solidFill>
                            <a:srgbClr val="0000FF"/>
                          </a:solidFill>
                        </a:rPr>
                        <a:t> field [MV/m]</a:t>
                      </a:r>
                      <a:endParaRPr kumimoji="1" lang="ja-JP" alt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L="98664" marR="9866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0000FF"/>
                          </a:solidFill>
                        </a:rPr>
                        <a:t>10.2</a:t>
                      </a:r>
                      <a:endParaRPr kumimoji="1" lang="ja-JP" alt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L="98664" marR="9866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0000FF"/>
                          </a:solidFill>
                        </a:rPr>
                        <a:t>10.75</a:t>
                      </a:r>
                      <a:endParaRPr kumimoji="1" lang="ja-JP" alt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L="98664" marR="98664" marT="50419" marB="50419" anchor="ctr"/>
                </a:tc>
              </a:tr>
              <a:tr h="3025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FF0000"/>
                          </a:solidFill>
                        </a:rPr>
                        <a:t>Operation</a:t>
                      </a:r>
                      <a:r>
                        <a:rPr kumimoji="1" lang="en-US" altLang="ja-JP" sz="1300" b="1" baseline="0" dirty="0" smtClean="0">
                          <a:solidFill>
                            <a:srgbClr val="FF0000"/>
                          </a:solidFill>
                        </a:rPr>
                        <a:t> p</a:t>
                      </a:r>
                      <a:r>
                        <a:rPr kumimoji="1" lang="en-US" altLang="ja-JP" sz="1300" b="1" dirty="0" smtClean="0">
                          <a:solidFill>
                            <a:srgbClr val="FF0000"/>
                          </a:solidFill>
                        </a:rPr>
                        <a:t>ower [MW]</a:t>
                      </a:r>
                      <a:endParaRPr kumimoji="1" lang="ja-JP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98664" marR="9866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FF0000"/>
                          </a:solidFill>
                        </a:rPr>
                        <a:t>29.0</a:t>
                      </a:r>
                      <a:endParaRPr kumimoji="1" lang="ja-JP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98664" marR="9866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FF0000"/>
                          </a:solidFill>
                        </a:rPr>
                        <a:t>19.0</a:t>
                      </a:r>
                    </a:p>
                  </a:txBody>
                  <a:tcPr marL="98664" marR="98664" marT="50419" marB="50419" anchor="ctr"/>
                </a:tc>
              </a:tr>
              <a:tr h="3025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FF0000"/>
                          </a:solidFill>
                        </a:rPr>
                        <a:t>Pulse width [µ</a:t>
                      </a:r>
                      <a:r>
                        <a:rPr kumimoji="1" lang="en-US" altLang="ja-JP" sz="1300" b="1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kumimoji="1" lang="en-US" altLang="ja-JP" sz="1300" b="1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kumimoji="1" lang="ja-JP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98664" marR="9866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FF0000"/>
                          </a:solidFill>
                        </a:rPr>
                        <a:t>0.8</a:t>
                      </a:r>
                      <a:endParaRPr kumimoji="1" lang="ja-JP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98664" marR="9866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FF0000"/>
                          </a:solidFill>
                        </a:rPr>
                        <a:t>0.8</a:t>
                      </a:r>
                      <a:endParaRPr kumimoji="1" lang="ja-JP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98664" marR="98664" marT="50419" marB="50419" anchor="ctr"/>
                </a:tc>
              </a:tr>
              <a:tr h="3025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FF0000"/>
                          </a:solidFill>
                        </a:rPr>
                        <a:t>Rep. rate [Hz]</a:t>
                      </a:r>
                      <a:endParaRPr kumimoji="1" lang="ja-JP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98664" marR="9866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98664" marR="9866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98664" marR="98664" marT="50419" marB="50419" anchor="ctr"/>
                </a:tc>
              </a:tr>
            </a:tbl>
          </a:graphicData>
        </a:graphic>
      </p:graphicFrame>
      <p:cxnSp>
        <p:nvCxnSpPr>
          <p:cNvPr id="15" name="直線コネクタ 14"/>
          <p:cNvCxnSpPr/>
          <p:nvPr/>
        </p:nvCxnSpPr>
        <p:spPr>
          <a:xfrm rot="5400000" flipH="1" flipV="1">
            <a:off x="4354976" y="4054431"/>
            <a:ext cx="889448" cy="202128"/>
          </a:xfrm>
          <a:prstGeom prst="line">
            <a:avLst/>
          </a:prstGeom>
          <a:ln w="38100" cmpd="sng">
            <a:solidFill>
              <a:srgbClr val="008000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6200000" flipV="1">
            <a:off x="5212103" y="3743253"/>
            <a:ext cx="868838" cy="845095"/>
          </a:xfrm>
          <a:prstGeom prst="line">
            <a:avLst/>
          </a:prstGeom>
          <a:ln w="38100" cmpd="sng">
            <a:solidFill>
              <a:srgbClr val="008000"/>
            </a:solidFill>
            <a:headEnd type="triangl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10800000">
            <a:off x="5431472" y="3710772"/>
            <a:ext cx="2058365" cy="818943"/>
          </a:xfrm>
          <a:prstGeom prst="line">
            <a:avLst/>
          </a:prstGeom>
          <a:ln w="38100" cmpd="sng">
            <a:solidFill>
              <a:srgbClr val="008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227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コンテンツ プレースホルダ 48"/>
          <p:cNvSpPr>
            <a:spLocks noGrp="1"/>
          </p:cNvSpPr>
          <p:nvPr>
            <p:ph idx="1"/>
          </p:nvPr>
        </p:nvSpPr>
        <p:spPr>
          <a:xfrm>
            <a:off x="162719" y="1045121"/>
            <a:ext cx="10525919" cy="6096000"/>
          </a:xfrm>
        </p:spPr>
        <p:txBody>
          <a:bodyPr/>
          <a:lstStyle/>
          <a:p>
            <a:r>
              <a:rPr lang="en-US" altLang="ja-JP" sz="2400" dirty="0" smtClean="0">
                <a:cs typeface="ヒラギノ丸ゴ Pro W4" pitchFamily="1" charset="-128"/>
              </a:rPr>
              <a:t>Without DR, simply wait up to 5120 x 96 ns ~ 490 </a:t>
            </a:r>
            <a:r>
              <a:rPr lang="en-US" altLang="ja-JP" sz="2400" dirty="0" err="1" smtClean="0">
                <a:cs typeface="ヒラギノ丸ゴ Pro W4" pitchFamily="1" charset="-128"/>
              </a:rPr>
              <a:t>μs</a:t>
            </a:r>
            <a:endParaRPr lang="en-US" altLang="ja-JP" sz="2400" dirty="0" smtClean="0">
              <a:cs typeface="ヒラギノ丸ゴ Pro W4" pitchFamily="1" charset="-128"/>
            </a:endParaRPr>
          </a:p>
          <a:p>
            <a:pPr lvl="1"/>
            <a:r>
              <a:rPr lang="en-US" altLang="ja-JP" sz="2000" dirty="0" smtClean="0">
                <a:cs typeface="ヒラギノ丸ゴ Pro W4" pitchFamily="1" charset="-128"/>
              </a:rPr>
              <a:t>96 ns : highest common frequency between linac – ring</a:t>
            </a:r>
          </a:p>
          <a:p>
            <a:endParaRPr lang="en-US" altLang="ja-JP" sz="2400" dirty="0">
              <a:cs typeface="ヒラギノ丸ゴ Pro W4" pitchFamily="1" charset="-128"/>
            </a:endParaRPr>
          </a:p>
          <a:p>
            <a:endParaRPr lang="en-US" altLang="ja-JP" sz="2400" dirty="0" smtClean="0">
              <a:cs typeface="ヒラギノ丸ゴ Pro W4" pitchFamily="1" charset="-128"/>
            </a:endParaRPr>
          </a:p>
          <a:p>
            <a:endParaRPr lang="en-US" altLang="ja-JP" sz="2400" dirty="0">
              <a:cs typeface="ヒラギノ丸ゴ Pro W4" pitchFamily="1" charset="-128"/>
            </a:endParaRPr>
          </a:p>
          <a:p>
            <a:endParaRPr lang="en-US" altLang="ja-JP" sz="2400" dirty="0" smtClean="0">
              <a:cs typeface="ヒラギノ丸ゴ Pro W4" pitchFamily="1" charset="-128"/>
            </a:endParaRPr>
          </a:p>
          <a:p>
            <a:r>
              <a:rPr lang="en-US" altLang="ja-JP" sz="2400" dirty="0" smtClean="0">
                <a:cs typeface="ヒラギノ丸ゴ Pro W4" pitchFamily="1" charset="-128"/>
              </a:rPr>
              <a:t>With DR, in order to select arbitrary bucket in MR, have to wait up to ~4.5 </a:t>
            </a:r>
            <a:r>
              <a:rPr lang="en-US" altLang="ja-JP" sz="2400" dirty="0" err="1" smtClean="0">
                <a:cs typeface="ヒラギノ丸ゴ Pro W4" pitchFamily="1" charset="-128"/>
              </a:rPr>
              <a:t>ms</a:t>
            </a:r>
            <a:r>
              <a:rPr lang="en-US" altLang="ja-JP" sz="2400" dirty="0" smtClean="0">
                <a:cs typeface="ヒラギノ丸ゴ Pro W4" pitchFamily="1" charset="-128"/>
              </a:rPr>
              <a:t>, even if a bucket in DR was carefully selected</a:t>
            </a:r>
          </a:p>
          <a:p>
            <a:pPr lvl="1"/>
            <a:r>
              <a:rPr lang="en-US" altLang="ja-JP" sz="1900" dirty="0" smtClean="0">
                <a:cs typeface="ヒラギノ丸ゴ Pro W4" pitchFamily="1" charset="-128"/>
              </a:rPr>
              <a:t>Power supply can wait only 2 </a:t>
            </a:r>
            <a:r>
              <a:rPr lang="en-US" altLang="ja-JP" sz="1900" dirty="0" err="1" smtClean="0">
                <a:cs typeface="ヒラギノ丸ゴ Pro W4" pitchFamily="1" charset="-128"/>
              </a:rPr>
              <a:t>ms</a:t>
            </a:r>
            <a:r>
              <a:rPr lang="en-US" altLang="ja-JP" sz="1900" dirty="0" smtClean="0">
                <a:cs typeface="ヒラギノ丸ゴ Pro W4" pitchFamily="1" charset="-128"/>
              </a:rPr>
              <a:t>, one of only 2798 buckets in 5120 buckets can be selected, may have to change LLRF condition at latter half of linac every pulse</a:t>
            </a:r>
          </a:p>
          <a:p>
            <a:pPr lvl="1"/>
            <a:endParaRPr lang="en-US" altLang="ja-JP" sz="1900" dirty="0">
              <a:cs typeface="ヒラギノ丸ゴ Pro W4" pitchFamily="1" charset="-128"/>
            </a:endParaRPr>
          </a:p>
          <a:p>
            <a:pPr lvl="1"/>
            <a:endParaRPr lang="en-US" altLang="ja-JP" sz="1900" dirty="0" smtClean="0">
              <a:cs typeface="ヒラギノ丸ゴ Pro W4" pitchFamily="1" charset="-128"/>
            </a:endParaRPr>
          </a:p>
          <a:p>
            <a:pPr lvl="1"/>
            <a:endParaRPr lang="en-US" altLang="ja-JP" sz="1900" dirty="0">
              <a:cs typeface="ヒラギノ丸ゴ Pro W4" pitchFamily="1" charset="-128"/>
            </a:endParaRPr>
          </a:p>
          <a:p>
            <a:pPr lvl="1"/>
            <a:endParaRPr lang="en-US" altLang="ja-JP" sz="1900" dirty="0" smtClean="0">
              <a:cs typeface="ヒラギノ丸ゴ Pro W4" pitchFamily="1" charset="-128"/>
            </a:endParaRPr>
          </a:p>
          <a:p>
            <a:pPr lvl="1"/>
            <a:endParaRPr lang="en-US" altLang="ja-JP" sz="1900" dirty="0">
              <a:cs typeface="ヒラギノ丸ゴ Pro W4" pitchFamily="1" charset="-128"/>
            </a:endParaRPr>
          </a:p>
          <a:p>
            <a:pPr lvl="1"/>
            <a:r>
              <a:rPr lang="en-US" altLang="ja-JP" sz="1900" dirty="0" smtClean="0">
                <a:cs typeface="ヒラギノ丸ゴ Pro W4" pitchFamily="1" charset="-128"/>
              </a:rPr>
              <a:t>Can be a big challenge in LLRF precision</a:t>
            </a:r>
            <a:endParaRPr lang="en-US" altLang="ja-JP" sz="1900" dirty="0">
              <a:cs typeface="ヒラギノ丸ゴ Pro W4" pitchFamily="1" charset="-128"/>
            </a:endParaRPr>
          </a:p>
          <a:p>
            <a:pPr lvl="2"/>
            <a:endParaRPr lang="en-US" altLang="ja-JP" sz="1600" dirty="0">
              <a:cs typeface="ヒラギノ丸ゴ Pro W4" pitchFamily="1" charset="-128"/>
            </a:endParaRPr>
          </a:p>
        </p:txBody>
      </p:sp>
      <p:sp>
        <p:nvSpPr>
          <p:cNvPr id="89" name="アーチ 88"/>
          <p:cNvSpPr>
            <a:spLocks noChangeAspect="1"/>
          </p:cNvSpPr>
          <p:nvPr/>
        </p:nvSpPr>
        <p:spPr bwMode="auto">
          <a:xfrm rot="16200000">
            <a:off x="3763976" y="2138297"/>
            <a:ext cx="810555" cy="787944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Arial Rounded MT Bold"/>
            </a:endParaRPr>
          </a:p>
        </p:txBody>
      </p:sp>
      <p:sp>
        <p:nvSpPr>
          <p:cNvPr id="3482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cs typeface="ヒラギノ丸ゴ Pro W4" pitchFamily="1" charset="-128"/>
              </a:rPr>
              <a:t>Bucket selection in Phase-2 with DR</a:t>
            </a:r>
            <a:endParaRPr lang="ja-JP" altLang="en-US" sz="3600" dirty="0" smtClean="0">
              <a:cs typeface="ヒラギノ丸ゴ Pro W4" pitchFamily="1" charset="-128"/>
            </a:endParaRPr>
          </a:p>
        </p:txBody>
      </p:sp>
      <p:sp>
        <p:nvSpPr>
          <p:cNvPr id="34822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F295BA-C369-4648-A0E9-E62A826BCCA7}" type="slidenum">
              <a:rPr lang="en-US" altLang="ja-JP" smtClean="0">
                <a:latin typeface="Arial" pitchFamily="1" charset="0"/>
                <a:ea typeface="Osaka" pitchFamily="1" charset="-128"/>
                <a:cs typeface="Osaka" pitchFamily="1" charset="-128"/>
              </a:rPr>
              <a:pPr/>
              <a:t>15</a:t>
            </a:fld>
            <a:endParaRPr lang="en-US" altLang="ja-JP" smtClean="0">
              <a:latin typeface="Arial" pitchFamily="1" charset="0"/>
              <a:ea typeface="Osaka" pitchFamily="1" charset="-128"/>
              <a:cs typeface="Osaka" pitchFamily="1" charset="-128"/>
            </a:endParaRPr>
          </a:p>
        </p:txBody>
      </p:sp>
      <p:sp>
        <p:nvSpPr>
          <p:cNvPr id="34823" name="Rectangle 746"/>
          <p:cNvSpPr>
            <a:spLocks noChangeArrowheads="1"/>
          </p:cNvSpPr>
          <p:nvPr/>
        </p:nvSpPr>
        <p:spPr bwMode="auto">
          <a:xfrm>
            <a:off x="3845512" y="2415850"/>
            <a:ext cx="3077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>
                <a:solidFill>
                  <a:srgbClr val="1E1B18"/>
                </a:solidFill>
                <a:latin typeface="Arial Rounded MT Bold"/>
                <a:cs typeface="Arial Rounded MT Bold"/>
              </a:rPr>
              <a:t>ARC</a:t>
            </a:r>
            <a:endParaRPr lang="en-US" altLang="ja-JP" sz="1100">
              <a:latin typeface="Arial Rounded MT Bold"/>
              <a:cs typeface="Arial Rounded MT Bold"/>
            </a:endParaRPr>
          </a:p>
        </p:txBody>
      </p:sp>
      <p:sp>
        <p:nvSpPr>
          <p:cNvPr id="34824" name="Rectangle 747"/>
          <p:cNvSpPr>
            <a:spLocks noChangeArrowheads="1"/>
          </p:cNvSpPr>
          <p:nvPr/>
        </p:nvSpPr>
        <p:spPr bwMode="auto">
          <a:xfrm>
            <a:off x="5616674" y="3019829"/>
            <a:ext cx="582394" cy="1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+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 Target</a:t>
            </a:r>
            <a:endParaRPr lang="en-US" altLang="ja-JP" sz="1700" dirty="0">
              <a:latin typeface="Arial Rounded MT Bold"/>
              <a:ea typeface="Helvetica" pitchFamily="1" charset="0"/>
              <a:cs typeface="Arial Rounded MT Bold"/>
            </a:endParaRPr>
          </a:p>
        </p:txBody>
      </p:sp>
      <p:sp>
        <p:nvSpPr>
          <p:cNvPr id="75" name="Line 755"/>
          <p:cNvSpPr>
            <a:spLocks noChangeShapeType="1"/>
          </p:cNvSpPr>
          <p:nvPr/>
        </p:nvSpPr>
        <p:spPr bwMode="auto">
          <a:xfrm>
            <a:off x="4169254" y="2125241"/>
            <a:ext cx="124187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76" name="Line 756"/>
          <p:cNvSpPr>
            <a:spLocks noChangeShapeType="1"/>
          </p:cNvSpPr>
          <p:nvPr/>
        </p:nvSpPr>
        <p:spPr bwMode="auto">
          <a:xfrm>
            <a:off x="4157264" y="2937547"/>
            <a:ext cx="4078469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27" name="Line 757"/>
          <p:cNvSpPr>
            <a:spLocks noChangeShapeType="1"/>
          </p:cNvSpPr>
          <p:nvPr/>
        </p:nvSpPr>
        <p:spPr bwMode="auto">
          <a:xfrm>
            <a:off x="5909584" y="2879776"/>
            <a:ext cx="0" cy="1155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34828" name="Rectangle 758"/>
          <p:cNvSpPr>
            <a:spLocks noChangeArrowheads="1"/>
          </p:cNvSpPr>
          <p:nvPr/>
        </p:nvSpPr>
        <p:spPr bwMode="auto">
          <a:xfrm>
            <a:off x="8571465" y="2744974"/>
            <a:ext cx="151323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cs typeface="Arial Rounded MT Bold"/>
              </a:rPr>
              <a:t>+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 BT </a:t>
            </a:r>
            <a:r>
              <a:rPr lang="en-US" altLang="ja-JP" sz="1100" dirty="0" smtClean="0">
                <a:solidFill>
                  <a:srgbClr val="1E1B18"/>
                </a:solidFill>
                <a:latin typeface="Arial Rounded MT Bold"/>
                <a:cs typeface="Arial Rounded MT Bold"/>
              </a:rPr>
              <a:t>(3.5GeV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, 0.6nC)</a:t>
            </a:r>
            <a:endParaRPr lang="en-US" altLang="ja-JP" sz="1100" dirty="0">
              <a:latin typeface="Arial Rounded MT Bold"/>
              <a:cs typeface="Arial Rounded MT Bold"/>
            </a:endParaRPr>
          </a:p>
        </p:txBody>
      </p:sp>
      <p:sp>
        <p:nvSpPr>
          <p:cNvPr id="86" name="Line 766"/>
          <p:cNvSpPr>
            <a:spLocks noChangeShapeType="1"/>
          </p:cNvSpPr>
          <p:nvPr/>
        </p:nvSpPr>
        <p:spPr bwMode="auto">
          <a:xfrm flipV="1">
            <a:off x="8213466" y="2822004"/>
            <a:ext cx="106201" cy="11554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87" name="Line 767"/>
          <p:cNvSpPr>
            <a:spLocks noChangeShapeType="1"/>
          </p:cNvSpPr>
          <p:nvPr/>
        </p:nvSpPr>
        <p:spPr bwMode="auto">
          <a:xfrm flipH="1" flipV="1">
            <a:off x="8312815" y="2822003"/>
            <a:ext cx="126756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31" name="Rectangle 777"/>
          <p:cNvSpPr>
            <a:spLocks noChangeArrowheads="1"/>
          </p:cNvSpPr>
          <p:nvPr/>
        </p:nvSpPr>
        <p:spPr bwMode="auto">
          <a:xfrm>
            <a:off x="5280941" y="2132243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e</a:t>
            </a:r>
            <a:r>
              <a:rPr lang="en-US" altLang="ja-JP" sz="1100" baseline="300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−</a:t>
            </a:r>
            <a:r>
              <a:rPr lang="en-US" altLang="ja-JP" sz="11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 Gun</a:t>
            </a:r>
          </a:p>
        </p:txBody>
      </p:sp>
      <p:cxnSp>
        <p:nvCxnSpPr>
          <p:cNvPr id="122" name="直線矢印コネクタ 121"/>
          <p:cNvCxnSpPr/>
          <p:nvPr/>
        </p:nvCxnSpPr>
        <p:spPr>
          <a:xfrm rot="5400000">
            <a:off x="6546998" y="3393576"/>
            <a:ext cx="378143" cy="1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3" name="テキスト ボックス 12"/>
          <p:cNvSpPr txBox="1">
            <a:spLocks noChangeArrowheads="1"/>
          </p:cNvSpPr>
          <p:nvPr/>
        </p:nvSpPr>
        <p:spPr bwMode="auto">
          <a:xfrm>
            <a:off x="9208673" y="2125241"/>
            <a:ext cx="1233304" cy="441166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lIns="99551" tIns="49775" rIns="99551" bIns="49775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200">
                <a:solidFill>
                  <a:srgbClr val="006000"/>
                </a:solidFill>
                <a:latin typeface="Arial Rounded MT Bold"/>
                <a:cs typeface="Arial Rounded MT Bold"/>
              </a:rPr>
              <a:t>KEKB</a:t>
            </a:r>
            <a:endParaRPr lang="ja-JP" altLang="en-US" sz="200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4834" name="Rectangle 758"/>
          <p:cNvSpPr>
            <a:spLocks noChangeArrowheads="1"/>
          </p:cNvSpPr>
          <p:nvPr/>
        </p:nvSpPr>
        <p:spPr bwMode="auto">
          <a:xfrm>
            <a:off x="4104163" y="2748475"/>
            <a:ext cx="184665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Primary 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–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  </a:t>
            </a:r>
            <a:r>
              <a:rPr lang="en-US" altLang="ja-JP" sz="1100" dirty="0" smtClean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(3.5GeV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, 10nC)</a:t>
            </a:r>
            <a:endParaRPr lang="en-US" altLang="ja-JP" sz="1100" dirty="0">
              <a:latin typeface="Arial Rounded MT Bold"/>
              <a:ea typeface="Arial" pitchFamily="1" charset="0"/>
              <a:cs typeface="Arial Rounded MT Bold"/>
            </a:endParaRPr>
          </a:p>
        </p:txBody>
      </p:sp>
      <p:sp>
        <p:nvSpPr>
          <p:cNvPr id="85" name="Line 765"/>
          <p:cNvSpPr>
            <a:spLocks noChangeShapeType="1"/>
          </p:cNvSpPr>
          <p:nvPr/>
        </p:nvSpPr>
        <p:spPr bwMode="auto">
          <a:xfrm flipH="1" flipV="1">
            <a:off x="8429294" y="2822004"/>
            <a:ext cx="106201" cy="11554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112" name="Line 756"/>
          <p:cNvSpPr>
            <a:spLocks noChangeShapeType="1"/>
          </p:cNvSpPr>
          <p:nvPr/>
        </p:nvSpPr>
        <p:spPr bwMode="auto">
          <a:xfrm>
            <a:off x="8535495" y="2937547"/>
            <a:ext cx="544709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79" name="Line 759"/>
          <p:cNvSpPr>
            <a:spLocks noChangeShapeType="1"/>
          </p:cNvSpPr>
          <p:nvPr/>
        </p:nvSpPr>
        <p:spPr bwMode="auto">
          <a:xfrm flipH="1" flipV="1">
            <a:off x="9076778" y="2937547"/>
            <a:ext cx="541284" cy="175066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55" name="アーチ 54"/>
          <p:cNvSpPr>
            <a:spLocks noChangeAspect="1"/>
          </p:cNvSpPr>
          <p:nvPr/>
        </p:nvSpPr>
        <p:spPr bwMode="auto">
          <a:xfrm rot="16200000">
            <a:off x="3763976" y="5755221"/>
            <a:ext cx="810555" cy="787944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Arial Rounded MT Bold"/>
            </a:endParaRPr>
          </a:p>
        </p:txBody>
      </p:sp>
      <p:sp>
        <p:nvSpPr>
          <p:cNvPr id="34839" name="Rectangle 746"/>
          <p:cNvSpPr>
            <a:spLocks noChangeArrowheads="1"/>
          </p:cNvSpPr>
          <p:nvPr/>
        </p:nvSpPr>
        <p:spPr bwMode="auto">
          <a:xfrm>
            <a:off x="3845512" y="6032774"/>
            <a:ext cx="3077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>
                <a:solidFill>
                  <a:srgbClr val="1E1B18"/>
                </a:solidFill>
                <a:latin typeface="Arial Rounded MT Bold"/>
                <a:cs typeface="Arial Rounded MT Bold"/>
              </a:rPr>
              <a:t>ARC</a:t>
            </a:r>
            <a:endParaRPr lang="en-US" altLang="ja-JP" sz="1100">
              <a:latin typeface="Arial Rounded MT Bold"/>
              <a:cs typeface="Arial Rounded MT Bold"/>
            </a:endParaRPr>
          </a:p>
        </p:txBody>
      </p:sp>
      <p:sp>
        <p:nvSpPr>
          <p:cNvPr id="34840" name="Rectangle 747"/>
          <p:cNvSpPr>
            <a:spLocks noChangeArrowheads="1"/>
          </p:cNvSpPr>
          <p:nvPr/>
        </p:nvSpPr>
        <p:spPr bwMode="auto">
          <a:xfrm>
            <a:off x="5330615" y="6636752"/>
            <a:ext cx="582394" cy="1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altLang="ja-JP" sz="11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e</a:t>
            </a:r>
            <a:r>
              <a:rPr lang="en-US" altLang="ja-JP" sz="1100" baseline="300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+</a:t>
            </a:r>
            <a:r>
              <a:rPr lang="en-US" altLang="ja-JP" sz="11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 Target</a:t>
            </a:r>
            <a:endParaRPr lang="en-US" altLang="ja-JP" sz="1700">
              <a:latin typeface="Arial Rounded MT Bold"/>
              <a:ea typeface="Helvetica" pitchFamily="1" charset="0"/>
              <a:cs typeface="Arial Rounded MT Bold"/>
            </a:endParaRPr>
          </a:p>
        </p:txBody>
      </p:sp>
      <p:sp>
        <p:nvSpPr>
          <p:cNvPr id="58" name="Line 755"/>
          <p:cNvSpPr>
            <a:spLocks noChangeShapeType="1"/>
          </p:cNvSpPr>
          <p:nvPr/>
        </p:nvSpPr>
        <p:spPr bwMode="auto">
          <a:xfrm>
            <a:off x="4169254" y="5742164"/>
            <a:ext cx="124187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59" name="Line 756"/>
          <p:cNvSpPr>
            <a:spLocks noChangeShapeType="1"/>
          </p:cNvSpPr>
          <p:nvPr/>
        </p:nvSpPr>
        <p:spPr bwMode="auto">
          <a:xfrm>
            <a:off x="4157264" y="6554470"/>
            <a:ext cx="4078469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43" name="Line 757"/>
          <p:cNvSpPr>
            <a:spLocks noChangeShapeType="1"/>
          </p:cNvSpPr>
          <p:nvPr/>
        </p:nvSpPr>
        <p:spPr bwMode="auto">
          <a:xfrm>
            <a:off x="5623526" y="6496699"/>
            <a:ext cx="0" cy="1155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34844" name="Rectangle 758"/>
          <p:cNvSpPr>
            <a:spLocks noChangeArrowheads="1"/>
          </p:cNvSpPr>
          <p:nvPr/>
        </p:nvSpPr>
        <p:spPr bwMode="auto">
          <a:xfrm>
            <a:off x="8571466" y="6361897"/>
            <a:ext cx="173124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e</a:t>
            </a:r>
            <a:r>
              <a:rPr lang="en-US" altLang="ja-JP" sz="1100" baseline="30000" dirty="0">
                <a:solidFill>
                  <a:srgbClr val="1E1B18"/>
                </a:solidFill>
                <a:latin typeface="Arial Rounded MT Bold"/>
                <a:cs typeface="Arial Rounded MT Bold"/>
              </a:rPr>
              <a:t>+</a:t>
            </a:r>
            <a:r>
              <a:rPr lang="en-US" altLang="ja-JP" sz="1100" dirty="0">
                <a:solidFill>
                  <a:srgbClr val="1E1B18"/>
                </a:solidFill>
                <a:latin typeface="Arial Rounded MT Bold"/>
                <a:cs typeface="Arial Rounded MT Bold"/>
              </a:rPr>
              <a:t> BT (KEKB: 4GeV, 4nC)</a:t>
            </a:r>
            <a:endParaRPr lang="en-US" altLang="ja-JP" sz="1100" dirty="0">
              <a:latin typeface="Arial Rounded MT Bold"/>
              <a:cs typeface="Arial Rounded MT Bold"/>
            </a:endParaRPr>
          </a:p>
        </p:txBody>
      </p:sp>
      <p:sp>
        <p:nvSpPr>
          <p:cNvPr id="62" name="Line 766"/>
          <p:cNvSpPr>
            <a:spLocks noChangeShapeType="1"/>
          </p:cNvSpPr>
          <p:nvPr/>
        </p:nvSpPr>
        <p:spPr bwMode="auto">
          <a:xfrm flipV="1">
            <a:off x="8213466" y="6438927"/>
            <a:ext cx="106201" cy="11554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63" name="Line 767"/>
          <p:cNvSpPr>
            <a:spLocks noChangeShapeType="1"/>
          </p:cNvSpPr>
          <p:nvPr/>
        </p:nvSpPr>
        <p:spPr bwMode="auto">
          <a:xfrm flipH="1" flipV="1">
            <a:off x="8312815" y="6438926"/>
            <a:ext cx="126756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47" name="Rectangle 777"/>
          <p:cNvSpPr>
            <a:spLocks noChangeArrowheads="1"/>
          </p:cNvSpPr>
          <p:nvPr/>
        </p:nvSpPr>
        <p:spPr bwMode="auto">
          <a:xfrm>
            <a:off x="5280941" y="5749166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e</a:t>
            </a:r>
            <a:r>
              <a:rPr lang="en-US" altLang="ja-JP" sz="1100" baseline="300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−</a:t>
            </a:r>
            <a:r>
              <a:rPr lang="en-US" altLang="ja-JP" sz="1100">
                <a:solidFill>
                  <a:srgbClr val="1E1B18"/>
                </a:solidFill>
                <a:latin typeface="Arial Rounded MT Bold"/>
                <a:ea typeface="Helvetica" pitchFamily="1" charset="0"/>
                <a:cs typeface="Arial Rounded MT Bold"/>
              </a:rPr>
              <a:t> Gun</a:t>
            </a:r>
          </a:p>
        </p:txBody>
      </p:sp>
      <p:sp>
        <p:nvSpPr>
          <p:cNvPr id="34848" name="テキスト ボックス 12"/>
          <p:cNvSpPr txBox="1">
            <a:spLocks noChangeArrowheads="1"/>
          </p:cNvSpPr>
          <p:nvPr/>
        </p:nvSpPr>
        <p:spPr bwMode="auto">
          <a:xfrm>
            <a:off x="8584679" y="5715198"/>
            <a:ext cx="1857298" cy="439076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wrap="square" lIns="99551" tIns="49775" rIns="99551" bIns="49775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>
                <a:solidFill>
                  <a:srgbClr val="006000"/>
                </a:solidFill>
                <a:latin typeface="Arial Rounded MT Bold"/>
                <a:cs typeface="Arial Rounded MT Bold"/>
              </a:rPr>
              <a:t>SuperKEKB</a:t>
            </a:r>
            <a:endParaRPr lang="ja-JP" altLang="en-US" sz="200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4849" name="Rectangle 758"/>
          <p:cNvSpPr>
            <a:spLocks noChangeArrowheads="1"/>
          </p:cNvSpPr>
          <p:nvPr/>
        </p:nvSpPr>
        <p:spPr bwMode="auto">
          <a:xfrm>
            <a:off x="4104164" y="6365399"/>
            <a:ext cx="185948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Primary e</a:t>
            </a:r>
            <a:r>
              <a:rPr lang="en-US" altLang="ja-JP" sz="1100" baseline="3000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–</a:t>
            </a:r>
            <a:r>
              <a:rPr lang="en-US" altLang="ja-JP" sz="1100">
                <a:solidFill>
                  <a:srgbClr val="1E1B18"/>
                </a:solidFill>
                <a:latin typeface="Arial Rounded MT Bold"/>
                <a:ea typeface="Arial" pitchFamily="1" charset="0"/>
                <a:cs typeface="Arial Rounded MT Bold"/>
              </a:rPr>
              <a:t>  (3.5GeV, 10nC)</a:t>
            </a:r>
            <a:endParaRPr lang="en-US" altLang="ja-JP" sz="1100">
              <a:latin typeface="Arial Rounded MT Bold"/>
              <a:ea typeface="Arial" pitchFamily="1" charset="0"/>
              <a:cs typeface="Arial Rounded MT Bold"/>
            </a:endParaRPr>
          </a:p>
        </p:txBody>
      </p:sp>
      <p:sp>
        <p:nvSpPr>
          <p:cNvPr id="68" name="Line 765"/>
          <p:cNvSpPr>
            <a:spLocks noChangeShapeType="1"/>
          </p:cNvSpPr>
          <p:nvPr/>
        </p:nvSpPr>
        <p:spPr bwMode="auto">
          <a:xfrm flipH="1" flipV="1">
            <a:off x="8429294" y="6438927"/>
            <a:ext cx="106201" cy="11554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69" name="Line 756"/>
          <p:cNvSpPr>
            <a:spLocks noChangeShapeType="1"/>
          </p:cNvSpPr>
          <p:nvPr/>
        </p:nvSpPr>
        <p:spPr bwMode="auto">
          <a:xfrm>
            <a:off x="8535495" y="6554470"/>
            <a:ext cx="544709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70" name="Line 759"/>
          <p:cNvSpPr>
            <a:spLocks noChangeShapeType="1"/>
          </p:cNvSpPr>
          <p:nvPr/>
        </p:nvSpPr>
        <p:spPr bwMode="auto">
          <a:xfrm flipH="1" flipV="1">
            <a:off x="9076778" y="6554470"/>
            <a:ext cx="541284" cy="175066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Arial Rounded MT Bold"/>
              <a:ea typeface="Osaka" pitchFamily="-108" charset="-128"/>
              <a:cs typeface="Arial Rounded MT Bold"/>
            </a:endParaRPr>
          </a:p>
        </p:txBody>
      </p:sp>
      <p:sp>
        <p:nvSpPr>
          <p:cNvPr id="34894" name="Rectangle 758"/>
          <p:cNvSpPr>
            <a:spLocks noChangeArrowheads="1"/>
          </p:cNvSpPr>
          <p:nvPr/>
        </p:nvSpPr>
        <p:spPr bwMode="auto">
          <a:xfrm>
            <a:off x="7356524" y="5365601"/>
            <a:ext cx="15180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200" dirty="0">
                <a:solidFill>
                  <a:srgbClr val="1E1B18"/>
                </a:solidFill>
                <a:latin typeface="Arial Rounded MT Bold"/>
                <a:ea typeface="+mj-ea"/>
                <a:cs typeface="Arial Rounded MT Bold"/>
              </a:rPr>
              <a:t>e</a:t>
            </a:r>
            <a:r>
              <a:rPr lang="en-US" altLang="ja-JP" sz="1200" baseline="30000" dirty="0">
                <a:solidFill>
                  <a:srgbClr val="1E1B18"/>
                </a:solidFill>
                <a:latin typeface="Arial Rounded MT Bold"/>
                <a:ea typeface="+mj-ea"/>
                <a:cs typeface="Arial Rounded MT Bold"/>
              </a:rPr>
              <a:t>+</a:t>
            </a:r>
            <a:r>
              <a:rPr lang="en-US" altLang="ja-JP" sz="1200" dirty="0">
                <a:solidFill>
                  <a:srgbClr val="1E1B18"/>
                </a:solidFill>
                <a:latin typeface="Arial Rounded MT Bold"/>
                <a:ea typeface="+mj-ea"/>
                <a:cs typeface="Arial Rounded MT Bold"/>
              </a:rPr>
              <a:t> DR (1.1 </a:t>
            </a:r>
            <a:r>
              <a:rPr lang="en-US" altLang="ja-JP" sz="1200" dirty="0" err="1">
                <a:solidFill>
                  <a:srgbClr val="1E1B18"/>
                </a:solidFill>
                <a:latin typeface="Arial Rounded MT Bold"/>
                <a:ea typeface="+mj-ea"/>
                <a:cs typeface="Arial Rounded MT Bold"/>
              </a:rPr>
              <a:t>GeV</a:t>
            </a:r>
            <a:r>
              <a:rPr lang="en-US" altLang="ja-JP" sz="1200" dirty="0">
                <a:solidFill>
                  <a:srgbClr val="1E1B18"/>
                </a:solidFill>
                <a:latin typeface="Arial Rounded MT Bold"/>
                <a:ea typeface="+mj-ea"/>
                <a:cs typeface="Arial Rounded MT Bold"/>
              </a:rPr>
              <a:t>, 4nC)</a:t>
            </a:r>
            <a:endParaRPr lang="en-US" altLang="ja-JP" sz="1200" dirty="0">
              <a:latin typeface="Arial Rounded MT Bold"/>
              <a:ea typeface="+mj-ea"/>
              <a:cs typeface="Arial Rounded MT Bold"/>
            </a:endParaRPr>
          </a:p>
        </p:txBody>
      </p:sp>
      <p:grpSp>
        <p:nvGrpSpPr>
          <p:cNvPr id="110" name="図形グループ 109"/>
          <p:cNvGrpSpPr>
            <a:grpSpLocks noChangeAspect="1"/>
          </p:cNvGrpSpPr>
          <p:nvPr/>
        </p:nvGrpSpPr>
        <p:grpSpPr>
          <a:xfrm>
            <a:off x="6064399" y="4758169"/>
            <a:ext cx="1545313" cy="1793571"/>
            <a:chOff x="8451561" y="336127"/>
            <a:chExt cx="2799476" cy="3249224"/>
          </a:xfrm>
        </p:grpSpPr>
        <p:grpSp>
          <p:nvGrpSpPr>
            <p:cNvPr id="111" name="図形グループ 6"/>
            <p:cNvGrpSpPr>
              <a:grpSpLocks noChangeAspect="1"/>
            </p:cNvGrpSpPr>
            <p:nvPr/>
          </p:nvGrpSpPr>
          <p:grpSpPr bwMode="auto">
            <a:xfrm>
              <a:off x="8879792" y="336127"/>
              <a:ext cx="1575889" cy="3242222"/>
              <a:chOff x="5892800" y="4778376"/>
              <a:chExt cx="730250" cy="1470024"/>
            </a:xfrm>
          </p:grpSpPr>
          <p:sp>
            <p:nvSpPr>
              <p:cNvPr id="125" name="アーチ 124"/>
              <p:cNvSpPr>
                <a:spLocks/>
              </p:cNvSpPr>
              <p:nvPr/>
            </p:nvSpPr>
            <p:spPr bwMode="auto">
              <a:xfrm rot="16200000">
                <a:off x="5522913" y="5148263"/>
                <a:ext cx="1470024" cy="730250"/>
              </a:xfrm>
              <a:prstGeom prst="blockArc">
                <a:avLst>
                  <a:gd name="adj1" fmla="val 5399138"/>
                  <a:gd name="adj2" fmla="val 16156488"/>
                  <a:gd name="adj3" fmla="val 288"/>
                </a:avLst>
              </a:prstGeom>
              <a:solidFill>
                <a:srgbClr val="FFFFFF"/>
              </a:solidFill>
              <a:ln w="5080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100" dir="2700000" algn="tl" rotWithShape="0">
                  <a:srgbClr val="808080">
                    <a:alpha val="75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just" defTabSz="3632713">
                  <a:defRPr/>
                </a:pPr>
                <a:endParaRPr lang="ja-JP" altLang="en-US" sz="2000" dirty="0">
                  <a:solidFill>
                    <a:srgbClr val="400040"/>
                  </a:solidFill>
                  <a:latin typeface="Arial" pitchFamily="-108" charset="0"/>
                  <a:ea typeface="ヒラギノ丸ゴ Pro W4" pitchFamily="-108" charset="-128"/>
                  <a:cs typeface="ヒラギノ丸ゴ Pro W4" pitchFamily="-108" charset="-128"/>
                </a:endParaRPr>
              </a:p>
            </p:txBody>
          </p:sp>
          <p:sp>
            <p:nvSpPr>
              <p:cNvPr id="126" name="アーチ 125"/>
              <p:cNvSpPr>
                <a:spLocks noChangeAspect="1"/>
              </p:cNvSpPr>
              <p:nvPr/>
            </p:nvSpPr>
            <p:spPr bwMode="auto">
              <a:xfrm rot="16200000">
                <a:off x="5890419" y="5155407"/>
                <a:ext cx="735012" cy="730250"/>
              </a:xfrm>
              <a:prstGeom prst="blockArc">
                <a:avLst>
                  <a:gd name="adj1" fmla="val 10800000"/>
                  <a:gd name="adj2" fmla="val 10800000"/>
                  <a:gd name="adj3" fmla="val 0"/>
                </a:avLst>
              </a:prstGeom>
              <a:solidFill>
                <a:srgbClr val="FFFFFF"/>
              </a:solidFill>
              <a:ln w="5080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100" dir="2700000" algn="tl" rotWithShape="0">
                  <a:srgbClr val="808080">
                    <a:alpha val="75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just" defTabSz="3632713">
                  <a:defRPr/>
                </a:pPr>
                <a:endParaRPr lang="ja-JP" altLang="en-US" sz="2000" dirty="0">
                  <a:solidFill>
                    <a:srgbClr val="400040"/>
                  </a:solidFill>
                  <a:latin typeface="Arial" pitchFamily="-108" charset="0"/>
                  <a:ea typeface="ヒラギノ丸ゴ Pro W4" pitchFamily="-108" charset="-128"/>
                  <a:cs typeface="ヒラギノ丸ゴ Pro W4" pitchFamily="-108" charset="-128"/>
                </a:endParaRPr>
              </a:p>
            </p:txBody>
          </p:sp>
        </p:grpSp>
        <p:sp>
          <p:nvSpPr>
            <p:cNvPr id="113" name="円弧 112"/>
            <p:cNvSpPr/>
            <p:nvPr/>
          </p:nvSpPr>
          <p:spPr>
            <a:xfrm flipV="1">
              <a:off x="9784215" y="2436918"/>
              <a:ext cx="575542" cy="1008380"/>
            </a:xfrm>
            <a:prstGeom prst="arc">
              <a:avLst>
                <a:gd name="adj1" fmla="val 16832511"/>
                <a:gd name="adj2" fmla="val 20291915"/>
              </a:avLst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4" name="円弧 113"/>
            <p:cNvSpPr/>
            <p:nvPr/>
          </p:nvSpPr>
          <p:spPr>
            <a:xfrm flipH="1" flipV="1">
              <a:off x="8962012" y="2436918"/>
              <a:ext cx="657762" cy="1008380"/>
            </a:xfrm>
            <a:prstGeom prst="arc">
              <a:avLst>
                <a:gd name="adj1" fmla="val 16832511"/>
                <a:gd name="adj2" fmla="val 20291915"/>
              </a:avLst>
            </a:prstGeom>
            <a:ln w="25400"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10304944" y="1575594"/>
              <a:ext cx="162728" cy="1680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9378253" y="1116921"/>
              <a:ext cx="162727" cy="1680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9785928" y="2671507"/>
              <a:ext cx="162727" cy="1680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8893496" y="2268855"/>
              <a:ext cx="162728" cy="1680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9551" tIns="49775" rIns="99551" bIns="49775"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9619773" y="1092412"/>
              <a:ext cx="1177330" cy="572402"/>
            </a:xfrm>
            <a:prstGeom prst="rect">
              <a:avLst/>
            </a:prstGeom>
            <a:noFill/>
          </p:spPr>
          <p:txBody>
            <a:bodyPr wrap="none" lIns="99551" tIns="49775" rIns="99551" bIns="49775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latin typeface="+mj-ea"/>
                  <a:ea typeface="+mj-ea"/>
                  <a:cs typeface="Osaka" pitchFamily="-111" charset="-128"/>
                </a:rPr>
                <a:t>96ns</a:t>
              </a:r>
              <a:endParaRPr lang="ja-JP" altLang="en-US" sz="1400" dirty="0">
                <a:latin typeface="+mj-ea"/>
                <a:ea typeface="+mj-ea"/>
                <a:cs typeface="Osaka" pitchFamily="-111" charset="-128"/>
              </a:endParaRPr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8451561" y="1428539"/>
              <a:ext cx="1549041" cy="572402"/>
            </a:xfrm>
            <a:prstGeom prst="rect">
              <a:avLst/>
            </a:prstGeom>
            <a:noFill/>
          </p:spPr>
          <p:txBody>
            <a:bodyPr wrap="none" lIns="99551" tIns="49775" rIns="99551" bIns="49775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latin typeface="+mj-ea"/>
                  <a:ea typeface="+mj-ea"/>
                  <a:cs typeface="Osaka" pitchFamily="-111" charset="-128"/>
                </a:rPr>
                <a:t>&gt;100ns</a:t>
              </a:r>
              <a:endParaRPr lang="ja-JP" altLang="en-US" sz="1400" dirty="0">
                <a:latin typeface="+mj-ea"/>
                <a:ea typeface="+mj-ea"/>
                <a:cs typeface="Osaka" pitchFamily="-111" charset="-128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9701996" y="2184823"/>
              <a:ext cx="1549041" cy="572402"/>
            </a:xfrm>
            <a:prstGeom prst="rect">
              <a:avLst/>
            </a:prstGeom>
            <a:noFill/>
          </p:spPr>
          <p:txBody>
            <a:bodyPr wrap="none" lIns="99551" tIns="49775" rIns="99551" bIns="49775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latin typeface="+mj-ea"/>
                  <a:ea typeface="+mj-ea"/>
                  <a:cs typeface="Osaka" pitchFamily="-111" charset="-128"/>
                </a:rPr>
                <a:t>&gt;100ns</a:t>
              </a:r>
              <a:endParaRPr lang="ja-JP" altLang="en-US" sz="1400" dirty="0">
                <a:latin typeface="+mj-ea"/>
                <a:ea typeface="+mj-ea"/>
                <a:cs typeface="Osaka" pitchFamily="-111" charset="-128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9044232" y="2484188"/>
              <a:ext cx="1177330" cy="572402"/>
            </a:xfrm>
            <a:prstGeom prst="rect">
              <a:avLst/>
            </a:prstGeom>
            <a:noFill/>
          </p:spPr>
          <p:txBody>
            <a:bodyPr wrap="none" lIns="99551" tIns="49775" rIns="99551" bIns="49775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latin typeface="+mj-ea"/>
                  <a:ea typeface="+mj-ea"/>
                  <a:cs typeface="Osaka" pitchFamily="-111" charset="-128"/>
                </a:rPr>
                <a:t>96ns</a:t>
              </a:r>
              <a:endParaRPr lang="ja-JP" altLang="en-US" sz="1400" dirty="0">
                <a:latin typeface="+mj-ea"/>
                <a:ea typeface="+mj-ea"/>
                <a:cs typeface="Osaka" pitchFamily="-111" charset="-128"/>
              </a:endParaRPr>
            </a:p>
          </p:txBody>
        </p:sp>
        <p:sp>
          <p:nvSpPr>
            <p:cNvPr id="124" name="Line 756"/>
            <p:cNvSpPr>
              <a:spLocks noChangeShapeType="1"/>
            </p:cNvSpPr>
            <p:nvPr/>
          </p:nvSpPr>
          <p:spPr bwMode="auto">
            <a:xfrm>
              <a:off x="9085343" y="3585351"/>
              <a:ext cx="1164787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 sz="2000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</p:grp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9010650" y="3359150"/>
            <a:ext cx="1512888" cy="31595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400" i="1" dirty="0" smtClean="0">
                <a:solidFill>
                  <a:srgbClr val="000090"/>
                </a:solidFill>
                <a:latin typeface="Arial Rounded MT Bold"/>
              </a:rPr>
              <a:t>Kaji et al</a:t>
            </a:r>
          </a:p>
        </p:txBody>
      </p:sp>
    </p:spTree>
    <p:extLst>
      <p:ext uri="{BB962C8B-B14F-4D97-AF65-F5344CB8AC3E}">
        <p14:creationId xmlns:p14="http://schemas.microsoft.com/office/powerpoint/2010/main" val="30785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IMG_19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496" y="4086724"/>
            <a:ext cx="2542033" cy="19071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Many other Linac </a:t>
            </a:r>
            <a:r>
              <a:rPr lang="en-US" altLang="ja-JP" sz="3200" dirty="0"/>
              <a:t>Upgrade </a:t>
            </a:r>
            <a:r>
              <a:rPr lang="en-US" altLang="ja-JP" sz="3200" dirty="0" smtClean="0"/>
              <a:t>Progress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7" y="1030569"/>
            <a:ext cx="10525125" cy="6159501"/>
          </a:xfrm>
        </p:spPr>
        <p:txBody>
          <a:bodyPr/>
          <a:lstStyle/>
          <a:p>
            <a:r>
              <a:rPr lang="en-US" altLang="ja-JP" sz="2000" dirty="0" smtClean="0"/>
              <a:t>High-power microwave modulator </a:t>
            </a:r>
            <a:r>
              <a:rPr lang="en-US" altLang="ja-JP" sz="2000" dirty="0"/>
              <a:t>upgrades</a:t>
            </a:r>
          </a:p>
          <a:p>
            <a:r>
              <a:rPr lang="en-US" altLang="ja-JP" sz="2000" dirty="0"/>
              <a:t>Low-level RF controls/</a:t>
            </a:r>
            <a:r>
              <a:rPr lang="en-US" altLang="ja-JP" sz="2000" dirty="0" smtClean="0"/>
              <a:t>monitor upgrades</a:t>
            </a:r>
            <a:endParaRPr lang="en-US" altLang="ja-JP" sz="2000" dirty="0"/>
          </a:p>
          <a:p>
            <a:pPr lvl="1"/>
            <a:r>
              <a:rPr lang="en-US" altLang="ja-JP" sz="1800" dirty="0"/>
              <a:t>Pulse-to-pulse modulation (PPM) between 4+1 rings</a:t>
            </a:r>
          </a:p>
          <a:p>
            <a:pPr lvl="1"/>
            <a:r>
              <a:rPr lang="en-US" altLang="ja-JP" sz="1800" dirty="0"/>
              <a:t>More spaces for </a:t>
            </a:r>
            <a:r>
              <a:rPr lang="en-US" altLang="ja-JP" sz="1800" dirty="0" smtClean="0"/>
              <a:t>increasing </a:t>
            </a:r>
            <a:r>
              <a:rPr lang="en-US" altLang="ja-JP" sz="1800" dirty="0"/>
              <a:t>number of devices </a:t>
            </a:r>
          </a:p>
          <a:p>
            <a:pPr lvl="4"/>
            <a:endParaRPr lang="en-US" altLang="ja-JP" sz="300" dirty="0"/>
          </a:p>
          <a:p>
            <a:r>
              <a:rPr lang="en-US" altLang="ja-JP" sz="2000" dirty="0"/>
              <a:t>Beam instrumentation</a:t>
            </a:r>
          </a:p>
          <a:p>
            <a:pPr lvl="1"/>
            <a:r>
              <a:rPr lang="en-US" altLang="ja-JP" sz="1800" dirty="0"/>
              <a:t>Large/small aperture beam position monitors (BPM)</a:t>
            </a:r>
          </a:p>
          <a:p>
            <a:pPr lvl="1"/>
            <a:r>
              <a:rPr lang="en-US" altLang="ja-JP" sz="1800" dirty="0"/>
              <a:t>Precise/fast and synchronized BPM readout system</a:t>
            </a:r>
          </a:p>
          <a:p>
            <a:pPr lvl="1"/>
            <a:r>
              <a:rPr lang="en-US" altLang="ja-JP" sz="1800" dirty="0"/>
              <a:t>Wire scanners and beam loss monitors</a:t>
            </a:r>
          </a:p>
          <a:p>
            <a:pPr lvl="1"/>
            <a:r>
              <a:rPr lang="en-US" altLang="ja-JP" sz="1800" dirty="0"/>
              <a:t>Streak cameras</a:t>
            </a:r>
          </a:p>
          <a:p>
            <a:pPr lvl="1"/>
            <a:r>
              <a:rPr lang="en-US" altLang="ja-JP" sz="1800" dirty="0"/>
              <a:t>(Deflectors, </a:t>
            </a:r>
            <a:r>
              <a:rPr lang="en-US" altLang="ja-JP" sz="1800" dirty="0" smtClean="0"/>
              <a:t>etc.)</a:t>
            </a:r>
          </a:p>
          <a:p>
            <a:r>
              <a:rPr lang="en-US" altLang="ja-JP" sz="2000" dirty="0"/>
              <a:t>A</a:t>
            </a:r>
            <a:r>
              <a:rPr lang="en-US" altLang="ja-JP" sz="2000" dirty="0" smtClean="0"/>
              <a:t>lignment to preserve beam emittance</a:t>
            </a:r>
          </a:p>
          <a:p>
            <a:pPr lvl="1"/>
            <a:r>
              <a:rPr lang="en-US" altLang="ja-JP" sz="1800" dirty="0" smtClean="0"/>
              <a:t>Measurement </a:t>
            </a:r>
            <a:r>
              <a:rPr lang="en-US" altLang="ja-JP" sz="1800" dirty="0"/>
              <a:t>precision </a:t>
            </a:r>
            <a:r>
              <a:rPr lang="en-US" altLang="ja-JP" sz="1800" dirty="0" smtClean="0"/>
              <a:t>reaching 0.1 ~ 0.3mm</a:t>
            </a:r>
          </a:p>
          <a:p>
            <a:pPr lvl="1"/>
            <a:r>
              <a:rPr lang="en-US" altLang="ja-JP" sz="1800" dirty="0" smtClean="0"/>
              <a:t>Mover and orbit control development</a:t>
            </a:r>
            <a:endParaRPr lang="en-US" altLang="ja-JP" sz="1800" dirty="0"/>
          </a:p>
          <a:p>
            <a:pPr lvl="4"/>
            <a:endParaRPr lang="en-US" altLang="ja-JP" sz="300" dirty="0"/>
          </a:p>
          <a:p>
            <a:r>
              <a:rPr lang="en-US" altLang="ja-JP" sz="2000" dirty="0" smtClean="0"/>
              <a:t>Event-based control and timing upgrade</a:t>
            </a:r>
            <a:endParaRPr lang="en-US" altLang="ja-JP" sz="2000" dirty="0"/>
          </a:p>
          <a:p>
            <a:pPr lvl="1"/>
            <a:r>
              <a:rPr lang="en-US" altLang="ja-JP" sz="1800" dirty="0" smtClean="0"/>
              <a:t>Essential </a:t>
            </a:r>
            <a:r>
              <a:rPr lang="en-US" altLang="ja-JP" sz="1800" dirty="0"/>
              <a:t>for </a:t>
            </a:r>
            <a:r>
              <a:rPr lang="en-US" altLang="ja-JP" sz="1800" dirty="0" smtClean="0"/>
              <a:t>pulse-to-pulse modulation</a:t>
            </a:r>
            <a:endParaRPr lang="en-US" altLang="ja-JP" sz="1800" dirty="0"/>
          </a:p>
          <a:p>
            <a:pPr lvl="1"/>
            <a:r>
              <a:rPr lang="en-US" altLang="ja-JP" sz="1800" dirty="0"/>
              <a:t>Precise timing &amp; synchronized controls</a:t>
            </a:r>
          </a:p>
          <a:p>
            <a:pPr lvl="1"/>
            <a:r>
              <a:rPr lang="en-US" altLang="ja-JP" sz="1800" dirty="0"/>
              <a:t>Bucket selection at DR and MR</a:t>
            </a:r>
          </a:p>
          <a:p>
            <a:endParaRPr lang="en-US" altLang="ja-JP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  <p:pic>
        <p:nvPicPr>
          <p:cNvPr id="22" name="図 21" descr="IMG_19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726" y="3022527"/>
            <a:ext cx="2467102" cy="1385824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902" y="1036644"/>
            <a:ext cx="2437929" cy="19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24" descr="WS_56_2 &amp; PMT-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3031" y="5798147"/>
            <a:ext cx="2857501" cy="141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図 26" descr="IMG_195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98799" y="5720178"/>
            <a:ext cx="2322068" cy="1490448"/>
          </a:xfrm>
          <a:prstGeom prst="rect">
            <a:avLst/>
          </a:prstGeom>
        </p:spPr>
      </p:pic>
      <p:sp>
        <p:nvSpPr>
          <p:cNvPr id="28" name="Text Box 180"/>
          <p:cNvSpPr txBox="1">
            <a:spLocks noChangeAspect="1" noChangeArrowheads="1"/>
          </p:cNvSpPr>
          <p:nvPr/>
        </p:nvSpPr>
        <p:spPr bwMode="auto">
          <a:xfrm>
            <a:off x="5703937" y="6933630"/>
            <a:ext cx="1685038" cy="26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1" tIns="45710" rIns="91421" bIns="45710">
            <a:spAutoFit/>
          </a:bodyPr>
          <a:lstStyle/>
          <a:p>
            <a:pPr algn="ctr"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SINAP event modules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942883" y="-5478"/>
            <a:ext cx="3668638" cy="3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22" tIns="49761" rIns="99522" bIns="49761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>
                <a:solidFill>
                  <a:srgbClr val="000090"/>
                </a:solidFill>
                <a:latin typeface="Arial Rounded MT Bold"/>
              </a:rPr>
              <a:t>Linac Upgrade Overview</a:t>
            </a:r>
          </a:p>
        </p:txBody>
      </p:sp>
      <p:sp>
        <p:nvSpPr>
          <p:cNvPr id="13" name="Text Box 180"/>
          <p:cNvSpPr txBox="1">
            <a:spLocks noChangeAspect="1" noChangeArrowheads="1"/>
          </p:cNvSpPr>
          <p:nvPr/>
        </p:nvSpPr>
        <p:spPr bwMode="auto">
          <a:xfrm>
            <a:off x="8040212" y="6933630"/>
            <a:ext cx="1505502" cy="26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1" tIns="45710" rIns="91421" bIns="45710">
            <a:spAutoFit/>
          </a:bodyPr>
          <a:lstStyle/>
          <a:p>
            <a:pPr algn="ctr"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Beam wire scanner</a:t>
            </a:r>
          </a:p>
        </p:txBody>
      </p:sp>
      <p:pic>
        <p:nvPicPr>
          <p:cNvPr id="5" name="図 4" descr="IMG_5546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065" y="3500635"/>
            <a:ext cx="1938802" cy="2585069"/>
          </a:xfrm>
          <a:prstGeom prst="rect">
            <a:avLst/>
          </a:prstGeom>
        </p:spPr>
      </p:pic>
      <p:sp>
        <p:nvSpPr>
          <p:cNvPr id="14" name="Text Box 180"/>
          <p:cNvSpPr txBox="1">
            <a:spLocks noChangeAspect="1" noChangeArrowheads="1"/>
          </p:cNvSpPr>
          <p:nvPr/>
        </p:nvSpPr>
        <p:spPr bwMode="auto">
          <a:xfrm>
            <a:off x="6419189" y="5828798"/>
            <a:ext cx="1518326" cy="26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1" tIns="45710" rIns="91421" bIns="45710">
            <a:spAutoFit/>
          </a:bodyPr>
          <a:lstStyle/>
          <a:p>
            <a:pPr algn="ctr">
              <a:defRPr/>
            </a:pPr>
            <a:r>
              <a:rPr lang="en-US" altLang="ja-JP" sz="1100" dirty="0" smtClean="0">
                <a:solidFill>
                  <a:schemeClr val="bg1"/>
                </a:solidFill>
                <a:latin typeface="+mn-ea"/>
              </a:rPr>
              <a:t>Pulse magnet tests</a:t>
            </a:r>
            <a:endParaRPr lang="en-US" altLang="ja-JP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4416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32" y="1548000"/>
            <a:ext cx="10515757" cy="49608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265604"/>
            <a:ext cx="10358438" cy="714375"/>
          </a:xfrm>
        </p:spPr>
        <p:txBody>
          <a:bodyPr/>
          <a:lstStyle/>
          <a:p>
            <a:r>
              <a:rPr lang="en-US" altLang="ja-JP" sz="3600" dirty="0"/>
              <a:t>Linac Schedule </a:t>
            </a:r>
            <a:r>
              <a:rPr lang="en-US" altLang="ja-JP" sz="3600" dirty="0" smtClean="0"/>
              <a:t>Overview</a:t>
            </a:r>
            <a:r>
              <a:rPr lang="en-US" altLang="ja-JP" sz="1800" dirty="0" smtClean="0"/>
              <a:t> as of Jun.2017</a:t>
            </a:r>
            <a:endParaRPr lang="ja-JP" altLang="en-US" sz="2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3698" y="837236"/>
            <a:ext cx="1518585" cy="705430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RF-Gun </a:t>
            </a:r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 beam</a:t>
            </a:r>
          </a:p>
          <a:p>
            <a:r>
              <a:rPr lang="en-US" altLang="ja-JP" sz="1300" b="1" dirty="0">
                <a:cs typeface="Arial"/>
              </a:rPr>
              <a:t>commissioning</a:t>
            </a:r>
          </a:p>
          <a:p>
            <a:r>
              <a:rPr lang="en-US" altLang="ja-JP" sz="1300" b="1" dirty="0">
                <a:cs typeface="Arial"/>
              </a:rPr>
              <a:t>at A,B-sector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16223" y="828933"/>
            <a:ext cx="1172336" cy="505376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A,B,J,C,1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29188" y="2226403"/>
            <a:ext cx="95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1507187" y="2234870"/>
            <a:ext cx="5545197" cy="3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640291" y="816558"/>
            <a:ext cx="2570154" cy="905485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e+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1,2 sector</a:t>
            </a:r>
            <a:r>
              <a:rPr lang="en-US" altLang="ja-JP" sz="1100" b="1" dirty="0">
                <a:solidFill>
                  <a:srgbClr val="008000"/>
                </a:solidFill>
                <a:cs typeface="Arial"/>
              </a:rPr>
              <a:t> (FC, DCS, Qe- 50%)</a:t>
            </a:r>
          </a:p>
          <a:p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1,2,3,4,5 sector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1100613" y="1334309"/>
            <a:ext cx="1117544" cy="892094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4512512" y="1660525"/>
            <a:ext cx="140366" cy="576261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932428" y="6397625"/>
            <a:ext cx="2493210" cy="705430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non damped e+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1,2, </a:t>
            </a:r>
            <a:r>
              <a:rPr lang="en-US" altLang="ja-JP" sz="1300" b="1" dirty="0">
                <a:solidFill>
                  <a:schemeClr val="bg1">
                    <a:lumMod val="75000"/>
                  </a:schemeClr>
                </a:solidFill>
                <a:cs typeface="Arial"/>
              </a:rPr>
              <a:t>3,4,5 </a:t>
            </a:r>
            <a:r>
              <a:rPr lang="en-US" altLang="ja-JP" sz="1300" b="1" dirty="0">
                <a:cs typeface="Arial"/>
              </a:rPr>
              <a:t>sectors</a:t>
            </a:r>
            <a:endParaRPr lang="en-US" altLang="ja-JP" sz="1100" b="1" dirty="0">
              <a:cs typeface="Arial"/>
            </a:endParaRPr>
          </a:p>
          <a:p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</a:t>
            </a:r>
            <a:r>
              <a:rPr lang="en-US" altLang="ja-JP" sz="1300" b="1" dirty="0">
                <a:cs typeface="Arial"/>
              </a:rPr>
              <a:t> commiss.</a:t>
            </a: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  </a:t>
            </a:r>
            <a:r>
              <a:rPr lang="en-US" altLang="ja-JP" sz="1300" b="1" dirty="0">
                <a:cs typeface="Arial"/>
              </a:rPr>
              <a:t>at A→5 sectors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1524699" y="6383476"/>
            <a:ext cx="54455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977096" y="6390117"/>
            <a:ext cx="1916129" cy="905485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damped e+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1→5 </a:t>
            </a:r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Qe+ = 1~4nC</a:t>
            </a:r>
            <a:endParaRPr lang="en-US" altLang="ja-JP" sz="1100" b="1" dirty="0">
              <a:solidFill>
                <a:srgbClr val="008000"/>
              </a:solidFill>
              <a:cs typeface="Arial"/>
            </a:endParaRPr>
          </a:p>
          <a:p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A→5 </a:t>
            </a:r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Qe- = 1~5nC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7780481" y="6397625"/>
            <a:ext cx="14102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543719" y="6550026"/>
            <a:ext cx="152400" cy="152399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6119" y="6473826"/>
            <a:ext cx="992800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: Electron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3719" y="6778625"/>
            <a:ext cx="152400" cy="152399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6120" y="6702426"/>
            <a:ext cx="979976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: Positron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43719" y="7007228"/>
            <a:ext cx="152400" cy="152399"/>
          </a:xfrm>
          <a:prstGeom prst="rect">
            <a:avLst/>
          </a:prstGeom>
          <a:solidFill>
            <a:srgbClr val="006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6120" y="6931026"/>
            <a:ext cx="1993073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: Low current electron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528709" y="4934870"/>
            <a:ext cx="826087" cy="578729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2 nC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Phase2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73153" y="4932754"/>
            <a:ext cx="809982" cy="578729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1 nC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Phase1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" y="2316528"/>
            <a:ext cx="916600" cy="505376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/>
            <a:r>
              <a:rPr lang="en-US" altLang="ja-JP" sz="1300" b="1" dirty="0">
                <a:solidFill>
                  <a:srgbClr val="008000"/>
                </a:solidFill>
                <a:cs typeface="Arial"/>
              </a:rPr>
              <a:t>Location</a:t>
            </a:r>
          </a:p>
          <a:p>
            <a:pPr algn="ctr"/>
            <a:r>
              <a:rPr lang="en-US" altLang="ja-JP" sz="1300" b="1" dirty="0">
                <a:solidFill>
                  <a:srgbClr val="008000"/>
                </a:solidFill>
                <a:cs typeface="Arial"/>
              </a:rPr>
              <a:t>↓</a:t>
            </a:r>
            <a:endParaRPr lang="en-US" altLang="ja-JP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1925" y="1747131"/>
            <a:ext cx="872429" cy="305321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/>
            <a:r>
              <a:rPr lang="en-US" altLang="ja-JP" sz="1300" b="1" dirty="0">
                <a:solidFill>
                  <a:srgbClr val="008000"/>
                </a:solidFill>
                <a:cs typeface="Arial"/>
              </a:rPr>
              <a:t>Time →</a:t>
            </a:r>
            <a:endParaRPr lang="en-US" altLang="ja-JP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32" name="Text Box 180"/>
          <p:cNvSpPr txBox="1">
            <a:spLocks noChangeAspect="1" noChangeArrowheads="1"/>
          </p:cNvSpPr>
          <p:nvPr/>
        </p:nvSpPr>
        <p:spPr bwMode="auto">
          <a:xfrm>
            <a:off x="6424321" y="1008683"/>
            <a:ext cx="4203062" cy="46722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35986" tIns="17994" rIns="35986" bIns="17994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rgbClr val="000090"/>
                </a:solidFill>
              </a:rPr>
              <a:t>Phase1: high emittance beam for vacuum scrub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0090"/>
                </a:solidFill>
              </a:rPr>
              <a:t>Phase2,3: low emittance beam for collision</a:t>
            </a:r>
          </a:p>
        </p:txBody>
      </p:sp>
      <p:sp>
        <p:nvSpPr>
          <p:cNvPr id="51" name="スライド番号プレースホルダ 3"/>
          <p:cNvSpPr txBox="1">
            <a:spLocks/>
          </p:cNvSpPr>
          <p:nvPr/>
        </p:nvSpPr>
        <p:spPr bwMode="auto">
          <a:xfrm>
            <a:off x="5011840" y="6345"/>
            <a:ext cx="4025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01" tIns="49749" rIns="99501" bIns="49749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New Schedule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4682104" y="5899131"/>
            <a:ext cx="3560196" cy="17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4950357" y="5940425"/>
            <a:ext cx="1441640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Without Top-up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893697" y="4934870"/>
            <a:ext cx="813263" cy="578729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4 nC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Phase3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7682435" y="2242634"/>
            <a:ext cx="15082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9762858" y="6395966"/>
            <a:ext cx="970996" cy="505376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Improved </a:t>
            </a:r>
            <a:br>
              <a:rPr lang="en-US" altLang="ja-JP" sz="1300" b="1" dirty="0">
                <a:solidFill>
                  <a:srgbClr val="FF0000"/>
                </a:solidFill>
                <a:cs typeface="Arial"/>
              </a:rPr>
            </a:br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RF gun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9583772" y="6395966"/>
            <a:ext cx="1100817" cy="1659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693576" y="5949950"/>
            <a:ext cx="1531409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Direct PF-AR BT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011545" y="4424103"/>
            <a:ext cx="1068877" cy="578729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DR </a:t>
            </a:r>
            <a:br>
              <a:rPr lang="en-US" altLang="ja-JP" sz="1300" b="1" dirty="0">
                <a:solidFill>
                  <a:srgbClr val="CCFFCC"/>
                </a:solidFill>
                <a:cs typeface="Arial"/>
              </a:rPr>
            </a:b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Commiss.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276834" y="2869653"/>
            <a:ext cx="981016" cy="818795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 smtClean="0">
                <a:solidFill>
                  <a:srgbClr val="CCFFCC"/>
                </a:solidFill>
                <a:cs typeface="Arial"/>
              </a:rPr>
              <a:t>Beam </a:t>
            </a:r>
            <a:br>
              <a:rPr lang="en-US" altLang="ja-JP" sz="1300" b="1" dirty="0" smtClean="0">
                <a:solidFill>
                  <a:srgbClr val="CCFFCC"/>
                </a:solidFill>
                <a:cs typeface="Arial"/>
              </a:rPr>
            </a:br>
            <a:r>
              <a:rPr lang="en-US" altLang="ja-JP" sz="1300" b="1" dirty="0" smtClean="0">
                <a:solidFill>
                  <a:srgbClr val="CCFFCC"/>
                </a:solidFill>
                <a:cs typeface="Arial"/>
              </a:rPr>
              <a:t>Licenses</a:t>
            </a:r>
            <a:br>
              <a:rPr lang="en-US" altLang="ja-JP" sz="1300" b="1" dirty="0" smtClean="0">
                <a:solidFill>
                  <a:srgbClr val="CCFFCC"/>
                </a:solidFill>
                <a:cs typeface="Arial"/>
              </a:rPr>
            </a:br>
            <a:r>
              <a:rPr lang="en-US" altLang="ja-JP" sz="1300" b="1" dirty="0" smtClean="0">
                <a:solidFill>
                  <a:srgbClr val="CCFFCC"/>
                </a:solidFill>
                <a:cs typeface="Arial"/>
              </a:rPr>
              <a:t>in steps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833596" y="2869652"/>
            <a:ext cx="1257300" cy="818795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Low Emittance Beams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961835" y="3009353"/>
            <a:ext cx="1018683" cy="578729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4+1 Ring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Injections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83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7" y="1087440"/>
            <a:ext cx="10525125" cy="615950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ja-JP" sz="2400" dirty="0" smtClean="0"/>
              <a:t>We learned a lot during KEKB operation</a:t>
            </a:r>
          </a:p>
          <a:p>
            <a:pPr>
              <a:lnSpc>
                <a:spcPct val="110000"/>
              </a:lnSpc>
            </a:pPr>
            <a:r>
              <a:rPr lang="en-US" altLang="ja-JP" sz="2400" dirty="0" smtClean="0"/>
              <a:t>Phase-2 injection into SuperKEKB is another challenge with higher beam current and lower transverse and longitudinal emittance</a:t>
            </a:r>
          </a:p>
          <a:p>
            <a:pPr>
              <a:lnSpc>
                <a:spcPct val="110000"/>
              </a:lnSpc>
            </a:pPr>
            <a:r>
              <a:rPr lang="en-US" altLang="ja-JP" sz="2400" dirty="0" smtClean="0"/>
              <a:t>Steady </a:t>
            </a:r>
            <a:r>
              <a:rPr lang="en-US" altLang="ja-JP" sz="2400" dirty="0"/>
              <a:t>progress towards </a:t>
            </a:r>
            <a:r>
              <a:rPr lang="en-US" altLang="ja-JP" sz="2400" dirty="0" smtClean="0"/>
              <a:t>designed </a:t>
            </a:r>
            <a:r>
              <a:rPr lang="en-US" altLang="ja-JP" sz="2400" dirty="0"/>
              <a:t>injection </a:t>
            </a:r>
            <a:r>
              <a:rPr lang="en-US" altLang="ja-JP" sz="2400" dirty="0" smtClean="0"/>
              <a:t>beam in steps</a:t>
            </a:r>
            <a:endParaRPr lang="en-US" altLang="ja-JP" sz="2400" dirty="0"/>
          </a:p>
          <a:p>
            <a:pPr lvl="1">
              <a:lnSpc>
                <a:spcPct val="110000"/>
              </a:lnSpc>
            </a:pPr>
            <a:r>
              <a:rPr lang="en-US" altLang="ja-JP" sz="1900" dirty="0" smtClean="0">
                <a:solidFill>
                  <a:srgbClr val="008000"/>
                </a:solidFill>
              </a:rPr>
              <a:t>Alignment</a:t>
            </a:r>
            <a:r>
              <a:rPr lang="en-US" altLang="ja-JP" sz="1900" dirty="0">
                <a:solidFill>
                  <a:srgbClr val="008000"/>
                </a:solidFill>
              </a:rPr>
              <a:t>: almost confident on the </a:t>
            </a:r>
            <a:r>
              <a:rPr lang="en-US" altLang="ja-JP" sz="1900" dirty="0" smtClean="0">
                <a:solidFill>
                  <a:srgbClr val="008000"/>
                </a:solidFill>
              </a:rPr>
              <a:t>measurement </a:t>
            </a:r>
            <a:r>
              <a:rPr lang="en-US" altLang="ja-JP" sz="1900" dirty="0">
                <a:solidFill>
                  <a:srgbClr val="008000"/>
                </a:solidFill>
              </a:rPr>
              <a:t>precision (0.1-mm local, 0.3-mm global)</a:t>
            </a:r>
            <a:r>
              <a:rPr lang="en-US" altLang="ja-JP" sz="1900" dirty="0" smtClean="0">
                <a:solidFill>
                  <a:srgbClr val="008000"/>
                </a:solidFill>
              </a:rPr>
              <a:t>, may need mover to </a:t>
            </a:r>
            <a:r>
              <a:rPr lang="en-US" altLang="ja-JP" sz="1900" dirty="0">
                <a:solidFill>
                  <a:srgbClr val="008000"/>
                </a:solidFill>
              </a:rPr>
              <a:t>maintain </a:t>
            </a:r>
            <a:r>
              <a:rPr lang="en-US" altLang="ja-JP" sz="1900" dirty="0" smtClean="0">
                <a:solidFill>
                  <a:srgbClr val="008000"/>
                </a:solidFill>
              </a:rPr>
              <a:t>it for </a:t>
            </a:r>
            <a:r>
              <a:rPr lang="en-US" altLang="ja-JP" sz="1900" dirty="0">
                <a:solidFill>
                  <a:srgbClr val="008000"/>
                </a:solidFill>
              </a:rPr>
              <a:t>longer term </a:t>
            </a:r>
          </a:p>
          <a:p>
            <a:pPr lvl="1">
              <a:lnSpc>
                <a:spcPct val="110000"/>
              </a:lnSpc>
            </a:pPr>
            <a:r>
              <a:rPr lang="en-US" altLang="ja-JP" sz="1900" dirty="0">
                <a:solidFill>
                  <a:srgbClr val="008000"/>
                </a:solidFill>
              </a:rPr>
              <a:t>Positron generator: </a:t>
            </a:r>
            <a:r>
              <a:rPr lang="en-US" altLang="ja-JP" sz="1900" dirty="0" smtClean="0">
                <a:solidFill>
                  <a:srgbClr val="008000"/>
                </a:solidFill>
              </a:rPr>
              <a:t>need </a:t>
            </a:r>
            <a:r>
              <a:rPr lang="en-US" altLang="ja-JP" sz="1900" dirty="0">
                <a:solidFill>
                  <a:srgbClr val="008000"/>
                </a:solidFill>
              </a:rPr>
              <a:t>discharge analysis</a:t>
            </a:r>
          </a:p>
          <a:p>
            <a:pPr lvl="1">
              <a:lnSpc>
                <a:spcPct val="110000"/>
              </a:lnSpc>
            </a:pPr>
            <a:r>
              <a:rPr lang="en-US" altLang="ja-JP" sz="1900" dirty="0">
                <a:solidFill>
                  <a:srgbClr val="008000"/>
                </a:solidFill>
              </a:rPr>
              <a:t>Thermionic gun: </a:t>
            </a:r>
            <a:r>
              <a:rPr lang="en-US" altLang="ja-JP" sz="1900" dirty="0" smtClean="0">
                <a:solidFill>
                  <a:srgbClr val="008000"/>
                </a:solidFill>
              </a:rPr>
              <a:t>stably operated for primary electron for positron generation</a:t>
            </a:r>
            <a:endParaRPr lang="en-US" altLang="ja-JP" sz="1900" dirty="0">
              <a:solidFill>
                <a:srgbClr val="008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altLang="ja-JP" sz="1900" dirty="0">
                <a:solidFill>
                  <a:srgbClr val="008000"/>
                </a:solidFill>
              </a:rPr>
              <a:t>RF gun: following recommendations at review meetings</a:t>
            </a:r>
          </a:p>
          <a:p>
            <a:pPr lvl="1">
              <a:lnSpc>
                <a:spcPct val="110000"/>
              </a:lnSpc>
            </a:pPr>
            <a:r>
              <a:rPr lang="en-US" altLang="ja-JP" sz="1900" dirty="0" smtClean="0">
                <a:solidFill>
                  <a:srgbClr val="008000"/>
                </a:solidFill>
              </a:rPr>
              <a:t>Pulsed devices: global and synchronized operation</a:t>
            </a:r>
          </a:p>
          <a:p>
            <a:pPr lvl="1">
              <a:lnSpc>
                <a:spcPct val="110000"/>
              </a:lnSpc>
            </a:pPr>
            <a:r>
              <a:rPr lang="en-US" altLang="ja-JP" sz="1900" dirty="0" smtClean="0">
                <a:solidFill>
                  <a:srgbClr val="008000"/>
                </a:solidFill>
              </a:rPr>
              <a:t>New modulators for energy and bunch compressors on DR </a:t>
            </a:r>
            <a:r>
              <a:rPr lang="en-US" altLang="ja-JP" sz="1900" dirty="0" err="1" smtClean="0">
                <a:solidFill>
                  <a:srgbClr val="008000"/>
                </a:solidFill>
              </a:rPr>
              <a:t>beamlines</a:t>
            </a:r>
            <a:endParaRPr lang="en-US" altLang="ja-JP" sz="1900" dirty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ja-JP" sz="2400" dirty="0"/>
              <a:t>Will balance between final beam quality and progressive </a:t>
            </a:r>
            <a:r>
              <a:rPr lang="en-US" altLang="ja-JP" sz="2400" dirty="0" smtClean="0"/>
              <a:t>operation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en-US" altLang="ja-JP" sz="2400" dirty="0"/>
              <a:t>Will select optimized route depending on available </a:t>
            </a:r>
            <a:r>
              <a:rPr lang="en-US" altLang="ja-JP" sz="2400" dirty="0" smtClean="0"/>
              <a:t>resources</a:t>
            </a:r>
          </a:p>
          <a:p>
            <a:pPr lvl="1">
              <a:lnSpc>
                <a:spcPct val="110000"/>
              </a:lnSpc>
            </a:pPr>
            <a:r>
              <a:rPr lang="en-US" altLang="ja-JP" sz="1900" dirty="0" smtClean="0"/>
              <a:t>Balance with injection operation for light sources, </a:t>
            </a:r>
            <a:r>
              <a:rPr lang="en-US" altLang="ja-JP" sz="1900" dirty="0" err="1" smtClean="0"/>
              <a:t>commissioing</a:t>
            </a:r>
            <a:r>
              <a:rPr lang="en-US" altLang="ja-JP" sz="1900" dirty="0" smtClean="0"/>
              <a:t> and development in parallel</a:t>
            </a:r>
            <a:endParaRPr lang="en-US" altLang="ja-JP" sz="1900" dirty="0"/>
          </a:p>
          <a:p>
            <a:pPr>
              <a:lnSpc>
                <a:spcPct val="110000"/>
              </a:lnSpc>
            </a:pPr>
            <a:endParaRPr lang="en-US" altLang="ja-JP" sz="2400" dirty="0"/>
          </a:p>
          <a:p>
            <a:pPr>
              <a:lnSpc>
                <a:spcPct val="110000"/>
              </a:lnSpc>
            </a:pPr>
            <a:endParaRPr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  <p:sp>
        <p:nvSpPr>
          <p:cNvPr id="5" name="スライド番号プレースホルダ 3"/>
          <p:cNvSpPr txBox="1">
            <a:spLocks/>
          </p:cNvSpPr>
          <p:nvPr/>
        </p:nvSpPr>
        <p:spPr bwMode="auto">
          <a:xfrm>
            <a:off x="5507140" y="6346"/>
            <a:ext cx="4025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22" tIns="49761" rIns="99522" bIns="49761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altLang="ja-JP" sz="1300" i="1" dirty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16754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436563"/>
            <a:ext cx="10358438" cy="714375"/>
          </a:xfrm>
        </p:spPr>
        <p:txBody>
          <a:bodyPr/>
          <a:lstStyle/>
          <a:p>
            <a:r>
              <a:rPr lang="en-US" altLang="ja-JP" sz="3200" dirty="0" smtClean="0"/>
              <a:t>Injection </a:t>
            </a:r>
            <a:r>
              <a:rPr kumimoji="1" lang="en-US" altLang="ja-JP" sz="3200" dirty="0" smtClean="0"/>
              <a:t>Energy Margin Recovery</a:t>
            </a:r>
            <a:br>
              <a:rPr kumimoji="1" lang="en-US" altLang="ja-JP" sz="3200" dirty="0" smtClean="0"/>
            </a:br>
            <a:r>
              <a:rPr kumimoji="1" lang="en-US" altLang="ja-JP" sz="2400" dirty="0" smtClean="0"/>
              <a:t>(even while dropping Energy 8 GeV </a:t>
            </a:r>
            <a:r>
              <a:rPr kumimoji="1" lang="en-US" altLang="ja-JP" sz="2400" dirty="0" smtClean="0">
                <a:sym typeface="Wingdings"/>
              </a:rPr>
              <a:t></a:t>
            </a:r>
            <a:r>
              <a:rPr lang="en-US" altLang="ja-JP" sz="2400" dirty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7 GeV)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3513" y="1308100"/>
            <a:ext cx="10525125" cy="5888038"/>
          </a:xfrm>
        </p:spPr>
        <p:txBody>
          <a:bodyPr/>
          <a:lstStyle/>
          <a:p>
            <a:r>
              <a:rPr kumimoji="1" lang="en-US" altLang="ja-JP" sz="2200" dirty="0" smtClean="0"/>
              <a:t>No backup/stand-by before J</a:t>
            </a:r>
            <a:r>
              <a:rPr lang="en-US" altLang="ja-JP" sz="2200" dirty="0"/>
              <a:t>-</a:t>
            </a:r>
            <a:r>
              <a:rPr lang="en-US" altLang="ja-JP" sz="2200" dirty="0" smtClean="0"/>
              <a:t>Arc </a:t>
            </a:r>
            <a:r>
              <a:rPr kumimoji="1" lang="en-US" altLang="ja-JP" sz="2200" dirty="0" smtClean="0"/>
              <a:t>in KEKB operation</a:t>
            </a:r>
          </a:p>
          <a:p>
            <a:r>
              <a:rPr kumimoji="1" lang="en-US" altLang="ja-JP" sz="2200" dirty="0" smtClean="0"/>
              <a:t>Optimized for SuperKEKB ring injection reliability with larger beam currents and smaller emittance</a:t>
            </a:r>
          </a:p>
          <a:p>
            <a:pPr lvl="3"/>
            <a:endParaRPr lang="en-US" altLang="ja-JP" sz="1000" dirty="0"/>
          </a:p>
          <a:p>
            <a:r>
              <a:rPr kumimoji="1" lang="en-US" altLang="ja-JP" sz="2200" dirty="0" smtClean="0"/>
              <a:t>Temporary removal of units for construction</a:t>
            </a:r>
          </a:p>
          <a:p>
            <a:pPr lvl="1"/>
            <a:r>
              <a:rPr lang="en-US" altLang="ja-JP" sz="1800" dirty="0" smtClean="0"/>
              <a:t>Should be recovered before phase-3</a:t>
            </a:r>
            <a:endParaRPr kumimoji="1" lang="en-US" altLang="ja-JP" sz="1800" dirty="0" smtClean="0"/>
          </a:p>
          <a:p>
            <a:r>
              <a:rPr kumimoji="1" lang="en-US" altLang="ja-JP" sz="2200" dirty="0" smtClean="0"/>
              <a:t>A unit was removed to make a room for DR BT</a:t>
            </a:r>
          </a:p>
          <a:p>
            <a:r>
              <a:rPr lang="en-US" altLang="ja-JP" sz="2200" dirty="0" smtClean="0"/>
              <a:t>Positron deceleration capturing</a:t>
            </a:r>
          </a:p>
          <a:p>
            <a:r>
              <a:rPr lang="en-US" altLang="ja-JP" sz="2200" dirty="0" smtClean="0"/>
              <a:t>Lower acceleration in large aperture structures in the positron capture section</a:t>
            </a:r>
          </a:p>
          <a:p>
            <a:r>
              <a:rPr kumimoji="1" lang="en-US" altLang="ja-JP" sz="2200" dirty="0" smtClean="0"/>
              <a:t>An unit before J-Arc was converted into a stand-by for availability</a:t>
            </a:r>
          </a:p>
          <a:p>
            <a:r>
              <a:rPr kumimoji="1" lang="en-US" altLang="ja-JP" sz="2200" dirty="0" smtClean="0"/>
              <a:t>C-band structures were converted into S-band to help emittance preservation</a:t>
            </a:r>
          </a:p>
          <a:p>
            <a:r>
              <a:rPr lang="en-US" altLang="ja-JP" sz="2200" dirty="0" smtClean="0"/>
              <a:t>Degraded accelerating structures after 35 years of operation</a:t>
            </a:r>
          </a:p>
          <a:p>
            <a:pPr lvl="1"/>
            <a:r>
              <a:rPr lang="en-US" altLang="ja-JP" sz="1800" dirty="0" smtClean="0"/>
              <a:t>Should be refurbished in the long run</a:t>
            </a:r>
          </a:p>
          <a:p>
            <a:r>
              <a:rPr kumimoji="1" lang="en-US" altLang="ja-JP" sz="2200" dirty="0" smtClean="0"/>
              <a:t>Larger beam current with larger beam loading</a:t>
            </a:r>
          </a:p>
          <a:p>
            <a:endParaRPr kumimoji="1" lang="ja-JP" altLang="en-US" sz="2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9010650" y="2470150"/>
            <a:ext cx="1512888" cy="31595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400" i="1" dirty="0" err="1" smtClean="0">
                <a:solidFill>
                  <a:srgbClr val="000090"/>
                </a:solidFill>
                <a:latin typeface="Arial Rounded MT Bold"/>
              </a:rPr>
              <a:t>Kamitani</a:t>
            </a:r>
            <a:r>
              <a:rPr lang="en-US" altLang="ja-JP" sz="1400" i="1" dirty="0" smtClean="0">
                <a:solidFill>
                  <a:srgbClr val="000090"/>
                </a:solidFill>
                <a:latin typeface="Arial Rounded MT Bold"/>
              </a:rPr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21365521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8" y="3926079"/>
            <a:ext cx="5852160" cy="3303270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799" y="885825"/>
            <a:ext cx="10401301" cy="6369050"/>
          </a:xfrm>
          <a:effectLst/>
        </p:spPr>
        <p:txBody>
          <a:bodyPr/>
          <a:lstStyle/>
          <a:p>
            <a:pPr lvl="1"/>
            <a:r>
              <a:rPr lang="en-US" altLang="ja-JP" sz="1800" dirty="0" smtClean="0"/>
              <a:t>For 40-times higher luminosity in SuperKEKB collider</a:t>
            </a:r>
          </a:p>
          <a:p>
            <a:pPr lvl="1"/>
            <a:r>
              <a:rPr lang="en-US" altLang="ja-JP" sz="1800" dirty="0" smtClean="0">
                <a:solidFill>
                  <a:srgbClr val="FF6600"/>
                </a:solidFill>
                <a:sym typeface="Wingdings"/>
              </a:rPr>
              <a:t>Low emittance &amp; low </a:t>
            </a:r>
            <a:r>
              <a:rPr lang="en-US" altLang="ja-JP" sz="1800" dirty="0">
                <a:solidFill>
                  <a:srgbClr val="FF6600"/>
                </a:solidFill>
                <a:sym typeface="Wingdings"/>
              </a:rPr>
              <a:t>e</a:t>
            </a:r>
            <a:r>
              <a:rPr lang="en-US" altLang="ja-JP" sz="1800" dirty="0" smtClean="0">
                <a:solidFill>
                  <a:srgbClr val="FF6600"/>
                </a:solidFill>
                <a:sym typeface="Wingdings"/>
              </a:rPr>
              <a:t>nergy spread injection beam with 4-5 times more beam current</a:t>
            </a:r>
            <a:endParaRPr lang="en-US" altLang="ja-JP" sz="1800" dirty="0" smtClean="0">
              <a:sym typeface="Wingdings"/>
            </a:endParaRPr>
          </a:p>
          <a:p>
            <a:pPr lvl="2"/>
            <a:r>
              <a:rPr lang="en-US" altLang="ja-JP" sz="1600" dirty="0" smtClean="0">
                <a:sym typeface="Wingdings"/>
              </a:rPr>
              <a:t>New high-current photo-cathode RF gun</a:t>
            </a:r>
          </a:p>
          <a:p>
            <a:pPr lvl="2"/>
            <a:r>
              <a:rPr lang="en-US" altLang="ja-JP" sz="1600" dirty="0" smtClean="0"/>
              <a:t>New positron capture section </a:t>
            </a:r>
          </a:p>
          <a:p>
            <a:pPr lvl="2"/>
            <a:r>
              <a:rPr lang="en-US" altLang="ja-JP" sz="1600" dirty="0" smtClean="0"/>
              <a:t>Damping ring construction</a:t>
            </a:r>
            <a:endParaRPr lang="en-US" altLang="ja-JP" sz="1800" dirty="0" smtClean="0"/>
          </a:p>
          <a:p>
            <a:pPr lvl="2"/>
            <a:r>
              <a:rPr lang="en-US" altLang="ja-JP" sz="1600" dirty="0" smtClean="0"/>
              <a:t>Optimized beam optics and correction</a:t>
            </a:r>
          </a:p>
          <a:p>
            <a:pPr lvl="2"/>
            <a:r>
              <a:rPr lang="en-US" altLang="ja-JP" sz="1600" dirty="0" smtClean="0"/>
              <a:t>Precise beam orbit control with </a:t>
            </a:r>
            <a:r>
              <a:rPr lang="en-US" altLang="ja-JP" sz="1600" dirty="0"/>
              <a:t>l</a:t>
            </a:r>
            <a:r>
              <a:rPr lang="en-US" altLang="ja-JP" sz="1600" dirty="0" smtClean="0"/>
              <a:t>ong-baseline alignment</a:t>
            </a:r>
          </a:p>
          <a:p>
            <a:pPr lvl="2"/>
            <a:r>
              <a:rPr lang="en-US" altLang="ja-JP" sz="1600" dirty="0" smtClean="0"/>
              <a:t>Simultaneous top-up injection to DR/HER/LER/PF/PFAR</a:t>
            </a:r>
          </a:p>
          <a:p>
            <a:pPr lvl="1"/>
            <a:r>
              <a:rPr lang="en-US" altLang="ja-JP" sz="1800" dirty="0" smtClean="0"/>
              <a:t>Balanced injection for the both photon science and </a:t>
            </a:r>
            <a:br>
              <a:rPr lang="en-US" altLang="ja-JP" sz="1800" dirty="0" smtClean="0"/>
            </a:br>
            <a:r>
              <a:rPr lang="en-US" altLang="ja-JP" sz="1800" dirty="0" smtClean="0"/>
              <a:t>	elementary particle physics experiments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09563"/>
            <a:ext cx="10358438" cy="576262"/>
          </a:xfrm>
          <a:effectLst/>
        </p:spPr>
        <p:txBody>
          <a:bodyPr/>
          <a:lstStyle/>
          <a:p>
            <a:r>
              <a:rPr lang="en-US" altLang="ja-JP" sz="3000" dirty="0" smtClean="0"/>
              <a:t>Mission of Electron/positron Injector in SuperKEKB</a:t>
            </a:r>
            <a:endParaRPr lang="ja-JP" altLang="en-US" sz="3000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90731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Injector Linac Mission</a:t>
            </a:r>
          </a:p>
        </p:txBody>
      </p:sp>
      <p:sp>
        <p:nvSpPr>
          <p:cNvPr id="7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8" name="テキスト ボックス 12"/>
          <p:cNvSpPr txBox="1">
            <a:spLocks noChangeArrowheads="1"/>
          </p:cNvSpPr>
          <p:nvPr/>
        </p:nvSpPr>
        <p:spPr bwMode="auto">
          <a:xfrm>
            <a:off x="6812598" y="6224997"/>
            <a:ext cx="3876040" cy="108540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square" lIns="99551" tIns="49775" rIns="99551" bIns="49775" anchor="ctr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>
                <a:solidFill>
                  <a:srgbClr val="006000"/>
                </a:solidFill>
                <a:latin typeface="Arial Rounded MT Bold"/>
                <a:cs typeface="Arial Rounded MT Bold"/>
              </a:rPr>
              <a:t>The single injector would behave as multiple injectors to multiple storage rings by the concept of virtual accelerator </a:t>
            </a:r>
            <a:endParaRPr lang="ja-JP" altLang="en-US" sz="16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2" name="図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780" y="1628139"/>
            <a:ext cx="408432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45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08148" y="402657"/>
            <a:ext cx="9665847" cy="587947"/>
          </a:xfrm>
          <a:noFill/>
        </p:spPr>
        <p:txBody>
          <a:bodyPr/>
          <a:lstStyle/>
          <a:p>
            <a:r>
              <a:rPr lang="en-US" altLang="ja-JP" dirty="0" smtClean="0"/>
              <a:t>R</a:t>
            </a:r>
            <a:r>
              <a:rPr kumimoji="1" lang="en-US" altLang="ja-JP" dirty="0" smtClean="0"/>
              <a:t>equired injector beam parameters</a:t>
            </a:r>
            <a:endParaRPr kumimoji="1" lang="ja-JP" altLang="en-US" dirty="0"/>
          </a:p>
        </p:txBody>
      </p:sp>
      <p:graphicFrame>
        <p:nvGraphicFramePr>
          <p:cNvPr id="8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116474"/>
              </p:ext>
            </p:extLst>
          </p:nvPr>
        </p:nvGraphicFramePr>
        <p:xfrm>
          <a:off x="152400" y="1182517"/>
          <a:ext cx="10409239" cy="583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208"/>
                <a:gridCol w="1113992"/>
                <a:gridCol w="939800"/>
                <a:gridCol w="1143000"/>
                <a:gridCol w="943684"/>
                <a:gridCol w="1113716"/>
                <a:gridCol w="939800"/>
                <a:gridCol w="1244600"/>
                <a:gridCol w="1087439"/>
              </a:tblGrid>
              <a:tr h="6984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KEKB (final)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Phase-I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Phase-I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1" lang="ja-JP" alt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SuperKEKB (final)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5652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Stored current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A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A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 A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A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8585E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 time (min.)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marL="0" marR="0" indent="0" algn="ctr" defTabSz="497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9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 (nC)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e- 10</a:t>
                      </a:r>
                    </a:p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e- 8 </a:t>
                      </a:r>
                    </a:p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e- 10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1600" u="heavy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1600" u="heavy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7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Emittance </a:t>
                      </a:r>
                      <a:b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)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rad)</a:t>
                      </a: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200/40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(Hor./Ver.)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100/15 </a:t>
                      </a:r>
                      <a:br>
                        <a:rPr kumimoji="1" lang="en-US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(Hor./Ver.)</a:t>
                      </a: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40/20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(Hor./Ver.)</a:t>
                      </a: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574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0.16%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0.16%</a:t>
                      </a:r>
                      <a:endParaRPr kumimoji="1" lang="ja-JP" altLang="en-US" sz="1600" u="heavy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0.07%</a:t>
                      </a:r>
                      <a:endParaRPr kumimoji="1" lang="ja-JP" altLang="en-US" sz="1600" u="heavy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/ Pulse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Repetition rate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/ 50 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/ 50 Hz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  <a:tr h="8710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Simultaneous top-up injection (PPM)</a:t>
                      </a: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rings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(LER,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PF)</a:t>
                      </a:r>
                    </a:p>
                  </a:txBody>
                  <a:tcPr marL="80173" marR="80173" marT="50428" marB="5042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top-up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Eventually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pt-BR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4+1 </a:t>
                      </a:r>
                      <a:r>
                        <a:rPr kumimoji="1" lang="pt-BR" altLang="ja-JP" sz="1600" u="heavy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rings</a:t>
                      </a:r>
                      <a:r>
                        <a:rPr kumimoji="1" lang="pt-BR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pt-BR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pt-BR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(LER,</a:t>
                      </a:r>
                      <a:r>
                        <a:rPr kumimoji="1" lang="pt-BR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</a:t>
                      </a:r>
                      <a:r>
                        <a:rPr kumimoji="1" lang="pt-BR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DR,</a:t>
                      </a:r>
                      <a:r>
                        <a:rPr kumimoji="1" lang="pt-BR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pt-BR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PF, PF-AR)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950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32" y="1943703"/>
            <a:ext cx="10515757" cy="49608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265604"/>
            <a:ext cx="10358438" cy="714375"/>
          </a:xfrm>
        </p:spPr>
        <p:txBody>
          <a:bodyPr/>
          <a:lstStyle/>
          <a:p>
            <a:r>
              <a:rPr lang="en-US" altLang="ja-JP" sz="3600" dirty="0"/>
              <a:t>Linac Schedule </a:t>
            </a:r>
            <a:r>
              <a:rPr lang="en-US" altLang="ja-JP" sz="3600" dirty="0" smtClean="0"/>
              <a:t>Overview</a:t>
            </a:r>
            <a:r>
              <a:rPr lang="en-US" altLang="ja-JP" sz="1800" dirty="0" smtClean="0"/>
              <a:t> as of Jun.2017</a:t>
            </a:r>
            <a:endParaRPr lang="ja-JP" altLang="en-US" sz="2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29188" y="2622106"/>
            <a:ext cx="95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1507187" y="2630573"/>
            <a:ext cx="5545197" cy="3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4512512" y="2056228"/>
            <a:ext cx="140366" cy="576261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543719" y="6988774"/>
            <a:ext cx="152400" cy="152399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6119" y="6912574"/>
            <a:ext cx="992800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: Electron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984655" y="6988250"/>
            <a:ext cx="152400" cy="152399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37056" y="6912051"/>
            <a:ext cx="979976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: Positron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363574" y="6988776"/>
            <a:ext cx="152400" cy="152399"/>
          </a:xfrm>
          <a:prstGeom prst="rect">
            <a:avLst/>
          </a:prstGeom>
          <a:solidFill>
            <a:srgbClr val="006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15975" y="6912574"/>
            <a:ext cx="1993073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: Low current electron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528709" y="5330573"/>
            <a:ext cx="826087" cy="578729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2 nC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Phase2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73153" y="5328457"/>
            <a:ext cx="809982" cy="578729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1 nC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Phase1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" y="2712231"/>
            <a:ext cx="916600" cy="505376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/>
            <a:r>
              <a:rPr lang="en-US" altLang="ja-JP" sz="1300" b="1" dirty="0">
                <a:solidFill>
                  <a:srgbClr val="008000"/>
                </a:solidFill>
                <a:cs typeface="Arial"/>
              </a:rPr>
              <a:t>Location</a:t>
            </a:r>
          </a:p>
          <a:p>
            <a:pPr algn="ctr"/>
            <a:r>
              <a:rPr lang="en-US" altLang="ja-JP" sz="1300" b="1" dirty="0">
                <a:solidFill>
                  <a:srgbClr val="008000"/>
                </a:solidFill>
                <a:cs typeface="Arial"/>
              </a:rPr>
              <a:t>↓</a:t>
            </a:r>
            <a:endParaRPr lang="en-US" altLang="ja-JP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1925" y="2142834"/>
            <a:ext cx="872429" cy="305321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/>
            <a:r>
              <a:rPr lang="en-US" altLang="ja-JP" sz="1300" b="1" dirty="0">
                <a:solidFill>
                  <a:srgbClr val="008000"/>
                </a:solidFill>
                <a:cs typeface="Arial"/>
              </a:rPr>
              <a:t>Time →</a:t>
            </a:r>
            <a:endParaRPr lang="en-US" altLang="ja-JP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51" name="スライド番号プレースホルダ 3"/>
          <p:cNvSpPr txBox="1">
            <a:spLocks/>
          </p:cNvSpPr>
          <p:nvPr/>
        </p:nvSpPr>
        <p:spPr bwMode="auto">
          <a:xfrm>
            <a:off x="5011840" y="6345"/>
            <a:ext cx="4025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01" tIns="49749" rIns="99501" bIns="49749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Schedule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4682104" y="6294834"/>
            <a:ext cx="3560196" cy="17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4950357" y="6336128"/>
            <a:ext cx="1441640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Without Top-up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893697" y="5330573"/>
            <a:ext cx="813263" cy="578729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4 nC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Phase3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7682435" y="2638337"/>
            <a:ext cx="15082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693576" y="6345653"/>
            <a:ext cx="1531409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Direct PF-AR BT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011545" y="4819806"/>
            <a:ext cx="1068877" cy="578729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DR </a:t>
            </a:r>
            <a:br>
              <a:rPr lang="en-US" altLang="ja-JP" sz="1300" b="1" dirty="0">
                <a:solidFill>
                  <a:srgbClr val="CCFFCC"/>
                </a:solidFill>
                <a:cs typeface="Arial"/>
              </a:rPr>
            </a:b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Commiss.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276834" y="3265356"/>
            <a:ext cx="981016" cy="818795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 smtClean="0">
                <a:solidFill>
                  <a:srgbClr val="CCFFCC"/>
                </a:solidFill>
                <a:cs typeface="Arial"/>
              </a:rPr>
              <a:t>Beam </a:t>
            </a:r>
            <a:br>
              <a:rPr lang="en-US" altLang="ja-JP" sz="1300" b="1" dirty="0" smtClean="0">
                <a:solidFill>
                  <a:srgbClr val="CCFFCC"/>
                </a:solidFill>
                <a:cs typeface="Arial"/>
              </a:rPr>
            </a:br>
            <a:r>
              <a:rPr lang="en-US" altLang="ja-JP" sz="1300" b="1" dirty="0" smtClean="0">
                <a:solidFill>
                  <a:srgbClr val="CCFFCC"/>
                </a:solidFill>
                <a:cs typeface="Arial"/>
              </a:rPr>
              <a:t>Licenses</a:t>
            </a:r>
            <a:br>
              <a:rPr lang="en-US" altLang="ja-JP" sz="1300" b="1" dirty="0" smtClean="0">
                <a:solidFill>
                  <a:srgbClr val="CCFFCC"/>
                </a:solidFill>
                <a:cs typeface="Arial"/>
              </a:rPr>
            </a:br>
            <a:r>
              <a:rPr lang="en-US" altLang="ja-JP" sz="1300" b="1" dirty="0" smtClean="0">
                <a:solidFill>
                  <a:srgbClr val="CCFFCC"/>
                </a:solidFill>
                <a:cs typeface="Arial"/>
              </a:rPr>
              <a:t>in steps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833596" y="3265355"/>
            <a:ext cx="1257300" cy="818795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Low Emittance Beams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961835" y="3405056"/>
            <a:ext cx="1018683" cy="578729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4+1 Ring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Injections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  <p:sp>
        <p:nvSpPr>
          <p:cNvPr id="4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3513" y="938495"/>
            <a:ext cx="10525125" cy="1204340"/>
          </a:xfrm>
        </p:spPr>
        <p:txBody>
          <a:bodyPr/>
          <a:lstStyle/>
          <a:p>
            <a:r>
              <a:rPr lang="en-US" altLang="ja-JP" sz="2000" dirty="0">
                <a:solidFill>
                  <a:srgbClr val="3366FF"/>
                </a:solidFill>
              </a:rPr>
              <a:t>L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ong (5-month) shutdown for the first time</a:t>
            </a:r>
            <a:r>
              <a:rPr kumimoji="1" lang="en-US" altLang="ja-JP" sz="2000" dirty="0" smtClean="0"/>
              <a:t> in SuperKEKB project</a:t>
            </a:r>
          </a:p>
          <a:p>
            <a:pPr lvl="1"/>
            <a:r>
              <a:rPr lang="en-US" altLang="ja-JP" sz="1500" dirty="0" smtClean="0"/>
              <a:t>9-month shutdown in 1997 during KEKB</a:t>
            </a:r>
          </a:p>
          <a:p>
            <a:pPr lvl="1"/>
            <a:r>
              <a:rPr lang="en-US" altLang="ja-JP" sz="1500" dirty="0" smtClean="0"/>
              <a:t>DR construction, resource availability, </a:t>
            </a:r>
            <a:r>
              <a:rPr lang="en-US" altLang="ja-JP" sz="1500" dirty="0" err="1" smtClean="0"/>
              <a:t>etc</a:t>
            </a:r>
            <a:endParaRPr lang="en-US" altLang="ja-JP" sz="1500" dirty="0" smtClean="0"/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6995545" y="3674753"/>
            <a:ext cx="770400" cy="0"/>
          </a:xfrm>
          <a:prstGeom prst="straightConnector1">
            <a:avLst/>
          </a:prstGeom>
          <a:ln w="152400">
            <a:solidFill>
              <a:srgbClr val="FF6600"/>
            </a:solidFill>
            <a:headEnd type="triangle" w="med" len="sm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コンテンツ プレースホルダー 2"/>
          <p:cNvSpPr txBox="1">
            <a:spLocks/>
          </p:cNvSpPr>
          <p:nvPr/>
        </p:nvSpPr>
        <p:spPr bwMode="auto">
          <a:xfrm>
            <a:off x="5361764" y="1275073"/>
            <a:ext cx="5583188" cy="85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marL="373063" indent="-373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  <a:defRPr kumimoji="1" sz="3500" b="1">
                <a:solidFill>
                  <a:srgbClr val="000060"/>
                </a:solidFill>
                <a:latin typeface="+mn-lt"/>
                <a:ea typeface="+mn-ea"/>
                <a:cs typeface="+mn-cs"/>
              </a:defRPr>
            </a:lvl1pPr>
            <a:lvl2pPr marL="5413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buFont typeface="Wingdings" charset="2"/>
              <a:buChar char="v"/>
              <a:tabLst/>
              <a:defRPr kumimoji="1" sz="3000" b="1">
                <a:solidFill>
                  <a:srgbClr val="600000"/>
                </a:solidFill>
                <a:latin typeface="+mn-lt"/>
                <a:ea typeface="+mn-ea"/>
                <a:cs typeface="+mn-cs"/>
              </a:defRPr>
            </a:lvl2pPr>
            <a:lvl3pPr marL="7191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Font typeface="Wingdings" charset="2"/>
              <a:buChar char="³"/>
              <a:defRPr kumimoji="1" sz="2600" b="1">
                <a:solidFill>
                  <a:srgbClr val="004000"/>
                </a:solidFill>
                <a:latin typeface="+mn-lt"/>
                <a:ea typeface="+mn-ea"/>
                <a:cs typeface="+mn-cs"/>
              </a:defRPr>
            </a:lvl3pPr>
            <a:lvl4pPr marL="8048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F00"/>
              </a:buClr>
              <a:buFont typeface="Wingdings" charset="2"/>
              <a:buChar char="w"/>
              <a:defRPr kumimoji="1" sz="2200" b="1">
                <a:solidFill>
                  <a:srgbClr val="400040"/>
                </a:solidFill>
                <a:latin typeface="+mn-lt"/>
                <a:ea typeface="+mn-ea"/>
                <a:cs typeface="+mn-cs"/>
              </a:defRPr>
            </a:lvl4pPr>
            <a:lvl5pPr marL="9826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273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50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228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0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1500" dirty="0" smtClean="0"/>
              <a:t>Installation of many important components</a:t>
            </a:r>
            <a:br>
              <a:rPr lang="en-US" altLang="ja-JP" sz="1500" dirty="0" smtClean="0"/>
            </a:br>
            <a:r>
              <a:rPr lang="en-US" altLang="ja-JP" sz="1500" dirty="0" smtClean="0"/>
              <a:t>during this shutdown</a:t>
            </a:r>
          </a:p>
        </p:txBody>
      </p:sp>
    </p:spTree>
    <p:extLst>
      <p:ext uri="{BB962C8B-B14F-4D97-AF65-F5344CB8AC3E}">
        <p14:creationId xmlns:p14="http://schemas.microsoft.com/office/powerpoint/2010/main" val="4028928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Progress</a:t>
            </a:r>
            <a:r>
              <a:rPr kumimoji="1" lang="en-US" altLang="ja-JP" sz="3200" dirty="0" smtClean="0"/>
              <a:t> of Photo-cathode RF Gun 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461000" y="-5483"/>
            <a:ext cx="3987949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Photo-cathode RF Gun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9169400" y="849166"/>
            <a:ext cx="1354139" cy="31595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400" i="1" dirty="0" smtClean="0">
                <a:solidFill>
                  <a:srgbClr val="000090"/>
                </a:solidFill>
                <a:latin typeface="Arial Rounded MT Bold"/>
              </a:rPr>
              <a:t>Yoshida et al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977" y="1481660"/>
            <a:ext cx="4682415" cy="3313090"/>
          </a:xfrm>
          <a:prstGeom prst="rect">
            <a:avLst/>
          </a:prstGeom>
        </p:spPr>
      </p:pic>
      <p:sp>
        <p:nvSpPr>
          <p:cNvPr id="11" name="テキスト ボックス 12"/>
          <p:cNvSpPr txBox="1">
            <a:spLocks noChangeArrowheads="1"/>
          </p:cNvSpPr>
          <p:nvPr/>
        </p:nvSpPr>
        <p:spPr bwMode="auto">
          <a:xfrm>
            <a:off x="7434252" y="1534761"/>
            <a:ext cx="1735148" cy="288147"/>
          </a:xfrm>
          <a:prstGeom prst="rect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square" lIns="36000" tIns="36000" rIns="36000" bIns="360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006000"/>
                </a:solidFill>
                <a:latin typeface="Arial Rounded MT Bold"/>
                <a:cs typeface="Arial Rounded MT Bold"/>
              </a:rPr>
              <a:t>Thermionic gun</a:t>
            </a:r>
            <a:endParaRPr lang="ja-JP" altLang="en-US" sz="14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" name="テキスト ボックス 12"/>
          <p:cNvSpPr txBox="1">
            <a:spLocks noChangeArrowheads="1"/>
          </p:cNvSpPr>
          <p:nvPr/>
        </p:nvSpPr>
        <p:spPr bwMode="auto">
          <a:xfrm>
            <a:off x="8719192" y="2949091"/>
            <a:ext cx="1854200" cy="288147"/>
          </a:xfrm>
          <a:prstGeom prst="rect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square" lIns="36000" tIns="36000" rIns="36000" bIns="360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006000"/>
                </a:solidFill>
                <a:latin typeface="Arial Rounded MT Bold"/>
                <a:cs typeface="Arial Rounded MT Bold"/>
              </a:rPr>
              <a:t>Primary RF gun</a:t>
            </a:r>
            <a:endParaRPr lang="ja-JP" altLang="en-US" sz="14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7044283" y="3872395"/>
            <a:ext cx="2520950" cy="288147"/>
          </a:xfrm>
          <a:prstGeom prst="rect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square" lIns="36000" tIns="36000" rIns="36000" bIns="360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006000"/>
                </a:solidFill>
                <a:latin typeface="Arial Rounded MT Bold"/>
                <a:cs typeface="Arial Rounded MT Bold"/>
              </a:rPr>
              <a:t>New secondary RF gun</a:t>
            </a:r>
            <a:endParaRPr lang="ja-JP" altLang="en-US" sz="14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5" name="Picture 2" descr="../../opelog2/php/upload/uploadfile/2017-05/13/20170513-184514_LinacOrbit_Af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678" y="4480559"/>
            <a:ext cx="5049508" cy="274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12"/>
          <p:cNvSpPr txBox="1">
            <a:spLocks noChangeAspect="1" noChangeArrowheads="1"/>
          </p:cNvSpPr>
          <p:nvPr/>
        </p:nvSpPr>
        <p:spPr bwMode="auto">
          <a:xfrm>
            <a:off x="5563859" y="6841108"/>
            <a:ext cx="4968331" cy="346743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square" lIns="99551" tIns="49775" rIns="99551" bIns="49775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6000"/>
                </a:solidFill>
                <a:latin typeface="Arial Rounded MT Bold"/>
                <a:cs typeface="Arial Rounded MT Bold"/>
              </a:rPr>
              <a:t>Beam orbit measurement</a:t>
            </a:r>
            <a:endParaRPr lang="ja-JP" altLang="en-US" sz="16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12" y="3027724"/>
            <a:ext cx="5331489" cy="36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7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8498" y="4250571"/>
            <a:ext cx="192000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80"/>
          <p:cNvSpPr txBox="1">
            <a:spLocks noChangeAspect="1" noChangeArrowheads="1"/>
          </p:cNvSpPr>
          <p:nvPr/>
        </p:nvSpPr>
        <p:spPr bwMode="auto">
          <a:xfrm>
            <a:off x="1416264" y="5221138"/>
            <a:ext cx="818893" cy="46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noAutofit/>
          </a:bodyPr>
          <a:lstStyle/>
          <a:p>
            <a:pPr algn="r">
              <a:defRPr/>
            </a:pPr>
            <a:r>
              <a:rPr lang="en-US" altLang="ja-JP" sz="1100" kern="1200" dirty="0" err="1" smtClean="0">
                <a:solidFill>
                  <a:schemeClr val="bg1"/>
                </a:solidFill>
              </a:rPr>
              <a:t>IrCe</a:t>
            </a:r>
            <a:r>
              <a:rPr lang="en-US" altLang="ja-JP" sz="1100" kern="1200" dirty="0">
                <a:solidFill>
                  <a:schemeClr val="bg1"/>
                </a:solidFill>
              </a:rPr>
              <a:t/>
            </a:r>
            <a:br>
              <a:rPr lang="en-US" altLang="ja-JP" sz="1100" kern="1200" dirty="0">
                <a:solidFill>
                  <a:schemeClr val="bg1"/>
                </a:solidFill>
              </a:rPr>
            </a:br>
            <a:r>
              <a:rPr lang="en-US" altLang="ja-JP" sz="1100" kern="1200" dirty="0">
                <a:solidFill>
                  <a:schemeClr val="bg1"/>
                </a:solidFill>
              </a:rPr>
              <a:t>Cathode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dirty="0" smtClean="0">
                <a:solidFill>
                  <a:srgbClr val="3366FF"/>
                </a:solidFill>
              </a:rPr>
              <a:t>Succeeded in injection</a:t>
            </a:r>
            <a:r>
              <a:rPr kumimoji="1" lang="en-US" altLang="ja-JP" sz="2000" dirty="0" smtClean="0"/>
              <a:t> during SuperKEKB Phase-1</a:t>
            </a:r>
            <a:r>
              <a:rPr lang="en-US" altLang="ja-JP" sz="2000" dirty="0" smtClean="0"/>
              <a:t> commissioning for 11 days</a:t>
            </a:r>
          </a:p>
          <a:p>
            <a:r>
              <a:rPr kumimoji="1" lang="en-US" altLang="ja-JP" sz="2000" dirty="0" smtClean="0"/>
              <a:t>Employs 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Yb-doped-fiber and </a:t>
            </a:r>
            <a:r>
              <a:rPr kumimoji="1" lang="en-US" altLang="ja-JP" sz="2000" dirty="0" err="1" smtClean="0">
                <a:solidFill>
                  <a:srgbClr val="3366FF"/>
                </a:solidFill>
              </a:rPr>
              <a:t>Nd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/</a:t>
            </a:r>
            <a:r>
              <a:rPr kumimoji="1" lang="en-US" altLang="ja-JP" sz="2000" dirty="0" err="1" smtClean="0">
                <a:solidFill>
                  <a:srgbClr val="3366FF"/>
                </a:solidFill>
              </a:rPr>
              <a:t>Yb:YAG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 </a:t>
            </a:r>
            <a:br>
              <a:rPr kumimoji="1" lang="en-US" altLang="ja-JP" sz="2000" dirty="0" smtClean="0">
                <a:solidFill>
                  <a:srgbClr val="3366FF"/>
                </a:solidFill>
              </a:rPr>
            </a:br>
            <a:r>
              <a:rPr kumimoji="1" lang="en-US" altLang="ja-JP" sz="2000" dirty="0" smtClean="0">
                <a:solidFill>
                  <a:srgbClr val="3366FF"/>
                </a:solidFill>
              </a:rPr>
              <a:t>laser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Ir5Ce or Ir2Ce cathode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QTWSC or </a:t>
            </a:r>
            <a:br>
              <a:rPr kumimoji="1" lang="en-US" altLang="ja-JP" sz="2000" dirty="0" smtClean="0">
                <a:solidFill>
                  <a:srgbClr val="3366FF"/>
                </a:solidFill>
              </a:rPr>
            </a:br>
            <a:r>
              <a:rPr kumimoji="1" lang="en-US" altLang="ja-JP" sz="2000" dirty="0" smtClean="0">
                <a:solidFill>
                  <a:srgbClr val="3366FF"/>
                </a:solidFill>
              </a:rPr>
              <a:t>cutdisk </a:t>
            </a:r>
            <a:r>
              <a:rPr lang="en-US" altLang="ja-JP" sz="2000" dirty="0" smtClean="0">
                <a:solidFill>
                  <a:srgbClr val="3366FF"/>
                </a:solidFill>
              </a:rPr>
              <a:t>structures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Secondary RF gun was constructed for </a:t>
            </a:r>
            <a:br>
              <a:rPr lang="en-US" altLang="ja-JP" sz="2000" dirty="0" smtClean="0"/>
            </a:br>
            <a:r>
              <a:rPr lang="en-US" altLang="ja-JP" sz="2000" dirty="0" smtClean="0"/>
              <a:t>availability with Ir2Ce and cutdisk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498" y="5774400"/>
            <a:ext cx="212423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80"/>
          <p:cNvSpPr txBox="1">
            <a:spLocks noChangeAspect="1" noChangeArrowheads="1"/>
          </p:cNvSpPr>
          <p:nvPr/>
        </p:nvSpPr>
        <p:spPr bwMode="auto">
          <a:xfrm>
            <a:off x="1257796" y="5774400"/>
            <a:ext cx="1184932" cy="26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100" dirty="0" err="1" smtClean="0">
                <a:solidFill>
                  <a:schemeClr val="bg1"/>
                </a:solidFill>
              </a:rPr>
              <a:t>Cutdisk</a:t>
            </a:r>
            <a:r>
              <a:rPr lang="en-US" altLang="ja-JP" sz="1100" dirty="0" smtClean="0">
                <a:solidFill>
                  <a:schemeClr val="bg1"/>
                </a:solidFill>
              </a:rPr>
              <a:t> </a:t>
            </a:r>
            <a:r>
              <a:rPr lang="en-US" altLang="ja-JP" sz="1100" kern="1200" dirty="0" smtClean="0">
                <a:solidFill>
                  <a:schemeClr val="bg1"/>
                </a:solidFill>
              </a:rPr>
              <a:t>cavity</a:t>
            </a:r>
            <a:endParaRPr lang="en-US" altLang="ja-JP" sz="11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34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273625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Photo-cathode RF gun: Laser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5100" y="845154"/>
            <a:ext cx="10525125" cy="6159500"/>
          </a:xfrm>
        </p:spPr>
        <p:txBody>
          <a:bodyPr/>
          <a:lstStyle/>
          <a:p>
            <a:r>
              <a:rPr lang="en-US" altLang="ja-JP" sz="3600" dirty="0" err="1" smtClean="0"/>
              <a:t>Yb:Fiber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+ Nd:YAG multi-pass amplifier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Text Box 180"/>
          <p:cNvSpPr txBox="1">
            <a:spLocks noChangeAspect="1" noChangeArrowheads="1"/>
          </p:cNvSpPr>
          <p:nvPr/>
        </p:nvSpPr>
        <p:spPr bwMode="auto">
          <a:xfrm>
            <a:off x="7331974" y="4453024"/>
            <a:ext cx="2334611" cy="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9" tIns="45699" rIns="91399" bIns="45699">
            <a:spAutoFit/>
          </a:bodyPr>
          <a:lstStyle/>
          <a:p>
            <a:pPr algn="r" defTabSz="521309"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Beam charge stability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pic>
        <p:nvPicPr>
          <p:cNvPr id="14" name="Picture 8" descr="../../opelog2/php/upload/uploadfile/2017-04/19/20170419-04343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6734" y="1501801"/>
            <a:ext cx="4078490" cy="297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2"/>
          <p:cNvSpPr txBox="1"/>
          <p:nvPr/>
        </p:nvSpPr>
        <p:spPr>
          <a:xfrm>
            <a:off x="6638832" y="1580204"/>
            <a:ext cx="2508185" cy="35152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 smtClean="0">
                <a:solidFill>
                  <a:srgbClr val="000000"/>
                </a:solidFill>
              </a:rPr>
              <a:t>1.57 +/-0.032 nC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1935967" y="2154757"/>
            <a:ext cx="3826404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289120" y="1995075"/>
            <a:ext cx="672046" cy="367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/>
              <a:t>E.O.</a:t>
            </a:r>
            <a:endParaRPr lang="ja-JP" altLang="en-US" sz="1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149695" y="1928877"/>
            <a:ext cx="1005758" cy="500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dirty="0"/>
              <a:t>Fiber Amp</a:t>
            </a:r>
            <a:endParaRPr lang="ja-JP" altLang="en-US" sz="1600" dirty="0"/>
          </a:p>
        </p:txBody>
      </p:sp>
      <p:cxnSp>
        <p:nvCxnSpPr>
          <p:cNvPr id="19" name="直線コネクタ 18"/>
          <p:cNvCxnSpPr>
            <a:endCxn id="17" idx="1"/>
          </p:cNvCxnSpPr>
          <p:nvPr/>
        </p:nvCxnSpPr>
        <p:spPr>
          <a:xfrm>
            <a:off x="1148642" y="2170380"/>
            <a:ext cx="140478" cy="85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2317285" y="1956394"/>
            <a:ext cx="1159461" cy="3604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600"/>
          </a:p>
        </p:txBody>
      </p:sp>
      <p:sp>
        <p:nvSpPr>
          <p:cNvPr id="21" name="テキスト ボックス 19"/>
          <p:cNvSpPr txBox="1"/>
          <p:nvPr/>
        </p:nvSpPr>
        <p:spPr>
          <a:xfrm>
            <a:off x="2378209" y="1441053"/>
            <a:ext cx="2156526" cy="5977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err="1"/>
              <a:t>Nd.YAG</a:t>
            </a:r>
            <a:r>
              <a:rPr lang="en-US" altLang="ja-JP" sz="1600" dirty="0"/>
              <a:t> Φ2mm</a:t>
            </a:r>
          </a:p>
          <a:p>
            <a:r>
              <a:rPr lang="en-US" altLang="ja-JP" sz="1600" dirty="0"/>
              <a:t>×2pass</a:t>
            </a:r>
            <a:endParaRPr lang="ja-JP" altLang="en-US" sz="1600" dirty="0"/>
          </a:p>
        </p:txBody>
      </p:sp>
      <p:sp>
        <p:nvSpPr>
          <p:cNvPr id="22" name="正方形/長方形 21"/>
          <p:cNvSpPr/>
          <p:nvPr/>
        </p:nvSpPr>
        <p:spPr>
          <a:xfrm>
            <a:off x="4166821" y="1956394"/>
            <a:ext cx="1110059" cy="3604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600"/>
          </a:p>
        </p:txBody>
      </p:sp>
      <p:sp>
        <p:nvSpPr>
          <p:cNvPr id="23" name="テキスト ボックス 27"/>
          <p:cNvSpPr txBox="1"/>
          <p:nvPr/>
        </p:nvSpPr>
        <p:spPr>
          <a:xfrm>
            <a:off x="4132022" y="1435208"/>
            <a:ext cx="2156526" cy="5977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err="1"/>
              <a:t>Nd.YAG</a:t>
            </a:r>
            <a:r>
              <a:rPr lang="en-US" altLang="ja-JP" sz="1600" dirty="0"/>
              <a:t> Φ4mm</a:t>
            </a:r>
          </a:p>
          <a:p>
            <a:r>
              <a:rPr lang="en-US" altLang="ja-JP" sz="1600" dirty="0"/>
              <a:t>×8pass</a:t>
            </a:r>
            <a:endParaRPr lang="ja-JP" altLang="en-US" sz="1600" dirty="0"/>
          </a:p>
        </p:txBody>
      </p:sp>
      <p:sp>
        <p:nvSpPr>
          <p:cNvPr id="24" name="テキスト ボックス 7"/>
          <p:cNvSpPr txBox="1"/>
          <p:nvPr/>
        </p:nvSpPr>
        <p:spPr>
          <a:xfrm>
            <a:off x="5316413" y="1785073"/>
            <a:ext cx="1071405" cy="35152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rgbClr val="0070C0"/>
                </a:solidFill>
              </a:rPr>
              <a:t>~30 </a:t>
            </a:r>
            <a:r>
              <a:rPr lang="el-GR" altLang="ja-JP" sz="1600" dirty="0">
                <a:solidFill>
                  <a:srgbClr val="0070C0"/>
                </a:solidFill>
              </a:rPr>
              <a:t>μ</a:t>
            </a:r>
            <a:r>
              <a:rPr lang="en-US" altLang="ja-JP" sz="1600" dirty="0">
                <a:solidFill>
                  <a:srgbClr val="0070C0"/>
                </a:solidFill>
              </a:rPr>
              <a:t>J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2193569" y="2827390"/>
            <a:ext cx="3568802" cy="36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2762559" y="2650860"/>
            <a:ext cx="458260" cy="3604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600"/>
          </a:p>
        </p:txBody>
      </p:sp>
      <p:sp>
        <p:nvSpPr>
          <p:cNvPr id="27" name="テキスト ボックス 29"/>
          <p:cNvSpPr txBox="1"/>
          <p:nvPr/>
        </p:nvSpPr>
        <p:spPr>
          <a:xfrm>
            <a:off x="2193569" y="3003585"/>
            <a:ext cx="1656427" cy="35152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err="1"/>
              <a:t>Pockels</a:t>
            </a:r>
            <a:r>
              <a:rPr lang="en-US" altLang="ja-JP" sz="1600" dirty="0"/>
              <a:t> Cell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4218577" y="2643171"/>
            <a:ext cx="1348809" cy="3604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600"/>
          </a:p>
        </p:txBody>
      </p:sp>
      <p:sp>
        <p:nvSpPr>
          <p:cNvPr id="29" name="テキスト ボックス 31"/>
          <p:cNvSpPr txBox="1"/>
          <p:nvPr/>
        </p:nvSpPr>
        <p:spPr>
          <a:xfrm>
            <a:off x="3831917" y="2952637"/>
            <a:ext cx="2156526" cy="5977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err="1"/>
              <a:t>Nd.YAG</a:t>
            </a:r>
            <a:r>
              <a:rPr lang="en-US" altLang="ja-JP" sz="1600" dirty="0"/>
              <a:t> Φ4mm</a:t>
            </a:r>
          </a:p>
          <a:p>
            <a:r>
              <a:rPr lang="en-US" altLang="ja-JP" sz="1600" dirty="0"/>
              <a:t>×</a:t>
            </a:r>
            <a:r>
              <a:rPr lang="en-US" altLang="zh-CN" sz="1600" dirty="0"/>
              <a:t>4</a:t>
            </a:r>
            <a:r>
              <a:rPr lang="en-US" altLang="ja-JP" sz="1600" dirty="0"/>
              <a:t>pass</a:t>
            </a:r>
            <a:endParaRPr lang="ja-JP" altLang="en-US" sz="1600" dirty="0"/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2191439" y="2494818"/>
            <a:ext cx="2129" cy="3362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2193567" y="2499699"/>
            <a:ext cx="356880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5781339" y="2146130"/>
            <a:ext cx="0" cy="3696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40"/>
          <p:cNvSpPr txBox="1"/>
          <p:nvPr/>
        </p:nvSpPr>
        <p:spPr>
          <a:xfrm>
            <a:off x="4796530" y="3193832"/>
            <a:ext cx="1150472" cy="35152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rgbClr val="0070C0"/>
                </a:solidFill>
              </a:rPr>
              <a:t>~700 </a:t>
            </a:r>
            <a:r>
              <a:rPr lang="el-GR" altLang="ja-JP" sz="1600" dirty="0">
                <a:solidFill>
                  <a:srgbClr val="0070C0"/>
                </a:solidFill>
              </a:rPr>
              <a:t>μ</a:t>
            </a:r>
            <a:r>
              <a:rPr lang="en-US" altLang="ja-JP" sz="1600" dirty="0">
                <a:solidFill>
                  <a:srgbClr val="0070C0"/>
                </a:solidFill>
              </a:rPr>
              <a:t>J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cxnSp>
        <p:nvCxnSpPr>
          <p:cNvPr id="34" name="直線矢印コネクタ 33"/>
          <p:cNvCxnSpPr>
            <a:stCxn id="41" idx="3"/>
          </p:cNvCxnSpPr>
          <p:nvPr/>
        </p:nvCxnSpPr>
        <p:spPr>
          <a:xfrm>
            <a:off x="3674318" y="3893073"/>
            <a:ext cx="36849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43"/>
          <p:cNvSpPr txBox="1"/>
          <p:nvPr/>
        </p:nvSpPr>
        <p:spPr>
          <a:xfrm>
            <a:off x="4042818" y="3725667"/>
            <a:ext cx="723420" cy="3823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4287" tIns="52144" rIns="104287" bIns="52144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/>
              <a:t>SHG</a:t>
            </a:r>
            <a:endParaRPr kumimoji="1" lang="ja-JP" altLang="en-US" dirty="0"/>
          </a:p>
        </p:txBody>
      </p:sp>
      <p:sp>
        <p:nvSpPr>
          <p:cNvPr id="36" name="テキスト ボックス 44"/>
          <p:cNvSpPr txBox="1"/>
          <p:nvPr/>
        </p:nvSpPr>
        <p:spPr>
          <a:xfrm>
            <a:off x="5058831" y="3725667"/>
            <a:ext cx="723420" cy="3823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4287" tIns="52144" rIns="104287" bIns="52144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/>
              <a:t>FHG</a:t>
            </a:r>
            <a:endParaRPr kumimoji="1" lang="ja-JP" altLang="en-US" dirty="0"/>
          </a:p>
        </p:txBody>
      </p:sp>
      <p:cxnSp>
        <p:nvCxnSpPr>
          <p:cNvPr id="37" name="直線矢印コネクタ 36"/>
          <p:cNvCxnSpPr>
            <a:stCxn id="35" idx="3"/>
          </p:cNvCxnSpPr>
          <p:nvPr/>
        </p:nvCxnSpPr>
        <p:spPr>
          <a:xfrm>
            <a:off x="4766238" y="3916820"/>
            <a:ext cx="340876" cy="1249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49"/>
          <p:cNvSpPr txBox="1"/>
          <p:nvPr/>
        </p:nvSpPr>
        <p:spPr>
          <a:xfrm>
            <a:off x="3476746" y="4057618"/>
            <a:ext cx="1150472" cy="35152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rgbClr val="0070C0"/>
                </a:solidFill>
              </a:rPr>
              <a:t>2 </a:t>
            </a:r>
            <a:r>
              <a:rPr lang="en-US" altLang="ja-JP" sz="1600" dirty="0" err="1">
                <a:solidFill>
                  <a:srgbClr val="0070C0"/>
                </a:solidFill>
              </a:rPr>
              <a:t>mJ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39" name="テキスト ボックス 50"/>
          <p:cNvSpPr txBox="1"/>
          <p:nvPr/>
        </p:nvSpPr>
        <p:spPr>
          <a:xfrm>
            <a:off x="4483594" y="4073281"/>
            <a:ext cx="1150472" cy="35152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rgbClr val="0070C0"/>
                </a:solidFill>
              </a:rPr>
              <a:t>1.0 </a:t>
            </a:r>
            <a:r>
              <a:rPr lang="en-US" altLang="ja-JP" sz="1600" dirty="0" err="1">
                <a:solidFill>
                  <a:srgbClr val="0070C0"/>
                </a:solidFill>
              </a:rPr>
              <a:t>mJ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40" name="テキスト ボックス 51"/>
          <p:cNvSpPr txBox="1"/>
          <p:nvPr/>
        </p:nvSpPr>
        <p:spPr>
          <a:xfrm>
            <a:off x="5823837" y="3933392"/>
            <a:ext cx="1150472" cy="35152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rgbClr val="0070C0"/>
                </a:solidFill>
              </a:rPr>
              <a:t>200 </a:t>
            </a:r>
            <a:r>
              <a:rPr lang="el-GR" altLang="ja-JP" sz="1600" dirty="0">
                <a:solidFill>
                  <a:srgbClr val="0070C0"/>
                </a:solidFill>
              </a:rPr>
              <a:t>μ</a:t>
            </a:r>
            <a:r>
              <a:rPr lang="en-US" altLang="ja-JP" sz="1600" dirty="0">
                <a:solidFill>
                  <a:srgbClr val="0070C0"/>
                </a:solidFill>
              </a:rPr>
              <a:t>J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325510" y="3712866"/>
            <a:ext cx="1348809" cy="3604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600"/>
          </a:p>
        </p:txBody>
      </p:sp>
      <p:sp>
        <p:nvSpPr>
          <p:cNvPr id="42" name="テキスト ボックス 31"/>
          <p:cNvSpPr txBox="1"/>
          <p:nvPr/>
        </p:nvSpPr>
        <p:spPr>
          <a:xfrm>
            <a:off x="2072994" y="4057619"/>
            <a:ext cx="1591182" cy="5977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err="1"/>
              <a:t>Nd.YAG</a:t>
            </a:r>
            <a:r>
              <a:rPr lang="en-US" altLang="ja-JP" sz="1600" dirty="0"/>
              <a:t> Φ4mm</a:t>
            </a:r>
          </a:p>
        </p:txBody>
      </p:sp>
      <p:cxnSp>
        <p:nvCxnSpPr>
          <p:cNvPr id="43" name="直線コネクタ 42"/>
          <p:cNvCxnSpPr/>
          <p:nvPr/>
        </p:nvCxnSpPr>
        <p:spPr>
          <a:xfrm flipH="1">
            <a:off x="5781339" y="2829228"/>
            <a:ext cx="912" cy="7429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2189310" y="3550416"/>
            <a:ext cx="356880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2189310" y="3572191"/>
            <a:ext cx="4259" cy="3208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endCxn id="41" idx="3"/>
          </p:cNvCxnSpPr>
          <p:nvPr/>
        </p:nvCxnSpPr>
        <p:spPr>
          <a:xfrm flipV="1">
            <a:off x="2189310" y="3893074"/>
            <a:ext cx="1485009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5835257" y="3959736"/>
            <a:ext cx="34087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572222" y="4739780"/>
            <a:ext cx="7583207" cy="2044299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 marL="325898" indent="-325898">
              <a:buFontTx/>
              <a:buChar char="-"/>
            </a:pPr>
            <a:r>
              <a:rPr kumimoji="1" lang="en-US" altLang="ja-JP" dirty="0" smtClean="0"/>
              <a:t>Stable </a:t>
            </a:r>
            <a:r>
              <a:rPr kumimoji="1" lang="en-US" altLang="ja-JP" dirty="0" smtClean="0"/>
              <a:t>laser </a:t>
            </a:r>
            <a:r>
              <a:rPr kumimoji="1" lang="en-US" altLang="ja-JP" dirty="0" smtClean="0"/>
              <a:t>system for </a:t>
            </a:r>
            <a:r>
              <a:rPr kumimoji="1" lang="en-US" altLang="ja-JP" dirty="0" smtClean="0"/>
              <a:t>Phase-II.</a:t>
            </a:r>
          </a:p>
          <a:p>
            <a:pPr marL="847335" lvl="1" indent="-325898">
              <a:buFontTx/>
              <a:buChar char="-"/>
            </a:pPr>
            <a:r>
              <a:rPr lang="en-US" altLang="ja-JP" dirty="0" smtClean="0"/>
              <a:t>2 </a:t>
            </a:r>
            <a:r>
              <a:rPr lang="en-US" altLang="ja-JP" dirty="0" err="1" smtClean="0"/>
              <a:t>nC</a:t>
            </a:r>
            <a:r>
              <a:rPr lang="en-US" altLang="ja-JP" dirty="0" smtClean="0"/>
              <a:t>, 2 bunch stable operation wil</a:t>
            </a:r>
            <a:r>
              <a:rPr lang="en-US" altLang="ja-JP" dirty="0" smtClean="0"/>
              <a:t>l be expected.</a:t>
            </a:r>
            <a:br>
              <a:rPr lang="en-US" altLang="ja-JP" dirty="0" smtClean="0"/>
            </a:br>
            <a:r>
              <a:rPr lang="en-US" altLang="ja-JP" dirty="0" smtClean="0"/>
              <a:t> (2-bunch operation was already demonstrated.)</a:t>
            </a:r>
            <a:endParaRPr kumimoji="1" lang="en-US" altLang="ja-JP" dirty="0" smtClean="0"/>
          </a:p>
          <a:p>
            <a:pPr marL="847335" lvl="1" indent="-325898">
              <a:buFontTx/>
              <a:buChar char="-"/>
            </a:pPr>
            <a:r>
              <a:rPr lang="en-US" altLang="ja-JP" dirty="0" smtClean="0"/>
              <a:t>Two </a:t>
            </a:r>
            <a:r>
              <a:rPr lang="en-US" altLang="ja-JP" dirty="0" err="1" smtClean="0"/>
              <a:t>oscilllator</a:t>
            </a:r>
            <a:r>
              <a:rPr lang="en-US" altLang="ja-JP" dirty="0" smtClean="0"/>
              <a:t> (one will be commer</a:t>
            </a:r>
            <a:r>
              <a:rPr lang="en-US" altLang="ja-JP" dirty="0" smtClean="0"/>
              <a:t>cial oscillator).</a:t>
            </a:r>
          </a:p>
          <a:p>
            <a:pPr marL="847335" lvl="1" indent="-325898">
              <a:buFontTx/>
              <a:buChar char="-"/>
            </a:pPr>
            <a:r>
              <a:rPr lang="en-US" altLang="ja-JP" dirty="0" smtClean="0"/>
              <a:t>Two amplifier lines.</a:t>
            </a:r>
          </a:p>
          <a:p>
            <a:pPr marL="847335" lvl="1" indent="-325898">
              <a:buFontTx/>
              <a:buChar char="-"/>
            </a:pPr>
            <a:r>
              <a:rPr kumimoji="1" lang="en-US" altLang="ja-JP" dirty="0" smtClean="0"/>
              <a:t>Spatial filter for one amplifier line.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37550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08129"/>
            <a:ext cx="10358438" cy="714375"/>
          </a:xfrm>
        </p:spPr>
        <p:txBody>
          <a:bodyPr/>
          <a:lstStyle/>
          <a:p>
            <a:r>
              <a:rPr kumimoji="1" lang="en-US" altLang="ja-JP" dirty="0"/>
              <a:t>Removal of temporary pre-injector </a:t>
            </a:r>
            <a:r>
              <a:rPr lang="en-US" altLang="ja-JP" sz="2700" dirty="0"/>
              <a:t>(3T/32RFgun)</a:t>
            </a:r>
            <a:endParaRPr lang="ja-JP" altLang="en-US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492" y="1273782"/>
            <a:ext cx="5921374" cy="5822831"/>
          </a:xfrm>
        </p:spPr>
        <p:txBody>
          <a:bodyPr>
            <a:noAutofit/>
          </a:bodyPr>
          <a:lstStyle/>
          <a:p>
            <a:r>
              <a:rPr lang="en-US" altLang="ja-JP" sz="2000" dirty="0"/>
              <a:t>KEK e+/e- </a:t>
            </a:r>
            <a:r>
              <a:rPr lang="en-US" altLang="ja-JP" sz="2000" dirty="0" err="1"/>
              <a:t>linac</a:t>
            </a:r>
            <a:r>
              <a:rPr lang="en-US" altLang="ja-JP" sz="2000" dirty="0"/>
              <a:t> has been divided into two regions by a wall at 3T.</a:t>
            </a:r>
          </a:p>
          <a:p>
            <a:r>
              <a:rPr lang="en-US" altLang="ja-JP" sz="2000" dirty="0">
                <a:solidFill>
                  <a:srgbClr val="0432FF"/>
                </a:solidFill>
              </a:rPr>
              <a:t>3T/32 pre-injector</a:t>
            </a:r>
            <a:r>
              <a:rPr lang="en-US" altLang="ja-JP" sz="2000" dirty="0"/>
              <a:t> has been used for PF, AR injection during upgrade construction and initial beam commissioning in </a:t>
            </a:r>
            <a:r>
              <a:rPr lang="en-US" altLang="ja-JP" sz="2000" dirty="0" err="1"/>
              <a:t>linac</a:t>
            </a:r>
            <a:r>
              <a:rPr lang="en-US" altLang="ja-JP" sz="2000" dirty="0"/>
              <a:t> upstream region.</a:t>
            </a:r>
          </a:p>
          <a:p>
            <a:r>
              <a:rPr lang="en-US" altLang="ja-JP" sz="2000" dirty="0"/>
              <a:t>3T/32 pre-injector is </a:t>
            </a:r>
            <a:r>
              <a:rPr lang="en-US" altLang="ja-JP" sz="2000" dirty="0">
                <a:solidFill>
                  <a:srgbClr val="FF0000"/>
                </a:solidFill>
              </a:rPr>
              <a:t>removed in May </a:t>
            </a:r>
            <a:r>
              <a:rPr lang="en-US" altLang="ja-JP" sz="2000" dirty="0"/>
              <a:t>2017 for </a:t>
            </a:r>
            <a:r>
              <a:rPr lang="en-US" altLang="ja-JP" sz="2000" dirty="0">
                <a:solidFill>
                  <a:srgbClr val="0432FF"/>
                </a:solidFill>
              </a:rPr>
              <a:t>DR commissioning.</a:t>
            </a:r>
          </a:p>
          <a:p>
            <a:r>
              <a:rPr lang="en-US" altLang="ja-JP" sz="2000" dirty="0">
                <a:solidFill>
                  <a:srgbClr val="0432FF"/>
                </a:solidFill>
              </a:rPr>
              <a:t>a regular accelerator module (3-2)</a:t>
            </a:r>
            <a:r>
              <a:rPr lang="en-US" altLang="ja-JP" sz="2000" dirty="0"/>
              <a:t> is installed in this region for injection beam energy margin.</a:t>
            </a:r>
          </a:p>
          <a:p>
            <a:r>
              <a:rPr lang="en-US" altLang="ja-JP" sz="2000" dirty="0"/>
              <a:t>AT/A1 pre-injector is </a:t>
            </a:r>
            <a:r>
              <a:rPr lang="en-US" altLang="ja-JP" sz="2000" dirty="0">
                <a:solidFill>
                  <a:srgbClr val="FF0000"/>
                </a:solidFill>
              </a:rPr>
              <a:t>used for all the storage rings (HER, LER, PF, AR) </a:t>
            </a:r>
            <a:r>
              <a:rPr lang="en-US" altLang="ja-JP" sz="2000" dirty="0"/>
              <a:t>after autumn 2017. They share the same fate in case of </a:t>
            </a:r>
            <a:r>
              <a:rPr lang="en-US" altLang="ja-JP" sz="2000" dirty="0" err="1"/>
              <a:t>linac</a:t>
            </a:r>
            <a:r>
              <a:rPr lang="en-US" altLang="ja-JP" sz="2000" dirty="0"/>
              <a:t> troubles.</a:t>
            </a:r>
          </a:p>
          <a:p>
            <a:r>
              <a:rPr lang="en-US" altLang="ja-JP" sz="2000" dirty="0"/>
              <a:t>PF, AR beam operation from October.</a:t>
            </a:r>
          </a:p>
          <a:p>
            <a:r>
              <a:rPr lang="en-US" altLang="ja-JP" sz="2000" dirty="0"/>
              <a:t>DR commissioning from December 2017.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10139361" y="0"/>
            <a:ext cx="549277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A477A2B4-985F-9743-A71F-B8271216F56E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57" y="1148664"/>
            <a:ext cx="4034604" cy="2854723"/>
          </a:xfrm>
          <a:prstGeom prst="rect">
            <a:avLst/>
          </a:prstGeom>
        </p:spPr>
      </p:pic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57" y="4424038"/>
            <a:ext cx="4034604" cy="2854723"/>
          </a:xfrm>
          <a:prstGeom prst="rect">
            <a:avLst/>
          </a:prstGeom>
        </p:spPr>
      </p:pic>
      <p:sp>
        <p:nvSpPr>
          <p:cNvPr id="8" name="下矢印 7"/>
          <p:cNvSpPr/>
          <p:nvPr/>
        </p:nvSpPr>
        <p:spPr>
          <a:xfrm>
            <a:off x="7852446" y="3916392"/>
            <a:ext cx="645551" cy="5871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89630" y="1180310"/>
            <a:ext cx="734472" cy="4284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kumimoji="1" lang="en-US" altLang="ja-JP">
                <a:solidFill>
                  <a:srgbClr val="FFFF00"/>
                </a:solidFill>
              </a:rPr>
              <a:t>wall</a:t>
            </a:r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23894" y="1587601"/>
            <a:ext cx="1867155" cy="382305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800">
                <a:solidFill>
                  <a:srgbClr val="FFFF00"/>
                </a:solidFill>
              </a:rPr>
              <a:t>3T pre-injector</a:t>
            </a:r>
            <a:endParaRPr lang="ja-JP" altLang="en-US" sz="180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78818" y="1964823"/>
            <a:ext cx="1860743" cy="382305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800">
                <a:solidFill>
                  <a:srgbClr val="FFFF00"/>
                </a:solidFill>
              </a:rPr>
              <a:t>32 pre-injector</a:t>
            </a:r>
            <a:endParaRPr lang="ja-JP" altLang="en-US" sz="180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47455" y="4452654"/>
            <a:ext cx="2534389" cy="113122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>
              <a:lnSpc>
                <a:spcPts val="1962"/>
              </a:lnSpc>
            </a:pPr>
            <a:r>
              <a:rPr lang="en-US" altLang="ja-JP" sz="1800">
                <a:solidFill>
                  <a:srgbClr val="FFFF00"/>
                </a:solidFill>
              </a:rPr>
              <a:t>After the wall and </a:t>
            </a:r>
          </a:p>
          <a:p>
            <a:pPr>
              <a:lnSpc>
                <a:spcPts val="1962"/>
              </a:lnSpc>
            </a:pPr>
            <a:r>
              <a:rPr lang="en-US" altLang="ja-JP" sz="1800">
                <a:solidFill>
                  <a:srgbClr val="FFFF00"/>
                </a:solidFill>
              </a:rPr>
              <a:t>3T/32 pre-injector </a:t>
            </a:r>
          </a:p>
          <a:p>
            <a:pPr>
              <a:lnSpc>
                <a:spcPts val="1962"/>
              </a:lnSpc>
            </a:pPr>
            <a:r>
              <a:rPr lang="en-US" altLang="ja-JP" sz="1800">
                <a:solidFill>
                  <a:srgbClr val="FFFF00"/>
                </a:solidFill>
              </a:rPr>
              <a:t>removal, linac tunnel</a:t>
            </a:r>
          </a:p>
          <a:p>
            <a:pPr>
              <a:lnSpc>
                <a:spcPts val="1962"/>
              </a:lnSpc>
            </a:pPr>
            <a:r>
              <a:rPr lang="en-US" altLang="ja-JP" sz="1800">
                <a:solidFill>
                  <a:srgbClr val="FFFF00"/>
                </a:solidFill>
              </a:rPr>
              <a:t>is united as one.</a:t>
            </a:r>
            <a:endParaRPr lang="ja-JP" altLang="en-US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41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256373"/>
            <a:ext cx="10358438" cy="714375"/>
          </a:xfrm>
        </p:spPr>
        <p:txBody>
          <a:bodyPr/>
          <a:lstStyle/>
          <a:p>
            <a:r>
              <a:rPr lang="en-US" altLang="ja-JP" dirty="0"/>
              <a:t>Positron Source status</a:t>
            </a:r>
            <a:endParaRPr lang="ja-JP" altLang="en-US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85093"/>
            <a:ext cx="6465686" cy="6491930"/>
          </a:xfrm>
        </p:spPr>
        <p:txBody>
          <a:bodyPr>
            <a:normAutofit fontScale="92500"/>
          </a:bodyPr>
          <a:lstStyle/>
          <a:p>
            <a:r>
              <a:rPr lang="en-US" altLang="ja-JP" sz="2300" dirty="0">
                <a:solidFill>
                  <a:srgbClr val="FF0000"/>
                </a:solidFill>
              </a:rPr>
              <a:t>Breakdown problem in Flux Concentrator</a:t>
            </a:r>
            <a:r>
              <a:rPr lang="en-US" altLang="ja-JP" sz="2300" dirty="0"/>
              <a:t> during 2017 April operation after beamline installation</a:t>
            </a:r>
            <a:br>
              <a:rPr lang="en-US" altLang="ja-JP" sz="2300" dirty="0"/>
            </a:br>
            <a:r>
              <a:rPr lang="en-US" altLang="ja-JP" sz="2300" dirty="0"/>
              <a:t>(Though we had no problem during test-stand operation at full-spec current.)</a:t>
            </a:r>
            <a:endParaRPr lang="en-US" altLang="ja-JP" sz="2300" dirty="0">
              <a:solidFill>
                <a:srgbClr val="FF0000"/>
              </a:solidFill>
            </a:endParaRPr>
          </a:p>
          <a:p>
            <a:r>
              <a:rPr lang="en-US" altLang="ja-JP" sz="2300" dirty="0">
                <a:solidFill>
                  <a:srgbClr val="FF0000"/>
                </a:solidFill>
              </a:rPr>
              <a:t>No e+ beam operation during April-May run.</a:t>
            </a:r>
            <a:endParaRPr lang="en-US" altLang="ja-JP" sz="2300" dirty="0"/>
          </a:p>
          <a:p>
            <a:r>
              <a:rPr lang="en-US" altLang="ja-JP" sz="2300" dirty="0">
                <a:solidFill>
                  <a:srgbClr val="0432FF"/>
                </a:solidFill>
              </a:rPr>
              <a:t>Inspection</a:t>
            </a:r>
            <a:r>
              <a:rPr lang="en-US" altLang="ja-JP" sz="2300" dirty="0"/>
              <a:t> of damaged FC</a:t>
            </a:r>
          </a:p>
          <a:p>
            <a:pPr lvl="1"/>
            <a:r>
              <a:rPr lang="en-US" altLang="ja-JP" sz="1800" dirty="0"/>
              <a:t>cooling down of residual-radiation since May 15</a:t>
            </a:r>
          </a:p>
          <a:p>
            <a:pPr lvl="1"/>
            <a:r>
              <a:rPr lang="en-US" altLang="ja-JP" sz="1800" dirty="0"/>
              <a:t>removal of FC base part from e+ station in June </a:t>
            </a:r>
          </a:p>
          <a:p>
            <a:pPr lvl="1"/>
            <a:r>
              <a:rPr lang="en-US" altLang="ja-JP" sz="1800" dirty="0"/>
              <a:t>visual search for </a:t>
            </a:r>
            <a:r>
              <a:rPr lang="en-US" altLang="ja-JP" sz="1800" dirty="0">
                <a:solidFill>
                  <a:srgbClr val="FF0000"/>
                </a:solidFill>
              </a:rPr>
              <a:t>damaged part</a:t>
            </a:r>
          </a:p>
          <a:p>
            <a:pPr lvl="1"/>
            <a:r>
              <a:rPr lang="en-US" altLang="ja-JP" sz="1800" dirty="0">
                <a:solidFill>
                  <a:srgbClr val="FF0000"/>
                </a:solidFill>
              </a:rPr>
              <a:t>detailed inspection in August</a:t>
            </a:r>
          </a:p>
          <a:p>
            <a:pPr lvl="1"/>
            <a:r>
              <a:rPr lang="en-US" altLang="ja-JP" sz="1800" dirty="0"/>
              <a:t>recovery trial</a:t>
            </a:r>
          </a:p>
          <a:p>
            <a:r>
              <a:rPr lang="en-US" altLang="ja-JP" sz="2300" dirty="0">
                <a:solidFill>
                  <a:srgbClr val="0432FF"/>
                </a:solidFill>
              </a:rPr>
              <a:t>Re-installation or replacement</a:t>
            </a:r>
            <a:r>
              <a:rPr lang="en-US" altLang="ja-JP" sz="2300" dirty="0"/>
              <a:t> to spare FC </a:t>
            </a:r>
            <a:br>
              <a:rPr lang="en-US" altLang="ja-JP" sz="2300" dirty="0"/>
            </a:br>
            <a:r>
              <a:rPr lang="en-US" altLang="ja-JP" sz="2300" dirty="0"/>
              <a:t>in August for 2017 autumn run &amp; Phase-2 run.</a:t>
            </a:r>
            <a:br>
              <a:rPr lang="en-US" altLang="ja-JP" sz="2300" dirty="0"/>
            </a:br>
            <a:r>
              <a:rPr lang="en-US" altLang="ja-JP" sz="2300" dirty="0"/>
              <a:t>(During these period, operation current will be around </a:t>
            </a:r>
            <a:r>
              <a:rPr lang="en-US" altLang="ja-JP" sz="2300" dirty="0">
                <a:solidFill>
                  <a:srgbClr val="FF0000"/>
                </a:solidFill>
              </a:rPr>
              <a:t>half of the spec</a:t>
            </a:r>
            <a:r>
              <a:rPr lang="en-US" altLang="ja-JP" sz="2300" dirty="0"/>
              <a:t>.)</a:t>
            </a:r>
          </a:p>
          <a:p>
            <a:r>
              <a:rPr lang="en-US" altLang="ja-JP" sz="2300" dirty="0">
                <a:solidFill>
                  <a:srgbClr val="0432FF"/>
                </a:solidFill>
              </a:rPr>
              <a:t>Manufacturing of next FC assembly</a:t>
            </a:r>
            <a:r>
              <a:rPr lang="en-US" altLang="ja-JP" sz="2300" dirty="0"/>
              <a:t> on-going </a:t>
            </a:r>
            <a:br>
              <a:rPr lang="en-US" altLang="ja-JP" sz="2300" dirty="0"/>
            </a:br>
            <a:r>
              <a:rPr lang="en-US" altLang="ja-JP" sz="2300" dirty="0"/>
              <a:t>for stand-alone test and investigation of the breakdown issue for Phase-3 operation.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10139361" y="0"/>
            <a:ext cx="549277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A477A2B4-985F-9743-A71F-B8271216F56E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9" name="図 18" descr="target+FC_draw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7"/>
          <a:stretch/>
        </p:blipFill>
        <p:spPr>
          <a:xfrm>
            <a:off x="6453063" y="1132941"/>
            <a:ext cx="4122345" cy="288413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544662" y="1768440"/>
            <a:ext cx="1019807" cy="622371"/>
          </a:xfrm>
          <a:prstGeom prst="rect">
            <a:avLst/>
          </a:prstGeom>
          <a:solidFill>
            <a:schemeClr val="bg1"/>
          </a:solidFill>
        </p:spPr>
        <p:txBody>
          <a:bodyPr wrap="none" lIns="104287" tIns="52144" rIns="104287" bIns="52144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dirty="0" smtClean="0"/>
              <a:t>return</a:t>
            </a:r>
          </a:p>
          <a:p>
            <a:pPr>
              <a:lnSpc>
                <a:spcPct val="80000"/>
              </a:lnSpc>
            </a:pPr>
            <a:r>
              <a:rPr lang="en-US" altLang="ja-JP" dirty="0" smtClean="0"/>
              <a:t>yoke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908953" y="1177050"/>
            <a:ext cx="1950831" cy="622371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dirty="0" smtClean="0">
                <a:solidFill>
                  <a:srgbClr val="FF00FF"/>
                </a:solidFill>
              </a:rPr>
              <a:t>Flux </a:t>
            </a:r>
          </a:p>
          <a:p>
            <a:pPr>
              <a:lnSpc>
                <a:spcPct val="80000"/>
              </a:lnSpc>
            </a:pPr>
            <a:r>
              <a:rPr lang="en-US" altLang="ja-JP" dirty="0" smtClean="0">
                <a:solidFill>
                  <a:srgbClr val="FF00FF"/>
                </a:solidFill>
              </a:rPr>
              <a:t>Concentrator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8081630" y="2094562"/>
            <a:ext cx="989710" cy="89051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8586134" y="2497801"/>
            <a:ext cx="212018" cy="5041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576485" y="890006"/>
            <a:ext cx="1054175" cy="363839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dirty="0" smtClean="0">
                <a:solidFill>
                  <a:srgbClr val="FF7E79"/>
                </a:solidFill>
              </a:rPr>
              <a:t>Target</a:t>
            </a:r>
            <a:endParaRPr kumimoji="1" lang="ja-JP" altLang="en-US" dirty="0">
              <a:solidFill>
                <a:srgbClr val="FF7E79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flipH="1">
            <a:off x="8692143" y="1171763"/>
            <a:ext cx="152894" cy="1265204"/>
          </a:xfrm>
          <a:prstGeom prst="line">
            <a:avLst/>
          </a:prstGeom>
          <a:ln>
            <a:solidFill>
              <a:srgbClr val="FF7E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t="16426" r="29492" b="31074"/>
          <a:stretch/>
        </p:blipFill>
        <p:spPr>
          <a:xfrm>
            <a:off x="6309353" y="4344014"/>
            <a:ext cx="4262551" cy="2809674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8259402" y="5156489"/>
            <a:ext cx="1481026" cy="143235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4081116" y="4123991"/>
            <a:ext cx="4178286" cy="1531605"/>
          </a:xfrm>
          <a:prstGeom prst="straightConnector1">
            <a:avLst/>
          </a:prstGeom>
          <a:ln>
            <a:solidFill>
              <a:srgbClr val="FFFF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7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Pulse magnet system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5397" y="3017895"/>
            <a:ext cx="6644057" cy="454495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ts val="2509"/>
              </a:lnSpc>
            </a:pPr>
            <a:r>
              <a:rPr lang="en-US" altLang="ja-JP"/>
              <a:t>For </a:t>
            </a:r>
            <a:r>
              <a:rPr lang="en-US" altLang="ja-JP">
                <a:solidFill>
                  <a:srgbClr val="0432FF"/>
                </a:solidFill>
              </a:rPr>
              <a:t>pulse-by-pulse beam-mode switching and independent optics/orbit tuning</a:t>
            </a:r>
            <a:r>
              <a:rPr lang="en-US" altLang="ja-JP"/>
              <a:t>, </a:t>
            </a:r>
            <a:br>
              <a:rPr lang="en-US" altLang="ja-JP"/>
            </a:br>
            <a:r>
              <a:rPr lang="en-US" altLang="ja-JP">
                <a:solidFill>
                  <a:srgbClr val="0432FF"/>
                </a:solidFill>
              </a:rPr>
              <a:t>pulse magnet system</a:t>
            </a:r>
            <a:r>
              <a:rPr lang="en-US" altLang="ja-JP"/>
              <a:t> is introduced.</a:t>
            </a:r>
          </a:p>
          <a:p>
            <a:pPr>
              <a:lnSpc>
                <a:spcPts val="2486"/>
              </a:lnSpc>
            </a:pPr>
            <a:r>
              <a:rPr lang="en-US" altLang="ja-JP"/>
              <a:t>All the quads in Sector-3, 4, 5 are </a:t>
            </a:r>
            <a:r>
              <a:rPr lang="en-US" altLang="ja-JP">
                <a:solidFill>
                  <a:srgbClr val="0432FF"/>
                </a:solidFill>
              </a:rPr>
              <a:t>replaced by pulse-Qs and pulse-steerings are introduced.</a:t>
            </a:r>
          </a:p>
          <a:p>
            <a:pPr>
              <a:lnSpc>
                <a:spcPts val="2486"/>
              </a:lnSpc>
            </a:pPr>
            <a:r>
              <a:rPr lang="en-US" altLang="ja-JP"/>
              <a:t>AT/A1 pre-injector </a:t>
            </a:r>
            <a:r>
              <a:rPr lang="en-US" altLang="ja-JP">
                <a:solidFill>
                  <a:srgbClr val="0432FF"/>
                </a:solidFill>
              </a:rPr>
              <a:t>merger line bends</a:t>
            </a:r>
            <a:r>
              <a:rPr lang="en-US" altLang="ja-JP">
                <a:solidFill>
                  <a:srgbClr val="FF0000"/>
                </a:solidFill>
              </a:rPr>
              <a:t> </a:t>
            </a:r>
            <a:r>
              <a:rPr lang="en-US" altLang="ja-JP"/>
              <a:t>are replaced from DC to </a:t>
            </a:r>
            <a:r>
              <a:rPr lang="en-US" altLang="ja-JP">
                <a:solidFill>
                  <a:srgbClr val="0432FF"/>
                </a:solidFill>
              </a:rPr>
              <a:t>pulse magnets.</a:t>
            </a:r>
          </a:p>
          <a:p>
            <a:pPr>
              <a:lnSpc>
                <a:spcPts val="2509"/>
              </a:lnSpc>
            </a:pPr>
            <a:r>
              <a:rPr lang="en-US" altLang="ja-JP"/>
              <a:t>Pulse magnets</a:t>
            </a:r>
            <a:r>
              <a:rPr lang="en-US" altLang="ja-JP">
                <a:solidFill>
                  <a:srgbClr val="FF0000"/>
                </a:solidFill>
              </a:rPr>
              <a:t> installation completed</a:t>
            </a:r>
            <a:r>
              <a:rPr lang="en-US" altLang="ja-JP"/>
              <a:t>.</a:t>
            </a:r>
          </a:p>
          <a:p>
            <a:pPr>
              <a:lnSpc>
                <a:spcPts val="2509"/>
              </a:lnSpc>
            </a:pPr>
            <a:r>
              <a:rPr lang="en-US" altLang="ja-JP"/>
              <a:t>Pulse power supply </a:t>
            </a:r>
            <a:r>
              <a:rPr lang="en-US" altLang="ja-JP">
                <a:solidFill>
                  <a:srgbClr val="FF0000"/>
                </a:solidFill>
              </a:rPr>
              <a:t>setting-up on-going</a:t>
            </a:r>
            <a:r>
              <a:rPr lang="en-US" altLang="ja-JP"/>
              <a:t>.</a:t>
            </a:r>
          </a:p>
          <a:p>
            <a:pPr>
              <a:lnSpc>
                <a:spcPts val="2509"/>
              </a:lnSpc>
            </a:pPr>
            <a:r>
              <a:rPr lang="en-US" altLang="ja-JP"/>
              <a:t>Test operation of pulse magnet system in September.</a:t>
            </a:r>
          </a:p>
          <a:p>
            <a:pPr>
              <a:lnSpc>
                <a:spcPts val="2509"/>
              </a:lnSpc>
            </a:pPr>
            <a:r>
              <a:rPr lang="en-US" altLang="ja-JP"/>
              <a:t>Beam commissioning with pulse magnet system start in October 2017.</a:t>
            </a:r>
          </a:p>
          <a:p>
            <a:pPr>
              <a:lnSpc>
                <a:spcPts val="2509"/>
              </a:lnSpc>
            </a:pPr>
            <a:endParaRPr lang="en-US" altLang="ja-JP" sz="230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8" y="952050"/>
            <a:ext cx="6214267" cy="205186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864615" y="1259569"/>
            <a:ext cx="210675" cy="425907"/>
          </a:xfrm>
          <a:prstGeom prst="rect">
            <a:avLst/>
          </a:prstGeom>
          <a:solidFill>
            <a:schemeClr val="bg1"/>
          </a:solidFill>
        </p:spPr>
        <p:txBody>
          <a:bodyPr wrap="none" lIns="104287" tIns="52144" rIns="104287" bIns="52144" rtlCol="0">
            <a:spAutoFit/>
          </a:bodyPr>
          <a:lstStyle/>
          <a:p>
            <a:pPr>
              <a:lnSpc>
                <a:spcPts val="2486"/>
              </a:lnSpc>
            </a:pP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294967295"/>
          </p:nvPr>
        </p:nvSpPr>
        <p:spPr>
          <a:xfrm>
            <a:off x="10139361" y="0"/>
            <a:ext cx="549277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A477A2B4-985F-9743-A71F-B8271216F56E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2" t="5802" r="14386" b="11466"/>
          <a:stretch/>
        </p:blipFill>
        <p:spPr>
          <a:xfrm>
            <a:off x="6644057" y="1005121"/>
            <a:ext cx="3546540" cy="3057921"/>
          </a:xfrm>
          <a:prstGeom prst="rect">
            <a:avLst/>
          </a:prstGeom>
        </p:spPr>
      </p:pic>
      <p:pic>
        <p:nvPicPr>
          <p:cNvPr id="10" name="Picture 2" descr="D:\home\GoogleDrive\Google ドライブ\写真\20150420_1554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r="7926"/>
          <a:stretch/>
        </p:blipFill>
        <p:spPr bwMode="auto">
          <a:xfrm>
            <a:off x="6638660" y="4523692"/>
            <a:ext cx="3827171" cy="24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273076" y="6847044"/>
            <a:ext cx="2814529" cy="4284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kumimoji="1" lang="en-US" altLang="ja-JP" dirty="0"/>
              <a:t>Pulse current driver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64373" y="4000251"/>
            <a:ext cx="3975744" cy="4284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kumimoji="1" lang="en-US" altLang="ja-JP" dirty="0"/>
              <a:t>Pulse magnets (Q+ST+ST+Q)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5198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ac-furukawa-jun2016">
  <a:themeElements>
    <a:clrScheme name="java-jca-caj-furukaw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va-jca-caj-furukawa">
      <a:majorFont>
        <a:latin typeface="Arial Rounded MT Bold"/>
        <a:ea typeface="ヒラギノ丸ゴ Pro W4"/>
        <a:cs typeface="ヒラギノ丸ゴ Pro W4"/>
      </a:majorFont>
      <a:minorFont>
        <a:latin typeface="Arial Rounded MT Bold"/>
        <a:ea typeface="ヒラギノ丸ゴ Pro W4"/>
        <a:cs typeface="ヒラギノ丸ゴ Pro W4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ava-jca-caj-furuka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a-jca-caj-furukaw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linac-furukawa-jun2016.potx</Template>
  <TotalTime>11368</TotalTime>
  <Words>1656</Words>
  <Application>Microsoft Office PowerPoint</Application>
  <PresentationFormat>ユーザー設定</PresentationFormat>
  <Paragraphs>430</Paragraphs>
  <Slides>19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  <vt:variant>
        <vt:lpstr>目的別スライド ショー</vt:lpstr>
      </vt:variant>
      <vt:variant>
        <vt:i4>1</vt:i4>
      </vt:variant>
    </vt:vector>
  </HeadingPairs>
  <TitlesOfParts>
    <vt:vector size="21" baseType="lpstr">
      <vt:lpstr>linac-furukawa-jun2016</vt:lpstr>
      <vt:lpstr>Progress of KEK Electron/Positron Injector Linac </vt:lpstr>
      <vt:lpstr>Mission of Electron/positron Injector in SuperKEKB</vt:lpstr>
      <vt:lpstr>Required injector beam parameters</vt:lpstr>
      <vt:lpstr>Linac Schedule Overview as of Jun.2017</vt:lpstr>
      <vt:lpstr>Progress of Photo-cathode RF Gun </vt:lpstr>
      <vt:lpstr>Photo-cathode RF gun: Laser</vt:lpstr>
      <vt:lpstr>Removal of temporary pre-injector (3T/32RFgun)</vt:lpstr>
      <vt:lpstr>Positron Source status</vt:lpstr>
      <vt:lpstr>Pulse magnet system</vt:lpstr>
      <vt:lpstr>Event timing controls  for pulsed quad &amp; steering magnet controls</vt:lpstr>
      <vt:lpstr>Pulsed magnet rack </vt:lpstr>
      <vt:lpstr>PowerPoint プレゼンテーション</vt:lpstr>
      <vt:lpstr>PowerPoint プレゼンテーション</vt:lpstr>
      <vt:lpstr>KL_DS, KL_DN , KL_32 Installation</vt:lpstr>
      <vt:lpstr>Bucket selection in Phase-2 with DR</vt:lpstr>
      <vt:lpstr>Many other Linac Upgrade Progress</vt:lpstr>
      <vt:lpstr>Linac Schedule Overview as of Jun.2017</vt:lpstr>
      <vt:lpstr>Summary</vt:lpstr>
      <vt:lpstr>Injection Energy Margin Recovery (even while dropping Energy 8 GeV  7 GeV)</vt:lpstr>
      <vt:lpstr>B-Suishin-i</vt:lpstr>
    </vt:vector>
  </TitlesOfParts>
  <Manager/>
  <Company>kek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progress</dc:title>
  <dc:subject/>
  <dc:creator>k.furukawa</dc:creator>
  <cp:keywords/>
  <dc:description>a4_x000d_based on _x000d_b2gm-linac-furukawa-nov2014.pptx_x000d_linac-furukawa-oct2014.pptx_x000d_linac14-rfgun-yoshida.pptx_x000d_etc_x000d_</dc:description>
  <cp:lastModifiedBy>sensha</cp:lastModifiedBy>
  <cp:revision>418</cp:revision>
  <dcterms:created xsi:type="dcterms:W3CDTF">2015-01-07T03:09:39Z</dcterms:created>
  <dcterms:modified xsi:type="dcterms:W3CDTF">2017-07-10T05:23:12Z</dcterms:modified>
  <cp:category/>
</cp:coreProperties>
</file>