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09" r:id="rId2"/>
    <p:sldId id="447" r:id="rId3"/>
    <p:sldId id="734" r:id="rId4"/>
    <p:sldId id="637" r:id="rId5"/>
    <p:sldId id="789" r:id="rId6"/>
    <p:sldId id="638" r:id="rId7"/>
    <p:sldId id="572" r:id="rId8"/>
    <p:sldId id="479" r:id="rId9"/>
    <p:sldId id="481" r:id="rId10"/>
    <p:sldId id="731" r:id="rId11"/>
    <p:sldId id="743" r:id="rId12"/>
    <p:sldId id="742" r:id="rId13"/>
    <p:sldId id="754" r:id="rId14"/>
    <p:sldId id="753" r:id="rId15"/>
    <p:sldId id="744" r:id="rId16"/>
    <p:sldId id="725" r:id="rId17"/>
    <p:sldId id="757" r:id="rId18"/>
    <p:sldId id="794" r:id="rId19"/>
    <p:sldId id="795" r:id="rId20"/>
    <p:sldId id="796" r:id="rId21"/>
    <p:sldId id="755" r:id="rId22"/>
    <p:sldId id="760" r:id="rId23"/>
    <p:sldId id="797" r:id="rId24"/>
    <p:sldId id="798" r:id="rId25"/>
    <p:sldId id="799" r:id="rId26"/>
    <p:sldId id="800" r:id="rId27"/>
    <p:sldId id="682" r:id="rId28"/>
    <p:sldId id="761" r:id="rId29"/>
    <p:sldId id="769" r:id="rId30"/>
    <p:sldId id="763" r:id="rId31"/>
    <p:sldId id="764" r:id="rId32"/>
    <p:sldId id="770" r:id="rId33"/>
    <p:sldId id="771" r:id="rId34"/>
    <p:sldId id="765" r:id="rId35"/>
    <p:sldId id="768" r:id="rId36"/>
    <p:sldId id="766" r:id="rId37"/>
    <p:sldId id="781" r:id="rId38"/>
    <p:sldId id="782" r:id="rId39"/>
    <p:sldId id="767" r:id="rId40"/>
    <p:sldId id="772" r:id="rId41"/>
    <p:sldId id="773" r:id="rId42"/>
    <p:sldId id="774" r:id="rId43"/>
    <p:sldId id="775" r:id="rId44"/>
    <p:sldId id="776" r:id="rId45"/>
    <p:sldId id="777" r:id="rId46"/>
    <p:sldId id="778" r:id="rId47"/>
    <p:sldId id="779" r:id="rId48"/>
    <p:sldId id="780" r:id="rId49"/>
    <p:sldId id="783" r:id="rId50"/>
    <p:sldId id="784" r:id="rId51"/>
    <p:sldId id="785" r:id="rId52"/>
    <p:sldId id="786" r:id="rId53"/>
    <p:sldId id="787" r:id="rId54"/>
  </p:sldIdLst>
  <p:sldSz cx="9144000" cy="6858000" type="screen4x3"/>
  <p:notesSz cx="6807200" cy="9939338"/>
  <p:custDataLst>
    <p:tags r:id="rId5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542" autoAdjust="0"/>
    <p:restoredTop sz="95500" autoAdjust="0"/>
  </p:normalViewPr>
  <p:slideViewPr>
    <p:cSldViewPr>
      <p:cViewPr varScale="1">
        <p:scale>
          <a:sx n="132" d="100"/>
          <a:sy n="132" d="100"/>
        </p:scale>
        <p:origin x="63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Load Map of KEK Linac Control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938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A70D334-CD48-456F-9A92-B406DDE1AE81}" type="datetime1">
              <a:rPr lang="ja-JP" altLang="en-US"/>
              <a:pPr>
                <a:defRPr/>
              </a:pPr>
              <a:t>2016/7/18</a:t>
            </a:fld>
            <a:endParaRPr lang="en-US" altLang="ja-JP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938" y="944245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CB20DC9-135E-427D-93F6-C37376BC7C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8871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Load Map of KEK Linac Control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938" y="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A564578-DF26-4507-B447-121C3BCDE276}" type="datetime1">
              <a:rPr lang="ja-JP" altLang="en-US"/>
              <a:pPr>
                <a:defRPr/>
              </a:pPr>
              <a:t>2016/7/18</a:t>
            </a:fld>
            <a:endParaRPr lang="en-US" altLang="ja-JP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262" y="4721225"/>
            <a:ext cx="499067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938" y="9442450"/>
            <a:ext cx="29502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C7F7527-AC5F-4085-9CB5-38207E7894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033032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5427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1E7B63F-0E72-4652-84BF-21F2CB5EA24E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01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563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4F92F95-8CC4-4F63-B304-A400EB0083AF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46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807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14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A126A1C-3E8E-4978-81C4-E35D12737CC3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51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87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246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2EBF7C2-5052-4C48-AFB9-9A6B7C9D39CF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52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078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299B5-282C-4131-B175-18562ED377B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010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34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ED571A0-E40D-4872-B30D-E29421CA7A72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7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626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7588" name="ヘッダー プレースホルダー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>
                <a:ea typeface="ＭＳ Ｐゴシック" pitchFamily="50" charset="-128"/>
              </a:rPr>
              <a:t>Load Map of KEK Linac Control</a:t>
            </a:r>
          </a:p>
        </p:txBody>
      </p:sp>
      <p:sp>
        <p:nvSpPr>
          <p:cNvPr id="67589" name="日付プレースホルダー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785B8A4-1827-4443-81DD-41504A0D54D3}" type="datetime1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2016/7/18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7590" name="スライド番号プレースホルダー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97BFBF2-5EA9-4240-961D-F4BFDF8A1CC5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ja-JP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39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9636" name="ヘッダー プレースホルダー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>
                <a:ea typeface="ＭＳ Ｐゴシック" pitchFamily="50" charset="-128"/>
              </a:rPr>
              <a:t>Load Map of KEK Linac Control</a:t>
            </a:r>
          </a:p>
        </p:txBody>
      </p:sp>
      <p:sp>
        <p:nvSpPr>
          <p:cNvPr id="69637" name="日付プレースホルダー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1183459-7BF9-4812-900F-288DE5DFB977}" type="datetime1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2016/7/18</a:t>
            </a:fld>
            <a:endParaRPr lang="en-US" altLang="ja-JP">
              <a:ea typeface="ＭＳ Ｐゴシック" pitchFamily="50" charset="-128"/>
            </a:endParaRPr>
          </a:p>
        </p:txBody>
      </p:sp>
      <p:sp>
        <p:nvSpPr>
          <p:cNvPr id="69638" name="スライド番号プレースホルダー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C15C71C-1347-44CB-9A07-24CC96E5D917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03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604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D3ADEFE-7021-436A-AD4D-39F297253F71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29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114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47108" name="ヘッダー プレースホルダー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0350" indent="-284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9000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94599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0199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057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613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169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72598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/>
              <a:t>Load Map of KEK Linac Control</a:t>
            </a:r>
          </a:p>
        </p:txBody>
      </p:sp>
      <p:sp>
        <p:nvSpPr>
          <p:cNvPr id="47109" name="日付プレースホルダー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0350" indent="-284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9000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94599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0199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057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613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169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72598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95E5B3FB-7765-471E-BA9C-039F4600EA01}" type="datetime1">
              <a:rPr lang="ja-JP" altLang="en-US" sz="1200"/>
              <a:pPr eaLnBrk="1" hangingPunct="1"/>
              <a:t>2016/7/18</a:t>
            </a:fld>
            <a:endParaRPr lang="en-US" altLang="ja-JP" sz="1200"/>
          </a:p>
        </p:txBody>
      </p:sp>
      <p:sp>
        <p:nvSpPr>
          <p:cNvPr id="47110" name="スライド番号プレースホルダー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0350" indent="-284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9000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94599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0199" indent="-2278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057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613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16999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72598" indent="-227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0B48AD68-9CDA-40A8-8D28-5A29AC831510}" type="slidenum">
              <a:rPr lang="en-US" altLang="ja-JP" sz="1200"/>
              <a:pPr eaLnBrk="1" hangingPunct="1"/>
              <a:t>36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296562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ＭＳ Ｐ明朝" pitchFamily="18" charset="-128"/>
            </a:endParaRPr>
          </a:p>
        </p:txBody>
      </p:sp>
      <p:sp>
        <p:nvSpPr>
          <p:cNvPr id="716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3D3B7C-616B-4CE6-8B8F-9BF99E70D472}" type="slidenum">
              <a:rPr lang="en-US" altLang="ja-JP" smtClean="0">
                <a:latin typeface="Times" charset="0"/>
                <a:ea typeface="Osaka"/>
                <a:cs typeface="Osaka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ja-JP">
              <a:latin typeface="Times" charset="0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20665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5530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245AA46-94DC-4087-BF07-BE7F3CEA5855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45</a:t>
            </a:fld>
            <a:endParaRPr lang="ja-JP" altLang="en-US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901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-36513" y="-26988"/>
            <a:ext cx="9220201" cy="5302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Injector Commissioning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ja-JP" sz="3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 userDrawn="1"/>
        </p:nvGraphicFramePr>
        <p:xfrm>
          <a:off x="0" y="3175"/>
          <a:ext cx="792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46" name="ビットマップ イメージ" r:id="rId3" imgW="5249008" imgH="3285714" progId="Paint.Picture">
                  <p:embed/>
                </p:oleObj>
              </mc:Choice>
              <mc:Fallback>
                <p:oleObj name="ビットマップ イメージ" r:id="rId3" imgW="5249008" imgH="3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7921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superkek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-26988"/>
            <a:ext cx="107315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-36513" y="-26988"/>
            <a:ext cx="9220201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入射器： </a:t>
            </a:r>
            <a:r>
              <a:rPr lang="en-US" altLang="ja-JP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</a:t>
            </a:r>
            <a:r>
              <a:rPr lang="ja-JP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運転実績と今後の課題</a:t>
            </a:r>
            <a:endParaRPr lang="en-US" altLang="ja-JP" sz="3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8" name="Object 13"/>
          <p:cNvGraphicFramePr>
            <a:graphicFrameLocks noChangeAspect="1"/>
          </p:cNvGraphicFramePr>
          <p:nvPr userDrawn="1"/>
        </p:nvGraphicFramePr>
        <p:xfrm>
          <a:off x="-6350" y="3175"/>
          <a:ext cx="792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47" name="ビットマップ イメージ" r:id="rId6" imgW="5249008" imgH="3285714" progId="Paint.Picture">
                  <p:embed/>
                </p:oleObj>
              </mc:Choice>
              <mc:Fallback>
                <p:oleObj name="ビットマップ イメージ" r:id="rId6" imgW="5249008" imgH="3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350" y="3175"/>
                        <a:ext cx="7921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 descr="superkek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-26988"/>
            <a:ext cx="107315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B027-63DC-4545-8B15-0744B5D703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339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381C2-5603-4564-A216-D76B3CB40C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085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9CD9C-CDF7-4EE6-821E-4F71EB4AA6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586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E7C-F35E-4502-9C71-A052E88842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652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E2A67-F7B0-49BF-819E-CB59A31305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112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1AE9C-E692-4A15-8CEF-015CA45D06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908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33991-34D5-4CAE-B577-A9DF6DEE30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703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8F124-B055-4B29-9DA3-F61E22C9DE3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152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C1424-274B-4B21-BCB0-0EFB7C48D1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499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E32E4-2BCE-4CAC-A35B-1AF9FCC0EC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8732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BB019-4C8D-46EE-88C1-FEE6BF4120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234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307AA83-43BD-499E-A804-CEE4AD7BB9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-36513" y="-26988"/>
            <a:ext cx="9220201" cy="5309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入射器：</a:t>
            </a:r>
            <a:r>
              <a:rPr lang="en-US" altLang="ja-JP" sz="2400" b="1" i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</a:t>
            </a:r>
            <a:r>
              <a:rPr lang="ja-JP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運転実績と今後の課題</a:t>
            </a:r>
            <a:endParaRPr lang="en-US" altLang="ja-JP" sz="105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ja-JP" sz="3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" name="Object 13"/>
          <p:cNvGraphicFramePr>
            <a:graphicFrameLocks noChangeAspect="1"/>
          </p:cNvGraphicFramePr>
          <p:nvPr userDrawn="1"/>
        </p:nvGraphicFramePr>
        <p:xfrm>
          <a:off x="0" y="3175"/>
          <a:ext cx="7921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" name="ビットマップ イメージ" r:id="rId14" imgW="5249008" imgH="3285714" progId="Paint.Picture">
                  <p:embed/>
                </p:oleObj>
              </mc:Choice>
              <mc:Fallback>
                <p:oleObj name="ビットマップ イメージ" r:id="rId14" imgW="5249008" imgH="3285714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79216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13" descr="superkek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-26988"/>
            <a:ext cx="1073150" cy="5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85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925" y="1958975"/>
            <a:ext cx="9043988" cy="147002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defRPr/>
            </a:pPr>
            <a:r>
              <a:rPr lang="ja-JP" alt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入射器：</a:t>
            </a:r>
            <a:r>
              <a:rPr lang="en-US" altLang="ja-JP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</a:t>
            </a:r>
            <a:r>
              <a:rPr lang="ja-JP" alt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運転実績と今後の課題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4925" y="4437063"/>
            <a:ext cx="9037638" cy="1296193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ja-JP" dirty="0">
                <a:solidFill>
                  <a:srgbClr val="FFFFFF"/>
                </a:solidFill>
              </a:rPr>
              <a:t>Masanori Satoh (KEK Acc. Lab. Div. V)</a:t>
            </a:r>
          </a:p>
          <a:p>
            <a:pPr>
              <a:defRPr/>
            </a:pPr>
            <a:r>
              <a:rPr lang="en-US" altLang="ja-JP" dirty="0">
                <a:solidFill>
                  <a:srgbClr val="FFFFFF"/>
                </a:solidFill>
              </a:rPr>
              <a:t>On behalf of Linac Commissioning Group</a:t>
            </a:r>
          </a:p>
        </p:txBody>
      </p:sp>
      <p:sp>
        <p:nvSpPr>
          <p:cNvPr id="3077" name="テキスト ボックス 3"/>
          <p:cNvSpPr txBox="1">
            <a:spLocks noChangeArrowheads="1"/>
          </p:cNvSpPr>
          <p:nvPr/>
        </p:nvSpPr>
        <p:spPr bwMode="auto">
          <a:xfrm>
            <a:off x="107950" y="6472238"/>
            <a:ext cx="8942388" cy="369887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第</a:t>
            </a:r>
            <a:r>
              <a:rPr lang="en-US" altLang="ja-JP" sz="1800" dirty="0"/>
              <a:t>110</a:t>
            </a:r>
            <a:r>
              <a:rPr lang="ja-JP" altLang="en-US" sz="1800" dirty="0"/>
              <a:t>回</a:t>
            </a:r>
            <a:r>
              <a:rPr lang="en-US" altLang="ja-JP" sz="1800" dirty="0"/>
              <a:t>B</a:t>
            </a:r>
            <a:r>
              <a:rPr lang="ja-JP" altLang="en-US" sz="1800" dirty="0"/>
              <a:t>ファクトリー計画推進委員会</a:t>
            </a:r>
            <a:r>
              <a:rPr lang="en-US" altLang="ja-JP" sz="1800" dirty="0"/>
              <a:t>, 2016</a:t>
            </a:r>
            <a:r>
              <a:rPr lang="ja-JP" altLang="en-US" sz="1800" dirty="0"/>
              <a:t>年</a:t>
            </a:r>
            <a:r>
              <a:rPr lang="en-US" altLang="ja-JP" sz="1800" dirty="0"/>
              <a:t>7</a:t>
            </a:r>
            <a:r>
              <a:rPr lang="ja-JP" altLang="en-US" sz="1800" dirty="0"/>
              <a:t>月</a:t>
            </a:r>
            <a:r>
              <a:rPr lang="en-US" altLang="ja-JP" sz="1800" dirty="0"/>
              <a:t>19</a:t>
            </a:r>
            <a:r>
              <a:rPr lang="ja-JP" altLang="en-US" sz="1800" dirty="0"/>
              <a:t>日</a:t>
            </a:r>
            <a:r>
              <a:rPr lang="en-US" altLang="ja-JP" sz="1800" dirty="0"/>
              <a:t>(</a:t>
            </a:r>
            <a:r>
              <a:rPr lang="ja-JP" altLang="en-US" sz="1800" dirty="0"/>
              <a:t>火</a:t>
            </a:r>
            <a:r>
              <a:rPr lang="en-US" altLang="ja-JP" sz="1800" dirty="0"/>
              <a:t>)</a:t>
            </a:r>
            <a:endParaRPr lang="ja-JP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09678"/>
            <a:ext cx="8206680" cy="762000"/>
          </a:xfrm>
        </p:spPr>
        <p:txBody>
          <a:bodyPr/>
          <a:lstStyle/>
          <a:p>
            <a:r>
              <a:rPr lang="ja-JP" altLang="en-US" dirty="0"/>
              <a:t>入射器 </a:t>
            </a:r>
            <a:r>
              <a:rPr lang="en-US" altLang="ja-JP" dirty="0"/>
              <a:t>Phase I </a:t>
            </a:r>
            <a:r>
              <a:rPr lang="ja-JP" altLang="en-US" dirty="0"/>
              <a:t>コミッショニング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0" y="1027662"/>
            <a:ext cx="9144000" cy="42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000" kern="0" dirty="0"/>
              <a:t>熱電子銃の再インストール（</a:t>
            </a:r>
            <a:r>
              <a:rPr lang="en-US" altLang="ja-JP" sz="2000" kern="0" dirty="0"/>
              <a:t>2015</a:t>
            </a:r>
            <a:r>
              <a:rPr lang="ja-JP" altLang="en-US" sz="2000" kern="0" dirty="0"/>
              <a:t>年</a:t>
            </a:r>
            <a:r>
              <a:rPr lang="en-US" altLang="ja-JP" sz="2000" kern="0" dirty="0"/>
              <a:t>4</a:t>
            </a:r>
            <a:r>
              <a:rPr lang="ja-JP" altLang="en-US" sz="2000" kern="0" dirty="0"/>
              <a:t>月</a:t>
            </a:r>
            <a:r>
              <a:rPr lang="en-US" altLang="ja-JP" sz="2000" kern="0" dirty="0"/>
              <a:t>)</a:t>
            </a:r>
          </a:p>
          <a:p>
            <a:pPr lvl="1"/>
            <a:r>
              <a:rPr lang="ja-JP" altLang="en-US" sz="2000" kern="0" dirty="0"/>
              <a:t>陽電子生成用</a:t>
            </a:r>
            <a:r>
              <a:rPr lang="en-US" altLang="ja-JP" sz="2000" kern="0" dirty="0"/>
              <a:t>1</a:t>
            </a:r>
            <a:r>
              <a:rPr lang="ja-JP" altLang="en-US" sz="2000" kern="0" dirty="0"/>
              <a:t>次電子生成</a:t>
            </a:r>
            <a:r>
              <a:rPr lang="en-US" altLang="ja-JP" sz="2000" kern="0" dirty="0"/>
              <a:t>(10 </a:t>
            </a:r>
            <a:r>
              <a:rPr lang="en-US" altLang="ja-JP" sz="2000" kern="0" dirty="0" err="1"/>
              <a:t>nC</a:t>
            </a:r>
            <a:r>
              <a:rPr lang="en-US" altLang="ja-JP" sz="2000" kern="0" dirty="0"/>
              <a:t>)</a:t>
            </a:r>
            <a:r>
              <a:rPr lang="ja-JP" altLang="en-US" sz="2000" kern="0" dirty="0"/>
              <a:t>のため</a:t>
            </a:r>
            <a:endParaRPr lang="en-US" altLang="ja-JP" sz="2000" kern="0" dirty="0"/>
          </a:p>
          <a:p>
            <a:pPr lvl="2"/>
            <a:r>
              <a:rPr lang="en-US" altLang="ja-JP" sz="1600" kern="0" dirty="0"/>
              <a:t>RF</a:t>
            </a:r>
            <a:r>
              <a:rPr lang="ja-JP" altLang="en-US" sz="1600" kern="0" dirty="0"/>
              <a:t>電子銃での最大生成電荷量は </a:t>
            </a:r>
            <a:r>
              <a:rPr lang="en-US" altLang="ja-JP" sz="1600" kern="0" dirty="0"/>
              <a:t>5.6 </a:t>
            </a:r>
            <a:r>
              <a:rPr lang="en-US" altLang="ja-JP" sz="1600" kern="0" dirty="0" err="1"/>
              <a:t>nC</a:t>
            </a:r>
            <a:endParaRPr lang="en-US" altLang="ja-JP" kern="0" dirty="0"/>
          </a:p>
          <a:p>
            <a:pPr lvl="1"/>
            <a:r>
              <a:rPr lang="en-US" altLang="ja-JP" sz="2000" kern="0" dirty="0"/>
              <a:t>RF</a:t>
            </a:r>
            <a:r>
              <a:rPr lang="ja-JP" altLang="en-US" sz="2000" kern="0" dirty="0"/>
              <a:t>電子銃ラインはそのまま保持 </a:t>
            </a:r>
            <a:r>
              <a:rPr lang="en-US" altLang="ja-JP" sz="2000" kern="0" dirty="0"/>
              <a:t>(1200 mm)</a:t>
            </a:r>
          </a:p>
          <a:p>
            <a:pPr lvl="1"/>
            <a:r>
              <a:rPr lang="ja-JP" altLang="en-US" sz="2000" kern="0" dirty="0"/>
              <a:t>熱電子銃用ビームラインを新設 </a:t>
            </a:r>
            <a:r>
              <a:rPr lang="en-US" altLang="ja-JP" sz="2000" kern="0" dirty="0"/>
              <a:t>(1950 mm)</a:t>
            </a:r>
          </a:p>
          <a:p>
            <a:r>
              <a:rPr lang="ja-JP" altLang="en-US" sz="2000" kern="0" dirty="0"/>
              <a:t>熱電子銃コミッショニングは</a:t>
            </a:r>
            <a:r>
              <a:rPr lang="en-US" altLang="ja-JP" sz="2000" kern="0" dirty="0"/>
              <a:t>2015</a:t>
            </a:r>
            <a:r>
              <a:rPr lang="ja-JP" altLang="en-US" sz="2000" kern="0" dirty="0"/>
              <a:t>年</a:t>
            </a:r>
            <a:r>
              <a:rPr lang="en-US" altLang="ja-JP" sz="2000" kern="0" dirty="0"/>
              <a:t>5</a:t>
            </a:r>
            <a:r>
              <a:rPr lang="ja-JP" altLang="en-US" sz="2000" kern="0" dirty="0"/>
              <a:t>月に完了</a:t>
            </a:r>
            <a:endParaRPr lang="en-US" altLang="ja-JP" sz="2000" kern="0" dirty="0"/>
          </a:p>
          <a:p>
            <a:r>
              <a:rPr lang="en-US" altLang="ja-JP" sz="2000" kern="0" dirty="0"/>
              <a:t>SuperKEKB MR (HER/LER)</a:t>
            </a:r>
            <a:r>
              <a:rPr lang="ja-JP" altLang="en-US" sz="2000" kern="0" dirty="0"/>
              <a:t> </a:t>
            </a:r>
            <a:r>
              <a:rPr lang="en-US" altLang="ja-JP" sz="2000" kern="0" dirty="0"/>
              <a:t>Phase I</a:t>
            </a:r>
            <a:r>
              <a:rPr lang="ja-JP" altLang="en-US" sz="2000" kern="0" dirty="0"/>
              <a:t>コミッショニングは，熱電子銃を用いて開始</a:t>
            </a:r>
            <a:endParaRPr lang="en-US" altLang="ja-JP" sz="2000" kern="0" dirty="0"/>
          </a:p>
          <a:p>
            <a:r>
              <a:rPr lang="en-US" altLang="ja-JP" sz="2000" kern="0" dirty="0"/>
              <a:t>6/8(</a:t>
            </a:r>
            <a:r>
              <a:rPr lang="ja-JP" altLang="en-US" sz="2000" kern="0" dirty="0"/>
              <a:t>金</a:t>
            </a:r>
            <a:r>
              <a:rPr lang="en-US" altLang="ja-JP" sz="2000" kern="0" dirty="0"/>
              <a:t>) </a:t>
            </a:r>
            <a:r>
              <a:rPr lang="ja-JP" altLang="en-US" sz="2000" kern="0" dirty="0"/>
              <a:t>～</a:t>
            </a:r>
            <a:r>
              <a:rPr lang="en-US" altLang="ja-JP" sz="2000" kern="0" dirty="0"/>
              <a:t>6/18(</a:t>
            </a:r>
            <a:r>
              <a:rPr lang="ja-JP" altLang="en-US" sz="2000" kern="0" dirty="0"/>
              <a:t>土</a:t>
            </a:r>
            <a:r>
              <a:rPr lang="en-US" altLang="ja-JP" sz="2000" kern="0" dirty="0"/>
              <a:t>):</a:t>
            </a:r>
          </a:p>
          <a:p>
            <a:pPr lvl="1"/>
            <a:r>
              <a:rPr lang="en-US" altLang="ja-JP" sz="2000" kern="0" dirty="0">
                <a:solidFill>
                  <a:srgbClr val="FFFF00"/>
                </a:solidFill>
              </a:rPr>
              <a:t>RF</a:t>
            </a:r>
            <a:r>
              <a:rPr lang="ja-JP" altLang="en-US" sz="2000" kern="0" dirty="0">
                <a:solidFill>
                  <a:srgbClr val="FFFF00"/>
                </a:solidFill>
              </a:rPr>
              <a:t>電子銃を用いた</a:t>
            </a:r>
            <a:r>
              <a:rPr lang="en-US" altLang="ja-JP" sz="2000" kern="0" dirty="0">
                <a:solidFill>
                  <a:srgbClr val="FFFF00"/>
                </a:solidFill>
              </a:rPr>
              <a:t>HER</a:t>
            </a:r>
            <a:r>
              <a:rPr lang="ja-JP" altLang="en-US" sz="2000" kern="0" dirty="0">
                <a:solidFill>
                  <a:srgbClr val="FFFF00"/>
                </a:solidFill>
              </a:rPr>
              <a:t>入射 </a:t>
            </a:r>
            <a:r>
              <a:rPr lang="en-US" altLang="ja-JP" sz="2000" kern="0" dirty="0"/>
              <a:t>(LER</a:t>
            </a:r>
            <a:r>
              <a:rPr lang="ja-JP" altLang="en-US" sz="2000" kern="0" dirty="0"/>
              <a:t>入射は熱電子銃のまま）</a:t>
            </a:r>
            <a:endParaRPr lang="en-US" altLang="ja-JP" sz="2000" kern="0" dirty="0"/>
          </a:p>
          <a:p>
            <a:pPr marL="457200" lvl="1" indent="0">
              <a:buNone/>
            </a:pPr>
            <a:r>
              <a:rPr lang="en-US" altLang="ja-JP" sz="1600" kern="0" dirty="0"/>
              <a:t>(*) 6/18(</a:t>
            </a:r>
            <a:r>
              <a:rPr lang="ja-JP" altLang="en-US" sz="1600" kern="0" dirty="0"/>
              <a:t>土</a:t>
            </a:r>
            <a:r>
              <a:rPr lang="en-US" altLang="ja-JP" sz="1600" kern="0" dirty="0"/>
              <a:t>) 13:30: </a:t>
            </a:r>
            <a:r>
              <a:rPr lang="ja-JP" altLang="en-US" sz="1600" kern="0" dirty="0"/>
              <a:t>空調機からの水漏れにより，発信器が停止した。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653137"/>
            <a:ext cx="786166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../../opelog2/php/upload/uploadfile/2016-06/06/20160606-1630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61723"/>
            <a:ext cx="7704856" cy="46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362744"/>
            <a:ext cx="8712968" cy="762000"/>
          </a:xfrm>
        </p:spPr>
        <p:txBody>
          <a:bodyPr/>
          <a:lstStyle/>
          <a:p>
            <a:r>
              <a:rPr lang="ja-JP" altLang="en-US" dirty="0"/>
              <a:t>熱電子銃</a:t>
            </a:r>
            <a:r>
              <a:rPr lang="en-US" altLang="ja-JP" dirty="0"/>
              <a:t> (HER</a:t>
            </a:r>
            <a:r>
              <a:rPr lang="ja-JP" altLang="en-US" dirty="0"/>
              <a:t>入射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6512" y="836712"/>
            <a:ext cx="7772400" cy="4495800"/>
          </a:xfrm>
        </p:spPr>
        <p:txBody>
          <a:bodyPr/>
          <a:lstStyle/>
          <a:p>
            <a:r>
              <a:rPr kumimoji="1" lang="ja-JP" altLang="en-US" sz="2800" dirty="0"/>
              <a:t>運転例</a:t>
            </a:r>
            <a:r>
              <a:rPr kumimoji="1" lang="en-US" altLang="ja-JP" sz="2800" dirty="0"/>
              <a:t>:</a:t>
            </a:r>
          </a:p>
          <a:p>
            <a:pPr lvl="1"/>
            <a:r>
              <a:rPr kumimoji="1" lang="en-US" altLang="ja-JP" sz="2400" dirty="0"/>
              <a:t>1 </a:t>
            </a:r>
            <a:r>
              <a:rPr kumimoji="1" lang="en-US" altLang="ja-JP" sz="2400" dirty="0" err="1"/>
              <a:t>nC</a:t>
            </a:r>
            <a:r>
              <a:rPr kumimoji="1" lang="en-US" altLang="ja-JP" sz="2400" dirty="0"/>
              <a:t> (</a:t>
            </a:r>
            <a:r>
              <a:rPr kumimoji="1" lang="ja-JP" altLang="en-US" sz="2400" dirty="0"/>
              <a:t>電子銃</a:t>
            </a:r>
            <a:r>
              <a:rPr kumimoji="1" lang="en-US" altLang="ja-JP" sz="2400" dirty="0"/>
              <a:t>), 1 </a:t>
            </a:r>
            <a:r>
              <a:rPr kumimoji="1" lang="en-US" altLang="ja-JP" sz="2400" dirty="0" err="1"/>
              <a:t>nC</a:t>
            </a:r>
            <a:r>
              <a:rPr kumimoji="1" lang="en-US" altLang="ja-JP" sz="2400" dirty="0"/>
              <a:t> (</a:t>
            </a:r>
            <a:r>
              <a:rPr kumimoji="1" lang="ja-JP" altLang="en-US" sz="2400" dirty="0"/>
              <a:t>入射器終端</a:t>
            </a:r>
            <a:r>
              <a:rPr kumimoji="1" lang="en-US" altLang="ja-JP" sz="2400" dirty="0"/>
              <a:t>), 0.5 </a:t>
            </a:r>
            <a:r>
              <a:rPr kumimoji="1" lang="en-US" altLang="ja-JP" sz="2400" dirty="0" err="1"/>
              <a:t>nC</a:t>
            </a:r>
            <a:r>
              <a:rPr kumimoji="1" lang="en-US" altLang="ja-JP" sz="2400" dirty="0"/>
              <a:t> (BT</a:t>
            </a:r>
            <a:r>
              <a:rPr kumimoji="1" lang="ja-JP" altLang="en-US" sz="2400" dirty="0"/>
              <a:t>終端</a:t>
            </a:r>
            <a:r>
              <a:rPr kumimoji="1" lang="en-US" altLang="ja-JP" sz="2400" dirty="0"/>
              <a:t>)</a:t>
            </a:r>
          </a:p>
          <a:p>
            <a:pPr lvl="1"/>
            <a:r>
              <a:rPr lang="en-US" altLang="ja-JP" sz="2400" dirty="0"/>
              <a:t>12.5 Hz, 1</a:t>
            </a:r>
            <a:r>
              <a:rPr lang="ja-JP" altLang="en-US" sz="2400" dirty="0"/>
              <a:t>バンチ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6" name="Picture 4" descr="../../opelog2/php/upload/uploadfile/2016-06/06/20160606-051508_range0.2ns_1pul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6272"/>
            <a:ext cx="5198894" cy="294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-36512" y="3409255"/>
            <a:ext cx="776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x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36512" y="4437112"/>
            <a:ext cx="7200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y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28" y="5713511"/>
            <a:ext cx="680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 (nC)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07904" y="5775647"/>
            <a:ext cx="244827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BT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75656" y="5805264"/>
            <a:ext cx="16561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Linac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467544" y="5589240"/>
            <a:ext cx="3414056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3851920" y="5589240"/>
            <a:ext cx="244827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444208" y="4665910"/>
            <a:ext cx="2699792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First bunch</a:t>
            </a:r>
          </a:p>
          <a:p>
            <a:pPr algn="ctr"/>
            <a:r>
              <a:rPr lang="en-US" altLang="ja-JP" sz="2000" dirty="0"/>
              <a:t>~ 8 </a:t>
            </a:r>
            <a:r>
              <a:rPr lang="en-US" altLang="ja-JP" sz="2000" dirty="0" err="1"/>
              <a:t>ps</a:t>
            </a:r>
            <a:endParaRPr lang="en-US" altLang="ja-JP" sz="2000" dirty="0"/>
          </a:p>
          <a:p>
            <a:pPr algn="ctr"/>
            <a:r>
              <a:rPr kumimoji="1" lang="en-US" altLang="ja-JP" sz="1400" dirty="0"/>
              <a:t>(streak camera measurement)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4674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../../opelog2/php/upload/uploadfile/2016-06/09/20160609-0225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65" y="2636912"/>
            <a:ext cx="7311961" cy="42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20080" y="404664"/>
            <a:ext cx="8780512" cy="762000"/>
          </a:xfrm>
        </p:spPr>
        <p:txBody>
          <a:bodyPr/>
          <a:lstStyle/>
          <a:p>
            <a:r>
              <a:rPr lang="ja-JP" altLang="en-US" dirty="0"/>
              <a:t>熱電子銃</a:t>
            </a:r>
            <a:r>
              <a:rPr lang="en-US" altLang="ja-JP" dirty="0"/>
              <a:t> (LER</a:t>
            </a:r>
            <a:r>
              <a:rPr lang="ja-JP" altLang="en-US" dirty="0"/>
              <a:t>入射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2048" y="806624"/>
            <a:ext cx="7772400" cy="4495800"/>
          </a:xfrm>
        </p:spPr>
        <p:txBody>
          <a:bodyPr/>
          <a:lstStyle/>
          <a:p>
            <a:r>
              <a:rPr lang="ja-JP" altLang="en-US" sz="2800" dirty="0"/>
              <a:t>運転例</a:t>
            </a:r>
            <a:r>
              <a:rPr lang="en-US" altLang="ja-JP" sz="2800" dirty="0"/>
              <a:t>:</a:t>
            </a:r>
          </a:p>
          <a:p>
            <a:pPr lvl="1"/>
            <a:r>
              <a:rPr lang="en-US" altLang="ja-JP" sz="2400" dirty="0"/>
              <a:t>1</a:t>
            </a:r>
            <a:r>
              <a:rPr lang="ja-JP" altLang="en-US" sz="2400" dirty="0"/>
              <a:t>次</a:t>
            </a:r>
            <a:r>
              <a:rPr lang="en-US" altLang="ja-JP" sz="2400" dirty="0"/>
              <a:t> e-: 10 </a:t>
            </a:r>
            <a:r>
              <a:rPr lang="en-US" altLang="ja-JP" sz="2400" dirty="0" err="1"/>
              <a:t>nC</a:t>
            </a:r>
            <a:r>
              <a:rPr lang="en-US" altLang="ja-JP" sz="2400" dirty="0"/>
              <a:t> (</a:t>
            </a:r>
            <a:r>
              <a:rPr lang="ja-JP" altLang="en-US" sz="2400" dirty="0"/>
              <a:t>電子銃</a:t>
            </a:r>
            <a:r>
              <a:rPr lang="en-US" altLang="ja-JP" sz="2400" dirty="0"/>
              <a:t>), 7 </a:t>
            </a:r>
            <a:r>
              <a:rPr lang="en-US" altLang="ja-JP" sz="2400" dirty="0" err="1"/>
              <a:t>nC</a:t>
            </a:r>
            <a:r>
              <a:rPr lang="en-US" altLang="ja-JP" sz="2400" dirty="0"/>
              <a:t> (e+</a:t>
            </a:r>
            <a:r>
              <a:rPr lang="ja-JP" altLang="en-US" sz="2400" dirty="0"/>
              <a:t>標的</a:t>
            </a:r>
            <a:r>
              <a:rPr lang="en-US" altLang="ja-JP" sz="2400" dirty="0"/>
              <a:t>)</a:t>
            </a:r>
          </a:p>
          <a:p>
            <a:pPr lvl="1"/>
            <a:r>
              <a:rPr lang="en-US" altLang="ja-JP" sz="2400" dirty="0"/>
              <a:t>e+: 0.7 </a:t>
            </a:r>
            <a:r>
              <a:rPr lang="en-US" altLang="ja-JP" sz="2400" dirty="0" err="1"/>
              <a:t>nC</a:t>
            </a:r>
            <a:r>
              <a:rPr lang="en-US" altLang="ja-JP" sz="2400" dirty="0"/>
              <a:t> (</a:t>
            </a:r>
            <a:r>
              <a:rPr lang="ja-JP" altLang="en-US" sz="2400" dirty="0"/>
              <a:t>入射器終端</a:t>
            </a:r>
            <a:r>
              <a:rPr lang="en-US" altLang="ja-JP" sz="2400" dirty="0"/>
              <a:t>), 0.4 </a:t>
            </a:r>
            <a:r>
              <a:rPr lang="en-US" altLang="ja-JP" sz="2400" dirty="0" err="1"/>
              <a:t>nC</a:t>
            </a:r>
            <a:r>
              <a:rPr lang="en-US" altLang="ja-JP" sz="2400" dirty="0"/>
              <a:t> (BT</a:t>
            </a:r>
            <a:r>
              <a:rPr lang="ja-JP" altLang="en-US" sz="2400" dirty="0"/>
              <a:t>終端</a:t>
            </a:r>
            <a:r>
              <a:rPr lang="en-US" altLang="ja-JP" sz="2400" dirty="0"/>
              <a:t>)</a:t>
            </a:r>
          </a:p>
          <a:p>
            <a:pPr lvl="1"/>
            <a:r>
              <a:rPr lang="en-US" altLang="ja-JP" sz="2400" dirty="0"/>
              <a:t>25 Hz, 2</a:t>
            </a:r>
            <a:r>
              <a:rPr lang="ja-JP" altLang="en-US" sz="2400" dirty="0"/>
              <a:t>バンチ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6" name="Picture 4" descr="../../opelog2/php/upload/uploadfile/2016-06/02/20160602_Bshift_GU_AT_A1Streak_SHB1-2_after_1st_0.2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90309"/>
            <a:ext cx="6160740" cy="32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../../opelog2/php/upload/uploadfile/2016-06/02/20160602_Bshift_GU_AT_A1Streak_SHB1-2_after_2nd_0.2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54579"/>
            <a:ext cx="6051592" cy="314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411690" y="1944936"/>
            <a:ext cx="2367336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First bunch</a:t>
            </a:r>
          </a:p>
          <a:p>
            <a:pPr algn="ctr"/>
            <a:r>
              <a:rPr lang="en-US" altLang="ja-JP" sz="2000" dirty="0"/>
              <a:t>~ 15 </a:t>
            </a:r>
            <a:r>
              <a:rPr lang="en-US" altLang="ja-JP" sz="2000" dirty="0" err="1"/>
              <a:t>ps</a:t>
            </a:r>
            <a:endParaRPr lang="en-US" altLang="ja-JP" sz="2000" dirty="0"/>
          </a:p>
          <a:p>
            <a:pPr algn="ctr"/>
            <a:r>
              <a:rPr lang="en-US" altLang="ja-JP" sz="1400" dirty="0"/>
              <a:t>(streak camera measurement)</a:t>
            </a:r>
            <a:endParaRPr lang="en-US" altLang="ja-JP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36512" y="3697287"/>
            <a:ext cx="776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x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36512" y="4640765"/>
            <a:ext cx="7200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y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108520" y="5373216"/>
            <a:ext cx="680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 (nC)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34006" y="4909206"/>
            <a:ext cx="2367336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Second bunch</a:t>
            </a:r>
          </a:p>
          <a:p>
            <a:pPr algn="ctr"/>
            <a:r>
              <a:rPr lang="en-US" altLang="ja-JP" sz="2000" dirty="0"/>
              <a:t>~ 15 </a:t>
            </a:r>
            <a:r>
              <a:rPr lang="en-US" altLang="ja-JP" sz="2000" dirty="0" err="1"/>
              <a:t>ps</a:t>
            </a:r>
            <a:endParaRPr lang="en-US" altLang="ja-JP" sz="2000" dirty="0"/>
          </a:p>
          <a:p>
            <a:pPr algn="ctr"/>
            <a:r>
              <a:rPr lang="en-US" altLang="ja-JP" sz="1400" dirty="0"/>
              <a:t>(streak camera measurement)</a:t>
            </a:r>
            <a:endParaRPr lang="en-US" altLang="ja-JP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63888" y="6021288"/>
            <a:ext cx="244827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BT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5656" y="6021288"/>
            <a:ext cx="16561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Linac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323528" y="5805264"/>
            <a:ext cx="3384376" cy="27272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3635896" y="5805264"/>
            <a:ext cx="216024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434752"/>
            <a:ext cx="8712968" cy="762000"/>
          </a:xfrm>
        </p:spPr>
        <p:txBody>
          <a:bodyPr/>
          <a:lstStyle/>
          <a:p>
            <a:r>
              <a:rPr lang="ja-JP" altLang="en-US" dirty="0"/>
              <a:t>熱電子銃</a:t>
            </a:r>
            <a:r>
              <a:rPr lang="en-US" altLang="ja-JP" dirty="0"/>
              <a:t> (MR</a:t>
            </a:r>
            <a:r>
              <a:rPr lang="ja-JP" altLang="en-US" dirty="0"/>
              <a:t>入射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graphicFrame>
        <p:nvGraphicFramePr>
          <p:cNvPr id="6" name="コンテンツ プレースホルダー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629075"/>
              </p:ext>
            </p:extLst>
          </p:nvPr>
        </p:nvGraphicFramePr>
        <p:xfrm>
          <a:off x="395536" y="2579344"/>
          <a:ext cx="6336704" cy="445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2" name="ｸﾞﾗﾌ" r:id="rId3" imgW="4132440" imgH="2901600" progId="Origin50.Graph">
                  <p:embed/>
                </p:oleObj>
              </mc:Choice>
              <mc:Fallback>
                <p:oleObj name="ｸﾞﾗﾌ" r:id="rId3" imgW="4132440" imgH="2901600" progId="Origin50.Graph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2579344"/>
                        <a:ext cx="6336704" cy="445005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372200" y="5261138"/>
            <a:ext cx="247484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1</a:t>
            </a:r>
            <a:r>
              <a:rPr lang="ja-JP" altLang="en-US" sz="2000" dirty="0"/>
              <a:t>バンチ入射</a:t>
            </a:r>
            <a:endParaRPr lang="en-US" altLang="ja-JP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44208" y="3748970"/>
            <a:ext cx="2367336" cy="400110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2</a:t>
            </a:r>
            <a:r>
              <a:rPr kumimoji="1" lang="ja-JP" altLang="en-US" sz="2000" dirty="0"/>
              <a:t>バンチ入射</a:t>
            </a:r>
            <a:endParaRPr lang="en-US" altLang="ja-JP" sz="2000" dirty="0"/>
          </a:p>
        </p:txBody>
      </p:sp>
      <p:sp>
        <p:nvSpPr>
          <p:cNvPr id="9" name="楕円 8"/>
          <p:cNvSpPr/>
          <p:nvPr/>
        </p:nvSpPr>
        <p:spPr>
          <a:xfrm>
            <a:off x="1043607" y="4797152"/>
            <a:ext cx="5175173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1043608" y="3356992"/>
            <a:ext cx="5192960" cy="1211942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35496" y="949424"/>
            <a:ext cx="7772400" cy="1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/>
              <a:t>LER:</a:t>
            </a:r>
          </a:p>
          <a:p>
            <a:pPr lvl="1"/>
            <a:r>
              <a:rPr lang="ja-JP" altLang="en-US" sz="2000" kern="0" dirty="0"/>
              <a:t>入射率</a:t>
            </a:r>
            <a:r>
              <a:rPr lang="en-US" altLang="ja-JP" sz="2000" kern="0" dirty="0"/>
              <a:t>: </a:t>
            </a:r>
            <a:r>
              <a:rPr lang="en-US" altLang="ja-JP" sz="2000" dirty="0"/>
              <a:t>~ </a:t>
            </a:r>
            <a:r>
              <a:rPr lang="en-US" altLang="ja-JP" sz="2000" kern="0" dirty="0"/>
              <a:t>0.5 mA/s, </a:t>
            </a:r>
            <a:r>
              <a:rPr lang="ja-JP" altLang="en-US" sz="2000" kern="0" dirty="0"/>
              <a:t>入射効率</a:t>
            </a:r>
            <a:r>
              <a:rPr lang="en-US" altLang="ja-JP" sz="2000" kern="0" dirty="0"/>
              <a:t>: 70% </a:t>
            </a:r>
            <a:r>
              <a:rPr lang="en-US" altLang="ja-JP" sz="2000" dirty="0"/>
              <a:t>~ 100%</a:t>
            </a:r>
            <a:endParaRPr lang="en-US" altLang="ja-JP" sz="2000" kern="0" dirty="0"/>
          </a:p>
          <a:p>
            <a:r>
              <a:rPr lang="en-US" altLang="ja-JP" sz="2400" kern="0" dirty="0"/>
              <a:t>HER:</a:t>
            </a:r>
          </a:p>
          <a:p>
            <a:pPr lvl="1"/>
            <a:r>
              <a:rPr lang="ja-JP" altLang="en-US" sz="2000" kern="0" dirty="0"/>
              <a:t>入射率</a:t>
            </a:r>
            <a:r>
              <a:rPr lang="en-US" altLang="ja-JP" sz="2000" kern="0" dirty="0"/>
              <a:t>: </a:t>
            </a:r>
            <a:r>
              <a:rPr lang="en-US" altLang="ja-JP" sz="2000" dirty="0"/>
              <a:t>~ </a:t>
            </a:r>
            <a:r>
              <a:rPr lang="en-US" altLang="ja-JP" sz="2000" kern="0" dirty="0"/>
              <a:t>0.8 mA/s, </a:t>
            </a:r>
            <a:r>
              <a:rPr lang="ja-JP" altLang="en-US" sz="2000" kern="0" dirty="0"/>
              <a:t>入射効率</a:t>
            </a:r>
            <a:r>
              <a:rPr lang="en-US" altLang="ja-JP" sz="2000" kern="0" dirty="0"/>
              <a:t>: 80% </a:t>
            </a:r>
            <a:r>
              <a:rPr lang="en-US" altLang="ja-JP" sz="2000" dirty="0"/>
              <a:t>~ 100%</a:t>
            </a:r>
            <a:endParaRPr lang="en-US" altLang="ja-JP" sz="2000" kern="0" dirty="0"/>
          </a:p>
          <a:p>
            <a:pPr lvl="1"/>
            <a:endParaRPr lang="en-US" altLang="ja-JP" sz="2000" kern="0" dirty="0"/>
          </a:p>
          <a:p>
            <a:pPr lvl="1"/>
            <a:endParaRPr lang="en-US" altLang="ja-JP" sz="2000" kern="0" dirty="0"/>
          </a:p>
          <a:p>
            <a:pPr lvl="1"/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10116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599" y="3237781"/>
            <a:ext cx="2768921" cy="15593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72" y="3286297"/>
            <a:ext cx="2758372" cy="15828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04664"/>
            <a:ext cx="8964488" cy="720080"/>
          </a:xfrm>
        </p:spPr>
        <p:txBody>
          <a:bodyPr/>
          <a:lstStyle/>
          <a:p>
            <a:r>
              <a:rPr lang="ja-JP" altLang="en-US" sz="4000" dirty="0"/>
              <a:t>熱電子銃</a:t>
            </a:r>
            <a:r>
              <a:rPr lang="en-US" altLang="ja-JP" sz="4000" dirty="0"/>
              <a:t> (</a:t>
            </a:r>
            <a:r>
              <a:rPr lang="ja-JP" altLang="en-US" sz="4000" dirty="0"/>
              <a:t>エミッタンス測定</a:t>
            </a:r>
            <a:r>
              <a:rPr lang="en-US" altLang="ja-JP" sz="4000" dirty="0"/>
              <a:t>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054280" y="6477000"/>
            <a:ext cx="1905000" cy="228600"/>
          </a:xfrm>
        </p:spPr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89094" name="Picture 6" descr="../../php/upload/uploadfile/2016-02/22/20160222-115311_5secWiresc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6" y="4091599"/>
            <a:ext cx="3490680" cy="27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../../php/upload/uploadfile/2016-03/16/20160316-173641_5sec_wi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26" y="4120665"/>
            <a:ext cx="3471290" cy="273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982309" y="5373216"/>
            <a:ext cx="12566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e- beam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5373216"/>
            <a:ext cx="12566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e+ beam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0" y="1132132"/>
            <a:ext cx="9144000" cy="208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400" kern="0" dirty="0"/>
              <a:t>マルチワイヤスキャナ </a:t>
            </a:r>
            <a:r>
              <a:rPr lang="en-US" altLang="ja-JP" sz="2400" kern="0" dirty="0"/>
              <a:t>(5</a:t>
            </a:r>
            <a:r>
              <a:rPr lang="ja-JP" altLang="en-US" sz="2400" kern="0" dirty="0"/>
              <a:t>セクタ</a:t>
            </a:r>
            <a:r>
              <a:rPr lang="en-US" altLang="ja-JP" sz="2400" kern="0" dirty="0"/>
              <a:t>)</a:t>
            </a:r>
          </a:p>
          <a:p>
            <a:r>
              <a:rPr lang="en-US" altLang="ja-JP" sz="2400" dirty="0">
                <a:latin typeface="+mj-lt"/>
              </a:rPr>
              <a:t>e-</a:t>
            </a:r>
            <a:r>
              <a:rPr lang="ja-JP" altLang="en-US" sz="2400" dirty="0">
                <a:latin typeface="+mj-lt"/>
              </a:rPr>
              <a:t>ビーム</a:t>
            </a:r>
            <a:r>
              <a:rPr lang="en-US" altLang="ja-JP" sz="2400" dirty="0">
                <a:latin typeface="+mj-lt"/>
              </a:rPr>
              <a:t>:</a:t>
            </a:r>
            <a:r>
              <a:rPr lang="en-US" altLang="ja-JP" dirty="0">
                <a:latin typeface="+mj-lt"/>
              </a:rPr>
              <a:t> </a:t>
            </a:r>
            <a:r>
              <a:rPr lang="en-US" altLang="ja-JP" sz="2800" dirty="0" err="1">
                <a:latin typeface="Symbol" pitchFamily="18" charset="2"/>
              </a:rPr>
              <a:t>e</a:t>
            </a:r>
            <a:r>
              <a:rPr lang="en-US" altLang="ja-JP" sz="2000" dirty="0" err="1"/>
              <a:t>nx</a:t>
            </a:r>
            <a:r>
              <a:rPr lang="en-US" altLang="ja-JP" sz="2000" dirty="0"/>
              <a:t> ~ 160, </a:t>
            </a:r>
            <a:r>
              <a:rPr lang="en-US" altLang="ja-JP" sz="2800" dirty="0" err="1">
                <a:latin typeface="Symbol" pitchFamily="18" charset="2"/>
              </a:rPr>
              <a:t>e</a:t>
            </a:r>
            <a:r>
              <a:rPr lang="en-US" altLang="ja-JP" sz="2000" dirty="0" err="1"/>
              <a:t>ny</a:t>
            </a:r>
            <a:r>
              <a:rPr lang="en-US" altLang="ja-JP" sz="2000" dirty="0"/>
              <a:t> ~ 300 (mm·mrad)</a:t>
            </a:r>
          </a:p>
          <a:p>
            <a:r>
              <a:rPr lang="en-US" altLang="ja-JP" sz="2400" dirty="0"/>
              <a:t>e+</a:t>
            </a:r>
            <a:r>
              <a:rPr lang="ja-JP" altLang="en-US" sz="2400" dirty="0"/>
              <a:t>ビーム</a:t>
            </a:r>
            <a:r>
              <a:rPr lang="en-US" altLang="ja-JP" sz="2400" dirty="0"/>
              <a:t>: </a:t>
            </a:r>
            <a:r>
              <a:rPr lang="en-US" altLang="ja-JP" sz="2800" dirty="0" err="1">
                <a:latin typeface="Symbol" pitchFamily="18" charset="2"/>
              </a:rPr>
              <a:t>e</a:t>
            </a:r>
            <a:r>
              <a:rPr lang="en-US" altLang="ja-JP" sz="2000" dirty="0" err="1"/>
              <a:t>nx</a:t>
            </a:r>
            <a:r>
              <a:rPr lang="en-US" altLang="ja-JP" sz="2000" dirty="0"/>
              <a:t> ~ 1000, </a:t>
            </a:r>
            <a:r>
              <a:rPr lang="en-US" altLang="ja-JP" sz="2800" dirty="0" err="1">
                <a:latin typeface="Symbol" pitchFamily="18" charset="2"/>
              </a:rPr>
              <a:t>e</a:t>
            </a:r>
            <a:r>
              <a:rPr lang="en-US" altLang="ja-JP" sz="2000" dirty="0" err="1"/>
              <a:t>ny</a:t>
            </a:r>
            <a:r>
              <a:rPr lang="en-US" altLang="ja-JP" sz="2000" dirty="0"/>
              <a:t> ~ 1200 (mm·mrad)</a:t>
            </a:r>
            <a:endParaRPr lang="en-US" altLang="ja-JP" sz="2000" kern="0" dirty="0"/>
          </a:p>
        </p:txBody>
      </p:sp>
    </p:spTree>
    <p:extLst>
      <p:ext uri="{BB962C8B-B14F-4D97-AF65-F5344CB8AC3E}">
        <p14:creationId xmlns:p14="http://schemas.microsoft.com/office/powerpoint/2010/main" val="3260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62744"/>
            <a:ext cx="7772400" cy="762000"/>
          </a:xfrm>
        </p:spPr>
        <p:txBody>
          <a:bodyPr/>
          <a:lstStyle/>
          <a:p>
            <a:r>
              <a:rPr lang="ja-JP" altLang="en-US" dirty="0"/>
              <a:t>コミッショニングツール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35496" y="980728"/>
            <a:ext cx="8712968" cy="55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000" kern="0" dirty="0"/>
              <a:t>全パラメタは</a:t>
            </a:r>
            <a:r>
              <a:rPr lang="en-US" altLang="ja-JP" sz="2000" kern="0" dirty="0"/>
              <a:t>EPICS PV</a:t>
            </a:r>
            <a:r>
              <a:rPr lang="ja-JP" altLang="en-US" sz="2000" kern="0" dirty="0"/>
              <a:t>経由にて制御可能</a:t>
            </a:r>
            <a:endParaRPr lang="en-US" altLang="ja-JP" sz="2000" kern="0" dirty="0"/>
          </a:p>
          <a:p>
            <a:pPr lvl="1"/>
            <a:r>
              <a:rPr lang="en-US" altLang="ja-JP" sz="1800" kern="0" dirty="0"/>
              <a:t>~</a:t>
            </a:r>
            <a:r>
              <a:rPr lang="ja-JP" altLang="en-US" sz="1800" kern="0" dirty="0"/>
              <a:t> </a:t>
            </a:r>
            <a:r>
              <a:rPr lang="en-US" altLang="ja-JP" sz="1800" kern="0" dirty="0"/>
              <a:t>150 IOCs</a:t>
            </a:r>
          </a:p>
          <a:p>
            <a:r>
              <a:rPr lang="ja-JP" altLang="en-US" sz="2000" kern="0" dirty="0"/>
              <a:t>パラメタロギング</a:t>
            </a:r>
            <a:r>
              <a:rPr lang="en-US" altLang="ja-JP" sz="2000" kern="0" dirty="0"/>
              <a:t>: Channel Archiver, CSS Archiver</a:t>
            </a:r>
          </a:p>
          <a:p>
            <a:pPr lvl="1"/>
            <a:r>
              <a:rPr lang="en-US" altLang="ja-JP" sz="1800" kern="0" dirty="0"/>
              <a:t>42000 PVs</a:t>
            </a:r>
          </a:p>
          <a:p>
            <a:pPr lvl="1"/>
            <a:r>
              <a:rPr lang="en-US" altLang="ja-JP" sz="1800" kern="0" dirty="0"/>
              <a:t>CLI</a:t>
            </a:r>
            <a:r>
              <a:rPr lang="ja-JP" altLang="en-US" sz="1800" kern="0" dirty="0"/>
              <a:t>および</a:t>
            </a:r>
            <a:r>
              <a:rPr lang="en-US" altLang="ja-JP" sz="1800" kern="0" dirty="0"/>
              <a:t>Web</a:t>
            </a:r>
            <a:r>
              <a:rPr lang="ja-JP" altLang="en-US" sz="1800" kern="0" dirty="0"/>
              <a:t>ベースデータブラウザ</a:t>
            </a:r>
            <a:endParaRPr lang="en-US" altLang="ja-JP" sz="1800" kern="0" dirty="0"/>
          </a:p>
          <a:p>
            <a:r>
              <a:rPr lang="en-US" altLang="ja-JP" sz="2000" kern="0" dirty="0"/>
              <a:t>EPICS CSS</a:t>
            </a:r>
            <a:r>
              <a:rPr lang="ja-JP" altLang="en-US" sz="2000" kern="0" dirty="0"/>
              <a:t>アラームによる異常データ監視</a:t>
            </a:r>
            <a:endParaRPr lang="en-US" altLang="ja-JP" sz="2000" kern="0" dirty="0"/>
          </a:p>
          <a:p>
            <a:r>
              <a:rPr lang="en-US" altLang="ja-JP" sz="2000" kern="0" dirty="0"/>
              <a:t>SAD, Python, CSS</a:t>
            </a:r>
            <a:r>
              <a:rPr lang="ja-JP" altLang="en-US" sz="2000" kern="0" dirty="0"/>
              <a:t>ベースのツール群</a:t>
            </a:r>
            <a:endParaRPr lang="en-US" altLang="ja-JP" sz="2000" kern="0" dirty="0"/>
          </a:p>
          <a:p>
            <a:r>
              <a:rPr lang="ja-JP" altLang="en-US" sz="2000" kern="0" dirty="0"/>
              <a:t>パラメタ管理ツール</a:t>
            </a:r>
            <a:endParaRPr lang="en-US" altLang="ja-JP" sz="2000" kern="0" dirty="0"/>
          </a:p>
          <a:p>
            <a:endParaRPr lang="en-US" altLang="ja-JP" sz="2000" kern="0" dirty="0"/>
          </a:p>
          <a:p>
            <a:r>
              <a:rPr lang="ja-JP" altLang="en-US" sz="2000" kern="0" dirty="0"/>
              <a:t>モデルおよび測定レスポンスを基にした軌道補正</a:t>
            </a:r>
            <a:r>
              <a:rPr lang="en-US" altLang="ja-JP" sz="2000" kern="0" dirty="0"/>
              <a:t>/FB</a:t>
            </a:r>
          </a:p>
          <a:p>
            <a:r>
              <a:rPr lang="ja-JP" altLang="en-US" sz="2000" kern="0" dirty="0"/>
              <a:t>エネルギー</a:t>
            </a:r>
            <a:r>
              <a:rPr lang="en-US" altLang="ja-JP" sz="2000" kern="0" dirty="0"/>
              <a:t>FB</a:t>
            </a:r>
            <a:r>
              <a:rPr lang="ja-JP" altLang="en-US" sz="2000" kern="0" dirty="0"/>
              <a:t>用 </a:t>
            </a:r>
            <a:r>
              <a:rPr lang="en-US" altLang="ja-JP" sz="2000" kern="0" dirty="0"/>
              <a:t>EPICS IOC</a:t>
            </a:r>
          </a:p>
          <a:p>
            <a:r>
              <a:rPr lang="ja-JP" altLang="en-US" sz="2000" kern="0" dirty="0"/>
              <a:t>エネルギー広がりモニタおよび</a:t>
            </a:r>
            <a:r>
              <a:rPr lang="en-US" altLang="ja-JP" sz="2000" kern="0" dirty="0"/>
              <a:t>FB</a:t>
            </a:r>
          </a:p>
          <a:p>
            <a:r>
              <a:rPr lang="ja-JP" altLang="en-US" sz="2000" kern="0" dirty="0"/>
              <a:t>同期</a:t>
            </a:r>
            <a:r>
              <a:rPr lang="en-US" altLang="ja-JP" sz="2000" kern="0" dirty="0"/>
              <a:t>BPM</a:t>
            </a:r>
            <a:r>
              <a:rPr lang="ja-JP" altLang="en-US" sz="2000" kern="0" dirty="0"/>
              <a:t>測定ツール </a:t>
            </a:r>
            <a:r>
              <a:rPr lang="en-US" altLang="ja-JP" sz="2000" kern="0" dirty="0"/>
              <a:t>(Shot ID)</a:t>
            </a:r>
          </a:p>
          <a:p>
            <a:r>
              <a:rPr lang="ja-JP" altLang="en-US" sz="2000" kern="0" dirty="0"/>
              <a:t>高速</a:t>
            </a:r>
            <a:r>
              <a:rPr lang="en-US" altLang="ja-JP" sz="2000" kern="0" dirty="0"/>
              <a:t>RF</a:t>
            </a:r>
            <a:r>
              <a:rPr lang="ja-JP" altLang="en-US" sz="2000" kern="0" dirty="0"/>
              <a:t>モニタによる同期測定ツールの開発および同期</a:t>
            </a:r>
            <a:r>
              <a:rPr lang="en-US" altLang="ja-JP" sz="2000" kern="0" dirty="0"/>
              <a:t>BPM</a:t>
            </a:r>
            <a:r>
              <a:rPr lang="ja-JP" altLang="en-US" sz="2000" kern="0" dirty="0"/>
              <a:t>測定との連携</a:t>
            </a:r>
            <a:endParaRPr lang="en-US" altLang="ja-JP" sz="2000" kern="0" dirty="0"/>
          </a:p>
          <a:p>
            <a:r>
              <a:rPr lang="ja-JP" altLang="en-US" sz="2000" kern="0" dirty="0"/>
              <a:t>オンライン解析ツール</a:t>
            </a:r>
            <a:endParaRPr lang="en-US" altLang="ja-JP" sz="2000" kern="0" dirty="0"/>
          </a:p>
        </p:txBody>
      </p:sp>
      <p:pic>
        <p:nvPicPr>
          <p:cNvPr id="6" name="Picture 5" descr="mag_en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664296" cy="20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コンテンツ プレースホルダー 5" descr="スクリーンショット 2015-12-14 15.23.53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b="34992"/>
          <a:stretch/>
        </p:blipFill>
        <p:spPr>
          <a:xfrm>
            <a:off x="5508104" y="2238958"/>
            <a:ext cx="3081068" cy="18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4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11184" b="61336"/>
          <a:stretch/>
        </p:blipFill>
        <p:spPr bwMode="auto">
          <a:xfrm>
            <a:off x="-28929" y="2708920"/>
            <a:ext cx="920944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876256" y="5838363"/>
            <a:ext cx="2211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バンチ圧縮あり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9662" y="5775647"/>
            <a:ext cx="21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バンチ圧縮なし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16216" y="210323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C000"/>
                </a:solidFill>
              </a:rPr>
              <a:t>Injection tuning</a:t>
            </a:r>
            <a:endParaRPr kumimoji="1"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61086" y="476672"/>
            <a:ext cx="8229600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ja-JP" kern="0" dirty="0"/>
              <a:t>RF</a:t>
            </a:r>
            <a:r>
              <a:rPr lang="ja-JP" altLang="en-US" kern="0" dirty="0"/>
              <a:t>電子銃による</a:t>
            </a:r>
            <a:r>
              <a:rPr lang="en-US" altLang="ja-JP" kern="0" dirty="0"/>
              <a:t>MR</a:t>
            </a:r>
            <a:r>
              <a:rPr lang="ja-JP" altLang="en-US" kern="0" dirty="0"/>
              <a:t>入射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314096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HER current (mA)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1560" y="397544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Injection efficiency (%)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552" y="4551511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Bunch charge (nC)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7714880" y="5661248"/>
            <a:ext cx="1105592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699792" y="5661248"/>
            <a:ext cx="266429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7596336" y="2492896"/>
            <a:ext cx="216024" cy="2058616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5496" y="1229851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A1</a:t>
            </a:r>
            <a:r>
              <a:rPr lang="ja-JP" altLang="en-US" dirty="0"/>
              <a:t>ユニット試験でのバンチ圧縮後，入射効率はほぼ</a:t>
            </a:r>
            <a:r>
              <a:rPr lang="en-US" altLang="ja-JP" dirty="0"/>
              <a:t>100%</a:t>
            </a:r>
            <a:r>
              <a:rPr lang="ja-JP" altLang="en-US" dirty="0"/>
              <a:t>を達成した。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90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1C1424-274B-4B21-BCB0-0EFB7C48D18C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6" name="Picture 2" descr="http://www-linac.kek.jp/skekb/snapshot/dailysn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2762"/>
            <a:ext cx="7344816" cy="5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179512" y="404664"/>
            <a:ext cx="8690686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ja-JP" kern="0" dirty="0"/>
              <a:t>RF</a:t>
            </a:r>
            <a:r>
              <a:rPr lang="ja-JP" altLang="en-US" kern="0" dirty="0"/>
              <a:t>電子銃による安定な</a:t>
            </a:r>
            <a:r>
              <a:rPr lang="en-US" altLang="ja-JP" kern="0" dirty="0"/>
              <a:t>HER</a:t>
            </a:r>
            <a:r>
              <a:rPr lang="ja-JP" altLang="en-US" kern="0" dirty="0"/>
              <a:t>入射</a:t>
            </a: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065921"/>
              </p:ext>
            </p:extLst>
          </p:nvPr>
        </p:nvGraphicFramePr>
        <p:xfrm>
          <a:off x="367729" y="3983434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0" name="ｸﾞﾗﾌ" r:id="rId4" imgW="4132440" imgH="2901600" progId="Origin50.Graph">
                  <p:embed/>
                </p:oleObj>
              </mc:Choice>
              <mc:Fallback>
                <p:oleObj name="ｸﾞﾗﾌ" r:id="rId4" imgW="4132440" imgH="2901600" progId="Origin50.Graph">
                  <p:embed/>
                  <p:pic>
                    <p:nvPicPr>
                      <p:cNvPr id="3" name="オブジェクト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729" y="3983434"/>
                        <a:ext cx="4132263" cy="2901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316195"/>
              </p:ext>
            </p:extLst>
          </p:nvPr>
        </p:nvGraphicFramePr>
        <p:xfrm>
          <a:off x="4788024" y="3983434"/>
          <a:ext cx="4132263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1" name="ｸﾞﾗﾌ" r:id="rId6" imgW="4132440" imgH="2901600" progId="Origin50.Graph">
                  <p:embed/>
                </p:oleObj>
              </mc:Choice>
              <mc:Fallback>
                <p:oleObj name="ｸﾞﾗﾌ" r:id="rId6" imgW="4132440" imgH="2901600" progId="Origin50.Graph">
                  <p:embed/>
                  <p:pic>
                    <p:nvPicPr>
                      <p:cNvPr id="4" name="オブジェクト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88024" y="3983434"/>
                        <a:ext cx="4132263" cy="2901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直線矢印コネクタ 3"/>
          <p:cNvCxnSpPr/>
          <p:nvPr/>
        </p:nvCxnSpPr>
        <p:spPr>
          <a:xfrm>
            <a:off x="1619672" y="3789040"/>
            <a:ext cx="5688632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437112" y="3212976"/>
            <a:ext cx="127788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24</a:t>
            </a:r>
            <a:r>
              <a:rPr kumimoji="1" lang="ja-JP" altLang="en-US" dirty="0">
                <a:solidFill>
                  <a:schemeClr val="bg1"/>
                </a:solidFill>
              </a:rPr>
              <a:t>時間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3700" y="1305147"/>
            <a:ext cx="14180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</a:rPr>
              <a:t>HER</a:t>
            </a:r>
            <a:r>
              <a:rPr kumimoji="1" lang="ja-JP" altLang="en-US" sz="1800" dirty="0">
                <a:solidFill>
                  <a:schemeClr val="bg1"/>
                </a:solidFill>
              </a:rPr>
              <a:t>電流値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02878" y="2547093"/>
            <a:ext cx="14180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</a:rPr>
              <a:t>LER</a:t>
            </a:r>
            <a:r>
              <a:rPr kumimoji="1" lang="ja-JP" altLang="en-US" sz="1800" dirty="0">
                <a:solidFill>
                  <a:schemeClr val="bg1"/>
                </a:solidFill>
              </a:rPr>
              <a:t>電流値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3861048"/>
            <a:ext cx="92318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solidFill>
                  <a:schemeClr val="bg1"/>
                </a:solidFill>
              </a:rPr>
              <a:t>入射率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39952" y="3992727"/>
            <a:ext cx="11521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solidFill>
                  <a:schemeClr val="bg1"/>
                </a:solidFill>
              </a:rPr>
              <a:t>入射効率</a:t>
            </a:r>
          </a:p>
        </p:txBody>
      </p:sp>
    </p:spTree>
    <p:extLst>
      <p:ext uri="{BB962C8B-B14F-4D97-AF65-F5344CB8AC3E}">
        <p14:creationId xmlns:p14="http://schemas.microsoft.com/office/powerpoint/2010/main" val="68477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" y="1484784"/>
            <a:ext cx="911739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71600" y="47667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ja-JP" altLang="en-US" sz="3200" dirty="0">
                <a:solidFill>
                  <a:schemeClr val="tx2">
                    <a:lumMod val="75000"/>
                  </a:schemeClr>
                </a:solidFill>
              </a:rPr>
              <a:t>電子銃によるビーム軌道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ja-JP" altLang="en-US" sz="3200" dirty="0">
                <a:solidFill>
                  <a:schemeClr val="tx2">
                    <a:lumMod val="75000"/>
                  </a:schemeClr>
                </a:solidFill>
              </a:rPr>
              <a:t>バンチ圧縮なし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ja-JP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040" y="2780928"/>
            <a:ext cx="244827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Horizontal steering x (A)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2040" y="4077072"/>
            <a:ext cx="244827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Vertical steering x (A)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8024" y="5733256"/>
            <a:ext cx="244827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BT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3728" y="5721995"/>
            <a:ext cx="16561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Linac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39552" y="5661248"/>
            <a:ext cx="4032448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4572000" y="5661248"/>
            <a:ext cx="280831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-36512" y="2636912"/>
            <a:ext cx="776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x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36512" y="3913311"/>
            <a:ext cx="7200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y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8" y="5202081"/>
            <a:ext cx="680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 (nC)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8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" y="1484784"/>
            <a:ext cx="911739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55576" y="47667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ja-JP" altLang="en-US" sz="3200" dirty="0">
                <a:solidFill>
                  <a:schemeClr val="tx2">
                    <a:lumMod val="75000"/>
                  </a:schemeClr>
                </a:solidFill>
              </a:rPr>
              <a:t>電子銃によるビーム軌道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ja-JP" altLang="en-US" sz="3200" dirty="0">
                <a:solidFill>
                  <a:schemeClr val="tx2">
                    <a:lumMod val="75000"/>
                  </a:schemeClr>
                </a:solidFill>
              </a:rPr>
              <a:t>バンチ圧縮あり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ja-JP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6512" y="2636912"/>
            <a:ext cx="776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x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36512" y="3913311"/>
            <a:ext cx="7200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y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28" y="5202081"/>
            <a:ext cx="680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 (nC)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040" y="2780928"/>
            <a:ext cx="244827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Horizontal steering x (A)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2040" y="4077072"/>
            <a:ext cx="244827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Vertical steering x (A)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8024" y="5733256"/>
            <a:ext cx="244827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BT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3728" y="5721995"/>
            <a:ext cx="16561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Linac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539552" y="5661248"/>
            <a:ext cx="4032448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4572000" y="5661248"/>
            <a:ext cx="280831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268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685800" y="764704"/>
            <a:ext cx="7772400" cy="762000"/>
          </a:xfrm>
        </p:spPr>
        <p:txBody>
          <a:bodyPr/>
          <a:lstStyle/>
          <a:p>
            <a:r>
              <a:rPr lang="ja-JP" altLang="en-US" dirty="0"/>
              <a:t>報告内容</a:t>
            </a:r>
          </a:p>
        </p:txBody>
      </p:sp>
      <p:sp>
        <p:nvSpPr>
          <p:cNvPr id="409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8214" y="1988840"/>
            <a:ext cx="8350250" cy="3528392"/>
          </a:xfrm>
        </p:spPr>
        <p:txBody>
          <a:bodyPr/>
          <a:lstStyle/>
          <a:p>
            <a:pPr marL="514350" indent="-514350">
              <a:buFont typeface="Times New Roman" pitchFamily="18" charset="0"/>
              <a:buAutoNum type="arabicPeriod"/>
            </a:pPr>
            <a:r>
              <a:rPr lang="ja-JP" altLang="en-US" dirty="0"/>
              <a:t>概要</a:t>
            </a:r>
            <a:endParaRPr lang="en-US" altLang="ja-JP" dirty="0"/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altLang="ja-JP" dirty="0"/>
              <a:t>SuperKEKB</a:t>
            </a:r>
            <a:r>
              <a:rPr lang="ja-JP" altLang="en-US" dirty="0"/>
              <a:t>入射器への要求</a:t>
            </a:r>
            <a:endParaRPr lang="en-US" altLang="ja-JP" dirty="0"/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altLang="ja-JP" dirty="0"/>
              <a:t>Phase I </a:t>
            </a:r>
            <a:r>
              <a:rPr lang="ja-JP" altLang="en-US" dirty="0"/>
              <a:t>コミッショニング</a:t>
            </a:r>
            <a:endParaRPr lang="en-US" altLang="ja-JP" dirty="0"/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en-US" altLang="ja-JP" dirty="0"/>
              <a:t>Phase II </a:t>
            </a:r>
            <a:r>
              <a:rPr lang="ja-JP" altLang="en-US" dirty="0"/>
              <a:t>コミッショニングに向けての課題</a:t>
            </a:r>
            <a:endParaRPr lang="en-US" altLang="ja-JP" dirty="0"/>
          </a:p>
          <a:p>
            <a:pPr marL="514350" indent="-514350">
              <a:buFont typeface="Times New Roman" pitchFamily="18" charset="0"/>
              <a:buAutoNum type="arabicPeriod"/>
            </a:pPr>
            <a:r>
              <a:rPr lang="ja-JP" altLang="en-US" dirty="0"/>
              <a:t>まとめ</a:t>
            </a:r>
            <a:endParaRPr lang="en-US" altLang="ja-JP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07F01C-08CF-4514-8B77-76918382A690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578768"/>
            <a:ext cx="8640960" cy="617984"/>
          </a:xfrm>
        </p:spPr>
        <p:txBody>
          <a:bodyPr/>
          <a:lstStyle/>
          <a:p>
            <a:r>
              <a:rPr lang="ja-JP" altLang="en-US" dirty="0"/>
              <a:t>エミッタンス </a:t>
            </a:r>
            <a:r>
              <a:rPr lang="en-US" altLang="ja-JP" dirty="0"/>
              <a:t>(RF</a:t>
            </a:r>
            <a:r>
              <a:rPr lang="ja-JP" altLang="en-US" dirty="0"/>
              <a:t>電子銃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8964488" cy="1903512"/>
          </a:xfrm>
        </p:spPr>
        <p:txBody>
          <a:bodyPr/>
          <a:lstStyle/>
          <a:p>
            <a:r>
              <a:rPr lang="en-US" altLang="ja-JP" sz="2000" dirty="0"/>
              <a:t>RF</a:t>
            </a:r>
            <a:r>
              <a:rPr lang="ja-JP" altLang="en-US" sz="2000" dirty="0"/>
              <a:t>電子銃を用いた</a:t>
            </a:r>
            <a:r>
              <a:rPr lang="en-US" altLang="ja-JP" sz="2000" dirty="0"/>
              <a:t>MR</a:t>
            </a:r>
            <a:r>
              <a:rPr lang="ja-JP" altLang="en-US" sz="2000" dirty="0"/>
              <a:t>入射</a:t>
            </a:r>
            <a:r>
              <a:rPr lang="en-US" altLang="ja-JP" sz="2000" dirty="0"/>
              <a:t> (2016</a:t>
            </a:r>
            <a:r>
              <a:rPr lang="ja-JP" altLang="en-US" sz="2000" dirty="0"/>
              <a:t>年</a:t>
            </a:r>
            <a:r>
              <a:rPr lang="en-US" altLang="ja-JP" sz="2000" dirty="0"/>
              <a:t>5</a:t>
            </a:r>
            <a:r>
              <a:rPr lang="ja-JP" altLang="en-US" sz="2000" dirty="0"/>
              <a:t>月</a:t>
            </a:r>
            <a:r>
              <a:rPr lang="en-US" altLang="ja-JP" sz="2000" dirty="0"/>
              <a:t>31</a:t>
            </a:r>
            <a:r>
              <a:rPr lang="ja-JP" altLang="en-US" sz="2000" dirty="0"/>
              <a:t>日</a:t>
            </a:r>
            <a:r>
              <a:rPr lang="en-US" altLang="ja-JP" sz="2000" dirty="0"/>
              <a:t>(</a:t>
            </a:r>
            <a:r>
              <a:rPr lang="ja-JP" altLang="en-US" sz="2000" dirty="0"/>
              <a:t>金</a:t>
            </a:r>
            <a:r>
              <a:rPr lang="en-US" altLang="ja-JP" sz="2000" dirty="0"/>
              <a:t>))</a:t>
            </a:r>
          </a:p>
          <a:p>
            <a:r>
              <a:rPr lang="ja-JP" altLang="en-US" sz="2000" dirty="0"/>
              <a:t>バンチ電荷量 </a:t>
            </a:r>
            <a:r>
              <a:rPr lang="en-US" altLang="ja-JP" sz="2000" dirty="0"/>
              <a:t>1 </a:t>
            </a:r>
            <a:r>
              <a:rPr lang="en-US" altLang="ja-JP" sz="2000" dirty="0" err="1"/>
              <a:t>nC</a:t>
            </a:r>
            <a:r>
              <a:rPr lang="en-US" altLang="ja-JP" sz="2000" dirty="0"/>
              <a:t> (</a:t>
            </a:r>
            <a:r>
              <a:rPr lang="ja-JP" altLang="en-US" sz="2000" dirty="0"/>
              <a:t>エミッタンス保存無し）</a:t>
            </a:r>
            <a:endParaRPr lang="en-US" altLang="ja-JP" sz="2000" dirty="0"/>
          </a:p>
          <a:p>
            <a:r>
              <a:rPr lang="en-US" altLang="ja-JP" sz="2000" dirty="0"/>
              <a:t>Q</a:t>
            </a:r>
            <a:r>
              <a:rPr lang="ja-JP" altLang="en-US" sz="2000" dirty="0"/>
              <a:t>スキャン</a:t>
            </a:r>
            <a:r>
              <a:rPr lang="en-US" altLang="ja-JP" sz="2000" dirty="0"/>
              <a:t>(</a:t>
            </a:r>
            <a:r>
              <a:rPr lang="en-US" altLang="ja-JP" sz="2000" dirty="0" err="1"/>
              <a:t>Qscan</a:t>
            </a:r>
            <a:r>
              <a:rPr lang="en-US" altLang="ja-JP" sz="2000" dirty="0"/>
              <a:t>)</a:t>
            </a:r>
            <a:r>
              <a:rPr lang="ja-JP" altLang="en-US" sz="2000" dirty="0"/>
              <a:t>およびマルチワイヤスキャナ</a:t>
            </a:r>
            <a:r>
              <a:rPr lang="en-US" altLang="ja-JP" sz="2000" dirty="0"/>
              <a:t>(WS)</a:t>
            </a:r>
            <a:r>
              <a:rPr lang="ja-JP" altLang="en-US" sz="2000" dirty="0"/>
              <a:t>によるエミッタンス測定</a:t>
            </a:r>
            <a:endParaRPr lang="en-US" altLang="ja-JP" sz="2000" dirty="0"/>
          </a:p>
          <a:p>
            <a:r>
              <a:rPr kumimoji="1" lang="en-US" altLang="ja-JP" sz="2000" dirty="0"/>
              <a:t>Q</a:t>
            </a:r>
            <a:r>
              <a:rPr kumimoji="1" lang="ja-JP" altLang="en-US" sz="2000" dirty="0"/>
              <a:t>スキャン測定は，プロファイルモニタおよびトリガ同期機能付き</a:t>
            </a:r>
            <a:r>
              <a:rPr kumimoji="1" lang="en-US" altLang="ja-JP" sz="2000" dirty="0" err="1"/>
              <a:t>GbE</a:t>
            </a:r>
            <a:r>
              <a:rPr kumimoji="1" lang="ja-JP" altLang="en-US" sz="2000" dirty="0"/>
              <a:t>ネットワークカメラを使用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54546" y="3284984"/>
          <a:ext cx="9036495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9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測定場所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水平方向 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sz="1600" dirty="0" err="1">
                          <a:solidFill>
                            <a:schemeClr val="bg1"/>
                          </a:solidFill>
                          <a:latin typeface="+mj-lt"/>
                        </a:rPr>
                        <a:t>n,x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kumimoji="1" lang="en-US" altLang="ja-JP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(mm·mrad)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垂直方向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sz="16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n,y</a:t>
                      </a:r>
                      <a:r>
                        <a:rPr kumimoji="1" lang="en-US" altLang="ja-JP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(mm·mrad)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A1</a:t>
                      </a:r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ユニットシケイン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</a:rPr>
                        <a:t>Qscan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+mj-lt"/>
                        </a:rPr>
                        <a:t>28.3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26.4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8471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A1_M (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</a:rPr>
                        <a:t>Qscan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20.3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17.7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401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セクタダンプ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</a:rPr>
                        <a:t>Qscan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48.5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21.7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46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セクタ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(WS)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100 ± 138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34.2 ± 16.5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8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</a:rPr>
                        <a:t>セクタ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(WS)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106 ± 24.9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76.5 ± 38.9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BT</a:t>
                      </a:r>
                      <a:r>
                        <a:rPr kumimoji="1" lang="ja-JP" alt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(WS)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211 ± 110.6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133 ± 22.2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68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1C1424-274B-4B21-BCB0-0EFB7C48D18C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496" y="1283276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RF</a:t>
            </a:r>
            <a:r>
              <a:rPr lang="ja-JP" altLang="en-US" dirty="0"/>
              <a:t>電子銃を用いた</a:t>
            </a:r>
            <a:r>
              <a:rPr lang="en-US" altLang="ja-JP" dirty="0"/>
              <a:t>HER</a:t>
            </a:r>
            <a:r>
              <a:rPr lang="ja-JP" altLang="en-US" dirty="0"/>
              <a:t>入射</a:t>
            </a:r>
            <a:r>
              <a:rPr lang="en-US" altLang="ja-JP" dirty="0"/>
              <a:t>: 7/8(</a:t>
            </a:r>
            <a:r>
              <a:rPr lang="ja-JP" altLang="en-US" dirty="0"/>
              <a:t>金</a:t>
            </a:r>
            <a:r>
              <a:rPr lang="en-US" altLang="ja-JP" dirty="0"/>
              <a:t>)</a:t>
            </a:r>
            <a:r>
              <a:rPr lang="ja-JP" altLang="en-US" dirty="0"/>
              <a:t>～</a:t>
            </a:r>
            <a:endParaRPr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dirty="0"/>
              <a:t>バンチ電荷量の変動は</a:t>
            </a:r>
            <a:r>
              <a:rPr lang="en-US" altLang="ja-JP" dirty="0"/>
              <a:t>4% ~ 5%. (~ 20% in 2014)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1% ~ 2% (</a:t>
            </a:r>
            <a:r>
              <a:rPr lang="ja-JP" altLang="en-US" dirty="0"/>
              <a:t>熱電子銃</a:t>
            </a:r>
            <a:r>
              <a:rPr lang="en-US" altLang="ja-JP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dirty="0"/>
              <a:t>バンチ電荷量の変動は，ビーム繰り返しに依存しない</a:t>
            </a:r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79512" y="562670"/>
            <a:ext cx="8690686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ja-JP" altLang="en-US" kern="0" dirty="0"/>
              <a:t>バンチ電荷量安定性</a:t>
            </a:r>
            <a:r>
              <a:rPr lang="en-US" altLang="ja-JP" kern="0" dirty="0"/>
              <a:t> (RF</a:t>
            </a:r>
            <a:r>
              <a:rPr lang="ja-JP" altLang="en-US" kern="0" dirty="0"/>
              <a:t>電子銃</a:t>
            </a:r>
            <a:r>
              <a:rPr lang="en-US" altLang="ja-JP" kern="0" dirty="0"/>
              <a:t>)</a:t>
            </a:r>
            <a:endParaRPr lang="ja-JP" altLang="en-US" kern="0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947058"/>
              </p:ext>
            </p:extLst>
          </p:nvPr>
        </p:nvGraphicFramePr>
        <p:xfrm>
          <a:off x="1958785" y="2859053"/>
          <a:ext cx="5261925" cy="402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37" name="ｸﾞﾗﾌ" r:id="rId3" imgW="3920760" imgH="3000960" progId="Origin50.Graph">
                  <p:embed/>
                </p:oleObj>
              </mc:Choice>
              <mc:Fallback>
                <p:oleObj name="ｸﾞﾗﾌ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785" y="2859053"/>
                        <a:ext cx="5261925" cy="402633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08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1C1424-274B-4B21-BCB0-0EFB7C48D18C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496" y="1139260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dirty="0"/>
              <a:t>位置安定性は，ほぼ熱電子銃ビームと同等</a:t>
            </a:r>
            <a:endParaRPr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dirty="0"/>
              <a:t>水平方向は垂直方向より変動が大きい</a:t>
            </a:r>
            <a:endParaRPr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 err="1">
                <a:latin typeface="Symbol" panose="05050102010706020507" pitchFamily="18" charset="2"/>
              </a:rPr>
              <a:t>s</a:t>
            </a:r>
            <a:r>
              <a:rPr lang="en-US" altLang="ja-JP" sz="1600" dirty="0" err="1"/>
              <a:t>x,y</a:t>
            </a:r>
            <a:r>
              <a:rPr lang="en-US" altLang="ja-JP" dirty="0"/>
              <a:t>: 0.1 mm ~ 0.2 mm (</a:t>
            </a:r>
            <a:r>
              <a:rPr lang="ja-JP" altLang="en-US" dirty="0"/>
              <a:t>熱電子銃</a:t>
            </a:r>
            <a:r>
              <a:rPr lang="en-US" altLang="ja-JP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79512" y="505178"/>
            <a:ext cx="8690686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ja-JP" altLang="en-US" kern="0" dirty="0"/>
              <a:t>ビーム位置安定性</a:t>
            </a:r>
            <a:r>
              <a:rPr lang="en-US" altLang="ja-JP" kern="0" dirty="0"/>
              <a:t> (RF</a:t>
            </a:r>
            <a:r>
              <a:rPr lang="ja-JP" altLang="en-US" kern="0" dirty="0"/>
              <a:t>電子銃</a:t>
            </a:r>
            <a:r>
              <a:rPr lang="en-US" altLang="ja-JP" kern="0" dirty="0"/>
              <a:t>)</a:t>
            </a:r>
            <a:endParaRPr lang="ja-JP" altLang="en-US" kern="0" dirty="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36778"/>
              </p:ext>
            </p:extLst>
          </p:nvPr>
        </p:nvGraphicFramePr>
        <p:xfrm>
          <a:off x="4510210" y="2780928"/>
          <a:ext cx="4696028" cy="3593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4" name="ｸﾞﾗﾌ" r:id="rId3" imgW="3920760" imgH="3000960" progId="Origin50.Graph">
                  <p:embed/>
                </p:oleObj>
              </mc:Choice>
              <mc:Fallback>
                <p:oleObj name="ｸﾞﾗﾌ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0210" y="2780928"/>
                        <a:ext cx="4696028" cy="359331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610270"/>
              </p:ext>
            </p:extLst>
          </p:nvPr>
        </p:nvGraphicFramePr>
        <p:xfrm>
          <a:off x="0" y="2780928"/>
          <a:ext cx="4716016" cy="360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5" name="ｸﾞﾗﾌ" r:id="rId5" imgW="3920760" imgH="3000960" progId="Origin50.Graph">
                  <p:embed/>
                </p:oleObj>
              </mc:Choice>
              <mc:Fallback>
                <p:oleObj name="ｸﾞﾗﾌ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780928"/>
                        <a:ext cx="4716016" cy="36086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208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473968"/>
          </a:xfrm>
        </p:spPr>
        <p:txBody>
          <a:bodyPr/>
          <a:lstStyle/>
          <a:p>
            <a:r>
              <a:rPr lang="en-US" altLang="ja-JP" sz="4000" dirty="0"/>
              <a:t>Phase II </a:t>
            </a:r>
            <a:r>
              <a:rPr lang="ja-JP" altLang="en-US" sz="4000" dirty="0"/>
              <a:t>コミッショニングに向けての課題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4" y="980728"/>
            <a:ext cx="9141316" cy="5064224"/>
          </a:xfrm>
        </p:spPr>
        <p:txBody>
          <a:bodyPr/>
          <a:lstStyle/>
          <a:p>
            <a:r>
              <a:rPr lang="ja-JP" altLang="en-US" sz="2000" dirty="0">
                <a:solidFill>
                  <a:srgbClr val="FFFF00"/>
                </a:solidFill>
              </a:rPr>
              <a:t>低エミッタンスビームの確立</a:t>
            </a:r>
            <a:r>
              <a:rPr lang="en-US" altLang="ja-JP" sz="2000" dirty="0">
                <a:solidFill>
                  <a:srgbClr val="FFFF00"/>
                </a:solidFill>
              </a:rPr>
              <a:t> (2 nC, 20 mm·mrad)</a:t>
            </a:r>
          </a:p>
          <a:p>
            <a:pPr lvl="1"/>
            <a:r>
              <a:rPr lang="en-US" altLang="ja-JP" sz="2000" dirty="0"/>
              <a:t>RF</a:t>
            </a:r>
            <a:r>
              <a:rPr lang="ja-JP" altLang="en-US" sz="2000" dirty="0"/>
              <a:t>電子銃</a:t>
            </a:r>
            <a:r>
              <a:rPr lang="en-US" altLang="ja-JP" sz="2000" dirty="0"/>
              <a:t> (2 nC, 10 mm·mrad)</a:t>
            </a:r>
          </a:p>
          <a:p>
            <a:pPr lvl="1"/>
            <a:r>
              <a:rPr lang="ja-JP" altLang="en-US" sz="2000" dirty="0"/>
              <a:t>プレアライメントおよび床変動への対抗策</a:t>
            </a:r>
            <a:endParaRPr lang="en-US" altLang="ja-JP" sz="2000" dirty="0"/>
          </a:p>
          <a:p>
            <a:pPr lvl="1"/>
            <a:r>
              <a:rPr lang="ja-JP" altLang="en-US" sz="2000" dirty="0"/>
              <a:t>低エミッタンス保存</a:t>
            </a:r>
            <a:endParaRPr lang="en-US" altLang="ja-JP" sz="2000" dirty="0"/>
          </a:p>
          <a:p>
            <a:pPr lvl="2"/>
            <a:r>
              <a:rPr lang="ja-JP" altLang="en-US" sz="2000" dirty="0"/>
              <a:t>高精度</a:t>
            </a:r>
            <a:r>
              <a:rPr lang="en-US" altLang="ja-JP" sz="2000" dirty="0"/>
              <a:t>BPM</a:t>
            </a:r>
            <a:r>
              <a:rPr lang="ja-JP" altLang="en-US" sz="2000" dirty="0"/>
              <a:t>読み出し系への更新 </a:t>
            </a:r>
            <a:r>
              <a:rPr lang="en-US" altLang="ja-JP" sz="2000" dirty="0"/>
              <a:t>(91</a:t>
            </a:r>
            <a:r>
              <a:rPr lang="ja-JP" altLang="en-US" sz="2000" dirty="0"/>
              <a:t>台中</a:t>
            </a:r>
            <a:r>
              <a:rPr lang="en-US" altLang="ja-JP" sz="2000" dirty="0"/>
              <a:t>36</a:t>
            </a:r>
            <a:r>
              <a:rPr lang="ja-JP" altLang="en-US" sz="2000" dirty="0"/>
              <a:t>台更新</a:t>
            </a:r>
            <a:r>
              <a:rPr lang="en-US" altLang="ja-JP" sz="2000" dirty="0"/>
              <a:t>). </a:t>
            </a:r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 ~ 50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m =&gt;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m)</a:t>
            </a:r>
          </a:p>
          <a:p>
            <a:pPr lvl="2"/>
            <a:r>
              <a:rPr lang="ja-JP" altLang="en-US" sz="2000" dirty="0"/>
              <a:t>低エミッタンス軌道探索</a:t>
            </a:r>
            <a:endParaRPr lang="en-US" altLang="ja-JP" sz="2000" dirty="0"/>
          </a:p>
          <a:p>
            <a:pPr lvl="2"/>
            <a:r>
              <a:rPr lang="ja-JP" altLang="en-US" sz="2000" dirty="0">
                <a:solidFill>
                  <a:srgbClr val="FFFF00"/>
                </a:solidFill>
              </a:rPr>
              <a:t>ビームジッタ源の特定および除去</a:t>
            </a:r>
            <a:endParaRPr lang="en-US" altLang="ja-JP" sz="2000" dirty="0">
              <a:solidFill>
                <a:srgbClr val="FFFF00"/>
              </a:solidFill>
            </a:endParaRPr>
          </a:p>
          <a:p>
            <a:pPr lvl="1"/>
            <a:r>
              <a:rPr lang="ja-JP" altLang="en-US" sz="2000" dirty="0"/>
              <a:t>コミッショニングツールの整備</a:t>
            </a:r>
            <a:endParaRPr lang="en-US" altLang="ja-JP" sz="2000" dirty="0"/>
          </a:p>
          <a:p>
            <a:r>
              <a:rPr lang="ja-JP" altLang="en-US" sz="2000" dirty="0">
                <a:solidFill>
                  <a:srgbClr val="FFFF00"/>
                </a:solidFill>
              </a:rPr>
              <a:t>大強度陽電子生成</a:t>
            </a:r>
            <a:endParaRPr lang="en-US" altLang="ja-JP" sz="2000" dirty="0">
              <a:solidFill>
                <a:srgbClr val="FFFF00"/>
              </a:solidFill>
            </a:endParaRPr>
          </a:p>
          <a:p>
            <a:pPr lvl="1"/>
            <a:r>
              <a:rPr lang="en-US" altLang="ja-JP" sz="2000" dirty="0"/>
              <a:t>12 kA</a:t>
            </a:r>
            <a:r>
              <a:rPr lang="ja-JP" altLang="en-US" sz="2000" dirty="0"/>
              <a:t>運転に向けた新フラックスコンセントレータ </a:t>
            </a:r>
            <a:r>
              <a:rPr lang="en-US" altLang="ja-JP" sz="2000" dirty="0"/>
              <a:t>(</a:t>
            </a:r>
            <a:r>
              <a:rPr lang="ja-JP" altLang="en-US" sz="2000" dirty="0"/>
              <a:t>ワークハードニング処理）の設置 </a:t>
            </a:r>
            <a:r>
              <a:rPr lang="en-US" altLang="ja-JP" sz="2000" dirty="0"/>
              <a:t>(2016</a:t>
            </a:r>
            <a:r>
              <a:rPr lang="ja-JP" altLang="en-US" sz="2000" dirty="0"/>
              <a:t>年秋）</a:t>
            </a:r>
            <a:endParaRPr lang="en-US" altLang="ja-JP" sz="2000" dirty="0"/>
          </a:p>
          <a:p>
            <a:r>
              <a:rPr lang="ja-JP" altLang="en-US" sz="2000" dirty="0">
                <a:solidFill>
                  <a:srgbClr val="FFFF00"/>
                </a:solidFill>
              </a:rPr>
              <a:t>同時トップアップ運転</a:t>
            </a:r>
            <a:r>
              <a:rPr lang="en-US" altLang="ja-JP" sz="2000" dirty="0">
                <a:solidFill>
                  <a:srgbClr val="FFFF00"/>
                </a:solidFill>
              </a:rPr>
              <a:t> (HER, LER (+ damping ring), PF, </a:t>
            </a:r>
            <a:r>
              <a:rPr lang="en-US" altLang="ja-JP" sz="2000" u="sng" dirty="0">
                <a:solidFill>
                  <a:srgbClr val="FFFF00"/>
                </a:solidFill>
              </a:rPr>
              <a:t>PF-AR</a:t>
            </a:r>
            <a:r>
              <a:rPr lang="en-US" altLang="ja-JP" sz="2000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ja-JP" altLang="en-US" sz="2000" dirty="0"/>
              <a:t>新</a:t>
            </a:r>
            <a:r>
              <a:rPr lang="en-US" altLang="ja-JP" sz="2000" dirty="0"/>
              <a:t>PF-AR</a:t>
            </a:r>
            <a:r>
              <a:rPr lang="ja-JP" altLang="en-US" sz="2000" dirty="0"/>
              <a:t>ビーム輸送路のコミッショニング </a:t>
            </a:r>
            <a:r>
              <a:rPr lang="en-US" altLang="ja-JP" sz="2000" dirty="0"/>
              <a:t>(2017</a:t>
            </a:r>
            <a:r>
              <a:rPr lang="ja-JP" altLang="en-US" sz="2000" dirty="0"/>
              <a:t>年</a:t>
            </a:r>
            <a:r>
              <a:rPr lang="en-US" altLang="ja-JP" sz="2000" dirty="0"/>
              <a:t>2</a:t>
            </a:r>
            <a:r>
              <a:rPr lang="ja-JP" altLang="en-US" sz="2000" dirty="0"/>
              <a:t>月</a:t>
            </a:r>
            <a:r>
              <a:rPr lang="en-US" altLang="ja-JP" sz="2000" dirty="0"/>
              <a:t>)</a:t>
            </a:r>
          </a:p>
          <a:p>
            <a:pPr lvl="1"/>
            <a:r>
              <a:rPr lang="ja-JP" altLang="en-US" sz="2000" dirty="0"/>
              <a:t>パルス</a:t>
            </a:r>
            <a:r>
              <a:rPr lang="en-US" altLang="ja-JP" sz="2000" dirty="0"/>
              <a:t>Q (30</a:t>
            </a:r>
            <a:r>
              <a:rPr lang="ja-JP" altLang="en-US" sz="2000" dirty="0"/>
              <a:t>台</a:t>
            </a:r>
            <a:r>
              <a:rPr lang="en-US" altLang="ja-JP" sz="2000" dirty="0"/>
              <a:t>), </a:t>
            </a:r>
            <a:r>
              <a:rPr lang="ja-JP" altLang="en-US" sz="2000" dirty="0"/>
              <a:t>パルスステアリング </a:t>
            </a:r>
            <a:r>
              <a:rPr lang="en-US" altLang="ja-JP" sz="2000" dirty="0"/>
              <a:t>(36</a:t>
            </a:r>
            <a:r>
              <a:rPr lang="ja-JP" altLang="en-US" sz="2000" dirty="0"/>
              <a:t>台</a:t>
            </a:r>
            <a:r>
              <a:rPr lang="en-US" altLang="ja-JP" sz="2000" dirty="0"/>
              <a:t>)</a:t>
            </a:r>
            <a:r>
              <a:rPr lang="ja-JP" altLang="en-US" sz="2000" dirty="0"/>
              <a:t>の設置 </a:t>
            </a:r>
            <a:r>
              <a:rPr lang="en-US" altLang="ja-JP" sz="2000" dirty="0"/>
              <a:t>(2017</a:t>
            </a:r>
            <a:r>
              <a:rPr lang="ja-JP" altLang="en-US" sz="2000" dirty="0"/>
              <a:t>年夏</a:t>
            </a:r>
            <a:r>
              <a:rPr lang="en-US" altLang="ja-JP" sz="2000" dirty="0"/>
              <a:t>)</a:t>
            </a:r>
          </a:p>
          <a:p>
            <a:pPr lvl="1"/>
            <a:r>
              <a:rPr lang="ja-JP" altLang="en-US" sz="2000" dirty="0"/>
              <a:t>安全系システムの改修 </a:t>
            </a:r>
            <a:r>
              <a:rPr lang="en-US" altLang="ja-JP" sz="2000" dirty="0"/>
              <a:t>(</a:t>
            </a:r>
            <a:r>
              <a:rPr lang="ja-JP" altLang="en-US" sz="2000" dirty="0"/>
              <a:t>同時トップアップ運転に向けて）</a:t>
            </a:r>
            <a:endParaRPr lang="en-US" altLang="ja-JP" sz="2000" dirty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412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軌道不安定性 </a:t>
            </a:r>
            <a:r>
              <a:rPr kumimoji="1" lang="en-US" altLang="ja-JP" dirty="0"/>
              <a:t>(RF</a:t>
            </a:r>
            <a:r>
              <a:rPr kumimoji="1" lang="ja-JP" altLang="en-US" dirty="0"/>
              <a:t>電子銃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pic>
        <p:nvPicPr>
          <p:cNvPr id="97282" name="Picture 2" descr="../../php/upload/uploadfile/2016-06/08/20160608-17593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7533"/>
            <a:ext cx="7772400" cy="44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-36512" y="2060848"/>
            <a:ext cx="776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x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004" y="3121223"/>
            <a:ext cx="7200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y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456" y="4149080"/>
            <a:ext cx="680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 (nC)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図 7" descr="SCA1M_profile_20160608_203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371" y="4653136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66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軌道不安定性 </a:t>
            </a:r>
            <a:r>
              <a:rPr lang="en-US" altLang="ja-JP" dirty="0"/>
              <a:t>(</a:t>
            </a:r>
            <a:r>
              <a:rPr lang="ja-JP" altLang="en-US" dirty="0"/>
              <a:t>熱電子銃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pic>
        <p:nvPicPr>
          <p:cNvPr id="98306" name="Picture 2" descr="../../php/upload/uploadfile/2016-06/26/20160626-09141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0" y="1600200"/>
            <a:ext cx="772585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-36512" y="2060848"/>
            <a:ext cx="776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x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004" y="3121223"/>
            <a:ext cx="7200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y (mm)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456" y="4149080"/>
            <a:ext cx="68044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 (nC)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81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パルス</a:t>
            </a:r>
            <a:r>
              <a:rPr kumimoji="1" lang="en-US" altLang="ja-JP" dirty="0"/>
              <a:t>Q </a:t>
            </a:r>
            <a:r>
              <a:rPr kumimoji="1" lang="ja-JP" altLang="en-US" dirty="0"/>
              <a:t>ビーム試験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7" name="MOV_0175.compress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663700"/>
            <a:ext cx="7772400" cy="4370388"/>
          </a:xfrm>
        </p:spPr>
      </p:pic>
    </p:spTree>
    <p:extLst>
      <p:ext uri="{BB962C8B-B14F-4D97-AF65-F5344CB8AC3E}">
        <p14:creationId xmlns:p14="http://schemas.microsoft.com/office/powerpoint/2010/main" val="15064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78768"/>
            <a:ext cx="9144000" cy="473968"/>
          </a:xfrm>
        </p:spPr>
        <p:txBody>
          <a:bodyPr/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4" y="1173088"/>
            <a:ext cx="9141316" cy="4920208"/>
          </a:xfrm>
        </p:spPr>
        <p:txBody>
          <a:bodyPr/>
          <a:lstStyle/>
          <a:p>
            <a:r>
              <a:rPr lang="en-US" altLang="ja-JP" sz="2400" dirty="0"/>
              <a:t>Phase I </a:t>
            </a:r>
            <a:r>
              <a:rPr lang="ja-JP" altLang="en-US" sz="2400" dirty="0"/>
              <a:t>コミッショニングに向けた熱電子銃の再設置をおこなった 。</a:t>
            </a:r>
            <a:r>
              <a:rPr lang="en-US" altLang="ja-JP" sz="2400" dirty="0"/>
              <a:t>(2015</a:t>
            </a:r>
            <a:r>
              <a:rPr lang="ja-JP" altLang="en-US" sz="2400" dirty="0"/>
              <a:t>年</a:t>
            </a:r>
            <a:r>
              <a:rPr lang="en-US" altLang="ja-JP" sz="2400" dirty="0"/>
              <a:t>5</a:t>
            </a:r>
            <a:r>
              <a:rPr lang="ja-JP" altLang="en-US" sz="2400" dirty="0"/>
              <a:t>月</a:t>
            </a:r>
            <a:r>
              <a:rPr lang="en-US" altLang="ja-JP" sz="2400" dirty="0"/>
              <a:t>)</a:t>
            </a:r>
          </a:p>
          <a:p>
            <a:endParaRPr lang="en-US" altLang="ja-JP" sz="2400" dirty="0"/>
          </a:p>
          <a:p>
            <a:r>
              <a:rPr lang="en-US" altLang="ja-JP" sz="2400" dirty="0"/>
              <a:t>SuperKEKB MR Phase I </a:t>
            </a:r>
            <a:r>
              <a:rPr lang="ja-JP" altLang="en-US" sz="2400" dirty="0"/>
              <a:t>コミッショニングは，</a:t>
            </a:r>
            <a:r>
              <a:rPr lang="en-US" altLang="ja-JP" sz="2400" dirty="0"/>
              <a:t>HER/LER</a:t>
            </a:r>
            <a:r>
              <a:rPr lang="ja-JP" altLang="en-US" sz="2400" dirty="0"/>
              <a:t>入射ともに熱電子銃を用いて開始し，大きな問題も無く終了した。</a:t>
            </a:r>
            <a:endParaRPr lang="en-US" altLang="ja-JP" sz="2400" dirty="0"/>
          </a:p>
          <a:p>
            <a:endParaRPr lang="en-US" altLang="ja-JP" sz="2400" b="1" u="sng" dirty="0">
              <a:solidFill>
                <a:srgbClr val="FFFF00"/>
              </a:solidFill>
            </a:endParaRPr>
          </a:p>
          <a:p>
            <a:r>
              <a:rPr lang="en-US" altLang="ja-JP" sz="2400" b="1" u="sng" dirty="0">
                <a:solidFill>
                  <a:srgbClr val="FFFF00"/>
                </a:solidFill>
              </a:rPr>
              <a:t>RF</a:t>
            </a:r>
            <a:r>
              <a:rPr lang="ja-JP" altLang="en-US" sz="2400" b="1" u="sng" dirty="0">
                <a:solidFill>
                  <a:srgbClr val="FFFF00"/>
                </a:solidFill>
              </a:rPr>
              <a:t>電子銃を用いた</a:t>
            </a:r>
            <a:r>
              <a:rPr lang="en-US" altLang="ja-JP" sz="2400" b="1" u="sng" dirty="0">
                <a:solidFill>
                  <a:srgbClr val="FFFF00"/>
                </a:solidFill>
              </a:rPr>
              <a:t>MR</a:t>
            </a:r>
            <a:r>
              <a:rPr lang="ja-JP" altLang="en-US" sz="2400" b="1" u="sng" dirty="0">
                <a:solidFill>
                  <a:srgbClr val="FFFF00"/>
                </a:solidFill>
              </a:rPr>
              <a:t>入射に初めて成功し</a:t>
            </a:r>
            <a:r>
              <a:rPr lang="en-US" altLang="ja-JP" sz="2400" b="1" u="sng" dirty="0">
                <a:solidFill>
                  <a:srgbClr val="FFFF00"/>
                </a:solidFill>
              </a:rPr>
              <a:t> (2016</a:t>
            </a:r>
            <a:r>
              <a:rPr lang="ja-JP" altLang="en-US" sz="2400" b="1" u="sng" dirty="0">
                <a:solidFill>
                  <a:srgbClr val="FFFF00"/>
                </a:solidFill>
              </a:rPr>
              <a:t>年</a:t>
            </a:r>
            <a:r>
              <a:rPr lang="en-US" altLang="ja-JP" sz="2400" b="1" u="sng" dirty="0">
                <a:solidFill>
                  <a:srgbClr val="FFFF00"/>
                </a:solidFill>
              </a:rPr>
              <a:t>5</a:t>
            </a:r>
            <a:r>
              <a:rPr lang="ja-JP" altLang="en-US" sz="2400" b="1" u="sng" dirty="0">
                <a:solidFill>
                  <a:srgbClr val="FFFF00"/>
                </a:solidFill>
              </a:rPr>
              <a:t>月</a:t>
            </a:r>
            <a:r>
              <a:rPr lang="en-US" altLang="ja-JP" sz="2400" b="1" u="sng" dirty="0">
                <a:solidFill>
                  <a:srgbClr val="FFFF00"/>
                </a:solidFill>
              </a:rPr>
              <a:t>31</a:t>
            </a:r>
            <a:r>
              <a:rPr lang="ja-JP" altLang="en-US" sz="2400" b="1" u="sng" dirty="0">
                <a:solidFill>
                  <a:srgbClr val="FFFF00"/>
                </a:solidFill>
              </a:rPr>
              <a:t>日</a:t>
            </a:r>
            <a:r>
              <a:rPr lang="en-US" altLang="ja-JP" sz="2400" b="1" u="sng" dirty="0">
                <a:solidFill>
                  <a:srgbClr val="FFFF00"/>
                </a:solidFill>
              </a:rPr>
              <a:t>(</a:t>
            </a:r>
            <a:r>
              <a:rPr lang="ja-JP" altLang="en-US" sz="2400" b="1" u="sng" dirty="0">
                <a:solidFill>
                  <a:srgbClr val="FFFF00"/>
                </a:solidFill>
              </a:rPr>
              <a:t>火</a:t>
            </a:r>
            <a:r>
              <a:rPr lang="en-US" altLang="ja-JP" sz="2400" b="1" u="sng" dirty="0">
                <a:solidFill>
                  <a:srgbClr val="FFFF00"/>
                </a:solidFill>
              </a:rPr>
              <a:t>))</a:t>
            </a:r>
            <a:r>
              <a:rPr lang="ja-JP" altLang="en-US" sz="2400" b="1" u="sng" dirty="0" err="1">
                <a:solidFill>
                  <a:srgbClr val="FFFF00"/>
                </a:solidFill>
              </a:rPr>
              <a:t>，</a:t>
            </a:r>
            <a:r>
              <a:rPr lang="ja-JP" altLang="en-US" sz="2400" b="1" u="sng" dirty="0">
                <a:solidFill>
                  <a:srgbClr val="FFFF00"/>
                </a:solidFill>
              </a:rPr>
              <a:t>連続的に入射をおこなった。</a:t>
            </a:r>
            <a:endParaRPr lang="en-US" altLang="ja-JP" sz="2400" b="1" u="sng" dirty="0">
              <a:solidFill>
                <a:srgbClr val="FFFF00"/>
              </a:solidFill>
            </a:endParaRPr>
          </a:p>
          <a:p>
            <a:endParaRPr lang="en-US" altLang="ja-JP" sz="2400" dirty="0"/>
          </a:p>
          <a:p>
            <a:r>
              <a:rPr lang="en-US" altLang="ja-JP" sz="2400" dirty="0"/>
              <a:t>Phase II </a:t>
            </a:r>
            <a:r>
              <a:rPr lang="ja-JP" altLang="en-US" sz="2400" dirty="0"/>
              <a:t>コミッショニングに向けて，残された課題を一つずつ解決していく。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0197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8311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597900" cy="719138"/>
          </a:xfrm>
        </p:spPr>
        <p:txBody>
          <a:bodyPr/>
          <a:lstStyle/>
          <a:p>
            <a:r>
              <a:rPr lang="en-US" altLang="ja-JP" sz="3200" dirty="0"/>
              <a:t>Emittance growth due to component misalignment</a:t>
            </a:r>
            <a:endParaRPr lang="ja-JP" altLang="en-US" sz="3200" dirty="0"/>
          </a:p>
        </p:txBody>
      </p:sp>
      <p:sp>
        <p:nvSpPr>
          <p:cNvPr id="14339" name="コンテンツ プレースホルダ 2"/>
          <p:cNvSpPr txBox="1">
            <a:spLocks/>
          </p:cNvSpPr>
          <p:nvPr/>
        </p:nvSpPr>
        <p:spPr bwMode="auto">
          <a:xfrm>
            <a:off x="6815138" y="0"/>
            <a:ext cx="233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cs typeface="Times New Roman" pitchFamily="18" charset="0"/>
              </a:rPr>
              <a:t>Sector Cto5: -10 deg rf phase</a:t>
            </a:r>
            <a:br>
              <a:rPr lang="en-US" altLang="ja-JP" sz="1400">
                <a:cs typeface="Times New Roman" pitchFamily="18" charset="0"/>
              </a:rPr>
            </a:br>
            <a:r>
              <a:rPr lang="en-US" altLang="ja-JP" sz="1400">
                <a:cs typeface="Times New Roman" pitchFamily="18" charset="0"/>
              </a:rPr>
              <a:t>R56 =-0.20</a:t>
            </a:r>
          </a:p>
        </p:txBody>
      </p:sp>
      <p:pic>
        <p:nvPicPr>
          <p:cNvPr id="14340" name="図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438400"/>
            <a:ext cx="4176712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 2"/>
          <p:cNvSpPr txBox="1">
            <a:spLocks/>
          </p:cNvSpPr>
          <p:nvPr/>
        </p:nvSpPr>
        <p:spPr>
          <a:xfrm>
            <a:off x="23044" y="981075"/>
            <a:ext cx="9120956" cy="16557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9600" dirty="0">
                <a:latin typeface="Times New Roman"/>
                <a:ea typeface="+mn-ea"/>
                <a:cs typeface="Times New Roman"/>
              </a:rPr>
              <a:t>Simulation results from 100 different seeds.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9600" dirty="0">
                <a:latin typeface="Times New Roman"/>
                <a:ea typeface="+mn-ea"/>
                <a:cs typeface="Times New Roman"/>
              </a:rPr>
              <a:t>Misalignment of Quadrupole magnets and Accelerating structure:</a:t>
            </a:r>
          </a:p>
          <a:p>
            <a:pPr marL="800100" lvl="1" indent="-342900" defTabSz="4572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9600" dirty="0">
                <a:solidFill>
                  <a:srgbClr val="FFFF00"/>
                </a:solidFill>
                <a:latin typeface="Symbol" pitchFamily="18" charset="2"/>
                <a:ea typeface="+mn-ea"/>
                <a:cs typeface="Times New Roman"/>
              </a:rPr>
              <a:t>s</a:t>
            </a:r>
            <a:r>
              <a:rPr lang="en-US" altLang="ja-JP" sz="9600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 &lt; 0.1 mm: </a:t>
            </a:r>
            <a:r>
              <a:rPr lang="en-US" altLang="ja-JP" sz="8000" dirty="0" err="1">
                <a:solidFill>
                  <a:srgbClr val="FFFF00"/>
                </a:solidFill>
                <a:latin typeface="Symbol" pitchFamily="18" charset="2"/>
                <a:ea typeface="+mn-ea"/>
                <a:cs typeface="Times New Roman"/>
              </a:rPr>
              <a:t>b</a:t>
            </a:r>
            <a:r>
              <a:rPr lang="en-US" altLang="ja-JP" sz="9600" dirty="0" err="1">
                <a:solidFill>
                  <a:srgbClr val="FFFF00"/>
                </a:solidFill>
                <a:latin typeface="Symbol" pitchFamily="18" charset="2"/>
                <a:ea typeface="+mn-ea"/>
                <a:cs typeface="Times New Roman"/>
              </a:rPr>
              <a:t>ge</a:t>
            </a:r>
            <a:r>
              <a:rPr lang="en-US" altLang="ja-JP" sz="9600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 20 </a:t>
            </a:r>
            <a:r>
              <a:rPr lang="en-US" altLang="ja-JP" sz="9600" dirty="0" err="1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mm·mrad</a:t>
            </a:r>
            <a:r>
              <a:rPr lang="en-US" altLang="ja-JP" sz="9600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 is almost satisfied.</a:t>
            </a:r>
          </a:p>
          <a:p>
            <a:pPr marL="800100" lvl="1" indent="-342900" defTabSz="4572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9600" dirty="0">
                <a:latin typeface="Symbol" pitchFamily="18" charset="2"/>
                <a:ea typeface="ＭＳ Ｐゴシック" charset="-128"/>
                <a:cs typeface="Times New Roman"/>
              </a:rPr>
              <a:t>s &gt;</a:t>
            </a:r>
            <a:r>
              <a:rPr lang="en-US" altLang="ja-JP" sz="9600" dirty="0">
                <a:latin typeface="Calibri"/>
                <a:ea typeface="ＭＳ Ｐゴシック" charset="-128"/>
                <a:cs typeface="Times New Roman"/>
              </a:rPr>
              <a:t> </a:t>
            </a:r>
            <a:r>
              <a:rPr lang="en-US" altLang="ja-JP" sz="9600" dirty="0">
                <a:latin typeface="+mj-lt"/>
                <a:ea typeface="ＭＳ Ｐゴシック" charset="-128"/>
                <a:cs typeface="Times New Roman"/>
              </a:rPr>
              <a:t>0.1 mm: emittance preservation is required by some methods.</a:t>
            </a:r>
            <a:endParaRPr lang="en-US" altLang="ja-JP" sz="7400" dirty="0">
              <a:latin typeface="Times New Roman"/>
              <a:ea typeface="+mn-ea"/>
              <a:cs typeface="Times New Roman"/>
            </a:endParaRP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4800" dirty="0">
                <a:latin typeface="Times New Roman"/>
                <a:ea typeface="+mn-ea"/>
                <a:cs typeface="Times New Roman"/>
              </a:rPr>
              <a:t> </a:t>
            </a:r>
          </a:p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ja-JP" dirty="0"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765175" y="5229225"/>
            <a:ext cx="345598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テキスト ボックス 3"/>
          <p:cNvSpPr txBox="1">
            <a:spLocks noChangeArrowheads="1"/>
          </p:cNvSpPr>
          <p:nvPr/>
        </p:nvSpPr>
        <p:spPr bwMode="auto">
          <a:xfrm>
            <a:off x="3466306" y="5353942"/>
            <a:ext cx="192405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u="sng" dirty="0">
                <a:solidFill>
                  <a:srgbClr val="0000FF"/>
                </a:solidFill>
              </a:rPr>
              <a:t>20 </a:t>
            </a:r>
            <a:r>
              <a:rPr lang="en-US" altLang="ja-JP" sz="2400" b="1" u="sng" dirty="0" err="1">
                <a:solidFill>
                  <a:srgbClr val="0000FF"/>
                </a:solidFill>
              </a:rPr>
              <a:t>mm</a:t>
            </a:r>
            <a:r>
              <a:rPr lang="en-US" altLang="ja-JP" sz="2400" b="1" u="sng" dirty="0" err="1">
                <a:solidFill>
                  <a:srgbClr val="0000FF"/>
                </a:solidFill>
                <a:cs typeface="Times New Roman" pitchFamily="18" charset="0"/>
              </a:rPr>
              <a:t>·</a:t>
            </a:r>
            <a:r>
              <a:rPr lang="en-US" altLang="ja-JP" sz="2400" b="1" u="sng" dirty="0" err="1">
                <a:solidFill>
                  <a:srgbClr val="0000FF"/>
                </a:solidFill>
              </a:rPr>
              <a:t>mrad</a:t>
            </a:r>
            <a:endParaRPr lang="ja-JP" alt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4428331" y="2438399"/>
            <a:ext cx="4608165" cy="206533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/>
          <a:lstStyle/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&lt;Emittance growth&gt;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・</a:t>
            </a:r>
            <a:r>
              <a:rPr lang="en-US" altLang="ja-JP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quadratic curve as a function of misalignment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・</a:t>
            </a:r>
            <a:r>
              <a:rPr lang="en-US" altLang="ja-JP" dirty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final emittance depends on error seed</a:t>
            </a:r>
          </a:p>
        </p:txBody>
      </p:sp>
      <p:sp>
        <p:nvSpPr>
          <p:cNvPr id="14345" name="テキスト ボックス 1"/>
          <p:cNvSpPr txBox="1">
            <a:spLocks noChangeArrowheads="1"/>
          </p:cNvSpPr>
          <p:nvPr/>
        </p:nvSpPr>
        <p:spPr bwMode="auto">
          <a:xfrm rot="-5400000">
            <a:off x="-2088195" y="4172087"/>
            <a:ext cx="4590778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</a:rPr>
              <a:t>Norm. projected rms emittance (mm</a:t>
            </a:r>
            <a:r>
              <a:rPr lang="en-US" altLang="ja-JP" sz="1800" b="1" dirty="0">
                <a:solidFill>
                  <a:schemeClr val="bg1"/>
                </a:solidFill>
                <a:sym typeface="Symbol" pitchFamily="18" charset="2"/>
              </a:rPr>
              <a:t></a:t>
            </a:r>
            <a:r>
              <a:rPr lang="en-US" altLang="ja-JP" sz="1800" b="1" dirty="0">
                <a:solidFill>
                  <a:schemeClr val="bg1"/>
                </a:solidFill>
              </a:rPr>
              <a:t>mrad)</a:t>
            </a:r>
            <a:endParaRPr lang="ja-JP" altLang="en-US" sz="1800" b="1" dirty="0">
              <a:solidFill>
                <a:schemeClr val="bg1"/>
              </a:solidFill>
            </a:endParaRPr>
          </a:p>
        </p:txBody>
      </p:sp>
      <p:sp>
        <p:nvSpPr>
          <p:cNvPr id="14346" name="テキスト ボックス 1"/>
          <p:cNvSpPr txBox="1">
            <a:spLocks noChangeArrowheads="1"/>
          </p:cNvSpPr>
          <p:nvPr/>
        </p:nvSpPr>
        <p:spPr bwMode="auto">
          <a:xfrm>
            <a:off x="395288" y="6311900"/>
            <a:ext cx="3970337" cy="334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Misalignment </a:t>
            </a:r>
            <a:r>
              <a:rPr lang="en-US" altLang="ja-JP" sz="1800" b="1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altLang="ja-JP" sz="1800" b="1">
                <a:solidFill>
                  <a:schemeClr val="bg1"/>
                </a:solidFill>
              </a:rPr>
              <a:t> (mm)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95205" y="4581128"/>
            <a:ext cx="3469283" cy="2092881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1800" b="1" u="sng" dirty="0">
                <a:solidFill>
                  <a:schemeClr val="bg1"/>
                </a:solidFill>
              </a:rPr>
              <a:t>Simulation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SAD code, Elegant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Initial bunch charge: 5 nC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Initial emittance: 6 mm</a:t>
            </a:r>
            <a:r>
              <a:rPr lang="en-GB" altLang="ja-JP" sz="1600" dirty="0">
                <a:solidFill>
                  <a:schemeClr val="bg1"/>
                </a:solidFill>
                <a:sym typeface="Symbol"/>
              </a:rPr>
              <a:t></a:t>
            </a:r>
            <a:r>
              <a:rPr lang="en-GB" altLang="ja-JP" sz="1600" dirty="0">
                <a:solidFill>
                  <a:schemeClr val="bg1"/>
                </a:solidFill>
              </a:rPr>
              <a:t>mrad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Initial bunch length: 10 ps (FWHM)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Initial energy spread : 0.4%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Initial beam energy: 20 MeV</a:t>
            </a:r>
          </a:p>
          <a:p>
            <a:r>
              <a:rPr lang="en-GB" altLang="ja-JP" sz="1600" dirty="0">
                <a:solidFill>
                  <a:schemeClr val="bg1"/>
                </a:solidFill>
              </a:rPr>
              <a:t>Uniform longitudinal beam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9793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>
          <a:xfrm>
            <a:off x="685800" y="434752"/>
            <a:ext cx="7772400" cy="762000"/>
          </a:xfrm>
        </p:spPr>
        <p:txBody>
          <a:bodyPr/>
          <a:lstStyle/>
          <a:p>
            <a:r>
              <a:rPr lang="ja-JP" altLang="en-US" dirty="0"/>
              <a:t>概要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6" y="692696"/>
            <a:ext cx="9036050" cy="6120680"/>
          </a:xfrm>
        </p:spPr>
        <p:txBody>
          <a:bodyPr/>
          <a:lstStyle/>
          <a:p>
            <a:pPr>
              <a:defRPr/>
            </a:pPr>
            <a:r>
              <a:rPr lang="ja-JP" altLang="en-US" sz="2800" dirty="0"/>
              <a:t>入射器</a:t>
            </a:r>
            <a:endParaRPr lang="en-US" altLang="ja-JP" sz="2800" dirty="0"/>
          </a:p>
          <a:p>
            <a:pPr lvl="1">
              <a:defRPr/>
            </a:pPr>
            <a:r>
              <a:rPr lang="en-US" altLang="ja-JP" sz="2400" dirty="0"/>
              <a:t>4</a:t>
            </a:r>
            <a:r>
              <a:rPr lang="ja-JP" altLang="en-US" sz="2400" dirty="0"/>
              <a:t>リングへビーム</a:t>
            </a:r>
            <a:r>
              <a:rPr lang="en-US" altLang="ja-JP" sz="2400" dirty="0"/>
              <a:t>(e-/e+)</a:t>
            </a:r>
            <a:r>
              <a:rPr lang="ja-JP" altLang="en-US" sz="2400" dirty="0"/>
              <a:t>供給</a:t>
            </a:r>
            <a:endParaRPr lang="en-US" altLang="ja-JP" sz="2400" dirty="0"/>
          </a:p>
          <a:p>
            <a:pPr lvl="1">
              <a:defRPr/>
            </a:pPr>
            <a:r>
              <a:rPr lang="en-US" altLang="ja-JP" sz="2400" dirty="0"/>
              <a:t>600 m</a:t>
            </a:r>
            <a:r>
              <a:rPr lang="ja-JP" altLang="en-US" sz="2400" dirty="0"/>
              <a:t>長</a:t>
            </a:r>
            <a:r>
              <a:rPr lang="en-US" altLang="ja-JP" sz="2400" dirty="0"/>
              <a:t>, </a:t>
            </a:r>
            <a:r>
              <a:rPr lang="ja-JP" altLang="en-US" sz="2400" dirty="0"/>
              <a:t>ビーム繰り返し</a:t>
            </a:r>
            <a:r>
              <a:rPr lang="en-US" altLang="ja-JP" sz="2400" dirty="0"/>
              <a:t>: 25 Hz (</a:t>
            </a:r>
            <a:r>
              <a:rPr lang="ja-JP" altLang="en-US" sz="2400" dirty="0"/>
              <a:t>最大</a:t>
            </a:r>
            <a:r>
              <a:rPr lang="en-US" altLang="ja-JP" sz="2400" dirty="0"/>
              <a:t>: 50 Hz)</a:t>
            </a:r>
          </a:p>
          <a:p>
            <a:pPr lvl="1">
              <a:defRPr/>
            </a:pPr>
            <a:r>
              <a:rPr lang="en-US" altLang="ja-JP" sz="2400" dirty="0"/>
              <a:t>2</a:t>
            </a:r>
            <a:r>
              <a:rPr lang="ja-JP" altLang="en-US" sz="2400" dirty="0"/>
              <a:t>バンチ運転</a:t>
            </a:r>
            <a:r>
              <a:rPr lang="en-US" altLang="ja-JP" sz="2400" dirty="0"/>
              <a:t> (96 ns</a:t>
            </a:r>
            <a:r>
              <a:rPr lang="ja-JP" altLang="en-US" sz="2400" dirty="0"/>
              <a:t>間隔</a:t>
            </a:r>
            <a:r>
              <a:rPr lang="en-US" altLang="ja-JP" sz="2400" dirty="0"/>
              <a:t>)</a:t>
            </a:r>
          </a:p>
          <a:p>
            <a:pPr>
              <a:defRPr/>
            </a:pPr>
            <a:endParaRPr lang="en-GB" altLang="ja-JP" sz="2800" dirty="0"/>
          </a:p>
          <a:p>
            <a:pPr>
              <a:defRPr/>
            </a:pPr>
            <a:r>
              <a:rPr lang="en-GB" altLang="ja-JP" sz="2800" dirty="0"/>
              <a:t>SuperKEKB MR:</a:t>
            </a:r>
            <a:endParaRPr lang="en-GB" altLang="ja-JP" sz="2000" dirty="0"/>
          </a:p>
          <a:p>
            <a:pPr lvl="1">
              <a:defRPr/>
            </a:pPr>
            <a:r>
              <a:rPr lang="en-GB" altLang="ja-JP" sz="2000" dirty="0"/>
              <a:t>HER:  e-, 7 GeV,     1 nC</a:t>
            </a:r>
          </a:p>
          <a:p>
            <a:pPr lvl="1">
              <a:defRPr/>
            </a:pPr>
            <a:r>
              <a:rPr lang="en-GB" altLang="ja-JP" sz="2000" dirty="0"/>
              <a:t>LER:  e+, 4 GeV, 0.4 nC</a:t>
            </a:r>
          </a:p>
          <a:p>
            <a:pPr marL="914400" lvl="2" indent="0">
              <a:buNone/>
              <a:defRPr/>
            </a:pPr>
            <a:endParaRPr lang="en-GB" altLang="ja-JP" sz="1800" dirty="0"/>
          </a:p>
          <a:p>
            <a:pPr>
              <a:defRPr/>
            </a:pPr>
            <a:r>
              <a:rPr lang="ja-JP" altLang="en-US" sz="2800" dirty="0"/>
              <a:t>放射光リング</a:t>
            </a:r>
            <a:r>
              <a:rPr lang="en-GB" altLang="ja-JP" sz="2800" dirty="0"/>
              <a:t>:</a:t>
            </a:r>
          </a:p>
          <a:p>
            <a:pPr lvl="1">
              <a:defRPr/>
            </a:pPr>
            <a:r>
              <a:rPr lang="en-GB" altLang="ja-JP" sz="2000" dirty="0"/>
              <a:t>PF:        e-, 2.5 GeV, 0.3 nC</a:t>
            </a:r>
          </a:p>
          <a:p>
            <a:pPr marL="914400" lvl="2" indent="0">
              <a:buNone/>
              <a:defRPr/>
            </a:pPr>
            <a:r>
              <a:rPr lang="en-GB" altLang="ja-JP" sz="1800" dirty="0"/>
              <a:t>1</a:t>
            </a:r>
            <a:r>
              <a:rPr lang="ja-JP" altLang="en-US" sz="1800" dirty="0"/>
              <a:t>日</a:t>
            </a:r>
            <a:r>
              <a:rPr lang="en-US" altLang="ja-JP" sz="1800" dirty="0"/>
              <a:t>3</a:t>
            </a:r>
            <a:r>
              <a:rPr lang="ja-JP" altLang="en-US" sz="1800" dirty="0"/>
              <a:t>回入射</a:t>
            </a:r>
            <a:r>
              <a:rPr lang="en-US" altLang="ja-JP" sz="1800" dirty="0"/>
              <a:t>(</a:t>
            </a:r>
            <a:r>
              <a:rPr lang="ja-JP" altLang="en-US" sz="1800" dirty="0"/>
              <a:t>場合によりトップアップ</a:t>
            </a:r>
            <a:r>
              <a:rPr lang="en-US" altLang="ja-JP" sz="1800" dirty="0"/>
              <a:t>)</a:t>
            </a:r>
            <a:endParaRPr lang="en-GB" altLang="ja-JP" sz="1800" dirty="0"/>
          </a:p>
          <a:p>
            <a:pPr lvl="1">
              <a:defRPr/>
            </a:pPr>
            <a:r>
              <a:rPr lang="en-GB" altLang="ja-JP" sz="2000" dirty="0"/>
              <a:t>PF-AR: e-, 3</a:t>
            </a:r>
            <a:r>
              <a:rPr lang="ja-JP" altLang="en-US" sz="2000" dirty="0"/>
              <a:t> </a:t>
            </a:r>
            <a:r>
              <a:rPr lang="en-GB" altLang="ja-JP" sz="2000" dirty="0"/>
              <a:t>GeV,  0.3 nC</a:t>
            </a:r>
          </a:p>
          <a:p>
            <a:pPr marL="914400" lvl="2" indent="0">
              <a:buNone/>
              <a:defRPr/>
            </a:pPr>
            <a:r>
              <a:rPr lang="en-GB" altLang="ja-JP" sz="1800" dirty="0"/>
              <a:t>1</a:t>
            </a:r>
            <a:r>
              <a:rPr lang="ja-JP" altLang="en-US" sz="1800" dirty="0"/>
              <a:t>日</a:t>
            </a:r>
            <a:r>
              <a:rPr lang="en-US" altLang="ja-JP" sz="1800" dirty="0"/>
              <a:t>3</a:t>
            </a:r>
            <a:r>
              <a:rPr lang="ja-JP" altLang="en-US" sz="1800" dirty="0"/>
              <a:t>回入射</a:t>
            </a:r>
            <a:endParaRPr lang="en-US" altLang="ja-JP" sz="1800" dirty="0"/>
          </a:p>
          <a:p>
            <a:pPr marL="914400" lvl="2" indent="0">
              <a:buNone/>
              <a:defRPr/>
            </a:pPr>
            <a:r>
              <a:rPr lang="en-US" altLang="ja-JP" sz="1600" dirty="0"/>
              <a:t>(*) </a:t>
            </a:r>
            <a:r>
              <a:rPr lang="ja-JP" altLang="en-US" sz="1600" dirty="0"/>
              <a:t>入射後</a:t>
            </a:r>
            <a:r>
              <a:rPr lang="en-US" altLang="ja-JP" sz="1600" dirty="0"/>
              <a:t>6.5 GeV</a:t>
            </a:r>
            <a:r>
              <a:rPr lang="ja-JP" altLang="en-US" sz="1600" dirty="0" err="1"/>
              <a:t>まで</a:t>
            </a:r>
            <a:r>
              <a:rPr lang="ja-JP" altLang="en-US" sz="1600" dirty="0"/>
              <a:t>加速</a:t>
            </a:r>
            <a:endParaRPr lang="en-GB" altLang="ja-JP" sz="1600" dirty="0"/>
          </a:p>
        </p:txBody>
      </p:sp>
      <p:sp>
        <p:nvSpPr>
          <p:cNvPr id="512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979385-8613-4204-AE5F-E5CA2033925D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1400"/>
          </a:p>
        </p:txBody>
      </p:sp>
      <p:pic>
        <p:nvPicPr>
          <p:cNvPr id="5128" name="Picture 4" descr="newsatK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32" y="2636912"/>
            <a:ext cx="4639372" cy="373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895428" y="3132568"/>
            <a:ext cx="12130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SuperKEKB</a:t>
            </a:r>
          </a:p>
          <a:p>
            <a:endParaRPr kumimoji="1" lang="ja-JP" altLang="en-US" sz="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70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62000"/>
          </a:xfrm>
        </p:spPr>
        <p:txBody>
          <a:bodyPr/>
          <a:lstStyle/>
          <a:p>
            <a:r>
              <a:rPr kumimoji="1" lang="en-US" altLang="ja-JP" dirty="0"/>
              <a:t>Energy spread requirement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136100"/>
            <a:ext cx="8928992" cy="1716836"/>
          </a:xfrm>
        </p:spPr>
        <p:txBody>
          <a:bodyPr/>
          <a:lstStyle/>
          <a:p>
            <a:r>
              <a:rPr kumimoji="1" lang="en-US" altLang="ja-JP" sz="2000" dirty="0"/>
              <a:t>For the synchrotron phase space injection, small energy spread (0.1%) is required.</a:t>
            </a:r>
          </a:p>
          <a:p>
            <a:r>
              <a:rPr lang="en-US" altLang="ja-JP" sz="2000" dirty="0"/>
              <a:t>A rectangular beam distribution in the longitudinal direction is required for the beam with bunch charge of 5 </a:t>
            </a:r>
            <a:r>
              <a:rPr lang="en-US" altLang="ja-JP" sz="2000" dirty="0" err="1"/>
              <a:t>nC</a:t>
            </a:r>
            <a:r>
              <a:rPr lang="en-US" altLang="ja-JP" sz="2000" dirty="0"/>
              <a:t> (Phase III).</a:t>
            </a:r>
          </a:p>
          <a:p>
            <a:r>
              <a:rPr lang="en-US" altLang="ja-JP" sz="2000" dirty="0"/>
              <a:t>Laser shaping technique (temporal manipulation)</a:t>
            </a:r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pic>
        <p:nvPicPr>
          <p:cNvPr id="5" name="コンテンツ プレースホルダ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58844" y="2924944"/>
            <a:ext cx="56853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508104" y="6546830"/>
            <a:ext cx="3528392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S. </a:t>
            </a:r>
            <a:r>
              <a:rPr kumimoji="1" lang="en-US" altLang="ja-JP" sz="1600" dirty="0" err="1"/>
              <a:t>Kazama</a:t>
            </a:r>
            <a:r>
              <a:rPr lang="en-US" altLang="ja-JP" sz="1600" dirty="0"/>
              <a:t> et al., IPAC’15, MOPWA053</a:t>
            </a:r>
            <a:endParaRPr kumimoji="1" lang="ja-JP" alt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22" y="2814439"/>
            <a:ext cx="1733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37112"/>
            <a:ext cx="1733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7011198" y="5744612"/>
            <a:ext cx="195329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Rectangular shape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8264" y="4077072"/>
            <a:ext cx="195329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Gaussian shape</a:t>
            </a:r>
            <a:endParaRPr kumimoji="1" lang="ja-JP" altLang="en-US" sz="16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1835696" y="5429885"/>
            <a:ext cx="3960440" cy="15339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411599" y="525068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0.1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35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62000"/>
          </a:xfrm>
        </p:spPr>
        <p:txBody>
          <a:bodyPr/>
          <a:lstStyle/>
          <a:p>
            <a:r>
              <a:rPr kumimoji="1" lang="en-US" altLang="ja-JP" dirty="0"/>
              <a:t>Offset injection (experiment)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3267"/>
            <a:ext cx="4551904" cy="31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44" y="3284984"/>
            <a:ext cx="4556600" cy="319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0" y="980728"/>
            <a:ext cx="91440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/>
              <a:t>Feasibility of offset injection was studied w/ bunch charge of 0.3 nC (thermionic gun).</a:t>
            </a:r>
          </a:p>
          <a:p>
            <a:r>
              <a:rPr lang="en-US" altLang="ja-JP" sz="2400" kern="0" dirty="0"/>
              <a:t>Changing the excitation current of steering magnet at Unit A4.</a:t>
            </a:r>
          </a:p>
          <a:p>
            <a:r>
              <a:rPr lang="en-US" altLang="ja-JP" sz="2400" kern="0" dirty="0"/>
              <a:t>Emittance was measured multiple wire scanner at Sector B end.</a:t>
            </a:r>
          </a:p>
          <a:p>
            <a:r>
              <a:rPr lang="en-US" altLang="ja-JP" sz="2400" kern="0" dirty="0"/>
              <a:t>We will conduct this measurement w/ rf gun.</a:t>
            </a:r>
          </a:p>
        </p:txBody>
      </p:sp>
    </p:spTree>
    <p:extLst>
      <p:ext uri="{BB962C8B-B14F-4D97-AF65-F5344CB8AC3E}">
        <p14:creationId xmlns:p14="http://schemas.microsoft.com/office/powerpoint/2010/main" val="128053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62000"/>
          </a:xfrm>
        </p:spPr>
        <p:txBody>
          <a:bodyPr/>
          <a:lstStyle/>
          <a:p>
            <a:r>
              <a:rPr lang="en-US" altLang="ja-JP" dirty="0"/>
              <a:t>Emittance w/ bunch charge fluctuation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  <p:pic>
        <p:nvPicPr>
          <p:cNvPr id="5" name="コンテンツ プレースホルダー 4" descr="horizontal_emittance_vs_charge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165220"/>
            <a:ext cx="5400600" cy="3678173"/>
          </a:xfrm>
          <a:prstGeom prst="rect">
            <a:avLst/>
          </a:prstGeom>
        </p:spPr>
      </p:pic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28308" y="980728"/>
            <a:ext cx="91424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cs typeface="Times New Roman" pitchFamily="18" charset="0"/>
              </a:rPr>
              <a:t>Emittance simulation w/ 10 misalignment seeds (accelerating structure).</a:t>
            </a:r>
          </a:p>
          <a:p>
            <a:pPr eaLnBrk="1" hangingPunct="1"/>
            <a:r>
              <a:rPr lang="en-US" altLang="ja-JP" sz="2000" dirty="0">
                <a:cs typeface="Times New Roman" pitchFamily="18" charset="0"/>
              </a:rPr>
              <a:t>Sector C to Sector 5 (Linac end)</a:t>
            </a:r>
          </a:p>
          <a:p>
            <a:pPr eaLnBrk="1" hangingPunct="1"/>
            <a:r>
              <a:rPr lang="en-US" altLang="ja-JP" sz="2000" dirty="0">
                <a:cs typeface="Times New Roman" pitchFamily="18" charset="0"/>
              </a:rPr>
              <a:t>Assuming 5 nC, initial emittance of 10 </a:t>
            </a:r>
            <a:r>
              <a:rPr lang="en-US" altLang="ja-JP" sz="2000" dirty="0"/>
              <a:t>mm</a:t>
            </a:r>
            <a:r>
              <a:rPr lang="en-US" altLang="ja-JP" sz="2000" dirty="0">
                <a:sym typeface="Symbol"/>
              </a:rPr>
              <a:t></a:t>
            </a:r>
            <a:r>
              <a:rPr lang="en-US" altLang="ja-JP" sz="2000" dirty="0"/>
              <a:t>mrad (</a:t>
            </a:r>
            <a:r>
              <a:rPr lang="en-US" altLang="ja-JP" sz="2000" dirty="0" err="1"/>
              <a:t>SectorC</a:t>
            </a:r>
            <a:r>
              <a:rPr lang="en-US" altLang="ja-JP" sz="2000" dirty="0"/>
              <a:t>)</a:t>
            </a:r>
          </a:p>
          <a:p>
            <a:pPr eaLnBrk="1" hangingPunct="1"/>
            <a:r>
              <a:rPr lang="en-US" altLang="ja-JP" sz="2000" dirty="0"/>
              <a:t>When bunch charge increases by 10%, emittance increases by 6.5%.</a:t>
            </a:r>
          </a:p>
          <a:p>
            <a:pPr eaLnBrk="1" hangingPunct="1"/>
            <a:r>
              <a:rPr lang="en-US" altLang="ja-JP" sz="2000" dirty="0"/>
              <a:t>Try simulations w/ measured component misalignment, dynamic beam line movement, energy jitter.</a:t>
            </a:r>
          </a:p>
          <a:p>
            <a:pPr eaLnBrk="1" hangingPunct="1"/>
            <a:endParaRPr lang="en-US" altLang="ja-JP" sz="2000" dirty="0"/>
          </a:p>
          <a:p>
            <a:pPr eaLnBrk="1" hangingPunct="1"/>
            <a:endParaRPr lang="en-US" altLang="ja-JP" sz="2000" dirty="0">
              <a:cs typeface="Times New Roman" pitchFamily="18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2460908" y="5206340"/>
            <a:ext cx="4032448" cy="72008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2427000" y="4804772"/>
            <a:ext cx="4032448" cy="72008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6565364" y="4797152"/>
            <a:ext cx="0" cy="401568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4469512" y="6165304"/>
            <a:ext cx="1686664" cy="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3"/>
          <p:cNvSpPr txBox="1">
            <a:spLocks noChangeArrowheads="1"/>
          </p:cNvSpPr>
          <p:nvPr/>
        </p:nvSpPr>
        <p:spPr bwMode="auto">
          <a:xfrm>
            <a:off x="6228184" y="5877272"/>
            <a:ext cx="1512168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00FF"/>
                </a:solidFill>
              </a:rPr>
              <a:t>5 nC =&gt; 5.5 nC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3"/>
          <p:cNvSpPr txBox="1">
            <a:spLocks noChangeArrowheads="1"/>
          </p:cNvSpPr>
          <p:nvPr/>
        </p:nvSpPr>
        <p:spPr bwMode="auto">
          <a:xfrm>
            <a:off x="6732240" y="4797152"/>
            <a:ext cx="216024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00FF"/>
                </a:solidFill>
              </a:rPr>
              <a:t>12.4 =&gt; 13.2 mm</a:t>
            </a:r>
            <a:r>
              <a:rPr lang="en-US" altLang="ja-JP" sz="1600" dirty="0">
                <a:solidFill>
                  <a:srgbClr val="0000FF"/>
                </a:solidFill>
                <a:sym typeface="Symbol"/>
              </a:rPr>
              <a:t></a:t>
            </a:r>
            <a:r>
              <a:rPr lang="en-US" altLang="ja-JP" sz="1600" dirty="0">
                <a:solidFill>
                  <a:srgbClr val="0000FF"/>
                </a:solidFill>
              </a:rPr>
              <a:t>mrad 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04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" y="2947918"/>
            <a:ext cx="4765968" cy="334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779228" cy="33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62744"/>
            <a:ext cx="7772400" cy="762000"/>
          </a:xfrm>
        </p:spPr>
        <p:txBody>
          <a:bodyPr/>
          <a:lstStyle/>
          <a:p>
            <a:r>
              <a:rPr lang="en-US" altLang="ja-JP" dirty="0"/>
              <a:t>Emittance measurement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0" y="1124744"/>
            <a:ext cx="91440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000" kern="0" dirty="0"/>
              <a:t>Emittance as function of bunch charge (drop the results w/ large error )</a:t>
            </a:r>
          </a:p>
          <a:p>
            <a:r>
              <a:rPr lang="en-US" altLang="ja-JP" sz="2000" kern="0" dirty="0"/>
              <a:t>Small bunch charge (&lt; 1 nC) shows good emittance at injector section.</a:t>
            </a:r>
          </a:p>
          <a:p>
            <a:pPr lvl="1"/>
            <a:r>
              <a:rPr lang="en-US" altLang="ja-JP" sz="2000" kern="0" dirty="0"/>
              <a:t>&lt; 10 </a:t>
            </a:r>
            <a:r>
              <a:rPr lang="en-US" altLang="ja-JP" sz="2000" dirty="0"/>
              <a:t>mm</a:t>
            </a:r>
            <a:r>
              <a:rPr lang="en-US" altLang="ja-JP" sz="2000" dirty="0">
                <a:sym typeface="Symbol"/>
              </a:rPr>
              <a:t></a:t>
            </a:r>
            <a:r>
              <a:rPr lang="en-US" altLang="ja-JP" sz="2000" dirty="0"/>
              <a:t>mrad (Vertical), &lt; 15 mm</a:t>
            </a:r>
            <a:r>
              <a:rPr lang="en-US" altLang="ja-JP" sz="2000" dirty="0">
                <a:sym typeface="Symbol"/>
              </a:rPr>
              <a:t></a:t>
            </a:r>
            <a:r>
              <a:rPr lang="en-US" altLang="ja-JP" sz="2000" dirty="0"/>
              <a:t>mrad (Horizontal)</a:t>
            </a:r>
          </a:p>
          <a:p>
            <a:r>
              <a:rPr lang="en-US" altLang="ja-JP" sz="2000" kern="0" dirty="0"/>
              <a:t>Results at </a:t>
            </a:r>
            <a:r>
              <a:rPr lang="en-US" altLang="ja-JP" sz="2000" kern="0" dirty="0" err="1"/>
              <a:t>SectorB</a:t>
            </a:r>
            <a:r>
              <a:rPr lang="en-US" altLang="ja-JP" sz="2000" kern="0" dirty="0"/>
              <a:t> show larger emittance than our goal.</a:t>
            </a:r>
          </a:p>
        </p:txBody>
      </p:sp>
      <p:cxnSp>
        <p:nvCxnSpPr>
          <p:cNvPr id="9" name="直線コネクタ 8"/>
          <p:cNvCxnSpPr/>
          <p:nvPr/>
        </p:nvCxnSpPr>
        <p:spPr>
          <a:xfrm>
            <a:off x="899592" y="5254600"/>
            <a:ext cx="3240360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220072" y="5576540"/>
            <a:ext cx="3240360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355976" y="5106670"/>
            <a:ext cx="43204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0000FF"/>
                </a:solidFill>
              </a:rPr>
              <a:t>20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4139952" y="5254600"/>
            <a:ext cx="216024" cy="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4788024" y="5275947"/>
            <a:ext cx="432048" cy="30059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46734"/>
            <a:ext cx="59531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06760"/>
            <a:ext cx="7772400" cy="545976"/>
          </a:xfrm>
        </p:spPr>
        <p:txBody>
          <a:bodyPr/>
          <a:lstStyle/>
          <a:p>
            <a:r>
              <a:rPr kumimoji="1" lang="en-US" altLang="ja-JP" dirty="0"/>
              <a:t>Optics design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  <p:cxnSp>
        <p:nvCxnSpPr>
          <p:cNvPr id="10" name="直線コネクタ 9"/>
          <p:cNvCxnSpPr/>
          <p:nvPr/>
        </p:nvCxnSpPr>
        <p:spPr>
          <a:xfrm>
            <a:off x="1907704" y="4149080"/>
            <a:ext cx="5400600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72008" y="1052736"/>
            <a:ext cx="896448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000" kern="0" dirty="0"/>
              <a:t>Quadrupole triplets will be installed in merger line.</a:t>
            </a:r>
          </a:p>
          <a:p>
            <a:r>
              <a:rPr lang="en-US" altLang="ja-JP" sz="2000" kern="0" dirty="0"/>
              <a:t>Beam size is not so large in comparison </a:t>
            </a:r>
            <a:r>
              <a:rPr lang="en-US" altLang="ja-JP" sz="2000" kern="0"/>
              <a:t>with bore radius </a:t>
            </a:r>
            <a:r>
              <a:rPr lang="en-US" altLang="ja-JP" sz="2000" kern="0" dirty="0"/>
              <a:t>of vacuum chamber</a:t>
            </a:r>
            <a:r>
              <a:rPr lang="en-US" altLang="ja-JP" sz="2400" kern="0" dirty="0"/>
              <a:t>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83568" y="2420888"/>
                <a:ext cx="1080120" cy="35323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GB" altLang="ja-JP" sz="1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sz="14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140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1" lang="ja-JP" altLang="en-US" sz="140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1400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rad>
                      <m:radPr>
                        <m:degHide m:val="on"/>
                        <m:ctrlPr>
                          <a:rPr kumimoji="1" lang="ja-JP" altLang="en-US" sz="1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sz="1400" b="0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kumimoji="1" lang="en-US" altLang="ja-JP" sz="1400" b="0" i="1" dirty="0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kumimoji="1" lang="ja-JP" altLang="en-US" sz="140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420888"/>
                <a:ext cx="1080120" cy="353238"/>
              </a:xfrm>
              <a:prstGeom prst="rect">
                <a:avLst/>
              </a:prstGeom>
              <a:blipFill rotWithShape="1"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83568" y="3896319"/>
                <a:ext cx="864096" cy="32476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GB" altLang="ja-JP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GB" sz="1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1" lang="ja-JP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 </a:t>
                </a:r>
                <a:r>
                  <a:rPr kumimoji="1" lang="en-US" altLang="ja-JP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(</a:t>
                </a:r>
                <a:r>
                  <a:rPr kumimoji="1" lang="en-US" altLang="ja-JP" sz="1400" dirty="0">
                    <a:solidFill>
                      <a:srgbClr val="FF0000"/>
                    </a:solidFill>
                    <a:latin typeface="+mj-lt"/>
                  </a:rPr>
                  <a:t>mm</a:t>
                </a:r>
                <a:r>
                  <a:rPr kumimoji="1" lang="en-US" altLang="ja-JP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)</a:t>
                </a:r>
                <a:endParaRPr kumimoji="1" lang="ja-JP" altLang="en-US" sz="1400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896319"/>
                <a:ext cx="864096" cy="324769"/>
              </a:xfrm>
              <a:prstGeom prst="rect">
                <a:avLst/>
              </a:prstGeom>
              <a:blipFill rotWithShape="1">
                <a:blip r:embed="rId4"/>
                <a:stretch>
                  <a:fillRect t="-3774"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746524" y="3505870"/>
                <a:ext cx="801140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GB" altLang="ja-JP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GB" sz="14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14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(</m:t>
                      </m:r>
                      <m:r>
                        <a:rPr kumimoji="1" lang="en-US" altLang="ja-JP" sz="14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𝑚𝑚</m:t>
                      </m:r>
                      <m:r>
                        <a:rPr kumimoji="1" lang="en-US" altLang="ja-JP" sz="14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1" lang="ja-JP" altLang="en-US" sz="1400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24" y="3505870"/>
                <a:ext cx="801140" cy="307777"/>
              </a:xfrm>
              <a:prstGeom prst="rect">
                <a:avLst/>
              </a:prstGeom>
              <a:blipFill rotWithShape="1">
                <a:blip r:embed="rId5"/>
                <a:stretch>
                  <a:fillRect r="-5303" b="-9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35496" y="4583951"/>
            <a:ext cx="165618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+mj-lt"/>
              </a:rPr>
              <a:t>Ver. beam size (mm)</a:t>
            </a:r>
            <a:endParaRPr kumimoji="1" lang="ja-JP" alt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96" y="4254174"/>
            <a:ext cx="172819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+mj-lt"/>
              </a:rPr>
              <a:t>Hor. beam size (mm)</a:t>
            </a:r>
            <a:endParaRPr kumimoji="1" lang="ja-JP" alt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24128" y="2420888"/>
            <a:ext cx="1008112" cy="439248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496" y="5013176"/>
            <a:ext cx="165618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+mj-lt"/>
              </a:rPr>
              <a:t>Beam energy (MeV)</a:t>
            </a:r>
            <a:endParaRPr kumimoji="1" lang="ja-JP" altLang="en-US" sz="1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683568" y="2859738"/>
                <a:ext cx="1080120" cy="35323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GB" altLang="ja-JP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14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1" lang="ja-JP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1400" b="0" i="0" dirty="0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ad>
                      <m:radPr>
                        <m:degHide m:val="on"/>
                        <m:ctrlPr>
                          <a:rPr kumimoji="1" lang="ja-JP" altLang="en-US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sz="14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e>
                    </m:rad>
                    <m:r>
                      <a:rPr kumimoji="1" lang="en-US" altLang="ja-JP" sz="14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kumimoji="1" lang="ja-JP" altLang="en-US" sz="1400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859738"/>
                <a:ext cx="1080120" cy="3532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5364088" y="1916832"/>
            <a:ext cx="1656184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Merger line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96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タイトル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762000"/>
          </a:xfrm>
        </p:spPr>
        <p:txBody>
          <a:bodyPr/>
          <a:lstStyle/>
          <a:p>
            <a:r>
              <a:rPr lang="en-US" altLang="ja-JP" dirty="0"/>
              <a:t>Beam diagnostics</a:t>
            </a:r>
            <a:endParaRPr lang="ja-JP" altLang="en-US" dirty="0"/>
          </a:p>
        </p:txBody>
      </p:sp>
      <p:sp>
        <p:nvSpPr>
          <p:cNvPr id="3379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4318893"/>
          </a:xfrm>
        </p:spPr>
        <p:txBody>
          <a:bodyPr/>
          <a:lstStyle/>
          <a:p>
            <a:r>
              <a:rPr lang="en-US" altLang="ja-JP" sz="2000" dirty="0"/>
              <a:t>Beam position measurement</a:t>
            </a:r>
          </a:p>
          <a:p>
            <a:pPr lvl="1"/>
            <a:r>
              <a:rPr lang="en-US" altLang="ja-JP" sz="2000" dirty="0"/>
              <a:t>BPMs x 91 (strip-line type electrodes)</a:t>
            </a:r>
          </a:p>
          <a:p>
            <a:r>
              <a:rPr lang="en-US" altLang="ja-JP" sz="2000" dirty="0"/>
              <a:t>Beam profile/Emittance measurement</a:t>
            </a:r>
          </a:p>
          <a:p>
            <a:pPr lvl="1"/>
            <a:r>
              <a:rPr lang="en-US" altLang="ja-JP" sz="2000" dirty="0"/>
              <a:t>Fluorescent screen monitors x100</a:t>
            </a:r>
          </a:p>
          <a:p>
            <a:pPr lvl="1"/>
            <a:r>
              <a:rPr lang="en-US" altLang="ja-JP" sz="2000" dirty="0"/>
              <a:t>Single wire scanner x1</a:t>
            </a:r>
          </a:p>
          <a:p>
            <a:pPr lvl="1"/>
            <a:r>
              <a:rPr lang="en-US" altLang="ja-JP" sz="2000" dirty="0"/>
              <a:t>Multiple wire scanner x5</a:t>
            </a:r>
          </a:p>
          <a:p>
            <a:r>
              <a:rPr lang="en-US" altLang="ja-JP" sz="2000" dirty="0"/>
              <a:t>Bunch length measurement</a:t>
            </a:r>
          </a:p>
          <a:p>
            <a:pPr lvl="1"/>
            <a:r>
              <a:rPr lang="en-US" altLang="ja-JP" sz="2000" dirty="0"/>
              <a:t>Streak camera x3</a:t>
            </a:r>
          </a:p>
        </p:txBody>
      </p:sp>
      <p:sp>
        <p:nvSpPr>
          <p:cNvPr id="3379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12E12C-6482-44CE-999B-39978DF410A3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ja-JP" sz="1400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6840760" cy="30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174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6513" y="405606"/>
            <a:ext cx="9042400" cy="64523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altLang="ja-JP" b="1" kern="0" dirty="0">
                <a:solidFill>
                  <a:schemeClr val="tx2"/>
                </a:solidFill>
                <a:latin typeface="Times" charset="0"/>
              </a:rPr>
              <a:t>New BPM readout system</a:t>
            </a:r>
          </a:p>
          <a:p>
            <a:pPr>
              <a:defRPr/>
            </a:pPr>
            <a:r>
              <a:rPr lang="en-US" altLang="ja-JP" sz="2800" kern="0" dirty="0">
                <a:latin typeface="Times" charset="0"/>
              </a:rPr>
              <a:t>Current system:</a:t>
            </a:r>
          </a:p>
          <a:p>
            <a:pPr lvl="1">
              <a:defRPr/>
            </a:pPr>
            <a:r>
              <a:rPr lang="en-US" altLang="ja-JP" sz="2400" kern="0" dirty="0">
                <a:latin typeface="Times" charset="0"/>
              </a:rPr>
              <a:t>Windows-based digital oscilloscope</a:t>
            </a:r>
          </a:p>
          <a:p>
            <a:pPr lvl="2">
              <a:defRPr/>
            </a:pPr>
            <a:r>
              <a:rPr lang="en-US" altLang="ja-JP" sz="2000" kern="0" dirty="0">
                <a:latin typeface="Times" charset="0"/>
              </a:rPr>
              <a:t>10 GSa/s, 8 bit, 1 GHz bandwidth, 4 channels</a:t>
            </a:r>
          </a:p>
          <a:p>
            <a:pPr lvl="2">
              <a:defRPr/>
            </a:pPr>
            <a:r>
              <a:rPr lang="en-US" altLang="ja-JP" sz="2000" kern="0" dirty="0">
                <a:latin typeface="Times" charset="0"/>
              </a:rPr>
              <a:t>Twenty four systems process the signals from 92 BPMs</a:t>
            </a:r>
          </a:p>
          <a:p>
            <a:pPr lvl="2">
              <a:defRPr/>
            </a:pPr>
            <a:r>
              <a:rPr lang="en-US" altLang="ja-JP" sz="2000" kern="0" dirty="0">
                <a:latin typeface="Times" charset="0"/>
              </a:rPr>
              <a:t>Position measurement precision:  </a:t>
            </a:r>
            <a:r>
              <a:rPr lang="en-US" altLang="ja-JP" sz="2000" u="sng" kern="0" dirty="0">
                <a:latin typeface="Times" charset="0"/>
              </a:rPr>
              <a:t>25</a:t>
            </a:r>
            <a:r>
              <a:rPr lang="ja-JP" altLang="en-US" sz="2000" u="sng" kern="0" dirty="0">
                <a:latin typeface="Times" charset="0"/>
              </a:rPr>
              <a:t>～</a:t>
            </a:r>
            <a:r>
              <a:rPr lang="en-US" altLang="ja-JP" sz="2000" u="sng" kern="0" dirty="0">
                <a:latin typeface="Times" charset="0"/>
              </a:rPr>
              <a:t>50 </a:t>
            </a:r>
            <a:r>
              <a:rPr lang="en-US" altLang="ja-JP" sz="2000" u="sng" kern="0" dirty="0">
                <a:latin typeface="Symbol" pitchFamily="18" charset="2"/>
              </a:rPr>
              <a:t>m</a:t>
            </a:r>
            <a:r>
              <a:rPr lang="en-US" altLang="ja-JP" sz="2000" u="sng" kern="0" dirty="0">
                <a:latin typeface="Times" charset="0"/>
              </a:rPr>
              <a:t>m (3-BPM method)</a:t>
            </a:r>
            <a:endParaRPr lang="en-US" altLang="ja-JP" u="sng" kern="0" dirty="0">
              <a:latin typeface="Times" charset="0"/>
            </a:endParaRPr>
          </a:p>
          <a:p>
            <a:pPr>
              <a:defRPr/>
            </a:pPr>
            <a:r>
              <a:rPr lang="en-US" altLang="ja-JP" sz="2800" kern="0" dirty="0">
                <a:latin typeface="Times" charset="0"/>
              </a:rPr>
              <a:t>New system:</a:t>
            </a:r>
          </a:p>
          <a:p>
            <a:pPr lvl="1">
              <a:defRPr/>
            </a:pPr>
            <a:r>
              <a:rPr lang="en-US" altLang="ja-JP" sz="2400" kern="0" dirty="0">
                <a:latin typeface="Times" charset="0"/>
              </a:rPr>
              <a:t>VME module w/ band-pass sampling scheme</a:t>
            </a:r>
          </a:p>
          <a:p>
            <a:pPr lvl="2">
              <a:defRPr/>
            </a:pPr>
            <a:r>
              <a:rPr lang="en-US" altLang="ja-JP" sz="1800" kern="0" dirty="0">
                <a:latin typeface="Times" charset="0"/>
              </a:rPr>
              <a:t>250 </a:t>
            </a:r>
            <a:r>
              <a:rPr lang="en-US" altLang="ja-JP" sz="1800" kern="0" dirty="0" err="1">
                <a:latin typeface="Times" charset="0"/>
              </a:rPr>
              <a:t>MSa</a:t>
            </a:r>
            <a:r>
              <a:rPr lang="en-US" altLang="ja-JP" sz="1800" kern="0" dirty="0">
                <a:latin typeface="Times" charset="0"/>
              </a:rPr>
              <a:t>/s, 16 bit ADC,</a:t>
            </a:r>
          </a:p>
          <a:p>
            <a:pPr lvl="2">
              <a:defRPr/>
            </a:pPr>
            <a:r>
              <a:rPr lang="en-US" altLang="ja-JP" sz="1800" kern="0" dirty="0">
                <a:latin typeface="Times" charset="0"/>
              </a:rPr>
              <a:t>BPF (fc: 180 MHz, BW: 60 MHz, 22 MHz)</a:t>
            </a:r>
          </a:p>
          <a:p>
            <a:pPr lvl="2">
              <a:defRPr/>
            </a:pPr>
            <a:r>
              <a:rPr lang="en-US" altLang="ja-JP" sz="1800" kern="0" dirty="0">
                <a:latin typeface="Times" charset="0"/>
              </a:rPr>
              <a:t>Signal can be well damped within 80 ns</a:t>
            </a:r>
          </a:p>
          <a:p>
            <a:pPr marL="914400" lvl="2" indent="0">
              <a:buNone/>
              <a:defRPr/>
            </a:pPr>
            <a:r>
              <a:rPr lang="en-US" altLang="ja-JP" sz="1800" kern="0" dirty="0">
                <a:latin typeface="Times" charset="0"/>
              </a:rPr>
              <a:t>(first and second bunch interval: 96 ns)</a:t>
            </a:r>
          </a:p>
          <a:p>
            <a:pPr lvl="1">
              <a:defRPr/>
            </a:pPr>
            <a:r>
              <a:rPr lang="en-US" altLang="ja-JP" sz="2800" kern="0" dirty="0">
                <a:latin typeface="Times" charset="0"/>
              </a:rPr>
              <a:t>Measurement precision: </a:t>
            </a:r>
            <a:r>
              <a:rPr lang="en-US" altLang="ja-JP" sz="3200" kern="0" dirty="0">
                <a:solidFill>
                  <a:srgbClr val="FFFF00"/>
                </a:solidFill>
                <a:latin typeface="Times" charset="0"/>
              </a:rPr>
              <a:t>3 </a:t>
            </a:r>
            <a:r>
              <a:rPr lang="en-US" altLang="ja-JP" sz="3200" kern="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3200" kern="0" dirty="0">
                <a:solidFill>
                  <a:srgbClr val="FFFF00"/>
                </a:solidFill>
                <a:latin typeface="Times" charset="0"/>
              </a:rPr>
              <a:t>m</a:t>
            </a:r>
            <a:endParaRPr lang="en-US" altLang="ja-JP" sz="2400" kern="0" dirty="0">
              <a:solidFill>
                <a:srgbClr val="FFFF00"/>
              </a:solidFill>
              <a:latin typeface="Times" charset="0"/>
            </a:endParaRPr>
          </a:p>
          <a:p>
            <a:pPr marL="457200" lvl="1" indent="0">
              <a:buNone/>
              <a:defRPr/>
            </a:pPr>
            <a:r>
              <a:rPr lang="en-US" altLang="ja-JP" sz="2000" kern="0" dirty="0">
                <a:latin typeface="Times" charset="0"/>
              </a:rPr>
              <a:t>104 modules have been manufactured.</a:t>
            </a:r>
          </a:p>
          <a:p>
            <a:pPr marL="457200" lvl="1" indent="0">
              <a:buNone/>
              <a:defRPr/>
            </a:pPr>
            <a:r>
              <a:rPr lang="en-US" altLang="ja-JP" sz="2000" kern="0" dirty="0">
                <a:latin typeface="Times" charset="0"/>
              </a:rPr>
              <a:t>12 modules have been successfully utilized for daily operation.</a:t>
            </a:r>
          </a:p>
        </p:txBody>
      </p:sp>
      <p:pic>
        <p:nvPicPr>
          <p:cNvPr id="2048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6317"/>
            <a:ext cx="2483768" cy="18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 descr="waveform_run3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958927"/>
            <a:ext cx="2592288" cy="2350393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 flipV="1">
            <a:off x="7452320" y="4186361"/>
            <a:ext cx="0" cy="1872208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8153350" y="4186361"/>
            <a:ext cx="0" cy="1872208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7452320" y="4618409"/>
            <a:ext cx="701030" cy="0"/>
          </a:xfrm>
          <a:prstGeom prst="straightConnector1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380312" y="415674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80 ns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5" name="Placeholder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58"/>
          <a:stretch/>
        </p:blipFill>
        <p:spPr bwMode="auto">
          <a:xfrm rot="5400000">
            <a:off x="7407460" y="2076117"/>
            <a:ext cx="2148360" cy="1541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725328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4139952" y="3501008"/>
            <a:ext cx="5004048" cy="3356992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762000"/>
          </a:xfrm>
        </p:spPr>
        <p:txBody>
          <a:bodyPr/>
          <a:lstStyle/>
          <a:p>
            <a:r>
              <a:rPr kumimoji="1" lang="en-US" altLang="ja-JP" dirty="0"/>
              <a:t>Profile monitor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08720"/>
            <a:ext cx="9252520" cy="4495800"/>
          </a:xfrm>
        </p:spPr>
        <p:txBody>
          <a:bodyPr/>
          <a:lstStyle/>
          <a:p>
            <a:r>
              <a:rPr lang="en-US" altLang="ja-JP" sz="2400" dirty="0"/>
              <a:t>Screen material is made of 99.5% Al</a:t>
            </a:r>
            <a:r>
              <a:rPr lang="en-US" altLang="ja-JP" sz="1800" dirty="0"/>
              <a:t>2</a:t>
            </a:r>
            <a:r>
              <a:rPr lang="en-US" altLang="ja-JP" sz="2400" dirty="0"/>
              <a:t>O</a:t>
            </a:r>
            <a:r>
              <a:rPr lang="en-US" altLang="ja-JP" sz="1800" dirty="0"/>
              <a:t>3</a:t>
            </a:r>
            <a:r>
              <a:rPr lang="en-US" altLang="ja-JP" sz="2400" dirty="0"/>
              <a:t> and 0.5% CrO</a:t>
            </a:r>
            <a:r>
              <a:rPr lang="en-US" altLang="ja-JP" sz="1800" dirty="0"/>
              <a:t>3</a:t>
            </a:r>
            <a:r>
              <a:rPr lang="en-US" altLang="ja-JP" sz="2400" dirty="0"/>
              <a:t> (AF995R, </a:t>
            </a:r>
            <a:r>
              <a:rPr lang="en-US" altLang="ja-JP" sz="2400" dirty="0" err="1"/>
              <a:t>Demarquest</a:t>
            </a:r>
            <a:r>
              <a:rPr lang="en-US" altLang="ja-JP" sz="2400" dirty="0"/>
              <a:t> Co.). (t: 1 mm)</a:t>
            </a:r>
          </a:p>
          <a:p>
            <a:r>
              <a:rPr lang="en-US" altLang="ja-JP" sz="2400" dirty="0"/>
              <a:t>Linux/PLC (x31) control profile monitor (insert/remove, video signal select, limit switch, LED illumination, pneumatic air pressure).</a:t>
            </a:r>
          </a:p>
          <a:p>
            <a:r>
              <a:rPr kumimoji="1" lang="en-US" altLang="ja-JP" sz="2400" dirty="0"/>
              <a:t>EPICS IOC is running on Linux/PLC. HLA is implemented by Python.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  <p:pic>
        <p:nvPicPr>
          <p:cNvPr id="90114" name="Picture 2" descr="Screen_monitor_h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60164"/>
            <a:ext cx="2160240" cy="204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81251"/>
            <a:ext cx="2411559" cy="95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89363"/>
            <a:ext cx="1919288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7" name="図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8163"/>
            <a:ext cx="2104831" cy="14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237894" y="3582218"/>
            <a:ext cx="273630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Controller and HLA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5576" y="3027298"/>
            <a:ext cx="273630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Beam profile </a:t>
            </a:r>
            <a:endParaRPr kumimoji="1" lang="ja-JP" altLang="en-US" dirty="0"/>
          </a:p>
        </p:txBody>
      </p:sp>
      <p:pic>
        <p:nvPicPr>
          <p:cNvPr id="96259" name="図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99758"/>
            <a:ext cx="2387132" cy="252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223271"/>
            <a:ext cx="1262060" cy="15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85605" y="4695527"/>
            <a:ext cx="3604239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Monito</a:t>
            </a:r>
            <a:r>
              <a:rPr lang="en-US" altLang="ja-JP" dirty="0"/>
              <a:t>r and CCD camera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233846" y="2945023"/>
            <a:ext cx="3762090" cy="1636105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33846" y="4623519"/>
            <a:ext cx="3762090" cy="2189857"/>
          </a:xfrm>
          <a:prstGeom prst="rect">
            <a:avLst/>
          </a:prstGeom>
          <a:noFill/>
          <a:ln w="635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962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62744"/>
            <a:ext cx="7772400" cy="762000"/>
          </a:xfrm>
        </p:spPr>
        <p:txBody>
          <a:bodyPr/>
          <a:lstStyle/>
          <a:p>
            <a:r>
              <a:rPr lang="en-US" altLang="ja-JP" dirty="0"/>
              <a:t>Profile monitor (cont’d)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836712"/>
            <a:ext cx="9108504" cy="4495800"/>
          </a:xfrm>
        </p:spPr>
        <p:txBody>
          <a:bodyPr/>
          <a:lstStyle/>
          <a:p>
            <a:r>
              <a:rPr lang="en-GB" altLang="ja-JP" sz="2800" dirty="0"/>
              <a:t>7/97 were replaced by 30-</a:t>
            </a:r>
            <a:r>
              <a:rPr lang="en-GB" altLang="ja-JP" sz="2800" dirty="0">
                <a:latin typeface="Symbol" panose="05050102010706020507" pitchFamily="18" charset="2"/>
              </a:rPr>
              <a:t>m</a:t>
            </a:r>
            <a:r>
              <a:rPr lang="en-GB" altLang="ja-JP" sz="2800" dirty="0"/>
              <a:t>m-thick one for precise beam size/emittance measurement (Quadrupole scan).</a:t>
            </a:r>
          </a:p>
          <a:p>
            <a:r>
              <a:rPr lang="en-GB" altLang="ja-JP" sz="2800" dirty="0"/>
              <a:t>CCD cameras have been replaced by new one.</a:t>
            </a:r>
          </a:p>
          <a:p>
            <a:pPr lvl="1"/>
            <a:r>
              <a:rPr lang="en-GB" altLang="ja-JP" sz="2400" dirty="0"/>
              <a:t>Allied Vision: GC650 w/ </a:t>
            </a:r>
            <a:r>
              <a:rPr lang="en-GB" altLang="ja-JP" sz="2400" dirty="0" err="1"/>
              <a:t>GbE</a:t>
            </a:r>
            <a:endParaRPr lang="en-GB" altLang="ja-JP" sz="2400" dirty="0"/>
          </a:p>
          <a:p>
            <a:pPr lvl="1"/>
            <a:r>
              <a:rPr lang="en-GB" altLang="ja-JP" sz="2400" dirty="0"/>
              <a:t>Ext. trigger input</a:t>
            </a:r>
          </a:p>
          <a:p>
            <a:pPr lvl="1"/>
            <a:r>
              <a:rPr lang="en-GB" altLang="ja-JP" dirty="0"/>
              <a:t>EPICS IOC, CSS for HLA</a:t>
            </a:r>
          </a:p>
          <a:p>
            <a:pPr lvl="1"/>
            <a:endParaRPr lang="en-GB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28800"/>
            <a:ext cx="1944216" cy="124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94" y="3068960"/>
            <a:ext cx="3337388" cy="330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725519"/>
            <a:ext cx="3672408" cy="30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22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78" y="317976"/>
            <a:ext cx="6008817" cy="478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タイトル 1"/>
          <p:cNvSpPr>
            <a:spLocks noGrp="1"/>
          </p:cNvSpPr>
          <p:nvPr>
            <p:ph type="title"/>
          </p:nvPr>
        </p:nvSpPr>
        <p:spPr>
          <a:xfrm>
            <a:off x="1177925" y="-26988"/>
            <a:ext cx="6418263" cy="431801"/>
          </a:xfrm>
          <a:solidFill>
            <a:schemeClr val="tx1"/>
          </a:solidFill>
        </p:spPr>
        <p:txBody>
          <a:bodyPr/>
          <a:lstStyle/>
          <a:p>
            <a:r>
              <a:rPr lang="en-US" altLang="ja-JP" sz="4000" dirty="0">
                <a:solidFill>
                  <a:schemeClr val="bg1"/>
                </a:solidFill>
              </a:rPr>
              <a:t>Bunch charge history</a:t>
            </a:r>
            <a:r>
              <a:rPr lang="ja-JP" altLang="en-US" sz="4000" dirty="0">
                <a:solidFill>
                  <a:schemeClr val="bg1"/>
                </a:solidFill>
              </a:rPr>
              <a:t> </a:t>
            </a:r>
            <a:r>
              <a:rPr lang="en-US" altLang="ja-JP" sz="4000" dirty="0">
                <a:solidFill>
                  <a:schemeClr val="bg1"/>
                </a:solidFill>
              </a:rPr>
              <a:t>(</a:t>
            </a:r>
            <a:r>
              <a:rPr lang="en-US" altLang="ja-JP" sz="4000" dirty="0" err="1">
                <a:solidFill>
                  <a:schemeClr val="bg1"/>
                </a:solidFill>
              </a:rPr>
              <a:t>rf</a:t>
            </a:r>
            <a:r>
              <a:rPr lang="en-US" altLang="ja-JP" sz="4000" dirty="0">
                <a:solidFill>
                  <a:schemeClr val="bg1"/>
                </a:solidFill>
              </a:rPr>
              <a:t> gun)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2218556" y="1484784"/>
            <a:ext cx="4945732" cy="0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3060650" y="980728"/>
            <a:ext cx="503238" cy="358775"/>
          </a:xfrm>
          <a:prstGeom prst="ellipse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5078413"/>
            <a:ext cx="581025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>
            <a:endCxn id="2" idx="7"/>
          </p:cNvCxnSpPr>
          <p:nvPr/>
        </p:nvCxnSpPr>
        <p:spPr>
          <a:xfrm flipH="1">
            <a:off x="3490191" y="808484"/>
            <a:ext cx="1010621" cy="22478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2" name="テキスト ボックス 7"/>
          <p:cNvSpPr txBox="1">
            <a:spLocks noChangeArrowheads="1"/>
          </p:cNvSpPr>
          <p:nvPr/>
        </p:nvSpPr>
        <p:spPr bwMode="auto">
          <a:xfrm>
            <a:off x="4552070" y="2348880"/>
            <a:ext cx="1224136" cy="46166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0.75 nC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cxnSp>
        <p:nvCxnSpPr>
          <p:cNvPr id="11" name="直線矢印コネクタ 10"/>
          <p:cNvCxnSpPr>
            <a:stCxn id="36872" idx="2"/>
          </p:cNvCxnSpPr>
          <p:nvPr/>
        </p:nvCxnSpPr>
        <p:spPr>
          <a:xfrm>
            <a:off x="5164138" y="2810545"/>
            <a:ext cx="1208062" cy="126652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4" name="テキスト ボックス 7"/>
          <p:cNvSpPr txBox="1">
            <a:spLocks noChangeArrowheads="1"/>
          </p:cNvSpPr>
          <p:nvPr/>
        </p:nvSpPr>
        <p:spPr bwMode="auto">
          <a:xfrm>
            <a:off x="3995738" y="590550"/>
            <a:ext cx="1168400" cy="461963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chemeClr val="bg1"/>
                </a:solidFill>
              </a:rPr>
              <a:t>5.6 nC</a:t>
            </a:r>
            <a:endParaRPr lang="ja-JP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9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-114290" y="362744"/>
            <a:ext cx="9144000" cy="762000"/>
          </a:xfrm>
        </p:spPr>
        <p:txBody>
          <a:bodyPr/>
          <a:lstStyle/>
          <a:p>
            <a:r>
              <a:rPr lang="en-US" altLang="ja-JP" sz="4000" dirty="0"/>
              <a:t>SuperKEKB</a:t>
            </a:r>
            <a:r>
              <a:rPr lang="ja-JP" altLang="en-US" sz="4000" dirty="0"/>
              <a:t>入射器への要求</a:t>
            </a:r>
            <a:endParaRPr lang="ja-JP" altLang="en-US" sz="3900" dirty="0"/>
          </a:p>
        </p:txBody>
      </p:sp>
      <p:sp>
        <p:nvSpPr>
          <p:cNvPr id="614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F1CE24-B372-4F4D-A88D-2D4E8B8E65A4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140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-12004" y="1002199"/>
            <a:ext cx="9336532" cy="570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ja-JP" altLang="en-US" sz="2400" kern="0" dirty="0"/>
              <a:t>低エミッタンス</a:t>
            </a:r>
            <a:r>
              <a:rPr lang="en-US" altLang="ja-JP" sz="2400" kern="0" dirty="0"/>
              <a:t>e-/e+</a:t>
            </a:r>
            <a:r>
              <a:rPr lang="ja-JP" altLang="en-US" sz="2400" kern="0" dirty="0"/>
              <a:t>ビーム供給</a:t>
            </a:r>
            <a:r>
              <a:rPr lang="en-US" altLang="ja-JP" sz="2400" kern="0" dirty="0"/>
              <a:t>:</a:t>
            </a:r>
          </a:p>
          <a:p>
            <a:pPr lvl="1">
              <a:defRPr/>
            </a:pPr>
            <a:r>
              <a:rPr lang="en-US" altLang="ja-JP" sz="2000" kern="0" dirty="0"/>
              <a:t>e-:  1 nC, 300 </a:t>
            </a:r>
            <a:r>
              <a:rPr lang="en-US" altLang="ja-JP" sz="2000" dirty="0"/>
              <a:t>mm</a:t>
            </a:r>
            <a:r>
              <a:rPr lang="en-US" altLang="ja-JP" sz="2000" dirty="0">
                <a:sym typeface="Symbol"/>
              </a:rPr>
              <a:t></a:t>
            </a:r>
            <a:r>
              <a:rPr lang="en-US" altLang="ja-JP" sz="2000" dirty="0"/>
              <a:t>mrad (</a:t>
            </a:r>
            <a:r>
              <a:rPr lang="en-US" altLang="ja-JP" sz="1400" dirty="0"/>
              <a:t>KEKB</a:t>
            </a:r>
            <a:r>
              <a:rPr lang="en-US" altLang="ja-JP" sz="2000" dirty="0"/>
              <a:t>) </a:t>
            </a:r>
            <a:r>
              <a:rPr lang="en-US" altLang="ja-JP" sz="2000" kern="0" dirty="0"/>
              <a:t>=&gt; </a:t>
            </a:r>
            <a:r>
              <a:rPr lang="en-US" altLang="ja-JP" sz="2000" kern="0" dirty="0">
                <a:solidFill>
                  <a:srgbClr val="FFFF00"/>
                </a:solidFill>
              </a:rPr>
              <a:t>5 nC, 50 (H)/20 (V) </a:t>
            </a:r>
            <a:r>
              <a:rPr lang="en-US" altLang="ja-JP" sz="2000" dirty="0">
                <a:solidFill>
                  <a:srgbClr val="FFFF00"/>
                </a:solidFill>
              </a:rPr>
              <a:t>mm</a:t>
            </a:r>
            <a:r>
              <a:rPr lang="en-US" altLang="ja-JP" sz="2000" dirty="0">
                <a:solidFill>
                  <a:srgbClr val="FFFF00"/>
                </a:solidFill>
                <a:sym typeface="Symbol"/>
              </a:rPr>
              <a:t></a:t>
            </a:r>
            <a:r>
              <a:rPr lang="en-US" altLang="ja-JP" sz="2000" dirty="0">
                <a:solidFill>
                  <a:srgbClr val="FFFF00"/>
                </a:solidFill>
              </a:rPr>
              <a:t>mrad (Phase III)</a:t>
            </a:r>
          </a:p>
          <a:p>
            <a:pPr lvl="1">
              <a:defRPr/>
            </a:pPr>
            <a:r>
              <a:rPr lang="en-US" altLang="ja-JP" sz="2000" kern="0" dirty="0"/>
              <a:t>e+: 1 nC, 1500 </a:t>
            </a:r>
            <a:r>
              <a:rPr lang="en-US" altLang="ja-JP" sz="2000" dirty="0"/>
              <a:t>mm</a:t>
            </a:r>
            <a:r>
              <a:rPr lang="en-US" altLang="ja-JP" sz="2000" dirty="0">
                <a:sym typeface="Symbol"/>
              </a:rPr>
              <a:t></a:t>
            </a:r>
            <a:r>
              <a:rPr lang="en-US" altLang="ja-JP" sz="2000" dirty="0"/>
              <a:t>mrad (</a:t>
            </a:r>
            <a:r>
              <a:rPr lang="en-US" altLang="ja-JP" sz="1400" dirty="0"/>
              <a:t>KEKB</a:t>
            </a:r>
            <a:r>
              <a:rPr lang="en-US" altLang="ja-JP" sz="2000" dirty="0"/>
              <a:t>) </a:t>
            </a:r>
            <a:r>
              <a:rPr lang="en-US" altLang="ja-JP" sz="2000" kern="0" dirty="0"/>
              <a:t>=&gt; </a:t>
            </a:r>
            <a:r>
              <a:rPr lang="en-US" altLang="ja-JP" sz="2000" kern="0" dirty="0">
                <a:solidFill>
                  <a:srgbClr val="FFFF00"/>
                </a:solidFill>
              </a:rPr>
              <a:t>4 nC, 100 (H)/20 (V) </a:t>
            </a:r>
            <a:r>
              <a:rPr lang="en-US" altLang="ja-JP" sz="2000" dirty="0">
                <a:solidFill>
                  <a:srgbClr val="FFFF00"/>
                </a:solidFill>
              </a:rPr>
              <a:t>mm</a:t>
            </a:r>
            <a:r>
              <a:rPr lang="en-US" altLang="ja-JP" sz="2000" dirty="0">
                <a:solidFill>
                  <a:srgbClr val="FFFF00"/>
                </a:solidFill>
                <a:sym typeface="Symbol"/>
              </a:rPr>
              <a:t></a:t>
            </a:r>
            <a:r>
              <a:rPr lang="en-US" altLang="ja-JP" sz="2000" dirty="0">
                <a:solidFill>
                  <a:srgbClr val="FFFF00"/>
                </a:solidFill>
              </a:rPr>
              <a:t>mrad (Phase III)</a:t>
            </a:r>
            <a:endParaRPr lang="en-US" altLang="ja-JP" sz="2000" kern="0" dirty="0">
              <a:solidFill>
                <a:srgbClr val="FFFF00"/>
              </a:solidFill>
            </a:endParaRPr>
          </a:p>
          <a:p>
            <a:pPr lvl="2">
              <a:defRPr/>
            </a:pPr>
            <a:r>
              <a:rPr lang="en-US" altLang="ja-JP" sz="1600" kern="0" dirty="0"/>
              <a:t>(*)  Phase I: 1 </a:t>
            </a:r>
            <a:r>
              <a:rPr lang="en-US" altLang="ja-JP" sz="1600" kern="0" dirty="0" err="1"/>
              <a:t>nC</a:t>
            </a:r>
            <a:r>
              <a:rPr lang="en-US" altLang="ja-JP" sz="1600" kern="0" dirty="0"/>
              <a:t>, </a:t>
            </a:r>
            <a:r>
              <a:rPr lang="ja-JP" altLang="en-US" sz="1600" kern="0" dirty="0"/>
              <a:t>低エミッタンス不要</a:t>
            </a:r>
            <a:r>
              <a:rPr lang="en-US" altLang="ja-JP" sz="1600" kern="0" dirty="0"/>
              <a:t>, Phase II: 2 </a:t>
            </a:r>
            <a:r>
              <a:rPr lang="en-US" altLang="ja-JP" sz="1600" kern="0" dirty="0" err="1"/>
              <a:t>nC</a:t>
            </a:r>
            <a:r>
              <a:rPr lang="en-US" altLang="ja-JP" sz="1600" kern="0" dirty="0"/>
              <a:t>, </a:t>
            </a:r>
            <a:r>
              <a:rPr lang="ja-JP" altLang="en-US" sz="1600" kern="0" dirty="0"/>
              <a:t>低エミッタンス</a:t>
            </a:r>
            <a:endParaRPr lang="en-GB" altLang="ja-JP" sz="2000" kern="0" dirty="0"/>
          </a:p>
          <a:p>
            <a:pPr lvl="1">
              <a:defRPr/>
            </a:pPr>
            <a:r>
              <a:rPr lang="ja-JP" altLang="en-US" sz="2200" kern="0" dirty="0">
                <a:solidFill>
                  <a:srgbClr val="FFFF00"/>
                </a:solidFill>
              </a:rPr>
              <a:t>低エミッタンス光陰極</a:t>
            </a:r>
            <a:r>
              <a:rPr lang="en-US" altLang="ja-JP" sz="2200" kern="0" dirty="0">
                <a:solidFill>
                  <a:srgbClr val="FFFF00"/>
                </a:solidFill>
              </a:rPr>
              <a:t>RF</a:t>
            </a:r>
            <a:r>
              <a:rPr lang="ja-JP" altLang="en-US" sz="2200" kern="0" dirty="0">
                <a:solidFill>
                  <a:srgbClr val="FFFF00"/>
                </a:solidFill>
              </a:rPr>
              <a:t>電子銃 </a:t>
            </a:r>
            <a:r>
              <a:rPr lang="en-US" altLang="ja-JP" sz="2200" kern="0" dirty="0">
                <a:solidFill>
                  <a:srgbClr val="FFFF00"/>
                </a:solidFill>
              </a:rPr>
              <a:t>(Ir5Ce, </a:t>
            </a:r>
            <a:r>
              <a:rPr lang="ja-JP" altLang="en-US" sz="2200" kern="0" dirty="0">
                <a:solidFill>
                  <a:srgbClr val="FFFF00"/>
                </a:solidFill>
              </a:rPr>
              <a:t>擬似進行波空洞</a:t>
            </a:r>
            <a:r>
              <a:rPr lang="en-US" altLang="ja-JP" sz="2200" kern="0" dirty="0">
                <a:solidFill>
                  <a:srgbClr val="FFFF00"/>
                </a:solidFill>
              </a:rPr>
              <a:t>)</a:t>
            </a:r>
          </a:p>
          <a:p>
            <a:pPr lvl="1">
              <a:defRPr/>
            </a:pPr>
            <a:r>
              <a:rPr lang="ja-JP" altLang="en-US" sz="2200" kern="0" dirty="0">
                <a:solidFill>
                  <a:srgbClr val="FFFF00"/>
                </a:solidFill>
              </a:rPr>
              <a:t>陽電子ダンピングリング</a:t>
            </a:r>
            <a:endParaRPr lang="en-US" altLang="ja-JP" sz="2200" kern="0" dirty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ja-JP" altLang="en-US" sz="2200" kern="0" dirty="0">
                <a:solidFill>
                  <a:srgbClr val="FFFF00"/>
                </a:solidFill>
              </a:rPr>
              <a:t>精密機器アライメント </a:t>
            </a:r>
            <a:r>
              <a:rPr lang="en-US" altLang="ja-JP" sz="2200" kern="0" dirty="0">
                <a:solidFill>
                  <a:srgbClr val="FFFF00"/>
                </a:solidFill>
              </a:rPr>
              <a:t>(0.1 mm – 0.3 mm (</a:t>
            </a:r>
            <a:r>
              <a:rPr lang="en-US" altLang="ja-JP" sz="2200" kern="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200" kern="0" dirty="0">
                <a:solidFill>
                  <a:srgbClr val="FFFF00"/>
                </a:solidFill>
              </a:rPr>
              <a:t>))</a:t>
            </a:r>
            <a:endParaRPr lang="en-GB" altLang="ja-JP" sz="2200" kern="0" dirty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ja-JP" altLang="en-US" sz="2200" kern="0" dirty="0">
                <a:solidFill>
                  <a:srgbClr val="FFFF00"/>
                </a:solidFill>
              </a:rPr>
              <a:t>精密軌道測定および制御に基づくエミッタンス保存</a:t>
            </a:r>
            <a:endParaRPr lang="en-GB" altLang="ja-JP" sz="2200" kern="0" dirty="0">
              <a:solidFill>
                <a:srgbClr val="FFFF00"/>
              </a:solidFill>
            </a:endParaRPr>
          </a:p>
          <a:p>
            <a:pPr>
              <a:defRPr/>
            </a:pPr>
            <a:endParaRPr lang="en-US" altLang="ja-JP" sz="2200" dirty="0"/>
          </a:p>
          <a:p>
            <a:pPr>
              <a:defRPr/>
            </a:pPr>
            <a:r>
              <a:rPr lang="ja-JP" altLang="en-US" sz="2200" dirty="0"/>
              <a:t>大強度</a:t>
            </a:r>
            <a:r>
              <a:rPr lang="en-US" altLang="ja-JP" sz="2200" dirty="0"/>
              <a:t>e+: </a:t>
            </a:r>
            <a:r>
              <a:rPr lang="ja-JP" altLang="en-US" sz="2200" dirty="0"/>
              <a:t>フラックスコンセントレータ</a:t>
            </a:r>
            <a:r>
              <a:rPr lang="en-GB" altLang="ja-JP" sz="2200" dirty="0"/>
              <a:t>, </a:t>
            </a:r>
            <a:r>
              <a:rPr lang="ja-JP" altLang="en-US" sz="2200" dirty="0"/>
              <a:t>大口径</a:t>
            </a:r>
            <a:r>
              <a:rPr lang="en-US" altLang="ja-JP" sz="2200" dirty="0"/>
              <a:t>S</a:t>
            </a:r>
            <a:r>
              <a:rPr lang="ja-JP" altLang="en-US" sz="2200" dirty="0"/>
              <a:t>バンド加速管</a:t>
            </a:r>
            <a:endParaRPr lang="en-GB" altLang="ja-JP" sz="2200" kern="0" dirty="0"/>
          </a:p>
          <a:p>
            <a:pPr>
              <a:defRPr/>
            </a:pPr>
            <a:r>
              <a:rPr lang="ja-JP" altLang="en-US" sz="2200" kern="0" dirty="0"/>
              <a:t>イベントタイミングシステム</a:t>
            </a:r>
            <a:r>
              <a:rPr lang="en-GB" altLang="ja-JP" sz="2200" kern="0" dirty="0"/>
              <a:t> (</a:t>
            </a:r>
            <a:r>
              <a:rPr lang="ja-JP" altLang="en-US" sz="2200" kern="0" dirty="0"/>
              <a:t>バケット選択 </a:t>
            </a:r>
            <a:r>
              <a:rPr lang="en-US" altLang="ja-JP" sz="2200" kern="0" dirty="0"/>
              <a:t>MR/DR)</a:t>
            </a:r>
            <a:endParaRPr lang="en-GB" altLang="ja-JP" sz="2200" kern="0" dirty="0"/>
          </a:p>
          <a:p>
            <a:pPr>
              <a:defRPr/>
            </a:pPr>
            <a:r>
              <a:rPr lang="ja-JP" altLang="en-US" sz="2200" kern="0" dirty="0"/>
              <a:t>高速</a:t>
            </a:r>
            <a:r>
              <a:rPr lang="en-US" altLang="ja-JP" sz="2200" kern="0" dirty="0"/>
              <a:t>RF</a:t>
            </a:r>
            <a:r>
              <a:rPr lang="ja-JP" altLang="en-US" sz="2200" kern="0" dirty="0"/>
              <a:t>モニタ，高精度</a:t>
            </a:r>
            <a:r>
              <a:rPr lang="en-US" altLang="ja-JP" sz="2200" kern="0" dirty="0"/>
              <a:t>BPM</a:t>
            </a:r>
            <a:r>
              <a:rPr lang="ja-JP" altLang="en-US" sz="2200" kern="0" dirty="0"/>
              <a:t>読み出し系，パルス</a:t>
            </a:r>
            <a:r>
              <a:rPr lang="en-US" altLang="ja-JP" sz="2200" kern="0" dirty="0"/>
              <a:t>Quad</a:t>
            </a:r>
            <a:r>
              <a:rPr lang="ja-JP" altLang="en-US" sz="2200" kern="0" dirty="0" err="1"/>
              <a:t>，</a:t>
            </a:r>
            <a:r>
              <a:rPr lang="ja-JP" altLang="en-US" sz="2200" kern="0" dirty="0"/>
              <a:t>パルスステアリング</a:t>
            </a:r>
            <a:endParaRPr lang="en-GB" altLang="ja-JP" sz="2200" kern="0" dirty="0"/>
          </a:p>
          <a:p>
            <a:pPr>
              <a:defRPr/>
            </a:pPr>
            <a:r>
              <a:rPr lang="ja-JP" altLang="en-US" sz="2200" kern="0" dirty="0"/>
              <a:t>同時トップアップ入射</a:t>
            </a:r>
            <a:r>
              <a:rPr lang="en-GB" altLang="ja-JP" sz="2200" kern="0" dirty="0"/>
              <a:t> (</a:t>
            </a:r>
            <a:r>
              <a:rPr lang="ja-JP" altLang="en-US" sz="2200" kern="0" dirty="0"/>
              <a:t>短ビーム寿命</a:t>
            </a:r>
            <a:r>
              <a:rPr lang="en-GB" altLang="ja-JP" sz="2200" kern="0" dirty="0"/>
              <a:t>)</a:t>
            </a:r>
          </a:p>
          <a:p>
            <a:pPr lvl="1">
              <a:defRPr/>
            </a:pPr>
            <a:r>
              <a:rPr lang="en-GB" altLang="ja-JP" sz="2200" kern="0" dirty="0"/>
              <a:t>HER/LER (+ </a:t>
            </a:r>
            <a:r>
              <a:rPr lang="ja-JP" altLang="en-US" sz="2200" kern="0" dirty="0"/>
              <a:t>ダンピングリング</a:t>
            </a:r>
            <a:r>
              <a:rPr lang="en-GB" altLang="ja-JP" sz="2200" kern="0" dirty="0"/>
              <a:t>), PF, </a:t>
            </a:r>
            <a:r>
              <a:rPr lang="ja-JP" altLang="en-US" sz="2200" kern="0" dirty="0"/>
              <a:t>および</a:t>
            </a:r>
            <a:r>
              <a:rPr lang="en-GB" altLang="ja-JP" sz="2200" kern="0" dirty="0"/>
              <a:t>PF-AR</a:t>
            </a:r>
          </a:p>
        </p:txBody>
      </p:sp>
    </p:spTree>
    <p:extLst>
      <p:ext uri="{BB962C8B-B14F-4D97-AF65-F5344CB8AC3E}">
        <p14:creationId xmlns:p14="http://schemas.microsoft.com/office/powerpoint/2010/main" val="2988454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93" y="3718464"/>
            <a:ext cx="49815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タイトル 1"/>
          <p:cNvSpPr>
            <a:spLocks noGrp="1"/>
          </p:cNvSpPr>
          <p:nvPr>
            <p:ph type="title"/>
          </p:nvPr>
        </p:nvSpPr>
        <p:spPr>
          <a:xfrm>
            <a:off x="107950" y="290736"/>
            <a:ext cx="9036050" cy="762000"/>
          </a:xfrm>
        </p:spPr>
        <p:txBody>
          <a:bodyPr/>
          <a:lstStyle/>
          <a:p>
            <a:r>
              <a:rPr lang="en-US" altLang="ja-JP" sz="3200" dirty="0"/>
              <a:t>Bunch compression at Unit-A1</a:t>
            </a:r>
            <a:endParaRPr lang="ja-JP" altLang="en-US" sz="3200" dirty="0"/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25682B-2C6A-4E3D-B9D0-CAD6750FE056}" type="slidenum">
              <a:rPr lang="en-US" altLang="ja-JP" sz="1400" smtClean="0">
                <a:latin typeface="Times" charset="0"/>
                <a:ea typeface="Osaka"/>
                <a:cs typeface="Osaka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400">
              <a:latin typeface="Times" charset="0"/>
              <a:ea typeface="Osaka"/>
              <a:cs typeface="Osaka"/>
            </a:endParaRPr>
          </a:p>
        </p:txBody>
      </p:sp>
      <p:sp>
        <p:nvSpPr>
          <p:cNvPr id="5128" name="テキスト ボックス 12"/>
          <p:cNvSpPr txBox="1">
            <a:spLocks noChangeArrowheads="1"/>
          </p:cNvSpPr>
          <p:nvPr/>
        </p:nvSpPr>
        <p:spPr bwMode="auto">
          <a:xfrm>
            <a:off x="5364088" y="6290156"/>
            <a:ext cx="2906565" cy="523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pPr eaLnBrk="1" hangingPunct="1">
              <a:defRPr/>
            </a:pPr>
            <a:r>
              <a:rPr lang="en-US" altLang="ja-JP" sz="2800" dirty="0">
                <a:latin typeface="+mj-lt"/>
              </a:rPr>
              <a:t>A1 RF </a:t>
            </a:r>
            <a:r>
              <a:rPr lang="en-US" altLang="ja-JP" sz="2800" dirty="0">
                <a:latin typeface="Symbol" panose="05050102010706020507" pitchFamily="18" charset="2"/>
              </a:rPr>
              <a:t>F</a:t>
            </a:r>
            <a:r>
              <a:rPr lang="en-US" altLang="ja-JP" sz="2800" dirty="0"/>
              <a:t> </a:t>
            </a:r>
            <a:r>
              <a:rPr lang="en-US" altLang="ja-JP" sz="2800" dirty="0">
                <a:latin typeface="+mj-lt"/>
              </a:rPr>
              <a:t>0°: 30 ps</a:t>
            </a:r>
            <a:endParaRPr lang="ja-JP" altLang="en-US" sz="2800" dirty="0">
              <a:latin typeface="+mj-lt"/>
            </a:endParaRPr>
          </a:p>
        </p:txBody>
      </p:sp>
      <p:sp>
        <p:nvSpPr>
          <p:cNvPr id="30728" name="テキスト ボックス 12"/>
          <p:cNvSpPr txBox="1">
            <a:spLocks noChangeArrowheads="1"/>
          </p:cNvSpPr>
          <p:nvPr/>
        </p:nvSpPr>
        <p:spPr bwMode="auto">
          <a:xfrm>
            <a:off x="5087333" y="3173993"/>
            <a:ext cx="3577676" cy="95410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j-lt"/>
                <a:ea typeface="ＤＦＰ太丸ゴシック体"/>
                <a:cs typeface="ＤＦＰ太丸ゴシック体"/>
              </a:rPr>
              <a:t>w/o bunch compression</a:t>
            </a:r>
            <a:endParaRPr lang="ja-JP" altLang="en-US" sz="2800" dirty="0">
              <a:latin typeface="+mj-lt"/>
              <a:ea typeface="ＤＦＰ太丸ゴシック体"/>
              <a:cs typeface="ＤＦＰ太丸ゴシック体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6646175" y="4083253"/>
            <a:ext cx="579350" cy="329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2"/>
          <p:cNvSpPr txBox="1">
            <a:spLocks noChangeArrowheads="1"/>
          </p:cNvSpPr>
          <p:nvPr/>
        </p:nvSpPr>
        <p:spPr bwMode="auto">
          <a:xfrm>
            <a:off x="5480932" y="3821643"/>
            <a:ext cx="952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solidFill>
                  <a:schemeClr val="bg1"/>
                </a:solidFill>
                <a:latin typeface="+mj-lt"/>
                <a:ea typeface="ＤＦＰ太丸ゴシック体"/>
                <a:cs typeface="ＤＦＰ太丸ゴシック体"/>
              </a:rPr>
              <a:t>30 ps</a:t>
            </a:r>
            <a:endParaRPr lang="ja-JP" altLang="en-US" sz="2800" dirty="0">
              <a:solidFill>
                <a:schemeClr val="bg1"/>
              </a:solidFill>
              <a:latin typeface="+mj-lt"/>
              <a:ea typeface="ＤＦＰ太丸ゴシック体"/>
              <a:cs typeface="ＤＦＰ太丸ゴシック体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6649461" y="3769876"/>
            <a:ext cx="0" cy="2304256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7225525" y="3770127"/>
            <a:ext cx="0" cy="228501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3" y="1328597"/>
            <a:ext cx="6409159" cy="17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2490787" y="1412776"/>
            <a:ext cx="1001093" cy="151216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18"/>
          <p:cNvSpPr txBox="1">
            <a:spLocks noChangeArrowheads="1"/>
          </p:cNvSpPr>
          <p:nvPr/>
        </p:nvSpPr>
        <p:spPr bwMode="auto">
          <a:xfrm>
            <a:off x="2379995" y="876065"/>
            <a:ext cx="1223962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</a:rPr>
              <a:t>Chicane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" y="3697868"/>
            <a:ext cx="4171559" cy="256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12"/>
          <p:cNvSpPr txBox="1">
            <a:spLocks noChangeArrowheads="1"/>
          </p:cNvSpPr>
          <p:nvPr/>
        </p:nvSpPr>
        <p:spPr bwMode="auto">
          <a:xfrm>
            <a:off x="1043608" y="3121149"/>
            <a:ext cx="1967205" cy="523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j-lt"/>
                <a:ea typeface="ＤＦＰ太丸ゴシック体"/>
                <a:cs typeface="ＤＦＰ太丸ゴシック体"/>
              </a:rPr>
              <a:t>Laser length</a:t>
            </a:r>
            <a:endParaRPr lang="ja-JP" altLang="en-US" sz="2800" dirty="0">
              <a:latin typeface="+mj-lt"/>
              <a:ea typeface="ＤＦＰ太丸ゴシック体"/>
              <a:cs typeface="ＤＦＰ太丸ゴシック体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1688394" y="3933056"/>
            <a:ext cx="691601" cy="33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691680" y="3789040"/>
            <a:ext cx="0" cy="23042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392708" y="3789291"/>
            <a:ext cx="0" cy="22850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12"/>
          <p:cNvSpPr txBox="1">
            <a:spLocks noChangeArrowheads="1"/>
          </p:cNvSpPr>
          <p:nvPr/>
        </p:nvSpPr>
        <p:spPr bwMode="auto">
          <a:xfrm>
            <a:off x="683568" y="3769876"/>
            <a:ext cx="952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j-lt"/>
                <a:ea typeface="ＤＦＰ太丸ゴシック体"/>
                <a:cs typeface="ＤＦＰ太丸ゴシック体"/>
              </a:rPr>
              <a:t>30 ps</a:t>
            </a:r>
            <a:endParaRPr lang="ja-JP" altLang="en-US" sz="2800" dirty="0">
              <a:latin typeface="+mj-lt"/>
              <a:ea typeface="ＤＦＰ太丸ゴシック体"/>
              <a:cs typeface="ＤＦＰ太丸ゴシック体"/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42" y="3617233"/>
            <a:ext cx="4779416" cy="25907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127" name="テキスト ボックス 11"/>
          <p:cNvSpPr txBox="1">
            <a:spLocks noChangeArrowheads="1"/>
          </p:cNvSpPr>
          <p:nvPr/>
        </p:nvSpPr>
        <p:spPr bwMode="auto">
          <a:xfrm>
            <a:off x="5269149" y="6214900"/>
            <a:ext cx="329609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95000"/>
              </a:schemeClr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pPr eaLnBrk="1" hangingPunct="1">
              <a:defRPr/>
            </a:pPr>
            <a:r>
              <a:rPr lang="en-US" altLang="ja-JP" sz="2800" dirty="0">
                <a:latin typeface="+mj-lt"/>
              </a:rPr>
              <a:t>A1 RF </a:t>
            </a:r>
            <a:r>
              <a:rPr lang="en-US" altLang="ja-JP" sz="2800" dirty="0">
                <a:latin typeface="Symbol" panose="05050102010706020507" pitchFamily="18" charset="2"/>
              </a:rPr>
              <a:t>F</a:t>
            </a:r>
            <a:r>
              <a:rPr lang="en-US" altLang="ja-JP" sz="2800" dirty="0"/>
              <a:t> </a:t>
            </a:r>
            <a:r>
              <a:rPr lang="en-US" altLang="ja-JP" sz="2800" dirty="0">
                <a:latin typeface="+mj-lt"/>
              </a:rPr>
              <a:t>-30°: </a:t>
            </a:r>
            <a:r>
              <a:rPr lang="en-US" altLang="ja-JP" sz="2800" dirty="0">
                <a:solidFill>
                  <a:srgbClr val="FFFF00"/>
                </a:solidFill>
                <a:latin typeface="+mj-lt"/>
              </a:rPr>
              <a:t>10 ps</a:t>
            </a:r>
            <a:endParaRPr lang="ja-JP" altLang="en-US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0729" name="テキスト ボックス 12"/>
          <p:cNvSpPr txBox="1">
            <a:spLocks noChangeArrowheads="1"/>
          </p:cNvSpPr>
          <p:nvPr/>
        </p:nvSpPr>
        <p:spPr bwMode="auto">
          <a:xfrm>
            <a:off x="5152119" y="3127266"/>
            <a:ext cx="3413125" cy="523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j-lt"/>
                <a:ea typeface="ＤＦＰ太丸ゴシック体"/>
                <a:cs typeface="ＤＦＰ太丸ゴシック体"/>
              </a:rPr>
              <a:t>w/ bunch compression</a:t>
            </a:r>
            <a:endParaRPr lang="ja-JP" altLang="en-US" sz="2800" dirty="0">
              <a:latin typeface="+mj-lt"/>
              <a:ea typeface="ＤＦＰ太丸ゴシック体"/>
              <a:cs typeface="ＤＦＰ太丸ゴシック体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647643" y="4048965"/>
            <a:ext cx="295796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2"/>
          <p:cNvSpPr txBox="1">
            <a:spLocks noChangeArrowheads="1"/>
          </p:cNvSpPr>
          <p:nvPr/>
        </p:nvSpPr>
        <p:spPr bwMode="auto">
          <a:xfrm>
            <a:off x="5431271" y="3708978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solidFill>
                  <a:schemeClr val="bg1"/>
                </a:solidFill>
                <a:latin typeface="+mj-lt"/>
                <a:ea typeface="ＤＦＰ太丸ゴシック体"/>
                <a:cs typeface="ＤＦＰ太丸ゴシック体"/>
              </a:rPr>
              <a:t>10 ps</a:t>
            </a:r>
            <a:endParaRPr lang="ja-JP" altLang="en-US" sz="2800" dirty="0">
              <a:solidFill>
                <a:schemeClr val="bg1"/>
              </a:solidFill>
              <a:latin typeface="+mj-lt"/>
              <a:ea typeface="ＤＦＰ太丸ゴシック体"/>
              <a:cs typeface="ＤＦＰ太丸ゴシック体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6655407" y="3728222"/>
            <a:ext cx="0" cy="228501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6934410" y="3731838"/>
            <a:ext cx="9029" cy="229791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3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30729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62000"/>
          </a:xfrm>
        </p:spPr>
        <p:txBody>
          <a:bodyPr/>
          <a:lstStyle/>
          <a:p>
            <a:r>
              <a:rPr kumimoji="1" lang="en-US" altLang="ja-JP" dirty="0"/>
              <a:t>Bunch charge from rf gun in last Dec.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984776" cy="540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>
            <a:off x="4139952" y="2348880"/>
            <a:ext cx="1440160" cy="0"/>
          </a:xfrm>
          <a:prstGeom prst="straightConnector1">
            <a:avLst/>
          </a:prstGeom>
          <a:ln w="508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211960" y="187444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FF"/>
                </a:solidFill>
              </a:rPr>
              <a:t>1 week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18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762000"/>
          </a:xfrm>
        </p:spPr>
        <p:txBody>
          <a:bodyPr/>
          <a:lstStyle/>
          <a:p>
            <a:r>
              <a:rPr lang="en-US" altLang="ja-JP"/>
              <a:t>Typical beam charge stability</a:t>
            </a:r>
            <a:endParaRPr lang="ja-JP" altLang="en-US"/>
          </a:p>
        </p:txBody>
      </p:sp>
      <p:sp>
        <p:nvSpPr>
          <p:cNvPr id="37891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3F9D41-3D03-4C87-B79E-760A7B4113B9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ja-JP" sz="1400"/>
          </a:p>
        </p:txBody>
      </p:sp>
      <p:pic>
        <p:nvPicPr>
          <p:cNvPr id="37892" name="Picture 2" descr="C:\ftp\20131110-19333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268413"/>
            <a:ext cx="7562850" cy="3857625"/>
          </a:xfrm>
          <a:noFill/>
        </p:spPr>
      </p:pic>
      <p:graphicFrame>
        <p:nvGraphicFramePr>
          <p:cNvPr id="37893" name="オブジェクト 4"/>
          <p:cNvGraphicFramePr>
            <a:graphicFrameLocks noChangeAspect="1"/>
          </p:cNvGraphicFramePr>
          <p:nvPr/>
        </p:nvGraphicFramePr>
        <p:xfrm>
          <a:off x="4284663" y="3284538"/>
          <a:ext cx="5003800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5" name="ｸﾞﾗﾌ" r:id="rId4" imgW="4165600" imgH="2908300" progId="Origin50.Graph">
                  <p:embed/>
                </p:oleObj>
              </mc:Choice>
              <mc:Fallback>
                <p:oleObj name="ｸﾞﾗﾌ" r:id="rId4" imgW="4165600" imgH="2908300" progId="Origin50.Graph">
                  <p:embed/>
                  <p:pic>
                    <p:nvPicPr>
                      <p:cNvPr id="37893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3284538"/>
                        <a:ext cx="5003800" cy="3495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線矢印コネクタ 6"/>
          <p:cNvCxnSpPr/>
          <p:nvPr/>
        </p:nvCxnSpPr>
        <p:spPr>
          <a:xfrm>
            <a:off x="611188" y="3197225"/>
            <a:ext cx="6913562" cy="0"/>
          </a:xfrm>
          <a:prstGeom prst="straightConnector1">
            <a:avLst/>
          </a:prstGeom>
          <a:ln w="508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1619250" y="3357563"/>
            <a:ext cx="1368425" cy="57626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ja-JP" kern="0" dirty="0">
                <a:solidFill>
                  <a:schemeClr val="bg1"/>
                </a:solidFill>
              </a:rPr>
              <a:t>1 hour</a:t>
            </a:r>
            <a:endParaRPr lang="ja-JP" altLang="en-US" kern="0" dirty="0"/>
          </a:p>
        </p:txBody>
      </p:sp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179388" y="5548313"/>
            <a:ext cx="3968750" cy="954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 err="1">
                <a:latin typeface="Symbol" panose="05050102010706020507" pitchFamily="18" charset="2"/>
                <a:ea typeface="ＤＦＰ太丸ゴシック体"/>
                <a:cs typeface="ＤＦＰ太丸ゴシック体"/>
              </a:rPr>
              <a:t>s</a:t>
            </a:r>
            <a:r>
              <a:rPr lang="en-US" altLang="ja-JP" sz="1400" dirty="0" err="1">
                <a:latin typeface="+mj-lt"/>
                <a:ea typeface="ＤＦＰ太丸ゴシック体"/>
                <a:cs typeface="ＤＦＰ太丸ゴシック体"/>
              </a:rPr>
              <a:t>I</a:t>
            </a:r>
            <a:r>
              <a:rPr lang="en-US" altLang="ja-JP" sz="2800" dirty="0">
                <a:latin typeface="+mj-lt"/>
                <a:ea typeface="ＤＦＰ太丸ゴシック体"/>
                <a:cs typeface="ＤＦＰ太丸ゴシック体"/>
              </a:rPr>
              <a:t>: 10% ~ 20%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ea typeface="ＤＦＰ太丸ゴシック体"/>
                <a:cs typeface="ＤＦＰ太丸ゴシック体"/>
              </a:rPr>
              <a:t>~ </a:t>
            </a:r>
            <a:r>
              <a:rPr lang="en-US" altLang="ja-JP" sz="2800" dirty="0">
                <a:latin typeface="+mj-lt"/>
                <a:ea typeface="ＤＦＰ太丸ゴシック体"/>
                <a:cs typeface="ＤＦＰ太丸ゴシック体"/>
              </a:rPr>
              <a:t>2.5% (KEKB operation)</a:t>
            </a:r>
            <a:endParaRPr lang="ja-JP" altLang="en-US" sz="2800" dirty="0">
              <a:latin typeface="+mj-lt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376959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62744"/>
            <a:ext cx="7772400" cy="762000"/>
          </a:xfrm>
        </p:spPr>
        <p:txBody>
          <a:bodyPr/>
          <a:lstStyle/>
          <a:p>
            <a:r>
              <a:rPr kumimoji="1" lang="en-US" altLang="ja-JP" dirty="0"/>
              <a:t>Bunch charge and laser power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  <p:pic>
        <p:nvPicPr>
          <p:cNvPr id="5" name="コンテンツ プレースホルダー 4" descr="スクリーンショット 2014-10-23 19.24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15" y="2060848"/>
            <a:ext cx="6018570" cy="4495800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3059832" y="6265912"/>
            <a:ext cx="3384376" cy="2880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ja-JP" sz="1600" kern="0" dirty="0">
                <a:solidFill>
                  <a:schemeClr val="bg1"/>
                </a:solidFill>
              </a:rPr>
              <a:t>Laser power (Arb. Units)</a:t>
            </a:r>
            <a:endParaRPr lang="ja-JP" altLang="en-US" sz="1600" kern="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 rot="-5400000">
            <a:off x="899592" y="4033664"/>
            <a:ext cx="1800200" cy="36004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ja-JP" sz="1600" kern="0" dirty="0">
                <a:solidFill>
                  <a:schemeClr val="bg1"/>
                </a:solidFill>
              </a:rPr>
              <a:t>Bunch charge (nC)</a:t>
            </a:r>
            <a:endParaRPr lang="ja-JP" altLang="en-US" sz="1600" kern="0" dirty="0"/>
          </a:p>
        </p:txBody>
      </p:sp>
      <p:sp>
        <p:nvSpPr>
          <p:cNvPr id="8" name="コンテンツ プレースホルダー 6"/>
          <p:cNvSpPr txBox="1">
            <a:spLocks/>
          </p:cNvSpPr>
          <p:nvPr/>
        </p:nvSpPr>
        <p:spPr bwMode="auto">
          <a:xfrm>
            <a:off x="28575" y="981075"/>
            <a:ext cx="9048750" cy="10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400" kern="0" dirty="0"/>
              <a:t>Bunch charge (1</a:t>
            </a:r>
            <a:r>
              <a:rPr lang="en-US" altLang="ja-JP" sz="2400" kern="0" baseline="30000" dirty="0"/>
              <a:t>st</a:t>
            </a:r>
            <a:r>
              <a:rPr lang="en-US" altLang="ja-JP" sz="2400" kern="0" dirty="0"/>
              <a:t> BPM) as a function of laser power.</a:t>
            </a:r>
          </a:p>
          <a:p>
            <a:pPr>
              <a:defRPr/>
            </a:pPr>
            <a:r>
              <a:rPr lang="en-US" altLang="ja-JP" sz="2400" kern="0" dirty="0"/>
              <a:t>Clear correlation between them</a:t>
            </a:r>
          </a:p>
        </p:txBody>
      </p:sp>
    </p:spTree>
    <p:extLst>
      <p:ext uri="{BB962C8B-B14F-4D97-AF65-F5344CB8AC3E}">
        <p14:creationId xmlns:p14="http://schemas.microsoft.com/office/powerpoint/2010/main" val="2318458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2744"/>
            <a:ext cx="9144000" cy="762000"/>
          </a:xfrm>
        </p:spPr>
        <p:txBody>
          <a:bodyPr/>
          <a:lstStyle/>
          <a:p>
            <a:r>
              <a:rPr kumimoji="1" lang="en-US" altLang="ja-JP" sz="4000" dirty="0"/>
              <a:t>Bunch charge fluctuation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  <p:pic>
        <p:nvPicPr>
          <p:cNvPr id="1095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28" y="2317576"/>
            <a:ext cx="590534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コンテンツ プレースホルダー 6"/>
          <p:cNvSpPr txBox="1">
            <a:spLocks/>
          </p:cNvSpPr>
          <p:nvPr/>
        </p:nvSpPr>
        <p:spPr bwMode="auto">
          <a:xfrm>
            <a:off x="28575" y="1125091"/>
            <a:ext cx="9223945" cy="10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400" kern="0" dirty="0"/>
              <a:t>Bunch charge fluctuation as a function of bunch charge (2D histogram)</a:t>
            </a:r>
          </a:p>
          <a:p>
            <a:pPr>
              <a:defRPr/>
            </a:pPr>
            <a:r>
              <a:rPr lang="en-US" altLang="ja-JP" sz="2400" kern="0" dirty="0"/>
              <a:t>Oct. of 2013 – Dec. of 2014</a:t>
            </a:r>
          </a:p>
          <a:p>
            <a:pPr>
              <a:defRPr/>
            </a:pPr>
            <a:endParaRPr lang="en-US" altLang="ja-JP" sz="2400" kern="0" dirty="0"/>
          </a:p>
        </p:txBody>
      </p:sp>
      <p:sp>
        <p:nvSpPr>
          <p:cNvPr id="3" name="円/楕円 2"/>
          <p:cNvSpPr/>
          <p:nvPr/>
        </p:nvSpPr>
        <p:spPr>
          <a:xfrm>
            <a:off x="3003726" y="6061492"/>
            <a:ext cx="144016" cy="1440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6"/>
          <p:cNvSpPr txBox="1">
            <a:spLocks/>
          </p:cNvSpPr>
          <p:nvPr/>
        </p:nvSpPr>
        <p:spPr bwMode="auto">
          <a:xfrm>
            <a:off x="467544" y="5791548"/>
            <a:ext cx="1519090" cy="66178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ja-JP" sz="2000" kern="0" dirty="0">
                <a:solidFill>
                  <a:srgbClr val="FF0000"/>
                </a:solidFill>
              </a:rPr>
              <a:t>Requirement for Phase-I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1986634" y="6061492"/>
            <a:ext cx="929182" cy="72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54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en-US" altLang="ja-JP" dirty="0"/>
              <a:t>e- beam parameters</a:t>
            </a:r>
            <a:endParaRPr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1484313"/>
          <a:ext cx="9144000" cy="526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898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</a:rPr>
                        <a:t>SuperKEKB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</a:rPr>
                        <a:t>KEKB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Energy (GeV)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7.0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8.0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HER stored current (A)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2.6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1.1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HER beam lifetime (min.)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200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Maximum beam repetition (Hz)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 # of bunch in an </a:t>
                      </a:r>
                      <a:r>
                        <a:rPr kumimoji="1" lang="en-US" altLang="ja-JP" sz="2000" baseline="0" dirty="0" err="1">
                          <a:solidFill>
                            <a:schemeClr val="bg1"/>
                          </a:solidFill>
                        </a:rPr>
                        <a:t>rf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 pulse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Emittance (mm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mrad)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50/20 (Hor./Ver.)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>
                          <a:solidFill>
                            <a:schemeClr val="bg1"/>
                          </a:solidFill>
                        </a:rPr>
                        <a:t>310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Charge (nC)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Energy spread (%)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0.1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0.05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Bunch length 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2000" dirty="0" err="1">
                          <a:solidFill>
                            <a:schemeClr val="bg1"/>
                          </a:solidFill>
                        </a:rPr>
                        <a:t>z</a:t>
                      </a:r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 (mm)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1.3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1.3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Damping ring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44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Simultaneous top-up injection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4 rings (SuperKEKB e-/e+, PF, PF-AR)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3 rings (KEKB e-/e+,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 PF)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3492500" y="1484313"/>
            <a:ext cx="2447925" cy="51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4187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468313" y="331788"/>
            <a:ext cx="8229600" cy="1143000"/>
          </a:xfrm>
        </p:spPr>
        <p:txBody>
          <a:bodyPr/>
          <a:lstStyle/>
          <a:p>
            <a:r>
              <a:rPr lang="en-US" altLang="ja-JP" dirty="0"/>
              <a:t>e+ beam parameters</a:t>
            </a:r>
            <a:endParaRPr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1474788"/>
          <a:ext cx="9144000" cy="526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898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</a:rPr>
                        <a:t>SuperKEKB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</a:rPr>
                        <a:t>KEKB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Energy (GeV)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3.5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LER stored current (A)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3.6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1.6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LER beam lifetime (min.)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133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Maximum beam repetition (Hz)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 # of bunch in an </a:t>
                      </a:r>
                      <a:r>
                        <a:rPr kumimoji="1" lang="en-US" altLang="ja-JP" sz="2000" baseline="0" dirty="0" err="1">
                          <a:solidFill>
                            <a:schemeClr val="bg1"/>
                          </a:solidFill>
                        </a:rPr>
                        <a:t>rf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 pulse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Emittance (mm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mrad)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100/20 (Hor./Ver.)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1400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Charge (nC)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Energy spread (%)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0.07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0.125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Bunch length </a:t>
                      </a:r>
                      <a:r>
                        <a:rPr kumimoji="1" lang="en-US" altLang="ja-JP" sz="2000" dirty="0" err="1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2000" dirty="0" err="1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 (mm)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0.7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2.6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8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</a:rPr>
                        <a:t>Damping</a:t>
                      </a:r>
                      <a:r>
                        <a:rPr kumimoji="1" lang="en-US" altLang="ja-JP" sz="2000" baseline="0" dirty="0">
                          <a:solidFill>
                            <a:srgbClr val="FF0000"/>
                          </a:solidFill>
                        </a:rPr>
                        <a:t> ring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〇</a:t>
                      </a: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44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Simultaneous top-up injection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4 rings (SuperKEKB e-/e+, PF, PF-AR)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3 rings (KEKB e-/e+,</a:t>
                      </a:r>
                      <a:r>
                        <a:rPr kumimoji="1" lang="en-US" altLang="ja-JP" sz="2000" baseline="0" dirty="0">
                          <a:solidFill>
                            <a:schemeClr val="bg1"/>
                          </a:solidFill>
                        </a:rPr>
                        <a:t> PF)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3492500" y="1484313"/>
            <a:ext cx="2447925" cy="51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9241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84" y="317024"/>
            <a:ext cx="8134672" cy="762000"/>
          </a:xfrm>
        </p:spPr>
        <p:txBody>
          <a:bodyPr/>
          <a:lstStyle/>
          <a:p>
            <a:r>
              <a:rPr lang="en-US" altLang="ja-JP" dirty="0"/>
              <a:t>Shot-by-shot beam profile stability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6BE7C-F35E-4502-9C71-A052E88842E9}" type="slidenum">
              <a:rPr lang="en-US" altLang="ja-JP" smtClean="0"/>
              <a:pPr>
                <a:defRPr/>
              </a:pPr>
              <a:t>47</a:t>
            </a:fld>
            <a:endParaRPr lang="en-US" altLang="ja-JP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44562"/>
            <a:ext cx="5616624" cy="55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340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762000"/>
          </a:xfrm>
        </p:spPr>
        <p:txBody>
          <a:bodyPr/>
          <a:lstStyle/>
          <a:p>
            <a:r>
              <a:rPr lang="en-US" altLang="ja-JP" dirty="0"/>
              <a:t>Beam position stability @ SP_A1_C5</a:t>
            </a:r>
            <a:endParaRPr lang="ja-JP" altLang="en-US" dirty="0"/>
          </a:p>
        </p:txBody>
      </p:sp>
      <p:sp>
        <p:nvSpPr>
          <p:cNvPr id="38915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1910914-74B9-41BB-91B8-C0EF8D9DA755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ja-JP" sz="1400"/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781300"/>
            <a:ext cx="6048375" cy="397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114300" y="1052513"/>
            <a:ext cx="9144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400" kern="0" dirty="0"/>
              <a:t>Measured beam position at first BPM (SP_A1_C5)</a:t>
            </a:r>
          </a:p>
          <a:p>
            <a:pPr lvl="1">
              <a:defRPr/>
            </a:pPr>
            <a:r>
              <a:rPr lang="en-US" altLang="ja-JP" sz="2000" kern="0" dirty="0">
                <a:latin typeface="+mj-lt"/>
              </a:rPr>
              <a:t> </a:t>
            </a:r>
            <a:r>
              <a:rPr lang="en-US" altLang="ja-JP" sz="2000" kern="0" dirty="0" err="1">
                <a:latin typeface="Symbol" panose="05050102010706020507" pitchFamily="18" charset="2"/>
              </a:rPr>
              <a:t>s</a:t>
            </a:r>
            <a:r>
              <a:rPr lang="en-US" altLang="ja-JP" sz="2000" kern="0" dirty="0" err="1"/>
              <a:t>x</a:t>
            </a:r>
            <a:r>
              <a:rPr lang="en-US" altLang="ja-JP" sz="2000" kern="0" dirty="0"/>
              <a:t> ~ 0.57 mm</a:t>
            </a:r>
          </a:p>
          <a:p>
            <a:pPr lvl="1">
              <a:defRPr/>
            </a:pPr>
            <a:r>
              <a:rPr lang="en-US" altLang="ja-JP" sz="2000" kern="0" dirty="0">
                <a:latin typeface="+mj-lt"/>
              </a:rPr>
              <a:t> </a:t>
            </a:r>
            <a:r>
              <a:rPr lang="en-US" altLang="ja-JP" sz="2000" kern="0" dirty="0" err="1">
                <a:latin typeface="Symbol" panose="05050102010706020507" pitchFamily="18" charset="2"/>
              </a:rPr>
              <a:t>s</a:t>
            </a:r>
            <a:r>
              <a:rPr lang="en-US" altLang="ja-JP" sz="2000" kern="0" dirty="0" err="1"/>
              <a:t>y</a:t>
            </a:r>
            <a:r>
              <a:rPr lang="en-US" altLang="ja-JP" sz="2000" kern="0" dirty="0"/>
              <a:t> ~ 0.11 mm</a:t>
            </a:r>
          </a:p>
          <a:p>
            <a:pPr>
              <a:defRPr/>
            </a:pPr>
            <a:r>
              <a:rPr lang="en-US" altLang="ja-JP" sz="2400" kern="0" dirty="0"/>
              <a:t>Fluctuation of horizontal beam position is larger than vertical one.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230438" y="4005263"/>
            <a:ext cx="4141787" cy="0"/>
          </a:xfrm>
          <a:prstGeom prst="straightConnector1">
            <a:avLst/>
          </a:prstGeom>
          <a:ln w="508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3851275" y="4151313"/>
            <a:ext cx="1296988" cy="2873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ja-JP" sz="2400" kern="0" dirty="0">
                <a:solidFill>
                  <a:schemeClr val="bg1"/>
                </a:solidFill>
              </a:rPr>
              <a:t>30 min.</a:t>
            </a:r>
            <a:endParaRPr lang="ja-JP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73506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762000"/>
          </a:xfrm>
        </p:spPr>
        <p:txBody>
          <a:bodyPr/>
          <a:lstStyle/>
          <a:p>
            <a:r>
              <a:rPr lang="en-US" altLang="ja-JP" dirty="0"/>
              <a:t>Energy spread measurement @ J-ARC</a:t>
            </a:r>
            <a:endParaRPr lang="ja-JP" altLang="en-US" dirty="0"/>
          </a:p>
        </p:txBody>
      </p:sp>
      <p:sp>
        <p:nvSpPr>
          <p:cNvPr id="4198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950" y="1165225"/>
            <a:ext cx="9036050" cy="4495800"/>
          </a:xfrm>
        </p:spPr>
        <p:txBody>
          <a:bodyPr/>
          <a:lstStyle/>
          <a:p>
            <a:r>
              <a:rPr lang="en-US" altLang="ja-JP" sz="2800"/>
              <a:t>Measure beam energy spread by screen monitor (middle of J-ARC) w/ and w/o bunch compression at A1 chicane.</a:t>
            </a:r>
          </a:p>
          <a:p>
            <a:r>
              <a:rPr lang="en-US" altLang="ja-JP" sz="2800"/>
              <a:t>Bunch compression at A1 unit is effective for energy spread compensation.</a:t>
            </a:r>
            <a:endParaRPr lang="ja-JP" altLang="en-US" sz="2800"/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F701E1-7726-4B9B-AD9E-1B87089C8AD3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ja-JP" sz="140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22354" b="13326"/>
          <a:stretch>
            <a:fillRect/>
          </a:stretch>
        </p:blipFill>
        <p:spPr bwMode="auto">
          <a:xfrm>
            <a:off x="611188" y="3259138"/>
            <a:ext cx="3427412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22733" b="17386"/>
          <a:stretch>
            <a:fillRect/>
          </a:stretch>
        </p:blipFill>
        <p:spPr bwMode="auto">
          <a:xfrm>
            <a:off x="5062538" y="3259138"/>
            <a:ext cx="36861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右矢印 6"/>
          <p:cNvSpPr/>
          <p:nvPr/>
        </p:nvSpPr>
        <p:spPr>
          <a:xfrm>
            <a:off x="4140200" y="4603750"/>
            <a:ext cx="922338" cy="86360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1992" name="テキスト ボックス 7"/>
          <p:cNvSpPr txBox="1">
            <a:spLocks noChangeArrowheads="1"/>
          </p:cNvSpPr>
          <p:nvPr/>
        </p:nvSpPr>
        <p:spPr bwMode="auto">
          <a:xfrm>
            <a:off x="611188" y="3357563"/>
            <a:ext cx="3384550" cy="830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A1 chicane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(w/o bunch compression)</a:t>
            </a:r>
            <a:endParaRPr lang="ja-JP" altLang="en-US" sz="2400"/>
          </a:p>
        </p:txBody>
      </p:sp>
      <p:sp>
        <p:nvSpPr>
          <p:cNvPr id="41993" name="テキスト ボックス 8"/>
          <p:cNvSpPr txBox="1">
            <a:spLocks noChangeArrowheads="1"/>
          </p:cNvSpPr>
          <p:nvPr/>
        </p:nvSpPr>
        <p:spPr bwMode="auto">
          <a:xfrm>
            <a:off x="5292725" y="3336925"/>
            <a:ext cx="3167063" cy="831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A1 chicane Off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(w/ bunch compression)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07469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430764"/>
              </p:ext>
            </p:extLst>
          </p:nvPr>
        </p:nvGraphicFramePr>
        <p:xfrm>
          <a:off x="35495" y="1196752"/>
          <a:ext cx="9073008" cy="5281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4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7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kumimoji="1" lang="ja-JP" altLang="en-US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 (final)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SuperKEKB</a:t>
                      </a:r>
                    </a:p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(Phase-I)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>
                    <a:solidFill>
                      <a:srgbClr val="33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SuperKEKB</a:t>
                      </a:r>
                    </a:p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(Phase-III)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67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ビーム</a:t>
                      </a:r>
                    </a:p>
                  </a:txBody>
                  <a:tcPr marL="68587" marR="68587" marT="43141" marB="43141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2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エネルギー </a:t>
                      </a:r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(GeV)</a:t>
                      </a:r>
                      <a:endParaRPr kumimoji="1" lang="ja-JP" altLang="en-US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2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蓄積電荷量 </a:t>
                      </a: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rgbClr val="858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寿命</a:t>
                      </a:r>
                      <a:r>
                        <a:rPr kumimoji="1" lang="ja-JP" altLang="en-US" sz="15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5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ja-JP" altLang="en-US" sz="15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分</a:t>
                      </a:r>
                      <a:r>
                        <a:rPr kumimoji="1" lang="en-US" altLang="ja-JP" sz="15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marL="0" marR="0" indent="0" algn="ctr" defTabSz="4976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4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バンチ電荷量</a:t>
                      </a:r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(nC)</a:t>
                      </a:r>
                      <a:endParaRPr kumimoji="1" lang="ja-JP" altLang="en-US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e-10</a:t>
                      </a:r>
                    </a:p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e- 8</a:t>
                      </a:r>
                    </a:p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r>
                        <a:rPr kumimoji="1" lang="en-US" altLang="ja-JP" sz="11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1500" u="heavy" dirty="0">
                        <a:solidFill>
                          <a:schemeClr val="bg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1" lang="ja-JP" altLang="en-US" sz="1500" u="heavy" dirty="0">
                        <a:solidFill>
                          <a:schemeClr val="bg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0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規格化エミッタンス</a:t>
                      </a:r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500" dirty="0" err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1" lang="en-US" altLang="ja-JP" sz="15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kumimoji="1" lang="en-US" altLang="ja-JP" sz="1500" dirty="0" err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mrad</a:t>
                      </a:r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7" marR="68587" marT="43141" marB="431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kumimoji="1" lang="en-US" altLang="ja-JP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100/20 </a:t>
                      </a:r>
                      <a:b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50/20</a:t>
                      </a: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3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エネルギー広がり </a:t>
                      </a:r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 </a:t>
                      </a:r>
                      <a:endParaRPr kumimoji="1" lang="ja-JP" altLang="en-US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kumimoji="1" lang="ja-JP" altLang="en-US" sz="1500" u="heavy" dirty="0">
                        <a:solidFill>
                          <a:schemeClr val="bg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kumimoji="1" lang="ja-JP" altLang="en-US" sz="1500" u="heavy" dirty="0">
                        <a:solidFill>
                          <a:schemeClr val="bg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4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バンチ数</a:t>
                      </a:r>
                      <a:endParaRPr kumimoji="1" lang="ja-JP" altLang="en-US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18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ビーム繰り返し </a:t>
                      </a:r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(Hz)</a:t>
                      </a:r>
                      <a:endParaRPr kumimoji="1" lang="ja-JP" altLang="en-US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031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トップアップ</a:t>
                      </a:r>
                      <a:endParaRPr kumimoji="1" lang="en-US" altLang="ja-JP" sz="1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rings</a:t>
                      </a:r>
                    </a:p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(KEKB e–/e+, PF)</a:t>
                      </a:r>
                    </a:p>
                  </a:txBody>
                  <a:tcPr marL="68587" marR="68587" marT="43141" marB="43141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7" marR="68587" marT="43141" marB="4314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pt-BR" altLang="ja-JP" sz="1500" u="heavy" dirty="0">
                          <a:solidFill>
                            <a:schemeClr val="bg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4+1 rings</a:t>
                      </a:r>
                      <a:r>
                        <a:rPr kumimoji="1" lang="pt-BR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pt-BR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(SuperKEKB e–/e+, DR,</a:t>
                      </a:r>
                      <a:br>
                        <a:rPr kumimoji="1" lang="pt-BR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pt-BR" altLang="ja-JP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PF, PF-AR)</a:t>
                      </a:r>
                      <a:endParaRPr kumimoji="1" lang="ja-JP" alt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7" marR="68587" marT="43141" marB="4314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4326303" y="6525344"/>
            <a:ext cx="533729" cy="215936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762000"/>
          </a:xfrm>
        </p:spPr>
        <p:txBody>
          <a:bodyPr/>
          <a:lstStyle/>
          <a:p>
            <a:r>
              <a:rPr kumimoji="1" lang="ja-JP" altLang="en-US" dirty="0"/>
              <a:t>主要パラメタ</a:t>
            </a:r>
          </a:p>
        </p:txBody>
      </p:sp>
    </p:spTree>
    <p:extLst>
      <p:ext uri="{BB962C8B-B14F-4D97-AF65-F5344CB8AC3E}">
        <p14:creationId xmlns:p14="http://schemas.microsoft.com/office/powerpoint/2010/main" val="3566267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タイトル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762000"/>
          </a:xfrm>
        </p:spPr>
        <p:txBody>
          <a:bodyPr/>
          <a:lstStyle/>
          <a:p>
            <a:r>
              <a:rPr lang="en-US" altLang="ja-JP" sz="3400" dirty="0"/>
              <a:t>Bunch compression @ J-ARC</a:t>
            </a:r>
            <a:endParaRPr lang="ja-JP" altLang="en-US" sz="3400" dirty="0"/>
          </a:p>
        </p:txBody>
      </p:sp>
      <p:sp>
        <p:nvSpPr>
          <p:cNvPr id="46083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8B9E47-E3E3-45CB-9322-48D7C6B515AF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ja-JP" sz="1400"/>
          </a:p>
        </p:txBody>
      </p:sp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684041"/>
            <a:ext cx="30527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コンテンツ プレースホルダー 6"/>
          <p:cNvSpPr txBox="1">
            <a:spLocks/>
          </p:cNvSpPr>
          <p:nvPr/>
        </p:nvSpPr>
        <p:spPr bwMode="auto">
          <a:xfrm>
            <a:off x="28575" y="981075"/>
            <a:ext cx="90487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400" kern="0" dirty="0"/>
              <a:t>Isochronous (w/o bunch compression), R</a:t>
            </a:r>
            <a:r>
              <a:rPr lang="en-US" altLang="ja-JP" sz="1600" kern="0" dirty="0"/>
              <a:t>56</a:t>
            </a:r>
            <a:r>
              <a:rPr lang="en-US" altLang="ja-JP" sz="2400" kern="0" dirty="0"/>
              <a:t> = -0.3 m (w/ bunch compression) w/ different RF </a:t>
            </a:r>
            <a:r>
              <a:rPr lang="en-US" altLang="ja-JP" sz="2400" kern="0" dirty="0">
                <a:latin typeface="Symbol" panose="05050102010706020507" pitchFamily="18" charset="2"/>
              </a:rPr>
              <a:t>F</a:t>
            </a:r>
            <a:r>
              <a:rPr lang="en-US" altLang="ja-JP" sz="2400" kern="0" dirty="0"/>
              <a:t> in </a:t>
            </a:r>
            <a:r>
              <a:rPr lang="en-US" altLang="ja-JP" sz="2400" kern="0" dirty="0" err="1"/>
              <a:t>SectorA</a:t>
            </a:r>
            <a:r>
              <a:rPr lang="en-US" altLang="ja-JP" sz="2400" kern="0" dirty="0"/>
              <a:t>/B</a:t>
            </a:r>
          </a:p>
          <a:p>
            <a:pPr>
              <a:defRPr/>
            </a:pPr>
            <a:r>
              <a:rPr lang="en-US" altLang="ja-JP" sz="2400" kern="0" dirty="0"/>
              <a:t>Clear bunch compression has not yet been measured.</a:t>
            </a:r>
          </a:p>
          <a:p>
            <a:pPr>
              <a:defRPr/>
            </a:pPr>
            <a:r>
              <a:rPr lang="en-US" altLang="ja-JP" sz="2400" kern="0" dirty="0"/>
              <a:t>Emittance measurement by multiple wire scanner at Sector2 w/ and w/o J-ARC bunch compression.</a:t>
            </a:r>
          </a:p>
        </p:txBody>
      </p:sp>
      <p:sp>
        <p:nvSpPr>
          <p:cNvPr id="7" name="コンテンツ プレースホルダー 6"/>
          <p:cNvSpPr txBox="1">
            <a:spLocks/>
          </p:cNvSpPr>
          <p:nvPr/>
        </p:nvSpPr>
        <p:spPr bwMode="auto">
          <a:xfrm>
            <a:off x="6084168" y="5660479"/>
            <a:ext cx="2801938" cy="432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ja-JP" sz="2000" kern="0" dirty="0">
                <a:solidFill>
                  <a:schemeClr val="bg1"/>
                </a:solidFill>
              </a:rPr>
              <a:t>Streak camera at </a:t>
            </a:r>
            <a:r>
              <a:rPr lang="en-US" altLang="ja-JP" sz="2000" kern="0" dirty="0" err="1">
                <a:solidFill>
                  <a:schemeClr val="bg1"/>
                </a:solidFill>
              </a:rPr>
              <a:t>SectorC</a:t>
            </a:r>
            <a:endParaRPr lang="en-US" altLang="ja-JP" sz="2000" kern="0" dirty="0">
              <a:solidFill>
                <a:schemeClr val="bg1"/>
              </a:solidFill>
            </a:endParaRPr>
          </a:p>
        </p:txBody>
      </p:sp>
      <p:graphicFrame>
        <p:nvGraphicFramePr>
          <p:cNvPr id="3" name="オブジェクト 2"/>
          <p:cNvGraphicFramePr>
            <a:graphicFrameLocks noGrp="1" noChangeAspect="1"/>
          </p:cNvGraphicFramePr>
          <p:nvPr>
            <p:extLst/>
          </p:nvPr>
        </p:nvGraphicFramePr>
        <p:xfrm>
          <a:off x="292100" y="3030488"/>
          <a:ext cx="5724525" cy="399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59" name="ｸﾞﾗﾌ" r:id="rId4" imgW="4239491" imgH="2842953" progId="Origin50.Graph">
                  <p:embed/>
                </p:oleObj>
              </mc:Choice>
              <mc:Fallback>
                <p:oleObj name="ｸﾞﾗﾌ" r:id="rId4" imgW="4239491" imgH="2842953" progId="Origin50.Graph">
                  <p:embed/>
                  <p:pic>
                    <p:nvPicPr>
                      <p:cNvPr id="3" name="オブジェクト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3030488"/>
                        <a:ext cx="5724525" cy="39989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0229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>
          <a:xfrm>
            <a:off x="120650" y="392113"/>
            <a:ext cx="8988425" cy="804862"/>
          </a:xfrm>
        </p:spPr>
        <p:txBody>
          <a:bodyPr/>
          <a:lstStyle/>
          <a:p>
            <a:r>
              <a:rPr lang="en-US" altLang="ja-JP"/>
              <a:t>Bunch compression at J-ARC</a:t>
            </a:r>
            <a:endParaRPr lang="ja-JP" altLang="en-US"/>
          </a:p>
        </p:txBody>
      </p:sp>
      <p:sp>
        <p:nvSpPr>
          <p:cNvPr id="1536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54100"/>
            <a:ext cx="9144000" cy="1511300"/>
          </a:xfrm>
        </p:spPr>
        <p:txBody>
          <a:bodyPr/>
          <a:lstStyle/>
          <a:p>
            <a:r>
              <a:rPr lang="en-US" altLang="ja-JP" sz="2800">
                <a:cs typeface="Times New Roman" pitchFamily="18" charset="0"/>
              </a:rPr>
              <a:t>Mitigate transverse wakefield and emittance growth</a:t>
            </a:r>
            <a:endParaRPr lang="en-US" altLang="ja-JP" sz="2700"/>
          </a:p>
          <a:p>
            <a:r>
              <a:rPr lang="en-US" altLang="ja-JP" sz="2700"/>
              <a:t>Initial bunch length 10 ps =&gt; 5 ps </a:t>
            </a:r>
            <a:r>
              <a:rPr lang="en-US" altLang="ja-JP" sz="2400"/>
              <a:t>(bunch compression at J-ARC)</a:t>
            </a:r>
          </a:p>
          <a:p>
            <a:pPr lvl="1"/>
            <a:r>
              <a:rPr lang="en-US" altLang="ja-JP" sz="2300"/>
              <a:t>First stage compression at A1 unit (30 ps =&gt; 10 ps)</a:t>
            </a:r>
          </a:p>
          <a:p>
            <a:r>
              <a:rPr lang="en-US" altLang="ja-JP" sz="2700"/>
              <a:t>Control R</a:t>
            </a:r>
            <a:r>
              <a:rPr lang="en-US" altLang="ja-JP" sz="2000"/>
              <a:t>56</a:t>
            </a:r>
            <a:r>
              <a:rPr lang="en-US" altLang="ja-JP" sz="2700"/>
              <a:t> and energy spread at J-ARC</a:t>
            </a:r>
            <a:endParaRPr lang="en-US" altLang="ja-JP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213100"/>
            <a:ext cx="72707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2"/>
          <p:cNvSpPr txBox="1">
            <a:spLocks noChangeArrowheads="1"/>
          </p:cNvSpPr>
          <p:nvPr/>
        </p:nvSpPr>
        <p:spPr bwMode="auto">
          <a:xfrm>
            <a:off x="2370138" y="4186238"/>
            <a:ext cx="576262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chemeClr val="bg1"/>
                </a:solidFill>
              </a:rPr>
              <a:t>Jarc</a:t>
            </a:r>
            <a:endParaRPr lang="ja-JP" altLang="en-US" sz="1600" b="1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20650" y="5084763"/>
            <a:ext cx="2355850" cy="865187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b="1" dirty="0">
                <a:solidFill>
                  <a:srgbClr val="FFFF00"/>
                </a:solidFill>
              </a:rPr>
              <a:t>Bunch compression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1042988" y="4354513"/>
            <a:ext cx="720725" cy="7127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04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142875" y="320675"/>
            <a:ext cx="9001125" cy="804863"/>
          </a:xfrm>
        </p:spPr>
        <p:txBody>
          <a:bodyPr/>
          <a:lstStyle/>
          <a:p>
            <a:r>
              <a:rPr lang="en-US" altLang="ja-JP" sz="3200"/>
              <a:t>Emittance (misalignment </a:t>
            </a:r>
            <a:r>
              <a:rPr lang="en-US" altLang="ja-JP" sz="3200">
                <a:latin typeface="Symbol" pitchFamily="18" charset="2"/>
              </a:rPr>
              <a:t>s</a:t>
            </a:r>
            <a:r>
              <a:rPr lang="en-US" altLang="ja-JP" sz="3200"/>
              <a:t> = 0.3 mm)</a:t>
            </a:r>
            <a:endParaRPr lang="ja-JP" altLang="en-US" sz="3200"/>
          </a:p>
        </p:txBody>
      </p:sp>
      <p:sp>
        <p:nvSpPr>
          <p:cNvPr id="16387" name="コンテンツ プレースホルダ 2"/>
          <p:cNvSpPr txBox="1">
            <a:spLocks/>
          </p:cNvSpPr>
          <p:nvPr/>
        </p:nvSpPr>
        <p:spPr bwMode="auto">
          <a:xfrm>
            <a:off x="55563" y="836613"/>
            <a:ext cx="76850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>
                <a:cs typeface="Times New Roman" pitchFamily="18" charset="0"/>
              </a:rPr>
              <a:t>Bunch compression is effective. </a:t>
            </a:r>
          </a:p>
          <a:p>
            <a:pPr eaLnBrk="1" hangingPunct="1"/>
            <a:r>
              <a:rPr lang="en-US" altLang="ja-JP" sz="2800">
                <a:cs typeface="Times New Roman" pitchFamily="18" charset="0"/>
              </a:rPr>
              <a:t>However, still not enough for </a:t>
            </a:r>
            <a:r>
              <a:rPr lang="en-US" altLang="ja-JP" sz="2400">
                <a:cs typeface="Times New Roman" pitchFamily="18" charset="0"/>
              </a:rPr>
              <a:t>20 mm</a:t>
            </a:r>
            <a:r>
              <a:rPr lang="en-US" altLang="ja-JP" sz="2400">
                <a:cs typeface="Times New Roman" pitchFamily="18" charset="0"/>
                <a:sym typeface="Symbol" pitchFamily="18" charset="2"/>
              </a:rPr>
              <a:t></a:t>
            </a:r>
            <a:r>
              <a:rPr lang="en-US" altLang="ja-JP" sz="2400">
                <a:cs typeface="Times New Roman" pitchFamily="18" charset="0"/>
              </a:rPr>
              <a:t>mrad.</a:t>
            </a:r>
          </a:p>
        </p:txBody>
      </p:sp>
      <p:pic>
        <p:nvPicPr>
          <p:cNvPr id="16388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2984500"/>
            <a:ext cx="40608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984500"/>
            <a:ext cx="40401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線コネクタ 11"/>
          <p:cNvCxnSpPr/>
          <p:nvPr/>
        </p:nvCxnSpPr>
        <p:spPr>
          <a:xfrm>
            <a:off x="684213" y="5432425"/>
            <a:ext cx="3556000" cy="0"/>
          </a:xfrm>
          <a:prstGeom prst="line">
            <a:avLst/>
          </a:prstGeom>
          <a:ln w="5080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364163" y="4640263"/>
            <a:ext cx="3529012" cy="0"/>
          </a:xfrm>
          <a:prstGeom prst="line">
            <a:avLst/>
          </a:prstGeom>
          <a:ln w="5080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角丸四角形 18"/>
          <p:cNvSpPr/>
          <p:nvPr/>
        </p:nvSpPr>
        <p:spPr>
          <a:xfrm>
            <a:off x="3930650" y="5724525"/>
            <a:ext cx="1295400" cy="3587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400" b="1" dirty="0">
                <a:solidFill>
                  <a:schemeClr val="tx2"/>
                </a:solidFill>
              </a:rPr>
              <a:t>20 mm</a:t>
            </a:r>
            <a:r>
              <a:rPr lang="en-US" altLang="ja-JP" sz="1400" b="1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altLang="ja-JP" sz="1400" b="1" dirty="0">
                <a:solidFill>
                  <a:schemeClr val="tx2"/>
                </a:solidFill>
              </a:rPr>
              <a:t>mrad</a:t>
            </a:r>
            <a:endParaRPr lang="ja-JP" altLang="en-US" sz="2000" b="1" dirty="0">
              <a:solidFill>
                <a:schemeClr val="tx2"/>
              </a:solidFill>
            </a:endParaRPr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4973638" y="2425700"/>
            <a:ext cx="4135437" cy="3270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altLang="ja-JP" dirty="0">
                <a:latin typeface="Times New Roman"/>
                <a:ea typeface="ＭＳ Ｐゴシック" charset="-128"/>
                <a:cs typeface="Times New Roman"/>
              </a:rPr>
              <a:t>R56 = -0.30  (w/ compression)</a:t>
            </a:r>
            <a:endParaRPr lang="en-US" altLang="ja-JP" sz="1800" dirty="0"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366713" y="2428875"/>
            <a:ext cx="3744912" cy="4508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altLang="ja-JP" dirty="0">
                <a:latin typeface="Times New Roman"/>
                <a:ea typeface="ＭＳ Ｐゴシック" charset="-128"/>
                <a:cs typeface="Times New Roman"/>
              </a:rPr>
              <a:t>R56 = 0 (w/o compression)</a:t>
            </a:r>
            <a:endParaRPr lang="en-US" altLang="ja-JP" sz="1800" dirty="0"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5" name="直線矢印コネクタ 4"/>
          <p:cNvCxnSpPr>
            <a:stCxn id="19" idx="0"/>
          </p:cNvCxnSpPr>
          <p:nvPr/>
        </p:nvCxnSpPr>
        <p:spPr>
          <a:xfrm flipH="1" flipV="1">
            <a:off x="4246563" y="5432425"/>
            <a:ext cx="331787" cy="292100"/>
          </a:xfrm>
          <a:prstGeom prst="straightConnector1">
            <a:avLst/>
          </a:prstGeom>
          <a:ln w="508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>
            <a:stCxn id="19" idx="0"/>
          </p:cNvCxnSpPr>
          <p:nvPr/>
        </p:nvCxnSpPr>
        <p:spPr>
          <a:xfrm flipV="1">
            <a:off x="4578350" y="4640263"/>
            <a:ext cx="792163" cy="1084262"/>
          </a:xfrm>
          <a:prstGeom prst="straightConnector1">
            <a:avLst/>
          </a:prstGeom>
          <a:ln w="508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482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762000"/>
          </a:xfrm>
        </p:spPr>
        <p:txBody>
          <a:bodyPr/>
          <a:lstStyle/>
          <a:p>
            <a:r>
              <a:rPr lang="en-US" altLang="ja-JP" dirty="0"/>
              <a:t>Bunch compression at A1 unit</a:t>
            </a:r>
            <a:endParaRPr lang="ja-JP" altLang="en-US" dirty="0"/>
          </a:p>
        </p:txBody>
      </p:sp>
      <p:sp>
        <p:nvSpPr>
          <p:cNvPr id="399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B986584-D41F-4234-88EE-7E1D2BBB9066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ja-JP" sz="1400"/>
          </a:p>
        </p:txBody>
      </p:sp>
      <p:pic>
        <p:nvPicPr>
          <p:cNvPr id="3994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2060575"/>
            <a:ext cx="9167813" cy="473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107950" y="1052513"/>
            <a:ext cx="89281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ja-JP" sz="2400" kern="0" dirty="0"/>
              <a:t>To mitigate space charge effect, bunch length is compressed from</a:t>
            </a:r>
          </a:p>
          <a:p>
            <a:pPr marL="0" indent="0">
              <a:buFontTx/>
              <a:buNone/>
              <a:defRPr/>
            </a:pPr>
            <a:r>
              <a:rPr lang="en-US" altLang="ja-JP" sz="2400" kern="0" dirty="0"/>
              <a:t>   30 ps to 10 ps.</a:t>
            </a:r>
          </a:p>
          <a:p>
            <a:pPr marL="0" indent="0">
              <a:buFontTx/>
              <a:buNone/>
              <a:defRPr/>
            </a:pPr>
            <a:endParaRPr lang="en-US" altLang="ja-JP" sz="2800" kern="0" dirty="0"/>
          </a:p>
        </p:txBody>
      </p:sp>
      <p:sp>
        <p:nvSpPr>
          <p:cNvPr id="39942" name="テキスト ボックス 18"/>
          <p:cNvSpPr txBox="1">
            <a:spLocks noChangeArrowheads="1"/>
          </p:cNvSpPr>
          <p:nvPr/>
        </p:nvSpPr>
        <p:spPr bwMode="auto">
          <a:xfrm>
            <a:off x="1484313" y="5735638"/>
            <a:ext cx="1223962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</a:rPr>
              <a:t>Chicane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694113" y="2751138"/>
            <a:ext cx="0" cy="12890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テキスト ボックス 18"/>
          <p:cNvSpPr txBox="1">
            <a:spLocks noChangeArrowheads="1"/>
          </p:cNvSpPr>
          <p:nvPr/>
        </p:nvSpPr>
        <p:spPr bwMode="auto">
          <a:xfrm>
            <a:off x="6948488" y="4564063"/>
            <a:ext cx="1439862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chemeClr val="bg1"/>
                </a:solidFill>
              </a:rPr>
              <a:t>Laser hut</a:t>
            </a:r>
            <a:endParaRPr lang="ja-JP" altLang="en-US" sz="2400">
              <a:solidFill>
                <a:schemeClr val="bg1"/>
              </a:solidFill>
            </a:endParaRPr>
          </a:p>
        </p:txBody>
      </p:sp>
      <p:sp>
        <p:nvSpPr>
          <p:cNvPr id="39945" name="テキスト ボックス 18"/>
          <p:cNvSpPr txBox="1">
            <a:spLocks noChangeArrowheads="1"/>
          </p:cNvSpPr>
          <p:nvPr/>
        </p:nvSpPr>
        <p:spPr bwMode="auto">
          <a:xfrm>
            <a:off x="1979613" y="2278063"/>
            <a:ext cx="360045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</a:rPr>
              <a:t>First Accelerating structure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195513" y="4202113"/>
            <a:ext cx="217487" cy="153193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8"/>
          <p:cNvSpPr txBox="1">
            <a:spLocks noChangeArrowheads="1"/>
          </p:cNvSpPr>
          <p:nvPr/>
        </p:nvSpPr>
        <p:spPr bwMode="auto">
          <a:xfrm>
            <a:off x="260350" y="4737100"/>
            <a:ext cx="1223963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dirty="0">
                <a:solidFill>
                  <a:schemeClr val="bg1"/>
                </a:solidFill>
              </a:rPr>
              <a:t>Streak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dirty="0">
                <a:solidFill>
                  <a:schemeClr val="bg1"/>
                </a:solidFill>
              </a:rPr>
              <a:t>camera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1042988" y="3860800"/>
            <a:ext cx="649287" cy="876300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9" name="テキスト ボックス 18"/>
          <p:cNvSpPr txBox="1">
            <a:spLocks noChangeArrowheads="1"/>
          </p:cNvSpPr>
          <p:nvPr/>
        </p:nvSpPr>
        <p:spPr bwMode="auto">
          <a:xfrm>
            <a:off x="3943350" y="5964238"/>
            <a:ext cx="1223963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chemeClr val="bg1"/>
                </a:solidFill>
              </a:rPr>
              <a:t>RF gun</a:t>
            </a:r>
            <a:endParaRPr lang="ja-JP" altLang="en-US" sz="2400">
              <a:solidFill>
                <a:schemeClr val="bg1"/>
              </a:solidFill>
            </a:endParaRPr>
          </a:p>
        </p:txBody>
      </p:sp>
      <p:cxnSp>
        <p:nvCxnSpPr>
          <p:cNvPr id="19" name="直線矢印コネクタ 18"/>
          <p:cNvCxnSpPr>
            <a:stCxn id="39949" idx="0"/>
          </p:cNvCxnSpPr>
          <p:nvPr/>
        </p:nvCxnSpPr>
        <p:spPr>
          <a:xfrm flipV="1">
            <a:off x="4556125" y="4737100"/>
            <a:ext cx="144463" cy="12271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96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80528" y="476672"/>
            <a:ext cx="9433048" cy="6381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141"/>
          <p:cNvSpPr>
            <a:spLocks noChangeArrowheads="1"/>
          </p:cNvSpPr>
          <p:nvPr/>
        </p:nvSpPr>
        <p:spPr bwMode="auto">
          <a:xfrm>
            <a:off x="6250769" y="3426813"/>
            <a:ext cx="39687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" name="Rectangle 115"/>
          <p:cNvSpPr>
            <a:spLocks noChangeArrowheads="1"/>
          </p:cNvSpPr>
          <p:nvPr/>
        </p:nvSpPr>
        <p:spPr bwMode="auto">
          <a:xfrm>
            <a:off x="3001156" y="3429986"/>
            <a:ext cx="74613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" name="Rectangle 108"/>
          <p:cNvSpPr>
            <a:spLocks noChangeArrowheads="1"/>
          </p:cNvSpPr>
          <p:nvPr/>
        </p:nvSpPr>
        <p:spPr bwMode="auto">
          <a:xfrm>
            <a:off x="1704152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" name="Line 87"/>
          <p:cNvSpPr>
            <a:spLocks noChangeShapeType="1"/>
          </p:cNvSpPr>
          <p:nvPr/>
        </p:nvSpPr>
        <p:spPr bwMode="auto">
          <a:xfrm>
            <a:off x="824694" y="2040924"/>
            <a:ext cx="1677987" cy="158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91249" tIns="45623" rIns="91249" bIns="45623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8" name="AutoShape 88"/>
          <p:cNvSpPr>
            <a:spLocks/>
          </p:cNvSpPr>
          <p:nvPr/>
        </p:nvSpPr>
        <p:spPr bwMode="auto">
          <a:xfrm flipH="1">
            <a:off x="138877" y="2040924"/>
            <a:ext cx="1439862" cy="1439862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9" name="AutoShape 89"/>
          <p:cNvSpPr>
            <a:spLocks noChangeArrowheads="1"/>
          </p:cNvSpPr>
          <p:nvPr/>
        </p:nvSpPr>
        <p:spPr bwMode="auto">
          <a:xfrm rot="16200000" flipH="1">
            <a:off x="142052" y="2040925"/>
            <a:ext cx="1439862" cy="1439862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" name="Line 90"/>
          <p:cNvSpPr>
            <a:spLocks noChangeShapeType="1"/>
          </p:cNvSpPr>
          <p:nvPr/>
        </p:nvSpPr>
        <p:spPr bwMode="auto">
          <a:xfrm>
            <a:off x="138894" y="2704499"/>
            <a:ext cx="1587" cy="61912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91249" tIns="45623" rIns="91249" bIns="45623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>
            <a:off x="824677" y="1888524"/>
            <a:ext cx="10668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2" name="Rectangle 93"/>
          <p:cNvSpPr>
            <a:spLocks noChangeArrowheads="1"/>
          </p:cNvSpPr>
          <p:nvPr/>
        </p:nvSpPr>
        <p:spPr bwMode="auto">
          <a:xfrm>
            <a:off x="900877" y="198694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1015177" y="198694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1129477" y="198694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5" name="Rectangle 96"/>
          <p:cNvSpPr>
            <a:spLocks noChangeArrowheads="1"/>
          </p:cNvSpPr>
          <p:nvPr/>
        </p:nvSpPr>
        <p:spPr bwMode="auto">
          <a:xfrm>
            <a:off x="1245381" y="198694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6" name="Rectangle 97"/>
          <p:cNvSpPr>
            <a:spLocks noChangeArrowheads="1"/>
          </p:cNvSpPr>
          <p:nvPr/>
        </p:nvSpPr>
        <p:spPr bwMode="auto">
          <a:xfrm>
            <a:off x="1359681" y="198853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7" name="Rectangle 98"/>
          <p:cNvSpPr>
            <a:spLocks noChangeArrowheads="1"/>
          </p:cNvSpPr>
          <p:nvPr/>
        </p:nvSpPr>
        <p:spPr bwMode="auto">
          <a:xfrm>
            <a:off x="1473964" y="198694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8" name="Rectangle 99"/>
          <p:cNvSpPr>
            <a:spLocks noChangeArrowheads="1"/>
          </p:cNvSpPr>
          <p:nvPr/>
        </p:nvSpPr>
        <p:spPr bwMode="auto">
          <a:xfrm>
            <a:off x="1588264" y="198853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9" name="Rectangle 100"/>
          <p:cNvSpPr>
            <a:spLocks noChangeArrowheads="1"/>
          </p:cNvSpPr>
          <p:nvPr/>
        </p:nvSpPr>
        <p:spPr bwMode="auto">
          <a:xfrm>
            <a:off x="1702564" y="198853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0" name="AutoShape 101"/>
          <p:cNvSpPr>
            <a:spLocks noChangeArrowheads="1"/>
          </p:cNvSpPr>
          <p:nvPr/>
        </p:nvSpPr>
        <p:spPr bwMode="auto">
          <a:xfrm>
            <a:off x="826281" y="3328388"/>
            <a:ext cx="1141413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1" name="Rectangle 102"/>
          <p:cNvSpPr>
            <a:spLocks noChangeArrowheads="1"/>
          </p:cNvSpPr>
          <p:nvPr/>
        </p:nvSpPr>
        <p:spPr bwMode="auto">
          <a:xfrm>
            <a:off x="902481" y="3426813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2" name="Rectangle 103"/>
          <p:cNvSpPr>
            <a:spLocks noChangeArrowheads="1"/>
          </p:cNvSpPr>
          <p:nvPr/>
        </p:nvSpPr>
        <p:spPr bwMode="auto">
          <a:xfrm>
            <a:off x="1016764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3" name="Rectangle 104"/>
          <p:cNvSpPr>
            <a:spLocks noChangeArrowheads="1"/>
          </p:cNvSpPr>
          <p:nvPr/>
        </p:nvSpPr>
        <p:spPr bwMode="auto">
          <a:xfrm>
            <a:off x="1131064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4" name="Rectangle 105"/>
          <p:cNvSpPr>
            <a:spLocks noChangeArrowheads="1"/>
          </p:cNvSpPr>
          <p:nvPr/>
        </p:nvSpPr>
        <p:spPr bwMode="auto">
          <a:xfrm>
            <a:off x="1245364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5" name="Rectangle 106"/>
          <p:cNvSpPr>
            <a:spLocks noChangeArrowheads="1"/>
          </p:cNvSpPr>
          <p:nvPr/>
        </p:nvSpPr>
        <p:spPr bwMode="auto">
          <a:xfrm>
            <a:off x="1361252" y="3428399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6" name="Rectangle 107"/>
          <p:cNvSpPr>
            <a:spLocks noChangeArrowheads="1"/>
          </p:cNvSpPr>
          <p:nvPr/>
        </p:nvSpPr>
        <p:spPr bwMode="auto">
          <a:xfrm>
            <a:off x="1475552" y="3426813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7" name="Rectangle 108"/>
          <p:cNvSpPr>
            <a:spLocks noChangeArrowheads="1"/>
          </p:cNvSpPr>
          <p:nvPr/>
        </p:nvSpPr>
        <p:spPr bwMode="auto">
          <a:xfrm>
            <a:off x="1589852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8" name="AutoShape 110"/>
          <p:cNvSpPr>
            <a:spLocks noChangeArrowheads="1"/>
          </p:cNvSpPr>
          <p:nvPr/>
        </p:nvSpPr>
        <p:spPr bwMode="auto">
          <a:xfrm>
            <a:off x="2120077" y="3329974"/>
            <a:ext cx="10668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9" name="Rectangle 111"/>
          <p:cNvSpPr>
            <a:spLocks noChangeArrowheads="1"/>
          </p:cNvSpPr>
          <p:nvPr/>
        </p:nvSpPr>
        <p:spPr bwMode="auto">
          <a:xfrm>
            <a:off x="21962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23105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1" name="Rectangle 113"/>
          <p:cNvSpPr>
            <a:spLocks noChangeArrowheads="1"/>
          </p:cNvSpPr>
          <p:nvPr/>
        </p:nvSpPr>
        <p:spPr bwMode="auto">
          <a:xfrm>
            <a:off x="24248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2" name="Rectangle 114"/>
          <p:cNvSpPr>
            <a:spLocks noChangeArrowheads="1"/>
          </p:cNvSpPr>
          <p:nvPr/>
        </p:nvSpPr>
        <p:spPr bwMode="auto">
          <a:xfrm>
            <a:off x="2540781" y="342839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2655081" y="3429986"/>
            <a:ext cx="74613" cy="107950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4" name="Rectangle 116"/>
          <p:cNvSpPr>
            <a:spLocks noChangeArrowheads="1"/>
          </p:cNvSpPr>
          <p:nvPr/>
        </p:nvSpPr>
        <p:spPr bwMode="auto">
          <a:xfrm>
            <a:off x="2769364" y="3428399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5" name="Rectangle 117"/>
          <p:cNvSpPr>
            <a:spLocks noChangeArrowheads="1"/>
          </p:cNvSpPr>
          <p:nvPr/>
        </p:nvSpPr>
        <p:spPr bwMode="auto">
          <a:xfrm>
            <a:off x="2883664" y="3429986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6" name="AutoShape 119"/>
          <p:cNvSpPr>
            <a:spLocks noChangeArrowheads="1"/>
          </p:cNvSpPr>
          <p:nvPr/>
        </p:nvSpPr>
        <p:spPr bwMode="auto">
          <a:xfrm>
            <a:off x="3339277" y="3329974"/>
            <a:ext cx="10668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7" name="Rectangle 120"/>
          <p:cNvSpPr>
            <a:spLocks noChangeArrowheads="1"/>
          </p:cNvSpPr>
          <p:nvPr/>
        </p:nvSpPr>
        <p:spPr bwMode="auto">
          <a:xfrm>
            <a:off x="3415477" y="3428399"/>
            <a:ext cx="76200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8" name="Rectangle 121"/>
          <p:cNvSpPr>
            <a:spLocks noChangeArrowheads="1"/>
          </p:cNvSpPr>
          <p:nvPr/>
        </p:nvSpPr>
        <p:spPr bwMode="auto">
          <a:xfrm>
            <a:off x="35297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9" name="Rectangle 122"/>
          <p:cNvSpPr>
            <a:spLocks noChangeArrowheads="1"/>
          </p:cNvSpPr>
          <p:nvPr/>
        </p:nvSpPr>
        <p:spPr bwMode="auto">
          <a:xfrm>
            <a:off x="36440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0" name="Rectangle 123"/>
          <p:cNvSpPr>
            <a:spLocks noChangeArrowheads="1"/>
          </p:cNvSpPr>
          <p:nvPr/>
        </p:nvSpPr>
        <p:spPr bwMode="auto">
          <a:xfrm>
            <a:off x="3759981" y="342839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1" name="Rectangle 124"/>
          <p:cNvSpPr>
            <a:spLocks noChangeArrowheads="1"/>
          </p:cNvSpPr>
          <p:nvPr/>
        </p:nvSpPr>
        <p:spPr bwMode="auto">
          <a:xfrm>
            <a:off x="3874281" y="3429986"/>
            <a:ext cx="74613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2" name="Rectangle 125"/>
          <p:cNvSpPr>
            <a:spLocks noChangeArrowheads="1"/>
          </p:cNvSpPr>
          <p:nvPr/>
        </p:nvSpPr>
        <p:spPr bwMode="auto">
          <a:xfrm>
            <a:off x="3988564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3" name="Rectangle 126"/>
          <p:cNvSpPr>
            <a:spLocks noChangeArrowheads="1"/>
          </p:cNvSpPr>
          <p:nvPr/>
        </p:nvSpPr>
        <p:spPr bwMode="auto">
          <a:xfrm>
            <a:off x="4102864" y="342998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4" name="Rectangle 127"/>
          <p:cNvSpPr>
            <a:spLocks noChangeArrowheads="1"/>
          </p:cNvSpPr>
          <p:nvPr/>
        </p:nvSpPr>
        <p:spPr bwMode="auto">
          <a:xfrm>
            <a:off x="4217164" y="342998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5" name="AutoShape 128"/>
          <p:cNvSpPr>
            <a:spLocks noChangeArrowheads="1"/>
          </p:cNvSpPr>
          <p:nvPr/>
        </p:nvSpPr>
        <p:spPr bwMode="auto">
          <a:xfrm>
            <a:off x="4558477" y="3329974"/>
            <a:ext cx="10668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6" name="Rectangle 130"/>
          <p:cNvSpPr>
            <a:spLocks noChangeArrowheads="1"/>
          </p:cNvSpPr>
          <p:nvPr/>
        </p:nvSpPr>
        <p:spPr bwMode="auto">
          <a:xfrm>
            <a:off x="47489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7" name="Rectangle 131"/>
          <p:cNvSpPr>
            <a:spLocks noChangeArrowheads="1"/>
          </p:cNvSpPr>
          <p:nvPr/>
        </p:nvSpPr>
        <p:spPr bwMode="auto">
          <a:xfrm>
            <a:off x="48632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8" name="Rectangle 132"/>
          <p:cNvSpPr>
            <a:spLocks noChangeArrowheads="1"/>
          </p:cNvSpPr>
          <p:nvPr/>
        </p:nvSpPr>
        <p:spPr bwMode="auto">
          <a:xfrm>
            <a:off x="4979181" y="342839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9" name="Rectangle 133"/>
          <p:cNvSpPr>
            <a:spLocks noChangeArrowheads="1"/>
          </p:cNvSpPr>
          <p:nvPr/>
        </p:nvSpPr>
        <p:spPr bwMode="auto">
          <a:xfrm>
            <a:off x="5093481" y="342998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0" name="Rectangle 134"/>
          <p:cNvSpPr>
            <a:spLocks noChangeArrowheads="1"/>
          </p:cNvSpPr>
          <p:nvPr/>
        </p:nvSpPr>
        <p:spPr bwMode="auto">
          <a:xfrm>
            <a:off x="5207764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1" name="Rectangle 135"/>
          <p:cNvSpPr>
            <a:spLocks noChangeArrowheads="1"/>
          </p:cNvSpPr>
          <p:nvPr/>
        </p:nvSpPr>
        <p:spPr bwMode="auto">
          <a:xfrm>
            <a:off x="5322064" y="342998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2" name="Rectangle 136"/>
          <p:cNvSpPr>
            <a:spLocks noChangeArrowheads="1"/>
          </p:cNvSpPr>
          <p:nvPr/>
        </p:nvSpPr>
        <p:spPr bwMode="auto">
          <a:xfrm>
            <a:off x="5436364" y="342998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3" name="AutoShape 137"/>
          <p:cNvSpPr>
            <a:spLocks noChangeArrowheads="1"/>
          </p:cNvSpPr>
          <p:nvPr/>
        </p:nvSpPr>
        <p:spPr bwMode="auto">
          <a:xfrm>
            <a:off x="5777677" y="3328388"/>
            <a:ext cx="10668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4" name="Rectangle 138"/>
          <p:cNvSpPr>
            <a:spLocks noChangeArrowheads="1"/>
          </p:cNvSpPr>
          <p:nvPr/>
        </p:nvSpPr>
        <p:spPr bwMode="auto">
          <a:xfrm>
            <a:off x="5853877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5" name="Rectangle 139"/>
          <p:cNvSpPr>
            <a:spLocks noChangeArrowheads="1"/>
          </p:cNvSpPr>
          <p:nvPr/>
        </p:nvSpPr>
        <p:spPr bwMode="auto">
          <a:xfrm>
            <a:off x="5968177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6" name="Rectangle 140"/>
          <p:cNvSpPr>
            <a:spLocks noChangeArrowheads="1"/>
          </p:cNvSpPr>
          <p:nvPr/>
        </p:nvSpPr>
        <p:spPr bwMode="auto">
          <a:xfrm>
            <a:off x="6082477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7" name="Rectangle 141"/>
          <p:cNvSpPr>
            <a:spLocks noChangeArrowheads="1"/>
          </p:cNvSpPr>
          <p:nvPr/>
        </p:nvSpPr>
        <p:spPr bwMode="auto">
          <a:xfrm>
            <a:off x="6185664" y="3426813"/>
            <a:ext cx="39688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8" name="Rectangle 142"/>
          <p:cNvSpPr>
            <a:spLocks noChangeArrowheads="1"/>
          </p:cNvSpPr>
          <p:nvPr/>
        </p:nvSpPr>
        <p:spPr bwMode="auto">
          <a:xfrm>
            <a:off x="6312681" y="342839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9" name="Rectangle 143"/>
          <p:cNvSpPr>
            <a:spLocks noChangeArrowheads="1"/>
          </p:cNvSpPr>
          <p:nvPr/>
        </p:nvSpPr>
        <p:spPr bwMode="auto">
          <a:xfrm>
            <a:off x="6426964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0" name="Rectangle 144"/>
          <p:cNvSpPr>
            <a:spLocks noChangeArrowheads="1"/>
          </p:cNvSpPr>
          <p:nvPr/>
        </p:nvSpPr>
        <p:spPr bwMode="auto">
          <a:xfrm>
            <a:off x="6541264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1" name="Rectangle 145"/>
          <p:cNvSpPr>
            <a:spLocks noChangeArrowheads="1"/>
          </p:cNvSpPr>
          <p:nvPr/>
        </p:nvSpPr>
        <p:spPr bwMode="auto">
          <a:xfrm>
            <a:off x="6655564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2" name="AutoShape 146"/>
          <p:cNvSpPr>
            <a:spLocks noChangeArrowheads="1"/>
          </p:cNvSpPr>
          <p:nvPr/>
        </p:nvSpPr>
        <p:spPr bwMode="auto">
          <a:xfrm>
            <a:off x="6996877" y="3329974"/>
            <a:ext cx="957262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3" name="Rectangle 147"/>
          <p:cNvSpPr>
            <a:spLocks noChangeArrowheads="1"/>
          </p:cNvSpPr>
          <p:nvPr/>
        </p:nvSpPr>
        <p:spPr bwMode="auto">
          <a:xfrm>
            <a:off x="70730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4" name="Rectangle 148"/>
          <p:cNvSpPr>
            <a:spLocks noChangeArrowheads="1"/>
          </p:cNvSpPr>
          <p:nvPr/>
        </p:nvSpPr>
        <p:spPr bwMode="auto">
          <a:xfrm>
            <a:off x="71873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5" name="Rectangle 149"/>
          <p:cNvSpPr>
            <a:spLocks noChangeArrowheads="1"/>
          </p:cNvSpPr>
          <p:nvPr/>
        </p:nvSpPr>
        <p:spPr bwMode="auto">
          <a:xfrm>
            <a:off x="7301677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6" name="Rectangle 150"/>
          <p:cNvSpPr>
            <a:spLocks noChangeArrowheads="1"/>
          </p:cNvSpPr>
          <p:nvPr/>
        </p:nvSpPr>
        <p:spPr bwMode="auto">
          <a:xfrm>
            <a:off x="7417581" y="342839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7" name="Rectangle 151"/>
          <p:cNvSpPr>
            <a:spLocks noChangeArrowheads="1"/>
          </p:cNvSpPr>
          <p:nvPr/>
        </p:nvSpPr>
        <p:spPr bwMode="auto">
          <a:xfrm>
            <a:off x="7531881" y="342998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8" name="Rectangle 152"/>
          <p:cNvSpPr>
            <a:spLocks noChangeArrowheads="1"/>
          </p:cNvSpPr>
          <p:nvPr/>
        </p:nvSpPr>
        <p:spPr bwMode="auto">
          <a:xfrm>
            <a:off x="7646164" y="342839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9" name="Rectangle 153"/>
          <p:cNvSpPr>
            <a:spLocks noChangeArrowheads="1"/>
          </p:cNvSpPr>
          <p:nvPr/>
        </p:nvSpPr>
        <p:spPr bwMode="auto">
          <a:xfrm>
            <a:off x="7760464" y="342998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0" name="Rectangle 154"/>
          <p:cNvSpPr>
            <a:spLocks noChangeArrowheads="1"/>
          </p:cNvSpPr>
          <p:nvPr/>
        </p:nvSpPr>
        <p:spPr bwMode="auto">
          <a:xfrm>
            <a:off x="7874764" y="3429986"/>
            <a:ext cx="76200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1" name="AutoShape 155"/>
          <p:cNvSpPr>
            <a:spLocks noChangeArrowheads="1"/>
          </p:cNvSpPr>
          <p:nvPr/>
        </p:nvSpPr>
        <p:spPr bwMode="auto">
          <a:xfrm>
            <a:off x="2081994" y="1890111"/>
            <a:ext cx="573087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2" name="Rectangle 156"/>
          <p:cNvSpPr>
            <a:spLocks noChangeArrowheads="1"/>
          </p:cNvSpPr>
          <p:nvPr/>
        </p:nvSpPr>
        <p:spPr bwMode="auto">
          <a:xfrm>
            <a:off x="2158177" y="198853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3" name="Rectangle 157"/>
          <p:cNvSpPr>
            <a:spLocks noChangeArrowheads="1"/>
          </p:cNvSpPr>
          <p:nvPr/>
        </p:nvSpPr>
        <p:spPr bwMode="auto">
          <a:xfrm>
            <a:off x="2272477" y="198853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4" name="Rectangle 158"/>
          <p:cNvSpPr>
            <a:spLocks noChangeArrowheads="1"/>
          </p:cNvSpPr>
          <p:nvPr/>
        </p:nvSpPr>
        <p:spPr bwMode="auto">
          <a:xfrm>
            <a:off x="2388381" y="198853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5" name="Rectangle 168"/>
          <p:cNvSpPr>
            <a:spLocks noChangeArrowheads="1"/>
          </p:cNvSpPr>
          <p:nvPr/>
        </p:nvSpPr>
        <p:spPr bwMode="auto">
          <a:xfrm>
            <a:off x="1818452" y="3426813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7" name="Line 176"/>
          <p:cNvSpPr>
            <a:spLocks noChangeShapeType="1"/>
          </p:cNvSpPr>
          <p:nvPr/>
        </p:nvSpPr>
        <p:spPr bwMode="auto">
          <a:xfrm>
            <a:off x="637369" y="2040924"/>
            <a:ext cx="1889125" cy="1587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9" tIns="45623" rIns="91249" bIns="45623"/>
          <a:lstStyle/>
          <a:p>
            <a:pPr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8" name="AutoShape 177"/>
          <p:cNvSpPr>
            <a:spLocks/>
          </p:cNvSpPr>
          <p:nvPr/>
        </p:nvSpPr>
        <p:spPr bwMode="auto">
          <a:xfrm>
            <a:off x="149990" y="2125061"/>
            <a:ext cx="1042988" cy="125095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00FF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9" name="Line 179"/>
          <p:cNvSpPr>
            <a:spLocks noChangeShapeType="1"/>
          </p:cNvSpPr>
          <p:nvPr/>
        </p:nvSpPr>
        <p:spPr bwMode="auto">
          <a:xfrm flipV="1">
            <a:off x="2720169" y="3480803"/>
            <a:ext cx="1741487" cy="476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9" tIns="45623" rIns="91249" bIns="45623"/>
          <a:lstStyle/>
          <a:p>
            <a:pPr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0" name="Line 178"/>
          <p:cNvSpPr>
            <a:spLocks noChangeShapeType="1"/>
          </p:cNvSpPr>
          <p:nvPr/>
        </p:nvSpPr>
        <p:spPr bwMode="auto">
          <a:xfrm>
            <a:off x="873890" y="3480786"/>
            <a:ext cx="1800225" cy="1588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9" tIns="45623" rIns="91249" bIns="45623"/>
          <a:lstStyle/>
          <a:p>
            <a:pPr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1" name="Line 180"/>
          <p:cNvSpPr>
            <a:spLocks noChangeShapeType="1"/>
          </p:cNvSpPr>
          <p:nvPr/>
        </p:nvSpPr>
        <p:spPr bwMode="auto">
          <a:xfrm>
            <a:off x="4631502" y="3480786"/>
            <a:ext cx="3567112" cy="1588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9" tIns="45623" rIns="91249" bIns="45623"/>
          <a:lstStyle/>
          <a:p>
            <a:pPr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Line 178"/>
          <p:cNvSpPr>
            <a:spLocks noChangeShapeType="1"/>
          </p:cNvSpPr>
          <p:nvPr/>
        </p:nvSpPr>
        <p:spPr bwMode="auto">
          <a:xfrm>
            <a:off x="4739441" y="3545874"/>
            <a:ext cx="3454427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9" tIns="45623" rIns="91249" bIns="45623"/>
          <a:lstStyle/>
          <a:p>
            <a:pPr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215"/>
          <p:cNvSpPr txBox="1">
            <a:spLocks noChangeArrowheads="1"/>
          </p:cNvSpPr>
          <p:nvPr/>
        </p:nvSpPr>
        <p:spPr bwMode="auto">
          <a:xfrm>
            <a:off x="2477629" y="2282941"/>
            <a:ext cx="1183016" cy="38779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479">
              <a:lnSpc>
                <a:spcPct val="90000"/>
              </a:lnSpc>
            </a:pPr>
            <a:r>
              <a:rPr lang="en-US" altLang="ja-JP" sz="1400" b="1" dirty="0">
                <a:solidFill>
                  <a:srgbClr val="00B050"/>
                </a:solidFill>
                <a:cs typeface="Arial" charset="0"/>
              </a:rPr>
              <a:t>low emittance</a:t>
            </a:r>
          </a:p>
          <a:p>
            <a:pPr defTabSz="912479">
              <a:lnSpc>
                <a:spcPct val="90000"/>
              </a:lnSpc>
            </a:pPr>
            <a:r>
              <a:rPr lang="en-US" altLang="ja-JP" sz="1400" b="1" dirty="0">
                <a:solidFill>
                  <a:srgbClr val="00B050"/>
                </a:solidFill>
                <a:cs typeface="Arial" charset="0"/>
              </a:rPr>
              <a:t>RF gun</a:t>
            </a:r>
            <a:endParaRPr lang="ja-JP" altLang="en-US" sz="14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107" name="Rectangle 159"/>
          <p:cNvSpPr>
            <a:spLocks noChangeArrowheads="1"/>
          </p:cNvSpPr>
          <p:nvPr/>
        </p:nvSpPr>
        <p:spPr bwMode="auto">
          <a:xfrm>
            <a:off x="2502681" y="1988536"/>
            <a:ext cx="53975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91249" tIns="45623" rIns="91249" bIns="45623" anchor="ctr"/>
          <a:lstStyle/>
          <a:p>
            <a:pPr defTabSz="912479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206590" y="1484784"/>
            <a:ext cx="362214" cy="461469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1135498" y="1508395"/>
            <a:ext cx="350993" cy="461469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1210627" y="2998048"/>
            <a:ext cx="347787" cy="461469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2419095" y="2998048"/>
            <a:ext cx="339772" cy="461469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3756350" y="2998048"/>
            <a:ext cx="339772" cy="461469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926181" y="2998048"/>
            <a:ext cx="339772" cy="461469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6175432" y="2998048"/>
            <a:ext cx="339772" cy="461469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7334534" y="2998048"/>
            <a:ext cx="339772" cy="461469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5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369522" y="2489341"/>
            <a:ext cx="1178142" cy="338358"/>
          </a:xfrm>
          <a:prstGeom prst="rect">
            <a:avLst/>
          </a:prstGeom>
          <a:solidFill>
            <a:schemeClr val="tx1"/>
          </a:solidFill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6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1.5 GeV e-</a:t>
            </a:r>
            <a:endParaRPr lang="ja-JP" altLang="en-US" sz="1600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8" name="正方形/長方形 117"/>
          <p:cNvSpPr/>
          <p:nvPr/>
        </p:nvSpPr>
        <p:spPr>
          <a:xfrm>
            <a:off x="2227002" y="3647296"/>
            <a:ext cx="990591" cy="338358"/>
          </a:xfrm>
          <a:prstGeom prst="rect">
            <a:avLst/>
          </a:prstGeom>
        </p:spPr>
        <p:txBody>
          <a:bodyPr wrap="none" lIns="91249" tIns="45623" rIns="91249" bIns="45623">
            <a:spAutoFit/>
          </a:bodyPr>
          <a:lstStyle/>
          <a:p>
            <a:pPr defTabSz="912479"/>
            <a:r>
              <a:rPr lang="en-US" altLang="ja-JP" sz="1600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e+ target 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4164182" y="3648432"/>
            <a:ext cx="962314" cy="307581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b="1" dirty="0">
                <a:solidFill>
                  <a:srgbClr val="0000FF"/>
                </a:solidFill>
                <a:latin typeface="Calibri"/>
                <a:ea typeface="ＭＳ Ｐゴシック"/>
              </a:rPr>
              <a:t>e-:Chicane</a:t>
            </a:r>
            <a:endParaRPr lang="ja-JP" altLang="en-US" sz="14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06" name="テキスト ボックス 202"/>
          <p:cNvSpPr txBox="1">
            <a:spLocks noChangeArrowheads="1"/>
          </p:cNvSpPr>
          <p:nvPr/>
        </p:nvSpPr>
        <p:spPr bwMode="auto">
          <a:xfrm>
            <a:off x="2815782" y="1196752"/>
            <a:ext cx="4858523" cy="775597"/>
          </a:xfrm>
          <a:prstGeom prst="rect">
            <a:avLst/>
          </a:prstGeom>
          <a:solidFill>
            <a:schemeClr val="tx1"/>
          </a:solidFill>
          <a:ln w="25400">
            <a:solidFill>
              <a:srgbClr val="0000FF"/>
            </a:solidFill>
          </a:ln>
          <a:extLst/>
        </p:spPr>
        <p:txBody>
          <a:bodyPr wrap="squar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479"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4 nC</a:t>
            </a: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 (10 nC) x 2 bunches x 50 Hz (SuperKEKB </a:t>
            </a: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e+</a:t>
            </a: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)</a:t>
            </a:r>
          </a:p>
          <a:p>
            <a:pPr algn="ctr" defTabSz="912479">
              <a:lnSpc>
                <a:spcPct val="90000"/>
              </a:lnSpc>
            </a:pP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5 nC x 2 bunches x 50 Hz (SuperKEKB e-)</a:t>
            </a:r>
          </a:p>
          <a:p>
            <a:pPr algn="ctr" defTabSz="912479">
              <a:lnSpc>
                <a:spcPct val="90000"/>
              </a:lnSpc>
            </a:pPr>
            <a:r>
              <a:rPr lang="en-US" altLang="ja-JP" sz="1400" b="1" dirty="0">
                <a:solidFill>
                  <a:schemeClr val="accent2"/>
                </a:solidFill>
                <a:cs typeface="Arial" charset="0"/>
              </a:rPr>
              <a:t>0.3 nC</a:t>
            </a: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 x 1 bunch x 25 Hz (PF-AR e-)</a:t>
            </a:r>
          </a:p>
          <a:p>
            <a:pPr algn="ctr" defTabSz="912479">
              <a:lnSpc>
                <a:spcPct val="90000"/>
              </a:lnSpc>
            </a:pP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 0.3 nC x 1 bunch x 25 Hz (PF e-)  </a:t>
            </a:r>
            <a:endParaRPr lang="ja-JP" altLang="en-US" sz="14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5" name="グループ化 255"/>
          <p:cNvGrpSpPr/>
          <p:nvPr/>
        </p:nvGrpSpPr>
        <p:grpSpPr>
          <a:xfrm>
            <a:off x="3969862" y="2423795"/>
            <a:ext cx="891591" cy="1071276"/>
            <a:chOff x="3969859" y="1595040"/>
            <a:chExt cx="891591" cy="1445566"/>
          </a:xfrm>
        </p:grpSpPr>
        <p:sp>
          <p:nvSpPr>
            <p:cNvPr id="76" name="Line 169"/>
            <p:cNvSpPr>
              <a:spLocks noChangeShapeType="1"/>
            </p:cNvSpPr>
            <p:nvPr/>
          </p:nvSpPr>
          <p:spPr bwMode="auto">
            <a:xfrm flipV="1">
              <a:off x="4434652" y="2686050"/>
              <a:ext cx="232598" cy="345032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88" name="テキスト ボックス 212"/>
            <p:cNvSpPr txBox="1">
              <a:spLocks noChangeArrowheads="1"/>
            </p:cNvSpPr>
            <p:nvPr/>
          </p:nvSpPr>
          <p:spPr bwMode="auto">
            <a:xfrm>
              <a:off x="3969859" y="1595040"/>
              <a:ext cx="891591" cy="357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2479">
                <a:lnSpc>
                  <a:spcPct val="80000"/>
                </a:lnSpc>
              </a:pPr>
              <a:r>
                <a:rPr lang="en-US" altLang="ja-JP" sz="1400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</p:txBody>
        </p:sp>
        <p:sp>
          <p:nvSpPr>
            <p:cNvPr id="90" name="Line 1"/>
            <p:cNvSpPr>
              <a:spLocks noChangeShapeType="1"/>
            </p:cNvSpPr>
            <p:nvPr/>
          </p:nvSpPr>
          <p:spPr bwMode="auto">
            <a:xfrm flipH="1" flipV="1">
              <a:off x="4381500" y="2705099"/>
              <a:ext cx="284927" cy="335507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341" name="円/楕円 340"/>
            <p:cNvSpPr/>
            <p:nvPr/>
          </p:nvSpPr>
          <p:spPr>
            <a:xfrm>
              <a:off x="4198513" y="1893195"/>
              <a:ext cx="631065" cy="846652"/>
            </a:xfrm>
            <a:prstGeom prst="ellipse">
              <a:avLst/>
            </a:prstGeom>
            <a:no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79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4275790" y="2150772"/>
              <a:ext cx="540533" cy="622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DR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93" name="Line 178"/>
          <p:cNvSpPr>
            <a:spLocks noChangeShapeType="1"/>
          </p:cNvSpPr>
          <p:nvPr/>
        </p:nvSpPr>
        <p:spPr bwMode="auto">
          <a:xfrm>
            <a:off x="2753936" y="3530849"/>
            <a:ext cx="1689275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9" tIns="45623" rIns="91249" bIns="45623"/>
          <a:lstStyle/>
          <a:p>
            <a:pPr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44" name="フリーフォーム 1043"/>
          <p:cNvSpPr/>
          <p:nvPr/>
        </p:nvSpPr>
        <p:spPr>
          <a:xfrm>
            <a:off x="4404575" y="3519640"/>
            <a:ext cx="373487" cy="64394"/>
          </a:xfrm>
          <a:custGeom>
            <a:avLst/>
            <a:gdLst>
              <a:gd name="connsiteX0" fmla="*/ 0 w 231819"/>
              <a:gd name="connsiteY0" fmla="*/ 0 h 77273"/>
              <a:gd name="connsiteX1" fmla="*/ 64394 w 231819"/>
              <a:gd name="connsiteY1" fmla="*/ 77273 h 77273"/>
              <a:gd name="connsiteX2" fmla="*/ 167425 w 231819"/>
              <a:gd name="connsiteY2" fmla="*/ 77273 h 77273"/>
              <a:gd name="connsiteX3" fmla="*/ 231819 w 231819"/>
              <a:gd name="connsiteY3" fmla="*/ 0 h 77273"/>
              <a:gd name="connsiteX4" fmla="*/ 231819 w 231819"/>
              <a:gd name="connsiteY4" fmla="*/ 0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9" h="77273">
                <a:moveTo>
                  <a:pt x="0" y="0"/>
                </a:moveTo>
                <a:cubicBezTo>
                  <a:pt x="18245" y="32197"/>
                  <a:pt x="36490" y="64394"/>
                  <a:pt x="64394" y="77273"/>
                </a:cubicBezTo>
                <a:cubicBezTo>
                  <a:pt x="92298" y="90152"/>
                  <a:pt x="139521" y="90152"/>
                  <a:pt x="167425" y="77273"/>
                </a:cubicBezTo>
                <a:cubicBezTo>
                  <a:pt x="195329" y="64394"/>
                  <a:pt x="231819" y="0"/>
                  <a:pt x="231819" y="0"/>
                </a:cubicBezTo>
                <a:lnTo>
                  <a:pt x="231819" y="0"/>
                </a:lnTo>
              </a:path>
            </a:pathLst>
          </a:custGeom>
          <a:ln>
            <a:solidFill>
              <a:srgbClr val="00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91249" tIns="45623" rIns="91249" bIns="45623" rtlCol="0" anchor="ctr"/>
          <a:lstStyle/>
          <a:p>
            <a:pPr algn="ctr" defTabSz="912479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03"/>
          <a:stretch/>
        </p:blipFill>
        <p:spPr bwMode="auto">
          <a:xfrm>
            <a:off x="299417" y="4048916"/>
            <a:ext cx="7795712" cy="238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3" name="直線コネクタ 282"/>
          <p:cNvCxnSpPr/>
          <p:nvPr/>
        </p:nvCxnSpPr>
        <p:spPr>
          <a:xfrm>
            <a:off x="7168327" y="4222954"/>
            <a:ext cx="225287" cy="7951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/>
          <p:cNvCxnSpPr/>
          <p:nvPr/>
        </p:nvCxnSpPr>
        <p:spPr>
          <a:xfrm>
            <a:off x="7380345" y="4302450"/>
            <a:ext cx="609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/>
          <p:cNvCxnSpPr/>
          <p:nvPr/>
        </p:nvCxnSpPr>
        <p:spPr>
          <a:xfrm>
            <a:off x="6051176" y="4770990"/>
            <a:ext cx="1855695" cy="43030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正方形/長方形 307"/>
          <p:cNvSpPr/>
          <p:nvPr/>
        </p:nvSpPr>
        <p:spPr>
          <a:xfrm>
            <a:off x="6368286" y="4502227"/>
            <a:ext cx="1534330" cy="461469"/>
          </a:xfrm>
          <a:prstGeom prst="rect">
            <a:avLst/>
          </a:prstGeom>
        </p:spPr>
        <p:txBody>
          <a:bodyPr wrap="none" lIns="91249" tIns="45623" rIns="91249" bIns="45623">
            <a:spAutoFit/>
          </a:bodyPr>
          <a:lstStyle/>
          <a:p>
            <a:pPr defTabSz="912479"/>
            <a:r>
              <a:rPr lang="en-US" altLang="ja-JP" dirty="0">
                <a:solidFill>
                  <a:srgbClr val="00B050"/>
                </a:solidFill>
                <a:latin typeface="Calibri"/>
                <a:ea typeface="ＭＳ Ｐゴシック"/>
              </a:rPr>
              <a:t>Decelerate</a:t>
            </a:r>
            <a:endParaRPr lang="ja-JP" altLang="en-US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直線コネクタ 309"/>
          <p:cNvCxnSpPr/>
          <p:nvPr/>
        </p:nvCxnSpPr>
        <p:spPr>
          <a:xfrm flipV="1">
            <a:off x="4404573" y="4047672"/>
            <a:ext cx="0" cy="176440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4" name="直線コネクタ 313"/>
          <p:cNvCxnSpPr/>
          <p:nvPr/>
        </p:nvCxnSpPr>
        <p:spPr>
          <a:xfrm flipV="1">
            <a:off x="3077754" y="5541624"/>
            <a:ext cx="876077" cy="191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線コネクタ 326"/>
          <p:cNvCxnSpPr/>
          <p:nvPr/>
        </p:nvCxnSpPr>
        <p:spPr>
          <a:xfrm flipH="1">
            <a:off x="3915178" y="5545078"/>
            <a:ext cx="277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線コネクタ 334"/>
          <p:cNvCxnSpPr/>
          <p:nvPr/>
        </p:nvCxnSpPr>
        <p:spPr>
          <a:xfrm flipH="1">
            <a:off x="4627075" y="5123128"/>
            <a:ext cx="1502379" cy="392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線コネクタ 335"/>
          <p:cNvCxnSpPr/>
          <p:nvPr/>
        </p:nvCxnSpPr>
        <p:spPr>
          <a:xfrm flipH="1">
            <a:off x="4189141" y="5513404"/>
            <a:ext cx="204439" cy="297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コネクタ 347"/>
          <p:cNvCxnSpPr/>
          <p:nvPr/>
        </p:nvCxnSpPr>
        <p:spPr>
          <a:xfrm flipV="1">
            <a:off x="2626356" y="5734808"/>
            <a:ext cx="464574" cy="442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線コネクタ 357"/>
          <p:cNvCxnSpPr/>
          <p:nvPr/>
        </p:nvCxnSpPr>
        <p:spPr>
          <a:xfrm flipH="1">
            <a:off x="6109873" y="5123373"/>
            <a:ext cx="1953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/>
          <p:cNvCxnSpPr/>
          <p:nvPr/>
        </p:nvCxnSpPr>
        <p:spPr>
          <a:xfrm flipH="1">
            <a:off x="6306372" y="4840613"/>
            <a:ext cx="938221" cy="279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線コネクタ 362"/>
          <p:cNvCxnSpPr/>
          <p:nvPr/>
        </p:nvCxnSpPr>
        <p:spPr>
          <a:xfrm flipH="1">
            <a:off x="7225048" y="4845326"/>
            <a:ext cx="693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直線コネクタ 366"/>
          <p:cNvCxnSpPr/>
          <p:nvPr/>
        </p:nvCxnSpPr>
        <p:spPr>
          <a:xfrm flipH="1">
            <a:off x="4363791" y="5517174"/>
            <a:ext cx="277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直線矢印コネクタ 1038"/>
          <p:cNvCxnSpPr/>
          <p:nvPr/>
        </p:nvCxnSpPr>
        <p:spPr>
          <a:xfrm>
            <a:off x="2588654" y="5541639"/>
            <a:ext cx="0" cy="5409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4" name="正方形/長方形 373"/>
          <p:cNvSpPr/>
          <p:nvPr/>
        </p:nvSpPr>
        <p:spPr>
          <a:xfrm>
            <a:off x="2096067" y="5229251"/>
            <a:ext cx="990591" cy="338358"/>
          </a:xfrm>
          <a:prstGeom prst="rect">
            <a:avLst/>
          </a:prstGeom>
        </p:spPr>
        <p:txBody>
          <a:bodyPr wrap="none" lIns="91249" tIns="45623" rIns="91249" bIns="45623">
            <a:spAutoFit/>
          </a:bodyPr>
          <a:lstStyle/>
          <a:p>
            <a:pPr defTabSz="912479"/>
            <a:r>
              <a:rPr lang="en-US" altLang="ja-JP" sz="1600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e+ target 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0" name="テキスト ボックス 379"/>
          <p:cNvSpPr txBox="1"/>
          <p:nvPr/>
        </p:nvSpPr>
        <p:spPr>
          <a:xfrm>
            <a:off x="6993254" y="6062153"/>
            <a:ext cx="399245" cy="27680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1249" tIns="45623" rIns="91249" bIns="45623" rtlCol="0">
            <a:spAutoFit/>
          </a:bodyPr>
          <a:lstStyle/>
          <a:p>
            <a:pPr algn="ctr" defTabSz="912479"/>
            <a:r>
              <a:rPr lang="en-US" altLang="ja-JP" sz="1200" dirty="0">
                <a:solidFill>
                  <a:srgbClr val="0000FF"/>
                </a:solidFill>
                <a:latin typeface="Calibri"/>
                <a:ea typeface="ＭＳ Ｐゴシック"/>
              </a:rPr>
              <a:t>5</a:t>
            </a:r>
            <a:endParaRPr lang="ja-JP" altLang="en-US" sz="1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1" name="テキスト ボックス 380"/>
          <p:cNvSpPr txBox="1"/>
          <p:nvPr/>
        </p:nvSpPr>
        <p:spPr>
          <a:xfrm>
            <a:off x="5922152" y="6062153"/>
            <a:ext cx="399245" cy="27680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1249" tIns="45623" rIns="91249" bIns="45623" rtlCol="0">
            <a:spAutoFit/>
          </a:bodyPr>
          <a:lstStyle/>
          <a:p>
            <a:pPr algn="ctr" defTabSz="912479"/>
            <a:r>
              <a:rPr lang="en-US" altLang="ja-JP" sz="1200" dirty="0">
                <a:solidFill>
                  <a:srgbClr val="0000FF"/>
                </a:solidFill>
                <a:latin typeface="Calibri"/>
                <a:ea typeface="ＭＳ Ｐゴシック"/>
              </a:rPr>
              <a:t>4</a:t>
            </a:r>
            <a:endParaRPr lang="ja-JP" altLang="en-US" sz="1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2" name="テキスト ボックス 381"/>
          <p:cNvSpPr txBox="1"/>
          <p:nvPr/>
        </p:nvSpPr>
        <p:spPr>
          <a:xfrm>
            <a:off x="4876817" y="6062153"/>
            <a:ext cx="399245" cy="27680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1249" tIns="45623" rIns="91249" bIns="45623" rtlCol="0">
            <a:spAutoFit/>
          </a:bodyPr>
          <a:lstStyle/>
          <a:p>
            <a:pPr algn="ctr" defTabSz="912479"/>
            <a:r>
              <a:rPr lang="en-US" altLang="ja-JP" sz="1200" dirty="0">
                <a:solidFill>
                  <a:srgbClr val="0000FF"/>
                </a:solidFill>
                <a:latin typeface="Calibri"/>
                <a:ea typeface="ＭＳ Ｐゴシック"/>
              </a:rPr>
              <a:t>3</a:t>
            </a:r>
            <a:endParaRPr lang="ja-JP" altLang="en-US" sz="1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3" name="テキスト ボックス 382"/>
          <p:cNvSpPr txBox="1"/>
          <p:nvPr/>
        </p:nvSpPr>
        <p:spPr>
          <a:xfrm>
            <a:off x="3679082" y="6062153"/>
            <a:ext cx="399245" cy="27680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1249" tIns="45623" rIns="91249" bIns="45623" rtlCol="0">
            <a:spAutoFit/>
          </a:bodyPr>
          <a:lstStyle/>
          <a:p>
            <a:pPr algn="ctr" defTabSz="912479"/>
            <a:r>
              <a:rPr lang="en-US" altLang="ja-JP" sz="1200" dirty="0">
                <a:solidFill>
                  <a:srgbClr val="0000FF"/>
                </a:solidFill>
                <a:latin typeface="Calibri"/>
                <a:ea typeface="ＭＳ Ｐゴシック"/>
              </a:rPr>
              <a:t>2</a:t>
            </a:r>
            <a:endParaRPr lang="ja-JP" altLang="en-US" sz="1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4" name="テキスト ボックス 383"/>
          <p:cNvSpPr txBox="1"/>
          <p:nvPr/>
        </p:nvSpPr>
        <p:spPr>
          <a:xfrm>
            <a:off x="2543593" y="6062153"/>
            <a:ext cx="399245" cy="27680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1249" tIns="45623" rIns="91249" bIns="45623" rtlCol="0">
            <a:spAutoFit/>
          </a:bodyPr>
          <a:lstStyle/>
          <a:p>
            <a:pPr algn="ctr" defTabSz="912479"/>
            <a:r>
              <a:rPr lang="en-US" altLang="ja-JP" sz="1200" dirty="0">
                <a:solidFill>
                  <a:srgbClr val="0000FF"/>
                </a:solidFill>
                <a:latin typeface="Calibri"/>
                <a:ea typeface="ＭＳ Ｐゴシック"/>
              </a:rPr>
              <a:t>1</a:t>
            </a:r>
            <a:endParaRPr lang="ja-JP" altLang="en-US" sz="1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5" name="テキスト ボックス 384"/>
          <p:cNvSpPr txBox="1"/>
          <p:nvPr/>
        </p:nvSpPr>
        <p:spPr>
          <a:xfrm>
            <a:off x="1266440" y="6062153"/>
            <a:ext cx="399245" cy="27680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1249" tIns="45623" rIns="91249" bIns="45623" rtlCol="0">
            <a:spAutoFit/>
          </a:bodyPr>
          <a:lstStyle/>
          <a:p>
            <a:pPr algn="ctr" defTabSz="912479"/>
            <a:r>
              <a:rPr lang="en-US" altLang="ja-JP" sz="1200" dirty="0">
                <a:solidFill>
                  <a:srgbClr val="0000FF"/>
                </a:solidFill>
                <a:latin typeface="Calibri"/>
                <a:ea typeface="ＭＳ Ｐゴシック"/>
              </a:rPr>
              <a:t>C</a:t>
            </a:r>
            <a:endParaRPr lang="ja-JP" altLang="en-US" sz="12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2531168" y="6126398"/>
            <a:ext cx="145774" cy="1457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9" tIns="45623" rIns="91249" bIns="45623" rtlCol="0" anchor="ctr"/>
          <a:lstStyle/>
          <a:p>
            <a:pPr algn="ctr" defTabSz="912479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48" name="正方形/長方形 1047"/>
          <p:cNvSpPr/>
          <p:nvPr/>
        </p:nvSpPr>
        <p:spPr>
          <a:xfrm>
            <a:off x="2896013" y="4574572"/>
            <a:ext cx="458394" cy="461469"/>
          </a:xfrm>
          <a:prstGeom prst="rect">
            <a:avLst/>
          </a:prstGeom>
        </p:spPr>
        <p:txBody>
          <a:bodyPr wrap="none" lIns="91249" tIns="45623" rIns="91249" bIns="45623">
            <a:spAutoFit/>
          </a:bodyPr>
          <a:lstStyle/>
          <a:p>
            <a:pPr defTabSz="912479"/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e-</a:t>
            </a:r>
            <a:endParaRPr lang="ja-JP" altLang="en-US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99" name="正方形/長方形 398"/>
          <p:cNvSpPr/>
          <p:nvPr/>
        </p:nvSpPr>
        <p:spPr>
          <a:xfrm>
            <a:off x="3164322" y="5229250"/>
            <a:ext cx="535338" cy="461469"/>
          </a:xfrm>
          <a:prstGeom prst="rect">
            <a:avLst/>
          </a:prstGeom>
        </p:spPr>
        <p:txBody>
          <a:bodyPr wrap="none" lIns="91249" tIns="45623" rIns="91249" bIns="45623">
            <a:spAutoFit/>
          </a:bodyPr>
          <a:lstStyle/>
          <a:p>
            <a:pPr defTabSz="912479"/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e+</a:t>
            </a:r>
            <a:endParaRPr lang="ja-JP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400" name="テキスト ボックス 212"/>
          <p:cNvSpPr txBox="1">
            <a:spLocks noChangeArrowheads="1"/>
          </p:cNvSpPr>
          <p:nvPr/>
        </p:nvSpPr>
        <p:spPr bwMode="auto">
          <a:xfrm>
            <a:off x="3949531" y="5161708"/>
            <a:ext cx="891205" cy="2644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9" tIns="45623" rIns="91249" bIns="45623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479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1.1 GeV </a:t>
            </a:r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49" y="6173015"/>
            <a:ext cx="135244" cy="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テキスト ボックス 141"/>
          <p:cNvSpPr txBox="1"/>
          <p:nvPr/>
        </p:nvSpPr>
        <p:spPr>
          <a:xfrm>
            <a:off x="3928066" y="4369658"/>
            <a:ext cx="947310" cy="3075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b="1" dirty="0">
                <a:solidFill>
                  <a:srgbClr val="0000FF"/>
                </a:solidFill>
                <a:latin typeface="Calibri"/>
                <a:ea typeface="ＭＳ Ｐゴシック"/>
              </a:rPr>
              <a:t>4.219 GeV</a:t>
            </a:r>
          </a:p>
        </p:txBody>
      </p:sp>
      <p:cxnSp>
        <p:nvCxnSpPr>
          <p:cNvPr id="143" name="直線コネクタ 142"/>
          <p:cNvCxnSpPr/>
          <p:nvPr/>
        </p:nvCxnSpPr>
        <p:spPr>
          <a:xfrm>
            <a:off x="2575791" y="4846165"/>
            <a:ext cx="1" cy="30909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927652" y="4894696"/>
            <a:ext cx="163561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241618" y="5883614"/>
            <a:ext cx="764567" cy="307581"/>
          </a:xfrm>
          <a:prstGeom prst="rect">
            <a:avLst/>
          </a:prstGeom>
          <a:noFill/>
          <a:ln>
            <a:noFill/>
          </a:ln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b="1" dirty="0">
                <a:solidFill>
                  <a:srgbClr val="0000FF"/>
                </a:solidFill>
                <a:latin typeface="Calibri"/>
                <a:ea typeface="ＭＳ Ｐゴシック"/>
              </a:rPr>
              <a:t>1.5 GeV</a:t>
            </a:r>
          </a:p>
        </p:txBody>
      </p:sp>
      <p:sp>
        <p:nvSpPr>
          <p:cNvPr id="257" name="テキスト ボックス 256"/>
          <p:cNvSpPr txBox="1"/>
          <p:nvPr/>
        </p:nvSpPr>
        <p:spPr>
          <a:xfrm>
            <a:off x="1018185" y="4575899"/>
            <a:ext cx="1114791" cy="307581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same energy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cxnSp>
        <p:nvCxnSpPr>
          <p:cNvPr id="154" name="直線コネクタ 153"/>
          <p:cNvCxnSpPr/>
          <p:nvPr/>
        </p:nvCxnSpPr>
        <p:spPr>
          <a:xfrm>
            <a:off x="4655074" y="4764133"/>
            <a:ext cx="13961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矢印コネクタ 265"/>
          <p:cNvCxnSpPr/>
          <p:nvPr/>
        </p:nvCxnSpPr>
        <p:spPr>
          <a:xfrm flipV="1">
            <a:off x="524435" y="5456773"/>
            <a:ext cx="349624" cy="4034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テキスト ボックス 144"/>
          <p:cNvSpPr txBox="1"/>
          <p:nvPr/>
        </p:nvSpPr>
        <p:spPr>
          <a:xfrm>
            <a:off x="5004048" y="1988840"/>
            <a:ext cx="4116764" cy="1077022"/>
          </a:xfrm>
          <a:prstGeom prst="rect">
            <a:avLst/>
          </a:prstGeom>
          <a:solidFill>
            <a:schemeClr val="tx1"/>
          </a:solidFill>
        </p:spPr>
        <p:txBody>
          <a:bodyPr wrap="square" lIns="91249" tIns="45623" rIns="91249" bIns="45623" rtlCol="0">
            <a:spAutoFit/>
          </a:bodyPr>
          <a:lstStyle/>
          <a:p>
            <a:pPr marL="285148" indent="-285148" defTabSz="912479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e-/e+ beams are delivered to 4-rings with different bunch charge and energy.</a:t>
            </a:r>
          </a:p>
          <a:p>
            <a:pPr marL="285148" indent="-285148" defTabSz="912479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Beam acceleration modes must be switched by </a:t>
            </a:r>
            <a:r>
              <a:rPr lang="en-US" altLang="ja-JP" sz="1600" dirty="0">
                <a:solidFill>
                  <a:srgbClr val="FF0000"/>
                </a:solidFill>
                <a:latin typeface="Calibri"/>
                <a:ea typeface="ＭＳ Ｐゴシック"/>
              </a:rPr>
              <a:t>50 Hz pulse-by-pulse 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for top-up injection.</a:t>
            </a:r>
            <a:endParaRPr lang="ja-JP" altLang="en-US" sz="16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67" name="テキスト ボックス 266"/>
          <p:cNvSpPr txBox="1"/>
          <p:nvPr/>
        </p:nvSpPr>
        <p:spPr>
          <a:xfrm>
            <a:off x="7870903" y="3746167"/>
            <a:ext cx="1272720" cy="307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HER: 7 GeV e-  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7910978" y="4231215"/>
            <a:ext cx="1461874" cy="307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PF-AR: 6.5 GeV e-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79" name="テキスト ボックス 378"/>
          <p:cNvSpPr txBox="1"/>
          <p:nvPr/>
        </p:nvSpPr>
        <p:spPr>
          <a:xfrm>
            <a:off x="7891734" y="5257418"/>
            <a:ext cx="1205394" cy="3075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PF: 2.5 GeV e-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2" name="テキスト ボックス 391"/>
          <p:cNvSpPr txBox="1"/>
          <p:nvPr/>
        </p:nvSpPr>
        <p:spPr>
          <a:xfrm>
            <a:off x="7862898" y="4767341"/>
            <a:ext cx="1190966" cy="3075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LER: 4 GeV e+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8121121" y="3988087"/>
            <a:ext cx="716477" cy="307581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5 nC x2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2" name="テキスト ボックス 161"/>
          <p:cNvSpPr txBox="1"/>
          <p:nvPr/>
        </p:nvSpPr>
        <p:spPr>
          <a:xfrm>
            <a:off x="8087539" y="4481453"/>
            <a:ext cx="852733" cy="307581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0.3 nC x1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8100456" y="5548249"/>
            <a:ext cx="852733" cy="307581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0.3 nC x1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4" name="テキスト ボックス 163"/>
          <p:cNvSpPr txBox="1"/>
          <p:nvPr/>
        </p:nvSpPr>
        <p:spPr>
          <a:xfrm>
            <a:off x="8069458" y="5005808"/>
            <a:ext cx="716477" cy="307581"/>
          </a:xfrm>
          <a:prstGeom prst="rect">
            <a:avLst/>
          </a:prstGeom>
          <a:noFill/>
        </p:spPr>
        <p:txBody>
          <a:bodyPr wrap="none" lIns="91249" tIns="45623" rIns="91249" bIns="45623" rtlCol="0">
            <a:spAutoFit/>
          </a:bodyPr>
          <a:lstStyle/>
          <a:p>
            <a:pPr defTabSz="912479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4 nC x2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8" name="タイトル 1"/>
          <p:cNvSpPr>
            <a:spLocks noGrp="1"/>
          </p:cNvSpPr>
          <p:nvPr>
            <p:ph type="title"/>
          </p:nvPr>
        </p:nvSpPr>
        <p:spPr>
          <a:xfrm>
            <a:off x="141241" y="349811"/>
            <a:ext cx="8861518" cy="647796"/>
          </a:xfrm>
          <a:solidFill>
            <a:schemeClr val="bg1"/>
          </a:solidFill>
        </p:spPr>
        <p:txBody>
          <a:bodyPr/>
          <a:lstStyle/>
          <a:p>
            <a:r>
              <a:rPr kumimoji="1" lang="ja-JP" altLang="en-US" dirty="0"/>
              <a:t>入射運転方式</a:t>
            </a:r>
          </a:p>
        </p:txBody>
      </p:sp>
      <p:sp>
        <p:nvSpPr>
          <p:cNvPr id="83" name="正方形/長方形 82"/>
          <p:cNvSpPr/>
          <p:nvPr/>
        </p:nvSpPr>
        <p:spPr>
          <a:xfrm>
            <a:off x="4502737" y="1988841"/>
            <a:ext cx="4641263" cy="167849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4842462" y="2126125"/>
            <a:ext cx="433805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パルス</a:t>
            </a:r>
            <a:r>
              <a:rPr lang="en-US" altLang="ja-JP" dirty="0">
                <a:solidFill>
                  <a:schemeClr val="bg1"/>
                </a:solidFill>
              </a:rPr>
              <a:t>Q (</a:t>
            </a:r>
            <a:r>
              <a:rPr lang="ja-JP" altLang="en-US" dirty="0">
                <a:solidFill>
                  <a:schemeClr val="bg1"/>
                </a:solidFill>
              </a:rPr>
              <a:t>ダブレット</a:t>
            </a:r>
            <a:r>
              <a:rPr lang="en-US" altLang="ja-JP" dirty="0">
                <a:solidFill>
                  <a:schemeClr val="bg1"/>
                </a:solidFill>
              </a:rPr>
              <a:t>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(20 </a:t>
            </a:r>
            <a:r>
              <a:rPr lang="en-US" altLang="ja-JP" dirty="0" err="1">
                <a:solidFill>
                  <a:schemeClr val="bg1"/>
                </a:solidFill>
              </a:rPr>
              <a:t>ms</a:t>
            </a:r>
            <a:r>
              <a:rPr lang="ja-JP" altLang="en-US" dirty="0">
                <a:solidFill>
                  <a:schemeClr val="bg1"/>
                </a:solidFill>
              </a:rPr>
              <a:t>ごとに切り替え</a:t>
            </a:r>
            <a:r>
              <a:rPr lang="en-US" altLang="ja-JP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1" name="正方形/長方形 150"/>
          <p:cNvSpPr/>
          <p:nvPr/>
        </p:nvSpPr>
        <p:spPr>
          <a:xfrm>
            <a:off x="2703294" y="1972349"/>
            <a:ext cx="1660497" cy="167849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-36050" y="2163992"/>
            <a:ext cx="48523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全ビーム共通設定</a:t>
            </a:r>
            <a:r>
              <a:rPr lang="en-US" altLang="ja-JP" dirty="0">
                <a:solidFill>
                  <a:schemeClr val="bg1"/>
                </a:solidFill>
              </a:rPr>
              <a:t> (DC Quads)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151" grpId="0" animBg="1"/>
      <p:bldP spid="1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534686"/>
            <a:ext cx="5112568" cy="2010402"/>
          </a:xfrm>
          <a:prstGeom prst="rect">
            <a:avLst/>
          </a:prstGeom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79638"/>
            <a:ext cx="3816424" cy="267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2" y="4611454"/>
            <a:ext cx="2052736" cy="1913890"/>
          </a:xfrm>
          <a:prstGeom prst="rect">
            <a:avLst/>
          </a:prstGeom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90538" y="391889"/>
            <a:ext cx="8229600" cy="804863"/>
          </a:xfrm>
        </p:spPr>
        <p:txBody>
          <a:bodyPr/>
          <a:lstStyle/>
          <a:p>
            <a:r>
              <a:rPr lang="ja-JP" altLang="en-US" dirty="0"/>
              <a:t>低エミッタンス保存</a:t>
            </a:r>
          </a:p>
        </p:txBody>
      </p:sp>
      <p:sp>
        <p:nvSpPr>
          <p:cNvPr id="17411" name="コンテンツ プレースホルダ 2"/>
          <p:cNvSpPr txBox="1">
            <a:spLocks/>
          </p:cNvSpPr>
          <p:nvPr/>
        </p:nvSpPr>
        <p:spPr bwMode="auto">
          <a:xfrm>
            <a:off x="35496" y="1052736"/>
            <a:ext cx="907300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sz="2000" dirty="0">
                <a:solidFill>
                  <a:srgbClr val="FFFF00"/>
                </a:solidFill>
              </a:rPr>
              <a:t>低エミッタンス電子ビーム輸送（ダンピングリングなし）</a:t>
            </a:r>
            <a:endParaRPr lang="en-US" altLang="ja-JP" sz="2000" dirty="0">
              <a:solidFill>
                <a:srgbClr val="FFFF00"/>
              </a:solidFill>
            </a:endParaRPr>
          </a:p>
          <a:p>
            <a:r>
              <a:rPr lang="ja-JP" altLang="en-US" sz="2000" dirty="0"/>
              <a:t>精密ビーム軌道操作によるエミッタンス保存</a:t>
            </a:r>
            <a:endParaRPr lang="en-US" altLang="ja-JP" sz="2000" dirty="0"/>
          </a:p>
          <a:p>
            <a:r>
              <a:rPr lang="ja-JP" altLang="en-US" sz="2000" dirty="0"/>
              <a:t>計算機シミュレーションおよびビームによるフィージビリティスタディ</a:t>
            </a:r>
            <a:endParaRPr lang="en-US" altLang="ja-JP" sz="2000" dirty="0"/>
          </a:p>
          <a:p>
            <a:r>
              <a:rPr lang="ja-JP" altLang="en-US" sz="2000" dirty="0"/>
              <a:t>ビームジッタの抑制が重要</a:t>
            </a:r>
            <a:endParaRPr lang="en-US" altLang="ja-JP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56384" y="4841865"/>
            <a:ext cx="2952328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- </a:t>
            </a:r>
            <a:r>
              <a:rPr kumimoji="1" lang="ja-JP" altLang="en-US" sz="1600" dirty="0"/>
              <a:t>計算機シミュレーション</a:t>
            </a:r>
            <a:r>
              <a:rPr lang="en-US" altLang="ja-JP" sz="1600" dirty="0"/>
              <a:t> -</a:t>
            </a:r>
            <a:endParaRPr kumimoji="1"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Q, </a:t>
            </a:r>
            <a:r>
              <a:rPr lang="ja-JP" altLang="en-US" sz="1600" dirty="0"/>
              <a:t>加速管ミスアライメント</a:t>
            </a:r>
            <a:r>
              <a:rPr lang="en-US" altLang="ja-JP" sz="1600" dirty="0"/>
              <a:t>: </a:t>
            </a:r>
            <a:r>
              <a:rPr kumimoji="1" lang="en-US" altLang="ja-JP" sz="1600" dirty="0"/>
              <a:t>0.3 mm (</a:t>
            </a:r>
            <a:r>
              <a:rPr kumimoji="1" lang="en-US" altLang="ja-JP" sz="1600" dirty="0">
                <a:latin typeface="Symbol" panose="05050102010706020507" pitchFamily="18" charset="2"/>
              </a:rPr>
              <a:t>s</a:t>
            </a:r>
            <a:r>
              <a:rPr kumimoji="1" lang="en-US" altLang="ja-JP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50</a:t>
            </a:r>
            <a:r>
              <a:rPr lang="ja-JP" altLang="en-US" sz="1600" dirty="0"/>
              <a:t>種の異なるミスアライメント</a:t>
            </a:r>
            <a:endParaRPr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600" dirty="0"/>
              <a:t>全種補正可能</a:t>
            </a:r>
            <a:endParaRPr kumimoji="1" lang="en-US" altLang="ja-JP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84576" y="5273913"/>
            <a:ext cx="3779912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- </a:t>
            </a:r>
            <a:r>
              <a:rPr kumimoji="1" lang="ja-JP" altLang="en-US" sz="1600" dirty="0"/>
              <a:t>ビームスタディ</a:t>
            </a:r>
            <a:r>
              <a:rPr kumimoji="1" lang="en-US" altLang="ja-JP" sz="1600" dirty="0"/>
              <a:t>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600" dirty="0"/>
              <a:t>熱電子銃</a:t>
            </a:r>
            <a:endParaRPr kumimoji="1"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A</a:t>
            </a:r>
            <a:r>
              <a:rPr kumimoji="1" lang="ja-JP" altLang="en-US" sz="1600" dirty="0"/>
              <a:t>セクタにけるステアリング制御</a:t>
            </a:r>
            <a:endParaRPr kumimoji="1"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B</a:t>
            </a:r>
            <a:r>
              <a:rPr lang="ja-JP" altLang="en-US" sz="1600" dirty="0"/>
              <a:t>セクタ終端においてエミッタンス測定</a:t>
            </a:r>
            <a:endParaRPr kumimoji="1" lang="ja-JP" alt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57538"/>
            <a:ext cx="4589462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149600"/>
            <a:ext cx="465296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\\thoth\研究関係\論文\Paper(MSatoh)\Web\2010_08_加速器施設Topics\web\img100827\PF-inj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75000"/>
            <a:ext cx="490061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タイトル 1"/>
          <p:cNvSpPr>
            <a:spLocks noGrp="1"/>
          </p:cNvSpPr>
          <p:nvPr>
            <p:ph type="title"/>
          </p:nvPr>
        </p:nvSpPr>
        <p:spPr>
          <a:xfrm>
            <a:off x="-19050" y="549275"/>
            <a:ext cx="9132888" cy="503238"/>
          </a:xfrm>
        </p:spPr>
        <p:txBody>
          <a:bodyPr/>
          <a:lstStyle/>
          <a:p>
            <a:r>
              <a:rPr lang="ja-JP" altLang="en-US" sz="3600" dirty="0"/>
              <a:t>同時トップアップ入射 </a:t>
            </a:r>
            <a:r>
              <a:rPr lang="en-US" altLang="ja-JP" sz="3600" dirty="0"/>
              <a:t>(3</a:t>
            </a:r>
            <a:r>
              <a:rPr lang="ja-JP" altLang="en-US" sz="3600" dirty="0"/>
              <a:t>リング</a:t>
            </a:r>
            <a:r>
              <a:rPr lang="en-US" altLang="ja-JP" sz="3600" dirty="0"/>
              <a:t>)</a:t>
            </a:r>
            <a:endParaRPr lang="ja-JP" altLang="en-US" sz="3600" dirty="0"/>
          </a:p>
        </p:txBody>
      </p:sp>
      <p:sp>
        <p:nvSpPr>
          <p:cNvPr id="2253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50" y="1196975"/>
            <a:ext cx="8712200" cy="1800225"/>
          </a:xfrm>
        </p:spPr>
        <p:txBody>
          <a:bodyPr/>
          <a:lstStyle/>
          <a:p>
            <a:r>
              <a:rPr lang="ja-JP" altLang="en-US" dirty="0"/>
              <a:t>蓄積ビーム電流値安定性 </a:t>
            </a:r>
            <a:r>
              <a:rPr lang="en-US" altLang="ja-JP" dirty="0"/>
              <a:t>(2000</a:t>
            </a:r>
            <a:r>
              <a:rPr lang="ja-JP" altLang="en-US" dirty="0"/>
              <a:t>年</a:t>
            </a:r>
            <a:r>
              <a:rPr lang="en-US" altLang="ja-JP" dirty="0"/>
              <a:t>)</a:t>
            </a:r>
            <a:br>
              <a:rPr lang="en-US" altLang="ja-JP" dirty="0"/>
            </a:br>
            <a:r>
              <a:rPr lang="en-US" altLang="ja-JP" dirty="0"/>
              <a:t>- </a:t>
            </a:r>
            <a:r>
              <a:rPr lang="en-US" altLang="ja-JP" sz="2800" dirty="0"/>
              <a:t>KEKB: 300 mA (~ 50%)</a:t>
            </a:r>
          </a:p>
          <a:p>
            <a:pPr>
              <a:buFontTx/>
              <a:buNone/>
            </a:pPr>
            <a:r>
              <a:rPr lang="en-US" altLang="ja-JP" sz="2800" dirty="0"/>
              <a:t>	- PF: 240 mA (~ 53%)</a:t>
            </a:r>
            <a:endParaRPr lang="en-US" altLang="ja-JP" dirty="0"/>
          </a:p>
        </p:txBody>
      </p:sp>
      <p:sp>
        <p:nvSpPr>
          <p:cNvPr id="22535" name="スライド番号プレースホルダー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538BB6-137C-458F-BFE9-ACCB3F88CECE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1400"/>
          </a:p>
        </p:txBody>
      </p:sp>
      <p:pic>
        <p:nvPicPr>
          <p:cNvPr id="22542" name="Picture 2" descr="\\thoth\研究関係\論文\Paper(MSatoh)\PAC-EPAC-IPAC\LINAC2010\PF-topu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41663"/>
            <a:ext cx="490061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コンテンツ プレースホルダー 2"/>
          <p:cNvSpPr txBox="1">
            <a:spLocks/>
          </p:cNvSpPr>
          <p:nvPr/>
        </p:nvSpPr>
        <p:spPr bwMode="auto">
          <a:xfrm>
            <a:off x="36264" y="1196752"/>
            <a:ext cx="8712200" cy="1800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dirty="0">
                <a:solidFill>
                  <a:srgbClr val="FF0000"/>
                </a:solidFill>
              </a:rPr>
              <a:t>蓄積ビーム電流値安定性 </a:t>
            </a:r>
            <a:r>
              <a:rPr lang="en-US" altLang="ja-JP" dirty="0">
                <a:solidFill>
                  <a:srgbClr val="FF0000"/>
                </a:solidFill>
              </a:rPr>
              <a:t>(2010</a:t>
            </a:r>
            <a:r>
              <a:rPr lang="ja-JP" altLang="en-US" dirty="0">
                <a:solidFill>
                  <a:srgbClr val="FF0000"/>
                </a:solidFill>
              </a:rPr>
              <a:t>年</a:t>
            </a:r>
            <a:r>
              <a:rPr lang="en-US" altLang="ja-JP" dirty="0">
                <a:solidFill>
                  <a:srgbClr val="FF0000"/>
                </a:solidFill>
              </a:rPr>
              <a:t>4</a:t>
            </a:r>
            <a:r>
              <a:rPr lang="ja-JP" altLang="en-US" dirty="0">
                <a:solidFill>
                  <a:srgbClr val="FF0000"/>
                </a:solidFill>
              </a:rPr>
              <a:t>月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- </a:t>
            </a:r>
            <a:r>
              <a:rPr lang="en-US" altLang="ja-JP" sz="2800" dirty="0">
                <a:solidFill>
                  <a:srgbClr val="FF0000"/>
                </a:solidFill>
              </a:rPr>
              <a:t>KEKB: 1 mA (~ 0.05%) :     e-: 12.5 Hz, e+: 25 Hz</a:t>
            </a:r>
          </a:p>
          <a:p>
            <a:pPr>
              <a:buFontTx/>
              <a:buNone/>
            </a:pPr>
            <a:r>
              <a:rPr lang="en-US" altLang="ja-JP" sz="2800" dirty="0">
                <a:solidFill>
                  <a:srgbClr val="FF0000"/>
                </a:solidFill>
              </a:rPr>
              <a:t>	- PF: 0.05 mA (~ 0.01%)   :                  0.5 Hz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22540" name="テキスト ボックス 1"/>
          <p:cNvSpPr txBox="1">
            <a:spLocks noChangeArrowheads="1"/>
          </p:cNvSpPr>
          <p:nvPr/>
        </p:nvSpPr>
        <p:spPr bwMode="auto">
          <a:xfrm>
            <a:off x="3419475" y="3851200"/>
            <a:ext cx="10525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KEKB e-</a:t>
            </a:r>
            <a:endParaRPr lang="ja-JP" altLang="en-US" sz="1800" dirty="0"/>
          </a:p>
        </p:txBody>
      </p:sp>
      <p:sp>
        <p:nvSpPr>
          <p:cNvPr id="22541" name="テキスト ボックス 9"/>
          <p:cNvSpPr txBox="1">
            <a:spLocks noChangeArrowheads="1"/>
          </p:cNvSpPr>
          <p:nvPr/>
        </p:nvSpPr>
        <p:spPr bwMode="auto">
          <a:xfrm>
            <a:off x="3402013" y="4653136"/>
            <a:ext cx="113359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KEKB e+</a:t>
            </a:r>
            <a:endParaRPr lang="ja-JP" altLang="en-US" sz="1800" dirty="0"/>
          </a:p>
        </p:txBody>
      </p:sp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3402013" y="5949280"/>
            <a:ext cx="131400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Luminosity</a:t>
            </a:r>
            <a:endParaRPr lang="ja-JP" altLang="en-US" sz="1800" dirty="0"/>
          </a:p>
        </p:txBody>
      </p:sp>
      <p:sp>
        <p:nvSpPr>
          <p:cNvPr id="22539" name="テキスト ボックス 11"/>
          <p:cNvSpPr txBox="1">
            <a:spLocks noChangeArrowheads="1"/>
          </p:cNvSpPr>
          <p:nvPr/>
        </p:nvSpPr>
        <p:spPr bwMode="auto">
          <a:xfrm>
            <a:off x="8658225" y="3194050"/>
            <a:ext cx="4857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PF </a:t>
            </a:r>
            <a:endParaRPr lang="ja-JP" altLang="en-US" sz="1800"/>
          </a:p>
        </p:txBody>
      </p:sp>
      <p:sp>
        <p:nvSpPr>
          <p:cNvPr id="15" name="円/楕円 14"/>
          <p:cNvSpPr/>
          <p:nvPr/>
        </p:nvSpPr>
        <p:spPr>
          <a:xfrm>
            <a:off x="1691680" y="3352006"/>
            <a:ext cx="450850" cy="25972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3596754" y="3371850"/>
            <a:ext cx="450850" cy="25774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 bwMode="auto">
          <a:xfrm>
            <a:off x="35496" y="1196752"/>
            <a:ext cx="8712200" cy="20882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b="1" u="sng" kern="0" dirty="0">
                <a:solidFill>
                  <a:schemeClr val="bg1"/>
                </a:solidFill>
              </a:rPr>
              <a:t>PF-AR</a:t>
            </a:r>
            <a:r>
              <a:rPr lang="ja-JP" altLang="en-US" b="1" u="sng" kern="0" dirty="0">
                <a:solidFill>
                  <a:schemeClr val="bg1"/>
                </a:solidFill>
              </a:rPr>
              <a:t>入射中</a:t>
            </a:r>
            <a:r>
              <a:rPr lang="en-US" altLang="ja-JP" kern="0" dirty="0">
                <a:solidFill>
                  <a:schemeClr val="bg1"/>
                </a:solidFill>
              </a:rPr>
              <a:t>(1</a:t>
            </a:r>
            <a:r>
              <a:rPr lang="ja-JP" altLang="en-US" kern="0" dirty="0">
                <a:solidFill>
                  <a:schemeClr val="bg1"/>
                </a:solidFill>
              </a:rPr>
              <a:t>日</a:t>
            </a:r>
            <a:r>
              <a:rPr lang="en-US" altLang="ja-JP" kern="0" dirty="0">
                <a:solidFill>
                  <a:schemeClr val="bg1"/>
                </a:solidFill>
              </a:rPr>
              <a:t>2</a:t>
            </a:r>
            <a:r>
              <a:rPr lang="ja-JP" altLang="en-US" kern="0" dirty="0">
                <a:solidFill>
                  <a:schemeClr val="bg1"/>
                </a:solidFill>
              </a:rPr>
              <a:t>回</a:t>
            </a:r>
            <a:r>
              <a:rPr lang="en-US" altLang="ja-JP" kern="0" dirty="0">
                <a:solidFill>
                  <a:schemeClr val="bg1"/>
                </a:solidFill>
              </a:rPr>
              <a:t>,</a:t>
            </a:r>
            <a:r>
              <a:rPr lang="ja-JP" altLang="en-US" kern="0" dirty="0">
                <a:solidFill>
                  <a:schemeClr val="bg1"/>
                </a:solidFill>
              </a:rPr>
              <a:t>各</a:t>
            </a:r>
            <a:r>
              <a:rPr lang="en-US" altLang="ja-JP" kern="0" dirty="0">
                <a:solidFill>
                  <a:schemeClr val="bg1"/>
                </a:solidFill>
              </a:rPr>
              <a:t>20</a:t>
            </a:r>
            <a:r>
              <a:rPr lang="ja-JP" altLang="en-US" kern="0" dirty="0">
                <a:solidFill>
                  <a:schemeClr val="bg1"/>
                </a:solidFill>
              </a:rPr>
              <a:t>分</a:t>
            </a:r>
            <a:r>
              <a:rPr lang="en-US" altLang="ja-JP" kern="0" dirty="0">
                <a:solidFill>
                  <a:schemeClr val="bg1"/>
                </a:solidFill>
              </a:rPr>
              <a:t>)KEKB</a:t>
            </a:r>
            <a:r>
              <a:rPr lang="ja-JP" altLang="en-US" kern="0" dirty="0">
                <a:solidFill>
                  <a:schemeClr val="bg1"/>
                </a:solidFill>
              </a:rPr>
              <a:t>トップアップが中断される</a:t>
            </a:r>
            <a:endParaRPr lang="en-US" altLang="ja-JP" kern="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ja-JP" altLang="en-US" kern="0" dirty="0">
                <a:solidFill>
                  <a:schemeClr val="bg1"/>
                </a:solidFill>
              </a:rPr>
              <a:t>短ビーム寿命の</a:t>
            </a:r>
            <a:r>
              <a:rPr lang="en-US" altLang="ja-JP" kern="0" dirty="0">
                <a:solidFill>
                  <a:schemeClr val="bg1"/>
                </a:solidFill>
              </a:rPr>
              <a:t>SuperKEKB</a:t>
            </a:r>
            <a:r>
              <a:rPr lang="ja-JP" altLang="en-US" kern="0" dirty="0">
                <a:solidFill>
                  <a:schemeClr val="bg1"/>
                </a:solidFill>
              </a:rPr>
              <a:t>では大きな問題になる</a:t>
            </a:r>
            <a:endParaRPr lang="en-US" altLang="ja-JP" sz="4400" kern="0" dirty="0">
              <a:solidFill>
                <a:schemeClr val="bg1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1901726" y="1772816"/>
            <a:ext cx="240804" cy="15728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142530" y="1772816"/>
            <a:ext cx="1679649" cy="160538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16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>
          <a:xfrm>
            <a:off x="107950" y="476250"/>
            <a:ext cx="9036050" cy="5762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4000" dirty="0"/>
              <a:t>PF-AR</a:t>
            </a:r>
            <a:r>
              <a:rPr lang="ja-JP" altLang="en-US" sz="4000" dirty="0"/>
              <a:t>を含めた同時トップアップ入射</a:t>
            </a:r>
          </a:p>
        </p:txBody>
      </p:sp>
      <p:sp>
        <p:nvSpPr>
          <p:cNvPr id="2457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925" y="1052513"/>
            <a:ext cx="9074150" cy="2089150"/>
          </a:xfrm>
        </p:spPr>
        <p:txBody>
          <a:bodyPr/>
          <a:lstStyle/>
          <a:p>
            <a:r>
              <a:rPr lang="en-US" altLang="ja-JP" sz="2400" dirty="0"/>
              <a:t>PF-AR/KEKB</a:t>
            </a:r>
            <a:r>
              <a:rPr lang="ja-JP" altLang="en-US" sz="2400" dirty="0"/>
              <a:t>は，ビーム輸送路を共有</a:t>
            </a:r>
            <a:endParaRPr lang="en-US" altLang="ja-JP" sz="2400" dirty="0"/>
          </a:p>
          <a:p>
            <a:r>
              <a:rPr lang="ja-JP" altLang="en-US" sz="2400" dirty="0"/>
              <a:t>既存のトンネルスペースの問題</a:t>
            </a:r>
            <a:endParaRPr lang="en-US" altLang="ja-JP" sz="2400" dirty="0"/>
          </a:p>
          <a:p>
            <a:r>
              <a:rPr lang="en-US" altLang="ja-JP" sz="2400" dirty="0"/>
              <a:t>PF-AR</a:t>
            </a:r>
            <a:r>
              <a:rPr lang="ja-JP" altLang="en-US" sz="2400" dirty="0"/>
              <a:t>直接入射路は，</a:t>
            </a:r>
            <a:r>
              <a:rPr lang="en-US" altLang="ja-JP" sz="2400" dirty="0"/>
              <a:t>2014</a:t>
            </a:r>
            <a:r>
              <a:rPr lang="ja-JP" altLang="en-US" sz="2400" dirty="0"/>
              <a:t>年</a:t>
            </a:r>
            <a:r>
              <a:rPr lang="en-US" altLang="ja-JP" sz="2400" dirty="0"/>
              <a:t>5</a:t>
            </a:r>
            <a:r>
              <a:rPr lang="ja-JP" altLang="en-US" sz="2400" dirty="0"/>
              <a:t>月にトンネル工事完了</a:t>
            </a:r>
            <a:endParaRPr lang="en-US" altLang="ja-JP" sz="2400" dirty="0"/>
          </a:p>
          <a:p>
            <a:r>
              <a:rPr lang="ja-JP" altLang="en-US" sz="2400" dirty="0"/>
              <a:t>振り分けライン（入射器第</a:t>
            </a:r>
            <a:r>
              <a:rPr lang="en-US" altLang="ja-JP" sz="2400" dirty="0"/>
              <a:t>3</a:t>
            </a:r>
            <a:r>
              <a:rPr lang="ja-JP" altLang="en-US" sz="2400" dirty="0"/>
              <a:t>スイッチヤード）の工事</a:t>
            </a:r>
            <a:endParaRPr lang="en-US" altLang="ja-JP" sz="2400" dirty="0"/>
          </a:p>
          <a:p>
            <a:r>
              <a:rPr lang="en-US" altLang="ja-JP" sz="2400" dirty="0"/>
              <a:t>2017</a:t>
            </a:r>
            <a:r>
              <a:rPr lang="ja-JP" altLang="en-US" sz="2400" dirty="0"/>
              <a:t>年</a:t>
            </a:r>
            <a:r>
              <a:rPr lang="en-US" altLang="ja-JP" sz="2400" dirty="0"/>
              <a:t>2</a:t>
            </a:r>
            <a:r>
              <a:rPr lang="ja-JP" altLang="en-US" sz="2400" dirty="0"/>
              <a:t>月にコミッショニング予定</a:t>
            </a:r>
          </a:p>
          <a:p>
            <a:endParaRPr lang="ja-JP" altLang="en-US" dirty="0"/>
          </a:p>
        </p:txBody>
      </p:sp>
      <p:pic>
        <p:nvPicPr>
          <p:cNvPr id="24580" name="Picture 4" descr="C:\Documents and Settings\Administrator\デスクトップ\AR-B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42000" y="-13204825"/>
            <a:ext cx="15100300" cy="1038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968552" cy="339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1"/>
          <p:cNvSpPr txBox="1">
            <a:spLocks noChangeArrowheads="1"/>
          </p:cNvSpPr>
          <p:nvPr/>
        </p:nvSpPr>
        <p:spPr bwMode="auto">
          <a:xfrm>
            <a:off x="2051720" y="6531022"/>
            <a:ext cx="2879725" cy="3381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chemeClr val="bg1"/>
                </a:solidFill>
              </a:rPr>
              <a:t>H. </a:t>
            </a:r>
            <a:r>
              <a:rPr lang="en-US" altLang="ja-JP" sz="1600" dirty="0" err="1">
                <a:solidFill>
                  <a:schemeClr val="bg1"/>
                </a:solidFill>
              </a:rPr>
              <a:t>Takaki</a:t>
            </a:r>
            <a:r>
              <a:rPr lang="en-US" altLang="ja-JP" sz="1600" dirty="0">
                <a:solidFill>
                  <a:schemeClr val="bg1"/>
                </a:solidFill>
              </a:rPr>
              <a:t> (KEKB review 2013)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4368725" cy="32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スライド 2 - &amp;quot;Contents&amp;quot;&quot;/&gt;&lt;property id=&quot;20307&quot; value=&quot;447&quot;/&gt;&lt;/object&gt;&lt;object type=&quot;3&quot; unique_id=&quot;10007&quot;&gt;&lt;property id=&quot;20148&quot; value=&quot;5&quot;/&gt;&lt;property id=&quot;20300&quot; value=&quot;スライド 5 - &amp;quot;e- Linac Beam Parameters&amp;quot;&quot;/&gt;&lt;property id=&quot;20307&quot; value=&quot;424&quot;/&gt;&lt;/object&gt;&lt;object type=&quot;3&quot; unique_id=&quot;10009&quot;&gt;&lt;property id=&quot;20148&quot; value=&quot;5&quot;/&gt;&lt;property id=&quot;20300&quot; value=&quot;スライド 8 - &amp;quot;Uniform shape of longitudinal beam distribution&amp;quot;&quot;/&gt;&lt;property id=&quot;20307&quot; value=&quot;426&quot;/&gt;&lt;/object&gt;&lt;object type=&quot;3&quot; unique_id=&quot;10010&quot;&gt;&lt;property id=&quot;20148&quot; value=&quot;5&quot;/&gt;&lt;property id=&quot;20300&quot; value=&quot;スライド 9 - &amp;quot;Energy spread simulation &amp;quot;&quot;/&gt;&lt;property id=&quot;20307&quot; value=&quot;427&quot;/&gt;&lt;/object&gt;&lt;object type=&quot;3&quot; unique_id=&quot;10012&quot;&gt;&lt;property id=&quot;20148&quot; value=&quot;5&quot;/&gt;&lt;property id=&quot;20300&quot; value=&quot;スライド 11 - &amp;quot;Low emittance electron&amp;quot;&quot;/&gt;&lt;property id=&quot;20307&quot; value=&quot;429&quot;/&gt;&lt;/object&gt;&lt;object type=&quot;3&quot; unique_id=&quot;10013&quot;&gt;&lt;property id=&quot;20148&quot; value=&quot;5&quot;/&gt;&lt;property id=&quot;20300&quot; value=&quot;スライド 13 - &amp;quot;Bunch compression at J-ARC&amp;quot;&quot;/&gt;&lt;property id=&quot;20307&quot; value=&quot;430&quot;/&gt;&lt;/object&gt;&lt;object type=&quot;3&quot; unique_id=&quot;10014&quot;&gt;&lt;property id=&quot;20148&quot; value=&quot;5&quot;/&gt;&lt;property id=&quot;20300&quot; value=&quot;スライド 12 - &amp;quot;Emittance growth due to component misalignment&amp;quot;&quot;/&gt;&lt;property id=&quot;20307&quot; value=&quot;431&quot;/&gt;&lt;/object&gt;&lt;object type=&quot;3&quot; unique_id=&quot;10015&quot;&gt;&lt;property id=&quot;20148&quot; value=&quot;5&quot;/&gt;&lt;property id=&quot;20300&quot; value=&quot;スライド 14 - &amp;quot;Emittance (misalignment s = 0.3 mm)&amp;quot;&quot;/&gt;&lt;property id=&quot;20307&quot; value=&quot;432&quot;/&gt;&lt;/object&gt;&lt;object type=&quot;3&quot; unique_id=&quot;10016&quot;&gt;&lt;property id=&quot;20148&quot; value=&quot;5&quot;/&gt;&lt;property id=&quot;20300&quot; value=&quot;スライド 15 - &amp;quot;Offset injection for emittance preservation&amp;quot;&quot;/&gt;&lt;property id=&quot;20307&quot; value=&quot;433&quot;/&gt;&lt;/object&gt;&lt;object type=&quot;3&quot; unique_id=&quot;10017&quot;&gt;&lt;property id=&quot;20148&quot; value=&quot;5&quot;/&gt;&lt;property id=&quot;20300&quot; value=&quot;スライド 16 - &amp;quot;Offset injection (simulation)&amp;quot;&quot;/&gt;&lt;property id=&quot;20307&quot; value=&quot;434&quot;/&gt;&lt;/object&gt;&lt;object type=&quot;3&quot; unique_id=&quot;10019&quot;&gt;&lt;property id=&quot;20148&quot; value=&quot;5&quot;/&gt;&lt;property id=&quot;20300&quot; value=&quot;スライド 17 - &amp;quot;Low emittance electron issue&amp;quot;&quot;/&gt;&lt;property id=&quot;20307&quot; value=&quot;436&quot;/&gt;&lt;/object&gt;&lt;object type=&quot;3&quot; unique_id=&quot;10152&quot;&gt;&lt;property id=&quot;20148&quot; value=&quot;5&quot;/&gt;&lt;property id=&quot;20300&quot; value=&quot;スライド 6 - &amp;quot;e+ Linac Beam Parameters&amp;quot;&quot;/&gt;&lt;property id=&quot;20307&quot; value=&quot;448&quot;/&gt;&lt;/object&gt;&lt;object type=&quot;3&quot; unique_id=&quot;10247&quot;&gt;&lt;property id=&quot;20148&quot; value=&quot;5&quot;/&gt;&lt;property id=&quot;20300&quot; value=&quot;スライド 4 - &amp;quot;Injector Upgrade Items&amp;quot;&quot;/&gt;&lt;property id=&quot;20307&quot; value=&quot;457&quot;/&gt;&lt;/object&gt;&lt;object type=&quot;3&quot; unique_id=&quot;10773&quot;&gt;&lt;property id=&quot;20148&quot; value=&quot;5&quot;/&gt;&lt;property id=&quot;20300&quot; value=&quot;スライド 20 - &amp;quot;Simultaneous Top-up Operation for three rings&amp;quot;&quot;/&gt;&lt;property id=&quot;20307&quot; value=&quot;479&quot;/&gt;&lt;/object&gt;&lt;object type=&quot;3&quot; unique_id=&quot;10774&quot;&gt;&lt;property id=&quot;20148&quot; value=&quot;5&quot;/&gt;&lt;property id=&quot;20300&quot; value=&quot;スライド 21 - &amp;quot;PF-AR injection: 20 min., twice daily&amp;quot;&quot;/&gt;&lt;property id=&quot;20307&quot; value=&quot;480&quot;/&gt;&lt;/object&gt;&lt;object type=&quot;3&quot; unique_id=&quot;10775&quot;&gt;&lt;property id=&quot;20148&quot; value=&quot;5&quot;/&gt;&lt;property id=&quot;20300&quot; value=&quot;スライド 22 - &amp;quot;Simultaneous top-up including PF-AR injection&amp;quot;&quot;/&gt;&lt;property id=&quot;20307&quot; value=&quot;481&quot;/&gt;&lt;/object&gt;&lt;object type=&quot;3&quot; unique_id=&quot;11174&quot;&gt;&lt;property id=&quot;20148&quot; value=&quot;5&quot;/&gt;&lt;property id=&quot;20300&quot; value=&quot;スライド 49 - &amp;quot;Issues&amp;quot;&quot;/&gt;&lt;property id=&quot;20307&quot; value=&quot;486&quot;/&gt;&lt;/object&gt;&lt;object type=&quot;3&quot; unique_id=&quot;17688&quot;&gt;&lt;property id=&quot;20148&quot; value=&quot;5&quot;/&gt;&lt;property id=&quot;20300&quot; value=&quot;スライド 26 - &amp;quot;Schedule&amp;quot;&quot;/&gt;&lt;property id=&quot;20307&quot; value=&quot;489&quot;/&gt;&lt;/object&gt;&lt;object type=&quot;3&quot; unique_id=&quot;17689&quot;&gt;&lt;property id=&quot;20148&quot; value=&quot;5&quot;/&gt;&lt;property id=&quot;20300&quot; value=&quot;スライド 23 - &amp;quot;Simultaneous top-up for 4 rings&amp;quot;&quot;/&gt;&lt;property id=&quot;20307&quot; value=&quot;496&quot;/&gt;&lt;/object&gt;&lt;object type=&quot;3&quot; unique_id=&quot;17690&quot;&gt;&lt;property id=&quot;20148&quot; value=&quot;5&quot;/&gt;&lt;property id=&quot;20300&quot; value=&quot;スライド 27 - &amp;quot;Schedule (cont’d)&amp;quot;&quot;/&gt;&lt;property id=&quot;20307&quot; value=&quot;491&quot;/&gt;&lt;/object&gt;&lt;object type=&quot;3&quot; unique_id=&quot;17696&quot;&gt;&lt;property id=&quot;20148&quot; value=&quot;5&quot;/&gt;&lt;property id=&quot;20300&quot; value=&quot;スライド 50 - &amp;quot;Issues (cont’d)&amp;quot;&quot;/&gt;&lt;property id=&quot;20307&quot; value=&quot;503&quot;/&gt;&lt;/object&gt;&lt;object type=&quot;3&quot; unique_id=&quot;17701&quot;&gt;&lt;property id=&quot;20148&quot; value=&quot;5&quot;/&gt;&lt;property id=&quot;20300&quot; value=&quot;スライド 24 - &amp;quot;Energy Profile along Injector&amp;quot;&quot;/&gt;&lt;property id=&quot;20307&quot; value=&quot;504&quot;/&gt;&lt;/object&gt;&lt;object type=&quot;3&quot; unique_id=&quot;17703&quot;&gt;&lt;property id=&quot;20148&quot; value=&quot;5&quot;/&gt;&lt;property id=&quot;20300&quot; value=&quot;スライド 52 - &amp;quot;Summary&amp;quot;&quot;/&gt;&lt;property id=&quot;20307&quot; value=&quot;505&quot;/&gt;&lt;/object&gt;&lt;object type=&quot;3&quot; unique_id=&quot;17704&quot;&gt;&lt;property id=&quot;20148&quot; value=&quot;5&quot;/&gt;&lt;property id=&quot;20300&quot; value=&quot;スライド 53 - &amp;quot;Thank you for your attention!&amp;quot;&quot;/&gt;&lt;property id=&quot;20307&quot; value=&quot;507&quot;/&gt;&lt;/object&gt;&lt;object type=&quot;3&quot; unique_id=&quot;17705&quot;&gt;&lt;property id=&quot;20148&quot; value=&quot;5&quot;/&gt;&lt;property id=&quot;20300&quot; value=&quot;スライド 1 - &amp;quot;Injector Commissioning&amp;quot;&quot;/&gt;&lt;property id=&quot;20307&quot; value=&quot;509&quot;/&gt;&lt;/object&gt;&lt;object type=&quot;3&quot; unique_id=&quot;17706&quot;&gt;&lt;property id=&quot;20148&quot; value=&quot;5&quot;/&gt;&lt;property id=&quot;20300&quot; value=&quot;スライド 3 - &amp;quot;Contents&amp;quot;&quot;/&gt;&lt;property id=&quot;20307&quot; value=&quot;534&quot;/&gt;&lt;/object&gt;&lt;object type=&quot;3&quot; unique_id=&quot;17707&quot;&gt;&lt;property id=&quot;20148&quot; value=&quot;5&quot;/&gt;&lt;property id=&quot;20300&quot; value=&quot;スライド 7 - &amp;quot;Contents&amp;quot;&quot;/&gt;&lt;property id=&quot;20307&quot; value=&quot;535&quot;/&gt;&lt;/object&gt;&lt;object type=&quot;3&quot; unique_id=&quot;17708&quot;&gt;&lt;property id=&quot;20148&quot; value=&quot;5&quot;/&gt;&lt;property id=&quot;20300&quot; value=&quot;スライド 10 - &amp;quot;Contents&amp;quot;&quot;/&gt;&lt;property id=&quot;20307&quot; value=&quot;537&quot;/&gt;&lt;/object&gt;&lt;object type=&quot;3&quot; unique_id=&quot;17709&quot;&gt;&lt;property id=&quot;20148&quot; value=&quot;5&quot;/&gt;&lt;property id=&quot;20300&quot; value=&quot;スライド 18&quot;/&gt;&lt;property id=&quot;20307&quot; value=&quot;563&quot;/&gt;&lt;/object&gt;&lt;object type=&quot;3&quot; unique_id=&quot;17710&quot;&gt;&lt;property id=&quot;20148&quot; value=&quot;5&quot;/&gt;&lt;property id=&quot;20300&quot; value=&quot;スライド 19 - &amp;quot;Contents&amp;quot;&quot;/&gt;&lt;property id=&quot;20307&quot; value=&quot;538&quot;/&gt;&lt;/object&gt;&lt;object type=&quot;3&quot; unique_id=&quot;17711&quot;&gt;&lt;property id=&quot;20148&quot; value=&quot;5&quot;/&gt;&lt;property id=&quot;20300&quot; value=&quot;スライド 25 - &amp;quot;Contents&amp;quot;&quot;/&gt;&lt;property id=&quot;20307&quot; value=&quot;539&quot;/&gt;&lt;/object&gt;&lt;object type=&quot;3&quot; unique_id=&quot;17712&quot;&gt;&lt;property id=&quot;20148&quot; value=&quot;5&quot;/&gt;&lt;property id=&quot;20300&quot; value=&quot;スライド 28 - &amp;quot;Contents&amp;quot;&quot;/&gt;&lt;property id=&quot;20307&quot; value=&quot;540&quot;/&gt;&lt;/object&gt;&lt;object type=&quot;3&quot; unique_id=&quot;17713&quot;&gt;&lt;property id=&quot;20148&quot; value=&quot;5&quot;/&gt;&lt;property id=&quot;20300&quot; value=&quot;スライド 29 - &amp;quot;Our goal&amp;quot;&quot;/&gt;&lt;property id=&quot;20307&quot; value=&quot;543&quot;/&gt;&lt;/object&gt;&lt;object type=&quot;3&quot; unique_id=&quot;17714&quot;&gt;&lt;property id=&quot;20148&quot; value=&quot;5&quot;/&gt;&lt;property id=&quot;20300&quot; value=&quot;スライド 30 - &amp;quot;Electron Commissioning&amp;quot;&quot;/&gt;&lt;property id=&quot;20307&quot; value=&quot;544&quot;/&gt;&lt;/object&gt;&lt;object type=&quot;3&quot; unique_id=&quot;17715&quot;&gt;&lt;property id=&quot;20148&quot; value=&quot;5&quot;/&gt;&lt;property id=&quot;20300&quot; value=&quot;スライド 31 - &amp;quot;Beam diagnostics&amp;quot;&quot;/&gt;&lt;property id=&quot;20307&quot; value=&quot;525&quot;/&gt;&lt;/object&gt;&lt;object type=&quot;3&quot; unique_id=&quot;17716&quot;&gt;&lt;property id=&quot;20148&quot; value=&quot;5&quot;/&gt;&lt;property id=&quot;20300&quot; value=&quot;スライド 32 - &amp;quot;Charge history&amp;quot;&quot;/&gt;&lt;property id=&quot;20307&quot; value=&quot;545&quot;/&gt;&lt;/object&gt;&lt;object type=&quot;3&quot; unique_id=&quot;17717&quot;&gt;&lt;property id=&quot;20148&quot; value=&quot;5&quot;/&gt;&lt;property id=&quot;20300&quot; value=&quot;スライド 33 - &amp;quot;A1 RF gun e- beam (5.12 GeV)&amp;quot;&quot;/&gt;&lt;property id=&quot;20307&quot; value=&quot;547&quot;/&gt;&lt;/object&gt;&lt;object type=&quot;3&quot; unique_id=&quot;17718&quot;&gt;&lt;property id=&quot;20148&quot; value=&quot;5&quot;/&gt;&lt;property id=&quot;20300&quot; value=&quot;スライド 34 - &amp;quot;A1 RF gun e- beam&amp;quot;&quot;/&gt;&lt;property id=&quot;20307&quot; value=&quot;548&quot;/&gt;&lt;/object&gt;&lt;object type=&quot;3&quot; unique_id=&quot;17719&quot;&gt;&lt;property id=&quot;20148&quot; value=&quot;5&quot;/&gt;&lt;property id=&quot;20300&quot; value=&quot;スライド 35 - &amp;quot;Bunch compression at A1 unit&amp;quot;&quot;/&gt;&lt;property id=&quot;20307&quot; value=&quot;549&quot;/&gt;&lt;/object&gt;&lt;object type=&quot;3&quot; unique_id=&quot;17720&quot;&gt;&lt;property id=&quot;20148&quot; value=&quot;5&quot;/&gt;&lt;property id=&quot;20300&quot; value=&quot;スライド 36 - &amp;quot;Single shot bunch length measurement at A1&amp;#x0D;&amp;#x0A;(streak camera)&amp;quot;&quot;/&gt;&lt;property id=&quot;20307&quot; value=&quot;550&quot;/&gt;&lt;/object&gt;&lt;object type=&quot;3&quot; unique_id=&quot;17721&quot;&gt;&lt;property id=&quot;20148&quot; value=&quot;5&quot;/&gt;&lt;property id=&quot;20300&quot; value=&quot;スライド 37 - &amp;quot;Beam charge stability&amp;quot;&quot;/&gt;&lt;property id=&quot;20307&quot; value=&quot;551&quot;/&gt;&lt;/object&gt;&lt;object type=&quot;3&quot; unique_id=&quot;17722&quot;&gt;&lt;property id=&quot;20148&quot; value=&quot;5&quot;/&gt;&lt;property id=&quot;20300&quot; value=&quot;スライド 38 - &amp;quot;A1-SC&amp;quot;&quot;/&gt;&lt;property id=&quot;20307&quot; value=&quot;552&quot;/&gt;&lt;/object&gt;&lt;object type=&quot;3&quot; unique_id=&quot;17723&quot;&gt;&lt;property id=&quot;20148&quot; value=&quot;5&quot;/&gt;&lt;property id=&quot;20300&quot; value=&quot;スライド 39 - &amp;quot;Emittance measurement example (A1 unit)&amp;quot;&quot;/&gt;&lt;property id=&quot;20307&quot; value=&quot;554&quot;/&gt;&lt;/object&gt;&lt;object type=&quot;3&quot; unique_id=&quot;17724&quot;&gt;&lt;property id=&quot;20148&quot; value=&quot;5&quot;/&gt;&lt;property id=&quot;20300&quot; value=&quot;スライド 40 - &amp;quot;Wire scanner (Sector B)&amp;quot;&quot;/&gt;&lt;property id=&quot;20307&quot; value=&quot;555&quot;/&gt;&lt;/object&gt;&lt;object type=&quot;3&quot; unique_id=&quot;17725&quot;&gt;&lt;property id=&quot;20148&quot; value=&quot;5&quot;/&gt;&lt;property id=&quot;20300&quot; value=&quot;スライド 41 - &amp;quot;Emittance measurement (Sector B)&amp;quot;&quot;/&gt;&lt;property id=&quot;20307&quot; value=&quot;556&quot;/&gt;&lt;/object&gt;&lt;object type=&quot;3&quot; unique_id=&quot;17726&quot;&gt;&lt;property id=&quot;20148&quot; value=&quot;5&quot;/&gt;&lt;property id=&quot;20300&quot; value=&quot;スライド 42 - &amp;quot;Bunch compression @ J-ARC&amp;quot;&quot;/&gt;&lt;property id=&quot;20307&quot; value=&quot;561&quot;/&gt;&lt;/object&gt;&lt;object type=&quot;3&quot; unique_id=&quot;17727&quot;&gt;&lt;property id=&quot;20148&quot; value=&quot;5&quot;/&gt;&lt;property id=&quot;20300&quot; value=&quot;スライド 43&quot;/&gt;&lt;property id=&quot;20307&quot; value=&quot;562&quot;/&gt;&lt;/object&gt;&lt;object type=&quot;3&quot; unique_id=&quot;17728&quot;&gt;&lt;property id=&quot;20148&quot; value=&quot;5&quot;/&gt;&lt;property id=&quot;20300&quot; value=&quot;スライド 44 - &amp;quot;Preliminary result of bunch compression @ J-ARC&amp;quot;&quot;/&gt;&lt;property id=&quot;20307&quot; value=&quot;564&quot;/&gt;&lt;/object&gt;&lt;object type=&quot;3&quot; unique_id=&quot;17729&quot;&gt;&lt;property id=&quot;20148&quot; value=&quot;5&quot;/&gt;&lt;property id=&quot;20300&quot; value=&quot;スライド 45 - &amp;quot;Stability @ SP_A1_C5&amp;quot;&quot;/&gt;&lt;property id=&quot;20307&quot; value=&quot;557&quot;/&gt;&lt;/object&gt;&lt;object type=&quot;3&quot; unique_id=&quot;17730&quot;&gt;&lt;property id=&quot;20148&quot; value=&quot;5&quot;/&gt;&lt;property id=&quot;20300&quot; value=&quot;スライド 46&quot;/&gt;&lt;property id=&quot;20307&quot; value=&quot;558&quot;/&gt;&lt;/object&gt;&lt;object type=&quot;3&quot; unique_id=&quot;17731&quot;&gt;&lt;property id=&quot;20148&quot; value=&quot;5&quot;/&gt;&lt;property id=&quot;20300&quot; value=&quot;スライド 47 - &amp;quot;Summary of electron commissioning&amp;quot;&quot;/&gt;&lt;property id=&quot;20307&quot; value=&quot;559&quot;/&gt;&lt;/object&gt;&lt;object type=&quot;3&quot; unique_id=&quot;17732&quot;&gt;&lt;property id=&quot;20148&quot; value=&quot;5&quot;/&gt;&lt;property id=&quot;20300&quot; value=&quot;スライド 48 - &amp;quot;Contents&amp;quot;&quot;/&gt;&lt;property id=&quot;20307&quot; value=&quot;541&quot;/&gt;&lt;/object&gt;&lt;object type=&quot;3&quot; unique_id=&quot;17733&quot;&gt;&lt;property id=&quot;20148&quot; value=&quot;5&quot;/&gt;&lt;property id=&quot;20300&quot; value=&quot;スライド 51 - &amp;quot;Contents&amp;quot;&quot;/&gt;&lt;property id=&quot;20307&quot; value=&quot;54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heme/theme1.xml><?xml version="1.0" encoding="utf-8"?>
<a:theme xmlns:a="http://schemas.openxmlformats.org/drawingml/2006/main" name="標準デザイン">
  <a:themeElements>
    <a:clrScheme name="">
      <a:dk1>
        <a:srgbClr val="CC6600"/>
      </a:dk1>
      <a:lt1>
        <a:srgbClr val="FFFFFF"/>
      </a:lt1>
      <a:dk2>
        <a:srgbClr val="292929"/>
      </a:dk2>
      <a:lt2>
        <a:srgbClr val="66FF33"/>
      </a:lt2>
      <a:accent1>
        <a:srgbClr val="00CC99"/>
      </a:accent1>
      <a:accent2>
        <a:srgbClr val="3333CC"/>
      </a:accent2>
      <a:accent3>
        <a:srgbClr val="ACACAC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32897</TotalTime>
  <Words>3347</Words>
  <Application>Microsoft Office PowerPoint</Application>
  <PresentationFormat>画面に合わせる (4:3)</PresentationFormat>
  <Paragraphs>661</Paragraphs>
  <Slides>53</Slides>
  <Notes>12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53</vt:i4>
      </vt:variant>
    </vt:vector>
  </HeadingPairs>
  <TitlesOfParts>
    <vt:vector size="68" baseType="lpstr">
      <vt:lpstr>Charcoal</vt:lpstr>
      <vt:lpstr>ＤＦＰ太丸ゴシック体</vt:lpstr>
      <vt:lpstr>ＭＳ Ｐゴシック</vt:lpstr>
      <vt:lpstr>ＭＳ Ｐ明朝</vt:lpstr>
      <vt:lpstr>Osaka</vt:lpstr>
      <vt:lpstr>Arial</vt:lpstr>
      <vt:lpstr>Calibri</vt:lpstr>
      <vt:lpstr>Cambria Math</vt:lpstr>
      <vt:lpstr>Symbol</vt:lpstr>
      <vt:lpstr>Times</vt:lpstr>
      <vt:lpstr>Times New Roman</vt:lpstr>
      <vt:lpstr>Wingdings</vt:lpstr>
      <vt:lpstr>標準デザイン</vt:lpstr>
      <vt:lpstr>ビットマップ イメージ</vt:lpstr>
      <vt:lpstr>ｸﾞﾗﾌ</vt:lpstr>
      <vt:lpstr>入射器：Phase I運転実績と今後の課題</vt:lpstr>
      <vt:lpstr>報告内容</vt:lpstr>
      <vt:lpstr>概要</vt:lpstr>
      <vt:lpstr>SuperKEKB入射器への要求</vt:lpstr>
      <vt:lpstr>主要パラメタ</vt:lpstr>
      <vt:lpstr>入射運転方式</vt:lpstr>
      <vt:lpstr>低エミッタンス保存</vt:lpstr>
      <vt:lpstr>同時トップアップ入射 (3リング)</vt:lpstr>
      <vt:lpstr>PF-ARを含めた同時トップアップ入射</vt:lpstr>
      <vt:lpstr>入射器 Phase I コミッショニング</vt:lpstr>
      <vt:lpstr>熱電子銃 (HER入射)</vt:lpstr>
      <vt:lpstr>熱電子銃 (LER入射)</vt:lpstr>
      <vt:lpstr>熱電子銃 (MR入射)</vt:lpstr>
      <vt:lpstr>熱電子銃 (エミッタンス測定)</vt:lpstr>
      <vt:lpstr>コミッショニングツール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エミッタンス (RF電子銃)</vt:lpstr>
      <vt:lpstr>PowerPoint プレゼンテーション</vt:lpstr>
      <vt:lpstr>PowerPoint プレゼンテーション</vt:lpstr>
      <vt:lpstr>Phase II コミッショニングに向けての課題</vt:lpstr>
      <vt:lpstr>軌道不安定性 (RF電子銃)</vt:lpstr>
      <vt:lpstr>軌道不安定性 (熱電子銃)</vt:lpstr>
      <vt:lpstr>パルスQ ビーム試験</vt:lpstr>
      <vt:lpstr>まとめ</vt:lpstr>
      <vt:lpstr>Backup</vt:lpstr>
      <vt:lpstr>Emittance growth due to component misalignment</vt:lpstr>
      <vt:lpstr>Energy spread requirement</vt:lpstr>
      <vt:lpstr>Offset injection (experiment)</vt:lpstr>
      <vt:lpstr>Emittance w/ bunch charge fluctuation</vt:lpstr>
      <vt:lpstr>Emittance measurement </vt:lpstr>
      <vt:lpstr>Optics design</vt:lpstr>
      <vt:lpstr>Beam diagnostics</vt:lpstr>
      <vt:lpstr>PowerPoint プレゼンテーション</vt:lpstr>
      <vt:lpstr>Profile monitor</vt:lpstr>
      <vt:lpstr>Profile monitor (cont’d)</vt:lpstr>
      <vt:lpstr>Bunch charge history (rf gun)</vt:lpstr>
      <vt:lpstr>Bunch compression at Unit-A1</vt:lpstr>
      <vt:lpstr>Bunch charge from rf gun in last Dec.</vt:lpstr>
      <vt:lpstr>Typical beam charge stability</vt:lpstr>
      <vt:lpstr>Bunch charge and laser power</vt:lpstr>
      <vt:lpstr>Bunch charge fluctuation</vt:lpstr>
      <vt:lpstr>e- beam parameters</vt:lpstr>
      <vt:lpstr>e+ beam parameters</vt:lpstr>
      <vt:lpstr>Shot-by-shot beam profile stability</vt:lpstr>
      <vt:lpstr>Beam position stability @ SP_A1_C5</vt:lpstr>
      <vt:lpstr>Energy spread measurement @ J-ARC</vt:lpstr>
      <vt:lpstr>Bunch compression @ J-ARC</vt:lpstr>
      <vt:lpstr>Bunch compression at J-ARC</vt:lpstr>
      <vt:lpstr>Emittance (misalignment s = 0.3 mm)</vt:lpstr>
      <vt:lpstr>Bunch compression at A1 unit</vt:lpstr>
    </vt:vector>
  </TitlesOfParts>
  <Company>noir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Load Map of Linac Control</dc:title>
  <dc:creator>noir</dc:creator>
  <cp:lastModifiedBy>masanori</cp:lastModifiedBy>
  <cp:revision>1840</cp:revision>
  <cp:lastPrinted>2016-07-18T03:58:12Z</cp:lastPrinted>
  <dcterms:created xsi:type="dcterms:W3CDTF">2007-10-19T01:52:09Z</dcterms:created>
  <dcterms:modified xsi:type="dcterms:W3CDTF">2016-07-18T09:19:56Z</dcterms:modified>
</cp:coreProperties>
</file>