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Lst>
  <p:notesMasterIdLst>
    <p:notesMasterId r:id="rId30"/>
  </p:notesMasterIdLst>
  <p:sldIdLst>
    <p:sldId id="256" r:id="rId3"/>
    <p:sldId id="318" r:id="rId4"/>
    <p:sldId id="311" r:id="rId5"/>
    <p:sldId id="257" r:id="rId6"/>
    <p:sldId id="262" r:id="rId7"/>
    <p:sldId id="263" r:id="rId8"/>
    <p:sldId id="312" r:id="rId9"/>
    <p:sldId id="264" r:id="rId10"/>
    <p:sldId id="258" r:id="rId11"/>
    <p:sldId id="313" r:id="rId12"/>
    <p:sldId id="265" r:id="rId13"/>
    <p:sldId id="259" r:id="rId14"/>
    <p:sldId id="266" r:id="rId15"/>
    <p:sldId id="260" r:id="rId16"/>
    <p:sldId id="314" r:id="rId17"/>
    <p:sldId id="267" r:id="rId18"/>
    <p:sldId id="268" r:id="rId19"/>
    <p:sldId id="269" r:id="rId20"/>
    <p:sldId id="315" r:id="rId21"/>
    <p:sldId id="305" r:id="rId22"/>
    <p:sldId id="306" r:id="rId23"/>
    <p:sldId id="307" r:id="rId24"/>
    <p:sldId id="308" r:id="rId25"/>
    <p:sldId id="316" r:id="rId26"/>
    <p:sldId id="309" r:id="rId27"/>
    <p:sldId id="310" r:id="rId28"/>
    <p:sldId id="317"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4EB2D105-79CE-1247-9867-B7490A116641}">
          <p14:sldIdLst>
            <p14:sldId id="256"/>
            <p14:sldId id="318"/>
          </p14:sldIdLst>
        </p14:section>
        <p14:section name="WG6" id="{90987782-0D57-7648-A8DA-01FB7E3DAF6A}">
          <p14:sldIdLst>
            <p14:sldId id="311"/>
            <p14:sldId id="257"/>
            <p14:sldId id="262"/>
            <p14:sldId id="263"/>
          </p14:sldIdLst>
        </p14:section>
        <p14:section name="WG7" id="{6075E335-EECD-2240-9EDF-80F9F2435D0A}">
          <p14:sldIdLst>
            <p14:sldId id="312"/>
            <p14:sldId id="264"/>
            <p14:sldId id="258"/>
          </p14:sldIdLst>
        </p14:section>
        <p14:section name="WG9" id="{B2B10452-30FC-894B-B0F5-833A608E9BD7}">
          <p14:sldIdLst>
            <p14:sldId id="313"/>
            <p14:sldId id="265"/>
            <p14:sldId id="259"/>
            <p14:sldId id="266"/>
            <p14:sldId id="260"/>
          </p14:sldIdLst>
        </p14:section>
        <p14:section name="WG10" id="{291191E1-B3FE-164B-B695-1BB60489E5FB}">
          <p14:sldIdLst>
            <p14:sldId id="314"/>
            <p14:sldId id="267"/>
            <p14:sldId id="268"/>
            <p14:sldId id="269"/>
          </p14:sldIdLst>
        </p14:section>
        <p14:section name="WG11" id="{D29512C1-F5D2-934C-A2EF-6F96386EBB73}">
          <p14:sldIdLst>
            <p14:sldId id="315"/>
            <p14:sldId id="305"/>
            <p14:sldId id="306"/>
            <p14:sldId id="307"/>
            <p14:sldId id="308"/>
          </p14:sldIdLst>
        </p14:section>
        <p14:section name="WG12" id="{7F04D2BF-FD62-034D-809A-9295830F0826}">
          <p14:sldIdLst>
            <p14:sldId id="316"/>
            <p14:sldId id="309"/>
            <p14:sldId id="310"/>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p:restoredTop sz="94629"/>
  </p:normalViewPr>
  <p:slideViewPr>
    <p:cSldViewPr snapToGrid="0">
      <p:cViewPr varScale="1">
        <p:scale>
          <a:sx n="137" d="100"/>
          <a:sy n="137" d="100"/>
        </p:scale>
        <p:origin x="184" y="7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AB2EA-BDA0-8042-8C4C-4060C5F3591C}"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C1D67-AF45-0A49-9B6A-91336058FD4F}" type="slidenum">
              <a:rPr kumimoji="1" lang="ja-JP" altLang="en-US" smtClean="0"/>
              <a:t>‹#›</a:t>
            </a:fld>
            <a:endParaRPr kumimoji="1" lang="ja-JP" altLang="en-US"/>
          </a:p>
        </p:txBody>
      </p:sp>
    </p:spTree>
    <p:extLst>
      <p:ext uri="{BB962C8B-B14F-4D97-AF65-F5344CB8AC3E}">
        <p14:creationId xmlns:p14="http://schemas.microsoft.com/office/powerpoint/2010/main" val="24530549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Toshiyuki, Daniele, Kacper</a:t>
            </a:r>
            <a:endParaRPr kumimoji="1" lang="ja-JP" altLang="en-US"/>
          </a:p>
        </p:txBody>
      </p:sp>
      <p:sp>
        <p:nvSpPr>
          <p:cNvPr id="4" name="スライド番号プレースホルダー 3"/>
          <p:cNvSpPr>
            <a:spLocks noGrp="1"/>
          </p:cNvSpPr>
          <p:nvPr>
            <p:ph type="sldNum" sz="quarter" idx="5"/>
          </p:nvPr>
        </p:nvSpPr>
        <p:spPr/>
        <p:txBody>
          <a:bodyPr/>
          <a:lstStyle/>
          <a:p>
            <a:fld id="{1A0C1D67-AF45-0A49-9B6A-91336058FD4F}" type="slidenum">
              <a:rPr kumimoji="1" lang="ja-JP" altLang="en-US" smtClean="0"/>
              <a:t>9</a:t>
            </a:fld>
            <a:endParaRPr kumimoji="1" lang="ja-JP" altLang="en-US"/>
          </a:p>
        </p:txBody>
      </p:sp>
    </p:spTree>
    <p:extLst>
      <p:ext uri="{BB962C8B-B14F-4D97-AF65-F5344CB8AC3E}">
        <p14:creationId xmlns:p14="http://schemas.microsoft.com/office/powerpoint/2010/main" val="256514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Oleg, Kyo, </a:t>
            </a:r>
            <a:r>
              <a:rPr kumimoji="1" lang="en-US" altLang="ja-JP" dirty="0" err="1"/>
              <a:t>Yongsheng</a:t>
            </a:r>
            <a:r>
              <a:rPr kumimoji="1" lang="en-US" altLang="ja-JP" dirty="0"/>
              <a:t>, Charles, Mu-Lee</a:t>
            </a:r>
            <a:endParaRPr kumimoji="1" lang="ja-JP" altLang="en-US" dirty="0"/>
          </a:p>
        </p:txBody>
      </p:sp>
      <p:sp>
        <p:nvSpPr>
          <p:cNvPr id="4" name="スライド番号プレースホルダー 3"/>
          <p:cNvSpPr>
            <a:spLocks noGrp="1"/>
          </p:cNvSpPr>
          <p:nvPr>
            <p:ph type="sldNum" sz="quarter" idx="5"/>
          </p:nvPr>
        </p:nvSpPr>
        <p:spPr/>
        <p:txBody>
          <a:bodyPr/>
          <a:lstStyle/>
          <a:p>
            <a:fld id="{FFA00651-2BE5-459A-BB34-5079EBC5A65F}" type="slidenum">
              <a:rPr kumimoji="1" lang="ja-JP" altLang="en-US" smtClean="0"/>
              <a:t>12</a:t>
            </a:fld>
            <a:endParaRPr kumimoji="1" lang="ja-JP" altLang="en-US"/>
          </a:p>
        </p:txBody>
      </p:sp>
    </p:spTree>
    <p:extLst>
      <p:ext uri="{BB962C8B-B14F-4D97-AF65-F5344CB8AC3E}">
        <p14:creationId xmlns:p14="http://schemas.microsoft.com/office/powerpoint/2010/main" val="420737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Yongsheng</a:t>
            </a:r>
            <a:r>
              <a:rPr kumimoji="1" lang="en-US" altLang="ja-JP" dirty="0"/>
              <a:t>, Oleg, Charles</a:t>
            </a:r>
            <a:endParaRPr kumimoji="1" lang="ja-JP" altLang="en-US"/>
          </a:p>
        </p:txBody>
      </p:sp>
      <p:sp>
        <p:nvSpPr>
          <p:cNvPr id="4" name="スライド番号プレースホルダー 3"/>
          <p:cNvSpPr>
            <a:spLocks noGrp="1"/>
          </p:cNvSpPr>
          <p:nvPr>
            <p:ph type="sldNum" sz="quarter" idx="5"/>
          </p:nvPr>
        </p:nvSpPr>
        <p:spPr/>
        <p:txBody>
          <a:bodyPr/>
          <a:lstStyle/>
          <a:p>
            <a:fld id="{1A0C1D67-AF45-0A49-9B6A-91336058FD4F}" type="slidenum">
              <a:rPr kumimoji="1" lang="ja-JP" altLang="en-US" smtClean="0"/>
              <a:t>13</a:t>
            </a:fld>
            <a:endParaRPr kumimoji="1" lang="ja-JP" altLang="en-US"/>
          </a:p>
        </p:txBody>
      </p:sp>
    </p:spTree>
    <p:extLst>
      <p:ext uri="{BB962C8B-B14F-4D97-AF65-F5344CB8AC3E}">
        <p14:creationId xmlns:p14="http://schemas.microsoft.com/office/powerpoint/2010/main" val="92818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Mu-Lee, Kyo</a:t>
            </a:r>
            <a:endParaRPr kumimoji="1" lang="ja-JP" altLang="en-US" dirty="0"/>
          </a:p>
        </p:txBody>
      </p:sp>
      <p:sp>
        <p:nvSpPr>
          <p:cNvPr id="4" name="スライド番号プレースホルダー 3"/>
          <p:cNvSpPr>
            <a:spLocks noGrp="1"/>
          </p:cNvSpPr>
          <p:nvPr>
            <p:ph type="sldNum" sz="quarter" idx="5"/>
          </p:nvPr>
        </p:nvSpPr>
        <p:spPr/>
        <p:txBody>
          <a:bodyPr/>
          <a:lstStyle/>
          <a:p>
            <a:fld id="{FFA00651-2BE5-459A-BB34-5079EBC5A65F}" type="slidenum">
              <a:rPr kumimoji="1" lang="ja-JP" altLang="en-US" smtClean="0"/>
              <a:t>14</a:t>
            </a:fld>
            <a:endParaRPr kumimoji="1" lang="ja-JP" altLang="en-US"/>
          </a:p>
        </p:txBody>
      </p:sp>
    </p:spTree>
    <p:extLst>
      <p:ext uri="{BB962C8B-B14F-4D97-AF65-F5344CB8AC3E}">
        <p14:creationId xmlns:p14="http://schemas.microsoft.com/office/powerpoint/2010/main" val="26308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3" y="2914652"/>
            <a:ext cx="6400800" cy="1314450"/>
          </a:xfrm>
        </p:spPr>
        <p:txBody>
          <a:bodyPr/>
          <a:lstStyle>
            <a:lvl1pPr marL="0" indent="0" algn="ctr">
              <a:buNone/>
              <a:defRPr/>
            </a:lvl1pPr>
            <a:lvl2pPr marL="338522" indent="0" algn="ctr">
              <a:buNone/>
              <a:defRPr/>
            </a:lvl2pPr>
            <a:lvl3pPr marL="677044" indent="0" algn="ctr">
              <a:buNone/>
              <a:defRPr/>
            </a:lvl3pPr>
            <a:lvl4pPr marL="1015567" indent="0" algn="ctr">
              <a:buNone/>
              <a:defRPr/>
            </a:lvl4pPr>
            <a:lvl5pPr marL="1354089" indent="0" algn="ctr">
              <a:buNone/>
              <a:defRPr/>
            </a:lvl5pPr>
            <a:lvl6pPr marL="1692611" indent="0" algn="ctr">
              <a:buNone/>
              <a:defRPr/>
            </a:lvl6pPr>
            <a:lvl7pPr marL="2031134" indent="0" algn="ctr">
              <a:buNone/>
              <a:defRPr/>
            </a:lvl7pPr>
            <a:lvl8pPr marL="2369655" indent="0" algn="ctr">
              <a:buNone/>
              <a:defRPr/>
            </a:lvl8pPr>
            <a:lvl9pPr marL="2708178" indent="0" algn="ctr">
              <a:buNone/>
              <a:defRPr/>
            </a:lvl9pPr>
          </a:lstStyle>
          <a:p>
            <a:r>
              <a:rPr lang="ja-JP" altLang="en-US"/>
              <a:t>マスター サブタイトルの書式設定</a:t>
            </a:r>
          </a:p>
        </p:txBody>
      </p:sp>
      <p:sp>
        <p:nvSpPr>
          <p:cNvPr id="4" name="Rectangle 21"/>
          <p:cNvSpPr>
            <a:spLocks noGrp="1" noChangeArrowheads="1"/>
          </p:cNvSpPr>
          <p:nvPr>
            <p:ph type="sldNum" sz="quarter" idx="10"/>
          </p:nvPr>
        </p:nvSpPr>
        <p:spPr>
          <a:ln/>
        </p:spPr>
        <p:txBody>
          <a:bodyPr/>
          <a:lstStyle>
            <a:lvl1pPr>
              <a:defRPr/>
            </a:lvl1pPr>
          </a:lstStyle>
          <a:p>
            <a:pPr>
              <a:defRPr/>
            </a:pPr>
            <a:fld id="{3E853FE9-5C6C-6548-957D-1A4EE3A3B61B}" type="slidenum">
              <a:rPr lang="en-US" altLang="ja-JP"/>
              <a:pPr>
                <a:defRPr/>
              </a:pPr>
              <a:t>‹#›</a:t>
            </a:fld>
            <a:endParaRPr lang="en-US" altLang="ja-JP" dirty="0"/>
          </a:p>
        </p:txBody>
      </p:sp>
    </p:spTree>
    <p:extLst>
      <p:ext uri="{BB962C8B-B14F-4D97-AF65-F5344CB8AC3E}">
        <p14:creationId xmlns:p14="http://schemas.microsoft.com/office/powerpoint/2010/main" val="2492307387"/>
      </p:ext>
    </p:extLst>
  </p:cSld>
  <p:clrMapOvr>
    <a:masterClrMapping/>
  </p:clrMapOvr>
  <p:transition>
    <p:fade/>
  </p:transition>
  <p:extLst>
    <p:ext uri="{DCECCB84-F9BA-43D5-87BE-67443E8EF086}">
      <p15:sldGuideLst xmlns:p15="http://schemas.microsoft.com/office/powerpoint/2012/main">
        <p15:guide id="1" orient="horz" pos="2382">
          <p15:clr>
            <a:srgbClr val="FBAE40"/>
          </p15:clr>
        </p15:guide>
        <p15:guide id="2" pos="336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74B4E322-4B46-D54A-9D81-82D8D5854806}" type="slidenum">
              <a:rPr lang="en-US" altLang="ja-JP"/>
              <a:pPr>
                <a:defRPr/>
              </a:pPr>
              <a:t>‹#›</a:t>
            </a:fld>
            <a:endParaRPr lang="en-US" altLang="ja-JP" dirty="0"/>
          </a:p>
        </p:txBody>
      </p:sp>
    </p:spTree>
    <p:extLst>
      <p:ext uri="{BB962C8B-B14F-4D97-AF65-F5344CB8AC3E}">
        <p14:creationId xmlns:p14="http://schemas.microsoft.com/office/powerpoint/2010/main" val="28156416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7662" y="314325"/>
            <a:ext cx="2215661" cy="4543425"/>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140678" y="314325"/>
            <a:ext cx="6506308" cy="45434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FAE0852C-B4CE-6044-A8A3-AE7569FA2C55}" type="slidenum">
              <a:rPr lang="en-US" altLang="ja-JP"/>
              <a:pPr>
                <a:defRPr/>
              </a:pPr>
              <a:t>‹#›</a:t>
            </a:fld>
            <a:endParaRPr lang="en-US" altLang="ja-JP" dirty="0"/>
          </a:p>
        </p:txBody>
      </p:sp>
    </p:spTree>
    <p:extLst>
      <p:ext uri="{BB962C8B-B14F-4D97-AF65-F5344CB8AC3E}">
        <p14:creationId xmlns:p14="http://schemas.microsoft.com/office/powerpoint/2010/main" val="234401219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130604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3284790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17230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275047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398829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142934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91732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159723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a:xfrm>
            <a:off x="139884" y="748204"/>
            <a:ext cx="9087569" cy="418908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4D221721-5FDC-D445-9F85-7F3CCA7B1AE5}" type="slidenum">
              <a:rPr lang="en-US" altLang="ja-JP"/>
              <a:pPr>
                <a:defRPr/>
              </a:pPr>
              <a:t>‹#›</a:t>
            </a:fld>
            <a:endParaRPr lang="en-US" altLang="ja-JP" dirty="0"/>
          </a:p>
        </p:txBody>
      </p:sp>
    </p:spTree>
    <p:extLst>
      <p:ext uri="{BB962C8B-B14F-4D97-AF65-F5344CB8AC3E}">
        <p14:creationId xmlns:p14="http://schemas.microsoft.com/office/powerpoint/2010/main" val="1633764018"/>
      </p:ext>
    </p:extLst>
  </p:cSld>
  <p:clrMapOvr>
    <a:masterClrMapping/>
  </p:clrMapOvr>
  <p:transition>
    <p:fade/>
  </p:transition>
  <p:extLst>
    <p:ext uri="{DCECCB84-F9BA-43D5-87BE-67443E8EF086}">
      <p15:sldGuideLst xmlns:p15="http://schemas.microsoft.com/office/powerpoint/2012/main">
        <p15:guide id="1" orient="horz" pos="2382">
          <p15:clr>
            <a:srgbClr val="FBAE40"/>
          </p15:clr>
        </p15:guide>
        <p15:guide id="2" pos="336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386494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3060707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BAF516-C47C-B749-8421-3ABFE233AD67}"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16928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8" y="3305178"/>
            <a:ext cx="7772400" cy="1021556"/>
          </a:xfrm>
        </p:spPr>
        <p:txBody>
          <a:bodyPr anchor="t"/>
          <a:lstStyle>
            <a:lvl1pPr algn="l">
              <a:defRPr sz="2992"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438" y="2180036"/>
            <a:ext cx="7772400" cy="1125140"/>
          </a:xfrm>
        </p:spPr>
        <p:txBody>
          <a:bodyPr anchor="b"/>
          <a:lstStyle>
            <a:lvl1pPr marL="0" indent="0">
              <a:buNone/>
              <a:defRPr sz="1496"/>
            </a:lvl1pPr>
            <a:lvl2pPr marL="338522" indent="0">
              <a:buNone/>
              <a:defRPr sz="1360"/>
            </a:lvl2pPr>
            <a:lvl3pPr marL="677044" indent="0">
              <a:buNone/>
              <a:defRPr sz="1156"/>
            </a:lvl3pPr>
            <a:lvl4pPr marL="1015567" indent="0">
              <a:buNone/>
              <a:defRPr sz="1020"/>
            </a:lvl4pPr>
            <a:lvl5pPr marL="1354089" indent="0">
              <a:buNone/>
              <a:defRPr sz="1020"/>
            </a:lvl5pPr>
            <a:lvl6pPr marL="1692611" indent="0">
              <a:buNone/>
              <a:defRPr sz="1020"/>
            </a:lvl6pPr>
            <a:lvl7pPr marL="2031134" indent="0">
              <a:buNone/>
              <a:defRPr sz="1020"/>
            </a:lvl7pPr>
            <a:lvl8pPr marL="2369655" indent="0">
              <a:buNone/>
              <a:defRPr sz="1020"/>
            </a:lvl8pPr>
            <a:lvl9pPr marL="2708178" indent="0">
              <a:buNone/>
              <a:defRPr sz="1020"/>
            </a:lvl9pPr>
          </a:lstStyle>
          <a:p>
            <a:pPr lvl="0"/>
            <a:r>
              <a:rPr lang="ja-JP" altLang="en-US"/>
              <a:t>マスター テキストの書式設定</a:t>
            </a:r>
          </a:p>
        </p:txBody>
      </p:sp>
      <p:sp>
        <p:nvSpPr>
          <p:cNvPr id="4" name="Rectangle 21"/>
          <p:cNvSpPr>
            <a:spLocks noGrp="1" noChangeArrowheads="1"/>
          </p:cNvSpPr>
          <p:nvPr>
            <p:ph type="sldNum" sz="quarter" idx="10"/>
          </p:nvPr>
        </p:nvSpPr>
        <p:spPr>
          <a:ln/>
        </p:spPr>
        <p:txBody>
          <a:bodyPr/>
          <a:lstStyle>
            <a:lvl1pPr>
              <a:defRPr/>
            </a:lvl1pPr>
          </a:lstStyle>
          <a:p>
            <a:pPr>
              <a:defRPr/>
            </a:pPr>
            <a:fld id="{564B4DE4-18C0-CA4C-B6F1-505553AAF7C8}" type="slidenum">
              <a:rPr lang="en-US" altLang="ja-JP"/>
              <a:pPr>
                <a:defRPr/>
              </a:pPr>
              <a:t>‹#›</a:t>
            </a:fld>
            <a:endParaRPr lang="en-US" altLang="ja-JP" dirty="0"/>
          </a:p>
        </p:txBody>
      </p:sp>
    </p:spTree>
    <p:extLst>
      <p:ext uri="{BB962C8B-B14F-4D97-AF65-F5344CB8AC3E}">
        <p14:creationId xmlns:p14="http://schemas.microsoft.com/office/powerpoint/2010/main" val="12917449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52400" y="857250"/>
            <a:ext cx="4311162" cy="4000500"/>
          </a:xfrm>
        </p:spPr>
        <p:txBody>
          <a:bodyPr/>
          <a:lstStyle>
            <a:lvl1pPr>
              <a:defRPr sz="2040"/>
            </a:lvl1pPr>
            <a:lvl2pPr>
              <a:defRPr sz="1768"/>
            </a:lvl2pPr>
            <a:lvl3pPr>
              <a:defRPr sz="1496"/>
            </a:lvl3pPr>
            <a:lvl4pPr>
              <a:defRPr sz="1360"/>
            </a:lvl4pPr>
            <a:lvl5pPr>
              <a:defRPr sz="1360"/>
            </a:lvl5pPr>
            <a:lvl6pPr>
              <a:defRPr sz="1360"/>
            </a:lvl6pPr>
            <a:lvl7pPr>
              <a:defRPr sz="1360"/>
            </a:lvl7pPr>
            <a:lvl8pPr>
              <a:defRPr sz="1360"/>
            </a:lvl8pPr>
            <a:lvl9pPr>
              <a:defRPr sz="13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04239" y="857250"/>
            <a:ext cx="4311162" cy="4000500"/>
          </a:xfrm>
        </p:spPr>
        <p:txBody>
          <a:bodyPr/>
          <a:lstStyle>
            <a:lvl1pPr>
              <a:defRPr sz="2040"/>
            </a:lvl1pPr>
            <a:lvl2pPr>
              <a:defRPr sz="1768"/>
            </a:lvl2pPr>
            <a:lvl3pPr>
              <a:defRPr sz="1496"/>
            </a:lvl3pPr>
            <a:lvl4pPr>
              <a:defRPr sz="1360"/>
            </a:lvl4pPr>
            <a:lvl5pPr>
              <a:defRPr sz="1360"/>
            </a:lvl5pPr>
            <a:lvl6pPr>
              <a:defRPr sz="1360"/>
            </a:lvl6pPr>
            <a:lvl7pPr>
              <a:defRPr sz="1360"/>
            </a:lvl7pPr>
            <a:lvl8pPr>
              <a:defRPr sz="1360"/>
            </a:lvl8pPr>
            <a:lvl9pPr>
              <a:defRPr sz="13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1"/>
          <p:cNvSpPr>
            <a:spLocks noGrp="1" noChangeArrowheads="1"/>
          </p:cNvSpPr>
          <p:nvPr>
            <p:ph type="sldNum" sz="quarter" idx="10"/>
          </p:nvPr>
        </p:nvSpPr>
        <p:spPr>
          <a:ln/>
        </p:spPr>
        <p:txBody>
          <a:bodyPr/>
          <a:lstStyle>
            <a:lvl1pPr>
              <a:defRPr/>
            </a:lvl1pPr>
          </a:lstStyle>
          <a:p>
            <a:pPr>
              <a:defRPr/>
            </a:pPr>
            <a:fld id="{2A440019-2845-704D-8DB1-1F79568350AC}" type="slidenum">
              <a:rPr lang="en-US" altLang="ja-JP"/>
              <a:pPr>
                <a:defRPr/>
              </a:pPr>
              <a:t>‹#›</a:t>
            </a:fld>
            <a:endParaRPr lang="en-US" altLang="ja-JP" dirty="0"/>
          </a:p>
        </p:txBody>
      </p:sp>
    </p:spTree>
    <p:extLst>
      <p:ext uri="{BB962C8B-B14F-4D97-AF65-F5344CB8AC3E}">
        <p14:creationId xmlns:p14="http://schemas.microsoft.com/office/powerpoint/2010/main" val="19543787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979"/>
            <a:ext cx="8229600" cy="85725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1" y="1151338"/>
            <a:ext cx="4040066" cy="479821"/>
          </a:xfrm>
        </p:spPr>
        <p:txBody>
          <a:bodyPr anchor="b"/>
          <a:lstStyle>
            <a:lvl1pPr marL="0" indent="0">
              <a:buNone/>
              <a:defRPr sz="1768" b="1"/>
            </a:lvl1pPr>
            <a:lvl2pPr marL="338522" indent="0">
              <a:buNone/>
              <a:defRPr sz="1496" b="1"/>
            </a:lvl2pPr>
            <a:lvl3pPr marL="677044" indent="0">
              <a:buNone/>
              <a:defRPr sz="1360" b="1"/>
            </a:lvl3pPr>
            <a:lvl4pPr marL="1015567" indent="0">
              <a:buNone/>
              <a:defRPr sz="1156" b="1"/>
            </a:lvl4pPr>
            <a:lvl5pPr marL="1354089" indent="0">
              <a:buNone/>
              <a:defRPr sz="1156" b="1"/>
            </a:lvl5pPr>
            <a:lvl6pPr marL="1692611" indent="0">
              <a:buNone/>
              <a:defRPr sz="1156" b="1"/>
            </a:lvl6pPr>
            <a:lvl7pPr marL="2031134" indent="0">
              <a:buNone/>
              <a:defRPr sz="1156" b="1"/>
            </a:lvl7pPr>
            <a:lvl8pPr marL="2369655" indent="0">
              <a:buNone/>
              <a:defRPr sz="1156" b="1"/>
            </a:lvl8pPr>
            <a:lvl9pPr marL="2708178" indent="0">
              <a:buNone/>
              <a:defRPr sz="1156"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1" y="1631157"/>
            <a:ext cx="4040066" cy="2963466"/>
          </a:xfrm>
        </p:spPr>
        <p:txBody>
          <a:bodyPr/>
          <a:lstStyle>
            <a:lvl1pPr>
              <a:defRPr sz="1768"/>
            </a:lvl1pPr>
            <a:lvl2pPr>
              <a:defRPr sz="1496"/>
            </a:lvl2pPr>
            <a:lvl3pPr>
              <a:defRPr sz="1360"/>
            </a:lvl3pPr>
            <a:lvl4pPr>
              <a:defRPr sz="1156"/>
            </a:lvl4pPr>
            <a:lvl5pPr>
              <a:defRPr sz="1156"/>
            </a:lvl5pPr>
            <a:lvl6pPr>
              <a:defRPr sz="1156"/>
            </a:lvl6pPr>
            <a:lvl7pPr>
              <a:defRPr sz="1156"/>
            </a:lvl7pPr>
            <a:lvl8pPr>
              <a:defRPr sz="1156"/>
            </a:lvl8pPr>
            <a:lvl9pPr>
              <a:defRPr sz="115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3" y="1151338"/>
            <a:ext cx="4041531" cy="479821"/>
          </a:xfrm>
        </p:spPr>
        <p:txBody>
          <a:bodyPr anchor="b"/>
          <a:lstStyle>
            <a:lvl1pPr marL="0" indent="0">
              <a:buNone/>
              <a:defRPr sz="1768" b="1"/>
            </a:lvl1pPr>
            <a:lvl2pPr marL="338522" indent="0">
              <a:buNone/>
              <a:defRPr sz="1496" b="1"/>
            </a:lvl2pPr>
            <a:lvl3pPr marL="677044" indent="0">
              <a:buNone/>
              <a:defRPr sz="1360" b="1"/>
            </a:lvl3pPr>
            <a:lvl4pPr marL="1015567" indent="0">
              <a:buNone/>
              <a:defRPr sz="1156" b="1"/>
            </a:lvl4pPr>
            <a:lvl5pPr marL="1354089" indent="0">
              <a:buNone/>
              <a:defRPr sz="1156" b="1"/>
            </a:lvl5pPr>
            <a:lvl6pPr marL="1692611" indent="0">
              <a:buNone/>
              <a:defRPr sz="1156" b="1"/>
            </a:lvl6pPr>
            <a:lvl7pPr marL="2031134" indent="0">
              <a:buNone/>
              <a:defRPr sz="1156" b="1"/>
            </a:lvl7pPr>
            <a:lvl8pPr marL="2369655" indent="0">
              <a:buNone/>
              <a:defRPr sz="1156" b="1"/>
            </a:lvl8pPr>
            <a:lvl9pPr marL="2708178" indent="0">
              <a:buNone/>
              <a:defRPr sz="1156"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273" y="1631157"/>
            <a:ext cx="4041531" cy="2963466"/>
          </a:xfrm>
        </p:spPr>
        <p:txBody>
          <a:bodyPr/>
          <a:lstStyle>
            <a:lvl1pPr>
              <a:defRPr sz="1768"/>
            </a:lvl1pPr>
            <a:lvl2pPr>
              <a:defRPr sz="1496"/>
            </a:lvl2pPr>
            <a:lvl3pPr>
              <a:defRPr sz="1360"/>
            </a:lvl3pPr>
            <a:lvl4pPr>
              <a:defRPr sz="1156"/>
            </a:lvl4pPr>
            <a:lvl5pPr>
              <a:defRPr sz="1156"/>
            </a:lvl5pPr>
            <a:lvl6pPr>
              <a:defRPr sz="1156"/>
            </a:lvl6pPr>
            <a:lvl7pPr>
              <a:defRPr sz="1156"/>
            </a:lvl7pPr>
            <a:lvl8pPr>
              <a:defRPr sz="1156"/>
            </a:lvl8pPr>
            <a:lvl9pPr>
              <a:defRPr sz="115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1"/>
          <p:cNvSpPr>
            <a:spLocks noGrp="1" noChangeArrowheads="1"/>
          </p:cNvSpPr>
          <p:nvPr>
            <p:ph type="sldNum" sz="quarter" idx="10"/>
          </p:nvPr>
        </p:nvSpPr>
        <p:spPr>
          <a:ln/>
        </p:spPr>
        <p:txBody>
          <a:bodyPr/>
          <a:lstStyle>
            <a:lvl1pPr>
              <a:defRPr/>
            </a:lvl1pPr>
          </a:lstStyle>
          <a:p>
            <a:pPr>
              <a:defRPr/>
            </a:pPr>
            <a:fld id="{93622B60-6276-D242-83CB-B0C8473716D1}" type="slidenum">
              <a:rPr lang="en-US" altLang="ja-JP"/>
              <a:pPr>
                <a:defRPr/>
              </a:pPr>
              <a:t>‹#›</a:t>
            </a:fld>
            <a:endParaRPr lang="en-US" altLang="ja-JP" dirty="0"/>
          </a:p>
        </p:txBody>
      </p:sp>
    </p:spTree>
    <p:extLst>
      <p:ext uri="{BB962C8B-B14F-4D97-AF65-F5344CB8AC3E}">
        <p14:creationId xmlns:p14="http://schemas.microsoft.com/office/powerpoint/2010/main" val="38808012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21"/>
          <p:cNvSpPr>
            <a:spLocks noGrp="1" noChangeArrowheads="1"/>
          </p:cNvSpPr>
          <p:nvPr>
            <p:ph type="sldNum" sz="quarter" idx="10"/>
          </p:nvPr>
        </p:nvSpPr>
        <p:spPr>
          <a:ln/>
        </p:spPr>
        <p:txBody>
          <a:bodyPr/>
          <a:lstStyle>
            <a:lvl1pPr>
              <a:defRPr/>
            </a:lvl1pPr>
          </a:lstStyle>
          <a:p>
            <a:pPr>
              <a:defRPr/>
            </a:pPr>
            <a:fld id="{A3F83661-B5AA-2C4C-AEB0-47E793563D5E}" type="slidenum">
              <a:rPr lang="en-US" altLang="ja-JP"/>
              <a:pPr>
                <a:defRPr/>
              </a:pPr>
              <a:t>‹#›</a:t>
            </a:fld>
            <a:endParaRPr lang="en-US" altLang="ja-JP" dirty="0"/>
          </a:p>
        </p:txBody>
      </p:sp>
    </p:spTree>
    <p:extLst>
      <p:ext uri="{BB962C8B-B14F-4D97-AF65-F5344CB8AC3E}">
        <p14:creationId xmlns:p14="http://schemas.microsoft.com/office/powerpoint/2010/main" val="43732178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1"/>
          <p:cNvSpPr>
            <a:spLocks noGrp="1" noChangeArrowheads="1"/>
          </p:cNvSpPr>
          <p:nvPr>
            <p:ph type="sldNum" sz="quarter" idx="10"/>
          </p:nvPr>
        </p:nvSpPr>
        <p:spPr>
          <a:ln/>
        </p:spPr>
        <p:txBody>
          <a:bodyPr/>
          <a:lstStyle>
            <a:lvl1pPr>
              <a:defRPr/>
            </a:lvl1pPr>
          </a:lstStyle>
          <a:p>
            <a:pPr>
              <a:defRPr/>
            </a:pPr>
            <a:fld id="{F6213FF4-2407-AE4D-838C-76990F38DDA4}" type="slidenum">
              <a:rPr lang="en-US" altLang="ja-JP"/>
              <a:pPr>
                <a:defRPr/>
              </a:pPr>
              <a:t>‹#›</a:t>
            </a:fld>
            <a:endParaRPr lang="en-US" altLang="ja-JP" dirty="0"/>
          </a:p>
        </p:txBody>
      </p:sp>
    </p:spTree>
    <p:extLst>
      <p:ext uri="{BB962C8B-B14F-4D97-AF65-F5344CB8AC3E}">
        <p14:creationId xmlns:p14="http://schemas.microsoft.com/office/powerpoint/2010/main" val="9268041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9"/>
            <a:ext cx="3008435" cy="871538"/>
          </a:xfrm>
        </p:spPr>
        <p:txBody>
          <a:bodyPr anchor="b"/>
          <a:lstStyle>
            <a:lvl1pPr algn="l">
              <a:defRPr sz="1496" b="1"/>
            </a:lvl1pPr>
          </a:lstStyle>
          <a:p>
            <a:r>
              <a:rPr lang="ja-JP" altLang="en-US"/>
              <a:t>マスター タイトルの書式設定</a:t>
            </a:r>
          </a:p>
        </p:txBody>
      </p:sp>
      <p:sp>
        <p:nvSpPr>
          <p:cNvPr id="3" name="コンテンツ プレースホルダ 2"/>
          <p:cNvSpPr>
            <a:spLocks noGrp="1"/>
          </p:cNvSpPr>
          <p:nvPr>
            <p:ph idx="1"/>
          </p:nvPr>
        </p:nvSpPr>
        <p:spPr>
          <a:xfrm>
            <a:off x="3575541" y="204790"/>
            <a:ext cx="5111262" cy="4389835"/>
          </a:xfrm>
        </p:spPr>
        <p:txBody>
          <a:bodyPr/>
          <a:lstStyle>
            <a:lvl1pPr>
              <a:defRPr sz="2380"/>
            </a:lvl1pPr>
            <a:lvl2pPr>
              <a:defRPr sz="2040"/>
            </a:lvl2pPr>
            <a:lvl3pPr>
              <a:defRPr sz="1768"/>
            </a:lvl3pPr>
            <a:lvl4pPr>
              <a:defRPr sz="1496"/>
            </a:lvl4pPr>
            <a:lvl5pPr>
              <a:defRPr sz="1496"/>
            </a:lvl5pPr>
            <a:lvl6pPr>
              <a:defRPr sz="1496"/>
            </a:lvl6pPr>
            <a:lvl7pPr>
              <a:defRPr sz="1496"/>
            </a:lvl7pPr>
            <a:lvl8pPr>
              <a:defRPr sz="1496"/>
            </a:lvl8pPr>
            <a:lvl9pPr>
              <a:defRPr sz="149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435" cy="3518297"/>
          </a:xfrm>
        </p:spPr>
        <p:txBody>
          <a:bodyPr/>
          <a:lstStyle>
            <a:lvl1pPr marL="0" indent="0">
              <a:buNone/>
              <a:defRPr sz="1020"/>
            </a:lvl1pPr>
            <a:lvl2pPr marL="338522" indent="0">
              <a:buNone/>
              <a:defRPr sz="884"/>
            </a:lvl2pPr>
            <a:lvl3pPr marL="677044" indent="0">
              <a:buNone/>
              <a:defRPr sz="748"/>
            </a:lvl3pPr>
            <a:lvl4pPr marL="1015567" indent="0">
              <a:buNone/>
              <a:defRPr sz="680"/>
            </a:lvl4pPr>
            <a:lvl5pPr marL="1354089" indent="0">
              <a:buNone/>
              <a:defRPr sz="680"/>
            </a:lvl5pPr>
            <a:lvl6pPr marL="1692611" indent="0">
              <a:buNone/>
              <a:defRPr sz="680"/>
            </a:lvl6pPr>
            <a:lvl7pPr marL="2031134" indent="0">
              <a:buNone/>
              <a:defRPr sz="680"/>
            </a:lvl7pPr>
            <a:lvl8pPr marL="2369655" indent="0">
              <a:buNone/>
              <a:defRPr sz="680"/>
            </a:lvl8pPr>
            <a:lvl9pPr marL="2708178" indent="0">
              <a:buNone/>
              <a:defRPr sz="680"/>
            </a:lvl9pPr>
          </a:lstStyle>
          <a:p>
            <a:pPr lvl="0"/>
            <a:r>
              <a:rPr lang="ja-JP" altLang="en-US"/>
              <a:t>マスター テキストの書式設定</a:t>
            </a:r>
          </a:p>
        </p:txBody>
      </p:sp>
      <p:sp>
        <p:nvSpPr>
          <p:cNvPr id="5" name="Rectangle 21"/>
          <p:cNvSpPr>
            <a:spLocks noGrp="1" noChangeArrowheads="1"/>
          </p:cNvSpPr>
          <p:nvPr>
            <p:ph type="sldNum" sz="quarter" idx="10"/>
          </p:nvPr>
        </p:nvSpPr>
        <p:spPr>
          <a:ln/>
        </p:spPr>
        <p:txBody>
          <a:bodyPr/>
          <a:lstStyle>
            <a:lvl1pPr>
              <a:defRPr/>
            </a:lvl1pPr>
          </a:lstStyle>
          <a:p>
            <a:pPr>
              <a:defRPr/>
            </a:pPr>
            <a:fld id="{636C998A-891B-BF4D-9808-29A40A5F591C}" type="slidenum">
              <a:rPr lang="en-US" altLang="ja-JP"/>
              <a:pPr>
                <a:defRPr/>
              </a:pPr>
              <a:t>‹#›</a:t>
            </a:fld>
            <a:endParaRPr lang="en-US" altLang="ja-JP" dirty="0"/>
          </a:p>
        </p:txBody>
      </p:sp>
    </p:spTree>
    <p:extLst>
      <p:ext uri="{BB962C8B-B14F-4D97-AF65-F5344CB8AC3E}">
        <p14:creationId xmlns:p14="http://schemas.microsoft.com/office/powerpoint/2010/main" val="13143588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9" y="3600450"/>
            <a:ext cx="5486400" cy="425053"/>
          </a:xfrm>
        </p:spPr>
        <p:txBody>
          <a:bodyPr anchor="b"/>
          <a:lstStyle>
            <a:lvl1pPr algn="l">
              <a:defRPr sz="1496" b="1"/>
            </a:lvl1pPr>
          </a:lstStyle>
          <a:p>
            <a:r>
              <a:rPr lang="ja-JP" altLang="en-US"/>
              <a:t>マスター タイトルの書式設定</a:t>
            </a:r>
          </a:p>
        </p:txBody>
      </p:sp>
      <p:sp>
        <p:nvSpPr>
          <p:cNvPr id="3" name="図プレースホルダ 2"/>
          <p:cNvSpPr>
            <a:spLocks noGrp="1"/>
          </p:cNvSpPr>
          <p:nvPr>
            <p:ph type="pic" idx="1"/>
          </p:nvPr>
        </p:nvSpPr>
        <p:spPr>
          <a:xfrm>
            <a:off x="1792169" y="459581"/>
            <a:ext cx="5486400" cy="3086100"/>
          </a:xfrm>
        </p:spPr>
        <p:txBody>
          <a:bodyPr/>
          <a:lstStyle>
            <a:lvl1pPr marL="0" indent="0">
              <a:buNone/>
              <a:defRPr sz="2380"/>
            </a:lvl1pPr>
            <a:lvl2pPr marL="338522" indent="0">
              <a:buNone/>
              <a:defRPr sz="2040"/>
            </a:lvl2pPr>
            <a:lvl3pPr marL="677044" indent="0">
              <a:buNone/>
              <a:defRPr sz="1768"/>
            </a:lvl3pPr>
            <a:lvl4pPr marL="1015567" indent="0">
              <a:buNone/>
              <a:defRPr sz="1496"/>
            </a:lvl4pPr>
            <a:lvl5pPr marL="1354089" indent="0">
              <a:buNone/>
              <a:defRPr sz="1496"/>
            </a:lvl5pPr>
            <a:lvl6pPr marL="1692611" indent="0">
              <a:buNone/>
              <a:defRPr sz="1496"/>
            </a:lvl6pPr>
            <a:lvl7pPr marL="2031134" indent="0">
              <a:buNone/>
              <a:defRPr sz="1496"/>
            </a:lvl7pPr>
            <a:lvl8pPr marL="2369655" indent="0">
              <a:buNone/>
              <a:defRPr sz="1496"/>
            </a:lvl8pPr>
            <a:lvl9pPr marL="2708178" indent="0">
              <a:buNone/>
              <a:defRPr sz="1496"/>
            </a:lvl9pPr>
          </a:lstStyle>
          <a:p>
            <a:pPr lvl="0"/>
            <a:r>
              <a:rPr lang="ja-JP" altLang="en-US" noProof="0"/>
              <a:t>プレースホルダーまでドラッグするかアイコンをクリックして図を追加</a:t>
            </a:r>
          </a:p>
        </p:txBody>
      </p:sp>
      <p:sp>
        <p:nvSpPr>
          <p:cNvPr id="4" name="テキスト プレースホルダ 3"/>
          <p:cNvSpPr>
            <a:spLocks noGrp="1"/>
          </p:cNvSpPr>
          <p:nvPr>
            <p:ph type="body" sz="half" idx="2"/>
          </p:nvPr>
        </p:nvSpPr>
        <p:spPr>
          <a:xfrm>
            <a:off x="1792169" y="4025503"/>
            <a:ext cx="5486400" cy="603647"/>
          </a:xfrm>
        </p:spPr>
        <p:txBody>
          <a:bodyPr/>
          <a:lstStyle>
            <a:lvl1pPr marL="0" indent="0">
              <a:buNone/>
              <a:defRPr sz="1020"/>
            </a:lvl1pPr>
            <a:lvl2pPr marL="338522" indent="0">
              <a:buNone/>
              <a:defRPr sz="884"/>
            </a:lvl2pPr>
            <a:lvl3pPr marL="677044" indent="0">
              <a:buNone/>
              <a:defRPr sz="748"/>
            </a:lvl3pPr>
            <a:lvl4pPr marL="1015567" indent="0">
              <a:buNone/>
              <a:defRPr sz="680"/>
            </a:lvl4pPr>
            <a:lvl5pPr marL="1354089" indent="0">
              <a:buNone/>
              <a:defRPr sz="680"/>
            </a:lvl5pPr>
            <a:lvl6pPr marL="1692611" indent="0">
              <a:buNone/>
              <a:defRPr sz="680"/>
            </a:lvl6pPr>
            <a:lvl7pPr marL="2031134" indent="0">
              <a:buNone/>
              <a:defRPr sz="680"/>
            </a:lvl7pPr>
            <a:lvl8pPr marL="2369655" indent="0">
              <a:buNone/>
              <a:defRPr sz="680"/>
            </a:lvl8pPr>
            <a:lvl9pPr marL="2708178" indent="0">
              <a:buNone/>
              <a:defRPr sz="680"/>
            </a:lvl9pPr>
          </a:lstStyle>
          <a:p>
            <a:pPr lvl="0"/>
            <a:r>
              <a:rPr lang="ja-JP" altLang="en-US"/>
              <a:t>マスター テキストの書式設定</a:t>
            </a:r>
          </a:p>
        </p:txBody>
      </p:sp>
      <p:sp>
        <p:nvSpPr>
          <p:cNvPr id="5" name="Rectangle 21"/>
          <p:cNvSpPr>
            <a:spLocks noGrp="1" noChangeArrowheads="1"/>
          </p:cNvSpPr>
          <p:nvPr>
            <p:ph type="sldNum" sz="quarter" idx="10"/>
          </p:nvPr>
        </p:nvSpPr>
        <p:spPr>
          <a:ln/>
        </p:spPr>
        <p:txBody>
          <a:bodyPr/>
          <a:lstStyle>
            <a:lvl1pPr>
              <a:defRPr/>
            </a:lvl1pPr>
          </a:lstStyle>
          <a:p>
            <a:pPr>
              <a:defRPr/>
            </a:pPr>
            <a:fld id="{3CA32A45-E3B9-EF40-9F67-1D5373393C6B}" type="slidenum">
              <a:rPr lang="en-US" altLang="ja-JP"/>
              <a:pPr>
                <a:defRPr/>
              </a:pPr>
              <a:t>‹#›</a:t>
            </a:fld>
            <a:endParaRPr lang="en-US" altLang="ja-JP" dirty="0"/>
          </a:p>
        </p:txBody>
      </p:sp>
    </p:spTree>
    <p:extLst>
      <p:ext uri="{BB962C8B-B14F-4D97-AF65-F5344CB8AC3E}">
        <p14:creationId xmlns:p14="http://schemas.microsoft.com/office/powerpoint/2010/main" val="12339528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EB78BA47-B693-084B-8966-972C9F35F2C6}"/>
              </a:ext>
            </a:extLst>
          </p:cNvPr>
          <p:cNvSpPr>
            <a:spLocks noChangeArrowheads="1"/>
          </p:cNvSpPr>
          <p:nvPr userDrawn="1"/>
        </p:nvSpPr>
        <p:spPr bwMode="auto">
          <a:xfrm>
            <a:off x="85369" y="192686"/>
            <a:ext cx="8976955" cy="4737548"/>
          </a:xfrm>
          <a:prstGeom prst="rect">
            <a:avLst/>
          </a:prstGeom>
          <a:solidFill>
            <a:srgbClr val="FFFDF5"/>
          </a:solidFill>
          <a:ln w="9525">
            <a:noFill/>
            <a:miter lim="800000"/>
            <a:headEnd/>
            <a:tailEnd/>
          </a:ln>
          <a:effectLst/>
        </p:spPr>
        <p:txBody>
          <a:bodyPr wrap="none" lIns="67705" tIns="33852" rIns="67705" bIns="33852" anchor="ctr">
            <a:prstTxWarp prst="textNoShape">
              <a:avLst/>
            </a:prstTxWarp>
          </a:bodyPr>
          <a:lstStyle/>
          <a:p>
            <a:pPr>
              <a:defRPr/>
            </a:pPr>
            <a:endParaRPr lang="ja-JP" altLang="en-US" sz="1224" dirty="0">
              <a:latin typeface="+mn-lt"/>
              <a:ea typeface="ヒラギノ丸ゴ Pro W4"/>
              <a:cs typeface="ヒラギノ丸ゴ Pro W4"/>
            </a:endParaRPr>
          </a:p>
        </p:txBody>
      </p:sp>
      <p:sp>
        <p:nvSpPr>
          <p:cNvPr id="13" name="Line 6">
            <a:extLst>
              <a:ext uri="{FF2B5EF4-FFF2-40B4-BE49-F238E27FC236}">
                <a16:creationId xmlns:a16="http://schemas.microsoft.com/office/drawing/2014/main" id="{DEE630F1-CDA6-2445-841D-805F16AEC7C4}"/>
              </a:ext>
            </a:extLst>
          </p:cNvPr>
          <p:cNvSpPr>
            <a:spLocks noChangeShapeType="1"/>
          </p:cNvSpPr>
          <p:nvPr userDrawn="1"/>
        </p:nvSpPr>
        <p:spPr bwMode="auto">
          <a:xfrm>
            <a:off x="88279" y="199737"/>
            <a:ext cx="8970164" cy="0"/>
          </a:xfrm>
          <a:prstGeom prst="line">
            <a:avLst/>
          </a:prstGeom>
          <a:noFill/>
          <a:ln w="38100">
            <a:solidFill>
              <a:srgbClr val="0000FF"/>
            </a:solidFill>
            <a:round/>
            <a:headEnd/>
            <a:tailEnd/>
          </a:ln>
          <a:effectLst/>
        </p:spPr>
        <p:txBody>
          <a:bodyPr wrap="none" lIns="67705" tIns="33852" rIns="67705" bIns="33852" anchor="ctr">
            <a:prstTxWarp prst="textNoShape">
              <a:avLst/>
            </a:prstTxWarp>
          </a:bodyPr>
          <a:lstStyle/>
          <a:p>
            <a:pPr>
              <a:defRPr/>
            </a:pPr>
            <a:endParaRPr lang="ja-JP" altLang="en-US" sz="1224" dirty="0">
              <a:latin typeface="Times" pitchFamily="-112" charset="0"/>
              <a:ea typeface="ヒラギノ丸ゴ Pro W4"/>
              <a:cs typeface="ヒラギノ丸ゴ Pro W4"/>
            </a:endParaRPr>
          </a:p>
        </p:txBody>
      </p:sp>
      <p:sp>
        <p:nvSpPr>
          <p:cNvPr id="19" name="Line 7">
            <a:extLst>
              <a:ext uri="{FF2B5EF4-FFF2-40B4-BE49-F238E27FC236}">
                <a16:creationId xmlns:a16="http://schemas.microsoft.com/office/drawing/2014/main" id="{812B15F4-92F7-BE42-B78D-E59361FF1DDB}"/>
              </a:ext>
            </a:extLst>
          </p:cNvPr>
          <p:cNvSpPr>
            <a:spLocks noChangeShapeType="1"/>
          </p:cNvSpPr>
          <p:nvPr userDrawn="1"/>
        </p:nvSpPr>
        <p:spPr bwMode="auto">
          <a:xfrm>
            <a:off x="58401" y="4934046"/>
            <a:ext cx="8991893" cy="0"/>
          </a:xfrm>
          <a:prstGeom prst="line">
            <a:avLst/>
          </a:prstGeom>
          <a:noFill/>
          <a:ln w="38100">
            <a:solidFill>
              <a:srgbClr val="0000FF"/>
            </a:solidFill>
            <a:round/>
            <a:headEnd/>
            <a:tailEnd/>
          </a:ln>
          <a:effectLst/>
        </p:spPr>
        <p:txBody>
          <a:bodyPr wrap="none" lIns="67705" tIns="33852" rIns="67705" bIns="33852" anchor="ctr">
            <a:prstTxWarp prst="textNoShape">
              <a:avLst/>
            </a:prstTxWarp>
          </a:bodyPr>
          <a:lstStyle/>
          <a:p>
            <a:pPr>
              <a:defRPr/>
            </a:pPr>
            <a:endParaRPr lang="ja-JP" altLang="en-US" sz="1224" dirty="0">
              <a:latin typeface="Times" pitchFamily="-112" charset="0"/>
              <a:ea typeface="ヒラギノ丸ゴ Pro W4"/>
              <a:cs typeface="ヒラギノ丸ゴ Pro W4"/>
            </a:endParaRPr>
          </a:p>
        </p:txBody>
      </p:sp>
      <p:sp>
        <p:nvSpPr>
          <p:cNvPr id="1027" name="Rectangle 3"/>
          <p:cNvSpPr>
            <a:spLocks noGrp="1" noChangeArrowheads="1"/>
          </p:cNvSpPr>
          <p:nvPr>
            <p:ph type="title"/>
          </p:nvPr>
        </p:nvSpPr>
        <p:spPr bwMode="auto">
          <a:xfrm>
            <a:off x="141241" y="262360"/>
            <a:ext cx="8861518" cy="485847"/>
          </a:xfrm>
          <a:prstGeom prst="rect">
            <a:avLst/>
          </a:prstGeom>
          <a:noFill/>
          <a:ln w="9525">
            <a:noFill/>
            <a:miter lim="800000"/>
            <a:headEnd/>
            <a:tailEnd/>
          </a:ln>
        </p:spPr>
        <p:txBody>
          <a:bodyPr vert="horz" wrap="square" lIns="99538" tIns="49769" rIns="99538" bIns="49769"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028" name="Rectangle 4"/>
          <p:cNvSpPr>
            <a:spLocks noGrp="1" noChangeArrowheads="1"/>
          </p:cNvSpPr>
          <p:nvPr>
            <p:ph type="body" idx="1"/>
          </p:nvPr>
        </p:nvSpPr>
        <p:spPr bwMode="auto">
          <a:xfrm>
            <a:off x="139883" y="748204"/>
            <a:ext cx="9079587" cy="4189081"/>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4709" name="Rectangle 21"/>
          <p:cNvSpPr>
            <a:spLocks noGrp="1" noChangeArrowheads="1"/>
          </p:cNvSpPr>
          <p:nvPr>
            <p:ph type="sldNum" sz="quarter" idx="4"/>
          </p:nvPr>
        </p:nvSpPr>
        <p:spPr bwMode="auto">
          <a:xfrm>
            <a:off x="8458165" y="4934048"/>
            <a:ext cx="533729" cy="171666"/>
          </a:xfrm>
          <a:prstGeom prst="rect">
            <a:avLst/>
          </a:prstGeom>
          <a:noFill/>
          <a:ln w="9525">
            <a:noFill/>
            <a:miter lim="800000"/>
            <a:headEnd/>
            <a:tailEnd/>
          </a:ln>
          <a:effectLst/>
        </p:spPr>
        <p:txBody>
          <a:bodyPr vert="horz" wrap="square" lIns="99538" tIns="49769" rIns="99538" bIns="49769" numCol="1" anchor="t" anchorCtr="0" compatLnSpc="1">
            <a:prstTxWarp prst="textNoShape">
              <a:avLst/>
            </a:prstTxWarp>
          </a:bodyPr>
          <a:lstStyle>
            <a:lvl1pPr algn="r">
              <a:defRPr sz="748">
                <a:latin typeface="Arial Rounded MT Bold"/>
                <a:ea typeface="ヒラギノ丸ゴ Pro W4"/>
                <a:cs typeface="ヒラギノ丸ゴ Pro W4"/>
              </a:defRPr>
            </a:lvl1pPr>
          </a:lstStyle>
          <a:p>
            <a:pPr>
              <a:defRPr/>
            </a:pPr>
            <a:fld id="{39DCC287-FB41-514C-BF81-F04C64726B38}" type="slidenum">
              <a:rPr lang="en-US" altLang="ja-JP" smtClean="0"/>
              <a:pPr>
                <a:defRPr/>
              </a:pPr>
              <a:t>‹#›</a:t>
            </a:fld>
            <a:endParaRPr lang="en-US" altLang="ja-JP" dirty="0"/>
          </a:p>
        </p:txBody>
      </p:sp>
      <p:sp>
        <p:nvSpPr>
          <p:cNvPr id="14" name="Text Box 16"/>
          <p:cNvSpPr txBox="1">
            <a:spLocks noChangeArrowheads="1"/>
          </p:cNvSpPr>
          <p:nvPr/>
        </p:nvSpPr>
        <p:spPr bwMode="auto">
          <a:xfrm>
            <a:off x="243758" y="4930810"/>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spcBef>
                <a:spcPct val="50000"/>
              </a:spcBef>
              <a:defRPr/>
            </a:pPr>
            <a:r>
              <a:rPr lang="en-US" altLang="ja-JP" sz="884" i="1" baseline="0" dirty="0">
                <a:solidFill>
                  <a:srgbClr val="000090"/>
                </a:solidFill>
                <a:latin typeface="Arial Rounded MT Bold"/>
                <a:ea typeface="ヒラギノ丸ゴ Pro W4"/>
                <a:cs typeface="ヒラギノ丸ゴ Pro W4"/>
              </a:rPr>
              <a:t>eeFACT2025 Hardware Summary</a:t>
            </a:r>
            <a:endParaRPr lang="en-US" altLang="ja-JP" sz="884" i="1" dirty="0">
              <a:solidFill>
                <a:srgbClr val="000090"/>
              </a:solidFill>
              <a:latin typeface="Arial Rounded MT Bold"/>
              <a:ea typeface="ヒラギノ丸ゴ Pro W4"/>
              <a:cs typeface="ヒラギノ丸ゴ Pro W4"/>
            </a:endParaRPr>
          </a:p>
        </p:txBody>
      </p:sp>
      <p:sp>
        <p:nvSpPr>
          <p:cNvPr id="12" name="Rectangle 3"/>
          <p:cNvSpPr txBox="1">
            <a:spLocks noChangeArrowheads="1"/>
          </p:cNvSpPr>
          <p:nvPr userDrawn="1"/>
        </p:nvSpPr>
        <p:spPr bwMode="auto">
          <a:xfrm rot="1234296">
            <a:off x="271617" y="2473504"/>
            <a:ext cx="8861518" cy="485847"/>
          </a:xfrm>
          <a:prstGeom prst="rect">
            <a:avLst/>
          </a:prstGeom>
          <a:noFill/>
          <a:ln w="9525">
            <a:noFill/>
            <a:miter lim="800000"/>
            <a:headEnd/>
            <a:tailEnd/>
          </a:ln>
        </p:spPr>
        <p:txBody>
          <a:bodyPr vert="horz" wrap="square" lIns="67696" tIns="33848" rIns="67696" bIns="33848" numCol="1" anchor="ctr" anchorCtr="0" compatLnSpc="1">
            <a:prstTxWarp prst="textNoShape">
              <a:avLst/>
            </a:prstTxWarp>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endParaRPr lang="ja-JP" altLang="en-US" sz="4081" dirty="0">
              <a:solidFill>
                <a:srgbClr val="CCFFCC"/>
              </a:solidFill>
            </a:endParaRPr>
          </a:p>
        </p:txBody>
      </p:sp>
      <p:sp>
        <p:nvSpPr>
          <p:cNvPr id="15" name="Text Box 16"/>
          <p:cNvSpPr txBox="1">
            <a:spLocks noChangeArrowheads="1"/>
          </p:cNvSpPr>
          <p:nvPr userDrawn="1"/>
        </p:nvSpPr>
        <p:spPr bwMode="auto">
          <a:xfrm>
            <a:off x="3171133" y="4930810"/>
            <a:ext cx="5477165"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K.Furukawa, Mar. 7.2025</a:t>
            </a:r>
            <a:endParaRPr lang="en-US" altLang="ja-JP" sz="884" i="1" dirty="0">
              <a:solidFill>
                <a:srgbClr val="000090"/>
              </a:solidFill>
              <a:latin typeface="Arial Rounded MT Bold"/>
              <a:ea typeface="ヒラギノ丸ゴ Pro W4"/>
              <a:cs typeface="ヒラギノ丸ゴ Pro W4"/>
            </a:endParaRPr>
          </a:p>
        </p:txBody>
      </p:sp>
      <p:pic>
        <p:nvPicPr>
          <p:cNvPr id="3" name="図 11" descr="keklogo-a.gif">
            <a:extLst>
              <a:ext uri="{FF2B5EF4-FFF2-40B4-BE49-F238E27FC236}">
                <a16:creationId xmlns:a16="http://schemas.microsoft.com/office/drawing/2014/main" id="{C2283329-D6D6-0378-8404-6D9F3A297E10}"/>
              </a:ext>
            </a:extLst>
          </p:cNvPr>
          <p:cNvPicPr>
            <a:picLocks noChangeAspect="1"/>
          </p:cNvPicPr>
          <p:nvPr userDrawn="1"/>
        </p:nvPicPr>
        <p:blipFill>
          <a:blip r:embed="rId13" cstate="screen">
            <a:alphaModFix amt="70000"/>
            <a:extLst>
              <a:ext uri="{28A0092B-C50C-407E-A947-70E740481C1C}">
                <a14:useLocalDpi xmlns:a14="http://schemas.microsoft.com/office/drawing/2010/main"/>
              </a:ext>
            </a:extLst>
          </a:blip>
          <a:srcRect/>
          <a:stretch>
            <a:fillRect/>
          </a:stretch>
        </p:blipFill>
        <p:spPr bwMode="auto">
          <a:xfrm>
            <a:off x="177802" y="40715"/>
            <a:ext cx="629920" cy="360680"/>
          </a:xfrm>
          <a:prstGeom prst="rect">
            <a:avLst/>
          </a:prstGeom>
          <a:solidFill>
            <a:schemeClr val="bg1">
              <a:alpha val="70195"/>
            </a:schemeClr>
          </a:solidFill>
          <a:ln w="9525">
            <a:noFill/>
            <a:miter lim="800000"/>
            <a:headEnd/>
            <a:tailEnd/>
          </a:ln>
        </p:spPr>
      </p:pic>
      <p:pic>
        <p:nvPicPr>
          <p:cNvPr id="5" name="図 4" descr="図形&#10;&#10;AI によって生成されたコンテンツは間違っている可能性があります。">
            <a:extLst>
              <a:ext uri="{FF2B5EF4-FFF2-40B4-BE49-F238E27FC236}">
                <a16:creationId xmlns:a16="http://schemas.microsoft.com/office/drawing/2014/main" id="{67C419E9-54ED-023A-D68D-40E7781F3313}"/>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7617663" y="52003"/>
            <a:ext cx="1476680" cy="745738"/>
          </a:xfrm>
          <a:prstGeom prst="rect">
            <a:avLst/>
          </a:prstGeom>
        </p:spPr>
      </p:pic>
    </p:spTree>
    <p:extLst>
      <p:ext uri="{BB962C8B-B14F-4D97-AF65-F5344CB8AC3E}">
        <p14:creationId xmlns:p14="http://schemas.microsoft.com/office/powerpoint/2010/main" val="1110090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hdr="0" ftr="0" dt="0"/>
  <p:txStyles>
    <p:titleStyle>
      <a:lvl1pPr algn="ctr" rtl="0" eaLnBrk="1" fontAlgn="base" hangingPunct="1">
        <a:spcBef>
          <a:spcPct val="0"/>
        </a:spcBef>
        <a:spcAft>
          <a:spcPct val="0"/>
        </a:spcAft>
        <a:defRPr kumimoji="1" sz="2652" b="1">
          <a:solidFill>
            <a:srgbClr val="4040C0"/>
          </a:solidFill>
          <a:latin typeface="+mj-lt"/>
          <a:ea typeface="+mj-ea"/>
          <a:cs typeface="+mj-cs"/>
        </a:defRPr>
      </a:lvl1pPr>
      <a:lvl2pPr algn="ctr" rtl="0" eaLnBrk="1" fontAlgn="base" hangingPunct="1">
        <a:spcBef>
          <a:spcPct val="0"/>
        </a:spcBef>
        <a:spcAft>
          <a:spcPct val="0"/>
        </a:spcAft>
        <a:defRPr kumimoji="1" sz="2652"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2652"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2652"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2652" b="1">
          <a:solidFill>
            <a:srgbClr val="4040C0"/>
          </a:solidFill>
          <a:latin typeface="Arial Rounded MT Bold" charset="0"/>
          <a:ea typeface="ヒラギノ丸ゴ Pro W4" pitchFamily="-112" charset="-128"/>
          <a:cs typeface="ヒラギノ丸ゴ Pro W4" pitchFamily="-112" charset="-128"/>
        </a:defRPr>
      </a:lvl5pPr>
      <a:lvl6pPr marL="338522" algn="ctr" rtl="0" eaLnBrk="1" fontAlgn="base" hangingPunct="1">
        <a:spcBef>
          <a:spcPct val="0"/>
        </a:spcBef>
        <a:spcAft>
          <a:spcPct val="0"/>
        </a:spcAft>
        <a:defRPr kumimoji="1" sz="2652" b="1">
          <a:solidFill>
            <a:srgbClr val="4040C0"/>
          </a:solidFill>
          <a:latin typeface="Arial Rounded MT Bold" pitchFamily="-112" charset="0"/>
          <a:ea typeface="ヒラギノ丸ゴ Pro W4" pitchFamily="-112" charset="-128"/>
          <a:cs typeface="ヒラギノ丸ゴ Pro W4" pitchFamily="-112" charset="-128"/>
        </a:defRPr>
      </a:lvl6pPr>
      <a:lvl7pPr marL="677044" algn="ctr" rtl="0" eaLnBrk="1" fontAlgn="base" hangingPunct="1">
        <a:spcBef>
          <a:spcPct val="0"/>
        </a:spcBef>
        <a:spcAft>
          <a:spcPct val="0"/>
        </a:spcAft>
        <a:defRPr kumimoji="1" sz="2652" b="1">
          <a:solidFill>
            <a:srgbClr val="4040C0"/>
          </a:solidFill>
          <a:latin typeface="Arial Rounded MT Bold" pitchFamily="-112" charset="0"/>
          <a:ea typeface="ヒラギノ丸ゴ Pro W4" pitchFamily="-112" charset="-128"/>
          <a:cs typeface="ヒラギノ丸ゴ Pro W4" pitchFamily="-112" charset="-128"/>
        </a:defRPr>
      </a:lvl7pPr>
      <a:lvl8pPr marL="1015567" algn="ctr" rtl="0" eaLnBrk="1" fontAlgn="base" hangingPunct="1">
        <a:spcBef>
          <a:spcPct val="0"/>
        </a:spcBef>
        <a:spcAft>
          <a:spcPct val="0"/>
        </a:spcAft>
        <a:defRPr kumimoji="1" sz="2652" b="1">
          <a:solidFill>
            <a:srgbClr val="4040C0"/>
          </a:solidFill>
          <a:latin typeface="Arial Rounded MT Bold" pitchFamily="-112" charset="0"/>
          <a:ea typeface="ヒラギノ丸ゴ Pro W4" pitchFamily="-112" charset="-128"/>
          <a:cs typeface="ヒラギノ丸ゴ Pro W4" pitchFamily="-112" charset="-128"/>
        </a:defRPr>
      </a:lvl8pPr>
      <a:lvl9pPr marL="1354089" algn="ctr" rtl="0" eaLnBrk="1" fontAlgn="base" hangingPunct="1">
        <a:spcBef>
          <a:spcPct val="0"/>
        </a:spcBef>
        <a:spcAft>
          <a:spcPct val="0"/>
        </a:spcAft>
        <a:defRPr kumimoji="1" sz="2652" b="1">
          <a:solidFill>
            <a:srgbClr val="4040C0"/>
          </a:solidFill>
          <a:latin typeface="Arial Rounded MT Bold" pitchFamily="-112" charset="0"/>
          <a:ea typeface="ヒラギノ丸ゴ Pro W4" pitchFamily="-112" charset="-128"/>
          <a:cs typeface="ヒラギノ丸ゴ Pro W4" pitchFamily="-112" charset="-128"/>
        </a:defRPr>
      </a:lvl9pPr>
    </p:titleStyle>
    <p:bodyStyle>
      <a:lvl1pPr marL="253720" indent="-253720" algn="l" rtl="0" eaLnBrk="1" fontAlgn="base" hangingPunct="1">
        <a:spcBef>
          <a:spcPct val="20000"/>
        </a:spcBef>
        <a:spcAft>
          <a:spcPct val="0"/>
        </a:spcAft>
        <a:buClr>
          <a:srgbClr val="FF0000"/>
        </a:buClr>
        <a:buFont typeface="Wingdings" charset="2"/>
        <a:buChar char="u"/>
        <a:defRPr kumimoji="1" sz="2380" b="1">
          <a:solidFill>
            <a:srgbClr val="000060"/>
          </a:solidFill>
          <a:latin typeface="+mn-lt"/>
          <a:ea typeface="+mn-ea"/>
          <a:cs typeface="+mn-cs"/>
        </a:defRPr>
      </a:lvl1pPr>
      <a:lvl2pPr marL="368164" indent="-183542" algn="l" rtl="0" eaLnBrk="1" fontAlgn="base" hangingPunct="1">
        <a:spcBef>
          <a:spcPct val="20000"/>
        </a:spcBef>
        <a:spcAft>
          <a:spcPct val="0"/>
        </a:spcAft>
        <a:buClr>
          <a:srgbClr val="FF3F00"/>
        </a:buClr>
        <a:buFont typeface="Wingdings" charset="2"/>
        <a:buChar char="v"/>
        <a:tabLst/>
        <a:defRPr kumimoji="1" sz="2040" b="1">
          <a:solidFill>
            <a:srgbClr val="600000"/>
          </a:solidFill>
          <a:latin typeface="+mn-lt"/>
          <a:ea typeface="+mn-ea"/>
          <a:cs typeface="+mn-cs"/>
        </a:defRPr>
      </a:lvl2pPr>
      <a:lvl3pPr marL="489086" indent="-183542" algn="l" rtl="0" eaLnBrk="1" fontAlgn="base" hangingPunct="1">
        <a:spcBef>
          <a:spcPct val="20000"/>
        </a:spcBef>
        <a:spcAft>
          <a:spcPct val="0"/>
        </a:spcAft>
        <a:buClr>
          <a:srgbClr val="FF7F00"/>
        </a:buClr>
        <a:buFont typeface="Wingdings" charset="2"/>
        <a:buChar char="³"/>
        <a:defRPr kumimoji="1" sz="1768" b="1">
          <a:solidFill>
            <a:srgbClr val="004000"/>
          </a:solidFill>
          <a:latin typeface="+mn-lt"/>
          <a:ea typeface="+mn-ea"/>
          <a:cs typeface="+mn-cs"/>
        </a:defRPr>
      </a:lvl3pPr>
      <a:lvl4pPr marL="547387" indent="-120922" algn="l" rtl="0" eaLnBrk="1" fontAlgn="base" hangingPunct="1">
        <a:spcBef>
          <a:spcPct val="20000"/>
        </a:spcBef>
        <a:spcAft>
          <a:spcPct val="0"/>
        </a:spcAft>
        <a:buClr>
          <a:srgbClr val="FFBF00"/>
        </a:buClr>
        <a:buFont typeface="Wingdings" charset="2"/>
        <a:buChar char="w"/>
        <a:defRPr kumimoji="1" sz="1496" b="1">
          <a:solidFill>
            <a:srgbClr val="400040"/>
          </a:solidFill>
          <a:latin typeface="+mn-lt"/>
          <a:ea typeface="+mn-ea"/>
          <a:cs typeface="+mn-cs"/>
        </a:defRPr>
      </a:lvl4pPr>
      <a:lvl5pPr marL="668309" indent="-120922" algn="l" rtl="0" eaLnBrk="1" fontAlgn="base" hangingPunct="1">
        <a:spcBef>
          <a:spcPct val="20000"/>
        </a:spcBef>
        <a:spcAft>
          <a:spcPct val="0"/>
        </a:spcAft>
        <a:buChar char="»"/>
        <a:defRPr kumimoji="1" b="1">
          <a:solidFill>
            <a:schemeClr val="tx1"/>
          </a:solidFill>
          <a:latin typeface="+mn-lt"/>
          <a:ea typeface="+mn-ea"/>
          <a:cs typeface="+mn-cs"/>
        </a:defRPr>
      </a:lvl5pPr>
      <a:lvl6pPr marL="902726" algn="l" rtl="0" eaLnBrk="1" fontAlgn="base" hangingPunct="1">
        <a:spcBef>
          <a:spcPct val="20000"/>
        </a:spcBef>
        <a:spcAft>
          <a:spcPct val="0"/>
        </a:spcAft>
        <a:buChar char="»"/>
        <a:defRPr kumimoji="1" b="1">
          <a:solidFill>
            <a:schemeClr val="tx1"/>
          </a:solidFill>
          <a:latin typeface="+mn-lt"/>
          <a:ea typeface="+mn-ea"/>
          <a:cs typeface="+mn-cs"/>
        </a:defRPr>
      </a:lvl6pPr>
      <a:lvl7pPr marL="1241248" algn="l" rtl="0" eaLnBrk="1" fontAlgn="base" hangingPunct="1">
        <a:spcBef>
          <a:spcPct val="20000"/>
        </a:spcBef>
        <a:spcAft>
          <a:spcPct val="0"/>
        </a:spcAft>
        <a:buChar char="»"/>
        <a:defRPr kumimoji="1" b="1">
          <a:solidFill>
            <a:schemeClr val="tx1"/>
          </a:solidFill>
          <a:latin typeface="+mn-lt"/>
          <a:ea typeface="+mn-ea"/>
          <a:cs typeface="+mn-cs"/>
        </a:defRPr>
      </a:lvl7pPr>
      <a:lvl8pPr marL="1579770" algn="l" rtl="0" eaLnBrk="1" fontAlgn="base" hangingPunct="1">
        <a:spcBef>
          <a:spcPct val="20000"/>
        </a:spcBef>
        <a:spcAft>
          <a:spcPct val="0"/>
        </a:spcAft>
        <a:buChar char="»"/>
        <a:defRPr kumimoji="1" b="1">
          <a:solidFill>
            <a:schemeClr val="tx1"/>
          </a:solidFill>
          <a:latin typeface="+mn-lt"/>
          <a:ea typeface="+mn-ea"/>
          <a:cs typeface="+mn-cs"/>
        </a:defRPr>
      </a:lvl8pPr>
      <a:lvl9pPr marL="1918293" algn="l" rtl="0" eaLnBrk="1" fontAlgn="base" hangingPunct="1">
        <a:spcBef>
          <a:spcPct val="20000"/>
        </a:spcBef>
        <a:spcAft>
          <a:spcPct val="0"/>
        </a:spcAft>
        <a:buChar char="»"/>
        <a:defRPr kumimoji="1" b="1">
          <a:solidFill>
            <a:schemeClr val="tx1"/>
          </a:solidFill>
          <a:latin typeface="+mn-lt"/>
          <a:ea typeface="+mn-ea"/>
          <a:cs typeface="+mn-cs"/>
        </a:defRPr>
      </a:lvl9pPr>
    </p:bodyStyle>
    <p:otherStyle>
      <a:defPPr>
        <a:defRPr lang="ja-JP"/>
      </a:defPPr>
      <a:lvl1pPr marL="0" algn="l" defTabSz="338522" rtl="0" eaLnBrk="1" latinLnBrk="0" hangingPunct="1">
        <a:defRPr kumimoji="1" sz="1360" kern="1200">
          <a:solidFill>
            <a:schemeClr val="tx1"/>
          </a:solidFill>
          <a:latin typeface="+mn-lt"/>
          <a:ea typeface="+mn-ea"/>
          <a:cs typeface="+mn-cs"/>
        </a:defRPr>
      </a:lvl1pPr>
      <a:lvl2pPr marL="338522" algn="l" defTabSz="338522" rtl="0" eaLnBrk="1" latinLnBrk="0" hangingPunct="1">
        <a:defRPr kumimoji="1" sz="1360" kern="1200">
          <a:solidFill>
            <a:schemeClr val="tx1"/>
          </a:solidFill>
          <a:latin typeface="+mn-lt"/>
          <a:ea typeface="+mn-ea"/>
          <a:cs typeface="+mn-cs"/>
        </a:defRPr>
      </a:lvl2pPr>
      <a:lvl3pPr marL="677044" algn="l" defTabSz="338522" rtl="0" eaLnBrk="1" latinLnBrk="0" hangingPunct="1">
        <a:defRPr kumimoji="1" sz="1360" kern="1200">
          <a:solidFill>
            <a:schemeClr val="tx1"/>
          </a:solidFill>
          <a:latin typeface="+mn-lt"/>
          <a:ea typeface="+mn-ea"/>
          <a:cs typeface="+mn-cs"/>
        </a:defRPr>
      </a:lvl3pPr>
      <a:lvl4pPr marL="1015567" algn="l" defTabSz="338522" rtl="0" eaLnBrk="1" latinLnBrk="0" hangingPunct="1">
        <a:defRPr kumimoji="1" sz="1360" kern="1200">
          <a:solidFill>
            <a:schemeClr val="tx1"/>
          </a:solidFill>
          <a:latin typeface="+mn-lt"/>
          <a:ea typeface="+mn-ea"/>
          <a:cs typeface="+mn-cs"/>
        </a:defRPr>
      </a:lvl4pPr>
      <a:lvl5pPr marL="1354089" algn="l" defTabSz="338522" rtl="0" eaLnBrk="1" latinLnBrk="0" hangingPunct="1">
        <a:defRPr kumimoji="1" sz="1360" kern="1200">
          <a:solidFill>
            <a:schemeClr val="tx1"/>
          </a:solidFill>
          <a:latin typeface="+mn-lt"/>
          <a:ea typeface="+mn-ea"/>
          <a:cs typeface="+mn-cs"/>
        </a:defRPr>
      </a:lvl5pPr>
      <a:lvl6pPr marL="1692611" algn="l" defTabSz="338522" rtl="0" eaLnBrk="1" latinLnBrk="0" hangingPunct="1">
        <a:defRPr kumimoji="1" sz="1360" kern="1200">
          <a:solidFill>
            <a:schemeClr val="tx1"/>
          </a:solidFill>
          <a:latin typeface="+mn-lt"/>
          <a:ea typeface="+mn-ea"/>
          <a:cs typeface="+mn-cs"/>
        </a:defRPr>
      </a:lvl6pPr>
      <a:lvl7pPr marL="2031134" algn="l" defTabSz="338522" rtl="0" eaLnBrk="1" latinLnBrk="0" hangingPunct="1">
        <a:defRPr kumimoji="1" sz="1360" kern="1200">
          <a:solidFill>
            <a:schemeClr val="tx1"/>
          </a:solidFill>
          <a:latin typeface="+mn-lt"/>
          <a:ea typeface="+mn-ea"/>
          <a:cs typeface="+mn-cs"/>
        </a:defRPr>
      </a:lvl7pPr>
      <a:lvl8pPr marL="2369655" algn="l" defTabSz="338522" rtl="0" eaLnBrk="1" latinLnBrk="0" hangingPunct="1">
        <a:defRPr kumimoji="1" sz="1360" kern="1200">
          <a:solidFill>
            <a:schemeClr val="tx1"/>
          </a:solidFill>
          <a:latin typeface="+mn-lt"/>
          <a:ea typeface="+mn-ea"/>
          <a:cs typeface="+mn-cs"/>
        </a:defRPr>
      </a:lvl8pPr>
      <a:lvl9pPr marL="2708178" algn="l" defTabSz="338522" rtl="0" eaLnBrk="1" latinLnBrk="0" hangingPunct="1">
        <a:defRPr kumimoji="1" sz="13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4BAF516-C47C-B749-8421-3ABFE233AD67}" type="datetimeFigureOut">
              <a:rPr kumimoji="1" lang="ja-JP" altLang="en-US" smtClean="0"/>
              <a:t>2025/3/7</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DDA42FB-2B2A-194A-BA35-B021FB09B097}" type="slidenum">
              <a:rPr kumimoji="1" lang="ja-JP" altLang="en-US" smtClean="0"/>
              <a:t>‹#›</a:t>
            </a:fld>
            <a:endParaRPr kumimoji="1" lang="ja-JP" altLang="en-US"/>
          </a:p>
        </p:txBody>
      </p:sp>
    </p:spTree>
    <p:extLst>
      <p:ext uri="{BB962C8B-B14F-4D97-AF65-F5344CB8AC3E}">
        <p14:creationId xmlns:p14="http://schemas.microsoft.com/office/powerpoint/2010/main" val="1997821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emf"/><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emf"/><Relationship Id="rId2" Type="http://schemas.openxmlformats.org/officeDocument/2006/relationships/image" Target="../media/image49.emf"/><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emf"/><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8.xml"/><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6E5F4-E6F5-0C54-27F9-EA86DA1C9271}"/>
              </a:ext>
            </a:extLst>
          </p:cNvPr>
          <p:cNvSpPr>
            <a:spLocks noGrp="1"/>
          </p:cNvSpPr>
          <p:nvPr>
            <p:ph type="ctrTitle"/>
          </p:nvPr>
        </p:nvSpPr>
        <p:spPr/>
        <p:txBody>
          <a:bodyPr/>
          <a:lstStyle/>
          <a:p>
            <a:r>
              <a:rPr kumimoji="1" lang="en-US" altLang="ja-JP" dirty="0"/>
              <a:t>eeFACT2025 </a:t>
            </a:r>
            <a:br>
              <a:rPr kumimoji="1" lang="en-US" altLang="ja-JP" dirty="0"/>
            </a:br>
            <a:r>
              <a:rPr kumimoji="1" lang="en-US" altLang="ja-JP" dirty="0"/>
              <a:t>Hardware-related working group summary</a:t>
            </a:r>
            <a:endParaRPr kumimoji="1" lang="ja-JP" altLang="en-US"/>
          </a:p>
        </p:txBody>
      </p:sp>
      <p:sp>
        <p:nvSpPr>
          <p:cNvPr id="3" name="字幕 2">
            <a:extLst>
              <a:ext uri="{FF2B5EF4-FFF2-40B4-BE49-F238E27FC236}">
                <a16:creationId xmlns:a16="http://schemas.microsoft.com/office/drawing/2014/main" id="{4659854C-B9DF-94E5-1A8C-259110A386F0}"/>
              </a:ext>
            </a:extLst>
          </p:cNvPr>
          <p:cNvSpPr>
            <a:spLocks noGrp="1"/>
          </p:cNvSpPr>
          <p:nvPr>
            <p:ph type="subTitle" idx="1"/>
          </p:nvPr>
        </p:nvSpPr>
        <p:spPr/>
        <p:txBody>
          <a:bodyPr/>
          <a:lstStyle/>
          <a:p>
            <a:r>
              <a:rPr kumimoji="1" lang="en-US" altLang="ja-JP" sz="1800" dirty="0"/>
              <a:t>Kazuro Furukawa</a:t>
            </a:r>
            <a:endParaRPr kumimoji="1" lang="ja-JP" altLang="en-US" sz="1800"/>
          </a:p>
        </p:txBody>
      </p:sp>
    </p:spTree>
    <p:extLst>
      <p:ext uri="{BB962C8B-B14F-4D97-AF65-F5344CB8AC3E}">
        <p14:creationId xmlns:p14="http://schemas.microsoft.com/office/powerpoint/2010/main" val="82100513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0D0C5-F66A-C729-9760-BCADC9444BA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32EAD67-541A-6FD6-399A-9382338075A3}"/>
              </a:ext>
            </a:extLst>
          </p:cNvPr>
          <p:cNvSpPr>
            <a:spLocks noGrp="1"/>
          </p:cNvSpPr>
          <p:nvPr>
            <p:ph type="title"/>
          </p:nvPr>
        </p:nvSpPr>
        <p:spPr>
          <a:xfrm>
            <a:off x="722438" y="3561651"/>
            <a:ext cx="7772400" cy="1021556"/>
          </a:xfrm>
        </p:spPr>
        <p:txBody>
          <a:bodyPr/>
          <a:lstStyle/>
          <a:p>
            <a:r>
              <a:rPr lang="en-US" altLang="ja-JP" sz="2400" cap="none" dirty="0"/>
              <a:t>Kyo Shibata (KEK)</a:t>
            </a:r>
            <a:br>
              <a:rPr lang="en-US" altLang="ja-JP" sz="2400" cap="none" dirty="0"/>
            </a:br>
            <a:r>
              <a:rPr lang="en-US" altLang="ja-JP" sz="2400" cap="none" dirty="0"/>
              <a:t>Oleg Malyshev (</a:t>
            </a:r>
            <a:r>
              <a:rPr lang="en-US" altLang="ja-JP" sz="2400" cap="none" dirty="0" err="1"/>
              <a:t>ASTeC</a:t>
            </a:r>
            <a:r>
              <a:rPr lang="en-US" altLang="ja-JP" sz="2400" cap="none" dirty="0"/>
              <a:t>, Daresbury)</a:t>
            </a:r>
            <a:endParaRPr lang="ja-JP" altLang="en-US" sz="2400" cap="none"/>
          </a:p>
        </p:txBody>
      </p:sp>
      <p:sp>
        <p:nvSpPr>
          <p:cNvPr id="3" name="テキスト プレースホルダー 2">
            <a:extLst>
              <a:ext uri="{FF2B5EF4-FFF2-40B4-BE49-F238E27FC236}">
                <a16:creationId xmlns:a16="http://schemas.microsoft.com/office/drawing/2014/main" id="{9C64352A-8B2C-E6DF-2F4C-4FFB6CC99EB1}"/>
              </a:ext>
            </a:extLst>
          </p:cNvPr>
          <p:cNvSpPr>
            <a:spLocks noGrp="1"/>
          </p:cNvSpPr>
          <p:nvPr>
            <p:ph type="body" idx="1"/>
          </p:nvPr>
        </p:nvSpPr>
        <p:spPr/>
        <p:txBody>
          <a:bodyPr/>
          <a:lstStyle/>
          <a:p>
            <a:r>
              <a:rPr kumimoji="1" lang="en-US" altLang="ja-JP" sz="3200" dirty="0"/>
              <a:t>WG9</a:t>
            </a:r>
          </a:p>
          <a:p>
            <a:r>
              <a:rPr kumimoji="1" lang="en-US" altLang="ja-JP" sz="3200" dirty="0"/>
              <a:t>Vacuum</a:t>
            </a:r>
          </a:p>
        </p:txBody>
      </p:sp>
      <p:sp>
        <p:nvSpPr>
          <p:cNvPr id="4" name="スライド番号プレースホルダー 3">
            <a:extLst>
              <a:ext uri="{FF2B5EF4-FFF2-40B4-BE49-F238E27FC236}">
                <a16:creationId xmlns:a16="http://schemas.microsoft.com/office/drawing/2014/main" id="{951000F2-DAD4-C8C0-71F6-FFD118F4F481}"/>
              </a:ext>
            </a:extLst>
          </p:cNvPr>
          <p:cNvSpPr>
            <a:spLocks noGrp="1"/>
          </p:cNvSpPr>
          <p:nvPr>
            <p:ph type="sldNum" sz="quarter" idx="10"/>
          </p:nvPr>
        </p:nvSpPr>
        <p:spPr/>
        <p:txBody>
          <a:bodyPr/>
          <a:lstStyle/>
          <a:p>
            <a:pPr>
              <a:defRPr/>
            </a:pPr>
            <a:fld id="{564B4DE4-18C0-CA4C-B6F1-505553AAF7C8}" type="slidenum">
              <a:rPr lang="en-US" altLang="ja-JP" smtClean="0"/>
              <a:pPr>
                <a:defRPr/>
              </a:pPr>
              <a:t>10</a:t>
            </a:fld>
            <a:endParaRPr lang="en-US" altLang="ja-JP" dirty="0"/>
          </a:p>
        </p:txBody>
      </p:sp>
      <p:sp>
        <p:nvSpPr>
          <p:cNvPr id="5" name="Text Box 16">
            <a:extLst>
              <a:ext uri="{FF2B5EF4-FFF2-40B4-BE49-F238E27FC236}">
                <a16:creationId xmlns:a16="http://schemas.microsoft.com/office/drawing/2014/main" id="{2AB62D11-128D-42D4-2F11-1517F2B70AB3}"/>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WG9 Vacuum</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10927915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53C6D4-A5E9-26BF-1DEE-1A870571F576}"/>
              </a:ext>
            </a:extLst>
          </p:cNvPr>
          <p:cNvSpPr>
            <a:spLocks noGrp="1"/>
          </p:cNvSpPr>
          <p:nvPr>
            <p:ph type="ctrTitle"/>
          </p:nvPr>
        </p:nvSpPr>
        <p:spPr/>
        <p:txBody>
          <a:bodyPr/>
          <a:lstStyle/>
          <a:p>
            <a:r>
              <a:rPr lang="en-US" altLang="ja-JP" dirty="0"/>
              <a:t>WG9 Vacuum</a:t>
            </a:r>
            <a:endParaRPr kumimoji="1" lang="ja-JP" altLang="en-US" dirty="0"/>
          </a:p>
        </p:txBody>
      </p:sp>
      <p:sp>
        <p:nvSpPr>
          <p:cNvPr id="3" name="字幕 2">
            <a:extLst>
              <a:ext uri="{FF2B5EF4-FFF2-40B4-BE49-F238E27FC236}">
                <a16:creationId xmlns:a16="http://schemas.microsoft.com/office/drawing/2014/main" id="{73EA2DEF-C7DE-A92A-498A-94B5B11ADB31}"/>
              </a:ext>
            </a:extLst>
          </p:cNvPr>
          <p:cNvSpPr>
            <a:spLocks noGrp="1"/>
          </p:cNvSpPr>
          <p:nvPr>
            <p:ph type="subTitle" idx="1"/>
          </p:nvPr>
        </p:nvSpPr>
        <p:spPr/>
        <p:txBody>
          <a:bodyPr/>
          <a:lstStyle/>
          <a:p>
            <a:r>
              <a:rPr kumimoji="1" lang="en-US" altLang="ja-JP" dirty="0"/>
              <a:t>Convener : O. Malyshev (</a:t>
            </a:r>
            <a:r>
              <a:rPr kumimoji="1" lang="en-US" altLang="ja-JP" dirty="0" err="1"/>
              <a:t>ASTeC</a:t>
            </a:r>
            <a:r>
              <a:rPr kumimoji="1" lang="en-US" altLang="ja-JP" dirty="0"/>
              <a:t>) &amp; K. Shibata (KEK)</a:t>
            </a:r>
            <a:endParaRPr kumimoji="1" lang="ja-JP" altLang="en-US" dirty="0"/>
          </a:p>
        </p:txBody>
      </p:sp>
    </p:spTree>
    <p:extLst>
      <p:ext uri="{BB962C8B-B14F-4D97-AF65-F5344CB8AC3E}">
        <p14:creationId xmlns:p14="http://schemas.microsoft.com/office/powerpoint/2010/main" val="1014802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439C4-76B8-256C-B03A-E803ED8A8AEE}"/>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EADBDCC-6FD0-D67A-55F8-4F5FC69EC0DC}"/>
              </a:ext>
            </a:extLst>
          </p:cNvPr>
          <p:cNvSpPr>
            <a:spLocks noGrp="1"/>
          </p:cNvSpPr>
          <p:nvPr>
            <p:ph idx="1"/>
          </p:nvPr>
        </p:nvSpPr>
        <p:spPr>
          <a:xfrm>
            <a:off x="469952" y="147099"/>
            <a:ext cx="8462450" cy="4449198"/>
          </a:xfrm>
          <a:ln>
            <a:noFill/>
          </a:ln>
        </p:spPr>
        <p:txBody>
          <a:bodyPr/>
          <a:lstStyle/>
          <a:p>
            <a:r>
              <a:rPr lang="en-US" altLang="ja-JP" dirty="0"/>
              <a:t>WG9(Vacuum) was a very useful session in linking our experience to future accelerators.</a:t>
            </a:r>
          </a:p>
          <a:p>
            <a:r>
              <a:rPr lang="en-US" altLang="ja-JP" dirty="0"/>
              <a:t>WG9 had five</a:t>
            </a:r>
            <a:r>
              <a:rPr kumimoji="1" lang="en-US" altLang="ja-JP" dirty="0"/>
              <a:t> talks about;</a:t>
            </a:r>
          </a:p>
          <a:p>
            <a:pPr lvl="1"/>
            <a:r>
              <a:rPr lang="en-US" altLang="ja-JP" dirty="0"/>
              <a:t>Learning from past and present accelerators </a:t>
            </a:r>
          </a:p>
          <a:p>
            <a:pPr lvl="2"/>
            <a:r>
              <a:rPr lang="en-US" altLang="ja-JP" dirty="0">
                <a:solidFill>
                  <a:srgbClr val="0070C0"/>
                </a:solidFill>
              </a:rPr>
              <a:t>“Two instabilities related to vacuum chamber” by O. Malyshev (</a:t>
            </a:r>
            <a:r>
              <a:rPr lang="en-US" altLang="ja-JP" dirty="0" err="1">
                <a:solidFill>
                  <a:srgbClr val="0070C0"/>
                </a:solidFill>
              </a:rPr>
              <a:t>ASTeC</a:t>
            </a:r>
            <a:r>
              <a:rPr lang="en-US" altLang="ja-JP" dirty="0">
                <a:solidFill>
                  <a:srgbClr val="0070C0"/>
                </a:solidFill>
              </a:rPr>
              <a:t>)</a:t>
            </a:r>
          </a:p>
          <a:p>
            <a:pPr lvl="2"/>
            <a:r>
              <a:rPr lang="en-US" altLang="ja-JP" dirty="0">
                <a:solidFill>
                  <a:srgbClr val="0070C0"/>
                </a:solidFill>
              </a:rPr>
              <a:t>“Status report on </a:t>
            </a:r>
            <a:r>
              <a:rPr lang="en-US" altLang="ja-JP" dirty="0" err="1">
                <a:solidFill>
                  <a:srgbClr val="0070C0"/>
                </a:solidFill>
              </a:rPr>
              <a:t>SuperKEKB</a:t>
            </a:r>
            <a:r>
              <a:rPr lang="en-US" altLang="ja-JP" dirty="0">
                <a:solidFill>
                  <a:srgbClr val="0070C0"/>
                </a:solidFill>
              </a:rPr>
              <a:t> vacuum system” by K. Shibata (KEK)</a:t>
            </a:r>
          </a:p>
          <a:p>
            <a:pPr lvl="2"/>
            <a:endParaRPr lang="en-US" altLang="ja-JP" dirty="0">
              <a:solidFill>
                <a:srgbClr val="0070C0"/>
              </a:solidFill>
            </a:endParaRPr>
          </a:p>
          <a:p>
            <a:pPr lvl="2"/>
            <a:endParaRPr lang="en-US" altLang="ja-JP" dirty="0">
              <a:solidFill>
                <a:srgbClr val="0070C0"/>
              </a:solidFill>
            </a:endParaRPr>
          </a:p>
          <a:p>
            <a:pPr lvl="2"/>
            <a:endParaRPr lang="en-US" altLang="ja-JP" dirty="0">
              <a:solidFill>
                <a:srgbClr val="0070C0"/>
              </a:solidFill>
            </a:endParaRPr>
          </a:p>
          <a:p>
            <a:pPr lvl="2"/>
            <a:endParaRPr lang="en-US" altLang="ja-JP" dirty="0">
              <a:solidFill>
                <a:srgbClr val="0070C0"/>
              </a:solidFill>
            </a:endParaRPr>
          </a:p>
          <a:p>
            <a:pPr lvl="1"/>
            <a:r>
              <a:rPr lang="en-US" altLang="ja-JP" dirty="0"/>
              <a:t>R&amp;Ds and design for the vacuum system of future colliders</a:t>
            </a:r>
          </a:p>
          <a:p>
            <a:pPr lvl="2"/>
            <a:r>
              <a:rPr lang="en-US" altLang="ja-JP" dirty="0">
                <a:solidFill>
                  <a:srgbClr val="0070C0"/>
                </a:solidFill>
              </a:rPr>
              <a:t>“CEPC Vacuum system development progress” by Y. Ma (IHEP)</a:t>
            </a:r>
          </a:p>
          <a:p>
            <a:pPr lvl="2"/>
            <a:r>
              <a:rPr kumimoji="1" lang="en-US" altLang="ja-JP" dirty="0">
                <a:solidFill>
                  <a:srgbClr val="0070C0"/>
                </a:solidFill>
              </a:rPr>
              <a:t>“EIC Vacuum Systems </a:t>
            </a:r>
            <a:r>
              <a:rPr lang="en-US" altLang="ja-JP" dirty="0">
                <a:solidFill>
                  <a:srgbClr val="0070C0"/>
                </a:solidFill>
              </a:rPr>
              <a:t>Overview” by C. Hetzel (BNL)</a:t>
            </a:r>
          </a:p>
          <a:p>
            <a:pPr lvl="2"/>
            <a:r>
              <a:rPr lang="en-US" altLang="ja-JP" dirty="0">
                <a:solidFill>
                  <a:srgbClr val="0070C0"/>
                </a:solidFill>
              </a:rPr>
              <a:t>“Development of low SEY coating in </a:t>
            </a:r>
            <a:r>
              <a:rPr lang="en-US" altLang="ja-JP" dirty="0" err="1">
                <a:solidFill>
                  <a:srgbClr val="0070C0"/>
                </a:solidFill>
              </a:rPr>
              <a:t>SuperKEKB</a:t>
            </a:r>
            <a:r>
              <a:rPr lang="en-US" altLang="ja-JP" dirty="0">
                <a:solidFill>
                  <a:srgbClr val="0070C0"/>
                </a:solidFill>
              </a:rPr>
              <a:t>” by M.L. Yao (KEK)</a:t>
            </a:r>
          </a:p>
          <a:p>
            <a:pPr lvl="2"/>
            <a:endParaRPr lang="en-US" altLang="ja-JP" dirty="0">
              <a:solidFill>
                <a:srgbClr val="0070C0"/>
              </a:solidFill>
            </a:endParaRPr>
          </a:p>
          <a:p>
            <a:pPr marL="342900" lvl="1" indent="0">
              <a:buNone/>
            </a:pPr>
            <a:endParaRPr kumimoji="1" lang="en-US" altLang="ja-JP" dirty="0"/>
          </a:p>
          <a:p>
            <a:pPr lvl="2"/>
            <a:endParaRPr kumimoji="1" lang="en-US" altLang="ja-JP" dirty="0"/>
          </a:p>
          <a:p>
            <a:pPr lvl="1"/>
            <a:endParaRPr kumimoji="1" lang="ja-JP" altLang="en-US" dirty="0"/>
          </a:p>
        </p:txBody>
      </p:sp>
      <p:pic>
        <p:nvPicPr>
          <p:cNvPr id="5" name="図 4">
            <a:extLst>
              <a:ext uri="{FF2B5EF4-FFF2-40B4-BE49-F238E27FC236}">
                <a16:creationId xmlns:a16="http://schemas.microsoft.com/office/drawing/2014/main" id="{56338385-104C-2CDB-982E-40691E21FE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95676" y="4125609"/>
            <a:ext cx="1683632" cy="941376"/>
          </a:xfrm>
          <a:prstGeom prst="rect">
            <a:avLst/>
          </a:prstGeom>
          <a:ln>
            <a:solidFill>
              <a:schemeClr val="tx1"/>
            </a:solidFill>
          </a:ln>
        </p:spPr>
      </p:pic>
      <p:pic>
        <p:nvPicPr>
          <p:cNvPr id="9" name="図 8">
            <a:extLst>
              <a:ext uri="{FF2B5EF4-FFF2-40B4-BE49-F238E27FC236}">
                <a16:creationId xmlns:a16="http://schemas.microsoft.com/office/drawing/2014/main" id="{ACC40FC3-1FC0-A5A0-B84F-B6C2146F13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2563" y="1996146"/>
            <a:ext cx="1675574" cy="941375"/>
          </a:xfrm>
          <a:prstGeom prst="rect">
            <a:avLst/>
          </a:prstGeom>
          <a:ln>
            <a:solidFill>
              <a:schemeClr val="tx1"/>
            </a:solidFill>
          </a:ln>
        </p:spPr>
      </p:pic>
      <p:pic>
        <p:nvPicPr>
          <p:cNvPr id="11" name="図 10">
            <a:extLst>
              <a:ext uri="{FF2B5EF4-FFF2-40B4-BE49-F238E27FC236}">
                <a16:creationId xmlns:a16="http://schemas.microsoft.com/office/drawing/2014/main" id="{D150424F-518A-5BF2-1886-031C1A3EE12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94695" y="1996146"/>
            <a:ext cx="1675574" cy="950450"/>
          </a:xfrm>
          <a:prstGeom prst="rect">
            <a:avLst/>
          </a:prstGeom>
          <a:ln>
            <a:solidFill>
              <a:schemeClr val="tx1"/>
            </a:solidFill>
          </a:ln>
        </p:spPr>
      </p:pic>
      <p:pic>
        <p:nvPicPr>
          <p:cNvPr id="13" name="図 12">
            <a:extLst>
              <a:ext uri="{FF2B5EF4-FFF2-40B4-BE49-F238E27FC236}">
                <a16:creationId xmlns:a16="http://schemas.microsoft.com/office/drawing/2014/main" id="{033066B7-5FCC-4F72-3CE7-C721E4D2E3D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17719" y="4125609"/>
            <a:ext cx="1684472" cy="941376"/>
          </a:xfrm>
          <a:prstGeom prst="rect">
            <a:avLst/>
          </a:prstGeom>
          <a:ln>
            <a:solidFill>
              <a:schemeClr val="tx1"/>
            </a:solidFill>
          </a:ln>
        </p:spPr>
      </p:pic>
      <p:pic>
        <p:nvPicPr>
          <p:cNvPr id="15" name="図 14">
            <a:extLst>
              <a:ext uri="{FF2B5EF4-FFF2-40B4-BE49-F238E27FC236}">
                <a16:creationId xmlns:a16="http://schemas.microsoft.com/office/drawing/2014/main" id="{941E3C1B-ECFE-9059-82F8-E11C324C85F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38291" y="4125609"/>
            <a:ext cx="1683632" cy="947043"/>
          </a:xfrm>
          <a:prstGeom prst="rect">
            <a:avLst/>
          </a:prstGeom>
          <a:ln>
            <a:solidFill>
              <a:schemeClr val="tx1"/>
            </a:solidFill>
          </a:ln>
        </p:spPr>
      </p:pic>
      <p:sp>
        <p:nvSpPr>
          <p:cNvPr id="2" name="Text Box 16">
            <a:extLst>
              <a:ext uri="{FF2B5EF4-FFF2-40B4-BE49-F238E27FC236}">
                <a16:creationId xmlns:a16="http://schemas.microsoft.com/office/drawing/2014/main" id="{ECFDC4A9-DB6C-7F98-899A-7092576147F1}"/>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WG9 Vacuum</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66746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3B9704E-8F00-A9DA-2683-1CBBABF7D6C7}"/>
              </a:ext>
            </a:extLst>
          </p:cNvPr>
          <p:cNvSpPr>
            <a:spLocks noGrp="1"/>
          </p:cNvSpPr>
          <p:nvPr>
            <p:ph idx="1"/>
          </p:nvPr>
        </p:nvSpPr>
        <p:spPr>
          <a:xfrm>
            <a:off x="107688" y="223876"/>
            <a:ext cx="6654011" cy="4174312"/>
          </a:xfrm>
        </p:spPr>
        <p:txBody>
          <a:bodyPr>
            <a:normAutofit/>
          </a:bodyPr>
          <a:lstStyle/>
          <a:p>
            <a:r>
              <a:rPr lang="en-US" altLang="ja-JP" dirty="0"/>
              <a:t>Highlight from WG9;</a:t>
            </a:r>
          </a:p>
          <a:p>
            <a:pPr lvl="1"/>
            <a:r>
              <a:rPr lang="en-US" altLang="ja-JP" sz="1500" dirty="0">
                <a:solidFill>
                  <a:schemeClr val="accent6"/>
                </a:solidFill>
              </a:rPr>
              <a:t>“CEPC Vacuum system development progress” by </a:t>
            </a:r>
            <a:r>
              <a:rPr lang="en-US" altLang="ja-JP" sz="1500" dirty="0" err="1">
                <a:solidFill>
                  <a:schemeClr val="accent6"/>
                </a:solidFill>
              </a:rPr>
              <a:t>Yongsheng</a:t>
            </a:r>
            <a:r>
              <a:rPr lang="en-US" altLang="ja-JP" sz="1500" dirty="0">
                <a:solidFill>
                  <a:schemeClr val="accent6"/>
                </a:solidFill>
              </a:rPr>
              <a:t> Ma (IHEP)</a:t>
            </a:r>
          </a:p>
          <a:p>
            <a:pPr lvl="2"/>
            <a:r>
              <a:rPr lang="en-US" altLang="ja-JP" sz="1350" dirty="0"/>
              <a:t>R&amp;D of vacuum chambers NEG coating and spray heating are actively progressing to establish automatic production lines for 200,000 m beam pipes in near future.</a:t>
            </a:r>
          </a:p>
          <a:p>
            <a:pPr lvl="1"/>
            <a:r>
              <a:rPr lang="en-US" altLang="ja-JP" sz="1500" dirty="0">
                <a:solidFill>
                  <a:schemeClr val="accent2"/>
                </a:solidFill>
              </a:rPr>
              <a:t>“Two instabilities related to vacuum chamber” by Oleg Malyshev (</a:t>
            </a:r>
            <a:r>
              <a:rPr lang="en-US" altLang="ja-JP" sz="1500" dirty="0" err="1">
                <a:solidFill>
                  <a:schemeClr val="accent2"/>
                </a:solidFill>
              </a:rPr>
              <a:t>ASTeC</a:t>
            </a:r>
            <a:r>
              <a:rPr lang="en-US" altLang="ja-JP" sz="1500" dirty="0">
                <a:solidFill>
                  <a:schemeClr val="accent2"/>
                </a:solidFill>
              </a:rPr>
              <a:t>)</a:t>
            </a:r>
          </a:p>
          <a:p>
            <a:pPr lvl="2"/>
            <a:r>
              <a:rPr lang="en-US" altLang="ja-JP" sz="1350" dirty="0"/>
              <a:t>Two issues related to the vacuum system that can adversely affect the beam operation, “Ion induced pressure instability” and “RF surface resistance of NEG coated beam chamber” were explained in detail. </a:t>
            </a:r>
          </a:p>
          <a:p>
            <a:pPr lvl="1"/>
            <a:r>
              <a:rPr lang="en-US" altLang="ja-JP" sz="1500" dirty="0">
                <a:solidFill>
                  <a:srgbClr val="0070C0"/>
                </a:solidFill>
              </a:rPr>
              <a:t>“EIC Vacuum Systems Overview” by Charles Hetzel (BNL)</a:t>
            </a:r>
          </a:p>
          <a:p>
            <a:pPr lvl="2"/>
            <a:r>
              <a:rPr lang="en-US" altLang="ja-JP" sz="1350" dirty="0"/>
              <a:t>Design and R&amp;Ds of various components for the four accelerators (Electron LINAC, RCS, ESR, HSR), which have different requirements for the vacuum system, are being carried out energetically. </a:t>
            </a:r>
          </a:p>
          <a:p>
            <a:pPr lvl="1"/>
            <a:endParaRPr lang="ja-JP" altLang="en-US" sz="1500" dirty="0"/>
          </a:p>
        </p:txBody>
      </p:sp>
      <p:pic>
        <p:nvPicPr>
          <p:cNvPr id="17" name="図 16">
            <a:extLst>
              <a:ext uri="{FF2B5EF4-FFF2-40B4-BE49-F238E27FC236}">
                <a16:creationId xmlns:a16="http://schemas.microsoft.com/office/drawing/2014/main" id="{18551DC2-BBE4-9CEC-40FF-1D2F878CAD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61699" y="991238"/>
            <a:ext cx="2182775" cy="1223443"/>
          </a:xfrm>
          <a:prstGeom prst="rect">
            <a:avLst/>
          </a:prstGeom>
          <a:ln>
            <a:solidFill>
              <a:srgbClr val="00B050"/>
            </a:solidFill>
          </a:ln>
        </p:spPr>
      </p:pic>
      <p:pic>
        <p:nvPicPr>
          <p:cNvPr id="19" name="図 18">
            <a:extLst>
              <a:ext uri="{FF2B5EF4-FFF2-40B4-BE49-F238E27FC236}">
                <a16:creationId xmlns:a16="http://schemas.microsoft.com/office/drawing/2014/main" id="{5051FCF8-B56F-B985-3936-D2C1C57956B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74" y="3895349"/>
            <a:ext cx="2198354" cy="1223443"/>
          </a:xfrm>
          <a:prstGeom prst="rect">
            <a:avLst/>
          </a:prstGeom>
          <a:ln>
            <a:solidFill>
              <a:schemeClr val="accent2"/>
            </a:solidFill>
          </a:ln>
        </p:spPr>
      </p:pic>
      <p:pic>
        <p:nvPicPr>
          <p:cNvPr id="21" name="図 20">
            <a:extLst>
              <a:ext uri="{FF2B5EF4-FFF2-40B4-BE49-F238E27FC236}">
                <a16:creationId xmlns:a16="http://schemas.microsoft.com/office/drawing/2014/main" id="{E5CDE912-20E7-A20E-3CFB-82F7488168C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51786" y="3871435"/>
            <a:ext cx="2193099" cy="1223443"/>
          </a:xfrm>
          <a:prstGeom prst="rect">
            <a:avLst/>
          </a:prstGeom>
          <a:ln>
            <a:solidFill>
              <a:schemeClr val="accent2"/>
            </a:solidFill>
          </a:ln>
        </p:spPr>
      </p:pic>
      <p:pic>
        <p:nvPicPr>
          <p:cNvPr id="23" name="図 22">
            <a:extLst>
              <a:ext uri="{FF2B5EF4-FFF2-40B4-BE49-F238E27FC236}">
                <a16:creationId xmlns:a16="http://schemas.microsoft.com/office/drawing/2014/main" id="{C92B94A9-CD0E-AF6C-C943-D3CEE38355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761699" y="2291217"/>
            <a:ext cx="2183793" cy="1223443"/>
          </a:xfrm>
          <a:prstGeom prst="rect">
            <a:avLst/>
          </a:prstGeom>
          <a:ln>
            <a:solidFill>
              <a:srgbClr val="00B050"/>
            </a:solidFill>
          </a:ln>
        </p:spPr>
      </p:pic>
      <p:pic>
        <p:nvPicPr>
          <p:cNvPr id="25" name="図 24">
            <a:extLst>
              <a:ext uri="{FF2B5EF4-FFF2-40B4-BE49-F238E27FC236}">
                <a16:creationId xmlns:a16="http://schemas.microsoft.com/office/drawing/2014/main" id="{E953BF30-1638-CAF6-415C-9683704494B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22105" y="3856305"/>
            <a:ext cx="2216135" cy="1238573"/>
          </a:xfrm>
          <a:prstGeom prst="rect">
            <a:avLst/>
          </a:prstGeom>
          <a:ln>
            <a:solidFill>
              <a:srgbClr val="00B0F0"/>
            </a:solidFill>
          </a:ln>
        </p:spPr>
      </p:pic>
      <p:pic>
        <p:nvPicPr>
          <p:cNvPr id="27" name="図 26">
            <a:extLst>
              <a:ext uri="{FF2B5EF4-FFF2-40B4-BE49-F238E27FC236}">
                <a16:creationId xmlns:a16="http://schemas.microsoft.com/office/drawing/2014/main" id="{2AB6F70A-FB8B-A119-4FAB-993D96D8304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06461" y="3858609"/>
            <a:ext cx="2205701" cy="1236269"/>
          </a:xfrm>
          <a:prstGeom prst="rect">
            <a:avLst/>
          </a:prstGeom>
          <a:ln>
            <a:solidFill>
              <a:srgbClr val="00B0F0"/>
            </a:solidFill>
          </a:ln>
        </p:spPr>
      </p:pic>
      <p:sp>
        <p:nvSpPr>
          <p:cNvPr id="2" name="Text Box 16">
            <a:extLst>
              <a:ext uri="{FF2B5EF4-FFF2-40B4-BE49-F238E27FC236}">
                <a16:creationId xmlns:a16="http://schemas.microsoft.com/office/drawing/2014/main" id="{5A35A2CD-C16B-73E9-858C-A7CFDA9C29D3}"/>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WG9 Vacuum</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4062837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46E3C-2603-6517-142B-565E68AEC103}"/>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72F7E39-0D40-1C6E-6EB1-C39752FD54B9}"/>
              </a:ext>
            </a:extLst>
          </p:cNvPr>
          <p:cNvSpPr>
            <a:spLocks noGrp="1"/>
          </p:cNvSpPr>
          <p:nvPr>
            <p:ph idx="1"/>
          </p:nvPr>
        </p:nvSpPr>
        <p:spPr>
          <a:xfrm>
            <a:off x="226239" y="107687"/>
            <a:ext cx="8393558" cy="4919624"/>
          </a:xfrm>
        </p:spPr>
        <p:txBody>
          <a:bodyPr>
            <a:normAutofit/>
          </a:bodyPr>
          <a:lstStyle/>
          <a:p>
            <a:r>
              <a:rPr lang="en-US" altLang="ja-JP" sz="1800" dirty="0"/>
              <a:t>Highlight from WG9;</a:t>
            </a:r>
          </a:p>
          <a:p>
            <a:pPr lvl="1"/>
            <a:r>
              <a:rPr lang="en-US" altLang="ja-JP" sz="1500" dirty="0">
                <a:solidFill>
                  <a:schemeClr val="accent3"/>
                </a:solidFill>
              </a:rPr>
              <a:t>“Development of low SEY coating in </a:t>
            </a:r>
            <a:r>
              <a:rPr lang="en-US" altLang="ja-JP" sz="1500" dirty="0" err="1">
                <a:solidFill>
                  <a:schemeClr val="accent3"/>
                </a:solidFill>
              </a:rPr>
              <a:t>SuperKEKB</a:t>
            </a:r>
            <a:r>
              <a:rPr lang="en-US" altLang="ja-JP" sz="1500" dirty="0">
                <a:solidFill>
                  <a:schemeClr val="accent3"/>
                </a:solidFill>
              </a:rPr>
              <a:t>” by Mu-Lee Yao (KEK)</a:t>
            </a:r>
          </a:p>
          <a:p>
            <a:pPr lvl="2"/>
            <a:r>
              <a:rPr lang="en-US" altLang="ja-JP" sz="1200" dirty="0"/>
              <a:t>A feasibility study on the thermal sprayed copper surface to mitigate electron cloud density in beam pipes was reported, and R&amp;D plan on the cold spray coating instead of thermal spray was shown. </a:t>
            </a:r>
          </a:p>
          <a:p>
            <a:pPr lvl="1"/>
            <a:r>
              <a:rPr lang="en-US" altLang="ja-JP" sz="1500" dirty="0">
                <a:solidFill>
                  <a:schemeClr val="accent5"/>
                </a:solidFill>
              </a:rPr>
              <a:t>“Status report on </a:t>
            </a:r>
            <a:r>
              <a:rPr lang="en-US" altLang="ja-JP" sz="1500" dirty="0" err="1">
                <a:solidFill>
                  <a:schemeClr val="accent5"/>
                </a:solidFill>
              </a:rPr>
              <a:t>SuperKEKB</a:t>
            </a:r>
            <a:r>
              <a:rPr lang="en-US" altLang="ja-JP" sz="1500" dirty="0">
                <a:solidFill>
                  <a:schemeClr val="accent5"/>
                </a:solidFill>
              </a:rPr>
              <a:t> vacuum system” by Kyo Shibata (KEK)</a:t>
            </a:r>
          </a:p>
          <a:p>
            <a:pPr lvl="2"/>
            <a:r>
              <a:rPr lang="en-US" altLang="ja-JP" sz="1200" dirty="0"/>
              <a:t>During the 2024 beam operation, it was found that the cause of the beam sudden loss was likely the VACSEAL, and that the pressure in the LER had a large effect on the beam lifetime.</a:t>
            </a:r>
          </a:p>
          <a:p>
            <a:pPr lvl="2"/>
            <a:endParaRPr lang="en-US" altLang="ja-JP" sz="1200" dirty="0"/>
          </a:p>
          <a:p>
            <a:pPr lvl="2"/>
            <a:endParaRPr lang="en-US" altLang="ja-JP" sz="1200" dirty="0"/>
          </a:p>
          <a:p>
            <a:pPr lvl="2"/>
            <a:endParaRPr lang="en-US" altLang="ja-JP" sz="1200" dirty="0"/>
          </a:p>
          <a:p>
            <a:pPr lvl="2"/>
            <a:endParaRPr lang="en-US" altLang="ja-JP" sz="1200" dirty="0"/>
          </a:p>
          <a:p>
            <a:pPr lvl="2"/>
            <a:endParaRPr lang="en-US" altLang="ja-JP" sz="1200" dirty="0"/>
          </a:p>
          <a:p>
            <a:pPr lvl="2"/>
            <a:endParaRPr lang="en-US" altLang="ja-JP" sz="1200" dirty="0"/>
          </a:p>
          <a:p>
            <a:pPr lvl="2"/>
            <a:endParaRPr lang="en-US" altLang="ja-JP" sz="1200" dirty="0"/>
          </a:p>
          <a:p>
            <a:pPr lvl="2"/>
            <a:endParaRPr lang="en-US" altLang="ja-JP" sz="1200" dirty="0"/>
          </a:p>
          <a:p>
            <a:pPr lvl="2"/>
            <a:endParaRPr lang="en-US" altLang="ja-JP" sz="1200" dirty="0"/>
          </a:p>
          <a:p>
            <a:pPr lvl="2"/>
            <a:endParaRPr lang="en-US" altLang="ja-JP" sz="1200" dirty="0"/>
          </a:p>
          <a:p>
            <a:r>
              <a:rPr lang="en-US" altLang="ja-JP" sz="1800" dirty="0"/>
              <a:t>Speakers toured the </a:t>
            </a:r>
            <a:r>
              <a:rPr lang="en-US" altLang="ja-JP" sz="1800" dirty="0" err="1"/>
              <a:t>SuperKEKB</a:t>
            </a:r>
            <a:r>
              <a:rPr lang="en-US" altLang="ja-JP" sz="1800" dirty="0"/>
              <a:t> accelerator (Tsukuba and Oho straight sections) and Oho Experimental Hall (</a:t>
            </a:r>
            <a:r>
              <a:rPr lang="en-US" altLang="ja-JP" sz="1800" dirty="0" err="1"/>
              <a:t>TiN</a:t>
            </a:r>
            <a:r>
              <a:rPr lang="en-US" altLang="ja-JP" sz="1800" dirty="0"/>
              <a:t> coating facility) on 3</a:t>
            </a:r>
            <a:r>
              <a:rPr lang="en-US" altLang="ja-JP" sz="1800" baseline="30000" dirty="0"/>
              <a:t>rd</a:t>
            </a:r>
            <a:r>
              <a:rPr lang="en-US" altLang="ja-JP" sz="1800" dirty="0"/>
              <a:t> March. </a:t>
            </a:r>
          </a:p>
          <a:p>
            <a:pPr lvl="2"/>
            <a:endParaRPr lang="en-US" altLang="ja-JP" sz="1200" dirty="0">
              <a:solidFill>
                <a:srgbClr val="0070C0"/>
              </a:solidFill>
            </a:endParaRPr>
          </a:p>
          <a:p>
            <a:pPr lvl="2"/>
            <a:endParaRPr lang="en-US" altLang="ja-JP" sz="1350" dirty="0">
              <a:solidFill>
                <a:srgbClr val="0070C0"/>
              </a:solidFill>
            </a:endParaRPr>
          </a:p>
          <a:p>
            <a:pPr marL="342900" lvl="1" indent="0">
              <a:buNone/>
            </a:pPr>
            <a:endParaRPr lang="en-US" altLang="ja-JP" sz="1500" dirty="0"/>
          </a:p>
          <a:p>
            <a:pPr lvl="2"/>
            <a:endParaRPr lang="en-US" altLang="ja-JP" sz="1350" dirty="0"/>
          </a:p>
          <a:p>
            <a:pPr lvl="1"/>
            <a:endParaRPr lang="ja-JP" altLang="en-US" sz="1500" dirty="0"/>
          </a:p>
        </p:txBody>
      </p:sp>
      <p:pic>
        <p:nvPicPr>
          <p:cNvPr id="4" name="図 3">
            <a:extLst>
              <a:ext uri="{FF2B5EF4-FFF2-40B4-BE49-F238E27FC236}">
                <a16:creationId xmlns:a16="http://schemas.microsoft.com/office/drawing/2014/main" id="{8110398A-216D-E9E0-C6E9-46053DA39B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783" y="1946343"/>
            <a:ext cx="2202449" cy="1236269"/>
          </a:xfrm>
          <a:prstGeom prst="rect">
            <a:avLst/>
          </a:prstGeom>
          <a:ln>
            <a:solidFill>
              <a:schemeClr val="accent3"/>
            </a:solidFill>
          </a:ln>
        </p:spPr>
      </p:pic>
      <p:pic>
        <p:nvPicPr>
          <p:cNvPr id="28" name="図 27">
            <a:extLst>
              <a:ext uri="{FF2B5EF4-FFF2-40B4-BE49-F238E27FC236}">
                <a16:creationId xmlns:a16="http://schemas.microsoft.com/office/drawing/2014/main" id="{F09F5B51-B052-C1C0-4AF4-BCDF69A5318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88432" y="1943212"/>
            <a:ext cx="2210077" cy="1236269"/>
          </a:xfrm>
          <a:prstGeom prst="rect">
            <a:avLst/>
          </a:prstGeom>
          <a:ln>
            <a:solidFill>
              <a:schemeClr val="accent3"/>
            </a:solidFill>
          </a:ln>
        </p:spPr>
      </p:pic>
      <p:pic>
        <p:nvPicPr>
          <p:cNvPr id="8" name="図 7">
            <a:extLst>
              <a:ext uri="{FF2B5EF4-FFF2-40B4-BE49-F238E27FC236}">
                <a16:creationId xmlns:a16="http://schemas.microsoft.com/office/drawing/2014/main" id="{AB00BC0B-0B67-3336-A205-8F8E1734CF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05190" y="1923441"/>
            <a:ext cx="2233101" cy="1259171"/>
          </a:xfrm>
          <a:prstGeom prst="rect">
            <a:avLst/>
          </a:prstGeom>
          <a:ln>
            <a:solidFill>
              <a:schemeClr val="accent5"/>
            </a:solidFill>
          </a:ln>
        </p:spPr>
      </p:pic>
      <p:pic>
        <p:nvPicPr>
          <p:cNvPr id="10" name="図 9">
            <a:extLst>
              <a:ext uri="{FF2B5EF4-FFF2-40B4-BE49-F238E27FC236}">
                <a16:creationId xmlns:a16="http://schemas.microsoft.com/office/drawing/2014/main" id="{AB1B0501-1C10-F273-27DF-91AF1031EF1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5320" y="1923442"/>
            <a:ext cx="2233101" cy="1256039"/>
          </a:xfrm>
          <a:prstGeom prst="rect">
            <a:avLst/>
          </a:prstGeom>
          <a:ln>
            <a:solidFill>
              <a:schemeClr val="accent5"/>
            </a:solidFill>
          </a:ln>
        </p:spPr>
      </p:pic>
      <p:sp>
        <p:nvSpPr>
          <p:cNvPr id="2" name="Text Box 16">
            <a:extLst>
              <a:ext uri="{FF2B5EF4-FFF2-40B4-BE49-F238E27FC236}">
                <a16:creationId xmlns:a16="http://schemas.microsoft.com/office/drawing/2014/main" id="{535167B8-2F7E-1725-9998-156B33EAF73B}"/>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WG9 Vacuum</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348737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5FD8C-74D5-7318-B76A-7C1BEF993EF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338AED-D4AE-9068-92E2-A576096918D1}"/>
              </a:ext>
            </a:extLst>
          </p:cNvPr>
          <p:cNvSpPr>
            <a:spLocks noGrp="1"/>
          </p:cNvSpPr>
          <p:nvPr>
            <p:ph type="title"/>
          </p:nvPr>
        </p:nvSpPr>
        <p:spPr>
          <a:xfrm>
            <a:off x="722438" y="3561651"/>
            <a:ext cx="7772400" cy="1021556"/>
          </a:xfrm>
        </p:spPr>
        <p:txBody>
          <a:bodyPr/>
          <a:lstStyle/>
          <a:p>
            <a:r>
              <a:rPr lang="en-US" altLang="ja-JP" sz="2400" cap="none" dirty="0"/>
              <a:t>Mika </a:t>
            </a:r>
            <a:r>
              <a:rPr lang="en-US" altLang="ja-JP" sz="2400" cap="none" dirty="0" err="1"/>
              <a:t>Masuzawa</a:t>
            </a:r>
            <a:r>
              <a:rPr lang="en-US" altLang="ja-JP" sz="2400" cap="none" dirty="0"/>
              <a:t> (KEK)</a:t>
            </a:r>
            <a:br>
              <a:rPr lang="en-US" altLang="ja-JP" sz="2400" cap="none" dirty="0"/>
            </a:br>
            <a:r>
              <a:rPr lang="en-US" altLang="ja-JP" sz="2400" cap="none" dirty="0"/>
              <a:t>Helene </a:t>
            </a:r>
            <a:r>
              <a:rPr lang="en-US" altLang="ja-JP" sz="2400" cap="none" dirty="0" err="1"/>
              <a:t>Mainaud</a:t>
            </a:r>
            <a:r>
              <a:rPr lang="en-US" altLang="ja-JP" sz="2400" cap="none" dirty="0"/>
              <a:t> Durand (CERN)</a:t>
            </a:r>
            <a:br>
              <a:rPr lang="en-US" altLang="ja-JP" sz="2400" cap="none" dirty="0"/>
            </a:br>
            <a:r>
              <a:rPr lang="en-US" altLang="ja-JP" sz="2400" cap="none" dirty="0"/>
              <a:t>Brett Parker (BNL)</a:t>
            </a:r>
          </a:p>
        </p:txBody>
      </p:sp>
      <p:sp>
        <p:nvSpPr>
          <p:cNvPr id="3" name="テキスト プレースホルダー 2">
            <a:extLst>
              <a:ext uri="{FF2B5EF4-FFF2-40B4-BE49-F238E27FC236}">
                <a16:creationId xmlns:a16="http://schemas.microsoft.com/office/drawing/2014/main" id="{AED1AC94-D969-C96E-4F6E-CFB66332F4F3}"/>
              </a:ext>
            </a:extLst>
          </p:cNvPr>
          <p:cNvSpPr>
            <a:spLocks noGrp="1"/>
          </p:cNvSpPr>
          <p:nvPr>
            <p:ph type="body" idx="1"/>
          </p:nvPr>
        </p:nvSpPr>
        <p:spPr/>
        <p:txBody>
          <a:bodyPr/>
          <a:lstStyle/>
          <a:p>
            <a:r>
              <a:rPr kumimoji="1" lang="en-US" altLang="ja-JP" sz="3200" dirty="0"/>
              <a:t>WG10</a:t>
            </a:r>
          </a:p>
          <a:p>
            <a:r>
              <a:rPr kumimoji="1" lang="en-US" altLang="ja-JP" sz="3200" dirty="0"/>
              <a:t>Magnets, IR, Alignment</a:t>
            </a:r>
          </a:p>
        </p:txBody>
      </p:sp>
      <p:sp>
        <p:nvSpPr>
          <p:cNvPr id="4" name="スライド番号プレースホルダー 3">
            <a:extLst>
              <a:ext uri="{FF2B5EF4-FFF2-40B4-BE49-F238E27FC236}">
                <a16:creationId xmlns:a16="http://schemas.microsoft.com/office/drawing/2014/main" id="{7F29EAB8-75C7-5BDE-79EC-263D33F93AD5}"/>
              </a:ext>
            </a:extLst>
          </p:cNvPr>
          <p:cNvSpPr>
            <a:spLocks noGrp="1"/>
          </p:cNvSpPr>
          <p:nvPr>
            <p:ph type="sldNum" sz="quarter" idx="10"/>
          </p:nvPr>
        </p:nvSpPr>
        <p:spPr/>
        <p:txBody>
          <a:bodyPr/>
          <a:lstStyle/>
          <a:p>
            <a:pPr>
              <a:defRPr/>
            </a:pPr>
            <a:fld id="{564B4DE4-18C0-CA4C-B6F1-505553AAF7C8}" type="slidenum">
              <a:rPr lang="en-US" altLang="ja-JP" smtClean="0"/>
              <a:pPr>
                <a:defRPr/>
              </a:pPr>
              <a:t>15</a:t>
            </a:fld>
            <a:endParaRPr lang="en-US" altLang="ja-JP" dirty="0"/>
          </a:p>
        </p:txBody>
      </p:sp>
      <p:sp>
        <p:nvSpPr>
          <p:cNvPr id="5" name="Text Box 16">
            <a:extLst>
              <a:ext uri="{FF2B5EF4-FFF2-40B4-BE49-F238E27FC236}">
                <a16:creationId xmlns:a16="http://schemas.microsoft.com/office/drawing/2014/main" id="{B4B55F61-1519-4B81-D492-90C4075F5D2E}"/>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WG10 Magnets, IR, Alignment</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335974028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4D4136-6F40-6494-2077-7BE3B32FA4A2}"/>
              </a:ext>
            </a:extLst>
          </p:cNvPr>
          <p:cNvSpPr txBox="1"/>
          <p:nvPr/>
        </p:nvSpPr>
        <p:spPr>
          <a:xfrm>
            <a:off x="95492" y="138897"/>
            <a:ext cx="2606804" cy="323165"/>
          </a:xfrm>
          <a:prstGeom prst="rect">
            <a:avLst/>
          </a:prstGeom>
          <a:noFill/>
        </p:spPr>
        <p:txBody>
          <a:bodyPr wrap="none" rtlCol="0">
            <a:spAutoFit/>
          </a:bodyPr>
          <a:lstStyle/>
          <a:p>
            <a:r>
              <a:rPr kumimoji="1" lang="en-US" altLang="ja-JP" sz="1500" dirty="0"/>
              <a:t>eeFACT2025 WG10 Session 1</a:t>
            </a:r>
            <a:endParaRPr kumimoji="1" lang="ja-JP" altLang="en-US" sz="1500" dirty="0"/>
          </a:p>
        </p:txBody>
      </p:sp>
      <p:sp>
        <p:nvSpPr>
          <p:cNvPr id="3" name="テキスト ボックス 2">
            <a:extLst>
              <a:ext uri="{FF2B5EF4-FFF2-40B4-BE49-F238E27FC236}">
                <a16:creationId xmlns:a16="http://schemas.microsoft.com/office/drawing/2014/main" id="{63D0A3E2-9F4A-9217-02C2-3DC3E81D0A9C}"/>
              </a:ext>
            </a:extLst>
          </p:cNvPr>
          <p:cNvSpPr txBox="1"/>
          <p:nvPr/>
        </p:nvSpPr>
        <p:spPr>
          <a:xfrm>
            <a:off x="154546" y="654656"/>
            <a:ext cx="4721926" cy="3831818"/>
          </a:xfrm>
          <a:prstGeom prst="rect">
            <a:avLst/>
          </a:prstGeom>
          <a:noFill/>
        </p:spPr>
        <p:txBody>
          <a:bodyPr wrap="square" rtlCol="0">
            <a:spAutoFit/>
          </a:bodyPr>
          <a:lstStyle/>
          <a:p>
            <a:r>
              <a:rPr kumimoji="1" lang="en-US" altLang="ja-JP" sz="1350" b="1" dirty="0"/>
              <a:t>Two talks from STCF on IR magnets</a:t>
            </a:r>
          </a:p>
          <a:p>
            <a:pPr marL="257175" indent="-257175">
              <a:buFont typeface="+mj-lt"/>
              <a:buAutoNum type="arabicPeriod"/>
            </a:pPr>
            <a:r>
              <a:rPr kumimoji="1" lang="en-US" altLang="ja-JP" sz="1350" dirty="0"/>
              <a:t>Progress of IR Superconducting Magnet (</a:t>
            </a:r>
            <a:r>
              <a:rPr kumimoji="1" lang="en-US" altLang="ja-JP" sz="1350" dirty="0" err="1"/>
              <a:t>Wenbin</a:t>
            </a:r>
            <a:r>
              <a:rPr kumimoji="1" lang="en-US" altLang="ja-JP" sz="1350" dirty="0"/>
              <a:t> Ma)</a:t>
            </a:r>
          </a:p>
          <a:p>
            <a:pPr marL="214313" indent="-214313">
              <a:buFont typeface="Arial" panose="020B0604020202020204" pitchFamily="34" charset="0"/>
              <a:buChar char="•"/>
            </a:pPr>
            <a:r>
              <a:rPr kumimoji="1" lang="en-US" altLang="ja-JP" sz="1350" dirty="0"/>
              <a:t>CC</a:t>
            </a:r>
            <a:r>
              <a:rPr lang="en-US" altLang="ja-JP" sz="1350" dirty="0"/>
              <a:t>T QD0 prototype magnet work is presented along with the challenges.</a:t>
            </a:r>
          </a:p>
          <a:p>
            <a:pPr marL="214313" indent="-214313">
              <a:buFont typeface="Arial" panose="020B0604020202020204" pitchFamily="34" charset="0"/>
              <a:buChar char="•"/>
            </a:pPr>
            <a:r>
              <a:rPr kumimoji="1" lang="en-US" altLang="ja-JP" sz="1350" dirty="0"/>
              <a:t>International collaboration is necessary and welcome.</a:t>
            </a:r>
          </a:p>
          <a:p>
            <a:pPr marL="214313" indent="-214313">
              <a:buFont typeface="Arial" panose="020B0604020202020204" pitchFamily="34" charset="0"/>
              <a:buChar char="•"/>
            </a:pPr>
            <a:endParaRPr kumimoji="1" lang="en-US" altLang="ja-JP" sz="1350" dirty="0"/>
          </a:p>
          <a:p>
            <a:pPr marL="214313" indent="-214313">
              <a:buFont typeface="Arial" panose="020B0604020202020204" pitchFamily="34" charset="0"/>
              <a:buChar char="•"/>
            </a:pPr>
            <a:endParaRPr kumimoji="1" lang="en-US" altLang="ja-JP" sz="1350" dirty="0"/>
          </a:p>
          <a:p>
            <a:pPr marL="300038" indent="-300038">
              <a:buFont typeface="+mj-lt"/>
              <a:buAutoNum type="arabicPeriod" startAt="2"/>
            </a:pPr>
            <a:r>
              <a:rPr lang="en-US" altLang="ja-JP" sz="1350" dirty="0"/>
              <a:t>Development of the CCT superconducting magnets for the STCF IR (</a:t>
            </a:r>
            <a:r>
              <a:rPr lang="en-US" altLang="ja-JP" sz="1350" dirty="0" err="1"/>
              <a:t>Shaoqing</a:t>
            </a:r>
            <a:r>
              <a:rPr lang="en-US" altLang="ja-JP" sz="1350" dirty="0"/>
              <a:t> Wei)</a:t>
            </a:r>
          </a:p>
          <a:p>
            <a:pPr marL="300038" indent="-300038">
              <a:buFont typeface="Arial" panose="020B0604020202020204" pitchFamily="34" charset="0"/>
              <a:buChar char="•"/>
            </a:pPr>
            <a:r>
              <a:rPr kumimoji="1" lang="en-US" altLang="ja-JP" sz="1350" dirty="0"/>
              <a:t>Design and Harmonic optimization process </a:t>
            </a:r>
            <a:r>
              <a:rPr lang="en-US" altLang="ja-JP" sz="1350" dirty="0"/>
              <a:t>is presented.</a:t>
            </a:r>
          </a:p>
          <a:p>
            <a:pPr marL="300038" indent="-300038">
              <a:buFont typeface="Arial" panose="020B0604020202020204" pitchFamily="34" charset="0"/>
              <a:buChar char="•"/>
            </a:pPr>
            <a:r>
              <a:rPr kumimoji="1" lang="en-US" altLang="ja-JP" sz="1350" dirty="0"/>
              <a:t>Copper coil winding </a:t>
            </a:r>
            <a:r>
              <a:rPr lang="en-US" altLang="ja-JP" sz="1350" dirty="0"/>
              <a:t>is shown.</a:t>
            </a:r>
          </a:p>
          <a:p>
            <a:pPr marL="300038" indent="-300038">
              <a:buFont typeface="Arial" panose="020B0604020202020204" pitchFamily="34" charset="0"/>
              <a:buChar char="•"/>
            </a:pPr>
            <a:r>
              <a:rPr lang="en-US" altLang="ja-JP" sz="1350" dirty="0"/>
              <a:t>A novel design of CCT with slot-less coil is introduced.</a:t>
            </a:r>
          </a:p>
          <a:p>
            <a:pPr marL="300038" indent="-300038">
              <a:buFont typeface="Arial" panose="020B0604020202020204" pitchFamily="34" charset="0"/>
              <a:buChar char="•"/>
            </a:pPr>
            <a:endParaRPr lang="en-US" altLang="ja-JP" sz="1350" dirty="0"/>
          </a:p>
          <a:p>
            <a:pPr marL="300038" indent="-300038">
              <a:buFont typeface="Arial" panose="020B0604020202020204" pitchFamily="34" charset="0"/>
              <a:buChar char="•"/>
            </a:pPr>
            <a:endParaRPr lang="en-US" altLang="ja-JP" sz="1350" dirty="0"/>
          </a:p>
          <a:p>
            <a:pPr marL="257175" indent="-257175">
              <a:buFont typeface="+mj-lt"/>
              <a:buAutoNum type="arabicPeriod" startAt="3"/>
            </a:pPr>
            <a:r>
              <a:rPr lang="en-US" altLang="ja-JP" sz="1350" dirty="0" err="1"/>
              <a:t>SuperKEKB</a:t>
            </a:r>
            <a:r>
              <a:rPr lang="en-US" altLang="ja-JP" sz="1350" dirty="0"/>
              <a:t> IR Upgrade Idea (</a:t>
            </a:r>
            <a:r>
              <a:rPr lang="en-US" altLang="ja-JP" sz="1350" dirty="0" err="1"/>
              <a:t>Xudong</a:t>
            </a:r>
            <a:r>
              <a:rPr lang="en-US" altLang="ja-JP" sz="1350" dirty="0"/>
              <a:t> Wang)</a:t>
            </a:r>
          </a:p>
          <a:p>
            <a:pPr marL="257175" indent="-257175">
              <a:buFont typeface="Arial" panose="020B0604020202020204" pitchFamily="34" charset="0"/>
              <a:buChar char="•"/>
            </a:pPr>
            <a:r>
              <a:rPr lang="en-US" altLang="ja-JP" sz="1350" dirty="0"/>
              <a:t>Design concept for the new IR is presented.</a:t>
            </a:r>
          </a:p>
          <a:p>
            <a:pPr marL="257175" indent="-257175">
              <a:buFont typeface="Arial" panose="020B0604020202020204" pitchFamily="34" charset="0"/>
              <a:buChar char="•"/>
            </a:pPr>
            <a:r>
              <a:rPr lang="en-US" altLang="ja-JP" sz="1350" dirty="0"/>
              <a:t>Technical issues with Nb3Sn QC1 magnet discussed. </a:t>
            </a:r>
          </a:p>
          <a:p>
            <a:pPr marL="257175" indent="-257175">
              <a:buFont typeface="Arial" panose="020B0604020202020204" pitchFamily="34" charset="0"/>
              <a:buChar char="•"/>
            </a:pPr>
            <a:r>
              <a:rPr kumimoji="1" lang="en-US" altLang="ja-JP" sz="1350" dirty="0"/>
              <a:t>QC</a:t>
            </a:r>
            <a:r>
              <a:rPr lang="en-US" altLang="ja-JP" sz="1350" dirty="0"/>
              <a:t>1 development schedule shown.</a:t>
            </a:r>
            <a:endParaRPr kumimoji="1" lang="ja-JP" altLang="en-US" sz="1350" dirty="0"/>
          </a:p>
        </p:txBody>
      </p:sp>
      <p:pic>
        <p:nvPicPr>
          <p:cNvPr id="1025" name="Picture 1" descr="page8image3915783696">
            <a:extLst>
              <a:ext uri="{FF2B5EF4-FFF2-40B4-BE49-F238E27FC236}">
                <a16:creationId xmlns:a16="http://schemas.microsoft.com/office/drawing/2014/main" id="{950FEC17-D41C-D1EA-F39E-983095C4F51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593718" y="234391"/>
            <a:ext cx="3411386" cy="148321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885C463F-0174-346E-AA37-78559FF441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32614" y="1720096"/>
            <a:ext cx="3268511" cy="1739178"/>
          </a:xfrm>
          <a:prstGeom prst="rect">
            <a:avLst/>
          </a:prstGeom>
        </p:spPr>
      </p:pic>
      <p:pic>
        <p:nvPicPr>
          <p:cNvPr id="5" name="図 4">
            <a:extLst>
              <a:ext uri="{FF2B5EF4-FFF2-40B4-BE49-F238E27FC236}">
                <a16:creationId xmlns:a16="http://schemas.microsoft.com/office/drawing/2014/main" id="{FA4719F0-B004-8330-C9D4-8F07676A571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03207" y="3616887"/>
            <a:ext cx="1869510" cy="1470565"/>
          </a:xfrm>
          <a:prstGeom prst="rect">
            <a:avLst/>
          </a:prstGeom>
        </p:spPr>
      </p:pic>
      <p:pic>
        <p:nvPicPr>
          <p:cNvPr id="6" name="図 5">
            <a:extLst>
              <a:ext uri="{FF2B5EF4-FFF2-40B4-BE49-F238E27FC236}">
                <a16:creationId xmlns:a16="http://schemas.microsoft.com/office/drawing/2014/main" id="{D1FF4D7F-9DFF-4141-17B5-D83FE302181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44423" y="3786539"/>
            <a:ext cx="1642955" cy="1249731"/>
          </a:xfrm>
          <a:prstGeom prst="rect">
            <a:avLst/>
          </a:prstGeom>
        </p:spPr>
      </p:pic>
      <p:sp>
        <p:nvSpPr>
          <p:cNvPr id="7" name="正方形/長方形 6">
            <a:extLst>
              <a:ext uri="{FF2B5EF4-FFF2-40B4-BE49-F238E27FC236}">
                <a16:creationId xmlns:a16="http://schemas.microsoft.com/office/drawing/2014/main" id="{20719D3F-BD79-4AB5-8B6F-6636572A01BA}"/>
              </a:ext>
            </a:extLst>
          </p:cNvPr>
          <p:cNvSpPr/>
          <p:nvPr/>
        </p:nvSpPr>
        <p:spPr>
          <a:xfrm>
            <a:off x="5260931" y="138896"/>
            <a:ext cx="3823571" cy="3382497"/>
          </a:xfrm>
          <a:prstGeom prst="rect">
            <a:avLst/>
          </a:prstGeom>
          <a:noFill/>
          <a:ln>
            <a:solidFill>
              <a:srgbClr val="AD73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a:extLst>
              <a:ext uri="{FF2B5EF4-FFF2-40B4-BE49-F238E27FC236}">
                <a16:creationId xmlns:a16="http://schemas.microsoft.com/office/drawing/2014/main" id="{DA555967-1DC1-F60C-D064-C3E9967D12EC}"/>
              </a:ext>
            </a:extLst>
          </p:cNvPr>
          <p:cNvSpPr txBox="1"/>
          <p:nvPr/>
        </p:nvSpPr>
        <p:spPr>
          <a:xfrm>
            <a:off x="6455477" y="26044"/>
            <a:ext cx="1359603" cy="300082"/>
          </a:xfrm>
          <a:prstGeom prst="rect">
            <a:avLst/>
          </a:prstGeom>
          <a:solidFill>
            <a:schemeClr val="bg1"/>
          </a:solidFill>
          <a:ln>
            <a:solidFill>
              <a:srgbClr val="AD73E8"/>
            </a:solidFill>
          </a:ln>
        </p:spPr>
        <p:txBody>
          <a:bodyPr wrap="none" rtlCol="0">
            <a:spAutoFit/>
          </a:bodyPr>
          <a:lstStyle/>
          <a:p>
            <a:r>
              <a:rPr kumimoji="1" lang="en-US" altLang="ja-JP" sz="1350" dirty="0"/>
              <a:t>SCTF IR magnet</a:t>
            </a:r>
            <a:endParaRPr kumimoji="1" lang="ja-JP" altLang="en-US" sz="1350"/>
          </a:p>
        </p:txBody>
      </p:sp>
      <p:sp>
        <p:nvSpPr>
          <p:cNvPr id="10" name="正方形/長方形 9">
            <a:extLst>
              <a:ext uri="{FF2B5EF4-FFF2-40B4-BE49-F238E27FC236}">
                <a16:creationId xmlns:a16="http://schemas.microsoft.com/office/drawing/2014/main" id="{34797F9D-19A8-74CB-D133-D82058FED779}"/>
              </a:ext>
            </a:extLst>
          </p:cNvPr>
          <p:cNvSpPr/>
          <p:nvPr/>
        </p:nvSpPr>
        <p:spPr>
          <a:xfrm>
            <a:off x="4948178" y="3616887"/>
            <a:ext cx="4136324" cy="1470565"/>
          </a:xfrm>
          <a:prstGeom prst="rect">
            <a:avLst/>
          </a:prstGeom>
          <a:noFill/>
          <a:ln>
            <a:solidFill>
              <a:srgbClr val="AD73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テキスト ボックス 8">
            <a:extLst>
              <a:ext uri="{FF2B5EF4-FFF2-40B4-BE49-F238E27FC236}">
                <a16:creationId xmlns:a16="http://schemas.microsoft.com/office/drawing/2014/main" id="{61A5A485-BBF7-C081-4F75-842967DB05D7}"/>
              </a:ext>
            </a:extLst>
          </p:cNvPr>
          <p:cNvSpPr txBox="1"/>
          <p:nvPr/>
        </p:nvSpPr>
        <p:spPr>
          <a:xfrm>
            <a:off x="3032918" y="4671139"/>
            <a:ext cx="2180212" cy="300082"/>
          </a:xfrm>
          <a:prstGeom prst="rect">
            <a:avLst/>
          </a:prstGeom>
          <a:solidFill>
            <a:schemeClr val="bg1"/>
          </a:solidFill>
          <a:ln>
            <a:solidFill>
              <a:srgbClr val="AD73E8"/>
            </a:solidFill>
          </a:ln>
        </p:spPr>
        <p:txBody>
          <a:bodyPr wrap="none" rtlCol="0">
            <a:spAutoFit/>
          </a:bodyPr>
          <a:lstStyle/>
          <a:p>
            <a:r>
              <a:rPr kumimoji="1" lang="en-US" altLang="ja-JP" sz="1350" dirty="0" err="1"/>
              <a:t>SuperKEKB</a:t>
            </a:r>
            <a:r>
              <a:rPr kumimoji="1" lang="en-US" altLang="ja-JP" sz="1350" dirty="0"/>
              <a:t> New IR magnet</a:t>
            </a:r>
            <a:endParaRPr kumimoji="1" lang="ja-JP" altLang="en-US" sz="1350"/>
          </a:p>
        </p:txBody>
      </p:sp>
    </p:spTree>
    <p:extLst>
      <p:ext uri="{BB962C8B-B14F-4D97-AF65-F5344CB8AC3E}">
        <p14:creationId xmlns:p14="http://schemas.microsoft.com/office/powerpoint/2010/main" val="180684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C39A0-38E4-180A-4126-D373F2DDF3C9}"/>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C0451A-8CAF-6D2B-E68A-FF897AC969C9}"/>
              </a:ext>
            </a:extLst>
          </p:cNvPr>
          <p:cNvSpPr txBox="1"/>
          <p:nvPr/>
        </p:nvSpPr>
        <p:spPr>
          <a:xfrm>
            <a:off x="95492" y="138897"/>
            <a:ext cx="2606804" cy="323165"/>
          </a:xfrm>
          <a:prstGeom prst="rect">
            <a:avLst/>
          </a:prstGeom>
          <a:noFill/>
        </p:spPr>
        <p:txBody>
          <a:bodyPr wrap="none" rtlCol="0">
            <a:spAutoFit/>
          </a:bodyPr>
          <a:lstStyle/>
          <a:p>
            <a:r>
              <a:rPr kumimoji="1" lang="en-US" altLang="ja-JP" sz="1500" dirty="0"/>
              <a:t>eeFACT2025 WG10 Session 2</a:t>
            </a:r>
            <a:endParaRPr kumimoji="1" lang="ja-JP" altLang="en-US" sz="1500" dirty="0"/>
          </a:p>
        </p:txBody>
      </p:sp>
      <p:pic>
        <p:nvPicPr>
          <p:cNvPr id="4" name="Picture 3">
            <a:extLst>
              <a:ext uri="{FF2B5EF4-FFF2-40B4-BE49-F238E27FC236}">
                <a16:creationId xmlns:a16="http://schemas.microsoft.com/office/drawing/2014/main" id="{BC89CFEC-CF61-2A96-4507-4D594937E1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14381" y="285592"/>
            <a:ext cx="2552417" cy="1888394"/>
          </a:xfrm>
          <a:prstGeom prst="rect">
            <a:avLst/>
          </a:prstGeom>
        </p:spPr>
      </p:pic>
      <p:sp>
        <p:nvSpPr>
          <p:cNvPr id="5" name="テキスト ボックス 7">
            <a:extLst>
              <a:ext uri="{FF2B5EF4-FFF2-40B4-BE49-F238E27FC236}">
                <a16:creationId xmlns:a16="http://schemas.microsoft.com/office/drawing/2014/main" id="{D49BA83D-34D6-B083-287B-4B7615D033C2}"/>
              </a:ext>
            </a:extLst>
          </p:cNvPr>
          <p:cNvSpPr txBox="1"/>
          <p:nvPr/>
        </p:nvSpPr>
        <p:spPr>
          <a:xfrm>
            <a:off x="6886208" y="161980"/>
            <a:ext cx="1741887" cy="300082"/>
          </a:xfrm>
          <a:prstGeom prst="rect">
            <a:avLst/>
          </a:prstGeom>
          <a:solidFill>
            <a:schemeClr val="bg1"/>
          </a:solidFill>
          <a:ln>
            <a:solidFill>
              <a:srgbClr val="AD73E8"/>
            </a:solidFill>
          </a:ln>
        </p:spPr>
        <p:txBody>
          <a:bodyPr wrap="none" rtlCol="0">
            <a:spAutoFit/>
          </a:bodyPr>
          <a:lstStyle/>
          <a:p>
            <a:r>
              <a:rPr kumimoji="1" lang="en-US" altLang="ja-JP" sz="1350" dirty="0"/>
              <a:t>EIC magnet overview</a:t>
            </a:r>
            <a:endParaRPr kumimoji="1" lang="ja-JP" altLang="en-US" sz="1350" dirty="0"/>
          </a:p>
        </p:txBody>
      </p:sp>
      <p:sp>
        <p:nvSpPr>
          <p:cNvPr id="3" name="テキスト ボックス 2">
            <a:extLst>
              <a:ext uri="{FF2B5EF4-FFF2-40B4-BE49-F238E27FC236}">
                <a16:creationId xmlns:a16="http://schemas.microsoft.com/office/drawing/2014/main" id="{4AEFB613-D1BE-E673-DDA7-6C212CAB3104}"/>
              </a:ext>
            </a:extLst>
          </p:cNvPr>
          <p:cNvSpPr txBox="1"/>
          <p:nvPr/>
        </p:nvSpPr>
        <p:spPr>
          <a:xfrm>
            <a:off x="154546" y="654656"/>
            <a:ext cx="6159836" cy="3000821"/>
          </a:xfrm>
          <a:prstGeom prst="rect">
            <a:avLst/>
          </a:prstGeom>
          <a:noFill/>
        </p:spPr>
        <p:txBody>
          <a:bodyPr wrap="square" rtlCol="0">
            <a:spAutoFit/>
          </a:bodyPr>
          <a:lstStyle/>
          <a:p>
            <a:r>
              <a:rPr kumimoji="1" lang="en-US" altLang="ja-JP" sz="1350" b="1" dirty="0"/>
              <a:t>Three talks on Interaction Region</a:t>
            </a:r>
          </a:p>
          <a:p>
            <a:pPr marL="257175" indent="-257175">
              <a:buFont typeface="+mj-lt"/>
              <a:buAutoNum type="arabicPeriod"/>
            </a:pPr>
            <a:r>
              <a:rPr kumimoji="1" lang="en-US" altLang="ja-JP" sz="1350" dirty="0"/>
              <a:t>EIC IR Design &amp; magnets (Christoph Montag, BNL)</a:t>
            </a:r>
          </a:p>
          <a:p>
            <a:pPr marL="214313" indent="-214313">
              <a:buFont typeface="Arial" panose="020B0604020202020204" pitchFamily="34" charset="0"/>
              <a:buChar char="•"/>
            </a:pPr>
            <a:r>
              <a:rPr kumimoji="1" lang="en-US" altLang="ja-JP" sz="1350" dirty="0"/>
              <a:t>A lot of challenges for EIC IR layout: high luminosity, +-5 m machine element free zone around the IP, etc.).</a:t>
            </a:r>
            <a:endParaRPr lang="en-US" altLang="ja-JP" sz="1350" dirty="0"/>
          </a:p>
          <a:p>
            <a:pPr marL="214313" indent="-214313">
              <a:buFont typeface="Arial" panose="020B0604020202020204" pitchFamily="34" charset="0"/>
              <a:buChar char="•"/>
            </a:pPr>
            <a:r>
              <a:rPr kumimoji="1" lang="en-US" altLang="ja-JP" sz="1350" dirty="0"/>
              <a:t>Presentation of EIC magnet overview, first solutions and prototypes.</a:t>
            </a:r>
          </a:p>
          <a:p>
            <a:pPr marL="214313" indent="-214313">
              <a:buFont typeface="Arial" panose="020B0604020202020204" pitchFamily="34" charset="0"/>
              <a:buChar char="•"/>
            </a:pPr>
            <a:r>
              <a:rPr lang="en-US" altLang="ja-JP" sz="1350" dirty="0"/>
              <a:t>25 mrad crossing to be compensated by crab cavities, under design &amp; prototyping.</a:t>
            </a:r>
            <a:endParaRPr kumimoji="1" lang="en-US" altLang="ja-JP" sz="1100" dirty="0"/>
          </a:p>
          <a:p>
            <a:pPr marL="214313" indent="-214313">
              <a:buFont typeface="Arial" panose="020B0604020202020204" pitchFamily="34" charset="0"/>
              <a:buChar char="•"/>
            </a:pPr>
            <a:endParaRPr kumimoji="1" lang="en-US" altLang="ja-JP" sz="1100" dirty="0"/>
          </a:p>
          <a:p>
            <a:pPr marL="300038" indent="-300038">
              <a:buFont typeface="+mj-lt"/>
              <a:buAutoNum type="arabicPeriod" startAt="2"/>
            </a:pPr>
            <a:r>
              <a:rPr lang="en-US" altLang="ja-JP" sz="1350" dirty="0"/>
              <a:t>A novel spin rotator concept for longitudinally polarized beam for Chiral Belle at SuperKEKB (Brett Parker, BNL)</a:t>
            </a:r>
          </a:p>
          <a:p>
            <a:pPr marL="300038" indent="-300038">
              <a:buFont typeface="Arial" panose="020B0604020202020204" pitchFamily="34" charset="0"/>
              <a:buChar char="•"/>
            </a:pPr>
            <a:r>
              <a:rPr kumimoji="1" lang="en-US" altLang="ja-JP" sz="1350" dirty="0"/>
              <a:t>Proposal of a spin rotator as a drop-in replacement for an existing HER dipole, with no impact on the ring geometry.</a:t>
            </a:r>
            <a:endParaRPr lang="en-US" altLang="ja-JP" sz="1350" dirty="0"/>
          </a:p>
          <a:p>
            <a:pPr marL="300038" indent="-300038">
              <a:buFont typeface="Arial" panose="020B0604020202020204" pitchFamily="34" charset="0"/>
              <a:buChar char="•"/>
            </a:pPr>
            <a:r>
              <a:rPr lang="en-US" altLang="ja-JP" sz="1350" dirty="0"/>
              <a:t>Application of BNL’s direct wind superconducting magnet fabrication.</a:t>
            </a:r>
          </a:p>
          <a:p>
            <a:pPr marL="300038" indent="-300038">
              <a:buFont typeface="Arial" panose="020B0604020202020204" pitchFamily="34" charset="0"/>
              <a:buChar char="•"/>
            </a:pPr>
            <a:r>
              <a:rPr lang="en-US" altLang="ja-JP" sz="1350" dirty="0"/>
              <a:t>R&amp;D plan to design &amp; fabricate 1 prototype and then 4 full-length units.</a:t>
            </a:r>
          </a:p>
        </p:txBody>
      </p:sp>
      <p:sp>
        <p:nvSpPr>
          <p:cNvPr id="6" name="テキスト ボックス 2">
            <a:extLst>
              <a:ext uri="{FF2B5EF4-FFF2-40B4-BE49-F238E27FC236}">
                <a16:creationId xmlns:a16="http://schemas.microsoft.com/office/drawing/2014/main" id="{B2D3914D-E68E-828A-04D4-30CE420E71C3}"/>
              </a:ext>
            </a:extLst>
          </p:cNvPr>
          <p:cNvSpPr txBox="1"/>
          <p:nvPr/>
        </p:nvSpPr>
        <p:spPr>
          <a:xfrm>
            <a:off x="154546" y="3744366"/>
            <a:ext cx="8834909" cy="1338828"/>
          </a:xfrm>
          <a:prstGeom prst="rect">
            <a:avLst/>
          </a:prstGeom>
          <a:noFill/>
        </p:spPr>
        <p:txBody>
          <a:bodyPr wrap="square" rtlCol="0">
            <a:spAutoFit/>
          </a:bodyPr>
          <a:lstStyle/>
          <a:p>
            <a:pPr marL="257175" indent="-257175">
              <a:buFont typeface="+mj-lt"/>
              <a:buAutoNum type="arabicPeriod" startAt="3"/>
            </a:pPr>
            <a:r>
              <a:rPr lang="en-US" altLang="ja-JP" sz="1350" dirty="0"/>
              <a:t>Experiences with SuperKEKB IR installation &amp; alignment (Mika Masuzawa, KEK)</a:t>
            </a:r>
          </a:p>
          <a:p>
            <a:pPr marL="257175" indent="-257175">
              <a:buFont typeface="Arial" panose="020B0604020202020204" pitchFamily="34" charset="0"/>
              <a:buChar char="•"/>
            </a:pPr>
            <a:r>
              <a:rPr lang="en-US" altLang="ja-JP" sz="1350" dirty="0"/>
              <a:t>Return of experience on QCS cryostat, located in the detector via a cantilever support. </a:t>
            </a:r>
          </a:p>
          <a:p>
            <a:pPr marL="257175" indent="-257175">
              <a:buFont typeface="Arial" panose="020B0604020202020204" pitchFamily="34" charset="0"/>
              <a:buChar char="•"/>
            </a:pPr>
            <a:r>
              <a:rPr kumimoji="1" lang="en-US" altLang="ja-JP" sz="1350" dirty="0"/>
              <a:t>Important floor motion when the detector rolls-in (up to 0.35 mm); detection of a </a:t>
            </a:r>
            <a:r>
              <a:rPr lang="en-US" altLang="ja-JP" sz="1350" dirty="0"/>
              <a:t>daily effect and correlation with outside air temperature (due to design of infrastructure and building).</a:t>
            </a:r>
          </a:p>
          <a:p>
            <a:pPr marL="257175" indent="-257175">
              <a:buFont typeface="Arial" panose="020B0604020202020204" pitchFamily="34" charset="0"/>
              <a:buChar char="•"/>
            </a:pPr>
            <a:r>
              <a:rPr kumimoji="1" lang="en-US" altLang="ja-JP" sz="1350" dirty="0"/>
              <a:t>Cryostat motion during </a:t>
            </a:r>
            <a:r>
              <a:rPr lang="en-US" altLang="ja-JP" sz="1350" dirty="0"/>
              <a:t>beam operation, aborts, earthquakes, quenches.</a:t>
            </a:r>
          </a:p>
          <a:p>
            <a:pPr marL="257175" indent="-257175">
              <a:buFont typeface="Arial" panose="020B0604020202020204" pitchFamily="34" charset="0"/>
              <a:buChar char="•"/>
            </a:pPr>
            <a:r>
              <a:rPr kumimoji="1" lang="en-US" altLang="ja-JP" sz="1350" dirty="0"/>
              <a:t>Important floor and cryostat motion over a long period.</a:t>
            </a:r>
            <a:endParaRPr kumimoji="1" lang="ja-JP" altLang="en-US" sz="1350" dirty="0"/>
          </a:p>
        </p:txBody>
      </p:sp>
      <p:pic>
        <p:nvPicPr>
          <p:cNvPr id="7" name="Picture 6" descr="A close-up of a machine&#10;&#10;Description automatically generated with low confidence">
            <a:extLst>
              <a:ext uri="{FF2B5EF4-FFF2-40B4-BE49-F238E27FC236}">
                <a16:creationId xmlns:a16="http://schemas.microsoft.com/office/drawing/2014/main" id="{C47606FC-282F-3419-92AE-7558F558400E}"/>
              </a:ext>
            </a:extLst>
          </p:cNvPr>
          <p:cNvPicPr>
            <a:picLocks noChangeAspect="1"/>
          </p:cNvPicPr>
          <p:nvPr/>
        </p:nvPicPr>
        <p:blipFill>
          <a:blip r:embed="rId3"/>
          <a:stretch>
            <a:fillRect/>
          </a:stretch>
        </p:blipFill>
        <p:spPr>
          <a:xfrm>
            <a:off x="6753450" y="2262762"/>
            <a:ext cx="2077550" cy="1558163"/>
          </a:xfrm>
          <a:prstGeom prst="rect">
            <a:avLst/>
          </a:prstGeom>
          <a:effectLst>
            <a:outerShdw blurRad="50800" dist="38100" dir="8100000" algn="tr" rotWithShape="0">
              <a:prstClr val="black">
                <a:alpha val="40000"/>
              </a:prstClr>
            </a:outerShdw>
          </a:effectLst>
        </p:spPr>
      </p:pic>
      <p:sp>
        <p:nvSpPr>
          <p:cNvPr id="8" name="テキスト ボックス 7">
            <a:extLst>
              <a:ext uri="{FF2B5EF4-FFF2-40B4-BE49-F238E27FC236}">
                <a16:creationId xmlns:a16="http://schemas.microsoft.com/office/drawing/2014/main" id="{5F6C8D23-865B-BA9C-DBBE-20580244C437}"/>
              </a:ext>
            </a:extLst>
          </p:cNvPr>
          <p:cNvSpPr txBox="1"/>
          <p:nvPr/>
        </p:nvSpPr>
        <p:spPr>
          <a:xfrm>
            <a:off x="6882601" y="2173986"/>
            <a:ext cx="1762855" cy="300082"/>
          </a:xfrm>
          <a:prstGeom prst="rect">
            <a:avLst/>
          </a:prstGeom>
          <a:solidFill>
            <a:schemeClr val="bg1"/>
          </a:solidFill>
          <a:ln>
            <a:solidFill>
              <a:srgbClr val="AD73E8"/>
            </a:solidFill>
          </a:ln>
        </p:spPr>
        <p:txBody>
          <a:bodyPr wrap="none" rtlCol="0">
            <a:spAutoFit/>
          </a:bodyPr>
          <a:lstStyle/>
          <a:p>
            <a:r>
              <a:rPr kumimoji="1" lang="en-US" altLang="ja-JP" sz="1350" dirty="0"/>
              <a:t>Direct </a:t>
            </a:r>
            <a:r>
              <a:rPr lang="en-US" altLang="ja-JP" sz="1350" dirty="0"/>
              <a:t>wind corrector</a:t>
            </a:r>
            <a:endParaRPr kumimoji="1" lang="ja-JP" altLang="en-US" sz="1350" dirty="0"/>
          </a:p>
        </p:txBody>
      </p:sp>
      <p:sp>
        <p:nvSpPr>
          <p:cNvPr id="9" name="Text Box 16">
            <a:extLst>
              <a:ext uri="{FF2B5EF4-FFF2-40B4-BE49-F238E27FC236}">
                <a16:creationId xmlns:a16="http://schemas.microsoft.com/office/drawing/2014/main" id="{7ADAC271-5A7E-5799-1A92-56481E6260E1}"/>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WG10 Magnets, IR, Alignment</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427886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0CAE-BBC7-F697-780C-7B08CE91AC8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2DBBF2-F1BE-20E0-6DE3-34DD595A8EE6}"/>
              </a:ext>
            </a:extLst>
          </p:cNvPr>
          <p:cNvSpPr txBox="1"/>
          <p:nvPr/>
        </p:nvSpPr>
        <p:spPr>
          <a:xfrm>
            <a:off x="95492" y="138897"/>
            <a:ext cx="2606804" cy="323165"/>
          </a:xfrm>
          <a:prstGeom prst="rect">
            <a:avLst/>
          </a:prstGeom>
          <a:noFill/>
        </p:spPr>
        <p:txBody>
          <a:bodyPr wrap="none" rtlCol="0">
            <a:spAutoFit/>
          </a:bodyPr>
          <a:lstStyle/>
          <a:p>
            <a:r>
              <a:rPr kumimoji="1" lang="en-US" altLang="ja-JP" sz="1500" dirty="0"/>
              <a:t>eeFACT2025 WG10 Session 3</a:t>
            </a:r>
            <a:endParaRPr kumimoji="1" lang="ja-JP" altLang="en-US" sz="1500" dirty="0"/>
          </a:p>
        </p:txBody>
      </p:sp>
      <p:sp>
        <p:nvSpPr>
          <p:cNvPr id="3" name="テキスト ボックス 2">
            <a:extLst>
              <a:ext uri="{FF2B5EF4-FFF2-40B4-BE49-F238E27FC236}">
                <a16:creationId xmlns:a16="http://schemas.microsoft.com/office/drawing/2014/main" id="{D89A1E85-DD51-DFC8-3D13-CC07BC18D799}"/>
              </a:ext>
            </a:extLst>
          </p:cNvPr>
          <p:cNvSpPr txBox="1"/>
          <p:nvPr/>
        </p:nvSpPr>
        <p:spPr>
          <a:xfrm>
            <a:off x="34346" y="487999"/>
            <a:ext cx="4737568" cy="4660250"/>
          </a:xfrm>
          <a:prstGeom prst="rect">
            <a:avLst/>
          </a:prstGeom>
          <a:noFill/>
        </p:spPr>
        <p:txBody>
          <a:bodyPr wrap="square" rtlCol="0">
            <a:spAutoFit/>
          </a:bodyPr>
          <a:lstStyle/>
          <a:p>
            <a:pPr>
              <a:spcAft>
                <a:spcPts val="600"/>
              </a:spcAft>
            </a:pPr>
            <a:r>
              <a:rPr kumimoji="1" lang="en-US" altLang="ja-JP" sz="1350" b="1" dirty="0"/>
              <a:t>Two talks: </a:t>
            </a:r>
            <a:r>
              <a:rPr lang="en-US" altLang="ja-JP" sz="1350" b="1" dirty="0"/>
              <a:t>CERN/ESRF</a:t>
            </a:r>
            <a:r>
              <a:rPr kumimoji="1" lang="en-US" altLang="ja-JP" sz="1350" b="1" dirty="0"/>
              <a:t> on Alignment/IR Tolerances</a:t>
            </a:r>
          </a:p>
          <a:p>
            <a:pPr marL="240030" indent="-240030">
              <a:spcAft>
                <a:spcPts val="450"/>
              </a:spcAft>
              <a:buFont typeface="+mj-lt"/>
              <a:buAutoNum type="arabicPeriod"/>
            </a:pPr>
            <a:r>
              <a:rPr kumimoji="1" lang="en-US" altLang="ja-JP" sz="1350" u="sng" dirty="0"/>
              <a:t>Alignment plans for FCC</a:t>
            </a:r>
            <a:r>
              <a:rPr kumimoji="1" lang="en-US" altLang="ja-JP" sz="1350" dirty="0"/>
              <a:t> (Hélène Durand)</a:t>
            </a:r>
          </a:p>
          <a:p>
            <a:pPr marL="240030" indent="-240030">
              <a:buFont typeface="Arial" panose="020B0604020202020204" pitchFamily="34" charset="0"/>
              <a:buChar char="•"/>
            </a:pPr>
            <a:r>
              <a:rPr lang="en-US" altLang="ja-JP" sz="1350" spc="-15" dirty="0"/>
              <a:t>Alignment Topics: Absolute, Relative &amp; Maintenance</a:t>
            </a:r>
          </a:p>
          <a:p>
            <a:pPr marL="240030" indent="-240030">
              <a:buFont typeface="Arial" panose="020B0604020202020204" pitchFamily="34" charset="0"/>
              <a:buChar char="•"/>
            </a:pPr>
            <a:r>
              <a:rPr kumimoji="1" lang="en-US" altLang="ja-JP" sz="1350" dirty="0"/>
              <a:t>Get IR magnet info’ via FSI with a fiber network.</a:t>
            </a:r>
          </a:p>
          <a:p>
            <a:pPr marL="240030" indent="-240030">
              <a:buFont typeface="Arial" panose="020B0604020202020204" pitchFamily="34" charset="0"/>
              <a:buChar char="•"/>
            </a:pPr>
            <a:r>
              <a:rPr lang="en-US" altLang="ja-JP" sz="1350" dirty="0"/>
              <a:t>Use fibers with semi-reflective mirrors and FSI.</a:t>
            </a:r>
          </a:p>
          <a:p>
            <a:pPr marL="240030" indent="-240030">
              <a:buFont typeface="Arial" panose="020B0604020202020204" pitchFamily="34" charset="0"/>
              <a:buChar char="•"/>
            </a:pPr>
            <a:r>
              <a:rPr kumimoji="1" lang="en-US" altLang="ja-JP" sz="1350" dirty="0"/>
              <a:t>Can be </a:t>
            </a:r>
            <a:r>
              <a:rPr lang="en-US" altLang="ja-JP" sz="1350" dirty="0"/>
              <a:t>external / internal to IR magnet cryostat.</a:t>
            </a:r>
            <a:endParaRPr kumimoji="1" lang="en-US" altLang="ja-JP" sz="1350" dirty="0"/>
          </a:p>
          <a:p>
            <a:pPr marL="240030" indent="-240030">
              <a:buFont typeface="Arial" panose="020B0604020202020204" pitchFamily="34" charset="0"/>
              <a:buChar char="•"/>
            </a:pPr>
            <a:r>
              <a:rPr lang="en-US" altLang="ja-JP" sz="1350" dirty="0"/>
              <a:t>Get detector info’ via a dense network in IR hall.</a:t>
            </a:r>
          </a:p>
          <a:p>
            <a:pPr marL="240030" indent="-240030">
              <a:buFont typeface="Arial" panose="020B0604020202020204" pitchFamily="34" charset="0"/>
              <a:buChar char="•"/>
            </a:pPr>
            <a:r>
              <a:rPr kumimoji="1" lang="en-US" altLang="ja-JP" sz="1350" dirty="0"/>
              <a:t>Also developing concepts for </a:t>
            </a:r>
            <a:r>
              <a:rPr lang="en-US" altLang="ja-JP" sz="1350" dirty="0" err="1"/>
              <a:t>f</a:t>
            </a:r>
            <a:r>
              <a:rPr kumimoji="1" lang="en-US" altLang="ja-JP" sz="1350" dirty="0" err="1"/>
              <a:t>iducialisation</a:t>
            </a:r>
            <a:r>
              <a:rPr kumimoji="1" lang="en-US" altLang="ja-JP" sz="1350" dirty="0"/>
              <a:t> and alignment for BDS / arc regions in tunnel.</a:t>
            </a:r>
          </a:p>
          <a:p>
            <a:pPr marL="240030" indent="-240030">
              <a:buFont typeface="Arial" panose="020B0604020202020204" pitchFamily="34" charset="0"/>
              <a:buChar char="•"/>
            </a:pPr>
            <a:endParaRPr kumimoji="1" lang="en-US" altLang="ja-JP" sz="1350" dirty="0"/>
          </a:p>
          <a:p>
            <a:pPr marL="240030" indent="-240030">
              <a:spcAft>
                <a:spcPts val="450"/>
              </a:spcAft>
              <a:buFont typeface="+mj-lt"/>
              <a:buAutoNum type="arabicPeriod" startAt="2"/>
            </a:pPr>
            <a:r>
              <a:rPr lang="en-US" altLang="ja-JP" sz="1350" u="sng" dirty="0"/>
              <a:t>First view at alignment tolerances in the FCCee Interaction Region  </a:t>
            </a:r>
            <a:r>
              <a:rPr lang="en-US" altLang="ja-JP" sz="1350" dirty="0"/>
              <a:t>(Satya </a:t>
            </a:r>
            <a:r>
              <a:rPr lang="en-US" altLang="ja-JP" sz="1350" dirty="0" err="1"/>
              <a:t>Jagabathuni</a:t>
            </a:r>
            <a:r>
              <a:rPr lang="en-US" altLang="ja-JP" sz="1350" dirty="0"/>
              <a:t>)</a:t>
            </a:r>
          </a:p>
          <a:p>
            <a:pPr marL="240030" indent="-240030">
              <a:buFont typeface="Arial" panose="020B0604020202020204" pitchFamily="34" charset="0"/>
              <a:buChar char="•"/>
            </a:pPr>
            <a:r>
              <a:rPr kumimoji="1" lang="en-US" altLang="ja-JP" sz="1350" dirty="0"/>
              <a:t>Perform optics tuning and alignment studies</a:t>
            </a:r>
            <a:r>
              <a:rPr lang="en-US" altLang="ja-JP" sz="1350" dirty="0"/>
              <a:t>.</a:t>
            </a:r>
          </a:p>
          <a:p>
            <a:pPr marL="240030" indent="-240030">
              <a:buFont typeface="Arial" panose="020B0604020202020204" pitchFamily="34" charset="0"/>
              <a:buChar char="•"/>
            </a:pPr>
            <a:r>
              <a:rPr kumimoji="1" lang="en-US" altLang="ja-JP" sz="1350" dirty="0"/>
              <a:t>Focus mainly on Z since it is most sensitive</a:t>
            </a:r>
            <a:r>
              <a:rPr lang="en-US" altLang="ja-JP" sz="1350" dirty="0"/>
              <a:t>.</a:t>
            </a:r>
          </a:p>
          <a:p>
            <a:pPr marL="240030" indent="-240030">
              <a:buFont typeface="Arial" panose="020B0604020202020204" pitchFamily="34" charset="0"/>
              <a:buChar char="•"/>
            </a:pPr>
            <a:r>
              <a:rPr lang="en-US" altLang="ja-JP" sz="1350" dirty="0"/>
              <a:t>Python version of Accelerator Toolbox (</a:t>
            </a:r>
            <a:r>
              <a:rPr lang="en-US" altLang="ja-JP" sz="1350" dirty="0" err="1"/>
              <a:t>pyAT</a:t>
            </a:r>
            <a:r>
              <a:rPr lang="en-US" altLang="ja-JP" sz="1350" dirty="0"/>
              <a:t>)          used for “commissioning like simulations.”</a:t>
            </a:r>
          </a:p>
          <a:p>
            <a:pPr marL="240030" indent="-240030">
              <a:buFont typeface="Arial" panose="020B0604020202020204" pitchFamily="34" charset="0"/>
              <a:buChar char="•"/>
            </a:pPr>
            <a:r>
              <a:rPr lang="en-US" altLang="ja-JP" sz="1350" spc="-15" dirty="0"/>
              <a:t>Generate/invert response matrix to find changes.</a:t>
            </a:r>
          </a:p>
          <a:p>
            <a:pPr marL="240030" indent="-240030">
              <a:buFont typeface="Arial" panose="020B0604020202020204" pitchFamily="34" charset="0"/>
              <a:buChar char="•"/>
            </a:pPr>
            <a:r>
              <a:rPr lang="en-US" altLang="ja-JP" sz="1350" dirty="0"/>
              <a:t>FF motion sensitivity leads to reduced DA; thus,     we can use DA as figure of merit for IR studies.</a:t>
            </a:r>
          </a:p>
          <a:p>
            <a:pPr marL="240030" indent="-240030">
              <a:buFont typeface="Arial" panose="020B0604020202020204" pitchFamily="34" charset="0"/>
              <a:buChar char="•"/>
            </a:pPr>
            <a:r>
              <a:rPr lang="en-US" altLang="ja-JP" sz="1350" dirty="0"/>
              <a:t>Result is smaller tolerances for FF-doublets and           the IR sextupoles (10 &amp; 30 </a:t>
            </a:r>
            <a:r>
              <a:rPr lang="en-US" altLang="ja-JP" sz="1350" dirty="0">
                <a:sym typeface="Symbol" panose="05050102010706020507" pitchFamily="18" charset="2"/>
              </a:rPr>
              <a:t></a:t>
            </a:r>
            <a:r>
              <a:rPr lang="en-US" altLang="ja-JP" sz="1350" dirty="0"/>
              <a:t>m Vs. 100 </a:t>
            </a:r>
            <a:r>
              <a:rPr lang="en-US" altLang="ja-JP" sz="1350" dirty="0">
                <a:sym typeface="Symbol" panose="05050102010706020507" pitchFamily="18" charset="2"/>
              </a:rPr>
              <a:t></a:t>
            </a:r>
            <a:r>
              <a:rPr lang="en-US" altLang="ja-JP" sz="1350" dirty="0"/>
              <a:t>m elsewhere.</a:t>
            </a:r>
          </a:p>
        </p:txBody>
      </p:sp>
      <p:sp>
        <p:nvSpPr>
          <p:cNvPr id="7" name="正方形/長方形 6">
            <a:extLst>
              <a:ext uri="{FF2B5EF4-FFF2-40B4-BE49-F238E27FC236}">
                <a16:creationId xmlns:a16="http://schemas.microsoft.com/office/drawing/2014/main" id="{E372886A-8C84-F8F6-BF09-7D1322AFFED7}"/>
              </a:ext>
            </a:extLst>
          </p:cNvPr>
          <p:cNvSpPr/>
          <p:nvPr/>
        </p:nvSpPr>
        <p:spPr>
          <a:xfrm>
            <a:off x="4501475" y="58641"/>
            <a:ext cx="4583027" cy="2733871"/>
          </a:xfrm>
          <a:prstGeom prst="rect">
            <a:avLst/>
          </a:prstGeom>
          <a:noFill/>
          <a:ln>
            <a:solidFill>
              <a:srgbClr val="AD73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正方形/長方形 9">
            <a:extLst>
              <a:ext uri="{FF2B5EF4-FFF2-40B4-BE49-F238E27FC236}">
                <a16:creationId xmlns:a16="http://schemas.microsoft.com/office/drawing/2014/main" id="{6CBC28BF-FB24-9242-144F-842AC50939E9}"/>
              </a:ext>
            </a:extLst>
          </p:cNvPr>
          <p:cNvSpPr/>
          <p:nvPr/>
        </p:nvSpPr>
        <p:spPr>
          <a:xfrm>
            <a:off x="4260714" y="2874523"/>
            <a:ext cx="4823788" cy="1886405"/>
          </a:xfrm>
          <a:prstGeom prst="rect">
            <a:avLst/>
          </a:prstGeom>
          <a:noFill/>
          <a:ln>
            <a:solidFill>
              <a:srgbClr val="AD73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11" name="Picture 10">
            <a:extLst>
              <a:ext uri="{FF2B5EF4-FFF2-40B4-BE49-F238E27FC236}">
                <a16:creationId xmlns:a16="http://schemas.microsoft.com/office/drawing/2014/main" id="{FAE52591-D4CF-7710-2787-23BC743EE287}"/>
              </a:ext>
            </a:extLst>
          </p:cNvPr>
          <p:cNvPicPr>
            <a:picLocks noChangeAspect="1"/>
          </p:cNvPicPr>
          <p:nvPr/>
        </p:nvPicPr>
        <p:blipFill>
          <a:blip r:embed="rId2"/>
          <a:stretch>
            <a:fillRect/>
          </a:stretch>
        </p:blipFill>
        <p:spPr>
          <a:xfrm>
            <a:off x="4529138" y="1248615"/>
            <a:ext cx="2459903" cy="1504325"/>
          </a:xfrm>
          <a:prstGeom prst="rect">
            <a:avLst/>
          </a:prstGeom>
        </p:spPr>
      </p:pic>
      <p:grpSp>
        <p:nvGrpSpPr>
          <p:cNvPr id="21" name="Group 20">
            <a:extLst>
              <a:ext uri="{FF2B5EF4-FFF2-40B4-BE49-F238E27FC236}">
                <a16:creationId xmlns:a16="http://schemas.microsoft.com/office/drawing/2014/main" id="{163EA64A-373D-79C3-7CC7-829CBC2C802E}"/>
              </a:ext>
            </a:extLst>
          </p:cNvPr>
          <p:cNvGrpSpPr/>
          <p:nvPr/>
        </p:nvGrpSpPr>
        <p:grpSpPr>
          <a:xfrm>
            <a:off x="4613236" y="374251"/>
            <a:ext cx="2377646" cy="917750"/>
            <a:chOff x="6722662" y="613057"/>
            <a:chExt cx="2878908" cy="991516"/>
          </a:xfrm>
        </p:grpSpPr>
        <p:pic>
          <p:nvPicPr>
            <p:cNvPr id="12" name="Picture 11">
              <a:extLst>
                <a:ext uri="{FF2B5EF4-FFF2-40B4-BE49-F238E27FC236}">
                  <a16:creationId xmlns:a16="http://schemas.microsoft.com/office/drawing/2014/main" id="{BA4E5B50-9F09-8D78-A970-6DF23935D27E}"/>
                </a:ext>
              </a:extLst>
            </p:cNvPr>
            <p:cNvPicPr>
              <a:picLocks noChangeAspect="1"/>
            </p:cNvPicPr>
            <p:nvPr/>
          </p:nvPicPr>
          <p:blipFill>
            <a:blip r:embed="rId3"/>
            <a:stretch>
              <a:fillRect/>
            </a:stretch>
          </p:blipFill>
          <p:spPr>
            <a:xfrm>
              <a:off x="6722662" y="613057"/>
              <a:ext cx="1003715" cy="913830"/>
            </a:xfrm>
            <a:prstGeom prst="rect">
              <a:avLst/>
            </a:prstGeom>
          </p:spPr>
        </p:pic>
        <p:pic>
          <p:nvPicPr>
            <p:cNvPr id="13" name="Picture 12">
              <a:extLst>
                <a:ext uri="{FF2B5EF4-FFF2-40B4-BE49-F238E27FC236}">
                  <a16:creationId xmlns:a16="http://schemas.microsoft.com/office/drawing/2014/main" id="{6D751865-45EC-1177-4018-AC144BDE0091}"/>
                </a:ext>
              </a:extLst>
            </p:cNvPr>
            <p:cNvPicPr>
              <a:picLocks noChangeAspect="1"/>
            </p:cNvPicPr>
            <p:nvPr/>
          </p:nvPicPr>
          <p:blipFill>
            <a:blip r:embed="rId4"/>
            <a:stretch>
              <a:fillRect/>
            </a:stretch>
          </p:blipFill>
          <p:spPr>
            <a:xfrm>
              <a:off x="7810701" y="613057"/>
              <a:ext cx="978045" cy="915772"/>
            </a:xfrm>
            <a:prstGeom prst="rect">
              <a:avLst/>
            </a:prstGeom>
          </p:spPr>
        </p:pic>
        <p:pic>
          <p:nvPicPr>
            <p:cNvPr id="14" name="Picture 13">
              <a:extLst>
                <a:ext uri="{FF2B5EF4-FFF2-40B4-BE49-F238E27FC236}">
                  <a16:creationId xmlns:a16="http://schemas.microsoft.com/office/drawing/2014/main" id="{F9AB362F-2C5D-6ED8-3FAE-C8E8A5D4A91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35424" y="697874"/>
              <a:ext cx="666146" cy="906699"/>
            </a:xfrm>
            <a:prstGeom prst="rect">
              <a:avLst/>
            </a:prstGeom>
          </p:spPr>
        </p:pic>
      </p:grpSp>
      <p:pic>
        <p:nvPicPr>
          <p:cNvPr id="15" name="Picture 14">
            <a:extLst>
              <a:ext uri="{FF2B5EF4-FFF2-40B4-BE49-F238E27FC236}">
                <a16:creationId xmlns:a16="http://schemas.microsoft.com/office/drawing/2014/main" id="{F921DF7C-EE11-662B-C4EE-4AD95DBC842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7020032" y="138896"/>
            <a:ext cx="2033480" cy="1222448"/>
          </a:xfrm>
          <a:prstGeom prst="rect">
            <a:avLst/>
          </a:prstGeom>
        </p:spPr>
      </p:pic>
      <p:pic>
        <p:nvPicPr>
          <p:cNvPr id="16" name="Picture 15">
            <a:extLst>
              <a:ext uri="{FF2B5EF4-FFF2-40B4-BE49-F238E27FC236}">
                <a16:creationId xmlns:a16="http://schemas.microsoft.com/office/drawing/2014/main" id="{8B34D9F7-867C-F4BB-9706-5A7BE2ED7B8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7020031" y="1405120"/>
            <a:ext cx="2036321" cy="1326264"/>
          </a:xfrm>
          <a:prstGeom prst="rect">
            <a:avLst/>
          </a:prstGeom>
        </p:spPr>
      </p:pic>
      <p:pic>
        <p:nvPicPr>
          <p:cNvPr id="18" name="Picture 17">
            <a:extLst>
              <a:ext uri="{FF2B5EF4-FFF2-40B4-BE49-F238E27FC236}">
                <a16:creationId xmlns:a16="http://schemas.microsoft.com/office/drawing/2014/main" id="{C0ACA36B-9FC6-9BB5-A8F0-E425E2E6B271}"/>
              </a:ext>
            </a:extLst>
          </p:cNvPr>
          <p:cNvPicPr>
            <a:picLocks noChangeAspect="1"/>
          </p:cNvPicPr>
          <p:nvPr/>
        </p:nvPicPr>
        <p:blipFill>
          <a:blip r:embed="rId8"/>
          <a:stretch>
            <a:fillRect/>
          </a:stretch>
        </p:blipFill>
        <p:spPr>
          <a:xfrm>
            <a:off x="4367545" y="3188987"/>
            <a:ext cx="2018830" cy="1526933"/>
          </a:xfrm>
          <a:prstGeom prst="rect">
            <a:avLst/>
          </a:prstGeom>
        </p:spPr>
      </p:pic>
      <p:pic>
        <p:nvPicPr>
          <p:cNvPr id="20" name="Picture 19">
            <a:extLst>
              <a:ext uri="{FF2B5EF4-FFF2-40B4-BE49-F238E27FC236}">
                <a16:creationId xmlns:a16="http://schemas.microsoft.com/office/drawing/2014/main" id="{8FD51059-3559-A389-1BB6-44CE9CE64771}"/>
              </a:ext>
            </a:extLst>
          </p:cNvPr>
          <p:cNvPicPr>
            <a:picLocks noChangeAspect="1"/>
          </p:cNvPicPr>
          <p:nvPr/>
        </p:nvPicPr>
        <p:blipFill>
          <a:blip r:embed="rId9"/>
          <a:stretch>
            <a:fillRect/>
          </a:stretch>
        </p:blipFill>
        <p:spPr>
          <a:xfrm>
            <a:off x="6440722" y="3210264"/>
            <a:ext cx="2559262" cy="1494382"/>
          </a:xfrm>
          <a:prstGeom prst="rect">
            <a:avLst/>
          </a:prstGeom>
        </p:spPr>
      </p:pic>
      <p:sp>
        <p:nvSpPr>
          <p:cNvPr id="25" name="TextBox 24">
            <a:extLst>
              <a:ext uri="{FF2B5EF4-FFF2-40B4-BE49-F238E27FC236}">
                <a16:creationId xmlns:a16="http://schemas.microsoft.com/office/drawing/2014/main" id="{45665342-2A53-D2AD-D4D0-213F27DBBE91}"/>
              </a:ext>
            </a:extLst>
          </p:cNvPr>
          <p:cNvSpPr txBox="1"/>
          <p:nvPr/>
        </p:nvSpPr>
        <p:spPr>
          <a:xfrm>
            <a:off x="4451071" y="120686"/>
            <a:ext cx="2644589" cy="248209"/>
          </a:xfrm>
          <a:prstGeom prst="rect">
            <a:avLst/>
          </a:prstGeom>
          <a:noFill/>
        </p:spPr>
        <p:txBody>
          <a:bodyPr wrap="square">
            <a:spAutoFit/>
          </a:bodyPr>
          <a:lstStyle/>
          <a:p>
            <a:pPr algn="ctr"/>
            <a:r>
              <a:rPr lang="en-US" sz="1013" b="1" spc="-15" dirty="0">
                <a:solidFill>
                  <a:srgbClr val="0F124A"/>
                </a:solidFill>
                <a:latin typeface="Arial"/>
              </a:rPr>
              <a:t>Frequency Scanning Interferometry (FSI)</a:t>
            </a:r>
            <a:endParaRPr lang="en-US" sz="1350" b="1" spc="-15" dirty="0"/>
          </a:p>
        </p:txBody>
      </p:sp>
      <p:sp>
        <p:nvSpPr>
          <p:cNvPr id="26" name="TextBox 25">
            <a:extLst>
              <a:ext uri="{FF2B5EF4-FFF2-40B4-BE49-F238E27FC236}">
                <a16:creationId xmlns:a16="http://schemas.microsoft.com/office/drawing/2014/main" id="{F41BEF7D-D2AA-B1EC-1F7E-60294B4CD20F}"/>
              </a:ext>
            </a:extLst>
          </p:cNvPr>
          <p:cNvSpPr txBox="1"/>
          <p:nvPr/>
        </p:nvSpPr>
        <p:spPr>
          <a:xfrm>
            <a:off x="5887096" y="1405086"/>
            <a:ext cx="1075652" cy="1112805"/>
          </a:xfrm>
          <a:prstGeom prst="rect">
            <a:avLst/>
          </a:prstGeom>
          <a:noFill/>
        </p:spPr>
        <p:txBody>
          <a:bodyPr wrap="square">
            <a:spAutoFit/>
          </a:bodyPr>
          <a:lstStyle/>
          <a:p>
            <a:pPr algn="r">
              <a:lnSpc>
                <a:spcPct val="110000"/>
              </a:lnSpc>
            </a:pPr>
            <a:r>
              <a:rPr lang="en-US" sz="1013" b="1" dirty="0">
                <a:solidFill>
                  <a:srgbClr val="0F124A"/>
                </a:solidFill>
                <a:latin typeface="Arial"/>
              </a:rPr>
              <a:t>A Dense Laser</a:t>
            </a:r>
          </a:p>
          <a:p>
            <a:pPr algn="r">
              <a:lnSpc>
                <a:spcPct val="110000"/>
              </a:lnSpc>
            </a:pPr>
            <a:r>
              <a:rPr lang="en-US" sz="1013" b="1" dirty="0">
                <a:solidFill>
                  <a:srgbClr val="0F124A"/>
                </a:solidFill>
                <a:latin typeface="Arial"/>
              </a:rPr>
              <a:t>Based Detector Monitoring</a:t>
            </a:r>
          </a:p>
          <a:p>
            <a:pPr algn="r">
              <a:lnSpc>
                <a:spcPct val="110000"/>
              </a:lnSpc>
            </a:pPr>
            <a:r>
              <a:rPr lang="en-US" sz="1013" b="1" dirty="0">
                <a:solidFill>
                  <a:srgbClr val="0F124A"/>
                </a:solidFill>
                <a:latin typeface="Arial"/>
              </a:rPr>
              <a:t>Network</a:t>
            </a:r>
            <a:endParaRPr lang="en-US" sz="1350" b="1" dirty="0"/>
          </a:p>
        </p:txBody>
      </p:sp>
      <p:sp>
        <p:nvSpPr>
          <p:cNvPr id="27" name="TextBox 26">
            <a:extLst>
              <a:ext uri="{FF2B5EF4-FFF2-40B4-BE49-F238E27FC236}">
                <a16:creationId xmlns:a16="http://schemas.microsoft.com/office/drawing/2014/main" id="{40F09987-1FF3-C54A-C73C-7D73A3301900}"/>
              </a:ext>
            </a:extLst>
          </p:cNvPr>
          <p:cNvSpPr txBox="1"/>
          <p:nvPr/>
        </p:nvSpPr>
        <p:spPr>
          <a:xfrm>
            <a:off x="5181706" y="548993"/>
            <a:ext cx="728084" cy="384080"/>
          </a:xfrm>
          <a:prstGeom prst="rect">
            <a:avLst/>
          </a:prstGeom>
          <a:noFill/>
        </p:spPr>
        <p:txBody>
          <a:bodyPr wrap="none" rtlCol="0">
            <a:spAutoFit/>
          </a:bodyPr>
          <a:lstStyle/>
          <a:p>
            <a:pPr algn="ctr">
              <a:lnSpc>
                <a:spcPct val="90000"/>
              </a:lnSpc>
            </a:pPr>
            <a:r>
              <a:rPr lang="en-US" sz="1050" b="1" dirty="0">
                <a:solidFill>
                  <a:srgbClr val="000099"/>
                </a:solidFill>
              </a:rPr>
              <a:t>Spiraling</a:t>
            </a:r>
          </a:p>
          <a:p>
            <a:pPr algn="ctr">
              <a:lnSpc>
                <a:spcPct val="90000"/>
              </a:lnSpc>
            </a:pPr>
            <a:r>
              <a:rPr lang="en-US" sz="1050" b="1" dirty="0">
                <a:solidFill>
                  <a:srgbClr val="000099"/>
                </a:solidFill>
              </a:rPr>
              <a:t>Fibers!</a:t>
            </a:r>
          </a:p>
        </p:txBody>
      </p:sp>
      <p:sp>
        <p:nvSpPr>
          <p:cNvPr id="28" name="TextBox 27">
            <a:extLst>
              <a:ext uri="{FF2B5EF4-FFF2-40B4-BE49-F238E27FC236}">
                <a16:creationId xmlns:a16="http://schemas.microsoft.com/office/drawing/2014/main" id="{62D28C3B-D82B-F00E-47F1-499FDC46C4FD}"/>
              </a:ext>
            </a:extLst>
          </p:cNvPr>
          <p:cNvSpPr txBox="1"/>
          <p:nvPr/>
        </p:nvSpPr>
        <p:spPr>
          <a:xfrm>
            <a:off x="7017299" y="160299"/>
            <a:ext cx="2041052" cy="248209"/>
          </a:xfrm>
          <a:prstGeom prst="rect">
            <a:avLst/>
          </a:prstGeom>
          <a:noFill/>
        </p:spPr>
        <p:txBody>
          <a:bodyPr wrap="square">
            <a:spAutoFit/>
          </a:bodyPr>
          <a:lstStyle/>
          <a:p>
            <a:pPr algn="ctr"/>
            <a:r>
              <a:rPr lang="en-US" sz="1013" b="1" spc="-15" dirty="0">
                <a:solidFill>
                  <a:srgbClr val="FFFF00"/>
                </a:solidFill>
                <a:latin typeface="Arial"/>
              </a:rPr>
              <a:t>Fiber FSI Monitoring Example</a:t>
            </a:r>
            <a:endParaRPr lang="en-US" sz="1350" b="1" spc="-15" dirty="0">
              <a:solidFill>
                <a:srgbClr val="FFFF00"/>
              </a:solidFill>
            </a:endParaRPr>
          </a:p>
        </p:txBody>
      </p:sp>
      <p:sp>
        <p:nvSpPr>
          <p:cNvPr id="29" name="TextBox 28">
            <a:extLst>
              <a:ext uri="{FF2B5EF4-FFF2-40B4-BE49-F238E27FC236}">
                <a16:creationId xmlns:a16="http://schemas.microsoft.com/office/drawing/2014/main" id="{7EF26ADF-B7AA-786B-6544-770613E1FE5C}"/>
              </a:ext>
            </a:extLst>
          </p:cNvPr>
          <p:cNvSpPr txBox="1"/>
          <p:nvPr/>
        </p:nvSpPr>
        <p:spPr>
          <a:xfrm>
            <a:off x="6970044" y="1391476"/>
            <a:ext cx="1766779" cy="358753"/>
          </a:xfrm>
          <a:prstGeom prst="rect">
            <a:avLst/>
          </a:prstGeom>
          <a:noFill/>
        </p:spPr>
        <p:txBody>
          <a:bodyPr wrap="square">
            <a:spAutoFit/>
          </a:bodyPr>
          <a:lstStyle/>
          <a:p>
            <a:pPr algn="ctr">
              <a:lnSpc>
                <a:spcPct val="85000"/>
              </a:lnSpc>
            </a:pPr>
            <a:r>
              <a:rPr lang="en-US" sz="1013" b="1" spc="-15" dirty="0">
                <a:solidFill>
                  <a:srgbClr val="FFFF00"/>
                </a:solidFill>
                <a:latin typeface="Arial"/>
              </a:rPr>
              <a:t>Component / Girder </a:t>
            </a:r>
            <a:r>
              <a:rPr lang="en-US" sz="1013" b="1" spc="-15" dirty="0" err="1">
                <a:solidFill>
                  <a:srgbClr val="FFFF00"/>
                </a:solidFill>
                <a:latin typeface="Arial"/>
              </a:rPr>
              <a:t>Fiducialisation</a:t>
            </a:r>
            <a:endParaRPr lang="en-US" sz="1350" b="1" spc="-15" dirty="0">
              <a:solidFill>
                <a:srgbClr val="FFFF00"/>
              </a:solidFill>
            </a:endParaRPr>
          </a:p>
        </p:txBody>
      </p:sp>
      <p:sp>
        <p:nvSpPr>
          <p:cNvPr id="30" name="TextBox 29">
            <a:extLst>
              <a:ext uri="{FF2B5EF4-FFF2-40B4-BE49-F238E27FC236}">
                <a16:creationId xmlns:a16="http://schemas.microsoft.com/office/drawing/2014/main" id="{7A37A895-8CA3-50F1-BE19-5C22F723211E}"/>
              </a:ext>
            </a:extLst>
          </p:cNvPr>
          <p:cNvSpPr txBox="1"/>
          <p:nvPr/>
        </p:nvSpPr>
        <p:spPr>
          <a:xfrm>
            <a:off x="4927405" y="338797"/>
            <a:ext cx="646332" cy="217752"/>
          </a:xfrm>
          <a:prstGeom prst="rect">
            <a:avLst/>
          </a:prstGeom>
          <a:noFill/>
        </p:spPr>
        <p:txBody>
          <a:bodyPr wrap="none" rtlCol="0">
            <a:spAutoFit/>
          </a:bodyPr>
          <a:lstStyle/>
          <a:p>
            <a:pPr algn="ctr">
              <a:lnSpc>
                <a:spcPct val="90000"/>
              </a:lnSpc>
            </a:pPr>
            <a:r>
              <a:rPr lang="en-US" sz="900" b="1" dirty="0">
                <a:solidFill>
                  <a:srgbClr val="000099"/>
                </a:solidFill>
              </a:rPr>
              <a:t>Motion A</a:t>
            </a:r>
          </a:p>
        </p:txBody>
      </p:sp>
      <p:sp>
        <p:nvSpPr>
          <p:cNvPr id="31" name="TextBox 30">
            <a:extLst>
              <a:ext uri="{FF2B5EF4-FFF2-40B4-BE49-F238E27FC236}">
                <a16:creationId xmlns:a16="http://schemas.microsoft.com/office/drawing/2014/main" id="{52E3FC42-DDE7-6F5F-E707-5A41F51061A3}"/>
              </a:ext>
            </a:extLst>
          </p:cNvPr>
          <p:cNvSpPr txBox="1"/>
          <p:nvPr/>
        </p:nvSpPr>
        <p:spPr>
          <a:xfrm>
            <a:off x="5835438" y="333164"/>
            <a:ext cx="646332" cy="217752"/>
          </a:xfrm>
          <a:prstGeom prst="rect">
            <a:avLst/>
          </a:prstGeom>
          <a:noFill/>
        </p:spPr>
        <p:txBody>
          <a:bodyPr wrap="none" rtlCol="0">
            <a:spAutoFit/>
          </a:bodyPr>
          <a:lstStyle/>
          <a:p>
            <a:pPr algn="ctr">
              <a:lnSpc>
                <a:spcPct val="90000"/>
              </a:lnSpc>
            </a:pPr>
            <a:r>
              <a:rPr lang="en-US" sz="900" b="1" dirty="0">
                <a:solidFill>
                  <a:srgbClr val="000099"/>
                </a:solidFill>
              </a:rPr>
              <a:t>Motion B</a:t>
            </a:r>
          </a:p>
        </p:txBody>
      </p:sp>
      <p:sp>
        <p:nvSpPr>
          <p:cNvPr id="1024" name="TextBox 1023">
            <a:extLst>
              <a:ext uri="{FF2B5EF4-FFF2-40B4-BE49-F238E27FC236}">
                <a16:creationId xmlns:a16="http://schemas.microsoft.com/office/drawing/2014/main" id="{9B6BF82C-1093-67B3-8EAA-58629313ABB7}"/>
              </a:ext>
            </a:extLst>
          </p:cNvPr>
          <p:cNvSpPr txBox="1"/>
          <p:nvPr/>
        </p:nvSpPr>
        <p:spPr>
          <a:xfrm>
            <a:off x="4232477" y="2926620"/>
            <a:ext cx="2353036" cy="248209"/>
          </a:xfrm>
          <a:prstGeom prst="rect">
            <a:avLst/>
          </a:prstGeom>
          <a:noFill/>
        </p:spPr>
        <p:txBody>
          <a:bodyPr wrap="square">
            <a:spAutoFit/>
          </a:bodyPr>
          <a:lstStyle/>
          <a:p>
            <a:pPr algn="ctr"/>
            <a:r>
              <a:rPr lang="en-US" sz="1013" b="1" spc="-15" dirty="0">
                <a:solidFill>
                  <a:srgbClr val="0F124A"/>
                </a:solidFill>
                <a:latin typeface="Arial"/>
              </a:rPr>
              <a:t>Dynamic Aperture Figure of Merit</a:t>
            </a:r>
            <a:endParaRPr lang="en-US" sz="1350" b="1" spc="-15" dirty="0"/>
          </a:p>
        </p:txBody>
      </p:sp>
      <p:sp>
        <p:nvSpPr>
          <p:cNvPr id="1026" name="TextBox 1025">
            <a:extLst>
              <a:ext uri="{FF2B5EF4-FFF2-40B4-BE49-F238E27FC236}">
                <a16:creationId xmlns:a16="http://schemas.microsoft.com/office/drawing/2014/main" id="{83BA3626-4C1C-B010-2A2B-9690819E964F}"/>
              </a:ext>
            </a:extLst>
          </p:cNvPr>
          <p:cNvSpPr txBox="1"/>
          <p:nvPr/>
        </p:nvSpPr>
        <p:spPr>
          <a:xfrm>
            <a:off x="6596004" y="2932555"/>
            <a:ext cx="2353036" cy="248209"/>
          </a:xfrm>
          <a:prstGeom prst="rect">
            <a:avLst/>
          </a:prstGeom>
          <a:noFill/>
        </p:spPr>
        <p:txBody>
          <a:bodyPr wrap="square">
            <a:spAutoFit/>
          </a:bodyPr>
          <a:lstStyle/>
          <a:p>
            <a:pPr algn="ctr"/>
            <a:r>
              <a:rPr lang="en-US" sz="1013" b="1" spc="-15" dirty="0">
                <a:solidFill>
                  <a:srgbClr val="0F124A"/>
                </a:solidFill>
                <a:latin typeface="Arial"/>
              </a:rPr>
              <a:t>Final Associated Tolerances Table</a:t>
            </a:r>
            <a:endParaRPr lang="en-US" sz="1350" b="1" spc="-15" dirty="0"/>
          </a:p>
        </p:txBody>
      </p:sp>
      <p:sp>
        <p:nvSpPr>
          <p:cNvPr id="4" name="Text Box 16">
            <a:extLst>
              <a:ext uri="{FF2B5EF4-FFF2-40B4-BE49-F238E27FC236}">
                <a16:creationId xmlns:a16="http://schemas.microsoft.com/office/drawing/2014/main" id="{4AE10FD2-F516-7522-34CA-A4AA6EEB8140}"/>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WG10 Magnets, IR, Alignment</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3956541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AEED-E87E-576D-515B-E8773113B1E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ACACD7-9E44-8DF3-AF3A-1C77ACC6842D}"/>
              </a:ext>
            </a:extLst>
          </p:cNvPr>
          <p:cNvSpPr>
            <a:spLocks noGrp="1"/>
          </p:cNvSpPr>
          <p:nvPr>
            <p:ph type="title"/>
          </p:nvPr>
        </p:nvSpPr>
        <p:spPr>
          <a:xfrm>
            <a:off x="722438" y="3561651"/>
            <a:ext cx="7772400" cy="1021556"/>
          </a:xfrm>
        </p:spPr>
        <p:txBody>
          <a:bodyPr/>
          <a:lstStyle/>
          <a:p>
            <a:r>
              <a:rPr lang="en-US" altLang="ja-JP" sz="2400" cap="none" dirty="0"/>
              <a:t>Alessandro Gallo (INFN)</a:t>
            </a:r>
            <a:br>
              <a:rPr lang="en-US" altLang="ja-JP" sz="2400" cap="none" dirty="0"/>
            </a:br>
            <a:r>
              <a:rPr lang="en-US" altLang="ja-JP" sz="2400" cap="none" dirty="0"/>
              <a:t>Tetsuo Abe (KEK)</a:t>
            </a:r>
          </a:p>
        </p:txBody>
      </p:sp>
      <p:sp>
        <p:nvSpPr>
          <p:cNvPr id="3" name="テキスト プレースホルダー 2">
            <a:extLst>
              <a:ext uri="{FF2B5EF4-FFF2-40B4-BE49-F238E27FC236}">
                <a16:creationId xmlns:a16="http://schemas.microsoft.com/office/drawing/2014/main" id="{D08A1118-F63D-0D45-6605-74D151282B97}"/>
              </a:ext>
            </a:extLst>
          </p:cNvPr>
          <p:cNvSpPr>
            <a:spLocks noGrp="1"/>
          </p:cNvSpPr>
          <p:nvPr>
            <p:ph type="body" idx="1"/>
          </p:nvPr>
        </p:nvSpPr>
        <p:spPr/>
        <p:txBody>
          <a:bodyPr/>
          <a:lstStyle/>
          <a:p>
            <a:r>
              <a:rPr kumimoji="1" lang="en-US" altLang="ja-JP" sz="3200" dirty="0"/>
              <a:t>WG11</a:t>
            </a:r>
          </a:p>
          <a:p>
            <a:r>
              <a:rPr kumimoji="1" lang="en-US" altLang="ja-JP" sz="3200" dirty="0"/>
              <a:t>RF</a:t>
            </a:r>
          </a:p>
        </p:txBody>
      </p:sp>
      <p:sp>
        <p:nvSpPr>
          <p:cNvPr id="4" name="スライド番号プレースホルダー 3">
            <a:extLst>
              <a:ext uri="{FF2B5EF4-FFF2-40B4-BE49-F238E27FC236}">
                <a16:creationId xmlns:a16="http://schemas.microsoft.com/office/drawing/2014/main" id="{11B628A2-4F10-1A63-1BA1-248797414240}"/>
              </a:ext>
            </a:extLst>
          </p:cNvPr>
          <p:cNvSpPr>
            <a:spLocks noGrp="1"/>
          </p:cNvSpPr>
          <p:nvPr>
            <p:ph type="sldNum" sz="quarter" idx="10"/>
          </p:nvPr>
        </p:nvSpPr>
        <p:spPr/>
        <p:txBody>
          <a:bodyPr/>
          <a:lstStyle/>
          <a:p>
            <a:pPr>
              <a:defRPr/>
            </a:pPr>
            <a:fld id="{564B4DE4-18C0-CA4C-B6F1-505553AAF7C8}" type="slidenum">
              <a:rPr lang="en-US" altLang="ja-JP" smtClean="0"/>
              <a:pPr>
                <a:defRPr/>
              </a:pPr>
              <a:t>19</a:t>
            </a:fld>
            <a:endParaRPr lang="en-US" altLang="ja-JP" dirty="0"/>
          </a:p>
        </p:txBody>
      </p:sp>
      <p:sp>
        <p:nvSpPr>
          <p:cNvPr id="5" name="Text Box 16">
            <a:extLst>
              <a:ext uri="{FF2B5EF4-FFF2-40B4-BE49-F238E27FC236}">
                <a16:creationId xmlns:a16="http://schemas.microsoft.com/office/drawing/2014/main" id="{E443A1DF-B874-3280-C97B-F517DBDB9330}"/>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WG11 RF</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632946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1ED1C6-E93A-7D91-5F48-7E16746FF421}"/>
              </a:ext>
            </a:extLst>
          </p:cNvPr>
          <p:cNvSpPr>
            <a:spLocks noGrp="1"/>
          </p:cNvSpPr>
          <p:nvPr>
            <p:ph type="title"/>
          </p:nvPr>
        </p:nvSpPr>
        <p:spPr>
          <a:xfrm>
            <a:off x="1" y="262360"/>
            <a:ext cx="7839306" cy="485847"/>
          </a:xfrm>
        </p:spPr>
        <p:txBody>
          <a:bodyPr/>
          <a:lstStyle/>
          <a:p>
            <a:r>
              <a:rPr kumimoji="1" lang="en-US" altLang="ja-JP" sz="2400" dirty="0"/>
              <a:t>Hardware-related working groups</a:t>
            </a:r>
            <a:r>
              <a:rPr kumimoji="1" lang="en-US" altLang="ja-JP" sz="1800" dirty="0"/>
              <a:t> &amp; </a:t>
            </a:r>
            <a:r>
              <a:rPr kumimoji="1" lang="en-US" altLang="ja-JP" sz="2400" dirty="0"/>
              <a:t>conveners </a:t>
            </a:r>
            <a:endParaRPr kumimoji="1" lang="ja-JP" altLang="en-US" sz="2400"/>
          </a:p>
        </p:txBody>
      </p:sp>
      <p:sp>
        <p:nvSpPr>
          <p:cNvPr id="3" name="コンテンツ プレースホルダー 2">
            <a:extLst>
              <a:ext uri="{FF2B5EF4-FFF2-40B4-BE49-F238E27FC236}">
                <a16:creationId xmlns:a16="http://schemas.microsoft.com/office/drawing/2014/main" id="{BFFB63C3-C95C-A656-B8B6-7AC6A5718442}"/>
              </a:ext>
            </a:extLst>
          </p:cNvPr>
          <p:cNvSpPr>
            <a:spLocks noGrp="1"/>
          </p:cNvSpPr>
          <p:nvPr>
            <p:ph idx="1"/>
          </p:nvPr>
        </p:nvSpPr>
        <p:spPr>
          <a:xfrm>
            <a:off x="139884" y="948922"/>
            <a:ext cx="9087569" cy="4189081"/>
          </a:xfrm>
        </p:spPr>
        <p:txBody>
          <a:bodyPr/>
          <a:lstStyle/>
          <a:p>
            <a:r>
              <a:rPr kumimoji="1" lang="en-US" altLang="ja-JP" sz="2000" dirty="0"/>
              <a:t>WG6 - Injector, Injection</a:t>
            </a:r>
            <a:r>
              <a:rPr kumimoji="1" lang="en-US" altLang="ja-JP" sz="1600" dirty="0"/>
              <a:t> (partially)</a:t>
            </a:r>
            <a:r>
              <a:rPr kumimoji="1" lang="en-US" altLang="ja-JP" sz="2000" dirty="0"/>
              <a:t> </a:t>
            </a:r>
          </a:p>
          <a:p>
            <a:pPr lvl="1"/>
            <a:r>
              <a:rPr kumimoji="1" lang="en-US" altLang="ja-JP" sz="1600" dirty="0"/>
              <a:t>Paolo </a:t>
            </a:r>
            <a:r>
              <a:rPr kumimoji="1" lang="en-US" altLang="ja-JP" sz="1600" dirty="0" err="1"/>
              <a:t>Craievich</a:t>
            </a:r>
            <a:r>
              <a:rPr kumimoji="1" lang="en-US" altLang="ja-JP" sz="1600" dirty="0"/>
              <a:t> (PSI)</a:t>
            </a:r>
          </a:p>
          <a:p>
            <a:pPr lvl="1"/>
            <a:r>
              <a:rPr kumimoji="1" lang="en-US" altLang="ja-JP" sz="1600" dirty="0"/>
              <a:t>Kazuro Furukawa (KEK)</a:t>
            </a:r>
          </a:p>
          <a:p>
            <a:pPr lvl="3"/>
            <a:r>
              <a:rPr kumimoji="1" lang="ja-JP" altLang="en-US" sz="900"/>
              <a:t>　</a:t>
            </a:r>
            <a:r>
              <a:rPr kumimoji="1" lang="en-US" altLang="ja-JP" sz="900" dirty="0"/>
              <a:t>		</a:t>
            </a:r>
            <a:endParaRPr kumimoji="1" lang="ja-JP" altLang="en-US" sz="900"/>
          </a:p>
          <a:p>
            <a:r>
              <a:rPr kumimoji="1" lang="en-US" altLang="ja-JP" sz="2000" dirty="0"/>
              <a:t>WG7 - Beam Instrumentation </a:t>
            </a:r>
          </a:p>
          <a:p>
            <a:pPr lvl="1"/>
            <a:r>
              <a:rPr kumimoji="1" lang="en-US" altLang="ja-JP" sz="1600" dirty="0"/>
              <a:t>Hitomi Ikeda  (KEK)</a:t>
            </a:r>
          </a:p>
          <a:p>
            <a:pPr lvl="1"/>
            <a:r>
              <a:rPr kumimoji="1" lang="en-US" altLang="ja-JP" sz="1600" dirty="0"/>
              <a:t>Stefano Mazzoni (CERN)</a:t>
            </a:r>
          </a:p>
          <a:p>
            <a:pPr lvl="3"/>
            <a:endParaRPr kumimoji="1" lang="en-US" altLang="ja-JP" sz="900" dirty="0"/>
          </a:p>
          <a:p>
            <a:r>
              <a:rPr kumimoji="1" lang="en-US" altLang="ja-JP" sz="2000" dirty="0"/>
              <a:t>WG9</a:t>
            </a:r>
            <a:r>
              <a:rPr lang="en-US" altLang="ja-JP" sz="2000" dirty="0"/>
              <a:t> - </a:t>
            </a:r>
            <a:r>
              <a:rPr kumimoji="1" lang="en-US" altLang="ja-JP" sz="2000" dirty="0"/>
              <a:t>Vacuum </a:t>
            </a:r>
          </a:p>
          <a:p>
            <a:pPr lvl="1"/>
            <a:r>
              <a:rPr kumimoji="1" lang="en-US" altLang="ja-JP" sz="1600" dirty="0"/>
              <a:t>Kyo Shibata (KEK)</a:t>
            </a:r>
          </a:p>
          <a:p>
            <a:pPr lvl="1"/>
            <a:r>
              <a:rPr kumimoji="1" lang="en-US" altLang="ja-JP" sz="1600" dirty="0"/>
              <a:t>Oleg Malyshev (</a:t>
            </a:r>
            <a:r>
              <a:rPr kumimoji="1" lang="en-US" altLang="ja-JP" sz="1600" dirty="0" err="1"/>
              <a:t>ASTeC</a:t>
            </a:r>
            <a:r>
              <a:rPr kumimoji="1" lang="en-US" altLang="ja-JP" sz="1600" dirty="0"/>
              <a:t>, Daresbury)</a:t>
            </a:r>
          </a:p>
          <a:p>
            <a:pPr lvl="3"/>
            <a:endParaRPr kumimoji="1" lang="en-US" altLang="ja-JP" sz="900" dirty="0"/>
          </a:p>
          <a:p>
            <a:endParaRPr kumimoji="1" lang="en-US" altLang="ja-JP" sz="1600" dirty="0"/>
          </a:p>
        </p:txBody>
      </p:sp>
      <p:sp>
        <p:nvSpPr>
          <p:cNvPr id="4" name="スライド番号プレースホルダー 3">
            <a:extLst>
              <a:ext uri="{FF2B5EF4-FFF2-40B4-BE49-F238E27FC236}">
                <a16:creationId xmlns:a16="http://schemas.microsoft.com/office/drawing/2014/main" id="{F37AEDCE-6509-EC48-88CC-F7C665AA7463}"/>
              </a:ext>
            </a:extLst>
          </p:cNvPr>
          <p:cNvSpPr>
            <a:spLocks noGrp="1"/>
          </p:cNvSpPr>
          <p:nvPr>
            <p:ph type="sldNum" sz="quarter" idx="10"/>
          </p:nvPr>
        </p:nvSpPr>
        <p:spPr/>
        <p:txBody>
          <a:bodyPr/>
          <a:lstStyle/>
          <a:p>
            <a:pPr>
              <a:defRPr/>
            </a:pPr>
            <a:fld id="{4D221721-5FDC-D445-9F85-7F3CCA7B1AE5}" type="slidenum">
              <a:rPr lang="en-US" altLang="ja-JP" smtClean="0"/>
              <a:pPr>
                <a:defRPr/>
              </a:pPr>
              <a:t>2</a:t>
            </a:fld>
            <a:endParaRPr lang="en-US" altLang="ja-JP" dirty="0"/>
          </a:p>
        </p:txBody>
      </p:sp>
      <p:sp>
        <p:nvSpPr>
          <p:cNvPr id="5" name="コンテンツ プレースホルダー 2">
            <a:extLst>
              <a:ext uri="{FF2B5EF4-FFF2-40B4-BE49-F238E27FC236}">
                <a16:creationId xmlns:a16="http://schemas.microsoft.com/office/drawing/2014/main" id="{7085F3C7-6D39-6C61-5FD4-CD25234A0B6B}"/>
              </a:ext>
            </a:extLst>
          </p:cNvPr>
          <p:cNvSpPr txBox="1">
            <a:spLocks/>
          </p:cNvSpPr>
          <p:nvPr/>
        </p:nvSpPr>
        <p:spPr bwMode="auto">
          <a:xfrm>
            <a:off x="4572001" y="974956"/>
            <a:ext cx="4783872" cy="4189081"/>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lvl1pPr marL="253720" indent="-253720" algn="l" rtl="0" eaLnBrk="1" fontAlgn="base" hangingPunct="1">
              <a:spcBef>
                <a:spcPct val="20000"/>
              </a:spcBef>
              <a:spcAft>
                <a:spcPct val="0"/>
              </a:spcAft>
              <a:buClr>
                <a:srgbClr val="FF0000"/>
              </a:buClr>
              <a:buFont typeface="Wingdings" charset="2"/>
              <a:buChar char="u"/>
              <a:defRPr kumimoji="1" sz="2380" b="1">
                <a:solidFill>
                  <a:srgbClr val="000060"/>
                </a:solidFill>
                <a:latin typeface="+mn-lt"/>
                <a:ea typeface="+mn-ea"/>
                <a:cs typeface="+mn-cs"/>
              </a:defRPr>
            </a:lvl1pPr>
            <a:lvl2pPr marL="368164" indent="-183542" algn="l" rtl="0" eaLnBrk="1" fontAlgn="base" hangingPunct="1">
              <a:spcBef>
                <a:spcPct val="20000"/>
              </a:spcBef>
              <a:spcAft>
                <a:spcPct val="0"/>
              </a:spcAft>
              <a:buClr>
                <a:srgbClr val="FF3F00"/>
              </a:buClr>
              <a:buFont typeface="Wingdings" charset="2"/>
              <a:buChar char="v"/>
              <a:tabLst/>
              <a:defRPr kumimoji="1" sz="2040" b="1">
                <a:solidFill>
                  <a:srgbClr val="600000"/>
                </a:solidFill>
                <a:latin typeface="+mn-lt"/>
                <a:ea typeface="+mn-ea"/>
                <a:cs typeface="+mn-cs"/>
              </a:defRPr>
            </a:lvl2pPr>
            <a:lvl3pPr marL="489086" indent="-183542" algn="l" rtl="0" eaLnBrk="1" fontAlgn="base" hangingPunct="1">
              <a:spcBef>
                <a:spcPct val="20000"/>
              </a:spcBef>
              <a:spcAft>
                <a:spcPct val="0"/>
              </a:spcAft>
              <a:buClr>
                <a:srgbClr val="FF7F00"/>
              </a:buClr>
              <a:buFont typeface="Wingdings" charset="2"/>
              <a:buChar char="³"/>
              <a:defRPr kumimoji="1" sz="1768" b="1">
                <a:solidFill>
                  <a:srgbClr val="004000"/>
                </a:solidFill>
                <a:latin typeface="+mn-lt"/>
                <a:ea typeface="+mn-ea"/>
                <a:cs typeface="+mn-cs"/>
              </a:defRPr>
            </a:lvl3pPr>
            <a:lvl4pPr marL="547387" indent="-120922" algn="l" rtl="0" eaLnBrk="1" fontAlgn="base" hangingPunct="1">
              <a:spcBef>
                <a:spcPct val="20000"/>
              </a:spcBef>
              <a:spcAft>
                <a:spcPct val="0"/>
              </a:spcAft>
              <a:buClr>
                <a:srgbClr val="FFBF00"/>
              </a:buClr>
              <a:buFont typeface="Wingdings" charset="2"/>
              <a:buChar char="w"/>
              <a:defRPr kumimoji="1" sz="1496" b="1">
                <a:solidFill>
                  <a:srgbClr val="400040"/>
                </a:solidFill>
                <a:latin typeface="+mn-lt"/>
                <a:ea typeface="+mn-ea"/>
                <a:cs typeface="+mn-cs"/>
              </a:defRPr>
            </a:lvl4pPr>
            <a:lvl5pPr marL="668309" indent="-120922" algn="l" rtl="0" eaLnBrk="1" fontAlgn="base" hangingPunct="1">
              <a:spcBef>
                <a:spcPct val="20000"/>
              </a:spcBef>
              <a:spcAft>
                <a:spcPct val="0"/>
              </a:spcAft>
              <a:buChar char="»"/>
              <a:defRPr kumimoji="1" b="1">
                <a:solidFill>
                  <a:schemeClr val="tx1"/>
                </a:solidFill>
                <a:latin typeface="+mn-lt"/>
                <a:ea typeface="+mn-ea"/>
                <a:cs typeface="+mn-cs"/>
              </a:defRPr>
            </a:lvl5pPr>
            <a:lvl6pPr marL="902726" algn="l" rtl="0" eaLnBrk="1" fontAlgn="base" hangingPunct="1">
              <a:spcBef>
                <a:spcPct val="20000"/>
              </a:spcBef>
              <a:spcAft>
                <a:spcPct val="0"/>
              </a:spcAft>
              <a:buChar char="»"/>
              <a:defRPr kumimoji="1" b="1">
                <a:solidFill>
                  <a:schemeClr val="tx1"/>
                </a:solidFill>
                <a:latin typeface="+mn-lt"/>
                <a:ea typeface="+mn-ea"/>
                <a:cs typeface="+mn-cs"/>
              </a:defRPr>
            </a:lvl6pPr>
            <a:lvl7pPr marL="1241248" algn="l" rtl="0" eaLnBrk="1" fontAlgn="base" hangingPunct="1">
              <a:spcBef>
                <a:spcPct val="20000"/>
              </a:spcBef>
              <a:spcAft>
                <a:spcPct val="0"/>
              </a:spcAft>
              <a:buChar char="»"/>
              <a:defRPr kumimoji="1" b="1">
                <a:solidFill>
                  <a:schemeClr val="tx1"/>
                </a:solidFill>
                <a:latin typeface="+mn-lt"/>
                <a:ea typeface="+mn-ea"/>
                <a:cs typeface="+mn-cs"/>
              </a:defRPr>
            </a:lvl7pPr>
            <a:lvl8pPr marL="1579770" algn="l" rtl="0" eaLnBrk="1" fontAlgn="base" hangingPunct="1">
              <a:spcBef>
                <a:spcPct val="20000"/>
              </a:spcBef>
              <a:spcAft>
                <a:spcPct val="0"/>
              </a:spcAft>
              <a:buChar char="»"/>
              <a:defRPr kumimoji="1" b="1">
                <a:solidFill>
                  <a:schemeClr val="tx1"/>
                </a:solidFill>
                <a:latin typeface="+mn-lt"/>
                <a:ea typeface="+mn-ea"/>
                <a:cs typeface="+mn-cs"/>
              </a:defRPr>
            </a:lvl8pPr>
            <a:lvl9pPr marL="1918293" algn="l" rtl="0" eaLnBrk="1" fontAlgn="base" hangingPunct="1">
              <a:spcBef>
                <a:spcPct val="20000"/>
              </a:spcBef>
              <a:spcAft>
                <a:spcPct val="0"/>
              </a:spcAft>
              <a:buChar char="»"/>
              <a:defRPr kumimoji="1" b="1">
                <a:solidFill>
                  <a:schemeClr val="tx1"/>
                </a:solidFill>
                <a:latin typeface="+mn-lt"/>
                <a:ea typeface="+mn-ea"/>
                <a:cs typeface="+mn-cs"/>
              </a:defRPr>
            </a:lvl9pPr>
          </a:lstStyle>
          <a:p>
            <a:pPr defTabSz="914400"/>
            <a:r>
              <a:rPr lang="en-US" altLang="ja-JP" sz="2000" kern="0" dirty="0"/>
              <a:t>WG10 - Magnets, IR, Alignment </a:t>
            </a:r>
          </a:p>
          <a:p>
            <a:pPr lvl="1" defTabSz="914400"/>
            <a:r>
              <a:rPr lang="en-US" altLang="ja-JP" sz="1600" kern="0" dirty="0"/>
              <a:t>Mika </a:t>
            </a:r>
            <a:r>
              <a:rPr lang="en-US" altLang="ja-JP" sz="1600" kern="0" dirty="0" err="1"/>
              <a:t>Masuzawa</a:t>
            </a:r>
            <a:r>
              <a:rPr lang="en-US" altLang="ja-JP" sz="1600" kern="0" dirty="0"/>
              <a:t> (KEK)</a:t>
            </a:r>
          </a:p>
          <a:p>
            <a:pPr lvl="1" defTabSz="914400"/>
            <a:r>
              <a:rPr lang="en-US" altLang="ja-JP" sz="1600" kern="0" dirty="0"/>
              <a:t>Helene </a:t>
            </a:r>
            <a:r>
              <a:rPr lang="en-US" altLang="ja-JP" sz="1600" kern="0" dirty="0" err="1"/>
              <a:t>Mainaud</a:t>
            </a:r>
            <a:r>
              <a:rPr lang="en-US" altLang="ja-JP" sz="1600" kern="0" dirty="0"/>
              <a:t> Durand (CERN)</a:t>
            </a:r>
          </a:p>
          <a:p>
            <a:pPr lvl="1" defTabSz="914400"/>
            <a:r>
              <a:rPr lang="en-US" altLang="ja-JP" sz="1600" kern="0" dirty="0"/>
              <a:t>Brett Parker (BNL)</a:t>
            </a:r>
          </a:p>
          <a:p>
            <a:pPr lvl="3" defTabSz="914400"/>
            <a:endParaRPr lang="en-US" altLang="ja-JP" sz="900" kern="0" dirty="0"/>
          </a:p>
          <a:p>
            <a:pPr defTabSz="914400"/>
            <a:r>
              <a:rPr lang="en-US" altLang="ja-JP" sz="2000" kern="0" dirty="0"/>
              <a:t>WG11 - RF </a:t>
            </a:r>
          </a:p>
          <a:p>
            <a:pPr lvl="1" defTabSz="914400"/>
            <a:r>
              <a:rPr lang="en-US" altLang="ja-JP" sz="1600" kern="0" dirty="0"/>
              <a:t>Alessandro Gallo (INFN)</a:t>
            </a:r>
          </a:p>
          <a:p>
            <a:pPr lvl="1" defTabSz="914400"/>
            <a:r>
              <a:rPr lang="en-US" altLang="ja-JP" sz="1600" kern="0" dirty="0"/>
              <a:t>Tetsuo Abe (KEK)</a:t>
            </a:r>
          </a:p>
          <a:p>
            <a:pPr lvl="3" defTabSz="914400"/>
            <a:endParaRPr lang="en-US" altLang="ja-JP" sz="900" kern="0" dirty="0"/>
          </a:p>
          <a:p>
            <a:pPr defTabSz="914400"/>
            <a:r>
              <a:rPr lang="en-US" altLang="ja-JP" sz="2000" kern="0" dirty="0"/>
              <a:t>WG12 - Cryogenics, Infrastructures </a:t>
            </a:r>
          </a:p>
          <a:p>
            <a:pPr lvl="1" defTabSz="914400"/>
            <a:r>
              <a:rPr lang="en-US" altLang="ja-JP" sz="1600" kern="0" dirty="0"/>
              <a:t>Gao Jie (IHEP)</a:t>
            </a:r>
          </a:p>
          <a:p>
            <a:pPr lvl="1" defTabSz="914400"/>
            <a:r>
              <a:rPr lang="en-US" altLang="ja-JP" sz="1600" kern="0" dirty="0" err="1"/>
              <a:t>Hirotaka</a:t>
            </a:r>
            <a:r>
              <a:rPr lang="en-US" altLang="ja-JP" sz="1600" kern="0" dirty="0"/>
              <a:t> Nakai (KEK)</a:t>
            </a:r>
          </a:p>
        </p:txBody>
      </p:sp>
    </p:spTree>
    <p:extLst>
      <p:ext uri="{BB962C8B-B14F-4D97-AF65-F5344CB8AC3E}">
        <p14:creationId xmlns:p14="http://schemas.microsoft.com/office/powerpoint/2010/main" val="25742316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4">
            <a:extLst>
              <a:ext uri="{FF2B5EF4-FFF2-40B4-BE49-F238E27FC236}">
                <a16:creationId xmlns:a16="http://schemas.microsoft.com/office/drawing/2014/main" id="{8E41B377-CD2B-4CE8-82D8-6BD17606C43B}"/>
              </a:ext>
            </a:extLst>
          </p:cNvPr>
          <p:cNvSpPr txBox="1">
            <a:spLocks/>
          </p:cNvSpPr>
          <p:nvPr/>
        </p:nvSpPr>
        <p:spPr>
          <a:xfrm>
            <a:off x="6892290" y="487394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20</a:t>
            </a:fld>
            <a:endParaRPr lang="it-IT" sz="900" dirty="0">
              <a:solidFill>
                <a:srgbClr val="FFFF00"/>
              </a:solidFill>
              <a:latin typeface="Calibri" panose="020F0502020204030204"/>
            </a:endParaRPr>
          </a:p>
        </p:txBody>
      </p:sp>
      <p:sp>
        <p:nvSpPr>
          <p:cNvPr id="7" name="Rettangolo 6">
            <a:extLst>
              <a:ext uri="{FF2B5EF4-FFF2-40B4-BE49-F238E27FC236}">
                <a16:creationId xmlns:a16="http://schemas.microsoft.com/office/drawing/2014/main" id="{62E603BA-C15B-4455-B1A4-A474489C39EB}"/>
              </a:ext>
            </a:extLst>
          </p:cNvPr>
          <p:cNvSpPr/>
          <p:nvPr/>
        </p:nvSpPr>
        <p:spPr>
          <a:xfrm>
            <a:off x="2801" y="-3541"/>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tabLst>
                <a:tab pos="742950" algn="l"/>
              </a:tabLst>
              <a:defRPr/>
            </a:pPr>
            <a:r>
              <a:rPr lang="it-IT" sz="1350" i="1" dirty="0">
                <a:solidFill>
                  <a:srgbClr val="4472C4">
                    <a:lumMod val="20000"/>
                    <a:lumOff val="80000"/>
                  </a:srgbClr>
                </a:solidFill>
                <a:latin typeface="Calibri" panose="020F0502020204030204"/>
              </a:rPr>
              <a:t>T. </a:t>
            </a:r>
            <a:r>
              <a:rPr lang="it-IT" sz="1350" i="1" dirty="0" err="1">
                <a:solidFill>
                  <a:srgbClr val="4472C4">
                    <a:lumMod val="20000"/>
                    <a:lumOff val="80000"/>
                  </a:srgbClr>
                </a:solidFill>
                <a:latin typeface="Calibri" panose="020F0502020204030204"/>
              </a:rPr>
              <a:t>Abe</a:t>
            </a:r>
            <a:r>
              <a:rPr lang="it-IT" sz="1350" i="1" dirty="0">
                <a:solidFill>
                  <a:srgbClr val="4472C4">
                    <a:lumMod val="20000"/>
                    <a:lumOff val="80000"/>
                  </a:srgbClr>
                </a:solidFill>
                <a:latin typeface="Calibri" panose="020F0502020204030204"/>
              </a:rPr>
              <a:t> &amp; A. Gallo: WG11 </a:t>
            </a:r>
            <a:r>
              <a:rPr lang="it-IT" sz="1350" i="1" dirty="0" err="1">
                <a:solidFill>
                  <a:srgbClr val="4472C4">
                    <a:lumMod val="20000"/>
                    <a:lumOff val="80000"/>
                  </a:srgbClr>
                </a:solidFill>
                <a:latin typeface="Calibri" panose="020F0502020204030204"/>
              </a:rPr>
              <a:t>Summary</a:t>
            </a:r>
            <a:endParaRPr lang="it-IT" sz="1350" i="1" dirty="0">
              <a:solidFill>
                <a:srgbClr val="4472C4">
                  <a:lumMod val="20000"/>
                  <a:lumOff val="80000"/>
                </a:srgbClr>
              </a:solidFill>
              <a:latin typeface="Calibri" panose="020F0502020204030204"/>
            </a:endParaRPr>
          </a:p>
        </p:txBody>
      </p:sp>
      <p:sp>
        <p:nvSpPr>
          <p:cNvPr id="10" name="CasellaDiTesto 9">
            <a:extLst>
              <a:ext uri="{FF2B5EF4-FFF2-40B4-BE49-F238E27FC236}">
                <a16:creationId xmlns:a16="http://schemas.microsoft.com/office/drawing/2014/main" id="{F531DEF0-B433-D0E4-8892-684ED3973CDD}"/>
              </a:ext>
            </a:extLst>
          </p:cNvPr>
          <p:cNvSpPr txBox="1"/>
          <p:nvPr/>
        </p:nvSpPr>
        <p:spPr>
          <a:xfrm>
            <a:off x="1166384" y="242927"/>
            <a:ext cx="6645402" cy="646331"/>
          </a:xfrm>
          <a:prstGeom prst="rect">
            <a:avLst/>
          </a:prstGeom>
          <a:noFill/>
        </p:spPr>
        <p:txBody>
          <a:bodyPr wrap="square" rtlCol="0">
            <a:spAutoFit/>
          </a:bodyPr>
          <a:lstStyle/>
          <a:p>
            <a:pPr algn="ctr" defTabSz="685800">
              <a:defRPr/>
            </a:pPr>
            <a:r>
              <a:rPr lang="it-IT" sz="3600" b="1" dirty="0">
                <a:solidFill>
                  <a:srgbClr val="002060"/>
                </a:solidFill>
                <a:latin typeface="Calibri" panose="020F0502020204030204"/>
              </a:rPr>
              <a:t>WG11 (RF) SUMMARY </a:t>
            </a:r>
          </a:p>
        </p:txBody>
      </p:sp>
      <p:sp>
        <p:nvSpPr>
          <p:cNvPr id="2" name="Rettangolo 7">
            <a:extLst>
              <a:ext uri="{FF2B5EF4-FFF2-40B4-BE49-F238E27FC236}">
                <a16:creationId xmlns:a16="http://schemas.microsoft.com/office/drawing/2014/main" id="{B0C4ACF7-2C04-591C-ADFF-B903D9B44FB3}"/>
              </a:ext>
            </a:extLst>
          </p:cNvPr>
          <p:cNvSpPr/>
          <p:nvPr/>
        </p:nvSpPr>
        <p:spPr>
          <a:xfrm>
            <a:off x="0" y="4896538"/>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i="1" dirty="0">
                <a:solidFill>
                  <a:srgbClr val="FFFF00"/>
                </a:solidFill>
                <a:latin typeface="Calibri" panose="020F0502020204030204"/>
              </a:rPr>
              <a:t>eeFACT2025 Workshop – Tsukuba (JP), March 3-7 2025</a:t>
            </a:r>
          </a:p>
        </p:txBody>
      </p:sp>
      <p:sp>
        <p:nvSpPr>
          <p:cNvPr id="3" name="Segnaposto numero diapositiva 4">
            <a:extLst>
              <a:ext uri="{FF2B5EF4-FFF2-40B4-BE49-F238E27FC236}">
                <a16:creationId xmlns:a16="http://schemas.microsoft.com/office/drawing/2014/main" id="{164B5D51-D72B-A380-D954-30BCD35A7035}"/>
              </a:ext>
            </a:extLst>
          </p:cNvPr>
          <p:cNvSpPr txBox="1">
            <a:spLocks/>
          </p:cNvSpPr>
          <p:nvPr/>
        </p:nvSpPr>
        <p:spPr>
          <a:xfrm>
            <a:off x="7006590" y="488537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20</a:t>
            </a:fld>
            <a:endParaRPr lang="it-IT" sz="900" dirty="0">
              <a:solidFill>
                <a:srgbClr val="FFFF00"/>
              </a:solidFill>
              <a:latin typeface="Calibri" panose="020F0502020204030204"/>
            </a:endParaRPr>
          </a:p>
        </p:txBody>
      </p:sp>
      <p:pic>
        <p:nvPicPr>
          <p:cNvPr id="1026" name="Picture 2" descr="eeFACT 2025 - 70th ICFA Advanced Beam Dynamics Workshop on High Luminosity Circular e+e– Colliders">
            <a:extLst>
              <a:ext uri="{FF2B5EF4-FFF2-40B4-BE49-F238E27FC236}">
                <a16:creationId xmlns:a16="http://schemas.microsoft.com/office/drawing/2014/main" id="{C0E74DAB-7DD1-13DB-0577-7757168E104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894361" y="254587"/>
            <a:ext cx="1242054" cy="7700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7898EB-86BF-BF69-F205-6E38048EF4AD}"/>
              </a:ext>
            </a:extLst>
          </p:cNvPr>
          <p:cNvSpPr txBox="1"/>
          <p:nvPr/>
        </p:nvSpPr>
        <p:spPr>
          <a:xfrm>
            <a:off x="58354" y="913772"/>
            <a:ext cx="9061169" cy="3970318"/>
          </a:xfrm>
          <a:prstGeom prst="rect">
            <a:avLst/>
          </a:prstGeom>
          <a:noFill/>
        </p:spPr>
        <p:txBody>
          <a:bodyPr wrap="square">
            <a:spAutoFit/>
          </a:bodyPr>
          <a:lstStyle/>
          <a:p>
            <a:r>
              <a:rPr lang="en-GB" sz="1200" dirty="0"/>
              <a:t> 1    Dr. </a:t>
            </a:r>
            <a:r>
              <a:rPr lang="en-GB" sz="1200" b="1" dirty="0"/>
              <a:t>Tetsuya Kobayashi </a:t>
            </a:r>
            <a:r>
              <a:rPr lang="en-GB" sz="1200" dirty="0"/>
              <a:t>(KEK - High Energy Accelerator Research Organization, JPN):</a:t>
            </a:r>
          </a:p>
          <a:p>
            <a:r>
              <a:rPr lang="en-GB" sz="1200" dirty="0"/>
              <a:t>      </a:t>
            </a:r>
            <a:r>
              <a:rPr lang="en-GB" sz="1200" i="1" dirty="0"/>
              <a:t>"High current-related issues in KEKB/</a:t>
            </a:r>
            <a:r>
              <a:rPr lang="en-GB" sz="1200" i="1" dirty="0" err="1"/>
              <a:t>SuperKEKB</a:t>
            </a:r>
            <a:r>
              <a:rPr lang="en-GB" sz="1200" i="1" dirty="0"/>
              <a:t> RF operation"</a:t>
            </a:r>
          </a:p>
          <a:p>
            <a:endParaRPr lang="en-GB" sz="1200" dirty="0"/>
          </a:p>
          <a:p>
            <a:r>
              <a:rPr lang="en-GB" sz="1200" dirty="0"/>
              <a:t>    2   Dr. </a:t>
            </a:r>
            <a:r>
              <a:rPr lang="en-GB" sz="1200" b="1" dirty="0"/>
              <a:t>Walid </a:t>
            </a:r>
            <a:r>
              <a:rPr lang="en-GB" sz="1200" b="1" dirty="0" err="1"/>
              <a:t>Kaabi</a:t>
            </a:r>
            <a:r>
              <a:rPr lang="en-GB" sz="1200" b="1" dirty="0"/>
              <a:t> </a:t>
            </a:r>
            <a:r>
              <a:rPr lang="en-GB" sz="1200" dirty="0"/>
              <a:t>(Université Paris-</a:t>
            </a:r>
            <a:r>
              <a:rPr lang="en-GB" sz="1200" dirty="0" err="1"/>
              <a:t>Saclay</a:t>
            </a:r>
            <a:r>
              <a:rPr lang="en-GB" sz="1200" dirty="0"/>
              <a:t>, CNRS/IN2P3, </a:t>
            </a:r>
            <a:r>
              <a:rPr lang="en-GB" sz="1200" dirty="0" err="1"/>
              <a:t>IJCLab</a:t>
            </a:r>
            <a:r>
              <a:rPr lang="en-GB" sz="1200" dirty="0"/>
              <a:t>): </a:t>
            </a:r>
            <a:r>
              <a:rPr lang="en-GB" sz="1200" i="1" dirty="0"/>
              <a:t>"Challenges in RF systems for  Energy Recovering Linacs</a:t>
            </a:r>
            <a:r>
              <a:rPr lang="en-GB" sz="1200" dirty="0"/>
              <a:t>"</a:t>
            </a:r>
          </a:p>
          <a:p>
            <a:endParaRPr lang="en-GB" sz="1200" dirty="0"/>
          </a:p>
          <a:p>
            <a:r>
              <a:rPr lang="en-GB" sz="1200" dirty="0"/>
              <a:t>    3    Dr. </a:t>
            </a:r>
            <a:r>
              <a:rPr lang="en-GB" sz="1200" b="1" dirty="0"/>
              <a:t>Rama </a:t>
            </a:r>
            <a:r>
              <a:rPr lang="en-GB" sz="1200" b="1" dirty="0" err="1"/>
              <a:t>Calaga</a:t>
            </a:r>
            <a:r>
              <a:rPr lang="en-GB" sz="1200" b="1" dirty="0"/>
              <a:t> </a:t>
            </a:r>
            <a:r>
              <a:rPr lang="en-GB" sz="1200" dirty="0"/>
              <a:t>(CERN European Organization for Nuclear Research): </a:t>
            </a:r>
            <a:r>
              <a:rPr lang="en-GB" sz="1200" i="1" dirty="0"/>
              <a:t>"Status and perspectives of RF systems for Hi-Lumi LHC"</a:t>
            </a:r>
          </a:p>
          <a:p>
            <a:r>
              <a:rPr lang="en-GB" sz="1200" dirty="0"/>
              <a:t>       </a:t>
            </a:r>
          </a:p>
          <a:p>
            <a:r>
              <a:rPr lang="en-GB" sz="1200" dirty="0"/>
              <a:t>    4    Dr. </a:t>
            </a:r>
            <a:r>
              <a:rPr lang="en-GB" sz="1200" b="1" dirty="0"/>
              <a:t>Feng Qiu </a:t>
            </a:r>
            <a:r>
              <a:rPr lang="en-GB" sz="1200" dirty="0"/>
              <a:t>(IMP Institute of Modern Physics, Chinese Academy of Sciences):</a:t>
            </a:r>
          </a:p>
          <a:p>
            <a:r>
              <a:rPr lang="en-GB" sz="1200" dirty="0"/>
              <a:t>          </a:t>
            </a:r>
            <a:r>
              <a:rPr lang="en-GB" sz="1200" i="1" dirty="0"/>
              <a:t>"Improving Beam Quality and Reliability through Low-Level RF Control in Superconducting Accelerators"</a:t>
            </a:r>
          </a:p>
          <a:p>
            <a:r>
              <a:rPr lang="en-GB" sz="1200" dirty="0"/>
              <a:t>       </a:t>
            </a:r>
          </a:p>
          <a:p>
            <a:r>
              <a:rPr lang="en-GB" sz="1200" dirty="0"/>
              <a:t>    5    Dr. </a:t>
            </a:r>
            <a:r>
              <a:rPr lang="en-GB" sz="1200" b="1" dirty="0" err="1"/>
              <a:t>Yelong</a:t>
            </a:r>
            <a:r>
              <a:rPr lang="en-GB" sz="1200" b="1" dirty="0"/>
              <a:t> Wei </a:t>
            </a:r>
            <a:r>
              <a:rPr lang="en-GB" sz="1200" dirty="0"/>
              <a:t>(USTC University of Science and Technology of China, CHN):</a:t>
            </a:r>
          </a:p>
          <a:p>
            <a:r>
              <a:rPr lang="en-GB" sz="1200" dirty="0"/>
              <a:t>         </a:t>
            </a:r>
            <a:r>
              <a:rPr lang="en-GB" sz="1200" i="1" dirty="0"/>
              <a:t>"Design and prototyping of a HOM-damping TM020-mode RF cavity for the STCF collider rings" </a:t>
            </a:r>
            <a:r>
              <a:rPr lang="en-GB" sz="1200" dirty="0"/>
              <a:t>  </a:t>
            </a:r>
          </a:p>
          <a:p>
            <a:endParaRPr lang="en-GB" sz="1200" dirty="0"/>
          </a:p>
          <a:p>
            <a:r>
              <a:rPr lang="en-GB" sz="1200" dirty="0"/>
              <a:t>    6    Dr. </a:t>
            </a:r>
            <a:r>
              <a:rPr lang="en-GB" sz="1200" b="1" dirty="0"/>
              <a:t>Mathieu </a:t>
            </a:r>
            <a:r>
              <a:rPr lang="en-GB" sz="1200" b="1" dirty="0" err="1"/>
              <a:t>Omet</a:t>
            </a:r>
            <a:r>
              <a:rPr lang="en-GB" sz="1200" b="1" dirty="0"/>
              <a:t> </a:t>
            </a:r>
            <a:r>
              <a:rPr lang="en-GB" sz="1200" dirty="0"/>
              <a:t>(KEK - High Energy Accelerator Research Organization, JPN):</a:t>
            </a:r>
          </a:p>
          <a:p>
            <a:r>
              <a:rPr lang="en-GB" sz="1200" dirty="0"/>
              <a:t>         </a:t>
            </a:r>
            <a:r>
              <a:rPr lang="en-GB" sz="1200" i="1" dirty="0"/>
              <a:t>"ILC RF system challenges and status of high-gradient SC cavities"  </a:t>
            </a:r>
          </a:p>
          <a:p>
            <a:endParaRPr lang="en-GB" sz="1200" dirty="0"/>
          </a:p>
          <a:p>
            <a:r>
              <a:rPr lang="en-GB" sz="1200" dirty="0"/>
              <a:t>    7     Dr. </a:t>
            </a:r>
            <a:r>
              <a:rPr lang="en-GB" sz="1200" b="1" dirty="0" err="1"/>
              <a:t>Jiyuan</a:t>
            </a:r>
            <a:r>
              <a:rPr lang="en-GB" sz="1200" b="1" dirty="0"/>
              <a:t> Zhai </a:t>
            </a:r>
            <a:r>
              <a:rPr lang="en-GB" sz="1200" dirty="0"/>
              <a:t>(IHEP, CHN): </a:t>
            </a:r>
            <a:r>
              <a:rPr lang="en-GB" sz="1200" i="1" dirty="0"/>
              <a:t>"RF systems for circular Higgs factory projects" </a:t>
            </a:r>
          </a:p>
          <a:p>
            <a:endParaRPr lang="en-GB" sz="1200" dirty="0"/>
          </a:p>
          <a:p>
            <a:r>
              <a:rPr lang="en-GB" sz="1200" dirty="0"/>
              <a:t>    8    Dr. </a:t>
            </a:r>
            <a:r>
              <a:rPr lang="en-GB" sz="1200" b="1" dirty="0"/>
              <a:t>Dario </a:t>
            </a:r>
            <a:r>
              <a:rPr lang="en-GB" sz="1200" b="1" dirty="0" err="1"/>
              <a:t>Giove</a:t>
            </a:r>
            <a:r>
              <a:rPr lang="en-GB" sz="1200" b="1" dirty="0"/>
              <a:t> </a:t>
            </a:r>
            <a:r>
              <a:rPr lang="en-GB" sz="1200" dirty="0"/>
              <a:t>(INFN Milan, ITA): </a:t>
            </a:r>
            <a:r>
              <a:rPr lang="en-GB" sz="1200" i="1" dirty="0"/>
              <a:t>"RF systems for a future Muon collider" </a:t>
            </a:r>
          </a:p>
          <a:p>
            <a:endParaRPr lang="en-GB" sz="1200" dirty="0"/>
          </a:p>
          <a:p>
            <a:r>
              <a:rPr lang="en-GB" sz="1200" dirty="0"/>
              <a:t>    9     Dr. </a:t>
            </a:r>
            <a:r>
              <a:rPr lang="en-GB" sz="1200" b="1" dirty="0" err="1"/>
              <a:t>Jiyuan</a:t>
            </a:r>
            <a:r>
              <a:rPr lang="en-GB" sz="1200" b="1" dirty="0"/>
              <a:t> Zhai </a:t>
            </a:r>
            <a:r>
              <a:rPr lang="en-GB" sz="1200" dirty="0"/>
              <a:t>on behalf of Dr. </a:t>
            </a:r>
            <a:r>
              <a:rPr lang="en-GB" sz="1200" b="1" dirty="0" err="1"/>
              <a:t>Zusheng</a:t>
            </a:r>
            <a:r>
              <a:rPr lang="en-GB" sz="1200" b="1" dirty="0"/>
              <a:t> Zhou </a:t>
            </a:r>
            <a:r>
              <a:rPr lang="en-GB" sz="1200" dirty="0"/>
              <a:t>(IHEP, CHN): </a:t>
            </a:r>
            <a:r>
              <a:rPr lang="en-GB" sz="1200" i="1" dirty="0"/>
              <a:t>"High Efficiency klystrons for future colliders" </a:t>
            </a:r>
          </a:p>
        </p:txBody>
      </p:sp>
      <p:sp>
        <p:nvSpPr>
          <p:cNvPr id="4" name="Text Box 16">
            <a:extLst>
              <a:ext uri="{FF2B5EF4-FFF2-40B4-BE49-F238E27FC236}">
                <a16:creationId xmlns:a16="http://schemas.microsoft.com/office/drawing/2014/main" id="{3C6B9BE1-0D1D-7C73-FEBF-07B604E80AA4}"/>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chemeClr val="accent6">
                    <a:lumMod val="20000"/>
                    <a:lumOff val="80000"/>
                  </a:schemeClr>
                </a:solidFill>
                <a:latin typeface="Arial Rounded MT Bold"/>
                <a:ea typeface="ヒラギノ丸ゴ Pro W4"/>
                <a:cs typeface="ヒラギノ丸ゴ Pro W4"/>
              </a:rPr>
              <a:t>WG11 RF</a:t>
            </a:r>
            <a:endParaRPr lang="en-US" altLang="ja-JP" sz="884" i="1" dirty="0">
              <a:solidFill>
                <a:schemeClr val="accent6">
                  <a:lumMod val="20000"/>
                  <a:lumOff val="80000"/>
                </a:schemeClr>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3710691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CE6E-60F3-2366-53C8-1A42EEE351B8}"/>
            </a:ext>
          </a:extLst>
        </p:cNvPr>
        <p:cNvGrpSpPr/>
        <p:nvPr/>
      </p:nvGrpSpPr>
      <p:grpSpPr>
        <a:xfrm>
          <a:off x="0" y="0"/>
          <a:ext cx="0" cy="0"/>
          <a:chOff x="0" y="0"/>
          <a:chExt cx="0" cy="0"/>
        </a:xfrm>
      </p:grpSpPr>
      <p:sp>
        <p:nvSpPr>
          <p:cNvPr id="6" name="Segnaposto numero diapositiva 4">
            <a:extLst>
              <a:ext uri="{FF2B5EF4-FFF2-40B4-BE49-F238E27FC236}">
                <a16:creationId xmlns:a16="http://schemas.microsoft.com/office/drawing/2014/main" id="{5F863387-BCA6-01AF-08C7-84973486A0D7}"/>
              </a:ext>
            </a:extLst>
          </p:cNvPr>
          <p:cNvSpPr txBox="1">
            <a:spLocks/>
          </p:cNvSpPr>
          <p:nvPr/>
        </p:nvSpPr>
        <p:spPr>
          <a:xfrm>
            <a:off x="6892290" y="487394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21</a:t>
            </a:fld>
            <a:endParaRPr lang="it-IT" sz="900" dirty="0">
              <a:solidFill>
                <a:srgbClr val="FFFF00"/>
              </a:solidFill>
              <a:latin typeface="Calibri" panose="020F0502020204030204"/>
            </a:endParaRPr>
          </a:p>
        </p:txBody>
      </p:sp>
      <p:sp>
        <p:nvSpPr>
          <p:cNvPr id="7" name="Rettangolo 6">
            <a:extLst>
              <a:ext uri="{FF2B5EF4-FFF2-40B4-BE49-F238E27FC236}">
                <a16:creationId xmlns:a16="http://schemas.microsoft.com/office/drawing/2014/main" id="{252A08A9-BD39-B0C2-59CF-2218A3D64909}"/>
              </a:ext>
            </a:extLst>
          </p:cNvPr>
          <p:cNvSpPr/>
          <p:nvPr/>
        </p:nvSpPr>
        <p:spPr>
          <a:xfrm>
            <a:off x="2801" y="-3541"/>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tabLst>
                <a:tab pos="742950" algn="l"/>
              </a:tabLst>
              <a:defRPr/>
            </a:pPr>
            <a:r>
              <a:rPr lang="en-US" sz="1350" i="1">
                <a:solidFill>
                  <a:srgbClr val="4472C4">
                    <a:lumMod val="20000"/>
                    <a:lumOff val="80000"/>
                  </a:srgbClr>
                </a:solidFill>
                <a:latin typeface="Calibri" panose="020F0502020204030204"/>
              </a:rPr>
              <a:t>T. </a:t>
            </a:r>
            <a:r>
              <a:rPr lang="en-US" sz="1350" i="1" dirty="0">
                <a:solidFill>
                  <a:srgbClr val="4472C4">
                    <a:lumMod val="20000"/>
                    <a:lumOff val="80000"/>
                  </a:srgbClr>
                </a:solidFill>
                <a:latin typeface="Calibri" panose="020F0502020204030204"/>
              </a:rPr>
              <a:t>Abe &amp; A. Gallo: WG11 Summary</a:t>
            </a:r>
          </a:p>
        </p:txBody>
      </p:sp>
      <p:sp>
        <p:nvSpPr>
          <p:cNvPr id="2" name="Rettangolo 7">
            <a:extLst>
              <a:ext uri="{FF2B5EF4-FFF2-40B4-BE49-F238E27FC236}">
                <a16:creationId xmlns:a16="http://schemas.microsoft.com/office/drawing/2014/main" id="{D4CC6496-B453-5153-0763-66FCB112C147}"/>
              </a:ext>
            </a:extLst>
          </p:cNvPr>
          <p:cNvSpPr/>
          <p:nvPr/>
        </p:nvSpPr>
        <p:spPr>
          <a:xfrm>
            <a:off x="0" y="4896538"/>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i="1" dirty="0">
                <a:solidFill>
                  <a:srgbClr val="FFFF00"/>
                </a:solidFill>
                <a:latin typeface="Calibri" panose="020F0502020204030204"/>
              </a:rPr>
              <a:t>eeFACT2025 Workshop – Tsukuba (JP), March 3-7 2025</a:t>
            </a:r>
          </a:p>
        </p:txBody>
      </p:sp>
      <p:sp>
        <p:nvSpPr>
          <p:cNvPr id="3" name="Segnaposto numero diapositiva 4">
            <a:extLst>
              <a:ext uri="{FF2B5EF4-FFF2-40B4-BE49-F238E27FC236}">
                <a16:creationId xmlns:a16="http://schemas.microsoft.com/office/drawing/2014/main" id="{AE0B4CC2-1657-62E5-92A3-1B3137EA6485}"/>
              </a:ext>
            </a:extLst>
          </p:cNvPr>
          <p:cNvSpPr txBox="1">
            <a:spLocks/>
          </p:cNvSpPr>
          <p:nvPr/>
        </p:nvSpPr>
        <p:spPr>
          <a:xfrm>
            <a:off x="7006590" y="488537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21</a:t>
            </a:fld>
            <a:endParaRPr lang="it-IT" sz="900" dirty="0">
              <a:solidFill>
                <a:srgbClr val="FFFF00"/>
              </a:solidFill>
              <a:latin typeface="Calibri" panose="020F0502020204030204"/>
            </a:endParaRPr>
          </a:p>
        </p:txBody>
      </p:sp>
      <p:pic>
        <p:nvPicPr>
          <p:cNvPr id="5" name="Picture 4">
            <a:extLst>
              <a:ext uri="{FF2B5EF4-FFF2-40B4-BE49-F238E27FC236}">
                <a16:creationId xmlns:a16="http://schemas.microsoft.com/office/drawing/2014/main" id="{E35FB99F-6572-41AE-52E0-38723A115D92}"/>
              </a:ext>
            </a:extLst>
          </p:cNvPr>
          <p:cNvPicPr>
            <a:picLocks noChangeAspect="1"/>
          </p:cNvPicPr>
          <p:nvPr/>
        </p:nvPicPr>
        <p:blipFill>
          <a:blip r:embed="rId2"/>
          <a:stretch>
            <a:fillRect/>
          </a:stretch>
        </p:blipFill>
        <p:spPr>
          <a:xfrm>
            <a:off x="6484305" y="613443"/>
            <a:ext cx="2464577" cy="1640660"/>
          </a:xfrm>
          <a:prstGeom prst="rect">
            <a:avLst/>
          </a:prstGeom>
        </p:spPr>
      </p:pic>
      <p:sp>
        <p:nvSpPr>
          <p:cNvPr id="9" name="TextBox 8">
            <a:extLst>
              <a:ext uri="{FF2B5EF4-FFF2-40B4-BE49-F238E27FC236}">
                <a16:creationId xmlns:a16="http://schemas.microsoft.com/office/drawing/2014/main" id="{E501D035-D727-5929-5DB1-007037F48A06}"/>
              </a:ext>
            </a:extLst>
          </p:cNvPr>
          <p:cNvSpPr txBox="1"/>
          <p:nvPr/>
        </p:nvSpPr>
        <p:spPr>
          <a:xfrm>
            <a:off x="4133504" y="2511610"/>
            <a:ext cx="2602805" cy="2192908"/>
          </a:xfrm>
          <a:prstGeom prst="rect">
            <a:avLst/>
          </a:prstGeom>
          <a:noFill/>
        </p:spPr>
        <p:txBody>
          <a:bodyPr wrap="square" rtlCol="0">
            <a:spAutoFit/>
          </a:bodyPr>
          <a:lstStyle/>
          <a:p>
            <a:pPr marL="136922" indent="-136922">
              <a:buFont typeface="Arial" panose="020B0604020202020204" pitchFamily="34" charset="0"/>
              <a:buChar char="•"/>
            </a:pPr>
            <a:r>
              <a:rPr lang="en-US" sz="1050" dirty="0"/>
              <a:t>Implementation of </a:t>
            </a:r>
            <a:r>
              <a:rPr lang="en-US" sz="1050" b="1" dirty="0"/>
              <a:t>SC crab cavities HL-LHC</a:t>
            </a:r>
            <a:r>
              <a:rPr lang="en-US" sz="1050" dirty="0"/>
              <a:t> of 2 types (8 x DQW @ CMS, 8 x RFD @ ATLAS) is the </a:t>
            </a:r>
            <a:r>
              <a:rPr lang="en-US" sz="1050" b="1" dirty="0"/>
              <a:t>most challenging RF upgrade </a:t>
            </a:r>
            <a:r>
              <a:rPr lang="en-US" sz="1050" dirty="0"/>
              <a:t>respect to the present LHC.</a:t>
            </a:r>
          </a:p>
          <a:p>
            <a:pPr marL="136922" indent="-136922">
              <a:buFont typeface="Arial" panose="020B0604020202020204" pitchFamily="34" charset="0"/>
              <a:buChar char="•"/>
            </a:pPr>
            <a:r>
              <a:rPr lang="en-US" sz="1050" dirty="0"/>
              <a:t>Way more complicated respect to LHC accelerating cavities (</a:t>
            </a:r>
            <a:r>
              <a:rPr lang="en-GB" sz="1050" dirty="0"/>
              <a:t>complex shaping, 30+ welding, …</a:t>
            </a:r>
            <a:r>
              <a:rPr lang="en-US" sz="1050" dirty="0"/>
              <a:t>), </a:t>
            </a:r>
            <a:r>
              <a:rPr lang="en-GB" sz="1050" dirty="0"/>
              <a:t>surface fields in excess of 50 MV/m &amp; 100 </a:t>
            </a:r>
            <a:r>
              <a:rPr lang="en-GB" sz="1050" dirty="0" err="1"/>
              <a:t>mT.</a:t>
            </a:r>
            <a:endParaRPr lang="en-GB" sz="1050" dirty="0"/>
          </a:p>
          <a:p>
            <a:pPr marL="136922" indent="-136922">
              <a:buFont typeface="Arial" panose="020B0604020202020204" pitchFamily="34" charset="0"/>
              <a:buChar char="•"/>
            </a:pPr>
            <a:r>
              <a:rPr lang="en-GB" sz="1050" dirty="0"/>
              <a:t>DQW successfully tested for 5 years in the SPS. RFD installed in SPS in 2025, ready for extensive tests.</a:t>
            </a:r>
          </a:p>
          <a:p>
            <a:pPr marL="136922" indent="-136922">
              <a:buFont typeface="Arial" panose="020B0604020202020204" pitchFamily="34" charset="0"/>
              <a:buChar char="•"/>
            </a:pPr>
            <a:r>
              <a:rPr lang="en-GB" sz="1050" dirty="0"/>
              <a:t>Wide international collaboration</a:t>
            </a:r>
            <a:endParaRPr lang="en-US" sz="1050" dirty="0"/>
          </a:p>
        </p:txBody>
      </p:sp>
      <p:pic>
        <p:nvPicPr>
          <p:cNvPr id="11" name="Picture 10">
            <a:extLst>
              <a:ext uri="{FF2B5EF4-FFF2-40B4-BE49-F238E27FC236}">
                <a16:creationId xmlns:a16="http://schemas.microsoft.com/office/drawing/2014/main" id="{75E691D6-695E-4EFF-111A-2E331C660363}"/>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74679" y="2624841"/>
            <a:ext cx="1265361" cy="660140"/>
          </a:xfrm>
          <a:prstGeom prst="rect">
            <a:avLst/>
          </a:prstGeom>
        </p:spPr>
      </p:pic>
      <p:pic>
        <p:nvPicPr>
          <p:cNvPr id="12" name="Picture 11" descr="A green and blue object with different parts&#10;&#10;Description automatically generated with medium confidence">
            <a:extLst>
              <a:ext uri="{FF2B5EF4-FFF2-40B4-BE49-F238E27FC236}">
                <a16:creationId xmlns:a16="http://schemas.microsoft.com/office/drawing/2014/main" id="{9D48D17F-1940-FDAB-908F-91D6088A4649}"/>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0663" y="2681382"/>
            <a:ext cx="761104" cy="784403"/>
          </a:xfrm>
          <a:prstGeom prst="rect">
            <a:avLst/>
          </a:prstGeom>
        </p:spPr>
      </p:pic>
      <p:pic>
        <p:nvPicPr>
          <p:cNvPr id="16" name="Picture 15">
            <a:extLst>
              <a:ext uri="{FF2B5EF4-FFF2-40B4-BE49-F238E27FC236}">
                <a16:creationId xmlns:a16="http://schemas.microsoft.com/office/drawing/2014/main" id="{DE26C0A5-819C-7FEB-0161-0FA655791EC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46159" y="3444067"/>
            <a:ext cx="2002490" cy="790407"/>
          </a:xfrm>
          <a:prstGeom prst="rect">
            <a:avLst/>
          </a:prstGeom>
        </p:spPr>
      </p:pic>
      <p:sp>
        <p:nvSpPr>
          <p:cNvPr id="17" name="TextBox 16">
            <a:extLst>
              <a:ext uri="{FF2B5EF4-FFF2-40B4-BE49-F238E27FC236}">
                <a16:creationId xmlns:a16="http://schemas.microsoft.com/office/drawing/2014/main" id="{0E851355-9810-096C-D244-29959A427995}"/>
              </a:ext>
            </a:extLst>
          </p:cNvPr>
          <p:cNvSpPr txBox="1"/>
          <p:nvPr/>
        </p:nvSpPr>
        <p:spPr>
          <a:xfrm>
            <a:off x="7972361" y="2462203"/>
            <a:ext cx="1197705" cy="230832"/>
          </a:xfrm>
          <a:prstGeom prst="rect">
            <a:avLst/>
          </a:prstGeom>
          <a:noFill/>
        </p:spPr>
        <p:txBody>
          <a:bodyPr wrap="square" rtlCol="0">
            <a:spAutoFit/>
          </a:bodyPr>
          <a:lstStyle/>
          <a:p>
            <a:r>
              <a:rPr lang="en-US" sz="900" dirty="0"/>
              <a:t> </a:t>
            </a:r>
            <a:r>
              <a:rPr lang="en-US" sz="750" dirty="0"/>
              <a:t>Double Quarter Wave</a:t>
            </a:r>
          </a:p>
        </p:txBody>
      </p:sp>
      <p:sp>
        <p:nvSpPr>
          <p:cNvPr id="18" name="TextBox 17">
            <a:extLst>
              <a:ext uri="{FF2B5EF4-FFF2-40B4-BE49-F238E27FC236}">
                <a16:creationId xmlns:a16="http://schemas.microsoft.com/office/drawing/2014/main" id="{1B94909E-9496-2CDB-9B08-18A48033BF58}"/>
              </a:ext>
            </a:extLst>
          </p:cNvPr>
          <p:cNvSpPr txBox="1"/>
          <p:nvPr/>
        </p:nvSpPr>
        <p:spPr>
          <a:xfrm>
            <a:off x="6901894" y="3246895"/>
            <a:ext cx="956126" cy="230832"/>
          </a:xfrm>
          <a:prstGeom prst="rect">
            <a:avLst/>
          </a:prstGeom>
          <a:noFill/>
        </p:spPr>
        <p:txBody>
          <a:bodyPr wrap="square" rtlCol="0">
            <a:spAutoFit/>
          </a:bodyPr>
          <a:lstStyle/>
          <a:p>
            <a:r>
              <a:rPr lang="en-US" sz="900" dirty="0"/>
              <a:t>RFD - RF Dipole</a:t>
            </a:r>
          </a:p>
        </p:txBody>
      </p:sp>
      <p:pic>
        <p:nvPicPr>
          <p:cNvPr id="21" name="Picture 20">
            <a:extLst>
              <a:ext uri="{FF2B5EF4-FFF2-40B4-BE49-F238E27FC236}">
                <a16:creationId xmlns:a16="http://schemas.microsoft.com/office/drawing/2014/main" id="{14ACB3ED-72E7-F734-3469-728C258C088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93499" y="4168294"/>
            <a:ext cx="1026848" cy="554876"/>
          </a:xfrm>
          <a:prstGeom prst="rect">
            <a:avLst/>
          </a:prstGeom>
        </p:spPr>
      </p:pic>
      <p:pic>
        <p:nvPicPr>
          <p:cNvPr id="22" name="Picture 21">
            <a:extLst>
              <a:ext uri="{FF2B5EF4-FFF2-40B4-BE49-F238E27FC236}">
                <a16:creationId xmlns:a16="http://schemas.microsoft.com/office/drawing/2014/main" id="{1CF42C39-B1C1-A8A3-160C-C2C78B83DF9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919270" y="4182900"/>
            <a:ext cx="1026848" cy="477181"/>
          </a:xfrm>
          <a:prstGeom prst="rect">
            <a:avLst/>
          </a:prstGeom>
        </p:spPr>
      </p:pic>
      <p:pic>
        <p:nvPicPr>
          <p:cNvPr id="23" name="Picture 22">
            <a:extLst>
              <a:ext uri="{FF2B5EF4-FFF2-40B4-BE49-F238E27FC236}">
                <a16:creationId xmlns:a16="http://schemas.microsoft.com/office/drawing/2014/main" id="{041A7155-4848-7AD2-E3E5-5AF30B0661A6}"/>
              </a:ext>
            </a:extLst>
          </p:cNvPr>
          <p:cNvPicPr>
            <a:picLocks noChangeAspect="1"/>
          </p:cNvPicPr>
          <p:nvPr/>
        </p:nvPicPr>
        <p:blipFill>
          <a:blip r:embed="rId8" cstate="hqprint">
            <a:extLst>
              <a:ext uri="{28A0092B-C50C-407E-A947-70E740481C1C}">
                <a14:useLocalDpi xmlns:a14="http://schemas.microsoft.com/office/drawing/2010/main"/>
              </a:ext>
            </a:extLst>
          </a:blip>
          <a:stretch/>
        </p:blipFill>
        <p:spPr bwMode="auto">
          <a:xfrm>
            <a:off x="4619103" y="4517077"/>
            <a:ext cx="245920" cy="140255"/>
          </a:xfrm>
          <a:prstGeom prst="rect">
            <a:avLst/>
          </a:prstGeom>
        </p:spPr>
      </p:pic>
      <p:pic>
        <p:nvPicPr>
          <p:cNvPr id="24" name="Picture 23">
            <a:extLst>
              <a:ext uri="{FF2B5EF4-FFF2-40B4-BE49-F238E27FC236}">
                <a16:creationId xmlns:a16="http://schemas.microsoft.com/office/drawing/2014/main" id="{1A66B234-773F-1D1C-200B-41D41D0E8817}"/>
              </a:ext>
            </a:extLst>
          </p:cNvPr>
          <p:cNvPicPr>
            <a:picLocks noChangeAspect="1"/>
          </p:cNvPicPr>
          <p:nvPr/>
        </p:nvPicPr>
        <p:blipFill>
          <a:blip r:embed="rId9" cstate="hqprint">
            <a:extLst>
              <a:ext uri="{28A0092B-C50C-407E-A947-70E740481C1C}">
                <a14:useLocalDpi xmlns:a14="http://schemas.microsoft.com/office/drawing/2010/main"/>
              </a:ext>
            </a:extLst>
          </a:blip>
          <a:stretch/>
        </p:blipFill>
        <p:spPr bwMode="auto">
          <a:xfrm>
            <a:off x="5133433" y="4517076"/>
            <a:ext cx="244178" cy="138538"/>
          </a:xfrm>
          <a:prstGeom prst="rect">
            <a:avLst/>
          </a:prstGeom>
        </p:spPr>
      </p:pic>
      <p:pic>
        <p:nvPicPr>
          <p:cNvPr id="25" name="Picture 24">
            <a:extLst>
              <a:ext uri="{FF2B5EF4-FFF2-40B4-BE49-F238E27FC236}">
                <a16:creationId xmlns:a16="http://schemas.microsoft.com/office/drawing/2014/main" id="{9A30AF48-C44C-E648-4420-DDB14D04BF34}"/>
              </a:ext>
            </a:extLst>
          </p:cNvPr>
          <p:cNvPicPr>
            <a:picLocks noChangeAspect="1"/>
          </p:cNvPicPr>
          <p:nvPr/>
        </p:nvPicPr>
        <p:blipFill>
          <a:blip r:embed="rId10" cstate="hqprint">
            <a:extLst>
              <a:ext uri="{28A0092B-C50C-407E-A947-70E740481C1C}">
                <a14:useLocalDpi xmlns:a14="http://schemas.microsoft.com/office/drawing/2010/main"/>
              </a:ext>
            </a:extLst>
          </a:blip>
          <a:stretch/>
        </p:blipFill>
        <p:spPr bwMode="auto">
          <a:xfrm>
            <a:off x="5559213" y="4517076"/>
            <a:ext cx="245919" cy="138538"/>
          </a:xfrm>
          <a:prstGeom prst="rect">
            <a:avLst/>
          </a:prstGeom>
        </p:spPr>
      </p:pic>
      <p:pic>
        <p:nvPicPr>
          <p:cNvPr id="26" name="Picture 25">
            <a:extLst>
              <a:ext uri="{FF2B5EF4-FFF2-40B4-BE49-F238E27FC236}">
                <a16:creationId xmlns:a16="http://schemas.microsoft.com/office/drawing/2014/main" id="{C466A8E2-0B2B-9B14-ADB7-1CCF41B8BAF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6017117" y="4517076"/>
            <a:ext cx="245484" cy="159007"/>
          </a:xfrm>
          <a:prstGeom prst="rect">
            <a:avLst/>
          </a:prstGeom>
          <a:ln>
            <a:solidFill>
              <a:schemeClr val="tx1"/>
            </a:solidFill>
          </a:ln>
        </p:spPr>
      </p:pic>
      <p:sp>
        <p:nvSpPr>
          <p:cNvPr id="27" name="TextBox 26">
            <a:extLst>
              <a:ext uri="{FF2B5EF4-FFF2-40B4-BE49-F238E27FC236}">
                <a16:creationId xmlns:a16="http://schemas.microsoft.com/office/drawing/2014/main" id="{B01B315C-69BB-E6AE-2FD5-4769E8437419}"/>
              </a:ext>
            </a:extLst>
          </p:cNvPr>
          <p:cNvSpPr txBox="1"/>
          <p:nvPr/>
        </p:nvSpPr>
        <p:spPr>
          <a:xfrm>
            <a:off x="1759828" y="617708"/>
            <a:ext cx="3095050" cy="1772280"/>
          </a:xfrm>
          <a:prstGeom prst="rect">
            <a:avLst/>
          </a:prstGeom>
          <a:noFill/>
        </p:spPr>
        <p:txBody>
          <a:bodyPr wrap="square" rtlCol="0">
            <a:spAutoFit/>
          </a:bodyPr>
          <a:lstStyle/>
          <a:p>
            <a:pPr>
              <a:spcAft>
                <a:spcPts val="450"/>
              </a:spcAft>
            </a:pPr>
            <a:r>
              <a:rPr lang="en-GB" sz="1050" dirty="0">
                <a:solidFill>
                  <a:srgbClr val="006F00"/>
                </a:solidFill>
              </a:rPr>
              <a:t>High current issues in </a:t>
            </a:r>
            <a:r>
              <a:rPr lang="en-GB" sz="1050" b="1" dirty="0" err="1">
                <a:solidFill>
                  <a:srgbClr val="006F00"/>
                </a:solidFill>
              </a:rPr>
              <a:t>SuperKEKB</a:t>
            </a:r>
            <a:r>
              <a:rPr lang="en-GB" sz="1050" b="1" dirty="0">
                <a:solidFill>
                  <a:srgbClr val="006F00"/>
                </a:solidFill>
              </a:rPr>
              <a:t> RF </a:t>
            </a:r>
            <a:r>
              <a:rPr lang="en-GB" sz="1050" dirty="0">
                <a:solidFill>
                  <a:srgbClr val="006F00"/>
                </a:solidFill>
              </a:rPr>
              <a:t>operation:</a:t>
            </a:r>
            <a:r>
              <a:rPr lang="en-GB" sz="1050" dirty="0">
                <a:solidFill>
                  <a:srgbClr val="0074B9"/>
                </a:solidFill>
              </a:rPr>
              <a:t> </a:t>
            </a:r>
          </a:p>
          <a:p>
            <a:pPr marL="136922" indent="-136922">
              <a:buFont typeface="Arial" panose="020B0604020202020204" pitchFamily="34" charset="0"/>
              <a:buChar char="•"/>
            </a:pPr>
            <a:r>
              <a:rPr lang="en-GB" sz="1050" dirty="0">
                <a:solidFill>
                  <a:srgbClr val="0070C0"/>
                </a:solidFill>
              </a:rPr>
              <a:t>Beam Power Sharing among Cavities (Acc. Phase Optimization) </a:t>
            </a:r>
          </a:p>
          <a:p>
            <a:pPr marL="136922" indent="-136922">
              <a:buFont typeface="Arial" panose="020B0604020202020204" pitchFamily="34" charset="0"/>
              <a:buChar char="•"/>
            </a:pPr>
            <a:r>
              <a:rPr lang="en-GB" sz="1050" dirty="0">
                <a:solidFill>
                  <a:srgbClr val="0070C0"/>
                </a:solidFill>
              </a:rPr>
              <a:t>Coupled Bunch Instability (CBI) due to both Fund Mode and HOMs </a:t>
            </a:r>
          </a:p>
          <a:p>
            <a:pPr marL="136922" indent="-136922">
              <a:buFont typeface="Arial" panose="020B0604020202020204" pitchFamily="34" charset="0"/>
              <a:buChar char="•"/>
            </a:pPr>
            <a:r>
              <a:rPr lang="en-GB" sz="1050" dirty="0">
                <a:solidFill>
                  <a:srgbClr val="0070C0"/>
                </a:solidFill>
              </a:rPr>
              <a:t>Coherent Bunch Oscillation Issue (Static Robinson Instability) </a:t>
            </a:r>
          </a:p>
          <a:p>
            <a:pPr marL="136922" indent="-136922">
              <a:buFont typeface="Arial" panose="020B0604020202020204" pitchFamily="34" charset="0"/>
              <a:buChar char="•"/>
            </a:pPr>
            <a:r>
              <a:rPr lang="en-GB" sz="1050" dirty="0">
                <a:solidFill>
                  <a:srgbClr val="0070C0"/>
                </a:solidFill>
              </a:rPr>
              <a:t>Transient Beam Loading (Bunch Gap Transient) </a:t>
            </a:r>
          </a:p>
          <a:p>
            <a:pPr marL="136922" indent="-136922">
              <a:buFont typeface="Arial" panose="020B0604020202020204" pitchFamily="34" charset="0"/>
              <a:buChar char="•"/>
            </a:pPr>
            <a:r>
              <a:rPr lang="en-GB" sz="1050" b="1" dirty="0">
                <a:solidFill>
                  <a:srgbClr val="0070C0"/>
                </a:solidFill>
              </a:rPr>
              <a:t>Instability due to interaction btw crab cavities and beam-beam force</a:t>
            </a:r>
          </a:p>
        </p:txBody>
      </p:sp>
      <p:pic>
        <p:nvPicPr>
          <p:cNvPr id="29" name="Picture 28">
            <a:extLst>
              <a:ext uri="{FF2B5EF4-FFF2-40B4-BE49-F238E27FC236}">
                <a16:creationId xmlns:a16="http://schemas.microsoft.com/office/drawing/2014/main" id="{45718E42-394E-225D-D5EC-C05DDE0759CC}"/>
              </a:ext>
            </a:extLst>
          </p:cNvPr>
          <p:cNvPicPr>
            <a:picLocks noChangeAspect="1"/>
          </p:cNvPicPr>
          <p:nvPr/>
        </p:nvPicPr>
        <p:blipFill>
          <a:blip r:embed="rId12"/>
          <a:stretch>
            <a:fillRect/>
          </a:stretch>
        </p:blipFill>
        <p:spPr>
          <a:xfrm>
            <a:off x="376848" y="661518"/>
            <a:ext cx="1158619" cy="560582"/>
          </a:xfrm>
          <a:prstGeom prst="rect">
            <a:avLst/>
          </a:prstGeom>
        </p:spPr>
      </p:pic>
      <p:pic>
        <p:nvPicPr>
          <p:cNvPr id="31" name="Picture 30">
            <a:extLst>
              <a:ext uri="{FF2B5EF4-FFF2-40B4-BE49-F238E27FC236}">
                <a16:creationId xmlns:a16="http://schemas.microsoft.com/office/drawing/2014/main" id="{0B1202E6-FE08-57CD-2064-95F24F63B548}"/>
              </a:ext>
            </a:extLst>
          </p:cNvPr>
          <p:cNvPicPr>
            <a:picLocks noChangeAspect="1"/>
          </p:cNvPicPr>
          <p:nvPr/>
        </p:nvPicPr>
        <p:blipFill>
          <a:blip r:embed="rId13"/>
          <a:stretch>
            <a:fillRect/>
          </a:stretch>
        </p:blipFill>
        <p:spPr>
          <a:xfrm>
            <a:off x="376848" y="1244696"/>
            <a:ext cx="1158619" cy="1109133"/>
          </a:xfrm>
          <a:prstGeom prst="rect">
            <a:avLst/>
          </a:prstGeom>
        </p:spPr>
      </p:pic>
      <p:sp>
        <p:nvSpPr>
          <p:cNvPr id="32" name="Rectangle: Rounded Corners 31">
            <a:extLst>
              <a:ext uri="{FF2B5EF4-FFF2-40B4-BE49-F238E27FC236}">
                <a16:creationId xmlns:a16="http://schemas.microsoft.com/office/drawing/2014/main" id="{546A6CFB-6BE6-6AC9-66A1-B4C0CF1B6411}"/>
              </a:ext>
            </a:extLst>
          </p:cNvPr>
          <p:cNvSpPr/>
          <p:nvPr/>
        </p:nvSpPr>
        <p:spPr>
          <a:xfrm>
            <a:off x="255617" y="543354"/>
            <a:ext cx="8808374" cy="1840052"/>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Arrow: Right 32">
            <a:extLst>
              <a:ext uri="{FF2B5EF4-FFF2-40B4-BE49-F238E27FC236}">
                <a16:creationId xmlns:a16="http://schemas.microsoft.com/office/drawing/2014/main" id="{D048DCFD-1DD4-E058-FDA2-571CA45B659B}"/>
              </a:ext>
            </a:extLst>
          </p:cNvPr>
          <p:cNvSpPr/>
          <p:nvPr/>
        </p:nvSpPr>
        <p:spPr>
          <a:xfrm>
            <a:off x="6368510" y="1970945"/>
            <a:ext cx="105988" cy="146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TextBox 33">
            <a:extLst>
              <a:ext uri="{FF2B5EF4-FFF2-40B4-BE49-F238E27FC236}">
                <a16:creationId xmlns:a16="http://schemas.microsoft.com/office/drawing/2014/main" id="{31AF036D-ED49-D87A-CF8F-9C2807613CA6}"/>
              </a:ext>
            </a:extLst>
          </p:cNvPr>
          <p:cNvSpPr txBox="1"/>
          <p:nvPr/>
        </p:nvSpPr>
        <p:spPr>
          <a:xfrm>
            <a:off x="4969987" y="1854294"/>
            <a:ext cx="1432008" cy="646331"/>
          </a:xfrm>
          <a:prstGeom prst="rect">
            <a:avLst/>
          </a:prstGeom>
          <a:noFill/>
        </p:spPr>
        <p:txBody>
          <a:bodyPr wrap="square" rtlCol="0">
            <a:spAutoFit/>
          </a:bodyPr>
          <a:lstStyle/>
          <a:p>
            <a:r>
              <a:rPr lang="en-US" sz="900" i="1" dirty="0">
                <a:solidFill>
                  <a:srgbClr val="FF0000"/>
                </a:solidFill>
              </a:rPr>
              <a:t>Unexpected! Mitigated by experimentally changing the RF parameters </a:t>
            </a:r>
          </a:p>
        </p:txBody>
      </p:sp>
      <p:sp>
        <p:nvSpPr>
          <p:cNvPr id="35" name="Arrow: Right 34">
            <a:extLst>
              <a:ext uri="{FF2B5EF4-FFF2-40B4-BE49-F238E27FC236}">
                <a16:creationId xmlns:a16="http://schemas.microsoft.com/office/drawing/2014/main" id="{0A2E7441-8951-1C23-0EE1-7D97333F93D5}"/>
              </a:ext>
            </a:extLst>
          </p:cNvPr>
          <p:cNvSpPr/>
          <p:nvPr/>
        </p:nvSpPr>
        <p:spPr>
          <a:xfrm flipH="1">
            <a:off x="4801655" y="2013745"/>
            <a:ext cx="105988" cy="146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TextBox 35">
            <a:extLst>
              <a:ext uri="{FF2B5EF4-FFF2-40B4-BE49-F238E27FC236}">
                <a16:creationId xmlns:a16="http://schemas.microsoft.com/office/drawing/2014/main" id="{B0FB65A2-3F07-4B20-A2A7-0C7AB1E153AF}"/>
              </a:ext>
            </a:extLst>
          </p:cNvPr>
          <p:cNvSpPr txBox="1"/>
          <p:nvPr/>
        </p:nvSpPr>
        <p:spPr>
          <a:xfrm rot="20722359">
            <a:off x="7218506" y="1094629"/>
            <a:ext cx="1547313" cy="507831"/>
          </a:xfrm>
          <a:prstGeom prst="rect">
            <a:avLst/>
          </a:prstGeom>
          <a:solidFill>
            <a:schemeClr val="bg1"/>
          </a:solidFill>
        </p:spPr>
        <p:txBody>
          <a:bodyPr wrap="square" rtlCol="0">
            <a:spAutoFit/>
          </a:bodyPr>
          <a:lstStyle/>
          <a:p>
            <a:pPr algn="ctr"/>
            <a:r>
              <a:rPr lang="en-US" sz="900" b="1" i="1" dirty="0">
                <a:solidFill>
                  <a:srgbClr val="7030A0"/>
                </a:solidFill>
              </a:rPr>
              <a:t>Model of c</a:t>
            </a:r>
            <a:r>
              <a:rPr lang="en-US" sz="900" b="1" i="1" dirty="0" err="1">
                <a:solidFill>
                  <a:srgbClr val="7030A0"/>
                </a:solidFill>
              </a:rPr>
              <a:t>rab-cav</a:t>
            </a:r>
            <a:r>
              <a:rPr lang="en-US" sz="900" b="1" i="1" dirty="0">
                <a:solidFill>
                  <a:srgbClr val="7030A0"/>
                </a:solidFill>
              </a:rPr>
              <a:t> RF system+ beam-beam force</a:t>
            </a:r>
          </a:p>
        </p:txBody>
      </p:sp>
      <p:sp>
        <p:nvSpPr>
          <p:cNvPr id="37" name="TextBox 36">
            <a:extLst>
              <a:ext uri="{FF2B5EF4-FFF2-40B4-BE49-F238E27FC236}">
                <a16:creationId xmlns:a16="http://schemas.microsoft.com/office/drawing/2014/main" id="{D9083DB1-AC17-0434-F81B-083D88CCC23F}"/>
              </a:ext>
            </a:extLst>
          </p:cNvPr>
          <p:cNvSpPr txBox="1"/>
          <p:nvPr/>
        </p:nvSpPr>
        <p:spPr>
          <a:xfrm>
            <a:off x="4903535" y="1157770"/>
            <a:ext cx="1557275" cy="646331"/>
          </a:xfrm>
          <a:prstGeom prst="rect">
            <a:avLst/>
          </a:prstGeom>
          <a:noFill/>
        </p:spPr>
        <p:txBody>
          <a:bodyPr wrap="square" rtlCol="0">
            <a:spAutoFit/>
          </a:bodyPr>
          <a:lstStyle/>
          <a:p>
            <a:r>
              <a:rPr lang="en-US" sz="900" i="1" dirty="0">
                <a:solidFill>
                  <a:schemeClr val="accent5">
                    <a:lumMod val="75000"/>
                  </a:schemeClr>
                </a:solidFill>
              </a:rPr>
              <a:t>Mostly cured or mitigated, but beam currents still lower than nominal by a factor ≈2</a:t>
            </a:r>
          </a:p>
        </p:txBody>
      </p:sp>
      <p:sp>
        <p:nvSpPr>
          <p:cNvPr id="38" name="Right Brace 37">
            <a:extLst>
              <a:ext uri="{FF2B5EF4-FFF2-40B4-BE49-F238E27FC236}">
                <a16:creationId xmlns:a16="http://schemas.microsoft.com/office/drawing/2014/main" id="{3ABED7B3-9D22-D294-24C1-C5FF59D1DA75}"/>
              </a:ext>
            </a:extLst>
          </p:cNvPr>
          <p:cNvSpPr/>
          <p:nvPr/>
        </p:nvSpPr>
        <p:spPr>
          <a:xfrm>
            <a:off x="4732020" y="853644"/>
            <a:ext cx="185202" cy="1117301"/>
          </a:xfrm>
          <a:prstGeom prst="rightBrace">
            <a:avLst/>
          </a:prstGeom>
          <a:ln w="19050">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350"/>
          </a:p>
        </p:txBody>
      </p:sp>
      <p:sp>
        <p:nvSpPr>
          <p:cNvPr id="39" name="Rectangle: Rounded Corners 38">
            <a:extLst>
              <a:ext uri="{FF2B5EF4-FFF2-40B4-BE49-F238E27FC236}">
                <a16:creationId xmlns:a16="http://schemas.microsoft.com/office/drawing/2014/main" id="{75C1E7B1-732B-360B-2B8B-97A46E6A5BA5}"/>
              </a:ext>
            </a:extLst>
          </p:cNvPr>
          <p:cNvSpPr/>
          <p:nvPr/>
        </p:nvSpPr>
        <p:spPr>
          <a:xfrm>
            <a:off x="4133503" y="2456618"/>
            <a:ext cx="4930487" cy="2286506"/>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0" name="TextBox 39">
            <a:extLst>
              <a:ext uri="{FF2B5EF4-FFF2-40B4-BE49-F238E27FC236}">
                <a16:creationId xmlns:a16="http://schemas.microsoft.com/office/drawing/2014/main" id="{968A0F11-98D5-4FCE-261B-212F26C24397}"/>
              </a:ext>
            </a:extLst>
          </p:cNvPr>
          <p:cNvSpPr txBox="1"/>
          <p:nvPr/>
        </p:nvSpPr>
        <p:spPr>
          <a:xfrm>
            <a:off x="7992162" y="2640546"/>
            <a:ext cx="452469" cy="230832"/>
          </a:xfrm>
          <a:prstGeom prst="rect">
            <a:avLst/>
          </a:prstGeom>
          <a:noFill/>
        </p:spPr>
        <p:txBody>
          <a:bodyPr wrap="square" rtlCol="0">
            <a:spAutoFit/>
          </a:bodyPr>
          <a:lstStyle/>
          <a:p>
            <a:r>
              <a:rPr lang="en-US" sz="900" dirty="0"/>
              <a:t>DQW </a:t>
            </a:r>
            <a:endParaRPr lang="en-US" sz="750" dirty="0"/>
          </a:p>
        </p:txBody>
      </p:sp>
      <p:sp>
        <p:nvSpPr>
          <p:cNvPr id="41" name="TextBox 40">
            <a:extLst>
              <a:ext uri="{FF2B5EF4-FFF2-40B4-BE49-F238E27FC236}">
                <a16:creationId xmlns:a16="http://schemas.microsoft.com/office/drawing/2014/main" id="{3F99E170-36B2-2C6D-B310-8E1B2DA053A8}"/>
              </a:ext>
            </a:extLst>
          </p:cNvPr>
          <p:cNvSpPr txBox="1"/>
          <p:nvPr/>
        </p:nvSpPr>
        <p:spPr>
          <a:xfrm>
            <a:off x="4703368" y="419722"/>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#1</a:t>
            </a:r>
          </a:p>
        </p:txBody>
      </p:sp>
      <p:sp>
        <p:nvSpPr>
          <p:cNvPr id="42" name="TextBox 41">
            <a:extLst>
              <a:ext uri="{FF2B5EF4-FFF2-40B4-BE49-F238E27FC236}">
                <a16:creationId xmlns:a16="http://schemas.microsoft.com/office/drawing/2014/main" id="{8F62389C-ED3A-0D65-B315-FDEEBE6C6C3D}"/>
              </a:ext>
            </a:extLst>
          </p:cNvPr>
          <p:cNvSpPr txBox="1"/>
          <p:nvPr/>
        </p:nvSpPr>
        <p:spPr>
          <a:xfrm>
            <a:off x="6386377" y="2323946"/>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#3</a:t>
            </a:r>
          </a:p>
        </p:txBody>
      </p:sp>
      <p:sp>
        <p:nvSpPr>
          <p:cNvPr id="43" name="Rectangle: Rounded Corners 42">
            <a:extLst>
              <a:ext uri="{FF2B5EF4-FFF2-40B4-BE49-F238E27FC236}">
                <a16:creationId xmlns:a16="http://schemas.microsoft.com/office/drawing/2014/main" id="{9FAB70F3-C87D-CC59-38B9-E9583F908079}"/>
              </a:ext>
            </a:extLst>
          </p:cNvPr>
          <p:cNvSpPr/>
          <p:nvPr/>
        </p:nvSpPr>
        <p:spPr>
          <a:xfrm>
            <a:off x="242731" y="2461190"/>
            <a:ext cx="3740150" cy="2286506"/>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4" name="TextBox 43">
            <a:extLst>
              <a:ext uri="{FF2B5EF4-FFF2-40B4-BE49-F238E27FC236}">
                <a16:creationId xmlns:a16="http://schemas.microsoft.com/office/drawing/2014/main" id="{DFB8A7B0-30C8-5A2C-5259-6354B5E2FEAD}"/>
              </a:ext>
            </a:extLst>
          </p:cNvPr>
          <p:cNvSpPr txBox="1"/>
          <p:nvPr/>
        </p:nvSpPr>
        <p:spPr>
          <a:xfrm>
            <a:off x="1775685" y="2329661"/>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#6</a:t>
            </a:r>
          </a:p>
        </p:txBody>
      </p:sp>
      <p:sp>
        <p:nvSpPr>
          <p:cNvPr id="45" name="TextBox 44">
            <a:extLst>
              <a:ext uri="{FF2B5EF4-FFF2-40B4-BE49-F238E27FC236}">
                <a16:creationId xmlns:a16="http://schemas.microsoft.com/office/drawing/2014/main" id="{61495B23-0DA9-009F-3A26-9BAE36AB2C28}"/>
              </a:ext>
            </a:extLst>
          </p:cNvPr>
          <p:cNvSpPr txBox="1"/>
          <p:nvPr/>
        </p:nvSpPr>
        <p:spPr>
          <a:xfrm>
            <a:off x="299489" y="2542545"/>
            <a:ext cx="2922273" cy="1287532"/>
          </a:xfrm>
          <a:prstGeom prst="rect">
            <a:avLst/>
          </a:prstGeom>
          <a:noFill/>
        </p:spPr>
        <p:txBody>
          <a:bodyPr wrap="square" rtlCol="0">
            <a:spAutoFit/>
          </a:bodyPr>
          <a:lstStyle/>
          <a:p>
            <a:r>
              <a:rPr lang="en-GB" sz="1050" dirty="0">
                <a:solidFill>
                  <a:srgbClr val="006F00"/>
                </a:solidFill>
              </a:rPr>
              <a:t>A complete prototype cryomodule is being built by </a:t>
            </a:r>
            <a:r>
              <a:rPr lang="en-GB" sz="1050" b="1" dirty="0">
                <a:solidFill>
                  <a:srgbClr val="006F00"/>
                </a:solidFill>
              </a:rPr>
              <a:t>the ILC Technology Network </a:t>
            </a:r>
            <a:r>
              <a:rPr lang="en-GB" sz="1050" dirty="0">
                <a:solidFill>
                  <a:srgbClr val="006F00"/>
                </a:solidFill>
              </a:rPr>
              <a:t>(by 2027)</a:t>
            </a:r>
            <a:endParaRPr lang="en-GB" sz="1050" b="1" dirty="0">
              <a:solidFill>
                <a:srgbClr val="006F00"/>
              </a:solidFill>
            </a:endParaRPr>
          </a:p>
          <a:p>
            <a:pPr marL="136922" indent="-136922">
              <a:spcAft>
                <a:spcPts val="450"/>
              </a:spcAft>
              <a:buFont typeface="Arial" panose="020B0604020202020204" pitchFamily="34" charset="0"/>
              <a:buChar char="•"/>
            </a:pPr>
            <a:r>
              <a:rPr lang="en-GB" sz="1050" dirty="0">
                <a:solidFill>
                  <a:srgbClr val="0070C0"/>
                </a:solidFill>
              </a:rPr>
              <a:t>Two-step baking procedure of SC cavities demonstrated high gradient – high Q  in excess of the ILC baseline (31,5 MV/m – 1e10)</a:t>
            </a:r>
          </a:p>
          <a:p>
            <a:r>
              <a:rPr lang="en-GB" sz="1050" dirty="0">
                <a:solidFill>
                  <a:schemeClr val="accent3"/>
                </a:solidFill>
              </a:rPr>
              <a:t>Developments on-going on many other items:</a:t>
            </a:r>
          </a:p>
        </p:txBody>
      </p:sp>
      <p:pic>
        <p:nvPicPr>
          <p:cNvPr id="47" name="Picture 46">
            <a:extLst>
              <a:ext uri="{FF2B5EF4-FFF2-40B4-BE49-F238E27FC236}">
                <a16:creationId xmlns:a16="http://schemas.microsoft.com/office/drawing/2014/main" id="{BBF12E6F-65BE-D87D-66B1-A2C0DB35A023}"/>
              </a:ext>
            </a:extLst>
          </p:cNvPr>
          <p:cNvPicPr>
            <a:picLocks noChangeAspect="1"/>
          </p:cNvPicPr>
          <p:nvPr/>
        </p:nvPicPr>
        <p:blipFill>
          <a:blip r:embed="rId14"/>
          <a:stretch>
            <a:fillRect/>
          </a:stretch>
        </p:blipFill>
        <p:spPr>
          <a:xfrm>
            <a:off x="2487808" y="3642666"/>
            <a:ext cx="1464860" cy="1103995"/>
          </a:xfrm>
          <a:prstGeom prst="rect">
            <a:avLst/>
          </a:prstGeom>
        </p:spPr>
      </p:pic>
      <p:pic>
        <p:nvPicPr>
          <p:cNvPr id="49" name="Picture 48">
            <a:extLst>
              <a:ext uri="{FF2B5EF4-FFF2-40B4-BE49-F238E27FC236}">
                <a16:creationId xmlns:a16="http://schemas.microsoft.com/office/drawing/2014/main" id="{EDE922BA-3DC9-0E52-E71C-6342BA2C1160}"/>
              </a:ext>
            </a:extLst>
          </p:cNvPr>
          <p:cNvPicPr>
            <a:picLocks noChangeAspect="1"/>
          </p:cNvPicPr>
          <p:nvPr/>
        </p:nvPicPr>
        <p:blipFill>
          <a:blip r:embed="rId15"/>
          <a:srcRect l="3364" r="2769"/>
          <a:stretch/>
        </p:blipFill>
        <p:spPr>
          <a:xfrm>
            <a:off x="3318809" y="2518747"/>
            <a:ext cx="487700" cy="1103995"/>
          </a:xfrm>
          <a:prstGeom prst="rect">
            <a:avLst/>
          </a:prstGeom>
        </p:spPr>
      </p:pic>
      <p:sp>
        <p:nvSpPr>
          <p:cNvPr id="50" name="TextBox 49">
            <a:extLst>
              <a:ext uri="{FF2B5EF4-FFF2-40B4-BE49-F238E27FC236}">
                <a16:creationId xmlns:a16="http://schemas.microsoft.com/office/drawing/2014/main" id="{356D57DC-BD4A-15F2-B924-DDEA4C49BD38}"/>
              </a:ext>
            </a:extLst>
          </p:cNvPr>
          <p:cNvSpPr txBox="1"/>
          <p:nvPr/>
        </p:nvSpPr>
        <p:spPr>
          <a:xfrm>
            <a:off x="316492" y="3574432"/>
            <a:ext cx="2168198" cy="1177245"/>
          </a:xfrm>
          <a:prstGeom prst="rect">
            <a:avLst/>
          </a:prstGeom>
          <a:noFill/>
        </p:spPr>
        <p:txBody>
          <a:bodyPr wrap="square" rtlCol="0">
            <a:spAutoFit/>
          </a:bodyPr>
          <a:lstStyle/>
          <a:p>
            <a:pPr marL="136922" indent="-136922">
              <a:buFont typeface="Arial" panose="020B0604020202020204" pitchFamily="34" charset="0"/>
              <a:buChar char="•"/>
            </a:pPr>
            <a:r>
              <a:rPr lang="en-GB" sz="1050" dirty="0">
                <a:solidFill>
                  <a:srgbClr val="0070C0"/>
                </a:solidFill>
              </a:rPr>
              <a:t>Cryomodule</a:t>
            </a:r>
          </a:p>
          <a:p>
            <a:pPr marL="136922" indent="-136922">
              <a:buFont typeface="Arial" panose="020B0604020202020204" pitchFamily="34" charset="0"/>
              <a:buChar char="•"/>
            </a:pPr>
            <a:r>
              <a:rPr lang="en-GB" sz="1050" dirty="0">
                <a:solidFill>
                  <a:srgbClr val="0070C0"/>
                </a:solidFill>
              </a:rPr>
              <a:t>RF input coupler</a:t>
            </a:r>
          </a:p>
          <a:p>
            <a:pPr marL="136922" indent="-136922">
              <a:buFont typeface="Arial" panose="020B0604020202020204" pitchFamily="34" charset="0"/>
              <a:buChar char="•"/>
            </a:pPr>
            <a:r>
              <a:rPr lang="en-GB" sz="1050" dirty="0">
                <a:solidFill>
                  <a:srgbClr val="0070C0"/>
                </a:solidFill>
              </a:rPr>
              <a:t>Magnetic shield</a:t>
            </a:r>
          </a:p>
          <a:p>
            <a:pPr marL="136922" indent="-136922">
              <a:buFont typeface="Arial" panose="020B0604020202020204" pitchFamily="34" charset="0"/>
              <a:buChar char="•"/>
            </a:pPr>
            <a:r>
              <a:rPr lang="en-GB" sz="1050" dirty="0">
                <a:solidFill>
                  <a:srgbClr val="0070C0"/>
                </a:solidFill>
              </a:rPr>
              <a:t>Frequency tuners</a:t>
            </a:r>
          </a:p>
          <a:p>
            <a:pPr marL="136922" indent="-136922">
              <a:buFont typeface="Arial" panose="020B0604020202020204" pitchFamily="34" charset="0"/>
              <a:buChar char="•"/>
            </a:pPr>
            <a:r>
              <a:rPr lang="en-GB" sz="1050" dirty="0">
                <a:solidFill>
                  <a:schemeClr val="accent3"/>
                </a:solidFill>
              </a:rPr>
              <a:t>Clean assembly/automation </a:t>
            </a:r>
            <a:r>
              <a:rPr lang="en-GB" sz="900" dirty="0">
                <a:solidFill>
                  <a:schemeClr val="accent3"/>
                </a:solidFill>
              </a:rPr>
              <a:t>(in view of large mass production of ≈8000 </a:t>
            </a:r>
            <a:r>
              <a:rPr lang="en-GB" sz="900" dirty="0" err="1">
                <a:solidFill>
                  <a:schemeClr val="accent3"/>
                </a:solidFill>
              </a:rPr>
              <a:t>cav</a:t>
            </a:r>
            <a:r>
              <a:rPr lang="en-GB" sz="900" dirty="0">
                <a:solidFill>
                  <a:schemeClr val="accent3"/>
                </a:solidFill>
              </a:rPr>
              <a:t>, 1000 CMs …)</a:t>
            </a:r>
          </a:p>
        </p:txBody>
      </p:sp>
      <p:sp>
        <p:nvSpPr>
          <p:cNvPr id="51" name="TextBox 50">
            <a:extLst>
              <a:ext uri="{FF2B5EF4-FFF2-40B4-BE49-F238E27FC236}">
                <a16:creationId xmlns:a16="http://schemas.microsoft.com/office/drawing/2014/main" id="{B246AD05-3AD2-E254-4E13-22723E33456E}"/>
              </a:ext>
            </a:extLst>
          </p:cNvPr>
          <p:cNvSpPr txBox="1"/>
          <p:nvPr/>
        </p:nvSpPr>
        <p:spPr>
          <a:xfrm>
            <a:off x="2716711" y="91614"/>
            <a:ext cx="5862647" cy="323165"/>
          </a:xfrm>
          <a:prstGeom prst="rect">
            <a:avLst/>
          </a:prstGeom>
          <a:solidFill>
            <a:schemeClr val="bg1"/>
          </a:solidFill>
        </p:spPr>
        <p:txBody>
          <a:bodyPr wrap="square" rtlCol="0">
            <a:spAutoFit/>
          </a:bodyPr>
          <a:lstStyle/>
          <a:p>
            <a:r>
              <a:rPr lang="en-US" sz="1500" b="1" i="1" dirty="0" err="1">
                <a:solidFill>
                  <a:schemeClr val="accent3"/>
                </a:solidFill>
              </a:rPr>
              <a:t>SuperKEKB</a:t>
            </a:r>
            <a:r>
              <a:rPr lang="en-US" sz="1500" b="1" i="1" dirty="0">
                <a:solidFill>
                  <a:schemeClr val="accent3"/>
                </a:solidFill>
              </a:rPr>
              <a:t> </a:t>
            </a:r>
            <a:r>
              <a:rPr lang="en-US" sz="1200" b="1" i="1" dirty="0">
                <a:solidFill>
                  <a:schemeClr val="accent3"/>
                </a:solidFill>
              </a:rPr>
              <a:t>(in operation), </a:t>
            </a:r>
            <a:r>
              <a:rPr lang="en-US" sz="1500" b="1" i="1" dirty="0">
                <a:solidFill>
                  <a:schemeClr val="accent3"/>
                </a:solidFill>
              </a:rPr>
              <a:t>HL-LHC</a:t>
            </a:r>
            <a:r>
              <a:rPr lang="en-US" sz="1200" b="1" i="1" dirty="0">
                <a:solidFill>
                  <a:schemeClr val="accent3"/>
                </a:solidFill>
              </a:rPr>
              <a:t> (in preparation), </a:t>
            </a:r>
            <a:r>
              <a:rPr lang="en-US" sz="1500" b="1" i="1" dirty="0">
                <a:solidFill>
                  <a:schemeClr val="accent3"/>
                </a:solidFill>
              </a:rPr>
              <a:t>ILC</a:t>
            </a:r>
            <a:r>
              <a:rPr lang="en-US" sz="1200" b="1" i="1" dirty="0">
                <a:solidFill>
                  <a:schemeClr val="accent3"/>
                </a:solidFill>
              </a:rPr>
              <a:t> (mature technology)</a:t>
            </a:r>
          </a:p>
        </p:txBody>
      </p:sp>
      <p:sp>
        <p:nvSpPr>
          <p:cNvPr id="53" name="TextBox 52">
            <a:extLst>
              <a:ext uri="{FF2B5EF4-FFF2-40B4-BE49-F238E27FC236}">
                <a16:creationId xmlns:a16="http://schemas.microsoft.com/office/drawing/2014/main" id="{5B3B87CD-401C-739F-0DCF-06391FB4B902}"/>
              </a:ext>
            </a:extLst>
          </p:cNvPr>
          <p:cNvSpPr txBox="1"/>
          <p:nvPr/>
        </p:nvSpPr>
        <p:spPr>
          <a:xfrm>
            <a:off x="8055371" y="4443265"/>
            <a:ext cx="547414" cy="323165"/>
          </a:xfrm>
          <a:prstGeom prst="rect">
            <a:avLst/>
          </a:prstGeom>
          <a:noFill/>
        </p:spPr>
        <p:txBody>
          <a:bodyPr wrap="square">
            <a:spAutoFit/>
          </a:bodyPr>
          <a:lstStyle/>
          <a:p>
            <a:r>
              <a:rPr lang="en-GB" sz="750" b="1" dirty="0">
                <a:solidFill>
                  <a:schemeClr val="bg1"/>
                </a:solidFill>
              </a:rPr>
              <a:t>SPS Test</a:t>
            </a:r>
          </a:p>
        </p:txBody>
      </p:sp>
      <p:sp>
        <p:nvSpPr>
          <p:cNvPr id="4" name="Text Box 16">
            <a:extLst>
              <a:ext uri="{FF2B5EF4-FFF2-40B4-BE49-F238E27FC236}">
                <a16:creationId xmlns:a16="http://schemas.microsoft.com/office/drawing/2014/main" id="{257C85B9-FA65-4F93-8CA4-8167F8616C0A}"/>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chemeClr val="accent6">
                    <a:lumMod val="20000"/>
                    <a:lumOff val="80000"/>
                  </a:schemeClr>
                </a:solidFill>
                <a:latin typeface="Arial Rounded MT Bold"/>
                <a:ea typeface="ヒラギノ丸ゴ Pro W4"/>
                <a:cs typeface="ヒラギノ丸ゴ Pro W4"/>
              </a:rPr>
              <a:t>WG11 RF</a:t>
            </a:r>
            <a:endParaRPr lang="en-US" altLang="ja-JP" sz="884" i="1" dirty="0">
              <a:solidFill>
                <a:schemeClr val="accent6">
                  <a:lumMod val="20000"/>
                  <a:lumOff val="80000"/>
                </a:schemeClr>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4086332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AE49-C486-186D-9E83-25184AAED82B}"/>
            </a:ext>
          </a:extLst>
        </p:cNvPr>
        <p:cNvGrpSpPr/>
        <p:nvPr/>
      </p:nvGrpSpPr>
      <p:grpSpPr>
        <a:xfrm>
          <a:off x="0" y="0"/>
          <a:ext cx="0" cy="0"/>
          <a:chOff x="0" y="0"/>
          <a:chExt cx="0" cy="0"/>
        </a:xfrm>
      </p:grpSpPr>
      <p:sp>
        <p:nvSpPr>
          <p:cNvPr id="6" name="Segnaposto numero diapositiva 4">
            <a:extLst>
              <a:ext uri="{FF2B5EF4-FFF2-40B4-BE49-F238E27FC236}">
                <a16:creationId xmlns:a16="http://schemas.microsoft.com/office/drawing/2014/main" id="{8DE62560-5F76-5DF0-78E3-8B6E0044BB44}"/>
              </a:ext>
            </a:extLst>
          </p:cNvPr>
          <p:cNvSpPr txBox="1">
            <a:spLocks/>
          </p:cNvSpPr>
          <p:nvPr/>
        </p:nvSpPr>
        <p:spPr>
          <a:xfrm>
            <a:off x="6892290" y="487394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22</a:t>
            </a:fld>
            <a:endParaRPr lang="it-IT" sz="900" dirty="0">
              <a:solidFill>
                <a:srgbClr val="FFFF00"/>
              </a:solidFill>
              <a:latin typeface="Calibri" panose="020F0502020204030204"/>
            </a:endParaRPr>
          </a:p>
        </p:txBody>
      </p:sp>
      <p:sp>
        <p:nvSpPr>
          <p:cNvPr id="7" name="Rettangolo 6">
            <a:extLst>
              <a:ext uri="{FF2B5EF4-FFF2-40B4-BE49-F238E27FC236}">
                <a16:creationId xmlns:a16="http://schemas.microsoft.com/office/drawing/2014/main" id="{9A36E46B-F9B7-BC18-251B-6BE17219D036}"/>
              </a:ext>
            </a:extLst>
          </p:cNvPr>
          <p:cNvSpPr/>
          <p:nvPr/>
        </p:nvSpPr>
        <p:spPr>
          <a:xfrm>
            <a:off x="2801" y="-3541"/>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tabLst>
                <a:tab pos="742950" algn="l"/>
              </a:tabLst>
              <a:defRPr/>
            </a:pPr>
            <a:r>
              <a:rPr lang="en-US" sz="1350" i="1">
                <a:solidFill>
                  <a:srgbClr val="4472C4">
                    <a:lumMod val="20000"/>
                    <a:lumOff val="80000"/>
                  </a:srgbClr>
                </a:solidFill>
                <a:latin typeface="Calibri" panose="020F0502020204030204"/>
              </a:rPr>
              <a:t>T. </a:t>
            </a:r>
            <a:r>
              <a:rPr lang="en-US" sz="1350" i="1" dirty="0">
                <a:solidFill>
                  <a:srgbClr val="4472C4">
                    <a:lumMod val="20000"/>
                    <a:lumOff val="80000"/>
                  </a:srgbClr>
                </a:solidFill>
                <a:latin typeface="Calibri" panose="020F0502020204030204"/>
              </a:rPr>
              <a:t>Abe &amp; A. Gallo: WG11 Summary</a:t>
            </a:r>
          </a:p>
        </p:txBody>
      </p:sp>
      <p:sp>
        <p:nvSpPr>
          <p:cNvPr id="2" name="Rettangolo 7">
            <a:extLst>
              <a:ext uri="{FF2B5EF4-FFF2-40B4-BE49-F238E27FC236}">
                <a16:creationId xmlns:a16="http://schemas.microsoft.com/office/drawing/2014/main" id="{999E1D06-7944-A356-3BBE-56B3B038FCD0}"/>
              </a:ext>
            </a:extLst>
          </p:cNvPr>
          <p:cNvSpPr/>
          <p:nvPr/>
        </p:nvSpPr>
        <p:spPr>
          <a:xfrm>
            <a:off x="0" y="4896538"/>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i="1" dirty="0">
                <a:solidFill>
                  <a:srgbClr val="FFFF00"/>
                </a:solidFill>
                <a:latin typeface="Calibri" panose="020F0502020204030204"/>
              </a:rPr>
              <a:t>eeFACT2025 Workshop – Tsukuba (JP), March 3-7 2025</a:t>
            </a:r>
          </a:p>
        </p:txBody>
      </p:sp>
      <p:sp>
        <p:nvSpPr>
          <p:cNvPr id="3" name="Segnaposto numero diapositiva 4">
            <a:extLst>
              <a:ext uri="{FF2B5EF4-FFF2-40B4-BE49-F238E27FC236}">
                <a16:creationId xmlns:a16="http://schemas.microsoft.com/office/drawing/2014/main" id="{663F141B-1F3B-68E5-DA7D-8E581283D01B}"/>
              </a:ext>
            </a:extLst>
          </p:cNvPr>
          <p:cNvSpPr txBox="1">
            <a:spLocks/>
          </p:cNvSpPr>
          <p:nvPr/>
        </p:nvSpPr>
        <p:spPr>
          <a:xfrm>
            <a:off x="7006590" y="488537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22</a:t>
            </a:fld>
            <a:endParaRPr lang="it-IT" sz="900" dirty="0">
              <a:solidFill>
                <a:srgbClr val="FFFF00"/>
              </a:solidFill>
              <a:latin typeface="Calibri" panose="020F0502020204030204"/>
            </a:endParaRPr>
          </a:p>
        </p:txBody>
      </p:sp>
      <p:sp>
        <p:nvSpPr>
          <p:cNvPr id="39" name="Rectangle: Rounded Corners 38">
            <a:extLst>
              <a:ext uri="{FF2B5EF4-FFF2-40B4-BE49-F238E27FC236}">
                <a16:creationId xmlns:a16="http://schemas.microsoft.com/office/drawing/2014/main" id="{77978C35-753B-E2AD-E479-F6D912252070}"/>
              </a:ext>
            </a:extLst>
          </p:cNvPr>
          <p:cNvSpPr/>
          <p:nvPr/>
        </p:nvSpPr>
        <p:spPr>
          <a:xfrm>
            <a:off x="4133503" y="2484050"/>
            <a:ext cx="4930487" cy="2286506"/>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2" name="TextBox 41">
            <a:extLst>
              <a:ext uri="{FF2B5EF4-FFF2-40B4-BE49-F238E27FC236}">
                <a16:creationId xmlns:a16="http://schemas.microsoft.com/office/drawing/2014/main" id="{3D924730-9547-03F6-6CBA-E6A2AE901633}"/>
              </a:ext>
            </a:extLst>
          </p:cNvPr>
          <p:cNvSpPr txBox="1"/>
          <p:nvPr/>
        </p:nvSpPr>
        <p:spPr>
          <a:xfrm>
            <a:off x="6386377" y="2351378"/>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#8</a:t>
            </a:r>
          </a:p>
        </p:txBody>
      </p:sp>
      <p:sp>
        <p:nvSpPr>
          <p:cNvPr id="43" name="Rectangle: Rounded Corners 42">
            <a:extLst>
              <a:ext uri="{FF2B5EF4-FFF2-40B4-BE49-F238E27FC236}">
                <a16:creationId xmlns:a16="http://schemas.microsoft.com/office/drawing/2014/main" id="{1C2A59B2-44BF-BE5A-A699-C7692AC6B2E3}"/>
              </a:ext>
            </a:extLst>
          </p:cNvPr>
          <p:cNvSpPr/>
          <p:nvPr/>
        </p:nvSpPr>
        <p:spPr>
          <a:xfrm>
            <a:off x="242731" y="2488622"/>
            <a:ext cx="3740150" cy="2286506"/>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4" name="TextBox 43">
            <a:extLst>
              <a:ext uri="{FF2B5EF4-FFF2-40B4-BE49-F238E27FC236}">
                <a16:creationId xmlns:a16="http://schemas.microsoft.com/office/drawing/2014/main" id="{C1A43C01-3CA5-BE0D-AFEB-3D6EA5912A8F}"/>
              </a:ext>
            </a:extLst>
          </p:cNvPr>
          <p:cNvSpPr txBox="1"/>
          <p:nvPr/>
        </p:nvSpPr>
        <p:spPr>
          <a:xfrm>
            <a:off x="1775685" y="2357093"/>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#5</a:t>
            </a:r>
          </a:p>
        </p:txBody>
      </p:sp>
      <p:sp>
        <p:nvSpPr>
          <p:cNvPr id="51" name="TextBox 50">
            <a:extLst>
              <a:ext uri="{FF2B5EF4-FFF2-40B4-BE49-F238E27FC236}">
                <a16:creationId xmlns:a16="http://schemas.microsoft.com/office/drawing/2014/main" id="{43ECEFE1-6FFC-9847-54BA-DC92549ACB45}"/>
              </a:ext>
            </a:extLst>
          </p:cNvPr>
          <p:cNvSpPr txBox="1"/>
          <p:nvPr/>
        </p:nvSpPr>
        <p:spPr>
          <a:xfrm>
            <a:off x="3135049" y="91614"/>
            <a:ext cx="4401893" cy="323165"/>
          </a:xfrm>
          <a:prstGeom prst="rect">
            <a:avLst/>
          </a:prstGeom>
          <a:solidFill>
            <a:schemeClr val="bg1"/>
          </a:solidFill>
        </p:spPr>
        <p:txBody>
          <a:bodyPr wrap="square" rtlCol="0">
            <a:spAutoFit/>
          </a:bodyPr>
          <a:lstStyle/>
          <a:p>
            <a:r>
              <a:rPr lang="en-US" sz="1500" b="1" i="1" dirty="0">
                <a:solidFill>
                  <a:schemeClr val="accent3"/>
                </a:solidFill>
              </a:rPr>
              <a:t>RF x future colliders  (</a:t>
            </a:r>
            <a:r>
              <a:rPr lang="en-US" sz="1500" b="1" i="1" dirty="0" err="1">
                <a:solidFill>
                  <a:schemeClr val="accent3"/>
                </a:solidFill>
              </a:rPr>
              <a:t>FCCee</a:t>
            </a:r>
            <a:r>
              <a:rPr lang="en-US" sz="1500" b="1" i="1" dirty="0">
                <a:solidFill>
                  <a:schemeClr val="accent3"/>
                </a:solidFill>
              </a:rPr>
              <a:t>/CEPC, STCF, </a:t>
            </a:r>
            <a:r>
              <a:rPr lang="el-GR" sz="1500" b="1" i="1" dirty="0">
                <a:solidFill>
                  <a:schemeClr val="accent3"/>
                </a:solidFill>
              </a:rPr>
              <a:t>μ</a:t>
            </a:r>
            <a:r>
              <a:rPr lang="it-IT" sz="1500" b="1" i="1" dirty="0">
                <a:solidFill>
                  <a:schemeClr val="accent3"/>
                </a:solidFill>
              </a:rPr>
              <a:t>-</a:t>
            </a:r>
            <a:r>
              <a:rPr lang="it-IT" sz="1500" b="1" i="1" dirty="0" err="1">
                <a:solidFill>
                  <a:schemeClr val="accent3"/>
                </a:solidFill>
              </a:rPr>
              <a:t>coll</a:t>
            </a:r>
            <a:r>
              <a:rPr lang="en-US" sz="1500" b="1" i="1" dirty="0">
                <a:solidFill>
                  <a:schemeClr val="accent3"/>
                </a:solidFill>
              </a:rPr>
              <a:t>)</a:t>
            </a:r>
            <a:endParaRPr lang="en-US" sz="1200" b="1" i="1" dirty="0">
              <a:solidFill>
                <a:schemeClr val="accent3"/>
              </a:solidFill>
            </a:endParaRPr>
          </a:p>
        </p:txBody>
      </p:sp>
      <p:pic>
        <p:nvPicPr>
          <p:cNvPr id="10" name="Picture 9">
            <a:extLst>
              <a:ext uri="{FF2B5EF4-FFF2-40B4-BE49-F238E27FC236}">
                <a16:creationId xmlns:a16="http://schemas.microsoft.com/office/drawing/2014/main" id="{F612C128-0890-5D7F-3DBE-212BE5B86565}"/>
              </a:ext>
            </a:extLst>
          </p:cNvPr>
          <p:cNvPicPr>
            <a:picLocks noChangeAspect="1"/>
          </p:cNvPicPr>
          <p:nvPr/>
        </p:nvPicPr>
        <p:blipFill>
          <a:blip r:embed="rId2"/>
          <a:srcRect t="-1" r="-806" b="-8315"/>
          <a:stretch/>
        </p:blipFill>
        <p:spPr>
          <a:xfrm>
            <a:off x="4337828" y="1813461"/>
            <a:ext cx="4261386" cy="626681"/>
          </a:xfrm>
          <a:prstGeom prst="rect">
            <a:avLst/>
          </a:prstGeom>
        </p:spPr>
      </p:pic>
      <p:sp>
        <p:nvSpPr>
          <p:cNvPr id="13" name="TextBox 12">
            <a:extLst>
              <a:ext uri="{FF2B5EF4-FFF2-40B4-BE49-F238E27FC236}">
                <a16:creationId xmlns:a16="http://schemas.microsoft.com/office/drawing/2014/main" id="{EFA5060F-6777-46A3-FF8B-F14CD28E31B2}"/>
              </a:ext>
            </a:extLst>
          </p:cNvPr>
          <p:cNvSpPr txBox="1"/>
          <p:nvPr/>
        </p:nvSpPr>
        <p:spPr>
          <a:xfrm>
            <a:off x="5097784" y="1966174"/>
            <a:ext cx="674243" cy="276999"/>
          </a:xfrm>
          <a:prstGeom prst="rect">
            <a:avLst/>
          </a:prstGeom>
          <a:solidFill>
            <a:srgbClr val="FFFFFF">
              <a:alpha val="50196"/>
            </a:srgbClr>
          </a:solidFill>
        </p:spPr>
        <p:txBody>
          <a:bodyPr wrap="square" rtlCol="0">
            <a:spAutoFit/>
          </a:bodyPr>
          <a:lstStyle/>
          <a:p>
            <a:pPr algn="ctr"/>
            <a:r>
              <a:rPr lang="en-US" sz="1200" b="1" i="1" dirty="0"/>
              <a:t>CEPC</a:t>
            </a:r>
          </a:p>
        </p:txBody>
      </p:sp>
      <p:sp>
        <p:nvSpPr>
          <p:cNvPr id="14" name="TextBox 13">
            <a:extLst>
              <a:ext uri="{FF2B5EF4-FFF2-40B4-BE49-F238E27FC236}">
                <a16:creationId xmlns:a16="http://schemas.microsoft.com/office/drawing/2014/main" id="{CE52176D-7844-D4C8-CD71-11FFB859E2D6}"/>
              </a:ext>
            </a:extLst>
          </p:cNvPr>
          <p:cNvSpPr txBox="1"/>
          <p:nvPr/>
        </p:nvSpPr>
        <p:spPr>
          <a:xfrm>
            <a:off x="7295710" y="1976557"/>
            <a:ext cx="674243" cy="276999"/>
          </a:xfrm>
          <a:prstGeom prst="rect">
            <a:avLst/>
          </a:prstGeom>
          <a:solidFill>
            <a:srgbClr val="FFFFFF">
              <a:alpha val="50196"/>
            </a:srgbClr>
          </a:solidFill>
        </p:spPr>
        <p:txBody>
          <a:bodyPr wrap="square" rtlCol="0">
            <a:spAutoFit/>
          </a:bodyPr>
          <a:lstStyle/>
          <a:p>
            <a:pPr algn="ctr"/>
            <a:r>
              <a:rPr lang="en-US" sz="1200" b="1" i="1" dirty="0"/>
              <a:t>FCC</a:t>
            </a:r>
          </a:p>
        </p:txBody>
      </p:sp>
      <p:sp>
        <p:nvSpPr>
          <p:cNvPr id="50" name="TextBox 49">
            <a:extLst>
              <a:ext uri="{FF2B5EF4-FFF2-40B4-BE49-F238E27FC236}">
                <a16:creationId xmlns:a16="http://schemas.microsoft.com/office/drawing/2014/main" id="{2F583EA6-7ED9-30E6-280E-122F327AD96F}"/>
              </a:ext>
            </a:extLst>
          </p:cNvPr>
          <p:cNvSpPr txBox="1"/>
          <p:nvPr/>
        </p:nvSpPr>
        <p:spPr>
          <a:xfrm>
            <a:off x="3982881" y="584002"/>
            <a:ext cx="5058359" cy="1384995"/>
          </a:xfrm>
          <a:prstGeom prst="rect">
            <a:avLst/>
          </a:prstGeom>
          <a:noFill/>
        </p:spPr>
        <p:txBody>
          <a:bodyPr wrap="square" rtlCol="0">
            <a:spAutoFit/>
          </a:bodyPr>
          <a:lstStyle/>
          <a:p>
            <a:pPr marL="136922" indent="-136922">
              <a:buFont typeface="Arial" panose="020B0604020202020204" pitchFamily="34" charset="0"/>
              <a:buChar char="•"/>
            </a:pPr>
            <a:r>
              <a:rPr lang="en-GB" sz="1050" dirty="0">
                <a:solidFill>
                  <a:srgbClr val="FF0000"/>
                </a:solidFill>
              </a:rPr>
              <a:t>The scale, complexity, and challenges of the RF system for the future circular </a:t>
            </a:r>
            <a:r>
              <a:rPr lang="en-GB" sz="1050" dirty="0" err="1">
                <a:solidFill>
                  <a:srgbClr val="FF0000"/>
                </a:solidFill>
              </a:rPr>
              <a:t>e+e</a:t>
            </a:r>
            <a:r>
              <a:rPr lang="en-GB" sz="1050" dirty="0">
                <a:solidFill>
                  <a:srgbClr val="FF0000"/>
                </a:solidFill>
              </a:rPr>
              <a:t>- factories are unprecedented.</a:t>
            </a:r>
          </a:p>
          <a:p>
            <a:pPr marL="136922" indent="-136922">
              <a:buFont typeface="Arial" panose="020B0604020202020204" pitchFamily="34" charset="0"/>
              <a:buChar char="•"/>
            </a:pPr>
            <a:r>
              <a:rPr lang="en-GB" sz="1050" dirty="0">
                <a:solidFill>
                  <a:srgbClr val="FF0000"/>
                </a:solidFill>
              </a:rPr>
              <a:t>More severe beam dynamics issues @ Z: Transient beam loading, fundamental mode driven instabilities.</a:t>
            </a:r>
          </a:p>
          <a:p>
            <a:pPr marL="136922" indent="-136922">
              <a:buFont typeface="Arial" panose="020B0604020202020204" pitchFamily="34" charset="0"/>
              <a:buChar char="•"/>
            </a:pPr>
            <a:r>
              <a:rPr lang="en-GB" sz="1050" dirty="0">
                <a:solidFill>
                  <a:srgbClr val="FF0000"/>
                </a:solidFill>
              </a:rPr>
              <a:t>Critical R&amp;D, engineering design or demonstration of SRF components and cryomodule (high Q, high gradient, high power) are underway</a:t>
            </a:r>
          </a:p>
          <a:p>
            <a:pPr marL="136922" indent="-136922">
              <a:buFont typeface="Arial" panose="020B0604020202020204" pitchFamily="34" charset="0"/>
              <a:buChar char="•"/>
            </a:pPr>
            <a:r>
              <a:rPr lang="en-GB" sz="1050" dirty="0">
                <a:solidFill>
                  <a:srgbClr val="FF0000"/>
                </a:solidFill>
              </a:rPr>
              <a:t>Collaborative efforts and synergies in R&amp;D and industrialization with other related projects are crucial</a:t>
            </a:r>
          </a:p>
        </p:txBody>
      </p:sp>
      <p:sp>
        <p:nvSpPr>
          <p:cNvPr id="45" name="TextBox 44">
            <a:extLst>
              <a:ext uri="{FF2B5EF4-FFF2-40B4-BE49-F238E27FC236}">
                <a16:creationId xmlns:a16="http://schemas.microsoft.com/office/drawing/2014/main" id="{6AC08419-11B9-BD6F-5C27-6639506F140B}"/>
              </a:ext>
            </a:extLst>
          </p:cNvPr>
          <p:cNvSpPr txBox="1"/>
          <p:nvPr/>
        </p:nvSpPr>
        <p:spPr>
          <a:xfrm>
            <a:off x="204362" y="531234"/>
            <a:ext cx="3668688" cy="2108269"/>
          </a:xfrm>
          <a:prstGeom prst="rect">
            <a:avLst/>
          </a:prstGeom>
          <a:noFill/>
        </p:spPr>
        <p:txBody>
          <a:bodyPr wrap="square" rtlCol="0">
            <a:spAutoFit/>
          </a:bodyPr>
          <a:lstStyle/>
          <a:p>
            <a:pPr marL="136922" indent="-136922">
              <a:spcAft>
                <a:spcPts val="150"/>
              </a:spcAft>
              <a:buFont typeface="Arial" panose="020B0604020202020204" pitchFamily="34" charset="0"/>
              <a:buChar char="•"/>
            </a:pPr>
            <a:r>
              <a:rPr lang="en-GB" sz="1050" dirty="0">
                <a:solidFill>
                  <a:srgbClr val="0070C0"/>
                </a:solidFill>
              </a:rPr>
              <a:t>Z, W ,H, ttbar factory projects </a:t>
            </a:r>
            <a:r>
              <a:rPr lang="en-GB" sz="1050" b="1" dirty="0" err="1">
                <a:solidFill>
                  <a:srgbClr val="0070C0"/>
                </a:solidFill>
              </a:rPr>
              <a:t>FCCee</a:t>
            </a:r>
            <a:r>
              <a:rPr lang="en-GB" sz="1050" b="1" dirty="0">
                <a:solidFill>
                  <a:srgbClr val="0070C0"/>
                </a:solidFill>
              </a:rPr>
              <a:t>/CEPC </a:t>
            </a:r>
            <a:r>
              <a:rPr lang="en-GB" sz="1050" dirty="0">
                <a:solidFill>
                  <a:srgbClr val="0070C0"/>
                </a:solidFill>
              </a:rPr>
              <a:t>show similar basic RF system design.</a:t>
            </a:r>
          </a:p>
          <a:p>
            <a:pPr marL="136922" indent="-136922">
              <a:spcAft>
                <a:spcPts val="150"/>
              </a:spcAft>
              <a:buFont typeface="Arial" panose="020B0604020202020204" pitchFamily="34" charset="0"/>
              <a:buChar char="•"/>
            </a:pPr>
            <a:r>
              <a:rPr lang="en-GB" sz="1050" dirty="0">
                <a:solidFill>
                  <a:srgbClr val="0070C0"/>
                </a:solidFill>
              </a:rPr>
              <a:t>Equal or similar beam currents, max synchrotron radiated power (50 MW), total gap voltage, common cavities for the 2 beams at H/ttbar.</a:t>
            </a:r>
          </a:p>
          <a:p>
            <a:pPr marL="136922" indent="-136922">
              <a:spcAft>
                <a:spcPts val="150"/>
              </a:spcAft>
              <a:buFont typeface="Arial" panose="020B0604020202020204" pitchFamily="34" charset="0"/>
              <a:buChar char="•"/>
            </a:pPr>
            <a:r>
              <a:rPr lang="en-GB" sz="1050" dirty="0">
                <a:solidFill>
                  <a:srgbClr val="0070C0"/>
                </a:solidFill>
              </a:rPr>
              <a:t>Different technologies and frequencies: </a:t>
            </a:r>
            <a:r>
              <a:rPr lang="en-GB" sz="1050" b="1" dirty="0">
                <a:solidFill>
                  <a:srgbClr val="0070C0"/>
                </a:solidFill>
              </a:rPr>
              <a:t>bulk Nb </a:t>
            </a:r>
            <a:r>
              <a:rPr lang="en-GB" sz="1050" dirty="0">
                <a:solidFill>
                  <a:srgbClr val="0070C0"/>
                </a:solidFill>
              </a:rPr>
              <a:t>(CEPC) vs. </a:t>
            </a:r>
            <a:r>
              <a:rPr lang="en-GB" sz="1050" b="1" dirty="0">
                <a:solidFill>
                  <a:srgbClr val="0070C0"/>
                </a:solidFill>
              </a:rPr>
              <a:t>Nb film on Cu </a:t>
            </a:r>
            <a:r>
              <a:rPr lang="en-GB" sz="1050" dirty="0">
                <a:solidFill>
                  <a:srgbClr val="0070C0"/>
                </a:solidFill>
              </a:rPr>
              <a:t>(FCC),  </a:t>
            </a:r>
            <a:r>
              <a:rPr lang="en-GB" sz="1050" b="1" dirty="0">
                <a:solidFill>
                  <a:srgbClr val="0070C0"/>
                </a:solidFill>
              </a:rPr>
              <a:t>650 MHz </a:t>
            </a:r>
            <a:r>
              <a:rPr lang="en-GB" sz="1050" dirty="0">
                <a:solidFill>
                  <a:srgbClr val="0070C0"/>
                </a:solidFill>
              </a:rPr>
              <a:t>(CEPC) vs. </a:t>
            </a:r>
            <a:r>
              <a:rPr lang="en-GB" sz="1050" b="1" dirty="0">
                <a:solidFill>
                  <a:srgbClr val="0070C0"/>
                </a:solidFill>
              </a:rPr>
              <a:t>400/880 MHz </a:t>
            </a:r>
            <a:r>
              <a:rPr lang="en-GB" sz="1050" dirty="0">
                <a:solidFill>
                  <a:srgbClr val="0070C0"/>
                </a:solidFill>
              </a:rPr>
              <a:t>(FCC). In the booster 1300 (CEPC) vs. 800 (FCC) </a:t>
            </a:r>
            <a:r>
              <a:rPr lang="en-GB" sz="1050" dirty="0" err="1">
                <a:solidFill>
                  <a:srgbClr val="0070C0"/>
                </a:solidFill>
              </a:rPr>
              <a:t>MHz.</a:t>
            </a:r>
            <a:endParaRPr lang="en-GB" sz="1050" dirty="0">
              <a:solidFill>
                <a:srgbClr val="0070C0"/>
              </a:solidFill>
            </a:endParaRPr>
          </a:p>
          <a:p>
            <a:pPr marL="136922" indent="-136922">
              <a:spcAft>
                <a:spcPts val="150"/>
              </a:spcAft>
              <a:buFont typeface="Arial" panose="020B0604020202020204" pitchFamily="34" charset="0"/>
              <a:buChar char="•"/>
            </a:pPr>
            <a:r>
              <a:rPr lang="en-GB" sz="1050" dirty="0">
                <a:solidFill>
                  <a:srgbClr val="0070C0"/>
                </a:solidFill>
              </a:rPr>
              <a:t>Different operation sequence: H first or increasing  energy order, reflecting in possibly different implementation plans.</a:t>
            </a:r>
          </a:p>
        </p:txBody>
      </p:sp>
      <p:sp>
        <p:nvSpPr>
          <p:cNvPr id="32" name="Rectangle: Rounded Corners 31">
            <a:extLst>
              <a:ext uri="{FF2B5EF4-FFF2-40B4-BE49-F238E27FC236}">
                <a16:creationId xmlns:a16="http://schemas.microsoft.com/office/drawing/2014/main" id="{953A8743-CEDA-CBEF-8796-F0FE8BCDC9DB}"/>
              </a:ext>
            </a:extLst>
          </p:cNvPr>
          <p:cNvSpPr/>
          <p:nvPr/>
        </p:nvSpPr>
        <p:spPr>
          <a:xfrm>
            <a:off x="204362" y="543354"/>
            <a:ext cx="8859629" cy="1840052"/>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1" name="TextBox 40">
            <a:extLst>
              <a:ext uri="{FF2B5EF4-FFF2-40B4-BE49-F238E27FC236}">
                <a16:creationId xmlns:a16="http://schemas.microsoft.com/office/drawing/2014/main" id="{D60D628A-EA7E-A83E-ADF4-EC5640DBD8FA}"/>
              </a:ext>
            </a:extLst>
          </p:cNvPr>
          <p:cNvSpPr txBox="1"/>
          <p:nvPr/>
        </p:nvSpPr>
        <p:spPr>
          <a:xfrm>
            <a:off x="4573066" y="399148"/>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#7</a:t>
            </a:r>
          </a:p>
        </p:txBody>
      </p:sp>
      <p:pic>
        <p:nvPicPr>
          <p:cNvPr id="15" name="Immagine 3">
            <a:extLst>
              <a:ext uri="{FF2B5EF4-FFF2-40B4-BE49-F238E27FC236}">
                <a16:creationId xmlns:a16="http://schemas.microsoft.com/office/drawing/2014/main" id="{CFE65CDC-E0BB-8319-9B5E-B178E8D9284B}"/>
              </a:ext>
            </a:extLst>
          </p:cNvPr>
          <p:cNvPicPr>
            <a:picLocks noChangeAspect="1"/>
          </p:cNvPicPr>
          <p:nvPr/>
        </p:nvPicPr>
        <p:blipFill>
          <a:blip r:embed="rId3"/>
          <a:srcRect l="1406" t="18661" r="3727" b="8230"/>
          <a:stretch/>
        </p:blipFill>
        <p:spPr>
          <a:xfrm>
            <a:off x="6916996" y="3559321"/>
            <a:ext cx="2007989" cy="873571"/>
          </a:xfrm>
          <a:prstGeom prst="rect">
            <a:avLst/>
          </a:prstGeom>
        </p:spPr>
      </p:pic>
      <p:sp>
        <p:nvSpPr>
          <p:cNvPr id="19" name="TextBox 18">
            <a:extLst>
              <a:ext uri="{FF2B5EF4-FFF2-40B4-BE49-F238E27FC236}">
                <a16:creationId xmlns:a16="http://schemas.microsoft.com/office/drawing/2014/main" id="{681232AE-C68A-95AF-EFDA-10671FC190E4}"/>
              </a:ext>
            </a:extLst>
          </p:cNvPr>
          <p:cNvSpPr txBox="1"/>
          <p:nvPr/>
        </p:nvSpPr>
        <p:spPr>
          <a:xfrm>
            <a:off x="4103895" y="2530602"/>
            <a:ext cx="4953237" cy="900246"/>
          </a:xfrm>
          <a:prstGeom prst="rect">
            <a:avLst/>
          </a:prstGeom>
          <a:noFill/>
        </p:spPr>
        <p:txBody>
          <a:bodyPr wrap="square" rtlCol="0">
            <a:spAutoFit/>
          </a:bodyPr>
          <a:lstStyle/>
          <a:p>
            <a:pPr marL="136922" indent="-136922">
              <a:buFont typeface="Arial" panose="020B0604020202020204" pitchFamily="34" charset="0"/>
              <a:buChar char="•"/>
            </a:pPr>
            <a:r>
              <a:rPr lang="en-GB" sz="1050" b="1" dirty="0">
                <a:solidFill>
                  <a:srgbClr val="FF0000"/>
                </a:solidFill>
              </a:rPr>
              <a:t>Muon ionization cooling </a:t>
            </a:r>
            <a:r>
              <a:rPr lang="en-GB" sz="1050" dirty="0">
                <a:solidFill>
                  <a:srgbClr val="FF0000"/>
                </a:solidFill>
              </a:rPr>
              <a:t>is the most </a:t>
            </a:r>
            <a:r>
              <a:rPr lang="en-GB" sz="1050" b="1" dirty="0">
                <a:solidFill>
                  <a:srgbClr val="FF0000"/>
                </a:solidFill>
              </a:rPr>
              <a:t>challenging</a:t>
            </a:r>
            <a:r>
              <a:rPr lang="en-GB" sz="1050" dirty="0">
                <a:solidFill>
                  <a:srgbClr val="FF0000"/>
                </a:solidFill>
              </a:rPr>
              <a:t> process to be demonstrated for the future </a:t>
            </a:r>
            <a:r>
              <a:rPr lang="en-GB" sz="1050" b="1" u="sng" dirty="0">
                <a:solidFill>
                  <a:srgbClr val="FF0000"/>
                </a:solidFill>
              </a:rPr>
              <a:t>muon collider MAP baseline</a:t>
            </a:r>
            <a:r>
              <a:rPr lang="en-GB" sz="1050" b="1" dirty="0">
                <a:solidFill>
                  <a:srgbClr val="FF0000"/>
                </a:solidFill>
              </a:rPr>
              <a:t>.</a:t>
            </a:r>
          </a:p>
          <a:p>
            <a:pPr marL="136922" indent="-136922">
              <a:buFont typeface="Arial" panose="020B0604020202020204" pitchFamily="34" charset="0"/>
              <a:buChar char="•"/>
            </a:pPr>
            <a:r>
              <a:rPr lang="en-GB" sz="1050" dirty="0">
                <a:solidFill>
                  <a:srgbClr val="FF0000"/>
                </a:solidFill>
              </a:rPr>
              <a:t>Accelerating fields in of the order of ≈ </a:t>
            </a:r>
            <a:r>
              <a:rPr lang="en-GB" sz="1050" b="1" dirty="0">
                <a:solidFill>
                  <a:srgbClr val="FF0000"/>
                </a:solidFill>
              </a:rPr>
              <a:t>30 MV/m </a:t>
            </a:r>
            <a:r>
              <a:rPr lang="en-GB" sz="1050" dirty="0">
                <a:solidFill>
                  <a:srgbClr val="FF0000"/>
                </a:solidFill>
              </a:rPr>
              <a:t>in a ≈700 MHz NC cavity immersed in a </a:t>
            </a:r>
            <a:r>
              <a:rPr lang="en-GB" sz="1050" b="1" dirty="0">
                <a:solidFill>
                  <a:srgbClr val="FF0000"/>
                </a:solidFill>
              </a:rPr>
              <a:t>multi-tesla solenoidal B-field </a:t>
            </a:r>
            <a:r>
              <a:rPr lang="en-GB" sz="1050" dirty="0">
                <a:solidFill>
                  <a:srgbClr val="FF0000"/>
                </a:solidFill>
              </a:rPr>
              <a:t>are required. Breakdown in these conditions is expected to be severe, experimental R&amp;D is crucial.</a:t>
            </a:r>
          </a:p>
        </p:txBody>
      </p:sp>
      <p:sp>
        <p:nvSpPr>
          <p:cNvPr id="28" name="TextBox 27">
            <a:extLst>
              <a:ext uri="{FF2B5EF4-FFF2-40B4-BE49-F238E27FC236}">
                <a16:creationId xmlns:a16="http://schemas.microsoft.com/office/drawing/2014/main" id="{0BD70E96-DE83-C449-D4D6-D0758EF3272B}"/>
              </a:ext>
            </a:extLst>
          </p:cNvPr>
          <p:cNvSpPr txBox="1"/>
          <p:nvPr/>
        </p:nvSpPr>
        <p:spPr>
          <a:xfrm>
            <a:off x="4103895" y="3360867"/>
            <a:ext cx="2849320" cy="1546577"/>
          </a:xfrm>
          <a:prstGeom prst="rect">
            <a:avLst/>
          </a:prstGeom>
          <a:noFill/>
        </p:spPr>
        <p:txBody>
          <a:bodyPr wrap="square">
            <a:spAutoFit/>
          </a:bodyPr>
          <a:lstStyle/>
          <a:p>
            <a:pPr marL="136922" indent="-136922">
              <a:buFont typeface="Arial" panose="020B0604020202020204" pitchFamily="34" charset="0"/>
              <a:buChar char="•"/>
            </a:pPr>
            <a:r>
              <a:rPr lang="en-GB" sz="1050" dirty="0">
                <a:solidFill>
                  <a:srgbClr val="002060"/>
                </a:solidFill>
              </a:rPr>
              <a:t>A vast </a:t>
            </a:r>
            <a:r>
              <a:rPr lang="en-GB" sz="1050" b="1" dirty="0">
                <a:solidFill>
                  <a:srgbClr val="002060"/>
                </a:solidFill>
              </a:rPr>
              <a:t>experimental program </a:t>
            </a:r>
            <a:r>
              <a:rPr lang="en-GB" sz="1050" dirty="0">
                <a:solidFill>
                  <a:srgbClr val="002060"/>
                </a:solidFill>
              </a:rPr>
              <a:t>of testing </a:t>
            </a:r>
            <a:r>
              <a:rPr lang="en-GB" sz="1050" b="1" dirty="0">
                <a:solidFill>
                  <a:srgbClr val="002060"/>
                </a:solidFill>
              </a:rPr>
              <a:t>high E-field </a:t>
            </a:r>
            <a:r>
              <a:rPr lang="en-GB" sz="1050" dirty="0">
                <a:solidFill>
                  <a:srgbClr val="002060"/>
                </a:solidFill>
              </a:rPr>
              <a:t>in </a:t>
            </a:r>
            <a:r>
              <a:rPr lang="en-GB" sz="1050" b="1" dirty="0">
                <a:solidFill>
                  <a:srgbClr val="002060"/>
                </a:solidFill>
              </a:rPr>
              <a:t>multi-tesla</a:t>
            </a:r>
            <a:r>
              <a:rPr lang="en-GB" sz="1050" dirty="0">
                <a:solidFill>
                  <a:srgbClr val="002060"/>
                </a:solidFill>
              </a:rPr>
              <a:t> solenoidal </a:t>
            </a:r>
            <a:r>
              <a:rPr lang="en-GB" sz="1050" b="1" dirty="0">
                <a:solidFill>
                  <a:srgbClr val="002060"/>
                </a:solidFill>
              </a:rPr>
              <a:t>magnetic field </a:t>
            </a:r>
            <a:r>
              <a:rPr lang="en-GB" sz="1050" dirty="0">
                <a:solidFill>
                  <a:srgbClr val="002060"/>
                </a:solidFill>
              </a:rPr>
              <a:t>at </a:t>
            </a:r>
            <a:r>
              <a:rPr lang="en-GB" sz="1050" b="1" dirty="0">
                <a:solidFill>
                  <a:srgbClr val="002060"/>
                </a:solidFill>
              </a:rPr>
              <a:t>various frequencies </a:t>
            </a:r>
            <a:r>
              <a:rPr lang="en-GB" sz="1050" dirty="0">
                <a:solidFill>
                  <a:srgbClr val="002060"/>
                </a:solidFill>
              </a:rPr>
              <a:t>(pulsed DC, 3, 5.7  and 12 GHz) has been proposed at INFN LASA (Mi) and Frascati Labs, together with the realization of a couple of prototypes of single cells and power couplers running at 704 MHz and 1 GHz.</a:t>
            </a:r>
          </a:p>
        </p:txBody>
      </p:sp>
      <p:sp>
        <p:nvSpPr>
          <p:cNvPr id="46" name="TextBox 45">
            <a:extLst>
              <a:ext uri="{FF2B5EF4-FFF2-40B4-BE49-F238E27FC236}">
                <a16:creationId xmlns:a16="http://schemas.microsoft.com/office/drawing/2014/main" id="{0869B4C5-2740-58F4-2FCB-607BC0F2C01F}"/>
              </a:ext>
            </a:extLst>
          </p:cNvPr>
          <p:cNvSpPr txBox="1"/>
          <p:nvPr/>
        </p:nvSpPr>
        <p:spPr>
          <a:xfrm>
            <a:off x="290332" y="2514458"/>
            <a:ext cx="3674557" cy="2308324"/>
          </a:xfrm>
          <a:prstGeom prst="rect">
            <a:avLst/>
          </a:prstGeom>
          <a:noFill/>
        </p:spPr>
        <p:txBody>
          <a:bodyPr wrap="square">
            <a:spAutoFit/>
          </a:bodyPr>
          <a:lstStyle/>
          <a:p>
            <a:pPr>
              <a:spcAft>
                <a:spcPts val="900"/>
              </a:spcAft>
            </a:pPr>
            <a:r>
              <a:rPr lang="en-GB" sz="1050" dirty="0">
                <a:solidFill>
                  <a:schemeClr val="accent6">
                    <a:lumMod val="75000"/>
                  </a:schemeClr>
                </a:solidFill>
              </a:rPr>
              <a:t>An optimized 499.7 MHz NC </a:t>
            </a:r>
            <a:r>
              <a:rPr lang="en-GB" sz="1050" b="1" dirty="0">
                <a:solidFill>
                  <a:schemeClr val="accent6">
                    <a:lumMod val="75000"/>
                  </a:schemeClr>
                </a:solidFill>
              </a:rPr>
              <a:t>TM020-mode cavity </a:t>
            </a:r>
            <a:r>
              <a:rPr lang="en-GB" sz="1050" dirty="0">
                <a:solidFill>
                  <a:schemeClr val="accent6">
                    <a:lumMod val="75000"/>
                  </a:schemeClr>
                </a:solidFill>
              </a:rPr>
              <a:t>with strong HOM damping suitable for a 2A operation of the </a:t>
            </a:r>
            <a:r>
              <a:rPr lang="en-GB" sz="1050" b="1" dirty="0">
                <a:solidFill>
                  <a:schemeClr val="accent6">
                    <a:lumMod val="75000"/>
                  </a:schemeClr>
                </a:solidFill>
              </a:rPr>
              <a:t>Super Tau-Charm Factory STCF</a:t>
            </a:r>
            <a:r>
              <a:rPr lang="en-GB" sz="1050" dirty="0">
                <a:solidFill>
                  <a:schemeClr val="accent6">
                    <a:lumMod val="75000"/>
                  </a:schemeClr>
                </a:solidFill>
              </a:rPr>
              <a:t> has been fully designed.</a:t>
            </a:r>
          </a:p>
          <a:p>
            <a:endParaRPr lang="en-GB" sz="1050" dirty="0">
              <a:solidFill>
                <a:schemeClr val="accent6">
                  <a:lumMod val="75000"/>
                </a:schemeClr>
              </a:solidFill>
            </a:endParaRPr>
          </a:p>
          <a:p>
            <a:endParaRPr lang="en-GB" sz="1050" dirty="0">
              <a:solidFill>
                <a:schemeClr val="accent6">
                  <a:lumMod val="75000"/>
                </a:schemeClr>
              </a:solidFill>
            </a:endParaRPr>
          </a:p>
          <a:p>
            <a:endParaRPr lang="en-GB" sz="1050" dirty="0">
              <a:solidFill>
                <a:schemeClr val="accent6">
                  <a:lumMod val="75000"/>
                </a:schemeClr>
              </a:solidFill>
            </a:endParaRPr>
          </a:p>
          <a:p>
            <a:endParaRPr lang="en-GB" sz="1050" dirty="0">
              <a:solidFill>
                <a:schemeClr val="accent6">
                  <a:lumMod val="75000"/>
                </a:schemeClr>
              </a:solidFill>
            </a:endParaRPr>
          </a:p>
          <a:p>
            <a:endParaRPr lang="en-GB" sz="1050" dirty="0">
              <a:solidFill>
                <a:schemeClr val="accent6">
                  <a:lumMod val="75000"/>
                </a:schemeClr>
              </a:solidFill>
            </a:endParaRPr>
          </a:p>
          <a:p>
            <a:endParaRPr lang="en-GB" sz="1050" dirty="0">
              <a:solidFill>
                <a:schemeClr val="accent6">
                  <a:lumMod val="75000"/>
                </a:schemeClr>
              </a:solidFill>
            </a:endParaRPr>
          </a:p>
          <a:p>
            <a:endParaRPr lang="en-GB" sz="1050" dirty="0">
              <a:solidFill>
                <a:schemeClr val="accent6">
                  <a:lumMod val="75000"/>
                </a:schemeClr>
              </a:solidFill>
            </a:endParaRPr>
          </a:p>
          <a:p>
            <a:endParaRPr lang="en-GB" sz="1050" dirty="0">
              <a:solidFill>
                <a:schemeClr val="accent6">
                  <a:lumMod val="75000"/>
                </a:schemeClr>
              </a:solidFill>
            </a:endParaRPr>
          </a:p>
          <a:p>
            <a:r>
              <a:rPr lang="en-GB" sz="1050" dirty="0">
                <a:solidFill>
                  <a:schemeClr val="accent6">
                    <a:lumMod val="75000"/>
                  </a:schemeClr>
                </a:solidFill>
              </a:rPr>
              <a:t>The prototype fabrication is ongoing and expected to be completed by the </a:t>
            </a:r>
            <a:r>
              <a:rPr lang="en-GB" sz="1050" b="1" dirty="0">
                <a:solidFill>
                  <a:schemeClr val="accent6">
                    <a:lumMod val="75000"/>
                  </a:schemeClr>
                </a:solidFill>
              </a:rPr>
              <a:t>end of 2025</a:t>
            </a:r>
          </a:p>
        </p:txBody>
      </p:sp>
      <p:pic>
        <p:nvPicPr>
          <p:cNvPr id="52" name="Picture 51">
            <a:extLst>
              <a:ext uri="{FF2B5EF4-FFF2-40B4-BE49-F238E27FC236}">
                <a16:creationId xmlns:a16="http://schemas.microsoft.com/office/drawing/2014/main" id="{89CEAFD4-CA73-DE42-3999-7ADEE4C67CD0}"/>
              </a:ext>
            </a:extLst>
          </p:cNvPr>
          <p:cNvPicPr>
            <a:picLocks noChangeAspect="1"/>
          </p:cNvPicPr>
          <p:nvPr/>
        </p:nvPicPr>
        <p:blipFill>
          <a:blip r:embed="rId4"/>
          <a:srcRect r="39521"/>
          <a:stretch/>
        </p:blipFill>
        <p:spPr>
          <a:xfrm>
            <a:off x="421050" y="3096747"/>
            <a:ext cx="1754058" cy="1278475"/>
          </a:xfrm>
          <a:prstGeom prst="rect">
            <a:avLst/>
          </a:prstGeom>
        </p:spPr>
      </p:pic>
      <p:pic>
        <p:nvPicPr>
          <p:cNvPr id="54" name="Picture 53">
            <a:extLst>
              <a:ext uri="{FF2B5EF4-FFF2-40B4-BE49-F238E27FC236}">
                <a16:creationId xmlns:a16="http://schemas.microsoft.com/office/drawing/2014/main" id="{9D973DE6-4E82-5AFE-4F91-D439129C1630}"/>
              </a:ext>
            </a:extLst>
          </p:cNvPr>
          <p:cNvPicPr>
            <a:picLocks noChangeAspect="1"/>
          </p:cNvPicPr>
          <p:nvPr/>
        </p:nvPicPr>
        <p:blipFill>
          <a:blip r:embed="rId4"/>
          <a:srcRect l="59909" t="17928" r="-2282" b="828"/>
          <a:stretch/>
        </p:blipFill>
        <p:spPr>
          <a:xfrm>
            <a:off x="2187733" y="3068590"/>
            <a:ext cx="1614215" cy="1364302"/>
          </a:xfrm>
          <a:prstGeom prst="rect">
            <a:avLst/>
          </a:prstGeom>
        </p:spPr>
      </p:pic>
      <p:sp>
        <p:nvSpPr>
          <p:cNvPr id="4" name="Text Box 16">
            <a:extLst>
              <a:ext uri="{FF2B5EF4-FFF2-40B4-BE49-F238E27FC236}">
                <a16:creationId xmlns:a16="http://schemas.microsoft.com/office/drawing/2014/main" id="{1A156137-8581-7BDA-CA2A-53B8D8E3B82C}"/>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chemeClr val="accent6">
                    <a:lumMod val="20000"/>
                    <a:lumOff val="80000"/>
                  </a:schemeClr>
                </a:solidFill>
                <a:latin typeface="Arial Rounded MT Bold"/>
                <a:ea typeface="ヒラギノ丸ゴ Pro W4"/>
                <a:cs typeface="ヒラギノ丸ゴ Pro W4"/>
              </a:rPr>
              <a:t>WG11 RF</a:t>
            </a:r>
            <a:endParaRPr lang="en-US" altLang="ja-JP" sz="884" i="1" dirty="0">
              <a:solidFill>
                <a:schemeClr val="accent6">
                  <a:lumMod val="20000"/>
                  <a:lumOff val="80000"/>
                </a:schemeClr>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557669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AA518-4EB4-CCDB-0253-C9A53EDB0EA0}"/>
            </a:ext>
          </a:extLst>
        </p:cNvPr>
        <p:cNvGrpSpPr/>
        <p:nvPr/>
      </p:nvGrpSpPr>
      <p:grpSpPr>
        <a:xfrm>
          <a:off x="0" y="0"/>
          <a:ext cx="0" cy="0"/>
          <a:chOff x="0" y="0"/>
          <a:chExt cx="0" cy="0"/>
        </a:xfrm>
      </p:grpSpPr>
      <p:sp>
        <p:nvSpPr>
          <p:cNvPr id="6" name="Segnaposto numero diapositiva 4">
            <a:extLst>
              <a:ext uri="{FF2B5EF4-FFF2-40B4-BE49-F238E27FC236}">
                <a16:creationId xmlns:a16="http://schemas.microsoft.com/office/drawing/2014/main" id="{BD969509-FE63-318E-BE91-7C78CAF48FFC}"/>
              </a:ext>
            </a:extLst>
          </p:cNvPr>
          <p:cNvSpPr txBox="1">
            <a:spLocks/>
          </p:cNvSpPr>
          <p:nvPr/>
        </p:nvSpPr>
        <p:spPr>
          <a:xfrm>
            <a:off x="6892290" y="487394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23</a:t>
            </a:fld>
            <a:endParaRPr lang="it-IT" sz="900" dirty="0">
              <a:solidFill>
                <a:srgbClr val="FFFF00"/>
              </a:solidFill>
              <a:latin typeface="Calibri" panose="020F0502020204030204"/>
            </a:endParaRPr>
          </a:p>
        </p:txBody>
      </p:sp>
      <p:sp>
        <p:nvSpPr>
          <p:cNvPr id="7" name="Rettangolo 6">
            <a:extLst>
              <a:ext uri="{FF2B5EF4-FFF2-40B4-BE49-F238E27FC236}">
                <a16:creationId xmlns:a16="http://schemas.microsoft.com/office/drawing/2014/main" id="{E4FF1DFB-17AB-28F3-8B92-492A607165A8}"/>
              </a:ext>
            </a:extLst>
          </p:cNvPr>
          <p:cNvSpPr/>
          <p:nvPr/>
        </p:nvSpPr>
        <p:spPr>
          <a:xfrm>
            <a:off x="2801" y="-3541"/>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tabLst>
                <a:tab pos="742950" algn="l"/>
              </a:tabLst>
              <a:defRPr/>
            </a:pPr>
            <a:r>
              <a:rPr lang="en-US" sz="1350" i="1">
                <a:solidFill>
                  <a:srgbClr val="4472C4">
                    <a:lumMod val="20000"/>
                    <a:lumOff val="80000"/>
                  </a:srgbClr>
                </a:solidFill>
                <a:latin typeface="Calibri" panose="020F0502020204030204"/>
              </a:rPr>
              <a:t>T. </a:t>
            </a:r>
            <a:r>
              <a:rPr lang="en-US" sz="1350" i="1" dirty="0">
                <a:solidFill>
                  <a:srgbClr val="4472C4">
                    <a:lumMod val="20000"/>
                    <a:lumOff val="80000"/>
                  </a:srgbClr>
                </a:solidFill>
                <a:latin typeface="Calibri" panose="020F0502020204030204"/>
              </a:rPr>
              <a:t>Abe &amp; A. Gallo: WG11 Summary</a:t>
            </a:r>
          </a:p>
        </p:txBody>
      </p:sp>
      <p:sp>
        <p:nvSpPr>
          <p:cNvPr id="2" name="Rettangolo 7">
            <a:extLst>
              <a:ext uri="{FF2B5EF4-FFF2-40B4-BE49-F238E27FC236}">
                <a16:creationId xmlns:a16="http://schemas.microsoft.com/office/drawing/2014/main" id="{D524242C-770E-F953-6BB2-49B5F68ACEF2}"/>
              </a:ext>
            </a:extLst>
          </p:cNvPr>
          <p:cNvSpPr/>
          <p:nvPr/>
        </p:nvSpPr>
        <p:spPr>
          <a:xfrm>
            <a:off x="0" y="4896538"/>
            <a:ext cx="9144000" cy="2469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i="1" dirty="0">
                <a:solidFill>
                  <a:srgbClr val="FFFF00"/>
                </a:solidFill>
                <a:latin typeface="Calibri" panose="020F0502020204030204"/>
              </a:rPr>
              <a:t>eeFACT2025 Workshop – Tsukuba (JP), March 3-7 2025</a:t>
            </a:r>
          </a:p>
        </p:txBody>
      </p:sp>
      <p:sp>
        <p:nvSpPr>
          <p:cNvPr id="3" name="Segnaposto numero diapositiva 4">
            <a:extLst>
              <a:ext uri="{FF2B5EF4-FFF2-40B4-BE49-F238E27FC236}">
                <a16:creationId xmlns:a16="http://schemas.microsoft.com/office/drawing/2014/main" id="{513F1D94-9A07-CB1D-2E99-9CFCD230977B}"/>
              </a:ext>
            </a:extLst>
          </p:cNvPr>
          <p:cNvSpPr txBox="1">
            <a:spLocks/>
          </p:cNvSpPr>
          <p:nvPr/>
        </p:nvSpPr>
        <p:spPr>
          <a:xfrm>
            <a:off x="7006590" y="4885373"/>
            <a:ext cx="20574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78D38D78-E7CE-4FC5-9811-B7ED10FBA3DF}" type="slidenum">
              <a:rPr lang="it-IT" sz="900">
                <a:solidFill>
                  <a:srgbClr val="FFFF00"/>
                </a:solidFill>
                <a:latin typeface="Calibri" panose="020F0502020204030204"/>
              </a:rPr>
              <a:pPr defTabSz="685800">
                <a:defRPr/>
              </a:pPr>
              <a:t>23</a:t>
            </a:fld>
            <a:endParaRPr lang="it-IT" sz="900" dirty="0">
              <a:solidFill>
                <a:srgbClr val="FFFF00"/>
              </a:solidFill>
              <a:latin typeface="Calibri" panose="020F0502020204030204"/>
            </a:endParaRPr>
          </a:p>
        </p:txBody>
      </p:sp>
      <p:sp>
        <p:nvSpPr>
          <p:cNvPr id="39" name="Rectangle: Rounded Corners 38">
            <a:extLst>
              <a:ext uri="{FF2B5EF4-FFF2-40B4-BE49-F238E27FC236}">
                <a16:creationId xmlns:a16="http://schemas.microsoft.com/office/drawing/2014/main" id="{B9FE48DE-0DFB-9F5C-CBD2-9D3A7D6AFF1F}"/>
              </a:ext>
            </a:extLst>
          </p:cNvPr>
          <p:cNvSpPr/>
          <p:nvPr/>
        </p:nvSpPr>
        <p:spPr>
          <a:xfrm>
            <a:off x="4133503" y="2484050"/>
            <a:ext cx="4930487" cy="2286506"/>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3" name="Rectangle: Rounded Corners 42">
            <a:extLst>
              <a:ext uri="{FF2B5EF4-FFF2-40B4-BE49-F238E27FC236}">
                <a16:creationId xmlns:a16="http://schemas.microsoft.com/office/drawing/2014/main" id="{E77FF8B3-B795-A6C6-5F54-4D0210A982FB}"/>
              </a:ext>
            </a:extLst>
          </p:cNvPr>
          <p:cNvSpPr/>
          <p:nvPr/>
        </p:nvSpPr>
        <p:spPr>
          <a:xfrm>
            <a:off x="242731" y="2488622"/>
            <a:ext cx="3740150" cy="2286506"/>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4" name="TextBox 43">
            <a:extLst>
              <a:ext uri="{FF2B5EF4-FFF2-40B4-BE49-F238E27FC236}">
                <a16:creationId xmlns:a16="http://schemas.microsoft.com/office/drawing/2014/main" id="{847C39DA-B89C-8F3C-030A-4A8958ADAECD}"/>
              </a:ext>
            </a:extLst>
          </p:cNvPr>
          <p:cNvSpPr txBox="1"/>
          <p:nvPr/>
        </p:nvSpPr>
        <p:spPr>
          <a:xfrm>
            <a:off x="1775685" y="2357093"/>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#5</a:t>
            </a:r>
          </a:p>
        </p:txBody>
      </p:sp>
      <p:sp>
        <p:nvSpPr>
          <p:cNvPr id="51" name="TextBox 50">
            <a:extLst>
              <a:ext uri="{FF2B5EF4-FFF2-40B4-BE49-F238E27FC236}">
                <a16:creationId xmlns:a16="http://schemas.microsoft.com/office/drawing/2014/main" id="{6F3DB9BA-7E08-4F30-9053-B457F0314209}"/>
              </a:ext>
            </a:extLst>
          </p:cNvPr>
          <p:cNvSpPr txBox="1"/>
          <p:nvPr/>
        </p:nvSpPr>
        <p:spPr>
          <a:xfrm>
            <a:off x="2825497" y="91614"/>
            <a:ext cx="5671566" cy="323165"/>
          </a:xfrm>
          <a:prstGeom prst="rect">
            <a:avLst/>
          </a:prstGeom>
          <a:solidFill>
            <a:schemeClr val="bg1"/>
          </a:solidFill>
        </p:spPr>
        <p:txBody>
          <a:bodyPr wrap="square" rtlCol="0">
            <a:spAutoFit/>
          </a:bodyPr>
          <a:lstStyle/>
          <a:p>
            <a:r>
              <a:rPr lang="en-US" sz="1500" b="1" i="1" dirty="0">
                <a:solidFill>
                  <a:schemeClr val="accent3"/>
                </a:solidFill>
              </a:rPr>
              <a:t>RF x ERLs, HE-klystrons, Advanced LLRF (</a:t>
            </a:r>
            <a:r>
              <a:rPr lang="it-IT" sz="1500" b="1" i="1" dirty="0" err="1">
                <a:solidFill>
                  <a:schemeClr val="accent3"/>
                </a:solidFill>
              </a:rPr>
              <a:t>Sustainability</a:t>
            </a:r>
            <a:r>
              <a:rPr lang="it-IT" sz="1500" b="1" i="1" dirty="0">
                <a:solidFill>
                  <a:schemeClr val="accent3"/>
                </a:solidFill>
              </a:rPr>
              <a:t>, ML&amp;AI </a:t>
            </a:r>
            <a:r>
              <a:rPr lang="en-US" sz="1500" b="1" i="1" dirty="0">
                <a:solidFill>
                  <a:schemeClr val="accent3"/>
                </a:solidFill>
              </a:rPr>
              <a:t>)</a:t>
            </a:r>
            <a:endParaRPr lang="en-US" sz="1200" b="1" i="1" dirty="0">
              <a:solidFill>
                <a:schemeClr val="accent3"/>
              </a:solidFill>
            </a:endParaRPr>
          </a:p>
        </p:txBody>
      </p:sp>
      <p:sp>
        <p:nvSpPr>
          <p:cNvPr id="45" name="TextBox 44">
            <a:extLst>
              <a:ext uri="{FF2B5EF4-FFF2-40B4-BE49-F238E27FC236}">
                <a16:creationId xmlns:a16="http://schemas.microsoft.com/office/drawing/2014/main" id="{0110A3B2-00C3-C54F-395D-7059BBE7FDDF}"/>
              </a:ext>
            </a:extLst>
          </p:cNvPr>
          <p:cNvSpPr txBox="1"/>
          <p:nvPr/>
        </p:nvSpPr>
        <p:spPr>
          <a:xfrm>
            <a:off x="204362" y="565524"/>
            <a:ext cx="4418837" cy="925894"/>
          </a:xfrm>
          <a:prstGeom prst="rect">
            <a:avLst/>
          </a:prstGeom>
          <a:noFill/>
        </p:spPr>
        <p:txBody>
          <a:bodyPr wrap="square" rtlCol="0">
            <a:spAutoFit/>
          </a:bodyPr>
          <a:lstStyle/>
          <a:p>
            <a:pPr marL="136922" indent="-136922">
              <a:spcAft>
                <a:spcPts val="150"/>
              </a:spcAft>
              <a:buFont typeface="Arial" panose="020B0604020202020204" pitchFamily="34" charset="0"/>
              <a:buChar char="•"/>
            </a:pPr>
            <a:r>
              <a:rPr lang="en-GB" sz="1050" b="1" dirty="0">
                <a:solidFill>
                  <a:srgbClr val="0070C0"/>
                </a:solidFill>
              </a:rPr>
              <a:t>Energy Recovery Linacs </a:t>
            </a:r>
            <a:r>
              <a:rPr lang="en-GB" sz="1050" dirty="0">
                <a:solidFill>
                  <a:srgbClr val="0070C0"/>
                </a:solidFill>
              </a:rPr>
              <a:t>(ERLs) were recognized as one of the five main axis of accelerators R&amp;D in support of the ESPP.  </a:t>
            </a:r>
          </a:p>
          <a:p>
            <a:pPr marL="136922" indent="-136922">
              <a:spcAft>
                <a:spcPts val="150"/>
              </a:spcAft>
              <a:buFont typeface="Arial" panose="020B0604020202020204" pitchFamily="34" charset="0"/>
              <a:buChar char="•"/>
            </a:pPr>
            <a:r>
              <a:rPr lang="en-GB" sz="1050" dirty="0">
                <a:solidFill>
                  <a:srgbClr val="0070C0"/>
                </a:solidFill>
              </a:rPr>
              <a:t>Two projects: PERLE &amp; </a:t>
            </a:r>
            <a:r>
              <a:rPr lang="en-GB" sz="1050" dirty="0" err="1">
                <a:solidFill>
                  <a:srgbClr val="0070C0"/>
                </a:solidFill>
              </a:rPr>
              <a:t>bERLinPro</a:t>
            </a:r>
            <a:r>
              <a:rPr lang="en-GB" sz="1050" dirty="0">
                <a:solidFill>
                  <a:srgbClr val="0070C0"/>
                </a:solidFill>
              </a:rPr>
              <a:t> were recognized as "essential pillars of the ERL development," with milestones to be achieved by the next ESPP in 2026.</a:t>
            </a:r>
          </a:p>
        </p:txBody>
      </p:sp>
      <p:sp>
        <p:nvSpPr>
          <p:cNvPr id="19" name="TextBox 18">
            <a:extLst>
              <a:ext uri="{FF2B5EF4-FFF2-40B4-BE49-F238E27FC236}">
                <a16:creationId xmlns:a16="http://schemas.microsoft.com/office/drawing/2014/main" id="{F0302E4D-65D7-4904-D038-EC4D9349E6E5}"/>
              </a:ext>
            </a:extLst>
          </p:cNvPr>
          <p:cNvSpPr txBox="1"/>
          <p:nvPr/>
        </p:nvSpPr>
        <p:spPr>
          <a:xfrm>
            <a:off x="4103895" y="2530602"/>
            <a:ext cx="4953237" cy="415498"/>
          </a:xfrm>
          <a:prstGeom prst="rect">
            <a:avLst/>
          </a:prstGeom>
          <a:noFill/>
        </p:spPr>
        <p:txBody>
          <a:bodyPr wrap="square" rtlCol="0">
            <a:spAutoFit/>
          </a:bodyPr>
          <a:lstStyle/>
          <a:p>
            <a:pPr marL="136922" indent="-136922">
              <a:buFont typeface="Arial" panose="020B0604020202020204" pitchFamily="34" charset="0"/>
              <a:buChar char="•"/>
            </a:pPr>
            <a:r>
              <a:rPr lang="en-GB" sz="1050" b="1" dirty="0">
                <a:solidFill>
                  <a:schemeClr val="tx2">
                    <a:lumMod val="75000"/>
                    <a:lumOff val="25000"/>
                  </a:schemeClr>
                </a:solidFill>
              </a:rPr>
              <a:t>High Efficiency (HE) Klystrons </a:t>
            </a:r>
            <a:r>
              <a:rPr lang="en-GB" sz="1050" dirty="0">
                <a:solidFill>
                  <a:schemeClr val="tx2">
                    <a:lumMod val="75000"/>
                    <a:lumOff val="25000"/>
                  </a:schemeClr>
                </a:solidFill>
              </a:rPr>
              <a:t>are generally needed for all future projects and an intense R&amp;D and activity is worldwide ongoing.</a:t>
            </a:r>
            <a:endParaRPr lang="en-GB" sz="1050" b="1" dirty="0">
              <a:solidFill>
                <a:schemeClr val="tx2">
                  <a:lumMod val="75000"/>
                  <a:lumOff val="25000"/>
                </a:schemeClr>
              </a:solidFill>
            </a:endParaRPr>
          </a:p>
        </p:txBody>
      </p:sp>
      <p:sp>
        <p:nvSpPr>
          <p:cNvPr id="46" name="TextBox 45">
            <a:extLst>
              <a:ext uri="{FF2B5EF4-FFF2-40B4-BE49-F238E27FC236}">
                <a16:creationId xmlns:a16="http://schemas.microsoft.com/office/drawing/2014/main" id="{A11142B0-54E6-508B-CC1E-37E377A333F3}"/>
              </a:ext>
            </a:extLst>
          </p:cNvPr>
          <p:cNvSpPr txBox="1"/>
          <p:nvPr/>
        </p:nvSpPr>
        <p:spPr>
          <a:xfrm>
            <a:off x="290332" y="2532270"/>
            <a:ext cx="2443026" cy="1061829"/>
          </a:xfrm>
          <a:prstGeom prst="rect">
            <a:avLst/>
          </a:prstGeom>
          <a:noFill/>
        </p:spPr>
        <p:txBody>
          <a:bodyPr wrap="square">
            <a:spAutoFit/>
          </a:bodyPr>
          <a:lstStyle/>
          <a:p>
            <a:pPr>
              <a:spcAft>
                <a:spcPts val="900"/>
              </a:spcAft>
            </a:pPr>
            <a:r>
              <a:rPr lang="en-GB" sz="1050" dirty="0">
                <a:solidFill>
                  <a:schemeClr val="accent6">
                    <a:lumMod val="75000"/>
                  </a:schemeClr>
                </a:solidFill>
              </a:rPr>
              <a:t>RF stability and beam energy spread of </a:t>
            </a:r>
            <a:r>
              <a:rPr lang="en-GB" sz="1050" b="1" dirty="0" err="1">
                <a:solidFill>
                  <a:schemeClr val="accent6">
                    <a:lumMod val="75000"/>
                  </a:schemeClr>
                </a:solidFill>
              </a:rPr>
              <a:t>cERL</a:t>
            </a:r>
            <a:r>
              <a:rPr lang="en-GB" sz="1050" dirty="0">
                <a:solidFill>
                  <a:schemeClr val="accent6">
                    <a:lumMod val="75000"/>
                  </a:schemeClr>
                </a:solidFill>
              </a:rPr>
              <a:t> have been improved using </a:t>
            </a:r>
            <a:r>
              <a:rPr lang="en-GB" sz="1050" b="1" dirty="0">
                <a:solidFill>
                  <a:schemeClr val="accent6">
                    <a:lumMod val="75000"/>
                  </a:schemeClr>
                </a:solidFill>
              </a:rPr>
              <a:t>DOB</a:t>
            </a:r>
            <a:r>
              <a:rPr lang="en-GB" sz="1050" dirty="0">
                <a:solidFill>
                  <a:schemeClr val="accent6">
                    <a:lumMod val="75000"/>
                  </a:schemeClr>
                </a:solidFill>
              </a:rPr>
              <a:t> (</a:t>
            </a:r>
            <a:r>
              <a:rPr lang="en-GB" sz="1050" b="1" dirty="0">
                <a:solidFill>
                  <a:schemeClr val="accent6">
                    <a:lumMod val="75000"/>
                  </a:schemeClr>
                </a:solidFill>
              </a:rPr>
              <a:t>Disturbance Observer Control</a:t>
            </a:r>
            <a:r>
              <a:rPr lang="en-GB" sz="1050" dirty="0">
                <a:solidFill>
                  <a:schemeClr val="accent6">
                    <a:lumMod val="75000"/>
                  </a:schemeClr>
                </a:solidFill>
              </a:rPr>
              <a:t>) method: it reconstructs disturbance estimation then cancel it from the LLRF control loop </a:t>
            </a:r>
          </a:p>
        </p:txBody>
      </p:sp>
      <p:sp>
        <p:nvSpPr>
          <p:cNvPr id="20" name="ZoneTexte 20">
            <a:extLst>
              <a:ext uri="{FF2B5EF4-FFF2-40B4-BE49-F238E27FC236}">
                <a16:creationId xmlns:a16="http://schemas.microsoft.com/office/drawing/2014/main" id="{04D0C266-EF15-77D7-F586-40D701BBAF88}"/>
              </a:ext>
            </a:extLst>
          </p:cNvPr>
          <p:cNvSpPr txBox="1"/>
          <p:nvPr/>
        </p:nvSpPr>
        <p:spPr>
          <a:xfrm>
            <a:off x="4948052" y="861609"/>
            <a:ext cx="1674186" cy="1561966"/>
          </a:xfrm>
          <a:prstGeom prst="rect">
            <a:avLst/>
          </a:prstGeom>
          <a:noFill/>
        </p:spPr>
        <p:txBody>
          <a:bodyPr wrap="square" rtlCol="0">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spcAft>
                <a:spcPts val="1050"/>
              </a:spcAft>
            </a:pPr>
            <a:r>
              <a:rPr lang="en-GB" sz="900" dirty="0">
                <a:solidFill>
                  <a:srgbClr val="C00000"/>
                </a:solidFill>
                <a:latin typeface="+mn-lt"/>
              </a:rPr>
              <a:t>High Q</a:t>
            </a:r>
            <a:r>
              <a:rPr lang="en-GB" sz="900" baseline="-25000" dirty="0">
                <a:solidFill>
                  <a:srgbClr val="C00000"/>
                </a:solidFill>
                <a:latin typeface="+mn-lt"/>
              </a:rPr>
              <a:t>0</a:t>
            </a:r>
            <a:r>
              <a:rPr lang="en-GB" sz="900" dirty="0">
                <a:solidFill>
                  <a:srgbClr val="C00000"/>
                </a:solidFill>
                <a:latin typeface="+mn-lt"/>
              </a:rPr>
              <a:t> cavity </a:t>
            </a:r>
          </a:p>
          <a:p>
            <a:pPr>
              <a:spcAft>
                <a:spcPts val="1350"/>
              </a:spcAft>
            </a:pPr>
            <a:r>
              <a:rPr lang="en-GB" sz="900" dirty="0">
                <a:solidFill>
                  <a:srgbClr val="C00000"/>
                </a:solidFill>
                <a:latin typeface="+mn-lt"/>
              </a:rPr>
              <a:t>Efficient HOMs extraction </a:t>
            </a:r>
          </a:p>
          <a:p>
            <a:pPr>
              <a:spcAft>
                <a:spcPts val="900"/>
              </a:spcAft>
            </a:pPr>
            <a:r>
              <a:rPr lang="en-GB" sz="900" dirty="0">
                <a:solidFill>
                  <a:srgbClr val="C00000"/>
                </a:solidFill>
                <a:latin typeface="+mn-lt"/>
              </a:rPr>
              <a:t>The highest BBU threshold</a:t>
            </a:r>
          </a:p>
          <a:p>
            <a:pPr>
              <a:spcAft>
                <a:spcPts val="450"/>
              </a:spcAft>
            </a:pPr>
            <a:r>
              <a:rPr lang="en-GB" sz="900" dirty="0">
                <a:solidFill>
                  <a:srgbClr val="C00000"/>
                </a:solidFill>
                <a:latin typeface="+mn-lt"/>
              </a:rPr>
              <a:t>Fast tuning, prevent external vibrations</a:t>
            </a:r>
          </a:p>
          <a:p>
            <a:pPr>
              <a:spcAft>
                <a:spcPts val="450"/>
              </a:spcAft>
            </a:pPr>
            <a:r>
              <a:rPr lang="en-GB" sz="900" dirty="0">
                <a:solidFill>
                  <a:srgbClr val="C00000"/>
                </a:solidFill>
                <a:latin typeface="+mn-lt"/>
              </a:rPr>
              <a:t>Fast feedback and perfect phase synchronisation</a:t>
            </a:r>
          </a:p>
        </p:txBody>
      </p:sp>
      <p:sp>
        <p:nvSpPr>
          <p:cNvPr id="21" name="ZoneTexte 21">
            <a:extLst>
              <a:ext uri="{FF2B5EF4-FFF2-40B4-BE49-F238E27FC236}">
                <a16:creationId xmlns:a16="http://schemas.microsoft.com/office/drawing/2014/main" id="{642277EF-0554-1C8D-2C83-83143DFE80E9}"/>
              </a:ext>
            </a:extLst>
          </p:cNvPr>
          <p:cNvSpPr txBox="1"/>
          <p:nvPr/>
        </p:nvSpPr>
        <p:spPr>
          <a:xfrm>
            <a:off x="6602646" y="771600"/>
            <a:ext cx="2477347" cy="1646605"/>
          </a:xfrm>
          <a:prstGeom prst="rect">
            <a:avLst/>
          </a:prstGeom>
          <a:noFill/>
        </p:spPr>
        <p:txBody>
          <a:bodyPr wrap="square" rtlCol="0">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spcAft>
                <a:spcPts val="450"/>
              </a:spcAft>
            </a:pPr>
            <a:r>
              <a:rPr lang="en-GB" sz="900" dirty="0">
                <a:solidFill>
                  <a:schemeClr val="accent6">
                    <a:lumMod val="75000"/>
                  </a:schemeClr>
                </a:solidFill>
                <a:latin typeface="+mn-lt"/>
              </a:rPr>
              <a:t>Cavity treatment with optimised recipe (EP, Doping, infusion, Mid T-baking…)</a:t>
            </a:r>
          </a:p>
          <a:p>
            <a:pPr>
              <a:spcAft>
                <a:spcPts val="450"/>
              </a:spcAft>
            </a:pPr>
            <a:r>
              <a:rPr lang="en-GB" sz="900" dirty="0">
                <a:solidFill>
                  <a:schemeClr val="accent6">
                    <a:lumMod val="75000"/>
                  </a:schemeClr>
                </a:solidFill>
                <a:latin typeface="+mn-lt"/>
              </a:rPr>
              <a:t>Act on cavity design + optimized HOM couplers and BLA</a:t>
            </a:r>
          </a:p>
          <a:p>
            <a:pPr>
              <a:spcAft>
                <a:spcPts val="450"/>
              </a:spcAft>
            </a:pPr>
            <a:r>
              <a:rPr lang="en-GB" sz="900" dirty="0">
                <a:solidFill>
                  <a:schemeClr val="accent6">
                    <a:lumMod val="75000"/>
                  </a:schemeClr>
                </a:solidFill>
                <a:latin typeface="+mn-lt"/>
              </a:rPr>
              <a:t>Optimized Filling pattern and HOM extraction &amp; damping scheme</a:t>
            </a:r>
          </a:p>
          <a:p>
            <a:pPr>
              <a:spcAft>
                <a:spcPts val="900"/>
              </a:spcAft>
            </a:pPr>
            <a:r>
              <a:rPr lang="en-GB" sz="900" dirty="0">
                <a:solidFill>
                  <a:schemeClr val="accent6">
                    <a:lumMod val="75000"/>
                  </a:schemeClr>
                </a:solidFill>
                <a:latin typeface="+mn-lt"/>
              </a:rPr>
              <a:t>Development of FE-FRT</a:t>
            </a:r>
          </a:p>
          <a:p>
            <a:pPr>
              <a:spcAft>
                <a:spcPts val="450"/>
              </a:spcAft>
            </a:pPr>
            <a:r>
              <a:rPr lang="en-GB" sz="900" dirty="0">
                <a:solidFill>
                  <a:schemeClr val="accent6">
                    <a:lumMod val="75000"/>
                  </a:schemeClr>
                </a:solidFill>
                <a:latin typeface="+mn-lt"/>
              </a:rPr>
              <a:t>Development of a digital AI-assisted </a:t>
            </a:r>
            <a:r>
              <a:rPr lang="fr-FR" sz="900" dirty="0" err="1">
                <a:solidFill>
                  <a:schemeClr val="accent6">
                    <a:lumMod val="75000"/>
                  </a:schemeClr>
                </a:solidFill>
                <a:latin typeface="+mn-lt"/>
              </a:rPr>
              <a:t>field</a:t>
            </a:r>
            <a:r>
              <a:rPr lang="fr-FR" sz="900" dirty="0">
                <a:solidFill>
                  <a:schemeClr val="accent6">
                    <a:lumMod val="75000"/>
                  </a:schemeClr>
                </a:solidFill>
                <a:latin typeface="+mn-lt"/>
              </a:rPr>
              <a:t> and </a:t>
            </a:r>
            <a:r>
              <a:rPr lang="fr-FR" sz="900" dirty="0" err="1">
                <a:solidFill>
                  <a:schemeClr val="accent6">
                    <a:lumMod val="75000"/>
                  </a:schemeClr>
                </a:solidFill>
                <a:latin typeface="+mn-lt"/>
              </a:rPr>
              <a:t>detuning</a:t>
            </a:r>
            <a:r>
              <a:rPr lang="fr-FR" sz="900" dirty="0">
                <a:solidFill>
                  <a:schemeClr val="accent6">
                    <a:lumMod val="75000"/>
                  </a:schemeClr>
                </a:solidFill>
                <a:latin typeface="+mn-lt"/>
              </a:rPr>
              <a:t> control, smart amplifier control</a:t>
            </a:r>
            <a:endParaRPr lang="en-GB" sz="900" dirty="0">
              <a:solidFill>
                <a:schemeClr val="accent6">
                  <a:lumMod val="75000"/>
                </a:schemeClr>
              </a:solidFill>
              <a:latin typeface="+mn-lt"/>
            </a:endParaRPr>
          </a:p>
        </p:txBody>
      </p:sp>
      <p:cxnSp>
        <p:nvCxnSpPr>
          <p:cNvPr id="23" name="Straight Arrow Connector 22">
            <a:extLst>
              <a:ext uri="{FF2B5EF4-FFF2-40B4-BE49-F238E27FC236}">
                <a16:creationId xmlns:a16="http://schemas.microsoft.com/office/drawing/2014/main" id="{6B23364E-237E-025A-4066-BDBE86262DC2}"/>
              </a:ext>
            </a:extLst>
          </p:cNvPr>
          <p:cNvCxnSpPr>
            <a:cxnSpLocks/>
          </p:cNvCxnSpPr>
          <p:nvPr/>
        </p:nvCxnSpPr>
        <p:spPr>
          <a:xfrm>
            <a:off x="5774437" y="966978"/>
            <a:ext cx="840944" cy="0"/>
          </a:xfrm>
          <a:prstGeom prst="straightConnector1">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B383DF2-13A5-D3F9-0AA2-1F120BEF1179}"/>
              </a:ext>
            </a:extLst>
          </p:cNvPr>
          <p:cNvCxnSpPr>
            <a:cxnSpLocks/>
          </p:cNvCxnSpPr>
          <p:nvPr/>
        </p:nvCxnSpPr>
        <p:spPr>
          <a:xfrm>
            <a:off x="6350509" y="1232154"/>
            <a:ext cx="255728" cy="0"/>
          </a:xfrm>
          <a:prstGeom prst="straightConnector1">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D1B0B33-7179-594E-E8D4-7DAEA8E55560}"/>
              </a:ext>
            </a:extLst>
          </p:cNvPr>
          <p:cNvCxnSpPr>
            <a:cxnSpLocks/>
          </p:cNvCxnSpPr>
          <p:nvPr/>
        </p:nvCxnSpPr>
        <p:spPr>
          <a:xfrm>
            <a:off x="6412231" y="1545336"/>
            <a:ext cx="198578" cy="0"/>
          </a:xfrm>
          <a:prstGeom prst="straightConnector1">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66633CA-C4F3-6DC4-068E-C13E4B3ED351}"/>
              </a:ext>
            </a:extLst>
          </p:cNvPr>
          <p:cNvCxnSpPr>
            <a:cxnSpLocks/>
          </p:cNvCxnSpPr>
          <p:nvPr/>
        </p:nvCxnSpPr>
        <p:spPr>
          <a:xfrm>
            <a:off x="6412231" y="1892808"/>
            <a:ext cx="203150" cy="0"/>
          </a:xfrm>
          <a:prstGeom prst="straightConnector1">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6ECEF77-4B1F-12F6-593F-C94E125E9686}"/>
              </a:ext>
            </a:extLst>
          </p:cNvPr>
          <p:cNvCxnSpPr>
            <a:cxnSpLocks/>
          </p:cNvCxnSpPr>
          <p:nvPr/>
        </p:nvCxnSpPr>
        <p:spPr>
          <a:xfrm>
            <a:off x="6419089" y="2157984"/>
            <a:ext cx="203150" cy="0"/>
          </a:xfrm>
          <a:prstGeom prst="straightConnector1">
            <a:avLst/>
          </a:prstGeom>
          <a:ln w="3810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9381E0B8-8F8E-F21D-1833-215152ACA98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9815" y="1286866"/>
            <a:ext cx="2630030" cy="1114568"/>
          </a:xfrm>
          <a:prstGeom prst="rect">
            <a:avLst/>
          </a:prstGeom>
        </p:spPr>
      </p:pic>
      <p:pic>
        <p:nvPicPr>
          <p:cNvPr id="58" name="Picture 57">
            <a:extLst>
              <a:ext uri="{FF2B5EF4-FFF2-40B4-BE49-F238E27FC236}">
                <a16:creationId xmlns:a16="http://schemas.microsoft.com/office/drawing/2014/main" id="{757B52AB-0FE4-73F1-0187-047C8A67431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53755" y="1371275"/>
            <a:ext cx="1412680" cy="951111"/>
          </a:xfrm>
          <a:prstGeom prst="rect">
            <a:avLst/>
          </a:prstGeom>
        </p:spPr>
      </p:pic>
      <p:grpSp>
        <p:nvGrpSpPr>
          <p:cNvPr id="59" name="组合 48">
            <a:extLst>
              <a:ext uri="{FF2B5EF4-FFF2-40B4-BE49-F238E27FC236}">
                <a16:creationId xmlns:a16="http://schemas.microsoft.com/office/drawing/2014/main" id="{586C90FF-6973-0704-86AC-DD3EF44B2F30}"/>
              </a:ext>
            </a:extLst>
          </p:cNvPr>
          <p:cNvGrpSpPr/>
          <p:nvPr/>
        </p:nvGrpSpPr>
        <p:grpSpPr>
          <a:xfrm>
            <a:off x="331082" y="3572890"/>
            <a:ext cx="1102874" cy="1127473"/>
            <a:chOff x="781249" y="2029445"/>
            <a:chExt cx="3875033" cy="3961464"/>
          </a:xfrm>
        </p:grpSpPr>
        <p:pic>
          <p:nvPicPr>
            <p:cNvPr id="60" name="图形 41">
              <a:extLst>
                <a:ext uri="{FF2B5EF4-FFF2-40B4-BE49-F238E27FC236}">
                  <a16:creationId xmlns:a16="http://schemas.microsoft.com/office/drawing/2014/main" id="{6980EFE5-3A45-1389-A97A-284B72BACDE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2499" t="11121" r="9614" b="3881"/>
            <a:stretch/>
          </p:blipFill>
          <p:spPr>
            <a:xfrm>
              <a:off x="781249" y="2029445"/>
              <a:ext cx="3875033" cy="3961464"/>
            </a:xfrm>
            <a:prstGeom prst="rect">
              <a:avLst/>
            </a:prstGeom>
          </p:spPr>
        </p:pic>
        <p:cxnSp>
          <p:nvCxnSpPr>
            <p:cNvPr id="61" name="直接箭头连接符 42">
              <a:extLst>
                <a:ext uri="{FF2B5EF4-FFF2-40B4-BE49-F238E27FC236}">
                  <a16:creationId xmlns:a16="http://schemas.microsoft.com/office/drawing/2014/main" id="{0BBAD7E2-9752-ED53-121B-E822ACF0F743}"/>
                </a:ext>
              </a:extLst>
            </p:cNvPr>
            <p:cNvCxnSpPr>
              <a:cxnSpLocks/>
            </p:cNvCxnSpPr>
            <p:nvPr/>
          </p:nvCxnSpPr>
          <p:spPr>
            <a:xfrm flipH="1">
              <a:off x="2117699" y="2226441"/>
              <a:ext cx="161750" cy="33516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62" name="直接箭头连接符 46">
              <a:extLst>
                <a:ext uri="{FF2B5EF4-FFF2-40B4-BE49-F238E27FC236}">
                  <a16:creationId xmlns:a16="http://schemas.microsoft.com/office/drawing/2014/main" id="{9DC8E74D-534B-7590-EE45-740671EB6CD4}"/>
                </a:ext>
              </a:extLst>
            </p:cNvPr>
            <p:cNvCxnSpPr>
              <a:cxnSpLocks/>
            </p:cNvCxnSpPr>
            <p:nvPr/>
          </p:nvCxnSpPr>
          <p:spPr>
            <a:xfrm flipH="1">
              <a:off x="2626896" y="3598532"/>
              <a:ext cx="138384" cy="24702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grpSp>
      <p:pic>
        <p:nvPicPr>
          <p:cNvPr id="63" name="Picture 62">
            <a:extLst>
              <a:ext uri="{FF2B5EF4-FFF2-40B4-BE49-F238E27FC236}">
                <a16:creationId xmlns:a16="http://schemas.microsoft.com/office/drawing/2014/main" id="{CA7ACD83-9F8F-CF14-7690-BCC8FFD76BBD}"/>
              </a:ext>
            </a:extLst>
          </p:cNvPr>
          <p:cNvPicPr>
            <a:picLocks noChangeAspect="1"/>
          </p:cNvPicPr>
          <p:nvPr/>
        </p:nvPicPr>
        <p:blipFill>
          <a:blip r:embed="rId6" cstate="hqprint">
            <a:extLst>
              <a:ext uri="{28A0092B-C50C-407E-A947-70E740481C1C}">
                <a14:useLocalDpi xmlns:a14="http://schemas.microsoft.com/office/drawing/2010/main"/>
              </a:ext>
            </a:extLst>
          </a:blip>
          <a:srcRect t="11895"/>
          <a:stretch/>
        </p:blipFill>
        <p:spPr>
          <a:xfrm>
            <a:off x="2768983" y="2521295"/>
            <a:ext cx="1151370" cy="1018542"/>
          </a:xfrm>
          <a:prstGeom prst="rect">
            <a:avLst/>
          </a:prstGeom>
        </p:spPr>
      </p:pic>
      <p:sp>
        <p:nvSpPr>
          <p:cNvPr id="64" name="TextBox 63">
            <a:extLst>
              <a:ext uri="{FF2B5EF4-FFF2-40B4-BE49-F238E27FC236}">
                <a16:creationId xmlns:a16="http://schemas.microsoft.com/office/drawing/2014/main" id="{4ADDE890-0E97-C571-A410-BEE837F99290}"/>
              </a:ext>
            </a:extLst>
          </p:cNvPr>
          <p:cNvSpPr txBox="1"/>
          <p:nvPr/>
        </p:nvSpPr>
        <p:spPr>
          <a:xfrm>
            <a:off x="1456672" y="3556222"/>
            <a:ext cx="2561834" cy="1274708"/>
          </a:xfrm>
          <a:prstGeom prst="rect">
            <a:avLst/>
          </a:prstGeom>
          <a:noFill/>
        </p:spPr>
        <p:txBody>
          <a:bodyPr wrap="square">
            <a:spAutoFit/>
          </a:bodyPr>
          <a:lstStyle/>
          <a:p>
            <a:pPr marL="133350" indent="-133350">
              <a:spcAft>
                <a:spcPts val="225"/>
              </a:spcAft>
              <a:buFont typeface="Arial" panose="020B0604020202020204" pitchFamily="34" charset="0"/>
              <a:buChar char="•"/>
            </a:pPr>
            <a:r>
              <a:rPr lang="en-GB" sz="1050" dirty="0">
                <a:solidFill>
                  <a:schemeClr val="accent5">
                    <a:lumMod val="75000"/>
                  </a:schemeClr>
                </a:solidFill>
              </a:rPr>
              <a:t>Managing transient loading of the 10 mA beam with new Iterative Learning Control (ILC) strategies</a:t>
            </a:r>
          </a:p>
          <a:p>
            <a:pPr marL="133350" indent="-133350">
              <a:spcAft>
                <a:spcPts val="225"/>
              </a:spcAft>
              <a:buFont typeface="Arial" panose="020B0604020202020204" pitchFamily="34" charset="0"/>
              <a:buChar char="•"/>
            </a:pPr>
            <a:r>
              <a:rPr lang="en-GB" sz="1050" dirty="0">
                <a:solidFill>
                  <a:schemeClr val="accent5">
                    <a:lumMod val="75000"/>
                  </a:schemeClr>
                </a:solidFill>
              </a:rPr>
              <a:t>Achieving AI-based automated SRF fault classification </a:t>
            </a:r>
          </a:p>
          <a:p>
            <a:pPr marL="133350" indent="-133350">
              <a:spcAft>
                <a:spcPts val="225"/>
              </a:spcAft>
              <a:buFont typeface="Arial" panose="020B0604020202020204" pitchFamily="34" charset="0"/>
              <a:buChar char="•"/>
            </a:pPr>
            <a:r>
              <a:rPr lang="en-GB" sz="1050" dirty="0">
                <a:solidFill>
                  <a:schemeClr val="accent5">
                    <a:lumMod val="75000"/>
                  </a:schemeClr>
                </a:solidFill>
              </a:rPr>
              <a:t>Mitigating SRF faults using flexible LLRF algorithms</a:t>
            </a:r>
          </a:p>
        </p:txBody>
      </p:sp>
      <p:sp>
        <p:nvSpPr>
          <p:cNvPr id="65" name="TextBox 64">
            <a:extLst>
              <a:ext uri="{FF2B5EF4-FFF2-40B4-BE49-F238E27FC236}">
                <a16:creationId xmlns:a16="http://schemas.microsoft.com/office/drawing/2014/main" id="{976BB91F-DC5D-0E77-4B1C-9E4EAB3E9931}"/>
              </a:ext>
            </a:extLst>
          </p:cNvPr>
          <p:cNvSpPr txBox="1"/>
          <p:nvPr/>
        </p:nvSpPr>
        <p:spPr>
          <a:xfrm>
            <a:off x="6019831" y="2370339"/>
            <a:ext cx="674243" cy="216000"/>
          </a:xfrm>
          <a:prstGeom prst="rect">
            <a:avLst/>
          </a:prstGeom>
          <a:solidFill>
            <a:schemeClr val="bg1"/>
          </a:solidFill>
        </p:spPr>
        <p:txBody>
          <a:bodyPr wrap="square" rtlCol="0">
            <a:spAutoFit/>
          </a:bodyPr>
          <a:lstStyle/>
          <a:p>
            <a:pPr algn="ctr"/>
            <a:r>
              <a:rPr lang="en-US" sz="1200" b="1" i="1" dirty="0">
                <a:solidFill>
                  <a:schemeClr val="accent3"/>
                </a:solidFill>
              </a:rPr>
              <a:t>Talk #9</a:t>
            </a:r>
          </a:p>
        </p:txBody>
      </p:sp>
      <p:sp>
        <p:nvSpPr>
          <p:cNvPr id="32" name="Rectangle: Rounded Corners 31">
            <a:extLst>
              <a:ext uri="{FF2B5EF4-FFF2-40B4-BE49-F238E27FC236}">
                <a16:creationId xmlns:a16="http://schemas.microsoft.com/office/drawing/2014/main" id="{5092DCD9-5D95-6711-5B32-2B1B9B7781F3}"/>
              </a:ext>
            </a:extLst>
          </p:cNvPr>
          <p:cNvSpPr/>
          <p:nvPr/>
        </p:nvSpPr>
        <p:spPr>
          <a:xfrm>
            <a:off x="204362" y="543354"/>
            <a:ext cx="8859629" cy="1840052"/>
          </a:xfrm>
          <a:prstGeom prst="roundRect">
            <a:avLst>
              <a:gd name="adj" fmla="val 6416"/>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1" name="TextBox 40">
            <a:extLst>
              <a:ext uri="{FF2B5EF4-FFF2-40B4-BE49-F238E27FC236}">
                <a16:creationId xmlns:a16="http://schemas.microsoft.com/office/drawing/2014/main" id="{52A7C70E-7E5F-9047-AAA2-260989F3A436}"/>
              </a:ext>
            </a:extLst>
          </p:cNvPr>
          <p:cNvSpPr txBox="1"/>
          <p:nvPr/>
        </p:nvSpPr>
        <p:spPr>
          <a:xfrm>
            <a:off x="4573066" y="399148"/>
            <a:ext cx="674243" cy="276999"/>
          </a:xfrm>
          <a:prstGeom prst="rect">
            <a:avLst/>
          </a:prstGeom>
          <a:solidFill>
            <a:schemeClr val="bg1"/>
          </a:solidFill>
        </p:spPr>
        <p:txBody>
          <a:bodyPr wrap="square" rtlCol="0">
            <a:spAutoFit/>
          </a:bodyPr>
          <a:lstStyle/>
          <a:p>
            <a:pPr algn="ctr"/>
            <a:r>
              <a:rPr lang="en-US" sz="1200" b="1" i="1" dirty="0">
                <a:solidFill>
                  <a:schemeClr val="accent3"/>
                </a:solidFill>
              </a:rPr>
              <a:t>Talk #2</a:t>
            </a:r>
          </a:p>
        </p:txBody>
      </p:sp>
      <p:pic>
        <p:nvPicPr>
          <p:cNvPr id="66" name="Picture 65">
            <a:extLst>
              <a:ext uri="{FF2B5EF4-FFF2-40B4-BE49-F238E27FC236}">
                <a16:creationId xmlns:a16="http://schemas.microsoft.com/office/drawing/2014/main" id="{62035CDE-22A9-3425-945A-3AF8D4F98B0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63360" y="2792001"/>
            <a:ext cx="1248264" cy="1572905"/>
          </a:xfrm>
          <a:prstGeom prst="rect">
            <a:avLst/>
          </a:prstGeom>
        </p:spPr>
      </p:pic>
      <p:sp>
        <p:nvSpPr>
          <p:cNvPr id="67" name="TextBox 66">
            <a:extLst>
              <a:ext uri="{FF2B5EF4-FFF2-40B4-BE49-F238E27FC236}">
                <a16:creationId xmlns:a16="http://schemas.microsoft.com/office/drawing/2014/main" id="{D59CABAE-DE05-41F2-D27F-E562D528B9CA}"/>
              </a:ext>
            </a:extLst>
          </p:cNvPr>
          <p:cNvSpPr txBox="1"/>
          <p:nvPr/>
        </p:nvSpPr>
        <p:spPr>
          <a:xfrm>
            <a:off x="7303057" y="4394909"/>
            <a:ext cx="1800938" cy="507831"/>
          </a:xfrm>
          <a:prstGeom prst="rect">
            <a:avLst/>
          </a:prstGeom>
          <a:noFill/>
        </p:spPr>
        <p:txBody>
          <a:bodyPr wrap="square" rtlCol="0">
            <a:spAutoFit/>
          </a:bodyPr>
          <a:lstStyle/>
          <a:p>
            <a:r>
              <a:rPr lang="en-GB" sz="900" i="1" dirty="0">
                <a:solidFill>
                  <a:srgbClr val="002060"/>
                </a:solidFill>
              </a:rPr>
              <a:t>FCC Two-stage MBK (multi-beam klystron): CW, 400MHz, 1.28MW</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5966F16-2705-1FF9-106C-F32B6445E8A2}"/>
                  </a:ext>
                </a:extLst>
              </p:cNvPr>
              <p:cNvSpPr txBox="1"/>
              <p:nvPr/>
            </p:nvSpPr>
            <p:spPr>
              <a:xfrm>
                <a:off x="4112206" y="2844409"/>
                <a:ext cx="3668507" cy="2035044"/>
              </a:xfrm>
              <a:prstGeom prst="rect">
                <a:avLst/>
              </a:prstGeom>
              <a:noFill/>
            </p:spPr>
            <p:txBody>
              <a:bodyPr wrap="square" rtlCol="0">
                <a:spAutoFit/>
              </a:bodyPr>
              <a:lstStyle/>
              <a:p>
                <a:pPr marL="136922" indent="-136922">
                  <a:buFont typeface="Arial" panose="020B0604020202020204" pitchFamily="34" charset="0"/>
                  <a:buChar char="•"/>
                </a:pPr>
                <a:r>
                  <a:rPr lang="en-GB" sz="1050" dirty="0">
                    <a:solidFill>
                      <a:schemeClr val="tx2">
                        <a:lumMod val="75000"/>
                        <a:lumOff val="25000"/>
                      </a:schemeClr>
                    </a:solidFill>
                  </a:rPr>
                  <a:t>Power efficiency increase is mandatory to reduce operational cost and increase the sustainability of the present and future facility.</a:t>
                </a:r>
              </a:p>
              <a:p>
                <a:pPr marL="136922" indent="-136922">
                  <a:buFont typeface="Arial" panose="020B0604020202020204" pitchFamily="34" charset="0"/>
                  <a:buChar char="•"/>
                </a:pPr>
                <a:r>
                  <a:rPr lang="en-GB" sz="1050" dirty="0">
                    <a:solidFill>
                      <a:schemeClr val="accent6">
                        <a:lumMod val="75000"/>
                      </a:schemeClr>
                    </a:solidFill>
                  </a:rPr>
                  <a:t>The status of the development of dedicated tubes for all major accelerator projects (</a:t>
                </a:r>
                <a:r>
                  <a:rPr lang="en-US" altLang="zh-CN" sz="1050" b="1" dirty="0">
                    <a:solidFill>
                      <a:schemeClr val="accent6">
                        <a:lumMod val="75000"/>
                      </a:schemeClr>
                    </a:solidFill>
                    <a:ea typeface="Microsoft YaHei UI" panose="020B0503020204020204" pitchFamily="34" charset="-122"/>
                  </a:rPr>
                  <a:t>FCC ,LHC,</a:t>
                </a:r>
                <a:r>
                  <a:rPr lang="nn-NO" altLang="zh-CN" sz="1050" b="1" dirty="0">
                    <a:solidFill>
                      <a:schemeClr val="accent6">
                        <a:lumMod val="75000"/>
                      </a:schemeClr>
                    </a:solidFill>
                    <a:ea typeface="Microsoft YaHei UI" panose="020B0503020204020204" pitchFamily="34" charset="-122"/>
                  </a:rPr>
                  <a:t> </a:t>
                </a:r>
                <a14:m>
                  <m:oMath xmlns:m="http://schemas.openxmlformats.org/officeDocument/2006/math">
                    <m:sSup>
                      <m:sSupPr>
                        <m:ctrlPr>
                          <a:rPr lang="nn-NO" altLang="zh-CN" sz="1050" b="1" i="1">
                            <a:solidFill>
                              <a:schemeClr val="accent6">
                                <a:lumMod val="75000"/>
                              </a:schemeClr>
                            </a:solidFill>
                            <a:latin typeface="Cambria Math" panose="02040503050406030204" pitchFamily="18" charset="0"/>
                            <a:ea typeface="Microsoft YaHei UI" panose="020B0503020204020204" pitchFamily="34" charset="-122"/>
                          </a:rPr>
                        </m:ctrlPr>
                      </m:sSupPr>
                      <m:e>
                        <m:r>
                          <m:rPr>
                            <m:nor/>
                          </m:rPr>
                          <a:rPr lang="nn-NO" altLang="zh-CN" sz="1050" b="1" dirty="0">
                            <a:solidFill>
                              <a:schemeClr val="accent6">
                                <a:lumMod val="75000"/>
                              </a:schemeClr>
                            </a:solidFill>
                            <a:ea typeface="Microsoft YaHei UI" panose="020B0503020204020204" pitchFamily="34" charset="-122"/>
                          </a:rPr>
                          <m:t>C</m:t>
                        </m:r>
                      </m:e>
                      <m:sup>
                        <m:r>
                          <a:rPr lang="en-US" altLang="zh-CN" sz="1050" b="1" i="1">
                            <a:solidFill>
                              <a:schemeClr val="accent6">
                                <a:lumMod val="75000"/>
                              </a:schemeClr>
                            </a:solidFill>
                            <a:latin typeface="Cambria Math" panose="02040503050406030204" pitchFamily="18" charset="0"/>
                            <a:ea typeface="Microsoft YaHei UI" panose="020B0503020204020204" pitchFamily="34" charset="-122"/>
                          </a:rPr>
                          <m:t>𝟑</m:t>
                        </m:r>
                      </m:sup>
                    </m:sSup>
                  </m:oMath>
                </a14:m>
                <a:r>
                  <a:rPr lang="nn-NO" altLang="zh-CN" sz="1050" b="1" dirty="0">
                    <a:solidFill>
                      <a:schemeClr val="accent6">
                        <a:lumMod val="75000"/>
                      </a:schemeClr>
                    </a:solidFill>
                    <a:ea typeface="Microsoft YaHei UI" panose="020B0503020204020204" pitchFamily="34" charset="-122"/>
                  </a:rPr>
                  <a:t>,CLIC, MuCol,</a:t>
                </a:r>
                <a:r>
                  <a:rPr lang="en-US" altLang="zh-CN" sz="1050" b="1" dirty="0">
                    <a:solidFill>
                      <a:schemeClr val="accent6">
                        <a:lumMod val="75000"/>
                      </a:schemeClr>
                    </a:solidFill>
                    <a:ea typeface="Microsoft YaHei UI" panose="020B0503020204020204" pitchFamily="34" charset="-122"/>
                  </a:rPr>
                  <a:t> CEPC</a:t>
                </a:r>
                <a:r>
                  <a:rPr lang="en-GB" sz="1050" dirty="0">
                    <a:solidFill>
                      <a:schemeClr val="accent6">
                        <a:lumMod val="75000"/>
                      </a:schemeClr>
                    </a:solidFill>
                  </a:rPr>
                  <a:t>) has been presented. The trend is extremely positive.</a:t>
                </a:r>
              </a:p>
              <a:p>
                <a:pPr marL="136922" indent="-136922">
                  <a:buFont typeface="Arial" panose="020B0604020202020204" pitchFamily="34" charset="0"/>
                  <a:buChar char="•"/>
                </a:pPr>
                <a:r>
                  <a:rPr lang="en-GB" sz="1050" dirty="0">
                    <a:solidFill>
                      <a:schemeClr val="accent6">
                        <a:lumMod val="75000"/>
                      </a:schemeClr>
                    </a:solidFill>
                  </a:rPr>
                  <a:t>The tube efficiency is raising </a:t>
                </a:r>
                <a:r>
                  <a:rPr lang="en-GB" sz="1050" b="1" dirty="0">
                    <a:solidFill>
                      <a:schemeClr val="accent6">
                        <a:lumMod val="75000"/>
                      </a:schemeClr>
                    </a:solidFill>
                  </a:rPr>
                  <a:t>from 40-50% </a:t>
                </a:r>
                <a:r>
                  <a:rPr lang="en-GB" sz="1050" dirty="0">
                    <a:solidFill>
                      <a:schemeClr val="accent6">
                        <a:lumMod val="75000"/>
                      </a:schemeClr>
                    </a:solidFill>
                  </a:rPr>
                  <a:t>(typical values in today catalogues) </a:t>
                </a:r>
                <a:r>
                  <a:rPr lang="en-GB" sz="1050" b="1" dirty="0">
                    <a:solidFill>
                      <a:schemeClr val="accent6">
                        <a:lumMod val="75000"/>
                      </a:schemeClr>
                    </a:solidFill>
                  </a:rPr>
                  <a:t>to 60-80% </a:t>
                </a:r>
                <a:r>
                  <a:rPr lang="en-GB" sz="1050" dirty="0">
                    <a:solidFill>
                      <a:schemeClr val="accent6">
                        <a:lumMod val="75000"/>
                      </a:schemeClr>
                    </a:solidFill>
                  </a:rPr>
                  <a:t>in recent prototypes and first industrial units, while there are ideas and experimental activities to go further up to ≈90%.</a:t>
                </a:r>
              </a:p>
              <a:p>
                <a:pPr marL="136922" indent="-136922">
                  <a:buFont typeface="Arial" panose="020B0604020202020204" pitchFamily="34" charset="0"/>
                  <a:buChar char="•"/>
                </a:pPr>
                <a:r>
                  <a:rPr lang="en-GB" sz="1050" dirty="0">
                    <a:solidFill>
                      <a:schemeClr val="accent6">
                        <a:lumMod val="75000"/>
                      </a:schemeClr>
                    </a:solidFill>
                  </a:rPr>
                  <a:t>Synergies and industry involvement are essential.</a:t>
                </a:r>
              </a:p>
            </p:txBody>
          </p:sp>
        </mc:Choice>
        <mc:Fallback xmlns="">
          <p:sp>
            <p:nvSpPr>
              <p:cNvPr id="68" name="TextBox 67">
                <a:extLst>
                  <a:ext uri="{FF2B5EF4-FFF2-40B4-BE49-F238E27FC236}">
                    <a16:creationId xmlns:a16="http://schemas.microsoft.com/office/drawing/2014/main" id="{95966F16-2705-1FF9-106C-F32B6445E8A2}"/>
                  </a:ext>
                </a:extLst>
              </p:cNvPr>
              <p:cNvSpPr txBox="1">
                <a:spLocks noRot="1" noChangeAspect="1" noMove="1" noResize="1" noEditPoints="1" noAdjustHandles="1" noChangeArrowheads="1" noChangeShapeType="1" noTextEdit="1"/>
              </p:cNvSpPr>
              <p:nvPr/>
            </p:nvSpPr>
            <p:spPr>
              <a:xfrm>
                <a:off x="4112206" y="2844409"/>
                <a:ext cx="3668507" cy="2035044"/>
              </a:xfrm>
              <a:prstGeom prst="rect">
                <a:avLst/>
              </a:prstGeom>
              <a:blipFill>
                <a:blip r:embed="rId8"/>
                <a:stretch>
                  <a:fillRect b="-1875"/>
                </a:stretch>
              </a:blipFill>
            </p:spPr>
            <p:txBody>
              <a:bodyPr/>
              <a:lstStyle/>
              <a:p>
                <a:r>
                  <a:rPr lang="ja-JP" altLang="en-US">
                    <a:noFill/>
                  </a:rPr>
                  <a:t> </a:t>
                </a:r>
              </a:p>
            </p:txBody>
          </p:sp>
        </mc:Fallback>
      </mc:AlternateContent>
      <p:sp>
        <p:nvSpPr>
          <p:cNvPr id="18" name="TextBox 17">
            <a:extLst>
              <a:ext uri="{FF2B5EF4-FFF2-40B4-BE49-F238E27FC236}">
                <a16:creationId xmlns:a16="http://schemas.microsoft.com/office/drawing/2014/main" id="{D6E9140E-C137-1C3D-A826-D92E9EA49B3C}"/>
              </a:ext>
            </a:extLst>
          </p:cNvPr>
          <p:cNvSpPr txBox="1"/>
          <p:nvPr/>
        </p:nvSpPr>
        <p:spPr>
          <a:xfrm>
            <a:off x="4639202" y="573164"/>
            <a:ext cx="4317346" cy="415498"/>
          </a:xfrm>
          <a:prstGeom prst="rect">
            <a:avLst/>
          </a:prstGeom>
          <a:noFill/>
        </p:spPr>
        <p:txBody>
          <a:bodyPr wrap="square" rtlCol="0">
            <a:spAutoFit/>
          </a:bodyPr>
          <a:lstStyle/>
          <a:p>
            <a:pPr marL="136922" indent="-136922">
              <a:spcAft>
                <a:spcPts val="150"/>
              </a:spcAft>
              <a:buFont typeface="Arial" panose="020B0604020202020204" pitchFamily="34" charset="0"/>
              <a:buChar char="•"/>
            </a:pPr>
            <a:r>
              <a:rPr lang="en-GB" sz="1050" dirty="0">
                <a:solidFill>
                  <a:srgbClr val="0070C0"/>
                </a:solidFill>
              </a:rPr>
              <a:t>5 main challenges for RF systems have been identified and addressed:</a:t>
            </a:r>
          </a:p>
        </p:txBody>
      </p:sp>
      <p:sp>
        <p:nvSpPr>
          <p:cNvPr id="4" name="Text Box 16">
            <a:extLst>
              <a:ext uri="{FF2B5EF4-FFF2-40B4-BE49-F238E27FC236}">
                <a16:creationId xmlns:a16="http://schemas.microsoft.com/office/drawing/2014/main" id="{5ECE5889-31B3-58E7-0B1F-DBEB92E8BF8B}"/>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chemeClr val="accent6">
                    <a:lumMod val="20000"/>
                    <a:lumOff val="80000"/>
                  </a:schemeClr>
                </a:solidFill>
                <a:latin typeface="Arial Rounded MT Bold"/>
                <a:ea typeface="ヒラギノ丸ゴ Pro W4"/>
                <a:cs typeface="ヒラギノ丸ゴ Pro W4"/>
              </a:rPr>
              <a:t>WG11 RF</a:t>
            </a:r>
            <a:endParaRPr lang="en-US" altLang="ja-JP" sz="884" i="1" dirty="0">
              <a:solidFill>
                <a:schemeClr val="accent6">
                  <a:lumMod val="20000"/>
                  <a:lumOff val="80000"/>
                </a:schemeClr>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282017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52F1-2440-2495-4436-EAD8595462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9A02E4-B4F5-CB11-905D-49685CEA51CC}"/>
              </a:ext>
            </a:extLst>
          </p:cNvPr>
          <p:cNvSpPr>
            <a:spLocks noGrp="1"/>
          </p:cNvSpPr>
          <p:nvPr>
            <p:ph type="title"/>
          </p:nvPr>
        </p:nvSpPr>
        <p:spPr>
          <a:xfrm>
            <a:off x="722438" y="3561651"/>
            <a:ext cx="7772400" cy="1021556"/>
          </a:xfrm>
        </p:spPr>
        <p:txBody>
          <a:bodyPr/>
          <a:lstStyle/>
          <a:p>
            <a:r>
              <a:rPr lang="en-US" altLang="ja-JP" sz="2400" cap="none" dirty="0"/>
              <a:t>Gao Jie (IHEP)</a:t>
            </a:r>
            <a:br>
              <a:rPr lang="en-US" altLang="ja-JP" sz="2400" cap="none" dirty="0"/>
            </a:br>
            <a:r>
              <a:rPr lang="en-US" altLang="ja-JP" sz="2400" cap="none" dirty="0" err="1"/>
              <a:t>Hirotaka</a:t>
            </a:r>
            <a:r>
              <a:rPr lang="en-US" altLang="ja-JP" sz="2400" cap="none" dirty="0"/>
              <a:t> Nakai (KEK)</a:t>
            </a:r>
          </a:p>
        </p:txBody>
      </p:sp>
      <p:sp>
        <p:nvSpPr>
          <p:cNvPr id="3" name="テキスト プレースホルダー 2">
            <a:extLst>
              <a:ext uri="{FF2B5EF4-FFF2-40B4-BE49-F238E27FC236}">
                <a16:creationId xmlns:a16="http://schemas.microsoft.com/office/drawing/2014/main" id="{E8D9D341-ABE4-C5B5-F2F1-732007F172E4}"/>
              </a:ext>
            </a:extLst>
          </p:cNvPr>
          <p:cNvSpPr>
            <a:spLocks noGrp="1"/>
          </p:cNvSpPr>
          <p:nvPr>
            <p:ph type="body" idx="1"/>
          </p:nvPr>
        </p:nvSpPr>
        <p:spPr/>
        <p:txBody>
          <a:bodyPr/>
          <a:lstStyle/>
          <a:p>
            <a:r>
              <a:rPr kumimoji="1" lang="en-US" altLang="ja-JP" sz="3200" dirty="0"/>
              <a:t>WG12</a:t>
            </a:r>
          </a:p>
          <a:p>
            <a:r>
              <a:rPr kumimoji="1" lang="en-US" altLang="ja-JP" sz="3200" dirty="0"/>
              <a:t>Cryogenics, Infrastructures</a:t>
            </a:r>
          </a:p>
        </p:txBody>
      </p:sp>
      <p:sp>
        <p:nvSpPr>
          <p:cNvPr id="4" name="スライド番号プレースホルダー 3">
            <a:extLst>
              <a:ext uri="{FF2B5EF4-FFF2-40B4-BE49-F238E27FC236}">
                <a16:creationId xmlns:a16="http://schemas.microsoft.com/office/drawing/2014/main" id="{B9F25440-3F19-7E02-802F-E43219ACFCFE}"/>
              </a:ext>
            </a:extLst>
          </p:cNvPr>
          <p:cNvSpPr>
            <a:spLocks noGrp="1"/>
          </p:cNvSpPr>
          <p:nvPr>
            <p:ph type="sldNum" sz="quarter" idx="10"/>
          </p:nvPr>
        </p:nvSpPr>
        <p:spPr/>
        <p:txBody>
          <a:bodyPr/>
          <a:lstStyle/>
          <a:p>
            <a:pPr>
              <a:defRPr/>
            </a:pPr>
            <a:fld id="{564B4DE4-18C0-CA4C-B6F1-505553AAF7C8}" type="slidenum">
              <a:rPr lang="en-US" altLang="ja-JP" smtClean="0"/>
              <a:pPr>
                <a:defRPr/>
              </a:pPr>
              <a:t>24</a:t>
            </a:fld>
            <a:endParaRPr lang="en-US" altLang="ja-JP" dirty="0"/>
          </a:p>
        </p:txBody>
      </p:sp>
      <p:sp>
        <p:nvSpPr>
          <p:cNvPr id="5" name="Text Box 16">
            <a:extLst>
              <a:ext uri="{FF2B5EF4-FFF2-40B4-BE49-F238E27FC236}">
                <a16:creationId xmlns:a16="http://schemas.microsoft.com/office/drawing/2014/main" id="{7AD64692-8118-11E9-5556-E48E7196C50C}"/>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latin typeface="Arial Rounded MT Bold"/>
                <a:ea typeface="ヒラギノ丸ゴ Pro W4"/>
                <a:cs typeface="ヒラギノ丸ゴ Pro W4"/>
              </a:rPr>
              <a:t>WG12 Cryogenics, Infrastructures</a:t>
            </a:r>
            <a:endParaRPr lang="en-US" altLang="ja-JP" sz="884" i="1" dirty="0">
              <a:latin typeface="Arial Rounded MT Bold"/>
              <a:ea typeface="ヒラギノ丸ゴ Pro W4"/>
              <a:cs typeface="ヒラギノ丸ゴ Pro W4"/>
            </a:endParaRPr>
          </a:p>
        </p:txBody>
      </p:sp>
    </p:spTree>
    <p:extLst>
      <p:ext uri="{BB962C8B-B14F-4D97-AF65-F5344CB8AC3E}">
        <p14:creationId xmlns:p14="http://schemas.microsoft.com/office/powerpoint/2010/main" val="19225210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CDAD737F-E3B7-26DC-446B-5BE217617583}"/>
              </a:ext>
            </a:extLst>
          </p:cNvPr>
          <p:cNvSpPr>
            <a:spLocks noGrp="1"/>
          </p:cNvSpPr>
          <p:nvPr>
            <p:ph type="title"/>
          </p:nvPr>
        </p:nvSpPr>
        <p:spPr>
          <a:xfrm>
            <a:off x="628650" y="273845"/>
            <a:ext cx="7886700" cy="539547"/>
          </a:xfrm>
        </p:spPr>
        <p:txBody>
          <a:bodyPr>
            <a:normAutofit/>
          </a:bodyPr>
          <a:lstStyle/>
          <a:p>
            <a:r>
              <a:rPr lang="en-US" altLang="ja-JP" sz="2700" dirty="0">
                <a:latin typeface="Arial" panose="020B0604020202020204" pitchFamily="34" charset="0"/>
                <a:cs typeface="Arial" panose="020B0604020202020204" pitchFamily="34" charset="0"/>
              </a:rPr>
              <a:t>Summary of WG12 (Cryogenics, Infrastructures)</a:t>
            </a:r>
            <a:endParaRPr lang="ja-JP" altLang="en-US" sz="2700">
              <a:latin typeface="Arial" panose="020B0604020202020204" pitchFamily="34" charset="0"/>
              <a:cs typeface="Arial" panose="020B0604020202020204" pitchFamily="34" charset="0"/>
            </a:endParaRPr>
          </a:p>
        </p:txBody>
      </p:sp>
      <p:sp>
        <p:nvSpPr>
          <p:cNvPr id="9" name="コンテンツ プレースホルダー 8">
            <a:extLst>
              <a:ext uri="{FF2B5EF4-FFF2-40B4-BE49-F238E27FC236}">
                <a16:creationId xmlns:a16="http://schemas.microsoft.com/office/drawing/2014/main" id="{30A3182A-EE96-EFF3-61BE-9AFE635F8F11}"/>
              </a:ext>
            </a:extLst>
          </p:cNvPr>
          <p:cNvSpPr>
            <a:spLocks noGrp="1"/>
          </p:cNvSpPr>
          <p:nvPr>
            <p:ph idx="1"/>
          </p:nvPr>
        </p:nvSpPr>
        <p:spPr>
          <a:xfrm>
            <a:off x="628650" y="893135"/>
            <a:ext cx="8191057" cy="3976521"/>
          </a:xfrm>
        </p:spPr>
        <p:txBody>
          <a:bodyPr>
            <a:normAutofit/>
          </a:bodyPr>
          <a:lstStyle/>
          <a:p>
            <a:pPr marL="0" indent="0">
              <a:lnSpc>
                <a:spcPct val="100000"/>
              </a:lnSpc>
              <a:buNone/>
            </a:pPr>
            <a:r>
              <a:rPr lang="en-US" altLang="ja-JP" dirty="0">
                <a:latin typeface="Arial" panose="020B0604020202020204" pitchFamily="34" charset="0"/>
                <a:cs typeface="Arial" panose="020B0604020202020204" pitchFamily="34" charset="0"/>
              </a:rPr>
              <a:t>Cryogenics</a:t>
            </a:r>
          </a:p>
          <a:p>
            <a:pPr marL="342900" lvl="1" indent="0">
              <a:lnSpc>
                <a:spcPct val="100000"/>
              </a:lnSpc>
              <a:buNone/>
            </a:pPr>
            <a:r>
              <a:rPr lang="en-US" altLang="ja-JP" dirty="0">
                <a:latin typeface="Arial" panose="020B0604020202020204" pitchFamily="34" charset="0"/>
                <a:cs typeface="Arial" panose="020B0604020202020204" pitchFamily="34" charset="0"/>
              </a:rPr>
              <a:t>1. Accelerator cryogenics in China (Rui Ge)</a:t>
            </a:r>
          </a:p>
          <a:p>
            <a:pPr lvl="2">
              <a:lnSpc>
                <a:spcPct val="100000"/>
              </a:lnSpc>
            </a:pPr>
            <a:r>
              <a:rPr lang="en-US" altLang="ja-JP" sz="1800" dirty="0">
                <a:latin typeface="Arial" panose="020B0604020202020204" pitchFamily="34" charset="0"/>
                <a:cs typeface="Arial" panose="020B0604020202020204" pitchFamily="34" charset="0"/>
              </a:rPr>
              <a:t>Various superconducting accelerators are in operation or under construction in China</a:t>
            </a:r>
          </a:p>
          <a:p>
            <a:pPr lvl="2">
              <a:lnSpc>
                <a:spcPct val="100000"/>
              </a:lnSpc>
            </a:pPr>
            <a:r>
              <a:rPr lang="en-US" altLang="ja-JP" sz="1800" dirty="0">
                <a:latin typeface="Arial" panose="020B0604020202020204" pitchFamily="34" charset="0"/>
                <a:cs typeface="Arial" panose="020B0604020202020204" pitchFamily="34" charset="0"/>
              </a:rPr>
              <a:t>Cryogenic systems meet the demands for superconducting accelerator operations, after experiencing long-term developments of cryogenic engineering and technology</a:t>
            </a:r>
          </a:p>
          <a:p>
            <a:pPr marL="342900" lvl="1" indent="0">
              <a:lnSpc>
                <a:spcPct val="100000"/>
              </a:lnSpc>
              <a:buNone/>
            </a:pPr>
            <a:r>
              <a:rPr lang="en-US" altLang="ja-JP" dirty="0">
                <a:latin typeface="Arial" panose="020B0604020202020204" pitchFamily="34" charset="0"/>
                <a:cs typeface="Arial" panose="020B0604020202020204" pitchFamily="34" charset="0"/>
              </a:rPr>
              <a:t>2. ILC cryogenic systems (Kota Nakanishi)</a:t>
            </a:r>
          </a:p>
          <a:p>
            <a:pPr lvl="2">
              <a:lnSpc>
                <a:spcPct val="100000"/>
              </a:lnSpc>
            </a:pPr>
            <a:r>
              <a:rPr lang="en-US" altLang="ja-JP" sz="1800" dirty="0">
                <a:latin typeface="Arial" panose="020B0604020202020204" pitchFamily="34" charset="0"/>
                <a:cs typeface="Arial" panose="020B0604020202020204" pitchFamily="34" charset="0"/>
              </a:rPr>
              <a:t>ILC cryogenic system has been updated as needed</a:t>
            </a:r>
          </a:p>
          <a:p>
            <a:pPr lvl="2">
              <a:lnSpc>
                <a:spcPct val="100000"/>
              </a:lnSpc>
            </a:pPr>
            <a:r>
              <a:rPr lang="en-US" altLang="ja-JP" sz="1800" dirty="0">
                <a:latin typeface="Arial" panose="020B0604020202020204" pitchFamily="34" charset="0"/>
                <a:cs typeface="Arial" panose="020B0604020202020204" pitchFamily="34" charset="0"/>
              </a:rPr>
              <a:t>All amount of helium inventory of ILC will be stored in gas phase during long-term shut-down or power outage</a:t>
            </a:r>
          </a:p>
        </p:txBody>
      </p:sp>
      <p:sp>
        <p:nvSpPr>
          <p:cNvPr id="2" name="Text Box 16">
            <a:extLst>
              <a:ext uri="{FF2B5EF4-FFF2-40B4-BE49-F238E27FC236}">
                <a16:creationId xmlns:a16="http://schemas.microsoft.com/office/drawing/2014/main" id="{82AFA391-67AD-E589-8B23-D8CF1BF958D8}"/>
              </a:ext>
            </a:extLst>
          </p:cNvPr>
          <p:cNvSpPr txBox="1">
            <a:spLocks noChangeArrowheads="1"/>
          </p:cNvSpPr>
          <p:nvPr/>
        </p:nvSpPr>
        <p:spPr bwMode="auto">
          <a:xfrm>
            <a:off x="4191282" y="1980"/>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latin typeface="Arial Rounded MT Bold"/>
                <a:ea typeface="ヒラギノ丸ゴ Pro W4"/>
                <a:cs typeface="ヒラギノ丸ゴ Pro W4"/>
              </a:rPr>
              <a:t>WG12 Cryogenics, Infrastructures</a:t>
            </a:r>
            <a:endParaRPr lang="en-US" altLang="ja-JP" sz="884" i="1" dirty="0">
              <a:latin typeface="Arial Rounded MT Bold"/>
              <a:ea typeface="ヒラギノ丸ゴ Pro W4"/>
              <a:cs typeface="ヒラギノ丸ゴ Pro W4"/>
            </a:endParaRPr>
          </a:p>
        </p:txBody>
      </p:sp>
    </p:spTree>
    <p:extLst>
      <p:ext uri="{BB962C8B-B14F-4D97-AF65-F5344CB8AC3E}">
        <p14:creationId xmlns:p14="http://schemas.microsoft.com/office/powerpoint/2010/main" val="3110751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94615-4116-1155-40CA-02EBC541F21A}"/>
            </a:ext>
          </a:extLst>
        </p:cNvPr>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7692B790-81C7-811C-6E04-E8198A4079EF}"/>
              </a:ext>
            </a:extLst>
          </p:cNvPr>
          <p:cNvSpPr>
            <a:spLocks noGrp="1"/>
          </p:cNvSpPr>
          <p:nvPr>
            <p:ph idx="1"/>
          </p:nvPr>
        </p:nvSpPr>
        <p:spPr>
          <a:xfrm>
            <a:off x="628650" y="502389"/>
            <a:ext cx="8135236" cy="4330109"/>
          </a:xfrm>
        </p:spPr>
        <p:txBody>
          <a:bodyPr>
            <a:normAutofit fontScale="92500" lnSpcReduction="20000"/>
          </a:bodyPr>
          <a:lstStyle/>
          <a:p>
            <a:pPr marL="0" indent="0">
              <a:buNone/>
            </a:pPr>
            <a:r>
              <a:rPr lang="en-US" sz="2250" dirty="0">
                <a:latin typeface="Arial" panose="020B0604020202020204" pitchFamily="34" charset="0"/>
                <a:cs typeface="Arial" panose="020B0604020202020204" pitchFamily="34" charset="0"/>
              </a:rPr>
              <a:t>Infrastructures</a:t>
            </a:r>
          </a:p>
          <a:p>
            <a:pPr marL="342900" lvl="1" indent="0">
              <a:buNone/>
            </a:pPr>
            <a:r>
              <a:rPr lang="en-US" sz="2100" dirty="0">
                <a:latin typeface="Arial" panose="020B0604020202020204" pitchFamily="34" charset="0"/>
                <a:cs typeface="Arial" panose="020B0604020202020204" pitchFamily="34" charset="0"/>
              </a:rPr>
              <a:t>1. </a:t>
            </a:r>
            <a:r>
              <a:rPr lang="en-US" sz="1950" dirty="0">
                <a:latin typeface="Arial" panose="020B0604020202020204" pitchFamily="34" charset="0"/>
                <a:cs typeface="Arial" panose="020B0604020202020204" pitchFamily="34" charset="0"/>
              </a:rPr>
              <a:t>CEPC conventional facilities (</a:t>
            </a:r>
            <a:r>
              <a:rPr lang="en-US" sz="1950" dirty="0" err="1">
                <a:latin typeface="Arial" panose="020B0604020202020204" pitchFamily="34" charset="0"/>
                <a:cs typeface="Arial" panose="020B0604020202020204" pitchFamily="34" charset="0"/>
              </a:rPr>
              <a:t>Jinshu</a:t>
            </a:r>
            <a:r>
              <a:rPr lang="en-US" sz="1950" dirty="0">
                <a:latin typeface="Arial" panose="020B0604020202020204" pitchFamily="34" charset="0"/>
                <a:cs typeface="Arial" panose="020B0604020202020204" pitchFamily="34" charset="0"/>
              </a:rPr>
              <a:t> Huang)</a:t>
            </a:r>
          </a:p>
          <a:p>
            <a:pPr lvl="2"/>
            <a:r>
              <a:rPr lang="en-US" sz="1950" dirty="0">
                <a:solidFill>
                  <a:srgbClr val="000000"/>
                </a:solidFill>
                <a:latin typeface="Arial" panose="020B0604020202020204" pitchFamily="34" charset="0"/>
              </a:rPr>
              <a:t>Works of all CEPC systems are in progress, and the plannings and designs of conventional facilities need to be updated</a:t>
            </a:r>
            <a:endParaRPr lang="en-US" sz="1950" dirty="0">
              <a:latin typeface="Arial" panose="020B0604020202020204" pitchFamily="34" charset="0"/>
              <a:cs typeface="Arial" panose="020B0604020202020204" pitchFamily="34" charset="0"/>
            </a:endParaRPr>
          </a:p>
          <a:p>
            <a:pPr lvl="2"/>
            <a:r>
              <a:rPr lang="en-US" sz="1950" dirty="0">
                <a:solidFill>
                  <a:srgbClr val="000000"/>
                </a:solidFill>
                <a:latin typeface="Arial" panose="020B0604020202020204" pitchFamily="34" charset="0"/>
              </a:rPr>
              <a:t>Energy conservation and green design are key focuses of CEPC</a:t>
            </a:r>
            <a:endParaRPr lang="en-US" sz="1950" dirty="0">
              <a:latin typeface="Arial" panose="020B0604020202020204" pitchFamily="34" charset="0"/>
              <a:cs typeface="Arial" panose="020B0604020202020204" pitchFamily="34" charset="0"/>
            </a:endParaRPr>
          </a:p>
          <a:p>
            <a:pPr marL="342900" lvl="1" indent="0">
              <a:buNone/>
            </a:pPr>
            <a:r>
              <a:rPr lang="en-US" sz="1950" dirty="0">
                <a:latin typeface="Arial" panose="020B0604020202020204" pitchFamily="34" charset="0"/>
                <a:cs typeface="Arial" panose="020B0604020202020204" pitchFamily="34" charset="0"/>
              </a:rPr>
              <a:t>2. Accelerator facility life cycle (Masakazu Yoshioka)</a:t>
            </a:r>
          </a:p>
          <a:p>
            <a:pPr lvl="2"/>
            <a:r>
              <a:rPr lang="en-US" sz="1950" dirty="0">
                <a:latin typeface="Arial" panose="020B0604020202020204" pitchFamily="34" charset="0"/>
                <a:cs typeface="Arial" panose="020B0604020202020204" pitchFamily="34" charset="0"/>
              </a:rPr>
              <a:t>We are not free from carbon neutrality and low carbon emission even for construction and operation of large-scale accelerators</a:t>
            </a:r>
          </a:p>
          <a:p>
            <a:pPr lvl="2"/>
            <a:r>
              <a:rPr lang="en-US" sz="1950" dirty="0">
                <a:latin typeface="Arial" panose="020B0604020202020204" pitchFamily="34" charset="0"/>
                <a:cs typeface="Arial" panose="020B0604020202020204" pitchFamily="34" charset="0"/>
              </a:rPr>
              <a:t>Further efforts should be made to improve energy-saving technologies for construction and operation of large-scale accelerators like ILC</a:t>
            </a:r>
          </a:p>
          <a:p>
            <a:pPr marL="342900" lvl="1" indent="0">
              <a:buNone/>
            </a:pPr>
            <a:r>
              <a:rPr lang="en-US" sz="1950" dirty="0">
                <a:latin typeface="Arial" panose="020B0604020202020204" pitchFamily="34" charset="0"/>
                <a:cs typeface="Arial" panose="020B0604020202020204" pitchFamily="34" charset="0"/>
              </a:rPr>
              <a:t>3. Sustainability assessment of European LDG Working Group </a:t>
            </a:r>
            <a:br>
              <a:rPr lang="en-US" sz="1950" dirty="0">
                <a:latin typeface="Arial" panose="020B0604020202020204" pitchFamily="34" charset="0"/>
                <a:cs typeface="Arial" panose="020B0604020202020204" pitchFamily="34" charset="0"/>
              </a:rPr>
            </a:br>
            <a:r>
              <a:rPr lang="en-US" sz="1950" dirty="0">
                <a:latin typeface="Arial" panose="020B0604020202020204" pitchFamily="34" charset="0"/>
                <a:cs typeface="Arial" panose="020B0604020202020204" pitchFamily="34" charset="0"/>
              </a:rPr>
              <a:t>	(Maxim Titov)</a:t>
            </a:r>
          </a:p>
          <a:p>
            <a:pPr lvl="2"/>
            <a:r>
              <a:rPr lang="en-US" sz="1950" dirty="0">
                <a:latin typeface="Arial" panose="020B0604020202020204" pitchFamily="34" charset="0"/>
                <a:cs typeface="Arial" panose="020B0604020202020204" pitchFamily="34" charset="0"/>
              </a:rPr>
              <a:t>The European Laboratory Directors Group (LDG) took recently the decision to establish a working group on complex sustainability assessment of future large-scale accelerators</a:t>
            </a:r>
          </a:p>
          <a:p>
            <a:pPr lvl="2"/>
            <a:r>
              <a:rPr lang="en-US" sz="1950" dirty="0">
                <a:latin typeface="Arial" panose="020B0604020202020204" pitchFamily="34" charset="0"/>
                <a:cs typeface="Arial" panose="020B0604020202020204" pitchFamily="34" charset="0"/>
              </a:rPr>
              <a:t>The working group includes representatives of the projects of future accelerators and experts on sustainability of large research infrastructures</a:t>
            </a:r>
          </a:p>
        </p:txBody>
      </p:sp>
      <p:sp>
        <p:nvSpPr>
          <p:cNvPr id="2" name="Text Box 16">
            <a:extLst>
              <a:ext uri="{FF2B5EF4-FFF2-40B4-BE49-F238E27FC236}">
                <a16:creationId xmlns:a16="http://schemas.microsoft.com/office/drawing/2014/main" id="{25128F19-9966-DC78-76C5-448D4944C351}"/>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latin typeface="Arial Rounded MT Bold"/>
                <a:ea typeface="ヒラギノ丸ゴ Pro W4"/>
                <a:cs typeface="ヒラギノ丸ゴ Pro W4"/>
              </a:rPr>
              <a:t>WG12 Cryogenics, Infrastructures</a:t>
            </a:r>
            <a:endParaRPr lang="en-US" altLang="ja-JP" sz="884" i="1" dirty="0">
              <a:latin typeface="Arial Rounded MT Bold"/>
              <a:ea typeface="ヒラギノ丸ゴ Pro W4"/>
              <a:cs typeface="ヒラギノ丸ゴ Pro W4"/>
            </a:endParaRPr>
          </a:p>
        </p:txBody>
      </p:sp>
    </p:spTree>
    <p:extLst>
      <p:ext uri="{BB962C8B-B14F-4D97-AF65-F5344CB8AC3E}">
        <p14:creationId xmlns:p14="http://schemas.microsoft.com/office/powerpoint/2010/main" val="2434659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AE8FE6-774D-B564-819A-A892FD38761B}"/>
              </a:ext>
            </a:extLst>
          </p:cNvPr>
          <p:cNvSpPr>
            <a:spLocks noGrp="1"/>
          </p:cNvSpPr>
          <p:nvPr>
            <p:ph type="title"/>
          </p:nvPr>
        </p:nvSpPr>
        <p:spPr/>
        <p:txBody>
          <a:bodyPr/>
          <a:lstStyle/>
          <a:p>
            <a:pPr algn="r"/>
            <a:br>
              <a:rPr kumimoji="1" lang="en-US" altLang="ja-JP" cap="none" dirty="0"/>
            </a:br>
            <a:r>
              <a:rPr kumimoji="1" lang="en-US" altLang="ja-JP" sz="2400" cap="none" dirty="0"/>
              <a:t>We hope that you have enjoyed eefact2025</a:t>
            </a:r>
            <a:endParaRPr kumimoji="1" lang="ja-JP" altLang="en-US" cap="none"/>
          </a:p>
        </p:txBody>
      </p:sp>
      <p:sp>
        <p:nvSpPr>
          <p:cNvPr id="3" name="テキスト プレースホルダー 2">
            <a:extLst>
              <a:ext uri="{FF2B5EF4-FFF2-40B4-BE49-F238E27FC236}">
                <a16:creationId xmlns:a16="http://schemas.microsoft.com/office/drawing/2014/main" id="{D2335EA3-15D9-907F-4E52-87A264909A5F}"/>
              </a:ext>
            </a:extLst>
          </p:cNvPr>
          <p:cNvSpPr>
            <a:spLocks noGrp="1"/>
          </p:cNvSpPr>
          <p:nvPr>
            <p:ph type="body" idx="1"/>
          </p:nvPr>
        </p:nvSpPr>
        <p:spPr/>
        <p:txBody>
          <a:bodyPr/>
          <a:lstStyle/>
          <a:p>
            <a:r>
              <a:rPr kumimoji="1" lang="en-US" altLang="ja-JP" sz="3600" cap="none" dirty="0"/>
              <a:t>Thank you</a:t>
            </a:r>
            <a:endParaRPr kumimoji="1" lang="ja-JP" altLang="en-US" sz="3600"/>
          </a:p>
        </p:txBody>
      </p:sp>
      <p:sp>
        <p:nvSpPr>
          <p:cNvPr id="4" name="スライド番号プレースホルダー 3">
            <a:extLst>
              <a:ext uri="{FF2B5EF4-FFF2-40B4-BE49-F238E27FC236}">
                <a16:creationId xmlns:a16="http://schemas.microsoft.com/office/drawing/2014/main" id="{B9B0F76B-BD7C-3EED-D0EB-1173C6C77459}"/>
              </a:ext>
            </a:extLst>
          </p:cNvPr>
          <p:cNvSpPr>
            <a:spLocks noGrp="1"/>
          </p:cNvSpPr>
          <p:nvPr>
            <p:ph type="sldNum" sz="quarter" idx="10"/>
          </p:nvPr>
        </p:nvSpPr>
        <p:spPr/>
        <p:txBody>
          <a:bodyPr/>
          <a:lstStyle/>
          <a:p>
            <a:pPr>
              <a:defRPr/>
            </a:pPr>
            <a:fld id="{564B4DE4-18C0-CA4C-B6F1-505553AAF7C8}" type="slidenum">
              <a:rPr lang="en-US" altLang="ja-JP" smtClean="0"/>
              <a:pPr>
                <a:defRPr/>
              </a:pPr>
              <a:t>27</a:t>
            </a:fld>
            <a:endParaRPr lang="en-US" altLang="ja-JP" dirty="0"/>
          </a:p>
        </p:txBody>
      </p:sp>
    </p:spTree>
    <p:extLst>
      <p:ext uri="{BB962C8B-B14F-4D97-AF65-F5344CB8AC3E}">
        <p14:creationId xmlns:p14="http://schemas.microsoft.com/office/powerpoint/2010/main" val="5304171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E3BBD1-D17E-E807-78BE-554FA17208CE}"/>
              </a:ext>
            </a:extLst>
          </p:cNvPr>
          <p:cNvSpPr>
            <a:spLocks noGrp="1"/>
          </p:cNvSpPr>
          <p:nvPr>
            <p:ph type="title"/>
          </p:nvPr>
        </p:nvSpPr>
        <p:spPr>
          <a:xfrm>
            <a:off x="722438" y="3561651"/>
            <a:ext cx="7772400" cy="1021556"/>
          </a:xfrm>
        </p:spPr>
        <p:txBody>
          <a:bodyPr/>
          <a:lstStyle/>
          <a:p>
            <a:r>
              <a:rPr lang="en-US" altLang="ja-JP" sz="2400" cap="none" dirty="0"/>
              <a:t>Paolo </a:t>
            </a:r>
            <a:r>
              <a:rPr lang="en-US" altLang="ja-JP" sz="2400" cap="none" dirty="0" err="1"/>
              <a:t>Craievich</a:t>
            </a:r>
            <a:r>
              <a:rPr lang="en-US" altLang="ja-JP" sz="2400" cap="none" dirty="0"/>
              <a:t> (PSI)</a:t>
            </a:r>
            <a:br>
              <a:rPr lang="ja-JP" altLang="en-US" sz="2400" cap="none"/>
            </a:br>
            <a:r>
              <a:rPr lang="en-US" altLang="ja-JP" sz="2400" cap="none" dirty="0"/>
              <a:t>Kazuro Furukawa (KEK)</a:t>
            </a:r>
            <a:endParaRPr lang="ja-JP" altLang="en-US" sz="2400" cap="none"/>
          </a:p>
        </p:txBody>
      </p:sp>
      <p:sp>
        <p:nvSpPr>
          <p:cNvPr id="3" name="テキスト プレースホルダー 2">
            <a:extLst>
              <a:ext uri="{FF2B5EF4-FFF2-40B4-BE49-F238E27FC236}">
                <a16:creationId xmlns:a16="http://schemas.microsoft.com/office/drawing/2014/main" id="{EC2D8D1E-DC7B-E375-7774-DA09372B7F44}"/>
              </a:ext>
            </a:extLst>
          </p:cNvPr>
          <p:cNvSpPr>
            <a:spLocks noGrp="1"/>
          </p:cNvSpPr>
          <p:nvPr>
            <p:ph type="body" idx="1"/>
          </p:nvPr>
        </p:nvSpPr>
        <p:spPr/>
        <p:txBody>
          <a:bodyPr/>
          <a:lstStyle/>
          <a:p>
            <a:r>
              <a:rPr kumimoji="1" lang="en-US" altLang="ja-JP" sz="3200" dirty="0"/>
              <a:t>WG6</a:t>
            </a:r>
          </a:p>
          <a:p>
            <a:r>
              <a:rPr kumimoji="1" lang="en-US" altLang="ja-JP" sz="3200" dirty="0"/>
              <a:t>Injector, Injection</a:t>
            </a:r>
          </a:p>
        </p:txBody>
      </p:sp>
      <p:sp>
        <p:nvSpPr>
          <p:cNvPr id="4" name="スライド番号プレースホルダー 3">
            <a:extLst>
              <a:ext uri="{FF2B5EF4-FFF2-40B4-BE49-F238E27FC236}">
                <a16:creationId xmlns:a16="http://schemas.microsoft.com/office/drawing/2014/main" id="{73793D40-6F38-0B80-BC54-A66D94566852}"/>
              </a:ext>
            </a:extLst>
          </p:cNvPr>
          <p:cNvSpPr>
            <a:spLocks noGrp="1"/>
          </p:cNvSpPr>
          <p:nvPr>
            <p:ph type="sldNum" sz="quarter" idx="10"/>
          </p:nvPr>
        </p:nvSpPr>
        <p:spPr/>
        <p:txBody>
          <a:bodyPr/>
          <a:lstStyle/>
          <a:p>
            <a:pPr>
              <a:defRPr/>
            </a:pPr>
            <a:fld id="{564B4DE4-18C0-CA4C-B6F1-505553AAF7C8}" type="slidenum">
              <a:rPr lang="en-US" altLang="ja-JP" smtClean="0"/>
              <a:pPr>
                <a:defRPr/>
              </a:pPr>
              <a:t>3</a:t>
            </a:fld>
            <a:endParaRPr lang="en-US" altLang="ja-JP" dirty="0"/>
          </a:p>
        </p:txBody>
      </p:sp>
      <p:sp>
        <p:nvSpPr>
          <p:cNvPr id="5" name="Text Box 16">
            <a:extLst>
              <a:ext uri="{FF2B5EF4-FFF2-40B4-BE49-F238E27FC236}">
                <a16:creationId xmlns:a16="http://schemas.microsoft.com/office/drawing/2014/main" id="{2A5639D1-A312-91D3-D5CD-181EEBCB4D48}"/>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WG6 Injector, Injection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40986743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69FC0F-B6FD-9460-E7D0-5352A92BE9E8}"/>
              </a:ext>
            </a:extLst>
          </p:cNvPr>
          <p:cNvSpPr txBox="1"/>
          <p:nvPr/>
        </p:nvSpPr>
        <p:spPr>
          <a:xfrm>
            <a:off x="276925" y="178264"/>
            <a:ext cx="8000312" cy="323165"/>
          </a:xfrm>
          <a:prstGeom prst="rect">
            <a:avLst/>
          </a:prstGeom>
          <a:noFill/>
        </p:spPr>
        <p:txBody>
          <a:bodyPr wrap="square">
            <a:spAutoFit/>
          </a:bodyPr>
          <a:lstStyle/>
          <a:p>
            <a:r>
              <a:rPr lang="en-GB" sz="1500" b="1" dirty="0"/>
              <a:t>Summary of the hardware-related working groups: </a:t>
            </a:r>
            <a:r>
              <a:rPr lang="en-GB" sz="1500" b="1" dirty="0">
                <a:solidFill>
                  <a:schemeClr val="tx2">
                    <a:lumMod val="50000"/>
                    <a:lumOff val="50000"/>
                  </a:schemeClr>
                </a:solidFill>
              </a:rPr>
              <a:t>WG6 Injector and injection</a:t>
            </a:r>
            <a:r>
              <a:rPr lang="en-GB" sz="1500" b="1" dirty="0"/>
              <a:t> - 1/3 </a:t>
            </a:r>
            <a:endParaRPr lang="en-CH" sz="1500" b="1" dirty="0"/>
          </a:p>
        </p:txBody>
      </p:sp>
      <p:sp>
        <p:nvSpPr>
          <p:cNvPr id="2" name="TextBox 1">
            <a:extLst>
              <a:ext uri="{FF2B5EF4-FFF2-40B4-BE49-F238E27FC236}">
                <a16:creationId xmlns:a16="http://schemas.microsoft.com/office/drawing/2014/main" id="{E0840128-7E92-AD3E-A173-5B391B735E9F}"/>
              </a:ext>
            </a:extLst>
          </p:cNvPr>
          <p:cNvSpPr txBox="1"/>
          <p:nvPr/>
        </p:nvSpPr>
        <p:spPr>
          <a:xfrm>
            <a:off x="276926" y="729447"/>
            <a:ext cx="8674208" cy="553998"/>
          </a:xfrm>
          <a:prstGeom prst="rect">
            <a:avLst/>
          </a:prstGeom>
          <a:noFill/>
        </p:spPr>
        <p:txBody>
          <a:bodyPr wrap="square">
            <a:spAutoFit/>
          </a:bodyPr>
          <a:lstStyle/>
          <a:p>
            <a:r>
              <a:rPr lang="en-GB" sz="1500" b="1" dirty="0"/>
              <a:t>Summary of the workshop on Advances in High-Intensity Positron Source Physics and Technologies (AHIPS-2024) – Iryna Chaikovska </a:t>
            </a:r>
            <a:endParaRPr lang="en-CH" sz="1500" b="1" dirty="0"/>
          </a:p>
        </p:txBody>
      </p:sp>
      <p:sp>
        <p:nvSpPr>
          <p:cNvPr id="3" name="TextBox 2">
            <a:extLst>
              <a:ext uri="{FF2B5EF4-FFF2-40B4-BE49-F238E27FC236}">
                <a16:creationId xmlns:a16="http://schemas.microsoft.com/office/drawing/2014/main" id="{B095730A-25BB-2F6E-2CD5-7BE3A7A39F36}"/>
              </a:ext>
            </a:extLst>
          </p:cNvPr>
          <p:cNvSpPr txBox="1"/>
          <p:nvPr/>
        </p:nvSpPr>
        <p:spPr>
          <a:xfrm>
            <a:off x="263956" y="1302136"/>
            <a:ext cx="8616088" cy="1933863"/>
          </a:xfrm>
          <a:prstGeom prst="rect">
            <a:avLst/>
          </a:prstGeom>
          <a:noFill/>
        </p:spPr>
        <p:txBody>
          <a:bodyPr wrap="square">
            <a:spAutoFit/>
          </a:bodyPr>
          <a:lstStyle/>
          <a:p>
            <a:pPr marL="214313" indent="-214313">
              <a:spcAft>
                <a:spcPts val="675"/>
              </a:spcAft>
              <a:buFont typeface="Arial" panose="020B0604020202020204" pitchFamily="34" charset="0"/>
              <a:buChar char="•"/>
            </a:pPr>
            <a:r>
              <a:rPr lang="en-GB" sz="1350" dirty="0">
                <a:ea typeface="ArialUnicodeMS" panose="020B0604020202020204" pitchFamily="34" charset="-128"/>
              </a:rPr>
              <a:t>The workshop brought together </a:t>
            </a:r>
            <a:r>
              <a:rPr lang="en-GB" sz="1350" b="1" dirty="0">
                <a:solidFill>
                  <a:schemeClr val="tx2">
                    <a:lumMod val="50000"/>
                    <a:lumOff val="50000"/>
                  </a:schemeClr>
                </a:solidFill>
                <a:ea typeface="ArialUnicodeMS" panose="020B0604020202020204" pitchFamily="34" charset="-128"/>
              </a:rPr>
              <a:t>49 participants from leading institutions </a:t>
            </a:r>
            <a:r>
              <a:rPr lang="en-GB" sz="1350" dirty="0">
                <a:ea typeface="ArialUnicodeMS" panose="020B0604020202020204" pitchFamily="34" charset="-128"/>
              </a:rPr>
              <a:t>across the USA (SLAC, </a:t>
            </a:r>
            <a:r>
              <a:rPr lang="en-GB" sz="1350" dirty="0" err="1">
                <a:ea typeface="ArialUnicodeMS" panose="020B0604020202020204" pitchFamily="34" charset="-128"/>
              </a:rPr>
              <a:t>JLab</a:t>
            </a:r>
            <a:r>
              <a:rPr lang="en-GB" sz="1350" dirty="0">
                <a:ea typeface="ArialUnicodeMS" panose="020B0604020202020204" pitchFamily="34" charset="-128"/>
              </a:rPr>
              <a:t>), Japan (KEK, University of Tokyo, AIST), China (IHEP, Hefei), CERN, Germany (DESY, University of Hamburg, University of Mainz, HZDR), UK (University of Liverpool, RAL, Queen's University Belfast), Italy (INFN, Sapienza University of Rome), Switzerland (PSI) and France (IJCLab/CNRS, CEA/IRFU/</a:t>
            </a:r>
            <a:r>
              <a:rPr lang="en-GB" sz="1350" dirty="0" err="1">
                <a:ea typeface="ArialUnicodeMS" panose="020B0604020202020204" pitchFamily="34" charset="-128"/>
              </a:rPr>
              <a:t>DPhP</a:t>
            </a:r>
            <a:r>
              <a:rPr lang="en-GB" sz="1350" dirty="0">
                <a:ea typeface="ArialUnicodeMS" panose="020B0604020202020204" pitchFamily="34" charset="-128"/>
              </a:rPr>
              <a:t> , LOA, SOLEIL).</a:t>
            </a:r>
          </a:p>
          <a:p>
            <a:pPr marL="214313" indent="-214313">
              <a:spcAft>
                <a:spcPts val="675"/>
              </a:spcAft>
              <a:buFont typeface="Arial" panose="020B0604020202020204" pitchFamily="34" charset="0"/>
              <a:buChar char="•"/>
            </a:pPr>
            <a:r>
              <a:rPr lang="en-GB" sz="1350" dirty="0"/>
              <a:t>It served as an excellent meeting point for the </a:t>
            </a:r>
            <a:r>
              <a:rPr lang="en-GB" sz="1350" b="1" dirty="0">
                <a:solidFill>
                  <a:schemeClr val="tx2">
                    <a:lumMod val="50000"/>
                    <a:lumOff val="50000"/>
                  </a:schemeClr>
                </a:solidFill>
              </a:rPr>
              <a:t>international community working on positron sources and beams.</a:t>
            </a:r>
          </a:p>
          <a:p>
            <a:pPr marL="214313" indent="-214313">
              <a:spcAft>
                <a:spcPts val="675"/>
              </a:spcAft>
              <a:buFont typeface="Arial" panose="020B0604020202020204" pitchFamily="34" charset="0"/>
              <a:buChar char="•"/>
            </a:pPr>
            <a:r>
              <a:rPr lang="en-GB" sz="1350" b="1" dirty="0">
                <a:solidFill>
                  <a:schemeClr val="tx2">
                    <a:lumMod val="50000"/>
                    <a:lumOff val="50000"/>
                  </a:schemeClr>
                </a:solidFill>
              </a:rPr>
              <a:t>Explore the possibility of establishing a workshop series </a:t>
            </a:r>
            <a:r>
              <a:rPr lang="en-GB" sz="1350" dirty="0"/>
              <a:t>(every 2 years?) to maintain momentum and foster collaboration and exchanges in this field.</a:t>
            </a:r>
          </a:p>
        </p:txBody>
      </p:sp>
      <p:pic>
        <p:nvPicPr>
          <p:cNvPr id="5" name="Picture 4">
            <a:extLst>
              <a:ext uri="{FF2B5EF4-FFF2-40B4-BE49-F238E27FC236}">
                <a16:creationId xmlns:a16="http://schemas.microsoft.com/office/drawing/2014/main" id="{D501EBF8-7FD0-B6AC-1900-79DE4D8D7E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11358" y="3149796"/>
            <a:ext cx="2518372" cy="1760995"/>
          </a:xfrm>
          <a:prstGeom prst="rect">
            <a:avLst/>
          </a:prstGeom>
        </p:spPr>
      </p:pic>
      <p:pic>
        <p:nvPicPr>
          <p:cNvPr id="6" name="Picture 5">
            <a:extLst>
              <a:ext uri="{FF2B5EF4-FFF2-40B4-BE49-F238E27FC236}">
                <a16:creationId xmlns:a16="http://schemas.microsoft.com/office/drawing/2014/main" id="{629AB46B-6DF4-1F45-968E-75C23DAC54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12821" y="3273699"/>
            <a:ext cx="3210193" cy="1637092"/>
          </a:xfrm>
          <a:prstGeom prst="rect">
            <a:avLst/>
          </a:prstGeom>
        </p:spPr>
      </p:pic>
      <p:sp>
        <p:nvSpPr>
          <p:cNvPr id="4" name="Text Box 16">
            <a:extLst>
              <a:ext uri="{FF2B5EF4-FFF2-40B4-BE49-F238E27FC236}">
                <a16:creationId xmlns:a16="http://schemas.microsoft.com/office/drawing/2014/main" id="{C90DED63-3BBC-BF58-500B-2EBB795D7DBD}"/>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WG6 Injector, Injection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41988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54F15-2209-333B-7CBD-A60F71AA74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92781-3B8B-5827-5CEA-9FD8BCF28245}"/>
              </a:ext>
            </a:extLst>
          </p:cNvPr>
          <p:cNvSpPr txBox="1"/>
          <p:nvPr/>
        </p:nvSpPr>
        <p:spPr>
          <a:xfrm>
            <a:off x="258628" y="468237"/>
            <a:ext cx="8674208" cy="323165"/>
          </a:xfrm>
          <a:prstGeom prst="rect">
            <a:avLst/>
          </a:prstGeom>
          <a:noFill/>
        </p:spPr>
        <p:txBody>
          <a:bodyPr wrap="square">
            <a:spAutoFit/>
          </a:bodyPr>
          <a:lstStyle/>
          <a:p>
            <a:r>
              <a:rPr lang="en-GB" sz="1500" b="1" dirty="0"/>
              <a:t>Overview of positron sources and development for ILC – Yoshinori Enomoto</a:t>
            </a:r>
            <a:endParaRPr lang="en-CH" sz="1500" b="1" dirty="0"/>
          </a:p>
        </p:txBody>
      </p:sp>
      <p:sp>
        <p:nvSpPr>
          <p:cNvPr id="6" name="TextBox 5">
            <a:extLst>
              <a:ext uri="{FF2B5EF4-FFF2-40B4-BE49-F238E27FC236}">
                <a16:creationId xmlns:a16="http://schemas.microsoft.com/office/drawing/2014/main" id="{3A118861-AE09-1026-2499-BE054F9597C5}"/>
              </a:ext>
            </a:extLst>
          </p:cNvPr>
          <p:cNvSpPr txBox="1"/>
          <p:nvPr/>
        </p:nvSpPr>
        <p:spPr>
          <a:xfrm>
            <a:off x="258627" y="796806"/>
            <a:ext cx="8720704" cy="1513235"/>
          </a:xfrm>
          <a:prstGeom prst="rect">
            <a:avLst/>
          </a:prstGeom>
          <a:noFill/>
        </p:spPr>
        <p:txBody>
          <a:bodyPr wrap="square">
            <a:spAutoFit/>
          </a:bodyPr>
          <a:lstStyle/>
          <a:p>
            <a:pPr marL="214313" indent="-214313">
              <a:spcAft>
                <a:spcPts val="225"/>
              </a:spcAft>
              <a:buFont typeface="Arial" panose="020B0604020202020204" pitchFamily="34" charset="0"/>
              <a:buChar char="•"/>
            </a:pPr>
            <a:r>
              <a:rPr lang="en-GB" sz="1200" dirty="0"/>
              <a:t>KEK has been </a:t>
            </a:r>
            <a:r>
              <a:rPr lang="en-GB" sz="1200" b="1" dirty="0">
                <a:solidFill>
                  <a:schemeClr val="tx2">
                    <a:lumMod val="50000"/>
                    <a:lumOff val="50000"/>
                  </a:schemeClr>
                </a:solidFill>
              </a:rPr>
              <a:t>developing and operating positron </a:t>
            </a:r>
            <a:r>
              <a:rPr lang="en-GB" sz="1200" dirty="0"/>
              <a:t>source since 1980s.</a:t>
            </a:r>
          </a:p>
          <a:p>
            <a:pPr marL="557213" lvl="1" indent="-214313">
              <a:spcAft>
                <a:spcPts val="225"/>
              </a:spcAft>
              <a:buFont typeface="Arial" panose="020B0604020202020204" pitchFamily="34" charset="0"/>
              <a:buChar char="•"/>
            </a:pPr>
            <a:r>
              <a:rPr lang="en-GB" sz="1200" dirty="0"/>
              <a:t>Enomoto says: “Although reliability is important for sources, it is time to proceed to the next step”</a:t>
            </a:r>
          </a:p>
          <a:p>
            <a:pPr marL="214313" indent="-214313">
              <a:spcAft>
                <a:spcPts val="225"/>
              </a:spcAft>
              <a:buFont typeface="Arial" panose="020B0604020202020204" pitchFamily="34" charset="0"/>
              <a:buChar char="•"/>
            </a:pPr>
            <a:r>
              <a:rPr lang="en-GB" sz="1200" b="1" dirty="0">
                <a:solidFill>
                  <a:schemeClr val="tx2">
                    <a:lumMod val="50000"/>
                    <a:lumOff val="50000"/>
                  </a:schemeClr>
                </a:solidFill>
              </a:rPr>
              <a:t>New concepts </a:t>
            </a:r>
            <a:r>
              <a:rPr lang="en-GB" sz="1200" dirty="0"/>
              <a:t>(</a:t>
            </a:r>
            <a:r>
              <a:rPr lang="en-GB" sz="1200" dirty="0" err="1"/>
              <a:t>JLab</a:t>
            </a:r>
            <a:r>
              <a:rPr lang="en-GB" sz="1200" dirty="0"/>
              <a:t>: Polarized CW positron source, e- </a:t>
            </a:r>
            <a:r>
              <a:rPr lang="en-GB" sz="1200" dirty="0" err="1"/>
              <a:t>driven+QWT</a:t>
            </a:r>
            <a:r>
              <a:rPr lang="en-GB" sz="1200" dirty="0"/>
              <a:t>, SLAC: </a:t>
            </a:r>
            <a:r>
              <a:rPr lang="en-GB" sz="1200" dirty="0" err="1"/>
              <a:t>LXe</a:t>
            </a:r>
            <a:r>
              <a:rPr lang="en-GB" sz="1200" dirty="0"/>
              <a:t> target) and </a:t>
            </a:r>
            <a:r>
              <a:rPr lang="en-GB" sz="1200" b="1" dirty="0">
                <a:solidFill>
                  <a:schemeClr val="tx2">
                    <a:lumMod val="50000"/>
                    <a:lumOff val="50000"/>
                  </a:schemeClr>
                </a:solidFill>
              </a:rPr>
              <a:t>new technologies </a:t>
            </a:r>
            <a:r>
              <a:rPr lang="en-GB" sz="1200" dirty="0"/>
              <a:t>(for FCC-ee, CEPC, ILC) are ongoing </a:t>
            </a:r>
          </a:p>
          <a:p>
            <a:pPr marL="214313" indent="-214313">
              <a:spcAft>
                <a:spcPts val="225"/>
              </a:spcAft>
              <a:buFont typeface="Arial" panose="020B0604020202020204" pitchFamily="34" charset="0"/>
              <a:buChar char="•"/>
            </a:pPr>
            <a:r>
              <a:rPr lang="en-GB" sz="1200" dirty="0"/>
              <a:t>Experience in SuperKEKB: It took long times (2-3 years) to reach design performance for positron production </a:t>
            </a:r>
          </a:p>
          <a:p>
            <a:pPr marL="214313" indent="-214313">
              <a:spcAft>
                <a:spcPts val="225"/>
              </a:spcAft>
              <a:buFont typeface="Arial" panose="020B0604020202020204" pitchFamily="34" charset="0"/>
              <a:buChar char="•"/>
            </a:pPr>
            <a:r>
              <a:rPr lang="en-GB" sz="1200" b="1" dirty="0">
                <a:solidFill>
                  <a:schemeClr val="tx2">
                    <a:lumMod val="50000"/>
                    <a:lumOff val="50000"/>
                  </a:schemeClr>
                </a:solidFill>
              </a:rPr>
              <a:t>Collaboration </a:t>
            </a:r>
            <a:r>
              <a:rPr lang="en-GB" sz="1200" dirty="0"/>
              <a:t>is important to maximize limited opportunities, resources and knowledge transfer</a:t>
            </a:r>
          </a:p>
          <a:p>
            <a:pPr marL="214313" indent="-214313">
              <a:spcAft>
                <a:spcPts val="225"/>
              </a:spcAft>
              <a:buFont typeface="Arial" panose="020B0604020202020204" pitchFamily="34" charset="0"/>
              <a:buChar char="•"/>
            </a:pPr>
            <a:r>
              <a:rPr lang="en-GB" sz="1200" b="1" dirty="0">
                <a:solidFill>
                  <a:schemeClr val="accent2"/>
                </a:solidFill>
              </a:rPr>
              <a:t>Prototype positron source for ILC is under construction and ready by JFY2027 </a:t>
            </a:r>
          </a:p>
        </p:txBody>
      </p:sp>
      <p:sp>
        <p:nvSpPr>
          <p:cNvPr id="9" name="TextBox 8">
            <a:extLst>
              <a:ext uri="{FF2B5EF4-FFF2-40B4-BE49-F238E27FC236}">
                <a16:creationId xmlns:a16="http://schemas.microsoft.com/office/drawing/2014/main" id="{A03A8F5B-450E-5764-43D7-05E16F01C7BF}"/>
              </a:ext>
            </a:extLst>
          </p:cNvPr>
          <p:cNvSpPr txBox="1"/>
          <p:nvPr/>
        </p:nvSpPr>
        <p:spPr>
          <a:xfrm>
            <a:off x="258627" y="199186"/>
            <a:ext cx="8000312" cy="323165"/>
          </a:xfrm>
          <a:prstGeom prst="rect">
            <a:avLst/>
          </a:prstGeom>
          <a:noFill/>
        </p:spPr>
        <p:txBody>
          <a:bodyPr wrap="square">
            <a:spAutoFit/>
          </a:bodyPr>
          <a:lstStyle/>
          <a:p>
            <a:r>
              <a:rPr lang="en-GB" sz="1500" b="1" dirty="0"/>
              <a:t>Summary of the hardware-related working groups: </a:t>
            </a:r>
            <a:r>
              <a:rPr lang="en-GB" sz="1500" b="1" dirty="0">
                <a:solidFill>
                  <a:schemeClr val="tx2">
                    <a:lumMod val="50000"/>
                    <a:lumOff val="50000"/>
                  </a:schemeClr>
                </a:solidFill>
              </a:rPr>
              <a:t>WG6 Injector and injection</a:t>
            </a:r>
            <a:r>
              <a:rPr lang="en-GB" sz="1500" b="1" dirty="0"/>
              <a:t> - 2/3 </a:t>
            </a:r>
            <a:endParaRPr lang="en-CH" sz="1500" b="1" dirty="0"/>
          </a:p>
        </p:txBody>
      </p:sp>
      <p:sp>
        <p:nvSpPr>
          <p:cNvPr id="11" name="TextBox 10">
            <a:extLst>
              <a:ext uri="{FF2B5EF4-FFF2-40B4-BE49-F238E27FC236}">
                <a16:creationId xmlns:a16="http://schemas.microsoft.com/office/drawing/2014/main" id="{98467732-3E8A-99B1-AB4D-48F3435CC5EE}"/>
              </a:ext>
            </a:extLst>
          </p:cNvPr>
          <p:cNvSpPr txBox="1"/>
          <p:nvPr/>
        </p:nvSpPr>
        <p:spPr>
          <a:xfrm>
            <a:off x="6211042" y="4562644"/>
            <a:ext cx="3115160" cy="461665"/>
          </a:xfrm>
          <a:prstGeom prst="rect">
            <a:avLst/>
          </a:prstGeom>
          <a:noFill/>
        </p:spPr>
        <p:txBody>
          <a:bodyPr wrap="square" rtlCol="0">
            <a:spAutoFit/>
          </a:bodyPr>
          <a:lstStyle/>
          <a:p>
            <a:r>
              <a:rPr lang="en-CH" sz="1200" dirty="0"/>
              <a:t>Prototype of the ILC the positron rotating target </a:t>
            </a:r>
          </a:p>
        </p:txBody>
      </p:sp>
      <p:sp>
        <p:nvSpPr>
          <p:cNvPr id="12" name="TextBox 11">
            <a:extLst>
              <a:ext uri="{FF2B5EF4-FFF2-40B4-BE49-F238E27FC236}">
                <a16:creationId xmlns:a16="http://schemas.microsoft.com/office/drawing/2014/main" id="{950796FC-0227-9A95-3EA3-31461323AE8C}"/>
              </a:ext>
            </a:extLst>
          </p:cNvPr>
          <p:cNvSpPr txBox="1"/>
          <p:nvPr/>
        </p:nvSpPr>
        <p:spPr>
          <a:xfrm>
            <a:off x="3502132" y="4578747"/>
            <a:ext cx="3115160" cy="276999"/>
          </a:xfrm>
          <a:prstGeom prst="rect">
            <a:avLst/>
          </a:prstGeom>
          <a:noFill/>
        </p:spPr>
        <p:txBody>
          <a:bodyPr wrap="square" rtlCol="0">
            <a:spAutoFit/>
          </a:bodyPr>
          <a:lstStyle/>
          <a:p>
            <a:r>
              <a:rPr lang="en-CH" sz="1200" dirty="0"/>
              <a:t> ILC the positron source </a:t>
            </a:r>
          </a:p>
        </p:txBody>
      </p:sp>
      <p:pic>
        <p:nvPicPr>
          <p:cNvPr id="14" name="Picture 13">
            <a:extLst>
              <a:ext uri="{FF2B5EF4-FFF2-40B4-BE49-F238E27FC236}">
                <a16:creationId xmlns:a16="http://schemas.microsoft.com/office/drawing/2014/main" id="{14A72A4E-0A8D-D621-FDFE-BE62FAFDC56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2603" y="2549398"/>
            <a:ext cx="2934313" cy="2090749"/>
          </a:xfrm>
          <a:prstGeom prst="rect">
            <a:avLst/>
          </a:prstGeom>
        </p:spPr>
      </p:pic>
      <p:pic>
        <p:nvPicPr>
          <p:cNvPr id="16" name="Picture 15">
            <a:extLst>
              <a:ext uri="{FF2B5EF4-FFF2-40B4-BE49-F238E27FC236}">
                <a16:creationId xmlns:a16="http://schemas.microsoft.com/office/drawing/2014/main" id="{6FEAD1D2-C2D8-654A-B497-C855752144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62961" y="2397272"/>
            <a:ext cx="2558352" cy="2107430"/>
          </a:xfrm>
          <a:prstGeom prst="rect">
            <a:avLst/>
          </a:prstGeom>
        </p:spPr>
      </p:pic>
      <p:pic>
        <p:nvPicPr>
          <p:cNvPr id="17" name="Picture 16">
            <a:extLst>
              <a:ext uri="{FF2B5EF4-FFF2-40B4-BE49-F238E27FC236}">
                <a16:creationId xmlns:a16="http://schemas.microsoft.com/office/drawing/2014/main" id="{53AAFAE8-D5D0-5A62-33BB-7C9ACFD23DF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26915" y="2607340"/>
            <a:ext cx="3184127" cy="1958139"/>
          </a:xfrm>
          <a:prstGeom prst="rect">
            <a:avLst/>
          </a:prstGeom>
        </p:spPr>
      </p:pic>
      <p:sp>
        <p:nvSpPr>
          <p:cNvPr id="18" name="TextBox 17">
            <a:extLst>
              <a:ext uri="{FF2B5EF4-FFF2-40B4-BE49-F238E27FC236}">
                <a16:creationId xmlns:a16="http://schemas.microsoft.com/office/drawing/2014/main" id="{A741E7EF-EC39-34E8-159F-26C3C49711E7}"/>
              </a:ext>
            </a:extLst>
          </p:cNvPr>
          <p:cNvSpPr txBox="1"/>
          <p:nvPr/>
        </p:nvSpPr>
        <p:spPr>
          <a:xfrm>
            <a:off x="111442" y="4621515"/>
            <a:ext cx="3025715" cy="276999"/>
          </a:xfrm>
          <a:prstGeom prst="rect">
            <a:avLst/>
          </a:prstGeom>
          <a:noFill/>
        </p:spPr>
        <p:txBody>
          <a:bodyPr wrap="square" rtlCol="0">
            <a:spAutoFit/>
          </a:bodyPr>
          <a:lstStyle/>
          <a:p>
            <a:r>
              <a:rPr lang="en-CH" sz="1200" dirty="0"/>
              <a:t>Simulation flow for the ILC positron source</a:t>
            </a:r>
          </a:p>
        </p:txBody>
      </p:sp>
      <p:sp>
        <p:nvSpPr>
          <p:cNvPr id="3" name="Text Box 16">
            <a:extLst>
              <a:ext uri="{FF2B5EF4-FFF2-40B4-BE49-F238E27FC236}">
                <a16:creationId xmlns:a16="http://schemas.microsoft.com/office/drawing/2014/main" id="{1F21254F-6426-D41B-656A-A8EF076C5488}"/>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WG6 Injector, Injection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297704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C7A4F-7D36-749D-A6E7-2BDC162E81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E0985B-26FF-30DC-6C18-452D39103F0A}"/>
              </a:ext>
            </a:extLst>
          </p:cNvPr>
          <p:cNvSpPr txBox="1"/>
          <p:nvPr/>
        </p:nvSpPr>
        <p:spPr>
          <a:xfrm>
            <a:off x="307546" y="353018"/>
            <a:ext cx="8674208" cy="323165"/>
          </a:xfrm>
          <a:prstGeom prst="rect">
            <a:avLst/>
          </a:prstGeom>
          <a:noFill/>
        </p:spPr>
        <p:txBody>
          <a:bodyPr wrap="square">
            <a:spAutoFit/>
          </a:bodyPr>
          <a:lstStyle/>
          <a:p>
            <a:r>
              <a:rPr lang="en-GB" sz="1500" b="1" dirty="0"/>
              <a:t>Requirements for electron sources for lepton colliders: Case Study for FCCee – Tom Lucas</a:t>
            </a:r>
            <a:endParaRPr lang="en-CH" sz="1500" b="1" dirty="0"/>
          </a:p>
        </p:txBody>
      </p:sp>
      <p:sp>
        <p:nvSpPr>
          <p:cNvPr id="7" name="TextBox 6">
            <a:extLst>
              <a:ext uri="{FF2B5EF4-FFF2-40B4-BE49-F238E27FC236}">
                <a16:creationId xmlns:a16="http://schemas.microsoft.com/office/drawing/2014/main" id="{E12E2AAE-3FB7-A6A7-1311-73E85B0D54E7}"/>
              </a:ext>
            </a:extLst>
          </p:cNvPr>
          <p:cNvSpPr txBox="1"/>
          <p:nvPr/>
        </p:nvSpPr>
        <p:spPr>
          <a:xfrm>
            <a:off x="307545" y="659533"/>
            <a:ext cx="8674208" cy="1938992"/>
          </a:xfrm>
          <a:prstGeom prst="rect">
            <a:avLst/>
          </a:prstGeom>
          <a:noFill/>
        </p:spPr>
        <p:txBody>
          <a:bodyPr wrap="square">
            <a:spAutoFit/>
          </a:bodyPr>
          <a:lstStyle/>
          <a:p>
            <a:pPr marL="214313" indent="-214313">
              <a:buFont typeface="Arial" panose="020B0604020202020204" pitchFamily="34" charset="0"/>
              <a:buChar char="•"/>
            </a:pPr>
            <a:r>
              <a:rPr lang="en-GB" sz="1200" b="1" dirty="0">
                <a:solidFill>
                  <a:schemeClr val="tx2">
                    <a:lumMod val="50000"/>
                    <a:lumOff val="50000"/>
                  </a:schemeClr>
                </a:solidFill>
              </a:rPr>
              <a:t>Electron sources </a:t>
            </a:r>
            <a:r>
              <a:rPr lang="en-GB" sz="1200" dirty="0">
                <a:solidFill>
                  <a:srgbClr val="000000"/>
                </a:solidFill>
              </a:rPr>
              <a:t>requirements for lepton colliders are largely driven by the machine layout and the presence of damping rings.</a:t>
            </a:r>
          </a:p>
          <a:p>
            <a:pPr marL="214313" indent="-214313">
              <a:buFont typeface="Arial" panose="020B0604020202020204" pitchFamily="34" charset="0"/>
              <a:buChar char="•"/>
            </a:pPr>
            <a:r>
              <a:rPr lang="en-GB" sz="1200" dirty="0">
                <a:solidFill>
                  <a:srgbClr val="000000"/>
                </a:solidFill>
              </a:rPr>
              <a:t>Taking the FCCee machine as a case study, </a:t>
            </a:r>
            <a:r>
              <a:rPr lang="en-GB" sz="1200" b="1" dirty="0">
                <a:solidFill>
                  <a:schemeClr val="tx2">
                    <a:lumMod val="50000"/>
                    <a:lumOff val="50000"/>
                  </a:schemeClr>
                </a:solidFill>
              </a:rPr>
              <a:t>photocathode S-band RF gun </a:t>
            </a:r>
            <a:r>
              <a:rPr lang="en-GB" sz="1200" dirty="0">
                <a:solidFill>
                  <a:srgbClr val="000000"/>
                </a:solidFill>
              </a:rPr>
              <a:t>meets the machine requirements (</a:t>
            </a:r>
            <a:r>
              <a:rPr lang="en-GB" sz="1200" b="1" dirty="0">
                <a:solidFill>
                  <a:schemeClr val="tx2">
                    <a:lumMod val="50000"/>
                    <a:lumOff val="50000"/>
                  </a:schemeClr>
                </a:solidFill>
              </a:rPr>
              <a:t>for electron beam and positron production</a:t>
            </a:r>
            <a:r>
              <a:rPr lang="en-GB" sz="1200" dirty="0">
                <a:solidFill>
                  <a:srgbClr val="000000"/>
                </a:solidFill>
              </a:rPr>
              <a:t>).</a:t>
            </a:r>
          </a:p>
          <a:p>
            <a:pPr marL="214313" indent="-214313">
              <a:buFont typeface="Arial" panose="020B0604020202020204" pitchFamily="34" charset="0"/>
              <a:buChar char="•"/>
            </a:pPr>
            <a:r>
              <a:rPr lang="en-GB" sz="1200" dirty="0">
                <a:solidFill>
                  <a:srgbClr val="000000"/>
                </a:solidFill>
              </a:rPr>
              <a:t>For this device, </a:t>
            </a:r>
            <a:r>
              <a:rPr lang="en-GB" sz="1200" b="1" dirty="0">
                <a:solidFill>
                  <a:schemeClr val="tx2">
                    <a:lumMod val="50000"/>
                    <a:lumOff val="50000"/>
                  </a:schemeClr>
                </a:solidFill>
              </a:rPr>
              <a:t>semi-conductor cathodes give the best QE in the order of &gt;1e-3. </a:t>
            </a:r>
            <a:r>
              <a:rPr lang="en-GB" sz="1200" dirty="0">
                <a:solidFill>
                  <a:srgbClr val="000000"/>
                </a:solidFill>
              </a:rPr>
              <a:t>However, a test to understand their viability at high charges must be performed! A </a:t>
            </a:r>
            <a:r>
              <a:rPr lang="en-GB" sz="1200" b="1" dirty="0">
                <a:solidFill>
                  <a:schemeClr val="accent2"/>
                </a:solidFill>
              </a:rPr>
              <a:t>strong alternative </a:t>
            </a:r>
            <a:r>
              <a:rPr lang="en-GB" sz="1200" dirty="0">
                <a:solidFill>
                  <a:srgbClr val="000000"/>
                </a:solidFill>
              </a:rPr>
              <a:t>is the </a:t>
            </a:r>
            <a:r>
              <a:rPr lang="en-GB" sz="1200" b="1" dirty="0">
                <a:solidFill>
                  <a:schemeClr val="accent2"/>
                </a:solidFill>
              </a:rPr>
              <a:t>metallic cathode Ir7Ce2 </a:t>
            </a:r>
            <a:r>
              <a:rPr lang="en-GB" sz="1200" dirty="0">
                <a:solidFill>
                  <a:srgbClr val="000000"/>
                </a:solidFill>
              </a:rPr>
              <a:t>which has QE values of &gt;1e-4. It has been well established at SuperKEKB at the bunch charges required.</a:t>
            </a:r>
          </a:p>
          <a:p>
            <a:pPr marL="214313" indent="-214313">
              <a:buFont typeface="Arial" panose="020B0604020202020204" pitchFamily="34" charset="0"/>
              <a:buChar char="•"/>
            </a:pPr>
            <a:r>
              <a:rPr lang="en-GB" sz="1200" dirty="0">
                <a:solidFill>
                  <a:srgbClr val="000000"/>
                </a:solidFill>
              </a:rPr>
              <a:t>DC Photo-emission guns and DC Thermionic remain a possibility and will be investigated in a further study for FCCee.</a:t>
            </a:r>
          </a:p>
          <a:p>
            <a:pPr marL="214313" indent="-214313">
              <a:buFont typeface="Arial" panose="020B0604020202020204" pitchFamily="34" charset="0"/>
              <a:buChar char="•"/>
            </a:pPr>
            <a:r>
              <a:rPr lang="en-GB" sz="1200" dirty="0">
                <a:solidFill>
                  <a:srgbClr val="000000"/>
                </a:solidFill>
              </a:rPr>
              <a:t>We will investigate the use of the SwissFEL gun as the electron source for FCCee in a dedicated test at PSI over the next couple of years.</a:t>
            </a:r>
          </a:p>
        </p:txBody>
      </p:sp>
      <p:pic>
        <p:nvPicPr>
          <p:cNvPr id="8" name="Picture 7">
            <a:extLst>
              <a:ext uri="{FF2B5EF4-FFF2-40B4-BE49-F238E27FC236}">
                <a16:creationId xmlns:a16="http://schemas.microsoft.com/office/drawing/2014/main" id="{B51704E0-E702-D387-8B42-811C4D2FC73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7545" y="2520764"/>
            <a:ext cx="4479979" cy="2523740"/>
          </a:xfrm>
          <a:prstGeom prst="rect">
            <a:avLst/>
          </a:prstGeom>
        </p:spPr>
      </p:pic>
      <p:pic>
        <p:nvPicPr>
          <p:cNvPr id="10" name="Picture 9">
            <a:extLst>
              <a:ext uri="{FF2B5EF4-FFF2-40B4-BE49-F238E27FC236}">
                <a16:creationId xmlns:a16="http://schemas.microsoft.com/office/drawing/2014/main" id="{B9CDFAE9-215C-2D05-CCF4-D457330C1F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87524" y="2531066"/>
            <a:ext cx="4339472" cy="2217227"/>
          </a:xfrm>
          <a:prstGeom prst="rect">
            <a:avLst/>
          </a:prstGeom>
        </p:spPr>
      </p:pic>
      <p:sp>
        <p:nvSpPr>
          <p:cNvPr id="2" name="TextBox 1">
            <a:extLst>
              <a:ext uri="{FF2B5EF4-FFF2-40B4-BE49-F238E27FC236}">
                <a16:creationId xmlns:a16="http://schemas.microsoft.com/office/drawing/2014/main" id="{8AC74F8F-D936-DFB0-442A-29CFFDD76A45}"/>
              </a:ext>
            </a:extLst>
          </p:cNvPr>
          <p:cNvSpPr txBox="1"/>
          <p:nvPr/>
        </p:nvSpPr>
        <p:spPr>
          <a:xfrm>
            <a:off x="447514" y="2517230"/>
            <a:ext cx="3405752" cy="253916"/>
          </a:xfrm>
          <a:prstGeom prst="rect">
            <a:avLst/>
          </a:prstGeom>
          <a:solidFill>
            <a:schemeClr val="bg1"/>
          </a:solidFill>
        </p:spPr>
        <p:txBody>
          <a:bodyPr wrap="square" rtlCol="0">
            <a:spAutoFit/>
          </a:bodyPr>
          <a:lstStyle/>
          <a:p>
            <a:r>
              <a:rPr lang="en-CH" sz="1050" b="1" dirty="0"/>
              <a:t>C-band (and future S-band) test stand at PSI  </a:t>
            </a:r>
          </a:p>
        </p:txBody>
      </p:sp>
      <p:sp>
        <p:nvSpPr>
          <p:cNvPr id="4" name="TextBox 3">
            <a:extLst>
              <a:ext uri="{FF2B5EF4-FFF2-40B4-BE49-F238E27FC236}">
                <a16:creationId xmlns:a16="http://schemas.microsoft.com/office/drawing/2014/main" id="{E4C14F9A-D53F-7008-BD61-B38406FAC32A}"/>
              </a:ext>
            </a:extLst>
          </p:cNvPr>
          <p:cNvSpPr txBox="1"/>
          <p:nvPr/>
        </p:nvSpPr>
        <p:spPr>
          <a:xfrm>
            <a:off x="307545" y="95125"/>
            <a:ext cx="8000312" cy="323165"/>
          </a:xfrm>
          <a:prstGeom prst="rect">
            <a:avLst/>
          </a:prstGeom>
          <a:noFill/>
        </p:spPr>
        <p:txBody>
          <a:bodyPr wrap="square">
            <a:spAutoFit/>
          </a:bodyPr>
          <a:lstStyle/>
          <a:p>
            <a:r>
              <a:rPr lang="en-GB" sz="1500" b="1" dirty="0"/>
              <a:t>Summary of the hardware-related working groups: </a:t>
            </a:r>
            <a:r>
              <a:rPr lang="en-GB" sz="1500" b="1" dirty="0">
                <a:solidFill>
                  <a:schemeClr val="tx2">
                    <a:lumMod val="50000"/>
                    <a:lumOff val="50000"/>
                  </a:schemeClr>
                </a:solidFill>
              </a:rPr>
              <a:t>WG6 Injector and injection</a:t>
            </a:r>
            <a:r>
              <a:rPr lang="en-GB" sz="1500" b="1" dirty="0"/>
              <a:t> - 3/3 </a:t>
            </a:r>
            <a:endParaRPr lang="en-CH" sz="1500" b="1" dirty="0"/>
          </a:p>
        </p:txBody>
      </p:sp>
      <p:sp>
        <p:nvSpPr>
          <p:cNvPr id="5" name="Text Box 16">
            <a:extLst>
              <a:ext uri="{FF2B5EF4-FFF2-40B4-BE49-F238E27FC236}">
                <a16:creationId xmlns:a16="http://schemas.microsoft.com/office/drawing/2014/main" id="{8D2AC827-E0D9-EA9C-E05B-950752EB7255}"/>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WG6 Injector, Injection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151388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E63E0-6FDD-EB1F-0F82-7F50AA87B98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D84754F-8000-D264-0860-4822253BB253}"/>
              </a:ext>
            </a:extLst>
          </p:cNvPr>
          <p:cNvSpPr>
            <a:spLocks noGrp="1"/>
          </p:cNvSpPr>
          <p:nvPr>
            <p:ph type="title"/>
          </p:nvPr>
        </p:nvSpPr>
        <p:spPr>
          <a:xfrm>
            <a:off x="722438" y="3561651"/>
            <a:ext cx="7772400" cy="1021556"/>
          </a:xfrm>
        </p:spPr>
        <p:txBody>
          <a:bodyPr/>
          <a:lstStyle/>
          <a:p>
            <a:r>
              <a:rPr lang="en-US" altLang="ja-JP" sz="2400" cap="none" dirty="0"/>
              <a:t>Hitomi Ikeda  (KEK)</a:t>
            </a:r>
            <a:br>
              <a:rPr lang="ja-JP" altLang="en-US" sz="2400" cap="none"/>
            </a:br>
            <a:r>
              <a:rPr lang="en-US" altLang="ja-JP" sz="2400" cap="none" dirty="0"/>
              <a:t>Stefano Mazzoni (CERN)</a:t>
            </a:r>
            <a:endParaRPr lang="ja-JP" altLang="en-US" sz="2400" cap="none"/>
          </a:p>
        </p:txBody>
      </p:sp>
      <p:sp>
        <p:nvSpPr>
          <p:cNvPr id="3" name="テキスト プレースホルダー 2">
            <a:extLst>
              <a:ext uri="{FF2B5EF4-FFF2-40B4-BE49-F238E27FC236}">
                <a16:creationId xmlns:a16="http://schemas.microsoft.com/office/drawing/2014/main" id="{0C37B775-2573-AB88-7634-56BBD6D540E6}"/>
              </a:ext>
            </a:extLst>
          </p:cNvPr>
          <p:cNvSpPr>
            <a:spLocks noGrp="1"/>
          </p:cNvSpPr>
          <p:nvPr>
            <p:ph type="body" idx="1"/>
          </p:nvPr>
        </p:nvSpPr>
        <p:spPr/>
        <p:txBody>
          <a:bodyPr/>
          <a:lstStyle/>
          <a:p>
            <a:r>
              <a:rPr kumimoji="1" lang="en-US" altLang="ja-JP" sz="3200" dirty="0"/>
              <a:t>WG7</a:t>
            </a:r>
          </a:p>
          <a:p>
            <a:r>
              <a:rPr kumimoji="1" lang="en-US" altLang="ja-JP" sz="3200" dirty="0"/>
              <a:t>Beam Instrumentation</a:t>
            </a:r>
          </a:p>
        </p:txBody>
      </p:sp>
      <p:sp>
        <p:nvSpPr>
          <p:cNvPr id="4" name="スライド番号プレースホルダー 3">
            <a:extLst>
              <a:ext uri="{FF2B5EF4-FFF2-40B4-BE49-F238E27FC236}">
                <a16:creationId xmlns:a16="http://schemas.microsoft.com/office/drawing/2014/main" id="{40EDA620-CCEF-0CC7-BA69-17015E4B069A}"/>
              </a:ext>
            </a:extLst>
          </p:cNvPr>
          <p:cNvSpPr>
            <a:spLocks noGrp="1"/>
          </p:cNvSpPr>
          <p:nvPr>
            <p:ph type="sldNum" sz="quarter" idx="10"/>
          </p:nvPr>
        </p:nvSpPr>
        <p:spPr/>
        <p:txBody>
          <a:bodyPr/>
          <a:lstStyle/>
          <a:p>
            <a:pPr>
              <a:defRPr/>
            </a:pPr>
            <a:fld id="{564B4DE4-18C0-CA4C-B6F1-505553AAF7C8}" type="slidenum">
              <a:rPr lang="en-US" altLang="ja-JP" smtClean="0"/>
              <a:pPr>
                <a:defRPr/>
              </a:pPr>
              <a:t>7</a:t>
            </a:fld>
            <a:endParaRPr lang="en-US" altLang="ja-JP" dirty="0"/>
          </a:p>
        </p:txBody>
      </p:sp>
      <p:sp>
        <p:nvSpPr>
          <p:cNvPr id="5" name="Text Box 16">
            <a:extLst>
              <a:ext uri="{FF2B5EF4-FFF2-40B4-BE49-F238E27FC236}">
                <a16:creationId xmlns:a16="http://schemas.microsoft.com/office/drawing/2014/main" id="{F572C1EE-B31D-9BC1-4009-627C6CFE0944}"/>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WG7 Beam Instrumentation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31571435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8A8F9-39A3-4E17-5BF4-D18E8D263889}"/>
              </a:ext>
            </a:extLst>
          </p:cNvPr>
          <p:cNvSpPr>
            <a:spLocks noGrp="1"/>
          </p:cNvSpPr>
          <p:nvPr>
            <p:ph type="title"/>
          </p:nvPr>
        </p:nvSpPr>
        <p:spPr>
          <a:xfrm>
            <a:off x="0" y="1"/>
            <a:ext cx="7886700" cy="583406"/>
          </a:xfrm>
        </p:spPr>
        <p:txBody>
          <a:bodyPr>
            <a:normAutofit/>
          </a:bodyPr>
          <a:lstStyle/>
          <a:p>
            <a:r>
              <a:rPr kumimoji="1" lang="en-US" altLang="ja-JP" dirty="0"/>
              <a:t>Beam Instrumentation </a:t>
            </a:r>
            <a:r>
              <a:rPr lang="en-US" altLang="ja-JP" sz="2025" dirty="0"/>
              <a:t>(WG7:S.Mazzoni,H.Ikeda)</a:t>
            </a:r>
            <a:endParaRPr lang="ja-JP" altLang="en-US" sz="2025" dirty="0"/>
          </a:p>
        </p:txBody>
      </p:sp>
      <p:sp>
        <p:nvSpPr>
          <p:cNvPr id="3" name="コンテンツ プレースホルダー 2">
            <a:extLst>
              <a:ext uri="{FF2B5EF4-FFF2-40B4-BE49-F238E27FC236}">
                <a16:creationId xmlns:a16="http://schemas.microsoft.com/office/drawing/2014/main" id="{9DC81C14-8FF3-0853-8C64-907E4FF4E194}"/>
              </a:ext>
            </a:extLst>
          </p:cNvPr>
          <p:cNvSpPr>
            <a:spLocks noGrp="1"/>
          </p:cNvSpPr>
          <p:nvPr>
            <p:ph idx="1"/>
          </p:nvPr>
        </p:nvSpPr>
        <p:spPr>
          <a:xfrm>
            <a:off x="99649" y="717331"/>
            <a:ext cx="6177158" cy="4285904"/>
          </a:xfrm>
        </p:spPr>
        <p:txBody>
          <a:bodyPr>
            <a:normAutofit lnSpcReduction="10000"/>
          </a:bodyPr>
          <a:lstStyle/>
          <a:p>
            <a:r>
              <a:rPr lang="en-US" altLang="ja-JP" sz="1350" dirty="0"/>
              <a:t>The CEPC beam position monitoring system –Yanfeng Sui (IHEP)</a:t>
            </a:r>
          </a:p>
          <a:p>
            <a:pPr lvl="1"/>
            <a:r>
              <a:rPr lang="en-US" altLang="ja-JP" sz="1350" dirty="0"/>
              <a:t>The CEPC BPM system have been designed and going on calibration of pickups and testing the electronics by automated test system. The electronics are self-developed and fully meet CEPC's requirements.</a:t>
            </a:r>
          </a:p>
          <a:p>
            <a:pPr lvl="1"/>
            <a:endParaRPr lang="en-US" altLang="ja-JP" sz="1350" dirty="0"/>
          </a:p>
          <a:p>
            <a:r>
              <a:rPr lang="en-US" altLang="ja-JP" sz="1350" dirty="0"/>
              <a:t>Cavity based beam diagnostics for the STCF injector – Qian Wang (USTC)</a:t>
            </a:r>
          </a:p>
          <a:p>
            <a:pPr lvl="1"/>
            <a:r>
              <a:rPr lang="en-US" altLang="ja-JP" sz="1350" dirty="0"/>
              <a:t>A complete prototype cavity monitor was designed and tested. </a:t>
            </a:r>
          </a:p>
          <a:p>
            <a:pPr lvl="1"/>
            <a:r>
              <a:rPr lang="en-US" altLang="ja-JP" sz="1350" dirty="0"/>
              <a:t>Online experimental results demonstrate that the cavity monitor measures bunch charge (0.75% @ 300 </a:t>
            </a:r>
            <a:r>
              <a:rPr lang="en-US" altLang="ja-JP" sz="1350" dirty="0" err="1"/>
              <a:t>pC</a:t>
            </a:r>
            <a:r>
              <a:rPr lang="en-US" altLang="ja-JP" sz="1350" dirty="0"/>
              <a:t>) and length (</a:t>
            </a:r>
            <a:r>
              <a:rPr lang="fr-FR" altLang="ja-JP" sz="1350" dirty="0"/>
              <a:t>~ 0.3 ps @ 300 pC, 5ps) </a:t>
            </a:r>
            <a:r>
              <a:rPr lang="en-US" altLang="ja-JP" sz="1350" dirty="0"/>
              <a:t>with very high resolutions.</a:t>
            </a:r>
          </a:p>
          <a:p>
            <a:pPr lvl="1"/>
            <a:endParaRPr lang="en-US" altLang="ja-JP" sz="1350" dirty="0"/>
          </a:p>
          <a:p>
            <a:r>
              <a:rPr lang="en-US" altLang="ja-JP" sz="1350" dirty="0"/>
              <a:t>Effect of Bunch Feedback system to the luminosity of </a:t>
            </a:r>
            <a:r>
              <a:rPr lang="en-US" altLang="ja-JP" sz="1350" dirty="0" err="1"/>
              <a:t>e+e</a:t>
            </a:r>
            <a:r>
              <a:rPr lang="en-US" altLang="ja-JP" sz="1350" dirty="0"/>
              <a:t>- collider – Makoto Tobiyama (KEK)</a:t>
            </a:r>
          </a:p>
          <a:p>
            <a:pPr lvl="1"/>
            <a:r>
              <a:rPr lang="en-US" altLang="ja-JP" sz="1350" dirty="0"/>
              <a:t>Bunch by bunch feedback systems for </a:t>
            </a:r>
            <a:r>
              <a:rPr lang="en-US" altLang="ja-JP" sz="1350" dirty="0" err="1"/>
              <a:t>SuperKEKB</a:t>
            </a:r>
            <a:r>
              <a:rPr lang="en-US" altLang="ja-JP" sz="1350" dirty="0"/>
              <a:t> rings are working well to suppress the CBI and to store more than 1A with by-2 filling pattern.</a:t>
            </a:r>
          </a:p>
          <a:p>
            <a:pPr lvl="1"/>
            <a:r>
              <a:rPr lang="en-US" altLang="ja-JP" sz="1350" dirty="0"/>
              <a:t>In order to reduce  the luminosity drop with vertical </a:t>
            </a:r>
          </a:p>
          <a:p>
            <a:pPr marL="342900" lvl="1" indent="0">
              <a:buNone/>
            </a:pPr>
            <a:r>
              <a:rPr lang="en-US" altLang="ja-JP" sz="1350" dirty="0"/>
              <a:t>    FB gain in LER, tuning the FIR phase/phase shift to </a:t>
            </a:r>
          </a:p>
          <a:p>
            <a:pPr marL="342900" lvl="1" indent="0">
              <a:buNone/>
            </a:pPr>
            <a:r>
              <a:rPr lang="en-US" altLang="ja-JP" sz="1350" dirty="0"/>
              <a:t>    suppress excitation, reducing the V-FB gain and </a:t>
            </a:r>
          </a:p>
          <a:p>
            <a:pPr marL="342900" lvl="1" indent="0">
              <a:buNone/>
            </a:pPr>
            <a:r>
              <a:rPr lang="en-US" altLang="ja-JP" sz="1350" dirty="0"/>
              <a:t>    hunting noise source were done.</a:t>
            </a:r>
          </a:p>
          <a:p>
            <a:pPr lvl="1"/>
            <a:endParaRPr lang="ja-JP" altLang="en-US" sz="1350" dirty="0"/>
          </a:p>
        </p:txBody>
      </p:sp>
      <p:pic>
        <p:nvPicPr>
          <p:cNvPr id="7" name="图片 21">
            <a:extLst>
              <a:ext uri="{FF2B5EF4-FFF2-40B4-BE49-F238E27FC236}">
                <a16:creationId xmlns:a16="http://schemas.microsoft.com/office/drawing/2014/main" id="{E97C3604-9C73-D3E0-FE61-88A58A307D9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552804" y="229651"/>
            <a:ext cx="1339322" cy="1525388"/>
          </a:xfrm>
          <a:prstGeom prst="rect">
            <a:avLst/>
          </a:prstGeom>
        </p:spPr>
      </p:pic>
      <p:pic>
        <p:nvPicPr>
          <p:cNvPr id="8" name="图片 22">
            <a:extLst>
              <a:ext uri="{FF2B5EF4-FFF2-40B4-BE49-F238E27FC236}">
                <a16:creationId xmlns:a16="http://schemas.microsoft.com/office/drawing/2014/main" id="{CFA5EF56-6D40-00B0-AF72-ACADE93C98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06598" y="415667"/>
            <a:ext cx="1492363" cy="1292690"/>
          </a:xfrm>
          <a:prstGeom prst="rect">
            <a:avLst/>
          </a:prstGeom>
        </p:spPr>
      </p:pic>
      <p:grpSp>
        <p:nvGrpSpPr>
          <p:cNvPr id="13" name="グループ化 12">
            <a:extLst>
              <a:ext uri="{FF2B5EF4-FFF2-40B4-BE49-F238E27FC236}">
                <a16:creationId xmlns:a16="http://schemas.microsoft.com/office/drawing/2014/main" id="{AA57CFFF-8286-027D-18C9-FDF9B9903B4C}"/>
              </a:ext>
            </a:extLst>
          </p:cNvPr>
          <p:cNvGrpSpPr/>
          <p:nvPr/>
        </p:nvGrpSpPr>
        <p:grpSpPr>
          <a:xfrm>
            <a:off x="6276806" y="1825705"/>
            <a:ext cx="1747842" cy="1678677"/>
            <a:chOff x="8478629" y="2361880"/>
            <a:chExt cx="2554952" cy="2322821"/>
          </a:xfrm>
        </p:grpSpPr>
        <p:pic>
          <p:nvPicPr>
            <p:cNvPr id="10" name="図 9">
              <a:extLst>
                <a:ext uri="{FF2B5EF4-FFF2-40B4-BE49-F238E27FC236}">
                  <a16:creationId xmlns:a16="http://schemas.microsoft.com/office/drawing/2014/main" id="{815DC365-AC9B-6F4A-CF6E-31FCC5C4731B}"/>
                </a:ext>
              </a:extLst>
            </p:cNvPr>
            <p:cNvPicPr>
              <a:picLocks noChangeAspect="1"/>
            </p:cNvPicPr>
            <p:nvPr/>
          </p:nvPicPr>
          <p:blipFill>
            <a:blip r:embed="rId4"/>
            <a:stretch>
              <a:fillRect/>
            </a:stretch>
          </p:blipFill>
          <p:spPr>
            <a:xfrm>
              <a:off x="8478629" y="2361880"/>
              <a:ext cx="2554952" cy="1905321"/>
            </a:xfrm>
            <a:prstGeom prst="rect">
              <a:avLst/>
            </a:prstGeom>
          </p:spPr>
        </p:pic>
        <p:sp>
          <p:nvSpPr>
            <p:cNvPr id="12" name="テキスト ボックス 11">
              <a:extLst>
                <a:ext uri="{FF2B5EF4-FFF2-40B4-BE49-F238E27FC236}">
                  <a16:creationId xmlns:a16="http://schemas.microsoft.com/office/drawing/2014/main" id="{9FBF33FB-3FA5-4B41-7AA3-94AB1A3DD15D}"/>
                </a:ext>
              </a:extLst>
            </p:cNvPr>
            <p:cNvSpPr txBox="1"/>
            <p:nvPr/>
          </p:nvSpPr>
          <p:spPr>
            <a:xfrm>
              <a:off x="9249449" y="3982005"/>
              <a:ext cx="1784132" cy="702696"/>
            </a:xfrm>
            <a:prstGeom prst="rect">
              <a:avLst/>
            </a:prstGeom>
            <a:noFill/>
          </p:spPr>
          <p:txBody>
            <a:bodyPr wrap="square">
              <a:spAutoFit/>
            </a:bodyPr>
            <a:lstStyle/>
            <a:p>
              <a:r>
                <a:rPr lang="en-US" altLang="ja-JP" sz="1350" dirty="0"/>
                <a:t>Prototype Cavity</a:t>
              </a:r>
              <a:endParaRPr lang="ja-JP" altLang="en-US" sz="1350" dirty="0"/>
            </a:p>
          </p:txBody>
        </p:sp>
      </p:grpSp>
      <p:pic>
        <p:nvPicPr>
          <p:cNvPr id="14" name="図 13">
            <a:extLst>
              <a:ext uri="{FF2B5EF4-FFF2-40B4-BE49-F238E27FC236}">
                <a16:creationId xmlns:a16="http://schemas.microsoft.com/office/drawing/2014/main" id="{563230E0-485F-B409-8CF8-4E7F1CF3E8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81761" y="3992073"/>
            <a:ext cx="4539355" cy="1151427"/>
          </a:xfrm>
          <a:prstGeom prst="rect">
            <a:avLst/>
          </a:prstGeom>
        </p:spPr>
      </p:pic>
      <p:sp>
        <p:nvSpPr>
          <p:cNvPr id="5" name="Text Box 16">
            <a:extLst>
              <a:ext uri="{FF2B5EF4-FFF2-40B4-BE49-F238E27FC236}">
                <a16:creationId xmlns:a16="http://schemas.microsoft.com/office/drawing/2014/main" id="{7234F0F1-1292-6C5F-EAFE-5F0FBA06C02B}"/>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WG7 Beam Instrumentation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2048374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C9825E-21A1-1085-14E4-40B82ABF5718}"/>
              </a:ext>
            </a:extLst>
          </p:cNvPr>
          <p:cNvSpPr>
            <a:spLocks noGrp="1"/>
          </p:cNvSpPr>
          <p:nvPr>
            <p:ph idx="1"/>
          </p:nvPr>
        </p:nvSpPr>
        <p:spPr>
          <a:xfrm>
            <a:off x="100506" y="313339"/>
            <a:ext cx="5961336" cy="4644916"/>
          </a:xfrm>
        </p:spPr>
        <p:txBody>
          <a:bodyPr vert="horz" lIns="68580" tIns="34290" rIns="68580" bIns="34290" rtlCol="0" anchor="t">
            <a:normAutofit lnSpcReduction="10000"/>
          </a:bodyPr>
          <a:lstStyle/>
          <a:p>
            <a:r>
              <a:rPr lang="en-GB" sz="1350" dirty="0">
                <a:solidFill>
                  <a:srgbClr val="000000"/>
                </a:solidFill>
                <a:ea typeface="+mn-lt"/>
                <a:cs typeface="+mn-lt"/>
              </a:rPr>
              <a:t>Nine  Years of Optical beam diagnostic system development at </a:t>
            </a:r>
            <a:r>
              <a:rPr lang="en-GB" sz="1350" dirty="0" err="1">
                <a:solidFill>
                  <a:srgbClr val="000000"/>
                </a:solidFill>
                <a:ea typeface="+mn-lt"/>
                <a:cs typeface="+mn-lt"/>
              </a:rPr>
              <a:t>SuperKEKB</a:t>
            </a:r>
            <a:r>
              <a:rPr lang="en-GB" sz="1350" dirty="0">
                <a:solidFill>
                  <a:srgbClr val="000000"/>
                </a:solidFill>
                <a:ea typeface="+mn-lt"/>
                <a:cs typeface="+mn-lt"/>
              </a:rPr>
              <a:t> – Toshiyuki Mitsuhashi (KEK)</a:t>
            </a:r>
          </a:p>
          <a:p>
            <a:pPr lvl="1"/>
            <a:r>
              <a:rPr lang="en-GB" sz="1350" dirty="0">
                <a:solidFill>
                  <a:srgbClr val="000000"/>
                </a:solidFill>
              </a:rPr>
              <a:t>Review of materials and methods for optical transverse and longitudinal monitoring based on Synchrotron radiation at </a:t>
            </a:r>
            <a:r>
              <a:rPr lang="en-GB" sz="1350" dirty="0" err="1">
                <a:solidFill>
                  <a:srgbClr val="000000"/>
                </a:solidFill>
              </a:rPr>
              <a:t>SuperKEKB</a:t>
            </a:r>
            <a:r>
              <a:rPr lang="en-GB" sz="1350" dirty="0">
                <a:solidFill>
                  <a:srgbClr val="000000"/>
                </a:solidFill>
              </a:rPr>
              <a:t>. </a:t>
            </a:r>
          </a:p>
          <a:p>
            <a:pPr lvl="1"/>
            <a:r>
              <a:rPr lang="en-GB" sz="1350" dirty="0">
                <a:solidFill>
                  <a:srgbClr val="000000"/>
                </a:solidFill>
              </a:rPr>
              <a:t>Beam halo observed via long-range coronagraph. Gated and streak camera allow observation of last turn beam blow-up in SBL events</a:t>
            </a:r>
          </a:p>
          <a:p>
            <a:pPr lvl="1"/>
            <a:endParaRPr lang="en-GB" sz="1350" dirty="0">
              <a:solidFill>
                <a:srgbClr val="000000"/>
              </a:solidFill>
            </a:endParaRPr>
          </a:p>
          <a:p>
            <a:r>
              <a:rPr lang="en-GB" sz="1350" dirty="0">
                <a:solidFill>
                  <a:srgbClr val="000000"/>
                </a:solidFill>
                <a:ea typeface="+mn-lt"/>
                <a:cs typeface="+mn-lt"/>
              </a:rPr>
              <a:t>Status and outlook of </a:t>
            </a:r>
            <a:r>
              <a:rPr lang="en-GB" sz="1350" dirty="0" err="1">
                <a:solidFill>
                  <a:srgbClr val="000000"/>
                </a:solidFill>
                <a:ea typeface="+mn-lt"/>
                <a:cs typeface="+mn-lt"/>
              </a:rPr>
              <a:t>FCCee</a:t>
            </a:r>
            <a:r>
              <a:rPr lang="en-GB" sz="1350" dirty="0">
                <a:solidFill>
                  <a:srgbClr val="000000"/>
                </a:solidFill>
                <a:ea typeface="+mn-lt"/>
                <a:cs typeface="+mn-lt"/>
              </a:rPr>
              <a:t> transverse diagnostic systems – Daniele Butti (CERN)</a:t>
            </a:r>
            <a:endParaRPr lang="en-GB" sz="1350" dirty="0">
              <a:solidFill>
                <a:srgbClr val="000000"/>
              </a:solidFill>
            </a:endParaRPr>
          </a:p>
          <a:p>
            <a:pPr lvl="1"/>
            <a:r>
              <a:rPr lang="en-GB" sz="1350" dirty="0">
                <a:solidFill>
                  <a:srgbClr val="000000"/>
                </a:solidFill>
              </a:rPr>
              <a:t>As part of FCC Feasibility study, concepts and optical placement of transverse beam monitoring are presented</a:t>
            </a:r>
          </a:p>
          <a:p>
            <a:pPr lvl="1"/>
            <a:r>
              <a:rPr lang="en-GB" sz="1350" dirty="0">
                <a:solidFill>
                  <a:srgbClr val="000000"/>
                </a:solidFill>
              </a:rPr>
              <a:t>For a Synchrotron radiation spectrum in the 10-100 keV range, combination of pinhole and interferometry is proposed with complementary functions: OP 'quick 'tool vs high small beam size accuracy </a:t>
            </a:r>
          </a:p>
          <a:p>
            <a:pPr lvl="1"/>
            <a:endParaRPr lang="en-GB" sz="1350" dirty="0">
              <a:solidFill>
                <a:srgbClr val="000000"/>
              </a:solidFill>
            </a:endParaRPr>
          </a:p>
          <a:p>
            <a:r>
              <a:rPr lang="en-GB" sz="1350" dirty="0">
                <a:solidFill>
                  <a:srgbClr val="000000"/>
                </a:solidFill>
                <a:ea typeface="+mn-lt"/>
                <a:cs typeface="+mn-lt"/>
              </a:rPr>
              <a:t>Cherenkov diffraction radiation studies for longitudinal diagnostics – Kacper </a:t>
            </a:r>
            <a:r>
              <a:rPr lang="en-GB" sz="1350" dirty="0" err="1">
                <a:solidFill>
                  <a:srgbClr val="000000"/>
                </a:solidFill>
                <a:ea typeface="+mn-lt"/>
                <a:cs typeface="+mn-lt"/>
              </a:rPr>
              <a:t>Lasocha</a:t>
            </a:r>
            <a:r>
              <a:rPr lang="en-GB" sz="1350" dirty="0">
                <a:solidFill>
                  <a:srgbClr val="000000"/>
                </a:solidFill>
                <a:ea typeface="+mn-lt"/>
                <a:cs typeface="+mn-lt"/>
              </a:rPr>
              <a:t> (CERN)</a:t>
            </a:r>
            <a:endParaRPr lang="en-GB" sz="1350" dirty="0">
              <a:solidFill>
                <a:srgbClr val="000000"/>
              </a:solidFill>
            </a:endParaRPr>
          </a:p>
          <a:p>
            <a:pPr lvl="1"/>
            <a:r>
              <a:rPr lang="en-GB" sz="1350" dirty="0">
                <a:solidFill>
                  <a:srgbClr val="000000"/>
                </a:solidFill>
              </a:rPr>
              <a:t>Incoherent Cherenkov diffracted radiation studied as potential source for non-invasive longitudinal diagnostics for FCC and linear colliders</a:t>
            </a:r>
          </a:p>
          <a:p>
            <a:pPr lvl="1"/>
            <a:r>
              <a:rPr lang="en-GB" sz="1350" dirty="0">
                <a:solidFill>
                  <a:srgbClr val="000000"/>
                </a:solidFill>
              </a:rPr>
              <a:t>R&amp;D tests in ATF2 at KEK (ongoing) and IOTA @ FNAL (planned) for verification of properties (yield, angular distribution)</a:t>
            </a:r>
          </a:p>
          <a:p>
            <a:pPr lvl="1"/>
            <a:endParaRPr lang="en-GB" sz="1350" dirty="0">
              <a:solidFill>
                <a:srgbClr val="000000"/>
              </a:solidFill>
            </a:endParaRPr>
          </a:p>
        </p:txBody>
      </p:sp>
      <p:grpSp>
        <p:nvGrpSpPr>
          <p:cNvPr id="16" name="グループ化 15">
            <a:extLst>
              <a:ext uri="{FF2B5EF4-FFF2-40B4-BE49-F238E27FC236}">
                <a16:creationId xmlns:a16="http://schemas.microsoft.com/office/drawing/2014/main" id="{2E6224C8-E033-A229-EE27-C0723D2F66B5}"/>
              </a:ext>
            </a:extLst>
          </p:cNvPr>
          <p:cNvGrpSpPr/>
          <p:nvPr/>
        </p:nvGrpSpPr>
        <p:grpSpPr>
          <a:xfrm>
            <a:off x="5975132" y="433552"/>
            <a:ext cx="1332186" cy="1056290"/>
            <a:chOff x="8481849" y="672662"/>
            <a:chExt cx="1776248" cy="1408387"/>
          </a:xfrm>
        </p:grpSpPr>
        <p:graphicFrame>
          <p:nvGraphicFramePr>
            <p:cNvPr id="12" name="オブジェクト 11">
              <a:extLst>
                <a:ext uri="{FF2B5EF4-FFF2-40B4-BE49-F238E27FC236}">
                  <a16:creationId xmlns:a16="http://schemas.microsoft.com/office/drawing/2014/main" id="{2ECA9A00-E43B-D319-20D7-A559E2E92EF1}"/>
                </a:ext>
              </a:extLst>
            </p:cNvPr>
            <p:cNvGraphicFramePr>
              <a:graphicFrameLocks noChangeAspect="1"/>
            </p:cNvGraphicFramePr>
            <p:nvPr>
              <p:extLst>
                <p:ext uri="{D42A27DB-BD31-4B8C-83A1-F6EECF244321}">
                  <p14:modId xmlns:p14="http://schemas.microsoft.com/office/powerpoint/2010/main" val="2284006416"/>
                </p:ext>
              </p:extLst>
            </p:nvPr>
          </p:nvGraphicFramePr>
          <p:xfrm>
            <a:off x="8481849" y="672662"/>
            <a:ext cx="1776248" cy="1408387"/>
          </p:xfrm>
          <a:graphic>
            <a:graphicData uri="http://schemas.openxmlformats.org/presentationml/2006/ole">
              <mc:AlternateContent xmlns:mc="http://schemas.openxmlformats.org/markup-compatibility/2006">
                <mc:Choice xmlns:v="urn:schemas-microsoft-com:vml" Requires="v">
                  <p:oleObj name="Image" r:id="rId3" imgW="8393400" imgH="5180760" progId="Photoshop.Image.7">
                    <p:embed/>
                  </p:oleObj>
                </mc:Choice>
                <mc:Fallback>
                  <p:oleObj name="Image" r:id="rId3" imgW="8393400" imgH="5180760" progId="Photoshop.Image.7">
                    <p:embed/>
                    <p:pic>
                      <p:nvPicPr>
                        <p:cNvPr id="12" name="オブジェクト 11">
                          <a:extLst>
                            <a:ext uri="{FF2B5EF4-FFF2-40B4-BE49-F238E27FC236}">
                              <a16:creationId xmlns:a16="http://schemas.microsoft.com/office/drawing/2014/main" id="{2ECA9A00-E43B-D319-20D7-A559E2E92EF1}"/>
                            </a:ext>
                          </a:extLst>
                        </p:cNvPr>
                        <p:cNvPicPr/>
                        <p:nvPr/>
                      </p:nvPicPr>
                      <p:blipFill>
                        <a:blip r:embed="rId4"/>
                        <a:stretch>
                          <a:fillRect/>
                        </a:stretch>
                      </p:blipFill>
                      <p:spPr>
                        <a:xfrm>
                          <a:off x="8481849" y="672662"/>
                          <a:ext cx="1776248" cy="1408387"/>
                        </a:xfrm>
                        <a:prstGeom prst="rect">
                          <a:avLst/>
                        </a:prstGeom>
                      </p:spPr>
                    </p:pic>
                  </p:oleObj>
                </mc:Fallback>
              </mc:AlternateContent>
            </a:graphicData>
          </a:graphic>
        </p:graphicFrame>
        <p:graphicFrame>
          <p:nvGraphicFramePr>
            <p:cNvPr id="11" name="オブジェクト 10">
              <a:extLst>
                <a:ext uri="{FF2B5EF4-FFF2-40B4-BE49-F238E27FC236}">
                  <a16:creationId xmlns:a16="http://schemas.microsoft.com/office/drawing/2014/main" id="{196862CD-7E03-2669-E191-F62996C2C633}"/>
                </a:ext>
              </a:extLst>
            </p:cNvPr>
            <p:cNvGraphicFramePr>
              <a:graphicFrameLocks noChangeAspect="1"/>
            </p:cNvGraphicFramePr>
            <p:nvPr>
              <p:extLst>
                <p:ext uri="{D42A27DB-BD31-4B8C-83A1-F6EECF244321}">
                  <p14:modId xmlns:p14="http://schemas.microsoft.com/office/powerpoint/2010/main" val="2516142916"/>
                </p:ext>
              </p:extLst>
            </p:nvPr>
          </p:nvGraphicFramePr>
          <p:xfrm>
            <a:off x="9243480" y="1349285"/>
            <a:ext cx="186366" cy="149062"/>
          </p:xfrm>
          <a:graphic>
            <a:graphicData uri="http://schemas.openxmlformats.org/presentationml/2006/ole">
              <mc:AlternateContent xmlns:mc="http://schemas.openxmlformats.org/markup-compatibility/2006">
                <mc:Choice xmlns:v="urn:schemas-microsoft-com:vml" Requires="v">
                  <p:oleObj name="Image" r:id="rId5" imgW="355320" imgH="291960" progId="Photoshop.Image.7">
                    <p:embed/>
                  </p:oleObj>
                </mc:Choice>
                <mc:Fallback>
                  <p:oleObj name="Image" r:id="rId5" imgW="355320" imgH="291960" progId="Photoshop.Image.7">
                    <p:embed/>
                    <p:pic>
                      <p:nvPicPr>
                        <p:cNvPr id="11" name="オブジェクト 10">
                          <a:extLst>
                            <a:ext uri="{FF2B5EF4-FFF2-40B4-BE49-F238E27FC236}">
                              <a16:creationId xmlns:a16="http://schemas.microsoft.com/office/drawing/2014/main" id="{196862CD-7E03-2669-E191-F62996C2C633}"/>
                            </a:ext>
                          </a:extLst>
                        </p:cNvPr>
                        <p:cNvPicPr/>
                        <p:nvPr/>
                      </p:nvPicPr>
                      <p:blipFill>
                        <a:blip r:embed="rId6"/>
                        <a:stretch>
                          <a:fillRect/>
                        </a:stretch>
                      </p:blipFill>
                      <p:spPr>
                        <a:xfrm>
                          <a:off x="9243480" y="1349285"/>
                          <a:ext cx="186366" cy="149062"/>
                        </a:xfrm>
                        <a:prstGeom prst="rect">
                          <a:avLst/>
                        </a:prstGeom>
                      </p:spPr>
                    </p:pic>
                  </p:oleObj>
                </mc:Fallback>
              </mc:AlternateContent>
            </a:graphicData>
          </a:graphic>
        </p:graphicFrame>
      </p:grpSp>
      <p:pic>
        <p:nvPicPr>
          <p:cNvPr id="15" name="図 14">
            <a:extLst>
              <a:ext uri="{FF2B5EF4-FFF2-40B4-BE49-F238E27FC236}">
                <a16:creationId xmlns:a16="http://schemas.microsoft.com/office/drawing/2014/main" id="{F02C80D9-CE87-7FFC-3318-7EF005C5B6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54097" y="485385"/>
            <a:ext cx="1689904" cy="1004458"/>
          </a:xfrm>
          <a:prstGeom prst="rect">
            <a:avLst/>
          </a:prstGeom>
        </p:spPr>
      </p:pic>
      <p:sp>
        <p:nvSpPr>
          <p:cNvPr id="18" name="テキスト ボックス 17">
            <a:extLst>
              <a:ext uri="{FF2B5EF4-FFF2-40B4-BE49-F238E27FC236}">
                <a16:creationId xmlns:a16="http://schemas.microsoft.com/office/drawing/2014/main" id="{E03A955F-691C-9FC3-90EB-44B4A53718DD}"/>
              </a:ext>
            </a:extLst>
          </p:cNvPr>
          <p:cNvSpPr txBox="1"/>
          <p:nvPr/>
        </p:nvSpPr>
        <p:spPr>
          <a:xfrm>
            <a:off x="7725104" y="1411015"/>
            <a:ext cx="961696" cy="507831"/>
          </a:xfrm>
          <a:prstGeom prst="rect">
            <a:avLst/>
          </a:prstGeom>
          <a:noFill/>
        </p:spPr>
        <p:txBody>
          <a:bodyPr wrap="square">
            <a:spAutoFit/>
          </a:bodyPr>
          <a:lstStyle/>
          <a:p>
            <a:r>
              <a:rPr lang="en-US" altLang="ja-JP" sz="1350" dirty="0"/>
              <a:t>SBL events</a:t>
            </a:r>
            <a:endParaRPr lang="ja-JP" altLang="en-US" sz="1350" dirty="0"/>
          </a:p>
        </p:txBody>
      </p:sp>
      <p:sp>
        <p:nvSpPr>
          <p:cNvPr id="20" name="テキスト ボックス 19">
            <a:extLst>
              <a:ext uri="{FF2B5EF4-FFF2-40B4-BE49-F238E27FC236}">
                <a16:creationId xmlns:a16="http://schemas.microsoft.com/office/drawing/2014/main" id="{9195C6C9-8EA2-1F1F-B282-5EEAF46F35C7}"/>
              </a:ext>
            </a:extLst>
          </p:cNvPr>
          <p:cNvSpPr txBox="1"/>
          <p:nvPr/>
        </p:nvSpPr>
        <p:spPr>
          <a:xfrm>
            <a:off x="6166762" y="1489842"/>
            <a:ext cx="1213945" cy="300082"/>
          </a:xfrm>
          <a:prstGeom prst="rect">
            <a:avLst/>
          </a:prstGeom>
          <a:noFill/>
        </p:spPr>
        <p:txBody>
          <a:bodyPr wrap="square">
            <a:spAutoFit/>
          </a:bodyPr>
          <a:lstStyle/>
          <a:p>
            <a:r>
              <a:rPr lang="en-GB" altLang="ja-JP" sz="1350" dirty="0">
                <a:solidFill>
                  <a:srgbClr val="000000"/>
                </a:solidFill>
              </a:rPr>
              <a:t>Beam halo </a:t>
            </a:r>
            <a:endParaRPr lang="ja-JP" altLang="en-US" sz="1350" dirty="0"/>
          </a:p>
        </p:txBody>
      </p:sp>
      <p:pic>
        <p:nvPicPr>
          <p:cNvPr id="4" name="Picture 3">
            <a:extLst>
              <a:ext uri="{FF2B5EF4-FFF2-40B4-BE49-F238E27FC236}">
                <a16:creationId xmlns:a16="http://schemas.microsoft.com/office/drawing/2014/main" id="{F4A6FE02-5A1A-4B3C-AAEC-DBA51FEBB906}"/>
              </a:ext>
            </a:extLst>
          </p:cNvPr>
          <p:cNvPicPr>
            <a:picLocks noChangeAspect="1"/>
          </p:cNvPicPr>
          <p:nvPr/>
        </p:nvPicPr>
        <p:blipFill>
          <a:blip r:embed="rId8"/>
          <a:stretch>
            <a:fillRect/>
          </a:stretch>
        </p:blipFill>
        <p:spPr>
          <a:xfrm>
            <a:off x="6121445" y="1753717"/>
            <a:ext cx="2814127" cy="1565229"/>
          </a:xfrm>
          <a:prstGeom prst="rect">
            <a:avLst/>
          </a:prstGeom>
        </p:spPr>
      </p:pic>
      <p:sp>
        <p:nvSpPr>
          <p:cNvPr id="5" name="テキスト ボックス 19">
            <a:extLst>
              <a:ext uri="{FF2B5EF4-FFF2-40B4-BE49-F238E27FC236}">
                <a16:creationId xmlns:a16="http://schemas.microsoft.com/office/drawing/2014/main" id="{0916EFA8-386E-F461-1F3D-9356FB74CEDB}"/>
              </a:ext>
            </a:extLst>
          </p:cNvPr>
          <p:cNvSpPr txBox="1"/>
          <p:nvPr/>
        </p:nvSpPr>
        <p:spPr>
          <a:xfrm>
            <a:off x="6066580" y="3295760"/>
            <a:ext cx="2923855" cy="507831"/>
          </a:xfrm>
          <a:prstGeom prst="rect">
            <a:avLst/>
          </a:prstGeom>
          <a:noFill/>
        </p:spPr>
        <p:txBody>
          <a:bodyPr wrap="square">
            <a:spAutoFit/>
          </a:bodyPr>
          <a:lstStyle/>
          <a:p>
            <a:r>
              <a:rPr lang="en-GB" altLang="ja-JP" sz="1350" dirty="0">
                <a:solidFill>
                  <a:srgbClr val="000000"/>
                </a:solidFill>
              </a:rPr>
              <a:t>Interferometry tests with 12 KeV beam</a:t>
            </a:r>
            <a:endParaRPr lang="ja-JP" altLang="en-US" sz="1350" dirty="0"/>
          </a:p>
        </p:txBody>
      </p:sp>
      <p:pic>
        <p:nvPicPr>
          <p:cNvPr id="7" name="Picture 6">
            <a:extLst>
              <a:ext uri="{FF2B5EF4-FFF2-40B4-BE49-F238E27FC236}">
                <a16:creationId xmlns:a16="http://schemas.microsoft.com/office/drawing/2014/main" id="{D8FE72FA-4CB5-1261-9B65-5129860728C6}"/>
              </a:ext>
            </a:extLst>
          </p:cNvPr>
          <p:cNvPicPr>
            <a:picLocks noChangeAspect="1"/>
          </p:cNvPicPr>
          <p:nvPr/>
        </p:nvPicPr>
        <p:blipFill>
          <a:blip r:embed="rId9"/>
          <a:stretch>
            <a:fillRect/>
          </a:stretch>
        </p:blipFill>
        <p:spPr>
          <a:xfrm>
            <a:off x="6240450" y="3572209"/>
            <a:ext cx="2749985" cy="1466850"/>
          </a:xfrm>
          <a:prstGeom prst="rect">
            <a:avLst/>
          </a:prstGeom>
        </p:spPr>
      </p:pic>
      <p:sp>
        <p:nvSpPr>
          <p:cNvPr id="8" name="テキスト ボックス 19">
            <a:extLst>
              <a:ext uri="{FF2B5EF4-FFF2-40B4-BE49-F238E27FC236}">
                <a16:creationId xmlns:a16="http://schemas.microsoft.com/office/drawing/2014/main" id="{981EFBF1-F906-A0B2-B44D-224D22AB6E02}"/>
              </a:ext>
            </a:extLst>
          </p:cNvPr>
          <p:cNvSpPr txBox="1"/>
          <p:nvPr/>
        </p:nvSpPr>
        <p:spPr>
          <a:xfrm>
            <a:off x="5416147" y="4532178"/>
            <a:ext cx="954858" cy="646331"/>
          </a:xfrm>
          <a:prstGeom prst="rect">
            <a:avLst/>
          </a:prstGeom>
          <a:noFill/>
        </p:spPr>
        <p:txBody>
          <a:bodyPr wrap="square">
            <a:spAutoFit/>
          </a:bodyPr>
          <a:lstStyle/>
          <a:p>
            <a:r>
              <a:rPr lang="en-GB" altLang="ja-JP" sz="1200" dirty="0" err="1">
                <a:solidFill>
                  <a:srgbClr val="000000"/>
                </a:solidFill>
              </a:rPr>
              <a:t>ChDR</a:t>
            </a:r>
            <a:r>
              <a:rPr lang="en-GB" altLang="ja-JP" sz="1200" dirty="0">
                <a:solidFill>
                  <a:srgbClr val="000000"/>
                </a:solidFill>
              </a:rPr>
              <a:t> yield predictions for FCC (Z )</a:t>
            </a:r>
            <a:endParaRPr lang="ja-JP" altLang="en-US" sz="1200" dirty="0"/>
          </a:p>
        </p:txBody>
      </p:sp>
      <p:sp>
        <p:nvSpPr>
          <p:cNvPr id="6" name="Text Box 16">
            <a:extLst>
              <a:ext uri="{FF2B5EF4-FFF2-40B4-BE49-F238E27FC236}">
                <a16:creationId xmlns:a16="http://schemas.microsoft.com/office/drawing/2014/main" id="{9C5A724C-4197-4CC6-3245-D53913EEE5DC}"/>
              </a:ext>
            </a:extLst>
          </p:cNvPr>
          <p:cNvSpPr txBox="1">
            <a:spLocks noChangeArrowheads="1"/>
          </p:cNvSpPr>
          <p:nvPr/>
        </p:nvSpPr>
        <p:spPr bwMode="auto">
          <a:xfrm>
            <a:off x="4191282" y="-9171"/>
            <a:ext cx="3390276" cy="204420"/>
          </a:xfrm>
          <a:prstGeom prst="rect">
            <a:avLst/>
          </a:prstGeom>
          <a:noFill/>
          <a:ln w="9525">
            <a:noFill/>
            <a:miter lim="800000"/>
            <a:headEnd/>
            <a:tailEnd/>
          </a:ln>
          <a:effectLst/>
        </p:spPr>
        <p:txBody>
          <a:bodyPr wrap="square" lIns="67696" tIns="33848" rIns="67696" bIns="33848">
            <a:prstTxWarp prst="textNoShape">
              <a:avLst/>
            </a:prstTxWarp>
            <a:spAutoFit/>
          </a:bodyPr>
          <a:lstStyle/>
          <a:p>
            <a:pPr algn="r">
              <a:spcBef>
                <a:spcPct val="50000"/>
              </a:spcBef>
              <a:defRPr/>
            </a:pPr>
            <a:r>
              <a:rPr lang="en-US" altLang="ja-JP" sz="884" i="1" baseline="0" dirty="0">
                <a:solidFill>
                  <a:srgbClr val="000090"/>
                </a:solidFill>
                <a:latin typeface="Arial Rounded MT Bold"/>
                <a:ea typeface="ヒラギノ丸ゴ Pro W4"/>
                <a:cs typeface="ヒラギノ丸ゴ Pro W4"/>
              </a:rPr>
              <a:t>WG7 Beam Instrumentation</a:t>
            </a:r>
            <a:endParaRPr lang="en-US" altLang="ja-JP" sz="884" i="1" dirty="0">
              <a:solidFill>
                <a:srgbClr val="000090"/>
              </a:solidFill>
              <a:latin typeface="Arial Rounded MT Bold"/>
              <a:ea typeface="ヒラギノ丸ゴ Pro W4"/>
              <a:cs typeface="ヒラギノ丸ゴ Pro W4"/>
            </a:endParaRPr>
          </a:p>
        </p:txBody>
      </p:sp>
    </p:spTree>
    <p:extLst>
      <p:ext uri="{BB962C8B-B14F-4D97-AF65-F5344CB8AC3E}">
        <p14:creationId xmlns:p14="http://schemas.microsoft.com/office/powerpoint/2010/main" val="4283868208"/>
      </p:ext>
    </p:extLst>
  </p:cSld>
  <p:clrMapOvr>
    <a:masterClrMapping/>
  </p:clrMapOvr>
</p:sld>
</file>

<file path=ppt/theme/theme1.xml><?xml version="1.0" encoding="utf-8"?>
<a:theme xmlns:a="http://schemas.openxmlformats.org/drawingml/2006/main" name="linac-furukawa-jun2016">
  <a:themeElements>
    <a:clrScheme name="ユーザー定義 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F7F3F"/>
      </a:hlink>
      <a:folHlink>
        <a:srgbClr val="3F7F3F"/>
      </a:folHlink>
    </a:clrScheme>
    <a:fontScheme name="java-jca-caj-furukawa">
      <a:majorFont>
        <a:latin typeface="Arial Rounded MT Bold"/>
        <a:ea typeface="ヒラギノ丸ゴ Pro W4"/>
        <a:cs typeface="ヒラギノ丸ゴ Pro W4"/>
      </a:majorFont>
      <a:minorFont>
        <a:latin typeface="Arial Rounded MT Bold"/>
        <a:ea typeface="ヒラギノ丸ゴ Pro W4"/>
        <a:cs typeface="ヒラギノ丸ゴ Pro W4"/>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java-jca-caj-furukaw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va-jca-caj-furukaw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va-jca-caj-furukaw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va-jca-caj-furukaw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va-jca-caj-furukaw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va-jca-caj-furukaw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va-jca-caj-furukaw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285</TotalTime>
  <Words>3831</Words>
  <Application>Microsoft Macintosh PowerPoint</Application>
  <PresentationFormat>画面に合わせる (16:9)</PresentationFormat>
  <Paragraphs>386</Paragraphs>
  <Slides>27</Slides>
  <Notes>4</Notes>
  <HiddenSlides>1</HiddenSlides>
  <MMClips>0</MMClips>
  <ScaleCrop>false</ScaleCrop>
  <HeadingPairs>
    <vt:vector size="8" baseType="variant">
      <vt:variant>
        <vt:lpstr>使用されているフォント</vt:lpstr>
      </vt:variant>
      <vt:variant>
        <vt:i4>12</vt:i4>
      </vt:variant>
      <vt:variant>
        <vt:lpstr>テーマ</vt:lpstr>
      </vt:variant>
      <vt:variant>
        <vt:i4>2</vt:i4>
      </vt:variant>
      <vt:variant>
        <vt:lpstr>埋め込まれた OLE サーバー</vt:lpstr>
      </vt:variant>
      <vt:variant>
        <vt:i4>1</vt:i4>
      </vt:variant>
      <vt:variant>
        <vt:lpstr>スライド タイトル</vt:lpstr>
      </vt:variant>
      <vt:variant>
        <vt:i4>27</vt:i4>
      </vt:variant>
    </vt:vector>
  </HeadingPairs>
  <TitlesOfParts>
    <vt:vector size="42" baseType="lpstr">
      <vt:lpstr>ArialUnicodeMS</vt:lpstr>
      <vt:lpstr>Microsoft YaHei UI</vt:lpstr>
      <vt:lpstr>Times</vt:lpstr>
      <vt:lpstr>游ゴシック</vt:lpstr>
      <vt:lpstr>Aptos</vt:lpstr>
      <vt:lpstr>Aptos Display</vt:lpstr>
      <vt:lpstr>Arial</vt:lpstr>
      <vt:lpstr>Arial Rounded MT Bold</vt:lpstr>
      <vt:lpstr>Calibri</vt:lpstr>
      <vt:lpstr>Cambria Math</vt:lpstr>
      <vt:lpstr>Symbol</vt:lpstr>
      <vt:lpstr>Wingdings</vt:lpstr>
      <vt:lpstr>linac-furukawa-jun2016</vt:lpstr>
      <vt:lpstr>Office テーマ</vt:lpstr>
      <vt:lpstr>Image</vt:lpstr>
      <vt:lpstr>eeFACT2025  Hardware-related working group summary</vt:lpstr>
      <vt:lpstr>Hardware-related working groups &amp; conveners </vt:lpstr>
      <vt:lpstr>Paolo Craievich (PSI) Kazuro Furukawa (KEK)</vt:lpstr>
      <vt:lpstr>PowerPoint プレゼンテーション</vt:lpstr>
      <vt:lpstr>PowerPoint プレゼンテーション</vt:lpstr>
      <vt:lpstr>PowerPoint プレゼンテーション</vt:lpstr>
      <vt:lpstr>Hitomi Ikeda  (KEK) Stefano Mazzoni (CERN)</vt:lpstr>
      <vt:lpstr>Beam Instrumentation (WG7:S.Mazzoni,H.Ikeda)</vt:lpstr>
      <vt:lpstr>PowerPoint プレゼンテーション</vt:lpstr>
      <vt:lpstr>Kyo Shibata (KEK) Oleg Malyshev (ASTeC, Daresbury)</vt:lpstr>
      <vt:lpstr>WG9 Vacuum</vt:lpstr>
      <vt:lpstr>PowerPoint プレゼンテーション</vt:lpstr>
      <vt:lpstr>PowerPoint プレゼンテーション</vt:lpstr>
      <vt:lpstr>PowerPoint プレゼンテーション</vt:lpstr>
      <vt:lpstr>Mika Masuzawa (KEK) Helene Mainaud Durand (CERN) Brett Parker (BNL)</vt:lpstr>
      <vt:lpstr>PowerPoint プレゼンテーション</vt:lpstr>
      <vt:lpstr>PowerPoint プレゼンテーション</vt:lpstr>
      <vt:lpstr>PowerPoint プレゼンテーション</vt:lpstr>
      <vt:lpstr>Alessandro Gallo (INFN) Tetsuo Abe (KEK)</vt:lpstr>
      <vt:lpstr>PowerPoint プレゼンテーション</vt:lpstr>
      <vt:lpstr>PowerPoint プレゼンテーション</vt:lpstr>
      <vt:lpstr>PowerPoint プレゼンテーション</vt:lpstr>
      <vt:lpstr>PowerPoint プレゼンテーション</vt:lpstr>
      <vt:lpstr>Gao Jie (IHEP) Hirotaka Nakai (KEK)</vt:lpstr>
      <vt:lpstr>Summary of WG12 (Cryogenics, Infrastructures)</vt:lpstr>
      <vt:lpstr>PowerPoint プレゼンテーション</vt:lpstr>
      <vt:lpstr> We hope that you have enjoyed eefact2025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FURUKAWA Kazuro</dc:creator>
  <cp:lastModifiedBy>FURUKAWA Kazuro</cp:lastModifiedBy>
  <cp:revision>11</cp:revision>
  <dcterms:created xsi:type="dcterms:W3CDTF">2025-03-06T15:04:19Z</dcterms:created>
  <dcterms:modified xsi:type="dcterms:W3CDTF">2025-03-07T12:53:06Z</dcterms:modified>
</cp:coreProperties>
</file>